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1" r:id="rId2"/>
    <p:sldId id="5425" r:id="rId3"/>
    <p:sldId id="378" r:id="rId4"/>
    <p:sldId id="380" r:id="rId5"/>
    <p:sldId id="421" r:id="rId6"/>
    <p:sldId id="381" r:id="rId7"/>
    <p:sldId id="5443" r:id="rId8"/>
    <p:sldId id="5434" r:id="rId9"/>
    <p:sldId id="5435" r:id="rId10"/>
    <p:sldId id="5426" r:id="rId11"/>
    <p:sldId id="5432" r:id="rId12"/>
    <p:sldId id="5436" r:id="rId13"/>
    <p:sldId id="5433" r:id="rId14"/>
    <p:sldId id="5439" r:id="rId15"/>
    <p:sldId id="2034" r:id="rId16"/>
    <p:sldId id="5447" r:id="rId17"/>
    <p:sldId id="5450" r:id="rId18"/>
    <p:sldId id="5452" r:id="rId19"/>
    <p:sldId id="2036" r:id="rId20"/>
    <p:sldId id="544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552F969-0A44-4193-8101-0AFE78D7896C}">
          <p14:sldIdLst>
            <p14:sldId id="271"/>
            <p14:sldId id="5425"/>
            <p14:sldId id="378"/>
            <p14:sldId id="380"/>
            <p14:sldId id="421"/>
            <p14:sldId id="381"/>
            <p14:sldId id="5443"/>
            <p14:sldId id="5434"/>
            <p14:sldId id="5435"/>
            <p14:sldId id="5426"/>
            <p14:sldId id="5432"/>
            <p14:sldId id="5436"/>
            <p14:sldId id="5433"/>
            <p14:sldId id="5439"/>
            <p14:sldId id="2034"/>
            <p14:sldId id="5447"/>
            <p14:sldId id="5450"/>
            <p14:sldId id="5452"/>
            <p14:sldId id="2036"/>
            <p14:sldId id="54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DBB32C-B9C0-B5D7-6D56-B522CE207608}" name="Alexander Gottberg" initials="AG" userId="S::gottberg@triumf.ca::78061ade-8422-47e0-b8e9-57f3b70c64a8" providerId="AD"/>
  <p188:author id="{E0CF2B8E-1A06-87CF-D9B8-E90579BB9DB0}" name="Luca Egoriti" initials="LE" userId="S::legoriti@triumf.ca::86980d32-e207-4caf-a8f6-6de1447eb4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000"/>
    <a:srgbClr val="ED7D31"/>
    <a:srgbClr val="00AAFF"/>
    <a:srgbClr val="0096FF"/>
    <a:srgbClr val="000000"/>
    <a:srgbClr val="00A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 Egoriti" userId="86980d32-e207-4caf-a8f6-6de1447eb40a" providerId="ADAL" clId="{9E213238-1B00-4914-975F-23CA7ED5C4AE}"/>
    <pc:docChg chg="delSld modSection">
      <pc:chgData name="Luca Egoriti" userId="86980d32-e207-4caf-a8f6-6de1447eb40a" providerId="ADAL" clId="{9E213238-1B00-4914-975F-23CA7ED5C4AE}" dt="2025-10-20T13:54:49.687" v="0" actId="47"/>
      <pc:docMkLst>
        <pc:docMk/>
      </pc:docMkLst>
      <pc:sldChg chg="del">
        <pc:chgData name="Luca Egoriti" userId="86980d32-e207-4caf-a8f6-6de1447eb40a" providerId="ADAL" clId="{9E213238-1B00-4914-975F-23CA7ED5C4AE}" dt="2025-10-20T13:54:49.687" v="0" actId="47"/>
        <pc:sldMkLst>
          <pc:docMk/>
          <pc:sldMk cId="488749816" sldId="513"/>
        </pc:sldMkLst>
      </pc:sldChg>
      <pc:sldChg chg="del">
        <pc:chgData name="Luca Egoriti" userId="86980d32-e207-4caf-a8f6-6de1447eb40a" providerId="ADAL" clId="{9E213238-1B00-4914-975F-23CA7ED5C4AE}" dt="2025-10-20T13:54:49.687" v="0" actId="47"/>
        <pc:sldMkLst>
          <pc:docMk/>
          <pc:sldMk cId="3736967647" sldId="545"/>
        </pc:sldMkLst>
      </pc:sldChg>
      <pc:sldChg chg="del">
        <pc:chgData name="Luca Egoriti" userId="86980d32-e207-4caf-a8f6-6de1447eb40a" providerId="ADAL" clId="{9E213238-1B00-4914-975F-23CA7ED5C4AE}" dt="2025-10-20T13:54:49.687" v="0" actId="47"/>
        <pc:sldMkLst>
          <pc:docMk/>
          <pc:sldMk cId="1124885609" sldId="1167"/>
        </pc:sldMkLst>
      </pc:sldChg>
      <pc:sldChg chg="del">
        <pc:chgData name="Luca Egoriti" userId="86980d32-e207-4caf-a8f6-6de1447eb40a" providerId="ADAL" clId="{9E213238-1B00-4914-975F-23CA7ED5C4AE}" dt="2025-10-20T13:54:49.687" v="0" actId="47"/>
        <pc:sldMkLst>
          <pc:docMk/>
          <pc:sldMk cId="2678050077" sldId="2016"/>
        </pc:sldMkLst>
      </pc:sldChg>
      <pc:sldChg chg="del">
        <pc:chgData name="Luca Egoriti" userId="86980d32-e207-4caf-a8f6-6de1447eb40a" providerId="ADAL" clId="{9E213238-1B00-4914-975F-23CA7ED5C4AE}" dt="2025-10-20T13:54:49.687" v="0" actId="47"/>
        <pc:sldMkLst>
          <pc:docMk/>
          <pc:sldMk cId="540089252" sldId="2019"/>
        </pc:sldMkLst>
      </pc:sldChg>
      <pc:sldChg chg="del">
        <pc:chgData name="Luca Egoriti" userId="86980d32-e207-4caf-a8f6-6de1447eb40a" providerId="ADAL" clId="{9E213238-1B00-4914-975F-23CA7ED5C4AE}" dt="2025-10-20T13:54:49.687" v="0" actId="47"/>
        <pc:sldMkLst>
          <pc:docMk/>
          <pc:sldMk cId="2700923343" sldId="2035"/>
        </pc:sldMkLst>
      </pc:sldChg>
      <pc:sldChg chg="del">
        <pc:chgData name="Luca Egoriti" userId="86980d32-e207-4caf-a8f6-6de1447eb40a" providerId="ADAL" clId="{9E213238-1B00-4914-975F-23CA7ED5C4AE}" dt="2025-10-20T13:54:49.687" v="0" actId="47"/>
        <pc:sldMkLst>
          <pc:docMk/>
          <pc:sldMk cId="315674350" sldId="2037"/>
        </pc:sldMkLst>
      </pc:sldChg>
      <pc:sldChg chg="del">
        <pc:chgData name="Luca Egoriti" userId="86980d32-e207-4caf-a8f6-6de1447eb40a" providerId="ADAL" clId="{9E213238-1B00-4914-975F-23CA7ED5C4AE}" dt="2025-10-20T13:54:49.687" v="0" actId="47"/>
        <pc:sldMkLst>
          <pc:docMk/>
          <pc:sldMk cId="416128209" sldId="2038"/>
        </pc:sldMkLst>
      </pc:sldChg>
      <pc:sldChg chg="del">
        <pc:chgData name="Luca Egoriti" userId="86980d32-e207-4caf-a8f6-6de1447eb40a" providerId="ADAL" clId="{9E213238-1B00-4914-975F-23CA7ED5C4AE}" dt="2025-10-20T13:54:49.687" v="0" actId="47"/>
        <pc:sldMkLst>
          <pc:docMk/>
          <pc:sldMk cId="1823168554" sldId="5437"/>
        </pc:sldMkLst>
      </pc:sldChg>
      <pc:sldChg chg="del">
        <pc:chgData name="Luca Egoriti" userId="86980d32-e207-4caf-a8f6-6de1447eb40a" providerId="ADAL" clId="{9E213238-1B00-4914-975F-23CA7ED5C4AE}" dt="2025-10-20T13:54:49.687" v="0" actId="47"/>
        <pc:sldMkLst>
          <pc:docMk/>
          <pc:sldMk cId="962244327" sldId="5441"/>
        </pc:sldMkLst>
      </pc:sldChg>
      <pc:sldChg chg="del">
        <pc:chgData name="Luca Egoriti" userId="86980d32-e207-4caf-a8f6-6de1447eb40a" providerId="ADAL" clId="{9E213238-1B00-4914-975F-23CA7ED5C4AE}" dt="2025-10-20T13:54:49.687" v="0" actId="47"/>
        <pc:sldMkLst>
          <pc:docMk/>
          <pc:sldMk cId="173128834" sldId="5444"/>
        </pc:sldMkLst>
      </pc:sldChg>
      <pc:sldChg chg="del">
        <pc:chgData name="Luca Egoriti" userId="86980d32-e207-4caf-a8f6-6de1447eb40a" providerId="ADAL" clId="{9E213238-1B00-4914-975F-23CA7ED5C4AE}" dt="2025-10-20T13:54:49.687" v="0" actId="47"/>
        <pc:sldMkLst>
          <pc:docMk/>
          <pc:sldMk cId="2945359594" sldId="5445"/>
        </pc:sldMkLst>
      </pc:sldChg>
      <pc:sldChg chg="del">
        <pc:chgData name="Luca Egoriti" userId="86980d32-e207-4caf-a8f6-6de1447eb40a" providerId="ADAL" clId="{9E213238-1B00-4914-975F-23CA7ED5C4AE}" dt="2025-10-20T13:54:49.687" v="0" actId="47"/>
        <pc:sldMkLst>
          <pc:docMk/>
          <pc:sldMk cId="840642881" sldId="5448"/>
        </pc:sldMkLst>
      </pc:sldChg>
      <pc:sldChg chg="del">
        <pc:chgData name="Luca Egoriti" userId="86980d32-e207-4caf-a8f6-6de1447eb40a" providerId="ADAL" clId="{9E213238-1B00-4914-975F-23CA7ED5C4AE}" dt="2025-10-20T13:54:49.687" v="0" actId="47"/>
        <pc:sldMkLst>
          <pc:docMk/>
          <pc:sldMk cId="3299410581" sldId="5449"/>
        </pc:sldMkLst>
      </pc:sldChg>
      <pc:sldChg chg="del">
        <pc:chgData name="Luca Egoriti" userId="86980d32-e207-4caf-a8f6-6de1447eb40a" providerId="ADAL" clId="{9E213238-1B00-4914-975F-23CA7ED5C4AE}" dt="2025-10-20T13:54:49.687" v="0" actId="47"/>
        <pc:sldMkLst>
          <pc:docMk/>
          <pc:sldMk cId="1650451564" sldId="5451"/>
        </pc:sldMkLst>
      </pc:sldChg>
      <pc:sldMasterChg chg="delSldLayout">
        <pc:chgData name="Luca Egoriti" userId="86980d32-e207-4caf-a8f6-6de1447eb40a" providerId="ADAL" clId="{9E213238-1B00-4914-975F-23CA7ED5C4AE}" dt="2025-10-20T13:54:49.687" v="0" actId="47"/>
        <pc:sldMasterMkLst>
          <pc:docMk/>
          <pc:sldMasterMk cId="343163237" sldId="2147483648"/>
        </pc:sldMasterMkLst>
        <pc:sldLayoutChg chg="del">
          <pc:chgData name="Luca Egoriti" userId="86980d32-e207-4caf-a8f6-6de1447eb40a" providerId="ADAL" clId="{9E213238-1B00-4914-975F-23CA7ED5C4AE}" dt="2025-10-20T13:54:49.687" v="0" actId="47"/>
          <pc:sldLayoutMkLst>
            <pc:docMk/>
            <pc:sldMasterMk cId="343163237" sldId="2147483648"/>
            <pc:sldLayoutMk cId="1629817646" sldId="214748365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A28B2-28B8-364D-9670-4B162B54CA3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15AF5-5D84-804C-BA78-8F8C31435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20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487CE-4BC8-F744-A3DE-180CA825850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76310-DAD6-EE4F-ABB6-4124C82A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7621398-23D7-42CB-8845-E1D92A447A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0130" y="971847"/>
            <a:ext cx="10450005" cy="145559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8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Presentation Title—Arial Bold 40-Cyan Blue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229260F-EA91-4104-97C5-235E8A1664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9045" y="2831930"/>
            <a:ext cx="4251252" cy="210072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Presenter’s Name</a:t>
            </a:r>
          </a:p>
          <a:p>
            <a:pPr lvl="0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90CC86-5CAB-485A-9479-B495ED403D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2245147" cy="403910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7527357-2187-4D31-A17E-F7368AA9CE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87937" y="6442823"/>
            <a:ext cx="3894389" cy="34189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Conference Name and Session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83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60657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5760" y="6311898"/>
            <a:ext cx="398039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16">
            <a:extLst>
              <a:ext uri="{FF2B5EF4-FFF2-40B4-BE49-F238E27FC236}">
                <a16:creationId xmlns:a16="http://schemas.microsoft.com/office/drawing/2014/main" id="{4F50C3FB-677A-4824-83C3-D879A44A57F1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22325" y="1316183"/>
            <a:ext cx="4578882" cy="2937765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869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5760" y="6311898"/>
            <a:ext cx="398039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16">
            <a:extLst>
              <a:ext uri="{FF2B5EF4-FFF2-40B4-BE49-F238E27FC236}">
                <a16:creationId xmlns:a16="http://schemas.microsoft.com/office/drawing/2014/main" id="{4F50C3FB-677A-4824-83C3-D879A44A57F1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244924" y="837751"/>
            <a:ext cx="3254019" cy="4613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4F50C3FB-677A-4824-83C3-D879A44A57F1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522653" y="2128165"/>
            <a:ext cx="3254019" cy="2811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856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Information Source-Arial Italic 9-Cyan Blue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316183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Bulleted List-Arial Bold 20-Cyan Blue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6"/>
          </p:nvPr>
        </p:nvSpPr>
        <p:spPr>
          <a:xfrm>
            <a:off x="822325" y="1316183"/>
            <a:ext cx="5075238" cy="504502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214976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35573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2795518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Information Source-Arial Italic 9-Cyan Blue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6"/>
          </p:nvPr>
        </p:nvSpPr>
        <p:spPr>
          <a:xfrm>
            <a:off x="836214" y="1590784"/>
            <a:ext cx="2387539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32"/>
          </p:nvPr>
        </p:nvSpPr>
        <p:spPr>
          <a:xfrm>
            <a:off x="9123108" y="1590784"/>
            <a:ext cx="2387539" cy="465285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0" name="Content Placeholder 16"/>
          <p:cNvSpPr>
            <a:spLocks noGrp="1"/>
          </p:cNvSpPr>
          <p:nvPr>
            <p:ph sz="quarter" idx="34"/>
          </p:nvPr>
        </p:nvSpPr>
        <p:spPr>
          <a:xfrm>
            <a:off x="6346062" y="3730001"/>
            <a:ext cx="2387539" cy="2513638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598511" y="1590783"/>
            <a:ext cx="2387539" cy="91631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Section Title—Arial Bold 20-Cyan Blue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598511" y="2732526"/>
            <a:ext cx="2387539" cy="35111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  <a:p>
            <a:pPr lvl="0"/>
            <a:r>
              <a:rPr lang="en-US"/>
              <a:t>Type can get bigger, but no smaller.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836212" y="4234195"/>
            <a:ext cx="2387539" cy="20094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346060" y="1561078"/>
            <a:ext cx="2387539" cy="18934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07644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72083" y="613010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98446" y="1655456"/>
            <a:ext cx="10450005" cy="336138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88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Italic 24-Cyan Blue</a:t>
            </a:r>
          </a:p>
        </p:txBody>
      </p:sp>
    </p:spTree>
    <p:extLst>
      <p:ext uri="{BB962C8B-B14F-4D97-AF65-F5344CB8AC3E}">
        <p14:creationId xmlns:p14="http://schemas.microsoft.com/office/powerpoint/2010/main" val="161994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4" y="497958"/>
            <a:ext cx="3703870" cy="66634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1651E-5B15-4189-8944-DA0276DCBB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9683" y="497958"/>
            <a:ext cx="3173049" cy="666340"/>
          </a:xfrm>
          <a:prstGeom prst="rect">
            <a:avLst/>
          </a:prstGeom>
        </p:spPr>
      </p:pic>
      <p:pic>
        <p:nvPicPr>
          <p:cNvPr id="12" name="Picture 1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55E6D48-7FD8-4170-9331-2E5D3C1E54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77079" y="497245"/>
            <a:ext cx="3231111" cy="6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6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57" r:id="rId3"/>
    <p:sldLayoutId id="2147483651" r:id="rId4"/>
    <p:sldLayoutId id="2147483652" r:id="rId5"/>
    <p:sldLayoutId id="2147483653" r:id="rId6"/>
    <p:sldLayoutId id="2147483655" r:id="rId7"/>
    <p:sldLayoutId id="2147483656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6" Type="http://schemas.openxmlformats.org/officeDocument/2006/relationships/tags" Target="../tags/tag76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87" Type="http://schemas.openxmlformats.org/officeDocument/2006/relationships/tags" Target="../tags/tag87.xml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90" Type="http://schemas.openxmlformats.org/officeDocument/2006/relationships/slideLayout" Target="../slideLayouts/slideLayout2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tags" Target="../tags/tag7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900D1-669C-4DCD-9A51-1479DB5FF6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4604" y="903041"/>
            <a:ext cx="11529391" cy="1488030"/>
          </a:xfrm>
        </p:spPr>
        <p:txBody>
          <a:bodyPr/>
          <a:lstStyle/>
          <a:p>
            <a:r>
              <a:rPr lang="en-US" sz="4400"/>
              <a:t>Tripling TRIUMF’s RIB capabilities with </a:t>
            </a:r>
            <a:r>
              <a:rPr lang="en-CA" sz="4400"/>
              <a:t>the ARIEL facility</a:t>
            </a:r>
            <a:endParaRPr lang="en-US" sz="44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C12CC0-E8E2-449E-A8DD-499966723F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4604" y="4251960"/>
            <a:ext cx="4894541" cy="1940743"/>
          </a:xfrm>
        </p:spPr>
        <p:txBody>
          <a:bodyPr/>
          <a:lstStyle/>
          <a:p>
            <a:r>
              <a:rPr lang="en-US"/>
              <a:t>Luca Egoriti</a:t>
            </a:r>
          </a:p>
          <a:p>
            <a:r>
              <a:rPr lang="en-US" sz="1600"/>
              <a:t>Target Physicists</a:t>
            </a:r>
          </a:p>
          <a:p>
            <a:r>
              <a:rPr lang="en-US" sz="1600"/>
              <a:t>ARIEL Target Stations Project Co-Lead</a:t>
            </a:r>
          </a:p>
          <a:p>
            <a:r>
              <a:rPr lang="en-US" sz="1600"/>
              <a:t>EMIS-XX, October 20th, 2025, Whistler, Canada</a:t>
            </a:r>
          </a:p>
        </p:txBody>
      </p:sp>
      <p:pic>
        <p:nvPicPr>
          <p:cNvPr id="4" name="Picture 2" descr="Image result for triumf cyclotron">
            <a:extLst>
              <a:ext uri="{FF2B5EF4-FFF2-40B4-BE49-F238E27FC236}">
                <a16:creationId xmlns:a16="http://schemas.microsoft.com/office/drawing/2014/main" id="{3BA56A29-8650-4CDB-9919-FF498CCFE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88" y="2908077"/>
            <a:ext cx="4894541" cy="3712804"/>
          </a:xfrm>
          <a:prstGeom prst="rect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421897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21BC59-19EF-4194-09AA-4194F8CA87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ISAC target lifetime and sequence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BBA6AA-614B-C1C8-FABB-94EC3B4FA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A08EED4-ABF6-00AF-332F-FB0CF57BEE1E}"/>
              </a:ext>
            </a:extLst>
          </p:cNvPr>
          <p:cNvSpPr/>
          <p:nvPr/>
        </p:nvSpPr>
        <p:spPr>
          <a:xfrm>
            <a:off x="1336552" y="2483245"/>
            <a:ext cx="1401316" cy="557597"/>
          </a:xfrm>
          <a:prstGeom prst="roundRect">
            <a:avLst>
              <a:gd name="adj" fmla="val 8198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588">
                <a:solidFill>
                  <a:srgbClr val="002060"/>
                </a:solidFill>
              </a:rPr>
              <a:t>Service connections</a:t>
            </a:r>
            <a:endParaRPr lang="en-CA" sz="1588">
              <a:solidFill>
                <a:srgbClr val="002060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63356A5-C2F9-363A-D1F7-3C228DB3DB31}"/>
              </a:ext>
            </a:extLst>
          </p:cNvPr>
          <p:cNvGrpSpPr/>
          <p:nvPr/>
        </p:nvGrpSpPr>
        <p:grpSpPr>
          <a:xfrm>
            <a:off x="1318733" y="3137024"/>
            <a:ext cx="1401316" cy="3114777"/>
            <a:chOff x="2261708" y="3137024"/>
            <a:chExt cx="1401316" cy="311477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385DC71-CED5-8BF3-297B-818AB0C9EAAD}"/>
                </a:ext>
              </a:extLst>
            </p:cNvPr>
            <p:cNvSpPr/>
            <p:nvPr/>
          </p:nvSpPr>
          <p:spPr>
            <a:xfrm>
              <a:off x="2261708" y="3137024"/>
              <a:ext cx="1401316" cy="2143227"/>
            </a:xfrm>
            <a:prstGeom prst="roundRect">
              <a:avLst>
                <a:gd name="adj" fmla="val 66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CA" sz="1588">
                <a:solidFill>
                  <a:schemeClr val="tx1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D236F31-9619-E8F4-0041-A782BDC62902}"/>
                </a:ext>
              </a:extLst>
            </p:cNvPr>
            <p:cNvSpPr/>
            <p:nvPr/>
          </p:nvSpPr>
          <p:spPr>
            <a:xfrm>
              <a:off x="2261708" y="5358487"/>
              <a:ext cx="1401316" cy="893314"/>
            </a:xfrm>
            <a:prstGeom prst="roundRect">
              <a:avLst>
                <a:gd name="adj" fmla="val 6600"/>
              </a:avLst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588">
                  <a:solidFill>
                    <a:schemeClr val="tx1"/>
                  </a:solidFill>
                </a:rPr>
                <a:t>Front end</a:t>
              </a:r>
            </a:p>
            <a:p>
              <a:pPr algn="ctr"/>
              <a:r>
                <a:rPr lang="en-US" sz="1588">
                  <a:solidFill>
                    <a:schemeClr val="tx1"/>
                  </a:solidFill>
                </a:rPr>
                <a:t>+ </a:t>
              </a:r>
            </a:p>
            <a:p>
              <a:pPr algn="ctr"/>
              <a:r>
                <a:rPr lang="en-US" sz="1588">
                  <a:solidFill>
                    <a:schemeClr val="tx1"/>
                  </a:solidFill>
                </a:rPr>
                <a:t>Target</a:t>
              </a:r>
              <a:endParaRPr lang="en-CA" sz="1588">
                <a:solidFill>
                  <a:schemeClr val="tx1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F15B909-1CD6-2180-B62C-37F87891B500}"/>
                </a:ext>
              </a:extLst>
            </p:cNvPr>
            <p:cNvSpPr txBox="1"/>
            <p:nvPr/>
          </p:nvSpPr>
          <p:spPr>
            <a:xfrm>
              <a:off x="2392306" y="3190023"/>
              <a:ext cx="117575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Shielding</a:t>
              </a:r>
              <a:endParaRPr lang="en-CA" sz="1600">
                <a:solidFill>
                  <a:schemeClr val="tx1"/>
                </a:solidFill>
              </a:endParaRPr>
            </a:p>
          </p:txBody>
        </p:sp>
      </p:grpSp>
      <p:pic>
        <p:nvPicPr>
          <p:cNvPr id="1032" name="Picture 8" descr="Crane Hook - Free icons">
            <a:extLst>
              <a:ext uri="{FF2B5EF4-FFF2-40B4-BE49-F238E27FC236}">
                <a16:creationId xmlns:a16="http://schemas.microsoft.com/office/drawing/2014/main" id="{02DA3C59-BE9F-8770-0149-C5D841E6E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16698" r="24651"/>
          <a:stretch>
            <a:fillRect/>
          </a:stretch>
        </p:blipFill>
        <p:spPr bwMode="auto">
          <a:xfrm>
            <a:off x="1676779" y="2201241"/>
            <a:ext cx="666751" cy="109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82E4E43-DA76-EDB5-CCB7-053513BEA067}"/>
              </a:ext>
            </a:extLst>
          </p:cNvPr>
          <p:cNvCxnSpPr>
            <a:cxnSpLocks/>
          </p:cNvCxnSpPr>
          <p:nvPr/>
        </p:nvCxnSpPr>
        <p:spPr>
          <a:xfrm>
            <a:off x="390915" y="6042830"/>
            <a:ext cx="2676135" cy="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0BCA67F-4E31-2102-4D85-71AFFD2A1C27}"/>
              </a:ext>
            </a:extLst>
          </p:cNvPr>
          <p:cNvSpPr txBox="1"/>
          <p:nvPr/>
        </p:nvSpPr>
        <p:spPr>
          <a:xfrm>
            <a:off x="888156" y="862379"/>
            <a:ext cx="22624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ISAC </a:t>
            </a:r>
          </a:p>
          <a:p>
            <a:pPr algn="ctr"/>
            <a:r>
              <a:rPr lang="en-US" sz="2000"/>
              <a:t>I</a:t>
            </a:r>
            <a:r>
              <a:rPr lang="en-US" sz="2000">
                <a:solidFill>
                  <a:schemeClr val="tx1"/>
                </a:solidFill>
              </a:rPr>
              <a:t>rradiation station</a:t>
            </a:r>
            <a:endParaRPr lang="en-CA" sz="2000">
              <a:solidFill>
                <a:schemeClr val="tx1"/>
              </a:solidFill>
            </a:endParaRPr>
          </a:p>
        </p:txBody>
      </p:sp>
      <p:pic>
        <p:nvPicPr>
          <p:cNvPr id="1034" name="Picture 10" descr="Technician - Free user icons">
            <a:extLst>
              <a:ext uri="{FF2B5EF4-FFF2-40B4-BE49-F238E27FC236}">
                <a16:creationId xmlns:a16="http://schemas.microsoft.com/office/drawing/2014/main" id="{6146FEB1-5D44-F4F6-2FA9-B8B10CDF3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15" y="1513785"/>
            <a:ext cx="1401316" cy="14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3AF62DBC-9AF0-EDE1-1126-84469666D204}"/>
              </a:ext>
            </a:extLst>
          </p:cNvPr>
          <p:cNvSpPr txBox="1"/>
          <p:nvPr/>
        </p:nvSpPr>
        <p:spPr>
          <a:xfrm>
            <a:off x="4066839" y="862379"/>
            <a:ext cx="22624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ISAC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Hot Cell</a:t>
            </a:r>
            <a:endParaRPr lang="en-CA" sz="200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86351EA-C4C8-6A60-AB2F-A2995E8332B3}"/>
              </a:ext>
            </a:extLst>
          </p:cNvPr>
          <p:cNvGrpSpPr/>
          <p:nvPr/>
        </p:nvGrpSpPr>
        <p:grpSpPr>
          <a:xfrm>
            <a:off x="4527033" y="3137024"/>
            <a:ext cx="1401316" cy="3114777"/>
            <a:chOff x="5786624" y="2478184"/>
            <a:chExt cx="1401316" cy="311477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2C589986-E1B8-FBCF-CFCD-BD6736A7F108}"/>
                </a:ext>
              </a:extLst>
            </p:cNvPr>
            <p:cNvSpPr/>
            <p:nvPr/>
          </p:nvSpPr>
          <p:spPr>
            <a:xfrm>
              <a:off x="5786624" y="2478184"/>
              <a:ext cx="1401316" cy="2143227"/>
            </a:xfrm>
            <a:prstGeom prst="roundRect">
              <a:avLst>
                <a:gd name="adj" fmla="val 66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CA" sz="1588">
                <a:solidFill>
                  <a:schemeClr val="tx1"/>
                </a:solidFill>
              </a:endParaRPr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72618C5E-8312-AC2C-DE3B-D92254EC3B7F}"/>
                </a:ext>
              </a:extLst>
            </p:cNvPr>
            <p:cNvSpPr/>
            <p:nvPr/>
          </p:nvSpPr>
          <p:spPr>
            <a:xfrm>
              <a:off x="5786624" y="4699647"/>
              <a:ext cx="1401316" cy="893314"/>
            </a:xfrm>
            <a:prstGeom prst="roundRect">
              <a:avLst>
                <a:gd name="adj" fmla="val 6600"/>
              </a:avLst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588">
                  <a:solidFill>
                    <a:schemeClr val="tx1"/>
                  </a:solidFill>
                </a:rPr>
                <a:t>Front end</a:t>
              </a:r>
            </a:p>
            <a:p>
              <a:pPr algn="ctr"/>
              <a:r>
                <a:rPr lang="en-US" sz="1588">
                  <a:solidFill>
                    <a:schemeClr val="tx1"/>
                  </a:solidFill>
                </a:rPr>
                <a:t>+ </a:t>
              </a:r>
            </a:p>
            <a:p>
              <a:pPr algn="ctr"/>
              <a:r>
                <a:rPr lang="en-US" sz="1588">
                  <a:solidFill>
                    <a:schemeClr val="tx1"/>
                  </a:solidFill>
                </a:rPr>
                <a:t>Target</a:t>
              </a:r>
              <a:endParaRPr lang="en-CA" sz="1588">
                <a:solidFill>
                  <a:schemeClr val="tx1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2987E11-745F-1EBE-18BB-FF8BCEDF8702}"/>
                </a:ext>
              </a:extLst>
            </p:cNvPr>
            <p:cNvSpPr txBox="1"/>
            <p:nvPr/>
          </p:nvSpPr>
          <p:spPr>
            <a:xfrm>
              <a:off x="5917222" y="2531183"/>
              <a:ext cx="117575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Shielding</a:t>
              </a:r>
              <a:endParaRPr lang="en-CA" sz="1600">
                <a:solidFill>
                  <a:schemeClr val="tx1"/>
                </a:solidFill>
              </a:endParaRPr>
            </a:p>
          </p:txBody>
        </p:sp>
      </p:grpSp>
      <p:pic>
        <p:nvPicPr>
          <p:cNvPr id="88" name="Picture 8" descr="Crane Hook - Free icons">
            <a:extLst>
              <a:ext uri="{FF2B5EF4-FFF2-40B4-BE49-F238E27FC236}">
                <a16:creationId xmlns:a16="http://schemas.microsoft.com/office/drawing/2014/main" id="{40F26C29-F065-7A61-5231-124ACFE15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16698" r="24651"/>
          <a:stretch>
            <a:fillRect/>
          </a:stretch>
        </p:blipFill>
        <p:spPr bwMode="auto">
          <a:xfrm>
            <a:off x="4927567" y="2201241"/>
            <a:ext cx="666751" cy="109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Content Placeholder 3">
            <a:extLst>
              <a:ext uri="{FF2B5EF4-FFF2-40B4-BE49-F238E27FC236}">
                <a16:creationId xmlns:a16="http://schemas.microsoft.com/office/drawing/2014/main" id="{37A43A0F-6C22-70C3-FFE3-D3427909D3E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060198" y="515529"/>
            <a:ext cx="3600473" cy="31366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>
                <a:solidFill>
                  <a:srgbClr val="00AAFF"/>
                </a:solidFill>
              </a:rPr>
              <a:t>Three weeks irradiation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One week cooldown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Hands-on service disconnection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Move module to Hot 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Remote target exchange in Hot 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Move module to irradiation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Hands-on service 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Few days pump-down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>
                <a:solidFill>
                  <a:srgbClr val="00AAFF"/>
                </a:solidFill>
              </a:rPr>
              <a:t>Three weeks irradiation</a:t>
            </a:r>
          </a:p>
          <a:p>
            <a:endParaRPr lang="en-CA" sz="1400"/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4BAFAD14-0194-C097-90CA-3A499D6ECEC7}"/>
              </a:ext>
            </a:extLst>
          </p:cNvPr>
          <p:cNvSpPr/>
          <p:nvPr/>
        </p:nvSpPr>
        <p:spPr>
          <a:xfrm>
            <a:off x="7964235" y="812169"/>
            <a:ext cx="3523345" cy="2228673"/>
          </a:xfrm>
          <a:prstGeom prst="roundRect">
            <a:avLst>
              <a:gd name="adj" fmla="val 8198"/>
            </a:avLst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9771BE60-0F69-675D-1982-6013257F335A}"/>
              </a:ext>
            </a:extLst>
          </p:cNvPr>
          <p:cNvSpPr txBox="1"/>
          <p:nvPr/>
        </p:nvSpPr>
        <p:spPr>
          <a:xfrm>
            <a:off x="8110414" y="3337482"/>
            <a:ext cx="3243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800">
                <a:solidFill>
                  <a:schemeClr val="bg1">
                    <a:lumMod val="50000"/>
                  </a:schemeClr>
                </a:solidFill>
              </a:rPr>
              <a:t>Approx. two-</a:t>
            </a:r>
            <a:r>
              <a:rPr lang="en-CA">
                <a:solidFill>
                  <a:schemeClr val="bg1">
                    <a:lumMod val="50000"/>
                  </a:schemeClr>
                </a:solidFill>
              </a:rPr>
              <a:t>three weeks without beam on one station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472DFBD5-AB8F-C73D-28F3-D843CD0F12A9}"/>
              </a:ext>
            </a:extLst>
          </p:cNvPr>
          <p:cNvSpPr/>
          <p:nvPr/>
        </p:nvSpPr>
        <p:spPr>
          <a:xfrm>
            <a:off x="4779898" y="5861050"/>
            <a:ext cx="905821" cy="343126"/>
          </a:xfrm>
          <a:prstGeom prst="ellipse">
            <a:avLst/>
          </a:prstGeom>
          <a:noFill/>
          <a:ln w="28575">
            <a:solidFill>
              <a:srgbClr val="00A4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9" name="Rectangle: Rounded Corners 1028">
            <a:extLst>
              <a:ext uri="{FF2B5EF4-FFF2-40B4-BE49-F238E27FC236}">
                <a16:creationId xmlns:a16="http://schemas.microsoft.com/office/drawing/2014/main" id="{5A06D7DE-3F90-1C7B-FFF6-003CB5BDDB56}"/>
              </a:ext>
            </a:extLst>
          </p:cNvPr>
          <p:cNvSpPr/>
          <p:nvPr/>
        </p:nvSpPr>
        <p:spPr>
          <a:xfrm>
            <a:off x="1187749" y="5321345"/>
            <a:ext cx="1661904" cy="995897"/>
          </a:xfrm>
          <a:prstGeom prst="roundRect">
            <a:avLst>
              <a:gd name="adj" fmla="val 8198"/>
            </a:avLst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DD40A643-65B9-CF91-B7B2-3109A432A323}"/>
              </a:ext>
            </a:extLst>
          </p:cNvPr>
          <p:cNvSpPr txBox="1"/>
          <p:nvPr/>
        </p:nvSpPr>
        <p:spPr>
          <a:xfrm>
            <a:off x="223460" y="6439338"/>
            <a:ext cx="1894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00B050"/>
                </a:solidFill>
              </a:rPr>
              <a:t>Vacuum volume</a:t>
            </a:r>
            <a:endParaRPr lang="en-CA" sz="1600">
              <a:solidFill>
                <a:srgbClr val="00B050"/>
              </a:solidFill>
            </a:endParaRPr>
          </a:p>
        </p:txBody>
      </p: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AF2D7F01-26B5-09CE-4E51-A3C8822C7450}"/>
              </a:ext>
            </a:extLst>
          </p:cNvPr>
          <p:cNvCxnSpPr>
            <a:cxnSpLocks/>
          </p:cNvCxnSpPr>
          <p:nvPr/>
        </p:nvCxnSpPr>
        <p:spPr>
          <a:xfrm flipV="1">
            <a:off x="789332" y="6140450"/>
            <a:ext cx="381287" cy="354010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D8B74326-4F56-404E-AAA9-724DC7141D1B}"/>
              </a:ext>
            </a:extLst>
          </p:cNvPr>
          <p:cNvSpPr/>
          <p:nvPr/>
        </p:nvSpPr>
        <p:spPr>
          <a:xfrm>
            <a:off x="3832964" y="835623"/>
            <a:ext cx="2676135" cy="5816779"/>
          </a:xfrm>
          <a:prstGeom prst="roundRect">
            <a:avLst>
              <a:gd name="adj" fmla="val 8198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pic>
        <p:nvPicPr>
          <p:cNvPr id="1036" name="Picture 103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4B301E35-BFE4-037A-C23E-D63A4296D0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459"/>
          <a:stretch/>
        </p:blipFill>
        <p:spPr>
          <a:xfrm>
            <a:off x="8529114" y="6044330"/>
            <a:ext cx="832902" cy="769803"/>
          </a:xfrm>
          <a:prstGeom prst="rect">
            <a:avLst/>
          </a:prstGeom>
        </p:spPr>
      </p:pic>
      <p:cxnSp>
        <p:nvCxnSpPr>
          <p:cNvPr id="1038" name="Straight Arrow Connector 1037">
            <a:extLst>
              <a:ext uri="{FF2B5EF4-FFF2-40B4-BE49-F238E27FC236}">
                <a16:creationId xmlns:a16="http://schemas.microsoft.com/office/drawing/2014/main" id="{9778C0DA-1B5A-F91E-1B76-31AD126EB5BF}"/>
              </a:ext>
            </a:extLst>
          </p:cNvPr>
          <p:cNvCxnSpPr>
            <a:cxnSpLocks/>
          </p:cNvCxnSpPr>
          <p:nvPr/>
        </p:nvCxnSpPr>
        <p:spPr>
          <a:xfrm flipV="1">
            <a:off x="9290890" y="5413010"/>
            <a:ext cx="341071" cy="392272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Arrow Connector 1038">
            <a:extLst>
              <a:ext uri="{FF2B5EF4-FFF2-40B4-BE49-F238E27FC236}">
                <a16:creationId xmlns:a16="http://schemas.microsoft.com/office/drawing/2014/main" id="{81999D26-97C6-2A27-0EC0-31CD9280AEF9}"/>
              </a:ext>
            </a:extLst>
          </p:cNvPr>
          <p:cNvCxnSpPr>
            <a:cxnSpLocks/>
          </p:cNvCxnSpPr>
          <p:nvPr/>
        </p:nvCxnSpPr>
        <p:spPr>
          <a:xfrm flipH="1" flipV="1">
            <a:off x="8900614" y="5436597"/>
            <a:ext cx="384798" cy="35885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3EE1A546-BDE8-27B3-ABA9-FE5A240BB042}"/>
              </a:ext>
            </a:extLst>
          </p:cNvPr>
          <p:cNvCxnSpPr>
            <a:cxnSpLocks/>
          </p:cNvCxnSpPr>
          <p:nvPr/>
        </p:nvCxnSpPr>
        <p:spPr>
          <a:xfrm flipV="1">
            <a:off x="9290890" y="5776799"/>
            <a:ext cx="1347" cy="552349"/>
          </a:xfrm>
          <a:prstGeom prst="line">
            <a:avLst/>
          </a:prstGeom>
          <a:ln w="28575">
            <a:solidFill>
              <a:srgbClr val="009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Rectangle: Rounded Corners 1040">
            <a:extLst>
              <a:ext uri="{FF2B5EF4-FFF2-40B4-BE49-F238E27FC236}">
                <a16:creationId xmlns:a16="http://schemas.microsoft.com/office/drawing/2014/main" id="{5E583BA5-3C38-914C-DF1F-B72E887CCCEE}"/>
              </a:ext>
            </a:extLst>
          </p:cNvPr>
          <p:cNvSpPr/>
          <p:nvPr/>
        </p:nvSpPr>
        <p:spPr>
          <a:xfrm rot="18766280">
            <a:off x="8536928" y="5101650"/>
            <a:ext cx="648993" cy="305019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ITW</a:t>
            </a:r>
            <a:endParaRPr lang="en-CA" sz="2116"/>
          </a:p>
        </p:txBody>
      </p:sp>
      <p:sp>
        <p:nvSpPr>
          <p:cNvPr id="1042" name="Rectangle: Rounded Corners 1041">
            <a:extLst>
              <a:ext uri="{FF2B5EF4-FFF2-40B4-BE49-F238E27FC236}">
                <a16:creationId xmlns:a16="http://schemas.microsoft.com/office/drawing/2014/main" id="{C8F4193A-3AD3-C454-71AD-9F52E55D9494}"/>
              </a:ext>
            </a:extLst>
          </p:cNvPr>
          <p:cNvSpPr/>
          <p:nvPr/>
        </p:nvSpPr>
        <p:spPr>
          <a:xfrm rot="2634991">
            <a:off x="9363966" y="5110935"/>
            <a:ext cx="700200" cy="319855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ITE</a:t>
            </a:r>
            <a:endParaRPr lang="en-CA" sz="1234"/>
          </a:p>
        </p:txBody>
      </p:sp>
      <p:cxnSp>
        <p:nvCxnSpPr>
          <p:cNvPr id="1043" name="Straight Arrow Connector 1042">
            <a:extLst>
              <a:ext uri="{FF2B5EF4-FFF2-40B4-BE49-F238E27FC236}">
                <a16:creationId xmlns:a16="http://schemas.microsoft.com/office/drawing/2014/main" id="{6E15F28D-9DF3-F18D-E46A-E8FDFD3ABD03}"/>
              </a:ext>
            </a:extLst>
          </p:cNvPr>
          <p:cNvCxnSpPr>
            <a:cxnSpLocks/>
          </p:cNvCxnSpPr>
          <p:nvPr/>
        </p:nvCxnSpPr>
        <p:spPr>
          <a:xfrm flipV="1">
            <a:off x="9271803" y="4279071"/>
            <a:ext cx="0" cy="554788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Connector 1043">
            <a:extLst>
              <a:ext uri="{FF2B5EF4-FFF2-40B4-BE49-F238E27FC236}">
                <a16:creationId xmlns:a16="http://schemas.microsoft.com/office/drawing/2014/main" id="{3064BB4A-709B-4E50-AA88-7F9F091ECBC9}"/>
              </a:ext>
            </a:extLst>
          </p:cNvPr>
          <p:cNvCxnSpPr>
            <a:cxnSpLocks/>
          </p:cNvCxnSpPr>
          <p:nvPr/>
        </p:nvCxnSpPr>
        <p:spPr>
          <a:xfrm flipH="1" flipV="1">
            <a:off x="9262870" y="4818289"/>
            <a:ext cx="209995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DF07ECA9-C2A9-DB71-C947-0E8052A576D2}"/>
              </a:ext>
            </a:extLst>
          </p:cNvPr>
          <p:cNvCxnSpPr>
            <a:cxnSpLocks/>
          </p:cNvCxnSpPr>
          <p:nvPr/>
        </p:nvCxnSpPr>
        <p:spPr>
          <a:xfrm flipV="1">
            <a:off x="9089158" y="4818288"/>
            <a:ext cx="192650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Rectangle: Rounded Corners 1045">
            <a:extLst>
              <a:ext uri="{FF2B5EF4-FFF2-40B4-BE49-F238E27FC236}">
                <a16:creationId xmlns:a16="http://schemas.microsoft.com/office/drawing/2014/main" id="{E782F4A3-B6EF-1482-02DB-27CD3524F262}"/>
              </a:ext>
            </a:extLst>
          </p:cNvPr>
          <p:cNvSpPr/>
          <p:nvPr/>
        </p:nvSpPr>
        <p:spPr>
          <a:xfrm>
            <a:off x="8012503" y="4604629"/>
            <a:ext cx="2064687" cy="1273040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FB5D8A11-4C75-4691-C05D-731806F1E7B1}"/>
              </a:ext>
            </a:extLst>
          </p:cNvPr>
          <p:cNvSpPr txBox="1"/>
          <p:nvPr/>
        </p:nvSpPr>
        <p:spPr>
          <a:xfrm>
            <a:off x="8076759" y="4679970"/>
            <a:ext cx="7219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2060"/>
                </a:solidFill>
              </a:rPr>
              <a:t>ISAC</a:t>
            </a:r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56B54258-4491-FFCF-6504-1714AD0DA6E4}"/>
              </a:ext>
            </a:extLst>
          </p:cNvPr>
          <p:cNvSpPr/>
          <p:nvPr/>
        </p:nvSpPr>
        <p:spPr>
          <a:xfrm>
            <a:off x="1636608" y="3083146"/>
            <a:ext cx="544884" cy="2236389"/>
          </a:xfrm>
          <a:prstGeom prst="roundRect">
            <a:avLst>
              <a:gd name="adj" fmla="val 8198"/>
            </a:avLst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82F7C9-695D-8BBE-B071-36210153AE54}"/>
              </a:ext>
            </a:extLst>
          </p:cNvPr>
          <p:cNvSpPr txBox="1"/>
          <p:nvPr/>
        </p:nvSpPr>
        <p:spPr>
          <a:xfrm>
            <a:off x="9303051" y="4078349"/>
            <a:ext cx="822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solidFill>
                  <a:schemeClr val="accent4">
                    <a:lumMod val="60000"/>
                    <a:lumOff val="40000"/>
                  </a:schemeClr>
                </a:solidFill>
              </a:rPr>
              <a:t>RIB</a:t>
            </a:r>
          </a:p>
        </p:txBody>
      </p:sp>
    </p:spTree>
    <p:extLst>
      <p:ext uri="{BB962C8B-B14F-4D97-AF65-F5344CB8AC3E}">
        <p14:creationId xmlns:p14="http://schemas.microsoft.com/office/powerpoint/2010/main" val="249000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79" grpId="0"/>
      <p:bldP spid="93" grpId="0" uiExpand="1" build="p"/>
      <p:bldP spid="1024" grpId="0" animBg="1"/>
      <p:bldP spid="1027" grpId="0"/>
      <p:bldP spid="1028" grpId="0" animBg="1"/>
      <p:bldP spid="1028" grpId="1" animBg="1"/>
      <p:bldP spid="1029" grpId="0" animBg="1"/>
      <p:bldP spid="1029" grpId="1" animBg="1"/>
      <p:bldP spid="1030" grpId="0"/>
      <p:bldP spid="1035" grpId="0" animBg="1"/>
      <p:bldP spid="1041" grpId="0" animBg="1"/>
      <p:bldP spid="1042" grpId="0" animBg="1"/>
      <p:bldP spid="1046" grpId="0" animBg="1"/>
      <p:bldP spid="1047" grpId="0"/>
      <p:bldP spid="1051" grpId="0" animBg="1"/>
      <p:bldP spid="1051" grpId="1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8B309-BEB4-0013-0F3B-1DA89753A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C36E4E-329C-A223-8CA8-B2AC39C5D3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ARIEL target lifetime and sequence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E1C0E7-0887-CA72-3BEA-488E6C174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8ADF8C1-3D66-8F82-7391-216ACC513462}"/>
              </a:ext>
            </a:extLst>
          </p:cNvPr>
          <p:cNvSpPr/>
          <p:nvPr/>
        </p:nvSpPr>
        <p:spPr>
          <a:xfrm>
            <a:off x="952504" y="2483245"/>
            <a:ext cx="1401316" cy="557597"/>
          </a:xfrm>
          <a:prstGeom prst="roundRect">
            <a:avLst>
              <a:gd name="adj" fmla="val 8198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588">
                <a:solidFill>
                  <a:srgbClr val="002060"/>
                </a:solidFill>
              </a:rPr>
              <a:t>Service connections</a:t>
            </a:r>
            <a:endParaRPr lang="en-CA" sz="1588">
              <a:solidFill>
                <a:srgbClr val="002060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9BE107F-BA2A-B47D-EBE2-C8940AEB3BB9}"/>
              </a:ext>
            </a:extLst>
          </p:cNvPr>
          <p:cNvGrpSpPr/>
          <p:nvPr/>
        </p:nvGrpSpPr>
        <p:grpSpPr>
          <a:xfrm>
            <a:off x="934685" y="3137024"/>
            <a:ext cx="1401316" cy="3114777"/>
            <a:chOff x="2261708" y="3137024"/>
            <a:chExt cx="1401316" cy="311477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2950A52-E6A1-59C1-7B13-161F341E4FD8}"/>
                </a:ext>
              </a:extLst>
            </p:cNvPr>
            <p:cNvSpPr/>
            <p:nvPr/>
          </p:nvSpPr>
          <p:spPr>
            <a:xfrm>
              <a:off x="2261708" y="3137024"/>
              <a:ext cx="1401316" cy="2143227"/>
            </a:xfrm>
            <a:prstGeom prst="roundRect">
              <a:avLst>
                <a:gd name="adj" fmla="val 66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CA" sz="1588">
                <a:solidFill>
                  <a:schemeClr val="tx1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2699B35-3D0D-103E-5A96-B72455F765D8}"/>
                </a:ext>
              </a:extLst>
            </p:cNvPr>
            <p:cNvSpPr/>
            <p:nvPr/>
          </p:nvSpPr>
          <p:spPr>
            <a:xfrm>
              <a:off x="2261708" y="5358487"/>
              <a:ext cx="1401316" cy="893314"/>
            </a:xfrm>
            <a:prstGeom prst="roundRect">
              <a:avLst>
                <a:gd name="adj" fmla="val 6600"/>
              </a:avLst>
            </a:prstGeom>
            <a:noFill/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588">
                  <a:solidFill>
                    <a:schemeClr val="tx1"/>
                  </a:solidFill>
                </a:rPr>
                <a:t>Front end</a:t>
              </a:r>
            </a:p>
            <a:p>
              <a:pPr algn="ctr"/>
              <a:r>
                <a:rPr lang="en-US" sz="1588">
                  <a:solidFill>
                    <a:schemeClr val="tx1"/>
                  </a:solidFill>
                </a:rPr>
                <a:t>+ 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BCFC1D2-90E3-77BC-CBED-FB342DCA3B2D}"/>
                </a:ext>
              </a:extLst>
            </p:cNvPr>
            <p:cNvSpPr txBox="1"/>
            <p:nvPr/>
          </p:nvSpPr>
          <p:spPr>
            <a:xfrm>
              <a:off x="2392306" y="3190023"/>
              <a:ext cx="117575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Shielding</a:t>
              </a:r>
              <a:endParaRPr lang="en-CA" sz="1600">
                <a:solidFill>
                  <a:schemeClr val="tx1"/>
                </a:solidFill>
              </a:endParaRPr>
            </a:p>
          </p:txBody>
        </p:sp>
      </p:grpSp>
      <p:pic>
        <p:nvPicPr>
          <p:cNvPr id="1032" name="Picture 8" descr="Crane Hook - Free icons">
            <a:extLst>
              <a:ext uri="{FF2B5EF4-FFF2-40B4-BE49-F238E27FC236}">
                <a16:creationId xmlns:a16="http://schemas.microsoft.com/office/drawing/2014/main" id="{7B722D69-FFF9-9B58-0B15-9D8AE269B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16698" r="24651"/>
          <a:stretch>
            <a:fillRect/>
          </a:stretch>
        </p:blipFill>
        <p:spPr bwMode="auto">
          <a:xfrm>
            <a:off x="1623445" y="1781680"/>
            <a:ext cx="389540" cy="63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9D70539-D74F-6272-EBD7-5E747A35CF93}"/>
              </a:ext>
            </a:extLst>
          </p:cNvPr>
          <p:cNvCxnSpPr>
            <a:cxnSpLocks/>
          </p:cNvCxnSpPr>
          <p:nvPr/>
        </p:nvCxnSpPr>
        <p:spPr>
          <a:xfrm>
            <a:off x="415096" y="6042830"/>
            <a:ext cx="2267906" cy="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989350A9-5D99-117B-783F-60F2BF57EF64}"/>
              </a:ext>
            </a:extLst>
          </p:cNvPr>
          <p:cNvSpPr txBox="1"/>
          <p:nvPr/>
        </p:nvSpPr>
        <p:spPr>
          <a:xfrm>
            <a:off x="504108" y="862379"/>
            <a:ext cx="22624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ARIEL </a:t>
            </a:r>
          </a:p>
          <a:p>
            <a:pPr algn="ctr"/>
            <a:r>
              <a:rPr lang="en-US" sz="2000"/>
              <a:t>I</a:t>
            </a:r>
            <a:r>
              <a:rPr lang="en-US" sz="2000">
                <a:solidFill>
                  <a:schemeClr val="tx1"/>
                </a:solidFill>
              </a:rPr>
              <a:t>rradiation station</a:t>
            </a:r>
            <a:endParaRPr lang="en-CA" sz="2000">
              <a:solidFill>
                <a:schemeClr val="tx1"/>
              </a:solidFill>
            </a:endParaRPr>
          </a:p>
        </p:txBody>
      </p:sp>
      <p:sp>
        <p:nvSpPr>
          <p:cNvPr id="93" name="Content Placeholder 3">
            <a:extLst>
              <a:ext uri="{FF2B5EF4-FFF2-40B4-BE49-F238E27FC236}">
                <a16:creationId xmlns:a16="http://schemas.microsoft.com/office/drawing/2014/main" id="{FC602C54-C7E8-729C-A22E-B4F54F364D2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466090" y="515529"/>
            <a:ext cx="3600473" cy="31366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>
                <a:solidFill>
                  <a:srgbClr val="00AAFF"/>
                </a:solidFill>
              </a:rPr>
              <a:t>Three weeks irradiation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/>
              <a:t>Few hours </a:t>
            </a:r>
            <a:r>
              <a:rPr lang="en-CA" sz="1400"/>
              <a:t>of cooldown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/>
              <a:t>Remote</a:t>
            </a:r>
            <a:r>
              <a:rPr lang="en-CA" sz="1400"/>
              <a:t> </a:t>
            </a:r>
            <a:r>
              <a:rPr lang="en-CA" sz="1400" u="sng"/>
              <a:t>vacuum</a:t>
            </a:r>
            <a:r>
              <a:rPr lang="en-CA" sz="1400"/>
              <a:t> disconnection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Move </a:t>
            </a:r>
            <a:r>
              <a:rPr lang="en-CA" sz="1400" u="sng"/>
              <a:t>target</a:t>
            </a:r>
            <a:r>
              <a:rPr lang="en-CA" sz="1400"/>
              <a:t> to </a:t>
            </a:r>
            <a:r>
              <a:rPr lang="en-CA" sz="1400" u="sng"/>
              <a:t>spent target vault</a:t>
            </a:r>
            <a:endParaRPr lang="en-CA" sz="1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Move </a:t>
            </a:r>
            <a:r>
              <a:rPr lang="en-CA" sz="1400" u="sng"/>
              <a:t>new target</a:t>
            </a:r>
            <a:r>
              <a:rPr lang="en-CA" sz="1400"/>
              <a:t> to irradiation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/>
              <a:t>Remote</a:t>
            </a:r>
            <a:r>
              <a:rPr lang="en-CA" sz="1400"/>
              <a:t> </a:t>
            </a:r>
            <a:r>
              <a:rPr lang="en-CA" sz="1400" u="sng"/>
              <a:t>vacuum</a:t>
            </a:r>
            <a:r>
              <a:rPr lang="en-CA" sz="1400"/>
              <a:t> 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/>
              <a:t>Few hours</a:t>
            </a:r>
            <a:r>
              <a:rPr lang="en-CA" sz="1400"/>
              <a:t> pump-down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>
                <a:solidFill>
                  <a:srgbClr val="00AAFF"/>
                </a:solidFill>
              </a:rPr>
              <a:t>Three weeks irradiation</a:t>
            </a:r>
          </a:p>
          <a:p>
            <a:endParaRPr lang="en-CA" sz="1400"/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5E8F4337-2334-8C6A-9D3D-E8A50DC7B364}"/>
              </a:ext>
            </a:extLst>
          </p:cNvPr>
          <p:cNvSpPr/>
          <p:nvPr/>
        </p:nvSpPr>
        <p:spPr>
          <a:xfrm>
            <a:off x="8370127" y="812169"/>
            <a:ext cx="3523345" cy="1912743"/>
          </a:xfrm>
          <a:prstGeom prst="roundRect">
            <a:avLst>
              <a:gd name="adj" fmla="val 8198"/>
            </a:avLst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27A298F7-DE75-0EFA-32AF-350FDEA0D0D8}"/>
              </a:ext>
            </a:extLst>
          </p:cNvPr>
          <p:cNvSpPr txBox="1"/>
          <p:nvPr/>
        </p:nvSpPr>
        <p:spPr>
          <a:xfrm>
            <a:off x="8510106" y="3302441"/>
            <a:ext cx="3243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800">
                <a:solidFill>
                  <a:schemeClr val="accent2"/>
                </a:solidFill>
              </a:rPr>
              <a:t>Approx. </a:t>
            </a:r>
            <a:r>
              <a:rPr lang="en-CA" u="sng">
                <a:solidFill>
                  <a:schemeClr val="accent2"/>
                </a:solidFill>
              </a:rPr>
              <a:t>two days</a:t>
            </a:r>
            <a:r>
              <a:rPr lang="en-CA">
                <a:solidFill>
                  <a:schemeClr val="accent2"/>
                </a:solidFill>
              </a:rPr>
              <a:t> without beam on one station</a:t>
            </a:r>
          </a:p>
        </p:txBody>
      </p:sp>
      <p:sp>
        <p:nvSpPr>
          <p:cNvPr id="1029" name="Rectangle: Rounded Corners 1028">
            <a:extLst>
              <a:ext uri="{FF2B5EF4-FFF2-40B4-BE49-F238E27FC236}">
                <a16:creationId xmlns:a16="http://schemas.microsoft.com/office/drawing/2014/main" id="{2119A258-76DD-6EA8-6F22-6BD289C97522}"/>
              </a:ext>
            </a:extLst>
          </p:cNvPr>
          <p:cNvSpPr/>
          <p:nvPr/>
        </p:nvSpPr>
        <p:spPr>
          <a:xfrm>
            <a:off x="1184402" y="5899150"/>
            <a:ext cx="890796" cy="279400"/>
          </a:xfrm>
          <a:prstGeom prst="roundRect">
            <a:avLst>
              <a:gd name="adj" fmla="val 8198"/>
            </a:avLst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C255EF82-37D2-46C9-9802-7F55609EE103}"/>
              </a:ext>
            </a:extLst>
          </p:cNvPr>
          <p:cNvSpPr txBox="1"/>
          <p:nvPr/>
        </p:nvSpPr>
        <p:spPr>
          <a:xfrm>
            <a:off x="287468" y="6439338"/>
            <a:ext cx="1894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00B050"/>
                </a:solidFill>
              </a:rPr>
              <a:t>Vacuum volume</a:t>
            </a:r>
            <a:endParaRPr lang="en-CA" sz="1600">
              <a:solidFill>
                <a:srgbClr val="00B050"/>
              </a:solidFill>
            </a:endParaRPr>
          </a:p>
        </p:txBody>
      </p: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8419CA95-A8E7-8106-CD0E-F0C3F763AA95}"/>
              </a:ext>
            </a:extLst>
          </p:cNvPr>
          <p:cNvCxnSpPr>
            <a:cxnSpLocks/>
          </p:cNvCxnSpPr>
          <p:nvPr/>
        </p:nvCxnSpPr>
        <p:spPr>
          <a:xfrm flipV="1">
            <a:off x="981059" y="6134893"/>
            <a:ext cx="177943" cy="337768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0710A3E-DBD1-8920-FBE2-27F2393A2519}"/>
              </a:ext>
            </a:extLst>
          </p:cNvPr>
          <p:cNvSpPr txBox="1"/>
          <p:nvPr/>
        </p:nvSpPr>
        <p:spPr>
          <a:xfrm>
            <a:off x="5468809" y="5080196"/>
            <a:ext cx="22624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Spent target vault</a:t>
            </a:r>
            <a:endParaRPr lang="en-CA" sz="2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8D8D64-E2D5-6253-E7AE-F3CBEBF64097}"/>
              </a:ext>
            </a:extLst>
          </p:cNvPr>
          <p:cNvSpPr/>
          <p:nvPr/>
        </p:nvSpPr>
        <p:spPr>
          <a:xfrm>
            <a:off x="5222852" y="5080196"/>
            <a:ext cx="2676135" cy="1572206"/>
          </a:xfrm>
          <a:prstGeom prst="roundRect">
            <a:avLst>
              <a:gd name="adj" fmla="val 8198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893144-FE75-63AE-2AE6-92907A4ADB22}"/>
              </a:ext>
            </a:extLst>
          </p:cNvPr>
          <p:cNvCxnSpPr>
            <a:cxnSpLocks/>
          </p:cNvCxnSpPr>
          <p:nvPr/>
        </p:nvCxnSpPr>
        <p:spPr>
          <a:xfrm>
            <a:off x="1818215" y="2304041"/>
            <a:ext cx="0" cy="35570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571B05C-9F1C-C2F8-CA7D-18BF09013E7B}"/>
              </a:ext>
            </a:extLst>
          </p:cNvPr>
          <p:cNvSpPr txBox="1"/>
          <p:nvPr/>
        </p:nvSpPr>
        <p:spPr>
          <a:xfrm>
            <a:off x="6042191" y="5837711"/>
            <a:ext cx="1115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Target</a:t>
            </a:r>
            <a:endParaRPr lang="en-CA" sz="1800">
              <a:solidFill>
                <a:schemeClr val="tx1"/>
              </a:solidFill>
            </a:endParaRPr>
          </a:p>
        </p:txBody>
      </p:sp>
      <p:pic>
        <p:nvPicPr>
          <p:cNvPr id="13" name="Picture 8" descr="Crane Hook - Free icons">
            <a:extLst>
              <a:ext uri="{FF2B5EF4-FFF2-40B4-BE49-F238E27FC236}">
                <a16:creationId xmlns:a16="http://schemas.microsoft.com/office/drawing/2014/main" id="{63DBE455-4BD5-649E-FFBA-781BAB0BC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16698" r="24651"/>
          <a:stretch>
            <a:fillRect/>
          </a:stretch>
        </p:blipFill>
        <p:spPr bwMode="auto">
          <a:xfrm>
            <a:off x="6600044" y="1781680"/>
            <a:ext cx="389540" cy="63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8AB824-EB72-030F-83D1-E5FE606817FF}"/>
              </a:ext>
            </a:extLst>
          </p:cNvPr>
          <p:cNvCxnSpPr>
            <a:cxnSpLocks/>
          </p:cNvCxnSpPr>
          <p:nvPr/>
        </p:nvCxnSpPr>
        <p:spPr>
          <a:xfrm>
            <a:off x="6794814" y="2304041"/>
            <a:ext cx="0" cy="35570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8008234-C3FE-1F9D-40D5-FFE19C44666F}"/>
              </a:ext>
            </a:extLst>
          </p:cNvPr>
          <p:cNvSpPr/>
          <p:nvPr/>
        </p:nvSpPr>
        <p:spPr>
          <a:xfrm>
            <a:off x="1159002" y="5861050"/>
            <a:ext cx="957263" cy="3526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4DFFCA-F8FF-BE4A-09DC-7AAB51871259}"/>
              </a:ext>
            </a:extLst>
          </p:cNvPr>
          <p:cNvSpPr/>
          <p:nvPr/>
        </p:nvSpPr>
        <p:spPr>
          <a:xfrm>
            <a:off x="6129062" y="5863435"/>
            <a:ext cx="957263" cy="3526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7661CA-C53B-A8B3-CC4B-3C7CADC5D853}"/>
              </a:ext>
            </a:extLst>
          </p:cNvPr>
          <p:cNvSpPr txBox="1"/>
          <p:nvPr/>
        </p:nvSpPr>
        <p:spPr>
          <a:xfrm>
            <a:off x="1064809" y="5829662"/>
            <a:ext cx="1115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Target</a:t>
            </a:r>
            <a:endParaRPr lang="en-CA" sz="180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AFA77B-4D0A-9F0B-934E-BA364A9B7FB6}"/>
              </a:ext>
            </a:extLst>
          </p:cNvPr>
          <p:cNvSpPr txBox="1"/>
          <p:nvPr/>
        </p:nvSpPr>
        <p:spPr>
          <a:xfrm>
            <a:off x="3078480" y="5844369"/>
            <a:ext cx="1664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(New) Target</a:t>
            </a:r>
            <a:endParaRPr lang="en-CA" sz="1800">
              <a:solidFill>
                <a:schemeClr val="tx1"/>
              </a:solidFill>
            </a:endParaRPr>
          </a:p>
        </p:txBody>
      </p:sp>
      <p:pic>
        <p:nvPicPr>
          <p:cNvPr id="24" name="Picture 8" descr="Crane Hook - Free icons">
            <a:extLst>
              <a:ext uri="{FF2B5EF4-FFF2-40B4-BE49-F238E27FC236}">
                <a16:creationId xmlns:a16="http://schemas.microsoft.com/office/drawing/2014/main" id="{B071D000-AA1F-454B-133C-15C60E727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16698" r="24651"/>
          <a:stretch>
            <a:fillRect/>
          </a:stretch>
        </p:blipFill>
        <p:spPr bwMode="auto">
          <a:xfrm>
            <a:off x="4283648" y="1784749"/>
            <a:ext cx="389540" cy="63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94BF178-8C5D-1F70-1D9F-0D58FF77137A}"/>
              </a:ext>
            </a:extLst>
          </p:cNvPr>
          <p:cNvCxnSpPr>
            <a:cxnSpLocks/>
          </p:cNvCxnSpPr>
          <p:nvPr/>
        </p:nvCxnSpPr>
        <p:spPr>
          <a:xfrm>
            <a:off x="4478418" y="2307110"/>
            <a:ext cx="0" cy="35570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7BF180E-C75E-BE18-2256-29E400F82764}"/>
              </a:ext>
            </a:extLst>
          </p:cNvPr>
          <p:cNvSpPr/>
          <p:nvPr/>
        </p:nvSpPr>
        <p:spPr>
          <a:xfrm>
            <a:off x="3803522" y="5866504"/>
            <a:ext cx="957263" cy="3526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A0D4D0-7BDF-EFD3-A2EC-5C2AC2B40426}"/>
              </a:ext>
            </a:extLst>
          </p:cNvPr>
          <p:cNvSpPr txBox="1"/>
          <p:nvPr/>
        </p:nvSpPr>
        <p:spPr>
          <a:xfrm>
            <a:off x="3405414" y="816212"/>
            <a:ext cx="155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Target hall</a:t>
            </a:r>
            <a:endParaRPr lang="en-CA" sz="2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3078C96-5CE8-4A6F-92B2-6BC421B5438B}"/>
              </a:ext>
            </a:extLst>
          </p:cNvPr>
          <p:cNvSpPr/>
          <p:nvPr/>
        </p:nvSpPr>
        <p:spPr>
          <a:xfrm>
            <a:off x="3139607" y="835623"/>
            <a:ext cx="1871305" cy="5816779"/>
          </a:xfrm>
          <a:prstGeom prst="roundRect">
            <a:avLst>
              <a:gd name="adj" fmla="val 8198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E101C4-B87F-F54F-49E9-16556588255E}"/>
              </a:ext>
            </a:extLst>
          </p:cNvPr>
          <p:cNvCxnSpPr>
            <a:cxnSpLocks/>
          </p:cNvCxnSpPr>
          <p:nvPr/>
        </p:nvCxnSpPr>
        <p:spPr>
          <a:xfrm>
            <a:off x="1252524" y="5276050"/>
            <a:ext cx="0" cy="169075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412E12-F9A7-0368-F00D-253C63D92B55}"/>
              </a:ext>
            </a:extLst>
          </p:cNvPr>
          <p:cNvCxnSpPr>
            <a:cxnSpLocks/>
          </p:cNvCxnSpPr>
          <p:nvPr/>
        </p:nvCxnSpPr>
        <p:spPr>
          <a:xfrm>
            <a:off x="1973249" y="5273949"/>
            <a:ext cx="0" cy="169075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74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uiExpand="1" build="p"/>
      <p:bldP spid="1024" grpId="0" animBg="1"/>
      <p:bldP spid="1027" grpId="0"/>
      <p:bldP spid="1029" grpId="0" animBg="1"/>
      <p:bldP spid="1029" grpId="1" animBg="1"/>
      <p:bldP spid="1030" grpId="0"/>
      <p:bldP spid="1030" grpId="1"/>
      <p:bldP spid="4" grpId="0"/>
      <p:bldP spid="5" grpId="0" animBg="1"/>
      <p:bldP spid="12" grpId="0"/>
      <p:bldP spid="15" grpId="0" animBg="1"/>
      <p:bldP spid="15" grpId="1" animBg="1"/>
      <p:bldP spid="15" grpId="2" animBg="1"/>
      <p:bldP spid="15" grpId="3" animBg="1"/>
      <p:bldP spid="17" grpId="0" animBg="1"/>
      <p:bldP spid="17" grpId="1" animBg="1"/>
      <p:bldP spid="20" grpId="0"/>
      <p:bldP spid="20" grpId="1"/>
      <p:bldP spid="23" grpId="0"/>
      <p:bldP spid="23" grpId="1"/>
      <p:bldP spid="26" grpId="0" animBg="1"/>
      <p:bldP spid="26" grpId="1" animBg="1"/>
      <p:bldP spid="27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FC3FC-3945-26C2-EB9D-F1C55837A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E9B3DD-3354-D4B6-EBEE-137D9E3618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ISAC vs ARIEL target exchange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2D0E1F-E7BF-3D99-E8E9-793D2D64B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3" name="Content Placeholder 3">
            <a:extLst>
              <a:ext uri="{FF2B5EF4-FFF2-40B4-BE49-F238E27FC236}">
                <a16:creationId xmlns:a16="http://schemas.microsoft.com/office/drawing/2014/main" id="{6A1DE268-3DB5-E8EC-618C-4FA61C33DD9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7904115" y="1163229"/>
            <a:ext cx="3600473" cy="31366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>
                <a:solidFill>
                  <a:srgbClr val="00AAFF"/>
                </a:solidFill>
              </a:rPr>
              <a:t>Three weeks irradiation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/>
              <a:t>Few hours </a:t>
            </a:r>
            <a:r>
              <a:rPr lang="en-CA" sz="1400"/>
              <a:t>of cooldown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/>
              <a:t>Remote</a:t>
            </a:r>
            <a:r>
              <a:rPr lang="en-CA" sz="1400"/>
              <a:t> </a:t>
            </a:r>
            <a:r>
              <a:rPr lang="en-CA" sz="1400" u="sng"/>
              <a:t>vacuum</a:t>
            </a:r>
            <a:r>
              <a:rPr lang="en-CA" sz="1400"/>
              <a:t> disconnection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Move </a:t>
            </a:r>
            <a:r>
              <a:rPr lang="en-CA" sz="1400" u="sng"/>
              <a:t>target</a:t>
            </a:r>
            <a:r>
              <a:rPr lang="en-CA" sz="1400"/>
              <a:t> to </a:t>
            </a:r>
            <a:r>
              <a:rPr lang="en-CA" sz="1400" u="sng"/>
              <a:t>spent target vault</a:t>
            </a:r>
            <a:endParaRPr lang="en-CA" sz="1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Move </a:t>
            </a:r>
            <a:r>
              <a:rPr lang="en-CA" sz="1400" u="sng"/>
              <a:t>new target</a:t>
            </a:r>
            <a:r>
              <a:rPr lang="en-CA" sz="1400"/>
              <a:t> to irradiation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/>
              <a:t>Remote</a:t>
            </a:r>
            <a:r>
              <a:rPr lang="en-CA" sz="1400"/>
              <a:t> </a:t>
            </a:r>
            <a:r>
              <a:rPr lang="en-CA" sz="1400" u="sng"/>
              <a:t>vacuum</a:t>
            </a:r>
            <a:r>
              <a:rPr lang="en-CA" sz="1400"/>
              <a:t> 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 u="sng"/>
              <a:t>Few hours</a:t>
            </a:r>
            <a:r>
              <a:rPr lang="en-CA" sz="1400"/>
              <a:t> pump-down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>
                <a:solidFill>
                  <a:srgbClr val="00AAFF"/>
                </a:solidFill>
              </a:rPr>
              <a:t>Three weeks irradiation</a:t>
            </a:r>
          </a:p>
          <a:p>
            <a:endParaRPr lang="en-CA" sz="1400"/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AD365E7F-C679-D2E7-401C-D04F1CA40FE4}"/>
              </a:ext>
            </a:extLst>
          </p:cNvPr>
          <p:cNvSpPr/>
          <p:nvPr/>
        </p:nvSpPr>
        <p:spPr>
          <a:xfrm>
            <a:off x="7808152" y="1459869"/>
            <a:ext cx="3523345" cy="1912743"/>
          </a:xfrm>
          <a:prstGeom prst="roundRect">
            <a:avLst>
              <a:gd name="adj" fmla="val 8198"/>
            </a:avLst>
          </a:prstGeom>
          <a:noFill/>
          <a:ln w="28575">
            <a:solidFill>
              <a:srgbClr val="ED7D3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4F21996B-29C9-A4E8-22D6-1DB52DB42658}"/>
              </a:ext>
            </a:extLst>
          </p:cNvPr>
          <p:cNvSpPr txBox="1"/>
          <p:nvPr/>
        </p:nvSpPr>
        <p:spPr>
          <a:xfrm>
            <a:off x="7948131" y="3919516"/>
            <a:ext cx="3243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800">
                <a:solidFill>
                  <a:schemeClr val="accent2"/>
                </a:solidFill>
              </a:rPr>
              <a:t>Approx. </a:t>
            </a:r>
            <a:r>
              <a:rPr lang="en-CA" u="sng">
                <a:solidFill>
                  <a:schemeClr val="accent2"/>
                </a:solidFill>
              </a:rPr>
              <a:t>two days</a:t>
            </a:r>
            <a:r>
              <a:rPr lang="en-CA">
                <a:solidFill>
                  <a:schemeClr val="accent2"/>
                </a:solidFill>
              </a:rPr>
              <a:t> without beam on one station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CA61FFD-F468-6DB5-BB15-44BD6708A9E1}"/>
              </a:ext>
            </a:extLst>
          </p:cNvPr>
          <p:cNvSpPr txBox="1">
            <a:spLocks/>
          </p:cNvSpPr>
          <p:nvPr/>
        </p:nvSpPr>
        <p:spPr>
          <a:xfrm>
            <a:off x="1164098" y="1163229"/>
            <a:ext cx="3600473" cy="31366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>
                <a:solidFill>
                  <a:srgbClr val="00AAFF"/>
                </a:solidFill>
              </a:rPr>
              <a:t>Three weeks irradiation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One week cooldown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Hands-on service disconnection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Move module to Hot 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Remote target exchange in Hot 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Move module to irradiation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Hands-on service 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/>
              <a:t>Few days pump-down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400">
                <a:solidFill>
                  <a:srgbClr val="00AAFF"/>
                </a:solidFill>
              </a:rPr>
              <a:t>Three weeks irradiation</a:t>
            </a:r>
          </a:p>
          <a:p>
            <a:endParaRPr lang="en-CA" sz="14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04F63E8-7F04-D2DD-865F-BEDE0C7C98B0}"/>
              </a:ext>
            </a:extLst>
          </p:cNvPr>
          <p:cNvSpPr/>
          <p:nvPr/>
        </p:nvSpPr>
        <p:spPr>
          <a:xfrm>
            <a:off x="1068135" y="1459869"/>
            <a:ext cx="3523345" cy="2228673"/>
          </a:xfrm>
          <a:prstGeom prst="roundRect">
            <a:avLst>
              <a:gd name="adj" fmla="val 8198"/>
            </a:avLst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F7257E-FC4E-46DF-B755-A075ABFB7ED1}"/>
              </a:ext>
            </a:extLst>
          </p:cNvPr>
          <p:cNvSpPr txBox="1"/>
          <p:nvPr/>
        </p:nvSpPr>
        <p:spPr>
          <a:xfrm>
            <a:off x="1214314" y="3928032"/>
            <a:ext cx="3243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800">
                <a:solidFill>
                  <a:schemeClr val="bg1">
                    <a:lumMod val="50000"/>
                  </a:schemeClr>
                </a:solidFill>
              </a:rPr>
              <a:t>Approx. two-</a:t>
            </a:r>
            <a:r>
              <a:rPr lang="en-CA">
                <a:solidFill>
                  <a:schemeClr val="bg1">
                    <a:lumMod val="50000"/>
                  </a:schemeClr>
                </a:solidFill>
              </a:rPr>
              <a:t>three weeks without beam on one station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217A11-21BD-E46F-C29F-9CF6F95F313F}"/>
              </a:ext>
            </a:extLst>
          </p:cNvPr>
          <p:cNvSpPr txBox="1"/>
          <p:nvPr/>
        </p:nvSpPr>
        <p:spPr>
          <a:xfrm>
            <a:off x="1990725" y="786481"/>
            <a:ext cx="1466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/>
              <a:t>ISAC</a:t>
            </a:r>
            <a:endParaRPr lang="en-CA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3B1A53-C413-5ED7-244B-6521041AA576}"/>
              </a:ext>
            </a:extLst>
          </p:cNvPr>
          <p:cNvSpPr txBox="1"/>
          <p:nvPr/>
        </p:nvSpPr>
        <p:spPr>
          <a:xfrm>
            <a:off x="8836398" y="786481"/>
            <a:ext cx="1466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/>
              <a:t>ARIEL</a:t>
            </a:r>
            <a:endParaRPr lang="en-CA" sz="1400"/>
          </a:p>
        </p:txBody>
      </p:sp>
      <p:pic>
        <p:nvPicPr>
          <p:cNvPr id="18" name="Picture 17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DFF0B395-32D7-F85B-E10A-F3429B2F4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459"/>
          <a:stretch/>
        </p:blipFill>
        <p:spPr>
          <a:xfrm>
            <a:off x="6179817" y="6048797"/>
            <a:ext cx="832902" cy="76980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C2E13F0-C2A5-AF23-7B92-18D0C4FC706E}"/>
              </a:ext>
            </a:extLst>
          </p:cNvPr>
          <p:cNvCxnSpPr>
            <a:cxnSpLocks/>
          </p:cNvCxnSpPr>
          <p:nvPr/>
        </p:nvCxnSpPr>
        <p:spPr>
          <a:xfrm flipV="1">
            <a:off x="6941593" y="5417477"/>
            <a:ext cx="341071" cy="392272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D7614D-8E4A-15D5-EAEA-C4631DF41BC1}"/>
              </a:ext>
            </a:extLst>
          </p:cNvPr>
          <p:cNvCxnSpPr>
            <a:cxnSpLocks/>
          </p:cNvCxnSpPr>
          <p:nvPr/>
        </p:nvCxnSpPr>
        <p:spPr>
          <a:xfrm flipH="1" flipV="1">
            <a:off x="6551317" y="5441064"/>
            <a:ext cx="384798" cy="35885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2C79973-C973-EC09-0F43-9B9D57F90778}"/>
              </a:ext>
            </a:extLst>
          </p:cNvPr>
          <p:cNvCxnSpPr>
            <a:cxnSpLocks/>
          </p:cNvCxnSpPr>
          <p:nvPr/>
        </p:nvCxnSpPr>
        <p:spPr>
          <a:xfrm flipV="1">
            <a:off x="6941593" y="5781266"/>
            <a:ext cx="1347" cy="552349"/>
          </a:xfrm>
          <a:prstGeom prst="line">
            <a:avLst/>
          </a:prstGeom>
          <a:ln w="28575">
            <a:solidFill>
              <a:srgbClr val="009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272EEF7-BE82-5A9F-6B89-BA85CCEC7CAC}"/>
              </a:ext>
            </a:extLst>
          </p:cNvPr>
          <p:cNvSpPr/>
          <p:nvPr/>
        </p:nvSpPr>
        <p:spPr>
          <a:xfrm rot="18766280">
            <a:off x="6187631" y="5106117"/>
            <a:ext cx="648993" cy="305019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ITW</a:t>
            </a:r>
            <a:endParaRPr lang="en-CA" sz="2116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A6EE07-B272-9AD1-5863-3E2FFEE1A196}"/>
              </a:ext>
            </a:extLst>
          </p:cNvPr>
          <p:cNvSpPr/>
          <p:nvPr/>
        </p:nvSpPr>
        <p:spPr>
          <a:xfrm rot="2634991">
            <a:off x="7014669" y="5115402"/>
            <a:ext cx="700200" cy="319855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ITE</a:t>
            </a:r>
            <a:endParaRPr lang="en-CA" sz="1234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109BED9-4FBE-477B-08CC-BF9C30659883}"/>
              </a:ext>
            </a:extLst>
          </p:cNvPr>
          <p:cNvCxnSpPr>
            <a:cxnSpLocks/>
          </p:cNvCxnSpPr>
          <p:nvPr/>
        </p:nvCxnSpPr>
        <p:spPr>
          <a:xfrm flipV="1">
            <a:off x="6922506" y="4283538"/>
            <a:ext cx="0" cy="554788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38DDDE8-03B9-0AF4-8985-D86930EFDD58}"/>
              </a:ext>
            </a:extLst>
          </p:cNvPr>
          <p:cNvCxnSpPr>
            <a:cxnSpLocks/>
          </p:cNvCxnSpPr>
          <p:nvPr/>
        </p:nvCxnSpPr>
        <p:spPr>
          <a:xfrm flipH="1" flipV="1">
            <a:off x="6913573" y="4822756"/>
            <a:ext cx="209995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71F25F7-F24D-B9F9-EAA5-9BF97C3D79FF}"/>
              </a:ext>
            </a:extLst>
          </p:cNvPr>
          <p:cNvCxnSpPr>
            <a:cxnSpLocks/>
          </p:cNvCxnSpPr>
          <p:nvPr/>
        </p:nvCxnSpPr>
        <p:spPr>
          <a:xfrm flipV="1">
            <a:off x="6739861" y="4822755"/>
            <a:ext cx="192650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22BE732-F62C-F90C-BFBC-203B0D544839}"/>
              </a:ext>
            </a:extLst>
          </p:cNvPr>
          <p:cNvSpPr/>
          <p:nvPr/>
        </p:nvSpPr>
        <p:spPr>
          <a:xfrm>
            <a:off x="5663206" y="4609096"/>
            <a:ext cx="2064687" cy="1273040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068550-209C-EEE5-EFA7-E78FA5AD09CC}"/>
              </a:ext>
            </a:extLst>
          </p:cNvPr>
          <p:cNvSpPr txBox="1"/>
          <p:nvPr/>
        </p:nvSpPr>
        <p:spPr>
          <a:xfrm>
            <a:off x="5727462" y="4684437"/>
            <a:ext cx="7219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2060"/>
                </a:solidFill>
              </a:rPr>
              <a:t>ISAC</a:t>
            </a:r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8DBC56-4B0D-DADC-24D7-3423F796AC09}"/>
              </a:ext>
            </a:extLst>
          </p:cNvPr>
          <p:cNvSpPr txBox="1"/>
          <p:nvPr/>
        </p:nvSpPr>
        <p:spPr>
          <a:xfrm>
            <a:off x="6649064" y="3890442"/>
            <a:ext cx="822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solidFill>
                  <a:schemeClr val="accent4">
                    <a:lumMod val="60000"/>
                    <a:lumOff val="40000"/>
                  </a:schemeClr>
                </a:solidFill>
              </a:rPr>
              <a:t>RIBs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DF2E776-D9FD-AD16-8FFF-3D182D22E72F}"/>
              </a:ext>
            </a:extLst>
          </p:cNvPr>
          <p:cNvSpPr/>
          <p:nvPr/>
        </p:nvSpPr>
        <p:spPr>
          <a:xfrm rot="18766280">
            <a:off x="4515363" y="4501982"/>
            <a:ext cx="813426" cy="30501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APTW</a:t>
            </a:r>
            <a:endParaRPr lang="en-CA" sz="2116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8056593-0E7E-6463-FF49-24D65CD19768}"/>
              </a:ext>
            </a:extLst>
          </p:cNvPr>
          <p:cNvCxnSpPr>
            <a:cxnSpLocks/>
          </p:cNvCxnSpPr>
          <p:nvPr/>
        </p:nvCxnSpPr>
        <p:spPr>
          <a:xfrm flipV="1">
            <a:off x="5203592" y="4058438"/>
            <a:ext cx="289270" cy="321422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D5C1D96-1678-0F26-C020-DEFA3FD2CFA1}"/>
              </a:ext>
            </a:extLst>
          </p:cNvPr>
          <p:cNvCxnSpPr>
            <a:cxnSpLocks/>
          </p:cNvCxnSpPr>
          <p:nvPr/>
        </p:nvCxnSpPr>
        <p:spPr>
          <a:xfrm>
            <a:off x="5474750" y="4065609"/>
            <a:ext cx="977052" cy="4965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6EEED8F-58DD-172A-6D67-F00804B2A791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4282086" y="4953048"/>
            <a:ext cx="363802" cy="417577"/>
          </a:xfrm>
          <a:prstGeom prst="straightConnector1">
            <a:avLst/>
          </a:prstGeom>
          <a:ln w="28575">
            <a:solidFill>
              <a:srgbClr val="009FE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E9EF016-3F88-3D71-C95F-90D8D63F099B}"/>
              </a:ext>
            </a:extLst>
          </p:cNvPr>
          <p:cNvCxnSpPr>
            <a:cxnSpLocks/>
          </p:cNvCxnSpPr>
          <p:nvPr/>
        </p:nvCxnSpPr>
        <p:spPr>
          <a:xfrm flipV="1">
            <a:off x="4289450" y="5370625"/>
            <a:ext cx="0" cy="682057"/>
          </a:xfrm>
          <a:prstGeom prst="line">
            <a:avLst/>
          </a:prstGeom>
          <a:ln w="28575">
            <a:solidFill>
              <a:srgbClr val="009FE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1D1DC8-83B2-90FC-2D86-27E64B98CABE}"/>
              </a:ext>
            </a:extLst>
          </p:cNvPr>
          <p:cNvCxnSpPr>
            <a:cxnSpLocks/>
          </p:cNvCxnSpPr>
          <p:nvPr/>
        </p:nvCxnSpPr>
        <p:spPr>
          <a:xfrm flipH="1" flipV="1">
            <a:off x="4282086" y="6057440"/>
            <a:ext cx="2413463" cy="18653"/>
          </a:xfrm>
          <a:prstGeom prst="line">
            <a:avLst/>
          </a:prstGeom>
          <a:ln w="28575">
            <a:solidFill>
              <a:srgbClr val="009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31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4" grpId="0" animBg="1"/>
      <p:bldP spid="35" grpId="0"/>
      <p:bldP spid="38" grpId="0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DB1DF31-E531-D57F-A4E0-1C2ADC40A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957" y="797431"/>
            <a:ext cx="2492879" cy="565099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8A44BD-1185-BF6E-F9C9-3E484ABDC0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ISAC vs ARIEL target module – services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5D7709-952C-4D46-FF61-73EB33D3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3961" y="6492875"/>
            <a:ext cx="398039" cy="365125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24DC4898-EC42-6FDD-EC1D-A516AD6EAD6A}"/>
              </a:ext>
            </a:extLst>
          </p:cNvPr>
          <p:cNvGrpSpPr/>
          <p:nvPr/>
        </p:nvGrpSpPr>
        <p:grpSpPr>
          <a:xfrm>
            <a:off x="199291" y="1384952"/>
            <a:ext cx="1945784" cy="4456694"/>
            <a:chOff x="197987" y="2139643"/>
            <a:chExt cx="1945784" cy="445669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434D260-F307-7D40-E629-69462DFBEFF1}"/>
                </a:ext>
              </a:extLst>
            </p:cNvPr>
            <p:cNvSpPr/>
            <p:nvPr/>
          </p:nvSpPr>
          <p:spPr>
            <a:xfrm>
              <a:off x="630670" y="2139643"/>
              <a:ext cx="1401316" cy="557597"/>
            </a:xfrm>
            <a:prstGeom prst="roundRect">
              <a:avLst>
                <a:gd name="adj" fmla="val 8198"/>
              </a:avLst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588">
                  <a:solidFill>
                    <a:srgbClr val="002060"/>
                  </a:solidFill>
                </a:rPr>
                <a:t>Service connections</a:t>
              </a:r>
              <a:endParaRPr lang="en-CA" sz="1588">
                <a:solidFill>
                  <a:srgbClr val="00206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695190D-D8A9-6493-2FBA-ADEF57F36DBA}"/>
                </a:ext>
              </a:extLst>
            </p:cNvPr>
            <p:cNvGrpSpPr/>
            <p:nvPr/>
          </p:nvGrpSpPr>
          <p:grpSpPr>
            <a:xfrm>
              <a:off x="612851" y="2793422"/>
              <a:ext cx="1401316" cy="3114777"/>
              <a:chOff x="2261708" y="3137024"/>
              <a:chExt cx="1401316" cy="311477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A75725D-5478-C3EA-E75A-84218494C7D1}"/>
                  </a:ext>
                </a:extLst>
              </p:cNvPr>
              <p:cNvSpPr/>
              <p:nvPr/>
            </p:nvSpPr>
            <p:spPr>
              <a:xfrm>
                <a:off x="2261708" y="3137024"/>
                <a:ext cx="1401316" cy="2143227"/>
              </a:xfrm>
              <a:prstGeom prst="roundRect">
                <a:avLst>
                  <a:gd name="adj" fmla="val 66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CA" sz="1588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AA6DDD1-5E2E-5405-155C-A252EF0A3852}"/>
                  </a:ext>
                </a:extLst>
              </p:cNvPr>
              <p:cNvSpPr/>
              <p:nvPr/>
            </p:nvSpPr>
            <p:spPr>
              <a:xfrm>
                <a:off x="2261708" y="5358487"/>
                <a:ext cx="1401316" cy="893314"/>
              </a:xfrm>
              <a:prstGeom prst="roundRect">
                <a:avLst>
                  <a:gd name="adj" fmla="val 6600"/>
                </a:avLst>
              </a:prstGeom>
              <a:noFill/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588">
                    <a:solidFill>
                      <a:schemeClr val="tx1"/>
                    </a:solidFill>
                  </a:rPr>
                  <a:t>Front end</a:t>
                </a:r>
              </a:p>
              <a:p>
                <a:pPr algn="ctr"/>
                <a:r>
                  <a:rPr lang="en-US" sz="1588">
                    <a:solidFill>
                      <a:schemeClr val="tx1"/>
                    </a:solidFill>
                  </a:rPr>
                  <a:t>+ </a:t>
                </a:r>
              </a:p>
              <a:p>
                <a:pPr algn="ctr"/>
                <a:r>
                  <a:rPr lang="en-US" sz="1588">
                    <a:solidFill>
                      <a:schemeClr val="tx1"/>
                    </a:solidFill>
                  </a:rPr>
                  <a:t>Target</a:t>
                </a:r>
                <a:endParaRPr lang="en-CA" sz="1588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083479-8822-C30E-EA7E-3B01A5C7CACF}"/>
                  </a:ext>
                </a:extLst>
              </p:cNvPr>
              <p:cNvSpPr txBox="1"/>
              <p:nvPr/>
            </p:nvSpPr>
            <p:spPr>
              <a:xfrm>
                <a:off x="2392306" y="3190023"/>
                <a:ext cx="117575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</a:rPr>
                  <a:t>Shielding</a:t>
                </a:r>
                <a:endParaRPr lang="en-CA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7F9CFB8-DEDF-E9C7-F98D-75D2DAB786E8}"/>
                </a:ext>
              </a:extLst>
            </p:cNvPr>
            <p:cNvSpPr/>
            <p:nvPr/>
          </p:nvSpPr>
          <p:spPr>
            <a:xfrm>
              <a:off x="481867" y="4977743"/>
              <a:ext cx="1661904" cy="995897"/>
            </a:xfrm>
            <a:prstGeom prst="roundRect">
              <a:avLst>
                <a:gd name="adj" fmla="val 8198"/>
              </a:avLst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CA" sz="1588">
                <a:solidFill>
                  <a:srgbClr val="00206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9FE199-E2CB-063C-76ED-D07C28AB13B5}"/>
                </a:ext>
              </a:extLst>
            </p:cNvPr>
            <p:cNvSpPr txBox="1"/>
            <p:nvPr/>
          </p:nvSpPr>
          <p:spPr>
            <a:xfrm>
              <a:off x="197987" y="6257783"/>
              <a:ext cx="189431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rgbClr val="00B050"/>
                  </a:solidFill>
                </a:rPr>
                <a:t>Vacuum volume</a:t>
              </a:r>
              <a:endParaRPr lang="en-CA" sz="1600">
                <a:solidFill>
                  <a:srgbClr val="00B050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2D11DC-DF84-3725-CB52-F539ACA825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532" y="5996266"/>
              <a:ext cx="381287" cy="354010"/>
            </a:xfrm>
            <a:prstGeom prst="line">
              <a:avLst/>
            </a:prstGeom>
            <a:ln w="190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EB1B6C4-779B-89D2-AB16-C28E4EEFFA23}"/>
                </a:ext>
              </a:extLst>
            </p:cNvPr>
            <p:cNvSpPr/>
            <p:nvPr/>
          </p:nvSpPr>
          <p:spPr>
            <a:xfrm>
              <a:off x="930726" y="2739544"/>
              <a:ext cx="544884" cy="2236389"/>
            </a:xfrm>
            <a:prstGeom prst="roundRect">
              <a:avLst>
                <a:gd name="adj" fmla="val 8198"/>
              </a:avLst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CA" sz="1588">
                <a:solidFill>
                  <a:srgbClr val="002060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0D47CD2-8695-4F52-DB49-CA1930FB9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730" y="1144884"/>
            <a:ext cx="2430771" cy="5057775"/>
          </a:xfrm>
          <a:prstGeom prst="rect">
            <a:avLst/>
          </a:prstGeom>
        </p:spPr>
      </p:pic>
      <p:sp>
        <p:nvSpPr>
          <p:cNvPr id="2053" name="TextBox 2052">
            <a:extLst>
              <a:ext uri="{FF2B5EF4-FFF2-40B4-BE49-F238E27FC236}">
                <a16:creationId xmlns:a16="http://schemas.microsoft.com/office/drawing/2014/main" id="{81DED165-A839-A69C-2006-CB26C228E86A}"/>
              </a:ext>
            </a:extLst>
          </p:cNvPr>
          <p:cNvSpPr txBox="1"/>
          <p:nvPr/>
        </p:nvSpPr>
        <p:spPr>
          <a:xfrm>
            <a:off x="141857" y="6330626"/>
            <a:ext cx="5003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All services routed within tall </a:t>
            </a:r>
            <a:r>
              <a:rPr lang="en-US" sz="1800">
                <a:solidFill>
                  <a:srgbClr val="00B050"/>
                </a:solidFill>
              </a:rPr>
              <a:t>vacuum volume</a:t>
            </a:r>
            <a:endParaRPr lang="en-CA">
              <a:solidFill>
                <a:srgbClr val="00B050"/>
              </a:solidFill>
            </a:endParaRP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749CF588-EEAC-DE9D-7225-485517A71A34}"/>
              </a:ext>
            </a:extLst>
          </p:cNvPr>
          <p:cNvSpPr txBox="1"/>
          <p:nvPr/>
        </p:nvSpPr>
        <p:spPr>
          <a:xfrm>
            <a:off x="8257309" y="6325107"/>
            <a:ext cx="3455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All services routed in </a:t>
            </a:r>
            <a:r>
              <a:rPr lang="en-US" sz="1800">
                <a:solidFill>
                  <a:srgbClr val="7030A0"/>
                </a:solidFill>
              </a:rPr>
              <a:t>GN</a:t>
            </a:r>
            <a:r>
              <a:rPr lang="en-US" sz="1800" baseline="-25000">
                <a:solidFill>
                  <a:srgbClr val="7030A0"/>
                </a:solidFill>
              </a:rPr>
              <a:t>2</a:t>
            </a:r>
            <a:endParaRPr lang="en-CA" baseline="-25000">
              <a:solidFill>
                <a:srgbClr val="7030A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DB7FCE-A140-4D97-606C-956BC30EA819}"/>
              </a:ext>
            </a:extLst>
          </p:cNvPr>
          <p:cNvSpPr/>
          <p:nvPr/>
        </p:nvSpPr>
        <p:spPr>
          <a:xfrm rot="20911435">
            <a:off x="3169227" y="1040736"/>
            <a:ext cx="1634959" cy="897319"/>
          </a:xfrm>
          <a:prstGeom prst="roundRect">
            <a:avLst>
              <a:gd name="adj" fmla="val 8198"/>
            </a:avLst>
          </a:pr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17F2B2B-8D81-2F58-0D47-A8D7F5DB679B}"/>
              </a:ext>
            </a:extLst>
          </p:cNvPr>
          <p:cNvSpPr/>
          <p:nvPr/>
        </p:nvSpPr>
        <p:spPr>
          <a:xfrm>
            <a:off x="10374658" y="1066488"/>
            <a:ext cx="676913" cy="727459"/>
          </a:xfrm>
          <a:prstGeom prst="roundRect">
            <a:avLst>
              <a:gd name="adj" fmla="val 8198"/>
            </a:avLst>
          </a:pr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0F6E0C-F51C-6FC5-392C-B6EEFB36D5A6}"/>
              </a:ext>
            </a:extLst>
          </p:cNvPr>
          <p:cNvSpPr/>
          <p:nvPr/>
        </p:nvSpPr>
        <p:spPr>
          <a:xfrm rot="20839803">
            <a:off x="11208523" y="1328068"/>
            <a:ext cx="676913" cy="727459"/>
          </a:xfrm>
          <a:prstGeom prst="roundRect">
            <a:avLst>
              <a:gd name="adj" fmla="val 8198"/>
            </a:avLst>
          </a:pr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EFCD04-057C-D4F2-23F6-633E59355205}"/>
              </a:ext>
            </a:extLst>
          </p:cNvPr>
          <p:cNvCxnSpPr>
            <a:cxnSpLocks/>
          </p:cNvCxnSpPr>
          <p:nvPr/>
        </p:nvCxnSpPr>
        <p:spPr>
          <a:xfrm>
            <a:off x="8078710" y="4412659"/>
            <a:ext cx="0" cy="169075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AE60EF1-5A1A-511B-990B-58A0D516BF83}"/>
              </a:ext>
            </a:extLst>
          </p:cNvPr>
          <p:cNvCxnSpPr>
            <a:cxnSpLocks/>
          </p:cNvCxnSpPr>
          <p:nvPr/>
        </p:nvCxnSpPr>
        <p:spPr>
          <a:xfrm>
            <a:off x="8799435" y="4410558"/>
            <a:ext cx="0" cy="169075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6D9DC13-AFD3-9449-B515-D89406483C24}"/>
              </a:ext>
            </a:extLst>
          </p:cNvPr>
          <p:cNvSpPr/>
          <p:nvPr/>
        </p:nvSpPr>
        <p:spPr>
          <a:xfrm>
            <a:off x="7605408" y="4490401"/>
            <a:ext cx="1671942" cy="1057832"/>
          </a:xfrm>
          <a:prstGeom prst="roundRect">
            <a:avLst>
              <a:gd name="adj" fmla="val 8198"/>
            </a:avLst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170AA90-0D4C-EB02-E90A-D6777617BFF3}"/>
              </a:ext>
            </a:extLst>
          </p:cNvPr>
          <p:cNvSpPr/>
          <p:nvPr/>
        </p:nvSpPr>
        <p:spPr>
          <a:xfrm>
            <a:off x="9750652" y="4445260"/>
            <a:ext cx="2110342" cy="1767488"/>
          </a:xfrm>
          <a:prstGeom prst="roundRect">
            <a:avLst>
              <a:gd name="adj" fmla="val 8198"/>
            </a:avLst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2069" name="Rectangle: Rounded Corners 2068">
            <a:extLst>
              <a:ext uri="{FF2B5EF4-FFF2-40B4-BE49-F238E27FC236}">
                <a16:creationId xmlns:a16="http://schemas.microsoft.com/office/drawing/2014/main" id="{355A9D70-3B47-8222-8DAD-C0E1EB8A031F}"/>
              </a:ext>
            </a:extLst>
          </p:cNvPr>
          <p:cNvSpPr/>
          <p:nvPr/>
        </p:nvSpPr>
        <p:spPr>
          <a:xfrm>
            <a:off x="10383434" y="5083320"/>
            <a:ext cx="582917" cy="583785"/>
          </a:xfrm>
          <a:prstGeom prst="roundRect">
            <a:avLst>
              <a:gd name="adj" fmla="val 8198"/>
            </a:avLst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sz="1588">
              <a:solidFill>
                <a:srgbClr val="00206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590312-8AFA-3987-07A7-E0FF8524A7F4}"/>
              </a:ext>
            </a:extLst>
          </p:cNvPr>
          <p:cNvGrpSpPr/>
          <p:nvPr/>
        </p:nvGrpSpPr>
        <p:grpSpPr>
          <a:xfrm>
            <a:off x="7683560" y="1613552"/>
            <a:ext cx="2699874" cy="4467921"/>
            <a:chOff x="7887681" y="2434103"/>
            <a:chExt cx="2699874" cy="446792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9091900-3CFF-487F-6DC9-3B7DAAD2DCDF}"/>
                </a:ext>
              </a:extLst>
            </p:cNvPr>
            <p:cNvSpPr/>
            <p:nvPr/>
          </p:nvSpPr>
          <p:spPr>
            <a:xfrm>
              <a:off x="7972805" y="2434103"/>
              <a:ext cx="1401316" cy="557597"/>
            </a:xfrm>
            <a:prstGeom prst="roundRect">
              <a:avLst>
                <a:gd name="adj" fmla="val 8198"/>
              </a:avLst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588">
                  <a:solidFill>
                    <a:srgbClr val="002060"/>
                  </a:solidFill>
                </a:rPr>
                <a:t>Service connections</a:t>
              </a:r>
              <a:endParaRPr lang="en-CA" sz="1588">
                <a:solidFill>
                  <a:srgbClr val="002060"/>
                </a:solidFill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1008CE4-9123-663E-6905-94FD50F64410}"/>
                </a:ext>
              </a:extLst>
            </p:cNvPr>
            <p:cNvGrpSpPr/>
            <p:nvPr/>
          </p:nvGrpSpPr>
          <p:grpSpPr>
            <a:xfrm>
              <a:off x="7954986" y="3087882"/>
              <a:ext cx="1401316" cy="3114777"/>
              <a:chOff x="2261708" y="3137024"/>
              <a:chExt cx="1401316" cy="3114777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98CDCCE1-47D0-3530-5682-776482C56EBC}"/>
                  </a:ext>
                </a:extLst>
              </p:cNvPr>
              <p:cNvSpPr/>
              <p:nvPr/>
            </p:nvSpPr>
            <p:spPr>
              <a:xfrm>
                <a:off x="2261708" y="3137024"/>
                <a:ext cx="1401316" cy="2143227"/>
              </a:xfrm>
              <a:prstGeom prst="roundRect">
                <a:avLst>
                  <a:gd name="adj" fmla="val 66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CA" sz="1588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6678C87B-AE3F-EB14-1BE8-4E2022938151}"/>
                  </a:ext>
                </a:extLst>
              </p:cNvPr>
              <p:cNvSpPr/>
              <p:nvPr/>
            </p:nvSpPr>
            <p:spPr>
              <a:xfrm>
                <a:off x="2261708" y="5358487"/>
                <a:ext cx="1401316" cy="893314"/>
              </a:xfrm>
              <a:prstGeom prst="roundRect">
                <a:avLst>
                  <a:gd name="adj" fmla="val 6600"/>
                </a:avLst>
              </a:prstGeom>
              <a:noFill/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588">
                    <a:solidFill>
                      <a:schemeClr val="tx1"/>
                    </a:solidFill>
                  </a:rPr>
                  <a:t>Front end</a:t>
                </a:r>
              </a:p>
              <a:p>
                <a:pPr algn="ctr"/>
                <a:r>
                  <a:rPr lang="en-US" sz="1588">
                    <a:solidFill>
                      <a:schemeClr val="tx1"/>
                    </a:solidFill>
                  </a:rPr>
                  <a:t>+ 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AFCD73-7EAD-422D-516E-2EB6338AF793}"/>
                  </a:ext>
                </a:extLst>
              </p:cNvPr>
              <p:cNvSpPr txBox="1"/>
              <p:nvPr/>
            </p:nvSpPr>
            <p:spPr>
              <a:xfrm>
                <a:off x="2392306" y="3190023"/>
                <a:ext cx="117575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</a:rPr>
                  <a:t>Shielding</a:t>
                </a:r>
                <a:endParaRPr lang="en-CA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99A22AF-55B8-38A2-B46A-1FBCFB600E19}"/>
                </a:ext>
              </a:extLst>
            </p:cNvPr>
            <p:cNvSpPr/>
            <p:nvPr/>
          </p:nvSpPr>
          <p:spPr>
            <a:xfrm>
              <a:off x="8204703" y="5850008"/>
              <a:ext cx="890796" cy="279400"/>
            </a:xfrm>
            <a:prstGeom prst="roundRect">
              <a:avLst>
                <a:gd name="adj" fmla="val 8198"/>
              </a:avLst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CA" sz="1588">
                <a:solidFill>
                  <a:srgbClr val="00206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F6F876-5B72-ADF9-60E0-A49DC0C10302}"/>
                </a:ext>
              </a:extLst>
            </p:cNvPr>
            <p:cNvSpPr txBox="1"/>
            <p:nvPr/>
          </p:nvSpPr>
          <p:spPr>
            <a:xfrm>
              <a:off x="7887681" y="6563470"/>
              <a:ext cx="189431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rgbClr val="00B050"/>
                  </a:solidFill>
                </a:rPr>
                <a:t>Vacuum volume</a:t>
              </a:r>
              <a:endParaRPr lang="en-CA" sz="1600">
                <a:solidFill>
                  <a:srgbClr val="00B050"/>
                </a:solidFill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9642ACC-895F-123F-A679-CF69B61886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15086" y="6152833"/>
              <a:ext cx="40558" cy="466587"/>
            </a:xfrm>
            <a:prstGeom prst="line">
              <a:avLst/>
            </a:prstGeom>
            <a:ln w="190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8CD215-9D81-BB16-FFD6-69B05DE3F3E8}"/>
                </a:ext>
              </a:extLst>
            </p:cNvPr>
            <p:cNvSpPr txBox="1"/>
            <p:nvPr/>
          </p:nvSpPr>
          <p:spPr>
            <a:xfrm>
              <a:off x="8226558" y="5780520"/>
              <a:ext cx="8475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>
                  <a:solidFill>
                    <a:schemeClr val="tx1"/>
                  </a:solidFill>
                </a:rPr>
                <a:t>Target</a:t>
              </a:r>
              <a:endParaRPr lang="en-CA" sz="1800">
                <a:solidFill>
                  <a:schemeClr val="tx1"/>
                </a:solidFill>
              </a:endParaRPr>
            </a:p>
          </p:txBody>
        </p:sp>
        <p:cxnSp>
          <p:nvCxnSpPr>
            <p:cNvPr id="2063" name="Straight Connector 2062">
              <a:extLst>
                <a:ext uri="{FF2B5EF4-FFF2-40B4-BE49-F238E27FC236}">
                  <a16:creationId xmlns:a16="http://schemas.microsoft.com/office/drawing/2014/main" id="{436054AA-4980-2646-81D3-E54FA7A126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7671" y="6315018"/>
              <a:ext cx="1029884" cy="297045"/>
            </a:xfrm>
            <a:prstGeom prst="line">
              <a:avLst/>
            </a:prstGeom>
            <a:ln w="190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0048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A52A1-5DE8-B45B-1D13-13CE45E57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702ABB0-1503-67B3-E289-E1CE5FDF4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765" y="0"/>
            <a:ext cx="2797606" cy="645794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F14EB8-5A29-6703-25DC-0AD0233896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ARIEL target module – services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D4B330-B59F-8EC7-F755-D9D5AF3CA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8328" y="6535374"/>
            <a:ext cx="418401" cy="287701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7E3A6481-8530-18B7-47AF-47F632F8C714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89082" y="815934"/>
            <a:ext cx="6792743" cy="3201416"/>
          </a:xfrm>
        </p:spPr>
        <p:txBody>
          <a:bodyPr/>
          <a:lstStyle/>
          <a:p>
            <a:r>
              <a:rPr lang="en-CA" sz="1800"/>
              <a:t>Ground services: roughing line, water cooling</a:t>
            </a:r>
          </a:p>
          <a:p>
            <a:r>
              <a:rPr lang="en-CA" sz="1800"/>
              <a:t>Actuation: GND electrode movement, Gate Valves (x2)</a:t>
            </a:r>
          </a:p>
          <a:p>
            <a:r>
              <a:rPr lang="en-CA" sz="1800"/>
              <a:t>High Voltage Feed Through (HVFT)</a:t>
            </a:r>
          </a:p>
          <a:p>
            <a:r>
              <a:rPr lang="en-CA" sz="1800"/>
              <a:t>Front End: </a:t>
            </a:r>
          </a:p>
          <a:p>
            <a:pPr lvl="1"/>
            <a:r>
              <a:rPr lang="en-CA" sz="1600"/>
              <a:t>Beam lines connections</a:t>
            </a:r>
          </a:p>
          <a:p>
            <a:pPr lvl="1"/>
            <a:r>
              <a:rPr lang="en-CA" sz="1600"/>
              <a:t>Structural supports (HV breaks)</a:t>
            </a:r>
          </a:p>
          <a:p>
            <a:pPr lvl="1"/>
            <a:r>
              <a:rPr lang="en-CA" sz="1600"/>
              <a:t>“Last meter” service delivery</a:t>
            </a:r>
          </a:p>
          <a:p>
            <a:pPr lvl="1"/>
            <a:r>
              <a:rPr lang="en-CA" sz="1600"/>
              <a:t>Pneumatic target vessel engagement mechanism</a:t>
            </a:r>
          </a:p>
          <a:p>
            <a:r>
              <a:rPr lang="en-CA" sz="1800"/>
              <a:t>Hermetic Target Vessel (HTV)</a:t>
            </a:r>
          </a:p>
          <a:p>
            <a:pPr marL="0" indent="0">
              <a:buNone/>
            </a:pPr>
            <a:endParaRPr lang="en-CA" sz="18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B5D77CA-ED92-8C85-3C0F-82913E9EBF39}"/>
              </a:ext>
            </a:extLst>
          </p:cNvPr>
          <p:cNvSpPr/>
          <p:nvPr/>
        </p:nvSpPr>
        <p:spPr>
          <a:xfrm>
            <a:off x="11384545" y="1"/>
            <a:ext cx="618373" cy="4157632"/>
          </a:xfrm>
          <a:prstGeom prst="rect">
            <a:avLst/>
          </a:prstGeom>
          <a:solidFill>
            <a:srgbClr val="ED7D3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FA81ED-5874-8B61-C1DF-80CD032CF8F4}"/>
              </a:ext>
            </a:extLst>
          </p:cNvPr>
          <p:cNvSpPr/>
          <p:nvPr/>
        </p:nvSpPr>
        <p:spPr>
          <a:xfrm>
            <a:off x="10720647" y="0"/>
            <a:ext cx="663898" cy="4157632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20FA41D-F3FC-601C-D073-9A12AA921DC4}"/>
              </a:ext>
            </a:extLst>
          </p:cNvPr>
          <p:cNvSpPr/>
          <p:nvPr/>
        </p:nvSpPr>
        <p:spPr>
          <a:xfrm>
            <a:off x="10056747" y="0"/>
            <a:ext cx="663899" cy="4245950"/>
          </a:xfrm>
          <a:prstGeom prst="rect">
            <a:avLst/>
          </a:prstGeom>
          <a:solidFill>
            <a:schemeClr val="accent6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CB7B1A-EB48-AF8D-92B0-6F66605288C6}"/>
              </a:ext>
            </a:extLst>
          </p:cNvPr>
          <p:cNvSpPr/>
          <p:nvPr/>
        </p:nvSpPr>
        <p:spPr>
          <a:xfrm>
            <a:off x="9224250" y="3611880"/>
            <a:ext cx="2797606" cy="2900689"/>
          </a:xfrm>
          <a:prstGeom prst="rect">
            <a:avLst/>
          </a:prstGeom>
          <a:noFill/>
          <a:ln w="28575"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71668F7-FDE2-D02C-5C2A-BFB76BA35691}"/>
              </a:ext>
            </a:extLst>
          </p:cNvPr>
          <p:cNvSpPr/>
          <p:nvPr/>
        </p:nvSpPr>
        <p:spPr>
          <a:xfrm>
            <a:off x="5219699" y="815934"/>
            <a:ext cx="323851" cy="33659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B60D215-5002-6E80-7F03-8F285140D03F}"/>
              </a:ext>
            </a:extLst>
          </p:cNvPr>
          <p:cNvSpPr/>
          <p:nvPr/>
        </p:nvSpPr>
        <p:spPr>
          <a:xfrm>
            <a:off x="6207339" y="1190625"/>
            <a:ext cx="323851" cy="33659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D1FC24-665F-3C09-E347-0F32AD633A78}"/>
              </a:ext>
            </a:extLst>
          </p:cNvPr>
          <p:cNvSpPr/>
          <p:nvPr/>
        </p:nvSpPr>
        <p:spPr>
          <a:xfrm>
            <a:off x="4378539" y="1565316"/>
            <a:ext cx="323851" cy="3365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5B75E6C-98F7-781C-06D6-29338ED1D169}"/>
              </a:ext>
            </a:extLst>
          </p:cNvPr>
          <p:cNvSpPr/>
          <p:nvPr/>
        </p:nvSpPr>
        <p:spPr>
          <a:xfrm>
            <a:off x="1657014" y="1901907"/>
            <a:ext cx="323851" cy="336591"/>
          </a:xfrm>
          <a:prstGeom prst="rect">
            <a:avLst/>
          </a:prstGeom>
          <a:noFill/>
          <a:ln w="28575">
            <a:solidFill>
              <a:srgbClr val="009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18B699C-E203-FAEC-A844-76F4643D8C2D}"/>
              </a:ext>
            </a:extLst>
          </p:cNvPr>
          <p:cNvSpPr/>
          <p:nvPr/>
        </p:nvSpPr>
        <p:spPr>
          <a:xfrm>
            <a:off x="3767329" y="3465576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C4F91C9-345D-568D-838D-71D8A43D2929}"/>
              </a:ext>
            </a:extLst>
          </p:cNvPr>
          <p:cNvSpPr/>
          <p:nvPr/>
        </p:nvSpPr>
        <p:spPr>
          <a:xfrm>
            <a:off x="10210388" y="4957068"/>
            <a:ext cx="808132" cy="8109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40A261-A1C5-9035-4C46-BD0058B803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602" b="20694"/>
          <a:stretch>
            <a:fillRect/>
          </a:stretch>
        </p:blipFill>
        <p:spPr>
          <a:xfrm>
            <a:off x="5904055" y="3611880"/>
            <a:ext cx="3059528" cy="29234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B7805B4-F064-9D65-B7D5-9D648039065B}"/>
              </a:ext>
            </a:extLst>
          </p:cNvPr>
          <p:cNvSpPr/>
          <p:nvPr/>
        </p:nvSpPr>
        <p:spPr>
          <a:xfrm>
            <a:off x="7057815" y="4710924"/>
            <a:ext cx="571424" cy="581517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305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4" grpId="0" animBg="1"/>
      <p:bldP spid="45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30B334-C867-5A7C-2606-C7F1C9C315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Hermetic Target Vessel (HTV) capabilities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6F784C-AD3F-CDED-5BAE-283C1566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8" name="Content Placeholder 3">
            <a:extLst>
              <a:ext uri="{FF2B5EF4-FFF2-40B4-BE49-F238E27FC236}">
                <a16:creationId xmlns:a16="http://schemas.microsoft.com/office/drawing/2014/main" id="{CCC0958A-C13B-36CC-D900-A8042EF880C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89082" y="1044534"/>
            <a:ext cx="5736362" cy="4294358"/>
          </a:xfrm>
        </p:spPr>
        <p:txBody>
          <a:bodyPr/>
          <a:lstStyle/>
          <a:p>
            <a:r>
              <a:rPr lang="en-CA" sz="1800"/>
              <a:t>ISOLDE-style, high-power target vessel</a:t>
            </a:r>
          </a:p>
          <a:p>
            <a:r>
              <a:rPr lang="en-CA" sz="1800"/>
              <a:t>Improved DC current delivery</a:t>
            </a:r>
          </a:p>
          <a:p>
            <a:pPr lvl="1"/>
            <a:r>
              <a:rPr lang="en-CA" sz="1400"/>
              <a:t>Increasing temperature</a:t>
            </a:r>
          </a:p>
          <a:p>
            <a:pPr lvl="1"/>
            <a:r>
              <a:rPr lang="en-CA" sz="1400"/>
              <a:t>Thicker target heaters to reduce likelihood of breaking</a:t>
            </a:r>
          </a:p>
          <a:p>
            <a:pPr lvl="1"/>
            <a:r>
              <a:rPr lang="en-CA" sz="1400"/>
              <a:t>Bigger diameters possible</a:t>
            </a:r>
          </a:p>
          <a:p>
            <a:pPr lvl="1"/>
            <a:r>
              <a:rPr lang="en-CA" sz="1400"/>
              <a:t>Compatible with beam </a:t>
            </a:r>
            <a:r>
              <a:rPr lang="en-CA" sz="1400" err="1"/>
              <a:t>rastering</a:t>
            </a:r>
            <a:r>
              <a:rPr lang="en-CA" sz="1400"/>
              <a:t> (rotating)</a:t>
            </a:r>
          </a:p>
          <a:p>
            <a:r>
              <a:rPr lang="en-CA" sz="1800"/>
              <a:t>Mass markers for offline/pre-delivery tuning</a:t>
            </a:r>
          </a:p>
          <a:p>
            <a:r>
              <a:rPr lang="en-CA" sz="1800"/>
              <a:t>Gas injection</a:t>
            </a:r>
          </a:p>
          <a:p>
            <a:pPr lvl="1"/>
            <a:r>
              <a:rPr lang="en-CA" sz="1400"/>
              <a:t>For plasma ion source (FEBIAD)</a:t>
            </a:r>
          </a:p>
          <a:p>
            <a:pPr lvl="1"/>
            <a:r>
              <a:rPr lang="en-CA" sz="1400"/>
              <a:t>To support radioactive molecule production</a:t>
            </a:r>
          </a:p>
          <a:p>
            <a:r>
              <a:rPr lang="en-CA" sz="1800"/>
              <a:t>All-metal sealing solution is possible</a:t>
            </a:r>
            <a:endParaRPr lang="en-CA" sz="1400"/>
          </a:p>
          <a:p>
            <a:pPr marL="0" indent="0">
              <a:buNone/>
            </a:pPr>
            <a:endParaRPr lang="en-CA" sz="1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368E55-BF16-444D-E167-662D52133025}"/>
              </a:ext>
            </a:extLst>
          </p:cNvPr>
          <p:cNvSpPr txBox="1"/>
          <p:nvPr/>
        </p:nvSpPr>
        <p:spPr>
          <a:xfrm>
            <a:off x="9955836" y="3026197"/>
            <a:ext cx="16744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100"/>
              <a:t>See Navid’s poster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5D2401-958B-1757-2F2C-8A2831261105}"/>
              </a:ext>
            </a:extLst>
          </p:cNvPr>
          <p:cNvGrpSpPr/>
          <p:nvPr/>
        </p:nvGrpSpPr>
        <p:grpSpPr>
          <a:xfrm>
            <a:off x="4890020" y="858185"/>
            <a:ext cx="6735058" cy="5636275"/>
            <a:chOff x="4894534" y="858185"/>
            <a:chExt cx="6735058" cy="563627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A3AB290-B47C-B106-6E05-274D77461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91726" y="1238000"/>
              <a:ext cx="3769527" cy="4749245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EDDDAE7-8F00-A27F-A578-026F973A0D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2149" y="5790373"/>
              <a:ext cx="351305" cy="3875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65ACCD-E512-36E6-2D50-BA3C95416A83}"/>
                </a:ext>
              </a:extLst>
            </p:cNvPr>
            <p:cNvSpPr/>
            <p:nvPr/>
          </p:nvSpPr>
          <p:spPr>
            <a:xfrm>
              <a:off x="5780777" y="6177963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Feet for landing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7FBED61-53B6-1584-EA42-BB79BD6CC5CB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5712983" y="4337078"/>
              <a:ext cx="921997" cy="9187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BEF034-1622-0311-F5ED-34E4510382A7}"/>
                </a:ext>
              </a:extLst>
            </p:cNvPr>
            <p:cNvSpPr/>
            <p:nvPr/>
          </p:nvSpPr>
          <p:spPr>
            <a:xfrm>
              <a:off x="4894534" y="5255853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P</a:t>
              </a:r>
              <a:r>
                <a:rPr lang="en-US" sz="1400" baseline="30000"/>
                <a:t>+</a:t>
              </a:r>
              <a:r>
                <a:rPr lang="en-US" sz="1400"/>
                <a:t> beam window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1B2FD4D-EDF3-A82E-8BC0-D429182891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35243" y="3677503"/>
              <a:ext cx="1155362" cy="850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F269A8A-63B6-FE6A-B796-C30B9D483AD8}"/>
                </a:ext>
              </a:extLst>
            </p:cNvPr>
            <p:cNvSpPr/>
            <p:nvPr/>
          </p:nvSpPr>
          <p:spPr>
            <a:xfrm>
              <a:off x="5007223" y="4488133"/>
              <a:ext cx="1287675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HTV cup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1D0AECE-617B-24D1-E957-414A945506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455" y="3426085"/>
              <a:ext cx="713337" cy="4904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8BDFB1-4D2B-C71C-4C46-BCA0C95F5C36}"/>
                </a:ext>
              </a:extLst>
            </p:cNvPr>
            <p:cNvSpPr/>
            <p:nvPr/>
          </p:nvSpPr>
          <p:spPr>
            <a:xfrm>
              <a:off x="5062574" y="3662531"/>
              <a:ext cx="1255678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HTV </a:t>
              </a:r>
            </a:p>
            <a:p>
              <a:pPr>
                <a:buClr>
                  <a:srgbClr val="00B0F0"/>
                </a:buClr>
              </a:pPr>
              <a:r>
                <a:rPr lang="en-US" sz="1400"/>
                <a:t>back plate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3D3BA17-3E8E-A34A-101A-3F535386B0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56964" y="4028023"/>
              <a:ext cx="139852" cy="21499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84F9B3F-8A01-965A-3882-DC70B9BC69C1}"/>
                </a:ext>
              </a:extLst>
            </p:cNvPr>
            <p:cNvSpPr/>
            <p:nvPr/>
          </p:nvSpPr>
          <p:spPr>
            <a:xfrm>
              <a:off x="7423496" y="6186683"/>
              <a:ext cx="1181697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sz="1400"/>
                <a:t>Ion source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DB14FE3-A179-A489-E9D6-B599110A0D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08609" y="4083241"/>
              <a:ext cx="924625" cy="20035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27DD07-D9A5-4A44-E0C4-F3699A962269}"/>
                </a:ext>
              </a:extLst>
            </p:cNvPr>
            <p:cNvSpPr/>
            <p:nvPr/>
          </p:nvSpPr>
          <p:spPr>
            <a:xfrm>
              <a:off x="8693697" y="6122466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Target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0DC825D-8D37-C6EB-091F-90B297B300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77065" y="4458553"/>
              <a:ext cx="1016459" cy="12224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136BC21-BEBA-734A-930E-27BE8B44804E}"/>
                </a:ext>
              </a:extLst>
            </p:cNvPr>
            <p:cNvSpPr/>
            <p:nvPr/>
          </p:nvSpPr>
          <p:spPr>
            <a:xfrm>
              <a:off x="9302074" y="5663463"/>
              <a:ext cx="1636898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sz="1400"/>
                <a:t>Mass markers conductors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04E4798-F6CD-315C-1963-5CFCC73739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84931" y="3389178"/>
              <a:ext cx="1325149" cy="16297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0536B1-F7A0-C855-8EC2-CCF2F267157A}"/>
                </a:ext>
              </a:extLst>
            </p:cNvPr>
            <p:cNvSpPr/>
            <p:nvPr/>
          </p:nvSpPr>
          <p:spPr>
            <a:xfrm>
              <a:off x="9992694" y="4987628"/>
              <a:ext cx="1636898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Gas injection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40076F2-DCBD-8562-DCC3-BDA61153EE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47349" y="2230052"/>
              <a:ext cx="978095" cy="6712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0DD58CC-E158-40A5-45B4-B0BCA6286EE3}"/>
                </a:ext>
              </a:extLst>
            </p:cNvPr>
            <p:cNvSpPr/>
            <p:nvPr/>
          </p:nvSpPr>
          <p:spPr>
            <a:xfrm>
              <a:off x="5452708" y="2810550"/>
              <a:ext cx="1155362" cy="30777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/>
                <a:t>Gate valve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0AE620C-F180-6F77-1150-5209042A36A0}"/>
                </a:ext>
              </a:extLst>
            </p:cNvPr>
            <p:cNvSpPr txBox="1"/>
            <p:nvPr/>
          </p:nvSpPr>
          <p:spPr>
            <a:xfrm>
              <a:off x="6566768" y="858185"/>
              <a:ext cx="232538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2000"/>
                <a:t>APTW HTV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C2B9EDA-BFFA-D27F-F09B-2D3E48E72F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0389" y="3994730"/>
              <a:ext cx="3159661" cy="409511"/>
            </a:xfrm>
            <a:prstGeom prst="straightConnector1">
              <a:avLst/>
            </a:prstGeom>
            <a:ln w="28575">
              <a:solidFill>
                <a:srgbClr val="009F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ontent Placeholder 4">
              <a:extLst>
                <a:ext uri="{FF2B5EF4-FFF2-40B4-BE49-F238E27FC236}">
                  <a16:creationId xmlns:a16="http://schemas.microsoft.com/office/drawing/2014/main" id="{0EFF69F6-880B-024B-D812-84411C73CA03}"/>
                </a:ext>
              </a:extLst>
            </p:cNvPr>
            <p:cNvSpPr txBox="1">
              <a:spLocks/>
            </p:cNvSpPr>
            <p:nvPr/>
          </p:nvSpPr>
          <p:spPr>
            <a:xfrm>
              <a:off x="5459862" y="1380520"/>
              <a:ext cx="1716780" cy="70701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764">
                  <a:solidFill>
                    <a:srgbClr val="009FE0"/>
                  </a:solidFill>
                </a:rPr>
                <a:t>50 kW p</a:t>
              </a:r>
              <a:r>
                <a:rPr lang="en-CA" sz="1764" err="1">
                  <a:solidFill>
                    <a:srgbClr val="009FE0"/>
                  </a:solidFill>
                </a:rPr>
                <a:t>rotons</a:t>
              </a:r>
              <a:r>
                <a:rPr lang="en-CA" sz="1764">
                  <a:solidFill>
                    <a:srgbClr val="009FE0"/>
                  </a:solidFill>
                </a:rPr>
                <a:t> @ 500 MeV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D874BD30-26DF-A966-9AA5-EA0579405E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91" t="26240" r="21692" b="35629"/>
          <a:stretch>
            <a:fillRect/>
          </a:stretch>
        </p:blipFill>
        <p:spPr>
          <a:xfrm>
            <a:off x="9155363" y="47963"/>
            <a:ext cx="2987676" cy="299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7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4FFF69F8-FFE0-377A-4EC6-184F100B6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524" y="4075146"/>
            <a:ext cx="4499260" cy="245115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B18404-FBBA-9937-C508-B96A9143FD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AETE HTV, target and converter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77A0D0-7B65-3A28-4545-C6098930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3BBFD-095A-4FB6-9F09-0067630CC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365" y="417420"/>
            <a:ext cx="2614113" cy="3473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34D0A-96D8-53F2-6DD7-A70B5D61C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484" y="3989421"/>
            <a:ext cx="2695867" cy="2687598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0C5F1D2-F0F4-9901-31B8-FE11DD7C6C11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2917948" y="6554890"/>
            <a:ext cx="2275759" cy="285169"/>
          </a:xfrm>
        </p:spPr>
        <p:txBody>
          <a:bodyPr/>
          <a:lstStyle/>
          <a:p>
            <a:pPr marL="0" indent="0" algn="ctr">
              <a:buNone/>
            </a:pPr>
            <a:r>
              <a:rPr lang="en-CA" sz="1400"/>
              <a:t>25 kW e</a:t>
            </a:r>
            <a:r>
              <a:rPr lang="en-CA" sz="1400" baseline="30000"/>
              <a:t>-</a:t>
            </a:r>
            <a:r>
              <a:rPr lang="en-CA" sz="1400"/>
              <a:t> beam power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983DF98-24A3-856C-E0FC-90F8C536B1D1}"/>
              </a:ext>
            </a:extLst>
          </p:cNvPr>
          <p:cNvGrpSpPr/>
          <p:nvPr/>
        </p:nvGrpSpPr>
        <p:grpSpPr>
          <a:xfrm>
            <a:off x="323517" y="4361333"/>
            <a:ext cx="2138662" cy="2200275"/>
            <a:chOff x="4394230" y="4332276"/>
            <a:chExt cx="2138662" cy="220027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F5C95EE-5D31-D9D9-4C64-42B9E6E61AD7}"/>
                </a:ext>
              </a:extLst>
            </p:cNvPr>
            <p:cNvGrpSpPr/>
            <p:nvPr/>
          </p:nvGrpSpPr>
          <p:grpSpPr>
            <a:xfrm>
              <a:off x="5019412" y="4407363"/>
              <a:ext cx="520345" cy="1828059"/>
              <a:chOff x="6014261" y="4532895"/>
              <a:chExt cx="806372" cy="1828059"/>
            </a:xfrm>
          </p:grpSpPr>
          <p:sp>
            <p:nvSpPr>
              <p:cNvPr id="27" name="object 57">
                <a:extLst>
                  <a:ext uri="{FF2B5EF4-FFF2-40B4-BE49-F238E27FC236}">
                    <a16:creationId xmlns:a16="http://schemas.microsoft.com/office/drawing/2014/main" id="{DB88D958-654C-87E7-1D94-828623674DDE}"/>
                  </a:ext>
                </a:extLst>
              </p:cNvPr>
              <p:cNvSpPr/>
              <p:nvPr/>
            </p:nvSpPr>
            <p:spPr>
              <a:xfrm>
                <a:off x="6022851" y="4532895"/>
                <a:ext cx="797782" cy="1828059"/>
              </a:xfrm>
              <a:custGeom>
                <a:avLst/>
                <a:gdLst/>
                <a:ahLst/>
                <a:cxnLst/>
                <a:rect l="l" t="t" r="r" b="b"/>
                <a:pathLst>
                  <a:path w="124459" h="413385">
                    <a:moveTo>
                      <a:pt x="122810" y="0"/>
                    </a:moveTo>
                    <a:lnTo>
                      <a:pt x="0" y="99697"/>
                    </a:lnTo>
                    <a:lnTo>
                      <a:pt x="584" y="314317"/>
                    </a:lnTo>
                    <a:lnTo>
                      <a:pt x="123938" y="413346"/>
                    </a:lnTo>
                    <a:lnTo>
                      <a:pt x="122810" y="0"/>
                    </a:lnTo>
                    <a:close/>
                  </a:path>
                </a:pathLst>
              </a:custGeom>
              <a:solidFill>
                <a:srgbClr val="0DB253"/>
              </a:solidFill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28" name="object 159">
                <a:extLst>
                  <a:ext uri="{FF2B5EF4-FFF2-40B4-BE49-F238E27FC236}">
                    <a16:creationId xmlns:a16="http://schemas.microsoft.com/office/drawing/2014/main" id="{0D34F8E9-C9BB-2377-E564-A972C73429B9}"/>
                  </a:ext>
                </a:extLst>
              </p:cNvPr>
              <p:cNvSpPr txBox="1"/>
              <p:nvPr/>
            </p:nvSpPr>
            <p:spPr>
              <a:xfrm rot="21420000">
                <a:off x="6014261" y="4571283"/>
                <a:ext cx="252232" cy="23403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795"/>
                  </a:lnSpc>
                </a:pPr>
                <a:r>
                  <a:rPr sz="1800" spc="25">
                    <a:solidFill>
                      <a:srgbClr val="00B050"/>
                    </a:solidFill>
                    <a:cs typeface="Calibri"/>
                  </a:rPr>
                  <a:t>γ</a:t>
                </a:r>
                <a:endParaRPr sz="1800">
                  <a:solidFill>
                    <a:srgbClr val="00B050"/>
                  </a:solidFill>
                  <a:cs typeface="Calibri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DAB2898-0E59-2DE6-5F02-8C087C7021A7}"/>
                </a:ext>
              </a:extLst>
            </p:cNvPr>
            <p:cNvGrpSpPr/>
            <p:nvPr/>
          </p:nvGrpSpPr>
          <p:grpSpPr>
            <a:xfrm>
              <a:off x="4394230" y="4977028"/>
              <a:ext cx="1431726" cy="1548805"/>
              <a:chOff x="5389079" y="5102560"/>
              <a:chExt cx="1431726" cy="1548805"/>
            </a:xfrm>
          </p:grpSpPr>
          <p:sp>
            <p:nvSpPr>
              <p:cNvPr id="22" name="object 142">
                <a:extLst>
                  <a:ext uri="{FF2B5EF4-FFF2-40B4-BE49-F238E27FC236}">
                    <a16:creationId xmlns:a16="http://schemas.microsoft.com/office/drawing/2014/main" id="{E687988B-2F7B-B576-FBC6-58735D943318}"/>
                  </a:ext>
                </a:extLst>
              </p:cNvPr>
              <p:cNvSpPr/>
              <p:nvPr/>
            </p:nvSpPr>
            <p:spPr>
              <a:xfrm>
                <a:off x="5871651" y="5111664"/>
                <a:ext cx="155955" cy="677820"/>
              </a:xfrm>
              <a:custGeom>
                <a:avLst/>
                <a:gdLst/>
                <a:ahLst/>
                <a:cxnLst/>
                <a:rect l="l" t="t" r="r" b="b"/>
                <a:pathLst>
                  <a:path w="98425" h="280035">
                    <a:moveTo>
                      <a:pt x="97507" y="0"/>
                    </a:moveTo>
                    <a:lnTo>
                      <a:pt x="0" y="262"/>
                    </a:lnTo>
                    <a:lnTo>
                      <a:pt x="763" y="279784"/>
                    </a:lnTo>
                    <a:lnTo>
                      <a:pt x="98265" y="279521"/>
                    </a:lnTo>
                    <a:lnTo>
                      <a:pt x="97507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EDA5DC79-2880-4F8E-DC1C-E112FB8E62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30396" y="5449033"/>
                <a:ext cx="401855" cy="275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84047D5-966A-0428-8F68-3009D7E32C64}"/>
                  </a:ext>
                </a:extLst>
              </p:cNvPr>
              <p:cNvSpPr txBox="1"/>
              <p:nvPr/>
            </p:nvSpPr>
            <p:spPr>
              <a:xfrm>
                <a:off x="5389079" y="5102560"/>
                <a:ext cx="6377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CA" sz="1800">
                    <a:solidFill>
                      <a:srgbClr val="002060"/>
                    </a:solidFill>
                  </a:rPr>
                  <a:t>e-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B3ED224-B3A6-2632-1FFE-B34F63044D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85337" y="5774913"/>
                <a:ext cx="59036" cy="58604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B90D1C1-EE02-E03A-7F9F-07D71BC05771}"/>
                  </a:ext>
                </a:extLst>
              </p:cNvPr>
              <p:cNvSpPr txBox="1"/>
              <p:nvPr/>
            </p:nvSpPr>
            <p:spPr>
              <a:xfrm>
                <a:off x="5390572" y="6343588"/>
                <a:ext cx="143023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CA" sz="1400"/>
                  <a:t>Converter</a:t>
                </a:r>
              </a:p>
            </p:txBody>
          </p:sp>
        </p:grpSp>
        <p:sp>
          <p:nvSpPr>
            <p:cNvPr id="15" name="object 138">
              <a:extLst>
                <a:ext uri="{FF2B5EF4-FFF2-40B4-BE49-F238E27FC236}">
                  <a16:creationId xmlns:a16="http://schemas.microsoft.com/office/drawing/2014/main" id="{C1B205C7-332A-1B3A-10EB-681967BB516F}"/>
                </a:ext>
              </a:extLst>
            </p:cNvPr>
            <p:cNvSpPr/>
            <p:nvPr/>
          </p:nvSpPr>
          <p:spPr>
            <a:xfrm>
              <a:off x="5136698" y="5042487"/>
              <a:ext cx="595816" cy="569666"/>
            </a:xfrm>
            <a:custGeom>
              <a:avLst/>
              <a:gdLst/>
              <a:ahLst/>
              <a:cxnLst/>
              <a:rect l="l" t="t" r="r" b="b"/>
              <a:pathLst>
                <a:path w="274320" h="274320">
                  <a:moveTo>
                    <a:pt x="151328" y="0"/>
                  </a:moveTo>
                  <a:lnTo>
                    <a:pt x="108854" y="2085"/>
                  </a:lnTo>
                  <a:lnTo>
                    <a:pt x="67725" y="17867"/>
                  </a:lnTo>
                  <a:lnTo>
                    <a:pt x="33641" y="45782"/>
                  </a:lnTo>
                  <a:lnTo>
                    <a:pt x="10792" y="81649"/>
                  </a:lnTo>
                  <a:lnTo>
                    <a:pt x="0" y="122369"/>
                  </a:lnTo>
                  <a:lnTo>
                    <a:pt x="2083" y="164843"/>
                  </a:lnTo>
                  <a:lnTo>
                    <a:pt x="17864" y="205973"/>
                  </a:lnTo>
                  <a:lnTo>
                    <a:pt x="45782" y="240056"/>
                  </a:lnTo>
                  <a:lnTo>
                    <a:pt x="81650" y="262905"/>
                  </a:lnTo>
                  <a:lnTo>
                    <a:pt x="122370" y="273697"/>
                  </a:lnTo>
                  <a:lnTo>
                    <a:pt x="164845" y="271611"/>
                  </a:lnTo>
                  <a:lnTo>
                    <a:pt x="205976" y="255827"/>
                  </a:lnTo>
                  <a:lnTo>
                    <a:pt x="240057" y="227912"/>
                  </a:lnTo>
                  <a:lnTo>
                    <a:pt x="262904" y="192046"/>
                  </a:lnTo>
                  <a:lnTo>
                    <a:pt x="273695" y="151327"/>
                  </a:lnTo>
                  <a:lnTo>
                    <a:pt x="271609" y="108853"/>
                  </a:lnTo>
                  <a:lnTo>
                    <a:pt x="255825" y="67721"/>
                  </a:lnTo>
                  <a:lnTo>
                    <a:pt x="227912" y="33638"/>
                  </a:lnTo>
                  <a:lnTo>
                    <a:pt x="192047" y="10791"/>
                  </a:lnTo>
                  <a:lnTo>
                    <a:pt x="151328" y="0"/>
                  </a:lnTo>
                  <a:close/>
                </a:path>
              </a:pathLst>
            </a:custGeom>
            <a:solidFill>
              <a:srgbClr val="59595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6" name="object 142">
              <a:extLst>
                <a:ext uri="{FF2B5EF4-FFF2-40B4-BE49-F238E27FC236}">
                  <a16:creationId xmlns:a16="http://schemas.microsoft.com/office/drawing/2014/main" id="{4F1EB877-B2F1-2D71-8668-91EEC36CD67C}"/>
                </a:ext>
              </a:extLst>
            </p:cNvPr>
            <p:cNvSpPr/>
            <p:nvPr/>
          </p:nvSpPr>
          <p:spPr>
            <a:xfrm>
              <a:off x="5638557" y="4711630"/>
              <a:ext cx="133727" cy="724408"/>
            </a:xfrm>
            <a:custGeom>
              <a:avLst/>
              <a:gdLst/>
              <a:ahLst/>
              <a:cxnLst/>
              <a:rect l="l" t="t" r="r" b="b"/>
              <a:pathLst>
                <a:path w="98425" h="280035">
                  <a:moveTo>
                    <a:pt x="97507" y="0"/>
                  </a:moveTo>
                  <a:lnTo>
                    <a:pt x="0" y="262"/>
                  </a:lnTo>
                  <a:lnTo>
                    <a:pt x="763" y="279784"/>
                  </a:lnTo>
                  <a:lnTo>
                    <a:pt x="98265" y="279521"/>
                  </a:lnTo>
                  <a:lnTo>
                    <a:pt x="97507" y="0"/>
                  </a:lnTo>
                  <a:close/>
                </a:path>
              </a:pathLst>
            </a:custGeom>
            <a:solidFill>
              <a:srgbClr val="59595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64E9854-8BBC-1DC3-1724-C7B6AD74FB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8384" y="4332276"/>
              <a:ext cx="0" cy="379354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3A021BE-3058-B01D-81A9-121885381E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44661" y="5519403"/>
              <a:ext cx="63723" cy="7244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602D50-6256-36ED-60AA-87464E2FCDAE}"/>
                </a:ext>
              </a:extLst>
            </p:cNvPr>
            <p:cNvSpPr txBox="1"/>
            <p:nvPr/>
          </p:nvSpPr>
          <p:spPr>
            <a:xfrm>
              <a:off x="5369466" y="6224774"/>
              <a:ext cx="73351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400"/>
                <a:t>Target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11FF076-1E25-8299-873A-131D87AB81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80115" y="5101224"/>
              <a:ext cx="126911" cy="3621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7E88CAC-AC9B-15EB-A8E2-27BC15815503}"/>
                </a:ext>
              </a:extLst>
            </p:cNvPr>
            <p:cNvSpPr txBox="1"/>
            <p:nvPr/>
          </p:nvSpPr>
          <p:spPr>
            <a:xfrm>
              <a:off x="5740345" y="5376954"/>
              <a:ext cx="79254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400"/>
                <a:t>Ion Source</a:t>
              </a:r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64056E4-C016-760C-DD9E-BFE27DC84B48}"/>
              </a:ext>
            </a:extLst>
          </p:cNvPr>
          <p:cNvSpPr/>
          <p:nvPr/>
        </p:nvSpPr>
        <p:spPr>
          <a:xfrm>
            <a:off x="1358467" y="5079399"/>
            <a:ext cx="285000" cy="551822"/>
          </a:xfrm>
          <a:custGeom>
            <a:avLst/>
            <a:gdLst>
              <a:gd name="connsiteX0" fmla="*/ 30773 w 296550"/>
              <a:gd name="connsiteY0" fmla="*/ 0 h 566864"/>
              <a:gd name="connsiteX1" fmla="*/ 119213 w 296550"/>
              <a:gd name="connsiteY1" fmla="*/ 22409 h 566864"/>
              <a:gd name="connsiteX2" fmla="*/ 197111 w 296550"/>
              <a:gd name="connsiteY2" fmla="*/ 69855 h 566864"/>
              <a:gd name="connsiteX3" fmla="*/ 257737 w 296550"/>
              <a:gd name="connsiteY3" fmla="*/ 140633 h 566864"/>
              <a:gd name="connsiteX4" fmla="*/ 292020 w 296550"/>
              <a:gd name="connsiteY4" fmla="*/ 226050 h 566864"/>
              <a:gd name="connsiteX5" fmla="*/ 296550 w 296550"/>
              <a:gd name="connsiteY5" fmla="*/ 314253 h 566864"/>
              <a:gd name="connsiteX6" fmla="*/ 273113 w 296550"/>
              <a:gd name="connsiteY6" fmla="*/ 398812 h 566864"/>
              <a:gd name="connsiteX7" fmla="*/ 223490 w 296550"/>
              <a:gd name="connsiteY7" fmla="*/ 473293 h 566864"/>
              <a:gd name="connsiteX8" fmla="*/ 149467 w 296550"/>
              <a:gd name="connsiteY8" fmla="*/ 531263 h 566864"/>
              <a:gd name="connsiteX9" fmla="*/ 60131 w 296550"/>
              <a:gd name="connsiteY9" fmla="*/ 564041 h 566864"/>
              <a:gd name="connsiteX10" fmla="*/ 0 w 296550"/>
              <a:gd name="connsiteY10" fmla="*/ 566864 h 566864"/>
              <a:gd name="connsiteX11" fmla="*/ 0 w 296550"/>
              <a:gd name="connsiteY11" fmla="*/ 1445 h 56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6550" h="566864">
                <a:moveTo>
                  <a:pt x="30773" y="0"/>
                </a:moveTo>
                <a:lnTo>
                  <a:pt x="119213" y="22409"/>
                </a:lnTo>
                <a:lnTo>
                  <a:pt x="197111" y="69855"/>
                </a:lnTo>
                <a:lnTo>
                  <a:pt x="257737" y="140633"/>
                </a:lnTo>
                <a:lnTo>
                  <a:pt x="292020" y="226050"/>
                </a:lnTo>
                <a:lnTo>
                  <a:pt x="296550" y="314253"/>
                </a:lnTo>
                <a:lnTo>
                  <a:pt x="273113" y="398812"/>
                </a:lnTo>
                <a:lnTo>
                  <a:pt x="223490" y="473293"/>
                </a:lnTo>
                <a:lnTo>
                  <a:pt x="149467" y="531263"/>
                </a:lnTo>
                <a:lnTo>
                  <a:pt x="60131" y="564041"/>
                </a:lnTo>
                <a:lnTo>
                  <a:pt x="0" y="566864"/>
                </a:lnTo>
                <a:lnTo>
                  <a:pt x="0" y="1445"/>
                </a:lnTo>
                <a:close/>
              </a:path>
            </a:pathLst>
          </a:custGeom>
          <a:solidFill>
            <a:srgbClr val="00AA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675B5E9-27E5-D793-3054-7F68E170A6CA}"/>
              </a:ext>
            </a:extLst>
          </p:cNvPr>
          <p:cNvSpPr/>
          <p:nvPr/>
        </p:nvSpPr>
        <p:spPr>
          <a:xfrm flipH="1">
            <a:off x="1081448" y="5080708"/>
            <a:ext cx="273005" cy="551822"/>
          </a:xfrm>
          <a:custGeom>
            <a:avLst/>
            <a:gdLst>
              <a:gd name="connsiteX0" fmla="*/ 30773 w 296550"/>
              <a:gd name="connsiteY0" fmla="*/ 0 h 566864"/>
              <a:gd name="connsiteX1" fmla="*/ 119213 w 296550"/>
              <a:gd name="connsiteY1" fmla="*/ 22409 h 566864"/>
              <a:gd name="connsiteX2" fmla="*/ 197111 w 296550"/>
              <a:gd name="connsiteY2" fmla="*/ 69855 h 566864"/>
              <a:gd name="connsiteX3" fmla="*/ 257737 w 296550"/>
              <a:gd name="connsiteY3" fmla="*/ 140633 h 566864"/>
              <a:gd name="connsiteX4" fmla="*/ 292020 w 296550"/>
              <a:gd name="connsiteY4" fmla="*/ 226050 h 566864"/>
              <a:gd name="connsiteX5" fmla="*/ 296550 w 296550"/>
              <a:gd name="connsiteY5" fmla="*/ 314253 h 566864"/>
              <a:gd name="connsiteX6" fmla="*/ 273113 w 296550"/>
              <a:gd name="connsiteY6" fmla="*/ 398812 h 566864"/>
              <a:gd name="connsiteX7" fmla="*/ 223490 w 296550"/>
              <a:gd name="connsiteY7" fmla="*/ 473293 h 566864"/>
              <a:gd name="connsiteX8" fmla="*/ 149467 w 296550"/>
              <a:gd name="connsiteY8" fmla="*/ 531263 h 566864"/>
              <a:gd name="connsiteX9" fmla="*/ 60131 w 296550"/>
              <a:gd name="connsiteY9" fmla="*/ 564041 h 566864"/>
              <a:gd name="connsiteX10" fmla="*/ 0 w 296550"/>
              <a:gd name="connsiteY10" fmla="*/ 566864 h 566864"/>
              <a:gd name="connsiteX11" fmla="*/ 0 w 296550"/>
              <a:gd name="connsiteY11" fmla="*/ 1445 h 56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6550" h="566864">
                <a:moveTo>
                  <a:pt x="30773" y="0"/>
                </a:moveTo>
                <a:lnTo>
                  <a:pt x="119213" y="22409"/>
                </a:lnTo>
                <a:lnTo>
                  <a:pt x="197111" y="69855"/>
                </a:lnTo>
                <a:lnTo>
                  <a:pt x="257737" y="140633"/>
                </a:lnTo>
                <a:lnTo>
                  <a:pt x="292020" y="226050"/>
                </a:lnTo>
                <a:lnTo>
                  <a:pt x="296550" y="314253"/>
                </a:lnTo>
                <a:lnTo>
                  <a:pt x="273113" y="398812"/>
                </a:lnTo>
                <a:lnTo>
                  <a:pt x="223490" y="473293"/>
                </a:lnTo>
                <a:lnTo>
                  <a:pt x="149467" y="531263"/>
                </a:lnTo>
                <a:lnTo>
                  <a:pt x="60131" y="564041"/>
                </a:lnTo>
                <a:lnTo>
                  <a:pt x="0" y="566864"/>
                </a:lnTo>
                <a:lnTo>
                  <a:pt x="0" y="1445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D9FD32-1C0F-0F66-6AC6-528677E08712}"/>
              </a:ext>
            </a:extLst>
          </p:cNvPr>
          <p:cNvGrpSpPr/>
          <p:nvPr/>
        </p:nvGrpSpPr>
        <p:grpSpPr>
          <a:xfrm>
            <a:off x="2413880" y="1899273"/>
            <a:ext cx="1523120" cy="1772266"/>
            <a:chOff x="2413880" y="1899273"/>
            <a:chExt cx="1523120" cy="177226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6D70043-BBFC-E097-8E5F-14C16EB5701F}"/>
                </a:ext>
              </a:extLst>
            </p:cNvPr>
            <p:cNvSpPr/>
            <p:nvPr/>
          </p:nvSpPr>
          <p:spPr>
            <a:xfrm>
              <a:off x="3314699" y="2557168"/>
              <a:ext cx="622301" cy="68450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3FCCB71-0B54-CF5E-9F2B-9825BCB51CE8}"/>
                </a:ext>
              </a:extLst>
            </p:cNvPr>
            <p:cNvCxnSpPr>
              <a:cxnSpLocks/>
            </p:cNvCxnSpPr>
            <p:nvPr/>
          </p:nvCxnSpPr>
          <p:spPr>
            <a:xfrm>
              <a:off x="2413880" y="1899273"/>
              <a:ext cx="904437" cy="657895"/>
            </a:xfrm>
            <a:prstGeom prst="line">
              <a:avLst/>
            </a:prstGeom>
            <a:ln w="95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25CE137-019C-9578-DB8A-8B239419F4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3880" y="3247149"/>
              <a:ext cx="904437" cy="424390"/>
            </a:xfrm>
            <a:prstGeom prst="line">
              <a:avLst/>
            </a:prstGeom>
            <a:ln w="95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823820D-CD10-FC58-6CBE-54A0A5BEF286}"/>
              </a:ext>
            </a:extLst>
          </p:cNvPr>
          <p:cNvGrpSpPr/>
          <p:nvPr/>
        </p:nvGrpSpPr>
        <p:grpSpPr>
          <a:xfrm>
            <a:off x="295025" y="1498583"/>
            <a:ext cx="2177694" cy="2170487"/>
            <a:chOff x="295025" y="1498583"/>
            <a:chExt cx="2177694" cy="217048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5B97342-D57E-2030-0E07-1F01FFBEF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69" t="7293" r="5431" b="7599"/>
            <a:stretch>
              <a:fillRect/>
            </a:stretch>
          </p:blipFill>
          <p:spPr>
            <a:xfrm>
              <a:off x="610769" y="1905623"/>
              <a:ext cx="1803111" cy="1763447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DE3C55A-344E-EF19-84AF-4E78A41CC0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855" y="2797878"/>
              <a:ext cx="861631" cy="25464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C980898-BDF3-9C89-234B-E0CE90B7B87C}"/>
                </a:ext>
              </a:extLst>
            </p:cNvPr>
            <p:cNvSpPr txBox="1"/>
            <p:nvPr/>
          </p:nvSpPr>
          <p:spPr>
            <a:xfrm>
              <a:off x="295025" y="2943629"/>
              <a:ext cx="637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800">
                  <a:solidFill>
                    <a:srgbClr val="002060"/>
                  </a:solidFill>
                </a:rPr>
                <a:t>e-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A9725F1-D17B-9A01-26E8-1A1513BCEF09}"/>
                </a:ext>
              </a:extLst>
            </p:cNvPr>
            <p:cNvSpPr/>
            <p:nvPr/>
          </p:nvSpPr>
          <p:spPr>
            <a:xfrm>
              <a:off x="465369" y="1498583"/>
              <a:ext cx="2007350" cy="36933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/>
                <a:t>AETE converter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9272793-595C-B961-D7A9-189EB1C9BCC0}"/>
              </a:ext>
            </a:extLst>
          </p:cNvPr>
          <p:cNvGrpSpPr/>
          <p:nvPr/>
        </p:nvGrpSpPr>
        <p:grpSpPr>
          <a:xfrm>
            <a:off x="1500967" y="722778"/>
            <a:ext cx="4192958" cy="3428117"/>
            <a:chOff x="1500967" y="722778"/>
            <a:chExt cx="4192958" cy="342811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D933A59-81B3-5B9B-81B0-3A0533E4B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46846" y="722778"/>
              <a:ext cx="2614113" cy="3428117"/>
            </a:xfrm>
            <a:prstGeom prst="rect">
              <a:avLst/>
            </a:prstGeom>
          </p:spPr>
        </p:pic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994C472-3287-6E47-7719-416822EB50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6846" y="2814176"/>
              <a:ext cx="956915" cy="200855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ontent Placeholder 4">
              <a:extLst>
                <a:ext uri="{FF2B5EF4-FFF2-40B4-BE49-F238E27FC236}">
                  <a16:creationId xmlns:a16="http://schemas.microsoft.com/office/drawing/2014/main" id="{4AA33CFF-477A-6291-0AEE-A769D1BFB0A3}"/>
                </a:ext>
              </a:extLst>
            </p:cNvPr>
            <p:cNvSpPr txBox="1">
              <a:spLocks/>
            </p:cNvSpPr>
            <p:nvPr/>
          </p:nvSpPr>
          <p:spPr>
            <a:xfrm>
              <a:off x="1500967" y="819845"/>
              <a:ext cx="2097148" cy="68450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CA" sz="1764">
                  <a:solidFill>
                    <a:srgbClr val="002060"/>
                  </a:solidFill>
                </a:rPr>
                <a:t>100 kW electrons @ 30 MeV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5BAE60F-1D9C-96D9-8138-4C752458F486}"/>
                </a:ext>
              </a:extLst>
            </p:cNvPr>
            <p:cNvSpPr/>
            <p:nvPr/>
          </p:nvSpPr>
          <p:spPr>
            <a:xfrm>
              <a:off x="3686575" y="819845"/>
              <a:ext cx="2007350" cy="40011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sz="2000"/>
                <a:t>AETE HTV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5B9DAE8-05B6-1AC5-4273-CEB63D58B76F}"/>
                </a:ext>
              </a:extLst>
            </p:cNvPr>
            <p:cNvSpPr txBox="1"/>
            <p:nvPr/>
          </p:nvSpPr>
          <p:spPr>
            <a:xfrm>
              <a:off x="2608262" y="2957033"/>
              <a:ext cx="637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800">
                  <a:solidFill>
                    <a:srgbClr val="002060"/>
                  </a:solidFill>
                </a:rPr>
                <a:t>e-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8CF15D66-F6D0-C21D-5888-D43B34FCDF2B}"/>
              </a:ext>
            </a:extLst>
          </p:cNvPr>
          <p:cNvSpPr/>
          <p:nvPr/>
        </p:nvSpPr>
        <p:spPr>
          <a:xfrm>
            <a:off x="4838984" y="1560138"/>
            <a:ext cx="239230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sz="1400"/>
              <a:t>See Navid Noori’s poster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6971ED4-F90D-AF4B-6F73-0CCCAD491E43}"/>
              </a:ext>
            </a:extLst>
          </p:cNvPr>
          <p:cNvSpPr/>
          <p:nvPr/>
        </p:nvSpPr>
        <p:spPr>
          <a:xfrm>
            <a:off x="6169889" y="3558206"/>
            <a:ext cx="2677756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sz="1400"/>
              <a:t>See Sundeep Ghosh’s poster</a:t>
            </a:r>
          </a:p>
        </p:txBody>
      </p:sp>
    </p:spTree>
    <p:extLst>
      <p:ext uri="{BB962C8B-B14F-4D97-AF65-F5344CB8AC3E}">
        <p14:creationId xmlns:p14="http://schemas.microsoft.com/office/powerpoint/2010/main" val="9701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33" grpId="0" animBg="1"/>
      <p:bldP spid="34" grpId="0" animBg="1"/>
      <p:bldP spid="63" grpId="0"/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13015A-6C50-3E4F-6F8C-495C19D074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Medical facility for </a:t>
            </a:r>
            <a:r>
              <a:rPr lang="en-US" baseline="30000"/>
              <a:t>225</a:t>
            </a:r>
            <a:r>
              <a:rPr lang="en-US"/>
              <a:t>Ac production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38BB68-39A3-860C-0ED7-A65CC6A9D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48E77-642E-EB2B-F9EC-9CAC95685AC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73592" y="994059"/>
            <a:ext cx="7896802" cy="35236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Hundreds of co-produced isotopes including</a:t>
            </a:r>
            <a:br>
              <a:rPr lang="en-US" sz="180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800" baseline="30000">
                <a:solidFill>
                  <a:schemeClr val="bg2">
                    <a:lumMod val="25000"/>
                  </a:schemeClr>
                </a:solidFill>
              </a:rPr>
              <a:t>225</a:t>
            </a: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Ra, </a:t>
            </a:r>
            <a:r>
              <a:rPr lang="en-US" sz="1800" b="1" baseline="30000">
                <a:solidFill>
                  <a:schemeClr val="bg2">
                    <a:lumMod val="25000"/>
                  </a:schemeClr>
                </a:solidFill>
              </a:rPr>
              <a:t>225</a:t>
            </a:r>
            <a:r>
              <a:rPr lang="en-US" sz="1800" b="1">
                <a:solidFill>
                  <a:schemeClr val="bg2">
                    <a:lumMod val="25000"/>
                  </a:schemeClr>
                </a:solidFill>
              </a:rPr>
              <a:t>Ac</a:t>
            </a: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1800" baseline="30000">
                <a:solidFill>
                  <a:schemeClr val="bg2">
                    <a:lumMod val="25000"/>
                  </a:schemeClr>
                </a:solidFill>
              </a:rPr>
              <a:t>224</a:t>
            </a: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Ra, </a:t>
            </a:r>
            <a:r>
              <a:rPr lang="en-US" sz="1800" baseline="30000">
                <a:solidFill>
                  <a:schemeClr val="bg2">
                    <a:lumMod val="25000"/>
                  </a:schemeClr>
                </a:solidFill>
              </a:rPr>
              <a:t>223</a:t>
            </a: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Ra, </a:t>
            </a:r>
            <a:r>
              <a:rPr lang="en-US" sz="1800" baseline="30000">
                <a:solidFill>
                  <a:schemeClr val="bg2">
                    <a:lumMod val="25000"/>
                  </a:schemeClr>
                </a:solidFill>
              </a:rPr>
              <a:t>213</a:t>
            </a: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Bi, </a:t>
            </a:r>
            <a:r>
              <a:rPr lang="en-US" sz="1800" baseline="30000">
                <a:solidFill>
                  <a:schemeClr val="bg2">
                    <a:lumMod val="25000"/>
                  </a:schemeClr>
                </a:solidFill>
              </a:rPr>
              <a:t>212</a:t>
            </a: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Pb, </a:t>
            </a:r>
            <a:r>
              <a:rPr lang="en-US" sz="1800" baseline="30000">
                <a:solidFill>
                  <a:schemeClr val="bg2">
                    <a:lumMod val="25000"/>
                  </a:schemeClr>
                </a:solidFill>
              </a:rPr>
              <a:t>212</a:t>
            </a: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Bi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Few tens of </a:t>
            </a:r>
            <a:r>
              <a:rPr lang="en-US" sz="1800" err="1">
                <a:solidFill>
                  <a:schemeClr val="bg2">
                    <a:lumMod val="25000"/>
                  </a:schemeClr>
                </a:solidFill>
              </a:rPr>
              <a:t>GBq</a:t>
            </a: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 of </a:t>
            </a:r>
            <a:r>
              <a:rPr lang="en-US" sz="1800" baseline="30000">
                <a:solidFill>
                  <a:schemeClr val="bg2">
                    <a:lumMod val="25000"/>
                  </a:schemeClr>
                </a:solidFill>
              </a:rPr>
              <a:t>225</a:t>
            </a: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Ac produced per week, 10d after </a:t>
            </a:r>
            <a:r>
              <a:rPr lang="en-US" sz="1800" err="1">
                <a:solidFill>
                  <a:schemeClr val="bg2">
                    <a:lumMod val="25000"/>
                  </a:schemeClr>
                </a:solidFill>
              </a:rPr>
              <a:t>EoB</a:t>
            </a:r>
            <a:endParaRPr lang="en-US" sz="180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Pneumatically transferred into hot cell for extraction</a:t>
            </a:r>
          </a:p>
          <a:p>
            <a:endParaRPr lang="en-CA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2787C-9A6C-EC57-875C-ED7FEDF05F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404" b="2998"/>
          <a:stretch>
            <a:fillRect/>
          </a:stretch>
        </p:blipFill>
        <p:spPr>
          <a:xfrm>
            <a:off x="9850810" y="555178"/>
            <a:ext cx="2085466" cy="517037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1B4E7B4-5929-64B4-FE71-8CE87462A215}"/>
              </a:ext>
            </a:extLst>
          </p:cNvPr>
          <p:cNvGrpSpPr/>
          <p:nvPr/>
        </p:nvGrpSpPr>
        <p:grpSpPr>
          <a:xfrm>
            <a:off x="6187606" y="83127"/>
            <a:ext cx="3405127" cy="6686259"/>
            <a:chOff x="8778412" y="83127"/>
            <a:chExt cx="3405127" cy="66862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33C6FB-38EC-9359-A386-BE76B84A8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9269" y="83127"/>
              <a:ext cx="2420155" cy="611447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68944B-FB48-2DAD-DBBB-B393AD794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8412" y="5490149"/>
              <a:ext cx="1074429" cy="1279237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E7D4DC2-2B2C-E01B-70D6-C7E541A68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8412" y="5832953"/>
              <a:ext cx="1985856" cy="616654"/>
            </a:xfrm>
            <a:prstGeom prst="straightConnector1">
              <a:avLst/>
            </a:prstGeom>
            <a:ln w="28575">
              <a:solidFill>
                <a:srgbClr val="009F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8FF18C1-5900-FCE2-9E50-8BB9A116846A}"/>
                </a:ext>
              </a:extLst>
            </p:cNvPr>
            <p:cNvSpPr/>
            <p:nvPr/>
          </p:nvSpPr>
          <p:spPr>
            <a:xfrm>
              <a:off x="9614338" y="91297"/>
              <a:ext cx="2569201" cy="6106303"/>
            </a:xfrm>
            <a:prstGeom prst="roundRect">
              <a:avLst>
                <a:gd name="adj" fmla="val 30093"/>
              </a:avLst>
            </a:prstGeom>
            <a:noFill/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CA" sz="1588">
                <a:solidFill>
                  <a:srgbClr val="002060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315EB3-DD87-79DF-4A44-01CC7A07F5BD}"/>
              </a:ext>
            </a:extLst>
          </p:cNvPr>
          <p:cNvSpPr txBox="1"/>
          <p:nvPr/>
        </p:nvSpPr>
        <p:spPr>
          <a:xfrm>
            <a:off x="4965642" y="6449607"/>
            <a:ext cx="15093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ISOL vessel</a:t>
            </a:r>
            <a:endParaRPr lang="en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CB728D-467D-AD2C-6634-FB6405FED519}"/>
              </a:ext>
            </a:extLst>
          </p:cNvPr>
          <p:cNvSpPr txBox="1"/>
          <p:nvPr/>
        </p:nvSpPr>
        <p:spPr>
          <a:xfrm>
            <a:off x="7439242" y="6237547"/>
            <a:ext cx="1920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Medical module</a:t>
            </a:r>
            <a:endParaRPr lang="en-C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7EC2CF-5794-1074-F99C-3C3388C5A5CC}"/>
              </a:ext>
            </a:extLst>
          </p:cNvPr>
          <p:cNvGrpSpPr/>
          <p:nvPr/>
        </p:nvGrpSpPr>
        <p:grpSpPr>
          <a:xfrm>
            <a:off x="179523" y="2939160"/>
            <a:ext cx="5197421" cy="3522716"/>
            <a:chOff x="179523" y="2939160"/>
            <a:chExt cx="5197421" cy="35227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7E1D661-63D2-73EE-6756-6376A4698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5735" y="2939160"/>
              <a:ext cx="3301209" cy="3157142"/>
            </a:xfrm>
            <a:prstGeom prst="rect">
              <a:avLst/>
            </a:prstGeom>
            <a:ln w="19050">
              <a:solidFill>
                <a:srgbClr val="002060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1C29A9-1C21-AA38-BFC0-75D0E5AF9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9523" y="3474932"/>
              <a:ext cx="1499092" cy="2449377"/>
            </a:xfrm>
            <a:prstGeom prst="rect">
              <a:avLst/>
            </a:prstGeom>
            <a:ln w="15875">
              <a:solidFill>
                <a:srgbClr val="ED7D3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EBFC61-FC91-5C7F-B71A-2DDF3D46ADF9}"/>
                </a:ext>
              </a:extLst>
            </p:cNvPr>
            <p:cNvSpPr txBox="1"/>
            <p:nvPr/>
          </p:nvSpPr>
          <p:spPr>
            <a:xfrm>
              <a:off x="179524" y="6092544"/>
              <a:ext cx="44301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bg2">
                      <a:lumMod val="25000"/>
                    </a:schemeClr>
                  </a:solidFill>
                </a:rPr>
                <a:t>APTW m</a:t>
              </a:r>
              <a:r>
                <a:rPr lang="en-US" sz="1800">
                  <a:solidFill>
                    <a:schemeClr val="bg2">
                      <a:lumMod val="25000"/>
                    </a:schemeClr>
                  </a:solidFill>
                </a:rPr>
                <a:t>edical rabbit and enclosure </a:t>
              </a:r>
              <a:endParaRPr lang="en-CA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4312BA-75F4-628A-DE4C-6CF23A548BA0}"/>
              </a:ext>
            </a:extLst>
          </p:cNvPr>
          <p:cNvCxnSpPr>
            <a:cxnSpLocks/>
          </p:cNvCxnSpPr>
          <p:nvPr/>
        </p:nvCxnSpPr>
        <p:spPr>
          <a:xfrm>
            <a:off x="5376944" y="2939160"/>
            <a:ext cx="2468136" cy="237817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1350AD-DCA3-985D-9564-E5F8E9A0A0F5}"/>
              </a:ext>
            </a:extLst>
          </p:cNvPr>
          <p:cNvCxnSpPr>
            <a:cxnSpLocks/>
          </p:cNvCxnSpPr>
          <p:nvPr/>
        </p:nvCxnSpPr>
        <p:spPr>
          <a:xfrm>
            <a:off x="5376944" y="6104472"/>
            <a:ext cx="2468136" cy="6022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2993FB3-6E05-4A8F-AF58-FA0B074AD153}"/>
              </a:ext>
            </a:extLst>
          </p:cNvPr>
          <p:cNvSpPr/>
          <p:nvPr/>
        </p:nvSpPr>
        <p:spPr>
          <a:xfrm>
            <a:off x="7845080" y="5317333"/>
            <a:ext cx="890382" cy="84736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DE262-B3FB-75AE-C1D4-4CE0022C3A7C}"/>
              </a:ext>
            </a:extLst>
          </p:cNvPr>
          <p:cNvCxnSpPr>
            <a:cxnSpLocks/>
          </p:cNvCxnSpPr>
          <p:nvPr/>
        </p:nvCxnSpPr>
        <p:spPr>
          <a:xfrm>
            <a:off x="1678615" y="3468582"/>
            <a:ext cx="1531414" cy="761576"/>
          </a:xfrm>
          <a:prstGeom prst="line">
            <a:avLst/>
          </a:prstGeom>
          <a:ln w="1905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63FCFD-1412-0C40-A123-DB7D791D7DFB}"/>
              </a:ext>
            </a:extLst>
          </p:cNvPr>
          <p:cNvCxnSpPr>
            <a:cxnSpLocks/>
          </p:cNvCxnSpPr>
          <p:nvPr/>
        </p:nvCxnSpPr>
        <p:spPr>
          <a:xfrm flipV="1">
            <a:off x="1678615" y="5270500"/>
            <a:ext cx="1531414" cy="660159"/>
          </a:xfrm>
          <a:prstGeom prst="line">
            <a:avLst/>
          </a:prstGeom>
          <a:ln w="1905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7346DA7-D8B4-D6E4-14D4-C462B5EB316C}"/>
              </a:ext>
            </a:extLst>
          </p:cNvPr>
          <p:cNvSpPr/>
          <p:nvPr/>
        </p:nvSpPr>
        <p:spPr>
          <a:xfrm>
            <a:off x="3210029" y="4236508"/>
            <a:ext cx="682521" cy="1033992"/>
          </a:xfrm>
          <a:prstGeom prst="rect">
            <a:avLst/>
          </a:prstGeom>
          <a:noFill/>
          <a:ln w="1905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339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C7FE5-CF4A-FEDC-7F5E-784AE9632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OTLSHAPE_SL2A_558a1e11992245b5a3aaf71058ae97ec_BackgroundRectangle">
            <a:extLst>
              <a:ext uri="{FF2B5EF4-FFF2-40B4-BE49-F238E27FC236}">
                <a16:creationId xmlns:a16="http://schemas.microsoft.com/office/drawing/2014/main" id="{4E289853-E48B-7E92-8C5D-1948C73EC3D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1407" y="5761715"/>
            <a:ext cx="11067806" cy="657373"/>
          </a:xfrm>
          <a:prstGeom prst="rect">
            <a:avLst/>
          </a:prstGeom>
          <a:solidFill>
            <a:srgbClr val="737373">
              <a:alpha val="20000"/>
            </a:srgbClr>
          </a:solidFill>
          <a:ln w="12700" cap="flat" cmpd="sng" algn="ctr">
            <a:solidFill>
              <a:srgbClr val="73737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67565E-144C-CFFC-CCAC-F424286726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133" y="205595"/>
            <a:ext cx="1879728" cy="606574"/>
          </a:xfrm>
        </p:spPr>
        <p:txBody>
          <a:bodyPr/>
          <a:lstStyle/>
          <a:p>
            <a:r>
              <a:rPr lang="en-US"/>
              <a:t>Timeline</a:t>
            </a:r>
            <a:endParaRPr lang="en-CA"/>
          </a:p>
        </p:txBody>
      </p:sp>
      <p:sp>
        <p:nvSpPr>
          <p:cNvPr id="152" name="OTLSHAPE_SL2A_69af3e27d16b4fbdba5091dbb355ff1c_BackgroundRectangle">
            <a:extLst>
              <a:ext uri="{FF2B5EF4-FFF2-40B4-BE49-F238E27FC236}">
                <a16:creationId xmlns:a16="http://schemas.microsoft.com/office/drawing/2014/main" id="{3DFE28CB-2EA4-03CC-C375-CE530F003EE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04971" y="1094486"/>
            <a:ext cx="11074243" cy="475319"/>
          </a:xfrm>
          <a:prstGeom prst="rect">
            <a:avLst/>
          </a:prstGeom>
          <a:solidFill>
            <a:schemeClr val="lt2">
              <a:alpha val="20000"/>
            </a:schemeClr>
          </a:solidFill>
          <a:ln w="12700" cap="flat" cmpd="sng" algn="ctr">
            <a:solidFill>
              <a:srgbClr val="73737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3" name="OTLSHAPE_SL2A_a755246cb9f14bd493e92e78b8dd78c2_BackgroundRectangle">
            <a:extLst>
              <a:ext uri="{FF2B5EF4-FFF2-40B4-BE49-F238E27FC236}">
                <a16:creationId xmlns:a16="http://schemas.microsoft.com/office/drawing/2014/main" id="{8E1DBE98-B3D8-6176-BF6A-929F57E0F56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04972" y="1569805"/>
            <a:ext cx="11074242" cy="1199333"/>
          </a:xfrm>
          <a:prstGeom prst="rect">
            <a:avLst/>
          </a:prstGeom>
          <a:solidFill>
            <a:srgbClr val="C8C8C8">
              <a:alpha val="20000"/>
            </a:srgbClr>
          </a:solidFill>
          <a:ln w="12700" cap="flat" cmpd="sng" algn="ctr">
            <a:solidFill>
              <a:srgbClr val="73737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5" name="OTLSHAPE_SL2A_b15d71fc1c514d699c57b5b23d6b4094_BackgroundRectangle">
            <a:extLst>
              <a:ext uri="{FF2B5EF4-FFF2-40B4-BE49-F238E27FC236}">
                <a16:creationId xmlns:a16="http://schemas.microsoft.com/office/drawing/2014/main" id="{6A2DD16F-D308-FBD7-B26B-ADC933D6B98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04972" y="2769138"/>
            <a:ext cx="11074242" cy="1001069"/>
          </a:xfrm>
          <a:prstGeom prst="rect">
            <a:avLst/>
          </a:prstGeom>
          <a:solidFill>
            <a:srgbClr val="C8C8C8">
              <a:alpha val="20000"/>
            </a:srgbClr>
          </a:solidFill>
          <a:ln w="12700" cap="flat" cmpd="sng" algn="ctr">
            <a:solidFill>
              <a:srgbClr val="73737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6" name="OTLSHAPE_SL2A_3f74358a0152443080a620e214786381_BackgroundRectangle">
            <a:extLst>
              <a:ext uri="{FF2B5EF4-FFF2-40B4-BE49-F238E27FC236}">
                <a16:creationId xmlns:a16="http://schemas.microsoft.com/office/drawing/2014/main" id="{1FD76DF7-F67F-4460-2905-3EC39497300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11407" y="3771139"/>
            <a:ext cx="11067807" cy="804669"/>
          </a:xfrm>
          <a:prstGeom prst="rect">
            <a:avLst/>
          </a:prstGeom>
          <a:solidFill>
            <a:srgbClr val="C8C8C8">
              <a:alpha val="20000"/>
            </a:srgbClr>
          </a:solidFill>
          <a:ln w="12700" cap="flat" cmpd="sng" algn="ctr">
            <a:solidFill>
              <a:srgbClr val="73737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7" name="OTLSHAPE_SL2A_fc9ccc78a79946e6a6d86de1c2a13dde_BackgroundRectangle">
            <a:extLst>
              <a:ext uri="{FF2B5EF4-FFF2-40B4-BE49-F238E27FC236}">
                <a16:creationId xmlns:a16="http://schemas.microsoft.com/office/drawing/2014/main" id="{11918D75-2472-1D4F-C6A0-E94D0451D6E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4972" y="4571514"/>
            <a:ext cx="11074242" cy="572367"/>
          </a:xfrm>
          <a:prstGeom prst="rect">
            <a:avLst/>
          </a:prstGeom>
          <a:solidFill>
            <a:srgbClr val="C8C8C8">
              <a:alpha val="20000"/>
            </a:srgbClr>
          </a:solidFill>
          <a:ln w="12700" cap="flat" cmpd="sng" algn="ctr">
            <a:solidFill>
              <a:srgbClr val="73737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8" name="OTLSHAPE_SL2A_558a1e11992245b5a3aaf71058ae97ec_BackgroundRectangle">
            <a:extLst>
              <a:ext uri="{FF2B5EF4-FFF2-40B4-BE49-F238E27FC236}">
                <a16:creationId xmlns:a16="http://schemas.microsoft.com/office/drawing/2014/main" id="{FF5E5A5D-8E01-0592-F9A5-B92501475CE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04972" y="5150697"/>
            <a:ext cx="11074242" cy="604393"/>
          </a:xfrm>
          <a:prstGeom prst="rect">
            <a:avLst/>
          </a:prstGeom>
          <a:solidFill>
            <a:srgbClr val="737373">
              <a:alpha val="20000"/>
            </a:srgbClr>
          </a:solidFill>
          <a:ln w="12700" cap="flat" cmpd="sng" algn="ctr">
            <a:solidFill>
              <a:srgbClr val="73737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0" name="OTLSHAPE_SL_1b81fcc5c35b42e88e53416eb48b3c04_BackgroundRectangle">
            <a:extLst>
              <a:ext uri="{FF2B5EF4-FFF2-40B4-BE49-F238E27FC236}">
                <a16:creationId xmlns:a16="http://schemas.microsoft.com/office/drawing/2014/main" id="{4CADA2B7-6496-65B6-9F3C-55B556457A3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51007" y="5838973"/>
            <a:ext cx="10393192" cy="580115"/>
          </a:xfrm>
          <a:prstGeom prst="rect">
            <a:avLst/>
          </a:prstGeom>
          <a:solidFill>
            <a:srgbClr val="C8C8C8">
              <a:alpha val="20000"/>
            </a:srgbClr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61" name="OTLSHAPE_SL2AL_00000000000000000000000000000000_ShapeBelow0">
            <a:extLst>
              <a:ext uri="{FF2B5EF4-FFF2-40B4-BE49-F238E27FC236}">
                <a16:creationId xmlns:a16="http://schemas.microsoft.com/office/drawing/2014/main" id="{72E6CF0B-4BD9-5859-E4F9-6850B331C140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1004972" y="1569805"/>
            <a:ext cx="10630069" cy="0"/>
          </a:xfrm>
          <a:prstGeom prst="line">
            <a:avLst/>
          </a:prstGeom>
          <a:ln w="6350" cap="flat" cmpd="sng" algn="ctr">
            <a:solidFill>
              <a:srgbClr val="4472C4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OTLSHAPE_SL2AL_00000000000000000000000000000000_ShapeBelow3">
            <a:extLst>
              <a:ext uri="{FF2B5EF4-FFF2-40B4-BE49-F238E27FC236}">
                <a16:creationId xmlns:a16="http://schemas.microsoft.com/office/drawing/2014/main" id="{0BBBE2FD-72CC-521C-8E9E-1A9083414EC2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1004972" y="3559895"/>
            <a:ext cx="10630069" cy="0"/>
          </a:xfrm>
          <a:prstGeom prst="line">
            <a:avLst/>
          </a:prstGeom>
          <a:ln w="6350" cap="flat" cmpd="sng" algn="ctr">
            <a:solidFill>
              <a:srgbClr val="4472C4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OTLSHAPE_SL2AL_00000000000000000000000000000000_ShapeBelow4">
            <a:extLst>
              <a:ext uri="{FF2B5EF4-FFF2-40B4-BE49-F238E27FC236}">
                <a16:creationId xmlns:a16="http://schemas.microsoft.com/office/drawing/2014/main" id="{B1657C85-D383-C0C3-87E9-FF69BFBC11BC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1004972" y="4604766"/>
            <a:ext cx="10630069" cy="0"/>
          </a:xfrm>
          <a:prstGeom prst="line">
            <a:avLst/>
          </a:prstGeom>
          <a:ln w="6350" cap="flat" cmpd="sng" algn="ctr">
            <a:solidFill>
              <a:srgbClr val="4472C4">
                <a:alpha val="14902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OTLSHAPE_TB_00000000000000000000000000000000_ScaleContainer">
            <a:extLst>
              <a:ext uri="{FF2B5EF4-FFF2-40B4-BE49-F238E27FC236}">
                <a16:creationId xmlns:a16="http://schemas.microsoft.com/office/drawing/2014/main" id="{40A29771-2B50-CE93-0AE8-7B3234466BEA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097172" y="632305"/>
            <a:ext cx="9982046" cy="222913"/>
          </a:xfrm>
          <a:prstGeom prst="round2SameRect">
            <a:avLst/>
          </a:prstGeom>
          <a:solidFill>
            <a:srgbClr val="737373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8" name="OTLSHAPE_SL_5f4f88f0614d44a29dfc0bc98aa3f154_HeaderRectangle">
            <a:extLst>
              <a:ext uri="{FF2B5EF4-FFF2-40B4-BE49-F238E27FC236}">
                <a16:creationId xmlns:a16="http://schemas.microsoft.com/office/drawing/2014/main" id="{574E6F30-9794-87C7-370F-448D76EC18ED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351007" y="1094486"/>
            <a:ext cx="660400" cy="4156117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9" name="OTLSHAPE_SL_488aa171003c4fadaed5c04a7e36f551_HeaderRectangle">
            <a:extLst>
              <a:ext uri="{FF2B5EF4-FFF2-40B4-BE49-F238E27FC236}">
                <a16:creationId xmlns:a16="http://schemas.microsoft.com/office/drawing/2014/main" id="{067BA7AA-4983-337D-A4FD-19C39FC376A1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351007" y="5251535"/>
            <a:ext cx="660400" cy="503555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0" name="OTLSHAPE_SL2A_69af3e27d16b4fbdba5091dbb355ff1c_HeaderRectangle">
            <a:extLst>
              <a:ext uri="{FF2B5EF4-FFF2-40B4-BE49-F238E27FC236}">
                <a16:creationId xmlns:a16="http://schemas.microsoft.com/office/drawing/2014/main" id="{4962FB72-6AE1-D89E-078B-9E6DBD1090A6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004972" y="1094486"/>
            <a:ext cx="965200" cy="4660413"/>
          </a:xfrm>
          <a:prstGeom prst="rect">
            <a:avLst/>
          </a:prstGeom>
          <a:solidFill>
            <a:srgbClr val="02B2EE">
              <a:alpha val="24706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7" name="OTLSHAPE_TB_00000000000000000000000000000000_MiddleScaleContainer">
            <a:extLst>
              <a:ext uri="{FF2B5EF4-FFF2-40B4-BE49-F238E27FC236}">
                <a16:creationId xmlns:a16="http://schemas.microsoft.com/office/drawing/2014/main" id="{539B9DC3-313F-8308-67B7-1CFDD8B7547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2097171" y="859567"/>
            <a:ext cx="9982047" cy="195045"/>
          </a:xfrm>
          <a:prstGeom prst="round2SameRect">
            <a:avLst>
              <a:gd name="adj1" fmla="val 0"/>
              <a:gd name="adj2" fmla="val 16667"/>
            </a:avLst>
          </a:prstGeom>
          <a:solidFill>
            <a:srgbClr val="737373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9" name="OTLSHAPE_SL_1b81fcc5c35b42e88e53416eb48b3c04_HeaderRectangle">
            <a:extLst>
              <a:ext uri="{FF2B5EF4-FFF2-40B4-BE49-F238E27FC236}">
                <a16:creationId xmlns:a16="http://schemas.microsoft.com/office/drawing/2014/main" id="{D8ED60C2-0D45-D6DB-DE16-FE6AE85BCB37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351007" y="5748145"/>
            <a:ext cx="1619164" cy="670943"/>
          </a:xfrm>
          <a:prstGeom prst="rect">
            <a:avLst/>
          </a:prstGeom>
          <a:solidFill>
            <a:srgbClr val="2F3699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1" name="OTLSHAPE_SLT_803d49c3502043a2a32d0efe6105c72d_Shape">
            <a:extLst>
              <a:ext uri="{FF2B5EF4-FFF2-40B4-BE49-F238E27FC236}">
                <a16:creationId xmlns:a16="http://schemas.microsoft.com/office/drawing/2014/main" id="{4B8615DB-BD6D-C138-2D69-3655A595D990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2097172" y="1328505"/>
            <a:ext cx="1866900" cy="203200"/>
          </a:xfrm>
          <a:prstGeom prst="chevron">
            <a:avLst/>
          </a:prstGeom>
          <a:solidFill>
            <a:srgbClr val="0072BC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09" name="OTLSHAPE_SLT_803d49c3502043a2a32d0efe6105c72d_ShapePercentage">
            <a:extLst>
              <a:ext uri="{FF2B5EF4-FFF2-40B4-BE49-F238E27FC236}">
                <a16:creationId xmlns:a16="http://schemas.microsoft.com/office/drawing/2014/main" id="{F1198C04-5E95-FF5E-EECC-5CEBF99A372A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2097172" y="1328505"/>
            <a:ext cx="1866900" cy="203200"/>
          </a:xfrm>
          <a:prstGeom prst="chevron">
            <a:avLst/>
          </a:prstGeom>
          <a:solidFill>
            <a:srgbClr val="1AAA42">
              <a:alpha val="34902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11" name="OTLSHAPE_SLM_1acae2f712d94a9abdea5a7f8308e38d_Shape">
            <a:extLst>
              <a:ext uri="{FF2B5EF4-FFF2-40B4-BE49-F238E27FC236}">
                <a16:creationId xmlns:a16="http://schemas.microsoft.com/office/drawing/2014/main" id="{7514EB44-2724-576E-F053-D7E51A52A20E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9428322" y="5846533"/>
            <a:ext cx="152400" cy="177800"/>
          </a:xfrm>
          <a:prstGeom prst="diamond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2" name="OTLSHAPE_SL_5f4f88f0614d44a29dfc0bc98aa3f154_Header">
            <a:extLst>
              <a:ext uri="{FF2B5EF4-FFF2-40B4-BE49-F238E27FC236}">
                <a16:creationId xmlns:a16="http://schemas.microsoft.com/office/drawing/2014/main" id="{9924174D-C9A8-79D2-B64C-865E6C1A4733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351007" y="3001306"/>
            <a:ext cx="660400" cy="74422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CA" sz="1200" b="1">
                <a:solidFill>
                  <a:schemeClr val="lt1"/>
                </a:solidFill>
                <a:latin typeface="Calibri" panose="020F0502020204030204" pitchFamily="34" charset="0"/>
              </a:rPr>
              <a:t>ARIEL-II: Proton &amp; Electron Stations</a:t>
            </a:r>
          </a:p>
        </p:txBody>
      </p:sp>
      <p:sp>
        <p:nvSpPr>
          <p:cNvPr id="213" name="OTLSHAPE_SL_488aa171003c4fadaed5c04a7e36f551_Header">
            <a:extLst>
              <a:ext uri="{FF2B5EF4-FFF2-40B4-BE49-F238E27FC236}">
                <a16:creationId xmlns:a16="http://schemas.microsoft.com/office/drawing/2014/main" id="{34DA1008-9F33-5A5B-B2E3-9751F3C36FE5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1007" y="5348288"/>
            <a:ext cx="660400" cy="3100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CA" sz="1000" b="1">
                <a:solidFill>
                  <a:schemeClr val="lt1"/>
                </a:solidFill>
                <a:latin typeface="Calibri" panose="020F0502020204030204" pitchFamily="34" charset="0"/>
              </a:rPr>
              <a:t>Therapeutic Isotopes</a:t>
            </a:r>
          </a:p>
        </p:txBody>
      </p:sp>
      <p:sp>
        <p:nvSpPr>
          <p:cNvPr id="214" name="OTLSHAPE_SL2A_69af3e27d16b4fbdba5091dbb355ff1c_Header">
            <a:extLst>
              <a:ext uri="{FF2B5EF4-FFF2-40B4-BE49-F238E27FC236}">
                <a16:creationId xmlns:a16="http://schemas.microsoft.com/office/drawing/2014/main" id="{45112D8A-AA91-D544-2981-48A19D96215B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1068472" y="1254633"/>
            <a:ext cx="838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000" b="1">
                <a:solidFill>
                  <a:schemeClr val="dk1"/>
                </a:solidFill>
                <a:latin typeface="Calibri" panose="020F0502020204030204" pitchFamily="34" charset="0"/>
              </a:rPr>
              <a:t>Fixed Shielding</a:t>
            </a:r>
          </a:p>
        </p:txBody>
      </p:sp>
      <p:sp>
        <p:nvSpPr>
          <p:cNvPr id="215" name="OTLSHAPE_SL2A_a755246cb9f14bd493e92e78b8dd78c2_Header">
            <a:extLst>
              <a:ext uri="{FF2B5EF4-FFF2-40B4-BE49-F238E27FC236}">
                <a16:creationId xmlns:a16="http://schemas.microsoft.com/office/drawing/2014/main" id="{CC40DB39-B56D-B8C7-ACF9-2B9A6E3D9D80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1068472" y="1992842"/>
            <a:ext cx="838200" cy="42320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000" b="1">
                <a:solidFill>
                  <a:schemeClr val="dk1"/>
                </a:solidFill>
                <a:latin typeface="Calibri" panose="020F0502020204030204" pitchFamily="34" charset="0"/>
              </a:rPr>
              <a:t>Station </a:t>
            </a:r>
          </a:p>
          <a:p>
            <a:r>
              <a:rPr lang="en-CA" sz="1000" b="1">
                <a:solidFill>
                  <a:schemeClr val="dk1"/>
                </a:solidFill>
                <a:latin typeface="Calibri" panose="020F0502020204030204" pitchFamily="34" charset="0"/>
              </a:rPr>
              <a:t>Infrastructure</a:t>
            </a:r>
          </a:p>
        </p:txBody>
      </p:sp>
      <p:sp>
        <p:nvSpPr>
          <p:cNvPr id="217" name="OTLSHAPE_SL2A_b15d71fc1c514d699c57b5b23d6b4094_Header">
            <a:extLst>
              <a:ext uri="{FF2B5EF4-FFF2-40B4-BE49-F238E27FC236}">
                <a16:creationId xmlns:a16="http://schemas.microsoft.com/office/drawing/2014/main" id="{BFC65D03-230E-5452-7098-22B48D5ED0C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068472" y="3089698"/>
            <a:ext cx="838200" cy="3100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000" b="1">
                <a:solidFill>
                  <a:schemeClr val="dk1"/>
                </a:solidFill>
                <a:latin typeface="Calibri" panose="020F0502020204030204" pitchFamily="34" charset="0"/>
              </a:rPr>
              <a:t>Proton Station Modules</a:t>
            </a:r>
          </a:p>
        </p:txBody>
      </p:sp>
      <p:sp>
        <p:nvSpPr>
          <p:cNvPr id="218" name="OTLSHAPE_SL2A_3f74358a0152443080a620e214786381_Header">
            <a:extLst>
              <a:ext uri="{FF2B5EF4-FFF2-40B4-BE49-F238E27FC236}">
                <a16:creationId xmlns:a16="http://schemas.microsoft.com/office/drawing/2014/main" id="{F52E2304-DEAB-8CFE-69EB-54EEBC89F04A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1068472" y="4134570"/>
            <a:ext cx="838200" cy="3100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000" b="1" spc="-4">
                <a:solidFill>
                  <a:schemeClr val="dk1"/>
                </a:solidFill>
                <a:latin typeface="Calibri" panose="020F0502020204030204" pitchFamily="34" charset="0"/>
              </a:rPr>
              <a:t>Electron Station Modules</a:t>
            </a:r>
          </a:p>
        </p:txBody>
      </p:sp>
      <p:sp>
        <p:nvSpPr>
          <p:cNvPr id="219" name="OTLSHAPE_SL2A_fc9ccc78a79946e6a6d86de1c2a13dde_Header">
            <a:extLst>
              <a:ext uri="{FF2B5EF4-FFF2-40B4-BE49-F238E27FC236}">
                <a16:creationId xmlns:a16="http://schemas.microsoft.com/office/drawing/2014/main" id="{D0C668E6-A4F4-BB3C-F92D-3AAA99CCEA0F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1068472" y="4772660"/>
            <a:ext cx="838200" cy="3100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000" b="1">
                <a:solidFill>
                  <a:schemeClr val="dk1"/>
                </a:solidFill>
                <a:latin typeface="Calibri" panose="020F0502020204030204" pitchFamily="34" charset="0"/>
              </a:rPr>
              <a:t>Driver Beam Lines</a:t>
            </a:r>
          </a:p>
        </p:txBody>
      </p:sp>
      <p:sp>
        <p:nvSpPr>
          <p:cNvPr id="220" name="OTLSHAPE_SL2A_558a1e11992245b5a3aaf71058ae97ec_Header">
            <a:extLst>
              <a:ext uri="{FF2B5EF4-FFF2-40B4-BE49-F238E27FC236}">
                <a16:creationId xmlns:a16="http://schemas.microsoft.com/office/drawing/2014/main" id="{7D61C3D7-115E-3C32-5D35-71D96B70CE45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1068472" y="5270775"/>
            <a:ext cx="838200" cy="46507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000" b="1">
                <a:solidFill>
                  <a:schemeClr val="dk1"/>
                </a:solidFill>
                <a:latin typeface="Calibri" panose="020F0502020204030204" pitchFamily="34" charset="0"/>
              </a:rPr>
              <a:t>Medical Module &amp; Target</a:t>
            </a:r>
          </a:p>
        </p:txBody>
      </p:sp>
      <p:sp>
        <p:nvSpPr>
          <p:cNvPr id="222" name="OTLSHAPE_SL_1b81fcc5c35b42e88e53416eb48b3c04_Header">
            <a:extLst>
              <a:ext uri="{FF2B5EF4-FFF2-40B4-BE49-F238E27FC236}">
                <a16:creationId xmlns:a16="http://schemas.microsoft.com/office/drawing/2014/main" id="{46229011-3398-0B1E-6D6B-F6FF7027E0A6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351007" y="5920084"/>
            <a:ext cx="1625600" cy="37211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CA" sz="1200" b="1">
                <a:solidFill>
                  <a:schemeClr val="lt1"/>
                </a:solidFill>
                <a:latin typeface="Calibri" panose="020F0502020204030204" pitchFamily="34" charset="0"/>
              </a:rPr>
              <a:t>ARIEL Operations </a:t>
            </a:r>
          </a:p>
          <a:p>
            <a:pPr algn="ctr"/>
            <a:r>
              <a:rPr lang="en-CA" sz="1200" b="1">
                <a:solidFill>
                  <a:schemeClr val="lt1"/>
                </a:solidFill>
                <a:latin typeface="Calibri" panose="020F0502020204030204" pitchFamily="34" charset="0"/>
              </a:rPr>
              <a:t>Ramp up</a:t>
            </a:r>
          </a:p>
        </p:txBody>
      </p:sp>
      <p:sp>
        <p:nvSpPr>
          <p:cNvPr id="223" name="OTLSHAPE_TB_00000000000000000000000000000000_TodayMarkerShape">
            <a:extLst>
              <a:ext uri="{FF2B5EF4-FFF2-40B4-BE49-F238E27FC236}">
                <a16:creationId xmlns:a16="http://schemas.microsoft.com/office/drawing/2014/main" id="{4F8BB92B-689F-3311-189B-1B16C6BB8A63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 flipV="1">
            <a:off x="4166881" y="611378"/>
            <a:ext cx="63500" cy="60960"/>
          </a:xfrm>
          <a:prstGeom prst="triangle">
            <a:avLst/>
          </a:prstGeom>
          <a:solidFill>
            <a:srgbClr val="FF0000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4" name="OTLSHAPE_TB_00000000000000000000000000000000_TodayMarkerText">
            <a:extLst>
              <a:ext uri="{FF2B5EF4-FFF2-40B4-BE49-F238E27FC236}">
                <a16:creationId xmlns:a16="http://schemas.microsoft.com/office/drawing/2014/main" id="{C323A5F1-009A-16C7-44FE-9AF30842D533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4064602" y="416087"/>
            <a:ext cx="36830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CA" sz="1200" spc="-12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</a:p>
        </p:txBody>
      </p:sp>
      <p:sp>
        <p:nvSpPr>
          <p:cNvPr id="225" name="OTLSHAPE_TB_00000000000000000000000000000000_TimescaleInterval1">
            <a:extLst>
              <a:ext uri="{FF2B5EF4-FFF2-40B4-BE49-F238E27FC236}">
                <a16:creationId xmlns:a16="http://schemas.microsoft.com/office/drawing/2014/main" id="{68B074F2-AA00-BC43-51DC-E6F1442B88C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2147972" y="655256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b="1" spc="-26">
                <a:solidFill>
                  <a:schemeClr val="lt2"/>
                </a:solidFill>
                <a:latin typeface="Calibri" panose="020F0502020204030204" pitchFamily="34" charset="0"/>
              </a:rPr>
              <a:t>2025</a:t>
            </a:r>
          </a:p>
        </p:txBody>
      </p:sp>
      <p:sp>
        <p:nvSpPr>
          <p:cNvPr id="226" name="OTLSHAPE_TB_00000000000000000000000000000000_TimescaleInterval2">
            <a:extLst>
              <a:ext uri="{FF2B5EF4-FFF2-40B4-BE49-F238E27FC236}">
                <a16:creationId xmlns:a16="http://schemas.microsoft.com/office/drawing/2014/main" id="{E917C406-C3D6-69DA-8271-3F36B14C1BAE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4623174" y="636402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b="1" spc="-26">
                <a:solidFill>
                  <a:schemeClr val="lt2"/>
                </a:solidFill>
                <a:latin typeface="Calibri" panose="020F0502020204030204" pitchFamily="34" charset="0"/>
              </a:rPr>
              <a:t>2026</a:t>
            </a:r>
          </a:p>
        </p:txBody>
      </p:sp>
      <p:sp>
        <p:nvSpPr>
          <p:cNvPr id="227" name="OTLSHAPE_TB_00000000000000000000000000000000_TimescaleInterval3">
            <a:extLst>
              <a:ext uri="{FF2B5EF4-FFF2-40B4-BE49-F238E27FC236}">
                <a16:creationId xmlns:a16="http://schemas.microsoft.com/office/drawing/2014/main" id="{69DE918D-7762-8509-9C03-8BBCFF10CF9D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7158753" y="636402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b="1" spc="-26">
                <a:solidFill>
                  <a:schemeClr val="lt2"/>
                </a:solidFill>
                <a:latin typeface="Calibri" panose="020F0502020204030204" pitchFamily="34" charset="0"/>
              </a:rPr>
              <a:t>2027</a:t>
            </a:r>
          </a:p>
        </p:txBody>
      </p:sp>
      <p:sp>
        <p:nvSpPr>
          <p:cNvPr id="228" name="OTLSHAPE_SLT_803d49c3502043a2a32d0efe6105c72d_Title">
            <a:extLst>
              <a:ext uri="{FF2B5EF4-FFF2-40B4-BE49-F238E27FC236}">
                <a16:creationId xmlns:a16="http://schemas.microsoft.com/office/drawing/2014/main" id="{6235B9A0-A865-B39B-0FF0-0E0CE849282F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2620351" y="1337077"/>
            <a:ext cx="812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1200" b="1" spc="-10">
                <a:solidFill>
                  <a:schemeClr val="lt1"/>
                </a:solidFill>
                <a:latin typeface="Calibri" panose="020F0502020204030204" pitchFamily="34" charset="0"/>
              </a:rPr>
              <a:t>Construction</a:t>
            </a:r>
          </a:p>
        </p:txBody>
      </p:sp>
      <p:sp>
        <p:nvSpPr>
          <p:cNvPr id="243" name="OTLSHAPE_SLM_1acae2f712d94a9abdea5a7f8308e38d_Title">
            <a:extLst>
              <a:ext uri="{FF2B5EF4-FFF2-40B4-BE49-F238E27FC236}">
                <a16:creationId xmlns:a16="http://schemas.microsoft.com/office/drawing/2014/main" id="{09CD4576-AFD4-D530-3B5F-980648519317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6552252" y="5849457"/>
            <a:ext cx="2814455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CA" sz="1100" b="1" spc="-6" dirty="0">
                <a:solidFill>
                  <a:schemeClr val="dk1"/>
                </a:solidFill>
                <a:latin typeface="Calibri" panose="020F0502020204030204" pitchFamily="34" charset="0"/>
              </a:rPr>
              <a:t>Ready for beam commissioning on both stations</a:t>
            </a:r>
          </a:p>
        </p:txBody>
      </p:sp>
      <p:sp>
        <p:nvSpPr>
          <p:cNvPr id="245" name="OTLSHAPE_TB_00000000000000000000000000000000_MiddleTimescaleInterval1">
            <a:extLst>
              <a:ext uri="{FF2B5EF4-FFF2-40B4-BE49-F238E27FC236}">
                <a16:creationId xmlns:a16="http://schemas.microsoft.com/office/drawing/2014/main" id="{7F0844DE-0FE7-B0A2-2DF9-03C641414A2C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2147972" y="847280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38">
                <a:solidFill>
                  <a:schemeClr val="lt2"/>
                </a:solidFill>
                <a:latin typeface="Calibri" panose="020F0502020204030204" pitchFamily="34" charset="0"/>
              </a:rPr>
              <a:t>Q1</a:t>
            </a:r>
          </a:p>
        </p:txBody>
      </p:sp>
      <p:sp>
        <p:nvSpPr>
          <p:cNvPr id="246" name="OTLSHAPE_TB_00000000000000000000000000000000_MiddleTimescaleInterval2">
            <a:extLst>
              <a:ext uri="{FF2B5EF4-FFF2-40B4-BE49-F238E27FC236}">
                <a16:creationId xmlns:a16="http://schemas.microsoft.com/office/drawing/2014/main" id="{8CED0611-996D-EFDE-EA87-5D246D9DE5E5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2845547" y="847280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38">
                <a:solidFill>
                  <a:schemeClr val="lt2"/>
                </a:solidFill>
                <a:latin typeface="Calibri" panose="020F0502020204030204" pitchFamily="34" charset="0"/>
              </a:rPr>
              <a:t>Q2</a:t>
            </a:r>
          </a:p>
        </p:txBody>
      </p:sp>
      <p:sp>
        <p:nvSpPr>
          <p:cNvPr id="247" name="OTLSHAPE_TB_00000000000000000000000000000000_MiddleTimescaleInterval3">
            <a:extLst>
              <a:ext uri="{FF2B5EF4-FFF2-40B4-BE49-F238E27FC236}">
                <a16:creationId xmlns:a16="http://schemas.microsoft.com/office/drawing/2014/main" id="{EDD4CADF-9D53-4B43-8724-BA17A56DC095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3441342" y="847280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38">
                <a:solidFill>
                  <a:schemeClr val="lt2"/>
                </a:solidFill>
                <a:latin typeface="Calibri" panose="020F0502020204030204" pitchFamily="34" charset="0"/>
              </a:rPr>
              <a:t>Q3</a:t>
            </a:r>
          </a:p>
        </p:txBody>
      </p:sp>
      <p:sp>
        <p:nvSpPr>
          <p:cNvPr id="248" name="OTLSHAPE_TB_00000000000000000000000000000000_MiddleTimescaleInterval4">
            <a:extLst>
              <a:ext uri="{FF2B5EF4-FFF2-40B4-BE49-F238E27FC236}">
                <a16:creationId xmlns:a16="http://schemas.microsoft.com/office/drawing/2014/main" id="{23143E32-3023-2179-99F7-0B8ABFE6BADE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4093465" y="847280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38">
                <a:solidFill>
                  <a:schemeClr val="lt2"/>
                </a:solidFill>
                <a:latin typeface="Calibri" panose="020F0502020204030204" pitchFamily="34" charset="0"/>
              </a:rPr>
              <a:t>Q4</a:t>
            </a:r>
          </a:p>
        </p:txBody>
      </p:sp>
      <p:cxnSp>
        <p:nvCxnSpPr>
          <p:cNvPr id="261" name="OTLSHAPE_TB_00000000000000000000000000000000_Separator1">
            <a:extLst>
              <a:ext uri="{FF2B5EF4-FFF2-40B4-BE49-F238E27FC236}">
                <a16:creationId xmlns:a16="http://schemas.microsoft.com/office/drawing/2014/main" id="{E7572784-E6DE-FB80-6EA8-ADA61C130EF6}"/>
              </a:ext>
            </a:extLst>
          </p:cNvPr>
          <p:cNvCxnSpPr/>
          <p:nvPr>
            <p:custDataLst>
              <p:tags r:id="rId41"/>
            </p:custDataLst>
          </p:nvPr>
        </p:nvCxnSpPr>
        <p:spPr>
          <a:xfrm>
            <a:off x="4572374" y="671772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OTLSHAPE_TB_00000000000000000000000000000000_Separator2">
            <a:extLst>
              <a:ext uri="{FF2B5EF4-FFF2-40B4-BE49-F238E27FC236}">
                <a16:creationId xmlns:a16="http://schemas.microsoft.com/office/drawing/2014/main" id="{EFADAF76-3DF9-1D8E-D9EC-FADCC80E906F}"/>
              </a:ext>
            </a:extLst>
          </p:cNvPr>
          <p:cNvCxnSpPr/>
          <p:nvPr>
            <p:custDataLst>
              <p:tags r:id="rId42"/>
            </p:custDataLst>
          </p:nvPr>
        </p:nvCxnSpPr>
        <p:spPr>
          <a:xfrm>
            <a:off x="7107953" y="671772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OTLSHAPE_TB_00000000000000000000000000000000_MiddleSeparator1">
            <a:extLst>
              <a:ext uri="{FF2B5EF4-FFF2-40B4-BE49-F238E27FC236}">
                <a16:creationId xmlns:a16="http://schemas.microsoft.com/office/drawing/2014/main" id="{77EFF3E6-A77D-678C-330F-D0BBBB760F88}"/>
              </a:ext>
            </a:extLst>
          </p:cNvPr>
          <p:cNvCxnSpPr/>
          <p:nvPr>
            <p:custDataLst>
              <p:tags r:id="rId43"/>
            </p:custDataLst>
          </p:nvPr>
        </p:nvCxnSpPr>
        <p:spPr>
          <a:xfrm>
            <a:off x="2713743" y="878649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OTLSHAPE_TB_00000000000000000000000000000000_MiddleSeparator2">
            <a:extLst>
              <a:ext uri="{FF2B5EF4-FFF2-40B4-BE49-F238E27FC236}">
                <a16:creationId xmlns:a16="http://schemas.microsoft.com/office/drawing/2014/main" id="{EBA139B3-E612-93A4-ADA9-6C464496EADF}"/>
              </a:ext>
            </a:extLst>
          </p:cNvPr>
          <p:cNvCxnSpPr/>
          <p:nvPr>
            <p:custDataLst>
              <p:tags r:id="rId44"/>
            </p:custDataLst>
          </p:nvPr>
        </p:nvCxnSpPr>
        <p:spPr>
          <a:xfrm>
            <a:off x="3327041" y="877444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OTLSHAPE_TB_00000000000000000000000000000000_MiddleSeparator3">
            <a:extLst>
              <a:ext uri="{FF2B5EF4-FFF2-40B4-BE49-F238E27FC236}">
                <a16:creationId xmlns:a16="http://schemas.microsoft.com/office/drawing/2014/main" id="{6A73E37E-AEE1-7C1F-CE91-7416A56DBADB}"/>
              </a:ext>
            </a:extLst>
          </p:cNvPr>
          <p:cNvCxnSpPr/>
          <p:nvPr>
            <p:custDataLst>
              <p:tags r:id="rId45"/>
            </p:custDataLst>
          </p:nvPr>
        </p:nvCxnSpPr>
        <p:spPr>
          <a:xfrm>
            <a:off x="3955498" y="877445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OTLSHAPE_TB_00000000000000000000000000000000_MiddleSeparator4">
            <a:extLst>
              <a:ext uri="{FF2B5EF4-FFF2-40B4-BE49-F238E27FC236}">
                <a16:creationId xmlns:a16="http://schemas.microsoft.com/office/drawing/2014/main" id="{205784A8-202D-7DA0-68C6-BAC4CD72C353}"/>
              </a:ext>
            </a:extLst>
          </p:cNvPr>
          <p:cNvCxnSpPr/>
          <p:nvPr>
            <p:custDataLst>
              <p:tags r:id="rId46"/>
            </p:custDataLst>
          </p:nvPr>
        </p:nvCxnSpPr>
        <p:spPr>
          <a:xfrm>
            <a:off x="4574149" y="876496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5" name="OTLSHAPE_SLA_01492ee704c84791b84e9d58595aaf9e_Shape">
            <a:extLst>
              <a:ext uri="{FF2B5EF4-FFF2-40B4-BE49-F238E27FC236}">
                <a16:creationId xmlns:a16="http://schemas.microsoft.com/office/drawing/2014/main" id="{36546CF3-8C14-1759-4D7B-48FAB98033A2}"/>
              </a:ext>
            </a:extLst>
          </p:cNvPr>
          <p:cNvSpPr/>
          <p:nvPr>
            <p:custDataLst>
              <p:tags r:id="rId47"/>
            </p:custDataLst>
          </p:nvPr>
        </p:nvSpPr>
        <p:spPr>
          <a:xfrm>
            <a:off x="6249646" y="3331295"/>
            <a:ext cx="152400" cy="177800"/>
          </a:xfrm>
          <a:prstGeom prst="diamond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6" name="OTLSHAPE_SLA_1652b6dbb13c4dd9a1258a93ba455494_Shape">
            <a:extLst>
              <a:ext uri="{FF2B5EF4-FFF2-40B4-BE49-F238E27FC236}">
                <a16:creationId xmlns:a16="http://schemas.microsoft.com/office/drawing/2014/main" id="{A88536EA-A916-1554-8D6E-B20CD3B4110D}"/>
              </a:ext>
            </a:extLst>
          </p:cNvPr>
          <p:cNvSpPr/>
          <p:nvPr>
            <p:custDataLst>
              <p:tags r:id="rId48"/>
            </p:custDataLst>
          </p:nvPr>
        </p:nvSpPr>
        <p:spPr>
          <a:xfrm>
            <a:off x="7076526" y="4879128"/>
            <a:ext cx="152400" cy="177800"/>
          </a:xfrm>
          <a:prstGeom prst="diamond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8" name="OTLSHAPE_SLA_94a0c04d61d34c5490ed4f271dd20dac_Shape">
            <a:extLst>
              <a:ext uri="{FF2B5EF4-FFF2-40B4-BE49-F238E27FC236}">
                <a16:creationId xmlns:a16="http://schemas.microsoft.com/office/drawing/2014/main" id="{BBD0DB95-583D-EE6C-91C3-098B5F9D3491}"/>
              </a:ext>
            </a:extLst>
          </p:cNvPr>
          <p:cNvSpPr/>
          <p:nvPr>
            <p:custDataLst>
              <p:tags r:id="rId49"/>
            </p:custDataLst>
          </p:nvPr>
        </p:nvSpPr>
        <p:spPr>
          <a:xfrm>
            <a:off x="6632334" y="4252341"/>
            <a:ext cx="152400" cy="177800"/>
          </a:xfrm>
          <a:prstGeom prst="diamond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9" name="OTLSHAPE_SLA_693e1c18a5144944a1d2f2d5fd1cc8b1_Shape">
            <a:extLst>
              <a:ext uri="{FF2B5EF4-FFF2-40B4-BE49-F238E27FC236}">
                <a16:creationId xmlns:a16="http://schemas.microsoft.com/office/drawing/2014/main" id="{208BA72F-9EEC-699E-B443-6C40AB0F1BAB}"/>
              </a:ext>
            </a:extLst>
          </p:cNvPr>
          <p:cNvSpPr/>
          <p:nvPr>
            <p:custDataLst>
              <p:tags r:id="rId50"/>
            </p:custDataLst>
          </p:nvPr>
        </p:nvSpPr>
        <p:spPr>
          <a:xfrm>
            <a:off x="3867573" y="1341205"/>
            <a:ext cx="152400" cy="177800"/>
          </a:xfrm>
          <a:prstGeom prst="diamond">
            <a:avLst/>
          </a:prstGeom>
          <a:solidFill>
            <a:srgbClr val="1AAA4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0" name="OTLSHAPE_SLA_439ca32a204b4bfeac96d7a55f50a0bf_Shape">
            <a:extLst>
              <a:ext uri="{FF2B5EF4-FFF2-40B4-BE49-F238E27FC236}">
                <a16:creationId xmlns:a16="http://schemas.microsoft.com/office/drawing/2014/main" id="{1740F0A3-7E6B-75DD-7D17-EA706F4CB308}"/>
              </a:ext>
            </a:extLst>
          </p:cNvPr>
          <p:cNvSpPr/>
          <p:nvPr>
            <p:custDataLst>
              <p:tags r:id="rId51"/>
            </p:custDataLst>
          </p:nvPr>
        </p:nvSpPr>
        <p:spPr>
          <a:xfrm>
            <a:off x="5334533" y="2088354"/>
            <a:ext cx="152400" cy="177800"/>
          </a:xfrm>
          <a:prstGeom prst="diamond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1" name="OTLSHAPE_SLA_6a88b7105ffd445e93c2cb66425934a7_Shape">
            <a:extLst>
              <a:ext uri="{FF2B5EF4-FFF2-40B4-BE49-F238E27FC236}">
                <a16:creationId xmlns:a16="http://schemas.microsoft.com/office/drawing/2014/main" id="{9F52667E-6159-3AFD-68B4-9480A6B71E16}"/>
              </a:ext>
            </a:extLst>
          </p:cNvPr>
          <p:cNvSpPr/>
          <p:nvPr>
            <p:custDataLst>
              <p:tags r:id="rId52"/>
            </p:custDataLst>
          </p:nvPr>
        </p:nvSpPr>
        <p:spPr>
          <a:xfrm>
            <a:off x="5960046" y="2541626"/>
            <a:ext cx="152400" cy="177800"/>
          </a:xfrm>
          <a:prstGeom prst="diamond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5" name="OTLSHAPE_SLA_1652b6dbb13c4dd9a1258a93ba455494_Title">
            <a:extLst>
              <a:ext uri="{FF2B5EF4-FFF2-40B4-BE49-F238E27FC236}">
                <a16:creationId xmlns:a16="http://schemas.microsoft.com/office/drawing/2014/main" id="{21DAD529-6457-9186-BB0C-F692BC351B8E}"/>
              </a:ext>
            </a:extLst>
          </p:cNvPr>
          <p:cNvSpPr txBox="1"/>
          <p:nvPr>
            <p:custDataLst>
              <p:tags r:id="rId53"/>
            </p:custDataLst>
          </p:nvPr>
        </p:nvSpPr>
        <p:spPr>
          <a:xfrm>
            <a:off x="5163816" y="4881964"/>
            <a:ext cx="18415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100" b="1" spc="-4" dirty="0">
                <a:solidFill>
                  <a:schemeClr val="dk1"/>
                </a:solidFill>
                <a:latin typeface="Calibri" panose="020F0502020204030204" pitchFamily="34" charset="0"/>
              </a:rPr>
              <a:t>BL4N and electron line installed</a:t>
            </a:r>
            <a:endParaRPr lang="en-CA" sz="1100" b="1" spc="-4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89" name="OTLSHAPE_SLA_94a0c04d61d34c5490ed4f271dd20dac_Title">
            <a:extLst>
              <a:ext uri="{FF2B5EF4-FFF2-40B4-BE49-F238E27FC236}">
                <a16:creationId xmlns:a16="http://schemas.microsoft.com/office/drawing/2014/main" id="{A2641736-9C60-2C4E-55E3-48501348F153}"/>
              </a:ext>
            </a:extLst>
          </p:cNvPr>
          <p:cNvSpPr txBox="1"/>
          <p:nvPr>
            <p:custDataLst>
              <p:tags r:id="rId54"/>
            </p:custDataLst>
          </p:nvPr>
        </p:nvSpPr>
        <p:spPr>
          <a:xfrm>
            <a:off x="5168038" y="4281212"/>
            <a:ext cx="1409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100" b="1" spc="-4" dirty="0">
                <a:solidFill>
                  <a:schemeClr val="dk1"/>
                </a:solidFill>
                <a:latin typeface="Calibri" panose="020F0502020204030204" pitchFamily="34" charset="0"/>
              </a:rPr>
              <a:t>Modules ready to install</a:t>
            </a:r>
            <a:endParaRPr lang="en-CA" sz="1100" b="1" spc="-4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91" name="OTLSHAPE_SLA_693e1c18a5144944a1d2f2d5fd1cc8b1_Title">
            <a:extLst>
              <a:ext uri="{FF2B5EF4-FFF2-40B4-BE49-F238E27FC236}">
                <a16:creationId xmlns:a16="http://schemas.microsoft.com/office/drawing/2014/main" id="{DA645446-7887-1CB5-7908-272D403B203C}"/>
              </a:ext>
            </a:extLst>
          </p:cNvPr>
          <p:cNvSpPr txBox="1"/>
          <p:nvPr>
            <p:custDataLst>
              <p:tags r:id="rId55"/>
            </p:custDataLst>
          </p:nvPr>
        </p:nvSpPr>
        <p:spPr>
          <a:xfrm>
            <a:off x="2828968" y="1132586"/>
            <a:ext cx="2235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1100" b="1" spc="-4">
                <a:solidFill>
                  <a:schemeClr val="dk1"/>
                </a:solidFill>
                <a:latin typeface="Calibri" panose="020F0502020204030204" pitchFamily="34" charset="0"/>
              </a:rPr>
              <a:t>Fixed Shielding Construction Complete</a:t>
            </a:r>
          </a:p>
        </p:txBody>
      </p:sp>
      <p:sp>
        <p:nvSpPr>
          <p:cNvPr id="302" name="OTLSHAPE_TB_00000000000000000000000000000000_MiddleTimescaleInterval1">
            <a:extLst>
              <a:ext uri="{FF2B5EF4-FFF2-40B4-BE49-F238E27FC236}">
                <a16:creationId xmlns:a16="http://schemas.microsoft.com/office/drawing/2014/main" id="{234AAF02-BC07-2152-C199-013F841AE928}"/>
              </a:ext>
            </a:extLst>
          </p:cNvPr>
          <p:cNvSpPr txBox="1"/>
          <p:nvPr>
            <p:custDataLst>
              <p:tags r:id="rId56"/>
            </p:custDataLst>
          </p:nvPr>
        </p:nvSpPr>
        <p:spPr>
          <a:xfrm>
            <a:off x="4678072" y="834693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38">
                <a:solidFill>
                  <a:schemeClr val="lt2"/>
                </a:solidFill>
                <a:latin typeface="Calibri" panose="020F0502020204030204" pitchFamily="34" charset="0"/>
              </a:rPr>
              <a:t>Q1</a:t>
            </a:r>
          </a:p>
        </p:txBody>
      </p:sp>
      <p:sp>
        <p:nvSpPr>
          <p:cNvPr id="303" name="OTLSHAPE_TB_00000000000000000000000000000000_MiddleTimescaleInterval2">
            <a:extLst>
              <a:ext uri="{FF2B5EF4-FFF2-40B4-BE49-F238E27FC236}">
                <a16:creationId xmlns:a16="http://schemas.microsoft.com/office/drawing/2014/main" id="{D98974C3-1FAF-D9AB-BB5A-8601894FEF2B}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5375647" y="834693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38">
                <a:solidFill>
                  <a:schemeClr val="lt2"/>
                </a:solidFill>
                <a:latin typeface="Calibri" panose="020F0502020204030204" pitchFamily="34" charset="0"/>
              </a:rPr>
              <a:t>Q2</a:t>
            </a:r>
          </a:p>
        </p:txBody>
      </p:sp>
      <p:sp>
        <p:nvSpPr>
          <p:cNvPr id="304" name="OTLSHAPE_TB_00000000000000000000000000000000_MiddleTimescaleInterval3">
            <a:extLst>
              <a:ext uri="{FF2B5EF4-FFF2-40B4-BE49-F238E27FC236}">
                <a16:creationId xmlns:a16="http://schemas.microsoft.com/office/drawing/2014/main" id="{BFCF3F61-FB29-EF7A-31FA-80D8702D9D91}"/>
              </a:ext>
            </a:extLst>
          </p:cNvPr>
          <p:cNvSpPr txBox="1"/>
          <p:nvPr>
            <p:custDataLst>
              <p:tags r:id="rId58"/>
            </p:custDataLst>
          </p:nvPr>
        </p:nvSpPr>
        <p:spPr>
          <a:xfrm>
            <a:off x="5971442" y="834693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38">
                <a:solidFill>
                  <a:schemeClr val="lt2"/>
                </a:solidFill>
                <a:latin typeface="Calibri" panose="020F0502020204030204" pitchFamily="34" charset="0"/>
              </a:rPr>
              <a:t>Q3</a:t>
            </a:r>
          </a:p>
        </p:txBody>
      </p:sp>
      <p:sp>
        <p:nvSpPr>
          <p:cNvPr id="305" name="OTLSHAPE_TB_00000000000000000000000000000000_MiddleTimescaleInterval4">
            <a:extLst>
              <a:ext uri="{FF2B5EF4-FFF2-40B4-BE49-F238E27FC236}">
                <a16:creationId xmlns:a16="http://schemas.microsoft.com/office/drawing/2014/main" id="{06A875A2-0B55-CC2C-0E92-89CFDD12A70C}"/>
              </a:ext>
            </a:extLst>
          </p:cNvPr>
          <p:cNvSpPr txBox="1"/>
          <p:nvPr>
            <p:custDataLst>
              <p:tags r:id="rId59"/>
            </p:custDataLst>
          </p:nvPr>
        </p:nvSpPr>
        <p:spPr>
          <a:xfrm>
            <a:off x="6623565" y="834693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38">
                <a:solidFill>
                  <a:schemeClr val="lt2"/>
                </a:solidFill>
                <a:latin typeface="Calibri" panose="020F0502020204030204" pitchFamily="34" charset="0"/>
              </a:rPr>
              <a:t>Q4</a:t>
            </a:r>
          </a:p>
        </p:txBody>
      </p:sp>
      <p:cxnSp>
        <p:nvCxnSpPr>
          <p:cNvPr id="306" name="OTLSHAPE_TB_00000000000000000000000000000000_MiddleSeparator1">
            <a:extLst>
              <a:ext uri="{FF2B5EF4-FFF2-40B4-BE49-F238E27FC236}">
                <a16:creationId xmlns:a16="http://schemas.microsoft.com/office/drawing/2014/main" id="{61E5F6F5-D8D0-54FD-19EF-9F63E0F0DDA5}"/>
              </a:ext>
            </a:extLst>
          </p:cNvPr>
          <p:cNvCxnSpPr/>
          <p:nvPr>
            <p:custDataLst>
              <p:tags r:id="rId60"/>
            </p:custDataLst>
          </p:nvPr>
        </p:nvCxnSpPr>
        <p:spPr>
          <a:xfrm>
            <a:off x="5243843" y="859712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OTLSHAPE_TB_00000000000000000000000000000000_MiddleSeparator2">
            <a:extLst>
              <a:ext uri="{FF2B5EF4-FFF2-40B4-BE49-F238E27FC236}">
                <a16:creationId xmlns:a16="http://schemas.microsoft.com/office/drawing/2014/main" id="{6A382DAE-A175-7BEC-8EE6-555F4D382592}"/>
              </a:ext>
            </a:extLst>
          </p:cNvPr>
          <p:cNvCxnSpPr/>
          <p:nvPr>
            <p:custDataLst>
              <p:tags r:id="rId61"/>
            </p:custDataLst>
          </p:nvPr>
        </p:nvCxnSpPr>
        <p:spPr>
          <a:xfrm>
            <a:off x="5857141" y="852157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OTLSHAPE_TB_00000000000000000000000000000000_MiddleSeparator3">
            <a:extLst>
              <a:ext uri="{FF2B5EF4-FFF2-40B4-BE49-F238E27FC236}">
                <a16:creationId xmlns:a16="http://schemas.microsoft.com/office/drawing/2014/main" id="{2E3012E3-6616-9F56-C3BB-146A378EA101}"/>
              </a:ext>
            </a:extLst>
          </p:cNvPr>
          <p:cNvCxnSpPr/>
          <p:nvPr>
            <p:custDataLst>
              <p:tags r:id="rId62"/>
            </p:custDataLst>
          </p:nvPr>
        </p:nvCxnSpPr>
        <p:spPr>
          <a:xfrm>
            <a:off x="6485598" y="877558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OTLSHAPE_TB_00000000000000000000000000000000_MiddleSeparator4">
            <a:extLst>
              <a:ext uri="{FF2B5EF4-FFF2-40B4-BE49-F238E27FC236}">
                <a16:creationId xmlns:a16="http://schemas.microsoft.com/office/drawing/2014/main" id="{D7316F98-A2AF-4782-DC6E-A405260684AF}"/>
              </a:ext>
            </a:extLst>
          </p:cNvPr>
          <p:cNvCxnSpPr/>
          <p:nvPr>
            <p:custDataLst>
              <p:tags r:id="rId63"/>
            </p:custDataLst>
          </p:nvPr>
        </p:nvCxnSpPr>
        <p:spPr>
          <a:xfrm>
            <a:off x="7104249" y="877683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1" name="OTLSHAPE_TB_00000000000000000000000000000000_MiddleTimescaleInterval1">
            <a:extLst>
              <a:ext uri="{FF2B5EF4-FFF2-40B4-BE49-F238E27FC236}">
                <a16:creationId xmlns:a16="http://schemas.microsoft.com/office/drawing/2014/main" id="{3B7E1461-E10B-EEEF-1201-FE56C7024E04}"/>
              </a:ext>
            </a:extLst>
          </p:cNvPr>
          <p:cNvSpPr txBox="1"/>
          <p:nvPr>
            <p:custDataLst>
              <p:tags r:id="rId64"/>
            </p:custDataLst>
          </p:nvPr>
        </p:nvSpPr>
        <p:spPr>
          <a:xfrm>
            <a:off x="7262199" y="834055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38">
                <a:solidFill>
                  <a:schemeClr val="lt2"/>
                </a:solidFill>
                <a:latin typeface="Calibri" panose="020F0502020204030204" pitchFamily="34" charset="0"/>
              </a:rPr>
              <a:t>Q1</a:t>
            </a:r>
          </a:p>
        </p:txBody>
      </p:sp>
      <p:sp>
        <p:nvSpPr>
          <p:cNvPr id="312" name="OTLSHAPE_TB_00000000000000000000000000000000_MiddleTimescaleInterval2">
            <a:extLst>
              <a:ext uri="{FF2B5EF4-FFF2-40B4-BE49-F238E27FC236}">
                <a16:creationId xmlns:a16="http://schemas.microsoft.com/office/drawing/2014/main" id="{7D6365EE-9C99-D748-44E4-D45277B3A6FA}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7959774" y="834055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38">
                <a:solidFill>
                  <a:schemeClr val="lt2"/>
                </a:solidFill>
                <a:latin typeface="Calibri" panose="020F0502020204030204" pitchFamily="34" charset="0"/>
              </a:rPr>
              <a:t>Q2</a:t>
            </a:r>
          </a:p>
        </p:txBody>
      </p:sp>
      <p:sp>
        <p:nvSpPr>
          <p:cNvPr id="313" name="OTLSHAPE_TB_00000000000000000000000000000000_MiddleTimescaleInterval3">
            <a:extLst>
              <a:ext uri="{FF2B5EF4-FFF2-40B4-BE49-F238E27FC236}">
                <a16:creationId xmlns:a16="http://schemas.microsoft.com/office/drawing/2014/main" id="{4EDFE61A-3830-1E92-516B-B8E0D7CE56C9}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8555569" y="834055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38">
                <a:solidFill>
                  <a:schemeClr val="lt2"/>
                </a:solidFill>
                <a:latin typeface="Calibri" panose="020F0502020204030204" pitchFamily="34" charset="0"/>
              </a:rPr>
              <a:t>Q3</a:t>
            </a:r>
          </a:p>
        </p:txBody>
      </p:sp>
      <p:sp>
        <p:nvSpPr>
          <p:cNvPr id="314" name="OTLSHAPE_TB_00000000000000000000000000000000_MiddleTimescaleInterval4">
            <a:extLst>
              <a:ext uri="{FF2B5EF4-FFF2-40B4-BE49-F238E27FC236}">
                <a16:creationId xmlns:a16="http://schemas.microsoft.com/office/drawing/2014/main" id="{992F3877-8688-38C9-0AAB-213384306BFE}"/>
              </a:ext>
            </a:extLst>
          </p:cNvPr>
          <p:cNvSpPr txBox="1"/>
          <p:nvPr>
            <p:custDataLst>
              <p:tags r:id="rId67"/>
            </p:custDataLst>
          </p:nvPr>
        </p:nvSpPr>
        <p:spPr>
          <a:xfrm>
            <a:off x="9207692" y="834055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38">
                <a:solidFill>
                  <a:schemeClr val="lt2"/>
                </a:solidFill>
                <a:latin typeface="Calibri" panose="020F0502020204030204" pitchFamily="34" charset="0"/>
              </a:rPr>
              <a:t>Q4</a:t>
            </a:r>
          </a:p>
        </p:txBody>
      </p:sp>
      <p:cxnSp>
        <p:nvCxnSpPr>
          <p:cNvPr id="315" name="OTLSHAPE_TB_00000000000000000000000000000000_MiddleSeparator1">
            <a:extLst>
              <a:ext uri="{FF2B5EF4-FFF2-40B4-BE49-F238E27FC236}">
                <a16:creationId xmlns:a16="http://schemas.microsoft.com/office/drawing/2014/main" id="{5E47EA76-B36E-525F-8C2F-475137339C1E}"/>
              </a:ext>
            </a:extLst>
          </p:cNvPr>
          <p:cNvCxnSpPr/>
          <p:nvPr>
            <p:custDataLst>
              <p:tags r:id="rId68"/>
            </p:custDataLst>
          </p:nvPr>
        </p:nvCxnSpPr>
        <p:spPr>
          <a:xfrm>
            <a:off x="7827970" y="879394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OTLSHAPE_TB_00000000000000000000000000000000_MiddleSeparator2">
            <a:extLst>
              <a:ext uri="{FF2B5EF4-FFF2-40B4-BE49-F238E27FC236}">
                <a16:creationId xmlns:a16="http://schemas.microsoft.com/office/drawing/2014/main" id="{46EBF28A-BBF8-8846-C683-81DCF7DC94DA}"/>
              </a:ext>
            </a:extLst>
          </p:cNvPr>
          <p:cNvCxnSpPr/>
          <p:nvPr>
            <p:custDataLst>
              <p:tags r:id="rId69"/>
            </p:custDataLst>
          </p:nvPr>
        </p:nvCxnSpPr>
        <p:spPr>
          <a:xfrm>
            <a:off x="8441268" y="875014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OTLSHAPE_TB_00000000000000000000000000000000_MiddleSeparator3">
            <a:extLst>
              <a:ext uri="{FF2B5EF4-FFF2-40B4-BE49-F238E27FC236}">
                <a16:creationId xmlns:a16="http://schemas.microsoft.com/office/drawing/2014/main" id="{00C3BB35-FE0E-B59E-2470-6231388AA423}"/>
              </a:ext>
            </a:extLst>
          </p:cNvPr>
          <p:cNvCxnSpPr/>
          <p:nvPr>
            <p:custDataLst>
              <p:tags r:id="rId70"/>
            </p:custDataLst>
          </p:nvPr>
        </p:nvCxnSpPr>
        <p:spPr>
          <a:xfrm>
            <a:off x="9069725" y="875015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OTLSHAPE_TB_00000000000000000000000000000000_MiddleSeparator4">
            <a:extLst>
              <a:ext uri="{FF2B5EF4-FFF2-40B4-BE49-F238E27FC236}">
                <a16:creationId xmlns:a16="http://schemas.microsoft.com/office/drawing/2014/main" id="{24DC467C-2803-842A-84FF-8147ACE2DF93}"/>
              </a:ext>
            </a:extLst>
          </p:cNvPr>
          <p:cNvCxnSpPr/>
          <p:nvPr>
            <p:custDataLst>
              <p:tags r:id="rId71"/>
            </p:custDataLst>
          </p:nvPr>
        </p:nvCxnSpPr>
        <p:spPr>
          <a:xfrm>
            <a:off x="9716657" y="879048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0" name="OTLSHAPE_TB_00000000000000000000000000000000_MiddleTimescaleInterval1">
            <a:extLst>
              <a:ext uri="{FF2B5EF4-FFF2-40B4-BE49-F238E27FC236}">
                <a16:creationId xmlns:a16="http://schemas.microsoft.com/office/drawing/2014/main" id="{E54BECC8-E086-C086-8AEF-24D3D1643F4C}"/>
              </a:ext>
            </a:extLst>
          </p:cNvPr>
          <p:cNvSpPr txBox="1"/>
          <p:nvPr>
            <p:custDataLst>
              <p:tags r:id="rId72"/>
            </p:custDataLst>
          </p:nvPr>
        </p:nvSpPr>
        <p:spPr>
          <a:xfrm>
            <a:off x="9737770" y="831953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38">
                <a:solidFill>
                  <a:schemeClr val="lt2"/>
                </a:solidFill>
                <a:latin typeface="Calibri" panose="020F0502020204030204" pitchFamily="34" charset="0"/>
              </a:rPr>
              <a:t>Q1</a:t>
            </a:r>
          </a:p>
        </p:txBody>
      </p:sp>
      <p:sp>
        <p:nvSpPr>
          <p:cNvPr id="321" name="OTLSHAPE_TB_00000000000000000000000000000000_MiddleTimescaleInterval2">
            <a:extLst>
              <a:ext uri="{FF2B5EF4-FFF2-40B4-BE49-F238E27FC236}">
                <a16:creationId xmlns:a16="http://schemas.microsoft.com/office/drawing/2014/main" id="{C2728553-38CC-FF35-DAD9-8D7E457D05BF}"/>
              </a:ext>
            </a:extLst>
          </p:cNvPr>
          <p:cNvSpPr txBox="1"/>
          <p:nvPr>
            <p:custDataLst>
              <p:tags r:id="rId73"/>
            </p:custDataLst>
          </p:nvPr>
        </p:nvSpPr>
        <p:spPr>
          <a:xfrm>
            <a:off x="10365495" y="831953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38">
                <a:solidFill>
                  <a:schemeClr val="lt2"/>
                </a:solidFill>
                <a:latin typeface="Calibri" panose="020F0502020204030204" pitchFamily="34" charset="0"/>
              </a:rPr>
              <a:t>Q2</a:t>
            </a:r>
          </a:p>
        </p:txBody>
      </p:sp>
      <p:sp>
        <p:nvSpPr>
          <p:cNvPr id="322" name="OTLSHAPE_TB_00000000000000000000000000000000_MiddleTimescaleInterval3">
            <a:extLst>
              <a:ext uri="{FF2B5EF4-FFF2-40B4-BE49-F238E27FC236}">
                <a16:creationId xmlns:a16="http://schemas.microsoft.com/office/drawing/2014/main" id="{1FAD428A-E5D1-3251-3B8C-A33136DFA87D}"/>
              </a:ext>
            </a:extLst>
          </p:cNvPr>
          <p:cNvSpPr txBox="1"/>
          <p:nvPr>
            <p:custDataLst>
              <p:tags r:id="rId74"/>
            </p:custDataLst>
          </p:nvPr>
        </p:nvSpPr>
        <p:spPr>
          <a:xfrm>
            <a:off x="10961290" y="831953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38">
                <a:solidFill>
                  <a:schemeClr val="lt2"/>
                </a:solidFill>
                <a:latin typeface="Calibri" panose="020F0502020204030204" pitchFamily="34" charset="0"/>
              </a:rPr>
              <a:t>Q3</a:t>
            </a:r>
          </a:p>
        </p:txBody>
      </p:sp>
      <p:sp>
        <p:nvSpPr>
          <p:cNvPr id="323" name="OTLSHAPE_TB_00000000000000000000000000000000_MiddleTimescaleInterval4">
            <a:extLst>
              <a:ext uri="{FF2B5EF4-FFF2-40B4-BE49-F238E27FC236}">
                <a16:creationId xmlns:a16="http://schemas.microsoft.com/office/drawing/2014/main" id="{443F551F-DEB8-BAA9-CAF8-4A0BA210C2A6}"/>
              </a:ext>
            </a:extLst>
          </p:cNvPr>
          <p:cNvSpPr txBox="1"/>
          <p:nvPr>
            <p:custDataLst>
              <p:tags r:id="rId75"/>
            </p:custDataLst>
          </p:nvPr>
        </p:nvSpPr>
        <p:spPr>
          <a:xfrm>
            <a:off x="11613413" y="831953"/>
            <a:ext cx="203389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spc="-38">
                <a:solidFill>
                  <a:schemeClr val="lt2"/>
                </a:solidFill>
                <a:latin typeface="Calibri" panose="020F0502020204030204" pitchFamily="34" charset="0"/>
              </a:rPr>
              <a:t>Q4</a:t>
            </a:r>
          </a:p>
        </p:txBody>
      </p:sp>
      <p:cxnSp>
        <p:nvCxnSpPr>
          <p:cNvPr id="324" name="OTLSHAPE_TB_00000000000000000000000000000000_MiddleSeparator1">
            <a:extLst>
              <a:ext uri="{FF2B5EF4-FFF2-40B4-BE49-F238E27FC236}">
                <a16:creationId xmlns:a16="http://schemas.microsoft.com/office/drawing/2014/main" id="{F4749130-D4E0-F89C-C819-B238991E30F0}"/>
              </a:ext>
            </a:extLst>
          </p:cNvPr>
          <p:cNvCxnSpPr/>
          <p:nvPr>
            <p:custDataLst>
              <p:tags r:id="rId76"/>
            </p:custDataLst>
          </p:nvPr>
        </p:nvCxnSpPr>
        <p:spPr>
          <a:xfrm>
            <a:off x="10233691" y="879197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OTLSHAPE_TB_00000000000000000000000000000000_MiddleSeparator2">
            <a:extLst>
              <a:ext uri="{FF2B5EF4-FFF2-40B4-BE49-F238E27FC236}">
                <a16:creationId xmlns:a16="http://schemas.microsoft.com/office/drawing/2014/main" id="{ECC2BADC-0527-1857-6D00-ED19EF9E1F5F}"/>
              </a:ext>
            </a:extLst>
          </p:cNvPr>
          <p:cNvCxnSpPr/>
          <p:nvPr>
            <p:custDataLst>
              <p:tags r:id="rId77"/>
            </p:custDataLst>
          </p:nvPr>
        </p:nvCxnSpPr>
        <p:spPr>
          <a:xfrm>
            <a:off x="10846989" y="887517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OTLSHAPE_TB_00000000000000000000000000000000_MiddleSeparator3">
            <a:extLst>
              <a:ext uri="{FF2B5EF4-FFF2-40B4-BE49-F238E27FC236}">
                <a16:creationId xmlns:a16="http://schemas.microsoft.com/office/drawing/2014/main" id="{9321E12E-DE84-8ADB-941A-81DC9C72B1F3}"/>
              </a:ext>
            </a:extLst>
          </p:cNvPr>
          <p:cNvCxnSpPr>
            <a:cxnSpLocks/>
          </p:cNvCxnSpPr>
          <p:nvPr>
            <p:custDataLst>
              <p:tags r:id="rId78"/>
            </p:custDataLst>
          </p:nvPr>
        </p:nvCxnSpPr>
        <p:spPr>
          <a:xfrm>
            <a:off x="11475446" y="884343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7" name="OTLSHAPE_TB_00000000000000000000000000000000_MiddleSeparator4">
            <a:extLst>
              <a:ext uri="{FF2B5EF4-FFF2-40B4-BE49-F238E27FC236}">
                <a16:creationId xmlns:a16="http://schemas.microsoft.com/office/drawing/2014/main" id="{9227CDE6-C656-CA1B-B6E2-5EA6999BE970}"/>
              </a:ext>
            </a:extLst>
          </p:cNvPr>
          <p:cNvCxnSpPr/>
          <p:nvPr>
            <p:custDataLst>
              <p:tags r:id="rId79"/>
            </p:custDataLst>
          </p:nvPr>
        </p:nvCxnSpPr>
        <p:spPr>
          <a:xfrm>
            <a:off x="12094097" y="859703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8" name="OTLSHAPE_TB_00000000000000000000000000000000_TimescaleInterval3">
            <a:extLst>
              <a:ext uri="{FF2B5EF4-FFF2-40B4-BE49-F238E27FC236}">
                <a16:creationId xmlns:a16="http://schemas.microsoft.com/office/drawing/2014/main" id="{52FBA0B9-7676-D87D-1EE8-2E4DAC4ECCD6}"/>
              </a:ext>
            </a:extLst>
          </p:cNvPr>
          <p:cNvSpPr txBox="1"/>
          <p:nvPr>
            <p:custDataLst>
              <p:tags r:id="rId80"/>
            </p:custDataLst>
          </p:nvPr>
        </p:nvSpPr>
        <p:spPr>
          <a:xfrm>
            <a:off x="9773366" y="635932"/>
            <a:ext cx="365485" cy="2170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400" b="1" spc="-26">
                <a:solidFill>
                  <a:schemeClr val="lt2"/>
                </a:solidFill>
                <a:latin typeface="Calibri" panose="020F0502020204030204" pitchFamily="34" charset="0"/>
              </a:rPr>
              <a:t>2028</a:t>
            </a:r>
          </a:p>
        </p:txBody>
      </p:sp>
      <p:cxnSp>
        <p:nvCxnSpPr>
          <p:cNvPr id="329" name="OTLSHAPE_TB_00000000000000000000000000000000_Separator2">
            <a:extLst>
              <a:ext uri="{FF2B5EF4-FFF2-40B4-BE49-F238E27FC236}">
                <a16:creationId xmlns:a16="http://schemas.microsoft.com/office/drawing/2014/main" id="{3763DB43-D293-B84C-5016-BE7176069EAC}"/>
              </a:ext>
            </a:extLst>
          </p:cNvPr>
          <p:cNvCxnSpPr/>
          <p:nvPr>
            <p:custDataLst>
              <p:tags r:id="rId81"/>
            </p:custDataLst>
          </p:nvPr>
        </p:nvCxnSpPr>
        <p:spPr>
          <a:xfrm>
            <a:off x="9722566" y="671302"/>
            <a:ext cx="0" cy="146304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1" name="OTLSHAPE_SLA_4aecc1a24a3748a38ae3079e0931feba_Title">
            <a:extLst>
              <a:ext uri="{FF2B5EF4-FFF2-40B4-BE49-F238E27FC236}">
                <a16:creationId xmlns:a16="http://schemas.microsoft.com/office/drawing/2014/main" id="{332303D0-9754-600B-07AA-3CA27E49F2CF}"/>
              </a:ext>
            </a:extLst>
          </p:cNvPr>
          <p:cNvSpPr txBox="1"/>
          <p:nvPr>
            <p:custDataLst>
              <p:tags r:id="rId82"/>
            </p:custDataLst>
          </p:nvPr>
        </p:nvSpPr>
        <p:spPr>
          <a:xfrm>
            <a:off x="2894450" y="2089705"/>
            <a:ext cx="2389335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100" b="1" spc="-4">
                <a:solidFill>
                  <a:schemeClr val="dk1"/>
                </a:solidFill>
                <a:latin typeface="Calibri" panose="020F0502020204030204" pitchFamily="34" charset="0"/>
              </a:rPr>
              <a:t>Proton station ready to receive modules</a:t>
            </a:r>
            <a:endParaRPr lang="en-CA" sz="1100" b="1" spc="-4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32" name="OTLSHAPE_SLA_4aecc1a24a3748a38ae3079e0931feba_Title">
            <a:extLst>
              <a:ext uri="{FF2B5EF4-FFF2-40B4-BE49-F238E27FC236}">
                <a16:creationId xmlns:a16="http://schemas.microsoft.com/office/drawing/2014/main" id="{DB27C70C-0A5C-1317-935E-241B5266A193}"/>
              </a:ext>
            </a:extLst>
          </p:cNvPr>
          <p:cNvSpPr txBox="1"/>
          <p:nvPr>
            <p:custDataLst>
              <p:tags r:id="rId83"/>
            </p:custDataLst>
          </p:nvPr>
        </p:nvSpPr>
        <p:spPr>
          <a:xfrm>
            <a:off x="3314361" y="2546022"/>
            <a:ext cx="2519680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100" b="1" spc="-4" dirty="0">
                <a:solidFill>
                  <a:schemeClr val="dk1"/>
                </a:solidFill>
                <a:latin typeface="Calibri" panose="020F0502020204030204" pitchFamily="34" charset="0"/>
              </a:rPr>
              <a:t>Electron station ready to receive modules</a:t>
            </a:r>
            <a:endParaRPr lang="en-CA" sz="1100" b="1" spc="-4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33" name="OTLSHAPE_SLA_4aecc1a24a3748a38ae3079e0931feba_Title">
            <a:extLst>
              <a:ext uri="{FF2B5EF4-FFF2-40B4-BE49-F238E27FC236}">
                <a16:creationId xmlns:a16="http://schemas.microsoft.com/office/drawing/2014/main" id="{A8165F2B-B9BA-675D-A03B-7C85F50CBA45}"/>
              </a:ext>
            </a:extLst>
          </p:cNvPr>
          <p:cNvSpPr txBox="1"/>
          <p:nvPr>
            <p:custDataLst>
              <p:tags r:id="rId84"/>
            </p:custDataLst>
          </p:nvPr>
        </p:nvSpPr>
        <p:spPr>
          <a:xfrm>
            <a:off x="4477283" y="3337699"/>
            <a:ext cx="1866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100" b="1" spc="-4" dirty="0">
                <a:solidFill>
                  <a:schemeClr val="dk1"/>
                </a:solidFill>
                <a:latin typeface="Calibri" panose="020F0502020204030204" pitchFamily="34" charset="0"/>
              </a:rPr>
              <a:t>Modules ready to install</a:t>
            </a:r>
            <a:endParaRPr lang="en-CA" sz="1100" b="1" spc="-4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34" name="OTLSHAPE_SLT_7f6227ac72f84eb7b6e96c105be5142e_Shape">
            <a:extLst>
              <a:ext uri="{FF2B5EF4-FFF2-40B4-BE49-F238E27FC236}">
                <a16:creationId xmlns:a16="http://schemas.microsoft.com/office/drawing/2014/main" id="{E94F149B-7FFA-C55B-F449-1D2A235F058F}"/>
              </a:ext>
            </a:extLst>
          </p:cNvPr>
          <p:cNvSpPr/>
          <p:nvPr>
            <p:custDataLst>
              <p:tags r:id="rId85"/>
            </p:custDataLst>
          </p:nvPr>
        </p:nvSpPr>
        <p:spPr>
          <a:xfrm>
            <a:off x="8823961" y="6125821"/>
            <a:ext cx="3208493" cy="186055"/>
          </a:xfrm>
          <a:prstGeom prst="chevron">
            <a:avLst/>
          </a:prstGeom>
          <a:gradFill flip="none" rotWithShape="1">
            <a:gsLst>
              <a:gs pos="0">
                <a:srgbClr val="0072BC">
                  <a:shade val="30000"/>
                  <a:satMod val="115000"/>
                </a:srgbClr>
              </a:gs>
              <a:gs pos="50000">
                <a:srgbClr val="0072BC">
                  <a:shade val="67500"/>
                  <a:satMod val="115000"/>
                </a:srgbClr>
              </a:gs>
              <a:gs pos="100000">
                <a:srgbClr val="0072BC">
                  <a:shade val="100000"/>
                  <a:satMod val="115000"/>
                </a:srgbClr>
              </a:gs>
            </a:gsLst>
            <a:lin ang="108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335" name="OTLSHAPE_SLT_7f6227ac72f84eb7b6e96c105be5142e_Title">
            <a:extLst>
              <a:ext uri="{FF2B5EF4-FFF2-40B4-BE49-F238E27FC236}">
                <a16:creationId xmlns:a16="http://schemas.microsoft.com/office/drawing/2014/main" id="{9ECA434B-F095-2047-12D3-755D94DB73DE}"/>
              </a:ext>
            </a:extLst>
          </p:cNvPr>
          <p:cNvSpPr txBox="1"/>
          <p:nvPr>
            <p:custDataLst>
              <p:tags r:id="rId86"/>
            </p:custDataLst>
          </p:nvPr>
        </p:nvSpPr>
        <p:spPr>
          <a:xfrm>
            <a:off x="9352116" y="6118896"/>
            <a:ext cx="2319334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1200" b="1" spc="-6" err="1">
                <a:solidFill>
                  <a:schemeClr val="lt1"/>
                </a:solidFill>
                <a:latin typeface="Calibri" panose="020F0502020204030204" pitchFamily="34" charset="0"/>
              </a:rPr>
              <a:t>Commiss</a:t>
            </a:r>
            <a:r>
              <a:rPr lang="en-CA" sz="1200" b="1" spc="-6">
                <a:solidFill>
                  <a:schemeClr val="lt1"/>
                </a:solidFill>
                <a:latin typeface="Calibri" panose="020F0502020204030204" pitchFamily="34" charset="0"/>
              </a:rPr>
              <a:t>. with beam and Ops</a:t>
            </a: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316CABE1-32E5-F641-4D7B-B86ABF42394A}"/>
              </a:ext>
            </a:extLst>
          </p:cNvPr>
          <p:cNvSpPr/>
          <p:nvPr/>
        </p:nvSpPr>
        <p:spPr>
          <a:xfrm>
            <a:off x="4578963" y="629855"/>
            <a:ext cx="3258281" cy="5786783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9" name="OTLSHAPE_SLT_87f8dcc75d1a4f99bef394258adc7e69_Title">
            <a:extLst>
              <a:ext uri="{FF2B5EF4-FFF2-40B4-BE49-F238E27FC236}">
                <a16:creationId xmlns:a16="http://schemas.microsoft.com/office/drawing/2014/main" id="{A872CAC8-4CE3-840D-2DE6-77C6F812C55D}"/>
              </a:ext>
            </a:extLst>
          </p:cNvPr>
          <p:cNvSpPr txBox="1"/>
          <p:nvPr>
            <p:custDataLst>
              <p:tags r:id="rId87"/>
            </p:custDataLst>
          </p:nvPr>
        </p:nvSpPr>
        <p:spPr>
          <a:xfrm>
            <a:off x="5338660" y="6439137"/>
            <a:ext cx="170059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1200" b="1" spc="-12">
                <a:solidFill>
                  <a:schemeClr val="dk1"/>
                </a:solidFill>
                <a:latin typeface="Calibri" panose="020F0502020204030204" pitchFamily="34" charset="0"/>
              </a:rPr>
              <a:t>Shutdown of operations during 2026</a:t>
            </a:r>
          </a:p>
        </p:txBody>
      </p:sp>
      <p:sp>
        <p:nvSpPr>
          <p:cNvPr id="3" name="OTLSHAPE_SLA_94a0c04d61d34c5490ed4f271dd20dac_Shape">
            <a:extLst>
              <a:ext uri="{FF2B5EF4-FFF2-40B4-BE49-F238E27FC236}">
                <a16:creationId xmlns:a16="http://schemas.microsoft.com/office/drawing/2014/main" id="{9E2F6C10-2DF7-A362-A403-5E1F6C828E3D}"/>
              </a:ext>
            </a:extLst>
          </p:cNvPr>
          <p:cNvSpPr/>
          <p:nvPr>
            <p:custDataLst>
              <p:tags r:id="rId88"/>
            </p:custDataLst>
          </p:nvPr>
        </p:nvSpPr>
        <p:spPr>
          <a:xfrm>
            <a:off x="6917686" y="5504278"/>
            <a:ext cx="152400" cy="177800"/>
          </a:xfrm>
          <a:prstGeom prst="diamond">
            <a:avLst/>
          </a:prstGeom>
          <a:solidFill>
            <a:schemeClr val="accent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OTLSHAPE_SLA_94a0c04d61d34c5490ed4f271dd20dac_Title">
            <a:extLst>
              <a:ext uri="{FF2B5EF4-FFF2-40B4-BE49-F238E27FC236}">
                <a16:creationId xmlns:a16="http://schemas.microsoft.com/office/drawing/2014/main" id="{B1B526FA-0BC4-32DD-345F-3BC6AA521D62}"/>
              </a:ext>
            </a:extLst>
          </p:cNvPr>
          <p:cNvSpPr txBox="1"/>
          <p:nvPr>
            <p:custDataLst>
              <p:tags r:id="rId89"/>
            </p:custDataLst>
          </p:nvPr>
        </p:nvSpPr>
        <p:spPr>
          <a:xfrm>
            <a:off x="4976816" y="5503312"/>
            <a:ext cx="1981629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100" b="1" spc="-4" dirty="0">
                <a:solidFill>
                  <a:schemeClr val="dk1"/>
                </a:solidFill>
                <a:latin typeface="Calibri" panose="020F0502020204030204" pitchFamily="34" charset="0"/>
              </a:rPr>
              <a:t>Medical module ready to install</a:t>
            </a:r>
            <a:endParaRPr lang="en-CA" sz="1100" b="1" spc="-4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115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D1FBD2-B74D-85E1-39FB-540E49D747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TRIUMF expanded RIB program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5F98A8-93FE-9C44-6DA4-0031CAAD0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3729F3-D778-1B21-1540-D26BB11682B1}"/>
              </a:ext>
            </a:extLst>
          </p:cNvPr>
          <p:cNvSpPr txBox="1"/>
          <p:nvPr/>
        </p:nvSpPr>
        <p:spPr>
          <a:xfrm>
            <a:off x="587160" y="1327709"/>
            <a:ext cx="67445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A4FF"/>
                </a:solidFill>
              </a:rPr>
              <a:t>Three RIBs production target stations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600" dirty="0"/>
              <a:t>2 x 50 kW protons and 1 x 100 kW electrons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A4F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A4FF"/>
                </a:solidFill>
              </a:rPr>
              <a:t>Multi-user operation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600" dirty="0"/>
              <a:t>Up to three simultaneous radioisotope beams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600" dirty="0"/>
              <a:t>Up to 9000 RIB hours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A4F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A4FF"/>
                </a:solidFill>
              </a:rPr>
              <a:t>More efficient post acceleration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600" dirty="0"/>
              <a:t>Charge state breeder + Nier-spectrometer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600" dirty="0"/>
              <a:t>Unique </a:t>
            </a:r>
            <a:r>
              <a:rPr lang="el-GR" sz="1600" dirty="0"/>
              <a:t>Δ</a:t>
            </a:r>
            <a:r>
              <a:rPr lang="en-CA" sz="1600" dirty="0"/>
              <a:t>m/m 1/20,000 high resolution separation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A4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A4FF"/>
                </a:solidFill>
              </a:rPr>
              <a:t>Medical Isotopes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Production of </a:t>
            </a:r>
            <a:r>
              <a:rPr lang="en-CA" sz="1600" baseline="30000" dirty="0"/>
              <a:t>225</a:t>
            </a:r>
            <a:r>
              <a:rPr lang="en-CA" sz="1600" dirty="0"/>
              <a:t>Ac in ARIEL proton target station</a:t>
            </a:r>
          </a:p>
          <a:p>
            <a:endParaRPr lang="en-CA" sz="1600" dirty="0">
              <a:solidFill>
                <a:srgbClr val="00A4FF"/>
              </a:solidFill>
            </a:endParaRPr>
          </a:p>
        </p:txBody>
      </p:sp>
      <p:pic>
        <p:nvPicPr>
          <p:cNvPr id="4" name="Picture 3" descr="A diagram of people in a line&#10;&#10;Description automatically generated">
            <a:extLst>
              <a:ext uri="{FF2B5EF4-FFF2-40B4-BE49-F238E27FC236}">
                <a16:creationId xmlns:a16="http://schemas.microsoft.com/office/drawing/2014/main" id="{20072CED-B94E-C43C-49F5-0AA4493AA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605" y="1597892"/>
            <a:ext cx="5875396" cy="453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83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33EEA67-7EC4-0266-0F85-B0181316E931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13303"/>
            <a:ext cx="12341104" cy="6871301"/>
            <a:chOff x="4259866" y="1325236"/>
            <a:chExt cx="7991010" cy="444924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0383687-0E30-FD2B-BF8F-8192E2D2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756"/>
            <a:stretch>
              <a:fillRect/>
            </a:stretch>
          </p:blipFill>
          <p:spPr>
            <a:xfrm>
              <a:off x="4259866" y="1325236"/>
              <a:ext cx="7991010" cy="444924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1BFAE96-A6EF-20B3-1BD0-83120EC82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0208" y="5041130"/>
              <a:ext cx="2011497" cy="44699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0F0C43-49D9-EB15-1772-8B3F67284223}"/>
              </a:ext>
            </a:extLst>
          </p:cNvPr>
          <p:cNvGrpSpPr/>
          <p:nvPr/>
        </p:nvGrpSpPr>
        <p:grpSpPr>
          <a:xfrm>
            <a:off x="-2" y="-13299"/>
            <a:ext cx="6916014" cy="6871299"/>
            <a:chOff x="5289369" y="0"/>
            <a:chExt cx="6916014" cy="68712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70517AA-0526-931C-BF73-467F8AC23A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89369" y="0"/>
              <a:ext cx="6916014" cy="6871297"/>
              <a:chOff x="6239367" y="439921"/>
              <a:chExt cx="4407683" cy="4379184"/>
            </a:xfrm>
          </p:grpSpPr>
          <p:pic>
            <p:nvPicPr>
              <p:cNvPr id="10" name="Content Placeholder 5" descr="A map of a building&#10;&#10;AI-generated content may be incorrect.">
                <a:extLst>
                  <a:ext uri="{FF2B5EF4-FFF2-40B4-BE49-F238E27FC236}">
                    <a16:creationId xmlns:a16="http://schemas.microsoft.com/office/drawing/2014/main" id="{67FB010F-4465-CF9C-10B7-497ED5C9C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8237" t="5192" r="10663" b="32037"/>
              <a:stretch>
                <a:fillRect/>
              </a:stretch>
            </p:blipFill>
            <p:spPr>
              <a:xfrm>
                <a:off x="6239367" y="439921"/>
                <a:ext cx="4407683" cy="4379184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A4D0867-1409-322F-AE7F-968ACAEF4BA1}"/>
                  </a:ext>
                </a:extLst>
              </p:cNvPr>
              <p:cNvSpPr/>
              <p:nvPr/>
            </p:nvSpPr>
            <p:spPr>
              <a:xfrm>
                <a:off x="6279898" y="2709640"/>
                <a:ext cx="704088" cy="14256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A0C15A9-8BB1-18EC-A7C7-3A69144CF10F}"/>
                  </a:ext>
                </a:extLst>
              </p:cNvPr>
              <p:cNvSpPr/>
              <p:nvPr/>
            </p:nvSpPr>
            <p:spPr>
              <a:xfrm>
                <a:off x="6279898" y="3971807"/>
                <a:ext cx="3011640" cy="8221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pic>
          <p:nvPicPr>
            <p:cNvPr id="7" name="Content Placeholder 5" descr="A map of a building&#10;&#10;AI-generated content may be incorrect.">
              <a:extLst>
                <a:ext uri="{FF2B5EF4-FFF2-40B4-BE49-F238E27FC236}">
                  <a16:creationId xmlns:a16="http://schemas.microsoft.com/office/drawing/2014/main" id="{8FEC88DC-5B08-6327-28AE-EDFF25971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1443" t="72784" r="20153" b="8200"/>
            <a:stretch>
              <a:fillRect/>
            </a:stretch>
          </p:blipFill>
          <p:spPr>
            <a:xfrm>
              <a:off x="5473348" y="5334000"/>
              <a:ext cx="1159044" cy="1537299"/>
            </a:xfrm>
            <a:prstGeom prst="rect">
              <a:avLst/>
            </a:prstGeom>
          </p:spPr>
        </p:pic>
        <p:pic>
          <p:nvPicPr>
            <p:cNvPr id="14" name="Content Placeholder 5" descr="A map of a building&#10;&#10;AI-generated content may be incorrect.">
              <a:extLst>
                <a:ext uri="{FF2B5EF4-FFF2-40B4-BE49-F238E27FC236}">
                  <a16:creationId xmlns:a16="http://schemas.microsoft.com/office/drawing/2014/main" id="{6A42CC99-0CB7-DB6A-F126-10637FBC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0355" t="73560" r="6021" b="14463"/>
            <a:stretch>
              <a:fillRect/>
            </a:stretch>
          </p:blipFill>
          <p:spPr>
            <a:xfrm>
              <a:off x="6606938" y="5439240"/>
              <a:ext cx="858030" cy="968283"/>
            </a:xfrm>
            <a:prstGeom prst="rect">
              <a:avLst/>
            </a:prstGeom>
          </p:spPr>
        </p:pic>
        <p:pic>
          <p:nvPicPr>
            <p:cNvPr id="15" name="Content Placeholder 5" descr="A map of a building&#10;&#10;AI-generated content may be incorrect.">
              <a:extLst>
                <a:ext uri="{FF2B5EF4-FFF2-40B4-BE49-F238E27FC236}">
                  <a16:creationId xmlns:a16="http://schemas.microsoft.com/office/drawing/2014/main" id="{62AB756E-2713-6432-E407-25D100DB3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0645" t="85248" r="5731" b="2775"/>
            <a:stretch>
              <a:fillRect/>
            </a:stretch>
          </p:blipFill>
          <p:spPr>
            <a:xfrm>
              <a:off x="7568403" y="5440405"/>
              <a:ext cx="858030" cy="968283"/>
            </a:xfrm>
            <a:prstGeom prst="rect">
              <a:avLst/>
            </a:prstGeom>
          </p:spPr>
        </p:pic>
        <p:pic>
          <p:nvPicPr>
            <p:cNvPr id="16" name="Content Placeholder 5" descr="A map of a building&#10;&#10;AI-generated content may be incorrect.">
              <a:extLst>
                <a:ext uri="{FF2B5EF4-FFF2-40B4-BE49-F238E27FC236}">
                  <a16:creationId xmlns:a16="http://schemas.microsoft.com/office/drawing/2014/main" id="{514F8DA8-F9C4-57F9-7960-99D7BE49F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0301" t="91841" r="21662" b="3108"/>
            <a:stretch>
              <a:fillRect/>
            </a:stretch>
          </p:blipFill>
          <p:spPr>
            <a:xfrm>
              <a:off x="7289829" y="6200775"/>
              <a:ext cx="3142981" cy="535743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2D05CA-729A-5418-9759-C52E3C8C74C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 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670BC8-C553-979A-8BC8-F30BF6803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96FFADA8-CDB0-0F57-3ECF-7124E9A2F7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0459"/>
          <a:stretch/>
        </p:blipFill>
        <p:spPr>
          <a:xfrm>
            <a:off x="3168685" y="4133036"/>
            <a:ext cx="550068" cy="508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482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8AAA5-6B5B-C3B4-618E-54D074073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E21F92-9442-DC05-D6D3-684F0EA40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5255"/>
          <a:stretch>
            <a:fillRect/>
          </a:stretch>
        </p:blipFill>
        <p:spPr bwMode="auto">
          <a:xfrm>
            <a:off x="7017593" y="606478"/>
            <a:ext cx="3293845" cy="196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95FF18-DE21-D31D-E24E-2F0D88A491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Several contributors through the years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0DBD51-3C0B-BFFB-D713-54DB7F996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6498" y="6492875"/>
            <a:ext cx="398039" cy="365125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963EA9-90C0-5D2B-4373-B4517EEEC672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61951" y="916581"/>
            <a:ext cx="6761446" cy="1733372"/>
          </a:xfrm>
        </p:spPr>
        <p:txBody>
          <a:bodyPr/>
          <a:lstStyle/>
          <a:p>
            <a:r>
              <a:rPr lang="en-US" sz="1600"/>
              <a:t>Early conceptual development of ARIEL target stations by:</a:t>
            </a:r>
          </a:p>
          <a:p>
            <a:pPr marL="0" indent="0">
              <a:buNone/>
            </a:pPr>
            <a:r>
              <a:rPr lang="en-US" sz="1600" b="1"/>
              <a:t>	Pierre Bricault, Alex Gottberg, Grant Minor, Bill Paley</a:t>
            </a:r>
            <a:r>
              <a:rPr lang="en-US" sz="1600"/>
              <a:t> </a:t>
            </a:r>
          </a:p>
          <a:p>
            <a:r>
              <a:rPr lang="en-US" sz="1600"/>
              <a:t>Early involvement: Anne Trudel, Mina </a:t>
            </a:r>
            <a:r>
              <a:rPr lang="en-US" sz="1600" err="1"/>
              <a:t>Nozar</a:t>
            </a:r>
            <a:r>
              <a:rPr lang="en-US" sz="1600"/>
              <a:t>, Allon Messenberg, Dan Brennan, Nemanja Jovicic</a:t>
            </a:r>
          </a:p>
          <a:p>
            <a:r>
              <a:rPr lang="en-US" sz="1600"/>
              <a:t>Many, many more involved from ~2017 onwards</a:t>
            </a:r>
          </a:p>
          <a:p>
            <a:endParaRPr lang="en-CA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93A3EF-BD17-87A0-0A6A-CEAE5500C7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36" t="31921" r="1811" b="18196"/>
          <a:stretch>
            <a:fillRect/>
          </a:stretch>
        </p:blipFill>
        <p:spPr>
          <a:xfrm>
            <a:off x="5737602" y="5051946"/>
            <a:ext cx="1651994" cy="17098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19EE76-DCDD-D853-1F03-DB247F5103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652"/>
          <a:stretch>
            <a:fillRect/>
          </a:stretch>
        </p:blipFill>
        <p:spPr>
          <a:xfrm>
            <a:off x="10677444" y="5051946"/>
            <a:ext cx="1385725" cy="1709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265312-1B1F-8925-1BC4-FEC4B56223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611" b="29166"/>
          <a:stretch>
            <a:fillRect/>
          </a:stretch>
        </p:blipFill>
        <p:spPr>
          <a:xfrm>
            <a:off x="9886950" y="2744982"/>
            <a:ext cx="2154237" cy="2193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AB9D84-C811-62C7-AFB0-DC5DCBFCA6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333" r="6050" b="13056"/>
          <a:stretch>
            <a:fillRect/>
          </a:stretch>
        </p:blipFill>
        <p:spPr>
          <a:xfrm>
            <a:off x="10428901" y="606478"/>
            <a:ext cx="1634268" cy="19688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1CD967-8D05-D793-7052-89BD4A144A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668" t="33611" r="29215" b="35269"/>
          <a:stretch>
            <a:fillRect/>
          </a:stretch>
        </p:blipFill>
        <p:spPr>
          <a:xfrm>
            <a:off x="433126" y="5051946"/>
            <a:ext cx="1578493" cy="17098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703B9C-9F28-1083-7625-580E83CE6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2714" y="2776626"/>
            <a:ext cx="1620682" cy="21616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3E6CB46-72C4-6EB6-D85C-589D2057A63E}"/>
              </a:ext>
            </a:extLst>
          </p:cNvPr>
          <p:cNvGrpSpPr>
            <a:grpSpLocks noChangeAspect="1"/>
          </p:cNvGrpSpPr>
          <p:nvPr/>
        </p:nvGrpSpPr>
        <p:grpSpPr>
          <a:xfrm>
            <a:off x="2531497" y="5051946"/>
            <a:ext cx="2372789" cy="1709868"/>
            <a:chOff x="10317101" y="200591"/>
            <a:chExt cx="1697376" cy="12231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480490-32E7-48B3-63C2-11BD0D1D6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57690"/>
            <a:stretch>
              <a:fillRect/>
            </a:stretch>
          </p:blipFill>
          <p:spPr>
            <a:xfrm>
              <a:off x="11094975" y="200591"/>
              <a:ext cx="919502" cy="122315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54AEA0-966A-DC0C-C3AB-B634E3A2F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64022"/>
            <a:stretch>
              <a:fillRect/>
            </a:stretch>
          </p:blipFill>
          <p:spPr>
            <a:xfrm>
              <a:off x="10317101" y="200591"/>
              <a:ext cx="781905" cy="122315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AF2135F-4070-A283-14E1-76C9806E2A6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066" r="14744"/>
          <a:stretch/>
        </p:blipFill>
        <p:spPr>
          <a:xfrm>
            <a:off x="7386432" y="2776625"/>
            <a:ext cx="2315941" cy="2155173"/>
          </a:xfrm>
          <a:prstGeom prst="rect">
            <a:avLst/>
          </a:prstGeom>
          <a:ln w="28575">
            <a:noFill/>
          </a:ln>
        </p:spPr>
      </p:pic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CF6B1F2-4013-7DAB-2A07-25FAB1EFBC0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 t="1402" r="4891"/>
          <a:stretch/>
        </p:blipFill>
        <p:spPr>
          <a:xfrm>
            <a:off x="3000200" y="2770100"/>
            <a:ext cx="2322953" cy="2161699"/>
          </a:xfrm>
          <a:prstGeom prst="rect">
            <a:avLst/>
          </a:prstGeom>
          <a:ln>
            <a:noFill/>
          </a:ln>
        </p:spPr>
      </p:pic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331D085-A867-E20C-4BCF-356DD8E27439}"/>
              </a:ext>
            </a:extLst>
          </p:cNvPr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2" r="4963" b="332"/>
          <a:stretch/>
        </p:blipFill>
        <p:spPr>
          <a:xfrm>
            <a:off x="447233" y="2753798"/>
            <a:ext cx="2340000" cy="2178001"/>
          </a:xfrm>
          <a:prstGeom prst="rect">
            <a:avLst/>
          </a:prstGeom>
        </p:spPr>
      </p:pic>
      <p:pic>
        <p:nvPicPr>
          <p:cNvPr id="20" name="Picture 19" descr="A group of people posing for a photo in front of a blue and white object&#10;&#10;Description automatically generated with medium confidence">
            <a:extLst>
              <a:ext uri="{FF2B5EF4-FFF2-40B4-BE49-F238E27FC236}">
                <a16:creationId xmlns:a16="http://schemas.microsoft.com/office/drawing/2014/main" id="{FC1F3372-CBA7-DCEA-028D-1EC7377FE2C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t="12460" r="-690"/>
          <a:stretch>
            <a:fillRect/>
          </a:stretch>
        </p:blipFill>
        <p:spPr>
          <a:xfrm>
            <a:off x="7858614" y="5051946"/>
            <a:ext cx="2510699" cy="17098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317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797E00-7C1B-168D-1690-1D9EBFB4AB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TRIUMF accelerators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6152B2-0A90-BBCA-61A6-AD10F256D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3961" y="6500253"/>
            <a:ext cx="398039" cy="365125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FA56A0-5ED8-8BD0-2D0C-2F4A45AD5888}"/>
              </a:ext>
            </a:extLst>
          </p:cNvPr>
          <p:cNvSpPr/>
          <p:nvPr/>
        </p:nvSpPr>
        <p:spPr>
          <a:xfrm>
            <a:off x="7670633" y="5438652"/>
            <a:ext cx="1890405" cy="1178839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588" baseline="30000"/>
          </a:p>
          <a:p>
            <a:pPr algn="ctr"/>
            <a:endParaRPr lang="en-US" sz="1588">
              <a:solidFill>
                <a:srgbClr val="002060"/>
              </a:solidFill>
            </a:endParaRPr>
          </a:p>
          <a:p>
            <a:pPr algn="ctr"/>
            <a:r>
              <a:rPr lang="en-US" sz="1411">
                <a:solidFill>
                  <a:srgbClr val="002060"/>
                </a:solidFill>
              </a:rPr>
              <a:t>Muons for </a:t>
            </a:r>
          </a:p>
          <a:p>
            <a:pPr algn="ctr"/>
            <a:r>
              <a:rPr lang="en-US" sz="1411">
                <a:solidFill>
                  <a:srgbClr val="002060"/>
                </a:solidFill>
              </a:rPr>
              <a:t>material science</a:t>
            </a:r>
          </a:p>
        </p:txBody>
      </p:sp>
      <p:pic>
        <p:nvPicPr>
          <p:cNvPr id="6" name="Picture 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A2ABE0BD-377F-F6C9-0427-324381024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459"/>
          <a:stretch/>
        </p:blipFill>
        <p:spPr>
          <a:xfrm>
            <a:off x="3285804" y="4648188"/>
            <a:ext cx="1465006" cy="1354019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7E5793E-AD53-B45D-A25E-A55EC8AF02A6}"/>
              </a:ext>
            </a:extLst>
          </p:cNvPr>
          <p:cNvSpPr txBox="1">
            <a:spLocks/>
          </p:cNvSpPr>
          <p:nvPr/>
        </p:nvSpPr>
        <p:spPr>
          <a:xfrm>
            <a:off x="3055006" y="6031046"/>
            <a:ext cx="2306023" cy="707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CA" sz="1764">
                <a:solidFill>
                  <a:srgbClr val="009FE0"/>
                </a:solidFill>
              </a:rPr>
              <a:t>500 MeV – 400 </a:t>
            </a:r>
            <a:r>
              <a:rPr lang="el-GR" sz="1764">
                <a:solidFill>
                  <a:srgbClr val="009FE0"/>
                </a:solidFill>
              </a:rPr>
              <a:t>μ</a:t>
            </a:r>
            <a:r>
              <a:rPr lang="en-US" sz="1764">
                <a:solidFill>
                  <a:srgbClr val="009FE0"/>
                </a:solidFill>
              </a:rPr>
              <a:t>A</a:t>
            </a:r>
            <a:r>
              <a:rPr lang="en-CA" sz="1764">
                <a:solidFill>
                  <a:srgbClr val="009FE0"/>
                </a:solidFill>
              </a:rPr>
              <a:t> </a:t>
            </a:r>
          </a:p>
          <a:p>
            <a:pPr marL="0" indent="0" algn="ctr">
              <a:buFont typeface="Arial"/>
              <a:buNone/>
            </a:pPr>
            <a:r>
              <a:rPr lang="en-CA" sz="1764">
                <a:solidFill>
                  <a:srgbClr val="009FE0"/>
                </a:solidFill>
              </a:rPr>
              <a:t>P+ Cyclotron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31EC47-D868-511E-CCD8-4540CDD9AF6E}"/>
              </a:ext>
            </a:extLst>
          </p:cNvPr>
          <p:cNvCxnSpPr>
            <a:cxnSpLocks/>
          </p:cNvCxnSpPr>
          <p:nvPr/>
        </p:nvCxnSpPr>
        <p:spPr>
          <a:xfrm>
            <a:off x="4038692" y="5964743"/>
            <a:ext cx="7955254" cy="5194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DA3A0E-B74D-4DDE-06C7-D0BA78CDDB1E}"/>
              </a:ext>
            </a:extLst>
          </p:cNvPr>
          <p:cNvCxnSpPr>
            <a:cxnSpLocks/>
          </p:cNvCxnSpPr>
          <p:nvPr/>
        </p:nvCxnSpPr>
        <p:spPr>
          <a:xfrm flipV="1">
            <a:off x="4548451" y="3840740"/>
            <a:ext cx="341071" cy="392272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B24B03-2513-B032-9849-53162FEF8F1B}"/>
              </a:ext>
            </a:extLst>
          </p:cNvPr>
          <p:cNvCxnSpPr>
            <a:cxnSpLocks/>
          </p:cNvCxnSpPr>
          <p:nvPr/>
        </p:nvCxnSpPr>
        <p:spPr>
          <a:xfrm flipH="1" flipV="1">
            <a:off x="1789969" y="3698592"/>
            <a:ext cx="4169" cy="138550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0530F3-41A3-17AD-DD85-285B60A59693}"/>
              </a:ext>
            </a:extLst>
          </p:cNvPr>
          <p:cNvCxnSpPr>
            <a:cxnSpLocks/>
          </p:cNvCxnSpPr>
          <p:nvPr/>
        </p:nvCxnSpPr>
        <p:spPr>
          <a:xfrm flipH="1" flipV="1">
            <a:off x="4158175" y="3864327"/>
            <a:ext cx="384798" cy="35885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57147D-F0DA-90FE-C580-78CCAC59BDC2}"/>
              </a:ext>
            </a:extLst>
          </p:cNvPr>
          <p:cNvCxnSpPr>
            <a:cxnSpLocks/>
          </p:cNvCxnSpPr>
          <p:nvPr/>
        </p:nvCxnSpPr>
        <p:spPr>
          <a:xfrm flipV="1">
            <a:off x="5246714" y="4040152"/>
            <a:ext cx="759729" cy="1238445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FE7F4F-A502-2B4E-AE8B-1B09C2E75798}"/>
              </a:ext>
            </a:extLst>
          </p:cNvPr>
          <p:cNvCxnSpPr>
            <a:cxnSpLocks/>
          </p:cNvCxnSpPr>
          <p:nvPr/>
        </p:nvCxnSpPr>
        <p:spPr>
          <a:xfrm>
            <a:off x="4557725" y="5273773"/>
            <a:ext cx="688530" cy="0"/>
          </a:xfrm>
          <a:prstGeom prst="line">
            <a:avLst/>
          </a:prstGeom>
          <a:ln w="28575">
            <a:solidFill>
              <a:srgbClr val="009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ACA56F-2527-2273-4F55-6EF023396593}"/>
              </a:ext>
            </a:extLst>
          </p:cNvPr>
          <p:cNvSpPr/>
          <p:nvPr/>
        </p:nvSpPr>
        <p:spPr>
          <a:xfrm>
            <a:off x="5948950" y="3537291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PIF</a:t>
            </a:r>
            <a:endParaRPr lang="en-CA" sz="1588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E8AD0A2-B3EA-374A-02DE-24049962A4DD}"/>
              </a:ext>
            </a:extLst>
          </p:cNvPr>
          <p:cNvSpPr/>
          <p:nvPr/>
        </p:nvSpPr>
        <p:spPr>
          <a:xfrm>
            <a:off x="6334190" y="4786633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STF</a:t>
            </a:r>
            <a:endParaRPr lang="en-CA" sz="1588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45D6703-1EEA-41D3-ED11-2DE196725382}"/>
              </a:ext>
            </a:extLst>
          </p:cNvPr>
          <p:cNvSpPr/>
          <p:nvPr/>
        </p:nvSpPr>
        <p:spPr>
          <a:xfrm>
            <a:off x="7812377" y="5527752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T1</a:t>
            </a:r>
            <a:endParaRPr lang="en-CA" sz="1588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7612D79-D5F3-893A-E53C-CE2F8637AB95}"/>
              </a:ext>
            </a:extLst>
          </p:cNvPr>
          <p:cNvSpPr/>
          <p:nvPr/>
        </p:nvSpPr>
        <p:spPr>
          <a:xfrm>
            <a:off x="8701750" y="5527752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T2</a:t>
            </a:r>
            <a:endParaRPr lang="en-CA" sz="1588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FBDB7C2-576E-6D5C-7AE7-7F0FB4BCA86B}"/>
              </a:ext>
            </a:extLst>
          </p:cNvPr>
          <p:cNvSpPr/>
          <p:nvPr/>
        </p:nvSpPr>
        <p:spPr>
          <a:xfrm>
            <a:off x="5905765" y="4718622"/>
            <a:ext cx="1576063" cy="1100901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588" baseline="30000"/>
          </a:p>
          <a:p>
            <a:pPr algn="ctr"/>
            <a:endParaRPr lang="en-US" sz="1588" baseline="30000"/>
          </a:p>
          <a:p>
            <a:pPr algn="ctr"/>
            <a:r>
              <a:rPr lang="en-US" sz="1411" baseline="30000">
                <a:solidFill>
                  <a:srgbClr val="002060"/>
                </a:solidFill>
              </a:rPr>
              <a:t>82</a:t>
            </a:r>
            <a:r>
              <a:rPr lang="en-US" sz="1411">
                <a:solidFill>
                  <a:srgbClr val="002060"/>
                </a:solidFill>
              </a:rPr>
              <a:t>Sr medical production</a:t>
            </a:r>
            <a:endParaRPr lang="en-CA" sz="1411">
              <a:solidFill>
                <a:srgbClr val="00206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0A80DF7-71EC-9AE7-C82F-DC8BDBEE3B29}"/>
              </a:ext>
            </a:extLst>
          </p:cNvPr>
          <p:cNvCxnSpPr>
            <a:cxnSpLocks/>
          </p:cNvCxnSpPr>
          <p:nvPr/>
        </p:nvCxnSpPr>
        <p:spPr>
          <a:xfrm>
            <a:off x="3059357" y="1855471"/>
            <a:ext cx="1048995" cy="0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026E94D-2282-0C42-7428-7C9887279BAE}"/>
              </a:ext>
            </a:extLst>
          </p:cNvPr>
          <p:cNvSpPr txBox="1">
            <a:spLocks/>
          </p:cNvSpPr>
          <p:nvPr/>
        </p:nvSpPr>
        <p:spPr>
          <a:xfrm>
            <a:off x="981471" y="5809063"/>
            <a:ext cx="1898023" cy="707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1764">
                <a:solidFill>
                  <a:srgbClr val="002060"/>
                </a:solidFill>
              </a:rPr>
              <a:t>30 MeV – 10 mA </a:t>
            </a:r>
          </a:p>
          <a:p>
            <a:pPr marL="0" indent="0" algn="ctr">
              <a:buNone/>
            </a:pPr>
            <a:r>
              <a:rPr lang="en-CA" sz="1764">
                <a:solidFill>
                  <a:srgbClr val="002060"/>
                </a:solidFill>
              </a:rPr>
              <a:t>e- LINAC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66457BF-3481-C5C1-9E7F-B454988D6463}"/>
              </a:ext>
            </a:extLst>
          </p:cNvPr>
          <p:cNvCxnSpPr>
            <a:cxnSpLocks/>
          </p:cNvCxnSpPr>
          <p:nvPr/>
        </p:nvCxnSpPr>
        <p:spPr>
          <a:xfrm flipV="1">
            <a:off x="1787787" y="2682588"/>
            <a:ext cx="473468" cy="525750"/>
          </a:xfrm>
          <a:prstGeom prst="straightConnector1">
            <a:avLst/>
          </a:prstGeom>
          <a:ln w="28575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1E8C86D-8826-820B-62BF-8929246D7B25}"/>
              </a:ext>
            </a:extLst>
          </p:cNvPr>
          <p:cNvSpPr/>
          <p:nvPr/>
        </p:nvSpPr>
        <p:spPr>
          <a:xfrm rot="2760550">
            <a:off x="1895044" y="5296806"/>
            <a:ext cx="500929" cy="30023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88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B28320-9FCD-2752-CD9F-68D0467424A4}"/>
              </a:ext>
            </a:extLst>
          </p:cNvPr>
          <p:cNvCxnSpPr>
            <a:cxnSpLocks/>
          </p:cNvCxnSpPr>
          <p:nvPr/>
        </p:nvCxnSpPr>
        <p:spPr>
          <a:xfrm flipH="1" flipV="1">
            <a:off x="1790962" y="5076660"/>
            <a:ext cx="208822" cy="2184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7AD36C-33AE-5BD1-E006-0D0FA142A9F5}"/>
              </a:ext>
            </a:extLst>
          </p:cNvPr>
          <p:cNvCxnSpPr>
            <a:cxnSpLocks/>
          </p:cNvCxnSpPr>
          <p:nvPr/>
        </p:nvCxnSpPr>
        <p:spPr>
          <a:xfrm flipV="1">
            <a:off x="4549798" y="4204529"/>
            <a:ext cx="0" cy="715383"/>
          </a:xfrm>
          <a:prstGeom prst="line">
            <a:avLst/>
          </a:prstGeom>
          <a:ln w="28575">
            <a:solidFill>
              <a:srgbClr val="009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41B302A-6D6C-191E-EDDA-5DC077324494}"/>
              </a:ext>
            </a:extLst>
          </p:cNvPr>
          <p:cNvSpPr/>
          <p:nvPr/>
        </p:nvSpPr>
        <p:spPr>
          <a:xfrm>
            <a:off x="5819454" y="3305187"/>
            <a:ext cx="3341775" cy="1054469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1411">
                <a:solidFill>
                  <a:srgbClr val="002060"/>
                </a:solidFill>
              </a:rPr>
              <a:t>120 MeV – 10 </a:t>
            </a:r>
            <a:r>
              <a:rPr lang="en-US" sz="1411" err="1">
                <a:solidFill>
                  <a:srgbClr val="002060"/>
                </a:solidFill>
              </a:rPr>
              <a:t>nA</a:t>
            </a:r>
            <a:endParaRPr lang="en-US" sz="1411">
              <a:solidFill>
                <a:srgbClr val="002060"/>
              </a:solidFill>
            </a:endParaRPr>
          </a:p>
          <a:p>
            <a:pPr algn="r"/>
            <a:r>
              <a:rPr lang="en-US" sz="1411">
                <a:solidFill>
                  <a:srgbClr val="002060"/>
                </a:solidFill>
              </a:rPr>
              <a:t>Electronics irradiations</a:t>
            </a:r>
          </a:p>
          <a:p>
            <a:pPr algn="r"/>
            <a:r>
              <a:rPr lang="en-US" sz="1411">
                <a:solidFill>
                  <a:srgbClr val="002060"/>
                </a:solidFill>
              </a:rPr>
              <a:t>Proton FLASH</a:t>
            </a:r>
          </a:p>
          <a:p>
            <a:pPr algn="r"/>
            <a:r>
              <a:rPr lang="en-US" sz="1411">
                <a:solidFill>
                  <a:srgbClr val="002060"/>
                </a:solidFill>
              </a:rPr>
              <a:t>Ocular melanoma treatments (-2019)</a:t>
            </a:r>
          </a:p>
          <a:p>
            <a:pPr algn="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1228EFA-6B4F-E4C3-A122-3A73D6ADFA28}"/>
              </a:ext>
            </a:extLst>
          </p:cNvPr>
          <p:cNvSpPr/>
          <p:nvPr/>
        </p:nvSpPr>
        <p:spPr>
          <a:xfrm rot="18766280">
            <a:off x="3794489" y="3529380"/>
            <a:ext cx="648993" cy="305019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ITW</a:t>
            </a:r>
            <a:endParaRPr lang="en-CA" sz="2116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3C95BBD-26CA-0E3D-4A04-7E4EAE37D01A}"/>
              </a:ext>
            </a:extLst>
          </p:cNvPr>
          <p:cNvSpPr/>
          <p:nvPr/>
        </p:nvSpPr>
        <p:spPr>
          <a:xfrm rot="2634991">
            <a:off x="4621527" y="3538665"/>
            <a:ext cx="700200" cy="319855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ITE</a:t>
            </a:r>
            <a:endParaRPr lang="en-CA" sz="1234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078EADB-807C-7E7E-40F7-7FE5E27C2011}"/>
              </a:ext>
            </a:extLst>
          </p:cNvPr>
          <p:cNvGrpSpPr/>
          <p:nvPr/>
        </p:nvGrpSpPr>
        <p:grpSpPr>
          <a:xfrm>
            <a:off x="9909989" y="1191624"/>
            <a:ext cx="2064687" cy="2467528"/>
            <a:chOff x="9220010" y="1211378"/>
            <a:chExt cx="2064687" cy="246752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1D8C8E5-62DE-AD11-EE55-81B449BCA445}"/>
                </a:ext>
              </a:extLst>
            </p:cNvPr>
            <p:cNvSpPr/>
            <p:nvPr/>
          </p:nvSpPr>
          <p:spPr>
            <a:xfrm>
              <a:off x="9220010" y="1211378"/>
              <a:ext cx="2064687" cy="2467528"/>
            </a:xfrm>
            <a:prstGeom prst="roundRect">
              <a:avLst>
                <a:gd name="adj" fmla="val 6373"/>
              </a:avLst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endParaRPr lang="en-CA" sz="1588">
                <a:solidFill>
                  <a:srgbClr val="002060"/>
                </a:solidFill>
              </a:endParaRPr>
            </a:p>
          </p:txBody>
        </p:sp>
        <p:pic>
          <p:nvPicPr>
            <p:cNvPr id="30" name="Picture 29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930FF7A0-8D28-276F-EEA3-55397F9C9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18202" y="1734457"/>
              <a:ext cx="365763" cy="33805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C9DD87E-795E-FAB4-B4ED-015EFC17C640}"/>
                </a:ext>
              </a:extLst>
            </p:cNvPr>
            <p:cNvSpPr txBox="1"/>
            <p:nvPr/>
          </p:nvSpPr>
          <p:spPr>
            <a:xfrm>
              <a:off x="9833705" y="1712197"/>
              <a:ext cx="945030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13</a:t>
              </a:r>
            </a:p>
          </p:txBody>
        </p:sp>
        <p:pic>
          <p:nvPicPr>
            <p:cNvPr id="32" name="Picture 31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B9213F69-E0DC-C1E7-3CFE-16A5C9CC2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18202" y="2184119"/>
              <a:ext cx="365763" cy="33805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514F8D-2DCB-B1F6-D395-FE0410ACF11C}"/>
                </a:ext>
              </a:extLst>
            </p:cNvPr>
            <p:cNvSpPr txBox="1"/>
            <p:nvPr/>
          </p:nvSpPr>
          <p:spPr>
            <a:xfrm>
              <a:off x="9830721" y="2178723"/>
              <a:ext cx="1097611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30-1</a:t>
              </a:r>
            </a:p>
          </p:txBody>
        </p:sp>
        <p:pic>
          <p:nvPicPr>
            <p:cNvPr id="34" name="Picture 33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8421754B-77AC-2EAF-A42B-FDF7762796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21186" y="2659343"/>
              <a:ext cx="365763" cy="33805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4FC61E2-CD68-AD05-3457-05C668BE14AF}"/>
                </a:ext>
              </a:extLst>
            </p:cNvPr>
            <p:cNvSpPr txBox="1"/>
            <p:nvPr/>
          </p:nvSpPr>
          <p:spPr>
            <a:xfrm>
              <a:off x="9833706" y="2653947"/>
              <a:ext cx="1201097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30-2</a:t>
              </a:r>
            </a:p>
          </p:txBody>
        </p:sp>
        <p:pic>
          <p:nvPicPr>
            <p:cNvPr id="83" name="Picture 82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E6C120C4-1651-D993-7367-A340EF49D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18202" y="3183738"/>
              <a:ext cx="365763" cy="33805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03833BF-B5DE-C799-2755-60DCB7EC5304}"/>
                </a:ext>
              </a:extLst>
            </p:cNvPr>
            <p:cNvSpPr txBox="1"/>
            <p:nvPr/>
          </p:nvSpPr>
          <p:spPr>
            <a:xfrm>
              <a:off x="9848453" y="3176436"/>
              <a:ext cx="875318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24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C7F8E08-750B-7A10-3570-075DBF93208C}"/>
                </a:ext>
              </a:extLst>
            </p:cNvPr>
            <p:cNvSpPr txBox="1"/>
            <p:nvPr/>
          </p:nvSpPr>
          <p:spPr>
            <a:xfrm>
              <a:off x="9389675" y="1292634"/>
              <a:ext cx="1768713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Medical isotopes</a:t>
              </a:r>
              <a:endParaRPr lang="en-CA" sz="1588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0F85BE6-2296-E020-BCB6-3BE36BC94320}"/>
              </a:ext>
            </a:extLst>
          </p:cNvPr>
          <p:cNvSpPr/>
          <p:nvPr/>
        </p:nvSpPr>
        <p:spPr>
          <a:xfrm rot="18766280">
            <a:off x="2155820" y="2277185"/>
            <a:ext cx="729205" cy="30501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AETE</a:t>
            </a:r>
            <a:endParaRPr lang="en-CA" sz="2116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8F295B6-FFBE-78A6-1670-C83F28EAB329}"/>
              </a:ext>
            </a:extLst>
          </p:cNvPr>
          <p:cNvCxnSpPr>
            <a:cxnSpLocks/>
            <a:stCxn id="39" idx="3"/>
          </p:cNvCxnSpPr>
          <p:nvPr/>
        </p:nvCxnSpPr>
        <p:spPr>
          <a:xfrm flipV="1">
            <a:off x="2768015" y="1855471"/>
            <a:ext cx="297692" cy="306580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E664F4D-2EED-3E02-075E-ED32032935CB}"/>
              </a:ext>
            </a:extLst>
          </p:cNvPr>
          <p:cNvCxnSpPr>
            <a:cxnSpLocks/>
          </p:cNvCxnSpPr>
          <p:nvPr/>
        </p:nvCxnSpPr>
        <p:spPr>
          <a:xfrm flipV="1">
            <a:off x="4529364" y="2706801"/>
            <a:ext cx="0" cy="554788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6980056-EB17-C016-C5B0-AE900DA8B5E6}"/>
              </a:ext>
            </a:extLst>
          </p:cNvPr>
          <p:cNvCxnSpPr>
            <a:cxnSpLocks/>
          </p:cNvCxnSpPr>
          <p:nvPr/>
        </p:nvCxnSpPr>
        <p:spPr>
          <a:xfrm flipH="1" flipV="1">
            <a:off x="4520431" y="3246019"/>
            <a:ext cx="209995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C1B79DA-757E-DEC7-F505-0F960BC6A93E}"/>
              </a:ext>
            </a:extLst>
          </p:cNvPr>
          <p:cNvCxnSpPr>
            <a:cxnSpLocks/>
          </p:cNvCxnSpPr>
          <p:nvPr/>
        </p:nvCxnSpPr>
        <p:spPr>
          <a:xfrm flipV="1">
            <a:off x="4346719" y="3246018"/>
            <a:ext cx="192650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75451D7-EB0F-2AA2-54FE-0CC24B7FCBB4}"/>
              </a:ext>
            </a:extLst>
          </p:cNvPr>
          <p:cNvSpPr txBox="1"/>
          <p:nvPr/>
        </p:nvSpPr>
        <p:spPr>
          <a:xfrm>
            <a:off x="799861" y="1624995"/>
            <a:ext cx="119504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0">
                <a:solidFill>
                  <a:srgbClr val="002060"/>
                </a:solidFill>
              </a:rPr>
              <a:t>ISOL</a:t>
            </a:r>
          </a:p>
          <a:p>
            <a:r>
              <a:rPr lang="en-US" sz="1400">
                <a:solidFill>
                  <a:srgbClr val="002060"/>
                </a:solidFill>
              </a:rPr>
              <a:t>(ARIEL)</a:t>
            </a:r>
            <a:endParaRPr lang="en-CA" sz="1100">
              <a:solidFill>
                <a:srgbClr val="002060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99D3FD6-015A-4C41-B402-AAA3FA93D8E5}"/>
              </a:ext>
            </a:extLst>
          </p:cNvPr>
          <p:cNvSpPr/>
          <p:nvPr/>
        </p:nvSpPr>
        <p:spPr>
          <a:xfrm>
            <a:off x="9797341" y="5437284"/>
            <a:ext cx="1361047" cy="1178839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588" baseline="30000"/>
          </a:p>
          <a:p>
            <a:pPr algn="ctr"/>
            <a:endParaRPr lang="en-US" sz="1588">
              <a:solidFill>
                <a:srgbClr val="002060"/>
              </a:solidFill>
            </a:endParaRPr>
          </a:p>
          <a:p>
            <a:pPr algn="ctr"/>
            <a:r>
              <a:rPr lang="en-US" sz="1411" baseline="30000">
                <a:solidFill>
                  <a:srgbClr val="002060"/>
                </a:solidFill>
              </a:rPr>
              <a:t>225</a:t>
            </a:r>
            <a:r>
              <a:rPr lang="en-US" sz="1411">
                <a:solidFill>
                  <a:srgbClr val="002060"/>
                </a:solidFill>
              </a:rPr>
              <a:t>Ac </a:t>
            </a:r>
            <a:r>
              <a:rPr lang="en-US" sz="1411" i="1">
                <a:solidFill>
                  <a:srgbClr val="002060"/>
                </a:solidFill>
              </a:rPr>
              <a:t>et al</a:t>
            </a:r>
            <a:r>
              <a:rPr lang="en-US" sz="1411">
                <a:solidFill>
                  <a:srgbClr val="002060"/>
                </a:solidFill>
              </a:rPr>
              <a:t>. production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C17BB31-BDB6-1D34-B29E-4F2304F4F82C}"/>
              </a:ext>
            </a:extLst>
          </p:cNvPr>
          <p:cNvSpPr/>
          <p:nvPr/>
        </p:nvSpPr>
        <p:spPr>
          <a:xfrm>
            <a:off x="9998829" y="5524637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IPF</a:t>
            </a:r>
            <a:endParaRPr lang="en-CA" sz="1588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AA4100D-C11B-D793-BC12-9B9D57B9BAF2}"/>
              </a:ext>
            </a:extLst>
          </p:cNvPr>
          <p:cNvSpPr/>
          <p:nvPr/>
        </p:nvSpPr>
        <p:spPr>
          <a:xfrm>
            <a:off x="10728829" y="4189468"/>
            <a:ext cx="1265117" cy="1054468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588" baseline="30000"/>
          </a:p>
          <a:p>
            <a:pPr algn="ctr"/>
            <a:endParaRPr lang="en-US" sz="1588">
              <a:solidFill>
                <a:srgbClr val="002060"/>
              </a:solidFill>
            </a:endParaRPr>
          </a:p>
          <a:p>
            <a:pPr algn="ctr"/>
            <a:r>
              <a:rPr lang="en-US" sz="1411">
                <a:solidFill>
                  <a:srgbClr val="002060"/>
                </a:solidFill>
              </a:rPr>
              <a:t>Neutron Irradiations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06E78D1-24CB-940F-F751-5C072FB4DDA9}"/>
              </a:ext>
            </a:extLst>
          </p:cNvPr>
          <p:cNvSpPr/>
          <p:nvPr/>
        </p:nvSpPr>
        <p:spPr>
          <a:xfrm>
            <a:off x="10973794" y="4228905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NIF</a:t>
            </a:r>
            <a:endParaRPr lang="en-CA" sz="1588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85A7BCA-C082-F59C-AF69-F62BA884BFE6}"/>
              </a:ext>
            </a:extLst>
          </p:cNvPr>
          <p:cNvSpPr/>
          <p:nvPr/>
        </p:nvSpPr>
        <p:spPr>
          <a:xfrm>
            <a:off x="11324857" y="5865229"/>
            <a:ext cx="343400" cy="209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88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400B4CE-4970-725F-57A6-C94AA4F1C9F1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11490325" y="5243936"/>
            <a:ext cx="6232" cy="6212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9F4B60F-271A-C98A-21C0-F4197D2F0FB0}"/>
              </a:ext>
            </a:extLst>
          </p:cNvPr>
          <p:cNvCxnSpPr>
            <a:cxnSpLocks/>
          </p:cNvCxnSpPr>
          <p:nvPr/>
        </p:nvCxnSpPr>
        <p:spPr>
          <a:xfrm>
            <a:off x="11553018" y="5243936"/>
            <a:ext cx="0" cy="622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EECCA11-55C5-3D38-F862-BB29569A74A1}"/>
              </a:ext>
            </a:extLst>
          </p:cNvPr>
          <p:cNvSpPr/>
          <p:nvPr/>
        </p:nvSpPr>
        <p:spPr>
          <a:xfrm>
            <a:off x="4108352" y="1243722"/>
            <a:ext cx="2999660" cy="1479875"/>
          </a:xfrm>
          <a:prstGeom prst="roundRect">
            <a:avLst>
              <a:gd name="adj" fmla="val 6373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2018" indent="-252018">
              <a:buFont typeface="Arial" panose="020B0604020202020204" pitchFamily="34" charset="0"/>
              <a:buChar char="•"/>
            </a:pPr>
            <a:endParaRPr lang="en-US" sz="2470">
              <a:solidFill>
                <a:srgbClr val="002060"/>
              </a:solidFill>
            </a:endParaRP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Radioactive Ion Beams</a:t>
            </a: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~10 user facilities</a:t>
            </a: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Nuclear &amp; atomic physics</a:t>
            </a: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Material science</a:t>
            </a:r>
          </a:p>
          <a:p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2D643CD-B8C7-F7BC-DDAA-74242B4FACC8}"/>
              </a:ext>
            </a:extLst>
          </p:cNvPr>
          <p:cNvSpPr/>
          <p:nvPr/>
        </p:nvSpPr>
        <p:spPr>
          <a:xfrm>
            <a:off x="4474543" y="1319729"/>
            <a:ext cx="2110083" cy="357664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ISAC I and II halls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1B7FB8F-B7FC-92EE-ED8E-B46CBC5AAA57}"/>
              </a:ext>
            </a:extLst>
          </p:cNvPr>
          <p:cNvSpPr/>
          <p:nvPr/>
        </p:nvSpPr>
        <p:spPr>
          <a:xfrm>
            <a:off x="212985" y="1016334"/>
            <a:ext cx="2949172" cy="5599789"/>
          </a:xfrm>
          <a:prstGeom prst="roundRect">
            <a:avLst>
              <a:gd name="adj" fmla="val 6373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2018" indent="-252018">
              <a:buFont typeface="Arial" panose="020B0604020202020204" pitchFamily="34" charset="0"/>
              <a:buChar char="•"/>
            </a:pPr>
            <a:endParaRPr lang="en-US" sz="2470">
              <a:solidFill>
                <a:srgbClr val="002060"/>
              </a:solidFill>
            </a:endParaRPr>
          </a:p>
          <a:p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BE2C660-F9E2-39B5-5552-49729049A405}"/>
              </a:ext>
            </a:extLst>
          </p:cNvPr>
          <p:cNvSpPr/>
          <p:nvPr/>
        </p:nvSpPr>
        <p:spPr>
          <a:xfrm>
            <a:off x="3270064" y="3032359"/>
            <a:ext cx="2064687" cy="1273040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7BA012E-7109-AA50-EE41-B27B22F9BE54}"/>
              </a:ext>
            </a:extLst>
          </p:cNvPr>
          <p:cNvSpPr txBox="1"/>
          <p:nvPr/>
        </p:nvSpPr>
        <p:spPr>
          <a:xfrm>
            <a:off x="3308756" y="2981228"/>
            <a:ext cx="119504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0">
                <a:solidFill>
                  <a:srgbClr val="002060"/>
                </a:solidFill>
              </a:rPr>
              <a:t>ISOL</a:t>
            </a:r>
          </a:p>
          <a:p>
            <a:r>
              <a:rPr lang="en-US" sz="1400">
                <a:solidFill>
                  <a:srgbClr val="002060"/>
                </a:solidFill>
              </a:rPr>
              <a:t>(ISAC)</a:t>
            </a:r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04B1C1E-7B65-9930-9133-9A4BFE6035E7}"/>
              </a:ext>
            </a:extLst>
          </p:cNvPr>
          <p:cNvSpPr/>
          <p:nvPr/>
        </p:nvSpPr>
        <p:spPr>
          <a:xfrm>
            <a:off x="5436291" y="275212"/>
            <a:ext cx="155616" cy="168727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65FB33-76F1-1DB4-8FAA-7D1375B06E4B}"/>
              </a:ext>
            </a:extLst>
          </p:cNvPr>
          <p:cNvSpPr txBox="1"/>
          <p:nvPr/>
        </p:nvSpPr>
        <p:spPr>
          <a:xfrm>
            <a:off x="5607443" y="196702"/>
            <a:ext cx="2024986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User facilities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7D63095-8C49-0A3D-D221-500990AD3475}"/>
              </a:ext>
            </a:extLst>
          </p:cNvPr>
          <p:cNvSpPr/>
          <p:nvPr/>
        </p:nvSpPr>
        <p:spPr>
          <a:xfrm>
            <a:off x="5436291" y="541150"/>
            <a:ext cx="155616" cy="168727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EBD9B0D-DE7E-7D92-BD1F-8C87C95D22F0}"/>
              </a:ext>
            </a:extLst>
          </p:cNvPr>
          <p:cNvSpPr txBox="1"/>
          <p:nvPr/>
        </p:nvSpPr>
        <p:spPr>
          <a:xfrm>
            <a:off x="5607443" y="462639"/>
            <a:ext cx="2878554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ISAC ISOL targets (since 2000s)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D9681A2-A7B3-571D-017E-9EAA8C7E5329}"/>
              </a:ext>
            </a:extLst>
          </p:cNvPr>
          <p:cNvSpPr txBox="1"/>
          <p:nvPr/>
        </p:nvSpPr>
        <p:spPr>
          <a:xfrm>
            <a:off x="5607443" y="743957"/>
            <a:ext cx="2878554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ARIEL ISOL targets (from 2027)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6C74840-3482-7A5B-52A1-E804E1E44936}"/>
              </a:ext>
            </a:extLst>
          </p:cNvPr>
          <p:cNvSpPr/>
          <p:nvPr/>
        </p:nvSpPr>
        <p:spPr>
          <a:xfrm>
            <a:off x="5436291" y="817017"/>
            <a:ext cx="155616" cy="168727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0F9F972-3C29-86EA-E305-1C66C0E93EB0}"/>
              </a:ext>
            </a:extLst>
          </p:cNvPr>
          <p:cNvSpPr/>
          <p:nvPr/>
        </p:nvSpPr>
        <p:spPr>
          <a:xfrm>
            <a:off x="8718647" y="275212"/>
            <a:ext cx="171153" cy="168727"/>
          </a:xfrm>
          <a:prstGeom prst="roundRect">
            <a:avLst/>
          </a:prstGeom>
          <a:solidFill>
            <a:srgbClr val="009FE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A8599FC-203D-1484-D6ED-DF9AD6D92B4D}"/>
              </a:ext>
            </a:extLst>
          </p:cNvPr>
          <p:cNvSpPr txBox="1"/>
          <p:nvPr/>
        </p:nvSpPr>
        <p:spPr>
          <a:xfrm>
            <a:off x="8889799" y="196702"/>
            <a:ext cx="3247961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Cyclotron &amp; beamlines (since ~1975)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80D5BAF-9461-152D-3454-6CAA7FB9386F}"/>
              </a:ext>
            </a:extLst>
          </p:cNvPr>
          <p:cNvSpPr/>
          <p:nvPr/>
        </p:nvSpPr>
        <p:spPr>
          <a:xfrm>
            <a:off x="8719397" y="822662"/>
            <a:ext cx="171153" cy="168727"/>
          </a:xfrm>
          <a:prstGeom prst="round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5928C3B-2662-D473-422D-06F175A8B864}"/>
              </a:ext>
            </a:extLst>
          </p:cNvPr>
          <p:cNvSpPr txBox="1"/>
          <p:nvPr/>
        </p:nvSpPr>
        <p:spPr>
          <a:xfrm>
            <a:off x="8890549" y="747327"/>
            <a:ext cx="3088466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E-</a:t>
            </a:r>
            <a:r>
              <a:rPr lang="en-US" sz="1411" err="1"/>
              <a:t>linac</a:t>
            </a:r>
            <a:r>
              <a:rPr lang="en-US" sz="1411"/>
              <a:t> and beamline (since ~2013) 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ECB8D42-44F4-72AB-E229-4112F3D7695C}"/>
              </a:ext>
            </a:extLst>
          </p:cNvPr>
          <p:cNvSpPr/>
          <p:nvPr/>
        </p:nvSpPr>
        <p:spPr>
          <a:xfrm>
            <a:off x="8718644" y="537562"/>
            <a:ext cx="171153" cy="168727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FAE052A-557F-B246-2D1A-3F726727F05A}"/>
              </a:ext>
            </a:extLst>
          </p:cNvPr>
          <p:cNvSpPr txBox="1"/>
          <p:nvPr/>
        </p:nvSpPr>
        <p:spPr>
          <a:xfrm>
            <a:off x="8889797" y="467945"/>
            <a:ext cx="2680346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RIB lines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1A2A59B-462B-56A1-D669-16AD5F7B5EE6}"/>
              </a:ext>
            </a:extLst>
          </p:cNvPr>
          <p:cNvSpPr/>
          <p:nvPr/>
        </p:nvSpPr>
        <p:spPr>
          <a:xfrm rot="18766280">
            <a:off x="1795778" y="1901695"/>
            <a:ext cx="813426" cy="30501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APTW</a:t>
            </a:r>
            <a:endParaRPr lang="en-CA" sz="2116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875A4C4-7B1B-A48C-81B5-E36C4E089D1E}"/>
              </a:ext>
            </a:extLst>
          </p:cNvPr>
          <p:cNvCxnSpPr>
            <a:cxnSpLocks/>
          </p:cNvCxnSpPr>
          <p:nvPr/>
        </p:nvCxnSpPr>
        <p:spPr>
          <a:xfrm flipV="1">
            <a:off x="2490756" y="1419471"/>
            <a:ext cx="301282" cy="354311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84EA8DB-39A6-437E-5487-BC6DF841108C}"/>
              </a:ext>
            </a:extLst>
          </p:cNvPr>
          <p:cNvCxnSpPr>
            <a:cxnSpLocks/>
          </p:cNvCxnSpPr>
          <p:nvPr/>
        </p:nvCxnSpPr>
        <p:spPr>
          <a:xfrm flipV="1">
            <a:off x="2792038" y="1418825"/>
            <a:ext cx="1316314" cy="8447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3F316B5-9722-A4FC-8714-2DF40BD8882E}"/>
              </a:ext>
            </a:extLst>
          </p:cNvPr>
          <p:cNvCxnSpPr>
            <a:cxnSpLocks/>
          </p:cNvCxnSpPr>
          <p:nvPr/>
        </p:nvCxnSpPr>
        <p:spPr>
          <a:xfrm flipV="1">
            <a:off x="811450" y="2346411"/>
            <a:ext cx="1114853" cy="1136350"/>
          </a:xfrm>
          <a:prstGeom prst="straightConnector1">
            <a:avLst/>
          </a:prstGeom>
          <a:ln w="28575">
            <a:solidFill>
              <a:srgbClr val="009FE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CD44BB8-DAE2-7F8D-0407-1302DC32435A}"/>
              </a:ext>
            </a:extLst>
          </p:cNvPr>
          <p:cNvCxnSpPr>
            <a:cxnSpLocks/>
          </p:cNvCxnSpPr>
          <p:nvPr/>
        </p:nvCxnSpPr>
        <p:spPr>
          <a:xfrm flipV="1">
            <a:off x="806466" y="3471688"/>
            <a:ext cx="4984" cy="1223237"/>
          </a:xfrm>
          <a:prstGeom prst="line">
            <a:avLst/>
          </a:prstGeom>
          <a:ln w="28575">
            <a:solidFill>
              <a:srgbClr val="009FE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3BA3EFE2-06A6-7D7B-7DC7-B0A5220037F7}"/>
              </a:ext>
            </a:extLst>
          </p:cNvPr>
          <p:cNvSpPr txBox="1"/>
          <p:nvPr/>
        </p:nvSpPr>
        <p:spPr>
          <a:xfrm>
            <a:off x="6791168" y="5969937"/>
            <a:ext cx="839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>
                <a:solidFill>
                  <a:srgbClr val="009FE0"/>
                </a:solidFill>
              </a:rPr>
              <a:t>BL1A</a:t>
            </a:r>
            <a:endParaRPr lang="en-CA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696BB3E-6EE8-67F7-7388-CEB9F4ABD669}"/>
              </a:ext>
            </a:extLst>
          </p:cNvPr>
          <p:cNvSpPr txBox="1"/>
          <p:nvPr/>
        </p:nvSpPr>
        <p:spPr>
          <a:xfrm>
            <a:off x="4479409" y="4273528"/>
            <a:ext cx="839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>
                <a:solidFill>
                  <a:srgbClr val="009FE0"/>
                </a:solidFill>
              </a:rPr>
              <a:t>BL2A</a:t>
            </a:r>
            <a:endParaRPr lang="en-CA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A2AA52F7-E9AE-95D9-141F-BBECC2D7E2C5}"/>
              </a:ext>
            </a:extLst>
          </p:cNvPr>
          <p:cNvCxnSpPr>
            <a:cxnSpLocks/>
          </p:cNvCxnSpPr>
          <p:nvPr/>
        </p:nvCxnSpPr>
        <p:spPr>
          <a:xfrm flipH="1">
            <a:off x="1132599" y="3500390"/>
            <a:ext cx="452138" cy="244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1658C2F-6A20-9EA9-A2AF-DE2A08A77C8D}"/>
              </a:ext>
            </a:extLst>
          </p:cNvPr>
          <p:cNvCxnSpPr>
            <a:cxnSpLocks/>
          </p:cNvCxnSpPr>
          <p:nvPr/>
        </p:nvCxnSpPr>
        <p:spPr>
          <a:xfrm flipH="1" flipV="1">
            <a:off x="1579422" y="3495628"/>
            <a:ext cx="215308" cy="21470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D956E5A6-CE43-228B-5CBB-D0CB281B8258}"/>
              </a:ext>
            </a:extLst>
          </p:cNvPr>
          <p:cNvSpPr/>
          <p:nvPr/>
        </p:nvSpPr>
        <p:spPr>
          <a:xfrm>
            <a:off x="1007647" y="3438525"/>
            <a:ext cx="122673" cy="1164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88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2DD6E43-36FE-80F6-DB1F-58D11A9C65BE}"/>
              </a:ext>
            </a:extLst>
          </p:cNvPr>
          <p:cNvCxnSpPr>
            <a:cxnSpLocks/>
          </p:cNvCxnSpPr>
          <p:nvPr/>
        </p:nvCxnSpPr>
        <p:spPr>
          <a:xfrm flipH="1" flipV="1">
            <a:off x="1786295" y="3199630"/>
            <a:ext cx="1339" cy="498962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210C5A0-43D4-908D-0253-1D4D84DC0622}"/>
              </a:ext>
            </a:extLst>
          </p:cNvPr>
          <p:cNvCxnSpPr>
            <a:cxnSpLocks/>
          </p:cNvCxnSpPr>
          <p:nvPr/>
        </p:nvCxnSpPr>
        <p:spPr>
          <a:xfrm flipH="1">
            <a:off x="826173" y="4696011"/>
            <a:ext cx="3049771" cy="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152C713-5EE7-F339-CA60-65BE29932F9F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5244522" y="5269073"/>
            <a:ext cx="661243" cy="1525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2236985B-4307-BA44-8A3D-634807B464EB}"/>
              </a:ext>
            </a:extLst>
          </p:cNvPr>
          <p:cNvSpPr txBox="1"/>
          <p:nvPr/>
        </p:nvSpPr>
        <p:spPr>
          <a:xfrm>
            <a:off x="4660596" y="5240805"/>
            <a:ext cx="839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>
                <a:solidFill>
                  <a:srgbClr val="009FE0"/>
                </a:solidFill>
              </a:rPr>
              <a:t>BL2C</a:t>
            </a:r>
            <a:endParaRPr lang="en-CA"/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371DABC-8FE9-6752-6F69-E924BA5D110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7345041" y="1268593"/>
            <a:ext cx="4712405" cy="2827990"/>
          </a:xfrm>
        </p:spPr>
        <p:txBody>
          <a:bodyPr/>
          <a:lstStyle/>
          <a:p>
            <a:r>
              <a:rPr lang="en-CA" sz="1400"/>
              <a:t>Spectroscopy </a:t>
            </a:r>
            <a:r>
              <a:rPr lang="el-GR" sz="1400">
                <a:latin typeface="+mj-lt"/>
                <a:cs typeface="Times New Roman" panose="02020603050405020304" pitchFamily="18" charset="0"/>
              </a:rPr>
              <a:t>γ</a:t>
            </a:r>
            <a:r>
              <a:rPr lang="en-US" sz="1400">
                <a:latin typeface="+mj-lt"/>
                <a:cs typeface="Times New Roman" panose="02020603050405020304" pitchFamily="18" charset="0"/>
              </a:rPr>
              <a:t>, </a:t>
            </a:r>
            <a:r>
              <a:rPr lang="el-GR" sz="1400">
                <a:latin typeface="+mj-lt"/>
                <a:cs typeface="Times New Roman" panose="02020603050405020304" pitchFamily="18" charset="0"/>
              </a:rPr>
              <a:t>β</a:t>
            </a:r>
            <a:r>
              <a:rPr lang="en-US" sz="1400">
                <a:latin typeface="+mj-lt"/>
                <a:cs typeface="Times New Roman" panose="02020603050405020304" pitchFamily="18" charset="0"/>
              </a:rPr>
              <a:t>, n (GRIFFIN and DESCANT, </a:t>
            </a:r>
            <a:r>
              <a:rPr lang="en-US" sz="1400">
                <a:solidFill>
                  <a:srgbClr val="92D050"/>
                </a:solidFill>
                <a:latin typeface="+mj-lt"/>
                <a:cs typeface="Times New Roman" panose="02020603050405020304" pitchFamily="18" charset="0"/>
              </a:rPr>
              <a:t>LE</a:t>
            </a:r>
            <a:r>
              <a:rPr lang="en-US" sz="1400">
                <a:latin typeface="+mj-lt"/>
                <a:cs typeface="Times New Roman" panose="02020603050405020304" pitchFamily="18" charset="0"/>
              </a:rPr>
              <a:t>)</a:t>
            </a:r>
          </a:p>
          <a:p>
            <a:r>
              <a:rPr lang="en-US" sz="1400">
                <a:latin typeface="+mj-lt"/>
                <a:cs typeface="Times New Roman" panose="02020603050405020304" pitchFamily="18" charset="0"/>
              </a:rPr>
              <a:t>Precision mass measurements (TITAN, </a:t>
            </a:r>
            <a:r>
              <a:rPr lang="en-US" sz="1400">
                <a:solidFill>
                  <a:srgbClr val="92D050"/>
                </a:solidFill>
                <a:latin typeface="+mj-lt"/>
                <a:cs typeface="Times New Roman" panose="02020603050405020304" pitchFamily="18" charset="0"/>
              </a:rPr>
              <a:t>LE</a:t>
            </a:r>
            <a:r>
              <a:rPr lang="en-US" sz="1400">
                <a:latin typeface="+mj-lt"/>
                <a:cs typeface="Times New Roman" panose="02020603050405020304" pitchFamily="18" charset="0"/>
              </a:rPr>
              <a:t>)</a:t>
            </a:r>
          </a:p>
          <a:p>
            <a:r>
              <a:rPr lang="el-GR" sz="1400">
                <a:latin typeface="+mj-lt"/>
                <a:cs typeface="Times New Roman" panose="02020603050405020304" pitchFamily="18" charset="0"/>
              </a:rPr>
              <a:t>β</a:t>
            </a:r>
            <a:r>
              <a:rPr lang="en-US" sz="1400">
                <a:latin typeface="+mj-lt"/>
                <a:cs typeface="Times New Roman" panose="02020603050405020304" pitchFamily="18" charset="0"/>
              </a:rPr>
              <a:t>-NMR (</a:t>
            </a:r>
            <a:r>
              <a:rPr lang="en-US" sz="1400">
                <a:solidFill>
                  <a:srgbClr val="92D050"/>
                </a:solidFill>
                <a:latin typeface="+mj-lt"/>
                <a:cs typeface="Times New Roman" panose="02020603050405020304" pitchFamily="18" charset="0"/>
              </a:rPr>
              <a:t>LE</a:t>
            </a:r>
            <a:r>
              <a:rPr lang="en-US" sz="1400">
                <a:latin typeface="+mj-lt"/>
                <a:cs typeface="Times New Roman" panose="02020603050405020304" pitchFamily="18" charset="0"/>
              </a:rPr>
              <a:t>)</a:t>
            </a:r>
          </a:p>
          <a:p>
            <a:r>
              <a:rPr lang="en-CA" sz="1400">
                <a:latin typeface="+mj-lt"/>
              </a:rPr>
              <a:t>Atomic laser trap (TRINAT, </a:t>
            </a:r>
            <a:r>
              <a:rPr lang="en-CA" sz="1400">
                <a:solidFill>
                  <a:srgbClr val="92D050"/>
                </a:solidFill>
                <a:latin typeface="+mj-lt"/>
              </a:rPr>
              <a:t>LE</a:t>
            </a:r>
            <a:r>
              <a:rPr lang="en-CA" sz="1400">
                <a:latin typeface="+mj-lt"/>
              </a:rPr>
              <a:t>)</a:t>
            </a:r>
            <a:endParaRPr lang="en-CA" sz="1400"/>
          </a:p>
          <a:p>
            <a:r>
              <a:rPr lang="en-CA" sz="1400"/>
              <a:t>Recoil separator (DRAGON, </a:t>
            </a:r>
            <a:r>
              <a:rPr lang="en-CA" sz="1400">
                <a:solidFill>
                  <a:srgbClr val="FFC000"/>
                </a:solidFill>
              </a:rPr>
              <a:t>ME</a:t>
            </a:r>
            <a:r>
              <a:rPr lang="en-CA" sz="1400"/>
              <a:t>)</a:t>
            </a:r>
          </a:p>
          <a:p>
            <a:r>
              <a:rPr lang="en-CA" sz="1400"/>
              <a:t>Recoil detector (TUDA, </a:t>
            </a:r>
            <a:r>
              <a:rPr lang="en-CA" sz="1400">
                <a:solidFill>
                  <a:srgbClr val="FFC000"/>
                </a:solidFill>
              </a:rPr>
              <a:t>ME</a:t>
            </a:r>
            <a:r>
              <a:rPr lang="en-CA" sz="1400"/>
              <a:t>)</a:t>
            </a:r>
          </a:p>
          <a:p>
            <a:r>
              <a:rPr lang="en-CA" sz="1400"/>
              <a:t>Radiochemistry (ASPIRE, </a:t>
            </a:r>
            <a:r>
              <a:rPr lang="en-CA" sz="1400">
                <a:solidFill>
                  <a:srgbClr val="FFC000"/>
                </a:solidFill>
              </a:rPr>
              <a:t>ME</a:t>
            </a:r>
            <a:r>
              <a:rPr lang="en-CA" sz="1400"/>
              <a:t>)</a:t>
            </a:r>
          </a:p>
          <a:p>
            <a:r>
              <a:rPr lang="en-CA" sz="1400"/>
              <a:t>Gamma-ray spectrometer (TIGRESS, </a:t>
            </a:r>
            <a:r>
              <a:rPr lang="en-CA" sz="1400">
                <a:solidFill>
                  <a:srgbClr val="FF0000"/>
                </a:solidFill>
              </a:rPr>
              <a:t>HE</a:t>
            </a:r>
            <a:r>
              <a:rPr lang="en-CA" sz="1400"/>
              <a:t>)</a:t>
            </a:r>
          </a:p>
          <a:p>
            <a:r>
              <a:rPr lang="en-CA" sz="1400"/>
              <a:t>Recoil separator (EMMA, </a:t>
            </a:r>
            <a:r>
              <a:rPr lang="en-CA" sz="1400">
                <a:solidFill>
                  <a:srgbClr val="FF0000"/>
                </a:solidFill>
              </a:rPr>
              <a:t>HE</a:t>
            </a:r>
            <a:r>
              <a:rPr lang="en-CA" sz="1400"/>
              <a:t>)</a:t>
            </a:r>
          </a:p>
          <a:p>
            <a:r>
              <a:rPr lang="en-CA" sz="1400"/>
              <a:t>Recoil detector (IRIS, </a:t>
            </a:r>
            <a:r>
              <a:rPr lang="en-CA" sz="1400">
                <a:solidFill>
                  <a:srgbClr val="FF0000"/>
                </a:solidFill>
              </a:rPr>
              <a:t>HE</a:t>
            </a:r>
            <a:r>
              <a:rPr lang="en-CA" sz="1400"/>
              <a:t>)</a:t>
            </a:r>
          </a:p>
          <a:p>
            <a:endParaRPr lang="en-CA" sz="1400"/>
          </a:p>
        </p:txBody>
      </p:sp>
    </p:spTree>
    <p:extLst>
      <p:ext uri="{BB962C8B-B14F-4D97-AF65-F5344CB8AC3E}">
        <p14:creationId xmlns:p14="http://schemas.microsoft.com/office/powerpoint/2010/main" val="93939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  <p:bldP spid="22" grpId="0" animBg="1"/>
      <p:bldP spid="25" grpId="0" animBg="1"/>
      <p:bldP spid="39" grpId="0" animBg="1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4" grpId="0" animBg="1"/>
      <p:bldP spid="62" grpId="0"/>
      <p:bldP spid="63" grpId="0" animBg="1"/>
      <p:bldP spid="66" grpId="0" animBg="1"/>
      <p:bldP spid="67" grpId="0"/>
      <p:bldP spid="70" grpId="0" animBg="1"/>
      <p:bldP spid="76" grpId="0"/>
      <p:bldP spid="100" grpId="0" animBg="1"/>
      <p:bldP spid="36" grpId="0" uiExpand="1" build="p"/>
      <p:bldP spid="36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47B3A-24E3-421A-9DFA-37BCE6591B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ISOL targets for RIB production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AE2E93-963D-FE42-A5CD-BE1D8128C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4664" y="6599583"/>
            <a:ext cx="217336" cy="258417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8" name="Picture 77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7EC919B-A7A5-9F63-98A1-5699E8F26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459"/>
          <a:stretch/>
        </p:blipFill>
        <p:spPr>
          <a:xfrm>
            <a:off x="486164" y="4333064"/>
            <a:ext cx="1465006" cy="1354019"/>
          </a:xfrm>
          <a:prstGeom prst="rect">
            <a:avLst/>
          </a:prstGeom>
        </p:spPr>
      </p:pic>
      <p:sp>
        <p:nvSpPr>
          <p:cNvPr id="79" name="Content Placeholder 4">
            <a:extLst>
              <a:ext uri="{FF2B5EF4-FFF2-40B4-BE49-F238E27FC236}">
                <a16:creationId xmlns:a16="http://schemas.microsoft.com/office/drawing/2014/main" id="{92EEABF2-9EF5-6C13-D627-AD5C4CDC9AF3}"/>
              </a:ext>
            </a:extLst>
          </p:cNvPr>
          <p:cNvSpPr txBox="1">
            <a:spLocks/>
          </p:cNvSpPr>
          <p:nvPr/>
        </p:nvSpPr>
        <p:spPr>
          <a:xfrm>
            <a:off x="144558" y="5957838"/>
            <a:ext cx="2306023" cy="707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CA" sz="1764">
                <a:solidFill>
                  <a:srgbClr val="009FE0"/>
                </a:solidFill>
              </a:rPr>
              <a:t>500 MeV – 100 </a:t>
            </a:r>
            <a:r>
              <a:rPr lang="el-GR" sz="1764">
                <a:solidFill>
                  <a:srgbClr val="009FE0"/>
                </a:solidFill>
              </a:rPr>
              <a:t>μ</a:t>
            </a:r>
            <a:r>
              <a:rPr lang="en-US" sz="1764">
                <a:solidFill>
                  <a:srgbClr val="009FE0"/>
                </a:solidFill>
              </a:rPr>
              <a:t>A</a:t>
            </a:r>
            <a:r>
              <a:rPr lang="en-CA" sz="1764">
                <a:solidFill>
                  <a:srgbClr val="009FE0"/>
                </a:solidFill>
              </a:rPr>
              <a:t> </a:t>
            </a:r>
          </a:p>
          <a:p>
            <a:pPr marL="0" indent="0" algn="ctr">
              <a:buFont typeface="Arial"/>
              <a:buNone/>
            </a:pPr>
            <a:r>
              <a:rPr lang="en-CA" sz="1764">
                <a:solidFill>
                  <a:srgbClr val="009FE0"/>
                </a:solidFill>
              </a:rPr>
              <a:t>P+ Cyclotron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CC18006-11C4-4F41-5BDC-52B873C19612}"/>
              </a:ext>
            </a:extLst>
          </p:cNvPr>
          <p:cNvSpPr/>
          <p:nvPr/>
        </p:nvSpPr>
        <p:spPr>
          <a:xfrm>
            <a:off x="4668761" y="3978850"/>
            <a:ext cx="2706176" cy="2265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0D8DB6F-7679-F582-3610-A15B474FD7D3}"/>
              </a:ext>
            </a:extLst>
          </p:cNvPr>
          <p:cNvSpPr txBox="1"/>
          <p:nvPr/>
        </p:nvSpPr>
        <p:spPr>
          <a:xfrm>
            <a:off x="6084564" y="4058493"/>
            <a:ext cx="138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latin typeface="+mj-lt"/>
                <a:cs typeface="Times New Roman" panose="02020603050405020304" pitchFamily="18" charset="0"/>
              </a:rPr>
              <a:t>Extraction electrode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CCC0ED6-3A89-2729-0D52-A2CDC8E50552}"/>
              </a:ext>
            </a:extLst>
          </p:cNvPr>
          <p:cNvSpPr/>
          <p:nvPr/>
        </p:nvSpPr>
        <p:spPr>
          <a:xfrm>
            <a:off x="5053505" y="5327844"/>
            <a:ext cx="1933563" cy="2817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9D1E5A77-66D0-F227-94BA-9EC3BA7A8B4A}"/>
              </a:ext>
            </a:extLst>
          </p:cNvPr>
          <p:cNvCxnSpPr>
            <a:cxnSpLocks/>
          </p:cNvCxnSpPr>
          <p:nvPr/>
        </p:nvCxnSpPr>
        <p:spPr>
          <a:xfrm>
            <a:off x="1711959" y="5450095"/>
            <a:ext cx="6048042" cy="0"/>
          </a:xfrm>
          <a:prstGeom prst="straightConnector1">
            <a:avLst/>
          </a:prstGeom>
          <a:ln w="12700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BDB8908-C3CE-A7EA-1448-406DE587C965}"/>
              </a:ext>
            </a:extLst>
          </p:cNvPr>
          <p:cNvCxnSpPr>
            <a:cxnSpLocks/>
          </p:cNvCxnSpPr>
          <p:nvPr/>
        </p:nvCxnSpPr>
        <p:spPr>
          <a:xfrm>
            <a:off x="4871881" y="5652283"/>
            <a:ext cx="23134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F805F3AB-5527-4703-47AF-B316C6A90DF9}"/>
              </a:ext>
            </a:extLst>
          </p:cNvPr>
          <p:cNvCxnSpPr>
            <a:cxnSpLocks/>
          </p:cNvCxnSpPr>
          <p:nvPr/>
        </p:nvCxnSpPr>
        <p:spPr>
          <a:xfrm flipV="1">
            <a:off x="4871881" y="5285179"/>
            <a:ext cx="1087512" cy="7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77C14E2-79AB-A88B-C48D-54B44D7D068B}"/>
              </a:ext>
            </a:extLst>
          </p:cNvPr>
          <p:cNvCxnSpPr>
            <a:cxnSpLocks/>
          </p:cNvCxnSpPr>
          <p:nvPr/>
        </p:nvCxnSpPr>
        <p:spPr>
          <a:xfrm>
            <a:off x="4885323" y="5275011"/>
            <a:ext cx="0" cy="3880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0E30DAE-8443-687A-E327-71936CCF7C21}"/>
              </a:ext>
            </a:extLst>
          </p:cNvPr>
          <p:cNvCxnSpPr>
            <a:cxnSpLocks/>
          </p:cNvCxnSpPr>
          <p:nvPr/>
        </p:nvCxnSpPr>
        <p:spPr>
          <a:xfrm>
            <a:off x="6096942" y="5282472"/>
            <a:ext cx="108835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E1813849-0898-8E38-9661-24811417091F}"/>
              </a:ext>
            </a:extLst>
          </p:cNvPr>
          <p:cNvCxnSpPr>
            <a:cxnSpLocks/>
          </p:cNvCxnSpPr>
          <p:nvPr/>
        </p:nvCxnSpPr>
        <p:spPr>
          <a:xfrm>
            <a:off x="7170974" y="5268413"/>
            <a:ext cx="0" cy="3880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025CFA3-E4EE-837B-66BB-969B3BADEEA0}"/>
              </a:ext>
            </a:extLst>
          </p:cNvPr>
          <p:cNvCxnSpPr>
            <a:cxnSpLocks/>
          </p:cNvCxnSpPr>
          <p:nvPr/>
        </p:nvCxnSpPr>
        <p:spPr>
          <a:xfrm>
            <a:off x="5948065" y="4777720"/>
            <a:ext cx="0" cy="5141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EA63DD0-03D7-07E1-B594-CF8A1C08BA9E}"/>
              </a:ext>
            </a:extLst>
          </p:cNvPr>
          <p:cNvCxnSpPr>
            <a:cxnSpLocks/>
          </p:cNvCxnSpPr>
          <p:nvPr/>
        </p:nvCxnSpPr>
        <p:spPr>
          <a:xfrm>
            <a:off x="6109995" y="4774543"/>
            <a:ext cx="0" cy="5168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E1B74A4-C7DF-57CE-0C36-8676D86AA7ED}"/>
              </a:ext>
            </a:extLst>
          </p:cNvPr>
          <p:cNvGrpSpPr/>
          <p:nvPr/>
        </p:nvGrpSpPr>
        <p:grpSpPr>
          <a:xfrm rot="5400000">
            <a:off x="4050811" y="4460242"/>
            <a:ext cx="293475" cy="938742"/>
            <a:chOff x="5496639" y="3001399"/>
            <a:chExt cx="211295" cy="675872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ECEAEE48-8E0D-2207-18A3-4167332727C1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510447" y="3518755"/>
              <a:ext cx="183681" cy="1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D1F723B6-8586-E8D0-D8E3-CBE08F511768}"/>
                </a:ext>
              </a:extLst>
            </p:cNvPr>
            <p:cNvCxnSpPr>
              <a:cxnSpLocks/>
            </p:cNvCxnSpPr>
            <p:nvPr/>
          </p:nvCxnSpPr>
          <p:spPr>
            <a:xfrm>
              <a:off x="5508028" y="3610595"/>
              <a:ext cx="193674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FB492E-682B-63D8-33A6-874C801D390F}"/>
                </a:ext>
              </a:extLst>
            </p:cNvPr>
            <p:cNvCxnSpPr>
              <a:cxnSpLocks/>
            </p:cNvCxnSpPr>
            <p:nvPr/>
          </p:nvCxnSpPr>
          <p:spPr>
            <a:xfrm>
              <a:off x="5553271" y="3643933"/>
              <a:ext cx="107156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93EA3D7-2C9F-C54D-A321-0D4C4777B7ED}"/>
                </a:ext>
              </a:extLst>
            </p:cNvPr>
            <p:cNvCxnSpPr>
              <a:cxnSpLocks/>
            </p:cNvCxnSpPr>
            <p:nvPr/>
          </p:nvCxnSpPr>
          <p:spPr>
            <a:xfrm>
              <a:off x="5578076" y="3677271"/>
              <a:ext cx="53578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43557D12-49C0-175B-C61E-C7044584C616}"/>
                </a:ext>
              </a:extLst>
            </p:cNvPr>
            <p:cNvSpPr/>
            <p:nvPr/>
          </p:nvSpPr>
          <p:spPr>
            <a:xfrm>
              <a:off x="5496639" y="3217994"/>
              <a:ext cx="211295" cy="208919"/>
            </a:xfrm>
            <a:prstGeom prst="ellipse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5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F89CF4B-AC0D-C00F-A4FF-3C4597722284}"/>
                </a:ext>
              </a:extLst>
            </p:cNvPr>
            <p:cNvCxnSpPr>
              <a:cxnSpLocks/>
            </p:cNvCxnSpPr>
            <p:nvPr/>
          </p:nvCxnSpPr>
          <p:spPr>
            <a:xfrm>
              <a:off x="5575497" y="3393896"/>
              <a:ext cx="53578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BE62CAEF-1CCB-89FF-714D-DBD4AD3E19BA}"/>
                </a:ext>
              </a:extLst>
            </p:cNvPr>
            <p:cNvCxnSpPr>
              <a:cxnSpLocks/>
            </p:cNvCxnSpPr>
            <p:nvPr/>
          </p:nvCxnSpPr>
          <p:spPr>
            <a:xfrm>
              <a:off x="5575497" y="3274833"/>
              <a:ext cx="53578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336ADA8-44CF-1A4B-9657-DE698A551E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0896" y="3244188"/>
              <a:ext cx="0" cy="61601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125E8A-FD14-FA91-8C8F-40456070D5E5}"/>
                </a:ext>
              </a:extLst>
            </p:cNvPr>
            <p:cNvCxnSpPr>
              <a:cxnSpLocks/>
              <a:endCxn id="114" idx="0"/>
            </p:cNvCxnSpPr>
            <p:nvPr/>
          </p:nvCxnSpPr>
          <p:spPr>
            <a:xfrm rot="5400000">
              <a:off x="5493989" y="3109696"/>
              <a:ext cx="216596" cy="1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A58EE66-1EE5-B313-5572-DEC5DE0C124D}"/>
              </a:ext>
            </a:extLst>
          </p:cNvPr>
          <p:cNvSpPr txBox="1"/>
          <p:nvPr/>
        </p:nvSpPr>
        <p:spPr>
          <a:xfrm>
            <a:off x="3365463" y="4308667"/>
            <a:ext cx="142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latin typeface="+mj-lt"/>
                <a:cs typeface="Times New Roman" panose="02020603050405020304" pitchFamily="18" charset="0"/>
              </a:rPr>
              <a:t>HV ~60 kV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1404F4D-FC03-CEFE-DECC-FAAC8724C5D0}"/>
              </a:ext>
            </a:extLst>
          </p:cNvPr>
          <p:cNvSpPr txBox="1"/>
          <p:nvPr/>
        </p:nvSpPr>
        <p:spPr>
          <a:xfrm>
            <a:off x="5170748" y="5605740"/>
            <a:ext cx="1441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latin typeface="+mj-lt"/>
                <a:cs typeface="Times New Roman" panose="02020603050405020304" pitchFamily="18" charset="0"/>
              </a:rPr>
              <a:t>Target</a:t>
            </a:r>
          </a:p>
          <a:p>
            <a:pPr algn="ctr"/>
            <a:r>
              <a:rPr lang="en-CA">
                <a:latin typeface="+mj-lt"/>
                <a:cs typeface="Times New Roman" panose="02020603050405020304" pitchFamily="18" charset="0"/>
              </a:rPr>
              <a:t>T=2000 °C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67DD672A-1738-F41B-1422-E3B29E6D7DA1}"/>
              </a:ext>
            </a:extLst>
          </p:cNvPr>
          <p:cNvSpPr/>
          <p:nvPr/>
        </p:nvSpPr>
        <p:spPr>
          <a:xfrm flipV="1">
            <a:off x="6847063" y="5422338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5D84C6BF-15C0-C641-34C4-1CFA47F8DFDE}"/>
              </a:ext>
            </a:extLst>
          </p:cNvPr>
          <p:cNvCxnSpPr>
            <a:cxnSpLocks/>
          </p:cNvCxnSpPr>
          <p:nvPr/>
        </p:nvCxnSpPr>
        <p:spPr>
          <a:xfrm flipV="1">
            <a:off x="6028246" y="2819155"/>
            <a:ext cx="10368" cy="1945752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C63A2317-E440-1F30-825B-19FD64769821}"/>
              </a:ext>
            </a:extLst>
          </p:cNvPr>
          <p:cNvCxnSpPr>
            <a:cxnSpLocks/>
          </p:cNvCxnSpPr>
          <p:nvPr/>
        </p:nvCxnSpPr>
        <p:spPr>
          <a:xfrm flipV="1">
            <a:off x="6088436" y="4541667"/>
            <a:ext cx="117651" cy="83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60BBF48C-5F0C-CDBB-00CC-445CF7FA92CA}"/>
              </a:ext>
            </a:extLst>
          </p:cNvPr>
          <p:cNvCxnSpPr>
            <a:cxnSpLocks/>
          </p:cNvCxnSpPr>
          <p:nvPr/>
        </p:nvCxnSpPr>
        <p:spPr>
          <a:xfrm flipH="1" flipV="1">
            <a:off x="5853613" y="4534602"/>
            <a:ext cx="124357" cy="890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7722C8A-9BF5-D01D-DD3C-A1F529F40928}"/>
              </a:ext>
            </a:extLst>
          </p:cNvPr>
          <p:cNvCxnSpPr>
            <a:cxnSpLocks/>
          </p:cNvCxnSpPr>
          <p:nvPr/>
        </p:nvCxnSpPr>
        <p:spPr>
          <a:xfrm flipV="1">
            <a:off x="5854539" y="4316803"/>
            <a:ext cx="0" cy="2246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6590A68-FD32-5266-F222-F07DB83B99EB}"/>
              </a:ext>
            </a:extLst>
          </p:cNvPr>
          <p:cNvCxnSpPr>
            <a:cxnSpLocks/>
          </p:cNvCxnSpPr>
          <p:nvPr/>
        </p:nvCxnSpPr>
        <p:spPr>
          <a:xfrm flipV="1">
            <a:off x="6203977" y="4319182"/>
            <a:ext cx="0" cy="2280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Picture 126">
            <a:extLst>
              <a:ext uri="{FF2B5EF4-FFF2-40B4-BE49-F238E27FC236}">
                <a16:creationId xmlns:a16="http://schemas.microsoft.com/office/drawing/2014/main" id="{02CC42F8-459A-F683-62C2-A4CBD7A315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553" b="49565"/>
          <a:stretch>
            <a:fillRect/>
          </a:stretch>
        </p:blipFill>
        <p:spPr>
          <a:xfrm>
            <a:off x="5421217" y="1015099"/>
            <a:ext cx="1845358" cy="1776598"/>
          </a:xfrm>
          <a:custGeom>
            <a:avLst/>
            <a:gdLst>
              <a:gd name="connsiteX0" fmla="*/ 0 w 1328614"/>
              <a:gd name="connsiteY0" fmla="*/ 0 h 1279109"/>
              <a:gd name="connsiteX1" fmla="*/ 1328614 w 1328614"/>
              <a:gd name="connsiteY1" fmla="*/ 0 h 1279109"/>
              <a:gd name="connsiteX2" fmla="*/ 1328614 w 1328614"/>
              <a:gd name="connsiteY2" fmla="*/ 1279109 h 1279109"/>
              <a:gd name="connsiteX3" fmla="*/ 0 w 1328614"/>
              <a:gd name="connsiteY3" fmla="*/ 1279109 h 127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8614" h="1279109">
                <a:moveTo>
                  <a:pt x="0" y="0"/>
                </a:moveTo>
                <a:lnTo>
                  <a:pt x="1328614" y="0"/>
                </a:lnTo>
                <a:lnTo>
                  <a:pt x="1328614" y="1279109"/>
                </a:lnTo>
                <a:lnTo>
                  <a:pt x="0" y="1279109"/>
                </a:lnTo>
                <a:close/>
              </a:path>
            </a:pathLst>
          </a:custGeom>
        </p:spPr>
      </p:pic>
      <p:sp>
        <p:nvSpPr>
          <p:cNvPr id="128" name="Arc 127">
            <a:extLst>
              <a:ext uri="{FF2B5EF4-FFF2-40B4-BE49-F238E27FC236}">
                <a16:creationId xmlns:a16="http://schemas.microsoft.com/office/drawing/2014/main" id="{7C618D20-48DD-FC34-6DC1-3188E2EBFC47}"/>
              </a:ext>
            </a:extLst>
          </p:cNvPr>
          <p:cNvSpPr/>
          <p:nvPr/>
        </p:nvSpPr>
        <p:spPr>
          <a:xfrm flipH="1">
            <a:off x="6045095" y="1316260"/>
            <a:ext cx="3407610" cy="2950499"/>
          </a:xfrm>
          <a:prstGeom prst="arc">
            <a:avLst>
              <a:gd name="adj1" fmla="val 17439593"/>
              <a:gd name="adj2" fmla="val 21507734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Arc 128">
            <a:extLst>
              <a:ext uri="{FF2B5EF4-FFF2-40B4-BE49-F238E27FC236}">
                <a16:creationId xmlns:a16="http://schemas.microsoft.com/office/drawing/2014/main" id="{7890B2F6-DDF8-7E72-F2D8-6E47F6E3F9D2}"/>
              </a:ext>
            </a:extLst>
          </p:cNvPr>
          <p:cNvSpPr/>
          <p:nvPr/>
        </p:nvSpPr>
        <p:spPr>
          <a:xfrm flipH="1">
            <a:off x="6035206" y="1579512"/>
            <a:ext cx="2572391" cy="2596756"/>
          </a:xfrm>
          <a:prstGeom prst="arc">
            <a:avLst>
              <a:gd name="adj1" fmla="val 16389979"/>
              <a:gd name="adj2" fmla="val 21507734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Arc 129">
            <a:extLst>
              <a:ext uri="{FF2B5EF4-FFF2-40B4-BE49-F238E27FC236}">
                <a16:creationId xmlns:a16="http://schemas.microsoft.com/office/drawing/2014/main" id="{01E7C2FE-CAA1-77B0-E653-FA2393D62647}"/>
              </a:ext>
            </a:extLst>
          </p:cNvPr>
          <p:cNvSpPr/>
          <p:nvPr/>
        </p:nvSpPr>
        <p:spPr>
          <a:xfrm flipH="1">
            <a:off x="6038614" y="1720628"/>
            <a:ext cx="2279573" cy="2334950"/>
          </a:xfrm>
          <a:prstGeom prst="arc">
            <a:avLst>
              <a:gd name="adj1" fmla="val 16017162"/>
              <a:gd name="adj2" fmla="val 21507734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9B7F2B09-593C-9406-BDDC-1B15EE658A2D}"/>
              </a:ext>
            </a:extLst>
          </p:cNvPr>
          <p:cNvCxnSpPr>
            <a:cxnSpLocks/>
          </p:cNvCxnSpPr>
          <p:nvPr/>
        </p:nvCxnSpPr>
        <p:spPr>
          <a:xfrm flipH="1">
            <a:off x="6659681" y="5935394"/>
            <a:ext cx="715387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C6FE668-DA55-EDC8-A036-FD324381C9D2}"/>
              </a:ext>
            </a:extLst>
          </p:cNvPr>
          <p:cNvCxnSpPr>
            <a:cxnSpLocks/>
          </p:cNvCxnSpPr>
          <p:nvPr/>
        </p:nvCxnSpPr>
        <p:spPr>
          <a:xfrm flipV="1">
            <a:off x="6664841" y="5642356"/>
            <a:ext cx="0" cy="2930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9BEE67D5-86AB-E28D-10FB-B024F3D4A575}"/>
              </a:ext>
            </a:extLst>
          </p:cNvPr>
          <p:cNvSpPr txBox="1"/>
          <p:nvPr/>
        </p:nvSpPr>
        <p:spPr>
          <a:xfrm>
            <a:off x="6152455" y="4816804"/>
            <a:ext cx="89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latin typeface="+mj-lt"/>
                <a:cs typeface="Times New Roman" panose="02020603050405020304" pitchFamily="18" charset="0"/>
              </a:rPr>
              <a:t>Ionizer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934AC4A-0E87-7177-975D-D57AAF402065}"/>
              </a:ext>
            </a:extLst>
          </p:cNvPr>
          <p:cNvSpPr txBox="1"/>
          <p:nvPr/>
        </p:nvSpPr>
        <p:spPr>
          <a:xfrm>
            <a:off x="6099395" y="2891270"/>
            <a:ext cx="1620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latin typeface="+mj-lt"/>
                <a:cs typeface="Times New Roman" panose="02020603050405020304" pitchFamily="18" charset="0"/>
              </a:rPr>
              <a:t>Radioactive </a:t>
            </a:r>
          </a:p>
          <a:p>
            <a:r>
              <a:rPr lang="en-CA">
                <a:latin typeface="+mj-lt"/>
                <a:cs typeface="Times New Roman" panose="02020603050405020304" pitchFamily="18" charset="0"/>
              </a:rPr>
              <a:t>Ion</a:t>
            </a:r>
          </a:p>
          <a:p>
            <a:r>
              <a:rPr lang="en-CA">
                <a:latin typeface="+mj-lt"/>
                <a:cs typeface="Times New Roman" panose="02020603050405020304" pitchFamily="18" charset="0"/>
              </a:rPr>
              <a:t>Beam</a:t>
            </a: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AF27E1F0-3A75-CEC5-DC7D-9C0745A0E5E7}"/>
              </a:ext>
            </a:extLst>
          </p:cNvPr>
          <p:cNvCxnSpPr>
            <a:cxnSpLocks/>
            <a:stCxn id="145" idx="1"/>
          </p:cNvCxnSpPr>
          <p:nvPr/>
        </p:nvCxnSpPr>
        <p:spPr>
          <a:xfrm flipH="1">
            <a:off x="7248167" y="1576277"/>
            <a:ext cx="1238890" cy="654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262E176A-E22E-AEB0-65B8-90D5A1CDEFC4}"/>
              </a:ext>
            </a:extLst>
          </p:cNvPr>
          <p:cNvCxnSpPr>
            <a:cxnSpLocks/>
            <a:endCxn id="187" idx="0"/>
          </p:cNvCxnSpPr>
          <p:nvPr/>
        </p:nvCxnSpPr>
        <p:spPr>
          <a:xfrm flipH="1" flipV="1">
            <a:off x="8265184" y="1624672"/>
            <a:ext cx="12407" cy="1118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357D787-74F1-E88C-3700-7A5332D7FFA8}"/>
              </a:ext>
            </a:extLst>
          </p:cNvPr>
          <p:cNvSpPr/>
          <p:nvPr/>
        </p:nvSpPr>
        <p:spPr>
          <a:xfrm>
            <a:off x="8487060" y="1418329"/>
            <a:ext cx="357960" cy="31589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63755A1-57B1-6E38-6DCC-A6937F006A49}"/>
              </a:ext>
            </a:extLst>
          </p:cNvPr>
          <p:cNvSpPr/>
          <p:nvPr/>
        </p:nvSpPr>
        <p:spPr>
          <a:xfrm>
            <a:off x="8957933" y="1418329"/>
            <a:ext cx="357960" cy="31589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D9A7EBE8-D5FE-9A0B-6E05-96E9465A7762}"/>
              </a:ext>
            </a:extLst>
          </p:cNvPr>
          <p:cNvSpPr/>
          <p:nvPr/>
        </p:nvSpPr>
        <p:spPr>
          <a:xfrm>
            <a:off x="9434000" y="1423723"/>
            <a:ext cx="357960" cy="31589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07C90E8F-CC1D-F047-48F8-8D709F174A08}"/>
              </a:ext>
            </a:extLst>
          </p:cNvPr>
          <p:cNvSpPr/>
          <p:nvPr/>
        </p:nvSpPr>
        <p:spPr>
          <a:xfrm>
            <a:off x="9906562" y="1418329"/>
            <a:ext cx="357960" cy="31589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2FFD7608-0536-4B7B-D72B-A2C63A3C24C6}"/>
              </a:ext>
            </a:extLst>
          </p:cNvPr>
          <p:cNvSpPr/>
          <p:nvPr/>
        </p:nvSpPr>
        <p:spPr>
          <a:xfrm>
            <a:off x="10379123" y="1418329"/>
            <a:ext cx="357960" cy="31589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0A7218A7-DB25-38FF-DBB7-D7DD15584604}"/>
              </a:ext>
            </a:extLst>
          </p:cNvPr>
          <p:cNvSpPr/>
          <p:nvPr/>
        </p:nvSpPr>
        <p:spPr>
          <a:xfrm>
            <a:off x="10851684" y="1418329"/>
            <a:ext cx="357960" cy="31589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7A7EDFE6-2F26-7592-6F70-FAF7FA49E68F}"/>
              </a:ext>
            </a:extLst>
          </p:cNvPr>
          <p:cNvSpPr/>
          <p:nvPr/>
        </p:nvSpPr>
        <p:spPr>
          <a:xfrm>
            <a:off x="8435297" y="1325090"/>
            <a:ext cx="2863150" cy="50713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C7FD5A26-80ED-B1AD-4BC8-97C8DB4CA220}"/>
              </a:ext>
            </a:extLst>
          </p:cNvPr>
          <p:cNvSpPr/>
          <p:nvPr/>
        </p:nvSpPr>
        <p:spPr>
          <a:xfrm>
            <a:off x="7874139" y="2748528"/>
            <a:ext cx="1588455" cy="713601"/>
          </a:xfrm>
          <a:prstGeom prst="round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Low energy experiments</a:t>
            </a: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C373AE05-307C-3116-BAEB-8DB1743D5148}"/>
              </a:ext>
            </a:extLst>
          </p:cNvPr>
          <p:cNvSpPr/>
          <p:nvPr/>
        </p:nvSpPr>
        <p:spPr>
          <a:xfrm>
            <a:off x="10286620" y="2743351"/>
            <a:ext cx="1577331" cy="718778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High energy experiments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A9C1803-D303-CDE2-A108-1389EAF85A45}"/>
              </a:ext>
            </a:extLst>
          </p:cNvPr>
          <p:cNvGrpSpPr/>
          <p:nvPr/>
        </p:nvGrpSpPr>
        <p:grpSpPr>
          <a:xfrm rot="5400000">
            <a:off x="8918567" y="3485709"/>
            <a:ext cx="347728" cy="269000"/>
            <a:chOff x="5916991" y="4442062"/>
            <a:chExt cx="250356" cy="193674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DF1669C7-5BFD-013A-D735-FE1863E78F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16991" y="4541476"/>
              <a:ext cx="183681" cy="1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86681B89-B2DC-F0C5-F012-6F2A710A38E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03834" y="4538899"/>
              <a:ext cx="193674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0E1C41A5-1A77-CCEB-4471-3592E1FEDBE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0431" y="4536915"/>
              <a:ext cx="107156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8E43FCD-4D3F-18F1-0BE9-8D1F8B044CF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140558" y="4538899"/>
              <a:ext cx="53578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2CB485B8-9AFD-860F-AEAB-77929861022E}"/>
              </a:ext>
            </a:extLst>
          </p:cNvPr>
          <p:cNvGrpSpPr/>
          <p:nvPr/>
        </p:nvGrpSpPr>
        <p:grpSpPr>
          <a:xfrm rot="5400000">
            <a:off x="11286389" y="3497404"/>
            <a:ext cx="347728" cy="269000"/>
            <a:chOff x="5916991" y="4442062"/>
            <a:chExt cx="250356" cy="193674"/>
          </a:xfrm>
        </p:grpSpPr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3825E1DA-4D20-6FDE-29F1-02879B19DA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16991" y="4541476"/>
              <a:ext cx="183681" cy="1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FA37A9E7-F16D-EFB0-386F-4EEAEDB10FD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03834" y="4538899"/>
              <a:ext cx="193674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E3D2E800-12CE-EDF3-F01B-5962D5EEEF0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0431" y="4536915"/>
              <a:ext cx="107156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1924FF1-5B07-3EAE-DC1A-BDD15BC786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140558" y="4538899"/>
              <a:ext cx="53578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4ADDB271-3E3B-F9A6-2F8F-EC05B6E78459}"/>
              </a:ext>
            </a:extLst>
          </p:cNvPr>
          <p:cNvSpPr txBox="1"/>
          <p:nvPr/>
        </p:nvSpPr>
        <p:spPr>
          <a:xfrm>
            <a:off x="8742351" y="844835"/>
            <a:ext cx="2126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>
                <a:latin typeface="+mj-lt"/>
                <a:cs typeface="Times New Roman" panose="02020603050405020304" pitchFamily="18" charset="0"/>
              </a:rPr>
              <a:t>Post-accelerator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CE889C6-7569-B2FA-6556-1ECC1FFAD5D2}"/>
              </a:ext>
            </a:extLst>
          </p:cNvPr>
          <p:cNvSpPr txBox="1"/>
          <p:nvPr/>
        </p:nvSpPr>
        <p:spPr>
          <a:xfrm>
            <a:off x="5664295" y="644384"/>
            <a:ext cx="2011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latin typeface="+mj-lt"/>
                <a:cs typeface="Times New Roman" panose="02020603050405020304" pitchFamily="18" charset="0"/>
              </a:rPr>
              <a:t>Mass separator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107B1015-88DC-7024-2247-0BD2F081BCD9}"/>
              </a:ext>
            </a:extLst>
          </p:cNvPr>
          <p:cNvCxnSpPr>
            <a:cxnSpLocks/>
          </p:cNvCxnSpPr>
          <p:nvPr/>
        </p:nvCxnSpPr>
        <p:spPr>
          <a:xfrm flipH="1" flipV="1">
            <a:off x="11429191" y="1576278"/>
            <a:ext cx="6614" cy="1167071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8B766448-9530-81B0-7E8D-4246CDADF9CA}"/>
              </a:ext>
            </a:extLst>
          </p:cNvPr>
          <p:cNvSpPr txBox="1"/>
          <p:nvPr/>
        </p:nvSpPr>
        <p:spPr>
          <a:xfrm>
            <a:off x="8528518" y="5566946"/>
            <a:ext cx="13750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>
                <a:latin typeface="+mj-lt"/>
                <a:cs typeface="Times New Roman" panose="02020603050405020304" pitchFamily="18" charset="0"/>
              </a:rPr>
              <a:t>Neutrals</a:t>
            </a:r>
            <a:endParaRPr lang="en-CA" sz="2400">
              <a:latin typeface="+mj-lt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97350808-2623-7C1A-A0C4-6F025F36F066}"/>
              </a:ext>
            </a:extLst>
          </p:cNvPr>
          <p:cNvSpPr txBox="1"/>
          <p:nvPr/>
        </p:nvSpPr>
        <p:spPr>
          <a:xfrm>
            <a:off x="8533329" y="5931805"/>
            <a:ext cx="13750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>
                <a:latin typeface="+mj-lt"/>
                <a:cs typeface="Times New Roman" panose="02020603050405020304" pitchFamily="18" charset="0"/>
              </a:rPr>
              <a:t>Ions</a:t>
            </a:r>
            <a:endParaRPr lang="en-CA" sz="2400">
              <a:latin typeface="+mj-lt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DA45BD65-C979-4AC4-C917-1CC31762A53A}"/>
              </a:ext>
            </a:extLst>
          </p:cNvPr>
          <p:cNvSpPr/>
          <p:nvPr/>
        </p:nvSpPr>
        <p:spPr>
          <a:xfrm flipV="1">
            <a:off x="6465140" y="5374304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7333C2E0-6D3A-7309-185C-B038626B9848}"/>
              </a:ext>
            </a:extLst>
          </p:cNvPr>
          <p:cNvSpPr/>
          <p:nvPr/>
        </p:nvSpPr>
        <p:spPr>
          <a:xfrm flipV="1">
            <a:off x="6077571" y="5444243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808EEF60-0135-4642-41D9-AEA38A7BD978}"/>
              </a:ext>
            </a:extLst>
          </p:cNvPr>
          <p:cNvSpPr/>
          <p:nvPr/>
        </p:nvSpPr>
        <p:spPr>
          <a:xfrm flipV="1">
            <a:off x="6084537" y="5365164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71371A51-8F6E-F5AB-F3FB-522B52F2B3A5}"/>
              </a:ext>
            </a:extLst>
          </p:cNvPr>
          <p:cNvSpPr/>
          <p:nvPr/>
        </p:nvSpPr>
        <p:spPr>
          <a:xfrm flipV="1">
            <a:off x="5959393" y="5172004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17D24109-288D-6527-4716-51312EE0571D}"/>
              </a:ext>
            </a:extLst>
          </p:cNvPr>
          <p:cNvSpPr/>
          <p:nvPr/>
        </p:nvSpPr>
        <p:spPr>
          <a:xfrm flipV="1">
            <a:off x="5995831" y="4959163"/>
            <a:ext cx="99150" cy="967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553A22D4-B52A-36A8-1D95-AF6BF5A2D6AF}"/>
              </a:ext>
            </a:extLst>
          </p:cNvPr>
          <p:cNvSpPr/>
          <p:nvPr/>
        </p:nvSpPr>
        <p:spPr>
          <a:xfrm flipV="1">
            <a:off x="5985629" y="4724065"/>
            <a:ext cx="99150" cy="967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F685E4FA-90AD-7293-2BB2-02FB437FB5BA}"/>
              </a:ext>
            </a:extLst>
          </p:cNvPr>
          <p:cNvSpPr/>
          <p:nvPr/>
        </p:nvSpPr>
        <p:spPr>
          <a:xfrm flipV="1">
            <a:off x="5978669" y="4055578"/>
            <a:ext cx="99150" cy="967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8EEBB9FF-868B-6B99-1E6E-76F1680A7756}"/>
              </a:ext>
            </a:extLst>
          </p:cNvPr>
          <p:cNvSpPr/>
          <p:nvPr/>
        </p:nvSpPr>
        <p:spPr>
          <a:xfrm flipV="1">
            <a:off x="5985387" y="3082761"/>
            <a:ext cx="99150" cy="967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311D2567-CCA4-FB5B-DFE3-53BB3083EB6E}"/>
              </a:ext>
            </a:extLst>
          </p:cNvPr>
          <p:cNvSpPr/>
          <p:nvPr/>
        </p:nvSpPr>
        <p:spPr>
          <a:xfrm flipV="1">
            <a:off x="6610106" y="1605950"/>
            <a:ext cx="99150" cy="967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E22F919E-A67C-1C59-5261-163FA5B5958E}"/>
              </a:ext>
            </a:extLst>
          </p:cNvPr>
          <p:cNvSpPr/>
          <p:nvPr/>
        </p:nvSpPr>
        <p:spPr>
          <a:xfrm flipV="1">
            <a:off x="7066743" y="1678636"/>
            <a:ext cx="99150" cy="967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765E9768-A360-B5B2-1E2B-11D13A704533}"/>
              </a:ext>
            </a:extLst>
          </p:cNvPr>
          <p:cNvSpPr/>
          <p:nvPr/>
        </p:nvSpPr>
        <p:spPr>
          <a:xfrm flipV="1">
            <a:off x="6866909" y="1598635"/>
            <a:ext cx="99150" cy="96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6FA1DF14-1213-46AE-FFB0-67AD3BCEFB83}"/>
              </a:ext>
            </a:extLst>
          </p:cNvPr>
          <p:cNvSpPr/>
          <p:nvPr/>
        </p:nvSpPr>
        <p:spPr>
          <a:xfrm flipV="1">
            <a:off x="8361691" y="5783709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80F5C04F-AD4B-7097-E16A-951A7415BE33}"/>
              </a:ext>
            </a:extLst>
          </p:cNvPr>
          <p:cNvSpPr/>
          <p:nvPr/>
        </p:nvSpPr>
        <p:spPr>
          <a:xfrm flipV="1">
            <a:off x="8365447" y="6148681"/>
            <a:ext cx="99150" cy="967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29B0DDEF-64EF-3F98-F47E-2D2D5A5F6ACA}"/>
              </a:ext>
            </a:extLst>
          </p:cNvPr>
          <p:cNvSpPr/>
          <p:nvPr/>
        </p:nvSpPr>
        <p:spPr>
          <a:xfrm flipV="1">
            <a:off x="9707961" y="5785059"/>
            <a:ext cx="99150" cy="96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C1F3591C-DC3A-5B90-19FC-B8C93B00E82D}"/>
              </a:ext>
            </a:extLst>
          </p:cNvPr>
          <p:cNvSpPr txBox="1"/>
          <p:nvPr/>
        </p:nvSpPr>
        <p:spPr>
          <a:xfrm>
            <a:off x="9906562" y="5605740"/>
            <a:ext cx="22954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>
                <a:latin typeface="+mj-lt"/>
                <a:cs typeface="Times New Roman" panose="02020603050405020304" pitchFamily="18" charset="0"/>
              </a:rPr>
              <a:t>Isobars only</a:t>
            </a:r>
            <a:endParaRPr lang="en-CA" sz="2400">
              <a:latin typeface="+mj-lt"/>
            </a:endParaRPr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C3B8550A-7504-3321-2BC0-24510A3074CD}"/>
              </a:ext>
            </a:extLst>
          </p:cNvPr>
          <p:cNvCxnSpPr>
            <a:cxnSpLocks/>
            <a:endCxn id="150" idx="3"/>
          </p:cNvCxnSpPr>
          <p:nvPr/>
        </p:nvCxnSpPr>
        <p:spPr>
          <a:xfrm flipH="1">
            <a:off x="11209642" y="1576277"/>
            <a:ext cx="226163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>
            <a:extLst>
              <a:ext uri="{FF2B5EF4-FFF2-40B4-BE49-F238E27FC236}">
                <a16:creationId xmlns:a16="http://schemas.microsoft.com/office/drawing/2014/main" id="{0705FF5C-7A42-77AE-1AC5-624BBEAFAD78}"/>
              </a:ext>
            </a:extLst>
          </p:cNvPr>
          <p:cNvSpPr/>
          <p:nvPr/>
        </p:nvSpPr>
        <p:spPr>
          <a:xfrm flipV="1">
            <a:off x="8215607" y="1527884"/>
            <a:ext cx="99150" cy="96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A4CF42C7-4892-C095-D434-750D7E76A0C5}"/>
              </a:ext>
            </a:extLst>
          </p:cNvPr>
          <p:cNvSpPr/>
          <p:nvPr/>
        </p:nvSpPr>
        <p:spPr>
          <a:xfrm flipV="1">
            <a:off x="8228015" y="2233152"/>
            <a:ext cx="99150" cy="96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584E266A-EF53-9A0D-B4E8-438B332B463C}"/>
              </a:ext>
            </a:extLst>
          </p:cNvPr>
          <p:cNvSpPr/>
          <p:nvPr/>
        </p:nvSpPr>
        <p:spPr>
          <a:xfrm flipV="1">
            <a:off x="11383462" y="1853214"/>
            <a:ext cx="99150" cy="967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013D0143-0F58-DF1B-B913-B005ECA149A2}"/>
              </a:ext>
            </a:extLst>
          </p:cNvPr>
          <p:cNvSpPr/>
          <p:nvPr/>
        </p:nvSpPr>
        <p:spPr>
          <a:xfrm flipV="1">
            <a:off x="11383027" y="2518490"/>
            <a:ext cx="99150" cy="967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1C17B048-C5D2-30AB-8C7E-750A1CDF41D4}"/>
              </a:ext>
            </a:extLst>
          </p:cNvPr>
          <p:cNvSpPr/>
          <p:nvPr/>
        </p:nvSpPr>
        <p:spPr>
          <a:xfrm flipV="1">
            <a:off x="9703889" y="6147771"/>
            <a:ext cx="99150" cy="967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B2E5C05D-B7EE-7FF7-4E47-B7D6EA96F327}"/>
              </a:ext>
            </a:extLst>
          </p:cNvPr>
          <p:cNvSpPr txBox="1"/>
          <p:nvPr/>
        </p:nvSpPr>
        <p:spPr>
          <a:xfrm>
            <a:off x="9902490" y="5969228"/>
            <a:ext cx="22954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>
                <a:latin typeface="+mj-lt"/>
                <a:cs typeface="Times New Roman" panose="02020603050405020304" pitchFamily="18" charset="0"/>
              </a:rPr>
              <a:t>Post-accelerated</a:t>
            </a:r>
            <a:endParaRPr lang="en-CA" sz="2400">
              <a:latin typeface="+mj-lt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0B65ECDB-B734-B377-46D7-13AF9B44CC44}"/>
              </a:ext>
            </a:extLst>
          </p:cNvPr>
          <p:cNvSpPr/>
          <p:nvPr/>
        </p:nvSpPr>
        <p:spPr>
          <a:xfrm flipV="1">
            <a:off x="5859283" y="5421458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ABCF5139-DDD5-2B7A-597E-9DD6792F8C30}"/>
              </a:ext>
            </a:extLst>
          </p:cNvPr>
          <p:cNvSpPr/>
          <p:nvPr/>
        </p:nvSpPr>
        <p:spPr>
          <a:xfrm flipV="1">
            <a:off x="5692590" y="5371589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B8631334-0A75-675E-8B60-6A71E3D5CB2A}"/>
              </a:ext>
            </a:extLst>
          </p:cNvPr>
          <p:cNvSpPr/>
          <p:nvPr/>
        </p:nvSpPr>
        <p:spPr>
          <a:xfrm flipV="1">
            <a:off x="5289330" y="5416637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8458CFCA-3A0B-2F2A-D035-B6B17E178A35}"/>
              </a:ext>
            </a:extLst>
          </p:cNvPr>
          <p:cNvCxnSpPr/>
          <p:nvPr/>
        </p:nvCxnSpPr>
        <p:spPr>
          <a:xfrm>
            <a:off x="640080" y="4151923"/>
            <a:ext cx="1300930" cy="0"/>
          </a:xfrm>
          <a:prstGeom prst="straightConnector1">
            <a:avLst/>
          </a:prstGeom>
          <a:ln w="28575">
            <a:solidFill>
              <a:srgbClr val="00A4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C60A7C8E-1031-7AF9-9165-6490778E05A6}"/>
              </a:ext>
            </a:extLst>
          </p:cNvPr>
          <p:cNvSpPr txBox="1"/>
          <p:nvPr/>
        </p:nvSpPr>
        <p:spPr>
          <a:xfrm>
            <a:off x="704540" y="3696490"/>
            <a:ext cx="1175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800">
                <a:solidFill>
                  <a:srgbClr val="009FE0"/>
                </a:solidFill>
              </a:rPr>
              <a:t>18 m</a:t>
            </a:r>
            <a:endParaRPr lang="en-CA"/>
          </a:p>
        </p:txBody>
      </p: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EC6FFBF7-30C1-261B-7F38-BB990E05BC52}"/>
              </a:ext>
            </a:extLst>
          </p:cNvPr>
          <p:cNvCxnSpPr>
            <a:cxnSpLocks/>
          </p:cNvCxnSpPr>
          <p:nvPr/>
        </p:nvCxnSpPr>
        <p:spPr>
          <a:xfrm>
            <a:off x="5105730" y="6395119"/>
            <a:ext cx="191164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Box 212">
            <a:extLst>
              <a:ext uri="{FF2B5EF4-FFF2-40B4-BE49-F238E27FC236}">
                <a16:creationId xmlns:a16="http://schemas.microsoft.com/office/drawing/2014/main" id="{2F082AAF-DBFD-B044-689C-7C2B720DC622}"/>
              </a:ext>
            </a:extLst>
          </p:cNvPr>
          <p:cNvSpPr txBox="1"/>
          <p:nvPr/>
        </p:nvSpPr>
        <p:spPr>
          <a:xfrm>
            <a:off x="5447432" y="6456235"/>
            <a:ext cx="1175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CA" sz="1800">
                <a:solidFill>
                  <a:schemeClr val="bg1">
                    <a:lumMod val="65000"/>
                  </a:schemeClr>
                </a:solidFill>
              </a:rPr>
              <a:t>0 cm</a:t>
            </a:r>
            <a:endParaRPr lang="en-CA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7467B595-4C89-0BE5-9489-9A19027241AD}"/>
              </a:ext>
            </a:extLst>
          </p:cNvPr>
          <p:cNvSpPr/>
          <p:nvPr/>
        </p:nvSpPr>
        <p:spPr>
          <a:xfrm flipV="1">
            <a:off x="6376162" y="5426895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7970A2D0-9061-B6F8-C3E6-12BE663D77AC}"/>
              </a:ext>
            </a:extLst>
          </p:cNvPr>
          <p:cNvSpPr/>
          <p:nvPr/>
        </p:nvSpPr>
        <p:spPr>
          <a:xfrm flipV="1">
            <a:off x="5163967" y="5378501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CEF52A94-2B38-6576-06CF-3881386AFE39}"/>
              </a:ext>
            </a:extLst>
          </p:cNvPr>
          <p:cNvSpPr txBox="1"/>
          <p:nvPr/>
        </p:nvSpPr>
        <p:spPr>
          <a:xfrm>
            <a:off x="4631685" y="689298"/>
            <a:ext cx="673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>
                <a:latin typeface="+mj-lt"/>
                <a:cs typeface="Times New Roman" panose="02020603050405020304" pitchFamily="18" charset="0"/>
              </a:rPr>
              <a:t>[</a:t>
            </a:r>
            <a:r>
              <a:rPr lang="en-CA" sz="1200" err="1">
                <a:latin typeface="+mj-lt"/>
                <a:cs typeface="Times New Roman" panose="02020603050405020304" pitchFamily="18" charset="0"/>
              </a:rPr>
              <a:t>pps</a:t>
            </a:r>
            <a:r>
              <a:rPr lang="en-CA" sz="1200">
                <a:latin typeface="+mj-lt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12BE01-18DA-E4DA-AD59-48F5F3988953}"/>
              </a:ext>
            </a:extLst>
          </p:cNvPr>
          <p:cNvSpPr/>
          <p:nvPr/>
        </p:nvSpPr>
        <p:spPr>
          <a:xfrm flipV="1">
            <a:off x="5359833" y="5301380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483CAC-9BD3-72B3-3A18-C50E1B3D61DE}"/>
              </a:ext>
            </a:extLst>
          </p:cNvPr>
          <p:cNvSpPr/>
          <p:nvPr/>
        </p:nvSpPr>
        <p:spPr>
          <a:xfrm flipV="1">
            <a:off x="5565655" y="5352717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805BDE-8DA8-7473-371E-34E3DF08563D}"/>
              </a:ext>
            </a:extLst>
          </p:cNvPr>
          <p:cNvSpPr/>
          <p:nvPr/>
        </p:nvSpPr>
        <p:spPr>
          <a:xfrm flipV="1">
            <a:off x="5823361" y="5316474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869DF0-2A54-D5E3-965F-8A9D4DB4E996}"/>
              </a:ext>
            </a:extLst>
          </p:cNvPr>
          <p:cNvSpPr/>
          <p:nvPr/>
        </p:nvSpPr>
        <p:spPr>
          <a:xfrm flipV="1">
            <a:off x="5997392" y="5267221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A8F4E4-70BB-5C54-D84E-202A98988308}"/>
              </a:ext>
            </a:extLst>
          </p:cNvPr>
          <p:cNvSpPr/>
          <p:nvPr/>
        </p:nvSpPr>
        <p:spPr>
          <a:xfrm flipV="1">
            <a:off x="6209106" y="5333294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F67C801-1C66-EF02-4AEF-7F20A2D0A2E1}"/>
              </a:ext>
            </a:extLst>
          </p:cNvPr>
          <p:cNvSpPr/>
          <p:nvPr/>
        </p:nvSpPr>
        <p:spPr>
          <a:xfrm flipV="1">
            <a:off x="6617477" y="5388806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619F71-86B5-464E-1A2F-4CB8E6358B0B}"/>
              </a:ext>
            </a:extLst>
          </p:cNvPr>
          <p:cNvSpPr/>
          <p:nvPr/>
        </p:nvSpPr>
        <p:spPr>
          <a:xfrm flipV="1">
            <a:off x="6877482" y="5319849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2D3D690-4636-AB6D-1419-A6520D535E6A}"/>
              </a:ext>
            </a:extLst>
          </p:cNvPr>
          <p:cNvSpPr/>
          <p:nvPr/>
        </p:nvSpPr>
        <p:spPr>
          <a:xfrm flipV="1">
            <a:off x="5973428" y="5398117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81DF7E9-62FA-C170-8995-BADF06F349B8}"/>
              </a:ext>
            </a:extLst>
          </p:cNvPr>
          <p:cNvSpPr/>
          <p:nvPr/>
        </p:nvSpPr>
        <p:spPr>
          <a:xfrm flipV="1">
            <a:off x="6231659" y="5524885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F208541-1E20-70BE-0E99-7C3185A207CE}"/>
              </a:ext>
            </a:extLst>
          </p:cNvPr>
          <p:cNvSpPr/>
          <p:nvPr/>
        </p:nvSpPr>
        <p:spPr>
          <a:xfrm flipV="1">
            <a:off x="5950846" y="5534444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14DB997-52F2-F60A-F038-EB090C7F38CA}"/>
              </a:ext>
            </a:extLst>
          </p:cNvPr>
          <p:cNvSpPr/>
          <p:nvPr/>
        </p:nvSpPr>
        <p:spPr>
          <a:xfrm flipV="1">
            <a:off x="6281234" y="5413558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04E9F0D-72A9-C472-EDA6-47EF3F80F59C}"/>
              </a:ext>
            </a:extLst>
          </p:cNvPr>
          <p:cNvSpPr/>
          <p:nvPr/>
        </p:nvSpPr>
        <p:spPr>
          <a:xfrm flipV="1">
            <a:off x="5490780" y="5463240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D160E5E-E3C0-C3F0-AB8D-C2C499363AA2}"/>
              </a:ext>
            </a:extLst>
          </p:cNvPr>
          <p:cNvSpPr/>
          <p:nvPr/>
        </p:nvSpPr>
        <p:spPr>
          <a:xfrm flipV="1">
            <a:off x="5779086" y="5440147"/>
            <a:ext cx="99150" cy="96788"/>
          </a:xfrm>
          <a:prstGeom prst="ellipse">
            <a:avLst/>
          </a:prstGeom>
          <a:solidFill>
            <a:srgbClr val="52B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FDCEE9-59B3-3FC7-FCEC-40A38B4B695C}"/>
              </a:ext>
            </a:extLst>
          </p:cNvPr>
          <p:cNvCxnSpPr>
            <a:cxnSpLocks/>
          </p:cNvCxnSpPr>
          <p:nvPr/>
        </p:nvCxnSpPr>
        <p:spPr>
          <a:xfrm>
            <a:off x="4659966" y="4420899"/>
            <a:ext cx="1193647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8EF355-580E-4B61-BF74-BC5FE5C5F3B5}"/>
              </a:ext>
            </a:extLst>
          </p:cNvPr>
          <p:cNvSpPr/>
          <p:nvPr/>
        </p:nvSpPr>
        <p:spPr>
          <a:xfrm>
            <a:off x="8442402" y="4058135"/>
            <a:ext cx="3662994" cy="1235410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Medium E: RFQ + DTL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6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0.117 MeV/u to 1.8 MeV/u</a:t>
            </a:r>
            <a:endParaRPr lang="en-CA" sz="160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High E: SC </a:t>
            </a:r>
            <a:r>
              <a:rPr lang="en-CA" sz="160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linac</a:t>
            </a:r>
            <a:endParaRPr lang="en-CA" sz="160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 MeV/u up to 16 MeV/u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80A641-7102-8694-6FFC-80A818569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65" y="893029"/>
            <a:ext cx="4678511" cy="2829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69954A-B596-CAC4-0691-C7801D4B2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760" y="948711"/>
            <a:ext cx="3903832" cy="243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7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1" grpId="1" animBg="1"/>
      <p:bldP spid="128" grpId="0" animBg="1"/>
      <p:bldP spid="129" grpId="0" animBg="1"/>
      <p:bldP spid="130" grpId="0" animBg="1"/>
      <p:bldP spid="142" grpId="0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5" grpId="0" animBg="1"/>
      <p:bldP spid="166" grpId="0"/>
      <p:bldP spid="167" grpId="0"/>
      <p:bldP spid="169" grpId="0"/>
      <p:bldP spid="170" grpId="0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/>
      <p:bldP spid="187" grpId="0" animBg="1"/>
      <p:bldP spid="188" grpId="0" animBg="1"/>
      <p:bldP spid="189" grpId="0" animBg="1"/>
      <p:bldP spid="190" grpId="0" animBg="1"/>
      <p:bldP spid="191" grpId="0" animBg="1"/>
      <p:bldP spid="192" grpId="0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217" grpId="0" animBg="1"/>
      <p:bldP spid="217" grpId="1" animBg="1"/>
      <p:bldP spid="218" grpId="0" animBg="1"/>
      <p:bldP spid="218" grpId="1" animBg="1"/>
      <p:bldP spid="223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3976A-5369-B477-FD13-7BF1E93AB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roup 209">
            <a:extLst>
              <a:ext uri="{FF2B5EF4-FFF2-40B4-BE49-F238E27FC236}">
                <a16:creationId xmlns:a16="http://schemas.microsoft.com/office/drawing/2014/main" id="{C710CD4B-C91E-8063-54FA-400D8D89E2D8}"/>
              </a:ext>
            </a:extLst>
          </p:cNvPr>
          <p:cNvGrpSpPr/>
          <p:nvPr/>
        </p:nvGrpSpPr>
        <p:grpSpPr>
          <a:xfrm>
            <a:off x="838800" y="1681076"/>
            <a:ext cx="2823641" cy="1677781"/>
            <a:chOff x="4051782" y="1699976"/>
            <a:chExt cx="2823641" cy="1677781"/>
          </a:xfrm>
        </p:grpSpPr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1CA04F31-4F81-2721-59BD-34B7D95384C2}"/>
                </a:ext>
              </a:extLst>
            </p:cNvPr>
            <p:cNvSpPr txBox="1"/>
            <p:nvPr/>
          </p:nvSpPr>
          <p:spPr>
            <a:xfrm>
              <a:off x="6414467" y="1699976"/>
              <a:ext cx="460956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00"/>
                <a:t>[1/s]</a:t>
              </a:r>
            </a:p>
          </p:txBody>
        </p:sp>
        <p:pic>
          <p:nvPicPr>
            <p:cNvPr id="203" name="Picture 202" descr="A graph showing a graph showing a number of electrons&#10;&#10;Description automatically generated">
              <a:extLst>
                <a:ext uri="{FF2B5EF4-FFF2-40B4-BE49-F238E27FC236}">
                  <a16:creationId xmlns:a16="http://schemas.microsoft.com/office/drawing/2014/main" id="{241192EF-EE6F-F3D3-6764-07FD248D7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" r="4164"/>
            <a:stretch/>
          </p:blipFill>
          <p:spPr>
            <a:xfrm>
              <a:off x="4051782" y="1765083"/>
              <a:ext cx="2561861" cy="1612674"/>
            </a:xfrm>
            <a:prstGeom prst="rect">
              <a:avLst/>
            </a:prstGeom>
          </p:spPr>
        </p:pic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DC515B3C-9DC5-A978-8682-9E7A0220F359}"/>
              </a:ext>
            </a:extLst>
          </p:cNvPr>
          <p:cNvGrpSpPr/>
          <p:nvPr/>
        </p:nvGrpSpPr>
        <p:grpSpPr>
          <a:xfrm>
            <a:off x="7847290" y="1717835"/>
            <a:ext cx="2929938" cy="1641553"/>
            <a:chOff x="7847290" y="1717835"/>
            <a:chExt cx="2929938" cy="1641553"/>
          </a:xfrm>
        </p:grpSpPr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5B05C34-E584-6E91-4465-3F05063A6139}"/>
                </a:ext>
              </a:extLst>
            </p:cNvPr>
            <p:cNvSpPr txBox="1"/>
            <p:nvPr/>
          </p:nvSpPr>
          <p:spPr>
            <a:xfrm>
              <a:off x="10316272" y="1717835"/>
              <a:ext cx="460956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00"/>
                <a:t>[1/s]</a:t>
              </a:r>
            </a:p>
          </p:txBody>
        </p:sp>
        <p:pic>
          <p:nvPicPr>
            <p:cNvPr id="204" name="Picture 203" descr="A graph showing a graph showing a number of electrons&#10;&#10;Description automatically generated">
              <a:extLst>
                <a:ext uri="{FF2B5EF4-FFF2-40B4-BE49-F238E27FC236}">
                  <a16:creationId xmlns:a16="http://schemas.microsoft.com/office/drawing/2014/main" id="{5060D04D-7357-9BD4-2330-B969C0A5E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"/>
            <a:stretch/>
          </p:blipFill>
          <p:spPr>
            <a:xfrm>
              <a:off x="7847290" y="1764738"/>
              <a:ext cx="2655149" cy="1594650"/>
            </a:xfrm>
            <a:prstGeom prst="rect">
              <a:avLst/>
            </a:prstGeom>
          </p:spPr>
        </p:pic>
      </p:grp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DB34DDB0-0770-2F99-5927-646713DF70D6}"/>
              </a:ext>
            </a:extLst>
          </p:cNvPr>
          <p:cNvSpPr/>
          <p:nvPr/>
        </p:nvSpPr>
        <p:spPr>
          <a:xfrm>
            <a:off x="2437005" y="936858"/>
            <a:ext cx="8823132" cy="606574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/>
              <a:t>ISAC I and ISAC-II halls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4A222CE-348C-9B2A-FBD4-D591A3A23113}"/>
              </a:ext>
            </a:extLst>
          </p:cNvPr>
          <p:cNvGrpSpPr/>
          <p:nvPr/>
        </p:nvGrpSpPr>
        <p:grpSpPr>
          <a:xfrm>
            <a:off x="2749275" y="2830365"/>
            <a:ext cx="2313418" cy="888536"/>
            <a:chOff x="8986673" y="4774543"/>
            <a:chExt cx="2313418" cy="888536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11674DA-F459-2483-80C3-36B96D9A6D2D}"/>
                </a:ext>
              </a:extLst>
            </p:cNvPr>
            <p:cNvSpPr/>
            <p:nvPr/>
          </p:nvSpPr>
          <p:spPr>
            <a:xfrm>
              <a:off x="9168297" y="5327844"/>
              <a:ext cx="1933563" cy="2817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5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E680C29-B654-D5D8-D490-ACD27A96B03F}"/>
                </a:ext>
              </a:extLst>
            </p:cNvPr>
            <p:cNvCxnSpPr>
              <a:cxnSpLocks/>
            </p:cNvCxnSpPr>
            <p:nvPr/>
          </p:nvCxnSpPr>
          <p:spPr>
            <a:xfrm>
              <a:off x="8986673" y="5652283"/>
              <a:ext cx="23134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2F76158-5CF8-EC64-86B0-E14EFE7407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86673" y="5285179"/>
              <a:ext cx="1087512" cy="71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5257C20-E3E2-82EF-C1C2-BD5C13F8E634}"/>
                </a:ext>
              </a:extLst>
            </p:cNvPr>
            <p:cNvCxnSpPr>
              <a:cxnSpLocks/>
            </p:cNvCxnSpPr>
            <p:nvPr/>
          </p:nvCxnSpPr>
          <p:spPr>
            <a:xfrm>
              <a:off x="9000115" y="5275011"/>
              <a:ext cx="0" cy="3880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92C5E82-E1D1-69E4-A63E-93B7FD5A545D}"/>
                </a:ext>
              </a:extLst>
            </p:cNvPr>
            <p:cNvCxnSpPr>
              <a:cxnSpLocks/>
            </p:cNvCxnSpPr>
            <p:nvPr/>
          </p:nvCxnSpPr>
          <p:spPr>
            <a:xfrm>
              <a:off x="10211734" y="5282472"/>
              <a:ext cx="108835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0FDA089-297B-80D1-7C63-9F9D5099220C}"/>
                </a:ext>
              </a:extLst>
            </p:cNvPr>
            <p:cNvCxnSpPr>
              <a:cxnSpLocks/>
            </p:cNvCxnSpPr>
            <p:nvPr/>
          </p:nvCxnSpPr>
          <p:spPr>
            <a:xfrm>
              <a:off x="11285766" y="5268413"/>
              <a:ext cx="0" cy="3880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C167C20-DBC1-8A14-FBA5-6A2FCCA163A7}"/>
                </a:ext>
              </a:extLst>
            </p:cNvPr>
            <p:cNvCxnSpPr>
              <a:cxnSpLocks/>
            </p:cNvCxnSpPr>
            <p:nvPr/>
          </p:nvCxnSpPr>
          <p:spPr>
            <a:xfrm>
              <a:off x="10062857" y="4777720"/>
              <a:ext cx="0" cy="5141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0D3FA5C-FBC5-4DA6-1DEF-CD006FDFFF26}"/>
                </a:ext>
              </a:extLst>
            </p:cNvPr>
            <p:cNvCxnSpPr>
              <a:cxnSpLocks/>
            </p:cNvCxnSpPr>
            <p:nvPr/>
          </p:nvCxnSpPr>
          <p:spPr>
            <a:xfrm>
              <a:off x="10224787" y="4774543"/>
              <a:ext cx="0" cy="5168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0834D-F68E-5ADB-5BA8-13BE6C74B3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Three parallel RIBs once ARIEL is operational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6A1B17-9742-5842-2D9E-555B98520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74664" y="6599583"/>
            <a:ext cx="217336" cy="258417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8" name="Picture 77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43EE278-852C-6EDD-A282-6C0A9F3560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459"/>
          <a:stretch/>
        </p:blipFill>
        <p:spPr>
          <a:xfrm>
            <a:off x="486164" y="4333064"/>
            <a:ext cx="1465006" cy="1354019"/>
          </a:xfrm>
          <a:prstGeom prst="rect">
            <a:avLst/>
          </a:prstGeom>
        </p:spPr>
      </p:pic>
      <p:sp>
        <p:nvSpPr>
          <p:cNvPr id="79" name="Content Placeholder 4">
            <a:extLst>
              <a:ext uri="{FF2B5EF4-FFF2-40B4-BE49-F238E27FC236}">
                <a16:creationId xmlns:a16="http://schemas.microsoft.com/office/drawing/2014/main" id="{2F4AF0AD-A432-6486-BE6A-B1FDA8A297F4}"/>
              </a:ext>
            </a:extLst>
          </p:cNvPr>
          <p:cNvSpPr txBox="1">
            <a:spLocks/>
          </p:cNvSpPr>
          <p:nvPr/>
        </p:nvSpPr>
        <p:spPr>
          <a:xfrm>
            <a:off x="144558" y="5957838"/>
            <a:ext cx="2306023" cy="707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CA" sz="1764">
                <a:solidFill>
                  <a:srgbClr val="009FE0"/>
                </a:solidFill>
              </a:rPr>
              <a:t>500 MeV – 100 </a:t>
            </a:r>
            <a:r>
              <a:rPr lang="el-GR" sz="1764">
                <a:solidFill>
                  <a:srgbClr val="009FE0"/>
                </a:solidFill>
              </a:rPr>
              <a:t>μ</a:t>
            </a:r>
            <a:r>
              <a:rPr lang="en-US" sz="1764">
                <a:solidFill>
                  <a:srgbClr val="009FE0"/>
                </a:solidFill>
              </a:rPr>
              <a:t>A</a:t>
            </a:r>
            <a:r>
              <a:rPr lang="en-CA" sz="1764">
                <a:solidFill>
                  <a:srgbClr val="009FE0"/>
                </a:solidFill>
              </a:rPr>
              <a:t> </a:t>
            </a:r>
          </a:p>
          <a:p>
            <a:pPr marL="0" indent="0" algn="ctr">
              <a:buFont typeface="Arial"/>
              <a:buNone/>
            </a:pPr>
            <a:r>
              <a:rPr lang="en-CA" sz="1764">
                <a:solidFill>
                  <a:srgbClr val="009FE0"/>
                </a:solidFill>
              </a:rPr>
              <a:t>P+ Cyclotron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3BDEBD-F4E2-2852-A6A0-9DF45021C10E}"/>
              </a:ext>
            </a:extLst>
          </p:cNvPr>
          <p:cNvGrpSpPr/>
          <p:nvPr/>
        </p:nvGrpSpPr>
        <p:grpSpPr>
          <a:xfrm>
            <a:off x="9786773" y="4774543"/>
            <a:ext cx="2313418" cy="888536"/>
            <a:chOff x="8986673" y="4774543"/>
            <a:chExt cx="2313418" cy="888536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521D7BF-2930-924D-01C5-43ED6F7D1F3D}"/>
                </a:ext>
              </a:extLst>
            </p:cNvPr>
            <p:cNvSpPr/>
            <p:nvPr/>
          </p:nvSpPr>
          <p:spPr>
            <a:xfrm>
              <a:off x="9168297" y="5327844"/>
              <a:ext cx="1933563" cy="2817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5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B1CCC47-1E6F-5F65-F9C6-8551DAB09B8E}"/>
                </a:ext>
              </a:extLst>
            </p:cNvPr>
            <p:cNvCxnSpPr>
              <a:cxnSpLocks/>
            </p:cNvCxnSpPr>
            <p:nvPr/>
          </p:nvCxnSpPr>
          <p:spPr>
            <a:xfrm>
              <a:off x="8986673" y="5652283"/>
              <a:ext cx="23134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C1C9535-4763-740C-9984-4B376C9355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86673" y="5285179"/>
              <a:ext cx="1087512" cy="71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C41B72C-3239-FE58-2B04-92EB1A567AB6}"/>
                </a:ext>
              </a:extLst>
            </p:cNvPr>
            <p:cNvCxnSpPr>
              <a:cxnSpLocks/>
            </p:cNvCxnSpPr>
            <p:nvPr/>
          </p:nvCxnSpPr>
          <p:spPr>
            <a:xfrm>
              <a:off x="9000115" y="5275011"/>
              <a:ext cx="0" cy="3880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2043118-1D0F-3089-3F36-33B6F36E35A4}"/>
                </a:ext>
              </a:extLst>
            </p:cNvPr>
            <p:cNvCxnSpPr>
              <a:cxnSpLocks/>
            </p:cNvCxnSpPr>
            <p:nvPr/>
          </p:nvCxnSpPr>
          <p:spPr>
            <a:xfrm>
              <a:off x="10211734" y="5282472"/>
              <a:ext cx="108835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8F6C93C-8EE8-2712-36AB-23AB1C085F63}"/>
                </a:ext>
              </a:extLst>
            </p:cNvPr>
            <p:cNvCxnSpPr>
              <a:cxnSpLocks/>
            </p:cNvCxnSpPr>
            <p:nvPr/>
          </p:nvCxnSpPr>
          <p:spPr>
            <a:xfrm>
              <a:off x="11285766" y="5268413"/>
              <a:ext cx="0" cy="3880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CA876A4-EC34-97E1-AEC4-E572AE218FB0}"/>
                </a:ext>
              </a:extLst>
            </p:cNvPr>
            <p:cNvCxnSpPr>
              <a:cxnSpLocks/>
            </p:cNvCxnSpPr>
            <p:nvPr/>
          </p:nvCxnSpPr>
          <p:spPr>
            <a:xfrm>
              <a:off x="10062857" y="4777720"/>
              <a:ext cx="0" cy="5141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05EBA64-EC49-350A-4731-AF3E348682A9}"/>
                </a:ext>
              </a:extLst>
            </p:cNvPr>
            <p:cNvCxnSpPr>
              <a:cxnSpLocks/>
            </p:cNvCxnSpPr>
            <p:nvPr/>
          </p:nvCxnSpPr>
          <p:spPr>
            <a:xfrm>
              <a:off x="10224787" y="4774543"/>
              <a:ext cx="0" cy="5168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6D4A26-5F7F-4C41-079F-5B1DCBA692A4}"/>
              </a:ext>
            </a:extLst>
          </p:cNvPr>
          <p:cNvGrpSpPr/>
          <p:nvPr/>
        </p:nvGrpSpPr>
        <p:grpSpPr>
          <a:xfrm>
            <a:off x="6378800" y="3969891"/>
            <a:ext cx="2313418" cy="888536"/>
            <a:chOff x="8986673" y="4774543"/>
            <a:chExt cx="2313418" cy="888536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EA8B960-8CCD-DFFD-D361-64B678F05815}"/>
                </a:ext>
              </a:extLst>
            </p:cNvPr>
            <p:cNvSpPr/>
            <p:nvPr/>
          </p:nvSpPr>
          <p:spPr>
            <a:xfrm>
              <a:off x="9168297" y="5327844"/>
              <a:ext cx="1933563" cy="2817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5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634E3CD-5F0C-6052-2443-B571128005C4}"/>
                </a:ext>
              </a:extLst>
            </p:cNvPr>
            <p:cNvCxnSpPr>
              <a:cxnSpLocks/>
            </p:cNvCxnSpPr>
            <p:nvPr/>
          </p:nvCxnSpPr>
          <p:spPr>
            <a:xfrm>
              <a:off x="8986673" y="5652283"/>
              <a:ext cx="23134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96E6CB-6CC6-95BF-89A0-9BEC7629CF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86673" y="5285179"/>
              <a:ext cx="1087512" cy="71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1D89D0A-62FE-361F-0CFE-160454BC2C66}"/>
                </a:ext>
              </a:extLst>
            </p:cNvPr>
            <p:cNvCxnSpPr>
              <a:cxnSpLocks/>
            </p:cNvCxnSpPr>
            <p:nvPr/>
          </p:nvCxnSpPr>
          <p:spPr>
            <a:xfrm>
              <a:off x="9000115" y="5275011"/>
              <a:ext cx="0" cy="3880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9DD78F3-8A96-1DB6-775E-225F18A5D64D}"/>
                </a:ext>
              </a:extLst>
            </p:cNvPr>
            <p:cNvCxnSpPr>
              <a:cxnSpLocks/>
            </p:cNvCxnSpPr>
            <p:nvPr/>
          </p:nvCxnSpPr>
          <p:spPr>
            <a:xfrm>
              <a:off x="10211734" y="5282472"/>
              <a:ext cx="108835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A1A9ECD-CA35-5F44-6D3B-2271DE3CA13E}"/>
                </a:ext>
              </a:extLst>
            </p:cNvPr>
            <p:cNvCxnSpPr>
              <a:cxnSpLocks/>
            </p:cNvCxnSpPr>
            <p:nvPr/>
          </p:nvCxnSpPr>
          <p:spPr>
            <a:xfrm>
              <a:off x="11285766" y="5268413"/>
              <a:ext cx="0" cy="3880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ECE2767-29DF-2306-F36D-4194D7C3A645}"/>
                </a:ext>
              </a:extLst>
            </p:cNvPr>
            <p:cNvCxnSpPr>
              <a:cxnSpLocks/>
            </p:cNvCxnSpPr>
            <p:nvPr/>
          </p:nvCxnSpPr>
          <p:spPr>
            <a:xfrm>
              <a:off x="10062857" y="4777720"/>
              <a:ext cx="0" cy="5141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CA5350B-8726-6ABD-833A-C00E954E1CBB}"/>
                </a:ext>
              </a:extLst>
            </p:cNvPr>
            <p:cNvCxnSpPr>
              <a:cxnSpLocks/>
            </p:cNvCxnSpPr>
            <p:nvPr/>
          </p:nvCxnSpPr>
          <p:spPr>
            <a:xfrm>
              <a:off x="10224787" y="4774543"/>
              <a:ext cx="0" cy="5168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69E6C3F-2863-2491-C3F8-04A2361DA79B}"/>
              </a:ext>
            </a:extLst>
          </p:cNvPr>
          <p:cNvCxnSpPr>
            <a:cxnSpLocks/>
          </p:cNvCxnSpPr>
          <p:nvPr/>
        </p:nvCxnSpPr>
        <p:spPr>
          <a:xfrm>
            <a:off x="1711959" y="4652180"/>
            <a:ext cx="7078358" cy="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209E1BF-E58F-0286-4BF5-7A54A9011E5B}"/>
              </a:ext>
            </a:extLst>
          </p:cNvPr>
          <p:cNvSpPr txBox="1"/>
          <p:nvPr/>
        </p:nvSpPr>
        <p:spPr>
          <a:xfrm>
            <a:off x="10615752" y="5709053"/>
            <a:ext cx="111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latin typeface="+mj-lt"/>
                <a:cs typeface="Times New Roman" panose="02020603050405020304" pitchFamily="18" charset="0"/>
              </a:rPr>
              <a:t>ISAC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47250EF-C258-B42F-CA53-F256E64E8AE3}"/>
              </a:ext>
            </a:extLst>
          </p:cNvPr>
          <p:cNvSpPr txBox="1"/>
          <p:nvPr/>
        </p:nvSpPr>
        <p:spPr>
          <a:xfrm>
            <a:off x="6774639" y="4868377"/>
            <a:ext cx="1791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latin typeface="+mj-lt"/>
                <a:cs typeface="Times New Roman" panose="02020603050405020304" pitchFamily="18" charset="0"/>
              </a:rPr>
              <a:t>ARIEL - APTW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7614093-6941-1261-0CE4-AF848E482B3E}"/>
              </a:ext>
            </a:extLst>
          </p:cNvPr>
          <p:cNvSpPr/>
          <p:nvPr/>
        </p:nvSpPr>
        <p:spPr>
          <a:xfrm>
            <a:off x="1018529" y="3379782"/>
            <a:ext cx="500929" cy="30023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88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5CCA7AB-7857-D5F7-70A4-1FAB42789808}"/>
              </a:ext>
            </a:extLst>
          </p:cNvPr>
          <p:cNvCxnSpPr>
            <a:cxnSpLocks/>
          </p:cNvCxnSpPr>
          <p:nvPr/>
        </p:nvCxnSpPr>
        <p:spPr>
          <a:xfrm>
            <a:off x="1519458" y="3529901"/>
            <a:ext cx="3380055" cy="6983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10308953-5C03-A458-C2E9-F8A41EAA4CEF}"/>
              </a:ext>
            </a:extLst>
          </p:cNvPr>
          <p:cNvSpPr txBox="1"/>
          <p:nvPr/>
        </p:nvSpPr>
        <p:spPr>
          <a:xfrm>
            <a:off x="3174189" y="3783395"/>
            <a:ext cx="1791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latin typeface="+mj-lt"/>
                <a:cs typeface="Times New Roman" panose="02020603050405020304" pitchFamily="18" charset="0"/>
              </a:rPr>
              <a:t>ARIEL - AETE</a:t>
            </a:r>
          </a:p>
        </p:txBody>
      </p:sp>
      <p:sp>
        <p:nvSpPr>
          <p:cNvPr id="94" name="Content Placeholder 4">
            <a:extLst>
              <a:ext uri="{FF2B5EF4-FFF2-40B4-BE49-F238E27FC236}">
                <a16:creationId xmlns:a16="http://schemas.microsoft.com/office/drawing/2014/main" id="{B9E057AD-F73E-FA6A-DF52-6E108122CE30}"/>
              </a:ext>
            </a:extLst>
          </p:cNvPr>
          <p:cNvSpPr txBox="1">
            <a:spLocks/>
          </p:cNvSpPr>
          <p:nvPr/>
        </p:nvSpPr>
        <p:spPr>
          <a:xfrm>
            <a:off x="319881" y="3645631"/>
            <a:ext cx="1898023" cy="707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1764">
                <a:solidFill>
                  <a:srgbClr val="002060"/>
                </a:solidFill>
              </a:rPr>
              <a:t>30 MeV – 10 mA </a:t>
            </a:r>
          </a:p>
          <a:p>
            <a:pPr marL="0" indent="0" algn="ctr">
              <a:buNone/>
            </a:pPr>
            <a:r>
              <a:rPr lang="en-CA" sz="1764">
                <a:solidFill>
                  <a:srgbClr val="002060"/>
                </a:solidFill>
              </a:rPr>
              <a:t>e- LINAC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964DDB39-C725-6B09-6467-7EEEC11E83A0}"/>
              </a:ext>
            </a:extLst>
          </p:cNvPr>
          <p:cNvCxnSpPr>
            <a:cxnSpLocks/>
          </p:cNvCxnSpPr>
          <p:nvPr/>
        </p:nvCxnSpPr>
        <p:spPr>
          <a:xfrm>
            <a:off x="1711959" y="5450095"/>
            <a:ext cx="10339143" cy="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B666A68-01F9-4731-F717-D9D5EF107C14}"/>
              </a:ext>
            </a:extLst>
          </p:cNvPr>
          <p:cNvCxnSpPr>
            <a:cxnSpLocks/>
          </p:cNvCxnSpPr>
          <p:nvPr/>
        </p:nvCxnSpPr>
        <p:spPr>
          <a:xfrm flipV="1">
            <a:off x="3905984" y="1310326"/>
            <a:ext cx="0" cy="186330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3CB9C2B5-9D73-BF60-32E9-8AE7D7B98C7D}"/>
              </a:ext>
            </a:extLst>
          </p:cNvPr>
          <p:cNvCxnSpPr>
            <a:cxnSpLocks/>
          </p:cNvCxnSpPr>
          <p:nvPr/>
        </p:nvCxnSpPr>
        <p:spPr>
          <a:xfrm flipH="1" flipV="1">
            <a:off x="7527206" y="1310326"/>
            <a:ext cx="8303" cy="2951463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71950D01-60C0-6A2C-4904-9CF113610053}"/>
              </a:ext>
            </a:extLst>
          </p:cNvPr>
          <p:cNvCxnSpPr>
            <a:cxnSpLocks/>
          </p:cNvCxnSpPr>
          <p:nvPr/>
        </p:nvCxnSpPr>
        <p:spPr>
          <a:xfrm flipV="1">
            <a:off x="10935188" y="1310326"/>
            <a:ext cx="0" cy="383853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3F65099-F163-EDDD-4FE6-7C041EBA9139}"/>
              </a:ext>
            </a:extLst>
          </p:cNvPr>
          <p:cNvSpPr txBox="1"/>
          <p:nvPr/>
        </p:nvSpPr>
        <p:spPr>
          <a:xfrm>
            <a:off x="8449072" y="1880251"/>
            <a:ext cx="61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latin typeface="+mj-lt"/>
                <a:cs typeface="Times New Roman" panose="02020603050405020304" pitchFamily="18" charset="0"/>
              </a:rPr>
              <a:t>x</a:t>
            </a:r>
            <a:r>
              <a:rPr lang="en-CA" sz="500">
                <a:latin typeface="+mj-lt"/>
                <a:cs typeface="Times New Roman" panose="02020603050405020304" pitchFamily="18" charset="0"/>
              </a:rPr>
              <a:t> </a:t>
            </a:r>
            <a:r>
              <a:rPr lang="en-CA"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115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 animBg="1"/>
      <p:bldP spid="83" grpId="0"/>
      <p:bldP spid="9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3C95BBD-26CA-0E3D-4A04-7E4EAE37D01A}"/>
              </a:ext>
            </a:extLst>
          </p:cNvPr>
          <p:cNvSpPr/>
          <p:nvPr/>
        </p:nvSpPr>
        <p:spPr>
          <a:xfrm rot="2634991">
            <a:off x="4621527" y="3538665"/>
            <a:ext cx="700200" cy="319855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ITE</a:t>
            </a:r>
            <a:endParaRPr lang="en-CA" sz="1234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6980056-EB17-C016-C5B0-AE900DA8B5E6}"/>
              </a:ext>
            </a:extLst>
          </p:cNvPr>
          <p:cNvCxnSpPr>
            <a:cxnSpLocks/>
          </p:cNvCxnSpPr>
          <p:nvPr/>
        </p:nvCxnSpPr>
        <p:spPr>
          <a:xfrm flipH="1" flipV="1">
            <a:off x="4520431" y="3246019"/>
            <a:ext cx="209995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A2ABE0BD-377F-F6C9-0427-324381024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459"/>
          <a:stretch/>
        </p:blipFill>
        <p:spPr>
          <a:xfrm>
            <a:off x="3285804" y="4648188"/>
            <a:ext cx="1465006" cy="135401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7AD36C-33AE-5BD1-E006-0D0FA142A9F5}"/>
              </a:ext>
            </a:extLst>
          </p:cNvPr>
          <p:cNvCxnSpPr>
            <a:cxnSpLocks/>
          </p:cNvCxnSpPr>
          <p:nvPr/>
        </p:nvCxnSpPr>
        <p:spPr>
          <a:xfrm flipV="1">
            <a:off x="4549798" y="4204529"/>
            <a:ext cx="0" cy="715383"/>
          </a:xfrm>
          <a:prstGeom prst="line">
            <a:avLst/>
          </a:prstGeom>
          <a:ln w="28575">
            <a:solidFill>
              <a:srgbClr val="009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3BA3EFE2-06A6-7D7B-7DC7-B0A5220037F7}"/>
              </a:ext>
            </a:extLst>
          </p:cNvPr>
          <p:cNvSpPr txBox="1"/>
          <p:nvPr/>
        </p:nvSpPr>
        <p:spPr>
          <a:xfrm>
            <a:off x="6791168" y="5969937"/>
            <a:ext cx="839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>
                <a:solidFill>
                  <a:srgbClr val="009FE0"/>
                </a:solidFill>
              </a:rPr>
              <a:t>BL1A</a:t>
            </a:r>
            <a:endParaRPr lang="en-CA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DA3A0E-B74D-4DDE-06C7-D0BA78CDDB1E}"/>
              </a:ext>
            </a:extLst>
          </p:cNvPr>
          <p:cNvCxnSpPr>
            <a:cxnSpLocks/>
          </p:cNvCxnSpPr>
          <p:nvPr/>
        </p:nvCxnSpPr>
        <p:spPr>
          <a:xfrm flipV="1">
            <a:off x="4548451" y="3840740"/>
            <a:ext cx="341071" cy="392272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57147D-F0DA-90FE-C580-78CCAC59BDC2}"/>
              </a:ext>
            </a:extLst>
          </p:cNvPr>
          <p:cNvCxnSpPr>
            <a:cxnSpLocks/>
          </p:cNvCxnSpPr>
          <p:nvPr/>
        </p:nvCxnSpPr>
        <p:spPr>
          <a:xfrm flipV="1">
            <a:off x="5246714" y="4040152"/>
            <a:ext cx="759729" cy="1238445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ACA56F-2527-2273-4F55-6EF023396593}"/>
              </a:ext>
            </a:extLst>
          </p:cNvPr>
          <p:cNvSpPr/>
          <p:nvPr/>
        </p:nvSpPr>
        <p:spPr>
          <a:xfrm>
            <a:off x="5948950" y="3537291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PIF</a:t>
            </a:r>
            <a:endParaRPr lang="en-CA" sz="1588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696BB3E-6EE8-67F7-7388-CEB9F4ABD669}"/>
              </a:ext>
            </a:extLst>
          </p:cNvPr>
          <p:cNvSpPr txBox="1"/>
          <p:nvPr/>
        </p:nvSpPr>
        <p:spPr>
          <a:xfrm>
            <a:off x="4479409" y="4273528"/>
            <a:ext cx="839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>
                <a:solidFill>
                  <a:srgbClr val="009FE0"/>
                </a:solidFill>
              </a:rPr>
              <a:t>BL2A</a:t>
            </a:r>
            <a:endParaRPr lang="en-CA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236985B-4307-BA44-8A3D-634807B464EB}"/>
              </a:ext>
            </a:extLst>
          </p:cNvPr>
          <p:cNvSpPr txBox="1"/>
          <p:nvPr/>
        </p:nvSpPr>
        <p:spPr>
          <a:xfrm>
            <a:off x="4688028" y="5240805"/>
            <a:ext cx="839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>
                <a:solidFill>
                  <a:srgbClr val="009FE0"/>
                </a:solidFill>
              </a:rPr>
              <a:t>BL2C</a:t>
            </a:r>
            <a:endParaRPr lang="en-CA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797E00-7C1B-168D-1690-1D9EBFB4AB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5357" y="205595"/>
            <a:ext cx="10450005" cy="606574"/>
          </a:xfrm>
        </p:spPr>
        <p:txBody>
          <a:bodyPr/>
          <a:lstStyle/>
          <a:p>
            <a:r>
              <a:rPr lang="en-US"/>
              <a:t>RIBs from electrons: How?</a:t>
            </a:r>
            <a:endParaRPr lang="en-C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FA56A0-5ED8-8BD0-2D0C-2F4A45AD5888}"/>
              </a:ext>
            </a:extLst>
          </p:cNvPr>
          <p:cNvSpPr/>
          <p:nvPr/>
        </p:nvSpPr>
        <p:spPr>
          <a:xfrm>
            <a:off x="7670633" y="5438652"/>
            <a:ext cx="1890405" cy="1178839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588" baseline="30000"/>
          </a:p>
          <a:p>
            <a:pPr algn="ctr"/>
            <a:endParaRPr lang="en-US" sz="1588">
              <a:solidFill>
                <a:srgbClr val="002060"/>
              </a:solidFill>
            </a:endParaRPr>
          </a:p>
          <a:p>
            <a:pPr algn="ctr"/>
            <a:r>
              <a:rPr lang="en-US" sz="1411">
                <a:solidFill>
                  <a:srgbClr val="002060"/>
                </a:solidFill>
              </a:rPr>
              <a:t>Muons for </a:t>
            </a:r>
          </a:p>
          <a:p>
            <a:pPr algn="ctr"/>
            <a:r>
              <a:rPr lang="en-US" sz="1411">
                <a:solidFill>
                  <a:srgbClr val="002060"/>
                </a:solidFill>
              </a:rPr>
              <a:t>material science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7E5793E-AD53-B45D-A25E-A55EC8AF02A6}"/>
              </a:ext>
            </a:extLst>
          </p:cNvPr>
          <p:cNvSpPr txBox="1">
            <a:spLocks/>
          </p:cNvSpPr>
          <p:nvPr/>
        </p:nvSpPr>
        <p:spPr>
          <a:xfrm>
            <a:off x="3055006" y="6031046"/>
            <a:ext cx="2306023" cy="707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CA" sz="1764">
                <a:solidFill>
                  <a:srgbClr val="009FE0"/>
                </a:solidFill>
              </a:rPr>
              <a:t>500 MeV – 400 </a:t>
            </a:r>
            <a:r>
              <a:rPr lang="el-GR" sz="1764">
                <a:solidFill>
                  <a:srgbClr val="009FE0"/>
                </a:solidFill>
              </a:rPr>
              <a:t>μ</a:t>
            </a:r>
            <a:r>
              <a:rPr lang="en-US" sz="1764">
                <a:solidFill>
                  <a:srgbClr val="009FE0"/>
                </a:solidFill>
              </a:rPr>
              <a:t>A</a:t>
            </a:r>
            <a:r>
              <a:rPr lang="en-CA" sz="1764">
                <a:solidFill>
                  <a:srgbClr val="009FE0"/>
                </a:solidFill>
              </a:rPr>
              <a:t> </a:t>
            </a:r>
          </a:p>
          <a:p>
            <a:pPr marL="0" indent="0" algn="ctr">
              <a:buFont typeface="Arial"/>
              <a:buNone/>
            </a:pPr>
            <a:r>
              <a:rPr lang="en-CA" sz="1764">
                <a:solidFill>
                  <a:srgbClr val="009FE0"/>
                </a:solidFill>
              </a:rPr>
              <a:t>P+ Cyclotron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31EC47-D868-511E-CCD8-4540CDD9AF6E}"/>
              </a:ext>
            </a:extLst>
          </p:cNvPr>
          <p:cNvCxnSpPr>
            <a:cxnSpLocks/>
          </p:cNvCxnSpPr>
          <p:nvPr/>
        </p:nvCxnSpPr>
        <p:spPr>
          <a:xfrm>
            <a:off x="4038692" y="5964743"/>
            <a:ext cx="7955254" cy="5194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B24B03-2513-B032-9849-53162FEF8F1B}"/>
              </a:ext>
            </a:extLst>
          </p:cNvPr>
          <p:cNvCxnSpPr>
            <a:cxnSpLocks/>
          </p:cNvCxnSpPr>
          <p:nvPr/>
        </p:nvCxnSpPr>
        <p:spPr>
          <a:xfrm flipH="1" flipV="1">
            <a:off x="1789969" y="3698592"/>
            <a:ext cx="4169" cy="138550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0530F3-41A3-17AD-DD85-285B60A59693}"/>
              </a:ext>
            </a:extLst>
          </p:cNvPr>
          <p:cNvCxnSpPr>
            <a:cxnSpLocks/>
          </p:cNvCxnSpPr>
          <p:nvPr/>
        </p:nvCxnSpPr>
        <p:spPr>
          <a:xfrm flipH="1" flipV="1">
            <a:off x="4158175" y="3864327"/>
            <a:ext cx="384798" cy="35885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45D6703-1EEA-41D3-ED11-2DE196725382}"/>
              </a:ext>
            </a:extLst>
          </p:cNvPr>
          <p:cNvSpPr/>
          <p:nvPr/>
        </p:nvSpPr>
        <p:spPr>
          <a:xfrm>
            <a:off x="7812377" y="5527752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T1</a:t>
            </a:r>
            <a:endParaRPr lang="en-CA" sz="1588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7612D79-D5F3-893A-E53C-CE2F8637AB95}"/>
              </a:ext>
            </a:extLst>
          </p:cNvPr>
          <p:cNvSpPr/>
          <p:nvPr/>
        </p:nvSpPr>
        <p:spPr>
          <a:xfrm>
            <a:off x="8701750" y="5527752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T2</a:t>
            </a:r>
            <a:endParaRPr lang="en-CA" sz="1588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0A80DF7-71EC-9AE7-C82F-DC8BDBEE3B29}"/>
              </a:ext>
            </a:extLst>
          </p:cNvPr>
          <p:cNvCxnSpPr>
            <a:cxnSpLocks/>
          </p:cNvCxnSpPr>
          <p:nvPr/>
        </p:nvCxnSpPr>
        <p:spPr>
          <a:xfrm>
            <a:off x="3059357" y="1855471"/>
            <a:ext cx="1048995" cy="0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026E94D-2282-0C42-7428-7C9887279BAE}"/>
              </a:ext>
            </a:extLst>
          </p:cNvPr>
          <p:cNvSpPr txBox="1">
            <a:spLocks/>
          </p:cNvSpPr>
          <p:nvPr/>
        </p:nvSpPr>
        <p:spPr>
          <a:xfrm>
            <a:off x="981471" y="5809063"/>
            <a:ext cx="1898023" cy="707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1764">
                <a:solidFill>
                  <a:srgbClr val="002060"/>
                </a:solidFill>
              </a:rPr>
              <a:t>30 MeV – 10 mA </a:t>
            </a:r>
          </a:p>
          <a:p>
            <a:pPr marL="0" indent="0" algn="ctr">
              <a:buNone/>
            </a:pPr>
            <a:r>
              <a:rPr lang="en-CA" sz="1764">
                <a:solidFill>
                  <a:srgbClr val="002060"/>
                </a:solidFill>
              </a:rPr>
              <a:t>e- LINAC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66457BF-3481-C5C1-9E7F-B454988D6463}"/>
              </a:ext>
            </a:extLst>
          </p:cNvPr>
          <p:cNvCxnSpPr>
            <a:cxnSpLocks/>
          </p:cNvCxnSpPr>
          <p:nvPr/>
        </p:nvCxnSpPr>
        <p:spPr>
          <a:xfrm flipV="1">
            <a:off x="1787787" y="2682588"/>
            <a:ext cx="473468" cy="525750"/>
          </a:xfrm>
          <a:prstGeom prst="straightConnector1">
            <a:avLst/>
          </a:prstGeom>
          <a:ln w="28575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1E8C86D-8826-820B-62BF-8929246D7B25}"/>
              </a:ext>
            </a:extLst>
          </p:cNvPr>
          <p:cNvSpPr/>
          <p:nvPr/>
        </p:nvSpPr>
        <p:spPr>
          <a:xfrm rot="2760550">
            <a:off x="1895044" y="5296806"/>
            <a:ext cx="500929" cy="30023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88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B28320-9FCD-2752-CD9F-68D0467424A4}"/>
              </a:ext>
            </a:extLst>
          </p:cNvPr>
          <p:cNvCxnSpPr>
            <a:cxnSpLocks/>
          </p:cNvCxnSpPr>
          <p:nvPr/>
        </p:nvCxnSpPr>
        <p:spPr>
          <a:xfrm flipH="1" flipV="1">
            <a:off x="1790962" y="5076660"/>
            <a:ext cx="208822" cy="2184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41B302A-6D6C-191E-EDDA-5DC077324494}"/>
              </a:ext>
            </a:extLst>
          </p:cNvPr>
          <p:cNvSpPr/>
          <p:nvPr/>
        </p:nvSpPr>
        <p:spPr>
          <a:xfrm>
            <a:off x="5819454" y="3305187"/>
            <a:ext cx="3341775" cy="1054469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1411">
                <a:solidFill>
                  <a:srgbClr val="002060"/>
                </a:solidFill>
              </a:rPr>
              <a:t>120 MeV – 10 </a:t>
            </a:r>
            <a:r>
              <a:rPr lang="en-US" sz="1411" err="1">
                <a:solidFill>
                  <a:srgbClr val="002060"/>
                </a:solidFill>
              </a:rPr>
              <a:t>nA</a:t>
            </a:r>
            <a:endParaRPr lang="en-US" sz="1411">
              <a:solidFill>
                <a:srgbClr val="002060"/>
              </a:solidFill>
            </a:endParaRPr>
          </a:p>
          <a:p>
            <a:pPr algn="r"/>
            <a:r>
              <a:rPr lang="en-US" sz="1411">
                <a:solidFill>
                  <a:srgbClr val="002060"/>
                </a:solidFill>
              </a:rPr>
              <a:t>Electronics irradiations</a:t>
            </a:r>
          </a:p>
          <a:p>
            <a:pPr algn="r"/>
            <a:r>
              <a:rPr lang="en-US" sz="1411">
                <a:solidFill>
                  <a:srgbClr val="002060"/>
                </a:solidFill>
              </a:rPr>
              <a:t>Proton FLASH</a:t>
            </a:r>
          </a:p>
          <a:p>
            <a:pPr algn="r"/>
            <a:r>
              <a:rPr lang="en-US" sz="1411">
                <a:solidFill>
                  <a:srgbClr val="002060"/>
                </a:solidFill>
              </a:rPr>
              <a:t>Ocular melanoma treatments (-2019)</a:t>
            </a:r>
          </a:p>
          <a:p>
            <a:pPr algn="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1228EFA-6B4F-E4C3-A122-3A73D6ADFA28}"/>
              </a:ext>
            </a:extLst>
          </p:cNvPr>
          <p:cNvSpPr/>
          <p:nvPr/>
        </p:nvSpPr>
        <p:spPr>
          <a:xfrm rot="18766280">
            <a:off x="3794489" y="3529380"/>
            <a:ext cx="648993" cy="305019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ITW</a:t>
            </a:r>
            <a:endParaRPr lang="en-CA" sz="2116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078EADB-807C-7E7E-40F7-7FE5E27C2011}"/>
              </a:ext>
            </a:extLst>
          </p:cNvPr>
          <p:cNvGrpSpPr/>
          <p:nvPr/>
        </p:nvGrpSpPr>
        <p:grpSpPr>
          <a:xfrm>
            <a:off x="9909989" y="1140824"/>
            <a:ext cx="2064687" cy="2845252"/>
            <a:chOff x="9220010" y="1211378"/>
            <a:chExt cx="2064687" cy="284525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1D8C8E5-62DE-AD11-EE55-81B449BCA445}"/>
                </a:ext>
              </a:extLst>
            </p:cNvPr>
            <p:cNvSpPr/>
            <p:nvPr/>
          </p:nvSpPr>
          <p:spPr>
            <a:xfrm>
              <a:off x="9220010" y="1211378"/>
              <a:ext cx="2064687" cy="2845252"/>
            </a:xfrm>
            <a:prstGeom prst="roundRect">
              <a:avLst>
                <a:gd name="adj" fmla="val 6373"/>
              </a:avLst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endParaRPr lang="en-CA" sz="1588">
                <a:solidFill>
                  <a:srgbClr val="002060"/>
                </a:solidFill>
              </a:endParaRPr>
            </a:p>
          </p:txBody>
        </p:sp>
        <p:pic>
          <p:nvPicPr>
            <p:cNvPr id="30" name="Picture 29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930FF7A0-8D28-276F-EEA3-55397F9C9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18202" y="1734457"/>
              <a:ext cx="365763" cy="33805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C9DD87E-795E-FAB4-B4ED-015EFC17C640}"/>
                </a:ext>
              </a:extLst>
            </p:cNvPr>
            <p:cNvSpPr txBox="1"/>
            <p:nvPr/>
          </p:nvSpPr>
          <p:spPr>
            <a:xfrm>
              <a:off x="9833705" y="1712197"/>
              <a:ext cx="945030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13</a:t>
              </a:r>
            </a:p>
          </p:txBody>
        </p:sp>
        <p:pic>
          <p:nvPicPr>
            <p:cNvPr id="32" name="Picture 31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B9213F69-E0DC-C1E7-3CFE-16A5C9CC2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18202" y="2184119"/>
              <a:ext cx="365763" cy="33805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514F8D-2DCB-B1F6-D395-FE0410ACF11C}"/>
                </a:ext>
              </a:extLst>
            </p:cNvPr>
            <p:cNvSpPr txBox="1"/>
            <p:nvPr/>
          </p:nvSpPr>
          <p:spPr>
            <a:xfrm>
              <a:off x="9830721" y="2178723"/>
              <a:ext cx="1097611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30-1</a:t>
              </a:r>
            </a:p>
          </p:txBody>
        </p:sp>
        <p:pic>
          <p:nvPicPr>
            <p:cNvPr id="34" name="Picture 33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8421754B-77AC-2EAF-A42B-FDF7762796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21186" y="2659343"/>
              <a:ext cx="365763" cy="33805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4FC61E2-CD68-AD05-3457-05C668BE14AF}"/>
                </a:ext>
              </a:extLst>
            </p:cNvPr>
            <p:cNvSpPr txBox="1"/>
            <p:nvPr/>
          </p:nvSpPr>
          <p:spPr>
            <a:xfrm>
              <a:off x="9833706" y="2653947"/>
              <a:ext cx="1201097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30-2</a:t>
              </a:r>
            </a:p>
          </p:txBody>
        </p:sp>
        <p:pic>
          <p:nvPicPr>
            <p:cNvPr id="36" name="Picture 35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E77AF32B-74CF-F437-7C85-19E986C90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21186" y="3129697"/>
              <a:ext cx="365763" cy="33805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D433BB-61F2-0C92-595F-D944633E0D3D}"/>
                </a:ext>
              </a:extLst>
            </p:cNvPr>
            <p:cNvSpPr txBox="1"/>
            <p:nvPr/>
          </p:nvSpPr>
          <p:spPr>
            <a:xfrm>
              <a:off x="9842584" y="3124301"/>
              <a:ext cx="875318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CP: 42</a:t>
              </a:r>
            </a:p>
          </p:txBody>
        </p:sp>
        <p:pic>
          <p:nvPicPr>
            <p:cNvPr id="83" name="Picture 82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E6C120C4-1651-D993-7367-A340EF49D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18202" y="3593313"/>
              <a:ext cx="365763" cy="33805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03833BF-B5DE-C799-2755-60DCB7EC5304}"/>
                </a:ext>
              </a:extLst>
            </p:cNvPr>
            <p:cNvSpPr txBox="1"/>
            <p:nvPr/>
          </p:nvSpPr>
          <p:spPr>
            <a:xfrm>
              <a:off x="9848453" y="3586011"/>
              <a:ext cx="875318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24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C7F8E08-750B-7A10-3570-075DBF93208C}"/>
                </a:ext>
              </a:extLst>
            </p:cNvPr>
            <p:cNvSpPr txBox="1"/>
            <p:nvPr/>
          </p:nvSpPr>
          <p:spPr>
            <a:xfrm>
              <a:off x="9389675" y="1292634"/>
              <a:ext cx="1768713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Medical isotopes</a:t>
              </a:r>
              <a:endParaRPr lang="en-CA" sz="1588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0F85BE6-2296-E020-BCB6-3BE36BC94320}"/>
              </a:ext>
            </a:extLst>
          </p:cNvPr>
          <p:cNvSpPr/>
          <p:nvPr/>
        </p:nvSpPr>
        <p:spPr>
          <a:xfrm rot="18766280">
            <a:off x="2155820" y="2277185"/>
            <a:ext cx="729205" cy="30501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AETE</a:t>
            </a:r>
            <a:endParaRPr lang="en-CA" sz="2116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8F295B6-FFBE-78A6-1670-C83F28EAB329}"/>
              </a:ext>
            </a:extLst>
          </p:cNvPr>
          <p:cNvCxnSpPr>
            <a:cxnSpLocks/>
            <a:stCxn id="39" idx="3"/>
          </p:cNvCxnSpPr>
          <p:nvPr/>
        </p:nvCxnSpPr>
        <p:spPr>
          <a:xfrm flipV="1">
            <a:off x="2768015" y="1855471"/>
            <a:ext cx="297692" cy="306580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E664F4D-2EED-3E02-075E-ED32032935CB}"/>
              </a:ext>
            </a:extLst>
          </p:cNvPr>
          <p:cNvCxnSpPr>
            <a:cxnSpLocks/>
          </p:cNvCxnSpPr>
          <p:nvPr/>
        </p:nvCxnSpPr>
        <p:spPr>
          <a:xfrm flipV="1">
            <a:off x="4529364" y="2706801"/>
            <a:ext cx="0" cy="554788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C1B79DA-757E-DEC7-F505-0F960BC6A93E}"/>
              </a:ext>
            </a:extLst>
          </p:cNvPr>
          <p:cNvCxnSpPr>
            <a:cxnSpLocks/>
          </p:cNvCxnSpPr>
          <p:nvPr/>
        </p:nvCxnSpPr>
        <p:spPr>
          <a:xfrm flipV="1">
            <a:off x="4346719" y="3246018"/>
            <a:ext cx="192650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75451D7-EB0F-2AA2-54FE-0CC24B7FCBB4}"/>
              </a:ext>
            </a:extLst>
          </p:cNvPr>
          <p:cNvSpPr txBox="1"/>
          <p:nvPr/>
        </p:nvSpPr>
        <p:spPr>
          <a:xfrm>
            <a:off x="799861" y="1624995"/>
            <a:ext cx="119504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0">
                <a:solidFill>
                  <a:srgbClr val="002060"/>
                </a:solidFill>
              </a:rPr>
              <a:t>ISOL</a:t>
            </a:r>
          </a:p>
          <a:p>
            <a:r>
              <a:rPr lang="en-US" sz="1400">
                <a:solidFill>
                  <a:srgbClr val="002060"/>
                </a:solidFill>
              </a:rPr>
              <a:t>(ARIEL)</a:t>
            </a:r>
            <a:endParaRPr lang="en-CA" sz="1100">
              <a:solidFill>
                <a:srgbClr val="002060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99D3FD6-015A-4C41-B402-AAA3FA93D8E5}"/>
              </a:ext>
            </a:extLst>
          </p:cNvPr>
          <p:cNvSpPr/>
          <p:nvPr/>
        </p:nvSpPr>
        <p:spPr>
          <a:xfrm>
            <a:off x="9797341" y="5437284"/>
            <a:ext cx="1361047" cy="1178839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588" baseline="30000"/>
          </a:p>
          <a:p>
            <a:pPr algn="ctr"/>
            <a:endParaRPr lang="en-US" sz="1588">
              <a:solidFill>
                <a:srgbClr val="002060"/>
              </a:solidFill>
            </a:endParaRPr>
          </a:p>
          <a:p>
            <a:pPr algn="ctr"/>
            <a:r>
              <a:rPr lang="en-US" sz="1411" baseline="30000">
                <a:solidFill>
                  <a:srgbClr val="002060"/>
                </a:solidFill>
              </a:rPr>
              <a:t>225</a:t>
            </a:r>
            <a:r>
              <a:rPr lang="en-US" sz="1411">
                <a:solidFill>
                  <a:srgbClr val="002060"/>
                </a:solidFill>
              </a:rPr>
              <a:t>Ac </a:t>
            </a:r>
            <a:r>
              <a:rPr lang="en-US" sz="1411" i="1">
                <a:solidFill>
                  <a:srgbClr val="002060"/>
                </a:solidFill>
              </a:rPr>
              <a:t>et al</a:t>
            </a:r>
            <a:r>
              <a:rPr lang="en-US" sz="1411">
                <a:solidFill>
                  <a:srgbClr val="002060"/>
                </a:solidFill>
              </a:rPr>
              <a:t>. production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C17BB31-BDB6-1D34-B29E-4F2304F4F82C}"/>
              </a:ext>
            </a:extLst>
          </p:cNvPr>
          <p:cNvSpPr/>
          <p:nvPr/>
        </p:nvSpPr>
        <p:spPr>
          <a:xfrm>
            <a:off x="9998829" y="5524637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IPF</a:t>
            </a:r>
            <a:endParaRPr lang="en-CA" sz="1588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AA4100D-C11B-D793-BC12-9B9D57B9BAF2}"/>
              </a:ext>
            </a:extLst>
          </p:cNvPr>
          <p:cNvSpPr/>
          <p:nvPr/>
        </p:nvSpPr>
        <p:spPr>
          <a:xfrm>
            <a:off x="10728829" y="4189468"/>
            <a:ext cx="1265117" cy="1054468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588" baseline="30000"/>
          </a:p>
          <a:p>
            <a:pPr algn="ctr"/>
            <a:endParaRPr lang="en-US" sz="1588">
              <a:solidFill>
                <a:srgbClr val="002060"/>
              </a:solidFill>
            </a:endParaRPr>
          </a:p>
          <a:p>
            <a:pPr algn="ctr"/>
            <a:r>
              <a:rPr lang="en-US" sz="1411">
                <a:solidFill>
                  <a:srgbClr val="002060"/>
                </a:solidFill>
              </a:rPr>
              <a:t>Neutron Irradiations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06E78D1-24CB-940F-F751-5C072FB4DDA9}"/>
              </a:ext>
            </a:extLst>
          </p:cNvPr>
          <p:cNvSpPr/>
          <p:nvPr/>
        </p:nvSpPr>
        <p:spPr>
          <a:xfrm>
            <a:off x="10973794" y="4228905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NIF</a:t>
            </a:r>
            <a:endParaRPr lang="en-CA" sz="1588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85A7BCA-C082-F59C-AF69-F62BA884BFE6}"/>
              </a:ext>
            </a:extLst>
          </p:cNvPr>
          <p:cNvSpPr/>
          <p:nvPr/>
        </p:nvSpPr>
        <p:spPr>
          <a:xfrm>
            <a:off x="11324857" y="5865229"/>
            <a:ext cx="343400" cy="209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88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400B4CE-4970-725F-57A6-C94AA4F1C9F1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11490325" y="5243936"/>
            <a:ext cx="6232" cy="6212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9F4B60F-271A-C98A-21C0-F4197D2F0FB0}"/>
              </a:ext>
            </a:extLst>
          </p:cNvPr>
          <p:cNvCxnSpPr>
            <a:cxnSpLocks/>
          </p:cNvCxnSpPr>
          <p:nvPr/>
        </p:nvCxnSpPr>
        <p:spPr>
          <a:xfrm>
            <a:off x="11553018" y="5243936"/>
            <a:ext cx="0" cy="622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EECCA11-55C5-3D38-F862-BB29569A74A1}"/>
              </a:ext>
            </a:extLst>
          </p:cNvPr>
          <p:cNvSpPr/>
          <p:nvPr/>
        </p:nvSpPr>
        <p:spPr>
          <a:xfrm>
            <a:off x="4108352" y="1243722"/>
            <a:ext cx="2999660" cy="1479875"/>
          </a:xfrm>
          <a:prstGeom prst="roundRect">
            <a:avLst>
              <a:gd name="adj" fmla="val 6373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2018" indent="-252018">
              <a:buFont typeface="Arial" panose="020B0604020202020204" pitchFamily="34" charset="0"/>
              <a:buChar char="•"/>
            </a:pPr>
            <a:endParaRPr lang="en-US" sz="2470">
              <a:solidFill>
                <a:srgbClr val="002060"/>
              </a:solidFill>
            </a:endParaRP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Radioactive Ion Beams</a:t>
            </a: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~10 user facilities</a:t>
            </a: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Nuclear &amp; atomic physics</a:t>
            </a: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Material science</a:t>
            </a:r>
          </a:p>
          <a:p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2D643CD-B8C7-F7BC-DDAA-74242B4FACC8}"/>
              </a:ext>
            </a:extLst>
          </p:cNvPr>
          <p:cNvSpPr/>
          <p:nvPr/>
        </p:nvSpPr>
        <p:spPr>
          <a:xfrm>
            <a:off x="4474543" y="1319729"/>
            <a:ext cx="2110083" cy="357664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ISAC I and II halls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1B7FB8F-B7FC-92EE-ED8E-B46CBC5AAA57}"/>
              </a:ext>
            </a:extLst>
          </p:cNvPr>
          <p:cNvSpPr/>
          <p:nvPr/>
        </p:nvSpPr>
        <p:spPr>
          <a:xfrm>
            <a:off x="212985" y="1016334"/>
            <a:ext cx="2949172" cy="5599789"/>
          </a:xfrm>
          <a:prstGeom prst="roundRect">
            <a:avLst>
              <a:gd name="adj" fmla="val 6373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2018" indent="-252018">
              <a:buFont typeface="Arial" panose="020B0604020202020204" pitchFamily="34" charset="0"/>
              <a:buChar char="•"/>
            </a:pPr>
            <a:endParaRPr lang="en-US" sz="2470">
              <a:solidFill>
                <a:srgbClr val="002060"/>
              </a:solidFill>
            </a:endParaRPr>
          </a:p>
          <a:p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BE2C660-F9E2-39B5-5552-49729049A405}"/>
              </a:ext>
            </a:extLst>
          </p:cNvPr>
          <p:cNvSpPr/>
          <p:nvPr/>
        </p:nvSpPr>
        <p:spPr>
          <a:xfrm>
            <a:off x="3270064" y="3032359"/>
            <a:ext cx="2064687" cy="1273040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7BA012E-7109-AA50-EE41-B27B22F9BE54}"/>
              </a:ext>
            </a:extLst>
          </p:cNvPr>
          <p:cNvSpPr txBox="1"/>
          <p:nvPr/>
        </p:nvSpPr>
        <p:spPr>
          <a:xfrm>
            <a:off x="3308756" y="2981228"/>
            <a:ext cx="119504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0">
                <a:solidFill>
                  <a:srgbClr val="002060"/>
                </a:solidFill>
              </a:rPr>
              <a:t>ISOL</a:t>
            </a:r>
          </a:p>
          <a:p>
            <a:r>
              <a:rPr lang="en-US" sz="1400">
                <a:solidFill>
                  <a:srgbClr val="002060"/>
                </a:solidFill>
              </a:rPr>
              <a:t>(ISAC)</a:t>
            </a:r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04B1C1E-7B65-9930-9133-9A4BFE6035E7}"/>
              </a:ext>
            </a:extLst>
          </p:cNvPr>
          <p:cNvSpPr/>
          <p:nvPr/>
        </p:nvSpPr>
        <p:spPr>
          <a:xfrm>
            <a:off x="5464866" y="275212"/>
            <a:ext cx="155616" cy="168727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65FB33-76F1-1DB4-8FAA-7D1375B06E4B}"/>
              </a:ext>
            </a:extLst>
          </p:cNvPr>
          <p:cNvSpPr txBox="1"/>
          <p:nvPr/>
        </p:nvSpPr>
        <p:spPr>
          <a:xfrm>
            <a:off x="5636018" y="196702"/>
            <a:ext cx="2024986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User facilities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7D63095-8C49-0A3D-D221-500990AD3475}"/>
              </a:ext>
            </a:extLst>
          </p:cNvPr>
          <p:cNvSpPr/>
          <p:nvPr/>
        </p:nvSpPr>
        <p:spPr>
          <a:xfrm>
            <a:off x="5464866" y="541150"/>
            <a:ext cx="155616" cy="168727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EBD9B0D-DE7E-7D92-BD1F-8C87C95D22F0}"/>
              </a:ext>
            </a:extLst>
          </p:cNvPr>
          <p:cNvSpPr txBox="1"/>
          <p:nvPr/>
        </p:nvSpPr>
        <p:spPr>
          <a:xfrm>
            <a:off x="5636018" y="462639"/>
            <a:ext cx="2878554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ISAC ISOL targets (since 2000s)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D9681A2-A7B3-571D-017E-9EAA8C7E5329}"/>
              </a:ext>
            </a:extLst>
          </p:cNvPr>
          <p:cNvSpPr txBox="1"/>
          <p:nvPr/>
        </p:nvSpPr>
        <p:spPr>
          <a:xfrm>
            <a:off x="5636018" y="743957"/>
            <a:ext cx="2878554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ARIEL ISOL targets (from 2027)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6C74840-3482-7A5B-52A1-E804E1E44936}"/>
              </a:ext>
            </a:extLst>
          </p:cNvPr>
          <p:cNvSpPr/>
          <p:nvPr/>
        </p:nvSpPr>
        <p:spPr>
          <a:xfrm>
            <a:off x="5464866" y="817017"/>
            <a:ext cx="155616" cy="168727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0F9F972-3C29-86EA-E305-1C66C0E93EB0}"/>
              </a:ext>
            </a:extLst>
          </p:cNvPr>
          <p:cNvSpPr/>
          <p:nvPr/>
        </p:nvSpPr>
        <p:spPr>
          <a:xfrm>
            <a:off x="8747222" y="275212"/>
            <a:ext cx="171153" cy="168727"/>
          </a:xfrm>
          <a:prstGeom prst="roundRect">
            <a:avLst/>
          </a:prstGeom>
          <a:solidFill>
            <a:srgbClr val="009FE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A8599FC-203D-1484-D6ED-DF9AD6D92B4D}"/>
              </a:ext>
            </a:extLst>
          </p:cNvPr>
          <p:cNvSpPr txBox="1"/>
          <p:nvPr/>
        </p:nvSpPr>
        <p:spPr>
          <a:xfrm>
            <a:off x="8918374" y="196702"/>
            <a:ext cx="3247961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Cyclotron &amp; beamlines (since ~1975)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80D5BAF-9461-152D-3454-6CAA7FB9386F}"/>
              </a:ext>
            </a:extLst>
          </p:cNvPr>
          <p:cNvSpPr/>
          <p:nvPr/>
        </p:nvSpPr>
        <p:spPr>
          <a:xfrm>
            <a:off x="8747972" y="822662"/>
            <a:ext cx="171153" cy="168727"/>
          </a:xfrm>
          <a:prstGeom prst="round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5928C3B-2662-D473-422D-06F175A8B864}"/>
              </a:ext>
            </a:extLst>
          </p:cNvPr>
          <p:cNvSpPr txBox="1"/>
          <p:nvPr/>
        </p:nvSpPr>
        <p:spPr>
          <a:xfrm>
            <a:off x="8919124" y="747327"/>
            <a:ext cx="3088466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E-</a:t>
            </a:r>
            <a:r>
              <a:rPr lang="en-US" sz="1411" err="1"/>
              <a:t>linac</a:t>
            </a:r>
            <a:r>
              <a:rPr lang="en-US" sz="1411"/>
              <a:t> and beamline (since ~2013) 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ECB8D42-44F4-72AB-E229-4112F3D7695C}"/>
              </a:ext>
            </a:extLst>
          </p:cNvPr>
          <p:cNvSpPr/>
          <p:nvPr/>
        </p:nvSpPr>
        <p:spPr>
          <a:xfrm>
            <a:off x="8747219" y="537562"/>
            <a:ext cx="171153" cy="168727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FAE052A-557F-B246-2D1A-3F726727F05A}"/>
              </a:ext>
            </a:extLst>
          </p:cNvPr>
          <p:cNvSpPr txBox="1"/>
          <p:nvPr/>
        </p:nvSpPr>
        <p:spPr>
          <a:xfrm>
            <a:off x="8918372" y="467945"/>
            <a:ext cx="2680346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RIB lines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1A2A59B-462B-56A1-D669-16AD5F7B5EE6}"/>
              </a:ext>
            </a:extLst>
          </p:cNvPr>
          <p:cNvSpPr/>
          <p:nvPr/>
        </p:nvSpPr>
        <p:spPr>
          <a:xfrm rot="18766280">
            <a:off x="1795778" y="1901695"/>
            <a:ext cx="813426" cy="30501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APTW</a:t>
            </a:r>
            <a:endParaRPr lang="en-CA" sz="2116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875A4C4-7B1B-A48C-81B5-E36C4E089D1E}"/>
              </a:ext>
            </a:extLst>
          </p:cNvPr>
          <p:cNvCxnSpPr>
            <a:cxnSpLocks/>
          </p:cNvCxnSpPr>
          <p:nvPr/>
        </p:nvCxnSpPr>
        <p:spPr>
          <a:xfrm flipV="1">
            <a:off x="2490756" y="1419471"/>
            <a:ext cx="301282" cy="354311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84EA8DB-39A6-437E-5487-BC6DF841108C}"/>
              </a:ext>
            </a:extLst>
          </p:cNvPr>
          <p:cNvCxnSpPr>
            <a:cxnSpLocks/>
          </p:cNvCxnSpPr>
          <p:nvPr/>
        </p:nvCxnSpPr>
        <p:spPr>
          <a:xfrm flipV="1">
            <a:off x="2792038" y="1418825"/>
            <a:ext cx="1316314" cy="8447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3F316B5-9722-A4FC-8714-2DF40BD8882E}"/>
              </a:ext>
            </a:extLst>
          </p:cNvPr>
          <p:cNvCxnSpPr>
            <a:cxnSpLocks/>
          </p:cNvCxnSpPr>
          <p:nvPr/>
        </p:nvCxnSpPr>
        <p:spPr>
          <a:xfrm flipV="1">
            <a:off x="811450" y="2346411"/>
            <a:ext cx="1114853" cy="1136350"/>
          </a:xfrm>
          <a:prstGeom prst="straightConnector1">
            <a:avLst/>
          </a:prstGeom>
          <a:ln w="28575">
            <a:solidFill>
              <a:srgbClr val="009FE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CD44BB8-DAE2-7F8D-0407-1302DC32435A}"/>
              </a:ext>
            </a:extLst>
          </p:cNvPr>
          <p:cNvCxnSpPr>
            <a:cxnSpLocks/>
          </p:cNvCxnSpPr>
          <p:nvPr/>
        </p:nvCxnSpPr>
        <p:spPr>
          <a:xfrm flipV="1">
            <a:off x="806466" y="3471688"/>
            <a:ext cx="4984" cy="1223237"/>
          </a:xfrm>
          <a:prstGeom prst="line">
            <a:avLst/>
          </a:prstGeom>
          <a:ln w="28575">
            <a:solidFill>
              <a:srgbClr val="009FE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A2AA52F7-E9AE-95D9-141F-BBECC2D7E2C5}"/>
              </a:ext>
            </a:extLst>
          </p:cNvPr>
          <p:cNvCxnSpPr>
            <a:cxnSpLocks/>
          </p:cNvCxnSpPr>
          <p:nvPr/>
        </p:nvCxnSpPr>
        <p:spPr>
          <a:xfrm flipH="1">
            <a:off x="1132599" y="3500390"/>
            <a:ext cx="452138" cy="244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1658C2F-6A20-9EA9-A2AF-DE2A08A77C8D}"/>
              </a:ext>
            </a:extLst>
          </p:cNvPr>
          <p:cNvCxnSpPr>
            <a:cxnSpLocks/>
          </p:cNvCxnSpPr>
          <p:nvPr/>
        </p:nvCxnSpPr>
        <p:spPr>
          <a:xfrm flipH="1" flipV="1">
            <a:off x="1579422" y="3495628"/>
            <a:ext cx="215308" cy="21470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D956E5A6-CE43-228B-5CBB-D0CB281B8258}"/>
              </a:ext>
            </a:extLst>
          </p:cNvPr>
          <p:cNvSpPr/>
          <p:nvPr/>
        </p:nvSpPr>
        <p:spPr>
          <a:xfrm>
            <a:off x="1007647" y="3438525"/>
            <a:ext cx="122673" cy="1164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88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2DD6E43-36FE-80F6-DB1F-58D11A9C65BE}"/>
              </a:ext>
            </a:extLst>
          </p:cNvPr>
          <p:cNvCxnSpPr>
            <a:cxnSpLocks/>
          </p:cNvCxnSpPr>
          <p:nvPr/>
        </p:nvCxnSpPr>
        <p:spPr>
          <a:xfrm flipH="1" flipV="1">
            <a:off x="1786295" y="3199630"/>
            <a:ext cx="1339" cy="498962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210C5A0-43D4-908D-0253-1D4D84DC0622}"/>
              </a:ext>
            </a:extLst>
          </p:cNvPr>
          <p:cNvCxnSpPr>
            <a:cxnSpLocks/>
          </p:cNvCxnSpPr>
          <p:nvPr/>
        </p:nvCxnSpPr>
        <p:spPr>
          <a:xfrm flipH="1">
            <a:off x="826173" y="4696011"/>
            <a:ext cx="3049771" cy="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6152B2-0A90-BBCA-61A6-AD10F256D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3961" y="6500253"/>
            <a:ext cx="398039" cy="365125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1BAC255D-D794-EB56-B388-99C3B7A6B7F7}"/>
              </a:ext>
            </a:extLst>
          </p:cNvPr>
          <p:cNvSpPr/>
          <p:nvPr/>
        </p:nvSpPr>
        <p:spPr>
          <a:xfrm>
            <a:off x="4320805" y="1101995"/>
            <a:ext cx="7871195" cy="5763384"/>
          </a:xfrm>
          <a:custGeom>
            <a:avLst/>
            <a:gdLst>
              <a:gd name="connsiteX0" fmla="*/ 0 w 7896391"/>
              <a:gd name="connsiteY0" fmla="*/ 4718862 h 5673754"/>
              <a:gd name="connsiteX1" fmla="*/ 454741 w 7896391"/>
              <a:gd name="connsiteY1" fmla="*/ 4718862 h 5673754"/>
              <a:gd name="connsiteX2" fmla="*/ 454741 w 7896391"/>
              <a:gd name="connsiteY2" fmla="*/ 4833561 h 5673754"/>
              <a:gd name="connsiteX3" fmla="*/ 0 w 7896391"/>
              <a:gd name="connsiteY3" fmla="*/ 4833561 h 5673754"/>
              <a:gd name="connsiteX4" fmla="*/ 334582 w 7896391"/>
              <a:gd name="connsiteY4" fmla="*/ 4065206 h 5673754"/>
              <a:gd name="connsiteX5" fmla="*/ 454742 w 7896391"/>
              <a:gd name="connsiteY5" fmla="*/ 4065206 h 5673754"/>
              <a:gd name="connsiteX6" fmla="*/ 454742 w 7896391"/>
              <a:gd name="connsiteY6" fmla="*/ 4110925 h 5673754"/>
              <a:gd name="connsiteX7" fmla="*/ 334582 w 7896391"/>
              <a:gd name="connsiteY7" fmla="*/ 4110925 h 5673754"/>
              <a:gd name="connsiteX8" fmla="*/ 455201 w 7896391"/>
              <a:gd name="connsiteY8" fmla="*/ 3622668 h 5673754"/>
              <a:gd name="connsiteX9" fmla="*/ 1203503 w 7896391"/>
              <a:gd name="connsiteY9" fmla="*/ 3622668 h 5673754"/>
              <a:gd name="connsiteX10" fmla="*/ 1203503 w 7896391"/>
              <a:gd name="connsiteY10" fmla="*/ 4861113 h 5673754"/>
              <a:gd name="connsiteX11" fmla="*/ 455201 w 7896391"/>
              <a:gd name="connsiteY11" fmla="*/ 4861113 h 5673754"/>
              <a:gd name="connsiteX12" fmla="*/ 2900476 w 7896391"/>
              <a:gd name="connsiteY12" fmla="*/ 0 h 5673754"/>
              <a:gd name="connsiteX13" fmla="*/ 7896391 w 7896391"/>
              <a:gd name="connsiteY13" fmla="*/ 0 h 5673754"/>
              <a:gd name="connsiteX14" fmla="*/ 7896391 w 7896391"/>
              <a:gd name="connsiteY14" fmla="*/ 5673754 h 5673754"/>
              <a:gd name="connsiteX15" fmla="*/ 2900476 w 7896391"/>
              <a:gd name="connsiteY15" fmla="*/ 5673754 h 5673754"/>
              <a:gd name="connsiteX16" fmla="*/ 2900476 w 7896391"/>
              <a:gd name="connsiteY16" fmla="*/ 5666375 h 5673754"/>
              <a:gd name="connsiteX17" fmla="*/ 1203962 w 7896391"/>
              <a:gd name="connsiteY17" fmla="*/ 5666375 h 5673754"/>
              <a:gd name="connsiteX18" fmla="*/ 1203962 w 7896391"/>
              <a:gd name="connsiteY18" fmla="*/ 2069964 h 5673754"/>
              <a:gd name="connsiteX19" fmla="*/ 2900476 w 7896391"/>
              <a:gd name="connsiteY19" fmla="*/ 2069964 h 567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896391" h="5673754">
                <a:moveTo>
                  <a:pt x="0" y="4718862"/>
                </a:moveTo>
                <a:lnTo>
                  <a:pt x="454741" y="4718862"/>
                </a:lnTo>
                <a:lnTo>
                  <a:pt x="454741" y="4833561"/>
                </a:lnTo>
                <a:lnTo>
                  <a:pt x="0" y="4833561"/>
                </a:lnTo>
                <a:close/>
                <a:moveTo>
                  <a:pt x="334582" y="4065206"/>
                </a:moveTo>
                <a:lnTo>
                  <a:pt x="454742" y="4065206"/>
                </a:lnTo>
                <a:lnTo>
                  <a:pt x="454742" y="4110925"/>
                </a:lnTo>
                <a:lnTo>
                  <a:pt x="334582" y="4110925"/>
                </a:lnTo>
                <a:close/>
                <a:moveTo>
                  <a:pt x="455201" y="3622668"/>
                </a:moveTo>
                <a:lnTo>
                  <a:pt x="1203503" y="3622668"/>
                </a:lnTo>
                <a:lnTo>
                  <a:pt x="1203503" y="4861113"/>
                </a:lnTo>
                <a:lnTo>
                  <a:pt x="455201" y="4861113"/>
                </a:lnTo>
                <a:close/>
                <a:moveTo>
                  <a:pt x="2900476" y="0"/>
                </a:moveTo>
                <a:lnTo>
                  <a:pt x="7896391" y="0"/>
                </a:lnTo>
                <a:lnTo>
                  <a:pt x="7896391" y="5673754"/>
                </a:lnTo>
                <a:lnTo>
                  <a:pt x="2900476" y="5673754"/>
                </a:lnTo>
                <a:lnTo>
                  <a:pt x="2900476" y="5666375"/>
                </a:lnTo>
                <a:lnTo>
                  <a:pt x="1203962" y="5666375"/>
                </a:lnTo>
                <a:lnTo>
                  <a:pt x="1203962" y="2069964"/>
                </a:lnTo>
                <a:lnTo>
                  <a:pt x="2900476" y="20699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C48D5EE3-B9E8-FA8F-DF4E-B1B737EE6FA5}"/>
              </a:ext>
            </a:extLst>
          </p:cNvPr>
          <p:cNvGrpSpPr/>
          <p:nvPr/>
        </p:nvGrpSpPr>
        <p:grpSpPr>
          <a:xfrm>
            <a:off x="8722536" y="4485270"/>
            <a:ext cx="520345" cy="1828059"/>
            <a:chOff x="6014261" y="4532895"/>
            <a:chExt cx="806372" cy="1828059"/>
          </a:xfrm>
        </p:grpSpPr>
        <p:sp>
          <p:nvSpPr>
            <p:cNvPr id="87" name="object 57">
              <a:extLst>
                <a:ext uri="{FF2B5EF4-FFF2-40B4-BE49-F238E27FC236}">
                  <a16:creationId xmlns:a16="http://schemas.microsoft.com/office/drawing/2014/main" id="{DC7EE0BE-A2A2-EFBF-EB9D-128CED3575F8}"/>
                </a:ext>
              </a:extLst>
            </p:cNvPr>
            <p:cNvSpPr/>
            <p:nvPr/>
          </p:nvSpPr>
          <p:spPr>
            <a:xfrm>
              <a:off x="6022851" y="4532895"/>
              <a:ext cx="797782" cy="1828059"/>
            </a:xfrm>
            <a:custGeom>
              <a:avLst/>
              <a:gdLst/>
              <a:ahLst/>
              <a:cxnLst/>
              <a:rect l="l" t="t" r="r" b="b"/>
              <a:pathLst>
                <a:path w="124459" h="413385">
                  <a:moveTo>
                    <a:pt x="122810" y="0"/>
                  </a:moveTo>
                  <a:lnTo>
                    <a:pt x="0" y="99697"/>
                  </a:lnTo>
                  <a:lnTo>
                    <a:pt x="584" y="314317"/>
                  </a:lnTo>
                  <a:lnTo>
                    <a:pt x="123938" y="413346"/>
                  </a:lnTo>
                  <a:lnTo>
                    <a:pt x="122810" y="0"/>
                  </a:lnTo>
                  <a:close/>
                </a:path>
              </a:pathLst>
            </a:custGeom>
            <a:solidFill>
              <a:srgbClr val="0DB25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4" name="object 159">
              <a:extLst>
                <a:ext uri="{FF2B5EF4-FFF2-40B4-BE49-F238E27FC236}">
                  <a16:creationId xmlns:a16="http://schemas.microsoft.com/office/drawing/2014/main" id="{762A140D-DA89-E4EC-3D9C-E8DA01D28CA3}"/>
                </a:ext>
              </a:extLst>
            </p:cNvPr>
            <p:cNvSpPr txBox="1"/>
            <p:nvPr/>
          </p:nvSpPr>
          <p:spPr>
            <a:xfrm rot="21420000">
              <a:off x="6014261" y="4571283"/>
              <a:ext cx="252232" cy="23403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95"/>
                </a:lnSpc>
              </a:pPr>
              <a:r>
                <a:rPr sz="1800" spc="25">
                  <a:solidFill>
                    <a:srgbClr val="00B050"/>
                  </a:solidFill>
                  <a:cs typeface="Calibri"/>
                </a:rPr>
                <a:t>γ</a:t>
              </a:r>
              <a:endParaRPr sz="1800">
                <a:solidFill>
                  <a:srgbClr val="00B050"/>
                </a:solidFill>
                <a:cs typeface="Calibri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C16AA21-AF6D-6822-124C-6B2E5E0B0183}"/>
              </a:ext>
            </a:extLst>
          </p:cNvPr>
          <p:cNvGrpSpPr/>
          <p:nvPr/>
        </p:nvGrpSpPr>
        <p:grpSpPr>
          <a:xfrm>
            <a:off x="8097354" y="5054935"/>
            <a:ext cx="1431726" cy="1548805"/>
            <a:chOff x="5389079" y="5102560"/>
            <a:chExt cx="1431726" cy="1548805"/>
          </a:xfrm>
        </p:grpSpPr>
        <p:sp>
          <p:nvSpPr>
            <p:cNvPr id="106" name="object 142">
              <a:extLst>
                <a:ext uri="{FF2B5EF4-FFF2-40B4-BE49-F238E27FC236}">
                  <a16:creationId xmlns:a16="http://schemas.microsoft.com/office/drawing/2014/main" id="{6634421B-23F2-DA47-F073-0D6F739DD5CE}"/>
                </a:ext>
              </a:extLst>
            </p:cNvPr>
            <p:cNvSpPr/>
            <p:nvPr/>
          </p:nvSpPr>
          <p:spPr>
            <a:xfrm>
              <a:off x="5871651" y="5111664"/>
              <a:ext cx="155955" cy="677820"/>
            </a:xfrm>
            <a:custGeom>
              <a:avLst/>
              <a:gdLst/>
              <a:ahLst/>
              <a:cxnLst/>
              <a:rect l="l" t="t" r="r" b="b"/>
              <a:pathLst>
                <a:path w="98425" h="280035">
                  <a:moveTo>
                    <a:pt x="97507" y="0"/>
                  </a:moveTo>
                  <a:lnTo>
                    <a:pt x="0" y="262"/>
                  </a:lnTo>
                  <a:lnTo>
                    <a:pt x="763" y="279784"/>
                  </a:lnTo>
                  <a:lnTo>
                    <a:pt x="98265" y="279521"/>
                  </a:lnTo>
                  <a:lnTo>
                    <a:pt x="9750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78F3C229-FDC0-B6C4-1E05-90CAB2F4D1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0396" y="5449033"/>
              <a:ext cx="401855" cy="275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2CA9721-0036-59ED-C3B9-D57C1837815D}"/>
                </a:ext>
              </a:extLst>
            </p:cNvPr>
            <p:cNvSpPr txBox="1"/>
            <p:nvPr/>
          </p:nvSpPr>
          <p:spPr>
            <a:xfrm>
              <a:off x="5389079" y="5102560"/>
              <a:ext cx="6377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800">
                  <a:solidFill>
                    <a:srgbClr val="002060"/>
                  </a:solidFill>
                </a:rPr>
                <a:t>e-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01F83EC4-BCE8-DAD1-AA1B-795B77D999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5337" y="5774913"/>
              <a:ext cx="59036" cy="5860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8F78AEE6-4A27-2882-3760-8E6FA84390EF}"/>
                </a:ext>
              </a:extLst>
            </p:cNvPr>
            <p:cNvSpPr txBox="1"/>
            <p:nvPr/>
          </p:nvSpPr>
          <p:spPr>
            <a:xfrm>
              <a:off x="5390572" y="6343588"/>
              <a:ext cx="143023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400"/>
                <a:t>Converter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3966991-27AE-3A63-5B26-6EADD55CC19D}"/>
              </a:ext>
            </a:extLst>
          </p:cNvPr>
          <p:cNvGrpSpPr/>
          <p:nvPr/>
        </p:nvGrpSpPr>
        <p:grpSpPr>
          <a:xfrm>
            <a:off x="8839822" y="4220312"/>
            <a:ext cx="1663001" cy="2390146"/>
            <a:chOff x="6388722" y="4267937"/>
            <a:chExt cx="1663001" cy="2390146"/>
          </a:xfrm>
        </p:grpSpPr>
        <p:sp>
          <p:nvSpPr>
            <p:cNvPr id="97" name="object 138">
              <a:extLst>
                <a:ext uri="{FF2B5EF4-FFF2-40B4-BE49-F238E27FC236}">
                  <a16:creationId xmlns:a16="http://schemas.microsoft.com/office/drawing/2014/main" id="{5873BF81-DF6A-7DB7-AE72-3B3CBDAD2DA9}"/>
                </a:ext>
              </a:extLst>
            </p:cNvPr>
            <p:cNvSpPr/>
            <p:nvPr/>
          </p:nvSpPr>
          <p:spPr>
            <a:xfrm>
              <a:off x="6388722" y="5168019"/>
              <a:ext cx="595816" cy="569666"/>
            </a:xfrm>
            <a:custGeom>
              <a:avLst/>
              <a:gdLst/>
              <a:ahLst/>
              <a:cxnLst/>
              <a:rect l="l" t="t" r="r" b="b"/>
              <a:pathLst>
                <a:path w="274320" h="274320">
                  <a:moveTo>
                    <a:pt x="151328" y="0"/>
                  </a:moveTo>
                  <a:lnTo>
                    <a:pt x="108854" y="2085"/>
                  </a:lnTo>
                  <a:lnTo>
                    <a:pt x="67725" y="17867"/>
                  </a:lnTo>
                  <a:lnTo>
                    <a:pt x="33641" y="45782"/>
                  </a:lnTo>
                  <a:lnTo>
                    <a:pt x="10792" y="81649"/>
                  </a:lnTo>
                  <a:lnTo>
                    <a:pt x="0" y="122369"/>
                  </a:lnTo>
                  <a:lnTo>
                    <a:pt x="2083" y="164843"/>
                  </a:lnTo>
                  <a:lnTo>
                    <a:pt x="17864" y="205973"/>
                  </a:lnTo>
                  <a:lnTo>
                    <a:pt x="45782" y="240056"/>
                  </a:lnTo>
                  <a:lnTo>
                    <a:pt x="81650" y="262905"/>
                  </a:lnTo>
                  <a:lnTo>
                    <a:pt x="122370" y="273697"/>
                  </a:lnTo>
                  <a:lnTo>
                    <a:pt x="164845" y="271611"/>
                  </a:lnTo>
                  <a:lnTo>
                    <a:pt x="205976" y="255827"/>
                  </a:lnTo>
                  <a:lnTo>
                    <a:pt x="240057" y="227912"/>
                  </a:lnTo>
                  <a:lnTo>
                    <a:pt x="262904" y="192046"/>
                  </a:lnTo>
                  <a:lnTo>
                    <a:pt x="273695" y="151327"/>
                  </a:lnTo>
                  <a:lnTo>
                    <a:pt x="271609" y="108853"/>
                  </a:lnTo>
                  <a:lnTo>
                    <a:pt x="255825" y="67721"/>
                  </a:lnTo>
                  <a:lnTo>
                    <a:pt x="227912" y="33638"/>
                  </a:lnTo>
                  <a:lnTo>
                    <a:pt x="192047" y="10791"/>
                  </a:lnTo>
                  <a:lnTo>
                    <a:pt x="151328" y="0"/>
                  </a:lnTo>
                  <a:close/>
                </a:path>
              </a:pathLst>
            </a:custGeom>
            <a:solidFill>
              <a:srgbClr val="59595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2" name="object 142">
              <a:extLst>
                <a:ext uri="{FF2B5EF4-FFF2-40B4-BE49-F238E27FC236}">
                  <a16:creationId xmlns:a16="http://schemas.microsoft.com/office/drawing/2014/main" id="{B20A5F80-0066-8B80-EC10-14545158638F}"/>
                </a:ext>
              </a:extLst>
            </p:cNvPr>
            <p:cNvSpPr/>
            <p:nvPr/>
          </p:nvSpPr>
          <p:spPr>
            <a:xfrm>
              <a:off x="6899111" y="4835108"/>
              <a:ext cx="133727" cy="724408"/>
            </a:xfrm>
            <a:custGeom>
              <a:avLst/>
              <a:gdLst/>
              <a:ahLst/>
              <a:cxnLst/>
              <a:rect l="l" t="t" r="r" b="b"/>
              <a:pathLst>
                <a:path w="98425" h="280035">
                  <a:moveTo>
                    <a:pt x="97507" y="0"/>
                  </a:moveTo>
                  <a:lnTo>
                    <a:pt x="0" y="262"/>
                  </a:lnTo>
                  <a:lnTo>
                    <a:pt x="763" y="279784"/>
                  </a:lnTo>
                  <a:lnTo>
                    <a:pt x="98265" y="279521"/>
                  </a:lnTo>
                  <a:lnTo>
                    <a:pt x="97507" y="0"/>
                  </a:lnTo>
                  <a:close/>
                </a:path>
              </a:pathLst>
            </a:custGeom>
            <a:solidFill>
              <a:srgbClr val="59595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16AC5929-CC87-F9FB-7AE4-5C0E8A4A39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0408" y="4267937"/>
              <a:ext cx="0" cy="569225"/>
            </a:xfrm>
            <a:prstGeom prst="straightConnector1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A36CD10D-8467-9990-ECB2-144CB22D90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96685" y="5644935"/>
              <a:ext cx="63723" cy="7244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DB9D345-C88C-30BB-4285-8B6EE1AF3CCB}"/>
                </a:ext>
              </a:extLst>
            </p:cNvPr>
            <p:cNvSpPr txBox="1"/>
            <p:nvPr/>
          </p:nvSpPr>
          <p:spPr>
            <a:xfrm>
              <a:off x="6621490" y="6350306"/>
              <a:ext cx="143023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400"/>
                <a:t>Target</a:t>
              </a: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E95B73C-94A8-EADB-5D49-DAE779FB8A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30925" y="5210089"/>
              <a:ext cx="135474" cy="3869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B2EA3E6-CBB8-214B-C964-1FE47F833E51}"/>
                </a:ext>
              </a:extLst>
            </p:cNvPr>
            <p:cNvSpPr txBox="1"/>
            <p:nvPr/>
          </p:nvSpPr>
          <p:spPr>
            <a:xfrm>
              <a:off x="6999920" y="5559678"/>
              <a:ext cx="7550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400"/>
                <a:t>Ion Source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8080BD1-1A35-B2A3-B702-BA57220CFB78}"/>
              </a:ext>
            </a:extLst>
          </p:cNvPr>
          <p:cNvGrpSpPr/>
          <p:nvPr/>
        </p:nvGrpSpPr>
        <p:grpSpPr>
          <a:xfrm>
            <a:off x="7202820" y="3954828"/>
            <a:ext cx="4915227" cy="2903172"/>
            <a:chOff x="7222533" y="3865207"/>
            <a:chExt cx="4915227" cy="290317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F1D0CD0-E666-9A0E-EF85-39986B8B156E}"/>
                </a:ext>
              </a:extLst>
            </p:cNvPr>
            <p:cNvGrpSpPr/>
            <p:nvPr/>
          </p:nvGrpSpPr>
          <p:grpSpPr>
            <a:xfrm>
              <a:off x="7222533" y="3865207"/>
              <a:ext cx="4915227" cy="2903172"/>
              <a:chOff x="7300539" y="3822383"/>
              <a:chExt cx="4915227" cy="2903172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9121216-B84B-B127-C219-2DA5C197E5AB}"/>
                  </a:ext>
                </a:extLst>
              </p:cNvPr>
              <p:cNvSpPr txBox="1"/>
              <p:nvPr/>
            </p:nvSpPr>
            <p:spPr>
              <a:xfrm>
                <a:off x="11614924" y="3822383"/>
                <a:ext cx="60084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/>
                  <a:t>[1/s]</a:t>
                </a:r>
              </a:p>
            </p:txBody>
          </p:sp>
          <p:pic>
            <p:nvPicPr>
              <p:cNvPr id="96" name="Picture 95" descr="A graph of a graph showing a number of electrons&#10;&#10;Description automatically generated">
                <a:extLst>
                  <a:ext uri="{FF2B5EF4-FFF2-40B4-BE49-F238E27FC236}">
                    <a16:creationId xmlns:a16="http://schemas.microsoft.com/office/drawing/2014/main" id="{FB755267-6A7D-CCC1-E86B-32581708D4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34" r="4202"/>
              <a:stretch/>
            </p:blipFill>
            <p:spPr>
              <a:xfrm>
                <a:off x="7300539" y="3852149"/>
                <a:ext cx="4564240" cy="2873406"/>
              </a:xfrm>
              <a:prstGeom prst="rect">
                <a:avLst/>
              </a:prstGeom>
            </p:spPr>
          </p:pic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33BC630-F8B2-3476-6E38-00EAEFCC6C1C}"/>
                </a:ext>
              </a:extLst>
            </p:cNvPr>
            <p:cNvSpPr txBox="1"/>
            <p:nvPr/>
          </p:nvSpPr>
          <p:spPr>
            <a:xfrm>
              <a:off x="9613949" y="5756006"/>
              <a:ext cx="16572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A">
                  <a:solidFill>
                    <a:srgbClr val="002060"/>
                  </a:solidFill>
                </a:rPr>
                <a:t>Future AETE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CCDA73E-518C-8F86-6D00-BA645F5F28F2}"/>
              </a:ext>
            </a:extLst>
          </p:cNvPr>
          <p:cNvGrpSpPr/>
          <p:nvPr/>
        </p:nvGrpSpPr>
        <p:grpSpPr>
          <a:xfrm>
            <a:off x="7316571" y="1070525"/>
            <a:ext cx="4790311" cy="2914848"/>
            <a:chOff x="6066735" y="1673467"/>
            <a:chExt cx="4790311" cy="2914848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84B3AEC-2A68-3EE7-5371-AAB7C938713E}"/>
                </a:ext>
              </a:extLst>
            </p:cNvPr>
            <p:cNvSpPr txBox="1"/>
            <p:nvPr/>
          </p:nvSpPr>
          <p:spPr>
            <a:xfrm>
              <a:off x="10256204" y="1673467"/>
              <a:ext cx="60084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/>
                <a:t>[1/s]</a:t>
              </a:r>
            </a:p>
          </p:txBody>
        </p:sp>
        <p:pic>
          <p:nvPicPr>
            <p:cNvPr id="78" name="Picture 77" descr="A graph showing a graph showing a number of electrons&#10;&#10;Description automatically generated">
              <a:extLst>
                <a:ext uri="{FF2B5EF4-FFF2-40B4-BE49-F238E27FC236}">
                  <a16:creationId xmlns:a16="http://schemas.microsoft.com/office/drawing/2014/main" id="{96579CB1-0D01-A150-2428-C3DD285DA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" r="4722"/>
            <a:stretch>
              <a:fillRect/>
            </a:stretch>
          </p:blipFill>
          <p:spPr>
            <a:xfrm>
              <a:off x="6066735" y="1764737"/>
              <a:ext cx="4435705" cy="2823578"/>
            </a:xfrm>
            <a:prstGeom prst="rect">
              <a:avLst/>
            </a:prstGeom>
          </p:spPr>
        </p:pic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DDE8F780-BD91-D1FD-C5BD-5BE0A1CF7DE3}"/>
              </a:ext>
            </a:extLst>
          </p:cNvPr>
          <p:cNvSpPr txBox="1"/>
          <p:nvPr/>
        </p:nvSpPr>
        <p:spPr>
          <a:xfrm>
            <a:off x="9893301" y="2687101"/>
            <a:ext cx="141279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600">
                <a:solidFill>
                  <a:srgbClr val="00B0F0"/>
                </a:solidFill>
              </a:rPr>
              <a:t>Current ISAC Future APTW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0F45E0-7CDE-7C8B-3253-1BDA7B3E07B3}"/>
              </a:ext>
            </a:extLst>
          </p:cNvPr>
          <p:cNvSpPr/>
          <p:nvPr/>
        </p:nvSpPr>
        <p:spPr>
          <a:xfrm>
            <a:off x="19289" y="999703"/>
            <a:ext cx="7407825" cy="5860097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7599520-123C-6076-3717-2EDE3F50FA32}"/>
              </a:ext>
            </a:extLst>
          </p:cNvPr>
          <p:cNvGrpSpPr/>
          <p:nvPr/>
        </p:nvGrpSpPr>
        <p:grpSpPr>
          <a:xfrm>
            <a:off x="6103161" y="4551945"/>
            <a:ext cx="520345" cy="1828059"/>
            <a:chOff x="6014261" y="4532895"/>
            <a:chExt cx="806372" cy="1828059"/>
          </a:xfrm>
        </p:grpSpPr>
        <p:sp>
          <p:nvSpPr>
            <p:cNvPr id="138" name="object 57">
              <a:extLst>
                <a:ext uri="{FF2B5EF4-FFF2-40B4-BE49-F238E27FC236}">
                  <a16:creationId xmlns:a16="http://schemas.microsoft.com/office/drawing/2014/main" id="{592F9341-4842-1ADA-7364-5A7E49D83FFC}"/>
                </a:ext>
              </a:extLst>
            </p:cNvPr>
            <p:cNvSpPr/>
            <p:nvPr/>
          </p:nvSpPr>
          <p:spPr>
            <a:xfrm>
              <a:off x="6022851" y="4532895"/>
              <a:ext cx="797782" cy="1828059"/>
            </a:xfrm>
            <a:custGeom>
              <a:avLst/>
              <a:gdLst/>
              <a:ahLst/>
              <a:cxnLst/>
              <a:rect l="l" t="t" r="r" b="b"/>
              <a:pathLst>
                <a:path w="124459" h="413385">
                  <a:moveTo>
                    <a:pt x="122810" y="0"/>
                  </a:moveTo>
                  <a:lnTo>
                    <a:pt x="0" y="99697"/>
                  </a:lnTo>
                  <a:lnTo>
                    <a:pt x="584" y="314317"/>
                  </a:lnTo>
                  <a:lnTo>
                    <a:pt x="123938" y="413346"/>
                  </a:lnTo>
                  <a:lnTo>
                    <a:pt x="122810" y="0"/>
                  </a:lnTo>
                  <a:close/>
                </a:path>
              </a:pathLst>
            </a:custGeom>
            <a:solidFill>
              <a:srgbClr val="0DB25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39" name="object 159">
              <a:extLst>
                <a:ext uri="{FF2B5EF4-FFF2-40B4-BE49-F238E27FC236}">
                  <a16:creationId xmlns:a16="http://schemas.microsoft.com/office/drawing/2014/main" id="{32C50E14-7829-01D9-153C-7492F13C975F}"/>
                </a:ext>
              </a:extLst>
            </p:cNvPr>
            <p:cNvSpPr txBox="1"/>
            <p:nvPr/>
          </p:nvSpPr>
          <p:spPr>
            <a:xfrm rot="21420000">
              <a:off x="6014261" y="4571283"/>
              <a:ext cx="252232" cy="23403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95"/>
                </a:lnSpc>
              </a:pPr>
              <a:r>
                <a:rPr sz="1800" spc="25">
                  <a:solidFill>
                    <a:srgbClr val="00B050"/>
                  </a:solidFill>
                  <a:cs typeface="Calibri"/>
                </a:rPr>
                <a:t>γ</a:t>
              </a:r>
              <a:endParaRPr sz="1800">
                <a:solidFill>
                  <a:srgbClr val="00B050"/>
                </a:solidFill>
                <a:cs typeface="Calibri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704B0A3-F769-FC7B-9A52-44DE6E9A60D5}"/>
              </a:ext>
            </a:extLst>
          </p:cNvPr>
          <p:cNvGrpSpPr/>
          <p:nvPr/>
        </p:nvGrpSpPr>
        <p:grpSpPr>
          <a:xfrm>
            <a:off x="5477979" y="5121610"/>
            <a:ext cx="1431726" cy="1548805"/>
            <a:chOff x="5389079" y="5102560"/>
            <a:chExt cx="1431726" cy="1548805"/>
          </a:xfrm>
        </p:grpSpPr>
        <p:sp>
          <p:nvSpPr>
            <p:cNvPr id="141" name="object 142">
              <a:extLst>
                <a:ext uri="{FF2B5EF4-FFF2-40B4-BE49-F238E27FC236}">
                  <a16:creationId xmlns:a16="http://schemas.microsoft.com/office/drawing/2014/main" id="{A9312856-03C7-CA4B-C53C-2F9AF4470F4A}"/>
                </a:ext>
              </a:extLst>
            </p:cNvPr>
            <p:cNvSpPr/>
            <p:nvPr/>
          </p:nvSpPr>
          <p:spPr>
            <a:xfrm>
              <a:off x="5871651" y="5111664"/>
              <a:ext cx="155955" cy="677820"/>
            </a:xfrm>
            <a:custGeom>
              <a:avLst/>
              <a:gdLst/>
              <a:ahLst/>
              <a:cxnLst/>
              <a:rect l="l" t="t" r="r" b="b"/>
              <a:pathLst>
                <a:path w="98425" h="280035">
                  <a:moveTo>
                    <a:pt x="97507" y="0"/>
                  </a:moveTo>
                  <a:lnTo>
                    <a:pt x="0" y="262"/>
                  </a:lnTo>
                  <a:lnTo>
                    <a:pt x="763" y="279784"/>
                  </a:lnTo>
                  <a:lnTo>
                    <a:pt x="98265" y="279521"/>
                  </a:lnTo>
                  <a:lnTo>
                    <a:pt x="9750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08AC37FF-BC78-51EC-E32F-47276E2DC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0396" y="5449033"/>
              <a:ext cx="401855" cy="275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F5168482-0276-F682-9F9F-BAC9BE4AD8E6}"/>
                </a:ext>
              </a:extLst>
            </p:cNvPr>
            <p:cNvSpPr txBox="1"/>
            <p:nvPr/>
          </p:nvSpPr>
          <p:spPr>
            <a:xfrm>
              <a:off x="5389079" y="5102560"/>
              <a:ext cx="6377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800">
                  <a:solidFill>
                    <a:srgbClr val="002060"/>
                  </a:solidFill>
                </a:rPr>
                <a:t>e-</a:t>
              </a:r>
            </a:p>
          </p:txBody>
        </p: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81B7ED30-090A-0B3F-03E5-2E8A126AFC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5337" y="5774913"/>
              <a:ext cx="59036" cy="5860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7B1D9506-87EE-2B4F-62C7-7727EF54B11E}"/>
                </a:ext>
              </a:extLst>
            </p:cNvPr>
            <p:cNvSpPr txBox="1"/>
            <p:nvPr/>
          </p:nvSpPr>
          <p:spPr>
            <a:xfrm>
              <a:off x="5390572" y="6343588"/>
              <a:ext cx="143023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400"/>
                <a:t>Converter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CB86E07-2851-0596-131A-5C01A457D90D}"/>
              </a:ext>
            </a:extLst>
          </p:cNvPr>
          <p:cNvGrpSpPr/>
          <p:nvPr/>
        </p:nvGrpSpPr>
        <p:grpSpPr>
          <a:xfrm>
            <a:off x="6220447" y="4286987"/>
            <a:ext cx="1663001" cy="2390146"/>
            <a:chOff x="6388722" y="4267937"/>
            <a:chExt cx="1663001" cy="2390146"/>
          </a:xfrm>
        </p:grpSpPr>
        <p:sp>
          <p:nvSpPr>
            <p:cNvPr id="147" name="object 138">
              <a:extLst>
                <a:ext uri="{FF2B5EF4-FFF2-40B4-BE49-F238E27FC236}">
                  <a16:creationId xmlns:a16="http://schemas.microsoft.com/office/drawing/2014/main" id="{8396C70A-BDBE-1135-6C29-698CA3B7F2EF}"/>
                </a:ext>
              </a:extLst>
            </p:cNvPr>
            <p:cNvSpPr/>
            <p:nvPr/>
          </p:nvSpPr>
          <p:spPr>
            <a:xfrm>
              <a:off x="6388722" y="5168019"/>
              <a:ext cx="595816" cy="569666"/>
            </a:xfrm>
            <a:custGeom>
              <a:avLst/>
              <a:gdLst/>
              <a:ahLst/>
              <a:cxnLst/>
              <a:rect l="l" t="t" r="r" b="b"/>
              <a:pathLst>
                <a:path w="274320" h="274320">
                  <a:moveTo>
                    <a:pt x="151328" y="0"/>
                  </a:moveTo>
                  <a:lnTo>
                    <a:pt x="108854" y="2085"/>
                  </a:lnTo>
                  <a:lnTo>
                    <a:pt x="67725" y="17867"/>
                  </a:lnTo>
                  <a:lnTo>
                    <a:pt x="33641" y="45782"/>
                  </a:lnTo>
                  <a:lnTo>
                    <a:pt x="10792" y="81649"/>
                  </a:lnTo>
                  <a:lnTo>
                    <a:pt x="0" y="122369"/>
                  </a:lnTo>
                  <a:lnTo>
                    <a:pt x="2083" y="164843"/>
                  </a:lnTo>
                  <a:lnTo>
                    <a:pt x="17864" y="205973"/>
                  </a:lnTo>
                  <a:lnTo>
                    <a:pt x="45782" y="240056"/>
                  </a:lnTo>
                  <a:lnTo>
                    <a:pt x="81650" y="262905"/>
                  </a:lnTo>
                  <a:lnTo>
                    <a:pt x="122370" y="273697"/>
                  </a:lnTo>
                  <a:lnTo>
                    <a:pt x="164845" y="271611"/>
                  </a:lnTo>
                  <a:lnTo>
                    <a:pt x="205976" y="255827"/>
                  </a:lnTo>
                  <a:lnTo>
                    <a:pt x="240057" y="227912"/>
                  </a:lnTo>
                  <a:lnTo>
                    <a:pt x="262904" y="192046"/>
                  </a:lnTo>
                  <a:lnTo>
                    <a:pt x="273695" y="151327"/>
                  </a:lnTo>
                  <a:lnTo>
                    <a:pt x="271609" y="108853"/>
                  </a:lnTo>
                  <a:lnTo>
                    <a:pt x="255825" y="67721"/>
                  </a:lnTo>
                  <a:lnTo>
                    <a:pt x="227912" y="33638"/>
                  </a:lnTo>
                  <a:lnTo>
                    <a:pt x="192047" y="10791"/>
                  </a:lnTo>
                  <a:lnTo>
                    <a:pt x="151328" y="0"/>
                  </a:lnTo>
                  <a:close/>
                </a:path>
              </a:pathLst>
            </a:custGeom>
            <a:solidFill>
              <a:srgbClr val="59595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48" name="object 142">
              <a:extLst>
                <a:ext uri="{FF2B5EF4-FFF2-40B4-BE49-F238E27FC236}">
                  <a16:creationId xmlns:a16="http://schemas.microsoft.com/office/drawing/2014/main" id="{46F02B93-B323-1026-468B-B7481890018D}"/>
                </a:ext>
              </a:extLst>
            </p:cNvPr>
            <p:cNvSpPr/>
            <p:nvPr/>
          </p:nvSpPr>
          <p:spPr>
            <a:xfrm>
              <a:off x="6899111" y="4835108"/>
              <a:ext cx="133727" cy="724408"/>
            </a:xfrm>
            <a:custGeom>
              <a:avLst/>
              <a:gdLst/>
              <a:ahLst/>
              <a:cxnLst/>
              <a:rect l="l" t="t" r="r" b="b"/>
              <a:pathLst>
                <a:path w="98425" h="280035">
                  <a:moveTo>
                    <a:pt x="97507" y="0"/>
                  </a:moveTo>
                  <a:lnTo>
                    <a:pt x="0" y="262"/>
                  </a:lnTo>
                  <a:lnTo>
                    <a:pt x="763" y="279784"/>
                  </a:lnTo>
                  <a:lnTo>
                    <a:pt x="98265" y="279521"/>
                  </a:lnTo>
                  <a:lnTo>
                    <a:pt x="97507" y="0"/>
                  </a:lnTo>
                  <a:close/>
                </a:path>
              </a:pathLst>
            </a:custGeom>
            <a:solidFill>
              <a:srgbClr val="59595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26CA9C91-10DE-AB79-F672-17981D83DB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0408" y="4267937"/>
              <a:ext cx="0" cy="569225"/>
            </a:xfrm>
            <a:prstGeom prst="straightConnector1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D5BB0C2E-17D6-C6B8-4026-5DB3B5E067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96685" y="5644935"/>
              <a:ext cx="63723" cy="7244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A60EA8B-EC7D-4FD0-C232-CABB5E0E5D18}"/>
                </a:ext>
              </a:extLst>
            </p:cNvPr>
            <p:cNvSpPr txBox="1"/>
            <p:nvPr/>
          </p:nvSpPr>
          <p:spPr>
            <a:xfrm>
              <a:off x="6621490" y="6350306"/>
              <a:ext cx="143023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400"/>
                <a:t>Target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F6B054E-E612-24EB-58F1-24C7A3CDFF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32139" y="5226756"/>
              <a:ext cx="126911" cy="3621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F162BF4-32E2-A9FB-0321-DED0AD5B8F12}"/>
                </a:ext>
              </a:extLst>
            </p:cNvPr>
            <p:cNvSpPr txBox="1"/>
            <p:nvPr/>
          </p:nvSpPr>
          <p:spPr>
            <a:xfrm>
              <a:off x="6992369" y="5502486"/>
              <a:ext cx="79254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400"/>
                <a:t>Ion 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358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BF6FE-B4F1-8F5D-82BB-63A822C2D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DD56EA-5511-0F2F-53F7-487881162C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5357" y="205595"/>
            <a:ext cx="10450005" cy="606574"/>
          </a:xfrm>
        </p:spPr>
        <p:txBody>
          <a:bodyPr/>
          <a:lstStyle/>
          <a:p>
            <a:r>
              <a:rPr lang="en-US"/>
              <a:t>RIBs from electrons: How?</a:t>
            </a:r>
            <a:endParaRPr lang="en-C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5B87EB-B060-0E36-6584-129DA0222C1D}"/>
              </a:ext>
            </a:extLst>
          </p:cNvPr>
          <p:cNvSpPr/>
          <p:nvPr/>
        </p:nvSpPr>
        <p:spPr>
          <a:xfrm>
            <a:off x="7670633" y="5438652"/>
            <a:ext cx="1890405" cy="1178839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588" baseline="30000"/>
          </a:p>
          <a:p>
            <a:pPr algn="ctr"/>
            <a:endParaRPr lang="en-US" sz="1588">
              <a:solidFill>
                <a:srgbClr val="002060"/>
              </a:solidFill>
            </a:endParaRPr>
          </a:p>
          <a:p>
            <a:pPr algn="ctr"/>
            <a:r>
              <a:rPr lang="en-US" sz="1411">
                <a:solidFill>
                  <a:srgbClr val="002060"/>
                </a:solidFill>
              </a:rPr>
              <a:t>Muons for </a:t>
            </a:r>
          </a:p>
          <a:p>
            <a:pPr algn="ctr"/>
            <a:r>
              <a:rPr lang="en-US" sz="1411">
                <a:solidFill>
                  <a:srgbClr val="002060"/>
                </a:solidFill>
              </a:rPr>
              <a:t>material science</a:t>
            </a:r>
          </a:p>
        </p:txBody>
      </p:sp>
      <p:pic>
        <p:nvPicPr>
          <p:cNvPr id="6" name="Picture 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9EADA6A-8A5B-2F5F-5076-9D898B6E7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459"/>
          <a:stretch/>
        </p:blipFill>
        <p:spPr>
          <a:xfrm>
            <a:off x="3285804" y="4648188"/>
            <a:ext cx="1465006" cy="1354019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36F8506-1FEB-1199-3544-12F2996C05C8}"/>
              </a:ext>
            </a:extLst>
          </p:cNvPr>
          <p:cNvSpPr txBox="1">
            <a:spLocks/>
          </p:cNvSpPr>
          <p:nvPr/>
        </p:nvSpPr>
        <p:spPr>
          <a:xfrm>
            <a:off x="3055006" y="6031046"/>
            <a:ext cx="2306023" cy="707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CA" sz="1764">
                <a:solidFill>
                  <a:srgbClr val="009FE0"/>
                </a:solidFill>
              </a:rPr>
              <a:t>500 MeV – 400 </a:t>
            </a:r>
            <a:r>
              <a:rPr lang="el-GR" sz="1764">
                <a:solidFill>
                  <a:srgbClr val="009FE0"/>
                </a:solidFill>
              </a:rPr>
              <a:t>μ</a:t>
            </a:r>
            <a:r>
              <a:rPr lang="en-US" sz="1764">
                <a:solidFill>
                  <a:srgbClr val="009FE0"/>
                </a:solidFill>
              </a:rPr>
              <a:t>A</a:t>
            </a:r>
            <a:r>
              <a:rPr lang="en-CA" sz="1764">
                <a:solidFill>
                  <a:srgbClr val="009FE0"/>
                </a:solidFill>
              </a:rPr>
              <a:t> </a:t>
            </a:r>
          </a:p>
          <a:p>
            <a:pPr marL="0" indent="0" algn="ctr">
              <a:buFont typeface="Arial"/>
              <a:buNone/>
            </a:pPr>
            <a:r>
              <a:rPr lang="en-CA" sz="1764">
                <a:solidFill>
                  <a:srgbClr val="009FE0"/>
                </a:solidFill>
              </a:rPr>
              <a:t>P+ Cyclotron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682E0A-0494-73FA-D4EC-73BECEA4A6AD}"/>
              </a:ext>
            </a:extLst>
          </p:cNvPr>
          <p:cNvCxnSpPr>
            <a:cxnSpLocks/>
          </p:cNvCxnSpPr>
          <p:nvPr/>
        </p:nvCxnSpPr>
        <p:spPr>
          <a:xfrm>
            <a:off x="4038692" y="5964743"/>
            <a:ext cx="7955254" cy="5194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19BACE-58E2-9E00-42F7-D9BA09D93B8B}"/>
              </a:ext>
            </a:extLst>
          </p:cNvPr>
          <p:cNvCxnSpPr>
            <a:cxnSpLocks/>
          </p:cNvCxnSpPr>
          <p:nvPr/>
        </p:nvCxnSpPr>
        <p:spPr>
          <a:xfrm flipV="1">
            <a:off x="4548451" y="3840740"/>
            <a:ext cx="341071" cy="392272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0C960B-CB7C-39B1-5EC0-307FD70FB8FB}"/>
              </a:ext>
            </a:extLst>
          </p:cNvPr>
          <p:cNvCxnSpPr>
            <a:cxnSpLocks/>
          </p:cNvCxnSpPr>
          <p:nvPr/>
        </p:nvCxnSpPr>
        <p:spPr>
          <a:xfrm flipH="1" flipV="1">
            <a:off x="1789969" y="3698592"/>
            <a:ext cx="4169" cy="138550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9BA6618-88A3-1370-DC5C-F506C3A24C1B}"/>
              </a:ext>
            </a:extLst>
          </p:cNvPr>
          <p:cNvCxnSpPr>
            <a:cxnSpLocks/>
          </p:cNvCxnSpPr>
          <p:nvPr/>
        </p:nvCxnSpPr>
        <p:spPr>
          <a:xfrm flipH="1" flipV="1">
            <a:off x="4158175" y="3864327"/>
            <a:ext cx="384798" cy="35885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0C26C3-707D-90B8-1084-DF3F8277AF97}"/>
              </a:ext>
            </a:extLst>
          </p:cNvPr>
          <p:cNvCxnSpPr>
            <a:cxnSpLocks/>
          </p:cNvCxnSpPr>
          <p:nvPr/>
        </p:nvCxnSpPr>
        <p:spPr>
          <a:xfrm flipV="1">
            <a:off x="5246714" y="4040152"/>
            <a:ext cx="759729" cy="1238445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30FFBC3-5819-517A-59B8-0AD48AF81256}"/>
              </a:ext>
            </a:extLst>
          </p:cNvPr>
          <p:cNvSpPr/>
          <p:nvPr/>
        </p:nvSpPr>
        <p:spPr>
          <a:xfrm>
            <a:off x="5948950" y="3537291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PIF</a:t>
            </a:r>
            <a:endParaRPr lang="en-CA" sz="1588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456A1C0-7470-1104-536A-6A9EDE522FDD}"/>
              </a:ext>
            </a:extLst>
          </p:cNvPr>
          <p:cNvSpPr/>
          <p:nvPr/>
        </p:nvSpPr>
        <p:spPr>
          <a:xfrm>
            <a:off x="7812377" y="5527752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T1</a:t>
            </a:r>
            <a:endParaRPr lang="en-CA" sz="1588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1AFD7C6-18E3-B71C-1A29-6CFBC9352800}"/>
              </a:ext>
            </a:extLst>
          </p:cNvPr>
          <p:cNvSpPr/>
          <p:nvPr/>
        </p:nvSpPr>
        <p:spPr>
          <a:xfrm>
            <a:off x="8701750" y="5527752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T2</a:t>
            </a:r>
            <a:endParaRPr lang="en-CA" sz="1588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71CD6D0-69B0-0ED7-4B89-B43E63132AC4}"/>
              </a:ext>
            </a:extLst>
          </p:cNvPr>
          <p:cNvCxnSpPr>
            <a:cxnSpLocks/>
          </p:cNvCxnSpPr>
          <p:nvPr/>
        </p:nvCxnSpPr>
        <p:spPr>
          <a:xfrm>
            <a:off x="3059357" y="1855471"/>
            <a:ext cx="1048995" cy="0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7AD5382E-019C-CF04-FD67-DFA4202C08F7}"/>
              </a:ext>
            </a:extLst>
          </p:cNvPr>
          <p:cNvSpPr txBox="1">
            <a:spLocks/>
          </p:cNvSpPr>
          <p:nvPr/>
        </p:nvSpPr>
        <p:spPr>
          <a:xfrm>
            <a:off x="981471" y="5809063"/>
            <a:ext cx="1898023" cy="707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1764">
                <a:solidFill>
                  <a:srgbClr val="002060"/>
                </a:solidFill>
              </a:rPr>
              <a:t>30 MeV – 10 mA </a:t>
            </a:r>
          </a:p>
          <a:p>
            <a:pPr marL="0" indent="0" algn="ctr">
              <a:buNone/>
            </a:pPr>
            <a:r>
              <a:rPr lang="en-CA" sz="1764">
                <a:solidFill>
                  <a:srgbClr val="002060"/>
                </a:solidFill>
              </a:rPr>
              <a:t>e- LINAC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6759760-B8D2-A0D0-902C-35FEA60F69EE}"/>
              </a:ext>
            </a:extLst>
          </p:cNvPr>
          <p:cNvCxnSpPr>
            <a:cxnSpLocks/>
          </p:cNvCxnSpPr>
          <p:nvPr/>
        </p:nvCxnSpPr>
        <p:spPr>
          <a:xfrm flipV="1">
            <a:off x="1787787" y="2682588"/>
            <a:ext cx="473468" cy="525750"/>
          </a:xfrm>
          <a:prstGeom prst="straightConnector1">
            <a:avLst/>
          </a:prstGeom>
          <a:ln w="28575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96EBA3C-0F92-3ADE-6AAB-2F9C99AABAAD}"/>
              </a:ext>
            </a:extLst>
          </p:cNvPr>
          <p:cNvSpPr/>
          <p:nvPr/>
        </p:nvSpPr>
        <p:spPr>
          <a:xfrm rot="2760550">
            <a:off x="1895044" y="5296806"/>
            <a:ext cx="500929" cy="30023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88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802724-115C-36F1-523B-43F72122A227}"/>
              </a:ext>
            </a:extLst>
          </p:cNvPr>
          <p:cNvCxnSpPr>
            <a:cxnSpLocks/>
          </p:cNvCxnSpPr>
          <p:nvPr/>
        </p:nvCxnSpPr>
        <p:spPr>
          <a:xfrm flipH="1" flipV="1">
            <a:off x="1790962" y="5076660"/>
            <a:ext cx="208822" cy="2184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3047C6F-4A59-E4E4-C07C-27A1A3843284}"/>
              </a:ext>
            </a:extLst>
          </p:cNvPr>
          <p:cNvCxnSpPr>
            <a:cxnSpLocks/>
          </p:cNvCxnSpPr>
          <p:nvPr/>
        </p:nvCxnSpPr>
        <p:spPr>
          <a:xfrm flipV="1">
            <a:off x="4549798" y="4204529"/>
            <a:ext cx="0" cy="715383"/>
          </a:xfrm>
          <a:prstGeom prst="line">
            <a:avLst/>
          </a:prstGeom>
          <a:ln w="28575">
            <a:solidFill>
              <a:srgbClr val="009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81782A6-FEB7-D9E1-429E-DFEBD80DDC8C}"/>
              </a:ext>
            </a:extLst>
          </p:cNvPr>
          <p:cNvSpPr/>
          <p:nvPr/>
        </p:nvSpPr>
        <p:spPr>
          <a:xfrm>
            <a:off x="5819454" y="3305187"/>
            <a:ext cx="3341775" cy="1054469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1411">
                <a:solidFill>
                  <a:srgbClr val="002060"/>
                </a:solidFill>
              </a:rPr>
              <a:t>120 MeV – 10 </a:t>
            </a:r>
            <a:r>
              <a:rPr lang="en-US" sz="1411" err="1">
                <a:solidFill>
                  <a:srgbClr val="002060"/>
                </a:solidFill>
              </a:rPr>
              <a:t>nA</a:t>
            </a:r>
            <a:endParaRPr lang="en-US" sz="1411">
              <a:solidFill>
                <a:srgbClr val="002060"/>
              </a:solidFill>
            </a:endParaRPr>
          </a:p>
          <a:p>
            <a:pPr algn="r"/>
            <a:r>
              <a:rPr lang="en-US" sz="1411">
                <a:solidFill>
                  <a:srgbClr val="002060"/>
                </a:solidFill>
              </a:rPr>
              <a:t>Electronics irradiations</a:t>
            </a:r>
          </a:p>
          <a:p>
            <a:pPr algn="r"/>
            <a:r>
              <a:rPr lang="en-US" sz="1411">
                <a:solidFill>
                  <a:srgbClr val="002060"/>
                </a:solidFill>
              </a:rPr>
              <a:t>Proton FLASH</a:t>
            </a:r>
          </a:p>
          <a:p>
            <a:pPr algn="r"/>
            <a:r>
              <a:rPr lang="en-US" sz="1411">
                <a:solidFill>
                  <a:srgbClr val="002060"/>
                </a:solidFill>
              </a:rPr>
              <a:t>Ocular melanoma treatments (-2019)</a:t>
            </a:r>
          </a:p>
          <a:p>
            <a:pPr algn="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F5608FD-9FBB-AB05-8212-CD6C69A0DA0B}"/>
              </a:ext>
            </a:extLst>
          </p:cNvPr>
          <p:cNvSpPr/>
          <p:nvPr/>
        </p:nvSpPr>
        <p:spPr>
          <a:xfrm rot="18766280">
            <a:off x="3794489" y="3529380"/>
            <a:ext cx="648993" cy="305019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ITW</a:t>
            </a:r>
            <a:endParaRPr lang="en-CA" sz="2116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8FDFC7E-0981-85B3-9221-B2ADC19A2FB8}"/>
              </a:ext>
            </a:extLst>
          </p:cNvPr>
          <p:cNvSpPr/>
          <p:nvPr/>
        </p:nvSpPr>
        <p:spPr>
          <a:xfrm rot="2634991">
            <a:off x="4621527" y="3538665"/>
            <a:ext cx="700200" cy="319855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ITE</a:t>
            </a:r>
            <a:endParaRPr lang="en-CA" sz="1234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6379981-A3FC-3B1C-CFCC-C1C6C497C6D6}"/>
              </a:ext>
            </a:extLst>
          </p:cNvPr>
          <p:cNvGrpSpPr/>
          <p:nvPr/>
        </p:nvGrpSpPr>
        <p:grpSpPr>
          <a:xfrm>
            <a:off x="9909989" y="1140824"/>
            <a:ext cx="2064687" cy="2845252"/>
            <a:chOff x="9220010" y="1211378"/>
            <a:chExt cx="2064687" cy="284525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CA468F3-5EE8-8D6B-F8E8-C2594BE1FAB9}"/>
                </a:ext>
              </a:extLst>
            </p:cNvPr>
            <p:cNvSpPr/>
            <p:nvPr/>
          </p:nvSpPr>
          <p:spPr>
            <a:xfrm>
              <a:off x="9220010" y="1211378"/>
              <a:ext cx="2064687" cy="2845252"/>
            </a:xfrm>
            <a:prstGeom prst="roundRect">
              <a:avLst>
                <a:gd name="adj" fmla="val 6373"/>
              </a:avLst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endParaRPr lang="en-CA" sz="1588">
                <a:solidFill>
                  <a:srgbClr val="002060"/>
                </a:solidFill>
              </a:endParaRPr>
            </a:p>
          </p:txBody>
        </p:sp>
        <p:pic>
          <p:nvPicPr>
            <p:cNvPr id="30" name="Picture 29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59E806A6-E150-737F-B0F9-DA74F8889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18202" y="1734457"/>
              <a:ext cx="365763" cy="33805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746DFA2-7DF8-9CD0-E3D6-CA54C8705B12}"/>
                </a:ext>
              </a:extLst>
            </p:cNvPr>
            <p:cNvSpPr txBox="1"/>
            <p:nvPr/>
          </p:nvSpPr>
          <p:spPr>
            <a:xfrm>
              <a:off x="9833705" y="1712197"/>
              <a:ext cx="945030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13</a:t>
              </a:r>
            </a:p>
          </p:txBody>
        </p:sp>
        <p:pic>
          <p:nvPicPr>
            <p:cNvPr id="32" name="Picture 31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CDB63673-B144-C95F-3F11-5E17340DA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18202" y="2184119"/>
              <a:ext cx="365763" cy="33805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0DF892-6943-44D1-6570-3AF84A3BD7E7}"/>
                </a:ext>
              </a:extLst>
            </p:cNvPr>
            <p:cNvSpPr txBox="1"/>
            <p:nvPr/>
          </p:nvSpPr>
          <p:spPr>
            <a:xfrm>
              <a:off x="9830721" y="2178723"/>
              <a:ext cx="1097611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30-1</a:t>
              </a:r>
            </a:p>
          </p:txBody>
        </p:sp>
        <p:pic>
          <p:nvPicPr>
            <p:cNvPr id="34" name="Picture 33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95BA9630-C1CF-B161-6642-9E2AF209B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21186" y="2659343"/>
              <a:ext cx="365763" cy="33805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7021A0B-6B19-859D-3F63-5289785BB23D}"/>
                </a:ext>
              </a:extLst>
            </p:cNvPr>
            <p:cNvSpPr txBox="1"/>
            <p:nvPr/>
          </p:nvSpPr>
          <p:spPr>
            <a:xfrm>
              <a:off x="9833706" y="2653947"/>
              <a:ext cx="1201097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30-2</a:t>
              </a:r>
            </a:p>
          </p:txBody>
        </p:sp>
        <p:pic>
          <p:nvPicPr>
            <p:cNvPr id="36" name="Picture 35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7E0604F2-2A96-EEDB-92F9-6E73B20E5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21186" y="3129697"/>
              <a:ext cx="365763" cy="33805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7EF6FB6-D401-8DFB-450E-0C2C59A52AA8}"/>
                </a:ext>
              </a:extLst>
            </p:cNvPr>
            <p:cNvSpPr txBox="1"/>
            <p:nvPr/>
          </p:nvSpPr>
          <p:spPr>
            <a:xfrm>
              <a:off x="9842584" y="3124301"/>
              <a:ext cx="875318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CP: 42</a:t>
              </a:r>
            </a:p>
          </p:txBody>
        </p:sp>
        <p:pic>
          <p:nvPicPr>
            <p:cNvPr id="83" name="Picture 82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07E7459A-A16F-A5E0-C154-3DD2DE4AC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459"/>
            <a:stretch/>
          </p:blipFill>
          <p:spPr>
            <a:xfrm>
              <a:off x="9518202" y="3593313"/>
              <a:ext cx="365763" cy="33805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3C2B7F9-E7B9-8B41-D934-883F6FDAE578}"/>
                </a:ext>
              </a:extLst>
            </p:cNvPr>
            <p:cNvSpPr txBox="1"/>
            <p:nvPr/>
          </p:nvSpPr>
          <p:spPr>
            <a:xfrm>
              <a:off x="9848453" y="3586011"/>
              <a:ext cx="875318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TR: 24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BF9D6D5-542A-62B7-70D2-4F22995803D7}"/>
                </a:ext>
              </a:extLst>
            </p:cNvPr>
            <p:cNvSpPr txBox="1"/>
            <p:nvPr/>
          </p:nvSpPr>
          <p:spPr>
            <a:xfrm>
              <a:off x="9389675" y="1292634"/>
              <a:ext cx="1768713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88"/>
                <a:t>Medical isotopes</a:t>
              </a:r>
              <a:endParaRPr lang="en-CA" sz="1588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D56A07D-D00E-70D4-AF12-BB38202BB40B}"/>
              </a:ext>
            </a:extLst>
          </p:cNvPr>
          <p:cNvSpPr/>
          <p:nvPr/>
        </p:nvSpPr>
        <p:spPr>
          <a:xfrm rot="18766280">
            <a:off x="2155820" y="2277185"/>
            <a:ext cx="729205" cy="30501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AETE</a:t>
            </a:r>
            <a:endParaRPr lang="en-CA" sz="2116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E285614-2FEF-6463-E10B-E07EE6C0A0DD}"/>
              </a:ext>
            </a:extLst>
          </p:cNvPr>
          <p:cNvCxnSpPr>
            <a:cxnSpLocks/>
            <a:stCxn id="39" idx="3"/>
          </p:cNvCxnSpPr>
          <p:nvPr/>
        </p:nvCxnSpPr>
        <p:spPr>
          <a:xfrm flipV="1">
            <a:off x="2768015" y="1855471"/>
            <a:ext cx="297692" cy="306580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1DD2A33-80BC-626D-489F-3797D809B516}"/>
              </a:ext>
            </a:extLst>
          </p:cNvPr>
          <p:cNvCxnSpPr>
            <a:cxnSpLocks/>
          </p:cNvCxnSpPr>
          <p:nvPr/>
        </p:nvCxnSpPr>
        <p:spPr>
          <a:xfrm flipV="1">
            <a:off x="4529364" y="2706801"/>
            <a:ext cx="0" cy="554788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F6CB58-74EE-BEC7-4FB7-2801BC3ADC71}"/>
              </a:ext>
            </a:extLst>
          </p:cNvPr>
          <p:cNvCxnSpPr>
            <a:cxnSpLocks/>
          </p:cNvCxnSpPr>
          <p:nvPr/>
        </p:nvCxnSpPr>
        <p:spPr>
          <a:xfrm flipH="1" flipV="1">
            <a:off x="4520431" y="3246019"/>
            <a:ext cx="209995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7DAD85B-DA7B-4115-6F55-2A364E3FD1C3}"/>
              </a:ext>
            </a:extLst>
          </p:cNvPr>
          <p:cNvCxnSpPr>
            <a:cxnSpLocks/>
          </p:cNvCxnSpPr>
          <p:nvPr/>
        </p:nvCxnSpPr>
        <p:spPr>
          <a:xfrm flipV="1">
            <a:off x="4346719" y="3246018"/>
            <a:ext cx="192650" cy="201879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A6E1DF8-CF7D-048A-9928-96A8658AD51C}"/>
              </a:ext>
            </a:extLst>
          </p:cNvPr>
          <p:cNvSpPr txBox="1"/>
          <p:nvPr/>
        </p:nvSpPr>
        <p:spPr>
          <a:xfrm>
            <a:off x="799861" y="1624995"/>
            <a:ext cx="119504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0">
                <a:solidFill>
                  <a:srgbClr val="002060"/>
                </a:solidFill>
              </a:rPr>
              <a:t>ISOL</a:t>
            </a:r>
          </a:p>
          <a:p>
            <a:r>
              <a:rPr lang="en-US" sz="1400">
                <a:solidFill>
                  <a:srgbClr val="002060"/>
                </a:solidFill>
              </a:rPr>
              <a:t>(ARIEL)</a:t>
            </a:r>
            <a:endParaRPr lang="en-CA" sz="1100">
              <a:solidFill>
                <a:srgbClr val="002060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46021CE-9B27-809A-A985-14683C94088A}"/>
              </a:ext>
            </a:extLst>
          </p:cNvPr>
          <p:cNvSpPr/>
          <p:nvPr/>
        </p:nvSpPr>
        <p:spPr>
          <a:xfrm>
            <a:off x="9797341" y="5437284"/>
            <a:ext cx="1361047" cy="1178839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588" baseline="30000"/>
          </a:p>
          <a:p>
            <a:pPr algn="ctr"/>
            <a:endParaRPr lang="en-US" sz="1588">
              <a:solidFill>
                <a:srgbClr val="002060"/>
              </a:solidFill>
            </a:endParaRPr>
          </a:p>
          <a:p>
            <a:pPr algn="ctr"/>
            <a:r>
              <a:rPr lang="en-US" sz="1411" baseline="30000">
                <a:solidFill>
                  <a:srgbClr val="002060"/>
                </a:solidFill>
              </a:rPr>
              <a:t>225</a:t>
            </a:r>
            <a:r>
              <a:rPr lang="en-US" sz="1411">
                <a:solidFill>
                  <a:srgbClr val="002060"/>
                </a:solidFill>
              </a:rPr>
              <a:t>Ac </a:t>
            </a:r>
            <a:r>
              <a:rPr lang="en-US" sz="1411" i="1">
                <a:solidFill>
                  <a:srgbClr val="002060"/>
                </a:solidFill>
              </a:rPr>
              <a:t>et al</a:t>
            </a:r>
            <a:r>
              <a:rPr lang="en-US" sz="1411">
                <a:solidFill>
                  <a:srgbClr val="002060"/>
                </a:solidFill>
              </a:rPr>
              <a:t>. production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1C0EF85-6481-51A0-E2C7-69281786B39C}"/>
              </a:ext>
            </a:extLst>
          </p:cNvPr>
          <p:cNvSpPr/>
          <p:nvPr/>
        </p:nvSpPr>
        <p:spPr>
          <a:xfrm>
            <a:off x="9998829" y="5524637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IPF</a:t>
            </a:r>
            <a:endParaRPr lang="en-CA" sz="1588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207BD21-2F63-5744-437C-6BB98FFB1A5B}"/>
              </a:ext>
            </a:extLst>
          </p:cNvPr>
          <p:cNvSpPr/>
          <p:nvPr/>
        </p:nvSpPr>
        <p:spPr>
          <a:xfrm>
            <a:off x="10728829" y="4189468"/>
            <a:ext cx="1265117" cy="1054468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588" baseline="30000"/>
          </a:p>
          <a:p>
            <a:pPr algn="ctr"/>
            <a:endParaRPr lang="en-US" sz="1588">
              <a:solidFill>
                <a:srgbClr val="002060"/>
              </a:solidFill>
            </a:endParaRPr>
          </a:p>
          <a:p>
            <a:pPr algn="ctr"/>
            <a:r>
              <a:rPr lang="en-US" sz="1411">
                <a:solidFill>
                  <a:srgbClr val="002060"/>
                </a:solidFill>
              </a:rPr>
              <a:t>Neutron Irradiations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BDA4CAA-791F-F000-1645-58741B36727B}"/>
              </a:ext>
            </a:extLst>
          </p:cNvPr>
          <p:cNvSpPr/>
          <p:nvPr/>
        </p:nvSpPr>
        <p:spPr>
          <a:xfrm>
            <a:off x="10973794" y="4228905"/>
            <a:ext cx="779906" cy="50055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NIF</a:t>
            </a:r>
            <a:endParaRPr lang="en-CA" sz="1588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BD37E8D-3ED4-DD09-3682-5F910C611452}"/>
              </a:ext>
            </a:extLst>
          </p:cNvPr>
          <p:cNvSpPr/>
          <p:nvPr/>
        </p:nvSpPr>
        <p:spPr>
          <a:xfrm>
            <a:off x="11324857" y="5865229"/>
            <a:ext cx="343400" cy="2094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88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D351703-03E2-DC39-9479-5966C195CAE6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11490325" y="5243936"/>
            <a:ext cx="6232" cy="6212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9513283-1EC9-36F1-A411-FDB85DF8A5CD}"/>
              </a:ext>
            </a:extLst>
          </p:cNvPr>
          <p:cNvCxnSpPr>
            <a:cxnSpLocks/>
          </p:cNvCxnSpPr>
          <p:nvPr/>
        </p:nvCxnSpPr>
        <p:spPr>
          <a:xfrm>
            <a:off x="11553018" y="5243936"/>
            <a:ext cx="0" cy="622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26D7376-B847-C210-EE28-1D7B87BBB3A8}"/>
              </a:ext>
            </a:extLst>
          </p:cNvPr>
          <p:cNvSpPr/>
          <p:nvPr/>
        </p:nvSpPr>
        <p:spPr>
          <a:xfrm>
            <a:off x="4108352" y="1243722"/>
            <a:ext cx="2999660" cy="1479875"/>
          </a:xfrm>
          <a:prstGeom prst="roundRect">
            <a:avLst>
              <a:gd name="adj" fmla="val 6373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2018" indent="-252018">
              <a:buFont typeface="Arial" panose="020B0604020202020204" pitchFamily="34" charset="0"/>
              <a:buChar char="•"/>
            </a:pPr>
            <a:endParaRPr lang="en-US" sz="2470">
              <a:solidFill>
                <a:srgbClr val="002060"/>
              </a:solidFill>
            </a:endParaRP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Radioactive Ion Beams</a:t>
            </a: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~10 user facilities</a:t>
            </a: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Nuclear &amp; atomic physics</a:t>
            </a:r>
          </a:p>
          <a:p>
            <a:pPr marL="252018" indent="-252018">
              <a:buFont typeface="Arial" panose="020B0604020202020204" pitchFamily="34" charset="0"/>
              <a:buChar char="•"/>
            </a:pPr>
            <a:r>
              <a:rPr lang="en-US" sz="1588">
                <a:solidFill>
                  <a:srgbClr val="002060"/>
                </a:solidFill>
              </a:rPr>
              <a:t>Material science</a:t>
            </a:r>
          </a:p>
          <a:p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E80A8F1-E24C-3E87-CC16-3BEC2EF451DF}"/>
              </a:ext>
            </a:extLst>
          </p:cNvPr>
          <p:cNvSpPr/>
          <p:nvPr/>
        </p:nvSpPr>
        <p:spPr>
          <a:xfrm>
            <a:off x="4474543" y="1319729"/>
            <a:ext cx="2110083" cy="357664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64"/>
              <a:t>ISAC I and II halls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0FD2394-2F22-E1C9-FFFD-4B592A4F8EE5}"/>
              </a:ext>
            </a:extLst>
          </p:cNvPr>
          <p:cNvSpPr/>
          <p:nvPr/>
        </p:nvSpPr>
        <p:spPr>
          <a:xfrm>
            <a:off x="212985" y="1016334"/>
            <a:ext cx="2949172" cy="5599789"/>
          </a:xfrm>
          <a:prstGeom prst="roundRect">
            <a:avLst>
              <a:gd name="adj" fmla="val 6373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2018" indent="-252018">
              <a:buFont typeface="Arial" panose="020B0604020202020204" pitchFamily="34" charset="0"/>
              <a:buChar char="•"/>
            </a:pPr>
            <a:endParaRPr lang="en-US" sz="2470">
              <a:solidFill>
                <a:srgbClr val="002060"/>
              </a:solidFill>
            </a:endParaRPr>
          </a:p>
          <a:p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DF93105-E4B9-7746-6EAC-ADEFCD54A5F1}"/>
              </a:ext>
            </a:extLst>
          </p:cNvPr>
          <p:cNvSpPr/>
          <p:nvPr/>
        </p:nvSpPr>
        <p:spPr>
          <a:xfrm>
            <a:off x="3270064" y="3032359"/>
            <a:ext cx="2064687" cy="1273040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2B35F59-FB48-C786-907B-4DB10186A6AE}"/>
              </a:ext>
            </a:extLst>
          </p:cNvPr>
          <p:cNvSpPr txBox="1"/>
          <p:nvPr/>
        </p:nvSpPr>
        <p:spPr>
          <a:xfrm>
            <a:off x="3308756" y="2981228"/>
            <a:ext cx="1195044" cy="687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0">
                <a:solidFill>
                  <a:srgbClr val="002060"/>
                </a:solidFill>
              </a:rPr>
              <a:t>ISOL</a:t>
            </a:r>
          </a:p>
          <a:p>
            <a:r>
              <a:rPr lang="en-US" sz="1400">
                <a:solidFill>
                  <a:srgbClr val="002060"/>
                </a:solidFill>
              </a:rPr>
              <a:t>(ISAC)</a:t>
            </a:r>
            <a:endParaRPr lang="en-CA" sz="1588">
              <a:solidFill>
                <a:srgbClr val="002060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32F3015-5E97-9F32-5C79-DFDC5D0FA029}"/>
              </a:ext>
            </a:extLst>
          </p:cNvPr>
          <p:cNvSpPr/>
          <p:nvPr/>
        </p:nvSpPr>
        <p:spPr>
          <a:xfrm>
            <a:off x="5464866" y="275212"/>
            <a:ext cx="155616" cy="168727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3689536-1D72-0AEA-A5C4-AF0B164E41B6}"/>
              </a:ext>
            </a:extLst>
          </p:cNvPr>
          <p:cNvSpPr txBox="1"/>
          <p:nvPr/>
        </p:nvSpPr>
        <p:spPr>
          <a:xfrm>
            <a:off x="5636018" y="196702"/>
            <a:ext cx="2024986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User facilities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9AA2EC8-65BC-BBAE-1C79-BE24C87D8C52}"/>
              </a:ext>
            </a:extLst>
          </p:cNvPr>
          <p:cNvSpPr/>
          <p:nvPr/>
        </p:nvSpPr>
        <p:spPr>
          <a:xfrm>
            <a:off x="5464866" y="541150"/>
            <a:ext cx="155616" cy="168727"/>
          </a:xfrm>
          <a:prstGeom prst="round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C782101-55F5-BE95-5EBE-869FEA66793C}"/>
              </a:ext>
            </a:extLst>
          </p:cNvPr>
          <p:cNvSpPr txBox="1"/>
          <p:nvPr/>
        </p:nvSpPr>
        <p:spPr>
          <a:xfrm>
            <a:off x="5636018" y="462639"/>
            <a:ext cx="2878554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ISAC ISOL targets (since 2000s)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A9433D1-230D-E567-F403-5F4F7EF85481}"/>
              </a:ext>
            </a:extLst>
          </p:cNvPr>
          <p:cNvSpPr txBox="1"/>
          <p:nvPr/>
        </p:nvSpPr>
        <p:spPr>
          <a:xfrm>
            <a:off x="5636018" y="743957"/>
            <a:ext cx="2878554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ARIEL ISOL targets (from 2027)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60E70B6-3282-CEA8-36A3-9191D0E6E353}"/>
              </a:ext>
            </a:extLst>
          </p:cNvPr>
          <p:cNvSpPr/>
          <p:nvPr/>
        </p:nvSpPr>
        <p:spPr>
          <a:xfrm>
            <a:off x="5464866" y="817017"/>
            <a:ext cx="155616" cy="168727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09D6ED5-61AA-7368-76C6-47581D5B1013}"/>
              </a:ext>
            </a:extLst>
          </p:cNvPr>
          <p:cNvSpPr/>
          <p:nvPr/>
        </p:nvSpPr>
        <p:spPr>
          <a:xfrm>
            <a:off x="8747222" y="275212"/>
            <a:ext cx="171153" cy="168727"/>
          </a:xfrm>
          <a:prstGeom prst="roundRect">
            <a:avLst/>
          </a:prstGeom>
          <a:solidFill>
            <a:srgbClr val="009FE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1D3CFD9-D765-B6C2-88F5-8F0ED8123E6E}"/>
              </a:ext>
            </a:extLst>
          </p:cNvPr>
          <p:cNvSpPr txBox="1"/>
          <p:nvPr/>
        </p:nvSpPr>
        <p:spPr>
          <a:xfrm>
            <a:off x="8918374" y="196702"/>
            <a:ext cx="3247961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Cyclotron &amp; beamlines (since ~1975)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A88BF9A-71DC-9BAC-30D9-6EC7496D07D5}"/>
              </a:ext>
            </a:extLst>
          </p:cNvPr>
          <p:cNvSpPr/>
          <p:nvPr/>
        </p:nvSpPr>
        <p:spPr>
          <a:xfrm>
            <a:off x="8747972" y="822662"/>
            <a:ext cx="171153" cy="168727"/>
          </a:xfrm>
          <a:prstGeom prst="round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2475C18-1994-B113-A505-13FC0D4A5B54}"/>
              </a:ext>
            </a:extLst>
          </p:cNvPr>
          <p:cNvSpPr txBox="1"/>
          <p:nvPr/>
        </p:nvSpPr>
        <p:spPr>
          <a:xfrm>
            <a:off x="8919124" y="747327"/>
            <a:ext cx="3088466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E-</a:t>
            </a:r>
            <a:r>
              <a:rPr lang="en-US" sz="1411" err="1"/>
              <a:t>linac</a:t>
            </a:r>
            <a:r>
              <a:rPr lang="en-US" sz="1411"/>
              <a:t> and beamline (since ~2013) 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E36C9A0B-FE24-83F9-260F-F5809A55FC3D}"/>
              </a:ext>
            </a:extLst>
          </p:cNvPr>
          <p:cNvSpPr/>
          <p:nvPr/>
        </p:nvSpPr>
        <p:spPr>
          <a:xfrm>
            <a:off x="8747219" y="537562"/>
            <a:ext cx="171153" cy="168727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DDF2174-909B-E1FB-F57F-8BF913D9B126}"/>
              </a:ext>
            </a:extLst>
          </p:cNvPr>
          <p:cNvSpPr txBox="1"/>
          <p:nvPr/>
        </p:nvSpPr>
        <p:spPr>
          <a:xfrm>
            <a:off x="8918372" y="467945"/>
            <a:ext cx="2680346" cy="30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1"/>
              <a:t>RIB lines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D278CAD-F4E9-7A62-5BD8-6AE2D5D195F2}"/>
              </a:ext>
            </a:extLst>
          </p:cNvPr>
          <p:cNvSpPr/>
          <p:nvPr/>
        </p:nvSpPr>
        <p:spPr>
          <a:xfrm rot="18766280">
            <a:off x="1795778" y="1901695"/>
            <a:ext cx="813426" cy="305019"/>
          </a:xfrm>
          <a:prstGeom prst="round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11"/>
              <a:t>APTW</a:t>
            </a:r>
            <a:endParaRPr lang="en-CA" sz="2116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C7344C6-E637-E480-C7CC-E410DF29977C}"/>
              </a:ext>
            </a:extLst>
          </p:cNvPr>
          <p:cNvCxnSpPr>
            <a:cxnSpLocks/>
          </p:cNvCxnSpPr>
          <p:nvPr/>
        </p:nvCxnSpPr>
        <p:spPr>
          <a:xfrm flipV="1">
            <a:off x="2490756" y="1419471"/>
            <a:ext cx="301282" cy="354311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83B1DB1-84D7-FAD7-7E18-ACEFD15144F6}"/>
              </a:ext>
            </a:extLst>
          </p:cNvPr>
          <p:cNvCxnSpPr>
            <a:cxnSpLocks/>
          </p:cNvCxnSpPr>
          <p:nvPr/>
        </p:nvCxnSpPr>
        <p:spPr>
          <a:xfrm flipV="1">
            <a:off x="2792038" y="1418825"/>
            <a:ext cx="1316314" cy="8447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99659B2-ECDB-353E-7868-054C73BA208E}"/>
              </a:ext>
            </a:extLst>
          </p:cNvPr>
          <p:cNvCxnSpPr>
            <a:cxnSpLocks/>
          </p:cNvCxnSpPr>
          <p:nvPr/>
        </p:nvCxnSpPr>
        <p:spPr>
          <a:xfrm flipV="1">
            <a:off x="811450" y="2346411"/>
            <a:ext cx="1114853" cy="1136350"/>
          </a:xfrm>
          <a:prstGeom prst="straightConnector1">
            <a:avLst/>
          </a:prstGeom>
          <a:ln w="28575">
            <a:solidFill>
              <a:srgbClr val="009FE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5AAEE85-EC61-A945-810B-822522777754}"/>
              </a:ext>
            </a:extLst>
          </p:cNvPr>
          <p:cNvCxnSpPr>
            <a:cxnSpLocks/>
          </p:cNvCxnSpPr>
          <p:nvPr/>
        </p:nvCxnSpPr>
        <p:spPr>
          <a:xfrm flipV="1">
            <a:off x="806466" y="3471688"/>
            <a:ext cx="4984" cy="1223237"/>
          </a:xfrm>
          <a:prstGeom prst="line">
            <a:avLst/>
          </a:prstGeom>
          <a:ln w="28575">
            <a:solidFill>
              <a:srgbClr val="009FE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4AB05CCC-A942-3025-2849-A55A5E53C52D}"/>
              </a:ext>
            </a:extLst>
          </p:cNvPr>
          <p:cNvSpPr txBox="1"/>
          <p:nvPr/>
        </p:nvSpPr>
        <p:spPr>
          <a:xfrm>
            <a:off x="4479409" y="4273528"/>
            <a:ext cx="839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>
                <a:solidFill>
                  <a:srgbClr val="009FE0"/>
                </a:solidFill>
              </a:rPr>
              <a:t>BL2A</a:t>
            </a:r>
            <a:endParaRPr lang="en-CA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94E4A78F-7C66-6C62-9ADD-78F5DBF131A5}"/>
              </a:ext>
            </a:extLst>
          </p:cNvPr>
          <p:cNvCxnSpPr>
            <a:cxnSpLocks/>
          </p:cNvCxnSpPr>
          <p:nvPr/>
        </p:nvCxnSpPr>
        <p:spPr>
          <a:xfrm flipH="1">
            <a:off x="1132599" y="3500390"/>
            <a:ext cx="452138" cy="244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74BE56A-D729-526F-7A5E-B591D53BD591}"/>
              </a:ext>
            </a:extLst>
          </p:cNvPr>
          <p:cNvCxnSpPr>
            <a:cxnSpLocks/>
          </p:cNvCxnSpPr>
          <p:nvPr/>
        </p:nvCxnSpPr>
        <p:spPr>
          <a:xfrm flipH="1" flipV="1">
            <a:off x="1579422" y="3495628"/>
            <a:ext cx="215308" cy="21470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BA42379C-F0CA-4B94-60AF-02B89C934E57}"/>
              </a:ext>
            </a:extLst>
          </p:cNvPr>
          <p:cNvSpPr/>
          <p:nvPr/>
        </p:nvSpPr>
        <p:spPr>
          <a:xfrm>
            <a:off x="1007647" y="3438525"/>
            <a:ext cx="122673" cy="1164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88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246BB1CA-CA0B-AC27-8B59-31C2CEE0F16A}"/>
              </a:ext>
            </a:extLst>
          </p:cNvPr>
          <p:cNvCxnSpPr>
            <a:cxnSpLocks/>
          </p:cNvCxnSpPr>
          <p:nvPr/>
        </p:nvCxnSpPr>
        <p:spPr>
          <a:xfrm flipH="1" flipV="1">
            <a:off x="1786295" y="3199630"/>
            <a:ext cx="1339" cy="498962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F573DE0-1702-FEB9-012A-5FAD3F0DF7B8}"/>
              </a:ext>
            </a:extLst>
          </p:cNvPr>
          <p:cNvCxnSpPr>
            <a:cxnSpLocks/>
          </p:cNvCxnSpPr>
          <p:nvPr/>
        </p:nvCxnSpPr>
        <p:spPr>
          <a:xfrm flipH="1">
            <a:off x="826173" y="4696011"/>
            <a:ext cx="3049771" cy="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E647556-4F6D-1D6D-477A-1CE400973423}"/>
              </a:ext>
            </a:extLst>
          </p:cNvPr>
          <p:cNvCxnSpPr>
            <a:cxnSpLocks/>
          </p:cNvCxnSpPr>
          <p:nvPr/>
        </p:nvCxnSpPr>
        <p:spPr>
          <a:xfrm flipV="1">
            <a:off x="5244522" y="5269073"/>
            <a:ext cx="661243" cy="1525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564239AB-3731-163B-0B56-8BDDEEDEB2CE}"/>
              </a:ext>
            </a:extLst>
          </p:cNvPr>
          <p:cNvSpPr txBox="1"/>
          <p:nvPr/>
        </p:nvSpPr>
        <p:spPr>
          <a:xfrm>
            <a:off x="4688028" y="5240805"/>
            <a:ext cx="839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>
                <a:solidFill>
                  <a:srgbClr val="009FE0"/>
                </a:solidFill>
              </a:rPr>
              <a:t>BL2C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373328-0B34-94B4-1F17-8D132522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3961" y="6500253"/>
            <a:ext cx="398039" cy="365125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AFBE983A-C631-F735-2C20-E600DAA60ECC}"/>
              </a:ext>
            </a:extLst>
          </p:cNvPr>
          <p:cNvSpPr/>
          <p:nvPr/>
        </p:nvSpPr>
        <p:spPr>
          <a:xfrm>
            <a:off x="4320805" y="1101995"/>
            <a:ext cx="7871195" cy="5763384"/>
          </a:xfrm>
          <a:custGeom>
            <a:avLst/>
            <a:gdLst>
              <a:gd name="connsiteX0" fmla="*/ 0 w 7896391"/>
              <a:gd name="connsiteY0" fmla="*/ 4718862 h 5673754"/>
              <a:gd name="connsiteX1" fmla="*/ 454741 w 7896391"/>
              <a:gd name="connsiteY1" fmla="*/ 4718862 h 5673754"/>
              <a:gd name="connsiteX2" fmla="*/ 454741 w 7896391"/>
              <a:gd name="connsiteY2" fmla="*/ 4833561 h 5673754"/>
              <a:gd name="connsiteX3" fmla="*/ 0 w 7896391"/>
              <a:gd name="connsiteY3" fmla="*/ 4833561 h 5673754"/>
              <a:gd name="connsiteX4" fmla="*/ 334582 w 7896391"/>
              <a:gd name="connsiteY4" fmla="*/ 4065206 h 5673754"/>
              <a:gd name="connsiteX5" fmla="*/ 454742 w 7896391"/>
              <a:gd name="connsiteY5" fmla="*/ 4065206 h 5673754"/>
              <a:gd name="connsiteX6" fmla="*/ 454742 w 7896391"/>
              <a:gd name="connsiteY6" fmla="*/ 4110925 h 5673754"/>
              <a:gd name="connsiteX7" fmla="*/ 334582 w 7896391"/>
              <a:gd name="connsiteY7" fmla="*/ 4110925 h 5673754"/>
              <a:gd name="connsiteX8" fmla="*/ 455201 w 7896391"/>
              <a:gd name="connsiteY8" fmla="*/ 3622668 h 5673754"/>
              <a:gd name="connsiteX9" fmla="*/ 1203503 w 7896391"/>
              <a:gd name="connsiteY9" fmla="*/ 3622668 h 5673754"/>
              <a:gd name="connsiteX10" fmla="*/ 1203503 w 7896391"/>
              <a:gd name="connsiteY10" fmla="*/ 4861113 h 5673754"/>
              <a:gd name="connsiteX11" fmla="*/ 455201 w 7896391"/>
              <a:gd name="connsiteY11" fmla="*/ 4861113 h 5673754"/>
              <a:gd name="connsiteX12" fmla="*/ 2900476 w 7896391"/>
              <a:gd name="connsiteY12" fmla="*/ 0 h 5673754"/>
              <a:gd name="connsiteX13" fmla="*/ 7896391 w 7896391"/>
              <a:gd name="connsiteY13" fmla="*/ 0 h 5673754"/>
              <a:gd name="connsiteX14" fmla="*/ 7896391 w 7896391"/>
              <a:gd name="connsiteY14" fmla="*/ 5673754 h 5673754"/>
              <a:gd name="connsiteX15" fmla="*/ 2900476 w 7896391"/>
              <a:gd name="connsiteY15" fmla="*/ 5673754 h 5673754"/>
              <a:gd name="connsiteX16" fmla="*/ 2900476 w 7896391"/>
              <a:gd name="connsiteY16" fmla="*/ 5666375 h 5673754"/>
              <a:gd name="connsiteX17" fmla="*/ 1203962 w 7896391"/>
              <a:gd name="connsiteY17" fmla="*/ 5666375 h 5673754"/>
              <a:gd name="connsiteX18" fmla="*/ 1203962 w 7896391"/>
              <a:gd name="connsiteY18" fmla="*/ 2069964 h 5673754"/>
              <a:gd name="connsiteX19" fmla="*/ 2900476 w 7896391"/>
              <a:gd name="connsiteY19" fmla="*/ 2069964 h 567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896391" h="5673754">
                <a:moveTo>
                  <a:pt x="0" y="4718862"/>
                </a:moveTo>
                <a:lnTo>
                  <a:pt x="454741" y="4718862"/>
                </a:lnTo>
                <a:lnTo>
                  <a:pt x="454741" y="4833561"/>
                </a:lnTo>
                <a:lnTo>
                  <a:pt x="0" y="4833561"/>
                </a:lnTo>
                <a:close/>
                <a:moveTo>
                  <a:pt x="334582" y="4065206"/>
                </a:moveTo>
                <a:lnTo>
                  <a:pt x="454742" y="4065206"/>
                </a:lnTo>
                <a:lnTo>
                  <a:pt x="454742" y="4110925"/>
                </a:lnTo>
                <a:lnTo>
                  <a:pt x="334582" y="4110925"/>
                </a:lnTo>
                <a:close/>
                <a:moveTo>
                  <a:pt x="455201" y="3622668"/>
                </a:moveTo>
                <a:lnTo>
                  <a:pt x="1203503" y="3622668"/>
                </a:lnTo>
                <a:lnTo>
                  <a:pt x="1203503" y="4861113"/>
                </a:lnTo>
                <a:lnTo>
                  <a:pt x="455201" y="4861113"/>
                </a:lnTo>
                <a:close/>
                <a:moveTo>
                  <a:pt x="2900476" y="0"/>
                </a:moveTo>
                <a:lnTo>
                  <a:pt x="7896391" y="0"/>
                </a:lnTo>
                <a:lnTo>
                  <a:pt x="7896391" y="5673754"/>
                </a:lnTo>
                <a:lnTo>
                  <a:pt x="2900476" y="5673754"/>
                </a:lnTo>
                <a:lnTo>
                  <a:pt x="2900476" y="5666375"/>
                </a:lnTo>
                <a:lnTo>
                  <a:pt x="1203962" y="5666375"/>
                </a:lnTo>
                <a:lnTo>
                  <a:pt x="1203962" y="2069964"/>
                </a:lnTo>
                <a:lnTo>
                  <a:pt x="2900476" y="20699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839687D-60B2-4993-BCB8-5E2171AC774D}"/>
              </a:ext>
            </a:extLst>
          </p:cNvPr>
          <p:cNvGrpSpPr/>
          <p:nvPr/>
        </p:nvGrpSpPr>
        <p:grpSpPr>
          <a:xfrm>
            <a:off x="8722536" y="4485270"/>
            <a:ext cx="520345" cy="1828059"/>
            <a:chOff x="6014261" y="4532895"/>
            <a:chExt cx="806372" cy="1828059"/>
          </a:xfrm>
        </p:grpSpPr>
        <p:sp>
          <p:nvSpPr>
            <p:cNvPr id="87" name="object 57">
              <a:extLst>
                <a:ext uri="{FF2B5EF4-FFF2-40B4-BE49-F238E27FC236}">
                  <a16:creationId xmlns:a16="http://schemas.microsoft.com/office/drawing/2014/main" id="{D0C64040-4FF9-BD78-2D41-8508D4F09195}"/>
                </a:ext>
              </a:extLst>
            </p:cNvPr>
            <p:cNvSpPr/>
            <p:nvPr/>
          </p:nvSpPr>
          <p:spPr>
            <a:xfrm>
              <a:off x="6022851" y="4532895"/>
              <a:ext cx="797782" cy="1828059"/>
            </a:xfrm>
            <a:custGeom>
              <a:avLst/>
              <a:gdLst/>
              <a:ahLst/>
              <a:cxnLst/>
              <a:rect l="l" t="t" r="r" b="b"/>
              <a:pathLst>
                <a:path w="124459" h="413385">
                  <a:moveTo>
                    <a:pt x="122810" y="0"/>
                  </a:moveTo>
                  <a:lnTo>
                    <a:pt x="0" y="99697"/>
                  </a:lnTo>
                  <a:lnTo>
                    <a:pt x="584" y="314317"/>
                  </a:lnTo>
                  <a:lnTo>
                    <a:pt x="123938" y="413346"/>
                  </a:lnTo>
                  <a:lnTo>
                    <a:pt x="122810" y="0"/>
                  </a:lnTo>
                  <a:close/>
                </a:path>
              </a:pathLst>
            </a:custGeom>
            <a:solidFill>
              <a:srgbClr val="0DB25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4" name="object 159">
              <a:extLst>
                <a:ext uri="{FF2B5EF4-FFF2-40B4-BE49-F238E27FC236}">
                  <a16:creationId xmlns:a16="http://schemas.microsoft.com/office/drawing/2014/main" id="{65BBC595-CC3A-F0E2-072B-651B868218B7}"/>
                </a:ext>
              </a:extLst>
            </p:cNvPr>
            <p:cNvSpPr txBox="1"/>
            <p:nvPr/>
          </p:nvSpPr>
          <p:spPr>
            <a:xfrm rot="21420000">
              <a:off x="6014261" y="4571283"/>
              <a:ext cx="252232" cy="23403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95"/>
                </a:lnSpc>
              </a:pPr>
              <a:r>
                <a:rPr sz="1800" spc="25">
                  <a:solidFill>
                    <a:srgbClr val="00B050"/>
                  </a:solidFill>
                  <a:cs typeface="Calibri"/>
                </a:rPr>
                <a:t>γ</a:t>
              </a:r>
              <a:endParaRPr sz="1800">
                <a:solidFill>
                  <a:srgbClr val="00B050"/>
                </a:solidFill>
                <a:cs typeface="Calibri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8F823D8-C970-74D9-AA9E-389EA36EF19C}"/>
              </a:ext>
            </a:extLst>
          </p:cNvPr>
          <p:cNvGrpSpPr/>
          <p:nvPr/>
        </p:nvGrpSpPr>
        <p:grpSpPr>
          <a:xfrm>
            <a:off x="8097354" y="5054935"/>
            <a:ext cx="1431726" cy="1548805"/>
            <a:chOff x="5389079" y="5102560"/>
            <a:chExt cx="1431726" cy="1548805"/>
          </a:xfrm>
        </p:grpSpPr>
        <p:sp>
          <p:nvSpPr>
            <p:cNvPr id="106" name="object 142">
              <a:extLst>
                <a:ext uri="{FF2B5EF4-FFF2-40B4-BE49-F238E27FC236}">
                  <a16:creationId xmlns:a16="http://schemas.microsoft.com/office/drawing/2014/main" id="{A3D0F20B-FE25-A840-FDEA-9C5D0263EDF9}"/>
                </a:ext>
              </a:extLst>
            </p:cNvPr>
            <p:cNvSpPr/>
            <p:nvPr/>
          </p:nvSpPr>
          <p:spPr>
            <a:xfrm>
              <a:off x="5871651" y="5111664"/>
              <a:ext cx="155955" cy="677820"/>
            </a:xfrm>
            <a:custGeom>
              <a:avLst/>
              <a:gdLst/>
              <a:ahLst/>
              <a:cxnLst/>
              <a:rect l="l" t="t" r="r" b="b"/>
              <a:pathLst>
                <a:path w="98425" h="280035">
                  <a:moveTo>
                    <a:pt x="97507" y="0"/>
                  </a:moveTo>
                  <a:lnTo>
                    <a:pt x="0" y="262"/>
                  </a:lnTo>
                  <a:lnTo>
                    <a:pt x="763" y="279784"/>
                  </a:lnTo>
                  <a:lnTo>
                    <a:pt x="98265" y="279521"/>
                  </a:lnTo>
                  <a:lnTo>
                    <a:pt x="9750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E2684868-090E-AFC0-0E25-61A6C831D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0396" y="5449033"/>
              <a:ext cx="401855" cy="275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64DF4AD8-D7C0-72A8-D94D-E4E56602DDD4}"/>
                </a:ext>
              </a:extLst>
            </p:cNvPr>
            <p:cNvSpPr txBox="1"/>
            <p:nvPr/>
          </p:nvSpPr>
          <p:spPr>
            <a:xfrm>
              <a:off x="5389079" y="5102560"/>
              <a:ext cx="6377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800">
                  <a:solidFill>
                    <a:srgbClr val="002060"/>
                  </a:solidFill>
                </a:rPr>
                <a:t>e-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22BF05D-98DE-12B2-C136-D6331C360F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5337" y="5774913"/>
              <a:ext cx="59036" cy="5860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2902481-7916-A94F-0B34-B5FF992B7AAE}"/>
                </a:ext>
              </a:extLst>
            </p:cNvPr>
            <p:cNvSpPr txBox="1"/>
            <p:nvPr/>
          </p:nvSpPr>
          <p:spPr>
            <a:xfrm>
              <a:off x="5390572" y="6343588"/>
              <a:ext cx="143023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400"/>
                <a:t>Converter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A222E9D-F6FD-0737-0016-7FF9B60CC5B8}"/>
              </a:ext>
            </a:extLst>
          </p:cNvPr>
          <p:cNvGrpSpPr/>
          <p:nvPr/>
        </p:nvGrpSpPr>
        <p:grpSpPr>
          <a:xfrm>
            <a:off x="8839822" y="4220312"/>
            <a:ext cx="1663001" cy="2390146"/>
            <a:chOff x="6388722" y="4267937"/>
            <a:chExt cx="1663001" cy="2390146"/>
          </a:xfrm>
        </p:grpSpPr>
        <p:sp>
          <p:nvSpPr>
            <p:cNvPr id="97" name="object 138">
              <a:extLst>
                <a:ext uri="{FF2B5EF4-FFF2-40B4-BE49-F238E27FC236}">
                  <a16:creationId xmlns:a16="http://schemas.microsoft.com/office/drawing/2014/main" id="{3152C2D5-3B3D-759F-219F-451C9D96EFBE}"/>
                </a:ext>
              </a:extLst>
            </p:cNvPr>
            <p:cNvSpPr/>
            <p:nvPr/>
          </p:nvSpPr>
          <p:spPr>
            <a:xfrm>
              <a:off x="6388722" y="5168019"/>
              <a:ext cx="595816" cy="569666"/>
            </a:xfrm>
            <a:custGeom>
              <a:avLst/>
              <a:gdLst/>
              <a:ahLst/>
              <a:cxnLst/>
              <a:rect l="l" t="t" r="r" b="b"/>
              <a:pathLst>
                <a:path w="274320" h="274320">
                  <a:moveTo>
                    <a:pt x="151328" y="0"/>
                  </a:moveTo>
                  <a:lnTo>
                    <a:pt x="108854" y="2085"/>
                  </a:lnTo>
                  <a:lnTo>
                    <a:pt x="67725" y="17867"/>
                  </a:lnTo>
                  <a:lnTo>
                    <a:pt x="33641" y="45782"/>
                  </a:lnTo>
                  <a:lnTo>
                    <a:pt x="10792" y="81649"/>
                  </a:lnTo>
                  <a:lnTo>
                    <a:pt x="0" y="122369"/>
                  </a:lnTo>
                  <a:lnTo>
                    <a:pt x="2083" y="164843"/>
                  </a:lnTo>
                  <a:lnTo>
                    <a:pt x="17864" y="205973"/>
                  </a:lnTo>
                  <a:lnTo>
                    <a:pt x="45782" y="240056"/>
                  </a:lnTo>
                  <a:lnTo>
                    <a:pt x="81650" y="262905"/>
                  </a:lnTo>
                  <a:lnTo>
                    <a:pt x="122370" y="273697"/>
                  </a:lnTo>
                  <a:lnTo>
                    <a:pt x="164845" y="271611"/>
                  </a:lnTo>
                  <a:lnTo>
                    <a:pt x="205976" y="255827"/>
                  </a:lnTo>
                  <a:lnTo>
                    <a:pt x="240057" y="227912"/>
                  </a:lnTo>
                  <a:lnTo>
                    <a:pt x="262904" y="192046"/>
                  </a:lnTo>
                  <a:lnTo>
                    <a:pt x="273695" y="151327"/>
                  </a:lnTo>
                  <a:lnTo>
                    <a:pt x="271609" y="108853"/>
                  </a:lnTo>
                  <a:lnTo>
                    <a:pt x="255825" y="67721"/>
                  </a:lnTo>
                  <a:lnTo>
                    <a:pt x="227912" y="33638"/>
                  </a:lnTo>
                  <a:lnTo>
                    <a:pt x="192047" y="10791"/>
                  </a:lnTo>
                  <a:lnTo>
                    <a:pt x="151328" y="0"/>
                  </a:lnTo>
                  <a:close/>
                </a:path>
              </a:pathLst>
            </a:custGeom>
            <a:solidFill>
              <a:srgbClr val="59595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2" name="object 142">
              <a:extLst>
                <a:ext uri="{FF2B5EF4-FFF2-40B4-BE49-F238E27FC236}">
                  <a16:creationId xmlns:a16="http://schemas.microsoft.com/office/drawing/2014/main" id="{8A4CE189-768B-4F60-46E4-02DA93B30A4A}"/>
                </a:ext>
              </a:extLst>
            </p:cNvPr>
            <p:cNvSpPr/>
            <p:nvPr/>
          </p:nvSpPr>
          <p:spPr>
            <a:xfrm>
              <a:off x="6899111" y="4835108"/>
              <a:ext cx="133727" cy="724408"/>
            </a:xfrm>
            <a:custGeom>
              <a:avLst/>
              <a:gdLst/>
              <a:ahLst/>
              <a:cxnLst/>
              <a:rect l="l" t="t" r="r" b="b"/>
              <a:pathLst>
                <a:path w="98425" h="280035">
                  <a:moveTo>
                    <a:pt x="97507" y="0"/>
                  </a:moveTo>
                  <a:lnTo>
                    <a:pt x="0" y="262"/>
                  </a:lnTo>
                  <a:lnTo>
                    <a:pt x="763" y="279784"/>
                  </a:lnTo>
                  <a:lnTo>
                    <a:pt x="98265" y="279521"/>
                  </a:lnTo>
                  <a:lnTo>
                    <a:pt x="97507" y="0"/>
                  </a:lnTo>
                  <a:close/>
                </a:path>
              </a:pathLst>
            </a:custGeom>
            <a:solidFill>
              <a:srgbClr val="59595C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32D23E65-0E29-E4BA-6DAE-284471FECE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0408" y="4267937"/>
              <a:ext cx="0" cy="569225"/>
            </a:xfrm>
            <a:prstGeom prst="straightConnector1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2952A16E-A569-1834-36AE-5940073A9A0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96685" y="5644935"/>
              <a:ext cx="63723" cy="7244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3AE837-B1C5-1AEB-E22D-47748CEDC303}"/>
                </a:ext>
              </a:extLst>
            </p:cNvPr>
            <p:cNvSpPr txBox="1"/>
            <p:nvPr/>
          </p:nvSpPr>
          <p:spPr>
            <a:xfrm>
              <a:off x="6621490" y="6350306"/>
              <a:ext cx="143023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400"/>
                <a:t>Target</a:t>
              </a: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9FED54A-091E-5BEC-9313-07E54AE49B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30925" y="5210089"/>
              <a:ext cx="135474" cy="3869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F2FF409-E2E2-EEE6-96C8-A43340676C23}"/>
                </a:ext>
              </a:extLst>
            </p:cNvPr>
            <p:cNvSpPr txBox="1"/>
            <p:nvPr/>
          </p:nvSpPr>
          <p:spPr>
            <a:xfrm>
              <a:off x="6999920" y="5559678"/>
              <a:ext cx="7550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CA" sz="1400"/>
                <a:t>Ion Source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F294E12-9D2A-5C40-BA35-0942D65DA5EF}"/>
              </a:ext>
            </a:extLst>
          </p:cNvPr>
          <p:cNvGrpSpPr/>
          <p:nvPr/>
        </p:nvGrpSpPr>
        <p:grpSpPr>
          <a:xfrm>
            <a:off x="7202820" y="3954828"/>
            <a:ext cx="4915227" cy="2903172"/>
            <a:chOff x="7222533" y="3865207"/>
            <a:chExt cx="4915227" cy="290317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A5E5F93-93F6-1D0E-3126-C2ED923EE9CA}"/>
                </a:ext>
              </a:extLst>
            </p:cNvPr>
            <p:cNvGrpSpPr/>
            <p:nvPr/>
          </p:nvGrpSpPr>
          <p:grpSpPr>
            <a:xfrm>
              <a:off x="7222533" y="3865207"/>
              <a:ext cx="4915227" cy="2903172"/>
              <a:chOff x="7300539" y="3822383"/>
              <a:chExt cx="4915227" cy="2903172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3457F7E-45D2-B2C8-B0B5-28BBE0839BE7}"/>
                  </a:ext>
                </a:extLst>
              </p:cNvPr>
              <p:cNvSpPr txBox="1"/>
              <p:nvPr/>
            </p:nvSpPr>
            <p:spPr>
              <a:xfrm>
                <a:off x="11614924" y="3822383"/>
                <a:ext cx="60084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/>
                  <a:t>[1/s]</a:t>
                </a:r>
              </a:p>
            </p:txBody>
          </p:sp>
          <p:pic>
            <p:nvPicPr>
              <p:cNvPr id="96" name="Picture 95" descr="A graph of a graph showing a number of electrons&#10;&#10;Description automatically generated">
                <a:extLst>
                  <a:ext uri="{FF2B5EF4-FFF2-40B4-BE49-F238E27FC236}">
                    <a16:creationId xmlns:a16="http://schemas.microsoft.com/office/drawing/2014/main" id="{65D93DD8-D4C3-2471-5350-4867C9B5C5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34" r="4202"/>
              <a:stretch/>
            </p:blipFill>
            <p:spPr>
              <a:xfrm>
                <a:off x="7300539" y="3852149"/>
                <a:ext cx="4564240" cy="2873406"/>
              </a:xfrm>
              <a:prstGeom prst="rect">
                <a:avLst/>
              </a:prstGeom>
            </p:spPr>
          </p:pic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377C2EC-BC08-3551-8CCC-2FF4F2BF35F0}"/>
                </a:ext>
              </a:extLst>
            </p:cNvPr>
            <p:cNvSpPr txBox="1"/>
            <p:nvPr/>
          </p:nvSpPr>
          <p:spPr>
            <a:xfrm>
              <a:off x="9613949" y="5756006"/>
              <a:ext cx="16572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A">
                  <a:solidFill>
                    <a:srgbClr val="002060"/>
                  </a:solidFill>
                </a:rPr>
                <a:t>Future AETE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F7B0D16-4CC8-B602-B1DE-B8ED0664E95A}"/>
              </a:ext>
            </a:extLst>
          </p:cNvPr>
          <p:cNvGrpSpPr/>
          <p:nvPr/>
        </p:nvGrpSpPr>
        <p:grpSpPr>
          <a:xfrm>
            <a:off x="7316571" y="1070525"/>
            <a:ext cx="4790311" cy="2914848"/>
            <a:chOff x="6066735" y="1673467"/>
            <a:chExt cx="4790311" cy="2914848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BE09968-81AC-617D-664F-450BB6115A50}"/>
                </a:ext>
              </a:extLst>
            </p:cNvPr>
            <p:cNvSpPr txBox="1"/>
            <p:nvPr/>
          </p:nvSpPr>
          <p:spPr>
            <a:xfrm>
              <a:off x="10256204" y="1673467"/>
              <a:ext cx="60084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/>
                <a:t>[1/s]</a:t>
              </a:r>
            </a:p>
          </p:txBody>
        </p:sp>
        <p:pic>
          <p:nvPicPr>
            <p:cNvPr id="78" name="Picture 77" descr="A graph showing a graph showing a number of electrons&#10;&#10;Description automatically generated">
              <a:extLst>
                <a:ext uri="{FF2B5EF4-FFF2-40B4-BE49-F238E27FC236}">
                  <a16:creationId xmlns:a16="http://schemas.microsoft.com/office/drawing/2014/main" id="{0776AED0-A474-D827-9419-9B93F1CF7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" r="4722"/>
            <a:stretch>
              <a:fillRect/>
            </a:stretch>
          </p:blipFill>
          <p:spPr>
            <a:xfrm>
              <a:off x="6066735" y="1764737"/>
              <a:ext cx="4435705" cy="2823578"/>
            </a:xfrm>
            <a:prstGeom prst="rect">
              <a:avLst/>
            </a:prstGeom>
          </p:spPr>
        </p:pic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91831E8B-EC73-9872-7D46-0DCC6AC6E23F}"/>
              </a:ext>
            </a:extLst>
          </p:cNvPr>
          <p:cNvSpPr txBox="1"/>
          <p:nvPr/>
        </p:nvSpPr>
        <p:spPr>
          <a:xfrm>
            <a:off x="9893301" y="2687101"/>
            <a:ext cx="141279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600">
                <a:solidFill>
                  <a:srgbClr val="00B0F0"/>
                </a:solidFill>
              </a:rPr>
              <a:t>Current ISAC Future APTW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A5E214-C118-403C-C5D3-1D97D2F32FBB}"/>
              </a:ext>
            </a:extLst>
          </p:cNvPr>
          <p:cNvSpPr/>
          <p:nvPr/>
        </p:nvSpPr>
        <p:spPr>
          <a:xfrm>
            <a:off x="13283" y="999704"/>
            <a:ext cx="7338415" cy="576338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Content Placeholder 5" descr="A graph of a graph showing a number of electrons&#10;&#10;Description automatically generated">
            <a:extLst>
              <a:ext uri="{FF2B5EF4-FFF2-40B4-BE49-F238E27FC236}">
                <a16:creationId xmlns:a16="http://schemas.microsoft.com/office/drawing/2014/main" id="{CA1EEC01-1C59-CAD9-817D-6A9295681200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5"/>
          <a:stretch>
            <a:fillRect/>
          </a:stretch>
        </p:blipFill>
        <p:spPr>
          <a:xfrm>
            <a:off x="13283" y="1549433"/>
            <a:ext cx="7114127" cy="4069490"/>
          </a:xfrm>
        </p:spPr>
      </p:pic>
    </p:spTree>
    <p:extLst>
      <p:ext uri="{BB962C8B-B14F-4D97-AF65-F5344CB8AC3E}">
        <p14:creationId xmlns:p14="http://schemas.microsoft.com/office/powerpoint/2010/main" val="3025250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8D4A19-8F2B-EB6A-F95B-51D3DE5B9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8655" y="6557818"/>
            <a:ext cx="443344" cy="300182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B0FE-8C87-71D8-4DF1-78B791D547F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2030578"/>
            <a:ext cx="12192000" cy="2642467"/>
          </a:xfrm>
        </p:spPr>
        <p:txBody>
          <a:bodyPr/>
          <a:lstStyle/>
          <a:p>
            <a:r>
              <a:rPr lang="en-US" sz="6600" dirty="0"/>
              <a:t>ARIEL target station concept</a:t>
            </a:r>
          </a:p>
          <a:p>
            <a:r>
              <a:rPr lang="en-US" sz="3200" dirty="0"/>
              <a:t>And comparison to the operational ISAC facility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93892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4669C7-F78B-4AB8-5BAA-36F4819614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Compact, modular shielding approach – similar to ISAC</a:t>
            </a:r>
            <a:endParaRPr lang="en-CA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54B1CF-5E56-167D-4C94-0F2235E2C02F}"/>
              </a:ext>
            </a:extLst>
          </p:cNvPr>
          <p:cNvGrpSpPr/>
          <p:nvPr/>
        </p:nvGrpSpPr>
        <p:grpSpPr>
          <a:xfrm>
            <a:off x="7095552" y="990480"/>
            <a:ext cx="5096448" cy="5545506"/>
            <a:chOff x="6827371" y="990480"/>
            <a:chExt cx="5096448" cy="55455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8CE7DE-5154-2E00-095B-35F9AA027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27371" y="1316183"/>
              <a:ext cx="4941000" cy="5219803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DEBD83-3162-8BFE-E730-C5CAE990ACD2}"/>
                </a:ext>
              </a:extLst>
            </p:cNvPr>
            <p:cNvCxnSpPr>
              <a:cxnSpLocks/>
            </p:cNvCxnSpPr>
            <p:nvPr/>
          </p:nvCxnSpPr>
          <p:spPr>
            <a:xfrm>
              <a:off x="6970776" y="4696260"/>
              <a:ext cx="1764792" cy="0"/>
            </a:xfrm>
            <a:prstGeom prst="straightConnector1">
              <a:avLst/>
            </a:prstGeom>
            <a:ln w="28575">
              <a:solidFill>
                <a:srgbClr val="009F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AE3162-A1D4-9715-B3E4-32DC1EABEA20}"/>
                </a:ext>
              </a:extLst>
            </p:cNvPr>
            <p:cNvSpPr txBox="1"/>
            <p:nvPr/>
          </p:nvSpPr>
          <p:spPr>
            <a:xfrm>
              <a:off x="11213556" y="1127087"/>
              <a:ext cx="71026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>
                  <a:solidFill>
                    <a:schemeClr val="tx1"/>
                  </a:solidFill>
                </a:rPr>
                <a:t>[µ</a:t>
              </a:r>
              <a:r>
                <a:rPr lang="en-US" sz="1200" err="1">
                  <a:solidFill>
                    <a:schemeClr val="tx1"/>
                  </a:solidFill>
                </a:rPr>
                <a:t>Sv</a:t>
              </a:r>
              <a:r>
                <a:rPr lang="en-US" sz="1200">
                  <a:solidFill>
                    <a:schemeClr val="tx1"/>
                  </a:solidFill>
                </a:rPr>
                <a:t>/h]</a:t>
              </a:r>
              <a:endParaRPr lang="en-CA" sz="12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34384B-FE3C-E494-643D-E10D7B99ECFA}"/>
                </a:ext>
              </a:extLst>
            </p:cNvPr>
            <p:cNvSpPr txBox="1"/>
            <p:nvPr/>
          </p:nvSpPr>
          <p:spPr>
            <a:xfrm>
              <a:off x="7571232" y="990480"/>
              <a:ext cx="33845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P</a:t>
              </a:r>
              <a:r>
                <a:rPr lang="en-US" baseline="30000"/>
                <a:t>+</a:t>
              </a:r>
              <a:r>
                <a:rPr lang="en-US"/>
                <a:t> beam on APTW at 100 µA</a:t>
              </a:r>
              <a:endParaRPr lang="en-CA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1FB9964-D344-25A6-317F-36B7985DC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70" y="1060704"/>
            <a:ext cx="5313492" cy="5416941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15470DB-8509-F751-77BD-977E973E6DF5}"/>
              </a:ext>
            </a:extLst>
          </p:cNvPr>
          <p:cNvCxnSpPr>
            <a:cxnSpLocks/>
          </p:cNvCxnSpPr>
          <p:nvPr/>
        </p:nvCxnSpPr>
        <p:spPr>
          <a:xfrm>
            <a:off x="146986" y="4619708"/>
            <a:ext cx="2120726" cy="0"/>
          </a:xfrm>
          <a:prstGeom prst="straightConnector1">
            <a:avLst/>
          </a:prstGeom>
          <a:ln w="28575">
            <a:solidFill>
              <a:srgbClr val="009F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780533-C3D3-8D46-30BE-45B32F09DA01}"/>
              </a:ext>
            </a:extLst>
          </p:cNvPr>
          <p:cNvCxnSpPr>
            <a:cxnSpLocks/>
          </p:cNvCxnSpPr>
          <p:nvPr/>
        </p:nvCxnSpPr>
        <p:spPr>
          <a:xfrm flipH="1" flipV="1">
            <a:off x="2431921" y="4791158"/>
            <a:ext cx="768479" cy="17067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BFB4C0F-1B22-B2B8-780D-BC505B42CFDC}"/>
              </a:ext>
            </a:extLst>
          </p:cNvPr>
          <p:cNvCxnSpPr>
            <a:cxnSpLocks/>
          </p:cNvCxnSpPr>
          <p:nvPr/>
        </p:nvCxnSpPr>
        <p:spPr>
          <a:xfrm flipH="1" flipV="1">
            <a:off x="4351397" y="4791158"/>
            <a:ext cx="768479" cy="17067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24D38C-18C2-947B-F501-F6CCE1ED3407}"/>
              </a:ext>
            </a:extLst>
          </p:cNvPr>
          <p:cNvCxnSpPr>
            <a:cxnSpLocks/>
          </p:cNvCxnSpPr>
          <p:nvPr/>
        </p:nvCxnSpPr>
        <p:spPr>
          <a:xfrm>
            <a:off x="2642616" y="4370832"/>
            <a:ext cx="6099048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85D2E87-F7CE-93AE-D244-8917314496F8}"/>
              </a:ext>
            </a:extLst>
          </p:cNvPr>
          <p:cNvCxnSpPr>
            <a:cxnSpLocks/>
          </p:cNvCxnSpPr>
          <p:nvPr/>
        </p:nvCxnSpPr>
        <p:spPr>
          <a:xfrm>
            <a:off x="2642616" y="3666744"/>
            <a:ext cx="6099048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CCD089C5-DA6A-1439-5F90-BB83905655BB}"/>
              </a:ext>
            </a:extLst>
          </p:cNvPr>
          <p:cNvSpPr/>
          <p:nvPr/>
        </p:nvSpPr>
        <p:spPr>
          <a:xfrm>
            <a:off x="1965960" y="3666744"/>
            <a:ext cx="676656" cy="7040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CE19305-DD09-1E5E-05A5-0E7DBB2A8DCC}"/>
              </a:ext>
            </a:extLst>
          </p:cNvPr>
          <p:cNvSpPr/>
          <p:nvPr/>
        </p:nvSpPr>
        <p:spPr>
          <a:xfrm>
            <a:off x="8210551" y="2510993"/>
            <a:ext cx="1216914" cy="6350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ADA5D3A-EE54-D6F7-0436-28FD66C52133}"/>
              </a:ext>
            </a:extLst>
          </p:cNvPr>
          <p:cNvSpPr/>
          <p:nvPr/>
        </p:nvSpPr>
        <p:spPr>
          <a:xfrm>
            <a:off x="1536192" y="2510993"/>
            <a:ext cx="1490472" cy="639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9BCD1B-F494-F555-B242-710F57195A30}"/>
              </a:ext>
            </a:extLst>
          </p:cNvPr>
          <p:cNvSpPr/>
          <p:nvPr/>
        </p:nvSpPr>
        <p:spPr>
          <a:xfrm>
            <a:off x="8650224" y="3697031"/>
            <a:ext cx="685800" cy="69674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754FD3-0D2D-AEC1-A1DE-065F8DF6D4E2}"/>
              </a:ext>
            </a:extLst>
          </p:cNvPr>
          <p:cNvSpPr txBox="1"/>
          <p:nvPr/>
        </p:nvSpPr>
        <p:spPr>
          <a:xfrm>
            <a:off x="5452057" y="3710872"/>
            <a:ext cx="1751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B050"/>
                </a:solidFill>
              </a:rPr>
              <a:t>~2.5m tall </a:t>
            </a:r>
          </a:p>
          <a:p>
            <a:pPr algn="ctr"/>
            <a:r>
              <a:rPr lang="en-US">
                <a:solidFill>
                  <a:srgbClr val="00B050"/>
                </a:solidFill>
              </a:rPr>
              <a:t>Steel “plugs”</a:t>
            </a:r>
            <a:endParaRPr lang="en-CA">
              <a:solidFill>
                <a:srgbClr val="00B05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907ACD1-7DEE-7079-E0A2-43EA13D271E2}"/>
              </a:ext>
            </a:extLst>
          </p:cNvPr>
          <p:cNvCxnSpPr>
            <a:cxnSpLocks/>
          </p:cNvCxnSpPr>
          <p:nvPr/>
        </p:nvCxnSpPr>
        <p:spPr>
          <a:xfrm>
            <a:off x="3041978" y="3145994"/>
            <a:ext cx="5168572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1C20607-BC22-E2B4-4876-6CC2C83E585A}"/>
              </a:ext>
            </a:extLst>
          </p:cNvPr>
          <p:cNvCxnSpPr>
            <a:cxnSpLocks/>
          </p:cNvCxnSpPr>
          <p:nvPr/>
        </p:nvCxnSpPr>
        <p:spPr>
          <a:xfrm>
            <a:off x="3046476" y="2510993"/>
            <a:ext cx="519503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8C06A55-F9B2-0387-E792-DC2DFF69E82D}"/>
              </a:ext>
            </a:extLst>
          </p:cNvPr>
          <p:cNvSpPr txBox="1"/>
          <p:nvPr/>
        </p:nvSpPr>
        <p:spPr>
          <a:xfrm>
            <a:off x="5319414" y="2513255"/>
            <a:ext cx="2333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~2m tall </a:t>
            </a:r>
          </a:p>
          <a:p>
            <a:pPr algn="ctr"/>
            <a:r>
              <a:rPr lang="en-US">
                <a:solidFill>
                  <a:srgbClr val="FF0000"/>
                </a:solidFill>
              </a:rPr>
              <a:t>Steel + Concrete</a:t>
            </a:r>
            <a:endParaRPr lang="en-CA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1252EB-4DD1-FF30-6641-5A500AB05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6A51CC-3E80-B1DC-08F1-0EB3BA09DC95}"/>
              </a:ext>
            </a:extLst>
          </p:cNvPr>
          <p:cNvSpPr txBox="1"/>
          <p:nvPr/>
        </p:nvSpPr>
        <p:spPr>
          <a:xfrm>
            <a:off x="2304289" y="6462697"/>
            <a:ext cx="167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APTW target</a:t>
            </a:r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58DFAB-CD6F-6CB0-5CFF-163A1B7E7238}"/>
              </a:ext>
            </a:extLst>
          </p:cNvPr>
          <p:cNvSpPr txBox="1"/>
          <p:nvPr/>
        </p:nvSpPr>
        <p:spPr>
          <a:xfrm>
            <a:off x="4735637" y="6472867"/>
            <a:ext cx="167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AETE target</a:t>
            </a:r>
            <a:endParaRPr lang="en-CA"/>
          </a:p>
        </p:txBody>
      </p:sp>
      <p:pic>
        <p:nvPicPr>
          <p:cNvPr id="16" name="Picture 10" descr="Technician - Free user icons">
            <a:extLst>
              <a:ext uri="{FF2B5EF4-FFF2-40B4-BE49-F238E27FC236}">
                <a16:creationId xmlns:a16="http://schemas.microsoft.com/office/drawing/2014/main" id="{71C93920-9518-408B-56C8-8A1B5F81B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154" y="1626045"/>
            <a:ext cx="804870" cy="8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74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IMEBANDCULTUREINFO" val="en-US"/>
  <p:tag name="OTLTIMEBANDQUICKPOSITION" val="Custom"/>
  <p:tag name="OTLTIMEBANDTHREEDEFFECTS" val="None"/>
  <p:tag name="OTLTIMEBANDAUTODATERANGE" val="True"/>
  <p:tag name="OTLTIMEBANDSTARTDATE" val="0001-01-01T00:00:00.0000000"/>
  <p:tag name="OTLTIMEBANDENDDATE" val="2027-12-16T23:59:00.0000000"/>
  <p:tag name="OTLTIMEBANDWORKINGDAYS" val="Standard"/>
  <p:tag name="OTLTIMEBANDUSETIME" val="False"/>
  <p:tag name="OTLTIMEBANDTIMECONFIGWORKDAYSTART" val="00:00:00"/>
  <p:tag name="OTLTIMEBANDTIMECONFIGWORKDAYEND" val="23:59:00"/>
  <p:tag name="OTLTIMEBANDSCALEMARKING" val="None"/>
  <p:tag name="OTLRIGHTENDCAPSMARGINRIGHT" val="20"/>
  <p:tag name="OTLLEFTENDCAPSMARGINLEFT" val="96"/>
  <p:tag name="OTLTIMEBANDFYSTARTMONTH" val="January"/>
  <p:tag name="OTLTIMEBANDSHOWFYLABEL" val="True"/>
  <p:tag name="OTLTIMEBANDUSESTARTINGOFTHEYEARFORFYNUMBERING" val="True"/>
  <p:tag name="OTLTIMEBANDRESERVEDLEFTAREAWIDTH" val="76"/>
  <p:tag name="OTLTIMEBANDRESERVEDLEFTAREAISSET" val="True"/>
  <p:tag name="OTLTIMEBANDDEPENABLED" val="True"/>
  <p:tag name="OTLTIMEBANDDEPSCHEDULINGMODE" val="Flexible"/>
  <p:tag name="OTLTIMEBANDDEPPREVIOUSSCHEDULINGMODE" val="Flexible"/>
  <p:tag name="OTLTIMEBANDDEPONBREAKINGSTRICTSCHEDULINGMODE" val="AskEverytime"/>
  <p:tag name="OTLTIMEBANDDEPONBREAKINGFLEXIBLESCHEDULINGMODE" val="AskEverytime"/>
  <p:tag name="OTLTIMEBANDSPACINGABOVE" val="3"/>
  <p:tag name="OTLTIMEBANDSPACINGBELOW" val="3"/>
  <p:tag name="OTLTIMEBANDSPACINGABOVEFORSWLANDTASKS" val="5"/>
  <p:tag name="OTLTIMEBANDSPACINGBELOWFORSWLANDTASKS" val="5"/>
  <p:tag name="OTLTIMEBANDSCALEFORMAT" val="MMM"/>
  <p:tag name="OTLTIMEBANDSCALETYPE" val="Years"/>
  <p:tag name="OTLTIMEBANDSHAPETYPE" val="RectangleTimeband"/>
  <p:tag name="OTLTIMEBANDSHAPEHEIGHT" val="14.3999996185303"/>
  <p:tag name="OTLTIMEBANDSHAPEPADDINGLEF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SWIMLANESPACING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SWIMLANESPACING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IMEBANDCULTUREINFO" val="en-US"/>
  <p:tag name="OTLTIMEBANDQUICKPOSITION" val="Custom"/>
  <p:tag name="OTLTIMEBANDTHREEDEFFECTS" val="None"/>
  <p:tag name="OTLTIMEBANDAUTODATERANGE" val="True"/>
  <p:tag name="OTLTIMEBANDSTARTDATE" val="0001-01-01T00:00:00.0000000"/>
  <p:tag name="OTLTIMEBANDENDDATE" val="2027-12-16T23:59:00.0000000"/>
  <p:tag name="OTLTIMEBANDWORKINGDAYS" val="Standard"/>
  <p:tag name="OTLTIMEBANDUSETIME" val="False"/>
  <p:tag name="OTLTIMEBANDTIMECONFIGWORKDAYSTART" val="00:00:00"/>
  <p:tag name="OTLTIMEBANDTIMECONFIGWORKDAYEND" val="23:59:00"/>
  <p:tag name="OTLTIMEBANDSCALEMARKING" val="None"/>
  <p:tag name="OTLRIGHTENDCAPSMARGINRIGHT" val="20"/>
  <p:tag name="OTLLEFTENDCAPSMARGINLEFT" val="96"/>
  <p:tag name="OTLTIMEBANDFYSTARTMONTH" val="January"/>
  <p:tag name="OTLTIMEBANDSHOWFYLABEL" val="True"/>
  <p:tag name="OTLTIMEBANDUSESTARTINGOFTHEYEARFORFYNUMBERING" val="True"/>
  <p:tag name="OTLTIMEBANDRESERVEDLEFTAREAWIDTH" val="76"/>
  <p:tag name="OTLTIMEBANDRESERVEDLEFTAREAISSET" val="True"/>
  <p:tag name="OTLTIMEBANDDEPENABLED" val="True"/>
  <p:tag name="OTLTIMEBANDDEPSCHEDULINGMODE" val="Flexible"/>
  <p:tag name="OTLTIMEBANDDEPPREVIOUSSCHEDULINGMODE" val="Flexible"/>
  <p:tag name="OTLTIMEBANDDEPONBREAKINGSTRICTSCHEDULINGMODE" val="AskEverytime"/>
  <p:tag name="OTLTIMEBANDDEPONBREAKINGFLEXIBLESCHEDULINGMODE" val="AskEverytime"/>
  <p:tag name="OTLTIMEBANDSPACINGABOVE" val="3"/>
  <p:tag name="OTLTIMEBANDSPACINGBELOW" val="3"/>
  <p:tag name="OTLTIMEBANDSPACINGABOVEFORSWLANDTASKS" val="5"/>
  <p:tag name="OTLTIMEBANDSPACINGBELOWFORSWLANDTASKS" val="5"/>
  <p:tag name="OTLTIMEBANDSCALEFORMAT" val="MMM"/>
  <p:tag name="OTLTIMEBANDSCALETYPE" val="Quarters"/>
  <p:tag name="OTLTIMEBANDSHAPETYPE" val="RectangleTimeband"/>
  <p:tag name="OTLTIMEBANDSHAPEHEIGHT" val="14.3999996185303"/>
  <p:tag name="OTLTIMEBANDSHAPEPADDINGLEF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SWIMLANESPACING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5-01-01T00:00:00.0000000"/>
  <p:tag name="OTLENDDATE" val="2025-08-01T23:59:00.0000000"/>
  <p:tag name="OTLBASELINESTARTDATE" val="2025-01-01T00:00:00.0000000"/>
  <p:tag name="OTLBASELINEENDDATE" val="2025-08-01T23:59:00.0000000"/>
  <p:tag name="OTLPERCENTAGE" val="100"/>
  <p:tag name="OTLDURATIONFORMAT" val="day"/>
  <p:tag name="OTLSPACING" val="3"/>
  <p:tag name="OTLSHAPETHICKNESSTYPE" val="Regular"/>
  <p:tag name="OTLWEEKNUMBERINGFORMAT" val="WNFormat1"/>
  <p:tag name="OTLWEEKNUMBERINGISVISIBL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, yyyy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Ready for Gate 4A"/>
  <p:tag name="OTLDATE" val="2027-12-01T23:59:00.0000000"/>
  <p:tag name="OTLBASELINEDATE" val="2027-12-01T23:59:00.0000000"/>
  <p:tag name="OTLPOSITIONONTASK" val="None"/>
  <p:tag name="OTLRELATEDTASKID" val="00000000-0000-0000-0000-000000000000"/>
  <p:tag name="OTLWEEKNUMBERINGFORMAT" val="WNFormat1"/>
  <p:tag name="OTLWEEKNUMBERINGISVISIBLE" val="False"/>
  <p:tag name="OTLMILESTONESPACING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ODAYPOSITION" val="Abov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Modules ready to install"/>
  <p:tag name="OTLDATE" val="2026-09-01T23:59:00.0000000"/>
  <p:tag name="OTLBASELINEDATE" val="2026-09-01T23:59:00.0000000"/>
  <p:tag name="OTLPOSITIONONTASK" val="Center"/>
  <p:tag name="OTLRELATEDTASKID" val="078c9e0d-0dab-4fe1-8fbf-00704bb46e44"/>
  <p:tag name="OTLWEEKNUMBERINGFORMAT" val="WNFormat1"/>
  <p:tag name="OTLWEEKNUMBERINGISVISIBL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BL4N and electron line installed"/>
  <p:tag name="OTLDATE" val="2026-12-31T23:59:00.0000000"/>
  <p:tag name="OTLBASELINEDATE" val="2026-12-31T23:59:00.0000000"/>
  <p:tag name="OTLPOSITIONONTASK" val="Center"/>
  <p:tag name="OTLRELATEDTASKID" val="5ad511d6-9364-4faf-badf-e828d02833cb"/>
  <p:tag name="OTLWEEKNUMBERINGFORMAT" val="WNFormat1"/>
  <p:tag name="OTLWEEKNUMBERINGISVISIBL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Modules ready to install"/>
  <p:tag name="OTLDATE" val="2026-12-01T23:59:00.0000000"/>
  <p:tag name="OTLBASELINEDATE" val="2026-12-01T23:59:00.0000000"/>
  <p:tag name="OTLPOSITIONONTASK" val="Center"/>
  <p:tag name="OTLRELATEDTASKID" val="622b91ac-0512-4415-83da-a1e60f256c9e"/>
  <p:tag name="OTLWEEKNUMBERINGFORMAT" val="WNFormat1"/>
  <p:tag name="OTLWEEKNUMBERINGISVISIBL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Fixed Shielding Construction Complete"/>
  <p:tag name="OTLDATE" val="2025-08-01T00:00:00.0000000"/>
  <p:tag name="OTLBASELINEDATE" val="2025-08-01T00:00:00.0000000"/>
  <p:tag name="OTLPOSITIONONTASK" val="Center"/>
  <p:tag name="OTLRELATEDTASKID" val="803d49c3-5020-43a2-a32d-0efe6105c72d"/>
  <p:tag name="OTLWEEKNUMBERINGFORMAT" val="WNFormat1"/>
  <p:tag name="OTLWEEKNUMBERINGISVISIBL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Proton Station ready to receive modules"/>
  <p:tag name="OTLDATE" val="2026-04-01T23:59:00.0000000"/>
  <p:tag name="OTLBASELINEDATE" val="2026-04-01T23:59:00.0000000"/>
  <p:tag name="OTLPOSITIONONTASK" val="Center"/>
  <p:tag name="OTLRELATEDTASKID" val="9ef57505-ef5d-475f-b425-24f57b45d03d"/>
  <p:tag name="OTLWEEKNUMBERINGFORMAT" val="WNFormat1"/>
  <p:tag name="OTLWEEKNUMBERINGISVISIBL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Electron Station ready to receive modules"/>
  <p:tag name="OTLDATE" val="2026-07-01T23:59:00.0000000"/>
  <p:tag name="OTLBASELINEDATE" val="2026-07-01T23:59:00.0000000"/>
  <p:tag name="OTLPOSITIONONTASK" val="Center"/>
  <p:tag name="OTLRELATEDTASKID" val="b6226ede-f9a3-4424-9a57-f14ac3b44838"/>
  <p:tag name="OTLWEEKNUMBERINGFORMAT" val="WNFormat1"/>
  <p:tag name="OTLWEEKNUMBERINGISVISIBL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STARTDATE" val="2027-01-01T00:00:00.0000000Z"/>
  <p:tag name="OTLENDDATE" val="2027-12-16T23:59:00.0000000Z"/>
  <p:tag name="OTLBASELINESTARTDATE" val="2027-01-01T00:00:00.0000000Z"/>
  <p:tag name="OTLBASELINEENDDATE" val="2027-12-16T23:59:00.0000000Z"/>
  <p:tag name="OTLDURATIONFORMAT" val="day"/>
  <p:tag name="OTLSPACING" val="3"/>
  <p:tag name="OTLSHAPETHICKNESSTYPE" val="Thin"/>
  <p:tag name="OTLWEEKNUMBERINGFORMAT" val="WNFormat1"/>
  <p:tag name="OTLWEEKNUMBERINGISVISIBL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MTITLE" val="Modules ready to install"/>
  <p:tag name="OTLDATE" val="2026-12-01T23:59:00.0000000"/>
  <p:tag name="OTLBASELINEDATE" val="2026-12-01T23:59:00.0000000"/>
  <p:tag name="OTLPOSITIONONTASK" val="Center"/>
  <p:tag name="OTLRELATEDTASKID" val="622b91ac-0512-4415-83da-a1e60f256c9e"/>
  <p:tag name="OTLWEEKNUMBERINGFORMAT" val="WNFormat1"/>
  <p:tag name="OTLWEEKNUMBERINGISVISIBL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FF5D1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47999D-41CF-4F3B-9A09-9A9036C8914A}" vid="{C92CD50C-D4F4-409F-91C9-DE7E04A454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Template_Luca_TRIUMF</Template>
  <TotalTime>28</TotalTime>
  <Words>1490</Words>
  <Application>Microsoft Office PowerPoint</Application>
  <PresentationFormat>Widescreen</PresentationFormat>
  <Paragraphs>479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 Egoriti</dc:creator>
  <cp:lastModifiedBy>Luca Egoriti</cp:lastModifiedBy>
  <cp:revision>2</cp:revision>
  <dcterms:created xsi:type="dcterms:W3CDTF">2024-05-29T00:16:55Z</dcterms:created>
  <dcterms:modified xsi:type="dcterms:W3CDTF">2025-10-20T13:54:54Z</dcterms:modified>
</cp:coreProperties>
</file>