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Lst>
  <p:notesMasterIdLst>
    <p:notesMasterId r:id="rId33"/>
  </p:notesMasterIdLst>
  <p:sldIdLst>
    <p:sldId id="256" r:id="rId2"/>
    <p:sldId id="326" r:id="rId3"/>
    <p:sldId id="360" r:id="rId4"/>
    <p:sldId id="329" r:id="rId5"/>
    <p:sldId id="352" r:id="rId6"/>
    <p:sldId id="367" r:id="rId7"/>
    <p:sldId id="364" r:id="rId8"/>
    <p:sldId id="363" r:id="rId9"/>
    <p:sldId id="331" r:id="rId10"/>
    <p:sldId id="332" r:id="rId11"/>
    <p:sldId id="333" r:id="rId12"/>
    <p:sldId id="334" r:id="rId13"/>
    <p:sldId id="335" r:id="rId14"/>
    <p:sldId id="344" r:id="rId15"/>
    <p:sldId id="345" r:id="rId16"/>
    <p:sldId id="368" r:id="rId17"/>
    <p:sldId id="340" r:id="rId18"/>
    <p:sldId id="346" r:id="rId19"/>
    <p:sldId id="337" r:id="rId20"/>
    <p:sldId id="338" r:id="rId21"/>
    <p:sldId id="339" r:id="rId22"/>
    <p:sldId id="369" r:id="rId23"/>
    <p:sldId id="365" r:id="rId24"/>
    <p:sldId id="341" r:id="rId25"/>
    <p:sldId id="347" r:id="rId26"/>
    <p:sldId id="370" r:id="rId27"/>
    <p:sldId id="353" r:id="rId28"/>
    <p:sldId id="349" r:id="rId29"/>
    <p:sldId id="351" r:id="rId30"/>
    <p:sldId id="361" r:id="rId31"/>
    <p:sldId id="366" r:id="rId32"/>
  </p:sldIdLst>
  <p:sldSz cx="12192000" cy="6858000"/>
  <p:notesSz cx="6735763" cy="9866313"/>
  <p:embeddedFontLst>
    <p:embeddedFont>
      <p:font typeface="Arial Black" panose="020B0A04020102020204" pitchFamily="34" charset="0"/>
      <p:bold r:id="rId34"/>
    </p:embeddedFont>
    <p:embeddedFont>
      <p:font typeface="Arial Narrow" panose="020B0606020202030204" pitchFamily="34" charset="0"/>
      <p:regular r:id="rId35"/>
      <p:bold r:id="rId36"/>
      <p:italic r:id="rId37"/>
      <p:boldItalic r:id="rId38"/>
    </p:embeddedFont>
    <p:embeddedFont>
      <p:font typeface="Calibri" panose="020F0502020204030204" pitchFamily="34" charset="0"/>
      <p:regular r:id="rId39"/>
      <p:bold r:id="rId40"/>
      <p:italic r:id="rId41"/>
      <p:boldItalic r:id="rId42"/>
    </p:embeddedFont>
    <p:embeddedFont>
      <p:font typeface="Cambria" panose="02040503050406030204" pitchFamily="18" charset="0"/>
      <p:regular r:id="rId43"/>
      <p:bold r:id="rId44"/>
      <p:italic r:id="rId45"/>
      <p:boldItalic r:id="rId46"/>
    </p:embeddedFont>
    <p:embeddedFont>
      <p:font typeface="나눔고딕" panose="020D0604000000000000" pitchFamily="50" charset="-127"/>
      <p:regular r:id="rId47"/>
      <p:bold r:id="rId48"/>
    </p:embeddedFont>
    <p:embeddedFont>
      <p:font typeface="맑은 고딕" panose="020B0503020000020004" pitchFamily="50" charset="-127"/>
      <p:regular r:id="rId49"/>
      <p:bold r:id="rId50"/>
    </p:embeddedFont>
  </p:embeddedFontLst>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97D3"/>
    <a:srgbClr val="9FDFFF"/>
    <a:srgbClr val="101225"/>
    <a:srgbClr val="004098"/>
    <a:srgbClr val="8DC640"/>
    <a:srgbClr val="0000FF"/>
    <a:srgbClr val="A5DAF4"/>
    <a:srgbClr val="1396D2"/>
    <a:srgbClr val="0E4A9E"/>
    <a:srgbClr val="0097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36" autoAdjust="0"/>
    <p:restoredTop sz="86094" autoAdjust="0"/>
  </p:normalViewPr>
  <p:slideViewPr>
    <p:cSldViewPr snapToGrid="0">
      <p:cViewPr varScale="1">
        <p:scale>
          <a:sx n="48" d="100"/>
          <a:sy n="48" d="100"/>
        </p:scale>
        <p:origin x="96" y="38"/>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font" Target="fonts/font8.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18831" cy="495029"/>
          </a:xfrm>
          <a:prstGeom prst="rect">
            <a:avLst/>
          </a:prstGeom>
        </p:spPr>
        <p:txBody>
          <a:bodyPr vert="horz" lIns="91425" tIns="45713" rIns="91425" bIns="45713" rtlCol="0"/>
          <a:lstStyle>
            <a:lvl1pPr algn="l">
              <a:defRPr sz="1200"/>
            </a:lvl1pPr>
          </a:lstStyle>
          <a:p>
            <a:endParaRPr lang="ko-KR" altLang="en-US"/>
          </a:p>
        </p:txBody>
      </p:sp>
      <p:sp>
        <p:nvSpPr>
          <p:cNvPr id="3" name="날짜 개체 틀 2"/>
          <p:cNvSpPr>
            <a:spLocks noGrp="1"/>
          </p:cNvSpPr>
          <p:nvPr>
            <p:ph type="dt" idx="1"/>
          </p:nvPr>
        </p:nvSpPr>
        <p:spPr>
          <a:xfrm>
            <a:off x="3815374" y="0"/>
            <a:ext cx="2918831" cy="495029"/>
          </a:xfrm>
          <a:prstGeom prst="rect">
            <a:avLst/>
          </a:prstGeom>
        </p:spPr>
        <p:txBody>
          <a:bodyPr vert="horz" lIns="91425" tIns="45713" rIns="91425" bIns="45713" rtlCol="0"/>
          <a:lstStyle>
            <a:lvl1pPr algn="r">
              <a:defRPr sz="1200"/>
            </a:lvl1pPr>
          </a:lstStyle>
          <a:p>
            <a:fld id="{47AAE691-7DD1-48D9-A256-92828E547C32}" type="datetimeFigureOut">
              <a:rPr lang="ko-KR" altLang="en-US" smtClean="0"/>
              <a:t>2025-10-24</a:t>
            </a:fld>
            <a:endParaRPr lang="ko-KR" altLang="en-US"/>
          </a:p>
        </p:txBody>
      </p:sp>
      <p:sp>
        <p:nvSpPr>
          <p:cNvPr id="4" name="슬라이드 이미지 개체 틀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25" tIns="45713" rIns="91425" bIns="45713" rtlCol="0" anchor="ctr"/>
          <a:lstStyle/>
          <a:p>
            <a:endParaRPr lang="ko-KR" altLang="en-US"/>
          </a:p>
        </p:txBody>
      </p:sp>
      <p:sp>
        <p:nvSpPr>
          <p:cNvPr id="5" name="슬라이드 노트 개체 틀 4"/>
          <p:cNvSpPr>
            <a:spLocks noGrp="1"/>
          </p:cNvSpPr>
          <p:nvPr>
            <p:ph type="body" sz="quarter" idx="3"/>
          </p:nvPr>
        </p:nvSpPr>
        <p:spPr>
          <a:xfrm>
            <a:off x="673577" y="4748164"/>
            <a:ext cx="5388610" cy="3884861"/>
          </a:xfrm>
          <a:prstGeom prst="rect">
            <a:avLst/>
          </a:prstGeom>
        </p:spPr>
        <p:txBody>
          <a:bodyPr vert="horz" lIns="91425" tIns="45713" rIns="91425" bIns="45713"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9371286"/>
            <a:ext cx="2918831" cy="495028"/>
          </a:xfrm>
          <a:prstGeom prst="rect">
            <a:avLst/>
          </a:prstGeom>
        </p:spPr>
        <p:txBody>
          <a:bodyPr vert="horz" lIns="91425" tIns="45713" rIns="91425" bIns="45713"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15374" y="9371286"/>
            <a:ext cx="2918831" cy="495028"/>
          </a:xfrm>
          <a:prstGeom prst="rect">
            <a:avLst/>
          </a:prstGeom>
        </p:spPr>
        <p:txBody>
          <a:bodyPr vert="horz" lIns="91425" tIns="45713" rIns="91425" bIns="45713" rtlCol="0" anchor="b"/>
          <a:lstStyle>
            <a:lvl1pPr algn="r">
              <a:defRPr sz="1200"/>
            </a:lvl1pPr>
          </a:lstStyle>
          <a:p>
            <a:fld id="{2C0A31EF-7065-4BB2-8842-3ABF8DADB96A}" type="slidenum">
              <a:rPr lang="ko-KR" altLang="en-US" smtClean="0"/>
              <a:t>‹#›</a:t>
            </a:fld>
            <a:endParaRPr lang="ko-KR" altLang="en-US"/>
          </a:p>
        </p:txBody>
      </p:sp>
    </p:spTree>
    <p:extLst>
      <p:ext uri="{BB962C8B-B14F-4D97-AF65-F5344CB8AC3E}">
        <p14:creationId xmlns:p14="http://schemas.microsoft.com/office/powerpoint/2010/main" val="2074627805"/>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latinLnBrk="0"/>
            <a:r>
              <a:rPr lang="en-US" altLang="ko-KR" dirty="0"/>
              <a:t>Good morning, everyone.</a:t>
            </a:r>
            <a:endParaRPr lang="ko-KR" altLang="ko-KR" dirty="0"/>
          </a:p>
          <a:p>
            <a:pPr latinLnBrk="0"/>
            <a:r>
              <a:rPr lang="en-US" altLang="ko-KR" dirty="0"/>
              <a:t>My name is Do </a:t>
            </a:r>
            <a:r>
              <a:rPr lang="en-US" altLang="ko-KR" dirty="0" err="1"/>
              <a:t>Gyun</a:t>
            </a:r>
            <a:r>
              <a:rPr lang="en-US" altLang="ko-KR" dirty="0"/>
              <a:t> Kim from the Institute for Rare Isotope Science, at the IBS in Korea.</a:t>
            </a:r>
            <a:endParaRPr lang="ko-KR" altLang="ko-KR" dirty="0"/>
          </a:p>
          <a:p>
            <a:pPr latinLnBrk="0"/>
            <a:r>
              <a:rPr lang="en-US" altLang="ko-KR" dirty="0"/>
              <a:t>First, I would like to thank the organizing committee for giving me the chance to present the recent achievements of the RAON accelerator here at the 20th EMIS conference.</a:t>
            </a:r>
            <a:endParaRPr lang="ko-KR" altLang="ko-KR" dirty="0"/>
          </a:p>
          <a:p>
            <a:r>
              <a:rPr lang="en-US" altLang="ko-KR" dirty="0"/>
              <a:t>The title of my talk is “Beam Commissioning and First User Experiments at the RAON Low-Energy Experimental Systems.”</a:t>
            </a:r>
            <a:endParaRPr lang="ko-KR" altLang="en-US" dirty="0"/>
          </a:p>
        </p:txBody>
      </p:sp>
      <p:sp>
        <p:nvSpPr>
          <p:cNvPr id="4" name="슬라이드 번호 개체 틀 3"/>
          <p:cNvSpPr>
            <a:spLocks noGrp="1"/>
          </p:cNvSpPr>
          <p:nvPr>
            <p:ph type="sldNum" sz="quarter" idx="10"/>
          </p:nvPr>
        </p:nvSpPr>
        <p:spPr/>
        <p:txBody>
          <a:bodyPr/>
          <a:lstStyle/>
          <a:p>
            <a:fld id="{2C0A31EF-7065-4BB2-8842-3ABF8DADB96A}" type="slidenum">
              <a:rPr lang="ko-KR" altLang="en-US" smtClean="0"/>
              <a:t>1</a:t>
            </a:fld>
            <a:endParaRPr lang="ko-KR" altLang="en-US"/>
          </a:p>
        </p:txBody>
      </p:sp>
    </p:spTree>
    <p:extLst>
      <p:ext uri="{BB962C8B-B14F-4D97-AF65-F5344CB8AC3E}">
        <p14:creationId xmlns:p14="http://schemas.microsoft.com/office/powerpoint/2010/main" val="3321381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latinLnBrk="0"/>
            <a:r>
              <a:rPr lang="en-US" altLang="ko-KR" dirty="0"/>
              <a:t>In 2023, we successfully delivered the </a:t>
            </a:r>
            <a:r>
              <a:rPr lang="en-US" altLang="ko-KR" dirty="0" err="1"/>
              <a:t>Ar</a:t>
            </a:r>
            <a:r>
              <a:rPr lang="en-US" altLang="ko-KR" dirty="0"/>
              <a:t> beam to the </a:t>
            </a:r>
            <a:r>
              <a:rPr lang="en-US" altLang="ko-KR" dirty="0" err="1"/>
              <a:t>KoBRA</a:t>
            </a:r>
            <a:r>
              <a:rPr lang="en-US" altLang="ko-KR" dirty="0"/>
              <a:t> beamline for the first time.</a:t>
            </a:r>
            <a:endParaRPr lang="ko-KR" altLang="ko-KR" dirty="0"/>
          </a:p>
          <a:p>
            <a:pPr latinLnBrk="0"/>
            <a:r>
              <a:rPr lang="en-US" altLang="ko-KR" dirty="0"/>
              <a:t>Using this primary beam, we produced several low-Z RI beams, such as helium (He), lithium (Li), beryllium (Be), and boron (B) isotopes.</a:t>
            </a:r>
            <a:endParaRPr lang="ko-KR" altLang="ko-KR" dirty="0"/>
          </a:p>
          <a:p>
            <a:pPr latinLnBrk="0"/>
            <a:r>
              <a:rPr lang="en-US" altLang="ko-KR" dirty="0"/>
              <a:t>To identify these RI beams, we used two PPACs at F2 and F3 for TOF measurement, and a silicon detector for ΔE measurement.</a:t>
            </a:r>
            <a:endParaRPr lang="ko-KR" altLang="ko-KR" dirty="0"/>
          </a:p>
          <a:p>
            <a:endParaRPr lang="ko-KR" altLang="en-US" dirty="0"/>
          </a:p>
        </p:txBody>
      </p:sp>
      <p:sp>
        <p:nvSpPr>
          <p:cNvPr id="4" name="슬라이드 번호 개체 틀 3"/>
          <p:cNvSpPr>
            <a:spLocks noGrp="1"/>
          </p:cNvSpPr>
          <p:nvPr>
            <p:ph type="sldNum" sz="quarter" idx="10"/>
          </p:nvPr>
        </p:nvSpPr>
        <p:spPr/>
        <p:txBody>
          <a:bodyPr/>
          <a:lstStyle/>
          <a:p>
            <a:fld id="{2C0A31EF-7065-4BB2-8842-3ABF8DADB96A}" type="slidenum">
              <a:rPr lang="ko-KR" altLang="en-US" smtClean="0"/>
              <a:t>10</a:t>
            </a:fld>
            <a:endParaRPr lang="ko-KR" altLang="en-US"/>
          </a:p>
        </p:txBody>
      </p:sp>
    </p:spTree>
    <p:extLst>
      <p:ext uri="{BB962C8B-B14F-4D97-AF65-F5344CB8AC3E}">
        <p14:creationId xmlns:p14="http://schemas.microsoft.com/office/powerpoint/2010/main" val="1892533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latinLnBrk="0"/>
            <a:r>
              <a:rPr lang="en-US" altLang="ko-KR" dirty="0"/>
              <a:t>In 2024, we extended RI beam production up to Z=17.</a:t>
            </a:r>
            <a:endParaRPr lang="ko-KR" altLang="ko-KR" dirty="0"/>
          </a:p>
          <a:p>
            <a:pPr latinLnBrk="0"/>
            <a:r>
              <a:rPr lang="en-US" altLang="ko-KR" dirty="0"/>
              <a:t>The PPAC at F1 was used to measure </a:t>
            </a:r>
            <a:r>
              <a:rPr lang="en-US" altLang="ko-KR" dirty="0" err="1"/>
              <a:t>Bρ</a:t>
            </a:r>
            <a:r>
              <a:rPr lang="en-US" altLang="ko-KR" dirty="0"/>
              <a:t> (magnetic rigidity), two PPACs were used for </a:t>
            </a:r>
            <a:r>
              <a:rPr lang="en-US" altLang="ko-KR" dirty="0" err="1"/>
              <a:t>ToF</a:t>
            </a:r>
            <a:r>
              <a:rPr lang="en-US" altLang="ko-KR" dirty="0"/>
              <a:t> measurements, and the silicon detector was used to measure ΔE.</a:t>
            </a:r>
            <a:endParaRPr lang="ko-KR" altLang="ko-KR" dirty="0"/>
          </a:p>
          <a:p>
            <a:r>
              <a:rPr lang="en-US" altLang="ko-KR" dirty="0"/>
              <a:t>RI beams were successfully produced and identified using the </a:t>
            </a:r>
            <a:r>
              <a:rPr lang="en-US" altLang="ko-KR" dirty="0" err="1"/>
              <a:t>Bρ</a:t>
            </a:r>
            <a:r>
              <a:rPr lang="en-US" altLang="ko-KR" dirty="0"/>
              <a:t>–ΔE–</a:t>
            </a:r>
            <a:r>
              <a:rPr lang="en-US" altLang="ko-KR" dirty="0" err="1"/>
              <a:t>ToF</a:t>
            </a:r>
            <a:r>
              <a:rPr lang="en-US" altLang="ko-KR" dirty="0"/>
              <a:t> method.</a:t>
            </a:r>
            <a:endParaRPr lang="ko-KR" altLang="en-US" dirty="0"/>
          </a:p>
        </p:txBody>
      </p:sp>
      <p:sp>
        <p:nvSpPr>
          <p:cNvPr id="4" name="슬라이드 번호 개체 틀 3"/>
          <p:cNvSpPr>
            <a:spLocks noGrp="1"/>
          </p:cNvSpPr>
          <p:nvPr>
            <p:ph type="sldNum" sz="quarter" idx="10"/>
          </p:nvPr>
        </p:nvSpPr>
        <p:spPr/>
        <p:txBody>
          <a:bodyPr/>
          <a:lstStyle/>
          <a:p>
            <a:fld id="{2C0A31EF-7065-4BB2-8842-3ABF8DADB96A}" type="slidenum">
              <a:rPr lang="ko-KR" altLang="en-US" smtClean="0"/>
              <a:t>11</a:t>
            </a:fld>
            <a:endParaRPr lang="ko-KR" altLang="en-US"/>
          </a:p>
        </p:txBody>
      </p:sp>
    </p:spTree>
    <p:extLst>
      <p:ext uri="{BB962C8B-B14F-4D97-AF65-F5344CB8AC3E}">
        <p14:creationId xmlns:p14="http://schemas.microsoft.com/office/powerpoint/2010/main" val="21505843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latinLnBrk="0"/>
            <a:r>
              <a:rPr lang="en-US" altLang="ko-KR" dirty="0"/>
              <a:t>This slide shows the successful transport and identification of the ISOL RI beam, 25Na.</a:t>
            </a:r>
            <a:endParaRPr lang="ko-KR" altLang="ko-KR" dirty="0"/>
          </a:p>
          <a:p>
            <a:pPr latinLnBrk="0"/>
            <a:r>
              <a:rPr lang="en-US" altLang="ko-KR" dirty="0"/>
              <a:t>It was purified with the help of the PPAC at F1 acting as an energy degrader. </a:t>
            </a:r>
            <a:endParaRPr lang="ko-KR" altLang="ko-KR" dirty="0"/>
          </a:p>
          <a:p>
            <a:pPr latinLnBrk="0"/>
            <a:r>
              <a:rPr lang="en-US" altLang="ko-KR" dirty="0"/>
              <a:t>And it was confirmed via β-decay measurements.</a:t>
            </a:r>
            <a:endParaRPr lang="ko-KR" altLang="ko-KR" dirty="0"/>
          </a:p>
          <a:p>
            <a:pPr latinLnBrk="0"/>
            <a:r>
              <a:rPr lang="en-US" altLang="ko-KR" dirty="0"/>
              <a:t>The Na beam was stopped at the F3 slit for a certain time, and the number of electrons from the β-decay was counted using the plastic scintillator.</a:t>
            </a:r>
            <a:endParaRPr lang="ko-KR" altLang="ko-KR" dirty="0"/>
          </a:p>
          <a:p>
            <a:endParaRPr lang="ko-KR" altLang="en-US" dirty="0"/>
          </a:p>
        </p:txBody>
      </p:sp>
      <p:sp>
        <p:nvSpPr>
          <p:cNvPr id="4" name="슬라이드 번호 개체 틀 3"/>
          <p:cNvSpPr>
            <a:spLocks noGrp="1"/>
          </p:cNvSpPr>
          <p:nvPr>
            <p:ph type="sldNum" sz="quarter" idx="10"/>
          </p:nvPr>
        </p:nvSpPr>
        <p:spPr/>
        <p:txBody>
          <a:bodyPr/>
          <a:lstStyle/>
          <a:p>
            <a:fld id="{2C0A31EF-7065-4BB2-8842-3ABF8DADB96A}" type="slidenum">
              <a:rPr lang="ko-KR" altLang="en-US" smtClean="0"/>
              <a:t>12</a:t>
            </a:fld>
            <a:endParaRPr lang="ko-KR" altLang="en-US"/>
          </a:p>
        </p:txBody>
      </p:sp>
    </p:spTree>
    <p:extLst>
      <p:ext uri="{BB962C8B-B14F-4D97-AF65-F5344CB8AC3E}">
        <p14:creationId xmlns:p14="http://schemas.microsoft.com/office/powerpoint/2010/main" val="42701832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latinLnBrk="0"/>
            <a:r>
              <a:rPr lang="en-US" altLang="ko-KR" dirty="0"/>
              <a:t>Next, I will present the results from three experiments conducted at </a:t>
            </a:r>
            <a:r>
              <a:rPr lang="en-US" altLang="ko-KR" dirty="0" err="1"/>
              <a:t>KoBRA</a:t>
            </a:r>
            <a:r>
              <a:rPr lang="en-US" altLang="ko-KR" dirty="0"/>
              <a:t>.</a:t>
            </a:r>
            <a:endParaRPr lang="ko-KR" altLang="ko-KR" dirty="0"/>
          </a:p>
          <a:p>
            <a:pPr latinLnBrk="0"/>
            <a:r>
              <a:rPr lang="en-US" altLang="ko-KR" dirty="0"/>
              <a:t>The first experiment was led by Dr. </a:t>
            </a:r>
            <a:r>
              <a:rPr lang="en-US" altLang="ko-KR" dirty="0" err="1"/>
              <a:t>Deuk</a:t>
            </a:r>
            <a:r>
              <a:rPr lang="en-US" altLang="ko-KR" dirty="0"/>
              <a:t> Soon </a:t>
            </a:r>
            <a:r>
              <a:rPr lang="en-US" altLang="ko-KR" dirty="0" err="1"/>
              <a:t>Ahn</a:t>
            </a:r>
            <a:r>
              <a:rPr lang="en-US" altLang="ko-KR" dirty="0"/>
              <a:t> from CENS, titled ‘Measurement of production cross sections and momentum distributions of projectile fragmentation’.</a:t>
            </a:r>
            <a:endParaRPr lang="ko-KR" altLang="ko-KR" dirty="0"/>
          </a:p>
          <a:p>
            <a:pPr latinLnBrk="0"/>
            <a:r>
              <a:rPr lang="en-US" altLang="ko-KR" dirty="0"/>
              <a:t>In this experiment, production cross sections and momentum distributions of oxygen and neon isotopes were measured from the fragmentation of a 40Ar beam.</a:t>
            </a:r>
            <a:endParaRPr lang="ko-KR" altLang="ko-KR" dirty="0"/>
          </a:p>
          <a:p>
            <a:pPr latinLnBrk="0"/>
            <a:r>
              <a:rPr lang="en-US" altLang="ko-KR" dirty="0"/>
              <a:t>A 16.4 MeV/u </a:t>
            </a:r>
            <a:r>
              <a:rPr lang="en-US" altLang="ko-KR" dirty="0" err="1"/>
              <a:t>Ar</a:t>
            </a:r>
            <a:r>
              <a:rPr lang="en-US" altLang="ko-KR" dirty="0"/>
              <a:t> beam was used with a 0.13 mm thick graphite target.</a:t>
            </a:r>
            <a:endParaRPr lang="ko-KR" altLang="ko-KR" dirty="0"/>
          </a:p>
          <a:p>
            <a:pPr latinLnBrk="0"/>
            <a:r>
              <a:rPr lang="en-US" altLang="ko-KR" dirty="0"/>
              <a:t>F1 PPAC was used for </a:t>
            </a:r>
            <a:r>
              <a:rPr lang="en-US" altLang="ko-KR" dirty="0" err="1"/>
              <a:t>Bρ</a:t>
            </a:r>
            <a:r>
              <a:rPr lang="en-US" altLang="ko-KR" dirty="0"/>
              <a:t>, F2 and F3 PPACs for TOF measurement. And the silicon detector and plastic scintillator were used for ΔE measurement.</a:t>
            </a:r>
            <a:endParaRPr lang="ko-KR" altLang="ko-KR" dirty="0"/>
          </a:p>
          <a:p>
            <a:endParaRPr lang="ko-KR" altLang="en-US" dirty="0"/>
          </a:p>
        </p:txBody>
      </p:sp>
      <p:sp>
        <p:nvSpPr>
          <p:cNvPr id="4" name="슬라이드 번호 개체 틀 3"/>
          <p:cNvSpPr>
            <a:spLocks noGrp="1"/>
          </p:cNvSpPr>
          <p:nvPr>
            <p:ph type="sldNum" sz="quarter" idx="10"/>
          </p:nvPr>
        </p:nvSpPr>
        <p:spPr/>
        <p:txBody>
          <a:bodyPr/>
          <a:lstStyle/>
          <a:p>
            <a:fld id="{2C0A31EF-7065-4BB2-8842-3ABF8DADB96A}" type="slidenum">
              <a:rPr lang="ko-KR" altLang="en-US" smtClean="0"/>
              <a:t>13</a:t>
            </a:fld>
            <a:endParaRPr lang="ko-KR" altLang="en-US"/>
          </a:p>
        </p:txBody>
      </p:sp>
    </p:spTree>
    <p:extLst>
      <p:ext uri="{BB962C8B-B14F-4D97-AF65-F5344CB8AC3E}">
        <p14:creationId xmlns:p14="http://schemas.microsoft.com/office/powerpoint/2010/main" val="21042343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latinLnBrk="0"/>
            <a:r>
              <a:rPr lang="en-US" altLang="ko-KR" dirty="0"/>
              <a:t>The second experiment was conducted by Dr. </a:t>
            </a:r>
            <a:r>
              <a:rPr lang="en-US" altLang="ko-KR" dirty="0" err="1"/>
              <a:t>Woojun</a:t>
            </a:r>
            <a:r>
              <a:rPr lang="en-US" altLang="ko-KR" dirty="0"/>
              <a:t> Lee from KARI and focused on Single Event Effects test for space semiconductors at </a:t>
            </a:r>
            <a:r>
              <a:rPr lang="en-US" altLang="ko-KR" dirty="0" err="1"/>
              <a:t>KoBRA</a:t>
            </a:r>
            <a:r>
              <a:rPr lang="en-US" altLang="ko-KR" dirty="0"/>
              <a:t>.</a:t>
            </a:r>
            <a:endParaRPr lang="ko-KR" altLang="ko-KR" dirty="0"/>
          </a:p>
          <a:p>
            <a:pPr latinLnBrk="0"/>
            <a:r>
              <a:rPr lang="en-US" altLang="ko-KR" dirty="0"/>
              <a:t>The goal of this experiment was to demonstrate domestic capability for SEE testing using both primary and secondary beams produced at </a:t>
            </a:r>
            <a:r>
              <a:rPr lang="en-US" altLang="ko-KR" dirty="0" err="1"/>
              <a:t>KoBRA</a:t>
            </a:r>
            <a:r>
              <a:rPr lang="en-US" altLang="ko-KR" dirty="0"/>
              <a:t>.</a:t>
            </a:r>
            <a:endParaRPr lang="ko-KR" altLang="ko-KR" dirty="0"/>
          </a:p>
          <a:p>
            <a:pPr latinLnBrk="0"/>
            <a:r>
              <a:rPr lang="en-US" altLang="ko-KR" dirty="0"/>
              <a:t>This slide shows the beamline configuration and beam conditions for the SEE test.</a:t>
            </a:r>
            <a:endParaRPr lang="ko-KR" altLang="ko-KR" dirty="0"/>
          </a:p>
          <a:p>
            <a:pPr latinLnBrk="0"/>
            <a:r>
              <a:rPr lang="en-US" altLang="ko-KR" dirty="0"/>
              <a:t>For the experiment, the test board containing the semiconductor chip was installed in the F3 SNACK chamber.</a:t>
            </a:r>
            <a:endParaRPr lang="ko-KR" altLang="ko-KR" dirty="0"/>
          </a:p>
          <a:p>
            <a:pPr latinLnBrk="0"/>
            <a:r>
              <a:rPr lang="en-US" altLang="ko-KR" dirty="0"/>
              <a:t>The primary beam was 40Ar, and secondary beams such as 37Cl (chlorine 37), 35S (sulfur 35), and 33P (phosphorus 33) were used.</a:t>
            </a:r>
            <a:endParaRPr lang="ko-KR" altLang="ko-KR" dirty="0"/>
          </a:p>
          <a:p>
            <a:pPr latinLnBrk="0"/>
            <a:r>
              <a:rPr lang="en-US" altLang="ko-KR" dirty="0"/>
              <a:t>In this experiment, the cross section of Single Event Transient (SET), one type of SEE, was measured.</a:t>
            </a:r>
            <a:endParaRPr lang="ko-KR" altLang="ko-KR" dirty="0"/>
          </a:p>
          <a:p>
            <a:pPr latinLnBrk="0"/>
            <a:r>
              <a:rPr lang="en-US" altLang="ko-KR" dirty="0"/>
              <a:t>As shown in the figure below, the voltage spike caused by an SET was detected using an oscilloscope.</a:t>
            </a:r>
            <a:endParaRPr lang="ko-KR" altLang="ko-KR" dirty="0"/>
          </a:p>
          <a:p>
            <a:pPr latinLnBrk="0"/>
            <a:r>
              <a:rPr lang="en-US" altLang="ko-KR" dirty="0"/>
              <a:t>The measured SET cross section with the 40Ar beam was close to the reference results from RADEF, as shown in the plot.</a:t>
            </a:r>
            <a:endParaRPr lang="ko-KR" altLang="ko-KR" dirty="0"/>
          </a:p>
          <a:p>
            <a:pPr latinLnBrk="0"/>
            <a:r>
              <a:rPr lang="en-US" altLang="ko-KR" dirty="0"/>
              <a:t>However, the results from the secondary beams showed lower cross sections.</a:t>
            </a:r>
            <a:endParaRPr lang="ko-KR" altLang="ko-KR" dirty="0"/>
          </a:p>
          <a:p>
            <a:endParaRPr lang="ko-KR" altLang="en-US" dirty="0"/>
          </a:p>
        </p:txBody>
      </p:sp>
      <p:sp>
        <p:nvSpPr>
          <p:cNvPr id="4" name="슬라이드 번호 개체 틀 3"/>
          <p:cNvSpPr>
            <a:spLocks noGrp="1"/>
          </p:cNvSpPr>
          <p:nvPr>
            <p:ph type="sldNum" sz="quarter" idx="10"/>
          </p:nvPr>
        </p:nvSpPr>
        <p:spPr/>
        <p:txBody>
          <a:bodyPr/>
          <a:lstStyle/>
          <a:p>
            <a:fld id="{2C0A31EF-7065-4BB2-8842-3ABF8DADB96A}" type="slidenum">
              <a:rPr lang="ko-KR" altLang="en-US" smtClean="0"/>
              <a:t>14</a:t>
            </a:fld>
            <a:endParaRPr lang="ko-KR" altLang="en-US"/>
          </a:p>
        </p:txBody>
      </p:sp>
    </p:spTree>
    <p:extLst>
      <p:ext uri="{BB962C8B-B14F-4D97-AF65-F5344CB8AC3E}">
        <p14:creationId xmlns:p14="http://schemas.microsoft.com/office/powerpoint/2010/main" val="38950051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latinLnBrk="0"/>
            <a:r>
              <a:rPr lang="en-US" altLang="ko-KR" dirty="0"/>
              <a:t>The third experiment, led by Dr. </a:t>
            </a:r>
            <a:r>
              <a:rPr lang="en-US" altLang="ko-KR" dirty="0" err="1"/>
              <a:t>Dahee</a:t>
            </a:r>
            <a:r>
              <a:rPr lang="en-US" altLang="ko-KR" dirty="0"/>
              <a:t> Kim from CENS, studied 40Ar + p elastic scattering in low energy region.</a:t>
            </a:r>
            <a:endParaRPr lang="ko-KR" altLang="ko-KR" dirty="0"/>
          </a:p>
          <a:p>
            <a:pPr latinLnBrk="0"/>
            <a:r>
              <a:rPr lang="en-US" altLang="ko-KR" dirty="0"/>
              <a:t>In this experiment, a primary beam of 40Ar at 8.3 MeV/u was used.</a:t>
            </a:r>
            <a:endParaRPr lang="ko-KR" altLang="ko-KR" dirty="0"/>
          </a:p>
          <a:p>
            <a:pPr latinLnBrk="0"/>
            <a:r>
              <a:rPr lang="en-US" altLang="ko-KR" dirty="0"/>
              <a:t>Beam energies of 4.4 and 5.9 MeV/u were achieved by inserting an aluminum degrader at the F0 position.</a:t>
            </a:r>
            <a:endParaRPr lang="ko-KR" altLang="ko-KR" dirty="0"/>
          </a:p>
          <a:p>
            <a:pPr latinLnBrk="0"/>
            <a:r>
              <a:rPr lang="en-US" altLang="ko-KR" dirty="0"/>
              <a:t>The target was CH</a:t>
            </a:r>
            <a:r>
              <a:rPr lang="ko-KR" altLang="ko-KR" dirty="0"/>
              <a:t>₂</a:t>
            </a:r>
            <a:r>
              <a:rPr lang="en-US" altLang="ko-KR" dirty="0"/>
              <a:t> with a thickness of 200 micrograms per square centimeter.</a:t>
            </a:r>
            <a:endParaRPr lang="ko-KR" altLang="ko-KR" dirty="0"/>
          </a:p>
          <a:p>
            <a:pPr latinLnBrk="0"/>
            <a:r>
              <a:rPr lang="en-US" altLang="ko-KR" dirty="0"/>
              <a:t>The angular distributions of the scattered protons were measured using the forward part of the STARK detection system, which was located about 5 to 6 meters downstream from the F3 focal plane.</a:t>
            </a:r>
            <a:endParaRPr lang="ko-KR" altLang="ko-KR" dirty="0"/>
          </a:p>
          <a:p>
            <a:pPr latinLnBrk="0"/>
            <a:r>
              <a:rPr lang="en-US" altLang="ko-KR" dirty="0"/>
              <a:t>A total of 12 silicon telescopes and 16 single silicon detectors were installed for the angular distribution measurements.</a:t>
            </a:r>
            <a:endParaRPr lang="ko-KR" altLang="ko-KR" dirty="0"/>
          </a:p>
          <a:p>
            <a:endParaRPr lang="ko-KR" altLang="en-US" dirty="0"/>
          </a:p>
        </p:txBody>
      </p:sp>
      <p:sp>
        <p:nvSpPr>
          <p:cNvPr id="4" name="슬라이드 번호 개체 틀 3"/>
          <p:cNvSpPr>
            <a:spLocks noGrp="1"/>
          </p:cNvSpPr>
          <p:nvPr>
            <p:ph type="sldNum" sz="quarter" idx="10"/>
          </p:nvPr>
        </p:nvSpPr>
        <p:spPr/>
        <p:txBody>
          <a:bodyPr/>
          <a:lstStyle/>
          <a:p>
            <a:fld id="{2C0A31EF-7065-4BB2-8842-3ABF8DADB96A}" type="slidenum">
              <a:rPr lang="ko-KR" altLang="en-US" smtClean="0"/>
              <a:t>15</a:t>
            </a:fld>
            <a:endParaRPr lang="ko-KR" altLang="en-US"/>
          </a:p>
        </p:txBody>
      </p:sp>
    </p:spTree>
    <p:extLst>
      <p:ext uri="{BB962C8B-B14F-4D97-AF65-F5344CB8AC3E}">
        <p14:creationId xmlns:p14="http://schemas.microsoft.com/office/powerpoint/2010/main" val="28617399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latinLnBrk="0"/>
            <a:r>
              <a:rPr lang="en-US" altLang="ko-KR" dirty="0"/>
              <a:t>Next, let me move on to NDPS.</a:t>
            </a:r>
            <a:endParaRPr lang="ko-KR" altLang="ko-KR" dirty="0"/>
          </a:p>
          <a:p>
            <a:pPr latinLnBrk="0"/>
            <a:r>
              <a:rPr lang="en-US" altLang="ko-KR" dirty="0"/>
              <a:t>I will briefly show its layout and the results from the first beam test.</a:t>
            </a:r>
            <a:endParaRPr lang="ko-KR" altLang="ko-KR" dirty="0"/>
          </a:p>
          <a:p>
            <a:endParaRPr lang="ko-KR" altLang="en-US" dirty="0"/>
          </a:p>
        </p:txBody>
      </p:sp>
      <p:sp>
        <p:nvSpPr>
          <p:cNvPr id="4" name="슬라이드 번호 개체 틀 3"/>
          <p:cNvSpPr>
            <a:spLocks noGrp="1"/>
          </p:cNvSpPr>
          <p:nvPr>
            <p:ph type="sldNum" sz="quarter" idx="10"/>
          </p:nvPr>
        </p:nvSpPr>
        <p:spPr/>
        <p:txBody>
          <a:bodyPr/>
          <a:lstStyle/>
          <a:p>
            <a:fld id="{2C0A31EF-7065-4BB2-8842-3ABF8DADB96A}" type="slidenum">
              <a:rPr lang="ko-KR" altLang="en-US" smtClean="0"/>
              <a:t>16</a:t>
            </a:fld>
            <a:endParaRPr lang="ko-KR" altLang="en-US"/>
          </a:p>
        </p:txBody>
      </p:sp>
    </p:spTree>
    <p:extLst>
      <p:ext uri="{BB962C8B-B14F-4D97-AF65-F5344CB8AC3E}">
        <p14:creationId xmlns:p14="http://schemas.microsoft.com/office/powerpoint/2010/main" val="12539708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latinLnBrk="0"/>
            <a:r>
              <a:rPr lang="en-US" altLang="ko-KR" dirty="0"/>
              <a:t>This slide shows the overall configuration of the NDPS system</a:t>
            </a:r>
            <a:endParaRPr lang="ko-KR" altLang="ko-KR" dirty="0"/>
          </a:p>
          <a:p>
            <a:pPr latinLnBrk="0"/>
            <a:r>
              <a:rPr lang="en-US" altLang="ko-KR" dirty="0"/>
              <a:t>The layout consists of two main areas: the Target Room and the TOF Room.</a:t>
            </a:r>
            <a:endParaRPr lang="ko-KR" altLang="ko-KR" dirty="0"/>
          </a:p>
          <a:p>
            <a:pPr latinLnBrk="0"/>
            <a:r>
              <a:rPr lang="en-US" altLang="ko-KR" dirty="0"/>
              <a:t>A natural carbon target is used for white neutrons, while a lithium target is used for monoenergetic neutrons.</a:t>
            </a:r>
            <a:endParaRPr lang="ko-KR" altLang="ko-KR" dirty="0"/>
          </a:p>
          <a:p>
            <a:pPr latinLnBrk="0"/>
            <a:r>
              <a:rPr lang="en-US" altLang="ko-KR" dirty="0"/>
              <a:t>The neutron flight length is adjustable from 5 to 50 meters.</a:t>
            </a:r>
            <a:endParaRPr lang="ko-KR" altLang="ko-KR" dirty="0"/>
          </a:p>
          <a:p>
            <a:pPr latinLnBrk="0"/>
            <a:r>
              <a:rPr lang="en-US" altLang="ko-KR" dirty="0"/>
              <a:t>The neutron beam size is at least 4 cm in diameter after neutron collimator.</a:t>
            </a:r>
            <a:endParaRPr lang="ko-KR" altLang="ko-KR" dirty="0"/>
          </a:p>
          <a:p>
            <a:endParaRPr lang="ko-KR" altLang="en-US" dirty="0"/>
          </a:p>
        </p:txBody>
      </p:sp>
      <p:sp>
        <p:nvSpPr>
          <p:cNvPr id="4" name="슬라이드 번호 개체 틀 3"/>
          <p:cNvSpPr>
            <a:spLocks noGrp="1"/>
          </p:cNvSpPr>
          <p:nvPr>
            <p:ph type="sldNum" sz="quarter" idx="10"/>
          </p:nvPr>
        </p:nvSpPr>
        <p:spPr/>
        <p:txBody>
          <a:bodyPr/>
          <a:lstStyle/>
          <a:p>
            <a:fld id="{2C0A31EF-7065-4BB2-8842-3ABF8DADB96A}" type="slidenum">
              <a:rPr lang="ko-KR" altLang="en-US" smtClean="0"/>
              <a:t>17</a:t>
            </a:fld>
            <a:endParaRPr lang="ko-KR" altLang="en-US"/>
          </a:p>
        </p:txBody>
      </p:sp>
    </p:spTree>
    <p:extLst>
      <p:ext uri="{BB962C8B-B14F-4D97-AF65-F5344CB8AC3E}">
        <p14:creationId xmlns:p14="http://schemas.microsoft.com/office/powerpoint/2010/main" val="30219496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latinLnBrk="0"/>
            <a:r>
              <a:rPr lang="en-US" altLang="ko-KR" dirty="0"/>
              <a:t>This slide provides additional details on the NDPS configuration.</a:t>
            </a:r>
            <a:endParaRPr lang="ko-KR" altLang="ko-KR" dirty="0"/>
          </a:p>
          <a:p>
            <a:pPr latinLnBrk="0"/>
            <a:r>
              <a:rPr lang="en-US" altLang="ko-KR" dirty="0"/>
              <a:t>On the left side, you can see examples of neutron yield spectra for different beam and target combinations.</a:t>
            </a:r>
            <a:endParaRPr lang="ko-KR" altLang="ko-KR" dirty="0"/>
          </a:p>
          <a:p>
            <a:pPr latinLnBrk="0"/>
            <a:r>
              <a:rPr lang="en-US" altLang="ko-KR" dirty="0"/>
              <a:t>At the top, monoenergetic neutrons are produced using a proton beam and lithium target.</a:t>
            </a:r>
            <a:endParaRPr lang="ko-KR" altLang="ko-KR" dirty="0"/>
          </a:p>
          <a:p>
            <a:pPr latinLnBrk="0"/>
            <a:r>
              <a:rPr lang="en-US" altLang="ko-KR" dirty="0"/>
              <a:t>At the bottom, white neutrons are produced using deuteron beam and a thick graphite target.</a:t>
            </a:r>
            <a:endParaRPr lang="ko-KR" altLang="ko-KR" dirty="0"/>
          </a:p>
          <a:p>
            <a:pPr latinLnBrk="0"/>
            <a:r>
              <a:rPr lang="en-US" altLang="ko-KR" dirty="0"/>
              <a:t>In the center, we show the neutron collimator structure. It is made of iron and 5% borated polyethylene. It consists of four sections and the inner diameter increases by 1 cm per meter. Therefore, the last section has an inner diameter of 4cm.</a:t>
            </a:r>
            <a:endParaRPr lang="ko-KR" altLang="ko-KR" dirty="0"/>
          </a:p>
          <a:p>
            <a:pPr latinLnBrk="0"/>
            <a:r>
              <a:rPr lang="en-US" altLang="ko-KR" dirty="0"/>
              <a:t>The middle-bottom image shows the PPAC detector with an active area of 20 by 20square  centimeters. For neutron detection, a thorium converter is placed between the two active volumes.</a:t>
            </a:r>
            <a:endParaRPr lang="ko-KR" altLang="ko-KR" dirty="0"/>
          </a:p>
          <a:p>
            <a:pPr latinLnBrk="0"/>
            <a:r>
              <a:rPr lang="en-US" altLang="ko-KR" dirty="0"/>
              <a:t>The image on the right shows the thick target chamber and the remote handling system.</a:t>
            </a:r>
            <a:endParaRPr lang="ko-KR" altLang="ko-KR" dirty="0"/>
          </a:p>
          <a:p>
            <a:endParaRPr lang="ko-KR" altLang="en-US" dirty="0"/>
          </a:p>
        </p:txBody>
      </p:sp>
      <p:sp>
        <p:nvSpPr>
          <p:cNvPr id="4" name="슬라이드 번호 개체 틀 3"/>
          <p:cNvSpPr>
            <a:spLocks noGrp="1"/>
          </p:cNvSpPr>
          <p:nvPr>
            <p:ph type="sldNum" sz="quarter" idx="10"/>
          </p:nvPr>
        </p:nvSpPr>
        <p:spPr/>
        <p:txBody>
          <a:bodyPr/>
          <a:lstStyle/>
          <a:p>
            <a:fld id="{2C0A31EF-7065-4BB2-8842-3ABF8DADB96A}" type="slidenum">
              <a:rPr lang="ko-KR" altLang="en-US" smtClean="0"/>
              <a:t>18</a:t>
            </a:fld>
            <a:endParaRPr lang="ko-KR" altLang="en-US"/>
          </a:p>
        </p:txBody>
      </p:sp>
    </p:spTree>
    <p:extLst>
      <p:ext uri="{BB962C8B-B14F-4D97-AF65-F5344CB8AC3E}">
        <p14:creationId xmlns:p14="http://schemas.microsoft.com/office/powerpoint/2010/main" val="9302961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latinLnBrk="0"/>
            <a:r>
              <a:rPr lang="en-US" altLang="ko-KR" dirty="0"/>
              <a:t>This slide shows the first beam test of the NDPS system.</a:t>
            </a:r>
            <a:endParaRPr lang="ko-KR" altLang="ko-KR" dirty="0"/>
          </a:p>
          <a:p>
            <a:pPr latinLnBrk="0"/>
            <a:r>
              <a:rPr lang="en-US" altLang="ko-KR" dirty="0"/>
              <a:t> </a:t>
            </a:r>
            <a:endParaRPr lang="ko-KR" altLang="ko-KR" dirty="0"/>
          </a:p>
          <a:p>
            <a:pPr latinLnBrk="0"/>
            <a:r>
              <a:rPr lang="en-US" altLang="ko-KR" dirty="0"/>
              <a:t>A 40Ar beam with an energy of 16.3 MeV/u was used. </a:t>
            </a:r>
            <a:endParaRPr lang="ko-KR" altLang="ko-KR" dirty="0"/>
          </a:p>
          <a:p>
            <a:pPr latinLnBrk="0"/>
            <a:r>
              <a:rPr lang="en-US" altLang="ko-KR" dirty="0"/>
              <a:t>Neutron flux was measured using EJ-301 liquid scintillator detectors and activation foils.</a:t>
            </a:r>
            <a:endParaRPr lang="ko-KR" altLang="ko-KR" dirty="0"/>
          </a:p>
          <a:p>
            <a:pPr latinLnBrk="0"/>
            <a:r>
              <a:rPr lang="en-US" altLang="ko-KR" dirty="0"/>
              <a:t>The diagram on the left illustrates the neutron production setup using a thick graphite target, and the graph shows the neutron yield at 0 degrees.</a:t>
            </a:r>
            <a:endParaRPr lang="ko-KR" altLang="ko-KR" dirty="0"/>
          </a:p>
          <a:p>
            <a:pPr latinLnBrk="0"/>
            <a:r>
              <a:rPr lang="en-US" altLang="ko-KR" dirty="0"/>
              <a:t>The upper-right image shows the EJ-301 detector setup with veto plastic scintillators for background rejection.</a:t>
            </a:r>
            <a:endParaRPr lang="ko-KR" altLang="ko-KR" dirty="0"/>
          </a:p>
          <a:p>
            <a:r>
              <a:rPr lang="en-US" altLang="ko-KR" dirty="0"/>
              <a:t>The lower right image shows activation foils placed around the graphite target for neutron detection</a:t>
            </a:r>
            <a:endParaRPr lang="ko-KR" altLang="en-US" dirty="0"/>
          </a:p>
        </p:txBody>
      </p:sp>
      <p:sp>
        <p:nvSpPr>
          <p:cNvPr id="4" name="슬라이드 번호 개체 틀 3"/>
          <p:cNvSpPr>
            <a:spLocks noGrp="1"/>
          </p:cNvSpPr>
          <p:nvPr>
            <p:ph type="sldNum" sz="quarter" idx="10"/>
          </p:nvPr>
        </p:nvSpPr>
        <p:spPr/>
        <p:txBody>
          <a:bodyPr/>
          <a:lstStyle/>
          <a:p>
            <a:fld id="{2C0A31EF-7065-4BB2-8842-3ABF8DADB96A}" type="slidenum">
              <a:rPr lang="ko-KR" altLang="en-US" smtClean="0"/>
              <a:t>19</a:t>
            </a:fld>
            <a:endParaRPr lang="ko-KR" altLang="en-US"/>
          </a:p>
        </p:txBody>
      </p:sp>
    </p:spTree>
    <p:extLst>
      <p:ext uri="{BB962C8B-B14F-4D97-AF65-F5344CB8AC3E}">
        <p14:creationId xmlns:p14="http://schemas.microsoft.com/office/powerpoint/2010/main" val="706652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latinLnBrk="0"/>
            <a:r>
              <a:rPr lang="en-US" altLang="ko-KR" dirty="0"/>
              <a:t>My presentation consists of four parts.</a:t>
            </a:r>
            <a:endParaRPr lang="ko-KR" altLang="ko-KR" dirty="0"/>
          </a:p>
          <a:p>
            <a:pPr latinLnBrk="0"/>
            <a:r>
              <a:rPr lang="en-US" altLang="ko-KR" dirty="0"/>
              <a:t>First, I’ll briefly introduce the status of RAON.</a:t>
            </a:r>
            <a:endParaRPr lang="ko-KR" altLang="ko-KR" dirty="0"/>
          </a:p>
          <a:p>
            <a:pPr latinLnBrk="0"/>
            <a:r>
              <a:rPr lang="en-US" altLang="ko-KR" dirty="0"/>
              <a:t>Second, I’ll present the beam commissioning results and user experiments, focusing on three experimental systems — </a:t>
            </a:r>
            <a:r>
              <a:rPr lang="en-US" altLang="ko-KR" dirty="0" err="1"/>
              <a:t>KoBRA</a:t>
            </a:r>
            <a:r>
              <a:rPr lang="en-US" altLang="ko-KR" dirty="0"/>
              <a:t>, NDPS, and </a:t>
            </a:r>
            <a:r>
              <a:rPr lang="en-US" altLang="ko-KR" dirty="0" err="1"/>
              <a:t>CLaSsy</a:t>
            </a:r>
            <a:r>
              <a:rPr lang="en-US" altLang="ko-KR" dirty="0"/>
              <a:t>.</a:t>
            </a:r>
            <a:endParaRPr lang="ko-KR" altLang="ko-KR" dirty="0"/>
          </a:p>
          <a:p>
            <a:pPr latinLnBrk="0"/>
            <a:r>
              <a:rPr lang="en-US" altLang="ko-KR" dirty="0"/>
              <a:t>Third, I’ll discuss the user experiments planned for 2025 and our future plan.</a:t>
            </a:r>
            <a:endParaRPr lang="ko-KR" altLang="ko-KR" dirty="0"/>
          </a:p>
          <a:p>
            <a:pPr latinLnBrk="0"/>
            <a:r>
              <a:rPr lang="en-US" altLang="ko-KR" dirty="0"/>
              <a:t>Finally, I’ll give a short summary.</a:t>
            </a:r>
            <a:endParaRPr lang="ko-KR" altLang="ko-KR" dirty="0"/>
          </a:p>
          <a:p>
            <a:endParaRPr lang="ko-KR" altLang="en-US" dirty="0"/>
          </a:p>
        </p:txBody>
      </p:sp>
      <p:sp>
        <p:nvSpPr>
          <p:cNvPr id="4" name="슬라이드 번호 개체 틀 3"/>
          <p:cNvSpPr>
            <a:spLocks noGrp="1"/>
          </p:cNvSpPr>
          <p:nvPr>
            <p:ph type="sldNum" sz="quarter" idx="10"/>
          </p:nvPr>
        </p:nvSpPr>
        <p:spPr/>
        <p:txBody>
          <a:bodyPr/>
          <a:lstStyle/>
          <a:p>
            <a:fld id="{2C0A31EF-7065-4BB2-8842-3ABF8DADB96A}" type="slidenum">
              <a:rPr lang="ko-KR" altLang="en-US" smtClean="0"/>
              <a:t>2</a:t>
            </a:fld>
            <a:endParaRPr lang="ko-KR" altLang="en-US"/>
          </a:p>
        </p:txBody>
      </p:sp>
    </p:spTree>
    <p:extLst>
      <p:ext uri="{BB962C8B-B14F-4D97-AF65-F5344CB8AC3E}">
        <p14:creationId xmlns:p14="http://schemas.microsoft.com/office/powerpoint/2010/main" val="17388234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latinLnBrk="0"/>
            <a:r>
              <a:rPr lang="en-US" altLang="ko-KR" dirty="0"/>
              <a:t>This slide shows neutron detection results using the EJ-301 detector.</a:t>
            </a:r>
            <a:endParaRPr lang="ko-KR" altLang="ko-KR" dirty="0"/>
          </a:p>
          <a:p>
            <a:pPr latinLnBrk="0"/>
            <a:r>
              <a:rPr lang="en-US" altLang="ko-KR" dirty="0"/>
              <a:t>The 2D plot on the left shows the separation between gamma rays and neutrons using pulse shape discrimination.</a:t>
            </a:r>
            <a:endParaRPr lang="ko-KR" altLang="ko-KR" dirty="0"/>
          </a:p>
          <a:p>
            <a:pPr latinLnBrk="0"/>
            <a:r>
              <a:rPr lang="en-US" altLang="ko-KR" dirty="0"/>
              <a:t>The graph on the right shows the QDC spectrum after gamma-ray rejection, from which the neutron energy spectrum can be unfolded. </a:t>
            </a:r>
            <a:endParaRPr lang="ko-KR" altLang="ko-KR" dirty="0"/>
          </a:p>
          <a:p>
            <a:pPr latinLnBrk="0"/>
            <a:r>
              <a:rPr lang="en-US" altLang="ko-KR" dirty="0"/>
              <a:t>An unfolding algorithm is currently under development to extract the neutron energy spectrum.</a:t>
            </a:r>
            <a:endParaRPr lang="ko-KR" altLang="ko-KR" dirty="0"/>
          </a:p>
          <a:p>
            <a:pPr latinLnBrk="0"/>
            <a:r>
              <a:rPr lang="en-US" altLang="ko-KR" dirty="0"/>
              <a:t> </a:t>
            </a:r>
            <a:endParaRPr lang="ko-KR" altLang="ko-KR" dirty="0"/>
          </a:p>
          <a:p>
            <a:pPr latinLnBrk="0"/>
            <a:r>
              <a:rPr lang="en-US" altLang="ko-KR" dirty="0"/>
              <a:t>The bottom half of the slide summarizes the results using activation foils.</a:t>
            </a:r>
            <a:endParaRPr lang="ko-KR" altLang="ko-KR" dirty="0"/>
          </a:p>
          <a:p>
            <a:pPr latinLnBrk="0"/>
            <a:r>
              <a:rPr lang="en-US" altLang="ko-KR" dirty="0"/>
              <a:t>After neutron irradiation, the gamma rays emitted from the foils were measured using a high-purity germanium (</a:t>
            </a:r>
            <a:r>
              <a:rPr lang="en-US" altLang="ko-KR" dirty="0" err="1"/>
              <a:t>HPGe</a:t>
            </a:r>
            <a:r>
              <a:rPr lang="en-US" altLang="ko-KR" dirty="0"/>
              <a:t>) detector.</a:t>
            </a:r>
            <a:endParaRPr lang="ko-KR" altLang="ko-KR" dirty="0"/>
          </a:p>
          <a:p>
            <a:pPr latinLnBrk="0"/>
            <a:r>
              <a:rPr lang="en-US" altLang="ko-KR" dirty="0"/>
              <a:t>For example, the right image shows the detection of a 374 keV gamma ray from 204Bi, indicating high-energy neutrons above 40 MeV.</a:t>
            </a:r>
            <a:endParaRPr lang="ko-KR" altLang="ko-KR" dirty="0"/>
          </a:p>
          <a:p>
            <a:endParaRPr lang="ko-KR" altLang="en-US" dirty="0"/>
          </a:p>
        </p:txBody>
      </p:sp>
      <p:sp>
        <p:nvSpPr>
          <p:cNvPr id="4" name="슬라이드 번호 개체 틀 3"/>
          <p:cNvSpPr>
            <a:spLocks noGrp="1"/>
          </p:cNvSpPr>
          <p:nvPr>
            <p:ph type="sldNum" sz="quarter" idx="10"/>
          </p:nvPr>
        </p:nvSpPr>
        <p:spPr/>
        <p:txBody>
          <a:bodyPr/>
          <a:lstStyle/>
          <a:p>
            <a:fld id="{2C0A31EF-7065-4BB2-8842-3ABF8DADB96A}" type="slidenum">
              <a:rPr lang="ko-KR" altLang="en-US" smtClean="0"/>
              <a:t>20</a:t>
            </a:fld>
            <a:endParaRPr lang="ko-KR" altLang="en-US"/>
          </a:p>
        </p:txBody>
      </p:sp>
    </p:spTree>
    <p:extLst>
      <p:ext uri="{BB962C8B-B14F-4D97-AF65-F5344CB8AC3E}">
        <p14:creationId xmlns:p14="http://schemas.microsoft.com/office/powerpoint/2010/main" val="40339673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latinLnBrk="0"/>
            <a:r>
              <a:rPr lang="en-US" altLang="ko-KR" dirty="0"/>
              <a:t>This slide shows the results of neutron position distribution measurements conducted jointly by IRIS and CENS.</a:t>
            </a:r>
            <a:endParaRPr lang="ko-KR" altLang="ko-KR" dirty="0"/>
          </a:p>
          <a:p>
            <a:pPr latinLnBrk="0"/>
            <a:r>
              <a:rPr lang="en-US" altLang="ko-KR" dirty="0"/>
              <a:t>On the left side, you can see the PANDORA setup, which uses a PSD available plastic scintillator to detect neutron positions.</a:t>
            </a:r>
            <a:endParaRPr lang="ko-KR" altLang="ko-KR" dirty="0"/>
          </a:p>
          <a:p>
            <a:pPr latinLnBrk="0"/>
            <a:r>
              <a:rPr lang="en-US" altLang="ko-KR" dirty="0"/>
              <a:t>The scintillator is read out by two PMTs, and the system can distinguish neutrons from gamma rays.</a:t>
            </a:r>
            <a:endParaRPr lang="ko-KR" altLang="ko-KR" dirty="0"/>
          </a:p>
          <a:p>
            <a:pPr latinLnBrk="0"/>
            <a:r>
              <a:rPr lang="en-US" altLang="ko-KR" dirty="0"/>
              <a:t>As shown in the 2D plot, the horizontal beam profile was measured with a width of 2.6 cm in 1 sigma.</a:t>
            </a:r>
            <a:endParaRPr lang="ko-KR" altLang="ko-KR" dirty="0"/>
          </a:p>
          <a:p>
            <a:pPr latinLnBrk="0"/>
            <a:r>
              <a:rPr lang="en-US" altLang="ko-KR" dirty="0"/>
              <a:t> </a:t>
            </a:r>
            <a:endParaRPr lang="ko-KR" altLang="ko-KR" dirty="0"/>
          </a:p>
          <a:p>
            <a:pPr latinLnBrk="0"/>
            <a:r>
              <a:rPr lang="en-US" altLang="ko-KR" dirty="0"/>
              <a:t>On the right, the </a:t>
            </a:r>
            <a:r>
              <a:rPr lang="en-US" altLang="ko-KR" dirty="0" err="1"/>
              <a:t>LaPANE</a:t>
            </a:r>
            <a:r>
              <a:rPr lang="en-US" altLang="ko-KR" dirty="0"/>
              <a:t> system consists of an array of plastic scintillator bars for 2D beam profile measurements.</a:t>
            </a:r>
            <a:endParaRPr lang="ko-KR" altLang="ko-KR" dirty="0"/>
          </a:p>
          <a:p>
            <a:pPr latinLnBrk="0"/>
            <a:r>
              <a:rPr lang="en-US" altLang="ko-KR" dirty="0"/>
              <a:t>The beam size was approximately 18 by 20 square cm in full width at half maximum (FWHM).</a:t>
            </a:r>
            <a:endParaRPr lang="ko-KR" altLang="ko-KR" dirty="0"/>
          </a:p>
          <a:p>
            <a:endParaRPr lang="ko-KR" altLang="en-US" dirty="0"/>
          </a:p>
        </p:txBody>
      </p:sp>
      <p:sp>
        <p:nvSpPr>
          <p:cNvPr id="4" name="슬라이드 번호 개체 틀 3"/>
          <p:cNvSpPr>
            <a:spLocks noGrp="1"/>
          </p:cNvSpPr>
          <p:nvPr>
            <p:ph type="sldNum" sz="quarter" idx="10"/>
          </p:nvPr>
        </p:nvSpPr>
        <p:spPr/>
        <p:txBody>
          <a:bodyPr/>
          <a:lstStyle/>
          <a:p>
            <a:fld id="{2C0A31EF-7065-4BB2-8842-3ABF8DADB96A}" type="slidenum">
              <a:rPr lang="ko-KR" altLang="en-US" smtClean="0"/>
              <a:t>21</a:t>
            </a:fld>
            <a:endParaRPr lang="ko-KR" altLang="en-US"/>
          </a:p>
        </p:txBody>
      </p:sp>
    </p:spTree>
    <p:extLst>
      <p:ext uri="{BB962C8B-B14F-4D97-AF65-F5344CB8AC3E}">
        <p14:creationId xmlns:p14="http://schemas.microsoft.com/office/powerpoint/2010/main" val="17310100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defTabSz="914253">
              <a:defRPr/>
            </a:pPr>
            <a:r>
              <a:rPr lang="en-US" altLang="ko-KR" dirty="0"/>
              <a:t>Next, I’ll talk about </a:t>
            </a:r>
            <a:r>
              <a:rPr lang="en-US" altLang="ko-KR" dirty="0" err="1"/>
              <a:t>CLaSsy</a:t>
            </a:r>
            <a:r>
              <a:rPr lang="en-US" altLang="ko-KR" dirty="0"/>
              <a:t>, the Collinear Laser Spectroscopy system, and show some results from its commissioning and user experiments.</a:t>
            </a:r>
            <a:endParaRPr lang="ko-KR" altLang="ko-KR" dirty="0"/>
          </a:p>
          <a:p>
            <a:endParaRPr lang="ko-KR" altLang="en-US" dirty="0"/>
          </a:p>
        </p:txBody>
      </p:sp>
      <p:sp>
        <p:nvSpPr>
          <p:cNvPr id="4" name="슬라이드 번호 개체 틀 3"/>
          <p:cNvSpPr>
            <a:spLocks noGrp="1"/>
          </p:cNvSpPr>
          <p:nvPr>
            <p:ph type="sldNum" sz="quarter" idx="10"/>
          </p:nvPr>
        </p:nvSpPr>
        <p:spPr/>
        <p:txBody>
          <a:bodyPr/>
          <a:lstStyle/>
          <a:p>
            <a:fld id="{2C0A31EF-7065-4BB2-8842-3ABF8DADB96A}" type="slidenum">
              <a:rPr lang="ko-KR" altLang="en-US" smtClean="0"/>
              <a:t>22</a:t>
            </a:fld>
            <a:endParaRPr lang="ko-KR" altLang="en-US"/>
          </a:p>
        </p:txBody>
      </p:sp>
    </p:spTree>
    <p:extLst>
      <p:ext uri="{BB962C8B-B14F-4D97-AF65-F5344CB8AC3E}">
        <p14:creationId xmlns:p14="http://schemas.microsoft.com/office/powerpoint/2010/main" val="28896375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latinLnBrk="0"/>
            <a:r>
              <a:rPr lang="en-US" altLang="ko-KR" dirty="0"/>
              <a:t>This slide shows the configuration of the </a:t>
            </a:r>
            <a:r>
              <a:rPr lang="en-US" altLang="ko-KR" dirty="0" err="1"/>
              <a:t>CLaSsy</a:t>
            </a:r>
            <a:r>
              <a:rPr lang="en-US" altLang="ko-KR" dirty="0"/>
              <a:t> system.</a:t>
            </a:r>
            <a:endParaRPr lang="ko-KR" altLang="ko-KR" dirty="0"/>
          </a:p>
          <a:p>
            <a:pPr latinLnBrk="0"/>
            <a:r>
              <a:rPr lang="en-US" altLang="ko-KR" dirty="0"/>
              <a:t>The central CLS beamline was developed at TRIUMF, in 2021. </a:t>
            </a:r>
            <a:endParaRPr lang="ko-KR" altLang="ko-KR" dirty="0"/>
          </a:p>
          <a:p>
            <a:pPr latinLnBrk="0"/>
            <a:r>
              <a:rPr lang="en-US" altLang="ko-KR" dirty="0"/>
              <a:t>It allows Doppler frequency tuning of the ion beam by up to ±10 kV.</a:t>
            </a:r>
            <a:endParaRPr lang="ko-KR" altLang="ko-KR" dirty="0"/>
          </a:p>
          <a:p>
            <a:pPr latinLnBrk="0"/>
            <a:r>
              <a:rPr lang="en-US" altLang="ko-KR" dirty="0"/>
              <a:t>The beamline is also equipped with a vertical charge-exchange cell to neutralize the ions.</a:t>
            </a:r>
            <a:endParaRPr lang="ko-KR" altLang="ko-KR" dirty="0"/>
          </a:p>
          <a:p>
            <a:pPr latinLnBrk="0"/>
            <a:r>
              <a:rPr lang="en-US" altLang="ko-KR" dirty="0"/>
              <a:t>Resonance photons are collected using a PMT.</a:t>
            </a:r>
            <a:endParaRPr lang="ko-KR" altLang="ko-KR" dirty="0"/>
          </a:p>
          <a:p>
            <a:pPr latinLnBrk="0"/>
            <a:r>
              <a:rPr lang="en-US" altLang="ko-KR" dirty="0"/>
              <a:t>The SI beamline, on the left, uses a commercial hollow cathode ion source to extract various ion beams depending on the input materials.</a:t>
            </a:r>
            <a:endParaRPr lang="ko-KR" altLang="ko-KR" dirty="0"/>
          </a:p>
          <a:p>
            <a:pPr latinLnBrk="0"/>
            <a:r>
              <a:rPr lang="en-US" altLang="ko-KR" dirty="0"/>
              <a:t>The RI beamline, shown below, transports RI beams from the ISOL into the CLS line.</a:t>
            </a:r>
            <a:endParaRPr lang="ko-KR" altLang="ko-KR" dirty="0"/>
          </a:p>
          <a:p>
            <a:r>
              <a:rPr lang="en-US" altLang="ko-KR" dirty="0"/>
              <a:t>The laser system used for </a:t>
            </a:r>
            <a:r>
              <a:rPr lang="en-US" altLang="ko-KR" dirty="0" err="1"/>
              <a:t>CLaSsy</a:t>
            </a:r>
            <a:r>
              <a:rPr lang="en-US" altLang="ko-KR" dirty="0"/>
              <a:t> includes both </a:t>
            </a:r>
            <a:r>
              <a:rPr lang="en-US" altLang="ko-KR" dirty="0" err="1"/>
              <a:t>Ti:Sapphire</a:t>
            </a:r>
            <a:r>
              <a:rPr lang="en-US" altLang="ko-KR" dirty="0"/>
              <a:t> lasers and dye lasers.</a:t>
            </a:r>
            <a:endParaRPr lang="ko-KR" altLang="en-US" dirty="0"/>
          </a:p>
        </p:txBody>
      </p:sp>
      <p:sp>
        <p:nvSpPr>
          <p:cNvPr id="4" name="슬라이드 번호 개체 틀 3"/>
          <p:cNvSpPr>
            <a:spLocks noGrp="1"/>
          </p:cNvSpPr>
          <p:nvPr>
            <p:ph type="sldNum" sz="quarter" idx="10"/>
          </p:nvPr>
        </p:nvSpPr>
        <p:spPr/>
        <p:txBody>
          <a:bodyPr/>
          <a:lstStyle/>
          <a:p>
            <a:fld id="{2C0A31EF-7065-4BB2-8842-3ABF8DADB96A}" type="slidenum">
              <a:rPr lang="ko-KR" altLang="en-US" smtClean="0"/>
              <a:t>23</a:t>
            </a:fld>
            <a:endParaRPr lang="ko-KR" altLang="en-US"/>
          </a:p>
        </p:txBody>
      </p:sp>
    </p:spTree>
    <p:extLst>
      <p:ext uri="{BB962C8B-B14F-4D97-AF65-F5344CB8AC3E}">
        <p14:creationId xmlns:p14="http://schemas.microsoft.com/office/powerpoint/2010/main" val="37102425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latinLnBrk="0"/>
            <a:r>
              <a:rPr lang="en-US" altLang="ko-KR" dirty="0"/>
              <a:t>The fourth experiment, led by Prof. Jung Bog Kim from KNUE, focused on high-resolution laser spectroscopy for the study of sodium isotopes.</a:t>
            </a:r>
            <a:endParaRPr lang="ko-KR" altLang="ko-KR" dirty="0"/>
          </a:p>
          <a:p>
            <a:pPr latinLnBrk="0"/>
            <a:r>
              <a:rPr lang="en-US" altLang="ko-KR" dirty="0"/>
              <a:t>The goal of this experiment was to establish a high-resolution laser spectroscopy system and use it to precisely measure the hyperfine constants of sodium isotopes using vapor cells, off-line beams, and on-line beams."</a:t>
            </a:r>
            <a:endParaRPr lang="ko-KR" altLang="ko-KR" dirty="0"/>
          </a:p>
          <a:p>
            <a:pPr latinLnBrk="0"/>
            <a:r>
              <a:rPr lang="en-US" altLang="ko-KR" dirty="0"/>
              <a:t>This experiment also served as the full commissioning of the </a:t>
            </a:r>
            <a:r>
              <a:rPr lang="en-US" altLang="ko-KR" dirty="0" err="1"/>
              <a:t>CLaSsy</a:t>
            </a:r>
            <a:r>
              <a:rPr lang="en-US" altLang="ko-KR" dirty="0"/>
              <a:t> system and was carried out in collaboration with our team, Prof. Kim, and Prof. </a:t>
            </a:r>
            <a:r>
              <a:rPr lang="en-US" altLang="ko-KR" dirty="0" err="1"/>
              <a:t>Hoon</a:t>
            </a:r>
            <a:r>
              <a:rPr lang="en-US" altLang="ko-KR" dirty="0"/>
              <a:t> Yu from the ROKAFA.</a:t>
            </a:r>
            <a:endParaRPr lang="ko-KR" altLang="ko-KR" dirty="0"/>
          </a:p>
          <a:p>
            <a:pPr latinLnBrk="0"/>
            <a:r>
              <a:rPr lang="en-US" altLang="ko-KR" dirty="0"/>
              <a:t>This slide presents the results of laser spectroscopy performed using on-line sodium beams.</a:t>
            </a:r>
            <a:endParaRPr lang="ko-KR" altLang="ko-KR" dirty="0"/>
          </a:p>
          <a:p>
            <a:pPr latinLnBrk="0"/>
            <a:r>
              <a:rPr lang="en-US" altLang="ko-KR" dirty="0"/>
              <a:t>On the left side, you can see the energy level diagrams for the D1 and D2 transitions of ²³Na.</a:t>
            </a:r>
            <a:endParaRPr lang="ko-KR" altLang="ko-KR" dirty="0"/>
          </a:p>
          <a:p>
            <a:pPr latinLnBrk="0"/>
            <a:r>
              <a:rPr lang="en-US" altLang="ko-KR" dirty="0"/>
              <a:t>On the right, we show the measured fluorescence spectra for the D1 and D2 transition lines, where each peak corresponds to a specific hyperfine transition.</a:t>
            </a:r>
            <a:endParaRPr lang="ko-KR" altLang="ko-KR" dirty="0"/>
          </a:p>
          <a:p>
            <a:r>
              <a:rPr lang="en-US" altLang="ko-KR" dirty="0"/>
              <a:t>In the D1, D2 spectrum, the hyperfine splitting of 1.772 GHz is clearly resolved</a:t>
            </a:r>
            <a:endParaRPr lang="ko-KR" altLang="en-US" dirty="0"/>
          </a:p>
        </p:txBody>
      </p:sp>
      <p:sp>
        <p:nvSpPr>
          <p:cNvPr id="4" name="슬라이드 번호 개체 틀 3"/>
          <p:cNvSpPr>
            <a:spLocks noGrp="1"/>
          </p:cNvSpPr>
          <p:nvPr>
            <p:ph type="sldNum" sz="quarter" idx="10"/>
          </p:nvPr>
        </p:nvSpPr>
        <p:spPr/>
        <p:txBody>
          <a:bodyPr/>
          <a:lstStyle/>
          <a:p>
            <a:fld id="{2C0A31EF-7065-4BB2-8842-3ABF8DADB96A}" type="slidenum">
              <a:rPr lang="ko-KR" altLang="en-US" smtClean="0"/>
              <a:t>24</a:t>
            </a:fld>
            <a:endParaRPr lang="ko-KR" altLang="en-US"/>
          </a:p>
        </p:txBody>
      </p:sp>
    </p:spTree>
    <p:extLst>
      <p:ext uri="{BB962C8B-B14F-4D97-AF65-F5344CB8AC3E}">
        <p14:creationId xmlns:p14="http://schemas.microsoft.com/office/powerpoint/2010/main" val="35331712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latinLnBrk="0"/>
            <a:r>
              <a:rPr lang="en-US" altLang="ko-KR" dirty="0"/>
              <a:t>This slide presents the results of the fifth experiment, conducted by Dr. </a:t>
            </a:r>
            <a:r>
              <a:rPr lang="en-US" altLang="ko-KR" dirty="0" err="1"/>
              <a:t>Junho</a:t>
            </a:r>
            <a:r>
              <a:rPr lang="en-US" altLang="ko-KR" dirty="0"/>
              <a:t> Won from CENS, focusing on collinear laser spectroscopy of neutron-deficient sodium isotopes.</a:t>
            </a:r>
            <a:endParaRPr lang="ko-KR" altLang="ko-KR" dirty="0"/>
          </a:p>
          <a:p>
            <a:pPr latinLnBrk="0"/>
            <a:r>
              <a:rPr lang="en-US" altLang="ko-KR" dirty="0"/>
              <a:t>This experiment is a continuation of the previous one, and both the experimental work and data analysis are being carried out collaboratively by two groups.</a:t>
            </a:r>
            <a:endParaRPr lang="ko-KR" altLang="ko-KR" dirty="0"/>
          </a:p>
          <a:p>
            <a:pPr latinLnBrk="0"/>
            <a:r>
              <a:rPr lang="en-US" altLang="ko-KR" dirty="0"/>
              <a:t>The primary goal of this experiment was to perform a high-precision charge radius measurement of ²¹Na using the </a:t>
            </a:r>
            <a:r>
              <a:rPr lang="en-US" altLang="ko-KR" dirty="0" err="1"/>
              <a:t>CLaSsy</a:t>
            </a:r>
            <a:r>
              <a:rPr lang="en-US" altLang="ko-KR" dirty="0"/>
              <a:t> system. </a:t>
            </a:r>
            <a:endParaRPr lang="ko-KR" altLang="ko-KR" dirty="0"/>
          </a:p>
          <a:p>
            <a:pPr latinLnBrk="0"/>
            <a:r>
              <a:rPr lang="en-US" altLang="ko-KR" dirty="0"/>
              <a:t>On the slide, you can see the D1 transition spectra of ²¹Na, ²²Na, and ²³Na, measured in both collinear and anti-collinear geometries.</a:t>
            </a:r>
            <a:endParaRPr lang="ko-KR" altLang="ko-KR" dirty="0"/>
          </a:p>
          <a:p>
            <a:endParaRPr lang="ko-KR" altLang="en-US" dirty="0"/>
          </a:p>
        </p:txBody>
      </p:sp>
      <p:sp>
        <p:nvSpPr>
          <p:cNvPr id="4" name="슬라이드 번호 개체 틀 3"/>
          <p:cNvSpPr>
            <a:spLocks noGrp="1"/>
          </p:cNvSpPr>
          <p:nvPr>
            <p:ph type="sldNum" sz="quarter" idx="10"/>
          </p:nvPr>
        </p:nvSpPr>
        <p:spPr/>
        <p:txBody>
          <a:bodyPr/>
          <a:lstStyle/>
          <a:p>
            <a:fld id="{2C0A31EF-7065-4BB2-8842-3ABF8DADB96A}" type="slidenum">
              <a:rPr lang="ko-KR" altLang="en-US" smtClean="0"/>
              <a:t>25</a:t>
            </a:fld>
            <a:endParaRPr lang="ko-KR" altLang="en-US"/>
          </a:p>
        </p:txBody>
      </p:sp>
    </p:spTree>
    <p:extLst>
      <p:ext uri="{BB962C8B-B14F-4D97-AF65-F5344CB8AC3E}">
        <p14:creationId xmlns:p14="http://schemas.microsoft.com/office/powerpoint/2010/main" val="7858781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Finally, I’ll introduce the user experiments scheduled for 2025 and our future plan.</a:t>
            </a:r>
            <a:endParaRPr lang="ko-KR" altLang="en-US" dirty="0"/>
          </a:p>
        </p:txBody>
      </p:sp>
      <p:sp>
        <p:nvSpPr>
          <p:cNvPr id="4" name="슬라이드 번호 개체 틀 3"/>
          <p:cNvSpPr>
            <a:spLocks noGrp="1"/>
          </p:cNvSpPr>
          <p:nvPr>
            <p:ph type="sldNum" sz="quarter" idx="10"/>
          </p:nvPr>
        </p:nvSpPr>
        <p:spPr/>
        <p:txBody>
          <a:bodyPr/>
          <a:lstStyle/>
          <a:p>
            <a:fld id="{2C0A31EF-7065-4BB2-8842-3ABF8DADB96A}" type="slidenum">
              <a:rPr lang="ko-KR" altLang="en-US" smtClean="0"/>
              <a:t>26</a:t>
            </a:fld>
            <a:endParaRPr lang="ko-KR" altLang="en-US"/>
          </a:p>
        </p:txBody>
      </p:sp>
    </p:spTree>
    <p:extLst>
      <p:ext uri="{BB962C8B-B14F-4D97-AF65-F5344CB8AC3E}">
        <p14:creationId xmlns:p14="http://schemas.microsoft.com/office/powerpoint/2010/main" val="18146703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latinLnBrk="0"/>
            <a:r>
              <a:rPr lang="en-US" altLang="ko-KR" dirty="0"/>
              <a:t>The second call for proposals was held earlier this year, receiving 22 proposals and 8 letters of intent from seven institutions.</a:t>
            </a:r>
            <a:endParaRPr lang="ko-KR" altLang="ko-KR" dirty="0"/>
          </a:p>
          <a:p>
            <a:pPr latinLnBrk="0"/>
            <a:r>
              <a:rPr lang="en-US" altLang="ko-KR" dirty="0"/>
              <a:t>In July, we also conducted a technical beam time request call, which received 6 proposals for detector and feasibility tests.</a:t>
            </a:r>
            <a:endParaRPr lang="ko-KR" altLang="ko-KR" dirty="0"/>
          </a:p>
          <a:p>
            <a:pPr latinLnBrk="0"/>
            <a:r>
              <a:rPr lang="en-US" altLang="ko-KR" dirty="0"/>
              <a:t>The third call is now open and will close next Tuesday, with the third PAC meeting planned for January 2026.</a:t>
            </a:r>
            <a:endParaRPr lang="ko-KR" altLang="ko-KR" dirty="0"/>
          </a:p>
          <a:p>
            <a:pPr latinLnBrk="0"/>
            <a:r>
              <a:rPr lang="en-US" altLang="ko-KR" dirty="0"/>
              <a:t>So far, our proposal calls have been open only to domestic users. but we are planning to open RAON beam access to international users in 2028.</a:t>
            </a:r>
            <a:endParaRPr lang="ko-KR" altLang="ko-KR" dirty="0"/>
          </a:p>
          <a:p>
            <a:endParaRPr lang="ko-KR" altLang="en-US" dirty="0"/>
          </a:p>
        </p:txBody>
      </p:sp>
      <p:sp>
        <p:nvSpPr>
          <p:cNvPr id="4" name="슬라이드 번호 개체 틀 3"/>
          <p:cNvSpPr>
            <a:spLocks noGrp="1"/>
          </p:cNvSpPr>
          <p:nvPr>
            <p:ph type="sldNum" sz="quarter" idx="10"/>
          </p:nvPr>
        </p:nvSpPr>
        <p:spPr/>
        <p:txBody>
          <a:bodyPr/>
          <a:lstStyle/>
          <a:p>
            <a:fld id="{2C0A31EF-7065-4BB2-8842-3ABF8DADB96A}" type="slidenum">
              <a:rPr lang="ko-KR" altLang="en-US" smtClean="0"/>
              <a:t>27</a:t>
            </a:fld>
            <a:endParaRPr lang="ko-KR" altLang="en-US"/>
          </a:p>
        </p:txBody>
      </p:sp>
    </p:spTree>
    <p:extLst>
      <p:ext uri="{BB962C8B-B14F-4D97-AF65-F5344CB8AC3E}">
        <p14:creationId xmlns:p14="http://schemas.microsoft.com/office/powerpoint/2010/main" val="31545883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latinLnBrk="0"/>
            <a:r>
              <a:rPr lang="en-US" altLang="ko-KR" dirty="0"/>
              <a:t>In 2025, a total of nine user experiments are scheduled at four systems — five at </a:t>
            </a:r>
            <a:r>
              <a:rPr lang="en-US" altLang="ko-KR" dirty="0" err="1"/>
              <a:t>KoBRA</a:t>
            </a:r>
            <a:r>
              <a:rPr lang="en-US" altLang="ko-KR" dirty="0"/>
              <a:t>, one at NDPS, two at </a:t>
            </a:r>
            <a:r>
              <a:rPr lang="en-US" altLang="ko-KR" dirty="0" err="1"/>
              <a:t>CLaSsy</a:t>
            </a:r>
            <a:r>
              <a:rPr lang="en-US" altLang="ko-KR" dirty="0"/>
              <a:t>, and one at the Cyclotron.</a:t>
            </a:r>
            <a:endParaRPr lang="ko-KR" altLang="ko-KR" dirty="0"/>
          </a:p>
          <a:p>
            <a:pPr latinLnBrk="0"/>
            <a:r>
              <a:rPr lang="en-US" altLang="ko-KR" dirty="0"/>
              <a:t>Most of them are nuclear physics experiments proposed by domestic users.</a:t>
            </a:r>
            <a:endParaRPr lang="ko-KR" altLang="ko-KR" dirty="0"/>
          </a:p>
          <a:p>
            <a:pPr latinLnBrk="0"/>
            <a:r>
              <a:rPr lang="en-US" altLang="ko-KR" dirty="0"/>
              <a:t>Stable 40Ar and 20Ne beams, and the 25Na RI beam will be delivered to </a:t>
            </a:r>
            <a:r>
              <a:rPr lang="en-US" altLang="ko-KR" dirty="0" err="1"/>
              <a:t>KoBRA</a:t>
            </a:r>
            <a:r>
              <a:rPr lang="en-US" altLang="ko-KR" dirty="0"/>
              <a:t> and NDPS, while 21-25Na beams will be used in the </a:t>
            </a:r>
            <a:r>
              <a:rPr lang="en-US" altLang="ko-KR" dirty="0" err="1"/>
              <a:t>ClaSsy</a:t>
            </a:r>
            <a:r>
              <a:rPr lang="en-US" altLang="ko-KR" dirty="0"/>
              <a:t> experiments. </a:t>
            </a:r>
            <a:br>
              <a:rPr lang="en-US" altLang="ko-KR" dirty="0"/>
            </a:br>
            <a:r>
              <a:rPr lang="en-US" altLang="ko-KR" dirty="0"/>
              <a:t>In addition, four technical experiments are planned for system and detector commissioning at </a:t>
            </a:r>
            <a:r>
              <a:rPr lang="en-US" altLang="ko-KR" dirty="0" err="1"/>
              <a:t>KoBRA</a:t>
            </a:r>
            <a:r>
              <a:rPr lang="en-US" altLang="ko-KR" dirty="0"/>
              <a:t>, NDPS, and the Cyclotron.</a:t>
            </a:r>
            <a:endParaRPr lang="ko-KR" altLang="ko-KR" dirty="0"/>
          </a:p>
          <a:p>
            <a:endParaRPr lang="ko-KR" altLang="en-US" dirty="0"/>
          </a:p>
        </p:txBody>
      </p:sp>
      <p:sp>
        <p:nvSpPr>
          <p:cNvPr id="4" name="슬라이드 번호 개체 틀 3"/>
          <p:cNvSpPr>
            <a:spLocks noGrp="1"/>
          </p:cNvSpPr>
          <p:nvPr>
            <p:ph type="sldNum" sz="quarter" idx="10"/>
          </p:nvPr>
        </p:nvSpPr>
        <p:spPr/>
        <p:txBody>
          <a:bodyPr/>
          <a:lstStyle/>
          <a:p>
            <a:fld id="{2C0A31EF-7065-4BB2-8842-3ABF8DADB96A}" type="slidenum">
              <a:rPr lang="ko-KR" altLang="en-US" smtClean="0"/>
              <a:t>28</a:t>
            </a:fld>
            <a:endParaRPr lang="ko-KR" altLang="en-US"/>
          </a:p>
        </p:txBody>
      </p:sp>
    </p:spTree>
    <p:extLst>
      <p:ext uri="{BB962C8B-B14F-4D97-AF65-F5344CB8AC3E}">
        <p14:creationId xmlns:p14="http://schemas.microsoft.com/office/powerpoint/2010/main" val="42844500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latinLnBrk="0"/>
            <a:r>
              <a:rPr lang="en-US" altLang="ko-KR" dirty="0"/>
              <a:t>Both </a:t>
            </a:r>
            <a:r>
              <a:rPr lang="en-US" altLang="ko-KR" dirty="0" err="1"/>
              <a:t>KoBRA</a:t>
            </a:r>
            <a:r>
              <a:rPr lang="en-US" altLang="ko-KR" dirty="0"/>
              <a:t> and </a:t>
            </a:r>
            <a:r>
              <a:rPr lang="en-US" altLang="ko-KR" dirty="0" err="1"/>
              <a:t>CLaSsy</a:t>
            </a:r>
            <a:r>
              <a:rPr lang="en-US" altLang="ko-KR" dirty="0"/>
              <a:t> systems have completed commissioning. </a:t>
            </a:r>
            <a:endParaRPr lang="ko-KR" altLang="ko-KR" dirty="0"/>
          </a:p>
          <a:p>
            <a:pPr latinLnBrk="0"/>
            <a:r>
              <a:rPr lang="en-US" altLang="ko-KR" dirty="0"/>
              <a:t>They successfully delivered low-energy beams from SCL3 and ISOL to users and produced meaningful results.</a:t>
            </a:r>
            <a:endParaRPr lang="ko-KR" altLang="ko-KR" dirty="0"/>
          </a:p>
          <a:p>
            <a:pPr latinLnBrk="0"/>
            <a:r>
              <a:rPr lang="en-US" altLang="ko-KR" dirty="0"/>
              <a:t>NDPS also achieved its first beam test with a 40Ar beam, confirming neutron production.</a:t>
            </a:r>
            <a:endParaRPr lang="ko-KR" altLang="ko-KR" dirty="0"/>
          </a:p>
          <a:p>
            <a:pPr latinLnBrk="0"/>
            <a:r>
              <a:rPr lang="en-US" altLang="ko-KR" dirty="0"/>
              <a:t>In 2024, five user experiments were conducted, and nine more are scheduled in 2025 along with four technical runs.</a:t>
            </a:r>
            <a:endParaRPr lang="ko-KR" altLang="ko-KR" dirty="0"/>
          </a:p>
          <a:p>
            <a:pPr latinLnBrk="0"/>
            <a:r>
              <a:rPr lang="en-US" altLang="ko-KR" dirty="0"/>
              <a:t>The next call for proposals, covering all major systems including MRTOF-MS and the Cyclotron, will close at the end of October</a:t>
            </a:r>
            <a:endParaRPr lang="ko-KR" altLang="ko-KR" dirty="0"/>
          </a:p>
          <a:p>
            <a:endParaRPr lang="ko-KR" altLang="en-US" dirty="0"/>
          </a:p>
        </p:txBody>
      </p:sp>
      <p:sp>
        <p:nvSpPr>
          <p:cNvPr id="4" name="슬라이드 번호 개체 틀 3"/>
          <p:cNvSpPr>
            <a:spLocks noGrp="1"/>
          </p:cNvSpPr>
          <p:nvPr>
            <p:ph type="sldNum" sz="quarter" idx="10"/>
          </p:nvPr>
        </p:nvSpPr>
        <p:spPr/>
        <p:txBody>
          <a:bodyPr/>
          <a:lstStyle/>
          <a:p>
            <a:fld id="{2C0A31EF-7065-4BB2-8842-3ABF8DADB96A}" type="slidenum">
              <a:rPr lang="ko-KR" altLang="en-US" smtClean="0"/>
              <a:t>29</a:t>
            </a:fld>
            <a:endParaRPr lang="ko-KR" altLang="en-US"/>
          </a:p>
        </p:txBody>
      </p:sp>
    </p:spTree>
    <p:extLst>
      <p:ext uri="{BB962C8B-B14F-4D97-AF65-F5344CB8AC3E}">
        <p14:creationId xmlns:p14="http://schemas.microsoft.com/office/powerpoint/2010/main" val="1882280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latinLnBrk="0"/>
            <a:r>
              <a:rPr lang="en-US" altLang="ko-KR" dirty="0"/>
              <a:t>First, let me briefly introduce the RAON facility. </a:t>
            </a:r>
            <a:endParaRPr lang="ko-KR" altLang="ko-KR" dirty="0"/>
          </a:p>
          <a:p>
            <a:pPr latinLnBrk="0"/>
            <a:r>
              <a:rPr lang="en-US" altLang="ko-KR" dirty="0"/>
              <a:t>The Rare Isotope Science Project, or RISP, started in December 2011 and completed its first phase in December 2022. </a:t>
            </a:r>
            <a:endParaRPr lang="ko-KR" altLang="ko-KR" dirty="0"/>
          </a:p>
          <a:p>
            <a:pPr latinLnBrk="0"/>
            <a:r>
              <a:rPr lang="en-US" altLang="ko-KR" dirty="0"/>
              <a:t>During the first phase, we constructed the major accelerator components — including the injector, cryogenic system, and low-energy linac (SCL3), as well as the ISOL system with the cyclotron and IF separator, and several experimental systems, such as </a:t>
            </a:r>
            <a:r>
              <a:rPr lang="en-US" altLang="ko-KR" dirty="0" err="1"/>
              <a:t>KoBRA</a:t>
            </a:r>
            <a:r>
              <a:rPr lang="en-US" altLang="ko-KR" dirty="0"/>
              <a:t> and NDPS. </a:t>
            </a:r>
            <a:endParaRPr lang="ko-KR" altLang="ko-KR" dirty="0"/>
          </a:p>
          <a:p>
            <a:pPr latinLnBrk="0"/>
            <a:r>
              <a:rPr lang="en-US" altLang="ko-KR" dirty="0"/>
              <a:t>Currently, the facility is operated using the SCL3 and ISOL beams for user experiments, while R&amp;D for the development of the high-energy linac (SCL2) is ongoing from December 2022 to December 2027.</a:t>
            </a:r>
            <a:endParaRPr lang="ko-KR" altLang="ko-KR" dirty="0"/>
          </a:p>
          <a:p>
            <a:endParaRPr lang="ko-KR" altLang="en-US" dirty="0"/>
          </a:p>
        </p:txBody>
      </p:sp>
      <p:sp>
        <p:nvSpPr>
          <p:cNvPr id="4" name="슬라이드 번호 개체 틀 3"/>
          <p:cNvSpPr>
            <a:spLocks noGrp="1"/>
          </p:cNvSpPr>
          <p:nvPr>
            <p:ph type="sldNum" sz="quarter" idx="10"/>
          </p:nvPr>
        </p:nvSpPr>
        <p:spPr/>
        <p:txBody>
          <a:bodyPr/>
          <a:lstStyle/>
          <a:p>
            <a:fld id="{2C0A31EF-7065-4BB2-8842-3ABF8DADB96A}" type="slidenum">
              <a:rPr lang="ko-KR" altLang="en-US" smtClean="0"/>
              <a:t>3</a:t>
            </a:fld>
            <a:endParaRPr lang="ko-KR" altLang="en-US"/>
          </a:p>
        </p:txBody>
      </p:sp>
    </p:spTree>
    <p:extLst>
      <p:ext uri="{BB962C8B-B14F-4D97-AF65-F5344CB8AC3E}">
        <p14:creationId xmlns:p14="http://schemas.microsoft.com/office/powerpoint/2010/main" val="7436845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defTabSz="914253">
              <a:defRPr/>
            </a:pPr>
            <a:r>
              <a:rPr lang="en-US" altLang="ko-KR" dirty="0"/>
              <a:t>I would like to thank all my colleagues from IRIS and our collaborators from CENS, KNUE, and the KAFA, for their great support and contributions to these experiments.</a:t>
            </a:r>
            <a:endParaRPr lang="ko-KR" altLang="ko-KR" dirty="0"/>
          </a:p>
          <a:p>
            <a:endParaRPr lang="ko-KR" altLang="en-US" dirty="0"/>
          </a:p>
        </p:txBody>
      </p:sp>
      <p:sp>
        <p:nvSpPr>
          <p:cNvPr id="4" name="슬라이드 번호 개체 틀 3"/>
          <p:cNvSpPr>
            <a:spLocks noGrp="1"/>
          </p:cNvSpPr>
          <p:nvPr>
            <p:ph type="sldNum" sz="quarter" idx="10"/>
          </p:nvPr>
        </p:nvSpPr>
        <p:spPr/>
        <p:txBody>
          <a:bodyPr/>
          <a:lstStyle/>
          <a:p>
            <a:fld id="{2C0A31EF-7065-4BB2-8842-3ABF8DADB96A}" type="slidenum">
              <a:rPr lang="ko-KR" altLang="en-US" smtClean="0"/>
              <a:t>30</a:t>
            </a:fld>
            <a:endParaRPr lang="ko-KR" altLang="en-US"/>
          </a:p>
        </p:txBody>
      </p:sp>
    </p:spTree>
    <p:extLst>
      <p:ext uri="{BB962C8B-B14F-4D97-AF65-F5344CB8AC3E}">
        <p14:creationId xmlns:p14="http://schemas.microsoft.com/office/powerpoint/2010/main" val="32825825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2C0A31EF-7065-4BB2-8842-3ABF8DADB96A}" type="slidenum">
              <a:rPr lang="ko-KR" altLang="en-US" smtClean="0"/>
              <a:t>31</a:t>
            </a:fld>
            <a:endParaRPr lang="ko-KR" altLang="en-US"/>
          </a:p>
        </p:txBody>
      </p:sp>
    </p:spTree>
    <p:extLst>
      <p:ext uri="{BB962C8B-B14F-4D97-AF65-F5344CB8AC3E}">
        <p14:creationId xmlns:p14="http://schemas.microsoft.com/office/powerpoint/2010/main" val="1380301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latinLnBrk="0"/>
            <a:r>
              <a:rPr lang="en-US" altLang="ko-KR" dirty="0"/>
              <a:t>The RAON facility consists of several experimental systems —</a:t>
            </a:r>
            <a:endParaRPr lang="ko-KR" altLang="ko-KR" dirty="0"/>
          </a:p>
          <a:p>
            <a:pPr latinLnBrk="0"/>
            <a:r>
              <a:rPr lang="en-US" altLang="ko-KR" dirty="0"/>
              <a:t>very-low-energy systems such as </a:t>
            </a:r>
            <a:r>
              <a:rPr lang="en-US" altLang="ko-KR" dirty="0" err="1"/>
              <a:t>CLaSsy</a:t>
            </a:r>
            <a:r>
              <a:rPr lang="en-US" altLang="ko-KR" dirty="0"/>
              <a:t> and MMS,</a:t>
            </a:r>
            <a:endParaRPr lang="ko-KR" altLang="ko-KR" dirty="0"/>
          </a:p>
          <a:p>
            <a:pPr latinLnBrk="0"/>
            <a:r>
              <a:rPr lang="en-US" altLang="ko-KR" dirty="0"/>
              <a:t>Low-energy systems such as </a:t>
            </a:r>
            <a:r>
              <a:rPr lang="en-US" altLang="ko-KR" dirty="0" err="1"/>
              <a:t>KoBRA</a:t>
            </a:r>
            <a:r>
              <a:rPr lang="en-US" altLang="ko-KR" dirty="0"/>
              <a:t> and NDPS,</a:t>
            </a:r>
            <a:endParaRPr lang="ko-KR" altLang="ko-KR" dirty="0"/>
          </a:p>
          <a:p>
            <a:pPr latinLnBrk="0"/>
            <a:r>
              <a:rPr lang="en-US" altLang="ko-KR" dirty="0"/>
              <a:t>and high-energy systems including LAMPS, </a:t>
            </a:r>
            <a:r>
              <a:rPr lang="en-US" altLang="ko-KR" dirty="0" err="1"/>
              <a:t>uSR</a:t>
            </a:r>
            <a:r>
              <a:rPr lang="en-US" altLang="ko-KR" dirty="0"/>
              <a:t>, and BIS.</a:t>
            </a:r>
            <a:endParaRPr lang="ko-KR" altLang="ko-KR" dirty="0"/>
          </a:p>
          <a:p>
            <a:pPr latinLnBrk="0"/>
            <a:r>
              <a:rPr lang="en-US" altLang="ko-KR" dirty="0"/>
              <a:t>As I mentioned earlier, the high-energy linac (SCL2) has not yet been completed.</a:t>
            </a:r>
            <a:endParaRPr lang="ko-KR" altLang="ko-KR" dirty="0"/>
          </a:p>
          <a:p>
            <a:pPr latinLnBrk="0"/>
            <a:r>
              <a:rPr lang="en-US" altLang="ko-KR" dirty="0"/>
              <a:t>Therefore, at this stage, user beams are available only for the very-low-energy and low-energy experimental systems.</a:t>
            </a:r>
            <a:endParaRPr lang="ko-KR" altLang="ko-KR" dirty="0"/>
          </a:p>
          <a:p>
            <a:pPr latinLnBrk="0"/>
            <a:r>
              <a:rPr lang="en-US" altLang="ko-KR" dirty="0"/>
              <a:t>Several talks related to these systems were already presented on Tuesday,</a:t>
            </a:r>
            <a:endParaRPr lang="ko-KR" altLang="ko-KR" dirty="0"/>
          </a:p>
          <a:p>
            <a:pPr latinLnBrk="0"/>
            <a:r>
              <a:rPr lang="en-US" altLang="ko-KR" dirty="0"/>
              <a:t>covering topics such as laser spectroscopy at </a:t>
            </a:r>
            <a:r>
              <a:rPr lang="en-US" altLang="ko-KR" dirty="0" err="1"/>
              <a:t>CLaSsy</a:t>
            </a:r>
            <a:r>
              <a:rPr lang="en-US" altLang="ko-KR" dirty="0"/>
              <a:t> and the ISOL system, including the laser ion source and RFQ cooler </a:t>
            </a:r>
            <a:r>
              <a:rPr lang="en-US" altLang="ko-KR" dirty="0" err="1"/>
              <a:t>buncher</a:t>
            </a:r>
            <a:r>
              <a:rPr lang="en-US" altLang="ko-KR" dirty="0"/>
              <a:t>.</a:t>
            </a:r>
            <a:endParaRPr lang="ko-KR" altLang="ko-KR" dirty="0"/>
          </a:p>
          <a:p>
            <a:endParaRPr lang="ko-KR" altLang="en-US" dirty="0"/>
          </a:p>
        </p:txBody>
      </p:sp>
      <p:sp>
        <p:nvSpPr>
          <p:cNvPr id="4" name="슬라이드 번호 개체 틀 3"/>
          <p:cNvSpPr>
            <a:spLocks noGrp="1"/>
          </p:cNvSpPr>
          <p:nvPr>
            <p:ph type="sldNum" sz="quarter" idx="10"/>
          </p:nvPr>
        </p:nvSpPr>
        <p:spPr/>
        <p:txBody>
          <a:bodyPr/>
          <a:lstStyle/>
          <a:p>
            <a:fld id="{2C0A31EF-7065-4BB2-8842-3ABF8DADB96A}" type="slidenum">
              <a:rPr lang="ko-KR" altLang="en-US" smtClean="0"/>
              <a:t>4</a:t>
            </a:fld>
            <a:endParaRPr lang="ko-KR" altLang="en-US"/>
          </a:p>
        </p:txBody>
      </p:sp>
    </p:spTree>
    <p:extLst>
      <p:ext uri="{BB962C8B-B14F-4D97-AF65-F5344CB8AC3E}">
        <p14:creationId xmlns:p14="http://schemas.microsoft.com/office/powerpoint/2010/main" val="964851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latinLnBrk="0"/>
            <a:r>
              <a:rPr lang="en-US" altLang="ko-KR" dirty="0"/>
              <a:t>In December 2023, we opened the first call for proposals for low-energy beam experiments at RAON.</a:t>
            </a:r>
            <a:endParaRPr lang="ko-KR" altLang="ko-KR" dirty="0"/>
          </a:p>
          <a:p>
            <a:pPr latinLnBrk="0"/>
            <a:r>
              <a:rPr lang="en-US" altLang="ko-KR" i="1" dirty="0">
                <a:solidFill>
                  <a:schemeClr val="tx1">
                    <a:lumMod val="50000"/>
                    <a:lumOff val="50000"/>
                  </a:schemeClr>
                </a:solidFill>
              </a:rPr>
              <a:t>The call period was six weeks, from December 12, 2023, to January 19, 2024.</a:t>
            </a:r>
            <a:endParaRPr lang="ko-KR" altLang="ko-KR" i="1" dirty="0">
              <a:solidFill>
                <a:schemeClr val="tx1">
                  <a:lumMod val="50000"/>
                  <a:lumOff val="50000"/>
                </a:schemeClr>
              </a:solidFill>
            </a:endParaRPr>
          </a:p>
          <a:p>
            <a:pPr latinLnBrk="0"/>
            <a:r>
              <a:rPr lang="en-US" altLang="ko-KR" dirty="0"/>
              <a:t>This call was limited to domestic users only.</a:t>
            </a:r>
            <a:endParaRPr lang="ko-KR" altLang="ko-KR" dirty="0"/>
          </a:p>
          <a:p>
            <a:pPr latinLnBrk="0"/>
            <a:r>
              <a:rPr lang="en-US" altLang="ko-KR" dirty="0"/>
              <a:t>In total, 30 proposals were submitted, with participation from 15 institutions.</a:t>
            </a:r>
            <a:endParaRPr lang="ko-KR" altLang="ko-KR" dirty="0"/>
          </a:p>
          <a:p>
            <a:pPr latinLnBrk="0"/>
            <a:r>
              <a:rPr lang="en-US" altLang="ko-KR" dirty="0"/>
              <a:t>After PAC review, five experiments were selected and conducted in 2024 - three with </a:t>
            </a:r>
            <a:r>
              <a:rPr lang="en-US" altLang="ko-KR" dirty="0" err="1"/>
              <a:t>KoBRA</a:t>
            </a:r>
            <a:r>
              <a:rPr lang="en-US" altLang="ko-KR" dirty="0"/>
              <a:t> and two with </a:t>
            </a:r>
            <a:r>
              <a:rPr lang="en-US" altLang="ko-KR" dirty="0" err="1"/>
              <a:t>CLaSsy</a:t>
            </a:r>
            <a:r>
              <a:rPr lang="en-US" altLang="ko-KR" dirty="0"/>
              <a:t>.</a:t>
            </a:r>
            <a:endParaRPr lang="ko-KR" altLang="ko-KR" dirty="0"/>
          </a:p>
          <a:p>
            <a:r>
              <a:rPr lang="en-US" altLang="ko-KR" dirty="0"/>
              <a:t>This marked the official start of the RAON user program, using beams from both the SCL3 and ISOL systems.</a:t>
            </a:r>
            <a:endParaRPr lang="ko-KR" altLang="en-US" dirty="0"/>
          </a:p>
        </p:txBody>
      </p:sp>
      <p:sp>
        <p:nvSpPr>
          <p:cNvPr id="4" name="슬라이드 번호 개체 틀 3"/>
          <p:cNvSpPr>
            <a:spLocks noGrp="1"/>
          </p:cNvSpPr>
          <p:nvPr>
            <p:ph type="sldNum" sz="quarter" idx="10"/>
          </p:nvPr>
        </p:nvSpPr>
        <p:spPr/>
        <p:txBody>
          <a:bodyPr/>
          <a:lstStyle/>
          <a:p>
            <a:fld id="{2C0A31EF-7065-4BB2-8842-3ABF8DADB96A}" type="slidenum">
              <a:rPr lang="ko-KR" altLang="en-US" smtClean="0"/>
              <a:t>5</a:t>
            </a:fld>
            <a:endParaRPr lang="ko-KR" altLang="en-US"/>
          </a:p>
        </p:txBody>
      </p:sp>
    </p:spTree>
    <p:extLst>
      <p:ext uri="{BB962C8B-B14F-4D97-AF65-F5344CB8AC3E}">
        <p14:creationId xmlns:p14="http://schemas.microsoft.com/office/powerpoint/2010/main" val="496707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latinLnBrk="0"/>
            <a:r>
              <a:rPr lang="en-US" altLang="ko-KR" dirty="0"/>
              <a:t>Next, I will talk about </a:t>
            </a:r>
            <a:r>
              <a:rPr lang="en-US" altLang="ko-KR" dirty="0" err="1"/>
              <a:t>KoBRA</a:t>
            </a:r>
            <a:r>
              <a:rPr lang="en-US" altLang="ko-KR" dirty="0"/>
              <a:t>, one of the main experimental systems at RAON.</a:t>
            </a:r>
            <a:endParaRPr lang="ko-KR" altLang="ko-KR" dirty="0"/>
          </a:p>
          <a:p>
            <a:pPr latinLnBrk="0"/>
            <a:r>
              <a:rPr lang="en-US" altLang="ko-KR" i="1" dirty="0" err="1"/>
              <a:t>KoBRA</a:t>
            </a:r>
            <a:r>
              <a:rPr lang="en-US" altLang="ko-KR" i="1" dirty="0"/>
              <a:t> is a key setup for low-energy nuclear reaction studies using both stable and RI beams.</a:t>
            </a:r>
            <a:endParaRPr lang="ko-KR" altLang="ko-KR" i="1" dirty="0"/>
          </a:p>
          <a:p>
            <a:pPr latinLnBrk="0"/>
            <a:r>
              <a:rPr lang="en-US" altLang="ko-KR" dirty="0"/>
              <a:t>I will first show the results from its beam commissioning and user experiments.</a:t>
            </a:r>
            <a:endParaRPr lang="ko-KR" altLang="ko-KR" dirty="0"/>
          </a:p>
          <a:p>
            <a:endParaRPr lang="ko-KR" altLang="en-US" dirty="0"/>
          </a:p>
        </p:txBody>
      </p:sp>
      <p:sp>
        <p:nvSpPr>
          <p:cNvPr id="4" name="슬라이드 번호 개체 틀 3"/>
          <p:cNvSpPr>
            <a:spLocks noGrp="1"/>
          </p:cNvSpPr>
          <p:nvPr>
            <p:ph type="sldNum" sz="quarter" idx="10"/>
          </p:nvPr>
        </p:nvSpPr>
        <p:spPr/>
        <p:txBody>
          <a:bodyPr/>
          <a:lstStyle/>
          <a:p>
            <a:fld id="{2C0A31EF-7065-4BB2-8842-3ABF8DADB96A}" type="slidenum">
              <a:rPr lang="ko-KR" altLang="en-US" smtClean="0"/>
              <a:t>6</a:t>
            </a:fld>
            <a:endParaRPr lang="ko-KR" altLang="en-US"/>
          </a:p>
        </p:txBody>
      </p:sp>
    </p:spTree>
    <p:extLst>
      <p:ext uri="{BB962C8B-B14F-4D97-AF65-F5344CB8AC3E}">
        <p14:creationId xmlns:p14="http://schemas.microsoft.com/office/powerpoint/2010/main" val="2953051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latinLnBrk="0"/>
            <a:r>
              <a:rPr lang="en-US" altLang="ko-KR" dirty="0"/>
              <a:t>This figure shows the layout of </a:t>
            </a:r>
            <a:r>
              <a:rPr lang="en-US" altLang="ko-KR" dirty="0" err="1"/>
              <a:t>KoBRA</a:t>
            </a:r>
            <a:r>
              <a:rPr lang="en-US" altLang="ko-KR" dirty="0"/>
              <a:t>.</a:t>
            </a:r>
            <a:endParaRPr lang="ko-KR" altLang="ko-KR" dirty="0"/>
          </a:p>
          <a:p>
            <a:pPr latinLnBrk="0"/>
            <a:r>
              <a:rPr lang="en-US" altLang="ko-KR" dirty="0" err="1"/>
              <a:t>KoBRA</a:t>
            </a:r>
            <a:r>
              <a:rPr lang="en-US" altLang="ko-KR" dirty="0"/>
              <a:t> is designed to accommodate a wide angular and momentum acceptance. </a:t>
            </a:r>
            <a:endParaRPr lang="ko-KR" altLang="ko-KR" dirty="0"/>
          </a:p>
          <a:p>
            <a:pPr latinLnBrk="0"/>
            <a:r>
              <a:rPr lang="en-US" altLang="ko-KR" dirty="0"/>
              <a:t>The angular acceptance is 80 </a:t>
            </a:r>
            <a:r>
              <a:rPr lang="en-US" altLang="ko-KR" dirty="0" err="1"/>
              <a:t>mrad</a:t>
            </a:r>
            <a:r>
              <a:rPr lang="en-US" altLang="ko-KR" dirty="0"/>
              <a:t> in the horizontal and 200 </a:t>
            </a:r>
            <a:r>
              <a:rPr lang="en-US" altLang="ko-KR" dirty="0" err="1"/>
              <a:t>mrad</a:t>
            </a:r>
            <a:r>
              <a:rPr lang="en-US" altLang="ko-KR" dirty="0"/>
              <a:t> in the vertical direction.</a:t>
            </a:r>
            <a:endParaRPr lang="ko-KR" altLang="ko-KR" dirty="0"/>
          </a:p>
          <a:p>
            <a:pPr latinLnBrk="0"/>
            <a:r>
              <a:rPr lang="en-US" altLang="ko-KR" dirty="0"/>
              <a:t>The momentum acceptance is 8%, and the magnetic rigidity range covers 0.25 to 3.0 Tm.</a:t>
            </a:r>
            <a:endParaRPr lang="ko-KR" altLang="ko-KR" dirty="0"/>
          </a:p>
          <a:p>
            <a:pPr latinLnBrk="0"/>
            <a:r>
              <a:rPr lang="en-US" altLang="ko-KR" dirty="0"/>
              <a:t>This figure shows the beam envelope calculated using a 5th-order optical matrix.</a:t>
            </a:r>
            <a:endParaRPr lang="ko-KR" altLang="ko-KR" dirty="0"/>
          </a:p>
          <a:p>
            <a:endParaRPr lang="ko-KR" altLang="en-US" dirty="0"/>
          </a:p>
        </p:txBody>
      </p:sp>
      <p:sp>
        <p:nvSpPr>
          <p:cNvPr id="4" name="슬라이드 번호 개체 틀 3"/>
          <p:cNvSpPr>
            <a:spLocks noGrp="1"/>
          </p:cNvSpPr>
          <p:nvPr>
            <p:ph type="sldNum" sz="quarter" idx="10"/>
          </p:nvPr>
        </p:nvSpPr>
        <p:spPr/>
        <p:txBody>
          <a:bodyPr/>
          <a:lstStyle/>
          <a:p>
            <a:fld id="{2C0A31EF-7065-4BB2-8842-3ABF8DADB96A}" type="slidenum">
              <a:rPr lang="ko-KR" altLang="en-US" smtClean="0"/>
              <a:t>7</a:t>
            </a:fld>
            <a:endParaRPr lang="ko-KR" altLang="en-US"/>
          </a:p>
        </p:txBody>
      </p:sp>
    </p:spTree>
    <p:extLst>
      <p:ext uri="{BB962C8B-B14F-4D97-AF65-F5344CB8AC3E}">
        <p14:creationId xmlns:p14="http://schemas.microsoft.com/office/powerpoint/2010/main" val="2565829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latinLnBrk="0"/>
            <a:r>
              <a:rPr lang="en-US" altLang="ko-KR" dirty="0"/>
              <a:t>This slide shows the </a:t>
            </a:r>
            <a:r>
              <a:rPr lang="en-US" altLang="ko-KR" dirty="0" err="1"/>
              <a:t>KoBRA</a:t>
            </a:r>
            <a:r>
              <a:rPr lang="en-US" altLang="ko-KR" dirty="0"/>
              <a:t> detector system, from F0 to F3.</a:t>
            </a:r>
            <a:endParaRPr lang="ko-KR" altLang="ko-KR" dirty="0"/>
          </a:p>
          <a:p>
            <a:pPr latinLnBrk="0"/>
            <a:r>
              <a:rPr lang="en-US" altLang="ko-KR" dirty="0"/>
              <a:t>The system uses a combination of plastic scintillators, PPACs, and silicon detectors to perform timing, position tracking, and energy-loss measurements.</a:t>
            </a:r>
            <a:endParaRPr lang="ko-KR" altLang="ko-KR" dirty="0"/>
          </a:p>
          <a:p>
            <a:pPr latinLnBrk="0"/>
            <a:r>
              <a:rPr lang="en-US" altLang="ko-KR" dirty="0"/>
              <a:t>Each plastic scintillator has an active area of 10 by 10 square centimeters.</a:t>
            </a:r>
            <a:endParaRPr lang="ko-KR" altLang="ko-KR" dirty="0"/>
          </a:p>
          <a:p>
            <a:pPr latinLnBrk="0"/>
            <a:r>
              <a:rPr lang="en-US" altLang="ko-KR" dirty="0"/>
              <a:t>Two thickness options are used — 100 and 50 micrometers.</a:t>
            </a:r>
            <a:endParaRPr lang="ko-KR" altLang="ko-KR" dirty="0"/>
          </a:p>
          <a:p>
            <a:pPr latinLnBrk="0"/>
            <a:r>
              <a:rPr lang="en-US" altLang="ko-KR" dirty="0"/>
              <a:t>The time resolution is better than 100 picoseconds (FWHM).</a:t>
            </a:r>
            <a:endParaRPr lang="ko-KR" altLang="ko-KR" dirty="0"/>
          </a:p>
          <a:p>
            <a:pPr latinLnBrk="0"/>
            <a:r>
              <a:rPr lang="en-US" altLang="ko-KR" dirty="0"/>
              <a:t>For the PPACs, the active area is 40 by 20 square centimeters for the F1, and 10 by 10 square centimeters. for F2 and F3. And the position resolution is better than 1 mm FWHM.</a:t>
            </a:r>
            <a:endParaRPr lang="ko-KR" altLang="ko-KR" dirty="0"/>
          </a:p>
          <a:p>
            <a:pPr latinLnBrk="0"/>
            <a:r>
              <a:rPr lang="en-US" altLang="ko-KR" dirty="0"/>
              <a:t>The silicon strip detectors have an active area of 5 by 5 square centimeters squared and a thickness of 50 micrometers. Their energy resolution is approximately 3 percent FWHM.</a:t>
            </a:r>
            <a:endParaRPr lang="ko-KR" altLang="ko-KR" dirty="0"/>
          </a:p>
        </p:txBody>
      </p:sp>
      <p:sp>
        <p:nvSpPr>
          <p:cNvPr id="4" name="슬라이드 번호 개체 틀 3"/>
          <p:cNvSpPr>
            <a:spLocks noGrp="1"/>
          </p:cNvSpPr>
          <p:nvPr>
            <p:ph type="sldNum" sz="quarter" idx="10"/>
          </p:nvPr>
        </p:nvSpPr>
        <p:spPr/>
        <p:txBody>
          <a:bodyPr/>
          <a:lstStyle/>
          <a:p>
            <a:fld id="{2C0A31EF-7065-4BB2-8842-3ABF8DADB96A}" type="slidenum">
              <a:rPr lang="ko-KR" altLang="en-US" smtClean="0"/>
              <a:t>8</a:t>
            </a:fld>
            <a:endParaRPr lang="ko-KR" altLang="en-US"/>
          </a:p>
        </p:txBody>
      </p:sp>
    </p:spTree>
    <p:extLst>
      <p:ext uri="{BB962C8B-B14F-4D97-AF65-F5344CB8AC3E}">
        <p14:creationId xmlns:p14="http://schemas.microsoft.com/office/powerpoint/2010/main" val="9982264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latinLnBrk="0"/>
            <a:r>
              <a:rPr lang="en-US" altLang="ko-KR" dirty="0"/>
              <a:t>Here’s a brief beam commissioning timeline of </a:t>
            </a:r>
            <a:r>
              <a:rPr lang="en-US" altLang="ko-KR" dirty="0" err="1"/>
              <a:t>KoBRA</a:t>
            </a:r>
            <a:r>
              <a:rPr lang="en-US" altLang="ko-KR" dirty="0"/>
              <a:t>.</a:t>
            </a:r>
            <a:endParaRPr lang="ko-KR" altLang="ko-KR" dirty="0"/>
          </a:p>
          <a:p>
            <a:pPr latinLnBrk="0"/>
            <a:r>
              <a:rPr lang="en-US" altLang="ko-KR" dirty="0"/>
              <a:t>Between May 2023 and August 2024, we achieved several key milestones.</a:t>
            </a:r>
            <a:endParaRPr lang="ko-KR" altLang="ko-KR" dirty="0"/>
          </a:p>
          <a:p>
            <a:pPr latinLnBrk="0"/>
            <a:r>
              <a:rPr lang="en-US" altLang="ko-KR" dirty="0"/>
              <a:t>We first accelerated the 40Ar beams, then produced low-Z and higher-Z RI beams, and finally delivered the first ISOL RI beam to </a:t>
            </a:r>
            <a:r>
              <a:rPr lang="en-US" altLang="ko-KR" dirty="0" err="1"/>
              <a:t>KoBRA</a:t>
            </a:r>
            <a:r>
              <a:rPr lang="en-US" altLang="ko-KR" dirty="0"/>
              <a:t>.</a:t>
            </a:r>
            <a:endParaRPr lang="ko-KR" altLang="ko-KR" dirty="0"/>
          </a:p>
          <a:p>
            <a:pPr latinLnBrk="0"/>
            <a:r>
              <a:rPr lang="en-US" altLang="ko-KR" dirty="0"/>
              <a:t>Three user experiments were also conducted during this period.</a:t>
            </a:r>
            <a:endParaRPr lang="ko-KR" altLang="ko-KR" dirty="0"/>
          </a:p>
          <a:p>
            <a:endParaRPr lang="ko-KR" altLang="en-US" dirty="0"/>
          </a:p>
        </p:txBody>
      </p:sp>
      <p:sp>
        <p:nvSpPr>
          <p:cNvPr id="4" name="슬라이드 번호 개체 틀 3"/>
          <p:cNvSpPr>
            <a:spLocks noGrp="1"/>
          </p:cNvSpPr>
          <p:nvPr>
            <p:ph type="sldNum" sz="quarter" idx="10"/>
          </p:nvPr>
        </p:nvSpPr>
        <p:spPr/>
        <p:txBody>
          <a:bodyPr/>
          <a:lstStyle/>
          <a:p>
            <a:fld id="{2C0A31EF-7065-4BB2-8842-3ABF8DADB96A}" type="slidenum">
              <a:rPr lang="ko-KR" altLang="en-US" smtClean="0"/>
              <a:t>9</a:t>
            </a:fld>
            <a:endParaRPr lang="ko-KR" altLang="en-US"/>
          </a:p>
        </p:txBody>
      </p:sp>
    </p:spTree>
    <p:extLst>
      <p:ext uri="{BB962C8B-B14F-4D97-AF65-F5344CB8AC3E}">
        <p14:creationId xmlns:p14="http://schemas.microsoft.com/office/powerpoint/2010/main" val="582001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D8862F6E-ADD2-9366-B113-2DC17C241C76}"/>
              </a:ext>
            </a:extLst>
          </p:cNvPr>
          <p:cNvSpPr>
            <a:spLocks noGrp="1"/>
          </p:cNvSpPr>
          <p:nvPr>
            <p:ph type="ctrTitle"/>
          </p:nvPr>
        </p:nvSpPr>
        <p:spPr>
          <a:xfrm>
            <a:off x="1524000" y="1122363"/>
            <a:ext cx="9144000" cy="2387600"/>
          </a:xfrm>
        </p:spPr>
        <p:txBody>
          <a:bodyPr anchor="b"/>
          <a:lstStyle>
            <a:lvl1pPr algn="ctr">
              <a:defRPr sz="6000"/>
            </a:lvl1pPr>
          </a:lstStyle>
          <a:p>
            <a:r>
              <a:rPr lang="ko-KR" altLang="en-US" dirty="0"/>
              <a:t>마스터 제목 스타일 편집</a:t>
            </a:r>
          </a:p>
        </p:txBody>
      </p:sp>
      <p:sp>
        <p:nvSpPr>
          <p:cNvPr id="3" name="부제목 2">
            <a:extLst>
              <a:ext uri="{FF2B5EF4-FFF2-40B4-BE49-F238E27FC236}">
                <a16:creationId xmlns:a16="http://schemas.microsoft.com/office/drawing/2014/main" id="{69E63DFE-D7AA-AC13-F7A4-9329D5BFA8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a:t>클릭하여 마스터 부제목 스타일 편집</a:t>
            </a:r>
          </a:p>
        </p:txBody>
      </p:sp>
      <p:sp>
        <p:nvSpPr>
          <p:cNvPr id="4" name="날짜 개체 틀 3">
            <a:extLst>
              <a:ext uri="{FF2B5EF4-FFF2-40B4-BE49-F238E27FC236}">
                <a16:creationId xmlns:a16="http://schemas.microsoft.com/office/drawing/2014/main" id="{7820B87F-A1F1-79EF-E2BF-4CF0E388F752}"/>
              </a:ext>
            </a:extLst>
          </p:cNvPr>
          <p:cNvSpPr>
            <a:spLocks noGrp="1"/>
          </p:cNvSpPr>
          <p:nvPr>
            <p:ph type="dt" sz="half" idx="10"/>
          </p:nvPr>
        </p:nvSpPr>
        <p:spPr/>
        <p:txBody>
          <a:bodyPr/>
          <a:lstStyle/>
          <a:p>
            <a:fld id="{FE0E39B6-7F69-4CC8-9D22-E9618A41E7CC}" type="datetime1">
              <a:rPr lang="ko-KR" altLang="en-US" smtClean="0"/>
              <a:t>2025-10-24</a:t>
            </a:fld>
            <a:endParaRPr lang="ko-KR" altLang="en-US"/>
          </a:p>
        </p:txBody>
      </p:sp>
      <p:sp>
        <p:nvSpPr>
          <p:cNvPr id="5" name="바닥글 개체 틀 4">
            <a:extLst>
              <a:ext uri="{FF2B5EF4-FFF2-40B4-BE49-F238E27FC236}">
                <a16:creationId xmlns:a16="http://schemas.microsoft.com/office/drawing/2014/main" id="{181FC42A-09BF-8419-71AF-D8BCA03050AA}"/>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30F6C858-E83D-8393-1C93-A134EC9C567B}"/>
              </a:ext>
            </a:extLst>
          </p:cNvPr>
          <p:cNvSpPr>
            <a:spLocks noGrp="1"/>
          </p:cNvSpPr>
          <p:nvPr>
            <p:ph type="sldNum" sz="quarter" idx="12"/>
          </p:nvPr>
        </p:nvSpPr>
        <p:spPr/>
        <p:txBody>
          <a:bodyPr/>
          <a:lstStyle/>
          <a:p>
            <a:fld id="{91FA9868-F4C7-48E4-A91F-515FCC583EA8}" type="slidenum">
              <a:rPr lang="ko-KR" altLang="en-US" smtClean="0"/>
              <a:t>‹#›</a:t>
            </a:fld>
            <a:endParaRPr lang="ko-KR" altLang="en-US"/>
          </a:p>
        </p:txBody>
      </p:sp>
    </p:spTree>
    <p:extLst>
      <p:ext uri="{BB962C8B-B14F-4D97-AF65-F5344CB8AC3E}">
        <p14:creationId xmlns:p14="http://schemas.microsoft.com/office/powerpoint/2010/main" val="1297872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2ACD3C61-C3FC-C5EE-8BC4-F2BACFB4C3BF}"/>
              </a:ext>
            </a:extLst>
          </p:cNvPr>
          <p:cNvSpPr>
            <a:spLocks noGrp="1"/>
          </p:cNvSpPr>
          <p:nvPr>
            <p:ph type="title"/>
          </p:nvPr>
        </p:nvSpPr>
        <p:spPr/>
        <p:txBody>
          <a:bodyPr/>
          <a:lstStyle/>
          <a:p>
            <a:r>
              <a:rPr lang="ko-KR" altLang="en-US"/>
              <a:t>마스터 제목 스타일 편집</a:t>
            </a:r>
          </a:p>
        </p:txBody>
      </p:sp>
      <p:sp>
        <p:nvSpPr>
          <p:cNvPr id="3" name="세로 텍스트 개체 틀 2">
            <a:extLst>
              <a:ext uri="{FF2B5EF4-FFF2-40B4-BE49-F238E27FC236}">
                <a16:creationId xmlns:a16="http://schemas.microsoft.com/office/drawing/2014/main" id="{23BD343A-9526-ED91-60B6-846FCA616C7D}"/>
              </a:ext>
            </a:extLst>
          </p:cNvPr>
          <p:cNvSpPr>
            <a:spLocks noGrp="1"/>
          </p:cNvSpPr>
          <p:nvPr>
            <p:ph type="body" orient="vert" idx="1"/>
          </p:nvPr>
        </p:nvSpPr>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id="{63E58B21-EBE2-D6D6-5571-62B56C386AFD}"/>
              </a:ext>
            </a:extLst>
          </p:cNvPr>
          <p:cNvSpPr>
            <a:spLocks noGrp="1"/>
          </p:cNvSpPr>
          <p:nvPr>
            <p:ph type="dt" sz="half" idx="10"/>
          </p:nvPr>
        </p:nvSpPr>
        <p:spPr/>
        <p:txBody>
          <a:bodyPr/>
          <a:lstStyle/>
          <a:p>
            <a:fld id="{9D66F5E8-4A7C-4094-8052-C641DE5A9608}" type="datetime1">
              <a:rPr lang="ko-KR" altLang="en-US" smtClean="0"/>
              <a:t>2025-10-24</a:t>
            </a:fld>
            <a:endParaRPr lang="ko-KR" altLang="en-US"/>
          </a:p>
        </p:txBody>
      </p:sp>
      <p:sp>
        <p:nvSpPr>
          <p:cNvPr id="5" name="바닥글 개체 틀 4">
            <a:extLst>
              <a:ext uri="{FF2B5EF4-FFF2-40B4-BE49-F238E27FC236}">
                <a16:creationId xmlns:a16="http://schemas.microsoft.com/office/drawing/2014/main" id="{62A1D3BC-3B94-657F-B4F3-15E17BFE7B77}"/>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046C3595-51D2-4BE0-FC5B-65FC1361374E}"/>
              </a:ext>
            </a:extLst>
          </p:cNvPr>
          <p:cNvSpPr>
            <a:spLocks noGrp="1"/>
          </p:cNvSpPr>
          <p:nvPr>
            <p:ph type="sldNum" sz="quarter" idx="12"/>
          </p:nvPr>
        </p:nvSpPr>
        <p:spPr/>
        <p:txBody>
          <a:bodyPr/>
          <a:lstStyle/>
          <a:p>
            <a:fld id="{91FA9868-F4C7-48E4-A91F-515FCC583EA8}" type="slidenum">
              <a:rPr lang="ko-KR" altLang="en-US" smtClean="0"/>
              <a:t>‹#›</a:t>
            </a:fld>
            <a:endParaRPr lang="ko-KR" altLang="en-US"/>
          </a:p>
        </p:txBody>
      </p:sp>
    </p:spTree>
    <p:extLst>
      <p:ext uri="{BB962C8B-B14F-4D97-AF65-F5344CB8AC3E}">
        <p14:creationId xmlns:p14="http://schemas.microsoft.com/office/powerpoint/2010/main" val="469011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a:extLst>
              <a:ext uri="{FF2B5EF4-FFF2-40B4-BE49-F238E27FC236}">
                <a16:creationId xmlns:a16="http://schemas.microsoft.com/office/drawing/2014/main" id="{31184896-448B-F6ED-6999-3544E8D0A7AC}"/>
              </a:ext>
            </a:extLst>
          </p:cNvPr>
          <p:cNvSpPr>
            <a:spLocks noGrp="1"/>
          </p:cNvSpPr>
          <p:nvPr>
            <p:ph type="title" orient="vert"/>
          </p:nvPr>
        </p:nvSpPr>
        <p:spPr>
          <a:xfrm>
            <a:off x="8724900" y="365125"/>
            <a:ext cx="2628900" cy="5811838"/>
          </a:xfrm>
        </p:spPr>
        <p:txBody>
          <a:bodyPr vert="eaVert"/>
          <a:lstStyle/>
          <a:p>
            <a:r>
              <a:rPr lang="ko-KR" altLang="en-US"/>
              <a:t>마스터 제목 스타일 편집</a:t>
            </a:r>
          </a:p>
        </p:txBody>
      </p:sp>
      <p:sp>
        <p:nvSpPr>
          <p:cNvPr id="3" name="세로 텍스트 개체 틀 2">
            <a:extLst>
              <a:ext uri="{FF2B5EF4-FFF2-40B4-BE49-F238E27FC236}">
                <a16:creationId xmlns:a16="http://schemas.microsoft.com/office/drawing/2014/main" id="{1937D462-0928-6FAF-9175-2C9DD593F373}"/>
              </a:ext>
            </a:extLst>
          </p:cNvPr>
          <p:cNvSpPr>
            <a:spLocks noGrp="1"/>
          </p:cNvSpPr>
          <p:nvPr>
            <p:ph type="body" orient="vert" idx="1"/>
          </p:nvPr>
        </p:nvSpPr>
        <p:spPr>
          <a:xfrm>
            <a:off x="838200" y="365125"/>
            <a:ext cx="7734300" cy="5811838"/>
          </a:xfrm>
        </p:spPr>
        <p:txBody>
          <a:bodyPr vert="eaVert"/>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id="{366272F0-1958-1F3E-24B8-9DFAE755AE00}"/>
              </a:ext>
            </a:extLst>
          </p:cNvPr>
          <p:cNvSpPr>
            <a:spLocks noGrp="1"/>
          </p:cNvSpPr>
          <p:nvPr>
            <p:ph type="dt" sz="half" idx="10"/>
          </p:nvPr>
        </p:nvSpPr>
        <p:spPr/>
        <p:txBody>
          <a:bodyPr/>
          <a:lstStyle/>
          <a:p>
            <a:fld id="{234950BD-E5BF-44C5-B7B9-56E17C61478F}" type="datetime1">
              <a:rPr lang="ko-KR" altLang="en-US" smtClean="0"/>
              <a:t>2025-10-24</a:t>
            </a:fld>
            <a:endParaRPr lang="ko-KR" altLang="en-US"/>
          </a:p>
        </p:txBody>
      </p:sp>
      <p:sp>
        <p:nvSpPr>
          <p:cNvPr id="5" name="바닥글 개체 틀 4">
            <a:extLst>
              <a:ext uri="{FF2B5EF4-FFF2-40B4-BE49-F238E27FC236}">
                <a16:creationId xmlns:a16="http://schemas.microsoft.com/office/drawing/2014/main" id="{49DE1C8E-52B1-1C28-79CB-87C0D5AF1614}"/>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C686BFB5-04B2-2318-55C4-563D5B02752D}"/>
              </a:ext>
            </a:extLst>
          </p:cNvPr>
          <p:cNvSpPr>
            <a:spLocks noGrp="1"/>
          </p:cNvSpPr>
          <p:nvPr>
            <p:ph type="sldNum" sz="quarter" idx="12"/>
          </p:nvPr>
        </p:nvSpPr>
        <p:spPr/>
        <p:txBody>
          <a:bodyPr/>
          <a:lstStyle/>
          <a:p>
            <a:fld id="{91FA9868-F4C7-48E4-A91F-515FCC583EA8}" type="slidenum">
              <a:rPr lang="ko-KR" altLang="en-US" smtClean="0"/>
              <a:t>‹#›</a:t>
            </a:fld>
            <a:endParaRPr lang="ko-KR" altLang="en-US"/>
          </a:p>
        </p:txBody>
      </p:sp>
    </p:spTree>
    <p:extLst>
      <p:ext uri="{BB962C8B-B14F-4D97-AF65-F5344CB8AC3E}">
        <p14:creationId xmlns:p14="http://schemas.microsoft.com/office/powerpoint/2010/main" val="1328717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CBC82D7D-6770-00F1-0627-3F8644DEA2FE}"/>
              </a:ext>
            </a:extLst>
          </p:cNvPr>
          <p:cNvSpPr>
            <a:spLocks noGrp="1"/>
          </p:cNvSpPr>
          <p:nvPr>
            <p:ph type="title"/>
          </p:nvPr>
        </p:nvSpPr>
        <p:spPr/>
        <p:txBody>
          <a:bodyPr/>
          <a:lstStyle/>
          <a:p>
            <a:r>
              <a:rPr lang="ko-KR" altLang="en-US"/>
              <a:t>마스터 제목 스타일 편집</a:t>
            </a:r>
          </a:p>
        </p:txBody>
      </p:sp>
      <p:sp>
        <p:nvSpPr>
          <p:cNvPr id="3" name="내용 개체 틀 2">
            <a:extLst>
              <a:ext uri="{FF2B5EF4-FFF2-40B4-BE49-F238E27FC236}">
                <a16:creationId xmlns:a16="http://schemas.microsoft.com/office/drawing/2014/main" id="{1AD5AB5B-07F8-EFE8-E488-AECA1C1F3A22}"/>
              </a:ext>
            </a:extLst>
          </p:cNvPr>
          <p:cNvSpPr>
            <a:spLocks noGrp="1"/>
          </p:cNvSpPr>
          <p:nvPr>
            <p:ph idx="1"/>
          </p:nvPr>
        </p:nvSpPr>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id="{13AF9378-3F43-8409-C03A-73DEDCCCDC78}"/>
              </a:ext>
            </a:extLst>
          </p:cNvPr>
          <p:cNvSpPr>
            <a:spLocks noGrp="1"/>
          </p:cNvSpPr>
          <p:nvPr>
            <p:ph type="dt" sz="half" idx="10"/>
          </p:nvPr>
        </p:nvSpPr>
        <p:spPr/>
        <p:txBody>
          <a:bodyPr/>
          <a:lstStyle/>
          <a:p>
            <a:fld id="{CBD01679-14AF-43A8-B05F-7E98760BB804}" type="datetime1">
              <a:rPr lang="ko-KR" altLang="en-US" smtClean="0"/>
              <a:t>2025-10-24</a:t>
            </a:fld>
            <a:endParaRPr lang="ko-KR" altLang="en-US"/>
          </a:p>
        </p:txBody>
      </p:sp>
      <p:sp>
        <p:nvSpPr>
          <p:cNvPr id="5" name="바닥글 개체 틀 4">
            <a:extLst>
              <a:ext uri="{FF2B5EF4-FFF2-40B4-BE49-F238E27FC236}">
                <a16:creationId xmlns:a16="http://schemas.microsoft.com/office/drawing/2014/main" id="{F8B3C137-FEE2-FC2C-0D8F-278FA872F86C}"/>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DA2C4276-70B8-86B8-C9F2-52724C6E5DFB}"/>
              </a:ext>
            </a:extLst>
          </p:cNvPr>
          <p:cNvSpPr>
            <a:spLocks noGrp="1"/>
          </p:cNvSpPr>
          <p:nvPr>
            <p:ph type="sldNum" sz="quarter" idx="12"/>
          </p:nvPr>
        </p:nvSpPr>
        <p:spPr/>
        <p:txBody>
          <a:bodyPr/>
          <a:lstStyle/>
          <a:p>
            <a:fld id="{91FA9868-F4C7-48E4-A91F-515FCC583EA8}" type="slidenum">
              <a:rPr lang="ko-KR" altLang="en-US" smtClean="0"/>
              <a:t>‹#›</a:t>
            </a:fld>
            <a:endParaRPr lang="ko-KR" altLang="en-US"/>
          </a:p>
        </p:txBody>
      </p:sp>
    </p:spTree>
    <p:extLst>
      <p:ext uri="{BB962C8B-B14F-4D97-AF65-F5344CB8AC3E}">
        <p14:creationId xmlns:p14="http://schemas.microsoft.com/office/powerpoint/2010/main" val="3601165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BB8483C8-F5C9-9685-48E2-372D0D58DD33}"/>
              </a:ext>
            </a:extLst>
          </p:cNvPr>
          <p:cNvSpPr>
            <a:spLocks noGrp="1"/>
          </p:cNvSpPr>
          <p:nvPr>
            <p:ph type="title"/>
          </p:nvPr>
        </p:nvSpPr>
        <p:spPr>
          <a:xfrm>
            <a:off x="831850" y="1709738"/>
            <a:ext cx="10515600" cy="2852737"/>
          </a:xfrm>
        </p:spPr>
        <p:txBody>
          <a:bodyPr anchor="b"/>
          <a:lstStyle>
            <a:lvl1pPr>
              <a:defRPr sz="6000"/>
            </a:lvl1pPr>
          </a:lstStyle>
          <a:p>
            <a:r>
              <a:rPr lang="ko-KR" altLang="en-US"/>
              <a:t>마스터 제목 스타일 편집</a:t>
            </a:r>
          </a:p>
        </p:txBody>
      </p:sp>
      <p:sp>
        <p:nvSpPr>
          <p:cNvPr id="3" name="텍스트 개체 틀 2">
            <a:extLst>
              <a:ext uri="{FF2B5EF4-FFF2-40B4-BE49-F238E27FC236}">
                <a16:creationId xmlns:a16="http://schemas.microsoft.com/office/drawing/2014/main" id="{F08AFBA1-893B-0288-6791-FAB4BC2083C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ko-KR" altLang="en-US"/>
              <a:t>마스터 텍스트 스타일을 편집하려면 클릭</a:t>
            </a:r>
          </a:p>
        </p:txBody>
      </p:sp>
      <p:sp>
        <p:nvSpPr>
          <p:cNvPr id="4" name="날짜 개체 틀 3">
            <a:extLst>
              <a:ext uri="{FF2B5EF4-FFF2-40B4-BE49-F238E27FC236}">
                <a16:creationId xmlns:a16="http://schemas.microsoft.com/office/drawing/2014/main" id="{F850A90D-A578-4DD6-2870-40DB3C9FDF81}"/>
              </a:ext>
            </a:extLst>
          </p:cNvPr>
          <p:cNvSpPr>
            <a:spLocks noGrp="1"/>
          </p:cNvSpPr>
          <p:nvPr>
            <p:ph type="dt" sz="half" idx="10"/>
          </p:nvPr>
        </p:nvSpPr>
        <p:spPr/>
        <p:txBody>
          <a:bodyPr/>
          <a:lstStyle/>
          <a:p>
            <a:fld id="{5B548DC6-93F6-4A53-A202-C3C2AF220A32}" type="datetime1">
              <a:rPr lang="ko-KR" altLang="en-US" smtClean="0"/>
              <a:t>2025-10-24</a:t>
            </a:fld>
            <a:endParaRPr lang="ko-KR" altLang="en-US"/>
          </a:p>
        </p:txBody>
      </p:sp>
      <p:sp>
        <p:nvSpPr>
          <p:cNvPr id="5" name="바닥글 개체 틀 4">
            <a:extLst>
              <a:ext uri="{FF2B5EF4-FFF2-40B4-BE49-F238E27FC236}">
                <a16:creationId xmlns:a16="http://schemas.microsoft.com/office/drawing/2014/main" id="{7B9E5CDB-7074-A4A8-4E57-6ADBB809729B}"/>
              </a:ext>
            </a:extLst>
          </p:cNvPr>
          <p:cNvSpPr>
            <a:spLocks noGrp="1"/>
          </p:cNvSpPr>
          <p:nvPr>
            <p:ph type="ftr" sz="quarter" idx="11"/>
          </p:nvPr>
        </p:nvSpPr>
        <p:spPr/>
        <p:txBody>
          <a:bodyPr/>
          <a:lstStyle/>
          <a:p>
            <a:endParaRPr lang="ko-KR" altLang="en-US"/>
          </a:p>
        </p:txBody>
      </p:sp>
      <p:sp>
        <p:nvSpPr>
          <p:cNvPr id="6" name="슬라이드 번호 개체 틀 5">
            <a:extLst>
              <a:ext uri="{FF2B5EF4-FFF2-40B4-BE49-F238E27FC236}">
                <a16:creationId xmlns:a16="http://schemas.microsoft.com/office/drawing/2014/main" id="{85CC5E56-B9B5-8E63-2A5F-2791DCDB3903}"/>
              </a:ext>
            </a:extLst>
          </p:cNvPr>
          <p:cNvSpPr>
            <a:spLocks noGrp="1"/>
          </p:cNvSpPr>
          <p:nvPr>
            <p:ph type="sldNum" sz="quarter" idx="12"/>
          </p:nvPr>
        </p:nvSpPr>
        <p:spPr/>
        <p:txBody>
          <a:bodyPr/>
          <a:lstStyle/>
          <a:p>
            <a:fld id="{91FA9868-F4C7-48E4-A91F-515FCC583EA8}" type="slidenum">
              <a:rPr lang="ko-KR" altLang="en-US" smtClean="0"/>
              <a:t>‹#›</a:t>
            </a:fld>
            <a:endParaRPr lang="ko-KR" altLang="en-US"/>
          </a:p>
        </p:txBody>
      </p:sp>
    </p:spTree>
    <p:extLst>
      <p:ext uri="{BB962C8B-B14F-4D97-AF65-F5344CB8AC3E}">
        <p14:creationId xmlns:p14="http://schemas.microsoft.com/office/powerpoint/2010/main" val="4173211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00992575-567D-4F07-18E1-F2EFEE398AE8}"/>
              </a:ext>
            </a:extLst>
          </p:cNvPr>
          <p:cNvSpPr>
            <a:spLocks noGrp="1"/>
          </p:cNvSpPr>
          <p:nvPr>
            <p:ph type="title"/>
          </p:nvPr>
        </p:nvSpPr>
        <p:spPr/>
        <p:txBody>
          <a:bodyPr/>
          <a:lstStyle/>
          <a:p>
            <a:r>
              <a:rPr lang="ko-KR" altLang="en-US"/>
              <a:t>마스터 제목 스타일 편집</a:t>
            </a:r>
          </a:p>
        </p:txBody>
      </p:sp>
      <p:sp>
        <p:nvSpPr>
          <p:cNvPr id="3" name="내용 개체 틀 2">
            <a:extLst>
              <a:ext uri="{FF2B5EF4-FFF2-40B4-BE49-F238E27FC236}">
                <a16:creationId xmlns:a16="http://schemas.microsoft.com/office/drawing/2014/main" id="{45701245-7821-FA70-B19E-FF8BAE8D43B8}"/>
              </a:ext>
            </a:extLst>
          </p:cNvPr>
          <p:cNvSpPr>
            <a:spLocks noGrp="1"/>
          </p:cNvSpPr>
          <p:nvPr>
            <p:ph sz="half" idx="1"/>
          </p:nvPr>
        </p:nvSpPr>
        <p:spPr>
          <a:xfrm>
            <a:off x="838200" y="1825625"/>
            <a:ext cx="5181600" cy="435133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내용 개체 틀 3">
            <a:extLst>
              <a:ext uri="{FF2B5EF4-FFF2-40B4-BE49-F238E27FC236}">
                <a16:creationId xmlns:a16="http://schemas.microsoft.com/office/drawing/2014/main" id="{3F896413-0E6D-7EFE-1E16-67EAB3CE6DD3}"/>
              </a:ext>
            </a:extLst>
          </p:cNvPr>
          <p:cNvSpPr>
            <a:spLocks noGrp="1"/>
          </p:cNvSpPr>
          <p:nvPr>
            <p:ph sz="half" idx="2"/>
          </p:nvPr>
        </p:nvSpPr>
        <p:spPr>
          <a:xfrm>
            <a:off x="6172200" y="1825625"/>
            <a:ext cx="5181600" cy="435133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5" name="날짜 개체 틀 4">
            <a:extLst>
              <a:ext uri="{FF2B5EF4-FFF2-40B4-BE49-F238E27FC236}">
                <a16:creationId xmlns:a16="http://schemas.microsoft.com/office/drawing/2014/main" id="{B47C802B-FCE9-BAC3-3C8A-F94A7CB61B9B}"/>
              </a:ext>
            </a:extLst>
          </p:cNvPr>
          <p:cNvSpPr>
            <a:spLocks noGrp="1"/>
          </p:cNvSpPr>
          <p:nvPr>
            <p:ph type="dt" sz="half" idx="10"/>
          </p:nvPr>
        </p:nvSpPr>
        <p:spPr/>
        <p:txBody>
          <a:bodyPr/>
          <a:lstStyle/>
          <a:p>
            <a:fld id="{1B4FD0CD-F262-4432-B609-867804B3F8C2}" type="datetime1">
              <a:rPr lang="ko-KR" altLang="en-US" smtClean="0"/>
              <a:t>2025-10-24</a:t>
            </a:fld>
            <a:endParaRPr lang="ko-KR" altLang="en-US"/>
          </a:p>
        </p:txBody>
      </p:sp>
      <p:sp>
        <p:nvSpPr>
          <p:cNvPr id="6" name="바닥글 개체 틀 5">
            <a:extLst>
              <a:ext uri="{FF2B5EF4-FFF2-40B4-BE49-F238E27FC236}">
                <a16:creationId xmlns:a16="http://schemas.microsoft.com/office/drawing/2014/main" id="{C150B6BB-66E6-A1AF-DCA7-22C6149DC620}"/>
              </a:ext>
            </a:extLst>
          </p:cNvPr>
          <p:cNvSpPr>
            <a:spLocks noGrp="1"/>
          </p:cNvSpPr>
          <p:nvPr>
            <p:ph type="ftr" sz="quarter" idx="11"/>
          </p:nvPr>
        </p:nvSpPr>
        <p:spPr/>
        <p:txBody>
          <a:bodyPr/>
          <a:lstStyle/>
          <a:p>
            <a:endParaRPr lang="ko-KR" altLang="en-US"/>
          </a:p>
        </p:txBody>
      </p:sp>
      <p:sp>
        <p:nvSpPr>
          <p:cNvPr id="7" name="슬라이드 번호 개체 틀 6">
            <a:extLst>
              <a:ext uri="{FF2B5EF4-FFF2-40B4-BE49-F238E27FC236}">
                <a16:creationId xmlns:a16="http://schemas.microsoft.com/office/drawing/2014/main" id="{EBA1F9CD-514A-5009-2295-248E7798257C}"/>
              </a:ext>
            </a:extLst>
          </p:cNvPr>
          <p:cNvSpPr>
            <a:spLocks noGrp="1"/>
          </p:cNvSpPr>
          <p:nvPr>
            <p:ph type="sldNum" sz="quarter" idx="12"/>
          </p:nvPr>
        </p:nvSpPr>
        <p:spPr/>
        <p:txBody>
          <a:bodyPr/>
          <a:lstStyle/>
          <a:p>
            <a:fld id="{91FA9868-F4C7-48E4-A91F-515FCC583EA8}" type="slidenum">
              <a:rPr lang="ko-KR" altLang="en-US" smtClean="0"/>
              <a:t>‹#›</a:t>
            </a:fld>
            <a:endParaRPr lang="ko-KR" altLang="en-US"/>
          </a:p>
        </p:txBody>
      </p:sp>
    </p:spTree>
    <p:extLst>
      <p:ext uri="{BB962C8B-B14F-4D97-AF65-F5344CB8AC3E}">
        <p14:creationId xmlns:p14="http://schemas.microsoft.com/office/powerpoint/2010/main" val="3989981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606889E2-A9B0-E7F4-2EFC-1F6ABCEC5009}"/>
              </a:ext>
            </a:extLst>
          </p:cNvPr>
          <p:cNvSpPr>
            <a:spLocks noGrp="1"/>
          </p:cNvSpPr>
          <p:nvPr>
            <p:ph type="title"/>
          </p:nvPr>
        </p:nvSpPr>
        <p:spPr>
          <a:xfrm>
            <a:off x="839788" y="365125"/>
            <a:ext cx="10515600" cy="1325563"/>
          </a:xfrm>
        </p:spPr>
        <p:txBody>
          <a:bodyPr/>
          <a:lstStyle/>
          <a:p>
            <a:r>
              <a:rPr lang="ko-KR" altLang="en-US"/>
              <a:t>마스터 제목 스타일 편집</a:t>
            </a:r>
          </a:p>
        </p:txBody>
      </p:sp>
      <p:sp>
        <p:nvSpPr>
          <p:cNvPr id="3" name="텍스트 개체 틀 2">
            <a:extLst>
              <a:ext uri="{FF2B5EF4-FFF2-40B4-BE49-F238E27FC236}">
                <a16:creationId xmlns:a16="http://schemas.microsoft.com/office/drawing/2014/main" id="{4679192E-DC40-E249-FA5A-224DCAD5E5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편집하려면 클릭</a:t>
            </a:r>
          </a:p>
        </p:txBody>
      </p:sp>
      <p:sp>
        <p:nvSpPr>
          <p:cNvPr id="4" name="내용 개체 틀 3">
            <a:extLst>
              <a:ext uri="{FF2B5EF4-FFF2-40B4-BE49-F238E27FC236}">
                <a16:creationId xmlns:a16="http://schemas.microsoft.com/office/drawing/2014/main" id="{6BA3964F-049F-B41F-99D2-C5E643342F75}"/>
              </a:ext>
            </a:extLst>
          </p:cNvPr>
          <p:cNvSpPr>
            <a:spLocks noGrp="1"/>
          </p:cNvSpPr>
          <p:nvPr>
            <p:ph sz="half" idx="2"/>
          </p:nvPr>
        </p:nvSpPr>
        <p:spPr>
          <a:xfrm>
            <a:off x="839788" y="2505075"/>
            <a:ext cx="5157787" cy="368458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5" name="텍스트 개체 틀 4">
            <a:extLst>
              <a:ext uri="{FF2B5EF4-FFF2-40B4-BE49-F238E27FC236}">
                <a16:creationId xmlns:a16="http://schemas.microsoft.com/office/drawing/2014/main" id="{6B4D5AEB-41E4-AB2A-A361-AD50934E63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편집하려면 클릭</a:t>
            </a:r>
          </a:p>
        </p:txBody>
      </p:sp>
      <p:sp>
        <p:nvSpPr>
          <p:cNvPr id="6" name="내용 개체 틀 5">
            <a:extLst>
              <a:ext uri="{FF2B5EF4-FFF2-40B4-BE49-F238E27FC236}">
                <a16:creationId xmlns:a16="http://schemas.microsoft.com/office/drawing/2014/main" id="{9731327A-522C-B45B-23A7-FE45D6020918}"/>
              </a:ext>
            </a:extLst>
          </p:cNvPr>
          <p:cNvSpPr>
            <a:spLocks noGrp="1"/>
          </p:cNvSpPr>
          <p:nvPr>
            <p:ph sz="quarter" idx="4"/>
          </p:nvPr>
        </p:nvSpPr>
        <p:spPr>
          <a:xfrm>
            <a:off x="6172200" y="2505075"/>
            <a:ext cx="5183188" cy="3684588"/>
          </a:xfrm>
        </p:spPr>
        <p:txBody>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7" name="날짜 개체 틀 6">
            <a:extLst>
              <a:ext uri="{FF2B5EF4-FFF2-40B4-BE49-F238E27FC236}">
                <a16:creationId xmlns:a16="http://schemas.microsoft.com/office/drawing/2014/main" id="{3F58EAE2-3DE3-9A45-A577-F2C7F49AC5E4}"/>
              </a:ext>
            </a:extLst>
          </p:cNvPr>
          <p:cNvSpPr>
            <a:spLocks noGrp="1"/>
          </p:cNvSpPr>
          <p:nvPr>
            <p:ph type="dt" sz="half" idx="10"/>
          </p:nvPr>
        </p:nvSpPr>
        <p:spPr/>
        <p:txBody>
          <a:bodyPr/>
          <a:lstStyle/>
          <a:p>
            <a:fld id="{3557DE6F-58E5-43D1-BCEA-6CB10743DE28}" type="datetime1">
              <a:rPr lang="ko-KR" altLang="en-US" smtClean="0"/>
              <a:t>2025-10-24</a:t>
            </a:fld>
            <a:endParaRPr lang="ko-KR" altLang="en-US"/>
          </a:p>
        </p:txBody>
      </p:sp>
      <p:sp>
        <p:nvSpPr>
          <p:cNvPr id="8" name="바닥글 개체 틀 7">
            <a:extLst>
              <a:ext uri="{FF2B5EF4-FFF2-40B4-BE49-F238E27FC236}">
                <a16:creationId xmlns:a16="http://schemas.microsoft.com/office/drawing/2014/main" id="{58EB2941-CF8A-0F2B-A17B-BA569B44259E}"/>
              </a:ext>
            </a:extLst>
          </p:cNvPr>
          <p:cNvSpPr>
            <a:spLocks noGrp="1"/>
          </p:cNvSpPr>
          <p:nvPr>
            <p:ph type="ftr" sz="quarter" idx="11"/>
          </p:nvPr>
        </p:nvSpPr>
        <p:spPr/>
        <p:txBody>
          <a:bodyPr/>
          <a:lstStyle/>
          <a:p>
            <a:endParaRPr lang="ko-KR" altLang="en-US"/>
          </a:p>
        </p:txBody>
      </p:sp>
      <p:sp>
        <p:nvSpPr>
          <p:cNvPr id="9" name="슬라이드 번호 개체 틀 8">
            <a:extLst>
              <a:ext uri="{FF2B5EF4-FFF2-40B4-BE49-F238E27FC236}">
                <a16:creationId xmlns:a16="http://schemas.microsoft.com/office/drawing/2014/main" id="{C7A8847A-4A32-BB3B-8011-3BD2B1D175AA}"/>
              </a:ext>
            </a:extLst>
          </p:cNvPr>
          <p:cNvSpPr>
            <a:spLocks noGrp="1"/>
          </p:cNvSpPr>
          <p:nvPr>
            <p:ph type="sldNum" sz="quarter" idx="12"/>
          </p:nvPr>
        </p:nvSpPr>
        <p:spPr/>
        <p:txBody>
          <a:bodyPr/>
          <a:lstStyle/>
          <a:p>
            <a:fld id="{91FA9868-F4C7-48E4-A91F-515FCC583EA8}" type="slidenum">
              <a:rPr lang="ko-KR" altLang="en-US" smtClean="0"/>
              <a:t>‹#›</a:t>
            </a:fld>
            <a:endParaRPr lang="ko-KR" altLang="en-US"/>
          </a:p>
        </p:txBody>
      </p:sp>
    </p:spTree>
    <p:extLst>
      <p:ext uri="{BB962C8B-B14F-4D97-AF65-F5344CB8AC3E}">
        <p14:creationId xmlns:p14="http://schemas.microsoft.com/office/powerpoint/2010/main" val="3448923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6D6AFE61-F2CC-2520-2C79-0A4181EE3E32}"/>
              </a:ext>
            </a:extLst>
          </p:cNvPr>
          <p:cNvSpPr>
            <a:spLocks noGrp="1"/>
          </p:cNvSpPr>
          <p:nvPr>
            <p:ph type="title"/>
          </p:nvPr>
        </p:nvSpPr>
        <p:spPr/>
        <p:txBody>
          <a:bodyPr/>
          <a:lstStyle/>
          <a:p>
            <a:r>
              <a:rPr lang="ko-KR" altLang="en-US"/>
              <a:t>마스터 제목 스타일 편집</a:t>
            </a:r>
          </a:p>
        </p:txBody>
      </p:sp>
      <p:sp>
        <p:nvSpPr>
          <p:cNvPr id="3" name="날짜 개체 틀 2">
            <a:extLst>
              <a:ext uri="{FF2B5EF4-FFF2-40B4-BE49-F238E27FC236}">
                <a16:creationId xmlns:a16="http://schemas.microsoft.com/office/drawing/2014/main" id="{CB75A781-E381-CFC1-56F8-631733D95A5A}"/>
              </a:ext>
            </a:extLst>
          </p:cNvPr>
          <p:cNvSpPr>
            <a:spLocks noGrp="1"/>
          </p:cNvSpPr>
          <p:nvPr>
            <p:ph type="dt" sz="half" idx="10"/>
          </p:nvPr>
        </p:nvSpPr>
        <p:spPr/>
        <p:txBody>
          <a:bodyPr/>
          <a:lstStyle/>
          <a:p>
            <a:fld id="{D18E1D0D-D9CF-41E7-8D82-CDAF9954A90C}" type="datetime1">
              <a:rPr lang="ko-KR" altLang="en-US" smtClean="0"/>
              <a:t>2025-10-24</a:t>
            </a:fld>
            <a:endParaRPr lang="ko-KR" altLang="en-US"/>
          </a:p>
        </p:txBody>
      </p:sp>
      <p:sp>
        <p:nvSpPr>
          <p:cNvPr id="4" name="바닥글 개체 틀 3">
            <a:extLst>
              <a:ext uri="{FF2B5EF4-FFF2-40B4-BE49-F238E27FC236}">
                <a16:creationId xmlns:a16="http://schemas.microsoft.com/office/drawing/2014/main" id="{77733B07-5393-1069-8F86-A6CED16C04C2}"/>
              </a:ext>
            </a:extLst>
          </p:cNvPr>
          <p:cNvSpPr>
            <a:spLocks noGrp="1"/>
          </p:cNvSpPr>
          <p:nvPr>
            <p:ph type="ftr" sz="quarter" idx="11"/>
          </p:nvPr>
        </p:nvSpPr>
        <p:spPr/>
        <p:txBody>
          <a:bodyPr/>
          <a:lstStyle/>
          <a:p>
            <a:endParaRPr lang="ko-KR" altLang="en-US"/>
          </a:p>
        </p:txBody>
      </p:sp>
      <p:sp>
        <p:nvSpPr>
          <p:cNvPr id="5" name="슬라이드 번호 개체 틀 4">
            <a:extLst>
              <a:ext uri="{FF2B5EF4-FFF2-40B4-BE49-F238E27FC236}">
                <a16:creationId xmlns:a16="http://schemas.microsoft.com/office/drawing/2014/main" id="{983A0F87-68C5-E2FB-D9A5-9E7212FBE380}"/>
              </a:ext>
            </a:extLst>
          </p:cNvPr>
          <p:cNvSpPr>
            <a:spLocks noGrp="1"/>
          </p:cNvSpPr>
          <p:nvPr>
            <p:ph type="sldNum" sz="quarter" idx="12"/>
          </p:nvPr>
        </p:nvSpPr>
        <p:spPr/>
        <p:txBody>
          <a:bodyPr/>
          <a:lstStyle/>
          <a:p>
            <a:fld id="{91FA9868-F4C7-48E4-A91F-515FCC583EA8}" type="slidenum">
              <a:rPr lang="ko-KR" altLang="en-US" smtClean="0"/>
              <a:t>‹#›</a:t>
            </a:fld>
            <a:endParaRPr lang="ko-KR" altLang="en-US"/>
          </a:p>
        </p:txBody>
      </p:sp>
    </p:spTree>
    <p:extLst>
      <p:ext uri="{BB962C8B-B14F-4D97-AF65-F5344CB8AC3E}">
        <p14:creationId xmlns:p14="http://schemas.microsoft.com/office/powerpoint/2010/main" val="1221607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a:extLst>
              <a:ext uri="{FF2B5EF4-FFF2-40B4-BE49-F238E27FC236}">
                <a16:creationId xmlns:a16="http://schemas.microsoft.com/office/drawing/2014/main" id="{22F554A2-1944-7322-6170-F4E5A0AC1708}"/>
              </a:ext>
            </a:extLst>
          </p:cNvPr>
          <p:cNvSpPr>
            <a:spLocks noGrp="1"/>
          </p:cNvSpPr>
          <p:nvPr>
            <p:ph type="dt" sz="half" idx="10"/>
          </p:nvPr>
        </p:nvSpPr>
        <p:spPr/>
        <p:txBody>
          <a:bodyPr/>
          <a:lstStyle/>
          <a:p>
            <a:fld id="{DEF3591A-EDED-46BF-BEBE-9539C9E4D67C}" type="datetime1">
              <a:rPr lang="ko-KR" altLang="en-US" smtClean="0"/>
              <a:t>2025-10-24</a:t>
            </a:fld>
            <a:endParaRPr lang="ko-KR" altLang="en-US"/>
          </a:p>
        </p:txBody>
      </p:sp>
      <p:sp>
        <p:nvSpPr>
          <p:cNvPr id="3" name="바닥글 개체 틀 2">
            <a:extLst>
              <a:ext uri="{FF2B5EF4-FFF2-40B4-BE49-F238E27FC236}">
                <a16:creationId xmlns:a16="http://schemas.microsoft.com/office/drawing/2014/main" id="{A5EB92C6-8A54-6C9C-A148-78F94CA70623}"/>
              </a:ext>
            </a:extLst>
          </p:cNvPr>
          <p:cNvSpPr>
            <a:spLocks noGrp="1"/>
          </p:cNvSpPr>
          <p:nvPr>
            <p:ph type="ftr" sz="quarter" idx="11"/>
          </p:nvPr>
        </p:nvSpPr>
        <p:spPr/>
        <p:txBody>
          <a:bodyPr/>
          <a:lstStyle/>
          <a:p>
            <a:endParaRPr lang="ko-KR" altLang="en-US"/>
          </a:p>
        </p:txBody>
      </p:sp>
      <p:sp>
        <p:nvSpPr>
          <p:cNvPr id="4" name="슬라이드 번호 개체 틀 3">
            <a:extLst>
              <a:ext uri="{FF2B5EF4-FFF2-40B4-BE49-F238E27FC236}">
                <a16:creationId xmlns:a16="http://schemas.microsoft.com/office/drawing/2014/main" id="{D3DC03EA-1180-5060-1C14-7892402C7144}"/>
              </a:ext>
            </a:extLst>
          </p:cNvPr>
          <p:cNvSpPr>
            <a:spLocks noGrp="1"/>
          </p:cNvSpPr>
          <p:nvPr>
            <p:ph type="sldNum" sz="quarter" idx="12"/>
          </p:nvPr>
        </p:nvSpPr>
        <p:spPr/>
        <p:txBody>
          <a:bodyPr/>
          <a:lstStyle/>
          <a:p>
            <a:fld id="{91FA9868-F4C7-48E4-A91F-515FCC583EA8}" type="slidenum">
              <a:rPr lang="ko-KR" altLang="en-US" smtClean="0"/>
              <a:t>‹#›</a:t>
            </a:fld>
            <a:endParaRPr lang="ko-KR" altLang="en-US"/>
          </a:p>
        </p:txBody>
      </p:sp>
    </p:spTree>
    <p:extLst>
      <p:ext uri="{BB962C8B-B14F-4D97-AF65-F5344CB8AC3E}">
        <p14:creationId xmlns:p14="http://schemas.microsoft.com/office/powerpoint/2010/main" val="294494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8BA6F0D0-AECA-9305-628D-D368E464727B}"/>
              </a:ext>
            </a:extLst>
          </p:cNvPr>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p>
        </p:txBody>
      </p:sp>
      <p:sp>
        <p:nvSpPr>
          <p:cNvPr id="3" name="내용 개체 틀 2">
            <a:extLst>
              <a:ext uri="{FF2B5EF4-FFF2-40B4-BE49-F238E27FC236}">
                <a16:creationId xmlns:a16="http://schemas.microsoft.com/office/drawing/2014/main" id="{38933A91-9DAD-3250-899A-E2586BA3A0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텍스트 개체 틀 3">
            <a:extLst>
              <a:ext uri="{FF2B5EF4-FFF2-40B4-BE49-F238E27FC236}">
                <a16:creationId xmlns:a16="http://schemas.microsoft.com/office/drawing/2014/main" id="{82A713F4-58A1-8194-7C0F-43EED8FD69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스타일을 편집하려면 클릭</a:t>
            </a:r>
          </a:p>
        </p:txBody>
      </p:sp>
      <p:sp>
        <p:nvSpPr>
          <p:cNvPr id="5" name="날짜 개체 틀 4">
            <a:extLst>
              <a:ext uri="{FF2B5EF4-FFF2-40B4-BE49-F238E27FC236}">
                <a16:creationId xmlns:a16="http://schemas.microsoft.com/office/drawing/2014/main" id="{4F1C4796-320D-3598-CD92-C720F928DD77}"/>
              </a:ext>
            </a:extLst>
          </p:cNvPr>
          <p:cNvSpPr>
            <a:spLocks noGrp="1"/>
          </p:cNvSpPr>
          <p:nvPr>
            <p:ph type="dt" sz="half" idx="10"/>
          </p:nvPr>
        </p:nvSpPr>
        <p:spPr/>
        <p:txBody>
          <a:bodyPr/>
          <a:lstStyle/>
          <a:p>
            <a:fld id="{3CE50E09-815A-4C67-84D9-133E1282B494}" type="datetime1">
              <a:rPr lang="ko-KR" altLang="en-US" smtClean="0"/>
              <a:t>2025-10-24</a:t>
            </a:fld>
            <a:endParaRPr lang="ko-KR" altLang="en-US"/>
          </a:p>
        </p:txBody>
      </p:sp>
      <p:sp>
        <p:nvSpPr>
          <p:cNvPr id="6" name="바닥글 개체 틀 5">
            <a:extLst>
              <a:ext uri="{FF2B5EF4-FFF2-40B4-BE49-F238E27FC236}">
                <a16:creationId xmlns:a16="http://schemas.microsoft.com/office/drawing/2014/main" id="{E8FC7862-B3EE-E0CE-F567-C690840A495C}"/>
              </a:ext>
            </a:extLst>
          </p:cNvPr>
          <p:cNvSpPr>
            <a:spLocks noGrp="1"/>
          </p:cNvSpPr>
          <p:nvPr>
            <p:ph type="ftr" sz="quarter" idx="11"/>
          </p:nvPr>
        </p:nvSpPr>
        <p:spPr/>
        <p:txBody>
          <a:bodyPr/>
          <a:lstStyle/>
          <a:p>
            <a:endParaRPr lang="ko-KR" altLang="en-US"/>
          </a:p>
        </p:txBody>
      </p:sp>
      <p:sp>
        <p:nvSpPr>
          <p:cNvPr id="7" name="슬라이드 번호 개체 틀 6">
            <a:extLst>
              <a:ext uri="{FF2B5EF4-FFF2-40B4-BE49-F238E27FC236}">
                <a16:creationId xmlns:a16="http://schemas.microsoft.com/office/drawing/2014/main" id="{3BFAD1A5-F188-DF17-93F6-B612F02A959F}"/>
              </a:ext>
            </a:extLst>
          </p:cNvPr>
          <p:cNvSpPr>
            <a:spLocks noGrp="1"/>
          </p:cNvSpPr>
          <p:nvPr>
            <p:ph type="sldNum" sz="quarter" idx="12"/>
          </p:nvPr>
        </p:nvSpPr>
        <p:spPr/>
        <p:txBody>
          <a:bodyPr/>
          <a:lstStyle/>
          <a:p>
            <a:fld id="{91FA9868-F4C7-48E4-A91F-515FCC583EA8}" type="slidenum">
              <a:rPr lang="ko-KR" altLang="en-US" smtClean="0"/>
              <a:t>‹#›</a:t>
            </a:fld>
            <a:endParaRPr lang="ko-KR" altLang="en-US"/>
          </a:p>
        </p:txBody>
      </p:sp>
    </p:spTree>
    <p:extLst>
      <p:ext uri="{BB962C8B-B14F-4D97-AF65-F5344CB8AC3E}">
        <p14:creationId xmlns:p14="http://schemas.microsoft.com/office/powerpoint/2010/main" val="606039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B03D4E4E-4AA1-0A45-E636-CD90C3BD5F6C}"/>
              </a:ext>
            </a:extLst>
          </p:cNvPr>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p>
        </p:txBody>
      </p:sp>
      <p:sp>
        <p:nvSpPr>
          <p:cNvPr id="3" name="그림 개체 틀 2">
            <a:extLst>
              <a:ext uri="{FF2B5EF4-FFF2-40B4-BE49-F238E27FC236}">
                <a16:creationId xmlns:a16="http://schemas.microsoft.com/office/drawing/2014/main" id="{DA1229B5-E851-E7F8-C243-BFDF215192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a:extLst>
              <a:ext uri="{FF2B5EF4-FFF2-40B4-BE49-F238E27FC236}">
                <a16:creationId xmlns:a16="http://schemas.microsoft.com/office/drawing/2014/main" id="{50ABDEDD-50E7-048D-7DE7-9895AEFE2A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스타일을 편집하려면 클릭</a:t>
            </a:r>
          </a:p>
        </p:txBody>
      </p:sp>
      <p:sp>
        <p:nvSpPr>
          <p:cNvPr id="5" name="날짜 개체 틀 4">
            <a:extLst>
              <a:ext uri="{FF2B5EF4-FFF2-40B4-BE49-F238E27FC236}">
                <a16:creationId xmlns:a16="http://schemas.microsoft.com/office/drawing/2014/main" id="{A24F004A-50F1-59C5-7058-2F0A28EAD708}"/>
              </a:ext>
            </a:extLst>
          </p:cNvPr>
          <p:cNvSpPr>
            <a:spLocks noGrp="1"/>
          </p:cNvSpPr>
          <p:nvPr>
            <p:ph type="dt" sz="half" idx="10"/>
          </p:nvPr>
        </p:nvSpPr>
        <p:spPr/>
        <p:txBody>
          <a:bodyPr/>
          <a:lstStyle/>
          <a:p>
            <a:fld id="{1BD0FE36-851B-46B3-9E21-6641E3A8DC39}" type="datetime1">
              <a:rPr lang="ko-KR" altLang="en-US" smtClean="0"/>
              <a:t>2025-10-24</a:t>
            </a:fld>
            <a:endParaRPr lang="ko-KR" altLang="en-US"/>
          </a:p>
        </p:txBody>
      </p:sp>
      <p:sp>
        <p:nvSpPr>
          <p:cNvPr id="6" name="바닥글 개체 틀 5">
            <a:extLst>
              <a:ext uri="{FF2B5EF4-FFF2-40B4-BE49-F238E27FC236}">
                <a16:creationId xmlns:a16="http://schemas.microsoft.com/office/drawing/2014/main" id="{F60BF5E8-594F-D436-2A8A-EE5139390C7C}"/>
              </a:ext>
            </a:extLst>
          </p:cNvPr>
          <p:cNvSpPr>
            <a:spLocks noGrp="1"/>
          </p:cNvSpPr>
          <p:nvPr>
            <p:ph type="ftr" sz="quarter" idx="11"/>
          </p:nvPr>
        </p:nvSpPr>
        <p:spPr/>
        <p:txBody>
          <a:bodyPr/>
          <a:lstStyle/>
          <a:p>
            <a:endParaRPr lang="ko-KR" altLang="en-US"/>
          </a:p>
        </p:txBody>
      </p:sp>
      <p:sp>
        <p:nvSpPr>
          <p:cNvPr id="7" name="슬라이드 번호 개체 틀 6">
            <a:extLst>
              <a:ext uri="{FF2B5EF4-FFF2-40B4-BE49-F238E27FC236}">
                <a16:creationId xmlns:a16="http://schemas.microsoft.com/office/drawing/2014/main" id="{82C82157-6230-F235-4D52-AB9CE44576F8}"/>
              </a:ext>
            </a:extLst>
          </p:cNvPr>
          <p:cNvSpPr>
            <a:spLocks noGrp="1"/>
          </p:cNvSpPr>
          <p:nvPr>
            <p:ph type="sldNum" sz="quarter" idx="12"/>
          </p:nvPr>
        </p:nvSpPr>
        <p:spPr/>
        <p:txBody>
          <a:bodyPr/>
          <a:lstStyle/>
          <a:p>
            <a:fld id="{91FA9868-F4C7-48E4-A91F-515FCC583EA8}" type="slidenum">
              <a:rPr lang="ko-KR" altLang="en-US" smtClean="0"/>
              <a:t>‹#›</a:t>
            </a:fld>
            <a:endParaRPr lang="ko-KR" altLang="en-US"/>
          </a:p>
        </p:txBody>
      </p:sp>
    </p:spTree>
    <p:extLst>
      <p:ext uri="{BB962C8B-B14F-4D97-AF65-F5344CB8AC3E}">
        <p14:creationId xmlns:p14="http://schemas.microsoft.com/office/powerpoint/2010/main" val="31262060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a:extLst>
              <a:ext uri="{FF2B5EF4-FFF2-40B4-BE49-F238E27FC236}">
                <a16:creationId xmlns:a16="http://schemas.microsoft.com/office/drawing/2014/main" id="{D6150AF9-B02A-831F-D625-2823059F23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a:extLst>
              <a:ext uri="{FF2B5EF4-FFF2-40B4-BE49-F238E27FC236}">
                <a16:creationId xmlns:a16="http://schemas.microsoft.com/office/drawing/2014/main" id="{E76F7CBD-C5B4-6970-50BD-1F730ADD59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4" name="날짜 개체 틀 3">
            <a:extLst>
              <a:ext uri="{FF2B5EF4-FFF2-40B4-BE49-F238E27FC236}">
                <a16:creationId xmlns:a16="http://schemas.microsoft.com/office/drawing/2014/main" id="{648302B4-4D1A-9D80-C727-EB5E97CCA9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927479E-E363-4FCF-B7D1-B93C398F3EA0}" type="datetime1">
              <a:rPr lang="ko-KR" altLang="en-US" smtClean="0"/>
              <a:t>2025-10-24</a:t>
            </a:fld>
            <a:endParaRPr lang="ko-KR" altLang="en-US"/>
          </a:p>
        </p:txBody>
      </p:sp>
      <p:sp>
        <p:nvSpPr>
          <p:cNvPr id="5" name="바닥글 개체 틀 4">
            <a:extLst>
              <a:ext uri="{FF2B5EF4-FFF2-40B4-BE49-F238E27FC236}">
                <a16:creationId xmlns:a16="http://schemas.microsoft.com/office/drawing/2014/main" id="{B2F288A1-9CBB-4C3A-3728-7910B1B637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ko-KR" altLang="en-US"/>
          </a:p>
        </p:txBody>
      </p:sp>
      <p:sp>
        <p:nvSpPr>
          <p:cNvPr id="6" name="슬라이드 번호 개체 틀 5">
            <a:extLst>
              <a:ext uri="{FF2B5EF4-FFF2-40B4-BE49-F238E27FC236}">
                <a16:creationId xmlns:a16="http://schemas.microsoft.com/office/drawing/2014/main" id="{C2DEACB1-5581-917D-9A1E-150C4099F4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1FA9868-F4C7-48E4-A91F-515FCC583EA8}" type="slidenum">
              <a:rPr lang="ko-KR" altLang="en-US" smtClean="0"/>
              <a:t>‹#›</a:t>
            </a:fld>
            <a:endParaRPr lang="ko-KR" altLang="en-US" dirty="0"/>
          </a:p>
        </p:txBody>
      </p:sp>
    </p:spTree>
    <p:extLst>
      <p:ext uri="{BB962C8B-B14F-4D97-AF65-F5344CB8AC3E}">
        <p14:creationId xmlns:p14="http://schemas.microsoft.com/office/powerpoint/2010/main" val="3288442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6.png"/><Relationship Id="rId7"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1.emf"/><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6.png"/><Relationship Id="rId7" Type="http://schemas.openxmlformats.org/officeDocument/2006/relationships/image" Target="../media/image36.emf"/><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emf"/><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image" Target="../media/image6.png"/><Relationship Id="rId7" Type="http://schemas.openxmlformats.org/officeDocument/2006/relationships/image" Target="../media/image40.em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6.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6.png"/><Relationship Id="rId7"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6.png"/><Relationship Id="rId7" Type="http://schemas.openxmlformats.org/officeDocument/2006/relationships/image" Target="../media/image53.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png"/><Relationship Id="rId7"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jpe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6.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1.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6.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image" Target="../media/image78.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6.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6.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4.jpeg"/><Relationship Id="rId5" Type="http://schemas.microsoft.com/office/2007/relationships/hdphoto" Target="../media/hdphoto2.wdp"/><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4B1B20F-E24D-3D23-873F-929ECB9FEC46}"/>
              </a:ext>
            </a:extLst>
          </p:cNvPr>
          <p:cNvSpPr txBox="1"/>
          <p:nvPr/>
        </p:nvSpPr>
        <p:spPr>
          <a:xfrm>
            <a:off x="0" y="1581097"/>
            <a:ext cx="12192000" cy="1200329"/>
          </a:xfrm>
          <a:prstGeom prst="rect">
            <a:avLst/>
          </a:prstGeom>
          <a:noFill/>
        </p:spPr>
        <p:txBody>
          <a:bodyPr wrap="square" rtlCol="0">
            <a:spAutoFit/>
          </a:bodyPr>
          <a:lstStyle/>
          <a:p>
            <a:pPr algn="ctr"/>
            <a:r>
              <a:rPr lang="en-US" altLang="ko-KR" sz="3600" b="1" dirty="0">
                <a:solidFill>
                  <a:srgbClr val="004098"/>
                </a:solidFill>
                <a:latin typeface="Times New Roman" panose="02020603050405020304" pitchFamily="18" charset="0"/>
                <a:ea typeface="SUIT ExtraBold" pitchFamily="50" charset="-127"/>
                <a:cs typeface="Times New Roman" panose="02020603050405020304" pitchFamily="18" charset="0"/>
              </a:rPr>
              <a:t>Beam  Commissioning and First User Experiments </a:t>
            </a:r>
          </a:p>
          <a:p>
            <a:pPr algn="ctr"/>
            <a:r>
              <a:rPr lang="en-US" altLang="ko-KR" sz="3600" b="1" dirty="0">
                <a:solidFill>
                  <a:srgbClr val="004098"/>
                </a:solidFill>
                <a:latin typeface="Times New Roman" panose="02020603050405020304" pitchFamily="18" charset="0"/>
                <a:ea typeface="SUIT ExtraBold" pitchFamily="50" charset="-127"/>
                <a:cs typeface="Times New Roman" panose="02020603050405020304" pitchFamily="18" charset="0"/>
              </a:rPr>
              <a:t>at the RAON Low-Energy Experimental Systems</a:t>
            </a:r>
            <a:endParaRPr lang="ko-KR" altLang="en-US" sz="3600" b="1" dirty="0">
              <a:solidFill>
                <a:srgbClr val="004098"/>
              </a:solidFill>
              <a:latin typeface="Times New Roman" panose="02020603050405020304" pitchFamily="18" charset="0"/>
              <a:ea typeface="SUIT ExtraBold" pitchFamily="50" charset="-127"/>
              <a:cs typeface="Times New Roman" panose="02020603050405020304" pitchFamily="18" charset="0"/>
            </a:endParaRPr>
          </a:p>
        </p:txBody>
      </p:sp>
      <p:pic>
        <p:nvPicPr>
          <p:cNvPr id="6" name="그림 5" descr="폰트, 텍스트, 그래픽, 스크린샷이(가) 표시된 사진&#10;&#10;자동 생성된 설명">
            <a:extLst>
              <a:ext uri="{FF2B5EF4-FFF2-40B4-BE49-F238E27FC236}">
                <a16:creationId xmlns:a16="http://schemas.microsoft.com/office/drawing/2014/main" id="{2BE3FCCA-6DE1-F833-F82A-25A251072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6000" y="216000"/>
            <a:ext cx="4631169" cy="936000"/>
          </a:xfrm>
          <a:prstGeom prst="rect">
            <a:avLst/>
          </a:prstGeom>
        </p:spPr>
      </p:pic>
      <p:sp>
        <p:nvSpPr>
          <p:cNvPr id="2" name="TextBox 1"/>
          <p:cNvSpPr txBox="1"/>
          <p:nvPr/>
        </p:nvSpPr>
        <p:spPr>
          <a:xfrm>
            <a:off x="0" y="3003670"/>
            <a:ext cx="12192000" cy="1323439"/>
          </a:xfrm>
          <a:prstGeom prst="rect">
            <a:avLst/>
          </a:prstGeom>
          <a:noFill/>
        </p:spPr>
        <p:txBody>
          <a:bodyPr wrap="square" rtlCol="0">
            <a:spAutoFit/>
          </a:bodyPr>
          <a:lstStyle/>
          <a:p>
            <a:pPr algn="ctr"/>
            <a:r>
              <a:rPr lang="en-US" altLang="ko-KR" sz="2000" dirty="0">
                <a:solidFill>
                  <a:srgbClr val="005391"/>
                </a:solidFill>
                <a:latin typeface="Times New Roman" panose="02020603050405020304" pitchFamily="18" charset="0"/>
                <a:ea typeface="+mj-ea"/>
                <a:cs typeface="Times New Roman" panose="02020603050405020304" pitchFamily="18" charset="0"/>
              </a:rPr>
              <a:t>2025. 10. 24.</a:t>
            </a:r>
          </a:p>
          <a:p>
            <a:pPr algn="ctr"/>
            <a:r>
              <a:rPr lang="en-US" altLang="ko-KR" sz="2000" dirty="0">
                <a:solidFill>
                  <a:srgbClr val="005391"/>
                </a:solidFill>
                <a:latin typeface="Times New Roman" panose="02020603050405020304" pitchFamily="18" charset="0"/>
                <a:ea typeface="+mj-ea"/>
                <a:cs typeface="Times New Roman" panose="02020603050405020304" pitchFamily="18" charset="0"/>
              </a:rPr>
              <a:t>Do </a:t>
            </a:r>
            <a:r>
              <a:rPr lang="en-US" altLang="ko-KR" sz="2000" dirty="0" err="1">
                <a:solidFill>
                  <a:srgbClr val="005391"/>
                </a:solidFill>
                <a:latin typeface="Times New Roman" panose="02020603050405020304" pitchFamily="18" charset="0"/>
                <a:ea typeface="+mj-ea"/>
                <a:cs typeface="Times New Roman" panose="02020603050405020304" pitchFamily="18" charset="0"/>
              </a:rPr>
              <a:t>Gyun</a:t>
            </a:r>
            <a:r>
              <a:rPr lang="en-US" altLang="ko-KR" sz="2000" dirty="0">
                <a:solidFill>
                  <a:srgbClr val="005391"/>
                </a:solidFill>
                <a:latin typeface="Times New Roman" panose="02020603050405020304" pitchFamily="18" charset="0"/>
                <a:ea typeface="+mj-ea"/>
                <a:cs typeface="Times New Roman" panose="02020603050405020304" pitchFamily="18" charset="0"/>
              </a:rPr>
              <a:t> Kim</a:t>
            </a:r>
          </a:p>
          <a:p>
            <a:pPr algn="ctr"/>
            <a:r>
              <a:rPr lang="en-US" altLang="ko-KR" sz="2000" dirty="0">
                <a:solidFill>
                  <a:srgbClr val="005391"/>
                </a:solidFill>
                <a:latin typeface="Times New Roman" panose="02020603050405020304" pitchFamily="18" charset="0"/>
                <a:ea typeface="+mj-ea"/>
                <a:cs typeface="Times New Roman" panose="02020603050405020304" pitchFamily="18" charset="0"/>
              </a:rPr>
              <a:t>Institute for Rare Isotope Science (IRIS), </a:t>
            </a:r>
          </a:p>
          <a:p>
            <a:pPr algn="ctr"/>
            <a:r>
              <a:rPr lang="en-US" altLang="ko-KR" sz="2000" dirty="0">
                <a:solidFill>
                  <a:srgbClr val="005391"/>
                </a:solidFill>
                <a:latin typeface="Times New Roman" panose="02020603050405020304" pitchFamily="18" charset="0"/>
                <a:ea typeface="+mj-ea"/>
                <a:cs typeface="Times New Roman" panose="02020603050405020304" pitchFamily="18" charset="0"/>
              </a:rPr>
              <a:t>Institute for Basic Science (IBS)</a:t>
            </a:r>
            <a:endParaRPr lang="ko-KR" altLang="en-US" sz="2000" dirty="0">
              <a:solidFill>
                <a:srgbClr val="005391"/>
              </a:solidFill>
              <a:latin typeface="Times New Roman" panose="02020603050405020304" pitchFamily="18" charset="0"/>
              <a:ea typeface="+mj-ea"/>
              <a:cs typeface="Times New Roman" panose="02020603050405020304" pitchFamily="18" charset="0"/>
            </a:endParaRPr>
          </a:p>
        </p:txBody>
      </p:sp>
      <p:pic>
        <p:nvPicPr>
          <p:cNvPr id="5" name="그림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602100"/>
            <a:ext cx="12192001" cy="2255900"/>
          </a:xfrm>
          <a:prstGeom prst="rect">
            <a:avLst/>
          </a:prstGeom>
        </p:spPr>
      </p:pic>
      <p:sp>
        <p:nvSpPr>
          <p:cNvPr id="8" name="직사각형 7"/>
          <p:cNvSpPr/>
          <p:nvPr/>
        </p:nvSpPr>
        <p:spPr>
          <a:xfrm>
            <a:off x="3775280" y="5226584"/>
            <a:ext cx="7778496" cy="1077218"/>
          </a:xfrm>
          <a:prstGeom prst="rect">
            <a:avLst/>
          </a:prstGeom>
        </p:spPr>
        <p:txBody>
          <a:bodyPr wrap="square">
            <a:spAutoFit/>
          </a:bodyPr>
          <a:lstStyle/>
          <a:p>
            <a:r>
              <a:rPr lang="en-US" altLang="ko-KR" sz="1600" dirty="0">
                <a:solidFill>
                  <a:schemeClr val="bg1"/>
                </a:solidFill>
                <a:latin typeface="Arial" panose="020B0604020202020204" pitchFamily="34" charset="0"/>
                <a:cs typeface="Arial" panose="020B0604020202020204" pitchFamily="34" charset="0"/>
              </a:rPr>
              <a:t>20TH INTERNATIONAL CONFERENCE ON ELECTROMAGNETIC ISOTOPE SEPARATORS AND RELATED TOPICS (EMISXX)</a:t>
            </a:r>
          </a:p>
          <a:p>
            <a:r>
              <a:rPr lang="en-US" altLang="ko-KR" sz="1600" dirty="0">
                <a:solidFill>
                  <a:schemeClr val="bg1"/>
                </a:solidFill>
                <a:latin typeface="Arial" panose="020B0604020202020204" pitchFamily="34" charset="0"/>
                <a:cs typeface="Arial" panose="020B0604020202020204" pitchFamily="34" charset="0"/>
              </a:rPr>
              <a:t> </a:t>
            </a:r>
          </a:p>
          <a:p>
            <a:r>
              <a:rPr lang="en-US" altLang="ko-KR" sz="1600" dirty="0">
                <a:solidFill>
                  <a:schemeClr val="bg1"/>
                </a:solidFill>
                <a:latin typeface="Arial" panose="020B0604020202020204" pitchFamily="34" charset="0"/>
                <a:cs typeface="Arial" panose="020B0604020202020204" pitchFamily="34" charset="0"/>
              </a:rPr>
              <a:t>CHATEAU FAIRMONT  </a:t>
            </a:r>
            <a:r>
              <a:rPr lang="en-US" altLang="ko-KR" sz="1600" dirty="0">
                <a:solidFill>
                  <a:schemeClr val="bg1"/>
                </a:solidFill>
                <a:latin typeface="Arial Black" panose="020B0A04020102020204" pitchFamily="34" charset="0"/>
                <a:cs typeface="Arial" panose="020B0604020202020204" pitchFamily="34" charset="0"/>
              </a:rPr>
              <a:t>WHISTLER, CANADA </a:t>
            </a:r>
            <a:r>
              <a:rPr lang="en-US" altLang="ko-KR" sz="1600" dirty="0">
                <a:solidFill>
                  <a:schemeClr val="bg1"/>
                </a:solidFill>
                <a:latin typeface="Arial" panose="020B0604020202020204" pitchFamily="34" charset="0"/>
                <a:cs typeface="Arial" panose="020B0604020202020204" pitchFamily="34" charset="0"/>
              </a:rPr>
              <a:t>OCTOBER 19 - 24, 2025</a:t>
            </a:r>
            <a:endParaRPr lang="ko-KR" altLang="en-US" sz="1600" dirty="0">
              <a:solidFill>
                <a:schemeClr val="bg1"/>
              </a:solidFill>
              <a:latin typeface="Arial" panose="020B0604020202020204" pitchFamily="34" charset="0"/>
              <a:cs typeface="Arial" panose="020B0604020202020204" pitchFamily="34" charset="0"/>
            </a:endParaRPr>
          </a:p>
        </p:txBody>
      </p:sp>
      <p:pic>
        <p:nvPicPr>
          <p:cNvPr id="9" name="그림 8"/>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24000" y="216000"/>
            <a:ext cx="3530411" cy="720000"/>
          </a:xfrm>
          <a:prstGeom prst="rect">
            <a:avLst/>
          </a:prstGeom>
        </p:spPr>
      </p:pic>
      <p:pic>
        <p:nvPicPr>
          <p:cNvPr id="13" name="그림 12"/>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087915" y="4736676"/>
            <a:ext cx="1950992" cy="355332"/>
          </a:xfrm>
          <a:prstGeom prst="rect">
            <a:avLst/>
          </a:prstGeom>
        </p:spPr>
      </p:pic>
    </p:spTree>
    <p:extLst>
      <p:ext uri="{BB962C8B-B14F-4D97-AF65-F5344CB8AC3E}">
        <p14:creationId xmlns:p14="http://schemas.microsoft.com/office/powerpoint/2010/main" val="25130974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그림 18">
            <a:extLst>
              <a:ext uri="{FF2B5EF4-FFF2-40B4-BE49-F238E27FC236}">
                <a16:creationId xmlns:a16="http://schemas.microsoft.com/office/drawing/2014/main" id="{B566940A-5D05-484C-340D-B21396B2E3C6}"/>
              </a:ext>
            </a:extLst>
          </p:cNvPr>
          <p:cNvPicPr>
            <a:picLocks noChangeAspect="1"/>
          </p:cNvPicPr>
          <p:nvPr/>
        </p:nvPicPr>
        <p:blipFill rotWithShape="1">
          <a:blip r:embed="rId3">
            <a:extLst>
              <a:ext uri="{28A0092B-C50C-407E-A947-70E740481C1C}">
                <a14:useLocalDpi xmlns:a14="http://schemas.microsoft.com/office/drawing/2010/main" val="0"/>
              </a:ext>
            </a:extLst>
          </a:blip>
          <a:srcRect t="20307" b="7853"/>
          <a:stretch/>
        </p:blipFill>
        <p:spPr>
          <a:xfrm>
            <a:off x="5892" y="475989"/>
            <a:ext cx="12192000" cy="526093"/>
          </a:xfrm>
          <a:prstGeom prst="rect">
            <a:avLst/>
          </a:prstGeom>
        </p:spPr>
      </p:pic>
      <p:sp>
        <p:nvSpPr>
          <p:cNvPr id="25" name="TextBox 24">
            <a:extLst>
              <a:ext uri="{FF2B5EF4-FFF2-40B4-BE49-F238E27FC236}">
                <a16:creationId xmlns:a16="http://schemas.microsoft.com/office/drawing/2014/main" id="{DB975493-325C-B395-0388-8A9AEF398447}"/>
              </a:ext>
            </a:extLst>
          </p:cNvPr>
          <p:cNvSpPr txBox="1"/>
          <p:nvPr/>
        </p:nvSpPr>
        <p:spPr>
          <a:xfrm>
            <a:off x="540000" y="180000"/>
            <a:ext cx="10769684" cy="646331"/>
          </a:xfrm>
          <a:prstGeom prst="rect">
            <a:avLst/>
          </a:prstGeom>
          <a:noFill/>
        </p:spPr>
        <p:txBody>
          <a:bodyPr wrap="square" rtlCol="0">
            <a:spAutoFit/>
          </a:bodyPr>
          <a:lstStyle/>
          <a:p>
            <a:r>
              <a:rPr lang="en-US" altLang="ko-KR" sz="3600" dirty="0" err="1">
                <a:solidFill>
                  <a:srgbClr val="004098"/>
                </a:solidFill>
                <a:latin typeface="Times New Roman" panose="02020603050405020304" pitchFamily="18" charset="0"/>
                <a:ea typeface="SUIT SemiBold" pitchFamily="50" charset="-127"/>
                <a:cs typeface="Times New Roman" panose="02020603050405020304" pitchFamily="18" charset="0"/>
              </a:rPr>
              <a:t>KoBRA</a:t>
            </a:r>
            <a:r>
              <a:rPr lang="en-US" altLang="ko-KR" sz="3600" dirty="0">
                <a:solidFill>
                  <a:srgbClr val="004098"/>
                </a:solidFill>
                <a:latin typeface="Times New Roman" panose="02020603050405020304" pitchFamily="18" charset="0"/>
                <a:ea typeface="SUIT SemiBold" pitchFamily="50" charset="-127"/>
                <a:cs typeface="Times New Roman" panose="02020603050405020304" pitchFamily="18" charset="0"/>
              </a:rPr>
              <a:t> Commissioning</a:t>
            </a:r>
            <a:endParaRPr lang="ko-KR" altLang="en-US" sz="2800" dirty="0">
              <a:solidFill>
                <a:srgbClr val="004098"/>
              </a:solidFill>
              <a:latin typeface="Times New Roman" panose="02020603050405020304" pitchFamily="18" charset="0"/>
              <a:ea typeface="SUIT SemiBold" pitchFamily="50" charset="-127"/>
              <a:cs typeface="Times New Roman" panose="02020603050405020304" pitchFamily="18" charset="0"/>
            </a:endParaRPr>
          </a:p>
        </p:txBody>
      </p:sp>
      <p:grpSp>
        <p:nvGrpSpPr>
          <p:cNvPr id="5" name="그룹 4"/>
          <p:cNvGrpSpPr/>
          <p:nvPr/>
        </p:nvGrpSpPr>
        <p:grpSpPr>
          <a:xfrm>
            <a:off x="9889030" y="1771955"/>
            <a:ext cx="2150686" cy="1746561"/>
            <a:chOff x="9158999" y="2776541"/>
            <a:chExt cx="2150686" cy="1746561"/>
          </a:xfrm>
        </p:grpSpPr>
        <p:pic>
          <p:nvPicPr>
            <p:cNvPr id="6" name="그림 5"/>
            <p:cNvPicPr>
              <a:picLocks noChangeAspect="1"/>
            </p:cNvPicPr>
            <p:nvPr/>
          </p:nvPicPr>
          <p:blipFill>
            <a:blip r:embed="rId4"/>
            <a:stretch>
              <a:fillRect/>
            </a:stretch>
          </p:blipFill>
          <p:spPr>
            <a:xfrm>
              <a:off x="9158999" y="2776541"/>
              <a:ext cx="2150686" cy="1746561"/>
            </a:xfrm>
            <a:prstGeom prst="rect">
              <a:avLst/>
            </a:prstGeom>
          </p:spPr>
        </p:pic>
        <p:cxnSp>
          <p:nvCxnSpPr>
            <p:cNvPr id="7" name="직선 연결선 6">
              <a:extLst>
                <a:ext uri="{FF2B5EF4-FFF2-40B4-BE49-F238E27FC236}">
                  <a16:creationId xmlns:a16="http://schemas.microsoft.com/office/drawing/2014/main" id="{EF6620E4-7D70-4A77-9A38-D3CE0C207803}"/>
                </a:ext>
              </a:extLst>
            </p:cNvPr>
            <p:cNvCxnSpPr>
              <a:cxnSpLocks/>
            </p:cNvCxnSpPr>
            <p:nvPr/>
          </p:nvCxnSpPr>
          <p:spPr>
            <a:xfrm flipV="1">
              <a:off x="9962928" y="2971966"/>
              <a:ext cx="535788" cy="677855"/>
            </a:xfrm>
            <a:prstGeom prst="line">
              <a:avLst/>
            </a:prstGeom>
            <a:ln w="28575">
              <a:solidFill>
                <a:srgbClr val="FFFFFF"/>
              </a:solidFill>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997BAB4-C8AC-4606-A3EC-54BAB9C36E46}"/>
                </a:ext>
              </a:extLst>
            </p:cNvPr>
            <p:cNvSpPr txBox="1"/>
            <p:nvPr/>
          </p:nvSpPr>
          <p:spPr>
            <a:xfrm>
              <a:off x="9687749" y="2776541"/>
              <a:ext cx="1621935" cy="276999"/>
            </a:xfrm>
            <a:prstGeom prst="rect">
              <a:avLst/>
            </a:prstGeom>
            <a:noFill/>
          </p:spPr>
          <p:txBody>
            <a:bodyPr wrap="square">
              <a:spAutoFit/>
            </a:bodyPr>
            <a:lstStyle/>
            <a:p>
              <a:pPr algn="r"/>
              <a:r>
                <a:rPr lang="en-US" altLang="ko-KR" sz="1200" baseline="30000" dirty="0">
                  <a:solidFill>
                    <a:schemeClr val="bg1"/>
                  </a:solidFill>
                  <a:latin typeface="Arial" panose="020B0604020202020204" pitchFamily="34" charset="0"/>
                  <a:cs typeface="Arial" panose="020B0604020202020204" pitchFamily="34" charset="0"/>
                </a:rPr>
                <a:t>40</a:t>
              </a:r>
              <a:r>
                <a:rPr lang="en-US" altLang="ko-KR" sz="1200" dirty="0">
                  <a:solidFill>
                    <a:schemeClr val="bg1"/>
                  </a:solidFill>
                  <a:latin typeface="Arial" panose="020B0604020202020204" pitchFamily="34" charset="0"/>
                  <a:cs typeface="Arial" panose="020B0604020202020204" pitchFamily="34" charset="0"/>
                </a:rPr>
                <a:t>Ar</a:t>
              </a:r>
              <a:r>
                <a:rPr lang="en-US" altLang="ko-KR" sz="1200" baseline="30000" dirty="0">
                  <a:solidFill>
                    <a:schemeClr val="bg1"/>
                  </a:solidFill>
                  <a:latin typeface="Arial" panose="020B0604020202020204" pitchFamily="34" charset="0"/>
                  <a:cs typeface="Arial" panose="020B0604020202020204" pitchFamily="34" charset="0"/>
                </a:rPr>
                <a:t>9+</a:t>
              </a:r>
              <a:r>
                <a:rPr lang="en-US" altLang="ko-KR" sz="1200" dirty="0">
                  <a:solidFill>
                    <a:schemeClr val="bg1"/>
                  </a:solidFill>
                  <a:latin typeface="Arial" panose="020B0604020202020204" pitchFamily="34" charset="0"/>
                  <a:cs typeface="Arial" panose="020B0604020202020204" pitchFamily="34" charset="0"/>
                </a:rPr>
                <a:t> Primary Beam</a:t>
              </a:r>
              <a:endParaRPr lang="ko-KR" altLang="en-US" sz="1200" dirty="0">
                <a:solidFill>
                  <a:schemeClr val="bg1"/>
                </a:solidFill>
                <a:latin typeface="Arial" panose="020B0604020202020204" pitchFamily="34" charset="0"/>
                <a:cs typeface="Arial" panose="020B0604020202020204" pitchFamily="34" charset="0"/>
              </a:endParaRPr>
            </a:p>
          </p:txBody>
        </p:sp>
        <p:sp>
          <p:nvSpPr>
            <p:cNvPr id="9" name="직사각형 8">
              <a:extLst>
                <a:ext uri="{FF2B5EF4-FFF2-40B4-BE49-F238E27FC236}">
                  <a16:creationId xmlns:a16="http://schemas.microsoft.com/office/drawing/2014/main" id="{391447D5-B16C-4163-A48D-3B8F6664961E}"/>
                </a:ext>
              </a:extLst>
            </p:cNvPr>
            <p:cNvSpPr/>
            <p:nvPr/>
          </p:nvSpPr>
          <p:spPr>
            <a:xfrm>
              <a:off x="9158999" y="4246103"/>
              <a:ext cx="1124026" cy="276999"/>
            </a:xfrm>
            <a:prstGeom prst="rect">
              <a:avLst/>
            </a:prstGeom>
          </p:spPr>
          <p:txBody>
            <a:bodyPr wrap="none">
              <a:spAutoFit/>
            </a:bodyPr>
            <a:lstStyle/>
            <a:p>
              <a:r>
                <a:rPr lang="en-US" altLang="ko-KR" sz="1200" dirty="0">
                  <a:solidFill>
                    <a:schemeClr val="bg1"/>
                  </a:solidFill>
                  <a:latin typeface="Arial" panose="020B0604020202020204" pitchFamily="34" charset="0"/>
                  <a:cs typeface="Arial" panose="020B0604020202020204" pitchFamily="34" charset="0"/>
                </a:rPr>
                <a:t>at F0 Position</a:t>
              </a:r>
              <a:endParaRPr lang="ko-KR" altLang="en-US" sz="1200" dirty="0">
                <a:solidFill>
                  <a:schemeClr val="bg1"/>
                </a:solidFill>
                <a:latin typeface="Arial" panose="020B0604020202020204" pitchFamily="34" charset="0"/>
                <a:cs typeface="Arial" panose="020B0604020202020204" pitchFamily="34" charset="0"/>
              </a:endParaRPr>
            </a:p>
          </p:txBody>
        </p:sp>
      </p:grpSp>
      <p:grpSp>
        <p:nvGrpSpPr>
          <p:cNvPr id="10" name="그룹 9"/>
          <p:cNvGrpSpPr/>
          <p:nvPr/>
        </p:nvGrpSpPr>
        <p:grpSpPr>
          <a:xfrm>
            <a:off x="2606774" y="4160506"/>
            <a:ext cx="3325046" cy="2293514"/>
            <a:chOff x="3070041" y="4740083"/>
            <a:chExt cx="3325046" cy="2293514"/>
          </a:xfrm>
        </p:grpSpPr>
        <p:pic>
          <p:nvPicPr>
            <p:cNvPr id="11" name="그림 10">
              <a:extLst>
                <a:ext uri="{FF2B5EF4-FFF2-40B4-BE49-F238E27FC236}">
                  <a16:creationId xmlns:a16="http://schemas.microsoft.com/office/drawing/2014/main" id="{AB9A4292-4998-487D-B777-6E051E8142F5}"/>
                </a:ext>
              </a:extLst>
            </p:cNvPr>
            <p:cNvPicPr>
              <a:picLocks noChangeAspect="1"/>
            </p:cNvPicPr>
            <p:nvPr/>
          </p:nvPicPr>
          <p:blipFill>
            <a:blip r:embed="rId5"/>
            <a:stretch>
              <a:fillRect/>
            </a:stretch>
          </p:blipFill>
          <p:spPr>
            <a:xfrm>
              <a:off x="3070041" y="4740083"/>
              <a:ext cx="3325046" cy="2293514"/>
            </a:xfrm>
            <a:prstGeom prst="rect">
              <a:avLst/>
            </a:prstGeom>
          </p:spPr>
        </p:pic>
        <p:sp>
          <p:nvSpPr>
            <p:cNvPr id="12" name="TextBox 11">
              <a:extLst>
                <a:ext uri="{FF2B5EF4-FFF2-40B4-BE49-F238E27FC236}">
                  <a16:creationId xmlns:a16="http://schemas.microsoft.com/office/drawing/2014/main" id="{AC2EC6AB-9B05-4050-978A-AE484CB48C09}"/>
                </a:ext>
              </a:extLst>
            </p:cNvPr>
            <p:cNvSpPr txBox="1"/>
            <p:nvPr/>
          </p:nvSpPr>
          <p:spPr>
            <a:xfrm>
              <a:off x="4663005" y="4834077"/>
              <a:ext cx="1070806" cy="338554"/>
            </a:xfrm>
            <a:prstGeom prst="rect">
              <a:avLst/>
            </a:prstGeom>
            <a:noFill/>
          </p:spPr>
          <p:txBody>
            <a:bodyPr wrap="none" rtlCol="0">
              <a:spAutoFit/>
            </a:bodyPr>
            <a:lstStyle/>
            <a:p>
              <a:r>
                <a:rPr lang="en-US" altLang="ko-KR" sz="1600" dirty="0"/>
                <a:t>Simulation</a:t>
              </a:r>
              <a:endParaRPr lang="ko-KR" altLang="en-US" sz="1600" dirty="0"/>
            </a:p>
          </p:txBody>
        </p:sp>
      </p:grpSp>
      <p:grpSp>
        <p:nvGrpSpPr>
          <p:cNvPr id="13" name="그룹 12"/>
          <p:cNvGrpSpPr/>
          <p:nvPr/>
        </p:nvGrpSpPr>
        <p:grpSpPr>
          <a:xfrm>
            <a:off x="6046396" y="4173060"/>
            <a:ext cx="3132884" cy="2245352"/>
            <a:chOff x="6082631" y="4742311"/>
            <a:chExt cx="3132884" cy="2245352"/>
          </a:xfrm>
        </p:grpSpPr>
        <p:pic>
          <p:nvPicPr>
            <p:cNvPr id="14" name="그림 13">
              <a:extLst>
                <a:ext uri="{FF2B5EF4-FFF2-40B4-BE49-F238E27FC236}">
                  <a16:creationId xmlns:a16="http://schemas.microsoft.com/office/drawing/2014/main" id="{5592C0E0-9695-4D07-9F3F-CFFF05ECC90A}"/>
                </a:ext>
              </a:extLst>
            </p:cNvPr>
            <p:cNvPicPr>
              <a:picLocks noChangeAspect="1"/>
            </p:cNvPicPr>
            <p:nvPr/>
          </p:nvPicPr>
          <p:blipFill>
            <a:blip r:embed="rId6"/>
            <a:stretch>
              <a:fillRect/>
            </a:stretch>
          </p:blipFill>
          <p:spPr>
            <a:xfrm>
              <a:off x="6082631" y="4742311"/>
              <a:ext cx="3132884" cy="2245352"/>
            </a:xfrm>
            <a:prstGeom prst="rect">
              <a:avLst/>
            </a:prstGeom>
          </p:spPr>
        </p:pic>
        <p:sp>
          <p:nvSpPr>
            <p:cNvPr id="15" name="TextBox 14">
              <a:extLst>
                <a:ext uri="{FF2B5EF4-FFF2-40B4-BE49-F238E27FC236}">
                  <a16:creationId xmlns:a16="http://schemas.microsoft.com/office/drawing/2014/main" id="{BCC834D4-3888-46CD-97FE-1B468952D6E2}"/>
                </a:ext>
              </a:extLst>
            </p:cNvPr>
            <p:cNvSpPr txBox="1"/>
            <p:nvPr/>
          </p:nvSpPr>
          <p:spPr>
            <a:xfrm>
              <a:off x="7305034" y="4807182"/>
              <a:ext cx="1142942" cy="338554"/>
            </a:xfrm>
            <a:prstGeom prst="rect">
              <a:avLst/>
            </a:prstGeom>
            <a:noFill/>
          </p:spPr>
          <p:txBody>
            <a:bodyPr wrap="none" rtlCol="0">
              <a:spAutoFit/>
            </a:bodyPr>
            <a:lstStyle/>
            <a:p>
              <a:r>
                <a:rPr lang="en-US" altLang="ko-KR" sz="1600" dirty="0"/>
                <a:t>Experiment</a:t>
              </a:r>
              <a:endParaRPr lang="ko-KR" altLang="en-US" sz="1600" dirty="0"/>
            </a:p>
          </p:txBody>
        </p:sp>
      </p:grpSp>
      <p:sp>
        <p:nvSpPr>
          <p:cNvPr id="16" name="TextBox 15"/>
          <p:cNvSpPr txBox="1"/>
          <p:nvPr/>
        </p:nvSpPr>
        <p:spPr>
          <a:xfrm>
            <a:off x="4199738" y="3560435"/>
            <a:ext cx="3630706" cy="523220"/>
          </a:xfrm>
          <a:prstGeom prst="rect">
            <a:avLst/>
          </a:prstGeom>
          <a:noFill/>
        </p:spPr>
        <p:txBody>
          <a:bodyPr wrap="square" rtlCol="0">
            <a:spAutoFit/>
          </a:bodyPr>
          <a:lstStyle/>
          <a:p>
            <a:pPr algn="ctr"/>
            <a:r>
              <a:rPr lang="en-US" altLang="ko-KR" sz="1400" dirty="0">
                <a:latin typeface="Arial" panose="020B0604020202020204" pitchFamily="34" charset="0"/>
                <a:ea typeface="나눔고딕" panose="020D0604000000000000" pitchFamily="50" charset="-127"/>
                <a:cs typeface="Arial" panose="020B0604020202020204" pitchFamily="34" charset="0"/>
              </a:rPr>
              <a:t>First production of low-Z RI beams </a:t>
            </a:r>
          </a:p>
          <a:p>
            <a:pPr algn="ctr"/>
            <a:r>
              <a:rPr lang="en-US" altLang="ko-KR" sz="1400" dirty="0">
                <a:latin typeface="Arial" panose="020B0604020202020204" pitchFamily="34" charset="0"/>
                <a:ea typeface="나눔고딕" panose="020D0604000000000000" pitchFamily="50" charset="-127"/>
                <a:cs typeface="Arial" panose="020B0604020202020204" pitchFamily="34" charset="0"/>
              </a:rPr>
              <a:t>(</a:t>
            </a:r>
            <a:r>
              <a:rPr lang="en-US" altLang="ko-KR" sz="1400" baseline="30000" dirty="0">
                <a:latin typeface="Arial" panose="020B0604020202020204" pitchFamily="34" charset="0"/>
                <a:ea typeface="나눔고딕" panose="020D0604000000000000" pitchFamily="50" charset="-127"/>
                <a:cs typeface="Arial" panose="020B0604020202020204" pitchFamily="34" charset="0"/>
              </a:rPr>
              <a:t>6</a:t>
            </a:r>
            <a:r>
              <a:rPr lang="en-US" altLang="ko-KR" sz="1400" dirty="0">
                <a:latin typeface="Arial" panose="020B0604020202020204" pitchFamily="34" charset="0"/>
                <a:ea typeface="나눔고딕" panose="020D0604000000000000" pitchFamily="50" charset="-127"/>
                <a:cs typeface="Arial" panose="020B0604020202020204" pitchFamily="34" charset="0"/>
              </a:rPr>
              <a:t>He, </a:t>
            </a:r>
            <a:r>
              <a:rPr lang="en-US" altLang="ko-KR" sz="1400" baseline="30000" dirty="0">
                <a:latin typeface="Arial" panose="020B0604020202020204" pitchFamily="34" charset="0"/>
                <a:ea typeface="나눔고딕" panose="020D0604000000000000" pitchFamily="50" charset="-127"/>
                <a:cs typeface="Arial" panose="020B0604020202020204" pitchFamily="34" charset="0"/>
              </a:rPr>
              <a:t>7</a:t>
            </a:r>
            <a:r>
              <a:rPr lang="en-US" altLang="ko-KR" sz="1400" dirty="0">
                <a:latin typeface="Arial" panose="020B0604020202020204" pitchFamily="34" charset="0"/>
                <a:ea typeface="나눔고딕" panose="020D0604000000000000" pitchFamily="50" charset="-127"/>
                <a:cs typeface="Arial" panose="020B0604020202020204" pitchFamily="34" charset="0"/>
              </a:rPr>
              <a:t>Li, </a:t>
            </a:r>
            <a:r>
              <a:rPr lang="en-US" altLang="ko-KR" sz="1400" baseline="30000" dirty="0">
                <a:latin typeface="Arial" panose="020B0604020202020204" pitchFamily="34" charset="0"/>
                <a:ea typeface="나눔고딕" panose="020D0604000000000000" pitchFamily="50" charset="-127"/>
                <a:cs typeface="Arial" panose="020B0604020202020204" pitchFamily="34" charset="0"/>
              </a:rPr>
              <a:t>8</a:t>
            </a:r>
            <a:r>
              <a:rPr lang="en-US" altLang="ko-KR" sz="1400" dirty="0">
                <a:latin typeface="Arial" panose="020B0604020202020204" pitchFamily="34" charset="0"/>
                <a:ea typeface="나눔고딕" panose="020D0604000000000000" pitchFamily="50" charset="-127"/>
                <a:cs typeface="Arial" panose="020B0604020202020204" pitchFamily="34" charset="0"/>
              </a:rPr>
              <a:t>Li, </a:t>
            </a:r>
            <a:r>
              <a:rPr lang="en-US" altLang="ko-KR" sz="1400" baseline="30000" dirty="0">
                <a:latin typeface="Arial" panose="020B0604020202020204" pitchFamily="34" charset="0"/>
                <a:ea typeface="나눔고딕" panose="020D0604000000000000" pitchFamily="50" charset="-127"/>
                <a:cs typeface="Arial" panose="020B0604020202020204" pitchFamily="34" charset="0"/>
              </a:rPr>
              <a:t>9</a:t>
            </a:r>
            <a:r>
              <a:rPr lang="en-US" altLang="ko-KR" sz="1400" dirty="0">
                <a:latin typeface="Arial" panose="020B0604020202020204" pitchFamily="34" charset="0"/>
                <a:ea typeface="나눔고딕" panose="020D0604000000000000" pitchFamily="50" charset="-127"/>
                <a:cs typeface="Arial" panose="020B0604020202020204" pitchFamily="34" charset="0"/>
              </a:rPr>
              <a:t>Be, </a:t>
            </a:r>
            <a:r>
              <a:rPr lang="en-US" altLang="ko-KR" sz="1400" baseline="30000" dirty="0">
                <a:latin typeface="Arial" panose="020B0604020202020204" pitchFamily="34" charset="0"/>
                <a:ea typeface="나눔고딕" panose="020D0604000000000000" pitchFamily="50" charset="-127"/>
                <a:cs typeface="Arial" panose="020B0604020202020204" pitchFamily="34" charset="0"/>
              </a:rPr>
              <a:t>10</a:t>
            </a:r>
            <a:r>
              <a:rPr lang="en-US" altLang="ko-KR" sz="1400" dirty="0">
                <a:latin typeface="Arial" panose="020B0604020202020204" pitchFamily="34" charset="0"/>
                <a:ea typeface="나눔고딕" panose="020D0604000000000000" pitchFamily="50" charset="-127"/>
                <a:cs typeface="Arial" panose="020B0604020202020204" pitchFamily="34" charset="0"/>
              </a:rPr>
              <a:t>Be, </a:t>
            </a:r>
            <a:r>
              <a:rPr lang="en-US" altLang="ko-KR" sz="1400" baseline="30000" dirty="0">
                <a:latin typeface="Arial" panose="020B0604020202020204" pitchFamily="34" charset="0"/>
                <a:ea typeface="나눔고딕" panose="020D0604000000000000" pitchFamily="50" charset="-127"/>
                <a:cs typeface="Arial" panose="020B0604020202020204" pitchFamily="34" charset="0"/>
              </a:rPr>
              <a:t>11</a:t>
            </a:r>
            <a:r>
              <a:rPr lang="en-US" altLang="ko-KR" sz="1400" dirty="0">
                <a:latin typeface="Arial" panose="020B0604020202020204" pitchFamily="34" charset="0"/>
                <a:ea typeface="나눔고딕" panose="020D0604000000000000" pitchFamily="50" charset="-127"/>
                <a:cs typeface="Arial" panose="020B0604020202020204" pitchFamily="34" charset="0"/>
              </a:rPr>
              <a:t>B)</a:t>
            </a:r>
            <a:endParaRPr lang="ko-KR" altLang="en-US" sz="1400" dirty="0"/>
          </a:p>
        </p:txBody>
      </p:sp>
      <p:sp>
        <p:nvSpPr>
          <p:cNvPr id="17" name="TextBox 16">
            <a:extLst>
              <a:ext uri="{FF2B5EF4-FFF2-40B4-BE49-F238E27FC236}">
                <a16:creationId xmlns:a16="http://schemas.microsoft.com/office/drawing/2014/main" id="{0EC6F8F0-0ABA-4E82-9010-8D11E2623317}"/>
              </a:ext>
            </a:extLst>
          </p:cNvPr>
          <p:cNvSpPr txBox="1"/>
          <p:nvPr/>
        </p:nvSpPr>
        <p:spPr>
          <a:xfrm>
            <a:off x="4670211" y="3037215"/>
            <a:ext cx="3422193" cy="523220"/>
          </a:xfrm>
          <a:prstGeom prst="rect">
            <a:avLst/>
          </a:prstGeom>
          <a:noFill/>
        </p:spPr>
        <p:txBody>
          <a:bodyPr wrap="square" rtlCol="0">
            <a:spAutoFit/>
          </a:bodyPr>
          <a:lstStyle/>
          <a:p>
            <a:pPr marL="285750" indent="-285750">
              <a:buFont typeface="Wingdings" panose="05000000000000000000" pitchFamily="2" charset="2"/>
              <a:buChar char="ü"/>
            </a:pPr>
            <a:r>
              <a:rPr lang="en-US" altLang="ko-KR" sz="1400" dirty="0">
                <a:solidFill>
                  <a:srgbClr val="0075C2"/>
                </a:solidFill>
                <a:latin typeface="Arial" panose="020B0604020202020204" pitchFamily="34" charset="0"/>
                <a:cs typeface="Arial" panose="020B0604020202020204" pitchFamily="34" charset="0"/>
              </a:rPr>
              <a:t>2 PPACs (F2, F3): </a:t>
            </a:r>
            <a:r>
              <a:rPr lang="en-US" altLang="ko-KR" sz="1400" dirty="0" err="1">
                <a:solidFill>
                  <a:srgbClr val="0075C2"/>
                </a:solidFill>
                <a:latin typeface="Arial" panose="020B0604020202020204" pitchFamily="34" charset="0"/>
                <a:cs typeface="Arial" panose="020B0604020202020204" pitchFamily="34" charset="0"/>
              </a:rPr>
              <a:t>ToF</a:t>
            </a:r>
            <a:r>
              <a:rPr lang="en-US" altLang="ko-KR" sz="1400" dirty="0">
                <a:solidFill>
                  <a:srgbClr val="0075C2"/>
                </a:solidFill>
                <a:latin typeface="Arial" panose="020B0604020202020204" pitchFamily="34" charset="0"/>
                <a:cs typeface="Arial" panose="020B0604020202020204" pitchFamily="34" charset="0"/>
              </a:rPr>
              <a:t> measurement </a:t>
            </a:r>
          </a:p>
          <a:p>
            <a:pPr marL="285750" indent="-285750">
              <a:buFont typeface="Wingdings" panose="05000000000000000000" pitchFamily="2" charset="2"/>
              <a:buChar char="ü"/>
            </a:pPr>
            <a:r>
              <a:rPr lang="en-US" altLang="ko-KR" sz="1400" dirty="0">
                <a:solidFill>
                  <a:srgbClr val="0075C2"/>
                </a:solidFill>
                <a:latin typeface="Arial" panose="020B0604020202020204" pitchFamily="34" charset="0"/>
                <a:cs typeface="Arial" panose="020B0604020202020204" pitchFamily="34" charset="0"/>
              </a:rPr>
              <a:t>Si SSD: </a:t>
            </a:r>
            <a:r>
              <a:rPr lang="el-GR" altLang="ko-KR" sz="1400" dirty="0">
                <a:solidFill>
                  <a:srgbClr val="0075C2"/>
                </a:solidFill>
                <a:latin typeface="Arial" panose="020B0604020202020204" pitchFamily="34" charset="0"/>
                <a:cs typeface="Arial" panose="020B0604020202020204" pitchFamily="34" charset="0"/>
              </a:rPr>
              <a:t>Δ</a:t>
            </a:r>
            <a:r>
              <a:rPr lang="en-US" altLang="ko-KR" sz="1400" dirty="0">
                <a:solidFill>
                  <a:srgbClr val="0075C2"/>
                </a:solidFill>
                <a:latin typeface="Arial" panose="020B0604020202020204" pitchFamily="34" charset="0"/>
                <a:cs typeface="Arial" panose="020B0604020202020204" pitchFamily="34" charset="0"/>
              </a:rPr>
              <a:t>E measurement</a:t>
            </a:r>
          </a:p>
        </p:txBody>
      </p:sp>
      <p:pic>
        <p:nvPicPr>
          <p:cNvPr id="18" name="그림 17"/>
          <p:cNvPicPr>
            <a:picLocks noChangeAspect="1"/>
          </p:cNvPicPr>
          <p:nvPr/>
        </p:nvPicPr>
        <p:blipFill>
          <a:blip r:embed="rId7"/>
          <a:stretch>
            <a:fillRect/>
          </a:stretch>
        </p:blipFill>
        <p:spPr>
          <a:xfrm>
            <a:off x="216000" y="1440000"/>
            <a:ext cx="9473395" cy="2614557"/>
          </a:xfrm>
          <a:prstGeom prst="rect">
            <a:avLst/>
          </a:prstGeom>
        </p:spPr>
      </p:pic>
      <p:sp>
        <p:nvSpPr>
          <p:cNvPr id="20" name="TextBox 19">
            <a:extLst>
              <a:ext uri="{FF2B5EF4-FFF2-40B4-BE49-F238E27FC236}">
                <a16:creationId xmlns:a16="http://schemas.microsoft.com/office/drawing/2014/main" id="{FE2CB681-88EF-4474-8AF3-137684C12D5E}"/>
              </a:ext>
            </a:extLst>
          </p:cNvPr>
          <p:cNvSpPr txBox="1"/>
          <p:nvPr/>
        </p:nvSpPr>
        <p:spPr>
          <a:xfrm>
            <a:off x="9202657" y="6550223"/>
            <a:ext cx="2989343" cy="276999"/>
          </a:xfrm>
          <a:prstGeom prst="rect">
            <a:avLst/>
          </a:prstGeom>
          <a:noFill/>
        </p:spPr>
        <p:txBody>
          <a:bodyPr wrap="none" rtlCol="0">
            <a:spAutoFit/>
          </a:bodyPr>
          <a:lstStyle/>
          <a:p>
            <a:pPr algn="r"/>
            <a:r>
              <a:rPr lang="en-US" altLang="ko-KR" sz="1200" i="1" dirty="0">
                <a:latin typeface="Arial Narrow" panose="020B0606020202030204" pitchFamily="34" charset="0"/>
                <a:cs typeface="Arial" panose="020B0604020202020204" pitchFamily="34" charset="0"/>
              </a:rPr>
              <a:t>By K. </a:t>
            </a:r>
            <a:r>
              <a:rPr lang="en-US" altLang="ko-KR" sz="1200" i="1" dirty="0" err="1">
                <a:latin typeface="Arial Narrow" panose="020B0606020202030204" pitchFamily="34" charset="0"/>
                <a:cs typeface="Arial" panose="020B0604020202020204" pitchFamily="34" charset="0"/>
              </a:rPr>
              <a:t>Tshoo</a:t>
            </a:r>
            <a:r>
              <a:rPr lang="en-US" altLang="ko-KR" sz="1200" i="1" dirty="0">
                <a:latin typeface="Arial Narrow" panose="020B0606020202030204" pitchFamily="34" charset="0"/>
                <a:cs typeface="Arial" panose="020B0604020202020204" pitchFamily="34" charset="0"/>
              </a:rPr>
              <a:t>, D.G. Kim, M.S. </a:t>
            </a:r>
            <a:r>
              <a:rPr lang="en-US" altLang="ko-KR" sz="1200" i="1" dirty="0" err="1">
                <a:latin typeface="Arial Narrow" panose="020B0606020202030204" pitchFamily="34" charset="0"/>
                <a:cs typeface="Arial" panose="020B0604020202020204" pitchFamily="34" charset="0"/>
              </a:rPr>
              <a:t>Kwag</a:t>
            </a:r>
            <a:r>
              <a:rPr lang="en-US" altLang="ko-KR" sz="1200" i="1" dirty="0">
                <a:latin typeface="Arial Narrow" panose="020B0606020202030204" pitchFamily="34" charset="0"/>
                <a:cs typeface="Arial" panose="020B0604020202020204" pitchFamily="34" charset="0"/>
              </a:rPr>
              <a:t>, K.B. Lee et al.</a:t>
            </a:r>
            <a:endParaRPr lang="ko-KR" altLang="en-US" sz="1200" i="1" dirty="0">
              <a:latin typeface="Arial Narrow" panose="020B060602020203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85AA461B-65E1-E198-5AE0-3B38C1279125}"/>
              </a:ext>
            </a:extLst>
          </p:cNvPr>
          <p:cNvSpPr txBox="1"/>
          <p:nvPr/>
        </p:nvSpPr>
        <p:spPr>
          <a:xfrm>
            <a:off x="359999" y="936000"/>
            <a:ext cx="9060447" cy="369332"/>
          </a:xfrm>
          <a:prstGeom prst="rect">
            <a:avLst/>
          </a:prstGeom>
          <a:noFill/>
        </p:spPr>
        <p:txBody>
          <a:bodyPr wrap="square" rtlCol="0">
            <a:spAutoFit/>
          </a:bodyPr>
          <a:lstStyle/>
          <a:p>
            <a:pPr marL="285750" indent="-285750">
              <a:buClr>
                <a:srgbClr val="005391"/>
              </a:buClr>
              <a:buFont typeface="Wingdings" panose="05000000000000000000" pitchFamily="2" charset="2"/>
              <a:buChar char="§"/>
            </a:pPr>
            <a:r>
              <a:rPr lang="en-US" altLang="ko-KR" dirty="0">
                <a:latin typeface="Times New Roman" panose="02020603050405020304" pitchFamily="18" charset="0"/>
                <a:ea typeface="나눔고딕" panose="020D0604000000000000" pitchFamily="50" charset="-127"/>
                <a:cs typeface="Times New Roman" panose="02020603050405020304" pitchFamily="18" charset="0"/>
              </a:rPr>
              <a:t>First acceleration of </a:t>
            </a:r>
            <a:r>
              <a:rPr lang="en-US" altLang="ko-KR" baseline="30000" dirty="0">
                <a:latin typeface="Times New Roman" panose="02020603050405020304" pitchFamily="18" charset="0"/>
                <a:ea typeface="나눔고딕" panose="020D0604000000000000" pitchFamily="50" charset="-127"/>
                <a:cs typeface="Times New Roman" panose="02020603050405020304" pitchFamily="18" charset="0"/>
              </a:rPr>
              <a:t>40</a:t>
            </a:r>
            <a:r>
              <a:rPr lang="en-US" altLang="ko-KR" dirty="0">
                <a:latin typeface="Times New Roman" panose="02020603050405020304" pitchFamily="18" charset="0"/>
                <a:ea typeface="나눔고딕" panose="020D0604000000000000" pitchFamily="50" charset="-127"/>
                <a:cs typeface="Times New Roman" panose="02020603050405020304" pitchFamily="18" charset="0"/>
              </a:rPr>
              <a:t>Ar</a:t>
            </a:r>
            <a:r>
              <a:rPr lang="en-US" altLang="ko-KR" baseline="30000" dirty="0">
                <a:latin typeface="Times New Roman" panose="02020603050405020304" pitchFamily="18" charset="0"/>
                <a:ea typeface="나눔고딕" panose="020D0604000000000000" pitchFamily="50" charset="-127"/>
                <a:cs typeface="Times New Roman" panose="02020603050405020304" pitchFamily="18" charset="0"/>
              </a:rPr>
              <a:t>9+</a:t>
            </a:r>
            <a:r>
              <a:rPr lang="en-US" altLang="ko-KR" dirty="0">
                <a:latin typeface="Times New Roman" panose="02020603050405020304" pitchFamily="18" charset="0"/>
                <a:ea typeface="나눔고딕" panose="020D0604000000000000" pitchFamily="50" charset="-127"/>
                <a:cs typeface="Times New Roman" panose="02020603050405020304" pitchFamily="18" charset="0"/>
              </a:rPr>
              <a:t> beam and delivery to </a:t>
            </a:r>
            <a:r>
              <a:rPr lang="en-US" altLang="ko-KR" dirty="0" err="1">
                <a:latin typeface="Times New Roman" panose="02020603050405020304" pitchFamily="18" charset="0"/>
                <a:ea typeface="나눔고딕" panose="020D0604000000000000" pitchFamily="50" charset="-127"/>
                <a:cs typeface="Times New Roman" panose="02020603050405020304" pitchFamily="18" charset="0"/>
              </a:rPr>
              <a:t>KoBRA</a:t>
            </a:r>
            <a:r>
              <a:rPr lang="en-US" altLang="ko-KR" dirty="0">
                <a:latin typeface="Times New Roman" panose="02020603050405020304" pitchFamily="18" charset="0"/>
                <a:ea typeface="나눔고딕" panose="020D0604000000000000" pitchFamily="50" charset="-127"/>
                <a:cs typeface="Times New Roman" panose="02020603050405020304" pitchFamily="18" charset="0"/>
              </a:rPr>
              <a:t> (2023)</a:t>
            </a:r>
            <a:endParaRPr lang="ko-KR" altLang="en-US" dirty="0">
              <a:latin typeface="Times New Roman" panose="02020603050405020304" pitchFamily="18" charset="0"/>
              <a:ea typeface="SUIT SemiBold" pitchFamily="50" charset="-127"/>
              <a:cs typeface="Times New Roman" panose="02020603050405020304" pitchFamily="18" charset="0"/>
            </a:endParaRPr>
          </a:p>
        </p:txBody>
      </p:sp>
      <p:sp>
        <p:nvSpPr>
          <p:cNvPr id="22" name="슬라이드 번호 개체 틀 2">
            <a:extLst>
              <a:ext uri="{FF2B5EF4-FFF2-40B4-BE49-F238E27FC236}">
                <a16:creationId xmlns:a16="http://schemas.microsoft.com/office/drawing/2014/main" id="{DFAD724A-E36C-41BF-A6CD-387ACBE2FF65}"/>
              </a:ext>
            </a:extLst>
          </p:cNvPr>
          <p:cNvSpPr txBox="1">
            <a:spLocks/>
          </p:cNvSpPr>
          <p:nvPr/>
        </p:nvSpPr>
        <p:spPr>
          <a:xfrm>
            <a:off x="9360000" y="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tint val="82000"/>
                  </a:schemeClr>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91FA9868-F4C7-48E4-A91F-515FCC583EA8}" type="slidenum">
              <a:rPr lang="ko-KR" altLang="en-US" sz="1400" smtClean="0"/>
              <a:pPr/>
              <a:t>10</a:t>
            </a:fld>
            <a:endParaRPr lang="ko-KR" altLang="en-US" sz="1400" dirty="0"/>
          </a:p>
        </p:txBody>
      </p:sp>
    </p:spTree>
    <p:extLst>
      <p:ext uri="{BB962C8B-B14F-4D97-AF65-F5344CB8AC3E}">
        <p14:creationId xmlns:p14="http://schemas.microsoft.com/office/powerpoint/2010/main" val="5865469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그림 18">
            <a:extLst>
              <a:ext uri="{FF2B5EF4-FFF2-40B4-BE49-F238E27FC236}">
                <a16:creationId xmlns:a16="http://schemas.microsoft.com/office/drawing/2014/main" id="{B566940A-5D05-484C-340D-B21396B2E3C6}"/>
              </a:ext>
            </a:extLst>
          </p:cNvPr>
          <p:cNvPicPr>
            <a:picLocks noChangeAspect="1"/>
          </p:cNvPicPr>
          <p:nvPr/>
        </p:nvPicPr>
        <p:blipFill rotWithShape="1">
          <a:blip r:embed="rId3">
            <a:extLst>
              <a:ext uri="{28A0092B-C50C-407E-A947-70E740481C1C}">
                <a14:useLocalDpi xmlns:a14="http://schemas.microsoft.com/office/drawing/2010/main" val="0"/>
              </a:ext>
            </a:extLst>
          </a:blip>
          <a:srcRect t="20307" b="7853"/>
          <a:stretch/>
        </p:blipFill>
        <p:spPr>
          <a:xfrm>
            <a:off x="5892" y="475989"/>
            <a:ext cx="12192000" cy="526093"/>
          </a:xfrm>
          <a:prstGeom prst="rect">
            <a:avLst/>
          </a:prstGeom>
        </p:spPr>
      </p:pic>
      <p:sp>
        <p:nvSpPr>
          <p:cNvPr id="25" name="TextBox 24">
            <a:extLst>
              <a:ext uri="{FF2B5EF4-FFF2-40B4-BE49-F238E27FC236}">
                <a16:creationId xmlns:a16="http://schemas.microsoft.com/office/drawing/2014/main" id="{DB975493-325C-B395-0388-8A9AEF398447}"/>
              </a:ext>
            </a:extLst>
          </p:cNvPr>
          <p:cNvSpPr txBox="1"/>
          <p:nvPr/>
        </p:nvSpPr>
        <p:spPr>
          <a:xfrm>
            <a:off x="540000" y="180000"/>
            <a:ext cx="10769684" cy="646331"/>
          </a:xfrm>
          <a:prstGeom prst="rect">
            <a:avLst/>
          </a:prstGeom>
          <a:noFill/>
        </p:spPr>
        <p:txBody>
          <a:bodyPr wrap="square" rtlCol="0">
            <a:spAutoFit/>
          </a:bodyPr>
          <a:lstStyle/>
          <a:p>
            <a:r>
              <a:rPr lang="en-US" altLang="ko-KR" sz="3600" dirty="0" err="1">
                <a:solidFill>
                  <a:srgbClr val="004098"/>
                </a:solidFill>
                <a:latin typeface="Times New Roman" panose="02020603050405020304" pitchFamily="18" charset="0"/>
                <a:ea typeface="SUIT SemiBold" pitchFamily="50" charset="-127"/>
                <a:cs typeface="Times New Roman" panose="02020603050405020304" pitchFamily="18" charset="0"/>
              </a:rPr>
              <a:t>KoBRA</a:t>
            </a:r>
            <a:r>
              <a:rPr lang="en-US" altLang="ko-KR" sz="3600" dirty="0">
                <a:solidFill>
                  <a:srgbClr val="004098"/>
                </a:solidFill>
                <a:latin typeface="Times New Roman" panose="02020603050405020304" pitchFamily="18" charset="0"/>
                <a:ea typeface="SUIT SemiBold" pitchFamily="50" charset="-127"/>
                <a:cs typeface="Times New Roman" panose="02020603050405020304" pitchFamily="18" charset="0"/>
              </a:rPr>
              <a:t> Commissioning</a:t>
            </a:r>
            <a:endParaRPr lang="ko-KR" altLang="en-US" sz="2800" dirty="0">
              <a:solidFill>
                <a:srgbClr val="004098"/>
              </a:solidFill>
              <a:latin typeface="Times New Roman" panose="02020603050405020304" pitchFamily="18" charset="0"/>
              <a:ea typeface="SUIT SemiBold" pitchFamily="50" charset="-127"/>
              <a:cs typeface="Times New Roman" panose="02020603050405020304" pitchFamily="18" charset="0"/>
            </a:endParaRPr>
          </a:p>
        </p:txBody>
      </p:sp>
      <p:sp>
        <p:nvSpPr>
          <p:cNvPr id="3" name="TextBox 2">
            <a:extLst>
              <a:ext uri="{FF2B5EF4-FFF2-40B4-BE49-F238E27FC236}">
                <a16:creationId xmlns:a16="http://schemas.microsoft.com/office/drawing/2014/main" id="{85AA461B-65E1-E198-5AE0-3B38C1279125}"/>
              </a:ext>
            </a:extLst>
          </p:cNvPr>
          <p:cNvSpPr txBox="1"/>
          <p:nvPr/>
        </p:nvSpPr>
        <p:spPr>
          <a:xfrm>
            <a:off x="359999" y="936000"/>
            <a:ext cx="9060447" cy="369332"/>
          </a:xfrm>
          <a:prstGeom prst="rect">
            <a:avLst/>
          </a:prstGeom>
          <a:noFill/>
        </p:spPr>
        <p:txBody>
          <a:bodyPr wrap="square" rtlCol="0">
            <a:spAutoFit/>
          </a:bodyPr>
          <a:lstStyle/>
          <a:p>
            <a:pPr marL="285750" indent="-285750">
              <a:buClr>
                <a:srgbClr val="005391"/>
              </a:buClr>
              <a:buFont typeface="Wingdings" panose="05000000000000000000" pitchFamily="2" charset="2"/>
              <a:buChar char="§"/>
            </a:pPr>
            <a:r>
              <a:rPr lang="en-US" altLang="ko-KR" dirty="0">
                <a:latin typeface="Times New Roman" panose="02020603050405020304" pitchFamily="18" charset="0"/>
                <a:ea typeface="나눔고딕" panose="020D0604000000000000" pitchFamily="50" charset="-127"/>
                <a:cs typeface="Times New Roman" panose="02020603050405020304" pitchFamily="18" charset="0"/>
              </a:rPr>
              <a:t>RI beam production extended to higher-Z isotopes with </a:t>
            </a:r>
            <a:r>
              <a:rPr lang="en-US" altLang="ko-KR" baseline="30000" dirty="0">
                <a:latin typeface="Times New Roman" panose="02020603050405020304" pitchFamily="18" charset="0"/>
                <a:ea typeface="나눔고딕" panose="020D0604000000000000" pitchFamily="50" charset="-127"/>
                <a:cs typeface="Times New Roman" panose="02020603050405020304" pitchFamily="18" charset="0"/>
              </a:rPr>
              <a:t>40</a:t>
            </a:r>
            <a:r>
              <a:rPr lang="en-US" altLang="ko-KR" dirty="0">
                <a:latin typeface="Times New Roman" panose="02020603050405020304" pitchFamily="18" charset="0"/>
                <a:ea typeface="나눔고딕" panose="020D0604000000000000" pitchFamily="50" charset="-127"/>
                <a:cs typeface="Times New Roman" panose="02020603050405020304" pitchFamily="18" charset="0"/>
              </a:rPr>
              <a:t>Ar</a:t>
            </a:r>
            <a:r>
              <a:rPr lang="en-US" altLang="ko-KR" baseline="30000" dirty="0">
                <a:latin typeface="Times New Roman" panose="02020603050405020304" pitchFamily="18" charset="0"/>
                <a:ea typeface="나눔고딕" panose="020D0604000000000000" pitchFamily="50" charset="-127"/>
                <a:cs typeface="Times New Roman" panose="02020603050405020304" pitchFamily="18" charset="0"/>
              </a:rPr>
              <a:t>8+</a:t>
            </a:r>
            <a:r>
              <a:rPr lang="en-US" altLang="ko-KR" dirty="0">
                <a:latin typeface="Times New Roman" panose="02020603050405020304" pitchFamily="18" charset="0"/>
                <a:ea typeface="나눔고딕" panose="020D0604000000000000" pitchFamily="50" charset="-127"/>
                <a:cs typeface="Times New Roman" panose="02020603050405020304" pitchFamily="18" charset="0"/>
              </a:rPr>
              <a:t> beam (2024)</a:t>
            </a:r>
            <a:endParaRPr lang="ko-KR" altLang="en-US" dirty="0">
              <a:latin typeface="Times New Roman" panose="02020603050405020304" pitchFamily="18" charset="0"/>
              <a:ea typeface="SUIT SemiBold" pitchFamily="50" charset="-127"/>
              <a:cs typeface="Times New Roman" panose="02020603050405020304" pitchFamily="18" charset="0"/>
            </a:endParaRPr>
          </a:p>
        </p:txBody>
      </p:sp>
      <p:sp>
        <p:nvSpPr>
          <p:cNvPr id="8" name="직사각형 7">
            <a:extLst>
              <a:ext uri="{FF2B5EF4-FFF2-40B4-BE49-F238E27FC236}">
                <a16:creationId xmlns:a16="http://schemas.microsoft.com/office/drawing/2014/main" id="{6CA9F274-6397-4C3F-8759-EF10BA40CA5A}"/>
              </a:ext>
            </a:extLst>
          </p:cNvPr>
          <p:cNvSpPr/>
          <p:nvPr/>
        </p:nvSpPr>
        <p:spPr>
          <a:xfrm>
            <a:off x="8185344" y="3759644"/>
            <a:ext cx="4006656" cy="1643527"/>
          </a:xfrm>
          <a:prstGeom prst="rect">
            <a:avLst/>
          </a:prstGeom>
          <a:ln w="12700">
            <a:noFill/>
          </a:ln>
        </p:spPr>
        <p:txBody>
          <a:bodyPr wrap="square">
            <a:spAutoFit/>
          </a:bodyPr>
          <a:lstStyle/>
          <a:p>
            <a:pPr marL="285750" indent="-285750">
              <a:lnSpc>
                <a:spcPct val="120000"/>
              </a:lnSpc>
              <a:buFont typeface="Arial" panose="020B0604020202020204" pitchFamily="34" charset="0"/>
              <a:buChar char="•"/>
            </a:pPr>
            <a:r>
              <a:rPr lang="en-US" altLang="ko-KR" sz="1400" dirty="0">
                <a:latin typeface="Arial" panose="020B0604020202020204" pitchFamily="34" charset="0"/>
                <a:ea typeface="나눔고딕" panose="020D0604000000000000" pitchFamily="50" charset="-127"/>
                <a:cs typeface="Arial" panose="020B0604020202020204" pitchFamily="34" charset="0"/>
              </a:rPr>
              <a:t>Secondary RI beams up to Z = 14 were successfully produced and identified using the </a:t>
            </a:r>
            <a:r>
              <a:rPr lang="en-US" altLang="ko-KR" sz="1400" dirty="0" err="1">
                <a:latin typeface="Arial" panose="020B0604020202020204" pitchFamily="34" charset="0"/>
                <a:ea typeface="나눔고딕" panose="020D0604000000000000" pitchFamily="50" charset="-127"/>
                <a:cs typeface="Arial" panose="020B0604020202020204" pitchFamily="34" charset="0"/>
              </a:rPr>
              <a:t>Bρ</a:t>
            </a:r>
            <a:r>
              <a:rPr lang="en-US" altLang="ko-KR" sz="1400" dirty="0">
                <a:latin typeface="Arial" panose="020B0604020202020204" pitchFamily="34" charset="0"/>
                <a:ea typeface="나눔고딕" panose="020D0604000000000000" pitchFamily="50" charset="-127"/>
                <a:cs typeface="Arial" panose="020B0604020202020204" pitchFamily="34" charset="0"/>
              </a:rPr>
              <a:t>–ΔE–</a:t>
            </a:r>
            <a:r>
              <a:rPr lang="en-US" altLang="ko-KR" sz="1400" dirty="0" err="1">
                <a:latin typeface="Arial" panose="020B0604020202020204" pitchFamily="34" charset="0"/>
                <a:ea typeface="나눔고딕" panose="020D0604000000000000" pitchFamily="50" charset="-127"/>
                <a:cs typeface="Arial" panose="020B0604020202020204" pitchFamily="34" charset="0"/>
              </a:rPr>
              <a:t>ToF</a:t>
            </a:r>
            <a:r>
              <a:rPr lang="en-US" altLang="ko-KR" sz="1400" dirty="0">
                <a:latin typeface="Arial" panose="020B0604020202020204" pitchFamily="34" charset="0"/>
                <a:ea typeface="나눔고딕" panose="020D0604000000000000" pitchFamily="50" charset="-127"/>
                <a:cs typeface="Arial" panose="020B0604020202020204" pitchFamily="34" charset="0"/>
              </a:rPr>
              <a:t> method with </a:t>
            </a:r>
            <a:r>
              <a:rPr lang="en-US" altLang="ko-KR" sz="1400" dirty="0" err="1">
                <a:latin typeface="Arial" panose="020B0604020202020204" pitchFamily="34" charset="0"/>
                <a:ea typeface="나눔고딕" panose="020D0604000000000000" pitchFamily="50" charset="-127"/>
                <a:cs typeface="Arial" panose="020B0604020202020204" pitchFamily="34" charset="0"/>
              </a:rPr>
              <a:t>KoBRA</a:t>
            </a:r>
            <a:r>
              <a:rPr lang="en-US" altLang="ko-KR" sz="1400" dirty="0">
                <a:latin typeface="Arial" panose="020B0604020202020204" pitchFamily="34" charset="0"/>
                <a:ea typeface="나눔고딕" panose="020D0604000000000000" pitchFamily="50" charset="-127"/>
                <a:cs typeface="Arial" panose="020B0604020202020204" pitchFamily="34" charset="0"/>
              </a:rPr>
              <a:t> beamline detectors.</a:t>
            </a:r>
          </a:p>
          <a:p>
            <a:pPr marL="285750" indent="-285750">
              <a:lnSpc>
                <a:spcPct val="120000"/>
              </a:lnSpc>
              <a:buFont typeface="Arial" panose="020B0604020202020204" pitchFamily="34" charset="0"/>
              <a:buChar char="•"/>
            </a:pPr>
            <a:r>
              <a:rPr lang="en-US" altLang="ko-KR" sz="1400" dirty="0">
                <a:latin typeface="Arial" panose="020B0604020202020204" pitchFamily="34" charset="0"/>
                <a:ea typeface="나눔고딕" panose="020D0604000000000000" pitchFamily="50" charset="-127"/>
                <a:cs typeface="Arial" panose="020B0604020202020204" pitchFamily="34" charset="0"/>
              </a:rPr>
              <a:t>The momentum distribution and production cross sections are currently under analysis.</a:t>
            </a:r>
          </a:p>
        </p:txBody>
      </p:sp>
      <p:pic>
        <p:nvPicPr>
          <p:cNvPr id="9" name="그림 8"/>
          <p:cNvPicPr>
            <a:picLocks noChangeAspect="1"/>
          </p:cNvPicPr>
          <p:nvPr/>
        </p:nvPicPr>
        <p:blipFill>
          <a:blip r:embed="rId4"/>
          <a:stretch>
            <a:fillRect/>
          </a:stretch>
        </p:blipFill>
        <p:spPr>
          <a:xfrm>
            <a:off x="5023272" y="3487676"/>
            <a:ext cx="3449416" cy="2337409"/>
          </a:xfrm>
          <a:prstGeom prst="rect">
            <a:avLst/>
          </a:prstGeom>
        </p:spPr>
      </p:pic>
      <p:sp>
        <p:nvSpPr>
          <p:cNvPr id="10" name="TextBox 9">
            <a:extLst>
              <a:ext uri="{FF2B5EF4-FFF2-40B4-BE49-F238E27FC236}">
                <a16:creationId xmlns:a16="http://schemas.microsoft.com/office/drawing/2014/main" id="{ACE419E8-9E29-48B7-BD1D-35449C88259D}"/>
              </a:ext>
            </a:extLst>
          </p:cNvPr>
          <p:cNvSpPr txBox="1"/>
          <p:nvPr/>
        </p:nvSpPr>
        <p:spPr>
          <a:xfrm>
            <a:off x="2205371" y="5849718"/>
            <a:ext cx="2757416" cy="646331"/>
          </a:xfrm>
          <a:prstGeom prst="rect">
            <a:avLst/>
          </a:prstGeom>
          <a:noFill/>
        </p:spPr>
        <p:txBody>
          <a:bodyPr wrap="square" rtlCol="0">
            <a:spAutoFit/>
          </a:bodyPr>
          <a:lstStyle/>
          <a:p>
            <a:pPr marL="285750" indent="-285750">
              <a:buFont typeface="Wingdings" panose="05000000000000000000" pitchFamily="2" charset="2"/>
              <a:buChar char="ü"/>
            </a:pPr>
            <a:r>
              <a:rPr lang="en-US" altLang="ko-KR" sz="1200" dirty="0">
                <a:latin typeface="Arial" panose="020B0604020202020204" pitchFamily="34" charset="0"/>
                <a:cs typeface="Arial" panose="020B0604020202020204" pitchFamily="34" charset="0"/>
              </a:rPr>
              <a:t>Magnetic Rigidity Setting for </a:t>
            </a:r>
            <a:r>
              <a:rPr lang="en-US" altLang="ko-KR" sz="1200" baseline="30000" dirty="0">
                <a:latin typeface="Arial" panose="020B0604020202020204" pitchFamily="34" charset="0"/>
                <a:cs typeface="Arial" panose="020B0604020202020204" pitchFamily="34" charset="0"/>
              </a:rPr>
              <a:t>10</a:t>
            </a:r>
            <a:r>
              <a:rPr lang="en-US" altLang="ko-KR" sz="1200" dirty="0">
                <a:latin typeface="Arial" panose="020B0604020202020204" pitchFamily="34" charset="0"/>
                <a:cs typeface="Arial" panose="020B0604020202020204" pitchFamily="34" charset="0"/>
              </a:rPr>
              <a:t>B </a:t>
            </a:r>
          </a:p>
          <a:p>
            <a:pPr marL="285750" indent="-285750">
              <a:buFont typeface="Wingdings" panose="05000000000000000000" pitchFamily="2" charset="2"/>
              <a:buChar char="ü"/>
            </a:pPr>
            <a:r>
              <a:rPr lang="en-US" altLang="ko-KR" sz="1200" dirty="0">
                <a:latin typeface="Arial" panose="020B0604020202020204" pitchFamily="34" charset="0"/>
                <a:cs typeface="Arial" panose="020B0604020202020204" pitchFamily="34" charset="0"/>
              </a:rPr>
              <a:t>Without F1 Al degrader &amp; PPACs</a:t>
            </a:r>
          </a:p>
          <a:p>
            <a:pPr marL="285750" indent="-285750">
              <a:buFont typeface="Wingdings" panose="05000000000000000000" pitchFamily="2" charset="2"/>
              <a:buChar char="ü"/>
            </a:pPr>
            <a:r>
              <a:rPr lang="en-US" altLang="ko-KR" sz="1200" dirty="0" err="1">
                <a:latin typeface="Arial" panose="020B0604020202020204" pitchFamily="34" charset="0"/>
                <a:cs typeface="Arial" panose="020B0604020202020204" pitchFamily="34" charset="0"/>
              </a:rPr>
              <a:t>Δp</a:t>
            </a:r>
            <a:r>
              <a:rPr lang="en-US" altLang="ko-KR" sz="1200" dirty="0">
                <a:latin typeface="Arial" panose="020B0604020202020204" pitchFamily="34" charset="0"/>
                <a:cs typeface="Arial" panose="020B0604020202020204" pitchFamily="34" charset="0"/>
              </a:rPr>
              <a:t>/p = 0.2%</a:t>
            </a:r>
          </a:p>
        </p:txBody>
      </p:sp>
      <p:sp>
        <p:nvSpPr>
          <p:cNvPr id="11" name="TextBox 10">
            <a:extLst>
              <a:ext uri="{FF2B5EF4-FFF2-40B4-BE49-F238E27FC236}">
                <a16:creationId xmlns:a16="http://schemas.microsoft.com/office/drawing/2014/main" id="{AD1A68E2-FBCE-46F0-A97A-6FE7E45B110B}"/>
              </a:ext>
            </a:extLst>
          </p:cNvPr>
          <p:cNvSpPr txBox="1"/>
          <p:nvPr/>
        </p:nvSpPr>
        <p:spPr>
          <a:xfrm>
            <a:off x="5376274" y="5849718"/>
            <a:ext cx="3872157" cy="646331"/>
          </a:xfrm>
          <a:prstGeom prst="rect">
            <a:avLst/>
          </a:prstGeom>
          <a:solidFill>
            <a:schemeClr val="bg1"/>
          </a:solidFill>
        </p:spPr>
        <p:txBody>
          <a:bodyPr wrap="square" rtlCol="0">
            <a:spAutoFit/>
          </a:bodyPr>
          <a:lstStyle/>
          <a:p>
            <a:pPr marL="285750" indent="-285750">
              <a:buFont typeface="Wingdings" panose="05000000000000000000" pitchFamily="2" charset="2"/>
              <a:buChar char="ü"/>
            </a:pPr>
            <a:r>
              <a:rPr lang="en-US" altLang="ko-KR" sz="1200" dirty="0">
                <a:latin typeface="Arial" panose="020B0604020202020204" pitchFamily="34" charset="0"/>
                <a:cs typeface="Arial" panose="020B0604020202020204" pitchFamily="34" charset="0"/>
              </a:rPr>
              <a:t>Magnetic Rigidity Setting for </a:t>
            </a:r>
            <a:r>
              <a:rPr lang="en-US" altLang="ko-KR" sz="1200" baseline="30000" dirty="0">
                <a:latin typeface="Arial" panose="020B0604020202020204" pitchFamily="34" charset="0"/>
                <a:cs typeface="Arial" panose="020B0604020202020204" pitchFamily="34" charset="0"/>
              </a:rPr>
              <a:t>25</a:t>
            </a:r>
            <a:r>
              <a:rPr lang="en-US" altLang="ko-KR" sz="1200" dirty="0">
                <a:latin typeface="Arial" panose="020B0604020202020204" pitchFamily="34" charset="0"/>
                <a:cs typeface="Arial" panose="020B0604020202020204" pitchFamily="34" charset="0"/>
              </a:rPr>
              <a:t>Ne</a:t>
            </a:r>
          </a:p>
          <a:p>
            <a:pPr marL="285750" indent="-285750">
              <a:buFont typeface="Wingdings" panose="05000000000000000000" pitchFamily="2" charset="2"/>
              <a:buChar char="ü"/>
            </a:pPr>
            <a:r>
              <a:rPr lang="en-US" altLang="ko-KR" sz="1200" dirty="0">
                <a:latin typeface="Arial" panose="020B0604020202020204" pitchFamily="34" charset="0"/>
                <a:cs typeface="Arial" panose="020B0604020202020204" pitchFamily="34" charset="0"/>
              </a:rPr>
              <a:t>With F1 PPACs (functions as a energy degrader)</a:t>
            </a:r>
          </a:p>
          <a:p>
            <a:pPr marL="285750" indent="-285750">
              <a:buFont typeface="Wingdings" panose="05000000000000000000" pitchFamily="2" charset="2"/>
              <a:buChar char="ü"/>
            </a:pPr>
            <a:r>
              <a:rPr lang="en-US" altLang="ko-KR" sz="1200" dirty="0" err="1">
                <a:latin typeface="Arial" panose="020B0604020202020204" pitchFamily="34" charset="0"/>
                <a:cs typeface="Arial" panose="020B0604020202020204" pitchFamily="34" charset="0"/>
              </a:rPr>
              <a:t>Δp</a:t>
            </a:r>
            <a:r>
              <a:rPr lang="en-US" altLang="ko-KR" sz="1200" dirty="0">
                <a:latin typeface="Arial" panose="020B0604020202020204" pitchFamily="34" charset="0"/>
                <a:cs typeface="Arial" panose="020B0604020202020204" pitchFamily="34" charset="0"/>
              </a:rPr>
              <a:t>/p = 8% (full momentum acceptance)</a:t>
            </a:r>
          </a:p>
        </p:txBody>
      </p:sp>
      <p:sp>
        <p:nvSpPr>
          <p:cNvPr id="12" name="TextBox 11">
            <a:extLst>
              <a:ext uri="{FF2B5EF4-FFF2-40B4-BE49-F238E27FC236}">
                <a16:creationId xmlns:a16="http://schemas.microsoft.com/office/drawing/2014/main" id="{0EC6F8F0-0ABA-4E82-9010-8D11E2623317}"/>
              </a:ext>
            </a:extLst>
          </p:cNvPr>
          <p:cNvSpPr txBox="1"/>
          <p:nvPr/>
        </p:nvSpPr>
        <p:spPr>
          <a:xfrm>
            <a:off x="5050495" y="2657122"/>
            <a:ext cx="3422193" cy="738664"/>
          </a:xfrm>
          <a:prstGeom prst="rect">
            <a:avLst/>
          </a:prstGeom>
          <a:noFill/>
        </p:spPr>
        <p:txBody>
          <a:bodyPr wrap="square" rtlCol="0">
            <a:spAutoFit/>
          </a:bodyPr>
          <a:lstStyle/>
          <a:p>
            <a:pPr marL="285750" indent="-285750">
              <a:buFont typeface="Wingdings" panose="05000000000000000000" pitchFamily="2" charset="2"/>
              <a:buChar char="ü"/>
            </a:pPr>
            <a:r>
              <a:rPr lang="en-US" altLang="ko-KR" sz="1400" dirty="0">
                <a:solidFill>
                  <a:srgbClr val="0075C2"/>
                </a:solidFill>
                <a:latin typeface="Arial" panose="020B0604020202020204" pitchFamily="34" charset="0"/>
                <a:cs typeface="Arial" panose="020B0604020202020204" pitchFamily="34" charset="0"/>
              </a:rPr>
              <a:t>PPAC (F1): B</a:t>
            </a:r>
            <a:r>
              <a:rPr lang="el-GR" altLang="ko-KR" sz="1400" dirty="0">
                <a:solidFill>
                  <a:srgbClr val="0075C2"/>
                </a:solidFill>
                <a:latin typeface="Arial" panose="020B0604020202020204" pitchFamily="34" charset="0"/>
                <a:cs typeface="Arial" panose="020B0604020202020204" pitchFamily="34" charset="0"/>
              </a:rPr>
              <a:t>ρ</a:t>
            </a:r>
            <a:r>
              <a:rPr lang="en-US" altLang="ko-KR" sz="1400" dirty="0">
                <a:solidFill>
                  <a:srgbClr val="0075C2"/>
                </a:solidFill>
                <a:latin typeface="Arial" panose="020B0604020202020204" pitchFamily="34" charset="0"/>
                <a:cs typeface="Arial" panose="020B0604020202020204" pitchFamily="34" charset="0"/>
              </a:rPr>
              <a:t> measurement </a:t>
            </a:r>
          </a:p>
          <a:p>
            <a:pPr marL="285750" indent="-285750">
              <a:buFont typeface="Wingdings" panose="05000000000000000000" pitchFamily="2" charset="2"/>
              <a:buChar char="ü"/>
            </a:pPr>
            <a:r>
              <a:rPr lang="en-US" altLang="ko-KR" sz="1400" dirty="0">
                <a:solidFill>
                  <a:srgbClr val="0075C2"/>
                </a:solidFill>
                <a:latin typeface="Arial" panose="020B0604020202020204" pitchFamily="34" charset="0"/>
                <a:cs typeface="Arial" panose="020B0604020202020204" pitchFamily="34" charset="0"/>
              </a:rPr>
              <a:t>2 PPACs (F2, F3): </a:t>
            </a:r>
            <a:r>
              <a:rPr lang="en-US" altLang="ko-KR" sz="1400" dirty="0" err="1">
                <a:solidFill>
                  <a:srgbClr val="0075C2"/>
                </a:solidFill>
                <a:latin typeface="Arial" panose="020B0604020202020204" pitchFamily="34" charset="0"/>
                <a:cs typeface="Arial" panose="020B0604020202020204" pitchFamily="34" charset="0"/>
              </a:rPr>
              <a:t>ToF</a:t>
            </a:r>
            <a:r>
              <a:rPr lang="en-US" altLang="ko-KR" sz="1400" dirty="0">
                <a:solidFill>
                  <a:srgbClr val="0075C2"/>
                </a:solidFill>
                <a:latin typeface="Arial" panose="020B0604020202020204" pitchFamily="34" charset="0"/>
                <a:cs typeface="Arial" panose="020B0604020202020204" pitchFamily="34" charset="0"/>
              </a:rPr>
              <a:t> measurement </a:t>
            </a:r>
          </a:p>
          <a:p>
            <a:pPr marL="285750" indent="-285750">
              <a:buFont typeface="Wingdings" panose="05000000000000000000" pitchFamily="2" charset="2"/>
              <a:buChar char="ü"/>
            </a:pPr>
            <a:r>
              <a:rPr lang="en-US" altLang="ko-KR" sz="1400" dirty="0">
                <a:solidFill>
                  <a:srgbClr val="0075C2"/>
                </a:solidFill>
                <a:latin typeface="Arial" panose="020B0604020202020204" pitchFamily="34" charset="0"/>
                <a:cs typeface="Arial" panose="020B0604020202020204" pitchFamily="34" charset="0"/>
              </a:rPr>
              <a:t>Si SSD: </a:t>
            </a:r>
            <a:r>
              <a:rPr lang="el-GR" altLang="ko-KR" sz="1400" dirty="0">
                <a:solidFill>
                  <a:srgbClr val="0075C2"/>
                </a:solidFill>
                <a:latin typeface="Arial" panose="020B0604020202020204" pitchFamily="34" charset="0"/>
                <a:cs typeface="Arial" panose="020B0604020202020204" pitchFamily="34" charset="0"/>
              </a:rPr>
              <a:t>Δ</a:t>
            </a:r>
            <a:r>
              <a:rPr lang="en-US" altLang="ko-KR" sz="1400" dirty="0">
                <a:solidFill>
                  <a:srgbClr val="0075C2"/>
                </a:solidFill>
                <a:latin typeface="Arial" panose="020B0604020202020204" pitchFamily="34" charset="0"/>
                <a:cs typeface="Arial" panose="020B0604020202020204" pitchFamily="34" charset="0"/>
              </a:rPr>
              <a:t>E measurement</a:t>
            </a:r>
          </a:p>
        </p:txBody>
      </p:sp>
      <p:pic>
        <p:nvPicPr>
          <p:cNvPr id="13" name="그림 12"/>
          <p:cNvPicPr>
            <a:picLocks noChangeAspect="1"/>
          </p:cNvPicPr>
          <p:nvPr/>
        </p:nvPicPr>
        <p:blipFill>
          <a:blip r:embed="rId5"/>
          <a:stretch>
            <a:fillRect/>
          </a:stretch>
        </p:blipFill>
        <p:spPr>
          <a:xfrm>
            <a:off x="1857542" y="3487676"/>
            <a:ext cx="3453074" cy="2348383"/>
          </a:xfrm>
          <a:prstGeom prst="rect">
            <a:avLst/>
          </a:prstGeom>
        </p:spPr>
      </p:pic>
      <p:pic>
        <p:nvPicPr>
          <p:cNvPr id="14" name="그림 13"/>
          <p:cNvPicPr>
            <a:picLocks noChangeAspect="1"/>
          </p:cNvPicPr>
          <p:nvPr/>
        </p:nvPicPr>
        <p:blipFill>
          <a:blip r:embed="rId6"/>
          <a:stretch>
            <a:fillRect/>
          </a:stretch>
        </p:blipFill>
        <p:spPr>
          <a:xfrm>
            <a:off x="216000" y="1440000"/>
            <a:ext cx="9493392" cy="2614557"/>
          </a:xfrm>
          <a:prstGeom prst="rect">
            <a:avLst/>
          </a:prstGeom>
        </p:spPr>
      </p:pic>
      <p:sp>
        <p:nvSpPr>
          <p:cNvPr id="15" name="TextBox 14">
            <a:extLst>
              <a:ext uri="{FF2B5EF4-FFF2-40B4-BE49-F238E27FC236}">
                <a16:creationId xmlns:a16="http://schemas.microsoft.com/office/drawing/2014/main" id="{8651E55D-DE9B-48EC-A991-AA60D1471993}"/>
              </a:ext>
            </a:extLst>
          </p:cNvPr>
          <p:cNvSpPr txBox="1"/>
          <p:nvPr/>
        </p:nvSpPr>
        <p:spPr>
          <a:xfrm>
            <a:off x="8737913" y="6551637"/>
            <a:ext cx="2989344" cy="276999"/>
          </a:xfrm>
          <a:prstGeom prst="rect">
            <a:avLst/>
          </a:prstGeom>
          <a:noFill/>
        </p:spPr>
        <p:txBody>
          <a:bodyPr wrap="none" rtlCol="0">
            <a:spAutoFit/>
          </a:bodyPr>
          <a:lstStyle/>
          <a:p>
            <a:r>
              <a:rPr lang="en-US" altLang="ko-KR" sz="1200" i="1" dirty="0">
                <a:latin typeface="Arial Narrow" panose="020B0606020202030204" pitchFamily="34" charset="0"/>
                <a:cs typeface="Arial" panose="020B0604020202020204" pitchFamily="34" charset="0"/>
              </a:rPr>
              <a:t>By K. </a:t>
            </a:r>
            <a:r>
              <a:rPr lang="en-US" altLang="ko-KR" sz="1200" i="1" dirty="0" err="1">
                <a:latin typeface="Arial Narrow" panose="020B0606020202030204" pitchFamily="34" charset="0"/>
                <a:cs typeface="Arial" panose="020B0604020202020204" pitchFamily="34" charset="0"/>
              </a:rPr>
              <a:t>Tshoo</a:t>
            </a:r>
            <a:r>
              <a:rPr lang="en-US" altLang="ko-KR" sz="1200" i="1" dirty="0">
                <a:latin typeface="Arial Narrow" panose="020B0606020202030204" pitchFamily="34" charset="0"/>
                <a:cs typeface="Arial" panose="020B0604020202020204" pitchFamily="34" charset="0"/>
              </a:rPr>
              <a:t>, D.G. Kim, M.S. </a:t>
            </a:r>
            <a:r>
              <a:rPr lang="en-US" altLang="ko-KR" sz="1200" i="1" dirty="0" err="1">
                <a:latin typeface="Arial Narrow" panose="020B0606020202030204" pitchFamily="34" charset="0"/>
                <a:cs typeface="Arial" panose="020B0604020202020204" pitchFamily="34" charset="0"/>
              </a:rPr>
              <a:t>Kwag</a:t>
            </a:r>
            <a:r>
              <a:rPr lang="en-US" altLang="ko-KR" sz="1200" i="1" dirty="0">
                <a:latin typeface="Arial Narrow" panose="020B0606020202030204" pitchFamily="34" charset="0"/>
                <a:cs typeface="Arial" panose="020B0604020202020204" pitchFamily="34" charset="0"/>
              </a:rPr>
              <a:t>, K.B. Lee et al.</a:t>
            </a:r>
            <a:endParaRPr lang="ko-KR" altLang="en-US" sz="1200" i="1" dirty="0">
              <a:latin typeface="Arial Narrow" panose="020B0606020202030204" pitchFamily="34" charset="0"/>
              <a:cs typeface="Arial" panose="020B0604020202020204" pitchFamily="34" charset="0"/>
            </a:endParaRPr>
          </a:p>
        </p:txBody>
      </p:sp>
      <p:sp>
        <p:nvSpPr>
          <p:cNvPr id="16" name="슬라이드 번호 개체 틀 2">
            <a:extLst>
              <a:ext uri="{FF2B5EF4-FFF2-40B4-BE49-F238E27FC236}">
                <a16:creationId xmlns:a16="http://schemas.microsoft.com/office/drawing/2014/main" id="{8A22F5B7-3D15-40C9-949D-9C20AF121594}"/>
              </a:ext>
            </a:extLst>
          </p:cNvPr>
          <p:cNvSpPr txBox="1">
            <a:spLocks/>
          </p:cNvSpPr>
          <p:nvPr/>
        </p:nvSpPr>
        <p:spPr>
          <a:xfrm>
            <a:off x="9360000" y="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tint val="82000"/>
                  </a:schemeClr>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91FA9868-F4C7-48E4-A91F-515FCC583EA8}" type="slidenum">
              <a:rPr lang="ko-KR" altLang="en-US" sz="1400" smtClean="0"/>
              <a:pPr/>
              <a:t>11</a:t>
            </a:fld>
            <a:endParaRPr lang="ko-KR" altLang="en-US" sz="1400" dirty="0"/>
          </a:p>
        </p:txBody>
      </p:sp>
    </p:spTree>
    <p:extLst>
      <p:ext uri="{BB962C8B-B14F-4D97-AF65-F5344CB8AC3E}">
        <p14:creationId xmlns:p14="http://schemas.microsoft.com/office/powerpoint/2010/main" val="36130350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그림 18">
            <a:extLst>
              <a:ext uri="{FF2B5EF4-FFF2-40B4-BE49-F238E27FC236}">
                <a16:creationId xmlns:a16="http://schemas.microsoft.com/office/drawing/2014/main" id="{B566940A-5D05-484C-340D-B21396B2E3C6}"/>
              </a:ext>
            </a:extLst>
          </p:cNvPr>
          <p:cNvPicPr>
            <a:picLocks noChangeAspect="1"/>
          </p:cNvPicPr>
          <p:nvPr/>
        </p:nvPicPr>
        <p:blipFill rotWithShape="1">
          <a:blip r:embed="rId3">
            <a:extLst>
              <a:ext uri="{28A0092B-C50C-407E-A947-70E740481C1C}">
                <a14:useLocalDpi xmlns:a14="http://schemas.microsoft.com/office/drawing/2010/main" val="0"/>
              </a:ext>
            </a:extLst>
          </a:blip>
          <a:srcRect t="20307" b="7853"/>
          <a:stretch/>
        </p:blipFill>
        <p:spPr>
          <a:xfrm>
            <a:off x="5892" y="475989"/>
            <a:ext cx="12192000" cy="526093"/>
          </a:xfrm>
          <a:prstGeom prst="rect">
            <a:avLst/>
          </a:prstGeom>
        </p:spPr>
      </p:pic>
      <p:sp>
        <p:nvSpPr>
          <p:cNvPr id="25" name="TextBox 24">
            <a:extLst>
              <a:ext uri="{FF2B5EF4-FFF2-40B4-BE49-F238E27FC236}">
                <a16:creationId xmlns:a16="http://schemas.microsoft.com/office/drawing/2014/main" id="{DB975493-325C-B395-0388-8A9AEF398447}"/>
              </a:ext>
            </a:extLst>
          </p:cNvPr>
          <p:cNvSpPr txBox="1"/>
          <p:nvPr/>
        </p:nvSpPr>
        <p:spPr>
          <a:xfrm>
            <a:off x="540000" y="180000"/>
            <a:ext cx="10769684" cy="646331"/>
          </a:xfrm>
          <a:prstGeom prst="rect">
            <a:avLst/>
          </a:prstGeom>
          <a:noFill/>
        </p:spPr>
        <p:txBody>
          <a:bodyPr wrap="square" rtlCol="0">
            <a:spAutoFit/>
          </a:bodyPr>
          <a:lstStyle/>
          <a:p>
            <a:r>
              <a:rPr lang="en-US" altLang="ko-KR" sz="3600" dirty="0" err="1">
                <a:solidFill>
                  <a:srgbClr val="004098"/>
                </a:solidFill>
                <a:latin typeface="Times New Roman" panose="02020603050405020304" pitchFamily="18" charset="0"/>
                <a:ea typeface="SUIT SemiBold" pitchFamily="50" charset="-127"/>
                <a:cs typeface="Times New Roman" panose="02020603050405020304" pitchFamily="18" charset="0"/>
              </a:rPr>
              <a:t>KoBRA</a:t>
            </a:r>
            <a:r>
              <a:rPr lang="en-US" altLang="ko-KR" sz="3600" dirty="0">
                <a:solidFill>
                  <a:srgbClr val="004098"/>
                </a:solidFill>
                <a:latin typeface="Times New Roman" panose="02020603050405020304" pitchFamily="18" charset="0"/>
                <a:ea typeface="SUIT SemiBold" pitchFamily="50" charset="-127"/>
                <a:cs typeface="Times New Roman" panose="02020603050405020304" pitchFamily="18" charset="0"/>
              </a:rPr>
              <a:t> Commissioning</a:t>
            </a:r>
            <a:endParaRPr lang="ko-KR" altLang="en-US" sz="2800" dirty="0">
              <a:solidFill>
                <a:srgbClr val="004098"/>
              </a:solidFill>
              <a:latin typeface="Times New Roman" panose="02020603050405020304" pitchFamily="18" charset="0"/>
              <a:ea typeface="SUIT SemiBold" pitchFamily="50" charset="-127"/>
              <a:cs typeface="Times New Roman" panose="02020603050405020304" pitchFamily="18" charset="0"/>
            </a:endParaRPr>
          </a:p>
        </p:txBody>
      </p:sp>
      <p:sp>
        <p:nvSpPr>
          <p:cNvPr id="3" name="TextBox 2">
            <a:extLst>
              <a:ext uri="{FF2B5EF4-FFF2-40B4-BE49-F238E27FC236}">
                <a16:creationId xmlns:a16="http://schemas.microsoft.com/office/drawing/2014/main" id="{85AA461B-65E1-E198-5AE0-3B38C1279125}"/>
              </a:ext>
            </a:extLst>
          </p:cNvPr>
          <p:cNvSpPr txBox="1"/>
          <p:nvPr/>
        </p:nvSpPr>
        <p:spPr>
          <a:xfrm>
            <a:off x="359999" y="936000"/>
            <a:ext cx="9028549" cy="369332"/>
          </a:xfrm>
          <a:prstGeom prst="rect">
            <a:avLst/>
          </a:prstGeom>
          <a:noFill/>
        </p:spPr>
        <p:txBody>
          <a:bodyPr wrap="square" rtlCol="0">
            <a:spAutoFit/>
          </a:bodyPr>
          <a:lstStyle/>
          <a:p>
            <a:pPr marL="285750" indent="-285750">
              <a:buClr>
                <a:srgbClr val="005391"/>
              </a:buClr>
              <a:buFont typeface="Wingdings" panose="05000000000000000000" pitchFamily="2" charset="2"/>
              <a:buChar char="§"/>
            </a:pPr>
            <a:r>
              <a:rPr lang="en-US" altLang="ko-KR" dirty="0">
                <a:latin typeface="Times New Roman" panose="02020603050405020304" pitchFamily="18" charset="0"/>
                <a:ea typeface="나눔고딕" panose="020D0604000000000000" pitchFamily="50" charset="-127"/>
                <a:cs typeface="Times New Roman" panose="02020603050405020304" pitchFamily="18" charset="0"/>
              </a:rPr>
              <a:t>First acceleration and delivery of the ISOL RI beam (</a:t>
            </a:r>
            <a:r>
              <a:rPr lang="en-US" altLang="ko-KR" baseline="30000" dirty="0">
                <a:latin typeface="Times New Roman" panose="02020603050405020304" pitchFamily="18" charset="0"/>
                <a:ea typeface="나눔고딕" panose="020D0604000000000000" pitchFamily="50" charset="-127"/>
                <a:cs typeface="Times New Roman" panose="02020603050405020304" pitchFamily="18" charset="0"/>
              </a:rPr>
              <a:t>25</a:t>
            </a:r>
            <a:r>
              <a:rPr lang="en-US" altLang="ko-KR" dirty="0">
                <a:latin typeface="Times New Roman" panose="02020603050405020304" pitchFamily="18" charset="0"/>
                <a:ea typeface="나눔고딕" panose="020D0604000000000000" pitchFamily="50" charset="-127"/>
                <a:cs typeface="Times New Roman" panose="02020603050405020304" pitchFamily="18" charset="0"/>
              </a:rPr>
              <a:t>Na</a:t>
            </a:r>
            <a:r>
              <a:rPr lang="en-US" altLang="ko-KR" baseline="30000" dirty="0">
                <a:latin typeface="Times New Roman" panose="02020603050405020304" pitchFamily="18" charset="0"/>
                <a:ea typeface="나눔고딕" panose="020D0604000000000000" pitchFamily="50" charset="-127"/>
                <a:cs typeface="Times New Roman" panose="02020603050405020304" pitchFamily="18" charset="0"/>
              </a:rPr>
              <a:t>5+</a:t>
            </a:r>
            <a:r>
              <a:rPr lang="en-US" altLang="ko-KR" dirty="0">
                <a:latin typeface="Times New Roman" panose="02020603050405020304" pitchFamily="18" charset="0"/>
                <a:ea typeface="나눔고딕" panose="020D0604000000000000" pitchFamily="50" charset="-127"/>
                <a:cs typeface="Times New Roman" panose="02020603050405020304" pitchFamily="18" charset="0"/>
              </a:rPr>
              <a:t>) to </a:t>
            </a:r>
            <a:r>
              <a:rPr lang="en-US" altLang="ko-KR" dirty="0" err="1">
                <a:latin typeface="Times New Roman" panose="02020603050405020304" pitchFamily="18" charset="0"/>
                <a:ea typeface="나눔고딕" panose="020D0604000000000000" pitchFamily="50" charset="-127"/>
                <a:cs typeface="Times New Roman" panose="02020603050405020304" pitchFamily="18" charset="0"/>
              </a:rPr>
              <a:t>KoBRA</a:t>
            </a:r>
            <a:r>
              <a:rPr lang="en-US" altLang="ko-KR" dirty="0">
                <a:latin typeface="Times New Roman" panose="02020603050405020304" pitchFamily="18" charset="0"/>
                <a:ea typeface="나눔고딕" panose="020D0604000000000000" pitchFamily="50" charset="-127"/>
                <a:cs typeface="Times New Roman" panose="02020603050405020304" pitchFamily="18" charset="0"/>
              </a:rPr>
              <a:t> (2024)</a:t>
            </a:r>
            <a:endParaRPr lang="en-US" altLang="ko-KR" dirty="0">
              <a:latin typeface="Times New Roman" panose="02020603050405020304" pitchFamily="18" charset="0"/>
              <a:ea typeface="SUIT SemiBold" pitchFamily="50" charset="-127"/>
              <a:cs typeface="Times New Roman" panose="02020603050405020304" pitchFamily="18" charset="0"/>
            </a:endParaRPr>
          </a:p>
        </p:txBody>
      </p:sp>
      <p:pic>
        <p:nvPicPr>
          <p:cNvPr id="5" name="그림 4">
            <a:extLst>
              <a:ext uri="{FF2B5EF4-FFF2-40B4-BE49-F238E27FC236}">
                <a16:creationId xmlns:a16="http://schemas.microsoft.com/office/drawing/2014/main" id="{9C458976-1520-47C3-9232-916BF905BA12}"/>
              </a:ext>
            </a:extLst>
          </p:cNvPr>
          <p:cNvPicPr>
            <a:picLocks noChangeAspect="1"/>
          </p:cNvPicPr>
          <p:nvPr/>
        </p:nvPicPr>
        <p:blipFill>
          <a:blip r:embed="rId4"/>
          <a:stretch>
            <a:fillRect/>
          </a:stretch>
        </p:blipFill>
        <p:spPr>
          <a:xfrm>
            <a:off x="9359451" y="1649956"/>
            <a:ext cx="2705639" cy="2249009"/>
          </a:xfrm>
          <a:prstGeom prst="rect">
            <a:avLst/>
          </a:prstGeom>
        </p:spPr>
      </p:pic>
      <p:pic>
        <p:nvPicPr>
          <p:cNvPr id="6" name="그림 5">
            <a:extLst>
              <a:ext uri="{FF2B5EF4-FFF2-40B4-BE49-F238E27FC236}">
                <a16:creationId xmlns:a16="http://schemas.microsoft.com/office/drawing/2014/main" id="{A799D9D8-9EFF-4F4B-977A-EBC1B4864676}"/>
              </a:ext>
            </a:extLst>
          </p:cNvPr>
          <p:cNvPicPr>
            <a:picLocks noChangeAspect="1"/>
          </p:cNvPicPr>
          <p:nvPr/>
        </p:nvPicPr>
        <p:blipFill rotWithShape="1">
          <a:blip r:embed="rId5"/>
          <a:srcRect t="16330" b="3237"/>
          <a:stretch/>
        </p:blipFill>
        <p:spPr>
          <a:xfrm>
            <a:off x="706582" y="4375879"/>
            <a:ext cx="9942368" cy="2215803"/>
          </a:xfrm>
          <a:prstGeom prst="rect">
            <a:avLst/>
          </a:prstGeom>
        </p:spPr>
      </p:pic>
      <p:sp>
        <p:nvSpPr>
          <p:cNvPr id="7" name="TextBox 6">
            <a:extLst>
              <a:ext uri="{FF2B5EF4-FFF2-40B4-BE49-F238E27FC236}">
                <a16:creationId xmlns:a16="http://schemas.microsoft.com/office/drawing/2014/main" id="{DDC66080-5FC9-46EF-B3EC-C4C80AD049D4}"/>
              </a:ext>
            </a:extLst>
          </p:cNvPr>
          <p:cNvSpPr txBox="1"/>
          <p:nvPr/>
        </p:nvSpPr>
        <p:spPr>
          <a:xfrm>
            <a:off x="1120966" y="4423360"/>
            <a:ext cx="2810308" cy="307777"/>
          </a:xfrm>
          <a:prstGeom prst="rect">
            <a:avLst/>
          </a:prstGeom>
          <a:noFill/>
        </p:spPr>
        <p:txBody>
          <a:bodyPr wrap="square" rtlCol="0">
            <a:spAutoFit/>
          </a:bodyPr>
          <a:lstStyle/>
          <a:p>
            <a:pPr algn="ctr"/>
            <a:r>
              <a:rPr lang="en-US" altLang="ko-KR" sz="1400" dirty="0">
                <a:solidFill>
                  <a:srgbClr val="0000FF"/>
                </a:solidFill>
                <a:latin typeface="Arial" panose="020B0604020202020204" pitchFamily="34" charset="0"/>
                <a:cs typeface="Arial" panose="020B0604020202020204" pitchFamily="34" charset="0"/>
              </a:rPr>
              <a:t>Experiment </a:t>
            </a:r>
            <a:endParaRPr lang="ko-KR" altLang="en-US" sz="1400" dirty="0">
              <a:solidFill>
                <a:srgbClr val="0000FF"/>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D7A7D05-CFBC-4BF0-B71B-8F7CE2C3E6F4}"/>
              </a:ext>
            </a:extLst>
          </p:cNvPr>
          <p:cNvSpPr txBox="1"/>
          <p:nvPr/>
        </p:nvSpPr>
        <p:spPr>
          <a:xfrm>
            <a:off x="4523578" y="4423360"/>
            <a:ext cx="2802527" cy="307777"/>
          </a:xfrm>
          <a:prstGeom prst="rect">
            <a:avLst/>
          </a:prstGeom>
          <a:noFill/>
        </p:spPr>
        <p:txBody>
          <a:bodyPr wrap="square" rtlCol="0">
            <a:spAutoFit/>
          </a:bodyPr>
          <a:lstStyle/>
          <a:p>
            <a:pPr algn="ctr"/>
            <a:r>
              <a:rPr lang="en-US" altLang="ko-KR" sz="1400" dirty="0">
                <a:solidFill>
                  <a:srgbClr val="0000FF"/>
                </a:solidFill>
                <a:latin typeface="Arial" panose="020B0604020202020204" pitchFamily="34" charset="0"/>
                <a:cs typeface="Arial" panose="020B0604020202020204" pitchFamily="34" charset="0"/>
              </a:rPr>
              <a:t>Experiment</a:t>
            </a:r>
            <a:endParaRPr lang="ko-KR" altLang="en-US" sz="1400" dirty="0">
              <a:solidFill>
                <a:srgbClr val="0000FF"/>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8927354-5A8D-426F-938C-C51B41F7B794}"/>
              </a:ext>
            </a:extLst>
          </p:cNvPr>
          <p:cNvSpPr txBox="1"/>
          <p:nvPr/>
        </p:nvSpPr>
        <p:spPr>
          <a:xfrm>
            <a:off x="8613654" y="4423359"/>
            <a:ext cx="1021433" cy="307777"/>
          </a:xfrm>
          <a:prstGeom prst="rect">
            <a:avLst/>
          </a:prstGeom>
          <a:noFill/>
        </p:spPr>
        <p:txBody>
          <a:bodyPr wrap="none" rtlCol="0">
            <a:spAutoFit/>
          </a:bodyPr>
          <a:lstStyle/>
          <a:p>
            <a:r>
              <a:rPr lang="en-US" altLang="ko-KR" sz="1400" dirty="0">
                <a:solidFill>
                  <a:srgbClr val="0000FF"/>
                </a:solidFill>
                <a:latin typeface="Arial" panose="020B0604020202020204" pitchFamily="34" charset="0"/>
                <a:cs typeface="Arial" panose="020B0604020202020204" pitchFamily="34" charset="0"/>
              </a:rPr>
              <a:t>Simulation</a:t>
            </a:r>
            <a:endParaRPr lang="ko-KR" altLang="en-US" sz="1400" dirty="0">
              <a:solidFill>
                <a:srgbClr val="0000FF"/>
              </a:solidFill>
              <a:latin typeface="Arial" panose="020B0604020202020204" pitchFamily="34" charset="0"/>
              <a:cs typeface="Arial" panose="020B0604020202020204" pitchFamily="34" charset="0"/>
            </a:endParaRPr>
          </a:p>
        </p:txBody>
      </p:sp>
      <p:sp>
        <p:nvSpPr>
          <p:cNvPr id="10" name="직사각형 9">
            <a:extLst>
              <a:ext uri="{FF2B5EF4-FFF2-40B4-BE49-F238E27FC236}">
                <a16:creationId xmlns:a16="http://schemas.microsoft.com/office/drawing/2014/main" id="{13D98C24-5ED1-4CCA-9F06-22F113A1410E}"/>
              </a:ext>
            </a:extLst>
          </p:cNvPr>
          <p:cNvSpPr/>
          <p:nvPr/>
        </p:nvSpPr>
        <p:spPr>
          <a:xfrm>
            <a:off x="2275418" y="3646528"/>
            <a:ext cx="6242986" cy="609398"/>
          </a:xfrm>
          <a:prstGeom prst="rect">
            <a:avLst/>
          </a:prstGeom>
          <a:ln w="12700">
            <a:noFill/>
          </a:ln>
        </p:spPr>
        <p:txBody>
          <a:bodyPr wrap="square">
            <a:spAutoFit/>
          </a:bodyPr>
          <a:lstStyle/>
          <a:p>
            <a:pPr marL="285750" indent="-285750">
              <a:lnSpc>
                <a:spcPct val="120000"/>
              </a:lnSpc>
              <a:buFont typeface="Arial" panose="020B0604020202020204" pitchFamily="34" charset="0"/>
              <a:buChar char="•"/>
            </a:pPr>
            <a:r>
              <a:rPr lang="en-US" altLang="ko-KR" sz="1400" baseline="30000" dirty="0">
                <a:latin typeface="Arial" panose="020B0604020202020204" pitchFamily="34" charset="0"/>
                <a:ea typeface="나눔고딕" panose="020D0604000000000000" pitchFamily="50" charset="-127"/>
                <a:cs typeface="Arial" panose="020B0604020202020204" pitchFamily="34" charset="0"/>
              </a:rPr>
              <a:t>25</a:t>
            </a:r>
            <a:r>
              <a:rPr lang="en-US" altLang="ko-KR" sz="1400" dirty="0">
                <a:latin typeface="Arial" panose="020B0604020202020204" pitchFamily="34" charset="0"/>
                <a:ea typeface="나눔고딕" panose="020D0604000000000000" pitchFamily="50" charset="-127"/>
                <a:cs typeface="Arial" panose="020B0604020202020204" pitchFamily="34" charset="0"/>
              </a:rPr>
              <a:t>Na</a:t>
            </a:r>
            <a:r>
              <a:rPr lang="en-US" altLang="ko-KR" sz="1400" baseline="30000" dirty="0">
                <a:latin typeface="Arial" panose="020B0604020202020204" pitchFamily="34" charset="0"/>
                <a:ea typeface="나눔고딕" panose="020D0604000000000000" pitchFamily="50" charset="-127"/>
                <a:cs typeface="Arial" panose="020B0604020202020204" pitchFamily="34" charset="0"/>
              </a:rPr>
              <a:t>5+ </a:t>
            </a:r>
            <a:r>
              <a:rPr lang="en-US" altLang="ko-KR" sz="1400" dirty="0">
                <a:latin typeface="Arial" panose="020B0604020202020204" pitchFamily="34" charset="0"/>
                <a:ea typeface="나눔고딕" panose="020D0604000000000000" pitchFamily="50" charset="-127"/>
                <a:cs typeface="Arial" panose="020B0604020202020204" pitchFamily="34" charset="0"/>
              </a:rPr>
              <a:t>RI beam was successfully identified and purified using </a:t>
            </a:r>
            <a:r>
              <a:rPr lang="en-US" altLang="ko-KR" sz="1400" dirty="0" err="1">
                <a:latin typeface="Arial" panose="020B0604020202020204" pitchFamily="34" charset="0"/>
                <a:ea typeface="나눔고딕" panose="020D0604000000000000" pitchFamily="50" charset="-127"/>
                <a:cs typeface="Arial" panose="020B0604020202020204" pitchFamily="34" charset="0"/>
              </a:rPr>
              <a:t>KoBRA</a:t>
            </a:r>
            <a:r>
              <a:rPr lang="en-US" altLang="ko-KR" sz="1400" dirty="0">
                <a:latin typeface="Arial" panose="020B0604020202020204" pitchFamily="34" charset="0"/>
                <a:ea typeface="나눔고딕" panose="020D0604000000000000" pitchFamily="50" charset="-127"/>
                <a:cs typeface="Arial" panose="020B0604020202020204" pitchFamily="34" charset="0"/>
              </a:rPr>
              <a:t>, and its identity was confirmed through β-decay measurement.</a:t>
            </a:r>
          </a:p>
        </p:txBody>
      </p:sp>
      <p:sp>
        <p:nvSpPr>
          <p:cNvPr id="11" name="TextBox 10">
            <a:extLst>
              <a:ext uri="{FF2B5EF4-FFF2-40B4-BE49-F238E27FC236}">
                <a16:creationId xmlns:a16="http://schemas.microsoft.com/office/drawing/2014/main" id="{0EC6F8F0-0ABA-4E82-9010-8D11E2623317}"/>
              </a:ext>
            </a:extLst>
          </p:cNvPr>
          <p:cNvSpPr txBox="1"/>
          <p:nvPr/>
        </p:nvSpPr>
        <p:spPr>
          <a:xfrm>
            <a:off x="5050495" y="2657122"/>
            <a:ext cx="3422193" cy="738664"/>
          </a:xfrm>
          <a:prstGeom prst="rect">
            <a:avLst/>
          </a:prstGeom>
          <a:noFill/>
        </p:spPr>
        <p:txBody>
          <a:bodyPr wrap="square" rtlCol="0">
            <a:spAutoFit/>
          </a:bodyPr>
          <a:lstStyle/>
          <a:p>
            <a:pPr marL="285750" indent="-285750">
              <a:buFont typeface="Wingdings" panose="05000000000000000000" pitchFamily="2" charset="2"/>
              <a:buChar char="ü"/>
            </a:pPr>
            <a:r>
              <a:rPr lang="en-US" altLang="ko-KR" sz="1400" dirty="0">
                <a:solidFill>
                  <a:srgbClr val="0075C2"/>
                </a:solidFill>
                <a:latin typeface="Arial" panose="020B0604020202020204" pitchFamily="34" charset="0"/>
                <a:cs typeface="Arial" panose="020B0604020202020204" pitchFamily="34" charset="0"/>
              </a:rPr>
              <a:t>PPAC (F1): Energy degrader</a:t>
            </a:r>
          </a:p>
          <a:p>
            <a:pPr marL="285750" indent="-285750">
              <a:buFont typeface="Wingdings" panose="05000000000000000000" pitchFamily="2" charset="2"/>
              <a:buChar char="ü"/>
            </a:pPr>
            <a:r>
              <a:rPr lang="en-US" altLang="ko-KR" sz="1400" dirty="0">
                <a:solidFill>
                  <a:srgbClr val="0075C2"/>
                </a:solidFill>
                <a:latin typeface="Arial" panose="020B0604020202020204" pitchFamily="34" charset="0"/>
                <a:cs typeface="Arial" panose="020B0604020202020204" pitchFamily="34" charset="0"/>
              </a:rPr>
              <a:t>2 PPACs (F2, F3): </a:t>
            </a:r>
            <a:r>
              <a:rPr lang="en-US" altLang="ko-KR" sz="1400" dirty="0" err="1">
                <a:solidFill>
                  <a:srgbClr val="0075C2"/>
                </a:solidFill>
                <a:latin typeface="Arial" panose="020B0604020202020204" pitchFamily="34" charset="0"/>
                <a:cs typeface="Arial" panose="020B0604020202020204" pitchFamily="34" charset="0"/>
              </a:rPr>
              <a:t>ToF</a:t>
            </a:r>
            <a:r>
              <a:rPr lang="en-US" altLang="ko-KR" sz="1400" dirty="0">
                <a:solidFill>
                  <a:srgbClr val="0075C2"/>
                </a:solidFill>
                <a:latin typeface="Arial" panose="020B0604020202020204" pitchFamily="34" charset="0"/>
                <a:cs typeface="Arial" panose="020B0604020202020204" pitchFamily="34" charset="0"/>
              </a:rPr>
              <a:t> measurement </a:t>
            </a:r>
          </a:p>
          <a:p>
            <a:pPr marL="285750" indent="-285750">
              <a:buFont typeface="Wingdings" panose="05000000000000000000" pitchFamily="2" charset="2"/>
              <a:buChar char="ü"/>
            </a:pPr>
            <a:r>
              <a:rPr lang="en-US" altLang="ko-KR" sz="1400" dirty="0">
                <a:solidFill>
                  <a:srgbClr val="0075C2"/>
                </a:solidFill>
                <a:latin typeface="Arial" panose="020B0604020202020204" pitchFamily="34" charset="0"/>
                <a:cs typeface="Arial" panose="020B0604020202020204" pitchFamily="34" charset="0"/>
              </a:rPr>
              <a:t>Si SSD: </a:t>
            </a:r>
            <a:r>
              <a:rPr lang="el-GR" altLang="ko-KR" sz="1400" dirty="0">
                <a:solidFill>
                  <a:srgbClr val="0075C2"/>
                </a:solidFill>
                <a:latin typeface="Arial" panose="020B0604020202020204" pitchFamily="34" charset="0"/>
                <a:cs typeface="Arial" panose="020B0604020202020204" pitchFamily="34" charset="0"/>
              </a:rPr>
              <a:t>Δ</a:t>
            </a:r>
            <a:r>
              <a:rPr lang="en-US" altLang="ko-KR" sz="1400" dirty="0">
                <a:solidFill>
                  <a:srgbClr val="0075C2"/>
                </a:solidFill>
                <a:latin typeface="Arial" panose="020B0604020202020204" pitchFamily="34" charset="0"/>
                <a:cs typeface="Arial" panose="020B0604020202020204" pitchFamily="34" charset="0"/>
              </a:rPr>
              <a:t>E measurement</a:t>
            </a:r>
          </a:p>
        </p:txBody>
      </p:sp>
      <p:pic>
        <p:nvPicPr>
          <p:cNvPr id="12" name="그림 11"/>
          <p:cNvPicPr>
            <a:picLocks noChangeAspect="1"/>
          </p:cNvPicPr>
          <p:nvPr/>
        </p:nvPicPr>
        <p:blipFill>
          <a:blip r:embed="rId6"/>
          <a:stretch>
            <a:fillRect/>
          </a:stretch>
        </p:blipFill>
        <p:spPr>
          <a:xfrm>
            <a:off x="216000" y="1439999"/>
            <a:ext cx="9143451" cy="2614557"/>
          </a:xfrm>
          <a:prstGeom prst="rect">
            <a:avLst/>
          </a:prstGeom>
        </p:spPr>
      </p:pic>
      <p:sp>
        <p:nvSpPr>
          <p:cNvPr id="13" name="직사각형 12"/>
          <p:cNvSpPr/>
          <p:nvPr/>
        </p:nvSpPr>
        <p:spPr>
          <a:xfrm>
            <a:off x="9671238" y="3794610"/>
            <a:ext cx="2526654" cy="307777"/>
          </a:xfrm>
          <a:prstGeom prst="rect">
            <a:avLst/>
          </a:prstGeom>
        </p:spPr>
        <p:txBody>
          <a:bodyPr wrap="none">
            <a:spAutoFit/>
          </a:bodyPr>
          <a:lstStyle/>
          <a:p>
            <a:r>
              <a:rPr lang="en-US" altLang="ko-KR" sz="1400" dirty="0">
                <a:latin typeface="Arial" panose="020B0604020202020204" pitchFamily="34" charset="0"/>
                <a:ea typeface="나눔고딕" panose="020D0604000000000000" pitchFamily="50" charset="-127"/>
                <a:cs typeface="Arial" panose="020B0604020202020204" pitchFamily="34" charset="0"/>
              </a:rPr>
              <a:t>β-decay measurement (@F3)</a:t>
            </a:r>
            <a:endParaRPr lang="ko-KR" altLang="en-US" sz="1400" dirty="0"/>
          </a:p>
        </p:txBody>
      </p:sp>
      <p:sp>
        <p:nvSpPr>
          <p:cNvPr id="14" name="TextBox 13">
            <a:extLst>
              <a:ext uri="{FF2B5EF4-FFF2-40B4-BE49-F238E27FC236}">
                <a16:creationId xmlns:a16="http://schemas.microsoft.com/office/drawing/2014/main" id="{8651E55D-DE9B-48EC-A991-AA60D1471993}"/>
              </a:ext>
            </a:extLst>
          </p:cNvPr>
          <p:cNvSpPr txBox="1"/>
          <p:nvPr/>
        </p:nvSpPr>
        <p:spPr>
          <a:xfrm>
            <a:off x="8737913" y="6550223"/>
            <a:ext cx="2989344" cy="276999"/>
          </a:xfrm>
          <a:prstGeom prst="rect">
            <a:avLst/>
          </a:prstGeom>
          <a:noFill/>
        </p:spPr>
        <p:txBody>
          <a:bodyPr wrap="none" rtlCol="0">
            <a:spAutoFit/>
          </a:bodyPr>
          <a:lstStyle/>
          <a:p>
            <a:r>
              <a:rPr lang="en-US" altLang="ko-KR" sz="1200" i="1" dirty="0">
                <a:latin typeface="Arial Narrow" panose="020B0606020202030204" pitchFamily="34" charset="0"/>
                <a:cs typeface="Arial" panose="020B0604020202020204" pitchFamily="34" charset="0"/>
              </a:rPr>
              <a:t>By K. </a:t>
            </a:r>
            <a:r>
              <a:rPr lang="en-US" altLang="ko-KR" sz="1200" i="1" dirty="0" err="1">
                <a:latin typeface="Arial Narrow" panose="020B0606020202030204" pitchFamily="34" charset="0"/>
                <a:cs typeface="Arial" panose="020B0604020202020204" pitchFamily="34" charset="0"/>
              </a:rPr>
              <a:t>Tshoo</a:t>
            </a:r>
            <a:r>
              <a:rPr lang="en-US" altLang="ko-KR" sz="1200" i="1" dirty="0">
                <a:latin typeface="Arial Narrow" panose="020B0606020202030204" pitchFamily="34" charset="0"/>
                <a:cs typeface="Arial" panose="020B0604020202020204" pitchFamily="34" charset="0"/>
              </a:rPr>
              <a:t>, D.G. Kim, M.S. </a:t>
            </a:r>
            <a:r>
              <a:rPr lang="en-US" altLang="ko-KR" sz="1200" i="1" dirty="0" err="1">
                <a:latin typeface="Arial Narrow" panose="020B0606020202030204" pitchFamily="34" charset="0"/>
                <a:cs typeface="Arial" panose="020B0604020202020204" pitchFamily="34" charset="0"/>
              </a:rPr>
              <a:t>Kwag</a:t>
            </a:r>
            <a:r>
              <a:rPr lang="en-US" altLang="ko-KR" sz="1200" i="1" dirty="0">
                <a:latin typeface="Arial Narrow" panose="020B0606020202030204" pitchFamily="34" charset="0"/>
                <a:cs typeface="Arial" panose="020B0604020202020204" pitchFamily="34" charset="0"/>
              </a:rPr>
              <a:t>, K.B. Lee et al.</a:t>
            </a:r>
            <a:endParaRPr lang="ko-KR" altLang="en-US" sz="1200" i="1" dirty="0">
              <a:latin typeface="Arial Narrow" panose="020B0606020202030204" pitchFamily="34" charset="0"/>
              <a:cs typeface="Arial" panose="020B0604020202020204" pitchFamily="34" charset="0"/>
            </a:endParaRPr>
          </a:p>
        </p:txBody>
      </p:sp>
      <p:sp>
        <p:nvSpPr>
          <p:cNvPr id="16" name="슬라이드 번호 개체 틀 2">
            <a:extLst>
              <a:ext uri="{FF2B5EF4-FFF2-40B4-BE49-F238E27FC236}">
                <a16:creationId xmlns:a16="http://schemas.microsoft.com/office/drawing/2014/main" id="{E8167D61-C8C6-418F-A71E-3BB065D33D62}"/>
              </a:ext>
            </a:extLst>
          </p:cNvPr>
          <p:cNvSpPr txBox="1">
            <a:spLocks/>
          </p:cNvSpPr>
          <p:nvPr/>
        </p:nvSpPr>
        <p:spPr>
          <a:xfrm>
            <a:off x="9360000" y="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tint val="82000"/>
                  </a:schemeClr>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91FA9868-F4C7-48E4-A91F-515FCC583EA8}" type="slidenum">
              <a:rPr lang="ko-KR" altLang="en-US" sz="1400" smtClean="0"/>
              <a:pPr/>
              <a:t>12</a:t>
            </a:fld>
            <a:endParaRPr lang="ko-KR" altLang="en-US" sz="1400" dirty="0"/>
          </a:p>
        </p:txBody>
      </p:sp>
    </p:spTree>
    <p:extLst>
      <p:ext uri="{BB962C8B-B14F-4D97-AF65-F5344CB8AC3E}">
        <p14:creationId xmlns:p14="http://schemas.microsoft.com/office/powerpoint/2010/main" val="5573201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그림 18">
            <a:extLst>
              <a:ext uri="{FF2B5EF4-FFF2-40B4-BE49-F238E27FC236}">
                <a16:creationId xmlns:a16="http://schemas.microsoft.com/office/drawing/2014/main" id="{B566940A-5D05-484C-340D-B21396B2E3C6}"/>
              </a:ext>
            </a:extLst>
          </p:cNvPr>
          <p:cNvPicPr>
            <a:picLocks noChangeAspect="1"/>
          </p:cNvPicPr>
          <p:nvPr/>
        </p:nvPicPr>
        <p:blipFill rotWithShape="1">
          <a:blip r:embed="rId3">
            <a:extLst>
              <a:ext uri="{28A0092B-C50C-407E-A947-70E740481C1C}">
                <a14:useLocalDpi xmlns:a14="http://schemas.microsoft.com/office/drawing/2010/main" val="0"/>
              </a:ext>
            </a:extLst>
          </a:blip>
          <a:srcRect t="20307" b="7853"/>
          <a:stretch/>
        </p:blipFill>
        <p:spPr>
          <a:xfrm>
            <a:off x="5892" y="475989"/>
            <a:ext cx="12192000" cy="526093"/>
          </a:xfrm>
          <a:prstGeom prst="rect">
            <a:avLst/>
          </a:prstGeom>
        </p:spPr>
      </p:pic>
      <p:sp>
        <p:nvSpPr>
          <p:cNvPr id="25" name="TextBox 24">
            <a:extLst>
              <a:ext uri="{FF2B5EF4-FFF2-40B4-BE49-F238E27FC236}">
                <a16:creationId xmlns:a16="http://schemas.microsoft.com/office/drawing/2014/main" id="{DB975493-325C-B395-0388-8A9AEF398447}"/>
              </a:ext>
            </a:extLst>
          </p:cNvPr>
          <p:cNvSpPr txBox="1"/>
          <p:nvPr/>
        </p:nvSpPr>
        <p:spPr>
          <a:xfrm>
            <a:off x="540000" y="180000"/>
            <a:ext cx="10769684" cy="646331"/>
          </a:xfrm>
          <a:prstGeom prst="rect">
            <a:avLst/>
          </a:prstGeom>
          <a:noFill/>
        </p:spPr>
        <p:txBody>
          <a:bodyPr wrap="square" rtlCol="0">
            <a:spAutoFit/>
          </a:bodyPr>
          <a:lstStyle/>
          <a:p>
            <a:r>
              <a:rPr lang="en-US" altLang="ko-KR" sz="3600" dirty="0">
                <a:solidFill>
                  <a:srgbClr val="004098"/>
                </a:solidFill>
                <a:latin typeface="Times New Roman" panose="02020603050405020304" pitchFamily="18" charset="0"/>
                <a:ea typeface="SUIT SemiBold" pitchFamily="50" charset="-127"/>
                <a:cs typeface="Times New Roman" panose="02020603050405020304" pitchFamily="18" charset="0"/>
              </a:rPr>
              <a:t>User Experiments at </a:t>
            </a:r>
            <a:r>
              <a:rPr lang="en-US" altLang="ko-KR" sz="3600" dirty="0" err="1">
                <a:solidFill>
                  <a:srgbClr val="004098"/>
                </a:solidFill>
                <a:latin typeface="Times New Roman" panose="02020603050405020304" pitchFamily="18" charset="0"/>
                <a:ea typeface="SUIT SemiBold" pitchFamily="50" charset="-127"/>
                <a:cs typeface="Times New Roman" panose="02020603050405020304" pitchFamily="18" charset="0"/>
              </a:rPr>
              <a:t>KoBRA</a:t>
            </a:r>
            <a:endParaRPr lang="ko-KR" altLang="en-US" sz="2800" dirty="0">
              <a:solidFill>
                <a:srgbClr val="004098"/>
              </a:solidFill>
              <a:latin typeface="Times New Roman" panose="02020603050405020304" pitchFamily="18" charset="0"/>
              <a:ea typeface="SUIT SemiBold" pitchFamily="50" charset="-127"/>
              <a:cs typeface="Times New Roman" panose="02020603050405020304" pitchFamily="18" charset="0"/>
            </a:endParaRPr>
          </a:p>
        </p:txBody>
      </p:sp>
      <p:sp>
        <p:nvSpPr>
          <p:cNvPr id="23" name="object 12">
            <a:extLst>
              <a:ext uri="{FF2B5EF4-FFF2-40B4-BE49-F238E27FC236}">
                <a16:creationId xmlns:a16="http://schemas.microsoft.com/office/drawing/2014/main" id="{B3980EF7-0EE6-45D2-A9D1-7DF6A1F80A73}"/>
              </a:ext>
            </a:extLst>
          </p:cNvPr>
          <p:cNvSpPr txBox="1"/>
          <p:nvPr/>
        </p:nvSpPr>
        <p:spPr>
          <a:xfrm>
            <a:off x="527324" y="967618"/>
            <a:ext cx="10422547" cy="548868"/>
          </a:xfrm>
          <a:prstGeom prst="rect">
            <a:avLst/>
          </a:prstGeom>
        </p:spPr>
        <p:txBody>
          <a:bodyPr vert="horz" wrap="square" lIns="0" tIns="12700" rIns="0" bIns="0" rtlCol="0">
            <a:spAutoFit/>
          </a:bodyPr>
          <a:lstStyle/>
          <a:p>
            <a:pPr marL="12700">
              <a:lnSpc>
                <a:spcPct val="100000"/>
              </a:lnSpc>
              <a:spcBef>
                <a:spcPts val="100"/>
              </a:spcBef>
            </a:pPr>
            <a:r>
              <a:rPr lang="en-US" b="1" dirty="0">
                <a:solidFill>
                  <a:schemeClr val="bg2">
                    <a:lumMod val="25000"/>
                  </a:schemeClr>
                </a:solidFill>
                <a:latin typeface="Times New Roman" panose="02020603050405020304" pitchFamily="18" charset="0"/>
                <a:cs typeface="Times New Roman" panose="02020603050405020304" pitchFamily="18" charset="0"/>
              </a:rPr>
              <a:t>1</a:t>
            </a:r>
            <a:r>
              <a:rPr lang="en-US" b="1" baseline="30000" dirty="0">
                <a:solidFill>
                  <a:schemeClr val="bg2">
                    <a:lumMod val="25000"/>
                  </a:schemeClr>
                </a:solidFill>
                <a:latin typeface="Times New Roman" panose="02020603050405020304" pitchFamily="18" charset="0"/>
                <a:cs typeface="Times New Roman" panose="02020603050405020304" pitchFamily="18" charset="0"/>
              </a:rPr>
              <a:t>st</a:t>
            </a:r>
            <a:r>
              <a:rPr lang="en-US" b="1" dirty="0">
                <a:solidFill>
                  <a:schemeClr val="bg2">
                    <a:lumMod val="25000"/>
                  </a:schemeClr>
                </a:solidFill>
                <a:latin typeface="Times New Roman" panose="02020603050405020304" pitchFamily="18" charset="0"/>
                <a:cs typeface="Times New Roman" panose="02020603050405020304" pitchFamily="18" charset="0"/>
              </a:rPr>
              <a:t> Exp. [KO-24-30] </a:t>
            </a:r>
            <a:r>
              <a:rPr lang="en-US" b="1" dirty="0" err="1">
                <a:solidFill>
                  <a:schemeClr val="bg2">
                    <a:lumMod val="25000"/>
                  </a:schemeClr>
                </a:solidFill>
                <a:latin typeface="Times New Roman" panose="02020603050405020304" pitchFamily="18" charset="0"/>
                <a:cs typeface="Times New Roman" panose="02020603050405020304" pitchFamily="18" charset="0"/>
              </a:rPr>
              <a:t>Deuk</a:t>
            </a:r>
            <a:r>
              <a:rPr lang="en-US" b="1" dirty="0">
                <a:solidFill>
                  <a:schemeClr val="bg2">
                    <a:lumMod val="25000"/>
                  </a:schemeClr>
                </a:solidFill>
                <a:latin typeface="Times New Roman" panose="02020603050405020304" pitchFamily="18" charset="0"/>
                <a:cs typeface="Times New Roman" panose="02020603050405020304" pitchFamily="18" charset="0"/>
              </a:rPr>
              <a:t> Soon </a:t>
            </a:r>
            <a:r>
              <a:rPr lang="en-US" b="1" dirty="0" err="1">
                <a:solidFill>
                  <a:schemeClr val="bg2">
                    <a:lumMod val="25000"/>
                  </a:schemeClr>
                </a:solidFill>
                <a:latin typeface="Times New Roman" panose="02020603050405020304" pitchFamily="18" charset="0"/>
                <a:cs typeface="Times New Roman" panose="02020603050405020304" pitchFamily="18" charset="0"/>
              </a:rPr>
              <a:t>Ahn</a:t>
            </a:r>
            <a:r>
              <a:rPr lang="en-US" b="1" dirty="0">
                <a:solidFill>
                  <a:schemeClr val="bg2">
                    <a:lumMod val="25000"/>
                  </a:schemeClr>
                </a:solidFill>
                <a:latin typeface="Times New Roman" panose="02020603050405020304" pitchFamily="18" charset="0"/>
                <a:cs typeface="Times New Roman" panose="02020603050405020304" pitchFamily="18" charset="0"/>
              </a:rPr>
              <a:t> et al. (</a:t>
            </a:r>
            <a:r>
              <a:rPr lang="en-US" altLang="ko-KR" b="1" dirty="0">
                <a:solidFill>
                  <a:schemeClr val="bg2">
                    <a:lumMod val="25000"/>
                  </a:schemeClr>
                </a:solidFill>
                <a:latin typeface="Times New Roman" panose="02020603050405020304" pitchFamily="18" charset="0"/>
                <a:cs typeface="Times New Roman" panose="02020603050405020304" pitchFamily="18" charset="0"/>
              </a:rPr>
              <a:t>CENS, IBS</a:t>
            </a:r>
            <a:r>
              <a:rPr lang="en-US" b="1" dirty="0">
                <a:solidFill>
                  <a:schemeClr val="bg2">
                    <a:lumMod val="25000"/>
                  </a:schemeClr>
                </a:solidFill>
                <a:latin typeface="Times New Roman" panose="02020603050405020304" pitchFamily="18" charset="0"/>
                <a:cs typeface="Times New Roman" panose="02020603050405020304" pitchFamily="18" charset="0"/>
              </a:rPr>
              <a:t>) </a:t>
            </a:r>
          </a:p>
          <a:p>
            <a:pPr marL="12700">
              <a:lnSpc>
                <a:spcPct val="100000"/>
              </a:lnSpc>
              <a:spcBef>
                <a:spcPts val="100"/>
              </a:spcBef>
            </a:pPr>
            <a:r>
              <a:rPr lang="en-US" sz="1600" b="1" dirty="0">
                <a:solidFill>
                  <a:schemeClr val="bg2">
                    <a:lumMod val="25000"/>
                  </a:schemeClr>
                </a:solidFill>
                <a:latin typeface="Times New Roman" panose="02020603050405020304" pitchFamily="18" charset="0"/>
                <a:cs typeface="Times New Roman" panose="02020603050405020304" pitchFamily="18" charset="0"/>
              </a:rPr>
              <a:t>	</a:t>
            </a:r>
            <a:r>
              <a:rPr lang="en-US" sz="1400" b="1" dirty="0">
                <a:solidFill>
                  <a:schemeClr val="bg2">
                    <a:lumMod val="25000"/>
                  </a:schemeClr>
                </a:solidFill>
                <a:latin typeface="Times New Roman" panose="02020603050405020304" pitchFamily="18" charset="0"/>
                <a:cs typeface="Times New Roman" panose="02020603050405020304" pitchFamily="18" charset="0"/>
              </a:rPr>
              <a:t>Measurement for production cross section and momentum distribution of projectile fragmentation</a:t>
            </a:r>
          </a:p>
        </p:txBody>
      </p:sp>
      <p:sp>
        <p:nvSpPr>
          <p:cNvPr id="24" name="직사각형 23"/>
          <p:cNvSpPr/>
          <p:nvPr/>
        </p:nvSpPr>
        <p:spPr>
          <a:xfrm>
            <a:off x="527309" y="1516486"/>
            <a:ext cx="10850844" cy="523220"/>
          </a:xfrm>
          <a:prstGeom prst="rect">
            <a:avLst/>
          </a:prstGeom>
        </p:spPr>
        <p:txBody>
          <a:bodyPr wrap="square">
            <a:spAutoFit/>
          </a:bodyPr>
          <a:lstStyle/>
          <a:p>
            <a:pPr marL="285750" indent="-285750">
              <a:buClr>
                <a:srgbClr val="005391"/>
              </a:buClr>
              <a:buFont typeface="Wingdings" panose="05000000000000000000" pitchFamily="2" charset="2"/>
              <a:buChar char="ü"/>
            </a:pPr>
            <a:r>
              <a:rPr lang="en-US" altLang="ko-KR" sz="1400" dirty="0">
                <a:latin typeface="Times New Roman" panose="02020603050405020304" pitchFamily="18" charset="0"/>
                <a:ea typeface="나눔고딕" panose="020D0604000000000000" pitchFamily="50" charset="-127"/>
                <a:cs typeface="Times New Roman" panose="02020603050405020304" pitchFamily="18" charset="0"/>
              </a:rPr>
              <a:t>Goal: </a:t>
            </a:r>
            <a:r>
              <a:rPr lang="en-US" altLang="ko-KR" sz="1400" dirty="0">
                <a:latin typeface="Times New Roman" panose="02020603050405020304" pitchFamily="18" charset="0"/>
                <a:cs typeface="Times New Roman" panose="02020603050405020304" pitchFamily="18" charset="0"/>
              </a:rPr>
              <a:t>To measure the production rates, cross sections, and momentum distributions of fragments around </a:t>
            </a:r>
            <a:r>
              <a:rPr lang="en-US" altLang="ko-KR" sz="1400" baseline="30000" dirty="0">
                <a:latin typeface="Times New Roman" panose="02020603050405020304" pitchFamily="18" charset="0"/>
                <a:cs typeface="Times New Roman" panose="02020603050405020304" pitchFamily="18" charset="0"/>
              </a:rPr>
              <a:t>34</a:t>
            </a:r>
            <a:r>
              <a:rPr lang="en-US" altLang="ko-KR" sz="1400" dirty="0">
                <a:latin typeface="Times New Roman" panose="02020603050405020304" pitchFamily="18" charset="0"/>
                <a:cs typeface="Times New Roman" panose="02020603050405020304" pitchFamily="18" charset="0"/>
              </a:rPr>
              <a:t>Si using a 20 MeV/u </a:t>
            </a:r>
            <a:r>
              <a:rPr lang="en-US" altLang="ko-KR" sz="1400" baseline="30000" dirty="0">
                <a:latin typeface="Times New Roman" panose="02020603050405020304" pitchFamily="18" charset="0"/>
                <a:cs typeface="Times New Roman" panose="02020603050405020304" pitchFamily="18" charset="0"/>
              </a:rPr>
              <a:t>40</a:t>
            </a:r>
            <a:r>
              <a:rPr lang="en-US" altLang="ko-KR" sz="1400" dirty="0">
                <a:latin typeface="Times New Roman" panose="02020603050405020304" pitchFamily="18" charset="0"/>
                <a:cs typeface="Times New Roman" panose="02020603050405020304" pitchFamily="18" charset="0"/>
              </a:rPr>
              <a:t>Ar primary beam and a carbon target, and to compare the results with various RI beam production models.</a:t>
            </a:r>
          </a:p>
        </p:txBody>
      </p:sp>
      <p:grpSp>
        <p:nvGrpSpPr>
          <p:cNvPr id="26" name="그룹 25"/>
          <p:cNvGrpSpPr/>
          <p:nvPr/>
        </p:nvGrpSpPr>
        <p:grpSpPr>
          <a:xfrm>
            <a:off x="71881" y="2104534"/>
            <a:ext cx="9789806" cy="2526020"/>
            <a:chOff x="144000" y="1433980"/>
            <a:chExt cx="9789806" cy="2526020"/>
          </a:xfrm>
        </p:grpSpPr>
        <p:pic>
          <p:nvPicPr>
            <p:cNvPr id="27" name="그림 26">
              <a:extLst>
                <a:ext uri="{FF2B5EF4-FFF2-40B4-BE49-F238E27FC236}">
                  <a16:creationId xmlns:a16="http://schemas.microsoft.com/office/drawing/2014/main" id="{79276639-24CC-4BFC-BFE0-588F48CEBA8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948" t="26548" r="7802" b="22404"/>
            <a:stretch/>
          </p:blipFill>
          <p:spPr>
            <a:xfrm>
              <a:off x="504000" y="1440000"/>
              <a:ext cx="8008255" cy="2520000"/>
            </a:xfrm>
            <a:prstGeom prst="rect">
              <a:avLst/>
            </a:prstGeom>
          </p:spPr>
        </p:pic>
        <p:sp>
          <p:nvSpPr>
            <p:cNvPr id="28" name="TextBox 27">
              <a:extLst>
                <a:ext uri="{FF2B5EF4-FFF2-40B4-BE49-F238E27FC236}">
                  <a16:creationId xmlns:a16="http://schemas.microsoft.com/office/drawing/2014/main" id="{42C604A8-BCDF-4482-84A2-F571277EB627}"/>
                </a:ext>
              </a:extLst>
            </p:cNvPr>
            <p:cNvSpPr txBox="1"/>
            <p:nvPr/>
          </p:nvSpPr>
          <p:spPr>
            <a:xfrm>
              <a:off x="8747263" y="1433980"/>
              <a:ext cx="1186543" cy="492443"/>
            </a:xfrm>
            <a:prstGeom prst="rect">
              <a:avLst/>
            </a:prstGeom>
            <a:noFill/>
          </p:spPr>
          <p:txBody>
            <a:bodyPr wrap="none" rtlCol="0">
              <a:spAutoFit/>
            </a:bodyPr>
            <a:lstStyle/>
            <a:p>
              <a:r>
                <a:rPr lang="en-US" altLang="ko-KR" sz="1400" b="1" baseline="30000" dirty="0">
                  <a:solidFill>
                    <a:srgbClr val="C00000"/>
                  </a:solidFill>
                  <a:latin typeface="Times New Roman" panose="02020603050405020304" pitchFamily="18" charset="0"/>
                  <a:cs typeface="Times New Roman" panose="02020603050405020304" pitchFamily="18" charset="0"/>
                </a:rPr>
                <a:t>40</a:t>
              </a:r>
              <a:r>
                <a:rPr lang="en-US" altLang="ko-KR" sz="1400" b="1" dirty="0">
                  <a:solidFill>
                    <a:srgbClr val="C00000"/>
                  </a:solidFill>
                  <a:latin typeface="Times New Roman" panose="02020603050405020304" pitchFamily="18" charset="0"/>
                  <a:cs typeface="Times New Roman" panose="02020603050405020304" pitchFamily="18" charset="0"/>
                </a:rPr>
                <a:t>Ar</a:t>
              </a:r>
              <a:r>
                <a:rPr lang="en-US" altLang="ko-KR" sz="1400" b="1" baseline="30000" dirty="0">
                  <a:solidFill>
                    <a:srgbClr val="C00000"/>
                  </a:solidFill>
                  <a:latin typeface="Times New Roman" panose="02020603050405020304" pitchFamily="18" charset="0"/>
                  <a:cs typeface="Times New Roman" panose="02020603050405020304" pitchFamily="18" charset="0"/>
                </a:rPr>
                <a:t>8+</a:t>
              </a:r>
            </a:p>
            <a:p>
              <a:r>
                <a:rPr lang="en-US" altLang="ko-KR" sz="1200" dirty="0">
                  <a:solidFill>
                    <a:srgbClr val="C00000"/>
                  </a:solidFill>
                  <a:latin typeface="Times New Roman" panose="02020603050405020304" pitchFamily="18" charset="0"/>
                  <a:cs typeface="Times New Roman" panose="02020603050405020304" pitchFamily="18" charset="0"/>
                </a:rPr>
                <a:t>E = 16.4 MeV/u</a:t>
              </a:r>
            </a:p>
          </p:txBody>
        </p:sp>
        <p:sp>
          <p:nvSpPr>
            <p:cNvPr id="29" name="화살표: 위쪽 8">
              <a:extLst>
                <a:ext uri="{FF2B5EF4-FFF2-40B4-BE49-F238E27FC236}">
                  <a16:creationId xmlns:a16="http://schemas.microsoft.com/office/drawing/2014/main" id="{833E8929-46B9-43E9-9787-7DCCDDCC393C}"/>
                </a:ext>
              </a:extLst>
            </p:cNvPr>
            <p:cNvSpPr/>
            <p:nvPr/>
          </p:nvSpPr>
          <p:spPr>
            <a:xfrm rot="17100000" flipH="1">
              <a:off x="8666682" y="1834774"/>
              <a:ext cx="144000" cy="432000"/>
            </a:xfrm>
            <a:prstGeom prst="upArrow">
              <a:avLst/>
            </a:prstGeom>
            <a:gradFill flip="none" rotWithShape="1">
              <a:gsLst>
                <a:gs pos="0">
                  <a:srgbClr val="C00000"/>
                </a:gs>
                <a:gs pos="100000">
                  <a:srgbClr val="FF0000"/>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E261E462-B051-46B4-9951-52FFD79EC6DB}"/>
                </a:ext>
              </a:extLst>
            </p:cNvPr>
            <p:cNvSpPr txBox="1"/>
            <p:nvPr/>
          </p:nvSpPr>
          <p:spPr>
            <a:xfrm>
              <a:off x="7380000" y="2160000"/>
              <a:ext cx="1309718" cy="646331"/>
            </a:xfrm>
            <a:prstGeom prst="rect">
              <a:avLst/>
            </a:prstGeom>
            <a:noFill/>
          </p:spPr>
          <p:txBody>
            <a:bodyPr wrap="none" rtlCol="0">
              <a:spAutoFit/>
            </a:bodyPr>
            <a:lstStyle/>
            <a:p>
              <a:r>
                <a:rPr lang="en-US" altLang="ko-KR" sz="1200" b="1" dirty="0">
                  <a:solidFill>
                    <a:srgbClr val="004098"/>
                  </a:solidFill>
                  <a:latin typeface="Times New Roman" panose="02020603050405020304" pitchFamily="18" charset="0"/>
                  <a:cs typeface="Times New Roman" panose="02020603050405020304" pitchFamily="18" charset="0"/>
                </a:rPr>
                <a:t>  </a:t>
              </a:r>
              <a:r>
                <a:rPr lang="en-US" altLang="ko-KR" sz="1200" b="1" dirty="0">
                  <a:solidFill>
                    <a:schemeClr val="tx1">
                      <a:lumMod val="50000"/>
                      <a:lumOff val="50000"/>
                    </a:schemeClr>
                  </a:solidFill>
                  <a:latin typeface="Times New Roman" panose="02020603050405020304" pitchFamily="18" charset="0"/>
                  <a:cs typeface="Times New Roman" panose="02020603050405020304" pitchFamily="18" charset="0"/>
                </a:rPr>
                <a:t>F0</a:t>
              </a:r>
              <a:r>
                <a:rPr lang="en-US" altLang="ko-KR" sz="1200" b="1" dirty="0">
                  <a:solidFill>
                    <a:srgbClr val="0097E0"/>
                  </a:solidFill>
                  <a:latin typeface="Times New Roman" panose="02020603050405020304" pitchFamily="18" charset="0"/>
                  <a:cs typeface="Times New Roman" panose="02020603050405020304" pitchFamily="18" charset="0"/>
                </a:rPr>
                <a:t> </a:t>
              </a:r>
            </a:p>
            <a:p>
              <a:r>
                <a:rPr lang="en-US" altLang="ko-KR" sz="1200" dirty="0">
                  <a:latin typeface="Times New Roman" panose="02020603050405020304" pitchFamily="18" charset="0"/>
                  <a:cs typeface="Times New Roman" panose="02020603050405020304" pitchFamily="18" charset="0"/>
                </a:rPr>
                <a:t>- Phosphor screen</a:t>
              </a:r>
            </a:p>
            <a:p>
              <a:r>
                <a:rPr lang="en-US" altLang="ko-KR" sz="1200" dirty="0">
                  <a:latin typeface="Times New Roman" panose="02020603050405020304" pitchFamily="18" charset="0"/>
                  <a:cs typeface="Times New Roman" panose="02020603050405020304" pitchFamily="18" charset="0"/>
                </a:rPr>
                <a:t>- Target (graphite)</a:t>
              </a:r>
            </a:p>
          </p:txBody>
        </p:sp>
        <p:sp>
          <p:nvSpPr>
            <p:cNvPr id="31" name="TextBox 30">
              <a:extLst>
                <a:ext uri="{FF2B5EF4-FFF2-40B4-BE49-F238E27FC236}">
                  <a16:creationId xmlns:a16="http://schemas.microsoft.com/office/drawing/2014/main" id="{0FA693E8-54BB-41F3-8157-FA9DDCC21A2A}"/>
                </a:ext>
              </a:extLst>
            </p:cNvPr>
            <p:cNvSpPr txBox="1"/>
            <p:nvPr/>
          </p:nvSpPr>
          <p:spPr>
            <a:xfrm>
              <a:off x="5148000" y="2268000"/>
              <a:ext cx="964046" cy="461665"/>
            </a:xfrm>
            <a:prstGeom prst="rect">
              <a:avLst/>
            </a:prstGeom>
            <a:noFill/>
          </p:spPr>
          <p:txBody>
            <a:bodyPr wrap="none" rtlCol="0">
              <a:spAutoFit/>
            </a:bodyPr>
            <a:lstStyle/>
            <a:p>
              <a:r>
                <a:rPr lang="en-US" altLang="ko-KR" sz="1200" b="1" dirty="0">
                  <a:solidFill>
                    <a:schemeClr val="tx1">
                      <a:lumMod val="50000"/>
                      <a:lumOff val="50000"/>
                    </a:schemeClr>
                  </a:solidFill>
                  <a:latin typeface="Times New Roman" panose="02020603050405020304" pitchFamily="18" charset="0"/>
                  <a:cs typeface="Times New Roman" panose="02020603050405020304" pitchFamily="18" charset="0"/>
                </a:rPr>
                <a:t>  F1</a:t>
              </a:r>
            </a:p>
            <a:p>
              <a:r>
                <a:rPr lang="en-US" altLang="ko-KR" sz="1200" dirty="0">
                  <a:latin typeface="Times New Roman" panose="02020603050405020304" pitchFamily="18" charset="0"/>
                  <a:cs typeface="Times New Roman" panose="02020603050405020304" pitchFamily="18" charset="0"/>
                </a:rPr>
                <a:t>- PPAC (B</a:t>
              </a:r>
              <a:r>
                <a:rPr lang="el-GR" altLang="ko-KR" sz="1200" dirty="0">
                  <a:latin typeface="Times New Roman" panose="02020603050405020304" pitchFamily="18" charset="0"/>
                  <a:cs typeface="Times New Roman" panose="02020603050405020304" pitchFamily="18" charset="0"/>
                </a:rPr>
                <a:t>ρ</a:t>
              </a:r>
              <a:r>
                <a:rPr lang="en-US" altLang="ko-KR" sz="1200" dirty="0">
                  <a:latin typeface="Times New Roman" panose="02020603050405020304" pitchFamily="18" charset="0"/>
                  <a:cs typeface="Times New Roman" panose="02020603050405020304" pitchFamily="18" charset="0"/>
                </a:rPr>
                <a:t>)</a:t>
              </a:r>
            </a:p>
          </p:txBody>
        </p:sp>
        <p:sp>
          <p:nvSpPr>
            <p:cNvPr id="32" name="TextBox 31">
              <a:extLst>
                <a:ext uri="{FF2B5EF4-FFF2-40B4-BE49-F238E27FC236}">
                  <a16:creationId xmlns:a16="http://schemas.microsoft.com/office/drawing/2014/main" id="{7BF7BB84-7BEB-4550-81E0-B2D3A8C4A812}"/>
                </a:ext>
              </a:extLst>
            </p:cNvPr>
            <p:cNvSpPr txBox="1"/>
            <p:nvPr/>
          </p:nvSpPr>
          <p:spPr>
            <a:xfrm>
              <a:off x="2232000" y="1620000"/>
              <a:ext cx="1334789" cy="646331"/>
            </a:xfrm>
            <a:prstGeom prst="rect">
              <a:avLst/>
            </a:prstGeom>
            <a:noFill/>
          </p:spPr>
          <p:txBody>
            <a:bodyPr wrap="none" rtlCol="0">
              <a:spAutoFit/>
            </a:bodyPr>
            <a:lstStyle/>
            <a:p>
              <a:r>
                <a:rPr lang="en-US" altLang="ko-KR" sz="1200" b="1" dirty="0">
                  <a:solidFill>
                    <a:srgbClr val="0000FF"/>
                  </a:solidFill>
                  <a:latin typeface="Times New Roman" panose="02020603050405020304" pitchFamily="18" charset="0"/>
                  <a:cs typeface="Times New Roman" panose="02020603050405020304" pitchFamily="18" charset="0"/>
                </a:rPr>
                <a:t>  </a:t>
              </a:r>
              <a:r>
                <a:rPr lang="en-US" altLang="ko-KR" sz="1200" b="1" dirty="0">
                  <a:solidFill>
                    <a:schemeClr val="tx1">
                      <a:lumMod val="50000"/>
                      <a:lumOff val="50000"/>
                    </a:schemeClr>
                  </a:solidFill>
                  <a:latin typeface="Times New Roman" panose="02020603050405020304" pitchFamily="18" charset="0"/>
                  <a:cs typeface="Times New Roman" panose="02020603050405020304" pitchFamily="18" charset="0"/>
                </a:rPr>
                <a:t>F2</a:t>
              </a:r>
              <a:r>
                <a:rPr lang="en-US" altLang="ko-KR" sz="1200" dirty="0">
                  <a:solidFill>
                    <a:srgbClr val="0000FF"/>
                  </a:solidFill>
                  <a:latin typeface="Times New Roman" panose="02020603050405020304" pitchFamily="18" charset="0"/>
                  <a:cs typeface="Times New Roman" panose="02020603050405020304" pitchFamily="18" charset="0"/>
                </a:rPr>
                <a:t> </a:t>
              </a:r>
            </a:p>
            <a:p>
              <a:r>
                <a:rPr lang="en-US" altLang="ko-KR" sz="1200" dirty="0">
                  <a:latin typeface="Times New Roman" panose="02020603050405020304" pitchFamily="18" charset="0"/>
                  <a:cs typeface="Times New Roman" panose="02020603050405020304" pitchFamily="18" charset="0"/>
                </a:rPr>
                <a:t>- PPAC (</a:t>
              </a:r>
              <a:r>
                <a:rPr lang="en-US" altLang="ko-KR" sz="1200" dirty="0" err="1">
                  <a:latin typeface="Times New Roman" panose="02020603050405020304" pitchFamily="18" charset="0"/>
                  <a:cs typeface="Times New Roman" panose="02020603050405020304" pitchFamily="18" charset="0"/>
                </a:rPr>
                <a:t>ToF</a:t>
              </a:r>
              <a:r>
                <a:rPr lang="en-US" altLang="ko-KR" sz="1200" dirty="0">
                  <a:latin typeface="Times New Roman" panose="02020603050405020304" pitchFamily="18" charset="0"/>
                  <a:cs typeface="Times New Roman" panose="02020603050405020304" pitchFamily="18" charset="0"/>
                </a:rPr>
                <a:t> start)</a:t>
              </a:r>
            </a:p>
            <a:p>
              <a:r>
                <a:rPr lang="en-US" altLang="ko-KR" sz="1200" dirty="0">
                  <a:latin typeface="Times New Roman" panose="02020603050405020304" pitchFamily="18" charset="0"/>
                  <a:cs typeface="Times New Roman" panose="02020603050405020304" pitchFamily="18" charset="0"/>
                </a:rPr>
                <a:t>- Plastic</a:t>
              </a:r>
            </a:p>
          </p:txBody>
        </p:sp>
        <p:sp>
          <p:nvSpPr>
            <p:cNvPr id="33" name="TextBox 32">
              <a:extLst>
                <a:ext uri="{FF2B5EF4-FFF2-40B4-BE49-F238E27FC236}">
                  <a16:creationId xmlns:a16="http://schemas.microsoft.com/office/drawing/2014/main" id="{582BBAD9-8713-4D4B-9232-7CE576BDE223}"/>
                </a:ext>
              </a:extLst>
            </p:cNvPr>
            <p:cNvSpPr txBox="1"/>
            <p:nvPr/>
          </p:nvSpPr>
          <p:spPr>
            <a:xfrm>
              <a:off x="144000" y="2139975"/>
              <a:ext cx="1325171" cy="830997"/>
            </a:xfrm>
            <a:prstGeom prst="rect">
              <a:avLst/>
            </a:prstGeom>
            <a:noFill/>
          </p:spPr>
          <p:txBody>
            <a:bodyPr wrap="none" rtlCol="0">
              <a:spAutoFit/>
            </a:bodyPr>
            <a:lstStyle/>
            <a:p>
              <a:r>
                <a:rPr lang="en-US" altLang="ko-KR" sz="1200" b="1" dirty="0">
                  <a:solidFill>
                    <a:schemeClr val="tx1">
                      <a:lumMod val="50000"/>
                      <a:lumOff val="50000"/>
                    </a:schemeClr>
                  </a:solidFill>
                  <a:latin typeface="Times New Roman" panose="02020603050405020304" pitchFamily="18" charset="0"/>
                  <a:cs typeface="Times New Roman" panose="02020603050405020304" pitchFamily="18" charset="0"/>
                </a:rPr>
                <a:t>  F3</a:t>
              </a:r>
            </a:p>
            <a:p>
              <a:r>
                <a:rPr lang="en-US" altLang="ko-KR" sz="1200" dirty="0">
                  <a:latin typeface="Times New Roman" panose="02020603050405020304" pitchFamily="18" charset="0"/>
                  <a:cs typeface="Times New Roman" panose="02020603050405020304" pitchFamily="18" charset="0"/>
                </a:rPr>
                <a:t>- PPAC (</a:t>
              </a:r>
              <a:r>
                <a:rPr lang="en-US" altLang="ko-KR" sz="1200" dirty="0" err="1">
                  <a:latin typeface="Times New Roman" panose="02020603050405020304" pitchFamily="18" charset="0"/>
                  <a:cs typeface="Times New Roman" panose="02020603050405020304" pitchFamily="18" charset="0"/>
                </a:rPr>
                <a:t>ToF</a:t>
              </a:r>
              <a:r>
                <a:rPr lang="en-US" altLang="ko-KR" sz="1200" dirty="0">
                  <a:latin typeface="Times New Roman" panose="02020603050405020304" pitchFamily="18" charset="0"/>
                  <a:cs typeface="Times New Roman" panose="02020603050405020304" pitchFamily="18" charset="0"/>
                </a:rPr>
                <a:t> stop)</a:t>
              </a:r>
            </a:p>
            <a:p>
              <a:r>
                <a:rPr lang="en-US" altLang="ko-KR" sz="1200" dirty="0">
                  <a:latin typeface="Times New Roman" panose="02020603050405020304" pitchFamily="18" charset="0"/>
                  <a:cs typeface="Times New Roman" panose="02020603050405020304" pitchFamily="18" charset="0"/>
                </a:rPr>
                <a:t>- Plastic</a:t>
              </a:r>
            </a:p>
            <a:p>
              <a:r>
                <a:rPr lang="en-US" altLang="ko-KR" sz="1200" dirty="0">
                  <a:latin typeface="Times New Roman" panose="02020603050405020304" pitchFamily="18" charset="0"/>
                  <a:cs typeface="Times New Roman" panose="02020603050405020304" pitchFamily="18" charset="0"/>
                </a:rPr>
                <a:t>- Si SSD (ΔE)</a:t>
              </a:r>
            </a:p>
          </p:txBody>
        </p:sp>
      </p:grpSp>
      <p:sp>
        <p:nvSpPr>
          <p:cNvPr id="34" name="직사각형 33"/>
          <p:cNvSpPr/>
          <p:nvPr/>
        </p:nvSpPr>
        <p:spPr>
          <a:xfrm>
            <a:off x="2067601" y="4379458"/>
            <a:ext cx="8866413" cy="338554"/>
          </a:xfrm>
          <a:prstGeom prst="rect">
            <a:avLst/>
          </a:prstGeom>
        </p:spPr>
        <p:txBody>
          <a:bodyPr wrap="square">
            <a:spAutoFit/>
          </a:bodyPr>
          <a:lstStyle/>
          <a:p>
            <a:pPr marL="285750" indent="-285750">
              <a:buFont typeface="Wingdings" panose="05000000000000000000" pitchFamily="2" charset="2"/>
              <a:buChar char="l"/>
            </a:pPr>
            <a:r>
              <a:rPr lang="en-US" altLang="ko-KR" sz="1600" dirty="0">
                <a:solidFill>
                  <a:srgbClr val="000000"/>
                </a:solidFill>
                <a:latin typeface="Arial" panose="020B0604020202020204" pitchFamily="34" charset="0"/>
                <a:cs typeface="Arial" panose="020B0604020202020204" pitchFamily="34" charset="0"/>
              </a:rPr>
              <a:t>Production cross section and momentum distribution of O - Ne isotopes </a:t>
            </a:r>
            <a:r>
              <a:rPr lang="en-US" altLang="ko-KR" sz="1600" dirty="0">
                <a:latin typeface="Arial" panose="020B0604020202020204" pitchFamily="34" charset="0"/>
                <a:cs typeface="Arial" panose="020B0604020202020204" pitchFamily="34" charset="0"/>
              </a:rPr>
              <a:t>were measured</a:t>
            </a:r>
            <a:endParaRPr lang="ko-KR" altLang="en-US" sz="1600" dirty="0">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0EC6F8F0-0ABA-4E82-9010-8D11E2623317}"/>
              </a:ext>
            </a:extLst>
          </p:cNvPr>
          <p:cNvSpPr txBox="1"/>
          <p:nvPr/>
        </p:nvSpPr>
        <p:spPr>
          <a:xfrm>
            <a:off x="4083975" y="3470519"/>
            <a:ext cx="3422193" cy="954107"/>
          </a:xfrm>
          <a:prstGeom prst="rect">
            <a:avLst/>
          </a:prstGeom>
          <a:noFill/>
        </p:spPr>
        <p:txBody>
          <a:bodyPr wrap="square" rtlCol="0">
            <a:spAutoFit/>
          </a:bodyPr>
          <a:lstStyle/>
          <a:p>
            <a:pPr marL="285750" indent="-285750">
              <a:buFont typeface="Wingdings" panose="05000000000000000000" pitchFamily="2" charset="2"/>
              <a:buChar char="ü"/>
            </a:pPr>
            <a:r>
              <a:rPr lang="en-US" altLang="ko-KR" sz="1400" dirty="0">
                <a:solidFill>
                  <a:srgbClr val="0075C2"/>
                </a:solidFill>
                <a:latin typeface="Arial" panose="020B0604020202020204" pitchFamily="34" charset="0"/>
                <a:cs typeface="Arial" panose="020B0604020202020204" pitchFamily="34" charset="0"/>
              </a:rPr>
              <a:t>PPAC (F1): B</a:t>
            </a:r>
            <a:r>
              <a:rPr lang="el-GR" altLang="ko-KR" sz="1400" dirty="0">
                <a:solidFill>
                  <a:srgbClr val="0075C2"/>
                </a:solidFill>
                <a:latin typeface="Arial" panose="020B0604020202020204" pitchFamily="34" charset="0"/>
                <a:cs typeface="Arial" panose="020B0604020202020204" pitchFamily="34" charset="0"/>
              </a:rPr>
              <a:t>ρ</a:t>
            </a:r>
            <a:r>
              <a:rPr lang="en-US" altLang="ko-KR" sz="1400" dirty="0">
                <a:solidFill>
                  <a:srgbClr val="0075C2"/>
                </a:solidFill>
                <a:latin typeface="Arial" panose="020B0604020202020204" pitchFamily="34" charset="0"/>
                <a:cs typeface="Arial" panose="020B0604020202020204" pitchFamily="34" charset="0"/>
              </a:rPr>
              <a:t> measurement </a:t>
            </a:r>
          </a:p>
          <a:p>
            <a:pPr marL="285750" indent="-285750">
              <a:buFont typeface="Wingdings" panose="05000000000000000000" pitchFamily="2" charset="2"/>
              <a:buChar char="ü"/>
            </a:pPr>
            <a:r>
              <a:rPr lang="en-US" altLang="ko-KR" sz="1400" dirty="0">
                <a:solidFill>
                  <a:srgbClr val="0075C2"/>
                </a:solidFill>
                <a:latin typeface="Arial" panose="020B0604020202020204" pitchFamily="34" charset="0"/>
                <a:cs typeface="Arial" panose="020B0604020202020204" pitchFamily="34" charset="0"/>
              </a:rPr>
              <a:t>2 PPACs (F2, F3): </a:t>
            </a:r>
            <a:r>
              <a:rPr lang="en-US" altLang="ko-KR" sz="1400" dirty="0" err="1">
                <a:solidFill>
                  <a:srgbClr val="0075C2"/>
                </a:solidFill>
                <a:latin typeface="Arial" panose="020B0604020202020204" pitchFamily="34" charset="0"/>
                <a:cs typeface="Arial" panose="020B0604020202020204" pitchFamily="34" charset="0"/>
              </a:rPr>
              <a:t>ToF</a:t>
            </a:r>
            <a:r>
              <a:rPr lang="en-US" altLang="ko-KR" sz="1400" dirty="0">
                <a:solidFill>
                  <a:srgbClr val="0075C2"/>
                </a:solidFill>
                <a:latin typeface="Arial" panose="020B0604020202020204" pitchFamily="34" charset="0"/>
                <a:cs typeface="Arial" panose="020B0604020202020204" pitchFamily="34" charset="0"/>
              </a:rPr>
              <a:t> measurement </a:t>
            </a:r>
          </a:p>
          <a:p>
            <a:pPr marL="285750" indent="-285750">
              <a:buFont typeface="Wingdings" panose="05000000000000000000" pitchFamily="2" charset="2"/>
              <a:buChar char="ü"/>
            </a:pPr>
            <a:r>
              <a:rPr lang="en-US" altLang="ko-KR" sz="1400" dirty="0">
                <a:solidFill>
                  <a:srgbClr val="0075C2"/>
                </a:solidFill>
                <a:latin typeface="Arial" panose="020B0604020202020204" pitchFamily="34" charset="0"/>
                <a:cs typeface="Arial" panose="020B0604020202020204" pitchFamily="34" charset="0"/>
              </a:rPr>
              <a:t>Si SSD: </a:t>
            </a:r>
            <a:r>
              <a:rPr lang="el-GR" altLang="ko-KR" sz="1400" dirty="0">
                <a:solidFill>
                  <a:srgbClr val="0075C2"/>
                </a:solidFill>
                <a:latin typeface="Arial" panose="020B0604020202020204" pitchFamily="34" charset="0"/>
                <a:cs typeface="Arial" panose="020B0604020202020204" pitchFamily="34" charset="0"/>
              </a:rPr>
              <a:t>Δ</a:t>
            </a:r>
            <a:r>
              <a:rPr lang="en-US" altLang="ko-KR" sz="1400" dirty="0">
                <a:solidFill>
                  <a:srgbClr val="0075C2"/>
                </a:solidFill>
                <a:latin typeface="Arial" panose="020B0604020202020204" pitchFamily="34" charset="0"/>
                <a:cs typeface="Arial" panose="020B0604020202020204" pitchFamily="34" charset="0"/>
              </a:rPr>
              <a:t>E measurement</a:t>
            </a:r>
          </a:p>
          <a:p>
            <a:pPr marL="285750" indent="-285750">
              <a:buFont typeface="Wingdings" panose="05000000000000000000" pitchFamily="2" charset="2"/>
              <a:buChar char="ü"/>
            </a:pPr>
            <a:r>
              <a:rPr lang="en-US" altLang="ko-KR" sz="1400" dirty="0">
                <a:solidFill>
                  <a:srgbClr val="0075C2"/>
                </a:solidFill>
                <a:latin typeface="Arial" panose="020B0604020202020204" pitchFamily="34" charset="0"/>
                <a:cs typeface="Arial" panose="020B0604020202020204" pitchFamily="34" charset="0"/>
              </a:rPr>
              <a:t>Plastic scintillator: </a:t>
            </a:r>
            <a:r>
              <a:rPr lang="el-GR" altLang="ko-KR" sz="1400" dirty="0">
                <a:solidFill>
                  <a:srgbClr val="0075C2"/>
                </a:solidFill>
                <a:latin typeface="Arial" panose="020B0604020202020204" pitchFamily="34" charset="0"/>
                <a:cs typeface="Arial" panose="020B0604020202020204" pitchFamily="34" charset="0"/>
              </a:rPr>
              <a:t>Δ</a:t>
            </a:r>
            <a:r>
              <a:rPr lang="en-US" altLang="ko-KR" sz="1400" dirty="0">
                <a:solidFill>
                  <a:srgbClr val="0075C2"/>
                </a:solidFill>
                <a:latin typeface="Arial" panose="020B0604020202020204" pitchFamily="34" charset="0"/>
                <a:cs typeface="Arial" panose="020B0604020202020204" pitchFamily="34" charset="0"/>
              </a:rPr>
              <a:t>E measurement</a:t>
            </a:r>
          </a:p>
        </p:txBody>
      </p:sp>
      <p:sp>
        <p:nvSpPr>
          <p:cNvPr id="36" name="TextBox 35">
            <a:extLst>
              <a:ext uri="{FF2B5EF4-FFF2-40B4-BE49-F238E27FC236}">
                <a16:creationId xmlns:a16="http://schemas.microsoft.com/office/drawing/2014/main" id="{0EC6F8F0-0ABA-4E82-9010-8D11E2623317}"/>
              </a:ext>
            </a:extLst>
          </p:cNvPr>
          <p:cNvSpPr txBox="1"/>
          <p:nvPr/>
        </p:nvSpPr>
        <p:spPr>
          <a:xfrm>
            <a:off x="8511452" y="2964867"/>
            <a:ext cx="3684873" cy="738664"/>
          </a:xfrm>
          <a:prstGeom prst="rect">
            <a:avLst/>
          </a:prstGeom>
          <a:noFill/>
        </p:spPr>
        <p:txBody>
          <a:bodyPr wrap="square" rtlCol="0">
            <a:spAutoFit/>
          </a:bodyPr>
          <a:lstStyle/>
          <a:p>
            <a:pPr marL="285750" indent="-285750">
              <a:lnSpc>
                <a:spcPct val="150000"/>
              </a:lnSpc>
              <a:buFont typeface="Wingdings" panose="05000000000000000000" pitchFamily="2" charset="2"/>
              <a:buChar char="ü"/>
            </a:pPr>
            <a:r>
              <a:rPr lang="en-US" altLang="ko-KR" sz="1400" dirty="0">
                <a:solidFill>
                  <a:srgbClr val="0075C2"/>
                </a:solidFill>
                <a:latin typeface="Arial" panose="020B0604020202020204" pitchFamily="34" charset="0"/>
                <a:cs typeface="Arial" panose="020B0604020202020204" pitchFamily="34" charset="0"/>
              </a:rPr>
              <a:t>Primary beam: </a:t>
            </a:r>
            <a:r>
              <a:rPr lang="en-US" altLang="ko-KR" sz="1400" baseline="30000" dirty="0">
                <a:solidFill>
                  <a:srgbClr val="0075C2"/>
                </a:solidFill>
                <a:latin typeface="Arial" panose="020B0604020202020204" pitchFamily="34" charset="0"/>
                <a:cs typeface="Arial" panose="020B0604020202020204" pitchFamily="34" charset="0"/>
              </a:rPr>
              <a:t>40</a:t>
            </a:r>
            <a:r>
              <a:rPr lang="en-US" altLang="ko-KR" sz="1400" dirty="0">
                <a:solidFill>
                  <a:srgbClr val="0075C2"/>
                </a:solidFill>
                <a:latin typeface="Arial" panose="020B0604020202020204" pitchFamily="34" charset="0"/>
                <a:cs typeface="Arial" panose="020B0604020202020204" pitchFamily="34" charset="0"/>
              </a:rPr>
              <a:t>Ar (16.4 MeV/u, 5 </a:t>
            </a:r>
            <a:r>
              <a:rPr lang="en-US" altLang="ko-KR" sz="1400" dirty="0" err="1">
                <a:solidFill>
                  <a:srgbClr val="0075C2"/>
                </a:solidFill>
                <a:latin typeface="Arial" panose="020B0604020202020204" pitchFamily="34" charset="0"/>
                <a:cs typeface="Arial" panose="020B0604020202020204" pitchFamily="34" charset="0"/>
              </a:rPr>
              <a:t>pnA</a:t>
            </a:r>
            <a:r>
              <a:rPr lang="en-US" altLang="ko-KR" sz="1400" dirty="0">
                <a:solidFill>
                  <a:srgbClr val="0075C2"/>
                </a:solidFill>
                <a:latin typeface="Arial" panose="020B0604020202020204" pitchFamily="34" charset="0"/>
                <a:cs typeface="Arial" panose="020B0604020202020204" pitchFamily="34" charset="0"/>
              </a:rPr>
              <a:t>) </a:t>
            </a:r>
          </a:p>
          <a:p>
            <a:pPr marL="285750" indent="-285750">
              <a:lnSpc>
                <a:spcPct val="150000"/>
              </a:lnSpc>
              <a:buFont typeface="Wingdings" panose="05000000000000000000" pitchFamily="2" charset="2"/>
              <a:buChar char="ü"/>
            </a:pPr>
            <a:r>
              <a:rPr lang="en-US" altLang="ko-KR" sz="1400" dirty="0">
                <a:solidFill>
                  <a:srgbClr val="0075C2"/>
                </a:solidFill>
                <a:latin typeface="Arial" panose="020B0604020202020204" pitchFamily="34" charset="0"/>
                <a:cs typeface="Arial" panose="020B0604020202020204" pitchFamily="34" charset="0"/>
              </a:rPr>
              <a:t>Target: Graphite, 0.13 mm</a:t>
            </a:r>
            <a:r>
              <a:rPr lang="en-US" altLang="ko-KR" sz="1400" dirty="0">
                <a:solidFill>
                  <a:srgbClr val="0075C2"/>
                </a:solidFill>
                <a:latin typeface="Arial" panose="020B0604020202020204" pitchFamily="34" charset="0"/>
                <a:ea typeface="맑은 고딕" panose="020B0503020000020004" pitchFamily="50" charset="-127"/>
                <a:cs typeface="Arial" panose="020B0604020202020204" pitchFamily="34" charset="0"/>
              </a:rPr>
              <a:t> </a:t>
            </a:r>
            <a:endParaRPr lang="en-US" altLang="ko-KR" sz="1400" dirty="0">
              <a:solidFill>
                <a:srgbClr val="0075C2"/>
              </a:solidFill>
              <a:latin typeface="Arial" panose="020B0604020202020204" pitchFamily="34" charset="0"/>
              <a:cs typeface="Arial" panose="020B0604020202020204" pitchFamily="34" charset="0"/>
            </a:endParaRPr>
          </a:p>
        </p:txBody>
      </p:sp>
      <p:pic>
        <p:nvPicPr>
          <p:cNvPr id="37" name="그림 36"/>
          <p:cNvPicPr>
            <a:picLocks noChangeAspect="1"/>
          </p:cNvPicPr>
          <p:nvPr/>
        </p:nvPicPr>
        <p:blipFill>
          <a:blip r:embed="rId5"/>
          <a:stretch>
            <a:fillRect/>
          </a:stretch>
        </p:blipFill>
        <p:spPr>
          <a:xfrm>
            <a:off x="2631553" y="4745409"/>
            <a:ext cx="2691978" cy="2096238"/>
          </a:xfrm>
          <a:prstGeom prst="rect">
            <a:avLst/>
          </a:prstGeom>
        </p:spPr>
      </p:pic>
      <p:pic>
        <p:nvPicPr>
          <p:cNvPr id="38" name="그림 37"/>
          <p:cNvPicPr>
            <a:picLocks noChangeAspect="1"/>
          </p:cNvPicPr>
          <p:nvPr/>
        </p:nvPicPr>
        <p:blipFill rotWithShape="1">
          <a:blip r:embed="rId6"/>
          <a:srcRect r="25700"/>
          <a:stretch/>
        </p:blipFill>
        <p:spPr>
          <a:xfrm>
            <a:off x="5681985" y="4954047"/>
            <a:ext cx="2925642" cy="1826304"/>
          </a:xfrm>
          <a:prstGeom prst="rect">
            <a:avLst/>
          </a:prstGeom>
        </p:spPr>
      </p:pic>
      <p:pic>
        <p:nvPicPr>
          <p:cNvPr id="39" name="그림 38"/>
          <p:cNvPicPr>
            <a:picLocks noChangeAspect="1"/>
          </p:cNvPicPr>
          <p:nvPr/>
        </p:nvPicPr>
        <p:blipFill>
          <a:blip r:embed="rId7"/>
          <a:stretch>
            <a:fillRect/>
          </a:stretch>
        </p:blipFill>
        <p:spPr>
          <a:xfrm>
            <a:off x="8966081" y="4801662"/>
            <a:ext cx="2172334" cy="2039985"/>
          </a:xfrm>
          <a:prstGeom prst="rect">
            <a:avLst/>
          </a:prstGeom>
        </p:spPr>
      </p:pic>
      <p:pic>
        <p:nvPicPr>
          <p:cNvPr id="40" name="그림 39"/>
          <p:cNvPicPr>
            <a:picLocks noChangeAspect="1"/>
          </p:cNvPicPr>
          <p:nvPr/>
        </p:nvPicPr>
        <p:blipFill rotWithShape="1">
          <a:blip r:embed="rId8"/>
          <a:srcRect l="12797" t="24031" r="21266" b="7364"/>
          <a:stretch/>
        </p:blipFill>
        <p:spPr>
          <a:xfrm>
            <a:off x="558874" y="5213964"/>
            <a:ext cx="2072679" cy="1159128"/>
          </a:xfrm>
          <a:prstGeom prst="rect">
            <a:avLst/>
          </a:prstGeom>
        </p:spPr>
      </p:pic>
      <p:sp>
        <p:nvSpPr>
          <p:cNvPr id="22" name="슬라이드 번호 개체 틀 2">
            <a:extLst>
              <a:ext uri="{FF2B5EF4-FFF2-40B4-BE49-F238E27FC236}">
                <a16:creationId xmlns:a16="http://schemas.microsoft.com/office/drawing/2014/main" id="{24417054-9032-49F9-8B27-26A70D5F8CC1}"/>
              </a:ext>
            </a:extLst>
          </p:cNvPr>
          <p:cNvSpPr txBox="1">
            <a:spLocks/>
          </p:cNvSpPr>
          <p:nvPr/>
        </p:nvSpPr>
        <p:spPr>
          <a:xfrm>
            <a:off x="9360000" y="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tint val="82000"/>
                  </a:schemeClr>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91FA9868-F4C7-48E4-A91F-515FCC583EA8}" type="slidenum">
              <a:rPr lang="ko-KR" altLang="en-US" sz="1400" smtClean="0"/>
              <a:pPr/>
              <a:t>13</a:t>
            </a:fld>
            <a:endParaRPr lang="ko-KR" altLang="en-US" sz="1400" dirty="0"/>
          </a:p>
        </p:txBody>
      </p:sp>
    </p:spTree>
    <p:extLst>
      <p:ext uri="{BB962C8B-B14F-4D97-AF65-F5344CB8AC3E}">
        <p14:creationId xmlns:p14="http://schemas.microsoft.com/office/powerpoint/2010/main" val="30368162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그림 18">
            <a:extLst>
              <a:ext uri="{FF2B5EF4-FFF2-40B4-BE49-F238E27FC236}">
                <a16:creationId xmlns:a16="http://schemas.microsoft.com/office/drawing/2014/main" id="{B566940A-5D05-484C-340D-B21396B2E3C6}"/>
              </a:ext>
            </a:extLst>
          </p:cNvPr>
          <p:cNvPicPr>
            <a:picLocks noChangeAspect="1"/>
          </p:cNvPicPr>
          <p:nvPr/>
        </p:nvPicPr>
        <p:blipFill rotWithShape="1">
          <a:blip r:embed="rId3">
            <a:extLst>
              <a:ext uri="{28A0092B-C50C-407E-A947-70E740481C1C}">
                <a14:useLocalDpi xmlns:a14="http://schemas.microsoft.com/office/drawing/2010/main" val="0"/>
              </a:ext>
            </a:extLst>
          </a:blip>
          <a:srcRect t="20307" b="7853"/>
          <a:stretch/>
        </p:blipFill>
        <p:spPr>
          <a:xfrm>
            <a:off x="5892" y="475989"/>
            <a:ext cx="12192000" cy="526093"/>
          </a:xfrm>
          <a:prstGeom prst="rect">
            <a:avLst/>
          </a:prstGeom>
        </p:spPr>
      </p:pic>
      <p:sp>
        <p:nvSpPr>
          <p:cNvPr id="25" name="TextBox 24">
            <a:extLst>
              <a:ext uri="{FF2B5EF4-FFF2-40B4-BE49-F238E27FC236}">
                <a16:creationId xmlns:a16="http://schemas.microsoft.com/office/drawing/2014/main" id="{DB975493-325C-B395-0388-8A9AEF398447}"/>
              </a:ext>
            </a:extLst>
          </p:cNvPr>
          <p:cNvSpPr txBox="1"/>
          <p:nvPr/>
        </p:nvSpPr>
        <p:spPr>
          <a:xfrm>
            <a:off x="540000" y="180000"/>
            <a:ext cx="10769684" cy="646331"/>
          </a:xfrm>
          <a:prstGeom prst="rect">
            <a:avLst/>
          </a:prstGeom>
          <a:noFill/>
        </p:spPr>
        <p:txBody>
          <a:bodyPr wrap="square" rtlCol="0">
            <a:spAutoFit/>
          </a:bodyPr>
          <a:lstStyle/>
          <a:p>
            <a:r>
              <a:rPr lang="en-US" altLang="ko-KR" sz="3600" dirty="0">
                <a:solidFill>
                  <a:srgbClr val="004098"/>
                </a:solidFill>
                <a:latin typeface="Times New Roman" panose="02020603050405020304" pitchFamily="18" charset="0"/>
                <a:ea typeface="SUIT SemiBold" pitchFamily="50" charset="-127"/>
                <a:cs typeface="Times New Roman" panose="02020603050405020304" pitchFamily="18" charset="0"/>
              </a:rPr>
              <a:t>User Experiments at </a:t>
            </a:r>
            <a:r>
              <a:rPr lang="en-US" altLang="ko-KR" sz="3600" dirty="0" err="1">
                <a:solidFill>
                  <a:srgbClr val="004098"/>
                </a:solidFill>
                <a:latin typeface="Times New Roman" panose="02020603050405020304" pitchFamily="18" charset="0"/>
                <a:ea typeface="SUIT SemiBold" pitchFamily="50" charset="-127"/>
                <a:cs typeface="Times New Roman" panose="02020603050405020304" pitchFamily="18" charset="0"/>
              </a:rPr>
              <a:t>KoBRA</a:t>
            </a:r>
            <a:endParaRPr lang="ko-KR" altLang="en-US" sz="2800" dirty="0">
              <a:solidFill>
                <a:srgbClr val="004098"/>
              </a:solidFill>
              <a:latin typeface="Times New Roman" panose="02020603050405020304" pitchFamily="18" charset="0"/>
              <a:ea typeface="SUIT SemiBold" pitchFamily="50" charset="-127"/>
              <a:cs typeface="Times New Roman" panose="02020603050405020304" pitchFamily="18" charset="0"/>
            </a:endParaRPr>
          </a:p>
        </p:txBody>
      </p:sp>
      <p:sp>
        <p:nvSpPr>
          <p:cNvPr id="4" name="object 12">
            <a:extLst>
              <a:ext uri="{FF2B5EF4-FFF2-40B4-BE49-F238E27FC236}">
                <a16:creationId xmlns:a16="http://schemas.microsoft.com/office/drawing/2014/main" id="{B3980EF7-0EE6-45D2-A9D1-7DF6A1F80A73}"/>
              </a:ext>
            </a:extLst>
          </p:cNvPr>
          <p:cNvSpPr txBox="1"/>
          <p:nvPr/>
        </p:nvSpPr>
        <p:spPr>
          <a:xfrm>
            <a:off x="527324" y="958654"/>
            <a:ext cx="10422547" cy="548868"/>
          </a:xfrm>
          <a:prstGeom prst="rect">
            <a:avLst/>
          </a:prstGeom>
        </p:spPr>
        <p:txBody>
          <a:bodyPr vert="horz" wrap="square" lIns="0" tIns="12700" rIns="0" bIns="0" rtlCol="0">
            <a:spAutoFit/>
          </a:bodyPr>
          <a:lstStyle/>
          <a:p>
            <a:pPr marL="12700">
              <a:lnSpc>
                <a:spcPct val="100000"/>
              </a:lnSpc>
              <a:spcBef>
                <a:spcPts val="100"/>
              </a:spcBef>
            </a:pPr>
            <a:r>
              <a:rPr lang="en-US" b="1" dirty="0">
                <a:solidFill>
                  <a:schemeClr val="bg2">
                    <a:lumMod val="25000"/>
                  </a:schemeClr>
                </a:solidFill>
                <a:latin typeface="Times New Roman" panose="02020603050405020304" pitchFamily="18" charset="0"/>
                <a:cs typeface="Times New Roman" panose="02020603050405020304" pitchFamily="18" charset="0"/>
              </a:rPr>
              <a:t>2</a:t>
            </a:r>
            <a:r>
              <a:rPr lang="en-US" b="1" baseline="30000" dirty="0">
                <a:solidFill>
                  <a:schemeClr val="bg2">
                    <a:lumMod val="25000"/>
                  </a:schemeClr>
                </a:solidFill>
                <a:latin typeface="Times New Roman" panose="02020603050405020304" pitchFamily="18" charset="0"/>
                <a:cs typeface="Times New Roman" panose="02020603050405020304" pitchFamily="18" charset="0"/>
              </a:rPr>
              <a:t>nd</a:t>
            </a:r>
            <a:r>
              <a:rPr lang="en-US" b="1" dirty="0">
                <a:solidFill>
                  <a:schemeClr val="bg2">
                    <a:lumMod val="25000"/>
                  </a:schemeClr>
                </a:solidFill>
                <a:latin typeface="Times New Roman" panose="02020603050405020304" pitchFamily="18" charset="0"/>
                <a:cs typeface="Times New Roman" panose="02020603050405020304" pitchFamily="18" charset="0"/>
              </a:rPr>
              <a:t> Exp. </a:t>
            </a:r>
            <a:r>
              <a:rPr lang="nl-NL" b="1" dirty="0">
                <a:solidFill>
                  <a:schemeClr val="bg2">
                    <a:lumMod val="25000"/>
                  </a:schemeClr>
                </a:solidFill>
                <a:latin typeface="Times New Roman" panose="02020603050405020304" pitchFamily="18" charset="0"/>
                <a:cs typeface="Times New Roman" panose="02020603050405020304" pitchFamily="18" charset="0"/>
              </a:rPr>
              <a:t>[KO-24-22] Woojun Lee et al. (KARI)</a:t>
            </a:r>
            <a:r>
              <a:rPr lang="en-US" b="1" dirty="0">
                <a:solidFill>
                  <a:schemeClr val="bg2">
                    <a:lumMod val="25000"/>
                  </a:schemeClr>
                </a:solidFill>
                <a:latin typeface="Times New Roman" panose="02020603050405020304" pitchFamily="18" charset="0"/>
                <a:cs typeface="Times New Roman" panose="02020603050405020304" pitchFamily="18" charset="0"/>
              </a:rPr>
              <a:t> </a:t>
            </a:r>
          </a:p>
          <a:p>
            <a:pPr marL="12700">
              <a:lnSpc>
                <a:spcPct val="100000"/>
              </a:lnSpc>
              <a:spcBef>
                <a:spcPts val="100"/>
              </a:spcBef>
            </a:pPr>
            <a:r>
              <a:rPr lang="en-US" sz="1600" b="1" dirty="0">
                <a:solidFill>
                  <a:schemeClr val="bg2">
                    <a:lumMod val="25000"/>
                  </a:schemeClr>
                </a:solidFill>
                <a:latin typeface="Times New Roman" panose="02020603050405020304" pitchFamily="18" charset="0"/>
                <a:cs typeface="Times New Roman" panose="02020603050405020304" pitchFamily="18" charset="0"/>
              </a:rPr>
              <a:t>	</a:t>
            </a:r>
            <a:r>
              <a:rPr lang="en-US" sz="1400" b="1" dirty="0">
                <a:solidFill>
                  <a:schemeClr val="bg2">
                    <a:lumMod val="25000"/>
                  </a:schemeClr>
                </a:solidFill>
                <a:latin typeface="Times New Roman" panose="02020603050405020304" pitchFamily="18" charset="0"/>
                <a:cs typeface="Times New Roman" panose="02020603050405020304" pitchFamily="18" charset="0"/>
              </a:rPr>
              <a:t>Single event effects test for space semiconductor at </a:t>
            </a:r>
            <a:r>
              <a:rPr lang="en-US" sz="1400" b="1" dirty="0" err="1">
                <a:solidFill>
                  <a:schemeClr val="bg2">
                    <a:lumMod val="25000"/>
                  </a:schemeClr>
                </a:solidFill>
                <a:latin typeface="Times New Roman" panose="02020603050405020304" pitchFamily="18" charset="0"/>
                <a:cs typeface="Times New Roman" panose="02020603050405020304" pitchFamily="18" charset="0"/>
              </a:rPr>
              <a:t>KoBRA</a:t>
            </a:r>
            <a:endParaRPr lang="en-US" sz="1400" b="1"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EC6F8F0-0ABA-4E82-9010-8D11E2623317}"/>
              </a:ext>
            </a:extLst>
          </p:cNvPr>
          <p:cNvSpPr txBox="1"/>
          <p:nvPr/>
        </p:nvSpPr>
        <p:spPr>
          <a:xfrm>
            <a:off x="6057368" y="3425424"/>
            <a:ext cx="3422193" cy="523220"/>
          </a:xfrm>
          <a:prstGeom prst="rect">
            <a:avLst/>
          </a:prstGeom>
          <a:noFill/>
        </p:spPr>
        <p:txBody>
          <a:bodyPr wrap="square" rtlCol="0">
            <a:spAutoFit/>
          </a:bodyPr>
          <a:lstStyle/>
          <a:p>
            <a:pPr marL="285750" indent="-285750">
              <a:buFont typeface="Wingdings" panose="05000000000000000000" pitchFamily="2" charset="2"/>
              <a:buChar char="ü"/>
            </a:pPr>
            <a:r>
              <a:rPr lang="en-US" altLang="ko-KR" sz="1400" dirty="0">
                <a:solidFill>
                  <a:srgbClr val="0075C2"/>
                </a:solidFill>
                <a:latin typeface="Arial" panose="020B0604020202020204" pitchFamily="34" charset="0"/>
                <a:cs typeface="Arial" panose="020B0604020202020204" pitchFamily="34" charset="0"/>
              </a:rPr>
              <a:t>Primary beam: </a:t>
            </a:r>
            <a:r>
              <a:rPr lang="en-US" altLang="ko-KR" sz="1400" baseline="30000" dirty="0">
                <a:solidFill>
                  <a:srgbClr val="0075C2"/>
                </a:solidFill>
                <a:latin typeface="Arial" panose="020B0604020202020204" pitchFamily="34" charset="0"/>
                <a:cs typeface="Arial" panose="020B0604020202020204" pitchFamily="34" charset="0"/>
              </a:rPr>
              <a:t>40</a:t>
            </a:r>
            <a:r>
              <a:rPr lang="en-US" altLang="ko-KR" sz="1400" dirty="0">
                <a:solidFill>
                  <a:srgbClr val="0075C2"/>
                </a:solidFill>
                <a:latin typeface="Arial" panose="020B0604020202020204" pitchFamily="34" charset="0"/>
                <a:cs typeface="Arial" panose="020B0604020202020204" pitchFamily="34" charset="0"/>
              </a:rPr>
              <a:t>Ar</a:t>
            </a:r>
          </a:p>
          <a:p>
            <a:pPr marL="285750" indent="-285750">
              <a:buFont typeface="Wingdings" panose="05000000000000000000" pitchFamily="2" charset="2"/>
              <a:buChar char="ü"/>
            </a:pPr>
            <a:r>
              <a:rPr lang="en-US" altLang="ko-KR" sz="1400" dirty="0">
                <a:solidFill>
                  <a:srgbClr val="0075C2"/>
                </a:solidFill>
                <a:latin typeface="Arial" panose="020B0604020202020204" pitchFamily="34" charset="0"/>
                <a:cs typeface="Arial" panose="020B0604020202020204" pitchFamily="34" charset="0"/>
              </a:rPr>
              <a:t>Secondary beam: </a:t>
            </a:r>
            <a:r>
              <a:rPr lang="en-US" altLang="ko-KR" sz="1400" baseline="30000" dirty="0">
                <a:solidFill>
                  <a:srgbClr val="0075C2"/>
                </a:solidFill>
                <a:latin typeface="Arial" panose="020B0604020202020204" pitchFamily="34" charset="0"/>
                <a:cs typeface="Arial" panose="020B0604020202020204" pitchFamily="34" charset="0"/>
              </a:rPr>
              <a:t>37</a:t>
            </a:r>
            <a:r>
              <a:rPr lang="en-US" altLang="ko-KR" sz="1400" dirty="0">
                <a:solidFill>
                  <a:srgbClr val="0075C2"/>
                </a:solidFill>
                <a:latin typeface="Arial" panose="020B0604020202020204" pitchFamily="34" charset="0"/>
                <a:cs typeface="Arial" panose="020B0604020202020204" pitchFamily="34" charset="0"/>
              </a:rPr>
              <a:t>Cl, </a:t>
            </a:r>
            <a:r>
              <a:rPr lang="en-US" altLang="ko-KR" sz="1400" baseline="30000" dirty="0">
                <a:solidFill>
                  <a:srgbClr val="0075C2"/>
                </a:solidFill>
                <a:latin typeface="Arial" panose="020B0604020202020204" pitchFamily="34" charset="0"/>
                <a:cs typeface="Arial" panose="020B0604020202020204" pitchFamily="34" charset="0"/>
              </a:rPr>
              <a:t>35</a:t>
            </a:r>
            <a:r>
              <a:rPr lang="en-US" altLang="ko-KR" sz="1400" dirty="0">
                <a:solidFill>
                  <a:srgbClr val="0075C2"/>
                </a:solidFill>
                <a:latin typeface="Arial" panose="020B0604020202020204" pitchFamily="34" charset="0"/>
                <a:cs typeface="Arial" panose="020B0604020202020204" pitchFamily="34" charset="0"/>
              </a:rPr>
              <a:t>S, </a:t>
            </a:r>
            <a:r>
              <a:rPr lang="en-US" altLang="ko-KR" sz="1400" baseline="30000" dirty="0">
                <a:solidFill>
                  <a:srgbClr val="0075C2"/>
                </a:solidFill>
                <a:latin typeface="Arial" panose="020B0604020202020204" pitchFamily="34" charset="0"/>
                <a:cs typeface="Arial" panose="020B0604020202020204" pitchFamily="34" charset="0"/>
              </a:rPr>
              <a:t>33</a:t>
            </a:r>
            <a:r>
              <a:rPr lang="en-US" altLang="ko-KR" sz="1400" dirty="0">
                <a:solidFill>
                  <a:srgbClr val="0075C2"/>
                </a:solidFill>
                <a:latin typeface="Arial" panose="020B0604020202020204" pitchFamily="34" charset="0"/>
                <a:cs typeface="Arial" panose="020B0604020202020204" pitchFamily="34" charset="0"/>
              </a:rPr>
              <a:t>P</a:t>
            </a:r>
          </a:p>
        </p:txBody>
      </p:sp>
      <p:grpSp>
        <p:nvGrpSpPr>
          <p:cNvPr id="6" name="그룹 5"/>
          <p:cNvGrpSpPr/>
          <p:nvPr/>
        </p:nvGrpSpPr>
        <p:grpSpPr>
          <a:xfrm>
            <a:off x="144000" y="1965062"/>
            <a:ext cx="9789806" cy="2526020"/>
            <a:chOff x="144000" y="1433980"/>
            <a:chExt cx="9789806" cy="2526020"/>
          </a:xfrm>
        </p:grpSpPr>
        <p:pic>
          <p:nvPicPr>
            <p:cNvPr id="7" name="그림 6">
              <a:extLst>
                <a:ext uri="{FF2B5EF4-FFF2-40B4-BE49-F238E27FC236}">
                  <a16:creationId xmlns:a16="http://schemas.microsoft.com/office/drawing/2014/main" id="{79276639-24CC-4BFC-BFE0-588F48CEBA8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948" t="26548" r="7802" b="22404"/>
            <a:stretch/>
          </p:blipFill>
          <p:spPr>
            <a:xfrm>
              <a:off x="504000" y="1440000"/>
              <a:ext cx="8008255" cy="2520000"/>
            </a:xfrm>
            <a:prstGeom prst="rect">
              <a:avLst/>
            </a:prstGeom>
          </p:spPr>
        </p:pic>
        <p:sp>
          <p:nvSpPr>
            <p:cNvPr id="8" name="TextBox 7">
              <a:extLst>
                <a:ext uri="{FF2B5EF4-FFF2-40B4-BE49-F238E27FC236}">
                  <a16:creationId xmlns:a16="http://schemas.microsoft.com/office/drawing/2014/main" id="{42C604A8-BCDF-4482-84A2-F571277EB627}"/>
                </a:ext>
              </a:extLst>
            </p:cNvPr>
            <p:cNvSpPr txBox="1"/>
            <p:nvPr/>
          </p:nvSpPr>
          <p:spPr>
            <a:xfrm>
              <a:off x="8747263" y="1433980"/>
              <a:ext cx="1186543" cy="492443"/>
            </a:xfrm>
            <a:prstGeom prst="rect">
              <a:avLst/>
            </a:prstGeom>
            <a:noFill/>
          </p:spPr>
          <p:txBody>
            <a:bodyPr wrap="none" rtlCol="0">
              <a:spAutoFit/>
            </a:bodyPr>
            <a:lstStyle/>
            <a:p>
              <a:r>
                <a:rPr lang="en-US" altLang="ko-KR" sz="1400" b="1" baseline="30000" dirty="0">
                  <a:latin typeface="Times New Roman" panose="02020603050405020304" pitchFamily="18" charset="0"/>
                  <a:cs typeface="Times New Roman" panose="02020603050405020304" pitchFamily="18" charset="0"/>
                </a:rPr>
                <a:t>40</a:t>
              </a:r>
              <a:r>
                <a:rPr lang="en-US" altLang="ko-KR" sz="1400" b="1" dirty="0">
                  <a:latin typeface="Times New Roman" panose="02020603050405020304" pitchFamily="18" charset="0"/>
                  <a:cs typeface="Times New Roman" panose="02020603050405020304" pitchFamily="18" charset="0"/>
                </a:rPr>
                <a:t>Ar</a:t>
              </a:r>
              <a:r>
                <a:rPr lang="en-US" altLang="ko-KR" sz="1400" b="1" baseline="30000" dirty="0">
                  <a:latin typeface="Times New Roman" panose="02020603050405020304" pitchFamily="18" charset="0"/>
                  <a:cs typeface="Times New Roman" panose="02020603050405020304" pitchFamily="18" charset="0"/>
                </a:rPr>
                <a:t>8+</a:t>
              </a:r>
            </a:p>
            <a:p>
              <a:r>
                <a:rPr lang="en-US" altLang="ko-KR" sz="1200" dirty="0">
                  <a:latin typeface="Times New Roman" panose="02020603050405020304" pitchFamily="18" charset="0"/>
                  <a:cs typeface="Times New Roman" panose="02020603050405020304" pitchFamily="18" charset="0"/>
                </a:rPr>
                <a:t>E = 16.4 MeV/u</a:t>
              </a:r>
            </a:p>
          </p:txBody>
        </p:sp>
        <p:sp>
          <p:nvSpPr>
            <p:cNvPr id="9" name="화살표: 위쪽 8">
              <a:extLst>
                <a:ext uri="{FF2B5EF4-FFF2-40B4-BE49-F238E27FC236}">
                  <a16:creationId xmlns:a16="http://schemas.microsoft.com/office/drawing/2014/main" id="{833E8929-46B9-43E9-9787-7DCCDDCC393C}"/>
                </a:ext>
              </a:extLst>
            </p:cNvPr>
            <p:cNvSpPr/>
            <p:nvPr/>
          </p:nvSpPr>
          <p:spPr>
            <a:xfrm rot="17100000" flipH="1">
              <a:off x="8666682" y="1834774"/>
              <a:ext cx="144000" cy="432000"/>
            </a:xfrm>
            <a:prstGeom prst="upArrow">
              <a:avLst/>
            </a:prstGeom>
            <a:gradFill flip="none" rotWithShape="1">
              <a:gsLst>
                <a:gs pos="0">
                  <a:srgbClr val="C00000"/>
                </a:gs>
                <a:gs pos="100000">
                  <a:srgbClr val="FF0000"/>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E261E462-B051-46B4-9951-52FFD79EC6DB}"/>
                </a:ext>
              </a:extLst>
            </p:cNvPr>
            <p:cNvSpPr txBox="1"/>
            <p:nvPr/>
          </p:nvSpPr>
          <p:spPr>
            <a:xfrm>
              <a:off x="7380000" y="2160000"/>
              <a:ext cx="1309718" cy="646331"/>
            </a:xfrm>
            <a:prstGeom prst="rect">
              <a:avLst/>
            </a:prstGeom>
            <a:noFill/>
          </p:spPr>
          <p:txBody>
            <a:bodyPr wrap="none" rtlCol="0">
              <a:spAutoFit/>
            </a:bodyPr>
            <a:lstStyle/>
            <a:p>
              <a:r>
                <a:rPr lang="en-US" altLang="ko-KR" sz="1200" b="1" dirty="0">
                  <a:solidFill>
                    <a:srgbClr val="004098"/>
                  </a:solidFill>
                  <a:latin typeface="Times New Roman" panose="02020603050405020304" pitchFamily="18" charset="0"/>
                  <a:cs typeface="Times New Roman" panose="02020603050405020304" pitchFamily="18" charset="0"/>
                </a:rPr>
                <a:t>  </a:t>
              </a:r>
              <a:r>
                <a:rPr lang="en-US" altLang="ko-KR" sz="1200" b="1" dirty="0">
                  <a:solidFill>
                    <a:schemeClr val="tx1">
                      <a:lumMod val="50000"/>
                      <a:lumOff val="50000"/>
                    </a:schemeClr>
                  </a:solidFill>
                  <a:latin typeface="Times New Roman" panose="02020603050405020304" pitchFamily="18" charset="0"/>
                  <a:cs typeface="Times New Roman" panose="02020603050405020304" pitchFamily="18" charset="0"/>
                </a:rPr>
                <a:t>F0</a:t>
              </a:r>
              <a:r>
                <a:rPr lang="en-US" altLang="ko-KR" sz="1200" b="1" dirty="0">
                  <a:solidFill>
                    <a:srgbClr val="0097E0"/>
                  </a:solidFill>
                  <a:latin typeface="Times New Roman" panose="02020603050405020304" pitchFamily="18" charset="0"/>
                  <a:cs typeface="Times New Roman" panose="02020603050405020304" pitchFamily="18" charset="0"/>
                </a:rPr>
                <a:t> </a:t>
              </a:r>
            </a:p>
            <a:p>
              <a:r>
                <a:rPr lang="en-US" altLang="ko-KR" sz="1200" dirty="0">
                  <a:latin typeface="Times New Roman" panose="02020603050405020304" pitchFamily="18" charset="0"/>
                  <a:cs typeface="Times New Roman" panose="02020603050405020304" pitchFamily="18" charset="0"/>
                </a:rPr>
                <a:t>- Phosphor screen</a:t>
              </a:r>
            </a:p>
            <a:p>
              <a:r>
                <a:rPr lang="en-US" altLang="ko-KR" sz="1200" dirty="0">
                  <a:latin typeface="Times New Roman" panose="02020603050405020304" pitchFamily="18" charset="0"/>
                  <a:cs typeface="Times New Roman" panose="02020603050405020304" pitchFamily="18" charset="0"/>
                </a:rPr>
                <a:t>- Target (graphite)</a:t>
              </a:r>
            </a:p>
          </p:txBody>
        </p:sp>
        <p:sp>
          <p:nvSpPr>
            <p:cNvPr id="11" name="TextBox 10">
              <a:extLst>
                <a:ext uri="{FF2B5EF4-FFF2-40B4-BE49-F238E27FC236}">
                  <a16:creationId xmlns:a16="http://schemas.microsoft.com/office/drawing/2014/main" id="{0FA693E8-54BB-41F3-8157-FA9DDCC21A2A}"/>
                </a:ext>
              </a:extLst>
            </p:cNvPr>
            <p:cNvSpPr txBox="1"/>
            <p:nvPr/>
          </p:nvSpPr>
          <p:spPr>
            <a:xfrm>
              <a:off x="5148000" y="2268000"/>
              <a:ext cx="998543" cy="461665"/>
            </a:xfrm>
            <a:prstGeom prst="rect">
              <a:avLst/>
            </a:prstGeom>
            <a:noFill/>
          </p:spPr>
          <p:txBody>
            <a:bodyPr wrap="none" rtlCol="0">
              <a:spAutoFit/>
            </a:bodyPr>
            <a:lstStyle/>
            <a:p>
              <a:r>
                <a:rPr lang="en-US" altLang="ko-KR" sz="1200" b="1" dirty="0">
                  <a:solidFill>
                    <a:schemeClr val="tx1">
                      <a:lumMod val="50000"/>
                      <a:lumOff val="50000"/>
                    </a:schemeClr>
                  </a:solidFill>
                  <a:latin typeface="Times New Roman" panose="02020603050405020304" pitchFamily="18" charset="0"/>
                  <a:cs typeface="Times New Roman" panose="02020603050405020304" pitchFamily="18" charset="0"/>
                </a:rPr>
                <a:t>  F1</a:t>
              </a:r>
            </a:p>
            <a:p>
              <a:r>
                <a:rPr lang="en-US" altLang="ko-KR" sz="1200" dirty="0">
                  <a:latin typeface="Times New Roman" panose="02020603050405020304" pitchFamily="18" charset="0"/>
                  <a:cs typeface="Times New Roman" panose="02020603050405020304" pitchFamily="18" charset="0"/>
                </a:rPr>
                <a:t>- Al degrader</a:t>
              </a:r>
            </a:p>
          </p:txBody>
        </p:sp>
        <p:sp>
          <p:nvSpPr>
            <p:cNvPr id="12" name="TextBox 11">
              <a:extLst>
                <a:ext uri="{FF2B5EF4-FFF2-40B4-BE49-F238E27FC236}">
                  <a16:creationId xmlns:a16="http://schemas.microsoft.com/office/drawing/2014/main" id="{7BF7BB84-7BEB-4550-81E0-B2D3A8C4A812}"/>
                </a:ext>
              </a:extLst>
            </p:cNvPr>
            <p:cNvSpPr txBox="1"/>
            <p:nvPr/>
          </p:nvSpPr>
          <p:spPr>
            <a:xfrm>
              <a:off x="2232000" y="1620000"/>
              <a:ext cx="1334789" cy="461665"/>
            </a:xfrm>
            <a:prstGeom prst="rect">
              <a:avLst/>
            </a:prstGeom>
            <a:noFill/>
          </p:spPr>
          <p:txBody>
            <a:bodyPr wrap="none" rtlCol="0">
              <a:spAutoFit/>
            </a:bodyPr>
            <a:lstStyle/>
            <a:p>
              <a:r>
                <a:rPr lang="en-US" altLang="ko-KR" sz="1200" b="1" dirty="0">
                  <a:solidFill>
                    <a:srgbClr val="0000FF"/>
                  </a:solidFill>
                  <a:latin typeface="Times New Roman" panose="02020603050405020304" pitchFamily="18" charset="0"/>
                  <a:cs typeface="Times New Roman" panose="02020603050405020304" pitchFamily="18" charset="0"/>
                </a:rPr>
                <a:t>  </a:t>
              </a:r>
              <a:r>
                <a:rPr lang="en-US" altLang="ko-KR" sz="1200" b="1" dirty="0">
                  <a:solidFill>
                    <a:schemeClr val="tx1">
                      <a:lumMod val="50000"/>
                      <a:lumOff val="50000"/>
                    </a:schemeClr>
                  </a:solidFill>
                  <a:latin typeface="Times New Roman" panose="02020603050405020304" pitchFamily="18" charset="0"/>
                  <a:cs typeface="Times New Roman" panose="02020603050405020304" pitchFamily="18" charset="0"/>
                </a:rPr>
                <a:t>F2</a:t>
              </a:r>
              <a:r>
                <a:rPr lang="en-US" altLang="ko-KR" sz="1200" dirty="0">
                  <a:solidFill>
                    <a:srgbClr val="0000FF"/>
                  </a:solidFill>
                  <a:latin typeface="Times New Roman" panose="02020603050405020304" pitchFamily="18" charset="0"/>
                  <a:cs typeface="Times New Roman" panose="02020603050405020304" pitchFamily="18" charset="0"/>
                </a:rPr>
                <a:t> </a:t>
              </a:r>
            </a:p>
            <a:p>
              <a:r>
                <a:rPr lang="en-US" altLang="ko-KR" sz="1200" dirty="0">
                  <a:latin typeface="Times New Roman" panose="02020603050405020304" pitchFamily="18" charset="0"/>
                  <a:cs typeface="Times New Roman" panose="02020603050405020304" pitchFamily="18" charset="0"/>
                </a:rPr>
                <a:t>- PPAC (</a:t>
              </a:r>
              <a:r>
                <a:rPr lang="en-US" altLang="ko-KR" sz="1200" dirty="0" err="1">
                  <a:latin typeface="Times New Roman" panose="02020603050405020304" pitchFamily="18" charset="0"/>
                  <a:cs typeface="Times New Roman" panose="02020603050405020304" pitchFamily="18" charset="0"/>
                </a:rPr>
                <a:t>ToF</a:t>
              </a:r>
              <a:r>
                <a:rPr lang="en-US" altLang="ko-KR" sz="1200" dirty="0">
                  <a:latin typeface="Times New Roman" panose="02020603050405020304" pitchFamily="18" charset="0"/>
                  <a:cs typeface="Times New Roman" panose="02020603050405020304" pitchFamily="18" charset="0"/>
                </a:rPr>
                <a:t> start)</a:t>
              </a:r>
            </a:p>
          </p:txBody>
        </p:sp>
        <p:sp>
          <p:nvSpPr>
            <p:cNvPr id="13" name="TextBox 12">
              <a:extLst>
                <a:ext uri="{FF2B5EF4-FFF2-40B4-BE49-F238E27FC236}">
                  <a16:creationId xmlns:a16="http://schemas.microsoft.com/office/drawing/2014/main" id="{582BBAD9-8713-4D4B-9232-7CE576BDE223}"/>
                </a:ext>
              </a:extLst>
            </p:cNvPr>
            <p:cNvSpPr txBox="1"/>
            <p:nvPr/>
          </p:nvSpPr>
          <p:spPr>
            <a:xfrm>
              <a:off x="144000" y="2340000"/>
              <a:ext cx="1325171" cy="646331"/>
            </a:xfrm>
            <a:prstGeom prst="rect">
              <a:avLst/>
            </a:prstGeom>
            <a:noFill/>
          </p:spPr>
          <p:txBody>
            <a:bodyPr wrap="none" rtlCol="0">
              <a:spAutoFit/>
            </a:bodyPr>
            <a:lstStyle/>
            <a:p>
              <a:r>
                <a:rPr lang="en-US" altLang="ko-KR" sz="1200" b="1" dirty="0">
                  <a:solidFill>
                    <a:schemeClr val="tx1">
                      <a:lumMod val="50000"/>
                      <a:lumOff val="50000"/>
                    </a:schemeClr>
                  </a:solidFill>
                  <a:latin typeface="Times New Roman" panose="02020603050405020304" pitchFamily="18" charset="0"/>
                  <a:cs typeface="Times New Roman" panose="02020603050405020304" pitchFamily="18" charset="0"/>
                </a:rPr>
                <a:t>  F3</a:t>
              </a:r>
            </a:p>
            <a:p>
              <a:r>
                <a:rPr lang="en-US" altLang="ko-KR" sz="1200" dirty="0">
                  <a:latin typeface="Times New Roman" panose="02020603050405020304" pitchFamily="18" charset="0"/>
                  <a:cs typeface="Times New Roman" panose="02020603050405020304" pitchFamily="18" charset="0"/>
                </a:rPr>
                <a:t>- PPAC (</a:t>
              </a:r>
              <a:r>
                <a:rPr lang="en-US" altLang="ko-KR" sz="1200" dirty="0" err="1">
                  <a:latin typeface="Times New Roman" panose="02020603050405020304" pitchFamily="18" charset="0"/>
                  <a:cs typeface="Times New Roman" panose="02020603050405020304" pitchFamily="18" charset="0"/>
                </a:rPr>
                <a:t>ToF</a:t>
              </a:r>
              <a:r>
                <a:rPr lang="en-US" altLang="ko-KR" sz="1200" dirty="0">
                  <a:latin typeface="Times New Roman" panose="02020603050405020304" pitchFamily="18" charset="0"/>
                  <a:cs typeface="Times New Roman" panose="02020603050405020304" pitchFamily="18" charset="0"/>
                </a:rPr>
                <a:t> stop)</a:t>
              </a:r>
            </a:p>
            <a:p>
              <a:r>
                <a:rPr lang="en-US" altLang="ko-KR" sz="1200" dirty="0">
                  <a:latin typeface="Times New Roman" panose="02020603050405020304" pitchFamily="18" charset="0"/>
                  <a:cs typeface="Times New Roman" panose="02020603050405020304" pitchFamily="18" charset="0"/>
                </a:rPr>
                <a:t>- Si SSD (ΔE)</a:t>
              </a:r>
            </a:p>
          </p:txBody>
        </p:sp>
      </p:grpSp>
      <p:pic>
        <p:nvPicPr>
          <p:cNvPr id="14" name="그림 13"/>
          <p:cNvPicPr>
            <a:picLocks noChangeAspect="1"/>
          </p:cNvPicPr>
          <p:nvPr/>
        </p:nvPicPr>
        <p:blipFill>
          <a:blip r:embed="rId5"/>
          <a:stretch>
            <a:fillRect/>
          </a:stretch>
        </p:blipFill>
        <p:spPr>
          <a:xfrm>
            <a:off x="5102075" y="4528484"/>
            <a:ext cx="2413297" cy="1800000"/>
          </a:xfrm>
          <a:prstGeom prst="rect">
            <a:avLst/>
          </a:prstGeom>
        </p:spPr>
      </p:pic>
      <p:pic>
        <p:nvPicPr>
          <p:cNvPr id="21" name="그림 20"/>
          <p:cNvPicPr>
            <a:picLocks noChangeAspect="1"/>
          </p:cNvPicPr>
          <p:nvPr/>
        </p:nvPicPr>
        <p:blipFill>
          <a:blip r:embed="rId6"/>
          <a:stretch>
            <a:fillRect/>
          </a:stretch>
        </p:blipFill>
        <p:spPr>
          <a:xfrm>
            <a:off x="231069" y="4666546"/>
            <a:ext cx="2079281" cy="2016000"/>
          </a:xfrm>
          <a:prstGeom prst="rect">
            <a:avLst/>
          </a:prstGeom>
        </p:spPr>
      </p:pic>
      <p:cxnSp>
        <p:nvCxnSpPr>
          <p:cNvPr id="22" name="직선 화살표 연결선 21"/>
          <p:cNvCxnSpPr>
            <a:cxnSpLocks/>
            <a:endCxn id="21" idx="0"/>
          </p:cNvCxnSpPr>
          <p:nvPr/>
        </p:nvCxnSpPr>
        <p:spPr>
          <a:xfrm>
            <a:off x="912960" y="3977780"/>
            <a:ext cx="357750" cy="688766"/>
          </a:xfrm>
          <a:prstGeom prst="straightConnector1">
            <a:avLst/>
          </a:prstGeom>
          <a:ln w="25400">
            <a:tailEnd type="triangle"/>
          </a:ln>
        </p:spPr>
        <p:style>
          <a:lnRef idx="2">
            <a:schemeClr val="accent1"/>
          </a:lnRef>
          <a:fillRef idx="0">
            <a:schemeClr val="accent1"/>
          </a:fillRef>
          <a:effectRef idx="1">
            <a:schemeClr val="accent1"/>
          </a:effectRef>
          <a:fontRef idx="minor">
            <a:schemeClr val="tx1"/>
          </a:fontRef>
        </p:style>
      </p:cxnSp>
      <p:pic>
        <p:nvPicPr>
          <p:cNvPr id="23" name="그림 22"/>
          <p:cNvPicPr>
            <a:picLocks noChangeAspect="1"/>
          </p:cNvPicPr>
          <p:nvPr/>
        </p:nvPicPr>
        <p:blipFill rotWithShape="1">
          <a:blip r:embed="rId7"/>
          <a:srcRect t="65936"/>
          <a:stretch/>
        </p:blipFill>
        <p:spPr>
          <a:xfrm>
            <a:off x="2416440" y="4624399"/>
            <a:ext cx="2685635" cy="1620000"/>
          </a:xfrm>
          <a:prstGeom prst="rect">
            <a:avLst/>
          </a:prstGeom>
        </p:spPr>
      </p:pic>
      <p:sp>
        <p:nvSpPr>
          <p:cNvPr id="24" name="직사각형 23"/>
          <p:cNvSpPr/>
          <p:nvPr/>
        </p:nvSpPr>
        <p:spPr>
          <a:xfrm>
            <a:off x="2041442" y="4086672"/>
            <a:ext cx="6292502" cy="338554"/>
          </a:xfrm>
          <a:prstGeom prst="rect">
            <a:avLst/>
          </a:prstGeom>
        </p:spPr>
        <p:txBody>
          <a:bodyPr wrap="square">
            <a:spAutoFit/>
          </a:bodyPr>
          <a:lstStyle/>
          <a:p>
            <a:pPr marL="285750" indent="-285750">
              <a:buFont typeface="Wingdings" panose="05000000000000000000" pitchFamily="2" charset="2"/>
              <a:buChar char="ü"/>
            </a:pPr>
            <a:r>
              <a:rPr lang="en-US" altLang="ko-KR" sz="1600" dirty="0">
                <a:latin typeface="Arial" panose="020B0604020202020204" pitchFamily="34" charset="0"/>
                <a:cs typeface="Arial" panose="020B0604020202020204" pitchFamily="34" charset="0"/>
              </a:rPr>
              <a:t>Single Event Transient (SET) cross section was measured</a:t>
            </a:r>
            <a:endParaRPr lang="ko-KR" altLang="en-US" sz="1600" dirty="0">
              <a:latin typeface="Arial" panose="020B0604020202020204" pitchFamily="34" charset="0"/>
              <a:cs typeface="Arial" panose="020B0604020202020204" pitchFamily="34" charset="0"/>
            </a:endParaRPr>
          </a:p>
        </p:txBody>
      </p:sp>
      <p:sp>
        <p:nvSpPr>
          <p:cNvPr id="26" name="직사각형 25"/>
          <p:cNvSpPr/>
          <p:nvPr/>
        </p:nvSpPr>
        <p:spPr>
          <a:xfrm>
            <a:off x="2598055" y="6205545"/>
            <a:ext cx="5150069" cy="646331"/>
          </a:xfrm>
          <a:prstGeom prst="rect">
            <a:avLst/>
          </a:prstGeom>
        </p:spPr>
        <p:txBody>
          <a:bodyPr wrap="square">
            <a:spAutoFit/>
          </a:bodyPr>
          <a:lstStyle/>
          <a:p>
            <a:r>
              <a:rPr lang="en-US" altLang="ko-KR" sz="1200" b="1" dirty="0">
                <a:latin typeface="Arial" panose="020B0604020202020204" pitchFamily="34" charset="0"/>
                <a:cs typeface="Arial" panose="020B0604020202020204" pitchFamily="34" charset="0"/>
              </a:rPr>
              <a:t>Single Event Transient (SET)</a:t>
            </a:r>
          </a:p>
          <a:p>
            <a:r>
              <a:rPr lang="en-US" altLang="ko-KR" sz="1200" dirty="0">
                <a:latin typeface="Arial" panose="020B0604020202020204" pitchFamily="34" charset="0"/>
                <a:cs typeface="Arial" panose="020B0604020202020204" pitchFamily="34" charset="0"/>
              </a:rPr>
              <a:t>: A temporary voltage excursion (voltage spike) at a node in a logic, or linear, integrated circuit. Caused by a single energetic particle strike.</a:t>
            </a:r>
            <a:endParaRPr lang="ko-KR" altLang="en-US" sz="1200" dirty="0">
              <a:latin typeface="Arial" panose="020B0604020202020204" pitchFamily="34" charset="0"/>
              <a:cs typeface="Arial" panose="020B0604020202020204" pitchFamily="34" charset="0"/>
            </a:endParaRPr>
          </a:p>
        </p:txBody>
      </p:sp>
      <p:pic>
        <p:nvPicPr>
          <p:cNvPr id="27" name="그림 26">
            <a:extLst>
              <a:ext uri="{FF2B5EF4-FFF2-40B4-BE49-F238E27FC236}">
                <a16:creationId xmlns:a16="http://schemas.microsoft.com/office/drawing/2014/main" id="{5D1289D2-216A-448C-ABB0-468F69F95B96}"/>
              </a:ext>
            </a:extLst>
          </p:cNvPr>
          <p:cNvPicPr>
            <a:picLocks noChangeAspect="1"/>
          </p:cNvPicPr>
          <p:nvPr/>
        </p:nvPicPr>
        <p:blipFill>
          <a:blip r:embed="rId8"/>
          <a:stretch>
            <a:fillRect/>
          </a:stretch>
        </p:blipFill>
        <p:spPr>
          <a:xfrm>
            <a:off x="7929739" y="4520218"/>
            <a:ext cx="4151990" cy="2125818"/>
          </a:xfrm>
          <a:prstGeom prst="rect">
            <a:avLst/>
          </a:prstGeom>
        </p:spPr>
      </p:pic>
      <p:sp>
        <p:nvSpPr>
          <p:cNvPr id="28" name="직사각형 27"/>
          <p:cNvSpPr/>
          <p:nvPr/>
        </p:nvSpPr>
        <p:spPr>
          <a:xfrm>
            <a:off x="8511407" y="3977780"/>
            <a:ext cx="3478801" cy="523220"/>
          </a:xfrm>
          <a:prstGeom prst="rect">
            <a:avLst/>
          </a:prstGeom>
        </p:spPr>
        <p:txBody>
          <a:bodyPr wrap="square">
            <a:spAutoFit/>
          </a:bodyPr>
          <a:lstStyle/>
          <a:p>
            <a:pPr algn="ctr"/>
            <a:r>
              <a:rPr lang="en-US" altLang="ko-KR" sz="1400" dirty="0">
                <a:latin typeface="Arial" panose="020B0604020202020204" pitchFamily="34" charset="0"/>
                <a:cs typeface="Arial" panose="020B0604020202020204" pitchFamily="34" charset="0"/>
              </a:rPr>
              <a:t>Measured SET (Single Event Transient) cross section as part of SEE testing</a:t>
            </a:r>
            <a:endParaRPr lang="ko-KR" altLang="en-US" sz="1400" dirty="0">
              <a:latin typeface="Arial" panose="020B0604020202020204" pitchFamily="34" charset="0"/>
              <a:cs typeface="Arial" panose="020B0604020202020204" pitchFamily="34" charset="0"/>
            </a:endParaRPr>
          </a:p>
        </p:txBody>
      </p:sp>
      <p:sp>
        <p:nvSpPr>
          <p:cNvPr id="29" name="슬라이드 번호 개체 틀 2">
            <a:extLst>
              <a:ext uri="{FF2B5EF4-FFF2-40B4-BE49-F238E27FC236}">
                <a16:creationId xmlns:a16="http://schemas.microsoft.com/office/drawing/2014/main" id="{7E5A61A5-0A28-4B65-8D16-89FE9E169F51}"/>
              </a:ext>
            </a:extLst>
          </p:cNvPr>
          <p:cNvSpPr txBox="1">
            <a:spLocks/>
          </p:cNvSpPr>
          <p:nvPr/>
        </p:nvSpPr>
        <p:spPr>
          <a:xfrm>
            <a:off x="9360000" y="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tint val="82000"/>
                  </a:schemeClr>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91FA9868-F4C7-48E4-A91F-515FCC583EA8}" type="slidenum">
              <a:rPr lang="ko-KR" altLang="en-US" sz="1400" smtClean="0"/>
              <a:pPr/>
              <a:t>14</a:t>
            </a:fld>
            <a:endParaRPr lang="ko-KR" altLang="en-US" sz="1400" dirty="0"/>
          </a:p>
        </p:txBody>
      </p:sp>
      <p:sp>
        <p:nvSpPr>
          <p:cNvPr id="30" name="직사각형 29">
            <a:extLst>
              <a:ext uri="{FF2B5EF4-FFF2-40B4-BE49-F238E27FC236}">
                <a16:creationId xmlns:a16="http://schemas.microsoft.com/office/drawing/2014/main" id="{593446A9-E508-44AC-90F0-4B256813DC04}"/>
              </a:ext>
            </a:extLst>
          </p:cNvPr>
          <p:cNvSpPr/>
          <p:nvPr/>
        </p:nvSpPr>
        <p:spPr>
          <a:xfrm>
            <a:off x="540000" y="1484747"/>
            <a:ext cx="10433168" cy="523220"/>
          </a:xfrm>
          <a:prstGeom prst="rect">
            <a:avLst/>
          </a:prstGeom>
        </p:spPr>
        <p:txBody>
          <a:bodyPr wrap="square">
            <a:spAutoFit/>
          </a:bodyPr>
          <a:lstStyle/>
          <a:p>
            <a:pPr marL="285750" indent="-285750">
              <a:buClr>
                <a:srgbClr val="005391"/>
              </a:buClr>
              <a:buFont typeface="Wingdings" panose="05000000000000000000" pitchFamily="2" charset="2"/>
              <a:buChar char="ü"/>
            </a:pPr>
            <a:r>
              <a:rPr lang="en-US" altLang="ko-KR" sz="1400" dirty="0">
                <a:latin typeface="Times New Roman" panose="02020603050405020304" pitchFamily="18" charset="0"/>
                <a:ea typeface="나눔고딕" panose="020D0604000000000000" pitchFamily="50" charset="-127"/>
                <a:cs typeface="Times New Roman" panose="02020603050405020304" pitchFamily="18" charset="0"/>
              </a:rPr>
              <a:t>Goal: </a:t>
            </a:r>
            <a:r>
              <a:rPr lang="en-US" altLang="ko-KR" sz="1400" dirty="0">
                <a:latin typeface="Times New Roman" panose="02020603050405020304" pitchFamily="18" charset="0"/>
                <a:cs typeface="Times New Roman" panose="02020603050405020304" pitchFamily="18" charset="0"/>
              </a:rPr>
              <a:t>To demonstrate domestic capability for Single Event Effect (SEE) testing of space semiconductors using 40Ar primary and secondary beams produced at </a:t>
            </a:r>
            <a:r>
              <a:rPr lang="en-US" altLang="ko-KR" sz="1400" dirty="0" err="1">
                <a:latin typeface="Times New Roman" panose="02020603050405020304" pitchFamily="18" charset="0"/>
                <a:cs typeface="Times New Roman" panose="02020603050405020304" pitchFamily="18" charset="0"/>
              </a:rPr>
              <a:t>KoBRA</a:t>
            </a:r>
            <a:r>
              <a:rPr lang="en-US" altLang="ko-KR" sz="1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977527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그림 18">
            <a:extLst>
              <a:ext uri="{FF2B5EF4-FFF2-40B4-BE49-F238E27FC236}">
                <a16:creationId xmlns:a16="http://schemas.microsoft.com/office/drawing/2014/main" id="{B566940A-5D05-484C-340D-B21396B2E3C6}"/>
              </a:ext>
            </a:extLst>
          </p:cNvPr>
          <p:cNvPicPr>
            <a:picLocks noChangeAspect="1"/>
          </p:cNvPicPr>
          <p:nvPr/>
        </p:nvPicPr>
        <p:blipFill rotWithShape="1">
          <a:blip r:embed="rId3">
            <a:extLst>
              <a:ext uri="{28A0092B-C50C-407E-A947-70E740481C1C}">
                <a14:useLocalDpi xmlns:a14="http://schemas.microsoft.com/office/drawing/2010/main" val="0"/>
              </a:ext>
            </a:extLst>
          </a:blip>
          <a:srcRect t="20307" b="7853"/>
          <a:stretch/>
        </p:blipFill>
        <p:spPr>
          <a:xfrm>
            <a:off x="5892" y="475989"/>
            <a:ext cx="12192000" cy="526093"/>
          </a:xfrm>
          <a:prstGeom prst="rect">
            <a:avLst/>
          </a:prstGeom>
        </p:spPr>
      </p:pic>
      <p:sp>
        <p:nvSpPr>
          <p:cNvPr id="25" name="TextBox 24">
            <a:extLst>
              <a:ext uri="{FF2B5EF4-FFF2-40B4-BE49-F238E27FC236}">
                <a16:creationId xmlns:a16="http://schemas.microsoft.com/office/drawing/2014/main" id="{DB975493-325C-B395-0388-8A9AEF398447}"/>
              </a:ext>
            </a:extLst>
          </p:cNvPr>
          <p:cNvSpPr txBox="1"/>
          <p:nvPr/>
        </p:nvSpPr>
        <p:spPr>
          <a:xfrm>
            <a:off x="540000" y="180000"/>
            <a:ext cx="10769684" cy="646331"/>
          </a:xfrm>
          <a:prstGeom prst="rect">
            <a:avLst/>
          </a:prstGeom>
          <a:noFill/>
        </p:spPr>
        <p:txBody>
          <a:bodyPr wrap="square" rtlCol="0">
            <a:spAutoFit/>
          </a:bodyPr>
          <a:lstStyle/>
          <a:p>
            <a:r>
              <a:rPr lang="en-US" altLang="ko-KR" sz="3600" dirty="0">
                <a:solidFill>
                  <a:srgbClr val="004098"/>
                </a:solidFill>
                <a:latin typeface="Times New Roman" panose="02020603050405020304" pitchFamily="18" charset="0"/>
                <a:ea typeface="SUIT SemiBold" pitchFamily="50" charset="-127"/>
                <a:cs typeface="Times New Roman" panose="02020603050405020304" pitchFamily="18" charset="0"/>
              </a:rPr>
              <a:t>User Experiments at </a:t>
            </a:r>
            <a:r>
              <a:rPr lang="en-US" altLang="ko-KR" sz="3600" dirty="0" err="1">
                <a:solidFill>
                  <a:srgbClr val="004098"/>
                </a:solidFill>
                <a:latin typeface="Times New Roman" panose="02020603050405020304" pitchFamily="18" charset="0"/>
                <a:ea typeface="SUIT SemiBold" pitchFamily="50" charset="-127"/>
                <a:cs typeface="Times New Roman" panose="02020603050405020304" pitchFamily="18" charset="0"/>
              </a:rPr>
              <a:t>KoBRA</a:t>
            </a:r>
            <a:endParaRPr lang="ko-KR" altLang="en-US" sz="2800" dirty="0">
              <a:solidFill>
                <a:srgbClr val="004098"/>
              </a:solidFill>
              <a:latin typeface="Times New Roman" panose="02020603050405020304" pitchFamily="18" charset="0"/>
              <a:ea typeface="SUIT SemiBold" pitchFamily="50" charset="-127"/>
              <a:cs typeface="Times New Roman" panose="02020603050405020304" pitchFamily="18" charset="0"/>
            </a:endParaRPr>
          </a:p>
        </p:txBody>
      </p:sp>
      <p:sp>
        <p:nvSpPr>
          <p:cNvPr id="4" name="object 12">
            <a:extLst>
              <a:ext uri="{FF2B5EF4-FFF2-40B4-BE49-F238E27FC236}">
                <a16:creationId xmlns:a16="http://schemas.microsoft.com/office/drawing/2014/main" id="{B3980EF7-0EE6-45D2-A9D1-7DF6A1F80A73}"/>
              </a:ext>
            </a:extLst>
          </p:cNvPr>
          <p:cNvSpPr txBox="1"/>
          <p:nvPr/>
        </p:nvSpPr>
        <p:spPr>
          <a:xfrm>
            <a:off x="527324" y="958649"/>
            <a:ext cx="10422547" cy="548868"/>
          </a:xfrm>
          <a:prstGeom prst="rect">
            <a:avLst/>
          </a:prstGeom>
        </p:spPr>
        <p:txBody>
          <a:bodyPr vert="horz" wrap="square" lIns="0" tIns="12700" rIns="0" bIns="0" rtlCol="0">
            <a:spAutoFit/>
          </a:bodyPr>
          <a:lstStyle/>
          <a:p>
            <a:pPr marL="12700">
              <a:lnSpc>
                <a:spcPct val="100000"/>
              </a:lnSpc>
              <a:spcBef>
                <a:spcPts val="100"/>
              </a:spcBef>
            </a:pPr>
            <a:r>
              <a:rPr lang="en-US" b="1" dirty="0">
                <a:solidFill>
                  <a:schemeClr val="bg2">
                    <a:lumMod val="25000"/>
                  </a:schemeClr>
                </a:solidFill>
                <a:latin typeface="Times New Roman" panose="02020603050405020304" pitchFamily="18" charset="0"/>
                <a:cs typeface="Times New Roman" panose="02020603050405020304" pitchFamily="18" charset="0"/>
              </a:rPr>
              <a:t>3</a:t>
            </a:r>
            <a:r>
              <a:rPr lang="en-US" b="1" baseline="30000" dirty="0">
                <a:solidFill>
                  <a:schemeClr val="bg2">
                    <a:lumMod val="25000"/>
                  </a:schemeClr>
                </a:solidFill>
                <a:latin typeface="Times New Roman" panose="02020603050405020304" pitchFamily="18" charset="0"/>
                <a:cs typeface="Times New Roman" panose="02020603050405020304" pitchFamily="18" charset="0"/>
              </a:rPr>
              <a:t>rd</a:t>
            </a:r>
            <a:r>
              <a:rPr lang="en-US" b="1" dirty="0">
                <a:solidFill>
                  <a:schemeClr val="bg2">
                    <a:lumMod val="25000"/>
                  </a:schemeClr>
                </a:solidFill>
                <a:latin typeface="Times New Roman" panose="02020603050405020304" pitchFamily="18" charset="0"/>
                <a:cs typeface="Times New Roman" panose="02020603050405020304" pitchFamily="18" charset="0"/>
              </a:rPr>
              <a:t> Exp. [KO-24-21] </a:t>
            </a:r>
            <a:r>
              <a:rPr lang="nl-NL" b="1" dirty="0">
                <a:solidFill>
                  <a:schemeClr val="bg2">
                    <a:lumMod val="25000"/>
                  </a:schemeClr>
                </a:solidFill>
                <a:latin typeface="Times New Roman" panose="02020603050405020304" pitchFamily="18" charset="0"/>
                <a:cs typeface="Times New Roman" panose="02020603050405020304" pitchFamily="18" charset="0"/>
              </a:rPr>
              <a:t>Dahee Kim et al. (CENS, IBS)</a:t>
            </a:r>
            <a:r>
              <a:rPr lang="en-US" b="1" dirty="0">
                <a:solidFill>
                  <a:schemeClr val="bg2">
                    <a:lumMod val="25000"/>
                  </a:schemeClr>
                </a:solidFill>
                <a:latin typeface="Times New Roman" panose="02020603050405020304" pitchFamily="18" charset="0"/>
                <a:cs typeface="Times New Roman" panose="02020603050405020304" pitchFamily="18" charset="0"/>
              </a:rPr>
              <a:t> </a:t>
            </a:r>
          </a:p>
          <a:p>
            <a:pPr marL="12700">
              <a:lnSpc>
                <a:spcPct val="100000"/>
              </a:lnSpc>
              <a:spcBef>
                <a:spcPts val="100"/>
              </a:spcBef>
            </a:pPr>
            <a:r>
              <a:rPr lang="en-US" sz="1600" b="1" dirty="0">
                <a:solidFill>
                  <a:schemeClr val="bg2">
                    <a:lumMod val="25000"/>
                  </a:schemeClr>
                </a:solidFill>
                <a:latin typeface="Times New Roman" panose="02020603050405020304" pitchFamily="18" charset="0"/>
                <a:cs typeface="Times New Roman" panose="02020603050405020304" pitchFamily="18" charset="0"/>
              </a:rPr>
              <a:t>	</a:t>
            </a:r>
            <a:r>
              <a:rPr lang="en-US" sz="1400" b="1" baseline="30000" dirty="0">
                <a:solidFill>
                  <a:schemeClr val="bg2">
                    <a:lumMod val="25000"/>
                  </a:schemeClr>
                </a:solidFill>
                <a:latin typeface="Times New Roman" panose="02020603050405020304" pitchFamily="18" charset="0"/>
                <a:cs typeface="Times New Roman" panose="02020603050405020304" pitchFamily="18" charset="0"/>
              </a:rPr>
              <a:t>40</a:t>
            </a:r>
            <a:r>
              <a:rPr lang="en-US" sz="1400" b="1" dirty="0">
                <a:solidFill>
                  <a:schemeClr val="bg2">
                    <a:lumMod val="25000"/>
                  </a:schemeClr>
                </a:solidFill>
                <a:latin typeface="Times New Roman" panose="02020603050405020304" pitchFamily="18" charset="0"/>
                <a:cs typeface="Times New Roman" panose="02020603050405020304" pitchFamily="18" charset="0"/>
              </a:rPr>
              <a:t>Ar + p elastic scattering experiment for a study of optical model potential</a:t>
            </a:r>
          </a:p>
        </p:txBody>
      </p:sp>
      <p:sp>
        <p:nvSpPr>
          <p:cNvPr id="5" name="직사각형 4"/>
          <p:cNvSpPr/>
          <p:nvPr/>
        </p:nvSpPr>
        <p:spPr>
          <a:xfrm>
            <a:off x="527309" y="1507517"/>
            <a:ext cx="10709442" cy="307777"/>
          </a:xfrm>
          <a:prstGeom prst="rect">
            <a:avLst/>
          </a:prstGeom>
        </p:spPr>
        <p:txBody>
          <a:bodyPr wrap="square">
            <a:spAutoFit/>
          </a:bodyPr>
          <a:lstStyle/>
          <a:p>
            <a:pPr marL="285750" indent="-285750">
              <a:buClr>
                <a:srgbClr val="005391"/>
              </a:buClr>
              <a:buFont typeface="Wingdings" panose="05000000000000000000" pitchFamily="2" charset="2"/>
              <a:buChar char="ü"/>
            </a:pPr>
            <a:r>
              <a:rPr lang="en-US" altLang="ko-KR" sz="1400" dirty="0">
                <a:latin typeface="Times New Roman" panose="02020603050405020304" pitchFamily="18" charset="0"/>
                <a:ea typeface="나눔고딕" panose="020D0604000000000000" pitchFamily="50" charset="-127"/>
                <a:cs typeface="Times New Roman" panose="02020603050405020304" pitchFamily="18" charset="0"/>
              </a:rPr>
              <a:t>Goal: </a:t>
            </a:r>
            <a:r>
              <a:rPr lang="en-US" altLang="ko-KR" sz="1400" dirty="0">
                <a:latin typeface="Times New Roman" panose="02020603050405020304" pitchFamily="18" charset="0"/>
                <a:cs typeface="Times New Roman" panose="02020603050405020304" pitchFamily="18" charset="0"/>
              </a:rPr>
              <a:t>Compare the phenomenological and microscopic optical models for the </a:t>
            </a:r>
            <a:r>
              <a:rPr lang="en-US" altLang="ko-KR" sz="1400" baseline="30000" dirty="0">
                <a:latin typeface="Times New Roman" panose="02020603050405020304" pitchFamily="18" charset="0"/>
                <a:cs typeface="Times New Roman" panose="02020603050405020304" pitchFamily="18" charset="0"/>
              </a:rPr>
              <a:t>40</a:t>
            </a:r>
            <a:r>
              <a:rPr lang="en-US" altLang="ko-KR" sz="1400" dirty="0">
                <a:latin typeface="Times New Roman" panose="02020603050405020304" pitchFamily="18" charset="0"/>
                <a:cs typeface="Times New Roman" panose="02020603050405020304" pitchFamily="18" charset="0"/>
              </a:rPr>
              <a:t>Ar + p elastic scattering in low energy region.</a:t>
            </a:r>
          </a:p>
        </p:txBody>
      </p:sp>
      <p:sp>
        <p:nvSpPr>
          <p:cNvPr id="7" name="TextBox 6">
            <a:extLst>
              <a:ext uri="{FF2B5EF4-FFF2-40B4-BE49-F238E27FC236}">
                <a16:creationId xmlns:a16="http://schemas.microsoft.com/office/drawing/2014/main" id="{0EC6F8F0-0ABA-4E82-9010-8D11E2623317}"/>
              </a:ext>
            </a:extLst>
          </p:cNvPr>
          <p:cNvSpPr txBox="1"/>
          <p:nvPr/>
        </p:nvSpPr>
        <p:spPr>
          <a:xfrm>
            <a:off x="5387805" y="3628088"/>
            <a:ext cx="4765016" cy="1061829"/>
          </a:xfrm>
          <a:prstGeom prst="rect">
            <a:avLst/>
          </a:prstGeom>
          <a:noFill/>
        </p:spPr>
        <p:txBody>
          <a:bodyPr wrap="square" rtlCol="0">
            <a:spAutoFit/>
          </a:bodyPr>
          <a:lstStyle/>
          <a:p>
            <a:pPr marL="285750" indent="-285750">
              <a:lnSpc>
                <a:spcPct val="150000"/>
              </a:lnSpc>
              <a:buFont typeface="Wingdings" panose="05000000000000000000" pitchFamily="2" charset="2"/>
              <a:buChar char="ü"/>
            </a:pPr>
            <a:r>
              <a:rPr lang="en-US" altLang="ko-KR" sz="1400" dirty="0">
                <a:solidFill>
                  <a:srgbClr val="0075C2"/>
                </a:solidFill>
                <a:latin typeface="Arial" panose="020B0604020202020204" pitchFamily="34" charset="0"/>
                <a:cs typeface="Arial" panose="020B0604020202020204" pitchFamily="34" charset="0"/>
              </a:rPr>
              <a:t>Primary beam: </a:t>
            </a:r>
            <a:r>
              <a:rPr lang="en-US" altLang="ko-KR" sz="1400" baseline="30000" dirty="0">
                <a:solidFill>
                  <a:srgbClr val="0075C2"/>
                </a:solidFill>
                <a:latin typeface="Arial" panose="020B0604020202020204" pitchFamily="34" charset="0"/>
                <a:cs typeface="Arial" panose="020B0604020202020204" pitchFamily="34" charset="0"/>
              </a:rPr>
              <a:t>40</a:t>
            </a:r>
            <a:r>
              <a:rPr lang="en-US" altLang="ko-KR" sz="1400" dirty="0">
                <a:solidFill>
                  <a:srgbClr val="0075C2"/>
                </a:solidFill>
                <a:latin typeface="Arial" panose="020B0604020202020204" pitchFamily="34" charset="0"/>
                <a:cs typeface="Arial" panose="020B0604020202020204" pitchFamily="34" charset="0"/>
              </a:rPr>
              <a:t>Ar (8.3 MeV/u, 5 </a:t>
            </a:r>
            <a:r>
              <a:rPr lang="en-US" altLang="ko-KR" sz="1400" dirty="0" err="1">
                <a:solidFill>
                  <a:srgbClr val="0075C2"/>
                </a:solidFill>
                <a:latin typeface="Arial" panose="020B0604020202020204" pitchFamily="34" charset="0"/>
                <a:cs typeface="Arial" panose="020B0604020202020204" pitchFamily="34" charset="0"/>
              </a:rPr>
              <a:t>pnA</a:t>
            </a:r>
            <a:r>
              <a:rPr lang="en-US" altLang="ko-KR" sz="1400" dirty="0">
                <a:solidFill>
                  <a:srgbClr val="0075C2"/>
                </a:solidFill>
                <a:latin typeface="Arial" panose="020B0604020202020204" pitchFamily="34" charset="0"/>
                <a:cs typeface="Arial" panose="020B0604020202020204" pitchFamily="34" charset="0"/>
              </a:rPr>
              <a:t>) </a:t>
            </a:r>
          </a:p>
          <a:p>
            <a:pPr marL="285750" indent="-285750">
              <a:lnSpc>
                <a:spcPct val="150000"/>
              </a:lnSpc>
              <a:buFont typeface="Wingdings" panose="05000000000000000000" pitchFamily="2" charset="2"/>
              <a:buChar char="ü"/>
            </a:pPr>
            <a:r>
              <a:rPr lang="en-US" altLang="ko-KR" sz="1400" dirty="0">
                <a:solidFill>
                  <a:srgbClr val="0075C2"/>
                </a:solidFill>
                <a:latin typeface="Arial" panose="020B0604020202020204" pitchFamily="34" charset="0"/>
                <a:cs typeface="Arial" panose="020B0604020202020204" pitchFamily="34" charset="0"/>
              </a:rPr>
              <a:t>Energy: 4.4, 5.9, 8.3 MeV/u (using Al degrader @ F0)</a:t>
            </a:r>
          </a:p>
          <a:p>
            <a:pPr marL="285750" indent="-285750">
              <a:lnSpc>
                <a:spcPct val="150000"/>
              </a:lnSpc>
              <a:buFont typeface="Wingdings" panose="05000000000000000000" pitchFamily="2" charset="2"/>
              <a:buChar char="ü"/>
            </a:pPr>
            <a:r>
              <a:rPr lang="en-US" altLang="ko-KR" sz="1400" dirty="0">
                <a:solidFill>
                  <a:srgbClr val="0075C2"/>
                </a:solidFill>
                <a:latin typeface="Arial" panose="020B0604020202020204" pitchFamily="34" charset="0"/>
                <a:cs typeface="Arial" panose="020B0604020202020204" pitchFamily="34" charset="0"/>
              </a:rPr>
              <a:t>Target: CH2, 200 </a:t>
            </a:r>
            <a:r>
              <a:rPr lang="el-GR" altLang="ko-KR" sz="1400" dirty="0">
                <a:solidFill>
                  <a:srgbClr val="0075C2"/>
                </a:solidFill>
                <a:latin typeface="Arial" panose="020B0604020202020204" pitchFamily="34" charset="0"/>
                <a:ea typeface="맑은 고딕" panose="020B0503020000020004" pitchFamily="50" charset="-127"/>
                <a:cs typeface="Arial" panose="020B0604020202020204" pitchFamily="34" charset="0"/>
              </a:rPr>
              <a:t>μ</a:t>
            </a:r>
            <a:r>
              <a:rPr lang="en-US" altLang="ko-KR" sz="1400" dirty="0">
                <a:solidFill>
                  <a:srgbClr val="0075C2"/>
                </a:solidFill>
                <a:latin typeface="Arial" panose="020B0604020202020204" pitchFamily="34" charset="0"/>
                <a:ea typeface="맑은 고딕" panose="020B0503020000020004" pitchFamily="50" charset="-127"/>
                <a:cs typeface="Arial" panose="020B0604020202020204" pitchFamily="34" charset="0"/>
              </a:rPr>
              <a:t>g/cm</a:t>
            </a:r>
            <a:r>
              <a:rPr lang="en-US" altLang="ko-KR" sz="1400" baseline="30000" dirty="0">
                <a:solidFill>
                  <a:srgbClr val="0075C2"/>
                </a:solidFill>
                <a:latin typeface="Arial" panose="020B0604020202020204" pitchFamily="34" charset="0"/>
                <a:ea typeface="맑은 고딕" panose="020B0503020000020004" pitchFamily="50" charset="-127"/>
                <a:cs typeface="Arial" panose="020B0604020202020204" pitchFamily="34" charset="0"/>
              </a:rPr>
              <a:t>2</a:t>
            </a:r>
            <a:r>
              <a:rPr lang="en-US" altLang="ko-KR" sz="1400" dirty="0">
                <a:solidFill>
                  <a:srgbClr val="0075C2"/>
                </a:solidFill>
                <a:latin typeface="Arial" panose="020B0604020202020204" pitchFamily="34" charset="0"/>
                <a:ea typeface="맑은 고딕" panose="020B0503020000020004" pitchFamily="50" charset="-127"/>
                <a:cs typeface="Arial" panose="020B0604020202020204" pitchFamily="34" charset="0"/>
              </a:rPr>
              <a:t>  </a:t>
            </a:r>
            <a:endParaRPr lang="en-US" altLang="ko-KR" sz="1400" dirty="0">
              <a:solidFill>
                <a:srgbClr val="0075C2"/>
              </a:solidFill>
              <a:latin typeface="Arial" panose="020B0604020202020204" pitchFamily="34" charset="0"/>
              <a:cs typeface="Arial" panose="020B0604020202020204" pitchFamily="34" charset="0"/>
            </a:endParaRPr>
          </a:p>
        </p:txBody>
      </p:sp>
      <p:grpSp>
        <p:nvGrpSpPr>
          <p:cNvPr id="8" name="그룹 7"/>
          <p:cNvGrpSpPr/>
          <p:nvPr/>
        </p:nvGrpSpPr>
        <p:grpSpPr>
          <a:xfrm>
            <a:off x="2623645" y="1800199"/>
            <a:ext cx="9352862" cy="2526020"/>
            <a:chOff x="504000" y="1433980"/>
            <a:chExt cx="9352862" cy="2526020"/>
          </a:xfrm>
        </p:grpSpPr>
        <p:pic>
          <p:nvPicPr>
            <p:cNvPr id="9" name="그림 8">
              <a:extLst>
                <a:ext uri="{FF2B5EF4-FFF2-40B4-BE49-F238E27FC236}">
                  <a16:creationId xmlns:a16="http://schemas.microsoft.com/office/drawing/2014/main" id="{79276639-24CC-4BFC-BFE0-588F48CEBA8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948" t="26548" r="7802" b="22404"/>
            <a:stretch/>
          </p:blipFill>
          <p:spPr>
            <a:xfrm>
              <a:off x="504000" y="1440000"/>
              <a:ext cx="8008255" cy="2520000"/>
            </a:xfrm>
            <a:prstGeom prst="rect">
              <a:avLst/>
            </a:prstGeom>
          </p:spPr>
        </p:pic>
        <p:sp>
          <p:nvSpPr>
            <p:cNvPr id="10" name="TextBox 9">
              <a:extLst>
                <a:ext uri="{FF2B5EF4-FFF2-40B4-BE49-F238E27FC236}">
                  <a16:creationId xmlns:a16="http://schemas.microsoft.com/office/drawing/2014/main" id="{42C604A8-BCDF-4482-84A2-F571277EB627}"/>
                </a:ext>
              </a:extLst>
            </p:cNvPr>
            <p:cNvSpPr txBox="1"/>
            <p:nvPr/>
          </p:nvSpPr>
          <p:spPr>
            <a:xfrm>
              <a:off x="8747263" y="1433980"/>
              <a:ext cx="1109599" cy="492443"/>
            </a:xfrm>
            <a:prstGeom prst="rect">
              <a:avLst/>
            </a:prstGeom>
            <a:noFill/>
          </p:spPr>
          <p:txBody>
            <a:bodyPr wrap="none" rtlCol="0">
              <a:spAutoFit/>
            </a:bodyPr>
            <a:lstStyle/>
            <a:p>
              <a:r>
                <a:rPr lang="en-US" altLang="ko-KR" sz="1400" b="1" baseline="30000" dirty="0">
                  <a:solidFill>
                    <a:srgbClr val="C00000"/>
                  </a:solidFill>
                  <a:latin typeface="Times New Roman" panose="02020603050405020304" pitchFamily="18" charset="0"/>
                  <a:cs typeface="Times New Roman" panose="02020603050405020304" pitchFamily="18" charset="0"/>
                </a:rPr>
                <a:t>40</a:t>
              </a:r>
              <a:r>
                <a:rPr lang="en-US" altLang="ko-KR" sz="1400" b="1" dirty="0">
                  <a:solidFill>
                    <a:srgbClr val="C00000"/>
                  </a:solidFill>
                  <a:latin typeface="Times New Roman" panose="02020603050405020304" pitchFamily="18" charset="0"/>
                  <a:cs typeface="Times New Roman" panose="02020603050405020304" pitchFamily="18" charset="0"/>
                </a:rPr>
                <a:t>Ar</a:t>
              </a:r>
              <a:r>
                <a:rPr lang="en-US" altLang="ko-KR" sz="1400" b="1" baseline="30000" dirty="0">
                  <a:solidFill>
                    <a:srgbClr val="C00000"/>
                  </a:solidFill>
                  <a:latin typeface="Times New Roman" panose="02020603050405020304" pitchFamily="18" charset="0"/>
                  <a:cs typeface="Times New Roman" panose="02020603050405020304" pitchFamily="18" charset="0"/>
                </a:rPr>
                <a:t>8+</a:t>
              </a:r>
            </a:p>
            <a:p>
              <a:r>
                <a:rPr lang="en-US" altLang="ko-KR" sz="1200" dirty="0">
                  <a:solidFill>
                    <a:srgbClr val="C00000"/>
                  </a:solidFill>
                  <a:latin typeface="Times New Roman" panose="02020603050405020304" pitchFamily="18" charset="0"/>
                  <a:cs typeface="Times New Roman" panose="02020603050405020304" pitchFamily="18" charset="0"/>
                </a:rPr>
                <a:t>E = 8.3 MeV/u</a:t>
              </a:r>
            </a:p>
          </p:txBody>
        </p:sp>
        <p:sp>
          <p:nvSpPr>
            <p:cNvPr id="11" name="화살표: 위쪽 8">
              <a:extLst>
                <a:ext uri="{FF2B5EF4-FFF2-40B4-BE49-F238E27FC236}">
                  <a16:creationId xmlns:a16="http://schemas.microsoft.com/office/drawing/2014/main" id="{833E8929-46B9-43E9-9787-7DCCDDCC393C}"/>
                </a:ext>
              </a:extLst>
            </p:cNvPr>
            <p:cNvSpPr/>
            <p:nvPr/>
          </p:nvSpPr>
          <p:spPr>
            <a:xfrm rot="17100000" flipH="1">
              <a:off x="8666682" y="1834774"/>
              <a:ext cx="144000" cy="432000"/>
            </a:xfrm>
            <a:prstGeom prst="upArrow">
              <a:avLst/>
            </a:prstGeom>
            <a:gradFill flip="none" rotWithShape="1">
              <a:gsLst>
                <a:gs pos="0">
                  <a:srgbClr val="C00000"/>
                </a:gs>
                <a:gs pos="100000">
                  <a:srgbClr val="FF0000"/>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E261E462-B051-46B4-9951-52FFD79EC6DB}"/>
                </a:ext>
              </a:extLst>
            </p:cNvPr>
            <p:cNvSpPr txBox="1"/>
            <p:nvPr/>
          </p:nvSpPr>
          <p:spPr>
            <a:xfrm>
              <a:off x="7420581" y="2248732"/>
              <a:ext cx="2346668" cy="646331"/>
            </a:xfrm>
            <a:prstGeom prst="rect">
              <a:avLst/>
            </a:prstGeom>
            <a:noFill/>
          </p:spPr>
          <p:txBody>
            <a:bodyPr wrap="none" rtlCol="0">
              <a:spAutoFit/>
            </a:bodyPr>
            <a:lstStyle/>
            <a:p>
              <a:r>
                <a:rPr lang="en-US" altLang="ko-KR" sz="1200" b="1" dirty="0">
                  <a:solidFill>
                    <a:srgbClr val="004098"/>
                  </a:solidFill>
                  <a:latin typeface="Times New Roman" panose="02020603050405020304" pitchFamily="18" charset="0"/>
                  <a:cs typeface="Times New Roman" panose="02020603050405020304" pitchFamily="18" charset="0"/>
                </a:rPr>
                <a:t>  </a:t>
              </a:r>
              <a:r>
                <a:rPr lang="en-US" altLang="ko-KR" sz="1200" b="1" dirty="0">
                  <a:solidFill>
                    <a:schemeClr val="tx1">
                      <a:lumMod val="50000"/>
                      <a:lumOff val="50000"/>
                    </a:schemeClr>
                  </a:solidFill>
                  <a:latin typeface="Times New Roman" panose="02020603050405020304" pitchFamily="18" charset="0"/>
                  <a:cs typeface="Times New Roman" panose="02020603050405020304" pitchFamily="18" charset="0"/>
                </a:rPr>
                <a:t>F0</a:t>
              </a:r>
              <a:r>
                <a:rPr lang="en-US" altLang="ko-KR" sz="1200" b="1" dirty="0">
                  <a:solidFill>
                    <a:srgbClr val="0097E0"/>
                  </a:solidFill>
                  <a:latin typeface="Times New Roman" panose="02020603050405020304" pitchFamily="18" charset="0"/>
                  <a:cs typeface="Times New Roman" panose="02020603050405020304" pitchFamily="18" charset="0"/>
                </a:rPr>
                <a:t> </a:t>
              </a:r>
            </a:p>
            <a:p>
              <a:r>
                <a:rPr lang="en-US" altLang="ko-KR" sz="1200" dirty="0">
                  <a:latin typeface="Times New Roman" panose="02020603050405020304" pitchFamily="18" charset="0"/>
                  <a:cs typeface="Times New Roman" panose="02020603050405020304" pitchFamily="18" charset="0"/>
                </a:rPr>
                <a:t>- Phosphor screen</a:t>
              </a:r>
            </a:p>
            <a:p>
              <a:r>
                <a:rPr lang="en-US" altLang="ko-KR" sz="1200" dirty="0">
                  <a:solidFill>
                    <a:srgbClr val="1983C8"/>
                  </a:solidFill>
                  <a:latin typeface="Times New Roman" panose="02020603050405020304" pitchFamily="18" charset="0"/>
                  <a:cs typeface="Times New Roman" panose="02020603050405020304" pitchFamily="18" charset="0"/>
                </a:rPr>
                <a:t>- Al degrader (30.2 um &amp; 46.3 um)</a:t>
              </a:r>
            </a:p>
          </p:txBody>
        </p:sp>
        <p:sp>
          <p:nvSpPr>
            <p:cNvPr id="13" name="TextBox 12">
              <a:extLst>
                <a:ext uri="{FF2B5EF4-FFF2-40B4-BE49-F238E27FC236}">
                  <a16:creationId xmlns:a16="http://schemas.microsoft.com/office/drawing/2014/main" id="{0FA693E8-54BB-41F3-8157-FA9DDCC21A2A}"/>
                </a:ext>
              </a:extLst>
            </p:cNvPr>
            <p:cNvSpPr txBox="1"/>
            <p:nvPr/>
          </p:nvSpPr>
          <p:spPr>
            <a:xfrm>
              <a:off x="5434102" y="2344665"/>
              <a:ext cx="445956" cy="461665"/>
            </a:xfrm>
            <a:prstGeom prst="rect">
              <a:avLst/>
            </a:prstGeom>
            <a:noFill/>
          </p:spPr>
          <p:txBody>
            <a:bodyPr wrap="none" rtlCol="0">
              <a:spAutoFit/>
            </a:bodyPr>
            <a:lstStyle/>
            <a:p>
              <a:r>
                <a:rPr lang="en-US" altLang="ko-KR" sz="1200" b="1" dirty="0">
                  <a:solidFill>
                    <a:srgbClr val="FF0000"/>
                  </a:solidFill>
                  <a:latin typeface="Times New Roman" panose="02020603050405020304" pitchFamily="18" charset="0"/>
                  <a:cs typeface="Times New Roman" panose="02020603050405020304" pitchFamily="18" charset="0"/>
                </a:rPr>
                <a:t>  F1</a:t>
              </a:r>
            </a:p>
            <a:p>
              <a:r>
                <a:rPr lang="en-US" altLang="ko-KR" sz="1200" b="1" dirty="0">
                  <a:solidFill>
                    <a:srgbClr val="FF0000"/>
                  </a:solidFill>
                  <a:latin typeface="Times New Roman" panose="02020603050405020304" pitchFamily="18" charset="0"/>
                  <a:cs typeface="Times New Roman" panose="02020603050405020304" pitchFamily="18" charset="0"/>
                </a:rPr>
                <a:t>Slit </a:t>
              </a:r>
            </a:p>
          </p:txBody>
        </p:sp>
        <p:sp>
          <p:nvSpPr>
            <p:cNvPr id="14" name="TextBox 13">
              <a:extLst>
                <a:ext uri="{FF2B5EF4-FFF2-40B4-BE49-F238E27FC236}">
                  <a16:creationId xmlns:a16="http://schemas.microsoft.com/office/drawing/2014/main" id="{7BF7BB84-7BEB-4550-81E0-B2D3A8C4A812}"/>
                </a:ext>
              </a:extLst>
            </p:cNvPr>
            <p:cNvSpPr txBox="1"/>
            <p:nvPr/>
          </p:nvSpPr>
          <p:spPr>
            <a:xfrm>
              <a:off x="2790800" y="1869417"/>
              <a:ext cx="471604" cy="276999"/>
            </a:xfrm>
            <a:prstGeom prst="rect">
              <a:avLst/>
            </a:prstGeom>
            <a:noFill/>
          </p:spPr>
          <p:txBody>
            <a:bodyPr wrap="none" rtlCol="0">
              <a:spAutoFit/>
            </a:bodyPr>
            <a:lstStyle/>
            <a:p>
              <a:r>
                <a:rPr lang="en-US" altLang="ko-KR" sz="1200" b="1" dirty="0">
                  <a:solidFill>
                    <a:srgbClr val="0000FF"/>
                  </a:solidFill>
                  <a:latin typeface="Times New Roman" panose="02020603050405020304" pitchFamily="18" charset="0"/>
                  <a:cs typeface="Times New Roman" panose="02020603050405020304" pitchFamily="18" charset="0"/>
                </a:rPr>
                <a:t>  </a:t>
              </a:r>
              <a:r>
                <a:rPr lang="en-US" altLang="ko-KR" sz="1200" b="1" dirty="0">
                  <a:solidFill>
                    <a:schemeClr val="tx1">
                      <a:lumMod val="50000"/>
                      <a:lumOff val="50000"/>
                    </a:schemeClr>
                  </a:solidFill>
                  <a:latin typeface="Times New Roman" panose="02020603050405020304" pitchFamily="18" charset="0"/>
                  <a:cs typeface="Times New Roman" panose="02020603050405020304" pitchFamily="18" charset="0"/>
                </a:rPr>
                <a:t>F2</a:t>
              </a:r>
              <a:r>
                <a:rPr lang="en-US" altLang="ko-KR" sz="1200" dirty="0">
                  <a:solidFill>
                    <a:srgbClr val="0000FF"/>
                  </a:solidFill>
                  <a:latin typeface="Times New Roman" panose="02020603050405020304" pitchFamily="18" charset="0"/>
                  <a:cs typeface="Times New Roman" panose="02020603050405020304" pitchFamily="18" charset="0"/>
                </a:rPr>
                <a:t> </a:t>
              </a:r>
            </a:p>
          </p:txBody>
        </p:sp>
        <p:sp>
          <p:nvSpPr>
            <p:cNvPr id="15" name="TextBox 14">
              <a:extLst>
                <a:ext uri="{FF2B5EF4-FFF2-40B4-BE49-F238E27FC236}">
                  <a16:creationId xmlns:a16="http://schemas.microsoft.com/office/drawing/2014/main" id="{582BBAD9-8713-4D4B-9232-7CE576BDE223}"/>
                </a:ext>
              </a:extLst>
            </p:cNvPr>
            <p:cNvSpPr txBox="1"/>
            <p:nvPr/>
          </p:nvSpPr>
          <p:spPr>
            <a:xfrm>
              <a:off x="714134" y="2756564"/>
              <a:ext cx="433132" cy="276999"/>
            </a:xfrm>
            <a:prstGeom prst="rect">
              <a:avLst/>
            </a:prstGeom>
            <a:noFill/>
          </p:spPr>
          <p:txBody>
            <a:bodyPr wrap="none" rtlCol="0">
              <a:spAutoFit/>
            </a:bodyPr>
            <a:lstStyle/>
            <a:p>
              <a:r>
                <a:rPr lang="en-US" altLang="ko-KR" sz="1200" b="1" dirty="0">
                  <a:solidFill>
                    <a:schemeClr val="tx1">
                      <a:lumMod val="50000"/>
                      <a:lumOff val="50000"/>
                    </a:schemeClr>
                  </a:solidFill>
                  <a:latin typeface="Times New Roman" panose="02020603050405020304" pitchFamily="18" charset="0"/>
                  <a:cs typeface="Times New Roman" panose="02020603050405020304" pitchFamily="18" charset="0"/>
                </a:rPr>
                <a:t>  F3</a:t>
              </a:r>
            </a:p>
          </p:txBody>
        </p:sp>
      </p:grpSp>
      <p:sp>
        <p:nvSpPr>
          <p:cNvPr id="16" name="직사각형 15"/>
          <p:cNvSpPr/>
          <p:nvPr/>
        </p:nvSpPr>
        <p:spPr>
          <a:xfrm>
            <a:off x="5382049" y="4851400"/>
            <a:ext cx="4732931" cy="584775"/>
          </a:xfrm>
          <a:prstGeom prst="rect">
            <a:avLst/>
          </a:prstGeom>
        </p:spPr>
        <p:txBody>
          <a:bodyPr wrap="square">
            <a:spAutoFit/>
          </a:bodyPr>
          <a:lstStyle/>
          <a:p>
            <a:pPr marL="285750" indent="-285750">
              <a:buFont typeface="Wingdings" panose="05000000000000000000" pitchFamily="2" charset="2"/>
              <a:buChar char="ü"/>
            </a:pPr>
            <a:r>
              <a:rPr lang="en-US" altLang="ko-KR" sz="1600" dirty="0">
                <a:latin typeface="Arial" panose="020B0604020202020204" pitchFamily="34" charset="0"/>
                <a:cs typeface="Arial" panose="020B0604020202020204" pitchFamily="34" charset="0"/>
              </a:rPr>
              <a:t>Angular distributions were measured using the forward part of the STARK system.</a:t>
            </a:r>
            <a:endParaRPr lang="ko-KR" altLang="en-US" sz="1600" dirty="0">
              <a:latin typeface="Arial" panose="020B0604020202020204" pitchFamily="34" charset="0"/>
              <a:cs typeface="Arial" panose="020B0604020202020204" pitchFamily="34" charset="0"/>
            </a:endParaRPr>
          </a:p>
        </p:txBody>
      </p:sp>
      <p:pic>
        <p:nvPicPr>
          <p:cNvPr id="17" name="그림 16"/>
          <p:cNvPicPr>
            <a:picLocks noChangeAspect="1"/>
          </p:cNvPicPr>
          <p:nvPr/>
        </p:nvPicPr>
        <p:blipFill>
          <a:blip r:embed="rId5"/>
          <a:stretch>
            <a:fillRect/>
          </a:stretch>
        </p:blipFill>
        <p:spPr>
          <a:xfrm>
            <a:off x="250269" y="4203906"/>
            <a:ext cx="2373376" cy="2243328"/>
          </a:xfrm>
          <a:prstGeom prst="rect">
            <a:avLst/>
          </a:prstGeom>
        </p:spPr>
      </p:pic>
      <p:sp>
        <p:nvSpPr>
          <p:cNvPr id="18" name="직사각형 17"/>
          <p:cNvSpPr/>
          <p:nvPr/>
        </p:nvSpPr>
        <p:spPr>
          <a:xfrm>
            <a:off x="250268" y="6427261"/>
            <a:ext cx="5349253" cy="415498"/>
          </a:xfrm>
          <a:prstGeom prst="rect">
            <a:avLst/>
          </a:prstGeom>
        </p:spPr>
        <p:txBody>
          <a:bodyPr wrap="square" anchor="ctr">
            <a:spAutoFit/>
          </a:bodyPr>
          <a:lstStyle/>
          <a:p>
            <a:pPr marL="285750" indent="-285750">
              <a:lnSpc>
                <a:spcPct val="150000"/>
              </a:lnSpc>
              <a:buFont typeface="Arial" panose="020B0604020202020204" pitchFamily="34" charset="0"/>
              <a:buChar char="•"/>
            </a:pPr>
            <a:r>
              <a:rPr lang="en-US" altLang="ko-KR" sz="1400" dirty="0">
                <a:solidFill>
                  <a:srgbClr val="000000"/>
                </a:solidFill>
                <a:latin typeface="Arial" panose="020B0604020202020204" pitchFamily="34" charset="0"/>
                <a:cs typeface="Arial" panose="020B0604020202020204" pitchFamily="34" charset="0"/>
              </a:rPr>
              <a:t>The target is positioned 5~6 m far from the F3 focal plane.</a:t>
            </a:r>
          </a:p>
        </p:txBody>
      </p:sp>
      <p:pic>
        <p:nvPicPr>
          <p:cNvPr id="20" name="그림 19"/>
          <p:cNvPicPr>
            <a:picLocks noChangeAspect="1"/>
          </p:cNvPicPr>
          <p:nvPr/>
        </p:nvPicPr>
        <p:blipFill rotWithShape="1">
          <a:blip r:embed="rId6"/>
          <a:srcRect b="13459"/>
          <a:stretch/>
        </p:blipFill>
        <p:spPr>
          <a:xfrm>
            <a:off x="3144005" y="4175464"/>
            <a:ext cx="2013529" cy="2303026"/>
          </a:xfrm>
          <a:prstGeom prst="rect">
            <a:avLst/>
          </a:prstGeom>
        </p:spPr>
      </p:pic>
      <p:pic>
        <p:nvPicPr>
          <p:cNvPr id="21" name="그림 20"/>
          <p:cNvPicPr>
            <a:picLocks noChangeAspect="1"/>
          </p:cNvPicPr>
          <p:nvPr/>
        </p:nvPicPr>
        <p:blipFill>
          <a:blip r:embed="rId7"/>
          <a:stretch>
            <a:fillRect/>
          </a:stretch>
        </p:blipFill>
        <p:spPr>
          <a:xfrm>
            <a:off x="10040224" y="3329840"/>
            <a:ext cx="2030174" cy="2184644"/>
          </a:xfrm>
          <a:prstGeom prst="rect">
            <a:avLst/>
          </a:prstGeom>
        </p:spPr>
      </p:pic>
      <p:cxnSp>
        <p:nvCxnSpPr>
          <p:cNvPr id="22" name="직선 화살표 연결선 21"/>
          <p:cNvCxnSpPr/>
          <p:nvPr/>
        </p:nvCxnSpPr>
        <p:spPr>
          <a:xfrm>
            <a:off x="1338587" y="4882404"/>
            <a:ext cx="2484113" cy="25890"/>
          </a:xfrm>
          <a:prstGeom prst="straightConnector1">
            <a:avLst/>
          </a:prstGeom>
          <a:ln w="25400">
            <a:tailEnd type="triangle"/>
          </a:ln>
        </p:spPr>
        <p:style>
          <a:lnRef idx="2">
            <a:schemeClr val="accent1"/>
          </a:lnRef>
          <a:fillRef idx="0">
            <a:schemeClr val="accent1"/>
          </a:fillRef>
          <a:effectRef idx="1">
            <a:schemeClr val="accent1"/>
          </a:effectRef>
          <a:fontRef idx="minor">
            <a:schemeClr val="tx1"/>
          </a:fontRef>
        </p:style>
      </p:cxnSp>
      <p:pic>
        <p:nvPicPr>
          <p:cNvPr id="23" name="그림 22"/>
          <p:cNvPicPr>
            <a:picLocks noChangeAspect="1"/>
          </p:cNvPicPr>
          <p:nvPr/>
        </p:nvPicPr>
        <p:blipFill>
          <a:blip r:embed="rId8"/>
          <a:stretch>
            <a:fillRect/>
          </a:stretch>
        </p:blipFill>
        <p:spPr>
          <a:xfrm>
            <a:off x="440605" y="2126380"/>
            <a:ext cx="1914095" cy="1846611"/>
          </a:xfrm>
          <a:prstGeom prst="rect">
            <a:avLst/>
          </a:prstGeom>
        </p:spPr>
      </p:pic>
      <p:sp>
        <p:nvSpPr>
          <p:cNvPr id="24" name="슬라이드 번호 개체 틀 2">
            <a:extLst>
              <a:ext uri="{FF2B5EF4-FFF2-40B4-BE49-F238E27FC236}">
                <a16:creationId xmlns:a16="http://schemas.microsoft.com/office/drawing/2014/main" id="{AE45AB05-7E00-451E-A73E-EB2BFEB576F3}"/>
              </a:ext>
            </a:extLst>
          </p:cNvPr>
          <p:cNvSpPr txBox="1">
            <a:spLocks/>
          </p:cNvSpPr>
          <p:nvPr/>
        </p:nvSpPr>
        <p:spPr>
          <a:xfrm>
            <a:off x="9360000" y="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tint val="82000"/>
                  </a:schemeClr>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91FA9868-F4C7-48E4-A91F-515FCC583EA8}" type="slidenum">
              <a:rPr lang="ko-KR" altLang="en-US" sz="1400" smtClean="0"/>
              <a:pPr/>
              <a:t>15</a:t>
            </a:fld>
            <a:endParaRPr lang="ko-KR" altLang="en-US" sz="1400" dirty="0"/>
          </a:p>
        </p:txBody>
      </p:sp>
    </p:spTree>
    <p:extLst>
      <p:ext uri="{BB962C8B-B14F-4D97-AF65-F5344CB8AC3E}">
        <p14:creationId xmlns:p14="http://schemas.microsoft.com/office/powerpoint/2010/main" val="24464606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a:extLst>
              <a:ext uri="{FF2B5EF4-FFF2-40B4-BE49-F238E27FC236}">
                <a16:creationId xmlns:a16="http://schemas.microsoft.com/office/drawing/2014/main" id="{0581C873-3AE9-453B-81BE-75CEA6B91BE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12675"/>
          <a:stretch/>
        </p:blipFill>
        <p:spPr>
          <a:xfrm>
            <a:off x="-5892" y="1002082"/>
            <a:ext cx="12192000" cy="5764478"/>
          </a:xfrm>
          <a:prstGeom prst="rect">
            <a:avLst/>
          </a:prstGeom>
          <a:solidFill>
            <a:schemeClr val="accent2"/>
          </a:solidFill>
        </p:spPr>
      </p:pic>
      <p:pic>
        <p:nvPicPr>
          <p:cNvPr id="19" name="그림 18">
            <a:extLst>
              <a:ext uri="{FF2B5EF4-FFF2-40B4-BE49-F238E27FC236}">
                <a16:creationId xmlns:a16="http://schemas.microsoft.com/office/drawing/2014/main" id="{B566940A-5D05-484C-340D-B21396B2E3C6}"/>
              </a:ext>
            </a:extLst>
          </p:cNvPr>
          <p:cNvPicPr>
            <a:picLocks noChangeAspect="1"/>
          </p:cNvPicPr>
          <p:nvPr/>
        </p:nvPicPr>
        <p:blipFill rotWithShape="1">
          <a:blip r:embed="rId5">
            <a:extLst>
              <a:ext uri="{28A0092B-C50C-407E-A947-70E740481C1C}">
                <a14:useLocalDpi xmlns:a14="http://schemas.microsoft.com/office/drawing/2010/main" val="0"/>
              </a:ext>
            </a:extLst>
          </a:blip>
          <a:srcRect t="20307" b="7853"/>
          <a:stretch/>
        </p:blipFill>
        <p:spPr>
          <a:xfrm>
            <a:off x="5892" y="475989"/>
            <a:ext cx="12192000" cy="526093"/>
          </a:xfrm>
          <a:prstGeom prst="rect">
            <a:avLst/>
          </a:prstGeom>
        </p:spPr>
      </p:pic>
      <p:sp>
        <p:nvSpPr>
          <p:cNvPr id="25" name="TextBox 24">
            <a:extLst>
              <a:ext uri="{FF2B5EF4-FFF2-40B4-BE49-F238E27FC236}">
                <a16:creationId xmlns:a16="http://schemas.microsoft.com/office/drawing/2014/main" id="{DB975493-325C-B395-0388-8A9AEF398447}"/>
              </a:ext>
            </a:extLst>
          </p:cNvPr>
          <p:cNvSpPr txBox="1"/>
          <p:nvPr/>
        </p:nvSpPr>
        <p:spPr>
          <a:xfrm>
            <a:off x="540000" y="180000"/>
            <a:ext cx="10769684" cy="646331"/>
          </a:xfrm>
          <a:prstGeom prst="rect">
            <a:avLst/>
          </a:prstGeom>
          <a:noFill/>
        </p:spPr>
        <p:txBody>
          <a:bodyPr wrap="square" rtlCol="0">
            <a:spAutoFit/>
          </a:bodyPr>
          <a:lstStyle/>
          <a:p>
            <a:r>
              <a:rPr lang="en-US" altLang="ko-KR" sz="3600" dirty="0">
                <a:solidFill>
                  <a:srgbClr val="9FDFFF"/>
                </a:solidFill>
                <a:latin typeface="Times New Roman" panose="02020603050405020304" pitchFamily="18" charset="0"/>
                <a:ea typeface="SUIT SemiBold" pitchFamily="50" charset="-127"/>
                <a:cs typeface="Times New Roman" panose="02020603050405020304" pitchFamily="18" charset="0"/>
              </a:rPr>
              <a:t>Presentation Outline</a:t>
            </a:r>
            <a:endParaRPr lang="ko-KR" altLang="en-US" sz="2800" dirty="0">
              <a:solidFill>
                <a:srgbClr val="9FDFFF"/>
              </a:solidFill>
              <a:latin typeface="Times New Roman" panose="02020603050405020304" pitchFamily="18" charset="0"/>
              <a:ea typeface="SUIT SemiBold" pitchFamily="50" charset="-127"/>
              <a:cs typeface="Times New Roman" panose="02020603050405020304" pitchFamily="18" charset="0"/>
            </a:endParaRPr>
          </a:p>
        </p:txBody>
      </p:sp>
      <p:sp>
        <p:nvSpPr>
          <p:cNvPr id="4" name="직사각형 3">
            <a:extLst>
              <a:ext uri="{FF2B5EF4-FFF2-40B4-BE49-F238E27FC236}">
                <a16:creationId xmlns:a16="http://schemas.microsoft.com/office/drawing/2014/main" id="{FC4A2EE1-2176-4232-A98F-2DF627612636}"/>
              </a:ext>
            </a:extLst>
          </p:cNvPr>
          <p:cNvSpPr/>
          <p:nvPr/>
        </p:nvSpPr>
        <p:spPr>
          <a:xfrm>
            <a:off x="-17676" y="1002082"/>
            <a:ext cx="12192000" cy="5764478"/>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TextBox 1">
            <a:extLst>
              <a:ext uri="{FF2B5EF4-FFF2-40B4-BE49-F238E27FC236}">
                <a16:creationId xmlns:a16="http://schemas.microsoft.com/office/drawing/2014/main" id="{5396CB70-C8BA-45DF-B2A9-1A2A7EC29F00}"/>
              </a:ext>
            </a:extLst>
          </p:cNvPr>
          <p:cNvSpPr txBox="1"/>
          <p:nvPr/>
        </p:nvSpPr>
        <p:spPr>
          <a:xfrm>
            <a:off x="1147209" y="1894762"/>
            <a:ext cx="7744584" cy="3785652"/>
          </a:xfrm>
          <a:prstGeom prst="rect">
            <a:avLst/>
          </a:prstGeom>
          <a:noFill/>
        </p:spPr>
        <p:txBody>
          <a:bodyPr wrap="square" rtlCol="0">
            <a:spAutoFit/>
          </a:bodyPr>
          <a:lstStyle/>
          <a:p>
            <a:r>
              <a:rPr lang="en-US" altLang="ko-KR" sz="2400" b="1" dirty="0">
                <a:solidFill>
                  <a:srgbClr val="9FDFFF"/>
                </a:solidFill>
                <a:latin typeface="Times New Roman" panose="02020603050405020304" pitchFamily="18" charset="0"/>
                <a:cs typeface="Times New Roman" panose="02020603050405020304" pitchFamily="18" charset="0"/>
              </a:rPr>
              <a:t>1. Status of RAON</a:t>
            </a:r>
          </a:p>
          <a:p>
            <a:pPr marL="342900" indent="-342900">
              <a:buAutoNum type="arabicPeriod"/>
            </a:pPr>
            <a:endParaRPr lang="en-US" altLang="ko-KR" sz="2400" b="1" dirty="0">
              <a:solidFill>
                <a:srgbClr val="004098"/>
              </a:solidFill>
              <a:latin typeface="Times New Roman" panose="02020603050405020304" pitchFamily="18" charset="0"/>
              <a:cs typeface="Times New Roman" panose="02020603050405020304" pitchFamily="18" charset="0"/>
            </a:endParaRPr>
          </a:p>
          <a:p>
            <a:r>
              <a:rPr lang="en-US" altLang="ko-KR" sz="2400" b="1" dirty="0">
                <a:solidFill>
                  <a:srgbClr val="004098"/>
                </a:solidFill>
                <a:latin typeface="Times New Roman" panose="02020603050405020304" pitchFamily="18" charset="0"/>
                <a:cs typeface="Times New Roman" panose="02020603050405020304" pitchFamily="18" charset="0"/>
              </a:rPr>
              <a:t>2. Beam Commissioning and User Experiment Results</a:t>
            </a:r>
          </a:p>
          <a:p>
            <a:r>
              <a:rPr lang="en-US" altLang="ko-KR" sz="2400" b="1" dirty="0">
                <a:solidFill>
                  <a:srgbClr val="9FDFFF"/>
                </a:solidFill>
                <a:latin typeface="Times New Roman" panose="02020603050405020304" pitchFamily="18" charset="0"/>
                <a:cs typeface="Times New Roman" panose="02020603050405020304" pitchFamily="18" charset="0"/>
              </a:rPr>
              <a:t>   - </a:t>
            </a:r>
            <a:r>
              <a:rPr lang="en-US" altLang="ko-KR" sz="2400" b="1" dirty="0" err="1">
                <a:solidFill>
                  <a:srgbClr val="9FDFFF"/>
                </a:solidFill>
                <a:latin typeface="Times New Roman" panose="02020603050405020304" pitchFamily="18" charset="0"/>
                <a:cs typeface="Times New Roman" panose="02020603050405020304" pitchFamily="18" charset="0"/>
              </a:rPr>
              <a:t>KoBRA</a:t>
            </a:r>
            <a:r>
              <a:rPr lang="en-US" altLang="ko-KR" sz="2400" b="1" dirty="0">
                <a:solidFill>
                  <a:srgbClr val="9FDFFF"/>
                </a:solidFill>
                <a:latin typeface="Times New Roman" panose="02020603050405020304" pitchFamily="18" charset="0"/>
                <a:cs typeface="Times New Roman" panose="02020603050405020304" pitchFamily="18" charset="0"/>
              </a:rPr>
              <a:t> </a:t>
            </a:r>
          </a:p>
          <a:p>
            <a:r>
              <a:rPr lang="en-US" altLang="ko-KR" sz="2400" b="1" dirty="0">
                <a:solidFill>
                  <a:srgbClr val="004098"/>
                </a:solidFill>
                <a:latin typeface="Times New Roman" panose="02020603050405020304" pitchFamily="18" charset="0"/>
                <a:cs typeface="Times New Roman" panose="02020603050405020304" pitchFamily="18" charset="0"/>
              </a:rPr>
              <a:t>   - NDPS</a:t>
            </a:r>
          </a:p>
          <a:p>
            <a:r>
              <a:rPr lang="en-US" altLang="ko-KR" sz="2400" b="1" dirty="0">
                <a:solidFill>
                  <a:srgbClr val="9FDFFF"/>
                </a:solidFill>
                <a:latin typeface="Times New Roman" panose="02020603050405020304" pitchFamily="18" charset="0"/>
                <a:cs typeface="Times New Roman" panose="02020603050405020304" pitchFamily="18" charset="0"/>
              </a:rPr>
              <a:t>   - </a:t>
            </a:r>
            <a:r>
              <a:rPr lang="en-US" altLang="ko-KR" sz="2400" b="1" dirty="0" err="1">
                <a:solidFill>
                  <a:srgbClr val="9FDFFF"/>
                </a:solidFill>
                <a:latin typeface="Times New Roman" panose="02020603050405020304" pitchFamily="18" charset="0"/>
                <a:cs typeface="Times New Roman" panose="02020603050405020304" pitchFamily="18" charset="0"/>
              </a:rPr>
              <a:t>CLaSsy</a:t>
            </a:r>
            <a:endParaRPr lang="en-US" altLang="ko-KR" sz="2400" b="1" dirty="0">
              <a:solidFill>
                <a:srgbClr val="9FDFFF"/>
              </a:solidFill>
              <a:latin typeface="Times New Roman" panose="02020603050405020304" pitchFamily="18" charset="0"/>
              <a:cs typeface="Times New Roman" panose="02020603050405020304" pitchFamily="18" charset="0"/>
            </a:endParaRPr>
          </a:p>
          <a:p>
            <a:pPr marL="342900" indent="-342900">
              <a:buAutoNum type="arabicPeriod"/>
            </a:pPr>
            <a:endParaRPr lang="en-US" altLang="ko-KR" sz="2400" b="1" dirty="0">
              <a:solidFill>
                <a:srgbClr val="9FDFFF"/>
              </a:solidFill>
              <a:latin typeface="Times New Roman" panose="02020603050405020304" pitchFamily="18" charset="0"/>
              <a:cs typeface="Times New Roman" panose="02020603050405020304" pitchFamily="18" charset="0"/>
            </a:endParaRPr>
          </a:p>
          <a:p>
            <a:r>
              <a:rPr lang="en-US" altLang="ko-KR" sz="2400" b="1" dirty="0">
                <a:solidFill>
                  <a:srgbClr val="9FDFFF"/>
                </a:solidFill>
                <a:latin typeface="Times New Roman" panose="02020603050405020304" pitchFamily="18" charset="0"/>
                <a:cs typeface="Times New Roman" panose="02020603050405020304" pitchFamily="18" charset="0"/>
              </a:rPr>
              <a:t>3. User Experiments in 2025 and Future Plan </a:t>
            </a:r>
          </a:p>
          <a:p>
            <a:pPr marL="342900" indent="-342900">
              <a:buAutoNum type="arabicPeriod"/>
            </a:pPr>
            <a:endParaRPr lang="en-US" altLang="ko-KR" sz="2400" b="1" dirty="0">
              <a:solidFill>
                <a:srgbClr val="9FDFFF"/>
              </a:solidFill>
              <a:latin typeface="Times New Roman" panose="02020603050405020304" pitchFamily="18" charset="0"/>
              <a:cs typeface="Times New Roman" panose="02020603050405020304" pitchFamily="18" charset="0"/>
            </a:endParaRPr>
          </a:p>
          <a:p>
            <a:r>
              <a:rPr lang="en-US" altLang="ko-KR" sz="2400" b="1" dirty="0">
                <a:solidFill>
                  <a:srgbClr val="9FDFFF"/>
                </a:solidFill>
                <a:latin typeface="Times New Roman" panose="02020603050405020304" pitchFamily="18" charset="0"/>
                <a:cs typeface="Times New Roman" panose="02020603050405020304" pitchFamily="18" charset="0"/>
              </a:rPr>
              <a:t>4. Summary</a:t>
            </a:r>
            <a:endParaRPr lang="ko-KR" altLang="en-US" sz="2400" b="1" dirty="0">
              <a:solidFill>
                <a:srgbClr val="9FDFFF"/>
              </a:solidFill>
              <a:latin typeface="Times New Roman" panose="02020603050405020304" pitchFamily="18" charset="0"/>
              <a:cs typeface="Times New Roman" panose="02020603050405020304" pitchFamily="18" charset="0"/>
            </a:endParaRPr>
          </a:p>
        </p:txBody>
      </p:sp>
      <p:sp>
        <p:nvSpPr>
          <p:cNvPr id="8" name="슬라이드 번호 개체 틀 2">
            <a:extLst>
              <a:ext uri="{FF2B5EF4-FFF2-40B4-BE49-F238E27FC236}">
                <a16:creationId xmlns:a16="http://schemas.microsoft.com/office/drawing/2014/main" id="{8590CF72-F2F0-4B73-8285-62DB6871348D}"/>
              </a:ext>
            </a:extLst>
          </p:cNvPr>
          <p:cNvSpPr txBox="1">
            <a:spLocks/>
          </p:cNvSpPr>
          <p:nvPr/>
        </p:nvSpPr>
        <p:spPr>
          <a:xfrm>
            <a:off x="9360000" y="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tint val="82000"/>
                  </a:schemeClr>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91FA9868-F4C7-48E4-A91F-515FCC583EA8}" type="slidenum">
              <a:rPr lang="ko-KR" altLang="en-US" sz="1400" smtClean="0"/>
              <a:pPr/>
              <a:t>16</a:t>
            </a:fld>
            <a:endParaRPr lang="ko-KR" altLang="en-US" sz="1400" dirty="0"/>
          </a:p>
        </p:txBody>
      </p:sp>
    </p:spTree>
    <p:extLst>
      <p:ext uri="{BB962C8B-B14F-4D97-AF65-F5344CB8AC3E}">
        <p14:creationId xmlns:p14="http://schemas.microsoft.com/office/powerpoint/2010/main" val="5904676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그림 18">
            <a:extLst>
              <a:ext uri="{FF2B5EF4-FFF2-40B4-BE49-F238E27FC236}">
                <a16:creationId xmlns:a16="http://schemas.microsoft.com/office/drawing/2014/main" id="{B566940A-5D05-484C-340D-B21396B2E3C6}"/>
              </a:ext>
            </a:extLst>
          </p:cNvPr>
          <p:cNvPicPr>
            <a:picLocks noChangeAspect="1"/>
          </p:cNvPicPr>
          <p:nvPr/>
        </p:nvPicPr>
        <p:blipFill rotWithShape="1">
          <a:blip r:embed="rId3">
            <a:extLst>
              <a:ext uri="{28A0092B-C50C-407E-A947-70E740481C1C}">
                <a14:useLocalDpi xmlns:a14="http://schemas.microsoft.com/office/drawing/2010/main" val="0"/>
              </a:ext>
            </a:extLst>
          </a:blip>
          <a:srcRect t="20307" b="7853"/>
          <a:stretch/>
        </p:blipFill>
        <p:spPr>
          <a:xfrm>
            <a:off x="5892" y="475989"/>
            <a:ext cx="12192000" cy="526093"/>
          </a:xfrm>
          <a:prstGeom prst="rect">
            <a:avLst/>
          </a:prstGeom>
        </p:spPr>
      </p:pic>
      <p:sp>
        <p:nvSpPr>
          <p:cNvPr id="25" name="TextBox 24">
            <a:extLst>
              <a:ext uri="{FF2B5EF4-FFF2-40B4-BE49-F238E27FC236}">
                <a16:creationId xmlns:a16="http://schemas.microsoft.com/office/drawing/2014/main" id="{DB975493-325C-B395-0388-8A9AEF398447}"/>
              </a:ext>
            </a:extLst>
          </p:cNvPr>
          <p:cNvSpPr txBox="1"/>
          <p:nvPr/>
        </p:nvSpPr>
        <p:spPr>
          <a:xfrm>
            <a:off x="540000" y="180000"/>
            <a:ext cx="10769684" cy="646331"/>
          </a:xfrm>
          <a:prstGeom prst="rect">
            <a:avLst/>
          </a:prstGeom>
          <a:noFill/>
        </p:spPr>
        <p:txBody>
          <a:bodyPr wrap="square" rtlCol="0">
            <a:spAutoFit/>
          </a:bodyPr>
          <a:lstStyle/>
          <a:p>
            <a:r>
              <a:rPr lang="en-US" altLang="ko-KR" sz="3600" dirty="0">
                <a:solidFill>
                  <a:srgbClr val="004098"/>
                </a:solidFill>
                <a:latin typeface="Times New Roman" panose="02020603050405020304" pitchFamily="18" charset="0"/>
                <a:ea typeface="SUIT SemiBold" pitchFamily="50" charset="-127"/>
                <a:cs typeface="Times New Roman" panose="02020603050405020304" pitchFamily="18" charset="0"/>
              </a:rPr>
              <a:t>NDPS </a:t>
            </a:r>
            <a:r>
              <a:rPr lang="en-US" altLang="ko-KR" sz="2800" dirty="0">
                <a:solidFill>
                  <a:srgbClr val="004098"/>
                </a:solidFill>
                <a:latin typeface="Times New Roman" panose="02020603050405020304" pitchFamily="18" charset="0"/>
                <a:ea typeface="SUIT SemiBold" pitchFamily="50" charset="-127"/>
                <a:cs typeface="Times New Roman" panose="02020603050405020304" pitchFamily="18" charset="0"/>
              </a:rPr>
              <a:t>(N</a:t>
            </a:r>
            <a:r>
              <a:rPr lang="en-US" altLang="ko-KR" sz="2800" dirty="0">
                <a:solidFill>
                  <a:srgbClr val="0097E0"/>
                </a:solidFill>
                <a:latin typeface="Times New Roman" panose="02020603050405020304" pitchFamily="18" charset="0"/>
                <a:ea typeface="SUIT SemiBold" pitchFamily="50" charset="-127"/>
                <a:cs typeface="Times New Roman" panose="02020603050405020304" pitchFamily="18" charset="0"/>
              </a:rPr>
              <a:t>uclear </a:t>
            </a:r>
            <a:r>
              <a:rPr lang="en-US" altLang="ko-KR" sz="2800" dirty="0">
                <a:solidFill>
                  <a:srgbClr val="004098"/>
                </a:solidFill>
                <a:latin typeface="Times New Roman" panose="02020603050405020304" pitchFamily="18" charset="0"/>
                <a:ea typeface="SUIT SemiBold" pitchFamily="50" charset="-127"/>
                <a:cs typeface="Times New Roman" panose="02020603050405020304" pitchFamily="18" charset="0"/>
              </a:rPr>
              <a:t>D</a:t>
            </a:r>
            <a:r>
              <a:rPr lang="en-US" altLang="ko-KR" sz="2800" dirty="0">
                <a:solidFill>
                  <a:srgbClr val="0097E0"/>
                </a:solidFill>
                <a:latin typeface="Times New Roman" panose="02020603050405020304" pitchFamily="18" charset="0"/>
                <a:ea typeface="SUIT SemiBold" pitchFamily="50" charset="-127"/>
                <a:cs typeface="Times New Roman" panose="02020603050405020304" pitchFamily="18" charset="0"/>
              </a:rPr>
              <a:t>ata </a:t>
            </a:r>
            <a:r>
              <a:rPr lang="en-US" altLang="ko-KR" sz="2800" dirty="0">
                <a:solidFill>
                  <a:srgbClr val="004098"/>
                </a:solidFill>
                <a:latin typeface="Times New Roman" panose="02020603050405020304" pitchFamily="18" charset="0"/>
                <a:ea typeface="SUIT SemiBold" pitchFamily="50" charset="-127"/>
                <a:cs typeface="Times New Roman" panose="02020603050405020304" pitchFamily="18" charset="0"/>
              </a:rPr>
              <a:t>P</a:t>
            </a:r>
            <a:r>
              <a:rPr lang="en-US" altLang="ko-KR" sz="2800" dirty="0">
                <a:solidFill>
                  <a:srgbClr val="0097E0"/>
                </a:solidFill>
                <a:latin typeface="Times New Roman" panose="02020603050405020304" pitchFamily="18" charset="0"/>
                <a:ea typeface="SUIT SemiBold" pitchFamily="50" charset="-127"/>
                <a:cs typeface="Times New Roman" panose="02020603050405020304" pitchFamily="18" charset="0"/>
              </a:rPr>
              <a:t>roduction </a:t>
            </a:r>
            <a:r>
              <a:rPr lang="en-US" altLang="ko-KR" sz="2800" dirty="0">
                <a:solidFill>
                  <a:srgbClr val="004098"/>
                </a:solidFill>
                <a:latin typeface="Times New Roman" panose="02020603050405020304" pitchFamily="18" charset="0"/>
                <a:ea typeface="SUIT SemiBold" pitchFamily="50" charset="-127"/>
                <a:cs typeface="Times New Roman" panose="02020603050405020304" pitchFamily="18" charset="0"/>
              </a:rPr>
              <a:t>S</a:t>
            </a:r>
            <a:r>
              <a:rPr lang="en-US" altLang="ko-KR" sz="2800" dirty="0">
                <a:solidFill>
                  <a:srgbClr val="0097E0"/>
                </a:solidFill>
                <a:latin typeface="Times New Roman" panose="02020603050405020304" pitchFamily="18" charset="0"/>
                <a:ea typeface="SUIT SemiBold" pitchFamily="50" charset="-127"/>
                <a:cs typeface="Times New Roman" panose="02020603050405020304" pitchFamily="18" charset="0"/>
              </a:rPr>
              <a:t>ystem</a:t>
            </a:r>
            <a:r>
              <a:rPr lang="en-US" altLang="ko-KR" sz="2800" dirty="0">
                <a:solidFill>
                  <a:srgbClr val="004098"/>
                </a:solidFill>
                <a:latin typeface="Times New Roman" panose="02020603050405020304" pitchFamily="18" charset="0"/>
                <a:ea typeface="SUIT SemiBold" pitchFamily="50" charset="-127"/>
                <a:cs typeface="Times New Roman" panose="02020603050405020304" pitchFamily="18" charset="0"/>
              </a:rPr>
              <a:t>)</a:t>
            </a:r>
            <a:endParaRPr lang="ko-KR" altLang="en-US" sz="2800" dirty="0">
              <a:solidFill>
                <a:srgbClr val="004098"/>
              </a:solidFill>
              <a:latin typeface="Times New Roman" panose="02020603050405020304" pitchFamily="18" charset="0"/>
              <a:ea typeface="SUIT SemiBold" pitchFamily="50" charset="-127"/>
              <a:cs typeface="Times New Roman" panose="02020603050405020304" pitchFamily="18" charset="0"/>
            </a:endParaRPr>
          </a:p>
        </p:txBody>
      </p:sp>
      <p:pic>
        <p:nvPicPr>
          <p:cNvPr id="4" name="그림 3">
            <a:extLst>
              <a:ext uri="{FF2B5EF4-FFF2-40B4-BE49-F238E27FC236}">
                <a16:creationId xmlns:a16="http://schemas.microsoft.com/office/drawing/2014/main" id="{645F8B59-0732-4C78-AED1-A986E3290FF1}"/>
              </a:ext>
            </a:extLst>
          </p:cNvPr>
          <p:cNvPicPr>
            <a:picLocks noChangeAspect="1"/>
          </p:cNvPicPr>
          <p:nvPr/>
        </p:nvPicPr>
        <p:blipFill>
          <a:blip r:embed="rId4"/>
          <a:stretch>
            <a:fillRect/>
          </a:stretch>
        </p:blipFill>
        <p:spPr>
          <a:xfrm>
            <a:off x="275743" y="1016023"/>
            <a:ext cx="6848859" cy="2705372"/>
          </a:xfrm>
          <a:prstGeom prst="rect">
            <a:avLst/>
          </a:prstGeom>
        </p:spPr>
      </p:pic>
      <p:graphicFrame>
        <p:nvGraphicFramePr>
          <p:cNvPr id="5" name="표 4">
            <a:extLst>
              <a:ext uri="{FF2B5EF4-FFF2-40B4-BE49-F238E27FC236}">
                <a16:creationId xmlns:a16="http://schemas.microsoft.com/office/drawing/2014/main" id="{39828B9B-AFD3-4A03-A538-B45F6BE00B67}"/>
              </a:ext>
            </a:extLst>
          </p:cNvPr>
          <p:cNvGraphicFramePr>
            <a:graphicFrameLocks noGrp="1"/>
          </p:cNvGraphicFramePr>
          <p:nvPr>
            <p:extLst>
              <p:ext uri="{D42A27DB-BD31-4B8C-83A1-F6EECF244321}">
                <p14:modId xmlns:p14="http://schemas.microsoft.com/office/powerpoint/2010/main" val="3158192219"/>
              </p:ext>
            </p:extLst>
          </p:nvPr>
        </p:nvGraphicFramePr>
        <p:xfrm>
          <a:off x="7286563" y="1016021"/>
          <a:ext cx="4678459" cy="2705373"/>
        </p:xfrm>
        <a:graphic>
          <a:graphicData uri="http://schemas.openxmlformats.org/drawingml/2006/table">
            <a:tbl>
              <a:tblPr firstRow="1" bandRow="1">
                <a:tableStyleId>{073A0DAA-6AF3-43AB-8588-CEC1D06C72B9}</a:tableStyleId>
              </a:tblPr>
              <a:tblGrid>
                <a:gridCol w="1973503">
                  <a:extLst>
                    <a:ext uri="{9D8B030D-6E8A-4147-A177-3AD203B41FA5}">
                      <a16:colId xmlns:a16="http://schemas.microsoft.com/office/drawing/2014/main" val="1406315672"/>
                    </a:ext>
                  </a:extLst>
                </a:gridCol>
                <a:gridCol w="2704956">
                  <a:extLst>
                    <a:ext uri="{9D8B030D-6E8A-4147-A177-3AD203B41FA5}">
                      <a16:colId xmlns:a16="http://schemas.microsoft.com/office/drawing/2014/main" val="2090715791"/>
                    </a:ext>
                  </a:extLst>
                </a:gridCol>
              </a:tblGrid>
              <a:tr h="335584">
                <a:tc gridSpan="2">
                  <a:txBody>
                    <a:bodyPr/>
                    <a:lstStyle/>
                    <a:p>
                      <a:pPr latinLnBrk="1"/>
                      <a:r>
                        <a:rPr lang="en-US" altLang="ko-KR" sz="1200" dirty="0">
                          <a:latin typeface="Cambria" panose="02040503050406030204" pitchFamily="18" charset="0"/>
                        </a:rPr>
                        <a:t>Specification of NDPS</a:t>
                      </a:r>
                      <a:endParaRPr lang="ko-KR" altLang="en-US" sz="1200" dirty="0">
                        <a:latin typeface="Cambria" panose="02040503050406030204" pitchFamily="18" charset="0"/>
                      </a:endParaRPr>
                    </a:p>
                  </a:txBody>
                  <a:tcPr marL="72000" marR="36000" marT="0" marB="0" anchor="ctr"/>
                </a:tc>
                <a:tc hMerge="1">
                  <a:txBody>
                    <a:bodyPr/>
                    <a:lstStyle/>
                    <a:p>
                      <a:pPr latinLnBrk="1"/>
                      <a:endParaRPr lang="ko-KR" altLang="en-US" sz="1600" dirty="0">
                        <a:latin typeface="Cambria" panose="02040503050406030204" pitchFamily="18" charset="0"/>
                      </a:endParaRPr>
                    </a:p>
                  </a:txBody>
                  <a:tcPr/>
                </a:tc>
                <a:extLst>
                  <a:ext uri="{0D108BD9-81ED-4DB2-BD59-A6C34878D82A}">
                    <a16:rowId xmlns:a16="http://schemas.microsoft.com/office/drawing/2014/main" val="3120458067"/>
                  </a:ext>
                </a:extLst>
              </a:tr>
              <a:tr h="335584">
                <a:tc>
                  <a:txBody>
                    <a:bodyPr/>
                    <a:lstStyle/>
                    <a:p>
                      <a:pPr latinLnBrk="1"/>
                      <a:r>
                        <a:rPr lang="en-US" altLang="ko-KR" sz="1200" dirty="0">
                          <a:latin typeface="Cambria" panose="02040503050406030204" pitchFamily="18" charset="0"/>
                          <a:ea typeface="Cambria" panose="02040503050406030204" pitchFamily="18" charset="0"/>
                        </a:rPr>
                        <a:t>Beam Ion</a:t>
                      </a:r>
                      <a:endParaRPr lang="ko-KR" altLang="en-US" sz="1200" dirty="0">
                        <a:latin typeface="Cambria" panose="02040503050406030204" pitchFamily="18" charset="0"/>
                      </a:endParaRPr>
                    </a:p>
                  </a:txBody>
                  <a:tcPr marL="72000" marR="36000" marT="0" marB="0" anchor="ctr"/>
                </a:tc>
                <a:tc>
                  <a:txBody>
                    <a:bodyPr/>
                    <a:lstStyle/>
                    <a:p>
                      <a:pPr latinLnBrk="1"/>
                      <a:r>
                        <a:rPr lang="en-US" altLang="ko-KR" sz="1200" dirty="0">
                          <a:latin typeface="Cambria" panose="02040503050406030204" pitchFamily="18" charset="0"/>
                          <a:ea typeface="Cambria" panose="02040503050406030204" pitchFamily="18" charset="0"/>
                        </a:rPr>
                        <a:t>Proton,</a:t>
                      </a:r>
                      <a:r>
                        <a:rPr lang="en-US" altLang="ko-KR" sz="1200" baseline="0" dirty="0">
                          <a:latin typeface="Cambria" panose="02040503050406030204" pitchFamily="18" charset="0"/>
                          <a:ea typeface="Cambria" panose="02040503050406030204" pitchFamily="18" charset="0"/>
                        </a:rPr>
                        <a:t> deuteron, </a:t>
                      </a:r>
                      <a:r>
                        <a:rPr lang="en-US" altLang="ko-KR" sz="1200" baseline="30000" dirty="0">
                          <a:latin typeface="Cambria" panose="02040503050406030204" pitchFamily="18" charset="0"/>
                          <a:ea typeface="Cambria" panose="02040503050406030204" pitchFamily="18" charset="0"/>
                        </a:rPr>
                        <a:t>40</a:t>
                      </a:r>
                      <a:r>
                        <a:rPr lang="en-US" altLang="ko-KR" sz="1200" dirty="0">
                          <a:latin typeface="Cambria" panose="02040503050406030204" pitchFamily="18" charset="0"/>
                          <a:ea typeface="Cambria" panose="02040503050406030204" pitchFamily="18" charset="0"/>
                        </a:rPr>
                        <a:t>Ar, </a:t>
                      </a:r>
                      <a:r>
                        <a:rPr lang="en-US" altLang="ko-KR" sz="1200" dirty="0" err="1">
                          <a:latin typeface="Cambria" panose="02040503050406030204" pitchFamily="18" charset="0"/>
                          <a:ea typeface="Cambria" panose="02040503050406030204" pitchFamily="18" charset="0"/>
                        </a:rPr>
                        <a:t>etc</a:t>
                      </a:r>
                      <a:endParaRPr lang="ko-KR" altLang="en-US" sz="1200" dirty="0">
                        <a:latin typeface="Cambria" panose="02040503050406030204" pitchFamily="18" charset="0"/>
                      </a:endParaRPr>
                    </a:p>
                  </a:txBody>
                  <a:tcPr marL="72000" marR="36000" marT="0" marB="0" anchor="ctr"/>
                </a:tc>
                <a:extLst>
                  <a:ext uri="{0D108BD9-81ED-4DB2-BD59-A6C34878D82A}">
                    <a16:rowId xmlns:a16="http://schemas.microsoft.com/office/drawing/2014/main" val="2101720266"/>
                  </a:ext>
                </a:extLst>
              </a:tr>
              <a:tr h="616471">
                <a:tc>
                  <a:txBody>
                    <a:bodyPr/>
                    <a:lstStyle/>
                    <a:p>
                      <a:pPr latinLnBrk="1"/>
                      <a:r>
                        <a:rPr lang="en-US" altLang="ko-KR" sz="1200" dirty="0">
                          <a:latin typeface="Cambria" panose="02040503050406030204" pitchFamily="18" charset="0"/>
                          <a:ea typeface="Cambria" panose="02040503050406030204" pitchFamily="18" charset="0"/>
                        </a:rPr>
                        <a:t>Ion Beam Energy</a:t>
                      </a:r>
                      <a:endParaRPr lang="ko-KR" altLang="en-US" sz="1200" dirty="0">
                        <a:latin typeface="Cambria" panose="02040503050406030204" pitchFamily="18" charset="0"/>
                      </a:endParaRPr>
                    </a:p>
                  </a:txBody>
                  <a:tcPr marL="72000" marR="36000" marT="0" marB="0" anchor="ctr"/>
                </a:tc>
                <a:tc>
                  <a:txBody>
                    <a:bodyPr/>
                    <a:lstStyle/>
                    <a:p>
                      <a:pPr latinLnBrk="1"/>
                      <a:r>
                        <a:rPr lang="en-US" altLang="ko-KR" sz="1200" dirty="0">
                          <a:latin typeface="Cambria" panose="02040503050406030204" pitchFamily="18" charset="0"/>
                          <a:ea typeface="Cambria" panose="02040503050406030204" pitchFamily="18" charset="0"/>
                        </a:rPr>
                        <a:t>20~80 MeV for proton</a:t>
                      </a:r>
                    </a:p>
                    <a:p>
                      <a:pPr latinLnBrk="1"/>
                      <a:r>
                        <a:rPr lang="en-US" altLang="ko-KR" sz="1200" dirty="0">
                          <a:latin typeface="Cambria" panose="02040503050406030204" pitchFamily="18" charset="0"/>
                          <a:ea typeface="Cambria" panose="02040503050406030204" pitchFamily="18" charset="0"/>
                        </a:rPr>
                        <a:t>~50</a:t>
                      </a:r>
                      <a:r>
                        <a:rPr lang="en-US" altLang="ko-KR" sz="1200" baseline="0" dirty="0">
                          <a:latin typeface="Cambria" panose="02040503050406030204" pitchFamily="18" charset="0"/>
                          <a:ea typeface="Cambria" panose="02040503050406030204" pitchFamily="18" charset="0"/>
                        </a:rPr>
                        <a:t> MeV/u for deuteron</a:t>
                      </a:r>
                    </a:p>
                    <a:p>
                      <a:pPr latinLnBrk="1"/>
                      <a:r>
                        <a:rPr lang="en-US" altLang="ko-KR" sz="1200" dirty="0">
                          <a:latin typeface="Cambria" panose="02040503050406030204" pitchFamily="18" charset="0"/>
                          <a:ea typeface="Cambria" panose="02040503050406030204" pitchFamily="18" charset="0"/>
                        </a:rPr>
                        <a:t>Up to 18 MeV/u for heavy ion</a:t>
                      </a:r>
                      <a:endParaRPr lang="ko-KR" altLang="en-US" sz="1200" dirty="0">
                        <a:latin typeface="Cambria" panose="02040503050406030204" pitchFamily="18" charset="0"/>
                      </a:endParaRPr>
                    </a:p>
                  </a:txBody>
                  <a:tcPr marL="72000" marR="36000" marT="0" marB="0" anchor="ctr"/>
                </a:tc>
                <a:extLst>
                  <a:ext uri="{0D108BD9-81ED-4DB2-BD59-A6C34878D82A}">
                    <a16:rowId xmlns:a16="http://schemas.microsoft.com/office/drawing/2014/main" val="1293682971"/>
                  </a:ext>
                </a:extLst>
              </a:tr>
              <a:tr h="410982">
                <a:tc>
                  <a:txBody>
                    <a:bodyPr/>
                    <a:lstStyle/>
                    <a:p>
                      <a:pPr latinLnBrk="1"/>
                      <a:r>
                        <a:rPr lang="en-US" altLang="ko-KR" sz="1200" dirty="0">
                          <a:latin typeface="Cambria" panose="02040503050406030204" pitchFamily="18" charset="0"/>
                          <a:ea typeface="Cambria" panose="02040503050406030204" pitchFamily="18" charset="0"/>
                        </a:rPr>
                        <a:t>Target</a:t>
                      </a:r>
                      <a:endParaRPr lang="ko-KR" altLang="en-US" sz="1200" dirty="0">
                        <a:latin typeface="Cambria" panose="02040503050406030204" pitchFamily="18" charset="0"/>
                      </a:endParaRPr>
                    </a:p>
                  </a:txBody>
                  <a:tcPr marL="72000" marR="36000" marT="0" marB="0" anchor="ctr"/>
                </a:tc>
                <a:tc>
                  <a:txBody>
                    <a:bodyPr/>
                    <a:lstStyle/>
                    <a:p>
                      <a:pPr latinLnBrk="1"/>
                      <a:r>
                        <a:rPr lang="en-US" altLang="ko-KR" sz="1200" baseline="30000" dirty="0" err="1">
                          <a:latin typeface="Cambria" panose="02040503050406030204" pitchFamily="18" charset="0"/>
                          <a:ea typeface="Cambria" panose="02040503050406030204" pitchFamily="18" charset="0"/>
                        </a:rPr>
                        <a:t>nat</a:t>
                      </a:r>
                      <a:r>
                        <a:rPr lang="en-US" altLang="ko-KR" sz="1200" dirty="0" err="1">
                          <a:latin typeface="Cambria" panose="02040503050406030204" pitchFamily="18" charset="0"/>
                          <a:ea typeface="Cambria" panose="02040503050406030204" pitchFamily="18" charset="0"/>
                        </a:rPr>
                        <a:t>C</a:t>
                      </a:r>
                      <a:r>
                        <a:rPr lang="en-US" altLang="ko-KR" sz="1200" baseline="0" dirty="0">
                          <a:latin typeface="Cambria" panose="02040503050406030204" pitchFamily="18" charset="0"/>
                          <a:ea typeface="Cambria" panose="02040503050406030204" pitchFamily="18" charset="0"/>
                        </a:rPr>
                        <a:t> for white neutron</a:t>
                      </a:r>
                    </a:p>
                    <a:p>
                      <a:pPr latinLnBrk="1"/>
                      <a:r>
                        <a:rPr lang="en-US" altLang="ko-KR" sz="1200" baseline="0" dirty="0">
                          <a:latin typeface="Cambria" panose="02040503050406030204" pitchFamily="18" charset="0"/>
                          <a:ea typeface="Cambria" panose="02040503050406030204" pitchFamily="18" charset="0"/>
                        </a:rPr>
                        <a:t>Li for </a:t>
                      </a:r>
                      <a:r>
                        <a:rPr lang="en-US" altLang="ko-KR" sz="1200" baseline="0" dirty="0" err="1">
                          <a:latin typeface="Cambria" panose="02040503050406030204" pitchFamily="18" charset="0"/>
                          <a:ea typeface="Cambria" panose="02040503050406030204" pitchFamily="18" charset="0"/>
                        </a:rPr>
                        <a:t>monoenergetic</a:t>
                      </a:r>
                      <a:r>
                        <a:rPr lang="en-US" altLang="ko-KR" sz="1200" baseline="0" dirty="0">
                          <a:latin typeface="Cambria" panose="02040503050406030204" pitchFamily="18" charset="0"/>
                          <a:ea typeface="Cambria" panose="02040503050406030204" pitchFamily="18" charset="0"/>
                        </a:rPr>
                        <a:t> neutron</a:t>
                      </a:r>
                      <a:endParaRPr lang="ko-KR" altLang="en-US" sz="1200" dirty="0">
                        <a:latin typeface="Cambria" panose="02040503050406030204" pitchFamily="18" charset="0"/>
                      </a:endParaRPr>
                    </a:p>
                  </a:txBody>
                  <a:tcPr marL="72000" marR="36000" marT="0" marB="0" anchor="ctr"/>
                </a:tc>
                <a:extLst>
                  <a:ext uri="{0D108BD9-81ED-4DB2-BD59-A6C34878D82A}">
                    <a16:rowId xmlns:a16="http://schemas.microsoft.com/office/drawing/2014/main" val="1002475194"/>
                  </a:ext>
                </a:extLst>
              </a:tr>
              <a:tr h="335584">
                <a:tc>
                  <a:txBody>
                    <a:bodyPr/>
                    <a:lstStyle/>
                    <a:p>
                      <a:pPr latinLnBrk="1"/>
                      <a:r>
                        <a:rPr lang="en-US" altLang="ko-KR" sz="1200" dirty="0">
                          <a:latin typeface="Cambria" panose="02040503050406030204" pitchFamily="18" charset="0"/>
                          <a:ea typeface="Cambria" panose="02040503050406030204" pitchFamily="18" charset="0"/>
                        </a:rPr>
                        <a:t>Flight length of neutron</a:t>
                      </a:r>
                      <a:endParaRPr lang="ko-KR" altLang="en-US" sz="1200" dirty="0">
                        <a:latin typeface="Cambria" panose="02040503050406030204" pitchFamily="18" charset="0"/>
                      </a:endParaRPr>
                    </a:p>
                  </a:txBody>
                  <a:tcPr marL="72000" marR="36000" marT="0" marB="0" anchor="ctr"/>
                </a:tc>
                <a:tc>
                  <a:txBody>
                    <a:bodyPr/>
                    <a:lstStyle/>
                    <a:p>
                      <a:pPr latinLnBrk="1"/>
                      <a:r>
                        <a:rPr lang="en-US" altLang="ko-KR" sz="1200" dirty="0">
                          <a:latin typeface="Cambria" panose="02040503050406030204" pitchFamily="18" charset="0"/>
                          <a:ea typeface="Cambria" panose="02040503050406030204" pitchFamily="18" charset="0"/>
                        </a:rPr>
                        <a:t>5 – 50 m</a:t>
                      </a:r>
                      <a:endParaRPr lang="ko-KR" altLang="en-US" sz="1200" dirty="0">
                        <a:latin typeface="Cambria" panose="02040503050406030204" pitchFamily="18" charset="0"/>
                      </a:endParaRPr>
                    </a:p>
                  </a:txBody>
                  <a:tcPr marL="72000" marR="36000" marT="0" marB="0" anchor="ctr"/>
                </a:tc>
                <a:extLst>
                  <a:ext uri="{0D108BD9-81ED-4DB2-BD59-A6C34878D82A}">
                    <a16:rowId xmlns:a16="http://schemas.microsoft.com/office/drawing/2014/main" val="3727670215"/>
                  </a:ext>
                </a:extLst>
              </a:tr>
              <a:tr h="335584">
                <a:tc>
                  <a:txBody>
                    <a:bodyPr/>
                    <a:lstStyle/>
                    <a:p>
                      <a:pPr latinLnBrk="1"/>
                      <a:r>
                        <a:rPr lang="en-US" altLang="ko-KR" sz="1200" dirty="0">
                          <a:latin typeface="Cambria" panose="02040503050406030204" pitchFamily="18" charset="0"/>
                          <a:ea typeface="Cambria" panose="02040503050406030204" pitchFamily="18" charset="0"/>
                        </a:rPr>
                        <a:t>Calculated neutron flux</a:t>
                      </a:r>
                      <a:endParaRPr lang="ko-KR" altLang="en-US" sz="1200" dirty="0">
                        <a:latin typeface="Cambria" panose="02040503050406030204" pitchFamily="18" charset="0"/>
                      </a:endParaRPr>
                    </a:p>
                  </a:txBody>
                  <a:tcPr marL="72000" marR="36000" marT="0" marB="0" anchor="ctr"/>
                </a:tc>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dirty="0">
                          <a:latin typeface="Cambria" panose="02040503050406030204" pitchFamily="18" charset="0"/>
                          <a:ea typeface="Cambria" panose="02040503050406030204" pitchFamily="18" charset="0"/>
                        </a:rPr>
                        <a:t>~ 10</a:t>
                      </a:r>
                      <a:r>
                        <a:rPr lang="en-US" altLang="ko-KR" sz="1200" baseline="30000" dirty="0">
                          <a:latin typeface="Cambria" panose="02040503050406030204" pitchFamily="18" charset="0"/>
                          <a:ea typeface="Cambria" panose="02040503050406030204" pitchFamily="18" charset="0"/>
                        </a:rPr>
                        <a:t>10</a:t>
                      </a:r>
                      <a:r>
                        <a:rPr lang="en-US" altLang="ko-KR" sz="1200" dirty="0">
                          <a:latin typeface="Cambria" panose="02040503050406030204" pitchFamily="18" charset="0"/>
                          <a:ea typeface="Cambria" panose="02040503050406030204" pitchFamily="18" charset="0"/>
                        </a:rPr>
                        <a:t> n/sec/</a:t>
                      </a:r>
                      <a:r>
                        <a:rPr lang="en-US" altLang="ko-KR" sz="1200" dirty="0" err="1">
                          <a:latin typeface="Cambria" panose="02040503050406030204" pitchFamily="18" charset="0"/>
                          <a:ea typeface="Cambria" panose="02040503050406030204" pitchFamily="18" charset="0"/>
                        </a:rPr>
                        <a:t>sr</a:t>
                      </a:r>
                      <a:r>
                        <a:rPr lang="en-US" altLang="ko-KR" sz="1200" dirty="0">
                          <a:latin typeface="Cambria" panose="02040503050406030204" pitchFamily="18" charset="0"/>
                          <a:ea typeface="Cambria" panose="02040503050406030204" pitchFamily="18" charset="0"/>
                        </a:rPr>
                        <a:t>/p</a:t>
                      </a:r>
                      <a:r>
                        <a:rPr lang="el-GR" altLang="ko-KR" sz="1200" dirty="0">
                          <a:latin typeface="Cambria" panose="02040503050406030204" pitchFamily="18" charset="0"/>
                          <a:ea typeface="Cambria" panose="02040503050406030204" pitchFamily="18" charset="0"/>
                        </a:rPr>
                        <a:t>μ</a:t>
                      </a:r>
                      <a:r>
                        <a:rPr lang="en-US" altLang="ko-KR" sz="1200" dirty="0">
                          <a:latin typeface="Cambria" panose="02040503050406030204" pitchFamily="18" charset="0"/>
                          <a:ea typeface="Cambria" panose="02040503050406030204" pitchFamily="18" charset="0"/>
                        </a:rPr>
                        <a:t>A (@ 0°</a:t>
                      </a:r>
                      <a:r>
                        <a:rPr lang="en-US" altLang="ko-KR" sz="1200" dirty="0">
                          <a:latin typeface="Cambria" panose="02040503050406030204" pitchFamily="18" charset="0"/>
                          <a:ea typeface="+mn-ea"/>
                        </a:rPr>
                        <a:t>)</a:t>
                      </a:r>
                      <a:endParaRPr lang="ko-KR" altLang="en-US" sz="1200" dirty="0">
                        <a:latin typeface="Cambria" panose="02040503050406030204" pitchFamily="18" charset="0"/>
                      </a:endParaRPr>
                    </a:p>
                  </a:txBody>
                  <a:tcPr marL="72000" marR="36000" marT="0" marB="0" anchor="ctr"/>
                </a:tc>
                <a:extLst>
                  <a:ext uri="{0D108BD9-81ED-4DB2-BD59-A6C34878D82A}">
                    <a16:rowId xmlns:a16="http://schemas.microsoft.com/office/drawing/2014/main" val="571513692"/>
                  </a:ext>
                </a:extLst>
              </a:tr>
              <a:tr h="335584">
                <a:tc>
                  <a:txBody>
                    <a:bodyPr/>
                    <a:lstStyle/>
                    <a:p>
                      <a:pPr latinLnBrk="1"/>
                      <a:r>
                        <a:rPr lang="en-US" altLang="ko-KR" sz="1200" dirty="0">
                          <a:latin typeface="Cambria" panose="02040503050406030204" pitchFamily="18" charset="0"/>
                        </a:rPr>
                        <a:t>Neutron beam size</a:t>
                      </a:r>
                      <a:endParaRPr lang="ko-KR" altLang="en-US" sz="1200" dirty="0">
                        <a:latin typeface="Cambria" panose="02040503050406030204" pitchFamily="18" charset="0"/>
                      </a:endParaRPr>
                    </a:p>
                  </a:txBody>
                  <a:tcPr marL="72000" marR="36000" marT="0" marB="0" anchor="ctr"/>
                </a:tc>
                <a:tc>
                  <a:txBody>
                    <a:bodyPr/>
                    <a:lstStyle/>
                    <a:p>
                      <a:pPr latinLnBrk="1"/>
                      <a:r>
                        <a:rPr lang="en-US" altLang="ko-KR" sz="1200" dirty="0">
                          <a:latin typeface="Cambria" panose="02040503050406030204" pitchFamily="18" charset="0"/>
                        </a:rPr>
                        <a:t>Minimum 4 cm in diameter</a:t>
                      </a:r>
                      <a:endParaRPr lang="ko-KR" altLang="en-US" sz="1200" dirty="0">
                        <a:latin typeface="Cambria" panose="02040503050406030204" pitchFamily="18" charset="0"/>
                      </a:endParaRPr>
                    </a:p>
                  </a:txBody>
                  <a:tcPr marL="72000" marR="36000" marT="0" marB="0" anchor="ctr"/>
                </a:tc>
                <a:extLst>
                  <a:ext uri="{0D108BD9-81ED-4DB2-BD59-A6C34878D82A}">
                    <a16:rowId xmlns:a16="http://schemas.microsoft.com/office/drawing/2014/main" val="3407264789"/>
                  </a:ext>
                </a:extLst>
              </a:tr>
            </a:tbl>
          </a:graphicData>
        </a:graphic>
      </p:graphicFrame>
      <p:pic>
        <p:nvPicPr>
          <p:cNvPr id="6" name="그림 5">
            <a:extLst>
              <a:ext uri="{FF2B5EF4-FFF2-40B4-BE49-F238E27FC236}">
                <a16:creationId xmlns:a16="http://schemas.microsoft.com/office/drawing/2014/main" id="{2301128F-7B02-488A-BDEE-6D9193386F1C}"/>
              </a:ext>
            </a:extLst>
          </p:cNvPr>
          <p:cNvPicPr>
            <a:picLocks noChangeAspect="1"/>
          </p:cNvPicPr>
          <p:nvPr/>
        </p:nvPicPr>
        <p:blipFill>
          <a:blip r:embed="rId5"/>
          <a:stretch>
            <a:fillRect/>
          </a:stretch>
        </p:blipFill>
        <p:spPr>
          <a:xfrm>
            <a:off x="4169922" y="3817937"/>
            <a:ext cx="7795100" cy="2758684"/>
          </a:xfrm>
          <a:prstGeom prst="rect">
            <a:avLst/>
          </a:prstGeom>
        </p:spPr>
      </p:pic>
      <p:pic>
        <p:nvPicPr>
          <p:cNvPr id="7" name="그림 6">
            <a:extLst>
              <a:ext uri="{FF2B5EF4-FFF2-40B4-BE49-F238E27FC236}">
                <a16:creationId xmlns:a16="http://schemas.microsoft.com/office/drawing/2014/main" id="{8704B84E-8908-4FE1-B089-615F62E7A933}"/>
              </a:ext>
            </a:extLst>
          </p:cNvPr>
          <p:cNvPicPr>
            <a:picLocks noChangeAspect="1"/>
          </p:cNvPicPr>
          <p:nvPr/>
        </p:nvPicPr>
        <p:blipFill>
          <a:blip r:embed="rId6"/>
          <a:stretch>
            <a:fillRect/>
          </a:stretch>
        </p:blipFill>
        <p:spPr>
          <a:xfrm>
            <a:off x="275743" y="3817937"/>
            <a:ext cx="3733420" cy="2758684"/>
          </a:xfrm>
          <a:prstGeom prst="rect">
            <a:avLst/>
          </a:prstGeom>
        </p:spPr>
      </p:pic>
      <p:sp>
        <p:nvSpPr>
          <p:cNvPr id="8" name="TextBox 7">
            <a:extLst>
              <a:ext uri="{FF2B5EF4-FFF2-40B4-BE49-F238E27FC236}">
                <a16:creationId xmlns:a16="http://schemas.microsoft.com/office/drawing/2014/main" id="{5BDCC341-0E9E-422F-AF7C-0EDF3AB0D43B}"/>
              </a:ext>
            </a:extLst>
          </p:cNvPr>
          <p:cNvSpPr txBox="1"/>
          <p:nvPr/>
        </p:nvSpPr>
        <p:spPr>
          <a:xfrm>
            <a:off x="1998569" y="6299621"/>
            <a:ext cx="1488515" cy="276999"/>
          </a:xfrm>
          <a:prstGeom prst="rect">
            <a:avLst/>
          </a:prstGeom>
          <a:solidFill>
            <a:schemeClr val="tx1">
              <a:alpha val="50000"/>
            </a:schemeClr>
          </a:solidFill>
        </p:spPr>
        <p:txBody>
          <a:bodyPr wrap="square" rtlCol="0">
            <a:spAutoFit/>
          </a:bodyPr>
          <a:lstStyle/>
          <a:p>
            <a:pPr algn="ctr"/>
            <a:r>
              <a:rPr lang="en-US" altLang="ko-KR" sz="1200" b="1" dirty="0">
                <a:solidFill>
                  <a:schemeClr val="bg1"/>
                </a:solidFill>
                <a:latin typeface="Times New Roman" panose="02020603050405020304" pitchFamily="18" charset="0"/>
                <a:ea typeface="나눔고딕" panose="020D0604000000000000" charset="-127"/>
                <a:cs typeface="Times New Roman" panose="02020603050405020304" pitchFamily="18" charset="0"/>
              </a:rPr>
              <a:t>TOF Room</a:t>
            </a:r>
            <a:endParaRPr lang="ko-KR" altLang="en-US" sz="1200" b="1" dirty="0">
              <a:solidFill>
                <a:schemeClr val="bg1"/>
              </a:solidFill>
              <a:latin typeface="Times New Roman" panose="02020603050405020304" pitchFamily="18" charset="0"/>
              <a:ea typeface="나눔고딕" panose="020D0604000000000000" charset="-127"/>
              <a:cs typeface="Times New Roman" panose="02020603050405020304" pitchFamily="18" charset="0"/>
            </a:endParaRPr>
          </a:p>
        </p:txBody>
      </p:sp>
      <p:sp>
        <p:nvSpPr>
          <p:cNvPr id="9" name="TextBox 8">
            <a:extLst>
              <a:ext uri="{FF2B5EF4-FFF2-40B4-BE49-F238E27FC236}">
                <a16:creationId xmlns:a16="http://schemas.microsoft.com/office/drawing/2014/main" id="{5BDCC341-0E9E-422F-AF7C-0EDF3AB0D43B}"/>
              </a:ext>
            </a:extLst>
          </p:cNvPr>
          <p:cNvSpPr txBox="1"/>
          <p:nvPr/>
        </p:nvSpPr>
        <p:spPr>
          <a:xfrm>
            <a:off x="7015149" y="6299621"/>
            <a:ext cx="1909747" cy="276999"/>
          </a:xfrm>
          <a:prstGeom prst="rect">
            <a:avLst/>
          </a:prstGeom>
          <a:solidFill>
            <a:schemeClr val="tx1">
              <a:alpha val="50000"/>
            </a:schemeClr>
          </a:solidFill>
        </p:spPr>
        <p:txBody>
          <a:bodyPr wrap="square" rtlCol="0">
            <a:spAutoFit/>
          </a:bodyPr>
          <a:lstStyle/>
          <a:p>
            <a:pPr algn="ctr"/>
            <a:r>
              <a:rPr lang="en-US" altLang="ko-KR" sz="1200" b="1" dirty="0">
                <a:solidFill>
                  <a:schemeClr val="bg1"/>
                </a:solidFill>
                <a:latin typeface="Times New Roman" panose="02020603050405020304" pitchFamily="18" charset="0"/>
                <a:ea typeface="나눔고딕" panose="020D0604000000000000" charset="-127"/>
                <a:cs typeface="Times New Roman" panose="02020603050405020304" pitchFamily="18" charset="0"/>
              </a:rPr>
              <a:t>Target Room</a:t>
            </a:r>
            <a:endParaRPr lang="ko-KR" altLang="en-US" sz="1200" b="1" dirty="0">
              <a:solidFill>
                <a:schemeClr val="bg1"/>
              </a:solidFill>
              <a:latin typeface="Times New Roman" panose="02020603050405020304" pitchFamily="18" charset="0"/>
              <a:ea typeface="나눔고딕" panose="020D0604000000000000" charset="-127"/>
              <a:cs typeface="Times New Roman" panose="02020603050405020304" pitchFamily="18" charset="0"/>
            </a:endParaRPr>
          </a:p>
        </p:txBody>
      </p:sp>
      <p:sp>
        <p:nvSpPr>
          <p:cNvPr id="10" name="직사각형 9">
            <a:extLst>
              <a:ext uri="{FF2B5EF4-FFF2-40B4-BE49-F238E27FC236}">
                <a16:creationId xmlns:a16="http://schemas.microsoft.com/office/drawing/2014/main" id="{4E81156A-16D3-473E-A660-24CE8B1E730A}"/>
              </a:ext>
            </a:extLst>
          </p:cNvPr>
          <p:cNvSpPr/>
          <p:nvPr/>
        </p:nvSpPr>
        <p:spPr>
          <a:xfrm>
            <a:off x="7184848" y="6576620"/>
            <a:ext cx="5007152" cy="276999"/>
          </a:xfrm>
          <a:prstGeom prst="rect">
            <a:avLst/>
          </a:prstGeom>
        </p:spPr>
        <p:txBody>
          <a:bodyPr wrap="square">
            <a:spAutoFit/>
          </a:bodyPr>
          <a:lstStyle/>
          <a:p>
            <a:pPr algn="ctr">
              <a:spcBef>
                <a:spcPts val="563"/>
              </a:spcBef>
            </a:pPr>
            <a:r>
              <a:rPr lang="en-US" altLang="ko-KR" sz="1200" i="1" dirty="0">
                <a:latin typeface="Arial Narrow" panose="020B0606020202030204" pitchFamily="34" charset="0"/>
              </a:rPr>
              <a:t>C. Ham et al., </a:t>
            </a:r>
            <a:r>
              <a:rPr lang="en-US" altLang="ko-KR" sz="1200" i="1" dirty="0" err="1">
                <a:latin typeface="Arial Narrow" panose="020B0606020202030204" pitchFamily="34" charset="0"/>
              </a:rPr>
              <a:t>Nucl</a:t>
            </a:r>
            <a:r>
              <a:rPr lang="en-US" altLang="ko-KR" sz="1200" i="1" dirty="0">
                <a:latin typeface="Arial Narrow" panose="020B0606020202030204" pitchFamily="34" charset="0"/>
              </a:rPr>
              <a:t>. </a:t>
            </a:r>
            <a:r>
              <a:rPr lang="en-US" altLang="ko-KR" sz="1200" i="1" dirty="0" err="1">
                <a:latin typeface="Arial Narrow" panose="020B0606020202030204" pitchFamily="34" charset="0"/>
              </a:rPr>
              <a:t>Instrum</a:t>
            </a:r>
            <a:r>
              <a:rPr lang="en-US" altLang="ko-KR" sz="1200" i="1" dirty="0">
                <a:latin typeface="Arial Narrow" panose="020B0606020202030204" pitchFamily="34" charset="0"/>
              </a:rPr>
              <a:t>. Methods Phys. Res., Sect. B 541, 363 (2023) </a:t>
            </a:r>
          </a:p>
        </p:txBody>
      </p:sp>
      <p:sp>
        <p:nvSpPr>
          <p:cNvPr id="12" name="슬라이드 번호 개체 틀 2">
            <a:extLst>
              <a:ext uri="{FF2B5EF4-FFF2-40B4-BE49-F238E27FC236}">
                <a16:creationId xmlns:a16="http://schemas.microsoft.com/office/drawing/2014/main" id="{2EAE3AC4-EE3D-41A4-B303-D80089B00110}"/>
              </a:ext>
            </a:extLst>
          </p:cNvPr>
          <p:cNvSpPr txBox="1">
            <a:spLocks/>
          </p:cNvSpPr>
          <p:nvPr/>
        </p:nvSpPr>
        <p:spPr>
          <a:xfrm>
            <a:off x="9360000" y="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tint val="82000"/>
                  </a:schemeClr>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91FA9868-F4C7-48E4-A91F-515FCC583EA8}" type="slidenum">
              <a:rPr lang="ko-KR" altLang="en-US" sz="1400" smtClean="0"/>
              <a:pPr/>
              <a:t>17</a:t>
            </a:fld>
            <a:endParaRPr lang="ko-KR" altLang="en-US" sz="1400" dirty="0"/>
          </a:p>
        </p:txBody>
      </p:sp>
    </p:spTree>
    <p:extLst>
      <p:ext uri="{BB962C8B-B14F-4D97-AF65-F5344CB8AC3E}">
        <p14:creationId xmlns:p14="http://schemas.microsoft.com/office/powerpoint/2010/main" val="42017771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그림 18">
            <a:extLst>
              <a:ext uri="{FF2B5EF4-FFF2-40B4-BE49-F238E27FC236}">
                <a16:creationId xmlns:a16="http://schemas.microsoft.com/office/drawing/2014/main" id="{B566940A-5D05-484C-340D-B21396B2E3C6}"/>
              </a:ext>
            </a:extLst>
          </p:cNvPr>
          <p:cNvPicPr>
            <a:picLocks noChangeAspect="1"/>
          </p:cNvPicPr>
          <p:nvPr/>
        </p:nvPicPr>
        <p:blipFill rotWithShape="1">
          <a:blip r:embed="rId3">
            <a:extLst>
              <a:ext uri="{28A0092B-C50C-407E-A947-70E740481C1C}">
                <a14:useLocalDpi xmlns:a14="http://schemas.microsoft.com/office/drawing/2010/main" val="0"/>
              </a:ext>
            </a:extLst>
          </a:blip>
          <a:srcRect t="20307" b="7853"/>
          <a:stretch/>
        </p:blipFill>
        <p:spPr>
          <a:xfrm>
            <a:off x="5892" y="475989"/>
            <a:ext cx="12192000" cy="526093"/>
          </a:xfrm>
          <a:prstGeom prst="rect">
            <a:avLst/>
          </a:prstGeom>
        </p:spPr>
      </p:pic>
      <p:sp>
        <p:nvSpPr>
          <p:cNvPr id="25" name="TextBox 24">
            <a:extLst>
              <a:ext uri="{FF2B5EF4-FFF2-40B4-BE49-F238E27FC236}">
                <a16:creationId xmlns:a16="http://schemas.microsoft.com/office/drawing/2014/main" id="{DB975493-325C-B395-0388-8A9AEF398447}"/>
              </a:ext>
            </a:extLst>
          </p:cNvPr>
          <p:cNvSpPr txBox="1"/>
          <p:nvPr/>
        </p:nvSpPr>
        <p:spPr>
          <a:xfrm>
            <a:off x="540000" y="180000"/>
            <a:ext cx="10769684" cy="646331"/>
          </a:xfrm>
          <a:prstGeom prst="rect">
            <a:avLst/>
          </a:prstGeom>
          <a:noFill/>
        </p:spPr>
        <p:txBody>
          <a:bodyPr wrap="square" rtlCol="0">
            <a:spAutoFit/>
          </a:bodyPr>
          <a:lstStyle/>
          <a:p>
            <a:r>
              <a:rPr lang="en-US" altLang="ko-KR" sz="3600" dirty="0">
                <a:solidFill>
                  <a:srgbClr val="004098"/>
                </a:solidFill>
                <a:latin typeface="Times New Roman" panose="02020603050405020304" pitchFamily="18" charset="0"/>
                <a:ea typeface="SUIT SemiBold" pitchFamily="50" charset="-127"/>
                <a:cs typeface="Times New Roman" panose="02020603050405020304" pitchFamily="18" charset="0"/>
              </a:rPr>
              <a:t>NDPS Configuration </a:t>
            </a:r>
            <a:endParaRPr lang="ko-KR" altLang="en-US" sz="2800" dirty="0">
              <a:solidFill>
                <a:srgbClr val="004098"/>
              </a:solidFill>
              <a:latin typeface="Times New Roman" panose="02020603050405020304" pitchFamily="18" charset="0"/>
              <a:ea typeface="SUIT SemiBold" pitchFamily="50" charset="-127"/>
              <a:cs typeface="Times New Roman" panose="02020603050405020304" pitchFamily="18" charset="0"/>
            </a:endParaRPr>
          </a:p>
        </p:txBody>
      </p:sp>
      <p:sp>
        <p:nvSpPr>
          <p:cNvPr id="10" name="object 12">
            <a:extLst>
              <a:ext uri="{FF2B5EF4-FFF2-40B4-BE49-F238E27FC236}">
                <a16:creationId xmlns:a16="http://schemas.microsoft.com/office/drawing/2014/main" id="{B3980EF7-0EE6-45D2-A9D1-7DF6A1F80A73}"/>
              </a:ext>
            </a:extLst>
          </p:cNvPr>
          <p:cNvSpPr txBox="1"/>
          <p:nvPr/>
        </p:nvSpPr>
        <p:spPr>
          <a:xfrm>
            <a:off x="540000" y="953685"/>
            <a:ext cx="8720369" cy="289823"/>
          </a:xfrm>
          <a:prstGeom prst="rect">
            <a:avLst/>
          </a:prstGeom>
        </p:spPr>
        <p:txBody>
          <a:bodyPr vert="horz" wrap="square" lIns="0" tIns="12700" rIns="0" bIns="0" rtlCol="0">
            <a:spAutoFit/>
          </a:bodyPr>
          <a:lstStyle/>
          <a:p>
            <a:pPr marL="12700">
              <a:lnSpc>
                <a:spcPct val="100000"/>
              </a:lnSpc>
              <a:spcBef>
                <a:spcPts val="100"/>
              </a:spcBef>
            </a:pPr>
            <a:r>
              <a:rPr lang="en-US" b="1" dirty="0">
                <a:solidFill>
                  <a:schemeClr val="bg2">
                    <a:lumMod val="25000"/>
                  </a:schemeClr>
                </a:solidFill>
                <a:latin typeface="Times New Roman" panose="02020603050405020304" pitchFamily="18" charset="0"/>
                <a:cs typeface="Times New Roman" panose="02020603050405020304" pitchFamily="18" charset="0"/>
              </a:rPr>
              <a:t>NDPS Configuration</a:t>
            </a:r>
          </a:p>
        </p:txBody>
      </p:sp>
      <p:pic>
        <p:nvPicPr>
          <p:cNvPr id="11" name="그림 10"/>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509155" y="1328896"/>
            <a:ext cx="3420000" cy="4383493"/>
          </a:xfrm>
          <a:prstGeom prst="rect">
            <a:avLst/>
          </a:prstGeom>
        </p:spPr>
      </p:pic>
      <p:pic>
        <p:nvPicPr>
          <p:cNvPr id="12" name="그림 1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24829" y="1172857"/>
            <a:ext cx="3240000" cy="1923677"/>
          </a:xfrm>
          <a:prstGeom prst="rect">
            <a:avLst/>
          </a:prstGeom>
        </p:spPr>
      </p:pic>
      <p:grpSp>
        <p:nvGrpSpPr>
          <p:cNvPr id="13" name="그룹 12"/>
          <p:cNvGrpSpPr/>
          <p:nvPr/>
        </p:nvGrpSpPr>
        <p:grpSpPr>
          <a:xfrm>
            <a:off x="300675" y="4154357"/>
            <a:ext cx="4437868" cy="2665530"/>
            <a:chOff x="8100000" y="3888000"/>
            <a:chExt cx="4437868" cy="2665530"/>
          </a:xfrm>
        </p:grpSpPr>
        <p:pic>
          <p:nvPicPr>
            <p:cNvPr id="14" name="그림 13">
              <a:extLst>
                <a:ext uri="{FF2B5EF4-FFF2-40B4-BE49-F238E27FC236}">
                  <a16:creationId xmlns:a16="http://schemas.microsoft.com/office/drawing/2014/main" id="{95C393FB-FBF3-61B0-3F47-02E47F46A083}"/>
                </a:ext>
              </a:extLst>
            </p:cNvPr>
            <p:cNvPicPr>
              <a:picLocks noChangeAspect="1"/>
            </p:cNvPicPr>
            <p:nvPr/>
          </p:nvPicPr>
          <p:blipFill rotWithShape="1">
            <a:blip r:embed="rId6"/>
            <a:srcRect r="49118"/>
            <a:stretch/>
          </p:blipFill>
          <p:spPr>
            <a:xfrm>
              <a:off x="8100000" y="3888000"/>
              <a:ext cx="2990379" cy="2014293"/>
            </a:xfrm>
            <a:prstGeom prst="rect">
              <a:avLst/>
            </a:prstGeom>
          </p:spPr>
        </p:pic>
        <p:pic>
          <p:nvPicPr>
            <p:cNvPr id="15" name="그림 14"/>
            <p:cNvPicPr>
              <a:picLocks noChangeAspect="1"/>
            </p:cNvPicPr>
            <p:nvPr/>
          </p:nvPicPr>
          <p:blipFill rotWithShape="1">
            <a:blip r:embed="rId7" cstate="hqprint">
              <a:extLst>
                <a:ext uri="{28A0092B-C50C-407E-A947-70E740481C1C}">
                  <a14:useLocalDpi xmlns:a14="http://schemas.microsoft.com/office/drawing/2010/main" val="0"/>
                </a:ext>
              </a:extLst>
            </a:blip>
            <a:srcRect t="50584"/>
            <a:stretch/>
          </p:blipFill>
          <p:spPr>
            <a:xfrm>
              <a:off x="10152000" y="4860000"/>
              <a:ext cx="2385868" cy="1693530"/>
            </a:xfrm>
            <a:prstGeom prst="rect">
              <a:avLst/>
            </a:prstGeom>
          </p:spPr>
        </p:pic>
        <p:sp>
          <p:nvSpPr>
            <p:cNvPr id="16" name="TextBox 15">
              <a:extLst>
                <a:ext uri="{FF2B5EF4-FFF2-40B4-BE49-F238E27FC236}">
                  <a16:creationId xmlns:a16="http://schemas.microsoft.com/office/drawing/2014/main" id="{9D144211-3191-804F-727D-8F6C5F8AF325}"/>
                </a:ext>
              </a:extLst>
            </p:cNvPr>
            <p:cNvSpPr txBox="1"/>
            <p:nvPr/>
          </p:nvSpPr>
          <p:spPr>
            <a:xfrm>
              <a:off x="8100000" y="5868000"/>
              <a:ext cx="2053904" cy="646331"/>
            </a:xfrm>
            <a:prstGeom prst="rect">
              <a:avLst/>
            </a:prstGeom>
            <a:noFill/>
          </p:spPr>
          <p:txBody>
            <a:bodyPr wrap="square" rtlCol="0">
              <a:spAutoFit/>
            </a:bodyPr>
            <a:lstStyle/>
            <a:p>
              <a:pPr algn="ctr"/>
              <a:r>
                <a:rPr lang="en-US" altLang="ko-KR" sz="1200" b="1" dirty="0">
                  <a:latin typeface="Arial" panose="020B0604020202020204" pitchFamily="34" charset="0"/>
                  <a:ea typeface="Cambria" panose="02040503050406030204" pitchFamily="18" charset="0"/>
                  <a:cs typeface="Arial" panose="020B0604020202020204" pitchFamily="34" charset="0"/>
                </a:rPr>
                <a:t>Neutron</a:t>
              </a:r>
              <a:r>
                <a:rPr lang="ko-KR" altLang="en-US" sz="1200" b="1" dirty="0">
                  <a:latin typeface="Arial" panose="020B0604020202020204" pitchFamily="34" charset="0"/>
                  <a:cs typeface="Arial" panose="020B0604020202020204" pitchFamily="34" charset="0"/>
                </a:rPr>
                <a:t> </a:t>
              </a:r>
              <a:r>
                <a:rPr lang="en-US" altLang="ko-KR" sz="1200" b="1" dirty="0">
                  <a:latin typeface="Arial" panose="020B0604020202020204" pitchFamily="34" charset="0"/>
                  <a:ea typeface="Cambria" panose="02040503050406030204" pitchFamily="18" charset="0"/>
                  <a:cs typeface="Arial" panose="020B0604020202020204" pitchFamily="34" charset="0"/>
                </a:rPr>
                <a:t>yield</a:t>
              </a:r>
              <a:r>
                <a:rPr lang="ko-KR" altLang="en-US" sz="1200" b="1" dirty="0">
                  <a:latin typeface="Arial" panose="020B0604020202020204" pitchFamily="34" charset="0"/>
                  <a:cs typeface="Arial" panose="020B0604020202020204" pitchFamily="34" charset="0"/>
                </a:rPr>
                <a:t> </a:t>
              </a:r>
              <a:r>
                <a:rPr lang="en-US" altLang="ko-KR" sz="1200" b="1" dirty="0">
                  <a:latin typeface="Arial" panose="020B0604020202020204" pitchFamily="34" charset="0"/>
                  <a:ea typeface="Cambria" panose="02040503050406030204" pitchFamily="18" charset="0"/>
                  <a:cs typeface="Arial" panose="020B0604020202020204" pitchFamily="34" charset="0"/>
                </a:rPr>
                <a:t>at</a:t>
              </a:r>
              <a:r>
                <a:rPr lang="ko-KR" altLang="en-US" sz="1200" b="1" dirty="0">
                  <a:latin typeface="Arial" panose="020B0604020202020204" pitchFamily="34" charset="0"/>
                  <a:cs typeface="Arial" panose="020B0604020202020204" pitchFamily="34" charset="0"/>
                </a:rPr>
                <a:t> </a:t>
              </a:r>
              <a:r>
                <a:rPr lang="en-US" altLang="ko-KR" sz="1200" b="1" dirty="0">
                  <a:latin typeface="Arial" panose="020B0604020202020204" pitchFamily="34" charset="0"/>
                  <a:ea typeface="Cambria" panose="02040503050406030204" pitchFamily="18" charset="0"/>
                  <a:cs typeface="Arial" panose="020B0604020202020204" pitchFamily="34" charset="0"/>
                </a:rPr>
                <a:t>0° (±2.5</a:t>
              </a:r>
              <a:r>
                <a:rPr lang="en-US" altLang="ko-KR" sz="1200" b="1" dirty="0">
                  <a:latin typeface="Arial" panose="020B0604020202020204" pitchFamily="34" charset="0"/>
                  <a:cs typeface="Arial" panose="020B0604020202020204" pitchFamily="34" charset="0"/>
                </a:rPr>
                <a:t>°</a:t>
              </a:r>
              <a:r>
                <a:rPr lang="en-US" altLang="ko-KR" sz="1200" b="1" dirty="0">
                  <a:latin typeface="Arial" panose="020B0604020202020204" pitchFamily="34" charset="0"/>
                  <a:ea typeface="Cambria" panose="02040503050406030204" pitchFamily="18" charset="0"/>
                  <a:cs typeface="Arial" panose="020B0604020202020204" pitchFamily="34" charset="0"/>
                </a:rPr>
                <a:t>)</a:t>
              </a:r>
            </a:p>
            <a:p>
              <a:pPr algn="ctr"/>
              <a:r>
                <a:rPr lang="en-US" altLang="ko-KR" sz="1200" dirty="0">
                  <a:latin typeface="Arial" panose="020B0604020202020204" pitchFamily="34" charset="0"/>
                  <a:ea typeface="Cambria" panose="02040503050406030204" pitchFamily="18" charset="0"/>
                  <a:cs typeface="Arial" panose="020B0604020202020204" pitchFamily="34" charset="0"/>
                </a:rPr>
                <a:t>by </a:t>
              </a:r>
              <a:r>
                <a:rPr lang="en-US" altLang="ko-KR" sz="1200" b="1" dirty="0">
                  <a:latin typeface="Arial" panose="020B0604020202020204" pitchFamily="34" charset="0"/>
                  <a:ea typeface="Cambria" panose="02040503050406030204" pitchFamily="18" charset="0"/>
                  <a:cs typeface="Arial" panose="020B0604020202020204" pitchFamily="34" charset="0"/>
                </a:rPr>
                <a:t>deuteron</a:t>
              </a:r>
              <a:r>
                <a:rPr lang="en-US" altLang="ko-KR" sz="1200" dirty="0">
                  <a:latin typeface="Arial" panose="020B0604020202020204" pitchFamily="34" charset="0"/>
                  <a:ea typeface="Cambria" panose="02040503050406030204" pitchFamily="18" charset="0"/>
                  <a:cs typeface="Arial" panose="020B0604020202020204" pitchFamily="34" charset="0"/>
                </a:rPr>
                <a:t> beams with </a:t>
              </a:r>
            </a:p>
            <a:p>
              <a:pPr algn="ctr"/>
              <a:r>
                <a:rPr lang="en-US" altLang="ko-KR" sz="1200" dirty="0">
                  <a:latin typeface="Arial" panose="020B0604020202020204" pitchFamily="34" charset="0"/>
                  <a:ea typeface="Cambria" panose="02040503050406030204" pitchFamily="18" charset="0"/>
                  <a:cs typeface="Arial" panose="020B0604020202020204" pitchFamily="34" charset="0"/>
                </a:rPr>
                <a:t>a thick graphite target</a:t>
              </a:r>
            </a:p>
          </p:txBody>
        </p:sp>
      </p:grpSp>
      <p:grpSp>
        <p:nvGrpSpPr>
          <p:cNvPr id="17" name="그룹 16"/>
          <p:cNvGrpSpPr/>
          <p:nvPr/>
        </p:nvGrpSpPr>
        <p:grpSpPr>
          <a:xfrm>
            <a:off x="300675" y="1274357"/>
            <a:ext cx="4437868" cy="2657682"/>
            <a:chOff x="8100000" y="900000"/>
            <a:chExt cx="4437868" cy="2657682"/>
          </a:xfrm>
        </p:grpSpPr>
        <p:pic>
          <p:nvPicPr>
            <p:cNvPr id="18" name="그림 17">
              <a:extLst>
                <a:ext uri="{FF2B5EF4-FFF2-40B4-BE49-F238E27FC236}">
                  <a16:creationId xmlns:a16="http://schemas.microsoft.com/office/drawing/2014/main" id="{95C393FB-FBF3-61B0-3F47-02E47F46A083}"/>
                </a:ext>
              </a:extLst>
            </p:cNvPr>
            <p:cNvPicPr>
              <a:picLocks noChangeAspect="1"/>
            </p:cNvPicPr>
            <p:nvPr/>
          </p:nvPicPr>
          <p:blipFill rotWithShape="1">
            <a:blip r:embed="rId6"/>
            <a:srcRect l="50646"/>
            <a:stretch/>
          </p:blipFill>
          <p:spPr>
            <a:xfrm>
              <a:off x="8100000" y="900000"/>
              <a:ext cx="2900559" cy="2014293"/>
            </a:xfrm>
            <a:prstGeom prst="rect">
              <a:avLst/>
            </a:prstGeom>
          </p:spPr>
        </p:pic>
        <p:pic>
          <p:nvPicPr>
            <p:cNvPr id="20" name="그림 19"/>
            <p:cNvPicPr>
              <a:picLocks noChangeAspect="1"/>
            </p:cNvPicPr>
            <p:nvPr/>
          </p:nvPicPr>
          <p:blipFill rotWithShape="1">
            <a:blip r:embed="rId7" cstate="hqprint">
              <a:extLst>
                <a:ext uri="{28A0092B-C50C-407E-A947-70E740481C1C}">
                  <a14:useLocalDpi xmlns:a14="http://schemas.microsoft.com/office/drawing/2010/main" val="0"/>
                </a:ext>
              </a:extLst>
            </a:blip>
            <a:srcRect b="50813"/>
            <a:stretch/>
          </p:blipFill>
          <p:spPr>
            <a:xfrm>
              <a:off x="10152000" y="1872000"/>
              <a:ext cx="2385868" cy="1685682"/>
            </a:xfrm>
            <a:prstGeom prst="rect">
              <a:avLst/>
            </a:prstGeom>
          </p:spPr>
        </p:pic>
        <p:sp>
          <p:nvSpPr>
            <p:cNvPr id="21" name="TextBox 20">
              <a:extLst>
                <a:ext uri="{FF2B5EF4-FFF2-40B4-BE49-F238E27FC236}">
                  <a16:creationId xmlns:a16="http://schemas.microsoft.com/office/drawing/2014/main" id="{9D144211-3191-804F-727D-8F6C5F8AF325}"/>
                </a:ext>
              </a:extLst>
            </p:cNvPr>
            <p:cNvSpPr txBox="1"/>
            <p:nvPr/>
          </p:nvSpPr>
          <p:spPr>
            <a:xfrm>
              <a:off x="8100000" y="2880000"/>
              <a:ext cx="2114183" cy="646331"/>
            </a:xfrm>
            <a:prstGeom prst="rect">
              <a:avLst/>
            </a:prstGeom>
            <a:noFill/>
          </p:spPr>
          <p:txBody>
            <a:bodyPr wrap="square" rtlCol="0">
              <a:spAutoFit/>
            </a:bodyPr>
            <a:lstStyle/>
            <a:p>
              <a:pPr algn="ctr"/>
              <a:r>
                <a:rPr lang="en-US" altLang="ko-KR" sz="1200" b="1" dirty="0">
                  <a:latin typeface="Arial" panose="020B0604020202020204" pitchFamily="34" charset="0"/>
                  <a:ea typeface="Cambria" panose="02040503050406030204" pitchFamily="18" charset="0"/>
                  <a:cs typeface="Arial" panose="020B0604020202020204" pitchFamily="34" charset="0"/>
                </a:rPr>
                <a:t>Neutron</a:t>
              </a:r>
              <a:r>
                <a:rPr lang="ko-KR" altLang="en-US" sz="1200" b="1" dirty="0">
                  <a:latin typeface="Arial" panose="020B0604020202020204" pitchFamily="34" charset="0"/>
                  <a:cs typeface="Arial" panose="020B0604020202020204" pitchFamily="34" charset="0"/>
                </a:rPr>
                <a:t> </a:t>
              </a:r>
              <a:r>
                <a:rPr lang="en-US" altLang="ko-KR" sz="1200" b="1" dirty="0">
                  <a:latin typeface="Arial" panose="020B0604020202020204" pitchFamily="34" charset="0"/>
                  <a:ea typeface="Cambria" panose="02040503050406030204" pitchFamily="18" charset="0"/>
                  <a:cs typeface="Arial" panose="020B0604020202020204" pitchFamily="34" charset="0"/>
                </a:rPr>
                <a:t>yield</a:t>
              </a:r>
              <a:r>
                <a:rPr lang="ko-KR" altLang="en-US" sz="1200" b="1" dirty="0">
                  <a:latin typeface="Arial" panose="020B0604020202020204" pitchFamily="34" charset="0"/>
                  <a:cs typeface="Arial" panose="020B0604020202020204" pitchFamily="34" charset="0"/>
                </a:rPr>
                <a:t> </a:t>
              </a:r>
              <a:r>
                <a:rPr lang="en-US" altLang="ko-KR" sz="1200" b="1" dirty="0">
                  <a:latin typeface="Arial" panose="020B0604020202020204" pitchFamily="34" charset="0"/>
                  <a:ea typeface="Cambria" panose="02040503050406030204" pitchFamily="18" charset="0"/>
                  <a:cs typeface="Arial" panose="020B0604020202020204" pitchFamily="34" charset="0"/>
                </a:rPr>
                <a:t>at</a:t>
              </a:r>
              <a:r>
                <a:rPr lang="ko-KR" altLang="en-US" sz="1200" b="1" dirty="0">
                  <a:latin typeface="Arial" panose="020B0604020202020204" pitchFamily="34" charset="0"/>
                  <a:cs typeface="Arial" panose="020B0604020202020204" pitchFamily="34" charset="0"/>
                </a:rPr>
                <a:t> </a:t>
              </a:r>
              <a:r>
                <a:rPr lang="en-US" altLang="ko-KR" sz="1200" b="1" dirty="0">
                  <a:latin typeface="Arial" panose="020B0604020202020204" pitchFamily="34" charset="0"/>
                  <a:ea typeface="Cambria" panose="02040503050406030204" pitchFamily="18" charset="0"/>
                  <a:cs typeface="Arial" panose="020B0604020202020204" pitchFamily="34" charset="0"/>
                </a:rPr>
                <a:t>0</a:t>
              </a:r>
              <a:r>
                <a:rPr lang="en-US" altLang="ko-KR" sz="1200" b="1" dirty="0">
                  <a:latin typeface="Arial" panose="020B0604020202020204" pitchFamily="34" charset="0"/>
                  <a:cs typeface="Arial" panose="020B0604020202020204" pitchFamily="34" charset="0"/>
                </a:rPr>
                <a:t>°</a:t>
              </a:r>
              <a:r>
                <a:rPr lang="en-US" altLang="ko-KR" sz="1200" b="1" dirty="0">
                  <a:latin typeface="Arial" panose="020B0604020202020204" pitchFamily="34" charset="0"/>
                  <a:ea typeface="Cambria" panose="02040503050406030204" pitchFamily="18" charset="0"/>
                  <a:cs typeface="Arial" panose="020B0604020202020204" pitchFamily="34" charset="0"/>
                </a:rPr>
                <a:t> (±2.5</a:t>
              </a:r>
              <a:r>
                <a:rPr lang="en-US" altLang="ko-KR" sz="1200" b="1" dirty="0">
                  <a:latin typeface="Arial" panose="020B0604020202020204" pitchFamily="34" charset="0"/>
                  <a:cs typeface="Arial" panose="020B0604020202020204" pitchFamily="34" charset="0"/>
                </a:rPr>
                <a:t>°</a:t>
              </a:r>
              <a:r>
                <a:rPr lang="en-US" altLang="ko-KR" sz="1200" b="1" dirty="0">
                  <a:latin typeface="Arial" panose="020B0604020202020204" pitchFamily="34" charset="0"/>
                  <a:ea typeface="Cambria" panose="02040503050406030204" pitchFamily="18" charset="0"/>
                  <a:cs typeface="Arial" panose="020B0604020202020204" pitchFamily="34" charset="0"/>
                </a:rPr>
                <a:t>)</a:t>
              </a:r>
            </a:p>
            <a:p>
              <a:pPr algn="ctr"/>
              <a:r>
                <a:rPr lang="en-US" altLang="ko-KR" sz="1200" dirty="0">
                  <a:latin typeface="Arial" panose="020B0604020202020204" pitchFamily="34" charset="0"/>
                  <a:ea typeface="Cambria" panose="02040503050406030204" pitchFamily="18" charset="0"/>
                  <a:cs typeface="Arial" panose="020B0604020202020204" pitchFamily="34" charset="0"/>
                </a:rPr>
                <a:t>by </a:t>
              </a:r>
              <a:r>
                <a:rPr lang="en-US" altLang="ko-KR" sz="1200" b="1" dirty="0">
                  <a:latin typeface="Arial" panose="020B0604020202020204" pitchFamily="34" charset="0"/>
                  <a:ea typeface="Cambria" panose="02040503050406030204" pitchFamily="18" charset="0"/>
                  <a:cs typeface="Arial" panose="020B0604020202020204" pitchFamily="34" charset="0"/>
                </a:rPr>
                <a:t>proton</a:t>
              </a:r>
              <a:r>
                <a:rPr lang="en-US" altLang="ko-KR" sz="1200" dirty="0">
                  <a:latin typeface="Arial" panose="020B0604020202020204" pitchFamily="34" charset="0"/>
                  <a:ea typeface="Cambria" panose="02040503050406030204" pitchFamily="18" charset="0"/>
                  <a:cs typeface="Arial" panose="020B0604020202020204" pitchFamily="34" charset="0"/>
                </a:rPr>
                <a:t> beams with </a:t>
              </a:r>
            </a:p>
            <a:p>
              <a:pPr algn="ctr"/>
              <a:r>
                <a:rPr lang="en-US" altLang="ko-KR" sz="1200" dirty="0">
                  <a:latin typeface="Arial" panose="020B0604020202020204" pitchFamily="34" charset="0"/>
                  <a:ea typeface="Cambria" panose="02040503050406030204" pitchFamily="18" charset="0"/>
                  <a:cs typeface="Arial" panose="020B0604020202020204" pitchFamily="34" charset="0"/>
                </a:rPr>
                <a:t>a 5mm thick lithium target</a:t>
              </a:r>
            </a:p>
          </p:txBody>
        </p:sp>
      </p:grpSp>
      <p:sp>
        <p:nvSpPr>
          <p:cNvPr id="22" name="직사각형 21"/>
          <p:cNvSpPr/>
          <p:nvPr/>
        </p:nvSpPr>
        <p:spPr>
          <a:xfrm>
            <a:off x="8498467" y="5764283"/>
            <a:ext cx="3441376" cy="646331"/>
          </a:xfrm>
          <a:prstGeom prst="rect">
            <a:avLst/>
          </a:prstGeom>
        </p:spPr>
        <p:txBody>
          <a:bodyPr wrap="square">
            <a:spAutoFit/>
          </a:bodyPr>
          <a:lstStyle/>
          <a:p>
            <a:pPr algn="ctr"/>
            <a:r>
              <a:rPr lang="en-US" altLang="ko-KR" sz="1200" b="1" dirty="0">
                <a:latin typeface="Arial" panose="020B0604020202020204" pitchFamily="34" charset="0"/>
                <a:cs typeface="Arial" panose="020B0604020202020204" pitchFamily="34" charset="0"/>
              </a:rPr>
              <a:t>a</a:t>
            </a:r>
            <a:r>
              <a:rPr lang="en-US" altLang="ko-KR" sz="1200" dirty="0">
                <a:latin typeface="Arial" panose="020B0604020202020204" pitchFamily="34" charset="0"/>
                <a:cs typeface="Arial" panose="020B0604020202020204" pitchFamily="34" charset="0"/>
              </a:rPr>
              <a:t> Schematic view and </a:t>
            </a:r>
            <a:r>
              <a:rPr lang="en-US" altLang="ko-KR" sz="1200" b="1" dirty="0">
                <a:latin typeface="Arial" panose="020B0604020202020204" pitchFamily="34" charset="0"/>
                <a:cs typeface="Arial" panose="020B0604020202020204" pitchFamily="34" charset="0"/>
              </a:rPr>
              <a:t>b</a:t>
            </a:r>
            <a:r>
              <a:rPr lang="en-US" altLang="ko-KR" sz="1200" dirty="0">
                <a:latin typeface="Arial" panose="020B0604020202020204" pitchFamily="34" charset="0"/>
                <a:cs typeface="Arial" panose="020B0604020202020204" pitchFamily="34" charset="0"/>
              </a:rPr>
              <a:t> photograph of the thick target chamber, the target remote handling system, and the target storage box</a:t>
            </a:r>
            <a:endParaRPr lang="ko-KR" altLang="en-US" sz="1200" dirty="0">
              <a:latin typeface="Arial" panose="020B0604020202020204" pitchFamily="34" charset="0"/>
              <a:cs typeface="Arial" panose="020B0604020202020204" pitchFamily="34" charset="0"/>
            </a:endParaRPr>
          </a:p>
        </p:txBody>
      </p:sp>
      <p:pic>
        <p:nvPicPr>
          <p:cNvPr id="23" name="그림 22"/>
          <p:cNvPicPr>
            <a:picLocks noChangeAspect="1"/>
          </p:cNvPicPr>
          <p:nvPr/>
        </p:nvPicPr>
        <p:blipFill rotWithShape="1">
          <a:blip r:embed="rId8" cstate="hqprint">
            <a:extLst>
              <a:ext uri="{28A0092B-C50C-407E-A947-70E740481C1C}">
                <a14:useLocalDpi xmlns:a14="http://schemas.microsoft.com/office/drawing/2010/main" val="0"/>
              </a:ext>
            </a:extLst>
          </a:blip>
          <a:srcRect t="48778"/>
          <a:stretch/>
        </p:blipFill>
        <p:spPr>
          <a:xfrm>
            <a:off x="4920871" y="3750526"/>
            <a:ext cx="3240000" cy="2464258"/>
          </a:xfrm>
          <a:prstGeom prst="rect">
            <a:avLst/>
          </a:prstGeom>
        </p:spPr>
      </p:pic>
      <p:sp>
        <p:nvSpPr>
          <p:cNvPr id="24" name="직사각형 23"/>
          <p:cNvSpPr/>
          <p:nvPr/>
        </p:nvSpPr>
        <p:spPr>
          <a:xfrm>
            <a:off x="4920489" y="6214784"/>
            <a:ext cx="3240382" cy="646331"/>
          </a:xfrm>
          <a:prstGeom prst="rect">
            <a:avLst/>
          </a:prstGeom>
        </p:spPr>
        <p:txBody>
          <a:bodyPr wrap="square">
            <a:spAutoFit/>
          </a:bodyPr>
          <a:lstStyle/>
          <a:p>
            <a:pPr algn="ctr"/>
            <a:r>
              <a:rPr lang="en-US" altLang="ko-KR" sz="1200" dirty="0">
                <a:solidFill>
                  <a:srgbClr val="000000"/>
                </a:solidFill>
                <a:latin typeface="Arial" panose="020B0604020202020204" pitchFamily="34" charset="0"/>
                <a:cs typeface="Arial" panose="020B0604020202020204" pitchFamily="34" charset="0"/>
              </a:rPr>
              <a:t>PPAC detector: active area of 20 × 20 cm</a:t>
            </a:r>
            <a:r>
              <a:rPr lang="en-US" altLang="ko-KR" sz="1200" baseline="30000" dirty="0">
                <a:solidFill>
                  <a:srgbClr val="000000"/>
                </a:solidFill>
                <a:latin typeface="Arial" panose="020B0604020202020204" pitchFamily="34" charset="0"/>
                <a:cs typeface="Arial" panose="020B0604020202020204" pitchFamily="34" charset="0"/>
              </a:rPr>
              <a:t>2</a:t>
            </a:r>
            <a:r>
              <a:rPr lang="en-US" altLang="ko-KR" sz="1200" dirty="0">
                <a:solidFill>
                  <a:srgbClr val="000000"/>
                </a:solidFill>
                <a:latin typeface="Arial" panose="020B0604020202020204" pitchFamily="34" charset="0"/>
                <a:cs typeface="Arial" panose="020B0604020202020204" pitchFamily="34" charset="0"/>
              </a:rPr>
              <a:t>. </a:t>
            </a:r>
          </a:p>
          <a:p>
            <a:pPr algn="ctr"/>
            <a:r>
              <a:rPr lang="en-US" altLang="ko-KR" sz="1200" dirty="0">
                <a:solidFill>
                  <a:srgbClr val="000000"/>
                </a:solidFill>
                <a:latin typeface="Arial" panose="020B0604020202020204" pitchFamily="34" charset="0"/>
                <a:cs typeface="Arial" panose="020B0604020202020204" pitchFamily="34" charset="0"/>
              </a:rPr>
              <a:t>For neutron detection, a thorium converter is placed between two active volumes. </a:t>
            </a:r>
            <a:endParaRPr lang="ko-KR" altLang="en-US" sz="1200" dirty="0">
              <a:latin typeface="Arial" panose="020B0604020202020204" pitchFamily="34" charset="0"/>
              <a:cs typeface="Arial" panose="020B0604020202020204" pitchFamily="34" charset="0"/>
            </a:endParaRPr>
          </a:p>
        </p:txBody>
      </p:sp>
      <p:sp>
        <p:nvSpPr>
          <p:cNvPr id="26" name="직사각형 25"/>
          <p:cNvSpPr/>
          <p:nvPr/>
        </p:nvSpPr>
        <p:spPr>
          <a:xfrm>
            <a:off x="4940505" y="3101992"/>
            <a:ext cx="3228309" cy="646331"/>
          </a:xfrm>
          <a:prstGeom prst="rect">
            <a:avLst/>
          </a:prstGeom>
        </p:spPr>
        <p:txBody>
          <a:bodyPr wrap="square">
            <a:spAutoFit/>
          </a:bodyPr>
          <a:lstStyle/>
          <a:p>
            <a:pPr algn="ctr"/>
            <a:r>
              <a:rPr lang="en-US" altLang="ko-KR" sz="1200" dirty="0">
                <a:latin typeface="Arial" panose="020B0604020202020204" pitchFamily="34" charset="0"/>
                <a:cs typeface="Arial" panose="020B0604020202020204" pitchFamily="34" charset="0"/>
              </a:rPr>
              <a:t>Neutron collimator is composed of iron and 5% borated polyethylene. It consists of 4 sections, ID increases 1 cm/m</a:t>
            </a:r>
            <a:endParaRPr lang="ko-KR" altLang="en-US" sz="1200" dirty="0">
              <a:latin typeface="Arial" panose="020B0604020202020204" pitchFamily="34" charset="0"/>
              <a:cs typeface="Arial" panose="020B0604020202020204" pitchFamily="34" charset="0"/>
            </a:endParaRPr>
          </a:p>
        </p:txBody>
      </p:sp>
      <p:sp>
        <p:nvSpPr>
          <p:cNvPr id="27" name="직사각형 26">
            <a:extLst>
              <a:ext uri="{FF2B5EF4-FFF2-40B4-BE49-F238E27FC236}">
                <a16:creationId xmlns:a16="http://schemas.microsoft.com/office/drawing/2014/main" id="{BADD5848-5381-4A4B-8C8E-597A6773D1AA}"/>
              </a:ext>
            </a:extLst>
          </p:cNvPr>
          <p:cNvSpPr/>
          <p:nvPr/>
        </p:nvSpPr>
        <p:spPr>
          <a:xfrm>
            <a:off x="8821254" y="6537949"/>
            <a:ext cx="3070071" cy="276999"/>
          </a:xfrm>
          <a:prstGeom prst="rect">
            <a:avLst/>
          </a:prstGeom>
        </p:spPr>
        <p:txBody>
          <a:bodyPr wrap="none">
            <a:spAutoFit/>
          </a:bodyPr>
          <a:lstStyle/>
          <a:p>
            <a:r>
              <a:rPr lang="da-DK" altLang="ko-KR" sz="1200" i="1" dirty="0">
                <a:latin typeface="Arial Narrow" panose="020B0606020202030204" pitchFamily="34" charset="0"/>
              </a:rPr>
              <a:t>C. Ham et al., J. Korean Phys. Soc. 87, 662 (2025) </a:t>
            </a:r>
            <a:endParaRPr lang="ko-KR" altLang="en-US" sz="1200" i="1" dirty="0">
              <a:latin typeface="Arial Narrow" panose="020B0606020202030204" pitchFamily="34" charset="0"/>
            </a:endParaRPr>
          </a:p>
        </p:txBody>
      </p:sp>
      <p:sp>
        <p:nvSpPr>
          <p:cNvPr id="28" name="슬라이드 번호 개체 틀 2">
            <a:extLst>
              <a:ext uri="{FF2B5EF4-FFF2-40B4-BE49-F238E27FC236}">
                <a16:creationId xmlns:a16="http://schemas.microsoft.com/office/drawing/2014/main" id="{3E178E6F-ED08-4503-AE84-2C3E45BDAF68}"/>
              </a:ext>
            </a:extLst>
          </p:cNvPr>
          <p:cNvSpPr txBox="1">
            <a:spLocks/>
          </p:cNvSpPr>
          <p:nvPr/>
        </p:nvSpPr>
        <p:spPr>
          <a:xfrm>
            <a:off x="9360000" y="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tint val="82000"/>
                  </a:schemeClr>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91FA9868-F4C7-48E4-A91F-515FCC583EA8}" type="slidenum">
              <a:rPr lang="ko-KR" altLang="en-US" sz="1400" smtClean="0"/>
              <a:pPr/>
              <a:t>18</a:t>
            </a:fld>
            <a:endParaRPr lang="ko-KR" altLang="en-US" sz="1400" dirty="0"/>
          </a:p>
        </p:txBody>
      </p:sp>
    </p:spTree>
    <p:extLst>
      <p:ext uri="{BB962C8B-B14F-4D97-AF65-F5344CB8AC3E}">
        <p14:creationId xmlns:p14="http://schemas.microsoft.com/office/powerpoint/2010/main" val="7016416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그림 18">
            <a:extLst>
              <a:ext uri="{FF2B5EF4-FFF2-40B4-BE49-F238E27FC236}">
                <a16:creationId xmlns:a16="http://schemas.microsoft.com/office/drawing/2014/main" id="{B566940A-5D05-484C-340D-B21396B2E3C6}"/>
              </a:ext>
            </a:extLst>
          </p:cNvPr>
          <p:cNvPicPr>
            <a:picLocks noChangeAspect="1"/>
          </p:cNvPicPr>
          <p:nvPr/>
        </p:nvPicPr>
        <p:blipFill rotWithShape="1">
          <a:blip r:embed="rId3">
            <a:extLst>
              <a:ext uri="{28A0092B-C50C-407E-A947-70E740481C1C}">
                <a14:useLocalDpi xmlns:a14="http://schemas.microsoft.com/office/drawing/2010/main" val="0"/>
              </a:ext>
            </a:extLst>
          </a:blip>
          <a:srcRect t="20307" b="7853"/>
          <a:stretch/>
        </p:blipFill>
        <p:spPr>
          <a:xfrm>
            <a:off x="5892" y="475989"/>
            <a:ext cx="12192000" cy="526093"/>
          </a:xfrm>
          <a:prstGeom prst="rect">
            <a:avLst/>
          </a:prstGeom>
        </p:spPr>
      </p:pic>
      <p:sp>
        <p:nvSpPr>
          <p:cNvPr id="25" name="TextBox 24">
            <a:extLst>
              <a:ext uri="{FF2B5EF4-FFF2-40B4-BE49-F238E27FC236}">
                <a16:creationId xmlns:a16="http://schemas.microsoft.com/office/drawing/2014/main" id="{DB975493-325C-B395-0388-8A9AEF398447}"/>
              </a:ext>
            </a:extLst>
          </p:cNvPr>
          <p:cNvSpPr txBox="1"/>
          <p:nvPr/>
        </p:nvSpPr>
        <p:spPr>
          <a:xfrm>
            <a:off x="540000" y="180000"/>
            <a:ext cx="10769684" cy="646331"/>
          </a:xfrm>
          <a:prstGeom prst="rect">
            <a:avLst/>
          </a:prstGeom>
          <a:noFill/>
        </p:spPr>
        <p:txBody>
          <a:bodyPr wrap="square" rtlCol="0">
            <a:spAutoFit/>
          </a:bodyPr>
          <a:lstStyle/>
          <a:p>
            <a:r>
              <a:rPr lang="en-US" altLang="ko-KR" sz="3600" dirty="0">
                <a:solidFill>
                  <a:srgbClr val="004098"/>
                </a:solidFill>
                <a:latin typeface="Times New Roman" panose="02020603050405020304" pitchFamily="18" charset="0"/>
                <a:ea typeface="SUIT SemiBold" pitchFamily="50" charset="-127"/>
                <a:cs typeface="Times New Roman" panose="02020603050405020304" pitchFamily="18" charset="0"/>
              </a:rPr>
              <a:t>NDPS Commissioning</a:t>
            </a:r>
            <a:endParaRPr lang="ko-KR" altLang="en-US" sz="2800" dirty="0">
              <a:solidFill>
                <a:srgbClr val="004098"/>
              </a:solidFill>
              <a:latin typeface="Times New Roman" panose="02020603050405020304" pitchFamily="18" charset="0"/>
              <a:ea typeface="SUIT SemiBold" pitchFamily="50" charset="-127"/>
              <a:cs typeface="Times New Roman" panose="02020603050405020304" pitchFamily="18" charset="0"/>
            </a:endParaRPr>
          </a:p>
        </p:txBody>
      </p:sp>
      <p:sp>
        <p:nvSpPr>
          <p:cNvPr id="5" name="TextBox 4">
            <a:extLst>
              <a:ext uri="{FF2B5EF4-FFF2-40B4-BE49-F238E27FC236}">
                <a16:creationId xmlns:a16="http://schemas.microsoft.com/office/drawing/2014/main" id="{85AA461B-65E1-E198-5AE0-3B38C1279125}"/>
              </a:ext>
            </a:extLst>
          </p:cNvPr>
          <p:cNvSpPr txBox="1"/>
          <p:nvPr/>
        </p:nvSpPr>
        <p:spPr>
          <a:xfrm>
            <a:off x="404520" y="1002082"/>
            <a:ext cx="3918816" cy="369332"/>
          </a:xfrm>
          <a:prstGeom prst="rect">
            <a:avLst/>
          </a:prstGeom>
          <a:noFill/>
        </p:spPr>
        <p:txBody>
          <a:bodyPr wrap="square" rtlCol="0">
            <a:spAutoFit/>
          </a:bodyPr>
          <a:lstStyle/>
          <a:p>
            <a:pPr marL="285750" indent="-285750">
              <a:buClr>
                <a:srgbClr val="005391"/>
              </a:buClr>
              <a:buFont typeface="Wingdings" panose="05000000000000000000" pitchFamily="2" charset="2"/>
              <a:buChar char="§"/>
            </a:pPr>
            <a:r>
              <a:rPr lang="en-US" altLang="ko-KR" dirty="0">
                <a:latin typeface="Times New Roman" panose="02020603050405020304" pitchFamily="18" charset="0"/>
                <a:ea typeface="SUIT SemiBold" pitchFamily="50" charset="-127"/>
                <a:cs typeface="Times New Roman" panose="02020603050405020304" pitchFamily="18" charset="0"/>
              </a:rPr>
              <a:t>NDPS first beam test in 2024</a:t>
            </a:r>
          </a:p>
        </p:txBody>
      </p:sp>
      <p:sp>
        <p:nvSpPr>
          <p:cNvPr id="6" name="직사각형 30">
            <a:extLst>
              <a:ext uri="{FF2B5EF4-FFF2-40B4-BE49-F238E27FC236}">
                <a16:creationId xmlns:a16="http://schemas.microsoft.com/office/drawing/2014/main" id="{30A91526-9471-4DF9-A6CD-2FFCDF782FF7}"/>
              </a:ext>
            </a:extLst>
          </p:cNvPr>
          <p:cNvSpPr/>
          <p:nvPr/>
        </p:nvSpPr>
        <p:spPr>
          <a:xfrm>
            <a:off x="540001" y="1328427"/>
            <a:ext cx="6518760" cy="698717"/>
          </a:xfrm>
          <a:prstGeom prst="rect">
            <a:avLst/>
          </a:prstGeom>
          <a:effectLst/>
        </p:spPr>
        <p:txBody>
          <a:bodyPr wrap="square">
            <a:spAutoFit/>
          </a:bodyPr>
          <a:lstStyle/>
          <a:p>
            <a:pPr marL="342900" indent="-342900" defTabSz="685800">
              <a:lnSpc>
                <a:spcPct val="150000"/>
              </a:lnSpc>
              <a:buFont typeface="Arial" panose="020B0604020202020204" pitchFamily="34" charset="0"/>
              <a:buChar char="•"/>
            </a:pPr>
            <a:r>
              <a:rPr lang="en-US" altLang="ko-KR" sz="1400" dirty="0">
                <a:latin typeface="Arial" panose="020B0604020202020204" pitchFamily="34" charset="0"/>
                <a:ea typeface="나눔고딕" panose="020B0600000101010101" charset="-127"/>
                <a:cs typeface="Arial" panose="020B0604020202020204" pitchFamily="34" charset="0"/>
              </a:rPr>
              <a:t>Beam: 16.3 MeV/u </a:t>
            </a:r>
            <a:r>
              <a:rPr lang="en-US" altLang="ko-KR" sz="1400" baseline="30000" dirty="0">
                <a:latin typeface="Arial" panose="020B0604020202020204" pitchFamily="34" charset="0"/>
                <a:ea typeface="나눔고딕" panose="020B0600000101010101" charset="-127"/>
                <a:cs typeface="Arial" panose="020B0604020202020204" pitchFamily="34" charset="0"/>
              </a:rPr>
              <a:t>40</a:t>
            </a:r>
            <a:r>
              <a:rPr lang="en-US" altLang="ko-KR" sz="1400" dirty="0">
                <a:latin typeface="Arial" panose="020B0604020202020204" pitchFamily="34" charset="0"/>
                <a:ea typeface="나눔고딕" panose="020B0600000101010101" charset="-127"/>
                <a:cs typeface="Arial" panose="020B0604020202020204" pitchFamily="34" charset="0"/>
              </a:rPr>
              <a:t>Ar (~ 3 W, ~10</a:t>
            </a:r>
            <a:r>
              <a:rPr lang="en-US" altLang="ko-KR" sz="1400" baseline="30000" dirty="0">
                <a:latin typeface="Arial" panose="020B0604020202020204" pitchFamily="34" charset="0"/>
                <a:ea typeface="나눔고딕" panose="020B0600000101010101" charset="-127"/>
                <a:cs typeface="Arial" panose="020B0604020202020204" pitchFamily="34" charset="0"/>
              </a:rPr>
              <a:t>3</a:t>
            </a:r>
            <a:r>
              <a:rPr lang="en-US" altLang="ko-KR" sz="1400" dirty="0">
                <a:latin typeface="Arial" panose="020B0604020202020204" pitchFamily="34" charset="0"/>
                <a:ea typeface="나눔고딕" panose="020B0600000101010101" charset="-127"/>
                <a:cs typeface="Arial" panose="020B0604020202020204" pitchFamily="34" charset="0"/>
              </a:rPr>
              <a:t> neutrons/sec are expected) </a:t>
            </a:r>
          </a:p>
          <a:p>
            <a:pPr marL="342900" indent="-342900" defTabSz="685800">
              <a:lnSpc>
                <a:spcPct val="150000"/>
              </a:lnSpc>
              <a:buFont typeface="Arial" panose="020B0604020202020204" pitchFamily="34" charset="0"/>
              <a:buChar char="•"/>
            </a:pPr>
            <a:r>
              <a:rPr lang="en-US" altLang="ko-KR" sz="1400" dirty="0">
                <a:latin typeface="Arial" panose="020B0604020202020204" pitchFamily="34" charset="0"/>
                <a:ea typeface="나눔고딕" panose="020B0600000101010101" charset="-127"/>
                <a:cs typeface="Arial" panose="020B0604020202020204" pitchFamily="34" charset="0"/>
              </a:rPr>
              <a:t>EJ-301 scintillator and activation foils were used to measure neutron flux </a:t>
            </a:r>
          </a:p>
        </p:txBody>
      </p:sp>
      <p:grpSp>
        <p:nvGrpSpPr>
          <p:cNvPr id="7" name="그룹 6"/>
          <p:cNvGrpSpPr/>
          <p:nvPr/>
        </p:nvGrpSpPr>
        <p:grpSpPr>
          <a:xfrm>
            <a:off x="7373922" y="1408570"/>
            <a:ext cx="3893314" cy="2189989"/>
            <a:chOff x="540000" y="2197491"/>
            <a:chExt cx="3893314" cy="2189989"/>
          </a:xfrm>
        </p:grpSpPr>
        <p:pic>
          <p:nvPicPr>
            <p:cNvPr id="8" name="그림 7">
              <a:extLst>
                <a:ext uri="{FF2B5EF4-FFF2-40B4-BE49-F238E27FC236}">
                  <a16:creationId xmlns:a16="http://schemas.microsoft.com/office/drawing/2014/main" id="{CF34904B-0020-E3A4-BA42-1F224A0A6D9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40000" y="2197491"/>
              <a:ext cx="3893314" cy="2189989"/>
            </a:xfrm>
            <a:prstGeom prst="rect">
              <a:avLst/>
            </a:prstGeom>
          </p:spPr>
        </p:pic>
        <p:cxnSp>
          <p:nvCxnSpPr>
            <p:cNvPr id="9" name="직선 화살표 연결선 8">
              <a:extLst>
                <a:ext uri="{FF2B5EF4-FFF2-40B4-BE49-F238E27FC236}">
                  <a16:creationId xmlns:a16="http://schemas.microsoft.com/office/drawing/2014/main" id="{62E00170-E3D4-779F-6E4C-BB60D266236D}"/>
                </a:ext>
              </a:extLst>
            </p:cNvPr>
            <p:cNvCxnSpPr/>
            <p:nvPr/>
          </p:nvCxnSpPr>
          <p:spPr>
            <a:xfrm flipH="1">
              <a:off x="2792727" y="3424248"/>
              <a:ext cx="499110"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3BF1AAA-9AD3-0D9A-D646-8E2A4A0EF1D8}"/>
                </a:ext>
              </a:extLst>
            </p:cNvPr>
            <p:cNvSpPr txBox="1"/>
            <p:nvPr/>
          </p:nvSpPr>
          <p:spPr>
            <a:xfrm>
              <a:off x="2625836" y="3059692"/>
              <a:ext cx="718466" cy="261610"/>
            </a:xfrm>
            <a:prstGeom prst="rect">
              <a:avLst/>
            </a:prstGeom>
            <a:solidFill>
              <a:schemeClr val="bg1">
                <a:alpha val="50000"/>
              </a:schemeClr>
            </a:solidFill>
          </p:spPr>
          <p:txBody>
            <a:bodyPr wrap="none" rtlCol="0">
              <a:spAutoFit/>
            </a:bodyPr>
            <a:lstStyle/>
            <a:p>
              <a:r>
                <a:rPr lang="en-US" altLang="ko-KR" sz="1100" dirty="0">
                  <a:solidFill>
                    <a:srgbClr val="C00000"/>
                  </a:solidFill>
                  <a:latin typeface="Calibri" panose="020F0502020204030204" pitchFamily="34" charset="0"/>
                  <a:cs typeface="Calibri" panose="020F0502020204030204" pitchFamily="34" charset="0"/>
                </a:rPr>
                <a:t>Neutrons</a:t>
              </a:r>
              <a:endParaRPr lang="ko-KR" altLang="en-US" sz="1100" dirty="0">
                <a:solidFill>
                  <a:srgbClr val="C00000"/>
                </a:solidFill>
                <a:latin typeface="Calibri" panose="020F0502020204030204" pitchFamily="34" charset="0"/>
                <a:cs typeface="Calibri" panose="020F0502020204030204" pitchFamily="34" charset="0"/>
              </a:endParaRPr>
            </a:p>
          </p:txBody>
        </p:sp>
        <p:cxnSp>
          <p:nvCxnSpPr>
            <p:cNvPr id="11" name="직선 화살표 연결선 10">
              <a:extLst>
                <a:ext uri="{FF2B5EF4-FFF2-40B4-BE49-F238E27FC236}">
                  <a16:creationId xmlns:a16="http://schemas.microsoft.com/office/drawing/2014/main" id="{7EB349CF-F29C-3D47-D900-164047E0B5D6}"/>
                </a:ext>
              </a:extLst>
            </p:cNvPr>
            <p:cNvCxnSpPr>
              <a:stCxn id="13" idx="2"/>
            </p:cNvCxnSpPr>
            <p:nvPr/>
          </p:nvCxnSpPr>
          <p:spPr>
            <a:xfrm flipH="1">
              <a:off x="2322794" y="2809214"/>
              <a:ext cx="111608" cy="539238"/>
            </a:xfrm>
            <a:prstGeom prst="straightConnector1">
              <a:avLst/>
            </a:prstGeom>
            <a:ln w="19050">
              <a:solidFill>
                <a:srgbClr val="00A0E8"/>
              </a:solidFill>
              <a:headEnd type="none" w="sm" len="sm"/>
              <a:tailEnd type="oval" w="sm" len="sm"/>
            </a:ln>
          </p:spPr>
          <p:style>
            <a:lnRef idx="1">
              <a:schemeClr val="accent1"/>
            </a:lnRef>
            <a:fillRef idx="0">
              <a:schemeClr val="accent1"/>
            </a:fillRef>
            <a:effectRef idx="0">
              <a:schemeClr val="accent1"/>
            </a:effectRef>
            <a:fontRef idx="minor">
              <a:schemeClr val="tx1"/>
            </a:fontRef>
          </p:style>
        </p:cxnSp>
        <p:cxnSp>
          <p:nvCxnSpPr>
            <p:cNvPr id="12" name="직선 화살표 연결선 11">
              <a:extLst>
                <a:ext uri="{FF2B5EF4-FFF2-40B4-BE49-F238E27FC236}">
                  <a16:creationId xmlns:a16="http://schemas.microsoft.com/office/drawing/2014/main" id="{57317DB2-6AAD-9C2C-8E39-4B3A006D28D3}"/>
                </a:ext>
              </a:extLst>
            </p:cNvPr>
            <p:cNvCxnSpPr>
              <a:stCxn id="13" idx="2"/>
            </p:cNvCxnSpPr>
            <p:nvPr/>
          </p:nvCxnSpPr>
          <p:spPr>
            <a:xfrm flipH="1">
              <a:off x="2050363" y="2809214"/>
              <a:ext cx="384039" cy="586149"/>
            </a:xfrm>
            <a:prstGeom prst="straightConnector1">
              <a:avLst/>
            </a:prstGeom>
            <a:ln w="19050">
              <a:solidFill>
                <a:srgbClr val="00A0E8"/>
              </a:solidFill>
              <a:headEnd type="none" w="sm" len="sm"/>
              <a:tailEnd type="oval" w="sm" len="sm"/>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6C2B797-2CCF-CD21-2358-8020AA9AAEC8}"/>
                </a:ext>
              </a:extLst>
            </p:cNvPr>
            <p:cNvSpPr txBox="1"/>
            <p:nvPr/>
          </p:nvSpPr>
          <p:spPr>
            <a:xfrm>
              <a:off x="1825100" y="2393716"/>
              <a:ext cx="1218603" cy="415498"/>
            </a:xfrm>
            <a:prstGeom prst="rect">
              <a:avLst/>
            </a:prstGeom>
            <a:solidFill>
              <a:schemeClr val="bg1">
                <a:alpha val="50000"/>
              </a:schemeClr>
            </a:solidFill>
          </p:spPr>
          <p:txBody>
            <a:bodyPr wrap="none" rtlCol="0">
              <a:spAutoFit/>
            </a:bodyPr>
            <a:lstStyle/>
            <a:p>
              <a:pPr algn="ctr"/>
              <a:r>
                <a:rPr lang="en-US" altLang="ko-KR" sz="1050" dirty="0">
                  <a:solidFill>
                    <a:srgbClr val="0070C0"/>
                  </a:solidFill>
                  <a:latin typeface="Calibri" panose="020F0502020204030204" pitchFamily="34" charset="0"/>
                  <a:cs typeface="Calibri" panose="020F0502020204030204" pitchFamily="34" charset="0"/>
                </a:rPr>
                <a:t>Veto detectors</a:t>
              </a:r>
            </a:p>
            <a:p>
              <a:pPr algn="ctr"/>
              <a:r>
                <a:rPr lang="en-US" altLang="ko-KR" sz="1050" dirty="0">
                  <a:solidFill>
                    <a:srgbClr val="0070C0"/>
                  </a:solidFill>
                  <a:latin typeface="Calibri" panose="020F0502020204030204" pitchFamily="34" charset="0"/>
                  <a:cs typeface="Calibri" panose="020F0502020204030204" pitchFamily="34" charset="0"/>
                </a:rPr>
                <a:t>(Plastic scintillator)</a:t>
              </a:r>
              <a:endParaRPr lang="ko-KR" altLang="en-US" sz="1050" dirty="0">
                <a:solidFill>
                  <a:srgbClr val="0070C0"/>
                </a:solidFill>
                <a:latin typeface="Calibri" panose="020F0502020204030204" pitchFamily="34" charset="0"/>
                <a:cs typeface="Calibri" panose="020F0502020204030204" pitchFamily="34" charset="0"/>
              </a:endParaRPr>
            </a:p>
          </p:txBody>
        </p:sp>
        <p:cxnSp>
          <p:nvCxnSpPr>
            <p:cNvPr id="14" name="직선 화살표 연결선 13">
              <a:extLst>
                <a:ext uri="{FF2B5EF4-FFF2-40B4-BE49-F238E27FC236}">
                  <a16:creationId xmlns:a16="http://schemas.microsoft.com/office/drawing/2014/main" id="{846FB04C-10B2-E137-A27B-9F5B654365BD}"/>
                </a:ext>
              </a:extLst>
            </p:cNvPr>
            <p:cNvCxnSpPr>
              <a:stCxn id="15" idx="2"/>
            </p:cNvCxnSpPr>
            <p:nvPr/>
          </p:nvCxnSpPr>
          <p:spPr>
            <a:xfrm>
              <a:off x="1182127" y="2809214"/>
              <a:ext cx="327811" cy="556057"/>
            </a:xfrm>
            <a:prstGeom prst="straightConnector1">
              <a:avLst/>
            </a:prstGeom>
            <a:ln w="19050">
              <a:solidFill>
                <a:srgbClr val="00A0E8"/>
              </a:solidFill>
              <a:headEnd type="none" w="sm" len="sm"/>
              <a:tailEnd type="oval" w="sm" len="sm"/>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2ED17D7-3CED-755C-C288-F727198610B9}"/>
                </a:ext>
              </a:extLst>
            </p:cNvPr>
            <p:cNvSpPr txBox="1"/>
            <p:nvPr/>
          </p:nvSpPr>
          <p:spPr>
            <a:xfrm>
              <a:off x="611297" y="2393716"/>
              <a:ext cx="1141659" cy="415498"/>
            </a:xfrm>
            <a:prstGeom prst="rect">
              <a:avLst/>
            </a:prstGeom>
            <a:solidFill>
              <a:schemeClr val="bg1">
                <a:alpha val="50000"/>
              </a:schemeClr>
            </a:solidFill>
          </p:spPr>
          <p:txBody>
            <a:bodyPr wrap="none" rtlCol="0">
              <a:spAutoFit/>
            </a:bodyPr>
            <a:lstStyle/>
            <a:p>
              <a:pPr algn="ctr"/>
              <a:r>
                <a:rPr lang="en-US" altLang="ko-KR" sz="1050" dirty="0">
                  <a:solidFill>
                    <a:srgbClr val="0070C0"/>
                  </a:solidFill>
                  <a:latin typeface="Calibri" panose="020F0502020204030204" pitchFamily="34" charset="0"/>
                  <a:cs typeface="Calibri" panose="020F0502020204030204" pitchFamily="34" charset="0"/>
                </a:rPr>
                <a:t>Neutron detector</a:t>
              </a:r>
            </a:p>
            <a:p>
              <a:pPr algn="ctr"/>
              <a:r>
                <a:rPr lang="en-US" altLang="ko-KR" sz="1050" dirty="0">
                  <a:solidFill>
                    <a:srgbClr val="0070C0"/>
                  </a:solidFill>
                  <a:latin typeface="Calibri" panose="020F0502020204030204" pitchFamily="34" charset="0"/>
                  <a:cs typeface="Calibri" panose="020F0502020204030204" pitchFamily="34" charset="0"/>
                </a:rPr>
                <a:t>(EJ-301)</a:t>
              </a:r>
            </a:p>
          </p:txBody>
        </p:sp>
      </p:grpSp>
      <p:sp>
        <p:nvSpPr>
          <p:cNvPr id="16" name="직사각형 15"/>
          <p:cNvSpPr/>
          <p:nvPr/>
        </p:nvSpPr>
        <p:spPr>
          <a:xfrm>
            <a:off x="7364468" y="3598114"/>
            <a:ext cx="3879745" cy="307777"/>
          </a:xfrm>
          <a:prstGeom prst="rect">
            <a:avLst/>
          </a:prstGeom>
        </p:spPr>
        <p:txBody>
          <a:bodyPr wrap="square">
            <a:spAutoFit/>
          </a:bodyPr>
          <a:lstStyle/>
          <a:p>
            <a:pPr algn="ctr"/>
            <a:r>
              <a:rPr lang="en-US" altLang="ko-KR" sz="1400" dirty="0">
                <a:latin typeface="Arial" panose="020B0604020202020204" pitchFamily="34" charset="0"/>
                <a:ea typeface="나눔고딕" panose="020B0600000101010101" charset="-127"/>
                <a:cs typeface="Arial" panose="020B0604020202020204" pitchFamily="34" charset="0"/>
              </a:rPr>
              <a:t>Neutron detection using EJ-301</a:t>
            </a:r>
            <a:endParaRPr lang="ko-KR" altLang="en-US" sz="1400" dirty="0">
              <a:latin typeface="Arial" panose="020B0604020202020204" pitchFamily="34" charset="0"/>
              <a:cs typeface="Arial" panose="020B0604020202020204" pitchFamily="34" charset="0"/>
            </a:endParaRPr>
          </a:p>
        </p:txBody>
      </p:sp>
      <p:pic>
        <p:nvPicPr>
          <p:cNvPr id="17" name="그림 16">
            <a:extLst>
              <a:ext uri="{FF2B5EF4-FFF2-40B4-BE49-F238E27FC236}">
                <a16:creationId xmlns:a16="http://schemas.microsoft.com/office/drawing/2014/main" id="{19A9DC25-9AF6-48D5-8982-D7BCB7346917}"/>
              </a:ext>
            </a:extLst>
          </p:cNvPr>
          <p:cNvPicPr>
            <a:picLocks noChangeAspect="1"/>
          </p:cNvPicPr>
          <p:nvPr/>
        </p:nvPicPr>
        <p:blipFill>
          <a:blip r:embed="rId5"/>
          <a:stretch>
            <a:fillRect/>
          </a:stretch>
        </p:blipFill>
        <p:spPr>
          <a:xfrm>
            <a:off x="1510974" y="2248777"/>
            <a:ext cx="3673470" cy="2208043"/>
          </a:xfrm>
          <a:prstGeom prst="rect">
            <a:avLst/>
          </a:prstGeom>
        </p:spPr>
      </p:pic>
      <p:sp>
        <p:nvSpPr>
          <p:cNvPr id="18" name="TextBox 17"/>
          <p:cNvSpPr txBox="1"/>
          <p:nvPr/>
        </p:nvSpPr>
        <p:spPr>
          <a:xfrm>
            <a:off x="238126" y="4456820"/>
            <a:ext cx="885824" cy="738664"/>
          </a:xfrm>
          <a:prstGeom prst="rect">
            <a:avLst/>
          </a:prstGeom>
          <a:noFill/>
        </p:spPr>
        <p:txBody>
          <a:bodyPr wrap="square" rtlCol="0">
            <a:spAutoFit/>
          </a:bodyPr>
          <a:lstStyle/>
          <a:p>
            <a:pPr algn="ctr"/>
            <a:r>
              <a:rPr lang="en-US" altLang="ko-KR" sz="1400" dirty="0">
                <a:solidFill>
                  <a:srgbClr val="1497D3"/>
                </a:solidFill>
                <a:latin typeface="Arial" panose="020B0604020202020204" pitchFamily="34" charset="0"/>
                <a:cs typeface="Arial" panose="020B0604020202020204" pitchFamily="34" charset="0"/>
              </a:rPr>
              <a:t>Neutron detector</a:t>
            </a:r>
          </a:p>
          <a:p>
            <a:pPr algn="ctr"/>
            <a:r>
              <a:rPr lang="en-US" altLang="ko-KR" sz="1400" dirty="0">
                <a:solidFill>
                  <a:srgbClr val="1497D3"/>
                </a:solidFill>
                <a:latin typeface="Arial" panose="020B0604020202020204" pitchFamily="34" charset="0"/>
                <a:cs typeface="Arial" panose="020B0604020202020204" pitchFamily="34" charset="0"/>
              </a:rPr>
              <a:t>(EJ-301)</a:t>
            </a:r>
            <a:endParaRPr lang="ko-KR" altLang="en-US" sz="1400" dirty="0">
              <a:solidFill>
                <a:srgbClr val="1497D3"/>
              </a:solidFill>
              <a:latin typeface="Arial" panose="020B0604020202020204" pitchFamily="34" charset="0"/>
              <a:cs typeface="Arial" panose="020B0604020202020204" pitchFamily="34" charset="0"/>
            </a:endParaRPr>
          </a:p>
        </p:txBody>
      </p:sp>
      <p:cxnSp>
        <p:nvCxnSpPr>
          <p:cNvPr id="20" name="직선 화살표 연결선 19"/>
          <p:cNvCxnSpPr/>
          <p:nvPr/>
        </p:nvCxnSpPr>
        <p:spPr>
          <a:xfrm flipH="1">
            <a:off x="1114425" y="4207646"/>
            <a:ext cx="432000" cy="211074"/>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21" name="직사각형 20"/>
          <p:cNvSpPr/>
          <p:nvPr/>
        </p:nvSpPr>
        <p:spPr>
          <a:xfrm rot="20071459">
            <a:off x="947857" y="4037084"/>
            <a:ext cx="729687" cy="276999"/>
          </a:xfrm>
          <a:prstGeom prst="rect">
            <a:avLst/>
          </a:prstGeom>
        </p:spPr>
        <p:txBody>
          <a:bodyPr wrap="none">
            <a:spAutoFit/>
          </a:bodyPr>
          <a:lstStyle/>
          <a:p>
            <a:r>
              <a:rPr lang="en-US" altLang="ko-KR" sz="1200" dirty="0">
                <a:solidFill>
                  <a:srgbClr val="C00000"/>
                </a:solidFill>
                <a:latin typeface="Arial" panose="020B0604020202020204" pitchFamily="34" charset="0"/>
                <a:cs typeface="Arial" panose="020B0604020202020204" pitchFamily="34" charset="0"/>
              </a:rPr>
              <a:t>Neutron</a:t>
            </a:r>
            <a:endParaRPr lang="ko-KR" altLang="en-US" sz="1200" dirty="0">
              <a:latin typeface="Arial" panose="020B0604020202020204" pitchFamily="34" charset="0"/>
              <a:cs typeface="Arial" panose="020B0604020202020204" pitchFamily="34" charset="0"/>
            </a:endParaRPr>
          </a:p>
        </p:txBody>
      </p:sp>
      <p:sp>
        <p:nvSpPr>
          <p:cNvPr id="22" name="TextBox 21"/>
          <p:cNvSpPr txBox="1"/>
          <p:nvPr/>
        </p:nvSpPr>
        <p:spPr>
          <a:xfrm>
            <a:off x="1330425" y="2379031"/>
            <a:ext cx="1552575" cy="523220"/>
          </a:xfrm>
          <a:prstGeom prst="rect">
            <a:avLst/>
          </a:prstGeom>
          <a:noFill/>
        </p:spPr>
        <p:txBody>
          <a:bodyPr wrap="square" rtlCol="0">
            <a:spAutoFit/>
          </a:bodyPr>
          <a:lstStyle/>
          <a:p>
            <a:pPr algn="ctr"/>
            <a:r>
              <a:rPr lang="en-US" altLang="ko-KR" sz="1400" dirty="0">
                <a:solidFill>
                  <a:srgbClr val="1497D3"/>
                </a:solidFill>
                <a:latin typeface="Arial" panose="020B0604020202020204" pitchFamily="34" charset="0"/>
                <a:cs typeface="Arial" panose="020B0604020202020204" pitchFamily="34" charset="0"/>
              </a:rPr>
              <a:t>Activation foils</a:t>
            </a:r>
          </a:p>
          <a:p>
            <a:pPr algn="ctr"/>
            <a:r>
              <a:rPr lang="en-US" altLang="ko-KR" sz="1400" dirty="0">
                <a:solidFill>
                  <a:srgbClr val="1497D3"/>
                </a:solidFill>
                <a:latin typeface="Arial" panose="020B0604020202020204" pitchFamily="34" charset="0"/>
                <a:cs typeface="Arial" panose="020B0604020202020204" pitchFamily="34" charset="0"/>
              </a:rPr>
              <a:t>(target chamber)</a:t>
            </a:r>
            <a:endParaRPr lang="ko-KR" altLang="en-US" sz="1400" dirty="0">
              <a:solidFill>
                <a:srgbClr val="1497D3"/>
              </a:solidFill>
              <a:latin typeface="Arial" panose="020B0604020202020204" pitchFamily="34" charset="0"/>
              <a:cs typeface="Arial" panose="020B0604020202020204" pitchFamily="34" charset="0"/>
            </a:endParaRPr>
          </a:p>
        </p:txBody>
      </p:sp>
      <p:cxnSp>
        <p:nvCxnSpPr>
          <p:cNvPr id="23" name="직선 화살표 연결선 22"/>
          <p:cNvCxnSpPr>
            <a:stCxn id="22" idx="2"/>
          </p:cNvCxnSpPr>
          <p:nvPr/>
        </p:nvCxnSpPr>
        <p:spPr>
          <a:xfrm>
            <a:off x="2106713" y="2902251"/>
            <a:ext cx="684112" cy="58149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24" name="그림 23">
            <a:extLst>
              <a:ext uri="{FF2B5EF4-FFF2-40B4-BE49-F238E27FC236}">
                <a16:creationId xmlns:a16="http://schemas.microsoft.com/office/drawing/2014/main" id="{C8E59DB1-D10E-4096-91F8-BAAA01A4DEBD}"/>
              </a:ext>
            </a:extLst>
          </p:cNvPr>
          <p:cNvPicPr>
            <a:picLocks noChangeAspect="1"/>
          </p:cNvPicPr>
          <p:nvPr/>
        </p:nvPicPr>
        <p:blipFill>
          <a:blip r:embed="rId6"/>
          <a:stretch>
            <a:fillRect/>
          </a:stretch>
        </p:blipFill>
        <p:spPr>
          <a:xfrm>
            <a:off x="4669799" y="3358545"/>
            <a:ext cx="1975400" cy="1708139"/>
          </a:xfrm>
          <a:prstGeom prst="rect">
            <a:avLst/>
          </a:prstGeom>
        </p:spPr>
      </p:pic>
      <p:grpSp>
        <p:nvGrpSpPr>
          <p:cNvPr id="26" name="그룹 25"/>
          <p:cNvGrpSpPr/>
          <p:nvPr/>
        </p:nvGrpSpPr>
        <p:grpSpPr>
          <a:xfrm>
            <a:off x="7384627" y="4105849"/>
            <a:ext cx="3902034" cy="2182356"/>
            <a:chOff x="6727118" y="4395882"/>
            <a:chExt cx="3902034" cy="2182356"/>
          </a:xfrm>
        </p:grpSpPr>
        <p:pic>
          <p:nvPicPr>
            <p:cNvPr id="27" name="그림 26">
              <a:extLst>
                <a:ext uri="{FF2B5EF4-FFF2-40B4-BE49-F238E27FC236}">
                  <a16:creationId xmlns:a16="http://schemas.microsoft.com/office/drawing/2014/main" id="{E355A011-2FE6-7D4E-1480-E4F6BBAE19B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749407" y="4395882"/>
              <a:ext cx="3879745" cy="2182356"/>
            </a:xfrm>
            <a:prstGeom prst="rect">
              <a:avLst/>
            </a:prstGeom>
          </p:spPr>
        </p:pic>
        <p:cxnSp>
          <p:nvCxnSpPr>
            <p:cNvPr id="28" name="직선 화살표 연결선 27">
              <a:extLst>
                <a:ext uri="{FF2B5EF4-FFF2-40B4-BE49-F238E27FC236}">
                  <a16:creationId xmlns:a16="http://schemas.microsoft.com/office/drawing/2014/main" id="{ACE62EFB-5E29-87FE-E69E-81052FF51792}"/>
                </a:ext>
              </a:extLst>
            </p:cNvPr>
            <p:cNvCxnSpPr/>
            <p:nvPr/>
          </p:nvCxnSpPr>
          <p:spPr>
            <a:xfrm flipH="1" flipV="1">
              <a:off x="8891792" y="5556980"/>
              <a:ext cx="1584960" cy="377266"/>
            </a:xfrm>
            <a:prstGeom prst="straightConnector1">
              <a:avLst/>
            </a:prstGeom>
            <a:ln w="19050">
              <a:solidFill>
                <a:schemeClr val="accent4">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16CE68C9-D70B-D220-FCEF-BA4936F32C6C}"/>
                </a:ext>
              </a:extLst>
            </p:cNvPr>
            <p:cNvSpPr txBox="1"/>
            <p:nvPr/>
          </p:nvSpPr>
          <p:spPr>
            <a:xfrm>
              <a:off x="9103676" y="5392366"/>
              <a:ext cx="554960" cy="261610"/>
            </a:xfrm>
            <a:prstGeom prst="rect">
              <a:avLst/>
            </a:prstGeom>
            <a:noFill/>
          </p:spPr>
          <p:txBody>
            <a:bodyPr wrap="none" rtlCol="0">
              <a:spAutoFit/>
            </a:bodyPr>
            <a:lstStyle/>
            <a:p>
              <a:r>
                <a:rPr lang="en-US" altLang="ko-KR" sz="1100" b="1" baseline="30000" dirty="0">
                  <a:solidFill>
                    <a:schemeClr val="accent4">
                      <a:lumMod val="40000"/>
                      <a:lumOff val="60000"/>
                    </a:schemeClr>
                  </a:solidFill>
                  <a:latin typeface="Calibri" panose="020F0502020204030204" pitchFamily="34" charset="0"/>
                  <a:cs typeface="Calibri" panose="020F0502020204030204" pitchFamily="34" charset="0"/>
                </a:rPr>
                <a:t>40</a:t>
              </a:r>
              <a:r>
                <a:rPr lang="en-US" altLang="ko-KR" sz="1100" b="1" dirty="0">
                  <a:solidFill>
                    <a:schemeClr val="accent4">
                      <a:lumMod val="40000"/>
                      <a:lumOff val="60000"/>
                    </a:schemeClr>
                  </a:solidFill>
                  <a:latin typeface="Calibri" panose="020F0502020204030204" pitchFamily="34" charset="0"/>
                  <a:cs typeface="Calibri" panose="020F0502020204030204" pitchFamily="34" charset="0"/>
                </a:rPr>
                <a:t>Ar</a:t>
              </a:r>
              <a:r>
                <a:rPr lang="en-US" altLang="ko-KR" sz="1100" b="1" baseline="30000" dirty="0">
                  <a:solidFill>
                    <a:schemeClr val="accent4">
                      <a:lumMod val="40000"/>
                      <a:lumOff val="60000"/>
                    </a:schemeClr>
                  </a:solidFill>
                  <a:latin typeface="Calibri" panose="020F0502020204030204" pitchFamily="34" charset="0"/>
                  <a:cs typeface="Calibri" panose="020F0502020204030204" pitchFamily="34" charset="0"/>
                </a:rPr>
                <a:t>18+</a:t>
              </a:r>
              <a:endParaRPr lang="ko-KR" altLang="en-US" sz="1100" b="1" baseline="30000" dirty="0">
                <a:solidFill>
                  <a:schemeClr val="accent4">
                    <a:lumMod val="40000"/>
                    <a:lumOff val="60000"/>
                  </a:schemeClr>
                </a:solidFill>
                <a:latin typeface="Calibri" panose="020F0502020204030204" pitchFamily="34" charset="0"/>
                <a:cs typeface="Calibri" panose="020F0502020204030204" pitchFamily="34" charset="0"/>
              </a:endParaRPr>
            </a:p>
          </p:txBody>
        </p:sp>
        <p:cxnSp>
          <p:nvCxnSpPr>
            <p:cNvPr id="30" name="직선 화살표 연결선 29">
              <a:extLst>
                <a:ext uri="{FF2B5EF4-FFF2-40B4-BE49-F238E27FC236}">
                  <a16:creationId xmlns:a16="http://schemas.microsoft.com/office/drawing/2014/main" id="{151DC07C-5444-16AD-5B00-6A2D84544834}"/>
                </a:ext>
              </a:extLst>
            </p:cNvPr>
            <p:cNvCxnSpPr>
              <a:stCxn id="35" idx="2"/>
            </p:cNvCxnSpPr>
            <p:nvPr/>
          </p:nvCxnSpPr>
          <p:spPr>
            <a:xfrm>
              <a:off x="8510001" y="4696709"/>
              <a:ext cx="136831" cy="604544"/>
            </a:xfrm>
            <a:prstGeom prst="straightConnector1">
              <a:avLst/>
            </a:prstGeom>
            <a:ln w="19050">
              <a:solidFill>
                <a:srgbClr val="00A0E8"/>
              </a:solidFill>
              <a:headEnd type="none" w="sm" len="sm"/>
              <a:tailEnd type="oval" w="sm" len="sm"/>
            </a:ln>
          </p:spPr>
          <p:style>
            <a:lnRef idx="1">
              <a:schemeClr val="accent1"/>
            </a:lnRef>
            <a:fillRef idx="0">
              <a:schemeClr val="accent1"/>
            </a:fillRef>
            <a:effectRef idx="0">
              <a:schemeClr val="accent1"/>
            </a:effectRef>
            <a:fontRef idx="minor">
              <a:schemeClr val="tx1"/>
            </a:fontRef>
          </p:style>
        </p:cxnSp>
        <p:cxnSp>
          <p:nvCxnSpPr>
            <p:cNvPr id="31" name="직선 화살표 연결선 30">
              <a:extLst>
                <a:ext uri="{FF2B5EF4-FFF2-40B4-BE49-F238E27FC236}">
                  <a16:creationId xmlns:a16="http://schemas.microsoft.com/office/drawing/2014/main" id="{D7B21625-8FC0-296A-0E8E-FB0983203B24}"/>
                </a:ext>
              </a:extLst>
            </p:cNvPr>
            <p:cNvCxnSpPr/>
            <p:nvPr/>
          </p:nvCxnSpPr>
          <p:spPr>
            <a:xfrm>
              <a:off x="7384627" y="4690292"/>
              <a:ext cx="130300" cy="408875"/>
            </a:xfrm>
            <a:prstGeom prst="straightConnector1">
              <a:avLst/>
            </a:prstGeom>
            <a:ln w="19050">
              <a:solidFill>
                <a:srgbClr val="00A0E8"/>
              </a:solidFill>
              <a:headEnd type="none" w="sm" len="sm"/>
              <a:tailEnd type="oval" w="sm" len="sm"/>
            </a:ln>
          </p:spPr>
          <p:style>
            <a:lnRef idx="1">
              <a:schemeClr val="accent1"/>
            </a:lnRef>
            <a:fillRef idx="0">
              <a:schemeClr val="accent1"/>
            </a:fillRef>
            <a:effectRef idx="0">
              <a:schemeClr val="accent1"/>
            </a:effectRef>
            <a:fontRef idx="minor">
              <a:schemeClr val="tx1"/>
            </a:fontRef>
          </p:style>
        </p:cxnSp>
        <p:cxnSp>
          <p:nvCxnSpPr>
            <p:cNvPr id="32" name="직선 화살표 연결선 31">
              <a:extLst>
                <a:ext uri="{FF2B5EF4-FFF2-40B4-BE49-F238E27FC236}">
                  <a16:creationId xmlns:a16="http://schemas.microsoft.com/office/drawing/2014/main" id="{EEB23320-B541-9C4D-25B8-9191EEBB2B85}"/>
                </a:ext>
              </a:extLst>
            </p:cNvPr>
            <p:cNvCxnSpPr/>
            <p:nvPr/>
          </p:nvCxnSpPr>
          <p:spPr>
            <a:xfrm flipH="1" flipV="1">
              <a:off x="6979446" y="5206772"/>
              <a:ext cx="1154265" cy="199065"/>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7B64F8C1-D684-D2BF-C1AF-812AB4397C4D}"/>
                </a:ext>
              </a:extLst>
            </p:cNvPr>
            <p:cNvSpPr txBox="1"/>
            <p:nvPr/>
          </p:nvSpPr>
          <p:spPr>
            <a:xfrm>
              <a:off x="6727118" y="5238617"/>
              <a:ext cx="718466" cy="261610"/>
            </a:xfrm>
            <a:prstGeom prst="rect">
              <a:avLst/>
            </a:prstGeom>
            <a:noFill/>
          </p:spPr>
          <p:txBody>
            <a:bodyPr wrap="none" rtlCol="0">
              <a:spAutoFit/>
            </a:bodyPr>
            <a:lstStyle/>
            <a:p>
              <a:r>
                <a:rPr lang="en-US" altLang="ko-KR" sz="1100" dirty="0">
                  <a:solidFill>
                    <a:srgbClr val="C00000"/>
                  </a:solidFill>
                  <a:latin typeface="Calibri" panose="020F0502020204030204" pitchFamily="34" charset="0"/>
                  <a:cs typeface="Calibri" panose="020F0502020204030204" pitchFamily="34" charset="0"/>
                </a:rPr>
                <a:t>Neutrons</a:t>
              </a:r>
              <a:endParaRPr lang="ko-KR" altLang="en-US" sz="1100" dirty="0">
                <a:solidFill>
                  <a:srgbClr val="C00000"/>
                </a:solidFill>
                <a:latin typeface="Calibri" panose="020F0502020204030204" pitchFamily="34" charset="0"/>
                <a:cs typeface="Calibri" panose="020F0502020204030204" pitchFamily="34" charset="0"/>
              </a:endParaRPr>
            </a:p>
          </p:txBody>
        </p:sp>
        <p:sp>
          <p:nvSpPr>
            <p:cNvPr id="34" name="TextBox 33">
              <a:extLst>
                <a:ext uri="{FF2B5EF4-FFF2-40B4-BE49-F238E27FC236}">
                  <a16:creationId xmlns:a16="http://schemas.microsoft.com/office/drawing/2014/main" id="{7CF212F4-73A1-A8D2-C909-465E8F30E55C}"/>
                </a:ext>
              </a:extLst>
            </p:cNvPr>
            <p:cNvSpPr txBox="1"/>
            <p:nvPr/>
          </p:nvSpPr>
          <p:spPr>
            <a:xfrm>
              <a:off x="9181001" y="4436376"/>
              <a:ext cx="1342034" cy="253916"/>
            </a:xfrm>
            <a:prstGeom prst="rect">
              <a:avLst/>
            </a:prstGeom>
            <a:solidFill>
              <a:schemeClr val="bg1">
                <a:alpha val="50000"/>
              </a:schemeClr>
            </a:solidFill>
          </p:spPr>
          <p:txBody>
            <a:bodyPr wrap="none" rtlCol="0">
              <a:spAutoFit/>
            </a:bodyPr>
            <a:lstStyle/>
            <a:p>
              <a:r>
                <a:rPr lang="en-US" altLang="ko-KR" sz="1050" dirty="0">
                  <a:solidFill>
                    <a:srgbClr val="0070C0"/>
                  </a:solidFill>
                  <a:latin typeface="Calibri" panose="020F0502020204030204" pitchFamily="34" charset="0"/>
                  <a:cs typeface="Calibri" panose="020F0502020204030204" pitchFamily="34" charset="0"/>
                </a:rPr>
                <a:t>Quartz and Phosphor</a:t>
              </a:r>
              <a:endParaRPr lang="ko-KR" altLang="en-US" sz="1050" dirty="0">
                <a:solidFill>
                  <a:srgbClr val="0070C0"/>
                </a:solidFill>
                <a:latin typeface="Calibri" panose="020F050202020403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01AF49BA-C047-88C1-B478-0EE20D522E44}"/>
                </a:ext>
              </a:extLst>
            </p:cNvPr>
            <p:cNvSpPr txBox="1"/>
            <p:nvPr/>
          </p:nvSpPr>
          <p:spPr>
            <a:xfrm>
              <a:off x="7996879" y="4442793"/>
              <a:ext cx="1026243" cy="253916"/>
            </a:xfrm>
            <a:prstGeom prst="rect">
              <a:avLst/>
            </a:prstGeom>
            <a:solidFill>
              <a:schemeClr val="bg1">
                <a:alpha val="50000"/>
              </a:schemeClr>
            </a:solidFill>
          </p:spPr>
          <p:txBody>
            <a:bodyPr wrap="none" rtlCol="0">
              <a:spAutoFit/>
            </a:bodyPr>
            <a:lstStyle/>
            <a:p>
              <a:r>
                <a:rPr lang="en-US" altLang="ko-KR" sz="1050" dirty="0">
                  <a:solidFill>
                    <a:srgbClr val="0070C0"/>
                  </a:solidFill>
                  <a:latin typeface="Calibri" panose="020F0502020204030204" pitchFamily="34" charset="0"/>
                  <a:cs typeface="Calibri" panose="020F0502020204030204" pitchFamily="34" charset="0"/>
                </a:rPr>
                <a:t>Graphite target</a:t>
              </a:r>
              <a:endParaRPr lang="ko-KR" altLang="en-US" sz="1050" dirty="0">
                <a:solidFill>
                  <a:srgbClr val="0070C0"/>
                </a:solidFill>
                <a:latin typeface="Calibri" panose="020F0502020204030204" pitchFamily="34" charset="0"/>
                <a:cs typeface="Calibri" panose="020F0502020204030204" pitchFamily="34" charset="0"/>
              </a:endParaRPr>
            </a:p>
          </p:txBody>
        </p:sp>
        <p:sp>
          <p:nvSpPr>
            <p:cNvPr id="36" name="TextBox 35">
              <a:extLst>
                <a:ext uri="{FF2B5EF4-FFF2-40B4-BE49-F238E27FC236}">
                  <a16:creationId xmlns:a16="http://schemas.microsoft.com/office/drawing/2014/main" id="{24D9D328-F0A4-7DC3-BC68-D71D77F03CDA}"/>
                </a:ext>
              </a:extLst>
            </p:cNvPr>
            <p:cNvSpPr txBox="1"/>
            <p:nvPr/>
          </p:nvSpPr>
          <p:spPr>
            <a:xfrm>
              <a:off x="6854970" y="4436376"/>
              <a:ext cx="994183" cy="253916"/>
            </a:xfrm>
            <a:prstGeom prst="rect">
              <a:avLst/>
            </a:prstGeom>
            <a:solidFill>
              <a:schemeClr val="bg1">
                <a:alpha val="50000"/>
              </a:schemeClr>
            </a:solidFill>
          </p:spPr>
          <p:txBody>
            <a:bodyPr wrap="none" rtlCol="0">
              <a:spAutoFit/>
            </a:bodyPr>
            <a:lstStyle/>
            <a:p>
              <a:r>
                <a:rPr lang="en-US" altLang="ko-KR" sz="1050" dirty="0">
                  <a:solidFill>
                    <a:srgbClr val="0070C0"/>
                  </a:solidFill>
                  <a:latin typeface="Calibri" panose="020F0502020204030204" pitchFamily="34" charset="0"/>
                  <a:cs typeface="Calibri" panose="020F0502020204030204" pitchFamily="34" charset="0"/>
                </a:rPr>
                <a:t>Activation foils</a:t>
              </a:r>
              <a:endParaRPr lang="ko-KR" altLang="en-US" sz="1050" dirty="0">
                <a:solidFill>
                  <a:srgbClr val="0070C0"/>
                </a:solidFill>
                <a:latin typeface="Calibri" panose="020F0502020204030204" pitchFamily="34" charset="0"/>
                <a:cs typeface="Calibri" panose="020F0502020204030204" pitchFamily="34" charset="0"/>
              </a:endParaRPr>
            </a:p>
          </p:txBody>
        </p:sp>
        <p:cxnSp>
          <p:nvCxnSpPr>
            <p:cNvPr id="37" name="직선 화살표 연결선 36">
              <a:extLst>
                <a:ext uri="{FF2B5EF4-FFF2-40B4-BE49-F238E27FC236}">
                  <a16:creationId xmlns:a16="http://schemas.microsoft.com/office/drawing/2014/main" id="{8D66A0A4-390E-7E23-9B91-9D11F9A50481}"/>
                </a:ext>
              </a:extLst>
            </p:cNvPr>
            <p:cNvCxnSpPr>
              <a:stCxn id="34" idx="2"/>
            </p:cNvCxnSpPr>
            <p:nvPr/>
          </p:nvCxnSpPr>
          <p:spPr>
            <a:xfrm>
              <a:off x="9852018" y="4690292"/>
              <a:ext cx="46522" cy="919173"/>
            </a:xfrm>
            <a:prstGeom prst="straightConnector1">
              <a:avLst/>
            </a:prstGeom>
            <a:ln w="19050">
              <a:solidFill>
                <a:srgbClr val="00A0E8"/>
              </a:solidFill>
              <a:headEnd type="none" w="sm" len="sm"/>
              <a:tailEnd type="oval" w="sm" len="sm"/>
            </a:ln>
          </p:spPr>
          <p:style>
            <a:lnRef idx="1">
              <a:schemeClr val="accent1"/>
            </a:lnRef>
            <a:fillRef idx="0">
              <a:schemeClr val="accent1"/>
            </a:fillRef>
            <a:effectRef idx="0">
              <a:schemeClr val="accent1"/>
            </a:effectRef>
            <a:fontRef idx="minor">
              <a:schemeClr val="tx1"/>
            </a:fontRef>
          </p:style>
        </p:cxnSp>
      </p:grpSp>
      <p:sp>
        <p:nvSpPr>
          <p:cNvPr id="38" name="직사각형 37"/>
          <p:cNvSpPr/>
          <p:nvPr/>
        </p:nvSpPr>
        <p:spPr>
          <a:xfrm>
            <a:off x="7406916" y="6288205"/>
            <a:ext cx="3879746" cy="523220"/>
          </a:xfrm>
          <a:prstGeom prst="rect">
            <a:avLst/>
          </a:prstGeom>
        </p:spPr>
        <p:txBody>
          <a:bodyPr wrap="square">
            <a:spAutoFit/>
          </a:bodyPr>
          <a:lstStyle/>
          <a:p>
            <a:pPr algn="ctr"/>
            <a:r>
              <a:rPr lang="en-US" altLang="ko-KR" sz="1400" dirty="0">
                <a:latin typeface="Arial" panose="020B0604020202020204" pitchFamily="34" charset="0"/>
                <a:ea typeface="나눔고딕" panose="020B0600000101010101" charset="-127"/>
                <a:cs typeface="Arial" panose="020B0604020202020204" pitchFamily="34" charset="0"/>
              </a:rPr>
              <a:t>Activation foils </a:t>
            </a:r>
          </a:p>
          <a:p>
            <a:pPr algn="ctr"/>
            <a:r>
              <a:rPr lang="en-US" altLang="ko-KR" sz="1400" dirty="0">
                <a:latin typeface="Arial" panose="020B0604020202020204" pitchFamily="34" charset="0"/>
                <a:ea typeface="나눔고딕" panose="020B0600000101010101" charset="-127"/>
                <a:cs typeface="Arial" panose="020B0604020202020204" pitchFamily="34" charset="0"/>
              </a:rPr>
              <a:t>(Fe, Al, </a:t>
            </a:r>
            <a:r>
              <a:rPr lang="en-US" altLang="ko-KR" sz="1400" dirty="0" err="1">
                <a:latin typeface="Arial" panose="020B0604020202020204" pitchFamily="34" charset="0"/>
                <a:ea typeface="나눔고딕" panose="020B0600000101010101" charset="-127"/>
                <a:cs typeface="Arial" panose="020B0604020202020204" pitchFamily="34" charset="0"/>
              </a:rPr>
              <a:t>Ti</a:t>
            </a:r>
            <a:r>
              <a:rPr lang="en-US" altLang="ko-KR" sz="1400" dirty="0">
                <a:latin typeface="Arial" panose="020B0604020202020204" pitchFamily="34" charset="0"/>
                <a:ea typeface="나눔고딕" panose="020B0600000101010101" charset="-127"/>
                <a:cs typeface="Arial" panose="020B0604020202020204" pitchFamily="34" charset="0"/>
              </a:rPr>
              <a:t>, Ni, </a:t>
            </a:r>
            <a:r>
              <a:rPr lang="en-US" altLang="ko-KR" sz="1400" dirty="0" err="1">
                <a:latin typeface="Arial" panose="020B0604020202020204" pitchFamily="34" charset="0"/>
                <a:ea typeface="나눔고딕" panose="020B0600000101010101" charset="-127"/>
                <a:cs typeface="Arial" panose="020B0604020202020204" pitchFamily="34" charset="0"/>
              </a:rPr>
              <a:t>Zr</a:t>
            </a:r>
            <a:r>
              <a:rPr lang="en-US" altLang="ko-KR" sz="1400" dirty="0">
                <a:latin typeface="Arial" panose="020B0604020202020204" pitchFamily="34" charset="0"/>
                <a:ea typeface="나눔고딕" panose="020B0600000101010101" charset="-127"/>
                <a:cs typeface="Arial" panose="020B0604020202020204" pitchFamily="34" charset="0"/>
              </a:rPr>
              <a:t>, </a:t>
            </a:r>
            <a:r>
              <a:rPr lang="en-US" altLang="ko-KR" sz="1400" dirty="0" err="1">
                <a:latin typeface="Arial" panose="020B0604020202020204" pitchFamily="34" charset="0"/>
                <a:ea typeface="나눔고딕" panose="020B0600000101010101" charset="-127"/>
                <a:cs typeface="Arial" panose="020B0604020202020204" pitchFamily="34" charset="0"/>
              </a:rPr>
              <a:t>Nb</a:t>
            </a:r>
            <a:r>
              <a:rPr lang="en-US" altLang="ko-KR" sz="1400" dirty="0">
                <a:latin typeface="Arial" panose="020B0604020202020204" pitchFamily="34" charset="0"/>
                <a:ea typeface="나눔고딕" panose="020B0600000101010101" charset="-127"/>
                <a:cs typeface="Arial" panose="020B0604020202020204" pitchFamily="34" charset="0"/>
              </a:rPr>
              <a:t>, Au, Bi)</a:t>
            </a:r>
            <a:endParaRPr lang="ko-KR" altLang="en-US" sz="1400" dirty="0">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515F6A4F-3B8F-4BE6-AE7B-B61AB3923B3E}"/>
              </a:ext>
            </a:extLst>
          </p:cNvPr>
          <p:cNvSpPr txBox="1"/>
          <p:nvPr/>
        </p:nvSpPr>
        <p:spPr>
          <a:xfrm>
            <a:off x="5210794" y="1987167"/>
            <a:ext cx="740398" cy="523220"/>
          </a:xfrm>
          <a:prstGeom prst="rect">
            <a:avLst/>
          </a:prstGeom>
          <a:noFill/>
        </p:spPr>
        <p:txBody>
          <a:bodyPr wrap="square" rtlCol="0">
            <a:spAutoFit/>
          </a:bodyPr>
          <a:lstStyle/>
          <a:p>
            <a:pPr algn="ctr"/>
            <a:r>
              <a:rPr lang="en-US" altLang="ko-KR" sz="1400" baseline="30000" dirty="0">
                <a:latin typeface="Arial" panose="020B0604020202020204" pitchFamily="34" charset="0"/>
                <a:ea typeface="나눔고딕" panose="020B0600000101010101" charset="-127"/>
                <a:cs typeface="Arial" panose="020B0604020202020204" pitchFamily="34" charset="0"/>
              </a:rPr>
              <a:t>40</a:t>
            </a:r>
            <a:r>
              <a:rPr lang="en-US" altLang="ko-KR" sz="1400" dirty="0">
                <a:latin typeface="Arial" panose="020B0604020202020204" pitchFamily="34" charset="0"/>
                <a:ea typeface="나눔고딕" panose="020B0600000101010101" charset="-127"/>
                <a:cs typeface="Arial" panose="020B0604020202020204" pitchFamily="34" charset="0"/>
              </a:rPr>
              <a:t>Ar</a:t>
            </a:r>
            <a:r>
              <a:rPr lang="en-US" altLang="ko-KR" sz="1400" baseline="30000" dirty="0">
                <a:latin typeface="Arial" panose="020B0604020202020204" pitchFamily="34" charset="0"/>
                <a:ea typeface="나눔고딕" panose="020B0600000101010101" charset="-127"/>
                <a:cs typeface="Arial" panose="020B0604020202020204" pitchFamily="34" charset="0"/>
              </a:rPr>
              <a:t>18+</a:t>
            </a:r>
          </a:p>
          <a:p>
            <a:pPr algn="ctr"/>
            <a:r>
              <a:rPr lang="en-US" altLang="ko-KR" sz="1400" dirty="0">
                <a:latin typeface="Arial" panose="020B0604020202020204" pitchFamily="34" charset="0"/>
                <a:ea typeface="나눔고딕" panose="020B0600000101010101" charset="-127"/>
                <a:cs typeface="Arial" panose="020B0604020202020204" pitchFamily="34" charset="0"/>
              </a:rPr>
              <a:t>Beam</a:t>
            </a:r>
            <a:endParaRPr lang="ko-KR" altLang="en-US" sz="1400" dirty="0">
              <a:latin typeface="Arial" panose="020B0604020202020204" pitchFamily="34" charset="0"/>
              <a:ea typeface="나눔고딕" panose="020B0600000101010101" charset="-127"/>
              <a:cs typeface="Arial" panose="020B0604020202020204" pitchFamily="34" charset="0"/>
            </a:endParaRPr>
          </a:p>
        </p:txBody>
      </p:sp>
      <p:sp>
        <p:nvSpPr>
          <p:cNvPr id="40" name="직사각형 39"/>
          <p:cNvSpPr/>
          <p:nvPr/>
        </p:nvSpPr>
        <p:spPr>
          <a:xfrm>
            <a:off x="3948399" y="5066684"/>
            <a:ext cx="3418199" cy="461665"/>
          </a:xfrm>
          <a:prstGeom prst="rect">
            <a:avLst/>
          </a:prstGeom>
        </p:spPr>
        <p:txBody>
          <a:bodyPr wrap="square">
            <a:spAutoFit/>
          </a:bodyPr>
          <a:lstStyle/>
          <a:p>
            <a:pPr algn="ctr"/>
            <a:r>
              <a:rPr lang="en-US" altLang="ko-KR" sz="1200" baseline="30000" dirty="0">
                <a:latin typeface="Arial" panose="020B0604020202020204" pitchFamily="34" charset="0"/>
                <a:cs typeface="Arial" panose="020B0604020202020204" pitchFamily="34" charset="0"/>
              </a:rPr>
              <a:t>40</a:t>
            </a:r>
            <a:r>
              <a:rPr lang="en-US" altLang="ko-KR" sz="1200" dirty="0">
                <a:latin typeface="Arial" panose="020B0604020202020204" pitchFamily="34" charset="0"/>
                <a:cs typeface="Arial" panose="020B0604020202020204" pitchFamily="34" charset="0"/>
              </a:rPr>
              <a:t>Ar beam profile measured at the phosphor screen located just in front of the NDPS target</a:t>
            </a:r>
            <a:endParaRPr lang="ko-KR" altLang="en-US" sz="1200" dirty="0">
              <a:latin typeface="Arial" panose="020B0604020202020204" pitchFamily="34" charset="0"/>
              <a:cs typeface="Arial" panose="020B0604020202020204" pitchFamily="34" charset="0"/>
            </a:endParaRPr>
          </a:p>
        </p:txBody>
      </p:sp>
      <p:sp>
        <p:nvSpPr>
          <p:cNvPr id="41" name="슬라이드 번호 개체 틀 2">
            <a:extLst>
              <a:ext uri="{FF2B5EF4-FFF2-40B4-BE49-F238E27FC236}">
                <a16:creationId xmlns:a16="http://schemas.microsoft.com/office/drawing/2014/main" id="{C7C56C1E-24FD-49F2-87F0-F900B959C6B3}"/>
              </a:ext>
            </a:extLst>
          </p:cNvPr>
          <p:cNvSpPr txBox="1">
            <a:spLocks/>
          </p:cNvSpPr>
          <p:nvPr/>
        </p:nvSpPr>
        <p:spPr>
          <a:xfrm>
            <a:off x="9360000" y="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tint val="82000"/>
                  </a:schemeClr>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91FA9868-F4C7-48E4-A91F-515FCC583EA8}" type="slidenum">
              <a:rPr lang="ko-KR" altLang="en-US" sz="1400" smtClean="0"/>
              <a:pPr/>
              <a:t>19</a:t>
            </a:fld>
            <a:endParaRPr lang="ko-KR" altLang="en-US" sz="1400" dirty="0"/>
          </a:p>
        </p:txBody>
      </p:sp>
      <p:pic>
        <p:nvPicPr>
          <p:cNvPr id="44" name="그림 43">
            <a:extLst>
              <a:ext uri="{FF2B5EF4-FFF2-40B4-BE49-F238E27FC236}">
                <a16:creationId xmlns:a16="http://schemas.microsoft.com/office/drawing/2014/main" id="{117E25D2-0158-4DBB-84D6-4724190DF381}"/>
              </a:ext>
            </a:extLst>
          </p:cNvPr>
          <p:cNvPicPr>
            <a:picLocks noChangeAspect="1"/>
          </p:cNvPicPr>
          <p:nvPr/>
        </p:nvPicPr>
        <p:blipFill>
          <a:blip r:embed="rId8"/>
          <a:stretch>
            <a:fillRect/>
          </a:stretch>
        </p:blipFill>
        <p:spPr>
          <a:xfrm>
            <a:off x="1405978" y="4452401"/>
            <a:ext cx="2598771" cy="1949299"/>
          </a:xfrm>
          <a:prstGeom prst="rect">
            <a:avLst/>
          </a:prstGeom>
          <a:solidFill>
            <a:schemeClr val="tx1"/>
          </a:solidFill>
        </p:spPr>
      </p:pic>
      <p:sp>
        <p:nvSpPr>
          <p:cNvPr id="45" name="직사각형 44">
            <a:extLst>
              <a:ext uri="{FF2B5EF4-FFF2-40B4-BE49-F238E27FC236}">
                <a16:creationId xmlns:a16="http://schemas.microsoft.com/office/drawing/2014/main" id="{E347712D-D507-4274-B7B3-756C66B86EAF}"/>
              </a:ext>
            </a:extLst>
          </p:cNvPr>
          <p:cNvSpPr/>
          <p:nvPr/>
        </p:nvSpPr>
        <p:spPr>
          <a:xfrm>
            <a:off x="1049156" y="6405237"/>
            <a:ext cx="3235166" cy="461665"/>
          </a:xfrm>
          <a:prstGeom prst="rect">
            <a:avLst/>
          </a:prstGeom>
        </p:spPr>
        <p:txBody>
          <a:bodyPr wrap="square">
            <a:spAutoFit/>
          </a:bodyPr>
          <a:lstStyle/>
          <a:p>
            <a:pPr algn="ctr"/>
            <a:r>
              <a:rPr lang="en-US" altLang="ko-KR" sz="1200" dirty="0"/>
              <a:t>Neutron yields at 0° (± 2.5°) produced by </a:t>
            </a:r>
            <a:r>
              <a:rPr lang="en-US" altLang="ko-KR" sz="1200" b="1" baseline="30000" dirty="0"/>
              <a:t>40</a:t>
            </a:r>
            <a:r>
              <a:rPr lang="en-US" altLang="ko-KR" sz="1200" b="1" dirty="0"/>
              <a:t>Ar beam </a:t>
            </a:r>
            <a:r>
              <a:rPr lang="en-US" altLang="ko-KR" sz="1200" dirty="0"/>
              <a:t>with the thick graphite target</a:t>
            </a:r>
            <a:endParaRPr lang="ko-KR" altLang="en-US" sz="1200" dirty="0"/>
          </a:p>
        </p:txBody>
      </p:sp>
    </p:spTree>
    <p:extLst>
      <p:ext uri="{BB962C8B-B14F-4D97-AF65-F5344CB8AC3E}">
        <p14:creationId xmlns:p14="http://schemas.microsoft.com/office/powerpoint/2010/main" val="4239419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a:extLst>
              <a:ext uri="{FF2B5EF4-FFF2-40B4-BE49-F238E27FC236}">
                <a16:creationId xmlns:a16="http://schemas.microsoft.com/office/drawing/2014/main" id="{0581C873-3AE9-453B-81BE-75CEA6B91BE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12675"/>
          <a:stretch/>
        </p:blipFill>
        <p:spPr>
          <a:xfrm>
            <a:off x="-5892" y="1002082"/>
            <a:ext cx="12192000" cy="5764478"/>
          </a:xfrm>
          <a:prstGeom prst="rect">
            <a:avLst/>
          </a:prstGeom>
          <a:solidFill>
            <a:schemeClr val="accent2"/>
          </a:solidFill>
        </p:spPr>
      </p:pic>
      <p:pic>
        <p:nvPicPr>
          <p:cNvPr id="19" name="그림 18">
            <a:extLst>
              <a:ext uri="{FF2B5EF4-FFF2-40B4-BE49-F238E27FC236}">
                <a16:creationId xmlns:a16="http://schemas.microsoft.com/office/drawing/2014/main" id="{B566940A-5D05-484C-340D-B21396B2E3C6}"/>
              </a:ext>
            </a:extLst>
          </p:cNvPr>
          <p:cNvPicPr>
            <a:picLocks noChangeAspect="1"/>
          </p:cNvPicPr>
          <p:nvPr/>
        </p:nvPicPr>
        <p:blipFill rotWithShape="1">
          <a:blip r:embed="rId5">
            <a:extLst>
              <a:ext uri="{28A0092B-C50C-407E-A947-70E740481C1C}">
                <a14:useLocalDpi xmlns:a14="http://schemas.microsoft.com/office/drawing/2010/main" val="0"/>
              </a:ext>
            </a:extLst>
          </a:blip>
          <a:srcRect t="20307" b="7853"/>
          <a:stretch/>
        </p:blipFill>
        <p:spPr>
          <a:xfrm>
            <a:off x="5892" y="475989"/>
            <a:ext cx="12192000" cy="526093"/>
          </a:xfrm>
          <a:prstGeom prst="rect">
            <a:avLst/>
          </a:prstGeom>
        </p:spPr>
      </p:pic>
      <p:sp>
        <p:nvSpPr>
          <p:cNvPr id="25" name="TextBox 24">
            <a:extLst>
              <a:ext uri="{FF2B5EF4-FFF2-40B4-BE49-F238E27FC236}">
                <a16:creationId xmlns:a16="http://schemas.microsoft.com/office/drawing/2014/main" id="{DB975493-325C-B395-0388-8A9AEF398447}"/>
              </a:ext>
            </a:extLst>
          </p:cNvPr>
          <p:cNvSpPr txBox="1"/>
          <p:nvPr/>
        </p:nvSpPr>
        <p:spPr>
          <a:xfrm>
            <a:off x="540000" y="180000"/>
            <a:ext cx="10769684" cy="646331"/>
          </a:xfrm>
          <a:prstGeom prst="rect">
            <a:avLst/>
          </a:prstGeom>
          <a:noFill/>
        </p:spPr>
        <p:txBody>
          <a:bodyPr wrap="square" rtlCol="0">
            <a:spAutoFit/>
          </a:bodyPr>
          <a:lstStyle/>
          <a:p>
            <a:r>
              <a:rPr lang="en-US" altLang="ko-KR" sz="3600" dirty="0">
                <a:solidFill>
                  <a:srgbClr val="004098"/>
                </a:solidFill>
                <a:latin typeface="Times New Roman" panose="02020603050405020304" pitchFamily="18" charset="0"/>
                <a:ea typeface="SUIT SemiBold" pitchFamily="50" charset="-127"/>
                <a:cs typeface="Times New Roman" panose="02020603050405020304" pitchFamily="18" charset="0"/>
              </a:rPr>
              <a:t>Presentation Outline</a:t>
            </a:r>
            <a:endParaRPr lang="ko-KR" altLang="en-US" sz="2800" dirty="0">
              <a:solidFill>
                <a:srgbClr val="004098"/>
              </a:solidFill>
              <a:latin typeface="Times New Roman" panose="02020603050405020304" pitchFamily="18" charset="0"/>
              <a:ea typeface="SUIT SemiBold" pitchFamily="50" charset="-127"/>
              <a:cs typeface="Times New Roman" panose="02020603050405020304" pitchFamily="18" charset="0"/>
            </a:endParaRPr>
          </a:p>
        </p:txBody>
      </p:sp>
      <p:sp>
        <p:nvSpPr>
          <p:cNvPr id="4" name="직사각형 3">
            <a:extLst>
              <a:ext uri="{FF2B5EF4-FFF2-40B4-BE49-F238E27FC236}">
                <a16:creationId xmlns:a16="http://schemas.microsoft.com/office/drawing/2014/main" id="{FC4A2EE1-2176-4232-A98F-2DF627612636}"/>
              </a:ext>
            </a:extLst>
          </p:cNvPr>
          <p:cNvSpPr/>
          <p:nvPr/>
        </p:nvSpPr>
        <p:spPr>
          <a:xfrm>
            <a:off x="-17676" y="1002082"/>
            <a:ext cx="12192000" cy="5764478"/>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TextBox 1">
            <a:extLst>
              <a:ext uri="{FF2B5EF4-FFF2-40B4-BE49-F238E27FC236}">
                <a16:creationId xmlns:a16="http://schemas.microsoft.com/office/drawing/2014/main" id="{5396CB70-C8BA-45DF-B2A9-1A2A7EC29F00}"/>
              </a:ext>
            </a:extLst>
          </p:cNvPr>
          <p:cNvSpPr txBox="1"/>
          <p:nvPr/>
        </p:nvSpPr>
        <p:spPr>
          <a:xfrm>
            <a:off x="1147209" y="1894762"/>
            <a:ext cx="7744584" cy="3785652"/>
          </a:xfrm>
          <a:prstGeom prst="rect">
            <a:avLst/>
          </a:prstGeom>
          <a:noFill/>
        </p:spPr>
        <p:txBody>
          <a:bodyPr wrap="square" rtlCol="0">
            <a:spAutoFit/>
          </a:bodyPr>
          <a:lstStyle/>
          <a:p>
            <a:r>
              <a:rPr lang="en-US" altLang="ko-KR" sz="2400" b="1" dirty="0">
                <a:solidFill>
                  <a:srgbClr val="004098"/>
                </a:solidFill>
                <a:latin typeface="Times New Roman" panose="02020603050405020304" pitchFamily="18" charset="0"/>
                <a:cs typeface="Times New Roman" panose="02020603050405020304" pitchFamily="18" charset="0"/>
              </a:rPr>
              <a:t>1. Status of RAON</a:t>
            </a:r>
          </a:p>
          <a:p>
            <a:pPr marL="342900" indent="-342900">
              <a:buAutoNum type="arabicPeriod"/>
            </a:pPr>
            <a:endParaRPr lang="en-US" altLang="ko-KR" sz="2400" b="1" dirty="0">
              <a:solidFill>
                <a:srgbClr val="004098"/>
              </a:solidFill>
              <a:latin typeface="Times New Roman" panose="02020603050405020304" pitchFamily="18" charset="0"/>
              <a:cs typeface="Times New Roman" panose="02020603050405020304" pitchFamily="18" charset="0"/>
            </a:endParaRPr>
          </a:p>
          <a:p>
            <a:r>
              <a:rPr lang="en-US" altLang="ko-KR" sz="2400" b="1" dirty="0">
                <a:solidFill>
                  <a:srgbClr val="004098"/>
                </a:solidFill>
                <a:latin typeface="Times New Roman" panose="02020603050405020304" pitchFamily="18" charset="0"/>
                <a:cs typeface="Times New Roman" panose="02020603050405020304" pitchFamily="18" charset="0"/>
              </a:rPr>
              <a:t>2. Beam Commissioning and User Experiment Results</a:t>
            </a:r>
          </a:p>
          <a:p>
            <a:r>
              <a:rPr lang="en-US" altLang="ko-KR" sz="2400" b="1" dirty="0">
                <a:solidFill>
                  <a:srgbClr val="004098"/>
                </a:solidFill>
                <a:latin typeface="Times New Roman" panose="02020603050405020304" pitchFamily="18" charset="0"/>
                <a:cs typeface="Times New Roman" panose="02020603050405020304" pitchFamily="18" charset="0"/>
              </a:rPr>
              <a:t>   - </a:t>
            </a:r>
            <a:r>
              <a:rPr lang="en-US" altLang="ko-KR" sz="2400" b="1" dirty="0" err="1">
                <a:solidFill>
                  <a:srgbClr val="004098"/>
                </a:solidFill>
                <a:latin typeface="Times New Roman" panose="02020603050405020304" pitchFamily="18" charset="0"/>
                <a:cs typeface="Times New Roman" panose="02020603050405020304" pitchFamily="18" charset="0"/>
              </a:rPr>
              <a:t>KoBRA</a:t>
            </a:r>
            <a:r>
              <a:rPr lang="en-US" altLang="ko-KR" sz="2400" b="1" dirty="0">
                <a:solidFill>
                  <a:srgbClr val="004098"/>
                </a:solidFill>
                <a:latin typeface="Times New Roman" panose="02020603050405020304" pitchFamily="18" charset="0"/>
                <a:cs typeface="Times New Roman" panose="02020603050405020304" pitchFamily="18" charset="0"/>
              </a:rPr>
              <a:t> </a:t>
            </a:r>
          </a:p>
          <a:p>
            <a:r>
              <a:rPr lang="en-US" altLang="ko-KR" sz="2400" b="1" dirty="0">
                <a:solidFill>
                  <a:srgbClr val="004098"/>
                </a:solidFill>
                <a:latin typeface="Times New Roman" panose="02020603050405020304" pitchFamily="18" charset="0"/>
                <a:cs typeface="Times New Roman" panose="02020603050405020304" pitchFamily="18" charset="0"/>
              </a:rPr>
              <a:t>   - NDPS</a:t>
            </a:r>
          </a:p>
          <a:p>
            <a:r>
              <a:rPr lang="en-US" altLang="ko-KR" sz="2400" b="1" dirty="0">
                <a:solidFill>
                  <a:srgbClr val="004098"/>
                </a:solidFill>
                <a:latin typeface="Times New Roman" panose="02020603050405020304" pitchFamily="18" charset="0"/>
                <a:cs typeface="Times New Roman" panose="02020603050405020304" pitchFamily="18" charset="0"/>
              </a:rPr>
              <a:t>   - </a:t>
            </a:r>
            <a:r>
              <a:rPr lang="en-US" altLang="ko-KR" sz="2400" b="1" dirty="0" err="1">
                <a:solidFill>
                  <a:srgbClr val="004098"/>
                </a:solidFill>
                <a:latin typeface="Times New Roman" panose="02020603050405020304" pitchFamily="18" charset="0"/>
                <a:cs typeface="Times New Roman" panose="02020603050405020304" pitchFamily="18" charset="0"/>
              </a:rPr>
              <a:t>CLaSsy</a:t>
            </a:r>
            <a:endParaRPr lang="en-US" altLang="ko-KR" sz="2400" b="1" dirty="0">
              <a:solidFill>
                <a:srgbClr val="004098"/>
              </a:solidFill>
              <a:latin typeface="Times New Roman" panose="02020603050405020304" pitchFamily="18" charset="0"/>
              <a:cs typeface="Times New Roman" panose="02020603050405020304" pitchFamily="18" charset="0"/>
            </a:endParaRPr>
          </a:p>
          <a:p>
            <a:pPr marL="342900" indent="-342900">
              <a:buAutoNum type="arabicPeriod"/>
            </a:pPr>
            <a:endParaRPr lang="en-US" altLang="ko-KR" sz="2400" b="1" dirty="0">
              <a:solidFill>
                <a:srgbClr val="004098"/>
              </a:solidFill>
              <a:latin typeface="Times New Roman" panose="02020603050405020304" pitchFamily="18" charset="0"/>
              <a:cs typeface="Times New Roman" panose="02020603050405020304" pitchFamily="18" charset="0"/>
            </a:endParaRPr>
          </a:p>
          <a:p>
            <a:r>
              <a:rPr lang="en-US" altLang="ko-KR" sz="2400" b="1" dirty="0">
                <a:solidFill>
                  <a:srgbClr val="004098"/>
                </a:solidFill>
                <a:latin typeface="Times New Roman" panose="02020603050405020304" pitchFamily="18" charset="0"/>
                <a:cs typeface="Times New Roman" panose="02020603050405020304" pitchFamily="18" charset="0"/>
              </a:rPr>
              <a:t>3. User Experiments in 2025 and Future Plan </a:t>
            </a:r>
          </a:p>
          <a:p>
            <a:pPr marL="342900" indent="-342900">
              <a:buAutoNum type="arabicPeriod"/>
            </a:pPr>
            <a:endParaRPr lang="en-US" altLang="ko-KR" sz="2400" b="1" dirty="0">
              <a:solidFill>
                <a:srgbClr val="004098"/>
              </a:solidFill>
              <a:latin typeface="Times New Roman" panose="02020603050405020304" pitchFamily="18" charset="0"/>
              <a:cs typeface="Times New Roman" panose="02020603050405020304" pitchFamily="18" charset="0"/>
            </a:endParaRPr>
          </a:p>
          <a:p>
            <a:r>
              <a:rPr lang="en-US" altLang="ko-KR" sz="2400" b="1" dirty="0">
                <a:solidFill>
                  <a:srgbClr val="004098"/>
                </a:solidFill>
                <a:latin typeface="Times New Roman" panose="02020603050405020304" pitchFamily="18" charset="0"/>
                <a:cs typeface="Times New Roman" panose="02020603050405020304" pitchFamily="18" charset="0"/>
              </a:rPr>
              <a:t>4. Summary</a:t>
            </a:r>
            <a:endParaRPr lang="ko-KR" altLang="en-US" sz="2400" b="1" dirty="0">
              <a:solidFill>
                <a:srgbClr val="004098"/>
              </a:solidFill>
              <a:latin typeface="Times New Roman" panose="02020603050405020304" pitchFamily="18" charset="0"/>
              <a:cs typeface="Times New Roman" panose="02020603050405020304" pitchFamily="18" charset="0"/>
            </a:endParaRPr>
          </a:p>
        </p:txBody>
      </p:sp>
      <p:sp>
        <p:nvSpPr>
          <p:cNvPr id="8" name="슬라이드 번호 개체 틀 2">
            <a:extLst>
              <a:ext uri="{FF2B5EF4-FFF2-40B4-BE49-F238E27FC236}">
                <a16:creationId xmlns:a16="http://schemas.microsoft.com/office/drawing/2014/main" id="{F267FBBF-1AC2-4038-B5F0-8FA73BDBD332}"/>
              </a:ext>
            </a:extLst>
          </p:cNvPr>
          <p:cNvSpPr txBox="1">
            <a:spLocks/>
          </p:cNvSpPr>
          <p:nvPr/>
        </p:nvSpPr>
        <p:spPr>
          <a:xfrm>
            <a:off x="9360000" y="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tint val="82000"/>
                  </a:schemeClr>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91FA9868-F4C7-48E4-A91F-515FCC583EA8}" type="slidenum">
              <a:rPr lang="ko-KR" altLang="en-US" sz="1400" smtClean="0"/>
              <a:pPr/>
              <a:t>2</a:t>
            </a:fld>
            <a:endParaRPr lang="ko-KR" altLang="en-US" sz="1400" dirty="0"/>
          </a:p>
        </p:txBody>
      </p:sp>
    </p:spTree>
    <p:extLst>
      <p:ext uri="{BB962C8B-B14F-4D97-AF65-F5344CB8AC3E}">
        <p14:creationId xmlns:p14="http://schemas.microsoft.com/office/powerpoint/2010/main" val="35095323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그림 18">
            <a:extLst>
              <a:ext uri="{FF2B5EF4-FFF2-40B4-BE49-F238E27FC236}">
                <a16:creationId xmlns:a16="http://schemas.microsoft.com/office/drawing/2014/main" id="{B566940A-5D05-484C-340D-B21396B2E3C6}"/>
              </a:ext>
            </a:extLst>
          </p:cNvPr>
          <p:cNvPicPr>
            <a:picLocks noChangeAspect="1"/>
          </p:cNvPicPr>
          <p:nvPr/>
        </p:nvPicPr>
        <p:blipFill rotWithShape="1">
          <a:blip r:embed="rId3">
            <a:extLst>
              <a:ext uri="{28A0092B-C50C-407E-A947-70E740481C1C}">
                <a14:useLocalDpi xmlns:a14="http://schemas.microsoft.com/office/drawing/2010/main" val="0"/>
              </a:ext>
            </a:extLst>
          </a:blip>
          <a:srcRect t="20307" b="7853"/>
          <a:stretch/>
        </p:blipFill>
        <p:spPr>
          <a:xfrm>
            <a:off x="5892" y="475989"/>
            <a:ext cx="12192000" cy="526093"/>
          </a:xfrm>
          <a:prstGeom prst="rect">
            <a:avLst/>
          </a:prstGeom>
        </p:spPr>
      </p:pic>
      <p:sp>
        <p:nvSpPr>
          <p:cNvPr id="25" name="TextBox 24">
            <a:extLst>
              <a:ext uri="{FF2B5EF4-FFF2-40B4-BE49-F238E27FC236}">
                <a16:creationId xmlns:a16="http://schemas.microsoft.com/office/drawing/2014/main" id="{DB975493-325C-B395-0388-8A9AEF398447}"/>
              </a:ext>
            </a:extLst>
          </p:cNvPr>
          <p:cNvSpPr txBox="1"/>
          <p:nvPr/>
        </p:nvSpPr>
        <p:spPr>
          <a:xfrm>
            <a:off x="540000" y="180000"/>
            <a:ext cx="10769684" cy="646331"/>
          </a:xfrm>
          <a:prstGeom prst="rect">
            <a:avLst/>
          </a:prstGeom>
          <a:noFill/>
        </p:spPr>
        <p:txBody>
          <a:bodyPr wrap="square" rtlCol="0">
            <a:spAutoFit/>
          </a:bodyPr>
          <a:lstStyle/>
          <a:p>
            <a:r>
              <a:rPr lang="en-US" altLang="ko-KR" sz="3600" dirty="0">
                <a:solidFill>
                  <a:srgbClr val="004098"/>
                </a:solidFill>
                <a:latin typeface="Times New Roman" panose="02020603050405020304" pitchFamily="18" charset="0"/>
                <a:ea typeface="SUIT SemiBold" pitchFamily="50" charset="-127"/>
                <a:cs typeface="Times New Roman" panose="02020603050405020304" pitchFamily="18" charset="0"/>
              </a:rPr>
              <a:t>NDPS Commissioning</a:t>
            </a:r>
            <a:endParaRPr lang="ko-KR" altLang="en-US" sz="2800" dirty="0">
              <a:solidFill>
                <a:srgbClr val="004098"/>
              </a:solidFill>
              <a:latin typeface="Times New Roman" panose="02020603050405020304" pitchFamily="18" charset="0"/>
              <a:ea typeface="SUIT SemiBold" pitchFamily="50" charset="-127"/>
              <a:cs typeface="Times New Roman" panose="02020603050405020304" pitchFamily="18" charset="0"/>
            </a:endParaRPr>
          </a:p>
        </p:txBody>
      </p:sp>
      <p:sp>
        <p:nvSpPr>
          <p:cNvPr id="4" name="TextBox 3">
            <a:extLst>
              <a:ext uri="{FF2B5EF4-FFF2-40B4-BE49-F238E27FC236}">
                <a16:creationId xmlns:a16="http://schemas.microsoft.com/office/drawing/2014/main" id="{85AA461B-65E1-E198-5AE0-3B38C1279125}"/>
              </a:ext>
            </a:extLst>
          </p:cNvPr>
          <p:cNvSpPr txBox="1"/>
          <p:nvPr/>
        </p:nvSpPr>
        <p:spPr>
          <a:xfrm>
            <a:off x="404520" y="1002082"/>
            <a:ext cx="3918816" cy="369332"/>
          </a:xfrm>
          <a:prstGeom prst="rect">
            <a:avLst/>
          </a:prstGeom>
          <a:noFill/>
        </p:spPr>
        <p:txBody>
          <a:bodyPr wrap="square" rtlCol="0">
            <a:spAutoFit/>
          </a:bodyPr>
          <a:lstStyle/>
          <a:p>
            <a:pPr marL="285750" indent="-285750">
              <a:buClr>
                <a:srgbClr val="005391"/>
              </a:buClr>
              <a:buFont typeface="Wingdings" panose="05000000000000000000" pitchFamily="2" charset="2"/>
              <a:buChar char="§"/>
            </a:pPr>
            <a:r>
              <a:rPr lang="en-US" altLang="ko-KR" dirty="0">
                <a:latin typeface="Times New Roman" panose="02020603050405020304" pitchFamily="18" charset="0"/>
                <a:ea typeface="SUIT SemiBold" pitchFamily="50" charset="-127"/>
                <a:cs typeface="Times New Roman" panose="02020603050405020304" pitchFamily="18" charset="0"/>
              </a:rPr>
              <a:t>NDPS first beam test in 2024</a:t>
            </a:r>
          </a:p>
        </p:txBody>
      </p:sp>
      <p:sp>
        <p:nvSpPr>
          <p:cNvPr id="5" name="직사각형 30">
            <a:extLst>
              <a:ext uri="{FF2B5EF4-FFF2-40B4-BE49-F238E27FC236}">
                <a16:creationId xmlns:a16="http://schemas.microsoft.com/office/drawing/2014/main" id="{30A91526-9471-4DF9-A6CD-2FFCDF782FF7}"/>
              </a:ext>
            </a:extLst>
          </p:cNvPr>
          <p:cNvSpPr/>
          <p:nvPr/>
        </p:nvSpPr>
        <p:spPr>
          <a:xfrm>
            <a:off x="540000" y="1328427"/>
            <a:ext cx="7518497" cy="377796"/>
          </a:xfrm>
          <a:prstGeom prst="rect">
            <a:avLst/>
          </a:prstGeom>
          <a:effectLst/>
        </p:spPr>
        <p:txBody>
          <a:bodyPr wrap="square">
            <a:spAutoFit/>
          </a:bodyPr>
          <a:lstStyle/>
          <a:p>
            <a:pPr marL="342900" indent="-342900" defTabSz="685800">
              <a:lnSpc>
                <a:spcPct val="150000"/>
              </a:lnSpc>
              <a:buFont typeface="Arial" panose="020B0604020202020204" pitchFamily="34" charset="0"/>
              <a:buChar char="•"/>
            </a:pPr>
            <a:r>
              <a:rPr lang="en-US" altLang="ko-KR" sz="1400" dirty="0">
                <a:latin typeface="Arial" panose="020B0604020202020204" pitchFamily="34" charset="0"/>
                <a:ea typeface="나눔고딕" panose="020B0600000101010101" charset="-127"/>
                <a:cs typeface="Arial" panose="020B0604020202020204" pitchFamily="34" charset="0"/>
              </a:rPr>
              <a:t>Neutron detection performed with the EJ-301 detector</a:t>
            </a:r>
          </a:p>
        </p:txBody>
      </p:sp>
      <p:pic>
        <p:nvPicPr>
          <p:cNvPr id="6" name="그림 5">
            <a:extLst>
              <a:ext uri="{FF2B5EF4-FFF2-40B4-BE49-F238E27FC236}">
                <a16:creationId xmlns:a16="http://schemas.microsoft.com/office/drawing/2014/main" id="{3599AB57-F4F0-48E0-A56A-3133B62658D2}"/>
              </a:ext>
            </a:extLst>
          </p:cNvPr>
          <p:cNvPicPr>
            <a:picLocks noChangeAspect="1"/>
          </p:cNvPicPr>
          <p:nvPr/>
        </p:nvPicPr>
        <p:blipFill>
          <a:blip r:embed="rId4"/>
          <a:stretch>
            <a:fillRect/>
          </a:stretch>
        </p:blipFill>
        <p:spPr>
          <a:xfrm>
            <a:off x="1105174" y="1654272"/>
            <a:ext cx="6768653" cy="2331650"/>
          </a:xfrm>
          <a:prstGeom prst="rect">
            <a:avLst/>
          </a:prstGeom>
        </p:spPr>
      </p:pic>
      <p:pic>
        <p:nvPicPr>
          <p:cNvPr id="7" name="그림 6">
            <a:extLst>
              <a:ext uri="{FF2B5EF4-FFF2-40B4-BE49-F238E27FC236}">
                <a16:creationId xmlns:a16="http://schemas.microsoft.com/office/drawing/2014/main" id="{3BCF5A67-F13B-03B1-C3B7-6C4CACA86A7F}"/>
              </a:ext>
            </a:extLst>
          </p:cNvPr>
          <p:cNvPicPr>
            <a:picLocks noChangeAspect="1"/>
          </p:cNvPicPr>
          <p:nvPr/>
        </p:nvPicPr>
        <p:blipFill rotWithShape="1">
          <a:blip r:embed="rId5"/>
          <a:srcRect l="4077" t="7099" r="6403"/>
          <a:stretch/>
        </p:blipFill>
        <p:spPr>
          <a:xfrm>
            <a:off x="783801" y="4333047"/>
            <a:ext cx="3429431" cy="2371930"/>
          </a:xfrm>
          <a:prstGeom prst="rect">
            <a:avLst/>
          </a:prstGeom>
        </p:spPr>
      </p:pic>
      <p:pic>
        <p:nvPicPr>
          <p:cNvPr id="8" name="그림 7">
            <a:extLst>
              <a:ext uri="{FF2B5EF4-FFF2-40B4-BE49-F238E27FC236}">
                <a16:creationId xmlns:a16="http://schemas.microsoft.com/office/drawing/2014/main" id="{DB8ACA35-48C9-CB59-CD09-49977665BF65}"/>
              </a:ext>
            </a:extLst>
          </p:cNvPr>
          <p:cNvPicPr>
            <a:picLocks noChangeAspect="1"/>
          </p:cNvPicPr>
          <p:nvPr/>
        </p:nvPicPr>
        <p:blipFill rotWithShape="1">
          <a:blip r:embed="rId6"/>
          <a:srcRect l="3237" r="5554"/>
          <a:stretch/>
        </p:blipFill>
        <p:spPr>
          <a:xfrm>
            <a:off x="6972892" y="4473658"/>
            <a:ext cx="2674329" cy="1980000"/>
          </a:xfrm>
          <a:prstGeom prst="rect">
            <a:avLst/>
          </a:prstGeom>
        </p:spPr>
      </p:pic>
      <p:pic>
        <p:nvPicPr>
          <p:cNvPr id="9" name="그림 8">
            <a:extLst>
              <a:ext uri="{FF2B5EF4-FFF2-40B4-BE49-F238E27FC236}">
                <a16:creationId xmlns:a16="http://schemas.microsoft.com/office/drawing/2014/main" id="{28E00451-89DC-41FE-BB50-057C1152CE39}"/>
              </a:ext>
            </a:extLst>
          </p:cNvPr>
          <p:cNvPicPr>
            <a:picLocks noChangeAspect="1"/>
          </p:cNvPicPr>
          <p:nvPr/>
        </p:nvPicPr>
        <p:blipFill rotWithShape="1">
          <a:blip r:embed="rId7"/>
          <a:srcRect t="8130"/>
          <a:stretch/>
        </p:blipFill>
        <p:spPr>
          <a:xfrm>
            <a:off x="4299248" y="4440084"/>
            <a:ext cx="2413651" cy="1984387"/>
          </a:xfrm>
          <a:prstGeom prst="rect">
            <a:avLst/>
          </a:prstGeom>
        </p:spPr>
      </p:pic>
      <p:sp>
        <p:nvSpPr>
          <p:cNvPr id="10" name="TextBox 9"/>
          <p:cNvSpPr txBox="1"/>
          <p:nvPr/>
        </p:nvSpPr>
        <p:spPr>
          <a:xfrm>
            <a:off x="4133895" y="6514988"/>
            <a:ext cx="2744356" cy="276999"/>
          </a:xfrm>
          <a:prstGeom prst="rect">
            <a:avLst/>
          </a:prstGeom>
          <a:noFill/>
        </p:spPr>
        <p:txBody>
          <a:bodyPr wrap="square" rtlCol="0">
            <a:spAutoFit/>
          </a:bodyPr>
          <a:lstStyle/>
          <a:p>
            <a:pPr algn="ctr"/>
            <a:r>
              <a:rPr lang="en-US" altLang="ko-KR" sz="1200" dirty="0">
                <a:latin typeface="Arial" panose="020B0604020202020204" pitchFamily="34" charset="0"/>
                <a:cs typeface="Arial" panose="020B0604020202020204" pitchFamily="34" charset="0"/>
              </a:rPr>
              <a:t>Fe foil (847 </a:t>
            </a:r>
            <a:r>
              <a:rPr lang="en-US" altLang="ko-KR" sz="1200" dirty="0" err="1">
                <a:latin typeface="Arial" panose="020B0604020202020204" pitchFamily="34" charset="0"/>
                <a:cs typeface="Arial" panose="020B0604020202020204" pitchFamily="34" charset="0"/>
              </a:rPr>
              <a:t>keV</a:t>
            </a:r>
            <a:r>
              <a:rPr lang="en-US" altLang="ko-KR" sz="1200" dirty="0">
                <a:latin typeface="Arial" panose="020B0604020202020204" pitchFamily="34" charset="0"/>
                <a:cs typeface="Arial" panose="020B0604020202020204" pitchFamily="34" charset="0"/>
              </a:rPr>
              <a:t> </a:t>
            </a:r>
            <a:r>
              <a:rPr lang="el-GR" altLang="ko-KR" sz="1200" dirty="0">
                <a:latin typeface="Arial" panose="020B0604020202020204" pitchFamily="34" charset="0"/>
                <a:ea typeface="맑은 고딕" panose="020B0503020000020004" pitchFamily="50" charset="-127"/>
                <a:cs typeface="Arial" panose="020B0604020202020204" pitchFamily="34" charset="0"/>
              </a:rPr>
              <a:t>γ</a:t>
            </a:r>
            <a:r>
              <a:rPr lang="en-US" altLang="ko-KR" sz="1200" dirty="0">
                <a:latin typeface="Arial" panose="020B0604020202020204" pitchFamily="34" charset="0"/>
                <a:ea typeface="맑은 고딕" panose="020B0503020000020004" pitchFamily="50" charset="-127"/>
                <a:cs typeface="Arial" panose="020B0604020202020204" pitchFamily="34" charset="0"/>
              </a:rPr>
              <a:t>-ray </a:t>
            </a:r>
            <a:r>
              <a:rPr lang="en-US" altLang="ko-KR" sz="1200" dirty="0">
                <a:latin typeface="Arial" panose="020B0604020202020204" pitchFamily="34" charset="0"/>
                <a:cs typeface="Arial" panose="020B0604020202020204" pitchFamily="34" charset="0"/>
              </a:rPr>
              <a:t>from 56Mn)</a:t>
            </a:r>
            <a:endParaRPr lang="ko-KR" altLang="en-US" sz="1200" dirty="0">
              <a:latin typeface="Arial" panose="020B0604020202020204" pitchFamily="34" charset="0"/>
              <a:cs typeface="Arial" panose="020B0604020202020204" pitchFamily="34" charset="0"/>
            </a:endParaRPr>
          </a:p>
        </p:txBody>
      </p:sp>
      <p:sp>
        <p:nvSpPr>
          <p:cNvPr id="11" name="TextBox 10"/>
          <p:cNvSpPr txBox="1"/>
          <p:nvPr/>
        </p:nvSpPr>
        <p:spPr>
          <a:xfrm>
            <a:off x="6972892" y="6514987"/>
            <a:ext cx="2674329" cy="276999"/>
          </a:xfrm>
          <a:prstGeom prst="rect">
            <a:avLst/>
          </a:prstGeom>
          <a:noFill/>
        </p:spPr>
        <p:txBody>
          <a:bodyPr wrap="square" rtlCol="0">
            <a:spAutoFit/>
          </a:bodyPr>
          <a:lstStyle/>
          <a:p>
            <a:pPr algn="ctr"/>
            <a:r>
              <a:rPr lang="en-US" altLang="ko-KR" sz="1200" dirty="0">
                <a:latin typeface="Arial" panose="020B0604020202020204" pitchFamily="34" charset="0"/>
                <a:cs typeface="Arial" panose="020B0604020202020204" pitchFamily="34" charset="0"/>
              </a:rPr>
              <a:t>Bi foil (374 </a:t>
            </a:r>
            <a:r>
              <a:rPr lang="en-US" altLang="ko-KR" sz="1200" dirty="0" err="1">
                <a:latin typeface="Arial" panose="020B0604020202020204" pitchFamily="34" charset="0"/>
                <a:cs typeface="Arial" panose="020B0604020202020204" pitchFamily="34" charset="0"/>
              </a:rPr>
              <a:t>keV</a:t>
            </a:r>
            <a:r>
              <a:rPr lang="en-US" altLang="ko-KR" sz="1200" dirty="0">
                <a:latin typeface="Arial" panose="020B0604020202020204" pitchFamily="34" charset="0"/>
                <a:cs typeface="Arial" panose="020B0604020202020204" pitchFamily="34" charset="0"/>
              </a:rPr>
              <a:t> </a:t>
            </a:r>
            <a:r>
              <a:rPr lang="el-GR" altLang="ko-KR" sz="1200" dirty="0">
                <a:latin typeface="Arial" panose="020B0604020202020204" pitchFamily="34" charset="0"/>
                <a:ea typeface="맑은 고딕" panose="020B0503020000020004" pitchFamily="50" charset="-127"/>
                <a:cs typeface="Arial" panose="020B0604020202020204" pitchFamily="34" charset="0"/>
              </a:rPr>
              <a:t>γ</a:t>
            </a:r>
            <a:r>
              <a:rPr lang="en-US" altLang="ko-KR" sz="1200" dirty="0">
                <a:latin typeface="Arial" panose="020B0604020202020204" pitchFamily="34" charset="0"/>
                <a:ea typeface="맑은 고딕" panose="020B0503020000020004" pitchFamily="50" charset="-127"/>
                <a:cs typeface="Arial" panose="020B0604020202020204" pitchFamily="34" charset="0"/>
              </a:rPr>
              <a:t>-ray </a:t>
            </a:r>
            <a:r>
              <a:rPr lang="en-US" altLang="ko-KR" sz="1200" dirty="0">
                <a:latin typeface="Arial" panose="020B0604020202020204" pitchFamily="34" charset="0"/>
                <a:cs typeface="Arial" panose="020B0604020202020204" pitchFamily="34" charset="0"/>
              </a:rPr>
              <a:t>from 204 Bi)</a:t>
            </a:r>
            <a:endParaRPr lang="ko-KR" altLang="en-US" sz="1200" dirty="0">
              <a:latin typeface="Arial" panose="020B0604020202020204" pitchFamily="34" charset="0"/>
              <a:cs typeface="Arial" panose="020B0604020202020204" pitchFamily="34" charset="0"/>
            </a:endParaRPr>
          </a:p>
        </p:txBody>
      </p:sp>
      <p:sp>
        <p:nvSpPr>
          <p:cNvPr id="12" name="직사각형 30">
            <a:extLst>
              <a:ext uri="{FF2B5EF4-FFF2-40B4-BE49-F238E27FC236}">
                <a16:creationId xmlns:a16="http://schemas.microsoft.com/office/drawing/2014/main" id="{30A91526-9471-4DF9-A6CD-2FFCDF782FF7}"/>
              </a:ext>
            </a:extLst>
          </p:cNvPr>
          <p:cNvSpPr/>
          <p:nvPr/>
        </p:nvSpPr>
        <p:spPr>
          <a:xfrm>
            <a:off x="539998" y="3967479"/>
            <a:ext cx="11347115" cy="375552"/>
          </a:xfrm>
          <a:prstGeom prst="rect">
            <a:avLst/>
          </a:prstGeom>
          <a:effectLst/>
        </p:spPr>
        <p:txBody>
          <a:bodyPr wrap="square">
            <a:spAutoFit/>
          </a:bodyPr>
          <a:lstStyle/>
          <a:p>
            <a:pPr marL="342900" indent="-342900" defTabSz="685800">
              <a:lnSpc>
                <a:spcPct val="150000"/>
              </a:lnSpc>
              <a:buFont typeface="Arial" panose="020B0604020202020204" pitchFamily="34" charset="0"/>
              <a:buChar char="•"/>
            </a:pPr>
            <a:r>
              <a:rPr lang="en-US" altLang="ko-KR" sz="1400" dirty="0">
                <a:latin typeface="Arial" panose="020B0604020202020204" pitchFamily="34" charset="0"/>
                <a:ea typeface="나눔고딕" panose="020B0600000101010101" charset="-127"/>
                <a:cs typeface="Arial" panose="020B0604020202020204" pitchFamily="34" charset="0"/>
              </a:rPr>
              <a:t>Activation foils: After neutron irradiation, gamma rays emitted from each foil were measured using an </a:t>
            </a:r>
            <a:r>
              <a:rPr lang="en-US" altLang="ko-KR" sz="1400" dirty="0" err="1">
                <a:latin typeface="Arial" panose="020B0604020202020204" pitchFamily="34" charset="0"/>
                <a:ea typeface="나눔고딕" panose="020B0600000101010101" charset="-127"/>
                <a:cs typeface="Arial" panose="020B0604020202020204" pitchFamily="34" charset="0"/>
              </a:rPr>
              <a:t>HPGe</a:t>
            </a:r>
            <a:r>
              <a:rPr lang="en-US" altLang="ko-KR" sz="1400" dirty="0">
                <a:latin typeface="Arial" panose="020B0604020202020204" pitchFamily="34" charset="0"/>
                <a:ea typeface="나눔고딕" panose="020B0600000101010101" charset="-127"/>
                <a:cs typeface="Arial" panose="020B0604020202020204" pitchFamily="34" charset="0"/>
              </a:rPr>
              <a:t> detector.</a:t>
            </a:r>
          </a:p>
        </p:txBody>
      </p:sp>
      <p:sp>
        <p:nvSpPr>
          <p:cNvPr id="13" name="직사각형 12"/>
          <p:cNvSpPr/>
          <p:nvPr/>
        </p:nvSpPr>
        <p:spPr>
          <a:xfrm>
            <a:off x="9741862" y="4427384"/>
            <a:ext cx="2426555" cy="2308324"/>
          </a:xfrm>
          <a:prstGeom prst="rect">
            <a:avLst/>
          </a:prstGeom>
        </p:spPr>
        <p:txBody>
          <a:bodyPr wrap="square">
            <a:spAutoFit/>
          </a:bodyPr>
          <a:lstStyle/>
          <a:p>
            <a:r>
              <a:rPr lang="fr-FR" altLang="ko-KR" sz="1200" dirty="0">
                <a:latin typeface="Arial" panose="020B0604020202020204" pitchFamily="34" charset="0"/>
                <a:cs typeface="Arial" panose="020B0604020202020204" pitchFamily="34" charset="0"/>
              </a:rPr>
              <a:t>Activation foils: Fe, Al, Ti, Ni, Zr, Nb, Au, Bi (</a:t>
            </a:r>
            <a:r>
              <a:rPr lang="en-US" altLang="ko-KR" sz="1200" dirty="0">
                <a:latin typeface="Arial" panose="020B0604020202020204" pitchFamily="34" charset="0"/>
                <a:cs typeface="Arial" panose="020B0604020202020204" pitchFamily="34" charset="0"/>
              </a:rPr>
              <a:t>The foils were overlapped in the 0-degree direction, while only the Fe foils were placed on the side)</a:t>
            </a:r>
            <a:endParaRPr lang="fr-FR" altLang="ko-KR" sz="1200" dirty="0">
              <a:latin typeface="Arial" panose="020B0604020202020204" pitchFamily="34" charset="0"/>
              <a:cs typeface="Arial" panose="020B0604020202020204" pitchFamily="34" charset="0"/>
            </a:endParaRPr>
          </a:p>
          <a:p>
            <a:endParaRPr lang="en-US" altLang="ko-KR" sz="1200" dirty="0">
              <a:latin typeface="Arial" panose="020B0604020202020204" pitchFamily="34" charset="0"/>
              <a:cs typeface="Arial" panose="020B0604020202020204" pitchFamily="34" charset="0"/>
            </a:endParaRPr>
          </a:p>
          <a:p>
            <a:r>
              <a:rPr lang="en-US" altLang="ko-KR" sz="1200" dirty="0">
                <a:latin typeface="Arial" panose="020B0604020202020204" pitchFamily="34" charset="0"/>
                <a:cs typeface="Arial" panose="020B0604020202020204" pitchFamily="34" charset="0"/>
              </a:rPr>
              <a:t>High-energy neutrons above 40 MeV were confirmed based on the 209Bi(n,6n)204Bi reaction cross-section and the detection of 374 </a:t>
            </a:r>
            <a:r>
              <a:rPr lang="en-US" altLang="ko-KR" sz="1200" dirty="0" err="1">
                <a:latin typeface="Arial" panose="020B0604020202020204" pitchFamily="34" charset="0"/>
                <a:cs typeface="Arial" panose="020B0604020202020204" pitchFamily="34" charset="0"/>
              </a:rPr>
              <a:t>keV</a:t>
            </a:r>
            <a:r>
              <a:rPr lang="en-US" altLang="ko-KR" sz="1200" dirty="0">
                <a:latin typeface="Arial" panose="020B0604020202020204" pitchFamily="34" charset="0"/>
                <a:cs typeface="Arial" panose="020B0604020202020204" pitchFamily="34" charset="0"/>
              </a:rPr>
              <a:t> gamma rays emitted from 204Bi (374.7 </a:t>
            </a:r>
            <a:r>
              <a:rPr lang="en-US" altLang="ko-KR" sz="1200" dirty="0" err="1">
                <a:latin typeface="Arial" panose="020B0604020202020204" pitchFamily="34" charset="0"/>
                <a:cs typeface="Arial" panose="020B0604020202020204" pitchFamily="34" charset="0"/>
              </a:rPr>
              <a:t>keV</a:t>
            </a:r>
            <a:r>
              <a:rPr lang="en-US" altLang="ko-KR" sz="1200" dirty="0">
                <a:latin typeface="Arial" panose="020B0604020202020204" pitchFamily="34" charset="0"/>
                <a:cs typeface="Arial" panose="020B0604020202020204" pitchFamily="34" charset="0"/>
              </a:rPr>
              <a:t>).</a:t>
            </a:r>
            <a:endParaRPr lang="ko-KR" altLang="en-US" sz="12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DF2F5AF2-385D-EB54-1397-AFC4D7187D68}"/>
              </a:ext>
            </a:extLst>
          </p:cNvPr>
          <p:cNvSpPr txBox="1"/>
          <p:nvPr/>
        </p:nvSpPr>
        <p:spPr>
          <a:xfrm>
            <a:off x="1347732" y="4415915"/>
            <a:ext cx="1981201" cy="276999"/>
          </a:xfrm>
          <a:prstGeom prst="rect">
            <a:avLst/>
          </a:prstGeom>
          <a:noFill/>
        </p:spPr>
        <p:txBody>
          <a:bodyPr wrap="square" rtlCol="0">
            <a:spAutoFit/>
          </a:bodyPr>
          <a:lstStyle/>
          <a:p>
            <a:r>
              <a:rPr lang="en-US" altLang="ko-KR" sz="1200" b="1" dirty="0">
                <a:latin typeface="Calibri" panose="020F0502020204030204" pitchFamily="34" charset="0"/>
                <a:cs typeface="Calibri" panose="020F0502020204030204" pitchFamily="34" charset="0"/>
              </a:rPr>
              <a:t>Normalized cross sections</a:t>
            </a:r>
            <a:endParaRPr lang="ko-KR" altLang="en-US" sz="1200" b="1"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CA0703AC-2102-CA0F-97FD-4D716EEA472C}"/>
              </a:ext>
            </a:extLst>
          </p:cNvPr>
          <p:cNvSpPr txBox="1"/>
          <p:nvPr/>
        </p:nvSpPr>
        <p:spPr>
          <a:xfrm>
            <a:off x="995082" y="6575814"/>
            <a:ext cx="2802464" cy="253916"/>
          </a:xfrm>
          <a:prstGeom prst="rect">
            <a:avLst/>
          </a:prstGeom>
          <a:noFill/>
        </p:spPr>
        <p:txBody>
          <a:bodyPr wrap="square" rtlCol="0">
            <a:spAutoFit/>
          </a:bodyPr>
          <a:lstStyle/>
          <a:p>
            <a:pPr algn="ctr"/>
            <a:r>
              <a:rPr lang="en-US" altLang="ko-KR" sz="1050" dirty="0">
                <a:latin typeface="Arial" panose="020B0604020202020204" pitchFamily="34" charset="0"/>
                <a:cs typeface="Arial" panose="020B0604020202020204" pitchFamily="34" charset="0"/>
              </a:rPr>
              <a:t>* IRDFF2 data used, MENDL for Au (n,4n)</a:t>
            </a:r>
            <a:endParaRPr lang="ko-KR" altLang="en-US" sz="1050" dirty="0">
              <a:latin typeface="Arial" panose="020B0604020202020204" pitchFamily="34" charset="0"/>
              <a:cs typeface="Arial" panose="020B0604020202020204" pitchFamily="34" charset="0"/>
            </a:endParaRPr>
          </a:p>
        </p:txBody>
      </p:sp>
      <p:sp>
        <p:nvSpPr>
          <p:cNvPr id="16" name="직사각형 15"/>
          <p:cNvSpPr/>
          <p:nvPr/>
        </p:nvSpPr>
        <p:spPr>
          <a:xfrm>
            <a:off x="8022074" y="1746927"/>
            <a:ext cx="3879745" cy="1754326"/>
          </a:xfrm>
          <a:prstGeom prst="rect">
            <a:avLst/>
          </a:prstGeom>
        </p:spPr>
        <p:txBody>
          <a:bodyPr wrap="square">
            <a:spAutoFit/>
          </a:bodyPr>
          <a:lstStyle/>
          <a:p>
            <a:pPr marL="171450" indent="-171450">
              <a:buFont typeface="Arial" panose="020B0604020202020204" pitchFamily="34" charset="0"/>
              <a:buChar char="•"/>
            </a:pPr>
            <a:r>
              <a:rPr lang="en-US" altLang="ko-KR" sz="1200" dirty="0">
                <a:latin typeface="Arial" panose="020B0604020202020204" pitchFamily="34" charset="0"/>
                <a:ea typeface="나눔고딕" panose="020B0600000101010101" charset="-127"/>
                <a:cs typeface="Arial" panose="020B0604020202020204" pitchFamily="34" charset="0"/>
              </a:rPr>
              <a:t>EJ-301:  Liquid  scintillator for neutron and gamma pulse shape discrimination (PSD)</a:t>
            </a:r>
          </a:p>
          <a:p>
            <a:pPr marL="171450" indent="-171450">
              <a:buFont typeface="Arial" panose="020B0604020202020204" pitchFamily="34" charset="0"/>
              <a:buChar char="•"/>
            </a:pPr>
            <a:endParaRPr lang="en-US" altLang="ko-KR" sz="1200" dirty="0">
              <a:latin typeface="Arial" panose="020B0604020202020204" pitchFamily="34" charset="0"/>
              <a:ea typeface="나눔고딕" panose="020B0600000101010101" charset="-127"/>
              <a:cs typeface="Arial" panose="020B0604020202020204" pitchFamily="34" charset="0"/>
            </a:endParaRPr>
          </a:p>
          <a:p>
            <a:pPr marL="171450" indent="-171450">
              <a:buFont typeface="Arial" panose="020B0604020202020204" pitchFamily="34" charset="0"/>
              <a:buChar char="•"/>
            </a:pPr>
            <a:r>
              <a:rPr lang="en-US" altLang="ko-KR" sz="1200" dirty="0">
                <a:latin typeface="Arial" panose="020B0604020202020204" pitchFamily="34" charset="0"/>
                <a:cs typeface="Arial" panose="020B0604020202020204" pitchFamily="34" charset="0"/>
              </a:rPr>
              <a:t>Gamma rays and neutrons were distinguished using the EJ-301 scintillator and pulse shape discrimination (PSD). </a:t>
            </a:r>
          </a:p>
          <a:p>
            <a:pPr marL="171450" indent="-171450">
              <a:buFont typeface="Arial" panose="020B0604020202020204" pitchFamily="34" charset="0"/>
              <a:buChar char="•"/>
            </a:pPr>
            <a:endParaRPr lang="en-US" altLang="ko-KR"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ko-KR" sz="1200" dirty="0">
                <a:latin typeface="Arial" panose="020B0604020202020204" pitchFamily="34" charset="0"/>
                <a:cs typeface="Arial" panose="020B0604020202020204" pitchFamily="34" charset="0"/>
              </a:rPr>
              <a:t>An unfolding algorithm is being development to extract the neutron energy spectrum.</a:t>
            </a:r>
            <a:endParaRPr lang="ko-KR" altLang="en-US" sz="1200" dirty="0">
              <a:latin typeface="Arial" panose="020B0604020202020204" pitchFamily="34" charset="0"/>
              <a:cs typeface="Arial" panose="020B0604020202020204" pitchFamily="34" charset="0"/>
            </a:endParaRPr>
          </a:p>
        </p:txBody>
      </p:sp>
      <p:sp>
        <p:nvSpPr>
          <p:cNvPr id="17" name="직사각형 16"/>
          <p:cNvSpPr/>
          <p:nvPr/>
        </p:nvSpPr>
        <p:spPr>
          <a:xfrm>
            <a:off x="2849910" y="5721993"/>
            <a:ext cx="1213794" cy="246221"/>
          </a:xfrm>
          <a:prstGeom prst="rect">
            <a:avLst/>
          </a:prstGeom>
        </p:spPr>
        <p:txBody>
          <a:bodyPr wrap="none">
            <a:spAutoFit/>
          </a:bodyPr>
          <a:lstStyle/>
          <a:p>
            <a:r>
              <a:rPr lang="en-US" altLang="ko-KR" sz="1000" dirty="0"/>
              <a:t>209Bi(n,6n)204Bi</a:t>
            </a:r>
            <a:endParaRPr lang="ko-KR" altLang="en-US" sz="1000" dirty="0"/>
          </a:p>
        </p:txBody>
      </p:sp>
      <p:cxnSp>
        <p:nvCxnSpPr>
          <p:cNvPr id="18" name="직선 화살표 연결선 17"/>
          <p:cNvCxnSpPr/>
          <p:nvPr/>
        </p:nvCxnSpPr>
        <p:spPr>
          <a:xfrm flipH="1" flipV="1">
            <a:off x="3052763" y="5529603"/>
            <a:ext cx="390525" cy="192390"/>
          </a:xfrm>
          <a:prstGeom prst="straightConnector1">
            <a:avLst/>
          </a:prstGeom>
          <a:ln w="12700">
            <a:solidFill>
              <a:srgbClr val="D9D9B4"/>
            </a:solidFill>
            <a:tailEnd type="triangle"/>
          </a:ln>
        </p:spPr>
        <p:style>
          <a:lnRef idx="2">
            <a:schemeClr val="accent1"/>
          </a:lnRef>
          <a:fillRef idx="0">
            <a:schemeClr val="accent1"/>
          </a:fillRef>
          <a:effectRef idx="1">
            <a:schemeClr val="accent1"/>
          </a:effectRef>
          <a:fontRef idx="minor">
            <a:schemeClr val="tx1"/>
          </a:fontRef>
        </p:style>
      </p:cxnSp>
      <p:sp>
        <p:nvSpPr>
          <p:cNvPr id="20" name="슬라이드 번호 개체 틀 2">
            <a:extLst>
              <a:ext uri="{FF2B5EF4-FFF2-40B4-BE49-F238E27FC236}">
                <a16:creationId xmlns:a16="http://schemas.microsoft.com/office/drawing/2014/main" id="{9ED578EB-D239-42C5-A989-EF1A67ECCE6A}"/>
              </a:ext>
            </a:extLst>
          </p:cNvPr>
          <p:cNvSpPr txBox="1">
            <a:spLocks/>
          </p:cNvSpPr>
          <p:nvPr/>
        </p:nvSpPr>
        <p:spPr>
          <a:xfrm>
            <a:off x="9360000" y="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tint val="82000"/>
                  </a:schemeClr>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91FA9868-F4C7-48E4-A91F-515FCC583EA8}" type="slidenum">
              <a:rPr lang="ko-KR" altLang="en-US" sz="1400" smtClean="0"/>
              <a:pPr/>
              <a:t>20</a:t>
            </a:fld>
            <a:endParaRPr lang="ko-KR" altLang="en-US" sz="1400" dirty="0"/>
          </a:p>
        </p:txBody>
      </p:sp>
    </p:spTree>
    <p:extLst>
      <p:ext uri="{BB962C8B-B14F-4D97-AF65-F5344CB8AC3E}">
        <p14:creationId xmlns:p14="http://schemas.microsoft.com/office/powerpoint/2010/main" val="28206228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그림 18">
            <a:extLst>
              <a:ext uri="{FF2B5EF4-FFF2-40B4-BE49-F238E27FC236}">
                <a16:creationId xmlns:a16="http://schemas.microsoft.com/office/drawing/2014/main" id="{B566940A-5D05-484C-340D-B21396B2E3C6}"/>
              </a:ext>
            </a:extLst>
          </p:cNvPr>
          <p:cNvPicPr>
            <a:picLocks noChangeAspect="1"/>
          </p:cNvPicPr>
          <p:nvPr/>
        </p:nvPicPr>
        <p:blipFill rotWithShape="1">
          <a:blip r:embed="rId3">
            <a:extLst>
              <a:ext uri="{28A0092B-C50C-407E-A947-70E740481C1C}">
                <a14:useLocalDpi xmlns:a14="http://schemas.microsoft.com/office/drawing/2010/main" val="0"/>
              </a:ext>
            </a:extLst>
          </a:blip>
          <a:srcRect t="20307" b="7853"/>
          <a:stretch/>
        </p:blipFill>
        <p:spPr>
          <a:xfrm>
            <a:off x="5892" y="475989"/>
            <a:ext cx="12192000" cy="526093"/>
          </a:xfrm>
          <a:prstGeom prst="rect">
            <a:avLst/>
          </a:prstGeom>
        </p:spPr>
      </p:pic>
      <p:sp>
        <p:nvSpPr>
          <p:cNvPr id="25" name="TextBox 24">
            <a:extLst>
              <a:ext uri="{FF2B5EF4-FFF2-40B4-BE49-F238E27FC236}">
                <a16:creationId xmlns:a16="http://schemas.microsoft.com/office/drawing/2014/main" id="{DB975493-325C-B395-0388-8A9AEF398447}"/>
              </a:ext>
            </a:extLst>
          </p:cNvPr>
          <p:cNvSpPr txBox="1"/>
          <p:nvPr/>
        </p:nvSpPr>
        <p:spPr>
          <a:xfrm>
            <a:off x="540000" y="180000"/>
            <a:ext cx="10769684" cy="646331"/>
          </a:xfrm>
          <a:prstGeom prst="rect">
            <a:avLst/>
          </a:prstGeom>
          <a:noFill/>
        </p:spPr>
        <p:txBody>
          <a:bodyPr wrap="square" rtlCol="0">
            <a:spAutoFit/>
          </a:bodyPr>
          <a:lstStyle/>
          <a:p>
            <a:r>
              <a:rPr lang="en-US" altLang="ko-KR" sz="3600" dirty="0">
                <a:solidFill>
                  <a:srgbClr val="004098"/>
                </a:solidFill>
                <a:latin typeface="Times New Roman" panose="02020603050405020304" pitchFamily="18" charset="0"/>
                <a:ea typeface="SUIT SemiBold" pitchFamily="50" charset="-127"/>
                <a:cs typeface="Times New Roman" panose="02020603050405020304" pitchFamily="18" charset="0"/>
              </a:rPr>
              <a:t>NDPS Commissioning</a:t>
            </a:r>
            <a:endParaRPr lang="ko-KR" altLang="en-US" sz="2800" dirty="0">
              <a:solidFill>
                <a:srgbClr val="004098"/>
              </a:solidFill>
              <a:latin typeface="Times New Roman" panose="02020603050405020304" pitchFamily="18" charset="0"/>
              <a:ea typeface="SUIT SemiBold" pitchFamily="50" charset="-127"/>
              <a:cs typeface="Times New Roman" panose="02020603050405020304" pitchFamily="18" charset="0"/>
            </a:endParaRPr>
          </a:p>
        </p:txBody>
      </p:sp>
      <p:sp>
        <p:nvSpPr>
          <p:cNvPr id="4" name="TextBox 3">
            <a:extLst>
              <a:ext uri="{FF2B5EF4-FFF2-40B4-BE49-F238E27FC236}">
                <a16:creationId xmlns:a16="http://schemas.microsoft.com/office/drawing/2014/main" id="{85AA461B-65E1-E198-5AE0-3B38C1279125}"/>
              </a:ext>
            </a:extLst>
          </p:cNvPr>
          <p:cNvSpPr txBox="1"/>
          <p:nvPr/>
        </p:nvSpPr>
        <p:spPr>
          <a:xfrm>
            <a:off x="404519" y="1002082"/>
            <a:ext cx="10264367" cy="369332"/>
          </a:xfrm>
          <a:prstGeom prst="rect">
            <a:avLst/>
          </a:prstGeom>
          <a:noFill/>
        </p:spPr>
        <p:txBody>
          <a:bodyPr wrap="square" rtlCol="0">
            <a:spAutoFit/>
          </a:bodyPr>
          <a:lstStyle/>
          <a:p>
            <a:pPr marL="285750" indent="-285750">
              <a:buClr>
                <a:srgbClr val="005391"/>
              </a:buClr>
              <a:buFont typeface="Wingdings" panose="05000000000000000000" pitchFamily="2" charset="2"/>
              <a:buChar char="§"/>
            </a:pPr>
            <a:r>
              <a:rPr lang="en-US" altLang="ko-KR" dirty="0">
                <a:latin typeface="Times New Roman" panose="02020603050405020304" pitchFamily="18" charset="0"/>
                <a:ea typeface="SUIT SemiBold" pitchFamily="50" charset="-127"/>
                <a:cs typeface="Times New Roman" panose="02020603050405020304" pitchFamily="18" charset="0"/>
              </a:rPr>
              <a:t>Neutron position distribution measurement by IRIS and CENS (</a:t>
            </a:r>
            <a:r>
              <a:rPr lang="en-US" altLang="ko-KR" sz="1400" i="1" dirty="0">
                <a:latin typeface="Times New Roman" panose="02020603050405020304" pitchFamily="18" charset="0"/>
                <a:cs typeface="Times New Roman" panose="02020603050405020304" pitchFamily="18" charset="0"/>
              </a:rPr>
              <a:t>Courtesy of Y.H. Kim and CENS</a:t>
            </a:r>
            <a:r>
              <a:rPr lang="en-US" altLang="ko-KR" b="1" dirty="0">
                <a:latin typeface="Times New Roman" panose="02020603050405020304" pitchFamily="18" charset="0"/>
                <a:cs typeface="Times New Roman" panose="02020603050405020304" pitchFamily="18" charset="0"/>
              </a:rPr>
              <a:t>)</a:t>
            </a:r>
            <a:endParaRPr lang="ko-KR" altLang="en-US" b="1" i="1" dirty="0">
              <a:latin typeface="Times New Roman" panose="02020603050405020304" pitchFamily="18" charset="0"/>
              <a:cs typeface="Times New Roman" panose="02020603050405020304" pitchFamily="18" charset="0"/>
            </a:endParaRPr>
          </a:p>
        </p:txBody>
      </p:sp>
      <p:pic>
        <p:nvPicPr>
          <p:cNvPr id="5" name="그림 4">
            <a:extLst>
              <a:ext uri="{FF2B5EF4-FFF2-40B4-BE49-F238E27FC236}">
                <a16:creationId xmlns:a16="http://schemas.microsoft.com/office/drawing/2014/main" id="{42A45710-E47A-0303-79CC-9C5DFFE82F66}"/>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30814" r="23425"/>
          <a:stretch/>
        </p:blipFill>
        <p:spPr>
          <a:xfrm rot="5400000">
            <a:off x="7136434" y="1623682"/>
            <a:ext cx="2154865" cy="2648725"/>
          </a:xfrm>
          <a:prstGeom prst="rect">
            <a:avLst/>
          </a:prstGeom>
        </p:spPr>
      </p:pic>
      <p:sp>
        <p:nvSpPr>
          <p:cNvPr id="6" name="직사각형 5">
            <a:extLst>
              <a:ext uri="{FF2B5EF4-FFF2-40B4-BE49-F238E27FC236}">
                <a16:creationId xmlns:a16="http://schemas.microsoft.com/office/drawing/2014/main" id="{0AC040DC-0A47-5240-1202-E4BC40A88135}"/>
              </a:ext>
            </a:extLst>
          </p:cNvPr>
          <p:cNvSpPr/>
          <p:nvPr/>
        </p:nvSpPr>
        <p:spPr>
          <a:xfrm>
            <a:off x="6828169" y="1469923"/>
            <a:ext cx="3215624" cy="369332"/>
          </a:xfrm>
          <a:prstGeom prst="rect">
            <a:avLst/>
          </a:prstGeom>
        </p:spPr>
        <p:txBody>
          <a:bodyPr wrap="none">
            <a:spAutoFit/>
          </a:bodyPr>
          <a:lstStyle/>
          <a:p>
            <a:r>
              <a:rPr lang="en-US" altLang="ko-KR" b="1" dirty="0">
                <a:latin typeface="Calibri" panose="020F0502020204030204" pitchFamily="34" charset="0"/>
                <a:cs typeface="Calibri" panose="020F0502020204030204" pitchFamily="34" charset="0"/>
              </a:rPr>
              <a:t>Plastic detector arrays (</a:t>
            </a:r>
            <a:r>
              <a:rPr lang="en-US" altLang="ko-KR" b="1" dirty="0" err="1">
                <a:latin typeface="Calibri" panose="020F0502020204030204" pitchFamily="34" charset="0"/>
                <a:cs typeface="Calibri" panose="020F0502020204030204" pitchFamily="34" charset="0"/>
              </a:rPr>
              <a:t>LaPANE</a:t>
            </a:r>
            <a:r>
              <a:rPr lang="en-US" altLang="ko-KR" b="1" dirty="0">
                <a:latin typeface="Calibri" panose="020F0502020204030204" pitchFamily="34" charset="0"/>
                <a:cs typeface="Calibri" panose="020F0502020204030204" pitchFamily="34" charset="0"/>
              </a:rPr>
              <a:t>)</a:t>
            </a:r>
            <a:endParaRPr lang="ko-KR" altLang="en-US" b="1" dirty="0">
              <a:latin typeface="Calibri" panose="020F0502020204030204" pitchFamily="34" charset="0"/>
              <a:cs typeface="Calibri" panose="020F0502020204030204" pitchFamily="34" charset="0"/>
            </a:endParaRPr>
          </a:p>
        </p:txBody>
      </p:sp>
      <p:cxnSp>
        <p:nvCxnSpPr>
          <p:cNvPr id="7" name="직선 화살표 연결선 6">
            <a:extLst>
              <a:ext uri="{FF2B5EF4-FFF2-40B4-BE49-F238E27FC236}">
                <a16:creationId xmlns:a16="http://schemas.microsoft.com/office/drawing/2014/main" id="{F4B9D41A-6205-9FD7-5041-CCC229835B11}"/>
              </a:ext>
            </a:extLst>
          </p:cNvPr>
          <p:cNvCxnSpPr>
            <a:stCxn id="8" idx="2"/>
          </p:cNvCxnSpPr>
          <p:nvPr/>
        </p:nvCxnSpPr>
        <p:spPr>
          <a:xfrm flipH="1">
            <a:off x="8842881" y="2033584"/>
            <a:ext cx="1490946" cy="448245"/>
          </a:xfrm>
          <a:prstGeom prst="straightConnector1">
            <a:avLst/>
          </a:prstGeom>
          <a:ln w="19050">
            <a:solidFill>
              <a:srgbClr val="00A0E8"/>
            </a:solidFill>
            <a:headEnd type="none" w="sm" len="sm"/>
            <a:tailEnd type="oval" w="sm" len="sm"/>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F6B2918-D8D3-53AF-45A6-F15568EF9CE5}"/>
              </a:ext>
            </a:extLst>
          </p:cNvPr>
          <p:cNvSpPr txBox="1"/>
          <p:nvPr/>
        </p:nvSpPr>
        <p:spPr>
          <a:xfrm>
            <a:off x="9738151" y="1779668"/>
            <a:ext cx="1191352" cy="253916"/>
          </a:xfrm>
          <a:prstGeom prst="rect">
            <a:avLst/>
          </a:prstGeom>
          <a:noFill/>
        </p:spPr>
        <p:txBody>
          <a:bodyPr wrap="none" rtlCol="0">
            <a:spAutoFit/>
          </a:bodyPr>
          <a:lstStyle/>
          <a:p>
            <a:r>
              <a:rPr lang="en-US" altLang="ko-KR" sz="1050" dirty="0">
                <a:solidFill>
                  <a:srgbClr val="0070C0"/>
                </a:solidFill>
                <a:latin typeface="Calibri" panose="020F0502020204030204" pitchFamily="34" charset="0"/>
                <a:cs typeface="Calibri" panose="020F0502020204030204" pitchFamily="34" charset="0"/>
              </a:rPr>
              <a:t>Plastic scintillators</a:t>
            </a:r>
            <a:endParaRPr lang="ko-KR" altLang="en-US" sz="1050" dirty="0">
              <a:solidFill>
                <a:srgbClr val="0070C0"/>
              </a:solidFill>
              <a:latin typeface="Calibri" panose="020F0502020204030204" pitchFamily="34" charset="0"/>
              <a:cs typeface="Calibri" panose="020F0502020204030204" pitchFamily="34" charset="0"/>
            </a:endParaRPr>
          </a:p>
        </p:txBody>
      </p:sp>
      <p:pic>
        <p:nvPicPr>
          <p:cNvPr id="9" name="그림 8">
            <a:extLst>
              <a:ext uri="{FF2B5EF4-FFF2-40B4-BE49-F238E27FC236}">
                <a16:creationId xmlns:a16="http://schemas.microsoft.com/office/drawing/2014/main" id="{C52F1CFC-19F8-5FE5-5D38-184D809B887F}"/>
              </a:ext>
            </a:extLst>
          </p:cNvPr>
          <p:cNvPicPr>
            <a:picLocks noChangeAspect="1"/>
          </p:cNvPicPr>
          <p:nvPr/>
        </p:nvPicPr>
        <p:blipFill>
          <a:blip r:embed="rId5"/>
          <a:stretch>
            <a:fillRect/>
          </a:stretch>
        </p:blipFill>
        <p:spPr>
          <a:xfrm>
            <a:off x="6803321" y="3979658"/>
            <a:ext cx="3740060" cy="2894970"/>
          </a:xfrm>
          <a:prstGeom prst="rect">
            <a:avLst/>
          </a:prstGeom>
        </p:spPr>
      </p:pic>
      <p:sp>
        <p:nvSpPr>
          <p:cNvPr id="10" name="TextBox 9">
            <a:extLst>
              <a:ext uri="{FF2B5EF4-FFF2-40B4-BE49-F238E27FC236}">
                <a16:creationId xmlns:a16="http://schemas.microsoft.com/office/drawing/2014/main" id="{2BB12CBE-F200-591E-EC1C-F9CB952E28E5}"/>
              </a:ext>
            </a:extLst>
          </p:cNvPr>
          <p:cNvSpPr txBox="1"/>
          <p:nvPr/>
        </p:nvSpPr>
        <p:spPr>
          <a:xfrm>
            <a:off x="9525907" y="3472058"/>
            <a:ext cx="2625503" cy="1169551"/>
          </a:xfrm>
          <a:prstGeom prst="rect">
            <a:avLst/>
          </a:prstGeom>
          <a:noFill/>
        </p:spPr>
        <p:txBody>
          <a:bodyPr wrap="square">
            <a:spAutoFit/>
          </a:bodyPr>
          <a:lstStyle/>
          <a:p>
            <a:pPr marL="171450" indent="-171450">
              <a:buFont typeface="Arial" panose="020B0604020202020204" pitchFamily="34" charset="0"/>
              <a:buChar char="•"/>
            </a:pPr>
            <a:r>
              <a:rPr lang="en-US" sz="1400" dirty="0">
                <a:solidFill>
                  <a:srgbClr val="000000"/>
                </a:solidFill>
                <a:latin typeface="Calibri" panose="020F0502020204030204" pitchFamily="34" charset="0"/>
                <a:ea typeface="Calibri" panose="020F0502020204030204" pitchFamily="34" charset="0"/>
                <a:cs typeface="Calibri" panose="020F0502020204030204" pitchFamily="34" charset="0"/>
              </a:rPr>
              <a:t>Beam position</a:t>
            </a:r>
          </a:p>
          <a:p>
            <a:r>
              <a:rPr lang="en-US" sz="1400" dirty="0">
                <a:solidFill>
                  <a:srgbClr val="000000"/>
                </a:solidFill>
                <a:latin typeface="Calibri" panose="020F0502020204030204" pitchFamily="34" charset="0"/>
                <a:ea typeface="Calibri" panose="020F0502020204030204" pitchFamily="34" charset="0"/>
                <a:cs typeface="Calibri" panose="020F0502020204030204" pitchFamily="34" charset="0"/>
              </a:rPr>
              <a:t>    :  5 mm off-center</a:t>
            </a:r>
            <a:endParaRPr lang="en-US" sz="14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sz="1400" b="1" dirty="0">
                <a:solidFill>
                  <a:srgbClr val="000000"/>
                </a:solidFill>
                <a:latin typeface="Calibri" panose="020F0502020204030204" pitchFamily="34" charset="0"/>
                <a:ea typeface="Calibri" panose="020F0502020204030204" pitchFamily="34" charset="0"/>
                <a:cs typeface="Calibri" panose="020F0502020204030204" pitchFamily="34" charset="0"/>
              </a:rPr>
              <a:t>B</a:t>
            </a:r>
            <a:r>
              <a:rPr lang="en-US" sz="14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eam size</a:t>
            </a:r>
          </a:p>
          <a:p>
            <a:r>
              <a:rPr lang="en-US" sz="14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14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18 x 20 cm (FWHM), </a:t>
            </a:r>
          </a:p>
          <a:p>
            <a:r>
              <a:rPr lang="en-US" sz="140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resolution</a:t>
            </a:r>
            <a:r>
              <a:rPr lang="en-US" sz="1400" dirty="0">
                <a:solidFill>
                  <a:srgbClr val="000000"/>
                </a:solidFill>
                <a:latin typeface="Calibri" panose="020F0502020204030204" pitchFamily="34" charset="0"/>
                <a:ea typeface="Calibri" panose="020F0502020204030204" pitchFamily="34" charset="0"/>
                <a:cs typeface="Calibri" panose="020F0502020204030204" pitchFamily="34" charset="0"/>
              </a:rPr>
              <a:t> not taken into account</a:t>
            </a:r>
            <a:r>
              <a:rPr lang="en-US" sz="140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p:txBody>
      </p:sp>
      <p:pic>
        <p:nvPicPr>
          <p:cNvPr id="11" name="그림 10">
            <a:extLst>
              <a:ext uri="{FF2B5EF4-FFF2-40B4-BE49-F238E27FC236}">
                <a16:creationId xmlns:a16="http://schemas.microsoft.com/office/drawing/2014/main" id="{BB966634-69BE-E169-867C-80D398D70601}"/>
              </a:ext>
            </a:extLst>
          </p:cNvPr>
          <p:cNvPicPr>
            <a:picLocks noChangeAspect="1"/>
          </p:cNvPicPr>
          <p:nvPr/>
        </p:nvPicPr>
        <p:blipFill rotWithShape="1">
          <a:blip r:embed="rId6"/>
          <a:srcRect b="2047"/>
          <a:stretch/>
        </p:blipFill>
        <p:spPr>
          <a:xfrm>
            <a:off x="795555" y="1861353"/>
            <a:ext cx="2720066" cy="2154107"/>
          </a:xfrm>
          <a:prstGeom prst="rect">
            <a:avLst/>
          </a:prstGeom>
        </p:spPr>
      </p:pic>
      <p:sp>
        <p:nvSpPr>
          <p:cNvPr id="12" name="직사각형 11">
            <a:extLst>
              <a:ext uri="{FF2B5EF4-FFF2-40B4-BE49-F238E27FC236}">
                <a16:creationId xmlns:a16="http://schemas.microsoft.com/office/drawing/2014/main" id="{2129EF0A-E9E5-6D9B-591D-4C32FD760FD4}"/>
              </a:ext>
            </a:extLst>
          </p:cNvPr>
          <p:cNvSpPr/>
          <p:nvPr/>
        </p:nvSpPr>
        <p:spPr>
          <a:xfrm>
            <a:off x="774291" y="1451298"/>
            <a:ext cx="4380430" cy="369332"/>
          </a:xfrm>
          <a:prstGeom prst="rect">
            <a:avLst/>
          </a:prstGeom>
        </p:spPr>
        <p:txBody>
          <a:bodyPr wrap="none">
            <a:spAutoFit/>
          </a:bodyPr>
          <a:lstStyle/>
          <a:p>
            <a:r>
              <a:rPr lang="en-US" altLang="ko-KR" b="1" dirty="0">
                <a:latin typeface="Calibri" panose="020F0502020204030204" pitchFamily="34" charset="0"/>
                <a:cs typeface="Calibri" panose="020F0502020204030204" pitchFamily="34" charset="0"/>
              </a:rPr>
              <a:t>PSD available plastic Scintillator (PANDORA)</a:t>
            </a:r>
            <a:endParaRPr lang="ko-KR" altLang="en-US" b="1" dirty="0">
              <a:latin typeface="Calibri" panose="020F0502020204030204" pitchFamily="34" charset="0"/>
              <a:cs typeface="Calibri" panose="020F0502020204030204" pitchFamily="34" charset="0"/>
            </a:endParaRPr>
          </a:p>
        </p:txBody>
      </p:sp>
      <p:cxnSp>
        <p:nvCxnSpPr>
          <p:cNvPr id="13" name="직선 화살표 연결선 12">
            <a:extLst>
              <a:ext uri="{FF2B5EF4-FFF2-40B4-BE49-F238E27FC236}">
                <a16:creationId xmlns:a16="http://schemas.microsoft.com/office/drawing/2014/main" id="{E212074C-8602-8EC6-6FF4-52F5174C6C9F}"/>
              </a:ext>
            </a:extLst>
          </p:cNvPr>
          <p:cNvCxnSpPr>
            <a:cxnSpLocks/>
          </p:cNvCxnSpPr>
          <p:nvPr/>
        </p:nvCxnSpPr>
        <p:spPr>
          <a:xfrm flipH="1" flipV="1">
            <a:off x="2488013" y="2314857"/>
            <a:ext cx="1194193" cy="1652849"/>
          </a:xfrm>
          <a:prstGeom prst="straightConnector1">
            <a:avLst/>
          </a:prstGeom>
          <a:ln w="19050">
            <a:solidFill>
              <a:srgbClr val="00A0E8"/>
            </a:solidFill>
            <a:headEnd type="none" w="sm" len="sm"/>
            <a:tailEnd type="oval" w="sm" len="sm"/>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C09D4F8-B511-0AE3-C3C0-9EE27EB04539}"/>
              </a:ext>
            </a:extLst>
          </p:cNvPr>
          <p:cNvSpPr txBox="1"/>
          <p:nvPr/>
        </p:nvSpPr>
        <p:spPr>
          <a:xfrm>
            <a:off x="3505004" y="3967706"/>
            <a:ext cx="1986441" cy="253916"/>
          </a:xfrm>
          <a:prstGeom prst="rect">
            <a:avLst/>
          </a:prstGeom>
          <a:noFill/>
        </p:spPr>
        <p:txBody>
          <a:bodyPr wrap="none" rtlCol="0">
            <a:spAutoFit/>
          </a:bodyPr>
          <a:lstStyle/>
          <a:p>
            <a:r>
              <a:rPr lang="en-US" altLang="ko-KR" sz="1050" dirty="0">
                <a:solidFill>
                  <a:srgbClr val="0070C0"/>
                </a:solidFill>
                <a:latin typeface="Calibri" panose="020F0502020204030204" pitchFamily="34" charset="0"/>
                <a:cs typeface="Calibri" panose="020F0502020204030204" pitchFamily="34" charset="0"/>
              </a:rPr>
              <a:t>Plastic scintillator with two PMTs</a:t>
            </a:r>
            <a:endParaRPr lang="ko-KR" altLang="en-US" sz="1050" dirty="0">
              <a:solidFill>
                <a:srgbClr val="0070C0"/>
              </a:solidFill>
              <a:latin typeface="Calibri" panose="020F0502020204030204" pitchFamily="34" charset="0"/>
              <a:cs typeface="Calibri" panose="020F0502020204030204" pitchFamily="34" charset="0"/>
            </a:endParaRPr>
          </a:p>
        </p:txBody>
      </p:sp>
      <p:pic>
        <p:nvPicPr>
          <p:cNvPr id="15" name="그림 14">
            <a:extLst>
              <a:ext uri="{FF2B5EF4-FFF2-40B4-BE49-F238E27FC236}">
                <a16:creationId xmlns:a16="http://schemas.microsoft.com/office/drawing/2014/main" id="{16904AC0-BC34-4DD5-69A1-A65B2847E9E2}"/>
              </a:ext>
            </a:extLst>
          </p:cNvPr>
          <p:cNvPicPr>
            <a:picLocks noChangeAspect="1"/>
          </p:cNvPicPr>
          <p:nvPr/>
        </p:nvPicPr>
        <p:blipFill>
          <a:blip r:embed="rId7"/>
          <a:stretch>
            <a:fillRect/>
          </a:stretch>
        </p:blipFill>
        <p:spPr>
          <a:xfrm>
            <a:off x="593658" y="4015460"/>
            <a:ext cx="2999495" cy="2748749"/>
          </a:xfrm>
          <a:prstGeom prst="rect">
            <a:avLst/>
          </a:prstGeom>
        </p:spPr>
      </p:pic>
      <p:sp>
        <p:nvSpPr>
          <p:cNvPr id="16" name="TextBox 15">
            <a:extLst>
              <a:ext uri="{FF2B5EF4-FFF2-40B4-BE49-F238E27FC236}">
                <a16:creationId xmlns:a16="http://schemas.microsoft.com/office/drawing/2014/main" id="{88D7AE33-6116-BF77-AE4C-30A98A9BB78A}"/>
              </a:ext>
            </a:extLst>
          </p:cNvPr>
          <p:cNvSpPr txBox="1"/>
          <p:nvPr/>
        </p:nvSpPr>
        <p:spPr>
          <a:xfrm>
            <a:off x="4090870" y="4330322"/>
            <a:ext cx="2158113" cy="523220"/>
          </a:xfrm>
          <a:prstGeom prst="rect">
            <a:avLst/>
          </a:prstGeom>
          <a:noFill/>
        </p:spPr>
        <p:txBody>
          <a:bodyPr wrap="square">
            <a:spAutoFit/>
          </a:bodyPr>
          <a:lstStyle/>
          <a:p>
            <a:pPr marL="171450" indent="-171450">
              <a:buFont typeface="Arial" panose="020B0604020202020204" pitchFamily="34" charset="0"/>
              <a:buChar char="•"/>
            </a:pPr>
            <a:r>
              <a:rPr lang="en-US" sz="1400" dirty="0">
                <a:solidFill>
                  <a:srgbClr val="000000"/>
                </a:solidFill>
                <a:latin typeface="Calibri" panose="020F0502020204030204" pitchFamily="34" charset="0"/>
                <a:ea typeface="나눔고딕" pitchFamily="2" charset="-127"/>
                <a:cs typeface="Calibri" panose="020F0502020204030204" pitchFamily="34" charset="0"/>
              </a:rPr>
              <a:t>Horizontal beam size: </a:t>
            </a:r>
            <a:br>
              <a:rPr lang="en-US" sz="1400" dirty="0">
                <a:solidFill>
                  <a:srgbClr val="000000"/>
                </a:solidFill>
                <a:latin typeface="Calibri" panose="020F0502020204030204" pitchFamily="34" charset="0"/>
                <a:ea typeface="나눔고딕" pitchFamily="2" charset="-127"/>
                <a:cs typeface="Calibri" panose="020F0502020204030204" pitchFamily="34" charset="0"/>
              </a:rPr>
            </a:br>
            <a:r>
              <a:rPr lang="en-US" sz="1400" b="1" dirty="0">
                <a:solidFill>
                  <a:srgbClr val="000000"/>
                </a:solidFill>
                <a:latin typeface="Calibri" panose="020F0502020204030204" pitchFamily="34" charset="0"/>
                <a:ea typeface="나눔고딕" pitchFamily="2" charset="-127"/>
                <a:cs typeface="Calibri" panose="020F0502020204030204" pitchFamily="34" charset="0"/>
              </a:rPr>
              <a:t>2.6 cm (in 1</a:t>
            </a:r>
            <a:r>
              <a:rPr lang="el-GR" sz="1400" b="1" dirty="0">
                <a:solidFill>
                  <a:srgbClr val="000000"/>
                </a:solidFill>
                <a:latin typeface="Calibri" panose="020F0502020204030204" pitchFamily="34" charset="0"/>
                <a:ea typeface="맑은 고딕" panose="020B0503020000020004" pitchFamily="50" charset="-127"/>
                <a:cs typeface="Calibri" panose="020F0502020204030204" pitchFamily="34" charset="0"/>
              </a:rPr>
              <a:t>σ</a:t>
            </a:r>
            <a:r>
              <a:rPr lang="en-US" sz="1400" b="1" dirty="0">
                <a:solidFill>
                  <a:srgbClr val="000000"/>
                </a:solidFill>
                <a:latin typeface="Calibri" panose="020F0502020204030204" pitchFamily="34" charset="0"/>
                <a:ea typeface="맑은 고딕" panose="020B0503020000020004" pitchFamily="50" charset="-127"/>
                <a:cs typeface="Calibri" panose="020F0502020204030204" pitchFamily="34" charset="0"/>
              </a:rPr>
              <a:t>)</a:t>
            </a:r>
            <a:r>
              <a:rPr lang="en-US" sz="1400" b="1" dirty="0">
                <a:solidFill>
                  <a:srgbClr val="000000"/>
                </a:solidFill>
                <a:latin typeface="Calibri" panose="020F0502020204030204" pitchFamily="34" charset="0"/>
                <a:ea typeface="나눔고딕" pitchFamily="2" charset="-127"/>
                <a:cs typeface="Calibri" panose="020F0502020204030204" pitchFamily="34" charset="0"/>
              </a:rPr>
              <a:t> </a:t>
            </a:r>
            <a:endParaRPr lang="en-US" sz="1400" b="1" i="0" dirty="0">
              <a:solidFill>
                <a:srgbClr val="000000"/>
              </a:solidFill>
              <a:effectLst/>
              <a:latin typeface="Calibri" panose="020F0502020204030204" pitchFamily="34" charset="0"/>
              <a:ea typeface="나눔고딕" pitchFamily="2" charset="-127"/>
              <a:cs typeface="Calibri" panose="020F0502020204030204" pitchFamily="34" charset="0"/>
            </a:endParaRPr>
          </a:p>
        </p:txBody>
      </p:sp>
      <p:pic>
        <p:nvPicPr>
          <p:cNvPr id="17" name="그림 16">
            <a:extLst>
              <a:ext uri="{FF2B5EF4-FFF2-40B4-BE49-F238E27FC236}">
                <a16:creationId xmlns:a16="http://schemas.microsoft.com/office/drawing/2014/main" id="{247319E9-3ED1-ADE0-9E7D-030AEFEA05C5}"/>
              </a:ext>
            </a:extLst>
          </p:cNvPr>
          <p:cNvPicPr>
            <a:picLocks noChangeAspect="1"/>
          </p:cNvPicPr>
          <p:nvPr/>
        </p:nvPicPr>
        <p:blipFill>
          <a:blip r:embed="rId8"/>
          <a:srcRect l="72277"/>
          <a:stretch/>
        </p:blipFill>
        <p:spPr>
          <a:xfrm>
            <a:off x="3682206" y="2171328"/>
            <a:ext cx="2800534" cy="1719221"/>
          </a:xfrm>
          <a:prstGeom prst="rect">
            <a:avLst/>
          </a:prstGeom>
        </p:spPr>
      </p:pic>
      <p:cxnSp>
        <p:nvCxnSpPr>
          <p:cNvPr id="18" name="직선 화살표 연결선 17">
            <a:extLst>
              <a:ext uri="{FF2B5EF4-FFF2-40B4-BE49-F238E27FC236}">
                <a16:creationId xmlns:a16="http://schemas.microsoft.com/office/drawing/2014/main" id="{24435C72-9372-CF4F-1472-78BA1E964607}"/>
              </a:ext>
            </a:extLst>
          </p:cNvPr>
          <p:cNvCxnSpPr>
            <a:cxnSpLocks/>
          </p:cNvCxnSpPr>
          <p:nvPr/>
        </p:nvCxnSpPr>
        <p:spPr>
          <a:xfrm flipH="1">
            <a:off x="4281435" y="2058524"/>
            <a:ext cx="216790" cy="825729"/>
          </a:xfrm>
          <a:prstGeom prst="straightConnector1">
            <a:avLst/>
          </a:prstGeom>
          <a:ln w="19050">
            <a:solidFill>
              <a:srgbClr val="00A0E8"/>
            </a:solidFill>
            <a:headEnd type="none" w="sm" len="sm"/>
            <a:tailEnd type="oval" w="sm" len="sm"/>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1E4573D-D03F-E38B-8DB0-46E1CC4AE680}"/>
              </a:ext>
            </a:extLst>
          </p:cNvPr>
          <p:cNvSpPr txBox="1"/>
          <p:nvPr/>
        </p:nvSpPr>
        <p:spPr>
          <a:xfrm>
            <a:off x="4036637" y="1820107"/>
            <a:ext cx="1244251" cy="253916"/>
          </a:xfrm>
          <a:prstGeom prst="rect">
            <a:avLst/>
          </a:prstGeom>
          <a:noFill/>
        </p:spPr>
        <p:txBody>
          <a:bodyPr wrap="none" rtlCol="0">
            <a:spAutoFit/>
          </a:bodyPr>
          <a:lstStyle/>
          <a:p>
            <a:r>
              <a:rPr lang="en-US" altLang="ko-KR" sz="1050" dirty="0">
                <a:solidFill>
                  <a:srgbClr val="0070C0"/>
                </a:solidFill>
                <a:latin typeface="Calibri" panose="020F0502020204030204" pitchFamily="34" charset="0"/>
                <a:cs typeface="Calibri" panose="020F0502020204030204" pitchFamily="34" charset="0"/>
              </a:rPr>
              <a:t>PANDORA detector</a:t>
            </a:r>
            <a:endParaRPr lang="ko-KR" altLang="en-US" sz="1050" dirty="0">
              <a:solidFill>
                <a:srgbClr val="0070C0"/>
              </a:solidFill>
              <a:latin typeface="Calibri" panose="020F0502020204030204" pitchFamily="34" charset="0"/>
              <a:cs typeface="Calibri" panose="020F0502020204030204" pitchFamily="34" charset="0"/>
            </a:endParaRPr>
          </a:p>
        </p:txBody>
      </p:sp>
      <p:cxnSp>
        <p:nvCxnSpPr>
          <p:cNvPr id="21" name="직선 화살표 연결선 20">
            <a:extLst>
              <a:ext uri="{FF2B5EF4-FFF2-40B4-BE49-F238E27FC236}">
                <a16:creationId xmlns:a16="http://schemas.microsoft.com/office/drawing/2014/main" id="{4EB3DAAF-FC55-617A-A6B5-258C040221D6}"/>
              </a:ext>
            </a:extLst>
          </p:cNvPr>
          <p:cNvCxnSpPr/>
          <p:nvPr/>
        </p:nvCxnSpPr>
        <p:spPr>
          <a:xfrm flipH="1">
            <a:off x="5261419" y="2723716"/>
            <a:ext cx="499110"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C018DC2-E689-F5CE-41B8-B29BD25B1BA7}"/>
              </a:ext>
            </a:extLst>
          </p:cNvPr>
          <p:cNvSpPr txBox="1"/>
          <p:nvPr/>
        </p:nvSpPr>
        <p:spPr>
          <a:xfrm>
            <a:off x="5208079" y="2401899"/>
            <a:ext cx="718466" cy="261610"/>
          </a:xfrm>
          <a:prstGeom prst="rect">
            <a:avLst/>
          </a:prstGeom>
          <a:noFill/>
        </p:spPr>
        <p:txBody>
          <a:bodyPr wrap="none" rtlCol="0">
            <a:spAutoFit/>
          </a:bodyPr>
          <a:lstStyle/>
          <a:p>
            <a:r>
              <a:rPr lang="en-US" altLang="ko-KR" sz="1100" dirty="0">
                <a:solidFill>
                  <a:srgbClr val="C00000"/>
                </a:solidFill>
                <a:latin typeface="Calibri" panose="020F0502020204030204" pitchFamily="34" charset="0"/>
                <a:cs typeface="Calibri" panose="020F0502020204030204" pitchFamily="34" charset="0"/>
              </a:rPr>
              <a:t>Neutrons</a:t>
            </a:r>
            <a:endParaRPr lang="ko-KR" altLang="en-US" sz="1100" dirty="0">
              <a:solidFill>
                <a:srgbClr val="C00000"/>
              </a:solidFill>
              <a:latin typeface="Calibri" panose="020F0502020204030204" pitchFamily="34" charset="0"/>
              <a:cs typeface="Calibri" panose="020F0502020204030204" pitchFamily="34" charset="0"/>
            </a:endParaRPr>
          </a:p>
        </p:txBody>
      </p:sp>
      <p:sp>
        <p:nvSpPr>
          <p:cNvPr id="23" name="직사각형 22"/>
          <p:cNvSpPr/>
          <p:nvPr/>
        </p:nvSpPr>
        <p:spPr>
          <a:xfrm>
            <a:off x="3682205" y="5079083"/>
            <a:ext cx="2986789" cy="1015663"/>
          </a:xfrm>
          <a:prstGeom prst="rect">
            <a:avLst/>
          </a:prstGeom>
        </p:spPr>
        <p:txBody>
          <a:bodyPr wrap="square">
            <a:spAutoFit/>
          </a:bodyPr>
          <a:lstStyle/>
          <a:p>
            <a:pPr marL="171450" indent="-171450">
              <a:buFont typeface="Arial" panose="020B0604020202020204" pitchFamily="34" charset="0"/>
              <a:buChar char="•"/>
            </a:pPr>
            <a:r>
              <a:rPr lang="en-US" altLang="ko-KR" sz="1200" dirty="0">
                <a:latin typeface="Arial" panose="020B0604020202020204" pitchFamily="34" charset="0"/>
                <a:ea typeface="나눔고딕" panose="020B0600000101010101" charset="-127"/>
                <a:cs typeface="Arial" panose="020B0604020202020204" pitchFamily="34" charset="0"/>
              </a:rPr>
              <a:t>EJ-276:  pulse-shape discriminating (PSD) plastic scintillator enables the separation of gamma and fast neutron signals on the basis of their timing characteristics</a:t>
            </a:r>
          </a:p>
        </p:txBody>
      </p:sp>
      <p:sp>
        <p:nvSpPr>
          <p:cNvPr id="24" name="슬라이드 번호 개체 틀 2">
            <a:extLst>
              <a:ext uri="{FF2B5EF4-FFF2-40B4-BE49-F238E27FC236}">
                <a16:creationId xmlns:a16="http://schemas.microsoft.com/office/drawing/2014/main" id="{528A67BA-A124-49B3-8C09-31135F6D073C}"/>
              </a:ext>
            </a:extLst>
          </p:cNvPr>
          <p:cNvSpPr txBox="1">
            <a:spLocks/>
          </p:cNvSpPr>
          <p:nvPr/>
        </p:nvSpPr>
        <p:spPr>
          <a:xfrm>
            <a:off x="9360000" y="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tint val="82000"/>
                  </a:schemeClr>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91FA9868-F4C7-48E4-A91F-515FCC583EA8}" type="slidenum">
              <a:rPr lang="ko-KR" altLang="en-US" sz="1400" smtClean="0"/>
              <a:pPr/>
              <a:t>21</a:t>
            </a:fld>
            <a:endParaRPr lang="ko-KR" altLang="en-US" sz="1400" dirty="0"/>
          </a:p>
        </p:txBody>
      </p:sp>
    </p:spTree>
    <p:extLst>
      <p:ext uri="{BB962C8B-B14F-4D97-AF65-F5344CB8AC3E}">
        <p14:creationId xmlns:p14="http://schemas.microsoft.com/office/powerpoint/2010/main" val="17766880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a:extLst>
              <a:ext uri="{FF2B5EF4-FFF2-40B4-BE49-F238E27FC236}">
                <a16:creationId xmlns:a16="http://schemas.microsoft.com/office/drawing/2014/main" id="{0581C873-3AE9-453B-81BE-75CEA6B91BE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12675"/>
          <a:stretch/>
        </p:blipFill>
        <p:spPr>
          <a:xfrm>
            <a:off x="-5892" y="1002082"/>
            <a:ext cx="12192000" cy="5764478"/>
          </a:xfrm>
          <a:prstGeom prst="rect">
            <a:avLst/>
          </a:prstGeom>
          <a:solidFill>
            <a:schemeClr val="accent2"/>
          </a:solidFill>
        </p:spPr>
      </p:pic>
      <p:pic>
        <p:nvPicPr>
          <p:cNvPr id="19" name="그림 18">
            <a:extLst>
              <a:ext uri="{FF2B5EF4-FFF2-40B4-BE49-F238E27FC236}">
                <a16:creationId xmlns:a16="http://schemas.microsoft.com/office/drawing/2014/main" id="{B566940A-5D05-484C-340D-B21396B2E3C6}"/>
              </a:ext>
            </a:extLst>
          </p:cNvPr>
          <p:cNvPicPr>
            <a:picLocks noChangeAspect="1"/>
          </p:cNvPicPr>
          <p:nvPr/>
        </p:nvPicPr>
        <p:blipFill rotWithShape="1">
          <a:blip r:embed="rId5">
            <a:extLst>
              <a:ext uri="{28A0092B-C50C-407E-A947-70E740481C1C}">
                <a14:useLocalDpi xmlns:a14="http://schemas.microsoft.com/office/drawing/2010/main" val="0"/>
              </a:ext>
            </a:extLst>
          </a:blip>
          <a:srcRect t="20307" b="7853"/>
          <a:stretch/>
        </p:blipFill>
        <p:spPr>
          <a:xfrm>
            <a:off x="5892" y="475989"/>
            <a:ext cx="12192000" cy="526093"/>
          </a:xfrm>
          <a:prstGeom prst="rect">
            <a:avLst/>
          </a:prstGeom>
        </p:spPr>
      </p:pic>
      <p:sp>
        <p:nvSpPr>
          <p:cNvPr id="25" name="TextBox 24">
            <a:extLst>
              <a:ext uri="{FF2B5EF4-FFF2-40B4-BE49-F238E27FC236}">
                <a16:creationId xmlns:a16="http://schemas.microsoft.com/office/drawing/2014/main" id="{DB975493-325C-B395-0388-8A9AEF398447}"/>
              </a:ext>
            </a:extLst>
          </p:cNvPr>
          <p:cNvSpPr txBox="1"/>
          <p:nvPr/>
        </p:nvSpPr>
        <p:spPr>
          <a:xfrm>
            <a:off x="540000" y="180000"/>
            <a:ext cx="10769684" cy="646331"/>
          </a:xfrm>
          <a:prstGeom prst="rect">
            <a:avLst/>
          </a:prstGeom>
          <a:noFill/>
        </p:spPr>
        <p:txBody>
          <a:bodyPr wrap="square" rtlCol="0">
            <a:spAutoFit/>
          </a:bodyPr>
          <a:lstStyle/>
          <a:p>
            <a:r>
              <a:rPr lang="en-US" altLang="ko-KR" sz="3600" dirty="0">
                <a:solidFill>
                  <a:srgbClr val="9FDFFF"/>
                </a:solidFill>
                <a:latin typeface="Times New Roman" panose="02020603050405020304" pitchFamily="18" charset="0"/>
                <a:ea typeface="SUIT SemiBold" pitchFamily="50" charset="-127"/>
                <a:cs typeface="Times New Roman" panose="02020603050405020304" pitchFamily="18" charset="0"/>
              </a:rPr>
              <a:t>Presentation Outline</a:t>
            </a:r>
            <a:endParaRPr lang="ko-KR" altLang="en-US" sz="2800" dirty="0">
              <a:solidFill>
                <a:srgbClr val="9FDFFF"/>
              </a:solidFill>
              <a:latin typeface="Times New Roman" panose="02020603050405020304" pitchFamily="18" charset="0"/>
              <a:ea typeface="SUIT SemiBold" pitchFamily="50" charset="-127"/>
              <a:cs typeface="Times New Roman" panose="02020603050405020304" pitchFamily="18" charset="0"/>
            </a:endParaRPr>
          </a:p>
        </p:txBody>
      </p:sp>
      <p:sp>
        <p:nvSpPr>
          <p:cNvPr id="4" name="직사각형 3">
            <a:extLst>
              <a:ext uri="{FF2B5EF4-FFF2-40B4-BE49-F238E27FC236}">
                <a16:creationId xmlns:a16="http://schemas.microsoft.com/office/drawing/2014/main" id="{FC4A2EE1-2176-4232-A98F-2DF627612636}"/>
              </a:ext>
            </a:extLst>
          </p:cNvPr>
          <p:cNvSpPr/>
          <p:nvPr/>
        </p:nvSpPr>
        <p:spPr>
          <a:xfrm>
            <a:off x="-17676" y="1002082"/>
            <a:ext cx="12192000" cy="5764478"/>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TextBox 1">
            <a:extLst>
              <a:ext uri="{FF2B5EF4-FFF2-40B4-BE49-F238E27FC236}">
                <a16:creationId xmlns:a16="http://schemas.microsoft.com/office/drawing/2014/main" id="{5396CB70-C8BA-45DF-B2A9-1A2A7EC29F00}"/>
              </a:ext>
            </a:extLst>
          </p:cNvPr>
          <p:cNvSpPr txBox="1"/>
          <p:nvPr/>
        </p:nvSpPr>
        <p:spPr>
          <a:xfrm>
            <a:off x="1147209" y="1894762"/>
            <a:ext cx="7744584" cy="3785652"/>
          </a:xfrm>
          <a:prstGeom prst="rect">
            <a:avLst/>
          </a:prstGeom>
          <a:noFill/>
        </p:spPr>
        <p:txBody>
          <a:bodyPr wrap="square" rtlCol="0">
            <a:spAutoFit/>
          </a:bodyPr>
          <a:lstStyle/>
          <a:p>
            <a:r>
              <a:rPr lang="en-US" altLang="ko-KR" sz="2400" b="1" dirty="0">
                <a:solidFill>
                  <a:srgbClr val="9FDFFF"/>
                </a:solidFill>
                <a:latin typeface="Times New Roman" panose="02020603050405020304" pitchFamily="18" charset="0"/>
                <a:cs typeface="Times New Roman" panose="02020603050405020304" pitchFamily="18" charset="0"/>
              </a:rPr>
              <a:t>1. Status of RAON</a:t>
            </a:r>
          </a:p>
          <a:p>
            <a:pPr marL="342900" indent="-342900">
              <a:buAutoNum type="arabicPeriod"/>
            </a:pPr>
            <a:endParaRPr lang="en-US" altLang="ko-KR" sz="2400" b="1" dirty="0">
              <a:solidFill>
                <a:srgbClr val="004098"/>
              </a:solidFill>
              <a:latin typeface="Times New Roman" panose="02020603050405020304" pitchFamily="18" charset="0"/>
              <a:cs typeface="Times New Roman" panose="02020603050405020304" pitchFamily="18" charset="0"/>
            </a:endParaRPr>
          </a:p>
          <a:p>
            <a:r>
              <a:rPr lang="en-US" altLang="ko-KR" sz="2400" b="1" dirty="0">
                <a:solidFill>
                  <a:srgbClr val="004098"/>
                </a:solidFill>
                <a:latin typeface="Times New Roman" panose="02020603050405020304" pitchFamily="18" charset="0"/>
                <a:cs typeface="Times New Roman" panose="02020603050405020304" pitchFamily="18" charset="0"/>
              </a:rPr>
              <a:t>2. Beam Commissioning and User Experiment Results</a:t>
            </a:r>
          </a:p>
          <a:p>
            <a:r>
              <a:rPr lang="en-US" altLang="ko-KR" sz="2400" b="1" dirty="0">
                <a:solidFill>
                  <a:srgbClr val="9FDFFF"/>
                </a:solidFill>
                <a:latin typeface="Times New Roman" panose="02020603050405020304" pitchFamily="18" charset="0"/>
                <a:cs typeface="Times New Roman" panose="02020603050405020304" pitchFamily="18" charset="0"/>
              </a:rPr>
              <a:t>   - </a:t>
            </a:r>
            <a:r>
              <a:rPr lang="en-US" altLang="ko-KR" sz="2400" b="1" dirty="0" err="1">
                <a:solidFill>
                  <a:srgbClr val="9FDFFF"/>
                </a:solidFill>
                <a:latin typeface="Times New Roman" panose="02020603050405020304" pitchFamily="18" charset="0"/>
                <a:cs typeface="Times New Roman" panose="02020603050405020304" pitchFamily="18" charset="0"/>
              </a:rPr>
              <a:t>KoBRA</a:t>
            </a:r>
            <a:r>
              <a:rPr lang="en-US" altLang="ko-KR" sz="2400" b="1" dirty="0">
                <a:solidFill>
                  <a:srgbClr val="9FDFFF"/>
                </a:solidFill>
                <a:latin typeface="Times New Roman" panose="02020603050405020304" pitchFamily="18" charset="0"/>
                <a:cs typeface="Times New Roman" panose="02020603050405020304" pitchFamily="18" charset="0"/>
              </a:rPr>
              <a:t> </a:t>
            </a:r>
          </a:p>
          <a:p>
            <a:r>
              <a:rPr lang="en-US" altLang="ko-KR" sz="2400" b="1" dirty="0">
                <a:solidFill>
                  <a:srgbClr val="9FDFFF"/>
                </a:solidFill>
                <a:latin typeface="Times New Roman" panose="02020603050405020304" pitchFamily="18" charset="0"/>
                <a:cs typeface="Times New Roman" panose="02020603050405020304" pitchFamily="18" charset="0"/>
              </a:rPr>
              <a:t>   - NDPS</a:t>
            </a:r>
          </a:p>
          <a:p>
            <a:r>
              <a:rPr lang="en-US" altLang="ko-KR" sz="2400" b="1" dirty="0">
                <a:solidFill>
                  <a:srgbClr val="004098"/>
                </a:solidFill>
                <a:latin typeface="Times New Roman" panose="02020603050405020304" pitchFamily="18" charset="0"/>
                <a:cs typeface="Times New Roman" panose="02020603050405020304" pitchFamily="18" charset="0"/>
              </a:rPr>
              <a:t>   - </a:t>
            </a:r>
            <a:r>
              <a:rPr lang="en-US" altLang="ko-KR" sz="2400" b="1" dirty="0" err="1">
                <a:solidFill>
                  <a:srgbClr val="004098"/>
                </a:solidFill>
                <a:latin typeface="Times New Roman" panose="02020603050405020304" pitchFamily="18" charset="0"/>
                <a:cs typeface="Times New Roman" panose="02020603050405020304" pitchFamily="18" charset="0"/>
              </a:rPr>
              <a:t>CLaSsy</a:t>
            </a:r>
            <a:endParaRPr lang="en-US" altLang="ko-KR" sz="2400" b="1" dirty="0">
              <a:solidFill>
                <a:srgbClr val="004098"/>
              </a:solidFill>
              <a:latin typeface="Times New Roman" panose="02020603050405020304" pitchFamily="18" charset="0"/>
              <a:cs typeface="Times New Roman" panose="02020603050405020304" pitchFamily="18" charset="0"/>
            </a:endParaRPr>
          </a:p>
          <a:p>
            <a:pPr marL="342900" indent="-342900">
              <a:buAutoNum type="arabicPeriod"/>
            </a:pPr>
            <a:endParaRPr lang="en-US" altLang="ko-KR" sz="2400" b="1" dirty="0">
              <a:solidFill>
                <a:srgbClr val="004098"/>
              </a:solidFill>
              <a:latin typeface="Times New Roman" panose="02020603050405020304" pitchFamily="18" charset="0"/>
              <a:cs typeface="Times New Roman" panose="02020603050405020304" pitchFamily="18" charset="0"/>
            </a:endParaRPr>
          </a:p>
          <a:p>
            <a:r>
              <a:rPr lang="en-US" altLang="ko-KR" sz="2400" b="1" dirty="0">
                <a:solidFill>
                  <a:srgbClr val="9FDFFF"/>
                </a:solidFill>
                <a:latin typeface="Times New Roman" panose="02020603050405020304" pitchFamily="18" charset="0"/>
                <a:cs typeface="Times New Roman" panose="02020603050405020304" pitchFamily="18" charset="0"/>
              </a:rPr>
              <a:t>3. User Experiments in 2025 and Future Plan </a:t>
            </a:r>
          </a:p>
          <a:p>
            <a:pPr marL="342900" indent="-342900">
              <a:buAutoNum type="arabicPeriod"/>
            </a:pPr>
            <a:endParaRPr lang="en-US" altLang="ko-KR" sz="2400" b="1" dirty="0">
              <a:solidFill>
                <a:srgbClr val="9FDFFF"/>
              </a:solidFill>
              <a:latin typeface="Times New Roman" panose="02020603050405020304" pitchFamily="18" charset="0"/>
              <a:cs typeface="Times New Roman" panose="02020603050405020304" pitchFamily="18" charset="0"/>
            </a:endParaRPr>
          </a:p>
          <a:p>
            <a:r>
              <a:rPr lang="en-US" altLang="ko-KR" sz="2400" b="1" dirty="0">
                <a:solidFill>
                  <a:srgbClr val="9FDFFF"/>
                </a:solidFill>
                <a:latin typeface="Times New Roman" panose="02020603050405020304" pitchFamily="18" charset="0"/>
                <a:cs typeface="Times New Roman" panose="02020603050405020304" pitchFamily="18" charset="0"/>
              </a:rPr>
              <a:t>4. Summary</a:t>
            </a:r>
            <a:endParaRPr lang="ko-KR" altLang="en-US" sz="2400" b="1" dirty="0">
              <a:solidFill>
                <a:srgbClr val="9FDFFF"/>
              </a:solidFill>
              <a:latin typeface="Times New Roman" panose="02020603050405020304" pitchFamily="18" charset="0"/>
              <a:cs typeface="Times New Roman" panose="02020603050405020304" pitchFamily="18" charset="0"/>
            </a:endParaRPr>
          </a:p>
        </p:txBody>
      </p:sp>
      <p:sp>
        <p:nvSpPr>
          <p:cNvPr id="8" name="슬라이드 번호 개체 틀 2">
            <a:extLst>
              <a:ext uri="{FF2B5EF4-FFF2-40B4-BE49-F238E27FC236}">
                <a16:creationId xmlns:a16="http://schemas.microsoft.com/office/drawing/2014/main" id="{E6213052-4DFC-488D-B331-A8CDF32F50EA}"/>
              </a:ext>
            </a:extLst>
          </p:cNvPr>
          <p:cNvSpPr txBox="1">
            <a:spLocks/>
          </p:cNvSpPr>
          <p:nvPr/>
        </p:nvSpPr>
        <p:spPr>
          <a:xfrm>
            <a:off x="9360000" y="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tint val="82000"/>
                  </a:schemeClr>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91FA9868-F4C7-48E4-A91F-515FCC583EA8}" type="slidenum">
              <a:rPr lang="ko-KR" altLang="en-US" sz="1400" smtClean="0"/>
              <a:pPr/>
              <a:t>22</a:t>
            </a:fld>
            <a:endParaRPr lang="ko-KR" altLang="en-US" sz="1400" dirty="0"/>
          </a:p>
        </p:txBody>
      </p:sp>
    </p:spTree>
    <p:extLst>
      <p:ext uri="{BB962C8B-B14F-4D97-AF65-F5344CB8AC3E}">
        <p14:creationId xmlns:p14="http://schemas.microsoft.com/office/powerpoint/2010/main" val="28168544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그림 18">
            <a:extLst>
              <a:ext uri="{FF2B5EF4-FFF2-40B4-BE49-F238E27FC236}">
                <a16:creationId xmlns:a16="http://schemas.microsoft.com/office/drawing/2014/main" id="{B566940A-5D05-484C-340D-B21396B2E3C6}"/>
              </a:ext>
            </a:extLst>
          </p:cNvPr>
          <p:cNvPicPr>
            <a:picLocks noChangeAspect="1"/>
          </p:cNvPicPr>
          <p:nvPr/>
        </p:nvPicPr>
        <p:blipFill rotWithShape="1">
          <a:blip r:embed="rId3">
            <a:extLst>
              <a:ext uri="{28A0092B-C50C-407E-A947-70E740481C1C}">
                <a14:useLocalDpi xmlns:a14="http://schemas.microsoft.com/office/drawing/2010/main" val="0"/>
              </a:ext>
            </a:extLst>
          </a:blip>
          <a:srcRect t="20307" b="7853"/>
          <a:stretch/>
        </p:blipFill>
        <p:spPr>
          <a:xfrm>
            <a:off x="5892" y="475989"/>
            <a:ext cx="12192000" cy="526093"/>
          </a:xfrm>
          <a:prstGeom prst="rect">
            <a:avLst/>
          </a:prstGeom>
        </p:spPr>
      </p:pic>
      <p:sp>
        <p:nvSpPr>
          <p:cNvPr id="25" name="TextBox 24">
            <a:extLst>
              <a:ext uri="{FF2B5EF4-FFF2-40B4-BE49-F238E27FC236}">
                <a16:creationId xmlns:a16="http://schemas.microsoft.com/office/drawing/2014/main" id="{DB975493-325C-B395-0388-8A9AEF398447}"/>
              </a:ext>
            </a:extLst>
          </p:cNvPr>
          <p:cNvSpPr txBox="1"/>
          <p:nvPr/>
        </p:nvSpPr>
        <p:spPr>
          <a:xfrm>
            <a:off x="540000" y="180000"/>
            <a:ext cx="10769684" cy="646331"/>
          </a:xfrm>
          <a:prstGeom prst="rect">
            <a:avLst/>
          </a:prstGeom>
          <a:noFill/>
        </p:spPr>
        <p:txBody>
          <a:bodyPr wrap="square" rtlCol="0">
            <a:spAutoFit/>
          </a:bodyPr>
          <a:lstStyle/>
          <a:p>
            <a:r>
              <a:rPr lang="en-US" altLang="ko-KR" sz="3600" dirty="0" err="1">
                <a:solidFill>
                  <a:srgbClr val="004098"/>
                </a:solidFill>
                <a:latin typeface="Times New Roman" panose="02020603050405020304" pitchFamily="18" charset="0"/>
                <a:ea typeface="SUIT SemiBold" pitchFamily="50" charset="-127"/>
                <a:cs typeface="Times New Roman" panose="02020603050405020304" pitchFamily="18" charset="0"/>
              </a:rPr>
              <a:t>CLaSsy</a:t>
            </a:r>
            <a:r>
              <a:rPr lang="en-US" altLang="ko-KR" sz="3600" dirty="0">
                <a:solidFill>
                  <a:srgbClr val="004098"/>
                </a:solidFill>
                <a:latin typeface="Times New Roman" panose="02020603050405020304" pitchFamily="18" charset="0"/>
                <a:ea typeface="SUIT SemiBold" pitchFamily="50" charset="-127"/>
                <a:cs typeface="Times New Roman" panose="02020603050405020304" pitchFamily="18" charset="0"/>
              </a:rPr>
              <a:t> </a:t>
            </a:r>
            <a:r>
              <a:rPr lang="en-US" altLang="ko-KR" sz="2800" dirty="0">
                <a:solidFill>
                  <a:srgbClr val="004098"/>
                </a:solidFill>
                <a:latin typeface="Times New Roman" panose="02020603050405020304" pitchFamily="18" charset="0"/>
                <a:ea typeface="SUIT SemiBold" pitchFamily="50" charset="-127"/>
                <a:cs typeface="Times New Roman" panose="02020603050405020304" pitchFamily="18" charset="0"/>
              </a:rPr>
              <a:t>(C</a:t>
            </a:r>
            <a:r>
              <a:rPr lang="en-US" altLang="ko-KR" sz="2800" dirty="0">
                <a:solidFill>
                  <a:srgbClr val="0097E0"/>
                </a:solidFill>
                <a:latin typeface="Times New Roman" panose="02020603050405020304" pitchFamily="18" charset="0"/>
                <a:ea typeface="SUIT SemiBold" pitchFamily="50" charset="-127"/>
                <a:cs typeface="Times New Roman" panose="02020603050405020304" pitchFamily="18" charset="0"/>
              </a:rPr>
              <a:t>ollinear </a:t>
            </a:r>
            <a:r>
              <a:rPr lang="en-US" altLang="ko-KR" sz="2800" dirty="0">
                <a:solidFill>
                  <a:srgbClr val="004098"/>
                </a:solidFill>
                <a:latin typeface="Times New Roman" panose="02020603050405020304" pitchFamily="18" charset="0"/>
                <a:ea typeface="SUIT SemiBold" pitchFamily="50" charset="-127"/>
                <a:cs typeface="Times New Roman" panose="02020603050405020304" pitchFamily="18" charset="0"/>
              </a:rPr>
              <a:t>La</a:t>
            </a:r>
            <a:r>
              <a:rPr lang="en-US" altLang="ko-KR" sz="2800" dirty="0">
                <a:solidFill>
                  <a:srgbClr val="0097E0"/>
                </a:solidFill>
                <a:latin typeface="Times New Roman" panose="02020603050405020304" pitchFamily="18" charset="0"/>
                <a:ea typeface="SUIT SemiBold" pitchFamily="50" charset="-127"/>
                <a:cs typeface="Times New Roman" panose="02020603050405020304" pitchFamily="18" charset="0"/>
              </a:rPr>
              <a:t>ser </a:t>
            </a:r>
            <a:r>
              <a:rPr lang="en-US" altLang="ko-KR" sz="2800" dirty="0">
                <a:solidFill>
                  <a:srgbClr val="004098"/>
                </a:solidFill>
                <a:latin typeface="Times New Roman" panose="02020603050405020304" pitchFamily="18" charset="0"/>
                <a:ea typeface="SUIT SemiBold" pitchFamily="50" charset="-127"/>
                <a:cs typeface="Times New Roman" panose="02020603050405020304" pitchFamily="18" charset="0"/>
              </a:rPr>
              <a:t>S</a:t>
            </a:r>
            <a:r>
              <a:rPr lang="en-US" altLang="ko-KR" sz="2800" dirty="0">
                <a:solidFill>
                  <a:srgbClr val="0097E0"/>
                </a:solidFill>
                <a:latin typeface="Times New Roman" panose="02020603050405020304" pitchFamily="18" charset="0"/>
                <a:ea typeface="SUIT SemiBold" pitchFamily="50" charset="-127"/>
                <a:cs typeface="Times New Roman" panose="02020603050405020304" pitchFamily="18" charset="0"/>
              </a:rPr>
              <a:t>pectro</a:t>
            </a:r>
            <a:r>
              <a:rPr lang="en-US" altLang="ko-KR" sz="2800" dirty="0">
                <a:solidFill>
                  <a:srgbClr val="004098"/>
                </a:solidFill>
                <a:latin typeface="Times New Roman" panose="02020603050405020304" pitchFamily="18" charset="0"/>
                <a:ea typeface="SUIT SemiBold" pitchFamily="50" charset="-127"/>
                <a:cs typeface="Times New Roman" panose="02020603050405020304" pitchFamily="18" charset="0"/>
              </a:rPr>
              <a:t>s</a:t>
            </a:r>
            <a:r>
              <a:rPr lang="en-US" altLang="ko-KR" sz="2800" dirty="0">
                <a:solidFill>
                  <a:srgbClr val="0097E0"/>
                </a:solidFill>
                <a:latin typeface="Times New Roman" panose="02020603050405020304" pitchFamily="18" charset="0"/>
                <a:ea typeface="SUIT SemiBold" pitchFamily="50" charset="-127"/>
                <a:cs typeface="Times New Roman" panose="02020603050405020304" pitchFamily="18" charset="0"/>
              </a:rPr>
              <a:t>cop</a:t>
            </a:r>
            <a:r>
              <a:rPr lang="en-US" altLang="ko-KR" sz="2800" dirty="0">
                <a:solidFill>
                  <a:srgbClr val="004098"/>
                </a:solidFill>
                <a:latin typeface="Times New Roman" panose="02020603050405020304" pitchFamily="18" charset="0"/>
                <a:ea typeface="SUIT SemiBold" pitchFamily="50" charset="-127"/>
                <a:cs typeface="Times New Roman" panose="02020603050405020304" pitchFamily="18" charset="0"/>
              </a:rPr>
              <a:t>y)</a:t>
            </a:r>
            <a:endParaRPr lang="ko-KR" altLang="en-US" sz="2800" dirty="0">
              <a:solidFill>
                <a:srgbClr val="004098"/>
              </a:solidFill>
              <a:latin typeface="Times New Roman" panose="02020603050405020304" pitchFamily="18" charset="0"/>
              <a:ea typeface="SUIT SemiBold" pitchFamily="50" charset="-127"/>
              <a:cs typeface="Times New Roman" panose="02020603050405020304" pitchFamily="18" charset="0"/>
            </a:endParaRPr>
          </a:p>
        </p:txBody>
      </p:sp>
      <p:sp>
        <p:nvSpPr>
          <p:cNvPr id="3" name="TextBox 2">
            <a:extLst>
              <a:ext uri="{FF2B5EF4-FFF2-40B4-BE49-F238E27FC236}">
                <a16:creationId xmlns:a16="http://schemas.microsoft.com/office/drawing/2014/main" id="{85AA461B-65E1-E198-5AE0-3B38C1279125}"/>
              </a:ext>
            </a:extLst>
          </p:cNvPr>
          <p:cNvSpPr txBox="1"/>
          <p:nvPr/>
        </p:nvSpPr>
        <p:spPr>
          <a:xfrm>
            <a:off x="360000" y="936000"/>
            <a:ext cx="3918816" cy="369332"/>
          </a:xfrm>
          <a:prstGeom prst="rect">
            <a:avLst/>
          </a:prstGeom>
          <a:noFill/>
        </p:spPr>
        <p:txBody>
          <a:bodyPr wrap="square" rtlCol="0">
            <a:spAutoFit/>
          </a:bodyPr>
          <a:lstStyle/>
          <a:p>
            <a:pPr marL="285750" indent="-285750">
              <a:buClr>
                <a:srgbClr val="005391"/>
              </a:buClr>
              <a:buFont typeface="Wingdings" panose="05000000000000000000" pitchFamily="2" charset="2"/>
              <a:buChar char="§"/>
            </a:pPr>
            <a:r>
              <a:rPr lang="en-US" altLang="ko-KR" dirty="0" err="1">
                <a:latin typeface="Times New Roman" panose="02020603050405020304" pitchFamily="18" charset="0"/>
                <a:ea typeface="SUIT SemiBold" pitchFamily="50" charset="-127"/>
                <a:cs typeface="Times New Roman" panose="02020603050405020304" pitchFamily="18" charset="0"/>
              </a:rPr>
              <a:t>CLaSsy</a:t>
            </a:r>
            <a:r>
              <a:rPr lang="en-US" altLang="ko-KR" dirty="0">
                <a:latin typeface="Times New Roman" panose="02020603050405020304" pitchFamily="18" charset="0"/>
                <a:ea typeface="SUIT SemiBold" pitchFamily="50" charset="-127"/>
                <a:cs typeface="Times New Roman" panose="02020603050405020304" pitchFamily="18" charset="0"/>
              </a:rPr>
              <a:t> Beamline and Laser System</a:t>
            </a:r>
          </a:p>
        </p:txBody>
      </p:sp>
      <p:pic>
        <p:nvPicPr>
          <p:cNvPr id="6" name="그림 5"/>
          <p:cNvPicPr>
            <a:picLocks noChangeAspect="1"/>
          </p:cNvPicPr>
          <p:nvPr/>
        </p:nvPicPr>
        <p:blipFill rotWithShape="1">
          <a:blip r:embed="rId4"/>
          <a:srcRect l="3254" t="22942" r="4365" b="12680"/>
          <a:stretch/>
        </p:blipFill>
        <p:spPr>
          <a:xfrm>
            <a:off x="252661" y="1485158"/>
            <a:ext cx="6206764" cy="2324871"/>
          </a:xfrm>
          <a:prstGeom prst="rect">
            <a:avLst/>
          </a:prstGeom>
        </p:spPr>
      </p:pic>
      <p:pic>
        <p:nvPicPr>
          <p:cNvPr id="13" name="그림 12"/>
          <p:cNvPicPr>
            <a:picLocks noChangeAspect="1"/>
          </p:cNvPicPr>
          <p:nvPr/>
        </p:nvPicPr>
        <p:blipFill>
          <a:blip r:embed="rId5"/>
          <a:stretch>
            <a:fillRect/>
          </a:stretch>
        </p:blipFill>
        <p:spPr>
          <a:xfrm>
            <a:off x="6621083" y="3810029"/>
            <a:ext cx="5546871" cy="1356911"/>
          </a:xfrm>
          <a:prstGeom prst="rect">
            <a:avLst/>
          </a:prstGeom>
        </p:spPr>
      </p:pic>
      <p:pic>
        <p:nvPicPr>
          <p:cNvPr id="14" name="그림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89658" y="5307325"/>
            <a:ext cx="4809720" cy="1546509"/>
          </a:xfrm>
          <a:prstGeom prst="rect">
            <a:avLst/>
          </a:prstGeom>
        </p:spPr>
      </p:pic>
      <p:sp>
        <p:nvSpPr>
          <p:cNvPr id="15" name="직사각형 14">
            <a:extLst>
              <a:ext uri="{FF2B5EF4-FFF2-40B4-BE49-F238E27FC236}">
                <a16:creationId xmlns:a16="http://schemas.microsoft.com/office/drawing/2014/main" id="{2CF512F6-802E-4E48-AAE2-5CEB41E55D1D}"/>
              </a:ext>
            </a:extLst>
          </p:cNvPr>
          <p:cNvSpPr/>
          <p:nvPr/>
        </p:nvSpPr>
        <p:spPr>
          <a:xfrm>
            <a:off x="3238110" y="3429000"/>
            <a:ext cx="3188693" cy="276999"/>
          </a:xfrm>
          <a:prstGeom prst="rect">
            <a:avLst/>
          </a:prstGeom>
        </p:spPr>
        <p:txBody>
          <a:bodyPr wrap="none">
            <a:spAutoFit/>
          </a:bodyPr>
          <a:lstStyle/>
          <a:p>
            <a:r>
              <a:rPr lang="da-DK" altLang="ko-KR" sz="1200" i="1" dirty="0">
                <a:latin typeface="Arial Narrow" panose="020B0606020202030204" pitchFamily="34" charset="0"/>
              </a:rPr>
              <a:t>S. J. Park et al., J. Korean Phys. Soc. 87, 649 (2025) </a:t>
            </a:r>
            <a:endParaRPr lang="ko-KR" altLang="en-US" sz="1200" i="1" dirty="0">
              <a:latin typeface="Arial Narrow" panose="020B0606020202030204" pitchFamily="34" charset="0"/>
            </a:endParaRPr>
          </a:p>
        </p:txBody>
      </p:sp>
      <p:pic>
        <p:nvPicPr>
          <p:cNvPr id="16" name="그림 15">
            <a:extLst>
              <a:ext uri="{FF2B5EF4-FFF2-40B4-BE49-F238E27FC236}">
                <a16:creationId xmlns:a16="http://schemas.microsoft.com/office/drawing/2014/main" id="{5467886D-B6DC-4CA4-A497-E7AEABC445FF}"/>
              </a:ext>
            </a:extLst>
          </p:cNvPr>
          <p:cNvPicPr>
            <a:picLocks noChangeAspect="1"/>
          </p:cNvPicPr>
          <p:nvPr/>
        </p:nvPicPr>
        <p:blipFill rotWithShape="1">
          <a:blip r:embed="rId7"/>
          <a:srcRect l="2629" r="14401"/>
          <a:stretch/>
        </p:blipFill>
        <p:spPr>
          <a:xfrm>
            <a:off x="360000" y="4144889"/>
            <a:ext cx="6066803" cy="2324871"/>
          </a:xfrm>
          <a:prstGeom prst="rect">
            <a:avLst/>
          </a:prstGeom>
        </p:spPr>
      </p:pic>
      <p:sp>
        <p:nvSpPr>
          <p:cNvPr id="17" name="사각형: 둥근 모서리 16">
            <a:extLst>
              <a:ext uri="{FF2B5EF4-FFF2-40B4-BE49-F238E27FC236}">
                <a16:creationId xmlns:a16="http://schemas.microsoft.com/office/drawing/2014/main" id="{4D6B9AEA-1C87-4ABD-9C01-1E0501EC040E}"/>
              </a:ext>
            </a:extLst>
          </p:cNvPr>
          <p:cNvSpPr/>
          <p:nvPr/>
        </p:nvSpPr>
        <p:spPr>
          <a:xfrm>
            <a:off x="6719662" y="1298071"/>
            <a:ext cx="5349711" cy="2324871"/>
          </a:xfrm>
          <a:prstGeom prst="roundRect">
            <a:avLst>
              <a:gd name="adj" fmla="val 5724"/>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tlCol="0" anchor="ctr"/>
          <a:lstStyle/>
          <a:p>
            <a:pPr marL="171450" marR="0" lvl="0" indent="-171450" algn="l" defTabSz="914400" rtl="0" eaLnBrk="1" fontAlgn="auto" latinLnBrk="1" hangingPunct="1">
              <a:lnSpc>
                <a:spcPct val="150000"/>
              </a:lnSpc>
              <a:spcBef>
                <a:spcPts val="0"/>
              </a:spcBef>
              <a:spcAft>
                <a:spcPts val="0"/>
              </a:spcAft>
              <a:buClrTx/>
              <a:buSzTx/>
              <a:buFont typeface="Arial" panose="020B0604020202020204" pitchFamily="34" charset="0"/>
              <a:buChar char="•"/>
              <a:tabLst/>
              <a:defRPr/>
            </a:pPr>
            <a:r>
              <a:rPr kumimoji="0" lang="en-US" altLang="ko-KR" sz="1200" b="1" i="0" u="none" strike="noStrike" kern="1200" cap="none" spc="0" normalizeH="0" baseline="0" noProof="0" dirty="0" err="1">
                <a:ln>
                  <a:noFill/>
                </a:ln>
                <a:solidFill>
                  <a:srgbClr val="E7E6E6">
                    <a:lumMod val="25000"/>
                  </a:srgbClr>
                </a:solidFill>
                <a:effectLst/>
                <a:uLnTx/>
                <a:uFillTx/>
                <a:latin typeface="Arial" panose="020B0604020202020204" pitchFamily="34" charset="0"/>
                <a:ea typeface="맑은 고딕" panose="020B0503020000020004" pitchFamily="50" charset="-127"/>
                <a:cs typeface="Arial" panose="020B0604020202020204" pitchFamily="34" charset="0"/>
              </a:rPr>
              <a:t>CLaSsy</a:t>
            </a:r>
            <a:r>
              <a:rPr kumimoji="0" lang="en-US" altLang="ko-KR" sz="1200"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맑은 고딕" panose="020B0503020000020004" pitchFamily="50" charset="-127"/>
                <a:cs typeface="Arial" panose="020B0604020202020204" pitchFamily="34" charset="0"/>
              </a:rPr>
              <a:t> beamline </a:t>
            </a:r>
            <a:r>
              <a:rPr lang="en-US" altLang="ko-KR" sz="1200" b="1" dirty="0">
                <a:solidFill>
                  <a:srgbClr val="E7E6E6">
                    <a:lumMod val="25000"/>
                  </a:srgbClr>
                </a:solidFill>
                <a:latin typeface="Arial" panose="020B0604020202020204" pitchFamily="34" charset="0"/>
                <a:ea typeface="맑은 고딕" panose="020B0503020000020004" pitchFamily="50" charset="-127"/>
                <a:cs typeface="Arial" panose="020B0604020202020204" pitchFamily="34" charset="0"/>
              </a:rPr>
              <a:t>(originally </a:t>
            </a:r>
            <a:r>
              <a:rPr kumimoji="0" lang="en-US" altLang="ko-KR" sz="1200"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맑은 고딕" panose="020B0503020000020004" pitchFamily="50" charset="-127"/>
                <a:cs typeface="Arial" panose="020B0604020202020204" pitchFamily="34" charset="0"/>
              </a:rPr>
              <a:t>developed at TRIUMF, Canada)</a:t>
            </a:r>
          </a:p>
          <a:p>
            <a:pPr marL="0" marR="0" lvl="0" indent="0" algn="l" defTabSz="914400" rtl="0" eaLnBrk="1" fontAlgn="auto" latinLnBrk="1" hangingPunct="1">
              <a:lnSpc>
                <a:spcPct val="150000"/>
              </a:lnSpc>
              <a:spcBef>
                <a:spcPts val="0"/>
              </a:spcBef>
              <a:spcAft>
                <a:spcPts val="0"/>
              </a:spcAft>
              <a:buClrTx/>
              <a:buSzTx/>
              <a:buFontTx/>
              <a:buNone/>
              <a:tabLst/>
              <a:defRPr/>
            </a:pPr>
            <a:r>
              <a:rPr kumimoji="0" lang="en-US" altLang="ko-KR" sz="1200" b="0" i="0" u="none" strike="noStrike" kern="1200" cap="none" spc="0" normalizeH="0" baseline="0" noProof="0" dirty="0">
                <a:ln>
                  <a:noFill/>
                </a:ln>
                <a:solidFill>
                  <a:srgbClr val="E7E6E6">
                    <a:lumMod val="25000"/>
                  </a:srgbClr>
                </a:solidFill>
                <a:effectLst/>
                <a:uLnTx/>
                <a:uFillTx/>
                <a:latin typeface="Arial" panose="020B0604020202020204" pitchFamily="34" charset="0"/>
                <a:ea typeface="맑은 고딕" panose="020B0503020000020004" pitchFamily="50" charset="-127"/>
                <a:cs typeface="Arial" panose="020B0604020202020204" pitchFamily="34" charset="0"/>
              </a:rPr>
              <a:t>    - Vertical charge-exchange cell for neutralization </a:t>
            </a:r>
          </a:p>
          <a:p>
            <a:pPr marL="0" marR="0" lvl="0" indent="0" algn="l" defTabSz="914400" rtl="0" eaLnBrk="1" fontAlgn="auto" latinLnBrk="1" hangingPunct="1">
              <a:lnSpc>
                <a:spcPct val="150000"/>
              </a:lnSpc>
              <a:spcBef>
                <a:spcPts val="0"/>
              </a:spcBef>
              <a:spcAft>
                <a:spcPts val="0"/>
              </a:spcAft>
              <a:buClrTx/>
              <a:buSzTx/>
              <a:buFontTx/>
              <a:buNone/>
              <a:tabLst/>
              <a:defRPr/>
            </a:pPr>
            <a:r>
              <a:rPr kumimoji="0" lang="en-US" altLang="ko-KR" sz="1200" b="0" i="0" u="none" strike="noStrike" kern="1200" cap="none" spc="0" normalizeH="0" baseline="0" noProof="0" dirty="0">
                <a:ln>
                  <a:noFill/>
                </a:ln>
                <a:solidFill>
                  <a:srgbClr val="E7E6E6">
                    <a:lumMod val="25000"/>
                  </a:srgbClr>
                </a:solidFill>
                <a:effectLst/>
                <a:uLnTx/>
                <a:uFillTx/>
                <a:latin typeface="Arial" panose="020B0604020202020204" pitchFamily="34" charset="0"/>
                <a:ea typeface="맑은 고딕" panose="020B0503020000020004" pitchFamily="50" charset="-127"/>
                <a:cs typeface="Arial" panose="020B0604020202020204" pitchFamily="34" charset="0"/>
              </a:rPr>
              <a:t>    - Post accelerator for Doppler tuning of the ion beam (±10 kV)</a:t>
            </a:r>
          </a:p>
          <a:p>
            <a:pPr marL="0" marR="0" lvl="0" indent="0" algn="l" defTabSz="914400" rtl="0" eaLnBrk="1" fontAlgn="auto" latinLnBrk="1" hangingPunct="1">
              <a:lnSpc>
                <a:spcPct val="150000"/>
              </a:lnSpc>
              <a:spcBef>
                <a:spcPts val="0"/>
              </a:spcBef>
              <a:spcAft>
                <a:spcPts val="0"/>
              </a:spcAft>
              <a:buClrTx/>
              <a:buSzTx/>
              <a:buFontTx/>
              <a:buNone/>
              <a:tabLst/>
              <a:defRPr/>
            </a:pPr>
            <a:r>
              <a:rPr kumimoji="0" lang="en-US" altLang="ko-KR" sz="1200" b="0" i="0" u="none" strike="noStrike" kern="1200" cap="none" spc="0" normalizeH="0" baseline="0" noProof="0" dirty="0">
                <a:ln>
                  <a:noFill/>
                </a:ln>
                <a:solidFill>
                  <a:srgbClr val="E7E6E6">
                    <a:lumMod val="25000"/>
                  </a:srgbClr>
                </a:solidFill>
                <a:effectLst/>
                <a:uLnTx/>
                <a:uFillTx/>
                <a:latin typeface="Arial" panose="020B0604020202020204" pitchFamily="34" charset="0"/>
                <a:ea typeface="맑은 고딕" panose="020B0503020000020004" pitchFamily="50" charset="-127"/>
                <a:cs typeface="Arial" panose="020B0604020202020204" pitchFamily="34" charset="0"/>
              </a:rPr>
              <a:t>    - Resonance photons collected by the light-collection system (PMT) </a:t>
            </a:r>
          </a:p>
          <a:p>
            <a:pPr marL="171450" marR="0" lvl="0" indent="-171450" algn="l" defTabSz="914400" rtl="0" eaLnBrk="1" fontAlgn="auto" latinLnBrk="1" hangingPunct="1">
              <a:lnSpc>
                <a:spcPct val="150000"/>
              </a:lnSpc>
              <a:spcBef>
                <a:spcPts val="0"/>
              </a:spcBef>
              <a:spcAft>
                <a:spcPts val="0"/>
              </a:spcAft>
              <a:buClrTx/>
              <a:buSzTx/>
              <a:buFont typeface="Arial" panose="020B0604020202020204" pitchFamily="34" charset="0"/>
              <a:buChar char="•"/>
              <a:tabLst/>
              <a:defRPr/>
            </a:pPr>
            <a:r>
              <a:rPr kumimoji="0" lang="en-US" altLang="ko-KR" sz="1200"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맑은 고딕" panose="020B0503020000020004" pitchFamily="50" charset="-127"/>
                <a:cs typeface="Arial" panose="020B0604020202020204" pitchFamily="34" charset="0"/>
              </a:rPr>
              <a:t>SI beamline: commercial hot-cathode plasma ion source </a:t>
            </a:r>
          </a:p>
          <a:p>
            <a:pPr marL="0" marR="0" lvl="0" indent="0" algn="l" defTabSz="914400" rtl="0" eaLnBrk="1" fontAlgn="auto" latinLnBrk="1" hangingPunct="1">
              <a:lnSpc>
                <a:spcPct val="150000"/>
              </a:lnSpc>
              <a:spcBef>
                <a:spcPts val="0"/>
              </a:spcBef>
              <a:spcAft>
                <a:spcPts val="0"/>
              </a:spcAft>
              <a:buClrTx/>
              <a:buSzTx/>
              <a:buFontTx/>
              <a:buNone/>
              <a:tabLst/>
              <a:defRPr/>
            </a:pPr>
            <a:r>
              <a:rPr kumimoji="0" lang="en-US" altLang="ko-KR" sz="1200" b="0" i="0" u="none" strike="noStrike" kern="1200" cap="none" spc="0" normalizeH="0" baseline="0" noProof="0" dirty="0">
                <a:ln>
                  <a:noFill/>
                </a:ln>
                <a:solidFill>
                  <a:srgbClr val="E7E6E6">
                    <a:lumMod val="25000"/>
                  </a:srgbClr>
                </a:solidFill>
                <a:effectLst/>
                <a:uLnTx/>
                <a:uFillTx/>
                <a:latin typeface="Arial" panose="020B0604020202020204" pitchFamily="34" charset="0"/>
                <a:ea typeface="맑은 고딕" panose="020B0503020000020004" pitchFamily="50" charset="-127"/>
                <a:cs typeface="Arial" panose="020B0604020202020204" pitchFamily="34" charset="0"/>
              </a:rPr>
              <a:t>    - Delivers various ion beams depending on the injected sample</a:t>
            </a:r>
          </a:p>
          <a:p>
            <a:pPr marL="171450" marR="0" lvl="0" indent="-171450" algn="l" defTabSz="914400" rtl="0" eaLnBrk="1" fontAlgn="auto" latinLnBrk="1" hangingPunct="1">
              <a:lnSpc>
                <a:spcPct val="150000"/>
              </a:lnSpc>
              <a:spcBef>
                <a:spcPts val="0"/>
              </a:spcBef>
              <a:spcAft>
                <a:spcPts val="0"/>
              </a:spcAft>
              <a:buClrTx/>
              <a:buSzTx/>
              <a:buFont typeface="Arial" panose="020B0604020202020204" pitchFamily="34" charset="0"/>
              <a:buChar char="•"/>
              <a:tabLst/>
              <a:defRPr/>
            </a:pPr>
            <a:r>
              <a:rPr kumimoji="0" lang="en-US" altLang="ko-KR" sz="1200"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맑은 고딕" panose="020B0503020000020004" pitchFamily="50" charset="-127"/>
                <a:cs typeface="Arial" panose="020B0604020202020204" pitchFamily="34" charset="0"/>
              </a:rPr>
              <a:t>RI beams are transmitted from the ISOL facility.</a:t>
            </a:r>
          </a:p>
          <a:p>
            <a:pPr marL="171450" marR="0" lvl="0" indent="-171450" algn="l" defTabSz="914400" rtl="0" eaLnBrk="1" fontAlgn="auto" latinLnBrk="1" hangingPunct="1">
              <a:lnSpc>
                <a:spcPct val="150000"/>
              </a:lnSpc>
              <a:spcBef>
                <a:spcPts val="0"/>
              </a:spcBef>
              <a:spcAft>
                <a:spcPts val="0"/>
              </a:spcAft>
              <a:buClrTx/>
              <a:buSzTx/>
              <a:buFont typeface="Arial" panose="020B0604020202020204" pitchFamily="34" charset="0"/>
              <a:buChar char="•"/>
              <a:tabLst/>
              <a:defRPr/>
            </a:pPr>
            <a:r>
              <a:rPr kumimoji="0" lang="ko-KR" altLang="ko-KR" sz="1200" b="1" i="0" u="none" strike="noStrike" kern="1200" cap="none" spc="0" normalizeH="0" baseline="0" noProof="0" dirty="0" err="1">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rPr>
              <a:t>Laser</a:t>
            </a:r>
            <a:r>
              <a:rPr kumimoji="0" lang="ko-KR" altLang="ko-KR" sz="1200" b="1"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rPr>
              <a:t> </a:t>
            </a:r>
            <a:r>
              <a:rPr kumimoji="0" lang="ko-KR" altLang="ko-KR" sz="1200" b="1" i="0" u="none" strike="noStrike" kern="1200" cap="none" spc="0" normalizeH="0" baseline="0" noProof="0" dirty="0" err="1">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rPr>
              <a:t>system</a:t>
            </a:r>
            <a:r>
              <a:rPr lang="en-US" altLang="ko-KR" sz="1200" dirty="0">
                <a:solidFill>
                  <a:prstClr val="black"/>
                </a:solidFill>
                <a:latin typeface="Arial" panose="020B0604020202020204" pitchFamily="34" charset="0"/>
                <a:ea typeface="맑은 고딕" panose="020B0503020000020004" pitchFamily="50" charset="-127"/>
                <a:cs typeface="Arial" panose="020B0604020202020204" pitchFamily="34" charset="0"/>
              </a:rPr>
              <a:t>:</a:t>
            </a:r>
            <a:r>
              <a:rPr kumimoji="0" lang="en-US" altLang="ko-KR" sz="1200" b="0"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rPr>
              <a:t> </a:t>
            </a:r>
            <a:r>
              <a:rPr kumimoji="0" lang="ko-KR" altLang="ko-KR" sz="1200" b="0" i="0" u="none" strike="noStrike" kern="1200" cap="none" spc="0" normalizeH="0" baseline="0" noProof="0" dirty="0" err="1">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rPr>
              <a:t>Ti:Sa</a:t>
            </a:r>
            <a:r>
              <a:rPr kumimoji="0" lang="en-US" altLang="ko-KR" sz="1200" b="0" i="0" u="none" strike="noStrike" kern="1200" cap="none" spc="0" normalizeH="0" baseline="0" noProof="0" dirty="0" err="1">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rPr>
              <a:t>pphire</a:t>
            </a:r>
            <a:r>
              <a:rPr kumimoji="0" lang="ko-KR" altLang="ko-KR" sz="1200" b="0"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rPr>
              <a:t> </a:t>
            </a:r>
            <a:r>
              <a:rPr lang="en-US" altLang="ko-KR" sz="1200" dirty="0">
                <a:solidFill>
                  <a:prstClr val="black"/>
                </a:solidFill>
                <a:latin typeface="Arial" panose="020B0604020202020204" pitchFamily="34" charset="0"/>
                <a:ea typeface="맑은 고딕" panose="020B0503020000020004" pitchFamily="50" charset="-127"/>
                <a:cs typeface="Arial" panose="020B0604020202020204" pitchFamily="34" charset="0"/>
              </a:rPr>
              <a:t>and</a:t>
            </a:r>
            <a:r>
              <a:rPr kumimoji="0" lang="ko-KR" altLang="ko-KR" sz="1200" b="0"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rPr>
              <a:t> </a:t>
            </a:r>
            <a:r>
              <a:rPr lang="en-US" altLang="ko-KR" sz="1200" dirty="0">
                <a:solidFill>
                  <a:prstClr val="black"/>
                </a:solidFill>
                <a:latin typeface="Arial" panose="020B0604020202020204" pitchFamily="34" charset="0"/>
                <a:ea typeface="맑은 고딕" panose="020B0503020000020004" pitchFamily="50" charset="-127"/>
                <a:cs typeface="Arial" panose="020B0604020202020204" pitchFamily="34" charset="0"/>
              </a:rPr>
              <a:t>d</a:t>
            </a:r>
            <a:r>
              <a:rPr kumimoji="0" lang="ko-KR" altLang="ko-KR" sz="1200" b="0" i="0" u="none" strike="noStrike" kern="1200" cap="none" spc="0" normalizeH="0" baseline="0" noProof="0" dirty="0" err="1">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rPr>
              <a:t>ye</a:t>
            </a:r>
            <a:r>
              <a:rPr kumimoji="0" lang="ko-KR" altLang="ko-KR" sz="1200" b="0"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rPr>
              <a:t> </a:t>
            </a:r>
            <a:r>
              <a:rPr kumimoji="0" lang="ko-KR" altLang="ko-KR" sz="1200" b="0" i="0" u="none" strike="noStrike" kern="1200" cap="none" spc="0" normalizeH="0" baseline="0" noProof="0" dirty="0" err="1">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rPr>
              <a:t>laser</a:t>
            </a:r>
            <a:r>
              <a:rPr kumimoji="0" lang="en-US" altLang="ko-KR" sz="1200" b="0"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50" charset="-127"/>
                <a:cs typeface="Arial" panose="020B0604020202020204" pitchFamily="34" charset="0"/>
              </a:rPr>
              <a:t>s</a:t>
            </a:r>
            <a:endParaRPr kumimoji="0" lang="en-US" altLang="ko-KR" sz="1200" b="1" i="0" u="none" strike="noStrike" kern="1200" cap="none" spc="0" normalizeH="0" baseline="0" noProof="0" dirty="0">
              <a:ln>
                <a:noFill/>
              </a:ln>
              <a:solidFill>
                <a:srgbClr val="E7E6E6">
                  <a:lumMod val="25000"/>
                </a:srgbClr>
              </a:solidFill>
              <a:effectLst/>
              <a:uLnTx/>
              <a:uFillTx/>
              <a:latin typeface="Arial" panose="020B0604020202020204" pitchFamily="34" charset="0"/>
              <a:ea typeface="맑은 고딕" panose="020B0503020000020004" pitchFamily="50" charset="-127"/>
              <a:cs typeface="Arial" panose="020B0604020202020204" pitchFamily="34" charset="0"/>
            </a:endParaRPr>
          </a:p>
        </p:txBody>
      </p:sp>
      <p:sp>
        <p:nvSpPr>
          <p:cNvPr id="12" name="슬라이드 번호 개체 틀 2">
            <a:extLst>
              <a:ext uri="{FF2B5EF4-FFF2-40B4-BE49-F238E27FC236}">
                <a16:creationId xmlns:a16="http://schemas.microsoft.com/office/drawing/2014/main" id="{C2D7912F-5421-430B-B1DB-DEEBE6E7944C}"/>
              </a:ext>
            </a:extLst>
          </p:cNvPr>
          <p:cNvSpPr txBox="1">
            <a:spLocks/>
          </p:cNvSpPr>
          <p:nvPr/>
        </p:nvSpPr>
        <p:spPr>
          <a:xfrm>
            <a:off x="9360000" y="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tint val="82000"/>
                  </a:schemeClr>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91FA9868-F4C7-48E4-A91F-515FCC583EA8}" type="slidenum">
              <a:rPr lang="ko-KR" altLang="en-US" sz="1400" smtClean="0"/>
              <a:pPr/>
              <a:t>23</a:t>
            </a:fld>
            <a:endParaRPr lang="ko-KR" altLang="en-US" sz="1400" dirty="0"/>
          </a:p>
        </p:txBody>
      </p:sp>
    </p:spTree>
    <p:extLst>
      <p:ext uri="{BB962C8B-B14F-4D97-AF65-F5344CB8AC3E}">
        <p14:creationId xmlns:p14="http://schemas.microsoft.com/office/powerpoint/2010/main" val="32340880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그림 18">
            <a:extLst>
              <a:ext uri="{FF2B5EF4-FFF2-40B4-BE49-F238E27FC236}">
                <a16:creationId xmlns:a16="http://schemas.microsoft.com/office/drawing/2014/main" id="{B566940A-5D05-484C-340D-B21396B2E3C6}"/>
              </a:ext>
            </a:extLst>
          </p:cNvPr>
          <p:cNvPicPr>
            <a:picLocks noChangeAspect="1"/>
          </p:cNvPicPr>
          <p:nvPr/>
        </p:nvPicPr>
        <p:blipFill rotWithShape="1">
          <a:blip r:embed="rId3">
            <a:extLst>
              <a:ext uri="{28A0092B-C50C-407E-A947-70E740481C1C}">
                <a14:useLocalDpi xmlns:a14="http://schemas.microsoft.com/office/drawing/2010/main" val="0"/>
              </a:ext>
            </a:extLst>
          </a:blip>
          <a:srcRect t="20307" b="7853"/>
          <a:stretch/>
        </p:blipFill>
        <p:spPr>
          <a:xfrm>
            <a:off x="5892" y="475989"/>
            <a:ext cx="12192000" cy="526093"/>
          </a:xfrm>
          <a:prstGeom prst="rect">
            <a:avLst/>
          </a:prstGeom>
        </p:spPr>
      </p:pic>
      <p:sp>
        <p:nvSpPr>
          <p:cNvPr id="25" name="TextBox 24">
            <a:extLst>
              <a:ext uri="{FF2B5EF4-FFF2-40B4-BE49-F238E27FC236}">
                <a16:creationId xmlns:a16="http://schemas.microsoft.com/office/drawing/2014/main" id="{DB975493-325C-B395-0388-8A9AEF398447}"/>
              </a:ext>
            </a:extLst>
          </p:cNvPr>
          <p:cNvSpPr txBox="1"/>
          <p:nvPr/>
        </p:nvSpPr>
        <p:spPr>
          <a:xfrm>
            <a:off x="540000" y="180000"/>
            <a:ext cx="10769684" cy="646331"/>
          </a:xfrm>
          <a:prstGeom prst="rect">
            <a:avLst/>
          </a:prstGeom>
          <a:noFill/>
        </p:spPr>
        <p:txBody>
          <a:bodyPr wrap="square" rtlCol="0">
            <a:spAutoFit/>
          </a:bodyPr>
          <a:lstStyle/>
          <a:p>
            <a:r>
              <a:rPr lang="en-US" altLang="ko-KR" sz="3600" dirty="0" err="1">
                <a:solidFill>
                  <a:srgbClr val="004098"/>
                </a:solidFill>
                <a:latin typeface="Times New Roman" panose="02020603050405020304" pitchFamily="18" charset="0"/>
                <a:ea typeface="SUIT SemiBold" pitchFamily="50" charset="-127"/>
                <a:cs typeface="Times New Roman" panose="02020603050405020304" pitchFamily="18" charset="0"/>
              </a:rPr>
              <a:t>CLaSsy</a:t>
            </a:r>
            <a:r>
              <a:rPr lang="en-US" altLang="ko-KR" sz="3600" dirty="0">
                <a:solidFill>
                  <a:srgbClr val="004098"/>
                </a:solidFill>
                <a:latin typeface="Times New Roman" panose="02020603050405020304" pitchFamily="18" charset="0"/>
                <a:ea typeface="SUIT SemiBold" pitchFamily="50" charset="-127"/>
                <a:cs typeface="Times New Roman" panose="02020603050405020304" pitchFamily="18" charset="0"/>
              </a:rPr>
              <a:t> Commissioning and User Experiments</a:t>
            </a:r>
            <a:endParaRPr lang="ko-KR" altLang="en-US" sz="2800" dirty="0">
              <a:solidFill>
                <a:srgbClr val="004098"/>
              </a:solidFill>
              <a:latin typeface="Times New Roman" panose="02020603050405020304" pitchFamily="18" charset="0"/>
              <a:ea typeface="SUIT SemiBold" pitchFamily="50" charset="-127"/>
              <a:cs typeface="Times New Roman" panose="02020603050405020304" pitchFamily="18" charset="0"/>
            </a:endParaRPr>
          </a:p>
        </p:txBody>
      </p:sp>
      <p:sp>
        <p:nvSpPr>
          <p:cNvPr id="5" name="object 12">
            <a:extLst>
              <a:ext uri="{FF2B5EF4-FFF2-40B4-BE49-F238E27FC236}">
                <a16:creationId xmlns:a16="http://schemas.microsoft.com/office/drawing/2014/main" id="{B3980EF7-0EE6-45D2-A9D1-7DF6A1F80A73}"/>
              </a:ext>
            </a:extLst>
          </p:cNvPr>
          <p:cNvSpPr txBox="1"/>
          <p:nvPr/>
        </p:nvSpPr>
        <p:spPr>
          <a:xfrm>
            <a:off x="527309" y="988858"/>
            <a:ext cx="10422547" cy="548868"/>
          </a:xfrm>
          <a:prstGeom prst="rect">
            <a:avLst/>
          </a:prstGeom>
        </p:spPr>
        <p:txBody>
          <a:bodyPr vert="horz" wrap="square" lIns="0" tIns="12700" rIns="0" bIns="0" rtlCol="0">
            <a:spAutoFit/>
          </a:bodyPr>
          <a:lstStyle/>
          <a:p>
            <a:pPr marL="12700">
              <a:lnSpc>
                <a:spcPct val="100000"/>
              </a:lnSpc>
              <a:spcBef>
                <a:spcPts val="100"/>
              </a:spcBef>
            </a:pPr>
            <a:r>
              <a:rPr lang="en-US" b="1" dirty="0">
                <a:solidFill>
                  <a:schemeClr val="bg2">
                    <a:lumMod val="25000"/>
                  </a:schemeClr>
                </a:solidFill>
                <a:latin typeface="Times New Roman" panose="02020603050405020304" pitchFamily="18" charset="0"/>
                <a:cs typeface="Times New Roman" panose="02020603050405020304" pitchFamily="18" charset="0"/>
              </a:rPr>
              <a:t>4</a:t>
            </a:r>
            <a:r>
              <a:rPr lang="en-US" b="1" baseline="30000" dirty="0">
                <a:solidFill>
                  <a:schemeClr val="bg2">
                    <a:lumMod val="25000"/>
                  </a:schemeClr>
                </a:solidFill>
                <a:latin typeface="Times New Roman" panose="02020603050405020304" pitchFamily="18" charset="0"/>
                <a:cs typeface="Times New Roman" panose="02020603050405020304" pitchFamily="18" charset="0"/>
              </a:rPr>
              <a:t>th</a:t>
            </a:r>
            <a:r>
              <a:rPr lang="en-US" b="1" dirty="0">
                <a:solidFill>
                  <a:schemeClr val="bg2">
                    <a:lumMod val="25000"/>
                  </a:schemeClr>
                </a:solidFill>
                <a:latin typeface="Times New Roman" panose="02020603050405020304" pitchFamily="18" charset="0"/>
                <a:cs typeface="Times New Roman" panose="02020603050405020304" pitchFamily="18" charset="0"/>
              </a:rPr>
              <a:t> Exp. </a:t>
            </a:r>
            <a:r>
              <a:rPr lang="da-DK" b="1" dirty="0">
                <a:solidFill>
                  <a:schemeClr val="bg2">
                    <a:lumMod val="25000"/>
                  </a:schemeClr>
                </a:solidFill>
                <a:latin typeface="Times New Roman" panose="02020603050405020304" pitchFamily="18" charset="0"/>
                <a:cs typeface="Times New Roman" panose="02020603050405020304" pitchFamily="18" charset="0"/>
              </a:rPr>
              <a:t>[CL-24-12] Jung Bog Kim et al. (KNUE)</a:t>
            </a:r>
            <a:r>
              <a:rPr lang="en-US" b="1" dirty="0">
                <a:solidFill>
                  <a:schemeClr val="bg2">
                    <a:lumMod val="25000"/>
                  </a:schemeClr>
                </a:solidFill>
                <a:latin typeface="Times New Roman" panose="02020603050405020304" pitchFamily="18" charset="0"/>
                <a:cs typeface="Times New Roman" panose="02020603050405020304" pitchFamily="18" charset="0"/>
              </a:rPr>
              <a:t> </a:t>
            </a:r>
          </a:p>
          <a:p>
            <a:pPr marL="12700">
              <a:lnSpc>
                <a:spcPct val="100000"/>
              </a:lnSpc>
              <a:spcBef>
                <a:spcPts val="100"/>
              </a:spcBef>
            </a:pPr>
            <a:r>
              <a:rPr lang="en-US" sz="1600" b="1" dirty="0">
                <a:solidFill>
                  <a:schemeClr val="bg2">
                    <a:lumMod val="25000"/>
                  </a:schemeClr>
                </a:solidFill>
                <a:latin typeface="Times New Roman" panose="02020603050405020304" pitchFamily="18" charset="0"/>
                <a:cs typeface="Times New Roman" panose="02020603050405020304" pitchFamily="18" charset="0"/>
              </a:rPr>
              <a:t>	</a:t>
            </a:r>
            <a:r>
              <a:rPr lang="en-US" sz="1400" b="1" dirty="0">
                <a:solidFill>
                  <a:schemeClr val="bg2">
                    <a:lumMod val="25000"/>
                  </a:schemeClr>
                </a:solidFill>
                <a:latin typeface="Times New Roman" panose="02020603050405020304" pitchFamily="18" charset="0"/>
                <a:cs typeface="Times New Roman" panose="02020603050405020304" pitchFamily="18" charset="0"/>
              </a:rPr>
              <a:t>High-resolution laser spectroscopy for the study of sodium</a:t>
            </a:r>
          </a:p>
        </p:txBody>
      </p:sp>
      <p:sp>
        <p:nvSpPr>
          <p:cNvPr id="6" name="직사각형 5"/>
          <p:cNvSpPr/>
          <p:nvPr/>
        </p:nvSpPr>
        <p:spPr>
          <a:xfrm>
            <a:off x="527309" y="1579235"/>
            <a:ext cx="7605309" cy="523220"/>
          </a:xfrm>
          <a:prstGeom prst="rect">
            <a:avLst/>
          </a:prstGeom>
        </p:spPr>
        <p:txBody>
          <a:bodyPr wrap="square">
            <a:spAutoFit/>
          </a:bodyPr>
          <a:lstStyle/>
          <a:p>
            <a:pPr marL="285750" indent="-285750">
              <a:buClr>
                <a:srgbClr val="005391"/>
              </a:buClr>
              <a:buFont typeface="Wingdings" panose="05000000000000000000" pitchFamily="2" charset="2"/>
              <a:buChar char="ü"/>
            </a:pPr>
            <a:r>
              <a:rPr lang="en-US" altLang="ko-KR" sz="1400" dirty="0">
                <a:latin typeface="Times New Roman" panose="02020603050405020304" pitchFamily="18" charset="0"/>
                <a:ea typeface="나눔고딕" panose="020D0604000000000000" pitchFamily="50" charset="-127"/>
                <a:cs typeface="Times New Roman" panose="02020603050405020304" pitchFamily="18" charset="0"/>
              </a:rPr>
              <a:t>Goal: </a:t>
            </a:r>
            <a:r>
              <a:rPr lang="en-US" altLang="ko-KR" sz="1400" dirty="0">
                <a:latin typeface="Times New Roman" panose="02020603050405020304" pitchFamily="18" charset="0"/>
                <a:cs typeface="Times New Roman" panose="02020603050405020304" pitchFamily="18" charset="0"/>
              </a:rPr>
              <a:t>Establish a high-resolution laser spectroscopy system and apply it to precisely measure the hyperfine constants of sodium isotopes using vapor cells, off-line beams, and on-line beams.</a:t>
            </a:r>
            <a:endParaRPr lang="en-US" altLang="ko-KR" sz="1400" dirty="0">
              <a:latin typeface="Times New Roman" panose="02020603050405020304" pitchFamily="18" charset="0"/>
              <a:ea typeface="나눔고딕" panose="020D0604000000000000" pitchFamily="50" charset="-127"/>
              <a:cs typeface="Times New Roman" panose="02020603050405020304" pitchFamily="18" charset="0"/>
            </a:endParaRPr>
          </a:p>
        </p:txBody>
      </p:sp>
      <p:sp>
        <p:nvSpPr>
          <p:cNvPr id="8" name="직사각형 7"/>
          <p:cNvSpPr/>
          <p:nvPr/>
        </p:nvSpPr>
        <p:spPr>
          <a:xfrm>
            <a:off x="540001" y="2101655"/>
            <a:ext cx="7592618" cy="523220"/>
          </a:xfrm>
          <a:prstGeom prst="rect">
            <a:avLst/>
          </a:prstGeom>
        </p:spPr>
        <p:txBody>
          <a:bodyPr wrap="square">
            <a:spAutoFit/>
          </a:bodyPr>
          <a:lstStyle/>
          <a:p>
            <a:pPr marL="285750" indent="-285750">
              <a:buFont typeface="Wingdings" panose="05000000000000000000" pitchFamily="2" charset="2"/>
              <a:buChar char="Ø"/>
            </a:pPr>
            <a:r>
              <a:rPr lang="en-US" altLang="ko-KR" sz="1400" dirty="0">
                <a:latin typeface="Arial" panose="020B0604020202020204" pitchFamily="34" charset="0"/>
                <a:cs typeface="Arial" panose="020B0604020202020204" pitchFamily="34" charset="0"/>
              </a:rPr>
              <a:t>This work served as the full commissioning of the </a:t>
            </a:r>
            <a:r>
              <a:rPr lang="en-US" altLang="ko-KR" sz="1400" dirty="0" err="1">
                <a:latin typeface="Arial" panose="020B0604020202020204" pitchFamily="34" charset="0"/>
                <a:cs typeface="Arial" panose="020B0604020202020204" pitchFamily="34" charset="0"/>
              </a:rPr>
              <a:t>CLaSsy</a:t>
            </a:r>
            <a:r>
              <a:rPr lang="en-US" altLang="ko-KR" sz="1400" dirty="0">
                <a:latin typeface="Arial" panose="020B0604020202020204" pitchFamily="34" charset="0"/>
                <a:cs typeface="Arial" panose="020B0604020202020204" pitchFamily="34" charset="0"/>
              </a:rPr>
              <a:t> system and was performed in collaboration with </a:t>
            </a:r>
            <a:r>
              <a:rPr lang="en-US" altLang="ko-KR" sz="1400" dirty="0" err="1">
                <a:latin typeface="Arial" panose="020B0604020202020204" pitchFamily="34" charset="0"/>
                <a:cs typeface="Arial" panose="020B0604020202020204" pitchFamily="34" charset="0"/>
              </a:rPr>
              <a:t>CLaSsy</a:t>
            </a:r>
            <a:r>
              <a:rPr lang="en-US" altLang="ko-KR" sz="1400" dirty="0">
                <a:latin typeface="Arial" panose="020B0604020202020204" pitchFamily="34" charset="0"/>
                <a:cs typeface="Arial" panose="020B0604020202020204" pitchFamily="34" charset="0"/>
              </a:rPr>
              <a:t> members and Prof. </a:t>
            </a:r>
            <a:r>
              <a:rPr lang="en-US" altLang="ko-KR" sz="1400" dirty="0" err="1">
                <a:latin typeface="Arial" panose="020B0604020202020204" pitchFamily="34" charset="0"/>
                <a:cs typeface="Arial" panose="020B0604020202020204" pitchFamily="34" charset="0"/>
              </a:rPr>
              <a:t>Hoon</a:t>
            </a:r>
            <a:r>
              <a:rPr lang="en-US" altLang="ko-KR" sz="1400" dirty="0">
                <a:latin typeface="Arial" panose="020B0604020202020204" pitchFamily="34" charset="0"/>
                <a:cs typeface="Arial" panose="020B0604020202020204" pitchFamily="34" charset="0"/>
              </a:rPr>
              <a:t> Yu (ROKAFA).</a:t>
            </a:r>
            <a:endParaRPr lang="ko-KR" altLang="en-US" sz="1400" dirty="0">
              <a:latin typeface="Arial" panose="020B0604020202020204" pitchFamily="34" charset="0"/>
              <a:cs typeface="Arial" panose="020B0604020202020204" pitchFamily="34" charset="0"/>
            </a:endParaRPr>
          </a:p>
        </p:txBody>
      </p:sp>
      <p:grpSp>
        <p:nvGrpSpPr>
          <p:cNvPr id="9" name="그룹 8">
            <a:extLst>
              <a:ext uri="{FF2B5EF4-FFF2-40B4-BE49-F238E27FC236}">
                <a16:creationId xmlns:a16="http://schemas.microsoft.com/office/drawing/2014/main" id="{C359E5DE-EF45-47B8-856A-6C32352E4D90}"/>
              </a:ext>
            </a:extLst>
          </p:cNvPr>
          <p:cNvGrpSpPr/>
          <p:nvPr/>
        </p:nvGrpSpPr>
        <p:grpSpPr>
          <a:xfrm>
            <a:off x="570824" y="3269194"/>
            <a:ext cx="3449561" cy="3194267"/>
            <a:chOff x="221833" y="2702302"/>
            <a:chExt cx="3449561" cy="3194267"/>
          </a:xfrm>
        </p:grpSpPr>
        <p:pic>
          <p:nvPicPr>
            <p:cNvPr id="10" name="그림 9">
              <a:extLst>
                <a:ext uri="{FF2B5EF4-FFF2-40B4-BE49-F238E27FC236}">
                  <a16:creationId xmlns:a16="http://schemas.microsoft.com/office/drawing/2014/main" id="{5F19E60A-E890-4563-9074-B7E0671C9CFA}"/>
                </a:ext>
              </a:extLst>
            </p:cNvPr>
            <p:cNvPicPr>
              <a:picLocks noChangeAspect="1"/>
            </p:cNvPicPr>
            <p:nvPr/>
          </p:nvPicPr>
          <p:blipFill>
            <a:blip r:embed="rId4"/>
            <a:stretch>
              <a:fillRect/>
            </a:stretch>
          </p:blipFill>
          <p:spPr>
            <a:xfrm>
              <a:off x="221833" y="2702302"/>
              <a:ext cx="3449561" cy="3194267"/>
            </a:xfrm>
            <a:prstGeom prst="rect">
              <a:avLst/>
            </a:prstGeom>
          </p:spPr>
        </p:pic>
        <p:sp>
          <p:nvSpPr>
            <p:cNvPr id="11" name="타원 10">
              <a:extLst>
                <a:ext uri="{FF2B5EF4-FFF2-40B4-BE49-F238E27FC236}">
                  <a16:creationId xmlns:a16="http://schemas.microsoft.com/office/drawing/2014/main" id="{41C061ED-0100-402F-B2C7-668F5BFBD437}"/>
                </a:ext>
              </a:extLst>
            </p:cNvPr>
            <p:cNvSpPr/>
            <p:nvPr/>
          </p:nvSpPr>
          <p:spPr>
            <a:xfrm>
              <a:off x="1531809" y="5163900"/>
              <a:ext cx="634713" cy="305899"/>
            </a:xfrm>
            <a:prstGeom prst="ellipse">
              <a:avLst/>
            </a:prstGeom>
            <a:no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12" name="그룹 11">
            <a:extLst>
              <a:ext uri="{FF2B5EF4-FFF2-40B4-BE49-F238E27FC236}">
                <a16:creationId xmlns:a16="http://schemas.microsoft.com/office/drawing/2014/main" id="{E7004D62-11E4-404D-B8B9-7AE4E31DF1FE}"/>
              </a:ext>
            </a:extLst>
          </p:cNvPr>
          <p:cNvGrpSpPr/>
          <p:nvPr/>
        </p:nvGrpSpPr>
        <p:grpSpPr>
          <a:xfrm>
            <a:off x="4367755" y="3035331"/>
            <a:ext cx="3458322" cy="3567534"/>
            <a:chOff x="3913424" y="2702302"/>
            <a:chExt cx="3458322" cy="3567534"/>
          </a:xfrm>
        </p:grpSpPr>
        <p:pic>
          <p:nvPicPr>
            <p:cNvPr id="13" name="그림 12">
              <a:extLst>
                <a:ext uri="{FF2B5EF4-FFF2-40B4-BE49-F238E27FC236}">
                  <a16:creationId xmlns:a16="http://schemas.microsoft.com/office/drawing/2014/main" id="{009C7A54-81C4-445D-BA94-3017D532954B}"/>
                </a:ext>
              </a:extLst>
            </p:cNvPr>
            <p:cNvPicPr>
              <a:picLocks noChangeAspect="1"/>
            </p:cNvPicPr>
            <p:nvPr/>
          </p:nvPicPr>
          <p:blipFill>
            <a:blip r:embed="rId5"/>
            <a:stretch>
              <a:fillRect/>
            </a:stretch>
          </p:blipFill>
          <p:spPr>
            <a:xfrm>
              <a:off x="3913424" y="2702302"/>
              <a:ext cx="3458322" cy="3567534"/>
            </a:xfrm>
            <a:prstGeom prst="rect">
              <a:avLst/>
            </a:prstGeom>
          </p:spPr>
        </p:pic>
        <p:sp>
          <p:nvSpPr>
            <p:cNvPr id="14" name="타원 13">
              <a:extLst>
                <a:ext uri="{FF2B5EF4-FFF2-40B4-BE49-F238E27FC236}">
                  <a16:creationId xmlns:a16="http://schemas.microsoft.com/office/drawing/2014/main" id="{9DF20F2C-8798-4AFE-A4C3-4B2D3E168D3B}"/>
                </a:ext>
              </a:extLst>
            </p:cNvPr>
            <p:cNvSpPr/>
            <p:nvPr/>
          </p:nvSpPr>
          <p:spPr>
            <a:xfrm>
              <a:off x="5024473" y="5596589"/>
              <a:ext cx="559898" cy="305899"/>
            </a:xfrm>
            <a:prstGeom prst="ellipse">
              <a:avLst/>
            </a:prstGeom>
            <a:no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15" name="직사각형 14">
            <a:extLst>
              <a:ext uri="{FF2B5EF4-FFF2-40B4-BE49-F238E27FC236}">
                <a16:creationId xmlns:a16="http://schemas.microsoft.com/office/drawing/2014/main" id="{09229E84-55ED-4AFB-B09F-A37D743023B9}"/>
              </a:ext>
            </a:extLst>
          </p:cNvPr>
          <p:cNvSpPr/>
          <p:nvPr/>
        </p:nvSpPr>
        <p:spPr>
          <a:xfrm>
            <a:off x="2430117" y="2732569"/>
            <a:ext cx="2978700" cy="338554"/>
          </a:xfrm>
          <a:prstGeom prst="rect">
            <a:avLst/>
          </a:prstGeom>
        </p:spPr>
        <p:txBody>
          <a:bodyPr wrap="none">
            <a:spAutoFit/>
          </a:bodyPr>
          <a:lstStyle/>
          <a:p>
            <a:pPr algn="ctr"/>
            <a:r>
              <a:rPr lang="en-US" altLang="ko-KR" sz="1600" b="1" dirty="0">
                <a:latin typeface="Arial" panose="020B0604020202020204" pitchFamily="34" charset="0"/>
                <a:ea typeface="나눔고딕" panose="020D0604000000000000" pitchFamily="50" charset="-127"/>
                <a:cs typeface="Arial" panose="020B0604020202020204" pitchFamily="34" charset="0"/>
              </a:rPr>
              <a:t>Na-23 D1 &amp; D2 line spectrum</a:t>
            </a:r>
            <a:endParaRPr lang="ko-KR" altLang="en-US" sz="1600" b="1" dirty="0">
              <a:latin typeface="Arial" panose="020B0604020202020204" pitchFamily="34" charset="0"/>
              <a:ea typeface="나눔고딕" panose="020D0604000000000000" pitchFamily="50" charset="-127"/>
              <a:cs typeface="Arial" panose="020B0604020202020204" pitchFamily="34" charset="0"/>
            </a:endParaRPr>
          </a:p>
        </p:txBody>
      </p:sp>
      <p:pic>
        <p:nvPicPr>
          <p:cNvPr id="3" name="그림 2">
            <a:extLst>
              <a:ext uri="{FF2B5EF4-FFF2-40B4-BE49-F238E27FC236}">
                <a16:creationId xmlns:a16="http://schemas.microsoft.com/office/drawing/2014/main" id="{B32474A0-436D-49DE-AEA5-5DC9CE972718}"/>
              </a:ext>
            </a:extLst>
          </p:cNvPr>
          <p:cNvPicPr>
            <a:picLocks noChangeAspect="1"/>
          </p:cNvPicPr>
          <p:nvPr/>
        </p:nvPicPr>
        <p:blipFill>
          <a:blip r:embed="rId6"/>
          <a:stretch>
            <a:fillRect/>
          </a:stretch>
        </p:blipFill>
        <p:spPr>
          <a:xfrm>
            <a:off x="8520817" y="1720270"/>
            <a:ext cx="3090940" cy="2158171"/>
          </a:xfrm>
          <a:prstGeom prst="rect">
            <a:avLst/>
          </a:prstGeom>
        </p:spPr>
      </p:pic>
      <p:pic>
        <p:nvPicPr>
          <p:cNvPr id="4" name="그림 3">
            <a:extLst>
              <a:ext uri="{FF2B5EF4-FFF2-40B4-BE49-F238E27FC236}">
                <a16:creationId xmlns:a16="http://schemas.microsoft.com/office/drawing/2014/main" id="{1DE8EA32-3D9C-402E-AE29-8B04FC0D80B6}"/>
              </a:ext>
            </a:extLst>
          </p:cNvPr>
          <p:cNvPicPr>
            <a:picLocks noChangeAspect="1"/>
          </p:cNvPicPr>
          <p:nvPr/>
        </p:nvPicPr>
        <p:blipFill>
          <a:blip r:embed="rId7"/>
          <a:stretch>
            <a:fillRect/>
          </a:stretch>
        </p:blipFill>
        <p:spPr>
          <a:xfrm>
            <a:off x="8520817" y="4444694"/>
            <a:ext cx="3090940" cy="2158171"/>
          </a:xfrm>
          <a:prstGeom prst="rect">
            <a:avLst/>
          </a:prstGeom>
        </p:spPr>
      </p:pic>
      <p:sp>
        <p:nvSpPr>
          <p:cNvPr id="18" name="직사각형 17">
            <a:extLst>
              <a:ext uri="{FF2B5EF4-FFF2-40B4-BE49-F238E27FC236}">
                <a16:creationId xmlns:a16="http://schemas.microsoft.com/office/drawing/2014/main" id="{8E616CC6-76B8-4A93-8B36-489DAB53C7B8}"/>
              </a:ext>
            </a:extLst>
          </p:cNvPr>
          <p:cNvSpPr/>
          <p:nvPr/>
        </p:nvSpPr>
        <p:spPr>
          <a:xfrm>
            <a:off x="9035350" y="1359068"/>
            <a:ext cx="2420856" cy="338554"/>
          </a:xfrm>
          <a:prstGeom prst="rect">
            <a:avLst/>
          </a:prstGeom>
        </p:spPr>
        <p:txBody>
          <a:bodyPr wrap="none">
            <a:spAutoFit/>
          </a:bodyPr>
          <a:lstStyle/>
          <a:p>
            <a:pPr algn="ctr"/>
            <a:r>
              <a:rPr lang="en-US" altLang="ko-KR" sz="1600" b="1" dirty="0">
                <a:latin typeface="Arial" panose="020B0604020202020204" pitchFamily="34" charset="0"/>
                <a:ea typeface="나눔고딕" panose="020D0604000000000000" pitchFamily="50" charset="-127"/>
                <a:cs typeface="Arial" panose="020B0604020202020204" pitchFamily="34" charset="0"/>
              </a:rPr>
              <a:t>D1 transition spectrum</a:t>
            </a:r>
            <a:endParaRPr lang="ko-KR" altLang="en-US" sz="1600" b="1" dirty="0">
              <a:latin typeface="Arial" panose="020B0604020202020204" pitchFamily="34" charset="0"/>
              <a:cs typeface="Arial" panose="020B0604020202020204" pitchFamily="34" charset="0"/>
            </a:endParaRPr>
          </a:p>
        </p:txBody>
      </p:sp>
      <p:sp>
        <p:nvSpPr>
          <p:cNvPr id="20" name="직사각형 19">
            <a:extLst>
              <a:ext uri="{FF2B5EF4-FFF2-40B4-BE49-F238E27FC236}">
                <a16:creationId xmlns:a16="http://schemas.microsoft.com/office/drawing/2014/main" id="{8E1FCECD-0C8C-4CD3-8A8A-FE02B38D367C}"/>
              </a:ext>
            </a:extLst>
          </p:cNvPr>
          <p:cNvSpPr/>
          <p:nvPr/>
        </p:nvSpPr>
        <p:spPr>
          <a:xfrm>
            <a:off x="9035350" y="4106140"/>
            <a:ext cx="2420856" cy="338554"/>
          </a:xfrm>
          <a:prstGeom prst="rect">
            <a:avLst/>
          </a:prstGeom>
        </p:spPr>
        <p:txBody>
          <a:bodyPr wrap="none">
            <a:spAutoFit/>
          </a:bodyPr>
          <a:lstStyle/>
          <a:p>
            <a:pPr algn="ctr"/>
            <a:r>
              <a:rPr lang="en-US" altLang="ko-KR" sz="1600" b="1" dirty="0">
                <a:latin typeface="Arial" panose="020B0604020202020204" pitchFamily="34" charset="0"/>
                <a:ea typeface="나눔고딕" panose="020D0604000000000000" pitchFamily="50" charset="-127"/>
                <a:cs typeface="Arial" panose="020B0604020202020204" pitchFamily="34" charset="0"/>
              </a:rPr>
              <a:t>D2 transition spectrum</a:t>
            </a:r>
            <a:endParaRPr lang="ko-KR" altLang="en-US" sz="1600" b="1" dirty="0">
              <a:latin typeface="Arial" panose="020B0604020202020204" pitchFamily="34" charset="0"/>
              <a:cs typeface="Arial" panose="020B0604020202020204" pitchFamily="34" charset="0"/>
            </a:endParaRPr>
          </a:p>
        </p:txBody>
      </p:sp>
      <p:sp>
        <p:nvSpPr>
          <p:cNvPr id="21" name="슬라이드 번호 개체 틀 2">
            <a:extLst>
              <a:ext uri="{FF2B5EF4-FFF2-40B4-BE49-F238E27FC236}">
                <a16:creationId xmlns:a16="http://schemas.microsoft.com/office/drawing/2014/main" id="{785053C5-D268-476F-AE23-C59AEF999D7C}"/>
              </a:ext>
            </a:extLst>
          </p:cNvPr>
          <p:cNvSpPr txBox="1">
            <a:spLocks/>
          </p:cNvSpPr>
          <p:nvPr/>
        </p:nvSpPr>
        <p:spPr>
          <a:xfrm>
            <a:off x="9360000" y="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tint val="82000"/>
                  </a:schemeClr>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91FA9868-F4C7-48E4-A91F-515FCC583EA8}" type="slidenum">
              <a:rPr lang="ko-KR" altLang="en-US" sz="1400" smtClean="0"/>
              <a:pPr/>
              <a:t>24</a:t>
            </a:fld>
            <a:endParaRPr lang="ko-KR" altLang="en-US" sz="1400" dirty="0"/>
          </a:p>
        </p:txBody>
      </p:sp>
    </p:spTree>
    <p:extLst>
      <p:ext uri="{BB962C8B-B14F-4D97-AF65-F5344CB8AC3E}">
        <p14:creationId xmlns:p14="http://schemas.microsoft.com/office/powerpoint/2010/main" val="21669154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그림 18">
            <a:extLst>
              <a:ext uri="{FF2B5EF4-FFF2-40B4-BE49-F238E27FC236}">
                <a16:creationId xmlns:a16="http://schemas.microsoft.com/office/drawing/2014/main" id="{B566940A-5D05-484C-340D-B21396B2E3C6}"/>
              </a:ext>
            </a:extLst>
          </p:cNvPr>
          <p:cNvPicPr>
            <a:picLocks noChangeAspect="1"/>
          </p:cNvPicPr>
          <p:nvPr/>
        </p:nvPicPr>
        <p:blipFill rotWithShape="1">
          <a:blip r:embed="rId3">
            <a:extLst>
              <a:ext uri="{28A0092B-C50C-407E-A947-70E740481C1C}">
                <a14:useLocalDpi xmlns:a14="http://schemas.microsoft.com/office/drawing/2010/main" val="0"/>
              </a:ext>
            </a:extLst>
          </a:blip>
          <a:srcRect t="20307" b="7853"/>
          <a:stretch/>
        </p:blipFill>
        <p:spPr>
          <a:xfrm>
            <a:off x="5892" y="475989"/>
            <a:ext cx="12192000" cy="526093"/>
          </a:xfrm>
          <a:prstGeom prst="rect">
            <a:avLst/>
          </a:prstGeom>
        </p:spPr>
      </p:pic>
      <p:sp>
        <p:nvSpPr>
          <p:cNvPr id="25" name="TextBox 24">
            <a:extLst>
              <a:ext uri="{FF2B5EF4-FFF2-40B4-BE49-F238E27FC236}">
                <a16:creationId xmlns:a16="http://schemas.microsoft.com/office/drawing/2014/main" id="{DB975493-325C-B395-0388-8A9AEF398447}"/>
              </a:ext>
            </a:extLst>
          </p:cNvPr>
          <p:cNvSpPr txBox="1"/>
          <p:nvPr/>
        </p:nvSpPr>
        <p:spPr>
          <a:xfrm>
            <a:off x="540000" y="180000"/>
            <a:ext cx="10769684" cy="646331"/>
          </a:xfrm>
          <a:prstGeom prst="rect">
            <a:avLst/>
          </a:prstGeom>
          <a:noFill/>
        </p:spPr>
        <p:txBody>
          <a:bodyPr wrap="square" rtlCol="0">
            <a:spAutoFit/>
          </a:bodyPr>
          <a:lstStyle/>
          <a:p>
            <a:r>
              <a:rPr lang="en-US" altLang="ko-KR" sz="3600" dirty="0" err="1">
                <a:solidFill>
                  <a:srgbClr val="004098"/>
                </a:solidFill>
                <a:latin typeface="Times New Roman" panose="02020603050405020304" pitchFamily="18" charset="0"/>
                <a:ea typeface="SUIT SemiBold" pitchFamily="50" charset="-127"/>
                <a:cs typeface="Times New Roman" panose="02020603050405020304" pitchFamily="18" charset="0"/>
              </a:rPr>
              <a:t>CLaSsy</a:t>
            </a:r>
            <a:r>
              <a:rPr lang="en-US" altLang="ko-KR" sz="3600" dirty="0">
                <a:solidFill>
                  <a:srgbClr val="004098"/>
                </a:solidFill>
                <a:latin typeface="Times New Roman" panose="02020603050405020304" pitchFamily="18" charset="0"/>
                <a:ea typeface="SUIT SemiBold" pitchFamily="50" charset="-127"/>
                <a:cs typeface="Times New Roman" panose="02020603050405020304" pitchFamily="18" charset="0"/>
              </a:rPr>
              <a:t> Commissioning and User Experiments</a:t>
            </a:r>
            <a:endParaRPr lang="ko-KR" altLang="en-US" sz="2800" dirty="0">
              <a:solidFill>
                <a:srgbClr val="004098"/>
              </a:solidFill>
              <a:latin typeface="Times New Roman" panose="02020603050405020304" pitchFamily="18" charset="0"/>
              <a:ea typeface="SUIT SemiBold" pitchFamily="50" charset="-127"/>
              <a:cs typeface="Times New Roman" panose="02020603050405020304" pitchFamily="18" charset="0"/>
            </a:endParaRPr>
          </a:p>
        </p:txBody>
      </p:sp>
      <p:sp>
        <p:nvSpPr>
          <p:cNvPr id="5" name="object 12">
            <a:extLst>
              <a:ext uri="{FF2B5EF4-FFF2-40B4-BE49-F238E27FC236}">
                <a16:creationId xmlns:a16="http://schemas.microsoft.com/office/drawing/2014/main" id="{B3980EF7-0EE6-45D2-A9D1-7DF6A1F80A73}"/>
              </a:ext>
            </a:extLst>
          </p:cNvPr>
          <p:cNvSpPr txBox="1"/>
          <p:nvPr/>
        </p:nvSpPr>
        <p:spPr>
          <a:xfrm>
            <a:off x="527324" y="1012436"/>
            <a:ext cx="10422547" cy="548868"/>
          </a:xfrm>
          <a:prstGeom prst="rect">
            <a:avLst/>
          </a:prstGeom>
        </p:spPr>
        <p:txBody>
          <a:bodyPr vert="horz" wrap="square" lIns="0" tIns="12700" rIns="0" bIns="0" rtlCol="0">
            <a:spAutoFit/>
          </a:bodyPr>
          <a:lstStyle/>
          <a:p>
            <a:pPr marL="12700">
              <a:lnSpc>
                <a:spcPct val="100000"/>
              </a:lnSpc>
              <a:spcBef>
                <a:spcPts val="100"/>
              </a:spcBef>
            </a:pPr>
            <a:r>
              <a:rPr lang="en-US" b="1" dirty="0">
                <a:solidFill>
                  <a:schemeClr val="bg2">
                    <a:lumMod val="25000"/>
                  </a:schemeClr>
                </a:solidFill>
                <a:latin typeface="Times New Roman" panose="02020603050405020304" pitchFamily="18" charset="0"/>
                <a:cs typeface="Times New Roman" panose="02020603050405020304" pitchFamily="18" charset="0"/>
              </a:rPr>
              <a:t>5</a:t>
            </a:r>
            <a:r>
              <a:rPr lang="en-US" b="1" baseline="30000" dirty="0">
                <a:solidFill>
                  <a:schemeClr val="bg2">
                    <a:lumMod val="25000"/>
                  </a:schemeClr>
                </a:solidFill>
                <a:latin typeface="Times New Roman" panose="02020603050405020304" pitchFamily="18" charset="0"/>
                <a:cs typeface="Times New Roman" panose="02020603050405020304" pitchFamily="18" charset="0"/>
              </a:rPr>
              <a:t>th</a:t>
            </a:r>
            <a:r>
              <a:rPr lang="en-US" b="1" dirty="0">
                <a:solidFill>
                  <a:schemeClr val="bg2">
                    <a:lumMod val="25000"/>
                  </a:schemeClr>
                </a:solidFill>
                <a:latin typeface="Times New Roman" panose="02020603050405020304" pitchFamily="18" charset="0"/>
                <a:cs typeface="Times New Roman" panose="02020603050405020304" pitchFamily="18" charset="0"/>
              </a:rPr>
              <a:t> Exp. </a:t>
            </a:r>
            <a:r>
              <a:rPr lang="fr-FR" b="1" dirty="0">
                <a:solidFill>
                  <a:schemeClr val="bg2">
                    <a:lumMod val="25000"/>
                  </a:schemeClr>
                </a:solidFill>
                <a:latin typeface="Times New Roman" panose="02020603050405020304" pitchFamily="18" charset="0"/>
                <a:cs typeface="Times New Roman" panose="02020603050405020304" pitchFamily="18" charset="0"/>
              </a:rPr>
              <a:t>[CL-24-16] Junho Won et al. (CENS, IBS)</a:t>
            </a:r>
            <a:r>
              <a:rPr lang="en-US" b="1" dirty="0">
                <a:solidFill>
                  <a:schemeClr val="bg2">
                    <a:lumMod val="25000"/>
                  </a:schemeClr>
                </a:solidFill>
                <a:latin typeface="Times New Roman" panose="02020603050405020304" pitchFamily="18" charset="0"/>
                <a:cs typeface="Times New Roman" panose="02020603050405020304" pitchFamily="18" charset="0"/>
              </a:rPr>
              <a:t> </a:t>
            </a:r>
          </a:p>
          <a:p>
            <a:pPr marL="12700">
              <a:lnSpc>
                <a:spcPct val="100000"/>
              </a:lnSpc>
              <a:spcBef>
                <a:spcPts val="100"/>
              </a:spcBef>
            </a:pPr>
            <a:r>
              <a:rPr lang="en-US" sz="1600" b="1" dirty="0">
                <a:solidFill>
                  <a:schemeClr val="bg2">
                    <a:lumMod val="25000"/>
                  </a:schemeClr>
                </a:solidFill>
                <a:latin typeface="Times New Roman" panose="02020603050405020304" pitchFamily="18" charset="0"/>
                <a:cs typeface="Times New Roman" panose="02020603050405020304" pitchFamily="18" charset="0"/>
              </a:rPr>
              <a:t>	</a:t>
            </a:r>
            <a:r>
              <a:rPr lang="en-US" sz="1400" b="1" dirty="0">
                <a:solidFill>
                  <a:schemeClr val="bg2">
                    <a:lumMod val="25000"/>
                  </a:schemeClr>
                </a:solidFill>
                <a:latin typeface="Times New Roman" panose="02020603050405020304" pitchFamily="18" charset="0"/>
                <a:cs typeface="Times New Roman" panose="02020603050405020304" pitchFamily="18" charset="0"/>
              </a:rPr>
              <a:t>Collinear laser spectroscopy of neutron-deficient Na isotopes</a:t>
            </a:r>
          </a:p>
        </p:txBody>
      </p:sp>
      <p:sp>
        <p:nvSpPr>
          <p:cNvPr id="6" name="직사각형 5"/>
          <p:cNvSpPr/>
          <p:nvPr/>
        </p:nvSpPr>
        <p:spPr>
          <a:xfrm>
            <a:off x="527309" y="1561304"/>
            <a:ext cx="10433168" cy="523220"/>
          </a:xfrm>
          <a:prstGeom prst="rect">
            <a:avLst/>
          </a:prstGeom>
        </p:spPr>
        <p:txBody>
          <a:bodyPr wrap="square">
            <a:spAutoFit/>
          </a:bodyPr>
          <a:lstStyle/>
          <a:p>
            <a:pPr marL="285750" indent="-285750">
              <a:buClr>
                <a:srgbClr val="005391"/>
              </a:buClr>
              <a:buFont typeface="Wingdings" panose="05000000000000000000" pitchFamily="2" charset="2"/>
              <a:buChar char="ü"/>
            </a:pPr>
            <a:r>
              <a:rPr lang="en-US" altLang="ko-KR" sz="1400" dirty="0">
                <a:latin typeface="Times New Roman" panose="02020603050405020304" pitchFamily="18" charset="0"/>
                <a:ea typeface="나눔고딕" panose="020D0604000000000000" pitchFamily="50" charset="-127"/>
                <a:cs typeface="Times New Roman" panose="02020603050405020304" pitchFamily="18" charset="0"/>
              </a:rPr>
              <a:t>Goal: </a:t>
            </a:r>
            <a:r>
              <a:rPr lang="en-US" altLang="ko-KR" sz="1400" dirty="0">
                <a:latin typeface="Times New Roman" panose="02020603050405020304" pitchFamily="18" charset="0"/>
                <a:cs typeface="Times New Roman" panose="02020603050405020304" pitchFamily="18" charset="0"/>
              </a:rPr>
              <a:t>Perform high-precision charge radius measurement of </a:t>
            </a:r>
            <a:r>
              <a:rPr lang="en-US" altLang="ko-KR" sz="1400" baseline="30000" dirty="0">
                <a:latin typeface="Times New Roman" panose="02020603050405020304" pitchFamily="18" charset="0"/>
                <a:cs typeface="Times New Roman" panose="02020603050405020304" pitchFamily="18" charset="0"/>
              </a:rPr>
              <a:t>21</a:t>
            </a:r>
            <a:r>
              <a:rPr lang="en-US" altLang="ko-KR" sz="1400" dirty="0">
                <a:latin typeface="Times New Roman" panose="02020603050405020304" pitchFamily="18" charset="0"/>
                <a:cs typeface="Times New Roman" panose="02020603050405020304" pitchFamily="18" charset="0"/>
              </a:rPr>
              <a:t>Na using CLS, contributing to nuclear structure studies and serving as a commissioning run for the system.</a:t>
            </a:r>
            <a:endParaRPr lang="en-US" altLang="ko-KR" sz="1400" dirty="0">
              <a:latin typeface="Times New Roman" panose="02020603050405020304" pitchFamily="18" charset="0"/>
              <a:ea typeface="나눔고딕" panose="020D0604000000000000" pitchFamily="50" charset="-127"/>
              <a:cs typeface="Times New Roman" panose="02020603050405020304" pitchFamily="18" charset="0"/>
            </a:endParaRPr>
          </a:p>
        </p:txBody>
      </p:sp>
      <p:pic>
        <p:nvPicPr>
          <p:cNvPr id="7" name="그림 6"/>
          <p:cNvPicPr>
            <a:picLocks noChangeAspect="1"/>
          </p:cNvPicPr>
          <p:nvPr/>
        </p:nvPicPr>
        <p:blipFill>
          <a:blip r:embed="rId4"/>
          <a:stretch>
            <a:fillRect/>
          </a:stretch>
        </p:blipFill>
        <p:spPr>
          <a:xfrm>
            <a:off x="7937930" y="2311553"/>
            <a:ext cx="2925246" cy="4349223"/>
          </a:xfrm>
          <a:prstGeom prst="rect">
            <a:avLst/>
          </a:prstGeom>
        </p:spPr>
      </p:pic>
      <p:pic>
        <p:nvPicPr>
          <p:cNvPr id="8" name="그림 7"/>
          <p:cNvPicPr>
            <a:picLocks noChangeAspect="1"/>
          </p:cNvPicPr>
          <p:nvPr/>
        </p:nvPicPr>
        <p:blipFill>
          <a:blip r:embed="rId5"/>
          <a:stretch>
            <a:fillRect/>
          </a:stretch>
        </p:blipFill>
        <p:spPr>
          <a:xfrm>
            <a:off x="4451050" y="2280947"/>
            <a:ext cx="2913355" cy="4349223"/>
          </a:xfrm>
          <a:prstGeom prst="rect">
            <a:avLst/>
          </a:prstGeom>
        </p:spPr>
      </p:pic>
      <p:pic>
        <p:nvPicPr>
          <p:cNvPr id="9" name="그림 8"/>
          <p:cNvPicPr>
            <a:picLocks noChangeAspect="1"/>
          </p:cNvPicPr>
          <p:nvPr/>
        </p:nvPicPr>
        <p:blipFill>
          <a:blip r:embed="rId6"/>
          <a:stretch>
            <a:fillRect/>
          </a:stretch>
        </p:blipFill>
        <p:spPr>
          <a:xfrm>
            <a:off x="737929" y="2311553"/>
            <a:ext cx="2913355" cy="4349223"/>
          </a:xfrm>
          <a:prstGeom prst="rect">
            <a:avLst/>
          </a:prstGeom>
        </p:spPr>
      </p:pic>
      <p:sp>
        <p:nvSpPr>
          <p:cNvPr id="10" name="슬라이드 번호 개체 틀 2">
            <a:extLst>
              <a:ext uri="{FF2B5EF4-FFF2-40B4-BE49-F238E27FC236}">
                <a16:creationId xmlns:a16="http://schemas.microsoft.com/office/drawing/2014/main" id="{05580FF8-C978-4E8B-94CE-23F74B6BD173}"/>
              </a:ext>
            </a:extLst>
          </p:cNvPr>
          <p:cNvSpPr txBox="1">
            <a:spLocks/>
          </p:cNvSpPr>
          <p:nvPr/>
        </p:nvSpPr>
        <p:spPr>
          <a:xfrm>
            <a:off x="9360000" y="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tint val="82000"/>
                  </a:schemeClr>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91FA9868-F4C7-48E4-A91F-515FCC583EA8}" type="slidenum">
              <a:rPr lang="ko-KR" altLang="en-US" sz="1400" smtClean="0"/>
              <a:pPr/>
              <a:t>25</a:t>
            </a:fld>
            <a:endParaRPr lang="ko-KR" altLang="en-US" sz="1400" dirty="0"/>
          </a:p>
        </p:txBody>
      </p:sp>
    </p:spTree>
    <p:extLst>
      <p:ext uri="{BB962C8B-B14F-4D97-AF65-F5344CB8AC3E}">
        <p14:creationId xmlns:p14="http://schemas.microsoft.com/office/powerpoint/2010/main" val="31488437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a:extLst>
              <a:ext uri="{FF2B5EF4-FFF2-40B4-BE49-F238E27FC236}">
                <a16:creationId xmlns:a16="http://schemas.microsoft.com/office/drawing/2014/main" id="{0581C873-3AE9-453B-81BE-75CEA6B91BE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12675"/>
          <a:stretch/>
        </p:blipFill>
        <p:spPr>
          <a:xfrm>
            <a:off x="-5892" y="1002082"/>
            <a:ext cx="12192000" cy="5764478"/>
          </a:xfrm>
          <a:prstGeom prst="rect">
            <a:avLst/>
          </a:prstGeom>
          <a:solidFill>
            <a:schemeClr val="accent2"/>
          </a:solidFill>
        </p:spPr>
      </p:pic>
      <p:pic>
        <p:nvPicPr>
          <p:cNvPr id="19" name="그림 18">
            <a:extLst>
              <a:ext uri="{FF2B5EF4-FFF2-40B4-BE49-F238E27FC236}">
                <a16:creationId xmlns:a16="http://schemas.microsoft.com/office/drawing/2014/main" id="{B566940A-5D05-484C-340D-B21396B2E3C6}"/>
              </a:ext>
            </a:extLst>
          </p:cNvPr>
          <p:cNvPicPr>
            <a:picLocks noChangeAspect="1"/>
          </p:cNvPicPr>
          <p:nvPr/>
        </p:nvPicPr>
        <p:blipFill rotWithShape="1">
          <a:blip r:embed="rId5">
            <a:extLst>
              <a:ext uri="{28A0092B-C50C-407E-A947-70E740481C1C}">
                <a14:useLocalDpi xmlns:a14="http://schemas.microsoft.com/office/drawing/2010/main" val="0"/>
              </a:ext>
            </a:extLst>
          </a:blip>
          <a:srcRect t="20307" b="7853"/>
          <a:stretch/>
        </p:blipFill>
        <p:spPr>
          <a:xfrm>
            <a:off x="5892" y="475989"/>
            <a:ext cx="12192000" cy="526093"/>
          </a:xfrm>
          <a:prstGeom prst="rect">
            <a:avLst/>
          </a:prstGeom>
        </p:spPr>
      </p:pic>
      <p:sp>
        <p:nvSpPr>
          <p:cNvPr id="25" name="TextBox 24">
            <a:extLst>
              <a:ext uri="{FF2B5EF4-FFF2-40B4-BE49-F238E27FC236}">
                <a16:creationId xmlns:a16="http://schemas.microsoft.com/office/drawing/2014/main" id="{DB975493-325C-B395-0388-8A9AEF398447}"/>
              </a:ext>
            </a:extLst>
          </p:cNvPr>
          <p:cNvSpPr txBox="1"/>
          <p:nvPr/>
        </p:nvSpPr>
        <p:spPr>
          <a:xfrm>
            <a:off x="540000" y="180000"/>
            <a:ext cx="10769684" cy="646331"/>
          </a:xfrm>
          <a:prstGeom prst="rect">
            <a:avLst/>
          </a:prstGeom>
          <a:noFill/>
        </p:spPr>
        <p:txBody>
          <a:bodyPr wrap="square" rtlCol="0">
            <a:spAutoFit/>
          </a:bodyPr>
          <a:lstStyle/>
          <a:p>
            <a:r>
              <a:rPr lang="en-US" altLang="ko-KR" sz="3600" dirty="0">
                <a:solidFill>
                  <a:srgbClr val="9FDFFF"/>
                </a:solidFill>
                <a:latin typeface="Times New Roman" panose="02020603050405020304" pitchFamily="18" charset="0"/>
                <a:ea typeface="SUIT SemiBold" pitchFamily="50" charset="-127"/>
                <a:cs typeface="Times New Roman" panose="02020603050405020304" pitchFamily="18" charset="0"/>
              </a:rPr>
              <a:t>Presentation Outline</a:t>
            </a:r>
            <a:endParaRPr lang="ko-KR" altLang="en-US" sz="2800" dirty="0">
              <a:solidFill>
                <a:srgbClr val="9FDFFF"/>
              </a:solidFill>
              <a:latin typeface="Times New Roman" panose="02020603050405020304" pitchFamily="18" charset="0"/>
              <a:ea typeface="SUIT SemiBold" pitchFamily="50" charset="-127"/>
              <a:cs typeface="Times New Roman" panose="02020603050405020304" pitchFamily="18" charset="0"/>
            </a:endParaRPr>
          </a:p>
        </p:txBody>
      </p:sp>
      <p:sp>
        <p:nvSpPr>
          <p:cNvPr id="4" name="직사각형 3">
            <a:extLst>
              <a:ext uri="{FF2B5EF4-FFF2-40B4-BE49-F238E27FC236}">
                <a16:creationId xmlns:a16="http://schemas.microsoft.com/office/drawing/2014/main" id="{FC4A2EE1-2176-4232-A98F-2DF627612636}"/>
              </a:ext>
            </a:extLst>
          </p:cNvPr>
          <p:cNvSpPr/>
          <p:nvPr/>
        </p:nvSpPr>
        <p:spPr>
          <a:xfrm>
            <a:off x="-17676" y="1002082"/>
            <a:ext cx="12192000" cy="5764478"/>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TextBox 1">
            <a:extLst>
              <a:ext uri="{FF2B5EF4-FFF2-40B4-BE49-F238E27FC236}">
                <a16:creationId xmlns:a16="http://schemas.microsoft.com/office/drawing/2014/main" id="{5396CB70-C8BA-45DF-B2A9-1A2A7EC29F00}"/>
              </a:ext>
            </a:extLst>
          </p:cNvPr>
          <p:cNvSpPr txBox="1"/>
          <p:nvPr/>
        </p:nvSpPr>
        <p:spPr>
          <a:xfrm>
            <a:off x="1147209" y="1894762"/>
            <a:ext cx="7744584" cy="3785652"/>
          </a:xfrm>
          <a:prstGeom prst="rect">
            <a:avLst/>
          </a:prstGeom>
          <a:noFill/>
        </p:spPr>
        <p:txBody>
          <a:bodyPr wrap="square" rtlCol="0">
            <a:spAutoFit/>
          </a:bodyPr>
          <a:lstStyle/>
          <a:p>
            <a:r>
              <a:rPr lang="en-US" altLang="ko-KR" sz="2400" b="1" dirty="0">
                <a:solidFill>
                  <a:srgbClr val="9FDFFF"/>
                </a:solidFill>
                <a:latin typeface="Times New Roman" panose="02020603050405020304" pitchFamily="18" charset="0"/>
                <a:cs typeface="Times New Roman" panose="02020603050405020304" pitchFamily="18" charset="0"/>
              </a:rPr>
              <a:t>1. Status of RAON</a:t>
            </a:r>
          </a:p>
          <a:p>
            <a:pPr marL="342900" indent="-342900">
              <a:buAutoNum type="arabicPeriod"/>
            </a:pPr>
            <a:endParaRPr lang="en-US" altLang="ko-KR" sz="2400" b="1" dirty="0">
              <a:solidFill>
                <a:srgbClr val="9FDFFF"/>
              </a:solidFill>
              <a:latin typeface="Times New Roman" panose="02020603050405020304" pitchFamily="18" charset="0"/>
              <a:cs typeface="Times New Roman" panose="02020603050405020304" pitchFamily="18" charset="0"/>
            </a:endParaRPr>
          </a:p>
          <a:p>
            <a:r>
              <a:rPr lang="en-US" altLang="ko-KR" sz="2400" b="1" dirty="0">
                <a:solidFill>
                  <a:srgbClr val="9FDFFF"/>
                </a:solidFill>
                <a:latin typeface="Times New Roman" panose="02020603050405020304" pitchFamily="18" charset="0"/>
                <a:cs typeface="Times New Roman" panose="02020603050405020304" pitchFamily="18" charset="0"/>
              </a:rPr>
              <a:t>2. Beam Commissioning and User Experiment Results</a:t>
            </a:r>
          </a:p>
          <a:p>
            <a:r>
              <a:rPr lang="en-US" altLang="ko-KR" sz="2400" b="1" dirty="0">
                <a:solidFill>
                  <a:srgbClr val="9FDFFF"/>
                </a:solidFill>
                <a:latin typeface="Times New Roman" panose="02020603050405020304" pitchFamily="18" charset="0"/>
                <a:cs typeface="Times New Roman" panose="02020603050405020304" pitchFamily="18" charset="0"/>
              </a:rPr>
              <a:t>   - </a:t>
            </a:r>
            <a:r>
              <a:rPr lang="en-US" altLang="ko-KR" sz="2400" b="1" dirty="0" err="1">
                <a:solidFill>
                  <a:srgbClr val="9FDFFF"/>
                </a:solidFill>
                <a:latin typeface="Times New Roman" panose="02020603050405020304" pitchFamily="18" charset="0"/>
                <a:cs typeface="Times New Roman" panose="02020603050405020304" pitchFamily="18" charset="0"/>
              </a:rPr>
              <a:t>KoBRA</a:t>
            </a:r>
            <a:r>
              <a:rPr lang="en-US" altLang="ko-KR" sz="2400" b="1" dirty="0">
                <a:solidFill>
                  <a:srgbClr val="9FDFFF"/>
                </a:solidFill>
                <a:latin typeface="Times New Roman" panose="02020603050405020304" pitchFamily="18" charset="0"/>
                <a:cs typeface="Times New Roman" panose="02020603050405020304" pitchFamily="18" charset="0"/>
              </a:rPr>
              <a:t> </a:t>
            </a:r>
          </a:p>
          <a:p>
            <a:r>
              <a:rPr lang="en-US" altLang="ko-KR" sz="2400" b="1" dirty="0">
                <a:solidFill>
                  <a:srgbClr val="9FDFFF"/>
                </a:solidFill>
                <a:latin typeface="Times New Roman" panose="02020603050405020304" pitchFamily="18" charset="0"/>
                <a:cs typeface="Times New Roman" panose="02020603050405020304" pitchFamily="18" charset="0"/>
              </a:rPr>
              <a:t>   - NDPS</a:t>
            </a:r>
          </a:p>
          <a:p>
            <a:r>
              <a:rPr lang="en-US" altLang="ko-KR" sz="2400" b="1" dirty="0">
                <a:solidFill>
                  <a:srgbClr val="9FDFFF"/>
                </a:solidFill>
                <a:latin typeface="Times New Roman" panose="02020603050405020304" pitchFamily="18" charset="0"/>
                <a:cs typeface="Times New Roman" panose="02020603050405020304" pitchFamily="18" charset="0"/>
              </a:rPr>
              <a:t>   - </a:t>
            </a:r>
            <a:r>
              <a:rPr lang="en-US" altLang="ko-KR" sz="2400" b="1" dirty="0" err="1">
                <a:solidFill>
                  <a:srgbClr val="9FDFFF"/>
                </a:solidFill>
                <a:latin typeface="Times New Roman" panose="02020603050405020304" pitchFamily="18" charset="0"/>
                <a:cs typeface="Times New Roman" panose="02020603050405020304" pitchFamily="18" charset="0"/>
              </a:rPr>
              <a:t>CLaSsy</a:t>
            </a:r>
            <a:endParaRPr lang="en-US" altLang="ko-KR" sz="2400" b="1" dirty="0">
              <a:solidFill>
                <a:srgbClr val="9FDFFF"/>
              </a:solidFill>
              <a:latin typeface="Times New Roman" panose="02020603050405020304" pitchFamily="18" charset="0"/>
              <a:cs typeface="Times New Roman" panose="02020603050405020304" pitchFamily="18" charset="0"/>
            </a:endParaRPr>
          </a:p>
          <a:p>
            <a:pPr marL="342900" indent="-342900">
              <a:buAutoNum type="arabicPeriod"/>
            </a:pPr>
            <a:endParaRPr lang="en-US" altLang="ko-KR" sz="2400" b="1" dirty="0">
              <a:solidFill>
                <a:srgbClr val="004098"/>
              </a:solidFill>
              <a:latin typeface="Times New Roman" panose="02020603050405020304" pitchFamily="18" charset="0"/>
              <a:cs typeface="Times New Roman" panose="02020603050405020304" pitchFamily="18" charset="0"/>
            </a:endParaRPr>
          </a:p>
          <a:p>
            <a:r>
              <a:rPr lang="en-US" altLang="ko-KR" sz="2400" b="1" dirty="0">
                <a:solidFill>
                  <a:srgbClr val="004098"/>
                </a:solidFill>
                <a:latin typeface="Times New Roman" panose="02020603050405020304" pitchFamily="18" charset="0"/>
                <a:cs typeface="Times New Roman" panose="02020603050405020304" pitchFamily="18" charset="0"/>
              </a:rPr>
              <a:t>3. User Experiments in 2025 and Future Plan </a:t>
            </a:r>
          </a:p>
          <a:p>
            <a:pPr marL="342900" indent="-342900">
              <a:buAutoNum type="arabicPeriod"/>
            </a:pPr>
            <a:endParaRPr lang="en-US" altLang="ko-KR" sz="2400" b="1" dirty="0">
              <a:solidFill>
                <a:srgbClr val="004098"/>
              </a:solidFill>
              <a:latin typeface="Times New Roman" panose="02020603050405020304" pitchFamily="18" charset="0"/>
              <a:cs typeface="Times New Roman" panose="02020603050405020304" pitchFamily="18" charset="0"/>
            </a:endParaRPr>
          </a:p>
          <a:p>
            <a:r>
              <a:rPr lang="en-US" altLang="ko-KR" sz="2400" b="1" dirty="0">
                <a:solidFill>
                  <a:srgbClr val="9FDFFF"/>
                </a:solidFill>
                <a:latin typeface="Times New Roman" panose="02020603050405020304" pitchFamily="18" charset="0"/>
                <a:cs typeface="Times New Roman" panose="02020603050405020304" pitchFamily="18" charset="0"/>
              </a:rPr>
              <a:t>4. Summary</a:t>
            </a:r>
            <a:endParaRPr lang="ko-KR" altLang="en-US" sz="2400" b="1" dirty="0">
              <a:solidFill>
                <a:srgbClr val="9FDFFF"/>
              </a:solidFill>
              <a:latin typeface="Times New Roman" panose="02020603050405020304" pitchFamily="18" charset="0"/>
              <a:cs typeface="Times New Roman" panose="02020603050405020304" pitchFamily="18" charset="0"/>
            </a:endParaRPr>
          </a:p>
        </p:txBody>
      </p:sp>
      <p:sp>
        <p:nvSpPr>
          <p:cNvPr id="8" name="슬라이드 번호 개체 틀 2">
            <a:extLst>
              <a:ext uri="{FF2B5EF4-FFF2-40B4-BE49-F238E27FC236}">
                <a16:creationId xmlns:a16="http://schemas.microsoft.com/office/drawing/2014/main" id="{C798F2E9-8ECE-4CBA-AC4E-6140C9B756A3}"/>
              </a:ext>
            </a:extLst>
          </p:cNvPr>
          <p:cNvSpPr txBox="1">
            <a:spLocks/>
          </p:cNvSpPr>
          <p:nvPr/>
        </p:nvSpPr>
        <p:spPr>
          <a:xfrm>
            <a:off x="9360000" y="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tint val="82000"/>
                  </a:schemeClr>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91FA9868-F4C7-48E4-A91F-515FCC583EA8}" type="slidenum">
              <a:rPr lang="ko-KR" altLang="en-US" sz="1400" smtClean="0"/>
              <a:pPr/>
              <a:t>26</a:t>
            </a:fld>
            <a:endParaRPr lang="ko-KR" altLang="en-US" sz="1400" dirty="0"/>
          </a:p>
        </p:txBody>
      </p:sp>
    </p:spTree>
    <p:extLst>
      <p:ext uri="{BB962C8B-B14F-4D97-AF65-F5344CB8AC3E}">
        <p14:creationId xmlns:p14="http://schemas.microsoft.com/office/powerpoint/2010/main" val="28537980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그림 18">
            <a:extLst>
              <a:ext uri="{FF2B5EF4-FFF2-40B4-BE49-F238E27FC236}">
                <a16:creationId xmlns:a16="http://schemas.microsoft.com/office/drawing/2014/main" id="{B566940A-5D05-484C-340D-B21396B2E3C6}"/>
              </a:ext>
            </a:extLst>
          </p:cNvPr>
          <p:cNvPicPr>
            <a:picLocks noChangeAspect="1"/>
          </p:cNvPicPr>
          <p:nvPr/>
        </p:nvPicPr>
        <p:blipFill rotWithShape="1">
          <a:blip r:embed="rId3">
            <a:extLst>
              <a:ext uri="{28A0092B-C50C-407E-A947-70E740481C1C}">
                <a14:useLocalDpi xmlns:a14="http://schemas.microsoft.com/office/drawing/2010/main" val="0"/>
              </a:ext>
            </a:extLst>
          </a:blip>
          <a:srcRect t="20307" b="7853"/>
          <a:stretch/>
        </p:blipFill>
        <p:spPr>
          <a:xfrm>
            <a:off x="5892" y="475989"/>
            <a:ext cx="12192000" cy="526093"/>
          </a:xfrm>
          <a:prstGeom prst="rect">
            <a:avLst/>
          </a:prstGeom>
        </p:spPr>
      </p:pic>
      <p:sp>
        <p:nvSpPr>
          <p:cNvPr id="25" name="TextBox 24">
            <a:extLst>
              <a:ext uri="{FF2B5EF4-FFF2-40B4-BE49-F238E27FC236}">
                <a16:creationId xmlns:a16="http://schemas.microsoft.com/office/drawing/2014/main" id="{DB975493-325C-B395-0388-8A9AEF398447}"/>
              </a:ext>
            </a:extLst>
          </p:cNvPr>
          <p:cNvSpPr txBox="1"/>
          <p:nvPr/>
        </p:nvSpPr>
        <p:spPr>
          <a:xfrm>
            <a:off x="540000" y="180000"/>
            <a:ext cx="10769684" cy="646331"/>
          </a:xfrm>
          <a:prstGeom prst="rect">
            <a:avLst/>
          </a:prstGeom>
          <a:noFill/>
        </p:spPr>
        <p:txBody>
          <a:bodyPr wrap="square" rtlCol="0">
            <a:spAutoFit/>
          </a:bodyPr>
          <a:lstStyle/>
          <a:p>
            <a:r>
              <a:rPr lang="en-US" altLang="ko-KR" sz="3600" dirty="0">
                <a:solidFill>
                  <a:srgbClr val="004098"/>
                </a:solidFill>
                <a:latin typeface="Times New Roman" panose="02020603050405020304" pitchFamily="18" charset="0"/>
                <a:ea typeface="SUIT SemiBold" pitchFamily="50" charset="-127"/>
                <a:cs typeface="Times New Roman" panose="02020603050405020304" pitchFamily="18" charset="0"/>
              </a:rPr>
              <a:t>User Program and Experiment Plan for 2025-2026</a:t>
            </a:r>
            <a:endParaRPr lang="ko-KR" altLang="en-US" sz="2800" dirty="0">
              <a:solidFill>
                <a:srgbClr val="004098"/>
              </a:solidFill>
              <a:latin typeface="Times New Roman" panose="02020603050405020304" pitchFamily="18" charset="0"/>
              <a:ea typeface="SUIT SemiBold" pitchFamily="50" charset="-127"/>
              <a:cs typeface="Times New Roman" panose="02020603050405020304" pitchFamily="18" charset="0"/>
            </a:endParaRPr>
          </a:p>
        </p:txBody>
      </p:sp>
      <p:sp>
        <p:nvSpPr>
          <p:cNvPr id="3" name="TextBox 2">
            <a:extLst>
              <a:ext uri="{FF2B5EF4-FFF2-40B4-BE49-F238E27FC236}">
                <a16:creationId xmlns:a16="http://schemas.microsoft.com/office/drawing/2014/main" id="{85AA461B-65E1-E198-5AE0-3B38C1279125}"/>
              </a:ext>
            </a:extLst>
          </p:cNvPr>
          <p:cNvSpPr txBox="1"/>
          <p:nvPr/>
        </p:nvSpPr>
        <p:spPr>
          <a:xfrm>
            <a:off x="540000" y="1122320"/>
            <a:ext cx="9125745" cy="5407699"/>
          </a:xfrm>
          <a:prstGeom prst="rect">
            <a:avLst/>
          </a:prstGeom>
          <a:noFill/>
        </p:spPr>
        <p:txBody>
          <a:bodyPr wrap="square" rtlCol="0">
            <a:spAutoFit/>
          </a:bodyPr>
          <a:lstStyle/>
          <a:p>
            <a:pPr marL="285750" indent="-285750">
              <a:buClr>
                <a:srgbClr val="005391"/>
              </a:buClr>
              <a:buFont typeface="Wingdings" panose="05000000000000000000" pitchFamily="2" charset="2"/>
              <a:buChar char="§"/>
            </a:pPr>
            <a:r>
              <a:rPr lang="en-US" altLang="ko-KR" dirty="0">
                <a:latin typeface="Times New Roman" panose="02020603050405020304" pitchFamily="18" charset="0"/>
                <a:ea typeface="SUIT SemiBold" pitchFamily="50" charset="-127"/>
                <a:cs typeface="Times New Roman" panose="02020603050405020304" pitchFamily="18" charset="0"/>
              </a:rPr>
              <a:t>Second Call for Proposals (2025-2026)</a:t>
            </a:r>
          </a:p>
          <a:p>
            <a:pPr marL="285750" lvl="0" indent="-285750">
              <a:lnSpc>
                <a:spcPct val="150000"/>
              </a:lnSpc>
              <a:buFont typeface="Arial" panose="020B0604020202020204" pitchFamily="34" charset="0"/>
              <a:buChar char="•"/>
              <a:defRPr/>
            </a:pPr>
            <a:r>
              <a:rPr lang="en-US" altLang="ko-KR" sz="1400" dirty="0">
                <a:solidFill>
                  <a:srgbClr val="E7E6E6">
                    <a:lumMod val="25000"/>
                  </a:srgbClr>
                </a:solidFill>
                <a:latin typeface="Arial" panose="020B0604020202020204" pitchFamily="34" charset="0"/>
                <a:ea typeface="맑은 고딕" panose="020B0503020000020004" pitchFamily="50" charset="-127"/>
                <a:cs typeface="Arial" panose="020B0604020202020204" pitchFamily="34" charset="0"/>
              </a:rPr>
              <a:t>Period: Jan 9 - Feb 20, 2025 (6 weeks)</a:t>
            </a:r>
          </a:p>
          <a:p>
            <a:pPr marL="285750" lvl="0" indent="-285750">
              <a:lnSpc>
                <a:spcPct val="150000"/>
              </a:lnSpc>
              <a:buFont typeface="Arial" panose="020B0604020202020204" pitchFamily="34" charset="0"/>
              <a:buChar char="•"/>
              <a:defRPr/>
            </a:pPr>
            <a:r>
              <a:rPr lang="en-US" altLang="ko-KR" sz="1400" dirty="0">
                <a:solidFill>
                  <a:srgbClr val="E7E6E6">
                    <a:lumMod val="25000"/>
                  </a:srgbClr>
                </a:solidFill>
                <a:latin typeface="Arial" panose="020B0604020202020204" pitchFamily="34" charset="0"/>
                <a:ea typeface="맑은 고딕" panose="020B0503020000020004" pitchFamily="50" charset="-127"/>
                <a:cs typeface="Arial" panose="020B0604020202020204" pitchFamily="34" charset="0"/>
              </a:rPr>
              <a:t>Received: </a:t>
            </a:r>
            <a:r>
              <a:rPr lang="en-US" altLang="ko-KR" sz="1400" b="1" dirty="0">
                <a:solidFill>
                  <a:srgbClr val="E7E6E6">
                    <a:lumMod val="25000"/>
                  </a:srgbClr>
                </a:solidFill>
                <a:latin typeface="Arial" panose="020B0604020202020204" pitchFamily="34" charset="0"/>
                <a:ea typeface="맑은 고딕" panose="020B0503020000020004" pitchFamily="50" charset="-127"/>
                <a:cs typeface="Arial" panose="020B0604020202020204" pitchFamily="34" charset="0"/>
              </a:rPr>
              <a:t>22 Proposals &amp; 8 Letters of Intent (</a:t>
            </a:r>
            <a:r>
              <a:rPr lang="en-US" altLang="ko-KR" sz="1400" b="1" dirty="0" err="1">
                <a:solidFill>
                  <a:srgbClr val="E7E6E6">
                    <a:lumMod val="25000"/>
                  </a:srgbClr>
                </a:solidFill>
                <a:latin typeface="Arial" panose="020B0604020202020204" pitchFamily="34" charset="0"/>
                <a:ea typeface="맑은 고딕" panose="020B0503020000020004" pitchFamily="50" charset="-127"/>
                <a:cs typeface="Arial" panose="020B0604020202020204" pitchFamily="34" charset="0"/>
              </a:rPr>
              <a:t>LoIs</a:t>
            </a:r>
            <a:r>
              <a:rPr lang="en-US" altLang="ko-KR" sz="1400" b="1" dirty="0">
                <a:solidFill>
                  <a:srgbClr val="E7E6E6">
                    <a:lumMod val="25000"/>
                  </a:srgbClr>
                </a:solidFill>
                <a:latin typeface="Arial" panose="020B0604020202020204" pitchFamily="34" charset="0"/>
                <a:ea typeface="맑은 고딕" panose="020B0503020000020004" pitchFamily="50" charset="-127"/>
                <a:cs typeface="Arial" panose="020B0604020202020204" pitchFamily="34" charset="0"/>
              </a:rPr>
              <a:t>)</a:t>
            </a:r>
            <a:r>
              <a:rPr lang="en-US" altLang="ko-KR" sz="1400" dirty="0">
                <a:solidFill>
                  <a:srgbClr val="E7E6E6">
                    <a:lumMod val="25000"/>
                  </a:srgbClr>
                </a:solidFill>
                <a:latin typeface="Arial" panose="020B0604020202020204" pitchFamily="34" charset="0"/>
                <a:ea typeface="맑은 고딕" panose="020B0503020000020004" pitchFamily="50" charset="-127"/>
                <a:cs typeface="Arial" panose="020B0604020202020204" pitchFamily="34" charset="0"/>
              </a:rPr>
              <a:t> (28 in nuclear physics, 2 in applications)</a:t>
            </a:r>
          </a:p>
          <a:p>
            <a:pPr marL="285750" lvl="0" indent="-285750">
              <a:lnSpc>
                <a:spcPct val="150000"/>
              </a:lnSpc>
              <a:buFont typeface="Arial" panose="020B0604020202020204" pitchFamily="34" charset="0"/>
              <a:buChar char="•"/>
              <a:defRPr/>
            </a:pPr>
            <a:r>
              <a:rPr lang="en-US" altLang="ko-KR" sz="1400" dirty="0">
                <a:solidFill>
                  <a:srgbClr val="E7E6E6">
                    <a:lumMod val="25000"/>
                  </a:srgbClr>
                </a:solidFill>
                <a:latin typeface="Arial" panose="020B0604020202020204" pitchFamily="34" charset="0"/>
                <a:ea typeface="맑은 고딕" panose="020B0503020000020004" pitchFamily="50" charset="-127"/>
                <a:cs typeface="Arial" panose="020B0604020202020204" pitchFamily="34" charset="0"/>
              </a:rPr>
              <a:t>392 Participants from 7 institutions</a:t>
            </a:r>
          </a:p>
          <a:p>
            <a:pPr marL="285750" lvl="0" indent="-285750">
              <a:lnSpc>
                <a:spcPct val="150000"/>
              </a:lnSpc>
              <a:buFont typeface="Arial" panose="020B0604020202020204" pitchFamily="34" charset="0"/>
              <a:buChar char="•"/>
              <a:defRPr/>
            </a:pPr>
            <a:endParaRPr lang="en-US" altLang="ko-KR" sz="800" dirty="0">
              <a:solidFill>
                <a:srgbClr val="E7E6E6">
                  <a:lumMod val="25000"/>
                </a:srgbClr>
              </a:solidFill>
              <a:latin typeface="Arial" panose="020B0604020202020204" pitchFamily="34" charset="0"/>
              <a:ea typeface="맑은 고딕" panose="020B0503020000020004" pitchFamily="50" charset="-127"/>
              <a:cs typeface="Arial" panose="020B0604020202020204" pitchFamily="34" charset="0"/>
            </a:endParaRPr>
          </a:p>
          <a:p>
            <a:pPr marL="285750" indent="-285750">
              <a:buClr>
                <a:srgbClr val="005391"/>
              </a:buClr>
              <a:buFont typeface="Wingdings" panose="05000000000000000000" pitchFamily="2" charset="2"/>
              <a:buChar char="§"/>
            </a:pPr>
            <a:r>
              <a:rPr lang="en-US" altLang="ko-KR" dirty="0">
                <a:latin typeface="Times New Roman" panose="02020603050405020304" pitchFamily="18" charset="0"/>
                <a:ea typeface="SUIT SemiBold" pitchFamily="50" charset="-127"/>
                <a:cs typeface="Times New Roman" panose="02020603050405020304" pitchFamily="18" charset="0"/>
              </a:rPr>
              <a:t>Call for Technical Beam Time Requests (2025)</a:t>
            </a:r>
          </a:p>
          <a:p>
            <a:pPr marL="285750" indent="-285750">
              <a:lnSpc>
                <a:spcPct val="150000"/>
              </a:lnSpc>
              <a:buFont typeface="Arial" panose="020B0604020202020204" pitchFamily="34" charset="0"/>
              <a:buChar char="•"/>
            </a:pPr>
            <a:r>
              <a:rPr lang="en-US" altLang="ko-KR" sz="1400" dirty="0">
                <a:latin typeface="Arial" panose="020B0604020202020204" pitchFamily="34" charset="0"/>
                <a:cs typeface="Arial" panose="020B0604020202020204" pitchFamily="34" charset="0"/>
              </a:rPr>
              <a:t>Purpose: For technical beam tests and feasibility studies (not PAC-reviewed)</a:t>
            </a:r>
          </a:p>
          <a:p>
            <a:pPr marL="285750" indent="-285750">
              <a:lnSpc>
                <a:spcPct val="150000"/>
              </a:lnSpc>
              <a:buFont typeface="Arial" panose="020B0604020202020204" pitchFamily="34" charset="0"/>
              <a:buChar char="•"/>
            </a:pPr>
            <a:r>
              <a:rPr lang="en-US" altLang="ko-KR" sz="1400" dirty="0">
                <a:latin typeface="Arial" panose="020B0604020202020204" pitchFamily="34" charset="0"/>
                <a:cs typeface="Arial" panose="020B0604020202020204" pitchFamily="34" charset="0"/>
              </a:rPr>
              <a:t>Scope: Detector / instrumentation tests and pilot feasibility experiments</a:t>
            </a:r>
          </a:p>
          <a:p>
            <a:pPr marL="285750" lvl="0" indent="-285750">
              <a:lnSpc>
                <a:spcPct val="150000"/>
              </a:lnSpc>
              <a:buFont typeface="Arial" panose="020B0604020202020204" pitchFamily="34" charset="0"/>
              <a:buChar char="•"/>
              <a:defRPr/>
            </a:pPr>
            <a:r>
              <a:rPr lang="en-US" altLang="ko-KR" sz="1400" dirty="0">
                <a:solidFill>
                  <a:srgbClr val="E7E6E6">
                    <a:lumMod val="25000"/>
                  </a:srgbClr>
                </a:solidFill>
                <a:latin typeface="Arial" panose="020B0604020202020204" pitchFamily="34" charset="0"/>
                <a:ea typeface="맑은 고딕" panose="020B0503020000020004" pitchFamily="50" charset="-127"/>
                <a:cs typeface="Arial" panose="020B0604020202020204" pitchFamily="34" charset="0"/>
              </a:rPr>
              <a:t>Period: Jul 14 - Aug 3, 2025 (3 weeks)</a:t>
            </a:r>
          </a:p>
          <a:p>
            <a:pPr marL="285750" lvl="0" indent="-285750">
              <a:lnSpc>
                <a:spcPct val="150000"/>
              </a:lnSpc>
              <a:buFont typeface="Arial" panose="020B0604020202020204" pitchFamily="34" charset="0"/>
              <a:buChar char="•"/>
              <a:defRPr/>
            </a:pPr>
            <a:r>
              <a:rPr lang="en-US" altLang="ko-KR" sz="1400" dirty="0">
                <a:solidFill>
                  <a:srgbClr val="E7E6E6">
                    <a:lumMod val="25000"/>
                  </a:srgbClr>
                </a:solidFill>
                <a:latin typeface="Arial" panose="020B0604020202020204" pitchFamily="34" charset="0"/>
                <a:ea typeface="맑은 고딕" panose="020B0503020000020004" pitchFamily="50" charset="-127"/>
                <a:cs typeface="Arial" panose="020B0604020202020204" pitchFamily="34" charset="0"/>
              </a:rPr>
              <a:t>Received: </a:t>
            </a:r>
            <a:r>
              <a:rPr lang="en-US" altLang="ko-KR" sz="1400" b="1" dirty="0">
                <a:solidFill>
                  <a:srgbClr val="E7E6E6">
                    <a:lumMod val="25000"/>
                  </a:srgbClr>
                </a:solidFill>
                <a:latin typeface="Arial" panose="020B0604020202020204" pitchFamily="34" charset="0"/>
                <a:ea typeface="맑은 고딕" panose="020B0503020000020004" pitchFamily="50" charset="-127"/>
                <a:cs typeface="Arial" panose="020B0604020202020204" pitchFamily="34" charset="0"/>
              </a:rPr>
              <a:t>6 Proposals</a:t>
            </a:r>
          </a:p>
          <a:p>
            <a:pPr lvl="0">
              <a:lnSpc>
                <a:spcPct val="150000"/>
              </a:lnSpc>
              <a:defRPr/>
            </a:pPr>
            <a:r>
              <a:rPr lang="en-US" altLang="ko-KR" sz="800" dirty="0">
                <a:solidFill>
                  <a:srgbClr val="E7E6E6">
                    <a:lumMod val="25000"/>
                  </a:srgbClr>
                </a:solidFill>
                <a:latin typeface="Arial" panose="020B0604020202020204" pitchFamily="34" charset="0"/>
                <a:ea typeface="맑은 고딕" panose="020B0503020000020004" pitchFamily="50" charset="-127"/>
                <a:cs typeface="Arial" panose="020B0604020202020204" pitchFamily="34" charset="0"/>
              </a:rPr>
              <a:t>    </a:t>
            </a:r>
          </a:p>
          <a:p>
            <a:pPr marL="285750" indent="-285750">
              <a:buClr>
                <a:srgbClr val="005391"/>
              </a:buClr>
              <a:buFont typeface="Wingdings" panose="05000000000000000000" pitchFamily="2" charset="2"/>
              <a:buChar char="§"/>
            </a:pPr>
            <a:r>
              <a:rPr lang="en-US" altLang="ko-KR" b="1" dirty="0">
                <a:latin typeface="Times New Roman" panose="02020603050405020304" pitchFamily="18" charset="0"/>
                <a:ea typeface="SUIT SemiBold" pitchFamily="50" charset="-127"/>
                <a:cs typeface="Times New Roman" panose="02020603050405020304" pitchFamily="18" charset="0"/>
              </a:rPr>
              <a:t>Third Call for Proposals (2026)</a:t>
            </a:r>
          </a:p>
          <a:p>
            <a:pPr marL="285750" lvl="0" indent="-285750">
              <a:lnSpc>
                <a:spcPct val="150000"/>
              </a:lnSpc>
              <a:buFont typeface="Arial" panose="020B0604020202020204" pitchFamily="34" charset="0"/>
              <a:buChar char="•"/>
              <a:defRPr/>
            </a:pPr>
            <a:r>
              <a:rPr lang="en-US" altLang="ko-KR" sz="1400" dirty="0">
                <a:solidFill>
                  <a:srgbClr val="E7E6E6">
                    <a:lumMod val="25000"/>
                  </a:srgbClr>
                </a:solidFill>
                <a:latin typeface="Arial" panose="020B0604020202020204" pitchFamily="34" charset="0"/>
                <a:ea typeface="맑은 고딕" panose="020B0503020000020004" pitchFamily="50" charset="-127"/>
                <a:cs typeface="Arial" panose="020B0604020202020204" pitchFamily="34" charset="0"/>
              </a:rPr>
              <a:t>Period: </a:t>
            </a:r>
            <a:r>
              <a:rPr lang="en-US" altLang="ko-KR" sz="1400" b="1" dirty="0">
                <a:solidFill>
                  <a:srgbClr val="E7E6E6">
                    <a:lumMod val="25000"/>
                  </a:srgbClr>
                </a:solidFill>
                <a:latin typeface="Arial" panose="020B0604020202020204" pitchFamily="34" charset="0"/>
                <a:ea typeface="맑은 고딕" panose="020B0503020000020004" pitchFamily="50" charset="-127"/>
                <a:cs typeface="Arial" panose="020B0604020202020204" pitchFamily="34" charset="0"/>
              </a:rPr>
              <a:t>Sep 10 - Oct. 28</a:t>
            </a:r>
            <a:r>
              <a:rPr lang="en-US" altLang="ko-KR" sz="1400" dirty="0">
                <a:solidFill>
                  <a:srgbClr val="E7E6E6">
                    <a:lumMod val="25000"/>
                  </a:srgbClr>
                </a:solidFill>
                <a:latin typeface="Arial" panose="020B0604020202020204" pitchFamily="34" charset="0"/>
                <a:ea typeface="맑은 고딕" panose="020B0503020000020004" pitchFamily="50" charset="-127"/>
                <a:cs typeface="Arial" panose="020B0604020202020204" pitchFamily="34" charset="0"/>
              </a:rPr>
              <a:t>, 2025 (7 weeks)</a:t>
            </a:r>
          </a:p>
          <a:p>
            <a:pPr marL="285750" lvl="0" indent="-285750">
              <a:lnSpc>
                <a:spcPct val="150000"/>
              </a:lnSpc>
              <a:buFont typeface="Arial" panose="020B0604020202020204" pitchFamily="34" charset="0"/>
              <a:buChar char="•"/>
              <a:defRPr/>
            </a:pPr>
            <a:r>
              <a:rPr lang="en-US" altLang="ko-KR" sz="1400" dirty="0">
                <a:solidFill>
                  <a:srgbClr val="E7E6E6">
                    <a:lumMod val="25000"/>
                  </a:srgbClr>
                </a:solidFill>
                <a:latin typeface="Arial" panose="020B0604020202020204" pitchFamily="34" charset="0"/>
                <a:ea typeface="맑은 고딕" panose="020B0503020000020004" pitchFamily="50" charset="-127"/>
                <a:cs typeface="Arial" panose="020B0604020202020204" pitchFamily="34" charset="0"/>
              </a:rPr>
              <a:t>Available systems: </a:t>
            </a:r>
            <a:r>
              <a:rPr lang="en-US" altLang="ko-KR" sz="1400" dirty="0" err="1">
                <a:solidFill>
                  <a:srgbClr val="E7E6E6">
                    <a:lumMod val="25000"/>
                  </a:srgbClr>
                </a:solidFill>
                <a:latin typeface="Arial" panose="020B0604020202020204" pitchFamily="34" charset="0"/>
                <a:ea typeface="맑은 고딕" panose="020B0503020000020004" pitchFamily="50" charset="-127"/>
                <a:cs typeface="Arial" panose="020B0604020202020204" pitchFamily="34" charset="0"/>
              </a:rPr>
              <a:t>KoBRA</a:t>
            </a:r>
            <a:r>
              <a:rPr lang="en-US" altLang="ko-KR" sz="1400" dirty="0">
                <a:solidFill>
                  <a:srgbClr val="E7E6E6">
                    <a:lumMod val="25000"/>
                  </a:srgbClr>
                </a:solidFill>
                <a:latin typeface="Arial" panose="020B0604020202020204" pitchFamily="34" charset="0"/>
                <a:ea typeface="맑은 고딕" panose="020B0503020000020004" pitchFamily="50" charset="-127"/>
                <a:cs typeface="Arial" panose="020B0604020202020204" pitchFamily="34" charset="0"/>
              </a:rPr>
              <a:t>, NDPS, </a:t>
            </a:r>
            <a:r>
              <a:rPr lang="en-US" altLang="ko-KR" sz="1400" dirty="0" err="1">
                <a:solidFill>
                  <a:srgbClr val="E7E6E6">
                    <a:lumMod val="25000"/>
                  </a:srgbClr>
                </a:solidFill>
                <a:latin typeface="Arial" panose="020B0604020202020204" pitchFamily="34" charset="0"/>
                <a:ea typeface="맑은 고딕" panose="020B0503020000020004" pitchFamily="50" charset="-127"/>
                <a:cs typeface="Arial" panose="020B0604020202020204" pitchFamily="34" charset="0"/>
              </a:rPr>
              <a:t>CLaSsy</a:t>
            </a:r>
            <a:r>
              <a:rPr lang="en-US" altLang="ko-KR" sz="1400" dirty="0">
                <a:solidFill>
                  <a:srgbClr val="E7E6E6">
                    <a:lumMod val="25000"/>
                  </a:srgbClr>
                </a:solidFill>
                <a:latin typeface="Arial" panose="020B0604020202020204" pitchFamily="34" charset="0"/>
                <a:ea typeface="맑은 고딕" panose="020B0503020000020004" pitchFamily="50" charset="-127"/>
                <a:cs typeface="Arial" panose="020B0604020202020204" pitchFamily="34" charset="0"/>
              </a:rPr>
              <a:t>, MRTOF-MS (MMS), and Cyclotron setups</a:t>
            </a:r>
          </a:p>
          <a:p>
            <a:pPr marL="285750" indent="-285750">
              <a:lnSpc>
                <a:spcPct val="150000"/>
              </a:lnSpc>
              <a:buFont typeface="Arial" panose="020B0604020202020204" pitchFamily="34" charset="0"/>
              <a:buChar char="•"/>
              <a:defRPr/>
            </a:pPr>
            <a:r>
              <a:rPr lang="en-US" altLang="ko-KR" sz="1400" dirty="0">
                <a:latin typeface="Arial" panose="020B0604020202020204" pitchFamily="34" charset="0"/>
                <a:cs typeface="Arial" panose="020B0604020202020204" pitchFamily="34" charset="0"/>
              </a:rPr>
              <a:t>3rd PAC meeting: Planned for Jan 2026 </a:t>
            </a:r>
          </a:p>
          <a:p>
            <a:pPr>
              <a:lnSpc>
                <a:spcPct val="150000"/>
              </a:lnSpc>
              <a:defRPr/>
            </a:pPr>
            <a:r>
              <a:rPr lang="en-US" altLang="ko-KR" sz="800" dirty="0">
                <a:latin typeface="Arial" panose="020B0604020202020204" pitchFamily="34" charset="0"/>
                <a:cs typeface="Arial" panose="020B0604020202020204" pitchFamily="34" charset="0"/>
              </a:rPr>
              <a:t>     </a:t>
            </a:r>
            <a:endParaRPr lang="ko-KR" altLang="en-US" sz="800" dirty="0">
              <a:latin typeface="Arial" panose="020B0604020202020204" pitchFamily="34" charset="0"/>
              <a:cs typeface="Arial" panose="020B0604020202020204" pitchFamily="34" charset="0"/>
            </a:endParaRPr>
          </a:p>
          <a:p>
            <a:pPr marL="285750" indent="-285750">
              <a:lnSpc>
                <a:spcPct val="150000"/>
              </a:lnSpc>
              <a:buClr>
                <a:srgbClr val="005391"/>
              </a:buClr>
              <a:buFont typeface="Wingdings" panose="05000000000000000000" pitchFamily="2" charset="2"/>
              <a:buChar char="§"/>
            </a:pPr>
            <a:r>
              <a:rPr lang="en-US" altLang="ko-KR" dirty="0">
                <a:latin typeface="Times New Roman" panose="02020603050405020304" pitchFamily="18" charset="0"/>
                <a:ea typeface="SUIT SemiBold" pitchFamily="50" charset="-127"/>
                <a:cs typeface="Times New Roman" panose="02020603050405020304" pitchFamily="18" charset="0"/>
              </a:rPr>
              <a:t>International User Program</a:t>
            </a:r>
          </a:p>
          <a:p>
            <a:pPr marL="285750" indent="-285750">
              <a:lnSpc>
                <a:spcPct val="150000"/>
              </a:lnSpc>
              <a:buClr>
                <a:srgbClr val="005391"/>
              </a:buClr>
              <a:buFont typeface="Arial" panose="020B0604020202020204" pitchFamily="34" charset="0"/>
              <a:buChar char="•"/>
            </a:pPr>
            <a:r>
              <a:rPr lang="en-US" altLang="ko-KR" sz="1400" dirty="0">
                <a:latin typeface="Arial" panose="020B0604020202020204" pitchFamily="34" charset="0"/>
                <a:ea typeface="SUIT SemiBold" pitchFamily="50" charset="-127"/>
                <a:cs typeface="Arial" panose="020B0604020202020204" pitchFamily="34" charset="0"/>
              </a:rPr>
              <a:t>Plan to provide RAON beams to international users </a:t>
            </a:r>
            <a:r>
              <a:rPr lang="en-US" altLang="ko-KR" sz="1400" b="1" dirty="0">
                <a:latin typeface="Arial" panose="020B0604020202020204" pitchFamily="34" charset="0"/>
                <a:ea typeface="SUIT SemiBold" pitchFamily="50" charset="-127"/>
                <a:cs typeface="Arial" panose="020B0604020202020204" pitchFamily="34" charset="0"/>
              </a:rPr>
              <a:t>in 2028</a:t>
            </a:r>
          </a:p>
        </p:txBody>
      </p:sp>
      <p:sp>
        <p:nvSpPr>
          <p:cNvPr id="6" name="슬라이드 번호 개체 틀 2">
            <a:extLst>
              <a:ext uri="{FF2B5EF4-FFF2-40B4-BE49-F238E27FC236}">
                <a16:creationId xmlns:a16="http://schemas.microsoft.com/office/drawing/2014/main" id="{921F4E96-2B99-4537-A5E9-EAE70FBC3991}"/>
              </a:ext>
            </a:extLst>
          </p:cNvPr>
          <p:cNvSpPr txBox="1">
            <a:spLocks/>
          </p:cNvSpPr>
          <p:nvPr/>
        </p:nvSpPr>
        <p:spPr>
          <a:xfrm>
            <a:off x="9360000" y="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tint val="82000"/>
                  </a:schemeClr>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91FA9868-F4C7-48E4-A91F-515FCC583EA8}" type="slidenum">
              <a:rPr lang="ko-KR" altLang="en-US" sz="1400" smtClean="0"/>
              <a:pPr/>
              <a:t>27</a:t>
            </a:fld>
            <a:endParaRPr lang="ko-KR" altLang="en-US" sz="1400" dirty="0"/>
          </a:p>
        </p:txBody>
      </p:sp>
    </p:spTree>
    <p:extLst>
      <p:ext uri="{BB962C8B-B14F-4D97-AF65-F5344CB8AC3E}">
        <p14:creationId xmlns:p14="http://schemas.microsoft.com/office/powerpoint/2010/main" val="9584710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그림 18">
            <a:extLst>
              <a:ext uri="{FF2B5EF4-FFF2-40B4-BE49-F238E27FC236}">
                <a16:creationId xmlns:a16="http://schemas.microsoft.com/office/drawing/2014/main" id="{B566940A-5D05-484C-340D-B21396B2E3C6}"/>
              </a:ext>
            </a:extLst>
          </p:cNvPr>
          <p:cNvPicPr>
            <a:picLocks noChangeAspect="1"/>
          </p:cNvPicPr>
          <p:nvPr/>
        </p:nvPicPr>
        <p:blipFill rotWithShape="1">
          <a:blip r:embed="rId3">
            <a:extLst>
              <a:ext uri="{28A0092B-C50C-407E-A947-70E740481C1C}">
                <a14:useLocalDpi xmlns:a14="http://schemas.microsoft.com/office/drawing/2010/main" val="0"/>
              </a:ext>
            </a:extLst>
          </a:blip>
          <a:srcRect t="20307" b="7853"/>
          <a:stretch/>
        </p:blipFill>
        <p:spPr>
          <a:xfrm>
            <a:off x="5892" y="475989"/>
            <a:ext cx="12192000" cy="526093"/>
          </a:xfrm>
          <a:prstGeom prst="rect">
            <a:avLst/>
          </a:prstGeom>
        </p:spPr>
      </p:pic>
      <p:sp>
        <p:nvSpPr>
          <p:cNvPr id="25" name="TextBox 24">
            <a:extLst>
              <a:ext uri="{FF2B5EF4-FFF2-40B4-BE49-F238E27FC236}">
                <a16:creationId xmlns:a16="http://schemas.microsoft.com/office/drawing/2014/main" id="{DB975493-325C-B395-0388-8A9AEF398447}"/>
              </a:ext>
            </a:extLst>
          </p:cNvPr>
          <p:cNvSpPr txBox="1"/>
          <p:nvPr/>
        </p:nvSpPr>
        <p:spPr>
          <a:xfrm>
            <a:off x="540000" y="180000"/>
            <a:ext cx="10769684" cy="646331"/>
          </a:xfrm>
          <a:prstGeom prst="rect">
            <a:avLst/>
          </a:prstGeom>
          <a:noFill/>
        </p:spPr>
        <p:txBody>
          <a:bodyPr wrap="square" rtlCol="0">
            <a:spAutoFit/>
          </a:bodyPr>
          <a:lstStyle/>
          <a:p>
            <a:r>
              <a:rPr lang="en-US" altLang="ko-KR" sz="3600" dirty="0">
                <a:solidFill>
                  <a:srgbClr val="004098"/>
                </a:solidFill>
                <a:latin typeface="Times New Roman" panose="02020603050405020304" pitchFamily="18" charset="0"/>
                <a:ea typeface="SUIT SemiBold" pitchFamily="50" charset="-127"/>
                <a:cs typeface="Times New Roman" panose="02020603050405020304" pitchFamily="18" charset="0"/>
              </a:rPr>
              <a:t>User Experiment and Services in 2025</a:t>
            </a:r>
            <a:endParaRPr lang="ko-KR" altLang="en-US" sz="2800" dirty="0">
              <a:solidFill>
                <a:srgbClr val="004098"/>
              </a:solidFill>
              <a:latin typeface="Times New Roman" panose="02020603050405020304" pitchFamily="18" charset="0"/>
              <a:ea typeface="SUIT SemiBold" pitchFamily="50" charset="-127"/>
              <a:cs typeface="Times New Roman" panose="02020603050405020304" pitchFamily="18" charset="0"/>
            </a:endParaRPr>
          </a:p>
        </p:txBody>
      </p:sp>
      <p:graphicFrame>
        <p:nvGraphicFramePr>
          <p:cNvPr id="10" name="표 9">
            <a:extLst>
              <a:ext uri="{FF2B5EF4-FFF2-40B4-BE49-F238E27FC236}">
                <a16:creationId xmlns:a16="http://schemas.microsoft.com/office/drawing/2014/main" id="{6D26D801-4720-49BD-9323-09E85540C36A}"/>
              </a:ext>
            </a:extLst>
          </p:cNvPr>
          <p:cNvGraphicFramePr>
            <a:graphicFrameLocks noGrp="1"/>
          </p:cNvGraphicFramePr>
          <p:nvPr>
            <p:extLst>
              <p:ext uri="{D42A27DB-BD31-4B8C-83A1-F6EECF244321}">
                <p14:modId xmlns:p14="http://schemas.microsoft.com/office/powerpoint/2010/main" val="3078343520"/>
              </p:ext>
            </p:extLst>
          </p:nvPr>
        </p:nvGraphicFramePr>
        <p:xfrm>
          <a:off x="540000" y="1122320"/>
          <a:ext cx="11083986" cy="4849756"/>
        </p:xfrm>
        <a:graphic>
          <a:graphicData uri="http://schemas.openxmlformats.org/drawingml/2006/table">
            <a:tbl>
              <a:tblPr firstRow="1" bandRow="1">
                <a:tableStyleId>{5C22544A-7EE6-4342-B048-85BDC9FD1C3A}</a:tableStyleId>
              </a:tblPr>
              <a:tblGrid>
                <a:gridCol w="1847331">
                  <a:extLst>
                    <a:ext uri="{9D8B030D-6E8A-4147-A177-3AD203B41FA5}">
                      <a16:colId xmlns:a16="http://schemas.microsoft.com/office/drawing/2014/main" val="168577986"/>
                    </a:ext>
                  </a:extLst>
                </a:gridCol>
                <a:gridCol w="3495309">
                  <a:extLst>
                    <a:ext uri="{9D8B030D-6E8A-4147-A177-3AD203B41FA5}">
                      <a16:colId xmlns:a16="http://schemas.microsoft.com/office/drawing/2014/main" val="4260879433"/>
                    </a:ext>
                  </a:extLst>
                </a:gridCol>
                <a:gridCol w="1635760">
                  <a:extLst>
                    <a:ext uri="{9D8B030D-6E8A-4147-A177-3AD203B41FA5}">
                      <a16:colId xmlns:a16="http://schemas.microsoft.com/office/drawing/2014/main" val="3519356052"/>
                    </a:ext>
                  </a:extLst>
                </a:gridCol>
                <a:gridCol w="1666240">
                  <a:extLst>
                    <a:ext uri="{9D8B030D-6E8A-4147-A177-3AD203B41FA5}">
                      <a16:colId xmlns:a16="http://schemas.microsoft.com/office/drawing/2014/main" val="3804993312"/>
                    </a:ext>
                  </a:extLst>
                </a:gridCol>
                <a:gridCol w="1117600">
                  <a:extLst>
                    <a:ext uri="{9D8B030D-6E8A-4147-A177-3AD203B41FA5}">
                      <a16:colId xmlns:a16="http://schemas.microsoft.com/office/drawing/2014/main" val="1758807937"/>
                    </a:ext>
                  </a:extLst>
                </a:gridCol>
                <a:gridCol w="1321746">
                  <a:extLst>
                    <a:ext uri="{9D8B030D-6E8A-4147-A177-3AD203B41FA5}">
                      <a16:colId xmlns:a16="http://schemas.microsoft.com/office/drawing/2014/main" val="3126817260"/>
                    </a:ext>
                  </a:extLst>
                </a:gridCol>
              </a:tblGrid>
              <a:tr h="334465">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400" b="1" kern="1200" dirty="0">
                          <a:solidFill>
                            <a:schemeClr val="lt1"/>
                          </a:solidFill>
                          <a:effectLst/>
                          <a:latin typeface="Times New Roman" panose="02020603050405020304" pitchFamily="18" charset="0"/>
                          <a:ea typeface="+mn-ea"/>
                          <a:cs typeface="Times New Roman" panose="02020603050405020304" pitchFamily="18" charset="0"/>
                        </a:rPr>
                        <a:t>Name (affiliation)</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2C538A"/>
                    </a:solidFill>
                  </a:tcPr>
                </a:tc>
                <a:tc>
                  <a:txBody>
                    <a:bodyPr/>
                    <a:lstStyle/>
                    <a:p>
                      <a:pPr algn="ctr" fontAlgn="base" latinLnBrk="0"/>
                      <a:r>
                        <a:rPr lang="en-US" altLang="ko-KR" sz="1400" b="1" kern="1200" dirty="0">
                          <a:solidFill>
                            <a:schemeClr val="lt1"/>
                          </a:solidFill>
                          <a:effectLst/>
                          <a:latin typeface="Times New Roman" panose="02020603050405020304" pitchFamily="18" charset="0"/>
                          <a:ea typeface="+mn-ea"/>
                          <a:cs typeface="Times New Roman" panose="02020603050405020304" pitchFamily="18" charset="0"/>
                        </a:rPr>
                        <a:t>Experiments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2C538A"/>
                    </a:solidFill>
                  </a:tcPr>
                </a:tc>
                <a:tc>
                  <a:txBody>
                    <a:bodyPr/>
                    <a:lstStyle/>
                    <a:p>
                      <a:pPr algn="ctr" fontAlgn="base" latinLnBrk="0"/>
                      <a:r>
                        <a:rPr lang="en-US" altLang="ko-KR" sz="1400" b="1" kern="1200" dirty="0">
                          <a:solidFill>
                            <a:schemeClr val="lt1"/>
                          </a:solidFill>
                          <a:effectLst/>
                          <a:latin typeface="Times New Roman" panose="02020603050405020304" pitchFamily="18" charset="0"/>
                          <a:ea typeface="+mn-ea"/>
                          <a:cs typeface="Times New Roman" panose="02020603050405020304" pitchFamily="18" charset="0"/>
                        </a:rPr>
                        <a:t>Dates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2C538A"/>
                    </a:solidFill>
                  </a:tcPr>
                </a:tc>
                <a:tc>
                  <a:txBody>
                    <a:bodyPr/>
                    <a:lstStyle/>
                    <a:p>
                      <a:pPr algn="ctr" fontAlgn="base" latinLnBrk="0"/>
                      <a:r>
                        <a:rPr lang="en-US" altLang="ko-KR" sz="1400" b="1" kern="1200" dirty="0">
                          <a:solidFill>
                            <a:schemeClr val="lt1"/>
                          </a:solidFill>
                          <a:effectLst/>
                          <a:latin typeface="Times New Roman" panose="02020603050405020304" pitchFamily="18" charset="0"/>
                          <a:ea typeface="+mn-ea"/>
                          <a:cs typeface="Times New Roman" panose="02020603050405020304" pitchFamily="18" charset="0"/>
                        </a:rPr>
                        <a:t>Beams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2C538A"/>
                    </a:solidFill>
                  </a:tcPr>
                </a:tc>
                <a:tc>
                  <a:txBody>
                    <a:bodyPr/>
                    <a:lstStyle/>
                    <a:p>
                      <a:pPr algn="ctr" fontAlgn="base" latinLnBrk="0"/>
                      <a:r>
                        <a:rPr lang="en-US" altLang="ko-KR" sz="1400" b="1" kern="1200" dirty="0">
                          <a:solidFill>
                            <a:schemeClr val="lt1"/>
                          </a:solidFill>
                          <a:effectLst/>
                          <a:latin typeface="Times New Roman" panose="02020603050405020304" pitchFamily="18" charset="0"/>
                          <a:ea typeface="+mn-ea"/>
                          <a:cs typeface="Times New Roman" panose="02020603050405020304" pitchFamily="18" charset="0"/>
                        </a:rPr>
                        <a:t>Beam time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2C538A"/>
                    </a:solidFill>
                  </a:tcPr>
                </a:tc>
                <a:tc>
                  <a:txBody>
                    <a:bodyPr/>
                    <a:lstStyle/>
                    <a:p>
                      <a:pPr algn="ctr" fontAlgn="base" latinLnBrk="0"/>
                      <a:r>
                        <a:rPr lang="en-US" altLang="ko-KR" sz="1400" b="1" kern="1200" dirty="0">
                          <a:solidFill>
                            <a:schemeClr val="lt1"/>
                          </a:solidFill>
                          <a:effectLst/>
                          <a:latin typeface="Times New Roman" panose="02020603050405020304" pitchFamily="18" charset="0"/>
                          <a:ea typeface="+mn-ea"/>
                          <a:cs typeface="Times New Roman" panose="02020603050405020304" pitchFamily="18" charset="0"/>
                        </a:rPr>
                        <a:t>Exp. facility</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2C538A"/>
                    </a:solidFill>
                  </a:tcPr>
                </a:tc>
                <a:extLst>
                  <a:ext uri="{0D108BD9-81ED-4DB2-BD59-A6C34878D82A}">
                    <a16:rowId xmlns:a16="http://schemas.microsoft.com/office/drawing/2014/main" val="3400734006"/>
                  </a:ext>
                </a:extLst>
              </a:tr>
              <a:tr h="501699">
                <a:tc>
                  <a:txBody>
                    <a:bodyPr/>
                    <a:lstStyle/>
                    <a:p>
                      <a:pPr algn="ctr" fontAlgn="base" latinLnBrk="0"/>
                      <a:r>
                        <a:rPr lang="en-US" altLang="ko-KR" sz="1200" b="1" kern="1200" dirty="0" err="1">
                          <a:solidFill>
                            <a:schemeClr val="bg2">
                              <a:lumMod val="25000"/>
                            </a:schemeClr>
                          </a:solidFill>
                          <a:effectLst/>
                          <a:latin typeface="Times New Roman" panose="02020603050405020304" pitchFamily="18" charset="0"/>
                          <a:ea typeface="+mn-ea"/>
                          <a:cs typeface="Times New Roman" panose="02020603050405020304" pitchFamily="18" charset="0"/>
                        </a:rPr>
                        <a:t>Taehyo</a:t>
                      </a:r>
                      <a:r>
                        <a:rPr lang="en-US" altLang="ko-KR" sz="1200" b="1" kern="1200" dirty="0">
                          <a:solidFill>
                            <a:schemeClr val="bg2">
                              <a:lumMod val="25000"/>
                            </a:schemeClr>
                          </a:solidFill>
                          <a:effectLst/>
                          <a:latin typeface="Times New Roman" panose="02020603050405020304" pitchFamily="18" charset="0"/>
                          <a:ea typeface="+mn-ea"/>
                          <a:cs typeface="Times New Roman" panose="02020603050405020304" pitchFamily="18" charset="0"/>
                        </a:rPr>
                        <a:t> Kim</a:t>
                      </a:r>
                    </a:p>
                    <a:p>
                      <a:pPr algn="ctr" fontAlgn="base" latinLnBrk="0"/>
                      <a:r>
                        <a:rPr lang="en-US" altLang="ko-KR" sz="1200" b="1" kern="1200" dirty="0">
                          <a:solidFill>
                            <a:schemeClr val="bg2">
                              <a:lumMod val="25000"/>
                            </a:schemeClr>
                          </a:solidFill>
                          <a:effectLst/>
                          <a:latin typeface="Times New Roman" panose="02020603050405020304" pitchFamily="18" charset="0"/>
                          <a:ea typeface="+mn-ea"/>
                          <a:cs typeface="Times New Roman" panose="02020603050405020304" pitchFamily="18" charset="0"/>
                        </a:rPr>
                        <a:t>(KARI)</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100" kern="1200" dirty="0">
                          <a:solidFill>
                            <a:schemeClr val="bg2">
                              <a:lumMod val="25000"/>
                            </a:schemeClr>
                          </a:solidFill>
                          <a:effectLst/>
                          <a:latin typeface="Times New Roman" panose="02020603050405020304" pitchFamily="18" charset="0"/>
                          <a:ea typeface="+mn-ea"/>
                          <a:cs typeface="Times New Roman" panose="02020603050405020304" pitchFamily="18" charset="0"/>
                        </a:rPr>
                        <a:t>Single Event Effect Test for Space Semiconductor at </a:t>
                      </a:r>
                      <a:r>
                        <a:rPr lang="en-US" altLang="ko-KR" sz="1100" kern="1200" dirty="0" err="1">
                          <a:solidFill>
                            <a:schemeClr val="bg2">
                              <a:lumMod val="25000"/>
                            </a:schemeClr>
                          </a:solidFill>
                          <a:effectLst/>
                          <a:latin typeface="Times New Roman" panose="02020603050405020304" pitchFamily="18" charset="0"/>
                          <a:ea typeface="+mn-ea"/>
                          <a:cs typeface="Times New Roman" panose="02020603050405020304" pitchFamily="18" charset="0"/>
                        </a:rPr>
                        <a:t>KoBRA</a:t>
                      </a:r>
                      <a:r>
                        <a:rPr lang="en-US" altLang="ko-KR" sz="1100" kern="1200" dirty="0">
                          <a:solidFill>
                            <a:schemeClr val="bg2">
                              <a:lumMod val="25000"/>
                            </a:schemeClr>
                          </a:solidFill>
                          <a:effectLst/>
                          <a:latin typeface="Times New Roman" panose="02020603050405020304" pitchFamily="18" charset="0"/>
                          <a:ea typeface="+mn-ea"/>
                          <a:cs typeface="Times New Roman" panose="02020603050405020304" pitchFamily="18" charset="0"/>
                        </a:rPr>
                        <a:t> </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1"/>
                          </a:solidFill>
                          <a:effectLst/>
                          <a:latin typeface="Times New Roman" panose="02020603050405020304" pitchFamily="18" charset="0"/>
                          <a:ea typeface="+mn-ea"/>
                          <a:cs typeface="Times New Roman" panose="02020603050405020304" pitchFamily="18" charset="0"/>
                        </a:rPr>
                        <a:t>Sep 9 - 15</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base" latinLnBrk="0"/>
                      <a:r>
                        <a:rPr lang="pt-BR" altLang="ko-KR" sz="1200" b="1" kern="1200" baseline="30000" dirty="0">
                          <a:solidFill>
                            <a:schemeClr val="tx1"/>
                          </a:solidFill>
                          <a:effectLst/>
                          <a:latin typeface="Times New Roman" panose="02020603050405020304" pitchFamily="18" charset="0"/>
                          <a:ea typeface="+mn-ea"/>
                          <a:cs typeface="Times New Roman" panose="02020603050405020304" pitchFamily="18" charset="0"/>
                        </a:rPr>
                        <a:t>40</a:t>
                      </a:r>
                      <a:r>
                        <a:rPr lang="pt-BR" altLang="ko-KR" sz="1200" b="1" kern="1200" dirty="0">
                          <a:solidFill>
                            <a:schemeClr val="tx1"/>
                          </a:solidFill>
                          <a:effectLst/>
                          <a:latin typeface="Times New Roman" panose="02020603050405020304" pitchFamily="18" charset="0"/>
                          <a:ea typeface="+mn-ea"/>
                          <a:cs typeface="Times New Roman" panose="02020603050405020304" pitchFamily="18" charset="0"/>
                        </a:rPr>
                        <a:t>Ar</a:t>
                      </a:r>
                    </a:p>
                    <a:p>
                      <a:pPr algn="ctr" fontAlgn="base" latinLnBrk="0"/>
                      <a:r>
                        <a:rPr lang="pt-BR" altLang="ko-KR" sz="1200" kern="1200" dirty="0">
                          <a:solidFill>
                            <a:schemeClr val="tx1"/>
                          </a:solidFill>
                          <a:effectLst/>
                          <a:latin typeface="Times New Roman" panose="02020603050405020304" pitchFamily="18" charset="0"/>
                          <a:ea typeface="+mn-ea"/>
                          <a:cs typeface="Times New Roman" panose="02020603050405020304" pitchFamily="18" charset="0"/>
                        </a:rPr>
                        <a:t>(16.5 Mev/u, 5 pnA)</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bg2">
                              <a:lumMod val="25000"/>
                            </a:schemeClr>
                          </a:solidFill>
                          <a:effectLst/>
                          <a:latin typeface="Times New Roman" panose="02020603050405020304" pitchFamily="18" charset="0"/>
                          <a:ea typeface="+mn-ea"/>
                          <a:cs typeface="Times New Roman" panose="02020603050405020304" pitchFamily="18" charset="0"/>
                        </a:rPr>
                        <a:t>5 days</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200" kern="1200" dirty="0" err="1">
                          <a:solidFill>
                            <a:schemeClr val="bg2">
                              <a:lumMod val="25000"/>
                            </a:schemeClr>
                          </a:solidFill>
                          <a:effectLst/>
                          <a:latin typeface="Times New Roman" panose="02020603050405020304" pitchFamily="18" charset="0"/>
                          <a:ea typeface="+mn-ea"/>
                          <a:cs typeface="Times New Roman" panose="02020603050405020304" pitchFamily="18" charset="0"/>
                        </a:rPr>
                        <a:t>KoBRA</a:t>
                      </a:r>
                      <a:r>
                        <a:rPr lang="en-US" altLang="ko-KR" sz="1200" kern="1200" dirty="0">
                          <a:solidFill>
                            <a:schemeClr val="bg2">
                              <a:lumMod val="25000"/>
                            </a:schemeClr>
                          </a:solidFill>
                          <a:effectLst/>
                          <a:latin typeface="Times New Roman" panose="02020603050405020304" pitchFamily="18" charset="0"/>
                          <a:ea typeface="+mn-ea"/>
                          <a:cs typeface="Times New Roman" panose="02020603050405020304" pitchFamily="18" charset="0"/>
                        </a:rPr>
                        <a:t> </a:t>
                      </a:r>
                      <a:endParaRPr lang="ko-KR" altLang="en-US" sz="1200" dirty="0">
                        <a:solidFill>
                          <a:schemeClr val="bg2">
                            <a:lumMod val="25000"/>
                          </a:schemeClr>
                        </a:solidFill>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50205831"/>
                  </a:ext>
                </a:extLst>
              </a:tr>
              <a:tr h="501699">
                <a:tc>
                  <a:txBody>
                    <a:bodyPr/>
                    <a:lstStyle/>
                    <a:p>
                      <a:pPr algn="ctr" fontAlgn="base" latinLnBrk="0"/>
                      <a:r>
                        <a:rPr lang="en-US" altLang="ko-KR" sz="1200" b="1" kern="1200" dirty="0" err="1">
                          <a:solidFill>
                            <a:schemeClr val="bg2">
                              <a:lumMod val="25000"/>
                            </a:schemeClr>
                          </a:solidFill>
                          <a:effectLst/>
                          <a:latin typeface="Times New Roman" panose="02020603050405020304" pitchFamily="18" charset="0"/>
                          <a:ea typeface="+mn-ea"/>
                          <a:cs typeface="Times New Roman" panose="02020603050405020304" pitchFamily="18" charset="0"/>
                        </a:rPr>
                        <a:t>Arunita</a:t>
                      </a:r>
                      <a:r>
                        <a:rPr lang="en-US" altLang="ko-KR" sz="1200" b="1" kern="1200" dirty="0">
                          <a:solidFill>
                            <a:schemeClr val="bg2">
                              <a:lumMod val="25000"/>
                            </a:schemeClr>
                          </a:solidFill>
                          <a:effectLst/>
                          <a:latin typeface="Times New Roman" panose="02020603050405020304" pitchFamily="18" charset="0"/>
                          <a:ea typeface="+mn-ea"/>
                          <a:cs typeface="Times New Roman" panose="02020603050405020304" pitchFamily="18" charset="0"/>
                        </a:rPr>
                        <a:t> Mukherjee</a:t>
                      </a:r>
                    </a:p>
                    <a:p>
                      <a:pPr algn="ctr" fontAlgn="base" latinLnBrk="0"/>
                      <a:r>
                        <a:rPr lang="en-US" altLang="ko-KR" sz="1200" b="1" kern="1200" dirty="0">
                          <a:solidFill>
                            <a:schemeClr val="bg2">
                              <a:lumMod val="25000"/>
                            </a:schemeClr>
                          </a:solidFill>
                          <a:effectLst/>
                          <a:latin typeface="Times New Roman" panose="02020603050405020304" pitchFamily="18" charset="0"/>
                          <a:ea typeface="+mn-ea"/>
                          <a:cs typeface="Times New Roman" panose="02020603050405020304" pitchFamily="18" charset="0"/>
                        </a:rPr>
                        <a:t>(</a:t>
                      </a:r>
                      <a:r>
                        <a:rPr lang="pt-BR" altLang="ko-KR" sz="1200" b="1" kern="1200" dirty="0">
                          <a:solidFill>
                            <a:schemeClr val="bg2">
                              <a:lumMod val="25000"/>
                            </a:schemeClr>
                          </a:solidFill>
                          <a:effectLst/>
                          <a:latin typeface="Times New Roman" panose="02020603050405020304" pitchFamily="18" charset="0"/>
                          <a:ea typeface="+mn-ea"/>
                          <a:cs typeface="Times New Roman" panose="02020603050405020304" pitchFamily="18" charset="0"/>
                        </a:rPr>
                        <a:t>CENS/IBS</a:t>
                      </a:r>
                      <a:r>
                        <a:rPr lang="en-US" altLang="ko-KR" sz="1200" b="1" kern="1200" dirty="0">
                          <a:solidFill>
                            <a:schemeClr val="bg2">
                              <a:lumMod val="25000"/>
                            </a:schemeClr>
                          </a:solidFill>
                          <a:effectLst/>
                          <a:latin typeface="Times New Roman" panose="02020603050405020304" pitchFamily="18" charset="0"/>
                          <a:ea typeface="+mn-ea"/>
                          <a:cs typeface="Times New Roman" panose="02020603050405020304" pitchFamily="18" charset="0"/>
                        </a:rPr>
                        <a:t>)</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100" kern="1200" dirty="0">
                          <a:solidFill>
                            <a:schemeClr val="bg2">
                              <a:lumMod val="25000"/>
                            </a:schemeClr>
                          </a:solidFill>
                          <a:effectLst/>
                          <a:latin typeface="Times New Roman" panose="02020603050405020304" pitchFamily="18" charset="0"/>
                          <a:ea typeface="+mn-ea"/>
                          <a:cs typeface="Times New Roman" panose="02020603050405020304" pitchFamily="18" charset="0"/>
                        </a:rPr>
                        <a:t>Explore </a:t>
                      </a:r>
                      <a:r>
                        <a:rPr lang="en-US" altLang="ko-KR" sz="1100" kern="1200" dirty="0" err="1">
                          <a:solidFill>
                            <a:schemeClr val="bg2">
                              <a:lumMod val="25000"/>
                            </a:schemeClr>
                          </a:solidFill>
                          <a:effectLst/>
                          <a:latin typeface="Times New Roman" panose="02020603050405020304" pitchFamily="18" charset="0"/>
                          <a:ea typeface="+mn-ea"/>
                          <a:cs typeface="Times New Roman" panose="02020603050405020304" pitchFamily="18" charset="0"/>
                        </a:rPr>
                        <a:t>Triaxiality</a:t>
                      </a:r>
                      <a:r>
                        <a:rPr lang="en-US" altLang="ko-KR" sz="1100" kern="1200" dirty="0">
                          <a:solidFill>
                            <a:schemeClr val="bg2">
                              <a:lumMod val="25000"/>
                            </a:schemeClr>
                          </a:solidFill>
                          <a:effectLst/>
                          <a:latin typeface="Times New Roman" panose="02020603050405020304" pitchFamily="18" charset="0"/>
                          <a:ea typeface="+mn-ea"/>
                          <a:cs typeface="Times New Roman" panose="02020603050405020304" pitchFamily="18" charset="0"/>
                        </a:rPr>
                        <a:t> and re-measure the lifetime of the excited states in A ~ 80 using fusion evaporation reaction</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1"/>
                          </a:solidFill>
                          <a:effectLst/>
                          <a:latin typeface="Times New Roman" panose="02020603050405020304" pitchFamily="18" charset="0"/>
                          <a:ea typeface="+mn-ea"/>
                          <a:cs typeface="Times New Roman" panose="02020603050405020304" pitchFamily="18" charset="0"/>
                        </a:rPr>
                        <a:t>Oct 20 -  28</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ase" latinLnBrk="0"/>
                      <a:r>
                        <a:rPr lang="pt-BR" altLang="ko-KR" sz="1200" b="1" kern="1200" baseline="30000" dirty="0">
                          <a:solidFill>
                            <a:schemeClr val="tx1"/>
                          </a:solidFill>
                          <a:effectLst/>
                          <a:latin typeface="Times New Roman" panose="02020603050405020304" pitchFamily="18" charset="0"/>
                          <a:ea typeface="+mn-ea"/>
                          <a:cs typeface="Times New Roman" panose="02020603050405020304" pitchFamily="18" charset="0"/>
                        </a:rPr>
                        <a:t>20</a:t>
                      </a:r>
                      <a:r>
                        <a:rPr lang="pt-BR" altLang="ko-KR" sz="1200" b="1" kern="1200" dirty="0">
                          <a:solidFill>
                            <a:schemeClr val="tx1"/>
                          </a:solidFill>
                          <a:effectLst/>
                          <a:latin typeface="Times New Roman" panose="02020603050405020304" pitchFamily="18" charset="0"/>
                          <a:ea typeface="+mn-ea"/>
                          <a:cs typeface="Times New Roman" panose="02020603050405020304" pitchFamily="18" charset="0"/>
                        </a:rPr>
                        <a:t>Ne</a:t>
                      </a:r>
                    </a:p>
                    <a:p>
                      <a:pPr algn="ctr" fontAlgn="base" latinLnBrk="0"/>
                      <a:r>
                        <a:rPr lang="pt-BR" altLang="ko-KR" sz="1200" kern="1200" dirty="0">
                          <a:solidFill>
                            <a:schemeClr val="tx1"/>
                          </a:solidFill>
                          <a:effectLst/>
                          <a:latin typeface="Times New Roman" panose="02020603050405020304" pitchFamily="18" charset="0"/>
                          <a:ea typeface="+mn-ea"/>
                          <a:cs typeface="Times New Roman" panose="02020603050405020304" pitchFamily="18" charset="0"/>
                        </a:rPr>
                        <a:t>(4.5 Mev/u, 1.5 pnA)</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bg2">
                              <a:lumMod val="25000"/>
                            </a:schemeClr>
                          </a:solidFill>
                          <a:effectLst/>
                          <a:latin typeface="Times New Roman" panose="02020603050405020304" pitchFamily="18" charset="0"/>
                          <a:ea typeface="+mn-ea"/>
                          <a:cs typeface="Times New Roman" panose="02020603050405020304" pitchFamily="18" charset="0"/>
                        </a:rPr>
                        <a:t>7 days</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200" kern="1200" dirty="0" err="1">
                          <a:solidFill>
                            <a:schemeClr val="bg2">
                              <a:lumMod val="25000"/>
                            </a:schemeClr>
                          </a:solidFill>
                          <a:effectLst/>
                          <a:latin typeface="Times New Roman" panose="02020603050405020304" pitchFamily="18" charset="0"/>
                          <a:ea typeface="+mn-ea"/>
                          <a:cs typeface="Times New Roman" panose="02020603050405020304" pitchFamily="18" charset="0"/>
                        </a:rPr>
                        <a:t>KoBRA</a:t>
                      </a:r>
                      <a:r>
                        <a:rPr lang="en-US" altLang="ko-KR" sz="1200" kern="1200" dirty="0">
                          <a:solidFill>
                            <a:srgbClr val="0070C0"/>
                          </a:solidFill>
                          <a:effectLst/>
                          <a:latin typeface="Times New Roman" panose="02020603050405020304" pitchFamily="18" charset="0"/>
                          <a:ea typeface="+mn-ea"/>
                          <a:cs typeface="Times New Roman" panose="02020603050405020304" pitchFamily="18" charset="0"/>
                        </a:rPr>
                        <a:t> </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18710780"/>
                  </a:ext>
                </a:extLst>
              </a:tr>
              <a:tr h="501699">
                <a:tc>
                  <a:txBody>
                    <a:bodyPr/>
                    <a:lstStyle/>
                    <a:p>
                      <a:pPr algn="ctr" fontAlgn="base" latinLnBrk="0"/>
                      <a:r>
                        <a:rPr lang="pt-BR" altLang="ko-KR" sz="1200" b="1" kern="1200" dirty="0">
                          <a:solidFill>
                            <a:schemeClr val="bg2">
                              <a:lumMod val="25000"/>
                            </a:schemeClr>
                          </a:solidFill>
                          <a:effectLst/>
                          <a:latin typeface="Times New Roman" panose="02020603050405020304" pitchFamily="18" charset="0"/>
                          <a:ea typeface="+mn-ea"/>
                          <a:cs typeface="Times New Roman" panose="02020603050405020304" pitchFamily="18" charset="0"/>
                        </a:rPr>
                        <a:t>Xesus Pereira-Lopez</a:t>
                      </a:r>
                    </a:p>
                    <a:p>
                      <a:pPr algn="ctr" fontAlgn="base" latinLnBrk="0"/>
                      <a:r>
                        <a:rPr lang="pt-BR" altLang="ko-KR" sz="1200" b="1" kern="1200" dirty="0">
                          <a:solidFill>
                            <a:schemeClr val="bg2">
                              <a:lumMod val="25000"/>
                            </a:schemeClr>
                          </a:solidFill>
                          <a:effectLst/>
                          <a:latin typeface="Times New Roman" panose="02020603050405020304" pitchFamily="18" charset="0"/>
                          <a:ea typeface="+mn-ea"/>
                          <a:cs typeface="Times New Roman" panose="02020603050405020304" pitchFamily="18" charset="0"/>
                        </a:rPr>
                        <a:t>(CENS/IBS)</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100" kern="1200" dirty="0">
                          <a:solidFill>
                            <a:schemeClr val="bg2">
                              <a:lumMod val="25000"/>
                            </a:schemeClr>
                          </a:solidFill>
                          <a:effectLst/>
                          <a:latin typeface="Times New Roman" panose="02020603050405020304" pitchFamily="18" charset="0"/>
                          <a:ea typeface="+mn-ea"/>
                          <a:cs typeface="Times New Roman" panose="02020603050405020304" pitchFamily="18" charset="0"/>
                        </a:rPr>
                        <a:t>Probing isospin symmetry and the systematics of single-nucleon removal with mirror reactions </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1"/>
                          </a:solidFill>
                          <a:effectLst/>
                          <a:latin typeface="Times New Roman" panose="02020603050405020304" pitchFamily="18" charset="0"/>
                          <a:ea typeface="+mn-ea"/>
                          <a:cs typeface="Times New Roman" panose="02020603050405020304" pitchFamily="18" charset="0"/>
                        </a:rPr>
                        <a:t>Nov 6 -  7</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base" latinLnBrk="0"/>
                      <a:r>
                        <a:rPr lang="pt-BR" altLang="ko-KR" sz="1200" b="1" kern="1200" baseline="30000" dirty="0">
                          <a:solidFill>
                            <a:schemeClr val="tx1"/>
                          </a:solidFill>
                          <a:effectLst/>
                          <a:latin typeface="Times New Roman" panose="02020603050405020304" pitchFamily="18" charset="0"/>
                          <a:ea typeface="+mn-ea"/>
                          <a:cs typeface="Times New Roman" panose="02020603050405020304" pitchFamily="18" charset="0"/>
                        </a:rPr>
                        <a:t>20</a:t>
                      </a:r>
                      <a:r>
                        <a:rPr lang="pt-BR" altLang="ko-KR" sz="1200" b="1" kern="1200" dirty="0">
                          <a:solidFill>
                            <a:schemeClr val="tx1"/>
                          </a:solidFill>
                          <a:effectLst/>
                          <a:latin typeface="Times New Roman" panose="02020603050405020304" pitchFamily="18" charset="0"/>
                          <a:ea typeface="+mn-ea"/>
                          <a:cs typeface="Times New Roman" panose="02020603050405020304" pitchFamily="18" charset="0"/>
                        </a:rPr>
                        <a:t>Ne</a:t>
                      </a:r>
                    </a:p>
                    <a:p>
                      <a:pPr algn="ctr" fontAlgn="base" latinLnBrk="0"/>
                      <a:r>
                        <a:rPr lang="pt-BR" altLang="ko-KR" sz="1200" kern="1200" dirty="0">
                          <a:solidFill>
                            <a:schemeClr val="tx1"/>
                          </a:solidFill>
                          <a:effectLst/>
                          <a:latin typeface="Times New Roman" panose="02020603050405020304" pitchFamily="18" charset="0"/>
                          <a:ea typeface="+mn-ea"/>
                          <a:cs typeface="Times New Roman" panose="02020603050405020304" pitchFamily="18" charset="0"/>
                        </a:rPr>
                        <a:t>(10 Mev/u, 1.5 pnA)</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bg2">
                              <a:lumMod val="25000"/>
                            </a:schemeClr>
                          </a:solidFill>
                          <a:effectLst/>
                          <a:latin typeface="Times New Roman" panose="02020603050405020304" pitchFamily="18" charset="0"/>
                          <a:ea typeface="+mn-ea"/>
                          <a:cs typeface="Times New Roman" panose="02020603050405020304" pitchFamily="18" charset="0"/>
                        </a:rPr>
                        <a:t>2 days</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200" kern="1200" dirty="0" err="1">
                          <a:solidFill>
                            <a:schemeClr val="bg2">
                              <a:lumMod val="25000"/>
                            </a:schemeClr>
                          </a:solidFill>
                          <a:effectLst/>
                          <a:latin typeface="Times New Roman" panose="02020603050405020304" pitchFamily="18" charset="0"/>
                          <a:ea typeface="+mn-ea"/>
                          <a:cs typeface="Times New Roman" panose="02020603050405020304" pitchFamily="18" charset="0"/>
                        </a:rPr>
                        <a:t>KoBRA</a:t>
                      </a:r>
                      <a:endParaRPr lang="en-US" altLang="ko-KR" sz="1200" kern="1200" dirty="0">
                        <a:solidFill>
                          <a:schemeClr val="bg2">
                            <a:lumMod val="25000"/>
                          </a:schemeClr>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83866033"/>
                  </a:ext>
                </a:extLst>
              </a:tr>
              <a:tr h="501699">
                <a:tc>
                  <a:txBody>
                    <a:bodyPr/>
                    <a:lstStyle/>
                    <a:p>
                      <a:pPr algn="ctr" fontAlgn="base" latinLnBrk="0"/>
                      <a:r>
                        <a:rPr lang="en-US" altLang="ko-KR" sz="1200" b="1" kern="1200" dirty="0">
                          <a:solidFill>
                            <a:schemeClr val="bg2">
                              <a:lumMod val="25000"/>
                            </a:schemeClr>
                          </a:solidFill>
                          <a:effectLst/>
                          <a:latin typeface="Times New Roman" panose="02020603050405020304" pitchFamily="18" charset="0"/>
                          <a:ea typeface="+mn-ea"/>
                          <a:cs typeface="Times New Roman" panose="02020603050405020304" pitchFamily="18" charset="0"/>
                        </a:rPr>
                        <a:t>Hiroshi Watanabe</a:t>
                      </a:r>
                    </a:p>
                    <a:p>
                      <a:pPr algn="ctr" fontAlgn="base" latinLnBrk="0"/>
                      <a:r>
                        <a:rPr lang="en-US" altLang="ko-KR" sz="1200" b="1" kern="1200" dirty="0">
                          <a:solidFill>
                            <a:schemeClr val="bg2">
                              <a:lumMod val="25000"/>
                            </a:schemeClr>
                          </a:solidFill>
                          <a:effectLst/>
                          <a:latin typeface="Times New Roman" panose="02020603050405020304" pitchFamily="18" charset="0"/>
                          <a:ea typeface="+mn-ea"/>
                          <a:cs typeface="Times New Roman" panose="02020603050405020304" pitchFamily="18" charset="0"/>
                        </a:rPr>
                        <a:t>(</a:t>
                      </a:r>
                      <a:r>
                        <a:rPr lang="pt-BR" altLang="ko-KR" sz="1200" b="1" kern="1200" dirty="0">
                          <a:solidFill>
                            <a:schemeClr val="bg2">
                              <a:lumMod val="25000"/>
                            </a:schemeClr>
                          </a:solidFill>
                          <a:effectLst/>
                          <a:latin typeface="Times New Roman" panose="02020603050405020304" pitchFamily="18" charset="0"/>
                          <a:ea typeface="+mn-ea"/>
                          <a:cs typeface="Times New Roman" panose="02020603050405020304" pitchFamily="18" charset="0"/>
                        </a:rPr>
                        <a:t>CENS/IBS</a:t>
                      </a:r>
                      <a:r>
                        <a:rPr lang="en-US" altLang="ko-KR" sz="1200" b="1" kern="1200" dirty="0">
                          <a:solidFill>
                            <a:schemeClr val="bg2">
                              <a:lumMod val="25000"/>
                            </a:schemeClr>
                          </a:solidFill>
                          <a:effectLst/>
                          <a:latin typeface="Times New Roman" panose="02020603050405020304" pitchFamily="18" charset="0"/>
                          <a:ea typeface="+mn-ea"/>
                          <a:cs typeface="Times New Roman" panose="02020603050405020304" pitchFamily="18" charset="0"/>
                        </a:rPr>
                        <a:t>)</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100" kern="1200" dirty="0">
                          <a:solidFill>
                            <a:schemeClr val="bg2">
                              <a:lumMod val="25000"/>
                            </a:schemeClr>
                          </a:solidFill>
                          <a:effectLst/>
                          <a:latin typeface="Times New Roman" panose="02020603050405020304" pitchFamily="18" charset="0"/>
                          <a:ea typeface="+mn-ea"/>
                          <a:cs typeface="Times New Roman" panose="02020603050405020304" pitchFamily="18" charset="0"/>
                        </a:rPr>
                        <a:t>High-spin spectroscopy of N~20 nuclei towards the island of inversion by RIB-induced fusion-evaporation reactions</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1"/>
                          </a:solidFill>
                          <a:effectLst/>
                          <a:latin typeface="Times New Roman" panose="02020603050405020304" pitchFamily="18" charset="0"/>
                          <a:ea typeface="+mn-ea"/>
                          <a:cs typeface="Times New Roman" panose="02020603050405020304" pitchFamily="18" charset="0"/>
                        </a:rPr>
                        <a:t>Nov 12 -  18</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fontAlgn="base" latinLnBrk="0"/>
                      <a:r>
                        <a:rPr lang="pt-BR" altLang="ko-KR" sz="1200" b="1" kern="1200" baseline="30000" dirty="0">
                          <a:solidFill>
                            <a:schemeClr val="tx1"/>
                          </a:solidFill>
                          <a:effectLst/>
                          <a:latin typeface="Times New Roman" panose="02020603050405020304" pitchFamily="18" charset="0"/>
                          <a:ea typeface="+mn-ea"/>
                          <a:cs typeface="Times New Roman" panose="02020603050405020304" pitchFamily="18" charset="0"/>
                        </a:rPr>
                        <a:t>25</a:t>
                      </a:r>
                      <a:r>
                        <a:rPr lang="pt-BR" altLang="ko-KR" sz="1200" b="1" kern="1200" dirty="0">
                          <a:solidFill>
                            <a:schemeClr val="tx1"/>
                          </a:solidFill>
                          <a:effectLst/>
                          <a:latin typeface="Times New Roman" panose="02020603050405020304" pitchFamily="18" charset="0"/>
                          <a:ea typeface="+mn-ea"/>
                          <a:cs typeface="Times New Roman" panose="02020603050405020304" pitchFamily="18" charset="0"/>
                        </a:rPr>
                        <a:t>Na</a:t>
                      </a:r>
                    </a:p>
                    <a:p>
                      <a:pPr algn="ctr" fontAlgn="base" latinLnBrk="0"/>
                      <a:r>
                        <a:rPr lang="pt-BR" altLang="ko-KR" sz="1200" kern="1200" dirty="0">
                          <a:solidFill>
                            <a:schemeClr val="tx1"/>
                          </a:solidFill>
                          <a:effectLst/>
                          <a:latin typeface="Times New Roman" panose="02020603050405020304" pitchFamily="18" charset="0"/>
                          <a:ea typeface="+mn-ea"/>
                          <a:cs typeface="Times New Roman" panose="02020603050405020304" pitchFamily="18" charset="0"/>
                        </a:rPr>
                        <a:t>(10 Mev/u, 1E6 pps)</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bg2">
                              <a:lumMod val="25000"/>
                            </a:schemeClr>
                          </a:solidFill>
                          <a:effectLst/>
                          <a:latin typeface="Times New Roman" panose="02020603050405020304" pitchFamily="18" charset="0"/>
                          <a:ea typeface="+mn-ea"/>
                          <a:cs typeface="Times New Roman" panose="02020603050405020304" pitchFamily="18" charset="0"/>
                        </a:rPr>
                        <a:t>5 days</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200" kern="1200" dirty="0" err="1">
                          <a:solidFill>
                            <a:schemeClr val="bg2">
                              <a:lumMod val="25000"/>
                            </a:schemeClr>
                          </a:solidFill>
                          <a:effectLst/>
                          <a:latin typeface="Times New Roman" panose="02020603050405020304" pitchFamily="18" charset="0"/>
                          <a:ea typeface="+mn-ea"/>
                          <a:cs typeface="Times New Roman" panose="02020603050405020304" pitchFamily="18" charset="0"/>
                        </a:rPr>
                        <a:t>KoBRA</a:t>
                      </a:r>
                      <a:r>
                        <a:rPr lang="en-US" altLang="ko-KR" sz="1200" kern="1200" dirty="0">
                          <a:solidFill>
                            <a:srgbClr val="0070C0"/>
                          </a:solidFill>
                          <a:effectLst/>
                          <a:latin typeface="Times New Roman" panose="02020603050405020304" pitchFamily="18" charset="0"/>
                          <a:ea typeface="+mn-ea"/>
                          <a:cs typeface="Times New Roman" panose="02020603050405020304" pitchFamily="18" charset="0"/>
                        </a:rPr>
                        <a:t> </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00482174"/>
                  </a:ext>
                </a:extLst>
              </a:tr>
              <a:tr h="501699">
                <a:tc>
                  <a:txBody>
                    <a:bodyPr/>
                    <a:lstStyle/>
                    <a:p>
                      <a:pPr algn="ctr" fontAlgn="base" latinLnBrk="0"/>
                      <a:r>
                        <a:rPr lang="pt-BR" altLang="ko-KR" sz="1200" b="1" kern="1200" dirty="0">
                          <a:solidFill>
                            <a:schemeClr val="bg2">
                              <a:lumMod val="25000"/>
                            </a:schemeClr>
                          </a:solidFill>
                          <a:effectLst/>
                          <a:latin typeface="Times New Roman" panose="02020603050405020304" pitchFamily="18" charset="0"/>
                          <a:ea typeface="+mn-ea"/>
                          <a:cs typeface="Times New Roman" panose="02020603050405020304" pitchFamily="18" charset="0"/>
                        </a:rPr>
                        <a:t>Joochun Park</a:t>
                      </a:r>
                    </a:p>
                    <a:p>
                      <a:pPr algn="ctr" fontAlgn="base" latinLnBrk="0"/>
                      <a:r>
                        <a:rPr lang="pt-BR" altLang="ko-KR" sz="1200" b="1" kern="1200" dirty="0">
                          <a:solidFill>
                            <a:schemeClr val="bg2">
                              <a:lumMod val="25000"/>
                            </a:schemeClr>
                          </a:solidFill>
                          <a:effectLst/>
                          <a:latin typeface="Times New Roman" panose="02020603050405020304" pitchFamily="18" charset="0"/>
                          <a:ea typeface="+mn-ea"/>
                          <a:cs typeface="Times New Roman" panose="02020603050405020304" pitchFamily="18" charset="0"/>
                        </a:rPr>
                        <a:t>(CENS/IBS)</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100" kern="1200" dirty="0">
                          <a:solidFill>
                            <a:schemeClr val="bg2">
                              <a:lumMod val="25000"/>
                            </a:schemeClr>
                          </a:solidFill>
                          <a:effectLst/>
                          <a:latin typeface="Times New Roman" panose="02020603050405020304" pitchFamily="18" charset="0"/>
                          <a:ea typeface="+mn-ea"/>
                          <a:cs typeface="Times New Roman" panose="02020603050405020304" pitchFamily="18" charset="0"/>
                        </a:rPr>
                        <a:t>Coulomb excitation of 181Ta and 197Au with 40Ar</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1"/>
                          </a:solidFill>
                          <a:effectLst/>
                          <a:latin typeface="Times New Roman" panose="02020603050405020304" pitchFamily="18" charset="0"/>
                          <a:ea typeface="+mn-ea"/>
                          <a:cs typeface="Times New Roman" panose="02020603050405020304" pitchFamily="18" charset="0"/>
                        </a:rPr>
                        <a:t>Nov 24 -  28</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base" latinLnBrk="0"/>
                      <a:r>
                        <a:rPr lang="pt-BR" altLang="ko-KR" sz="1200" b="1" kern="1200" baseline="30000" dirty="0">
                          <a:solidFill>
                            <a:schemeClr val="tx1"/>
                          </a:solidFill>
                          <a:effectLst/>
                          <a:latin typeface="Times New Roman" panose="02020603050405020304" pitchFamily="18" charset="0"/>
                          <a:ea typeface="+mn-ea"/>
                          <a:cs typeface="Times New Roman" panose="02020603050405020304" pitchFamily="18" charset="0"/>
                        </a:rPr>
                        <a:t>40</a:t>
                      </a:r>
                      <a:r>
                        <a:rPr lang="pt-BR" altLang="ko-KR" sz="1200" b="1" kern="1200" dirty="0">
                          <a:solidFill>
                            <a:schemeClr val="tx1"/>
                          </a:solidFill>
                          <a:effectLst/>
                          <a:latin typeface="Times New Roman" panose="02020603050405020304" pitchFamily="18" charset="0"/>
                          <a:ea typeface="+mn-ea"/>
                          <a:cs typeface="Times New Roman" panose="02020603050405020304" pitchFamily="18" charset="0"/>
                        </a:rPr>
                        <a:t>Ar</a:t>
                      </a:r>
                    </a:p>
                    <a:p>
                      <a:pPr algn="ctr" fontAlgn="base" latinLnBrk="0"/>
                      <a:r>
                        <a:rPr lang="pt-BR" altLang="ko-KR" sz="1200" kern="1200" dirty="0">
                          <a:solidFill>
                            <a:schemeClr val="tx1"/>
                          </a:solidFill>
                          <a:effectLst/>
                          <a:latin typeface="Times New Roman" panose="02020603050405020304" pitchFamily="18" charset="0"/>
                          <a:ea typeface="+mn-ea"/>
                          <a:cs typeface="Times New Roman" panose="02020603050405020304" pitchFamily="18" charset="0"/>
                        </a:rPr>
                        <a:t>(4.5 Mev/u, 1.5 pnA)</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bg2">
                              <a:lumMod val="25000"/>
                            </a:schemeClr>
                          </a:solidFill>
                          <a:effectLst/>
                          <a:latin typeface="Times New Roman" panose="02020603050405020304" pitchFamily="18" charset="0"/>
                          <a:ea typeface="+mn-ea"/>
                          <a:cs typeface="Times New Roman" panose="02020603050405020304" pitchFamily="18" charset="0"/>
                        </a:rPr>
                        <a:t>5 days</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200" kern="1200" dirty="0" err="1">
                          <a:solidFill>
                            <a:schemeClr val="bg2">
                              <a:lumMod val="25000"/>
                            </a:schemeClr>
                          </a:solidFill>
                          <a:effectLst/>
                          <a:latin typeface="Times New Roman" panose="02020603050405020304" pitchFamily="18" charset="0"/>
                          <a:ea typeface="+mn-ea"/>
                          <a:cs typeface="Times New Roman" panose="02020603050405020304" pitchFamily="18" charset="0"/>
                        </a:rPr>
                        <a:t>KoBRA</a:t>
                      </a:r>
                      <a:endParaRPr lang="en-US" altLang="ko-KR" sz="1200" kern="1200" dirty="0">
                        <a:solidFill>
                          <a:schemeClr val="bg2">
                            <a:lumMod val="25000"/>
                          </a:schemeClr>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87356863"/>
                  </a:ext>
                </a:extLst>
              </a:tr>
              <a:tr h="501699">
                <a:tc>
                  <a:txBody>
                    <a:bodyPr/>
                    <a:lstStyle/>
                    <a:p>
                      <a:pPr algn="ctr" fontAlgn="base" latinLnBrk="0"/>
                      <a:r>
                        <a:rPr lang="en-US" altLang="ko-KR" sz="1200" b="1" kern="1200" dirty="0" err="1">
                          <a:solidFill>
                            <a:schemeClr val="bg2">
                              <a:lumMod val="25000"/>
                            </a:schemeClr>
                          </a:solidFill>
                          <a:effectLst/>
                          <a:latin typeface="Times New Roman" panose="02020603050405020304" pitchFamily="18" charset="0"/>
                          <a:ea typeface="+mn-ea"/>
                          <a:cs typeface="Times New Roman" panose="02020603050405020304" pitchFamily="18" charset="0"/>
                        </a:rPr>
                        <a:t>Anastasiia</a:t>
                      </a:r>
                      <a:r>
                        <a:rPr lang="en-US" altLang="ko-KR" sz="1200" b="1" kern="1200" dirty="0">
                          <a:solidFill>
                            <a:schemeClr val="bg2">
                              <a:lumMod val="25000"/>
                            </a:schemeClr>
                          </a:solidFill>
                          <a:effectLst/>
                          <a:latin typeface="Times New Roman" panose="02020603050405020304" pitchFamily="18" charset="0"/>
                          <a:ea typeface="+mn-ea"/>
                          <a:cs typeface="Times New Roman" panose="02020603050405020304" pitchFamily="18" charset="0"/>
                        </a:rPr>
                        <a:t> </a:t>
                      </a:r>
                      <a:r>
                        <a:rPr lang="en-US" altLang="ko-KR" sz="1200" b="1" kern="1200" dirty="0" err="1">
                          <a:solidFill>
                            <a:schemeClr val="bg2">
                              <a:lumMod val="25000"/>
                            </a:schemeClr>
                          </a:solidFill>
                          <a:effectLst/>
                          <a:latin typeface="Times New Roman" panose="02020603050405020304" pitchFamily="18" charset="0"/>
                          <a:ea typeface="+mn-ea"/>
                          <a:cs typeface="Times New Roman" panose="02020603050405020304" pitchFamily="18" charset="0"/>
                        </a:rPr>
                        <a:t>Chekhovska</a:t>
                      </a:r>
                      <a:endParaRPr lang="en-US" altLang="ko-KR" sz="1200" b="1" kern="1200" dirty="0">
                        <a:solidFill>
                          <a:schemeClr val="bg2">
                            <a:lumMod val="25000"/>
                          </a:schemeClr>
                        </a:solidFill>
                        <a:effectLst/>
                        <a:latin typeface="Times New Roman" panose="02020603050405020304" pitchFamily="18" charset="0"/>
                        <a:ea typeface="+mn-ea"/>
                        <a:cs typeface="Times New Roman" panose="02020603050405020304" pitchFamily="18" charset="0"/>
                      </a:endParaRPr>
                    </a:p>
                    <a:p>
                      <a:pPr algn="ctr" fontAlgn="base" latinLnBrk="0"/>
                      <a:r>
                        <a:rPr lang="pt-BR" altLang="ko-KR" sz="1200" b="1" kern="1200" dirty="0">
                          <a:solidFill>
                            <a:schemeClr val="bg2">
                              <a:lumMod val="25000"/>
                            </a:schemeClr>
                          </a:solidFill>
                          <a:effectLst/>
                          <a:latin typeface="Times New Roman" panose="02020603050405020304" pitchFamily="18" charset="0"/>
                          <a:ea typeface="+mn-ea"/>
                          <a:cs typeface="Times New Roman" panose="02020603050405020304" pitchFamily="18" charset="0"/>
                        </a:rPr>
                        <a:t>(CENS/IBS)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100" kern="1200" dirty="0">
                          <a:solidFill>
                            <a:schemeClr val="bg2">
                              <a:lumMod val="25000"/>
                            </a:schemeClr>
                          </a:solidFill>
                          <a:effectLst/>
                          <a:latin typeface="Times New Roman" panose="02020603050405020304" pitchFamily="18" charset="0"/>
                          <a:ea typeface="+mn-ea"/>
                          <a:cs typeface="Times New Roman" panose="02020603050405020304" pitchFamily="18" charset="0"/>
                        </a:rPr>
                        <a:t>Production of medical isotopes 97Ru, 103Ru, and 105Rh with 35-70 MeV protons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1"/>
                          </a:solidFill>
                          <a:effectLst/>
                          <a:latin typeface="Times New Roman" panose="02020603050405020304" pitchFamily="18" charset="0"/>
                          <a:ea typeface="+mn-ea"/>
                          <a:cs typeface="Times New Roman" panose="02020603050405020304" pitchFamily="18" charset="0"/>
                        </a:rPr>
                        <a:t>Nov 25 -  27</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algn="ctr" fontAlgn="base" latinLnBrk="0"/>
                      <a:r>
                        <a:rPr lang="pt-BR" altLang="ko-KR" sz="1200" b="1" kern="1200" baseline="0" dirty="0">
                          <a:solidFill>
                            <a:schemeClr val="tx1"/>
                          </a:solidFill>
                          <a:effectLst/>
                          <a:latin typeface="Times New Roman" panose="02020603050405020304" pitchFamily="18" charset="0"/>
                          <a:ea typeface="+mn-ea"/>
                          <a:cs typeface="Times New Roman" panose="02020603050405020304" pitchFamily="18" charset="0"/>
                        </a:rPr>
                        <a:t>proton</a:t>
                      </a:r>
                    </a:p>
                    <a:p>
                      <a:pPr algn="ctr" fontAlgn="base" latinLnBrk="0"/>
                      <a:r>
                        <a:rPr lang="pt-BR" altLang="ko-KR" sz="1200" kern="1200" dirty="0">
                          <a:solidFill>
                            <a:schemeClr val="tx1"/>
                          </a:solidFill>
                          <a:effectLst/>
                          <a:latin typeface="Times New Roman" panose="02020603050405020304" pitchFamily="18" charset="0"/>
                          <a:ea typeface="+mn-ea"/>
                          <a:cs typeface="Times New Roman" panose="02020603050405020304" pitchFamily="18" charset="0"/>
                        </a:rPr>
                        <a:t>(35~65 MeV, 1 nA)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bg2">
                              <a:lumMod val="25000"/>
                            </a:schemeClr>
                          </a:solidFill>
                          <a:effectLst/>
                          <a:latin typeface="Times New Roman" panose="02020603050405020304" pitchFamily="18" charset="0"/>
                          <a:ea typeface="+mn-ea"/>
                          <a:cs typeface="Times New Roman" panose="02020603050405020304" pitchFamily="18" charset="0"/>
                        </a:rPr>
                        <a:t>3 days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1"/>
                          </a:solidFill>
                          <a:effectLst/>
                          <a:latin typeface="Times New Roman" panose="02020603050405020304" pitchFamily="18" charset="0"/>
                          <a:ea typeface="+mn-ea"/>
                          <a:cs typeface="Times New Roman" panose="02020603050405020304" pitchFamily="18" charset="0"/>
                        </a:rPr>
                        <a:t>Cyclotron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576979432"/>
                  </a:ext>
                </a:extLst>
              </a:tr>
              <a:tr h="501699">
                <a:tc>
                  <a:txBody>
                    <a:bodyPr/>
                    <a:lstStyle/>
                    <a:p>
                      <a:pPr algn="ctr" fontAlgn="base" latinLnBrk="0"/>
                      <a:r>
                        <a:rPr lang="pt-BR" altLang="ko-KR" sz="1200" b="1" kern="1200">
                          <a:solidFill>
                            <a:schemeClr val="bg2">
                              <a:lumMod val="25000"/>
                            </a:schemeClr>
                          </a:solidFill>
                          <a:effectLst/>
                          <a:latin typeface="Times New Roman" panose="02020603050405020304" pitchFamily="18" charset="0"/>
                          <a:ea typeface="+mn-ea"/>
                          <a:cs typeface="Times New Roman" panose="02020603050405020304" pitchFamily="18" charset="0"/>
                        </a:rPr>
                        <a:t>Young Soo Yoon</a:t>
                      </a:r>
                    </a:p>
                    <a:p>
                      <a:pPr algn="ctr" fontAlgn="base" latinLnBrk="0"/>
                      <a:r>
                        <a:rPr lang="pt-BR" altLang="ko-KR" sz="1200" b="1" kern="1200">
                          <a:solidFill>
                            <a:schemeClr val="bg2">
                              <a:lumMod val="25000"/>
                            </a:schemeClr>
                          </a:solidFill>
                          <a:effectLst/>
                          <a:latin typeface="Times New Roman" panose="02020603050405020304" pitchFamily="18" charset="0"/>
                          <a:ea typeface="+mn-ea"/>
                          <a:cs typeface="Times New Roman" panose="02020603050405020304" pitchFamily="18" charset="0"/>
                        </a:rPr>
                        <a:t>(KRISS)</a:t>
                      </a:r>
                      <a:endParaRPr lang="pt-BR" altLang="ko-KR" sz="1200" b="1" kern="1200" dirty="0">
                        <a:solidFill>
                          <a:schemeClr val="bg2">
                            <a:lumMod val="25000"/>
                          </a:schemeClr>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100" kern="1200" dirty="0">
                          <a:solidFill>
                            <a:schemeClr val="bg2">
                              <a:lumMod val="25000"/>
                            </a:schemeClr>
                          </a:solidFill>
                          <a:effectLst/>
                          <a:latin typeface="Times New Roman" panose="02020603050405020304" pitchFamily="18" charset="0"/>
                          <a:ea typeface="+mn-ea"/>
                          <a:cs typeface="Times New Roman" panose="02020603050405020304" pitchFamily="18" charset="0"/>
                        </a:rPr>
                        <a:t>Neutron energy spectrum measurements using Bonner sphere spectrometer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1"/>
                          </a:solidFill>
                          <a:effectLst/>
                          <a:latin typeface="Times New Roman" panose="02020603050405020304" pitchFamily="18" charset="0"/>
                          <a:ea typeface="+mn-ea"/>
                          <a:cs typeface="Times New Roman" panose="02020603050405020304" pitchFamily="18" charset="0"/>
                        </a:rPr>
                        <a:t>Dec 3 ~  12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ase" latinLnBrk="0"/>
                      <a:r>
                        <a:rPr lang="pt-BR" altLang="ko-KR" sz="1200" b="1" kern="1200" baseline="30000" dirty="0">
                          <a:solidFill>
                            <a:schemeClr val="tx1"/>
                          </a:solidFill>
                          <a:effectLst/>
                          <a:latin typeface="Times New Roman" panose="02020603050405020304" pitchFamily="18" charset="0"/>
                          <a:ea typeface="+mn-ea"/>
                          <a:cs typeface="Times New Roman" panose="02020603050405020304" pitchFamily="18" charset="0"/>
                        </a:rPr>
                        <a:t>40</a:t>
                      </a:r>
                      <a:r>
                        <a:rPr lang="pt-BR" altLang="ko-KR" sz="1200" b="1" kern="1200" dirty="0">
                          <a:solidFill>
                            <a:schemeClr val="tx1"/>
                          </a:solidFill>
                          <a:effectLst/>
                          <a:latin typeface="Times New Roman" panose="02020603050405020304" pitchFamily="18" charset="0"/>
                          <a:ea typeface="+mn-ea"/>
                          <a:cs typeface="Times New Roman" panose="02020603050405020304" pitchFamily="18" charset="0"/>
                        </a:rPr>
                        <a:t>Ar</a:t>
                      </a:r>
                    </a:p>
                    <a:p>
                      <a:pPr algn="ctr" fontAlgn="base" latinLnBrk="0"/>
                      <a:r>
                        <a:rPr lang="pt-BR" altLang="ko-KR" sz="1200" kern="1200" dirty="0">
                          <a:solidFill>
                            <a:schemeClr val="tx1"/>
                          </a:solidFill>
                          <a:effectLst/>
                          <a:latin typeface="Times New Roman" panose="02020603050405020304" pitchFamily="18" charset="0"/>
                          <a:ea typeface="+mn-ea"/>
                          <a:cs typeface="Times New Roman" panose="02020603050405020304" pitchFamily="18" charset="0"/>
                        </a:rPr>
                        <a:t>(16.5 Mev/u, 1E10 pps)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bg2">
                              <a:lumMod val="25000"/>
                            </a:schemeClr>
                          </a:solidFill>
                          <a:effectLst/>
                          <a:latin typeface="Times New Roman" panose="02020603050405020304" pitchFamily="18" charset="0"/>
                          <a:ea typeface="+mn-ea"/>
                          <a:cs typeface="Times New Roman" panose="02020603050405020304" pitchFamily="18" charset="0"/>
                        </a:rPr>
                        <a:t>8 days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1"/>
                          </a:solidFill>
                          <a:effectLst/>
                          <a:latin typeface="Times New Roman" panose="02020603050405020304" pitchFamily="18" charset="0"/>
                          <a:ea typeface="+mn-ea"/>
                          <a:cs typeface="Times New Roman" panose="02020603050405020304" pitchFamily="18" charset="0"/>
                        </a:rPr>
                        <a:t>NDPS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09469799"/>
                  </a:ext>
                </a:extLst>
              </a:tr>
              <a:tr h="501699">
                <a:tc>
                  <a:txBody>
                    <a:bodyPr/>
                    <a:lstStyle/>
                    <a:p>
                      <a:pPr algn="ctr" fontAlgn="base" latinLnBrk="0"/>
                      <a:r>
                        <a:rPr lang="en-US" altLang="ko-KR" sz="1200" b="1" kern="1200" dirty="0" err="1">
                          <a:solidFill>
                            <a:schemeClr val="bg2">
                              <a:lumMod val="25000"/>
                            </a:schemeClr>
                          </a:solidFill>
                          <a:effectLst/>
                          <a:latin typeface="Times New Roman" panose="02020603050405020304" pitchFamily="18" charset="0"/>
                          <a:ea typeface="+mn-ea"/>
                          <a:cs typeface="Times New Roman" panose="02020603050405020304" pitchFamily="18" charset="0"/>
                        </a:rPr>
                        <a:t>Hoon</a:t>
                      </a:r>
                      <a:r>
                        <a:rPr lang="en-US" altLang="ko-KR" sz="1200" b="1" kern="1200" dirty="0">
                          <a:solidFill>
                            <a:schemeClr val="bg2">
                              <a:lumMod val="25000"/>
                            </a:schemeClr>
                          </a:solidFill>
                          <a:effectLst/>
                          <a:latin typeface="Times New Roman" panose="02020603050405020304" pitchFamily="18" charset="0"/>
                          <a:ea typeface="+mn-ea"/>
                          <a:cs typeface="Times New Roman" panose="02020603050405020304" pitchFamily="18" charset="0"/>
                        </a:rPr>
                        <a:t> Yu</a:t>
                      </a:r>
                    </a:p>
                    <a:p>
                      <a:pPr algn="ctr" fontAlgn="base" latinLnBrk="0"/>
                      <a:r>
                        <a:rPr lang="en-US" altLang="ko-KR" sz="1200" b="1" kern="1200" dirty="0">
                          <a:solidFill>
                            <a:schemeClr val="bg2">
                              <a:lumMod val="25000"/>
                            </a:schemeClr>
                          </a:solidFill>
                          <a:effectLst/>
                          <a:latin typeface="Times New Roman" panose="02020603050405020304" pitchFamily="18" charset="0"/>
                          <a:ea typeface="+mn-ea"/>
                          <a:cs typeface="Times New Roman" panose="02020603050405020304" pitchFamily="18" charset="0"/>
                        </a:rPr>
                        <a:t>(</a:t>
                      </a:r>
                      <a:r>
                        <a:rPr lang="en-US" altLang="ko-KR" sz="1200" b="1" kern="1200" dirty="0" err="1">
                          <a:solidFill>
                            <a:schemeClr val="bg2">
                              <a:lumMod val="25000"/>
                            </a:schemeClr>
                          </a:solidFill>
                          <a:effectLst/>
                          <a:latin typeface="Times New Roman" panose="02020603050405020304" pitchFamily="18" charset="0"/>
                          <a:ea typeface="+mn-ea"/>
                          <a:cs typeface="Times New Roman" panose="02020603050405020304" pitchFamily="18" charset="0"/>
                        </a:rPr>
                        <a:t>RoKAFA</a:t>
                      </a:r>
                      <a:r>
                        <a:rPr lang="en-US" altLang="ko-KR" sz="1200" b="1" kern="1200" dirty="0">
                          <a:solidFill>
                            <a:schemeClr val="bg2">
                              <a:lumMod val="25000"/>
                            </a:schemeClr>
                          </a:solidFill>
                          <a:effectLst/>
                          <a:latin typeface="Times New Roman" panose="02020603050405020304" pitchFamily="18" charset="0"/>
                          <a:ea typeface="+mn-ea"/>
                          <a:cs typeface="Times New Roman" panose="02020603050405020304" pitchFamily="18" charset="0"/>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100" kern="1200" dirty="0">
                          <a:solidFill>
                            <a:schemeClr val="bg2">
                              <a:lumMod val="25000"/>
                            </a:schemeClr>
                          </a:solidFill>
                          <a:effectLst/>
                          <a:latin typeface="Times New Roman" panose="02020603050405020304" pitchFamily="18" charset="0"/>
                          <a:ea typeface="+mn-ea"/>
                          <a:cs typeface="Times New Roman" panose="02020603050405020304" pitchFamily="18" charset="0"/>
                        </a:rPr>
                        <a:t>Doppler free collinear laser spectroscopy with Na isotopes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1"/>
                          </a:solidFill>
                          <a:effectLst/>
                          <a:latin typeface="Times New Roman" panose="02020603050405020304" pitchFamily="18" charset="0"/>
                          <a:ea typeface="+mn-ea"/>
                          <a:cs typeface="Times New Roman" panose="02020603050405020304" pitchFamily="18" charset="0"/>
                        </a:rPr>
                        <a:t>Dec 1 ~  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algn="ctr" fontAlgn="base" latinLnBrk="0"/>
                      <a:r>
                        <a:rPr lang="pt-BR" altLang="ko-KR" sz="1200" b="1" kern="1200" baseline="30000" dirty="0">
                          <a:solidFill>
                            <a:schemeClr val="tx1"/>
                          </a:solidFill>
                          <a:effectLst/>
                          <a:latin typeface="Times New Roman" panose="02020603050405020304" pitchFamily="18" charset="0"/>
                          <a:ea typeface="+mn-ea"/>
                          <a:cs typeface="Times New Roman" panose="02020603050405020304" pitchFamily="18" charset="0"/>
                        </a:rPr>
                        <a:t>21~25</a:t>
                      </a:r>
                      <a:r>
                        <a:rPr lang="pt-BR" altLang="ko-KR" sz="1200" b="1" kern="1200" dirty="0">
                          <a:solidFill>
                            <a:schemeClr val="tx1"/>
                          </a:solidFill>
                          <a:effectLst/>
                          <a:latin typeface="Times New Roman" panose="02020603050405020304" pitchFamily="18" charset="0"/>
                          <a:ea typeface="+mn-ea"/>
                          <a:cs typeface="Times New Roman" panose="02020603050405020304" pitchFamily="18" charset="0"/>
                        </a:rPr>
                        <a:t>Na</a:t>
                      </a:r>
                    </a:p>
                    <a:p>
                      <a:pPr algn="ctr" fontAlgn="base" latinLnBrk="0"/>
                      <a:r>
                        <a:rPr lang="pt-BR" altLang="ko-KR" sz="1200" kern="1200" dirty="0">
                          <a:solidFill>
                            <a:schemeClr val="tx1"/>
                          </a:solidFill>
                          <a:effectLst/>
                          <a:latin typeface="Times New Roman" panose="02020603050405020304" pitchFamily="18" charset="0"/>
                          <a:ea typeface="+mn-ea"/>
                          <a:cs typeface="Times New Roman" panose="02020603050405020304" pitchFamily="18" charset="0"/>
                        </a:rPr>
                        <a:t>(20 keV, 1E7~8 pps)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bg2">
                              <a:lumMod val="25000"/>
                            </a:schemeClr>
                          </a:solidFill>
                          <a:effectLst/>
                          <a:latin typeface="Times New Roman" panose="02020603050405020304" pitchFamily="18" charset="0"/>
                          <a:ea typeface="+mn-ea"/>
                          <a:cs typeface="Times New Roman" panose="02020603050405020304" pitchFamily="18" charset="0"/>
                        </a:rPr>
                        <a:t>5 days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200" kern="1200" dirty="0" err="1">
                          <a:solidFill>
                            <a:schemeClr val="tx1"/>
                          </a:solidFill>
                          <a:effectLst/>
                          <a:latin typeface="Times New Roman" panose="02020603050405020304" pitchFamily="18" charset="0"/>
                          <a:ea typeface="+mn-ea"/>
                          <a:cs typeface="Times New Roman" panose="02020603050405020304" pitchFamily="18" charset="0"/>
                        </a:rPr>
                        <a:t>CLaSsy</a:t>
                      </a:r>
                      <a:r>
                        <a:rPr lang="en-US" altLang="ko-KR" sz="1200" kern="1200" dirty="0">
                          <a:solidFill>
                            <a:schemeClr val="tx1"/>
                          </a:solidFill>
                          <a:effectLst/>
                          <a:latin typeface="Times New Roman" panose="02020603050405020304" pitchFamily="18" charset="0"/>
                          <a:ea typeface="+mn-ea"/>
                          <a:cs typeface="Times New Roman" panose="02020603050405020304" pitchFamily="18" charset="0"/>
                        </a:rPr>
                        <a:t>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919910516"/>
                  </a:ext>
                </a:extLst>
              </a:tr>
              <a:tr h="501699">
                <a:tc>
                  <a:txBody>
                    <a:bodyPr/>
                    <a:lstStyle/>
                    <a:p>
                      <a:pPr algn="ctr" fontAlgn="base" latinLnBrk="0"/>
                      <a:r>
                        <a:rPr lang="en-US" altLang="ko-KR" sz="1200" b="1" kern="1200" dirty="0" err="1">
                          <a:solidFill>
                            <a:schemeClr val="bg2">
                              <a:lumMod val="25000"/>
                            </a:schemeClr>
                          </a:solidFill>
                          <a:effectLst/>
                          <a:latin typeface="Times New Roman" panose="02020603050405020304" pitchFamily="18" charset="0"/>
                          <a:ea typeface="+mn-ea"/>
                          <a:cs typeface="Times New Roman" panose="02020603050405020304" pitchFamily="18" charset="0"/>
                        </a:rPr>
                        <a:t>Junho</a:t>
                      </a:r>
                      <a:r>
                        <a:rPr lang="en-US" altLang="ko-KR" sz="1200" b="1" kern="1200" dirty="0">
                          <a:solidFill>
                            <a:schemeClr val="bg2">
                              <a:lumMod val="25000"/>
                            </a:schemeClr>
                          </a:solidFill>
                          <a:effectLst/>
                          <a:latin typeface="Times New Roman" panose="02020603050405020304" pitchFamily="18" charset="0"/>
                          <a:ea typeface="+mn-ea"/>
                          <a:cs typeface="Times New Roman" panose="02020603050405020304" pitchFamily="18" charset="0"/>
                        </a:rPr>
                        <a:t> Won</a:t>
                      </a:r>
                    </a:p>
                    <a:p>
                      <a:pPr algn="ctr" fontAlgn="base" latinLnBrk="0"/>
                      <a:r>
                        <a:rPr lang="en-US" altLang="ko-KR" sz="1200" b="1" kern="1200" dirty="0">
                          <a:solidFill>
                            <a:schemeClr val="bg2">
                              <a:lumMod val="25000"/>
                            </a:schemeClr>
                          </a:solidFill>
                          <a:effectLst/>
                          <a:latin typeface="Times New Roman" panose="02020603050405020304" pitchFamily="18" charset="0"/>
                          <a:ea typeface="+mn-ea"/>
                          <a:cs typeface="Times New Roman" panose="02020603050405020304" pitchFamily="18" charset="0"/>
                        </a:rPr>
                        <a:t>(CENS/IBS)</a:t>
                      </a:r>
                    </a:p>
                  </a:txBody>
                  <a:tcPr anchor="ctr">
                    <a:lnL w="12700" cmpd="sng">
                      <a:noFill/>
                    </a:lnL>
                    <a:lnR w="12700" cmpd="sng">
                      <a:noFill/>
                    </a:lnR>
                    <a:lnT w="12700" cmpd="sng">
                      <a:noFill/>
                    </a:lnT>
                    <a:lnB w="19050" cap="flat" cmpd="sng" algn="ctr">
                      <a:solidFill>
                        <a:srgbClr val="2C538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100" kern="1200" dirty="0">
                          <a:solidFill>
                            <a:schemeClr val="bg2">
                              <a:lumMod val="25000"/>
                            </a:schemeClr>
                          </a:solidFill>
                          <a:effectLst/>
                          <a:latin typeface="Times New Roman" panose="02020603050405020304" pitchFamily="18" charset="0"/>
                          <a:ea typeface="+mn-ea"/>
                          <a:cs typeface="Times New Roman" panose="02020603050405020304" pitchFamily="18" charset="0"/>
                        </a:rPr>
                        <a:t>Collinear Laser Spectroscopy of 21-25Na</a:t>
                      </a:r>
                    </a:p>
                  </a:txBody>
                  <a:tcPr anchor="ctr">
                    <a:lnL w="12700" cmpd="sng">
                      <a:noFill/>
                    </a:lnL>
                    <a:lnR w="12700" cmpd="sng">
                      <a:noFill/>
                    </a:lnR>
                    <a:lnT w="12700" cmpd="sng">
                      <a:noFill/>
                    </a:lnT>
                    <a:lnB w="19050" cap="flat" cmpd="sng" algn="ctr">
                      <a:solidFill>
                        <a:srgbClr val="2C538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tx1"/>
                          </a:solidFill>
                          <a:effectLst/>
                          <a:latin typeface="Times New Roman" panose="02020603050405020304" pitchFamily="18" charset="0"/>
                          <a:ea typeface="+mn-ea"/>
                          <a:cs typeface="Times New Roman" panose="02020603050405020304" pitchFamily="18" charset="0"/>
                        </a:rPr>
                        <a:t>Dec 8 ~  12</a:t>
                      </a:r>
                    </a:p>
                  </a:txBody>
                  <a:tcPr anchor="ctr">
                    <a:lnL w="12700" cmpd="sng">
                      <a:noFill/>
                    </a:lnL>
                    <a:lnR w="12700" cmpd="sng">
                      <a:noFill/>
                    </a:lnR>
                    <a:lnT w="12700" cmpd="sng">
                      <a:noFill/>
                    </a:lnT>
                    <a:lnB w="19050" cap="flat" cmpd="sng" algn="ctr">
                      <a:solidFill>
                        <a:srgbClr val="2C538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ase" latinLnBrk="0"/>
                      <a:r>
                        <a:rPr lang="pt-BR" altLang="ko-KR" sz="1200" b="1" kern="1200" baseline="30000" dirty="0">
                          <a:solidFill>
                            <a:schemeClr val="tx1"/>
                          </a:solidFill>
                          <a:effectLst/>
                          <a:latin typeface="Times New Roman" panose="02020603050405020304" pitchFamily="18" charset="0"/>
                          <a:ea typeface="+mn-ea"/>
                          <a:cs typeface="Times New Roman" panose="02020603050405020304" pitchFamily="18" charset="0"/>
                        </a:rPr>
                        <a:t>21~25</a:t>
                      </a:r>
                      <a:r>
                        <a:rPr lang="pt-BR" altLang="ko-KR" sz="1200" b="1" kern="1200" dirty="0">
                          <a:solidFill>
                            <a:schemeClr val="tx1"/>
                          </a:solidFill>
                          <a:effectLst/>
                          <a:latin typeface="Times New Roman" panose="02020603050405020304" pitchFamily="18" charset="0"/>
                          <a:ea typeface="+mn-ea"/>
                          <a:cs typeface="Times New Roman" panose="02020603050405020304" pitchFamily="18" charset="0"/>
                        </a:rPr>
                        <a:t>Na</a:t>
                      </a:r>
                    </a:p>
                    <a:p>
                      <a:pPr algn="ctr" fontAlgn="base" latinLnBrk="0"/>
                      <a:r>
                        <a:rPr lang="pt-BR" altLang="ko-KR" sz="1200" kern="1200" dirty="0">
                          <a:solidFill>
                            <a:schemeClr val="tx1"/>
                          </a:solidFill>
                          <a:effectLst/>
                          <a:latin typeface="Times New Roman" panose="02020603050405020304" pitchFamily="18" charset="0"/>
                          <a:ea typeface="+mn-ea"/>
                          <a:cs typeface="Times New Roman" panose="02020603050405020304" pitchFamily="18" charset="0"/>
                        </a:rPr>
                        <a:t>(20 keV, 1E7~8 pps)</a:t>
                      </a:r>
                    </a:p>
                  </a:txBody>
                  <a:tcPr anchor="ctr">
                    <a:lnL w="12700" cmpd="sng">
                      <a:noFill/>
                    </a:lnL>
                    <a:lnR w="12700" cmpd="sng">
                      <a:noFill/>
                    </a:lnR>
                    <a:lnT w="12700" cmpd="sng">
                      <a:noFill/>
                    </a:lnT>
                    <a:lnB w="19050" cap="flat" cmpd="sng" algn="ctr">
                      <a:solidFill>
                        <a:srgbClr val="2C538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200" kern="1200" dirty="0">
                          <a:solidFill>
                            <a:schemeClr val="bg2">
                              <a:lumMod val="25000"/>
                            </a:schemeClr>
                          </a:solidFill>
                          <a:effectLst/>
                          <a:latin typeface="Times New Roman" panose="02020603050405020304" pitchFamily="18" charset="0"/>
                          <a:ea typeface="+mn-ea"/>
                          <a:cs typeface="Times New Roman" panose="02020603050405020304" pitchFamily="18" charset="0"/>
                        </a:rPr>
                        <a:t>5 days</a:t>
                      </a:r>
                    </a:p>
                  </a:txBody>
                  <a:tcPr anchor="ctr">
                    <a:lnL w="12700" cmpd="sng">
                      <a:noFill/>
                    </a:lnL>
                    <a:lnR w="12700" cmpd="sng">
                      <a:noFill/>
                    </a:lnR>
                    <a:lnT w="12700" cmpd="sng">
                      <a:noFill/>
                    </a:lnT>
                    <a:lnB w="19050" cap="flat" cmpd="sng" algn="ctr">
                      <a:solidFill>
                        <a:srgbClr val="2C538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200" kern="1200" dirty="0" err="1">
                          <a:solidFill>
                            <a:schemeClr val="tx1"/>
                          </a:solidFill>
                          <a:effectLst/>
                          <a:latin typeface="Times New Roman" panose="02020603050405020304" pitchFamily="18" charset="0"/>
                          <a:ea typeface="+mn-ea"/>
                          <a:cs typeface="Times New Roman" panose="02020603050405020304" pitchFamily="18" charset="0"/>
                        </a:rPr>
                        <a:t>CLaSsy</a:t>
                      </a:r>
                      <a:endParaRPr lang="en-US" altLang="ko-KR" sz="1200" kern="1200" dirty="0">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9050" cap="flat" cmpd="sng" algn="ctr">
                      <a:solidFill>
                        <a:srgbClr val="2C538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958236"/>
                  </a:ext>
                </a:extLst>
              </a:tr>
            </a:tbl>
          </a:graphicData>
        </a:graphic>
      </p:graphicFrame>
      <p:sp>
        <p:nvSpPr>
          <p:cNvPr id="9" name="직사각형 8"/>
          <p:cNvSpPr/>
          <p:nvPr/>
        </p:nvSpPr>
        <p:spPr>
          <a:xfrm>
            <a:off x="540000" y="5988634"/>
            <a:ext cx="11109003" cy="786754"/>
          </a:xfrm>
          <a:prstGeom prst="rect">
            <a:avLst/>
          </a:prstGeom>
        </p:spPr>
        <p:txBody>
          <a:bodyPr wrap="none">
            <a:spAutoFit/>
          </a:bodyPr>
          <a:lstStyle/>
          <a:p>
            <a:pPr marL="285750" indent="-285750">
              <a:lnSpc>
                <a:spcPct val="150000"/>
              </a:lnSpc>
              <a:buFont typeface="Arial" panose="020B0604020202020204" pitchFamily="34" charset="0"/>
              <a:buChar char="•"/>
            </a:pPr>
            <a:r>
              <a:rPr lang="en-US" altLang="ko-KR" sz="1600" dirty="0">
                <a:latin typeface="Times New Roman" panose="02020603050405020304" pitchFamily="18" charset="0"/>
                <a:cs typeface="Times New Roman" panose="02020603050405020304" pitchFamily="18" charset="0"/>
              </a:rPr>
              <a:t>A total of nine user experiments are scheduled across the </a:t>
            </a:r>
            <a:r>
              <a:rPr lang="en-US" altLang="ko-KR" sz="1600" dirty="0" err="1">
                <a:latin typeface="Times New Roman" panose="02020603050405020304" pitchFamily="18" charset="0"/>
                <a:cs typeface="Times New Roman" panose="02020603050405020304" pitchFamily="18" charset="0"/>
              </a:rPr>
              <a:t>KoBRA</a:t>
            </a:r>
            <a:r>
              <a:rPr lang="en-US" altLang="ko-KR" sz="1600" dirty="0">
                <a:latin typeface="Times New Roman" panose="02020603050405020304" pitchFamily="18" charset="0"/>
                <a:cs typeface="Times New Roman" panose="02020603050405020304" pitchFamily="18" charset="0"/>
              </a:rPr>
              <a:t>(5), NDPS (1), </a:t>
            </a:r>
            <a:r>
              <a:rPr lang="en-US" altLang="ko-KR" sz="1600" dirty="0" err="1">
                <a:latin typeface="Times New Roman" panose="02020603050405020304" pitchFamily="18" charset="0"/>
                <a:cs typeface="Times New Roman" panose="02020603050405020304" pitchFamily="18" charset="0"/>
              </a:rPr>
              <a:t>CLaSsy</a:t>
            </a:r>
            <a:r>
              <a:rPr lang="en-US" altLang="ko-KR" sz="1600" dirty="0">
                <a:latin typeface="Times New Roman" panose="02020603050405020304" pitchFamily="18" charset="0"/>
                <a:cs typeface="Times New Roman" panose="02020603050405020304" pitchFamily="18" charset="0"/>
              </a:rPr>
              <a:t> (2), and Cyclotron (1) systems.</a:t>
            </a:r>
          </a:p>
          <a:p>
            <a:pPr marL="285750" indent="-285750">
              <a:lnSpc>
                <a:spcPct val="150000"/>
              </a:lnSpc>
              <a:buFont typeface="Arial" panose="020B0604020202020204" pitchFamily="34" charset="0"/>
              <a:buChar char="•"/>
            </a:pPr>
            <a:r>
              <a:rPr lang="en-US" altLang="ko-KR" sz="1600" dirty="0">
                <a:latin typeface="Times New Roman" panose="02020603050405020304" pitchFamily="18" charset="0"/>
                <a:cs typeface="Times New Roman" panose="02020603050405020304" pitchFamily="18" charset="0"/>
              </a:rPr>
              <a:t>In addition, four technical experiments are planned for system and detector tests at </a:t>
            </a:r>
            <a:r>
              <a:rPr lang="en-US" altLang="ko-KR" sz="1600" dirty="0" err="1">
                <a:latin typeface="Times New Roman" panose="02020603050405020304" pitchFamily="18" charset="0"/>
                <a:cs typeface="Times New Roman" panose="02020603050405020304" pitchFamily="18" charset="0"/>
              </a:rPr>
              <a:t>KoBRA</a:t>
            </a:r>
            <a:r>
              <a:rPr lang="en-US" altLang="ko-KR" sz="1600" dirty="0">
                <a:latin typeface="Times New Roman" panose="02020603050405020304" pitchFamily="18" charset="0"/>
                <a:cs typeface="Times New Roman" panose="02020603050405020304" pitchFamily="18" charset="0"/>
              </a:rPr>
              <a:t> (1), NDPS (2), and the Cyclotron (1).</a:t>
            </a:r>
            <a:endParaRPr lang="ko-KR" altLang="en-US" sz="1600" dirty="0">
              <a:latin typeface="Times New Roman" panose="02020603050405020304" pitchFamily="18" charset="0"/>
              <a:cs typeface="Times New Roman" panose="02020603050405020304" pitchFamily="18" charset="0"/>
            </a:endParaRPr>
          </a:p>
        </p:txBody>
      </p:sp>
      <p:sp>
        <p:nvSpPr>
          <p:cNvPr id="7" name="슬라이드 번호 개체 틀 2">
            <a:extLst>
              <a:ext uri="{FF2B5EF4-FFF2-40B4-BE49-F238E27FC236}">
                <a16:creationId xmlns:a16="http://schemas.microsoft.com/office/drawing/2014/main" id="{38CA1C97-699E-442E-BA5A-2A9C932CC5FF}"/>
              </a:ext>
            </a:extLst>
          </p:cNvPr>
          <p:cNvSpPr txBox="1">
            <a:spLocks/>
          </p:cNvSpPr>
          <p:nvPr/>
        </p:nvSpPr>
        <p:spPr>
          <a:xfrm>
            <a:off x="9360000" y="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tint val="82000"/>
                  </a:schemeClr>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91FA9868-F4C7-48E4-A91F-515FCC583EA8}" type="slidenum">
              <a:rPr lang="ko-KR" altLang="en-US" sz="1400" smtClean="0"/>
              <a:pPr/>
              <a:t>28</a:t>
            </a:fld>
            <a:endParaRPr lang="ko-KR" altLang="en-US" sz="1400" dirty="0"/>
          </a:p>
        </p:txBody>
      </p:sp>
    </p:spTree>
    <p:extLst>
      <p:ext uri="{BB962C8B-B14F-4D97-AF65-F5344CB8AC3E}">
        <p14:creationId xmlns:p14="http://schemas.microsoft.com/office/powerpoint/2010/main" val="32122558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그림 18">
            <a:extLst>
              <a:ext uri="{FF2B5EF4-FFF2-40B4-BE49-F238E27FC236}">
                <a16:creationId xmlns:a16="http://schemas.microsoft.com/office/drawing/2014/main" id="{B566940A-5D05-484C-340D-B21396B2E3C6}"/>
              </a:ext>
            </a:extLst>
          </p:cNvPr>
          <p:cNvPicPr>
            <a:picLocks noChangeAspect="1"/>
          </p:cNvPicPr>
          <p:nvPr/>
        </p:nvPicPr>
        <p:blipFill rotWithShape="1">
          <a:blip r:embed="rId3">
            <a:extLst>
              <a:ext uri="{28A0092B-C50C-407E-A947-70E740481C1C}">
                <a14:useLocalDpi xmlns:a14="http://schemas.microsoft.com/office/drawing/2010/main" val="0"/>
              </a:ext>
            </a:extLst>
          </a:blip>
          <a:srcRect t="20307" b="7853"/>
          <a:stretch/>
        </p:blipFill>
        <p:spPr>
          <a:xfrm>
            <a:off x="5892" y="475989"/>
            <a:ext cx="12192000" cy="526093"/>
          </a:xfrm>
          <a:prstGeom prst="rect">
            <a:avLst/>
          </a:prstGeom>
        </p:spPr>
      </p:pic>
      <p:sp>
        <p:nvSpPr>
          <p:cNvPr id="25" name="TextBox 24">
            <a:extLst>
              <a:ext uri="{FF2B5EF4-FFF2-40B4-BE49-F238E27FC236}">
                <a16:creationId xmlns:a16="http://schemas.microsoft.com/office/drawing/2014/main" id="{DB975493-325C-B395-0388-8A9AEF398447}"/>
              </a:ext>
            </a:extLst>
          </p:cNvPr>
          <p:cNvSpPr txBox="1"/>
          <p:nvPr/>
        </p:nvSpPr>
        <p:spPr>
          <a:xfrm>
            <a:off x="540000" y="180000"/>
            <a:ext cx="10769684" cy="646331"/>
          </a:xfrm>
          <a:prstGeom prst="rect">
            <a:avLst/>
          </a:prstGeom>
          <a:noFill/>
        </p:spPr>
        <p:txBody>
          <a:bodyPr wrap="square" rtlCol="0">
            <a:spAutoFit/>
          </a:bodyPr>
          <a:lstStyle/>
          <a:p>
            <a:r>
              <a:rPr lang="en-US" altLang="ko-KR" sz="3600" dirty="0">
                <a:solidFill>
                  <a:srgbClr val="004098"/>
                </a:solidFill>
                <a:latin typeface="Times New Roman" panose="02020603050405020304" pitchFamily="18" charset="0"/>
                <a:ea typeface="SUIT SemiBold" pitchFamily="50" charset="-127"/>
                <a:cs typeface="Times New Roman" panose="02020603050405020304" pitchFamily="18" charset="0"/>
              </a:rPr>
              <a:t>Summary and Outlook</a:t>
            </a:r>
            <a:endParaRPr lang="ko-KR" altLang="en-US" sz="2800" dirty="0">
              <a:solidFill>
                <a:srgbClr val="004098"/>
              </a:solidFill>
              <a:latin typeface="Times New Roman" panose="02020603050405020304" pitchFamily="18" charset="0"/>
              <a:ea typeface="SUIT SemiBold" pitchFamily="50" charset="-127"/>
              <a:cs typeface="Times New Roman" panose="02020603050405020304" pitchFamily="18" charset="0"/>
            </a:endParaRPr>
          </a:p>
        </p:txBody>
      </p:sp>
      <p:sp>
        <p:nvSpPr>
          <p:cNvPr id="5" name="TextBox 4">
            <a:extLst>
              <a:ext uri="{FF2B5EF4-FFF2-40B4-BE49-F238E27FC236}">
                <a16:creationId xmlns:a16="http://schemas.microsoft.com/office/drawing/2014/main" id="{F5CB897D-D7C3-45AB-89F4-57C8E72D65C6}"/>
              </a:ext>
            </a:extLst>
          </p:cNvPr>
          <p:cNvSpPr txBox="1"/>
          <p:nvPr/>
        </p:nvSpPr>
        <p:spPr>
          <a:xfrm>
            <a:off x="540000" y="1122320"/>
            <a:ext cx="11020834" cy="5655202"/>
          </a:xfrm>
          <a:prstGeom prst="rect">
            <a:avLst/>
          </a:prstGeom>
          <a:noFill/>
        </p:spPr>
        <p:txBody>
          <a:bodyPr wrap="square" rtlCol="0">
            <a:spAutoFit/>
          </a:bodyPr>
          <a:lstStyle>
            <a:defPPr>
              <a:defRPr lang="ko-KR"/>
            </a:defPPr>
            <a:lvl1pPr marL="285750" indent="-285750">
              <a:buFont typeface="Arial" panose="020B0604020202020204" pitchFamily="34" charset="0"/>
              <a:buChar char="•"/>
              <a:defRPr sz="1600">
                <a:latin typeface="Times New Roman" panose="02020603050405020304" pitchFamily="18" charset="0"/>
                <a:cs typeface="Times New Roman" panose="02020603050405020304" pitchFamily="18" charset="0"/>
              </a:defRPr>
            </a:lvl1pPr>
          </a:lstStyle>
          <a:p>
            <a:pPr fontAlgn="base">
              <a:lnSpc>
                <a:spcPct val="150000"/>
              </a:lnSpc>
              <a:buFont typeface="Wingdings" panose="05000000000000000000" pitchFamily="2" charset="2"/>
              <a:buChar char="§"/>
            </a:pPr>
            <a:r>
              <a:rPr lang="en-US" altLang="ko-KR" sz="1400" b="1" dirty="0" err="1"/>
              <a:t>KoBRA</a:t>
            </a:r>
            <a:r>
              <a:rPr lang="en-US" altLang="ko-KR" sz="1400" b="1" dirty="0"/>
              <a:t>:</a:t>
            </a:r>
            <a:r>
              <a:rPr lang="en-US" altLang="ko-KR" sz="1400" dirty="0"/>
              <a:t> Beam commissioning completed</a:t>
            </a:r>
          </a:p>
          <a:p>
            <a:pPr marL="0" indent="0" fontAlgn="base">
              <a:lnSpc>
                <a:spcPct val="150000"/>
              </a:lnSpc>
              <a:buNone/>
            </a:pPr>
            <a:r>
              <a:rPr lang="en-US" altLang="ko-KR" sz="1400" dirty="0"/>
              <a:t>      - Secondary RI beams up to Z=17 were produced using a </a:t>
            </a:r>
            <a:r>
              <a:rPr lang="en-US" altLang="ko-KR" sz="1400" baseline="30000" dirty="0"/>
              <a:t>40</a:t>
            </a:r>
            <a:r>
              <a:rPr lang="en-US" altLang="ko-KR" sz="1400" dirty="0"/>
              <a:t>Ar beam.</a:t>
            </a:r>
          </a:p>
          <a:p>
            <a:pPr marL="0" indent="0" fontAlgn="base">
              <a:lnSpc>
                <a:spcPct val="150000"/>
              </a:lnSpc>
              <a:buNone/>
            </a:pPr>
            <a:r>
              <a:rPr lang="en-US" altLang="ko-KR" sz="1400" dirty="0"/>
              <a:t>      - Beam optics were verified using  the </a:t>
            </a:r>
            <a:r>
              <a:rPr lang="en-US" altLang="ko-KR" sz="1400" dirty="0" err="1"/>
              <a:t>Bρ</a:t>
            </a:r>
            <a:r>
              <a:rPr lang="en-US" altLang="ko-KR" sz="1400" dirty="0"/>
              <a:t>–ΔE–</a:t>
            </a:r>
            <a:r>
              <a:rPr lang="en-US" altLang="ko-KR" sz="1400" dirty="0" err="1"/>
              <a:t>ToF</a:t>
            </a:r>
            <a:r>
              <a:rPr lang="en-US" altLang="ko-KR" sz="1400" dirty="0"/>
              <a:t> method with the full detector system (PPAC, Si-SSD, plastic scintillators).</a:t>
            </a:r>
          </a:p>
          <a:p>
            <a:pPr marL="0" indent="0" fontAlgn="base">
              <a:lnSpc>
                <a:spcPct val="150000"/>
              </a:lnSpc>
              <a:buNone/>
            </a:pPr>
            <a:r>
              <a:rPr lang="en-US" altLang="ko-KR" sz="1400" dirty="0"/>
              <a:t>      - In 2024, the first successful delivery of low-energy beams from SCL3 and ISOL to domestic users was achieved.</a:t>
            </a:r>
          </a:p>
          <a:p>
            <a:pPr fontAlgn="base">
              <a:lnSpc>
                <a:spcPct val="200000"/>
              </a:lnSpc>
              <a:buFont typeface="Wingdings" panose="05000000000000000000" pitchFamily="2" charset="2"/>
              <a:buChar char="§"/>
            </a:pPr>
            <a:r>
              <a:rPr lang="en-US" altLang="ko-KR" sz="1400" b="1" dirty="0"/>
              <a:t>NDPS:</a:t>
            </a:r>
            <a:r>
              <a:rPr lang="en-US" altLang="ko-KR" sz="1400" dirty="0"/>
              <a:t> First beam test completed with </a:t>
            </a:r>
            <a:r>
              <a:rPr lang="en-US" altLang="ko-KR" sz="1400" baseline="30000" dirty="0"/>
              <a:t>40</a:t>
            </a:r>
            <a:r>
              <a:rPr lang="en-US" altLang="ko-KR" sz="1400" dirty="0"/>
              <a:t>Ar beam</a:t>
            </a:r>
          </a:p>
          <a:p>
            <a:pPr marL="0" indent="0" fontAlgn="base">
              <a:lnSpc>
                <a:spcPct val="150000"/>
              </a:lnSpc>
              <a:buNone/>
            </a:pPr>
            <a:r>
              <a:rPr lang="en-US" altLang="ko-KR" sz="1400" dirty="0"/>
              <a:t>      - Neutron production was confirmed using activation foils and PSD techniques.</a:t>
            </a:r>
          </a:p>
          <a:p>
            <a:pPr marL="0" indent="0" fontAlgn="base">
              <a:lnSpc>
                <a:spcPct val="150000"/>
              </a:lnSpc>
              <a:buNone/>
            </a:pPr>
            <a:r>
              <a:rPr lang="en-US" altLang="ko-KR" sz="1400" dirty="0"/>
              <a:t>      - Development of neutron unfolding algorithms is in progress.</a:t>
            </a:r>
          </a:p>
          <a:p>
            <a:pPr fontAlgn="base">
              <a:lnSpc>
                <a:spcPct val="200000"/>
              </a:lnSpc>
              <a:buFont typeface="Wingdings" panose="05000000000000000000" pitchFamily="2" charset="2"/>
              <a:buChar char="§"/>
            </a:pPr>
            <a:r>
              <a:rPr lang="en-US" altLang="ko-KR" sz="1400" b="1" dirty="0" err="1"/>
              <a:t>CLaSsy</a:t>
            </a:r>
            <a:r>
              <a:rPr lang="en-US" altLang="ko-KR" sz="1400" b="1" dirty="0"/>
              <a:t>:</a:t>
            </a:r>
            <a:r>
              <a:rPr lang="en-US" altLang="ko-KR" sz="1400" dirty="0"/>
              <a:t> System commissioning completed</a:t>
            </a:r>
          </a:p>
          <a:p>
            <a:pPr marL="0" indent="0" fontAlgn="base">
              <a:lnSpc>
                <a:spcPct val="150000"/>
              </a:lnSpc>
              <a:buNone/>
            </a:pPr>
            <a:r>
              <a:rPr lang="en-US" altLang="ko-KR" sz="1400" dirty="0"/>
              <a:t>      - High-resolution spectroscopy successfully performed for </a:t>
            </a:r>
            <a:r>
              <a:rPr lang="en-US" altLang="ko-KR" sz="1400" baseline="30000" dirty="0"/>
              <a:t>21-23</a:t>
            </a:r>
            <a:r>
              <a:rPr lang="en-US" altLang="ko-KR" sz="1400" dirty="0"/>
              <a:t>Na isotopes</a:t>
            </a:r>
          </a:p>
          <a:p>
            <a:pPr marL="0" indent="0" fontAlgn="base">
              <a:buNone/>
            </a:pPr>
            <a:endParaRPr lang="en-US" altLang="ko-KR" sz="1400" dirty="0"/>
          </a:p>
          <a:p>
            <a:pPr fontAlgn="base">
              <a:lnSpc>
                <a:spcPct val="150000"/>
              </a:lnSpc>
              <a:buFont typeface="Wingdings" panose="05000000000000000000" pitchFamily="2" charset="2"/>
              <a:buChar char="§"/>
            </a:pPr>
            <a:r>
              <a:rPr lang="en-US" altLang="ko-KR" sz="1400" dirty="0"/>
              <a:t>First call for proposals among domestic users: Dec 2023 (30 proposals submitted) </a:t>
            </a:r>
          </a:p>
          <a:p>
            <a:pPr fontAlgn="base">
              <a:lnSpc>
                <a:spcPct val="150000"/>
              </a:lnSpc>
              <a:buFont typeface="Wingdings" panose="05000000000000000000" pitchFamily="2" charset="2"/>
              <a:buChar char="§"/>
            </a:pPr>
            <a:r>
              <a:rPr lang="en-US" altLang="ko-KR" sz="1400" dirty="0"/>
              <a:t>In 2024, low-energy beams from SCL3 and ISOL were first delivered to users for five experiments</a:t>
            </a:r>
          </a:p>
          <a:p>
            <a:pPr marL="0" indent="0" fontAlgn="base">
              <a:lnSpc>
                <a:spcPct val="150000"/>
              </a:lnSpc>
              <a:buNone/>
            </a:pPr>
            <a:r>
              <a:rPr lang="en-US" altLang="ko-KR" sz="1400" dirty="0"/>
              <a:t>      (three with </a:t>
            </a:r>
            <a:r>
              <a:rPr lang="en-US" altLang="ko-KR" sz="1400" dirty="0" err="1"/>
              <a:t>KoBRA</a:t>
            </a:r>
            <a:r>
              <a:rPr lang="en-US" altLang="ko-KR" sz="1400" dirty="0"/>
              <a:t>  - RI production, SEE test, and elastic scattering; two with </a:t>
            </a:r>
            <a:r>
              <a:rPr lang="en-US" altLang="ko-KR" sz="1400" dirty="0" err="1"/>
              <a:t>CLaSsy</a:t>
            </a:r>
            <a:r>
              <a:rPr lang="en-US" altLang="ko-KR" sz="1400" dirty="0"/>
              <a:t> - laser spectroscopy of Na isotopes).</a:t>
            </a:r>
          </a:p>
          <a:p>
            <a:pPr fontAlgn="base">
              <a:lnSpc>
                <a:spcPct val="150000"/>
              </a:lnSpc>
              <a:buFont typeface="Wingdings" panose="05000000000000000000" pitchFamily="2" charset="2"/>
              <a:buChar char="§"/>
            </a:pPr>
            <a:r>
              <a:rPr lang="en-US" altLang="ko-KR" sz="1400" dirty="0"/>
              <a:t>Second call for proposals/LOIs: Jan 2025 (22 Proposals and 8 </a:t>
            </a:r>
            <a:r>
              <a:rPr lang="en-US" altLang="ko-KR" sz="1400" dirty="0" err="1"/>
              <a:t>LoIs</a:t>
            </a:r>
            <a:r>
              <a:rPr lang="en-US" altLang="ko-KR" sz="1400" dirty="0"/>
              <a:t> submitted).</a:t>
            </a:r>
          </a:p>
          <a:p>
            <a:pPr fontAlgn="base">
              <a:lnSpc>
                <a:spcPct val="150000"/>
              </a:lnSpc>
              <a:buFont typeface="Wingdings" panose="05000000000000000000" pitchFamily="2" charset="2"/>
              <a:buChar char="§"/>
            </a:pPr>
            <a:r>
              <a:rPr lang="en-US" altLang="ko-KR" sz="1400" dirty="0"/>
              <a:t>In 2025, a total of nine user experiments, and four technical experiments will be conducted across </a:t>
            </a:r>
            <a:r>
              <a:rPr lang="en-US" altLang="ko-KR" sz="1400" dirty="0" err="1"/>
              <a:t>KoBRA</a:t>
            </a:r>
            <a:r>
              <a:rPr lang="en-US" altLang="ko-KR" sz="1400" dirty="0"/>
              <a:t>, NDPS, </a:t>
            </a:r>
            <a:r>
              <a:rPr lang="en-US" altLang="ko-KR" sz="1400" dirty="0" err="1"/>
              <a:t>CLaSsy</a:t>
            </a:r>
            <a:r>
              <a:rPr lang="en-US" altLang="ko-KR" sz="1400" dirty="0"/>
              <a:t>, and Cyclotron.</a:t>
            </a:r>
          </a:p>
          <a:p>
            <a:pPr fontAlgn="base">
              <a:lnSpc>
                <a:spcPct val="150000"/>
              </a:lnSpc>
              <a:buFont typeface="Wingdings" panose="05000000000000000000" pitchFamily="2" charset="2"/>
              <a:buChar char="§"/>
            </a:pPr>
            <a:r>
              <a:rPr lang="en-US" altLang="ko-KR" sz="1400" dirty="0">
                <a:ea typeface="나눔고딕" panose="020D0604000000000000" pitchFamily="50" charset="-127"/>
              </a:rPr>
              <a:t>Call for Proposals 2026: Sep 10 ~ Oct 28, 2025. (</a:t>
            </a:r>
            <a:r>
              <a:rPr lang="en-US" altLang="ko-KR" sz="1400" dirty="0" err="1">
                <a:ea typeface="나눔고딕" panose="020D0604000000000000" pitchFamily="50" charset="-127"/>
              </a:rPr>
              <a:t>KoBRA</a:t>
            </a:r>
            <a:r>
              <a:rPr lang="en-US" altLang="ko-KR" sz="1400" dirty="0">
                <a:ea typeface="나눔고딕" panose="020D0604000000000000" pitchFamily="50" charset="-127"/>
              </a:rPr>
              <a:t>, NDPS, </a:t>
            </a:r>
            <a:r>
              <a:rPr lang="en-US" altLang="ko-KR" sz="1400" dirty="0" err="1">
                <a:ea typeface="나눔고딕" panose="020D0604000000000000" pitchFamily="50" charset="-127"/>
              </a:rPr>
              <a:t>CLaSsy</a:t>
            </a:r>
            <a:r>
              <a:rPr lang="en-US" altLang="ko-KR" sz="1400" dirty="0">
                <a:ea typeface="나눔고딕" panose="020D0604000000000000" pitchFamily="50" charset="-127"/>
              </a:rPr>
              <a:t>, MRTOF-MS (MMS), and Cyclotron setups will be available)</a:t>
            </a:r>
          </a:p>
          <a:p>
            <a:pPr fontAlgn="base">
              <a:lnSpc>
                <a:spcPct val="150000"/>
              </a:lnSpc>
              <a:buFont typeface="Wingdings" panose="05000000000000000000" pitchFamily="2" charset="2"/>
              <a:buChar char="§"/>
            </a:pPr>
            <a:r>
              <a:rPr lang="en-US" altLang="ko-KR" sz="1400" dirty="0">
                <a:ea typeface="나눔고딕" panose="020D0604000000000000" pitchFamily="50" charset="-127"/>
              </a:rPr>
              <a:t>We are planning to open RAON beam access to international users in 2028</a:t>
            </a:r>
            <a:endParaRPr lang="ko-KR" altLang="en-US" sz="1400" dirty="0">
              <a:ea typeface="나눔고딕" panose="020D0604000000000000" pitchFamily="50" charset="-127"/>
            </a:endParaRPr>
          </a:p>
        </p:txBody>
      </p:sp>
      <p:sp>
        <p:nvSpPr>
          <p:cNvPr id="6" name="슬라이드 번호 개체 틀 2">
            <a:extLst>
              <a:ext uri="{FF2B5EF4-FFF2-40B4-BE49-F238E27FC236}">
                <a16:creationId xmlns:a16="http://schemas.microsoft.com/office/drawing/2014/main" id="{D89C9093-8BA0-4017-A8BA-68603D7C07D2}"/>
              </a:ext>
            </a:extLst>
          </p:cNvPr>
          <p:cNvSpPr txBox="1">
            <a:spLocks/>
          </p:cNvSpPr>
          <p:nvPr/>
        </p:nvSpPr>
        <p:spPr>
          <a:xfrm>
            <a:off x="9360000" y="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tint val="82000"/>
                  </a:schemeClr>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91FA9868-F4C7-48E4-A91F-515FCC583EA8}" type="slidenum">
              <a:rPr lang="ko-KR" altLang="en-US" sz="1400" smtClean="0"/>
              <a:pPr/>
              <a:t>29</a:t>
            </a:fld>
            <a:endParaRPr lang="ko-KR" altLang="en-US" sz="1400" dirty="0"/>
          </a:p>
        </p:txBody>
      </p:sp>
    </p:spTree>
    <p:extLst>
      <p:ext uri="{BB962C8B-B14F-4D97-AF65-F5344CB8AC3E}">
        <p14:creationId xmlns:p14="http://schemas.microsoft.com/office/powerpoint/2010/main" val="3239903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그룹 8">
            <a:extLst>
              <a:ext uri="{FF2B5EF4-FFF2-40B4-BE49-F238E27FC236}">
                <a16:creationId xmlns:a16="http://schemas.microsoft.com/office/drawing/2014/main" id="{30027FBB-F7F2-47A0-B53A-453CEB60786A}"/>
              </a:ext>
            </a:extLst>
          </p:cNvPr>
          <p:cNvGrpSpPr/>
          <p:nvPr/>
        </p:nvGrpSpPr>
        <p:grpSpPr>
          <a:xfrm>
            <a:off x="115727" y="1461486"/>
            <a:ext cx="9900000" cy="5400000"/>
            <a:chOff x="1090160" y="1381920"/>
            <a:chExt cx="9900000" cy="5400000"/>
          </a:xfrm>
        </p:grpSpPr>
        <p:pic>
          <p:nvPicPr>
            <p:cNvPr id="5" name="그림 4"/>
            <p:cNvPicPr>
              <a:picLocks noChangeAspect="1"/>
            </p:cNvPicPr>
            <p:nvPr/>
          </p:nvPicPr>
          <p:blipFill rotWithShape="1">
            <a:blip r:embed="rId3"/>
            <a:srcRect l="4890" t="10337" r="4890" b="2170"/>
            <a:stretch/>
          </p:blipFill>
          <p:spPr>
            <a:xfrm>
              <a:off x="1090160" y="1381920"/>
              <a:ext cx="9900000" cy="5400000"/>
            </a:xfrm>
            <a:prstGeom prst="rect">
              <a:avLst/>
            </a:prstGeom>
          </p:spPr>
        </p:pic>
        <p:sp>
          <p:nvSpPr>
            <p:cNvPr id="8" name="TextBox 7">
              <a:extLst>
                <a:ext uri="{FF2B5EF4-FFF2-40B4-BE49-F238E27FC236}">
                  <a16:creationId xmlns:a16="http://schemas.microsoft.com/office/drawing/2014/main" id="{99BB91F2-2A39-4314-BB3D-A678BC5584D4}"/>
                </a:ext>
              </a:extLst>
            </p:cNvPr>
            <p:cNvSpPr txBox="1"/>
            <p:nvPr/>
          </p:nvSpPr>
          <p:spPr>
            <a:xfrm>
              <a:off x="1321905" y="3293381"/>
              <a:ext cx="785191" cy="276999"/>
            </a:xfrm>
            <a:prstGeom prst="rect">
              <a:avLst/>
            </a:prstGeom>
            <a:solidFill>
              <a:schemeClr val="bg1">
                <a:alpha val="50000"/>
              </a:schemeClr>
            </a:solidFill>
          </p:spPr>
          <p:txBody>
            <a:bodyPr wrap="square" lIns="0" tIns="0" rIns="0" bIns="0" rtlCol="0">
              <a:spAutoFit/>
            </a:bodyPr>
            <a:lstStyle/>
            <a:p>
              <a:pPr algn="ctr"/>
              <a:r>
                <a:rPr lang="en-US" altLang="ko-KR" b="1" dirty="0">
                  <a:solidFill>
                    <a:srgbClr val="0000FF"/>
                  </a:solidFill>
                  <a:latin typeface="Times New Roman" panose="02020603050405020304" pitchFamily="18" charset="0"/>
                  <a:cs typeface="Times New Roman" panose="02020603050405020304" pitchFamily="18" charset="0"/>
                </a:rPr>
                <a:t>NDPS</a:t>
              </a:r>
              <a:endParaRPr lang="ko-KR" altLang="en-US" b="1" dirty="0">
                <a:solidFill>
                  <a:srgbClr val="0000FF"/>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7C149B8D-D1AA-4FE7-BB80-902BB52EE2FE}"/>
                </a:ext>
              </a:extLst>
            </p:cNvPr>
            <p:cNvSpPr txBox="1"/>
            <p:nvPr/>
          </p:nvSpPr>
          <p:spPr>
            <a:xfrm>
              <a:off x="2107096" y="4291256"/>
              <a:ext cx="983145" cy="276999"/>
            </a:xfrm>
            <a:prstGeom prst="rect">
              <a:avLst/>
            </a:prstGeom>
            <a:solidFill>
              <a:schemeClr val="bg1">
                <a:alpha val="50000"/>
              </a:schemeClr>
            </a:solidFill>
          </p:spPr>
          <p:txBody>
            <a:bodyPr wrap="square" lIns="0" tIns="0" rIns="0" bIns="0" rtlCol="0">
              <a:spAutoFit/>
            </a:bodyPr>
            <a:lstStyle/>
            <a:p>
              <a:pPr algn="ctr"/>
              <a:r>
                <a:rPr lang="en-US" altLang="ko-KR" b="1" dirty="0" err="1">
                  <a:solidFill>
                    <a:srgbClr val="0000FF"/>
                  </a:solidFill>
                  <a:latin typeface="Times New Roman" panose="02020603050405020304" pitchFamily="18" charset="0"/>
                  <a:cs typeface="Times New Roman" panose="02020603050405020304" pitchFamily="18" charset="0"/>
                </a:rPr>
                <a:t>KoBRA</a:t>
              </a:r>
              <a:endParaRPr lang="ko-KR" altLang="en-US" b="1" dirty="0">
                <a:solidFill>
                  <a:srgbClr val="0000FF"/>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5510ACA5-F240-4C57-B00E-3ABBFA66CE97}"/>
                </a:ext>
              </a:extLst>
            </p:cNvPr>
            <p:cNvSpPr txBox="1"/>
            <p:nvPr/>
          </p:nvSpPr>
          <p:spPr>
            <a:xfrm>
              <a:off x="7523921" y="5470121"/>
              <a:ext cx="837372" cy="276999"/>
            </a:xfrm>
            <a:prstGeom prst="rect">
              <a:avLst/>
            </a:prstGeom>
            <a:solidFill>
              <a:schemeClr val="bg1">
                <a:alpha val="50000"/>
              </a:schemeClr>
            </a:solidFill>
          </p:spPr>
          <p:txBody>
            <a:bodyPr wrap="square" lIns="0" tIns="0" rIns="0" bIns="0" rtlCol="0">
              <a:spAutoFit/>
            </a:bodyPr>
            <a:lstStyle/>
            <a:p>
              <a:pPr algn="ctr"/>
              <a:r>
                <a:rPr lang="en-US" altLang="ko-KR" b="1" dirty="0">
                  <a:solidFill>
                    <a:srgbClr val="0000FF"/>
                  </a:solidFill>
                  <a:latin typeface="Times New Roman" panose="02020603050405020304" pitchFamily="18" charset="0"/>
                  <a:cs typeface="Times New Roman" panose="02020603050405020304" pitchFamily="18" charset="0"/>
                </a:rPr>
                <a:t>LAMPS</a:t>
              </a:r>
              <a:endParaRPr lang="ko-KR" altLang="en-US" b="1" dirty="0">
                <a:solidFill>
                  <a:srgbClr val="0000FF"/>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0B9D02CF-0D37-4B1F-A21E-2E38C44FBD70}"/>
                </a:ext>
              </a:extLst>
            </p:cNvPr>
            <p:cNvSpPr txBox="1"/>
            <p:nvPr/>
          </p:nvSpPr>
          <p:spPr>
            <a:xfrm>
              <a:off x="9504470" y="3879719"/>
              <a:ext cx="553930" cy="276999"/>
            </a:xfrm>
            <a:prstGeom prst="rect">
              <a:avLst/>
            </a:prstGeom>
            <a:solidFill>
              <a:schemeClr val="bg1">
                <a:alpha val="50000"/>
              </a:schemeClr>
            </a:solidFill>
          </p:spPr>
          <p:txBody>
            <a:bodyPr wrap="square" lIns="0" tIns="0" rIns="0" bIns="0" rtlCol="0">
              <a:spAutoFit/>
            </a:bodyPr>
            <a:lstStyle/>
            <a:p>
              <a:pPr algn="ctr"/>
              <a:r>
                <a:rPr lang="en-US" altLang="ko-KR" b="1" dirty="0" err="1">
                  <a:solidFill>
                    <a:srgbClr val="0000FF"/>
                  </a:solidFill>
                  <a:latin typeface="Times New Roman" panose="02020603050405020304" pitchFamily="18" charset="0"/>
                  <a:cs typeface="Times New Roman" panose="02020603050405020304" pitchFamily="18" charset="0"/>
                </a:rPr>
                <a:t>uSR</a:t>
              </a:r>
              <a:endParaRPr lang="ko-KR" altLang="en-US" b="1" dirty="0">
                <a:solidFill>
                  <a:srgbClr val="0000FF"/>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16C424A9-2F99-4811-B7D6-5CD954B3948B}"/>
                </a:ext>
              </a:extLst>
            </p:cNvPr>
            <p:cNvSpPr txBox="1"/>
            <p:nvPr/>
          </p:nvSpPr>
          <p:spPr>
            <a:xfrm>
              <a:off x="10320897" y="3467999"/>
              <a:ext cx="404191" cy="276999"/>
            </a:xfrm>
            <a:prstGeom prst="rect">
              <a:avLst/>
            </a:prstGeom>
            <a:solidFill>
              <a:schemeClr val="bg1">
                <a:alpha val="50000"/>
              </a:schemeClr>
            </a:solidFill>
          </p:spPr>
          <p:txBody>
            <a:bodyPr wrap="square" lIns="0" tIns="0" rIns="0" bIns="0" rtlCol="0">
              <a:spAutoFit/>
            </a:bodyPr>
            <a:lstStyle/>
            <a:p>
              <a:pPr algn="ctr"/>
              <a:r>
                <a:rPr lang="en-US" altLang="ko-KR" b="1" dirty="0">
                  <a:solidFill>
                    <a:srgbClr val="0000FF"/>
                  </a:solidFill>
                  <a:latin typeface="Times New Roman" panose="02020603050405020304" pitchFamily="18" charset="0"/>
                  <a:cs typeface="Times New Roman" panose="02020603050405020304" pitchFamily="18" charset="0"/>
                </a:rPr>
                <a:t>BIS</a:t>
              </a:r>
              <a:endParaRPr lang="ko-KR" altLang="en-US" b="1" dirty="0">
                <a:solidFill>
                  <a:srgbClr val="0000FF"/>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D70868FF-B680-4CDA-851C-6123A2640EA3}"/>
                </a:ext>
              </a:extLst>
            </p:cNvPr>
            <p:cNvSpPr txBox="1"/>
            <p:nvPr/>
          </p:nvSpPr>
          <p:spPr>
            <a:xfrm>
              <a:off x="6126532" y="3518991"/>
              <a:ext cx="833358" cy="276999"/>
            </a:xfrm>
            <a:prstGeom prst="rect">
              <a:avLst/>
            </a:prstGeom>
            <a:solidFill>
              <a:schemeClr val="bg1">
                <a:alpha val="50000"/>
              </a:schemeClr>
            </a:solidFill>
          </p:spPr>
          <p:txBody>
            <a:bodyPr wrap="square" lIns="0" tIns="0" rIns="0" bIns="0" rtlCol="0">
              <a:spAutoFit/>
            </a:bodyPr>
            <a:lstStyle/>
            <a:p>
              <a:pPr algn="ctr"/>
              <a:r>
                <a:rPr lang="en-US" altLang="ko-KR" b="1" dirty="0" err="1">
                  <a:solidFill>
                    <a:srgbClr val="0000FF"/>
                  </a:solidFill>
                  <a:latin typeface="Times New Roman" panose="02020603050405020304" pitchFamily="18" charset="0"/>
                  <a:cs typeface="Times New Roman" panose="02020603050405020304" pitchFamily="18" charset="0"/>
                </a:rPr>
                <a:t>CLsSsy</a:t>
              </a:r>
              <a:endParaRPr lang="ko-KR" altLang="en-US" b="1" dirty="0">
                <a:solidFill>
                  <a:srgbClr val="0000FF"/>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EBFD9440-D851-4CBD-975F-FA98618B9055}"/>
                </a:ext>
              </a:extLst>
            </p:cNvPr>
            <p:cNvSpPr txBox="1"/>
            <p:nvPr/>
          </p:nvSpPr>
          <p:spPr>
            <a:xfrm>
              <a:off x="5585791" y="3389244"/>
              <a:ext cx="623567" cy="276999"/>
            </a:xfrm>
            <a:prstGeom prst="rect">
              <a:avLst/>
            </a:prstGeom>
            <a:solidFill>
              <a:schemeClr val="bg1">
                <a:alpha val="50000"/>
              </a:schemeClr>
            </a:solidFill>
          </p:spPr>
          <p:txBody>
            <a:bodyPr wrap="square" lIns="0" tIns="0" rIns="0" bIns="0" rtlCol="0">
              <a:spAutoFit/>
            </a:bodyPr>
            <a:lstStyle/>
            <a:p>
              <a:pPr algn="ctr"/>
              <a:r>
                <a:rPr lang="en-US" altLang="ko-KR" b="1" dirty="0">
                  <a:solidFill>
                    <a:srgbClr val="0000FF"/>
                  </a:solidFill>
                  <a:latin typeface="Times New Roman" panose="02020603050405020304" pitchFamily="18" charset="0"/>
                  <a:cs typeface="Times New Roman" panose="02020603050405020304" pitchFamily="18" charset="0"/>
                </a:rPr>
                <a:t>MMS</a:t>
              </a:r>
              <a:endParaRPr lang="ko-KR" altLang="en-US" b="1" dirty="0">
                <a:solidFill>
                  <a:srgbClr val="0000FF"/>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E65158EE-0381-460E-A76D-C6160F9E8A59}"/>
                </a:ext>
              </a:extLst>
            </p:cNvPr>
            <p:cNvSpPr txBox="1"/>
            <p:nvPr/>
          </p:nvSpPr>
          <p:spPr>
            <a:xfrm>
              <a:off x="6046295" y="3960541"/>
              <a:ext cx="553930" cy="276999"/>
            </a:xfrm>
            <a:prstGeom prst="rect">
              <a:avLst/>
            </a:prstGeom>
            <a:solidFill>
              <a:schemeClr val="bg1">
                <a:alpha val="50000"/>
              </a:schemeClr>
            </a:solidFill>
          </p:spPr>
          <p:txBody>
            <a:bodyPr wrap="square" lIns="0" tIns="0" rIns="0" bIns="0" rtlCol="0">
              <a:spAutoFit/>
            </a:bodyPr>
            <a:lstStyle/>
            <a:p>
              <a:pPr algn="ctr"/>
              <a:r>
                <a:rPr lang="en-US" altLang="ko-KR" b="1" dirty="0">
                  <a:solidFill>
                    <a:srgbClr val="FF0000"/>
                  </a:solidFill>
                  <a:latin typeface="Times New Roman" panose="02020603050405020304" pitchFamily="18" charset="0"/>
                  <a:cs typeface="Times New Roman" panose="02020603050405020304" pitchFamily="18" charset="0"/>
                </a:rPr>
                <a:t>ISOL</a:t>
              </a:r>
              <a:endParaRPr lang="ko-KR" altLang="en-US" b="1" dirty="0">
                <a:solidFill>
                  <a:srgbClr val="FF000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BB14EF03-C909-4EA9-9A8D-3608AD4E6FCF}"/>
                </a:ext>
              </a:extLst>
            </p:cNvPr>
            <p:cNvSpPr txBox="1"/>
            <p:nvPr/>
          </p:nvSpPr>
          <p:spPr>
            <a:xfrm>
              <a:off x="8143492" y="3998340"/>
              <a:ext cx="1016276" cy="553998"/>
            </a:xfrm>
            <a:prstGeom prst="rect">
              <a:avLst/>
            </a:prstGeom>
            <a:solidFill>
              <a:schemeClr val="bg1">
                <a:alpha val="50000"/>
              </a:schemeClr>
            </a:solidFill>
          </p:spPr>
          <p:txBody>
            <a:bodyPr wrap="square" lIns="0" tIns="0" rIns="0" bIns="0" rtlCol="0">
              <a:spAutoFit/>
            </a:bodyPr>
            <a:lstStyle/>
            <a:p>
              <a:pPr algn="ctr"/>
              <a:r>
                <a:rPr lang="en-US" altLang="ko-KR" b="1" dirty="0">
                  <a:solidFill>
                    <a:srgbClr val="FF0000"/>
                  </a:solidFill>
                  <a:latin typeface="Times New Roman" panose="02020603050405020304" pitchFamily="18" charset="0"/>
                  <a:cs typeface="Times New Roman" panose="02020603050405020304" pitchFamily="18" charset="0"/>
                </a:rPr>
                <a:t>IF Separator</a:t>
              </a:r>
              <a:endParaRPr lang="ko-KR" altLang="en-US" b="1" dirty="0">
                <a:solidFill>
                  <a:srgbClr val="FF0000"/>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F24E96AF-57EA-4F43-8D65-D100102C4CFC}"/>
                </a:ext>
              </a:extLst>
            </p:cNvPr>
            <p:cNvSpPr txBox="1"/>
            <p:nvPr/>
          </p:nvSpPr>
          <p:spPr>
            <a:xfrm>
              <a:off x="5956647" y="4602009"/>
              <a:ext cx="1203306" cy="276999"/>
            </a:xfrm>
            <a:prstGeom prst="rect">
              <a:avLst/>
            </a:prstGeom>
            <a:solidFill>
              <a:schemeClr val="bg1">
                <a:alpha val="50000"/>
              </a:schemeClr>
            </a:solidFill>
          </p:spPr>
          <p:txBody>
            <a:bodyPr wrap="square" lIns="0" tIns="0" rIns="0" bIns="0" rtlCol="0">
              <a:spAutoFit/>
            </a:bodyPr>
            <a:lstStyle/>
            <a:p>
              <a:pPr algn="ctr"/>
              <a:r>
                <a:rPr lang="en-US" altLang="ko-KR" b="1" dirty="0">
                  <a:solidFill>
                    <a:srgbClr val="00B050"/>
                  </a:solidFill>
                  <a:latin typeface="Times New Roman" panose="02020603050405020304" pitchFamily="18" charset="0"/>
                  <a:cs typeface="Times New Roman" panose="02020603050405020304" pitchFamily="18" charset="0"/>
                </a:rPr>
                <a:t>Cyclotron</a:t>
              </a:r>
              <a:endParaRPr lang="ko-KR" altLang="en-US" b="1" dirty="0">
                <a:solidFill>
                  <a:srgbClr val="00B050"/>
                </a:solidFill>
                <a:latin typeface="Times New Roman" panose="02020603050405020304" pitchFamily="18" charset="0"/>
                <a:cs typeface="Times New Roman" panose="02020603050405020304" pitchFamily="18" charset="0"/>
              </a:endParaRPr>
            </a:p>
          </p:txBody>
        </p:sp>
      </p:grpSp>
      <p:pic>
        <p:nvPicPr>
          <p:cNvPr id="19" name="그림 18">
            <a:extLst>
              <a:ext uri="{FF2B5EF4-FFF2-40B4-BE49-F238E27FC236}">
                <a16:creationId xmlns:a16="http://schemas.microsoft.com/office/drawing/2014/main" id="{B566940A-5D05-484C-340D-B21396B2E3C6}"/>
              </a:ext>
            </a:extLst>
          </p:cNvPr>
          <p:cNvPicPr>
            <a:picLocks noChangeAspect="1"/>
          </p:cNvPicPr>
          <p:nvPr/>
        </p:nvPicPr>
        <p:blipFill rotWithShape="1">
          <a:blip r:embed="rId4">
            <a:extLst>
              <a:ext uri="{28A0092B-C50C-407E-A947-70E740481C1C}">
                <a14:useLocalDpi xmlns:a14="http://schemas.microsoft.com/office/drawing/2010/main" val="0"/>
              </a:ext>
            </a:extLst>
          </a:blip>
          <a:srcRect t="20307" b="7853"/>
          <a:stretch/>
        </p:blipFill>
        <p:spPr>
          <a:xfrm>
            <a:off x="5892" y="475989"/>
            <a:ext cx="12192000" cy="526093"/>
          </a:xfrm>
          <a:prstGeom prst="rect">
            <a:avLst/>
          </a:prstGeom>
        </p:spPr>
      </p:pic>
      <p:sp>
        <p:nvSpPr>
          <p:cNvPr id="25" name="TextBox 24">
            <a:extLst>
              <a:ext uri="{FF2B5EF4-FFF2-40B4-BE49-F238E27FC236}">
                <a16:creationId xmlns:a16="http://schemas.microsoft.com/office/drawing/2014/main" id="{DB975493-325C-B395-0388-8A9AEF398447}"/>
              </a:ext>
            </a:extLst>
          </p:cNvPr>
          <p:cNvSpPr txBox="1"/>
          <p:nvPr/>
        </p:nvSpPr>
        <p:spPr>
          <a:xfrm>
            <a:off x="540000" y="180000"/>
            <a:ext cx="10769684" cy="646331"/>
          </a:xfrm>
          <a:prstGeom prst="rect">
            <a:avLst/>
          </a:prstGeom>
          <a:noFill/>
        </p:spPr>
        <p:txBody>
          <a:bodyPr wrap="square" rtlCol="0">
            <a:spAutoFit/>
          </a:bodyPr>
          <a:lstStyle/>
          <a:p>
            <a:r>
              <a:rPr lang="en-US" altLang="ko-KR" sz="3600" dirty="0">
                <a:solidFill>
                  <a:srgbClr val="004098"/>
                </a:solidFill>
                <a:latin typeface="Times New Roman" panose="02020603050405020304" pitchFamily="18" charset="0"/>
                <a:ea typeface="SUIT SemiBold" pitchFamily="50" charset="-127"/>
                <a:cs typeface="Times New Roman" panose="02020603050405020304" pitchFamily="18" charset="0"/>
              </a:rPr>
              <a:t>Overview of the RAON Facility</a:t>
            </a:r>
            <a:endParaRPr lang="ko-KR" altLang="en-US" sz="2800" dirty="0">
              <a:solidFill>
                <a:srgbClr val="004098"/>
              </a:solidFill>
              <a:latin typeface="Times New Roman" panose="02020603050405020304" pitchFamily="18" charset="0"/>
              <a:ea typeface="SUIT SemiBold" pitchFamily="50" charset="-127"/>
              <a:cs typeface="Times New Roman" panose="02020603050405020304" pitchFamily="18" charset="0"/>
            </a:endParaRPr>
          </a:p>
        </p:txBody>
      </p:sp>
      <p:sp>
        <p:nvSpPr>
          <p:cNvPr id="3" name="TextBox 2">
            <a:extLst>
              <a:ext uri="{FF2B5EF4-FFF2-40B4-BE49-F238E27FC236}">
                <a16:creationId xmlns:a16="http://schemas.microsoft.com/office/drawing/2014/main" id="{85AA461B-65E1-E198-5AE0-3B38C1279125}"/>
              </a:ext>
            </a:extLst>
          </p:cNvPr>
          <p:cNvSpPr txBox="1"/>
          <p:nvPr/>
        </p:nvSpPr>
        <p:spPr>
          <a:xfrm>
            <a:off x="1706880" y="986800"/>
            <a:ext cx="8351519" cy="369332"/>
          </a:xfrm>
          <a:prstGeom prst="rect">
            <a:avLst/>
          </a:prstGeom>
          <a:solidFill>
            <a:srgbClr val="8DC640"/>
          </a:solidFill>
        </p:spPr>
        <p:txBody>
          <a:bodyPr wrap="square" rtlCol="0">
            <a:spAutoFit/>
          </a:bodyPr>
          <a:lstStyle/>
          <a:p>
            <a:pPr algn="ctr">
              <a:buClr>
                <a:srgbClr val="005391"/>
              </a:buClr>
            </a:pPr>
            <a:r>
              <a:rPr lang="en-US" altLang="ko-KR" dirty="0">
                <a:latin typeface="Times New Roman" panose="02020603050405020304" pitchFamily="18" charset="0"/>
                <a:ea typeface="SUIT SemiBold" pitchFamily="50" charset="-127"/>
                <a:cs typeface="Times New Roman" panose="02020603050405020304" pitchFamily="18" charset="0"/>
              </a:rPr>
              <a:t>“Rare Isotope Science </a:t>
            </a:r>
            <a:r>
              <a:rPr lang="en-US" altLang="ko-KR" b="1" dirty="0">
                <a:latin typeface="Times New Roman" panose="02020603050405020304" pitchFamily="18" charset="0"/>
                <a:ea typeface="SUIT SemiBold" pitchFamily="50" charset="-127"/>
                <a:cs typeface="Times New Roman" panose="02020603050405020304" pitchFamily="18" charset="0"/>
              </a:rPr>
              <a:t>Project</a:t>
            </a:r>
            <a:r>
              <a:rPr lang="en-US" altLang="ko-KR" dirty="0">
                <a:latin typeface="Times New Roman" panose="02020603050405020304" pitchFamily="18" charset="0"/>
                <a:ea typeface="SUIT SemiBold" pitchFamily="50" charset="-127"/>
                <a:cs typeface="Times New Roman" panose="02020603050405020304" pitchFamily="18" charset="0"/>
              </a:rPr>
              <a:t>” (</a:t>
            </a:r>
            <a:r>
              <a:rPr lang="en-US" altLang="ko-KR" b="1" dirty="0">
                <a:latin typeface="Times New Roman" panose="02020603050405020304" pitchFamily="18" charset="0"/>
                <a:ea typeface="SUIT SemiBold" pitchFamily="50" charset="-127"/>
                <a:cs typeface="Times New Roman" panose="02020603050405020304" pitchFamily="18" charset="0"/>
              </a:rPr>
              <a:t>RISP</a:t>
            </a:r>
            <a:r>
              <a:rPr lang="en-US" altLang="ko-KR" dirty="0">
                <a:latin typeface="Times New Roman" panose="02020603050405020304" pitchFamily="18" charset="0"/>
                <a:ea typeface="SUIT SemiBold" pitchFamily="50" charset="-127"/>
                <a:cs typeface="Times New Roman" panose="02020603050405020304" pitchFamily="18" charset="0"/>
              </a:rPr>
              <a:t>)  </a:t>
            </a:r>
            <a:r>
              <a:rPr lang="en-US" altLang="ko-KR" dirty="0">
                <a:latin typeface="바탕" panose="02030600000101010101" pitchFamily="18" charset="-127"/>
                <a:ea typeface="바탕" panose="02030600000101010101" pitchFamily="18" charset="-127"/>
                <a:cs typeface="Times New Roman" panose="02020603050405020304" pitchFamily="18" charset="0"/>
              </a:rPr>
              <a:t>→ </a:t>
            </a:r>
            <a:r>
              <a:rPr lang="en-US" altLang="ko-KR" dirty="0">
                <a:latin typeface="Times New Roman" panose="02020603050405020304" pitchFamily="18" charset="0"/>
                <a:ea typeface="SUIT SemiBold" pitchFamily="50" charset="-127"/>
                <a:cs typeface="Times New Roman" panose="02020603050405020304" pitchFamily="18" charset="0"/>
              </a:rPr>
              <a:t>“</a:t>
            </a:r>
            <a:r>
              <a:rPr lang="en-US" altLang="ko-KR" b="1" dirty="0">
                <a:latin typeface="Times New Roman" panose="02020603050405020304" pitchFamily="18" charset="0"/>
                <a:ea typeface="SUIT SemiBold" pitchFamily="50" charset="-127"/>
                <a:cs typeface="Times New Roman" panose="02020603050405020304" pitchFamily="18" charset="0"/>
              </a:rPr>
              <a:t>Institute</a:t>
            </a:r>
            <a:r>
              <a:rPr lang="en-US" altLang="ko-KR" dirty="0">
                <a:latin typeface="Times New Roman" panose="02020603050405020304" pitchFamily="18" charset="0"/>
                <a:ea typeface="SUIT SemiBold" pitchFamily="50" charset="-127"/>
                <a:cs typeface="Times New Roman" panose="02020603050405020304" pitchFamily="18" charset="0"/>
              </a:rPr>
              <a:t> for Rare Isotope Science” (</a:t>
            </a:r>
            <a:r>
              <a:rPr lang="en-US" altLang="ko-KR" b="1" dirty="0">
                <a:latin typeface="Times New Roman" panose="02020603050405020304" pitchFamily="18" charset="0"/>
                <a:ea typeface="SUIT SemiBold" pitchFamily="50" charset="-127"/>
                <a:cs typeface="Times New Roman" panose="02020603050405020304" pitchFamily="18" charset="0"/>
              </a:rPr>
              <a:t>IRIS</a:t>
            </a:r>
            <a:r>
              <a:rPr lang="en-US" altLang="ko-KR" dirty="0">
                <a:latin typeface="Times New Roman" panose="02020603050405020304" pitchFamily="18" charset="0"/>
                <a:ea typeface="SUIT SemiBold" pitchFamily="50" charset="-127"/>
                <a:cs typeface="Times New Roman" panose="02020603050405020304" pitchFamily="18" charset="0"/>
              </a:rPr>
              <a:t>)</a:t>
            </a:r>
            <a:r>
              <a:rPr lang="en-US" altLang="ko-KR" dirty="0">
                <a:latin typeface="바탕" panose="02030600000101010101" pitchFamily="18" charset="-127"/>
                <a:ea typeface="바탕" panose="02030600000101010101" pitchFamily="18" charset="-127"/>
                <a:cs typeface="Times New Roman" panose="02020603050405020304" pitchFamily="18" charset="0"/>
              </a:rPr>
              <a:t> </a:t>
            </a:r>
            <a:endParaRPr lang="en-US" altLang="ko-KR" dirty="0">
              <a:latin typeface="Times New Roman" panose="02020603050405020304" pitchFamily="18" charset="0"/>
              <a:ea typeface="SUIT SemiBold" pitchFamily="50" charset="-127"/>
              <a:cs typeface="Times New Roman" panose="02020603050405020304" pitchFamily="18" charset="0"/>
            </a:endParaRPr>
          </a:p>
        </p:txBody>
      </p:sp>
      <p:sp>
        <p:nvSpPr>
          <p:cNvPr id="4" name="직사각형 3"/>
          <p:cNvSpPr/>
          <p:nvPr/>
        </p:nvSpPr>
        <p:spPr>
          <a:xfrm>
            <a:off x="7254240" y="1374493"/>
            <a:ext cx="4925032" cy="1806713"/>
          </a:xfrm>
          <a:prstGeom prst="rect">
            <a:avLst/>
          </a:prstGeom>
        </p:spPr>
        <p:txBody>
          <a:bodyPr wrap="square">
            <a:spAutoFit/>
          </a:bodyPr>
          <a:lstStyle/>
          <a:p>
            <a:pPr marL="285750" indent="-285750">
              <a:lnSpc>
                <a:spcPct val="150000"/>
              </a:lnSpc>
              <a:buFont typeface="Wingdings" panose="05000000000000000000" pitchFamily="2" charset="2"/>
              <a:buChar char="ü"/>
            </a:pPr>
            <a:r>
              <a:rPr lang="en-US" altLang="ko-KR" b="1" dirty="0">
                <a:solidFill>
                  <a:schemeClr val="bg2">
                    <a:lumMod val="25000"/>
                  </a:schemeClr>
                </a:solidFill>
                <a:latin typeface="Times New Roman" panose="02020603050405020304" pitchFamily="18" charset="0"/>
                <a:cs typeface="Times New Roman" panose="02020603050405020304" pitchFamily="18" charset="0"/>
              </a:rPr>
              <a:t>1st Phase: Dec. 2011 ~ Dec. 2022</a:t>
            </a:r>
          </a:p>
          <a:p>
            <a:pPr marL="285750" indent="-285750">
              <a:lnSpc>
                <a:spcPct val="150000"/>
              </a:lnSpc>
              <a:buFont typeface="Wingdings" panose="05000000000000000000" pitchFamily="2" charset="2"/>
              <a:buChar char="§"/>
            </a:pPr>
            <a:r>
              <a:rPr lang="en-US" altLang="ko-KR" sz="1600" dirty="0">
                <a:solidFill>
                  <a:schemeClr val="bg2">
                    <a:lumMod val="25000"/>
                  </a:schemeClr>
                </a:solidFill>
                <a:latin typeface="Times New Roman" panose="02020603050405020304" pitchFamily="18" charset="0"/>
                <a:cs typeface="Times New Roman" panose="02020603050405020304" pitchFamily="18" charset="0"/>
              </a:rPr>
              <a:t>Construction of key accelerator component: </a:t>
            </a:r>
          </a:p>
          <a:p>
            <a:pPr marL="285750" indent="-285750">
              <a:lnSpc>
                <a:spcPct val="150000"/>
              </a:lnSpc>
              <a:buFont typeface="Arial" panose="020B0604020202020204" pitchFamily="34" charset="0"/>
              <a:buChar char="•"/>
            </a:pPr>
            <a:r>
              <a:rPr lang="en-US" altLang="ko-KR" sz="1400" dirty="0">
                <a:solidFill>
                  <a:schemeClr val="bg2">
                    <a:lumMod val="25000"/>
                  </a:schemeClr>
                </a:solidFill>
                <a:latin typeface="Arial" panose="020B0604020202020204" pitchFamily="34" charset="0"/>
                <a:cs typeface="Arial" panose="020B0604020202020204" pitchFamily="34" charset="0"/>
              </a:rPr>
              <a:t>Injector, Cryogenic system, and Low-energy linac (SCL3)</a:t>
            </a:r>
          </a:p>
          <a:p>
            <a:pPr marL="285750" indent="-285750">
              <a:lnSpc>
                <a:spcPct val="150000"/>
              </a:lnSpc>
              <a:buFont typeface="Arial" panose="020B0604020202020204" pitchFamily="34" charset="0"/>
              <a:buChar char="•"/>
            </a:pPr>
            <a:r>
              <a:rPr lang="en-US" altLang="ko-KR" sz="1400" dirty="0">
                <a:solidFill>
                  <a:schemeClr val="bg2">
                    <a:lumMod val="25000"/>
                  </a:schemeClr>
                </a:solidFill>
                <a:latin typeface="Arial" panose="020B0604020202020204" pitchFamily="34" charset="0"/>
                <a:cs typeface="Arial" panose="020B0604020202020204" pitchFamily="34" charset="0"/>
              </a:rPr>
              <a:t>ISOL system with Cyclotron and IF Separator</a:t>
            </a:r>
          </a:p>
          <a:p>
            <a:pPr marL="285750" indent="-285750">
              <a:lnSpc>
                <a:spcPct val="150000"/>
              </a:lnSpc>
              <a:buFont typeface="Arial" panose="020B0604020202020204" pitchFamily="34" charset="0"/>
              <a:buChar char="•"/>
            </a:pPr>
            <a:r>
              <a:rPr lang="en-US" altLang="ko-KR" sz="1400" dirty="0">
                <a:solidFill>
                  <a:schemeClr val="bg2">
                    <a:lumMod val="25000"/>
                  </a:schemeClr>
                </a:solidFill>
                <a:latin typeface="Arial" panose="020B0604020202020204" pitchFamily="34" charset="0"/>
                <a:cs typeface="Arial" panose="020B0604020202020204" pitchFamily="34" charset="0"/>
              </a:rPr>
              <a:t>Experimental systems: </a:t>
            </a:r>
            <a:r>
              <a:rPr lang="en-US" altLang="ko-KR" sz="1400" dirty="0" err="1">
                <a:solidFill>
                  <a:schemeClr val="bg2">
                    <a:lumMod val="25000"/>
                  </a:schemeClr>
                </a:solidFill>
                <a:latin typeface="Arial" panose="020B0604020202020204" pitchFamily="34" charset="0"/>
                <a:cs typeface="Arial" panose="020B0604020202020204" pitchFamily="34" charset="0"/>
              </a:rPr>
              <a:t>KoBRA</a:t>
            </a:r>
            <a:r>
              <a:rPr lang="en-US" altLang="ko-KR" sz="1400" dirty="0">
                <a:solidFill>
                  <a:schemeClr val="bg2">
                    <a:lumMod val="25000"/>
                  </a:schemeClr>
                </a:solidFill>
                <a:latin typeface="Arial" panose="020B0604020202020204" pitchFamily="34" charset="0"/>
                <a:cs typeface="Arial" panose="020B0604020202020204" pitchFamily="34" charset="0"/>
              </a:rPr>
              <a:t>, NDPS, and others</a:t>
            </a:r>
          </a:p>
        </p:txBody>
      </p:sp>
      <p:sp>
        <p:nvSpPr>
          <p:cNvPr id="6" name="직사각형 5">
            <a:extLst>
              <a:ext uri="{FF2B5EF4-FFF2-40B4-BE49-F238E27FC236}">
                <a16:creationId xmlns:a16="http://schemas.microsoft.com/office/drawing/2014/main" id="{11A22F6C-BCBE-4672-964A-CC5578FDDA75}"/>
              </a:ext>
            </a:extLst>
          </p:cNvPr>
          <p:cNvSpPr/>
          <p:nvPr/>
        </p:nvSpPr>
        <p:spPr>
          <a:xfrm>
            <a:off x="8046719" y="6548479"/>
            <a:ext cx="4124960" cy="292388"/>
          </a:xfrm>
          <a:prstGeom prst="rect">
            <a:avLst/>
          </a:prstGeom>
          <a:solidFill>
            <a:srgbClr val="A5DAF4"/>
          </a:solidFill>
        </p:spPr>
        <p:txBody>
          <a:bodyPr wrap="square">
            <a:spAutoFit/>
          </a:bodyPr>
          <a:lstStyle/>
          <a:p>
            <a:pPr algn="ctr"/>
            <a:r>
              <a:rPr lang="en-US" altLang="ko-KR" sz="1300" dirty="0">
                <a:solidFill>
                  <a:srgbClr val="333333"/>
                </a:solidFill>
                <a:latin typeface="Arial Narrow" panose="020B0606020202030204" pitchFamily="34" charset="0"/>
                <a:ea typeface="Gulim" panose="020B0600000101010101" pitchFamily="50" charset="-127"/>
              </a:rPr>
              <a:t>Mon 20/10, </a:t>
            </a:r>
            <a:r>
              <a:rPr lang="en-US" altLang="ko-KR" sz="1300" b="1" dirty="0" err="1">
                <a:solidFill>
                  <a:srgbClr val="333333"/>
                </a:solidFill>
                <a:latin typeface="Arial Narrow" panose="020B0606020202030204" pitchFamily="34" charset="0"/>
                <a:ea typeface="Gulim" panose="020B0600000101010101" pitchFamily="50" charset="-127"/>
              </a:rPr>
              <a:t>Taeksu</a:t>
            </a:r>
            <a:r>
              <a:rPr lang="en-US" altLang="ko-KR" sz="1300" b="1" dirty="0">
                <a:solidFill>
                  <a:srgbClr val="333333"/>
                </a:solidFill>
                <a:latin typeface="Arial Narrow" panose="020B0606020202030204" pitchFamily="34" charset="0"/>
                <a:ea typeface="Gulim" panose="020B0600000101010101" pitchFamily="50" charset="-127"/>
              </a:rPr>
              <a:t> Shin</a:t>
            </a:r>
            <a:r>
              <a:rPr lang="en-US" altLang="ko-KR" sz="1300" dirty="0">
                <a:solidFill>
                  <a:srgbClr val="333333"/>
                </a:solidFill>
                <a:latin typeface="Arial Narrow" panose="020B0606020202030204" pitchFamily="34" charset="0"/>
                <a:ea typeface="Gulim" panose="020B0600000101010101" pitchFamily="50" charset="-127"/>
              </a:rPr>
              <a:t>, "RIB production &amp; Overview of RAON"</a:t>
            </a:r>
            <a:endParaRPr lang="ko-KR" altLang="en-US" sz="1300" dirty="0">
              <a:latin typeface="Arial Narrow" panose="020B0606020202030204" pitchFamily="34" charset="0"/>
            </a:endParaRPr>
          </a:p>
        </p:txBody>
      </p:sp>
      <p:sp>
        <p:nvSpPr>
          <p:cNvPr id="22" name="직사각형 21">
            <a:extLst>
              <a:ext uri="{FF2B5EF4-FFF2-40B4-BE49-F238E27FC236}">
                <a16:creationId xmlns:a16="http://schemas.microsoft.com/office/drawing/2014/main" id="{32A0C1AC-6431-44C3-9F2A-56FC41CE4051}"/>
              </a:ext>
            </a:extLst>
          </p:cNvPr>
          <p:cNvSpPr/>
          <p:nvPr/>
        </p:nvSpPr>
        <p:spPr>
          <a:xfrm>
            <a:off x="7512000" y="4950255"/>
            <a:ext cx="4680000" cy="1492716"/>
          </a:xfrm>
          <a:prstGeom prst="rect">
            <a:avLst/>
          </a:prstGeom>
        </p:spPr>
        <p:txBody>
          <a:bodyPr wrap="square">
            <a:spAutoFit/>
          </a:bodyPr>
          <a:lstStyle/>
          <a:p>
            <a:pPr marL="285750" indent="-285750">
              <a:lnSpc>
                <a:spcPct val="150000"/>
              </a:lnSpc>
              <a:buFont typeface="Wingdings" panose="05000000000000000000" pitchFamily="2" charset="2"/>
              <a:buChar char="ü"/>
            </a:pPr>
            <a:r>
              <a:rPr lang="en-US" altLang="ko-KR" b="1" dirty="0">
                <a:solidFill>
                  <a:schemeClr val="bg2">
                    <a:lumMod val="25000"/>
                  </a:schemeClr>
                </a:solidFill>
                <a:latin typeface="Times New Roman" panose="02020603050405020304" pitchFamily="18" charset="0"/>
                <a:cs typeface="Times New Roman" panose="02020603050405020304" pitchFamily="18" charset="0"/>
              </a:rPr>
              <a:t>Current Activities</a:t>
            </a:r>
          </a:p>
          <a:p>
            <a:pPr marL="285750" indent="-285750">
              <a:buFont typeface="Wingdings" panose="05000000000000000000" pitchFamily="2" charset="2"/>
              <a:buChar char="§"/>
            </a:pPr>
            <a:r>
              <a:rPr lang="en-US" altLang="ko-KR" sz="1600" dirty="0">
                <a:solidFill>
                  <a:schemeClr val="bg2">
                    <a:lumMod val="25000"/>
                  </a:schemeClr>
                </a:solidFill>
                <a:latin typeface="Times New Roman" panose="02020603050405020304" pitchFamily="18" charset="0"/>
                <a:cs typeface="Times New Roman" panose="02020603050405020304" pitchFamily="18" charset="0"/>
              </a:rPr>
              <a:t>Facility operations ongoing using SCL3 and ISOL beams for user experiments</a:t>
            </a:r>
          </a:p>
          <a:p>
            <a:pPr marL="285750" indent="-285750">
              <a:buFont typeface="Wingdings" panose="05000000000000000000" pitchFamily="2" charset="2"/>
              <a:buChar char="§"/>
            </a:pPr>
            <a:r>
              <a:rPr lang="en-US" altLang="ko-KR" sz="1600" dirty="0">
                <a:solidFill>
                  <a:schemeClr val="bg2">
                    <a:lumMod val="25000"/>
                  </a:schemeClr>
                </a:solidFill>
                <a:latin typeface="Times New Roman" panose="02020603050405020304" pitchFamily="18" charset="0"/>
                <a:cs typeface="Times New Roman" panose="02020603050405020304" pitchFamily="18" charset="0"/>
              </a:rPr>
              <a:t>R&amp;D for the development of the high-energy linac (SCL2)  (Dec. 2022 ~ Dec. 2027)</a:t>
            </a:r>
            <a:endParaRPr lang="en-US" altLang="ko-KR"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23" name="슬라이드 번호 개체 틀 2">
            <a:extLst>
              <a:ext uri="{FF2B5EF4-FFF2-40B4-BE49-F238E27FC236}">
                <a16:creationId xmlns:a16="http://schemas.microsoft.com/office/drawing/2014/main" id="{E6E4A95E-59AD-44D0-961C-34C8CBF31655}"/>
              </a:ext>
            </a:extLst>
          </p:cNvPr>
          <p:cNvSpPr txBox="1">
            <a:spLocks/>
          </p:cNvSpPr>
          <p:nvPr/>
        </p:nvSpPr>
        <p:spPr>
          <a:xfrm>
            <a:off x="9360000" y="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tint val="82000"/>
                  </a:schemeClr>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91FA9868-F4C7-48E4-A91F-515FCC583EA8}" type="slidenum">
              <a:rPr lang="ko-KR" altLang="en-US" sz="1400" smtClean="0"/>
              <a:pPr/>
              <a:t>3</a:t>
            </a:fld>
            <a:endParaRPr lang="ko-KR" altLang="en-US" sz="1400" dirty="0"/>
          </a:p>
        </p:txBody>
      </p:sp>
    </p:spTree>
    <p:extLst>
      <p:ext uri="{BB962C8B-B14F-4D97-AF65-F5344CB8AC3E}">
        <p14:creationId xmlns:p14="http://schemas.microsoft.com/office/powerpoint/2010/main" val="3145102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그림 18">
            <a:extLst>
              <a:ext uri="{FF2B5EF4-FFF2-40B4-BE49-F238E27FC236}">
                <a16:creationId xmlns:a16="http://schemas.microsoft.com/office/drawing/2014/main" id="{B566940A-5D05-484C-340D-B21396B2E3C6}"/>
              </a:ext>
            </a:extLst>
          </p:cNvPr>
          <p:cNvPicPr>
            <a:picLocks noChangeAspect="1"/>
          </p:cNvPicPr>
          <p:nvPr/>
        </p:nvPicPr>
        <p:blipFill rotWithShape="1">
          <a:blip r:embed="rId3">
            <a:extLst>
              <a:ext uri="{28A0092B-C50C-407E-A947-70E740481C1C}">
                <a14:useLocalDpi xmlns:a14="http://schemas.microsoft.com/office/drawing/2010/main" val="0"/>
              </a:ext>
            </a:extLst>
          </a:blip>
          <a:srcRect t="20307" b="7853"/>
          <a:stretch/>
        </p:blipFill>
        <p:spPr>
          <a:xfrm>
            <a:off x="5892" y="475989"/>
            <a:ext cx="12192000" cy="526093"/>
          </a:xfrm>
          <a:prstGeom prst="rect">
            <a:avLst/>
          </a:prstGeom>
        </p:spPr>
      </p:pic>
      <p:sp>
        <p:nvSpPr>
          <p:cNvPr id="25" name="TextBox 24">
            <a:extLst>
              <a:ext uri="{FF2B5EF4-FFF2-40B4-BE49-F238E27FC236}">
                <a16:creationId xmlns:a16="http://schemas.microsoft.com/office/drawing/2014/main" id="{DB975493-325C-B395-0388-8A9AEF398447}"/>
              </a:ext>
            </a:extLst>
          </p:cNvPr>
          <p:cNvSpPr txBox="1"/>
          <p:nvPr/>
        </p:nvSpPr>
        <p:spPr>
          <a:xfrm>
            <a:off x="540000" y="180000"/>
            <a:ext cx="10769684" cy="646331"/>
          </a:xfrm>
          <a:prstGeom prst="rect">
            <a:avLst/>
          </a:prstGeom>
          <a:noFill/>
        </p:spPr>
        <p:txBody>
          <a:bodyPr wrap="square" rtlCol="0">
            <a:spAutoFit/>
          </a:bodyPr>
          <a:lstStyle/>
          <a:p>
            <a:r>
              <a:rPr lang="en-US" altLang="ko-KR" sz="3600" dirty="0">
                <a:solidFill>
                  <a:srgbClr val="004098"/>
                </a:solidFill>
                <a:latin typeface="Times New Roman" panose="02020603050405020304" pitchFamily="18" charset="0"/>
                <a:ea typeface="SUIT SemiBold" pitchFamily="50" charset="-127"/>
                <a:cs typeface="Times New Roman" panose="02020603050405020304" pitchFamily="18" charset="0"/>
              </a:rPr>
              <a:t>Acknowledgements</a:t>
            </a:r>
            <a:endParaRPr lang="ko-KR" altLang="en-US" sz="2800" dirty="0">
              <a:solidFill>
                <a:srgbClr val="004098"/>
              </a:solidFill>
              <a:latin typeface="Times New Roman" panose="02020603050405020304" pitchFamily="18" charset="0"/>
              <a:ea typeface="SUIT SemiBold" pitchFamily="50" charset="-127"/>
              <a:cs typeface="Times New Roman" panose="02020603050405020304" pitchFamily="18" charset="0"/>
            </a:endParaRPr>
          </a:p>
        </p:txBody>
      </p:sp>
      <p:sp>
        <p:nvSpPr>
          <p:cNvPr id="5" name="TextBox 4">
            <a:extLst>
              <a:ext uri="{FF2B5EF4-FFF2-40B4-BE49-F238E27FC236}">
                <a16:creationId xmlns:a16="http://schemas.microsoft.com/office/drawing/2014/main" id="{F5CB897D-D7C3-45AB-89F4-57C8E72D65C6}"/>
              </a:ext>
            </a:extLst>
          </p:cNvPr>
          <p:cNvSpPr txBox="1"/>
          <p:nvPr/>
        </p:nvSpPr>
        <p:spPr>
          <a:xfrm>
            <a:off x="540000" y="1002082"/>
            <a:ext cx="11020834" cy="3146823"/>
          </a:xfrm>
          <a:prstGeom prst="rect">
            <a:avLst/>
          </a:prstGeom>
          <a:noFill/>
        </p:spPr>
        <p:txBody>
          <a:bodyPr wrap="square" rtlCol="0">
            <a:spAutoFit/>
          </a:bodyPr>
          <a:lstStyle>
            <a:defPPr>
              <a:defRPr lang="ko-KR"/>
            </a:defPPr>
            <a:lvl1pPr marL="285750" indent="-285750">
              <a:buFont typeface="Arial" panose="020B0604020202020204" pitchFamily="34" charset="0"/>
              <a:buChar char="•"/>
              <a:defRPr sz="1600">
                <a:latin typeface="Times New Roman" panose="02020603050405020304" pitchFamily="18" charset="0"/>
                <a:cs typeface="Times New Roman" panose="02020603050405020304" pitchFamily="18" charset="0"/>
              </a:defRPr>
            </a:lvl1pPr>
          </a:lstStyle>
          <a:p>
            <a:pPr fontAlgn="base">
              <a:lnSpc>
                <a:spcPct val="150000"/>
              </a:lnSpc>
              <a:buFont typeface="Wingdings" panose="05000000000000000000" pitchFamily="2" charset="2"/>
              <a:buChar char="§"/>
            </a:pPr>
            <a:r>
              <a:rPr lang="en-US" altLang="ko-KR" b="1" dirty="0"/>
              <a:t>This work was supported by the Institute for Basic Science (IBS-I001-D1) and the National Research Foundation of Korea (NRF) funded by the Ministry of Science and ICT (2013M7A1A1075764), Republic of Korea.</a:t>
            </a:r>
            <a:endParaRPr lang="en-US" altLang="ko-KR" sz="1400" b="1" dirty="0"/>
          </a:p>
          <a:p>
            <a:pPr fontAlgn="base">
              <a:lnSpc>
                <a:spcPct val="150000"/>
              </a:lnSpc>
              <a:buFont typeface="Wingdings" panose="05000000000000000000" pitchFamily="2" charset="2"/>
              <a:buChar char="§"/>
            </a:pPr>
            <a:r>
              <a:rPr lang="en-US" altLang="ko-KR" b="1" dirty="0"/>
              <a:t>Special thanks to: </a:t>
            </a:r>
            <a:endParaRPr lang="en-US" altLang="ko-KR" dirty="0"/>
          </a:p>
          <a:p>
            <a:pPr marL="360000" indent="0" fontAlgn="base">
              <a:lnSpc>
                <a:spcPct val="150000"/>
              </a:lnSpc>
              <a:buNone/>
            </a:pPr>
            <a:r>
              <a:rPr lang="en-US" altLang="ko-KR" sz="1400" dirty="0" err="1"/>
              <a:t>Minsik</a:t>
            </a:r>
            <a:r>
              <a:rPr lang="en-US" altLang="ko-KR" sz="1400" dirty="0"/>
              <a:t> </a:t>
            </a:r>
            <a:r>
              <a:rPr lang="en-US" altLang="ko-KR" sz="1400" dirty="0" err="1"/>
              <a:t>Kwag</a:t>
            </a:r>
            <a:r>
              <a:rPr lang="en-US" altLang="ko-KR" sz="1400" dirty="0"/>
              <a:t>, Dong Geon Kim, </a:t>
            </a:r>
            <a:r>
              <a:rPr lang="en-US" altLang="ko-KR" sz="1400" dirty="0" err="1"/>
              <a:t>Mijung</a:t>
            </a:r>
            <a:r>
              <a:rPr lang="en-US" altLang="ko-KR" sz="1400" dirty="0"/>
              <a:t> Kim, </a:t>
            </a:r>
            <a:r>
              <a:rPr lang="en-US" altLang="ko-KR" sz="1400" dirty="0" err="1"/>
              <a:t>Eunhee</a:t>
            </a:r>
            <a:r>
              <a:rPr lang="en-US" altLang="ko-KR" sz="1400" dirty="0"/>
              <a:t> Kim, Jae </a:t>
            </a:r>
            <a:r>
              <a:rPr lang="en-US" altLang="ko-KR" sz="1400" dirty="0" err="1"/>
              <a:t>Cheon</a:t>
            </a:r>
            <a:r>
              <a:rPr lang="en-US" altLang="ko-KR" sz="1400" dirty="0"/>
              <a:t> Kim, Sung Jong Park, </a:t>
            </a:r>
            <a:r>
              <a:rPr lang="en-US" altLang="ko-KR" sz="1400" dirty="0" err="1"/>
              <a:t>Geonhee</a:t>
            </a:r>
            <a:r>
              <a:rPr lang="en-US" altLang="ko-KR" sz="1400" dirty="0"/>
              <a:t> Oh, </a:t>
            </a:r>
            <a:r>
              <a:rPr lang="en-US" altLang="ko-KR" sz="1400" dirty="0" err="1"/>
              <a:t>Sangjin</a:t>
            </a:r>
            <a:r>
              <a:rPr lang="en-US" altLang="ko-KR" sz="1400" dirty="0"/>
              <a:t> Lee, </a:t>
            </a:r>
            <a:r>
              <a:rPr lang="en-US" altLang="ko-KR" sz="1400" dirty="0" err="1"/>
              <a:t>CheongSoo</a:t>
            </a:r>
            <a:r>
              <a:rPr lang="en-US" altLang="ko-KR" sz="1400" dirty="0"/>
              <a:t> Lee,  </a:t>
            </a:r>
          </a:p>
          <a:p>
            <a:pPr marL="360000" indent="0" fontAlgn="base">
              <a:lnSpc>
                <a:spcPct val="150000"/>
              </a:lnSpc>
              <a:buNone/>
            </a:pPr>
            <a:r>
              <a:rPr lang="en-US" altLang="ko-KR" sz="1400" dirty="0" err="1"/>
              <a:t>Seong</a:t>
            </a:r>
            <a:r>
              <a:rPr lang="en-US" altLang="ko-KR" sz="1400" dirty="0"/>
              <a:t> Jae </a:t>
            </a:r>
            <a:r>
              <a:rPr lang="en-US" altLang="ko-KR" sz="1400" dirty="0" err="1"/>
              <a:t>Pyeun</a:t>
            </a:r>
            <a:r>
              <a:rPr lang="en-US" altLang="ko-KR" sz="1400" dirty="0"/>
              <a:t>, </a:t>
            </a:r>
            <a:r>
              <a:rPr lang="en-US" altLang="ko-KR" sz="1400" dirty="0" err="1"/>
              <a:t>Cheolmin</a:t>
            </a:r>
            <a:r>
              <a:rPr lang="en-US" altLang="ko-KR" sz="1400" dirty="0"/>
              <a:t> Ham, Kwang‑Bok Lee, </a:t>
            </a:r>
            <a:r>
              <a:rPr lang="en-US" altLang="ko-KR" sz="1400" dirty="0" err="1"/>
              <a:t>Changwook</a:t>
            </a:r>
            <a:r>
              <a:rPr lang="en-US" altLang="ko-KR" sz="1400" dirty="0"/>
              <a:t> Son, </a:t>
            </a:r>
            <a:r>
              <a:rPr lang="en-US" altLang="ko-KR" sz="1400" dirty="0" err="1"/>
              <a:t>Donghyun</a:t>
            </a:r>
            <a:r>
              <a:rPr lang="en-US" altLang="ko-KR" sz="1400" dirty="0"/>
              <a:t> Kwak, </a:t>
            </a:r>
            <a:r>
              <a:rPr lang="en-US" altLang="ko-KR" sz="1400" dirty="0" err="1"/>
              <a:t>Jaehyun</a:t>
            </a:r>
            <a:r>
              <a:rPr lang="en-US" altLang="ko-KR" sz="1400" dirty="0"/>
              <a:t> Song, </a:t>
            </a:r>
            <a:r>
              <a:rPr lang="en-US" altLang="ko-KR" sz="1400" dirty="0" err="1"/>
              <a:t>Jaesung</a:t>
            </a:r>
            <a:r>
              <a:rPr lang="en-US" altLang="ko-KR" sz="1400" dirty="0"/>
              <a:t> Kim, </a:t>
            </a:r>
            <a:r>
              <a:rPr lang="en-US" altLang="ko-KR" sz="1400" dirty="0" err="1"/>
              <a:t>Chaeyoung</a:t>
            </a:r>
            <a:r>
              <a:rPr lang="en-US" altLang="ko-KR" sz="1400" dirty="0"/>
              <a:t> Lim, </a:t>
            </a:r>
          </a:p>
          <a:p>
            <a:pPr marL="360000" indent="0" fontAlgn="base">
              <a:lnSpc>
                <a:spcPct val="150000"/>
              </a:lnSpc>
              <a:buNone/>
            </a:pPr>
            <a:r>
              <a:rPr lang="en-US" altLang="ko-KR" sz="1400" dirty="0" err="1"/>
              <a:t>Kyoungho</a:t>
            </a:r>
            <a:r>
              <a:rPr lang="en-US" altLang="ko-KR" sz="1400" dirty="0"/>
              <a:t> </a:t>
            </a:r>
            <a:r>
              <a:rPr lang="en-US" altLang="ko-KR" sz="1400" dirty="0" err="1"/>
              <a:t>Tshoo</a:t>
            </a:r>
            <a:r>
              <a:rPr lang="en-US" altLang="ko-KR" sz="1400" dirty="0"/>
              <a:t>, </a:t>
            </a:r>
            <a:r>
              <a:rPr lang="en-US" altLang="ko-KR" sz="1400" dirty="0" err="1"/>
              <a:t>Taeksu</a:t>
            </a:r>
            <a:r>
              <a:rPr lang="en-US" altLang="ko-KR" sz="1400" dirty="0"/>
              <a:t> Shin, </a:t>
            </a:r>
            <a:r>
              <a:rPr lang="en-US" altLang="ko-KR" sz="1400" dirty="0" err="1"/>
              <a:t>Jinho</a:t>
            </a:r>
            <a:r>
              <a:rPr lang="en-US" altLang="ko-KR" sz="1400" dirty="0"/>
              <a:t> Lee, Young-Ouk Lee, Young Suk Kim, </a:t>
            </a:r>
            <a:r>
              <a:rPr lang="en-US" altLang="ko-KR" sz="1400" dirty="0" err="1"/>
              <a:t>Hee‑Joong</a:t>
            </a:r>
            <a:r>
              <a:rPr lang="en-US" altLang="ko-KR" sz="1400" dirty="0"/>
              <a:t> </a:t>
            </a:r>
            <a:r>
              <a:rPr lang="en-US" altLang="ko-KR" sz="1400" dirty="0" err="1"/>
              <a:t>Yim</a:t>
            </a:r>
            <a:r>
              <a:rPr lang="en-US" altLang="ko-KR" sz="1400" dirty="0"/>
              <a:t>, </a:t>
            </a:r>
            <a:r>
              <a:rPr lang="en-US" altLang="ko-KR" sz="1400" dirty="0" err="1"/>
              <a:t>Seongjin</a:t>
            </a:r>
            <a:r>
              <a:rPr lang="en-US" altLang="ko-KR" sz="1400" dirty="0"/>
              <a:t> </a:t>
            </a:r>
            <a:r>
              <a:rPr lang="en-US" altLang="ko-KR" sz="1400" dirty="0" err="1"/>
              <a:t>Heo</a:t>
            </a:r>
            <a:endParaRPr lang="en-US" altLang="ko-KR" sz="1400" dirty="0"/>
          </a:p>
          <a:p>
            <a:pPr fontAlgn="base">
              <a:lnSpc>
                <a:spcPct val="150000"/>
              </a:lnSpc>
              <a:buFont typeface="Wingdings" panose="05000000000000000000" pitchFamily="2" charset="2"/>
              <a:buChar char="§"/>
            </a:pPr>
            <a:r>
              <a:rPr lang="en-US" altLang="ko-KR" b="1" dirty="0"/>
              <a:t>Collaborating institutes:</a:t>
            </a:r>
            <a:endParaRPr lang="en-US" altLang="ko-KR" dirty="0"/>
          </a:p>
          <a:p>
            <a:pPr marL="360000" indent="0" fontAlgn="base">
              <a:lnSpc>
                <a:spcPct val="150000"/>
              </a:lnSpc>
              <a:buNone/>
            </a:pPr>
            <a:r>
              <a:rPr lang="en-US" altLang="ko-KR" sz="1400" dirty="0"/>
              <a:t>CENS (Center for Exotic Nuclear Studies)</a:t>
            </a:r>
          </a:p>
          <a:p>
            <a:pPr marL="360000" indent="0" fontAlgn="base">
              <a:lnSpc>
                <a:spcPct val="150000"/>
              </a:lnSpc>
              <a:buNone/>
            </a:pPr>
            <a:r>
              <a:rPr lang="en-US" altLang="ko-KR" sz="1400" dirty="0"/>
              <a:t>Jung-Bok Kim (KNUE),  </a:t>
            </a:r>
            <a:r>
              <a:rPr lang="en-US" altLang="ko-KR" sz="1400" dirty="0" err="1"/>
              <a:t>Hoon</a:t>
            </a:r>
            <a:r>
              <a:rPr lang="en-US" altLang="ko-KR" sz="1400" dirty="0"/>
              <a:t> Yu (KAFA) </a:t>
            </a:r>
          </a:p>
        </p:txBody>
      </p:sp>
      <p:pic>
        <p:nvPicPr>
          <p:cNvPr id="6" name="Picture 2" descr="https://centers.ibs.re.kr/img/cens_en/main/logo_cens_2023.png">
            <a:extLst>
              <a:ext uri="{FF2B5EF4-FFF2-40B4-BE49-F238E27FC236}">
                <a16:creationId xmlns:a16="http://schemas.microsoft.com/office/drawing/2014/main" id="{69B60013-9525-4DDB-871E-DBD38E13B3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4049" y="3289035"/>
            <a:ext cx="3573473" cy="828000"/>
          </a:xfrm>
          <a:prstGeom prst="rect">
            <a:avLst/>
          </a:prstGeom>
          <a:noFill/>
          <a:extLst>
            <a:ext uri="{909E8E84-426E-40DD-AFC4-6F175D3DCCD1}">
              <a14:hiddenFill xmlns:a14="http://schemas.microsoft.com/office/drawing/2010/main">
                <a:solidFill>
                  <a:srgbClr val="FFFFFF"/>
                </a:solidFill>
              </a14:hiddenFill>
            </a:ext>
          </a:extLst>
        </p:spPr>
      </p:pic>
      <p:pic>
        <p:nvPicPr>
          <p:cNvPr id="7" name="그림 6">
            <a:extLst>
              <a:ext uri="{FF2B5EF4-FFF2-40B4-BE49-F238E27FC236}">
                <a16:creationId xmlns:a16="http://schemas.microsoft.com/office/drawing/2014/main" id="{DB52728A-7F29-45E8-B2B7-DBE554EE6E57}"/>
              </a:ext>
            </a:extLst>
          </p:cNvPr>
          <p:cNvPicPr>
            <a:picLocks noChangeAspect="1"/>
          </p:cNvPicPr>
          <p:nvPr/>
        </p:nvPicPr>
        <p:blipFill>
          <a:blip r:embed="rId5"/>
          <a:stretch>
            <a:fillRect/>
          </a:stretch>
        </p:blipFill>
        <p:spPr>
          <a:xfrm>
            <a:off x="8534481" y="3127035"/>
            <a:ext cx="1200000" cy="1152000"/>
          </a:xfrm>
          <a:prstGeom prst="rect">
            <a:avLst/>
          </a:prstGeom>
        </p:spPr>
      </p:pic>
      <p:pic>
        <p:nvPicPr>
          <p:cNvPr id="8" name="그림 7">
            <a:extLst>
              <a:ext uri="{FF2B5EF4-FFF2-40B4-BE49-F238E27FC236}">
                <a16:creationId xmlns:a16="http://schemas.microsoft.com/office/drawing/2014/main" id="{AE97ACA2-85F6-4D78-820F-5B7A5A53EFD0}"/>
              </a:ext>
            </a:extLst>
          </p:cNvPr>
          <p:cNvPicPr>
            <a:picLocks noChangeAspect="1"/>
          </p:cNvPicPr>
          <p:nvPr/>
        </p:nvPicPr>
        <p:blipFill>
          <a:blip r:embed="rId6"/>
          <a:stretch>
            <a:fillRect/>
          </a:stretch>
        </p:blipFill>
        <p:spPr>
          <a:xfrm>
            <a:off x="10131440" y="3127035"/>
            <a:ext cx="977280" cy="1152000"/>
          </a:xfrm>
          <a:prstGeom prst="rect">
            <a:avLst/>
          </a:prstGeom>
        </p:spPr>
      </p:pic>
      <p:pic>
        <p:nvPicPr>
          <p:cNvPr id="10" name="그림 9">
            <a:extLst>
              <a:ext uri="{FF2B5EF4-FFF2-40B4-BE49-F238E27FC236}">
                <a16:creationId xmlns:a16="http://schemas.microsoft.com/office/drawing/2014/main" id="{E78B3B60-F9BB-4817-8EF7-E6DD79D375F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790"/>
          <a:stretch/>
        </p:blipFill>
        <p:spPr>
          <a:xfrm>
            <a:off x="6044126" y="4446000"/>
            <a:ext cx="4812286" cy="2232000"/>
          </a:xfrm>
          <a:prstGeom prst="rect">
            <a:avLst/>
          </a:prstGeom>
        </p:spPr>
      </p:pic>
      <p:pic>
        <p:nvPicPr>
          <p:cNvPr id="11" name="그림 10">
            <a:extLst>
              <a:ext uri="{FF2B5EF4-FFF2-40B4-BE49-F238E27FC236}">
                <a16:creationId xmlns:a16="http://schemas.microsoft.com/office/drawing/2014/main" id="{1440A6DF-69A9-4B72-890F-A6FF9EF7B116}"/>
              </a:ext>
            </a:extLst>
          </p:cNvPr>
          <p:cNvPicPr>
            <a:picLocks noChangeAspect="1"/>
          </p:cNvPicPr>
          <p:nvPr/>
        </p:nvPicPr>
        <p:blipFill>
          <a:blip r:embed="rId8"/>
          <a:stretch>
            <a:fillRect/>
          </a:stretch>
        </p:blipFill>
        <p:spPr>
          <a:xfrm>
            <a:off x="1103220" y="4446000"/>
            <a:ext cx="4254122" cy="2232000"/>
          </a:xfrm>
          <a:prstGeom prst="rect">
            <a:avLst/>
          </a:prstGeom>
          <a:effectLst/>
        </p:spPr>
      </p:pic>
      <p:sp>
        <p:nvSpPr>
          <p:cNvPr id="12" name="슬라이드 번호 개체 틀 2">
            <a:extLst>
              <a:ext uri="{FF2B5EF4-FFF2-40B4-BE49-F238E27FC236}">
                <a16:creationId xmlns:a16="http://schemas.microsoft.com/office/drawing/2014/main" id="{A0C4D0B1-F8D5-496A-A528-8AE0940AAF9F}"/>
              </a:ext>
            </a:extLst>
          </p:cNvPr>
          <p:cNvSpPr txBox="1">
            <a:spLocks/>
          </p:cNvSpPr>
          <p:nvPr/>
        </p:nvSpPr>
        <p:spPr>
          <a:xfrm>
            <a:off x="9360000" y="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tint val="82000"/>
                  </a:schemeClr>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91FA9868-F4C7-48E4-A91F-515FCC583EA8}" type="slidenum">
              <a:rPr lang="ko-KR" altLang="en-US" sz="1400" smtClean="0"/>
              <a:pPr/>
              <a:t>30</a:t>
            </a:fld>
            <a:endParaRPr lang="ko-KR" altLang="en-US" sz="1400" dirty="0"/>
          </a:p>
        </p:txBody>
      </p:sp>
    </p:spTree>
    <p:extLst>
      <p:ext uri="{BB962C8B-B14F-4D97-AF65-F5344CB8AC3E}">
        <p14:creationId xmlns:p14="http://schemas.microsoft.com/office/powerpoint/2010/main" val="26560322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a:extLst>
              <a:ext uri="{FF2B5EF4-FFF2-40B4-BE49-F238E27FC236}">
                <a16:creationId xmlns:a16="http://schemas.microsoft.com/office/drawing/2014/main" id="{0581C873-3AE9-453B-81BE-75CEA6B91BE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12675"/>
          <a:stretch/>
        </p:blipFill>
        <p:spPr>
          <a:xfrm>
            <a:off x="1" y="1044000"/>
            <a:ext cx="12182529" cy="5760000"/>
          </a:xfrm>
          <a:prstGeom prst="rect">
            <a:avLst/>
          </a:prstGeom>
          <a:solidFill>
            <a:schemeClr val="accent2"/>
          </a:solidFill>
        </p:spPr>
      </p:pic>
      <p:pic>
        <p:nvPicPr>
          <p:cNvPr id="19" name="그림 18">
            <a:extLst>
              <a:ext uri="{FF2B5EF4-FFF2-40B4-BE49-F238E27FC236}">
                <a16:creationId xmlns:a16="http://schemas.microsoft.com/office/drawing/2014/main" id="{B566940A-5D05-484C-340D-B21396B2E3C6}"/>
              </a:ext>
            </a:extLst>
          </p:cNvPr>
          <p:cNvPicPr>
            <a:picLocks noChangeAspect="1"/>
          </p:cNvPicPr>
          <p:nvPr/>
        </p:nvPicPr>
        <p:blipFill rotWithShape="1">
          <a:blip r:embed="rId5">
            <a:extLst>
              <a:ext uri="{28A0092B-C50C-407E-A947-70E740481C1C}">
                <a14:useLocalDpi xmlns:a14="http://schemas.microsoft.com/office/drawing/2010/main" val="0"/>
              </a:ext>
            </a:extLst>
          </a:blip>
          <a:srcRect t="20307" b="7853"/>
          <a:stretch/>
        </p:blipFill>
        <p:spPr>
          <a:xfrm>
            <a:off x="5892" y="475989"/>
            <a:ext cx="12192000" cy="526093"/>
          </a:xfrm>
          <a:prstGeom prst="rect">
            <a:avLst/>
          </a:prstGeom>
        </p:spPr>
      </p:pic>
      <p:sp>
        <p:nvSpPr>
          <p:cNvPr id="4" name="직사각형 3">
            <a:extLst>
              <a:ext uri="{FF2B5EF4-FFF2-40B4-BE49-F238E27FC236}">
                <a16:creationId xmlns:a16="http://schemas.microsoft.com/office/drawing/2014/main" id="{FC4A2EE1-2176-4232-A98F-2DF627612636}"/>
              </a:ext>
            </a:extLst>
          </p:cNvPr>
          <p:cNvSpPr/>
          <p:nvPr/>
        </p:nvSpPr>
        <p:spPr>
          <a:xfrm>
            <a:off x="0" y="1044000"/>
            <a:ext cx="12182400" cy="5760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TextBox 1">
            <a:extLst>
              <a:ext uri="{FF2B5EF4-FFF2-40B4-BE49-F238E27FC236}">
                <a16:creationId xmlns:a16="http://schemas.microsoft.com/office/drawing/2014/main" id="{5396CB70-C8BA-45DF-B2A9-1A2A7EC29F00}"/>
              </a:ext>
            </a:extLst>
          </p:cNvPr>
          <p:cNvSpPr txBox="1"/>
          <p:nvPr/>
        </p:nvSpPr>
        <p:spPr>
          <a:xfrm>
            <a:off x="-130" y="3376489"/>
            <a:ext cx="12182400" cy="1015663"/>
          </a:xfrm>
          <a:prstGeom prst="rect">
            <a:avLst/>
          </a:prstGeom>
          <a:noFill/>
        </p:spPr>
        <p:txBody>
          <a:bodyPr wrap="square" rtlCol="0">
            <a:spAutoFit/>
          </a:bodyPr>
          <a:lstStyle/>
          <a:p>
            <a:pPr algn="ctr"/>
            <a:r>
              <a:rPr lang="en-US" altLang="ko-KR" sz="6000" b="1" dirty="0">
                <a:solidFill>
                  <a:srgbClr val="004098"/>
                </a:solidFill>
                <a:latin typeface="Times New Roman" panose="02020603050405020304" pitchFamily="18" charset="0"/>
                <a:cs typeface="Times New Roman" panose="02020603050405020304" pitchFamily="18" charset="0"/>
              </a:rPr>
              <a:t>Thank you for your attention.</a:t>
            </a:r>
            <a:endParaRPr lang="ko-KR" altLang="en-US" sz="6000" b="1" dirty="0">
              <a:solidFill>
                <a:srgbClr val="00409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92293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그림 18">
            <a:extLst>
              <a:ext uri="{FF2B5EF4-FFF2-40B4-BE49-F238E27FC236}">
                <a16:creationId xmlns:a16="http://schemas.microsoft.com/office/drawing/2014/main" id="{B566940A-5D05-484C-340D-B21396B2E3C6}"/>
              </a:ext>
            </a:extLst>
          </p:cNvPr>
          <p:cNvPicPr>
            <a:picLocks noChangeAspect="1"/>
          </p:cNvPicPr>
          <p:nvPr/>
        </p:nvPicPr>
        <p:blipFill rotWithShape="1">
          <a:blip r:embed="rId3">
            <a:extLst>
              <a:ext uri="{28A0092B-C50C-407E-A947-70E740481C1C}">
                <a14:useLocalDpi xmlns:a14="http://schemas.microsoft.com/office/drawing/2010/main" val="0"/>
              </a:ext>
            </a:extLst>
          </a:blip>
          <a:srcRect t="20307" b="7853"/>
          <a:stretch/>
        </p:blipFill>
        <p:spPr>
          <a:xfrm>
            <a:off x="5892" y="475989"/>
            <a:ext cx="12192000" cy="526093"/>
          </a:xfrm>
          <a:prstGeom prst="rect">
            <a:avLst/>
          </a:prstGeom>
        </p:spPr>
      </p:pic>
      <p:sp>
        <p:nvSpPr>
          <p:cNvPr id="25" name="TextBox 24">
            <a:extLst>
              <a:ext uri="{FF2B5EF4-FFF2-40B4-BE49-F238E27FC236}">
                <a16:creationId xmlns:a16="http://schemas.microsoft.com/office/drawing/2014/main" id="{DB975493-325C-B395-0388-8A9AEF398447}"/>
              </a:ext>
            </a:extLst>
          </p:cNvPr>
          <p:cNvSpPr txBox="1"/>
          <p:nvPr/>
        </p:nvSpPr>
        <p:spPr>
          <a:xfrm>
            <a:off x="540000" y="180000"/>
            <a:ext cx="10769684" cy="646331"/>
          </a:xfrm>
          <a:prstGeom prst="rect">
            <a:avLst/>
          </a:prstGeom>
          <a:noFill/>
        </p:spPr>
        <p:txBody>
          <a:bodyPr wrap="square" rtlCol="0">
            <a:spAutoFit/>
          </a:bodyPr>
          <a:lstStyle/>
          <a:p>
            <a:r>
              <a:rPr lang="en-US" altLang="ko-KR" sz="3600" dirty="0">
                <a:solidFill>
                  <a:srgbClr val="004098"/>
                </a:solidFill>
                <a:latin typeface="Times New Roman" panose="02020603050405020304" pitchFamily="18" charset="0"/>
                <a:ea typeface="SUIT SemiBold" pitchFamily="50" charset="-127"/>
                <a:cs typeface="Times New Roman" panose="02020603050405020304" pitchFamily="18" charset="0"/>
              </a:rPr>
              <a:t>Experimental Systems of RAON </a:t>
            </a:r>
            <a:endParaRPr lang="ko-KR" altLang="en-US" sz="3600" dirty="0">
              <a:solidFill>
                <a:srgbClr val="004098"/>
              </a:solidFill>
              <a:latin typeface="Times New Roman" panose="02020603050405020304" pitchFamily="18" charset="0"/>
              <a:ea typeface="SUIT SemiBold" pitchFamily="50" charset="-127"/>
              <a:cs typeface="Times New Roman" panose="02020603050405020304" pitchFamily="18" charset="0"/>
            </a:endParaRPr>
          </a:p>
        </p:txBody>
      </p:sp>
      <p:grpSp>
        <p:nvGrpSpPr>
          <p:cNvPr id="4" name="그룹 3">
            <a:extLst>
              <a:ext uri="{FF2B5EF4-FFF2-40B4-BE49-F238E27FC236}">
                <a16:creationId xmlns:a16="http://schemas.microsoft.com/office/drawing/2014/main" id="{F215D558-AD24-40BB-AD0E-CAA440040103}"/>
              </a:ext>
            </a:extLst>
          </p:cNvPr>
          <p:cNvGrpSpPr/>
          <p:nvPr/>
        </p:nvGrpSpPr>
        <p:grpSpPr>
          <a:xfrm>
            <a:off x="1823818" y="981762"/>
            <a:ext cx="10225915" cy="5855918"/>
            <a:chOff x="899337" y="1002082"/>
            <a:chExt cx="10225915" cy="5855918"/>
          </a:xfrm>
        </p:grpSpPr>
        <p:pic>
          <p:nvPicPr>
            <p:cNvPr id="5" name="그림 4"/>
            <p:cNvPicPr>
              <a:picLocks noChangeAspect="1"/>
            </p:cNvPicPr>
            <p:nvPr/>
          </p:nvPicPr>
          <p:blipFill rotWithShape="1">
            <a:blip r:embed="rId4"/>
            <a:srcRect l="4890" t="10340" r="4890" b="2174"/>
            <a:stretch/>
          </p:blipFill>
          <p:spPr>
            <a:xfrm>
              <a:off x="1080000" y="1260000"/>
              <a:ext cx="9900000" cy="5400000"/>
            </a:xfrm>
            <a:prstGeom prst="rect">
              <a:avLst/>
            </a:prstGeom>
          </p:spPr>
        </p:pic>
        <p:sp>
          <p:nvSpPr>
            <p:cNvPr id="6" name="TextBox 5">
              <a:extLst>
                <a:ext uri="{FF2B5EF4-FFF2-40B4-BE49-F238E27FC236}">
                  <a16:creationId xmlns:a16="http://schemas.microsoft.com/office/drawing/2014/main" id="{02E051CD-813F-4BB3-A260-CA9A93DB336C}"/>
                </a:ext>
              </a:extLst>
            </p:cNvPr>
            <p:cNvSpPr txBox="1"/>
            <p:nvPr/>
          </p:nvSpPr>
          <p:spPr>
            <a:xfrm>
              <a:off x="2371146" y="6378682"/>
              <a:ext cx="2405219" cy="461665"/>
            </a:xfrm>
            <a:prstGeom prst="rect">
              <a:avLst/>
            </a:prstGeom>
            <a:noFill/>
          </p:spPr>
          <p:txBody>
            <a:bodyPr wrap="square" rtlCol="0">
              <a:spAutoFit/>
            </a:bodyPr>
            <a:lstStyle/>
            <a:p>
              <a:pPr algn="ctr" fontAlgn="base" latinLnBrk="0"/>
              <a:r>
                <a:rPr lang="en-US" altLang="ko-KR" sz="1200" dirty="0">
                  <a:solidFill>
                    <a:srgbClr val="00B0F0"/>
                  </a:solidFill>
                  <a:latin typeface="Arial" panose="020B0604020202020204" pitchFamily="34" charset="0"/>
                  <a:cs typeface="Arial" panose="020B0604020202020204" pitchFamily="34" charset="0"/>
                </a:rPr>
                <a:t>Ko</a:t>
              </a:r>
              <a:r>
                <a:rPr lang="en-US" altLang="ko-KR" sz="1200" dirty="0">
                  <a:solidFill>
                    <a:schemeClr val="bg2">
                      <a:lumMod val="25000"/>
                    </a:schemeClr>
                  </a:solidFill>
                  <a:latin typeface="Arial" panose="020B0604020202020204" pitchFamily="34" charset="0"/>
                  <a:cs typeface="Arial" panose="020B0604020202020204" pitchFamily="34" charset="0"/>
                </a:rPr>
                <a:t>rea </a:t>
              </a:r>
              <a:r>
                <a:rPr lang="en-US" altLang="ko-KR" sz="1200" dirty="0">
                  <a:solidFill>
                    <a:srgbClr val="00B0F0"/>
                  </a:solidFill>
                  <a:latin typeface="Arial" panose="020B0604020202020204" pitchFamily="34" charset="0"/>
                  <a:cs typeface="Arial" panose="020B0604020202020204" pitchFamily="34" charset="0"/>
                </a:rPr>
                <a:t>B</a:t>
              </a:r>
              <a:r>
                <a:rPr lang="en-US" altLang="ko-KR" sz="1200" dirty="0">
                  <a:solidFill>
                    <a:schemeClr val="bg2">
                      <a:lumMod val="25000"/>
                    </a:schemeClr>
                  </a:solidFill>
                  <a:latin typeface="Arial" panose="020B0604020202020204" pitchFamily="34" charset="0"/>
                  <a:cs typeface="Arial" panose="020B0604020202020204" pitchFamily="34" charset="0"/>
                </a:rPr>
                <a:t>road Acceptance </a:t>
              </a:r>
              <a:r>
                <a:rPr lang="en-US" altLang="ko-KR" sz="1200" dirty="0">
                  <a:solidFill>
                    <a:srgbClr val="00B0F0"/>
                  </a:solidFill>
                  <a:latin typeface="Arial" panose="020B0604020202020204" pitchFamily="34" charset="0"/>
                  <a:cs typeface="Arial" panose="020B0604020202020204" pitchFamily="34" charset="0"/>
                </a:rPr>
                <a:t>R</a:t>
              </a:r>
              <a:r>
                <a:rPr lang="en-US" altLang="ko-KR" sz="1200" dirty="0">
                  <a:solidFill>
                    <a:schemeClr val="bg2">
                      <a:lumMod val="25000"/>
                    </a:schemeClr>
                  </a:solidFill>
                  <a:latin typeface="Arial" panose="020B0604020202020204" pitchFamily="34" charset="0"/>
                  <a:cs typeface="Arial" panose="020B0604020202020204" pitchFamily="34" charset="0"/>
                </a:rPr>
                <a:t>ecoil Spectrometer and </a:t>
              </a:r>
              <a:r>
                <a:rPr lang="en-US" altLang="ko-KR" sz="1200" dirty="0">
                  <a:solidFill>
                    <a:srgbClr val="00B0F0"/>
                  </a:solidFill>
                  <a:latin typeface="Arial" panose="020B0604020202020204" pitchFamily="34" charset="0"/>
                  <a:cs typeface="Arial" panose="020B0604020202020204" pitchFamily="34" charset="0"/>
                </a:rPr>
                <a:t>A</a:t>
              </a:r>
              <a:r>
                <a:rPr lang="en-US" altLang="ko-KR" sz="1200" dirty="0">
                  <a:solidFill>
                    <a:schemeClr val="bg2">
                      <a:lumMod val="25000"/>
                    </a:schemeClr>
                  </a:solidFill>
                  <a:latin typeface="Arial" panose="020B0604020202020204" pitchFamily="34" charset="0"/>
                  <a:cs typeface="Arial" panose="020B0604020202020204" pitchFamily="34" charset="0"/>
                </a:rPr>
                <a:t>pparatus</a:t>
              </a:r>
            </a:p>
          </p:txBody>
        </p:sp>
        <p:sp>
          <p:nvSpPr>
            <p:cNvPr id="7" name="TextBox 6">
              <a:extLst>
                <a:ext uri="{FF2B5EF4-FFF2-40B4-BE49-F238E27FC236}">
                  <a16:creationId xmlns:a16="http://schemas.microsoft.com/office/drawing/2014/main" id="{AF5FA4FB-2770-4EF7-91E3-CFE0EB257508}"/>
                </a:ext>
              </a:extLst>
            </p:cNvPr>
            <p:cNvSpPr txBox="1"/>
            <p:nvPr/>
          </p:nvSpPr>
          <p:spPr>
            <a:xfrm>
              <a:off x="979863" y="5926797"/>
              <a:ext cx="1491420" cy="461665"/>
            </a:xfrm>
            <a:prstGeom prst="rect">
              <a:avLst/>
            </a:prstGeom>
            <a:noFill/>
          </p:spPr>
          <p:txBody>
            <a:bodyPr wrap="square" rtlCol="0">
              <a:spAutoFit/>
            </a:bodyPr>
            <a:lstStyle/>
            <a:p>
              <a:pPr algn="ctr" fontAlgn="base" latinLnBrk="0"/>
              <a:r>
                <a:rPr lang="en-US" altLang="ko-KR" sz="1200" dirty="0">
                  <a:solidFill>
                    <a:srgbClr val="00B0F0"/>
                  </a:solidFill>
                  <a:latin typeface="Arial" panose="020B0604020202020204" pitchFamily="34" charset="0"/>
                  <a:cs typeface="Arial" panose="020B0604020202020204" pitchFamily="34" charset="0"/>
                </a:rPr>
                <a:t>N</a:t>
              </a:r>
              <a:r>
                <a:rPr lang="en-US" altLang="ko-KR" sz="1200" dirty="0">
                  <a:solidFill>
                    <a:schemeClr val="bg2">
                      <a:lumMod val="25000"/>
                    </a:schemeClr>
                  </a:solidFill>
                  <a:latin typeface="Arial" panose="020B0604020202020204" pitchFamily="34" charset="0"/>
                  <a:cs typeface="Arial" panose="020B0604020202020204" pitchFamily="34" charset="0"/>
                </a:rPr>
                <a:t>uclear </a:t>
              </a:r>
              <a:r>
                <a:rPr lang="en-US" altLang="ko-KR" sz="1200" dirty="0">
                  <a:solidFill>
                    <a:srgbClr val="00B0F0"/>
                  </a:solidFill>
                  <a:latin typeface="Arial" panose="020B0604020202020204" pitchFamily="34" charset="0"/>
                  <a:cs typeface="Arial" panose="020B0604020202020204" pitchFamily="34" charset="0"/>
                </a:rPr>
                <a:t>D</a:t>
              </a:r>
              <a:r>
                <a:rPr lang="en-US" altLang="ko-KR" sz="1200" dirty="0">
                  <a:solidFill>
                    <a:schemeClr val="bg2">
                      <a:lumMod val="25000"/>
                    </a:schemeClr>
                  </a:solidFill>
                  <a:latin typeface="Arial" panose="020B0604020202020204" pitchFamily="34" charset="0"/>
                  <a:cs typeface="Arial" panose="020B0604020202020204" pitchFamily="34" charset="0"/>
                </a:rPr>
                <a:t>ata</a:t>
              </a:r>
            </a:p>
            <a:p>
              <a:pPr algn="ctr" fontAlgn="base" latinLnBrk="0"/>
              <a:r>
                <a:rPr lang="en-US" altLang="ko-KR" sz="1200" dirty="0">
                  <a:solidFill>
                    <a:srgbClr val="00B0F0"/>
                  </a:solidFill>
                  <a:latin typeface="Arial" panose="020B0604020202020204" pitchFamily="34" charset="0"/>
                  <a:cs typeface="Arial" panose="020B0604020202020204" pitchFamily="34" charset="0"/>
                </a:rPr>
                <a:t>P</a:t>
              </a:r>
              <a:r>
                <a:rPr lang="en-US" altLang="ko-KR" sz="1200" dirty="0">
                  <a:solidFill>
                    <a:schemeClr val="bg2">
                      <a:lumMod val="25000"/>
                    </a:schemeClr>
                  </a:solidFill>
                  <a:latin typeface="Arial" panose="020B0604020202020204" pitchFamily="34" charset="0"/>
                  <a:cs typeface="Arial" panose="020B0604020202020204" pitchFamily="34" charset="0"/>
                </a:rPr>
                <a:t>roduction </a:t>
              </a:r>
              <a:r>
                <a:rPr lang="en-US" altLang="ko-KR" sz="1200" dirty="0">
                  <a:solidFill>
                    <a:srgbClr val="00B0F0"/>
                  </a:solidFill>
                  <a:latin typeface="Arial" panose="020B0604020202020204" pitchFamily="34" charset="0"/>
                  <a:cs typeface="Arial" panose="020B0604020202020204" pitchFamily="34" charset="0"/>
                </a:rPr>
                <a:t>S</a:t>
              </a:r>
              <a:r>
                <a:rPr lang="en-US" altLang="ko-KR" sz="1200" dirty="0">
                  <a:solidFill>
                    <a:schemeClr val="bg2">
                      <a:lumMod val="25000"/>
                    </a:schemeClr>
                  </a:solidFill>
                  <a:latin typeface="Arial" panose="020B0604020202020204" pitchFamily="34" charset="0"/>
                  <a:cs typeface="Arial" panose="020B0604020202020204" pitchFamily="34" charset="0"/>
                </a:rPr>
                <a:t>ystem</a:t>
              </a:r>
            </a:p>
          </p:txBody>
        </p:sp>
        <p:sp>
          <p:nvSpPr>
            <p:cNvPr id="8" name="TextBox 7">
              <a:extLst>
                <a:ext uri="{FF2B5EF4-FFF2-40B4-BE49-F238E27FC236}">
                  <a16:creationId xmlns:a16="http://schemas.microsoft.com/office/drawing/2014/main" id="{D62A9485-5306-4209-BDFD-4DC078998651}"/>
                </a:ext>
              </a:extLst>
            </p:cNvPr>
            <p:cNvSpPr txBox="1"/>
            <p:nvPr/>
          </p:nvSpPr>
          <p:spPr>
            <a:xfrm>
              <a:off x="6840311" y="1319785"/>
              <a:ext cx="1240433" cy="461665"/>
            </a:xfrm>
            <a:prstGeom prst="rect">
              <a:avLst/>
            </a:prstGeom>
            <a:noFill/>
          </p:spPr>
          <p:txBody>
            <a:bodyPr wrap="square" rtlCol="0">
              <a:spAutoFit/>
            </a:bodyPr>
            <a:lstStyle/>
            <a:p>
              <a:pPr algn="ctr" fontAlgn="base" latinLnBrk="0"/>
              <a:r>
                <a:rPr lang="en-US" altLang="ko-KR" sz="1200" dirty="0">
                  <a:solidFill>
                    <a:srgbClr val="00B0F0"/>
                  </a:solidFill>
                  <a:latin typeface="Arial" panose="020B0604020202020204" pitchFamily="34" charset="0"/>
                  <a:cs typeface="Arial" panose="020B0604020202020204" pitchFamily="34" charset="0"/>
                </a:rPr>
                <a:t>C</a:t>
              </a:r>
              <a:r>
                <a:rPr lang="en-US" altLang="ko-KR" sz="1200" dirty="0">
                  <a:solidFill>
                    <a:schemeClr val="bg2">
                      <a:lumMod val="25000"/>
                    </a:schemeClr>
                  </a:solidFill>
                  <a:latin typeface="Arial" panose="020B0604020202020204" pitchFamily="34" charset="0"/>
                  <a:cs typeface="Arial" panose="020B0604020202020204" pitchFamily="34" charset="0"/>
                </a:rPr>
                <a:t>ollinear </a:t>
              </a:r>
              <a:r>
                <a:rPr lang="en-US" altLang="ko-KR" sz="1200" dirty="0">
                  <a:solidFill>
                    <a:srgbClr val="00B0F0"/>
                  </a:solidFill>
                  <a:latin typeface="Arial" panose="020B0604020202020204" pitchFamily="34" charset="0"/>
                  <a:cs typeface="Arial" panose="020B0604020202020204" pitchFamily="34" charset="0"/>
                </a:rPr>
                <a:t>La</a:t>
              </a:r>
              <a:r>
                <a:rPr lang="en-US" altLang="ko-KR" sz="1200" dirty="0">
                  <a:solidFill>
                    <a:schemeClr val="bg2">
                      <a:lumMod val="25000"/>
                    </a:schemeClr>
                  </a:solidFill>
                  <a:latin typeface="Arial" panose="020B0604020202020204" pitchFamily="34" charset="0"/>
                  <a:cs typeface="Arial" panose="020B0604020202020204" pitchFamily="34" charset="0"/>
                </a:rPr>
                <a:t>ser </a:t>
              </a:r>
              <a:r>
                <a:rPr lang="en-US" altLang="ko-KR" sz="1200" dirty="0">
                  <a:solidFill>
                    <a:srgbClr val="00B0F0"/>
                  </a:solidFill>
                  <a:latin typeface="Arial" panose="020B0604020202020204" pitchFamily="34" charset="0"/>
                  <a:cs typeface="Arial" panose="020B0604020202020204" pitchFamily="34" charset="0"/>
                </a:rPr>
                <a:t>S</a:t>
              </a:r>
              <a:r>
                <a:rPr lang="en-US" altLang="ko-KR" sz="1200" dirty="0">
                  <a:solidFill>
                    <a:schemeClr val="bg2">
                      <a:lumMod val="25000"/>
                    </a:schemeClr>
                  </a:solidFill>
                  <a:latin typeface="Arial" panose="020B0604020202020204" pitchFamily="34" charset="0"/>
                  <a:cs typeface="Arial" panose="020B0604020202020204" pitchFamily="34" charset="0"/>
                </a:rPr>
                <a:t>pectro</a:t>
              </a:r>
              <a:r>
                <a:rPr lang="en-US" altLang="ko-KR" sz="1200" dirty="0">
                  <a:solidFill>
                    <a:srgbClr val="00B0F0"/>
                  </a:solidFill>
                  <a:latin typeface="Arial" panose="020B0604020202020204" pitchFamily="34" charset="0"/>
                  <a:cs typeface="Arial" panose="020B0604020202020204" pitchFamily="34" charset="0"/>
                </a:rPr>
                <a:t>s</a:t>
              </a:r>
              <a:r>
                <a:rPr lang="en-US" altLang="ko-KR" sz="1200" dirty="0">
                  <a:solidFill>
                    <a:schemeClr val="bg2">
                      <a:lumMod val="25000"/>
                    </a:schemeClr>
                  </a:solidFill>
                  <a:latin typeface="Arial" panose="020B0604020202020204" pitchFamily="34" charset="0"/>
                  <a:cs typeface="Arial" panose="020B0604020202020204" pitchFamily="34" charset="0"/>
                </a:rPr>
                <a:t>cop</a:t>
              </a:r>
              <a:r>
                <a:rPr lang="en-US" altLang="ko-KR" sz="1200" dirty="0">
                  <a:solidFill>
                    <a:srgbClr val="00B0F0"/>
                  </a:solidFill>
                  <a:latin typeface="Arial" panose="020B0604020202020204" pitchFamily="34" charset="0"/>
                  <a:cs typeface="Arial" panose="020B0604020202020204" pitchFamily="34" charset="0"/>
                </a:rPr>
                <a:t>y</a:t>
              </a:r>
            </a:p>
          </p:txBody>
        </p:sp>
        <p:sp>
          <p:nvSpPr>
            <p:cNvPr id="9" name="TextBox 8">
              <a:extLst>
                <a:ext uri="{FF2B5EF4-FFF2-40B4-BE49-F238E27FC236}">
                  <a16:creationId xmlns:a16="http://schemas.microsoft.com/office/drawing/2014/main" id="{0F2945C7-EDA1-4274-956E-4963D35B9056}"/>
                </a:ext>
              </a:extLst>
            </p:cNvPr>
            <p:cNvSpPr txBox="1"/>
            <p:nvPr/>
          </p:nvSpPr>
          <p:spPr>
            <a:xfrm>
              <a:off x="5161207" y="1259277"/>
              <a:ext cx="1527270" cy="646331"/>
            </a:xfrm>
            <a:prstGeom prst="rect">
              <a:avLst/>
            </a:prstGeom>
            <a:noFill/>
          </p:spPr>
          <p:txBody>
            <a:bodyPr wrap="square" rtlCol="0">
              <a:spAutoFit/>
            </a:bodyPr>
            <a:lstStyle/>
            <a:p>
              <a:pPr algn="ctr" fontAlgn="base" latinLnBrk="0"/>
              <a:r>
                <a:rPr lang="en-US" altLang="ko-KR" sz="1200" dirty="0">
                  <a:solidFill>
                    <a:srgbClr val="00B0F0"/>
                  </a:solidFill>
                  <a:latin typeface="Arial" panose="020B0604020202020204" pitchFamily="34" charset="0"/>
                  <a:cs typeface="Arial" panose="020B0604020202020204" pitchFamily="34" charset="0"/>
                </a:rPr>
                <a:t>M</a:t>
              </a:r>
              <a:r>
                <a:rPr lang="en-US" altLang="ko-KR" sz="1200" dirty="0">
                  <a:solidFill>
                    <a:schemeClr val="bg2">
                      <a:lumMod val="25000"/>
                    </a:schemeClr>
                  </a:solidFill>
                  <a:latin typeface="Arial" panose="020B0604020202020204" pitchFamily="34" charset="0"/>
                  <a:cs typeface="Arial" panose="020B0604020202020204" pitchFamily="34" charset="0"/>
                </a:rPr>
                <a:t>ass </a:t>
              </a:r>
            </a:p>
            <a:p>
              <a:pPr algn="ctr" fontAlgn="base" latinLnBrk="0"/>
              <a:r>
                <a:rPr lang="en-US" altLang="ko-KR" sz="1200" dirty="0">
                  <a:solidFill>
                    <a:srgbClr val="00B0F0"/>
                  </a:solidFill>
                  <a:latin typeface="Arial" panose="020B0604020202020204" pitchFamily="34" charset="0"/>
                  <a:cs typeface="Arial" panose="020B0604020202020204" pitchFamily="34" charset="0"/>
                </a:rPr>
                <a:t>M</a:t>
              </a:r>
              <a:r>
                <a:rPr lang="en-US" altLang="ko-KR" sz="1200" dirty="0">
                  <a:solidFill>
                    <a:schemeClr val="bg2">
                      <a:lumMod val="25000"/>
                    </a:schemeClr>
                  </a:solidFill>
                  <a:latin typeface="Arial" panose="020B0604020202020204" pitchFamily="34" charset="0"/>
                  <a:cs typeface="Arial" panose="020B0604020202020204" pitchFamily="34" charset="0"/>
                </a:rPr>
                <a:t>easurement </a:t>
              </a:r>
              <a:r>
                <a:rPr lang="en-US" altLang="ko-KR" sz="1200" dirty="0">
                  <a:solidFill>
                    <a:srgbClr val="00B0F0"/>
                  </a:solidFill>
                  <a:latin typeface="Arial" panose="020B0604020202020204" pitchFamily="34" charset="0"/>
                  <a:cs typeface="Arial" panose="020B0604020202020204" pitchFamily="34" charset="0"/>
                </a:rPr>
                <a:t>S</a:t>
              </a:r>
              <a:r>
                <a:rPr lang="en-US" altLang="ko-KR" sz="1200" dirty="0">
                  <a:solidFill>
                    <a:schemeClr val="bg2">
                      <a:lumMod val="25000"/>
                    </a:schemeClr>
                  </a:solidFill>
                  <a:latin typeface="Arial" panose="020B0604020202020204" pitchFamily="34" charset="0"/>
                  <a:cs typeface="Arial" panose="020B0604020202020204" pitchFamily="34" charset="0"/>
                </a:rPr>
                <a:t>ystem</a:t>
              </a:r>
            </a:p>
          </p:txBody>
        </p:sp>
        <p:sp>
          <p:nvSpPr>
            <p:cNvPr id="10" name="TextBox 9">
              <a:extLst>
                <a:ext uri="{FF2B5EF4-FFF2-40B4-BE49-F238E27FC236}">
                  <a16:creationId xmlns:a16="http://schemas.microsoft.com/office/drawing/2014/main" id="{510C26C0-1907-4172-86E4-ACE45F358981}"/>
                </a:ext>
              </a:extLst>
            </p:cNvPr>
            <p:cNvSpPr txBox="1"/>
            <p:nvPr/>
          </p:nvSpPr>
          <p:spPr>
            <a:xfrm>
              <a:off x="5161207" y="6378683"/>
              <a:ext cx="2095825" cy="461665"/>
            </a:xfrm>
            <a:prstGeom prst="rect">
              <a:avLst/>
            </a:prstGeom>
            <a:noFill/>
          </p:spPr>
          <p:txBody>
            <a:bodyPr wrap="square" rtlCol="0">
              <a:spAutoFit/>
            </a:bodyPr>
            <a:lstStyle/>
            <a:p>
              <a:pPr algn="ctr" fontAlgn="base" latinLnBrk="0"/>
              <a:r>
                <a:rPr lang="en-US" altLang="ko-KR" sz="1200" dirty="0">
                  <a:solidFill>
                    <a:srgbClr val="00B0F0"/>
                  </a:solidFill>
                  <a:latin typeface="Arial" panose="020B0604020202020204" pitchFamily="34" charset="0"/>
                  <a:cs typeface="Arial" panose="020B0604020202020204" pitchFamily="34" charset="0"/>
                </a:rPr>
                <a:t>L</a:t>
              </a:r>
              <a:r>
                <a:rPr lang="en-US" altLang="ko-KR" sz="1200" dirty="0">
                  <a:solidFill>
                    <a:schemeClr val="bg2">
                      <a:lumMod val="25000"/>
                    </a:schemeClr>
                  </a:solidFill>
                  <a:latin typeface="Arial" panose="020B0604020202020204" pitchFamily="34" charset="0"/>
                  <a:cs typeface="Arial" panose="020B0604020202020204" pitchFamily="34" charset="0"/>
                </a:rPr>
                <a:t>arge-</a:t>
              </a:r>
              <a:r>
                <a:rPr lang="en-US" altLang="ko-KR" sz="1200" dirty="0">
                  <a:solidFill>
                    <a:srgbClr val="00B0F0"/>
                  </a:solidFill>
                  <a:latin typeface="Arial" panose="020B0604020202020204" pitchFamily="34" charset="0"/>
                  <a:cs typeface="Arial" panose="020B0604020202020204" pitchFamily="34" charset="0"/>
                </a:rPr>
                <a:t>A</a:t>
              </a:r>
              <a:r>
                <a:rPr lang="en-US" altLang="ko-KR" sz="1200" dirty="0">
                  <a:solidFill>
                    <a:schemeClr val="bg2">
                      <a:lumMod val="25000"/>
                    </a:schemeClr>
                  </a:solidFill>
                  <a:latin typeface="Arial" panose="020B0604020202020204" pitchFamily="34" charset="0"/>
                  <a:cs typeface="Arial" panose="020B0604020202020204" pitchFamily="34" charset="0"/>
                </a:rPr>
                <a:t>cceptance</a:t>
              </a:r>
            </a:p>
            <a:p>
              <a:pPr algn="ctr" fontAlgn="base" latinLnBrk="0"/>
              <a:r>
                <a:rPr lang="en-US" altLang="ko-KR" sz="1200" dirty="0">
                  <a:solidFill>
                    <a:srgbClr val="00B0F0"/>
                  </a:solidFill>
                  <a:latin typeface="Arial" panose="020B0604020202020204" pitchFamily="34" charset="0"/>
                  <a:cs typeface="Arial" panose="020B0604020202020204" pitchFamily="34" charset="0"/>
                </a:rPr>
                <a:t>M</a:t>
              </a:r>
              <a:r>
                <a:rPr lang="en-US" altLang="ko-KR" sz="1200" dirty="0">
                  <a:solidFill>
                    <a:schemeClr val="bg2">
                      <a:lumMod val="25000"/>
                    </a:schemeClr>
                  </a:solidFill>
                  <a:latin typeface="Arial" panose="020B0604020202020204" pitchFamily="34" charset="0"/>
                  <a:cs typeface="Arial" panose="020B0604020202020204" pitchFamily="34" charset="0"/>
                </a:rPr>
                <a:t>ulti-</a:t>
              </a:r>
              <a:r>
                <a:rPr lang="en-US" altLang="ko-KR" sz="1200" dirty="0">
                  <a:solidFill>
                    <a:srgbClr val="00B0F0"/>
                  </a:solidFill>
                  <a:latin typeface="Arial" panose="020B0604020202020204" pitchFamily="34" charset="0"/>
                  <a:cs typeface="Arial" panose="020B0604020202020204" pitchFamily="34" charset="0"/>
                </a:rPr>
                <a:t>P</a:t>
              </a:r>
              <a:r>
                <a:rPr lang="en-US" altLang="ko-KR" sz="1200" dirty="0">
                  <a:solidFill>
                    <a:schemeClr val="bg2">
                      <a:lumMod val="25000"/>
                    </a:schemeClr>
                  </a:solidFill>
                  <a:latin typeface="Arial" panose="020B0604020202020204" pitchFamily="34" charset="0"/>
                  <a:cs typeface="Arial" panose="020B0604020202020204" pitchFamily="34" charset="0"/>
                </a:rPr>
                <a:t>urpose </a:t>
              </a:r>
              <a:r>
                <a:rPr lang="en-US" altLang="ko-KR" sz="1200" dirty="0">
                  <a:solidFill>
                    <a:srgbClr val="00B0F0"/>
                  </a:solidFill>
                  <a:latin typeface="Arial" panose="020B0604020202020204" pitchFamily="34" charset="0"/>
                  <a:cs typeface="Arial" panose="020B0604020202020204" pitchFamily="34" charset="0"/>
                </a:rPr>
                <a:t>S</a:t>
              </a:r>
              <a:r>
                <a:rPr lang="en-US" altLang="ko-KR" sz="1200" dirty="0">
                  <a:solidFill>
                    <a:schemeClr val="bg2">
                      <a:lumMod val="25000"/>
                    </a:schemeClr>
                  </a:solidFill>
                  <a:latin typeface="Arial" panose="020B0604020202020204" pitchFamily="34" charset="0"/>
                  <a:cs typeface="Arial" panose="020B0604020202020204" pitchFamily="34" charset="0"/>
                </a:rPr>
                <a:t>pectrometer</a:t>
              </a:r>
            </a:p>
          </p:txBody>
        </p:sp>
        <p:sp>
          <p:nvSpPr>
            <p:cNvPr id="11" name="TextBox 10">
              <a:extLst>
                <a:ext uri="{FF2B5EF4-FFF2-40B4-BE49-F238E27FC236}">
                  <a16:creationId xmlns:a16="http://schemas.microsoft.com/office/drawing/2014/main" id="{F124979A-5CE7-473E-99A7-D12B58CD3413}"/>
                </a:ext>
              </a:extLst>
            </p:cNvPr>
            <p:cNvSpPr txBox="1"/>
            <p:nvPr/>
          </p:nvSpPr>
          <p:spPr>
            <a:xfrm>
              <a:off x="8019134" y="6288509"/>
              <a:ext cx="1716611" cy="461665"/>
            </a:xfrm>
            <a:prstGeom prst="rect">
              <a:avLst/>
            </a:prstGeom>
            <a:noFill/>
          </p:spPr>
          <p:txBody>
            <a:bodyPr wrap="square" rtlCol="0">
              <a:spAutoFit/>
            </a:bodyPr>
            <a:lstStyle/>
            <a:p>
              <a:pPr algn="ctr" fontAlgn="base" latinLnBrk="0"/>
              <a:r>
                <a:rPr lang="en-US" altLang="ko-KR" sz="1200" dirty="0">
                  <a:solidFill>
                    <a:srgbClr val="00B0F0"/>
                  </a:solidFill>
                  <a:latin typeface="Arial" panose="020B0604020202020204" pitchFamily="34" charset="0"/>
                  <a:cs typeface="Arial" panose="020B0604020202020204" pitchFamily="34" charset="0"/>
                </a:rPr>
                <a:t>M</a:t>
              </a:r>
              <a:r>
                <a:rPr lang="en-US" altLang="ko-KR" sz="1200" dirty="0">
                  <a:solidFill>
                    <a:schemeClr val="bg2">
                      <a:lumMod val="25000"/>
                    </a:schemeClr>
                  </a:solidFill>
                  <a:latin typeface="Arial" panose="020B0604020202020204" pitchFamily="34" charset="0"/>
                  <a:cs typeface="Arial" panose="020B0604020202020204" pitchFamily="34" charset="0"/>
                </a:rPr>
                <a:t>uon </a:t>
              </a:r>
              <a:r>
                <a:rPr lang="en-US" altLang="ko-KR" sz="1200" dirty="0">
                  <a:solidFill>
                    <a:srgbClr val="00B0F0"/>
                  </a:solidFill>
                  <a:latin typeface="Arial" panose="020B0604020202020204" pitchFamily="34" charset="0"/>
                  <a:cs typeface="Arial" panose="020B0604020202020204" pitchFamily="34" charset="0"/>
                </a:rPr>
                <a:t>S</a:t>
              </a:r>
              <a:r>
                <a:rPr lang="en-US" altLang="ko-KR" sz="1200" dirty="0">
                  <a:solidFill>
                    <a:schemeClr val="bg2">
                      <a:lumMod val="25000"/>
                    </a:schemeClr>
                  </a:solidFill>
                  <a:latin typeface="Arial" panose="020B0604020202020204" pitchFamily="34" charset="0"/>
                  <a:cs typeface="Arial" panose="020B0604020202020204" pitchFamily="34" charset="0"/>
                </a:rPr>
                <a:t>pin </a:t>
              </a:r>
              <a:r>
                <a:rPr lang="en-US" altLang="ko-KR" sz="1200" dirty="0">
                  <a:solidFill>
                    <a:srgbClr val="00B0F0"/>
                  </a:solidFill>
                  <a:latin typeface="Arial" panose="020B0604020202020204" pitchFamily="34" charset="0"/>
                  <a:cs typeface="Arial" panose="020B0604020202020204" pitchFamily="34" charset="0"/>
                </a:rPr>
                <a:t>R</a:t>
              </a:r>
              <a:r>
                <a:rPr lang="en-US" altLang="ko-KR" sz="1200" dirty="0">
                  <a:solidFill>
                    <a:schemeClr val="bg2">
                      <a:lumMod val="25000"/>
                    </a:schemeClr>
                  </a:solidFill>
                  <a:latin typeface="Arial" panose="020B0604020202020204" pitchFamily="34" charset="0"/>
                  <a:cs typeface="Arial" panose="020B0604020202020204" pitchFamily="34" charset="0"/>
                </a:rPr>
                <a:t>otation/</a:t>
              </a:r>
            </a:p>
            <a:p>
              <a:pPr algn="ctr" fontAlgn="base" latinLnBrk="0"/>
              <a:r>
                <a:rPr lang="en-US" altLang="ko-KR" sz="1200" dirty="0">
                  <a:solidFill>
                    <a:srgbClr val="00B0F0"/>
                  </a:solidFill>
                  <a:latin typeface="Arial" panose="020B0604020202020204" pitchFamily="34" charset="0"/>
                  <a:cs typeface="Arial" panose="020B0604020202020204" pitchFamily="34" charset="0"/>
                </a:rPr>
                <a:t>R</a:t>
              </a:r>
              <a:r>
                <a:rPr lang="en-US" altLang="ko-KR" sz="1200" dirty="0">
                  <a:solidFill>
                    <a:schemeClr val="bg2">
                      <a:lumMod val="25000"/>
                    </a:schemeClr>
                  </a:solidFill>
                  <a:latin typeface="Arial" panose="020B0604020202020204" pitchFamily="34" charset="0"/>
                  <a:cs typeface="Arial" panose="020B0604020202020204" pitchFamily="34" charset="0"/>
                </a:rPr>
                <a:t>elaxation/</a:t>
              </a:r>
              <a:r>
                <a:rPr lang="en-US" altLang="ko-KR" sz="1200" dirty="0">
                  <a:solidFill>
                    <a:srgbClr val="00B0F0"/>
                  </a:solidFill>
                  <a:latin typeface="Arial" panose="020B0604020202020204" pitchFamily="34" charset="0"/>
                  <a:cs typeface="Arial" panose="020B0604020202020204" pitchFamily="34" charset="0"/>
                </a:rPr>
                <a:t>R</a:t>
              </a:r>
              <a:r>
                <a:rPr lang="en-US" altLang="ko-KR" sz="1200" dirty="0">
                  <a:solidFill>
                    <a:schemeClr val="bg2">
                      <a:lumMod val="25000"/>
                    </a:schemeClr>
                  </a:solidFill>
                  <a:latin typeface="Arial" panose="020B0604020202020204" pitchFamily="34" charset="0"/>
                  <a:cs typeface="Arial" panose="020B0604020202020204" pitchFamily="34" charset="0"/>
                </a:rPr>
                <a:t>esonance</a:t>
              </a:r>
            </a:p>
          </p:txBody>
        </p:sp>
        <p:sp>
          <p:nvSpPr>
            <p:cNvPr id="12" name="TextBox 11">
              <a:extLst>
                <a:ext uri="{FF2B5EF4-FFF2-40B4-BE49-F238E27FC236}">
                  <a16:creationId xmlns:a16="http://schemas.microsoft.com/office/drawing/2014/main" id="{30C5E7F9-F95C-4834-B573-DB0369EA548F}"/>
                </a:ext>
              </a:extLst>
            </p:cNvPr>
            <p:cNvSpPr txBox="1"/>
            <p:nvPr/>
          </p:nvSpPr>
          <p:spPr>
            <a:xfrm>
              <a:off x="9735745" y="6211669"/>
              <a:ext cx="1191289" cy="646331"/>
            </a:xfrm>
            <a:prstGeom prst="rect">
              <a:avLst/>
            </a:prstGeom>
            <a:noFill/>
          </p:spPr>
          <p:txBody>
            <a:bodyPr wrap="square" rtlCol="0">
              <a:spAutoFit/>
            </a:bodyPr>
            <a:lstStyle/>
            <a:p>
              <a:pPr algn="ctr" fontAlgn="base" latinLnBrk="0"/>
              <a:r>
                <a:rPr lang="en-US" altLang="ko-KR" sz="1200" dirty="0">
                  <a:solidFill>
                    <a:srgbClr val="00B0F0"/>
                  </a:solidFill>
                  <a:latin typeface="Arial" panose="020B0604020202020204" pitchFamily="34" charset="0"/>
                  <a:cs typeface="Arial" panose="020B0604020202020204" pitchFamily="34" charset="0"/>
                </a:rPr>
                <a:t>B</a:t>
              </a:r>
              <a:r>
                <a:rPr lang="en-US" altLang="ko-KR" sz="1200" dirty="0">
                  <a:solidFill>
                    <a:schemeClr val="bg2">
                      <a:lumMod val="25000"/>
                    </a:schemeClr>
                  </a:solidFill>
                  <a:latin typeface="Arial" panose="020B0604020202020204" pitchFamily="34" charset="0"/>
                  <a:cs typeface="Arial" panose="020B0604020202020204" pitchFamily="34" charset="0"/>
                </a:rPr>
                <a:t>eam </a:t>
              </a:r>
              <a:r>
                <a:rPr lang="en-US" altLang="ko-KR" sz="1200" dirty="0">
                  <a:solidFill>
                    <a:srgbClr val="00B0F0"/>
                  </a:solidFill>
                  <a:latin typeface="Arial" panose="020B0604020202020204" pitchFamily="34" charset="0"/>
                  <a:cs typeface="Arial" panose="020B0604020202020204" pitchFamily="34" charset="0"/>
                </a:rPr>
                <a:t>I</a:t>
              </a:r>
              <a:r>
                <a:rPr lang="en-US" altLang="ko-KR" sz="1200" dirty="0">
                  <a:solidFill>
                    <a:schemeClr val="bg2">
                      <a:lumMod val="25000"/>
                    </a:schemeClr>
                  </a:solidFill>
                  <a:latin typeface="Arial" panose="020B0604020202020204" pitchFamily="34" charset="0"/>
                  <a:cs typeface="Arial" panose="020B0604020202020204" pitchFamily="34" charset="0"/>
                </a:rPr>
                <a:t>rradiation </a:t>
              </a:r>
              <a:r>
                <a:rPr lang="en-US" altLang="ko-KR" sz="1200" dirty="0">
                  <a:solidFill>
                    <a:srgbClr val="00B0F0"/>
                  </a:solidFill>
                  <a:latin typeface="Arial" panose="020B0604020202020204" pitchFamily="34" charset="0"/>
                  <a:cs typeface="Arial" panose="020B0604020202020204" pitchFamily="34" charset="0"/>
                </a:rPr>
                <a:t>S</a:t>
              </a:r>
              <a:r>
                <a:rPr lang="en-US" altLang="ko-KR" sz="1200" dirty="0">
                  <a:solidFill>
                    <a:schemeClr val="bg2">
                      <a:lumMod val="25000"/>
                    </a:schemeClr>
                  </a:solidFill>
                  <a:latin typeface="Arial" panose="020B0604020202020204" pitchFamily="34" charset="0"/>
                  <a:cs typeface="Arial" panose="020B0604020202020204" pitchFamily="34" charset="0"/>
                </a:rPr>
                <a:t>ystem</a:t>
              </a:r>
            </a:p>
          </p:txBody>
        </p:sp>
        <p:sp>
          <p:nvSpPr>
            <p:cNvPr id="2" name="사각형: 둥근 모서리 1">
              <a:extLst>
                <a:ext uri="{FF2B5EF4-FFF2-40B4-BE49-F238E27FC236}">
                  <a16:creationId xmlns:a16="http://schemas.microsoft.com/office/drawing/2014/main" id="{E041B3E4-D291-4677-86EA-5E9D8BD4B81F}"/>
                </a:ext>
              </a:extLst>
            </p:cNvPr>
            <p:cNvSpPr/>
            <p:nvPr/>
          </p:nvSpPr>
          <p:spPr>
            <a:xfrm>
              <a:off x="5047205" y="1002082"/>
              <a:ext cx="3331482" cy="1999535"/>
            </a:xfrm>
            <a:prstGeom prst="roundRect">
              <a:avLst/>
            </a:prstGeom>
            <a:noFill/>
            <a:ln>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사각형: 둥근 모서리 13">
              <a:extLst>
                <a:ext uri="{FF2B5EF4-FFF2-40B4-BE49-F238E27FC236}">
                  <a16:creationId xmlns:a16="http://schemas.microsoft.com/office/drawing/2014/main" id="{C1F1A437-FE73-4491-B2E4-A4EC457927FA}"/>
                </a:ext>
              </a:extLst>
            </p:cNvPr>
            <p:cNvSpPr/>
            <p:nvPr/>
          </p:nvSpPr>
          <p:spPr>
            <a:xfrm>
              <a:off x="5047205" y="4774730"/>
              <a:ext cx="6078047" cy="2065617"/>
            </a:xfrm>
            <a:prstGeom prst="roundRect">
              <a:avLst/>
            </a:prstGeom>
            <a:noFill/>
            <a:ln>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사각형: 둥근 모서리 14">
              <a:extLst>
                <a:ext uri="{FF2B5EF4-FFF2-40B4-BE49-F238E27FC236}">
                  <a16:creationId xmlns:a16="http://schemas.microsoft.com/office/drawing/2014/main" id="{B7B940EB-31EF-4FE7-ADC8-7CB352D1B7B4}"/>
                </a:ext>
              </a:extLst>
            </p:cNvPr>
            <p:cNvSpPr/>
            <p:nvPr/>
          </p:nvSpPr>
          <p:spPr>
            <a:xfrm>
              <a:off x="899337" y="4462400"/>
              <a:ext cx="3877028" cy="2377948"/>
            </a:xfrm>
            <a:prstGeom prst="roundRect">
              <a:avLst/>
            </a:prstGeom>
            <a:noFill/>
            <a:ln>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TextBox 15">
              <a:extLst>
                <a:ext uri="{FF2B5EF4-FFF2-40B4-BE49-F238E27FC236}">
                  <a16:creationId xmlns:a16="http://schemas.microsoft.com/office/drawing/2014/main" id="{DAF3764D-0BD7-4832-8CF8-34C1240409B9}"/>
                </a:ext>
              </a:extLst>
            </p:cNvPr>
            <p:cNvSpPr txBox="1"/>
            <p:nvPr/>
          </p:nvSpPr>
          <p:spPr>
            <a:xfrm>
              <a:off x="1172110" y="4462400"/>
              <a:ext cx="3331482" cy="307777"/>
            </a:xfrm>
            <a:prstGeom prst="rect">
              <a:avLst/>
            </a:prstGeom>
            <a:solidFill>
              <a:schemeClr val="bg1">
                <a:alpha val="60000"/>
              </a:schemeClr>
            </a:solidFill>
          </p:spPr>
          <p:txBody>
            <a:bodyPr wrap="square" rtlCol="0">
              <a:spAutoFit/>
            </a:bodyPr>
            <a:lstStyle/>
            <a:p>
              <a:pPr algn="ctr"/>
              <a:r>
                <a:rPr lang="en-US" altLang="ko-KR" sz="1400" b="1" dirty="0">
                  <a:solidFill>
                    <a:srgbClr val="0000FF"/>
                  </a:solidFill>
                  <a:latin typeface="Times New Roman" panose="02020603050405020304" pitchFamily="18" charset="0"/>
                  <a:cs typeface="Times New Roman" panose="02020603050405020304" pitchFamily="18" charset="0"/>
                </a:rPr>
                <a:t>Low Energy &lt; a few tens of MeV/u</a:t>
              </a:r>
              <a:endParaRPr lang="ko-KR" altLang="en-US" sz="1400" b="1" dirty="0">
                <a:solidFill>
                  <a:srgbClr val="0000FF"/>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96C7AACE-F94A-46C7-9D3F-AF5E1EF199C5}"/>
                </a:ext>
              </a:extLst>
            </p:cNvPr>
            <p:cNvSpPr txBox="1"/>
            <p:nvPr/>
          </p:nvSpPr>
          <p:spPr>
            <a:xfrm>
              <a:off x="5047205" y="1015214"/>
              <a:ext cx="3331482" cy="307777"/>
            </a:xfrm>
            <a:prstGeom prst="rect">
              <a:avLst/>
            </a:prstGeom>
            <a:solidFill>
              <a:schemeClr val="bg1">
                <a:alpha val="60000"/>
              </a:schemeClr>
            </a:solidFill>
          </p:spPr>
          <p:txBody>
            <a:bodyPr wrap="square" rtlCol="0">
              <a:spAutoFit/>
            </a:bodyPr>
            <a:lstStyle/>
            <a:p>
              <a:pPr algn="ctr"/>
              <a:r>
                <a:rPr lang="en-US" altLang="ko-KR" sz="1400" b="1" dirty="0">
                  <a:solidFill>
                    <a:srgbClr val="0000FF"/>
                  </a:solidFill>
                  <a:latin typeface="Times New Roman" panose="02020603050405020304" pitchFamily="18" charset="0"/>
                  <a:cs typeface="Times New Roman" panose="02020603050405020304" pitchFamily="18" charset="0"/>
                </a:rPr>
                <a:t>Very Low Energy &lt; a few keV/u</a:t>
              </a:r>
              <a:endParaRPr lang="ko-KR" altLang="en-US" sz="1400" b="1" dirty="0">
                <a:solidFill>
                  <a:srgbClr val="0000FF"/>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B322056B-6A69-4695-A73D-073962B10C92}"/>
                </a:ext>
              </a:extLst>
            </p:cNvPr>
            <p:cNvSpPr txBox="1"/>
            <p:nvPr/>
          </p:nvSpPr>
          <p:spPr>
            <a:xfrm>
              <a:off x="6415003" y="4837721"/>
              <a:ext cx="3331482" cy="307777"/>
            </a:xfrm>
            <a:prstGeom prst="rect">
              <a:avLst/>
            </a:prstGeom>
            <a:solidFill>
              <a:schemeClr val="bg1">
                <a:alpha val="60000"/>
              </a:schemeClr>
            </a:solidFill>
          </p:spPr>
          <p:txBody>
            <a:bodyPr wrap="square" rtlCol="0">
              <a:spAutoFit/>
            </a:bodyPr>
            <a:lstStyle/>
            <a:p>
              <a:pPr algn="ctr"/>
              <a:r>
                <a:rPr lang="en-US" altLang="ko-KR" sz="1400" b="1" dirty="0">
                  <a:solidFill>
                    <a:srgbClr val="0000FF"/>
                  </a:solidFill>
                  <a:latin typeface="Times New Roman" panose="02020603050405020304" pitchFamily="18" charset="0"/>
                  <a:cs typeface="Times New Roman" panose="02020603050405020304" pitchFamily="18" charset="0"/>
                </a:rPr>
                <a:t>High Energy &lt; hundreds of MeV/u</a:t>
              </a:r>
              <a:endParaRPr lang="ko-KR" altLang="en-US" sz="1400" b="1" dirty="0">
                <a:solidFill>
                  <a:srgbClr val="0000FF"/>
                </a:solidFill>
                <a:latin typeface="Times New Roman" panose="02020603050405020304" pitchFamily="18" charset="0"/>
                <a:cs typeface="Times New Roman" panose="02020603050405020304" pitchFamily="18" charset="0"/>
              </a:endParaRPr>
            </a:p>
          </p:txBody>
        </p:sp>
      </p:grpSp>
      <p:sp>
        <p:nvSpPr>
          <p:cNvPr id="20" name="직사각형 19">
            <a:extLst>
              <a:ext uri="{FF2B5EF4-FFF2-40B4-BE49-F238E27FC236}">
                <a16:creationId xmlns:a16="http://schemas.microsoft.com/office/drawing/2014/main" id="{F20911AF-6458-43E9-B512-6F2C5FEBE53A}"/>
              </a:ext>
            </a:extLst>
          </p:cNvPr>
          <p:cNvSpPr/>
          <p:nvPr/>
        </p:nvSpPr>
        <p:spPr>
          <a:xfrm>
            <a:off x="138847" y="1130740"/>
            <a:ext cx="5645479" cy="1492716"/>
          </a:xfrm>
          <a:prstGeom prst="rect">
            <a:avLst/>
          </a:prstGeom>
          <a:solidFill>
            <a:srgbClr val="A5DAF4"/>
          </a:solidFill>
        </p:spPr>
        <p:txBody>
          <a:bodyPr wrap="square">
            <a:spAutoFit/>
          </a:bodyPr>
          <a:lstStyle/>
          <a:p>
            <a:r>
              <a:rPr lang="en-US" altLang="ko-KR" sz="1300" dirty="0">
                <a:solidFill>
                  <a:srgbClr val="333333"/>
                </a:solidFill>
                <a:latin typeface="Arial Narrow" panose="020B0606020202030204" pitchFamily="34" charset="0"/>
                <a:ea typeface="Gulim" panose="020B0600000101010101" pitchFamily="50" charset="-127"/>
              </a:rPr>
              <a:t>Tue 21/10, </a:t>
            </a:r>
            <a:r>
              <a:rPr lang="en-US" altLang="ko-KR" sz="1300" b="1" dirty="0" err="1">
                <a:solidFill>
                  <a:srgbClr val="333333"/>
                </a:solidFill>
                <a:latin typeface="Arial Narrow" panose="020B0606020202030204" pitchFamily="34" charset="0"/>
                <a:ea typeface="Gulim" panose="020B0600000101010101" pitchFamily="50" charset="-127"/>
              </a:rPr>
              <a:t>Jaehyun</a:t>
            </a:r>
            <a:r>
              <a:rPr lang="en-US" altLang="ko-KR" sz="1300" b="1" dirty="0">
                <a:solidFill>
                  <a:srgbClr val="333333"/>
                </a:solidFill>
                <a:latin typeface="Arial Narrow" panose="020B0606020202030204" pitchFamily="34" charset="0"/>
                <a:ea typeface="Gulim" panose="020B0600000101010101" pitchFamily="50" charset="-127"/>
              </a:rPr>
              <a:t> Song</a:t>
            </a:r>
            <a:r>
              <a:rPr lang="en-US" altLang="ko-KR" sz="1300" dirty="0">
                <a:solidFill>
                  <a:srgbClr val="333333"/>
                </a:solidFill>
                <a:latin typeface="Arial Narrow" panose="020B0606020202030204" pitchFamily="34" charset="0"/>
                <a:ea typeface="Gulim" panose="020B0600000101010101" pitchFamily="50" charset="-127"/>
              </a:rPr>
              <a:t>, "Online commissioning and current status of </a:t>
            </a:r>
            <a:r>
              <a:rPr lang="en-US" altLang="ko-KR" sz="1300" dirty="0" err="1">
                <a:solidFill>
                  <a:srgbClr val="333333"/>
                </a:solidFill>
                <a:latin typeface="Arial Narrow" panose="020B0606020202030204" pitchFamily="34" charset="0"/>
                <a:ea typeface="Gulim" panose="020B0600000101010101" pitchFamily="50" charset="-127"/>
              </a:rPr>
              <a:t>CLaSsy</a:t>
            </a:r>
            <a:r>
              <a:rPr lang="en-US" altLang="ko-KR" sz="1300" dirty="0">
                <a:solidFill>
                  <a:srgbClr val="333333"/>
                </a:solidFill>
                <a:latin typeface="Arial Narrow" panose="020B0606020202030204" pitchFamily="34" charset="0"/>
                <a:ea typeface="Gulim" panose="020B0600000101010101" pitchFamily="50" charset="-127"/>
              </a:rPr>
              <a:t> at RAON" </a:t>
            </a:r>
          </a:p>
          <a:p>
            <a:r>
              <a:rPr lang="en-US" altLang="ko-KR" sz="1300" b="1" dirty="0">
                <a:solidFill>
                  <a:srgbClr val="333333"/>
                </a:solidFill>
                <a:latin typeface="Arial Narrow" panose="020B0606020202030204" pitchFamily="34" charset="0"/>
                <a:ea typeface="Gulim" panose="020B0600000101010101" pitchFamily="50" charset="-127"/>
              </a:rPr>
              <a:t>Sung Jong Park</a:t>
            </a:r>
            <a:r>
              <a:rPr lang="en-US" altLang="ko-KR" sz="1300" dirty="0">
                <a:solidFill>
                  <a:srgbClr val="333333"/>
                </a:solidFill>
                <a:latin typeface="Arial Narrow" panose="020B0606020202030204" pitchFamily="34" charset="0"/>
                <a:ea typeface="Gulim" panose="020B0600000101010101" pitchFamily="50" charset="-127"/>
              </a:rPr>
              <a:t>, "High-resolution collinear laser spectroscopy in a combined collinear and anti-collinear geometry"</a:t>
            </a:r>
          </a:p>
          <a:p>
            <a:r>
              <a:rPr lang="en-US" altLang="ko-KR" sz="1300" b="1" dirty="0">
                <a:solidFill>
                  <a:srgbClr val="333333"/>
                </a:solidFill>
                <a:latin typeface="Arial Narrow" panose="020B0606020202030204" pitchFamily="34" charset="0"/>
                <a:ea typeface="Gulim" panose="020B0600000101010101" pitchFamily="50" charset="-127"/>
              </a:rPr>
              <a:t>Ha-Na Kim</a:t>
            </a:r>
            <a:r>
              <a:rPr lang="en-US" altLang="ko-KR" sz="1300" dirty="0">
                <a:solidFill>
                  <a:srgbClr val="333333"/>
                </a:solidFill>
                <a:latin typeface="Arial Narrow" panose="020B0606020202030204" pitchFamily="34" charset="0"/>
                <a:ea typeface="Gulim" panose="020B0600000101010101" pitchFamily="50" charset="-127"/>
              </a:rPr>
              <a:t>, "Current Status of Laser Ion Source Development at RAON"</a:t>
            </a:r>
          </a:p>
          <a:p>
            <a:r>
              <a:rPr lang="en-US" altLang="ko-KR" sz="1300" b="1" dirty="0" err="1">
                <a:solidFill>
                  <a:srgbClr val="333333"/>
                </a:solidFill>
                <a:latin typeface="Arial Narrow" panose="020B0606020202030204" pitchFamily="34" charset="0"/>
                <a:ea typeface="Gulim" panose="020B0600000101010101" pitchFamily="50" charset="-127"/>
              </a:rPr>
              <a:t>Seongjin</a:t>
            </a:r>
            <a:r>
              <a:rPr lang="en-US" altLang="ko-KR" sz="1300" b="1" dirty="0">
                <a:solidFill>
                  <a:srgbClr val="333333"/>
                </a:solidFill>
                <a:latin typeface="Arial Narrow" panose="020B0606020202030204" pitchFamily="34" charset="0"/>
                <a:ea typeface="Gulim" panose="020B0600000101010101" pitchFamily="50" charset="-127"/>
              </a:rPr>
              <a:t> </a:t>
            </a:r>
            <a:r>
              <a:rPr lang="en-US" altLang="ko-KR" sz="1300" b="1" dirty="0" err="1">
                <a:solidFill>
                  <a:srgbClr val="333333"/>
                </a:solidFill>
                <a:latin typeface="Arial Narrow" panose="020B0606020202030204" pitchFamily="34" charset="0"/>
                <a:ea typeface="Gulim" panose="020B0600000101010101" pitchFamily="50" charset="-127"/>
              </a:rPr>
              <a:t>Heo</a:t>
            </a:r>
            <a:r>
              <a:rPr lang="en-US" altLang="ko-KR" sz="1300" dirty="0">
                <a:solidFill>
                  <a:srgbClr val="333333"/>
                </a:solidFill>
                <a:latin typeface="Arial Narrow" panose="020B0606020202030204" pitchFamily="34" charset="0"/>
                <a:ea typeface="Gulim" panose="020B0600000101010101" pitchFamily="50" charset="-127"/>
              </a:rPr>
              <a:t>, "Status of RFQ Cooler </a:t>
            </a:r>
            <a:r>
              <a:rPr lang="en-US" altLang="ko-KR" sz="1300" dirty="0" err="1">
                <a:solidFill>
                  <a:srgbClr val="333333"/>
                </a:solidFill>
                <a:latin typeface="Arial Narrow" panose="020B0606020202030204" pitchFamily="34" charset="0"/>
                <a:ea typeface="Gulim" panose="020B0600000101010101" pitchFamily="50" charset="-127"/>
              </a:rPr>
              <a:t>Buncher</a:t>
            </a:r>
            <a:r>
              <a:rPr lang="en-US" altLang="ko-KR" sz="1300" dirty="0">
                <a:solidFill>
                  <a:srgbClr val="333333"/>
                </a:solidFill>
                <a:latin typeface="Arial Narrow" panose="020B0606020202030204" pitchFamily="34" charset="0"/>
                <a:ea typeface="Gulim" panose="020B0600000101010101" pitchFamily="50" charset="-127"/>
              </a:rPr>
              <a:t> for rare isotope experiments with Isotope Separation On-Line system"</a:t>
            </a:r>
          </a:p>
          <a:p>
            <a:r>
              <a:rPr lang="en-US" altLang="ko-KR" sz="1300" b="1" dirty="0" err="1">
                <a:solidFill>
                  <a:srgbClr val="333333"/>
                </a:solidFill>
                <a:latin typeface="Arial Narrow" panose="020B0606020202030204" pitchFamily="34" charset="0"/>
                <a:ea typeface="Gulim" panose="020B0600000101010101" pitchFamily="50" charset="-127"/>
              </a:rPr>
              <a:t>Jinho</a:t>
            </a:r>
            <a:r>
              <a:rPr lang="en-US" altLang="ko-KR" sz="1300" b="1" dirty="0">
                <a:solidFill>
                  <a:srgbClr val="333333"/>
                </a:solidFill>
                <a:latin typeface="Arial Narrow" panose="020B0606020202030204" pitchFamily="34" charset="0"/>
                <a:ea typeface="Gulim" panose="020B0600000101010101" pitchFamily="50" charset="-127"/>
              </a:rPr>
              <a:t> Lee</a:t>
            </a:r>
            <a:r>
              <a:rPr lang="en-US" altLang="ko-KR" sz="1300" dirty="0">
                <a:solidFill>
                  <a:srgbClr val="333333"/>
                </a:solidFill>
                <a:latin typeface="Arial Narrow" panose="020B0606020202030204" pitchFamily="34" charset="0"/>
                <a:ea typeface="Gulim" panose="020B0600000101010101" pitchFamily="50" charset="-127"/>
              </a:rPr>
              <a:t>, "Status of Rare Isotope Beam Operation at RAON"</a:t>
            </a:r>
          </a:p>
        </p:txBody>
      </p:sp>
      <p:sp>
        <p:nvSpPr>
          <p:cNvPr id="21" name="슬라이드 번호 개체 틀 2">
            <a:extLst>
              <a:ext uri="{FF2B5EF4-FFF2-40B4-BE49-F238E27FC236}">
                <a16:creationId xmlns:a16="http://schemas.microsoft.com/office/drawing/2014/main" id="{19F38A2A-7CC8-457F-AD2D-19D4850649EE}"/>
              </a:ext>
            </a:extLst>
          </p:cNvPr>
          <p:cNvSpPr txBox="1">
            <a:spLocks/>
          </p:cNvSpPr>
          <p:nvPr/>
        </p:nvSpPr>
        <p:spPr>
          <a:xfrm>
            <a:off x="9360000" y="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tint val="82000"/>
                  </a:schemeClr>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91FA9868-F4C7-48E4-A91F-515FCC583EA8}" type="slidenum">
              <a:rPr lang="ko-KR" altLang="en-US" sz="1400" smtClean="0"/>
              <a:pPr/>
              <a:t>4</a:t>
            </a:fld>
            <a:endParaRPr lang="ko-KR" altLang="en-US" sz="1400" dirty="0"/>
          </a:p>
        </p:txBody>
      </p:sp>
    </p:spTree>
    <p:extLst>
      <p:ext uri="{BB962C8B-B14F-4D97-AF65-F5344CB8AC3E}">
        <p14:creationId xmlns:p14="http://schemas.microsoft.com/office/powerpoint/2010/main" val="16080849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그림 18">
            <a:extLst>
              <a:ext uri="{FF2B5EF4-FFF2-40B4-BE49-F238E27FC236}">
                <a16:creationId xmlns:a16="http://schemas.microsoft.com/office/drawing/2014/main" id="{B566940A-5D05-484C-340D-B21396B2E3C6}"/>
              </a:ext>
            </a:extLst>
          </p:cNvPr>
          <p:cNvPicPr>
            <a:picLocks noChangeAspect="1"/>
          </p:cNvPicPr>
          <p:nvPr/>
        </p:nvPicPr>
        <p:blipFill rotWithShape="1">
          <a:blip r:embed="rId3">
            <a:extLst>
              <a:ext uri="{28A0092B-C50C-407E-A947-70E740481C1C}">
                <a14:useLocalDpi xmlns:a14="http://schemas.microsoft.com/office/drawing/2010/main" val="0"/>
              </a:ext>
            </a:extLst>
          </a:blip>
          <a:srcRect t="20307" b="7853"/>
          <a:stretch/>
        </p:blipFill>
        <p:spPr>
          <a:xfrm>
            <a:off x="5892" y="475989"/>
            <a:ext cx="12192000" cy="526093"/>
          </a:xfrm>
          <a:prstGeom prst="rect">
            <a:avLst/>
          </a:prstGeom>
        </p:spPr>
      </p:pic>
      <p:sp>
        <p:nvSpPr>
          <p:cNvPr id="25" name="TextBox 24">
            <a:extLst>
              <a:ext uri="{FF2B5EF4-FFF2-40B4-BE49-F238E27FC236}">
                <a16:creationId xmlns:a16="http://schemas.microsoft.com/office/drawing/2014/main" id="{DB975493-325C-B395-0388-8A9AEF398447}"/>
              </a:ext>
            </a:extLst>
          </p:cNvPr>
          <p:cNvSpPr txBox="1"/>
          <p:nvPr/>
        </p:nvSpPr>
        <p:spPr>
          <a:xfrm>
            <a:off x="540000" y="180000"/>
            <a:ext cx="10769684" cy="646331"/>
          </a:xfrm>
          <a:prstGeom prst="rect">
            <a:avLst/>
          </a:prstGeom>
          <a:noFill/>
        </p:spPr>
        <p:txBody>
          <a:bodyPr wrap="square" rtlCol="0">
            <a:spAutoFit/>
          </a:bodyPr>
          <a:lstStyle/>
          <a:p>
            <a:r>
              <a:rPr lang="en-US" altLang="ko-KR" sz="3600" dirty="0">
                <a:solidFill>
                  <a:srgbClr val="004098"/>
                </a:solidFill>
                <a:latin typeface="Times New Roman" panose="02020603050405020304" pitchFamily="18" charset="0"/>
                <a:ea typeface="SUIT SemiBold" pitchFamily="50" charset="-127"/>
                <a:cs typeface="Times New Roman" panose="02020603050405020304" pitchFamily="18" charset="0"/>
              </a:rPr>
              <a:t>First Call for Proposals </a:t>
            </a:r>
            <a:endParaRPr lang="ko-KR" altLang="en-US" sz="2800" dirty="0">
              <a:solidFill>
                <a:srgbClr val="004098"/>
              </a:solidFill>
              <a:latin typeface="Times New Roman" panose="02020603050405020304" pitchFamily="18" charset="0"/>
              <a:ea typeface="SUIT SemiBold" pitchFamily="50" charset="-127"/>
              <a:cs typeface="Times New Roman" panose="02020603050405020304" pitchFamily="18" charset="0"/>
            </a:endParaRPr>
          </a:p>
        </p:txBody>
      </p:sp>
      <p:pic>
        <p:nvPicPr>
          <p:cNvPr id="5" name="그림 4">
            <a:extLst>
              <a:ext uri="{FF2B5EF4-FFF2-40B4-BE49-F238E27FC236}">
                <a16:creationId xmlns:a16="http://schemas.microsoft.com/office/drawing/2014/main" id="{07CDC746-E1FE-4AA9-92DC-69E5D928B077}"/>
              </a:ext>
            </a:extLst>
          </p:cNvPr>
          <p:cNvPicPr>
            <a:picLocks noChangeAspect="1"/>
          </p:cNvPicPr>
          <p:nvPr/>
        </p:nvPicPr>
        <p:blipFill>
          <a:blip r:embed="rId4"/>
          <a:stretch>
            <a:fillRect/>
          </a:stretch>
        </p:blipFill>
        <p:spPr>
          <a:xfrm>
            <a:off x="540000" y="1673771"/>
            <a:ext cx="5133872" cy="5026265"/>
          </a:xfrm>
          <a:prstGeom prst="rect">
            <a:avLst/>
          </a:prstGeom>
          <a:ln>
            <a:solidFill>
              <a:schemeClr val="tx1"/>
            </a:solidFill>
          </a:ln>
        </p:spPr>
      </p:pic>
      <p:sp>
        <p:nvSpPr>
          <p:cNvPr id="6" name="사각형: 둥근 모서리 5">
            <a:extLst>
              <a:ext uri="{FF2B5EF4-FFF2-40B4-BE49-F238E27FC236}">
                <a16:creationId xmlns:a16="http://schemas.microsoft.com/office/drawing/2014/main" id="{4A0F08C7-363A-4A1B-912B-0372BADC7E9E}"/>
              </a:ext>
            </a:extLst>
          </p:cNvPr>
          <p:cNvSpPr/>
          <p:nvPr/>
        </p:nvSpPr>
        <p:spPr>
          <a:xfrm>
            <a:off x="946156" y="5339391"/>
            <a:ext cx="4321560" cy="1338609"/>
          </a:xfrm>
          <a:prstGeom prst="roundRect">
            <a:avLst>
              <a:gd name="adj" fmla="val 7441"/>
            </a:avLst>
          </a:prstGeom>
          <a:solidFill>
            <a:schemeClr val="tx1">
              <a:lumMod val="50000"/>
              <a:lumOff val="50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0000" rtlCol="0" anchor="ctr"/>
          <a:lstStyle/>
          <a:p>
            <a:pPr marL="171450" indent="-171450">
              <a:lnSpc>
                <a:spcPct val="150000"/>
              </a:lnSpc>
              <a:buFont typeface="Arial" panose="020B0604020202020204" pitchFamily="34" charset="0"/>
              <a:buChar char="•"/>
            </a:pPr>
            <a:r>
              <a:rPr lang="en-US" altLang="ko-KR" sz="1400" dirty="0">
                <a:solidFill>
                  <a:schemeClr val="tx1"/>
                </a:solidFill>
                <a:latin typeface="Arial" panose="020B0604020202020204" pitchFamily="34" charset="0"/>
                <a:cs typeface="Arial" panose="020B0604020202020204" pitchFamily="34" charset="0"/>
              </a:rPr>
              <a:t>Period: </a:t>
            </a:r>
            <a:r>
              <a:rPr lang="en-US" altLang="ko-KR" sz="1400" b="1" dirty="0">
                <a:solidFill>
                  <a:schemeClr val="tx1"/>
                </a:solidFill>
                <a:latin typeface="Arial" panose="020B0604020202020204" pitchFamily="34" charset="0"/>
                <a:cs typeface="Arial" panose="020B0604020202020204" pitchFamily="34" charset="0"/>
              </a:rPr>
              <a:t>Dec. 12</a:t>
            </a:r>
            <a:r>
              <a:rPr lang="en-US" altLang="ko-KR" sz="1400" dirty="0">
                <a:solidFill>
                  <a:schemeClr val="tx1"/>
                </a:solidFill>
                <a:latin typeface="Arial" panose="020B0604020202020204" pitchFamily="34" charset="0"/>
                <a:cs typeface="Arial" panose="020B0604020202020204" pitchFamily="34" charset="0"/>
              </a:rPr>
              <a:t>, 2023 - </a:t>
            </a:r>
            <a:r>
              <a:rPr lang="en-US" altLang="ko-KR" sz="1400" b="1" dirty="0">
                <a:solidFill>
                  <a:schemeClr val="tx1"/>
                </a:solidFill>
                <a:latin typeface="Arial" panose="020B0604020202020204" pitchFamily="34" charset="0"/>
                <a:cs typeface="Arial" panose="020B0604020202020204" pitchFamily="34" charset="0"/>
              </a:rPr>
              <a:t>Jan. 19</a:t>
            </a:r>
            <a:r>
              <a:rPr lang="en-US" altLang="ko-KR" sz="1400" dirty="0">
                <a:solidFill>
                  <a:schemeClr val="tx1"/>
                </a:solidFill>
                <a:latin typeface="Arial" panose="020B0604020202020204" pitchFamily="34" charset="0"/>
                <a:cs typeface="Arial" panose="020B0604020202020204" pitchFamily="34" charset="0"/>
              </a:rPr>
              <a:t>, 2024 (6 weeks)</a:t>
            </a:r>
          </a:p>
          <a:p>
            <a:pPr marL="171450" indent="-171450">
              <a:lnSpc>
                <a:spcPct val="150000"/>
              </a:lnSpc>
              <a:buFont typeface="Arial" panose="020B0604020202020204" pitchFamily="34" charset="0"/>
              <a:buChar char="•"/>
            </a:pPr>
            <a:r>
              <a:rPr lang="en-US" altLang="ko-KR" sz="1400" b="1" dirty="0">
                <a:solidFill>
                  <a:schemeClr val="tx1"/>
                </a:solidFill>
                <a:latin typeface="Arial" panose="020B0604020202020204" pitchFamily="34" charset="0"/>
                <a:cs typeface="Arial" panose="020B0604020202020204" pitchFamily="34" charset="0"/>
              </a:rPr>
              <a:t>For domestic users</a:t>
            </a:r>
          </a:p>
          <a:p>
            <a:pPr marL="171450" indent="-171450">
              <a:lnSpc>
                <a:spcPct val="150000"/>
              </a:lnSpc>
              <a:buFont typeface="Arial" panose="020B0604020202020204" pitchFamily="34" charset="0"/>
              <a:buChar char="•"/>
            </a:pPr>
            <a:r>
              <a:rPr lang="en-US" altLang="ko-KR" sz="1400" dirty="0">
                <a:solidFill>
                  <a:schemeClr val="tx1"/>
                </a:solidFill>
                <a:latin typeface="Arial" panose="020B0604020202020204" pitchFamily="34" charset="0"/>
                <a:cs typeface="Arial" panose="020B0604020202020204" pitchFamily="34" charset="0"/>
              </a:rPr>
              <a:t>30 proposals submitted</a:t>
            </a:r>
          </a:p>
          <a:p>
            <a:pPr marL="171450" indent="-171450">
              <a:lnSpc>
                <a:spcPct val="150000"/>
              </a:lnSpc>
              <a:buFont typeface="Arial" panose="020B0604020202020204" pitchFamily="34" charset="0"/>
              <a:buChar char="•"/>
            </a:pPr>
            <a:r>
              <a:rPr lang="en-US" altLang="ko-KR" sz="1400" dirty="0">
                <a:solidFill>
                  <a:schemeClr val="tx1"/>
                </a:solidFill>
                <a:latin typeface="Arial" panose="020B0604020202020204" pitchFamily="34" charset="0"/>
                <a:cs typeface="Arial" panose="020B0604020202020204" pitchFamily="34" charset="0"/>
              </a:rPr>
              <a:t>313 participants from 15 institutions</a:t>
            </a:r>
          </a:p>
        </p:txBody>
      </p:sp>
      <p:sp>
        <p:nvSpPr>
          <p:cNvPr id="7" name="object 12">
            <a:extLst>
              <a:ext uri="{FF2B5EF4-FFF2-40B4-BE49-F238E27FC236}">
                <a16:creationId xmlns:a16="http://schemas.microsoft.com/office/drawing/2014/main" id="{C5020C5E-2AF2-4725-B951-75AB0C827731}"/>
              </a:ext>
            </a:extLst>
          </p:cNvPr>
          <p:cNvSpPr txBox="1"/>
          <p:nvPr/>
        </p:nvSpPr>
        <p:spPr>
          <a:xfrm>
            <a:off x="540000" y="1002685"/>
            <a:ext cx="5133872" cy="548868"/>
          </a:xfrm>
          <a:prstGeom prst="rect">
            <a:avLst/>
          </a:prstGeom>
        </p:spPr>
        <p:txBody>
          <a:bodyPr vert="horz" wrap="square" lIns="0" tIns="12700" rIns="0" bIns="0" rtlCol="0">
            <a:spAutoFit/>
          </a:bodyPr>
          <a:lstStyle/>
          <a:p>
            <a:pPr marL="12700" lvl="0">
              <a:spcBef>
                <a:spcPts val="100"/>
              </a:spcBef>
              <a:defRPr/>
            </a:pPr>
            <a:r>
              <a:rPr lang="en-US" altLang="ko-KR" b="1" dirty="0">
                <a:solidFill>
                  <a:srgbClr val="E7E6E6">
                    <a:lumMod val="25000"/>
                  </a:srgbClr>
                </a:solidFill>
                <a:latin typeface="Times New Roman" panose="02020603050405020304" pitchFamily="18" charset="0"/>
                <a:cs typeface="Times New Roman" panose="02020603050405020304" pitchFamily="18" charset="0"/>
              </a:rPr>
              <a:t>First Call for Proposals </a:t>
            </a:r>
          </a:p>
          <a:p>
            <a:pPr marL="12700" lvl="0">
              <a:spcBef>
                <a:spcPts val="100"/>
              </a:spcBef>
              <a:defRPr/>
            </a:pPr>
            <a:r>
              <a:rPr lang="en-US" altLang="ko-KR" sz="1600" dirty="0">
                <a:solidFill>
                  <a:srgbClr val="E7E6E6">
                    <a:lumMod val="25000"/>
                  </a:srgbClr>
                </a:solidFill>
                <a:latin typeface="Times New Roman" panose="02020603050405020304" pitchFamily="18" charset="0"/>
                <a:cs typeface="Times New Roman" panose="02020603050405020304" pitchFamily="18" charset="0"/>
              </a:rPr>
              <a:t>(for 2024 Low-Energy Beam Experiments at RAON)</a:t>
            </a:r>
          </a:p>
        </p:txBody>
      </p:sp>
      <p:graphicFrame>
        <p:nvGraphicFramePr>
          <p:cNvPr id="9" name="표 8">
            <a:extLst>
              <a:ext uri="{FF2B5EF4-FFF2-40B4-BE49-F238E27FC236}">
                <a16:creationId xmlns:a16="http://schemas.microsoft.com/office/drawing/2014/main" id="{401DB0A6-D2E4-4F5D-A0E8-FF3406D649F6}"/>
              </a:ext>
            </a:extLst>
          </p:cNvPr>
          <p:cNvGraphicFramePr>
            <a:graphicFrameLocks noGrp="1"/>
          </p:cNvGraphicFramePr>
          <p:nvPr>
            <p:extLst>
              <p:ext uri="{D42A27DB-BD31-4B8C-83A1-F6EECF244321}">
                <p14:modId xmlns:p14="http://schemas.microsoft.com/office/powerpoint/2010/main" val="1735569929"/>
              </p:ext>
            </p:extLst>
          </p:nvPr>
        </p:nvGraphicFramePr>
        <p:xfrm>
          <a:off x="5762503" y="1673771"/>
          <a:ext cx="6379802" cy="5026267"/>
        </p:xfrm>
        <a:graphic>
          <a:graphicData uri="http://schemas.openxmlformats.org/drawingml/2006/table">
            <a:tbl>
              <a:tblPr firstRow="1" bandRow="1">
                <a:tableStyleId>{5C22544A-7EE6-4342-B048-85BDC9FD1C3A}</a:tableStyleId>
              </a:tblPr>
              <a:tblGrid>
                <a:gridCol w="1107220">
                  <a:extLst>
                    <a:ext uri="{9D8B030D-6E8A-4147-A177-3AD203B41FA5}">
                      <a16:colId xmlns:a16="http://schemas.microsoft.com/office/drawing/2014/main" val="168577986"/>
                    </a:ext>
                  </a:extLst>
                </a:gridCol>
                <a:gridCol w="1972791">
                  <a:extLst>
                    <a:ext uri="{9D8B030D-6E8A-4147-A177-3AD203B41FA5}">
                      <a16:colId xmlns:a16="http://schemas.microsoft.com/office/drawing/2014/main" val="4260879433"/>
                    </a:ext>
                  </a:extLst>
                </a:gridCol>
                <a:gridCol w="1162878">
                  <a:extLst>
                    <a:ext uri="{9D8B030D-6E8A-4147-A177-3AD203B41FA5}">
                      <a16:colId xmlns:a16="http://schemas.microsoft.com/office/drawing/2014/main" val="3519356052"/>
                    </a:ext>
                  </a:extLst>
                </a:gridCol>
                <a:gridCol w="1046921">
                  <a:extLst>
                    <a:ext uri="{9D8B030D-6E8A-4147-A177-3AD203B41FA5}">
                      <a16:colId xmlns:a16="http://schemas.microsoft.com/office/drawing/2014/main" val="3804993312"/>
                    </a:ext>
                  </a:extLst>
                </a:gridCol>
                <a:gridCol w="1089992">
                  <a:extLst>
                    <a:ext uri="{9D8B030D-6E8A-4147-A177-3AD203B41FA5}">
                      <a16:colId xmlns:a16="http://schemas.microsoft.com/office/drawing/2014/main" val="3126817260"/>
                    </a:ext>
                  </a:extLst>
                </a:gridCol>
              </a:tblGrid>
              <a:tr h="559107">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400" b="1" kern="1200" dirty="0">
                          <a:solidFill>
                            <a:schemeClr val="lt1"/>
                          </a:solidFill>
                          <a:effectLst/>
                          <a:latin typeface="Times New Roman" panose="02020603050405020304" pitchFamily="18" charset="0"/>
                          <a:ea typeface="+mn-ea"/>
                          <a:cs typeface="Times New Roman" panose="02020603050405020304" pitchFamily="18" charset="0"/>
                        </a:rPr>
                        <a:t>Name </a:t>
                      </a:r>
                    </a:p>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400" b="1" kern="1200" dirty="0">
                          <a:solidFill>
                            <a:schemeClr val="lt1"/>
                          </a:solidFill>
                          <a:effectLst/>
                          <a:latin typeface="Times New Roman" panose="02020603050405020304" pitchFamily="18" charset="0"/>
                          <a:ea typeface="+mn-ea"/>
                          <a:cs typeface="Times New Roman" panose="02020603050405020304" pitchFamily="18" charset="0"/>
                        </a:rPr>
                        <a:t>(affiliation)</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2C538A"/>
                    </a:solidFill>
                  </a:tcPr>
                </a:tc>
                <a:tc>
                  <a:txBody>
                    <a:bodyPr/>
                    <a:lstStyle/>
                    <a:p>
                      <a:pPr algn="ctr" fontAlgn="base" latinLnBrk="0"/>
                      <a:r>
                        <a:rPr lang="en-US" altLang="ko-KR" sz="1400" b="1" kern="1200" dirty="0">
                          <a:solidFill>
                            <a:schemeClr val="lt1"/>
                          </a:solidFill>
                          <a:effectLst/>
                          <a:latin typeface="Times New Roman" panose="02020603050405020304" pitchFamily="18" charset="0"/>
                          <a:ea typeface="+mn-ea"/>
                          <a:cs typeface="Times New Roman" panose="02020603050405020304" pitchFamily="18" charset="0"/>
                        </a:rPr>
                        <a:t>Experiments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2C538A"/>
                    </a:solidFill>
                  </a:tcPr>
                </a:tc>
                <a:tc>
                  <a:txBody>
                    <a:bodyPr/>
                    <a:lstStyle/>
                    <a:p>
                      <a:pPr algn="ctr" fontAlgn="base" latinLnBrk="0"/>
                      <a:r>
                        <a:rPr lang="en-US" altLang="ko-KR" sz="1400" b="1" kern="1200" dirty="0">
                          <a:solidFill>
                            <a:schemeClr val="lt1"/>
                          </a:solidFill>
                          <a:effectLst/>
                          <a:latin typeface="Times New Roman" panose="02020603050405020304" pitchFamily="18" charset="0"/>
                          <a:ea typeface="+mn-ea"/>
                          <a:cs typeface="Times New Roman" panose="02020603050405020304" pitchFamily="18" charset="0"/>
                        </a:rPr>
                        <a:t>Dates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2C538A"/>
                    </a:solidFill>
                  </a:tcPr>
                </a:tc>
                <a:tc>
                  <a:txBody>
                    <a:bodyPr/>
                    <a:lstStyle/>
                    <a:p>
                      <a:pPr algn="ctr" fontAlgn="base" latinLnBrk="0"/>
                      <a:r>
                        <a:rPr lang="en-US" altLang="ko-KR" sz="1400" b="1" kern="1200" dirty="0">
                          <a:solidFill>
                            <a:schemeClr val="lt1"/>
                          </a:solidFill>
                          <a:effectLst/>
                          <a:latin typeface="Times New Roman" panose="02020603050405020304" pitchFamily="18" charset="0"/>
                          <a:ea typeface="+mn-ea"/>
                          <a:cs typeface="Times New Roman" panose="02020603050405020304" pitchFamily="18" charset="0"/>
                        </a:rPr>
                        <a:t>Beams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2C538A"/>
                    </a:solidFill>
                  </a:tcPr>
                </a:tc>
                <a:tc>
                  <a:txBody>
                    <a:bodyPr/>
                    <a:lstStyle/>
                    <a:p>
                      <a:pPr algn="ctr" fontAlgn="base" latinLnBrk="0"/>
                      <a:r>
                        <a:rPr lang="en-US" altLang="ko-KR" sz="1400" b="1" kern="1200" dirty="0">
                          <a:solidFill>
                            <a:schemeClr val="lt1"/>
                          </a:solidFill>
                          <a:effectLst/>
                          <a:latin typeface="Times New Roman" panose="02020603050405020304" pitchFamily="18" charset="0"/>
                          <a:ea typeface="+mn-ea"/>
                          <a:cs typeface="Times New Roman" panose="02020603050405020304" pitchFamily="18" charset="0"/>
                        </a:rPr>
                        <a:t>Exp. </a:t>
                      </a:r>
                    </a:p>
                    <a:p>
                      <a:pPr algn="ctr" fontAlgn="base" latinLnBrk="0"/>
                      <a:r>
                        <a:rPr lang="en-US" altLang="ko-KR" sz="1400" b="1" kern="1200" dirty="0">
                          <a:solidFill>
                            <a:schemeClr val="lt1"/>
                          </a:solidFill>
                          <a:effectLst/>
                          <a:latin typeface="Times New Roman" panose="02020603050405020304" pitchFamily="18" charset="0"/>
                          <a:ea typeface="+mn-ea"/>
                          <a:cs typeface="Times New Roman" panose="02020603050405020304" pitchFamily="18" charset="0"/>
                        </a:rPr>
                        <a:t>facility</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2C538A"/>
                    </a:solidFill>
                  </a:tcPr>
                </a:tc>
                <a:extLst>
                  <a:ext uri="{0D108BD9-81ED-4DB2-BD59-A6C34878D82A}">
                    <a16:rowId xmlns:a16="http://schemas.microsoft.com/office/drawing/2014/main" val="3400734006"/>
                  </a:ext>
                </a:extLst>
              </a:tr>
              <a:tr h="893432">
                <a:tc>
                  <a:txBody>
                    <a:bodyPr/>
                    <a:lstStyle/>
                    <a:p>
                      <a:pPr algn="ctr" fontAlgn="base" latinLnBrk="0"/>
                      <a:r>
                        <a:rPr lang="en-US" altLang="ko-KR" sz="1200" b="1" kern="1200" dirty="0">
                          <a:solidFill>
                            <a:schemeClr val="bg2">
                              <a:lumMod val="25000"/>
                            </a:schemeClr>
                          </a:solidFill>
                          <a:effectLst/>
                          <a:latin typeface="Times New Roman" panose="02020603050405020304" pitchFamily="18" charset="0"/>
                          <a:ea typeface="+mn-ea"/>
                          <a:cs typeface="Times New Roman" panose="02020603050405020304" pitchFamily="18" charset="0"/>
                        </a:rPr>
                        <a:t>D. S. </a:t>
                      </a:r>
                      <a:r>
                        <a:rPr lang="en-US" altLang="ko-KR" sz="1200" b="1" kern="1200" dirty="0" err="1">
                          <a:solidFill>
                            <a:schemeClr val="bg2">
                              <a:lumMod val="25000"/>
                            </a:schemeClr>
                          </a:solidFill>
                          <a:effectLst/>
                          <a:latin typeface="Times New Roman" panose="02020603050405020304" pitchFamily="18" charset="0"/>
                          <a:ea typeface="+mn-ea"/>
                          <a:cs typeface="Times New Roman" panose="02020603050405020304" pitchFamily="18" charset="0"/>
                        </a:rPr>
                        <a:t>Ahn</a:t>
                      </a:r>
                      <a:endParaRPr lang="en-US" altLang="ko-KR" sz="1200" b="1" kern="1200" dirty="0">
                        <a:solidFill>
                          <a:schemeClr val="bg2">
                            <a:lumMod val="25000"/>
                          </a:schemeClr>
                        </a:solidFill>
                        <a:effectLst/>
                        <a:latin typeface="Times New Roman" panose="02020603050405020304" pitchFamily="18" charset="0"/>
                        <a:ea typeface="+mn-ea"/>
                        <a:cs typeface="Times New Roman" panose="02020603050405020304" pitchFamily="18" charset="0"/>
                      </a:endParaRPr>
                    </a:p>
                    <a:p>
                      <a:pPr algn="ctr" fontAlgn="base" latinLnBrk="0"/>
                      <a:r>
                        <a:rPr lang="en-US" altLang="ko-KR" sz="1200" b="1" kern="1200" dirty="0">
                          <a:solidFill>
                            <a:schemeClr val="bg2">
                              <a:lumMod val="25000"/>
                            </a:schemeClr>
                          </a:solidFill>
                          <a:effectLst/>
                          <a:latin typeface="Times New Roman" panose="02020603050405020304" pitchFamily="18" charset="0"/>
                          <a:ea typeface="+mn-ea"/>
                          <a:cs typeface="Times New Roman" panose="02020603050405020304" pitchFamily="18" charset="0"/>
                        </a:rPr>
                        <a:t>(CENS/IBS)</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100" kern="1200" dirty="0">
                          <a:solidFill>
                            <a:schemeClr val="bg2">
                              <a:lumMod val="25000"/>
                            </a:schemeClr>
                          </a:solidFill>
                          <a:effectLst/>
                          <a:latin typeface="Times New Roman" panose="02020603050405020304" pitchFamily="18" charset="0"/>
                          <a:ea typeface="+mn-ea"/>
                          <a:cs typeface="Times New Roman" panose="02020603050405020304" pitchFamily="18" charset="0"/>
                        </a:rPr>
                        <a:t>Measurement for production cross section and momentum distribution of projectile fragmentation </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100" kern="1200" dirty="0">
                          <a:solidFill>
                            <a:schemeClr val="bg2">
                              <a:lumMod val="25000"/>
                            </a:schemeClr>
                          </a:solidFill>
                          <a:effectLst/>
                          <a:latin typeface="Times New Roman" panose="02020603050405020304" pitchFamily="18" charset="0"/>
                          <a:ea typeface="+mn-ea"/>
                          <a:cs typeface="Times New Roman" panose="02020603050405020304" pitchFamily="18" charset="0"/>
                        </a:rPr>
                        <a:t>Jul 9 ~ Aug 23</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fontAlgn="base" latinLnBrk="0"/>
                      <a:r>
                        <a:rPr lang="pt-BR" altLang="ko-KR" sz="1100" kern="1200" baseline="30000" dirty="0">
                          <a:solidFill>
                            <a:schemeClr val="bg2">
                              <a:lumMod val="25000"/>
                            </a:schemeClr>
                          </a:solidFill>
                          <a:effectLst/>
                          <a:latin typeface="Times New Roman" panose="02020603050405020304" pitchFamily="18" charset="0"/>
                          <a:ea typeface="+mn-ea"/>
                          <a:cs typeface="Times New Roman" panose="02020603050405020304" pitchFamily="18" charset="0"/>
                        </a:rPr>
                        <a:t>40</a:t>
                      </a:r>
                      <a:r>
                        <a:rPr lang="pt-BR" altLang="ko-KR" sz="1100" kern="1200" dirty="0">
                          <a:solidFill>
                            <a:schemeClr val="bg2">
                              <a:lumMod val="25000"/>
                            </a:schemeClr>
                          </a:solidFill>
                          <a:effectLst/>
                          <a:latin typeface="Times New Roman" panose="02020603050405020304" pitchFamily="18" charset="0"/>
                          <a:ea typeface="+mn-ea"/>
                          <a:cs typeface="Times New Roman" panose="02020603050405020304" pitchFamily="18" charset="0"/>
                        </a:rPr>
                        <a:t>Ar</a:t>
                      </a:r>
                    </a:p>
                    <a:p>
                      <a:pPr algn="ctr" fontAlgn="base" latinLnBrk="0"/>
                      <a:r>
                        <a:rPr lang="pt-BR" altLang="ko-KR" sz="1100" kern="1200" dirty="0">
                          <a:solidFill>
                            <a:schemeClr val="bg2">
                              <a:lumMod val="25000"/>
                            </a:schemeClr>
                          </a:solidFill>
                          <a:effectLst/>
                          <a:latin typeface="Times New Roman" panose="02020603050405020304" pitchFamily="18" charset="0"/>
                          <a:ea typeface="+mn-ea"/>
                          <a:cs typeface="Times New Roman" panose="02020603050405020304" pitchFamily="18" charset="0"/>
                        </a:rPr>
                        <a:t>(16.4 Mev/u, </a:t>
                      </a:r>
                    </a:p>
                    <a:p>
                      <a:pPr algn="ctr" fontAlgn="base" latinLnBrk="0"/>
                      <a:r>
                        <a:rPr lang="pt-BR" altLang="ko-KR" sz="1100" kern="1200" dirty="0">
                          <a:solidFill>
                            <a:schemeClr val="bg2">
                              <a:lumMod val="25000"/>
                            </a:schemeClr>
                          </a:solidFill>
                          <a:effectLst/>
                          <a:latin typeface="Times New Roman" panose="02020603050405020304" pitchFamily="18" charset="0"/>
                          <a:ea typeface="+mn-ea"/>
                          <a:cs typeface="Times New Roman" panose="02020603050405020304" pitchFamily="18" charset="0"/>
                        </a:rPr>
                        <a:t>5 pnA)</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200" b="1" kern="1200" dirty="0" err="1">
                          <a:solidFill>
                            <a:schemeClr val="bg2">
                              <a:lumMod val="25000"/>
                            </a:schemeClr>
                          </a:solidFill>
                          <a:effectLst/>
                          <a:latin typeface="Times New Roman" panose="02020603050405020304" pitchFamily="18" charset="0"/>
                          <a:ea typeface="+mn-ea"/>
                          <a:cs typeface="Times New Roman" panose="02020603050405020304" pitchFamily="18" charset="0"/>
                        </a:rPr>
                        <a:t>KoBRA</a:t>
                      </a:r>
                      <a:r>
                        <a:rPr lang="en-US" altLang="ko-KR" sz="1200" b="1" kern="1200" dirty="0">
                          <a:solidFill>
                            <a:schemeClr val="bg2">
                              <a:lumMod val="25000"/>
                            </a:schemeClr>
                          </a:solidFill>
                          <a:effectLst/>
                          <a:latin typeface="Times New Roman" panose="02020603050405020304" pitchFamily="18" charset="0"/>
                          <a:ea typeface="+mn-ea"/>
                          <a:cs typeface="Times New Roman" panose="02020603050405020304" pitchFamily="18" charset="0"/>
                        </a:rPr>
                        <a:t> </a:t>
                      </a:r>
                      <a:endParaRPr lang="ko-KR" altLang="en-US" sz="1200" b="1" dirty="0">
                        <a:solidFill>
                          <a:schemeClr val="bg2">
                            <a:lumMod val="25000"/>
                          </a:schemeClr>
                        </a:solidFill>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50205831"/>
                  </a:ext>
                </a:extLst>
              </a:tr>
              <a:tr h="893432">
                <a:tc>
                  <a:txBody>
                    <a:bodyPr/>
                    <a:lstStyle/>
                    <a:p>
                      <a:pPr algn="ctr" fontAlgn="base" latinLnBrk="0"/>
                      <a:r>
                        <a:rPr lang="en-US" altLang="ko-KR" sz="1200" b="1" kern="1200" dirty="0">
                          <a:solidFill>
                            <a:schemeClr val="bg2">
                              <a:lumMod val="25000"/>
                            </a:schemeClr>
                          </a:solidFill>
                          <a:effectLst/>
                          <a:latin typeface="Times New Roman" panose="02020603050405020304" pitchFamily="18" charset="0"/>
                          <a:ea typeface="+mn-ea"/>
                          <a:cs typeface="Times New Roman" panose="02020603050405020304" pitchFamily="18" charset="0"/>
                        </a:rPr>
                        <a:t>J. B. Kim</a:t>
                      </a:r>
                    </a:p>
                    <a:p>
                      <a:pPr algn="ctr" fontAlgn="base" latinLnBrk="0"/>
                      <a:r>
                        <a:rPr lang="en-US" altLang="ko-KR" sz="1200" b="1" kern="1200" dirty="0">
                          <a:solidFill>
                            <a:schemeClr val="bg2">
                              <a:lumMod val="25000"/>
                            </a:schemeClr>
                          </a:solidFill>
                          <a:effectLst/>
                          <a:latin typeface="Times New Roman" panose="02020603050405020304" pitchFamily="18" charset="0"/>
                          <a:ea typeface="+mn-ea"/>
                          <a:cs typeface="Times New Roman" panose="02020603050405020304" pitchFamily="18" charset="0"/>
                        </a:rPr>
                        <a:t>(KNUE)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100" kern="1200" dirty="0">
                          <a:solidFill>
                            <a:schemeClr val="bg2">
                              <a:lumMod val="25000"/>
                            </a:schemeClr>
                          </a:solidFill>
                          <a:effectLst/>
                          <a:latin typeface="Times New Roman" panose="02020603050405020304" pitchFamily="18" charset="0"/>
                          <a:ea typeface="+mn-ea"/>
                          <a:cs typeface="Times New Roman" panose="02020603050405020304" pitchFamily="18" charset="0"/>
                        </a:rPr>
                        <a:t>High-resolution laser spectroscopy for the study of sodium</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100" kern="1200" dirty="0">
                          <a:solidFill>
                            <a:schemeClr val="bg2">
                              <a:lumMod val="25000"/>
                            </a:schemeClr>
                          </a:solidFill>
                          <a:effectLst/>
                          <a:latin typeface="Times New Roman" panose="02020603050405020304" pitchFamily="18" charset="0"/>
                          <a:ea typeface="+mn-ea"/>
                          <a:cs typeface="Times New Roman" panose="02020603050405020304" pitchFamily="18" charset="0"/>
                        </a:rPr>
                        <a:t>Nov 25 ~ 28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algn="ctr" fontAlgn="base" latinLnBrk="0"/>
                      <a:r>
                        <a:rPr lang="pt-BR" altLang="ko-KR" sz="1100" b="1" kern="1200" baseline="30000" dirty="0">
                          <a:solidFill>
                            <a:schemeClr val="tx1"/>
                          </a:solidFill>
                          <a:effectLst/>
                          <a:latin typeface="Times New Roman" panose="02020603050405020304" pitchFamily="18" charset="0"/>
                          <a:ea typeface="+mn-ea"/>
                          <a:cs typeface="Times New Roman" panose="02020603050405020304" pitchFamily="18" charset="0"/>
                        </a:rPr>
                        <a:t>22,23</a:t>
                      </a:r>
                      <a:r>
                        <a:rPr lang="pt-BR" altLang="ko-KR" sz="1100" b="1" kern="1200" dirty="0">
                          <a:solidFill>
                            <a:schemeClr val="tx1"/>
                          </a:solidFill>
                          <a:effectLst/>
                          <a:latin typeface="Times New Roman" panose="02020603050405020304" pitchFamily="18" charset="0"/>
                          <a:ea typeface="+mn-ea"/>
                          <a:cs typeface="Times New Roman" panose="02020603050405020304" pitchFamily="18" charset="0"/>
                        </a:rPr>
                        <a:t>Na</a:t>
                      </a:r>
                    </a:p>
                    <a:p>
                      <a:pPr algn="ctr" fontAlgn="base" latinLnBrk="0"/>
                      <a:r>
                        <a:rPr lang="pt-BR" altLang="ko-KR" sz="1100" kern="1200" dirty="0">
                          <a:solidFill>
                            <a:schemeClr val="tx1"/>
                          </a:solidFill>
                          <a:effectLst/>
                          <a:latin typeface="Times New Roman" panose="02020603050405020304" pitchFamily="18" charset="0"/>
                          <a:ea typeface="+mn-ea"/>
                          <a:cs typeface="Times New Roman" panose="02020603050405020304" pitchFamily="18" charset="0"/>
                        </a:rPr>
                        <a:t>(20 keV, </a:t>
                      </a:r>
                    </a:p>
                    <a:p>
                      <a:pPr algn="ctr" fontAlgn="base" latinLnBrk="0"/>
                      <a:r>
                        <a:rPr lang="pt-BR" altLang="ko-KR" sz="1100" kern="1200" dirty="0">
                          <a:solidFill>
                            <a:schemeClr val="tx1"/>
                          </a:solidFill>
                          <a:effectLst/>
                          <a:latin typeface="Times New Roman" panose="02020603050405020304" pitchFamily="18" charset="0"/>
                          <a:ea typeface="+mn-ea"/>
                          <a:cs typeface="Times New Roman" panose="02020603050405020304" pitchFamily="18" charset="0"/>
                        </a:rPr>
                        <a:t>3.3E7 ppb)</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200" b="1" kern="1200" dirty="0" err="1">
                          <a:solidFill>
                            <a:schemeClr val="tx1"/>
                          </a:solidFill>
                          <a:effectLst/>
                          <a:latin typeface="Times New Roman" panose="02020603050405020304" pitchFamily="18" charset="0"/>
                          <a:ea typeface="+mn-ea"/>
                          <a:cs typeface="Times New Roman" panose="02020603050405020304" pitchFamily="18" charset="0"/>
                        </a:rPr>
                        <a:t>CLaSsy</a:t>
                      </a:r>
                      <a:r>
                        <a:rPr lang="en-US" altLang="ko-KR" sz="1200" b="1" kern="1200" dirty="0">
                          <a:solidFill>
                            <a:schemeClr val="tx1"/>
                          </a:solidFill>
                          <a:effectLst/>
                          <a:latin typeface="Times New Roman" panose="02020603050405020304" pitchFamily="18" charset="0"/>
                          <a:ea typeface="+mn-ea"/>
                          <a:cs typeface="Times New Roman" panose="02020603050405020304" pitchFamily="18" charset="0"/>
                        </a:rPr>
                        <a:t>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576979432"/>
                  </a:ext>
                </a:extLst>
              </a:tr>
              <a:tr h="893432">
                <a:tc>
                  <a:txBody>
                    <a:bodyPr/>
                    <a:lstStyle/>
                    <a:p>
                      <a:pPr algn="ctr" fontAlgn="base" latinLnBrk="0"/>
                      <a:r>
                        <a:rPr lang="pt-BR" altLang="ko-KR" sz="1200" b="1" kern="1200" dirty="0">
                          <a:solidFill>
                            <a:schemeClr val="bg2">
                              <a:lumMod val="25000"/>
                            </a:schemeClr>
                          </a:solidFill>
                          <a:effectLst/>
                          <a:latin typeface="Times New Roman" panose="02020603050405020304" pitchFamily="18" charset="0"/>
                          <a:ea typeface="+mn-ea"/>
                          <a:cs typeface="Times New Roman" panose="02020603050405020304" pitchFamily="18" charset="0"/>
                        </a:rPr>
                        <a:t>D. H. Kim</a:t>
                      </a:r>
                    </a:p>
                    <a:p>
                      <a:pPr algn="ctr" fontAlgn="base" latinLnBrk="0"/>
                      <a:r>
                        <a:rPr lang="pt-BR" altLang="ko-KR" sz="1200" b="1" kern="1200" dirty="0">
                          <a:solidFill>
                            <a:schemeClr val="bg2">
                              <a:lumMod val="25000"/>
                            </a:schemeClr>
                          </a:solidFill>
                          <a:effectLst/>
                          <a:latin typeface="Times New Roman" panose="02020603050405020304" pitchFamily="18" charset="0"/>
                          <a:ea typeface="+mn-ea"/>
                          <a:cs typeface="Times New Roman" panose="02020603050405020304" pitchFamily="18" charset="0"/>
                        </a:rPr>
                        <a:t>(CENS/IBS)</a:t>
                      </a:r>
                    </a:p>
                    <a:p>
                      <a:pPr algn="ctr" latinLnBrk="1"/>
                      <a:endParaRPr lang="ko-KR" altLang="en-US" sz="1200" b="1" dirty="0">
                        <a:solidFill>
                          <a:schemeClr val="bg2">
                            <a:lumMod val="25000"/>
                          </a:schemeClr>
                        </a:solidFill>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100" kern="1200" dirty="0">
                          <a:solidFill>
                            <a:schemeClr val="bg2">
                              <a:lumMod val="25000"/>
                            </a:schemeClr>
                          </a:solidFill>
                          <a:effectLst/>
                          <a:latin typeface="Times New Roman" panose="02020603050405020304" pitchFamily="18" charset="0"/>
                          <a:ea typeface="+mn-ea"/>
                          <a:cs typeface="Times New Roman" panose="02020603050405020304" pitchFamily="18" charset="0"/>
                        </a:rPr>
                        <a:t>40Ar + p elastic scattering experiment for a study of optical model potential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100" kern="1200" dirty="0">
                          <a:solidFill>
                            <a:schemeClr val="bg2">
                              <a:lumMod val="25000"/>
                            </a:schemeClr>
                          </a:solidFill>
                          <a:effectLst/>
                          <a:latin typeface="Times New Roman" panose="02020603050405020304" pitchFamily="18" charset="0"/>
                          <a:ea typeface="+mn-ea"/>
                          <a:cs typeface="Times New Roman" panose="02020603050405020304" pitchFamily="18" charset="0"/>
                        </a:rPr>
                        <a:t>Aug 5 ~ 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ase" latinLnBrk="0"/>
                      <a:r>
                        <a:rPr lang="pt-BR" altLang="ko-KR" sz="1100" kern="1200" baseline="30000" dirty="0">
                          <a:solidFill>
                            <a:schemeClr val="tx1"/>
                          </a:solidFill>
                          <a:effectLst/>
                          <a:latin typeface="Times New Roman" panose="02020603050405020304" pitchFamily="18" charset="0"/>
                          <a:ea typeface="+mn-ea"/>
                          <a:cs typeface="Times New Roman" panose="02020603050405020304" pitchFamily="18" charset="0"/>
                        </a:rPr>
                        <a:t>40</a:t>
                      </a:r>
                      <a:r>
                        <a:rPr lang="pt-BR" altLang="ko-KR" sz="1100" kern="1200" dirty="0">
                          <a:solidFill>
                            <a:schemeClr val="tx1"/>
                          </a:solidFill>
                          <a:effectLst/>
                          <a:latin typeface="Times New Roman" panose="02020603050405020304" pitchFamily="18" charset="0"/>
                          <a:ea typeface="+mn-ea"/>
                          <a:cs typeface="Times New Roman" panose="02020603050405020304" pitchFamily="18" charset="0"/>
                        </a:rPr>
                        <a:t>Ar</a:t>
                      </a:r>
                    </a:p>
                    <a:p>
                      <a:pPr algn="ctr" fontAlgn="base" latinLnBrk="0"/>
                      <a:r>
                        <a:rPr lang="pt-BR" altLang="ko-KR" sz="1100" kern="1200" dirty="0">
                          <a:solidFill>
                            <a:schemeClr val="tx1"/>
                          </a:solidFill>
                          <a:effectLst/>
                          <a:latin typeface="Times New Roman" panose="02020603050405020304" pitchFamily="18" charset="0"/>
                          <a:ea typeface="+mn-ea"/>
                          <a:cs typeface="Times New Roman" panose="02020603050405020304" pitchFamily="18" charset="0"/>
                        </a:rPr>
                        <a:t>(8.1 Mev/u, </a:t>
                      </a:r>
                    </a:p>
                    <a:p>
                      <a:pPr algn="ctr" fontAlgn="base" latinLnBrk="0"/>
                      <a:r>
                        <a:rPr lang="pt-BR" altLang="ko-KR" sz="1100" kern="1200" dirty="0">
                          <a:solidFill>
                            <a:schemeClr val="tx1"/>
                          </a:solidFill>
                          <a:effectLst/>
                          <a:latin typeface="Times New Roman" panose="02020603050405020304" pitchFamily="18" charset="0"/>
                          <a:ea typeface="+mn-ea"/>
                          <a:cs typeface="Times New Roman" panose="02020603050405020304" pitchFamily="18" charset="0"/>
                        </a:rPr>
                        <a:t>5 pnA)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200" b="1" kern="1200" dirty="0" err="1">
                          <a:solidFill>
                            <a:schemeClr val="tx1"/>
                          </a:solidFill>
                          <a:effectLst/>
                          <a:latin typeface="Times New Roman" panose="02020603050405020304" pitchFamily="18" charset="0"/>
                          <a:ea typeface="+mn-ea"/>
                          <a:cs typeface="Times New Roman" panose="02020603050405020304" pitchFamily="18" charset="0"/>
                        </a:rPr>
                        <a:t>KoBRA</a:t>
                      </a:r>
                      <a:endParaRPr lang="en-US" altLang="ko-KR" sz="1200" b="1" kern="1200" dirty="0">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09469799"/>
                  </a:ext>
                </a:extLst>
              </a:tr>
              <a:tr h="893432">
                <a:tc>
                  <a:txBody>
                    <a:bodyPr/>
                    <a:lstStyle/>
                    <a:p>
                      <a:pPr algn="ctr" fontAlgn="base" latinLnBrk="0"/>
                      <a:r>
                        <a:rPr lang="en-US" altLang="ko-KR" sz="1200" b="1" kern="1200" dirty="0">
                          <a:solidFill>
                            <a:schemeClr val="bg2">
                              <a:lumMod val="25000"/>
                            </a:schemeClr>
                          </a:solidFill>
                          <a:effectLst/>
                          <a:latin typeface="Times New Roman" panose="02020603050405020304" pitchFamily="18" charset="0"/>
                          <a:ea typeface="+mn-ea"/>
                          <a:cs typeface="Times New Roman" panose="02020603050405020304" pitchFamily="18" charset="0"/>
                        </a:rPr>
                        <a:t>W. J. Lee</a:t>
                      </a:r>
                    </a:p>
                    <a:p>
                      <a:pPr algn="ctr" fontAlgn="base" latinLnBrk="0"/>
                      <a:r>
                        <a:rPr lang="en-US" altLang="ko-KR" sz="1200" b="1" kern="1200" dirty="0">
                          <a:solidFill>
                            <a:schemeClr val="bg2">
                              <a:lumMod val="25000"/>
                            </a:schemeClr>
                          </a:solidFill>
                          <a:effectLst/>
                          <a:latin typeface="Times New Roman" panose="02020603050405020304" pitchFamily="18" charset="0"/>
                          <a:ea typeface="+mn-ea"/>
                          <a:cs typeface="Times New Roman" panose="02020603050405020304" pitchFamily="18" charset="0"/>
                        </a:rPr>
                        <a:t>(KARI)</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100" kern="1200">
                          <a:solidFill>
                            <a:schemeClr val="bg2">
                              <a:lumMod val="25000"/>
                            </a:schemeClr>
                          </a:solidFill>
                          <a:effectLst/>
                          <a:latin typeface="Times New Roman" panose="02020603050405020304" pitchFamily="18" charset="0"/>
                          <a:ea typeface="+mn-ea"/>
                          <a:cs typeface="Times New Roman" panose="02020603050405020304" pitchFamily="18" charset="0"/>
                        </a:rPr>
                        <a:t>Single event effects test for space semiconductor at KoBRA</a:t>
                      </a:r>
                      <a:endParaRPr lang="en-US" altLang="ko-KR" sz="1100" kern="1200" dirty="0">
                        <a:solidFill>
                          <a:schemeClr val="bg2">
                            <a:lumMod val="25000"/>
                          </a:schemeClr>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100" kern="1200" dirty="0">
                          <a:solidFill>
                            <a:schemeClr val="bg2">
                              <a:lumMod val="25000"/>
                            </a:schemeClr>
                          </a:solidFill>
                          <a:effectLst/>
                          <a:latin typeface="Times New Roman" panose="02020603050405020304" pitchFamily="18" charset="0"/>
                          <a:ea typeface="+mn-ea"/>
                          <a:cs typeface="Times New Roman" panose="02020603050405020304" pitchFamily="18" charset="0"/>
                        </a:rPr>
                        <a:t>Jul 24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algn="ctr" fontAlgn="base" latinLnBrk="0"/>
                      <a:r>
                        <a:rPr lang="pt-BR" altLang="ko-KR" sz="1100" kern="1200" baseline="30000" dirty="0">
                          <a:solidFill>
                            <a:schemeClr val="tx1"/>
                          </a:solidFill>
                          <a:effectLst/>
                          <a:latin typeface="Times New Roman" panose="02020603050405020304" pitchFamily="18" charset="0"/>
                          <a:ea typeface="+mn-ea"/>
                          <a:cs typeface="Times New Roman" panose="02020603050405020304" pitchFamily="18" charset="0"/>
                        </a:rPr>
                        <a:t>40</a:t>
                      </a:r>
                      <a:r>
                        <a:rPr lang="pt-BR" altLang="ko-KR" sz="1100" kern="1200" dirty="0">
                          <a:solidFill>
                            <a:schemeClr val="tx1"/>
                          </a:solidFill>
                          <a:effectLst/>
                          <a:latin typeface="Times New Roman" panose="02020603050405020304" pitchFamily="18" charset="0"/>
                          <a:ea typeface="+mn-ea"/>
                          <a:cs typeface="Times New Roman" panose="02020603050405020304" pitchFamily="18" charset="0"/>
                        </a:rPr>
                        <a:t>Ar</a:t>
                      </a:r>
                    </a:p>
                    <a:p>
                      <a:pPr algn="ctr" fontAlgn="base" latinLnBrk="0"/>
                      <a:r>
                        <a:rPr lang="pt-BR" altLang="ko-KR" sz="1100" kern="1200" dirty="0">
                          <a:solidFill>
                            <a:schemeClr val="tx1"/>
                          </a:solidFill>
                          <a:effectLst/>
                          <a:latin typeface="Times New Roman" panose="02020603050405020304" pitchFamily="18" charset="0"/>
                          <a:ea typeface="+mn-ea"/>
                          <a:cs typeface="Times New Roman" panose="02020603050405020304" pitchFamily="18" charset="0"/>
                        </a:rPr>
                        <a:t>(16.4 Mev/u, </a:t>
                      </a:r>
                    </a:p>
                    <a:p>
                      <a:pPr algn="ctr" fontAlgn="base" latinLnBrk="0"/>
                      <a:r>
                        <a:rPr lang="pt-BR" altLang="ko-KR" sz="1100" kern="1200" dirty="0">
                          <a:solidFill>
                            <a:schemeClr val="tx1"/>
                          </a:solidFill>
                          <a:effectLst/>
                          <a:latin typeface="Times New Roman" panose="02020603050405020304" pitchFamily="18" charset="0"/>
                          <a:ea typeface="+mn-ea"/>
                          <a:cs typeface="Times New Roman" panose="02020603050405020304" pitchFamily="18" charset="0"/>
                        </a:rPr>
                        <a:t>5 pnA)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200" b="1" kern="1200" dirty="0" err="1">
                          <a:solidFill>
                            <a:schemeClr val="tx1"/>
                          </a:solidFill>
                          <a:effectLst/>
                          <a:latin typeface="Times New Roman" panose="02020603050405020304" pitchFamily="18" charset="0"/>
                          <a:ea typeface="+mn-ea"/>
                          <a:cs typeface="Times New Roman" panose="02020603050405020304" pitchFamily="18" charset="0"/>
                        </a:rPr>
                        <a:t>KoBRA</a:t>
                      </a:r>
                      <a:r>
                        <a:rPr lang="en-US" altLang="ko-KR" sz="1200" b="1" kern="1200" dirty="0">
                          <a:solidFill>
                            <a:schemeClr val="tx1"/>
                          </a:solidFill>
                          <a:effectLst/>
                          <a:latin typeface="Times New Roman" panose="02020603050405020304" pitchFamily="18" charset="0"/>
                          <a:ea typeface="+mn-ea"/>
                          <a:cs typeface="Times New Roman" panose="02020603050405020304" pitchFamily="18" charset="0"/>
                        </a:rPr>
                        <a:t>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919910516"/>
                  </a:ext>
                </a:extLst>
              </a:tr>
              <a:tr h="893432">
                <a:tc>
                  <a:txBody>
                    <a:bodyPr/>
                    <a:lstStyle/>
                    <a:p>
                      <a:pPr algn="ctr" fontAlgn="base" latinLnBrk="0"/>
                      <a:r>
                        <a:rPr lang="en-US" altLang="ko-KR" sz="1200" b="1" kern="1200" dirty="0">
                          <a:solidFill>
                            <a:schemeClr val="bg2">
                              <a:lumMod val="25000"/>
                            </a:schemeClr>
                          </a:solidFill>
                          <a:effectLst/>
                          <a:latin typeface="Times New Roman" panose="02020603050405020304" pitchFamily="18" charset="0"/>
                          <a:ea typeface="+mn-ea"/>
                          <a:cs typeface="Times New Roman" panose="02020603050405020304" pitchFamily="18" charset="0"/>
                        </a:rPr>
                        <a:t>J. H. Won</a:t>
                      </a:r>
                    </a:p>
                    <a:p>
                      <a:pPr algn="ctr" fontAlgn="base" latinLnBrk="0"/>
                      <a:r>
                        <a:rPr lang="en-US" altLang="ko-KR" sz="1200" b="1" kern="1200" dirty="0">
                          <a:solidFill>
                            <a:schemeClr val="bg2">
                              <a:lumMod val="25000"/>
                            </a:schemeClr>
                          </a:solidFill>
                          <a:effectLst/>
                          <a:latin typeface="Times New Roman" panose="02020603050405020304" pitchFamily="18" charset="0"/>
                          <a:ea typeface="+mn-ea"/>
                          <a:cs typeface="Times New Roman" panose="02020603050405020304" pitchFamily="18" charset="0"/>
                        </a:rPr>
                        <a:t>(CENS/IBS)</a:t>
                      </a:r>
                    </a:p>
                  </a:txBody>
                  <a:tcPr anchor="ctr">
                    <a:lnL w="12700" cmpd="sng">
                      <a:noFill/>
                    </a:lnL>
                    <a:lnR w="12700" cmpd="sng">
                      <a:noFill/>
                    </a:lnR>
                    <a:lnT w="12700" cmpd="sng">
                      <a:noFill/>
                    </a:lnT>
                    <a:lnB w="19050" cap="flat" cmpd="sng" algn="ctr">
                      <a:solidFill>
                        <a:srgbClr val="2C538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100" kern="1200" dirty="0">
                          <a:solidFill>
                            <a:schemeClr val="bg2">
                              <a:lumMod val="25000"/>
                            </a:schemeClr>
                          </a:solidFill>
                          <a:effectLst/>
                          <a:latin typeface="Times New Roman" panose="02020603050405020304" pitchFamily="18" charset="0"/>
                          <a:ea typeface="+mn-ea"/>
                          <a:cs typeface="Times New Roman" panose="02020603050405020304" pitchFamily="18" charset="0"/>
                        </a:rPr>
                        <a:t>Collinear laser spectroscopy of neutron-deficient Na isotopes </a:t>
                      </a:r>
                    </a:p>
                  </a:txBody>
                  <a:tcPr anchor="ctr">
                    <a:lnL w="12700" cmpd="sng">
                      <a:noFill/>
                    </a:lnL>
                    <a:lnR w="12700" cmpd="sng">
                      <a:noFill/>
                    </a:lnR>
                    <a:lnT w="12700" cmpd="sng">
                      <a:noFill/>
                    </a:lnT>
                    <a:lnB w="19050" cap="flat" cmpd="sng" algn="ctr">
                      <a:solidFill>
                        <a:srgbClr val="2C538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100" kern="1200" dirty="0">
                          <a:solidFill>
                            <a:schemeClr val="bg2">
                              <a:lumMod val="25000"/>
                            </a:schemeClr>
                          </a:solidFill>
                          <a:effectLst/>
                          <a:latin typeface="Times New Roman" panose="02020603050405020304" pitchFamily="18" charset="0"/>
                          <a:ea typeface="+mn-ea"/>
                          <a:cs typeface="Times New Roman" panose="02020603050405020304" pitchFamily="18" charset="0"/>
                        </a:rPr>
                        <a:t>Nov 29 ~ Dec 3</a:t>
                      </a:r>
                    </a:p>
                  </a:txBody>
                  <a:tcPr anchor="ctr">
                    <a:lnL w="12700" cmpd="sng">
                      <a:noFill/>
                    </a:lnL>
                    <a:lnR w="12700" cmpd="sng">
                      <a:noFill/>
                    </a:lnR>
                    <a:lnT w="12700" cmpd="sng">
                      <a:noFill/>
                    </a:lnT>
                    <a:lnB w="19050" cap="flat" cmpd="sng" algn="ctr">
                      <a:solidFill>
                        <a:srgbClr val="2C538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ase" latinLnBrk="0"/>
                      <a:r>
                        <a:rPr lang="pt-BR" altLang="ko-KR" sz="1100" b="1" kern="1200" baseline="30000" dirty="0">
                          <a:solidFill>
                            <a:schemeClr val="tx1"/>
                          </a:solidFill>
                          <a:effectLst/>
                          <a:latin typeface="Times New Roman" panose="02020603050405020304" pitchFamily="18" charset="0"/>
                          <a:ea typeface="+mn-ea"/>
                          <a:cs typeface="Times New Roman" panose="02020603050405020304" pitchFamily="18" charset="0"/>
                        </a:rPr>
                        <a:t>21,23</a:t>
                      </a:r>
                      <a:r>
                        <a:rPr lang="pt-BR" altLang="ko-KR" sz="1100" b="1" kern="1200" dirty="0">
                          <a:solidFill>
                            <a:schemeClr val="tx1"/>
                          </a:solidFill>
                          <a:effectLst/>
                          <a:latin typeface="Times New Roman" panose="02020603050405020304" pitchFamily="18" charset="0"/>
                          <a:ea typeface="+mn-ea"/>
                          <a:cs typeface="Times New Roman" panose="02020603050405020304" pitchFamily="18" charset="0"/>
                        </a:rPr>
                        <a:t>Na</a:t>
                      </a:r>
                    </a:p>
                    <a:p>
                      <a:pPr algn="ctr" fontAlgn="base" latinLnBrk="0"/>
                      <a:r>
                        <a:rPr lang="pt-BR" altLang="ko-KR" sz="1100" kern="1200" dirty="0">
                          <a:solidFill>
                            <a:schemeClr val="tx1"/>
                          </a:solidFill>
                          <a:effectLst/>
                          <a:latin typeface="Times New Roman" panose="02020603050405020304" pitchFamily="18" charset="0"/>
                          <a:ea typeface="+mn-ea"/>
                          <a:cs typeface="Times New Roman" panose="02020603050405020304" pitchFamily="18" charset="0"/>
                        </a:rPr>
                        <a:t>(20 keV, </a:t>
                      </a:r>
                    </a:p>
                    <a:p>
                      <a:pPr algn="ctr" fontAlgn="base" latinLnBrk="0"/>
                      <a:r>
                        <a:rPr lang="pt-BR" altLang="ko-KR" sz="1100" kern="1200" dirty="0">
                          <a:solidFill>
                            <a:schemeClr val="tx1"/>
                          </a:solidFill>
                          <a:effectLst/>
                          <a:latin typeface="Times New Roman" panose="02020603050405020304" pitchFamily="18" charset="0"/>
                          <a:ea typeface="+mn-ea"/>
                          <a:cs typeface="Times New Roman" panose="02020603050405020304" pitchFamily="18" charset="0"/>
                        </a:rPr>
                        <a:t>1.3E6 ppb)</a:t>
                      </a:r>
                    </a:p>
                  </a:txBody>
                  <a:tcPr anchor="ctr">
                    <a:lnL w="12700" cmpd="sng">
                      <a:noFill/>
                    </a:lnL>
                    <a:lnR w="12700" cmpd="sng">
                      <a:noFill/>
                    </a:lnR>
                    <a:lnT w="12700" cmpd="sng">
                      <a:noFill/>
                    </a:lnT>
                    <a:lnB w="19050" cap="flat" cmpd="sng" algn="ctr">
                      <a:solidFill>
                        <a:srgbClr val="2C538A"/>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altLang="ko-KR" sz="1200" b="1" kern="1200" dirty="0" err="1">
                          <a:solidFill>
                            <a:schemeClr val="tx1"/>
                          </a:solidFill>
                          <a:effectLst/>
                          <a:latin typeface="Times New Roman" panose="02020603050405020304" pitchFamily="18" charset="0"/>
                          <a:ea typeface="+mn-ea"/>
                          <a:cs typeface="Times New Roman" panose="02020603050405020304" pitchFamily="18" charset="0"/>
                        </a:rPr>
                        <a:t>CLaSsy</a:t>
                      </a:r>
                      <a:endParaRPr lang="en-US" altLang="ko-KR" sz="1200" b="1" kern="1200" dirty="0">
                        <a:solidFill>
                          <a:schemeClr val="tx1"/>
                        </a:solidFill>
                        <a:effectLst/>
                        <a:latin typeface="Times New Roman" panose="02020603050405020304" pitchFamily="18" charset="0"/>
                        <a:ea typeface="+mn-ea"/>
                        <a:cs typeface="Times New Roman" panose="02020603050405020304" pitchFamily="18" charset="0"/>
                      </a:endParaRPr>
                    </a:p>
                  </a:txBody>
                  <a:tcPr anchor="ctr">
                    <a:lnL w="12700" cmpd="sng">
                      <a:noFill/>
                    </a:lnL>
                    <a:lnR w="12700" cmpd="sng">
                      <a:noFill/>
                    </a:lnR>
                    <a:lnT w="12700" cmpd="sng">
                      <a:noFill/>
                    </a:lnT>
                    <a:lnB w="19050" cap="flat" cmpd="sng" algn="ctr">
                      <a:solidFill>
                        <a:srgbClr val="2C538A"/>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958236"/>
                  </a:ext>
                </a:extLst>
              </a:tr>
            </a:tbl>
          </a:graphicData>
        </a:graphic>
      </p:graphicFrame>
      <p:sp>
        <p:nvSpPr>
          <p:cNvPr id="2" name="직사각형 1">
            <a:extLst>
              <a:ext uri="{FF2B5EF4-FFF2-40B4-BE49-F238E27FC236}">
                <a16:creationId xmlns:a16="http://schemas.microsoft.com/office/drawing/2014/main" id="{C605734A-A9C7-40FA-82CC-FCC042F5FD59}"/>
              </a:ext>
            </a:extLst>
          </p:cNvPr>
          <p:cNvSpPr/>
          <p:nvPr/>
        </p:nvSpPr>
        <p:spPr>
          <a:xfrm>
            <a:off x="6749397" y="1182542"/>
            <a:ext cx="4406014" cy="369332"/>
          </a:xfrm>
          <a:prstGeom prst="rect">
            <a:avLst/>
          </a:prstGeom>
        </p:spPr>
        <p:txBody>
          <a:bodyPr wrap="none">
            <a:spAutoFit/>
          </a:bodyPr>
          <a:lstStyle/>
          <a:p>
            <a:pPr marL="12700" algn="ctr">
              <a:lnSpc>
                <a:spcPct val="100000"/>
              </a:lnSpc>
              <a:spcBef>
                <a:spcPts val="100"/>
              </a:spcBef>
            </a:pPr>
            <a:r>
              <a:rPr lang="en-US" altLang="ko-KR" b="1" dirty="0">
                <a:solidFill>
                  <a:schemeClr val="bg2">
                    <a:lumMod val="25000"/>
                  </a:schemeClr>
                </a:solidFill>
                <a:latin typeface="Times New Roman" panose="02020603050405020304" pitchFamily="18" charset="0"/>
                <a:cs typeface="Times New Roman" panose="02020603050405020304" pitchFamily="18" charset="0"/>
              </a:rPr>
              <a:t>First Commissioning User Services in 2024</a:t>
            </a:r>
          </a:p>
        </p:txBody>
      </p:sp>
      <p:sp>
        <p:nvSpPr>
          <p:cNvPr id="10" name="슬라이드 번호 개체 틀 2">
            <a:extLst>
              <a:ext uri="{FF2B5EF4-FFF2-40B4-BE49-F238E27FC236}">
                <a16:creationId xmlns:a16="http://schemas.microsoft.com/office/drawing/2014/main" id="{CAD57B49-3817-4E3A-AC3A-2B4199C43EEA}"/>
              </a:ext>
            </a:extLst>
          </p:cNvPr>
          <p:cNvSpPr txBox="1">
            <a:spLocks/>
          </p:cNvSpPr>
          <p:nvPr/>
        </p:nvSpPr>
        <p:spPr>
          <a:xfrm>
            <a:off x="9360000" y="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tint val="82000"/>
                  </a:schemeClr>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91FA9868-F4C7-48E4-A91F-515FCC583EA8}" type="slidenum">
              <a:rPr lang="ko-KR" altLang="en-US" smtClean="0"/>
              <a:pPr/>
              <a:t>5</a:t>
            </a:fld>
            <a:endParaRPr lang="ko-KR" altLang="en-US" dirty="0"/>
          </a:p>
        </p:txBody>
      </p:sp>
    </p:spTree>
    <p:extLst>
      <p:ext uri="{BB962C8B-B14F-4D97-AF65-F5344CB8AC3E}">
        <p14:creationId xmlns:p14="http://schemas.microsoft.com/office/powerpoint/2010/main" val="31305436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a:extLst>
              <a:ext uri="{FF2B5EF4-FFF2-40B4-BE49-F238E27FC236}">
                <a16:creationId xmlns:a16="http://schemas.microsoft.com/office/drawing/2014/main" id="{0581C873-3AE9-453B-81BE-75CEA6B91BE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12675"/>
          <a:stretch/>
        </p:blipFill>
        <p:spPr>
          <a:xfrm>
            <a:off x="-5892" y="1002082"/>
            <a:ext cx="12192000" cy="5764478"/>
          </a:xfrm>
          <a:prstGeom prst="rect">
            <a:avLst/>
          </a:prstGeom>
          <a:solidFill>
            <a:schemeClr val="accent2"/>
          </a:solidFill>
        </p:spPr>
      </p:pic>
      <p:pic>
        <p:nvPicPr>
          <p:cNvPr id="19" name="그림 18">
            <a:extLst>
              <a:ext uri="{FF2B5EF4-FFF2-40B4-BE49-F238E27FC236}">
                <a16:creationId xmlns:a16="http://schemas.microsoft.com/office/drawing/2014/main" id="{B566940A-5D05-484C-340D-B21396B2E3C6}"/>
              </a:ext>
            </a:extLst>
          </p:cNvPr>
          <p:cNvPicPr>
            <a:picLocks noChangeAspect="1"/>
          </p:cNvPicPr>
          <p:nvPr/>
        </p:nvPicPr>
        <p:blipFill rotWithShape="1">
          <a:blip r:embed="rId5">
            <a:extLst>
              <a:ext uri="{28A0092B-C50C-407E-A947-70E740481C1C}">
                <a14:useLocalDpi xmlns:a14="http://schemas.microsoft.com/office/drawing/2010/main" val="0"/>
              </a:ext>
            </a:extLst>
          </a:blip>
          <a:srcRect t="20307" b="7853"/>
          <a:stretch/>
        </p:blipFill>
        <p:spPr>
          <a:xfrm>
            <a:off x="5892" y="475989"/>
            <a:ext cx="12192000" cy="526093"/>
          </a:xfrm>
          <a:prstGeom prst="rect">
            <a:avLst/>
          </a:prstGeom>
        </p:spPr>
      </p:pic>
      <p:sp>
        <p:nvSpPr>
          <p:cNvPr id="25" name="TextBox 24">
            <a:extLst>
              <a:ext uri="{FF2B5EF4-FFF2-40B4-BE49-F238E27FC236}">
                <a16:creationId xmlns:a16="http://schemas.microsoft.com/office/drawing/2014/main" id="{DB975493-325C-B395-0388-8A9AEF398447}"/>
              </a:ext>
            </a:extLst>
          </p:cNvPr>
          <p:cNvSpPr txBox="1"/>
          <p:nvPr/>
        </p:nvSpPr>
        <p:spPr>
          <a:xfrm>
            <a:off x="540000" y="180000"/>
            <a:ext cx="10769684" cy="646331"/>
          </a:xfrm>
          <a:prstGeom prst="rect">
            <a:avLst/>
          </a:prstGeom>
          <a:noFill/>
        </p:spPr>
        <p:txBody>
          <a:bodyPr wrap="square" rtlCol="0">
            <a:spAutoFit/>
          </a:bodyPr>
          <a:lstStyle/>
          <a:p>
            <a:r>
              <a:rPr lang="en-US" altLang="ko-KR" sz="3600" dirty="0">
                <a:solidFill>
                  <a:srgbClr val="9FDFFF"/>
                </a:solidFill>
                <a:latin typeface="Times New Roman" panose="02020603050405020304" pitchFamily="18" charset="0"/>
                <a:ea typeface="SUIT SemiBold" pitchFamily="50" charset="-127"/>
                <a:cs typeface="Times New Roman" panose="02020603050405020304" pitchFamily="18" charset="0"/>
              </a:rPr>
              <a:t>Presentation Outline</a:t>
            </a:r>
            <a:endParaRPr lang="ko-KR" altLang="en-US" sz="2800" dirty="0">
              <a:solidFill>
                <a:srgbClr val="9FDFFF"/>
              </a:solidFill>
              <a:latin typeface="Times New Roman" panose="02020603050405020304" pitchFamily="18" charset="0"/>
              <a:ea typeface="SUIT SemiBold" pitchFamily="50" charset="-127"/>
              <a:cs typeface="Times New Roman" panose="02020603050405020304" pitchFamily="18" charset="0"/>
            </a:endParaRPr>
          </a:p>
        </p:txBody>
      </p:sp>
      <p:sp>
        <p:nvSpPr>
          <p:cNvPr id="4" name="직사각형 3">
            <a:extLst>
              <a:ext uri="{FF2B5EF4-FFF2-40B4-BE49-F238E27FC236}">
                <a16:creationId xmlns:a16="http://schemas.microsoft.com/office/drawing/2014/main" id="{FC4A2EE1-2176-4232-A98F-2DF627612636}"/>
              </a:ext>
            </a:extLst>
          </p:cNvPr>
          <p:cNvSpPr/>
          <p:nvPr/>
        </p:nvSpPr>
        <p:spPr>
          <a:xfrm>
            <a:off x="-17676" y="1002082"/>
            <a:ext cx="12192000" cy="5764478"/>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TextBox 1">
            <a:extLst>
              <a:ext uri="{FF2B5EF4-FFF2-40B4-BE49-F238E27FC236}">
                <a16:creationId xmlns:a16="http://schemas.microsoft.com/office/drawing/2014/main" id="{5396CB70-C8BA-45DF-B2A9-1A2A7EC29F00}"/>
              </a:ext>
            </a:extLst>
          </p:cNvPr>
          <p:cNvSpPr txBox="1"/>
          <p:nvPr/>
        </p:nvSpPr>
        <p:spPr>
          <a:xfrm>
            <a:off x="1147209" y="1894762"/>
            <a:ext cx="7744584" cy="3785652"/>
          </a:xfrm>
          <a:prstGeom prst="rect">
            <a:avLst/>
          </a:prstGeom>
          <a:noFill/>
        </p:spPr>
        <p:txBody>
          <a:bodyPr wrap="square" rtlCol="0">
            <a:spAutoFit/>
          </a:bodyPr>
          <a:lstStyle/>
          <a:p>
            <a:r>
              <a:rPr lang="en-US" altLang="ko-KR" sz="2400" b="1" dirty="0">
                <a:solidFill>
                  <a:srgbClr val="9FDFFF"/>
                </a:solidFill>
                <a:latin typeface="Times New Roman" panose="02020603050405020304" pitchFamily="18" charset="0"/>
                <a:cs typeface="Times New Roman" panose="02020603050405020304" pitchFamily="18" charset="0"/>
              </a:rPr>
              <a:t>1. Status of RAON</a:t>
            </a:r>
          </a:p>
          <a:p>
            <a:pPr marL="342900" indent="-342900">
              <a:buAutoNum type="arabicPeriod"/>
            </a:pPr>
            <a:endParaRPr lang="en-US" altLang="ko-KR" sz="2400" b="1" dirty="0">
              <a:solidFill>
                <a:srgbClr val="004098"/>
              </a:solidFill>
              <a:latin typeface="Times New Roman" panose="02020603050405020304" pitchFamily="18" charset="0"/>
              <a:cs typeface="Times New Roman" panose="02020603050405020304" pitchFamily="18" charset="0"/>
            </a:endParaRPr>
          </a:p>
          <a:p>
            <a:r>
              <a:rPr lang="en-US" altLang="ko-KR" sz="2400" b="1" dirty="0">
                <a:solidFill>
                  <a:srgbClr val="004098"/>
                </a:solidFill>
                <a:latin typeface="Times New Roman" panose="02020603050405020304" pitchFamily="18" charset="0"/>
                <a:cs typeface="Times New Roman" panose="02020603050405020304" pitchFamily="18" charset="0"/>
              </a:rPr>
              <a:t>2. Beam Commissioning and User Experiment Results</a:t>
            </a:r>
          </a:p>
          <a:p>
            <a:r>
              <a:rPr lang="en-US" altLang="ko-KR" sz="2400" b="1" dirty="0">
                <a:solidFill>
                  <a:srgbClr val="004098"/>
                </a:solidFill>
                <a:latin typeface="Times New Roman" panose="02020603050405020304" pitchFamily="18" charset="0"/>
                <a:cs typeface="Times New Roman" panose="02020603050405020304" pitchFamily="18" charset="0"/>
              </a:rPr>
              <a:t>   - </a:t>
            </a:r>
            <a:r>
              <a:rPr lang="en-US" altLang="ko-KR" sz="2400" b="1" dirty="0" err="1">
                <a:solidFill>
                  <a:srgbClr val="004098"/>
                </a:solidFill>
                <a:latin typeface="Times New Roman" panose="02020603050405020304" pitchFamily="18" charset="0"/>
                <a:cs typeface="Times New Roman" panose="02020603050405020304" pitchFamily="18" charset="0"/>
              </a:rPr>
              <a:t>KoBRA</a:t>
            </a:r>
            <a:r>
              <a:rPr lang="en-US" altLang="ko-KR" sz="2400" b="1" dirty="0">
                <a:solidFill>
                  <a:srgbClr val="004098"/>
                </a:solidFill>
                <a:latin typeface="Times New Roman" panose="02020603050405020304" pitchFamily="18" charset="0"/>
                <a:cs typeface="Times New Roman" panose="02020603050405020304" pitchFamily="18" charset="0"/>
              </a:rPr>
              <a:t> </a:t>
            </a:r>
          </a:p>
          <a:p>
            <a:r>
              <a:rPr lang="en-US" altLang="ko-KR" sz="2400" b="1" dirty="0">
                <a:solidFill>
                  <a:srgbClr val="9FDFFF"/>
                </a:solidFill>
                <a:latin typeface="Times New Roman" panose="02020603050405020304" pitchFamily="18" charset="0"/>
                <a:cs typeface="Times New Roman" panose="02020603050405020304" pitchFamily="18" charset="0"/>
              </a:rPr>
              <a:t>   - NDPS</a:t>
            </a:r>
          </a:p>
          <a:p>
            <a:r>
              <a:rPr lang="en-US" altLang="ko-KR" sz="2400" b="1" dirty="0">
                <a:solidFill>
                  <a:srgbClr val="9FDFFF"/>
                </a:solidFill>
                <a:latin typeface="Times New Roman" panose="02020603050405020304" pitchFamily="18" charset="0"/>
                <a:cs typeface="Times New Roman" panose="02020603050405020304" pitchFamily="18" charset="0"/>
              </a:rPr>
              <a:t>   - </a:t>
            </a:r>
            <a:r>
              <a:rPr lang="en-US" altLang="ko-KR" sz="2400" b="1" dirty="0" err="1">
                <a:solidFill>
                  <a:srgbClr val="9FDFFF"/>
                </a:solidFill>
                <a:latin typeface="Times New Roman" panose="02020603050405020304" pitchFamily="18" charset="0"/>
                <a:cs typeface="Times New Roman" panose="02020603050405020304" pitchFamily="18" charset="0"/>
              </a:rPr>
              <a:t>CLaSsy</a:t>
            </a:r>
            <a:endParaRPr lang="en-US" altLang="ko-KR" sz="2400" b="1" dirty="0">
              <a:solidFill>
                <a:srgbClr val="9FDFFF"/>
              </a:solidFill>
              <a:latin typeface="Times New Roman" panose="02020603050405020304" pitchFamily="18" charset="0"/>
              <a:cs typeface="Times New Roman" panose="02020603050405020304" pitchFamily="18" charset="0"/>
            </a:endParaRPr>
          </a:p>
          <a:p>
            <a:pPr marL="342900" indent="-342900">
              <a:buAutoNum type="arabicPeriod"/>
            </a:pPr>
            <a:endParaRPr lang="en-US" altLang="ko-KR" sz="2400" b="1" dirty="0">
              <a:solidFill>
                <a:srgbClr val="004098"/>
              </a:solidFill>
              <a:latin typeface="Times New Roman" panose="02020603050405020304" pitchFamily="18" charset="0"/>
              <a:cs typeface="Times New Roman" panose="02020603050405020304" pitchFamily="18" charset="0"/>
            </a:endParaRPr>
          </a:p>
          <a:p>
            <a:r>
              <a:rPr lang="en-US" altLang="ko-KR" sz="2400" b="1" dirty="0">
                <a:solidFill>
                  <a:srgbClr val="9FDFFF"/>
                </a:solidFill>
                <a:latin typeface="Times New Roman" panose="02020603050405020304" pitchFamily="18" charset="0"/>
                <a:cs typeface="Times New Roman" panose="02020603050405020304" pitchFamily="18" charset="0"/>
              </a:rPr>
              <a:t>3. User Experiments in 2025 and Future Plan </a:t>
            </a:r>
          </a:p>
          <a:p>
            <a:pPr marL="342900" indent="-342900">
              <a:buAutoNum type="arabicPeriod"/>
            </a:pPr>
            <a:endParaRPr lang="en-US" altLang="ko-KR" sz="2400" b="1" dirty="0">
              <a:solidFill>
                <a:srgbClr val="9FDFFF"/>
              </a:solidFill>
              <a:latin typeface="Times New Roman" panose="02020603050405020304" pitchFamily="18" charset="0"/>
              <a:cs typeface="Times New Roman" panose="02020603050405020304" pitchFamily="18" charset="0"/>
            </a:endParaRPr>
          </a:p>
          <a:p>
            <a:r>
              <a:rPr lang="en-US" altLang="ko-KR" sz="2400" b="1" dirty="0">
                <a:solidFill>
                  <a:srgbClr val="9FDFFF"/>
                </a:solidFill>
                <a:latin typeface="Times New Roman" panose="02020603050405020304" pitchFamily="18" charset="0"/>
                <a:cs typeface="Times New Roman" panose="02020603050405020304" pitchFamily="18" charset="0"/>
              </a:rPr>
              <a:t>4. Summary</a:t>
            </a:r>
            <a:endParaRPr lang="ko-KR" altLang="en-US" sz="2400" b="1" dirty="0">
              <a:solidFill>
                <a:srgbClr val="9FDFFF"/>
              </a:solidFill>
              <a:latin typeface="Times New Roman" panose="02020603050405020304" pitchFamily="18" charset="0"/>
              <a:cs typeface="Times New Roman" panose="02020603050405020304" pitchFamily="18" charset="0"/>
            </a:endParaRPr>
          </a:p>
        </p:txBody>
      </p:sp>
      <p:sp>
        <p:nvSpPr>
          <p:cNvPr id="8" name="슬라이드 번호 개체 틀 2">
            <a:extLst>
              <a:ext uri="{FF2B5EF4-FFF2-40B4-BE49-F238E27FC236}">
                <a16:creationId xmlns:a16="http://schemas.microsoft.com/office/drawing/2014/main" id="{5ACFBCA8-73B6-43D8-8C93-3DE755735EF2}"/>
              </a:ext>
            </a:extLst>
          </p:cNvPr>
          <p:cNvSpPr txBox="1">
            <a:spLocks/>
          </p:cNvSpPr>
          <p:nvPr/>
        </p:nvSpPr>
        <p:spPr>
          <a:xfrm>
            <a:off x="9360000" y="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tint val="82000"/>
                  </a:schemeClr>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91FA9868-F4C7-48E4-A91F-515FCC583EA8}" type="slidenum">
              <a:rPr lang="ko-KR" altLang="en-US" sz="1400" smtClean="0"/>
              <a:pPr/>
              <a:t>6</a:t>
            </a:fld>
            <a:endParaRPr lang="ko-KR" altLang="en-US" sz="1400" dirty="0"/>
          </a:p>
        </p:txBody>
      </p:sp>
    </p:spTree>
    <p:extLst>
      <p:ext uri="{BB962C8B-B14F-4D97-AF65-F5344CB8AC3E}">
        <p14:creationId xmlns:p14="http://schemas.microsoft.com/office/powerpoint/2010/main" val="3790358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그림 18">
            <a:extLst>
              <a:ext uri="{FF2B5EF4-FFF2-40B4-BE49-F238E27FC236}">
                <a16:creationId xmlns:a16="http://schemas.microsoft.com/office/drawing/2014/main" id="{B566940A-5D05-484C-340D-B21396B2E3C6}"/>
              </a:ext>
            </a:extLst>
          </p:cNvPr>
          <p:cNvPicPr>
            <a:picLocks noChangeAspect="1"/>
          </p:cNvPicPr>
          <p:nvPr/>
        </p:nvPicPr>
        <p:blipFill rotWithShape="1">
          <a:blip r:embed="rId3">
            <a:extLst>
              <a:ext uri="{28A0092B-C50C-407E-A947-70E740481C1C}">
                <a14:useLocalDpi xmlns:a14="http://schemas.microsoft.com/office/drawing/2010/main" val="0"/>
              </a:ext>
            </a:extLst>
          </a:blip>
          <a:srcRect t="20307" b="7853"/>
          <a:stretch/>
        </p:blipFill>
        <p:spPr>
          <a:xfrm>
            <a:off x="5892" y="475989"/>
            <a:ext cx="12192000" cy="526093"/>
          </a:xfrm>
          <a:prstGeom prst="rect">
            <a:avLst/>
          </a:prstGeom>
        </p:spPr>
      </p:pic>
      <p:sp>
        <p:nvSpPr>
          <p:cNvPr id="25" name="TextBox 24">
            <a:extLst>
              <a:ext uri="{FF2B5EF4-FFF2-40B4-BE49-F238E27FC236}">
                <a16:creationId xmlns:a16="http://schemas.microsoft.com/office/drawing/2014/main" id="{DB975493-325C-B395-0388-8A9AEF398447}"/>
              </a:ext>
            </a:extLst>
          </p:cNvPr>
          <p:cNvSpPr txBox="1"/>
          <p:nvPr/>
        </p:nvSpPr>
        <p:spPr>
          <a:xfrm>
            <a:off x="540000" y="180000"/>
            <a:ext cx="10769684" cy="646331"/>
          </a:xfrm>
          <a:prstGeom prst="rect">
            <a:avLst/>
          </a:prstGeom>
          <a:noFill/>
        </p:spPr>
        <p:txBody>
          <a:bodyPr wrap="square" rtlCol="0">
            <a:spAutoFit/>
          </a:bodyPr>
          <a:lstStyle/>
          <a:p>
            <a:r>
              <a:rPr lang="en-US" altLang="ko-KR" sz="3600" dirty="0" err="1">
                <a:solidFill>
                  <a:srgbClr val="004098"/>
                </a:solidFill>
                <a:latin typeface="Times New Roman" panose="02020603050405020304" pitchFamily="18" charset="0"/>
                <a:ea typeface="SUIT SemiBold" pitchFamily="50" charset="-127"/>
                <a:cs typeface="Times New Roman" panose="02020603050405020304" pitchFamily="18" charset="0"/>
              </a:rPr>
              <a:t>KoBRA</a:t>
            </a:r>
            <a:r>
              <a:rPr lang="en-US" altLang="ko-KR" sz="3600" dirty="0">
                <a:solidFill>
                  <a:srgbClr val="004098"/>
                </a:solidFill>
                <a:latin typeface="Times New Roman" panose="02020603050405020304" pitchFamily="18" charset="0"/>
                <a:ea typeface="SUIT SemiBold" pitchFamily="50" charset="-127"/>
                <a:cs typeface="Times New Roman" panose="02020603050405020304" pitchFamily="18" charset="0"/>
              </a:rPr>
              <a:t> </a:t>
            </a:r>
            <a:r>
              <a:rPr lang="en-US" altLang="ko-KR" sz="2800" dirty="0">
                <a:solidFill>
                  <a:srgbClr val="004098"/>
                </a:solidFill>
                <a:latin typeface="Times New Roman" panose="02020603050405020304" pitchFamily="18" charset="0"/>
                <a:ea typeface="SUIT SemiBold" pitchFamily="50" charset="-127"/>
                <a:cs typeface="Times New Roman" panose="02020603050405020304" pitchFamily="18" charset="0"/>
              </a:rPr>
              <a:t>(Ko</a:t>
            </a:r>
            <a:r>
              <a:rPr lang="en-US" altLang="ko-KR" sz="2800" dirty="0">
                <a:solidFill>
                  <a:srgbClr val="0097E0"/>
                </a:solidFill>
                <a:latin typeface="Times New Roman" panose="02020603050405020304" pitchFamily="18" charset="0"/>
                <a:ea typeface="SUIT SemiBold" pitchFamily="50" charset="-127"/>
                <a:cs typeface="Times New Roman" panose="02020603050405020304" pitchFamily="18" charset="0"/>
              </a:rPr>
              <a:t>rea </a:t>
            </a:r>
            <a:r>
              <a:rPr lang="en-US" altLang="ko-KR" sz="2800" dirty="0">
                <a:solidFill>
                  <a:srgbClr val="004098"/>
                </a:solidFill>
                <a:latin typeface="Times New Roman" panose="02020603050405020304" pitchFamily="18" charset="0"/>
                <a:ea typeface="SUIT SemiBold" pitchFamily="50" charset="-127"/>
                <a:cs typeface="Times New Roman" panose="02020603050405020304" pitchFamily="18" charset="0"/>
              </a:rPr>
              <a:t>B</a:t>
            </a:r>
            <a:r>
              <a:rPr lang="en-US" altLang="ko-KR" sz="2800" dirty="0">
                <a:solidFill>
                  <a:srgbClr val="0097E0"/>
                </a:solidFill>
                <a:latin typeface="Times New Roman" panose="02020603050405020304" pitchFamily="18" charset="0"/>
                <a:ea typeface="SUIT SemiBold" pitchFamily="50" charset="-127"/>
                <a:cs typeface="Times New Roman" panose="02020603050405020304" pitchFamily="18" charset="0"/>
              </a:rPr>
              <a:t>road </a:t>
            </a:r>
            <a:r>
              <a:rPr lang="en-US" altLang="ko-KR" sz="2800" dirty="0">
                <a:solidFill>
                  <a:srgbClr val="004098"/>
                </a:solidFill>
                <a:latin typeface="Times New Roman" panose="02020603050405020304" pitchFamily="18" charset="0"/>
                <a:ea typeface="SUIT SemiBold" pitchFamily="50" charset="-127"/>
                <a:cs typeface="Times New Roman" panose="02020603050405020304" pitchFamily="18" charset="0"/>
              </a:rPr>
              <a:t>R</a:t>
            </a:r>
            <a:r>
              <a:rPr lang="en-US" altLang="ko-KR" sz="2800" dirty="0">
                <a:solidFill>
                  <a:srgbClr val="0097E0"/>
                </a:solidFill>
                <a:latin typeface="Times New Roman" panose="02020603050405020304" pitchFamily="18" charset="0"/>
                <a:ea typeface="SUIT SemiBold" pitchFamily="50" charset="-127"/>
                <a:cs typeface="Times New Roman" panose="02020603050405020304" pitchFamily="18" charset="0"/>
              </a:rPr>
              <a:t>ecoil Spectrometer &amp; </a:t>
            </a:r>
            <a:r>
              <a:rPr lang="en-US" altLang="ko-KR" sz="2800" dirty="0">
                <a:solidFill>
                  <a:srgbClr val="004098"/>
                </a:solidFill>
                <a:latin typeface="Times New Roman" panose="02020603050405020304" pitchFamily="18" charset="0"/>
                <a:ea typeface="SUIT SemiBold" pitchFamily="50" charset="-127"/>
                <a:cs typeface="Times New Roman" panose="02020603050405020304" pitchFamily="18" charset="0"/>
              </a:rPr>
              <a:t>A</a:t>
            </a:r>
            <a:r>
              <a:rPr lang="en-US" altLang="ko-KR" sz="2800" dirty="0">
                <a:solidFill>
                  <a:srgbClr val="0097E0"/>
                </a:solidFill>
                <a:latin typeface="Times New Roman" panose="02020603050405020304" pitchFamily="18" charset="0"/>
                <a:ea typeface="SUIT SemiBold" pitchFamily="50" charset="-127"/>
                <a:cs typeface="Times New Roman" panose="02020603050405020304" pitchFamily="18" charset="0"/>
              </a:rPr>
              <a:t>pparatus</a:t>
            </a:r>
            <a:r>
              <a:rPr lang="en-US" altLang="ko-KR" sz="2800" dirty="0">
                <a:solidFill>
                  <a:srgbClr val="004098"/>
                </a:solidFill>
                <a:latin typeface="Times New Roman" panose="02020603050405020304" pitchFamily="18" charset="0"/>
                <a:ea typeface="SUIT SemiBold" pitchFamily="50" charset="-127"/>
                <a:cs typeface="Times New Roman" panose="02020603050405020304" pitchFamily="18" charset="0"/>
              </a:rPr>
              <a:t>)</a:t>
            </a:r>
            <a:endParaRPr lang="ko-KR" altLang="en-US" sz="2800" dirty="0">
              <a:solidFill>
                <a:srgbClr val="004098"/>
              </a:solidFill>
              <a:latin typeface="Times New Roman" panose="02020603050405020304" pitchFamily="18" charset="0"/>
              <a:ea typeface="SUIT SemiBold" pitchFamily="50" charset="-127"/>
              <a:cs typeface="Times New Roman" panose="02020603050405020304" pitchFamily="18" charset="0"/>
            </a:endParaRPr>
          </a:p>
        </p:txBody>
      </p:sp>
      <p:sp>
        <p:nvSpPr>
          <p:cNvPr id="60" name="TextBox 59">
            <a:extLst>
              <a:ext uri="{FF2B5EF4-FFF2-40B4-BE49-F238E27FC236}">
                <a16:creationId xmlns:a16="http://schemas.microsoft.com/office/drawing/2014/main" id="{85AA461B-65E1-E198-5AE0-3B38C1279125}"/>
              </a:ext>
            </a:extLst>
          </p:cNvPr>
          <p:cNvSpPr txBox="1"/>
          <p:nvPr/>
        </p:nvSpPr>
        <p:spPr>
          <a:xfrm>
            <a:off x="360000" y="936000"/>
            <a:ext cx="3918816" cy="369332"/>
          </a:xfrm>
          <a:prstGeom prst="rect">
            <a:avLst/>
          </a:prstGeom>
          <a:noFill/>
        </p:spPr>
        <p:txBody>
          <a:bodyPr wrap="square" rtlCol="0">
            <a:spAutoFit/>
          </a:bodyPr>
          <a:lstStyle/>
          <a:p>
            <a:pPr marL="285750" indent="-285750">
              <a:buClr>
                <a:srgbClr val="005391"/>
              </a:buClr>
              <a:buFont typeface="Wingdings" panose="05000000000000000000" pitchFamily="2" charset="2"/>
              <a:buChar char="§"/>
            </a:pPr>
            <a:r>
              <a:rPr lang="en-US" altLang="ko-KR" dirty="0" err="1">
                <a:latin typeface="Times New Roman" panose="02020603050405020304" pitchFamily="18" charset="0"/>
                <a:ea typeface="SUIT SemiBold" pitchFamily="50" charset="-127"/>
                <a:cs typeface="Times New Roman" panose="02020603050405020304" pitchFamily="18" charset="0"/>
              </a:rPr>
              <a:t>KoBRA</a:t>
            </a:r>
            <a:r>
              <a:rPr lang="en-US" altLang="ko-KR" dirty="0">
                <a:latin typeface="Times New Roman" panose="02020603050405020304" pitchFamily="18" charset="0"/>
                <a:ea typeface="SUIT SemiBold" pitchFamily="50" charset="-127"/>
                <a:cs typeface="Times New Roman" panose="02020603050405020304" pitchFamily="18" charset="0"/>
              </a:rPr>
              <a:t> Configuration</a:t>
            </a:r>
            <a:endParaRPr lang="ko-KR" altLang="en-US" dirty="0">
              <a:latin typeface="Times New Roman" panose="02020603050405020304" pitchFamily="18" charset="0"/>
              <a:ea typeface="SUIT SemiBold" pitchFamily="50" charset="-127"/>
              <a:cs typeface="Times New Roman" panose="02020603050405020304" pitchFamily="18" charset="0"/>
            </a:endParaRPr>
          </a:p>
        </p:txBody>
      </p:sp>
      <p:grpSp>
        <p:nvGrpSpPr>
          <p:cNvPr id="5" name="그룹 4">
            <a:extLst>
              <a:ext uri="{FF2B5EF4-FFF2-40B4-BE49-F238E27FC236}">
                <a16:creationId xmlns:a16="http://schemas.microsoft.com/office/drawing/2014/main" id="{205A2C5B-14A9-436B-99D9-7074C0D5F5F1}"/>
              </a:ext>
            </a:extLst>
          </p:cNvPr>
          <p:cNvGrpSpPr/>
          <p:nvPr/>
        </p:nvGrpSpPr>
        <p:grpSpPr>
          <a:xfrm>
            <a:off x="65175" y="911702"/>
            <a:ext cx="12126825" cy="3869256"/>
            <a:chOff x="89627" y="3040286"/>
            <a:chExt cx="12126825" cy="3869256"/>
          </a:xfrm>
        </p:grpSpPr>
        <p:grpSp>
          <p:nvGrpSpPr>
            <p:cNvPr id="6" name="그룹 5">
              <a:extLst>
                <a:ext uri="{FF2B5EF4-FFF2-40B4-BE49-F238E27FC236}">
                  <a16:creationId xmlns:a16="http://schemas.microsoft.com/office/drawing/2014/main" id="{52B88158-EDA8-4A1B-84F3-AA41B3E08669}"/>
                </a:ext>
              </a:extLst>
            </p:cNvPr>
            <p:cNvGrpSpPr/>
            <p:nvPr/>
          </p:nvGrpSpPr>
          <p:grpSpPr>
            <a:xfrm>
              <a:off x="89627" y="3040286"/>
              <a:ext cx="12126825" cy="3686604"/>
              <a:chOff x="0" y="3168331"/>
              <a:chExt cx="12126825" cy="3686604"/>
            </a:xfrm>
          </p:grpSpPr>
          <p:pic>
            <p:nvPicPr>
              <p:cNvPr id="8" name="그림 7">
                <a:extLst>
                  <a:ext uri="{FF2B5EF4-FFF2-40B4-BE49-F238E27FC236}">
                    <a16:creationId xmlns:a16="http://schemas.microsoft.com/office/drawing/2014/main" id="{46BC03C5-432D-453E-81E5-C347ACE96679}"/>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6948" t="26548" r="7802" b="22404"/>
              <a:stretch/>
            </p:blipFill>
            <p:spPr>
              <a:xfrm>
                <a:off x="581362" y="3585954"/>
                <a:ext cx="10393680" cy="3268981"/>
              </a:xfrm>
              <a:prstGeom prst="rect">
                <a:avLst/>
              </a:prstGeom>
            </p:spPr>
          </p:pic>
          <p:sp>
            <p:nvSpPr>
              <p:cNvPr id="9" name="화살표: 왼쪽 15">
                <a:extLst>
                  <a:ext uri="{FF2B5EF4-FFF2-40B4-BE49-F238E27FC236}">
                    <a16:creationId xmlns:a16="http://schemas.microsoft.com/office/drawing/2014/main" id="{B8D5ED8C-59CA-44BD-96A5-20302CF4948D}"/>
                  </a:ext>
                </a:extLst>
              </p:cNvPr>
              <p:cNvSpPr/>
              <p:nvPr/>
            </p:nvSpPr>
            <p:spPr>
              <a:xfrm rot="527029">
                <a:off x="10988037" y="4196947"/>
                <a:ext cx="550766" cy="272809"/>
              </a:xfrm>
              <a:prstGeom prst="leftArrow">
                <a:avLst/>
              </a:prstGeom>
              <a:gradFill flip="none" rotWithShape="1">
                <a:gsLst>
                  <a:gs pos="0">
                    <a:schemeClr val="tx1"/>
                  </a:gs>
                  <a:gs pos="50000">
                    <a:schemeClr val="tx1">
                      <a:lumMod val="50000"/>
                      <a:lumOff val="50000"/>
                    </a:schemeClr>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anose="020B0604020202020204" pitchFamily="34" charset="0"/>
                  <a:cs typeface="Arial" panose="020B0604020202020204" pitchFamily="34" charset="0"/>
                </a:endParaRPr>
              </a:p>
            </p:txBody>
          </p:sp>
          <p:sp>
            <p:nvSpPr>
              <p:cNvPr id="10" name="직사각형 9">
                <a:extLst>
                  <a:ext uri="{FF2B5EF4-FFF2-40B4-BE49-F238E27FC236}">
                    <a16:creationId xmlns:a16="http://schemas.microsoft.com/office/drawing/2014/main" id="{54432364-7560-41CC-BF7A-38E6CB1EFDE8}"/>
                  </a:ext>
                </a:extLst>
              </p:cNvPr>
              <p:cNvSpPr/>
              <p:nvPr/>
            </p:nvSpPr>
            <p:spPr>
              <a:xfrm>
                <a:off x="10628593" y="3796715"/>
                <a:ext cx="490840" cy="261610"/>
              </a:xfrm>
              <a:prstGeom prst="rect">
                <a:avLst/>
              </a:prstGeom>
            </p:spPr>
            <p:txBody>
              <a:bodyPr wrap="none">
                <a:spAutoFit/>
              </a:bodyPr>
              <a:lstStyle/>
              <a:p>
                <a:r>
                  <a:rPr lang="en-US" altLang="ko-KR" sz="1100" i="1" dirty="0">
                    <a:latin typeface="Arial" panose="020B0604020202020204" pitchFamily="34" charset="0"/>
                    <a:cs typeface="Arial" panose="020B0604020202020204" pitchFamily="34" charset="0"/>
                  </a:rPr>
                  <a:t>SW1</a:t>
                </a:r>
                <a:endParaRPr lang="ko-KR" altLang="en-US" sz="1100" i="1" dirty="0">
                  <a:latin typeface="Arial" panose="020B0604020202020204" pitchFamily="34" charset="0"/>
                  <a:cs typeface="Arial" panose="020B0604020202020204" pitchFamily="34" charset="0"/>
                </a:endParaRPr>
              </a:p>
            </p:txBody>
          </p:sp>
          <p:sp>
            <p:nvSpPr>
              <p:cNvPr id="11" name="직사각형 10">
                <a:extLst>
                  <a:ext uri="{FF2B5EF4-FFF2-40B4-BE49-F238E27FC236}">
                    <a16:creationId xmlns:a16="http://schemas.microsoft.com/office/drawing/2014/main" id="{13A478BA-BBDE-47B0-A1F2-ED9B37C36E09}"/>
                  </a:ext>
                </a:extLst>
              </p:cNvPr>
              <p:cNvSpPr/>
              <p:nvPr/>
            </p:nvSpPr>
            <p:spPr>
              <a:xfrm>
                <a:off x="10192989" y="3711671"/>
                <a:ext cx="490840" cy="261610"/>
              </a:xfrm>
              <a:prstGeom prst="rect">
                <a:avLst/>
              </a:prstGeom>
            </p:spPr>
            <p:txBody>
              <a:bodyPr wrap="none">
                <a:spAutoFit/>
              </a:bodyPr>
              <a:lstStyle/>
              <a:p>
                <a:r>
                  <a:rPr lang="en-US" altLang="ko-KR" sz="1100" i="1" dirty="0">
                    <a:latin typeface="Arial" panose="020B0604020202020204" pitchFamily="34" charset="0"/>
                    <a:cs typeface="Arial" panose="020B0604020202020204" pitchFamily="34" charset="0"/>
                  </a:rPr>
                  <a:t>SW2</a:t>
                </a:r>
                <a:endParaRPr lang="ko-KR" altLang="en-US" sz="1100" i="1" dirty="0">
                  <a:latin typeface="Arial" panose="020B0604020202020204" pitchFamily="34" charset="0"/>
                  <a:cs typeface="Arial" panose="020B0604020202020204" pitchFamily="34" charset="0"/>
                </a:endParaRPr>
              </a:p>
            </p:txBody>
          </p:sp>
          <p:sp>
            <p:nvSpPr>
              <p:cNvPr id="12" name="직사각형 11">
                <a:extLst>
                  <a:ext uri="{FF2B5EF4-FFF2-40B4-BE49-F238E27FC236}">
                    <a16:creationId xmlns:a16="http://schemas.microsoft.com/office/drawing/2014/main" id="{FE0E7480-34C8-4AD6-9307-C52EEA04A1BA}"/>
                  </a:ext>
                </a:extLst>
              </p:cNvPr>
              <p:cNvSpPr/>
              <p:nvPr/>
            </p:nvSpPr>
            <p:spPr>
              <a:xfrm>
                <a:off x="9527681" y="3591935"/>
                <a:ext cx="466794" cy="261610"/>
              </a:xfrm>
              <a:prstGeom prst="rect">
                <a:avLst/>
              </a:prstGeom>
            </p:spPr>
            <p:txBody>
              <a:bodyPr wrap="none">
                <a:spAutoFit/>
              </a:bodyPr>
              <a:lstStyle/>
              <a:p>
                <a:r>
                  <a:rPr lang="en-US" altLang="ko-KR" sz="1100" i="1" dirty="0">
                    <a:latin typeface="Arial" panose="020B0604020202020204" pitchFamily="34" charset="0"/>
                    <a:cs typeface="Arial" panose="020B0604020202020204" pitchFamily="34" charset="0"/>
                  </a:rPr>
                  <a:t>SQ1</a:t>
                </a:r>
                <a:endParaRPr lang="ko-KR" altLang="en-US" sz="1100" i="1" dirty="0">
                  <a:latin typeface="Arial" panose="020B0604020202020204" pitchFamily="34" charset="0"/>
                  <a:cs typeface="Arial" panose="020B0604020202020204" pitchFamily="34" charset="0"/>
                </a:endParaRPr>
              </a:p>
            </p:txBody>
          </p:sp>
          <p:sp>
            <p:nvSpPr>
              <p:cNvPr id="13" name="직사각형 12">
                <a:extLst>
                  <a:ext uri="{FF2B5EF4-FFF2-40B4-BE49-F238E27FC236}">
                    <a16:creationId xmlns:a16="http://schemas.microsoft.com/office/drawing/2014/main" id="{A0E909D3-8C85-4F55-93D3-C2F7D44EBCD0}"/>
                  </a:ext>
                </a:extLst>
              </p:cNvPr>
              <p:cNvSpPr/>
              <p:nvPr/>
            </p:nvSpPr>
            <p:spPr>
              <a:xfrm>
                <a:off x="9183517" y="3499271"/>
                <a:ext cx="450764" cy="261610"/>
              </a:xfrm>
              <a:prstGeom prst="rect">
                <a:avLst/>
              </a:prstGeom>
            </p:spPr>
            <p:txBody>
              <a:bodyPr wrap="none">
                <a:spAutoFit/>
              </a:bodyPr>
              <a:lstStyle/>
              <a:p>
                <a:r>
                  <a:rPr lang="en-US" altLang="ko-KR" sz="1100" i="1" dirty="0">
                    <a:latin typeface="Arial" panose="020B0604020202020204" pitchFamily="34" charset="0"/>
                    <a:cs typeface="Arial" panose="020B0604020202020204" pitchFamily="34" charset="0"/>
                  </a:rPr>
                  <a:t>LQ1</a:t>
                </a:r>
                <a:endParaRPr lang="ko-KR" altLang="en-US" sz="1100" i="1" dirty="0">
                  <a:latin typeface="Arial" panose="020B0604020202020204" pitchFamily="34" charset="0"/>
                  <a:cs typeface="Arial" panose="020B0604020202020204" pitchFamily="34" charset="0"/>
                </a:endParaRPr>
              </a:p>
            </p:txBody>
          </p:sp>
          <p:sp>
            <p:nvSpPr>
              <p:cNvPr id="14" name="직사각형 13">
                <a:extLst>
                  <a:ext uri="{FF2B5EF4-FFF2-40B4-BE49-F238E27FC236}">
                    <a16:creationId xmlns:a16="http://schemas.microsoft.com/office/drawing/2014/main" id="{09A63652-29F0-4D33-84EE-53278FD7825F}"/>
                  </a:ext>
                </a:extLst>
              </p:cNvPr>
              <p:cNvSpPr/>
              <p:nvPr/>
            </p:nvSpPr>
            <p:spPr>
              <a:xfrm>
                <a:off x="8639354" y="3433272"/>
                <a:ext cx="365806" cy="261610"/>
              </a:xfrm>
              <a:prstGeom prst="rect">
                <a:avLst/>
              </a:prstGeom>
            </p:spPr>
            <p:txBody>
              <a:bodyPr wrap="none">
                <a:spAutoFit/>
              </a:bodyPr>
              <a:lstStyle/>
              <a:p>
                <a:r>
                  <a:rPr lang="en-US" altLang="ko-KR" sz="1100" i="1" dirty="0">
                    <a:latin typeface="Arial" panose="020B0604020202020204" pitchFamily="34" charset="0"/>
                    <a:cs typeface="Arial" panose="020B0604020202020204" pitchFamily="34" charset="0"/>
                  </a:rPr>
                  <a:t>D1</a:t>
                </a:r>
                <a:endParaRPr lang="ko-KR" altLang="en-US" sz="1100" i="1" dirty="0">
                  <a:latin typeface="Arial" panose="020B0604020202020204" pitchFamily="34" charset="0"/>
                  <a:cs typeface="Arial" panose="020B0604020202020204" pitchFamily="34" charset="0"/>
                </a:endParaRPr>
              </a:p>
            </p:txBody>
          </p:sp>
          <p:sp>
            <p:nvSpPr>
              <p:cNvPr id="15" name="직사각형 14">
                <a:extLst>
                  <a:ext uri="{FF2B5EF4-FFF2-40B4-BE49-F238E27FC236}">
                    <a16:creationId xmlns:a16="http://schemas.microsoft.com/office/drawing/2014/main" id="{CA298BF7-3ACE-4CAA-972F-45C97220623E}"/>
                  </a:ext>
                </a:extLst>
              </p:cNvPr>
              <p:cNvSpPr/>
              <p:nvPr/>
            </p:nvSpPr>
            <p:spPr>
              <a:xfrm>
                <a:off x="5141576" y="3636221"/>
                <a:ext cx="365806" cy="261610"/>
              </a:xfrm>
              <a:prstGeom prst="rect">
                <a:avLst/>
              </a:prstGeom>
            </p:spPr>
            <p:txBody>
              <a:bodyPr wrap="none">
                <a:spAutoFit/>
              </a:bodyPr>
              <a:lstStyle/>
              <a:p>
                <a:r>
                  <a:rPr lang="en-US" altLang="ko-KR" sz="1100" i="1" dirty="0">
                    <a:latin typeface="Arial" panose="020B0604020202020204" pitchFamily="34" charset="0"/>
                    <a:cs typeface="Arial" panose="020B0604020202020204" pitchFamily="34" charset="0"/>
                  </a:rPr>
                  <a:t>D2</a:t>
                </a:r>
                <a:endParaRPr lang="ko-KR" altLang="en-US" sz="1100" i="1" dirty="0">
                  <a:latin typeface="Arial" panose="020B0604020202020204" pitchFamily="34" charset="0"/>
                  <a:cs typeface="Arial" panose="020B0604020202020204" pitchFamily="34" charset="0"/>
                </a:endParaRPr>
              </a:p>
            </p:txBody>
          </p:sp>
          <p:sp>
            <p:nvSpPr>
              <p:cNvPr id="16" name="직사각형 15">
                <a:extLst>
                  <a:ext uri="{FF2B5EF4-FFF2-40B4-BE49-F238E27FC236}">
                    <a16:creationId xmlns:a16="http://schemas.microsoft.com/office/drawing/2014/main" id="{580F0176-FC7F-4D63-8084-C06E49397996}"/>
                  </a:ext>
                </a:extLst>
              </p:cNvPr>
              <p:cNvSpPr/>
              <p:nvPr/>
            </p:nvSpPr>
            <p:spPr>
              <a:xfrm>
                <a:off x="7816325" y="3625377"/>
                <a:ext cx="365806" cy="261610"/>
              </a:xfrm>
              <a:prstGeom prst="rect">
                <a:avLst/>
              </a:prstGeom>
            </p:spPr>
            <p:txBody>
              <a:bodyPr wrap="none">
                <a:spAutoFit/>
              </a:bodyPr>
              <a:lstStyle/>
              <a:p>
                <a:r>
                  <a:rPr lang="en-US" altLang="ko-KR" sz="1100" i="1" dirty="0">
                    <a:latin typeface="Arial" panose="020B0604020202020204" pitchFamily="34" charset="0"/>
                    <a:cs typeface="Arial" panose="020B0604020202020204" pitchFamily="34" charset="0"/>
                  </a:rPr>
                  <a:t>H1</a:t>
                </a:r>
                <a:endParaRPr lang="ko-KR" altLang="en-US" sz="1100" i="1" dirty="0">
                  <a:latin typeface="Arial" panose="020B0604020202020204" pitchFamily="34" charset="0"/>
                  <a:cs typeface="Arial" panose="020B0604020202020204" pitchFamily="34" charset="0"/>
                </a:endParaRPr>
              </a:p>
            </p:txBody>
          </p:sp>
          <p:sp>
            <p:nvSpPr>
              <p:cNvPr id="17" name="직사각형 16">
                <a:extLst>
                  <a:ext uri="{FF2B5EF4-FFF2-40B4-BE49-F238E27FC236}">
                    <a16:creationId xmlns:a16="http://schemas.microsoft.com/office/drawing/2014/main" id="{47062DDE-1E57-48FF-9E3C-DBCE02F59EE9}"/>
                  </a:ext>
                </a:extLst>
              </p:cNvPr>
              <p:cNvSpPr/>
              <p:nvPr/>
            </p:nvSpPr>
            <p:spPr>
              <a:xfrm>
                <a:off x="5938824" y="3751418"/>
                <a:ext cx="365806" cy="261610"/>
              </a:xfrm>
              <a:prstGeom prst="rect">
                <a:avLst/>
              </a:prstGeom>
            </p:spPr>
            <p:txBody>
              <a:bodyPr wrap="none">
                <a:spAutoFit/>
              </a:bodyPr>
              <a:lstStyle/>
              <a:p>
                <a:r>
                  <a:rPr lang="en-US" altLang="ko-KR" sz="1100" i="1" dirty="0">
                    <a:latin typeface="Arial" panose="020B0604020202020204" pitchFamily="34" charset="0"/>
                    <a:cs typeface="Arial" panose="020B0604020202020204" pitchFamily="34" charset="0"/>
                  </a:rPr>
                  <a:t>H2</a:t>
                </a:r>
                <a:endParaRPr lang="ko-KR" altLang="en-US" sz="1100" i="1" dirty="0">
                  <a:latin typeface="Arial" panose="020B0604020202020204" pitchFamily="34" charset="0"/>
                  <a:cs typeface="Arial" panose="020B0604020202020204" pitchFamily="34" charset="0"/>
                </a:endParaRPr>
              </a:p>
            </p:txBody>
          </p:sp>
          <p:sp>
            <p:nvSpPr>
              <p:cNvPr id="18" name="직사각형 17">
                <a:extLst>
                  <a:ext uri="{FF2B5EF4-FFF2-40B4-BE49-F238E27FC236}">
                    <a16:creationId xmlns:a16="http://schemas.microsoft.com/office/drawing/2014/main" id="{004C9A01-D260-453D-83BC-0392D3A63DB9}"/>
                  </a:ext>
                </a:extLst>
              </p:cNvPr>
              <p:cNvSpPr/>
              <p:nvPr/>
            </p:nvSpPr>
            <p:spPr>
              <a:xfrm>
                <a:off x="7517125" y="3513622"/>
                <a:ext cx="450764" cy="261610"/>
              </a:xfrm>
              <a:prstGeom prst="rect">
                <a:avLst/>
              </a:prstGeom>
            </p:spPr>
            <p:txBody>
              <a:bodyPr wrap="none">
                <a:spAutoFit/>
              </a:bodyPr>
              <a:lstStyle/>
              <a:p>
                <a:r>
                  <a:rPr lang="en-US" altLang="ko-KR" sz="1100" i="1" dirty="0">
                    <a:latin typeface="Arial" panose="020B0604020202020204" pitchFamily="34" charset="0"/>
                    <a:cs typeface="Arial" panose="020B0604020202020204" pitchFamily="34" charset="0"/>
                  </a:rPr>
                  <a:t>LQ2</a:t>
                </a:r>
                <a:endParaRPr lang="ko-KR" altLang="en-US" sz="1100" i="1" dirty="0">
                  <a:latin typeface="Arial" panose="020B0604020202020204" pitchFamily="34" charset="0"/>
                  <a:cs typeface="Arial" panose="020B0604020202020204" pitchFamily="34" charset="0"/>
                </a:endParaRPr>
              </a:p>
            </p:txBody>
          </p:sp>
          <p:sp>
            <p:nvSpPr>
              <p:cNvPr id="20" name="직사각형 19">
                <a:extLst>
                  <a:ext uri="{FF2B5EF4-FFF2-40B4-BE49-F238E27FC236}">
                    <a16:creationId xmlns:a16="http://schemas.microsoft.com/office/drawing/2014/main" id="{B1E7DF1A-5001-4061-B0F0-2B436B9626C0}"/>
                  </a:ext>
                </a:extLst>
              </p:cNvPr>
              <p:cNvSpPr/>
              <p:nvPr/>
            </p:nvSpPr>
            <p:spPr>
              <a:xfrm>
                <a:off x="7186152" y="3494572"/>
                <a:ext cx="450764" cy="261610"/>
              </a:xfrm>
              <a:prstGeom prst="rect">
                <a:avLst/>
              </a:prstGeom>
            </p:spPr>
            <p:txBody>
              <a:bodyPr wrap="none">
                <a:spAutoFit/>
              </a:bodyPr>
              <a:lstStyle/>
              <a:p>
                <a:r>
                  <a:rPr lang="en-US" altLang="ko-KR" sz="1100" i="1" dirty="0">
                    <a:latin typeface="Arial" panose="020B0604020202020204" pitchFamily="34" charset="0"/>
                    <a:cs typeface="Arial" panose="020B0604020202020204" pitchFamily="34" charset="0"/>
                  </a:rPr>
                  <a:t>LQ3</a:t>
                </a:r>
                <a:endParaRPr lang="ko-KR" altLang="en-US" sz="1100" i="1" dirty="0">
                  <a:latin typeface="Arial" panose="020B0604020202020204" pitchFamily="34" charset="0"/>
                  <a:cs typeface="Arial" panose="020B0604020202020204" pitchFamily="34" charset="0"/>
                </a:endParaRPr>
              </a:p>
            </p:txBody>
          </p:sp>
          <p:sp>
            <p:nvSpPr>
              <p:cNvPr id="21" name="직사각형 20">
                <a:extLst>
                  <a:ext uri="{FF2B5EF4-FFF2-40B4-BE49-F238E27FC236}">
                    <a16:creationId xmlns:a16="http://schemas.microsoft.com/office/drawing/2014/main" id="{50F5DA3F-CD7C-400C-9F22-24F4FEE25C82}"/>
                  </a:ext>
                </a:extLst>
              </p:cNvPr>
              <p:cNvSpPr/>
              <p:nvPr/>
            </p:nvSpPr>
            <p:spPr>
              <a:xfrm>
                <a:off x="6524608" y="3536888"/>
                <a:ext cx="450764" cy="261610"/>
              </a:xfrm>
              <a:prstGeom prst="rect">
                <a:avLst/>
              </a:prstGeom>
            </p:spPr>
            <p:txBody>
              <a:bodyPr wrap="none">
                <a:spAutoFit/>
              </a:bodyPr>
              <a:lstStyle/>
              <a:p>
                <a:r>
                  <a:rPr lang="en-US" altLang="ko-KR" sz="1100" i="1" dirty="0">
                    <a:latin typeface="Arial" panose="020B0604020202020204" pitchFamily="34" charset="0"/>
                    <a:cs typeface="Arial" panose="020B0604020202020204" pitchFamily="34" charset="0"/>
                  </a:rPr>
                  <a:t>LQ4</a:t>
                </a:r>
                <a:endParaRPr lang="ko-KR" altLang="en-US" sz="1100" i="1" dirty="0">
                  <a:latin typeface="Arial" panose="020B0604020202020204" pitchFamily="34" charset="0"/>
                  <a:cs typeface="Arial" panose="020B0604020202020204" pitchFamily="34" charset="0"/>
                </a:endParaRPr>
              </a:p>
            </p:txBody>
          </p:sp>
          <p:sp>
            <p:nvSpPr>
              <p:cNvPr id="22" name="직사각형 21">
                <a:extLst>
                  <a:ext uri="{FF2B5EF4-FFF2-40B4-BE49-F238E27FC236}">
                    <a16:creationId xmlns:a16="http://schemas.microsoft.com/office/drawing/2014/main" id="{CC478FFA-6C94-475F-B5AE-D5230B831FF2}"/>
                  </a:ext>
                </a:extLst>
              </p:cNvPr>
              <p:cNvSpPr/>
              <p:nvPr/>
            </p:nvSpPr>
            <p:spPr>
              <a:xfrm>
                <a:off x="6169822" y="3598804"/>
                <a:ext cx="450764" cy="261610"/>
              </a:xfrm>
              <a:prstGeom prst="rect">
                <a:avLst/>
              </a:prstGeom>
            </p:spPr>
            <p:txBody>
              <a:bodyPr wrap="none">
                <a:spAutoFit/>
              </a:bodyPr>
              <a:lstStyle/>
              <a:p>
                <a:r>
                  <a:rPr lang="en-US" altLang="ko-KR" sz="1100" i="1" dirty="0">
                    <a:latin typeface="Arial" panose="020B0604020202020204" pitchFamily="34" charset="0"/>
                    <a:cs typeface="Arial" panose="020B0604020202020204" pitchFamily="34" charset="0"/>
                  </a:rPr>
                  <a:t>LQ5</a:t>
                </a:r>
                <a:endParaRPr lang="ko-KR" altLang="en-US" sz="1100" i="1" dirty="0">
                  <a:latin typeface="Arial" panose="020B0604020202020204" pitchFamily="34" charset="0"/>
                  <a:cs typeface="Arial" panose="020B0604020202020204" pitchFamily="34" charset="0"/>
                </a:endParaRPr>
              </a:p>
            </p:txBody>
          </p:sp>
          <p:sp>
            <p:nvSpPr>
              <p:cNvPr id="23" name="직사각형 22">
                <a:extLst>
                  <a:ext uri="{FF2B5EF4-FFF2-40B4-BE49-F238E27FC236}">
                    <a16:creationId xmlns:a16="http://schemas.microsoft.com/office/drawing/2014/main" id="{2CC341E7-9E39-4464-9126-F8E3B4DB9ABD}"/>
                  </a:ext>
                </a:extLst>
              </p:cNvPr>
              <p:cNvSpPr/>
              <p:nvPr/>
            </p:nvSpPr>
            <p:spPr>
              <a:xfrm>
                <a:off x="4652935" y="3829030"/>
                <a:ext cx="450764" cy="261610"/>
              </a:xfrm>
              <a:prstGeom prst="rect">
                <a:avLst/>
              </a:prstGeom>
            </p:spPr>
            <p:txBody>
              <a:bodyPr wrap="none">
                <a:spAutoFit/>
              </a:bodyPr>
              <a:lstStyle/>
              <a:p>
                <a:r>
                  <a:rPr lang="en-US" altLang="ko-KR" sz="1100" i="1" dirty="0">
                    <a:latin typeface="Arial" panose="020B0604020202020204" pitchFamily="34" charset="0"/>
                    <a:cs typeface="Arial" panose="020B0604020202020204" pitchFamily="34" charset="0"/>
                  </a:rPr>
                  <a:t>LQ6</a:t>
                </a:r>
                <a:endParaRPr lang="ko-KR" altLang="en-US" sz="1100" i="1" dirty="0">
                  <a:latin typeface="Arial" panose="020B0604020202020204" pitchFamily="34" charset="0"/>
                  <a:cs typeface="Arial" panose="020B0604020202020204" pitchFamily="34" charset="0"/>
                </a:endParaRPr>
              </a:p>
            </p:txBody>
          </p:sp>
          <p:sp>
            <p:nvSpPr>
              <p:cNvPr id="24" name="직사각형 23">
                <a:extLst>
                  <a:ext uri="{FF2B5EF4-FFF2-40B4-BE49-F238E27FC236}">
                    <a16:creationId xmlns:a16="http://schemas.microsoft.com/office/drawing/2014/main" id="{03980191-A5F5-4D92-A8A8-6B8F8CF9BA5C}"/>
                  </a:ext>
                </a:extLst>
              </p:cNvPr>
              <p:cNvSpPr/>
              <p:nvPr/>
            </p:nvSpPr>
            <p:spPr>
              <a:xfrm>
                <a:off x="4425300" y="4000396"/>
                <a:ext cx="450764" cy="261610"/>
              </a:xfrm>
              <a:prstGeom prst="rect">
                <a:avLst/>
              </a:prstGeom>
            </p:spPr>
            <p:txBody>
              <a:bodyPr wrap="none">
                <a:spAutoFit/>
              </a:bodyPr>
              <a:lstStyle/>
              <a:p>
                <a:r>
                  <a:rPr lang="en-US" altLang="ko-KR" sz="1100" i="1" dirty="0">
                    <a:latin typeface="Arial" panose="020B0604020202020204" pitchFamily="34" charset="0"/>
                    <a:cs typeface="Arial" panose="020B0604020202020204" pitchFamily="34" charset="0"/>
                  </a:rPr>
                  <a:t>LQ7</a:t>
                </a:r>
                <a:endParaRPr lang="ko-KR" altLang="en-US" sz="1100" i="1" dirty="0">
                  <a:latin typeface="Arial" panose="020B0604020202020204" pitchFamily="34" charset="0"/>
                  <a:cs typeface="Arial" panose="020B0604020202020204" pitchFamily="34" charset="0"/>
                </a:endParaRPr>
              </a:p>
            </p:txBody>
          </p:sp>
          <p:sp>
            <p:nvSpPr>
              <p:cNvPr id="26" name="직사각형 25">
                <a:extLst>
                  <a:ext uri="{FF2B5EF4-FFF2-40B4-BE49-F238E27FC236}">
                    <a16:creationId xmlns:a16="http://schemas.microsoft.com/office/drawing/2014/main" id="{E74B19F9-2A97-4BC8-815A-F8AAAC4E8ECE}"/>
                  </a:ext>
                </a:extLst>
              </p:cNvPr>
              <p:cNvSpPr/>
              <p:nvPr/>
            </p:nvSpPr>
            <p:spPr>
              <a:xfrm>
                <a:off x="4061464" y="4175081"/>
                <a:ext cx="466794" cy="261610"/>
              </a:xfrm>
              <a:prstGeom prst="rect">
                <a:avLst/>
              </a:prstGeom>
            </p:spPr>
            <p:txBody>
              <a:bodyPr wrap="none">
                <a:spAutoFit/>
              </a:bodyPr>
              <a:lstStyle/>
              <a:p>
                <a:r>
                  <a:rPr lang="en-US" altLang="ko-KR" sz="1100" i="1" dirty="0">
                    <a:latin typeface="Arial" panose="020B0604020202020204" pitchFamily="34" charset="0"/>
                    <a:cs typeface="Arial" panose="020B0604020202020204" pitchFamily="34" charset="0"/>
                  </a:rPr>
                  <a:t>SQ2</a:t>
                </a:r>
                <a:endParaRPr lang="ko-KR" altLang="en-US" sz="1100" i="1" dirty="0">
                  <a:latin typeface="Arial" panose="020B0604020202020204" pitchFamily="34" charset="0"/>
                  <a:cs typeface="Arial" panose="020B0604020202020204" pitchFamily="34" charset="0"/>
                </a:endParaRPr>
              </a:p>
            </p:txBody>
          </p:sp>
          <p:sp>
            <p:nvSpPr>
              <p:cNvPr id="27" name="직사각형 26">
                <a:extLst>
                  <a:ext uri="{FF2B5EF4-FFF2-40B4-BE49-F238E27FC236}">
                    <a16:creationId xmlns:a16="http://schemas.microsoft.com/office/drawing/2014/main" id="{9EDDAE22-43D8-443D-907F-791DBBD29EB0}"/>
                  </a:ext>
                </a:extLst>
              </p:cNvPr>
              <p:cNvSpPr/>
              <p:nvPr/>
            </p:nvSpPr>
            <p:spPr>
              <a:xfrm>
                <a:off x="3392534" y="4436691"/>
                <a:ext cx="466794" cy="261610"/>
              </a:xfrm>
              <a:prstGeom prst="rect">
                <a:avLst/>
              </a:prstGeom>
            </p:spPr>
            <p:txBody>
              <a:bodyPr wrap="none">
                <a:spAutoFit/>
              </a:bodyPr>
              <a:lstStyle/>
              <a:p>
                <a:r>
                  <a:rPr lang="en-US" altLang="ko-KR" sz="1100" i="1" dirty="0">
                    <a:latin typeface="Arial" panose="020B0604020202020204" pitchFamily="34" charset="0"/>
                    <a:cs typeface="Arial" panose="020B0604020202020204" pitchFamily="34" charset="0"/>
                  </a:rPr>
                  <a:t>SQ3</a:t>
                </a:r>
                <a:endParaRPr lang="ko-KR" altLang="en-US" sz="1100" i="1" dirty="0">
                  <a:latin typeface="Arial" panose="020B0604020202020204" pitchFamily="34" charset="0"/>
                  <a:cs typeface="Arial" panose="020B0604020202020204" pitchFamily="34" charset="0"/>
                </a:endParaRPr>
              </a:p>
            </p:txBody>
          </p:sp>
          <p:sp>
            <p:nvSpPr>
              <p:cNvPr id="28" name="직사각형 27">
                <a:extLst>
                  <a:ext uri="{FF2B5EF4-FFF2-40B4-BE49-F238E27FC236}">
                    <a16:creationId xmlns:a16="http://schemas.microsoft.com/office/drawing/2014/main" id="{7F6AD7D5-E982-4F7F-B499-D1138FBF86A8}"/>
                  </a:ext>
                </a:extLst>
              </p:cNvPr>
              <p:cNvSpPr/>
              <p:nvPr/>
            </p:nvSpPr>
            <p:spPr>
              <a:xfrm>
                <a:off x="3079275" y="4584407"/>
                <a:ext cx="466794" cy="261610"/>
              </a:xfrm>
              <a:prstGeom prst="rect">
                <a:avLst/>
              </a:prstGeom>
            </p:spPr>
            <p:txBody>
              <a:bodyPr wrap="none">
                <a:spAutoFit/>
              </a:bodyPr>
              <a:lstStyle/>
              <a:p>
                <a:r>
                  <a:rPr lang="en-US" altLang="ko-KR" sz="1100" i="1" dirty="0">
                    <a:latin typeface="Arial" panose="020B0604020202020204" pitchFamily="34" charset="0"/>
                    <a:cs typeface="Arial" panose="020B0604020202020204" pitchFamily="34" charset="0"/>
                  </a:rPr>
                  <a:t>SQ4</a:t>
                </a:r>
                <a:endParaRPr lang="ko-KR" altLang="en-US" sz="1100" i="1" dirty="0">
                  <a:latin typeface="Arial" panose="020B0604020202020204" pitchFamily="34" charset="0"/>
                  <a:cs typeface="Arial" panose="020B0604020202020204" pitchFamily="34" charset="0"/>
                </a:endParaRPr>
              </a:p>
            </p:txBody>
          </p:sp>
          <p:sp>
            <p:nvSpPr>
              <p:cNvPr id="29" name="직사각형 28">
                <a:extLst>
                  <a:ext uri="{FF2B5EF4-FFF2-40B4-BE49-F238E27FC236}">
                    <a16:creationId xmlns:a16="http://schemas.microsoft.com/office/drawing/2014/main" id="{920F1012-6107-49C4-9C6E-23EABE897F63}"/>
                  </a:ext>
                </a:extLst>
              </p:cNvPr>
              <p:cNvSpPr/>
              <p:nvPr/>
            </p:nvSpPr>
            <p:spPr>
              <a:xfrm>
                <a:off x="2766016" y="4732123"/>
                <a:ext cx="466794" cy="261610"/>
              </a:xfrm>
              <a:prstGeom prst="rect">
                <a:avLst/>
              </a:prstGeom>
            </p:spPr>
            <p:txBody>
              <a:bodyPr wrap="none">
                <a:spAutoFit/>
              </a:bodyPr>
              <a:lstStyle/>
              <a:p>
                <a:r>
                  <a:rPr lang="en-US" altLang="ko-KR" sz="1100" i="1" dirty="0">
                    <a:latin typeface="Arial" panose="020B0604020202020204" pitchFamily="34" charset="0"/>
                    <a:cs typeface="Arial" panose="020B0604020202020204" pitchFamily="34" charset="0"/>
                  </a:rPr>
                  <a:t>SQ5</a:t>
                </a:r>
                <a:endParaRPr lang="ko-KR" altLang="en-US" sz="1100" i="1" dirty="0">
                  <a:latin typeface="Arial" panose="020B0604020202020204" pitchFamily="34" charset="0"/>
                  <a:cs typeface="Arial" panose="020B0604020202020204" pitchFamily="34" charset="0"/>
                </a:endParaRPr>
              </a:p>
            </p:txBody>
          </p:sp>
          <p:sp>
            <p:nvSpPr>
              <p:cNvPr id="30" name="직사각형 29">
                <a:extLst>
                  <a:ext uri="{FF2B5EF4-FFF2-40B4-BE49-F238E27FC236}">
                    <a16:creationId xmlns:a16="http://schemas.microsoft.com/office/drawing/2014/main" id="{C70BF598-DB3D-4271-8A4B-51F2AE6DFFD4}"/>
                  </a:ext>
                </a:extLst>
              </p:cNvPr>
              <p:cNvSpPr/>
              <p:nvPr/>
            </p:nvSpPr>
            <p:spPr>
              <a:xfrm>
                <a:off x="1781449" y="5064617"/>
                <a:ext cx="466794" cy="261610"/>
              </a:xfrm>
              <a:prstGeom prst="rect">
                <a:avLst/>
              </a:prstGeom>
            </p:spPr>
            <p:txBody>
              <a:bodyPr wrap="none">
                <a:spAutoFit/>
              </a:bodyPr>
              <a:lstStyle/>
              <a:p>
                <a:r>
                  <a:rPr lang="en-US" altLang="ko-KR" sz="1100" i="1" dirty="0">
                    <a:latin typeface="Arial" panose="020B0604020202020204" pitchFamily="34" charset="0"/>
                    <a:cs typeface="Arial" panose="020B0604020202020204" pitchFamily="34" charset="0"/>
                  </a:rPr>
                  <a:t>SQ6</a:t>
                </a:r>
                <a:endParaRPr lang="ko-KR" altLang="en-US" sz="1100" i="1" dirty="0">
                  <a:latin typeface="Arial" panose="020B0604020202020204" pitchFamily="34" charset="0"/>
                  <a:cs typeface="Arial" panose="020B0604020202020204" pitchFamily="34" charset="0"/>
                </a:endParaRPr>
              </a:p>
            </p:txBody>
          </p:sp>
          <p:sp>
            <p:nvSpPr>
              <p:cNvPr id="31" name="직사각형 30">
                <a:extLst>
                  <a:ext uri="{FF2B5EF4-FFF2-40B4-BE49-F238E27FC236}">
                    <a16:creationId xmlns:a16="http://schemas.microsoft.com/office/drawing/2014/main" id="{494C16FC-037D-4CDD-A483-62421BDD6A49}"/>
                  </a:ext>
                </a:extLst>
              </p:cNvPr>
              <p:cNvSpPr/>
              <p:nvPr/>
            </p:nvSpPr>
            <p:spPr>
              <a:xfrm>
                <a:off x="1468190" y="5212333"/>
                <a:ext cx="466794" cy="261610"/>
              </a:xfrm>
              <a:prstGeom prst="rect">
                <a:avLst/>
              </a:prstGeom>
            </p:spPr>
            <p:txBody>
              <a:bodyPr wrap="none">
                <a:spAutoFit/>
              </a:bodyPr>
              <a:lstStyle/>
              <a:p>
                <a:r>
                  <a:rPr lang="en-US" altLang="ko-KR" sz="1100" i="1" dirty="0">
                    <a:latin typeface="Arial" panose="020B0604020202020204" pitchFamily="34" charset="0"/>
                    <a:cs typeface="Arial" panose="020B0604020202020204" pitchFamily="34" charset="0"/>
                  </a:rPr>
                  <a:t>SQ7</a:t>
                </a:r>
                <a:endParaRPr lang="ko-KR" altLang="en-US" sz="1100" i="1" dirty="0">
                  <a:latin typeface="Arial" panose="020B0604020202020204" pitchFamily="34" charset="0"/>
                  <a:cs typeface="Arial" panose="020B0604020202020204" pitchFamily="34" charset="0"/>
                </a:endParaRPr>
              </a:p>
            </p:txBody>
          </p:sp>
          <p:sp>
            <p:nvSpPr>
              <p:cNvPr id="32" name="직사각형 31">
                <a:extLst>
                  <a:ext uri="{FF2B5EF4-FFF2-40B4-BE49-F238E27FC236}">
                    <a16:creationId xmlns:a16="http://schemas.microsoft.com/office/drawing/2014/main" id="{D78732C5-779B-460F-BEB9-94B312E2E834}"/>
                  </a:ext>
                </a:extLst>
              </p:cNvPr>
              <p:cNvSpPr/>
              <p:nvPr/>
            </p:nvSpPr>
            <p:spPr>
              <a:xfrm>
                <a:off x="1154931" y="5360049"/>
                <a:ext cx="466794" cy="261610"/>
              </a:xfrm>
              <a:prstGeom prst="rect">
                <a:avLst/>
              </a:prstGeom>
            </p:spPr>
            <p:txBody>
              <a:bodyPr wrap="none">
                <a:spAutoFit/>
              </a:bodyPr>
              <a:lstStyle/>
              <a:p>
                <a:r>
                  <a:rPr lang="en-US" altLang="ko-KR" sz="1100" i="1" dirty="0">
                    <a:latin typeface="Arial" panose="020B0604020202020204" pitchFamily="34" charset="0"/>
                    <a:cs typeface="Arial" panose="020B0604020202020204" pitchFamily="34" charset="0"/>
                  </a:rPr>
                  <a:t>SQ8</a:t>
                </a:r>
                <a:endParaRPr lang="ko-KR" altLang="en-US" sz="1100" i="1" dirty="0">
                  <a:latin typeface="Arial" panose="020B0604020202020204" pitchFamily="34" charset="0"/>
                  <a:cs typeface="Arial" panose="020B0604020202020204" pitchFamily="34" charset="0"/>
                </a:endParaRPr>
              </a:p>
            </p:txBody>
          </p:sp>
          <p:sp>
            <p:nvSpPr>
              <p:cNvPr id="33" name="직사각형 32">
                <a:extLst>
                  <a:ext uri="{FF2B5EF4-FFF2-40B4-BE49-F238E27FC236}">
                    <a16:creationId xmlns:a16="http://schemas.microsoft.com/office/drawing/2014/main" id="{A1111A55-E8C1-470C-B3A5-68C287846C25}"/>
                  </a:ext>
                </a:extLst>
              </p:cNvPr>
              <p:cNvSpPr/>
              <p:nvPr/>
            </p:nvSpPr>
            <p:spPr>
              <a:xfrm>
                <a:off x="10979831" y="3565004"/>
                <a:ext cx="1146994" cy="553998"/>
              </a:xfrm>
              <a:prstGeom prst="rect">
                <a:avLst/>
              </a:prstGeom>
            </p:spPr>
            <p:txBody>
              <a:bodyPr wrap="square">
                <a:spAutoFit/>
              </a:bodyPr>
              <a:lstStyle/>
              <a:p>
                <a:r>
                  <a:rPr lang="en-US" altLang="ko-KR" sz="1000" i="1" dirty="0">
                    <a:latin typeface="Arial" panose="020B0604020202020204" pitchFamily="34" charset="0"/>
                    <a:cs typeface="Arial" panose="020B0604020202020204" pitchFamily="34" charset="0"/>
                  </a:rPr>
                  <a:t>Stable or </a:t>
                </a:r>
              </a:p>
              <a:p>
                <a:r>
                  <a:rPr lang="en-US" altLang="ko-KR" sz="1000" i="1" dirty="0">
                    <a:latin typeface="Arial" panose="020B0604020202020204" pitchFamily="34" charset="0"/>
                    <a:cs typeface="Arial" panose="020B0604020202020204" pitchFamily="34" charset="0"/>
                  </a:rPr>
                  <a:t>rare isotope</a:t>
                </a:r>
              </a:p>
              <a:p>
                <a:r>
                  <a:rPr lang="en-US" altLang="ko-KR" sz="1000" i="1" dirty="0">
                    <a:latin typeface="Arial" panose="020B0604020202020204" pitchFamily="34" charset="0"/>
                    <a:cs typeface="Arial" panose="020B0604020202020204" pitchFamily="34" charset="0"/>
                  </a:rPr>
                  <a:t>beam from SCL3</a:t>
                </a:r>
                <a:endParaRPr lang="ko-KR" altLang="en-US" sz="1000" i="1" dirty="0">
                  <a:latin typeface="Arial" panose="020B0604020202020204" pitchFamily="34" charset="0"/>
                  <a:cs typeface="Arial" panose="020B0604020202020204" pitchFamily="34" charset="0"/>
                </a:endParaRPr>
              </a:p>
            </p:txBody>
          </p:sp>
          <p:sp>
            <p:nvSpPr>
              <p:cNvPr id="34" name="직사각형 33">
                <a:extLst>
                  <a:ext uri="{FF2B5EF4-FFF2-40B4-BE49-F238E27FC236}">
                    <a16:creationId xmlns:a16="http://schemas.microsoft.com/office/drawing/2014/main" id="{6570A865-98CE-4E39-B0B7-45ED43795B9F}"/>
                  </a:ext>
                </a:extLst>
              </p:cNvPr>
              <p:cNvSpPr/>
              <p:nvPr/>
            </p:nvSpPr>
            <p:spPr>
              <a:xfrm>
                <a:off x="9819310" y="3266681"/>
                <a:ext cx="484428" cy="400110"/>
              </a:xfrm>
              <a:prstGeom prst="rect">
                <a:avLst/>
              </a:prstGeom>
            </p:spPr>
            <p:txBody>
              <a:bodyPr wrap="none">
                <a:spAutoFit/>
              </a:bodyPr>
              <a:lstStyle/>
              <a:p>
                <a:r>
                  <a:rPr lang="en-US" altLang="ko-KR" sz="2000" i="1" dirty="0">
                    <a:latin typeface="Arial" panose="020B0604020202020204" pitchFamily="34" charset="0"/>
                    <a:cs typeface="Arial" panose="020B0604020202020204" pitchFamily="34" charset="0"/>
                  </a:rPr>
                  <a:t>F0</a:t>
                </a:r>
                <a:endParaRPr lang="ko-KR" altLang="en-US" sz="2000" i="1" dirty="0">
                  <a:latin typeface="Arial" panose="020B0604020202020204" pitchFamily="34" charset="0"/>
                  <a:cs typeface="Arial" panose="020B0604020202020204" pitchFamily="34" charset="0"/>
                </a:endParaRPr>
              </a:p>
            </p:txBody>
          </p:sp>
          <p:sp>
            <p:nvSpPr>
              <p:cNvPr id="35" name="직사각형 34">
                <a:extLst>
                  <a:ext uri="{FF2B5EF4-FFF2-40B4-BE49-F238E27FC236}">
                    <a16:creationId xmlns:a16="http://schemas.microsoft.com/office/drawing/2014/main" id="{52FDCC96-1EE2-44C2-B2BC-51D9B136E3A0}"/>
                  </a:ext>
                </a:extLst>
              </p:cNvPr>
              <p:cNvSpPr/>
              <p:nvPr/>
            </p:nvSpPr>
            <p:spPr>
              <a:xfrm>
                <a:off x="6825958" y="3168331"/>
                <a:ext cx="484428" cy="400110"/>
              </a:xfrm>
              <a:prstGeom prst="rect">
                <a:avLst/>
              </a:prstGeom>
            </p:spPr>
            <p:txBody>
              <a:bodyPr wrap="none">
                <a:spAutoFit/>
              </a:bodyPr>
              <a:lstStyle/>
              <a:p>
                <a:r>
                  <a:rPr lang="en-US" altLang="ko-KR" sz="2000" i="1" dirty="0">
                    <a:latin typeface="Arial" panose="020B0604020202020204" pitchFamily="34" charset="0"/>
                    <a:cs typeface="Arial" panose="020B0604020202020204" pitchFamily="34" charset="0"/>
                  </a:rPr>
                  <a:t>F1</a:t>
                </a:r>
                <a:endParaRPr lang="ko-KR" altLang="en-US" sz="2000" i="1" dirty="0">
                  <a:latin typeface="Arial" panose="020B0604020202020204" pitchFamily="34" charset="0"/>
                  <a:cs typeface="Arial" panose="020B0604020202020204" pitchFamily="34" charset="0"/>
                </a:endParaRPr>
              </a:p>
            </p:txBody>
          </p:sp>
          <p:sp>
            <p:nvSpPr>
              <p:cNvPr id="36" name="직사각형 35">
                <a:extLst>
                  <a:ext uri="{FF2B5EF4-FFF2-40B4-BE49-F238E27FC236}">
                    <a16:creationId xmlns:a16="http://schemas.microsoft.com/office/drawing/2014/main" id="{B2DA79D4-45A5-45A5-BA70-CAA823400342}"/>
                  </a:ext>
                </a:extLst>
              </p:cNvPr>
              <p:cNvSpPr/>
              <p:nvPr/>
            </p:nvSpPr>
            <p:spPr>
              <a:xfrm>
                <a:off x="3665048" y="3938860"/>
                <a:ext cx="484428" cy="400110"/>
              </a:xfrm>
              <a:prstGeom prst="rect">
                <a:avLst/>
              </a:prstGeom>
            </p:spPr>
            <p:txBody>
              <a:bodyPr wrap="none">
                <a:spAutoFit/>
              </a:bodyPr>
              <a:lstStyle/>
              <a:p>
                <a:r>
                  <a:rPr lang="en-US" altLang="ko-KR" sz="2000" i="1" dirty="0">
                    <a:latin typeface="Arial" panose="020B0604020202020204" pitchFamily="34" charset="0"/>
                    <a:cs typeface="Arial" panose="020B0604020202020204" pitchFamily="34" charset="0"/>
                  </a:rPr>
                  <a:t>F2</a:t>
                </a:r>
                <a:endParaRPr lang="ko-KR" altLang="en-US" sz="2000" i="1" dirty="0">
                  <a:latin typeface="Arial" panose="020B0604020202020204" pitchFamily="34" charset="0"/>
                  <a:cs typeface="Arial" panose="020B0604020202020204" pitchFamily="34" charset="0"/>
                </a:endParaRPr>
              </a:p>
            </p:txBody>
          </p:sp>
          <p:sp>
            <p:nvSpPr>
              <p:cNvPr id="37" name="직사각형 36">
                <a:extLst>
                  <a:ext uri="{FF2B5EF4-FFF2-40B4-BE49-F238E27FC236}">
                    <a16:creationId xmlns:a16="http://schemas.microsoft.com/office/drawing/2014/main" id="{79E69C7D-FA7A-440D-BBF3-DC69F6068B2B}"/>
                  </a:ext>
                </a:extLst>
              </p:cNvPr>
              <p:cNvSpPr/>
              <p:nvPr/>
            </p:nvSpPr>
            <p:spPr>
              <a:xfrm>
                <a:off x="886828" y="4973216"/>
                <a:ext cx="484428" cy="400110"/>
              </a:xfrm>
              <a:prstGeom prst="rect">
                <a:avLst/>
              </a:prstGeom>
            </p:spPr>
            <p:txBody>
              <a:bodyPr wrap="none">
                <a:spAutoFit/>
              </a:bodyPr>
              <a:lstStyle/>
              <a:p>
                <a:r>
                  <a:rPr lang="en-US" altLang="ko-KR" sz="2000" i="1" dirty="0">
                    <a:latin typeface="Arial" panose="020B0604020202020204" pitchFamily="34" charset="0"/>
                    <a:cs typeface="Arial" panose="020B0604020202020204" pitchFamily="34" charset="0"/>
                  </a:rPr>
                  <a:t>F3</a:t>
                </a:r>
                <a:endParaRPr lang="ko-KR" altLang="en-US" sz="2000" i="1" dirty="0">
                  <a:latin typeface="Arial" panose="020B0604020202020204" pitchFamily="34" charset="0"/>
                  <a:cs typeface="Arial" panose="020B0604020202020204" pitchFamily="34" charset="0"/>
                </a:endParaRPr>
              </a:p>
            </p:txBody>
          </p:sp>
          <p:sp>
            <p:nvSpPr>
              <p:cNvPr id="38" name="직사각형 37">
                <a:extLst>
                  <a:ext uri="{FF2B5EF4-FFF2-40B4-BE49-F238E27FC236}">
                    <a16:creationId xmlns:a16="http://schemas.microsoft.com/office/drawing/2014/main" id="{9F3A5BEF-6D88-45CF-A37F-D2A0A0613B86}"/>
                  </a:ext>
                </a:extLst>
              </p:cNvPr>
              <p:cNvSpPr/>
              <p:nvPr/>
            </p:nvSpPr>
            <p:spPr>
              <a:xfrm>
                <a:off x="0" y="5083607"/>
                <a:ext cx="990977" cy="523220"/>
              </a:xfrm>
              <a:prstGeom prst="rect">
                <a:avLst/>
              </a:prstGeom>
            </p:spPr>
            <p:txBody>
              <a:bodyPr wrap="none">
                <a:spAutoFit/>
              </a:bodyPr>
              <a:lstStyle/>
              <a:p>
                <a:r>
                  <a:rPr lang="en-US" altLang="ko-KR" sz="1400" i="1" dirty="0">
                    <a:latin typeface="Arial" panose="020B0604020202020204" pitchFamily="34" charset="0"/>
                    <a:cs typeface="Arial" panose="020B0604020202020204" pitchFamily="34" charset="0"/>
                  </a:rPr>
                  <a:t>Scattering</a:t>
                </a:r>
              </a:p>
              <a:p>
                <a:r>
                  <a:rPr lang="en-US" altLang="ko-KR" sz="1400" i="1" dirty="0">
                    <a:latin typeface="Arial" panose="020B0604020202020204" pitchFamily="34" charset="0"/>
                    <a:cs typeface="Arial" panose="020B0604020202020204" pitchFamily="34" charset="0"/>
                  </a:rPr>
                  <a:t>Chamber</a:t>
                </a:r>
                <a:endParaRPr lang="ko-KR" altLang="en-US" sz="1400" i="1" dirty="0">
                  <a:latin typeface="Arial" panose="020B0604020202020204" pitchFamily="34" charset="0"/>
                  <a:cs typeface="Arial" panose="020B0604020202020204" pitchFamily="34" charset="0"/>
                </a:endParaRPr>
              </a:p>
            </p:txBody>
          </p:sp>
          <p:cxnSp>
            <p:nvCxnSpPr>
              <p:cNvPr id="39" name="직선 화살표 연결선 38">
                <a:extLst>
                  <a:ext uri="{FF2B5EF4-FFF2-40B4-BE49-F238E27FC236}">
                    <a16:creationId xmlns:a16="http://schemas.microsoft.com/office/drawing/2014/main" id="{9EEFA30A-E81F-421E-9E9B-9B75D3495552}"/>
                  </a:ext>
                </a:extLst>
              </p:cNvPr>
              <p:cNvCxnSpPr/>
              <p:nvPr/>
            </p:nvCxnSpPr>
            <p:spPr>
              <a:xfrm>
                <a:off x="7060367" y="3510914"/>
                <a:ext cx="0" cy="286648"/>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40" name="직선 화살표 연결선 39">
                <a:extLst>
                  <a:ext uri="{FF2B5EF4-FFF2-40B4-BE49-F238E27FC236}">
                    <a16:creationId xmlns:a16="http://schemas.microsoft.com/office/drawing/2014/main" id="{63B8BAB1-9899-4384-AFFC-8250A2FF8127}"/>
                  </a:ext>
                </a:extLst>
              </p:cNvPr>
              <p:cNvCxnSpPr/>
              <p:nvPr/>
            </p:nvCxnSpPr>
            <p:spPr>
              <a:xfrm>
                <a:off x="10061524" y="3621983"/>
                <a:ext cx="0" cy="286648"/>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41" name="직선 화살표 연결선 40">
                <a:extLst>
                  <a:ext uri="{FF2B5EF4-FFF2-40B4-BE49-F238E27FC236}">
                    <a16:creationId xmlns:a16="http://schemas.microsoft.com/office/drawing/2014/main" id="{82FF43BF-2190-4B52-8281-68487FC95AAF}"/>
                  </a:ext>
                </a:extLst>
              </p:cNvPr>
              <p:cNvCxnSpPr/>
              <p:nvPr/>
            </p:nvCxnSpPr>
            <p:spPr>
              <a:xfrm>
                <a:off x="3942889" y="4286881"/>
                <a:ext cx="0" cy="236899"/>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42" name="직선 화살표 연결선 41">
                <a:extLst>
                  <a:ext uri="{FF2B5EF4-FFF2-40B4-BE49-F238E27FC236}">
                    <a16:creationId xmlns:a16="http://schemas.microsoft.com/office/drawing/2014/main" id="{10BCC066-351F-40E2-8168-5CC2F92FC062}"/>
                  </a:ext>
                </a:extLst>
              </p:cNvPr>
              <p:cNvCxnSpPr/>
              <p:nvPr/>
            </p:nvCxnSpPr>
            <p:spPr>
              <a:xfrm>
                <a:off x="1154949" y="5311137"/>
                <a:ext cx="0" cy="310522"/>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43" name="직선 화살표 연결선 42">
                <a:extLst>
                  <a:ext uri="{FF2B5EF4-FFF2-40B4-BE49-F238E27FC236}">
                    <a16:creationId xmlns:a16="http://schemas.microsoft.com/office/drawing/2014/main" id="{CEB5E0D8-CBD9-46D2-AB77-7843A3B30F5A}"/>
                  </a:ext>
                </a:extLst>
              </p:cNvPr>
              <p:cNvCxnSpPr/>
              <p:nvPr/>
            </p:nvCxnSpPr>
            <p:spPr>
              <a:xfrm>
                <a:off x="763545" y="5603226"/>
                <a:ext cx="0" cy="159347"/>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grpSp>
            <p:nvGrpSpPr>
              <p:cNvPr id="44" name="그룹 43">
                <a:extLst>
                  <a:ext uri="{FF2B5EF4-FFF2-40B4-BE49-F238E27FC236}">
                    <a16:creationId xmlns:a16="http://schemas.microsoft.com/office/drawing/2014/main" id="{198CDEC7-3D30-4D85-AB5F-D9FA648FF2BB}"/>
                  </a:ext>
                </a:extLst>
              </p:cNvPr>
              <p:cNvGrpSpPr/>
              <p:nvPr/>
            </p:nvGrpSpPr>
            <p:grpSpPr>
              <a:xfrm>
                <a:off x="1984450" y="3819302"/>
                <a:ext cx="1202592" cy="1292413"/>
                <a:chOff x="1856973" y="1454515"/>
                <a:chExt cx="1202592" cy="1292413"/>
              </a:xfrm>
            </p:grpSpPr>
            <p:pic>
              <p:nvPicPr>
                <p:cNvPr id="47" name="Picture 2">
                  <a:extLst>
                    <a:ext uri="{FF2B5EF4-FFF2-40B4-BE49-F238E27FC236}">
                      <a16:creationId xmlns:a16="http://schemas.microsoft.com/office/drawing/2014/main" id="{F8A873BB-5B0C-4680-8810-30EC844F42B0}"/>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21911" t="10184" r="34338" b="7181"/>
                <a:stretch/>
              </p:blipFill>
              <p:spPr>
                <a:xfrm>
                  <a:off x="1856973" y="1454515"/>
                  <a:ext cx="1202592" cy="1144818"/>
                </a:xfrm>
                <a:prstGeom prst="rect">
                  <a:avLst/>
                </a:prstGeom>
              </p:spPr>
            </p:pic>
            <p:sp>
              <p:nvSpPr>
                <p:cNvPr id="48" name="직사각형 47">
                  <a:extLst>
                    <a:ext uri="{FF2B5EF4-FFF2-40B4-BE49-F238E27FC236}">
                      <a16:creationId xmlns:a16="http://schemas.microsoft.com/office/drawing/2014/main" id="{D0A9202A-E4F7-4233-AEE2-C202C1C04B92}"/>
                    </a:ext>
                  </a:extLst>
                </p:cNvPr>
                <p:cNvSpPr/>
                <p:nvPr/>
              </p:nvSpPr>
              <p:spPr>
                <a:xfrm>
                  <a:off x="1978382" y="2469929"/>
                  <a:ext cx="917495" cy="276999"/>
                </a:xfrm>
                <a:prstGeom prst="rect">
                  <a:avLst/>
                </a:prstGeom>
              </p:spPr>
              <p:txBody>
                <a:bodyPr wrap="none">
                  <a:spAutoFit/>
                </a:bodyPr>
                <a:lstStyle/>
                <a:p>
                  <a:r>
                    <a:rPr lang="en-US" altLang="ko-KR" sz="1200" i="1" dirty="0">
                      <a:latin typeface="Arial" panose="020B0604020202020204" pitchFamily="34" charset="0"/>
                      <a:cs typeface="Arial" panose="020B0604020202020204" pitchFamily="34" charset="0"/>
                    </a:rPr>
                    <a:t>Wien Filter</a:t>
                  </a:r>
                  <a:endParaRPr lang="ko-KR" altLang="en-US" sz="1200" i="1" dirty="0">
                    <a:latin typeface="Arial" panose="020B0604020202020204" pitchFamily="34" charset="0"/>
                    <a:cs typeface="Arial" panose="020B0604020202020204" pitchFamily="34" charset="0"/>
                  </a:endParaRPr>
                </a:p>
              </p:txBody>
            </p:sp>
          </p:grpSp>
          <p:cxnSp>
            <p:nvCxnSpPr>
              <p:cNvPr id="45" name="직선 화살표 연결선 44">
                <a:extLst>
                  <a:ext uri="{FF2B5EF4-FFF2-40B4-BE49-F238E27FC236}">
                    <a16:creationId xmlns:a16="http://schemas.microsoft.com/office/drawing/2014/main" id="{4D09E0D6-1094-40EB-A3C0-188183DE1786}"/>
                  </a:ext>
                </a:extLst>
              </p:cNvPr>
              <p:cNvCxnSpPr/>
              <p:nvPr/>
            </p:nvCxnSpPr>
            <p:spPr>
              <a:xfrm>
                <a:off x="2664060" y="5058941"/>
                <a:ext cx="0" cy="289632"/>
              </a:xfrm>
              <a:prstGeom prst="straightConnector1">
                <a:avLst/>
              </a:prstGeom>
              <a:ln w="12700">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sp>
            <p:nvSpPr>
              <p:cNvPr id="46" name="직사각형 45">
                <a:extLst>
                  <a:ext uri="{FF2B5EF4-FFF2-40B4-BE49-F238E27FC236}">
                    <a16:creationId xmlns:a16="http://schemas.microsoft.com/office/drawing/2014/main" id="{F90854D0-57DE-46A1-9934-8EAD30F84B00}"/>
                  </a:ext>
                </a:extLst>
              </p:cNvPr>
              <p:cNvSpPr/>
              <p:nvPr/>
            </p:nvSpPr>
            <p:spPr>
              <a:xfrm>
                <a:off x="3565733" y="5682899"/>
                <a:ext cx="2859181" cy="461665"/>
              </a:xfrm>
              <a:prstGeom prst="rect">
                <a:avLst/>
              </a:prstGeom>
            </p:spPr>
            <p:txBody>
              <a:bodyPr wrap="none">
                <a:spAutoFit/>
              </a:bodyPr>
              <a:lstStyle/>
              <a:p>
                <a:r>
                  <a:rPr lang="en-US" altLang="ko-KR" sz="1200" i="1" dirty="0">
                    <a:latin typeface="Arial" panose="020B0604020202020204" pitchFamily="34" charset="0"/>
                    <a:cs typeface="Arial" panose="020B0604020202020204" pitchFamily="34" charset="0"/>
                  </a:rPr>
                  <a:t>F1: Dispersive Focal Plane</a:t>
                </a:r>
              </a:p>
              <a:p>
                <a:r>
                  <a:rPr lang="en-US" altLang="ko-KR" sz="1200" i="1" dirty="0">
                    <a:latin typeface="Arial" panose="020B0604020202020204" pitchFamily="34" charset="0"/>
                    <a:cs typeface="Arial" panose="020B0604020202020204" pitchFamily="34" charset="0"/>
                  </a:rPr>
                  <a:t>F2, F3: Double Achromatic Focal Plane</a:t>
                </a:r>
                <a:endParaRPr lang="ko-KR" altLang="en-US" sz="1200" i="1" dirty="0">
                  <a:latin typeface="Arial" panose="020B0604020202020204" pitchFamily="34" charset="0"/>
                  <a:cs typeface="Arial" panose="020B0604020202020204" pitchFamily="34" charset="0"/>
                </a:endParaRPr>
              </a:p>
            </p:txBody>
          </p:sp>
        </p:grpSp>
        <p:sp>
          <p:nvSpPr>
            <p:cNvPr id="7" name="TextBox 6">
              <a:extLst>
                <a:ext uri="{FF2B5EF4-FFF2-40B4-BE49-F238E27FC236}">
                  <a16:creationId xmlns:a16="http://schemas.microsoft.com/office/drawing/2014/main" id="{F4F524D1-A7FC-494E-A571-A5FEA58C5383}"/>
                </a:ext>
              </a:extLst>
            </p:cNvPr>
            <p:cNvSpPr txBox="1"/>
            <p:nvPr/>
          </p:nvSpPr>
          <p:spPr>
            <a:xfrm>
              <a:off x="414094" y="6632543"/>
              <a:ext cx="1010027" cy="276999"/>
            </a:xfrm>
            <a:prstGeom prst="rect">
              <a:avLst/>
            </a:prstGeom>
            <a:noFill/>
          </p:spPr>
          <p:txBody>
            <a:bodyPr wrap="square" rtlCol="0">
              <a:spAutoFit/>
            </a:bodyPr>
            <a:lstStyle/>
            <a:p>
              <a:pPr algn="ctr"/>
              <a:r>
                <a:rPr lang="en-US" altLang="ko-KR" sz="1200" i="1" dirty="0">
                  <a:latin typeface="Arial Narrow" panose="020B0606020202030204" pitchFamily="34" charset="0"/>
                  <a:cs typeface="Arial" panose="020B0604020202020204" pitchFamily="34" charset="0"/>
                </a:rPr>
                <a:t> K. </a:t>
              </a:r>
              <a:r>
                <a:rPr lang="en-US" altLang="ko-KR" sz="1200" i="1" dirty="0" err="1">
                  <a:latin typeface="Arial Narrow" panose="020B0606020202030204" pitchFamily="34" charset="0"/>
                  <a:cs typeface="Arial" panose="020B0604020202020204" pitchFamily="34" charset="0"/>
                </a:rPr>
                <a:t>Tshoo</a:t>
              </a:r>
              <a:endParaRPr lang="ko-KR" altLang="en-US" sz="1200" i="1" dirty="0">
                <a:latin typeface="Arial Narrow" panose="020B0606020202030204" pitchFamily="34" charset="0"/>
                <a:cs typeface="Arial" panose="020B0604020202020204" pitchFamily="34" charset="0"/>
              </a:endParaRPr>
            </a:p>
          </p:txBody>
        </p:sp>
      </p:grpSp>
      <p:graphicFrame>
        <p:nvGraphicFramePr>
          <p:cNvPr id="49" name="표 22">
            <a:extLst>
              <a:ext uri="{FF2B5EF4-FFF2-40B4-BE49-F238E27FC236}">
                <a16:creationId xmlns:a16="http://schemas.microsoft.com/office/drawing/2014/main" id="{234A007D-BFF5-4A34-9CA0-3DA8D696931F}"/>
              </a:ext>
            </a:extLst>
          </p:cNvPr>
          <p:cNvGraphicFramePr>
            <a:graphicFrameLocks noGrp="1"/>
          </p:cNvGraphicFramePr>
          <p:nvPr>
            <p:extLst>
              <p:ext uri="{D42A27DB-BD31-4B8C-83A1-F6EECF244321}">
                <p14:modId xmlns:p14="http://schemas.microsoft.com/office/powerpoint/2010/main" val="680180972"/>
              </p:ext>
            </p:extLst>
          </p:nvPr>
        </p:nvGraphicFramePr>
        <p:xfrm>
          <a:off x="1720731" y="4569066"/>
          <a:ext cx="4669135" cy="2194560"/>
        </p:xfrm>
        <a:graphic>
          <a:graphicData uri="http://schemas.openxmlformats.org/drawingml/2006/table">
            <a:tbl>
              <a:tblPr firstRow="1" bandRow="1">
                <a:tableStyleId>{5940675A-B579-460E-94D1-54222C63F5DA}</a:tableStyleId>
              </a:tblPr>
              <a:tblGrid>
                <a:gridCol w="2830646">
                  <a:extLst>
                    <a:ext uri="{9D8B030D-6E8A-4147-A177-3AD203B41FA5}">
                      <a16:colId xmlns:a16="http://schemas.microsoft.com/office/drawing/2014/main" val="20000"/>
                    </a:ext>
                  </a:extLst>
                </a:gridCol>
                <a:gridCol w="1838489">
                  <a:extLst>
                    <a:ext uri="{9D8B030D-6E8A-4147-A177-3AD203B41FA5}">
                      <a16:colId xmlns:a16="http://schemas.microsoft.com/office/drawing/2014/main" val="20001"/>
                    </a:ext>
                  </a:extLst>
                </a:gridCol>
              </a:tblGrid>
              <a:tr h="221195">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dirty="0">
                          <a:latin typeface="Arial" panose="020B0604020202020204" pitchFamily="34" charset="0"/>
                          <a:cs typeface="Arial" panose="020B0604020202020204" pitchFamily="34" charset="0"/>
                        </a:rPr>
                        <a:t>Beam swinger</a:t>
                      </a:r>
                      <a:endParaRPr lang="ko-KR" altLang="en-US" sz="1200" b="0" dirty="0">
                        <a:solidFill>
                          <a:schemeClr val="tx1"/>
                        </a:solidFill>
                        <a:latin typeface="Arial" panose="020B0604020202020204" pitchFamily="34" charset="0"/>
                        <a:cs typeface="Arial" panose="020B0604020202020204" pitchFamily="34" charset="0"/>
                      </a:endParaRPr>
                    </a:p>
                  </a:txBody>
                  <a:tcPr marL="68580" marR="68580" marT="34290" marB="3429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r" latinLnBrk="1"/>
                      <a:r>
                        <a:rPr lang="en-US" altLang="ko-KR" sz="1200" dirty="0">
                          <a:latin typeface="Arial" panose="020B0604020202020204" pitchFamily="34" charset="0"/>
                          <a:cs typeface="Arial" panose="020B0604020202020204" pitchFamily="34" charset="0"/>
                        </a:rPr>
                        <a:t>up</a:t>
                      </a:r>
                      <a:r>
                        <a:rPr lang="en-US" altLang="ko-KR" sz="1200" baseline="0" dirty="0">
                          <a:latin typeface="Arial" panose="020B0604020202020204" pitchFamily="34" charset="0"/>
                          <a:cs typeface="Arial" panose="020B0604020202020204" pitchFamily="34" charset="0"/>
                        </a:rPr>
                        <a:t> to </a:t>
                      </a:r>
                      <a:r>
                        <a:rPr lang="en-US" altLang="ko-KR" sz="1200" dirty="0">
                          <a:latin typeface="Arial" panose="020B0604020202020204" pitchFamily="34" charset="0"/>
                          <a:cs typeface="Arial" panose="020B0604020202020204" pitchFamily="34" charset="0"/>
                        </a:rPr>
                        <a:t>12 degree for</a:t>
                      </a:r>
                      <a:r>
                        <a:rPr lang="en-US" altLang="ko-KR" sz="1200" baseline="0" dirty="0">
                          <a:latin typeface="Arial" panose="020B0604020202020204" pitchFamily="34" charset="0"/>
                          <a:cs typeface="Arial" panose="020B0604020202020204" pitchFamily="34" charset="0"/>
                        </a:rPr>
                        <a:t> 3 Tm</a:t>
                      </a:r>
                      <a:endParaRPr lang="en-US" altLang="ko-KR" sz="1200" b="0" dirty="0">
                        <a:solidFill>
                          <a:schemeClr val="tx1"/>
                        </a:solidFill>
                        <a:latin typeface="Arial" panose="020B0604020202020204" pitchFamily="34" charset="0"/>
                        <a:cs typeface="Arial" panose="020B0604020202020204" pitchFamily="34" charset="0"/>
                      </a:endParaRPr>
                    </a:p>
                  </a:txBody>
                  <a:tcPr marL="68580" marR="68580" marT="34290" marB="34290">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79987036"/>
                  </a:ext>
                </a:extLst>
              </a:tr>
              <a:tr h="221195">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dirty="0">
                          <a:latin typeface="Arial" panose="020B0604020202020204" pitchFamily="34" charset="0"/>
                          <a:cs typeface="Arial" panose="020B0604020202020204" pitchFamily="34" charset="0"/>
                        </a:rPr>
                        <a:t>Degrader at</a:t>
                      </a:r>
                      <a:r>
                        <a:rPr lang="en-US" altLang="ko-KR" sz="1200" baseline="0" dirty="0">
                          <a:latin typeface="Arial" panose="020B0604020202020204" pitchFamily="34" charset="0"/>
                          <a:cs typeface="Arial" panose="020B0604020202020204" pitchFamily="34" charset="0"/>
                        </a:rPr>
                        <a:t> F1</a:t>
                      </a:r>
                      <a:endParaRPr lang="ko-KR" altLang="en-US" sz="1200" b="0" dirty="0">
                        <a:solidFill>
                          <a:schemeClr val="tx1"/>
                        </a:solidFill>
                        <a:latin typeface="Arial" panose="020B0604020202020204" pitchFamily="34" charset="0"/>
                        <a:cs typeface="Arial" panose="020B0604020202020204" pitchFamily="34"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latinLnBrk="1"/>
                      <a:r>
                        <a:rPr lang="en-US" altLang="ko-KR" sz="1200" dirty="0">
                          <a:latin typeface="Arial" panose="020B0604020202020204" pitchFamily="34" charset="0"/>
                          <a:cs typeface="Arial" panose="020B0604020202020204" pitchFamily="34" charset="0"/>
                        </a:rPr>
                        <a:t>Homogeneous</a:t>
                      </a:r>
                      <a:r>
                        <a:rPr lang="en-US" altLang="ko-KR" sz="1200" baseline="0" dirty="0">
                          <a:latin typeface="Arial" panose="020B0604020202020204" pitchFamily="34" charset="0"/>
                          <a:cs typeface="Arial" panose="020B0604020202020204" pitchFamily="34" charset="0"/>
                        </a:rPr>
                        <a:t> or Curved</a:t>
                      </a:r>
                      <a:endParaRPr lang="en-US" altLang="ko-KR" sz="1200" b="0" dirty="0">
                        <a:solidFill>
                          <a:schemeClr val="tx1"/>
                        </a:solidFill>
                        <a:latin typeface="Arial" panose="020B0604020202020204" pitchFamily="34" charset="0"/>
                        <a:cs typeface="Arial" panose="020B0604020202020204" pitchFamily="34"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80420001"/>
                  </a:ext>
                </a:extLst>
              </a:tr>
              <a:tr h="221195">
                <a:tc>
                  <a:txBody>
                    <a:bodyPr/>
                    <a:lstStyle/>
                    <a:p>
                      <a:pPr algn="l" latinLnBrk="1"/>
                      <a:r>
                        <a:rPr lang="en-US" altLang="ko-KR" sz="1200" b="1" dirty="0">
                          <a:latin typeface="Arial" panose="020B0604020202020204" pitchFamily="34" charset="0"/>
                          <a:cs typeface="Arial" panose="020B0604020202020204" pitchFamily="34" charset="0"/>
                        </a:rPr>
                        <a:t>Magnetic rigidity</a:t>
                      </a:r>
                      <a:endParaRPr lang="ko-KR" altLang="en-US" sz="1200" b="1" dirty="0">
                        <a:solidFill>
                          <a:schemeClr val="tx1"/>
                        </a:solidFill>
                        <a:latin typeface="Arial" panose="020B0604020202020204" pitchFamily="34" charset="0"/>
                        <a:cs typeface="Arial" panose="020B0604020202020204" pitchFamily="34"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latinLnBrk="1"/>
                      <a:r>
                        <a:rPr lang="en-US" altLang="ko-KR" sz="1200" b="1" dirty="0">
                          <a:latin typeface="Arial" panose="020B0604020202020204" pitchFamily="34" charset="0"/>
                          <a:cs typeface="Arial" panose="020B0604020202020204" pitchFamily="34" charset="0"/>
                        </a:rPr>
                        <a:t>0.25 – 3.0 Tm</a:t>
                      </a:r>
                      <a:endParaRPr lang="ko-KR" altLang="en-US" sz="1200" b="1" dirty="0">
                        <a:solidFill>
                          <a:schemeClr val="tx1"/>
                        </a:solidFill>
                        <a:latin typeface="Arial" panose="020B0604020202020204" pitchFamily="34" charset="0"/>
                        <a:cs typeface="Arial" panose="020B0604020202020204" pitchFamily="34"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376033">
                <a:tc>
                  <a:txBody>
                    <a:bodyPr/>
                    <a:lstStyle/>
                    <a:p>
                      <a:pPr algn="l" latinLnBrk="1"/>
                      <a:r>
                        <a:rPr lang="en-US" altLang="ko-KR" sz="1200" b="1" dirty="0">
                          <a:latin typeface="Arial" panose="020B0604020202020204" pitchFamily="34" charset="0"/>
                          <a:cs typeface="Arial" panose="020B0604020202020204" pitchFamily="34" charset="0"/>
                        </a:rPr>
                        <a:t>Angular acceptance</a:t>
                      </a:r>
                      <a:endParaRPr lang="ko-KR" altLang="en-US" sz="1200" b="1" dirty="0">
                        <a:solidFill>
                          <a:schemeClr val="tx1"/>
                        </a:solidFill>
                        <a:latin typeface="Arial" panose="020B0604020202020204" pitchFamily="34" charset="0"/>
                        <a:cs typeface="Arial" panose="020B0604020202020204" pitchFamily="34"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latinLnBrk="1"/>
                      <a:r>
                        <a:rPr lang="en-US" altLang="ko-KR" sz="1200" b="1" dirty="0">
                          <a:latin typeface="Arial" panose="020B0604020202020204" pitchFamily="34" charset="0"/>
                          <a:cs typeface="Arial" panose="020B0604020202020204" pitchFamily="34" charset="0"/>
                        </a:rPr>
                        <a:t>80 </a:t>
                      </a:r>
                      <a:r>
                        <a:rPr lang="en-US" altLang="ko-KR" sz="1200" b="1" dirty="0" err="1">
                          <a:latin typeface="Arial" panose="020B0604020202020204" pitchFamily="34" charset="0"/>
                          <a:cs typeface="Arial" panose="020B0604020202020204" pitchFamily="34" charset="0"/>
                        </a:rPr>
                        <a:t>mrad</a:t>
                      </a:r>
                      <a:r>
                        <a:rPr lang="en-US" altLang="ko-KR" sz="1200" b="1" dirty="0">
                          <a:latin typeface="Arial" panose="020B0604020202020204" pitchFamily="34" charset="0"/>
                          <a:cs typeface="Arial" panose="020B0604020202020204" pitchFamily="34" charset="0"/>
                        </a:rPr>
                        <a:t> (H)</a:t>
                      </a:r>
                    </a:p>
                    <a:p>
                      <a:pPr algn="r" latinLnBrk="1"/>
                      <a:r>
                        <a:rPr lang="en-US" altLang="ko-KR" sz="1200" b="1" dirty="0">
                          <a:latin typeface="Arial" panose="020B0604020202020204" pitchFamily="34" charset="0"/>
                          <a:cs typeface="Arial" panose="020B0604020202020204" pitchFamily="34" charset="0"/>
                        </a:rPr>
                        <a:t>200 </a:t>
                      </a:r>
                      <a:r>
                        <a:rPr lang="en-US" altLang="ko-KR" sz="1200" b="1" dirty="0" err="1">
                          <a:latin typeface="Arial" panose="020B0604020202020204" pitchFamily="34" charset="0"/>
                          <a:cs typeface="Arial" panose="020B0604020202020204" pitchFamily="34" charset="0"/>
                        </a:rPr>
                        <a:t>mrad</a:t>
                      </a:r>
                      <a:r>
                        <a:rPr lang="en-US" altLang="ko-KR" sz="1200" b="1" dirty="0">
                          <a:latin typeface="Arial" panose="020B0604020202020204" pitchFamily="34" charset="0"/>
                          <a:cs typeface="Arial" panose="020B0604020202020204" pitchFamily="34" charset="0"/>
                        </a:rPr>
                        <a:t> (V)</a:t>
                      </a:r>
                      <a:endParaRPr lang="ko-KR" altLang="en-US" sz="1200" b="1" dirty="0">
                        <a:solidFill>
                          <a:schemeClr val="tx1"/>
                        </a:solidFill>
                        <a:latin typeface="Arial" panose="020B0604020202020204" pitchFamily="34" charset="0"/>
                        <a:cs typeface="Arial" panose="020B0604020202020204" pitchFamily="34"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221195">
                <a:tc>
                  <a:txBody>
                    <a:bodyPr/>
                    <a:lstStyle/>
                    <a:p>
                      <a:pPr algn="l" latinLnBrk="1"/>
                      <a:r>
                        <a:rPr lang="en-US" altLang="ko-KR" sz="1200" b="1" dirty="0">
                          <a:latin typeface="Arial" panose="020B0604020202020204" pitchFamily="34" charset="0"/>
                          <a:cs typeface="Arial" panose="020B0604020202020204" pitchFamily="34" charset="0"/>
                        </a:rPr>
                        <a:t>Momentum acceptance</a:t>
                      </a:r>
                      <a:endParaRPr lang="ko-KR" altLang="en-US" sz="1200" b="1" dirty="0">
                        <a:solidFill>
                          <a:schemeClr val="tx1"/>
                        </a:solidFill>
                        <a:latin typeface="Arial" panose="020B0604020202020204" pitchFamily="34" charset="0"/>
                        <a:cs typeface="Arial" panose="020B0604020202020204" pitchFamily="34"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latinLnBrk="1"/>
                      <a:r>
                        <a:rPr lang="en-US" altLang="ko-KR" sz="1200" b="1" dirty="0">
                          <a:latin typeface="Arial" panose="020B0604020202020204" pitchFamily="34" charset="0"/>
                          <a:cs typeface="Arial" panose="020B0604020202020204" pitchFamily="34" charset="0"/>
                        </a:rPr>
                        <a:t>8%</a:t>
                      </a:r>
                      <a:endParaRPr lang="ko-KR" altLang="en-US" sz="1200" b="1" dirty="0">
                        <a:solidFill>
                          <a:schemeClr val="tx1"/>
                        </a:solidFill>
                        <a:latin typeface="Arial" panose="020B0604020202020204" pitchFamily="34" charset="0"/>
                        <a:cs typeface="Arial" panose="020B0604020202020204" pitchFamily="34"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221195">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dirty="0">
                          <a:latin typeface="Arial" panose="020B0604020202020204" pitchFamily="34" charset="0"/>
                          <a:cs typeface="Arial" panose="020B0604020202020204" pitchFamily="34" charset="0"/>
                        </a:rPr>
                        <a:t>High order correction</a:t>
                      </a:r>
                      <a:endParaRPr lang="ko-KR" altLang="en-US" sz="1200" b="0" dirty="0">
                        <a:solidFill>
                          <a:schemeClr val="tx1"/>
                        </a:solidFill>
                        <a:latin typeface="Arial" panose="020B0604020202020204" pitchFamily="34" charset="0"/>
                        <a:cs typeface="Arial" panose="020B0604020202020204" pitchFamily="34"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latinLnBrk="1"/>
                      <a:r>
                        <a:rPr lang="en-US" altLang="ko-KR" sz="1200" dirty="0">
                          <a:latin typeface="Arial" panose="020B0604020202020204" pitchFamily="34" charset="0"/>
                          <a:cs typeface="Arial" panose="020B0604020202020204" pitchFamily="34" charset="0"/>
                        </a:rPr>
                        <a:t>up to 4</a:t>
                      </a:r>
                      <a:r>
                        <a:rPr lang="en-US" altLang="ko-KR" sz="1200" baseline="30000" dirty="0">
                          <a:latin typeface="Arial" panose="020B0604020202020204" pitchFamily="34" charset="0"/>
                          <a:cs typeface="Arial" panose="020B0604020202020204" pitchFamily="34" charset="0"/>
                        </a:rPr>
                        <a:t>th</a:t>
                      </a:r>
                      <a:r>
                        <a:rPr lang="en-US" altLang="ko-KR" sz="1200" dirty="0">
                          <a:latin typeface="Arial" panose="020B0604020202020204" pitchFamily="34" charset="0"/>
                          <a:cs typeface="Arial" panose="020B0604020202020204" pitchFamily="34" charset="0"/>
                        </a:rPr>
                        <a:t> order</a:t>
                      </a:r>
                      <a:endParaRPr lang="en-US" altLang="ko-KR" sz="1200" b="0" dirty="0">
                        <a:solidFill>
                          <a:schemeClr val="tx1"/>
                        </a:solidFill>
                        <a:latin typeface="Arial" panose="020B0604020202020204" pitchFamily="34" charset="0"/>
                        <a:cs typeface="Arial" panose="020B0604020202020204" pitchFamily="34"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13891838"/>
                  </a:ext>
                </a:extLst>
              </a:tr>
              <a:tr h="221195">
                <a:tc>
                  <a:txBody>
                    <a:bodyPr/>
                    <a:lstStyle/>
                    <a:p>
                      <a:pPr algn="l" latinLnBrk="1"/>
                      <a:r>
                        <a:rPr lang="en-US" altLang="ko-KR" sz="1200" dirty="0">
                          <a:latin typeface="Arial" panose="020B0604020202020204" pitchFamily="34" charset="0"/>
                          <a:cs typeface="Arial" panose="020B0604020202020204" pitchFamily="34" charset="0"/>
                        </a:rPr>
                        <a:t>Momentum</a:t>
                      </a:r>
                      <a:r>
                        <a:rPr lang="en-US" altLang="ko-KR" sz="1200" baseline="0" dirty="0">
                          <a:latin typeface="Arial" panose="020B0604020202020204" pitchFamily="34" charset="0"/>
                          <a:cs typeface="Arial" panose="020B0604020202020204" pitchFamily="34" charset="0"/>
                        </a:rPr>
                        <a:t> resolving power at F1</a:t>
                      </a:r>
                      <a:endParaRPr lang="ko-KR" altLang="en-US" sz="1200" b="0" dirty="0">
                        <a:solidFill>
                          <a:schemeClr val="tx1"/>
                        </a:solidFill>
                        <a:latin typeface="Arial" panose="020B0604020202020204" pitchFamily="34" charset="0"/>
                        <a:cs typeface="Arial" panose="020B0604020202020204" pitchFamily="34"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latinLnBrk="1"/>
                      <a:r>
                        <a:rPr lang="en-US" altLang="ko-KR" sz="1200" dirty="0">
                          <a:latin typeface="Arial" panose="020B0604020202020204" pitchFamily="34" charset="0"/>
                          <a:cs typeface="Arial" panose="020B0604020202020204" pitchFamily="34" charset="0"/>
                        </a:rPr>
                        <a:t>2100 at 2 mm beam size</a:t>
                      </a:r>
                      <a:endParaRPr lang="en-US" altLang="ko-KR" sz="1200" b="0" dirty="0">
                        <a:solidFill>
                          <a:schemeClr val="tx1"/>
                        </a:solidFill>
                        <a:latin typeface="Arial" panose="020B0604020202020204" pitchFamily="34" charset="0"/>
                        <a:cs typeface="Arial" panose="020B0604020202020204" pitchFamily="34"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221195">
                <a:tc>
                  <a:txBody>
                    <a:bodyPr/>
                    <a:lstStyle/>
                    <a:p>
                      <a:pPr algn="l" latinLnBrk="1"/>
                      <a:r>
                        <a:rPr lang="en-US" altLang="ko-KR" sz="1200" dirty="0">
                          <a:latin typeface="Arial" panose="020B0604020202020204" pitchFamily="34" charset="0"/>
                          <a:cs typeface="Arial" panose="020B0604020202020204" pitchFamily="34" charset="0"/>
                        </a:rPr>
                        <a:t>Mass resolving power (with Wien filter)</a:t>
                      </a:r>
                      <a:endParaRPr lang="ko-KR" altLang="en-US" sz="1200" b="0" dirty="0">
                        <a:solidFill>
                          <a:srgbClr val="0070C0"/>
                        </a:solidFill>
                        <a:latin typeface="Arial" panose="020B0604020202020204" pitchFamily="34" charset="0"/>
                        <a:cs typeface="Arial" panose="020B0604020202020204" pitchFamily="34" charset="0"/>
                      </a:endParaRPr>
                    </a:p>
                  </a:txBody>
                  <a:tcPr marL="68580" marR="68580" marT="34290" marB="3429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r" defTabSz="914400" rtl="0" eaLnBrk="1" fontAlgn="auto" latinLnBrk="1" hangingPunct="1">
                        <a:lnSpc>
                          <a:spcPct val="100000"/>
                        </a:lnSpc>
                        <a:spcBef>
                          <a:spcPts val="0"/>
                        </a:spcBef>
                        <a:spcAft>
                          <a:spcPts val="0"/>
                        </a:spcAft>
                        <a:buClrTx/>
                        <a:buSzTx/>
                        <a:buFontTx/>
                        <a:buNone/>
                        <a:tabLst/>
                        <a:defRPr/>
                      </a:pPr>
                      <a:r>
                        <a:rPr lang="en-US" altLang="ko-KR" sz="1200" dirty="0">
                          <a:latin typeface="Arial" panose="020B0604020202020204" pitchFamily="34" charset="0"/>
                          <a:cs typeface="Arial" panose="020B0604020202020204" pitchFamily="34" charset="0"/>
                        </a:rPr>
                        <a:t>750 at 2 mm beam size</a:t>
                      </a:r>
                      <a:endParaRPr lang="en-US" altLang="ko-KR" sz="1200" b="0" dirty="0">
                        <a:solidFill>
                          <a:schemeClr val="tx1"/>
                        </a:solidFill>
                        <a:latin typeface="Arial" panose="020B0604020202020204" pitchFamily="34" charset="0"/>
                        <a:cs typeface="Arial" panose="020B0604020202020204" pitchFamily="34" charset="0"/>
                      </a:endParaRPr>
                    </a:p>
                  </a:txBody>
                  <a:tcPr marL="68580" marR="68580" marT="34290" marB="34290">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pic>
        <p:nvPicPr>
          <p:cNvPr id="50" name="그림 49">
            <a:extLst>
              <a:ext uri="{FF2B5EF4-FFF2-40B4-BE49-F238E27FC236}">
                <a16:creationId xmlns:a16="http://schemas.microsoft.com/office/drawing/2014/main" id="{B36B41A3-6812-406E-AC73-25DF7C756129}"/>
              </a:ext>
            </a:extLst>
          </p:cNvPr>
          <p:cNvPicPr>
            <a:picLocks noChangeAspect="1"/>
          </p:cNvPicPr>
          <p:nvPr/>
        </p:nvPicPr>
        <p:blipFill>
          <a:blip r:embed="rId6"/>
          <a:stretch>
            <a:fillRect/>
          </a:stretch>
        </p:blipFill>
        <p:spPr>
          <a:xfrm>
            <a:off x="7010332" y="2674255"/>
            <a:ext cx="5007152" cy="3659407"/>
          </a:xfrm>
          <a:prstGeom prst="rect">
            <a:avLst/>
          </a:prstGeom>
        </p:spPr>
      </p:pic>
      <p:sp>
        <p:nvSpPr>
          <p:cNvPr id="52" name="TextBox 51">
            <a:extLst>
              <a:ext uri="{FF2B5EF4-FFF2-40B4-BE49-F238E27FC236}">
                <a16:creationId xmlns:a16="http://schemas.microsoft.com/office/drawing/2014/main" id="{67E1AF10-BFED-4A0A-B031-0935F4C4EF1C}"/>
              </a:ext>
            </a:extLst>
          </p:cNvPr>
          <p:cNvSpPr txBox="1"/>
          <p:nvPr/>
        </p:nvSpPr>
        <p:spPr>
          <a:xfrm>
            <a:off x="11224133" y="6056663"/>
            <a:ext cx="719299" cy="276999"/>
          </a:xfrm>
          <a:prstGeom prst="rect">
            <a:avLst/>
          </a:prstGeom>
          <a:noFill/>
        </p:spPr>
        <p:txBody>
          <a:bodyPr wrap="none" rtlCol="0">
            <a:spAutoFit/>
          </a:bodyPr>
          <a:lstStyle/>
          <a:p>
            <a:pPr algn="r"/>
            <a:r>
              <a:rPr lang="en-US" altLang="ko-KR" sz="1200" i="1" dirty="0"/>
              <a:t>D.G. Kim</a:t>
            </a:r>
            <a:endParaRPr lang="ko-KR" altLang="en-US" sz="1200" i="1" dirty="0"/>
          </a:p>
        </p:txBody>
      </p:sp>
      <p:sp>
        <p:nvSpPr>
          <p:cNvPr id="2" name="직사각형 1">
            <a:extLst>
              <a:ext uri="{FF2B5EF4-FFF2-40B4-BE49-F238E27FC236}">
                <a16:creationId xmlns:a16="http://schemas.microsoft.com/office/drawing/2014/main" id="{64643A6F-E8C8-4474-937A-7A36CFD1484A}"/>
              </a:ext>
            </a:extLst>
          </p:cNvPr>
          <p:cNvSpPr/>
          <p:nvPr/>
        </p:nvSpPr>
        <p:spPr>
          <a:xfrm>
            <a:off x="7183042" y="6543989"/>
            <a:ext cx="5007152" cy="276999"/>
          </a:xfrm>
          <a:prstGeom prst="rect">
            <a:avLst/>
          </a:prstGeom>
        </p:spPr>
        <p:txBody>
          <a:bodyPr wrap="square">
            <a:spAutoFit/>
          </a:bodyPr>
          <a:lstStyle/>
          <a:p>
            <a:pPr algn="ctr">
              <a:spcBef>
                <a:spcPts val="563"/>
              </a:spcBef>
            </a:pPr>
            <a:r>
              <a:rPr lang="en-US" altLang="ko-KR" sz="1200" i="1" dirty="0">
                <a:latin typeface="Arial Narrow" panose="020B0606020202030204" pitchFamily="34" charset="0"/>
              </a:rPr>
              <a:t>K. </a:t>
            </a:r>
            <a:r>
              <a:rPr lang="en-US" altLang="ko-KR" sz="1200" i="1" dirty="0" err="1">
                <a:latin typeface="Arial Narrow" panose="020B0606020202030204" pitchFamily="34" charset="0"/>
              </a:rPr>
              <a:t>Tshoo</a:t>
            </a:r>
            <a:r>
              <a:rPr lang="en-US" altLang="ko-KR" sz="1200" i="1" dirty="0">
                <a:latin typeface="Arial Narrow" panose="020B0606020202030204" pitchFamily="34" charset="0"/>
              </a:rPr>
              <a:t> et al., </a:t>
            </a:r>
            <a:r>
              <a:rPr lang="en-US" altLang="ko-KR" sz="1200" i="1" dirty="0" err="1">
                <a:latin typeface="Arial Narrow" panose="020B0606020202030204" pitchFamily="34" charset="0"/>
              </a:rPr>
              <a:t>Nucl</a:t>
            </a:r>
            <a:r>
              <a:rPr lang="en-US" altLang="ko-KR" sz="1200" i="1" dirty="0">
                <a:latin typeface="Arial Narrow" panose="020B0606020202030204" pitchFamily="34" charset="0"/>
              </a:rPr>
              <a:t>. </a:t>
            </a:r>
            <a:r>
              <a:rPr lang="en-US" altLang="ko-KR" sz="1200" i="1" dirty="0" err="1">
                <a:latin typeface="Arial Narrow" panose="020B0606020202030204" pitchFamily="34" charset="0"/>
              </a:rPr>
              <a:t>Instrum</a:t>
            </a:r>
            <a:r>
              <a:rPr lang="en-US" altLang="ko-KR" sz="1200" i="1" dirty="0">
                <a:latin typeface="Arial Narrow" panose="020B0606020202030204" pitchFamily="34" charset="0"/>
              </a:rPr>
              <a:t>. Methods Phys. Res., Sect. B 541, 56 (2023)</a:t>
            </a:r>
          </a:p>
        </p:txBody>
      </p:sp>
      <p:sp>
        <p:nvSpPr>
          <p:cNvPr id="53" name="슬라이드 번호 개체 틀 2">
            <a:extLst>
              <a:ext uri="{FF2B5EF4-FFF2-40B4-BE49-F238E27FC236}">
                <a16:creationId xmlns:a16="http://schemas.microsoft.com/office/drawing/2014/main" id="{70F97407-39F8-4238-9040-78BE5DB287D9}"/>
              </a:ext>
            </a:extLst>
          </p:cNvPr>
          <p:cNvSpPr txBox="1">
            <a:spLocks/>
          </p:cNvSpPr>
          <p:nvPr/>
        </p:nvSpPr>
        <p:spPr>
          <a:xfrm>
            <a:off x="9360000" y="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tint val="82000"/>
                  </a:schemeClr>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91FA9868-F4C7-48E4-A91F-515FCC583EA8}" type="slidenum">
              <a:rPr lang="ko-KR" altLang="en-US" sz="1400" smtClean="0"/>
              <a:pPr/>
              <a:t>7</a:t>
            </a:fld>
            <a:endParaRPr lang="ko-KR" altLang="en-US" sz="1400" dirty="0"/>
          </a:p>
        </p:txBody>
      </p:sp>
    </p:spTree>
    <p:extLst>
      <p:ext uri="{BB962C8B-B14F-4D97-AF65-F5344CB8AC3E}">
        <p14:creationId xmlns:p14="http://schemas.microsoft.com/office/powerpoint/2010/main" val="19361731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그림 18">
            <a:extLst>
              <a:ext uri="{FF2B5EF4-FFF2-40B4-BE49-F238E27FC236}">
                <a16:creationId xmlns:a16="http://schemas.microsoft.com/office/drawing/2014/main" id="{B566940A-5D05-484C-340D-B21396B2E3C6}"/>
              </a:ext>
            </a:extLst>
          </p:cNvPr>
          <p:cNvPicPr>
            <a:picLocks noChangeAspect="1"/>
          </p:cNvPicPr>
          <p:nvPr/>
        </p:nvPicPr>
        <p:blipFill rotWithShape="1">
          <a:blip r:embed="rId3">
            <a:extLst>
              <a:ext uri="{28A0092B-C50C-407E-A947-70E740481C1C}">
                <a14:useLocalDpi xmlns:a14="http://schemas.microsoft.com/office/drawing/2010/main" val="0"/>
              </a:ext>
            </a:extLst>
          </a:blip>
          <a:srcRect t="20307" b="7853"/>
          <a:stretch/>
        </p:blipFill>
        <p:spPr>
          <a:xfrm>
            <a:off x="5892" y="475989"/>
            <a:ext cx="12192000" cy="526093"/>
          </a:xfrm>
          <a:prstGeom prst="rect">
            <a:avLst/>
          </a:prstGeom>
        </p:spPr>
      </p:pic>
      <p:sp>
        <p:nvSpPr>
          <p:cNvPr id="25" name="TextBox 24">
            <a:extLst>
              <a:ext uri="{FF2B5EF4-FFF2-40B4-BE49-F238E27FC236}">
                <a16:creationId xmlns:a16="http://schemas.microsoft.com/office/drawing/2014/main" id="{DB975493-325C-B395-0388-8A9AEF398447}"/>
              </a:ext>
            </a:extLst>
          </p:cNvPr>
          <p:cNvSpPr txBox="1"/>
          <p:nvPr/>
        </p:nvSpPr>
        <p:spPr>
          <a:xfrm>
            <a:off x="540000" y="180000"/>
            <a:ext cx="10769684" cy="646331"/>
          </a:xfrm>
          <a:prstGeom prst="rect">
            <a:avLst/>
          </a:prstGeom>
          <a:noFill/>
        </p:spPr>
        <p:txBody>
          <a:bodyPr wrap="square" rtlCol="0">
            <a:spAutoFit/>
          </a:bodyPr>
          <a:lstStyle/>
          <a:p>
            <a:r>
              <a:rPr lang="en-US" altLang="ko-KR" sz="3600" dirty="0">
                <a:solidFill>
                  <a:srgbClr val="004098"/>
                </a:solidFill>
                <a:latin typeface="Times New Roman" panose="02020603050405020304" pitchFamily="18" charset="0"/>
                <a:ea typeface="SUIT SemiBold" pitchFamily="50" charset="-127"/>
                <a:cs typeface="Times New Roman" panose="02020603050405020304" pitchFamily="18" charset="0"/>
              </a:rPr>
              <a:t>Detector Configuration of </a:t>
            </a:r>
            <a:r>
              <a:rPr lang="en-US" altLang="ko-KR" sz="3600" dirty="0" err="1">
                <a:solidFill>
                  <a:srgbClr val="004098"/>
                </a:solidFill>
                <a:latin typeface="Times New Roman" panose="02020603050405020304" pitchFamily="18" charset="0"/>
                <a:ea typeface="SUIT SemiBold" pitchFamily="50" charset="-127"/>
                <a:cs typeface="Times New Roman" panose="02020603050405020304" pitchFamily="18" charset="0"/>
              </a:rPr>
              <a:t>KoBRA</a:t>
            </a:r>
            <a:endParaRPr lang="ko-KR" altLang="en-US" sz="2800" dirty="0">
              <a:solidFill>
                <a:srgbClr val="004098"/>
              </a:solidFill>
              <a:latin typeface="Times New Roman" panose="02020603050405020304" pitchFamily="18" charset="0"/>
              <a:ea typeface="SUIT SemiBold" pitchFamily="50" charset="-127"/>
              <a:cs typeface="Times New Roman" panose="02020603050405020304" pitchFamily="18" charset="0"/>
            </a:endParaRPr>
          </a:p>
        </p:txBody>
      </p:sp>
      <p:pic>
        <p:nvPicPr>
          <p:cNvPr id="108" name="그림 107">
            <a:extLst>
              <a:ext uri="{FF2B5EF4-FFF2-40B4-BE49-F238E27FC236}">
                <a16:creationId xmlns:a16="http://schemas.microsoft.com/office/drawing/2014/main" id="{545A759A-9CCA-4F8B-8408-43746B3284EC}"/>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9227" t="15187" r="16176" b="6400"/>
          <a:stretch/>
        </p:blipFill>
        <p:spPr>
          <a:xfrm rot="16200000">
            <a:off x="-847550" y="2396100"/>
            <a:ext cx="5849450" cy="3074349"/>
          </a:xfrm>
          <a:prstGeom prst="rect">
            <a:avLst/>
          </a:prstGeom>
        </p:spPr>
      </p:pic>
      <p:sp>
        <p:nvSpPr>
          <p:cNvPr id="109" name="TextBox 108">
            <a:extLst>
              <a:ext uri="{FF2B5EF4-FFF2-40B4-BE49-F238E27FC236}">
                <a16:creationId xmlns:a16="http://schemas.microsoft.com/office/drawing/2014/main" id="{378A2047-D97C-4B43-BBBF-D7BE86769E70}"/>
              </a:ext>
            </a:extLst>
          </p:cNvPr>
          <p:cNvSpPr txBox="1"/>
          <p:nvPr/>
        </p:nvSpPr>
        <p:spPr>
          <a:xfrm>
            <a:off x="2922933" y="1716435"/>
            <a:ext cx="1928133" cy="677108"/>
          </a:xfrm>
          <a:prstGeom prst="rect">
            <a:avLst/>
          </a:prstGeom>
          <a:solidFill>
            <a:schemeClr val="bg1"/>
          </a:solidFill>
          <a:ln w="6350">
            <a:noFill/>
            <a:prstDash val="sysDot"/>
          </a:ln>
        </p:spPr>
        <p:txBody>
          <a:bodyPr wrap="square" rtlCol="0">
            <a:spAutoFit/>
          </a:bodyPr>
          <a:lstStyle/>
          <a:p>
            <a:pPr marL="285750" indent="-285750">
              <a:buFont typeface="Arial" panose="020B0604020202020204" pitchFamily="34" charset="0"/>
              <a:buChar char="•"/>
            </a:pPr>
            <a:r>
              <a:rPr lang="en-US" altLang="ko-KR" sz="1400" b="1" dirty="0">
                <a:latin typeface="Times New Roman" panose="02020603050405020304" pitchFamily="18" charset="0"/>
                <a:cs typeface="Times New Roman" panose="02020603050405020304" pitchFamily="18" charset="0"/>
              </a:rPr>
              <a:t>F0 Chamber</a:t>
            </a:r>
          </a:p>
          <a:p>
            <a:r>
              <a:rPr lang="en-US" altLang="ko-KR" sz="1200" dirty="0">
                <a:latin typeface="Times New Roman" panose="02020603050405020304" pitchFamily="18" charset="0"/>
                <a:cs typeface="Times New Roman" panose="02020603050405020304" pitchFamily="18" charset="0"/>
              </a:rPr>
              <a:t>Phosphor screen</a:t>
            </a:r>
          </a:p>
          <a:p>
            <a:r>
              <a:rPr lang="en-US" altLang="ko-KR" sz="1200" dirty="0">
                <a:latin typeface="Times New Roman" panose="02020603050405020304" pitchFamily="18" charset="0"/>
                <a:cs typeface="Times New Roman" panose="02020603050405020304" pitchFamily="18" charset="0"/>
              </a:rPr>
              <a:t>Target (graphite)</a:t>
            </a:r>
          </a:p>
        </p:txBody>
      </p:sp>
      <p:cxnSp>
        <p:nvCxnSpPr>
          <p:cNvPr id="110" name="직선 화살표 연결선 109">
            <a:extLst>
              <a:ext uri="{FF2B5EF4-FFF2-40B4-BE49-F238E27FC236}">
                <a16:creationId xmlns:a16="http://schemas.microsoft.com/office/drawing/2014/main" id="{7CA26273-CAD1-43F9-8D8E-546F4B4ADE2D}"/>
              </a:ext>
            </a:extLst>
          </p:cNvPr>
          <p:cNvCxnSpPr/>
          <p:nvPr/>
        </p:nvCxnSpPr>
        <p:spPr>
          <a:xfrm flipV="1">
            <a:off x="3034392" y="1463485"/>
            <a:ext cx="0" cy="290946"/>
          </a:xfrm>
          <a:prstGeom prst="straightConnector1">
            <a:avLst/>
          </a:prstGeom>
          <a:ln w="1905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111" name="직선 화살표 연결선 110">
            <a:extLst>
              <a:ext uri="{FF2B5EF4-FFF2-40B4-BE49-F238E27FC236}">
                <a16:creationId xmlns:a16="http://schemas.microsoft.com/office/drawing/2014/main" id="{9B9672E6-A911-4148-84F8-B889735ADF28}"/>
              </a:ext>
            </a:extLst>
          </p:cNvPr>
          <p:cNvCxnSpPr>
            <a:cxnSpLocks/>
          </p:cNvCxnSpPr>
          <p:nvPr/>
        </p:nvCxnSpPr>
        <p:spPr>
          <a:xfrm rot="18900000" flipV="1">
            <a:off x="2111860" y="2478825"/>
            <a:ext cx="0" cy="290946"/>
          </a:xfrm>
          <a:prstGeom prst="straightConnector1">
            <a:avLst/>
          </a:prstGeom>
          <a:ln w="1905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112" name="TextBox 111">
            <a:extLst>
              <a:ext uri="{FF2B5EF4-FFF2-40B4-BE49-F238E27FC236}">
                <a16:creationId xmlns:a16="http://schemas.microsoft.com/office/drawing/2014/main" id="{7918B678-0595-4062-89DD-D4E6A6BCC03F}"/>
              </a:ext>
            </a:extLst>
          </p:cNvPr>
          <p:cNvSpPr txBox="1"/>
          <p:nvPr/>
        </p:nvSpPr>
        <p:spPr>
          <a:xfrm>
            <a:off x="2214726" y="2472472"/>
            <a:ext cx="2238238" cy="1415772"/>
          </a:xfrm>
          <a:prstGeom prst="rect">
            <a:avLst/>
          </a:prstGeom>
          <a:solidFill>
            <a:schemeClr val="bg1"/>
          </a:solidFill>
          <a:ln w="6350">
            <a:noFill/>
            <a:prstDash val="sysDot"/>
          </a:ln>
        </p:spPr>
        <p:txBody>
          <a:bodyPr wrap="square" rtlCol="0">
            <a:spAutoFit/>
          </a:bodyPr>
          <a:lstStyle/>
          <a:p>
            <a:pPr marL="285750" indent="-285750">
              <a:buFont typeface="Arial" panose="020B0604020202020204" pitchFamily="34" charset="0"/>
              <a:buChar char="•"/>
            </a:pPr>
            <a:r>
              <a:rPr lang="en-US" altLang="ko-KR" sz="1400" b="1" dirty="0">
                <a:latin typeface="Times New Roman" panose="02020603050405020304" pitchFamily="18" charset="0"/>
                <a:cs typeface="Times New Roman" panose="02020603050405020304" pitchFamily="18" charset="0"/>
              </a:rPr>
              <a:t>F1 Chamber</a:t>
            </a:r>
          </a:p>
          <a:p>
            <a:r>
              <a:rPr lang="en-US" altLang="ko-KR" sz="1200" b="1" dirty="0">
                <a:latin typeface="Times New Roman" panose="02020603050405020304" pitchFamily="18" charset="0"/>
                <a:cs typeface="Times New Roman" panose="02020603050405020304" pitchFamily="18" charset="0"/>
              </a:rPr>
              <a:t>Plastic (100 × 100 mm</a:t>
            </a:r>
            <a:r>
              <a:rPr lang="en-US" altLang="ko-KR" sz="1200" b="1" baseline="30000" dirty="0">
                <a:latin typeface="Times New Roman" panose="02020603050405020304" pitchFamily="18" charset="0"/>
                <a:cs typeface="Times New Roman" panose="02020603050405020304" pitchFamily="18" charset="0"/>
              </a:rPr>
              <a:t>2</a:t>
            </a:r>
            <a:r>
              <a:rPr lang="en-US" altLang="ko-KR" sz="1200" b="1" dirty="0">
                <a:latin typeface="Times New Roman" panose="02020603050405020304" pitchFamily="18" charset="0"/>
                <a:cs typeface="Times New Roman" panose="02020603050405020304" pitchFamily="18" charset="0"/>
              </a:rPr>
              <a:t>)</a:t>
            </a:r>
            <a:r>
              <a:rPr lang="en-US" altLang="ko-KR" sz="1200" dirty="0">
                <a:latin typeface="Times New Roman" panose="02020603050405020304" pitchFamily="18" charset="0"/>
                <a:cs typeface="Times New Roman" panose="02020603050405020304" pitchFamily="18" charset="0"/>
              </a:rPr>
              <a:t> </a:t>
            </a:r>
          </a:p>
          <a:p>
            <a:r>
              <a:rPr lang="en-US" altLang="ko-KR" sz="1200" dirty="0">
                <a:latin typeface="Times New Roman" panose="02020603050405020304" pitchFamily="18" charset="0"/>
                <a:cs typeface="Times New Roman" panose="02020603050405020304" pitchFamily="18" charset="0"/>
              </a:rPr>
              <a:t>Slit (X: ± 200 mm, Y: ± 100 mm)</a:t>
            </a:r>
          </a:p>
          <a:p>
            <a:r>
              <a:rPr lang="en-US" altLang="ko-KR" sz="1200" b="1" dirty="0">
                <a:latin typeface="Times New Roman" panose="02020603050405020304" pitchFamily="18" charset="0"/>
                <a:cs typeface="Times New Roman" panose="02020603050405020304" pitchFamily="18" charset="0"/>
              </a:rPr>
              <a:t>PPAC (400 × 200 mm</a:t>
            </a:r>
            <a:r>
              <a:rPr lang="en-US" altLang="ko-KR" sz="1200" b="1" baseline="30000" dirty="0">
                <a:latin typeface="Times New Roman" panose="02020603050405020304" pitchFamily="18" charset="0"/>
                <a:cs typeface="Times New Roman" panose="02020603050405020304" pitchFamily="18" charset="0"/>
              </a:rPr>
              <a:t>2</a:t>
            </a:r>
            <a:r>
              <a:rPr lang="en-US" altLang="ko-KR" sz="1200" b="1" dirty="0">
                <a:latin typeface="Times New Roman" panose="02020603050405020304" pitchFamily="18" charset="0"/>
                <a:cs typeface="Times New Roman" panose="02020603050405020304" pitchFamily="18" charset="0"/>
              </a:rPr>
              <a:t>)</a:t>
            </a:r>
            <a:endParaRPr lang="en-US" altLang="ko-KR" sz="1200" dirty="0">
              <a:latin typeface="Times New Roman" panose="02020603050405020304" pitchFamily="18" charset="0"/>
              <a:cs typeface="Times New Roman" panose="02020603050405020304" pitchFamily="18" charset="0"/>
            </a:endParaRPr>
          </a:p>
          <a:p>
            <a:r>
              <a:rPr lang="en-US" altLang="ko-KR" sz="1200" dirty="0">
                <a:latin typeface="Times New Roman" panose="02020603050405020304" pitchFamily="18" charset="0"/>
                <a:cs typeface="Times New Roman" panose="02020603050405020304" pitchFamily="18" charset="0"/>
              </a:rPr>
              <a:t>Energy degrader (Aluminum)</a:t>
            </a:r>
          </a:p>
          <a:p>
            <a:r>
              <a:rPr lang="en-US" altLang="ko-KR" sz="1200" dirty="0">
                <a:latin typeface="Times New Roman" panose="02020603050405020304" pitchFamily="18" charset="0"/>
                <a:cs typeface="Times New Roman" panose="02020603050405020304" pitchFamily="18" charset="0"/>
              </a:rPr>
              <a:t>Phosphor screen</a:t>
            </a:r>
          </a:p>
          <a:p>
            <a:r>
              <a:rPr lang="en-US" altLang="ko-KR" sz="1200" b="1" dirty="0">
                <a:latin typeface="Times New Roman" panose="02020603050405020304" pitchFamily="18" charset="0"/>
                <a:cs typeface="Times New Roman" panose="02020603050405020304" pitchFamily="18" charset="0"/>
              </a:rPr>
              <a:t>PPAC (400 × 200 mm</a:t>
            </a:r>
            <a:r>
              <a:rPr lang="en-US" altLang="ko-KR" sz="1200" b="1" baseline="30000" dirty="0">
                <a:latin typeface="Times New Roman" panose="02020603050405020304" pitchFamily="18" charset="0"/>
                <a:cs typeface="Times New Roman" panose="02020603050405020304" pitchFamily="18" charset="0"/>
              </a:rPr>
              <a:t>2</a:t>
            </a:r>
            <a:r>
              <a:rPr lang="en-US" altLang="ko-KR" sz="1200" b="1" dirty="0">
                <a:latin typeface="Times New Roman" panose="02020603050405020304" pitchFamily="18" charset="0"/>
                <a:cs typeface="Times New Roman" panose="02020603050405020304" pitchFamily="18" charset="0"/>
              </a:rPr>
              <a:t>)</a:t>
            </a:r>
            <a:endParaRPr lang="en-US" altLang="ko-KR" sz="1200" dirty="0">
              <a:latin typeface="Times New Roman" panose="02020603050405020304" pitchFamily="18" charset="0"/>
              <a:cs typeface="Times New Roman" panose="02020603050405020304" pitchFamily="18" charset="0"/>
            </a:endParaRPr>
          </a:p>
        </p:txBody>
      </p:sp>
      <p:cxnSp>
        <p:nvCxnSpPr>
          <p:cNvPr id="113" name="직선 화살표 연결선 112">
            <a:extLst>
              <a:ext uri="{FF2B5EF4-FFF2-40B4-BE49-F238E27FC236}">
                <a16:creationId xmlns:a16="http://schemas.microsoft.com/office/drawing/2014/main" id="{70462B2B-2E18-4F80-A3FE-96032A54E2BE}"/>
              </a:ext>
            </a:extLst>
          </p:cNvPr>
          <p:cNvCxnSpPr>
            <a:cxnSpLocks/>
          </p:cNvCxnSpPr>
          <p:nvPr/>
        </p:nvCxnSpPr>
        <p:spPr>
          <a:xfrm rot="16200000" flipV="1">
            <a:off x="1676431" y="4072221"/>
            <a:ext cx="0" cy="290946"/>
          </a:xfrm>
          <a:prstGeom prst="straightConnector1">
            <a:avLst/>
          </a:prstGeom>
          <a:ln w="1905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114" name="TextBox 113">
            <a:extLst>
              <a:ext uri="{FF2B5EF4-FFF2-40B4-BE49-F238E27FC236}">
                <a16:creationId xmlns:a16="http://schemas.microsoft.com/office/drawing/2014/main" id="{87C9447D-2841-4B2E-9828-1952A1486E96}"/>
              </a:ext>
            </a:extLst>
          </p:cNvPr>
          <p:cNvSpPr txBox="1"/>
          <p:nvPr/>
        </p:nvSpPr>
        <p:spPr>
          <a:xfrm>
            <a:off x="1825248" y="3925357"/>
            <a:ext cx="2229917" cy="1415772"/>
          </a:xfrm>
          <a:prstGeom prst="rect">
            <a:avLst/>
          </a:prstGeom>
          <a:solidFill>
            <a:schemeClr val="bg1"/>
          </a:solidFill>
          <a:ln w="6350">
            <a:noFill/>
            <a:prstDash val="sysDot"/>
          </a:ln>
        </p:spPr>
        <p:txBody>
          <a:bodyPr wrap="square" rtlCol="0">
            <a:spAutoFit/>
          </a:bodyPr>
          <a:lstStyle/>
          <a:p>
            <a:pPr marL="285750" indent="-285750">
              <a:buFont typeface="Arial" panose="020B0604020202020204" pitchFamily="34" charset="0"/>
              <a:buChar char="•"/>
            </a:pPr>
            <a:r>
              <a:rPr lang="en-US" altLang="ko-KR" sz="1400" b="1" dirty="0">
                <a:latin typeface="Times New Roman" panose="02020603050405020304" pitchFamily="18" charset="0"/>
                <a:cs typeface="Times New Roman" panose="02020603050405020304" pitchFamily="18" charset="0"/>
              </a:rPr>
              <a:t>F2 Chamber</a:t>
            </a:r>
          </a:p>
          <a:p>
            <a:r>
              <a:rPr lang="en-US" altLang="ko-KR" sz="1200" b="1" dirty="0">
                <a:latin typeface="Times New Roman" panose="02020603050405020304" pitchFamily="18" charset="0"/>
                <a:cs typeface="Times New Roman" panose="02020603050405020304" pitchFamily="18" charset="0"/>
              </a:rPr>
              <a:t>Plastic (100 × 100 mm</a:t>
            </a:r>
            <a:r>
              <a:rPr lang="en-US" altLang="ko-KR" sz="1200" b="1" baseline="30000" dirty="0">
                <a:latin typeface="Times New Roman" panose="02020603050405020304" pitchFamily="18" charset="0"/>
                <a:cs typeface="Times New Roman" panose="02020603050405020304" pitchFamily="18" charset="0"/>
              </a:rPr>
              <a:t>2</a:t>
            </a:r>
            <a:r>
              <a:rPr lang="en-US" altLang="ko-KR" sz="1200" b="1" dirty="0">
                <a:latin typeface="Times New Roman" panose="02020603050405020304" pitchFamily="18" charset="0"/>
                <a:cs typeface="Times New Roman" panose="02020603050405020304" pitchFamily="18" charset="0"/>
              </a:rPr>
              <a:t>)</a:t>
            </a:r>
            <a:endParaRPr lang="en-US" altLang="ko-KR" sz="1200" dirty="0">
              <a:latin typeface="Times New Roman" panose="02020603050405020304" pitchFamily="18" charset="0"/>
              <a:cs typeface="Times New Roman" panose="02020603050405020304" pitchFamily="18" charset="0"/>
            </a:endParaRPr>
          </a:p>
          <a:p>
            <a:r>
              <a:rPr lang="en-US" altLang="ko-KR" sz="1200" dirty="0">
                <a:latin typeface="Times New Roman" panose="02020603050405020304" pitchFamily="18" charset="0"/>
                <a:cs typeface="Times New Roman" panose="02020603050405020304" pitchFamily="18" charset="0"/>
              </a:rPr>
              <a:t>Slit (X: ± 50 mm, Y: ± 50 mm)</a:t>
            </a:r>
          </a:p>
          <a:p>
            <a:r>
              <a:rPr lang="en-US" altLang="ko-KR" sz="1200" b="1" dirty="0">
                <a:latin typeface="Times New Roman" panose="02020603050405020304" pitchFamily="18" charset="0"/>
                <a:cs typeface="Times New Roman" panose="02020603050405020304" pitchFamily="18" charset="0"/>
              </a:rPr>
              <a:t>PPAC (100 × 100 mm</a:t>
            </a:r>
            <a:r>
              <a:rPr lang="en-US" altLang="ko-KR" sz="1200" b="1" baseline="30000" dirty="0">
                <a:latin typeface="Times New Roman" panose="02020603050405020304" pitchFamily="18" charset="0"/>
                <a:cs typeface="Times New Roman" panose="02020603050405020304" pitchFamily="18" charset="0"/>
              </a:rPr>
              <a:t>2</a:t>
            </a:r>
            <a:r>
              <a:rPr lang="en-US" altLang="ko-KR" sz="1200" b="1" dirty="0">
                <a:latin typeface="Times New Roman" panose="02020603050405020304" pitchFamily="18" charset="0"/>
                <a:cs typeface="Times New Roman" panose="02020603050405020304" pitchFamily="18" charset="0"/>
              </a:rPr>
              <a:t>)</a:t>
            </a:r>
            <a:endParaRPr lang="en-US" altLang="ko-KR" sz="1200" dirty="0">
              <a:latin typeface="Times New Roman" panose="02020603050405020304" pitchFamily="18" charset="0"/>
              <a:cs typeface="Times New Roman" panose="02020603050405020304" pitchFamily="18" charset="0"/>
            </a:endParaRPr>
          </a:p>
          <a:p>
            <a:r>
              <a:rPr lang="en-US" altLang="ko-KR" sz="1200" dirty="0">
                <a:latin typeface="Times New Roman" panose="02020603050405020304" pitchFamily="18" charset="0"/>
                <a:cs typeface="Times New Roman" panose="02020603050405020304" pitchFamily="18" charset="0"/>
              </a:rPr>
              <a:t>Slit (X: ± 50 mm, Y: ± 50 mm)</a:t>
            </a:r>
          </a:p>
          <a:p>
            <a:r>
              <a:rPr lang="en-US" altLang="ko-KR" sz="1200" b="1" dirty="0">
                <a:latin typeface="Times New Roman" panose="02020603050405020304" pitchFamily="18" charset="0"/>
                <a:cs typeface="Times New Roman" panose="02020603050405020304" pitchFamily="18" charset="0"/>
              </a:rPr>
              <a:t>Si SSD (horizontal 16 </a:t>
            </a:r>
            <a:r>
              <a:rPr lang="en-US" altLang="ko-KR" sz="1200" b="1" dirty="0" err="1">
                <a:latin typeface="Times New Roman" panose="02020603050405020304" pitchFamily="18" charset="0"/>
                <a:cs typeface="Times New Roman" panose="02020603050405020304" pitchFamily="18" charset="0"/>
              </a:rPr>
              <a:t>ch.</a:t>
            </a:r>
            <a:r>
              <a:rPr lang="en-US" altLang="ko-KR" sz="1200" b="1" dirty="0">
                <a:latin typeface="Times New Roman" panose="02020603050405020304" pitchFamily="18" charset="0"/>
                <a:cs typeface="Times New Roman" panose="02020603050405020304" pitchFamily="18" charset="0"/>
              </a:rPr>
              <a:t>)</a:t>
            </a:r>
            <a:endParaRPr lang="en-US" altLang="ko-KR" sz="1200" dirty="0">
              <a:latin typeface="Times New Roman" panose="02020603050405020304" pitchFamily="18" charset="0"/>
              <a:cs typeface="Times New Roman" panose="02020603050405020304" pitchFamily="18" charset="0"/>
            </a:endParaRPr>
          </a:p>
          <a:p>
            <a:r>
              <a:rPr lang="en-US" altLang="ko-KR" sz="1200" b="1" dirty="0">
                <a:latin typeface="Times New Roman" panose="02020603050405020304" pitchFamily="18" charset="0"/>
                <a:cs typeface="Times New Roman" panose="02020603050405020304" pitchFamily="18" charset="0"/>
              </a:rPr>
              <a:t>PPAC (100 × 100 mm</a:t>
            </a:r>
            <a:r>
              <a:rPr lang="en-US" altLang="ko-KR" sz="1200" b="1" baseline="30000" dirty="0">
                <a:latin typeface="Times New Roman" panose="02020603050405020304" pitchFamily="18" charset="0"/>
                <a:cs typeface="Times New Roman" panose="02020603050405020304" pitchFamily="18" charset="0"/>
              </a:rPr>
              <a:t>2</a:t>
            </a:r>
            <a:r>
              <a:rPr lang="en-US" altLang="ko-KR" sz="1200" b="1" dirty="0">
                <a:latin typeface="Times New Roman" panose="02020603050405020304" pitchFamily="18" charset="0"/>
                <a:cs typeface="Times New Roman" panose="02020603050405020304" pitchFamily="18" charset="0"/>
              </a:rPr>
              <a:t>)</a:t>
            </a:r>
            <a:endParaRPr lang="en-US" altLang="ko-KR" sz="1200" dirty="0">
              <a:latin typeface="Times New Roman" panose="02020603050405020304" pitchFamily="18" charset="0"/>
              <a:cs typeface="Times New Roman" panose="02020603050405020304" pitchFamily="18" charset="0"/>
            </a:endParaRPr>
          </a:p>
        </p:txBody>
      </p:sp>
      <p:cxnSp>
        <p:nvCxnSpPr>
          <p:cNvPr id="115" name="직선 화살표 연결선 114">
            <a:extLst>
              <a:ext uri="{FF2B5EF4-FFF2-40B4-BE49-F238E27FC236}">
                <a16:creationId xmlns:a16="http://schemas.microsoft.com/office/drawing/2014/main" id="{432087EA-D58C-4732-A239-F2CBABC2B1E6}"/>
              </a:ext>
            </a:extLst>
          </p:cNvPr>
          <p:cNvCxnSpPr>
            <a:cxnSpLocks/>
          </p:cNvCxnSpPr>
          <p:nvPr/>
        </p:nvCxnSpPr>
        <p:spPr>
          <a:xfrm rot="16200000" flipV="1">
            <a:off x="1676431" y="6354843"/>
            <a:ext cx="0" cy="290946"/>
          </a:xfrm>
          <a:prstGeom prst="straightConnector1">
            <a:avLst/>
          </a:prstGeom>
          <a:ln w="1905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116" name="TextBox 115">
            <a:extLst>
              <a:ext uri="{FF2B5EF4-FFF2-40B4-BE49-F238E27FC236}">
                <a16:creationId xmlns:a16="http://schemas.microsoft.com/office/drawing/2014/main" id="{6D4C2AAF-DB44-42D4-8BDE-1748BCD5065A}"/>
              </a:ext>
            </a:extLst>
          </p:cNvPr>
          <p:cNvSpPr txBox="1"/>
          <p:nvPr/>
        </p:nvSpPr>
        <p:spPr>
          <a:xfrm>
            <a:off x="1825248" y="5436487"/>
            <a:ext cx="2229917" cy="1415772"/>
          </a:xfrm>
          <a:prstGeom prst="rect">
            <a:avLst/>
          </a:prstGeom>
          <a:solidFill>
            <a:schemeClr val="bg1"/>
          </a:solidFill>
          <a:ln w="6350">
            <a:noFill/>
            <a:prstDash val="sysDot"/>
          </a:ln>
        </p:spPr>
        <p:txBody>
          <a:bodyPr wrap="square" rtlCol="0">
            <a:spAutoFit/>
          </a:bodyPr>
          <a:lstStyle/>
          <a:p>
            <a:pPr marL="285750" indent="-285750">
              <a:buFont typeface="Arial" panose="020B0604020202020204" pitchFamily="34" charset="0"/>
              <a:buChar char="•"/>
            </a:pPr>
            <a:r>
              <a:rPr lang="en-US" altLang="ko-KR" sz="1400" b="1" dirty="0">
                <a:latin typeface="Times New Roman" panose="02020603050405020304" pitchFamily="18" charset="0"/>
                <a:cs typeface="Times New Roman" panose="02020603050405020304" pitchFamily="18" charset="0"/>
              </a:rPr>
              <a:t>F3 Chamber</a:t>
            </a:r>
          </a:p>
          <a:p>
            <a:r>
              <a:rPr lang="en-US" altLang="ko-KR" sz="1200" dirty="0">
                <a:latin typeface="Times New Roman" panose="02020603050405020304" pitchFamily="18" charset="0"/>
                <a:cs typeface="Times New Roman" panose="02020603050405020304" pitchFamily="18" charset="0"/>
              </a:rPr>
              <a:t>Slit (X: ± 50 mm, Y: ± 50 mm)</a:t>
            </a:r>
          </a:p>
          <a:p>
            <a:r>
              <a:rPr lang="en-US" altLang="ko-KR" sz="1200" b="1" dirty="0">
                <a:latin typeface="Times New Roman" panose="02020603050405020304" pitchFamily="18" charset="0"/>
                <a:cs typeface="Times New Roman" panose="02020603050405020304" pitchFamily="18" charset="0"/>
              </a:rPr>
              <a:t>PPAC (100 × 100 mm</a:t>
            </a:r>
            <a:r>
              <a:rPr lang="en-US" altLang="ko-KR" sz="1200" b="1" baseline="30000" dirty="0">
                <a:latin typeface="Times New Roman" panose="02020603050405020304" pitchFamily="18" charset="0"/>
                <a:cs typeface="Times New Roman" panose="02020603050405020304" pitchFamily="18" charset="0"/>
              </a:rPr>
              <a:t>2</a:t>
            </a:r>
            <a:r>
              <a:rPr lang="en-US" altLang="ko-KR" sz="1200" b="1" dirty="0">
                <a:latin typeface="Times New Roman" panose="02020603050405020304" pitchFamily="18" charset="0"/>
                <a:cs typeface="Times New Roman" panose="02020603050405020304" pitchFamily="18" charset="0"/>
              </a:rPr>
              <a:t>)</a:t>
            </a:r>
            <a:endParaRPr lang="en-US" altLang="ko-KR" sz="1200" dirty="0">
              <a:latin typeface="Times New Roman" panose="02020603050405020304" pitchFamily="18" charset="0"/>
              <a:cs typeface="Times New Roman" panose="02020603050405020304" pitchFamily="18" charset="0"/>
            </a:endParaRPr>
          </a:p>
          <a:p>
            <a:r>
              <a:rPr lang="en-US" altLang="ko-KR" sz="1200" b="1" dirty="0">
                <a:latin typeface="Times New Roman" panose="02020603050405020304" pitchFamily="18" charset="0"/>
                <a:cs typeface="Times New Roman" panose="02020603050405020304" pitchFamily="18" charset="0"/>
              </a:rPr>
              <a:t>Si SSD (horizontal 16 </a:t>
            </a:r>
            <a:r>
              <a:rPr lang="en-US" altLang="ko-KR" sz="1200" b="1" dirty="0" err="1">
                <a:latin typeface="Times New Roman" panose="02020603050405020304" pitchFamily="18" charset="0"/>
                <a:cs typeface="Times New Roman" panose="02020603050405020304" pitchFamily="18" charset="0"/>
              </a:rPr>
              <a:t>ch.</a:t>
            </a:r>
            <a:r>
              <a:rPr lang="en-US" altLang="ko-KR" sz="1200" b="1" dirty="0">
                <a:latin typeface="Times New Roman" panose="02020603050405020304" pitchFamily="18" charset="0"/>
                <a:cs typeface="Times New Roman" panose="02020603050405020304" pitchFamily="18" charset="0"/>
              </a:rPr>
              <a:t>)</a:t>
            </a:r>
            <a:endParaRPr lang="en-US" altLang="ko-KR" sz="1200" dirty="0">
              <a:latin typeface="Times New Roman" panose="02020603050405020304" pitchFamily="18" charset="0"/>
              <a:cs typeface="Times New Roman" panose="02020603050405020304" pitchFamily="18" charset="0"/>
            </a:endParaRPr>
          </a:p>
          <a:p>
            <a:r>
              <a:rPr lang="en-US" altLang="ko-KR" sz="1200" b="1" dirty="0">
                <a:latin typeface="Times New Roman" panose="02020603050405020304" pitchFamily="18" charset="0"/>
                <a:cs typeface="Times New Roman" panose="02020603050405020304" pitchFamily="18" charset="0"/>
              </a:rPr>
              <a:t>Plastic (100 × 100 mm</a:t>
            </a:r>
            <a:r>
              <a:rPr lang="en-US" altLang="ko-KR" sz="1200" b="1" baseline="30000" dirty="0">
                <a:latin typeface="Times New Roman" panose="02020603050405020304" pitchFamily="18" charset="0"/>
                <a:cs typeface="Times New Roman" panose="02020603050405020304" pitchFamily="18" charset="0"/>
              </a:rPr>
              <a:t>2</a:t>
            </a:r>
            <a:r>
              <a:rPr lang="en-US" altLang="ko-KR" sz="1200" b="1" dirty="0">
                <a:latin typeface="Times New Roman" panose="02020603050405020304" pitchFamily="18" charset="0"/>
                <a:cs typeface="Times New Roman" panose="02020603050405020304" pitchFamily="18" charset="0"/>
              </a:rPr>
              <a:t>)</a:t>
            </a:r>
            <a:endParaRPr lang="en-US" altLang="ko-KR" sz="1200" dirty="0">
              <a:latin typeface="Times New Roman" panose="02020603050405020304" pitchFamily="18" charset="0"/>
              <a:cs typeface="Times New Roman" panose="02020603050405020304" pitchFamily="18" charset="0"/>
            </a:endParaRPr>
          </a:p>
          <a:p>
            <a:r>
              <a:rPr lang="en-US" altLang="ko-KR" sz="1200" dirty="0">
                <a:latin typeface="Times New Roman" panose="02020603050405020304" pitchFamily="18" charset="0"/>
                <a:cs typeface="Times New Roman" panose="02020603050405020304" pitchFamily="18" charset="0"/>
              </a:rPr>
              <a:t>Slit (X: ± 50 mm, Y: ± 50 mm)</a:t>
            </a:r>
          </a:p>
          <a:p>
            <a:r>
              <a:rPr lang="en-US" altLang="ko-KR" sz="1200" b="1" dirty="0">
                <a:latin typeface="Times New Roman" panose="02020603050405020304" pitchFamily="18" charset="0"/>
                <a:cs typeface="Times New Roman" panose="02020603050405020304" pitchFamily="18" charset="0"/>
              </a:rPr>
              <a:t>PPAC (100 × 100 mm</a:t>
            </a:r>
            <a:r>
              <a:rPr lang="en-US" altLang="ko-KR" sz="1200" b="1" baseline="30000" dirty="0">
                <a:latin typeface="Times New Roman" panose="02020603050405020304" pitchFamily="18" charset="0"/>
                <a:cs typeface="Times New Roman" panose="02020603050405020304" pitchFamily="18" charset="0"/>
              </a:rPr>
              <a:t>2</a:t>
            </a:r>
            <a:r>
              <a:rPr lang="en-US" altLang="ko-KR" sz="1200" b="1" dirty="0">
                <a:latin typeface="Times New Roman" panose="02020603050405020304" pitchFamily="18" charset="0"/>
                <a:cs typeface="Times New Roman" panose="02020603050405020304" pitchFamily="18" charset="0"/>
              </a:rPr>
              <a:t>)</a:t>
            </a:r>
            <a:endParaRPr lang="en-US" altLang="ko-KR" sz="1200" dirty="0">
              <a:latin typeface="Times New Roman" panose="02020603050405020304" pitchFamily="18" charset="0"/>
              <a:cs typeface="Times New Roman" panose="02020603050405020304" pitchFamily="18" charset="0"/>
            </a:endParaRPr>
          </a:p>
        </p:txBody>
      </p:sp>
      <p:grpSp>
        <p:nvGrpSpPr>
          <p:cNvPr id="117" name="그룹 116">
            <a:extLst>
              <a:ext uri="{FF2B5EF4-FFF2-40B4-BE49-F238E27FC236}">
                <a16:creationId xmlns:a16="http://schemas.microsoft.com/office/drawing/2014/main" id="{DCFB61C0-11E4-4024-89C5-45553782F2CA}"/>
              </a:ext>
            </a:extLst>
          </p:cNvPr>
          <p:cNvGrpSpPr/>
          <p:nvPr/>
        </p:nvGrpSpPr>
        <p:grpSpPr>
          <a:xfrm>
            <a:off x="3877569" y="1178477"/>
            <a:ext cx="1766730" cy="285008"/>
            <a:chOff x="3633846" y="344384"/>
            <a:chExt cx="1766730" cy="285008"/>
          </a:xfrm>
        </p:grpSpPr>
        <p:sp>
          <p:nvSpPr>
            <p:cNvPr id="118" name="화살표: 오른쪽 31">
              <a:extLst>
                <a:ext uri="{FF2B5EF4-FFF2-40B4-BE49-F238E27FC236}">
                  <a16:creationId xmlns:a16="http://schemas.microsoft.com/office/drawing/2014/main" id="{23D4DDED-2718-44B7-B6B9-B1DE11E5013B}"/>
                </a:ext>
              </a:extLst>
            </p:cNvPr>
            <p:cNvSpPr/>
            <p:nvPr/>
          </p:nvSpPr>
          <p:spPr>
            <a:xfrm rot="10800000">
              <a:off x="3633846" y="344384"/>
              <a:ext cx="575394" cy="28500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9" name="TextBox 118">
              <a:extLst>
                <a:ext uri="{FF2B5EF4-FFF2-40B4-BE49-F238E27FC236}">
                  <a16:creationId xmlns:a16="http://schemas.microsoft.com/office/drawing/2014/main" id="{08C12C1B-18D8-4BC4-B03C-8E65DD1A63DB}"/>
                </a:ext>
              </a:extLst>
            </p:cNvPr>
            <p:cNvSpPr txBox="1"/>
            <p:nvPr/>
          </p:nvSpPr>
          <p:spPr>
            <a:xfrm>
              <a:off x="4209240" y="348388"/>
              <a:ext cx="1191336" cy="276999"/>
            </a:xfrm>
            <a:prstGeom prst="rect">
              <a:avLst/>
            </a:prstGeom>
            <a:noFill/>
          </p:spPr>
          <p:txBody>
            <a:bodyPr wrap="square" rtlCol="0">
              <a:spAutoFit/>
            </a:bodyPr>
            <a:lstStyle/>
            <a:p>
              <a:r>
                <a:rPr lang="en-US" altLang="ko-KR" sz="1200" b="1" dirty="0">
                  <a:latin typeface="Times New Roman" panose="02020603050405020304" pitchFamily="18" charset="0"/>
                  <a:cs typeface="Times New Roman" panose="02020603050405020304" pitchFamily="18" charset="0"/>
                </a:rPr>
                <a:t>Primary beam</a:t>
              </a:r>
            </a:p>
          </p:txBody>
        </p:sp>
      </p:grpSp>
      <p:pic>
        <p:nvPicPr>
          <p:cNvPr id="120" name="그림 119">
            <a:extLst>
              <a:ext uri="{FF2B5EF4-FFF2-40B4-BE49-F238E27FC236}">
                <a16:creationId xmlns:a16="http://schemas.microsoft.com/office/drawing/2014/main" id="{6A61633D-C183-415F-9024-E325184E21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73114" y="1366330"/>
            <a:ext cx="2443964" cy="953742"/>
          </a:xfrm>
          <a:prstGeom prst="rect">
            <a:avLst/>
          </a:prstGeom>
        </p:spPr>
      </p:pic>
      <p:pic>
        <p:nvPicPr>
          <p:cNvPr id="121" name="그림 120">
            <a:extLst>
              <a:ext uri="{FF2B5EF4-FFF2-40B4-BE49-F238E27FC236}">
                <a16:creationId xmlns:a16="http://schemas.microsoft.com/office/drawing/2014/main" id="{81BA0409-2BC2-4D40-ACD8-A014AB1A5A9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399" t="25933" r="12931" b="6521"/>
          <a:stretch/>
        </p:blipFill>
        <p:spPr>
          <a:xfrm>
            <a:off x="6169088" y="3034686"/>
            <a:ext cx="2445977" cy="1555304"/>
          </a:xfrm>
          <a:prstGeom prst="rect">
            <a:avLst/>
          </a:prstGeom>
        </p:spPr>
      </p:pic>
      <p:pic>
        <p:nvPicPr>
          <p:cNvPr id="122" name="그림 121">
            <a:extLst>
              <a:ext uri="{FF2B5EF4-FFF2-40B4-BE49-F238E27FC236}">
                <a16:creationId xmlns:a16="http://schemas.microsoft.com/office/drawing/2014/main" id="{D77F25E8-A404-458C-A9E9-41926F82CD40}"/>
              </a:ext>
            </a:extLst>
          </p:cNvPr>
          <p:cNvPicPr>
            <a:picLocks noChangeAspect="1"/>
          </p:cNvPicPr>
          <p:nvPr/>
        </p:nvPicPr>
        <p:blipFill>
          <a:blip r:embed="rId8"/>
          <a:stretch>
            <a:fillRect/>
          </a:stretch>
        </p:blipFill>
        <p:spPr>
          <a:xfrm>
            <a:off x="6171100" y="5305737"/>
            <a:ext cx="2450002" cy="1396294"/>
          </a:xfrm>
          <a:prstGeom prst="rect">
            <a:avLst/>
          </a:prstGeom>
          <a:ln>
            <a:noFill/>
          </a:ln>
        </p:spPr>
      </p:pic>
      <p:sp>
        <p:nvSpPr>
          <p:cNvPr id="123" name="직사각형 122">
            <a:extLst>
              <a:ext uri="{FF2B5EF4-FFF2-40B4-BE49-F238E27FC236}">
                <a16:creationId xmlns:a16="http://schemas.microsoft.com/office/drawing/2014/main" id="{48E41033-CD89-4EF7-8B2E-B6CF4DD3E72E}"/>
              </a:ext>
            </a:extLst>
          </p:cNvPr>
          <p:cNvSpPr/>
          <p:nvPr/>
        </p:nvSpPr>
        <p:spPr>
          <a:xfrm>
            <a:off x="6169088" y="2757687"/>
            <a:ext cx="3308534" cy="276999"/>
          </a:xfrm>
          <a:prstGeom prst="rect">
            <a:avLst/>
          </a:prstGeom>
        </p:spPr>
        <p:txBody>
          <a:bodyPr wrap="none">
            <a:spAutoFit/>
          </a:bodyPr>
          <a:lstStyle/>
          <a:p>
            <a:pPr marL="171450" indent="-171450">
              <a:buFont typeface="Wingdings" panose="05000000000000000000" pitchFamily="2" charset="2"/>
              <a:buChar char="§"/>
            </a:pPr>
            <a:r>
              <a:rPr lang="en-US" altLang="ko-KR" sz="1200" b="1" dirty="0">
                <a:latin typeface="Arial" panose="020B0604020202020204" pitchFamily="34" charset="0"/>
                <a:cs typeface="Arial" panose="020B0604020202020204" pitchFamily="34" charset="0"/>
              </a:rPr>
              <a:t>PPAC (Parallel Plate Avalanche Counter)</a:t>
            </a:r>
            <a:endParaRPr lang="ko-KR" altLang="en-US" sz="1200" dirty="0">
              <a:latin typeface="Arial" panose="020B0604020202020204" pitchFamily="34" charset="0"/>
              <a:cs typeface="Arial" panose="020B0604020202020204" pitchFamily="34" charset="0"/>
            </a:endParaRPr>
          </a:p>
        </p:txBody>
      </p:sp>
      <p:sp>
        <p:nvSpPr>
          <p:cNvPr id="124" name="TextBox 123">
            <a:extLst>
              <a:ext uri="{FF2B5EF4-FFF2-40B4-BE49-F238E27FC236}">
                <a16:creationId xmlns:a16="http://schemas.microsoft.com/office/drawing/2014/main" id="{E56C71D4-B372-424B-B325-26AA425696AA}"/>
              </a:ext>
            </a:extLst>
          </p:cNvPr>
          <p:cNvSpPr txBox="1"/>
          <p:nvPr/>
        </p:nvSpPr>
        <p:spPr>
          <a:xfrm>
            <a:off x="8955102" y="3037976"/>
            <a:ext cx="3019425" cy="2031325"/>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en-US" altLang="ko-KR" sz="1200" dirty="0">
                <a:latin typeface="Arial" panose="020B0604020202020204" pitchFamily="34" charset="0"/>
                <a:cs typeface="Arial" panose="020B0604020202020204" pitchFamily="34" charset="0"/>
              </a:rPr>
              <a:t>Active area</a:t>
            </a:r>
          </a:p>
          <a:p>
            <a:pPr>
              <a:lnSpc>
                <a:spcPct val="150000"/>
              </a:lnSpc>
            </a:pPr>
            <a:r>
              <a:rPr lang="en-US" altLang="ko-KR" sz="1200" dirty="0">
                <a:latin typeface="Arial" panose="020B0604020202020204" pitchFamily="34" charset="0"/>
                <a:cs typeface="Arial" panose="020B0604020202020204" pitchFamily="34" charset="0"/>
              </a:rPr>
              <a:t>    : 40 × 20 cm</a:t>
            </a:r>
            <a:r>
              <a:rPr lang="en-US" altLang="ko-KR" sz="1200" baseline="30000" dirty="0">
                <a:latin typeface="Arial" panose="020B0604020202020204" pitchFamily="34" charset="0"/>
                <a:cs typeface="Arial" panose="020B0604020202020204" pitchFamily="34" charset="0"/>
              </a:rPr>
              <a:t>2</a:t>
            </a:r>
            <a:r>
              <a:rPr lang="en-US" altLang="ko-KR" sz="1200" dirty="0">
                <a:latin typeface="Arial" panose="020B0604020202020204" pitchFamily="34" charset="0"/>
                <a:cs typeface="Arial" panose="020B0604020202020204" pitchFamily="34" charset="0"/>
              </a:rPr>
              <a:t> for F1 </a:t>
            </a:r>
          </a:p>
          <a:p>
            <a:pPr>
              <a:lnSpc>
                <a:spcPct val="150000"/>
              </a:lnSpc>
            </a:pPr>
            <a:r>
              <a:rPr lang="en-US" altLang="ko-KR" sz="1200" dirty="0">
                <a:latin typeface="Arial" panose="020B0604020202020204" pitchFamily="34" charset="0"/>
                <a:cs typeface="Arial" panose="020B0604020202020204" pitchFamily="34" charset="0"/>
              </a:rPr>
              <a:t>    : 10 × 10 cm</a:t>
            </a:r>
            <a:r>
              <a:rPr lang="en-US" altLang="ko-KR" sz="1200" baseline="30000" dirty="0">
                <a:latin typeface="Arial" panose="020B0604020202020204" pitchFamily="34" charset="0"/>
                <a:cs typeface="Arial" panose="020B0604020202020204" pitchFamily="34" charset="0"/>
              </a:rPr>
              <a:t>2</a:t>
            </a:r>
            <a:r>
              <a:rPr lang="en-US" altLang="ko-KR" sz="1200" dirty="0">
                <a:latin typeface="Arial" panose="020B0604020202020204" pitchFamily="34" charset="0"/>
                <a:cs typeface="Arial" panose="020B0604020202020204" pitchFamily="34" charset="0"/>
              </a:rPr>
              <a:t> for F2, F3 </a:t>
            </a:r>
            <a:endParaRPr lang="ko-KR" altLang="en-US" sz="1200" dirty="0">
              <a:latin typeface="Arial" panose="020B0604020202020204" pitchFamily="34" charset="0"/>
              <a:cs typeface="Arial" panose="020B0604020202020204" pitchFamily="34" charset="0"/>
            </a:endParaRPr>
          </a:p>
          <a:p>
            <a:pPr marL="171450" indent="-171450">
              <a:lnSpc>
                <a:spcPct val="150000"/>
              </a:lnSpc>
              <a:buFont typeface="Arial" panose="020B0604020202020204" pitchFamily="34" charset="0"/>
              <a:buChar char="•"/>
            </a:pPr>
            <a:r>
              <a:rPr lang="en-US" altLang="ko-KR" sz="1200" dirty="0">
                <a:latin typeface="Arial" panose="020B0604020202020204" pitchFamily="34" charset="0"/>
                <a:cs typeface="Arial" panose="020B0604020202020204" pitchFamily="34" charset="0"/>
              </a:rPr>
              <a:t>Position resolution:  &lt; 1.0 mm (FWHM) </a:t>
            </a:r>
          </a:p>
          <a:p>
            <a:pPr marL="171450" indent="-171450">
              <a:lnSpc>
                <a:spcPct val="150000"/>
              </a:lnSpc>
              <a:buFont typeface="Arial" panose="020B0604020202020204" pitchFamily="34" charset="0"/>
              <a:buChar char="•"/>
            </a:pPr>
            <a:r>
              <a:rPr lang="en-US" altLang="ko-KR" sz="1200" dirty="0">
                <a:latin typeface="Arial" panose="020B0604020202020204" pitchFamily="34" charset="0"/>
                <a:cs typeface="Arial" panose="020B0604020202020204" pitchFamily="34" charset="0"/>
              </a:rPr>
              <a:t>Time resolution</a:t>
            </a:r>
          </a:p>
          <a:p>
            <a:pPr>
              <a:lnSpc>
                <a:spcPct val="150000"/>
              </a:lnSpc>
            </a:pPr>
            <a:r>
              <a:rPr lang="en-US" altLang="ko-KR" sz="1200" dirty="0">
                <a:latin typeface="Arial" panose="020B0604020202020204" pitchFamily="34" charset="0"/>
                <a:cs typeface="Arial" panose="020B0604020202020204" pitchFamily="34" charset="0"/>
              </a:rPr>
              <a:t>     : ~ 1000 </a:t>
            </a:r>
            <a:r>
              <a:rPr lang="en-US" altLang="ko-KR" sz="1200" dirty="0" err="1">
                <a:latin typeface="Arial" panose="020B0604020202020204" pitchFamily="34" charset="0"/>
                <a:cs typeface="Arial" panose="020B0604020202020204" pitchFamily="34" charset="0"/>
              </a:rPr>
              <a:t>ps</a:t>
            </a:r>
            <a:r>
              <a:rPr lang="en-US" altLang="ko-KR" sz="1200" dirty="0">
                <a:latin typeface="Arial" panose="020B0604020202020204" pitchFamily="34" charset="0"/>
                <a:cs typeface="Arial" panose="020B0604020202020204" pitchFamily="34" charset="0"/>
              </a:rPr>
              <a:t> (FWHM, F1)</a:t>
            </a:r>
          </a:p>
          <a:p>
            <a:pPr>
              <a:lnSpc>
                <a:spcPct val="150000"/>
              </a:lnSpc>
            </a:pPr>
            <a:r>
              <a:rPr lang="en-US" altLang="ko-KR" sz="1200" dirty="0">
                <a:latin typeface="Arial" panose="020B0604020202020204" pitchFamily="34" charset="0"/>
                <a:cs typeface="Arial" panose="020B0604020202020204" pitchFamily="34" charset="0"/>
              </a:rPr>
              <a:t>     : ~ 300 </a:t>
            </a:r>
            <a:r>
              <a:rPr lang="en-US" altLang="ko-KR" sz="1200" dirty="0" err="1">
                <a:latin typeface="Arial" panose="020B0604020202020204" pitchFamily="34" charset="0"/>
                <a:cs typeface="Arial" panose="020B0604020202020204" pitchFamily="34" charset="0"/>
              </a:rPr>
              <a:t>ps</a:t>
            </a:r>
            <a:r>
              <a:rPr lang="en-US" altLang="ko-KR" sz="1200" dirty="0">
                <a:latin typeface="Arial" panose="020B0604020202020204" pitchFamily="34" charset="0"/>
                <a:cs typeface="Arial" panose="020B0604020202020204" pitchFamily="34" charset="0"/>
              </a:rPr>
              <a:t> (FWHM, F2 &amp; F3)</a:t>
            </a:r>
          </a:p>
        </p:txBody>
      </p:sp>
      <p:sp>
        <p:nvSpPr>
          <p:cNvPr id="125" name="TextBox 124">
            <a:extLst>
              <a:ext uri="{FF2B5EF4-FFF2-40B4-BE49-F238E27FC236}">
                <a16:creationId xmlns:a16="http://schemas.microsoft.com/office/drawing/2014/main" id="{1C72EE7A-F252-4F3C-BADF-265FB96D75C1}"/>
              </a:ext>
            </a:extLst>
          </p:cNvPr>
          <p:cNvSpPr txBox="1"/>
          <p:nvPr/>
        </p:nvSpPr>
        <p:spPr>
          <a:xfrm>
            <a:off x="8957115" y="1381536"/>
            <a:ext cx="3019425" cy="923330"/>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en-US" altLang="ko-KR" sz="1200" dirty="0">
                <a:latin typeface="Arial" panose="020B0604020202020204" pitchFamily="34" charset="0"/>
                <a:cs typeface="Arial" panose="020B0604020202020204" pitchFamily="34" charset="0"/>
              </a:rPr>
              <a:t>Active area: 10 × 10 cm</a:t>
            </a:r>
            <a:r>
              <a:rPr lang="en-US" altLang="ko-KR" sz="1200" baseline="30000" dirty="0">
                <a:latin typeface="Arial" panose="020B0604020202020204" pitchFamily="34" charset="0"/>
                <a:cs typeface="Arial" panose="020B0604020202020204" pitchFamily="34" charset="0"/>
              </a:rPr>
              <a:t>2</a:t>
            </a:r>
            <a:r>
              <a:rPr lang="en-US" altLang="ko-KR" sz="1200" dirty="0">
                <a:latin typeface="Arial" panose="020B0604020202020204" pitchFamily="34" charset="0"/>
                <a:cs typeface="Arial" panose="020B0604020202020204" pitchFamily="34" charset="0"/>
              </a:rPr>
              <a:t> </a:t>
            </a:r>
          </a:p>
          <a:p>
            <a:pPr marL="171450" indent="-171450">
              <a:lnSpc>
                <a:spcPct val="150000"/>
              </a:lnSpc>
              <a:buFont typeface="Arial" panose="020B0604020202020204" pitchFamily="34" charset="0"/>
              <a:buChar char="•"/>
            </a:pPr>
            <a:r>
              <a:rPr lang="en-US" altLang="ko-KR" sz="1200" dirty="0">
                <a:latin typeface="Arial" panose="020B0604020202020204" pitchFamily="34" charset="0"/>
                <a:cs typeface="Arial" panose="020B0604020202020204" pitchFamily="34" charset="0"/>
              </a:rPr>
              <a:t>Thickness: 100 </a:t>
            </a:r>
            <a:r>
              <a:rPr lang="el-GR" altLang="ko-KR" sz="1200" dirty="0">
                <a:latin typeface="Arial" panose="020B0604020202020204" pitchFamily="34" charset="0"/>
                <a:ea typeface="맑은 고딕" panose="020B0503020000020004" pitchFamily="50" charset="-127"/>
                <a:cs typeface="Arial" panose="020B0604020202020204" pitchFamily="34" charset="0"/>
              </a:rPr>
              <a:t>μ</a:t>
            </a:r>
            <a:r>
              <a:rPr lang="en-US" altLang="ko-KR" sz="1200" dirty="0">
                <a:latin typeface="Arial" panose="020B0604020202020204" pitchFamily="34" charset="0"/>
                <a:cs typeface="Arial" panose="020B0604020202020204" pitchFamily="34" charset="0"/>
              </a:rPr>
              <a:t>m(F1, F3), 50 </a:t>
            </a:r>
            <a:r>
              <a:rPr lang="el-GR" altLang="ko-KR" sz="1200" dirty="0">
                <a:latin typeface="Arial" panose="020B0604020202020204" pitchFamily="34" charset="0"/>
                <a:ea typeface="맑은 고딕" panose="020B0503020000020004" pitchFamily="50" charset="-127"/>
                <a:cs typeface="Arial" panose="020B0604020202020204" pitchFamily="34" charset="0"/>
              </a:rPr>
              <a:t>μ</a:t>
            </a:r>
            <a:r>
              <a:rPr lang="en-US" altLang="ko-KR" sz="1200" dirty="0">
                <a:latin typeface="Arial" panose="020B0604020202020204" pitchFamily="34" charset="0"/>
                <a:cs typeface="Arial" panose="020B0604020202020204" pitchFamily="34" charset="0"/>
              </a:rPr>
              <a:t>m(F2)</a:t>
            </a:r>
          </a:p>
          <a:p>
            <a:pPr marL="171450" indent="-171450">
              <a:lnSpc>
                <a:spcPct val="150000"/>
              </a:lnSpc>
              <a:buFont typeface="Arial" panose="020B0604020202020204" pitchFamily="34" charset="0"/>
              <a:buChar char="•"/>
            </a:pPr>
            <a:r>
              <a:rPr lang="en-US" altLang="ko-KR" sz="1200" dirty="0">
                <a:latin typeface="Arial" panose="020B0604020202020204" pitchFamily="34" charset="0"/>
                <a:cs typeface="Arial" panose="020B0604020202020204" pitchFamily="34" charset="0"/>
              </a:rPr>
              <a:t>Time resolution: &lt; 100 </a:t>
            </a:r>
            <a:r>
              <a:rPr lang="en-US" altLang="ko-KR" sz="1200" dirty="0" err="1">
                <a:latin typeface="Arial" panose="020B0604020202020204" pitchFamily="34" charset="0"/>
                <a:cs typeface="Arial" panose="020B0604020202020204" pitchFamily="34" charset="0"/>
              </a:rPr>
              <a:t>ps</a:t>
            </a:r>
            <a:r>
              <a:rPr lang="en-US" altLang="ko-KR" sz="1200" dirty="0">
                <a:latin typeface="Arial" panose="020B0604020202020204" pitchFamily="34" charset="0"/>
                <a:cs typeface="Arial" panose="020B0604020202020204" pitchFamily="34" charset="0"/>
              </a:rPr>
              <a:t> (FWHM)</a:t>
            </a:r>
          </a:p>
        </p:txBody>
      </p:sp>
      <p:sp>
        <p:nvSpPr>
          <p:cNvPr id="126" name="직사각형 125">
            <a:extLst>
              <a:ext uri="{FF2B5EF4-FFF2-40B4-BE49-F238E27FC236}">
                <a16:creationId xmlns:a16="http://schemas.microsoft.com/office/drawing/2014/main" id="{63397014-C801-420B-B492-5B686D9871C8}"/>
              </a:ext>
            </a:extLst>
          </p:cNvPr>
          <p:cNvSpPr/>
          <p:nvPr/>
        </p:nvSpPr>
        <p:spPr>
          <a:xfrm>
            <a:off x="6173113" y="1076631"/>
            <a:ext cx="1675459" cy="276999"/>
          </a:xfrm>
          <a:prstGeom prst="rect">
            <a:avLst/>
          </a:prstGeom>
        </p:spPr>
        <p:txBody>
          <a:bodyPr wrap="none">
            <a:spAutoFit/>
          </a:bodyPr>
          <a:lstStyle/>
          <a:p>
            <a:pPr marL="171450" indent="-171450">
              <a:buFont typeface="Wingdings" panose="05000000000000000000" pitchFamily="2" charset="2"/>
              <a:buChar char="§"/>
            </a:pPr>
            <a:r>
              <a:rPr lang="en-US" altLang="ko-KR" sz="1200" b="1" dirty="0">
                <a:latin typeface="Arial" panose="020B0604020202020204" pitchFamily="34" charset="0"/>
                <a:cs typeface="Arial" panose="020B0604020202020204" pitchFamily="34" charset="0"/>
              </a:rPr>
              <a:t>Plastic scintillator</a:t>
            </a:r>
            <a:endParaRPr lang="ko-KR" altLang="en-US" sz="1200" dirty="0">
              <a:latin typeface="Arial" panose="020B0604020202020204" pitchFamily="34" charset="0"/>
              <a:cs typeface="Arial" panose="020B0604020202020204" pitchFamily="34" charset="0"/>
            </a:endParaRPr>
          </a:p>
        </p:txBody>
      </p:sp>
      <p:sp>
        <p:nvSpPr>
          <p:cNvPr id="127" name="직사각형 126">
            <a:extLst>
              <a:ext uri="{FF2B5EF4-FFF2-40B4-BE49-F238E27FC236}">
                <a16:creationId xmlns:a16="http://schemas.microsoft.com/office/drawing/2014/main" id="{C0453FFA-784A-46BB-AF9E-4B691496195C}"/>
              </a:ext>
            </a:extLst>
          </p:cNvPr>
          <p:cNvSpPr/>
          <p:nvPr/>
        </p:nvSpPr>
        <p:spPr>
          <a:xfrm>
            <a:off x="6171100" y="5028738"/>
            <a:ext cx="2478564" cy="276999"/>
          </a:xfrm>
          <a:prstGeom prst="rect">
            <a:avLst/>
          </a:prstGeom>
        </p:spPr>
        <p:txBody>
          <a:bodyPr wrap="none">
            <a:spAutoFit/>
          </a:bodyPr>
          <a:lstStyle/>
          <a:p>
            <a:pPr marL="171450" indent="-171450">
              <a:buFont typeface="Wingdings" panose="05000000000000000000" pitchFamily="2" charset="2"/>
              <a:buChar char="§"/>
            </a:pPr>
            <a:r>
              <a:rPr lang="en-US" altLang="ko-KR" sz="1200" b="1" dirty="0">
                <a:latin typeface="Arial" panose="020B0604020202020204" pitchFamily="34" charset="0"/>
                <a:cs typeface="Arial" panose="020B0604020202020204" pitchFamily="34" charset="0"/>
              </a:rPr>
              <a:t>Si SSD (Solid-State Detector)</a:t>
            </a:r>
            <a:endParaRPr lang="ko-KR" altLang="en-US" sz="1200" dirty="0">
              <a:latin typeface="Arial" panose="020B0604020202020204" pitchFamily="34" charset="0"/>
              <a:cs typeface="Arial" panose="020B0604020202020204" pitchFamily="34" charset="0"/>
            </a:endParaRPr>
          </a:p>
        </p:txBody>
      </p:sp>
      <p:sp>
        <p:nvSpPr>
          <p:cNvPr id="128" name="TextBox 127">
            <a:extLst>
              <a:ext uri="{FF2B5EF4-FFF2-40B4-BE49-F238E27FC236}">
                <a16:creationId xmlns:a16="http://schemas.microsoft.com/office/drawing/2014/main" id="{ED4B3D2D-0575-4276-BC37-0ABE735B9A81}"/>
              </a:ext>
            </a:extLst>
          </p:cNvPr>
          <p:cNvSpPr txBox="1"/>
          <p:nvPr/>
        </p:nvSpPr>
        <p:spPr>
          <a:xfrm>
            <a:off x="8955102" y="5403719"/>
            <a:ext cx="3019425" cy="1200329"/>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en-US" altLang="ko-KR" sz="1200" dirty="0">
                <a:latin typeface="Arial" panose="020B0604020202020204" pitchFamily="34" charset="0"/>
                <a:cs typeface="Arial" panose="020B0604020202020204" pitchFamily="34" charset="0"/>
              </a:rPr>
              <a:t>Active area: 5 × 5 cm</a:t>
            </a:r>
            <a:r>
              <a:rPr lang="en-US" altLang="ko-KR" sz="1200" baseline="30000" dirty="0">
                <a:latin typeface="Arial" panose="020B0604020202020204" pitchFamily="34" charset="0"/>
                <a:cs typeface="Arial" panose="020B0604020202020204" pitchFamily="34" charset="0"/>
              </a:rPr>
              <a:t>2</a:t>
            </a:r>
            <a:r>
              <a:rPr lang="en-US" altLang="ko-KR" sz="1200" dirty="0">
                <a:latin typeface="Arial" panose="020B0604020202020204" pitchFamily="34" charset="0"/>
                <a:cs typeface="Arial" panose="020B0604020202020204" pitchFamily="34" charset="0"/>
              </a:rPr>
              <a:t> </a:t>
            </a:r>
          </a:p>
          <a:p>
            <a:pPr marL="171450" indent="-171450">
              <a:lnSpc>
                <a:spcPct val="150000"/>
              </a:lnSpc>
              <a:buFont typeface="Arial" panose="020B0604020202020204" pitchFamily="34" charset="0"/>
              <a:buChar char="•"/>
            </a:pPr>
            <a:r>
              <a:rPr lang="en-US" altLang="ko-KR" sz="1200" dirty="0">
                <a:latin typeface="Arial" panose="020B0604020202020204" pitchFamily="34" charset="0"/>
                <a:cs typeface="Arial" panose="020B0604020202020204" pitchFamily="34" charset="0"/>
              </a:rPr>
              <a:t>Thickness: 50 </a:t>
            </a:r>
            <a:r>
              <a:rPr lang="el-GR" altLang="ko-KR" sz="1200" dirty="0">
                <a:latin typeface="Arial" panose="020B0604020202020204" pitchFamily="34" charset="0"/>
                <a:ea typeface="맑은 고딕" panose="020B0503020000020004" pitchFamily="50" charset="-127"/>
                <a:cs typeface="Arial" panose="020B0604020202020204" pitchFamily="34" charset="0"/>
              </a:rPr>
              <a:t>μ</a:t>
            </a:r>
            <a:r>
              <a:rPr lang="en-US" altLang="ko-KR" sz="1200" dirty="0">
                <a:latin typeface="Arial" panose="020B0604020202020204" pitchFamily="34" charset="0"/>
                <a:cs typeface="Arial" panose="020B0604020202020204" pitchFamily="34" charset="0"/>
              </a:rPr>
              <a:t>m </a:t>
            </a:r>
          </a:p>
          <a:p>
            <a:pPr marL="171450" indent="-171450">
              <a:lnSpc>
                <a:spcPct val="150000"/>
              </a:lnSpc>
              <a:buFont typeface="Arial" panose="020B0604020202020204" pitchFamily="34" charset="0"/>
              <a:buChar char="•"/>
            </a:pPr>
            <a:r>
              <a:rPr lang="en-US" altLang="ko-KR" sz="1200" dirty="0">
                <a:latin typeface="Arial" panose="020B0604020202020204" pitchFamily="34" charset="0"/>
                <a:cs typeface="Arial" panose="020B0604020202020204" pitchFamily="34" charset="0"/>
              </a:rPr>
              <a:t>16-channel strip detector</a:t>
            </a:r>
          </a:p>
          <a:p>
            <a:pPr marL="171450" indent="-171450">
              <a:lnSpc>
                <a:spcPct val="150000"/>
              </a:lnSpc>
              <a:buFont typeface="Arial" panose="020B0604020202020204" pitchFamily="34" charset="0"/>
              <a:buChar char="•"/>
            </a:pPr>
            <a:r>
              <a:rPr lang="en-US" altLang="ko-KR" sz="1200" dirty="0">
                <a:latin typeface="Arial" panose="020B0604020202020204" pitchFamily="34" charset="0"/>
                <a:cs typeface="Arial" panose="020B0604020202020204" pitchFamily="34" charset="0"/>
              </a:rPr>
              <a:t>Energy resolution: ~3% (FWHM)</a:t>
            </a:r>
          </a:p>
        </p:txBody>
      </p:sp>
      <p:sp>
        <p:nvSpPr>
          <p:cNvPr id="26" name="슬라이드 번호 개체 틀 2">
            <a:extLst>
              <a:ext uri="{FF2B5EF4-FFF2-40B4-BE49-F238E27FC236}">
                <a16:creationId xmlns:a16="http://schemas.microsoft.com/office/drawing/2014/main" id="{BA0BBF89-6A75-4523-B425-B8485FC8DCE8}"/>
              </a:ext>
            </a:extLst>
          </p:cNvPr>
          <p:cNvSpPr txBox="1">
            <a:spLocks/>
          </p:cNvSpPr>
          <p:nvPr/>
        </p:nvSpPr>
        <p:spPr>
          <a:xfrm>
            <a:off x="9360000" y="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tint val="82000"/>
                  </a:schemeClr>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91FA9868-F4C7-48E4-A91F-515FCC583EA8}" type="slidenum">
              <a:rPr lang="ko-KR" altLang="en-US" sz="1400" smtClean="0"/>
              <a:pPr/>
              <a:t>8</a:t>
            </a:fld>
            <a:endParaRPr lang="ko-KR" altLang="en-US" sz="1400" dirty="0"/>
          </a:p>
        </p:txBody>
      </p:sp>
    </p:spTree>
    <p:extLst>
      <p:ext uri="{BB962C8B-B14F-4D97-AF65-F5344CB8AC3E}">
        <p14:creationId xmlns:p14="http://schemas.microsoft.com/office/powerpoint/2010/main" val="16889478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그림 18">
            <a:extLst>
              <a:ext uri="{FF2B5EF4-FFF2-40B4-BE49-F238E27FC236}">
                <a16:creationId xmlns:a16="http://schemas.microsoft.com/office/drawing/2014/main" id="{B566940A-5D05-484C-340D-B21396B2E3C6}"/>
              </a:ext>
            </a:extLst>
          </p:cNvPr>
          <p:cNvPicPr>
            <a:picLocks noChangeAspect="1"/>
          </p:cNvPicPr>
          <p:nvPr/>
        </p:nvPicPr>
        <p:blipFill rotWithShape="1">
          <a:blip r:embed="rId3">
            <a:extLst>
              <a:ext uri="{28A0092B-C50C-407E-A947-70E740481C1C}">
                <a14:useLocalDpi xmlns:a14="http://schemas.microsoft.com/office/drawing/2010/main" val="0"/>
              </a:ext>
            </a:extLst>
          </a:blip>
          <a:srcRect t="20307" b="7853"/>
          <a:stretch/>
        </p:blipFill>
        <p:spPr>
          <a:xfrm>
            <a:off x="5892" y="475989"/>
            <a:ext cx="12192000" cy="526093"/>
          </a:xfrm>
          <a:prstGeom prst="rect">
            <a:avLst/>
          </a:prstGeom>
        </p:spPr>
      </p:pic>
      <p:sp>
        <p:nvSpPr>
          <p:cNvPr id="25" name="TextBox 24">
            <a:extLst>
              <a:ext uri="{FF2B5EF4-FFF2-40B4-BE49-F238E27FC236}">
                <a16:creationId xmlns:a16="http://schemas.microsoft.com/office/drawing/2014/main" id="{DB975493-325C-B395-0388-8A9AEF398447}"/>
              </a:ext>
            </a:extLst>
          </p:cNvPr>
          <p:cNvSpPr txBox="1"/>
          <p:nvPr/>
        </p:nvSpPr>
        <p:spPr>
          <a:xfrm>
            <a:off x="540000" y="180000"/>
            <a:ext cx="10769684" cy="646331"/>
          </a:xfrm>
          <a:prstGeom prst="rect">
            <a:avLst/>
          </a:prstGeom>
          <a:noFill/>
        </p:spPr>
        <p:txBody>
          <a:bodyPr wrap="square" rtlCol="0">
            <a:spAutoFit/>
          </a:bodyPr>
          <a:lstStyle/>
          <a:p>
            <a:r>
              <a:rPr lang="en-US" altLang="ko-KR" sz="3600" dirty="0">
                <a:solidFill>
                  <a:srgbClr val="004098"/>
                </a:solidFill>
                <a:latin typeface="Times New Roman" panose="02020603050405020304" pitchFamily="18" charset="0"/>
                <a:ea typeface="SUIT SemiBold" pitchFamily="50" charset="-127"/>
                <a:cs typeface="Times New Roman" panose="02020603050405020304" pitchFamily="18" charset="0"/>
              </a:rPr>
              <a:t>Commissioning Results of </a:t>
            </a:r>
            <a:r>
              <a:rPr lang="en-US" altLang="ko-KR" sz="3600" dirty="0" err="1">
                <a:solidFill>
                  <a:srgbClr val="004098"/>
                </a:solidFill>
                <a:latin typeface="Times New Roman" panose="02020603050405020304" pitchFamily="18" charset="0"/>
                <a:ea typeface="SUIT SemiBold" pitchFamily="50" charset="-127"/>
                <a:cs typeface="Times New Roman" panose="02020603050405020304" pitchFamily="18" charset="0"/>
              </a:rPr>
              <a:t>KoBRA</a:t>
            </a:r>
            <a:endParaRPr lang="ko-KR" altLang="en-US" sz="2800" dirty="0">
              <a:solidFill>
                <a:srgbClr val="004098"/>
              </a:solidFill>
              <a:latin typeface="Times New Roman" panose="02020603050405020304" pitchFamily="18" charset="0"/>
              <a:ea typeface="SUIT SemiBold" pitchFamily="50" charset="-127"/>
              <a:cs typeface="Times New Roman" panose="02020603050405020304" pitchFamily="18" charset="0"/>
            </a:endParaRPr>
          </a:p>
        </p:txBody>
      </p:sp>
      <p:sp>
        <p:nvSpPr>
          <p:cNvPr id="3" name="TextBox 2">
            <a:extLst>
              <a:ext uri="{FF2B5EF4-FFF2-40B4-BE49-F238E27FC236}">
                <a16:creationId xmlns:a16="http://schemas.microsoft.com/office/drawing/2014/main" id="{85AA461B-65E1-E198-5AE0-3B38C1279125}"/>
              </a:ext>
            </a:extLst>
          </p:cNvPr>
          <p:cNvSpPr txBox="1"/>
          <p:nvPr/>
        </p:nvSpPr>
        <p:spPr>
          <a:xfrm>
            <a:off x="359999" y="936000"/>
            <a:ext cx="6436439" cy="369332"/>
          </a:xfrm>
          <a:prstGeom prst="rect">
            <a:avLst/>
          </a:prstGeom>
          <a:noFill/>
        </p:spPr>
        <p:txBody>
          <a:bodyPr wrap="square" rtlCol="0">
            <a:spAutoFit/>
          </a:bodyPr>
          <a:lstStyle/>
          <a:p>
            <a:pPr marL="285750" indent="-285750">
              <a:buClr>
                <a:srgbClr val="005391"/>
              </a:buClr>
              <a:buFont typeface="Wingdings" panose="05000000000000000000" pitchFamily="2" charset="2"/>
              <a:buChar char="§"/>
            </a:pPr>
            <a:r>
              <a:rPr lang="en-US" altLang="ko-KR" dirty="0">
                <a:latin typeface="Times New Roman" panose="02020603050405020304" pitchFamily="18" charset="0"/>
                <a:ea typeface="SUIT SemiBold" pitchFamily="50" charset="-127"/>
                <a:cs typeface="Times New Roman" panose="02020603050405020304" pitchFamily="18" charset="0"/>
              </a:rPr>
              <a:t>Beam commissioning and user experiments at </a:t>
            </a:r>
            <a:r>
              <a:rPr lang="en-US" altLang="ko-KR" dirty="0" err="1">
                <a:latin typeface="Times New Roman" panose="02020603050405020304" pitchFamily="18" charset="0"/>
                <a:ea typeface="SUIT SemiBold" pitchFamily="50" charset="-127"/>
                <a:cs typeface="Times New Roman" panose="02020603050405020304" pitchFamily="18" charset="0"/>
              </a:rPr>
              <a:t>KoBRA</a:t>
            </a:r>
            <a:endParaRPr lang="en-US" altLang="ko-KR" dirty="0">
              <a:latin typeface="Times New Roman" panose="02020603050405020304" pitchFamily="18" charset="0"/>
              <a:ea typeface="SUIT SemiBold" pitchFamily="50" charset="-127"/>
              <a:cs typeface="Times New Roman" panose="02020603050405020304" pitchFamily="18" charset="0"/>
            </a:endParaRPr>
          </a:p>
        </p:txBody>
      </p:sp>
      <p:grpSp>
        <p:nvGrpSpPr>
          <p:cNvPr id="6" name="그룹 5">
            <a:extLst>
              <a:ext uri="{FF2B5EF4-FFF2-40B4-BE49-F238E27FC236}">
                <a16:creationId xmlns:a16="http://schemas.microsoft.com/office/drawing/2014/main" id="{048C5737-6866-4934-A347-D92EC9931B30}"/>
              </a:ext>
            </a:extLst>
          </p:cNvPr>
          <p:cNvGrpSpPr/>
          <p:nvPr/>
        </p:nvGrpSpPr>
        <p:grpSpPr>
          <a:xfrm>
            <a:off x="540000" y="3556045"/>
            <a:ext cx="5677705" cy="2978907"/>
            <a:chOff x="403467" y="2993420"/>
            <a:chExt cx="3204916" cy="1681514"/>
          </a:xfrm>
        </p:grpSpPr>
        <p:pic>
          <p:nvPicPr>
            <p:cNvPr id="7" name="그림 6">
              <a:extLst>
                <a:ext uri="{FF2B5EF4-FFF2-40B4-BE49-F238E27FC236}">
                  <a16:creationId xmlns:a16="http://schemas.microsoft.com/office/drawing/2014/main" id="{09760425-2A59-44DA-A062-78A7C13BD8FA}"/>
                </a:ext>
              </a:extLst>
            </p:cNvPr>
            <p:cNvPicPr>
              <a:picLocks noChangeAspect="1"/>
            </p:cNvPicPr>
            <p:nvPr/>
          </p:nvPicPr>
          <p:blipFill>
            <a:blip r:embed="rId4"/>
            <a:stretch>
              <a:fillRect/>
            </a:stretch>
          </p:blipFill>
          <p:spPr>
            <a:xfrm>
              <a:off x="403467" y="2993420"/>
              <a:ext cx="3204916" cy="1681514"/>
            </a:xfrm>
            <a:prstGeom prst="rect">
              <a:avLst/>
            </a:prstGeom>
            <a:effectLst/>
          </p:spPr>
        </p:pic>
        <p:sp>
          <p:nvSpPr>
            <p:cNvPr id="8" name="직사각형 7">
              <a:extLst>
                <a:ext uri="{FF2B5EF4-FFF2-40B4-BE49-F238E27FC236}">
                  <a16:creationId xmlns:a16="http://schemas.microsoft.com/office/drawing/2014/main" id="{5DF8B17F-7EA1-499E-B307-45E2539F3F66}"/>
                </a:ext>
              </a:extLst>
            </p:cNvPr>
            <p:cNvSpPr/>
            <p:nvPr/>
          </p:nvSpPr>
          <p:spPr>
            <a:xfrm>
              <a:off x="2455287" y="4438473"/>
              <a:ext cx="1117675" cy="208478"/>
            </a:xfrm>
            <a:prstGeom prst="rect">
              <a:avLst/>
            </a:prstGeom>
          </p:spPr>
          <p:txBody>
            <a:bodyPr wrap="square">
              <a:spAutoFit/>
            </a:bodyPr>
            <a:lstStyle/>
            <a:p>
              <a:pPr algn="r"/>
              <a:r>
                <a:rPr lang="en-US" altLang="ko-KR" dirty="0">
                  <a:solidFill>
                    <a:schemeClr val="bg1"/>
                  </a:solidFill>
                  <a:effectLst>
                    <a:outerShdw blurRad="50800" dist="50800" dir="2700000" algn="tl" rotWithShape="0">
                      <a:prstClr val="black"/>
                    </a:outerShdw>
                  </a:effectLst>
                  <a:latin typeface="Times New Roman" panose="02020603050405020304" pitchFamily="18" charset="0"/>
                  <a:cs typeface="Times New Roman" panose="02020603050405020304" pitchFamily="18" charset="0"/>
                </a:rPr>
                <a:t>IBS IRIS &amp; CENS</a:t>
              </a:r>
              <a:endParaRPr lang="ko-KR" altLang="en-US" dirty="0">
                <a:solidFill>
                  <a:schemeClr val="bg1"/>
                </a:solidFill>
                <a:effectLst>
                  <a:outerShdw blurRad="50800" dist="50800" dir="2700000" algn="tl" rotWithShape="0">
                    <a:prstClr val="black"/>
                  </a:outerShdw>
                </a:effectLst>
              </a:endParaRPr>
            </a:p>
          </p:txBody>
        </p:sp>
      </p:grpSp>
      <p:pic>
        <p:nvPicPr>
          <p:cNvPr id="9" name="그림 8">
            <a:extLst>
              <a:ext uri="{FF2B5EF4-FFF2-40B4-BE49-F238E27FC236}">
                <a16:creationId xmlns:a16="http://schemas.microsoft.com/office/drawing/2014/main" id="{AB74B3D4-2ACB-428D-AFFF-ABCB908AA252}"/>
              </a:ext>
            </a:extLst>
          </p:cNvPr>
          <p:cNvPicPr>
            <a:picLocks noChangeAspect="1"/>
          </p:cNvPicPr>
          <p:nvPr/>
        </p:nvPicPr>
        <p:blipFill>
          <a:blip r:embed="rId5"/>
          <a:stretch>
            <a:fillRect/>
          </a:stretch>
        </p:blipFill>
        <p:spPr>
          <a:xfrm>
            <a:off x="6796439" y="3205468"/>
            <a:ext cx="4883319" cy="3499407"/>
          </a:xfrm>
          <a:prstGeom prst="rect">
            <a:avLst/>
          </a:prstGeom>
        </p:spPr>
      </p:pic>
      <p:sp>
        <p:nvSpPr>
          <p:cNvPr id="10" name="TextBox 9">
            <a:extLst>
              <a:ext uri="{FF2B5EF4-FFF2-40B4-BE49-F238E27FC236}">
                <a16:creationId xmlns:a16="http://schemas.microsoft.com/office/drawing/2014/main" id="{73C950A1-3FEE-4E4F-8C11-E2AE144FD6FD}"/>
              </a:ext>
            </a:extLst>
          </p:cNvPr>
          <p:cNvSpPr txBox="1"/>
          <p:nvPr/>
        </p:nvSpPr>
        <p:spPr>
          <a:xfrm>
            <a:off x="10850323" y="4747284"/>
            <a:ext cx="697627" cy="276999"/>
          </a:xfrm>
          <a:prstGeom prst="rect">
            <a:avLst/>
          </a:prstGeom>
          <a:noFill/>
        </p:spPr>
        <p:txBody>
          <a:bodyPr wrap="none" rtlCol="0">
            <a:spAutoFit/>
          </a:bodyPr>
          <a:lstStyle/>
          <a:p>
            <a:pPr algn="r"/>
            <a:r>
              <a:rPr lang="en-US" altLang="ko-KR" sz="1200" i="1" dirty="0">
                <a:latin typeface="Arial Narrow" panose="020B0606020202030204" pitchFamily="34" charset="0"/>
                <a:cs typeface="Arial" panose="020B0604020202020204" pitchFamily="34" charset="0"/>
              </a:rPr>
              <a:t>D.G. Kim</a:t>
            </a:r>
            <a:endParaRPr lang="ko-KR" altLang="en-US" sz="1200" i="1" dirty="0">
              <a:latin typeface="Arial Narrow" panose="020B0606020202030204" pitchFamily="34" charset="0"/>
              <a:cs typeface="Arial" panose="020B0604020202020204" pitchFamily="34" charset="0"/>
            </a:endParaRPr>
          </a:p>
        </p:txBody>
      </p:sp>
      <p:sp>
        <p:nvSpPr>
          <p:cNvPr id="5" name="직사각형 4">
            <a:extLst>
              <a:ext uri="{FF2B5EF4-FFF2-40B4-BE49-F238E27FC236}">
                <a16:creationId xmlns:a16="http://schemas.microsoft.com/office/drawing/2014/main" id="{93964376-3C63-42F0-836B-ADF77C7B8721}"/>
              </a:ext>
            </a:extLst>
          </p:cNvPr>
          <p:cNvSpPr/>
          <p:nvPr/>
        </p:nvSpPr>
        <p:spPr>
          <a:xfrm>
            <a:off x="540000" y="1293900"/>
            <a:ext cx="10659137" cy="2049792"/>
          </a:xfrm>
          <a:prstGeom prst="rect">
            <a:avLst/>
          </a:prstGeom>
          <a:ln w="12700">
            <a:noFill/>
          </a:ln>
        </p:spPr>
        <p:txBody>
          <a:bodyPr wrap="square">
            <a:spAutoFit/>
          </a:bodyPr>
          <a:lstStyle/>
          <a:p>
            <a:pPr marL="285750" indent="-285750">
              <a:lnSpc>
                <a:spcPct val="120000"/>
              </a:lnSpc>
              <a:buFont typeface="Arial" panose="020B0604020202020204" pitchFamily="34" charset="0"/>
              <a:buChar char="•"/>
            </a:pPr>
            <a:r>
              <a:rPr lang="en-US" altLang="ko-KR" sz="1400" dirty="0">
                <a:latin typeface="Arial" panose="020B0604020202020204" pitchFamily="34" charset="0"/>
                <a:ea typeface="나눔고딕" panose="020D0604000000000000" pitchFamily="50" charset="-127"/>
                <a:cs typeface="Arial" panose="020B0604020202020204" pitchFamily="34" charset="0"/>
              </a:rPr>
              <a:t>May 2023 - First acceleration of </a:t>
            </a:r>
            <a:r>
              <a:rPr lang="en-US" altLang="ko-KR" sz="1400" baseline="30000" dirty="0">
                <a:latin typeface="Arial" panose="020B0604020202020204" pitchFamily="34" charset="0"/>
                <a:ea typeface="나눔고딕" panose="020D0604000000000000" pitchFamily="50" charset="-127"/>
                <a:cs typeface="Arial" panose="020B0604020202020204" pitchFamily="34" charset="0"/>
              </a:rPr>
              <a:t>40</a:t>
            </a:r>
            <a:r>
              <a:rPr lang="en-US" altLang="ko-KR" sz="1400" dirty="0">
                <a:latin typeface="Arial" panose="020B0604020202020204" pitchFamily="34" charset="0"/>
                <a:ea typeface="나눔고딕" panose="020D0604000000000000" pitchFamily="50" charset="-127"/>
                <a:cs typeface="Arial" panose="020B0604020202020204" pitchFamily="34" charset="0"/>
              </a:rPr>
              <a:t>Ar</a:t>
            </a:r>
            <a:r>
              <a:rPr lang="en-US" altLang="ko-KR" sz="1400" baseline="30000" dirty="0">
                <a:latin typeface="Arial" panose="020B0604020202020204" pitchFamily="34" charset="0"/>
                <a:ea typeface="나눔고딕" panose="020D0604000000000000" pitchFamily="50" charset="-127"/>
                <a:cs typeface="Arial" panose="020B0604020202020204" pitchFamily="34" charset="0"/>
              </a:rPr>
              <a:t>9+</a:t>
            </a:r>
            <a:r>
              <a:rPr lang="en-US" altLang="ko-KR" sz="1400" dirty="0">
                <a:latin typeface="Arial" panose="020B0604020202020204" pitchFamily="34" charset="0"/>
                <a:ea typeface="나눔고딕" panose="020D0604000000000000" pitchFamily="50" charset="-127"/>
                <a:cs typeface="Arial" panose="020B0604020202020204" pitchFamily="34" charset="0"/>
              </a:rPr>
              <a:t> beam to 16.1 MeV/u using SCL3 and delivery to </a:t>
            </a:r>
            <a:r>
              <a:rPr lang="en-US" altLang="ko-KR" sz="1400" dirty="0" err="1">
                <a:latin typeface="Arial" panose="020B0604020202020204" pitchFamily="34" charset="0"/>
                <a:ea typeface="나눔고딕" panose="020D0604000000000000" pitchFamily="50" charset="-127"/>
                <a:cs typeface="Arial" panose="020B0604020202020204" pitchFamily="34" charset="0"/>
              </a:rPr>
              <a:t>KoBRA</a:t>
            </a:r>
            <a:endParaRPr lang="en-US" altLang="ko-KR" sz="1400" dirty="0">
              <a:latin typeface="Arial" panose="020B0604020202020204" pitchFamily="34" charset="0"/>
              <a:ea typeface="나눔고딕" panose="020D0604000000000000" pitchFamily="50" charset="-127"/>
              <a:cs typeface="Arial" panose="020B0604020202020204" pitchFamily="34" charset="0"/>
            </a:endParaRPr>
          </a:p>
          <a:p>
            <a:pPr marL="285750" indent="-285750">
              <a:lnSpc>
                <a:spcPct val="120000"/>
              </a:lnSpc>
              <a:buFont typeface="Arial" panose="020B0604020202020204" pitchFamily="34" charset="0"/>
              <a:buChar char="•"/>
            </a:pPr>
            <a:r>
              <a:rPr lang="en-US" altLang="ko-KR" sz="1400" dirty="0">
                <a:latin typeface="Arial" panose="020B0604020202020204" pitchFamily="34" charset="0"/>
                <a:ea typeface="나눔고딕" panose="020D0604000000000000" pitchFamily="50" charset="-127"/>
                <a:cs typeface="Arial" panose="020B0604020202020204" pitchFamily="34" charset="0"/>
              </a:rPr>
              <a:t>June 2023 -  First production of low-Z (Z </a:t>
            </a:r>
            <a:r>
              <a:rPr lang="ko-KR" altLang="en-US" sz="1400" dirty="0">
                <a:latin typeface="Arial" panose="020B0604020202020204" pitchFamily="34" charset="0"/>
                <a:ea typeface="나눔고딕" panose="020D0604000000000000" pitchFamily="50" charset="-127"/>
                <a:cs typeface="Arial" panose="020B0604020202020204" pitchFamily="34" charset="0"/>
              </a:rPr>
              <a:t>≤</a:t>
            </a:r>
            <a:r>
              <a:rPr lang="en-US" altLang="ko-KR" sz="1400" dirty="0">
                <a:latin typeface="Arial" panose="020B0604020202020204" pitchFamily="34" charset="0"/>
                <a:ea typeface="나눔고딕" panose="020D0604000000000000" pitchFamily="50" charset="-127"/>
                <a:cs typeface="Arial" panose="020B0604020202020204" pitchFamily="34" charset="0"/>
              </a:rPr>
              <a:t> 5) secondary RI beams using </a:t>
            </a:r>
            <a:r>
              <a:rPr lang="en-US" altLang="ko-KR" sz="1400" baseline="30000" dirty="0">
                <a:latin typeface="Arial" panose="020B0604020202020204" pitchFamily="34" charset="0"/>
                <a:ea typeface="나눔고딕" panose="020D0604000000000000" pitchFamily="50" charset="-127"/>
                <a:cs typeface="Arial" panose="020B0604020202020204" pitchFamily="34" charset="0"/>
              </a:rPr>
              <a:t>40</a:t>
            </a:r>
            <a:r>
              <a:rPr lang="en-US" altLang="ko-KR" sz="1400" dirty="0">
                <a:latin typeface="Arial" panose="020B0604020202020204" pitchFamily="34" charset="0"/>
                <a:ea typeface="나눔고딕" panose="020D0604000000000000" pitchFamily="50" charset="-127"/>
                <a:cs typeface="Arial" panose="020B0604020202020204" pitchFamily="34" charset="0"/>
              </a:rPr>
              <a:t>Ar</a:t>
            </a:r>
            <a:r>
              <a:rPr lang="en-US" altLang="ko-KR" sz="1400" baseline="30000" dirty="0">
                <a:latin typeface="Arial" panose="020B0604020202020204" pitchFamily="34" charset="0"/>
                <a:ea typeface="나눔고딕" panose="020D0604000000000000" pitchFamily="50" charset="-127"/>
                <a:cs typeface="Arial" panose="020B0604020202020204" pitchFamily="34" charset="0"/>
              </a:rPr>
              <a:t>8+</a:t>
            </a:r>
            <a:r>
              <a:rPr lang="en-US" altLang="ko-KR" sz="1400" dirty="0">
                <a:latin typeface="Arial" panose="020B0604020202020204" pitchFamily="34" charset="0"/>
                <a:ea typeface="나눔고딕" panose="020D0604000000000000" pitchFamily="50" charset="-127"/>
                <a:cs typeface="Arial" panose="020B0604020202020204" pitchFamily="34" charset="0"/>
              </a:rPr>
              <a:t> beam</a:t>
            </a:r>
          </a:p>
          <a:p>
            <a:pPr marL="285750" indent="-285750">
              <a:lnSpc>
                <a:spcPct val="120000"/>
              </a:lnSpc>
              <a:buFont typeface="Arial" panose="020B0604020202020204" pitchFamily="34" charset="0"/>
              <a:buChar char="•"/>
            </a:pPr>
            <a:r>
              <a:rPr lang="en-US" altLang="ko-KR" sz="1400" dirty="0">
                <a:latin typeface="Arial" panose="020B0604020202020204" pitchFamily="34" charset="0"/>
                <a:ea typeface="나눔고딕" panose="020D0604000000000000" pitchFamily="50" charset="-127"/>
                <a:cs typeface="Arial" panose="020B0604020202020204" pitchFamily="34" charset="0"/>
              </a:rPr>
              <a:t>June 2024 - Secondary RI beam production extended up to Z =</a:t>
            </a:r>
            <a:r>
              <a:rPr lang="ko-KR" altLang="en-US" sz="1400" dirty="0">
                <a:latin typeface="Arial" panose="020B0604020202020204" pitchFamily="34" charset="0"/>
                <a:ea typeface="나눔고딕" panose="020D0604000000000000" pitchFamily="50" charset="-127"/>
                <a:cs typeface="Arial" panose="020B0604020202020204" pitchFamily="34" charset="0"/>
              </a:rPr>
              <a:t> </a:t>
            </a:r>
            <a:r>
              <a:rPr lang="en-US" altLang="ko-KR" sz="1400" dirty="0">
                <a:latin typeface="Arial" panose="020B0604020202020204" pitchFamily="34" charset="0"/>
                <a:ea typeface="나눔고딕" panose="020D0604000000000000" pitchFamily="50" charset="-127"/>
                <a:cs typeface="Arial" panose="020B0604020202020204" pitchFamily="34" charset="0"/>
              </a:rPr>
              <a:t>17</a:t>
            </a:r>
          </a:p>
          <a:p>
            <a:pPr marL="285750" indent="-285750">
              <a:lnSpc>
                <a:spcPct val="120000"/>
              </a:lnSpc>
              <a:buFont typeface="Arial" panose="020B0604020202020204" pitchFamily="34" charset="0"/>
              <a:buChar char="•"/>
            </a:pPr>
            <a:r>
              <a:rPr lang="en-US" altLang="ko-KR" sz="1400" dirty="0">
                <a:latin typeface="Arial" panose="020B0604020202020204" pitchFamily="34" charset="0"/>
                <a:ea typeface="나눔고딕" panose="020D0604000000000000" pitchFamily="50" charset="-127"/>
                <a:cs typeface="Arial" panose="020B0604020202020204" pitchFamily="34" charset="0"/>
              </a:rPr>
              <a:t>July 2024 - User experiments conducted using SCL3 </a:t>
            </a:r>
            <a:r>
              <a:rPr lang="en-US" altLang="ko-KR" sz="1400" dirty="0" err="1">
                <a:latin typeface="Arial" panose="020B0604020202020204" pitchFamily="34" charset="0"/>
                <a:ea typeface="나눔고딕" panose="020D0604000000000000" pitchFamily="50" charset="-127"/>
                <a:cs typeface="Arial" panose="020B0604020202020204" pitchFamily="34" charset="0"/>
              </a:rPr>
              <a:t>Ar</a:t>
            </a:r>
            <a:r>
              <a:rPr lang="en-US" altLang="ko-KR" sz="1400" dirty="0">
                <a:latin typeface="Arial" panose="020B0604020202020204" pitchFamily="34" charset="0"/>
                <a:ea typeface="나눔고딕" panose="020D0604000000000000" pitchFamily="50" charset="-127"/>
                <a:cs typeface="Arial" panose="020B0604020202020204" pitchFamily="34" charset="0"/>
              </a:rPr>
              <a:t> beam and </a:t>
            </a:r>
            <a:r>
              <a:rPr lang="en-US" altLang="ko-KR" sz="1400" dirty="0" err="1">
                <a:latin typeface="Arial" panose="020B0604020202020204" pitchFamily="34" charset="0"/>
                <a:ea typeface="나눔고딕" panose="020D0604000000000000" pitchFamily="50" charset="-127"/>
                <a:cs typeface="Arial" panose="020B0604020202020204" pitchFamily="34" charset="0"/>
              </a:rPr>
              <a:t>KoBRA</a:t>
            </a:r>
            <a:endParaRPr lang="en-US" altLang="ko-KR" sz="1400" dirty="0">
              <a:latin typeface="Arial" panose="020B0604020202020204" pitchFamily="34" charset="0"/>
              <a:ea typeface="나눔고딕" panose="020D0604000000000000" pitchFamily="50" charset="-127"/>
              <a:cs typeface="Arial" panose="020B0604020202020204" pitchFamily="34" charset="0"/>
            </a:endParaRPr>
          </a:p>
          <a:p>
            <a:pPr marL="98550" lvl="1">
              <a:lnSpc>
                <a:spcPct val="120000"/>
              </a:lnSpc>
            </a:pPr>
            <a:r>
              <a:rPr lang="en-US" altLang="ko-KR" sz="1200" dirty="0">
                <a:latin typeface="Arial" panose="020B0604020202020204" pitchFamily="34" charset="0"/>
                <a:ea typeface="나눔고딕" panose="020D0604000000000000" pitchFamily="50" charset="-127"/>
                <a:cs typeface="Arial" panose="020B0604020202020204" pitchFamily="34" charset="0"/>
              </a:rPr>
              <a:t>     (1) </a:t>
            </a:r>
            <a:r>
              <a:rPr lang="en-US" altLang="ko-KR" sz="1200" dirty="0" err="1">
                <a:latin typeface="Arial" panose="020B0604020202020204" pitchFamily="34" charset="0"/>
                <a:ea typeface="나눔고딕" panose="020D0604000000000000" pitchFamily="50" charset="-127"/>
                <a:cs typeface="Arial" panose="020B0604020202020204" pitchFamily="34" charset="0"/>
              </a:rPr>
              <a:t>Deuk</a:t>
            </a:r>
            <a:r>
              <a:rPr lang="en-US" altLang="ko-KR" sz="1200" dirty="0">
                <a:latin typeface="Arial" panose="020B0604020202020204" pitchFamily="34" charset="0"/>
                <a:ea typeface="나눔고딕" panose="020D0604000000000000" pitchFamily="50" charset="-127"/>
                <a:cs typeface="Arial" panose="020B0604020202020204" pitchFamily="34" charset="0"/>
              </a:rPr>
              <a:t> Soon </a:t>
            </a:r>
            <a:r>
              <a:rPr lang="en-US" altLang="ko-KR" sz="1200" dirty="0" err="1">
                <a:latin typeface="Arial" panose="020B0604020202020204" pitchFamily="34" charset="0"/>
                <a:ea typeface="나눔고딕" panose="020D0604000000000000" pitchFamily="50" charset="-127"/>
                <a:cs typeface="Arial" panose="020B0604020202020204" pitchFamily="34" charset="0"/>
              </a:rPr>
              <a:t>Ahn</a:t>
            </a:r>
            <a:r>
              <a:rPr lang="en-US" altLang="ko-KR" sz="1200" dirty="0">
                <a:latin typeface="Arial" panose="020B0604020202020204" pitchFamily="34" charset="0"/>
                <a:ea typeface="나눔고딕" panose="020D0604000000000000" pitchFamily="50" charset="-127"/>
                <a:cs typeface="Arial" panose="020B0604020202020204" pitchFamily="34" charset="0"/>
              </a:rPr>
              <a:t> et al. (CENS, IBS), “Measurement for production cross section and momentum distribution of projectile fragmentation”</a:t>
            </a:r>
          </a:p>
          <a:p>
            <a:pPr marL="98550" lvl="1">
              <a:lnSpc>
                <a:spcPct val="120000"/>
              </a:lnSpc>
            </a:pPr>
            <a:r>
              <a:rPr lang="en-US" altLang="ko-KR" sz="1200" dirty="0">
                <a:latin typeface="Arial" panose="020B0604020202020204" pitchFamily="34" charset="0"/>
                <a:ea typeface="나눔고딕" panose="020D0604000000000000" pitchFamily="50" charset="-127"/>
                <a:cs typeface="Arial" panose="020B0604020202020204" pitchFamily="34" charset="0"/>
              </a:rPr>
              <a:t>     (2) </a:t>
            </a:r>
            <a:r>
              <a:rPr lang="en-US" altLang="ko-KR" sz="1200" dirty="0" err="1">
                <a:latin typeface="Arial" panose="020B0604020202020204" pitchFamily="34" charset="0"/>
                <a:ea typeface="나눔고딕" panose="020D0604000000000000" pitchFamily="50" charset="-127"/>
                <a:cs typeface="Arial" panose="020B0604020202020204" pitchFamily="34" charset="0"/>
              </a:rPr>
              <a:t>Dahee</a:t>
            </a:r>
            <a:r>
              <a:rPr lang="en-US" altLang="ko-KR" sz="1200" dirty="0">
                <a:latin typeface="Arial" panose="020B0604020202020204" pitchFamily="34" charset="0"/>
                <a:ea typeface="나눔고딕" panose="020D0604000000000000" pitchFamily="50" charset="-127"/>
                <a:cs typeface="Arial" panose="020B0604020202020204" pitchFamily="34" charset="0"/>
              </a:rPr>
              <a:t> Kim et al. (CENS, IBS), “</a:t>
            </a:r>
            <a:r>
              <a:rPr lang="en-US" altLang="ko-KR" sz="1200" baseline="30000" dirty="0">
                <a:latin typeface="Arial" panose="020B0604020202020204" pitchFamily="34" charset="0"/>
                <a:ea typeface="나눔고딕" panose="020D0604000000000000" pitchFamily="50" charset="-127"/>
                <a:cs typeface="Arial" panose="020B0604020202020204" pitchFamily="34" charset="0"/>
              </a:rPr>
              <a:t>40</a:t>
            </a:r>
            <a:r>
              <a:rPr lang="en-US" altLang="ko-KR" sz="1200" dirty="0">
                <a:latin typeface="Arial" panose="020B0604020202020204" pitchFamily="34" charset="0"/>
                <a:ea typeface="나눔고딕" panose="020D0604000000000000" pitchFamily="50" charset="-127"/>
                <a:cs typeface="Arial" panose="020B0604020202020204" pitchFamily="34" charset="0"/>
              </a:rPr>
              <a:t>Ar + p elastic scattering experiment for a study of optical model potential” </a:t>
            </a:r>
          </a:p>
          <a:p>
            <a:pPr marL="98550" lvl="1">
              <a:lnSpc>
                <a:spcPct val="120000"/>
              </a:lnSpc>
            </a:pPr>
            <a:r>
              <a:rPr lang="en-US" altLang="ko-KR" sz="1200" dirty="0">
                <a:latin typeface="Arial" panose="020B0604020202020204" pitchFamily="34" charset="0"/>
                <a:ea typeface="나눔고딕" panose="020D0604000000000000" pitchFamily="50" charset="-127"/>
                <a:cs typeface="Arial" panose="020B0604020202020204" pitchFamily="34" charset="0"/>
              </a:rPr>
              <a:t>     (3) </a:t>
            </a:r>
            <a:r>
              <a:rPr lang="en-US" altLang="ko-KR" sz="1200" dirty="0" err="1">
                <a:latin typeface="Arial" panose="020B0604020202020204" pitchFamily="34" charset="0"/>
                <a:ea typeface="나눔고딕" panose="020D0604000000000000" pitchFamily="50" charset="-127"/>
                <a:cs typeface="Arial" panose="020B0604020202020204" pitchFamily="34" charset="0"/>
              </a:rPr>
              <a:t>Woojun</a:t>
            </a:r>
            <a:r>
              <a:rPr lang="en-US" altLang="ko-KR" sz="1200" dirty="0">
                <a:latin typeface="Arial" panose="020B0604020202020204" pitchFamily="34" charset="0"/>
                <a:ea typeface="나눔고딕" panose="020D0604000000000000" pitchFamily="50" charset="-127"/>
                <a:cs typeface="Arial" panose="020B0604020202020204" pitchFamily="34" charset="0"/>
              </a:rPr>
              <a:t> Lee et al. (KARI), “Single event effects (SEE) test for space semiconductor at </a:t>
            </a:r>
            <a:r>
              <a:rPr lang="en-US" altLang="ko-KR" sz="1200" dirty="0" err="1">
                <a:latin typeface="Arial" panose="020B0604020202020204" pitchFamily="34" charset="0"/>
                <a:ea typeface="나눔고딕" panose="020D0604000000000000" pitchFamily="50" charset="-127"/>
                <a:cs typeface="Arial" panose="020B0604020202020204" pitchFamily="34" charset="0"/>
              </a:rPr>
              <a:t>KoBRA</a:t>
            </a:r>
            <a:r>
              <a:rPr lang="en-US" altLang="ko-KR" sz="1200" dirty="0">
                <a:latin typeface="Arial" panose="020B0604020202020204" pitchFamily="34" charset="0"/>
                <a:ea typeface="나눔고딕" panose="020D0604000000000000" pitchFamily="50" charset="-127"/>
                <a:cs typeface="Arial" panose="020B0604020202020204" pitchFamily="34" charset="0"/>
              </a:rPr>
              <a:t>”</a:t>
            </a:r>
            <a:endParaRPr lang="en-US" altLang="ko-KR" sz="1400" dirty="0">
              <a:latin typeface="Arial" panose="020B0604020202020204" pitchFamily="34" charset="0"/>
              <a:ea typeface="나눔고딕" panose="020D0604000000000000" pitchFamily="50" charset="-127"/>
              <a:cs typeface="Arial" panose="020B0604020202020204" pitchFamily="34" charset="0"/>
            </a:endParaRPr>
          </a:p>
          <a:p>
            <a:pPr marL="285750" indent="-285750">
              <a:lnSpc>
                <a:spcPct val="120000"/>
              </a:lnSpc>
              <a:buFont typeface="Arial" panose="020B0604020202020204" pitchFamily="34" charset="0"/>
              <a:buChar char="•"/>
            </a:pPr>
            <a:r>
              <a:rPr lang="en-US" altLang="ko-KR" sz="1400" dirty="0">
                <a:latin typeface="Arial" panose="020B0604020202020204" pitchFamily="34" charset="0"/>
                <a:ea typeface="나눔고딕" panose="020D0604000000000000" pitchFamily="50" charset="-127"/>
                <a:cs typeface="Arial" panose="020B0604020202020204" pitchFamily="34" charset="0"/>
              </a:rPr>
              <a:t>August 2024 - First acceleration of the ISOL RI beam (</a:t>
            </a:r>
            <a:r>
              <a:rPr lang="en-US" altLang="ko-KR" sz="1400" baseline="30000" dirty="0">
                <a:latin typeface="Arial" panose="020B0604020202020204" pitchFamily="34" charset="0"/>
                <a:ea typeface="나눔고딕" panose="020D0604000000000000" pitchFamily="50" charset="-127"/>
                <a:cs typeface="Arial" panose="020B0604020202020204" pitchFamily="34" charset="0"/>
              </a:rPr>
              <a:t>25</a:t>
            </a:r>
            <a:r>
              <a:rPr lang="en-US" altLang="ko-KR" sz="1400" dirty="0">
                <a:latin typeface="Arial" panose="020B0604020202020204" pitchFamily="34" charset="0"/>
                <a:ea typeface="나눔고딕" panose="020D0604000000000000" pitchFamily="50" charset="-127"/>
                <a:cs typeface="Arial" panose="020B0604020202020204" pitchFamily="34" charset="0"/>
              </a:rPr>
              <a:t>Na</a:t>
            </a:r>
            <a:r>
              <a:rPr lang="en-US" altLang="ko-KR" sz="1400" baseline="30000" dirty="0">
                <a:latin typeface="Arial" panose="020B0604020202020204" pitchFamily="34" charset="0"/>
                <a:ea typeface="나눔고딕" panose="020D0604000000000000" pitchFamily="50" charset="-127"/>
                <a:cs typeface="Arial" panose="020B0604020202020204" pitchFamily="34" charset="0"/>
              </a:rPr>
              <a:t>5+</a:t>
            </a:r>
            <a:r>
              <a:rPr lang="en-US" altLang="ko-KR" sz="1400" dirty="0">
                <a:latin typeface="Arial" panose="020B0604020202020204" pitchFamily="34" charset="0"/>
                <a:ea typeface="나눔고딕" panose="020D0604000000000000" pitchFamily="50" charset="-127"/>
                <a:cs typeface="Arial" panose="020B0604020202020204" pitchFamily="34" charset="0"/>
              </a:rPr>
              <a:t>) using SCL3 and its delivery to </a:t>
            </a:r>
            <a:r>
              <a:rPr lang="en-US" altLang="ko-KR" sz="1400" dirty="0" err="1">
                <a:latin typeface="Arial" panose="020B0604020202020204" pitchFamily="34" charset="0"/>
                <a:ea typeface="나눔고딕" panose="020D0604000000000000" pitchFamily="50" charset="-127"/>
                <a:cs typeface="Arial" panose="020B0604020202020204" pitchFamily="34" charset="0"/>
              </a:rPr>
              <a:t>KoBRA</a:t>
            </a:r>
            <a:endParaRPr lang="en-US" altLang="ko-KR" sz="1400" baseline="-25000" dirty="0">
              <a:latin typeface="Arial" panose="020B0604020202020204" pitchFamily="34" charset="0"/>
              <a:ea typeface="나눔고딕" panose="020D0604000000000000" pitchFamily="50" charset="-127"/>
              <a:cs typeface="Arial" panose="020B0604020202020204" pitchFamily="34" charset="0"/>
            </a:endParaRPr>
          </a:p>
        </p:txBody>
      </p:sp>
      <p:sp>
        <p:nvSpPr>
          <p:cNvPr id="12" name="슬라이드 번호 개체 틀 2">
            <a:extLst>
              <a:ext uri="{FF2B5EF4-FFF2-40B4-BE49-F238E27FC236}">
                <a16:creationId xmlns:a16="http://schemas.microsoft.com/office/drawing/2014/main" id="{AD703632-0D18-4186-ABA3-3A452713A09A}"/>
              </a:ext>
            </a:extLst>
          </p:cNvPr>
          <p:cNvSpPr txBox="1">
            <a:spLocks/>
          </p:cNvSpPr>
          <p:nvPr/>
        </p:nvSpPr>
        <p:spPr>
          <a:xfrm>
            <a:off x="9360000" y="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tint val="82000"/>
                  </a:schemeClr>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91FA9868-F4C7-48E4-A91F-515FCC583EA8}" type="slidenum">
              <a:rPr lang="ko-KR" altLang="en-US" sz="1400" smtClean="0"/>
              <a:pPr/>
              <a:t>9</a:t>
            </a:fld>
            <a:endParaRPr lang="ko-KR" altLang="en-US" sz="1400" dirty="0"/>
          </a:p>
        </p:txBody>
      </p:sp>
    </p:spTree>
    <p:extLst>
      <p:ext uri="{BB962C8B-B14F-4D97-AF65-F5344CB8AC3E}">
        <p14:creationId xmlns:p14="http://schemas.microsoft.com/office/powerpoint/2010/main" val="2328020598"/>
      </p:ext>
    </p:extLst>
  </p:cSld>
  <p:clrMapOvr>
    <a:masterClrMapping/>
  </p:clrMapOvr>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suit">
      <a:majorFont>
        <a:latin typeface="SUIT SemiBold"/>
        <a:ea typeface="SUIT SemiBold"/>
        <a:cs typeface=""/>
      </a:majorFont>
      <a:minorFont>
        <a:latin typeface="SUIT Medium"/>
        <a:ea typeface="SUIT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8787</TotalTime>
  <Words>6970</Words>
  <Application>Microsoft Office PowerPoint</Application>
  <PresentationFormat>와이드스크린</PresentationFormat>
  <Paragraphs>819</Paragraphs>
  <Slides>31</Slides>
  <Notes>31</Notes>
  <HiddenSlides>0</HiddenSlides>
  <MMClips>0</MMClips>
  <ScaleCrop>false</ScaleCrop>
  <HeadingPairs>
    <vt:vector size="6" baseType="variant">
      <vt:variant>
        <vt:lpstr>사용한 글꼴</vt:lpstr>
      </vt:variant>
      <vt:variant>
        <vt:i4>14</vt:i4>
      </vt:variant>
      <vt:variant>
        <vt:lpstr>테마</vt:lpstr>
      </vt:variant>
      <vt:variant>
        <vt:i4>1</vt:i4>
      </vt:variant>
      <vt:variant>
        <vt:lpstr>슬라이드 제목</vt:lpstr>
      </vt:variant>
      <vt:variant>
        <vt:i4>31</vt:i4>
      </vt:variant>
    </vt:vector>
  </HeadingPairs>
  <TitlesOfParts>
    <vt:vector size="46" baseType="lpstr">
      <vt:lpstr>SUIT SemiBold</vt:lpstr>
      <vt:lpstr>바탕</vt:lpstr>
      <vt:lpstr>Calibri</vt:lpstr>
      <vt:lpstr>맑은 고딕</vt:lpstr>
      <vt:lpstr>SUIT Medium</vt:lpstr>
      <vt:lpstr>Arial Narrow</vt:lpstr>
      <vt:lpstr>SUIT ExtraBold</vt:lpstr>
      <vt:lpstr>Cambria</vt:lpstr>
      <vt:lpstr>Times New Roman</vt:lpstr>
      <vt:lpstr>Gulim</vt:lpstr>
      <vt:lpstr>나눔고딕</vt:lpstr>
      <vt:lpstr>Arial</vt:lpstr>
      <vt:lpstr>Wingdings</vt:lpstr>
      <vt:lpstr>Arial Black</vt:lpstr>
      <vt:lpstr>Office 테마</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Office</dc:creator>
  <cp:lastModifiedBy>raon raon</cp:lastModifiedBy>
  <cp:revision>376</cp:revision>
  <cp:lastPrinted>2025-10-24T08:34:19Z</cp:lastPrinted>
  <dcterms:created xsi:type="dcterms:W3CDTF">2024-06-24T06:18:32Z</dcterms:created>
  <dcterms:modified xsi:type="dcterms:W3CDTF">2025-10-24T08:42:00Z</dcterms:modified>
</cp:coreProperties>
</file>