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</p:sldMasterIdLst>
  <p:notesMasterIdLst>
    <p:notesMasterId r:id="rId32"/>
  </p:notesMasterIdLst>
  <p:handoutMasterIdLst>
    <p:handoutMasterId r:id="rId33"/>
  </p:handoutMasterIdLst>
  <p:sldIdLst>
    <p:sldId id="256" r:id="rId3"/>
    <p:sldId id="5601" r:id="rId4"/>
    <p:sldId id="5603" r:id="rId5"/>
    <p:sldId id="257" r:id="rId6"/>
    <p:sldId id="277" r:id="rId7"/>
    <p:sldId id="262" r:id="rId8"/>
    <p:sldId id="263" r:id="rId9"/>
    <p:sldId id="276" r:id="rId10"/>
    <p:sldId id="5604" r:id="rId11"/>
    <p:sldId id="5596" r:id="rId12"/>
    <p:sldId id="259" r:id="rId13"/>
    <p:sldId id="273" r:id="rId14"/>
    <p:sldId id="5600" r:id="rId15"/>
    <p:sldId id="463" r:id="rId16"/>
    <p:sldId id="275" r:id="rId17"/>
    <p:sldId id="2279" r:id="rId18"/>
    <p:sldId id="2274" r:id="rId19"/>
    <p:sldId id="1639" r:id="rId20"/>
    <p:sldId id="5594" r:id="rId21"/>
    <p:sldId id="5551" r:id="rId22"/>
    <p:sldId id="5595" r:id="rId23"/>
    <p:sldId id="927" r:id="rId24"/>
    <p:sldId id="921" r:id="rId25"/>
    <p:sldId id="5598" r:id="rId26"/>
    <p:sldId id="5599" r:id="rId27"/>
    <p:sldId id="334" r:id="rId28"/>
    <p:sldId id="478" r:id="rId29"/>
    <p:sldId id="5602" r:id="rId30"/>
    <p:sldId id="926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7F0"/>
    <a:srgbClr val="2F4D5D"/>
    <a:srgbClr val="1D8DB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F565E4-6D39-4624-BA14-856E2958F62B}" v="20" dt="2025-10-21T02:30:06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" autoAdjust="0"/>
    <p:restoredTop sz="94652"/>
  </p:normalViewPr>
  <p:slideViewPr>
    <p:cSldViewPr snapToGrid="0" snapToObjects="1">
      <p:cViewPr varScale="1">
        <p:scale>
          <a:sx n="70" d="100"/>
          <a:sy n="70" d="100"/>
        </p:scale>
        <p:origin x="7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oszoru\AppData\Roaming\OpenText\OTEdit\EC_sckcen\c89794696\Yields-Day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oszoru\AppData\Roaming\OpenText\OTEdit\EC_sckcen\c89794696\Yields-Day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872906954084157"/>
          <c:y val="0.19434279881876224"/>
          <c:w val="0.73005984949557035"/>
          <c:h val="0.59142170750781109"/>
        </c:manualLayout>
      </c:layout>
      <c:scatterChart>
        <c:scatterStyle val="lineMarker"/>
        <c:varyColors val="0"/>
        <c:ser>
          <c:idx val="0"/>
          <c:order val="0"/>
          <c:tx>
            <c:v>Cu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Cu!$A$2:$A$16</c:f>
              <c:numCache>
                <c:formatCode>General</c:formatCode>
                <c:ptCount val="15"/>
                <c:pt idx="0">
                  <c:v>66</c:v>
                </c:pt>
                <c:pt idx="1">
                  <c:v>67</c:v>
                </c:pt>
                <c:pt idx="2">
                  <c:v>68</c:v>
                </c:pt>
                <c:pt idx="3">
                  <c:v>69</c:v>
                </c:pt>
                <c:pt idx="4">
                  <c:v>70</c:v>
                </c:pt>
                <c:pt idx="5">
                  <c:v>71</c:v>
                </c:pt>
                <c:pt idx="6">
                  <c:v>72</c:v>
                </c:pt>
                <c:pt idx="7">
                  <c:v>73</c:v>
                </c:pt>
                <c:pt idx="8">
                  <c:v>74</c:v>
                </c:pt>
                <c:pt idx="9">
                  <c:v>75</c:v>
                </c:pt>
                <c:pt idx="10">
                  <c:v>76</c:v>
                </c:pt>
                <c:pt idx="11">
                  <c:v>77</c:v>
                </c:pt>
                <c:pt idx="12">
                  <c:v>78</c:v>
                </c:pt>
                <c:pt idx="13">
                  <c:v>79</c:v>
                </c:pt>
                <c:pt idx="14">
                  <c:v>80</c:v>
                </c:pt>
              </c:numCache>
            </c:numRef>
          </c:xVal>
          <c:yVal>
            <c:numRef>
              <c:f>Cu!$G$2:$G$16</c:f>
              <c:numCache>
                <c:formatCode>0.00E+00</c:formatCode>
                <c:ptCount val="15"/>
                <c:pt idx="0">
                  <c:v>600000</c:v>
                </c:pt>
                <c:pt idx="1">
                  <c:v>10000000</c:v>
                </c:pt>
                <c:pt idx="2">
                  <c:v>7000000</c:v>
                </c:pt>
                <c:pt idx="3">
                  <c:v>30000000</c:v>
                </c:pt>
                <c:pt idx="4">
                  <c:v>30000000</c:v>
                </c:pt>
                <c:pt idx="5">
                  <c:v>40000000</c:v>
                </c:pt>
                <c:pt idx="6">
                  <c:v>30000000</c:v>
                </c:pt>
                <c:pt idx="7">
                  <c:v>30000000</c:v>
                </c:pt>
                <c:pt idx="8">
                  <c:v>10000000</c:v>
                </c:pt>
                <c:pt idx="9">
                  <c:v>10000000</c:v>
                </c:pt>
                <c:pt idx="10">
                  <c:v>4000000</c:v>
                </c:pt>
                <c:pt idx="11">
                  <c:v>3000000</c:v>
                </c:pt>
                <c:pt idx="12">
                  <c:v>900000</c:v>
                </c:pt>
                <c:pt idx="13">
                  <c:v>400000</c:v>
                </c:pt>
                <c:pt idx="14">
                  <c:v>10000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A39-4A50-8047-1EFC875A4399}"/>
            </c:ext>
          </c:extLst>
        </c:ser>
        <c:ser>
          <c:idx val="2"/>
          <c:order val="1"/>
          <c:tx>
            <c:v>Zn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Zn!$A$2:$A$14</c:f>
              <c:numCache>
                <c:formatCode>General</c:formatCode>
                <c:ptCount val="13"/>
                <c:pt idx="0">
                  <c:v>69</c:v>
                </c:pt>
                <c:pt idx="1">
                  <c:v>71</c:v>
                </c:pt>
                <c:pt idx="2">
                  <c:v>72</c:v>
                </c:pt>
                <c:pt idx="3">
                  <c:v>73</c:v>
                </c:pt>
                <c:pt idx="4">
                  <c:v>74</c:v>
                </c:pt>
                <c:pt idx="5">
                  <c:v>75</c:v>
                </c:pt>
                <c:pt idx="6">
                  <c:v>76</c:v>
                </c:pt>
                <c:pt idx="7">
                  <c:v>77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81</c:v>
                </c:pt>
                <c:pt idx="12">
                  <c:v>82</c:v>
                </c:pt>
              </c:numCache>
            </c:numRef>
          </c:xVal>
          <c:yVal>
            <c:numRef>
              <c:f>Zn!$G$2:$G$14</c:f>
              <c:numCache>
                <c:formatCode>0.00E+00</c:formatCode>
                <c:ptCount val="13"/>
                <c:pt idx="0">
                  <c:v>3000000</c:v>
                </c:pt>
                <c:pt idx="1">
                  <c:v>10000000</c:v>
                </c:pt>
                <c:pt idx="2">
                  <c:v>100000000</c:v>
                </c:pt>
                <c:pt idx="3">
                  <c:v>30000000</c:v>
                </c:pt>
                <c:pt idx="4">
                  <c:v>70000000</c:v>
                </c:pt>
                <c:pt idx="5">
                  <c:v>30000000</c:v>
                </c:pt>
                <c:pt idx="6">
                  <c:v>30000000</c:v>
                </c:pt>
                <c:pt idx="7">
                  <c:v>10000000</c:v>
                </c:pt>
                <c:pt idx="8">
                  <c:v>10000000</c:v>
                </c:pt>
                <c:pt idx="9">
                  <c:v>4000000</c:v>
                </c:pt>
                <c:pt idx="10">
                  <c:v>2000000</c:v>
                </c:pt>
                <c:pt idx="11">
                  <c:v>400000</c:v>
                </c:pt>
                <c:pt idx="12">
                  <c:v>200000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A39-4A50-8047-1EFC875A4399}"/>
            </c:ext>
          </c:extLst>
        </c:ser>
        <c:ser>
          <c:idx val="1"/>
          <c:order val="2"/>
          <c:tx>
            <c:v>Ga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Ga!$A$2:$A$16</c:f>
              <c:numCache>
                <c:formatCode>General</c:formatCode>
                <c:ptCount val="15"/>
                <c:pt idx="0">
                  <c:v>70</c:v>
                </c:pt>
                <c:pt idx="1">
                  <c:v>72</c:v>
                </c:pt>
                <c:pt idx="2">
                  <c:v>73</c:v>
                </c:pt>
                <c:pt idx="3">
                  <c:v>74</c:v>
                </c:pt>
                <c:pt idx="4">
                  <c:v>75</c:v>
                </c:pt>
                <c:pt idx="5">
                  <c:v>76</c:v>
                </c:pt>
                <c:pt idx="6">
                  <c:v>77</c:v>
                </c:pt>
                <c:pt idx="7">
                  <c:v>78</c:v>
                </c:pt>
                <c:pt idx="8">
                  <c:v>79</c:v>
                </c:pt>
                <c:pt idx="9">
                  <c:v>80</c:v>
                </c:pt>
                <c:pt idx="10">
                  <c:v>81</c:v>
                </c:pt>
                <c:pt idx="11">
                  <c:v>82</c:v>
                </c:pt>
                <c:pt idx="12">
                  <c:v>83</c:v>
                </c:pt>
                <c:pt idx="13">
                  <c:v>84</c:v>
                </c:pt>
                <c:pt idx="14">
                  <c:v>85</c:v>
                </c:pt>
              </c:numCache>
            </c:numRef>
          </c:xVal>
          <c:yVal>
            <c:numRef>
              <c:f>Ga!$G$2:$G$16</c:f>
              <c:numCache>
                <c:formatCode>0.00E+00</c:formatCode>
                <c:ptCount val="15"/>
                <c:pt idx="0">
                  <c:v>1000000</c:v>
                </c:pt>
                <c:pt idx="1">
                  <c:v>20000000</c:v>
                </c:pt>
                <c:pt idx="2">
                  <c:v>70000000</c:v>
                </c:pt>
                <c:pt idx="3">
                  <c:v>60000000</c:v>
                </c:pt>
                <c:pt idx="4">
                  <c:v>80000000</c:v>
                </c:pt>
                <c:pt idx="5">
                  <c:v>50000000</c:v>
                </c:pt>
                <c:pt idx="6">
                  <c:v>40000000</c:v>
                </c:pt>
                <c:pt idx="7">
                  <c:v>20000000</c:v>
                </c:pt>
                <c:pt idx="8">
                  <c:v>10000000</c:v>
                </c:pt>
                <c:pt idx="9">
                  <c:v>5000000</c:v>
                </c:pt>
                <c:pt idx="10">
                  <c:v>3000000</c:v>
                </c:pt>
                <c:pt idx="11">
                  <c:v>600000</c:v>
                </c:pt>
                <c:pt idx="12">
                  <c:v>200000</c:v>
                </c:pt>
                <c:pt idx="13">
                  <c:v>20000</c:v>
                </c:pt>
                <c:pt idx="14">
                  <c:v>10000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A39-4A50-8047-1EFC875A4399}"/>
            </c:ext>
          </c:extLst>
        </c:ser>
        <c:ser>
          <c:idx val="3"/>
          <c:order val="3"/>
          <c:tx>
            <c:v>Rb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Rb!$A$2:$A$18</c:f>
              <c:numCache>
                <c:formatCode>General</c:formatCode>
                <c:ptCount val="17"/>
                <c:pt idx="0">
                  <c:v>83</c:v>
                </c:pt>
                <c:pt idx="1">
                  <c:v>84</c:v>
                </c:pt>
                <c:pt idx="2">
                  <c:v>86</c:v>
                </c:pt>
                <c:pt idx="3">
                  <c:v>88</c:v>
                </c:pt>
                <c:pt idx="4">
                  <c:v>89</c:v>
                </c:pt>
                <c:pt idx="5">
                  <c:v>90</c:v>
                </c:pt>
                <c:pt idx="6">
                  <c:v>91</c:v>
                </c:pt>
                <c:pt idx="7">
                  <c:v>92</c:v>
                </c:pt>
                <c:pt idx="8">
                  <c:v>93</c:v>
                </c:pt>
                <c:pt idx="9">
                  <c:v>94</c:v>
                </c:pt>
                <c:pt idx="10">
                  <c:v>95</c:v>
                </c:pt>
                <c:pt idx="11">
                  <c:v>96</c:v>
                </c:pt>
                <c:pt idx="12">
                  <c:v>97</c:v>
                </c:pt>
                <c:pt idx="13">
                  <c:v>98</c:v>
                </c:pt>
                <c:pt idx="14">
                  <c:v>99</c:v>
                </c:pt>
                <c:pt idx="15">
                  <c:v>100</c:v>
                </c:pt>
                <c:pt idx="16">
                  <c:v>101</c:v>
                </c:pt>
              </c:numCache>
            </c:numRef>
          </c:xVal>
          <c:yVal>
            <c:numRef>
              <c:f>Rb!$G$2:$G$18</c:f>
              <c:numCache>
                <c:formatCode>0.00E+00</c:formatCode>
                <c:ptCount val="17"/>
                <c:pt idx="0">
                  <c:v>2000000</c:v>
                </c:pt>
                <c:pt idx="1">
                  <c:v>20000000</c:v>
                </c:pt>
                <c:pt idx="2">
                  <c:v>500000000</c:v>
                </c:pt>
                <c:pt idx="3">
                  <c:v>7000000000</c:v>
                </c:pt>
                <c:pt idx="4">
                  <c:v>8000000000</c:v>
                </c:pt>
                <c:pt idx="5">
                  <c:v>2000000000</c:v>
                </c:pt>
                <c:pt idx="6">
                  <c:v>4000000000</c:v>
                </c:pt>
                <c:pt idx="7">
                  <c:v>500000000</c:v>
                </c:pt>
                <c:pt idx="8">
                  <c:v>2000000000</c:v>
                </c:pt>
                <c:pt idx="9">
                  <c:v>800000000</c:v>
                </c:pt>
                <c:pt idx="10">
                  <c:v>200000000</c:v>
                </c:pt>
                <c:pt idx="11">
                  <c:v>30000000</c:v>
                </c:pt>
                <c:pt idx="12">
                  <c:v>20000000</c:v>
                </c:pt>
                <c:pt idx="13">
                  <c:v>800000</c:v>
                </c:pt>
                <c:pt idx="14">
                  <c:v>200000</c:v>
                </c:pt>
                <c:pt idx="15">
                  <c:v>10000</c:v>
                </c:pt>
                <c:pt idx="16">
                  <c:v>10000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A39-4A50-8047-1EFC875A4399}"/>
            </c:ext>
          </c:extLst>
        </c:ser>
        <c:ser>
          <c:idx val="4"/>
          <c:order val="4"/>
          <c:tx>
            <c:v>Sr</c:v>
          </c:tx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Sr!$A$2:$A$17</c:f>
              <c:numCache>
                <c:formatCode>General</c:formatCode>
                <c:ptCount val="16"/>
                <c:pt idx="0">
                  <c:v>85</c:v>
                </c:pt>
                <c:pt idx="1">
                  <c:v>89</c:v>
                </c:pt>
                <c:pt idx="2">
                  <c:v>90</c:v>
                </c:pt>
                <c:pt idx="3">
                  <c:v>91</c:v>
                </c:pt>
                <c:pt idx="4">
                  <c:v>92</c:v>
                </c:pt>
                <c:pt idx="5">
                  <c:v>93</c:v>
                </c:pt>
                <c:pt idx="6">
                  <c:v>94</c:v>
                </c:pt>
                <c:pt idx="7">
                  <c:v>95</c:v>
                </c:pt>
                <c:pt idx="8">
                  <c:v>96</c:v>
                </c:pt>
                <c:pt idx="9">
                  <c:v>97</c:v>
                </c:pt>
                <c:pt idx="10">
                  <c:v>98</c:v>
                </c:pt>
                <c:pt idx="11">
                  <c:v>99</c:v>
                </c:pt>
                <c:pt idx="12">
                  <c:v>100</c:v>
                </c:pt>
                <c:pt idx="13">
                  <c:v>101</c:v>
                </c:pt>
                <c:pt idx="14">
                  <c:v>102</c:v>
                </c:pt>
                <c:pt idx="15">
                  <c:v>103</c:v>
                </c:pt>
              </c:numCache>
            </c:numRef>
          </c:xVal>
          <c:yVal>
            <c:numRef>
              <c:f>Sr!$G$2:$G$17</c:f>
              <c:numCache>
                <c:formatCode>0.00E+00</c:formatCode>
                <c:ptCount val="16"/>
                <c:pt idx="0">
                  <c:v>100000</c:v>
                </c:pt>
                <c:pt idx="1">
                  <c:v>800000000</c:v>
                </c:pt>
                <c:pt idx="2">
                  <c:v>2000000000</c:v>
                </c:pt>
                <c:pt idx="3">
                  <c:v>2000000000</c:v>
                </c:pt>
                <c:pt idx="4">
                  <c:v>2000000000</c:v>
                </c:pt>
                <c:pt idx="5">
                  <c:v>300000000</c:v>
                </c:pt>
                <c:pt idx="6">
                  <c:v>90000000</c:v>
                </c:pt>
                <c:pt idx="7">
                  <c:v>20000000</c:v>
                </c:pt>
                <c:pt idx="8">
                  <c:v>1000000</c:v>
                </c:pt>
                <c:pt idx="9">
                  <c:v>200000</c:v>
                </c:pt>
                <c:pt idx="10">
                  <c:v>200000</c:v>
                </c:pt>
                <c:pt idx="11">
                  <c:v>30000</c:v>
                </c:pt>
                <c:pt idx="12">
                  <c:v>10000</c:v>
                </c:pt>
                <c:pt idx="13">
                  <c:v>2000</c:v>
                </c:pt>
                <c:pt idx="14">
                  <c:v>400</c:v>
                </c:pt>
                <c:pt idx="15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A39-4A50-8047-1EFC875A4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6722112"/>
        <c:axId val="916723552"/>
      </c:scatterChart>
      <c:valAx>
        <c:axId val="916722112"/>
        <c:scaling>
          <c:orientation val="minMax"/>
          <c:min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Mass number </a:t>
                </a:r>
                <a:r>
                  <a:rPr lang="en-US" sz="1800" i="1"/>
                  <a:t>A</a:t>
                </a:r>
              </a:p>
            </c:rich>
          </c:tx>
          <c:layout>
            <c:manualLayout>
              <c:xMode val="edge"/>
              <c:yMode val="edge"/>
              <c:x val="0.43316231692875024"/>
              <c:y val="0.895300994114616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16723552"/>
        <c:crossesAt val="1.0000000000000002E-2"/>
        <c:crossBetween val="midCat"/>
      </c:valAx>
      <c:valAx>
        <c:axId val="916723552"/>
        <c:scaling>
          <c:logBase val="10"/>
          <c:orientation val="minMax"/>
          <c:max val="1000000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Adjusted yields / s </a:t>
                </a:r>
              </a:p>
            </c:rich>
          </c:tx>
          <c:layout>
            <c:manualLayout>
              <c:xMode val="edge"/>
              <c:yMode val="edge"/>
              <c:x val="1.7438404694454956E-2"/>
              <c:y val="0.196881321830991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167221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037993374207379"/>
          <c:y val="2.3892188598899775E-2"/>
          <c:w val="0.74052512078101762"/>
          <c:h val="0.10139015725875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48596272804402"/>
          <c:y val="0.20129413578849334"/>
          <c:w val="0.74765718420764082"/>
          <c:h val="0.59398011770767423"/>
        </c:manualLayout>
      </c:layout>
      <c:scatterChart>
        <c:scatterStyle val="lineMarker"/>
        <c:varyColors val="0"/>
        <c:ser>
          <c:idx val="4"/>
          <c:order val="0"/>
          <c:tx>
            <c:v>Ag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Ag!$A$2:$A$20</c:f>
              <c:numCache>
                <c:formatCode>General</c:formatCode>
                <c:ptCount val="19"/>
                <c:pt idx="0">
                  <c:v>108</c:v>
                </c:pt>
                <c:pt idx="1">
                  <c:v>110</c:v>
                </c:pt>
                <c:pt idx="2">
                  <c:v>111</c:v>
                </c:pt>
                <c:pt idx="3">
                  <c:v>112</c:v>
                </c:pt>
                <c:pt idx="4">
                  <c:v>113</c:v>
                </c:pt>
                <c:pt idx="5">
                  <c:v>114</c:v>
                </c:pt>
                <c:pt idx="6">
                  <c:v>115</c:v>
                </c:pt>
                <c:pt idx="7">
                  <c:v>116</c:v>
                </c:pt>
                <c:pt idx="8">
                  <c:v>117</c:v>
                </c:pt>
                <c:pt idx="9">
                  <c:v>118</c:v>
                </c:pt>
                <c:pt idx="10">
                  <c:v>119</c:v>
                </c:pt>
                <c:pt idx="11">
                  <c:v>120</c:v>
                </c:pt>
                <c:pt idx="12">
                  <c:v>121</c:v>
                </c:pt>
                <c:pt idx="13">
                  <c:v>122</c:v>
                </c:pt>
                <c:pt idx="14">
                  <c:v>123</c:v>
                </c:pt>
                <c:pt idx="15">
                  <c:v>124</c:v>
                </c:pt>
                <c:pt idx="16">
                  <c:v>125</c:v>
                </c:pt>
                <c:pt idx="17">
                  <c:v>126</c:v>
                </c:pt>
                <c:pt idx="18">
                  <c:v>127</c:v>
                </c:pt>
              </c:numCache>
            </c:numRef>
          </c:xVal>
          <c:yVal>
            <c:numRef>
              <c:f>Ag!$G$2:$G$20</c:f>
              <c:numCache>
                <c:formatCode>0.00E+00</c:formatCode>
                <c:ptCount val="19"/>
                <c:pt idx="0">
                  <c:v>400000</c:v>
                </c:pt>
                <c:pt idx="1">
                  <c:v>8000000</c:v>
                </c:pt>
                <c:pt idx="2">
                  <c:v>200000000</c:v>
                </c:pt>
                <c:pt idx="3">
                  <c:v>300000000</c:v>
                </c:pt>
                <c:pt idx="4">
                  <c:v>800000000</c:v>
                </c:pt>
                <c:pt idx="5">
                  <c:v>100000000</c:v>
                </c:pt>
                <c:pt idx="6">
                  <c:v>1000000000</c:v>
                </c:pt>
                <c:pt idx="7">
                  <c:v>500000000</c:v>
                </c:pt>
                <c:pt idx="8">
                  <c:v>500000000</c:v>
                </c:pt>
                <c:pt idx="9">
                  <c:v>100000000</c:v>
                </c:pt>
                <c:pt idx="10">
                  <c:v>100000000</c:v>
                </c:pt>
                <c:pt idx="11">
                  <c:v>30000000</c:v>
                </c:pt>
                <c:pt idx="12">
                  <c:v>20000000</c:v>
                </c:pt>
                <c:pt idx="13">
                  <c:v>5000000</c:v>
                </c:pt>
                <c:pt idx="14">
                  <c:v>2000000</c:v>
                </c:pt>
                <c:pt idx="15">
                  <c:v>500000</c:v>
                </c:pt>
                <c:pt idx="16">
                  <c:v>200000</c:v>
                </c:pt>
                <c:pt idx="17">
                  <c:v>30000</c:v>
                </c:pt>
                <c:pt idx="18">
                  <c:v>4000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19-421D-BE84-93E89979A3E5}"/>
            </c:ext>
          </c:extLst>
        </c:ser>
        <c:ser>
          <c:idx val="2"/>
          <c:order val="1"/>
          <c:tx>
            <c:v>Cd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Cd!$A$2:$A$16</c:f>
              <c:numCache>
                <c:formatCode>General</c:formatCode>
                <c:ptCount val="15"/>
                <c:pt idx="0">
                  <c:v>115</c:v>
                </c:pt>
                <c:pt idx="1">
                  <c:v>117</c:v>
                </c:pt>
                <c:pt idx="2">
                  <c:v>118</c:v>
                </c:pt>
                <c:pt idx="3">
                  <c:v>119</c:v>
                </c:pt>
                <c:pt idx="4">
                  <c:v>120</c:v>
                </c:pt>
                <c:pt idx="5">
                  <c:v>121</c:v>
                </c:pt>
                <c:pt idx="6">
                  <c:v>122</c:v>
                </c:pt>
                <c:pt idx="7">
                  <c:v>123</c:v>
                </c:pt>
                <c:pt idx="8">
                  <c:v>124</c:v>
                </c:pt>
                <c:pt idx="9">
                  <c:v>125</c:v>
                </c:pt>
                <c:pt idx="10">
                  <c:v>126</c:v>
                </c:pt>
                <c:pt idx="11">
                  <c:v>127</c:v>
                </c:pt>
                <c:pt idx="12">
                  <c:v>128</c:v>
                </c:pt>
                <c:pt idx="13">
                  <c:v>129</c:v>
                </c:pt>
                <c:pt idx="14">
                  <c:v>130</c:v>
                </c:pt>
              </c:numCache>
            </c:numRef>
          </c:xVal>
          <c:yVal>
            <c:numRef>
              <c:f>Cd!$G$2:$G$16</c:f>
              <c:numCache>
                <c:formatCode>0.00E+00</c:formatCode>
                <c:ptCount val="15"/>
                <c:pt idx="0">
                  <c:v>200000000</c:v>
                </c:pt>
                <c:pt idx="1">
                  <c:v>400000000</c:v>
                </c:pt>
                <c:pt idx="2">
                  <c:v>600000000</c:v>
                </c:pt>
                <c:pt idx="3">
                  <c:v>300000000</c:v>
                </c:pt>
                <c:pt idx="4">
                  <c:v>300000000</c:v>
                </c:pt>
                <c:pt idx="5">
                  <c:v>100000000</c:v>
                </c:pt>
                <c:pt idx="6">
                  <c:v>70000000</c:v>
                </c:pt>
                <c:pt idx="7">
                  <c:v>6000000</c:v>
                </c:pt>
                <c:pt idx="8">
                  <c:v>10000000</c:v>
                </c:pt>
                <c:pt idx="9">
                  <c:v>2000000</c:v>
                </c:pt>
                <c:pt idx="10">
                  <c:v>2000000</c:v>
                </c:pt>
                <c:pt idx="11">
                  <c:v>400000</c:v>
                </c:pt>
                <c:pt idx="12">
                  <c:v>100000</c:v>
                </c:pt>
                <c:pt idx="13">
                  <c:v>10000</c:v>
                </c:pt>
                <c:pt idx="14">
                  <c:v>5000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19-421D-BE84-93E89979A3E5}"/>
            </c:ext>
          </c:extLst>
        </c:ser>
        <c:ser>
          <c:idx val="0"/>
          <c:order val="2"/>
          <c:tx>
            <c:v>In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In!$A$2:$A$20</c:f>
              <c:numCache>
                <c:formatCode>General</c:formatCode>
                <c:ptCount val="19"/>
                <c:pt idx="0">
                  <c:v>114</c:v>
                </c:pt>
                <c:pt idx="1">
                  <c:v>115</c:v>
                </c:pt>
                <c:pt idx="2">
                  <c:v>116</c:v>
                </c:pt>
                <c:pt idx="3">
                  <c:v>117</c:v>
                </c:pt>
                <c:pt idx="4">
                  <c:v>118</c:v>
                </c:pt>
                <c:pt idx="5">
                  <c:v>119</c:v>
                </c:pt>
                <c:pt idx="6">
                  <c:v>120</c:v>
                </c:pt>
                <c:pt idx="7">
                  <c:v>121</c:v>
                </c:pt>
                <c:pt idx="8">
                  <c:v>122</c:v>
                </c:pt>
                <c:pt idx="9">
                  <c:v>123</c:v>
                </c:pt>
                <c:pt idx="10">
                  <c:v>124</c:v>
                </c:pt>
                <c:pt idx="11">
                  <c:v>125</c:v>
                </c:pt>
                <c:pt idx="12">
                  <c:v>126</c:v>
                </c:pt>
                <c:pt idx="13">
                  <c:v>127</c:v>
                </c:pt>
                <c:pt idx="14">
                  <c:v>128</c:v>
                </c:pt>
                <c:pt idx="15">
                  <c:v>129</c:v>
                </c:pt>
                <c:pt idx="16">
                  <c:v>130</c:v>
                </c:pt>
                <c:pt idx="17">
                  <c:v>131</c:v>
                </c:pt>
                <c:pt idx="18">
                  <c:v>132</c:v>
                </c:pt>
              </c:numCache>
            </c:numRef>
          </c:xVal>
          <c:yVal>
            <c:numRef>
              <c:f>In!$G$2:$G$20</c:f>
              <c:numCache>
                <c:formatCode>0.00E+00</c:formatCode>
                <c:ptCount val="19"/>
                <c:pt idx="0">
                  <c:v>3000000</c:v>
                </c:pt>
                <c:pt idx="1">
                  <c:v>100000000</c:v>
                </c:pt>
                <c:pt idx="2">
                  <c:v>10000000</c:v>
                </c:pt>
                <c:pt idx="3">
                  <c:v>10000000</c:v>
                </c:pt>
                <c:pt idx="4">
                  <c:v>30000000</c:v>
                </c:pt>
                <c:pt idx="5">
                  <c:v>200000000</c:v>
                </c:pt>
                <c:pt idx="6">
                  <c:v>300000000</c:v>
                </c:pt>
                <c:pt idx="7">
                  <c:v>100000000</c:v>
                </c:pt>
                <c:pt idx="8">
                  <c:v>100000000</c:v>
                </c:pt>
                <c:pt idx="9">
                  <c:v>100000000</c:v>
                </c:pt>
                <c:pt idx="10">
                  <c:v>10000000</c:v>
                </c:pt>
                <c:pt idx="11">
                  <c:v>20000000</c:v>
                </c:pt>
                <c:pt idx="12">
                  <c:v>10000000</c:v>
                </c:pt>
                <c:pt idx="13">
                  <c:v>3000000</c:v>
                </c:pt>
                <c:pt idx="14">
                  <c:v>1000000</c:v>
                </c:pt>
                <c:pt idx="15">
                  <c:v>700000</c:v>
                </c:pt>
                <c:pt idx="16">
                  <c:v>40000</c:v>
                </c:pt>
                <c:pt idx="17">
                  <c:v>30000</c:v>
                </c:pt>
                <c:pt idx="18">
                  <c:v>800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719-421D-BE84-93E89979A3E5}"/>
            </c:ext>
          </c:extLst>
        </c:ser>
        <c:ser>
          <c:idx val="3"/>
          <c:order val="3"/>
          <c:tx>
            <c:v>Ba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Ba!$A$2:$A$16</c:f>
              <c:numCache>
                <c:formatCode>General</c:formatCode>
                <c:ptCount val="15"/>
                <c:pt idx="0">
                  <c:v>131</c:v>
                </c:pt>
                <c:pt idx="1">
                  <c:v>132</c:v>
                </c:pt>
                <c:pt idx="2">
                  <c:v>133</c:v>
                </c:pt>
                <c:pt idx="3">
                  <c:v>139</c:v>
                </c:pt>
                <c:pt idx="4">
                  <c:v>140</c:v>
                </c:pt>
                <c:pt idx="5">
                  <c:v>141</c:v>
                </c:pt>
                <c:pt idx="6">
                  <c:v>142</c:v>
                </c:pt>
                <c:pt idx="7">
                  <c:v>143</c:v>
                </c:pt>
                <c:pt idx="8">
                  <c:v>144</c:v>
                </c:pt>
                <c:pt idx="9">
                  <c:v>145</c:v>
                </c:pt>
                <c:pt idx="10">
                  <c:v>146</c:v>
                </c:pt>
                <c:pt idx="11">
                  <c:v>147</c:v>
                </c:pt>
                <c:pt idx="12">
                  <c:v>148</c:v>
                </c:pt>
                <c:pt idx="13">
                  <c:v>149</c:v>
                </c:pt>
                <c:pt idx="14">
                  <c:v>150</c:v>
                </c:pt>
              </c:numCache>
            </c:numRef>
          </c:xVal>
          <c:yVal>
            <c:numRef>
              <c:f>Ba!$G$2:$G$16</c:f>
              <c:numCache>
                <c:formatCode>0.00E+00</c:formatCode>
                <c:ptCount val="15"/>
                <c:pt idx="0">
                  <c:v>1000000</c:v>
                </c:pt>
                <c:pt idx="1">
                  <c:v>20000000</c:v>
                </c:pt>
                <c:pt idx="2">
                  <c:v>100000000</c:v>
                </c:pt>
                <c:pt idx="3">
                  <c:v>100000000</c:v>
                </c:pt>
                <c:pt idx="4">
                  <c:v>10000000000</c:v>
                </c:pt>
                <c:pt idx="5">
                  <c:v>200000000</c:v>
                </c:pt>
                <c:pt idx="6">
                  <c:v>10000000</c:v>
                </c:pt>
                <c:pt idx="7">
                  <c:v>10000</c:v>
                </c:pt>
                <c:pt idx="8">
                  <c:v>6000</c:v>
                </c:pt>
                <c:pt idx="9">
                  <c:v>500</c:v>
                </c:pt>
                <c:pt idx="10">
                  <c:v>100</c:v>
                </c:pt>
                <c:pt idx="11">
                  <c:v>10</c:v>
                </c:pt>
                <c:pt idx="12">
                  <c:v>2</c:v>
                </c:pt>
                <c:pt idx="13">
                  <c:v>0.2</c:v>
                </c:pt>
                <c:pt idx="14">
                  <c:v>0.03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719-421D-BE84-93E89979A3E5}"/>
            </c:ext>
          </c:extLst>
        </c:ser>
        <c:ser>
          <c:idx val="1"/>
          <c:order val="4"/>
          <c:tx>
            <c:v>Cs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Cs!$A$2:$A$21</c:f>
              <c:numCache>
                <c:formatCode>General</c:formatCode>
                <c:ptCount val="20"/>
                <c:pt idx="0">
                  <c:v>129</c:v>
                </c:pt>
                <c:pt idx="1">
                  <c:v>130</c:v>
                </c:pt>
                <c:pt idx="2">
                  <c:v>131</c:v>
                </c:pt>
                <c:pt idx="3">
                  <c:v>132</c:v>
                </c:pt>
                <c:pt idx="4">
                  <c:v>134</c:v>
                </c:pt>
                <c:pt idx="5">
                  <c:v>135</c:v>
                </c:pt>
                <c:pt idx="6">
                  <c:v>136</c:v>
                </c:pt>
                <c:pt idx="7">
                  <c:v>137</c:v>
                </c:pt>
                <c:pt idx="8">
                  <c:v>138</c:v>
                </c:pt>
                <c:pt idx="9">
                  <c:v>139</c:v>
                </c:pt>
                <c:pt idx="10">
                  <c:v>140</c:v>
                </c:pt>
                <c:pt idx="11">
                  <c:v>141</c:v>
                </c:pt>
                <c:pt idx="12">
                  <c:v>142</c:v>
                </c:pt>
                <c:pt idx="13">
                  <c:v>143</c:v>
                </c:pt>
                <c:pt idx="14">
                  <c:v>144</c:v>
                </c:pt>
                <c:pt idx="15">
                  <c:v>145</c:v>
                </c:pt>
                <c:pt idx="16">
                  <c:v>146</c:v>
                </c:pt>
                <c:pt idx="17">
                  <c:v>147</c:v>
                </c:pt>
                <c:pt idx="18">
                  <c:v>148</c:v>
                </c:pt>
                <c:pt idx="19">
                  <c:v>149</c:v>
                </c:pt>
              </c:numCache>
            </c:numRef>
          </c:xVal>
          <c:yVal>
            <c:numRef>
              <c:f>Cs!$G$2:$G$21</c:f>
              <c:numCache>
                <c:formatCode>0.00E+00</c:formatCode>
                <c:ptCount val="20"/>
                <c:pt idx="0">
                  <c:v>60000000</c:v>
                </c:pt>
                <c:pt idx="1">
                  <c:v>100000000</c:v>
                </c:pt>
                <c:pt idx="2">
                  <c:v>1000000000</c:v>
                </c:pt>
                <c:pt idx="3">
                  <c:v>4000000000</c:v>
                </c:pt>
                <c:pt idx="4">
                  <c:v>20000000000</c:v>
                </c:pt>
                <c:pt idx="5">
                  <c:v>50000000000</c:v>
                </c:pt>
                <c:pt idx="6">
                  <c:v>60000000000</c:v>
                </c:pt>
                <c:pt idx="7">
                  <c:v>80000000000</c:v>
                </c:pt>
                <c:pt idx="8">
                  <c:v>20000000000</c:v>
                </c:pt>
                <c:pt idx="9">
                  <c:v>20000000000</c:v>
                </c:pt>
                <c:pt idx="10">
                  <c:v>5000000000</c:v>
                </c:pt>
                <c:pt idx="11">
                  <c:v>5000000000</c:v>
                </c:pt>
                <c:pt idx="12">
                  <c:v>100000000</c:v>
                </c:pt>
                <c:pt idx="13">
                  <c:v>400000000</c:v>
                </c:pt>
                <c:pt idx="14">
                  <c:v>20000000</c:v>
                </c:pt>
                <c:pt idx="15">
                  <c:v>20000000</c:v>
                </c:pt>
                <c:pt idx="16">
                  <c:v>700000</c:v>
                </c:pt>
                <c:pt idx="17">
                  <c:v>200000</c:v>
                </c:pt>
                <c:pt idx="18">
                  <c:v>10000</c:v>
                </c:pt>
                <c:pt idx="19">
                  <c:v>3000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719-421D-BE84-93E89979A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6722112"/>
        <c:axId val="916723552"/>
      </c:scatterChart>
      <c:valAx>
        <c:axId val="916722112"/>
        <c:scaling>
          <c:orientation val="minMax"/>
          <c:min val="10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Mass number </a:t>
                </a:r>
                <a:r>
                  <a:rPr lang="en-US" sz="1800" i="1"/>
                  <a:t>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16723552"/>
        <c:crossesAt val="1.0000000000000002E-3"/>
        <c:crossBetween val="midCat"/>
      </c:valAx>
      <c:valAx>
        <c:axId val="916723552"/>
        <c:scaling>
          <c:logBase val="10"/>
          <c:orientation val="minMax"/>
          <c:max val="10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Adjusted Yield / s</a:t>
                </a:r>
              </a:p>
            </c:rich>
          </c:tx>
          <c:layout>
            <c:manualLayout>
              <c:xMode val="edge"/>
              <c:yMode val="edge"/>
              <c:x val="1.5303717022725779E-2"/>
              <c:y val="0.217545945522567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0.E+0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167221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390957185365243"/>
          <c:y val="2.1087455896336964E-2"/>
          <c:w val="0.76666423013618523"/>
          <c:h val="0.10030559006386847"/>
        </c:manualLayout>
      </c:layout>
      <c:overlay val="0"/>
      <c:spPr>
        <a:noFill/>
        <a:ln w="127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19050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21-10-2025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21-10-2025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642B-389B-5B04-4C9E-436FA941A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BF4901-DE67-7A98-F691-9080C2576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221EC7-360E-333B-FF73-F9F6DE010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34DC1C-98DD-6FD9-80BA-179464711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F364-C9B8-AC44-BFDB-C464CEAEA74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8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3AD3-2171-4381-9F28-622CA810B08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6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2D5E37-DF06-4670-B2FC-5F205390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037"/>
          </a:xfrm>
        </p:spPr>
        <p:txBody>
          <a:bodyPr/>
          <a:lstStyle/>
          <a:p>
            <a:r>
              <a:rPr lang="en-GB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FF910C-BD3D-4418-90E7-AB115BC11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28C87A-138A-434D-9412-6CEA44CD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A5BF2A-6535-4AA8-9040-F68746488AA8}" type="datetime1">
              <a:rPr lang="nl-BE" noProof="0" smtClean="0"/>
              <a:t>21/10/2025</a:t>
            </a:fld>
            <a:endParaRPr lang="en-GB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D3A769-8AF8-4C21-952F-07877917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EMIS Conference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F6315D-908D-4190-9E95-8454F465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314" y="157955"/>
            <a:ext cx="2743200" cy="365125"/>
          </a:xfrm>
        </p:spPr>
        <p:txBody>
          <a:bodyPr/>
          <a:lstStyle>
            <a:lvl1pPr>
              <a:defRPr sz="2000">
                <a:latin typeface="+mj-lt"/>
              </a:defRPr>
            </a:lvl1pPr>
          </a:lstStyle>
          <a:p>
            <a:fld id="{E3106B75-06E4-42DD-9145-BBD25B07A9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5383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429919-1955-41ED-AC11-D4FCEF913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9F7E58-ECC6-4CD0-9466-B9811F399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BED0AC-FEF8-4B56-A142-B8A9C185E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8664F-97E7-4E1E-AF42-D33233B11781}" type="datetime1">
              <a:rPr lang="nl-BE" smtClean="0"/>
              <a:t>21/10/2025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21AD96-5ABE-43F1-9CAB-0560F6C66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EMIS Conference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69C65B-9FEC-457A-9C10-4D193D23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6B75-06E4-42DD-9145-BBD25B07A9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937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1DDF-2485-4141-9BDE-929D061D78C4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9E17-ABD1-43A5-A885-5F7F7AAE9E74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2024 DESIR WORKSHOP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6720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82868" y="803645"/>
            <a:ext cx="11633530" cy="5563443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 marL="1066800" indent="-3429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2"/>
            <a:endParaRPr lang="en-US"/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182868" y="119568"/>
            <a:ext cx="11633530" cy="571500"/>
          </a:xfrm>
        </p:spPr>
        <p:txBody>
          <a:bodyPr>
            <a:normAutofit/>
          </a:bodyPr>
          <a:lstStyle>
            <a:lvl1pPr marL="88900" indent="0">
              <a:buNone/>
              <a:defRPr lang="en-US" sz="3600" b="1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and add content title</a:t>
            </a:r>
          </a:p>
        </p:txBody>
      </p:sp>
    </p:spTree>
    <p:extLst>
      <p:ext uri="{BB962C8B-B14F-4D97-AF65-F5344CB8AC3E}">
        <p14:creationId xmlns:p14="http://schemas.microsoft.com/office/powerpoint/2010/main" val="8246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6E03B-CAEA-B781-C8CF-5D2A1A0B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23CA-8D3D-41EA-B39E-4028EF8BBF2C}" type="datetimeFigureOut">
              <a:rPr lang="en-BE" smtClean="0"/>
              <a:t>21/10/2025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9CA83-06FC-6249-085B-C8246DDE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CCD3B-8FA2-109F-006D-E570F4D2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7DFE-99E5-4655-9E1D-5ADE968C8E0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9487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C9F41-78FD-41DC-AB65-819C7847E084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F3FE-36C3-44B0-8FCA-54F132ED47AB}" type="datetime1">
              <a:rPr lang="nl-BE" smtClean="0"/>
              <a:t>21/10/2025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3CA2-1BB0-4F59-87F3-1A9005446E69}" type="datetime1">
              <a:rPr lang="nl-BE" smtClean="0"/>
              <a:t>21/10/2025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7745-50AD-40EE-A627-A81B470B21A3}" type="datetime1">
              <a:rPr lang="nl-BE" smtClean="0"/>
              <a:t>21/10/2025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BB02-978B-49ED-9C4D-912A9A4CC988}" type="datetime1">
              <a:rPr lang="nl-BE" smtClean="0"/>
              <a:t>21/10/2025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7A98-C8E4-4198-8FDF-45A24AE3AA72}" type="datetime1">
              <a:rPr lang="nl-BE" smtClean="0"/>
              <a:t>21/10/2025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898A-F50E-401B-A45E-D17FE6B3E52F}" type="datetime1">
              <a:rPr lang="nl-BE" smtClean="0"/>
              <a:t>21/10/2025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9FB-FBA8-4C87-AD17-B73CB88F5E88}" type="datetime1">
              <a:rPr lang="nl-BE" smtClean="0"/>
              <a:t>21/10/2025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754421E5-F7E4-4F8D-809C-8FEAB54347E9}" type="datetime1">
              <a:rPr lang="nl-BE" smtClean="0"/>
              <a:t>21/10/2025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EMIS Conference 2025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98" r:id="rId10"/>
    <p:sldLayoutId id="2147483699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3811B002-5C9A-4257-B13A-8E5D796A5D0E}" type="datetime1">
              <a:rPr lang="nl-BE" smtClean="0"/>
              <a:t>21/10/2025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EMIS Conference 2025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700" r:id="rId4"/>
    <p:sldLayoutId id="2147483701" r:id="rId5"/>
    <p:sldLayoutId id="2147483702" r:id="rId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ure.com/nphys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BA1FA98-7EDC-9427-F471-11B404CF6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Ági Koszorús</a:t>
            </a:r>
          </a:p>
          <a:p>
            <a:r>
              <a:rPr lang="en-US" dirty="0"/>
              <a:t>MYRRHA chair at </a:t>
            </a:r>
            <a:r>
              <a:rPr lang="hu-HU" dirty="0"/>
              <a:t>KU Leuven </a:t>
            </a:r>
            <a:endParaRPr lang="en-US" dirty="0"/>
          </a:p>
          <a:p>
            <a:r>
              <a:rPr lang="hu-HU" dirty="0"/>
              <a:t>SCK CEN</a:t>
            </a:r>
            <a:endParaRPr lang="en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B5F910-3F3E-9D7D-86EF-E42DEF94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800000"/>
            <a:ext cx="10873050" cy="2386800"/>
          </a:xfrm>
        </p:spPr>
        <p:txBody>
          <a:bodyPr>
            <a:normAutofit/>
          </a:bodyPr>
          <a:lstStyle/>
          <a:p>
            <a:r>
              <a:rPr lang="en-US" dirty="0"/>
              <a:t>Nuclear structure studies by collinear laser spectroscopy </a:t>
            </a:r>
            <a:br>
              <a:rPr lang="en-US" dirty="0"/>
            </a:br>
            <a:endParaRPr lang="en-BE" sz="2700" dirty="0"/>
          </a:p>
        </p:txBody>
      </p:sp>
    </p:spTree>
    <p:extLst>
      <p:ext uri="{BB962C8B-B14F-4D97-AF65-F5344CB8AC3E}">
        <p14:creationId xmlns:p14="http://schemas.microsoft.com/office/powerpoint/2010/main" val="1360925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EF40B-9290-1E80-E76A-D4D405C4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5C0ED-DD6C-37A8-DFC4-7C2EF847F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BC82F-240B-12BC-C9C3-573F2B0B6B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5" b="11740"/>
          <a:stretch>
            <a:fillRect/>
          </a:stretch>
        </p:blipFill>
        <p:spPr>
          <a:xfrm>
            <a:off x="133350" y="1278074"/>
            <a:ext cx="8057416" cy="225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32AA1-B8FB-1F49-8679-3CB4F0B00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" y="3924300"/>
            <a:ext cx="2602205" cy="2104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6A732D-615C-EC5F-3432-4887AE87E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205" y="3429000"/>
            <a:ext cx="3879792" cy="2703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75DE7E-7623-18C5-BBF8-C63787CB22FD}"/>
              </a:ext>
            </a:extLst>
          </p:cNvPr>
          <p:cNvSpPr/>
          <p:nvPr/>
        </p:nvSpPr>
        <p:spPr>
          <a:xfrm>
            <a:off x="6429375" y="3924300"/>
            <a:ext cx="447675" cy="68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2F4DE-C013-15CD-ADAC-6E0FF668114B}"/>
              </a:ext>
            </a:extLst>
          </p:cNvPr>
          <p:cNvSpPr txBox="1"/>
          <p:nvPr/>
        </p:nvSpPr>
        <p:spPr>
          <a:xfrm>
            <a:off x="1331061" y="4095280"/>
            <a:ext cx="638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/>
              <a:t>54</a:t>
            </a:r>
            <a:r>
              <a:rPr lang="en-US" sz="1600" b="1" dirty="0"/>
              <a:t>Ca</a:t>
            </a:r>
            <a:endParaRPr lang="en-BE" sz="1600" b="1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14457D-8630-D0AD-985E-D1BB4AF31332}"/>
              </a:ext>
            </a:extLst>
          </p:cNvPr>
          <p:cNvSpPr txBox="1">
            <a:spLocks/>
          </p:cNvSpPr>
          <p:nvPr/>
        </p:nvSpPr>
        <p:spPr>
          <a:xfrm>
            <a:off x="25878" y="126074"/>
            <a:ext cx="121920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What goes around comes around: ROC at COLLAPS</a:t>
            </a:r>
            <a:endParaRPr lang="en-B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36057B-F9F5-C8FD-DD01-EA39566D28A8}"/>
              </a:ext>
            </a:extLst>
          </p:cNvPr>
          <p:cNvSpPr txBox="1"/>
          <p:nvPr/>
        </p:nvSpPr>
        <p:spPr>
          <a:xfrm>
            <a:off x="7334250" y="2826784"/>
            <a:ext cx="4695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Revived by the COLLAPS collaboration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Addressing the magic nature of </a:t>
            </a:r>
            <a:r>
              <a:rPr lang="en-US" i="1" dirty="0"/>
              <a:t>N</a:t>
            </a:r>
            <a:r>
              <a:rPr lang="en-US" dirty="0"/>
              <a:t>=32 and </a:t>
            </a:r>
            <a:r>
              <a:rPr lang="en-US" i="1" dirty="0"/>
              <a:t>N</a:t>
            </a:r>
            <a:r>
              <a:rPr lang="en-US" dirty="0"/>
              <a:t>=34 in 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Works for atomic systems with similar S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P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whole class of techniques relying on selective charge exchange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But follow the talk of Jessica Warbinek  </a:t>
            </a:r>
            <a:endParaRPr lang="en-BE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ABD13-C743-8C91-694F-603DCC99FCB7}"/>
              </a:ext>
            </a:extLst>
          </p:cNvPr>
          <p:cNvSpPr txBox="1"/>
          <p:nvPr/>
        </p:nvSpPr>
        <p:spPr>
          <a:xfrm>
            <a:off x="1152525" y="6372225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CE7F0"/>
                </a:solidFill>
              </a:rPr>
              <a:t>ISOLDE newsletter 2025</a:t>
            </a:r>
            <a:endParaRPr lang="en-BE" dirty="0">
              <a:solidFill>
                <a:srgbClr val="DCE7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7B4BB-809D-1C6E-3275-2AF27143B8D0}"/>
              </a:ext>
            </a:extLst>
          </p:cNvPr>
          <p:cNvSpPr txBox="1"/>
          <p:nvPr/>
        </p:nvSpPr>
        <p:spPr>
          <a:xfrm>
            <a:off x="4390845" y="6360202"/>
            <a:ext cx="517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R.F. Garcia Ruiz </a:t>
            </a:r>
            <a:r>
              <a:rPr lang="fr-FR" sz="1400" i="1" dirty="0">
                <a:solidFill>
                  <a:srgbClr val="466E8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</a:t>
            </a:r>
            <a:r>
              <a:rPr lang="fr-FR" sz="1400" i="1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</a:t>
            </a:r>
            <a:r>
              <a:rPr lang="fr-FR" sz="1400" dirty="0">
                <a:solidFill>
                  <a:schemeClr val="bg1"/>
                </a:solidFill>
              </a:rPr>
              <a:t> 12, 594–598 (2016)</a:t>
            </a:r>
            <a:endParaRPr lang="en-B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90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21A643-62CF-6DBA-5427-83880C0F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84" y="1406789"/>
            <a:ext cx="11041200" cy="4464000"/>
          </a:xfrm>
        </p:spPr>
        <p:txBody>
          <a:bodyPr>
            <a:normAutofit/>
          </a:bodyPr>
          <a:lstStyle/>
          <a:p>
            <a:r>
              <a:rPr lang="en-US" sz="2000" dirty="0"/>
              <a:t>CRIS measurement of </a:t>
            </a:r>
            <a:r>
              <a:rPr lang="en-US" sz="2000" baseline="30000" dirty="0"/>
              <a:t>50-62</a:t>
            </a:r>
            <a:r>
              <a:rPr lang="en-US" sz="2000" dirty="0"/>
              <a:t>Cr </a:t>
            </a:r>
          </a:p>
          <a:p>
            <a:r>
              <a:rPr lang="en-US" sz="2000" dirty="0"/>
              <a:t>Nuclear structure at the N=40 island of inversion </a:t>
            </a:r>
          </a:p>
          <a:p>
            <a:r>
              <a:rPr lang="en-US" sz="2000" dirty="0"/>
              <a:t>RILIS developed a RIS with and AI state – </a:t>
            </a:r>
            <a:r>
              <a:rPr lang="en-US" sz="2000" b="1" dirty="0"/>
              <a:t>boost in efficiency </a:t>
            </a:r>
            <a:endParaRPr lang="en-BE" sz="20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87776-E553-59D4-A818-F85E5FED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46ED9-0AD3-0C52-95E1-F66E88D6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104BC0-C939-C952-6232-590A89EE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Neutron-rich Cr @ CRIS (collaboration with RILIS)</a:t>
            </a:r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D504E0-2F0B-F35D-8331-F7CBA8667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959" y="2837187"/>
            <a:ext cx="4688049" cy="3268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0A8862-043F-FEDF-30E0-4966173D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928" y="1124683"/>
            <a:ext cx="3149656" cy="2179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0327F5-45A4-A393-BE47-81F78531F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602" y="3483693"/>
            <a:ext cx="3067257" cy="21798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ECB586-683D-FB2F-0E9C-3589C7CC9355}"/>
              </a:ext>
            </a:extLst>
          </p:cNvPr>
          <p:cNvSpPr txBox="1"/>
          <p:nvPr/>
        </p:nvSpPr>
        <p:spPr>
          <a:xfrm>
            <a:off x="529960" y="3343297"/>
            <a:ext cx="3004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61</a:t>
            </a:r>
            <a:r>
              <a:rPr lang="en-US" dirty="0"/>
              <a:t>Cr produced at 2000 cps </a:t>
            </a:r>
          </a:p>
          <a:p>
            <a:r>
              <a:rPr lang="en-US" baseline="30000" dirty="0"/>
              <a:t>62</a:t>
            </a:r>
            <a:r>
              <a:rPr lang="en-US" dirty="0"/>
              <a:t>Cr produced at 300 cps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Molecular isobaric contamination in this region at ISOLDE</a:t>
            </a:r>
            <a:endParaRPr lang="en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72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F0CAF-2D99-017B-9978-1D99B0FC2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785FC0-2755-D278-4508-0D6171D8E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BD7F9-9EB5-73A0-2321-86B443BC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04D726-CB81-D4FD-BC6B-C4209C5F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Neutron-rich Cr @ CRIS (collaboration with RILIS)</a:t>
            </a:r>
            <a:endParaRPr lang="en-BE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9F1B29D-D79B-6C3A-C60B-B54B41EE0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02" y="1280009"/>
            <a:ext cx="3646634" cy="293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42">
            <a:extLst>
              <a:ext uri="{FF2B5EF4-FFF2-40B4-BE49-F238E27FC236}">
                <a16:creationId xmlns:a16="http://schemas.microsoft.com/office/drawing/2014/main" id="{8401F81E-CA28-337E-B76A-9A798A714154}"/>
              </a:ext>
            </a:extLst>
          </p:cNvPr>
          <p:cNvGrpSpPr/>
          <p:nvPr/>
        </p:nvGrpSpPr>
        <p:grpSpPr>
          <a:xfrm>
            <a:off x="0" y="1721857"/>
            <a:ext cx="5595328" cy="3784169"/>
            <a:chOff x="3100327" y="2252568"/>
            <a:chExt cx="5595328" cy="3784169"/>
          </a:xfrm>
        </p:grpSpPr>
        <p:sp>
          <p:nvSpPr>
            <p:cNvPr id="13" name="ZoneTexte 143">
              <a:extLst>
                <a:ext uri="{FF2B5EF4-FFF2-40B4-BE49-F238E27FC236}">
                  <a16:creationId xmlns:a16="http://schemas.microsoft.com/office/drawing/2014/main" id="{C8F2C038-7131-11CF-2257-47F94E72E9B0}"/>
                </a:ext>
              </a:extLst>
            </p:cNvPr>
            <p:cNvSpPr txBox="1"/>
            <p:nvPr/>
          </p:nvSpPr>
          <p:spPr>
            <a:xfrm>
              <a:off x="3328335" y="4154957"/>
              <a:ext cx="600615" cy="624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1000</a:t>
              </a:r>
            </a:p>
          </p:txBody>
        </p:sp>
        <p:pic>
          <p:nvPicPr>
            <p:cNvPr id="20" name="Image 154">
              <a:extLst>
                <a:ext uri="{FF2B5EF4-FFF2-40B4-BE49-F238E27FC236}">
                  <a16:creationId xmlns:a16="http://schemas.microsoft.com/office/drawing/2014/main" id="{4C9CD0B7-2841-90AC-DE31-620F831E2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639" b="5107"/>
            <a:stretch/>
          </p:blipFill>
          <p:spPr>
            <a:xfrm>
              <a:off x="3898417" y="2252568"/>
              <a:ext cx="2176658" cy="3444771"/>
            </a:xfrm>
            <a:prstGeom prst="rect">
              <a:avLst/>
            </a:prstGeom>
          </p:spPr>
        </p:pic>
        <p:pic>
          <p:nvPicPr>
            <p:cNvPr id="21" name="Image 155">
              <a:extLst>
                <a:ext uri="{FF2B5EF4-FFF2-40B4-BE49-F238E27FC236}">
                  <a16:creationId xmlns:a16="http://schemas.microsoft.com/office/drawing/2014/main" id="{1F07FC81-C9F3-0390-36FD-A4213EE7E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684" b="5107"/>
            <a:stretch/>
          </p:blipFill>
          <p:spPr>
            <a:xfrm>
              <a:off x="6024656" y="2252568"/>
              <a:ext cx="2227077" cy="3444771"/>
            </a:xfrm>
            <a:prstGeom prst="rect">
              <a:avLst/>
            </a:prstGeom>
          </p:spPr>
        </p:pic>
        <p:sp>
          <p:nvSpPr>
            <p:cNvPr id="22" name="ZoneTexte 156">
              <a:extLst>
                <a:ext uri="{FF2B5EF4-FFF2-40B4-BE49-F238E27FC236}">
                  <a16:creationId xmlns:a16="http://schemas.microsoft.com/office/drawing/2014/main" id="{EBB80D30-4615-CADD-8814-52CF4BE563C0}"/>
                </a:ext>
              </a:extLst>
            </p:cNvPr>
            <p:cNvSpPr txBox="1"/>
            <p:nvPr/>
          </p:nvSpPr>
          <p:spPr>
            <a:xfrm>
              <a:off x="4565011" y="5667405"/>
              <a:ext cx="2939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Relative Frequency [MHz]</a:t>
              </a:r>
            </a:p>
          </p:txBody>
        </p:sp>
        <p:sp>
          <p:nvSpPr>
            <p:cNvPr id="23" name="ZoneTexte 157">
              <a:extLst>
                <a:ext uri="{FF2B5EF4-FFF2-40B4-BE49-F238E27FC236}">
                  <a16:creationId xmlns:a16="http://schemas.microsoft.com/office/drawing/2014/main" id="{A8886F37-1E36-28B3-9874-D24703FF773C}"/>
                </a:ext>
              </a:extLst>
            </p:cNvPr>
            <p:cNvSpPr txBox="1"/>
            <p:nvPr/>
          </p:nvSpPr>
          <p:spPr>
            <a:xfrm>
              <a:off x="5440682" y="2323473"/>
              <a:ext cx="539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50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24" name="ZoneTexte 162">
              <a:extLst>
                <a:ext uri="{FF2B5EF4-FFF2-40B4-BE49-F238E27FC236}">
                  <a16:creationId xmlns:a16="http://schemas.microsoft.com/office/drawing/2014/main" id="{7B4B03CC-5A07-CC87-2C1D-4633A8645922}"/>
                </a:ext>
              </a:extLst>
            </p:cNvPr>
            <p:cNvSpPr txBox="1"/>
            <p:nvPr/>
          </p:nvSpPr>
          <p:spPr>
            <a:xfrm>
              <a:off x="5440682" y="2715487"/>
              <a:ext cx="539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51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25" name="ZoneTexte 163">
              <a:extLst>
                <a:ext uri="{FF2B5EF4-FFF2-40B4-BE49-F238E27FC236}">
                  <a16:creationId xmlns:a16="http://schemas.microsoft.com/office/drawing/2014/main" id="{6B3ABEC6-9461-87F0-131D-29FD8C700311}"/>
                </a:ext>
              </a:extLst>
            </p:cNvPr>
            <p:cNvSpPr txBox="1"/>
            <p:nvPr/>
          </p:nvSpPr>
          <p:spPr>
            <a:xfrm>
              <a:off x="5440681" y="3246770"/>
              <a:ext cx="539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52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26" name="ZoneTexte 164">
              <a:extLst>
                <a:ext uri="{FF2B5EF4-FFF2-40B4-BE49-F238E27FC236}">
                  <a16:creationId xmlns:a16="http://schemas.microsoft.com/office/drawing/2014/main" id="{8DF43919-AA41-1A94-9604-B47F70799534}"/>
                </a:ext>
              </a:extLst>
            </p:cNvPr>
            <p:cNvSpPr txBox="1"/>
            <p:nvPr/>
          </p:nvSpPr>
          <p:spPr>
            <a:xfrm>
              <a:off x="5463081" y="3692440"/>
              <a:ext cx="539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53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27" name="ZoneTexte 165">
              <a:extLst>
                <a:ext uri="{FF2B5EF4-FFF2-40B4-BE49-F238E27FC236}">
                  <a16:creationId xmlns:a16="http://schemas.microsoft.com/office/drawing/2014/main" id="{AE491A80-0F97-54E5-9EBA-8C5B6841DE10}"/>
                </a:ext>
              </a:extLst>
            </p:cNvPr>
            <p:cNvSpPr txBox="1"/>
            <p:nvPr/>
          </p:nvSpPr>
          <p:spPr>
            <a:xfrm>
              <a:off x="5463081" y="4178767"/>
              <a:ext cx="539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54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28" name="ZoneTexte 166">
              <a:extLst>
                <a:ext uri="{FF2B5EF4-FFF2-40B4-BE49-F238E27FC236}">
                  <a16:creationId xmlns:a16="http://schemas.microsoft.com/office/drawing/2014/main" id="{6C3997FF-F361-7612-DE1F-1D9FC51A1AEC}"/>
                </a:ext>
              </a:extLst>
            </p:cNvPr>
            <p:cNvSpPr txBox="1"/>
            <p:nvPr/>
          </p:nvSpPr>
          <p:spPr>
            <a:xfrm>
              <a:off x="5440681" y="4624437"/>
              <a:ext cx="539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55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29" name="ZoneTexte 167">
              <a:extLst>
                <a:ext uri="{FF2B5EF4-FFF2-40B4-BE49-F238E27FC236}">
                  <a16:creationId xmlns:a16="http://schemas.microsoft.com/office/drawing/2014/main" id="{7A9B4B3A-BF99-F735-EFFD-E4C42C722EAB}"/>
                </a:ext>
              </a:extLst>
            </p:cNvPr>
            <p:cNvSpPr txBox="1"/>
            <p:nvPr/>
          </p:nvSpPr>
          <p:spPr>
            <a:xfrm>
              <a:off x="5440681" y="5063322"/>
              <a:ext cx="539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55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0" name="ZoneTexte 189">
              <a:extLst>
                <a:ext uri="{FF2B5EF4-FFF2-40B4-BE49-F238E27FC236}">
                  <a16:creationId xmlns:a16="http://schemas.microsoft.com/office/drawing/2014/main" id="{D8D9742E-6A02-06CD-F081-D63139E18BEF}"/>
                </a:ext>
              </a:extLst>
            </p:cNvPr>
            <p:cNvSpPr txBox="1"/>
            <p:nvPr/>
          </p:nvSpPr>
          <p:spPr>
            <a:xfrm>
              <a:off x="6112004" y="2427242"/>
              <a:ext cx="531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57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1" name="ZoneTexte 1023">
              <a:extLst>
                <a:ext uri="{FF2B5EF4-FFF2-40B4-BE49-F238E27FC236}">
                  <a16:creationId xmlns:a16="http://schemas.microsoft.com/office/drawing/2014/main" id="{D31F29F0-BDAE-8CDA-3336-F26BE1EC596B}"/>
                </a:ext>
              </a:extLst>
            </p:cNvPr>
            <p:cNvSpPr txBox="1"/>
            <p:nvPr/>
          </p:nvSpPr>
          <p:spPr>
            <a:xfrm>
              <a:off x="6119873" y="2956754"/>
              <a:ext cx="531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58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2" name="ZoneTexte 1024">
              <a:extLst>
                <a:ext uri="{FF2B5EF4-FFF2-40B4-BE49-F238E27FC236}">
                  <a16:creationId xmlns:a16="http://schemas.microsoft.com/office/drawing/2014/main" id="{CC2B1F0A-AD22-5320-F139-F792A2844F9D}"/>
                </a:ext>
              </a:extLst>
            </p:cNvPr>
            <p:cNvSpPr txBox="1"/>
            <p:nvPr/>
          </p:nvSpPr>
          <p:spPr>
            <a:xfrm>
              <a:off x="6119873" y="3497698"/>
              <a:ext cx="531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59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3" name="ZoneTexte 1026">
              <a:extLst>
                <a:ext uri="{FF2B5EF4-FFF2-40B4-BE49-F238E27FC236}">
                  <a16:creationId xmlns:a16="http://schemas.microsoft.com/office/drawing/2014/main" id="{E4462E80-5F4F-6660-E3E8-601842B0B686}"/>
                </a:ext>
              </a:extLst>
            </p:cNvPr>
            <p:cNvSpPr txBox="1"/>
            <p:nvPr/>
          </p:nvSpPr>
          <p:spPr>
            <a:xfrm>
              <a:off x="6119872" y="4044207"/>
              <a:ext cx="531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60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4" name="ZoneTexte 1027">
              <a:extLst>
                <a:ext uri="{FF2B5EF4-FFF2-40B4-BE49-F238E27FC236}">
                  <a16:creationId xmlns:a16="http://schemas.microsoft.com/office/drawing/2014/main" id="{791AA340-52EC-D131-513E-4B5297473249}"/>
                </a:ext>
              </a:extLst>
            </p:cNvPr>
            <p:cNvSpPr txBox="1"/>
            <p:nvPr/>
          </p:nvSpPr>
          <p:spPr>
            <a:xfrm>
              <a:off x="6119872" y="4544997"/>
              <a:ext cx="531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61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5" name="ZoneTexte 1028">
              <a:extLst>
                <a:ext uri="{FF2B5EF4-FFF2-40B4-BE49-F238E27FC236}">
                  <a16:creationId xmlns:a16="http://schemas.microsoft.com/office/drawing/2014/main" id="{4A0EBAA9-6F3A-8AAB-B88A-537CA9D2244F}"/>
                </a:ext>
              </a:extLst>
            </p:cNvPr>
            <p:cNvSpPr txBox="1"/>
            <p:nvPr/>
          </p:nvSpPr>
          <p:spPr>
            <a:xfrm>
              <a:off x="6119872" y="5072884"/>
              <a:ext cx="531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62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6" name="ZoneTexte 1029">
              <a:extLst>
                <a:ext uri="{FF2B5EF4-FFF2-40B4-BE49-F238E27FC236}">
                  <a16:creationId xmlns:a16="http://schemas.microsoft.com/office/drawing/2014/main" id="{13FB8B0A-D7E4-BC72-63EB-4E7C3F757619}"/>
                </a:ext>
              </a:extLst>
            </p:cNvPr>
            <p:cNvSpPr txBox="1"/>
            <p:nvPr/>
          </p:nvSpPr>
          <p:spPr>
            <a:xfrm>
              <a:off x="3644517" y="5263035"/>
              <a:ext cx="419217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7" name="ZoneTexte 1030">
              <a:extLst>
                <a:ext uri="{FF2B5EF4-FFF2-40B4-BE49-F238E27FC236}">
                  <a16:creationId xmlns:a16="http://schemas.microsoft.com/office/drawing/2014/main" id="{CEC212F0-82C7-99BC-5B40-79678CA238D4}"/>
                </a:ext>
              </a:extLst>
            </p:cNvPr>
            <p:cNvSpPr txBox="1"/>
            <p:nvPr/>
          </p:nvSpPr>
          <p:spPr>
            <a:xfrm>
              <a:off x="3577269" y="4877362"/>
              <a:ext cx="348859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8" name="ZoneTexte 1031">
              <a:extLst>
                <a:ext uri="{FF2B5EF4-FFF2-40B4-BE49-F238E27FC236}">
                  <a16:creationId xmlns:a16="http://schemas.microsoft.com/office/drawing/2014/main" id="{14117874-60FB-FDA9-DB0E-FE9D1C9569CF}"/>
                </a:ext>
              </a:extLst>
            </p:cNvPr>
            <p:cNvSpPr txBox="1"/>
            <p:nvPr/>
          </p:nvSpPr>
          <p:spPr>
            <a:xfrm>
              <a:off x="3579670" y="4392546"/>
              <a:ext cx="348859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9" name="ZoneTexte 1063">
              <a:extLst>
                <a:ext uri="{FF2B5EF4-FFF2-40B4-BE49-F238E27FC236}">
                  <a16:creationId xmlns:a16="http://schemas.microsoft.com/office/drawing/2014/main" id="{5FB5E421-EACA-81F8-0C37-C63FAC26ACB7}"/>
                </a:ext>
              </a:extLst>
            </p:cNvPr>
            <p:cNvSpPr txBox="1"/>
            <p:nvPr/>
          </p:nvSpPr>
          <p:spPr>
            <a:xfrm>
              <a:off x="3577269" y="3981863"/>
              <a:ext cx="348859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0" name="ZoneTexte 247">
              <a:extLst>
                <a:ext uri="{FF2B5EF4-FFF2-40B4-BE49-F238E27FC236}">
                  <a16:creationId xmlns:a16="http://schemas.microsoft.com/office/drawing/2014/main" id="{EB5E36B5-6794-33DE-9A22-EE934B9A361D}"/>
                </a:ext>
              </a:extLst>
            </p:cNvPr>
            <p:cNvSpPr txBox="1"/>
            <p:nvPr/>
          </p:nvSpPr>
          <p:spPr>
            <a:xfrm>
              <a:off x="3578278" y="3451077"/>
              <a:ext cx="348859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1" name="ZoneTexte 248">
              <a:extLst>
                <a:ext uri="{FF2B5EF4-FFF2-40B4-BE49-F238E27FC236}">
                  <a16:creationId xmlns:a16="http://schemas.microsoft.com/office/drawing/2014/main" id="{C7B891F5-D0FF-4524-7922-FC8E1316265D}"/>
                </a:ext>
              </a:extLst>
            </p:cNvPr>
            <p:cNvSpPr txBox="1"/>
            <p:nvPr/>
          </p:nvSpPr>
          <p:spPr>
            <a:xfrm>
              <a:off x="3578279" y="2969171"/>
              <a:ext cx="348859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2" name="ZoneTexte 249">
              <a:extLst>
                <a:ext uri="{FF2B5EF4-FFF2-40B4-BE49-F238E27FC236}">
                  <a16:creationId xmlns:a16="http://schemas.microsoft.com/office/drawing/2014/main" id="{5C27EFD2-3673-677E-E8B5-97288AF68623}"/>
                </a:ext>
              </a:extLst>
            </p:cNvPr>
            <p:cNvSpPr txBox="1"/>
            <p:nvPr/>
          </p:nvSpPr>
          <p:spPr>
            <a:xfrm>
              <a:off x="3577269" y="2521418"/>
              <a:ext cx="348859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" name="ZoneTexte 250">
              <a:extLst>
                <a:ext uri="{FF2B5EF4-FFF2-40B4-BE49-F238E27FC236}">
                  <a16:creationId xmlns:a16="http://schemas.microsoft.com/office/drawing/2014/main" id="{6169CD19-3B22-A839-0546-C877ECF36BD5}"/>
                </a:ext>
              </a:extLst>
            </p:cNvPr>
            <p:cNvSpPr txBox="1"/>
            <p:nvPr/>
          </p:nvSpPr>
          <p:spPr>
            <a:xfrm>
              <a:off x="3350242" y="4588702"/>
              <a:ext cx="579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44" name="ZoneTexte 251">
              <a:extLst>
                <a:ext uri="{FF2B5EF4-FFF2-40B4-BE49-F238E27FC236}">
                  <a16:creationId xmlns:a16="http://schemas.microsoft.com/office/drawing/2014/main" id="{BD2C44B1-028D-1FA8-D1C0-D318E3443E9D}"/>
                </a:ext>
              </a:extLst>
            </p:cNvPr>
            <p:cNvSpPr txBox="1"/>
            <p:nvPr/>
          </p:nvSpPr>
          <p:spPr>
            <a:xfrm>
              <a:off x="3328334" y="3605771"/>
              <a:ext cx="600615" cy="624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1000</a:t>
              </a:r>
            </a:p>
          </p:txBody>
        </p:sp>
        <p:sp>
          <p:nvSpPr>
            <p:cNvPr id="45" name="ZoneTexte 252">
              <a:extLst>
                <a:ext uri="{FF2B5EF4-FFF2-40B4-BE49-F238E27FC236}">
                  <a16:creationId xmlns:a16="http://schemas.microsoft.com/office/drawing/2014/main" id="{2B5E7518-41AB-397A-FE70-584BD8E5A214}"/>
                </a:ext>
              </a:extLst>
            </p:cNvPr>
            <p:cNvSpPr txBox="1"/>
            <p:nvPr/>
          </p:nvSpPr>
          <p:spPr>
            <a:xfrm>
              <a:off x="3325512" y="3250854"/>
              <a:ext cx="600615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46" name="ZoneTexte 253">
              <a:extLst>
                <a:ext uri="{FF2B5EF4-FFF2-40B4-BE49-F238E27FC236}">
                  <a16:creationId xmlns:a16="http://schemas.microsoft.com/office/drawing/2014/main" id="{05048F51-C456-D044-3AD1-5413E13A2901}"/>
                </a:ext>
              </a:extLst>
            </p:cNvPr>
            <p:cNvSpPr txBox="1"/>
            <p:nvPr/>
          </p:nvSpPr>
          <p:spPr>
            <a:xfrm>
              <a:off x="3325512" y="2698090"/>
              <a:ext cx="600615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47" name="ZoneTexte 254">
              <a:extLst>
                <a:ext uri="{FF2B5EF4-FFF2-40B4-BE49-F238E27FC236}">
                  <a16:creationId xmlns:a16="http://schemas.microsoft.com/office/drawing/2014/main" id="{9C11338B-4E58-B798-D577-2447FB9E0879}"/>
                </a:ext>
              </a:extLst>
            </p:cNvPr>
            <p:cNvSpPr txBox="1"/>
            <p:nvPr/>
          </p:nvSpPr>
          <p:spPr>
            <a:xfrm>
              <a:off x="3331357" y="2302900"/>
              <a:ext cx="600615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48" name="ZoneTexte 255">
              <a:extLst>
                <a:ext uri="{FF2B5EF4-FFF2-40B4-BE49-F238E27FC236}">
                  <a16:creationId xmlns:a16="http://schemas.microsoft.com/office/drawing/2014/main" id="{6F29DF04-8C0E-5E64-1D37-244A90A08788}"/>
                </a:ext>
              </a:extLst>
            </p:cNvPr>
            <p:cNvSpPr txBox="1"/>
            <p:nvPr/>
          </p:nvSpPr>
          <p:spPr>
            <a:xfrm>
              <a:off x="3541902" y="5068688"/>
              <a:ext cx="419217" cy="36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49" name="ZoneTexte 258">
              <a:extLst>
                <a:ext uri="{FF2B5EF4-FFF2-40B4-BE49-F238E27FC236}">
                  <a16:creationId xmlns:a16="http://schemas.microsoft.com/office/drawing/2014/main" id="{B4D73929-81A2-2B7C-09AA-CBFD866FAC00}"/>
                </a:ext>
              </a:extLst>
            </p:cNvPr>
            <p:cNvSpPr txBox="1"/>
            <p:nvPr/>
          </p:nvSpPr>
          <p:spPr>
            <a:xfrm rot="16200000">
              <a:off x="1815084" y="3782611"/>
              <a:ext cx="2939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Count Rate [s</a:t>
              </a:r>
              <a:r>
                <a:rPr kumimoji="0" lang="fr-FR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-1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]</a:t>
              </a:r>
            </a:p>
          </p:txBody>
        </p:sp>
        <p:sp>
          <p:nvSpPr>
            <p:cNvPr id="50" name="ZoneTexte 259">
              <a:extLst>
                <a:ext uri="{FF2B5EF4-FFF2-40B4-BE49-F238E27FC236}">
                  <a16:creationId xmlns:a16="http://schemas.microsoft.com/office/drawing/2014/main" id="{49E1F644-CD5D-4111-7BDC-DB00B457A17E}"/>
                </a:ext>
              </a:extLst>
            </p:cNvPr>
            <p:cNvSpPr txBox="1"/>
            <p:nvPr/>
          </p:nvSpPr>
          <p:spPr>
            <a:xfrm>
              <a:off x="8193229" y="5333562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1" name="ZoneTexte 260">
              <a:extLst>
                <a:ext uri="{FF2B5EF4-FFF2-40B4-BE49-F238E27FC236}">
                  <a16:creationId xmlns:a16="http://schemas.microsoft.com/office/drawing/2014/main" id="{FDB679DC-C44A-8916-D05C-540F93BE03D3}"/>
                </a:ext>
              </a:extLst>
            </p:cNvPr>
            <p:cNvSpPr txBox="1"/>
            <p:nvPr/>
          </p:nvSpPr>
          <p:spPr>
            <a:xfrm>
              <a:off x="8193229" y="5086824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2" name="ZoneTexte 261">
              <a:extLst>
                <a:ext uri="{FF2B5EF4-FFF2-40B4-BE49-F238E27FC236}">
                  <a16:creationId xmlns:a16="http://schemas.microsoft.com/office/drawing/2014/main" id="{2931A9CA-78C3-F5EF-A1CC-CFAA320808BF}"/>
                </a:ext>
              </a:extLst>
            </p:cNvPr>
            <p:cNvSpPr txBox="1"/>
            <p:nvPr/>
          </p:nvSpPr>
          <p:spPr>
            <a:xfrm>
              <a:off x="8193229" y="4806257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3" name="ZoneTexte 264">
              <a:extLst>
                <a:ext uri="{FF2B5EF4-FFF2-40B4-BE49-F238E27FC236}">
                  <a16:creationId xmlns:a16="http://schemas.microsoft.com/office/drawing/2014/main" id="{D54A9A93-CB02-5E52-2599-293C663F48A7}"/>
                </a:ext>
              </a:extLst>
            </p:cNvPr>
            <p:cNvSpPr txBox="1"/>
            <p:nvPr/>
          </p:nvSpPr>
          <p:spPr>
            <a:xfrm>
              <a:off x="8193229" y="4516804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2.5</a:t>
              </a:r>
            </a:p>
          </p:txBody>
        </p:sp>
        <p:sp>
          <p:nvSpPr>
            <p:cNvPr id="54" name="ZoneTexte 266">
              <a:extLst>
                <a:ext uri="{FF2B5EF4-FFF2-40B4-BE49-F238E27FC236}">
                  <a16:creationId xmlns:a16="http://schemas.microsoft.com/office/drawing/2014/main" id="{567B66B1-48B4-F4EE-CD12-173B668C866D}"/>
                </a:ext>
              </a:extLst>
            </p:cNvPr>
            <p:cNvSpPr txBox="1"/>
            <p:nvPr/>
          </p:nvSpPr>
          <p:spPr>
            <a:xfrm>
              <a:off x="8193229" y="4256433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5" name="ZoneTexte 267">
              <a:extLst>
                <a:ext uri="{FF2B5EF4-FFF2-40B4-BE49-F238E27FC236}">
                  <a16:creationId xmlns:a16="http://schemas.microsoft.com/office/drawing/2014/main" id="{EC31D887-20B5-6A7C-A08F-F4D09209A8DC}"/>
                </a:ext>
              </a:extLst>
            </p:cNvPr>
            <p:cNvSpPr txBox="1"/>
            <p:nvPr/>
          </p:nvSpPr>
          <p:spPr>
            <a:xfrm>
              <a:off x="8193229" y="3896196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2.5</a:t>
              </a:r>
            </a:p>
          </p:txBody>
        </p:sp>
        <p:sp>
          <p:nvSpPr>
            <p:cNvPr id="56" name="ZoneTexte 268">
              <a:extLst>
                <a:ext uri="{FF2B5EF4-FFF2-40B4-BE49-F238E27FC236}">
                  <a16:creationId xmlns:a16="http://schemas.microsoft.com/office/drawing/2014/main" id="{5B05211A-0DBE-B76D-C614-97E9B24D238F}"/>
                </a:ext>
              </a:extLst>
            </p:cNvPr>
            <p:cNvSpPr txBox="1"/>
            <p:nvPr/>
          </p:nvSpPr>
          <p:spPr>
            <a:xfrm>
              <a:off x="8191733" y="3725194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7" name="ZoneTexte 269">
              <a:extLst>
                <a:ext uri="{FF2B5EF4-FFF2-40B4-BE49-F238E27FC236}">
                  <a16:creationId xmlns:a16="http://schemas.microsoft.com/office/drawing/2014/main" id="{EDCF52CF-7A62-3787-4900-CECE1AF46B92}"/>
                </a:ext>
              </a:extLst>
            </p:cNvPr>
            <p:cNvSpPr txBox="1"/>
            <p:nvPr/>
          </p:nvSpPr>
          <p:spPr>
            <a:xfrm>
              <a:off x="8191733" y="3349217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8" name="ZoneTexte 270">
              <a:extLst>
                <a:ext uri="{FF2B5EF4-FFF2-40B4-BE49-F238E27FC236}">
                  <a16:creationId xmlns:a16="http://schemas.microsoft.com/office/drawing/2014/main" id="{7E875BC2-B05B-5DF2-A4AB-C68E225FE27E}"/>
                </a:ext>
              </a:extLst>
            </p:cNvPr>
            <p:cNvSpPr txBox="1"/>
            <p:nvPr/>
          </p:nvSpPr>
          <p:spPr>
            <a:xfrm>
              <a:off x="8195108" y="3188388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" name="ZoneTexte 271">
              <a:extLst>
                <a:ext uri="{FF2B5EF4-FFF2-40B4-BE49-F238E27FC236}">
                  <a16:creationId xmlns:a16="http://schemas.microsoft.com/office/drawing/2014/main" id="{EE3067DD-DBEF-7400-437D-3960986965F2}"/>
                </a:ext>
              </a:extLst>
            </p:cNvPr>
            <p:cNvSpPr txBox="1"/>
            <p:nvPr/>
          </p:nvSpPr>
          <p:spPr>
            <a:xfrm>
              <a:off x="8195108" y="2843891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60" name="ZoneTexte 272">
              <a:extLst>
                <a:ext uri="{FF2B5EF4-FFF2-40B4-BE49-F238E27FC236}">
                  <a16:creationId xmlns:a16="http://schemas.microsoft.com/office/drawing/2014/main" id="{4D061829-5424-1D8E-8C1F-3D202856C9C5}"/>
                </a:ext>
              </a:extLst>
            </p:cNvPr>
            <p:cNvSpPr txBox="1"/>
            <p:nvPr/>
          </p:nvSpPr>
          <p:spPr>
            <a:xfrm>
              <a:off x="8194547" y="2648857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1" name="ZoneTexte 273">
              <a:extLst>
                <a:ext uri="{FF2B5EF4-FFF2-40B4-BE49-F238E27FC236}">
                  <a16:creationId xmlns:a16="http://schemas.microsoft.com/office/drawing/2014/main" id="{07F8AA57-49C4-9145-9DA2-8F485D08A733}"/>
                </a:ext>
              </a:extLst>
            </p:cNvPr>
            <p:cNvSpPr txBox="1"/>
            <p:nvPr/>
          </p:nvSpPr>
          <p:spPr>
            <a:xfrm>
              <a:off x="8194547" y="2297581"/>
              <a:ext cx="500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250</a:t>
              </a:r>
            </a:p>
          </p:txBody>
        </p:sp>
      </p:grpSp>
      <p:pic>
        <p:nvPicPr>
          <p:cNvPr id="3080" name="Picture 3079">
            <a:extLst>
              <a:ext uri="{FF2B5EF4-FFF2-40B4-BE49-F238E27FC236}">
                <a16:creationId xmlns:a16="http://schemas.microsoft.com/office/drawing/2014/main" id="{2BF8C4E3-08CF-5CB2-7F5C-CC531B291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390" y="1418844"/>
            <a:ext cx="2996412" cy="2639147"/>
          </a:xfrm>
          <a:prstGeom prst="rect">
            <a:avLst/>
          </a:prstGeom>
        </p:spPr>
      </p:pic>
      <p:sp>
        <p:nvSpPr>
          <p:cNvPr id="3081" name="ZoneTexte 8">
            <a:extLst>
              <a:ext uri="{FF2B5EF4-FFF2-40B4-BE49-F238E27FC236}">
                <a16:creationId xmlns:a16="http://schemas.microsoft.com/office/drawing/2014/main" id="{94765280-FCA1-42A1-75EC-F311390B6F02}"/>
              </a:ext>
            </a:extLst>
          </p:cNvPr>
          <p:cNvSpPr txBox="1"/>
          <p:nvPr/>
        </p:nvSpPr>
        <p:spPr>
          <a:xfrm>
            <a:off x="1886419" y="6387231"/>
            <a:ext cx="436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L. Lalanne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 al.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PRC 112, L031301 (2025)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82" name="TextBox 3081">
            <a:extLst>
              <a:ext uri="{FF2B5EF4-FFF2-40B4-BE49-F238E27FC236}">
                <a16:creationId xmlns:a16="http://schemas.microsoft.com/office/drawing/2014/main" id="{55E2A900-02DF-0ABA-A462-B63C8A7BCCF8}"/>
              </a:ext>
            </a:extLst>
          </p:cNvPr>
          <p:cNvSpPr txBox="1"/>
          <p:nvPr/>
        </p:nvSpPr>
        <p:spPr>
          <a:xfrm>
            <a:off x="5489081" y="4377663"/>
            <a:ext cx="357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of the </a:t>
            </a:r>
            <a:r>
              <a:rPr lang="en-US" baseline="30000" dirty="0"/>
              <a:t>61</a:t>
            </a:r>
            <a:r>
              <a:rPr lang="en-US" dirty="0"/>
              <a:t>Cr revised I=1/2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Triaxiality of </a:t>
            </a:r>
            <a:r>
              <a:rPr lang="en-US" baseline="30000" dirty="0"/>
              <a:t>61</a:t>
            </a:r>
            <a:r>
              <a:rPr lang="en-US" dirty="0"/>
              <a:t>Cr ground state</a:t>
            </a:r>
          </a:p>
          <a:p>
            <a:endParaRPr lang="en-US" dirty="0"/>
          </a:p>
          <a:p>
            <a:r>
              <a:rPr lang="en-US" dirty="0"/>
              <a:t> </a:t>
            </a:r>
            <a:endParaRPr lang="en-BE" dirty="0"/>
          </a:p>
        </p:txBody>
      </p:sp>
      <p:sp>
        <p:nvSpPr>
          <p:cNvPr id="3083" name="TextBox 3082">
            <a:extLst>
              <a:ext uri="{FF2B5EF4-FFF2-40B4-BE49-F238E27FC236}">
                <a16:creationId xmlns:a16="http://schemas.microsoft.com/office/drawing/2014/main" id="{E7FB5D3A-D5E9-9DD2-2DEF-0910A624685C}"/>
              </a:ext>
            </a:extLst>
          </p:cNvPr>
          <p:cNvSpPr txBox="1"/>
          <p:nvPr/>
        </p:nvSpPr>
        <p:spPr>
          <a:xfrm>
            <a:off x="9172454" y="4370221"/>
            <a:ext cx="318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 sigh of the deformation = island of inversion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01234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50F4D0-FA65-424B-B41B-5A18B9F17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5171F8-230C-585C-EC5A-E90A0B97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D9D9A-D1F0-2D2A-82F7-6FD2FE1AD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6" y="0"/>
            <a:ext cx="10966752" cy="6209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1BE7A-435E-3039-2184-868446FC4D84}"/>
              </a:ext>
            </a:extLst>
          </p:cNvPr>
          <p:cNvSpPr txBox="1"/>
          <p:nvPr/>
        </p:nvSpPr>
        <p:spPr>
          <a:xfrm>
            <a:off x="1224000" y="6390167"/>
            <a:ext cx="4347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from Fabian Pastrana (MIT)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55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86B80-F978-9722-F1CB-8474C742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23106A-530D-B45B-FE9E-C094D466F4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10" t="1" b="7021"/>
          <a:stretch/>
        </p:blipFill>
        <p:spPr>
          <a:xfrm>
            <a:off x="7623110" y="1884470"/>
            <a:ext cx="4326103" cy="4018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0BBA86-81CE-650D-0732-D7DD958262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308" r="92292" b="30341"/>
          <a:stretch/>
        </p:blipFill>
        <p:spPr>
          <a:xfrm>
            <a:off x="7319864" y="3185362"/>
            <a:ext cx="370115" cy="1614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982B87-2F67-A0F2-BDE2-25DB31E662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31" t="93460" r="24145" b="1655"/>
          <a:stretch/>
        </p:blipFill>
        <p:spPr>
          <a:xfrm>
            <a:off x="9046029" y="5889537"/>
            <a:ext cx="1763486" cy="211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44D890F-2383-3FEE-3E15-06AF4F4B40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000" y="1511559"/>
                <a:ext cx="10481106" cy="453224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Combine</a:t>
                </a:r>
                <a:r>
                  <a:rPr lang="en-US" dirty="0">
                    <a:solidFill>
                      <a:srgbClr val="00B050"/>
                    </a:solidFill>
                  </a:rPr>
                  <a:t> BW sensitive state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BW insensitive state </a:t>
                </a:r>
                <a:r>
                  <a:rPr lang="en-US" dirty="0"/>
                  <a:t>&amp;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atomic calculations</a:t>
                </a:r>
              </a:p>
              <a:p>
                <a:pPr marL="0" indent="0">
                  <a:buNone/>
                </a:pPr>
                <a:r>
                  <a:rPr lang="nl-NL" b="1" dirty="0"/>
                  <a:t>	BW effect </a:t>
                </a:r>
                <a:r>
                  <a:rPr lang="nl-NL" b="1" dirty="0" err="1"/>
                  <a:t>contribution</a:t>
                </a:r>
                <a:endParaRPr lang="nl-NL" b="1" dirty="0"/>
              </a:p>
              <a:p>
                <a:pPr marL="0" indent="0">
                  <a:buNone/>
                </a:pPr>
                <a:r>
                  <a:rPr lang="nl-NL" b="1" dirty="0"/>
                  <a:t>Absolute</a:t>
                </a:r>
                <a:r>
                  <a:rPr lang="nl-NL" dirty="0"/>
                  <a:t> BW parameter B</a:t>
                </a:r>
                <a:r>
                  <a:rPr lang="nl-NL" baseline="-25000" dirty="0"/>
                  <a:t>S</a:t>
                </a:r>
                <a:endParaRPr lang="nl-NL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nl-NL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l-NL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nl-NL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nl-NL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nl-NL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nl-NL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nl-NL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nl-NL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𝑄𝐸𝐷</m:t>
                            </m:r>
                          </m:sub>
                        </m:sSub>
                        <m:r>
                          <a:rPr lang="nl-NL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𝐼𝐽</m:t>
                            </m:r>
                          </m:num>
                          <m:den>
                            <m:sSub>
                              <m:sSubPr>
                                <m:ctrlPr>
                                  <a:rPr lang="nl-NL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nl-NL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NL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3/2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nl-NL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nl-NL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nl-NL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l-NL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nl-NL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nl-NL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nl-NL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l-NL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𝑒𝑙</m:t>
                            </m:r>
                          </m:sub>
                        </m:sSub>
                      </m:den>
                    </m:f>
                    <m:r>
                      <a:rPr lang="nl-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nl-NL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𝑔𝑓</m:t>
                        </m:r>
                        <m:d>
                          <m:dPr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nl-NL" i="1">
                                <a:solidFill>
                                  <a:srgbClr val="FFA1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nl-NL" i="1">
                                    <a:solidFill>
                                      <a:srgbClr val="FFA1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i="1">
                                    <a:solidFill>
                                      <a:srgbClr val="FFA1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d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</m:t>
                        </m:r>
                      </m:e>
                    </m:nary>
                  </m:oMath>
                </a14:m>
                <a:r>
                  <a:rPr lang="en-US" baseline="30000" dirty="0"/>
                  <a:t>[1]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A100"/>
                    </a:solidFill>
                  </a:rPr>
                  <a:t>F(r) </a:t>
                </a:r>
                <a:r>
                  <a:rPr lang="en-US" dirty="0"/>
                  <a:t>is unknown function of nuclear </a:t>
                </a:r>
              </a:p>
              <a:p>
                <a:pPr marL="0" indent="0">
                  <a:buNone/>
                </a:pPr>
                <a:r>
                  <a:rPr lang="en-US" dirty="0" err="1"/>
                  <a:t>magnetisation</a:t>
                </a:r>
                <a:r>
                  <a:rPr lang="en-US" dirty="0"/>
                  <a:t> distribution</a:t>
                </a:r>
                <a:r>
                  <a:rPr lang="en-US" baseline="30000" dirty="0"/>
                  <a:t>[2]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44D890F-2383-3FEE-3E15-06AF4F4B40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511559"/>
                <a:ext cx="10481106" cy="4532241"/>
              </a:xfrm>
              <a:blipFill>
                <a:blip r:embed="rId3"/>
                <a:stretch>
                  <a:fillRect l="-872" t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DC713-1ED5-7EB3-0E93-B66FBFB1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EMIS Conference 2025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4230A-E471-BECD-259B-6A8CF381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CD2526-51BA-4C19-5EA5-261CB8BA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IGISOL: BW contribution in Ag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5A04E7C-FE26-4D60-36D0-F9AE7C941208}"/>
              </a:ext>
            </a:extLst>
          </p:cNvPr>
          <p:cNvGrpSpPr/>
          <p:nvPr/>
        </p:nvGrpSpPr>
        <p:grpSpPr>
          <a:xfrm>
            <a:off x="5307553" y="1818471"/>
            <a:ext cx="1307139" cy="1419251"/>
            <a:chOff x="9674589" y="1419582"/>
            <a:chExt cx="1352293" cy="1518942"/>
          </a:xfrm>
        </p:grpSpPr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83D8539C-C90C-2BD2-71A4-CE1062DA82FF}"/>
                </a:ext>
              </a:extLst>
            </p:cNvPr>
            <p:cNvSpPr/>
            <p:nvPr/>
          </p:nvSpPr>
          <p:spPr>
            <a:xfrm flipV="1">
              <a:off x="10097094" y="1527488"/>
              <a:ext cx="370710" cy="469711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6E05B3FF-4EFF-37ED-214D-5EE1F9435F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724" b="94713" l="78" r="45625">
                          <a14:foregroundMark x1="37891" y1="46322" x2="37891" y2="46322"/>
                          <a14:foregroundMark x1="37813" y1="42069" x2="37813" y2="42069"/>
                          <a14:foregroundMark x1="37813" y1="42069" x2="37813" y2="42069"/>
                          <a14:foregroundMark x1="36016" y1="43218" x2="39219" y2="48506"/>
                          <a14:foregroundMark x1="39219" y1="48506" x2="39453" y2="49885"/>
                          <a14:foregroundMark x1="39063" y1="43563" x2="39063" y2="43563"/>
                          <a14:foregroundMark x1="38438" y1="43218" x2="38438" y2="43218"/>
                          <a14:foregroundMark x1="35156" y1="50345" x2="35156" y2="50345"/>
                          <a14:foregroundMark x1="33594" y1="46897" x2="41406" y2="55747"/>
                          <a14:foregroundMark x1="41406" y1="55747" x2="40156" y2="70000"/>
                          <a14:foregroundMark x1="40156" y1="70000" x2="32500" y2="86667"/>
                          <a14:foregroundMark x1="32500" y1="86667" x2="23672" y2="89655"/>
                          <a14:foregroundMark x1="23672" y1="89655" x2="16406" y2="88046"/>
                          <a14:foregroundMark x1="16406" y1="88046" x2="11016" y2="75517"/>
                          <a14:foregroundMark x1="11016" y1="75517" x2="5156" y2="70805"/>
                          <a14:foregroundMark x1="5156" y1="70805" x2="6406" y2="54138"/>
                          <a14:foregroundMark x1="6406" y1="54138" x2="9688" y2="45632"/>
                          <a14:foregroundMark x1="9688" y1="45632" x2="14375" y2="39195"/>
                          <a14:foregroundMark x1="14375" y1="39195" x2="20547" y2="37931"/>
                          <a14:foregroundMark x1="20547" y1="37931" x2="25703" y2="44368"/>
                          <a14:foregroundMark x1="25703" y1="44368" x2="24688" y2="58276"/>
                          <a14:foregroundMark x1="24688" y1="58276" x2="15859" y2="71034"/>
                          <a14:foregroundMark x1="15859" y1="71034" x2="15625" y2="61724"/>
                          <a14:foregroundMark x1="15625" y1="61724" x2="21172" y2="82529"/>
                          <a14:foregroundMark x1="21172" y1="82529" x2="24375" y2="86322"/>
                          <a14:foregroundMark x1="17969" y1="54368" x2="20391" y2="56322"/>
                          <a14:foregroundMark x1="14688" y1="51839" x2="17578" y2="59195"/>
                          <a14:foregroundMark x1="18984" y1="38966" x2="21641" y2="47701"/>
                          <a14:foregroundMark x1="17734" y1="33333" x2="24297" y2="35862"/>
                          <a14:foregroundMark x1="24297" y1="35862" x2="23750" y2="33793"/>
                          <a14:foregroundMark x1="43047" y1="53103" x2="45703" y2="61839"/>
                          <a14:foregroundMark x1="45703" y1="61839" x2="44609" y2="72874"/>
                          <a14:foregroundMark x1="44609" y1="72874" x2="40859" y2="80345"/>
                          <a14:foregroundMark x1="40859" y1="80345" x2="31797" y2="92989"/>
                          <a14:foregroundMark x1="31797" y1="92989" x2="25078" y2="94713"/>
                          <a14:foregroundMark x1="25078" y1="94713" x2="14688" y2="91724"/>
                          <a14:foregroundMark x1="5859" y1="81609" x2="2734" y2="70230"/>
                          <a14:foregroundMark x1="2734" y1="70230" x2="2891" y2="59655"/>
                          <a14:foregroundMark x1="2891" y1="59655" x2="4922" y2="51954"/>
                          <a14:foregroundMark x1="4922" y1="51954" x2="3516" y2="49540"/>
                          <a14:foregroundMark x1="3516" y1="59770" x2="859" y2="65632"/>
                          <a14:foregroundMark x1="859" y1="65632" x2="2031" y2="70000"/>
                          <a14:foregroundMark x1="43047" y1="57471" x2="45625" y2="67471"/>
                          <a14:foregroundMark x1="45625" y1="67471" x2="45547" y2="68161"/>
                          <a14:foregroundMark x1="27578" y1="33793" x2="27109" y2="32644"/>
                          <a14:foregroundMark x1="18516" y1="33908" x2="17266" y2="31839"/>
                          <a14:foregroundMark x1="2656" y1="69195" x2="78" y2="686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20" r="51887" b="1550"/>
            <a:stretch/>
          </p:blipFill>
          <p:spPr bwMode="auto">
            <a:xfrm>
              <a:off x="9674589" y="1824453"/>
              <a:ext cx="1307139" cy="1114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15818E-DFD1-4B0D-FD00-97F61BC2C26B}"/>
                </a:ext>
              </a:extLst>
            </p:cNvPr>
            <p:cNvSpPr txBox="1"/>
            <p:nvPr/>
          </p:nvSpPr>
          <p:spPr>
            <a:xfrm>
              <a:off x="10278522" y="1419582"/>
              <a:ext cx="748360" cy="428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µ</a:t>
              </a:r>
              <a:endParaRPr lang="LID4096" sz="4000" dirty="0"/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032E0FAE-EE7E-2E3D-146F-AF7D6FFB0915}"/>
                </a:ext>
              </a:extLst>
            </p:cNvPr>
            <p:cNvSpPr/>
            <p:nvPr/>
          </p:nvSpPr>
          <p:spPr>
            <a:xfrm rot="1130431" flipV="1">
              <a:off x="9914138" y="2409719"/>
              <a:ext cx="221667" cy="28224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B6B8A059-9130-ACE4-6E25-ED98AA503BAA}"/>
                </a:ext>
              </a:extLst>
            </p:cNvPr>
            <p:cNvSpPr/>
            <p:nvPr/>
          </p:nvSpPr>
          <p:spPr>
            <a:xfrm rot="19530224" flipV="1">
              <a:off x="9893336" y="2016383"/>
              <a:ext cx="221667" cy="28224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D6F987F9-30E3-3954-3CC3-46BEDC308FCD}"/>
                </a:ext>
              </a:extLst>
            </p:cNvPr>
            <p:cNvSpPr/>
            <p:nvPr/>
          </p:nvSpPr>
          <p:spPr>
            <a:xfrm rot="11675672" flipV="1">
              <a:off x="10212842" y="2271603"/>
              <a:ext cx="221667" cy="28224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51589F88-5165-19F1-0B80-CE9E6710A61C}"/>
                </a:ext>
              </a:extLst>
            </p:cNvPr>
            <p:cNvSpPr/>
            <p:nvPr/>
          </p:nvSpPr>
          <p:spPr>
            <a:xfrm rot="20834438" flipV="1">
              <a:off x="10494925" y="2456934"/>
              <a:ext cx="221667" cy="28224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09B839AA-6581-9F84-E84F-0CA9267E09A7}"/>
                </a:ext>
              </a:extLst>
            </p:cNvPr>
            <p:cNvSpPr/>
            <p:nvPr/>
          </p:nvSpPr>
          <p:spPr>
            <a:xfrm rot="17837278" flipV="1">
              <a:off x="10435986" y="1975893"/>
              <a:ext cx="221667" cy="28224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05BD75-F3FB-DAC7-900A-2790299F72BD}"/>
              </a:ext>
            </a:extLst>
          </p:cNvPr>
          <p:cNvSpPr txBox="1"/>
          <p:nvPr/>
        </p:nvSpPr>
        <p:spPr>
          <a:xfrm>
            <a:off x="518116" y="5056694"/>
            <a:ext cx="10988084" cy="96905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400" dirty="0"/>
              <a:t>Combination of </a:t>
            </a:r>
            <a:r>
              <a:rPr lang="en-US" sz="2400" b="1" dirty="0"/>
              <a:t>atomic calculations and laser spectroscopy </a:t>
            </a:r>
            <a:r>
              <a:rPr lang="en-US" sz="2400" dirty="0"/>
              <a:t>can provide a benchmark for the nuclear </a:t>
            </a:r>
            <a:r>
              <a:rPr lang="en-US" sz="2400" dirty="0" err="1"/>
              <a:t>magnetisation</a:t>
            </a:r>
            <a:r>
              <a:rPr lang="en-US" sz="2400" dirty="0"/>
              <a:t> distribution of short-lived nuclei</a:t>
            </a:r>
            <a:r>
              <a:rPr lang="en-US" sz="2400" baseline="30000" dirty="0"/>
              <a:t>[4]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67A36-6C20-5125-F7B4-B75907D2B240}"/>
              </a:ext>
            </a:extLst>
          </p:cNvPr>
          <p:cNvSpPr txBox="1"/>
          <p:nvPr/>
        </p:nvSpPr>
        <p:spPr>
          <a:xfrm>
            <a:off x="2766749" y="2794059"/>
            <a:ext cx="6748726" cy="10783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So far only performed on </a:t>
            </a:r>
            <a:r>
              <a:rPr lang="en-US" sz="2800" b="1" dirty="0"/>
              <a:t>stable/long-lived</a:t>
            </a:r>
            <a:r>
              <a:rPr lang="en-US" sz="2800" dirty="0"/>
              <a:t> </a:t>
            </a:r>
            <a:r>
              <a:rPr lang="en-US" sz="2800" b="1" dirty="0"/>
              <a:t>nuclei</a:t>
            </a:r>
            <a:r>
              <a:rPr lang="en-US" sz="2800" dirty="0"/>
              <a:t>!</a:t>
            </a:r>
            <a:r>
              <a:rPr lang="en-US" sz="2800" baseline="30000" dirty="0"/>
              <a:t>[2,3]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8DBA7A-2FB3-5B1B-F20E-743C92DCAB72}"/>
              </a:ext>
            </a:extLst>
          </p:cNvPr>
          <p:cNvCxnSpPr>
            <a:cxnSpLocks/>
          </p:cNvCxnSpPr>
          <p:nvPr/>
        </p:nvCxnSpPr>
        <p:spPr>
          <a:xfrm>
            <a:off x="744819" y="2235265"/>
            <a:ext cx="68131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A53299C-2B7D-D490-C207-37D677C02D38}"/>
              </a:ext>
            </a:extLst>
          </p:cNvPr>
          <p:cNvSpPr txBox="1"/>
          <p:nvPr/>
        </p:nvSpPr>
        <p:spPr>
          <a:xfrm>
            <a:off x="7931019" y="1960788"/>
            <a:ext cx="466531" cy="39188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en-US" sz="1600" dirty="0"/>
              <a:t>[5]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44D3A8-FE4C-8991-6795-24F45A4A30B7}"/>
              </a:ext>
            </a:extLst>
          </p:cNvPr>
          <p:cNvSpPr txBox="1"/>
          <p:nvPr/>
        </p:nvSpPr>
        <p:spPr>
          <a:xfrm>
            <a:off x="1224000" y="6189204"/>
            <a:ext cx="801858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[1] </a:t>
            </a:r>
            <a:r>
              <a:rPr lang="en-US" sz="800" dirty="0" err="1">
                <a:solidFill>
                  <a:schemeClr val="bg1"/>
                </a:solidFill>
              </a:rPr>
              <a:t>Skripnikov</a:t>
            </a:r>
            <a:r>
              <a:rPr lang="en-US" sz="800" dirty="0">
                <a:solidFill>
                  <a:schemeClr val="bg1"/>
                </a:solidFill>
              </a:rPr>
              <a:t>, L. V, </a:t>
            </a:r>
            <a:r>
              <a:rPr lang="en-US" sz="800" i="1" dirty="0">
                <a:solidFill>
                  <a:schemeClr val="bg1"/>
                </a:solidFill>
              </a:rPr>
              <a:t>et al., </a:t>
            </a:r>
            <a:r>
              <a:rPr lang="en-US" sz="800" dirty="0">
                <a:solidFill>
                  <a:schemeClr val="bg1"/>
                </a:solidFill>
              </a:rPr>
              <a:t>The Journal of Chemical Physics 153.11 (2020).</a:t>
            </a:r>
          </a:p>
          <a:p>
            <a:r>
              <a:rPr lang="en-US" sz="800" dirty="0">
                <a:solidFill>
                  <a:schemeClr val="bg1"/>
                </a:solidFill>
              </a:rPr>
              <a:t>[2] </a:t>
            </a:r>
            <a:r>
              <a:rPr lang="en-US" sz="800" dirty="0" err="1">
                <a:solidFill>
                  <a:schemeClr val="bg1"/>
                </a:solidFill>
              </a:rPr>
              <a:t>Sanamyan</a:t>
            </a:r>
            <a:r>
              <a:rPr lang="en-US" sz="800" dirty="0">
                <a:solidFill>
                  <a:schemeClr val="bg1"/>
                </a:solidFill>
              </a:rPr>
              <a:t>, G., B. M. Roberts, and J. S. M. </a:t>
            </a:r>
            <a:r>
              <a:rPr lang="en-US" sz="800" dirty="0" err="1">
                <a:solidFill>
                  <a:schemeClr val="bg1"/>
                </a:solidFill>
              </a:rPr>
              <a:t>Ginges</a:t>
            </a:r>
            <a:r>
              <a:rPr lang="en-US" sz="800" dirty="0">
                <a:solidFill>
                  <a:schemeClr val="bg1"/>
                </a:solidFill>
              </a:rPr>
              <a:t>. Physical Review Letters 130.5, 053001 (2023).</a:t>
            </a:r>
          </a:p>
          <a:p>
            <a:r>
              <a:rPr lang="en-US" sz="800" dirty="0">
                <a:solidFill>
                  <a:schemeClr val="bg1"/>
                </a:solidFill>
              </a:rPr>
              <a:t>[3] Horst, M, </a:t>
            </a:r>
            <a:r>
              <a:rPr lang="en-US" sz="800" i="1" dirty="0">
                <a:solidFill>
                  <a:schemeClr val="bg1"/>
                </a:solidFill>
              </a:rPr>
              <a:t>et al.,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fr-FR" sz="800" dirty="0">
                <a:solidFill>
                  <a:schemeClr val="bg1"/>
                </a:solidFill>
              </a:rPr>
              <a:t>Nat. Phys. 21, 1057–1063 (2025)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[4] </a:t>
            </a:r>
            <a:r>
              <a:rPr lang="en-US" sz="800" dirty="0" err="1">
                <a:solidFill>
                  <a:schemeClr val="bg1"/>
                </a:solidFill>
              </a:rPr>
              <a:t>Skripnikov</a:t>
            </a:r>
            <a:r>
              <a:rPr lang="en-US" sz="800" dirty="0">
                <a:solidFill>
                  <a:schemeClr val="bg1"/>
                </a:solidFill>
              </a:rPr>
              <a:t>, L. V., </a:t>
            </a:r>
            <a:r>
              <a:rPr lang="en-US" sz="800" i="1" dirty="0">
                <a:solidFill>
                  <a:schemeClr val="bg1"/>
                </a:solidFill>
              </a:rPr>
              <a:t>et al.,</a:t>
            </a:r>
            <a:r>
              <a:rPr lang="en-US" sz="800" dirty="0">
                <a:solidFill>
                  <a:schemeClr val="bg1"/>
                </a:solidFill>
              </a:rPr>
              <a:t> Physical Review C (to be submitted).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[5] Credit to Mualla Aytekin for data 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3CABE2-D61D-7C4D-A567-FE4BB2F66188}"/>
              </a:ext>
            </a:extLst>
          </p:cNvPr>
          <p:cNvSpPr txBox="1"/>
          <p:nvPr/>
        </p:nvSpPr>
        <p:spPr>
          <a:xfrm>
            <a:off x="8506048" y="118972"/>
            <a:ext cx="34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from Bram van den Borne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6577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32C649-EA02-7BCA-91C0-804DEAE5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PLASEN @BRIF</a:t>
            </a:r>
          </a:p>
          <a:p>
            <a:r>
              <a:rPr lang="en-US" dirty="0"/>
              <a:t>LASAGN @DESIR (GANIL)</a:t>
            </a:r>
          </a:p>
          <a:p>
            <a:r>
              <a:rPr lang="en-US" dirty="0"/>
              <a:t>REBEL @KULeuven + ISOL@MYRRHA</a:t>
            </a:r>
          </a:p>
          <a:p>
            <a:r>
              <a:rPr lang="en-US" dirty="0"/>
              <a:t>RAON (already presented)</a:t>
            </a:r>
          </a:p>
          <a:p>
            <a:r>
              <a:rPr lang="en-US" dirty="0"/>
              <a:t>….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2E44B4-C350-B6FF-9D7A-EF9B8DFF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5D3D7-FE8B-257A-95A5-2D5997E6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6ADB59-188D-E3D0-38C7-F45A7959B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out for new beamlines at new facilities: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9849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956CC-CBFB-0216-DA03-17B59FCE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BCD8E094-58AC-8507-74E5-3C87D2916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02" b="90300" l="2646" r="96190">
                        <a14:foregroundMark x1="6667" y1="77778" x2="8571" y2="80423"/>
                        <a14:foregroundMark x1="8466" y1="86949" x2="8148" y2="84127"/>
                        <a14:foregroundMark x1="2857" y1="76720" x2="2857" y2="76720"/>
                        <a14:foregroundMark x1="54392" y1="13228" x2="59259" y2="13404"/>
                        <a14:foregroundMark x1="59259" y1="13404" x2="59471" y2="21693"/>
                        <a14:foregroundMark x1="59471" y1="21693" x2="59048" y2="22928"/>
                        <a14:foregroundMark x1="24339" y1="38801" x2="21058" y2="32804"/>
                        <a14:foregroundMark x1="21058" y1="32804" x2="25714" y2="30688"/>
                        <a14:foregroundMark x1="25714" y1="30688" x2="30159" y2="34215"/>
                        <a14:foregroundMark x1="30159" y1="34215" x2="33016" y2="35097"/>
                        <a14:foregroundMark x1="34286" y1="35273" x2="24444" y2="25750"/>
                        <a14:foregroundMark x1="21164" y1="28395" x2="19153" y2="30864"/>
                        <a14:foregroundMark x1="24868" y1="43915" x2="15238" y2="59083"/>
                        <a14:foregroundMark x1="46455" y1="22399" x2="41058" y2="31922"/>
                        <a14:foregroundMark x1="47725" y1="17989" x2="51323" y2="12875"/>
                        <a14:foregroundMark x1="54286" y1="8466" x2="54286" y2="8466"/>
                        <a14:foregroundMark x1="56402" y1="6702" x2="56402" y2="6702"/>
                        <a14:foregroundMark x1="58942" y1="8818" x2="58942" y2="8818"/>
                        <a14:foregroundMark x1="60741" y1="10582" x2="62222" y2="12698"/>
                        <a14:foregroundMark x1="63280" y1="14286" x2="62434" y2="16402"/>
                        <a14:foregroundMark x1="64127" y1="14286" x2="64127" y2="12698"/>
                        <a14:foregroundMark x1="57354" y1="30864" x2="59788" y2="33686"/>
                        <a14:foregroundMark x1="53016" y1="42681" x2="55661" y2="50265"/>
                        <a14:foregroundMark x1="55661" y1="50265" x2="67619" y2="62434"/>
                        <a14:foregroundMark x1="76508" y1="75132" x2="82116" y2="81481"/>
                        <a14:foregroundMark x1="89735" y1="77249" x2="91217" y2="70547"/>
                        <a14:foregroundMark x1="93228" y1="70899" x2="95132" y2="72310"/>
                        <a14:foregroundMark x1="94603" y1="69136" x2="86243" y2="61023"/>
                        <a14:foregroundMark x1="86243" y1="61023" x2="83175" y2="55379"/>
                        <a14:foregroundMark x1="80423" y1="51499" x2="81587" y2="43386"/>
                        <a14:foregroundMark x1="81587" y1="43386" x2="84550" y2="36508"/>
                        <a14:foregroundMark x1="86772" y1="30864" x2="85079" y2="36332"/>
                        <a14:foregroundMark x1="83704" y1="41093" x2="81905" y2="46737"/>
                        <a14:foregroundMark x1="84974" y1="38448" x2="84021" y2="42152"/>
                        <a14:foregroundMark x1="51429" y1="44797" x2="53757" y2="51323"/>
                        <a14:foregroundMark x1="58095" y1="58377" x2="61693" y2="62787"/>
                        <a14:foregroundMark x1="64550" y1="66314" x2="68783" y2="70723"/>
                        <a14:foregroundMark x1="68783" y1="70723" x2="68995" y2="70899"/>
                        <a14:foregroundMark x1="70794" y1="74427" x2="76085" y2="79365"/>
                        <a14:foregroundMark x1="76931" y1="80423" x2="81164" y2="84303"/>
                        <a14:foregroundMark x1="81164" y1="84303" x2="82540" y2="84656"/>
                        <a14:foregroundMark x1="83598" y1="82011" x2="83280" y2="86772"/>
                        <a14:foregroundMark x1="82963" y1="88360" x2="82963" y2="88360"/>
                        <a14:foregroundMark x1="86349" y1="81481" x2="92381" y2="86243"/>
                        <a14:foregroundMark x1="93333" y1="83951" x2="94074" y2="75838"/>
                        <a14:foregroundMark x1="94074" y1="75838" x2="94709" y2="74603"/>
                        <a14:foregroundMark x1="95026" y1="75661" x2="94603" y2="80600"/>
                        <a14:foregroundMark x1="95767" y1="73898" x2="95979" y2="71605"/>
                        <a14:foregroundMark x1="96190" y1="72310" x2="92275" y2="66314"/>
                        <a14:foregroundMark x1="91111" y1="63845" x2="95556" y2="66490"/>
                        <a14:foregroundMark x1="95556" y1="66490" x2="95556" y2="67196"/>
                        <a14:foregroundMark x1="69101" y1="71781" x2="70899" y2="73898"/>
                        <a14:foregroundMark x1="51323" y1="42152" x2="51323" y2="46914"/>
                        <a14:foregroundMark x1="74603" y1="17460" x2="68677" y2="29277"/>
                        <a14:foregroundMark x1="75132" y1="17284" x2="83810" y2="20811"/>
                        <a14:foregroundMark x1="85503" y1="22399" x2="87937" y2="29630"/>
                        <a14:foregroundMark x1="87937" y1="29630" x2="87725" y2="29982"/>
                        <a14:foregroundMark x1="88360" y1="27160" x2="86878" y2="24339"/>
                        <a14:foregroundMark x1="78095" y1="19400" x2="76402" y2="15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981" r="1534"/>
          <a:stretch/>
        </p:blipFill>
        <p:spPr bwMode="auto">
          <a:xfrm>
            <a:off x="819603" y="1186150"/>
            <a:ext cx="9888306" cy="566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5774E83-0F14-7ED3-640B-4F7FFE371D72}"/>
              </a:ext>
            </a:extLst>
          </p:cNvPr>
          <p:cNvSpPr txBox="1"/>
          <p:nvPr/>
        </p:nvSpPr>
        <p:spPr>
          <a:xfrm>
            <a:off x="3002527" y="5173009"/>
            <a:ext cx="21275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SPIRAL2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SC Linac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 up to 15 MeV/A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few 10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pµA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8D13B3-7CE3-7212-6E9A-5EA9DE71B740}"/>
              </a:ext>
            </a:extLst>
          </p:cNvPr>
          <p:cNvSpPr/>
          <p:nvPr/>
        </p:nvSpPr>
        <p:spPr>
          <a:xfrm>
            <a:off x="3901596" y="1311963"/>
            <a:ext cx="2586490" cy="2132350"/>
          </a:xfrm>
          <a:custGeom>
            <a:avLst/>
            <a:gdLst>
              <a:gd name="connsiteX0" fmla="*/ 0 w 1670441"/>
              <a:gd name="connsiteY0" fmla="*/ 0 h 1008112"/>
              <a:gd name="connsiteX1" fmla="*/ 1670441 w 1670441"/>
              <a:gd name="connsiteY1" fmla="*/ 0 h 1008112"/>
              <a:gd name="connsiteX2" fmla="*/ 1670441 w 1670441"/>
              <a:gd name="connsiteY2" fmla="*/ 1008112 h 1008112"/>
              <a:gd name="connsiteX3" fmla="*/ 0 w 1670441"/>
              <a:gd name="connsiteY3" fmla="*/ 1008112 h 1008112"/>
              <a:gd name="connsiteX4" fmla="*/ 0 w 1670441"/>
              <a:gd name="connsiteY4" fmla="*/ 0 h 1008112"/>
              <a:gd name="connsiteX0" fmla="*/ 0 w 1670441"/>
              <a:gd name="connsiteY0" fmla="*/ 0 h 1008112"/>
              <a:gd name="connsiteX1" fmla="*/ 1075386 w 1670441"/>
              <a:gd name="connsiteY1" fmla="*/ 2698 h 1008112"/>
              <a:gd name="connsiteX2" fmla="*/ 1670441 w 1670441"/>
              <a:gd name="connsiteY2" fmla="*/ 0 h 1008112"/>
              <a:gd name="connsiteX3" fmla="*/ 1670441 w 1670441"/>
              <a:gd name="connsiteY3" fmla="*/ 1008112 h 1008112"/>
              <a:gd name="connsiteX4" fmla="*/ 0 w 1670441"/>
              <a:gd name="connsiteY4" fmla="*/ 1008112 h 1008112"/>
              <a:gd name="connsiteX5" fmla="*/ 0 w 1670441"/>
              <a:gd name="connsiteY5" fmla="*/ 0 h 1008112"/>
              <a:gd name="connsiteX0" fmla="*/ 0 w 5175641"/>
              <a:gd name="connsiteY0" fmla="*/ 0 h 1465312"/>
              <a:gd name="connsiteX1" fmla="*/ 4580586 w 5175641"/>
              <a:gd name="connsiteY1" fmla="*/ 459898 h 1465312"/>
              <a:gd name="connsiteX2" fmla="*/ 5175641 w 5175641"/>
              <a:gd name="connsiteY2" fmla="*/ 457200 h 1465312"/>
              <a:gd name="connsiteX3" fmla="*/ 5175641 w 5175641"/>
              <a:gd name="connsiteY3" fmla="*/ 1465312 h 1465312"/>
              <a:gd name="connsiteX4" fmla="*/ 3505200 w 5175641"/>
              <a:gd name="connsiteY4" fmla="*/ 1465312 h 1465312"/>
              <a:gd name="connsiteX5" fmla="*/ 0 w 5175641"/>
              <a:gd name="connsiteY5" fmla="*/ 0 h 1465312"/>
              <a:gd name="connsiteX0" fmla="*/ 0 w 5175641"/>
              <a:gd name="connsiteY0" fmla="*/ 0 h 1465312"/>
              <a:gd name="connsiteX1" fmla="*/ 536906 w 5175641"/>
              <a:gd name="connsiteY1" fmla="*/ 2698 h 1465312"/>
              <a:gd name="connsiteX2" fmla="*/ 5175641 w 5175641"/>
              <a:gd name="connsiteY2" fmla="*/ 457200 h 1465312"/>
              <a:gd name="connsiteX3" fmla="*/ 5175641 w 5175641"/>
              <a:gd name="connsiteY3" fmla="*/ 1465312 h 1465312"/>
              <a:gd name="connsiteX4" fmla="*/ 3505200 w 5175641"/>
              <a:gd name="connsiteY4" fmla="*/ 1465312 h 1465312"/>
              <a:gd name="connsiteX5" fmla="*/ 0 w 5175641"/>
              <a:gd name="connsiteY5" fmla="*/ 0 h 1465312"/>
              <a:gd name="connsiteX0" fmla="*/ 1076960 w 6252601"/>
              <a:gd name="connsiteY0" fmla="*/ 0 h 1465312"/>
              <a:gd name="connsiteX1" fmla="*/ 1613866 w 6252601"/>
              <a:gd name="connsiteY1" fmla="*/ 2698 h 1465312"/>
              <a:gd name="connsiteX2" fmla="*/ 6252601 w 6252601"/>
              <a:gd name="connsiteY2" fmla="*/ 457200 h 1465312"/>
              <a:gd name="connsiteX3" fmla="*/ 6252601 w 6252601"/>
              <a:gd name="connsiteY3" fmla="*/ 1465312 h 1465312"/>
              <a:gd name="connsiteX4" fmla="*/ 0 w 6252601"/>
              <a:gd name="connsiteY4" fmla="*/ 997952 h 1465312"/>
              <a:gd name="connsiteX5" fmla="*/ 1076960 w 6252601"/>
              <a:gd name="connsiteY5" fmla="*/ 0 h 1465312"/>
              <a:gd name="connsiteX0" fmla="*/ 1076960 w 6252601"/>
              <a:gd name="connsiteY0" fmla="*/ 0 h 1569499"/>
              <a:gd name="connsiteX1" fmla="*/ 1613866 w 6252601"/>
              <a:gd name="connsiteY1" fmla="*/ 2698 h 1569499"/>
              <a:gd name="connsiteX2" fmla="*/ 6252601 w 6252601"/>
              <a:gd name="connsiteY2" fmla="*/ 457200 h 1569499"/>
              <a:gd name="connsiteX3" fmla="*/ 6252601 w 6252601"/>
              <a:gd name="connsiteY3" fmla="*/ 1465312 h 1569499"/>
              <a:gd name="connsiteX4" fmla="*/ 0 w 6252601"/>
              <a:gd name="connsiteY4" fmla="*/ 997952 h 1569499"/>
              <a:gd name="connsiteX5" fmla="*/ 1076960 w 6252601"/>
              <a:gd name="connsiteY5" fmla="*/ 0 h 1569499"/>
              <a:gd name="connsiteX0" fmla="*/ 1076960 w 6252601"/>
              <a:gd name="connsiteY0" fmla="*/ 0 h 1618366"/>
              <a:gd name="connsiteX1" fmla="*/ 1613866 w 6252601"/>
              <a:gd name="connsiteY1" fmla="*/ 2698 h 1618366"/>
              <a:gd name="connsiteX2" fmla="*/ 6252601 w 6252601"/>
              <a:gd name="connsiteY2" fmla="*/ 457200 h 1618366"/>
              <a:gd name="connsiteX3" fmla="*/ 6252601 w 6252601"/>
              <a:gd name="connsiteY3" fmla="*/ 1465312 h 1618366"/>
              <a:gd name="connsiteX4" fmla="*/ 1532586 w 6252601"/>
              <a:gd name="connsiteY4" fmla="*/ 1567338 h 1618366"/>
              <a:gd name="connsiteX5" fmla="*/ 0 w 6252601"/>
              <a:gd name="connsiteY5" fmla="*/ 997952 h 1618366"/>
              <a:gd name="connsiteX6" fmla="*/ 1076960 w 6252601"/>
              <a:gd name="connsiteY6" fmla="*/ 0 h 1618366"/>
              <a:gd name="connsiteX0" fmla="*/ 1192593 w 6368234"/>
              <a:gd name="connsiteY0" fmla="*/ 0 h 2043457"/>
              <a:gd name="connsiteX1" fmla="*/ 1729499 w 6368234"/>
              <a:gd name="connsiteY1" fmla="*/ 2698 h 2043457"/>
              <a:gd name="connsiteX2" fmla="*/ 6368234 w 6368234"/>
              <a:gd name="connsiteY2" fmla="*/ 457200 h 2043457"/>
              <a:gd name="connsiteX3" fmla="*/ 6368234 w 6368234"/>
              <a:gd name="connsiteY3" fmla="*/ 1465312 h 2043457"/>
              <a:gd name="connsiteX4" fmla="*/ 611899 w 6368234"/>
              <a:gd name="connsiteY4" fmla="*/ 2034698 h 2043457"/>
              <a:gd name="connsiteX5" fmla="*/ 115633 w 6368234"/>
              <a:gd name="connsiteY5" fmla="*/ 997952 h 2043457"/>
              <a:gd name="connsiteX6" fmla="*/ 1192593 w 6368234"/>
              <a:gd name="connsiteY6" fmla="*/ 0 h 2043457"/>
              <a:gd name="connsiteX0" fmla="*/ 1076960 w 6252601"/>
              <a:gd name="connsiteY0" fmla="*/ 0 h 2043457"/>
              <a:gd name="connsiteX1" fmla="*/ 1613866 w 6252601"/>
              <a:gd name="connsiteY1" fmla="*/ 2698 h 2043457"/>
              <a:gd name="connsiteX2" fmla="*/ 6252601 w 6252601"/>
              <a:gd name="connsiteY2" fmla="*/ 457200 h 2043457"/>
              <a:gd name="connsiteX3" fmla="*/ 6252601 w 6252601"/>
              <a:gd name="connsiteY3" fmla="*/ 1465312 h 2043457"/>
              <a:gd name="connsiteX4" fmla="*/ 496266 w 6252601"/>
              <a:gd name="connsiteY4" fmla="*/ 2034698 h 2043457"/>
              <a:gd name="connsiteX5" fmla="*/ 0 w 6252601"/>
              <a:gd name="connsiteY5" fmla="*/ 997952 h 2043457"/>
              <a:gd name="connsiteX6" fmla="*/ 1076960 w 6252601"/>
              <a:gd name="connsiteY6" fmla="*/ 0 h 2043457"/>
              <a:gd name="connsiteX0" fmla="*/ 1076960 w 6252601"/>
              <a:gd name="connsiteY0" fmla="*/ 0 h 2013516"/>
              <a:gd name="connsiteX1" fmla="*/ 1613866 w 6252601"/>
              <a:gd name="connsiteY1" fmla="*/ 2698 h 2013516"/>
              <a:gd name="connsiteX2" fmla="*/ 6252601 w 6252601"/>
              <a:gd name="connsiteY2" fmla="*/ 457200 h 2013516"/>
              <a:gd name="connsiteX3" fmla="*/ 6252601 w 6252601"/>
              <a:gd name="connsiteY3" fmla="*/ 1465312 h 2013516"/>
              <a:gd name="connsiteX4" fmla="*/ 232106 w 6252601"/>
              <a:gd name="connsiteY4" fmla="*/ 2004218 h 2013516"/>
              <a:gd name="connsiteX5" fmla="*/ 0 w 6252601"/>
              <a:gd name="connsiteY5" fmla="*/ 997952 h 2013516"/>
              <a:gd name="connsiteX6" fmla="*/ 1076960 w 6252601"/>
              <a:gd name="connsiteY6" fmla="*/ 0 h 2013516"/>
              <a:gd name="connsiteX0" fmla="*/ 1076960 w 6252601"/>
              <a:gd name="connsiteY0" fmla="*/ 0 h 2013516"/>
              <a:gd name="connsiteX1" fmla="*/ 1613866 w 6252601"/>
              <a:gd name="connsiteY1" fmla="*/ 2698 h 2013516"/>
              <a:gd name="connsiteX2" fmla="*/ 6252601 w 6252601"/>
              <a:gd name="connsiteY2" fmla="*/ 457200 h 2013516"/>
              <a:gd name="connsiteX3" fmla="*/ 6252601 w 6252601"/>
              <a:gd name="connsiteY3" fmla="*/ 1465312 h 2013516"/>
              <a:gd name="connsiteX4" fmla="*/ 232106 w 6252601"/>
              <a:gd name="connsiteY4" fmla="*/ 2004218 h 2013516"/>
              <a:gd name="connsiteX5" fmla="*/ 0 w 6252601"/>
              <a:gd name="connsiteY5" fmla="*/ 997952 h 2013516"/>
              <a:gd name="connsiteX6" fmla="*/ 1076960 w 6252601"/>
              <a:gd name="connsiteY6" fmla="*/ 0 h 2013516"/>
              <a:gd name="connsiteX0" fmla="*/ 1076960 w 6252601"/>
              <a:gd name="connsiteY0" fmla="*/ 0 h 2013516"/>
              <a:gd name="connsiteX1" fmla="*/ 1613866 w 6252601"/>
              <a:gd name="connsiteY1" fmla="*/ 2698 h 2013516"/>
              <a:gd name="connsiteX2" fmla="*/ 2483241 w 6252601"/>
              <a:gd name="connsiteY2" fmla="*/ 528320 h 2013516"/>
              <a:gd name="connsiteX3" fmla="*/ 6252601 w 6252601"/>
              <a:gd name="connsiteY3" fmla="*/ 1465312 h 2013516"/>
              <a:gd name="connsiteX4" fmla="*/ 232106 w 6252601"/>
              <a:gd name="connsiteY4" fmla="*/ 2004218 h 2013516"/>
              <a:gd name="connsiteX5" fmla="*/ 0 w 6252601"/>
              <a:gd name="connsiteY5" fmla="*/ 997952 h 2013516"/>
              <a:gd name="connsiteX6" fmla="*/ 1076960 w 6252601"/>
              <a:gd name="connsiteY6" fmla="*/ 0 h 2013516"/>
              <a:gd name="connsiteX0" fmla="*/ 1076960 w 2483241"/>
              <a:gd name="connsiteY0" fmla="*/ 0 h 2045647"/>
              <a:gd name="connsiteX1" fmla="*/ 1613866 w 2483241"/>
              <a:gd name="connsiteY1" fmla="*/ 2698 h 2045647"/>
              <a:gd name="connsiteX2" fmla="*/ 2483241 w 2483241"/>
              <a:gd name="connsiteY2" fmla="*/ 528320 h 2045647"/>
              <a:gd name="connsiteX3" fmla="*/ 1639961 w 2483241"/>
              <a:gd name="connsiteY3" fmla="*/ 1871712 h 2045647"/>
              <a:gd name="connsiteX4" fmla="*/ 232106 w 2483241"/>
              <a:gd name="connsiteY4" fmla="*/ 2004218 h 2045647"/>
              <a:gd name="connsiteX5" fmla="*/ 0 w 2483241"/>
              <a:gd name="connsiteY5" fmla="*/ 997952 h 2045647"/>
              <a:gd name="connsiteX6" fmla="*/ 1076960 w 2483241"/>
              <a:gd name="connsiteY6" fmla="*/ 0 h 2045647"/>
              <a:gd name="connsiteX0" fmla="*/ 1076960 w 2483241"/>
              <a:gd name="connsiteY0" fmla="*/ 0 h 2031002"/>
              <a:gd name="connsiteX1" fmla="*/ 1613866 w 2483241"/>
              <a:gd name="connsiteY1" fmla="*/ 2698 h 2031002"/>
              <a:gd name="connsiteX2" fmla="*/ 2483241 w 2483241"/>
              <a:gd name="connsiteY2" fmla="*/ 528320 h 2031002"/>
              <a:gd name="connsiteX3" fmla="*/ 1639961 w 2483241"/>
              <a:gd name="connsiteY3" fmla="*/ 1871712 h 2031002"/>
              <a:gd name="connsiteX4" fmla="*/ 232106 w 2483241"/>
              <a:gd name="connsiteY4" fmla="*/ 2004218 h 2031002"/>
              <a:gd name="connsiteX5" fmla="*/ 0 w 2483241"/>
              <a:gd name="connsiteY5" fmla="*/ 997952 h 2031002"/>
              <a:gd name="connsiteX6" fmla="*/ 1076960 w 2483241"/>
              <a:gd name="connsiteY6" fmla="*/ 0 h 2031002"/>
              <a:gd name="connsiteX0" fmla="*/ 1076960 w 2483241"/>
              <a:gd name="connsiteY0" fmla="*/ 0 h 2004218"/>
              <a:gd name="connsiteX1" fmla="*/ 1613866 w 2483241"/>
              <a:gd name="connsiteY1" fmla="*/ 2698 h 2004218"/>
              <a:gd name="connsiteX2" fmla="*/ 2483241 w 2483241"/>
              <a:gd name="connsiteY2" fmla="*/ 528320 h 2004218"/>
              <a:gd name="connsiteX3" fmla="*/ 1639961 w 2483241"/>
              <a:gd name="connsiteY3" fmla="*/ 1871712 h 2004218"/>
              <a:gd name="connsiteX4" fmla="*/ 232106 w 2483241"/>
              <a:gd name="connsiteY4" fmla="*/ 2004218 h 2004218"/>
              <a:gd name="connsiteX5" fmla="*/ 0 w 2483241"/>
              <a:gd name="connsiteY5" fmla="*/ 997952 h 2004218"/>
              <a:gd name="connsiteX6" fmla="*/ 1076960 w 2483241"/>
              <a:gd name="connsiteY6" fmla="*/ 0 h 2004218"/>
              <a:gd name="connsiteX0" fmla="*/ 1076960 w 2584841"/>
              <a:gd name="connsiteY0" fmla="*/ 0 h 2004218"/>
              <a:gd name="connsiteX1" fmla="*/ 1613866 w 2584841"/>
              <a:gd name="connsiteY1" fmla="*/ 2698 h 2004218"/>
              <a:gd name="connsiteX2" fmla="*/ 2584841 w 2584841"/>
              <a:gd name="connsiteY2" fmla="*/ 640080 h 2004218"/>
              <a:gd name="connsiteX3" fmla="*/ 1639961 w 2584841"/>
              <a:gd name="connsiteY3" fmla="*/ 1871712 h 2004218"/>
              <a:gd name="connsiteX4" fmla="*/ 232106 w 2584841"/>
              <a:gd name="connsiteY4" fmla="*/ 2004218 h 2004218"/>
              <a:gd name="connsiteX5" fmla="*/ 0 w 2584841"/>
              <a:gd name="connsiteY5" fmla="*/ 997952 h 2004218"/>
              <a:gd name="connsiteX6" fmla="*/ 1076960 w 2584841"/>
              <a:gd name="connsiteY6" fmla="*/ 0 h 2004218"/>
              <a:gd name="connsiteX0" fmla="*/ 1076960 w 2584841"/>
              <a:gd name="connsiteY0" fmla="*/ 0 h 2004218"/>
              <a:gd name="connsiteX1" fmla="*/ 1613866 w 2584841"/>
              <a:gd name="connsiteY1" fmla="*/ 2698 h 2004218"/>
              <a:gd name="connsiteX2" fmla="*/ 2584841 w 2584841"/>
              <a:gd name="connsiteY2" fmla="*/ 640080 h 2004218"/>
              <a:gd name="connsiteX3" fmla="*/ 1579001 w 2584841"/>
              <a:gd name="connsiteY3" fmla="*/ 1963152 h 2004218"/>
              <a:gd name="connsiteX4" fmla="*/ 232106 w 2584841"/>
              <a:gd name="connsiteY4" fmla="*/ 2004218 h 2004218"/>
              <a:gd name="connsiteX5" fmla="*/ 0 w 2584841"/>
              <a:gd name="connsiteY5" fmla="*/ 997952 h 2004218"/>
              <a:gd name="connsiteX6" fmla="*/ 1076960 w 2584841"/>
              <a:gd name="connsiteY6" fmla="*/ 0 h 2004218"/>
              <a:gd name="connsiteX0" fmla="*/ 1076960 w 2584841"/>
              <a:gd name="connsiteY0" fmla="*/ 0 h 2008583"/>
              <a:gd name="connsiteX1" fmla="*/ 1613866 w 2584841"/>
              <a:gd name="connsiteY1" fmla="*/ 2698 h 2008583"/>
              <a:gd name="connsiteX2" fmla="*/ 2584841 w 2584841"/>
              <a:gd name="connsiteY2" fmla="*/ 640080 h 2008583"/>
              <a:gd name="connsiteX3" fmla="*/ 1568841 w 2584841"/>
              <a:gd name="connsiteY3" fmla="*/ 1973312 h 2008583"/>
              <a:gd name="connsiteX4" fmla="*/ 232106 w 2584841"/>
              <a:gd name="connsiteY4" fmla="*/ 2004218 h 2008583"/>
              <a:gd name="connsiteX5" fmla="*/ 0 w 2584841"/>
              <a:gd name="connsiteY5" fmla="*/ 997952 h 2008583"/>
              <a:gd name="connsiteX6" fmla="*/ 1076960 w 2584841"/>
              <a:gd name="connsiteY6" fmla="*/ 0 h 2008583"/>
              <a:gd name="connsiteX0" fmla="*/ 1076960 w 2584841"/>
              <a:gd name="connsiteY0" fmla="*/ 0 h 2004218"/>
              <a:gd name="connsiteX1" fmla="*/ 1613866 w 2584841"/>
              <a:gd name="connsiteY1" fmla="*/ 2698 h 2004218"/>
              <a:gd name="connsiteX2" fmla="*/ 2584841 w 2584841"/>
              <a:gd name="connsiteY2" fmla="*/ 640080 h 2004218"/>
              <a:gd name="connsiteX3" fmla="*/ 1568841 w 2584841"/>
              <a:gd name="connsiteY3" fmla="*/ 1973312 h 2004218"/>
              <a:gd name="connsiteX4" fmla="*/ 232106 w 2584841"/>
              <a:gd name="connsiteY4" fmla="*/ 2004218 h 2004218"/>
              <a:gd name="connsiteX5" fmla="*/ 0 w 2584841"/>
              <a:gd name="connsiteY5" fmla="*/ 997952 h 2004218"/>
              <a:gd name="connsiteX6" fmla="*/ 1076960 w 2584841"/>
              <a:gd name="connsiteY6" fmla="*/ 0 h 2004218"/>
              <a:gd name="connsiteX0" fmla="*/ 1076960 w 2584841"/>
              <a:gd name="connsiteY0" fmla="*/ 0 h 2004218"/>
              <a:gd name="connsiteX1" fmla="*/ 1613866 w 2584841"/>
              <a:gd name="connsiteY1" fmla="*/ 2698 h 2004218"/>
              <a:gd name="connsiteX2" fmla="*/ 2584841 w 2584841"/>
              <a:gd name="connsiteY2" fmla="*/ 640080 h 2004218"/>
              <a:gd name="connsiteX3" fmla="*/ 1568841 w 2584841"/>
              <a:gd name="connsiteY3" fmla="*/ 1973312 h 2004218"/>
              <a:gd name="connsiteX4" fmla="*/ 232106 w 2584841"/>
              <a:gd name="connsiteY4" fmla="*/ 2004218 h 2004218"/>
              <a:gd name="connsiteX5" fmla="*/ 0 w 2584841"/>
              <a:gd name="connsiteY5" fmla="*/ 997952 h 2004218"/>
              <a:gd name="connsiteX6" fmla="*/ 1076960 w 2584841"/>
              <a:gd name="connsiteY6" fmla="*/ 0 h 2004218"/>
              <a:gd name="connsiteX0" fmla="*/ 1066800 w 2584841"/>
              <a:gd name="connsiteY0" fmla="*/ 48102 h 2001520"/>
              <a:gd name="connsiteX1" fmla="*/ 1613866 w 2584841"/>
              <a:gd name="connsiteY1" fmla="*/ 0 h 2001520"/>
              <a:gd name="connsiteX2" fmla="*/ 2584841 w 2584841"/>
              <a:gd name="connsiteY2" fmla="*/ 637382 h 2001520"/>
              <a:gd name="connsiteX3" fmla="*/ 1568841 w 2584841"/>
              <a:gd name="connsiteY3" fmla="*/ 1970614 h 2001520"/>
              <a:gd name="connsiteX4" fmla="*/ 232106 w 2584841"/>
              <a:gd name="connsiteY4" fmla="*/ 2001520 h 2001520"/>
              <a:gd name="connsiteX5" fmla="*/ 0 w 2584841"/>
              <a:gd name="connsiteY5" fmla="*/ 995254 h 2001520"/>
              <a:gd name="connsiteX6" fmla="*/ 1066800 w 2584841"/>
              <a:gd name="connsiteY6" fmla="*/ 48102 h 2001520"/>
              <a:gd name="connsiteX0" fmla="*/ 1066800 w 2584841"/>
              <a:gd name="connsiteY0" fmla="*/ 0 h 1953418"/>
              <a:gd name="connsiteX1" fmla="*/ 1634186 w 2584841"/>
              <a:gd name="connsiteY1" fmla="*/ 2698 h 1953418"/>
              <a:gd name="connsiteX2" fmla="*/ 2584841 w 2584841"/>
              <a:gd name="connsiteY2" fmla="*/ 589280 h 1953418"/>
              <a:gd name="connsiteX3" fmla="*/ 1568841 w 2584841"/>
              <a:gd name="connsiteY3" fmla="*/ 1922512 h 1953418"/>
              <a:gd name="connsiteX4" fmla="*/ 232106 w 2584841"/>
              <a:gd name="connsiteY4" fmla="*/ 1953418 h 1953418"/>
              <a:gd name="connsiteX5" fmla="*/ 0 w 2584841"/>
              <a:gd name="connsiteY5" fmla="*/ 947152 h 1953418"/>
              <a:gd name="connsiteX6" fmla="*/ 1066800 w 2584841"/>
              <a:gd name="connsiteY6" fmla="*/ 0 h 1953418"/>
              <a:gd name="connsiteX0" fmla="*/ 1066800 w 2584841"/>
              <a:gd name="connsiteY0" fmla="*/ 0 h 1953418"/>
              <a:gd name="connsiteX1" fmla="*/ 1634186 w 2584841"/>
              <a:gd name="connsiteY1" fmla="*/ 2698 h 1953418"/>
              <a:gd name="connsiteX2" fmla="*/ 2584841 w 2584841"/>
              <a:gd name="connsiteY2" fmla="*/ 589280 h 1953418"/>
              <a:gd name="connsiteX3" fmla="*/ 2375866 w 2584841"/>
              <a:gd name="connsiteY3" fmla="*/ 896777 h 1953418"/>
              <a:gd name="connsiteX4" fmla="*/ 1568841 w 2584841"/>
              <a:gd name="connsiteY4" fmla="*/ 1922512 h 1953418"/>
              <a:gd name="connsiteX5" fmla="*/ 232106 w 2584841"/>
              <a:gd name="connsiteY5" fmla="*/ 1953418 h 1953418"/>
              <a:gd name="connsiteX6" fmla="*/ 0 w 2584841"/>
              <a:gd name="connsiteY6" fmla="*/ 947152 h 1953418"/>
              <a:gd name="connsiteX7" fmla="*/ 1066800 w 2584841"/>
              <a:gd name="connsiteY7" fmla="*/ 0 h 1953418"/>
              <a:gd name="connsiteX0" fmla="*/ 1066800 w 2375866"/>
              <a:gd name="connsiteY0" fmla="*/ 0 h 1953418"/>
              <a:gd name="connsiteX1" fmla="*/ 1634186 w 2375866"/>
              <a:gd name="connsiteY1" fmla="*/ 2698 h 1953418"/>
              <a:gd name="connsiteX2" fmla="*/ 2280041 w 2375866"/>
              <a:gd name="connsiteY2" fmla="*/ 406400 h 1953418"/>
              <a:gd name="connsiteX3" fmla="*/ 2375866 w 2375866"/>
              <a:gd name="connsiteY3" fmla="*/ 896777 h 1953418"/>
              <a:gd name="connsiteX4" fmla="*/ 1568841 w 2375866"/>
              <a:gd name="connsiteY4" fmla="*/ 1922512 h 1953418"/>
              <a:gd name="connsiteX5" fmla="*/ 232106 w 2375866"/>
              <a:gd name="connsiteY5" fmla="*/ 1953418 h 1953418"/>
              <a:gd name="connsiteX6" fmla="*/ 0 w 2375866"/>
              <a:gd name="connsiteY6" fmla="*/ 947152 h 1953418"/>
              <a:gd name="connsiteX7" fmla="*/ 1066800 w 2375866"/>
              <a:gd name="connsiteY7" fmla="*/ 0 h 1953418"/>
              <a:gd name="connsiteX0" fmla="*/ 1066800 w 2304746"/>
              <a:gd name="connsiteY0" fmla="*/ 0 h 1953418"/>
              <a:gd name="connsiteX1" fmla="*/ 1634186 w 2304746"/>
              <a:gd name="connsiteY1" fmla="*/ 2698 h 1953418"/>
              <a:gd name="connsiteX2" fmla="*/ 2280041 w 2304746"/>
              <a:gd name="connsiteY2" fmla="*/ 406400 h 1953418"/>
              <a:gd name="connsiteX3" fmla="*/ 2304746 w 2304746"/>
              <a:gd name="connsiteY3" fmla="*/ 876457 h 1953418"/>
              <a:gd name="connsiteX4" fmla="*/ 1568841 w 2304746"/>
              <a:gd name="connsiteY4" fmla="*/ 1922512 h 1953418"/>
              <a:gd name="connsiteX5" fmla="*/ 232106 w 2304746"/>
              <a:gd name="connsiteY5" fmla="*/ 1953418 h 1953418"/>
              <a:gd name="connsiteX6" fmla="*/ 0 w 2304746"/>
              <a:gd name="connsiteY6" fmla="*/ 947152 h 1953418"/>
              <a:gd name="connsiteX7" fmla="*/ 1066800 w 2304746"/>
              <a:gd name="connsiteY7" fmla="*/ 0 h 1953418"/>
              <a:gd name="connsiteX0" fmla="*/ 1066800 w 2304746"/>
              <a:gd name="connsiteY0" fmla="*/ 0 h 1966868"/>
              <a:gd name="connsiteX1" fmla="*/ 1634186 w 2304746"/>
              <a:gd name="connsiteY1" fmla="*/ 2698 h 1966868"/>
              <a:gd name="connsiteX2" fmla="*/ 2280041 w 2304746"/>
              <a:gd name="connsiteY2" fmla="*/ 406400 h 1966868"/>
              <a:gd name="connsiteX3" fmla="*/ 2304746 w 2304746"/>
              <a:gd name="connsiteY3" fmla="*/ 876457 h 1966868"/>
              <a:gd name="connsiteX4" fmla="*/ 1487561 w 2304746"/>
              <a:gd name="connsiteY4" fmla="*/ 1952992 h 1966868"/>
              <a:gd name="connsiteX5" fmla="*/ 232106 w 2304746"/>
              <a:gd name="connsiteY5" fmla="*/ 1953418 h 1966868"/>
              <a:gd name="connsiteX6" fmla="*/ 0 w 2304746"/>
              <a:gd name="connsiteY6" fmla="*/ 947152 h 1966868"/>
              <a:gd name="connsiteX7" fmla="*/ 1066800 w 2304746"/>
              <a:gd name="connsiteY7" fmla="*/ 0 h 1966868"/>
              <a:gd name="connsiteX0" fmla="*/ 1066800 w 2304746"/>
              <a:gd name="connsiteY0" fmla="*/ 0 h 1962362"/>
              <a:gd name="connsiteX1" fmla="*/ 1634186 w 2304746"/>
              <a:gd name="connsiteY1" fmla="*/ 2698 h 1962362"/>
              <a:gd name="connsiteX2" fmla="*/ 2280041 w 2304746"/>
              <a:gd name="connsiteY2" fmla="*/ 406400 h 1962362"/>
              <a:gd name="connsiteX3" fmla="*/ 2304746 w 2304746"/>
              <a:gd name="connsiteY3" fmla="*/ 876457 h 1962362"/>
              <a:gd name="connsiteX4" fmla="*/ 1487561 w 2304746"/>
              <a:gd name="connsiteY4" fmla="*/ 1952992 h 1962362"/>
              <a:gd name="connsiteX5" fmla="*/ 232106 w 2304746"/>
              <a:gd name="connsiteY5" fmla="*/ 1953418 h 1962362"/>
              <a:gd name="connsiteX6" fmla="*/ 0 w 2304746"/>
              <a:gd name="connsiteY6" fmla="*/ 947152 h 1962362"/>
              <a:gd name="connsiteX7" fmla="*/ 1066800 w 2304746"/>
              <a:gd name="connsiteY7" fmla="*/ 0 h 1962362"/>
              <a:gd name="connsiteX0" fmla="*/ 1066800 w 2304746"/>
              <a:gd name="connsiteY0" fmla="*/ 0 h 1971845"/>
              <a:gd name="connsiteX1" fmla="*/ 1634186 w 2304746"/>
              <a:gd name="connsiteY1" fmla="*/ 2698 h 1971845"/>
              <a:gd name="connsiteX2" fmla="*/ 2280041 w 2304746"/>
              <a:gd name="connsiteY2" fmla="*/ 406400 h 1971845"/>
              <a:gd name="connsiteX3" fmla="*/ 2304746 w 2304746"/>
              <a:gd name="connsiteY3" fmla="*/ 876457 h 1971845"/>
              <a:gd name="connsiteX4" fmla="*/ 1487561 w 2304746"/>
              <a:gd name="connsiteY4" fmla="*/ 1952992 h 1971845"/>
              <a:gd name="connsiteX5" fmla="*/ 232106 w 2304746"/>
              <a:gd name="connsiteY5" fmla="*/ 1953418 h 1971845"/>
              <a:gd name="connsiteX6" fmla="*/ 0 w 2304746"/>
              <a:gd name="connsiteY6" fmla="*/ 947152 h 1971845"/>
              <a:gd name="connsiteX7" fmla="*/ 1066800 w 2304746"/>
              <a:gd name="connsiteY7" fmla="*/ 0 h 1971845"/>
              <a:gd name="connsiteX0" fmla="*/ 1066800 w 2365706"/>
              <a:gd name="connsiteY0" fmla="*/ 0 h 1971845"/>
              <a:gd name="connsiteX1" fmla="*/ 1634186 w 2365706"/>
              <a:gd name="connsiteY1" fmla="*/ 2698 h 1971845"/>
              <a:gd name="connsiteX2" fmla="*/ 2280041 w 2365706"/>
              <a:gd name="connsiteY2" fmla="*/ 406400 h 1971845"/>
              <a:gd name="connsiteX3" fmla="*/ 2365706 w 2365706"/>
              <a:gd name="connsiteY3" fmla="*/ 906937 h 1971845"/>
              <a:gd name="connsiteX4" fmla="*/ 1487561 w 2365706"/>
              <a:gd name="connsiteY4" fmla="*/ 1952992 h 1971845"/>
              <a:gd name="connsiteX5" fmla="*/ 232106 w 2365706"/>
              <a:gd name="connsiteY5" fmla="*/ 1953418 h 1971845"/>
              <a:gd name="connsiteX6" fmla="*/ 0 w 2365706"/>
              <a:gd name="connsiteY6" fmla="*/ 947152 h 1971845"/>
              <a:gd name="connsiteX7" fmla="*/ 1066800 w 2365706"/>
              <a:gd name="connsiteY7" fmla="*/ 0 h 1971845"/>
              <a:gd name="connsiteX0" fmla="*/ 1066800 w 2442601"/>
              <a:gd name="connsiteY0" fmla="*/ 0 h 1971845"/>
              <a:gd name="connsiteX1" fmla="*/ 1634186 w 2442601"/>
              <a:gd name="connsiteY1" fmla="*/ 2698 h 1971845"/>
              <a:gd name="connsiteX2" fmla="*/ 2442601 w 2442601"/>
              <a:gd name="connsiteY2" fmla="*/ 304800 h 1971845"/>
              <a:gd name="connsiteX3" fmla="*/ 2365706 w 2442601"/>
              <a:gd name="connsiteY3" fmla="*/ 906937 h 1971845"/>
              <a:gd name="connsiteX4" fmla="*/ 1487561 w 2442601"/>
              <a:gd name="connsiteY4" fmla="*/ 1952992 h 1971845"/>
              <a:gd name="connsiteX5" fmla="*/ 232106 w 2442601"/>
              <a:gd name="connsiteY5" fmla="*/ 1953418 h 1971845"/>
              <a:gd name="connsiteX6" fmla="*/ 0 w 2442601"/>
              <a:gd name="connsiteY6" fmla="*/ 947152 h 1971845"/>
              <a:gd name="connsiteX7" fmla="*/ 1066800 w 2442601"/>
              <a:gd name="connsiteY7" fmla="*/ 0 h 1971845"/>
              <a:gd name="connsiteX0" fmla="*/ 1066800 w 2442601"/>
              <a:gd name="connsiteY0" fmla="*/ 7462 h 1979307"/>
              <a:gd name="connsiteX1" fmla="*/ 1949146 w 2442601"/>
              <a:gd name="connsiteY1" fmla="*/ 0 h 1979307"/>
              <a:gd name="connsiteX2" fmla="*/ 2442601 w 2442601"/>
              <a:gd name="connsiteY2" fmla="*/ 312262 h 1979307"/>
              <a:gd name="connsiteX3" fmla="*/ 2365706 w 2442601"/>
              <a:gd name="connsiteY3" fmla="*/ 914399 h 1979307"/>
              <a:gd name="connsiteX4" fmla="*/ 1487561 w 2442601"/>
              <a:gd name="connsiteY4" fmla="*/ 1960454 h 1979307"/>
              <a:gd name="connsiteX5" fmla="*/ 232106 w 2442601"/>
              <a:gd name="connsiteY5" fmla="*/ 1960880 h 1979307"/>
              <a:gd name="connsiteX6" fmla="*/ 0 w 2442601"/>
              <a:gd name="connsiteY6" fmla="*/ 954614 h 1979307"/>
              <a:gd name="connsiteX7" fmla="*/ 1066800 w 2442601"/>
              <a:gd name="connsiteY7" fmla="*/ 7462 h 1979307"/>
              <a:gd name="connsiteX0" fmla="*/ 1066800 w 2442601"/>
              <a:gd name="connsiteY0" fmla="*/ 0 h 1971845"/>
              <a:gd name="connsiteX1" fmla="*/ 1766266 w 2442601"/>
              <a:gd name="connsiteY1" fmla="*/ 12858 h 1971845"/>
              <a:gd name="connsiteX2" fmla="*/ 2442601 w 2442601"/>
              <a:gd name="connsiteY2" fmla="*/ 304800 h 1971845"/>
              <a:gd name="connsiteX3" fmla="*/ 2365706 w 2442601"/>
              <a:gd name="connsiteY3" fmla="*/ 906937 h 1971845"/>
              <a:gd name="connsiteX4" fmla="*/ 1487561 w 2442601"/>
              <a:gd name="connsiteY4" fmla="*/ 1952992 h 1971845"/>
              <a:gd name="connsiteX5" fmla="*/ 232106 w 2442601"/>
              <a:gd name="connsiteY5" fmla="*/ 1953418 h 1971845"/>
              <a:gd name="connsiteX6" fmla="*/ 0 w 2442601"/>
              <a:gd name="connsiteY6" fmla="*/ 947152 h 1971845"/>
              <a:gd name="connsiteX7" fmla="*/ 1066800 w 2442601"/>
              <a:gd name="connsiteY7" fmla="*/ 0 h 1971845"/>
              <a:gd name="connsiteX0" fmla="*/ 1066800 w 2365706"/>
              <a:gd name="connsiteY0" fmla="*/ 0 h 1971845"/>
              <a:gd name="connsiteX1" fmla="*/ 1766266 w 2365706"/>
              <a:gd name="connsiteY1" fmla="*/ 12858 h 1971845"/>
              <a:gd name="connsiteX2" fmla="*/ 2341001 w 2365706"/>
              <a:gd name="connsiteY2" fmla="*/ 375920 h 1971845"/>
              <a:gd name="connsiteX3" fmla="*/ 2365706 w 2365706"/>
              <a:gd name="connsiteY3" fmla="*/ 906937 h 1971845"/>
              <a:gd name="connsiteX4" fmla="*/ 1487561 w 2365706"/>
              <a:gd name="connsiteY4" fmla="*/ 1952992 h 1971845"/>
              <a:gd name="connsiteX5" fmla="*/ 232106 w 2365706"/>
              <a:gd name="connsiteY5" fmla="*/ 1953418 h 1971845"/>
              <a:gd name="connsiteX6" fmla="*/ 0 w 2365706"/>
              <a:gd name="connsiteY6" fmla="*/ 947152 h 1971845"/>
              <a:gd name="connsiteX7" fmla="*/ 1066800 w 2365706"/>
              <a:gd name="connsiteY7" fmla="*/ 0 h 1971845"/>
              <a:gd name="connsiteX0" fmla="*/ 1066800 w 2391801"/>
              <a:gd name="connsiteY0" fmla="*/ 0 h 1971845"/>
              <a:gd name="connsiteX1" fmla="*/ 1766266 w 2391801"/>
              <a:gd name="connsiteY1" fmla="*/ 12858 h 1971845"/>
              <a:gd name="connsiteX2" fmla="*/ 2391801 w 2391801"/>
              <a:gd name="connsiteY2" fmla="*/ 335280 h 1971845"/>
              <a:gd name="connsiteX3" fmla="*/ 2365706 w 2391801"/>
              <a:gd name="connsiteY3" fmla="*/ 906937 h 1971845"/>
              <a:gd name="connsiteX4" fmla="*/ 1487561 w 2391801"/>
              <a:gd name="connsiteY4" fmla="*/ 1952992 h 1971845"/>
              <a:gd name="connsiteX5" fmla="*/ 232106 w 2391801"/>
              <a:gd name="connsiteY5" fmla="*/ 1953418 h 1971845"/>
              <a:gd name="connsiteX6" fmla="*/ 0 w 2391801"/>
              <a:gd name="connsiteY6" fmla="*/ 947152 h 1971845"/>
              <a:gd name="connsiteX7" fmla="*/ 1066800 w 2391801"/>
              <a:gd name="connsiteY7" fmla="*/ 0 h 1971845"/>
              <a:gd name="connsiteX0" fmla="*/ 1066800 w 2391801"/>
              <a:gd name="connsiteY0" fmla="*/ 0 h 1971845"/>
              <a:gd name="connsiteX1" fmla="*/ 1847546 w 2391801"/>
              <a:gd name="connsiteY1" fmla="*/ 2698 h 1971845"/>
              <a:gd name="connsiteX2" fmla="*/ 2391801 w 2391801"/>
              <a:gd name="connsiteY2" fmla="*/ 335280 h 1971845"/>
              <a:gd name="connsiteX3" fmla="*/ 2365706 w 2391801"/>
              <a:gd name="connsiteY3" fmla="*/ 906937 h 1971845"/>
              <a:gd name="connsiteX4" fmla="*/ 1487561 w 2391801"/>
              <a:gd name="connsiteY4" fmla="*/ 1952992 h 1971845"/>
              <a:gd name="connsiteX5" fmla="*/ 232106 w 2391801"/>
              <a:gd name="connsiteY5" fmla="*/ 1953418 h 1971845"/>
              <a:gd name="connsiteX6" fmla="*/ 0 w 2391801"/>
              <a:gd name="connsiteY6" fmla="*/ 947152 h 1971845"/>
              <a:gd name="connsiteX7" fmla="*/ 1066800 w 2391801"/>
              <a:gd name="connsiteY7" fmla="*/ 0 h 19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1801" h="1971845">
                <a:moveTo>
                  <a:pt x="1066800" y="0"/>
                </a:moveTo>
                <a:lnTo>
                  <a:pt x="1847546" y="2698"/>
                </a:lnTo>
                <a:lnTo>
                  <a:pt x="2391801" y="335280"/>
                </a:lnTo>
                <a:lnTo>
                  <a:pt x="2365706" y="906937"/>
                </a:lnTo>
                <a:lnTo>
                  <a:pt x="1487561" y="1952992"/>
                </a:lnTo>
                <a:cubicBezTo>
                  <a:pt x="446892" y="1975455"/>
                  <a:pt x="1213246" y="1980511"/>
                  <a:pt x="232106" y="1953418"/>
                </a:cubicBezTo>
                <a:cubicBezTo>
                  <a:pt x="104406" y="1387845"/>
                  <a:pt x="75938" y="1208375"/>
                  <a:pt x="0" y="947152"/>
                </a:cubicBezTo>
                <a:lnTo>
                  <a:pt x="10668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539033-6E12-9561-991D-9FF16B37AC82}"/>
              </a:ext>
            </a:extLst>
          </p:cNvPr>
          <p:cNvSpPr txBox="1"/>
          <p:nvPr/>
        </p:nvSpPr>
        <p:spPr>
          <a:xfrm>
            <a:off x="5990010" y="6210353"/>
            <a:ext cx="2581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to 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238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U, up to 95 MeV/A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 1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pµA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7975E2C-1D2A-C808-6BE8-E0F4072E6845}"/>
              </a:ext>
            </a:extLst>
          </p:cNvPr>
          <p:cNvSpPr txBox="1"/>
          <p:nvPr/>
        </p:nvSpPr>
        <p:spPr>
          <a:xfrm>
            <a:off x="3760824" y="4306421"/>
            <a:ext cx="312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Super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Separator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Spectrometer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BF306D-160D-B295-076E-9405614E5396}"/>
              </a:ext>
            </a:extLst>
          </p:cNvPr>
          <p:cNvSpPr txBox="1"/>
          <p:nvPr/>
        </p:nvSpPr>
        <p:spPr>
          <a:xfrm>
            <a:off x="5254265" y="4792416"/>
            <a:ext cx="2334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SPIRAL1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ISOL fragmentation RIB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EC4D96-F215-2019-9B8D-68A88B6AD38E}"/>
              </a:ext>
            </a:extLst>
          </p:cNvPr>
          <p:cNvSpPr/>
          <p:nvPr/>
        </p:nvSpPr>
        <p:spPr>
          <a:xfrm>
            <a:off x="4413185" y="1164113"/>
            <a:ext cx="1717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DESIR (2027)</a:t>
            </a:r>
            <a:endParaRPr kumimoji="0" lang="fr-FR" sz="20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769A5F7-9245-21A6-6790-B527DCE47131}"/>
              </a:ext>
            </a:extLst>
          </p:cNvPr>
          <p:cNvSpPr txBox="1"/>
          <p:nvPr/>
        </p:nvSpPr>
        <p:spPr>
          <a:xfrm>
            <a:off x="60884" y="2335692"/>
            <a:ext cx="28777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Neutron For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intensity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neutron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beam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1-30MeV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BE0B20C3-F204-1296-0F3A-DB3D19CFA06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335B74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GANIL / SPIRAL2 </a:t>
            </a:r>
            <a:r>
              <a:rPr kumimoji="0" lang="fr-BE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facility</a:t>
            </a:r>
            <a:endParaRPr kumimoji="0" lang="fr-BE" sz="4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34">
            <a:extLst>
              <a:ext uri="{FF2B5EF4-FFF2-40B4-BE49-F238E27FC236}">
                <a16:creationId xmlns:a16="http://schemas.microsoft.com/office/drawing/2014/main" id="{E6B94DBA-4FA8-6CFD-8299-0BB8D143EED8}"/>
              </a:ext>
            </a:extLst>
          </p:cNvPr>
          <p:cNvSpPr txBox="1">
            <a:spLocks/>
          </p:cNvSpPr>
          <p:nvPr/>
        </p:nvSpPr>
        <p:spPr>
          <a:xfrm>
            <a:off x="9336314" y="157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06B75-06E4-42DD-9145-BBD25B07A985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3CA1C9-FCD5-A8F1-2516-F5ABF50A4FD5}"/>
              </a:ext>
            </a:extLst>
          </p:cNvPr>
          <p:cNvSpPr txBox="1"/>
          <p:nvPr/>
        </p:nvSpPr>
        <p:spPr>
          <a:xfrm>
            <a:off x="-574206" y="891565"/>
            <a:ext cx="63436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Desintegration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Excitation and Storage of Radioactive Ions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Hall for low-E and precision (nuclear) physics experiments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7E3636-B050-FD0C-0610-AD07BAA26ECE}"/>
              </a:ext>
            </a:extLst>
          </p:cNvPr>
          <p:cNvSpPr txBox="1"/>
          <p:nvPr/>
        </p:nvSpPr>
        <p:spPr>
          <a:xfrm>
            <a:off x="9056217" y="1028193"/>
            <a:ext cx="2314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areas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92D8D4E-7A04-CFE9-08AA-7FD125344088}"/>
              </a:ext>
            </a:extLst>
          </p:cNvPr>
          <p:cNvSpPr txBox="1"/>
          <p:nvPr/>
        </p:nvSpPr>
        <p:spPr>
          <a:xfrm>
            <a:off x="9534414" y="2861021"/>
            <a:ext cx="2314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spectrometer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F0CB1BC-FCCB-571A-C70B-641FB8E2DB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1326" y="689574"/>
            <a:ext cx="1598129" cy="638094"/>
          </a:xfrm>
          <a:prstGeom prst="rect">
            <a:avLst/>
          </a:prstGeom>
        </p:spPr>
      </p:pic>
      <p:pic>
        <p:nvPicPr>
          <p:cNvPr id="25" name="Image 24" descr="S3-logo3_white.jpg">
            <a:extLst>
              <a:ext uri="{FF2B5EF4-FFF2-40B4-BE49-F238E27FC236}">
                <a16:creationId xmlns:a16="http://schemas.microsoft.com/office/drawing/2014/main" id="{F719FDC1-6617-0501-4435-4E0471FD4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515" y="7795809"/>
            <a:ext cx="45719" cy="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GANIL">
            <a:extLst>
              <a:ext uri="{FF2B5EF4-FFF2-40B4-BE49-F238E27FC236}">
                <a16:creationId xmlns:a16="http://schemas.microsoft.com/office/drawing/2014/main" id="{EAB9942B-A94F-9C4E-E282-CC1FED4F4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010" y="5864519"/>
            <a:ext cx="1351283" cy="2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NIL">
            <a:extLst>
              <a:ext uri="{FF2B5EF4-FFF2-40B4-BE49-F238E27FC236}">
                <a16:creationId xmlns:a16="http://schemas.microsoft.com/office/drawing/2014/main" id="{99745ED7-9A42-8526-7B64-1A057078A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09" y="3854148"/>
            <a:ext cx="1757547" cy="44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 descr="S3-logo3_white.jpg">
            <a:extLst>
              <a:ext uri="{FF2B5EF4-FFF2-40B4-BE49-F238E27FC236}">
                <a16:creationId xmlns:a16="http://schemas.microsoft.com/office/drawing/2014/main" id="{1CA14207-7C63-EF54-8CE7-CCA9807F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490" y="3852199"/>
            <a:ext cx="377212" cy="4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CDA2BB50-7958-7F5E-F372-FC3865B70FF3}"/>
              </a:ext>
            </a:extLst>
          </p:cNvPr>
          <p:cNvSpPr txBox="1"/>
          <p:nvPr/>
        </p:nvSpPr>
        <p:spPr>
          <a:xfrm>
            <a:off x="1232261" y="6306335"/>
            <a:ext cx="232627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SPIRAL2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ion source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7" name="ZoneTexte 1026">
            <a:extLst>
              <a:ext uri="{FF2B5EF4-FFF2-40B4-BE49-F238E27FC236}">
                <a16:creationId xmlns:a16="http://schemas.microsoft.com/office/drawing/2014/main" id="{DF113A59-75D1-C2ED-E4E5-3C94FB3E4C88}"/>
              </a:ext>
            </a:extLst>
          </p:cNvPr>
          <p:cNvSpPr txBox="1"/>
          <p:nvPr/>
        </p:nvSpPr>
        <p:spPr>
          <a:xfrm>
            <a:off x="10591340" y="6272974"/>
            <a:ext cx="1229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 sources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7" name="ZoneTexte 1046">
            <a:extLst>
              <a:ext uri="{FF2B5EF4-FFF2-40B4-BE49-F238E27FC236}">
                <a16:creationId xmlns:a16="http://schemas.microsoft.com/office/drawing/2014/main" id="{D4951AE4-16A0-B170-0C01-4BA9B8A12282}"/>
              </a:ext>
            </a:extLst>
          </p:cNvPr>
          <p:cNvSpPr txBox="1"/>
          <p:nvPr/>
        </p:nvSpPr>
        <p:spPr>
          <a:xfrm>
            <a:off x="156873" y="428226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NEW Ganil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INjector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50" name="Connecteur droit 1049">
            <a:extLst>
              <a:ext uri="{FF2B5EF4-FFF2-40B4-BE49-F238E27FC236}">
                <a16:creationId xmlns:a16="http://schemas.microsoft.com/office/drawing/2014/main" id="{54034419-1FB1-8BFD-3450-1D47489E33AD}"/>
              </a:ext>
            </a:extLst>
          </p:cNvPr>
          <p:cNvCxnSpPr>
            <a:cxnSpLocks/>
          </p:cNvCxnSpPr>
          <p:nvPr/>
        </p:nvCxnSpPr>
        <p:spPr>
          <a:xfrm>
            <a:off x="1978084" y="5467526"/>
            <a:ext cx="0" cy="7899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2" name="Ellipse 1051">
            <a:extLst>
              <a:ext uri="{FF2B5EF4-FFF2-40B4-BE49-F238E27FC236}">
                <a16:creationId xmlns:a16="http://schemas.microsoft.com/office/drawing/2014/main" id="{0532E431-A7C8-1E1F-17E0-2F61E03F463F}"/>
              </a:ext>
            </a:extLst>
          </p:cNvPr>
          <p:cNvSpPr/>
          <p:nvPr/>
        </p:nvSpPr>
        <p:spPr>
          <a:xfrm>
            <a:off x="1942084" y="5418653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3" name="Picture 4" descr="GANIL">
            <a:extLst>
              <a:ext uri="{FF2B5EF4-FFF2-40B4-BE49-F238E27FC236}">
                <a16:creationId xmlns:a16="http://schemas.microsoft.com/office/drawing/2014/main" id="{F430FB9D-81D3-B00A-949B-3BA778F87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786" y="6283617"/>
            <a:ext cx="1351283" cy="2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4" name="Connecteur droit 1053">
            <a:extLst>
              <a:ext uri="{FF2B5EF4-FFF2-40B4-BE49-F238E27FC236}">
                <a16:creationId xmlns:a16="http://schemas.microsoft.com/office/drawing/2014/main" id="{3544DC6A-A0AA-155C-3005-02C65EC86B8E}"/>
              </a:ext>
            </a:extLst>
          </p:cNvPr>
          <p:cNvCxnSpPr>
            <a:cxnSpLocks/>
          </p:cNvCxnSpPr>
          <p:nvPr/>
        </p:nvCxnSpPr>
        <p:spPr>
          <a:xfrm flipH="1">
            <a:off x="2894797" y="4442486"/>
            <a:ext cx="9805" cy="9193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5" name="Ellipse 1054">
            <a:extLst>
              <a:ext uri="{FF2B5EF4-FFF2-40B4-BE49-F238E27FC236}">
                <a16:creationId xmlns:a16="http://schemas.microsoft.com/office/drawing/2014/main" id="{E78F46EE-9D55-07EE-1129-FA0210A7FD6F}"/>
              </a:ext>
            </a:extLst>
          </p:cNvPr>
          <p:cNvSpPr/>
          <p:nvPr/>
        </p:nvSpPr>
        <p:spPr>
          <a:xfrm>
            <a:off x="2868602" y="4393613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56" name="Connecteur droit 1055">
            <a:extLst>
              <a:ext uri="{FF2B5EF4-FFF2-40B4-BE49-F238E27FC236}">
                <a16:creationId xmlns:a16="http://schemas.microsoft.com/office/drawing/2014/main" id="{597C9F27-868F-A688-615F-87F9891E3053}"/>
              </a:ext>
            </a:extLst>
          </p:cNvPr>
          <p:cNvCxnSpPr>
            <a:cxnSpLocks/>
          </p:cNvCxnSpPr>
          <p:nvPr/>
        </p:nvCxnSpPr>
        <p:spPr>
          <a:xfrm>
            <a:off x="2899578" y="5361817"/>
            <a:ext cx="14126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0" name="Connecteur droit 1059">
            <a:extLst>
              <a:ext uri="{FF2B5EF4-FFF2-40B4-BE49-F238E27FC236}">
                <a16:creationId xmlns:a16="http://schemas.microsoft.com/office/drawing/2014/main" id="{D1CEC720-7936-AE84-5F66-E8595EF03061}"/>
              </a:ext>
            </a:extLst>
          </p:cNvPr>
          <p:cNvCxnSpPr>
            <a:cxnSpLocks/>
          </p:cNvCxnSpPr>
          <p:nvPr/>
        </p:nvCxnSpPr>
        <p:spPr>
          <a:xfrm>
            <a:off x="1014797" y="4704551"/>
            <a:ext cx="0" cy="5810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1" name="Ellipse 1060">
            <a:extLst>
              <a:ext uri="{FF2B5EF4-FFF2-40B4-BE49-F238E27FC236}">
                <a16:creationId xmlns:a16="http://schemas.microsoft.com/office/drawing/2014/main" id="{844E60EB-4226-3E06-A1FC-179EDFBB0C26}"/>
              </a:ext>
            </a:extLst>
          </p:cNvPr>
          <p:cNvSpPr/>
          <p:nvPr/>
        </p:nvSpPr>
        <p:spPr>
          <a:xfrm>
            <a:off x="1614896" y="5247859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62" name="Connecteur droit 1061">
            <a:extLst>
              <a:ext uri="{FF2B5EF4-FFF2-40B4-BE49-F238E27FC236}">
                <a16:creationId xmlns:a16="http://schemas.microsoft.com/office/drawing/2014/main" id="{A92E11FD-EFED-65DD-AA55-6A8BA859098F}"/>
              </a:ext>
            </a:extLst>
          </p:cNvPr>
          <p:cNvCxnSpPr>
            <a:cxnSpLocks/>
            <a:stCxn id="1061" idx="2"/>
          </p:cNvCxnSpPr>
          <p:nvPr/>
        </p:nvCxnSpPr>
        <p:spPr>
          <a:xfrm flipH="1">
            <a:off x="1014797" y="5285628"/>
            <a:ext cx="60009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6" name="Ellipse 1065">
            <a:extLst>
              <a:ext uri="{FF2B5EF4-FFF2-40B4-BE49-F238E27FC236}">
                <a16:creationId xmlns:a16="http://schemas.microsoft.com/office/drawing/2014/main" id="{E63608B8-5C8F-96DA-2805-F8F9BDE35D3E}"/>
              </a:ext>
            </a:extLst>
          </p:cNvPr>
          <p:cNvSpPr/>
          <p:nvPr/>
        </p:nvSpPr>
        <p:spPr>
          <a:xfrm>
            <a:off x="3090360" y="2798619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67" name="Connecteur droit 1066">
            <a:extLst>
              <a:ext uri="{FF2B5EF4-FFF2-40B4-BE49-F238E27FC236}">
                <a16:creationId xmlns:a16="http://schemas.microsoft.com/office/drawing/2014/main" id="{EA052D3D-E6E0-8323-3B4B-9ACE60B40A2D}"/>
              </a:ext>
            </a:extLst>
          </p:cNvPr>
          <p:cNvCxnSpPr>
            <a:cxnSpLocks/>
            <a:stCxn id="1066" idx="2"/>
          </p:cNvCxnSpPr>
          <p:nvPr/>
        </p:nvCxnSpPr>
        <p:spPr>
          <a:xfrm flipH="1">
            <a:off x="2239494" y="2836388"/>
            <a:ext cx="8508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9" name="Connecteur droit 1068">
            <a:extLst>
              <a:ext uri="{FF2B5EF4-FFF2-40B4-BE49-F238E27FC236}">
                <a16:creationId xmlns:a16="http://schemas.microsoft.com/office/drawing/2014/main" id="{9D1DE38A-C2A3-97A5-E785-A9B79F07C49B}"/>
              </a:ext>
            </a:extLst>
          </p:cNvPr>
          <p:cNvCxnSpPr>
            <a:cxnSpLocks/>
          </p:cNvCxnSpPr>
          <p:nvPr/>
        </p:nvCxnSpPr>
        <p:spPr>
          <a:xfrm>
            <a:off x="4887696" y="3159073"/>
            <a:ext cx="0" cy="6950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70" name="Ellipse 1069">
            <a:extLst>
              <a:ext uri="{FF2B5EF4-FFF2-40B4-BE49-F238E27FC236}">
                <a16:creationId xmlns:a16="http://schemas.microsoft.com/office/drawing/2014/main" id="{990DCE14-E9A6-A28F-921D-D325A2664933}"/>
              </a:ext>
            </a:extLst>
          </p:cNvPr>
          <p:cNvSpPr/>
          <p:nvPr/>
        </p:nvSpPr>
        <p:spPr>
          <a:xfrm>
            <a:off x="4851696" y="3110200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72" name="Connecteur droit 1071">
            <a:extLst>
              <a:ext uri="{FF2B5EF4-FFF2-40B4-BE49-F238E27FC236}">
                <a16:creationId xmlns:a16="http://schemas.microsoft.com/office/drawing/2014/main" id="{C4B14D9B-7A45-5DAB-4069-AE2C74649902}"/>
              </a:ext>
            </a:extLst>
          </p:cNvPr>
          <p:cNvCxnSpPr>
            <a:cxnSpLocks/>
          </p:cNvCxnSpPr>
          <p:nvPr/>
        </p:nvCxnSpPr>
        <p:spPr>
          <a:xfrm>
            <a:off x="9181786" y="1564223"/>
            <a:ext cx="0" cy="6251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73" name="Ellipse 1072">
            <a:extLst>
              <a:ext uri="{FF2B5EF4-FFF2-40B4-BE49-F238E27FC236}">
                <a16:creationId xmlns:a16="http://schemas.microsoft.com/office/drawing/2014/main" id="{B57F5961-EC70-0838-5E83-F7C39D9E90C3}"/>
              </a:ext>
            </a:extLst>
          </p:cNvPr>
          <p:cNvSpPr/>
          <p:nvPr/>
        </p:nvSpPr>
        <p:spPr>
          <a:xfrm>
            <a:off x="9145786" y="2142799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5" name="Picture 4" descr="GANIL">
            <a:extLst>
              <a:ext uri="{FF2B5EF4-FFF2-40B4-BE49-F238E27FC236}">
                <a16:creationId xmlns:a16="http://schemas.microsoft.com/office/drawing/2014/main" id="{AC0D2AF9-2EBD-674B-85DD-6B718DE27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418" y="1014416"/>
            <a:ext cx="1351283" cy="2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6" name="Connecteur droit 1075">
            <a:extLst>
              <a:ext uri="{FF2B5EF4-FFF2-40B4-BE49-F238E27FC236}">
                <a16:creationId xmlns:a16="http://schemas.microsoft.com/office/drawing/2014/main" id="{510348D2-23AA-BABF-2316-176050509FD1}"/>
              </a:ext>
            </a:extLst>
          </p:cNvPr>
          <p:cNvCxnSpPr>
            <a:cxnSpLocks/>
          </p:cNvCxnSpPr>
          <p:nvPr/>
        </p:nvCxnSpPr>
        <p:spPr>
          <a:xfrm>
            <a:off x="6167080" y="1023468"/>
            <a:ext cx="0" cy="454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77" name="Ellipse 1076">
            <a:extLst>
              <a:ext uri="{FF2B5EF4-FFF2-40B4-BE49-F238E27FC236}">
                <a16:creationId xmlns:a16="http://schemas.microsoft.com/office/drawing/2014/main" id="{0857778C-716E-A265-182D-98BE1F9FC5E7}"/>
              </a:ext>
            </a:extLst>
          </p:cNvPr>
          <p:cNvSpPr/>
          <p:nvPr/>
        </p:nvSpPr>
        <p:spPr>
          <a:xfrm>
            <a:off x="6131080" y="1431347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79" name="Connecteur droit 1078">
            <a:extLst>
              <a:ext uri="{FF2B5EF4-FFF2-40B4-BE49-F238E27FC236}">
                <a16:creationId xmlns:a16="http://schemas.microsoft.com/office/drawing/2014/main" id="{B8C3FC41-A022-8E02-6033-8406E017A227}"/>
              </a:ext>
            </a:extLst>
          </p:cNvPr>
          <p:cNvCxnSpPr>
            <a:cxnSpLocks/>
          </p:cNvCxnSpPr>
          <p:nvPr/>
        </p:nvCxnSpPr>
        <p:spPr>
          <a:xfrm>
            <a:off x="5783874" y="1023468"/>
            <a:ext cx="38320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2" name="Connecteur droit 1081">
            <a:extLst>
              <a:ext uri="{FF2B5EF4-FFF2-40B4-BE49-F238E27FC236}">
                <a16:creationId xmlns:a16="http://schemas.microsoft.com/office/drawing/2014/main" id="{7D7386F6-C07A-8407-FEAA-FE82BC1EABE3}"/>
              </a:ext>
            </a:extLst>
          </p:cNvPr>
          <p:cNvCxnSpPr>
            <a:cxnSpLocks/>
          </p:cNvCxnSpPr>
          <p:nvPr/>
        </p:nvCxnSpPr>
        <p:spPr>
          <a:xfrm>
            <a:off x="7323421" y="3657160"/>
            <a:ext cx="0" cy="1350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3" name="Ellipse 1082">
            <a:extLst>
              <a:ext uri="{FF2B5EF4-FFF2-40B4-BE49-F238E27FC236}">
                <a16:creationId xmlns:a16="http://schemas.microsoft.com/office/drawing/2014/main" id="{ED60454A-3B2F-53B6-29D4-9253728B76B3}"/>
              </a:ext>
            </a:extLst>
          </p:cNvPr>
          <p:cNvSpPr/>
          <p:nvPr/>
        </p:nvSpPr>
        <p:spPr>
          <a:xfrm>
            <a:off x="7292433" y="3629728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85" name="Connecteur droit 1084">
            <a:extLst>
              <a:ext uri="{FF2B5EF4-FFF2-40B4-BE49-F238E27FC236}">
                <a16:creationId xmlns:a16="http://schemas.microsoft.com/office/drawing/2014/main" id="{A6BF415A-4114-45A4-3BD9-51B42EE57C0E}"/>
              </a:ext>
            </a:extLst>
          </p:cNvPr>
          <p:cNvCxnSpPr>
            <a:cxnSpLocks/>
          </p:cNvCxnSpPr>
          <p:nvPr/>
        </p:nvCxnSpPr>
        <p:spPr>
          <a:xfrm>
            <a:off x="6940215" y="5001591"/>
            <a:ext cx="38320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7" name="ZoneTexte 1086">
            <a:extLst>
              <a:ext uri="{FF2B5EF4-FFF2-40B4-BE49-F238E27FC236}">
                <a16:creationId xmlns:a16="http://schemas.microsoft.com/office/drawing/2014/main" id="{30D62459-E3F5-061B-44AE-E683927949B0}"/>
              </a:ext>
            </a:extLst>
          </p:cNvPr>
          <p:cNvSpPr txBox="1"/>
          <p:nvPr/>
        </p:nvSpPr>
        <p:spPr>
          <a:xfrm>
            <a:off x="4738517" y="5860616"/>
            <a:ext cx="6385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cyclotrons</a:t>
            </a:r>
          </a:p>
        </p:txBody>
      </p:sp>
      <p:cxnSp>
        <p:nvCxnSpPr>
          <p:cNvPr id="1088" name="Connecteur droit 1087">
            <a:extLst>
              <a:ext uri="{FF2B5EF4-FFF2-40B4-BE49-F238E27FC236}">
                <a16:creationId xmlns:a16="http://schemas.microsoft.com/office/drawing/2014/main" id="{013913D9-621A-5089-D08B-71D04C0D3AA2}"/>
              </a:ext>
            </a:extLst>
          </p:cNvPr>
          <p:cNvCxnSpPr>
            <a:cxnSpLocks/>
          </p:cNvCxnSpPr>
          <p:nvPr/>
        </p:nvCxnSpPr>
        <p:spPr>
          <a:xfrm>
            <a:off x="8657028" y="4745933"/>
            <a:ext cx="0" cy="13224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9" name="Ellipse 1088">
            <a:extLst>
              <a:ext uri="{FF2B5EF4-FFF2-40B4-BE49-F238E27FC236}">
                <a16:creationId xmlns:a16="http://schemas.microsoft.com/office/drawing/2014/main" id="{19E2DA9C-5717-D889-F365-960C0BF82D26}"/>
              </a:ext>
            </a:extLst>
          </p:cNvPr>
          <p:cNvSpPr/>
          <p:nvPr/>
        </p:nvSpPr>
        <p:spPr>
          <a:xfrm>
            <a:off x="8621028" y="4697060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91" name="Connecteur droit 1090">
            <a:extLst>
              <a:ext uri="{FF2B5EF4-FFF2-40B4-BE49-F238E27FC236}">
                <a16:creationId xmlns:a16="http://schemas.microsoft.com/office/drawing/2014/main" id="{5A91D3F0-6093-9A1F-2424-7A0A12AB82B4}"/>
              </a:ext>
            </a:extLst>
          </p:cNvPr>
          <p:cNvCxnSpPr>
            <a:cxnSpLocks/>
          </p:cNvCxnSpPr>
          <p:nvPr/>
        </p:nvCxnSpPr>
        <p:spPr>
          <a:xfrm>
            <a:off x="8493303" y="6068391"/>
            <a:ext cx="1637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4" name="Connecteur droit 1093">
            <a:extLst>
              <a:ext uri="{FF2B5EF4-FFF2-40B4-BE49-F238E27FC236}">
                <a16:creationId xmlns:a16="http://schemas.microsoft.com/office/drawing/2014/main" id="{DB7863FF-7E8F-011D-8374-BB54E5BB1A31}"/>
              </a:ext>
            </a:extLst>
          </p:cNvPr>
          <p:cNvCxnSpPr>
            <a:cxnSpLocks/>
          </p:cNvCxnSpPr>
          <p:nvPr/>
        </p:nvCxnSpPr>
        <p:spPr>
          <a:xfrm>
            <a:off x="10031313" y="5542212"/>
            <a:ext cx="0" cy="6681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95" name="Ellipse 1094">
            <a:extLst>
              <a:ext uri="{FF2B5EF4-FFF2-40B4-BE49-F238E27FC236}">
                <a16:creationId xmlns:a16="http://schemas.microsoft.com/office/drawing/2014/main" id="{A8EA2316-B1F1-6686-C1B6-5770324ED886}"/>
              </a:ext>
            </a:extLst>
          </p:cNvPr>
          <p:cNvSpPr/>
          <p:nvPr/>
        </p:nvSpPr>
        <p:spPr>
          <a:xfrm>
            <a:off x="9995313" y="5493339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00" name="Connecteur droit 1099">
            <a:extLst>
              <a:ext uri="{FF2B5EF4-FFF2-40B4-BE49-F238E27FC236}">
                <a16:creationId xmlns:a16="http://schemas.microsoft.com/office/drawing/2014/main" id="{8F64B069-1FE3-DDAC-62ED-89F88C7C72FB}"/>
              </a:ext>
            </a:extLst>
          </p:cNvPr>
          <p:cNvCxnSpPr>
            <a:cxnSpLocks/>
          </p:cNvCxnSpPr>
          <p:nvPr/>
        </p:nvCxnSpPr>
        <p:spPr>
          <a:xfrm>
            <a:off x="9184928" y="3050581"/>
            <a:ext cx="56350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1" name="Ellipse 1100">
            <a:extLst>
              <a:ext uri="{FF2B5EF4-FFF2-40B4-BE49-F238E27FC236}">
                <a16:creationId xmlns:a16="http://schemas.microsoft.com/office/drawing/2014/main" id="{685E5316-8F72-BBDD-6139-5A99B4D13211}"/>
              </a:ext>
            </a:extLst>
          </p:cNvPr>
          <p:cNvSpPr/>
          <p:nvPr/>
        </p:nvSpPr>
        <p:spPr>
          <a:xfrm>
            <a:off x="9141622" y="3012813"/>
            <a:ext cx="72000" cy="755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toile à 5 branches 2">
            <a:extLst>
              <a:ext uri="{FF2B5EF4-FFF2-40B4-BE49-F238E27FC236}">
                <a16:creationId xmlns:a16="http://schemas.microsoft.com/office/drawing/2014/main" id="{25052596-0166-546D-EE04-68FD86BBB519}"/>
              </a:ext>
            </a:extLst>
          </p:cNvPr>
          <p:cNvSpPr/>
          <p:nvPr/>
        </p:nvSpPr>
        <p:spPr>
          <a:xfrm>
            <a:off x="6215369" y="1835246"/>
            <a:ext cx="263372" cy="265242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5476DE-8FDC-DE4F-6E67-CA07057FF08C}"/>
              </a:ext>
            </a:extLst>
          </p:cNvPr>
          <p:cNvSpPr txBox="1"/>
          <p:nvPr/>
        </p:nvSpPr>
        <p:spPr>
          <a:xfrm>
            <a:off x="6519288" y="2157663"/>
            <a:ext cx="1580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LASAGN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8BF33B-243C-5770-0502-5DC3C8EA3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EMIS Conference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6CE2E-4F82-64CC-669E-33FCAE67D248}"/>
              </a:ext>
            </a:extLst>
          </p:cNvPr>
          <p:cNvSpPr txBox="1"/>
          <p:nvPr/>
        </p:nvSpPr>
        <p:spPr>
          <a:xfrm>
            <a:off x="7717536" y="15795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from L. Lalanne 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7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B1284-C146-369C-1A05-71518FA27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Box 510">
            <a:extLst>
              <a:ext uri="{FF2B5EF4-FFF2-40B4-BE49-F238E27FC236}">
                <a16:creationId xmlns:a16="http://schemas.microsoft.com/office/drawing/2014/main" id="{5012EC5F-B39E-4689-3A82-CA40B38EC220}"/>
              </a:ext>
            </a:extLst>
          </p:cNvPr>
          <p:cNvSpPr txBox="1"/>
          <p:nvPr/>
        </p:nvSpPr>
        <p:spPr>
          <a:xfrm>
            <a:off x="7172622" y="2174326"/>
            <a:ext cx="168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Interaction region 10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-10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mbar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18" name="Oval 250">
            <a:extLst>
              <a:ext uri="{FF2B5EF4-FFF2-40B4-BE49-F238E27FC236}">
                <a16:creationId xmlns:a16="http://schemas.microsoft.com/office/drawing/2014/main" id="{C25B816C-418B-5700-95E0-2B45071108B8}"/>
              </a:ext>
            </a:extLst>
          </p:cNvPr>
          <p:cNvSpPr/>
          <p:nvPr/>
        </p:nvSpPr>
        <p:spPr>
          <a:xfrm>
            <a:off x="397456" y="2383159"/>
            <a:ext cx="770835" cy="7679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34">
            <a:extLst>
              <a:ext uri="{FF2B5EF4-FFF2-40B4-BE49-F238E27FC236}">
                <a16:creationId xmlns:a16="http://schemas.microsoft.com/office/drawing/2014/main" id="{2E56A2C0-2BD6-059C-1C54-B56925FD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314" y="62523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06B75-06E4-42DD-9145-BBD25B07A985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F37D11-6D76-181C-7D12-2D6C36F293C3}"/>
              </a:ext>
            </a:extLst>
          </p:cNvPr>
          <p:cNvCxnSpPr>
            <a:cxnSpLocks/>
            <a:stCxn id="8" idx="7"/>
          </p:cNvCxnSpPr>
          <p:nvPr/>
        </p:nvCxnSpPr>
        <p:spPr>
          <a:xfrm>
            <a:off x="3301710" y="1410894"/>
            <a:ext cx="5916234" cy="13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9F4B57-5D02-E0C5-A651-A2575B2D813C}"/>
              </a:ext>
            </a:extLst>
          </p:cNvPr>
          <p:cNvCxnSpPr>
            <a:cxnSpLocks/>
            <a:stCxn id="8" idx="5"/>
          </p:cNvCxnSpPr>
          <p:nvPr/>
        </p:nvCxnSpPr>
        <p:spPr>
          <a:xfrm flipV="1">
            <a:off x="3301710" y="1976437"/>
            <a:ext cx="5916234" cy="230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367665A-B1B2-9217-772E-9B25468636E7}"/>
              </a:ext>
            </a:extLst>
          </p:cNvPr>
          <p:cNvSpPr/>
          <p:nvPr/>
        </p:nvSpPr>
        <p:spPr>
          <a:xfrm>
            <a:off x="2591184" y="1288987"/>
            <a:ext cx="832433" cy="83243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BC54AB-0EFC-B46C-1CCB-D75DF2A5455A}"/>
              </a:ext>
            </a:extLst>
          </p:cNvPr>
          <p:cNvCxnSpPr>
            <a:cxnSpLocks/>
          </p:cNvCxnSpPr>
          <p:nvPr/>
        </p:nvCxnSpPr>
        <p:spPr>
          <a:xfrm flipH="1">
            <a:off x="1919554" y="2099741"/>
            <a:ext cx="1185593" cy="12527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99C10C-0CB3-1B6F-AD3D-E1EF15956A2B}"/>
              </a:ext>
            </a:extLst>
          </p:cNvPr>
          <p:cNvCxnSpPr>
            <a:cxnSpLocks/>
            <a:endCxn id="219" idx="0"/>
          </p:cNvCxnSpPr>
          <p:nvPr/>
        </p:nvCxnSpPr>
        <p:spPr>
          <a:xfrm flipH="1">
            <a:off x="793595" y="1754569"/>
            <a:ext cx="1797589" cy="19304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B3F40-B73E-FB5C-1B0E-9160B12B61E3}"/>
              </a:ext>
            </a:extLst>
          </p:cNvPr>
          <p:cNvSpPr/>
          <p:nvPr/>
        </p:nvSpPr>
        <p:spPr>
          <a:xfrm>
            <a:off x="2340507" y="1584594"/>
            <a:ext cx="311374" cy="169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FFA9CA-07C6-BE92-6D57-1334967E8E62}"/>
              </a:ext>
            </a:extLst>
          </p:cNvPr>
          <p:cNvSpPr/>
          <p:nvPr/>
        </p:nvSpPr>
        <p:spPr>
          <a:xfrm>
            <a:off x="3267205" y="1439115"/>
            <a:ext cx="695271" cy="53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EA8B63-D0D9-6428-B5DC-89C966569A31}"/>
              </a:ext>
            </a:extLst>
          </p:cNvPr>
          <p:cNvCxnSpPr>
            <a:cxnSpLocks/>
          </p:cNvCxnSpPr>
          <p:nvPr/>
        </p:nvCxnSpPr>
        <p:spPr>
          <a:xfrm>
            <a:off x="2388199" y="1588141"/>
            <a:ext cx="2293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111E29-0494-7E4C-1225-7A373C1DB7A5}"/>
              </a:ext>
            </a:extLst>
          </p:cNvPr>
          <p:cNvCxnSpPr>
            <a:cxnSpLocks/>
          </p:cNvCxnSpPr>
          <p:nvPr/>
        </p:nvCxnSpPr>
        <p:spPr>
          <a:xfrm>
            <a:off x="2388199" y="1747868"/>
            <a:ext cx="2175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6DAF3-71EA-5C20-4665-16DAA4E3BCE1}"/>
              </a:ext>
            </a:extLst>
          </p:cNvPr>
          <p:cNvSpPr/>
          <p:nvPr/>
        </p:nvSpPr>
        <p:spPr>
          <a:xfrm rot="18724643">
            <a:off x="2550519" y="1738844"/>
            <a:ext cx="408184" cy="57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2E90EEE-043C-0440-663B-441DA91240FE}"/>
              </a:ext>
            </a:extLst>
          </p:cNvPr>
          <p:cNvCxnSpPr>
            <a:cxnSpLocks/>
          </p:cNvCxnSpPr>
          <p:nvPr/>
        </p:nvCxnSpPr>
        <p:spPr>
          <a:xfrm>
            <a:off x="2402456" y="1560354"/>
            <a:ext cx="0" cy="217863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8FC4FC-8DD4-A02E-76DA-3FF42E5FD3A5}"/>
              </a:ext>
            </a:extLst>
          </p:cNvPr>
          <p:cNvGrpSpPr/>
          <p:nvPr/>
        </p:nvGrpSpPr>
        <p:grpSpPr>
          <a:xfrm>
            <a:off x="8911624" y="1301391"/>
            <a:ext cx="2079755" cy="2012104"/>
            <a:chOff x="3209122" y="4005079"/>
            <a:chExt cx="2079755" cy="2593341"/>
          </a:xfrm>
          <a:scene3d>
            <a:camera prst="orthographicFront">
              <a:rot lat="0" lon="10799977" rev="0"/>
            </a:camera>
            <a:lightRig rig="threePt" dir="t"/>
          </a:scene3d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93E82B-EBAE-77E4-4D9E-4DACBC2B98C7}"/>
                </a:ext>
              </a:extLst>
            </p:cNvPr>
            <p:cNvSpPr/>
            <p:nvPr/>
          </p:nvSpPr>
          <p:spPr>
            <a:xfrm>
              <a:off x="4292230" y="4005079"/>
              <a:ext cx="832433" cy="10728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B9AF176-F0A3-F6D6-D3E4-28561B2F3B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3086" y="5050034"/>
              <a:ext cx="1083108" cy="15483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3FD05EE-078E-F9AD-D3F7-F6F7BE7A79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9122" y="4605153"/>
              <a:ext cx="1083108" cy="15483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2D9593-2E1B-86AA-9E89-3AB6D14E03CF}"/>
                </a:ext>
              </a:extLst>
            </p:cNvPr>
            <p:cNvCxnSpPr>
              <a:cxnSpLocks/>
            </p:cNvCxnSpPr>
            <p:nvPr/>
          </p:nvCxnSpPr>
          <p:spPr>
            <a:xfrm>
              <a:off x="4089246" y="4390650"/>
              <a:ext cx="2293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29B667B-DD80-251B-A3D7-34FFA19015ED}"/>
                </a:ext>
              </a:extLst>
            </p:cNvPr>
            <p:cNvCxnSpPr>
              <a:cxnSpLocks/>
            </p:cNvCxnSpPr>
            <p:nvPr/>
          </p:nvCxnSpPr>
          <p:spPr>
            <a:xfrm>
              <a:off x="4089246" y="4596517"/>
              <a:ext cx="21756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94ED950-254E-E0C2-818D-6A2929B0DA87}"/>
                </a:ext>
              </a:extLst>
            </p:cNvPr>
            <p:cNvCxnSpPr>
              <a:cxnSpLocks/>
            </p:cNvCxnSpPr>
            <p:nvPr/>
          </p:nvCxnSpPr>
          <p:spPr>
            <a:xfrm>
              <a:off x="5288877" y="4354831"/>
              <a:ext cx="0" cy="280797"/>
            </a:xfrm>
            <a:prstGeom prst="line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E96736F-7190-5F5E-8929-54FCD814666F}"/>
              </a:ext>
            </a:extLst>
          </p:cNvPr>
          <p:cNvSpPr/>
          <p:nvPr/>
        </p:nvSpPr>
        <p:spPr>
          <a:xfrm>
            <a:off x="8478660" y="1429267"/>
            <a:ext cx="857654" cy="526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E95F2F5-2F85-47F8-A0D6-675E53D34B2A}"/>
              </a:ext>
            </a:extLst>
          </p:cNvPr>
          <p:cNvSpPr/>
          <p:nvPr/>
        </p:nvSpPr>
        <p:spPr>
          <a:xfrm>
            <a:off x="9375995" y="1620980"/>
            <a:ext cx="695271" cy="101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FBEEDD-E286-4B42-EDBA-BEE4702DD433}"/>
              </a:ext>
            </a:extLst>
          </p:cNvPr>
          <p:cNvSpPr/>
          <p:nvPr/>
        </p:nvSpPr>
        <p:spPr>
          <a:xfrm rot="2881987">
            <a:off x="9520795" y="1686111"/>
            <a:ext cx="341052" cy="555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825A45-C041-4CD5-4E64-0E1B2DBC641C}"/>
              </a:ext>
            </a:extLst>
          </p:cNvPr>
          <p:cNvGrpSpPr/>
          <p:nvPr/>
        </p:nvGrpSpPr>
        <p:grpSpPr>
          <a:xfrm rot="5400000">
            <a:off x="7967701" y="1402908"/>
            <a:ext cx="695271" cy="217863"/>
            <a:chOff x="4507992" y="1478215"/>
            <a:chExt cx="896112" cy="28079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665C815-552D-B77A-D3A1-33468C6EE134}"/>
                </a:ext>
              </a:extLst>
            </p:cNvPr>
            <p:cNvSpPr/>
            <p:nvPr/>
          </p:nvSpPr>
          <p:spPr>
            <a:xfrm>
              <a:off x="4507992" y="1509457"/>
              <a:ext cx="896112" cy="219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4FBB879-1C6D-FE0F-B26B-541EE7853D5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698556" y="1384933"/>
              <a:ext cx="0" cy="2581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3DA4D27-77C4-53E0-D2D7-D25C505F1841}"/>
                </a:ext>
              </a:extLst>
            </p:cNvPr>
            <p:cNvCxnSpPr>
              <a:cxnSpLocks/>
            </p:cNvCxnSpPr>
            <p:nvPr/>
          </p:nvCxnSpPr>
          <p:spPr>
            <a:xfrm>
              <a:off x="4569460" y="1719896"/>
              <a:ext cx="2804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A9930EC-DBB6-F67D-4B7D-3590FCA3DE48}"/>
                </a:ext>
              </a:extLst>
            </p:cNvPr>
            <p:cNvCxnSpPr>
              <a:cxnSpLocks/>
            </p:cNvCxnSpPr>
            <p:nvPr/>
          </p:nvCxnSpPr>
          <p:spPr>
            <a:xfrm>
              <a:off x="4587836" y="1478215"/>
              <a:ext cx="0" cy="280797"/>
            </a:xfrm>
            <a:prstGeom prst="line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CEC8791-B4EF-69C5-B183-79FA5E8C0DCF}"/>
              </a:ext>
            </a:extLst>
          </p:cNvPr>
          <p:cNvGrpSpPr/>
          <p:nvPr/>
        </p:nvGrpSpPr>
        <p:grpSpPr>
          <a:xfrm rot="16200000">
            <a:off x="7980121" y="1772517"/>
            <a:ext cx="695271" cy="217863"/>
            <a:chOff x="4507992" y="1478215"/>
            <a:chExt cx="896112" cy="28079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078ABED-22B3-ADE9-29CB-49EEE6E895BC}"/>
                </a:ext>
              </a:extLst>
            </p:cNvPr>
            <p:cNvSpPr/>
            <p:nvPr/>
          </p:nvSpPr>
          <p:spPr>
            <a:xfrm>
              <a:off x="4507992" y="1509457"/>
              <a:ext cx="896112" cy="219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F298909-16AE-33CF-6C2D-AF5B341B70C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698556" y="1384933"/>
              <a:ext cx="0" cy="2581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B8B0F8C-81AD-6886-0567-91F2586AFFAA}"/>
                </a:ext>
              </a:extLst>
            </p:cNvPr>
            <p:cNvCxnSpPr>
              <a:cxnSpLocks/>
            </p:cNvCxnSpPr>
            <p:nvPr/>
          </p:nvCxnSpPr>
          <p:spPr>
            <a:xfrm>
              <a:off x="4569460" y="1719896"/>
              <a:ext cx="2804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D2D3A98-30C3-6115-3629-ADC6DFC17F83}"/>
                </a:ext>
              </a:extLst>
            </p:cNvPr>
            <p:cNvCxnSpPr>
              <a:cxnSpLocks/>
            </p:cNvCxnSpPr>
            <p:nvPr/>
          </p:nvCxnSpPr>
          <p:spPr>
            <a:xfrm>
              <a:off x="4587836" y="1478215"/>
              <a:ext cx="0" cy="280797"/>
            </a:xfrm>
            <a:prstGeom prst="line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Arc 146">
            <a:extLst>
              <a:ext uri="{FF2B5EF4-FFF2-40B4-BE49-F238E27FC236}">
                <a16:creationId xmlns:a16="http://schemas.microsoft.com/office/drawing/2014/main" id="{BD13403A-BF9A-1885-E00A-E3C6268ED037}"/>
              </a:ext>
            </a:extLst>
          </p:cNvPr>
          <p:cNvSpPr/>
          <p:nvPr/>
        </p:nvSpPr>
        <p:spPr>
          <a:xfrm rot="16931073">
            <a:off x="2896208" y="1902871"/>
            <a:ext cx="564021" cy="493466"/>
          </a:xfrm>
          <a:prstGeom prst="arc">
            <a:avLst>
              <a:gd name="adj1" fmla="val 17707346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8" name="Arc 147">
            <a:extLst>
              <a:ext uri="{FF2B5EF4-FFF2-40B4-BE49-F238E27FC236}">
                <a16:creationId xmlns:a16="http://schemas.microsoft.com/office/drawing/2014/main" id="{7BF60545-58DA-8883-6FF5-192021D78DA6}"/>
              </a:ext>
            </a:extLst>
          </p:cNvPr>
          <p:cNvSpPr/>
          <p:nvPr/>
        </p:nvSpPr>
        <p:spPr>
          <a:xfrm rot="16931073">
            <a:off x="2582811" y="1587043"/>
            <a:ext cx="1067568" cy="955931"/>
          </a:xfrm>
          <a:prstGeom prst="arc">
            <a:avLst>
              <a:gd name="adj1" fmla="val 17707346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204429C-BC56-5DE6-7591-1317504F4105}"/>
              </a:ext>
            </a:extLst>
          </p:cNvPr>
          <p:cNvSpPr/>
          <p:nvPr/>
        </p:nvSpPr>
        <p:spPr>
          <a:xfrm>
            <a:off x="2704303" y="1640211"/>
            <a:ext cx="311374" cy="61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6CF05345-91CF-74CE-3E73-2E161E9D3F84}"/>
              </a:ext>
            </a:extLst>
          </p:cNvPr>
          <p:cNvSpPr/>
          <p:nvPr/>
        </p:nvSpPr>
        <p:spPr>
          <a:xfrm rot="20413244">
            <a:off x="9167927" y="1880101"/>
            <a:ext cx="512076" cy="493466"/>
          </a:xfrm>
          <a:prstGeom prst="arc">
            <a:avLst>
              <a:gd name="adj1" fmla="val 17707346"/>
              <a:gd name="adj2" fmla="val 21253775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1" name="Arc 150">
            <a:extLst>
              <a:ext uri="{FF2B5EF4-FFF2-40B4-BE49-F238E27FC236}">
                <a16:creationId xmlns:a16="http://schemas.microsoft.com/office/drawing/2014/main" id="{5149C56B-684E-D52C-0D9C-01ADBA004C26}"/>
              </a:ext>
            </a:extLst>
          </p:cNvPr>
          <p:cNvSpPr/>
          <p:nvPr/>
        </p:nvSpPr>
        <p:spPr>
          <a:xfrm rot="20511705">
            <a:off x="8818711" y="1763401"/>
            <a:ext cx="1067568" cy="955931"/>
          </a:xfrm>
          <a:prstGeom prst="arc">
            <a:avLst>
              <a:gd name="adj1" fmla="val 17707346"/>
              <a:gd name="adj2" fmla="val 20525628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B6AAF694-523D-B4F8-2E1D-AC4D01118F2B}"/>
              </a:ext>
            </a:extLst>
          </p:cNvPr>
          <p:cNvCxnSpPr>
            <a:cxnSpLocks/>
          </p:cNvCxnSpPr>
          <p:nvPr/>
        </p:nvCxnSpPr>
        <p:spPr>
          <a:xfrm flipV="1">
            <a:off x="5967437" y="1774538"/>
            <a:ext cx="0" cy="203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A81932C0-8ED1-57EE-85E5-AB9D2C661217}"/>
              </a:ext>
            </a:extLst>
          </p:cNvPr>
          <p:cNvCxnSpPr>
            <a:cxnSpLocks/>
          </p:cNvCxnSpPr>
          <p:nvPr/>
        </p:nvCxnSpPr>
        <p:spPr>
          <a:xfrm flipV="1">
            <a:off x="5967437" y="1426218"/>
            <a:ext cx="0" cy="203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E6F8F743-E12A-C576-88A8-5488CBA9F7EF}"/>
              </a:ext>
            </a:extLst>
          </p:cNvPr>
          <p:cNvCxnSpPr>
            <a:cxnSpLocks/>
          </p:cNvCxnSpPr>
          <p:nvPr/>
        </p:nvCxnSpPr>
        <p:spPr>
          <a:xfrm flipV="1">
            <a:off x="6410849" y="1426218"/>
            <a:ext cx="0" cy="203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92DDDFE7-7329-43B9-8F40-DAFCD2A79CFE}"/>
              </a:ext>
            </a:extLst>
          </p:cNvPr>
          <p:cNvCxnSpPr>
            <a:cxnSpLocks/>
          </p:cNvCxnSpPr>
          <p:nvPr/>
        </p:nvCxnSpPr>
        <p:spPr>
          <a:xfrm flipV="1">
            <a:off x="6411046" y="1760054"/>
            <a:ext cx="0" cy="203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Oval 201">
            <a:extLst>
              <a:ext uri="{FF2B5EF4-FFF2-40B4-BE49-F238E27FC236}">
                <a16:creationId xmlns:a16="http://schemas.microsoft.com/office/drawing/2014/main" id="{C1F19063-4449-0375-2541-2182D5C926C9}"/>
              </a:ext>
            </a:extLst>
          </p:cNvPr>
          <p:cNvSpPr/>
          <p:nvPr/>
        </p:nvSpPr>
        <p:spPr>
          <a:xfrm>
            <a:off x="6076615" y="1363143"/>
            <a:ext cx="208244" cy="9524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29BBFBBC-BD97-5723-3D14-ED54DE92FE67}"/>
              </a:ext>
            </a:extLst>
          </p:cNvPr>
          <p:cNvSpPr/>
          <p:nvPr/>
        </p:nvSpPr>
        <p:spPr>
          <a:xfrm>
            <a:off x="6097036" y="1928813"/>
            <a:ext cx="208244" cy="9524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BF68DFEF-8666-E721-D3CB-24ABF5D641DD}"/>
              </a:ext>
            </a:extLst>
          </p:cNvPr>
          <p:cNvCxnSpPr>
            <a:cxnSpLocks/>
          </p:cNvCxnSpPr>
          <p:nvPr/>
        </p:nvCxnSpPr>
        <p:spPr>
          <a:xfrm flipV="1">
            <a:off x="6076615" y="1074734"/>
            <a:ext cx="0" cy="3463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118E0ED-C16A-A99B-5355-8340232018A7}"/>
              </a:ext>
            </a:extLst>
          </p:cNvPr>
          <p:cNvCxnSpPr>
            <a:cxnSpLocks/>
          </p:cNvCxnSpPr>
          <p:nvPr/>
        </p:nvCxnSpPr>
        <p:spPr>
          <a:xfrm flipH="1" flipV="1">
            <a:off x="6291138" y="1058575"/>
            <a:ext cx="741" cy="3654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EB1BD534-3A25-6FE0-EA00-80BE56DE3FE4}"/>
              </a:ext>
            </a:extLst>
          </p:cNvPr>
          <p:cNvCxnSpPr>
            <a:cxnSpLocks/>
          </p:cNvCxnSpPr>
          <p:nvPr/>
        </p:nvCxnSpPr>
        <p:spPr>
          <a:xfrm flipH="1">
            <a:off x="6026918" y="1074734"/>
            <a:ext cx="3076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C9230E21-31E5-D936-5AC1-8AE66A0C9AAD}"/>
              </a:ext>
            </a:extLst>
          </p:cNvPr>
          <p:cNvGrpSpPr/>
          <p:nvPr/>
        </p:nvGrpSpPr>
        <p:grpSpPr>
          <a:xfrm rot="10800000">
            <a:off x="6047046" y="1958767"/>
            <a:ext cx="297407" cy="365445"/>
            <a:chOff x="5318480" y="3529365"/>
            <a:chExt cx="383319" cy="471011"/>
          </a:xfrm>
        </p:grpSpPr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56A51B66-10B2-453B-2A9C-CBD3A66DA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5614" y="3550193"/>
              <a:ext cx="0" cy="4464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5E91976-CB04-CA86-B097-E8279F7149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42107" y="3529365"/>
              <a:ext cx="955" cy="4710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8A20B0CF-C578-AD2C-F7F0-7970F6945F8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318480" y="3550192"/>
              <a:ext cx="383319" cy="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7C287478-3F80-95C1-753D-DD17078DDB20}"/>
              </a:ext>
            </a:extLst>
          </p:cNvPr>
          <p:cNvGrpSpPr/>
          <p:nvPr/>
        </p:nvGrpSpPr>
        <p:grpSpPr>
          <a:xfrm>
            <a:off x="5717190" y="1521741"/>
            <a:ext cx="148116" cy="345532"/>
            <a:chOff x="2839361" y="2548803"/>
            <a:chExt cx="190902" cy="445346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0ED4A74-C613-759B-7D6B-A6F33541095A}"/>
                </a:ext>
              </a:extLst>
            </p:cNvPr>
            <p:cNvSpPr/>
            <p:nvPr/>
          </p:nvSpPr>
          <p:spPr>
            <a:xfrm>
              <a:off x="2839361" y="2548803"/>
              <a:ext cx="190902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2C5ED9C5-5B63-604C-0EF3-44ECBD173DC8}"/>
                </a:ext>
              </a:extLst>
            </p:cNvPr>
            <p:cNvSpPr/>
            <p:nvPr/>
          </p:nvSpPr>
          <p:spPr>
            <a:xfrm>
              <a:off x="2839361" y="2948430"/>
              <a:ext cx="190902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64" name="Arrow: Right 263">
            <a:extLst>
              <a:ext uri="{FF2B5EF4-FFF2-40B4-BE49-F238E27FC236}">
                <a16:creationId xmlns:a16="http://schemas.microsoft.com/office/drawing/2014/main" id="{6A48DAD1-031A-4E62-186E-A9CD3C64474C}"/>
              </a:ext>
            </a:extLst>
          </p:cNvPr>
          <p:cNvSpPr/>
          <p:nvPr/>
        </p:nvSpPr>
        <p:spPr>
          <a:xfrm>
            <a:off x="1843170" y="1620981"/>
            <a:ext cx="9000000" cy="35472"/>
          </a:xfrm>
          <a:prstGeom prst="rightArrow">
            <a:avLst/>
          </a:prstGeom>
          <a:solidFill>
            <a:schemeClr val="accent2">
              <a:alpha val="46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6" name="Arrow: Right 265">
            <a:extLst>
              <a:ext uri="{FF2B5EF4-FFF2-40B4-BE49-F238E27FC236}">
                <a16:creationId xmlns:a16="http://schemas.microsoft.com/office/drawing/2014/main" id="{765848F4-B768-31FF-6796-756F58A45E44}"/>
              </a:ext>
            </a:extLst>
          </p:cNvPr>
          <p:cNvSpPr/>
          <p:nvPr/>
        </p:nvSpPr>
        <p:spPr>
          <a:xfrm>
            <a:off x="1844498" y="1672068"/>
            <a:ext cx="9000000" cy="35472"/>
          </a:xfrm>
          <a:prstGeom prst="rightArrow">
            <a:avLst/>
          </a:prstGeom>
          <a:solidFill>
            <a:srgbClr val="FF0000">
              <a:alpha val="46000"/>
            </a:srgbClr>
          </a:solidFill>
          <a:ln>
            <a:noFill/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7" name="Arrow: Right 266">
            <a:extLst>
              <a:ext uri="{FF2B5EF4-FFF2-40B4-BE49-F238E27FC236}">
                <a16:creationId xmlns:a16="http://schemas.microsoft.com/office/drawing/2014/main" id="{7DCEE3E0-E62E-AB32-0AB8-8D8AA292ED6B}"/>
              </a:ext>
            </a:extLst>
          </p:cNvPr>
          <p:cNvSpPr/>
          <p:nvPr/>
        </p:nvSpPr>
        <p:spPr>
          <a:xfrm rot="10800000">
            <a:off x="1841657" y="1711677"/>
            <a:ext cx="9000000" cy="35472"/>
          </a:xfrm>
          <a:prstGeom prst="rightArrow">
            <a:avLst/>
          </a:prstGeom>
          <a:solidFill>
            <a:schemeClr val="accent2">
              <a:alpha val="46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34C77EF4-F4E9-A2D3-E1DE-A390C582CB48}"/>
              </a:ext>
            </a:extLst>
          </p:cNvPr>
          <p:cNvGrpSpPr/>
          <p:nvPr/>
        </p:nvGrpSpPr>
        <p:grpSpPr>
          <a:xfrm>
            <a:off x="7797678" y="1573524"/>
            <a:ext cx="855750" cy="243381"/>
            <a:chOff x="8079160" y="2684907"/>
            <a:chExt cx="1102949" cy="313686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AD9419F7-14ED-E6A2-C6FE-DA42D867A9A3}"/>
                </a:ext>
              </a:extLst>
            </p:cNvPr>
            <p:cNvGrpSpPr/>
            <p:nvPr/>
          </p:nvGrpSpPr>
          <p:grpSpPr>
            <a:xfrm>
              <a:off x="8079160" y="2701415"/>
              <a:ext cx="451077" cy="224291"/>
              <a:chOff x="2839361" y="2548803"/>
              <a:chExt cx="673942" cy="486161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CD819AEF-6316-46D8-D792-1F64D7C926DC}"/>
                  </a:ext>
                </a:extLst>
              </p:cNvPr>
              <p:cNvSpPr/>
              <p:nvPr/>
            </p:nvSpPr>
            <p:spPr>
              <a:xfrm>
                <a:off x="2839361" y="2548803"/>
                <a:ext cx="190902" cy="45719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8FC1311-8F8E-129E-2756-E61CE062049F}"/>
                  </a:ext>
                </a:extLst>
              </p:cNvPr>
              <p:cNvSpPr/>
              <p:nvPr/>
            </p:nvSpPr>
            <p:spPr>
              <a:xfrm>
                <a:off x="3067968" y="2550485"/>
                <a:ext cx="190902" cy="45719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169D1E82-5F7C-CFCF-4DC6-156A683975BF}"/>
                  </a:ext>
                </a:extLst>
              </p:cNvPr>
              <p:cNvSpPr/>
              <p:nvPr/>
            </p:nvSpPr>
            <p:spPr>
              <a:xfrm>
                <a:off x="3303627" y="2555141"/>
                <a:ext cx="190902" cy="45719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9BF2ED18-8281-BC42-983A-D87CDB1FC502}"/>
                  </a:ext>
                </a:extLst>
              </p:cNvPr>
              <p:cNvSpPr/>
              <p:nvPr/>
            </p:nvSpPr>
            <p:spPr>
              <a:xfrm>
                <a:off x="3322401" y="2989245"/>
                <a:ext cx="190902" cy="45719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EF40036-D7D3-B60E-1D6C-069907B567EE}"/>
                  </a:ext>
                </a:extLst>
              </p:cNvPr>
              <p:cNvSpPr/>
              <p:nvPr/>
            </p:nvSpPr>
            <p:spPr>
              <a:xfrm>
                <a:off x="3071517" y="2986845"/>
                <a:ext cx="190902" cy="45719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E1DD5754-AE0F-AAB3-8ED5-22D61C125E56}"/>
                  </a:ext>
                </a:extLst>
              </p:cNvPr>
              <p:cNvSpPr/>
              <p:nvPr/>
            </p:nvSpPr>
            <p:spPr>
              <a:xfrm>
                <a:off x="2839361" y="2982974"/>
                <a:ext cx="190902" cy="45719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5F87740-C3FB-F8B5-E0C5-D7298A7AA140}"/>
                </a:ext>
              </a:extLst>
            </p:cNvPr>
            <p:cNvSpPr/>
            <p:nvPr/>
          </p:nvSpPr>
          <p:spPr>
            <a:xfrm>
              <a:off x="8914855" y="2684907"/>
              <a:ext cx="45719" cy="30806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DCE718EA-6D04-D5BD-6D6B-B9E37BE4C02C}"/>
                </a:ext>
              </a:extLst>
            </p:cNvPr>
            <p:cNvSpPr/>
            <p:nvPr/>
          </p:nvSpPr>
          <p:spPr>
            <a:xfrm>
              <a:off x="9023381" y="2688643"/>
              <a:ext cx="45719" cy="30806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703BECDC-45B9-E0ED-0AE3-B9F73C220398}"/>
                </a:ext>
              </a:extLst>
            </p:cNvPr>
            <p:cNvSpPr/>
            <p:nvPr/>
          </p:nvSpPr>
          <p:spPr>
            <a:xfrm>
              <a:off x="9136390" y="2690528"/>
              <a:ext cx="45719" cy="30806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6D7C166-97EC-9008-31BD-1EF0268CF420}"/>
                </a:ext>
              </a:extLst>
            </p:cNvPr>
            <p:cNvCxnSpPr>
              <a:cxnSpLocks/>
            </p:cNvCxnSpPr>
            <p:nvPr/>
          </p:nvCxnSpPr>
          <p:spPr>
            <a:xfrm>
              <a:off x="8677320" y="2693543"/>
              <a:ext cx="0" cy="282253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63668FE7-4D39-CB80-2261-C67ECAF33D12}"/>
                </a:ext>
              </a:extLst>
            </p:cNvPr>
            <p:cNvCxnSpPr>
              <a:cxnSpLocks/>
            </p:cNvCxnSpPr>
            <p:nvPr/>
          </p:nvCxnSpPr>
          <p:spPr>
            <a:xfrm>
              <a:off x="8740820" y="2693543"/>
              <a:ext cx="0" cy="282253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A9FD53FD-CC21-43E6-A5CE-21D7F87B8D95}"/>
                </a:ext>
              </a:extLst>
            </p:cNvPr>
            <p:cNvCxnSpPr>
              <a:cxnSpLocks/>
            </p:cNvCxnSpPr>
            <p:nvPr/>
          </p:nvCxnSpPr>
          <p:spPr>
            <a:xfrm>
              <a:off x="8797851" y="2693543"/>
              <a:ext cx="0" cy="282253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A84ECEEA-C7C4-89ED-7586-3719CFD7E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485" b="63960" l="19315" r="30828">
                        <a14:foregroundMark x1="19410" y1="56040" x2="19410" y2="56040"/>
                        <a14:foregroundMark x1="30828" y1="56436" x2="30828" y2="56436"/>
                      </a14:backgroundRemoval>
                    </a14:imgEffect>
                  </a14:imgLayer>
                </a14:imgProps>
              </a:ext>
            </a:extLst>
          </a:blip>
          <a:srcRect l="18674" t="50168" r="68233" b="34146"/>
          <a:stretch/>
        </p:blipFill>
        <p:spPr>
          <a:xfrm>
            <a:off x="5031892" y="1493588"/>
            <a:ext cx="668460" cy="384802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7970E98-6DDD-C2C8-9467-F69F04945B9F}"/>
              </a:ext>
            </a:extLst>
          </p:cNvPr>
          <p:cNvGrpSpPr/>
          <p:nvPr/>
        </p:nvGrpSpPr>
        <p:grpSpPr>
          <a:xfrm rot="16200000">
            <a:off x="4596791" y="1418305"/>
            <a:ext cx="262830" cy="497981"/>
            <a:chOff x="2616454" y="4545332"/>
            <a:chExt cx="606806" cy="727708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3227AB7-2D9A-D13C-791C-DFAE448F834D}"/>
                </a:ext>
              </a:extLst>
            </p:cNvPr>
            <p:cNvSpPr/>
            <p:nvPr/>
          </p:nvSpPr>
          <p:spPr>
            <a:xfrm>
              <a:off x="2616454" y="4545332"/>
              <a:ext cx="606806" cy="727708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BCE75DBF-5006-16D1-99AC-E8B1759FBE55}"/>
                </a:ext>
              </a:extLst>
            </p:cNvPr>
            <p:cNvSpPr/>
            <p:nvPr/>
          </p:nvSpPr>
          <p:spPr>
            <a:xfrm>
              <a:off x="2809197" y="4625340"/>
              <a:ext cx="220302" cy="6477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AAEFE3B2-9461-8731-2472-3EBC77D3D599}"/>
                </a:ext>
              </a:extLst>
            </p:cNvPr>
            <p:cNvSpPr/>
            <p:nvPr/>
          </p:nvSpPr>
          <p:spPr>
            <a:xfrm>
              <a:off x="3037013" y="4625340"/>
              <a:ext cx="168972" cy="6477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9" name="Isosceles Triangle 128">
              <a:extLst>
                <a:ext uri="{FF2B5EF4-FFF2-40B4-BE49-F238E27FC236}">
                  <a16:creationId xmlns:a16="http://schemas.microsoft.com/office/drawing/2014/main" id="{A9C3E32B-A703-85E6-AF17-831D84064EE5}"/>
                </a:ext>
              </a:extLst>
            </p:cNvPr>
            <p:cNvSpPr/>
            <p:nvPr/>
          </p:nvSpPr>
          <p:spPr>
            <a:xfrm>
              <a:off x="2632711" y="4625340"/>
              <a:ext cx="168972" cy="6477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20" name="Rectangle 219">
            <a:extLst>
              <a:ext uri="{FF2B5EF4-FFF2-40B4-BE49-F238E27FC236}">
                <a16:creationId xmlns:a16="http://schemas.microsoft.com/office/drawing/2014/main" id="{94DBE643-9B11-04AC-E777-5C2889DF224E}"/>
              </a:ext>
            </a:extLst>
          </p:cNvPr>
          <p:cNvSpPr/>
          <p:nvPr/>
        </p:nvSpPr>
        <p:spPr>
          <a:xfrm>
            <a:off x="6959822" y="1636531"/>
            <a:ext cx="572541" cy="883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80939F89-3B76-5167-D2E7-31D1862DB122}"/>
              </a:ext>
            </a:extLst>
          </p:cNvPr>
          <p:cNvGrpSpPr/>
          <p:nvPr/>
        </p:nvGrpSpPr>
        <p:grpSpPr>
          <a:xfrm>
            <a:off x="2507903" y="2012140"/>
            <a:ext cx="178899" cy="172425"/>
            <a:chOff x="2445766" y="5309799"/>
            <a:chExt cx="230577" cy="222233"/>
          </a:xfrm>
        </p:grpSpPr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10E83370-B20F-6375-1F66-05C876D5D794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D530A27E-E123-6C27-51D4-26D1659F7B12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B20738CF-D0FA-E1F6-4EA4-F2A7C8C6CED2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1047AF73-C4BD-C096-BB8A-92BDAC456C1F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D2CD8A53-B5B4-4A08-80F9-C5A1D139A7A2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283D79E0-8970-F731-103B-C0EF37751F25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78E7127F-4E7D-D770-C25A-9C91885AA039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43C6B24B-7254-9CD7-B804-FA90CD5B8FB7}"/>
              </a:ext>
            </a:extLst>
          </p:cNvPr>
          <p:cNvGrpSpPr/>
          <p:nvPr/>
        </p:nvGrpSpPr>
        <p:grpSpPr>
          <a:xfrm>
            <a:off x="2571374" y="1961327"/>
            <a:ext cx="178899" cy="172425"/>
            <a:chOff x="2445766" y="5309799"/>
            <a:chExt cx="230577" cy="222233"/>
          </a:xfrm>
        </p:grpSpPr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E92E4C43-ECC8-94AB-E849-469C6D83B5EF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E3817550-1493-90C4-5B1B-EC7C286EAF83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E2335CDA-FFCE-7558-443A-E0C8DBAA3682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1402FD36-76B3-2687-5CF1-C0169B36734E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36541AF1-FA00-EE79-0492-0EC264591F73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FB634D35-13B3-DFA4-B7CF-0628143439E2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72CA3903-FEF5-E2CB-02C9-9111F5554E66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98DE49C0-7E20-49F3-3225-4D3E29014D48}"/>
              </a:ext>
            </a:extLst>
          </p:cNvPr>
          <p:cNvGrpSpPr/>
          <p:nvPr/>
        </p:nvGrpSpPr>
        <p:grpSpPr>
          <a:xfrm>
            <a:off x="3639865" y="1607290"/>
            <a:ext cx="178899" cy="172425"/>
            <a:chOff x="2445766" y="5309799"/>
            <a:chExt cx="230577" cy="222233"/>
          </a:xfrm>
        </p:grpSpPr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C51EFBB1-D14D-37BB-19CB-A683F68B99DA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9987BE88-5C6E-D402-274A-AF6F31CE36B1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D82D2721-656E-8954-DB44-F3C258DC0925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D1C270F2-F5A2-73EF-73F2-6C1CE2193C94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3DCA7231-01C0-406C-4C49-F7265968C9E7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69DCD9BE-C490-E47E-7B3B-7EEADC01CB8B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F21AABC9-4774-7A7D-86B0-63FE12C4CE2B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2295902-FB3C-91E9-E4C3-6E72046C959B}"/>
              </a:ext>
            </a:extLst>
          </p:cNvPr>
          <p:cNvGrpSpPr/>
          <p:nvPr/>
        </p:nvGrpSpPr>
        <p:grpSpPr>
          <a:xfrm>
            <a:off x="3703335" y="1556477"/>
            <a:ext cx="178899" cy="172425"/>
            <a:chOff x="2445766" y="5309799"/>
            <a:chExt cx="230577" cy="222233"/>
          </a:xfrm>
        </p:grpSpPr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7DE36365-6E6C-7FA1-FB1D-5FF515C98EEB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C5652556-72A6-25B8-6A33-2BC1FF93964A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ABC1A16C-6314-CD8B-863C-65A3DFCB2106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3D7BD8E5-EB17-4917-7CE3-1132A936E631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D626E96A-DCD8-5675-2C3B-B5649ECAF062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63030BE8-28F2-0C81-7CFF-D4DE6194A679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9E5BE3E0-E6EB-F0F5-31FE-28AF5AE85A90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069DAA7C-712D-02BA-378E-EA85F0CA6F03}"/>
              </a:ext>
            </a:extLst>
          </p:cNvPr>
          <p:cNvGrpSpPr/>
          <p:nvPr/>
        </p:nvGrpSpPr>
        <p:grpSpPr>
          <a:xfrm>
            <a:off x="4425554" y="1592827"/>
            <a:ext cx="178899" cy="172425"/>
            <a:chOff x="2445766" y="5309799"/>
            <a:chExt cx="230577" cy="222233"/>
          </a:xfrm>
        </p:grpSpPr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CB233ED9-E289-AE1C-9236-5364912CF3FF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0C28C69-DDE4-6F4F-6BAC-9E524A35B13C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0D697B60-7FB6-A94E-C721-7DEF2AF29701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8DCD4E9F-FF10-16AF-1ACD-DA9882CEAEBD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B6B1EC6-7AD9-1886-2068-49A583603AE0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9B9CE0F6-B2E6-4E1D-83A1-944B49C06A7B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FB59AED2-F2CE-CEF7-1125-899C6BCF2235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27A69A8B-7046-F41D-9971-8CE4E7BC0769}"/>
              </a:ext>
            </a:extLst>
          </p:cNvPr>
          <p:cNvGrpSpPr/>
          <p:nvPr/>
        </p:nvGrpSpPr>
        <p:grpSpPr>
          <a:xfrm>
            <a:off x="4489024" y="1542015"/>
            <a:ext cx="178899" cy="172425"/>
            <a:chOff x="2445766" y="5309799"/>
            <a:chExt cx="230577" cy="222233"/>
          </a:xfrm>
        </p:grpSpPr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81A549D6-F80A-13BC-0867-08FC293D1900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0C50A21A-8836-1BD6-DD13-DD3B1A03B52D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455102B-7198-8F96-195A-85EDDA9377BA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E91444EE-8672-67C1-E049-C2006ED05F00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B6AAB26B-B4CD-8744-322E-BE4BEC13101D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FD5FFB69-F002-2BB5-D35D-BC319898F1E3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095B450F-3EC7-A499-74D5-74B766E2BDFD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FB337E90-5FB1-9364-EE65-451EC75D94D9}"/>
              </a:ext>
            </a:extLst>
          </p:cNvPr>
          <p:cNvGrpSpPr/>
          <p:nvPr/>
        </p:nvGrpSpPr>
        <p:grpSpPr>
          <a:xfrm>
            <a:off x="5240671" y="1600450"/>
            <a:ext cx="178899" cy="172425"/>
            <a:chOff x="2445766" y="5309799"/>
            <a:chExt cx="230577" cy="222233"/>
          </a:xfrm>
        </p:grpSpPr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33BF54B4-5992-F2A2-AC04-FA6E11458B0E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1E827FF9-59A2-9CC2-6801-F90A3F736711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CF92B8DA-7D8D-626E-59A9-280B229D96EB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F619FC22-A6B8-A757-8CCC-79BEC9D1C4D1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048EE04A-47B8-A0A2-1C03-758C051CC170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A3250E94-006E-1519-0F17-CFCD7E2BAD02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762099C-EC6E-42ED-7117-3B1C9A057EFA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C930048C-E9E3-2B20-BAF3-F66121AF7C52}"/>
              </a:ext>
            </a:extLst>
          </p:cNvPr>
          <p:cNvGrpSpPr/>
          <p:nvPr/>
        </p:nvGrpSpPr>
        <p:grpSpPr>
          <a:xfrm>
            <a:off x="5304141" y="1549637"/>
            <a:ext cx="178899" cy="172425"/>
            <a:chOff x="2445766" y="5309799"/>
            <a:chExt cx="230577" cy="222233"/>
          </a:xfrm>
          <a:solidFill>
            <a:schemeClr val="accent1"/>
          </a:solidFill>
        </p:grpSpPr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4CDD661C-915F-E845-63CC-2D8EA8DC1B08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1E07D523-EA9F-C805-8E1F-5B089E9A55E8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BF23D25F-9CCD-C7FE-3EB8-D81C0D54DBA4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28A63E9-7256-36E5-0E97-1FBBF46AF114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F6CF13E6-3558-4E85-FF21-129963D0348A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6027F4FC-93EF-127C-FBF8-AB2D1949AC30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DB6044E3-49F2-4C59-8726-43E287FE8CEB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892994ED-EAE4-9D8B-4C06-E87A486B5804}"/>
              </a:ext>
            </a:extLst>
          </p:cNvPr>
          <p:cNvGrpSpPr/>
          <p:nvPr/>
        </p:nvGrpSpPr>
        <p:grpSpPr>
          <a:xfrm>
            <a:off x="6121941" y="1583067"/>
            <a:ext cx="178899" cy="172425"/>
            <a:chOff x="2445766" y="5309799"/>
            <a:chExt cx="230577" cy="222233"/>
          </a:xfrm>
          <a:solidFill>
            <a:schemeClr val="accent1"/>
          </a:solidFill>
        </p:grpSpPr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30781723-EB98-4CAC-B5D9-83D86AF0FF34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A5AA85C3-D692-3E75-F5AE-7CE1F2836F15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AF73158D-B79C-B986-4F63-EF9DE7EAEC95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6C5D9058-6464-CB4D-F14B-75B3EC1469F4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9C444641-198A-D039-13BA-70EEB3414932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0AC2765C-CFA3-DC17-64D6-5AB6FF7B3D18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FF1E2F70-98C6-6596-4478-A3A5D1D61859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2CD35D51-DB5D-46A2-20C7-A5C3E8A799BF}"/>
              </a:ext>
            </a:extLst>
          </p:cNvPr>
          <p:cNvGrpSpPr/>
          <p:nvPr/>
        </p:nvGrpSpPr>
        <p:grpSpPr>
          <a:xfrm>
            <a:off x="6858078" y="1588601"/>
            <a:ext cx="178899" cy="172425"/>
            <a:chOff x="2445766" y="5309799"/>
            <a:chExt cx="230577" cy="222233"/>
          </a:xfrm>
          <a:solidFill>
            <a:schemeClr val="accent1"/>
          </a:solidFill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F1B6355A-26AC-D705-6A6D-2A580F643AE9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913F851A-A4BC-86D1-5AB4-0DA1249AA330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82B9D543-F689-4CC5-8EA9-22D27781A930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02BF5541-2F4E-A78E-6831-B120E8443093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198CE2A2-8FE2-E8EF-2302-CAFA886F8AFC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0D3C1CEB-5C22-6C8E-6512-45F625C8520C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DA6CC6C-45B0-1152-7470-99F7270DA00B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68C00308-EA0C-2A66-426F-3D328EC15200}"/>
              </a:ext>
            </a:extLst>
          </p:cNvPr>
          <p:cNvGrpSpPr/>
          <p:nvPr/>
        </p:nvGrpSpPr>
        <p:grpSpPr>
          <a:xfrm>
            <a:off x="6003552" y="1583109"/>
            <a:ext cx="178899" cy="172425"/>
            <a:chOff x="2445766" y="5309799"/>
            <a:chExt cx="230577" cy="222233"/>
          </a:xfrm>
          <a:solidFill>
            <a:schemeClr val="accent1"/>
          </a:solidFill>
        </p:grpSpPr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B4B2A2ED-A19E-AF80-961D-3E318BF31AD2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CB6298D6-1956-E9E3-55C0-D1F8921759C4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764944D8-ED69-B0C1-DE20-A6569560CBD9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F5E75F27-E564-365A-D5BF-F23E6667D115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1BE2BABD-4796-6F83-32BB-44BA0EA8E739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F1639B88-5FD5-9698-3E21-4880DFB1BE4C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9F9F8980-2840-E022-2972-E5A246F71035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55227CAB-34F4-A07E-DBF6-290776142A85}"/>
              </a:ext>
            </a:extLst>
          </p:cNvPr>
          <p:cNvGrpSpPr/>
          <p:nvPr/>
        </p:nvGrpSpPr>
        <p:grpSpPr>
          <a:xfrm>
            <a:off x="8014899" y="1570716"/>
            <a:ext cx="178899" cy="172425"/>
            <a:chOff x="2445766" y="5309799"/>
            <a:chExt cx="230577" cy="222233"/>
          </a:xfrm>
          <a:solidFill>
            <a:schemeClr val="accent1"/>
          </a:solidFill>
        </p:grpSpPr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C026865A-0873-46F9-B9E0-9175A3A15FC8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A245E1D3-005E-5F84-A091-0950379F2FE0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66A150A6-0909-E1AD-A37F-BA0A0C327C14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2982D1AC-C987-20B8-EECC-B610F1C59333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099A1492-3E7F-DB96-5D21-4647CBAE061C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2AE33124-6B86-2A19-FF24-BF92AA25661E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6D831494-0A4D-120A-6B24-42363EA07E7F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D0C5ABEE-BDC6-3E10-C1DB-E0795F5A2CCC}"/>
              </a:ext>
            </a:extLst>
          </p:cNvPr>
          <p:cNvGrpSpPr/>
          <p:nvPr/>
        </p:nvGrpSpPr>
        <p:grpSpPr>
          <a:xfrm>
            <a:off x="7896510" y="1570758"/>
            <a:ext cx="178899" cy="172425"/>
            <a:chOff x="2445766" y="5309799"/>
            <a:chExt cx="230577" cy="222233"/>
          </a:xfrm>
          <a:solidFill>
            <a:schemeClr val="accent1"/>
          </a:solidFill>
        </p:grpSpPr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161CACEB-F208-25CC-96EF-A2F49B3C5EA7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449DB59B-4542-DB0A-6F0F-E8AB70855E39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6A3312F3-886D-2F4B-8E3B-74517561E109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A983F16-DC6F-5B2F-424F-8433A5FB869C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7999D919-9922-EA99-7F6A-B5B1BA729CCF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E256DCE0-F5ED-2369-7904-12D2ACAC4DF6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45B6A3C4-2C30-363A-C46D-9EAAA21091D6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04BFB31F-C40E-4834-1C57-5E94745D41B9}"/>
              </a:ext>
            </a:extLst>
          </p:cNvPr>
          <p:cNvGrpSpPr/>
          <p:nvPr/>
        </p:nvGrpSpPr>
        <p:grpSpPr>
          <a:xfrm>
            <a:off x="8806255" y="1600490"/>
            <a:ext cx="178899" cy="172425"/>
            <a:chOff x="2445766" y="5309799"/>
            <a:chExt cx="230577" cy="222233"/>
          </a:xfrm>
          <a:solidFill>
            <a:schemeClr val="accent1"/>
          </a:solidFill>
        </p:grpSpPr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D94F7670-BD4F-4625-AD92-D4BAED735DD8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140AC98B-5331-900E-A778-916E566486D5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25B8B10F-5A46-D518-2DA0-9D89FCCF5C29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5EE9CDB6-5B23-7095-391F-D58941A6A037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6658F622-3BC3-1FC0-CE8C-BC9B4F1475F2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E0A9F44C-0CE7-5FBA-7CAC-7AEE7574C744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1A8F31B6-9172-A1B9-ADCE-7EDF02777F11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775E4900-4D84-107D-E04D-C3A385AE5EAC}"/>
              </a:ext>
            </a:extLst>
          </p:cNvPr>
          <p:cNvGrpSpPr/>
          <p:nvPr/>
        </p:nvGrpSpPr>
        <p:grpSpPr>
          <a:xfrm>
            <a:off x="9814022" y="1565212"/>
            <a:ext cx="178899" cy="172425"/>
            <a:chOff x="2445766" y="5309799"/>
            <a:chExt cx="230577" cy="222233"/>
          </a:xfrm>
          <a:solidFill>
            <a:schemeClr val="accent1"/>
          </a:solidFill>
        </p:grpSpPr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C7D9EEC7-B169-F47D-FAD5-98E79EDFBD34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DB92149E-A777-2E43-95B7-3330FECFC65D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FC25172E-E6CF-EA4A-E406-BDBEC18A6A7B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DE189EB4-3390-407D-C1C0-D48201027811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19EE78F2-E3F5-754A-D514-81299BCFA082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7BF5EAB4-45F8-4A5D-8F4D-6CD7A46F973A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406A4F3E-10D8-AC42-B097-D6E818FF9A08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41E8928F-452A-9236-B863-D0D346E05C68}"/>
              </a:ext>
            </a:extLst>
          </p:cNvPr>
          <p:cNvGrpSpPr/>
          <p:nvPr/>
        </p:nvGrpSpPr>
        <p:grpSpPr>
          <a:xfrm>
            <a:off x="6740994" y="1591120"/>
            <a:ext cx="178899" cy="172425"/>
            <a:chOff x="2445766" y="5309799"/>
            <a:chExt cx="230577" cy="222233"/>
          </a:xfrm>
          <a:solidFill>
            <a:schemeClr val="accent1"/>
          </a:solidFill>
        </p:grpSpPr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646840E2-AD70-A028-9302-E5D80E874A36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C9D02533-D4ED-7BD8-2FA7-85FF09D8342B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3BF38688-DEB5-F585-B3A2-272C520E7B33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0C822C07-6C3A-81AE-5B3D-D64B6AD52CFC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F5C43BDC-E652-DDF3-05DB-5353FF143BA2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6786B79B-DF27-3572-A9E6-B751C5A41BE6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B90F7948-5DE9-EB70-7181-94995F5B8A95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B1AC535C-59A3-0BA1-1624-AC5D5255AD70}"/>
              </a:ext>
            </a:extLst>
          </p:cNvPr>
          <p:cNvGrpSpPr/>
          <p:nvPr/>
        </p:nvGrpSpPr>
        <p:grpSpPr>
          <a:xfrm>
            <a:off x="8706829" y="1594515"/>
            <a:ext cx="178899" cy="172425"/>
            <a:chOff x="2445766" y="5309799"/>
            <a:chExt cx="230577" cy="222233"/>
          </a:xfrm>
        </p:grpSpPr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66ABA9EA-E2FA-768C-F88E-3E338C9F52FC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8A7CB7D3-6258-1CFC-8AFB-03691D5FF502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A483EA1F-033A-52D3-7ED9-7B03BB5DA2AA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6F0AC8E7-F872-D415-3FC7-EA344077995A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447F1BAC-9667-8012-E893-BDE4B438AAEB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6348B485-BD61-B6AA-F498-38A8DFF713DF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BE88BA54-E127-75BF-1B60-FAAD50D028C7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6C3DD1BA-ECD8-E187-7B17-05C782411537}"/>
              </a:ext>
            </a:extLst>
          </p:cNvPr>
          <p:cNvGrpSpPr/>
          <p:nvPr/>
        </p:nvGrpSpPr>
        <p:grpSpPr>
          <a:xfrm>
            <a:off x="9584787" y="1803047"/>
            <a:ext cx="178899" cy="172425"/>
            <a:chOff x="2445766" y="5309799"/>
            <a:chExt cx="230577" cy="222233"/>
          </a:xfrm>
        </p:grpSpPr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653F18D0-A99C-9B33-1775-47E02913C6D9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DFB18E3F-DDA8-69B9-A17A-99F2690A4DEA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4BE51229-210C-1D91-8366-B19A94282C61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DA8BD64A-CD60-6B79-B3CB-25A92D9E8636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767C6337-CC5C-5125-FD55-15D31374A727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440394C6-48D6-3D3D-ADCD-834D06EDCAD8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6662EF5F-5E7A-FFAC-F2B1-58B2AAA9298E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473" name="Straight Connector 472">
            <a:extLst>
              <a:ext uri="{FF2B5EF4-FFF2-40B4-BE49-F238E27FC236}">
                <a16:creationId xmlns:a16="http://schemas.microsoft.com/office/drawing/2014/main" id="{836BA16D-F7BC-E5FA-141F-127BCAD47A9C}"/>
              </a:ext>
            </a:extLst>
          </p:cNvPr>
          <p:cNvCxnSpPr/>
          <p:nvPr/>
        </p:nvCxnSpPr>
        <p:spPr>
          <a:xfrm flipV="1">
            <a:off x="10151935" y="2755262"/>
            <a:ext cx="182192" cy="163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4" name="Rectangle 473">
            <a:extLst>
              <a:ext uri="{FF2B5EF4-FFF2-40B4-BE49-F238E27FC236}">
                <a16:creationId xmlns:a16="http://schemas.microsoft.com/office/drawing/2014/main" id="{F1E6819B-AD50-D9C0-BA51-427632ADE796}"/>
              </a:ext>
            </a:extLst>
          </p:cNvPr>
          <p:cNvSpPr/>
          <p:nvPr/>
        </p:nvSpPr>
        <p:spPr>
          <a:xfrm rot="2860555">
            <a:off x="10290960" y="2670418"/>
            <a:ext cx="187364" cy="923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008502A7-8E80-1DAA-3939-ADF76D655C93}"/>
              </a:ext>
            </a:extLst>
          </p:cNvPr>
          <p:cNvCxnSpPr>
            <a:cxnSpLocks/>
          </p:cNvCxnSpPr>
          <p:nvPr/>
        </p:nvCxnSpPr>
        <p:spPr>
          <a:xfrm flipH="1">
            <a:off x="953040" y="3170421"/>
            <a:ext cx="1139652" cy="1206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tangle 255">
            <a:extLst>
              <a:ext uri="{FF2B5EF4-FFF2-40B4-BE49-F238E27FC236}">
                <a16:creationId xmlns:a16="http://schemas.microsoft.com/office/drawing/2014/main" id="{73B00DBF-A9C2-8F37-B749-50CAE81FF2DB}"/>
              </a:ext>
            </a:extLst>
          </p:cNvPr>
          <p:cNvSpPr/>
          <p:nvPr/>
        </p:nvSpPr>
        <p:spPr>
          <a:xfrm rot="18566472">
            <a:off x="2165306" y="2919588"/>
            <a:ext cx="252164" cy="477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94AD876E-C220-1EFD-4DF0-FB6CFF63CE02}"/>
              </a:ext>
            </a:extLst>
          </p:cNvPr>
          <p:cNvGrpSpPr/>
          <p:nvPr/>
        </p:nvGrpSpPr>
        <p:grpSpPr>
          <a:xfrm>
            <a:off x="1977487" y="2646202"/>
            <a:ext cx="178899" cy="172425"/>
            <a:chOff x="2445766" y="5309799"/>
            <a:chExt cx="230577" cy="222233"/>
          </a:xfrm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82A72550-BBA9-EAFB-DAA1-9C91C4DB586A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D058BDE5-80F8-9C23-E380-4AE5BC845AFC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D52874A8-09C4-BAD0-F987-9FB805CDFDCB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793C296-B24B-610F-D4E8-DC8B69261DA0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6B04E78C-E646-1A5A-218B-CC0D645920B5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60823D7F-7D88-C1F4-8AFC-370BB28EF4E8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D0D524C8-5DD1-D07D-5E21-075354099025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6BBA3547-336A-F5DA-CD72-2D6AA744944F}"/>
              </a:ext>
            </a:extLst>
          </p:cNvPr>
          <p:cNvGrpSpPr/>
          <p:nvPr/>
        </p:nvGrpSpPr>
        <p:grpSpPr>
          <a:xfrm>
            <a:off x="1879103" y="2745377"/>
            <a:ext cx="178899" cy="172425"/>
            <a:chOff x="2445766" y="5309799"/>
            <a:chExt cx="230577" cy="222233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52AD9C74-5C0F-BA9A-8DCB-01CC50EAF4D2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ECCB39C0-D91D-EE78-93A3-04D9D0B7212A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593AD422-3215-A12B-B041-FC7EE369ADEC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1B79842C-1F2A-0CBB-242D-1AB173DBFE02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E7D2C0F5-0058-F38C-1A77-2D255C8B21FB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A219FBD9-F87A-EC75-BF09-937A1BA7121E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06C19EE5-95A9-E9FB-82BC-992861667389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76" name="TextBox 475">
            <a:extLst>
              <a:ext uri="{FF2B5EF4-FFF2-40B4-BE49-F238E27FC236}">
                <a16:creationId xmlns:a16="http://schemas.microsoft.com/office/drawing/2014/main" id="{ACB66441-E429-3D09-F52C-01863A628115}"/>
              </a:ext>
            </a:extLst>
          </p:cNvPr>
          <p:cNvSpPr txBox="1"/>
          <p:nvPr/>
        </p:nvSpPr>
        <p:spPr>
          <a:xfrm>
            <a:off x="396459" y="2483812"/>
            <a:ext cx="76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Ion source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B14773C5-72FE-9892-823D-F4DE83A0E233}"/>
              </a:ext>
            </a:extLst>
          </p:cNvPr>
          <p:cNvSpPr txBox="1"/>
          <p:nvPr/>
        </p:nvSpPr>
        <p:spPr>
          <a:xfrm>
            <a:off x="3612096" y="981180"/>
            <a:ext cx="140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Quad. triplet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C4EE4E5C-4BDB-4CDA-8709-2C26D44C3A2E}"/>
              </a:ext>
            </a:extLst>
          </p:cNvPr>
          <p:cNvSpPr txBox="1"/>
          <p:nvPr/>
        </p:nvSpPr>
        <p:spPr>
          <a:xfrm>
            <a:off x="4768400" y="1968416"/>
            <a:ext cx="1364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5634D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Charge exchange cell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E5634D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1C578906-E381-49F0-5324-4E65BD4DC04F}"/>
              </a:ext>
            </a:extLst>
          </p:cNvPr>
          <p:cNvSpPr/>
          <p:nvPr/>
        </p:nvSpPr>
        <p:spPr>
          <a:xfrm>
            <a:off x="5878186" y="1440663"/>
            <a:ext cx="70552" cy="591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4" name="Oval 483">
            <a:extLst>
              <a:ext uri="{FF2B5EF4-FFF2-40B4-BE49-F238E27FC236}">
                <a16:creationId xmlns:a16="http://schemas.microsoft.com/office/drawing/2014/main" id="{99B7B358-5A47-B475-4230-BF78338204E8}"/>
              </a:ext>
            </a:extLst>
          </p:cNvPr>
          <p:cNvSpPr/>
          <p:nvPr/>
        </p:nvSpPr>
        <p:spPr>
          <a:xfrm>
            <a:off x="5884294" y="1487908"/>
            <a:ext cx="70552" cy="591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0DFE56CB-1FDE-3A3F-1311-BA78DD2DD248}"/>
              </a:ext>
            </a:extLst>
          </p:cNvPr>
          <p:cNvSpPr/>
          <p:nvPr/>
        </p:nvSpPr>
        <p:spPr>
          <a:xfrm>
            <a:off x="5865220" y="1461299"/>
            <a:ext cx="70552" cy="591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6" name="Oval 485">
            <a:extLst>
              <a:ext uri="{FF2B5EF4-FFF2-40B4-BE49-F238E27FC236}">
                <a16:creationId xmlns:a16="http://schemas.microsoft.com/office/drawing/2014/main" id="{8D41E4B6-7C6D-9235-9E90-73FD70470490}"/>
              </a:ext>
            </a:extLst>
          </p:cNvPr>
          <p:cNvSpPr/>
          <p:nvPr/>
        </p:nvSpPr>
        <p:spPr>
          <a:xfrm>
            <a:off x="5888620" y="1527506"/>
            <a:ext cx="70552" cy="591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7" name="Oval 486">
            <a:extLst>
              <a:ext uri="{FF2B5EF4-FFF2-40B4-BE49-F238E27FC236}">
                <a16:creationId xmlns:a16="http://schemas.microsoft.com/office/drawing/2014/main" id="{F7600A6E-E24E-2BA5-8EA8-2B548AB04C41}"/>
              </a:ext>
            </a:extLst>
          </p:cNvPr>
          <p:cNvSpPr/>
          <p:nvPr/>
        </p:nvSpPr>
        <p:spPr>
          <a:xfrm>
            <a:off x="5877044" y="1504063"/>
            <a:ext cx="70552" cy="591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20449C54-CA91-1D16-9081-A2A2A00389C3}"/>
              </a:ext>
            </a:extLst>
          </p:cNvPr>
          <p:cNvSpPr txBox="1"/>
          <p:nvPr/>
        </p:nvSpPr>
        <p:spPr>
          <a:xfrm>
            <a:off x="7095805" y="835419"/>
            <a:ext cx="115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RF electrode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3E3E231A-CAE5-8561-54FC-E6536A817C85}"/>
              </a:ext>
            </a:extLst>
          </p:cNvPr>
          <p:cNvSpPr txBox="1"/>
          <p:nvPr/>
        </p:nvSpPr>
        <p:spPr>
          <a:xfrm>
            <a:off x="7409046" y="615704"/>
            <a:ext cx="1854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E8853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I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E8853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onization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E8853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unit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3E8853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91" name="Arrow: Right 490">
            <a:extLst>
              <a:ext uri="{FF2B5EF4-FFF2-40B4-BE49-F238E27FC236}">
                <a16:creationId xmlns:a16="http://schemas.microsoft.com/office/drawing/2014/main" id="{366DBFC0-5156-DEF5-6A10-6BB9F912DE4F}"/>
              </a:ext>
            </a:extLst>
          </p:cNvPr>
          <p:cNvSpPr/>
          <p:nvPr/>
        </p:nvSpPr>
        <p:spPr>
          <a:xfrm rot="5400000">
            <a:off x="7619325" y="1635316"/>
            <a:ext cx="1404343" cy="134487"/>
          </a:xfrm>
          <a:prstGeom prst="rightArrow">
            <a:avLst/>
          </a:prstGeom>
          <a:solidFill>
            <a:srgbClr val="00B050">
              <a:alpha val="46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1CD36F28-FEB2-F4C1-58F4-24062C66E544}"/>
              </a:ext>
            </a:extLst>
          </p:cNvPr>
          <p:cNvSpPr txBox="1"/>
          <p:nvPr/>
        </p:nvSpPr>
        <p:spPr>
          <a:xfrm>
            <a:off x="10522219" y="1819956"/>
            <a:ext cx="1668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Ion detector / Si / MR-TOF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94" name="TextBox 493">
            <a:extLst>
              <a:ext uri="{FF2B5EF4-FFF2-40B4-BE49-F238E27FC236}">
                <a16:creationId xmlns:a16="http://schemas.microsoft.com/office/drawing/2014/main" id="{B3C8D62C-A13B-1ED1-B6EC-AC5C304B4317}"/>
              </a:ext>
            </a:extLst>
          </p:cNvPr>
          <p:cNvSpPr txBox="1"/>
          <p:nvPr/>
        </p:nvSpPr>
        <p:spPr>
          <a:xfrm>
            <a:off x="6144941" y="779951"/>
            <a:ext cx="1155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Differential pumping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E5510C1A-A2EF-3731-1462-22009D601F1E}"/>
              </a:ext>
            </a:extLst>
          </p:cNvPr>
          <p:cNvSpPr txBox="1"/>
          <p:nvPr/>
        </p:nvSpPr>
        <p:spPr>
          <a:xfrm rot="18721845">
            <a:off x="788161" y="3374866"/>
            <a:ext cx="1097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RIB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15DC55F4-35FB-E9D9-BAEB-0BC74B52A1C0}"/>
              </a:ext>
            </a:extLst>
          </p:cNvPr>
          <p:cNvGrpSpPr/>
          <p:nvPr/>
        </p:nvGrpSpPr>
        <p:grpSpPr>
          <a:xfrm>
            <a:off x="10470495" y="2786155"/>
            <a:ext cx="178899" cy="172425"/>
            <a:chOff x="2445766" y="5309799"/>
            <a:chExt cx="230577" cy="222233"/>
          </a:xfrm>
        </p:grpSpPr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A1FC7596-0569-FB54-491B-7229D9DD461D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C08BAA46-64BA-889E-E410-0E22FACB07A4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8302E1B9-4EEB-4FE4-500F-16BA638DAE26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B42D18B6-5CC2-65D4-0723-A5D01FF5565E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4CCEDB5F-AE26-F487-A6B8-26EA375EC1F7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5251B878-BFCD-AEA6-77F7-2E33989AD8F4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A2B98457-229D-C795-29FA-C88DF00C9A36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05" name="TextBox 504">
            <a:extLst>
              <a:ext uri="{FF2B5EF4-FFF2-40B4-BE49-F238E27FC236}">
                <a16:creationId xmlns:a16="http://schemas.microsoft.com/office/drawing/2014/main" id="{B93B0F93-0FB1-51E3-6148-64596BC763D5}"/>
              </a:ext>
            </a:extLst>
          </p:cNvPr>
          <p:cNvSpPr txBox="1"/>
          <p:nvPr/>
        </p:nvSpPr>
        <p:spPr>
          <a:xfrm rot="2706655">
            <a:off x="10403779" y="2901380"/>
            <a:ext cx="670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1" name="TextBox 480">
            <a:extLst>
              <a:ext uri="{FF2B5EF4-FFF2-40B4-BE49-F238E27FC236}">
                <a16:creationId xmlns:a16="http://schemas.microsoft.com/office/drawing/2014/main" id="{99BB5158-9998-CA65-F0B4-AA492919892D}"/>
              </a:ext>
            </a:extLst>
          </p:cNvPr>
          <p:cNvSpPr txBox="1"/>
          <p:nvPr/>
        </p:nvSpPr>
        <p:spPr>
          <a:xfrm>
            <a:off x="3542981" y="1955663"/>
            <a:ext cx="160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Voltage scanning device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6" name="TextBox 487">
            <a:extLst>
              <a:ext uri="{FF2B5EF4-FFF2-40B4-BE49-F238E27FC236}">
                <a16:creationId xmlns:a16="http://schemas.microsoft.com/office/drawing/2014/main" id="{4D76E49D-4C77-796E-51B7-51DC3623A8AB}"/>
              </a:ext>
            </a:extLst>
          </p:cNvPr>
          <p:cNvSpPr txBox="1"/>
          <p:nvPr/>
        </p:nvSpPr>
        <p:spPr>
          <a:xfrm>
            <a:off x="6239217" y="2023570"/>
            <a:ext cx="1097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7CED7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Optical detection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27CED7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0F59D62-EE02-E5D1-4F7A-A83B4B38816F}"/>
              </a:ext>
            </a:extLst>
          </p:cNvPr>
          <p:cNvGrpSpPr/>
          <p:nvPr/>
        </p:nvGrpSpPr>
        <p:grpSpPr>
          <a:xfrm rot="2621368">
            <a:off x="2109321" y="2195693"/>
            <a:ext cx="589454" cy="375378"/>
            <a:chOff x="2034244" y="3372514"/>
            <a:chExt cx="759728" cy="483813"/>
          </a:xfrm>
        </p:grpSpPr>
        <p:sp>
          <p:nvSpPr>
            <p:cNvPr id="32" name="Corde 31">
              <a:extLst>
                <a:ext uri="{FF2B5EF4-FFF2-40B4-BE49-F238E27FC236}">
                  <a16:creationId xmlns:a16="http://schemas.microsoft.com/office/drawing/2014/main" id="{435A89F1-A836-0EB7-1B6D-A4EEC0077A8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034244" y="3399197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Corde 33">
              <a:extLst>
                <a:ext uri="{FF2B5EF4-FFF2-40B4-BE49-F238E27FC236}">
                  <a16:creationId xmlns:a16="http://schemas.microsoft.com/office/drawing/2014/main" id="{7BBA86F7-E605-B2D0-536E-70A1F9E6BBF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039332" y="3660748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Corde 36">
              <a:extLst>
                <a:ext uri="{FF2B5EF4-FFF2-40B4-BE49-F238E27FC236}">
                  <a16:creationId xmlns:a16="http://schemas.microsoft.com/office/drawing/2014/main" id="{4B7A874D-C399-213B-A2A9-EC4D8DDD39CB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2598393" y="3637406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Corde 37">
              <a:extLst>
                <a:ext uri="{FF2B5EF4-FFF2-40B4-BE49-F238E27FC236}">
                  <a16:creationId xmlns:a16="http://schemas.microsoft.com/office/drawing/2014/main" id="{9A57B27B-B237-5379-2FA0-17E4C72BA5CB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2591956" y="3372514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3" name="Group 136">
            <a:extLst>
              <a:ext uri="{FF2B5EF4-FFF2-40B4-BE49-F238E27FC236}">
                <a16:creationId xmlns:a16="http://schemas.microsoft.com/office/drawing/2014/main" id="{BE321506-BE78-8FC7-AAD1-97CEA3F42F45}"/>
              </a:ext>
            </a:extLst>
          </p:cNvPr>
          <p:cNvGrpSpPr/>
          <p:nvPr/>
        </p:nvGrpSpPr>
        <p:grpSpPr>
          <a:xfrm rot="18722579">
            <a:off x="2580062" y="1908209"/>
            <a:ext cx="148570" cy="422416"/>
            <a:chOff x="2839361" y="2548803"/>
            <a:chExt cx="191487" cy="544438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4978172-CE91-AD2A-D40E-947361268A29}"/>
                </a:ext>
              </a:extLst>
            </p:cNvPr>
            <p:cNvSpPr/>
            <p:nvPr/>
          </p:nvSpPr>
          <p:spPr>
            <a:xfrm>
              <a:off x="2839361" y="2548803"/>
              <a:ext cx="190902" cy="80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E5E82829-9D17-8D3D-4694-8D6BE5C52865}"/>
                </a:ext>
              </a:extLst>
            </p:cNvPr>
            <p:cNvSpPr/>
            <p:nvPr/>
          </p:nvSpPr>
          <p:spPr>
            <a:xfrm>
              <a:off x="2839946" y="3012977"/>
              <a:ext cx="190902" cy="80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88" name="Groupe 487">
            <a:extLst>
              <a:ext uri="{FF2B5EF4-FFF2-40B4-BE49-F238E27FC236}">
                <a16:creationId xmlns:a16="http://schemas.microsoft.com/office/drawing/2014/main" id="{9AF81387-168E-949E-FB31-201ADD95453E}"/>
              </a:ext>
            </a:extLst>
          </p:cNvPr>
          <p:cNvGrpSpPr/>
          <p:nvPr/>
        </p:nvGrpSpPr>
        <p:grpSpPr>
          <a:xfrm rot="2621368">
            <a:off x="1058919" y="3335855"/>
            <a:ext cx="589454" cy="375378"/>
            <a:chOff x="2034244" y="3372514"/>
            <a:chExt cx="759728" cy="483813"/>
          </a:xfrm>
        </p:grpSpPr>
        <p:sp>
          <p:nvSpPr>
            <p:cNvPr id="506" name="Corde 505">
              <a:extLst>
                <a:ext uri="{FF2B5EF4-FFF2-40B4-BE49-F238E27FC236}">
                  <a16:creationId xmlns:a16="http://schemas.microsoft.com/office/drawing/2014/main" id="{5DAA0E07-AC3C-8D6F-D1E7-C1D3759B3E2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034244" y="3399197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7" name="Corde 506">
              <a:extLst>
                <a:ext uri="{FF2B5EF4-FFF2-40B4-BE49-F238E27FC236}">
                  <a16:creationId xmlns:a16="http://schemas.microsoft.com/office/drawing/2014/main" id="{8A5AB856-F526-4B91-5E83-83C4B52255B1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039332" y="3660748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8" name="Corde 507">
              <a:extLst>
                <a:ext uri="{FF2B5EF4-FFF2-40B4-BE49-F238E27FC236}">
                  <a16:creationId xmlns:a16="http://schemas.microsoft.com/office/drawing/2014/main" id="{6F29988D-7AC2-CB8A-0B62-A85657ACD895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2598393" y="3637406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9" name="Corde 508">
              <a:extLst>
                <a:ext uri="{FF2B5EF4-FFF2-40B4-BE49-F238E27FC236}">
                  <a16:creationId xmlns:a16="http://schemas.microsoft.com/office/drawing/2014/main" id="{FECF3DAC-0BF5-C526-CBB0-75C2D43D29EA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2591956" y="3372514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10" name="Group 136">
            <a:extLst>
              <a:ext uri="{FF2B5EF4-FFF2-40B4-BE49-F238E27FC236}">
                <a16:creationId xmlns:a16="http://schemas.microsoft.com/office/drawing/2014/main" id="{7715F3D5-6506-3F9D-833A-3963E804B327}"/>
              </a:ext>
            </a:extLst>
          </p:cNvPr>
          <p:cNvGrpSpPr/>
          <p:nvPr/>
        </p:nvGrpSpPr>
        <p:grpSpPr>
          <a:xfrm rot="18722579">
            <a:off x="1529660" y="3048371"/>
            <a:ext cx="148570" cy="422416"/>
            <a:chOff x="2839361" y="2548803"/>
            <a:chExt cx="191487" cy="54443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0DC0C85-3C2E-3818-B1AB-4F58582A99AD}"/>
                </a:ext>
              </a:extLst>
            </p:cNvPr>
            <p:cNvSpPr/>
            <p:nvPr/>
          </p:nvSpPr>
          <p:spPr>
            <a:xfrm>
              <a:off x="2839361" y="2548803"/>
              <a:ext cx="190902" cy="80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68DE352-E8B6-B954-48FA-3387D685FC6F}"/>
                </a:ext>
              </a:extLst>
            </p:cNvPr>
            <p:cNvSpPr/>
            <p:nvPr/>
          </p:nvSpPr>
          <p:spPr>
            <a:xfrm>
              <a:off x="2839946" y="3012977"/>
              <a:ext cx="190902" cy="80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911AD3AD-1CB2-A849-2EB5-6A72A6F5F48D}"/>
              </a:ext>
            </a:extLst>
          </p:cNvPr>
          <p:cNvGrpSpPr/>
          <p:nvPr/>
        </p:nvGrpSpPr>
        <p:grpSpPr>
          <a:xfrm rot="5400000">
            <a:off x="3803207" y="1497392"/>
            <a:ext cx="589454" cy="375378"/>
            <a:chOff x="2034244" y="3372514"/>
            <a:chExt cx="759728" cy="483813"/>
          </a:xfrm>
        </p:grpSpPr>
        <p:sp>
          <p:nvSpPr>
            <p:cNvPr id="157" name="Corde 156">
              <a:extLst>
                <a:ext uri="{FF2B5EF4-FFF2-40B4-BE49-F238E27FC236}">
                  <a16:creationId xmlns:a16="http://schemas.microsoft.com/office/drawing/2014/main" id="{CC49408B-43D4-4FD7-0BE0-9BC0C9C79F5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034244" y="3399197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8" name="Corde 157">
              <a:extLst>
                <a:ext uri="{FF2B5EF4-FFF2-40B4-BE49-F238E27FC236}">
                  <a16:creationId xmlns:a16="http://schemas.microsoft.com/office/drawing/2014/main" id="{BD5985EE-B69C-A21A-24CD-E0914221A53F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039332" y="3660748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" name="Corde 158">
              <a:extLst>
                <a:ext uri="{FF2B5EF4-FFF2-40B4-BE49-F238E27FC236}">
                  <a16:creationId xmlns:a16="http://schemas.microsoft.com/office/drawing/2014/main" id="{DFAD4372-70ED-06E2-CB6B-7E05597E958F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2598393" y="3637406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" name="Corde 159">
              <a:extLst>
                <a:ext uri="{FF2B5EF4-FFF2-40B4-BE49-F238E27FC236}">
                  <a16:creationId xmlns:a16="http://schemas.microsoft.com/office/drawing/2014/main" id="{EB52DDA7-41C5-C0B1-5D44-4EE1EAF76E3C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2591956" y="3372514"/>
              <a:ext cx="195579" cy="195579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61" name="Corde 160">
            <a:extLst>
              <a:ext uri="{FF2B5EF4-FFF2-40B4-BE49-F238E27FC236}">
                <a16:creationId xmlns:a16="http://schemas.microsoft.com/office/drawing/2014/main" id="{9E456DA7-4AC3-D639-544C-EF9C0A5A27EB}"/>
              </a:ext>
            </a:extLst>
          </p:cNvPr>
          <p:cNvSpPr>
            <a:spLocks noChangeAspect="1"/>
          </p:cNvSpPr>
          <p:nvPr/>
        </p:nvSpPr>
        <p:spPr>
          <a:xfrm flipH="1">
            <a:off x="4320663" y="1386650"/>
            <a:ext cx="151745" cy="151745"/>
          </a:xfrm>
          <a:prstGeom prst="chord">
            <a:avLst>
              <a:gd name="adj1" fmla="val 55762"/>
              <a:gd name="adj2" fmla="val 10832929"/>
            </a:avLst>
          </a:prstGeom>
          <a:solidFill>
            <a:srgbClr val="1C6295"/>
          </a:solidFill>
          <a:ln>
            <a:solidFill>
              <a:srgbClr val="1C62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2" name="Corde 161">
            <a:extLst>
              <a:ext uri="{FF2B5EF4-FFF2-40B4-BE49-F238E27FC236}">
                <a16:creationId xmlns:a16="http://schemas.microsoft.com/office/drawing/2014/main" id="{C3E5FF90-D2CF-9409-9625-767DB2361150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4341365" y="1819365"/>
            <a:ext cx="151745" cy="151745"/>
          </a:xfrm>
          <a:prstGeom prst="chord">
            <a:avLst>
              <a:gd name="adj1" fmla="val 55762"/>
              <a:gd name="adj2" fmla="val 10832929"/>
            </a:avLst>
          </a:prstGeom>
          <a:solidFill>
            <a:srgbClr val="1C6295"/>
          </a:solidFill>
          <a:ln>
            <a:solidFill>
              <a:srgbClr val="1C62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87" name="Groupe 186">
            <a:extLst>
              <a:ext uri="{FF2B5EF4-FFF2-40B4-BE49-F238E27FC236}">
                <a16:creationId xmlns:a16="http://schemas.microsoft.com/office/drawing/2014/main" id="{4DE19765-EC9D-53AF-35E6-09FF69893D17}"/>
              </a:ext>
            </a:extLst>
          </p:cNvPr>
          <p:cNvGrpSpPr/>
          <p:nvPr/>
        </p:nvGrpSpPr>
        <p:grpSpPr>
          <a:xfrm rot="5745099">
            <a:off x="9554536" y="1942524"/>
            <a:ext cx="756234" cy="525940"/>
            <a:chOff x="12750522" y="5693178"/>
            <a:chExt cx="974687" cy="677867"/>
          </a:xfrm>
        </p:grpSpPr>
        <p:grpSp>
          <p:nvGrpSpPr>
            <p:cNvPr id="169" name="Groupe 168">
              <a:extLst>
                <a:ext uri="{FF2B5EF4-FFF2-40B4-BE49-F238E27FC236}">
                  <a16:creationId xmlns:a16="http://schemas.microsoft.com/office/drawing/2014/main" id="{F6696A8F-3571-142B-271D-F7A25E119536}"/>
                </a:ext>
              </a:extLst>
            </p:cNvPr>
            <p:cNvGrpSpPr/>
            <p:nvPr/>
          </p:nvGrpSpPr>
          <p:grpSpPr>
            <a:xfrm rot="2621368">
              <a:off x="12750522" y="5887232"/>
              <a:ext cx="759728" cy="483813"/>
              <a:chOff x="2034244" y="3372514"/>
              <a:chExt cx="759728" cy="483813"/>
            </a:xfrm>
          </p:grpSpPr>
          <p:sp>
            <p:nvSpPr>
              <p:cNvPr id="170" name="Corde 169">
                <a:extLst>
                  <a:ext uri="{FF2B5EF4-FFF2-40B4-BE49-F238E27FC236}">
                    <a16:creationId xmlns:a16="http://schemas.microsoft.com/office/drawing/2014/main" id="{38D6180E-E49D-463F-3F32-9881F63ACA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2034244" y="3399197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1" name="Corde 170">
                <a:extLst>
                  <a:ext uri="{FF2B5EF4-FFF2-40B4-BE49-F238E27FC236}">
                    <a16:creationId xmlns:a16="http://schemas.microsoft.com/office/drawing/2014/main" id="{496C28DD-AC50-BD0E-EE83-B293F4083A5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2039332" y="3660748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2" name="Corde 171">
                <a:extLst>
                  <a:ext uri="{FF2B5EF4-FFF2-40B4-BE49-F238E27FC236}">
                    <a16:creationId xmlns:a16="http://schemas.microsoft.com/office/drawing/2014/main" id="{FC7F9EB2-DFAC-47A9-DE60-9CCA1D9CD9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H="1">
                <a:off x="2598393" y="3637406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3" name="Corde 172">
                <a:extLst>
                  <a:ext uri="{FF2B5EF4-FFF2-40B4-BE49-F238E27FC236}">
                    <a16:creationId xmlns:a16="http://schemas.microsoft.com/office/drawing/2014/main" id="{BFC9DB43-357F-A3CD-90FF-B66F12C914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H="1">
                <a:off x="2591956" y="3372514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4" name="Group 136">
              <a:extLst>
                <a:ext uri="{FF2B5EF4-FFF2-40B4-BE49-F238E27FC236}">
                  <a16:creationId xmlns:a16="http://schemas.microsoft.com/office/drawing/2014/main" id="{7A9166FE-16E2-5D76-C106-CECE3B81BCA3}"/>
                </a:ext>
              </a:extLst>
            </p:cNvPr>
            <p:cNvGrpSpPr/>
            <p:nvPr/>
          </p:nvGrpSpPr>
          <p:grpSpPr>
            <a:xfrm rot="18722579">
              <a:off x="13357246" y="5516703"/>
              <a:ext cx="191487" cy="544438"/>
              <a:chOff x="2839361" y="2548803"/>
              <a:chExt cx="191487" cy="544438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9C1CB6DC-9BCB-2AAC-F852-E8086A864628}"/>
                  </a:ext>
                </a:extLst>
              </p:cNvPr>
              <p:cNvSpPr/>
              <p:nvPr/>
            </p:nvSpPr>
            <p:spPr>
              <a:xfrm>
                <a:off x="2839361" y="2548803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68DA59B-7EBD-16CB-1C6F-936A7A99D18B}"/>
                  </a:ext>
                </a:extLst>
              </p:cNvPr>
              <p:cNvSpPr/>
              <p:nvPr/>
            </p:nvSpPr>
            <p:spPr>
              <a:xfrm>
                <a:off x="2839946" y="3012977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477">
            <a:extLst>
              <a:ext uri="{FF2B5EF4-FFF2-40B4-BE49-F238E27FC236}">
                <a16:creationId xmlns:a16="http://schemas.microsoft.com/office/drawing/2014/main" id="{F7419E5A-6488-3B51-53B0-375A2E711DFF}"/>
              </a:ext>
            </a:extLst>
          </p:cNvPr>
          <p:cNvSpPr txBox="1"/>
          <p:nvPr/>
        </p:nvSpPr>
        <p:spPr>
          <a:xfrm>
            <a:off x="2663281" y="2415438"/>
            <a:ext cx="1176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Quadrupole doublet + steerers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916833FB-BCE2-9FA2-51F7-DF1FB7BF6A83}"/>
              </a:ext>
            </a:extLst>
          </p:cNvPr>
          <p:cNvSpPr>
            <a:spLocks noChangeAspect="1"/>
          </p:cNvSpPr>
          <p:nvPr/>
        </p:nvSpPr>
        <p:spPr>
          <a:xfrm>
            <a:off x="1571898" y="2519677"/>
            <a:ext cx="786811" cy="78681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84785D28-A87D-23F9-8327-C8050F3E5BE5}"/>
              </a:ext>
            </a:extLst>
          </p:cNvPr>
          <p:cNvSpPr/>
          <p:nvPr/>
        </p:nvSpPr>
        <p:spPr>
          <a:xfrm rot="2618065">
            <a:off x="1491328" y="2959125"/>
            <a:ext cx="547034" cy="2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9B39AC4A-99C8-01F9-725D-60ACBB89E930}"/>
              </a:ext>
            </a:extLst>
          </p:cNvPr>
          <p:cNvSpPr/>
          <p:nvPr/>
        </p:nvSpPr>
        <p:spPr>
          <a:xfrm rot="2618065">
            <a:off x="1869742" y="2540981"/>
            <a:ext cx="538051" cy="2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6" name="Arc 195">
            <a:extLst>
              <a:ext uri="{FF2B5EF4-FFF2-40B4-BE49-F238E27FC236}">
                <a16:creationId xmlns:a16="http://schemas.microsoft.com/office/drawing/2014/main" id="{EDE9134B-3683-C96B-2976-D189448A2275}"/>
              </a:ext>
            </a:extLst>
          </p:cNvPr>
          <p:cNvSpPr/>
          <p:nvPr/>
        </p:nvSpPr>
        <p:spPr>
          <a:xfrm rot="6534087">
            <a:off x="1312639" y="1948280"/>
            <a:ext cx="1067568" cy="955931"/>
          </a:xfrm>
          <a:prstGeom prst="arc">
            <a:avLst>
              <a:gd name="adj1" fmla="val 17707346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7" name="Arc 196">
            <a:extLst>
              <a:ext uri="{FF2B5EF4-FFF2-40B4-BE49-F238E27FC236}">
                <a16:creationId xmlns:a16="http://schemas.microsoft.com/office/drawing/2014/main" id="{CE20224D-A666-15CA-1BE3-F59C9CCF485D}"/>
              </a:ext>
            </a:extLst>
          </p:cNvPr>
          <p:cNvSpPr/>
          <p:nvPr/>
        </p:nvSpPr>
        <p:spPr>
          <a:xfrm rot="6799594">
            <a:off x="1569886" y="2134008"/>
            <a:ext cx="564021" cy="493466"/>
          </a:xfrm>
          <a:prstGeom prst="arc">
            <a:avLst>
              <a:gd name="adj1" fmla="val 17707346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7679AFF1-64C0-355F-601B-D7E34434F6C5}"/>
              </a:ext>
            </a:extLst>
          </p:cNvPr>
          <p:cNvSpPr/>
          <p:nvPr/>
        </p:nvSpPr>
        <p:spPr>
          <a:xfrm>
            <a:off x="1044060" y="2604510"/>
            <a:ext cx="706415" cy="283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09" name="Straight Connector 252">
            <a:extLst>
              <a:ext uri="{FF2B5EF4-FFF2-40B4-BE49-F238E27FC236}">
                <a16:creationId xmlns:a16="http://schemas.microsoft.com/office/drawing/2014/main" id="{104F1B5E-CB53-8DCF-5738-2376377BF001}"/>
              </a:ext>
            </a:extLst>
          </p:cNvPr>
          <p:cNvCxnSpPr>
            <a:cxnSpLocks/>
          </p:cNvCxnSpPr>
          <p:nvPr/>
        </p:nvCxnSpPr>
        <p:spPr>
          <a:xfrm flipH="1">
            <a:off x="1105525" y="2585220"/>
            <a:ext cx="6449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52">
            <a:extLst>
              <a:ext uri="{FF2B5EF4-FFF2-40B4-BE49-F238E27FC236}">
                <a16:creationId xmlns:a16="http://schemas.microsoft.com/office/drawing/2014/main" id="{BE98BD25-D54E-291C-E725-D527D7A8EE39}"/>
              </a:ext>
            </a:extLst>
          </p:cNvPr>
          <p:cNvCxnSpPr>
            <a:cxnSpLocks/>
          </p:cNvCxnSpPr>
          <p:nvPr/>
        </p:nvCxnSpPr>
        <p:spPr>
          <a:xfrm flipH="1">
            <a:off x="1136815" y="2909370"/>
            <a:ext cx="3989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Oval 7">
            <a:extLst>
              <a:ext uri="{FF2B5EF4-FFF2-40B4-BE49-F238E27FC236}">
                <a16:creationId xmlns:a16="http://schemas.microsoft.com/office/drawing/2014/main" id="{AC4736BF-CE72-377B-C8C3-C52E8580CEEC}"/>
              </a:ext>
            </a:extLst>
          </p:cNvPr>
          <p:cNvSpPr>
            <a:spLocks noChangeAspect="1"/>
          </p:cNvSpPr>
          <p:nvPr/>
        </p:nvSpPr>
        <p:spPr>
          <a:xfrm>
            <a:off x="400189" y="3684980"/>
            <a:ext cx="786811" cy="78681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981B4F2F-A90E-0B33-F79F-18E606BFDD4B}"/>
              </a:ext>
            </a:extLst>
          </p:cNvPr>
          <p:cNvSpPr/>
          <p:nvPr/>
        </p:nvSpPr>
        <p:spPr>
          <a:xfrm rot="2618065">
            <a:off x="730459" y="3761125"/>
            <a:ext cx="538051" cy="2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3" name="Arc 222">
            <a:extLst>
              <a:ext uri="{FF2B5EF4-FFF2-40B4-BE49-F238E27FC236}">
                <a16:creationId xmlns:a16="http://schemas.microsoft.com/office/drawing/2014/main" id="{4645E9BB-0D14-2D28-9F2B-EBC10DA4C181}"/>
              </a:ext>
            </a:extLst>
          </p:cNvPr>
          <p:cNvSpPr/>
          <p:nvPr/>
        </p:nvSpPr>
        <p:spPr>
          <a:xfrm rot="6534087">
            <a:off x="202808" y="3267803"/>
            <a:ext cx="1067568" cy="955931"/>
          </a:xfrm>
          <a:prstGeom prst="arc">
            <a:avLst>
              <a:gd name="adj1" fmla="val 17707346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4" name="Arc 223">
            <a:extLst>
              <a:ext uri="{FF2B5EF4-FFF2-40B4-BE49-F238E27FC236}">
                <a16:creationId xmlns:a16="http://schemas.microsoft.com/office/drawing/2014/main" id="{1893C53A-BCA5-B2EF-6D6D-D8D74A9E9904}"/>
              </a:ext>
            </a:extLst>
          </p:cNvPr>
          <p:cNvSpPr/>
          <p:nvPr/>
        </p:nvSpPr>
        <p:spPr>
          <a:xfrm rot="6799594">
            <a:off x="396026" y="3405264"/>
            <a:ext cx="564021" cy="493466"/>
          </a:xfrm>
          <a:prstGeom prst="arc">
            <a:avLst>
              <a:gd name="adj1" fmla="val 17707346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60F8EB61-DFA3-1018-CF66-75ED56317F1B}"/>
              </a:ext>
            </a:extLst>
          </p:cNvPr>
          <p:cNvSpPr/>
          <p:nvPr/>
        </p:nvSpPr>
        <p:spPr>
          <a:xfrm rot="5400000">
            <a:off x="207578" y="3977589"/>
            <a:ext cx="340696" cy="2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26" name="Straight Connector 11">
            <a:extLst>
              <a:ext uri="{FF2B5EF4-FFF2-40B4-BE49-F238E27FC236}">
                <a16:creationId xmlns:a16="http://schemas.microsoft.com/office/drawing/2014/main" id="{B281D9D1-4B0F-E346-98E5-7AC5B3FC6D57}"/>
              </a:ext>
            </a:extLst>
          </p:cNvPr>
          <p:cNvCxnSpPr>
            <a:cxnSpLocks/>
          </p:cNvCxnSpPr>
          <p:nvPr/>
        </p:nvCxnSpPr>
        <p:spPr>
          <a:xfrm>
            <a:off x="-161038" y="3943141"/>
            <a:ext cx="6035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11">
            <a:extLst>
              <a:ext uri="{FF2B5EF4-FFF2-40B4-BE49-F238E27FC236}">
                <a16:creationId xmlns:a16="http://schemas.microsoft.com/office/drawing/2014/main" id="{7FF01199-0DF0-0FBE-19EB-5AF302A0FF2F}"/>
              </a:ext>
            </a:extLst>
          </p:cNvPr>
          <p:cNvCxnSpPr>
            <a:cxnSpLocks/>
          </p:cNvCxnSpPr>
          <p:nvPr/>
        </p:nvCxnSpPr>
        <p:spPr>
          <a:xfrm>
            <a:off x="-119299" y="4307084"/>
            <a:ext cx="6035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Rectangle 229">
            <a:extLst>
              <a:ext uri="{FF2B5EF4-FFF2-40B4-BE49-F238E27FC236}">
                <a16:creationId xmlns:a16="http://schemas.microsoft.com/office/drawing/2014/main" id="{3C4B5F8B-D353-C041-C108-3532084AA7D0}"/>
              </a:ext>
            </a:extLst>
          </p:cNvPr>
          <p:cNvSpPr/>
          <p:nvPr/>
        </p:nvSpPr>
        <p:spPr>
          <a:xfrm rot="5400000">
            <a:off x="1324476" y="4508698"/>
            <a:ext cx="517187" cy="2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5A5D6173-18B2-F700-D0C4-8E69B9AB93EB}"/>
              </a:ext>
            </a:extLst>
          </p:cNvPr>
          <p:cNvSpPr/>
          <p:nvPr/>
        </p:nvSpPr>
        <p:spPr>
          <a:xfrm rot="5400000">
            <a:off x="1042209" y="3968684"/>
            <a:ext cx="340696" cy="2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32" name="Straight Connector 11">
            <a:extLst>
              <a:ext uri="{FF2B5EF4-FFF2-40B4-BE49-F238E27FC236}">
                <a16:creationId xmlns:a16="http://schemas.microsoft.com/office/drawing/2014/main" id="{0FB254EA-341A-16B3-0649-548AD5D76E6B}"/>
              </a:ext>
            </a:extLst>
          </p:cNvPr>
          <p:cNvCxnSpPr>
            <a:cxnSpLocks/>
          </p:cNvCxnSpPr>
          <p:nvPr/>
        </p:nvCxnSpPr>
        <p:spPr>
          <a:xfrm>
            <a:off x="1365603" y="3934270"/>
            <a:ext cx="6035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11">
            <a:extLst>
              <a:ext uri="{FF2B5EF4-FFF2-40B4-BE49-F238E27FC236}">
                <a16:creationId xmlns:a16="http://schemas.microsoft.com/office/drawing/2014/main" id="{1DF069C7-5A28-9BE8-A1A5-017FA0ACE629}"/>
              </a:ext>
            </a:extLst>
          </p:cNvPr>
          <p:cNvCxnSpPr>
            <a:cxnSpLocks/>
          </p:cNvCxnSpPr>
          <p:nvPr/>
        </p:nvCxnSpPr>
        <p:spPr>
          <a:xfrm>
            <a:off x="1114007" y="4274931"/>
            <a:ext cx="882372" cy="89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" name="Groupe 244">
            <a:extLst>
              <a:ext uri="{FF2B5EF4-FFF2-40B4-BE49-F238E27FC236}">
                <a16:creationId xmlns:a16="http://schemas.microsoft.com/office/drawing/2014/main" id="{01FC73E8-C016-9E4A-C5F7-60507B4BE20E}"/>
              </a:ext>
            </a:extLst>
          </p:cNvPr>
          <p:cNvGrpSpPr/>
          <p:nvPr/>
        </p:nvGrpSpPr>
        <p:grpSpPr>
          <a:xfrm rot="7934442">
            <a:off x="3385593" y="1446370"/>
            <a:ext cx="278884" cy="295381"/>
            <a:chOff x="5888120" y="4204138"/>
            <a:chExt cx="278884" cy="295381"/>
          </a:xfrm>
        </p:grpSpPr>
        <p:cxnSp>
          <p:nvCxnSpPr>
            <p:cNvPr id="241" name="Straight Connector 472">
              <a:extLst>
                <a:ext uri="{FF2B5EF4-FFF2-40B4-BE49-F238E27FC236}">
                  <a16:creationId xmlns:a16="http://schemas.microsoft.com/office/drawing/2014/main" id="{57483732-3C3E-7545-7AE6-895EC3DA71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8120" y="4336487"/>
              <a:ext cx="182192" cy="16303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7CAC199B-333F-574C-1784-05FBD42FAE8F}"/>
                </a:ext>
              </a:extLst>
            </p:cNvPr>
            <p:cNvSpPr/>
            <p:nvPr/>
          </p:nvSpPr>
          <p:spPr>
            <a:xfrm rot="2860555">
              <a:off x="6027145" y="4251643"/>
              <a:ext cx="187364" cy="92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3" name="TextBox 492">
            <a:extLst>
              <a:ext uri="{FF2B5EF4-FFF2-40B4-BE49-F238E27FC236}">
                <a16:creationId xmlns:a16="http://schemas.microsoft.com/office/drawing/2014/main" id="{B9AC4F57-032F-877B-772B-99AE636873CD}"/>
              </a:ext>
            </a:extLst>
          </p:cNvPr>
          <p:cNvSpPr txBox="1"/>
          <p:nvPr/>
        </p:nvSpPr>
        <p:spPr>
          <a:xfrm>
            <a:off x="2581533" y="982929"/>
            <a:ext cx="1274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diagnostics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62" name="Oval 7">
            <a:extLst>
              <a:ext uri="{FF2B5EF4-FFF2-40B4-BE49-F238E27FC236}">
                <a16:creationId xmlns:a16="http://schemas.microsoft.com/office/drawing/2014/main" id="{EB988428-F70D-9E0A-7C28-38AFD59E3C99}"/>
              </a:ext>
            </a:extLst>
          </p:cNvPr>
          <p:cNvSpPr>
            <a:spLocks noChangeAspect="1"/>
          </p:cNvSpPr>
          <p:nvPr/>
        </p:nvSpPr>
        <p:spPr>
          <a:xfrm>
            <a:off x="10923348" y="3496697"/>
            <a:ext cx="825080" cy="8250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8875104A-D524-0073-0B2A-930D724D0E5B}"/>
              </a:ext>
            </a:extLst>
          </p:cNvPr>
          <p:cNvSpPr/>
          <p:nvPr/>
        </p:nvSpPr>
        <p:spPr>
          <a:xfrm>
            <a:off x="10838671" y="3807204"/>
            <a:ext cx="538051" cy="31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70" name="Straight Connector 11">
            <a:extLst>
              <a:ext uri="{FF2B5EF4-FFF2-40B4-BE49-F238E27FC236}">
                <a16:creationId xmlns:a16="http://schemas.microsoft.com/office/drawing/2014/main" id="{C6C33F56-60FE-9B1E-810E-A7E38F497C66}"/>
              </a:ext>
            </a:extLst>
          </p:cNvPr>
          <p:cNvCxnSpPr>
            <a:cxnSpLocks/>
          </p:cNvCxnSpPr>
          <p:nvPr/>
        </p:nvCxnSpPr>
        <p:spPr>
          <a:xfrm>
            <a:off x="10362121" y="3793127"/>
            <a:ext cx="6035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11">
            <a:extLst>
              <a:ext uri="{FF2B5EF4-FFF2-40B4-BE49-F238E27FC236}">
                <a16:creationId xmlns:a16="http://schemas.microsoft.com/office/drawing/2014/main" id="{383739B6-05C8-5D20-0F9B-6B2C4E10635D}"/>
              </a:ext>
            </a:extLst>
          </p:cNvPr>
          <p:cNvCxnSpPr>
            <a:cxnSpLocks/>
          </p:cNvCxnSpPr>
          <p:nvPr/>
        </p:nvCxnSpPr>
        <p:spPr>
          <a:xfrm>
            <a:off x="10403860" y="4157070"/>
            <a:ext cx="6035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Rectangle 272">
            <a:extLst>
              <a:ext uri="{FF2B5EF4-FFF2-40B4-BE49-F238E27FC236}">
                <a16:creationId xmlns:a16="http://schemas.microsoft.com/office/drawing/2014/main" id="{C41676DA-A609-7610-D5C5-8A50C86FDA36}"/>
              </a:ext>
            </a:extLst>
          </p:cNvPr>
          <p:cNvSpPr/>
          <p:nvPr/>
        </p:nvSpPr>
        <p:spPr>
          <a:xfrm rot="5400000">
            <a:off x="11528875" y="3855163"/>
            <a:ext cx="340696" cy="19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74" name="Straight Connector 11">
            <a:extLst>
              <a:ext uri="{FF2B5EF4-FFF2-40B4-BE49-F238E27FC236}">
                <a16:creationId xmlns:a16="http://schemas.microsoft.com/office/drawing/2014/main" id="{009864D3-5D61-DEF2-427A-4838CE24C3B2}"/>
              </a:ext>
            </a:extLst>
          </p:cNvPr>
          <p:cNvCxnSpPr>
            <a:cxnSpLocks/>
          </p:cNvCxnSpPr>
          <p:nvPr/>
        </p:nvCxnSpPr>
        <p:spPr>
          <a:xfrm>
            <a:off x="11705882" y="3756854"/>
            <a:ext cx="6035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11">
            <a:extLst>
              <a:ext uri="{FF2B5EF4-FFF2-40B4-BE49-F238E27FC236}">
                <a16:creationId xmlns:a16="http://schemas.microsoft.com/office/drawing/2014/main" id="{786B4932-BBA3-E4A0-0129-7676DFA020CD}"/>
              </a:ext>
            </a:extLst>
          </p:cNvPr>
          <p:cNvCxnSpPr>
            <a:cxnSpLocks/>
          </p:cNvCxnSpPr>
          <p:nvPr/>
        </p:nvCxnSpPr>
        <p:spPr>
          <a:xfrm>
            <a:off x="11637166" y="4124917"/>
            <a:ext cx="882372" cy="89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6">
            <a:extLst>
              <a:ext uri="{FF2B5EF4-FFF2-40B4-BE49-F238E27FC236}">
                <a16:creationId xmlns:a16="http://schemas.microsoft.com/office/drawing/2014/main" id="{DB1991A6-4699-C5D9-72E2-83056F171688}"/>
              </a:ext>
            </a:extLst>
          </p:cNvPr>
          <p:cNvCxnSpPr>
            <a:cxnSpLocks/>
          </p:cNvCxnSpPr>
          <p:nvPr/>
        </p:nvCxnSpPr>
        <p:spPr>
          <a:xfrm>
            <a:off x="10477161" y="3287701"/>
            <a:ext cx="481614" cy="5054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6">
            <a:extLst>
              <a:ext uri="{FF2B5EF4-FFF2-40B4-BE49-F238E27FC236}">
                <a16:creationId xmlns:a16="http://schemas.microsoft.com/office/drawing/2014/main" id="{36C8FC56-714B-B391-158A-B517F40677DF}"/>
              </a:ext>
            </a:extLst>
          </p:cNvPr>
          <p:cNvCxnSpPr>
            <a:cxnSpLocks/>
          </p:cNvCxnSpPr>
          <p:nvPr/>
        </p:nvCxnSpPr>
        <p:spPr>
          <a:xfrm>
            <a:off x="10884745" y="2812948"/>
            <a:ext cx="518437" cy="5894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Rectangle 308">
            <a:extLst>
              <a:ext uri="{FF2B5EF4-FFF2-40B4-BE49-F238E27FC236}">
                <a16:creationId xmlns:a16="http://schemas.microsoft.com/office/drawing/2014/main" id="{B33F8D18-7543-D35A-6B09-F1C84A681692}"/>
              </a:ext>
            </a:extLst>
          </p:cNvPr>
          <p:cNvSpPr/>
          <p:nvPr/>
        </p:nvSpPr>
        <p:spPr>
          <a:xfrm rot="19012340">
            <a:off x="10947190" y="3490834"/>
            <a:ext cx="538051" cy="31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4" name="Arc 313">
            <a:extLst>
              <a:ext uri="{FF2B5EF4-FFF2-40B4-BE49-F238E27FC236}">
                <a16:creationId xmlns:a16="http://schemas.microsoft.com/office/drawing/2014/main" id="{FF1A29E1-3F7C-8B11-81F9-D184C7F2D5A5}"/>
              </a:ext>
            </a:extLst>
          </p:cNvPr>
          <p:cNvSpPr/>
          <p:nvPr/>
        </p:nvSpPr>
        <p:spPr>
          <a:xfrm rot="9310792">
            <a:off x="11327458" y="3249964"/>
            <a:ext cx="564021" cy="493466"/>
          </a:xfrm>
          <a:prstGeom prst="arc">
            <a:avLst>
              <a:gd name="adj1" fmla="val 17846495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5" name="Arc 314">
            <a:extLst>
              <a:ext uri="{FF2B5EF4-FFF2-40B4-BE49-F238E27FC236}">
                <a16:creationId xmlns:a16="http://schemas.microsoft.com/office/drawing/2014/main" id="{DC54BD13-0240-509E-11F4-B330CDA96A85}"/>
              </a:ext>
            </a:extLst>
          </p:cNvPr>
          <p:cNvSpPr/>
          <p:nvPr/>
        </p:nvSpPr>
        <p:spPr>
          <a:xfrm rot="9451720">
            <a:off x="11066771" y="3099227"/>
            <a:ext cx="1067568" cy="955931"/>
          </a:xfrm>
          <a:prstGeom prst="arc">
            <a:avLst>
              <a:gd name="adj1" fmla="val 17707346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654E0C65-5C98-D02D-9AC7-5E8085554686}"/>
              </a:ext>
            </a:extLst>
          </p:cNvPr>
          <p:cNvSpPr>
            <a:spLocks noChangeAspect="1"/>
          </p:cNvSpPr>
          <p:nvPr/>
        </p:nvSpPr>
        <p:spPr>
          <a:xfrm>
            <a:off x="10047013" y="2406470"/>
            <a:ext cx="825080" cy="8250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99CCF-A7FF-7D05-C168-DF6C2E41606B}"/>
              </a:ext>
            </a:extLst>
          </p:cNvPr>
          <p:cNvSpPr/>
          <p:nvPr/>
        </p:nvSpPr>
        <p:spPr>
          <a:xfrm rot="19128887">
            <a:off x="9946793" y="2441436"/>
            <a:ext cx="559260" cy="254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2010A0-0F2A-F9F9-0322-C046CDFC9E35}"/>
              </a:ext>
            </a:extLst>
          </p:cNvPr>
          <p:cNvSpPr/>
          <p:nvPr/>
        </p:nvSpPr>
        <p:spPr>
          <a:xfrm rot="5400000">
            <a:off x="10646426" y="2393377"/>
            <a:ext cx="393459" cy="528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E6C2D530-5FC5-0158-F429-C604EEAC77E6}"/>
              </a:ext>
            </a:extLst>
          </p:cNvPr>
          <p:cNvCxnSpPr>
            <a:cxnSpLocks/>
          </p:cNvCxnSpPr>
          <p:nvPr/>
        </p:nvCxnSpPr>
        <p:spPr>
          <a:xfrm>
            <a:off x="10626932" y="2438403"/>
            <a:ext cx="6035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1">
            <a:extLst>
              <a:ext uri="{FF2B5EF4-FFF2-40B4-BE49-F238E27FC236}">
                <a16:creationId xmlns:a16="http://schemas.microsoft.com/office/drawing/2014/main" id="{C38C41E7-5F78-532A-D6B5-C570089B462C}"/>
              </a:ext>
            </a:extLst>
          </p:cNvPr>
          <p:cNvCxnSpPr>
            <a:cxnSpLocks/>
          </p:cNvCxnSpPr>
          <p:nvPr/>
        </p:nvCxnSpPr>
        <p:spPr>
          <a:xfrm>
            <a:off x="10874620" y="2849276"/>
            <a:ext cx="4090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9130CE7-25A8-967D-2774-03C574E82758}"/>
              </a:ext>
            </a:extLst>
          </p:cNvPr>
          <p:cNvSpPr/>
          <p:nvPr/>
        </p:nvSpPr>
        <p:spPr>
          <a:xfrm rot="2737761">
            <a:off x="10494996" y="2764398"/>
            <a:ext cx="340696" cy="528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46" name="Groupe 245">
            <a:extLst>
              <a:ext uri="{FF2B5EF4-FFF2-40B4-BE49-F238E27FC236}">
                <a16:creationId xmlns:a16="http://schemas.microsoft.com/office/drawing/2014/main" id="{2F7EE9E9-1CB5-8254-B0BA-07AC63F6EA95}"/>
              </a:ext>
            </a:extLst>
          </p:cNvPr>
          <p:cNvGrpSpPr/>
          <p:nvPr/>
        </p:nvGrpSpPr>
        <p:grpSpPr>
          <a:xfrm rot="5745099">
            <a:off x="10519760" y="3047405"/>
            <a:ext cx="756234" cy="525940"/>
            <a:chOff x="12750522" y="5693178"/>
            <a:chExt cx="974687" cy="677867"/>
          </a:xfrm>
        </p:grpSpPr>
        <p:grpSp>
          <p:nvGrpSpPr>
            <p:cNvPr id="247" name="Groupe 246">
              <a:extLst>
                <a:ext uri="{FF2B5EF4-FFF2-40B4-BE49-F238E27FC236}">
                  <a16:creationId xmlns:a16="http://schemas.microsoft.com/office/drawing/2014/main" id="{4669854C-8FAD-BE3B-2E0F-FF33E60B39D3}"/>
                </a:ext>
              </a:extLst>
            </p:cNvPr>
            <p:cNvGrpSpPr/>
            <p:nvPr/>
          </p:nvGrpSpPr>
          <p:grpSpPr>
            <a:xfrm rot="2621368">
              <a:off x="12750522" y="5887232"/>
              <a:ext cx="759728" cy="483813"/>
              <a:chOff x="2034244" y="3372514"/>
              <a:chExt cx="759728" cy="483813"/>
            </a:xfrm>
          </p:grpSpPr>
          <p:sp>
            <p:nvSpPr>
              <p:cNvPr id="255" name="Corde 254">
                <a:extLst>
                  <a:ext uri="{FF2B5EF4-FFF2-40B4-BE49-F238E27FC236}">
                    <a16:creationId xmlns:a16="http://schemas.microsoft.com/office/drawing/2014/main" id="{A7074E20-76BB-25F5-6BF9-B48D8DD59F3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2034244" y="3399197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9" name="Corde 258">
                <a:extLst>
                  <a:ext uri="{FF2B5EF4-FFF2-40B4-BE49-F238E27FC236}">
                    <a16:creationId xmlns:a16="http://schemas.microsoft.com/office/drawing/2014/main" id="{B0139467-52E9-5616-1B7C-4674EA891A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2039332" y="3660748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0" name="Corde 259">
                <a:extLst>
                  <a:ext uri="{FF2B5EF4-FFF2-40B4-BE49-F238E27FC236}">
                    <a16:creationId xmlns:a16="http://schemas.microsoft.com/office/drawing/2014/main" id="{AAEFBD53-61D4-C127-E9EE-CB03C2E903F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H="1">
                <a:off x="2598393" y="3637406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1" name="Corde 260">
                <a:extLst>
                  <a:ext uri="{FF2B5EF4-FFF2-40B4-BE49-F238E27FC236}">
                    <a16:creationId xmlns:a16="http://schemas.microsoft.com/office/drawing/2014/main" id="{3C63FAD8-0465-4656-F278-6ABEDFB6A6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H="1">
                <a:off x="2591956" y="3372514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49" name="Group 136">
              <a:extLst>
                <a:ext uri="{FF2B5EF4-FFF2-40B4-BE49-F238E27FC236}">
                  <a16:creationId xmlns:a16="http://schemas.microsoft.com/office/drawing/2014/main" id="{78898FC0-5947-E4B7-EDF6-BD3EE66F3B7D}"/>
                </a:ext>
              </a:extLst>
            </p:cNvPr>
            <p:cNvGrpSpPr/>
            <p:nvPr/>
          </p:nvGrpSpPr>
          <p:grpSpPr>
            <a:xfrm rot="18722579">
              <a:off x="13357246" y="5516703"/>
              <a:ext cx="191487" cy="544438"/>
              <a:chOff x="2839361" y="2548803"/>
              <a:chExt cx="191487" cy="544438"/>
            </a:xfrm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C0DB86FC-6015-ABEE-1B81-84AAFDD6339B}"/>
                  </a:ext>
                </a:extLst>
              </p:cNvPr>
              <p:cNvSpPr/>
              <p:nvPr/>
            </p:nvSpPr>
            <p:spPr>
              <a:xfrm>
                <a:off x="2839361" y="2548803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B1563FD1-7DEB-D8D9-9CBF-859119071131}"/>
                  </a:ext>
                </a:extLst>
              </p:cNvPr>
              <p:cNvSpPr/>
              <p:nvPr/>
            </p:nvSpPr>
            <p:spPr>
              <a:xfrm>
                <a:off x="2839946" y="3012977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8C9741F2-DD9A-8F48-B57A-36F517FDBEA0}"/>
              </a:ext>
            </a:extLst>
          </p:cNvPr>
          <p:cNvSpPr/>
          <p:nvPr/>
        </p:nvSpPr>
        <p:spPr>
          <a:xfrm rot="8632225">
            <a:off x="10356846" y="2097500"/>
            <a:ext cx="564021" cy="493466"/>
          </a:xfrm>
          <a:prstGeom prst="arc">
            <a:avLst>
              <a:gd name="adj1" fmla="val 17846495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C033A35-6C5D-DCCA-57FF-B94810BC82EC}"/>
              </a:ext>
            </a:extLst>
          </p:cNvPr>
          <p:cNvSpPr/>
          <p:nvPr/>
        </p:nvSpPr>
        <p:spPr>
          <a:xfrm rot="8682682">
            <a:off x="10082396" y="1908723"/>
            <a:ext cx="1067568" cy="955931"/>
          </a:xfrm>
          <a:prstGeom prst="arc">
            <a:avLst>
              <a:gd name="adj1" fmla="val 17707346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CA38F66-7D61-6DD9-2330-AFA3C2B70C29}"/>
              </a:ext>
            </a:extLst>
          </p:cNvPr>
          <p:cNvSpPr/>
          <p:nvPr/>
        </p:nvSpPr>
        <p:spPr>
          <a:xfrm>
            <a:off x="1545786" y="2756910"/>
            <a:ext cx="79129" cy="283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5" name="Groupe 154">
            <a:extLst>
              <a:ext uri="{FF2B5EF4-FFF2-40B4-BE49-F238E27FC236}">
                <a16:creationId xmlns:a16="http://schemas.microsoft.com/office/drawing/2014/main" id="{DFE6C998-2772-6CB5-91CC-9C92183D2E58}"/>
              </a:ext>
            </a:extLst>
          </p:cNvPr>
          <p:cNvGrpSpPr/>
          <p:nvPr/>
        </p:nvGrpSpPr>
        <p:grpSpPr>
          <a:xfrm>
            <a:off x="1156147" y="2580037"/>
            <a:ext cx="377873" cy="346915"/>
            <a:chOff x="4721393" y="5303064"/>
            <a:chExt cx="582865" cy="593158"/>
          </a:xfrm>
        </p:grpSpPr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53397737-15FD-0300-005B-14CABBFE5641}"/>
                </a:ext>
              </a:extLst>
            </p:cNvPr>
            <p:cNvGrpSpPr/>
            <p:nvPr/>
          </p:nvGrpSpPr>
          <p:grpSpPr>
            <a:xfrm rot="5400000">
              <a:off x="4614355" y="5413806"/>
              <a:ext cx="589454" cy="375378"/>
              <a:chOff x="2034244" y="3372514"/>
              <a:chExt cx="759728" cy="483813"/>
            </a:xfrm>
          </p:grpSpPr>
          <p:sp>
            <p:nvSpPr>
              <p:cNvPr id="142" name="Corde 141">
                <a:extLst>
                  <a:ext uri="{FF2B5EF4-FFF2-40B4-BE49-F238E27FC236}">
                    <a16:creationId xmlns:a16="http://schemas.microsoft.com/office/drawing/2014/main" id="{27DF27CD-A60F-5BC9-8EDF-184FCED375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2034244" y="3399197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3" name="Corde 142">
                <a:extLst>
                  <a:ext uri="{FF2B5EF4-FFF2-40B4-BE49-F238E27FC236}">
                    <a16:creationId xmlns:a16="http://schemas.microsoft.com/office/drawing/2014/main" id="{0A500EDE-DC28-15BF-0352-5CB40019CF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2039332" y="3660748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4" name="Corde 143">
                <a:extLst>
                  <a:ext uri="{FF2B5EF4-FFF2-40B4-BE49-F238E27FC236}">
                    <a16:creationId xmlns:a16="http://schemas.microsoft.com/office/drawing/2014/main" id="{0B1F4701-EA73-2B85-1E76-FADA8B59CB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H="1">
                <a:off x="2598393" y="3637406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2" name="Corde 151">
                <a:extLst>
                  <a:ext uri="{FF2B5EF4-FFF2-40B4-BE49-F238E27FC236}">
                    <a16:creationId xmlns:a16="http://schemas.microsoft.com/office/drawing/2014/main" id="{ED4F99EB-A432-0DB0-206D-EB78202564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H="1">
                <a:off x="2591956" y="3372514"/>
                <a:ext cx="195579" cy="195579"/>
              </a:xfrm>
              <a:prstGeom prst="chord">
                <a:avLst>
                  <a:gd name="adj1" fmla="val 55762"/>
                  <a:gd name="adj2" fmla="val 10832929"/>
                </a:avLst>
              </a:prstGeom>
              <a:solidFill>
                <a:srgbClr val="1C6295"/>
              </a:solidFill>
              <a:ln>
                <a:solidFill>
                  <a:srgbClr val="1C62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3" name="Corde 152">
              <a:extLst>
                <a:ext uri="{FF2B5EF4-FFF2-40B4-BE49-F238E27FC236}">
                  <a16:creationId xmlns:a16="http://schemas.microsoft.com/office/drawing/2014/main" id="{CBC924D4-924C-AA64-F5F4-3EBEC58EE05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131811" y="5303064"/>
              <a:ext cx="151745" cy="151745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4" name="Corde 153">
              <a:extLst>
                <a:ext uri="{FF2B5EF4-FFF2-40B4-BE49-F238E27FC236}">
                  <a16:creationId xmlns:a16="http://schemas.microsoft.com/office/drawing/2014/main" id="{F46848F4-212D-FFBD-FDF9-DBB4474549D2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5152513" y="5735779"/>
              <a:ext cx="151745" cy="151745"/>
            </a:xfrm>
            <a:prstGeom prst="chord">
              <a:avLst>
                <a:gd name="adj1" fmla="val 55762"/>
                <a:gd name="adj2" fmla="val 10832929"/>
              </a:avLst>
            </a:prstGeom>
            <a:solidFill>
              <a:srgbClr val="1C6295"/>
            </a:solidFill>
            <a:ln>
              <a:solidFill>
                <a:srgbClr val="1C6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BF8B1E7D-4136-35D7-78E6-5EF5B7DC03F8}"/>
              </a:ext>
            </a:extLst>
          </p:cNvPr>
          <p:cNvGrpSpPr/>
          <p:nvPr/>
        </p:nvGrpSpPr>
        <p:grpSpPr>
          <a:xfrm>
            <a:off x="10034660" y="2272144"/>
            <a:ext cx="178899" cy="172425"/>
            <a:chOff x="2445766" y="5309799"/>
            <a:chExt cx="230577" cy="222233"/>
          </a:xfrm>
        </p:grpSpPr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2736FC8E-A9D1-9A82-1318-E324287892C2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0EF9810E-B760-C863-60A6-FF67F6DD4F7F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21A29233-5B24-16ED-0362-F6FEDB876E88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DF66EF07-A973-AF20-F319-C5AAA7E3F5DD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87D71B10-C779-763D-3FDE-8333FFF10FB1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E17E1930-1CA6-48B6-36EE-24AF0E043B22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BCE77582-4460-AAD4-795A-A08AB2D66259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68" name="TextBox 494">
            <a:extLst>
              <a:ext uri="{FF2B5EF4-FFF2-40B4-BE49-F238E27FC236}">
                <a16:creationId xmlns:a16="http://schemas.microsoft.com/office/drawing/2014/main" id="{6B9D30F5-DE10-81CF-74A0-41C49496B335}"/>
              </a:ext>
            </a:extLst>
          </p:cNvPr>
          <p:cNvSpPr txBox="1"/>
          <p:nvPr/>
        </p:nvSpPr>
        <p:spPr>
          <a:xfrm>
            <a:off x="11303413" y="3773442"/>
            <a:ext cx="1097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RIB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88" name="TextBox 494">
            <a:extLst>
              <a:ext uri="{FF2B5EF4-FFF2-40B4-BE49-F238E27FC236}">
                <a16:creationId xmlns:a16="http://schemas.microsoft.com/office/drawing/2014/main" id="{B2E3A027-D3F9-FA3B-F463-6D07FAEB1604}"/>
              </a:ext>
            </a:extLst>
          </p:cNvPr>
          <p:cNvSpPr txBox="1"/>
          <p:nvPr/>
        </p:nvSpPr>
        <p:spPr>
          <a:xfrm>
            <a:off x="-199159" y="3957977"/>
            <a:ext cx="1097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RIB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cxnSp>
        <p:nvCxnSpPr>
          <p:cNvPr id="192" name="Straight Connector 25">
            <a:extLst>
              <a:ext uri="{FF2B5EF4-FFF2-40B4-BE49-F238E27FC236}">
                <a16:creationId xmlns:a16="http://schemas.microsoft.com/office/drawing/2014/main" id="{38E3EF14-F13A-B2E4-9C87-44E04ED9C7A5}"/>
              </a:ext>
            </a:extLst>
          </p:cNvPr>
          <p:cNvCxnSpPr>
            <a:cxnSpLocks/>
          </p:cNvCxnSpPr>
          <p:nvPr/>
        </p:nvCxnSpPr>
        <p:spPr>
          <a:xfrm>
            <a:off x="10151935" y="1577762"/>
            <a:ext cx="0" cy="217863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7CCACA95-31B4-1A88-4B6C-80EEA002BDB3}"/>
              </a:ext>
            </a:extLst>
          </p:cNvPr>
          <p:cNvSpPr txBox="1"/>
          <p:nvPr/>
        </p:nvSpPr>
        <p:spPr>
          <a:xfrm>
            <a:off x="342236" y="1076428"/>
            <a:ext cx="1251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LASAGN phase 3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477">
            <a:extLst>
              <a:ext uri="{FF2B5EF4-FFF2-40B4-BE49-F238E27FC236}">
                <a16:creationId xmlns:a16="http://schemas.microsoft.com/office/drawing/2014/main" id="{402B8B2E-9752-E06E-0DCF-809AFEE62CEB}"/>
              </a:ext>
            </a:extLst>
          </p:cNvPr>
          <p:cNvSpPr txBox="1"/>
          <p:nvPr/>
        </p:nvSpPr>
        <p:spPr>
          <a:xfrm>
            <a:off x="2073330" y="3201673"/>
            <a:ext cx="1492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Kicker/bender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5" name="TextBox 477">
            <a:extLst>
              <a:ext uri="{FF2B5EF4-FFF2-40B4-BE49-F238E27FC236}">
                <a16:creationId xmlns:a16="http://schemas.microsoft.com/office/drawing/2014/main" id="{2AB33F87-29DC-9694-030E-8A880A5E10F4}"/>
              </a:ext>
            </a:extLst>
          </p:cNvPr>
          <p:cNvSpPr txBox="1"/>
          <p:nvPr/>
        </p:nvSpPr>
        <p:spPr>
          <a:xfrm>
            <a:off x="943907" y="3931630"/>
            <a:ext cx="259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DESIR central beam line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grpSp>
        <p:nvGrpSpPr>
          <p:cNvPr id="10" name="Group 256">
            <a:extLst>
              <a:ext uri="{FF2B5EF4-FFF2-40B4-BE49-F238E27FC236}">
                <a16:creationId xmlns:a16="http://schemas.microsoft.com/office/drawing/2014/main" id="{91005C86-F35F-5B3D-1E24-0E9F254D90C0}"/>
              </a:ext>
            </a:extLst>
          </p:cNvPr>
          <p:cNvGrpSpPr/>
          <p:nvPr/>
        </p:nvGrpSpPr>
        <p:grpSpPr>
          <a:xfrm>
            <a:off x="9040999" y="1509917"/>
            <a:ext cx="148116" cy="345532"/>
            <a:chOff x="2839361" y="2548803"/>
            <a:chExt cx="190902" cy="445346"/>
          </a:xfrm>
        </p:grpSpPr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E4499E16-2BAB-6C65-E14E-A3F4B62D9FD6}"/>
                </a:ext>
              </a:extLst>
            </p:cNvPr>
            <p:cNvSpPr/>
            <p:nvPr/>
          </p:nvSpPr>
          <p:spPr>
            <a:xfrm>
              <a:off x="2839361" y="2548803"/>
              <a:ext cx="190902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920121B9-6859-A8B7-9377-3980F38A9195}"/>
                </a:ext>
              </a:extLst>
            </p:cNvPr>
            <p:cNvSpPr/>
            <p:nvPr/>
          </p:nvSpPr>
          <p:spPr>
            <a:xfrm>
              <a:off x="2839361" y="2948430"/>
              <a:ext cx="190902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479" name="Straight Connector 194">
            <a:extLst>
              <a:ext uri="{FF2B5EF4-FFF2-40B4-BE49-F238E27FC236}">
                <a16:creationId xmlns:a16="http://schemas.microsoft.com/office/drawing/2014/main" id="{182F3A4A-794D-BCA5-0A71-F26F0D9D1574}"/>
              </a:ext>
            </a:extLst>
          </p:cNvPr>
          <p:cNvCxnSpPr>
            <a:cxnSpLocks/>
          </p:cNvCxnSpPr>
          <p:nvPr/>
        </p:nvCxnSpPr>
        <p:spPr>
          <a:xfrm flipV="1">
            <a:off x="8695513" y="1754569"/>
            <a:ext cx="0" cy="203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198">
            <a:extLst>
              <a:ext uri="{FF2B5EF4-FFF2-40B4-BE49-F238E27FC236}">
                <a16:creationId xmlns:a16="http://schemas.microsoft.com/office/drawing/2014/main" id="{5BB9D32E-CE03-AF6B-C524-A7B4CD69806C}"/>
              </a:ext>
            </a:extLst>
          </p:cNvPr>
          <p:cNvCxnSpPr>
            <a:cxnSpLocks/>
          </p:cNvCxnSpPr>
          <p:nvPr/>
        </p:nvCxnSpPr>
        <p:spPr>
          <a:xfrm flipV="1">
            <a:off x="8695513" y="1406249"/>
            <a:ext cx="0" cy="203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199">
            <a:extLst>
              <a:ext uri="{FF2B5EF4-FFF2-40B4-BE49-F238E27FC236}">
                <a16:creationId xmlns:a16="http://schemas.microsoft.com/office/drawing/2014/main" id="{BD3B06F8-EBC8-DE1E-F9BE-333CDEAD3C42}"/>
              </a:ext>
            </a:extLst>
          </p:cNvPr>
          <p:cNvCxnSpPr>
            <a:cxnSpLocks/>
          </p:cNvCxnSpPr>
          <p:nvPr/>
        </p:nvCxnSpPr>
        <p:spPr>
          <a:xfrm flipV="1">
            <a:off x="9020265" y="1406249"/>
            <a:ext cx="0" cy="203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200">
            <a:extLst>
              <a:ext uri="{FF2B5EF4-FFF2-40B4-BE49-F238E27FC236}">
                <a16:creationId xmlns:a16="http://schemas.microsoft.com/office/drawing/2014/main" id="{F0940B2F-529B-A4A2-A709-49AB78D50A0B}"/>
              </a:ext>
            </a:extLst>
          </p:cNvPr>
          <p:cNvCxnSpPr>
            <a:cxnSpLocks/>
          </p:cNvCxnSpPr>
          <p:nvPr/>
        </p:nvCxnSpPr>
        <p:spPr>
          <a:xfrm flipV="1">
            <a:off x="9020462" y="1740085"/>
            <a:ext cx="0" cy="203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9C0D8EF-C9C3-8812-18A5-F00EF09C9271}"/>
              </a:ext>
            </a:extLst>
          </p:cNvPr>
          <p:cNvSpPr/>
          <p:nvPr/>
        </p:nvSpPr>
        <p:spPr>
          <a:xfrm rot="7295668">
            <a:off x="9506850" y="1024506"/>
            <a:ext cx="341052" cy="555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" name="Arc 131">
            <a:extLst>
              <a:ext uri="{FF2B5EF4-FFF2-40B4-BE49-F238E27FC236}">
                <a16:creationId xmlns:a16="http://schemas.microsoft.com/office/drawing/2014/main" id="{D8299DED-3896-2CB2-9735-FD9F8B3B201D}"/>
              </a:ext>
            </a:extLst>
          </p:cNvPr>
          <p:cNvSpPr/>
          <p:nvPr/>
        </p:nvSpPr>
        <p:spPr>
          <a:xfrm rot="6538115">
            <a:off x="8880608" y="589585"/>
            <a:ext cx="1067568" cy="955931"/>
          </a:xfrm>
          <a:prstGeom prst="arc">
            <a:avLst>
              <a:gd name="adj1" fmla="val 17707346"/>
              <a:gd name="adj2" fmla="val 20525628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Arc 133">
            <a:extLst>
              <a:ext uri="{FF2B5EF4-FFF2-40B4-BE49-F238E27FC236}">
                <a16:creationId xmlns:a16="http://schemas.microsoft.com/office/drawing/2014/main" id="{E923596B-814F-86FB-D64D-1655629F5300}"/>
              </a:ext>
            </a:extLst>
          </p:cNvPr>
          <p:cNvSpPr/>
          <p:nvPr/>
        </p:nvSpPr>
        <p:spPr>
          <a:xfrm rot="5600146">
            <a:off x="9185250" y="1030356"/>
            <a:ext cx="512076" cy="444423"/>
          </a:xfrm>
          <a:prstGeom prst="arc">
            <a:avLst>
              <a:gd name="adj1" fmla="val 17632787"/>
              <a:gd name="adj2" fmla="val 21253775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6" name="Straight Connector 11">
            <a:extLst>
              <a:ext uri="{FF2B5EF4-FFF2-40B4-BE49-F238E27FC236}">
                <a16:creationId xmlns:a16="http://schemas.microsoft.com/office/drawing/2014/main" id="{43FCC096-A941-20B4-7997-924C76E9A767}"/>
              </a:ext>
            </a:extLst>
          </p:cNvPr>
          <p:cNvCxnSpPr>
            <a:cxnSpLocks/>
          </p:cNvCxnSpPr>
          <p:nvPr/>
        </p:nvCxnSpPr>
        <p:spPr>
          <a:xfrm flipV="1">
            <a:off x="9352495" y="647462"/>
            <a:ext cx="441493" cy="6746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1">
            <a:extLst>
              <a:ext uri="{FF2B5EF4-FFF2-40B4-BE49-F238E27FC236}">
                <a16:creationId xmlns:a16="http://schemas.microsoft.com/office/drawing/2014/main" id="{B4B81215-EC5E-8B66-EDC7-9BB161CF1F5F}"/>
              </a:ext>
            </a:extLst>
          </p:cNvPr>
          <p:cNvCxnSpPr>
            <a:cxnSpLocks/>
          </p:cNvCxnSpPr>
          <p:nvPr/>
        </p:nvCxnSpPr>
        <p:spPr>
          <a:xfrm flipV="1">
            <a:off x="9883075" y="862505"/>
            <a:ext cx="441493" cy="6746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489">
            <a:extLst>
              <a:ext uri="{FF2B5EF4-FFF2-40B4-BE49-F238E27FC236}">
                <a16:creationId xmlns:a16="http://schemas.microsoft.com/office/drawing/2014/main" id="{C310079D-AEAF-5922-B761-87489C01D11D}"/>
              </a:ext>
            </a:extLst>
          </p:cNvPr>
          <p:cNvSpPr txBox="1"/>
          <p:nvPr/>
        </p:nvSpPr>
        <p:spPr>
          <a:xfrm>
            <a:off x="8174915" y="1039270"/>
            <a:ext cx="1371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DP</a:t>
            </a:r>
            <a:endParaRPr kumimoji="0" lang="fr-FR" sz="1600" b="0" i="0" u="none" strike="noStrike" kern="1200" cap="none" spc="0" normalizeH="0" baseline="0" noProof="0" dirty="0" err="1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0F7ADE02-FBA7-787D-E749-75DB99439AF9}"/>
              </a:ext>
            </a:extLst>
          </p:cNvPr>
          <p:cNvSpPr txBox="1"/>
          <p:nvPr/>
        </p:nvSpPr>
        <p:spPr>
          <a:xfrm>
            <a:off x="8743257" y="2193972"/>
            <a:ext cx="977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Kicker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Titre 1">
            <a:extLst>
              <a:ext uri="{FF2B5EF4-FFF2-40B4-BE49-F238E27FC236}">
                <a16:creationId xmlns:a16="http://schemas.microsoft.com/office/drawing/2014/main" id="{DC50D618-102E-779C-D6D4-63F4CABA8BE2}"/>
              </a:ext>
            </a:extLst>
          </p:cNvPr>
          <p:cNvSpPr txBox="1">
            <a:spLocks/>
          </p:cNvSpPr>
          <p:nvPr/>
        </p:nvSpPr>
        <p:spPr>
          <a:xfrm>
            <a:off x="-1460" y="0"/>
            <a:ext cx="12192000" cy="681037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LASAGN :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LAser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 Spectroscopy At GaNil</a:t>
            </a:r>
          </a:p>
        </p:txBody>
      </p:sp>
      <p:sp>
        <p:nvSpPr>
          <p:cNvPr id="133" name="Slide Number Placeholder 34">
            <a:extLst>
              <a:ext uri="{FF2B5EF4-FFF2-40B4-BE49-F238E27FC236}">
                <a16:creationId xmlns:a16="http://schemas.microsoft.com/office/drawing/2014/main" id="{D3424D02-665F-D794-E88A-E7362F652E82}"/>
              </a:ext>
            </a:extLst>
          </p:cNvPr>
          <p:cNvSpPr txBox="1">
            <a:spLocks/>
          </p:cNvSpPr>
          <p:nvPr/>
        </p:nvSpPr>
        <p:spPr>
          <a:xfrm>
            <a:off x="9336314" y="157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06B75-06E4-42DD-9145-BBD25B07A985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CF6F889A-18F2-4241-3151-EE201D93A928}"/>
              </a:ext>
            </a:extLst>
          </p:cNvPr>
          <p:cNvSpPr txBox="1"/>
          <p:nvPr/>
        </p:nvSpPr>
        <p:spPr>
          <a:xfrm>
            <a:off x="6366150" y="3057073"/>
            <a:ext cx="3797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77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CLS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fluorescence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detection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77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CRIS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ion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detection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77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High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res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: &gt; 50MHz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77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Background free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77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Combo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trap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decay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setups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77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High s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ensitivity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: &gt; 1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pps </a:t>
            </a:r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6B251CDC-8B09-589C-5C6F-48F0DF99B994}"/>
              </a:ext>
            </a:extLst>
          </p:cNvPr>
          <p:cNvSpPr txBox="1"/>
          <p:nvPr/>
        </p:nvSpPr>
        <p:spPr>
          <a:xfrm>
            <a:off x="1343150" y="5179562"/>
            <a:ext cx="9412577" cy="120032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LASAGN : Versatile high-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resolution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, high-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precision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and high-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sensibilty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laser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spec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. setup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77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Benefits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from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many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beam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preparation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and purification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devices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of DESIR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77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Unique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opportunities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in the light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region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SPIRAL1 RIB (O, F, Cl, P, Zn…)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77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Allow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to re-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inject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RIS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beams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to the central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beam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line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itchFamily="2" charset="77"/>
                <a:ea typeface="+mn-ea"/>
                <a:cs typeface="+mn-cs"/>
              </a:rPr>
              <a:t>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synergy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trap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decay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setups</a:t>
            </a:r>
          </a:p>
        </p:txBody>
      </p:sp>
      <p:pic>
        <p:nvPicPr>
          <p:cNvPr id="165" name="Image 164">
            <a:extLst>
              <a:ext uri="{FF2B5EF4-FFF2-40B4-BE49-F238E27FC236}">
                <a16:creationId xmlns:a16="http://schemas.microsoft.com/office/drawing/2014/main" id="{3D39186B-6F05-3AA5-C58E-5CE491F767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476"/>
          <a:stretch/>
        </p:blipFill>
        <p:spPr>
          <a:xfrm>
            <a:off x="3847005" y="3228880"/>
            <a:ext cx="2140003" cy="912199"/>
          </a:xfrm>
          <a:prstGeom prst="rect">
            <a:avLst/>
          </a:prstGeom>
        </p:spPr>
      </p:pic>
      <p:grpSp>
        <p:nvGrpSpPr>
          <p:cNvPr id="63" name="Group 455">
            <a:extLst>
              <a:ext uri="{FF2B5EF4-FFF2-40B4-BE49-F238E27FC236}">
                <a16:creationId xmlns:a16="http://schemas.microsoft.com/office/drawing/2014/main" id="{66611764-7020-BA77-557D-927AABEDFE88}"/>
              </a:ext>
            </a:extLst>
          </p:cNvPr>
          <p:cNvGrpSpPr/>
          <p:nvPr/>
        </p:nvGrpSpPr>
        <p:grpSpPr>
          <a:xfrm>
            <a:off x="9764477" y="1014128"/>
            <a:ext cx="178899" cy="172425"/>
            <a:chOff x="2445766" y="5309799"/>
            <a:chExt cx="230577" cy="222233"/>
          </a:xfrm>
        </p:grpSpPr>
        <p:sp>
          <p:nvSpPr>
            <p:cNvPr id="472" name="Oval 456">
              <a:extLst>
                <a:ext uri="{FF2B5EF4-FFF2-40B4-BE49-F238E27FC236}">
                  <a16:creationId xmlns:a16="http://schemas.microsoft.com/office/drawing/2014/main" id="{F96E2365-9C80-9D48-5D53-6409FA57F7AA}"/>
                </a:ext>
              </a:extLst>
            </p:cNvPr>
            <p:cNvSpPr/>
            <p:nvPr/>
          </p:nvSpPr>
          <p:spPr>
            <a:xfrm>
              <a:off x="2505987" y="53652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Oval 457">
              <a:extLst>
                <a:ext uri="{FF2B5EF4-FFF2-40B4-BE49-F238E27FC236}">
                  <a16:creationId xmlns:a16="http://schemas.microsoft.com/office/drawing/2014/main" id="{BE231E75-0AB1-60C7-79E9-F3E42D1558CA}"/>
                </a:ext>
              </a:extLst>
            </p:cNvPr>
            <p:cNvSpPr/>
            <p:nvPr/>
          </p:nvSpPr>
          <p:spPr>
            <a:xfrm>
              <a:off x="2551453" y="543397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9" name="Oval 458">
              <a:extLst>
                <a:ext uri="{FF2B5EF4-FFF2-40B4-BE49-F238E27FC236}">
                  <a16:creationId xmlns:a16="http://schemas.microsoft.com/office/drawing/2014/main" id="{E6059AFB-33D8-18FA-1BE3-0FE36CC67FCC}"/>
                </a:ext>
              </a:extLst>
            </p:cNvPr>
            <p:cNvSpPr/>
            <p:nvPr/>
          </p:nvSpPr>
          <p:spPr>
            <a:xfrm>
              <a:off x="2585411" y="5374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" name="Oval 459">
              <a:extLst>
                <a:ext uri="{FF2B5EF4-FFF2-40B4-BE49-F238E27FC236}">
                  <a16:creationId xmlns:a16="http://schemas.microsoft.com/office/drawing/2014/main" id="{8E7F13BC-F830-2276-F86E-3AA0D9B78545}"/>
                </a:ext>
              </a:extLst>
            </p:cNvPr>
            <p:cNvSpPr/>
            <p:nvPr/>
          </p:nvSpPr>
          <p:spPr>
            <a:xfrm>
              <a:off x="2445766" y="54033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0" name="Oval 460">
              <a:extLst>
                <a:ext uri="{FF2B5EF4-FFF2-40B4-BE49-F238E27FC236}">
                  <a16:creationId xmlns:a16="http://schemas.microsoft.com/office/drawing/2014/main" id="{48FC56CE-DFF2-B76E-FE3C-80CA1C6BBFE5}"/>
                </a:ext>
              </a:extLst>
            </p:cNvPr>
            <p:cNvSpPr/>
            <p:nvPr/>
          </p:nvSpPr>
          <p:spPr>
            <a:xfrm>
              <a:off x="2498610" y="5455832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2" name="Oval 461">
              <a:extLst>
                <a:ext uri="{FF2B5EF4-FFF2-40B4-BE49-F238E27FC236}">
                  <a16:creationId xmlns:a16="http://schemas.microsoft.com/office/drawing/2014/main" id="{02A36706-8983-F943-D457-93B7D1D67788}"/>
                </a:ext>
              </a:extLst>
            </p:cNvPr>
            <p:cNvSpPr/>
            <p:nvPr/>
          </p:nvSpPr>
          <p:spPr>
            <a:xfrm>
              <a:off x="2544076" y="530979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7" name="Oval 462">
              <a:extLst>
                <a:ext uri="{FF2B5EF4-FFF2-40B4-BE49-F238E27FC236}">
                  <a16:creationId xmlns:a16="http://schemas.microsoft.com/office/drawing/2014/main" id="{AC0C3939-078D-A8D9-40BF-CB2175591829}"/>
                </a:ext>
              </a:extLst>
            </p:cNvPr>
            <p:cNvSpPr/>
            <p:nvPr/>
          </p:nvSpPr>
          <p:spPr>
            <a:xfrm>
              <a:off x="2456390" y="532715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21" name="ZoneTexte 220">
            <a:extLst>
              <a:ext uri="{FF2B5EF4-FFF2-40B4-BE49-F238E27FC236}">
                <a16:creationId xmlns:a16="http://schemas.microsoft.com/office/drawing/2014/main" id="{02554EA1-8DA0-DACA-33BE-4CB5E360274D}"/>
              </a:ext>
            </a:extLst>
          </p:cNvPr>
          <p:cNvSpPr txBox="1"/>
          <p:nvPr/>
        </p:nvSpPr>
        <p:spPr>
          <a:xfrm>
            <a:off x="2594465" y="4343699"/>
            <a:ext cx="3797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Fluorescence /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day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1 RIB : 2028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CRIS : 2029</a:t>
            </a: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35DF2C54-93C3-C8B2-8258-39E5C40D4837}"/>
              </a:ext>
            </a:extLst>
          </p:cNvPr>
          <p:cNvSpPr txBox="1"/>
          <p:nvPr/>
        </p:nvSpPr>
        <p:spPr>
          <a:xfrm>
            <a:off x="1496198" y="4330965"/>
            <a:ext cx="3797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Timeline : 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E6CEED6D-9053-1AB8-3CA7-6C9BFD58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EMIS Conference 2025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8B9D2E5-6A38-F14B-C72A-EFEFE4737470}"/>
              </a:ext>
            </a:extLst>
          </p:cNvPr>
          <p:cNvSpPr txBox="1"/>
          <p:nvPr/>
        </p:nvSpPr>
        <p:spPr>
          <a:xfrm>
            <a:off x="3426037" y="6536809"/>
            <a:ext cx="6396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from L. Lalanne 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0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1276A-AC6D-2450-C4C9-DAFBD9F8F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 : forme 2">
            <a:extLst>
              <a:ext uri="{FF2B5EF4-FFF2-40B4-BE49-F238E27FC236}">
                <a16:creationId xmlns:a16="http://schemas.microsoft.com/office/drawing/2014/main" id="{ABD1579B-749E-B9CB-6EB9-2218263B5300}"/>
              </a:ext>
            </a:extLst>
          </p:cNvPr>
          <p:cNvSpPr/>
          <p:nvPr/>
        </p:nvSpPr>
        <p:spPr>
          <a:xfrm>
            <a:off x="3204" y="0"/>
            <a:ext cx="12188796" cy="66366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335B74"/>
          </a:solidFill>
          <a:ln w="6483" cap="flat">
            <a:solidFill>
              <a:srgbClr val="1E427A"/>
            </a:solidFill>
            <a:prstDash val="solid"/>
            <a:miter/>
          </a:ln>
        </p:spPr>
        <p:txBody>
          <a:bodyPr vert="horz" wrap="none" lIns="84551" tIns="43747" rIns="84551" bIns="43747" anchor="ctr" anchorCtr="0" compatLnSpc="0">
            <a:noAutofit/>
          </a:bodyPr>
          <a:lstStyle/>
          <a:p>
            <a:pPr marL="0" marR="0" lvl="0" indent="0" algn="l" defTabSz="8291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Harding Text Web Regular" pitchFamily="2" charset="0"/>
                <a:cs typeface="Times" panose="02020603050405020304" pitchFamily="18" charset="0"/>
              </a:rPr>
              <a:t>LASAGN First Physics</a:t>
            </a:r>
          </a:p>
        </p:txBody>
      </p:sp>
      <p:sp>
        <p:nvSpPr>
          <p:cNvPr id="3" name="Slide Number Placeholder 34">
            <a:extLst>
              <a:ext uri="{FF2B5EF4-FFF2-40B4-BE49-F238E27FC236}">
                <a16:creationId xmlns:a16="http://schemas.microsoft.com/office/drawing/2014/main" id="{A500CA29-5A8C-3CC2-4C14-ED72A33D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314" y="15795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06B75-06E4-42DD-9145-BBD25B07A985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0DE3CC-1BA9-3B44-47FA-CB6A45477B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501"/>
          <a:stretch>
            <a:fillRect/>
          </a:stretch>
        </p:blipFill>
        <p:spPr>
          <a:xfrm>
            <a:off x="2349615" y="1460665"/>
            <a:ext cx="6810743" cy="52797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A6EC8A-C42C-B705-10C9-F5650BD67F3E}"/>
              </a:ext>
            </a:extLst>
          </p:cNvPr>
          <p:cNvSpPr/>
          <p:nvPr/>
        </p:nvSpPr>
        <p:spPr>
          <a:xfrm>
            <a:off x="1780359" y="1259161"/>
            <a:ext cx="1177447" cy="191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F13F54-533E-962A-8523-CC3B8E90DD83}"/>
              </a:ext>
            </a:extLst>
          </p:cNvPr>
          <p:cNvSpPr/>
          <p:nvPr/>
        </p:nvSpPr>
        <p:spPr>
          <a:xfrm>
            <a:off x="3337980" y="5178509"/>
            <a:ext cx="1752600" cy="195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B4800-44EC-9C83-24C3-2C0D4923DC65}"/>
              </a:ext>
            </a:extLst>
          </p:cNvPr>
          <p:cNvSpPr/>
          <p:nvPr/>
        </p:nvSpPr>
        <p:spPr>
          <a:xfrm>
            <a:off x="4459209" y="3879595"/>
            <a:ext cx="2688771" cy="155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7C5015-C3B3-5C3B-17EC-427512C200A4}"/>
              </a:ext>
            </a:extLst>
          </p:cNvPr>
          <p:cNvSpPr/>
          <p:nvPr/>
        </p:nvSpPr>
        <p:spPr>
          <a:xfrm>
            <a:off x="4230610" y="4156634"/>
            <a:ext cx="2209800" cy="187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27428F-A495-CDE0-A3B0-55B829792A2D}"/>
              </a:ext>
            </a:extLst>
          </p:cNvPr>
          <p:cNvSpPr/>
          <p:nvPr/>
        </p:nvSpPr>
        <p:spPr>
          <a:xfrm>
            <a:off x="6734323" y="1931284"/>
            <a:ext cx="1034143" cy="195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72DCDA-B1F2-C801-F546-169201C146CF}"/>
              </a:ext>
            </a:extLst>
          </p:cNvPr>
          <p:cNvSpPr txBox="1"/>
          <p:nvPr/>
        </p:nvSpPr>
        <p:spPr>
          <a:xfrm>
            <a:off x="7293866" y="4732548"/>
            <a:ext cx="5600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: proton halo,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=20, toward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=28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FA0B33-83C9-61D0-CF90-790A6B3B573B}"/>
              </a:ext>
            </a:extLst>
          </p:cNvPr>
          <p:cNvSpPr txBox="1"/>
          <p:nvPr/>
        </p:nvSpPr>
        <p:spPr>
          <a:xfrm>
            <a:off x="7642127" y="4156634"/>
            <a:ext cx="4996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: shell evolution and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=28 shell closure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5201D9-23F5-67A7-08AF-8AEB88FB3F90}"/>
              </a:ext>
            </a:extLst>
          </p:cNvPr>
          <p:cNvSpPr txBox="1"/>
          <p:nvPr/>
        </p:nvSpPr>
        <p:spPr>
          <a:xfrm>
            <a:off x="9336314" y="1646181"/>
            <a:ext cx="499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Zn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evolution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towards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N=28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AAE90F-3D64-3EEA-0556-BD17718E48C3}"/>
              </a:ext>
            </a:extLst>
          </p:cNvPr>
          <p:cNvSpPr txBox="1"/>
          <p:nvPr/>
        </p:nvSpPr>
        <p:spPr>
          <a:xfrm>
            <a:off x="5781254" y="6014595"/>
            <a:ext cx="51674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: radii kinks at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=6, 8 and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=14,16 magicity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65C5BC-D1F1-B4C8-3BBD-15FD9A82A0D8}"/>
              </a:ext>
            </a:extLst>
          </p:cNvPr>
          <p:cNvSpPr/>
          <p:nvPr/>
        </p:nvSpPr>
        <p:spPr>
          <a:xfrm>
            <a:off x="7612893" y="2532746"/>
            <a:ext cx="1195800" cy="195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2428BDE-CC98-57FC-CF65-B0A89385AE31}"/>
              </a:ext>
            </a:extLst>
          </p:cNvPr>
          <p:cNvSpPr txBox="1"/>
          <p:nvPr/>
        </p:nvSpPr>
        <p:spPr>
          <a:xfrm>
            <a:off x="9160358" y="2770438"/>
            <a:ext cx="373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In-trap decay of Mn to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Fe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Collectivity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bellow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68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FBC1840-E71A-68AA-DFB0-CB20AD506ADB}"/>
              </a:ext>
            </a:extLst>
          </p:cNvPr>
          <p:cNvSpPr txBox="1"/>
          <p:nvPr/>
        </p:nvSpPr>
        <p:spPr>
          <a:xfrm>
            <a:off x="366078" y="734900"/>
            <a:ext cx="7261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Physics questions investigated at LASAGN :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465E191-32E7-AAD4-5824-1F13F8E99D77}"/>
              </a:ext>
            </a:extLst>
          </p:cNvPr>
          <p:cNvSpPr txBox="1"/>
          <p:nvPr/>
        </p:nvSpPr>
        <p:spPr>
          <a:xfrm>
            <a:off x="8620492" y="738107"/>
            <a:ext cx="2104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Physics Cases :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F522B4-5EAC-5C87-094E-A1A60A340210}"/>
              </a:ext>
            </a:extLst>
          </p:cNvPr>
          <p:cNvSpPr/>
          <p:nvPr/>
        </p:nvSpPr>
        <p:spPr>
          <a:xfrm>
            <a:off x="3779772" y="5059345"/>
            <a:ext cx="1475098" cy="146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66A666-3E3F-23C2-CCDF-66714091A40D}"/>
              </a:ext>
            </a:extLst>
          </p:cNvPr>
          <p:cNvSpPr/>
          <p:nvPr/>
        </p:nvSpPr>
        <p:spPr>
          <a:xfrm>
            <a:off x="4528030" y="3739262"/>
            <a:ext cx="1180792" cy="1532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189F060-84B8-459E-77BB-B84CB8EAB95E}"/>
              </a:ext>
            </a:extLst>
          </p:cNvPr>
          <p:cNvSpPr txBox="1"/>
          <p:nvPr/>
        </p:nvSpPr>
        <p:spPr>
          <a:xfrm>
            <a:off x="6514307" y="5377271"/>
            <a:ext cx="443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F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: Proton halo and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=14,16 magicity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DB01B79-65C4-86AA-DF45-1646C8985226}"/>
              </a:ext>
            </a:extLst>
          </p:cNvPr>
          <p:cNvSpPr txBox="1"/>
          <p:nvPr/>
        </p:nvSpPr>
        <p:spPr>
          <a:xfrm>
            <a:off x="8138729" y="3684519"/>
            <a:ext cx="4996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: proton halo and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deformation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96DA65-03FB-D28E-FC84-9F3B6BF9E81B}"/>
              </a:ext>
            </a:extLst>
          </p:cNvPr>
          <p:cNvSpPr txBox="1"/>
          <p:nvPr/>
        </p:nvSpPr>
        <p:spPr>
          <a:xfrm>
            <a:off x="186954" y="1232267"/>
            <a:ext cx="73825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Investigate the origin of charge radii kink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Characterize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=6, 8, 14, 16, 20, 28 and 40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through radii and moments measurements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Provide stringent tests to shell-model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and ab-initio theories and investigate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the microscopic origin of radii trends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Study NN correlations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N=Z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and deformed isotopes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Evidence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E8853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proton halo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E8853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structures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    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charge radii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Many others…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4C67358-3928-8AFF-13B2-D8DDABD6A970}"/>
              </a:ext>
            </a:extLst>
          </p:cNvPr>
          <p:cNvSpPr txBox="1"/>
          <p:nvPr/>
        </p:nvSpPr>
        <p:spPr>
          <a:xfrm>
            <a:off x="3605749" y="6470067"/>
            <a:ext cx="658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=8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BD5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C232BF8-BB13-5CC3-330A-991774343D02}"/>
              </a:ext>
            </a:extLst>
          </p:cNvPr>
          <p:cNvSpPr txBox="1"/>
          <p:nvPr/>
        </p:nvSpPr>
        <p:spPr>
          <a:xfrm>
            <a:off x="4449181" y="5764969"/>
            <a:ext cx="9276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=14 16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BD5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FE2ECAF-5FAD-A0C4-B4CF-CD0EFE626F63}"/>
              </a:ext>
            </a:extLst>
          </p:cNvPr>
          <p:cNvSpPr txBox="1"/>
          <p:nvPr/>
        </p:nvSpPr>
        <p:spPr>
          <a:xfrm>
            <a:off x="5313220" y="5580303"/>
            <a:ext cx="796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=20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BD5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55FCD22-FAEB-F9C5-9F60-BA3301664A2F}"/>
              </a:ext>
            </a:extLst>
          </p:cNvPr>
          <p:cNvSpPr txBox="1"/>
          <p:nvPr/>
        </p:nvSpPr>
        <p:spPr>
          <a:xfrm>
            <a:off x="6496293" y="4995904"/>
            <a:ext cx="796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=28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BD5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62FF4DFB-A9CF-9DEA-E06B-BAD04182CEC1}"/>
              </a:ext>
            </a:extLst>
          </p:cNvPr>
          <p:cNvSpPr>
            <a:spLocks noChangeAspect="1"/>
          </p:cNvSpPr>
          <p:nvPr/>
        </p:nvSpPr>
        <p:spPr>
          <a:xfrm>
            <a:off x="1309939" y="5243423"/>
            <a:ext cx="271521" cy="269877"/>
          </a:xfrm>
          <a:prstGeom prst="star5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3CC3FDBC-C039-9098-D077-5979F336C474}"/>
              </a:ext>
            </a:extLst>
          </p:cNvPr>
          <p:cNvSpPr>
            <a:spLocks noChangeAspect="1"/>
          </p:cNvSpPr>
          <p:nvPr/>
        </p:nvSpPr>
        <p:spPr>
          <a:xfrm>
            <a:off x="3736352" y="4956425"/>
            <a:ext cx="271521" cy="269877"/>
          </a:xfrm>
          <a:prstGeom prst="star5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21BAFBCC-6A8E-607D-65C5-2B2C9C1AC669}"/>
              </a:ext>
            </a:extLst>
          </p:cNvPr>
          <p:cNvSpPr>
            <a:spLocks noChangeAspect="1"/>
          </p:cNvSpPr>
          <p:nvPr/>
        </p:nvSpPr>
        <p:spPr>
          <a:xfrm>
            <a:off x="4187688" y="4107258"/>
            <a:ext cx="271521" cy="269877"/>
          </a:xfrm>
          <a:prstGeom prst="star5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17B8FB57-36A0-8C9E-1170-68E7F297E9E7}"/>
              </a:ext>
            </a:extLst>
          </p:cNvPr>
          <p:cNvSpPr>
            <a:spLocks noChangeAspect="1"/>
          </p:cNvSpPr>
          <p:nvPr/>
        </p:nvSpPr>
        <p:spPr>
          <a:xfrm>
            <a:off x="4484610" y="3647185"/>
            <a:ext cx="271521" cy="269877"/>
          </a:xfrm>
          <a:prstGeom prst="star5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72E6CBD-5E94-7E5C-2CF6-7AE2761D5DA6}"/>
              </a:ext>
            </a:extLst>
          </p:cNvPr>
          <p:cNvCxnSpPr>
            <a:cxnSpLocks/>
          </p:cNvCxnSpPr>
          <p:nvPr/>
        </p:nvCxnSpPr>
        <p:spPr>
          <a:xfrm flipH="1">
            <a:off x="2632695" y="1483548"/>
            <a:ext cx="5044662" cy="50263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AD908153-EF58-8F12-1AFD-882D19386F6A}"/>
              </a:ext>
            </a:extLst>
          </p:cNvPr>
          <p:cNvSpPr txBox="1"/>
          <p:nvPr/>
        </p:nvSpPr>
        <p:spPr>
          <a:xfrm>
            <a:off x="2208794" y="6460550"/>
            <a:ext cx="67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N=Z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F0247D6-F53B-23F2-DCC0-075416273A49}"/>
              </a:ext>
            </a:extLst>
          </p:cNvPr>
          <p:cNvSpPr txBox="1"/>
          <p:nvPr/>
        </p:nvSpPr>
        <p:spPr>
          <a:xfrm>
            <a:off x="3317828" y="6337439"/>
            <a:ext cx="658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=6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BD5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550C8D0-3067-0179-A992-1FA176F9DC84}"/>
              </a:ext>
            </a:extLst>
          </p:cNvPr>
          <p:cNvSpPr txBox="1"/>
          <p:nvPr/>
        </p:nvSpPr>
        <p:spPr>
          <a:xfrm>
            <a:off x="8364995" y="3180203"/>
            <a:ext cx="796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BD5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=40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BD5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3BAF1D94-7FF0-95C6-03EC-418B6905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EMIS Conference 2025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8FFE38-80B6-3963-F5A6-6CF2CA559EC7}"/>
              </a:ext>
            </a:extLst>
          </p:cNvPr>
          <p:cNvSpPr txBox="1"/>
          <p:nvPr/>
        </p:nvSpPr>
        <p:spPr>
          <a:xfrm>
            <a:off x="8763337" y="-82933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from L. Lalanne 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38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2D9E71-41F6-4CE5-950F-B359918A9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84" y="969467"/>
            <a:ext cx="11474031" cy="521935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8C9041-8765-D27B-854B-2637D12F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EMIS Conference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7ADFA-E97D-ED9C-1C33-7C7F4F86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6B75-06E4-42DD-9145-BBD25B07A985}" type="slidenum">
              <a:rPr lang="fr-FR" smtClean="0"/>
              <a:t>19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E2ABF6-4670-C354-3151-30D738288620}"/>
              </a:ext>
            </a:extLst>
          </p:cNvPr>
          <p:cNvSpPr txBox="1"/>
          <p:nvPr/>
        </p:nvSpPr>
        <p:spPr>
          <a:xfrm>
            <a:off x="1977390" y="6349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from X.F. Yang 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12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4FA145-67F9-6849-2E0B-DF6F6B883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collinear laser spectroscopy</a:t>
            </a:r>
          </a:p>
          <a:p>
            <a:r>
              <a:rPr lang="en-US" dirty="0"/>
              <a:t>New results as a results of developments (mostly experimental) </a:t>
            </a:r>
          </a:p>
          <a:p>
            <a:r>
              <a:rPr lang="en-US" dirty="0"/>
              <a:t>New setups (slides from collaborators)</a:t>
            </a:r>
          </a:p>
          <a:p>
            <a:endParaRPr lang="en-US" dirty="0"/>
          </a:p>
          <a:p>
            <a:r>
              <a:rPr lang="en-US" dirty="0"/>
              <a:t>Not covered: laser polarization beamline (talk yesterday)</a:t>
            </a:r>
          </a:p>
          <a:p>
            <a:r>
              <a:rPr lang="en-US" dirty="0"/>
              <a:t>RAON: talk yesterday and today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*Due to limited time not every development could be discussed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BE" dirty="0">
              <a:solidFill>
                <a:srgbClr val="FF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8D9C4-0340-AE22-B40A-11B08A6C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9DCC9-C17E-388A-DCD7-3D70E1A2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918A8A-9C34-30BE-333F-55D53D8D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this talk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43569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643DFB-EFB0-8D03-4FE3-3BFE26249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" y="1065933"/>
            <a:ext cx="6318641" cy="33206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634845-879F-084C-4399-315C31285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10" y="1062120"/>
            <a:ext cx="5397100" cy="33206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箭头: 下 8">
            <a:extLst>
              <a:ext uri="{FF2B5EF4-FFF2-40B4-BE49-F238E27FC236}">
                <a16:creationId xmlns:a16="http://schemas.microsoft.com/office/drawing/2014/main" id="{6579F57E-8DF7-5193-71E2-81C35BE8B8E0}"/>
              </a:ext>
            </a:extLst>
          </p:cNvPr>
          <p:cNvSpPr/>
          <p:nvPr/>
        </p:nvSpPr>
        <p:spPr>
          <a:xfrm>
            <a:off x="8368113" y="4542378"/>
            <a:ext cx="1295610" cy="42506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9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EB2C2E7-E0AF-78BA-CEDB-3FC105DCB6DA}"/>
              </a:ext>
            </a:extLst>
          </p:cNvPr>
          <p:cNvSpPr txBox="1"/>
          <p:nvPr/>
        </p:nvSpPr>
        <p:spPr>
          <a:xfrm>
            <a:off x="5963337" y="5025024"/>
            <a:ext cx="6162955" cy="105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067" indent="-356067">
              <a:buFont typeface="Wingdings" panose="05000000000000000000" pitchFamily="2" charset="2"/>
              <a:buChar char="p"/>
            </a:pPr>
            <a:r>
              <a:rPr lang="en-US" altLang="zh-CN" sz="2077" b="1" dirty="0"/>
              <a:t>-First realization using CRIS technique</a:t>
            </a:r>
          </a:p>
          <a:p>
            <a:pPr marL="356067" indent="-356067">
              <a:buFont typeface="Wingdings" panose="05000000000000000000" pitchFamily="2" charset="2"/>
              <a:buChar char="p"/>
            </a:pPr>
            <a:r>
              <a:rPr lang="en-US" altLang="zh-CN" sz="2077" b="1" dirty="0"/>
              <a:t>-Doppler Broadening is suppressed</a:t>
            </a:r>
          </a:p>
          <a:p>
            <a:pPr marL="356067" indent="-356067">
              <a:buFont typeface="Wingdings" panose="05000000000000000000" pitchFamily="2" charset="2"/>
              <a:buChar char="p"/>
            </a:pPr>
            <a:r>
              <a:rPr lang="en-US" altLang="zh-CN" sz="2077" b="1" dirty="0"/>
              <a:t>-10 times improvement in precision for As</a:t>
            </a:r>
            <a:r>
              <a:rPr lang="en-US" altLang="zh-CN" sz="2077" b="1" baseline="-25000" dirty="0"/>
              <a:t>1/2</a:t>
            </a:r>
            <a:r>
              <a:rPr lang="en-US" altLang="zh-CN" sz="2077" b="1" dirty="0"/>
              <a:t>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FED0DCB-46E7-346C-0853-41E7F42B3525}"/>
              </a:ext>
            </a:extLst>
          </p:cNvPr>
          <p:cNvSpPr txBox="1"/>
          <p:nvPr/>
        </p:nvSpPr>
        <p:spPr>
          <a:xfrm>
            <a:off x="251062" y="5088017"/>
            <a:ext cx="5179451" cy="105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067" indent="-356067">
              <a:buFont typeface="Wingdings" panose="05000000000000000000" pitchFamily="2" charset="2"/>
              <a:buChar char="p"/>
            </a:pPr>
            <a:r>
              <a:rPr lang="en-US" altLang="zh-CN" sz="2077" b="1" dirty="0"/>
              <a:t>-Hyperfine anomaly</a:t>
            </a:r>
          </a:p>
          <a:p>
            <a:pPr marL="356067" indent="-356067">
              <a:buFont typeface="Wingdings" panose="05000000000000000000" pitchFamily="2" charset="2"/>
              <a:buChar char="p"/>
            </a:pPr>
            <a:r>
              <a:rPr lang="en-US" altLang="zh-CN" sz="2077" b="1" dirty="0"/>
              <a:t>-Q</a:t>
            </a:r>
            <a:r>
              <a:rPr lang="en-US" altLang="zh-CN" sz="2077" b="1" baseline="-25000" dirty="0"/>
              <a:t>s</a:t>
            </a:r>
            <a:r>
              <a:rPr lang="en-US" altLang="zh-CN" sz="2077" b="1" dirty="0"/>
              <a:t> moment of light nuclei</a:t>
            </a:r>
          </a:p>
          <a:p>
            <a:pPr marL="356067" indent="-356067">
              <a:buFont typeface="Wingdings" panose="05000000000000000000" pitchFamily="2" charset="2"/>
              <a:buChar char="p"/>
            </a:pPr>
            <a:r>
              <a:rPr lang="en-US" altLang="zh-CN" sz="2077" b="1" dirty="0"/>
              <a:t>-Higher order moment?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F4CDC9C-AF6F-76F9-3B17-C365201EA43D}"/>
              </a:ext>
            </a:extLst>
          </p:cNvPr>
          <p:cNvSpPr txBox="1"/>
          <p:nvPr/>
        </p:nvSpPr>
        <p:spPr>
          <a:xfrm>
            <a:off x="34364" y="36532"/>
            <a:ext cx="8453143" cy="475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92" b="1" dirty="0">
                <a:solidFill>
                  <a:srgbClr val="C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Offline PLASEN: </a:t>
            </a:r>
            <a:r>
              <a:rPr lang="en-US" altLang="zh-CN" sz="2492" b="1" dirty="0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Doppler-free two photon RIS</a:t>
            </a:r>
            <a:endParaRPr lang="zh-CN" altLang="en-US" sz="2492" dirty="0">
              <a:solidFill>
                <a:srgbClr val="0000FF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E54C689-3B40-0F81-59D4-3883A75BC67E}"/>
              </a:ext>
            </a:extLst>
          </p:cNvPr>
          <p:cNvSpPr txBox="1"/>
          <p:nvPr/>
        </p:nvSpPr>
        <p:spPr>
          <a:xfrm>
            <a:off x="5750805" y="585675"/>
            <a:ext cx="6318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00FF"/>
                </a:solidFill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 idea originating from the CRIS collaboration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CF6D24EE-F812-C7A5-199E-632B7503F31B}"/>
              </a:ext>
            </a:extLst>
          </p:cNvPr>
          <p:cNvSpPr/>
          <p:nvPr/>
        </p:nvSpPr>
        <p:spPr>
          <a:xfrm rot="5400000">
            <a:off x="5368912" y="5401111"/>
            <a:ext cx="763787" cy="42506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9" dirty="0"/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E8D5F863-2347-6C85-52F3-5C5DD51E78C6}"/>
              </a:ext>
            </a:extLst>
          </p:cNvPr>
          <p:cNvSpPr txBox="1">
            <a:spLocks/>
          </p:cNvSpPr>
          <p:nvPr/>
        </p:nvSpPr>
        <p:spPr>
          <a:xfrm>
            <a:off x="11610425" y="6442189"/>
            <a:ext cx="550062" cy="365103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790FDEC-01EF-467E-8E39-DE94954B1CE2}" type="slidenum">
              <a:rPr lang="zh-CN" altLang="en-US" sz="24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>
                <a:defRPr/>
              </a:pPr>
              <a:t>20</a:t>
            </a:fld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7D48300-8304-49B9-928C-BC837E255180}"/>
              </a:ext>
            </a:extLst>
          </p:cNvPr>
          <p:cNvSpPr txBox="1"/>
          <p:nvPr/>
        </p:nvSpPr>
        <p:spPr>
          <a:xfrm>
            <a:off x="7715215" y="6350749"/>
            <a:ext cx="5897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B0F0"/>
                </a:solidFill>
              </a:rPr>
              <a:t>Y.F. Guo </a:t>
            </a:r>
            <a:r>
              <a:rPr lang="en-US" altLang="zh-CN" sz="1600" b="1" i="1" dirty="0">
                <a:solidFill>
                  <a:srgbClr val="00B0F0"/>
                </a:solidFill>
              </a:rPr>
              <a:t>et al., In preparation (2025)</a:t>
            </a:r>
            <a:endParaRPr lang="en-US" sz="1600" b="1" i="1" dirty="0">
              <a:solidFill>
                <a:srgbClr val="00B0F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FA7F1-E32F-569D-461B-AE10F73E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EMIS Conference 2025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413090-6CFB-AF44-392E-FF88F07A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6B75-06E4-42DD-9145-BBD25B07A985}" type="slidenum">
              <a:rPr lang="en-GB" noProof="0" smtClean="0"/>
              <a:pPr/>
              <a:t>20</a:t>
            </a:fld>
            <a:endParaRPr lang="en-GB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3251C8-024D-969C-503F-CF9FCEA71441}"/>
              </a:ext>
            </a:extLst>
          </p:cNvPr>
          <p:cNvSpPr txBox="1"/>
          <p:nvPr/>
        </p:nvSpPr>
        <p:spPr>
          <a:xfrm>
            <a:off x="1977390" y="6349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from X.F. Yang 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08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F747186-8D3C-4832-8BC5-0DBBE4CDE0E0}"/>
              </a:ext>
            </a:extLst>
          </p:cNvPr>
          <p:cNvSpPr txBox="1"/>
          <p:nvPr/>
        </p:nvSpPr>
        <p:spPr>
          <a:xfrm>
            <a:off x="34366" y="36532"/>
            <a:ext cx="12564476" cy="475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92" b="1" dirty="0">
                <a:solidFill>
                  <a:srgbClr val="C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Online PLASEN @BRIF</a:t>
            </a:r>
            <a:endParaRPr lang="zh-CN" altLang="en-US" sz="2492" dirty="0">
              <a:solidFill>
                <a:srgbClr val="0000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55F4CFD-960F-461C-B979-6B1963FD6298}"/>
              </a:ext>
            </a:extLst>
          </p:cNvPr>
          <p:cNvSpPr/>
          <p:nvPr/>
        </p:nvSpPr>
        <p:spPr>
          <a:xfrm>
            <a:off x="4819075" y="796788"/>
            <a:ext cx="4084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Beijing Radioactive Ion-beam Facility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C603C3C-7FB6-4FF7-B6A2-A5DF3FCC17CF}"/>
              </a:ext>
            </a:extLst>
          </p:cNvPr>
          <p:cNvSpPr txBox="1"/>
          <p:nvPr/>
        </p:nvSpPr>
        <p:spPr>
          <a:xfrm>
            <a:off x="329642" y="5554947"/>
            <a:ext cx="11862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large energy spread of RIB from BRIF was successfully handled by RFQ-</a:t>
            </a:r>
            <a:r>
              <a:rPr lang="en-US" altLang="zh-CN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cb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PLASEN reached a high resolution of 100 MHz and High efficiency of 1:200 measurement of RIB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A1776E-2C62-4CE3-88DA-B4147045D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848" y="1240449"/>
            <a:ext cx="3153352" cy="412957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A994F8A-560D-45C2-A4ED-F924B04E9726}"/>
              </a:ext>
            </a:extLst>
          </p:cNvPr>
          <p:cNvSpPr txBox="1"/>
          <p:nvPr/>
        </p:nvSpPr>
        <p:spPr>
          <a:xfrm>
            <a:off x="8244396" y="6390863"/>
            <a:ext cx="374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B0F0"/>
                </a:solidFill>
              </a:rPr>
              <a:t>W.C. Mei </a:t>
            </a:r>
            <a:r>
              <a:rPr lang="en-US" altLang="zh-CN" sz="1600" b="1" i="1" dirty="0">
                <a:solidFill>
                  <a:srgbClr val="00B0F0"/>
                </a:solidFill>
              </a:rPr>
              <a:t>et al., In preparation (2025)</a:t>
            </a:r>
            <a:endParaRPr lang="en-US" sz="1600" b="1" i="1" dirty="0">
              <a:solidFill>
                <a:srgbClr val="00B0F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AB98223-8312-4519-A032-E618F0CB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61" y="1351045"/>
            <a:ext cx="8574206" cy="407648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7B180-8DA9-950D-5D56-E37AA895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EMIS Conference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FD5A86-EBF3-EF48-85B8-099619D9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6B75-06E4-42DD-9145-BBD25B07A985}" type="slidenum">
              <a:rPr lang="en-GB" noProof="0" smtClean="0"/>
              <a:pPr/>
              <a:t>21</a:t>
            </a:fld>
            <a:endParaRPr lang="en-GB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6B5B7-78B8-DF1A-A349-F576F12F473B}"/>
              </a:ext>
            </a:extLst>
          </p:cNvPr>
          <p:cNvSpPr txBox="1"/>
          <p:nvPr/>
        </p:nvSpPr>
        <p:spPr>
          <a:xfrm>
            <a:off x="1977390" y="6349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from X.F. Yang 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43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97B8C-961A-3907-CC00-D6BD881FE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6DB20D-3103-3F35-9F70-68BA18FD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1152000"/>
          </a:xfrm>
        </p:spPr>
        <p:txBody>
          <a:bodyPr>
            <a:normAutofit fontScale="90000"/>
          </a:bodyPr>
          <a:lstStyle/>
          <a:p>
            <a:r>
              <a:rPr lang="en-US" dirty="0"/>
              <a:t>REBEL setup for Precision Laser spectroscopy at ISOL@MYRRHA</a:t>
            </a:r>
            <a:endParaRPr lang="en-BE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3139C0D-5A06-5048-32D4-520D0EDA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E85367B3-0392-F532-F5AD-E27B98EB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DBF5A2-188A-1D14-2C67-0385BB5338FC}"/>
              </a:ext>
            </a:extLst>
          </p:cNvPr>
          <p:cNvSpPr/>
          <p:nvPr/>
        </p:nvSpPr>
        <p:spPr>
          <a:xfrm>
            <a:off x="1499705" y="3034105"/>
            <a:ext cx="1043842" cy="42583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RFQ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4F6CCA-ACA5-C27C-29F9-821675147F20}"/>
              </a:ext>
            </a:extLst>
          </p:cNvPr>
          <p:cNvSpPr/>
          <p:nvPr/>
        </p:nvSpPr>
        <p:spPr>
          <a:xfrm>
            <a:off x="2543546" y="3034105"/>
            <a:ext cx="429205" cy="42406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AFBAF8-4F8F-B556-0077-9A77EF7B92D2}"/>
              </a:ext>
            </a:extLst>
          </p:cNvPr>
          <p:cNvSpPr/>
          <p:nvPr/>
        </p:nvSpPr>
        <p:spPr>
          <a:xfrm>
            <a:off x="2972751" y="3034610"/>
            <a:ext cx="1590260" cy="42406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MR-</a:t>
            </a:r>
            <a:r>
              <a:rPr lang="en-US" dirty="0" err="1">
                <a:solidFill>
                  <a:schemeClr val="tx1"/>
                </a:solidFill>
              </a:rPr>
              <a:t>ToF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E0AA6700-A0B5-00AD-205E-F948ABF357FE}"/>
              </a:ext>
            </a:extLst>
          </p:cNvPr>
          <p:cNvSpPr/>
          <p:nvPr/>
        </p:nvSpPr>
        <p:spPr>
          <a:xfrm rot="5400000">
            <a:off x="4592139" y="2877317"/>
            <a:ext cx="682247" cy="740505"/>
          </a:xfrm>
          <a:prstGeom prst="pentago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4D49BC-7A4A-E58A-8D13-77315021B048}"/>
              </a:ext>
            </a:extLst>
          </p:cNvPr>
          <p:cNvSpPr/>
          <p:nvPr/>
        </p:nvSpPr>
        <p:spPr>
          <a:xfrm rot="19172474">
            <a:off x="5069116" y="2606098"/>
            <a:ext cx="762590" cy="43938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QT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2FBA5-9409-261A-634C-ACA05A5CB499}"/>
              </a:ext>
            </a:extLst>
          </p:cNvPr>
          <p:cNvSpPr/>
          <p:nvPr/>
        </p:nvSpPr>
        <p:spPr>
          <a:xfrm rot="2402448">
            <a:off x="5072662" y="3449920"/>
            <a:ext cx="757503" cy="43825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QT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365A8B-A5F5-6AF0-3B04-7D3DD55E38D5}"/>
              </a:ext>
            </a:extLst>
          </p:cNvPr>
          <p:cNvSpPr/>
          <p:nvPr/>
        </p:nvSpPr>
        <p:spPr>
          <a:xfrm rot="19116928">
            <a:off x="5566162" y="1887569"/>
            <a:ext cx="1419311" cy="43825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Ion trap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EC0A84-5BE2-43CC-CFCB-8A9E81BCB602}"/>
              </a:ext>
            </a:extLst>
          </p:cNvPr>
          <p:cNvSpPr/>
          <p:nvPr/>
        </p:nvSpPr>
        <p:spPr>
          <a:xfrm rot="2402448">
            <a:off x="5653249" y="3940491"/>
            <a:ext cx="757503" cy="43825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CEC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4E79EB-D3F3-5C74-237C-5FAD08C77E7C}"/>
              </a:ext>
            </a:extLst>
          </p:cNvPr>
          <p:cNvSpPr/>
          <p:nvPr/>
        </p:nvSpPr>
        <p:spPr>
          <a:xfrm rot="2402448">
            <a:off x="6077338" y="4858691"/>
            <a:ext cx="2083530" cy="4382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Laser-RF 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2770A7-20E2-7E5C-D9AF-4F1BE78B5585}"/>
              </a:ext>
            </a:extLst>
          </p:cNvPr>
          <p:cNvSpPr txBox="1"/>
          <p:nvPr/>
        </p:nvSpPr>
        <p:spPr>
          <a:xfrm>
            <a:off x="7971182" y="1420922"/>
            <a:ext cx="42208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Pure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 beam energy adjustable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Tailor made experiments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Classic CLS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Double resonance spectroscopy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to grow (CRIS experiment)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expensive – already started building it</a:t>
            </a:r>
          </a:p>
          <a:p>
            <a:r>
              <a:rPr lang="en-US" dirty="0"/>
              <a:t> </a:t>
            </a:r>
            <a:endParaRPr lang="en-BE" dirty="0"/>
          </a:p>
        </p:txBody>
      </p:sp>
      <p:sp>
        <p:nvSpPr>
          <p:cNvPr id="28" name="Pentagon 27">
            <a:extLst>
              <a:ext uri="{FF2B5EF4-FFF2-40B4-BE49-F238E27FC236}">
                <a16:creationId xmlns:a16="http://schemas.microsoft.com/office/drawing/2014/main" id="{88BC6290-C5C1-9E27-BF68-D6906B27E97B}"/>
              </a:ext>
            </a:extLst>
          </p:cNvPr>
          <p:cNvSpPr/>
          <p:nvPr/>
        </p:nvSpPr>
        <p:spPr>
          <a:xfrm rot="3206642">
            <a:off x="891497" y="2899866"/>
            <a:ext cx="682487" cy="666845"/>
          </a:xfrm>
          <a:prstGeom prst="pentago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35F114-40E1-28DD-3C9E-635BDC38A168}"/>
              </a:ext>
            </a:extLst>
          </p:cNvPr>
          <p:cNvSpPr/>
          <p:nvPr/>
        </p:nvSpPr>
        <p:spPr>
          <a:xfrm rot="2102565">
            <a:off x="248878" y="2639349"/>
            <a:ext cx="785503" cy="43764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0D879B-DDC1-782D-1891-AA158B5A0993}"/>
              </a:ext>
            </a:extLst>
          </p:cNvPr>
          <p:cNvSpPr/>
          <p:nvPr/>
        </p:nvSpPr>
        <p:spPr>
          <a:xfrm rot="8589948">
            <a:off x="255313" y="3458602"/>
            <a:ext cx="785503" cy="42325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8C30BAA-1F71-2BFD-D40C-9687521BC8FF}"/>
              </a:ext>
            </a:extLst>
          </p:cNvPr>
          <p:cNvSpPr/>
          <p:nvPr/>
        </p:nvSpPr>
        <p:spPr>
          <a:xfrm>
            <a:off x="0" y="3325455"/>
            <a:ext cx="1027462" cy="9144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Ion source</a:t>
            </a:r>
            <a:endParaRPr lang="en-BE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AutoShape 2" descr="What is radioactivity?">
            <a:extLst>
              <a:ext uri="{FF2B5EF4-FFF2-40B4-BE49-F238E27FC236}">
                <a16:creationId xmlns:a16="http://schemas.microsoft.com/office/drawing/2014/main" id="{0E3FF078-98FB-C8DA-0A16-5983FD063B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7606" y="41596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4487CC-C9FD-50ED-93DC-BC0E079A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5147" y="2642963"/>
            <a:ext cx="385833" cy="337604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E9A070-C7B2-FBDA-F051-DE4D4322379E}"/>
              </a:ext>
            </a:extLst>
          </p:cNvPr>
          <p:cNvCxnSpPr>
            <a:cxnSpLocks/>
          </p:cNvCxnSpPr>
          <p:nvPr/>
        </p:nvCxnSpPr>
        <p:spPr>
          <a:xfrm flipH="1">
            <a:off x="6180569" y="5164652"/>
            <a:ext cx="573522" cy="511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122D908-A0C6-2D39-D597-34B1C7121060}"/>
              </a:ext>
            </a:extLst>
          </p:cNvPr>
          <p:cNvSpPr txBox="1"/>
          <p:nvPr/>
        </p:nvSpPr>
        <p:spPr>
          <a:xfrm>
            <a:off x="4026489" y="5714158"/>
            <a:ext cx="284710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Modular interaction region with light collection chambers </a:t>
            </a:r>
            <a:endParaRPr lang="en-BE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F9D6E12-734F-2D78-0618-76F45CEDF1E5}"/>
              </a:ext>
            </a:extLst>
          </p:cNvPr>
          <p:cNvCxnSpPr>
            <a:cxnSpLocks/>
          </p:cNvCxnSpPr>
          <p:nvPr/>
        </p:nvCxnSpPr>
        <p:spPr>
          <a:xfrm>
            <a:off x="1993234" y="3551971"/>
            <a:ext cx="17100" cy="961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DF8C629-D625-6294-9A57-49C29F501AD7}"/>
              </a:ext>
            </a:extLst>
          </p:cNvPr>
          <p:cNvSpPr txBox="1"/>
          <p:nvPr/>
        </p:nvSpPr>
        <p:spPr>
          <a:xfrm>
            <a:off x="382494" y="4579877"/>
            <a:ext cx="338400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Bunched beam CLS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Needed for the MR-</a:t>
            </a:r>
            <a:r>
              <a:rPr lang="en-US" sz="1600" dirty="0" err="1"/>
              <a:t>ToF</a:t>
            </a:r>
            <a:r>
              <a:rPr lang="en-US" sz="1600" dirty="0"/>
              <a:t> as well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EE0DACE-BA22-E570-4881-9A94D27B5435}"/>
              </a:ext>
            </a:extLst>
          </p:cNvPr>
          <p:cNvCxnSpPr>
            <a:cxnSpLocks/>
          </p:cNvCxnSpPr>
          <p:nvPr/>
        </p:nvCxnSpPr>
        <p:spPr>
          <a:xfrm flipV="1">
            <a:off x="3603688" y="2279073"/>
            <a:ext cx="0" cy="682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05FB873-632F-7FD8-D8E4-3AB4C0609C39}"/>
              </a:ext>
            </a:extLst>
          </p:cNvPr>
          <p:cNvSpPr txBox="1"/>
          <p:nvPr/>
        </p:nvSpPr>
        <p:spPr>
          <a:xfrm>
            <a:off x="2010334" y="1398747"/>
            <a:ext cx="338400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Analysis of the ion beam composition during the start-up of the facility </a:t>
            </a:r>
            <a:endParaRPr lang="en-BE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6615DD-5D72-5BCE-138D-2266D6E30F29}"/>
              </a:ext>
            </a:extLst>
          </p:cNvPr>
          <p:cNvSpPr txBox="1"/>
          <p:nvPr/>
        </p:nvSpPr>
        <p:spPr>
          <a:xfrm>
            <a:off x="4180390" y="4946507"/>
            <a:ext cx="181455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Neutralization </a:t>
            </a:r>
            <a:endParaRPr lang="en-BE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34CE2DE-4195-4305-AD50-A047961CCD77}"/>
              </a:ext>
            </a:extLst>
          </p:cNvPr>
          <p:cNvCxnSpPr>
            <a:cxnSpLocks/>
          </p:cNvCxnSpPr>
          <p:nvPr/>
        </p:nvCxnSpPr>
        <p:spPr>
          <a:xfrm flipH="1">
            <a:off x="5275103" y="4349861"/>
            <a:ext cx="546293" cy="596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0A93643-DA1E-AD69-AA91-31A18B8F8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4" t="13147" r="48550" b="5005"/>
          <a:stretch/>
        </p:blipFill>
        <p:spPr>
          <a:xfrm>
            <a:off x="8617020" y="4275167"/>
            <a:ext cx="3369620" cy="185888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849155-A6C8-39E2-4994-5381AF21C279}"/>
              </a:ext>
            </a:extLst>
          </p:cNvPr>
          <p:cNvCxnSpPr>
            <a:cxnSpLocks/>
          </p:cNvCxnSpPr>
          <p:nvPr/>
        </p:nvCxnSpPr>
        <p:spPr>
          <a:xfrm flipH="1">
            <a:off x="7462434" y="4872264"/>
            <a:ext cx="89157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0B399B4-2FBE-7F07-7222-5241CC0D17EC}"/>
              </a:ext>
            </a:extLst>
          </p:cNvPr>
          <p:cNvSpPr txBox="1"/>
          <p:nvPr/>
        </p:nvSpPr>
        <p:spPr>
          <a:xfrm>
            <a:off x="3069431" y="3253859"/>
            <a:ext cx="6138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b="0" dirty="0">
                <a:effectLst/>
              </a:rPr>
              <a:t> 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03718-3F5F-060C-F72B-E839CDA587D9}"/>
              </a:ext>
            </a:extLst>
          </p:cNvPr>
          <p:cNvSpPr txBox="1"/>
          <p:nvPr/>
        </p:nvSpPr>
        <p:spPr>
          <a:xfrm>
            <a:off x="3069431" y="3253859"/>
            <a:ext cx="6138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b="0" dirty="0">
                <a:effectLst/>
              </a:rPr>
              <a:t> 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58889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B49468-FA92-15E0-6F0D-B379D7C9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62CAB-3669-2979-B9FF-335819BE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 progress during 2024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9F8F95-7EC6-D4E4-DA04-35382D416072}"/>
              </a:ext>
            </a:extLst>
          </p:cNvPr>
          <p:cNvGrpSpPr>
            <a:grpSpLocks noChangeAspect="1"/>
          </p:cNvGrpSpPr>
          <p:nvPr/>
        </p:nvGrpSpPr>
        <p:grpSpPr>
          <a:xfrm>
            <a:off x="4748192" y="1359036"/>
            <a:ext cx="2328193" cy="4572000"/>
            <a:chOff x="2420131" y="1133389"/>
            <a:chExt cx="1825303" cy="3584448"/>
          </a:xfrm>
        </p:grpSpPr>
        <p:pic>
          <p:nvPicPr>
            <p:cNvPr id="9" name="Picture 8" descr="A room with many machines&#10;&#10;Description automatically generated with medium confidence">
              <a:extLst>
                <a:ext uri="{FF2B5EF4-FFF2-40B4-BE49-F238E27FC236}">
                  <a16:creationId xmlns:a16="http://schemas.microsoft.com/office/drawing/2014/main" id="{8992FA8E-08FE-2FB0-4E45-31686C788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131" y="1133389"/>
              <a:ext cx="1825303" cy="35844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08C464-BA0C-FFFF-4B4D-203FA66B9472}"/>
                </a:ext>
              </a:extLst>
            </p:cNvPr>
            <p:cNvSpPr txBox="1"/>
            <p:nvPr/>
          </p:nvSpPr>
          <p:spPr>
            <a:xfrm>
              <a:off x="2918556" y="4299942"/>
              <a:ext cx="828453" cy="28955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June ‘24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E5D30E-1C93-3782-1650-FB2D7C383472}"/>
              </a:ext>
            </a:extLst>
          </p:cNvPr>
          <p:cNvGrpSpPr>
            <a:grpSpLocks noChangeAspect="1"/>
          </p:cNvGrpSpPr>
          <p:nvPr/>
        </p:nvGrpSpPr>
        <p:grpSpPr>
          <a:xfrm>
            <a:off x="1623873" y="1359036"/>
            <a:ext cx="2204327" cy="4572000"/>
            <a:chOff x="-687681" y="1017483"/>
            <a:chExt cx="2623689" cy="4664334"/>
          </a:xfrm>
        </p:grpSpPr>
        <p:pic>
          <p:nvPicPr>
            <p:cNvPr id="15" name="Picture 14" descr="A room with a few pipes and a box&#10;&#10;Description automatically generated with medium confidence">
              <a:extLst>
                <a:ext uri="{FF2B5EF4-FFF2-40B4-BE49-F238E27FC236}">
                  <a16:creationId xmlns:a16="http://schemas.microsoft.com/office/drawing/2014/main" id="{055FD6F7-F91E-DE26-2060-245EA0F7B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7681" y="1017483"/>
              <a:ext cx="2623689" cy="466433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37FD75-DC23-7FD4-3DC4-C5CA2D1B8EC7}"/>
                </a:ext>
              </a:extLst>
            </p:cNvPr>
            <p:cNvSpPr txBox="1"/>
            <p:nvPr/>
          </p:nvSpPr>
          <p:spPr>
            <a:xfrm>
              <a:off x="-256554" y="5137082"/>
              <a:ext cx="1761434" cy="37679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February ‘24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5D2697-3BB5-F74F-879F-48E560906702}"/>
              </a:ext>
            </a:extLst>
          </p:cNvPr>
          <p:cNvGrpSpPr>
            <a:grpSpLocks noChangeAspect="1"/>
          </p:cNvGrpSpPr>
          <p:nvPr/>
        </p:nvGrpSpPr>
        <p:grpSpPr>
          <a:xfrm>
            <a:off x="7996377" y="1359036"/>
            <a:ext cx="2571750" cy="4572000"/>
            <a:chOff x="4733347" y="1132925"/>
            <a:chExt cx="2016252" cy="3584448"/>
          </a:xfrm>
        </p:grpSpPr>
        <p:pic>
          <p:nvPicPr>
            <p:cNvPr id="18" name="Picture 17" descr="A machine in a room&#10;&#10;Description automatically generated">
              <a:extLst>
                <a:ext uri="{FF2B5EF4-FFF2-40B4-BE49-F238E27FC236}">
                  <a16:creationId xmlns:a16="http://schemas.microsoft.com/office/drawing/2014/main" id="{90D48F69-8B00-E50F-F9F7-3CC686FF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347" y="1132925"/>
              <a:ext cx="2016252" cy="358444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336AEE-AC7B-8EA1-6EB9-FC485425848B}"/>
                </a:ext>
              </a:extLst>
            </p:cNvPr>
            <p:cNvSpPr txBox="1"/>
            <p:nvPr/>
          </p:nvSpPr>
          <p:spPr>
            <a:xfrm>
              <a:off x="5201571" y="4299942"/>
              <a:ext cx="1079803" cy="28955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October ‘24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ED4D7A-C926-0929-8C37-8FEA4CD50225}"/>
              </a:ext>
            </a:extLst>
          </p:cNvPr>
          <p:cNvSpPr txBox="1"/>
          <p:nvPr/>
        </p:nvSpPr>
        <p:spPr>
          <a:xfrm>
            <a:off x="5465800" y="-29496"/>
            <a:ext cx="6726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Slide </a:t>
            </a:r>
            <a:r>
              <a:rPr lang="nl-NL" err="1"/>
              <a:t>from</a:t>
            </a:r>
            <a:r>
              <a:rPr lang="nl-NL"/>
              <a:t> Phillip </a:t>
            </a:r>
            <a:r>
              <a:rPr lang="nl-NL" err="1"/>
              <a:t>Imgram</a:t>
            </a:r>
            <a:r>
              <a:rPr lang="nl-NL"/>
              <a:t> | Instituut voor Kern- en Stralingsfysica</a:t>
            </a:r>
          </a:p>
          <a:p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40A42-09AB-A634-4681-982A95780098}"/>
              </a:ext>
            </a:extLst>
          </p:cNvPr>
          <p:cNvSpPr txBox="1"/>
          <p:nvPr/>
        </p:nvSpPr>
        <p:spPr>
          <a:xfrm rot="777237">
            <a:off x="770242" y="2709992"/>
            <a:ext cx="1065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DCE7F0"/>
                </a:highlight>
              </a:rPr>
              <a:t>Results will be shown by Stefanos Pelonis and Tobias Christen </a:t>
            </a:r>
            <a:endParaRPr lang="en-BE" sz="2800" dirty="0">
              <a:solidFill>
                <a:srgbClr val="FF0000"/>
              </a:solidFill>
              <a:highlight>
                <a:srgbClr val="DCE7F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80843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5A0117-69F4-86D3-D27E-43F67E5ED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Busy field: I could not cover all beamlines and all developments (tune in for other talks)</a:t>
            </a:r>
          </a:p>
          <a:p>
            <a:r>
              <a:rPr lang="en-US" dirty="0"/>
              <a:t>Collinear laser spectroscopy is still under continuous development </a:t>
            </a:r>
          </a:p>
          <a:p>
            <a:pPr lvl="1"/>
            <a:r>
              <a:rPr lang="en-US" dirty="0"/>
              <a:t>Nuclear structure research mostly focuses on the short-lived isotopes </a:t>
            </a:r>
          </a:p>
          <a:p>
            <a:r>
              <a:rPr lang="en-US" dirty="0"/>
              <a:t>More and more labs combine different techniques </a:t>
            </a:r>
          </a:p>
          <a:p>
            <a:r>
              <a:rPr lang="en-US" dirty="0"/>
              <a:t>New setups are being built and commissioned in emerging RIB facilities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E0753-19E2-0D13-82DB-21F009EE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885DE-6038-F7C2-878F-03765CE7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6BCAF6-E715-682F-67D5-7A8577E52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5471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5A68E5-483D-8D75-6FD5-BDF28034E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65929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E8DDFF-33E8-2524-98AF-889715F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1152000"/>
          </a:xfrm>
        </p:spPr>
        <p:txBody>
          <a:bodyPr/>
          <a:lstStyle/>
          <a:p>
            <a:r>
              <a:rPr lang="en-US" dirty="0"/>
              <a:t>Unique opportunities at ISOL@MYRRHA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1FF86B-EADF-6088-C27B-7A9013ABB25E}"/>
              </a:ext>
            </a:extLst>
          </p:cNvPr>
          <p:cNvSpPr txBox="1"/>
          <p:nvPr/>
        </p:nvSpPr>
        <p:spPr>
          <a:xfrm>
            <a:off x="130439" y="1091791"/>
            <a:ext cx="616618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Phase 1 </a:t>
            </a:r>
          </a:p>
          <a:p>
            <a:r>
              <a:rPr lang="en-US"/>
              <a:t>Exploiting long beamtimes for precision studies</a:t>
            </a:r>
          </a:p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--------------------------------------------</a:t>
            </a:r>
          </a:p>
          <a:p>
            <a:pPr marL="285750" indent="-285750">
              <a:buFontTx/>
              <a:buChar char="-"/>
            </a:pPr>
            <a:r>
              <a:rPr lang="en-US"/>
              <a:t>Beams which are easily produced </a:t>
            </a:r>
          </a:p>
          <a:p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Tailor-made</a:t>
            </a:r>
            <a:r>
              <a:rPr lang="hu-HU"/>
              <a:t> </a:t>
            </a:r>
            <a:r>
              <a:rPr lang="en-US"/>
              <a:t>techniques (which we will master in our </a:t>
            </a:r>
            <a:r>
              <a:rPr lang="en-US" err="1"/>
              <a:t>offli</a:t>
            </a:r>
            <a:r>
              <a:rPr lang="hu-HU"/>
              <a:t>ne lab</a:t>
            </a:r>
            <a:r>
              <a:rPr lang="en-US"/>
              <a:t>)</a:t>
            </a:r>
          </a:p>
          <a:p>
            <a:pPr marL="285750" indent="-285750">
              <a:buFontTx/>
              <a:buChar char="-"/>
            </a:pPr>
            <a:r>
              <a:rPr lang="en-US" b="1">
                <a:solidFill>
                  <a:srgbClr val="FF0000"/>
                </a:solidFill>
              </a:rPr>
              <a:t>Double resonance technique </a:t>
            </a:r>
            <a:r>
              <a:rPr lang="en-US"/>
              <a:t>(combine laser and RF)</a:t>
            </a:r>
            <a:endParaRPr lang="en-US" b="1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Moments, Nuclear magnetization radius </a:t>
            </a:r>
          </a:p>
          <a:p>
            <a:pPr marL="285750" indent="-285750">
              <a:buFontTx/>
              <a:buChar char="-"/>
            </a:pPr>
            <a:r>
              <a:rPr lang="en-US" baseline="30000"/>
              <a:t>37-45</a:t>
            </a:r>
            <a:r>
              <a:rPr lang="en-US"/>
              <a:t>K, Sc, Ca, … </a:t>
            </a:r>
          </a:p>
          <a:p>
            <a:pPr marL="285750" indent="-285750">
              <a:buFontTx/>
              <a:buChar char="-"/>
            </a:pPr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48A8E-F8F3-D725-8733-8C9275353386}"/>
              </a:ext>
            </a:extLst>
          </p:cNvPr>
          <p:cNvSpPr txBox="1"/>
          <p:nvPr/>
        </p:nvSpPr>
        <p:spPr>
          <a:xfrm>
            <a:off x="6170762" y="1108010"/>
            <a:ext cx="59493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Phase 2 </a:t>
            </a:r>
          </a:p>
          <a:p>
            <a:r>
              <a:rPr lang="en-US"/>
              <a:t>Exploiting long beamtimes for very exotic cases</a:t>
            </a:r>
          </a:p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--------------------------------------------</a:t>
            </a:r>
          </a:p>
          <a:p>
            <a:pPr marL="285750" indent="-285750">
              <a:buFontTx/>
              <a:buChar char="-"/>
            </a:pPr>
            <a:r>
              <a:rPr lang="en-US"/>
              <a:t>Fission fragments provide an exceptional opportunity to extend the measurements on the neutron-rich side</a:t>
            </a:r>
          </a:p>
          <a:p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CRIS experiment combined with MR-</a:t>
            </a:r>
            <a:r>
              <a:rPr lang="en-US" err="1"/>
              <a:t>ToF</a:t>
            </a:r>
            <a:r>
              <a:rPr lang="en-US"/>
              <a:t> </a:t>
            </a:r>
          </a:p>
          <a:p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Measurements of nuclear spins, moments, radii and binding energies beyond </a:t>
            </a:r>
            <a:r>
              <a:rPr lang="en-US" i="1"/>
              <a:t>N</a:t>
            </a:r>
            <a:r>
              <a:rPr lang="en-US"/>
              <a:t>=50,82</a:t>
            </a:r>
          </a:p>
          <a:p>
            <a:pPr marL="285750" indent="-285750">
              <a:buFontTx/>
              <a:buChar char="-"/>
            </a:pPr>
            <a:endParaRPr lang="en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6901B-FDE6-9FF5-B76E-C36795C68534}"/>
              </a:ext>
            </a:extLst>
          </p:cNvPr>
          <p:cNvSpPr txBox="1"/>
          <p:nvPr/>
        </p:nvSpPr>
        <p:spPr>
          <a:xfrm>
            <a:off x="2376000" y="6387857"/>
            <a:ext cx="542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Yields and targets from João Pedro Ramos </a:t>
            </a:r>
            <a:endParaRPr lang="en-BE" sz="160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67CF2C8-60B1-404F-1B32-6E533DE9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3BD1889C-F619-7988-D66B-BB118B10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B569F-0107-1C42-669E-569C84079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39"/>
          <a:stretch/>
        </p:blipFill>
        <p:spPr>
          <a:xfrm>
            <a:off x="2148099" y="4804434"/>
            <a:ext cx="8045326" cy="14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62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ABFC1EA-42DD-613E-5212-CEF53AC39DE6}"/>
              </a:ext>
            </a:extLst>
          </p:cNvPr>
          <p:cNvGraphicFramePr>
            <a:graphicFrameLocks/>
          </p:cNvGraphicFramePr>
          <p:nvPr/>
        </p:nvGraphicFramePr>
        <p:xfrm>
          <a:off x="182868" y="2270341"/>
          <a:ext cx="5536745" cy="3268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BDA5901-85E7-6803-F1A9-10013122D4EC}"/>
              </a:ext>
            </a:extLst>
          </p:cNvPr>
          <p:cNvGraphicFramePr>
            <a:graphicFrameLocks/>
          </p:cNvGraphicFramePr>
          <p:nvPr/>
        </p:nvGraphicFramePr>
        <p:xfrm>
          <a:off x="6590773" y="274449"/>
          <a:ext cx="5225625" cy="282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DF2F43-8CD9-2989-C2F3-64734069F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27</a:t>
            </a:fld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D1462-2F70-3406-3CD5-104627A35E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Day1 yields for ThO</a:t>
            </a:r>
            <a:r>
              <a:rPr lang="en-US" baseline="-25000"/>
              <a:t>2</a:t>
            </a:r>
            <a:r>
              <a:rPr lang="en-US"/>
              <a:t> - examples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29947-5A08-16A0-9DBF-5216E582A46F}"/>
              </a:ext>
            </a:extLst>
          </p:cNvPr>
          <p:cNvSpPr txBox="1"/>
          <p:nvPr/>
        </p:nvSpPr>
        <p:spPr>
          <a:xfrm>
            <a:off x="1117247" y="5763078"/>
            <a:ext cx="460236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/>
              <a:t>Total efficiencies</a:t>
            </a:r>
            <a:r>
              <a:rPr lang="en-US" sz="900"/>
              <a:t> considerations: </a:t>
            </a:r>
          </a:p>
          <a:p>
            <a:r>
              <a:rPr lang="en-US" sz="900"/>
              <a:t>    - For observed beam at other ISOL facilities using directly experimental values</a:t>
            </a:r>
          </a:p>
          <a:p>
            <a:r>
              <a:rPr lang="en-US" sz="900"/>
              <a:t>    - For unknown beams scaled by exponential law from observed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79A67C-463D-B264-3047-FF20C32A5468}"/>
              </a:ext>
            </a:extLst>
          </p:cNvPr>
          <p:cNvSpPr txBox="1"/>
          <p:nvPr/>
        </p:nvSpPr>
        <p:spPr>
          <a:xfrm>
            <a:off x="2296183" y="4279038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err="1"/>
              <a:t>Y</a:t>
            </a:r>
            <a:r>
              <a:rPr lang="en-US" b="1" baseline="-25000" err="1"/>
              <a:t>ioi</a:t>
            </a:r>
            <a:endParaRPr lang="en-US" b="1" baseline="-25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52594C-AD7C-9972-2A77-5C76D4CD83E7}"/>
              </a:ext>
            </a:extLst>
          </p:cNvPr>
          <p:cNvSpPr txBox="1"/>
          <p:nvPr/>
        </p:nvSpPr>
        <p:spPr>
          <a:xfrm>
            <a:off x="3822056" y="428703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err="1"/>
              <a:t>Y</a:t>
            </a:r>
            <a:r>
              <a:rPr lang="en-US" b="1" baseline="-25000" err="1"/>
              <a:t>c</a:t>
            </a:r>
            <a:endParaRPr lang="en-US" b="1" baseline="-2500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83C45FE-DD95-59E3-FF87-D77F723BFB20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2803053" y="4092607"/>
            <a:ext cx="573666" cy="371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911439-EF35-F2D0-DDBB-1B70DEC24AE9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3568240" y="3523553"/>
            <a:ext cx="453550" cy="763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3">
            <a:extLst>
              <a:ext uri="{FF2B5EF4-FFF2-40B4-BE49-F238E27FC236}">
                <a16:creationId xmlns:a16="http://schemas.microsoft.com/office/drawing/2014/main" id="{F0FB04E1-C95C-4559-7D94-497ED4ADF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76" y="3299774"/>
            <a:ext cx="5418708" cy="306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7182EAE-FA66-F22A-4B43-6DAE0BE02630}"/>
              </a:ext>
            </a:extLst>
          </p:cNvPr>
          <p:cNvSpPr/>
          <p:nvPr/>
        </p:nvSpPr>
        <p:spPr>
          <a:xfrm>
            <a:off x="7865616" y="4811697"/>
            <a:ext cx="905522" cy="550416"/>
          </a:xfrm>
          <a:prstGeom prst="rect">
            <a:avLst/>
          </a:prstGeom>
          <a:noFill/>
          <a:ln w="38100">
            <a:solidFill>
              <a:srgbClr val="984A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94ADA-03C4-1241-7210-DFC4E5ED39E2}"/>
              </a:ext>
            </a:extLst>
          </p:cNvPr>
          <p:cNvSpPr txBox="1"/>
          <p:nvPr/>
        </p:nvSpPr>
        <p:spPr>
          <a:xfrm>
            <a:off x="299683" y="1019449"/>
            <a:ext cx="279020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Most interesting cases occur in regions with </a:t>
            </a:r>
            <a:r>
              <a:rPr lang="en-US" b="1" i="1" err="1">
                <a:solidFill>
                  <a:srgbClr val="FF0000"/>
                </a:solidFill>
              </a:rPr>
              <a:t>Y</a:t>
            </a:r>
            <a:r>
              <a:rPr lang="en-US" b="1" baseline="-25000" err="1">
                <a:solidFill>
                  <a:srgbClr val="FF0000"/>
                </a:solidFill>
              </a:rPr>
              <a:t>ioi</a:t>
            </a:r>
            <a:r>
              <a:rPr lang="en-US" b="1" err="1">
                <a:solidFill>
                  <a:srgbClr val="FF0000"/>
                </a:solidFill>
              </a:rPr>
              <a:t>:</a:t>
            </a:r>
            <a:r>
              <a:rPr lang="en-US" b="1" i="1" err="1">
                <a:solidFill>
                  <a:srgbClr val="FF0000"/>
                </a:solidFill>
              </a:rPr>
              <a:t>Y</a:t>
            </a:r>
            <a:r>
              <a:rPr lang="en-US" b="1" i="1" baseline="-25000" err="1">
                <a:solidFill>
                  <a:srgbClr val="FF0000"/>
                </a:solidFill>
              </a:rPr>
              <a:t>c</a:t>
            </a:r>
            <a:r>
              <a:rPr lang="en-US" b="1">
                <a:solidFill>
                  <a:srgbClr val="FF0000"/>
                </a:solidFill>
              </a:rPr>
              <a:t> = 1:10</a:t>
            </a:r>
            <a:r>
              <a:rPr lang="en-US" b="1" baseline="30000">
                <a:solidFill>
                  <a:srgbClr val="FF0000"/>
                </a:solidFill>
              </a:rPr>
              <a:t>6</a:t>
            </a:r>
            <a:endParaRPr lang="en-US" b="1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AC46272-919B-FFE9-791C-6910FB99AC28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5655449" y="4471699"/>
            <a:ext cx="2210167" cy="615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5B40D63-826D-EF47-EBE2-BF5921BAEC64}"/>
              </a:ext>
            </a:extLst>
          </p:cNvPr>
          <p:cNvSpPr/>
          <p:nvPr/>
        </p:nvSpPr>
        <p:spPr>
          <a:xfrm>
            <a:off x="8583842" y="4366490"/>
            <a:ext cx="905522" cy="550416"/>
          </a:xfrm>
          <a:prstGeom prst="rect">
            <a:avLst/>
          </a:prstGeom>
          <a:noFill/>
          <a:ln w="38100">
            <a:solidFill>
              <a:srgbClr val="984A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01CEEB-F08A-AB04-F691-8DAF5594031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9036603" y="2292167"/>
            <a:ext cx="452761" cy="2074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7C4D461-0692-4A3A-4F56-F4EA4B921C98}"/>
              </a:ext>
            </a:extLst>
          </p:cNvPr>
          <p:cNvSpPr txBox="1"/>
          <p:nvPr/>
        </p:nvSpPr>
        <p:spPr>
          <a:xfrm>
            <a:off x="3148571" y="1019449"/>
            <a:ext cx="346033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050"/>
                </a:solidFill>
              </a:rPr>
              <a:t>Big advantage of ISOL@MYRRHA is the absence of n-def contaminants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1D8790-3063-64B7-9099-3DB6A16288EE}"/>
              </a:ext>
            </a:extLst>
          </p:cNvPr>
          <p:cNvSpPr/>
          <p:nvPr/>
        </p:nvSpPr>
        <p:spPr>
          <a:xfrm>
            <a:off x="3236348" y="2172580"/>
            <a:ext cx="2196786" cy="5715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A34E3A-FD2B-98E0-A8FF-2B84262DF5B6}"/>
              </a:ext>
            </a:extLst>
          </p:cNvPr>
          <p:cNvSpPr txBox="1"/>
          <p:nvPr/>
        </p:nvSpPr>
        <p:spPr>
          <a:xfrm>
            <a:off x="3999681" y="2139910"/>
            <a:ext cx="670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surface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AF7FEF-A0F8-5698-5029-D5751B13542A}"/>
              </a:ext>
            </a:extLst>
          </p:cNvPr>
          <p:cNvSpPr/>
          <p:nvPr/>
        </p:nvSpPr>
        <p:spPr>
          <a:xfrm>
            <a:off x="9988731" y="164137"/>
            <a:ext cx="1827667" cy="5715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D2B6D8-5751-7B8A-B2BE-0695341C739A}"/>
              </a:ext>
            </a:extLst>
          </p:cNvPr>
          <p:cNvSpPr txBox="1"/>
          <p:nvPr/>
        </p:nvSpPr>
        <p:spPr>
          <a:xfrm>
            <a:off x="10575013" y="131467"/>
            <a:ext cx="754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surface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DEBC36-C719-3FCB-7795-D7D3FFF3084D}"/>
              </a:ext>
            </a:extLst>
          </p:cNvPr>
          <p:cNvSpPr/>
          <p:nvPr/>
        </p:nvSpPr>
        <p:spPr>
          <a:xfrm>
            <a:off x="1464816" y="2172580"/>
            <a:ext cx="1771532" cy="5715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94171D-3D00-1FFB-1D7F-180E701B189E}"/>
              </a:ext>
            </a:extLst>
          </p:cNvPr>
          <p:cNvSpPr txBox="1"/>
          <p:nvPr/>
        </p:nvSpPr>
        <p:spPr>
          <a:xfrm>
            <a:off x="2080275" y="2140302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laser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A0BFBF-FA84-218E-A46C-4DB9CE582BDC}"/>
              </a:ext>
            </a:extLst>
          </p:cNvPr>
          <p:cNvSpPr/>
          <p:nvPr/>
        </p:nvSpPr>
        <p:spPr>
          <a:xfrm>
            <a:off x="7714695" y="150637"/>
            <a:ext cx="2281499" cy="585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6AA848-791A-B90D-61D3-264E0F16BEAA}"/>
              </a:ext>
            </a:extLst>
          </p:cNvPr>
          <p:cNvSpPr txBox="1"/>
          <p:nvPr/>
        </p:nvSpPr>
        <p:spPr>
          <a:xfrm>
            <a:off x="8589463" y="131466"/>
            <a:ext cx="64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laser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ED1100-B89D-12B1-7F2C-310BF4D72013}"/>
              </a:ext>
            </a:extLst>
          </p:cNvPr>
          <p:cNvSpPr txBox="1"/>
          <p:nvPr/>
        </p:nvSpPr>
        <p:spPr>
          <a:xfrm>
            <a:off x="9086373" y="6137572"/>
            <a:ext cx="26372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>
                    <a:lumMod val="50000"/>
                  </a:schemeClr>
                </a:solidFill>
              </a:rPr>
              <a:t>*courtesy of D. Houngbo, K. Rijpstra, J.P. Ramos </a:t>
            </a:r>
          </a:p>
        </p:txBody>
      </p:sp>
    </p:spTree>
    <p:extLst>
      <p:ext uri="{BB962C8B-B14F-4D97-AF65-F5344CB8AC3E}">
        <p14:creationId xmlns:p14="http://schemas.microsoft.com/office/powerpoint/2010/main" val="2869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97B8C-961A-3907-CC00-D6BD881FE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6DB20D-3103-3F35-9F70-68BA18FD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1152000"/>
          </a:xfrm>
        </p:spPr>
        <p:txBody>
          <a:bodyPr/>
          <a:lstStyle/>
          <a:p>
            <a:r>
              <a:rPr lang="en-US"/>
              <a:t>Unique opportunities at ISOL@MYRRHA</a:t>
            </a:r>
            <a:endParaRPr lang="en-BE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3139C0D-5A06-5048-32D4-520D0EDA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E85367B3-0392-F532-F5AD-E27B98EB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DBF5A2-188A-1D14-2C67-0385BB5338FC}"/>
              </a:ext>
            </a:extLst>
          </p:cNvPr>
          <p:cNvSpPr/>
          <p:nvPr/>
        </p:nvSpPr>
        <p:spPr>
          <a:xfrm>
            <a:off x="1499705" y="3034105"/>
            <a:ext cx="1043842" cy="42583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RFQ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4F6CCA-ACA5-C27C-29F9-821675147F20}"/>
              </a:ext>
            </a:extLst>
          </p:cNvPr>
          <p:cNvSpPr/>
          <p:nvPr/>
        </p:nvSpPr>
        <p:spPr>
          <a:xfrm>
            <a:off x="2543546" y="3034105"/>
            <a:ext cx="429205" cy="42406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AFBAF8-4F8F-B556-0077-9A77EF7B92D2}"/>
              </a:ext>
            </a:extLst>
          </p:cNvPr>
          <p:cNvSpPr/>
          <p:nvPr/>
        </p:nvSpPr>
        <p:spPr>
          <a:xfrm>
            <a:off x="2972751" y="3034610"/>
            <a:ext cx="1590260" cy="42406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MR-</a:t>
            </a:r>
            <a:r>
              <a:rPr lang="en-US" dirty="0" err="1">
                <a:solidFill>
                  <a:schemeClr val="tx1"/>
                </a:solidFill>
              </a:rPr>
              <a:t>ToF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E0AA6700-A0B5-00AD-205E-F948ABF357FE}"/>
              </a:ext>
            </a:extLst>
          </p:cNvPr>
          <p:cNvSpPr/>
          <p:nvPr/>
        </p:nvSpPr>
        <p:spPr>
          <a:xfrm rot="5400000">
            <a:off x="4592139" y="2877317"/>
            <a:ext cx="682247" cy="740505"/>
          </a:xfrm>
          <a:prstGeom prst="pentago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4D49BC-7A4A-E58A-8D13-77315021B048}"/>
              </a:ext>
            </a:extLst>
          </p:cNvPr>
          <p:cNvSpPr/>
          <p:nvPr/>
        </p:nvSpPr>
        <p:spPr>
          <a:xfrm rot="19172474">
            <a:off x="5069116" y="2606098"/>
            <a:ext cx="762590" cy="43938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QT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2FBA5-9409-261A-634C-ACA05A5CB499}"/>
              </a:ext>
            </a:extLst>
          </p:cNvPr>
          <p:cNvSpPr/>
          <p:nvPr/>
        </p:nvSpPr>
        <p:spPr>
          <a:xfrm rot="2402448">
            <a:off x="5072662" y="3449920"/>
            <a:ext cx="757503" cy="43825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QT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365A8B-A5F5-6AF0-3B04-7D3DD55E38D5}"/>
              </a:ext>
            </a:extLst>
          </p:cNvPr>
          <p:cNvSpPr/>
          <p:nvPr/>
        </p:nvSpPr>
        <p:spPr>
          <a:xfrm rot="19116928">
            <a:off x="5566162" y="1887569"/>
            <a:ext cx="1419311" cy="43825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Ion trap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EC0A84-5BE2-43CC-CFCB-8A9E81BCB602}"/>
              </a:ext>
            </a:extLst>
          </p:cNvPr>
          <p:cNvSpPr/>
          <p:nvPr/>
        </p:nvSpPr>
        <p:spPr>
          <a:xfrm rot="2402448">
            <a:off x="5653249" y="3940491"/>
            <a:ext cx="757503" cy="43825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CEC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4E79EB-D3F3-5C74-237C-5FAD08C77E7C}"/>
              </a:ext>
            </a:extLst>
          </p:cNvPr>
          <p:cNvSpPr/>
          <p:nvPr/>
        </p:nvSpPr>
        <p:spPr>
          <a:xfrm rot="2402448">
            <a:off x="6077338" y="4858691"/>
            <a:ext cx="2083530" cy="4382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Laser-RF 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2770A7-20E2-7E5C-D9AF-4F1BE78B5585}"/>
              </a:ext>
            </a:extLst>
          </p:cNvPr>
          <p:cNvSpPr txBox="1"/>
          <p:nvPr/>
        </p:nvSpPr>
        <p:spPr>
          <a:xfrm>
            <a:off x="7971182" y="1420922"/>
            <a:ext cx="42208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Pure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 beam energy adjustable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Tailor made experiments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Classic CLS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Double resonance spectroscopy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to grow (CRIS experiment)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expensive – already started building it</a:t>
            </a:r>
          </a:p>
          <a:p>
            <a:r>
              <a:rPr lang="en-US" dirty="0"/>
              <a:t> </a:t>
            </a:r>
            <a:endParaRPr lang="en-BE" dirty="0"/>
          </a:p>
        </p:txBody>
      </p:sp>
      <p:sp>
        <p:nvSpPr>
          <p:cNvPr id="28" name="Pentagon 27">
            <a:extLst>
              <a:ext uri="{FF2B5EF4-FFF2-40B4-BE49-F238E27FC236}">
                <a16:creationId xmlns:a16="http://schemas.microsoft.com/office/drawing/2014/main" id="{88BC6290-C5C1-9E27-BF68-D6906B27E97B}"/>
              </a:ext>
            </a:extLst>
          </p:cNvPr>
          <p:cNvSpPr/>
          <p:nvPr/>
        </p:nvSpPr>
        <p:spPr>
          <a:xfrm rot="3206642">
            <a:off x="891497" y="2899866"/>
            <a:ext cx="682487" cy="666845"/>
          </a:xfrm>
          <a:prstGeom prst="pentago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35F114-40E1-28DD-3C9E-635BDC38A168}"/>
              </a:ext>
            </a:extLst>
          </p:cNvPr>
          <p:cNvSpPr/>
          <p:nvPr/>
        </p:nvSpPr>
        <p:spPr>
          <a:xfrm rot="2102565">
            <a:off x="248878" y="2639349"/>
            <a:ext cx="785503" cy="43764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0D879B-DDC1-782D-1891-AA158B5A0993}"/>
              </a:ext>
            </a:extLst>
          </p:cNvPr>
          <p:cNvSpPr/>
          <p:nvPr/>
        </p:nvSpPr>
        <p:spPr>
          <a:xfrm rot="8589948">
            <a:off x="255313" y="3458602"/>
            <a:ext cx="785503" cy="42325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8C30BAA-1F71-2BFD-D40C-9687521BC8FF}"/>
              </a:ext>
            </a:extLst>
          </p:cNvPr>
          <p:cNvSpPr/>
          <p:nvPr/>
        </p:nvSpPr>
        <p:spPr>
          <a:xfrm>
            <a:off x="0" y="3325455"/>
            <a:ext cx="1027462" cy="9144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Ion source</a:t>
            </a:r>
            <a:endParaRPr lang="en-BE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AutoShape 2" descr="What is radioactivity?">
            <a:extLst>
              <a:ext uri="{FF2B5EF4-FFF2-40B4-BE49-F238E27FC236}">
                <a16:creationId xmlns:a16="http://schemas.microsoft.com/office/drawing/2014/main" id="{0E3FF078-98FB-C8DA-0A16-5983FD063B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7606" y="41596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4487CC-C9FD-50ED-93DC-BC0E079A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5147" y="2642963"/>
            <a:ext cx="385833" cy="337604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E9A070-C7B2-FBDA-F051-DE4D4322379E}"/>
              </a:ext>
            </a:extLst>
          </p:cNvPr>
          <p:cNvCxnSpPr>
            <a:cxnSpLocks/>
          </p:cNvCxnSpPr>
          <p:nvPr/>
        </p:nvCxnSpPr>
        <p:spPr>
          <a:xfrm flipH="1">
            <a:off x="6180569" y="5164652"/>
            <a:ext cx="573522" cy="511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122D908-A0C6-2D39-D597-34B1C7121060}"/>
              </a:ext>
            </a:extLst>
          </p:cNvPr>
          <p:cNvSpPr txBox="1"/>
          <p:nvPr/>
        </p:nvSpPr>
        <p:spPr>
          <a:xfrm>
            <a:off x="4026489" y="5714158"/>
            <a:ext cx="284710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Modular interaction region with light collection chambers </a:t>
            </a:r>
            <a:endParaRPr lang="en-BE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F9D6E12-734F-2D78-0618-76F45CEDF1E5}"/>
              </a:ext>
            </a:extLst>
          </p:cNvPr>
          <p:cNvCxnSpPr>
            <a:cxnSpLocks/>
          </p:cNvCxnSpPr>
          <p:nvPr/>
        </p:nvCxnSpPr>
        <p:spPr>
          <a:xfrm>
            <a:off x="1993234" y="3551971"/>
            <a:ext cx="17100" cy="961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DF8C629-D625-6294-9A57-49C29F501AD7}"/>
              </a:ext>
            </a:extLst>
          </p:cNvPr>
          <p:cNvSpPr txBox="1"/>
          <p:nvPr/>
        </p:nvSpPr>
        <p:spPr>
          <a:xfrm>
            <a:off x="382494" y="4579877"/>
            <a:ext cx="338400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Bunched beam CLS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Needed for the MR-</a:t>
            </a:r>
            <a:r>
              <a:rPr lang="en-US" sz="1600" dirty="0" err="1"/>
              <a:t>ToF</a:t>
            </a:r>
            <a:r>
              <a:rPr lang="en-US" sz="1600" dirty="0"/>
              <a:t> as well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EE0DACE-BA22-E570-4881-9A94D27B5435}"/>
              </a:ext>
            </a:extLst>
          </p:cNvPr>
          <p:cNvCxnSpPr>
            <a:cxnSpLocks/>
          </p:cNvCxnSpPr>
          <p:nvPr/>
        </p:nvCxnSpPr>
        <p:spPr>
          <a:xfrm flipV="1">
            <a:off x="3603688" y="2279073"/>
            <a:ext cx="0" cy="682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05FB873-632F-7FD8-D8E4-3AB4C0609C39}"/>
              </a:ext>
            </a:extLst>
          </p:cNvPr>
          <p:cNvSpPr txBox="1"/>
          <p:nvPr/>
        </p:nvSpPr>
        <p:spPr>
          <a:xfrm>
            <a:off x="2010334" y="1398747"/>
            <a:ext cx="338400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Analysis of the ion beam composition during the start-up of the facility </a:t>
            </a:r>
            <a:endParaRPr lang="en-BE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6615DD-5D72-5BCE-138D-2266D6E30F29}"/>
              </a:ext>
            </a:extLst>
          </p:cNvPr>
          <p:cNvSpPr txBox="1"/>
          <p:nvPr/>
        </p:nvSpPr>
        <p:spPr>
          <a:xfrm>
            <a:off x="4180390" y="4946507"/>
            <a:ext cx="181455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Neutralization </a:t>
            </a:r>
            <a:endParaRPr lang="en-BE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34CE2DE-4195-4305-AD50-A047961CCD77}"/>
              </a:ext>
            </a:extLst>
          </p:cNvPr>
          <p:cNvCxnSpPr>
            <a:cxnSpLocks/>
          </p:cNvCxnSpPr>
          <p:nvPr/>
        </p:nvCxnSpPr>
        <p:spPr>
          <a:xfrm flipH="1">
            <a:off x="5275103" y="4349861"/>
            <a:ext cx="546293" cy="596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0A93643-DA1E-AD69-AA91-31A18B8F8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4" t="13147" r="48550" b="5005"/>
          <a:stretch/>
        </p:blipFill>
        <p:spPr>
          <a:xfrm>
            <a:off x="8617020" y="4275167"/>
            <a:ext cx="3369620" cy="185888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849155-A6C8-39E2-4994-5381AF21C279}"/>
              </a:ext>
            </a:extLst>
          </p:cNvPr>
          <p:cNvCxnSpPr>
            <a:cxnSpLocks/>
          </p:cNvCxnSpPr>
          <p:nvPr/>
        </p:nvCxnSpPr>
        <p:spPr>
          <a:xfrm flipH="1">
            <a:off x="7462434" y="4872264"/>
            <a:ext cx="89157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754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E34278-CA00-C216-D652-D5285C64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7DFE-99E5-4655-9E1D-5ADE968C8E05}" type="slidenum">
              <a:rPr lang="en-BE" smtClean="0"/>
              <a:t>29</a:t>
            </a:fld>
            <a:endParaRPr lang="en-BE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0D0CCFE-3BCD-66BE-C5D4-EE920A4B2DAD}"/>
              </a:ext>
            </a:extLst>
          </p:cNvPr>
          <p:cNvSpPr/>
          <p:nvPr/>
        </p:nvSpPr>
        <p:spPr>
          <a:xfrm>
            <a:off x="961683" y="3029924"/>
            <a:ext cx="10720104" cy="4505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CD39FF-5934-606E-FF75-BC3FB4691C5D}"/>
              </a:ext>
            </a:extLst>
          </p:cNvPr>
          <p:cNvSpPr/>
          <p:nvPr/>
        </p:nvSpPr>
        <p:spPr>
          <a:xfrm>
            <a:off x="1803195" y="3142568"/>
            <a:ext cx="238539" cy="22528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9E29DE-A7C2-8CE9-A49B-13CE0DFEFAC7}"/>
              </a:ext>
            </a:extLst>
          </p:cNvPr>
          <p:cNvSpPr/>
          <p:nvPr/>
        </p:nvSpPr>
        <p:spPr>
          <a:xfrm>
            <a:off x="2505410" y="4013299"/>
            <a:ext cx="2463999" cy="1040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Q moment of K and hyperfine anomaly </a:t>
            </a:r>
            <a:endParaRPr lang="en-BE" sz="16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BF9FCD-8E9B-6442-776E-514DF9037E01}"/>
              </a:ext>
            </a:extLst>
          </p:cNvPr>
          <p:cNvSpPr/>
          <p:nvPr/>
        </p:nvSpPr>
        <p:spPr>
          <a:xfrm>
            <a:off x="3624313" y="3142568"/>
            <a:ext cx="238539" cy="22528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FAB78F-69E5-B0DD-7E56-967AA59E6B52}"/>
              </a:ext>
            </a:extLst>
          </p:cNvPr>
          <p:cNvSpPr/>
          <p:nvPr/>
        </p:nvSpPr>
        <p:spPr>
          <a:xfrm>
            <a:off x="6698518" y="4012236"/>
            <a:ext cx="1825486" cy="1040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Q moment of Cr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CD2B4A-AC76-4EED-9D1C-4ED1EE5E133E}"/>
              </a:ext>
            </a:extLst>
          </p:cNvPr>
          <p:cNvSpPr/>
          <p:nvPr/>
        </p:nvSpPr>
        <p:spPr>
          <a:xfrm>
            <a:off x="5696318" y="3111849"/>
            <a:ext cx="238539" cy="22528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0621BD-CABD-8F58-3201-9E37BBD31BF4}"/>
              </a:ext>
            </a:extLst>
          </p:cNvPr>
          <p:cNvSpPr/>
          <p:nvPr/>
        </p:nvSpPr>
        <p:spPr>
          <a:xfrm>
            <a:off x="7413510" y="3119078"/>
            <a:ext cx="238539" cy="22528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2CA106-8C8C-2346-D884-27350BAD8748}"/>
              </a:ext>
            </a:extLst>
          </p:cNvPr>
          <p:cNvSpPr/>
          <p:nvPr/>
        </p:nvSpPr>
        <p:spPr>
          <a:xfrm>
            <a:off x="4540575" y="1458450"/>
            <a:ext cx="2739885" cy="997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Hyperfine anomaly: Cs, Fr, …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2A004B-528B-E88A-1EA6-6B2393CEF820}"/>
              </a:ext>
            </a:extLst>
          </p:cNvPr>
          <p:cNvSpPr/>
          <p:nvPr/>
        </p:nvSpPr>
        <p:spPr>
          <a:xfrm>
            <a:off x="9185861" y="1421143"/>
            <a:ext cx="1825486" cy="1040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Nuclear structure around </a:t>
            </a:r>
            <a:r>
              <a:rPr lang="en-US" sz="1600" baseline="30000" dirty="0">
                <a:solidFill>
                  <a:schemeClr val="tx1"/>
                </a:solidFill>
              </a:rPr>
              <a:t>132</a:t>
            </a:r>
            <a:r>
              <a:rPr lang="en-US" sz="1600" dirty="0">
                <a:solidFill>
                  <a:schemeClr val="tx1"/>
                </a:solidFill>
              </a:rPr>
              <a:t>Sn </a:t>
            </a:r>
            <a:endParaRPr lang="en-BE" sz="16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4DA03D-6B0A-6DCC-E51C-3E45E8F9D6ED}"/>
              </a:ext>
            </a:extLst>
          </p:cNvPr>
          <p:cNvCxnSpPr>
            <a:cxnSpLocks/>
          </p:cNvCxnSpPr>
          <p:nvPr/>
        </p:nvCxnSpPr>
        <p:spPr>
          <a:xfrm flipH="1">
            <a:off x="3737410" y="3357316"/>
            <a:ext cx="1" cy="643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CE57063-1395-B7E7-04C1-0C975DD77545}"/>
              </a:ext>
            </a:extLst>
          </p:cNvPr>
          <p:cNvCxnSpPr>
            <a:cxnSpLocks/>
          </p:cNvCxnSpPr>
          <p:nvPr/>
        </p:nvCxnSpPr>
        <p:spPr>
          <a:xfrm flipV="1">
            <a:off x="5815291" y="2461439"/>
            <a:ext cx="0" cy="655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3EAC8F7-8260-64D9-BAED-CEB1021FC3A9}"/>
              </a:ext>
            </a:extLst>
          </p:cNvPr>
          <p:cNvCxnSpPr/>
          <p:nvPr/>
        </p:nvCxnSpPr>
        <p:spPr>
          <a:xfrm flipH="1">
            <a:off x="7520147" y="3344364"/>
            <a:ext cx="1" cy="643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93B37-7310-0EFD-4896-A4ECCB489B2E}"/>
              </a:ext>
            </a:extLst>
          </p:cNvPr>
          <p:cNvSpPr/>
          <p:nvPr/>
        </p:nvSpPr>
        <p:spPr>
          <a:xfrm>
            <a:off x="741015" y="362022"/>
            <a:ext cx="2394127" cy="17700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Experiments with offline long-lived beams:</a:t>
            </a:r>
          </a:p>
          <a:p>
            <a:pPr algn="ctr"/>
            <a:r>
              <a:rPr lang="en-US" sz="1600" baseline="30000" dirty="0">
                <a:solidFill>
                  <a:schemeClr val="tx1"/>
                </a:solidFill>
              </a:rPr>
              <a:t>59,60</a:t>
            </a:r>
            <a:r>
              <a:rPr lang="en-US" sz="1600" dirty="0">
                <a:solidFill>
                  <a:schemeClr val="tx1"/>
                </a:solidFill>
              </a:rPr>
              <a:t>Fe</a:t>
            </a:r>
          </a:p>
          <a:p>
            <a:pPr algn="ctr"/>
            <a:r>
              <a:rPr lang="en-US" sz="1600" baseline="30000" dirty="0">
                <a:solidFill>
                  <a:schemeClr val="tx1"/>
                </a:solidFill>
              </a:rPr>
              <a:t>60</a:t>
            </a:r>
            <a:r>
              <a:rPr lang="en-US" sz="1600" dirty="0">
                <a:solidFill>
                  <a:schemeClr val="tx1"/>
                </a:solidFill>
              </a:rPr>
              <a:t>Co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Tc</a:t>
            </a:r>
          </a:p>
          <a:p>
            <a:pPr algn="ctr"/>
            <a:r>
              <a:rPr lang="en-US" sz="1600" baseline="30000" dirty="0">
                <a:solidFill>
                  <a:schemeClr val="tx1"/>
                </a:solidFill>
              </a:rPr>
              <a:t>51</a:t>
            </a:r>
            <a:r>
              <a:rPr lang="en-US" sz="1600" dirty="0">
                <a:solidFill>
                  <a:schemeClr val="tx1"/>
                </a:solidFill>
              </a:rPr>
              <a:t>Cr</a:t>
            </a:r>
            <a:endParaRPr lang="en-BE" sz="16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7570F5-F54B-59CA-8687-AACAB38A0BF9}"/>
              </a:ext>
            </a:extLst>
          </p:cNvPr>
          <p:cNvCxnSpPr>
            <a:cxnSpLocks/>
            <a:stCxn id="7" idx="0"/>
            <a:endCxn id="21" idx="2"/>
          </p:cNvCxnSpPr>
          <p:nvPr/>
        </p:nvCxnSpPr>
        <p:spPr>
          <a:xfrm flipV="1">
            <a:off x="1922465" y="2132091"/>
            <a:ext cx="15614" cy="1010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DCC6474-2F1D-6671-8CF2-3906B0CFFA9C}"/>
              </a:ext>
            </a:extLst>
          </p:cNvPr>
          <p:cNvSpPr/>
          <p:nvPr/>
        </p:nvSpPr>
        <p:spPr>
          <a:xfrm>
            <a:off x="10071926" y="3131727"/>
            <a:ext cx="238539" cy="22528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85151A-3D00-24DC-84F4-EEBDB5ED0F2E}"/>
              </a:ext>
            </a:extLst>
          </p:cNvPr>
          <p:cNvCxnSpPr>
            <a:cxnSpLocks/>
          </p:cNvCxnSpPr>
          <p:nvPr/>
        </p:nvCxnSpPr>
        <p:spPr>
          <a:xfrm flipV="1">
            <a:off x="10191195" y="2461438"/>
            <a:ext cx="0" cy="655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344D0AB-5AC3-3E70-2380-ACFC550D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39"/>
          <a:stretch/>
        </p:blipFill>
        <p:spPr>
          <a:xfrm>
            <a:off x="2764084" y="5256291"/>
            <a:ext cx="6435335" cy="11490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3FC4FEF-AFAF-7F01-818C-A17E7A8F39A0}"/>
              </a:ext>
            </a:extLst>
          </p:cNvPr>
          <p:cNvSpPr txBox="1"/>
          <p:nvPr/>
        </p:nvSpPr>
        <p:spPr>
          <a:xfrm>
            <a:off x="1244022" y="3352365"/>
            <a:ext cx="185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Possibility of having radioactive beam  </a:t>
            </a:r>
            <a:endParaRPr lang="en-BE" sz="14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3134E6-74D8-CA4D-439E-9917CB184793}"/>
              </a:ext>
            </a:extLst>
          </p:cNvPr>
          <p:cNvSpPr txBox="1"/>
          <p:nvPr/>
        </p:nvSpPr>
        <p:spPr>
          <a:xfrm>
            <a:off x="3101086" y="2651940"/>
            <a:ext cx="163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Surface ionized radioactive K </a:t>
            </a:r>
            <a:endParaRPr lang="en-BE" sz="14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1FB827-718A-9B69-4F73-2E15920EFFBF}"/>
              </a:ext>
            </a:extLst>
          </p:cNvPr>
          <p:cNvSpPr txBox="1"/>
          <p:nvPr/>
        </p:nvSpPr>
        <p:spPr>
          <a:xfrm>
            <a:off x="5078868" y="3358910"/>
            <a:ext cx="1885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UO</a:t>
            </a:r>
            <a:r>
              <a:rPr lang="en-US" sz="1400" baseline="-25000" dirty="0" err="1">
                <a:solidFill>
                  <a:srgbClr val="FF0000"/>
                </a:solidFill>
              </a:rPr>
              <a:t>x</a:t>
            </a:r>
            <a:r>
              <a:rPr lang="en-US" sz="1400" dirty="0">
                <a:solidFill>
                  <a:srgbClr val="FF0000"/>
                </a:solidFill>
              </a:rPr>
              <a:t> target available</a:t>
            </a:r>
            <a:endParaRPr lang="en-BE" sz="14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8D590-9AD6-C424-35A2-010E6ABCC7A4}"/>
              </a:ext>
            </a:extLst>
          </p:cNvPr>
          <p:cNvSpPr txBox="1"/>
          <p:nvPr/>
        </p:nvSpPr>
        <p:spPr>
          <a:xfrm>
            <a:off x="9537484" y="3350800"/>
            <a:ext cx="202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Facility running with nominal capacity </a:t>
            </a:r>
            <a:endParaRPr lang="en-BE" sz="14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012E99-11CE-BFAB-63C6-7E7EF2EA1C6B}"/>
              </a:ext>
            </a:extLst>
          </p:cNvPr>
          <p:cNvSpPr txBox="1"/>
          <p:nvPr/>
        </p:nvSpPr>
        <p:spPr>
          <a:xfrm>
            <a:off x="6820626" y="2791589"/>
            <a:ext cx="1885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Laser ion source</a:t>
            </a:r>
            <a:endParaRPr lang="en-BE" sz="1400" dirty="0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5070AF-DC49-F2D1-B485-9A1802A15D2D}"/>
              </a:ext>
            </a:extLst>
          </p:cNvPr>
          <p:cNvSpPr/>
          <p:nvPr/>
        </p:nvSpPr>
        <p:spPr>
          <a:xfrm>
            <a:off x="965928" y="3137209"/>
            <a:ext cx="238539" cy="22528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EC2AE9-0360-2F09-8E91-CD100F79206B}"/>
              </a:ext>
            </a:extLst>
          </p:cNvPr>
          <p:cNvCxnSpPr>
            <a:cxnSpLocks/>
          </p:cNvCxnSpPr>
          <p:nvPr/>
        </p:nvCxnSpPr>
        <p:spPr>
          <a:xfrm flipH="1">
            <a:off x="1085464" y="3367854"/>
            <a:ext cx="1" cy="643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1E7F62B-4DB2-5E76-A72D-5F1D4B04A710}"/>
              </a:ext>
            </a:extLst>
          </p:cNvPr>
          <p:cNvSpPr/>
          <p:nvPr/>
        </p:nvSpPr>
        <p:spPr>
          <a:xfrm>
            <a:off x="531238" y="4009572"/>
            <a:ext cx="1825487" cy="1558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Commissioning with Na beam from offline source</a:t>
            </a:r>
            <a:endParaRPr lang="en-BE" sz="1600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3F18AB-B86A-F839-E962-31526504D64B}"/>
              </a:ext>
            </a:extLst>
          </p:cNvPr>
          <p:cNvSpPr txBox="1"/>
          <p:nvPr/>
        </p:nvSpPr>
        <p:spPr>
          <a:xfrm>
            <a:off x="397225" y="2827459"/>
            <a:ext cx="1857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Setup installed</a:t>
            </a:r>
            <a:endParaRPr lang="en-B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22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a graph&#10;&#10;AI-generated content may be incorrect.">
            <a:extLst>
              <a:ext uri="{FF2B5EF4-FFF2-40B4-BE49-F238E27FC236}">
                <a16:creationId xmlns:a16="http://schemas.microsoft.com/office/drawing/2014/main" id="{3F537CA3-8682-7323-F940-1D1D5F1E2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368" y="423892"/>
            <a:ext cx="7824464" cy="558173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C54403-2311-63A7-55BF-F67C7811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B16BC-1E8F-F9C3-FB44-2B01F0B6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6C3F0-C992-9D45-5264-A035F7928256}"/>
              </a:ext>
            </a:extLst>
          </p:cNvPr>
          <p:cNvSpPr txBox="1"/>
          <p:nvPr/>
        </p:nvSpPr>
        <p:spPr>
          <a:xfrm>
            <a:off x="821664" y="6323672"/>
            <a:ext cx="8803386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buNone/>
            </a:pPr>
            <a:r>
              <a:rPr lang="en-US" b="0" i="0" strike="noStrike" dirty="0">
                <a:solidFill>
                  <a:schemeClr val="bg1"/>
                </a:solidFill>
                <a:effectLst/>
                <a:latin typeface="ElsevierSans"/>
              </a:rPr>
              <a:t>X.F. Yang et al Progress in Particle and Nuclear Physics, Volume 129</a:t>
            </a:r>
            <a:r>
              <a:rPr lang="en-US" b="0" i="0" dirty="0">
                <a:solidFill>
                  <a:schemeClr val="bg1"/>
                </a:solidFill>
                <a:effectLst/>
                <a:latin typeface="ElsevierSans"/>
              </a:rPr>
              <a:t>, March 2023, 104005</a:t>
            </a:r>
          </a:p>
        </p:txBody>
      </p:sp>
    </p:spTree>
    <p:extLst>
      <p:ext uri="{BB962C8B-B14F-4D97-AF65-F5344CB8AC3E}">
        <p14:creationId xmlns:p14="http://schemas.microsoft.com/office/powerpoint/2010/main" val="328418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C79F747-7F9A-B79D-AABC-D0137E266EAD}"/>
              </a:ext>
            </a:extLst>
          </p:cNvPr>
          <p:cNvSpPr/>
          <p:nvPr/>
        </p:nvSpPr>
        <p:spPr>
          <a:xfrm>
            <a:off x="2832539" y="1557633"/>
            <a:ext cx="2111896" cy="1205135"/>
          </a:xfrm>
          <a:prstGeom prst="rect">
            <a:avLst/>
          </a:prstGeom>
          <a:solidFill>
            <a:srgbClr val="DCE7F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09D350-448E-DCD3-E360-CFB5EB9226E1}"/>
              </a:ext>
            </a:extLst>
          </p:cNvPr>
          <p:cNvSpPr/>
          <p:nvPr/>
        </p:nvSpPr>
        <p:spPr>
          <a:xfrm>
            <a:off x="132430" y="1557633"/>
            <a:ext cx="2642301" cy="2801887"/>
          </a:xfrm>
          <a:prstGeom prst="rect">
            <a:avLst/>
          </a:prstGeom>
          <a:solidFill>
            <a:srgbClr val="DCE7F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327D1-601D-A623-17F1-E286B522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E75A8-E462-377E-0D5B-DB1400B5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132BA7-2F5D-0FE8-E440-63BD4FEDC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Collinear laser spectr</a:t>
            </a:r>
            <a:r>
              <a:rPr lang="en-US" dirty="0" err="1"/>
              <a:t>os</a:t>
            </a:r>
            <a:r>
              <a:rPr lang="hu-HU" dirty="0"/>
              <a:t>copy</a:t>
            </a:r>
            <a:r>
              <a:rPr lang="en-US" dirty="0"/>
              <a:t>: basics  </a:t>
            </a: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FDA93-1DE4-2C03-049F-0FA3A345B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790" y="1899332"/>
            <a:ext cx="5413266" cy="3521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30D91-3CEE-D3E8-2853-85C37718E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76" y="2815692"/>
            <a:ext cx="945204" cy="945204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F9BD944-6794-2184-FBE4-C60F50797979}"/>
              </a:ext>
            </a:extLst>
          </p:cNvPr>
          <p:cNvSpPr/>
          <p:nvPr/>
        </p:nvSpPr>
        <p:spPr>
          <a:xfrm>
            <a:off x="756031" y="2131372"/>
            <a:ext cx="149158" cy="155642"/>
          </a:xfrm>
          <a:prstGeom prst="flowChartConnector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C3E884-7794-8FCF-9570-53FC4AB50C86}"/>
              </a:ext>
            </a:extLst>
          </p:cNvPr>
          <p:cNvCxnSpPr>
            <a:cxnSpLocks/>
          </p:cNvCxnSpPr>
          <p:nvPr/>
        </p:nvCxnSpPr>
        <p:spPr>
          <a:xfrm flipV="1">
            <a:off x="725214" y="1898168"/>
            <a:ext cx="198893" cy="688064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38E05C-23E6-3B4A-F0D8-826B09A91623}"/>
              </a:ext>
            </a:extLst>
          </p:cNvPr>
          <p:cNvCxnSpPr>
            <a:cxnSpLocks/>
          </p:cNvCxnSpPr>
          <p:nvPr/>
        </p:nvCxnSpPr>
        <p:spPr>
          <a:xfrm flipV="1">
            <a:off x="555569" y="3034773"/>
            <a:ext cx="1374417" cy="496663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A7DA43-2AEF-0B75-4A68-22B0D411E400}"/>
              </a:ext>
            </a:extLst>
          </p:cNvPr>
          <p:cNvCxnSpPr>
            <a:cxnSpLocks/>
          </p:cNvCxnSpPr>
          <p:nvPr/>
        </p:nvCxnSpPr>
        <p:spPr>
          <a:xfrm flipV="1">
            <a:off x="3109294" y="1865902"/>
            <a:ext cx="216362" cy="745919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8F8FB7-AC87-571D-4C7C-F1A53DF6E10D}"/>
              </a:ext>
            </a:extLst>
          </p:cNvPr>
          <p:cNvCxnSpPr>
            <a:cxnSpLocks/>
          </p:cNvCxnSpPr>
          <p:nvPr/>
        </p:nvCxnSpPr>
        <p:spPr>
          <a:xfrm flipV="1">
            <a:off x="3116934" y="2121424"/>
            <a:ext cx="1374417" cy="496663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162FBF-B0A2-7CC7-3A68-464D6AEF4A06}"/>
              </a:ext>
            </a:extLst>
          </p:cNvPr>
          <p:cNvCxnSpPr>
            <a:cxnSpLocks/>
          </p:cNvCxnSpPr>
          <p:nvPr/>
        </p:nvCxnSpPr>
        <p:spPr>
          <a:xfrm>
            <a:off x="3325656" y="1898168"/>
            <a:ext cx="1165695" cy="2232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037CA7-9475-2DA0-DF07-1763C016A92C}"/>
              </a:ext>
            </a:extLst>
          </p:cNvPr>
          <p:cNvSpPr txBox="1"/>
          <p:nvPr/>
        </p:nvSpPr>
        <p:spPr>
          <a:xfrm>
            <a:off x="3614123" y="1681236"/>
            <a:ext cx="40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endParaRPr lang="en-B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F797F2-7916-ACCB-684C-F658AA3835AA}"/>
              </a:ext>
            </a:extLst>
          </p:cNvPr>
          <p:cNvSpPr txBox="1"/>
          <p:nvPr/>
        </p:nvSpPr>
        <p:spPr>
          <a:xfrm>
            <a:off x="3683535" y="2419900"/>
            <a:ext cx="40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endParaRPr lang="en-B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7345D3-3729-8B40-BAFF-A1177A374B8E}"/>
              </a:ext>
            </a:extLst>
          </p:cNvPr>
          <p:cNvSpPr txBox="1"/>
          <p:nvPr/>
        </p:nvSpPr>
        <p:spPr>
          <a:xfrm>
            <a:off x="2896398" y="2060956"/>
            <a:ext cx="40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</a:t>
            </a:r>
            <a:endParaRPr lang="en-BE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86BA8F-9112-02A2-505F-6521C24C66A0}"/>
              </a:ext>
            </a:extLst>
          </p:cNvPr>
          <p:cNvSpPr/>
          <p:nvPr/>
        </p:nvSpPr>
        <p:spPr>
          <a:xfrm>
            <a:off x="2832539" y="2841343"/>
            <a:ext cx="2111896" cy="1518177"/>
          </a:xfrm>
          <a:prstGeom prst="rect">
            <a:avLst/>
          </a:prstGeom>
          <a:solidFill>
            <a:srgbClr val="DCE7F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F712BA-E932-DBB4-4848-BA9FA65C3CE3}"/>
              </a:ext>
            </a:extLst>
          </p:cNvPr>
          <p:cNvCxnSpPr>
            <a:cxnSpLocks/>
          </p:cNvCxnSpPr>
          <p:nvPr/>
        </p:nvCxnSpPr>
        <p:spPr>
          <a:xfrm flipV="1">
            <a:off x="3109294" y="3504244"/>
            <a:ext cx="216362" cy="745919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109D52F-1A48-4B3F-530F-865DD72CF806}"/>
              </a:ext>
            </a:extLst>
          </p:cNvPr>
          <p:cNvCxnSpPr>
            <a:cxnSpLocks/>
          </p:cNvCxnSpPr>
          <p:nvPr/>
        </p:nvCxnSpPr>
        <p:spPr>
          <a:xfrm flipV="1">
            <a:off x="3325036" y="3021943"/>
            <a:ext cx="1374417" cy="496663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2094230-ED6A-AEA6-F69E-E729342B427B}"/>
              </a:ext>
            </a:extLst>
          </p:cNvPr>
          <p:cNvSpPr txBox="1"/>
          <p:nvPr/>
        </p:nvSpPr>
        <p:spPr>
          <a:xfrm>
            <a:off x="2896398" y="3699298"/>
            <a:ext cx="40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</a:t>
            </a:r>
            <a:endParaRPr lang="en-BE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D4D402-AF5C-0A05-0204-CBDD2CC04017}"/>
              </a:ext>
            </a:extLst>
          </p:cNvPr>
          <p:cNvCxnSpPr>
            <a:cxnSpLocks/>
          </p:cNvCxnSpPr>
          <p:nvPr/>
        </p:nvCxnSpPr>
        <p:spPr>
          <a:xfrm flipV="1">
            <a:off x="3116935" y="3021943"/>
            <a:ext cx="1511822" cy="12417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A47935B-6B6D-E183-EF7F-D5173D1B817F}"/>
              </a:ext>
            </a:extLst>
          </p:cNvPr>
          <p:cNvSpPr txBox="1"/>
          <p:nvPr/>
        </p:nvSpPr>
        <p:spPr>
          <a:xfrm>
            <a:off x="3804142" y="3728108"/>
            <a:ext cx="40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endParaRPr lang="en-B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672D18-0A06-72BE-F83D-1D5FD1479970}"/>
              </a:ext>
            </a:extLst>
          </p:cNvPr>
          <p:cNvSpPr txBox="1"/>
          <p:nvPr/>
        </p:nvSpPr>
        <p:spPr>
          <a:xfrm>
            <a:off x="3667894" y="2929012"/>
            <a:ext cx="40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endParaRPr lang="en-B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E42063-EA9F-1BF8-338D-99AEE836DC6B}"/>
              </a:ext>
            </a:extLst>
          </p:cNvPr>
          <p:cNvSpPr txBox="1"/>
          <p:nvPr/>
        </p:nvSpPr>
        <p:spPr>
          <a:xfrm>
            <a:off x="106631" y="1516759"/>
            <a:ext cx="2725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Electron</a:t>
            </a:r>
          </a:p>
          <a:p>
            <a:r>
              <a:rPr lang="en-US" sz="1200" dirty="0"/>
              <a:t>Angular momentum J</a:t>
            </a:r>
            <a:endParaRPr lang="en-BE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BEDD87-4B3B-970D-6D13-00D6B2540314}"/>
              </a:ext>
            </a:extLst>
          </p:cNvPr>
          <p:cNvSpPr txBox="1"/>
          <p:nvPr/>
        </p:nvSpPr>
        <p:spPr>
          <a:xfrm>
            <a:off x="1101644" y="3758526"/>
            <a:ext cx="1592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Nucleus with spin I</a:t>
            </a:r>
            <a:endParaRPr lang="en-BE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9683EE-FD11-F3AE-7EA6-E68A8D02D222}"/>
              </a:ext>
            </a:extLst>
          </p:cNvPr>
          <p:cNvSpPr txBox="1"/>
          <p:nvPr/>
        </p:nvSpPr>
        <p:spPr>
          <a:xfrm>
            <a:off x="6096000" y="1332093"/>
            <a:ext cx="499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Hyperfine splitting of the electronic levels </a:t>
            </a:r>
            <a:endParaRPr lang="en-B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9E1463F-08B6-402F-019C-0BEF9849EC9B}"/>
                  </a:ext>
                </a:extLst>
              </p:cNvPr>
              <p:cNvSpPr txBox="1"/>
              <p:nvPr/>
            </p:nvSpPr>
            <p:spPr>
              <a:xfrm>
                <a:off x="628101" y="4477253"/>
                <a:ext cx="481200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Collinear laser spectroscopy can measure: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/>
                  <a:t>Nuclear spin I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/>
                  <a:t>Deformation  Q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/>
                  <a:t>Configuration  µ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/>
                  <a:t>Changes in the charge radius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9E1463F-08B6-402F-019C-0BEF9849E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01" y="4477253"/>
                <a:ext cx="4812005" cy="1477328"/>
              </a:xfrm>
              <a:prstGeom prst="rect">
                <a:avLst/>
              </a:prstGeom>
              <a:blipFill>
                <a:blip r:embed="rId4"/>
                <a:stretch>
                  <a:fillRect l="-1014" t="-2058" b="-535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FC335070-82A4-8148-8358-38A8A3124EB3}"/>
              </a:ext>
            </a:extLst>
          </p:cNvPr>
          <p:cNvSpPr txBox="1"/>
          <p:nvPr/>
        </p:nvSpPr>
        <p:spPr>
          <a:xfrm>
            <a:off x="4184304" y="2401566"/>
            <a:ext cx="89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J=1/2</a:t>
            </a:r>
            <a:endParaRPr lang="en-BE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0B1D29-ABD8-8A7C-88FC-BC139EF319A1}"/>
              </a:ext>
            </a:extLst>
          </p:cNvPr>
          <p:cNvSpPr txBox="1"/>
          <p:nvPr/>
        </p:nvSpPr>
        <p:spPr>
          <a:xfrm>
            <a:off x="4216634" y="3990188"/>
            <a:ext cx="89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J=1/2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21289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F9E76-BA63-7F07-FB52-E638B0DC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3600" y="6210000"/>
            <a:ext cx="4993200" cy="64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EMIS Conference 2025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6B999-38DC-CD3E-686A-049ACEB2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5</a:t>
            </a:fld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7D9ED-5271-A70C-F5CE-1A5EC96AD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</p:spPr>
        <p:txBody>
          <a:bodyPr>
            <a:normAutofit/>
          </a:bodyPr>
          <a:lstStyle/>
          <a:p>
            <a:r>
              <a:rPr lang="en-US" sz="2000" dirty="0"/>
              <a:t>Kink in the radii at  (new) shell closures and islands of inversion</a:t>
            </a:r>
          </a:p>
          <a:p>
            <a:r>
              <a:rPr lang="en-US" sz="2000" dirty="0"/>
              <a:t>Single-particle nature and deformation at exotic shell closures</a:t>
            </a:r>
          </a:p>
          <a:p>
            <a:r>
              <a:rPr lang="en-US" sz="2000" dirty="0"/>
              <a:t>Charge radius and configuration of proton emitters and proton halos </a:t>
            </a:r>
          </a:p>
          <a:p>
            <a:r>
              <a:rPr lang="en-US" sz="2000" dirty="0"/>
              <a:t>…  </a:t>
            </a:r>
            <a:endParaRPr lang="en-BE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DEAF8A-19FC-1C58-5F60-689E40AF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 anchor="ctr">
            <a:normAutofit/>
          </a:bodyPr>
          <a:lstStyle/>
          <a:p>
            <a:r>
              <a:rPr lang="en-US" dirty="0"/>
              <a:t>Hot topics in nuclear structure research: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10B5E-FA51-4733-4F84-49FB89EC3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95" y="4238625"/>
            <a:ext cx="3995509" cy="1780515"/>
          </a:xfrm>
          <a:prstGeom prst="rect">
            <a:avLst/>
          </a:prstGeom>
        </p:spPr>
      </p:pic>
      <p:pic>
        <p:nvPicPr>
          <p:cNvPr id="4100" name="Picture 4" descr="Charge radii of nickel isotopes across the N = 28 shell closure. Left... |  Download Scientific Diagram">
            <a:extLst>
              <a:ext uri="{FF2B5EF4-FFF2-40B4-BE49-F238E27FC236}">
                <a16:creationId xmlns:a16="http://schemas.microsoft.com/office/drawing/2014/main" id="{B88B3BDD-9361-383E-1C61-5E5C1D8ED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55999"/>
            <a:ext cx="5400000" cy="42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A51DEC-879B-8544-4F88-50B3109ADEA9}"/>
              </a:ext>
            </a:extLst>
          </p:cNvPr>
          <p:cNvSpPr txBox="1"/>
          <p:nvPr/>
        </p:nvSpPr>
        <p:spPr>
          <a:xfrm>
            <a:off x="1350334" y="6210000"/>
            <a:ext cx="7570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R.F. Garcia Ruiz et al., </a:t>
            </a:r>
            <a:r>
              <a:rPr lang="pt-BR" sz="1400" dirty="0">
                <a:solidFill>
                  <a:schemeClr val="bg1"/>
                </a:solidFill>
              </a:rPr>
              <a:t>PRL </a:t>
            </a:r>
            <a:r>
              <a:rPr lang="en-US" sz="1400" b="1" dirty="0">
                <a:solidFill>
                  <a:schemeClr val="bg1"/>
                </a:solidFill>
              </a:rPr>
              <a:t>134</a:t>
            </a:r>
            <a:r>
              <a:rPr lang="en-US" sz="1400" dirty="0">
                <a:solidFill>
                  <a:schemeClr val="bg1"/>
                </a:solidFill>
              </a:rPr>
              <a:t>, 252501</a:t>
            </a:r>
            <a:r>
              <a:rPr lang="en-US" sz="1400" b="1" dirty="0">
                <a:solidFill>
                  <a:schemeClr val="bg1"/>
                </a:solidFill>
              </a:rPr>
              <a:t> 2025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</a:p>
          <a:p>
            <a:r>
              <a:rPr lang="pt-BR" sz="1400" dirty="0">
                <a:solidFill>
                  <a:schemeClr val="bg1"/>
                </a:solidFill>
              </a:rPr>
              <a:t>F. Sommer et al., </a:t>
            </a:r>
            <a:r>
              <a:rPr lang="en-US" sz="1400" dirty="0">
                <a:solidFill>
                  <a:schemeClr val="bg1"/>
                </a:solidFill>
              </a:rPr>
              <a:t> PRL </a:t>
            </a:r>
            <a:r>
              <a:rPr lang="en-US" sz="1400" b="1" dirty="0">
                <a:solidFill>
                  <a:schemeClr val="bg1"/>
                </a:solidFill>
              </a:rPr>
              <a:t>129</a:t>
            </a:r>
            <a:r>
              <a:rPr lang="en-US" sz="1400" dirty="0">
                <a:solidFill>
                  <a:schemeClr val="bg1"/>
                </a:solidFill>
              </a:rPr>
              <a:t>, 132501 </a:t>
            </a:r>
            <a:r>
              <a:rPr lang="en-US" sz="1400" b="1" dirty="0">
                <a:solidFill>
                  <a:schemeClr val="bg1"/>
                </a:solidFill>
              </a:rPr>
              <a:t>2022</a:t>
            </a:r>
            <a:endParaRPr lang="en-B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55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731EC-047B-CB90-1592-700C015DF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F6CB3-6476-632D-A3C8-8EEEFD54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F17F2-3840-B78F-1F68-44180600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E9B828-6280-D07F-778E-8858E55D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Collinear laser spectr</a:t>
            </a:r>
            <a:r>
              <a:rPr lang="en-US" dirty="0" err="1"/>
              <a:t>os</a:t>
            </a:r>
            <a:r>
              <a:rPr lang="hu-HU" dirty="0"/>
              <a:t>copy</a:t>
            </a:r>
            <a:r>
              <a:rPr lang="en-US" dirty="0"/>
              <a:t>: types </a:t>
            </a:r>
            <a:endParaRPr lang="en-BE" dirty="0"/>
          </a:p>
        </p:txBody>
      </p: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DF9E2A14-83EE-1663-CAFE-0CAFAC635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1" y="1491283"/>
            <a:ext cx="11041062" cy="413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01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0AC45E-9A12-0DF5-4E98-1067F84B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B20DA-DBBD-2367-BF4D-06D31CD4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5989B1-8F0E-E1E3-56BC-07D55EA3E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bottleneck and some solutions 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5A005-C749-2FF6-0270-55B02882DDA7}"/>
              </a:ext>
            </a:extLst>
          </p:cNvPr>
          <p:cNvSpPr txBox="1"/>
          <p:nvPr/>
        </p:nvSpPr>
        <p:spPr>
          <a:xfrm>
            <a:off x="442650" y="1778431"/>
            <a:ext cx="4531686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Facility: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Production yields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energy and energy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Isobaric contamination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A6ABE7-0EF9-26A2-650B-1A15AEB04E79}"/>
              </a:ext>
            </a:extLst>
          </p:cNvPr>
          <p:cNvSpPr txBox="1"/>
          <p:nvPr/>
        </p:nvSpPr>
        <p:spPr>
          <a:xfrm>
            <a:off x="442650" y="3994215"/>
            <a:ext cx="4531686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Atomic structure: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Difficult laser wavelengths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sensitivity to nuclear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density of metastable states  </a:t>
            </a:r>
          </a:p>
          <a:p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7402B-EFE7-E449-D97F-EB11761B0AB6}"/>
              </a:ext>
            </a:extLst>
          </p:cNvPr>
          <p:cNvSpPr txBox="1"/>
          <p:nvPr/>
        </p:nvSpPr>
        <p:spPr>
          <a:xfrm>
            <a:off x="4996125" y="1916930"/>
            <a:ext cx="6753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Target ion source developments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/>
              <a:t>Stopping cell, cooler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Selective and sensitive way of detection:</a:t>
            </a:r>
          </a:p>
          <a:p>
            <a:r>
              <a:rPr lang="en-US" dirty="0">
                <a:sym typeface="Wingdings" panose="05000000000000000000" pitchFamily="2" charset="2"/>
              </a:rPr>
              <a:t>      </a:t>
            </a:r>
            <a:r>
              <a:rPr lang="en-US" dirty="0"/>
              <a:t>Particle detection, decay detection, selective ionization … 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4CCEBB-F0BD-0CD6-AFB9-0DB57D308ED1}"/>
              </a:ext>
            </a:extLst>
          </p:cNvPr>
          <p:cNvSpPr txBox="1"/>
          <p:nvPr/>
        </p:nvSpPr>
        <p:spPr>
          <a:xfrm>
            <a:off x="4996124" y="4275362"/>
            <a:ext cx="6905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Charge exchange, optical pumping in the cooler-buncher, resonance ionization, dedicated (tailored) spectroscopy schemes 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Strong atomic theory collaborations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New laser light production (frequency mixing, Raman laser, …)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26439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ECA14-11C2-8CEA-605D-60A649D2C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49" y="1538752"/>
            <a:ext cx="8482876" cy="4464000"/>
          </a:xfrm>
        </p:spPr>
        <p:txBody>
          <a:bodyPr>
            <a:normAutofit/>
          </a:bodyPr>
          <a:lstStyle/>
          <a:p>
            <a:r>
              <a:rPr lang="en-US" sz="2000" dirty="0"/>
              <a:t>Perfect for closed ionic systems: Cd, Mg, …</a:t>
            </a:r>
          </a:p>
          <a:p>
            <a:r>
              <a:rPr lang="en-US" sz="2000" dirty="0"/>
              <a:t>Neutron rich Mg measured into the island of inversion </a:t>
            </a:r>
          </a:p>
          <a:p>
            <a:r>
              <a:rPr lang="en-US" sz="2000" dirty="0"/>
              <a:t>Nuclear structure of short-lived Cd</a:t>
            </a:r>
            <a:endParaRPr lang="en-BE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FB6D8-CE2E-FF3A-3860-A17F104E6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D493E-C73B-026D-DF24-D3B6AE26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3D1CE7-B979-9BB2-AE64-3B9989628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collinear technique: MIRACLS @ ISOLDE 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47B18-2120-5D52-CAC4-C16F8C41E9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6"/>
          <a:stretch>
            <a:fillRect/>
          </a:stretch>
        </p:blipFill>
        <p:spPr>
          <a:xfrm>
            <a:off x="497255" y="2897169"/>
            <a:ext cx="5844452" cy="2858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A6534D-CFAC-5C0F-A999-E5F1867B01C3}"/>
              </a:ext>
            </a:extLst>
          </p:cNvPr>
          <p:cNvSpPr txBox="1"/>
          <p:nvPr/>
        </p:nvSpPr>
        <p:spPr>
          <a:xfrm>
            <a:off x="1009650" y="6362700"/>
            <a:ext cx="51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CE7F0"/>
                </a:solidFill>
              </a:rPr>
              <a:t>ISOLDE website, ISOLDE Newsletter 2025</a:t>
            </a:r>
            <a:endParaRPr lang="en-BE" dirty="0">
              <a:solidFill>
                <a:srgbClr val="DCE7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585ED-B1A5-DC7F-EEBD-8BD720C1D783}"/>
              </a:ext>
            </a:extLst>
          </p:cNvPr>
          <p:cNvSpPr txBox="1"/>
          <p:nvPr/>
        </p:nvSpPr>
        <p:spPr>
          <a:xfrm>
            <a:off x="7331103" y="1452990"/>
            <a:ext cx="41744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results obtained using  laser-induced nuclear orientation for isotope shift measurement</a:t>
            </a:r>
            <a:r>
              <a:rPr lang="hu-HU" dirty="0"/>
              <a:t> </a:t>
            </a:r>
            <a:r>
              <a:rPr lang="hu-HU" sz="1400" dirty="0"/>
              <a:t>https://doi.org/10.1103/PhysRevLett.108.042504</a:t>
            </a:r>
            <a:endParaRPr lang="en-BE" sz="1400" dirty="0"/>
          </a:p>
        </p:txBody>
      </p:sp>
      <p:pic>
        <p:nvPicPr>
          <p:cNvPr id="9" name="Picture 8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C14E05F5-BC4C-BD4E-85C4-46524D434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599" y="2649780"/>
            <a:ext cx="4788146" cy="33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2A8F8-077A-F2D2-BDDF-73338D29E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50FB12-D9F3-0C4B-413D-3A66747F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49" y="1538752"/>
            <a:ext cx="8482876" cy="4464000"/>
          </a:xfrm>
        </p:spPr>
        <p:txBody>
          <a:bodyPr>
            <a:normAutofit/>
          </a:bodyPr>
          <a:lstStyle/>
          <a:p>
            <a:r>
              <a:rPr lang="en-US" sz="2000" dirty="0"/>
              <a:t>Perfect for closed ionic systems: Cd, Mg, …</a:t>
            </a:r>
          </a:p>
          <a:p>
            <a:r>
              <a:rPr lang="en-US" sz="2000" dirty="0"/>
              <a:t>Neutron rich Mg measured into the island of inversion </a:t>
            </a:r>
          </a:p>
          <a:p>
            <a:r>
              <a:rPr lang="en-US" sz="2000" dirty="0"/>
              <a:t>Nuclear structure of short-lived Cd</a:t>
            </a:r>
            <a:endParaRPr lang="en-BE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B59BF0-90EF-E389-E571-BBEAEBE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EMIS Conference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9599C-3862-3BC6-C60F-93E3F3E48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B71A79-ED7C-9356-BF21-19DE8D0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collinear technique: MIRACLS @ ISOLDE 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77D6AB-3E7B-76DD-20D0-D0DD03AB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6"/>
          <a:stretch>
            <a:fillRect/>
          </a:stretch>
        </p:blipFill>
        <p:spPr>
          <a:xfrm>
            <a:off x="497255" y="2897169"/>
            <a:ext cx="5844452" cy="2858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10E478-FC38-765F-D8CA-1552F86D208A}"/>
              </a:ext>
            </a:extLst>
          </p:cNvPr>
          <p:cNvSpPr txBox="1"/>
          <p:nvPr/>
        </p:nvSpPr>
        <p:spPr>
          <a:xfrm>
            <a:off x="1009650" y="6362700"/>
            <a:ext cx="51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CE7F0"/>
                </a:solidFill>
              </a:rPr>
              <a:t>ISOLDE website, ISOLDE Newsletter 2025</a:t>
            </a:r>
            <a:endParaRPr lang="en-BE" dirty="0">
              <a:solidFill>
                <a:srgbClr val="DCE7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738E7-D416-C9A8-EE38-EC1DA80DB2F4}"/>
              </a:ext>
            </a:extLst>
          </p:cNvPr>
          <p:cNvSpPr txBox="1"/>
          <p:nvPr/>
        </p:nvSpPr>
        <p:spPr>
          <a:xfrm>
            <a:off x="7331103" y="1452990"/>
            <a:ext cx="41744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results obtained using  laser-induced nuclear orientation for isotope shift measurement</a:t>
            </a:r>
            <a:r>
              <a:rPr lang="hu-HU" dirty="0"/>
              <a:t> </a:t>
            </a:r>
            <a:r>
              <a:rPr lang="hu-HU" sz="1400" dirty="0"/>
              <a:t>https://doi.org/10.1103/PhysRevLett.108.042504</a:t>
            </a:r>
            <a:endParaRPr lang="en-BE" sz="1400" dirty="0"/>
          </a:p>
        </p:txBody>
      </p:sp>
      <p:pic>
        <p:nvPicPr>
          <p:cNvPr id="9" name="Picture 8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473562AB-4276-6AD4-416B-477188AED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599" y="2649780"/>
            <a:ext cx="4788146" cy="3352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C87EE7-FDE9-A97A-04E6-4E871141967E}"/>
              </a:ext>
            </a:extLst>
          </p:cNvPr>
          <p:cNvSpPr txBox="1"/>
          <p:nvPr/>
        </p:nvSpPr>
        <p:spPr>
          <a:xfrm rot="1679675">
            <a:off x="3227833" y="3137833"/>
            <a:ext cx="787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00FFFF"/>
                </a:highlight>
              </a:rPr>
              <a:t>Talk by Franziska Maier </a:t>
            </a:r>
            <a:endParaRPr lang="en-BE" sz="4000" dirty="0">
              <a:solidFill>
                <a:srgbClr val="FF0000"/>
              </a:solidFill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13652450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2058</Words>
  <Application>Microsoft Office PowerPoint</Application>
  <PresentationFormat>Widescreen</PresentationFormat>
  <Paragraphs>443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微软雅黑</vt:lpstr>
      <vt:lpstr>Arial</vt:lpstr>
      <vt:lpstr>Calibri</vt:lpstr>
      <vt:lpstr>Cambria Math</vt:lpstr>
      <vt:lpstr>Courier New</vt:lpstr>
      <vt:lpstr>ElsevierSans</vt:lpstr>
      <vt:lpstr>Times</vt:lpstr>
      <vt:lpstr>Times New Roman</vt:lpstr>
      <vt:lpstr>Wingdings</vt:lpstr>
      <vt:lpstr>KU Leuven</vt:lpstr>
      <vt:lpstr>KU Leuven Sedes</vt:lpstr>
      <vt:lpstr>Nuclear structure studies by collinear laser spectroscopy  </vt:lpstr>
      <vt:lpstr>Goal of this talk</vt:lpstr>
      <vt:lpstr>PowerPoint Presentation</vt:lpstr>
      <vt:lpstr>Collinear laser spectroscopy: basics  </vt:lpstr>
      <vt:lpstr>Hot topics in nuclear structure research:</vt:lpstr>
      <vt:lpstr>Collinear laser spectroscopy: types </vt:lpstr>
      <vt:lpstr>The bottleneck and some solutions </vt:lpstr>
      <vt:lpstr>New collinear technique: MIRACLS @ ISOLDE </vt:lpstr>
      <vt:lpstr>New collinear technique: MIRACLS @ ISOLDE </vt:lpstr>
      <vt:lpstr>PowerPoint Presentation</vt:lpstr>
      <vt:lpstr>Neutron-rich Cr @ CRIS (collaboration with RILIS)</vt:lpstr>
      <vt:lpstr>Neutron-rich Cr @ CRIS (collaboration with RILIS)</vt:lpstr>
      <vt:lpstr>PowerPoint Presentation</vt:lpstr>
      <vt:lpstr>IGISOL: BW contribution in Ag </vt:lpstr>
      <vt:lpstr>Watch out for new beamlines at new facilities: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REBEL setup for Precision Laser spectroscopy at ISOL@MYRRHA</vt:lpstr>
      <vt:lpstr>Construction progress during 2024</vt:lpstr>
      <vt:lpstr>Conclusions</vt:lpstr>
      <vt:lpstr>Thank you for your attention </vt:lpstr>
      <vt:lpstr>Unique opportunities at ISOL@MYRRHA</vt:lpstr>
      <vt:lpstr>PowerPoint Presentation</vt:lpstr>
      <vt:lpstr>Unique opportunities at ISOL@MYRRHA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2022-11-30T14:47:09Z</dcterms:created>
  <dcterms:modified xsi:type="dcterms:W3CDTF">2025-10-21T15:26:59Z</dcterms:modified>
</cp:coreProperties>
</file>