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5" r:id="rId2"/>
  </p:sldMasterIdLst>
  <p:notesMasterIdLst>
    <p:notesMasterId r:id="rId41"/>
  </p:notesMasterIdLst>
  <p:handoutMasterIdLst>
    <p:handoutMasterId r:id="rId42"/>
  </p:handoutMasterIdLst>
  <p:sldIdLst>
    <p:sldId id="320" r:id="rId3"/>
    <p:sldId id="315" r:id="rId4"/>
    <p:sldId id="837" r:id="rId5"/>
    <p:sldId id="5450" r:id="rId6"/>
    <p:sldId id="5475" r:id="rId7"/>
    <p:sldId id="5476" r:id="rId8"/>
    <p:sldId id="259" r:id="rId9"/>
    <p:sldId id="5454" r:id="rId10"/>
    <p:sldId id="5477" r:id="rId11"/>
    <p:sldId id="5457" r:id="rId12"/>
    <p:sldId id="5478" r:id="rId13"/>
    <p:sldId id="1134" r:id="rId14"/>
    <p:sldId id="5479" r:id="rId15"/>
    <p:sldId id="5444" r:id="rId16"/>
    <p:sldId id="5459" r:id="rId17"/>
    <p:sldId id="5480" r:id="rId18"/>
    <p:sldId id="5460" r:id="rId19"/>
    <p:sldId id="5481" r:id="rId20"/>
    <p:sldId id="5458" r:id="rId21"/>
    <p:sldId id="5482" r:id="rId22"/>
    <p:sldId id="5483" r:id="rId23"/>
    <p:sldId id="5446" r:id="rId24"/>
    <p:sldId id="5484" r:id="rId25"/>
    <p:sldId id="5445" r:id="rId26"/>
    <p:sldId id="5485" r:id="rId27"/>
    <p:sldId id="5447" r:id="rId28"/>
    <p:sldId id="5486" r:id="rId29"/>
    <p:sldId id="1436" r:id="rId30"/>
    <p:sldId id="5487" r:id="rId31"/>
    <p:sldId id="5488" r:id="rId32"/>
    <p:sldId id="341" r:id="rId33"/>
    <p:sldId id="5489" r:id="rId34"/>
    <p:sldId id="5449" r:id="rId35"/>
    <p:sldId id="5490" r:id="rId36"/>
    <p:sldId id="340" r:id="rId37"/>
    <p:sldId id="343" r:id="rId38"/>
    <p:sldId id="336" r:id="rId39"/>
    <p:sldId id="31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kempeneer Erik" initials="DE" lastIdx="1" clrIdx="0">
    <p:extLst>
      <p:ext uri="{19B8F6BF-5375-455C-9EA6-DF929625EA0E}">
        <p15:presenceInfo xmlns:p15="http://schemas.microsoft.com/office/powerpoint/2012/main" userId="S-1-5-21-2143564435-1125984783-857296014-42025" providerId="AD"/>
      </p:ext>
    </p:extLst>
  </p:cmAuthor>
  <p:cmAuthor id="2" name="Ulrich Dorda" initials="UD" lastIdx="6" clrIdx="1">
    <p:extLst>
      <p:ext uri="{19B8F6BF-5375-455C-9EA6-DF929625EA0E}">
        <p15:presenceInfo xmlns:p15="http://schemas.microsoft.com/office/powerpoint/2012/main" userId="S-1-5-21-2143564435-1125984783-857296014-413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51" autoAdjust="0"/>
    <p:restoredTop sz="50122" autoAdjust="0"/>
  </p:normalViewPr>
  <p:slideViewPr>
    <p:cSldViewPr snapToGrid="0">
      <p:cViewPr varScale="1">
        <p:scale>
          <a:sx n="37" d="100"/>
          <a:sy n="37" d="100"/>
        </p:scale>
        <p:origin x="1704" y="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71675" y="8741157"/>
            <a:ext cx="798584" cy="402843"/>
            <a:chOff x="222512" y="4397202"/>
            <a:chExt cx="798584" cy="402843"/>
          </a:xfrm>
        </p:grpSpPr>
        <p:cxnSp>
          <p:nvCxnSpPr>
            <p:cNvPr id="32" name="Rechte verbindingslijn 15">
              <a:extLst>
                <a:ext uri="{FF2B5EF4-FFF2-40B4-BE49-F238E27FC236}">
                  <a16:creationId xmlns:a16="http://schemas.microsoft.com/office/drawing/2014/main" id="{37B50A3E-DDAF-4A5F-ADED-8187508C78E1}"/>
                </a:ext>
              </a:extLst>
            </p:cNvPr>
            <p:cNvCxnSpPr>
              <a:cxnSpLocks/>
            </p:cNvCxnSpPr>
            <p:nvPr/>
          </p:nvCxnSpPr>
          <p:spPr>
            <a:xfrm>
              <a:off x="1021096" y="4397202"/>
              <a:ext cx="0" cy="4028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Afbeelding 13">
              <a:extLst>
                <a:ext uri="{FF2B5EF4-FFF2-40B4-BE49-F238E27FC236}">
                  <a16:creationId xmlns:a16="http://schemas.microsoft.com/office/drawing/2014/main" id="{522606A1-5983-4956-9002-1FC101450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12" y="4481976"/>
              <a:ext cx="720000" cy="164148"/>
            </a:xfrm>
            <a:prstGeom prst="rect">
              <a:avLst/>
            </a:prstGeom>
          </p:spPr>
        </p:pic>
      </p:grpSp>
      <p:sp>
        <p:nvSpPr>
          <p:cNvPr id="37" name="Footer Placeholder 36"/>
          <p:cNvSpPr>
            <a:spLocks noGrp="1"/>
          </p:cNvSpPr>
          <p:nvPr>
            <p:ph type="ftr" sz="quarter" idx="2"/>
          </p:nvPr>
        </p:nvSpPr>
        <p:spPr>
          <a:xfrm>
            <a:off x="1178414" y="8026453"/>
            <a:ext cx="5428864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en-GB" sz="800">
                <a:solidFill>
                  <a:schemeClr val="tx1">
                    <a:lumMod val="50000"/>
                    <a:lumOff val="50000"/>
                  </a:schemeClr>
                </a:solidFill>
                <a:ea typeface="Times New Roman" pitchFamily="18" charset="0"/>
                <a:cs typeface="Arial" charset="0"/>
              </a:rPr>
              <a:t>Copyright © SCK CEN - 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ea typeface="Times New Roman" pitchFamily="18" charset="0"/>
                <a:cs typeface="Arial" charset="0"/>
              </a:rPr>
              <a:t>This presentation contains data, information and formats for dedicated use only and may not be communicated, copied, reproduced, distributed or cited without the explicit written permission of SCK CEN.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72824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 title="AlexandriaReference"/>
          <p:cNvSpPr txBox="1"/>
          <p:nvPr/>
        </p:nvSpPr>
        <p:spPr>
          <a:xfrm>
            <a:off x="1002044" y="8723215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&lt;generated automatically&gt;</a:t>
            </a:r>
            <a:endParaRPr kumimoji="0" lang="nl-BE" sz="800" b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extBox 15" title="AlexandriaDistributionLimitations"/>
          <p:cNvSpPr txBox="1"/>
          <p:nvPr/>
        </p:nvSpPr>
        <p:spPr>
          <a:xfrm>
            <a:off x="4924931" y="8892424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Restricted</a:t>
            </a:r>
            <a:endParaRPr kumimoji="0" lang="fr-FR" sz="800" b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Box 16" title="AlexandriaAlternativeReference"/>
          <p:cNvSpPr txBox="1"/>
          <p:nvPr/>
        </p:nvSpPr>
        <p:spPr>
          <a:xfrm>
            <a:off x="1002044" y="8866923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altenative reference</a:t>
            </a:r>
            <a:endParaRPr kumimoji="0" lang="nl-BE" sz="800" b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 txBox="1">
            <a:spLocks/>
          </p:cNvSpPr>
          <p:nvPr/>
        </p:nvSpPr>
        <p:spPr>
          <a:xfrm>
            <a:off x="3749673" y="8784848"/>
            <a:ext cx="2743200" cy="143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14E660-BF25-4843-B2A0-93C6E2B6253B}" type="slidenum">
              <a:rPr lang="en-BE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BE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9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/>
        </p:nvCxnSpPr>
        <p:spPr>
          <a:xfrm>
            <a:off x="6585638" y="8784848"/>
            <a:ext cx="0" cy="4028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/>
        </p:nvCxnSpPr>
        <p:spPr>
          <a:xfrm>
            <a:off x="1021096" y="8759345"/>
            <a:ext cx="0" cy="4028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fbeelding 13">
            <a:extLst>
              <a:ext uri="{FF2B5EF4-FFF2-40B4-BE49-F238E27FC236}">
                <a16:creationId xmlns:a16="http://schemas.microsoft.com/office/drawing/2014/main" id="{522606A1-5983-4956-9002-1FC101450F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2" y="8765797"/>
            <a:ext cx="720000" cy="164148"/>
          </a:xfrm>
          <a:prstGeom prst="rect">
            <a:avLst/>
          </a:prstGeom>
        </p:spPr>
      </p:pic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703643" y="310337"/>
            <a:ext cx="5450714" cy="46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95" tIns="45747" rIns="91495" bIns="45747">
            <a:spAutoFit/>
          </a:bodyPr>
          <a:lstStyle>
            <a:lvl1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31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303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75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47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019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91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itchFamily="18" charset="0"/>
                <a:cs typeface="Arial" charset="0"/>
              </a:rPr>
              <a:t>Copyright © SCK CEN - 2020 - 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itchFamily="18" charset="0"/>
                <a:cs typeface="Arial" charset="0"/>
              </a:rPr>
              <a:t>This presentation contains data, information and formats for dedicated use only and may not be communicated, copied, reproduced, distributed or cited without the explicit written permission of SCK CEN.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Times New Roman" pitchFamily="18" charset="0"/>
              <a:cs typeface="Arial" charset="0"/>
            </a:endParaRPr>
          </a:p>
        </p:txBody>
      </p:sp>
      <p:sp>
        <p:nvSpPr>
          <p:cNvPr id="41" name="Notes Placeholder 40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389876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84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610CD-A87C-A09F-A4A4-00943C581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13F1F9-FD22-80C5-E57F-D369DDD7D6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130A68-EEC3-CFDF-DD0C-DECD828EA8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824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ABCCE-71A5-998C-4026-6C15C32ED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2EED58-15B0-7EF5-B38F-E5186B5871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45B076-B59A-8861-CACA-CA1207BA0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094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09FF6-9529-F744-2F06-BA49A318D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08B161-729B-F1B7-3922-2D1DAC8A12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E88A35-5725-DF47-1C1F-001EA338D8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503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415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2B08C-1714-C7D2-76FC-8DF50A9DA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57E52D-233A-4DEB-CD55-EC15C567FE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ABC9D1-CCB9-1BE0-AFF3-046E2CD69D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281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888B1-A1AE-8332-8900-3B04DEBE5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B0F3C7-5549-AE13-A59F-6C6601DA35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DD4B57-4C34-0E99-FC51-4FBC6B6B4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69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315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6255F-CE89-CBB3-74D8-1D4DC339C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551B55-7B32-4EDC-F9B4-7F18A82BDE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05A16D-319F-39F3-4A90-B3FADD252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71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207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A5684-8864-27A5-BE4B-3C0C08E3F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951424-B561-802B-6A28-F879893E16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CBCBC8-E99D-E8B1-9CD0-D36B362741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837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5EA43-965B-EB6D-23B8-6777E25BC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18D899-9551-3458-E637-66DC403809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284397-55A8-B199-86FD-F0AF121D3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3932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5309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6DF82-D865-047D-7897-610E33D21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FBF9EF-11BE-94D3-488B-389E0940FB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A8E26E-EBF5-0186-66C5-0AAFB6EFE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408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C9603-E4C4-8341-D3A5-91EB0AC24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352AA5-4E9A-DBCE-39C5-89DADBA0E9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422F94-1FE0-ED1B-61F1-B40F333B6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6F86CA-0212-1A3B-4AA0-B83E50C85C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24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DC0A3-5819-2C7E-C6C9-E6FCF2546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E2516-B2F2-C2F4-A952-2E3420BDD1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516269-B420-F832-D01F-AEC6C8C92A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2040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15A12-246C-8B95-83CC-24D2F44A4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7D717B-54F1-96B4-2D50-AAEDEEB436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27DE74-D81B-72B3-DB1E-E0563F02D5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0510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8AB89-258A-33C8-5479-381EFD2DC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7ACDC2-E1FB-57A2-969B-9CB915FA7F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F9E7F1-9F3C-AF18-034D-B7F2583B7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6914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443B8-D38E-E8CF-0A60-46305ACBF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F32126-094A-3E46-B758-C10E7AEF94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E3B654-471E-0453-7B71-5D45CA9E0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6137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9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A2837-3053-AB38-2CAA-B731306BF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BDB923-30AE-4E58-5743-AA0ACF091F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4CB179-F6AB-817E-22D0-7E82327E2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886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486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FD07D-684B-1F24-6F76-3B1157CBA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12885C-D273-BBAB-BB22-4B31AB7769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DE8B0A-1E55-EA36-1991-C8BD9A63B6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751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265D0-79F9-7C26-45A6-C4AEFD7D3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57D632-8A36-81D5-8110-19633B55D0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9FD5B1-CDDD-2913-B05E-EE9AAA4418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73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49262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CAC86-D7F3-9B33-68AF-FBE22B130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15CF31-0740-E3BB-2068-A1C935163E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D4D724-D7DC-305B-9596-A18EF78CE2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356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83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0FE63C-501C-746C-851C-DB4CB078C3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0" t="12938" r="-48113" b="26562"/>
          <a:stretch/>
        </p:blipFill>
        <p:spPr>
          <a:xfrm>
            <a:off x="813088" y="571245"/>
            <a:ext cx="11124141" cy="54591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211" y="1278748"/>
            <a:ext cx="1646910" cy="638423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CF0F148-C501-CCF6-C74C-BE9DF6CD7C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6591" y="2853945"/>
            <a:ext cx="6199075" cy="14957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44A633F3-90A2-88D2-735A-996E6ECBB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2604" y="5180022"/>
            <a:ext cx="3533061" cy="369332"/>
          </a:xfrm>
        </p:spPr>
        <p:txBody>
          <a:bodyPr anchor="ctr" anchorCtr="0">
            <a:normAutofit/>
          </a:bodyPr>
          <a:lstStyle>
            <a:lvl1pPr marL="8890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67D6712C-08D5-5216-6D76-1F55C7B085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2604" y="5581825"/>
            <a:ext cx="3533063" cy="369332"/>
          </a:xfrm>
        </p:spPr>
        <p:txBody>
          <a:bodyPr anchor="ctr" anchorCtr="0">
            <a:noAutofit/>
          </a:bodyPr>
          <a:lstStyle>
            <a:lvl1pPr marL="8890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B57630-6DAF-DFCC-3533-D31414D57D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4362" y="204546"/>
            <a:ext cx="1651303" cy="171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3">
            <a:extLst>
              <a:ext uri="{FF2B5EF4-FFF2-40B4-BE49-F238E27FC236}">
                <a16:creationId xmlns:a16="http://schemas.microsoft.com/office/drawing/2014/main" id="{E2D5FF81-71AA-4A77-BAFA-7D04F841B0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67299" y="1905000"/>
            <a:ext cx="2160000" cy="134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2F64FA00-F52F-4F8C-9ED0-8C00855A7D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6763" y="3647804"/>
            <a:ext cx="10661665" cy="21687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buFontTx/>
              <a:buNone/>
              <a:defRPr sz="360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6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4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Document reference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890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title="AlexandriaReference"/>
          <p:cNvSpPr txBox="1"/>
          <p:nvPr userDrawn="1"/>
        </p:nvSpPr>
        <p:spPr>
          <a:xfrm>
            <a:off x="1117063" y="6443533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&lt;generated automatically&gt;</a:t>
            </a:r>
            <a:endParaRPr kumimoji="0" lang="nl-BE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Box 7" title="AlexandriaDistributionLimitations"/>
          <p:cNvSpPr txBox="1"/>
          <p:nvPr userDrawn="1"/>
        </p:nvSpPr>
        <p:spPr>
          <a:xfrm>
            <a:off x="10155691" y="6587241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Restricted</a:t>
            </a:r>
            <a:endParaRPr kumimoji="0" lang="fr-FR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 title="AlexandriaAlternativeReference"/>
          <p:cNvSpPr txBox="1"/>
          <p:nvPr userDrawn="1"/>
        </p:nvSpPr>
        <p:spPr>
          <a:xfrm>
            <a:off x="1117063" y="6587241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altenative reference</a:t>
            </a:r>
            <a:endParaRPr kumimoji="0" lang="nl-BE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143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1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17063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620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3">
            <a:extLst>
              <a:ext uri="{FF2B5EF4-FFF2-40B4-BE49-F238E27FC236}">
                <a16:creationId xmlns:a16="http://schemas.microsoft.com/office/drawing/2014/main" id="{AA5B3CA4-7383-4A08-AD3F-748BE844E0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29944" r="50129" b="9678"/>
          <a:stretch/>
        </p:blipFill>
        <p:spPr>
          <a:xfrm>
            <a:off x="754744" y="756557"/>
            <a:ext cx="5331731" cy="535577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341619" y="2819399"/>
            <a:ext cx="3278005" cy="147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230" y="3129533"/>
            <a:ext cx="2331259" cy="844082"/>
          </a:xfrm>
          <a:prstGeom prst="rect">
            <a:avLst/>
          </a:prstGeom>
        </p:spPr>
      </p:pic>
      <p:sp>
        <p:nvSpPr>
          <p:cNvPr id="1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624749" y="3051504"/>
            <a:ext cx="4896685" cy="498598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624749" y="5013990"/>
            <a:ext cx="4896685" cy="369332"/>
          </a:xfrm>
        </p:spPr>
        <p:txBody>
          <a:bodyPr anchor="ctr" anchorCtr="0">
            <a:normAutofit/>
          </a:bodyPr>
          <a:lstStyle>
            <a:lvl1pPr marL="8890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624749" y="5620203"/>
            <a:ext cx="4896685" cy="369332"/>
          </a:xfrm>
        </p:spPr>
        <p:txBody>
          <a:bodyPr anchor="ctr" anchorCtr="0">
            <a:normAutofit/>
          </a:bodyPr>
          <a:lstStyle>
            <a:lvl1pPr marL="8890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3" name="Picture 2" descr="A logo with circles and dots&#10;&#10;Description automatically generated with medium confidence">
            <a:extLst>
              <a:ext uri="{FF2B5EF4-FFF2-40B4-BE49-F238E27FC236}">
                <a16:creationId xmlns:a16="http://schemas.microsoft.com/office/drawing/2014/main" id="{36D43E34-0F4D-73C5-4168-9880BA80B9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035" y="517216"/>
            <a:ext cx="2854399" cy="21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0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224862"/>
            <a:ext cx="11635200" cy="4386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8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81198" y="834919"/>
            <a:ext cx="11635200" cy="5018382"/>
          </a:xfrm>
        </p:spPr>
        <p:txBody>
          <a:bodyPr/>
          <a:lstStyle>
            <a:lvl3pPr marL="990600" indent="-2667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174032"/>
            <a:ext cx="11635200" cy="525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8" name="Tijdelijke aanduiding voor tekst 8">
            <a:extLst>
              <a:ext uri="{FF2B5EF4-FFF2-40B4-BE49-F238E27FC236}">
                <a16:creationId xmlns:a16="http://schemas.microsoft.com/office/drawing/2014/main" id="{013F778B-D9C1-4802-970E-A23E39CC2A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1198" y="838842"/>
            <a:ext cx="11635200" cy="72510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nl-NL" dirty="0"/>
          </a:p>
        </p:txBody>
      </p:sp>
      <p:sp>
        <p:nvSpPr>
          <p:cNvPr id="8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81198" y="1703679"/>
            <a:ext cx="11635200" cy="4478169"/>
          </a:xfrm>
        </p:spPr>
        <p:txBody>
          <a:bodyPr/>
          <a:lstStyle>
            <a:lvl1pPr>
              <a:defRPr/>
            </a:lvl1pPr>
            <a:lvl3pPr marL="990600" indent="-2667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8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3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82868" y="803645"/>
            <a:ext cx="11633530" cy="5563443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 marL="1066800" indent="-3429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2"/>
            <a:endParaRPr lang="en-US" dirty="0"/>
          </a:p>
        </p:txBody>
      </p:sp>
      <p:sp>
        <p:nvSpPr>
          <p:cNvPr id="80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8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182868" y="119568"/>
            <a:ext cx="11633530" cy="571500"/>
          </a:xfrm>
        </p:spPr>
        <p:txBody>
          <a:bodyPr>
            <a:normAutofit/>
          </a:bodyPr>
          <a:lstStyle>
            <a:lvl1pPr marL="88900" indent="0">
              <a:buNone/>
              <a:defRPr lang="en-US" sz="3600" b="1" kern="1200" baseline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and add content title</a:t>
            </a:r>
          </a:p>
        </p:txBody>
      </p:sp>
    </p:spTree>
    <p:extLst>
      <p:ext uri="{BB962C8B-B14F-4D97-AF65-F5344CB8AC3E}">
        <p14:creationId xmlns:p14="http://schemas.microsoft.com/office/powerpoint/2010/main" val="18033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190500"/>
            <a:ext cx="11635200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44360" y="1029254"/>
            <a:ext cx="4872038" cy="69850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sz="2800" b="0">
                <a:solidFill>
                  <a:schemeClr val="accent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8" name="Tijdelijke aanduiding voor grafiek 7">
            <a:extLst>
              <a:ext uri="{FF2B5EF4-FFF2-40B4-BE49-F238E27FC236}">
                <a16:creationId xmlns:a16="http://schemas.microsoft.com/office/drawing/2014/main" id="{785BDB02-0669-46C1-BC18-4B6915F659E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81198" y="1086761"/>
            <a:ext cx="4872037" cy="49869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/>
            </a:lvl1pPr>
          </a:lstStyle>
          <a:p>
            <a:endParaRPr lang="en-BE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944360" y="1855308"/>
            <a:ext cx="4872037" cy="4218434"/>
          </a:xfrm>
        </p:spPr>
        <p:txBody>
          <a:bodyPr/>
          <a:lstStyle>
            <a:lvl3pPr marL="990600" indent="-2667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3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90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28">
          <p15:clr>
            <a:srgbClr val="FBAE40"/>
          </p15:clr>
        </p15:guide>
        <p15:guide id="3" pos="3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ng slide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E2D5FF81-71AA-4A77-BAFA-7D04F841B0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10137" y="1154126"/>
            <a:ext cx="1470223" cy="1471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/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8" name="Tijdelijke aanduiding voor afbeelding 3">
            <a:extLst>
              <a:ext uri="{FF2B5EF4-FFF2-40B4-BE49-F238E27FC236}">
                <a16:creationId xmlns:a16="http://schemas.microsoft.com/office/drawing/2014/main" id="{09AA0D7A-FE33-4F8C-9C9B-2DF71EA202B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78940" y="1143061"/>
            <a:ext cx="1517650" cy="1471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/>
            </a:lvl1pPr>
          </a:lstStyle>
          <a:p>
            <a:r>
              <a:rPr lang="en-US"/>
              <a:t>add icon</a:t>
            </a:r>
            <a:endParaRPr lang="en-BE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2F64FA00-F52F-4F8C-9ED0-8C00855A7D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54192" y="1153090"/>
            <a:ext cx="3333623" cy="147161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Tx/>
              <a:buNone/>
              <a:defRPr sz="280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21D06019-3674-4CC0-8571-2CD83FD684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81003" y="1140100"/>
            <a:ext cx="3269974" cy="147161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Tx/>
              <a:buNone/>
              <a:defRPr sz="280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777" y="122470"/>
            <a:ext cx="11635200" cy="88447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215778" y="2771882"/>
            <a:ext cx="4872037" cy="3286018"/>
          </a:xfrm>
        </p:spPr>
        <p:txBody>
          <a:bodyPr/>
          <a:lstStyle>
            <a:lvl3pPr marL="990600" indent="-2667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978940" y="2771882"/>
            <a:ext cx="4872037" cy="3286018"/>
          </a:xfrm>
        </p:spPr>
        <p:txBody>
          <a:bodyPr/>
          <a:lstStyle>
            <a:lvl3pPr marL="990600" indent="-2667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03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552">
          <p15:clr>
            <a:srgbClr val="FBAE40"/>
          </p15:clr>
        </p15:guide>
        <p15:guide id="3" pos="412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32" y="241300"/>
            <a:ext cx="5329237" cy="5588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2332" y="916805"/>
            <a:ext cx="5329237" cy="922958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sz="2800" b="0">
                <a:solidFill>
                  <a:schemeClr val="accent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8" name="Tijdelijke aanduiding voor grafiek 7">
            <a:extLst>
              <a:ext uri="{FF2B5EF4-FFF2-40B4-BE49-F238E27FC236}">
                <a16:creationId xmlns:a16="http://schemas.microsoft.com/office/drawing/2014/main" id="{785BDB02-0669-46C1-BC18-4B6915F659E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084277" y="916805"/>
            <a:ext cx="4872038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/>
            </a:lvl1pPr>
          </a:lstStyle>
          <a:p>
            <a:endParaRPr lang="en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92332" y="1956467"/>
            <a:ext cx="5329237" cy="4218137"/>
          </a:xfrm>
        </p:spPr>
        <p:txBody>
          <a:bodyPr/>
          <a:lstStyle>
            <a:lvl3pPr marL="990600" indent="-2667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62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28">
          <p15:clr>
            <a:srgbClr val="FBAE40"/>
          </p15:clr>
        </p15:guide>
        <p15:guide id="3" pos="3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55" y="196204"/>
            <a:ext cx="5983288" cy="838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DA1F5B52-3085-476E-BB6D-6FEB75BDE4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00875" y="0"/>
            <a:ext cx="5191125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EC44366-3659-4A5F-8C4F-FE4BEEF773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7068" y="1141138"/>
            <a:ext cx="6010275" cy="8473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8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nl-NL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77068" y="2103656"/>
            <a:ext cx="6010275" cy="4428711"/>
          </a:xfrm>
        </p:spPr>
        <p:txBody>
          <a:bodyPr/>
          <a:lstStyle>
            <a:lvl1pPr marL="355600" indent="-355600">
              <a:defRPr/>
            </a:lvl1pPr>
            <a:lvl2pPr marL="622300" indent="-266700">
              <a:defRPr/>
            </a:lvl2pPr>
            <a:lvl3pPr marL="990600" indent="-266700">
              <a:buFont typeface="Courier New" panose="02070309020205020404" pitchFamily="49" charset="0"/>
              <a:buChar char="o"/>
              <a:defRPr/>
            </a:lvl3pPr>
            <a:lvl4pPr marL="1524000" indent="-266700">
              <a:defRPr/>
            </a:lvl4pPr>
            <a:lvl5pPr marL="1968500" indent="-355600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633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0809" y="239149"/>
            <a:ext cx="10515600" cy="884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809" y="137277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Afbeelding 13">
            <a:extLst>
              <a:ext uri="{FF2B5EF4-FFF2-40B4-BE49-F238E27FC236}">
                <a16:creationId xmlns:a16="http://schemas.microsoft.com/office/drawing/2014/main" id="{522606A1-5983-4956-9002-1FC101450FA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1" y="6469091"/>
            <a:ext cx="733149" cy="167146"/>
          </a:xfrm>
          <a:prstGeom prst="rect">
            <a:avLst/>
          </a:prstGeom>
        </p:spPr>
      </p:pic>
      <p:sp>
        <p:nvSpPr>
          <p:cNvPr id="12" name="TextBox 11" title="AlexandriaReference"/>
          <p:cNvSpPr txBox="1"/>
          <p:nvPr userDrawn="1"/>
        </p:nvSpPr>
        <p:spPr>
          <a:xfrm>
            <a:off x="1117063" y="6443533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SCK CEN/96096923</a:t>
            </a:r>
            <a:endParaRPr kumimoji="0" lang="nl-BE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Box 12" title="AlexandriaDistributionLimitations"/>
          <p:cNvSpPr txBox="1"/>
          <p:nvPr userDrawn="1"/>
        </p:nvSpPr>
        <p:spPr>
          <a:xfrm>
            <a:off x="10155691" y="6587241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Public</a:t>
            </a:r>
            <a:endParaRPr kumimoji="0" lang="fr-FR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TextBox 13" title="AlexandriaAlternativeReference"/>
          <p:cNvSpPr txBox="1"/>
          <p:nvPr userDrawn="1"/>
        </p:nvSpPr>
        <p:spPr>
          <a:xfrm>
            <a:off x="1117063" y="6587241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kumimoji="0" lang="nl-BE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143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17063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26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0" r:id="rId2"/>
    <p:sldLayoutId id="2147483694" r:id="rId3"/>
    <p:sldLayoutId id="2147483701" r:id="rId4"/>
    <p:sldLayoutId id="2147483669" r:id="rId5"/>
    <p:sldLayoutId id="2147483670" r:id="rId6"/>
    <p:sldLayoutId id="2147483668" r:id="rId7"/>
    <p:sldLayoutId id="2147483671" r:id="rId8"/>
    <p:sldLayoutId id="2147483667" r:id="rId9"/>
    <p:sldLayoutId id="2147483685" r:id="rId10"/>
    <p:sldLayoutId id="2147483697" r:id="rId11"/>
    <p:sldLayoutId id="2147483703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55600" indent="-2667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223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906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763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6129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lang="en-US" sz="1800" kern="120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504">
          <p15:clr>
            <a:srgbClr val="F26B43"/>
          </p15:clr>
        </p15:guide>
        <p15:guide id="6" orient="horz" pos="381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ALEXANDRIA INTEGRATION</a:t>
            </a:r>
            <a:br>
              <a:rPr lang="en-US" dirty="0"/>
            </a:br>
            <a:r>
              <a:rPr lang="en-US" dirty="0"/>
              <a:t>Do not delete this master!</a:t>
            </a:r>
            <a:endParaRPr lang="nl-BE" dirty="0"/>
          </a:p>
        </p:txBody>
      </p:sp>
      <p:sp>
        <p:nvSpPr>
          <p:cNvPr id="8" name="TextBox 7" title="AlexandriaReference"/>
          <p:cNvSpPr txBox="1"/>
          <p:nvPr userDrawn="1"/>
        </p:nvSpPr>
        <p:spPr>
          <a:xfrm>
            <a:off x="765544" y="1658678"/>
            <a:ext cx="1953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[Common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Attributes_Short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Reference]</a:t>
            </a:r>
          </a:p>
        </p:txBody>
      </p:sp>
      <p:sp>
        <p:nvSpPr>
          <p:cNvPr id="4" name="TextBox 3" title="AlexandriaSecurltyClearance"/>
          <p:cNvSpPr txBox="1"/>
          <p:nvPr userDrawn="1"/>
        </p:nvSpPr>
        <p:spPr>
          <a:xfrm>
            <a:off x="2719144" y="2575110"/>
            <a:ext cx="19536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[Security Clearance]</a:t>
            </a:r>
          </a:p>
        </p:txBody>
      </p:sp>
      <p:sp>
        <p:nvSpPr>
          <p:cNvPr id="5" name="TextBox 4" title="AlexandriaDistributionLimitations"/>
          <p:cNvSpPr txBox="1"/>
          <p:nvPr userDrawn="1"/>
        </p:nvSpPr>
        <p:spPr>
          <a:xfrm>
            <a:off x="4672744" y="1658678"/>
            <a:ext cx="195360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[Common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Attributes_Information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Security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Classification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]</a:t>
            </a:r>
          </a:p>
        </p:txBody>
      </p:sp>
      <p:sp>
        <p:nvSpPr>
          <p:cNvPr id="6" name="TextBox 5" title="AlexandriaEventAttributes"/>
          <p:cNvSpPr txBox="1"/>
          <p:nvPr userDrawn="1"/>
        </p:nvSpPr>
        <p:spPr>
          <a:xfrm>
            <a:off x="2464199" y="3013157"/>
            <a:ext cx="619021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[Event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Attributes_Event_Event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Name]</a:t>
            </a:r>
          </a:p>
        </p:txBody>
      </p:sp>
      <p:sp>
        <p:nvSpPr>
          <p:cNvPr id="9" name="TextBox 8" title="AlexandriaAlternativeReference"/>
          <p:cNvSpPr txBox="1"/>
          <p:nvPr userDrawn="1"/>
        </p:nvSpPr>
        <p:spPr>
          <a:xfrm>
            <a:off x="2464199" y="1661549"/>
            <a:ext cx="1953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[Common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Attributes_Alternative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Reference]</a:t>
            </a:r>
          </a:p>
        </p:txBody>
      </p:sp>
      <p:pic>
        <p:nvPicPr>
          <p:cNvPr id="10" name="Afbeelding 13">
            <a:extLst>
              <a:ext uri="{FF2B5EF4-FFF2-40B4-BE49-F238E27FC236}">
                <a16:creationId xmlns:a16="http://schemas.microsoft.com/office/drawing/2014/main" id="{522606A1-5983-4956-9002-1FC101450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1" y="6469091"/>
            <a:ext cx="733149" cy="16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3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doi.org/10.1016/j.net.2020.09.02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440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png"/><Relationship Id="rId5" Type="http://schemas.openxmlformats.org/officeDocument/2006/relationships/image" Target="../media/image120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0.png"/><Relationship Id="rId10" Type="http://schemas.openxmlformats.org/officeDocument/2006/relationships/image" Target="../media/image51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png"/><Relationship Id="rId9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3390/molecules24010020" TargetMode="External"/><Relationship Id="rId3" Type="http://schemas.openxmlformats.org/officeDocument/2006/relationships/hyperlink" Target="https://doi.org/10.18429/JACoW-HIAT2025-MOB01" TargetMode="External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hyperlink" Target="https://doi.org/10.1088/1742-6596/1643/1/012036" TargetMode="External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gif"/><Relationship Id="rId5" Type="http://schemas.openxmlformats.org/officeDocument/2006/relationships/image" Target="../media/image69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bs.re.kr/eng/sub01_05.do" TargetMode="External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i.org/10.1016/j.nimb.2023.05.059" TargetMode="External"/><Relationship Id="rId5" Type="http://schemas.openxmlformats.org/officeDocument/2006/relationships/hyperlink" Target="https://doi.org/10.1016/j.nimb.2023.05.045" TargetMode="External"/><Relationship Id="rId4" Type="http://schemas.openxmlformats.org/officeDocument/2006/relationships/image" Target="../media/image73.png"/><Relationship Id="rId9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ppnp.2025.104188" TargetMode="External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3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4.png"/><Relationship Id="rId9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://dx.doi.org/10.7566/JPSCP.6.010008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i.org/10.1016/j.nimb.2016.02.049" TargetMode="External"/><Relationship Id="rId5" Type="http://schemas.openxmlformats.org/officeDocument/2006/relationships/hyperlink" Target="https://doi.org/10.1088/0031-8949/2013/T152/014023" TargetMode="External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5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20.164013" TargetMode="External"/><Relationship Id="rId7" Type="http://schemas.openxmlformats.org/officeDocument/2006/relationships/image" Target="../media/image9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hyperlink" Target="https://doi.org/10.1016/j.nima.2008.06.023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1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11" Type="http://schemas.openxmlformats.org/officeDocument/2006/relationships/image" Target="../media/image104.png"/><Relationship Id="rId5" Type="http://schemas.openxmlformats.org/officeDocument/2006/relationships/image" Target="../media/image100.png"/><Relationship Id="rId10" Type="http://schemas.openxmlformats.org/officeDocument/2006/relationships/image" Target="../media/image103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s://doi.org/10.18429/jacow-ipac25-tupb047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0.tmp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8.png"/><Relationship Id="rId5" Type="http://schemas.openxmlformats.org/officeDocument/2006/relationships/image" Target="../media/image20.png"/><Relationship Id="rId10" Type="http://schemas.openxmlformats.org/officeDocument/2006/relationships/image" Target="../media/image27.png"/><Relationship Id="rId4" Type="http://schemas.openxmlformats.org/officeDocument/2006/relationships/image" Target="../media/image19.jpe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0788FA-B8EA-71B0-4CC6-14639FBAF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749" y="3047669"/>
            <a:ext cx="5567251" cy="1606594"/>
          </a:xfrm>
        </p:spPr>
        <p:txBody>
          <a:bodyPr/>
          <a:lstStyle/>
          <a:p>
            <a:r>
              <a:rPr lang="en-US" sz="3200" dirty="0"/>
              <a:t>Overview of ISOL Facilities</a:t>
            </a:r>
            <a:br>
              <a:rPr lang="en-US" dirty="0"/>
            </a:br>
            <a:br>
              <a:rPr lang="en-US" dirty="0"/>
            </a:br>
            <a:r>
              <a:rPr lang="en-US" sz="2400" dirty="0">
                <a:solidFill>
                  <a:schemeClr val="accent4"/>
                </a:solidFill>
              </a:rPr>
              <a:t>EMIS XX 2025</a:t>
            </a:r>
            <a:br>
              <a:rPr lang="en-US" sz="2400" dirty="0">
                <a:solidFill>
                  <a:schemeClr val="accent4"/>
                </a:solidFill>
              </a:rPr>
            </a:br>
            <a:r>
              <a:rPr lang="en-US" sz="2400" dirty="0">
                <a:solidFill>
                  <a:schemeClr val="accent4"/>
                </a:solidFill>
              </a:rPr>
              <a:t>Whistler, Canada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82A90EA-93CA-5CDE-FAC9-F34DB9691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9301" y="5013990"/>
            <a:ext cx="4896685" cy="369332"/>
          </a:xfrm>
        </p:spPr>
        <p:txBody>
          <a:bodyPr/>
          <a:lstStyle/>
          <a:p>
            <a:r>
              <a:rPr lang="en-US" dirty="0"/>
              <a:t>João Pedro Ramos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AADE563-CD6C-2C54-E87A-981294243A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9301" y="5620203"/>
            <a:ext cx="4896685" cy="369332"/>
          </a:xfrm>
        </p:spPr>
        <p:txBody>
          <a:bodyPr/>
          <a:lstStyle/>
          <a:p>
            <a:r>
              <a:rPr lang="en-US" dirty="0"/>
              <a:t>Monday, 20 Oct 2025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0624EC-247E-1CAE-F51C-2D504E87D044}"/>
              </a:ext>
            </a:extLst>
          </p:cNvPr>
          <p:cNvSpPr/>
          <p:nvPr/>
        </p:nvSpPr>
        <p:spPr>
          <a:xfrm>
            <a:off x="6460157" y="3355848"/>
            <a:ext cx="5567251" cy="530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(RIB Production techniques given yesterday at the lecture) </a:t>
            </a:r>
          </a:p>
        </p:txBody>
      </p:sp>
    </p:spTree>
    <p:extLst>
      <p:ext uri="{BB962C8B-B14F-4D97-AF65-F5344CB8AC3E}">
        <p14:creationId xmlns:p14="http://schemas.microsoft.com/office/powerpoint/2010/main" val="287540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3344A-0AC2-8768-4A92-30322F804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ISAC at TRIUMF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E74A7-B740-7C0F-2F7D-1E28FB4FD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10</a:t>
            </a:fld>
            <a:endParaRPr lang="en-BE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AC7EA6-85ED-264D-BF14-66251D956C93}"/>
              </a:ext>
            </a:extLst>
          </p:cNvPr>
          <p:cNvSpPr txBox="1"/>
          <p:nvPr/>
        </p:nvSpPr>
        <p:spPr>
          <a:xfrm>
            <a:off x="10237583" y="1644783"/>
            <a:ext cx="1736702" cy="553992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algn="r"/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+mj-lt"/>
                <a:ea typeface="Seravek" charset="0"/>
                <a:cs typeface="Seravek" charset="0"/>
              </a:rPr>
              <a:t>Water-cooled heat</a:t>
            </a:r>
          </a:p>
          <a:p>
            <a:pPr algn="r"/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+mj-lt"/>
                <a:ea typeface="Seravek" charset="0"/>
                <a:cs typeface="Seravek" charset="0"/>
              </a:rPr>
              <a:t>shields</a:t>
            </a:r>
            <a:endParaRPr lang="en-CA" sz="1400">
              <a:solidFill>
                <a:schemeClr val="bg2">
                  <a:lumMod val="25000"/>
                </a:schemeClr>
              </a:solidFill>
              <a:latin typeface="+mj-lt"/>
              <a:ea typeface="Seravek" charset="0"/>
              <a:cs typeface="Seravek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D211F-09F3-4CE6-BF6A-CBF11A5AC248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3184" t="8988" r="3720" b="-471"/>
          <a:stretch/>
        </p:blipFill>
        <p:spPr>
          <a:xfrm>
            <a:off x="7702356" y="854994"/>
            <a:ext cx="3556466" cy="28999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78791" y="3536330"/>
            <a:ext cx="222408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target materials: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UC</a:t>
            </a:r>
            <a:r>
              <a:rPr lang="en-CA" sz="1400" baseline="-25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x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UO</a:t>
            </a:r>
            <a:r>
              <a:rPr lang="en-CA" sz="1400" baseline="-25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2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CA" sz="14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ThO</a:t>
            </a:r>
            <a:endParaRPr lang="en-CA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Nb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Ta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CA" sz="14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TaC</a:t>
            </a:r>
            <a:endParaRPr lang="en-CA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CA" sz="14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NiO</a:t>
            </a:r>
            <a:endParaRPr lang="en-CA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CA" sz="14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ZrC</a:t>
            </a:r>
            <a:endParaRPr lang="en-CA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CA" sz="14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TiC</a:t>
            </a:r>
            <a:endParaRPr lang="en-CA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CA" sz="14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SiC</a:t>
            </a:r>
            <a:endParaRPr lang="en-CA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C433F7-5F57-E243-9F12-3CD5E729E88C}"/>
              </a:ext>
            </a:extLst>
          </p:cNvPr>
          <p:cNvCxnSpPr>
            <a:cxnSpLocks/>
            <a:stCxn id="5" idx="1"/>
          </p:cNvCxnSpPr>
          <p:nvPr/>
        </p:nvCxnSpPr>
        <p:spPr>
          <a:xfrm flipV="1">
            <a:off x="7702356" y="2202359"/>
            <a:ext cx="778549" cy="102620"/>
          </a:xfrm>
          <a:prstGeom prst="straightConnector1">
            <a:avLst/>
          </a:prstGeom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2A12EB0-DA70-8947-9AA4-6C8832FBE534}"/>
              </a:ext>
            </a:extLst>
          </p:cNvPr>
          <p:cNvSpPr txBox="1"/>
          <p:nvPr/>
        </p:nvSpPr>
        <p:spPr>
          <a:xfrm>
            <a:off x="9632895" y="585718"/>
            <a:ext cx="2965452" cy="553992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r>
              <a:rPr lang="en-CA" sz="1400">
                <a:solidFill>
                  <a:schemeClr val="bg2">
                    <a:lumMod val="25000"/>
                  </a:schemeClr>
                </a:solidFill>
                <a:latin typeface="+mj-lt"/>
                <a:ea typeface="Seravek" charset="0"/>
                <a:cs typeface="Seravek" charset="0"/>
              </a:rPr>
              <a:t>target container 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+mj-lt"/>
                <a:ea typeface="Seravek" charset="0"/>
                <a:cs typeface="Seravek" charset="0"/>
              </a:rPr>
              <a:t>~2000 °C</a:t>
            </a:r>
          </a:p>
          <a:p>
            <a:r>
              <a:rPr lang="en-CA" sz="1400">
                <a:solidFill>
                  <a:schemeClr val="bg2">
                    <a:lumMod val="25000"/>
                  </a:schemeClr>
                </a:solidFill>
                <a:latin typeface="+mj-lt"/>
                <a:ea typeface="Seravek" charset="0"/>
                <a:cs typeface="Seravek" charset="0"/>
              </a:rPr>
              <a:t>(Ø 20 mm, 60 cm</a:t>
            </a:r>
            <a:r>
              <a:rPr lang="en-CA" sz="1400" baseline="30000">
                <a:solidFill>
                  <a:schemeClr val="bg2">
                    <a:lumMod val="25000"/>
                  </a:schemeClr>
                </a:solidFill>
                <a:latin typeface="+mj-lt"/>
                <a:ea typeface="Seravek" charset="0"/>
                <a:cs typeface="Seravek" charset="0"/>
              </a:rPr>
              <a:t>3</a:t>
            </a:r>
            <a:r>
              <a:rPr lang="en-CA" sz="1400">
                <a:solidFill>
                  <a:schemeClr val="bg2">
                    <a:lumMod val="25000"/>
                  </a:schemeClr>
                </a:solidFill>
                <a:latin typeface="+mj-lt"/>
                <a:ea typeface="Seravek" charset="0"/>
                <a:cs typeface="Seravek" charset="0"/>
              </a:rPr>
              <a:t>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8B86A6E-2C6B-204D-8F31-2FF38449AA1A}"/>
              </a:ext>
            </a:extLst>
          </p:cNvPr>
          <p:cNvCxnSpPr>
            <a:cxnSpLocks/>
          </p:cNvCxnSpPr>
          <p:nvPr/>
        </p:nvCxnSpPr>
        <p:spPr>
          <a:xfrm flipH="1">
            <a:off x="9935586" y="1071947"/>
            <a:ext cx="143165" cy="859215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BAB6E08-14C3-4AA9-9DB1-1DA2C2878B89}"/>
              </a:ext>
            </a:extLst>
          </p:cNvPr>
          <p:cNvSpPr txBox="1"/>
          <p:nvPr/>
        </p:nvSpPr>
        <p:spPr>
          <a:xfrm>
            <a:off x="8013494" y="3667052"/>
            <a:ext cx="22240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ion sources: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surface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resonant lasers</a:t>
            </a:r>
            <a:endParaRPr lang="en-CA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FEBIAD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IG-LIS</a:t>
            </a:r>
            <a:endParaRPr lang="en-CA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40A7C4-B967-844D-9575-604EAFE015C1}"/>
              </a:ext>
            </a:extLst>
          </p:cNvPr>
          <p:cNvSpPr txBox="1"/>
          <p:nvPr/>
        </p:nvSpPr>
        <p:spPr>
          <a:xfrm>
            <a:off x="7826185" y="2569412"/>
            <a:ext cx="1015793" cy="553992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j-lt"/>
                <a:ea typeface="Seravek" charset="0"/>
                <a:cs typeface="Seravek" charset="0"/>
              </a:rPr>
              <a:t>500 MeV </a:t>
            </a:r>
            <a:br>
              <a:rPr lang="en-US" sz="1400" dirty="0">
                <a:solidFill>
                  <a:schemeClr val="bg2">
                    <a:lumMod val="25000"/>
                  </a:schemeClr>
                </a:solidFill>
                <a:latin typeface="+mj-lt"/>
                <a:ea typeface="Seravek" charset="0"/>
                <a:cs typeface="Seravek" charset="0"/>
              </a:rPr>
            </a:b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j-lt"/>
                <a:ea typeface="Seravek" charset="0"/>
                <a:cs typeface="Seravek" charset="0"/>
              </a:rPr>
              <a:t>protons</a:t>
            </a:r>
            <a:endParaRPr lang="en-CA" sz="1400" dirty="0">
              <a:solidFill>
                <a:schemeClr val="bg2">
                  <a:lumMod val="25000"/>
                </a:schemeClr>
              </a:solidFill>
              <a:latin typeface="+mj-lt"/>
              <a:ea typeface="Seravek" charset="0"/>
              <a:cs typeface="Seravek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A58253C-F112-C348-9294-DAD8C5E96102}"/>
              </a:ext>
            </a:extLst>
          </p:cNvPr>
          <p:cNvCxnSpPr>
            <a:cxnSpLocks/>
          </p:cNvCxnSpPr>
          <p:nvPr/>
        </p:nvCxnSpPr>
        <p:spPr>
          <a:xfrm flipH="1">
            <a:off x="9020201" y="769775"/>
            <a:ext cx="57244" cy="373383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432EA8A-5E79-2C4C-8577-988F5128EA3E}"/>
              </a:ext>
            </a:extLst>
          </p:cNvPr>
          <p:cNvCxnSpPr>
            <a:cxnSpLocks/>
          </p:cNvCxnSpPr>
          <p:nvPr/>
        </p:nvCxnSpPr>
        <p:spPr>
          <a:xfrm>
            <a:off x="9249295" y="769775"/>
            <a:ext cx="235415" cy="512036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572FCD2-FF2B-344C-8B16-452FDFF9A7C9}"/>
              </a:ext>
            </a:extLst>
          </p:cNvPr>
          <p:cNvSpPr txBox="1"/>
          <p:nvPr/>
        </p:nvSpPr>
        <p:spPr>
          <a:xfrm>
            <a:off x="8497569" y="224862"/>
            <a:ext cx="2965452" cy="553992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+mj-lt"/>
                <a:ea typeface="Seravek" charset="0"/>
                <a:cs typeface="Seravek" charset="0"/>
              </a:rPr>
              <a:t>Target ion source service connections</a:t>
            </a:r>
            <a:endParaRPr lang="en-CA" sz="1400">
              <a:solidFill>
                <a:schemeClr val="bg2">
                  <a:lumMod val="25000"/>
                </a:schemeClr>
              </a:solidFill>
              <a:latin typeface="+mj-lt"/>
              <a:ea typeface="Seravek" charset="0"/>
              <a:cs typeface="Seravek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52CE215-C485-B642-9CC0-369734FFDB88}"/>
              </a:ext>
            </a:extLst>
          </p:cNvPr>
          <p:cNvCxnSpPr>
            <a:cxnSpLocks/>
          </p:cNvCxnSpPr>
          <p:nvPr/>
        </p:nvCxnSpPr>
        <p:spPr>
          <a:xfrm>
            <a:off x="10990373" y="2065033"/>
            <a:ext cx="1" cy="472211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C1CE9B1-8E64-0642-9CBC-3488962A1B83}"/>
              </a:ext>
            </a:extLst>
          </p:cNvPr>
          <p:cNvCxnSpPr>
            <a:cxnSpLocks/>
          </p:cNvCxnSpPr>
          <p:nvPr/>
        </p:nvCxnSpPr>
        <p:spPr>
          <a:xfrm flipH="1">
            <a:off x="10502372" y="2055385"/>
            <a:ext cx="488001" cy="0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5">
            <a:extLst>
              <a:ext uri="{FF2B5EF4-FFF2-40B4-BE49-F238E27FC236}">
                <a16:creationId xmlns:a16="http://schemas.microsoft.com/office/drawing/2014/main" id="{24AA3C1F-C01E-9EA8-9E98-19B41F546B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008"/>
          <a:stretch/>
        </p:blipFill>
        <p:spPr bwMode="auto">
          <a:xfrm>
            <a:off x="214696" y="1359294"/>
            <a:ext cx="7899684" cy="547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6ACDA8-50D9-B4A8-44C5-AF2BFD6866D9}"/>
              </a:ext>
            </a:extLst>
          </p:cNvPr>
          <p:cNvSpPr txBox="1"/>
          <p:nvPr/>
        </p:nvSpPr>
        <p:spPr>
          <a:xfrm>
            <a:off x="7520608" y="6564024"/>
            <a:ext cx="3564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Material Courtesy of A. Gottberg, C. Babcock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328EB0-69C6-AB11-CFAB-B2CE8A7520DC}"/>
              </a:ext>
            </a:extLst>
          </p:cNvPr>
          <p:cNvSpPr txBox="1"/>
          <p:nvPr/>
        </p:nvSpPr>
        <p:spPr>
          <a:xfrm>
            <a:off x="1217434" y="6609837"/>
            <a:ext cx="4536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Remote handling: G. Minor et al. DOI: </a:t>
            </a:r>
            <a:r>
              <a:rPr lang="en-US" sz="1200" dirty="0">
                <a:hlinkClick r:id="rId4"/>
              </a:rPr>
              <a:t>10.1016/j.net.2020.09.024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30546F-70AD-6E60-6E2E-F8ACC1975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14" y="2055385"/>
            <a:ext cx="2062748" cy="30079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455AA1-F39B-2E84-269E-FFABDF8247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0620" y="99908"/>
            <a:ext cx="2487164" cy="33290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5DE40B-821F-1B0F-D02C-C18F84B11348}"/>
              </a:ext>
            </a:extLst>
          </p:cNvPr>
          <p:cNvSpPr txBox="1"/>
          <p:nvPr/>
        </p:nvSpPr>
        <p:spPr>
          <a:xfrm>
            <a:off x="7583238" y="3004047"/>
            <a:ext cx="1397195" cy="338548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j-lt"/>
                <a:ea typeface="Seravek" charset="0"/>
                <a:cs typeface="Seravek" charset="0"/>
              </a:rPr>
              <a:t>up to 100µA</a:t>
            </a:r>
            <a:endParaRPr lang="en-CA" sz="1400" dirty="0">
              <a:solidFill>
                <a:schemeClr val="bg2">
                  <a:lumMod val="25000"/>
                </a:schemeClr>
              </a:solidFill>
              <a:latin typeface="+mj-lt"/>
              <a:ea typeface="Seravek" charset="0"/>
              <a:cs typeface="Seravek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FC2E76-238C-1851-F9E1-9DCD3066C418}"/>
              </a:ext>
            </a:extLst>
          </p:cNvPr>
          <p:cNvSpPr txBox="1"/>
          <p:nvPr/>
        </p:nvSpPr>
        <p:spPr>
          <a:xfrm>
            <a:off x="7304747" y="5314040"/>
            <a:ext cx="2874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&gt;700 isotopes extracted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54FE3F-E6A6-BBEB-5C8C-D83B63F1E8AC}"/>
              </a:ext>
            </a:extLst>
          </p:cNvPr>
          <p:cNvSpPr txBox="1"/>
          <p:nvPr/>
        </p:nvSpPr>
        <p:spPr>
          <a:xfrm>
            <a:off x="7385491" y="5681132"/>
            <a:ext cx="2874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Modular system!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4664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7" grpId="0"/>
      <p:bldP spid="19" grpId="0"/>
      <p:bldP spid="24" grpId="0"/>
      <p:bldP spid="27" grpId="0"/>
      <p:bldP spid="37" grpId="0"/>
      <p:bldP spid="13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DAADD-A487-C959-9998-20A3CE9B8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1676B-0085-AC93-9B97-BFB1EDE73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224862"/>
            <a:ext cx="6264052" cy="438601"/>
          </a:xfrm>
        </p:spPr>
        <p:txBody>
          <a:bodyPr/>
          <a:lstStyle/>
          <a:p>
            <a:r>
              <a:rPr lang="en-US" dirty="0"/>
              <a:t>TATTOOS at PSI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501D8-5DD0-AAD7-B4CD-CF7BC9C8C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11</a:t>
            </a:fld>
            <a:endParaRPr lang="en-BE" dirty="0"/>
          </a:p>
        </p:txBody>
      </p:sp>
      <p:pic>
        <p:nvPicPr>
          <p:cNvPr id="4100" name="Picture 4" descr="r/Maps - a black background with a black square">
            <a:extLst>
              <a:ext uri="{FF2B5EF4-FFF2-40B4-BE49-F238E27FC236}">
                <a16:creationId xmlns:a16="http://schemas.microsoft.com/office/drawing/2014/main" id="{5B1BFFE2-F39F-BD05-CF9A-A01F94511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50" y="2122689"/>
            <a:ext cx="7835389" cy="37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E4A4388-A6E1-7505-C4D4-7C0072D975E9}"/>
              </a:ext>
            </a:extLst>
          </p:cNvPr>
          <p:cNvSpPr txBox="1"/>
          <p:nvPr/>
        </p:nvSpPr>
        <p:spPr bwMode="auto">
          <a:xfrm>
            <a:off x="9940864" y="5766231"/>
            <a:ext cx="1191352" cy="95410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TATTOOS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PSI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590 MeV p</a:t>
            </a:r>
            <a:br>
              <a:rPr lang="en-US" sz="1400" dirty="0">
                <a:solidFill>
                  <a:schemeClr val="accent2"/>
                </a:solidFill>
              </a:rPr>
            </a:br>
            <a:r>
              <a:rPr lang="en-US" sz="1400" dirty="0" err="1">
                <a:solidFill>
                  <a:schemeClr val="accent2"/>
                </a:solidFill>
              </a:rPr>
              <a:t>Villigen</a:t>
            </a:r>
            <a:r>
              <a:rPr lang="en-US" sz="1400" dirty="0">
                <a:solidFill>
                  <a:schemeClr val="accent2"/>
                </a:solidFill>
              </a:rPr>
              <a:t> (CH)</a:t>
            </a:r>
            <a:endParaRPr lang="en-GB" sz="1400" dirty="0">
              <a:solidFill>
                <a:schemeClr val="accent2"/>
              </a:solidFill>
            </a:endParaRPr>
          </a:p>
        </p:txBody>
      </p: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15FAF072-3ECA-7F44-A524-B0C145E400EC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6002338" y="3012053"/>
            <a:ext cx="4534202" cy="275417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8" name="TextBox 4167">
            <a:extLst>
              <a:ext uri="{FF2B5EF4-FFF2-40B4-BE49-F238E27FC236}">
                <a16:creationId xmlns:a16="http://schemas.microsoft.com/office/drawing/2014/main" id="{18044D88-B69D-F1B1-BFDD-673EEB8F3E87}"/>
              </a:ext>
            </a:extLst>
          </p:cNvPr>
          <p:cNvSpPr txBox="1"/>
          <p:nvPr/>
        </p:nvSpPr>
        <p:spPr bwMode="auto">
          <a:xfrm>
            <a:off x="6870842" y="34367"/>
            <a:ext cx="111921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</a:rPr>
              <a:t>Operational</a:t>
            </a:r>
          </a:p>
        </p:txBody>
      </p:sp>
      <p:sp>
        <p:nvSpPr>
          <p:cNvPr id="4169" name="TextBox 4168">
            <a:extLst>
              <a:ext uri="{FF2B5EF4-FFF2-40B4-BE49-F238E27FC236}">
                <a16:creationId xmlns:a16="http://schemas.microsoft.com/office/drawing/2014/main" id="{B83D5189-5E2C-DD5E-A8E1-9BE20645FD17}"/>
              </a:ext>
            </a:extLst>
          </p:cNvPr>
          <p:cNvSpPr txBox="1"/>
          <p:nvPr/>
        </p:nvSpPr>
        <p:spPr bwMode="auto">
          <a:xfrm>
            <a:off x="7873033" y="31674"/>
            <a:ext cx="69044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Future</a:t>
            </a:r>
          </a:p>
        </p:txBody>
      </p:sp>
      <p:sp>
        <p:nvSpPr>
          <p:cNvPr id="4170" name="TextBox 4169">
            <a:extLst>
              <a:ext uri="{FF2B5EF4-FFF2-40B4-BE49-F238E27FC236}">
                <a16:creationId xmlns:a16="http://schemas.microsoft.com/office/drawing/2014/main" id="{DA8EB62B-A2F0-85E4-47DE-E377D5E9A35D}"/>
              </a:ext>
            </a:extLst>
          </p:cNvPr>
          <p:cNvSpPr txBox="1"/>
          <p:nvPr/>
        </p:nvSpPr>
        <p:spPr bwMode="auto">
          <a:xfrm>
            <a:off x="9907454" y="405649"/>
            <a:ext cx="2085827" cy="307777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Offline RIB (operational)</a:t>
            </a:r>
          </a:p>
        </p:txBody>
      </p:sp>
      <p:sp>
        <p:nvSpPr>
          <p:cNvPr id="4171" name="TextBox 4170">
            <a:extLst>
              <a:ext uri="{FF2B5EF4-FFF2-40B4-BE49-F238E27FC236}">
                <a16:creationId xmlns:a16="http://schemas.microsoft.com/office/drawing/2014/main" id="{455C38A7-5D01-5007-9B67-7B8A79AD8A1A}"/>
              </a:ext>
            </a:extLst>
          </p:cNvPr>
          <p:cNvSpPr txBox="1"/>
          <p:nvPr/>
        </p:nvSpPr>
        <p:spPr bwMode="auto">
          <a:xfrm>
            <a:off x="6097381" y="194031"/>
            <a:ext cx="8098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Legend:</a:t>
            </a:r>
          </a:p>
        </p:txBody>
      </p:sp>
      <p:sp>
        <p:nvSpPr>
          <p:cNvPr id="4179" name="TextBox 4178">
            <a:extLst>
              <a:ext uri="{FF2B5EF4-FFF2-40B4-BE49-F238E27FC236}">
                <a16:creationId xmlns:a16="http://schemas.microsoft.com/office/drawing/2014/main" id="{22B91663-8CAD-F0D4-90EA-0E885447F858}"/>
              </a:ext>
            </a:extLst>
          </p:cNvPr>
          <p:cNvSpPr txBox="1"/>
          <p:nvPr/>
        </p:nvSpPr>
        <p:spPr bwMode="auto">
          <a:xfrm>
            <a:off x="6960031" y="404825"/>
            <a:ext cx="1384546" cy="3077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</a:t>
            </a:r>
            <a:r>
              <a:rPr lang="en-GB" sz="1400" dirty="0"/>
              <a:t> High energy</a:t>
            </a:r>
          </a:p>
        </p:txBody>
      </p:sp>
      <p:sp>
        <p:nvSpPr>
          <p:cNvPr id="4180" name="TextBox 4179">
            <a:extLst>
              <a:ext uri="{FF2B5EF4-FFF2-40B4-BE49-F238E27FC236}">
                <a16:creationId xmlns:a16="http://schemas.microsoft.com/office/drawing/2014/main" id="{50D18BF1-364B-B7A2-B8B1-677D10291ACE}"/>
              </a:ext>
            </a:extLst>
          </p:cNvPr>
          <p:cNvSpPr txBox="1"/>
          <p:nvPr/>
        </p:nvSpPr>
        <p:spPr bwMode="auto">
          <a:xfrm>
            <a:off x="8437786" y="403331"/>
            <a:ext cx="1317220" cy="30777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 </a:t>
            </a:r>
            <a:r>
              <a:rPr lang="en-GB" sz="1400" dirty="0"/>
              <a:t>Low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304D521F-C858-357C-6D83-9E615DCB7B76}"/>
                  </a:ext>
                </a:extLst>
              </p:cNvPr>
              <p:cNvSpPr txBox="1"/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e→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GB" sz="140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304D521F-C858-357C-6D83-9E615DCB7B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blipFill>
                <a:blip r:embed="rId4"/>
                <a:stretch>
                  <a:fillRect l="-1087" t="-1818" b="-10909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82" name="TextBox 4181">
            <a:extLst>
              <a:ext uri="{FF2B5EF4-FFF2-40B4-BE49-F238E27FC236}">
                <a16:creationId xmlns:a16="http://schemas.microsoft.com/office/drawing/2014/main" id="{E9F04E37-C109-099E-0EF3-760C20CBBB88}"/>
              </a:ext>
            </a:extLst>
          </p:cNvPr>
          <p:cNvSpPr txBox="1"/>
          <p:nvPr/>
        </p:nvSpPr>
        <p:spPr bwMode="auto">
          <a:xfrm>
            <a:off x="8522538" y="46229"/>
            <a:ext cx="1100814" cy="30777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Gas catcher</a:t>
            </a:r>
          </a:p>
        </p:txBody>
      </p:sp>
      <p:sp>
        <p:nvSpPr>
          <p:cNvPr id="4183" name="TextBox 4182">
            <a:extLst>
              <a:ext uri="{FF2B5EF4-FFF2-40B4-BE49-F238E27FC236}">
                <a16:creationId xmlns:a16="http://schemas.microsoft.com/office/drawing/2014/main" id="{00415F67-57D9-DFBE-D6B3-16C393729AA6}"/>
              </a:ext>
            </a:extLst>
          </p:cNvPr>
          <p:cNvSpPr txBox="1"/>
          <p:nvPr/>
        </p:nvSpPr>
        <p:spPr bwMode="auto">
          <a:xfrm>
            <a:off x="9693530" y="42119"/>
            <a:ext cx="97174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Heavy ion</a:t>
            </a:r>
          </a:p>
        </p:txBody>
      </p:sp>
      <p:sp>
        <p:nvSpPr>
          <p:cNvPr id="4184" name="Rectangle 4183">
            <a:extLst>
              <a:ext uri="{FF2B5EF4-FFF2-40B4-BE49-F238E27FC236}">
                <a16:creationId xmlns:a16="http://schemas.microsoft.com/office/drawing/2014/main" id="{8A4B6DA8-F2F9-5B79-02E0-7A9D2ABF0524}"/>
              </a:ext>
            </a:extLst>
          </p:cNvPr>
          <p:cNvSpPr/>
          <p:nvPr/>
        </p:nvSpPr>
        <p:spPr>
          <a:xfrm>
            <a:off x="6904865" y="18216"/>
            <a:ext cx="5227868" cy="748017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4" name="TextBox 4203">
            <a:extLst>
              <a:ext uri="{FF2B5EF4-FFF2-40B4-BE49-F238E27FC236}">
                <a16:creationId xmlns:a16="http://schemas.microsoft.com/office/drawing/2014/main" id="{8240B282-50ED-40F9-32E7-F9C312A15173}"/>
              </a:ext>
            </a:extLst>
          </p:cNvPr>
          <p:cNvSpPr txBox="1"/>
          <p:nvPr/>
        </p:nvSpPr>
        <p:spPr bwMode="auto">
          <a:xfrm>
            <a:off x="10728213" y="51263"/>
            <a:ext cx="784189" cy="307777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Reactor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5329F9-7A54-C6F4-AB90-A2F9B3735835}"/>
              </a:ext>
            </a:extLst>
          </p:cNvPr>
          <p:cNvSpPr txBox="1"/>
          <p:nvPr/>
        </p:nvSpPr>
        <p:spPr>
          <a:xfrm>
            <a:off x="181198" y="946308"/>
            <a:ext cx="8799235" cy="1200329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Contributions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Talk (Mon 11:20 PM): S. Warren – TATTOOS facility talk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Talk (Wed 9:00 AM): M. Mostamand – Ion source development at TATTOOS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Poster (Tue 6:00 PM): D. </a:t>
            </a:r>
            <a:r>
              <a:rPr lang="en-US" dirty="0" err="1">
                <a:solidFill>
                  <a:schemeClr val="bg1"/>
                </a:solidFill>
              </a:rPr>
              <a:t>Regianni</a:t>
            </a:r>
            <a:r>
              <a:rPr lang="en-US" dirty="0">
                <a:solidFill>
                  <a:schemeClr val="bg1"/>
                </a:solidFill>
              </a:rPr>
              <a:t> – TATTOOS beam line and target design</a:t>
            </a:r>
          </a:p>
        </p:txBody>
      </p:sp>
      <p:pic>
        <p:nvPicPr>
          <p:cNvPr id="1026" name="Picture 2" descr="Paul Scherrer Institute - Wikipedia">
            <a:extLst>
              <a:ext uri="{FF2B5EF4-FFF2-40B4-BE49-F238E27FC236}">
                <a16:creationId xmlns:a16="http://schemas.microsoft.com/office/drawing/2014/main" id="{E65A973E-8539-91E6-EFE5-30277B065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835" y="5755598"/>
            <a:ext cx="2080437" cy="85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34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B958DC-3504-AE64-4832-14D7FE2E8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820" y="2743519"/>
            <a:ext cx="2945782" cy="41002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56936-EBBE-03F1-27DC-38CE7B6A7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30A39C-52D7-414E-A896-7B5A41AA942D}" type="slidenum">
              <a:rPr lang="en-GB" b="1" smtClean="0">
                <a:solidFill>
                  <a:schemeClr val="tx1"/>
                </a:solidFill>
              </a:rPr>
              <a:pPr/>
              <a:t>12</a:t>
            </a:fld>
            <a:endParaRPr lang="en-GB" b="1" noProof="0" dirty="0">
              <a:solidFill>
                <a:schemeClr val="tx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EE86CB3-6421-6B0A-8A12-1887F1BB352E}"/>
              </a:ext>
            </a:extLst>
          </p:cNvPr>
          <p:cNvGrpSpPr/>
          <p:nvPr/>
        </p:nvGrpSpPr>
        <p:grpSpPr>
          <a:xfrm>
            <a:off x="3826387" y="217923"/>
            <a:ext cx="5618251" cy="3123366"/>
            <a:chOff x="2957670" y="1184286"/>
            <a:chExt cx="7445740" cy="486294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20E4F76-4C7B-9CAC-95D5-437086AC9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94" r="4580"/>
            <a:stretch/>
          </p:blipFill>
          <p:spPr>
            <a:xfrm>
              <a:off x="2957670" y="1184286"/>
              <a:ext cx="7155976" cy="486294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6913902-6298-609D-667C-A8CC1CB3F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91264" y="2518012"/>
              <a:ext cx="4612146" cy="3343702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ACB8B803-410F-8425-73DE-644B6A9EA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4" y="1074547"/>
            <a:ext cx="3290055" cy="525575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7516E05-456F-1516-5AD0-8964AB4F1FF1}"/>
              </a:ext>
            </a:extLst>
          </p:cNvPr>
          <p:cNvSpPr/>
          <p:nvPr/>
        </p:nvSpPr>
        <p:spPr>
          <a:xfrm>
            <a:off x="3882858" y="1142189"/>
            <a:ext cx="2836177" cy="1209379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Collections </a:t>
            </a:r>
          </a:p>
          <a:p>
            <a:pPr algn="ctr"/>
            <a:r>
              <a:rPr lang="en-GB" dirty="0"/>
              <a:t>Class – A LAB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069864F-8F74-6EBF-6016-6200F500BD2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515" y="3684483"/>
            <a:ext cx="2835120" cy="3159283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43EF320-186A-B3B7-4038-C6A592E7D06B}"/>
              </a:ext>
            </a:extLst>
          </p:cNvPr>
          <p:cNvCxnSpPr/>
          <p:nvPr/>
        </p:nvCxnSpPr>
        <p:spPr>
          <a:xfrm flipH="1">
            <a:off x="9355585" y="2757571"/>
            <a:ext cx="898161" cy="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BF86C04-7397-6BC1-3723-E0C36CA8464F}"/>
              </a:ext>
            </a:extLst>
          </p:cNvPr>
          <p:cNvSpPr txBox="1"/>
          <p:nvPr/>
        </p:nvSpPr>
        <p:spPr>
          <a:xfrm>
            <a:off x="8853361" y="2393123"/>
            <a:ext cx="245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Proton beam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74FC90-BBD2-D3F0-9C43-4A27F470E322}"/>
              </a:ext>
            </a:extLst>
          </p:cNvPr>
          <p:cNvSpPr txBox="1"/>
          <p:nvPr/>
        </p:nvSpPr>
        <p:spPr>
          <a:xfrm>
            <a:off x="9195487" y="1365711"/>
            <a:ext cx="245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Service Cells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4C53AF1-72F0-3894-F012-03DF73B61302}"/>
              </a:ext>
            </a:extLst>
          </p:cNvPr>
          <p:cNvCxnSpPr>
            <a:cxnSpLocks/>
          </p:cNvCxnSpPr>
          <p:nvPr/>
        </p:nvCxnSpPr>
        <p:spPr>
          <a:xfrm flipH="1">
            <a:off x="8700194" y="1554496"/>
            <a:ext cx="925896" cy="412359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D3E976A-69A6-49C1-B109-37A878FBA4D7}"/>
              </a:ext>
            </a:extLst>
          </p:cNvPr>
          <p:cNvCxnSpPr>
            <a:cxnSpLocks/>
          </p:cNvCxnSpPr>
          <p:nvPr/>
        </p:nvCxnSpPr>
        <p:spPr>
          <a:xfrm flipH="1" flipV="1">
            <a:off x="2107536" y="4172884"/>
            <a:ext cx="1257251" cy="36309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A26C6040-C688-E558-0E31-40C5797E3315}"/>
              </a:ext>
            </a:extLst>
          </p:cNvPr>
          <p:cNvSpPr/>
          <p:nvPr/>
        </p:nvSpPr>
        <p:spPr>
          <a:xfrm>
            <a:off x="5643795" y="2407674"/>
            <a:ext cx="1250165" cy="772180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Systems &amp; services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7C841C6-DD71-759F-DD46-5BC2EF78A5B8}"/>
              </a:ext>
            </a:extLst>
          </p:cNvPr>
          <p:cNvSpPr/>
          <p:nvPr/>
        </p:nvSpPr>
        <p:spPr>
          <a:xfrm>
            <a:off x="3916383" y="2392515"/>
            <a:ext cx="1693887" cy="787338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Access control port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6A61FAA-D463-AD75-F4E9-9518C347C3AD}"/>
              </a:ext>
            </a:extLst>
          </p:cNvPr>
          <p:cNvSpPr txBox="1"/>
          <p:nvPr/>
        </p:nvSpPr>
        <p:spPr>
          <a:xfrm>
            <a:off x="5880341" y="3555851"/>
            <a:ext cx="1823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Secondary ion beam line 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0308EA7-4B8B-5997-BEA8-A0AB2A32BE7E}"/>
              </a:ext>
            </a:extLst>
          </p:cNvPr>
          <p:cNvCxnSpPr>
            <a:cxnSpLocks/>
          </p:cNvCxnSpPr>
          <p:nvPr/>
        </p:nvCxnSpPr>
        <p:spPr>
          <a:xfrm flipH="1" flipV="1">
            <a:off x="6937680" y="2219218"/>
            <a:ext cx="142367" cy="1339909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92BF3EAC-7AA9-BA13-89CA-18478939B562}"/>
              </a:ext>
            </a:extLst>
          </p:cNvPr>
          <p:cNvSpPr txBox="1"/>
          <p:nvPr/>
        </p:nvSpPr>
        <p:spPr>
          <a:xfrm>
            <a:off x="595595" y="2134687"/>
            <a:ext cx="182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60T crane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37B4DB12-D515-76FD-8266-7E45A3AE819C}"/>
              </a:ext>
            </a:extLst>
          </p:cNvPr>
          <p:cNvCxnSpPr>
            <a:cxnSpLocks/>
          </p:cNvCxnSpPr>
          <p:nvPr/>
        </p:nvCxnSpPr>
        <p:spPr>
          <a:xfrm flipH="1" flipV="1">
            <a:off x="7849433" y="2823090"/>
            <a:ext cx="735097" cy="692465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0971E41D-7C63-4981-463E-3DDEA6EDE483}"/>
              </a:ext>
            </a:extLst>
          </p:cNvPr>
          <p:cNvSpPr txBox="1"/>
          <p:nvPr/>
        </p:nvSpPr>
        <p:spPr>
          <a:xfrm>
            <a:off x="7802584" y="3429000"/>
            <a:ext cx="1823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Target station and front end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5E0E88-91C1-5C41-FA28-78411B0ED6AF}"/>
              </a:ext>
            </a:extLst>
          </p:cNvPr>
          <p:cNvSpPr txBox="1"/>
          <p:nvPr/>
        </p:nvSpPr>
        <p:spPr>
          <a:xfrm>
            <a:off x="5397591" y="4163831"/>
            <a:ext cx="3715838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Modular systems inspired in TRIUMF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Chemical quantities </a:t>
            </a:r>
            <a:r>
              <a:rPr lang="en-GB" dirty="0"/>
              <a:t>of isotopes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100 </a:t>
            </a:r>
            <a:r>
              <a:rPr lang="en-GB" b="1" dirty="0" err="1"/>
              <a:t>uA</a:t>
            </a:r>
            <a:r>
              <a:rPr lang="en-GB" b="1" dirty="0"/>
              <a:t> [p</a:t>
            </a:r>
            <a:r>
              <a:rPr lang="en-GB" b="1" baseline="30000" dirty="0"/>
              <a:t>+</a:t>
            </a:r>
            <a:r>
              <a:rPr lang="en-GB" b="1" dirty="0"/>
              <a:t>] </a:t>
            </a:r>
            <a:r>
              <a:rPr lang="en-GB" dirty="0"/>
              <a:t>590 MeV driver beam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m/dm ~ 3000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RIB into Hot Cell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C27E9B-44E3-E0FB-A9FF-70D640A26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7" y="224862"/>
            <a:ext cx="8932231" cy="515893"/>
          </a:xfrm>
        </p:spPr>
        <p:txBody>
          <a:bodyPr>
            <a:normAutofit fontScale="90000"/>
          </a:bodyPr>
          <a:lstStyle/>
          <a:p>
            <a:r>
              <a:rPr lang="en-US" dirty="0"/>
              <a:t>TATTOOS at PSI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128690-5D2F-6121-1FF3-B80AF8137DF8}"/>
              </a:ext>
            </a:extLst>
          </p:cNvPr>
          <p:cNvSpPr txBox="1"/>
          <p:nvPr/>
        </p:nvSpPr>
        <p:spPr>
          <a:xfrm>
            <a:off x="4895521" y="6582975"/>
            <a:ext cx="2663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Material Courtesy of S. Warren</a:t>
            </a:r>
          </a:p>
        </p:txBody>
      </p:sp>
    </p:spTree>
    <p:extLst>
      <p:ext uri="{BB962C8B-B14F-4D97-AF65-F5344CB8AC3E}">
        <p14:creationId xmlns:p14="http://schemas.microsoft.com/office/powerpoint/2010/main" val="159451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8" grpId="0"/>
      <p:bldP spid="40" grpId="0"/>
      <p:bldP spid="69" grpId="0" animBg="1"/>
      <p:bldP spid="70" grpId="0" animBg="1"/>
      <p:bldP spid="73" grpId="0"/>
      <p:bldP spid="77" grpId="0"/>
      <p:bldP spid="81" grpId="0"/>
      <p:bldP spid="6" grpId="0" uiExpand="1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1C18F-EE6D-8067-0F11-AAE9AF4DE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002BC-BD42-B5EF-C342-CC9853107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224862"/>
            <a:ext cx="6264052" cy="438601"/>
          </a:xfrm>
        </p:spPr>
        <p:txBody>
          <a:bodyPr/>
          <a:lstStyle/>
          <a:p>
            <a:r>
              <a:rPr lang="en-US" dirty="0"/>
              <a:t>Heavy ion facilities</a:t>
            </a:r>
            <a:br>
              <a:rPr lang="en-US" dirty="0"/>
            </a:br>
            <a:r>
              <a:rPr lang="en-US" dirty="0"/>
              <a:t>GANIL</a:t>
            </a:r>
          </a:p>
        </p:txBody>
      </p:sp>
      <p:pic>
        <p:nvPicPr>
          <p:cNvPr id="4100" name="Picture 4" descr="r/Maps - a black background with a black square">
            <a:extLst>
              <a:ext uri="{FF2B5EF4-FFF2-40B4-BE49-F238E27FC236}">
                <a16:creationId xmlns:a16="http://schemas.microsoft.com/office/drawing/2014/main" id="{80EA4DF3-D3BF-5752-DC96-DFC6D820C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50" y="2122689"/>
            <a:ext cx="7835389" cy="37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4A38C9-B5AE-F07E-0A7A-7411A069CBB2}"/>
              </a:ext>
            </a:extLst>
          </p:cNvPr>
          <p:cNvSpPr txBox="1"/>
          <p:nvPr/>
        </p:nvSpPr>
        <p:spPr bwMode="auto">
          <a:xfrm>
            <a:off x="105471" y="5048064"/>
            <a:ext cx="2303047" cy="1169551"/>
          </a:xfrm>
          <a:prstGeom prst="rect">
            <a:avLst/>
          </a:prstGeom>
          <a:noFill/>
          <a:ln w="28575">
            <a:solidFill>
              <a:srgbClr val="1A1A1A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Spiral, </a:t>
            </a:r>
            <a:r>
              <a:rPr lang="en-US" sz="1400" dirty="0">
                <a:solidFill>
                  <a:schemeClr val="accent2"/>
                </a:solidFill>
              </a:rPr>
              <a:t>SPIRAL-II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GANIL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HI &lt;95 MeV/u </a:t>
            </a:r>
            <a:r>
              <a:rPr lang="en-US" sz="1400" dirty="0">
                <a:solidFill>
                  <a:srgbClr val="FF9900"/>
                </a:solidFill>
              </a:rPr>
              <a:t>,</a:t>
            </a:r>
            <a:r>
              <a:rPr lang="en-US" sz="1400" dirty="0">
                <a:solidFill>
                  <a:schemeClr val="accent2"/>
                </a:solidFill>
              </a:rPr>
              <a:t>40 MeV d, 33 MeV p, 14.5 MeV/u HI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Caen (FR)</a:t>
            </a:r>
            <a:endParaRPr lang="en-GB" sz="1400" dirty="0">
              <a:solidFill>
                <a:schemeClr val="accent4"/>
              </a:solidFill>
            </a:endParaRPr>
          </a:p>
        </p:txBody>
      </p:sp>
      <p:cxnSp>
        <p:nvCxnSpPr>
          <p:cNvPr id="4151" name="Straight Connector 4150">
            <a:extLst>
              <a:ext uri="{FF2B5EF4-FFF2-40B4-BE49-F238E27FC236}">
                <a16:creationId xmlns:a16="http://schemas.microsoft.com/office/drawing/2014/main" id="{429FD4CE-F70C-829D-E949-AFC660D20BB2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2408518" y="2965331"/>
            <a:ext cx="3404795" cy="266750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8" name="TextBox 4167">
            <a:extLst>
              <a:ext uri="{FF2B5EF4-FFF2-40B4-BE49-F238E27FC236}">
                <a16:creationId xmlns:a16="http://schemas.microsoft.com/office/drawing/2014/main" id="{DB00734F-0C41-3F13-9644-35F43D3B7A71}"/>
              </a:ext>
            </a:extLst>
          </p:cNvPr>
          <p:cNvSpPr txBox="1"/>
          <p:nvPr/>
        </p:nvSpPr>
        <p:spPr bwMode="auto">
          <a:xfrm>
            <a:off x="6870842" y="34367"/>
            <a:ext cx="111921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</a:rPr>
              <a:t>Operational</a:t>
            </a:r>
          </a:p>
        </p:txBody>
      </p:sp>
      <p:sp>
        <p:nvSpPr>
          <p:cNvPr id="4169" name="TextBox 4168">
            <a:extLst>
              <a:ext uri="{FF2B5EF4-FFF2-40B4-BE49-F238E27FC236}">
                <a16:creationId xmlns:a16="http://schemas.microsoft.com/office/drawing/2014/main" id="{AEB893AD-CF39-31C6-CCD7-F64944BAEF08}"/>
              </a:ext>
            </a:extLst>
          </p:cNvPr>
          <p:cNvSpPr txBox="1"/>
          <p:nvPr/>
        </p:nvSpPr>
        <p:spPr bwMode="auto">
          <a:xfrm>
            <a:off x="7873033" y="31674"/>
            <a:ext cx="69044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Future</a:t>
            </a:r>
          </a:p>
        </p:txBody>
      </p:sp>
      <p:sp>
        <p:nvSpPr>
          <p:cNvPr id="4170" name="TextBox 4169">
            <a:extLst>
              <a:ext uri="{FF2B5EF4-FFF2-40B4-BE49-F238E27FC236}">
                <a16:creationId xmlns:a16="http://schemas.microsoft.com/office/drawing/2014/main" id="{C3BE199C-9340-E739-2FF1-15D249165320}"/>
              </a:ext>
            </a:extLst>
          </p:cNvPr>
          <p:cNvSpPr txBox="1"/>
          <p:nvPr/>
        </p:nvSpPr>
        <p:spPr bwMode="auto">
          <a:xfrm>
            <a:off x="9907454" y="405649"/>
            <a:ext cx="2085827" cy="307777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Offline RIB (operational)</a:t>
            </a:r>
          </a:p>
        </p:txBody>
      </p:sp>
      <p:sp>
        <p:nvSpPr>
          <p:cNvPr id="4171" name="TextBox 4170">
            <a:extLst>
              <a:ext uri="{FF2B5EF4-FFF2-40B4-BE49-F238E27FC236}">
                <a16:creationId xmlns:a16="http://schemas.microsoft.com/office/drawing/2014/main" id="{B9B299BB-A33C-F69C-045E-8F2D183AE803}"/>
              </a:ext>
            </a:extLst>
          </p:cNvPr>
          <p:cNvSpPr txBox="1"/>
          <p:nvPr/>
        </p:nvSpPr>
        <p:spPr bwMode="auto">
          <a:xfrm>
            <a:off x="6097381" y="194031"/>
            <a:ext cx="8098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Legend:</a:t>
            </a:r>
          </a:p>
        </p:txBody>
      </p:sp>
      <p:sp>
        <p:nvSpPr>
          <p:cNvPr id="4179" name="TextBox 4178">
            <a:extLst>
              <a:ext uri="{FF2B5EF4-FFF2-40B4-BE49-F238E27FC236}">
                <a16:creationId xmlns:a16="http://schemas.microsoft.com/office/drawing/2014/main" id="{791B15CE-813F-B3C2-5112-6313ACE28D56}"/>
              </a:ext>
            </a:extLst>
          </p:cNvPr>
          <p:cNvSpPr txBox="1"/>
          <p:nvPr/>
        </p:nvSpPr>
        <p:spPr bwMode="auto">
          <a:xfrm>
            <a:off x="6960031" y="404825"/>
            <a:ext cx="1384546" cy="3077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</a:t>
            </a:r>
            <a:r>
              <a:rPr lang="en-GB" sz="1400" dirty="0"/>
              <a:t> High energy</a:t>
            </a:r>
          </a:p>
        </p:txBody>
      </p:sp>
      <p:sp>
        <p:nvSpPr>
          <p:cNvPr id="4180" name="TextBox 4179">
            <a:extLst>
              <a:ext uri="{FF2B5EF4-FFF2-40B4-BE49-F238E27FC236}">
                <a16:creationId xmlns:a16="http://schemas.microsoft.com/office/drawing/2014/main" id="{DF015035-1697-2640-6B00-E541BF93490D}"/>
              </a:ext>
            </a:extLst>
          </p:cNvPr>
          <p:cNvSpPr txBox="1"/>
          <p:nvPr/>
        </p:nvSpPr>
        <p:spPr bwMode="auto">
          <a:xfrm>
            <a:off x="8437786" y="403331"/>
            <a:ext cx="1317220" cy="30777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 </a:t>
            </a:r>
            <a:r>
              <a:rPr lang="en-GB" sz="1400" dirty="0"/>
              <a:t>Low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656359C7-ABBB-E088-3B04-68B5F6C5A171}"/>
                  </a:ext>
                </a:extLst>
              </p:cNvPr>
              <p:cNvSpPr txBox="1"/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e→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GB" sz="140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656359C7-ABBB-E088-3B04-68B5F6C5A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blipFill>
                <a:blip r:embed="rId4"/>
                <a:stretch>
                  <a:fillRect l="-1087" t="-1818" b="-10909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82" name="TextBox 4181">
            <a:extLst>
              <a:ext uri="{FF2B5EF4-FFF2-40B4-BE49-F238E27FC236}">
                <a16:creationId xmlns:a16="http://schemas.microsoft.com/office/drawing/2014/main" id="{0379A8B6-4172-19FF-8BBC-AB83B3EFFB8B}"/>
              </a:ext>
            </a:extLst>
          </p:cNvPr>
          <p:cNvSpPr txBox="1"/>
          <p:nvPr/>
        </p:nvSpPr>
        <p:spPr bwMode="auto">
          <a:xfrm>
            <a:off x="8522538" y="46229"/>
            <a:ext cx="1100814" cy="30777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Gas catcher</a:t>
            </a:r>
          </a:p>
        </p:txBody>
      </p:sp>
      <p:sp>
        <p:nvSpPr>
          <p:cNvPr id="4183" name="TextBox 4182">
            <a:extLst>
              <a:ext uri="{FF2B5EF4-FFF2-40B4-BE49-F238E27FC236}">
                <a16:creationId xmlns:a16="http://schemas.microsoft.com/office/drawing/2014/main" id="{60E388DC-5142-AA91-5F56-989F15B1C12D}"/>
              </a:ext>
            </a:extLst>
          </p:cNvPr>
          <p:cNvSpPr txBox="1"/>
          <p:nvPr/>
        </p:nvSpPr>
        <p:spPr bwMode="auto">
          <a:xfrm>
            <a:off x="9693530" y="42119"/>
            <a:ext cx="97174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Heavy ion</a:t>
            </a:r>
          </a:p>
        </p:txBody>
      </p:sp>
      <p:sp>
        <p:nvSpPr>
          <p:cNvPr id="4184" name="Rectangle 4183">
            <a:extLst>
              <a:ext uri="{FF2B5EF4-FFF2-40B4-BE49-F238E27FC236}">
                <a16:creationId xmlns:a16="http://schemas.microsoft.com/office/drawing/2014/main" id="{0154306D-294D-BEDE-757E-D391C841F16E}"/>
              </a:ext>
            </a:extLst>
          </p:cNvPr>
          <p:cNvSpPr/>
          <p:nvPr/>
        </p:nvSpPr>
        <p:spPr>
          <a:xfrm>
            <a:off x="6904865" y="18216"/>
            <a:ext cx="5227868" cy="748017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4" name="TextBox 4203">
            <a:extLst>
              <a:ext uri="{FF2B5EF4-FFF2-40B4-BE49-F238E27FC236}">
                <a16:creationId xmlns:a16="http://schemas.microsoft.com/office/drawing/2014/main" id="{704BF893-F29D-CF85-953E-568AB40FED9A}"/>
              </a:ext>
            </a:extLst>
          </p:cNvPr>
          <p:cNvSpPr txBox="1"/>
          <p:nvPr/>
        </p:nvSpPr>
        <p:spPr bwMode="auto">
          <a:xfrm>
            <a:off x="10728213" y="51263"/>
            <a:ext cx="784189" cy="307777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Reactor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C14FDE-D3A8-B212-8944-19AD327A5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39" y="3869706"/>
            <a:ext cx="2229161" cy="8002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236CB7-E84E-1BAF-7420-479CF5A07E5F}"/>
              </a:ext>
            </a:extLst>
          </p:cNvPr>
          <p:cNvSpPr txBox="1"/>
          <p:nvPr/>
        </p:nvSpPr>
        <p:spPr>
          <a:xfrm>
            <a:off x="3473415" y="1008710"/>
            <a:ext cx="8799235" cy="1200329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Contributions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Invited (Fri 10:30 PM): P. Jardin – Fusion evaporation target TULIP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Talk (Mon 2:00 PM): S. </a:t>
            </a:r>
            <a:r>
              <a:rPr lang="en-US" dirty="0" err="1">
                <a:solidFill>
                  <a:schemeClr val="bg1"/>
                </a:solidFill>
              </a:rPr>
              <a:t>Hurier</a:t>
            </a:r>
            <a:r>
              <a:rPr lang="en-US" dirty="0">
                <a:solidFill>
                  <a:schemeClr val="bg1"/>
                </a:solidFill>
              </a:rPr>
              <a:t> – Novel fragmentation targets for SPIRAL1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Poster (Tue 6:00 PM): E. Le Villain – New RIBs of Fe, Ni, Co at SPIRAL1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B1B5EBE-CC8E-5416-6F17-0E44ED5A0858}"/>
              </a:ext>
            </a:extLst>
          </p:cNvPr>
          <p:cNvSpPr txBox="1">
            <a:spLocks/>
          </p:cNvSpPr>
          <p:nvPr/>
        </p:nvSpPr>
        <p:spPr>
          <a:xfrm>
            <a:off x="9077325" y="63754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30A39C-52D7-414E-A896-7B5A41AA942D}" type="slidenum">
              <a:rPr lang="en-GB" b="1" smtClean="0">
                <a:solidFill>
                  <a:schemeClr val="tx1"/>
                </a:solidFill>
              </a:rPr>
              <a:pPr/>
              <a:t>13</a:t>
            </a:fld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9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11D625-C957-D12D-99E3-D78442DE81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2868" y="803645"/>
            <a:ext cx="5066740" cy="556344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Operating since 2001</a:t>
            </a:r>
          </a:p>
          <a:p>
            <a:r>
              <a:rPr lang="en-US" b="1" dirty="0"/>
              <a:t>58 primary beams</a:t>
            </a:r>
            <a:r>
              <a:rPr lang="en-US" dirty="0"/>
              <a:t> from </a:t>
            </a:r>
            <a:r>
              <a:rPr lang="en-US" b="1" baseline="30000" dirty="0"/>
              <a:t>12</a:t>
            </a:r>
            <a:r>
              <a:rPr lang="en-US" b="1" dirty="0"/>
              <a:t>C</a:t>
            </a:r>
            <a:r>
              <a:rPr lang="en-US" dirty="0"/>
              <a:t> (2e13pps, 95MeV/u, 3kW) to </a:t>
            </a:r>
            <a:r>
              <a:rPr lang="en-US" b="1" baseline="30000" dirty="0"/>
              <a:t>238</a:t>
            </a:r>
            <a:r>
              <a:rPr lang="en-US" b="1" dirty="0"/>
              <a:t>U</a:t>
            </a:r>
            <a:r>
              <a:rPr lang="en-US" dirty="0"/>
              <a:t> (5e9pps, 24MeV/u, 5W)</a:t>
            </a:r>
          </a:p>
          <a:p>
            <a:r>
              <a:rPr lang="en-US" dirty="0"/>
              <a:t>Targets:</a:t>
            </a:r>
          </a:p>
          <a:p>
            <a:pPr lvl="1"/>
            <a:r>
              <a:rPr lang="en-US" dirty="0"/>
              <a:t>Fragmentation target: </a:t>
            </a:r>
            <a:r>
              <a:rPr lang="en-US" b="1" dirty="0"/>
              <a:t>Graphite target</a:t>
            </a:r>
            <a:r>
              <a:rPr lang="en-US" dirty="0"/>
              <a:t> (so far), studies on expand this</a:t>
            </a:r>
          </a:p>
          <a:p>
            <a:pPr lvl="1"/>
            <a:r>
              <a:rPr lang="en-US" dirty="0"/>
              <a:t>Fusion-evaporation targets: new </a:t>
            </a:r>
            <a:r>
              <a:rPr lang="en-US" b="1" dirty="0"/>
              <a:t>TULIP concep</a:t>
            </a:r>
            <a:r>
              <a:rPr lang="en-US" dirty="0"/>
              <a:t>t with a thin target</a:t>
            </a:r>
          </a:p>
          <a:p>
            <a:r>
              <a:rPr lang="en-US" dirty="0"/>
              <a:t>3 ion sources: </a:t>
            </a:r>
            <a:r>
              <a:rPr lang="en-US" dirty="0" err="1"/>
              <a:t>MonoNaKe</a:t>
            </a:r>
            <a:r>
              <a:rPr lang="en-US" dirty="0"/>
              <a:t> (</a:t>
            </a:r>
            <a:r>
              <a:rPr lang="en-US" b="1" dirty="0"/>
              <a:t>surface ion source </a:t>
            </a:r>
            <a:r>
              <a:rPr lang="en-US" dirty="0"/>
              <a:t>with a graphite ionizer), NANOGAN (</a:t>
            </a:r>
            <a:r>
              <a:rPr lang="en-US" b="1" dirty="0"/>
              <a:t>ECR</a:t>
            </a:r>
            <a:r>
              <a:rPr lang="en-US" dirty="0"/>
              <a:t>), </a:t>
            </a:r>
            <a:r>
              <a:rPr lang="en-US" b="1" dirty="0"/>
              <a:t>FEBIAD</a:t>
            </a:r>
            <a:r>
              <a:rPr lang="en-US" dirty="0"/>
              <a:t> + TULIP’s surface source</a:t>
            </a:r>
          </a:p>
          <a:p>
            <a:pPr lvl="0"/>
            <a:r>
              <a:rPr lang="en-US" b="1" dirty="0"/>
              <a:t>34 elements from He to Cs</a:t>
            </a:r>
            <a:r>
              <a:rPr lang="en-US" dirty="0"/>
              <a:t> over </a:t>
            </a:r>
            <a:r>
              <a:rPr lang="en-US" b="1" dirty="0"/>
              <a:t>100 isotopes </a:t>
            </a:r>
            <a:r>
              <a:rPr lang="en-US" dirty="0"/>
              <a:t>identified, including over 60 at more than 1e5pps.</a:t>
            </a:r>
          </a:p>
          <a:p>
            <a:pPr lvl="0"/>
            <a:r>
              <a:rPr lang="en-US" dirty="0"/>
              <a:t>Mass separation in the SPIRAL1 LEB : 2 dipoles magnets with a resolving power of a few 100. Low energy beams will typically be sent to the DESIR hall, which is equipped with a HRS with a measured </a:t>
            </a:r>
            <a:r>
              <a:rPr lang="en-US" b="1" dirty="0"/>
              <a:t>resolving power of 20000-25000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Post-acceleration possible with the CIME cyclotron from 2MeV/u, up to 25MeV/u for Q/A=1/2.</a:t>
            </a:r>
          </a:p>
          <a:p>
            <a:pPr marL="8890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8E241F-ED2A-AB26-40DF-105CA6645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14</a:t>
            </a:fld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2F2386-A88C-1A9F-A23B-EE6694654D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GANIL – SPIRAL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DA36D-7D36-A0CE-4792-75AF409F4A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071"/>
          <a:stretch/>
        </p:blipFill>
        <p:spPr>
          <a:xfrm>
            <a:off x="5249608" y="1656491"/>
            <a:ext cx="4610743" cy="5190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D822DB-7903-8D23-7A39-A9E693046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417" y="4575220"/>
            <a:ext cx="6632193" cy="19044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7EF357-C6D4-8F42-1E72-7E4577258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771" y="5300134"/>
            <a:ext cx="2990028" cy="1294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6A960A-B2E4-81DC-2BB3-A541F8515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4577" y="-176651"/>
            <a:ext cx="3728001" cy="2813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E12A81-6B07-A038-B294-C2E540A587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0656" y="2481821"/>
            <a:ext cx="2475008" cy="2093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E543CD-AE0A-284F-0C89-84520EBFFD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6600" y="109299"/>
            <a:ext cx="3094561" cy="17619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95C6F9-4DCA-D4BC-2AD3-CB48A0DB746B}"/>
              </a:ext>
            </a:extLst>
          </p:cNvPr>
          <p:cNvSpPr txBox="1"/>
          <p:nvPr/>
        </p:nvSpPr>
        <p:spPr>
          <a:xfrm>
            <a:off x="4895521" y="6582975"/>
            <a:ext cx="27681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Material Courtesy of P. Chauveau</a:t>
            </a:r>
          </a:p>
        </p:txBody>
      </p:sp>
    </p:spTree>
    <p:extLst>
      <p:ext uri="{BB962C8B-B14F-4D97-AF65-F5344CB8AC3E}">
        <p14:creationId xmlns:p14="http://schemas.microsoft.com/office/powerpoint/2010/main" val="318152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84268-56A3-5917-5D08-B45930CA8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A262A1E-8886-DD19-703C-A089F450F2D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81198" y="224862"/>
                <a:ext cx="6264052" cy="438601"/>
              </a:xfrm>
            </p:spPr>
            <p:txBody>
              <a:bodyPr/>
              <a:lstStyle/>
              <a:p>
                <a:r>
                  <a:rPr lang="en-US" dirty="0"/>
                  <a:t>e→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Facilities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A262A1E-8886-DD19-703C-A089F450F2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81198" y="224862"/>
                <a:ext cx="6264052" cy="438601"/>
              </a:xfrm>
              <a:blipFill>
                <a:blip r:embed="rId3"/>
                <a:stretch>
                  <a:fillRect l="-4479" t="-44444" b="-7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FD054-D813-885E-430C-F6A80201C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15</a:t>
            </a:fld>
            <a:endParaRPr lang="en-BE" dirty="0"/>
          </a:p>
        </p:txBody>
      </p:sp>
      <p:pic>
        <p:nvPicPr>
          <p:cNvPr id="4100" name="Picture 4" descr="r/Maps - a black background with a black square">
            <a:extLst>
              <a:ext uri="{FF2B5EF4-FFF2-40B4-BE49-F238E27FC236}">
                <a16:creationId xmlns:a16="http://schemas.microsoft.com/office/drawing/2014/main" id="{C6BA0527-B260-6CD7-3F50-DC946C319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50" y="2122689"/>
            <a:ext cx="7835389" cy="37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086ECC-2CF0-7CE5-AA83-EDAB39F4365B}"/>
                  </a:ext>
                </a:extLst>
              </p:cNvPr>
              <p:cNvSpPr txBox="1"/>
              <p:nvPr/>
            </p:nvSpPr>
            <p:spPr bwMode="auto">
              <a:xfrm>
                <a:off x="3229727" y="5762108"/>
                <a:ext cx="1279517" cy="95410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4"/>
                    </a:solidFill>
                  </a:rPr>
                  <a:t>ALTO-LEB</a:t>
                </a:r>
              </a:p>
              <a:p>
                <a:r>
                  <a:rPr lang="en-US" sz="1400" dirty="0">
                    <a:solidFill>
                      <a:schemeClr val="accent4"/>
                    </a:solidFill>
                  </a:rPr>
                  <a:t>IPN Orsay</a:t>
                </a:r>
              </a:p>
              <a:p>
                <a:r>
                  <a:rPr lang="en-US" sz="1400" dirty="0">
                    <a:solidFill>
                      <a:schemeClr val="accent4"/>
                    </a:solidFill>
                  </a:rPr>
                  <a:t>50 MeV e→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400" dirty="0">
                    <a:solidFill>
                      <a:schemeClr val="accent4"/>
                    </a:solidFill>
                  </a:rPr>
                  <a:t> </a:t>
                </a:r>
                <a:br>
                  <a:rPr lang="en-US" sz="1400" dirty="0">
                    <a:solidFill>
                      <a:schemeClr val="accent4"/>
                    </a:solidFill>
                  </a:rPr>
                </a:br>
                <a:r>
                  <a:rPr lang="en-US" sz="1400" dirty="0">
                    <a:solidFill>
                      <a:schemeClr val="accent4"/>
                    </a:solidFill>
                  </a:rPr>
                  <a:t>Orsay (FR)</a:t>
                </a:r>
                <a:endParaRPr lang="en-GB" sz="1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086ECC-2CF0-7CE5-AA83-EDAB39F43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9727" y="5762108"/>
                <a:ext cx="1279517" cy="954107"/>
              </a:xfrm>
              <a:prstGeom prst="rect">
                <a:avLst/>
              </a:prstGeom>
              <a:blipFill>
                <a:blip r:embed="rId5"/>
                <a:stretch>
                  <a:fillRect l="-465" t="-617" b="-3086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62335F6-D750-55B9-ED54-ED5A351C4E3B}"/>
                  </a:ext>
                </a:extLst>
              </p:cNvPr>
              <p:cNvSpPr txBox="1"/>
              <p:nvPr/>
            </p:nvSpPr>
            <p:spPr bwMode="auto">
              <a:xfrm>
                <a:off x="210659" y="3174591"/>
                <a:ext cx="2194832" cy="954107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4"/>
                    </a:solidFill>
                  </a:rPr>
                  <a:t>ISAC,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ARIEL</a:t>
                </a:r>
              </a:p>
              <a:p>
                <a:r>
                  <a:rPr lang="en-US" sz="1400" dirty="0">
                    <a:solidFill>
                      <a:schemeClr val="accent4"/>
                    </a:solidFill>
                  </a:rPr>
                  <a:t>TRIUMF</a:t>
                </a:r>
              </a:p>
              <a:p>
                <a:r>
                  <a:rPr lang="en-US" sz="1400" dirty="0">
                    <a:solidFill>
                      <a:schemeClr val="accent4"/>
                    </a:solidFill>
                  </a:rPr>
                  <a:t>490 MeV p,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30 MeV e→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400" dirty="0">
                    <a:solidFill>
                      <a:schemeClr val="accent2"/>
                    </a:solidFill>
                    <a:sym typeface="Wingdings" panose="05000000000000000000" pitchFamily="2" charset="2"/>
                  </a:rPr>
                  <a:t> </a:t>
                </a:r>
                <a:br>
                  <a:rPr lang="en-US" sz="1400" dirty="0">
                    <a:solidFill>
                      <a:srgbClr val="FF0000"/>
                    </a:solidFill>
                  </a:rPr>
                </a:br>
                <a:r>
                  <a:rPr lang="en-US" sz="1400" dirty="0">
                    <a:solidFill>
                      <a:schemeClr val="accent4"/>
                    </a:solidFill>
                  </a:rPr>
                  <a:t>Vancouver (CA)</a:t>
                </a:r>
                <a:endParaRPr lang="en-GB" sz="1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C48698-D958-C28F-FD97-3C43FE2AD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659" y="3174591"/>
                <a:ext cx="2194832" cy="954107"/>
              </a:xfrm>
              <a:prstGeom prst="rect">
                <a:avLst/>
              </a:prstGeom>
              <a:blipFill>
                <a:blip r:embed="rId6"/>
                <a:stretch>
                  <a:fillRect l="-274" t="-621" b="-3106"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40DC02B-28FD-3175-8D00-618244E00581}"/>
                  </a:ext>
                </a:extLst>
              </p:cNvPr>
              <p:cNvSpPr txBox="1"/>
              <p:nvPr/>
            </p:nvSpPr>
            <p:spPr bwMode="auto">
              <a:xfrm>
                <a:off x="10507159" y="4100138"/>
                <a:ext cx="1587635" cy="116955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2"/>
                    </a:solidFill>
                  </a:rPr>
                  <a:t>ANURIB</a:t>
                </a:r>
              </a:p>
              <a:p>
                <a:r>
                  <a:rPr lang="en-US" sz="1400" dirty="0">
                    <a:solidFill>
                      <a:schemeClr val="accent2"/>
                    </a:solidFill>
                  </a:rPr>
                  <a:t>VECC</a:t>
                </a:r>
              </a:p>
              <a:p>
                <a:r>
                  <a:rPr lang="en-US" sz="1400" dirty="0">
                    <a:solidFill>
                      <a:schemeClr val="accent2"/>
                    </a:solidFill>
                  </a:rPr>
                  <a:t>50 MeV e→</a:t>
                </a:r>
                <a14:m>
                  <m:oMath xmlns:m="http://schemas.openxmlformats.org/officeDocument/2006/math">
                    <m:r>
                      <a:rPr lang="en-US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br>
                  <a:rPr lang="en-US" sz="1400" dirty="0">
                    <a:solidFill>
                      <a:schemeClr val="accent2"/>
                    </a:solidFill>
                  </a:rPr>
                </a:br>
                <a:r>
                  <a:rPr lang="en-US" sz="1400" dirty="0">
                    <a:solidFill>
                      <a:schemeClr val="accent2"/>
                    </a:solidFill>
                  </a:rPr>
                  <a:t>New Town in Kolkata (IN)</a:t>
                </a:r>
                <a:endParaRPr lang="en-GB" sz="1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48D44EE-B8C4-9673-AD53-4A150B6E4E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07159" y="4100138"/>
                <a:ext cx="1587635" cy="1169551"/>
              </a:xfrm>
              <a:prstGeom prst="rect">
                <a:avLst/>
              </a:prstGeom>
              <a:blipFill>
                <a:blip r:embed="rId7"/>
                <a:stretch>
                  <a:fillRect l="-377" t="-510" b="-2551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04CEBB-9005-0B55-08EF-5700D9003227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3869486" y="3023292"/>
            <a:ext cx="2000962" cy="273881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0" name="Straight Connector 4109">
            <a:extLst>
              <a:ext uri="{FF2B5EF4-FFF2-40B4-BE49-F238E27FC236}">
                <a16:creationId xmlns:a16="http://schemas.microsoft.com/office/drawing/2014/main" id="{7E9EBCD1-C8B1-8E4A-6C56-722B23FE31FC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7785100" y="3635940"/>
            <a:ext cx="2722059" cy="104897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6" name="Straight Connector 4155">
            <a:extLst>
              <a:ext uri="{FF2B5EF4-FFF2-40B4-BE49-F238E27FC236}">
                <a16:creationId xmlns:a16="http://schemas.microsoft.com/office/drawing/2014/main" id="{BE7E0153-119B-26EF-15E2-E029A247CD60}"/>
              </a:ext>
            </a:extLst>
          </p:cNvPr>
          <p:cNvCxnSpPr>
            <a:cxnSpLocks/>
          </p:cNvCxnSpPr>
          <p:nvPr/>
        </p:nvCxnSpPr>
        <p:spPr>
          <a:xfrm flipV="1">
            <a:off x="2414635" y="2937440"/>
            <a:ext cx="891868" cy="70184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8" name="TextBox 4167">
            <a:extLst>
              <a:ext uri="{FF2B5EF4-FFF2-40B4-BE49-F238E27FC236}">
                <a16:creationId xmlns:a16="http://schemas.microsoft.com/office/drawing/2014/main" id="{C8937773-800F-94B6-FDD7-1F89593BC8F0}"/>
              </a:ext>
            </a:extLst>
          </p:cNvPr>
          <p:cNvSpPr txBox="1"/>
          <p:nvPr/>
        </p:nvSpPr>
        <p:spPr bwMode="auto">
          <a:xfrm>
            <a:off x="7168565" y="34367"/>
            <a:ext cx="111921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</a:rPr>
              <a:t>Operational</a:t>
            </a:r>
          </a:p>
        </p:txBody>
      </p:sp>
      <p:sp>
        <p:nvSpPr>
          <p:cNvPr id="4169" name="TextBox 4168">
            <a:extLst>
              <a:ext uri="{FF2B5EF4-FFF2-40B4-BE49-F238E27FC236}">
                <a16:creationId xmlns:a16="http://schemas.microsoft.com/office/drawing/2014/main" id="{2E4178D0-C1C4-C050-32B7-61629F8437C8}"/>
              </a:ext>
            </a:extLst>
          </p:cNvPr>
          <p:cNvSpPr txBox="1"/>
          <p:nvPr/>
        </p:nvSpPr>
        <p:spPr bwMode="auto">
          <a:xfrm>
            <a:off x="8170756" y="31674"/>
            <a:ext cx="69044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Future</a:t>
            </a:r>
          </a:p>
        </p:txBody>
      </p:sp>
      <p:sp>
        <p:nvSpPr>
          <p:cNvPr id="4170" name="TextBox 4169">
            <a:extLst>
              <a:ext uri="{FF2B5EF4-FFF2-40B4-BE49-F238E27FC236}">
                <a16:creationId xmlns:a16="http://schemas.microsoft.com/office/drawing/2014/main" id="{9FED39F4-CF62-2437-F14E-F5383EB6B9B2}"/>
              </a:ext>
            </a:extLst>
          </p:cNvPr>
          <p:cNvSpPr txBox="1"/>
          <p:nvPr/>
        </p:nvSpPr>
        <p:spPr bwMode="auto">
          <a:xfrm>
            <a:off x="8838719" y="46194"/>
            <a:ext cx="2085827" cy="307777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Offline RIB (operational)</a:t>
            </a:r>
          </a:p>
        </p:txBody>
      </p:sp>
      <p:sp>
        <p:nvSpPr>
          <p:cNvPr id="4171" name="TextBox 4170">
            <a:extLst>
              <a:ext uri="{FF2B5EF4-FFF2-40B4-BE49-F238E27FC236}">
                <a16:creationId xmlns:a16="http://schemas.microsoft.com/office/drawing/2014/main" id="{F96B61C5-7390-A1E4-3F6B-F63CA45DFF77}"/>
              </a:ext>
            </a:extLst>
          </p:cNvPr>
          <p:cNvSpPr txBox="1"/>
          <p:nvPr/>
        </p:nvSpPr>
        <p:spPr bwMode="auto">
          <a:xfrm>
            <a:off x="6363206" y="194031"/>
            <a:ext cx="8098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Legend:</a:t>
            </a:r>
          </a:p>
        </p:txBody>
      </p:sp>
      <p:sp>
        <p:nvSpPr>
          <p:cNvPr id="4179" name="TextBox 4178">
            <a:extLst>
              <a:ext uri="{FF2B5EF4-FFF2-40B4-BE49-F238E27FC236}">
                <a16:creationId xmlns:a16="http://schemas.microsoft.com/office/drawing/2014/main" id="{73E6C999-169C-1945-A3CA-56D5ED3B3336}"/>
              </a:ext>
            </a:extLst>
          </p:cNvPr>
          <p:cNvSpPr txBox="1"/>
          <p:nvPr/>
        </p:nvSpPr>
        <p:spPr bwMode="auto">
          <a:xfrm>
            <a:off x="8712315" y="401800"/>
            <a:ext cx="1384546" cy="3077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</a:t>
            </a:r>
            <a:r>
              <a:rPr lang="en-GB" sz="1400" dirty="0"/>
              <a:t> High energy</a:t>
            </a:r>
          </a:p>
        </p:txBody>
      </p:sp>
      <p:sp>
        <p:nvSpPr>
          <p:cNvPr id="4180" name="TextBox 4179">
            <a:extLst>
              <a:ext uri="{FF2B5EF4-FFF2-40B4-BE49-F238E27FC236}">
                <a16:creationId xmlns:a16="http://schemas.microsoft.com/office/drawing/2014/main" id="{A7C1069F-66F6-7B19-A77F-16538C7CEC4F}"/>
              </a:ext>
            </a:extLst>
          </p:cNvPr>
          <p:cNvSpPr txBox="1"/>
          <p:nvPr/>
        </p:nvSpPr>
        <p:spPr bwMode="auto">
          <a:xfrm>
            <a:off x="10160922" y="406887"/>
            <a:ext cx="1317220" cy="30777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 </a:t>
            </a:r>
            <a:r>
              <a:rPr lang="en-GB" sz="1400" dirty="0"/>
              <a:t>Low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BECEF533-8B7F-B119-B7C5-792C7C6D9F33}"/>
                  </a:ext>
                </a:extLst>
              </p:cNvPr>
              <p:cNvSpPr txBox="1"/>
              <p:nvPr/>
            </p:nvSpPr>
            <p:spPr bwMode="auto">
              <a:xfrm>
                <a:off x="11551378" y="402866"/>
                <a:ext cx="534121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e→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GB" sz="140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216A24BD-39D7-FD9F-9549-FC8ED28B1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51378" y="402866"/>
                <a:ext cx="534121" cy="307777"/>
              </a:xfrm>
              <a:prstGeom prst="rect">
                <a:avLst/>
              </a:prstGeom>
              <a:blipFill>
                <a:blip r:embed="rId8"/>
                <a:stretch>
                  <a:fillRect l="-1075" t="-1786" b="-10714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82" name="TextBox 4181">
            <a:extLst>
              <a:ext uri="{FF2B5EF4-FFF2-40B4-BE49-F238E27FC236}">
                <a16:creationId xmlns:a16="http://schemas.microsoft.com/office/drawing/2014/main" id="{BF3BB3B0-8ED8-5EE2-A064-9715FE0E9B54}"/>
              </a:ext>
            </a:extLst>
          </p:cNvPr>
          <p:cNvSpPr txBox="1"/>
          <p:nvPr/>
        </p:nvSpPr>
        <p:spPr bwMode="auto">
          <a:xfrm>
            <a:off x="10984685" y="37817"/>
            <a:ext cx="1100814" cy="30777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Gas catcher</a:t>
            </a:r>
          </a:p>
        </p:txBody>
      </p:sp>
      <p:sp>
        <p:nvSpPr>
          <p:cNvPr id="4183" name="TextBox 4182">
            <a:extLst>
              <a:ext uri="{FF2B5EF4-FFF2-40B4-BE49-F238E27FC236}">
                <a16:creationId xmlns:a16="http://schemas.microsoft.com/office/drawing/2014/main" id="{9F798222-7727-E3B9-7CA4-F2CAB30F7413}"/>
              </a:ext>
            </a:extLst>
          </p:cNvPr>
          <p:cNvSpPr txBox="1"/>
          <p:nvPr/>
        </p:nvSpPr>
        <p:spPr bwMode="auto">
          <a:xfrm>
            <a:off x="7676959" y="398652"/>
            <a:ext cx="97174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Heavy ion</a:t>
            </a:r>
          </a:p>
        </p:txBody>
      </p:sp>
      <p:sp>
        <p:nvSpPr>
          <p:cNvPr id="4184" name="Rectangle 4183">
            <a:extLst>
              <a:ext uri="{FF2B5EF4-FFF2-40B4-BE49-F238E27FC236}">
                <a16:creationId xmlns:a16="http://schemas.microsoft.com/office/drawing/2014/main" id="{236C24DA-3564-2CDF-4013-1F775BE536DA}"/>
              </a:ext>
            </a:extLst>
          </p:cNvPr>
          <p:cNvSpPr/>
          <p:nvPr/>
        </p:nvSpPr>
        <p:spPr>
          <a:xfrm>
            <a:off x="7217833" y="18216"/>
            <a:ext cx="4914900" cy="748017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86" name="Straight Connector 4185">
            <a:extLst>
              <a:ext uri="{FF2B5EF4-FFF2-40B4-BE49-F238E27FC236}">
                <a16:creationId xmlns:a16="http://schemas.microsoft.com/office/drawing/2014/main" id="{C13A4EED-D697-4952-4552-D99174F3C6B7}"/>
              </a:ext>
            </a:extLst>
          </p:cNvPr>
          <p:cNvCxnSpPr>
            <a:cxnSpLocks/>
            <a:stCxn id="8" idx="0"/>
          </p:cNvCxnSpPr>
          <p:nvPr/>
        </p:nvCxnSpPr>
        <p:spPr>
          <a:xfrm>
            <a:off x="1308075" y="3174591"/>
            <a:ext cx="1106559" cy="27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8" name="Straight Connector 4187">
            <a:extLst>
              <a:ext uri="{FF2B5EF4-FFF2-40B4-BE49-F238E27FC236}">
                <a16:creationId xmlns:a16="http://schemas.microsoft.com/office/drawing/2014/main" id="{E7B86090-AE4A-DF9D-2F91-8895E223B814}"/>
              </a:ext>
            </a:extLst>
          </p:cNvPr>
          <p:cNvCxnSpPr>
            <a:cxnSpLocks/>
          </p:cNvCxnSpPr>
          <p:nvPr/>
        </p:nvCxnSpPr>
        <p:spPr>
          <a:xfrm>
            <a:off x="2405491" y="3174591"/>
            <a:ext cx="0" cy="9671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3" name="Straight Connector 4192">
            <a:extLst>
              <a:ext uri="{FF2B5EF4-FFF2-40B4-BE49-F238E27FC236}">
                <a16:creationId xmlns:a16="http://schemas.microsoft.com/office/drawing/2014/main" id="{CAF15633-3E7B-FB6A-F679-FBD65D5ABB57}"/>
              </a:ext>
            </a:extLst>
          </p:cNvPr>
          <p:cNvCxnSpPr>
            <a:cxnSpLocks/>
            <a:endCxn id="8" idx="2"/>
          </p:cNvCxnSpPr>
          <p:nvPr/>
        </p:nvCxnSpPr>
        <p:spPr>
          <a:xfrm flipH="1">
            <a:off x="1308075" y="4128698"/>
            <a:ext cx="10974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0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F1432-BBA5-0E9F-3B8B-A22B771FB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1846D-9136-4A86-6521-389A239EE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224862"/>
            <a:ext cx="6264052" cy="438601"/>
          </a:xfrm>
        </p:spPr>
        <p:txBody>
          <a:bodyPr/>
          <a:lstStyle/>
          <a:p>
            <a:r>
              <a:rPr lang="en-US" dirty="0"/>
              <a:t>ALTO-LEB at </a:t>
            </a:r>
            <a:r>
              <a:rPr lang="en-US" dirty="0" err="1"/>
              <a:t>IJCLab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6692F-B7BF-531C-505B-AE0D61E000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16</a:t>
            </a:fld>
            <a:endParaRPr lang="en-BE" dirty="0"/>
          </a:p>
        </p:txBody>
      </p:sp>
      <p:pic>
        <p:nvPicPr>
          <p:cNvPr id="4100" name="Picture 4" descr="r/Maps - a black background with a black square">
            <a:extLst>
              <a:ext uri="{FF2B5EF4-FFF2-40B4-BE49-F238E27FC236}">
                <a16:creationId xmlns:a16="http://schemas.microsoft.com/office/drawing/2014/main" id="{9B4DF144-CFFD-DCBA-4EDC-3E795AE99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50" y="2122689"/>
            <a:ext cx="7835389" cy="37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85C0E2-62EB-6D7E-020E-F277DC4A4323}"/>
                  </a:ext>
                </a:extLst>
              </p:cNvPr>
              <p:cNvSpPr txBox="1"/>
              <p:nvPr/>
            </p:nvSpPr>
            <p:spPr bwMode="auto">
              <a:xfrm>
                <a:off x="3229727" y="5762108"/>
                <a:ext cx="1279517" cy="95410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4"/>
                    </a:solidFill>
                  </a:rPr>
                  <a:t>ALTO-LEB</a:t>
                </a:r>
              </a:p>
              <a:p>
                <a:r>
                  <a:rPr lang="en-US" sz="1400" dirty="0">
                    <a:solidFill>
                      <a:schemeClr val="accent4"/>
                    </a:solidFill>
                  </a:rPr>
                  <a:t>IPN Orsay</a:t>
                </a:r>
              </a:p>
              <a:p>
                <a:r>
                  <a:rPr lang="en-US" sz="1400" dirty="0">
                    <a:solidFill>
                      <a:schemeClr val="accent4"/>
                    </a:solidFill>
                  </a:rPr>
                  <a:t>50 MeV e→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400" dirty="0">
                    <a:solidFill>
                      <a:schemeClr val="accent4"/>
                    </a:solidFill>
                  </a:rPr>
                  <a:t> </a:t>
                </a:r>
                <a:br>
                  <a:rPr lang="en-US" sz="1400" dirty="0">
                    <a:solidFill>
                      <a:schemeClr val="accent4"/>
                    </a:solidFill>
                  </a:rPr>
                </a:br>
                <a:r>
                  <a:rPr lang="en-US" sz="1400" dirty="0">
                    <a:solidFill>
                      <a:schemeClr val="accent4"/>
                    </a:solidFill>
                  </a:rPr>
                  <a:t>Orsay (FR)</a:t>
                </a:r>
                <a:endParaRPr lang="en-GB" sz="1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086ECC-2CF0-7CE5-AA83-EDAB39F43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9727" y="5762108"/>
                <a:ext cx="1279517" cy="954107"/>
              </a:xfrm>
              <a:prstGeom prst="rect">
                <a:avLst/>
              </a:prstGeom>
              <a:blipFill>
                <a:blip r:embed="rId5"/>
                <a:stretch>
                  <a:fillRect l="-465" t="-617" b="-3086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6DE8949-BD0B-CD83-F31F-1B125917CFD4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3869486" y="3023292"/>
            <a:ext cx="2000962" cy="273881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8" name="TextBox 4167">
            <a:extLst>
              <a:ext uri="{FF2B5EF4-FFF2-40B4-BE49-F238E27FC236}">
                <a16:creationId xmlns:a16="http://schemas.microsoft.com/office/drawing/2014/main" id="{1053EA3F-9087-C452-CBA5-0381D77392D6}"/>
              </a:ext>
            </a:extLst>
          </p:cNvPr>
          <p:cNvSpPr txBox="1"/>
          <p:nvPr/>
        </p:nvSpPr>
        <p:spPr bwMode="auto">
          <a:xfrm>
            <a:off x="7168565" y="34367"/>
            <a:ext cx="111921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</a:rPr>
              <a:t>Operational</a:t>
            </a:r>
          </a:p>
        </p:txBody>
      </p:sp>
      <p:sp>
        <p:nvSpPr>
          <p:cNvPr id="4169" name="TextBox 4168">
            <a:extLst>
              <a:ext uri="{FF2B5EF4-FFF2-40B4-BE49-F238E27FC236}">
                <a16:creationId xmlns:a16="http://schemas.microsoft.com/office/drawing/2014/main" id="{A56E4F9E-BB0B-F764-484B-E1C630CE1FA8}"/>
              </a:ext>
            </a:extLst>
          </p:cNvPr>
          <p:cNvSpPr txBox="1"/>
          <p:nvPr/>
        </p:nvSpPr>
        <p:spPr bwMode="auto">
          <a:xfrm>
            <a:off x="8170756" y="31674"/>
            <a:ext cx="69044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Future</a:t>
            </a:r>
          </a:p>
        </p:txBody>
      </p:sp>
      <p:sp>
        <p:nvSpPr>
          <p:cNvPr id="4170" name="TextBox 4169">
            <a:extLst>
              <a:ext uri="{FF2B5EF4-FFF2-40B4-BE49-F238E27FC236}">
                <a16:creationId xmlns:a16="http://schemas.microsoft.com/office/drawing/2014/main" id="{F1A8DF5E-7931-ED8B-3B1F-FEDB9067BF0F}"/>
              </a:ext>
            </a:extLst>
          </p:cNvPr>
          <p:cNvSpPr txBox="1"/>
          <p:nvPr/>
        </p:nvSpPr>
        <p:spPr bwMode="auto">
          <a:xfrm>
            <a:off x="8838719" y="46194"/>
            <a:ext cx="2085827" cy="307777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Offline RIB (operational)</a:t>
            </a:r>
          </a:p>
        </p:txBody>
      </p:sp>
      <p:sp>
        <p:nvSpPr>
          <p:cNvPr id="4171" name="TextBox 4170">
            <a:extLst>
              <a:ext uri="{FF2B5EF4-FFF2-40B4-BE49-F238E27FC236}">
                <a16:creationId xmlns:a16="http://schemas.microsoft.com/office/drawing/2014/main" id="{5EE44313-FBE2-3D0D-3884-79C5285F582A}"/>
              </a:ext>
            </a:extLst>
          </p:cNvPr>
          <p:cNvSpPr txBox="1"/>
          <p:nvPr/>
        </p:nvSpPr>
        <p:spPr bwMode="auto">
          <a:xfrm>
            <a:off x="6363206" y="194031"/>
            <a:ext cx="8098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Legend:</a:t>
            </a:r>
          </a:p>
        </p:txBody>
      </p:sp>
      <p:sp>
        <p:nvSpPr>
          <p:cNvPr id="4179" name="TextBox 4178">
            <a:extLst>
              <a:ext uri="{FF2B5EF4-FFF2-40B4-BE49-F238E27FC236}">
                <a16:creationId xmlns:a16="http://schemas.microsoft.com/office/drawing/2014/main" id="{40B028E3-3F0F-2D2D-0333-81993B0CFD61}"/>
              </a:ext>
            </a:extLst>
          </p:cNvPr>
          <p:cNvSpPr txBox="1"/>
          <p:nvPr/>
        </p:nvSpPr>
        <p:spPr bwMode="auto">
          <a:xfrm>
            <a:off x="8712315" y="401800"/>
            <a:ext cx="1384546" cy="3077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</a:t>
            </a:r>
            <a:r>
              <a:rPr lang="en-GB" sz="1400" dirty="0"/>
              <a:t> High energy</a:t>
            </a:r>
          </a:p>
        </p:txBody>
      </p:sp>
      <p:sp>
        <p:nvSpPr>
          <p:cNvPr id="4180" name="TextBox 4179">
            <a:extLst>
              <a:ext uri="{FF2B5EF4-FFF2-40B4-BE49-F238E27FC236}">
                <a16:creationId xmlns:a16="http://schemas.microsoft.com/office/drawing/2014/main" id="{72649C93-45EF-059F-C64E-77FAFA2B12DD}"/>
              </a:ext>
            </a:extLst>
          </p:cNvPr>
          <p:cNvSpPr txBox="1"/>
          <p:nvPr/>
        </p:nvSpPr>
        <p:spPr bwMode="auto">
          <a:xfrm>
            <a:off x="10160922" y="406887"/>
            <a:ext cx="1317220" cy="30777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 </a:t>
            </a:r>
            <a:r>
              <a:rPr lang="en-GB" sz="1400" dirty="0"/>
              <a:t>Low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168AF1D8-0ED6-5121-8C3B-7234B69AB769}"/>
                  </a:ext>
                </a:extLst>
              </p:cNvPr>
              <p:cNvSpPr txBox="1"/>
              <p:nvPr/>
            </p:nvSpPr>
            <p:spPr bwMode="auto">
              <a:xfrm>
                <a:off x="11551378" y="402866"/>
                <a:ext cx="534121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e→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GB" sz="140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216A24BD-39D7-FD9F-9549-FC8ED28B1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51378" y="402866"/>
                <a:ext cx="534121" cy="307777"/>
              </a:xfrm>
              <a:prstGeom prst="rect">
                <a:avLst/>
              </a:prstGeom>
              <a:blipFill>
                <a:blip r:embed="rId8"/>
                <a:stretch>
                  <a:fillRect l="-1075" t="-1786" b="-10714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82" name="TextBox 4181">
            <a:extLst>
              <a:ext uri="{FF2B5EF4-FFF2-40B4-BE49-F238E27FC236}">
                <a16:creationId xmlns:a16="http://schemas.microsoft.com/office/drawing/2014/main" id="{651AFB15-BACC-A7B0-C8FE-8AE95C8A554E}"/>
              </a:ext>
            </a:extLst>
          </p:cNvPr>
          <p:cNvSpPr txBox="1"/>
          <p:nvPr/>
        </p:nvSpPr>
        <p:spPr bwMode="auto">
          <a:xfrm>
            <a:off x="10984685" y="37817"/>
            <a:ext cx="1100814" cy="30777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Gas catcher</a:t>
            </a:r>
          </a:p>
        </p:txBody>
      </p:sp>
      <p:sp>
        <p:nvSpPr>
          <p:cNvPr id="4183" name="TextBox 4182">
            <a:extLst>
              <a:ext uri="{FF2B5EF4-FFF2-40B4-BE49-F238E27FC236}">
                <a16:creationId xmlns:a16="http://schemas.microsoft.com/office/drawing/2014/main" id="{57D6324C-4229-2BC1-15FE-9E4210FE3B5B}"/>
              </a:ext>
            </a:extLst>
          </p:cNvPr>
          <p:cNvSpPr txBox="1"/>
          <p:nvPr/>
        </p:nvSpPr>
        <p:spPr bwMode="auto">
          <a:xfrm>
            <a:off x="7676959" y="398652"/>
            <a:ext cx="97174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Heavy ion</a:t>
            </a:r>
          </a:p>
        </p:txBody>
      </p:sp>
      <p:sp>
        <p:nvSpPr>
          <p:cNvPr id="4184" name="Rectangle 4183">
            <a:extLst>
              <a:ext uri="{FF2B5EF4-FFF2-40B4-BE49-F238E27FC236}">
                <a16:creationId xmlns:a16="http://schemas.microsoft.com/office/drawing/2014/main" id="{38942FA0-BCE9-8C1F-75EA-400C3F07BA2A}"/>
              </a:ext>
            </a:extLst>
          </p:cNvPr>
          <p:cNvSpPr/>
          <p:nvPr/>
        </p:nvSpPr>
        <p:spPr>
          <a:xfrm>
            <a:off x="7217833" y="18216"/>
            <a:ext cx="4914900" cy="748017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15">
            <a:extLst>
              <a:ext uri="{FF2B5EF4-FFF2-40B4-BE49-F238E27FC236}">
                <a16:creationId xmlns:a16="http://schemas.microsoft.com/office/drawing/2014/main" id="{2C6A0F1C-DE21-88EA-CADA-6B6A90E628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196760" y="5879808"/>
            <a:ext cx="1166446" cy="900000"/>
          </a:xfrm>
          <a:prstGeom prst="rect">
            <a:avLst/>
          </a:prstGeom>
        </p:spPr>
      </p:pic>
      <p:pic>
        <p:nvPicPr>
          <p:cNvPr id="5" name="Image 16">
            <a:extLst>
              <a:ext uri="{FF2B5EF4-FFF2-40B4-BE49-F238E27FC236}">
                <a16:creationId xmlns:a16="http://schemas.microsoft.com/office/drawing/2014/main" id="{2F44F567-00F7-0F2F-14D9-22558D1D7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869967" y="5396152"/>
            <a:ext cx="1940304" cy="48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7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A2684-6754-F25B-8303-69CA40DF7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ALTO-LEB in </a:t>
            </a:r>
            <a:r>
              <a:rPr lang="en-US" dirty="0" err="1"/>
              <a:t>IJCLab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E3162-CC31-1E56-BA12-4BA5EC719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17</a:t>
            </a:fld>
            <a:endParaRPr lang="en-BE" dirty="0"/>
          </a:p>
        </p:txBody>
      </p:sp>
      <p:pic>
        <p:nvPicPr>
          <p:cNvPr id="37" name="Image 5">
            <a:extLst>
              <a:ext uri="{FF2B5EF4-FFF2-40B4-BE49-F238E27FC236}">
                <a16:creationId xmlns:a16="http://schemas.microsoft.com/office/drawing/2014/main" id="{E10F7408-D86C-C5C1-236B-087DC3BF130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629709" y="977937"/>
            <a:ext cx="9510638" cy="529655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C6C97FD9-1E23-017F-EB31-0DA3805E2AE9}"/>
              </a:ext>
            </a:extLst>
          </p:cNvPr>
          <p:cNvSpPr/>
          <p:nvPr/>
        </p:nvSpPr>
        <p:spPr bwMode="auto">
          <a:xfrm>
            <a:off x="7329696" y="4578788"/>
            <a:ext cx="1249820" cy="5102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1137232">
              <a:defRPr/>
            </a:pPr>
            <a:r>
              <a:rPr lang="en-US" sz="1358" b="1" dirty="0">
                <a:solidFill>
                  <a:srgbClr val="00294B"/>
                </a:solidFill>
                <a:latin typeface="Calibri"/>
                <a:cs typeface="Arial"/>
              </a:rPr>
              <a:t>Target-ion source vault</a:t>
            </a:r>
            <a:endParaRPr sz="2037" dirty="0"/>
          </a:p>
        </p:txBody>
      </p:sp>
      <p:cxnSp>
        <p:nvCxnSpPr>
          <p:cNvPr id="39" name="Connecteur droit avec flèche 10">
            <a:extLst>
              <a:ext uri="{FF2B5EF4-FFF2-40B4-BE49-F238E27FC236}">
                <a16:creationId xmlns:a16="http://schemas.microsoft.com/office/drawing/2014/main" id="{AF6CC48A-1FDC-ACCD-CDAD-6343264267D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839892" y="3981548"/>
            <a:ext cx="114713" cy="59724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D875B9D4-4812-D8D9-D686-FFF8EA60C83F}"/>
              </a:ext>
            </a:extLst>
          </p:cNvPr>
          <p:cNvSpPr/>
          <p:nvPr/>
        </p:nvSpPr>
        <p:spPr bwMode="auto">
          <a:xfrm>
            <a:off x="5597389" y="4511605"/>
            <a:ext cx="1649926" cy="7192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1137232">
              <a:defRPr/>
            </a:pPr>
            <a:r>
              <a:rPr lang="en-US" sz="1358" b="1" dirty="0">
                <a:solidFill>
                  <a:srgbClr val="00294B"/>
                </a:solidFill>
                <a:latin typeface="Calibri"/>
                <a:cs typeface="Arial"/>
              </a:rPr>
              <a:t>Mass separator</a:t>
            </a:r>
            <a:endParaRPr sz="2037" dirty="0"/>
          </a:p>
          <a:p>
            <a:pPr algn="ctr" defTabSz="1137232">
              <a:defRPr/>
            </a:pPr>
            <a:r>
              <a:rPr lang="en-US" sz="1358" b="1" dirty="0">
                <a:solidFill>
                  <a:srgbClr val="00294B"/>
                </a:solidFill>
                <a:latin typeface="Calibri"/>
                <a:cs typeface="Arial"/>
              </a:rPr>
              <a:t>(magnet dipole) </a:t>
            </a:r>
            <a:r>
              <a:rPr lang="el-GR" sz="1358" b="1" dirty="0">
                <a:solidFill>
                  <a:srgbClr val="00294B"/>
                </a:solidFill>
                <a:latin typeface="Calibri"/>
                <a:cs typeface="Arial"/>
              </a:rPr>
              <a:t>Δ</a:t>
            </a:r>
            <a:r>
              <a:rPr lang="en-US" sz="1358" b="1" dirty="0">
                <a:solidFill>
                  <a:srgbClr val="00294B"/>
                </a:solidFill>
                <a:latin typeface="Calibri"/>
                <a:cs typeface="Arial"/>
              </a:rPr>
              <a:t>m/m = 1500</a:t>
            </a:r>
            <a:endParaRPr lang="en-US" sz="1245" b="1" dirty="0">
              <a:solidFill>
                <a:srgbClr val="00294B"/>
              </a:solidFill>
              <a:latin typeface="Calibri"/>
              <a:cs typeface="Arial"/>
            </a:endParaRPr>
          </a:p>
        </p:txBody>
      </p:sp>
      <p:cxnSp>
        <p:nvCxnSpPr>
          <p:cNvPr id="41" name="Connecteur droit avec flèche 13">
            <a:extLst>
              <a:ext uri="{FF2B5EF4-FFF2-40B4-BE49-F238E27FC236}">
                <a16:creationId xmlns:a16="http://schemas.microsoft.com/office/drawing/2014/main" id="{AA9A32E8-6FC5-7F42-5821-6FA8B609E4D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849521" y="4149749"/>
            <a:ext cx="267601" cy="34412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age 14">
            <a:extLst>
              <a:ext uri="{FF2B5EF4-FFF2-40B4-BE49-F238E27FC236}">
                <a16:creationId xmlns:a16="http://schemas.microsoft.com/office/drawing/2014/main" id="{D6F7A8D3-0A2D-2B16-D3B1-1E34C1DA6B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803" t="33185" r="32775" b="35806"/>
          <a:stretch/>
        </p:blipFill>
        <p:spPr bwMode="auto">
          <a:xfrm>
            <a:off x="6559577" y="2729873"/>
            <a:ext cx="1466718" cy="1642404"/>
          </a:xfrm>
          <a:prstGeom prst="rect">
            <a:avLst/>
          </a:prstGeom>
        </p:spPr>
      </p:pic>
      <p:sp>
        <p:nvSpPr>
          <p:cNvPr id="43" name="Flèche : bas 15">
            <a:extLst>
              <a:ext uri="{FF2B5EF4-FFF2-40B4-BE49-F238E27FC236}">
                <a16:creationId xmlns:a16="http://schemas.microsoft.com/office/drawing/2014/main" id="{F5082C05-444D-FACE-DCF4-D229AA6DDEAC}"/>
              </a:ext>
            </a:extLst>
          </p:cNvPr>
          <p:cNvSpPr/>
          <p:nvPr/>
        </p:nvSpPr>
        <p:spPr bwMode="auto">
          <a:xfrm rot="14399818" flipV="1">
            <a:off x="5862502" y="3331954"/>
            <a:ext cx="607203" cy="103154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1137232">
              <a:defRPr/>
            </a:pPr>
            <a:r>
              <a:rPr lang="fr-FR" sz="2263" dirty="0">
                <a:solidFill>
                  <a:prstClr val="white"/>
                </a:solidFill>
                <a:latin typeface="Calibri"/>
              </a:rPr>
              <a:t>RIB</a:t>
            </a:r>
            <a:endParaRPr sz="2037" dirty="0"/>
          </a:p>
        </p:txBody>
      </p:sp>
      <p:grpSp>
        <p:nvGrpSpPr>
          <p:cNvPr id="44" name="Groupe 16">
            <a:extLst>
              <a:ext uri="{FF2B5EF4-FFF2-40B4-BE49-F238E27FC236}">
                <a16:creationId xmlns:a16="http://schemas.microsoft.com/office/drawing/2014/main" id="{D3BBA244-0D08-5F64-545C-5AC542109FFD}"/>
              </a:ext>
            </a:extLst>
          </p:cNvPr>
          <p:cNvGrpSpPr/>
          <p:nvPr/>
        </p:nvGrpSpPr>
        <p:grpSpPr>
          <a:xfrm>
            <a:off x="6749269" y="2338564"/>
            <a:ext cx="2181246" cy="767014"/>
            <a:chOff x="5900086" y="2073005"/>
            <a:chExt cx="1927335" cy="67772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8C7F81D-18B6-D988-3C95-CD64053BCABE}"/>
                </a:ext>
              </a:extLst>
            </p:cNvPr>
            <p:cNvSpPr/>
            <p:nvPr/>
          </p:nvSpPr>
          <p:spPr bwMode="auto">
            <a:xfrm rot="453402">
              <a:off x="6491955" y="2073005"/>
              <a:ext cx="643844" cy="3585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137232">
                <a:defRPr/>
              </a:pPr>
              <a:r>
                <a:rPr lang="en-US" sz="2037" b="1" dirty="0">
                  <a:latin typeface="Calibri"/>
                </a:rPr>
                <a:t>e-</a:t>
              </a:r>
              <a:endParaRPr sz="4074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8F0767E-3B44-AFF9-8585-B655F3646FBE}"/>
                </a:ext>
              </a:extLst>
            </p:cNvPr>
            <p:cNvSpPr/>
            <p:nvPr/>
          </p:nvSpPr>
          <p:spPr>
            <a:xfrm rot="16692989" flipH="1">
              <a:off x="6942422" y="1632055"/>
              <a:ext cx="72000" cy="169799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37"/>
            </a:p>
          </p:txBody>
        </p:sp>
        <p:sp>
          <p:nvSpPr>
            <p:cNvPr id="47" name="Flèche : virage 19">
              <a:extLst>
                <a:ext uri="{FF2B5EF4-FFF2-40B4-BE49-F238E27FC236}">
                  <a16:creationId xmlns:a16="http://schemas.microsoft.com/office/drawing/2014/main" id="{17920620-564A-318B-896B-854DE18E4C99}"/>
                </a:ext>
              </a:extLst>
            </p:cNvPr>
            <p:cNvSpPr/>
            <p:nvPr/>
          </p:nvSpPr>
          <p:spPr>
            <a:xfrm rot="14359503" flipH="1">
              <a:off x="5900086" y="2390734"/>
              <a:ext cx="360000" cy="360000"/>
            </a:xfrm>
            <a:prstGeom prst="bentArrow">
              <a:avLst>
                <a:gd name="adj1" fmla="val 19939"/>
                <a:gd name="adj2" fmla="val 25000"/>
                <a:gd name="adj3" fmla="val 25000"/>
                <a:gd name="adj4" fmla="val 43750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37">
                <a:solidFill>
                  <a:schemeClr val="tx1"/>
                </a:solidFill>
              </a:endParaRPr>
            </a:p>
          </p:txBody>
        </p:sp>
        <p:sp>
          <p:nvSpPr>
            <p:cNvPr id="48" name="Rectangle : coins arrondis 20">
              <a:extLst>
                <a:ext uri="{FF2B5EF4-FFF2-40B4-BE49-F238E27FC236}">
                  <a16:creationId xmlns:a16="http://schemas.microsoft.com/office/drawing/2014/main" id="{AA859279-1178-3B7A-15D0-C4A8AFB36ED7}"/>
                </a:ext>
              </a:extLst>
            </p:cNvPr>
            <p:cNvSpPr/>
            <p:nvPr/>
          </p:nvSpPr>
          <p:spPr>
            <a:xfrm rot="458019">
              <a:off x="6136909" y="2345083"/>
              <a:ext cx="142582" cy="45719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37"/>
            </a:p>
          </p:txBody>
        </p:sp>
      </p:grpSp>
      <p:pic>
        <p:nvPicPr>
          <p:cNvPr id="49" name="Image 21">
            <a:extLst>
              <a:ext uri="{FF2B5EF4-FFF2-40B4-BE49-F238E27FC236}">
                <a16:creationId xmlns:a16="http://schemas.microsoft.com/office/drawing/2014/main" id="{B8617F44-3CD1-2C34-AE5A-159568A48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01797" y="3962044"/>
            <a:ext cx="1427149" cy="2254023"/>
          </a:xfrm>
          <a:prstGeom prst="rect">
            <a:avLst/>
          </a:prstGeom>
        </p:spPr>
      </p:pic>
      <p:pic>
        <p:nvPicPr>
          <p:cNvPr id="50" name="Image 22">
            <a:extLst>
              <a:ext uri="{FF2B5EF4-FFF2-40B4-BE49-F238E27FC236}">
                <a16:creationId xmlns:a16="http://schemas.microsoft.com/office/drawing/2014/main" id="{DD2A85A3-CBEF-FDC0-0B4D-A9A7187BDB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3252" r="7265" b="7837"/>
          <a:stretch/>
        </p:blipFill>
        <p:spPr bwMode="auto">
          <a:xfrm>
            <a:off x="8364456" y="125625"/>
            <a:ext cx="1657470" cy="1820949"/>
          </a:xfrm>
          <a:prstGeom prst="rect">
            <a:avLst/>
          </a:prstGeom>
          <a:ln w="38100">
            <a:noFill/>
          </a:ln>
        </p:spPr>
      </p:pic>
      <p:pic>
        <p:nvPicPr>
          <p:cNvPr id="51" name="Image 23">
            <a:extLst>
              <a:ext uri="{FF2B5EF4-FFF2-40B4-BE49-F238E27FC236}">
                <a16:creationId xmlns:a16="http://schemas.microsoft.com/office/drawing/2014/main" id="{30A38662-AE06-1501-21FD-2D285B13F6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999"/>
          <a:stretch/>
        </p:blipFill>
        <p:spPr bwMode="auto">
          <a:xfrm>
            <a:off x="5053683" y="174639"/>
            <a:ext cx="2729761" cy="1808231"/>
          </a:xfrm>
          <a:prstGeom prst="rect">
            <a:avLst/>
          </a:prstGeom>
          <a:ln w="38100">
            <a:noFill/>
          </a:ln>
        </p:spPr>
      </p:pic>
      <p:sp>
        <p:nvSpPr>
          <p:cNvPr id="52" name="Flèche : droite 24">
            <a:extLst>
              <a:ext uri="{FF2B5EF4-FFF2-40B4-BE49-F238E27FC236}">
                <a16:creationId xmlns:a16="http://schemas.microsoft.com/office/drawing/2014/main" id="{20087074-16C5-7E05-FB1F-D86BE7086C5F}"/>
              </a:ext>
            </a:extLst>
          </p:cNvPr>
          <p:cNvSpPr/>
          <p:nvPr/>
        </p:nvSpPr>
        <p:spPr bwMode="auto">
          <a:xfrm flipH="1">
            <a:off x="7232119" y="1488337"/>
            <a:ext cx="786006" cy="48896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>
              <a:defRPr/>
            </a:pPr>
            <a:r>
              <a:rPr lang="fr-FR" sz="2263" dirty="0">
                <a:solidFill>
                  <a:prstClr val="white"/>
                </a:solidFill>
                <a:latin typeface="Calibri"/>
              </a:rPr>
              <a:t>e-</a:t>
            </a:r>
            <a:endParaRPr sz="2037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29BA172-92AD-0F19-E78A-8857613C80B3}"/>
              </a:ext>
            </a:extLst>
          </p:cNvPr>
          <p:cNvSpPr/>
          <p:nvPr/>
        </p:nvSpPr>
        <p:spPr bwMode="auto">
          <a:xfrm>
            <a:off x="9133147" y="3325367"/>
            <a:ext cx="3085553" cy="57990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rtl="0">
              <a:defRPr/>
            </a:pPr>
            <a:r>
              <a:rPr lang="en-US" sz="1584" b="1" dirty="0">
                <a:solidFill>
                  <a:srgbClr val="00294B"/>
                </a:solidFill>
                <a:cs typeface="Arial"/>
              </a:rPr>
              <a:t>UC</a:t>
            </a:r>
            <a:r>
              <a:rPr lang="en-US" sz="1584" b="1" baseline="-25000" dirty="0">
                <a:solidFill>
                  <a:srgbClr val="00294B"/>
                </a:solidFill>
                <a:cs typeface="Arial"/>
              </a:rPr>
              <a:t>x </a:t>
            </a:r>
            <a:r>
              <a:rPr lang="en-US" sz="1584" b="1" dirty="0">
                <a:solidFill>
                  <a:srgbClr val="00294B"/>
                </a:solidFill>
                <a:cs typeface="Arial"/>
              </a:rPr>
              <a:t>targets  </a:t>
            </a:r>
            <a:r>
              <a:rPr lang="en-US" sz="1584" b="1" dirty="0">
                <a:solidFill>
                  <a:prstClr val="black"/>
                </a:solidFill>
                <a:cs typeface="Arial" charset="0"/>
              </a:rPr>
              <a:t>(~25g, ~60 pellets)</a:t>
            </a:r>
            <a:r>
              <a:rPr lang="en-US" sz="1584" b="1" dirty="0">
                <a:solidFill>
                  <a:srgbClr val="00294B"/>
                </a:solidFill>
                <a:cs typeface="Arial"/>
              </a:rPr>
              <a:t> </a:t>
            </a:r>
            <a:endParaRPr lang="en-US" sz="1584" b="1" baseline="-25000" dirty="0">
              <a:solidFill>
                <a:srgbClr val="00294B"/>
              </a:solidFill>
              <a:cs typeface="Arial"/>
            </a:endParaRPr>
          </a:p>
        </p:txBody>
      </p:sp>
      <p:pic>
        <p:nvPicPr>
          <p:cNvPr id="54" name="Image 26">
            <a:extLst>
              <a:ext uri="{FF2B5EF4-FFF2-40B4-BE49-F238E27FC236}">
                <a16:creationId xmlns:a16="http://schemas.microsoft.com/office/drawing/2014/main" id="{3E6E1FCD-3B23-272D-4E5E-5221C44B59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017248" y="2666827"/>
            <a:ext cx="2065030" cy="582616"/>
          </a:xfrm>
          <a:prstGeom prst="rect">
            <a:avLst/>
          </a:prstGeom>
        </p:spPr>
      </p:pic>
      <p:pic>
        <p:nvPicPr>
          <p:cNvPr id="55" name="Image 27">
            <a:extLst>
              <a:ext uri="{FF2B5EF4-FFF2-40B4-BE49-F238E27FC236}">
                <a16:creationId xmlns:a16="http://schemas.microsoft.com/office/drawing/2014/main" id="{910C2516-0B49-2F4F-D679-0AA5BA5097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8771920" y="3821759"/>
            <a:ext cx="3116421" cy="2406878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1EA7CD42-1787-761D-7812-314426C2733A}"/>
              </a:ext>
            </a:extLst>
          </p:cNvPr>
          <p:cNvSpPr/>
          <p:nvPr/>
        </p:nvSpPr>
        <p:spPr bwMode="auto">
          <a:xfrm>
            <a:off x="10897144" y="3955910"/>
            <a:ext cx="1249820" cy="33611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 defTabSz="1137232">
              <a:defRPr/>
            </a:pPr>
            <a:r>
              <a:rPr lang="en-US" sz="1584" b="1" dirty="0">
                <a:solidFill>
                  <a:schemeClr val="bg1"/>
                </a:solidFill>
                <a:latin typeface="Calibri"/>
                <a:cs typeface="Arial"/>
              </a:rPr>
              <a:t>Ionizer tube</a:t>
            </a:r>
            <a:endParaRPr lang="en-US" sz="1584" b="1" baseline="-25000" dirty="0">
              <a:solidFill>
                <a:schemeClr val="bg1"/>
              </a:solidFill>
              <a:latin typeface="Calibri"/>
              <a:cs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D3C0EB8-CEA6-565B-0B00-253972E41EA4}"/>
              </a:ext>
            </a:extLst>
          </p:cNvPr>
          <p:cNvSpPr/>
          <p:nvPr/>
        </p:nvSpPr>
        <p:spPr bwMode="auto">
          <a:xfrm>
            <a:off x="8752356" y="5655279"/>
            <a:ext cx="1249820" cy="57990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 defTabSz="1137232">
              <a:defRPr/>
            </a:pPr>
            <a:r>
              <a:rPr lang="en-US" sz="1584" b="1" dirty="0">
                <a:solidFill>
                  <a:schemeClr val="bg1"/>
                </a:solidFill>
                <a:latin typeface="Calibri"/>
                <a:cs typeface="Arial"/>
              </a:rPr>
              <a:t>Extraction electrode </a:t>
            </a:r>
            <a:endParaRPr lang="en-US" sz="1584" b="1" baseline="-25000" dirty="0">
              <a:solidFill>
                <a:schemeClr val="bg1"/>
              </a:solidFill>
              <a:latin typeface="Calibri"/>
              <a:cs typeface="Arial"/>
            </a:endParaRPr>
          </a:p>
        </p:txBody>
      </p:sp>
      <p:cxnSp>
        <p:nvCxnSpPr>
          <p:cNvPr id="58" name="Connecteur droit avec flèche 30">
            <a:extLst>
              <a:ext uri="{FF2B5EF4-FFF2-40B4-BE49-F238E27FC236}">
                <a16:creationId xmlns:a16="http://schemas.microsoft.com/office/drawing/2014/main" id="{61DE4947-DCBE-5D72-F5F2-33137BC1E1B7}"/>
              </a:ext>
            </a:extLst>
          </p:cNvPr>
          <p:cNvCxnSpPr>
            <a:cxnSpLocks/>
          </p:cNvCxnSpPr>
          <p:nvPr/>
        </p:nvCxnSpPr>
        <p:spPr bwMode="auto">
          <a:xfrm>
            <a:off x="9890526" y="3636298"/>
            <a:ext cx="144191" cy="61839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31">
            <a:extLst>
              <a:ext uri="{FF2B5EF4-FFF2-40B4-BE49-F238E27FC236}">
                <a16:creationId xmlns:a16="http://schemas.microsoft.com/office/drawing/2014/main" id="{FE81C5BB-79A9-700F-8D8A-DAF0C1E8645E}"/>
              </a:ext>
            </a:extLst>
          </p:cNvPr>
          <p:cNvCxnSpPr>
            <a:cxnSpLocks/>
            <a:stCxn id="56" idx="1"/>
          </p:cNvCxnSpPr>
          <p:nvPr/>
        </p:nvCxnSpPr>
        <p:spPr bwMode="auto">
          <a:xfrm flipH="1">
            <a:off x="10017248" y="4123969"/>
            <a:ext cx="879896" cy="36990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32">
            <a:extLst>
              <a:ext uri="{FF2B5EF4-FFF2-40B4-BE49-F238E27FC236}">
                <a16:creationId xmlns:a16="http://schemas.microsoft.com/office/drawing/2014/main" id="{7BAF5DA4-1163-E17B-3C7D-CAD2C91099B0}"/>
              </a:ext>
            </a:extLst>
          </p:cNvPr>
          <p:cNvCxnSpPr>
            <a:cxnSpLocks/>
          </p:cNvCxnSpPr>
          <p:nvPr/>
        </p:nvCxnSpPr>
        <p:spPr bwMode="auto">
          <a:xfrm flipV="1">
            <a:off x="9870719" y="5387503"/>
            <a:ext cx="756120" cy="56245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e 33">
            <a:extLst>
              <a:ext uri="{FF2B5EF4-FFF2-40B4-BE49-F238E27FC236}">
                <a16:creationId xmlns:a16="http://schemas.microsoft.com/office/drawing/2014/main" id="{11C535C4-F4D2-33D6-15AB-5ADEE064B7CD}"/>
              </a:ext>
            </a:extLst>
          </p:cNvPr>
          <p:cNvGrpSpPr/>
          <p:nvPr/>
        </p:nvGrpSpPr>
        <p:grpSpPr>
          <a:xfrm>
            <a:off x="44265" y="787301"/>
            <a:ext cx="4568562" cy="3033123"/>
            <a:chOff x="6373339" y="646521"/>
            <a:chExt cx="4320000" cy="28681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7528D35-748B-DC39-E3AC-56872BCACC9E}"/>
                </a:ext>
              </a:extLst>
            </p:cNvPr>
            <p:cNvSpPr/>
            <p:nvPr/>
          </p:nvSpPr>
          <p:spPr>
            <a:xfrm>
              <a:off x="6375945" y="3063751"/>
              <a:ext cx="4059293" cy="4508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358" b="1" i="1" dirty="0">
                  <a:solidFill>
                    <a:srgbClr val="1A629A"/>
                  </a:solidFill>
                </a:rPr>
                <a:t>https://alto.ijclab.in2p3.fr/en/facility/alto-leb/production/</a:t>
              </a:r>
            </a:p>
          </p:txBody>
        </p:sp>
        <p:pic>
          <p:nvPicPr>
            <p:cNvPr id="63" name="Image 35">
              <a:extLst>
                <a:ext uri="{FF2B5EF4-FFF2-40B4-BE49-F238E27FC236}">
                  <a16:creationId xmlns:a16="http://schemas.microsoft.com/office/drawing/2014/main" id="{9D359690-32D4-6D19-A32E-B16656C7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3339" y="646521"/>
              <a:ext cx="4320000" cy="2430000"/>
            </a:xfrm>
            <a:prstGeom prst="rect">
              <a:avLst/>
            </a:prstGeom>
          </p:spPr>
        </p:pic>
      </p:grpSp>
      <p:cxnSp>
        <p:nvCxnSpPr>
          <p:cNvPr id="64" name="Connecteur droit avec flèche 37">
            <a:extLst>
              <a:ext uri="{FF2B5EF4-FFF2-40B4-BE49-F238E27FC236}">
                <a16:creationId xmlns:a16="http://schemas.microsoft.com/office/drawing/2014/main" id="{58E8A391-E279-262A-946B-B23DC815D367}"/>
              </a:ext>
            </a:extLst>
          </p:cNvPr>
          <p:cNvCxnSpPr>
            <a:cxnSpLocks/>
          </p:cNvCxnSpPr>
          <p:nvPr/>
        </p:nvCxnSpPr>
        <p:spPr bwMode="auto">
          <a:xfrm flipV="1">
            <a:off x="9860530" y="3036240"/>
            <a:ext cx="296860" cy="23429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393635C5-18A2-6043-85FF-691F48372E82}"/>
              </a:ext>
            </a:extLst>
          </p:cNvPr>
          <p:cNvSpPr/>
          <p:nvPr/>
        </p:nvSpPr>
        <p:spPr bwMode="auto">
          <a:xfrm>
            <a:off x="2583711" y="5304056"/>
            <a:ext cx="6027355" cy="13112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584" b="1" dirty="0"/>
              <a:t>50 MeV electrons, &gt;10 µA</a:t>
            </a:r>
            <a:r>
              <a:rPr lang="en-GB" sz="1584" dirty="0"/>
              <a:t>, internal conversion in the UC</a:t>
            </a:r>
            <a:r>
              <a:rPr lang="en-GB" sz="1584" baseline="-25000" dirty="0"/>
              <a:t>x</a:t>
            </a:r>
            <a:r>
              <a:rPr lang="en-GB" sz="1584" dirty="0"/>
              <a:t> target</a:t>
            </a:r>
          </a:p>
          <a:p>
            <a:r>
              <a:rPr lang="en-GB" sz="1584" b="1" dirty="0"/>
              <a:t>March 2012 </a:t>
            </a:r>
            <a:r>
              <a:rPr lang="en-GB" sz="1584" dirty="0"/>
              <a:t>: Operating licence from nuclear safety regulator, based on ISOLDE concept</a:t>
            </a:r>
          </a:p>
          <a:p>
            <a:pPr rtl="0"/>
            <a:r>
              <a:rPr lang="en-US" sz="1584" b="1" dirty="0">
                <a:solidFill>
                  <a:srgbClr val="00294B"/>
                </a:solidFill>
                <a:cs typeface="Arial" charset="0"/>
              </a:rPr>
              <a:t>First operational RIB facility based on photo-fission  </a:t>
            </a:r>
          </a:p>
          <a:p>
            <a:pPr rtl="0"/>
            <a:r>
              <a:rPr lang="en-US" sz="1584" b="1" dirty="0">
                <a:solidFill>
                  <a:srgbClr val="00294B"/>
                </a:solidFill>
                <a:cs typeface="Arial" charset="0"/>
                <a:sym typeface="Wingdings" panose="05000000000000000000" pitchFamily="2" charset="2"/>
              </a:rPr>
              <a:t> populating the GDR </a:t>
            </a:r>
            <a:r>
              <a:rPr lang="en-US" sz="1584" b="1" dirty="0">
                <a:solidFill>
                  <a:srgbClr val="00294B"/>
                </a:solidFill>
                <a:cs typeface="Arial" charset="0"/>
              </a:rPr>
              <a:t>of  </a:t>
            </a:r>
            <a:r>
              <a:rPr lang="en-US" sz="1584" b="1" baseline="30000" dirty="0">
                <a:solidFill>
                  <a:srgbClr val="00294B"/>
                </a:solidFill>
                <a:cs typeface="Arial" charset="0"/>
              </a:rPr>
              <a:t>238</a:t>
            </a:r>
            <a:r>
              <a:rPr lang="en-US" sz="1584" b="1" dirty="0">
                <a:solidFill>
                  <a:srgbClr val="00294B"/>
                </a:solidFill>
                <a:cs typeface="Arial" charset="0"/>
              </a:rPr>
              <a:t>U</a:t>
            </a:r>
            <a:r>
              <a:rPr lang="en-US" sz="1584" b="1" dirty="0">
                <a:solidFill>
                  <a:srgbClr val="002060"/>
                </a:solidFill>
                <a:cs typeface="Arial" charset="0"/>
              </a:rPr>
              <a:t>(~10</a:t>
            </a:r>
            <a:r>
              <a:rPr lang="en-US" sz="1584" b="1" baseline="30000" dirty="0">
                <a:solidFill>
                  <a:srgbClr val="002060"/>
                </a:solidFill>
                <a:cs typeface="Arial" charset="0"/>
              </a:rPr>
              <a:t>11</a:t>
            </a:r>
            <a:r>
              <a:rPr lang="en-US" sz="1584" b="1" dirty="0">
                <a:solidFill>
                  <a:srgbClr val="002060"/>
                </a:solidFill>
                <a:cs typeface="Arial" charset="0"/>
              </a:rPr>
              <a:t> f/s)</a:t>
            </a:r>
          </a:p>
        </p:txBody>
      </p:sp>
      <p:sp>
        <p:nvSpPr>
          <p:cNvPr id="67" name="ZoneTexte 41">
            <a:extLst>
              <a:ext uri="{FF2B5EF4-FFF2-40B4-BE49-F238E27FC236}">
                <a16:creationId xmlns:a16="http://schemas.microsoft.com/office/drawing/2014/main" id="{1DF89F92-4311-C05E-090F-254E8D3C259B}"/>
              </a:ext>
            </a:extLst>
          </p:cNvPr>
          <p:cNvSpPr txBox="1"/>
          <p:nvPr/>
        </p:nvSpPr>
        <p:spPr bwMode="auto">
          <a:xfrm>
            <a:off x="5764193" y="2164508"/>
            <a:ext cx="1966247" cy="614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32" b="1" dirty="0">
                <a:solidFill>
                  <a:schemeClr val="bg1"/>
                </a:solidFill>
              </a:rPr>
              <a:t>New frontend commissioned in October 2022</a:t>
            </a:r>
          </a:p>
        </p:txBody>
      </p:sp>
      <p:sp>
        <p:nvSpPr>
          <p:cNvPr id="68" name="ZoneTexte 45">
            <a:extLst>
              <a:ext uri="{FF2B5EF4-FFF2-40B4-BE49-F238E27FC236}">
                <a16:creationId xmlns:a16="http://schemas.microsoft.com/office/drawing/2014/main" id="{CCA861B9-C320-2E8C-C79F-F9F34A1892C5}"/>
              </a:ext>
            </a:extLst>
          </p:cNvPr>
          <p:cNvSpPr txBox="1"/>
          <p:nvPr/>
        </p:nvSpPr>
        <p:spPr bwMode="auto">
          <a:xfrm>
            <a:off x="242764" y="3801875"/>
            <a:ext cx="1575217" cy="614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32" b="1" dirty="0">
                <a:solidFill>
                  <a:schemeClr val="bg1"/>
                </a:solidFill>
              </a:rPr>
              <a:t>Robot for TISS tested in Summer 2024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7B75263-5C93-98B8-5A04-AE0677CB881F}"/>
              </a:ext>
            </a:extLst>
          </p:cNvPr>
          <p:cNvSpPr txBox="1"/>
          <p:nvPr/>
        </p:nvSpPr>
        <p:spPr>
          <a:xfrm>
            <a:off x="2129429" y="6522350"/>
            <a:ext cx="1993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courtesy of E. Minaya</a:t>
            </a:r>
          </a:p>
        </p:txBody>
      </p:sp>
    </p:spTree>
    <p:extLst>
      <p:ext uri="{BB962C8B-B14F-4D97-AF65-F5344CB8AC3E}">
        <p14:creationId xmlns:p14="http://schemas.microsoft.com/office/powerpoint/2010/main" val="395119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2" grpId="0" animBg="1"/>
      <p:bldP spid="53" grpId="0" animBg="1"/>
      <p:bldP spid="56" grpId="0" animBg="1"/>
      <p:bldP spid="57" grpId="0" animBg="1"/>
      <p:bldP spid="65" grpId="0" uiExpand="1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FA057-F7B2-6729-D09F-AAA6B883D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6B956-3BC4-D1CA-03F8-1B3853D2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224862"/>
            <a:ext cx="6264052" cy="438601"/>
          </a:xfrm>
        </p:spPr>
        <p:txBody>
          <a:bodyPr/>
          <a:lstStyle/>
          <a:p>
            <a:r>
              <a:rPr lang="en-US" dirty="0"/>
              <a:t>ARIEL at TRIUMF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1D963-3BFD-1D68-E96D-0EBCAEC4BD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18</a:t>
            </a:fld>
            <a:endParaRPr lang="en-BE" dirty="0"/>
          </a:p>
        </p:txBody>
      </p:sp>
      <p:pic>
        <p:nvPicPr>
          <p:cNvPr id="4100" name="Picture 4" descr="r/Maps - a black background with a black square">
            <a:extLst>
              <a:ext uri="{FF2B5EF4-FFF2-40B4-BE49-F238E27FC236}">
                <a16:creationId xmlns:a16="http://schemas.microsoft.com/office/drawing/2014/main" id="{9B713B4D-0DF3-36CA-9610-986F3E7D6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50" y="2122689"/>
            <a:ext cx="7835389" cy="37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28BD36-3945-88AD-CCBE-19789742F029}"/>
                  </a:ext>
                </a:extLst>
              </p:cNvPr>
              <p:cNvSpPr txBox="1"/>
              <p:nvPr/>
            </p:nvSpPr>
            <p:spPr bwMode="auto">
              <a:xfrm>
                <a:off x="210659" y="3174591"/>
                <a:ext cx="2194832" cy="954107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4"/>
                    </a:solidFill>
                  </a:rPr>
                  <a:t>ISAC,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ARIEL</a:t>
                </a:r>
              </a:p>
              <a:p>
                <a:r>
                  <a:rPr lang="en-US" sz="1400" dirty="0">
                    <a:solidFill>
                      <a:schemeClr val="accent4"/>
                    </a:solidFill>
                  </a:rPr>
                  <a:t>TRIUMF</a:t>
                </a:r>
              </a:p>
              <a:p>
                <a:r>
                  <a:rPr lang="en-US" sz="1400" dirty="0">
                    <a:solidFill>
                      <a:schemeClr val="accent4"/>
                    </a:solidFill>
                  </a:rPr>
                  <a:t>490 MeV p,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30 MeV e→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400" dirty="0">
                    <a:solidFill>
                      <a:schemeClr val="accent2"/>
                    </a:solidFill>
                    <a:sym typeface="Wingdings" panose="05000000000000000000" pitchFamily="2" charset="2"/>
                  </a:rPr>
                  <a:t> </a:t>
                </a:r>
                <a:br>
                  <a:rPr lang="en-US" sz="1400" dirty="0">
                    <a:solidFill>
                      <a:srgbClr val="FF0000"/>
                    </a:solidFill>
                  </a:rPr>
                </a:br>
                <a:r>
                  <a:rPr lang="en-US" sz="1400" dirty="0">
                    <a:solidFill>
                      <a:schemeClr val="accent4"/>
                    </a:solidFill>
                  </a:rPr>
                  <a:t>Vancouver (CA)</a:t>
                </a:r>
                <a:endParaRPr lang="en-GB" sz="1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C48698-D958-C28F-FD97-3C43FE2AD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659" y="3174591"/>
                <a:ext cx="2194832" cy="954107"/>
              </a:xfrm>
              <a:prstGeom prst="rect">
                <a:avLst/>
              </a:prstGeom>
              <a:blipFill>
                <a:blip r:embed="rId6"/>
                <a:stretch>
                  <a:fillRect l="-274" t="-621" b="-3106"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56" name="Straight Connector 4155">
            <a:extLst>
              <a:ext uri="{FF2B5EF4-FFF2-40B4-BE49-F238E27FC236}">
                <a16:creationId xmlns:a16="http://schemas.microsoft.com/office/drawing/2014/main" id="{AEA2250C-CF95-DA93-EA32-47DB407A7789}"/>
              </a:ext>
            </a:extLst>
          </p:cNvPr>
          <p:cNvCxnSpPr>
            <a:cxnSpLocks/>
          </p:cNvCxnSpPr>
          <p:nvPr/>
        </p:nvCxnSpPr>
        <p:spPr>
          <a:xfrm flipV="1">
            <a:off x="2414635" y="2937440"/>
            <a:ext cx="891868" cy="70184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8" name="TextBox 4167">
            <a:extLst>
              <a:ext uri="{FF2B5EF4-FFF2-40B4-BE49-F238E27FC236}">
                <a16:creationId xmlns:a16="http://schemas.microsoft.com/office/drawing/2014/main" id="{CF118DB6-2B41-307B-44B5-9505D79D52C7}"/>
              </a:ext>
            </a:extLst>
          </p:cNvPr>
          <p:cNvSpPr txBox="1"/>
          <p:nvPr/>
        </p:nvSpPr>
        <p:spPr bwMode="auto">
          <a:xfrm>
            <a:off x="7168565" y="34367"/>
            <a:ext cx="111921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</a:rPr>
              <a:t>Operational</a:t>
            </a:r>
          </a:p>
        </p:txBody>
      </p:sp>
      <p:sp>
        <p:nvSpPr>
          <p:cNvPr id="4169" name="TextBox 4168">
            <a:extLst>
              <a:ext uri="{FF2B5EF4-FFF2-40B4-BE49-F238E27FC236}">
                <a16:creationId xmlns:a16="http://schemas.microsoft.com/office/drawing/2014/main" id="{CD8AA267-0077-07AC-13A6-F354FD6AC890}"/>
              </a:ext>
            </a:extLst>
          </p:cNvPr>
          <p:cNvSpPr txBox="1"/>
          <p:nvPr/>
        </p:nvSpPr>
        <p:spPr bwMode="auto">
          <a:xfrm>
            <a:off x="8170756" y="31674"/>
            <a:ext cx="69044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Future</a:t>
            </a:r>
          </a:p>
        </p:txBody>
      </p:sp>
      <p:sp>
        <p:nvSpPr>
          <p:cNvPr id="4170" name="TextBox 4169">
            <a:extLst>
              <a:ext uri="{FF2B5EF4-FFF2-40B4-BE49-F238E27FC236}">
                <a16:creationId xmlns:a16="http://schemas.microsoft.com/office/drawing/2014/main" id="{3E77E491-4CAC-AC83-1130-A58334D9D575}"/>
              </a:ext>
            </a:extLst>
          </p:cNvPr>
          <p:cNvSpPr txBox="1"/>
          <p:nvPr/>
        </p:nvSpPr>
        <p:spPr bwMode="auto">
          <a:xfrm>
            <a:off x="8838719" y="46194"/>
            <a:ext cx="2085827" cy="307777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Offline RIB (operational)</a:t>
            </a:r>
          </a:p>
        </p:txBody>
      </p:sp>
      <p:sp>
        <p:nvSpPr>
          <p:cNvPr id="4171" name="TextBox 4170">
            <a:extLst>
              <a:ext uri="{FF2B5EF4-FFF2-40B4-BE49-F238E27FC236}">
                <a16:creationId xmlns:a16="http://schemas.microsoft.com/office/drawing/2014/main" id="{73655B6C-82C1-BB13-0904-3A9BD43B4FC7}"/>
              </a:ext>
            </a:extLst>
          </p:cNvPr>
          <p:cNvSpPr txBox="1"/>
          <p:nvPr/>
        </p:nvSpPr>
        <p:spPr bwMode="auto">
          <a:xfrm>
            <a:off x="6363206" y="194031"/>
            <a:ext cx="8098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Legend:</a:t>
            </a:r>
          </a:p>
        </p:txBody>
      </p:sp>
      <p:sp>
        <p:nvSpPr>
          <p:cNvPr id="4179" name="TextBox 4178">
            <a:extLst>
              <a:ext uri="{FF2B5EF4-FFF2-40B4-BE49-F238E27FC236}">
                <a16:creationId xmlns:a16="http://schemas.microsoft.com/office/drawing/2014/main" id="{1AFEFBFC-555D-5D8A-052E-3CA0BD3FF706}"/>
              </a:ext>
            </a:extLst>
          </p:cNvPr>
          <p:cNvSpPr txBox="1"/>
          <p:nvPr/>
        </p:nvSpPr>
        <p:spPr bwMode="auto">
          <a:xfrm>
            <a:off x="8712315" y="401800"/>
            <a:ext cx="1384546" cy="3077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</a:t>
            </a:r>
            <a:r>
              <a:rPr lang="en-GB" sz="1400" dirty="0"/>
              <a:t> High energy</a:t>
            </a:r>
          </a:p>
        </p:txBody>
      </p:sp>
      <p:sp>
        <p:nvSpPr>
          <p:cNvPr id="4180" name="TextBox 4179">
            <a:extLst>
              <a:ext uri="{FF2B5EF4-FFF2-40B4-BE49-F238E27FC236}">
                <a16:creationId xmlns:a16="http://schemas.microsoft.com/office/drawing/2014/main" id="{B10CCADC-12EA-B78C-5C57-8C51D8673CF8}"/>
              </a:ext>
            </a:extLst>
          </p:cNvPr>
          <p:cNvSpPr txBox="1"/>
          <p:nvPr/>
        </p:nvSpPr>
        <p:spPr bwMode="auto">
          <a:xfrm>
            <a:off x="10160922" y="406887"/>
            <a:ext cx="1317220" cy="30777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 </a:t>
            </a:r>
            <a:r>
              <a:rPr lang="en-GB" sz="1400" dirty="0"/>
              <a:t>Low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05929721-6FDC-E763-E2CF-00381501A07E}"/>
                  </a:ext>
                </a:extLst>
              </p:cNvPr>
              <p:cNvSpPr txBox="1"/>
              <p:nvPr/>
            </p:nvSpPr>
            <p:spPr bwMode="auto">
              <a:xfrm>
                <a:off x="11551378" y="402866"/>
                <a:ext cx="534121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e→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GB" sz="140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216A24BD-39D7-FD9F-9549-FC8ED28B1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51378" y="402866"/>
                <a:ext cx="534121" cy="307777"/>
              </a:xfrm>
              <a:prstGeom prst="rect">
                <a:avLst/>
              </a:prstGeom>
              <a:blipFill>
                <a:blip r:embed="rId8"/>
                <a:stretch>
                  <a:fillRect l="-1075" t="-1786" b="-10714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82" name="TextBox 4181">
            <a:extLst>
              <a:ext uri="{FF2B5EF4-FFF2-40B4-BE49-F238E27FC236}">
                <a16:creationId xmlns:a16="http://schemas.microsoft.com/office/drawing/2014/main" id="{9B49B350-986B-7655-D29F-604FA83498B7}"/>
              </a:ext>
            </a:extLst>
          </p:cNvPr>
          <p:cNvSpPr txBox="1"/>
          <p:nvPr/>
        </p:nvSpPr>
        <p:spPr bwMode="auto">
          <a:xfrm>
            <a:off x="10984685" y="37817"/>
            <a:ext cx="1100814" cy="30777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Gas catcher</a:t>
            </a:r>
          </a:p>
        </p:txBody>
      </p:sp>
      <p:sp>
        <p:nvSpPr>
          <p:cNvPr id="4183" name="TextBox 4182">
            <a:extLst>
              <a:ext uri="{FF2B5EF4-FFF2-40B4-BE49-F238E27FC236}">
                <a16:creationId xmlns:a16="http://schemas.microsoft.com/office/drawing/2014/main" id="{B03ECC30-C488-F25C-60BD-C2048B354CD7}"/>
              </a:ext>
            </a:extLst>
          </p:cNvPr>
          <p:cNvSpPr txBox="1"/>
          <p:nvPr/>
        </p:nvSpPr>
        <p:spPr bwMode="auto">
          <a:xfrm>
            <a:off x="7676959" y="398652"/>
            <a:ext cx="97174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Heavy ion</a:t>
            </a:r>
          </a:p>
        </p:txBody>
      </p:sp>
      <p:sp>
        <p:nvSpPr>
          <p:cNvPr id="4184" name="Rectangle 4183">
            <a:extLst>
              <a:ext uri="{FF2B5EF4-FFF2-40B4-BE49-F238E27FC236}">
                <a16:creationId xmlns:a16="http://schemas.microsoft.com/office/drawing/2014/main" id="{8BEA63CD-C79A-7ECA-D2C9-6BE1705667D5}"/>
              </a:ext>
            </a:extLst>
          </p:cNvPr>
          <p:cNvSpPr/>
          <p:nvPr/>
        </p:nvSpPr>
        <p:spPr>
          <a:xfrm>
            <a:off x="7217833" y="18216"/>
            <a:ext cx="4914900" cy="748017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86" name="Straight Connector 4185">
            <a:extLst>
              <a:ext uri="{FF2B5EF4-FFF2-40B4-BE49-F238E27FC236}">
                <a16:creationId xmlns:a16="http://schemas.microsoft.com/office/drawing/2014/main" id="{C6754F36-743F-EAC6-3583-A3DBBF8DB888}"/>
              </a:ext>
            </a:extLst>
          </p:cNvPr>
          <p:cNvCxnSpPr>
            <a:cxnSpLocks/>
            <a:stCxn id="8" idx="0"/>
          </p:cNvCxnSpPr>
          <p:nvPr/>
        </p:nvCxnSpPr>
        <p:spPr>
          <a:xfrm>
            <a:off x="1308075" y="3174591"/>
            <a:ext cx="1106559" cy="27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8" name="Straight Connector 4187">
            <a:extLst>
              <a:ext uri="{FF2B5EF4-FFF2-40B4-BE49-F238E27FC236}">
                <a16:creationId xmlns:a16="http://schemas.microsoft.com/office/drawing/2014/main" id="{7AF28001-4DDC-45A0-6AEF-32A3DFF6839C}"/>
              </a:ext>
            </a:extLst>
          </p:cNvPr>
          <p:cNvCxnSpPr>
            <a:cxnSpLocks/>
          </p:cNvCxnSpPr>
          <p:nvPr/>
        </p:nvCxnSpPr>
        <p:spPr>
          <a:xfrm>
            <a:off x="2405491" y="3174591"/>
            <a:ext cx="0" cy="9671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3" name="Straight Connector 4192">
            <a:extLst>
              <a:ext uri="{FF2B5EF4-FFF2-40B4-BE49-F238E27FC236}">
                <a16:creationId xmlns:a16="http://schemas.microsoft.com/office/drawing/2014/main" id="{A2A4F62D-DB2E-4E60-855B-D8196091BB1F}"/>
              </a:ext>
            </a:extLst>
          </p:cNvPr>
          <p:cNvCxnSpPr>
            <a:cxnSpLocks/>
            <a:endCxn id="8" idx="2"/>
          </p:cNvCxnSpPr>
          <p:nvPr/>
        </p:nvCxnSpPr>
        <p:spPr>
          <a:xfrm flipH="1">
            <a:off x="1308075" y="4128698"/>
            <a:ext cx="10974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7A59DB2-79BC-BC26-4474-7190A9E5CB75}"/>
              </a:ext>
            </a:extLst>
          </p:cNvPr>
          <p:cNvSpPr txBox="1"/>
          <p:nvPr/>
        </p:nvSpPr>
        <p:spPr>
          <a:xfrm>
            <a:off x="4310001" y="1139636"/>
            <a:ext cx="7829810" cy="2585323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Contributions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Invited (Mon 1:30 PM): L. </a:t>
            </a:r>
            <a:r>
              <a:rPr lang="en-US" dirty="0" err="1">
                <a:solidFill>
                  <a:schemeClr val="bg1"/>
                </a:solidFill>
              </a:rPr>
              <a:t>Egoriti</a:t>
            </a:r>
            <a:r>
              <a:rPr lang="en-US" dirty="0">
                <a:solidFill>
                  <a:schemeClr val="bg1"/>
                </a:solidFill>
              </a:rPr>
              <a:t> – ARIEL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Talk (Fri 9:00 AM): J. Lassen – TRILIS upgrade for ARIEL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Talk (Tue 4:50 PM): R. Baartman – ARIEL high resolution separator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Talk (Fri 9:00 AM): F. Maldonado – R&amp;D opportunities at ARIEL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Poster (Tue 6:00 PM): N. Noori – ARIEL Hermetic target vessel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Poster (Tue 6:00 PM): R. Schick-Martin – ARIEL HRS 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Poster (Tue 6:00 PM): M. Cervantes – ARIEL Target material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Poster (Tue 6:00 PM): M. Hartmann – post acceleration beamline CANREB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AB9379-E458-0871-3CF7-8EB6604194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67" y="4469325"/>
            <a:ext cx="2186096" cy="39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F9C34-BE54-8041-94E5-DC48371E9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BFC07-FB1E-5100-D379-623B2520D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ARIEL at TRIUMF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CC0E66E-1584-FB11-71A8-2E9E7B4E4743}"/>
                  </a:ext>
                </a:extLst>
              </p:cNvPr>
              <p:cNvSpPr>
                <a:spLocks noGrp="1"/>
              </p:cNvSpPr>
              <p:nvPr>
                <p:ph type="body" sz="quarter" idx="15"/>
              </p:nvPr>
            </p:nvSpPr>
            <p:spPr>
              <a:xfrm>
                <a:off x="181198" y="834919"/>
                <a:ext cx="5896741" cy="5018382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Addition of two ISOL target stations to TRIUMF</a:t>
                </a:r>
              </a:p>
              <a:p>
                <a:pPr lvl="1"/>
                <a:r>
                  <a:rPr lang="en-US" sz="1800" dirty="0"/>
                  <a:t>e -&gt;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dirty="0"/>
                  <a:t> station, 30 MeV electron, 10 mA</a:t>
                </a:r>
              </a:p>
              <a:p>
                <a:pPr lvl="1"/>
                <a:r>
                  <a:rPr lang="en-US" sz="1800" dirty="0"/>
                  <a:t>p+ station, 490 MeV up to 100 µA</a:t>
                </a:r>
              </a:p>
              <a:p>
                <a:r>
                  <a:rPr lang="en-US" sz="2000" dirty="0"/>
                  <a:t>Beam switchyard capable of delivering up to three simultaneous RIB to users</a:t>
                </a:r>
              </a:p>
              <a:p>
                <a:r>
                  <a:rPr lang="en-US" sz="2000" dirty="0"/>
                  <a:t>Flexible Target and Ion Source Assembly based on ISOLDE one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CC0E66E-1584-FB11-71A8-2E9E7B4E47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5"/>
              </p:nvPr>
            </p:nvSpPr>
            <p:spPr>
              <a:xfrm>
                <a:off x="181198" y="834919"/>
                <a:ext cx="5896741" cy="5018382"/>
              </a:xfrm>
              <a:blipFill>
                <a:blip r:embed="rId3"/>
                <a:stretch>
                  <a:fillRect t="-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A6B5-FF1D-723D-9F6C-77049FC52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19</a:t>
            </a:fld>
            <a:endParaRPr lang="en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AEBCBF-F111-D487-8837-DE96B26B45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8112" y="278514"/>
            <a:ext cx="6644641" cy="574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E95A8FB-1033-1CF6-FEA1-F0F54FEE068D}"/>
              </a:ext>
            </a:extLst>
          </p:cNvPr>
          <p:cNvGrpSpPr/>
          <p:nvPr/>
        </p:nvGrpSpPr>
        <p:grpSpPr>
          <a:xfrm>
            <a:off x="6844671" y="549330"/>
            <a:ext cx="3871457" cy="4631960"/>
            <a:chOff x="3863509" y="865441"/>
            <a:chExt cx="3801178" cy="465950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B611280-3A1F-A686-95B6-DDEFA3982F3C}"/>
                </a:ext>
              </a:extLst>
            </p:cNvPr>
            <p:cNvCxnSpPr>
              <a:cxnSpLocks/>
            </p:cNvCxnSpPr>
            <p:nvPr/>
          </p:nvCxnSpPr>
          <p:spPr>
            <a:xfrm>
              <a:off x="4844458" y="897506"/>
              <a:ext cx="2795208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97BE402-F16E-6AC9-518F-921C87A15DA0}"/>
                </a:ext>
              </a:extLst>
            </p:cNvPr>
            <p:cNvCxnSpPr>
              <a:cxnSpLocks/>
            </p:cNvCxnSpPr>
            <p:nvPr/>
          </p:nvCxnSpPr>
          <p:spPr>
            <a:xfrm>
              <a:off x="7632685" y="865441"/>
              <a:ext cx="0" cy="123581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36AED1C-E367-8869-AC30-924A25B47BDA}"/>
                </a:ext>
              </a:extLst>
            </p:cNvPr>
            <p:cNvCxnSpPr>
              <a:cxnSpLocks/>
            </p:cNvCxnSpPr>
            <p:nvPr/>
          </p:nvCxnSpPr>
          <p:spPr>
            <a:xfrm>
              <a:off x="6741215" y="2094271"/>
              <a:ext cx="923472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9F5DBD8-C6F5-E761-497D-6F3FF23EF5B4}"/>
                </a:ext>
              </a:extLst>
            </p:cNvPr>
            <p:cNvCxnSpPr>
              <a:cxnSpLocks/>
            </p:cNvCxnSpPr>
            <p:nvPr/>
          </p:nvCxnSpPr>
          <p:spPr>
            <a:xfrm>
              <a:off x="6769510" y="2064775"/>
              <a:ext cx="0" cy="168131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C8D47B0-4DEF-154D-B631-926C3DCB3CFE}"/>
                </a:ext>
              </a:extLst>
            </p:cNvPr>
            <p:cNvCxnSpPr>
              <a:cxnSpLocks/>
            </p:cNvCxnSpPr>
            <p:nvPr/>
          </p:nvCxnSpPr>
          <p:spPr>
            <a:xfrm>
              <a:off x="5780579" y="3753858"/>
              <a:ext cx="1021946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61BD2F-343B-8057-AB78-617BCBB5A131}"/>
                </a:ext>
              </a:extLst>
            </p:cNvPr>
            <p:cNvCxnSpPr>
              <a:cxnSpLocks/>
            </p:cNvCxnSpPr>
            <p:nvPr/>
          </p:nvCxnSpPr>
          <p:spPr>
            <a:xfrm>
              <a:off x="4875525" y="874990"/>
              <a:ext cx="0" cy="122626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FF2F96-D3E4-4D51-4C30-10F6111D59F3}"/>
                </a:ext>
              </a:extLst>
            </p:cNvPr>
            <p:cNvCxnSpPr>
              <a:cxnSpLocks/>
            </p:cNvCxnSpPr>
            <p:nvPr/>
          </p:nvCxnSpPr>
          <p:spPr>
            <a:xfrm>
              <a:off x="4843090" y="2094271"/>
              <a:ext cx="25427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C95569E-5438-80DA-40E6-24C6D1DCEABF}"/>
                </a:ext>
              </a:extLst>
            </p:cNvPr>
            <p:cNvCxnSpPr>
              <a:cxnSpLocks/>
            </p:cNvCxnSpPr>
            <p:nvPr/>
          </p:nvCxnSpPr>
          <p:spPr>
            <a:xfrm>
              <a:off x="5060611" y="2072543"/>
              <a:ext cx="0" cy="413763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991F83F-C126-4A87-5AE2-7AB73E8F949B}"/>
                </a:ext>
              </a:extLst>
            </p:cNvPr>
            <p:cNvCxnSpPr>
              <a:cxnSpLocks/>
            </p:cNvCxnSpPr>
            <p:nvPr/>
          </p:nvCxnSpPr>
          <p:spPr>
            <a:xfrm>
              <a:off x="4625810" y="2450258"/>
              <a:ext cx="443431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B2E7C11-AEAA-820B-830E-AC9D2B30F736}"/>
                </a:ext>
              </a:extLst>
            </p:cNvPr>
            <p:cNvCxnSpPr>
              <a:cxnSpLocks/>
            </p:cNvCxnSpPr>
            <p:nvPr/>
          </p:nvCxnSpPr>
          <p:spPr>
            <a:xfrm>
              <a:off x="4388470" y="2324616"/>
              <a:ext cx="253332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6A37C0F-46D0-BBFB-314F-40C788E02EDE}"/>
                </a:ext>
              </a:extLst>
            </p:cNvPr>
            <p:cNvCxnSpPr>
              <a:cxnSpLocks/>
            </p:cNvCxnSpPr>
            <p:nvPr/>
          </p:nvCxnSpPr>
          <p:spPr>
            <a:xfrm>
              <a:off x="4655763" y="2290883"/>
              <a:ext cx="0" cy="15937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BDCE40-1F4F-2BBE-505F-01FBC48931A2}"/>
                </a:ext>
              </a:extLst>
            </p:cNvPr>
            <p:cNvCxnSpPr>
              <a:cxnSpLocks/>
            </p:cNvCxnSpPr>
            <p:nvPr/>
          </p:nvCxnSpPr>
          <p:spPr>
            <a:xfrm>
              <a:off x="4421818" y="2299903"/>
              <a:ext cx="0" cy="18257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2B3029A-EEBF-BCCF-35EF-E392B815E19E}"/>
                </a:ext>
              </a:extLst>
            </p:cNvPr>
            <p:cNvCxnSpPr>
              <a:cxnSpLocks/>
            </p:cNvCxnSpPr>
            <p:nvPr/>
          </p:nvCxnSpPr>
          <p:spPr>
            <a:xfrm>
              <a:off x="4193047" y="2450258"/>
              <a:ext cx="228769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B4F2CA4-7969-CBBD-F1A7-8917776A9007}"/>
                </a:ext>
              </a:extLst>
            </p:cNvPr>
            <p:cNvCxnSpPr>
              <a:cxnSpLocks/>
            </p:cNvCxnSpPr>
            <p:nvPr/>
          </p:nvCxnSpPr>
          <p:spPr>
            <a:xfrm>
              <a:off x="4222994" y="2436298"/>
              <a:ext cx="0" cy="425528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029F8A7-CA35-1453-5D3B-AECEFC59EAC5}"/>
                </a:ext>
              </a:extLst>
            </p:cNvPr>
            <p:cNvCxnSpPr>
              <a:cxnSpLocks/>
            </p:cNvCxnSpPr>
            <p:nvPr/>
          </p:nvCxnSpPr>
          <p:spPr>
            <a:xfrm>
              <a:off x="4202054" y="2828603"/>
              <a:ext cx="324363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F9B4297-3F1A-E208-BF9F-32A77B527A7E}"/>
                </a:ext>
              </a:extLst>
            </p:cNvPr>
            <p:cNvCxnSpPr>
              <a:cxnSpLocks/>
            </p:cNvCxnSpPr>
            <p:nvPr/>
          </p:nvCxnSpPr>
          <p:spPr>
            <a:xfrm>
              <a:off x="4502199" y="2806808"/>
              <a:ext cx="0" cy="41904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5990FD4-FAB5-22BF-0902-F046A43C9753}"/>
                </a:ext>
              </a:extLst>
            </p:cNvPr>
            <p:cNvCxnSpPr>
              <a:cxnSpLocks/>
            </p:cNvCxnSpPr>
            <p:nvPr/>
          </p:nvCxnSpPr>
          <p:spPr>
            <a:xfrm>
              <a:off x="4124074" y="3192919"/>
              <a:ext cx="378126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955BEA-173A-347B-72AD-6769D242EA0F}"/>
                </a:ext>
              </a:extLst>
            </p:cNvPr>
            <p:cNvCxnSpPr>
              <a:cxnSpLocks/>
            </p:cNvCxnSpPr>
            <p:nvPr/>
          </p:nvCxnSpPr>
          <p:spPr>
            <a:xfrm>
              <a:off x="4158496" y="3178959"/>
              <a:ext cx="0" cy="1288339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8BB1F59-A2F3-0DE7-B0FD-4C057D9815C1}"/>
                </a:ext>
              </a:extLst>
            </p:cNvPr>
            <p:cNvCxnSpPr>
              <a:cxnSpLocks/>
            </p:cNvCxnSpPr>
            <p:nvPr/>
          </p:nvCxnSpPr>
          <p:spPr>
            <a:xfrm>
              <a:off x="3894925" y="4453338"/>
              <a:ext cx="0" cy="107161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752C101-9E84-70C8-5525-9B22088F9D19}"/>
                </a:ext>
              </a:extLst>
            </p:cNvPr>
            <p:cNvCxnSpPr>
              <a:cxnSpLocks/>
            </p:cNvCxnSpPr>
            <p:nvPr/>
          </p:nvCxnSpPr>
          <p:spPr>
            <a:xfrm>
              <a:off x="3863509" y="4467298"/>
              <a:ext cx="329538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AF62D70-001D-C5B8-868D-0AED23B625ED}"/>
                </a:ext>
              </a:extLst>
            </p:cNvPr>
            <p:cNvCxnSpPr>
              <a:cxnSpLocks/>
            </p:cNvCxnSpPr>
            <p:nvPr/>
          </p:nvCxnSpPr>
          <p:spPr>
            <a:xfrm>
              <a:off x="3908889" y="5490682"/>
              <a:ext cx="1928014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5D3E16A-4BE9-B181-EB26-433C57692D68}"/>
                </a:ext>
              </a:extLst>
            </p:cNvPr>
            <p:cNvCxnSpPr>
              <a:cxnSpLocks/>
            </p:cNvCxnSpPr>
            <p:nvPr/>
          </p:nvCxnSpPr>
          <p:spPr>
            <a:xfrm>
              <a:off x="5807156" y="3723988"/>
              <a:ext cx="0" cy="179595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D3140DE-2B2E-DE28-7BB6-29C7582F7699}"/>
              </a:ext>
            </a:extLst>
          </p:cNvPr>
          <p:cNvGrpSpPr/>
          <p:nvPr/>
        </p:nvGrpSpPr>
        <p:grpSpPr>
          <a:xfrm>
            <a:off x="2827772" y="3599461"/>
            <a:ext cx="3340233" cy="3153695"/>
            <a:chOff x="4301776" y="924746"/>
            <a:chExt cx="4114712" cy="388492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B2E8E2D-E5C9-899C-2D13-0152BF6A1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54272" y="1268840"/>
              <a:ext cx="2762216" cy="354082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A8C7554-CE8A-46CF-301F-55E96280158E}"/>
                </a:ext>
              </a:extLst>
            </p:cNvPr>
            <p:cNvSpPr/>
            <p:nvPr/>
          </p:nvSpPr>
          <p:spPr>
            <a:xfrm>
              <a:off x="5765636" y="924746"/>
              <a:ext cx="2562712" cy="40011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sz="2000"/>
                <a:t>AETE HTV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3ACB1ED-7AE5-0B9B-DC27-98D252563A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4272" y="3429000"/>
              <a:ext cx="1011129" cy="20745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ontent Placeholder 4">
              <a:extLst>
                <a:ext uri="{FF2B5EF4-FFF2-40B4-BE49-F238E27FC236}">
                  <a16:creationId xmlns:a16="http://schemas.microsoft.com/office/drawing/2014/main" id="{6C921000-3831-C4BE-5937-B5D1BDF6690E}"/>
                </a:ext>
              </a:extLst>
            </p:cNvPr>
            <p:cNvSpPr txBox="1">
              <a:spLocks/>
            </p:cNvSpPr>
            <p:nvPr/>
          </p:nvSpPr>
          <p:spPr>
            <a:xfrm>
              <a:off x="4301776" y="933213"/>
              <a:ext cx="1965783" cy="70701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CA" sz="1764" dirty="0">
                  <a:solidFill>
                    <a:srgbClr val="002060"/>
                  </a:solidFill>
                </a:rPr>
                <a:t>100 kW electrons @ 30 MeV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51F4E9-A4F7-D08A-48F6-297A6DB1D389}"/>
              </a:ext>
            </a:extLst>
          </p:cNvPr>
          <p:cNvGrpSpPr/>
          <p:nvPr/>
        </p:nvGrpSpPr>
        <p:grpSpPr>
          <a:xfrm>
            <a:off x="418668" y="3390978"/>
            <a:ext cx="2697935" cy="3010146"/>
            <a:chOff x="1189959" y="930322"/>
            <a:chExt cx="3018308" cy="336759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B4AB7AA-5D0A-35B6-914C-CBFF923EB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9959" y="1324856"/>
              <a:ext cx="2359750" cy="2973060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DC5EE2A-63C6-5E32-72D9-2963DFF75C48}"/>
                </a:ext>
              </a:extLst>
            </p:cNvPr>
            <p:cNvSpPr/>
            <p:nvPr/>
          </p:nvSpPr>
          <p:spPr>
            <a:xfrm>
              <a:off x="1253063" y="930322"/>
              <a:ext cx="2562712" cy="40011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sz="2000"/>
                <a:t>APTW HTV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B341783-15D7-E72B-C6F7-9E68A9E09E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3063" y="3030468"/>
              <a:ext cx="2162883" cy="269959"/>
            </a:xfrm>
            <a:prstGeom prst="straightConnector1">
              <a:avLst/>
            </a:prstGeom>
            <a:ln w="28575">
              <a:solidFill>
                <a:srgbClr val="009F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ontent Placeholder 4">
              <a:extLst>
                <a:ext uri="{FF2B5EF4-FFF2-40B4-BE49-F238E27FC236}">
                  <a16:creationId xmlns:a16="http://schemas.microsoft.com/office/drawing/2014/main" id="{E1AD92A7-403B-EE6C-63A4-291FEDED99D8}"/>
                </a:ext>
              </a:extLst>
            </p:cNvPr>
            <p:cNvSpPr txBox="1">
              <a:spLocks/>
            </p:cNvSpPr>
            <p:nvPr/>
          </p:nvSpPr>
          <p:spPr>
            <a:xfrm>
              <a:off x="2491487" y="1407198"/>
              <a:ext cx="1716780" cy="70701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764">
                  <a:solidFill>
                    <a:srgbClr val="009FE0"/>
                  </a:solidFill>
                </a:rPr>
                <a:t>50 kW p</a:t>
              </a:r>
              <a:r>
                <a:rPr lang="en-CA" sz="1764" err="1">
                  <a:solidFill>
                    <a:srgbClr val="009FE0"/>
                  </a:solidFill>
                </a:rPr>
                <a:t>rotons</a:t>
              </a:r>
              <a:r>
                <a:rPr lang="en-CA" sz="1764">
                  <a:solidFill>
                    <a:srgbClr val="009FE0"/>
                  </a:solidFill>
                </a:rPr>
                <a:t> @ 500 MeV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46855CB-2E21-D0DB-94E6-54CA9BE298A3}"/>
              </a:ext>
            </a:extLst>
          </p:cNvPr>
          <p:cNvSpPr txBox="1"/>
          <p:nvPr/>
        </p:nvSpPr>
        <p:spPr>
          <a:xfrm>
            <a:off x="5729879" y="6591570"/>
            <a:ext cx="3658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material courtesy of E. </a:t>
            </a:r>
            <a:r>
              <a:rPr lang="en-US" sz="1200" dirty="0" err="1"/>
              <a:t>Egoriti</a:t>
            </a:r>
            <a:r>
              <a:rPr lang="en-US" sz="1200" dirty="0"/>
              <a:t> and A. Gottberg</a:t>
            </a:r>
          </a:p>
        </p:txBody>
      </p:sp>
    </p:spTree>
    <p:extLst>
      <p:ext uri="{BB962C8B-B14F-4D97-AF65-F5344CB8AC3E}">
        <p14:creationId xmlns:p14="http://schemas.microsoft.com/office/powerpoint/2010/main" val="60698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roup 206"/>
          <p:cNvGrpSpPr/>
          <p:nvPr/>
        </p:nvGrpSpPr>
        <p:grpSpPr>
          <a:xfrm>
            <a:off x="122715" y="2202865"/>
            <a:ext cx="6030660" cy="2249367"/>
            <a:chOff x="2843535" y="1840552"/>
            <a:chExt cx="5960530" cy="2249367"/>
          </a:xfrm>
        </p:grpSpPr>
        <p:sp>
          <p:nvSpPr>
            <p:cNvPr id="208" name="Rectangle 244"/>
            <p:cNvSpPr>
              <a:spLocks noChangeArrowheads="1"/>
            </p:cNvSpPr>
            <p:nvPr/>
          </p:nvSpPr>
          <p:spPr bwMode="auto">
            <a:xfrm>
              <a:off x="6225242" y="1840552"/>
              <a:ext cx="122554" cy="700073"/>
            </a:xfrm>
            <a:prstGeom prst="rect">
              <a:avLst/>
            </a:prstGeom>
            <a:solidFill>
              <a:srgbClr val="FFFFFF"/>
            </a:solidFill>
            <a:ln w="4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9" name="Rectangle 234"/>
            <p:cNvSpPr>
              <a:spLocks noChangeArrowheads="1"/>
            </p:cNvSpPr>
            <p:nvPr/>
          </p:nvSpPr>
          <p:spPr bwMode="auto">
            <a:xfrm>
              <a:off x="6135548" y="3027806"/>
              <a:ext cx="407196" cy="94010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4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0" name="Line 235"/>
            <p:cNvSpPr>
              <a:spLocks noChangeShapeType="1"/>
            </p:cNvSpPr>
            <p:nvPr/>
          </p:nvSpPr>
          <p:spPr bwMode="auto">
            <a:xfrm>
              <a:off x="5916136" y="1842506"/>
              <a:ext cx="733348" cy="0"/>
            </a:xfrm>
            <a:prstGeom prst="line">
              <a:avLst/>
            </a:prstGeom>
            <a:noFill/>
            <a:ln w="1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1" name="Rectangle 236"/>
            <p:cNvSpPr>
              <a:spLocks noChangeArrowheads="1"/>
            </p:cNvSpPr>
            <p:nvPr/>
          </p:nvSpPr>
          <p:spPr bwMode="auto">
            <a:xfrm>
              <a:off x="3836670" y="3161820"/>
              <a:ext cx="4896236" cy="490052"/>
            </a:xfrm>
            <a:prstGeom prst="rect">
              <a:avLst/>
            </a:prstGeom>
            <a:solidFill>
              <a:srgbClr val="FFFFFF"/>
            </a:solidFill>
            <a:ln w="4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2" name="Rectangle 237"/>
            <p:cNvSpPr>
              <a:spLocks noChangeArrowheads="1"/>
            </p:cNvSpPr>
            <p:nvPr/>
          </p:nvSpPr>
          <p:spPr bwMode="auto">
            <a:xfrm>
              <a:off x="3897947" y="3197824"/>
              <a:ext cx="4777635" cy="418044"/>
            </a:xfrm>
            <a:prstGeom prst="rect">
              <a:avLst/>
            </a:prstGeom>
            <a:pattFill prst="pct20">
              <a:fgClr>
                <a:schemeClr val="accent4"/>
              </a:fgClr>
              <a:bgClr>
                <a:schemeClr val="bg1"/>
              </a:bgClr>
            </a:pattFill>
            <a:ln w="2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3" name="Rectangle 238"/>
            <p:cNvSpPr>
              <a:spLocks noChangeArrowheads="1"/>
            </p:cNvSpPr>
            <p:nvPr/>
          </p:nvSpPr>
          <p:spPr bwMode="auto">
            <a:xfrm>
              <a:off x="3959224" y="3219827"/>
              <a:ext cx="4653104" cy="372039"/>
            </a:xfrm>
            <a:prstGeom prst="rect">
              <a:avLst/>
            </a:prstGeom>
            <a:solidFill>
              <a:srgbClr val="FFFFFF"/>
            </a:solidFill>
            <a:ln w="2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4" name="Rectangle 239"/>
            <p:cNvSpPr>
              <a:spLocks noChangeArrowheads="1"/>
            </p:cNvSpPr>
            <p:nvPr/>
          </p:nvSpPr>
          <p:spPr bwMode="auto">
            <a:xfrm>
              <a:off x="3749695" y="3155819"/>
              <a:ext cx="96857" cy="934100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4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" name="Rectangle 240"/>
            <p:cNvSpPr>
              <a:spLocks noChangeArrowheads="1"/>
            </p:cNvSpPr>
            <p:nvPr/>
          </p:nvSpPr>
          <p:spPr bwMode="auto">
            <a:xfrm>
              <a:off x="6161245" y="2533753"/>
              <a:ext cx="245108" cy="726078"/>
            </a:xfrm>
            <a:prstGeom prst="rect">
              <a:avLst/>
            </a:prstGeom>
            <a:solidFill>
              <a:srgbClr val="FFFFFF"/>
            </a:solidFill>
            <a:ln w="4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" name="Rectangle 243"/>
            <p:cNvSpPr>
              <a:spLocks noChangeArrowheads="1"/>
            </p:cNvSpPr>
            <p:nvPr/>
          </p:nvSpPr>
          <p:spPr bwMode="auto">
            <a:xfrm>
              <a:off x="8705231" y="3155819"/>
              <a:ext cx="98834" cy="934100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4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7" name="Rectangle 245"/>
            <p:cNvSpPr>
              <a:spLocks noChangeArrowheads="1"/>
            </p:cNvSpPr>
            <p:nvPr/>
          </p:nvSpPr>
          <p:spPr bwMode="auto">
            <a:xfrm>
              <a:off x="2843535" y="2743762"/>
              <a:ext cx="111912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914377"/>
              <a:r>
                <a:rPr lang="en-US" dirty="0">
                  <a:solidFill>
                    <a:srgbClr val="C00000"/>
                  </a:solidFill>
                  <a:latin typeface="Arial" charset="0"/>
                </a:rPr>
                <a:t>Energetic particles</a:t>
              </a:r>
            </a:p>
          </p:txBody>
        </p:sp>
        <p:sp>
          <p:nvSpPr>
            <p:cNvPr id="218" name="Rectangle 246"/>
            <p:cNvSpPr>
              <a:spLocks noChangeArrowheads="1"/>
            </p:cNvSpPr>
            <p:nvPr/>
          </p:nvSpPr>
          <p:spPr bwMode="auto">
            <a:xfrm>
              <a:off x="3959224" y="3268325"/>
              <a:ext cx="4653103" cy="301540"/>
            </a:xfrm>
            <a:prstGeom prst="rect">
              <a:avLst/>
            </a:prstGeom>
            <a:pattFill prst="pct75">
              <a:fgClr>
                <a:schemeClr val="accent4"/>
              </a:fgClr>
              <a:bgClr>
                <a:schemeClr val="bg1"/>
              </a:bgClr>
            </a:pattFill>
            <a:ln w="2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cxnSp>
          <p:nvCxnSpPr>
            <p:cNvPr id="219" name="Straight Arrow Connector 218"/>
            <p:cNvCxnSpPr/>
            <p:nvPr/>
          </p:nvCxnSpPr>
          <p:spPr bwMode="auto">
            <a:xfrm>
              <a:off x="2966197" y="3385587"/>
              <a:ext cx="686993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6" name="Freeform 225"/>
          <p:cNvSpPr/>
          <p:nvPr/>
        </p:nvSpPr>
        <p:spPr>
          <a:xfrm>
            <a:off x="1875253" y="1435552"/>
            <a:ext cx="212016" cy="436880"/>
          </a:xfrm>
          <a:custGeom>
            <a:avLst/>
            <a:gdLst>
              <a:gd name="connsiteX0" fmla="*/ 0 w 209550"/>
              <a:gd name="connsiteY0" fmla="*/ 412750 h 431800"/>
              <a:gd name="connsiteX1" fmla="*/ 139700 w 209550"/>
              <a:gd name="connsiteY1" fmla="*/ 431800 h 431800"/>
              <a:gd name="connsiteX2" fmla="*/ 25400 w 209550"/>
              <a:gd name="connsiteY2" fmla="*/ 311150 h 431800"/>
              <a:gd name="connsiteX3" fmla="*/ 139700 w 209550"/>
              <a:gd name="connsiteY3" fmla="*/ 323850 h 431800"/>
              <a:gd name="connsiteX4" fmla="*/ 209550 w 209550"/>
              <a:gd name="connsiteY4" fmla="*/ 31750 h 431800"/>
              <a:gd name="connsiteX5" fmla="*/ 209550 w 209550"/>
              <a:gd name="connsiteY5" fmla="*/ 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550" h="431800">
                <a:moveTo>
                  <a:pt x="0" y="412750"/>
                </a:moveTo>
                <a:lnTo>
                  <a:pt x="139700" y="431800"/>
                </a:lnTo>
                <a:lnTo>
                  <a:pt x="25400" y="311150"/>
                </a:lnTo>
                <a:lnTo>
                  <a:pt x="139700" y="323850"/>
                </a:lnTo>
                <a:lnTo>
                  <a:pt x="209550" y="31750"/>
                </a:lnTo>
                <a:lnTo>
                  <a:pt x="209550" y="0"/>
                </a:lnTo>
              </a:path>
            </a:pathLst>
          </a:custGeom>
          <a:noFill/>
          <a:ln w="12700">
            <a:solidFill>
              <a:srgbClr val="7BBA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1031535" y="4512237"/>
            <a:ext cx="5129836" cy="252027"/>
            <a:chOff x="773651" y="3384178"/>
            <a:chExt cx="3847377" cy="189020"/>
          </a:xfrm>
        </p:grpSpPr>
        <p:sp>
          <p:nvSpPr>
            <p:cNvPr id="228" name="Line 247"/>
            <p:cNvSpPr>
              <a:spLocks noChangeShapeType="1"/>
            </p:cNvSpPr>
            <p:nvPr/>
          </p:nvSpPr>
          <p:spPr bwMode="auto">
            <a:xfrm>
              <a:off x="817150" y="3384178"/>
              <a:ext cx="0" cy="76508"/>
            </a:xfrm>
            <a:prstGeom prst="line">
              <a:avLst/>
            </a:prstGeom>
            <a:noFill/>
            <a:ln w="1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9" name="Freeform 248"/>
            <p:cNvSpPr>
              <a:spLocks/>
            </p:cNvSpPr>
            <p:nvPr/>
          </p:nvSpPr>
          <p:spPr bwMode="auto">
            <a:xfrm>
              <a:off x="773651" y="3450185"/>
              <a:ext cx="86997" cy="123013"/>
            </a:xfrm>
            <a:custGeom>
              <a:avLst/>
              <a:gdLst>
                <a:gd name="T0" fmla="*/ 58 w 58"/>
                <a:gd name="T1" fmla="*/ 0 h 82"/>
                <a:gd name="T2" fmla="*/ 29 w 58"/>
                <a:gd name="T3" fmla="*/ 82 h 82"/>
                <a:gd name="T4" fmla="*/ 0 w 58"/>
                <a:gd name="T5" fmla="*/ 0 h 82"/>
                <a:gd name="T6" fmla="*/ 58 w 58"/>
                <a:gd name="T7" fmla="*/ 0 h 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8" h="82">
                  <a:moveTo>
                    <a:pt x="58" y="0"/>
                  </a:moveTo>
                  <a:lnTo>
                    <a:pt x="29" y="82"/>
                  </a:lnTo>
                  <a:lnTo>
                    <a:pt x="0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0" name="Line 249"/>
            <p:cNvSpPr>
              <a:spLocks noChangeShapeType="1"/>
            </p:cNvSpPr>
            <p:nvPr/>
          </p:nvSpPr>
          <p:spPr bwMode="auto">
            <a:xfrm flipV="1">
              <a:off x="4577529" y="3495189"/>
              <a:ext cx="0" cy="78009"/>
            </a:xfrm>
            <a:prstGeom prst="line">
              <a:avLst/>
            </a:prstGeom>
            <a:noFill/>
            <a:ln w="1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1" name="Freeform 250"/>
            <p:cNvSpPr>
              <a:spLocks/>
            </p:cNvSpPr>
            <p:nvPr/>
          </p:nvSpPr>
          <p:spPr bwMode="auto">
            <a:xfrm>
              <a:off x="4534031" y="3384178"/>
              <a:ext cx="86997" cy="121513"/>
            </a:xfrm>
            <a:custGeom>
              <a:avLst/>
              <a:gdLst>
                <a:gd name="T0" fmla="*/ 0 w 58"/>
                <a:gd name="T1" fmla="*/ 81 h 81"/>
                <a:gd name="T2" fmla="*/ 29 w 58"/>
                <a:gd name="T3" fmla="*/ 0 h 81"/>
                <a:gd name="T4" fmla="*/ 58 w 58"/>
                <a:gd name="T5" fmla="*/ 81 h 81"/>
                <a:gd name="T6" fmla="*/ 0 w 58"/>
                <a:gd name="T7" fmla="*/ 81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8" h="81">
                  <a:moveTo>
                    <a:pt x="0" y="81"/>
                  </a:moveTo>
                  <a:lnTo>
                    <a:pt x="29" y="0"/>
                  </a:lnTo>
                  <a:lnTo>
                    <a:pt x="58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025440" y="2155988"/>
            <a:ext cx="321989" cy="1336141"/>
            <a:chOff x="3019080" y="1616991"/>
            <a:chExt cx="241492" cy="1002106"/>
          </a:xfrm>
        </p:grpSpPr>
        <p:sp>
          <p:nvSpPr>
            <p:cNvPr id="232" name="Line 251"/>
            <p:cNvSpPr>
              <a:spLocks noChangeShapeType="1"/>
            </p:cNvSpPr>
            <p:nvPr/>
          </p:nvSpPr>
          <p:spPr bwMode="auto">
            <a:xfrm flipH="1">
              <a:off x="3137575" y="2577093"/>
              <a:ext cx="80998" cy="0"/>
            </a:xfrm>
            <a:prstGeom prst="line">
              <a:avLst/>
            </a:prstGeom>
            <a:noFill/>
            <a:ln w="1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3" name="Freeform 252"/>
            <p:cNvSpPr>
              <a:spLocks/>
            </p:cNvSpPr>
            <p:nvPr/>
          </p:nvSpPr>
          <p:spPr bwMode="auto">
            <a:xfrm>
              <a:off x="3019080" y="2536589"/>
              <a:ext cx="128996" cy="82508"/>
            </a:xfrm>
            <a:custGeom>
              <a:avLst/>
              <a:gdLst>
                <a:gd name="T0" fmla="*/ 86 w 86"/>
                <a:gd name="T1" fmla="*/ 55 h 55"/>
                <a:gd name="T2" fmla="*/ 0 w 86"/>
                <a:gd name="T3" fmla="*/ 27 h 55"/>
                <a:gd name="T4" fmla="*/ 86 w 86"/>
                <a:gd name="T5" fmla="*/ 0 h 55"/>
                <a:gd name="T6" fmla="*/ 86 w 86"/>
                <a:gd name="T7" fmla="*/ 55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55">
                  <a:moveTo>
                    <a:pt x="86" y="55"/>
                  </a:moveTo>
                  <a:lnTo>
                    <a:pt x="0" y="27"/>
                  </a:lnTo>
                  <a:lnTo>
                    <a:pt x="86" y="0"/>
                  </a:lnTo>
                  <a:lnTo>
                    <a:pt x="86" y="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4" name="Line 253"/>
            <p:cNvSpPr>
              <a:spLocks noChangeShapeType="1"/>
            </p:cNvSpPr>
            <p:nvPr/>
          </p:nvSpPr>
          <p:spPr bwMode="auto">
            <a:xfrm>
              <a:off x="3059578" y="1657496"/>
              <a:ext cx="80998" cy="0"/>
            </a:xfrm>
            <a:prstGeom prst="line">
              <a:avLst/>
            </a:prstGeom>
            <a:noFill/>
            <a:ln w="1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5" name="Freeform 254"/>
            <p:cNvSpPr>
              <a:spLocks/>
            </p:cNvSpPr>
            <p:nvPr/>
          </p:nvSpPr>
          <p:spPr bwMode="auto">
            <a:xfrm>
              <a:off x="3130076" y="1616991"/>
              <a:ext cx="130496" cy="81009"/>
            </a:xfrm>
            <a:custGeom>
              <a:avLst/>
              <a:gdLst>
                <a:gd name="T0" fmla="*/ 0 w 87"/>
                <a:gd name="T1" fmla="*/ 0 h 54"/>
                <a:gd name="T2" fmla="*/ 87 w 87"/>
                <a:gd name="T3" fmla="*/ 27 h 54"/>
                <a:gd name="T4" fmla="*/ 0 w 87"/>
                <a:gd name="T5" fmla="*/ 54 h 54"/>
                <a:gd name="T6" fmla="*/ 0 w 87"/>
                <a:gd name="T7" fmla="*/ 0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54">
                  <a:moveTo>
                    <a:pt x="0" y="0"/>
                  </a:moveTo>
                  <a:lnTo>
                    <a:pt x="87" y="27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09432" y="2964075"/>
            <a:ext cx="683577" cy="338036"/>
            <a:chOff x="3157075" y="2223056"/>
            <a:chExt cx="384688" cy="253527"/>
          </a:xfrm>
        </p:grpSpPr>
        <p:sp>
          <p:nvSpPr>
            <p:cNvPr id="236" name="Rectangle 261"/>
            <p:cNvSpPr>
              <a:spLocks noChangeArrowheads="1"/>
            </p:cNvSpPr>
            <p:nvPr/>
          </p:nvSpPr>
          <p:spPr bwMode="auto">
            <a:xfrm>
              <a:off x="3157075" y="2223056"/>
              <a:ext cx="353989" cy="253527"/>
            </a:xfrm>
            <a:prstGeom prst="rect">
              <a:avLst/>
            </a:prstGeom>
            <a:solidFill>
              <a:srgbClr val="FFFFFF"/>
            </a:solidFill>
            <a:ln w="2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7" name="Rectangle 262"/>
            <p:cNvSpPr>
              <a:spLocks noChangeArrowheads="1"/>
            </p:cNvSpPr>
            <p:nvPr/>
          </p:nvSpPr>
          <p:spPr bwMode="auto">
            <a:xfrm>
              <a:off x="3205764" y="2247264"/>
              <a:ext cx="328215" cy="121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377">
                <a:defRPr/>
              </a:pPr>
              <a:r>
                <a:rPr lang="en-US" sz="105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+/- 15V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8" name="Rectangle 263"/>
            <p:cNvSpPr>
              <a:spLocks noChangeArrowheads="1"/>
            </p:cNvSpPr>
            <p:nvPr/>
          </p:nvSpPr>
          <p:spPr bwMode="auto">
            <a:xfrm>
              <a:off x="3220762" y="2335774"/>
              <a:ext cx="321001" cy="121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377">
                <a:defRPr/>
              </a:pPr>
              <a:r>
                <a:rPr lang="en-US" sz="105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1000 A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98638" y="4447696"/>
            <a:ext cx="633035" cy="338036"/>
            <a:chOff x="892148" y="3196658"/>
            <a:chExt cx="426364" cy="253527"/>
          </a:xfrm>
        </p:grpSpPr>
        <p:sp>
          <p:nvSpPr>
            <p:cNvPr id="239" name="Rectangle 264"/>
            <p:cNvSpPr>
              <a:spLocks noChangeArrowheads="1"/>
            </p:cNvSpPr>
            <p:nvPr/>
          </p:nvSpPr>
          <p:spPr bwMode="auto">
            <a:xfrm>
              <a:off x="892148" y="3196658"/>
              <a:ext cx="420450" cy="253527"/>
            </a:xfrm>
            <a:prstGeom prst="rect">
              <a:avLst/>
            </a:prstGeom>
            <a:solidFill>
              <a:srgbClr val="FFFFFF"/>
            </a:solidFill>
            <a:ln w="2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0" name="Rectangle 265"/>
            <p:cNvSpPr>
              <a:spLocks noChangeArrowheads="1"/>
            </p:cNvSpPr>
            <p:nvPr/>
          </p:nvSpPr>
          <p:spPr bwMode="auto">
            <a:xfrm>
              <a:off x="962645" y="3232662"/>
              <a:ext cx="355867" cy="121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377">
                <a:defRPr/>
              </a:pPr>
              <a:r>
                <a:rPr lang="en-US" sz="105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+/- 15 V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1" name="Rectangle 266"/>
            <p:cNvSpPr>
              <a:spLocks noChangeArrowheads="1"/>
            </p:cNvSpPr>
            <p:nvPr/>
          </p:nvSpPr>
          <p:spPr bwMode="auto">
            <a:xfrm>
              <a:off x="955145" y="3321171"/>
              <a:ext cx="321001" cy="121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377">
                <a:defRPr/>
              </a:pPr>
              <a:r>
                <a:rPr lang="en-US" sz="105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2400 A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2" name="Rectangle 300"/>
          <p:cNvSpPr>
            <a:spLocks noChangeArrowheads="1"/>
          </p:cNvSpPr>
          <p:nvPr/>
        </p:nvSpPr>
        <p:spPr bwMode="auto">
          <a:xfrm>
            <a:off x="3781247" y="2414505"/>
            <a:ext cx="111936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914377"/>
            <a:r>
              <a:rPr lang="en-US" sz="1600" dirty="0">
                <a:solidFill>
                  <a:srgbClr val="000000"/>
                </a:solidFill>
              </a:rPr>
              <a:t>Ion Source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43" name="Group 242"/>
          <p:cNvGrpSpPr/>
          <p:nvPr/>
        </p:nvGrpSpPr>
        <p:grpSpPr>
          <a:xfrm>
            <a:off x="670085" y="1277433"/>
            <a:ext cx="2075360" cy="2500393"/>
            <a:chOff x="4436141" y="2187505"/>
            <a:chExt cx="1470002" cy="1771059"/>
          </a:xfrm>
        </p:grpSpPr>
        <p:sp>
          <p:nvSpPr>
            <p:cNvPr id="244" name="Freeform 243"/>
            <p:cNvSpPr/>
            <p:nvPr/>
          </p:nvSpPr>
          <p:spPr bwMode="auto">
            <a:xfrm>
              <a:off x="5111016" y="2539303"/>
              <a:ext cx="225736" cy="429289"/>
            </a:xfrm>
            <a:custGeom>
              <a:avLst/>
              <a:gdLst>
                <a:gd name="connsiteX0" fmla="*/ 28703 w 196821"/>
                <a:gd name="connsiteY0" fmla="*/ 8485 h 258612"/>
                <a:gd name="connsiteX1" fmla="*/ 12301 w 196821"/>
                <a:gd name="connsiteY1" fmla="*/ 33088 h 258612"/>
                <a:gd name="connsiteX2" fmla="*/ 4100 w 196821"/>
                <a:gd name="connsiteY2" fmla="*/ 69992 h 258612"/>
                <a:gd name="connsiteX3" fmla="*/ 0 w 196821"/>
                <a:gd name="connsiteY3" fmla="*/ 86394 h 258612"/>
                <a:gd name="connsiteX4" fmla="*/ 4100 w 196821"/>
                <a:gd name="connsiteY4" fmla="*/ 139699 h 258612"/>
                <a:gd name="connsiteX5" fmla="*/ 12301 w 196821"/>
                <a:gd name="connsiteY5" fmla="*/ 152001 h 258612"/>
                <a:gd name="connsiteX6" fmla="*/ 32803 w 196821"/>
                <a:gd name="connsiteY6" fmla="*/ 184804 h 258612"/>
                <a:gd name="connsiteX7" fmla="*/ 41004 w 196821"/>
                <a:gd name="connsiteY7" fmla="*/ 197106 h 258612"/>
                <a:gd name="connsiteX8" fmla="*/ 45105 w 196821"/>
                <a:gd name="connsiteY8" fmla="*/ 213507 h 258612"/>
                <a:gd name="connsiteX9" fmla="*/ 69707 w 196821"/>
                <a:gd name="connsiteY9" fmla="*/ 238110 h 258612"/>
                <a:gd name="connsiteX10" fmla="*/ 77908 w 196821"/>
                <a:gd name="connsiteY10" fmla="*/ 250411 h 258612"/>
                <a:gd name="connsiteX11" fmla="*/ 90210 w 196821"/>
                <a:gd name="connsiteY11" fmla="*/ 258612 h 258612"/>
                <a:gd name="connsiteX12" fmla="*/ 127114 w 196821"/>
                <a:gd name="connsiteY12" fmla="*/ 250411 h 258612"/>
                <a:gd name="connsiteX13" fmla="*/ 139415 w 196821"/>
                <a:gd name="connsiteY13" fmla="*/ 246311 h 258612"/>
                <a:gd name="connsiteX14" fmla="*/ 147616 w 196821"/>
                <a:gd name="connsiteY14" fmla="*/ 234010 h 258612"/>
                <a:gd name="connsiteX15" fmla="*/ 172219 w 196821"/>
                <a:gd name="connsiteY15" fmla="*/ 221708 h 258612"/>
                <a:gd name="connsiteX16" fmla="*/ 176319 w 196821"/>
                <a:gd name="connsiteY16" fmla="*/ 201206 h 258612"/>
                <a:gd name="connsiteX17" fmla="*/ 180419 w 196821"/>
                <a:gd name="connsiteY17" fmla="*/ 172503 h 258612"/>
                <a:gd name="connsiteX18" fmla="*/ 184520 w 196821"/>
                <a:gd name="connsiteY18" fmla="*/ 160202 h 258612"/>
                <a:gd name="connsiteX19" fmla="*/ 188620 w 196821"/>
                <a:gd name="connsiteY19" fmla="*/ 143800 h 258612"/>
                <a:gd name="connsiteX20" fmla="*/ 196821 w 196821"/>
                <a:gd name="connsiteY20" fmla="*/ 119197 h 258612"/>
                <a:gd name="connsiteX21" fmla="*/ 192721 w 196821"/>
                <a:gd name="connsiteY21" fmla="*/ 78193 h 258612"/>
                <a:gd name="connsiteX22" fmla="*/ 188620 w 196821"/>
                <a:gd name="connsiteY22" fmla="*/ 65891 h 258612"/>
                <a:gd name="connsiteX23" fmla="*/ 176319 w 196821"/>
                <a:gd name="connsiteY23" fmla="*/ 53590 h 258612"/>
                <a:gd name="connsiteX24" fmla="*/ 151716 w 196821"/>
                <a:gd name="connsiteY24" fmla="*/ 33088 h 258612"/>
                <a:gd name="connsiteX25" fmla="*/ 139415 w 196821"/>
                <a:gd name="connsiteY25" fmla="*/ 20786 h 258612"/>
                <a:gd name="connsiteX26" fmla="*/ 110712 w 196821"/>
                <a:gd name="connsiteY26" fmla="*/ 12585 h 258612"/>
                <a:gd name="connsiteX27" fmla="*/ 98411 w 196821"/>
                <a:gd name="connsiteY27" fmla="*/ 4385 h 258612"/>
                <a:gd name="connsiteX28" fmla="*/ 53306 w 196821"/>
                <a:gd name="connsiteY28" fmla="*/ 4385 h 258612"/>
                <a:gd name="connsiteX29" fmla="*/ 28703 w 196821"/>
                <a:gd name="connsiteY29" fmla="*/ 16686 h 258612"/>
                <a:gd name="connsiteX30" fmla="*/ 28703 w 196821"/>
                <a:gd name="connsiteY30" fmla="*/ 8485 h 25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6821" h="258612">
                  <a:moveTo>
                    <a:pt x="28703" y="8485"/>
                  </a:moveTo>
                  <a:cubicBezTo>
                    <a:pt x="25969" y="11219"/>
                    <a:pt x="17088" y="24472"/>
                    <a:pt x="12301" y="33088"/>
                  </a:cubicBezTo>
                  <a:cubicBezTo>
                    <a:pt x="7315" y="42063"/>
                    <a:pt x="5559" y="62696"/>
                    <a:pt x="4100" y="69992"/>
                  </a:cubicBezTo>
                  <a:cubicBezTo>
                    <a:pt x="2995" y="75518"/>
                    <a:pt x="1367" y="80927"/>
                    <a:pt x="0" y="86394"/>
                  </a:cubicBezTo>
                  <a:cubicBezTo>
                    <a:pt x="1367" y="104162"/>
                    <a:pt x="816" y="122183"/>
                    <a:pt x="4100" y="139699"/>
                  </a:cubicBezTo>
                  <a:cubicBezTo>
                    <a:pt x="5008" y="144543"/>
                    <a:pt x="10299" y="147497"/>
                    <a:pt x="12301" y="152001"/>
                  </a:cubicBezTo>
                  <a:cubicBezTo>
                    <a:pt x="26683" y="184360"/>
                    <a:pt x="10674" y="170051"/>
                    <a:pt x="32803" y="184804"/>
                  </a:cubicBezTo>
                  <a:cubicBezTo>
                    <a:pt x="35537" y="188905"/>
                    <a:pt x="39063" y="192576"/>
                    <a:pt x="41004" y="197106"/>
                  </a:cubicBezTo>
                  <a:cubicBezTo>
                    <a:pt x="43224" y="202286"/>
                    <a:pt x="41873" y="208890"/>
                    <a:pt x="45105" y="213507"/>
                  </a:cubicBezTo>
                  <a:cubicBezTo>
                    <a:pt x="51756" y="223008"/>
                    <a:pt x="63274" y="228460"/>
                    <a:pt x="69707" y="238110"/>
                  </a:cubicBezTo>
                  <a:cubicBezTo>
                    <a:pt x="72441" y="242210"/>
                    <a:pt x="74423" y="246926"/>
                    <a:pt x="77908" y="250411"/>
                  </a:cubicBezTo>
                  <a:cubicBezTo>
                    <a:pt x="81393" y="253896"/>
                    <a:pt x="86109" y="255878"/>
                    <a:pt x="90210" y="258612"/>
                  </a:cubicBezTo>
                  <a:cubicBezTo>
                    <a:pt x="102511" y="255878"/>
                    <a:pt x="114889" y="253467"/>
                    <a:pt x="127114" y="250411"/>
                  </a:cubicBezTo>
                  <a:cubicBezTo>
                    <a:pt x="131307" y="249363"/>
                    <a:pt x="136040" y="249011"/>
                    <a:pt x="139415" y="246311"/>
                  </a:cubicBezTo>
                  <a:cubicBezTo>
                    <a:pt x="143263" y="243233"/>
                    <a:pt x="144131" y="237495"/>
                    <a:pt x="147616" y="234010"/>
                  </a:cubicBezTo>
                  <a:cubicBezTo>
                    <a:pt x="155565" y="226061"/>
                    <a:pt x="162214" y="225043"/>
                    <a:pt x="172219" y="221708"/>
                  </a:cubicBezTo>
                  <a:cubicBezTo>
                    <a:pt x="173586" y="214874"/>
                    <a:pt x="175173" y="208081"/>
                    <a:pt x="176319" y="201206"/>
                  </a:cubicBezTo>
                  <a:cubicBezTo>
                    <a:pt x="177908" y="191673"/>
                    <a:pt x="178524" y="181980"/>
                    <a:pt x="180419" y="172503"/>
                  </a:cubicBezTo>
                  <a:cubicBezTo>
                    <a:pt x="181267" y="168265"/>
                    <a:pt x="183333" y="164358"/>
                    <a:pt x="184520" y="160202"/>
                  </a:cubicBezTo>
                  <a:cubicBezTo>
                    <a:pt x="186068" y="154783"/>
                    <a:pt x="187001" y="149198"/>
                    <a:pt x="188620" y="143800"/>
                  </a:cubicBezTo>
                  <a:cubicBezTo>
                    <a:pt x="191104" y="135520"/>
                    <a:pt x="196821" y="119197"/>
                    <a:pt x="196821" y="119197"/>
                  </a:cubicBezTo>
                  <a:cubicBezTo>
                    <a:pt x="195454" y="105529"/>
                    <a:pt x="194810" y="91769"/>
                    <a:pt x="192721" y="78193"/>
                  </a:cubicBezTo>
                  <a:cubicBezTo>
                    <a:pt x="192064" y="73921"/>
                    <a:pt x="191018" y="69488"/>
                    <a:pt x="188620" y="65891"/>
                  </a:cubicBezTo>
                  <a:cubicBezTo>
                    <a:pt x="185403" y="61066"/>
                    <a:pt x="180093" y="57993"/>
                    <a:pt x="176319" y="53590"/>
                  </a:cubicBezTo>
                  <a:cubicBezTo>
                    <a:pt x="158446" y="32737"/>
                    <a:pt x="172386" y="39977"/>
                    <a:pt x="151716" y="33088"/>
                  </a:cubicBezTo>
                  <a:cubicBezTo>
                    <a:pt x="147616" y="28987"/>
                    <a:pt x="144240" y="24003"/>
                    <a:pt x="139415" y="20786"/>
                  </a:cubicBezTo>
                  <a:cubicBezTo>
                    <a:pt x="135888" y="18435"/>
                    <a:pt x="112895" y="13131"/>
                    <a:pt x="110712" y="12585"/>
                  </a:cubicBezTo>
                  <a:cubicBezTo>
                    <a:pt x="106612" y="9852"/>
                    <a:pt x="102819" y="6589"/>
                    <a:pt x="98411" y="4385"/>
                  </a:cubicBezTo>
                  <a:cubicBezTo>
                    <a:pt x="81722" y="-3959"/>
                    <a:pt x="74933" y="1681"/>
                    <a:pt x="53306" y="4385"/>
                  </a:cubicBezTo>
                  <a:cubicBezTo>
                    <a:pt x="42941" y="11294"/>
                    <a:pt x="40826" y="14261"/>
                    <a:pt x="28703" y="16686"/>
                  </a:cubicBezTo>
                  <a:cubicBezTo>
                    <a:pt x="26022" y="17222"/>
                    <a:pt x="31437" y="5751"/>
                    <a:pt x="28703" y="8485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5" name="Oval 244"/>
            <p:cNvSpPr/>
            <p:nvPr/>
          </p:nvSpPr>
          <p:spPr bwMode="auto">
            <a:xfrm>
              <a:off x="5830463" y="3882883"/>
              <a:ext cx="75680" cy="75681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46" name="Straight Connector 245"/>
            <p:cNvCxnSpPr/>
            <p:nvPr/>
          </p:nvCxnSpPr>
          <p:spPr bwMode="auto">
            <a:xfrm flipH="1" flipV="1">
              <a:off x="5723477" y="2727963"/>
              <a:ext cx="174356" cy="1154369"/>
            </a:xfrm>
            <a:prstGeom prst="line">
              <a:avLst/>
            </a:prstGeom>
            <a:ln w="63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 bwMode="auto">
            <a:xfrm flipH="1" flipV="1">
              <a:off x="4761914" y="3392823"/>
              <a:ext cx="1078505" cy="535697"/>
            </a:xfrm>
            <a:prstGeom prst="line">
              <a:avLst/>
            </a:prstGeom>
            <a:ln w="63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Oval 247"/>
            <p:cNvSpPr/>
            <p:nvPr/>
          </p:nvSpPr>
          <p:spPr bwMode="auto">
            <a:xfrm>
              <a:off x="4436141" y="2187505"/>
              <a:ext cx="1291783" cy="1293086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9" name="Freeform 248"/>
            <p:cNvSpPr/>
            <p:nvPr/>
          </p:nvSpPr>
          <p:spPr bwMode="auto">
            <a:xfrm>
              <a:off x="4668398" y="2319291"/>
              <a:ext cx="374486" cy="381011"/>
            </a:xfrm>
            <a:custGeom>
              <a:avLst/>
              <a:gdLst>
                <a:gd name="connsiteX0" fmla="*/ 65684 w 225964"/>
                <a:gd name="connsiteY0" fmla="*/ 12302 h 229625"/>
                <a:gd name="connsiteX1" fmla="*/ 41082 w 225964"/>
                <a:gd name="connsiteY1" fmla="*/ 20502 h 229625"/>
                <a:gd name="connsiteX2" fmla="*/ 16479 w 225964"/>
                <a:gd name="connsiteY2" fmla="*/ 49206 h 229625"/>
                <a:gd name="connsiteX3" fmla="*/ 4178 w 225964"/>
                <a:gd name="connsiteY3" fmla="*/ 61507 h 229625"/>
                <a:gd name="connsiteX4" fmla="*/ 77 w 225964"/>
                <a:gd name="connsiteY4" fmla="*/ 73808 h 229625"/>
                <a:gd name="connsiteX5" fmla="*/ 4178 w 225964"/>
                <a:gd name="connsiteY5" fmla="*/ 196822 h 229625"/>
                <a:gd name="connsiteX6" fmla="*/ 16479 w 225964"/>
                <a:gd name="connsiteY6" fmla="*/ 205023 h 229625"/>
                <a:gd name="connsiteX7" fmla="*/ 73885 w 225964"/>
                <a:gd name="connsiteY7" fmla="*/ 217324 h 229625"/>
                <a:gd name="connsiteX8" fmla="*/ 106689 w 225964"/>
                <a:gd name="connsiteY8" fmla="*/ 229625 h 229625"/>
                <a:gd name="connsiteX9" fmla="*/ 143593 w 225964"/>
                <a:gd name="connsiteY9" fmla="*/ 225525 h 229625"/>
                <a:gd name="connsiteX10" fmla="*/ 155894 w 225964"/>
                <a:gd name="connsiteY10" fmla="*/ 217324 h 229625"/>
                <a:gd name="connsiteX11" fmla="*/ 180497 w 225964"/>
                <a:gd name="connsiteY11" fmla="*/ 209123 h 229625"/>
                <a:gd name="connsiteX12" fmla="*/ 188698 w 225964"/>
                <a:gd name="connsiteY12" fmla="*/ 184520 h 229625"/>
                <a:gd name="connsiteX13" fmla="*/ 192798 w 225964"/>
                <a:gd name="connsiteY13" fmla="*/ 172219 h 229625"/>
                <a:gd name="connsiteX14" fmla="*/ 200999 w 225964"/>
                <a:gd name="connsiteY14" fmla="*/ 159918 h 229625"/>
                <a:gd name="connsiteX15" fmla="*/ 209200 w 225964"/>
                <a:gd name="connsiteY15" fmla="*/ 131215 h 229625"/>
                <a:gd name="connsiteX16" fmla="*/ 217401 w 225964"/>
                <a:gd name="connsiteY16" fmla="*/ 118913 h 229625"/>
                <a:gd name="connsiteX17" fmla="*/ 225602 w 225964"/>
                <a:gd name="connsiteY17" fmla="*/ 94311 h 229625"/>
                <a:gd name="connsiteX18" fmla="*/ 221501 w 225964"/>
                <a:gd name="connsiteY18" fmla="*/ 77909 h 229625"/>
                <a:gd name="connsiteX19" fmla="*/ 205100 w 225964"/>
                <a:gd name="connsiteY19" fmla="*/ 69708 h 229625"/>
                <a:gd name="connsiteX20" fmla="*/ 188698 w 225964"/>
                <a:gd name="connsiteY20" fmla="*/ 65607 h 229625"/>
                <a:gd name="connsiteX21" fmla="*/ 176396 w 225964"/>
                <a:gd name="connsiteY21" fmla="*/ 61507 h 229625"/>
                <a:gd name="connsiteX22" fmla="*/ 159995 w 225964"/>
                <a:gd name="connsiteY22" fmla="*/ 49206 h 229625"/>
                <a:gd name="connsiteX23" fmla="*/ 147693 w 225964"/>
                <a:gd name="connsiteY23" fmla="*/ 41005 h 229625"/>
                <a:gd name="connsiteX24" fmla="*/ 131291 w 225964"/>
                <a:gd name="connsiteY24" fmla="*/ 16402 h 229625"/>
                <a:gd name="connsiteX25" fmla="*/ 118990 w 225964"/>
                <a:gd name="connsiteY25" fmla="*/ 8201 h 229625"/>
                <a:gd name="connsiteX26" fmla="*/ 94387 w 225964"/>
                <a:gd name="connsiteY26" fmla="*/ 0 h 229625"/>
                <a:gd name="connsiteX27" fmla="*/ 53383 w 225964"/>
                <a:gd name="connsiteY27" fmla="*/ 16402 h 229625"/>
                <a:gd name="connsiteX28" fmla="*/ 65684 w 225964"/>
                <a:gd name="connsiteY28" fmla="*/ 12302 h 22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25964" h="229625">
                  <a:moveTo>
                    <a:pt x="65684" y="12302"/>
                  </a:moveTo>
                  <a:cubicBezTo>
                    <a:pt x="63634" y="12985"/>
                    <a:pt x="48494" y="16055"/>
                    <a:pt x="41082" y="20502"/>
                  </a:cubicBezTo>
                  <a:cubicBezTo>
                    <a:pt x="24655" y="30358"/>
                    <a:pt x="26764" y="36864"/>
                    <a:pt x="16479" y="49206"/>
                  </a:cubicBezTo>
                  <a:cubicBezTo>
                    <a:pt x="12767" y="53661"/>
                    <a:pt x="8278" y="57407"/>
                    <a:pt x="4178" y="61507"/>
                  </a:cubicBezTo>
                  <a:cubicBezTo>
                    <a:pt x="2811" y="65607"/>
                    <a:pt x="77" y="69486"/>
                    <a:pt x="77" y="73808"/>
                  </a:cubicBezTo>
                  <a:cubicBezTo>
                    <a:pt x="77" y="114835"/>
                    <a:pt x="-911" y="156111"/>
                    <a:pt x="4178" y="196822"/>
                  </a:cubicBezTo>
                  <a:cubicBezTo>
                    <a:pt x="4789" y="201712"/>
                    <a:pt x="11848" y="203339"/>
                    <a:pt x="16479" y="205023"/>
                  </a:cubicBezTo>
                  <a:cubicBezTo>
                    <a:pt x="33773" y="211312"/>
                    <a:pt x="55555" y="214269"/>
                    <a:pt x="73885" y="217324"/>
                  </a:cubicBezTo>
                  <a:cubicBezTo>
                    <a:pt x="83218" y="221990"/>
                    <a:pt x="95522" y="229625"/>
                    <a:pt x="106689" y="229625"/>
                  </a:cubicBezTo>
                  <a:cubicBezTo>
                    <a:pt x="119066" y="229625"/>
                    <a:pt x="131292" y="226892"/>
                    <a:pt x="143593" y="225525"/>
                  </a:cubicBezTo>
                  <a:cubicBezTo>
                    <a:pt x="147693" y="222791"/>
                    <a:pt x="151391" y="219325"/>
                    <a:pt x="155894" y="217324"/>
                  </a:cubicBezTo>
                  <a:cubicBezTo>
                    <a:pt x="163794" y="213813"/>
                    <a:pt x="180497" y="209123"/>
                    <a:pt x="180497" y="209123"/>
                  </a:cubicBezTo>
                  <a:lnTo>
                    <a:pt x="188698" y="184520"/>
                  </a:lnTo>
                  <a:cubicBezTo>
                    <a:pt x="190065" y="180420"/>
                    <a:pt x="190400" y="175815"/>
                    <a:pt x="192798" y="172219"/>
                  </a:cubicBezTo>
                  <a:lnTo>
                    <a:pt x="200999" y="159918"/>
                  </a:lnTo>
                  <a:cubicBezTo>
                    <a:pt x="202312" y="154667"/>
                    <a:pt x="206260" y="137095"/>
                    <a:pt x="209200" y="131215"/>
                  </a:cubicBezTo>
                  <a:cubicBezTo>
                    <a:pt x="211404" y="126807"/>
                    <a:pt x="214667" y="123014"/>
                    <a:pt x="217401" y="118913"/>
                  </a:cubicBezTo>
                  <a:cubicBezTo>
                    <a:pt x="220135" y="110712"/>
                    <a:pt x="227699" y="102697"/>
                    <a:pt x="225602" y="94311"/>
                  </a:cubicBezTo>
                  <a:cubicBezTo>
                    <a:pt x="224235" y="88844"/>
                    <a:pt x="225109" y="82238"/>
                    <a:pt x="221501" y="77909"/>
                  </a:cubicBezTo>
                  <a:cubicBezTo>
                    <a:pt x="217588" y="73213"/>
                    <a:pt x="210823" y="71854"/>
                    <a:pt x="205100" y="69708"/>
                  </a:cubicBezTo>
                  <a:cubicBezTo>
                    <a:pt x="199823" y="67729"/>
                    <a:pt x="194117" y="67155"/>
                    <a:pt x="188698" y="65607"/>
                  </a:cubicBezTo>
                  <a:cubicBezTo>
                    <a:pt x="184542" y="64420"/>
                    <a:pt x="180497" y="62874"/>
                    <a:pt x="176396" y="61507"/>
                  </a:cubicBezTo>
                  <a:cubicBezTo>
                    <a:pt x="170929" y="57407"/>
                    <a:pt x="165556" y="53178"/>
                    <a:pt x="159995" y="49206"/>
                  </a:cubicBezTo>
                  <a:cubicBezTo>
                    <a:pt x="155985" y="46341"/>
                    <a:pt x="150938" y="44714"/>
                    <a:pt x="147693" y="41005"/>
                  </a:cubicBezTo>
                  <a:cubicBezTo>
                    <a:pt x="141202" y="33587"/>
                    <a:pt x="139492" y="21869"/>
                    <a:pt x="131291" y="16402"/>
                  </a:cubicBezTo>
                  <a:cubicBezTo>
                    <a:pt x="127191" y="13668"/>
                    <a:pt x="123493" y="10202"/>
                    <a:pt x="118990" y="8201"/>
                  </a:cubicBezTo>
                  <a:cubicBezTo>
                    <a:pt x="111090" y="4690"/>
                    <a:pt x="94387" y="0"/>
                    <a:pt x="94387" y="0"/>
                  </a:cubicBezTo>
                  <a:cubicBezTo>
                    <a:pt x="52277" y="5265"/>
                    <a:pt x="69672" y="-5315"/>
                    <a:pt x="53383" y="16402"/>
                  </a:cubicBezTo>
                  <a:cubicBezTo>
                    <a:pt x="52223" y="17948"/>
                    <a:pt x="67734" y="11619"/>
                    <a:pt x="65684" y="1230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0" name="Freeform 249"/>
            <p:cNvSpPr/>
            <p:nvPr/>
          </p:nvSpPr>
          <p:spPr bwMode="auto">
            <a:xfrm>
              <a:off x="4483113" y="2698997"/>
              <a:ext cx="381011" cy="418850"/>
            </a:xfrm>
            <a:custGeom>
              <a:avLst/>
              <a:gdLst>
                <a:gd name="connsiteX0" fmla="*/ 118913 w 229625"/>
                <a:gd name="connsiteY0" fmla="*/ 5386 h 252291"/>
                <a:gd name="connsiteX1" fmla="*/ 94310 w 229625"/>
                <a:gd name="connsiteY1" fmla="*/ 1286 h 252291"/>
                <a:gd name="connsiteX2" fmla="*/ 20502 w 229625"/>
                <a:gd name="connsiteY2" fmla="*/ 9487 h 252291"/>
                <a:gd name="connsiteX3" fmla="*/ 8201 w 229625"/>
                <a:gd name="connsiteY3" fmla="*/ 21788 h 252291"/>
                <a:gd name="connsiteX4" fmla="*/ 0 w 229625"/>
                <a:gd name="connsiteY4" fmla="*/ 46391 h 252291"/>
                <a:gd name="connsiteX5" fmla="*/ 16402 w 229625"/>
                <a:gd name="connsiteY5" fmla="*/ 91496 h 252291"/>
                <a:gd name="connsiteX6" fmla="*/ 20502 w 229625"/>
                <a:gd name="connsiteY6" fmla="*/ 103797 h 252291"/>
                <a:gd name="connsiteX7" fmla="*/ 32804 w 229625"/>
                <a:gd name="connsiteY7" fmla="*/ 177605 h 252291"/>
                <a:gd name="connsiteX8" fmla="*/ 49206 w 229625"/>
                <a:gd name="connsiteY8" fmla="*/ 202208 h 252291"/>
                <a:gd name="connsiteX9" fmla="*/ 73808 w 229625"/>
                <a:gd name="connsiteY9" fmla="*/ 210409 h 252291"/>
                <a:gd name="connsiteX10" fmla="*/ 86110 w 229625"/>
                <a:gd name="connsiteY10" fmla="*/ 214509 h 252291"/>
                <a:gd name="connsiteX11" fmla="*/ 102511 w 229625"/>
                <a:gd name="connsiteY11" fmla="*/ 239112 h 252291"/>
                <a:gd name="connsiteX12" fmla="*/ 200922 w 229625"/>
                <a:gd name="connsiteY12" fmla="*/ 247313 h 252291"/>
                <a:gd name="connsiteX13" fmla="*/ 213223 w 229625"/>
                <a:gd name="connsiteY13" fmla="*/ 251413 h 252291"/>
                <a:gd name="connsiteX14" fmla="*/ 229625 w 229625"/>
                <a:gd name="connsiteY14" fmla="*/ 218609 h 252291"/>
                <a:gd name="connsiteX15" fmla="*/ 213223 w 229625"/>
                <a:gd name="connsiteY15" fmla="*/ 161203 h 252291"/>
                <a:gd name="connsiteX16" fmla="*/ 196822 w 229625"/>
                <a:gd name="connsiteY16" fmla="*/ 153002 h 252291"/>
                <a:gd name="connsiteX17" fmla="*/ 180420 w 229625"/>
                <a:gd name="connsiteY17" fmla="*/ 120199 h 252291"/>
                <a:gd name="connsiteX18" fmla="*/ 172219 w 229625"/>
                <a:gd name="connsiteY18" fmla="*/ 103797 h 252291"/>
                <a:gd name="connsiteX19" fmla="*/ 168119 w 229625"/>
                <a:gd name="connsiteY19" fmla="*/ 91496 h 252291"/>
                <a:gd name="connsiteX20" fmla="*/ 147616 w 229625"/>
                <a:gd name="connsiteY20" fmla="*/ 66893 h 252291"/>
                <a:gd name="connsiteX21" fmla="*/ 139415 w 229625"/>
                <a:gd name="connsiteY21" fmla="*/ 54592 h 252291"/>
                <a:gd name="connsiteX22" fmla="*/ 118913 w 229625"/>
                <a:gd name="connsiteY22" fmla="*/ 5386 h 25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9625" h="252291">
                  <a:moveTo>
                    <a:pt x="118913" y="5386"/>
                  </a:moveTo>
                  <a:cubicBezTo>
                    <a:pt x="111396" y="-3498"/>
                    <a:pt x="102624" y="1286"/>
                    <a:pt x="94310" y="1286"/>
                  </a:cubicBezTo>
                  <a:cubicBezTo>
                    <a:pt x="41652" y="1286"/>
                    <a:pt x="49528" y="-189"/>
                    <a:pt x="20502" y="9487"/>
                  </a:cubicBezTo>
                  <a:cubicBezTo>
                    <a:pt x="16402" y="13587"/>
                    <a:pt x="11017" y="16719"/>
                    <a:pt x="8201" y="21788"/>
                  </a:cubicBezTo>
                  <a:cubicBezTo>
                    <a:pt x="4003" y="29345"/>
                    <a:pt x="0" y="46391"/>
                    <a:pt x="0" y="46391"/>
                  </a:cubicBezTo>
                  <a:cubicBezTo>
                    <a:pt x="9396" y="83975"/>
                    <a:pt x="1949" y="69816"/>
                    <a:pt x="16402" y="91496"/>
                  </a:cubicBezTo>
                  <a:cubicBezTo>
                    <a:pt x="17769" y="95596"/>
                    <a:pt x="19931" y="99513"/>
                    <a:pt x="20502" y="103797"/>
                  </a:cubicBezTo>
                  <a:cubicBezTo>
                    <a:pt x="22553" y="119180"/>
                    <a:pt x="20852" y="159677"/>
                    <a:pt x="32804" y="177605"/>
                  </a:cubicBezTo>
                  <a:cubicBezTo>
                    <a:pt x="38271" y="185806"/>
                    <a:pt x="39855" y="199091"/>
                    <a:pt x="49206" y="202208"/>
                  </a:cubicBezTo>
                  <a:lnTo>
                    <a:pt x="73808" y="210409"/>
                  </a:lnTo>
                  <a:lnTo>
                    <a:pt x="86110" y="214509"/>
                  </a:lnTo>
                  <a:cubicBezTo>
                    <a:pt x="91577" y="222710"/>
                    <a:pt x="92704" y="238131"/>
                    <a:pt x="102511" y="239112"/>
                  </a:cubicBezTo>
                  <a:cubicBezTo>
                    <a:pt x="162605" y="245121"/>
                    <a:pt x="129814" y="242233"/>
                    <a:pt x="200922" y="247313"/>
                  </a:cubicBezTo>
                  <a:cubicBezTo>
                    <a:pt x="205022" y="248680"/>
                    <a:pt x="210167" y="254469"/>
                    <a:pt x="213223" y="251413"/>
                  </a:cubicBezTo>
                  <a:cubicBezTo>
                    <a:pt x="221867" y="242768"/>
                    <a:pt x="229625" y="218609"/>
                    <a:pt x="229625" y="218609"/>
                  </a:cubicBezTo>
                  <a:cubicBezTo>
                    <a:pt x="226661" y="186004"/>
                    <a:pt x="235562" y="177160"/>
                    <a:pt x="213223" y="161203"/>
                  </a:cubicBezTo>
                  <a:cubicBezTo>
                    <a:pt x="208249" y="157650"/>
                    <a:pt x="202289" y="155736"/>
                    <a:pt x="196822" y="153002"/>
                  </a:cubicBezTo>
                  <a:lnTo>
                    <a:pt x="180420" y="120199"/>
                  </a:lnTo>
                  <a:cubicBezTo>
                    <a:pt x="177686" y="114732"/>
                    <a:pt x="174152" y="109596"/>
                    <a:pt x="172219" y="103797"/>
                  </a:cubicBezTo>
                  <a:cubicBezTo>
                    <a:pt x="170852" y="99697"/>
                    <a:pt x="170052" y="95362"/>
                    <a:pt x="168119" y="91496"/>
                  </a:cubicBezTo>
                  <a:cubicBezTo>
                    <a:pt x="160483" y="76223"/>
                    <a:pt x="158954" y="80497"/>
                    <a:pt x="147616" y="66893"/>
                  </a:cubicBezTo>
                  <a:cubicBezTo>
                    <a:pt x="144461" y="63107"/>
                    <a:pt x="142149" y="58692"/>
                    <a:pt x="139415" y="54592"/>
                  </a:cubicBezTo>
                  <a:cubicBezTo>
                    <a:pt x="134936" y="18755"/>
                    <a:pt x="126430" y="14270"/>
                    <a:pt x="118913" y="5386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1" name="Freeform 250"/>
            <p:cNvSpPr/>
            <p:nvPr/>
          </p:nvSpPr>
          <p:spPr bwMode="auto">
            <a:xfrm>
              <a:off x="4864122" y="2738141"/>
              <a:ext cx="279234" cy="340561"/>
            </a:xfrm>
            <a:custGeom>
              <a:avLst/>
              <a:gdLst>
                <a:gd name="connsiteX0" fmla="*/ 28703 w 168756"/>
                <a:gd name="connsiteY0" fmla="*/ 16402 h 205023"/>
                <a:gd name="connsiteX1" fmla="*/ 8201 w 168756"/>
                <a:gd name="connsiteY1" fmla="*/ 41005 h 205023"/>
                <a:gd name="connsiteX2" fmla="*/ 0 w 168756"/>
                <a:gd name="connsiteY2" fmla="*/ 77909 h 205023"/>
                <a:gd name="connsiteX3" fmla="*/ 12301 w 168756"/>
                <a:gd name="connsiteY3" fmla="*/ 127114 h 205023"/>
                <a:gd name="connsiteX4" fmla="*/ 24603 w 168756"/>
                <a:gd name="connsiteY4" fmla="*/ 131215 h 205023"/>
                <a:gd name="connsiteX5" fmla="*/ 32804 w 168756"/>
                <a:gd name="connsiteY5" fmla="*/ 143516 h 205023"/>
                <a:gd name="connsiteX6" fmla="*/ 45105 w 168756"/>
                <a:gd name="connsiteY6" fmla="*/ 155817 h 205023"/>
                <a:gd name="connsiteX7" fmla="*/ 65607 w 168756"/>
                <a:gd name="connsiteY7" fmla="*/ 180420 h 205023"/>
                <a:gd name="connsiteX8" fmla="*/ 90210 w 168756"/>
                <a:gd name="connsiteY8" fmla="*/ 196822 h 205023"/>
                <a:gd name="connsiteX9" fmla="*/ 102511 w 168756"/>
                <a:gd name="connsiteY9" fmla="*/ 205023 h 205023"/>
                <a:gd name="connsiteX10" fmla="*/ 139415 w 168756"/>
                <a:gd name="connsiteY10" fmla="*/ 196822 h 205023"/>
                <a:gd name="connsiteX11" fmla="*/ 164018 w 168756"/>
                <a:gd name="connsiteY11" fmla="*/ 176320 h 205023"/>
                <a:gd name="connsiteX12" fmla="*/ 164018 w 168756"/>
                <a:gd name="connsiteY12" fmla="*/ 114813 h 205023"/>
                <a:gd name="connsiteX13" fmla="*/ 151717 w 168756"/>
                <a:gd name="connsiteY13" fmla="*/ 102512 h 205023"/>
                <a:gd name="connsiteX14" fmla="*/ 139415 w 168756"/>
                <a:gd name="connsiteY14" fmla="*/ 65607 h 205023"/>
                <a:gd name="connsiteX15" fmla="*/ 135315 w 168756"/>
                <a:gd name="connsiteY15" fmla="*/ 53306 h 205023"/>
                <a:gd name="connsiteX16" fmla="*/ 131214 w 168756"/>
                <a:gd name="connsiteY16" fmla="*/ 36904 h 205023"/>
                <a:gd name="connsiteX17" fmla="*/ 118913 w 168756"/>
                <a:gd name="connsiteY17" fmla="*/ 32804 h 205023"/>
                <a:gd name="connsiteX18" fmla="*/ 82009 w 168756"/>
                <a:gd name="connsiteY18" fmla="*/ 12302 h 205023"/>
                <a:gd name="connsiteX19" fmla="*/ 57406 w 168756"/>
                <a:gd name="connsiteY19" fmla="*/ 0 h 205023"/>
                <a:gd name="connsiteX20" fmla="*/ 32804 w 168756"/>
                <a:gd name="connsiteY20" fmla="*/ 4101 h 205023"/>
                <a:gd name="connsiteX21" fmla="*/ 28703 w 168756"/>
                <a:gd name="connsiteY21" fmla="*/ 16402 h 20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8756" h="205023">
                  <a:moveTo>
                    <a:pt x="28703" y="16402"/>
                  </a:moveTo>
                  <a:cubicBezTo>
                    <a:pt x="24603" y="22553"/>
                    <a:pt x="13693" y="31851"/>
                    <a:pt x="8201" y="41005"/>
                  </a:cubicBezTo>
                  <a:cubicBezTo>
                    <a:pt x="6462" y="43903"/>
                    <a:pt x="193" y="76942"/>
                    <a:pt x="0" y="77909"/>
                  </a:cubicBezTo>
                  <a:cubicBezTo>
                    <a:pt x="1414" y="90640"/>
                    <a:pt x="-1480" y="116090"/>
                    <a:pt x="12301" y="127114"/>
                  </a:cubicBezTo>
                  <a:cubicBezTo>
                    <a:pt x="15676" y="129814"/>
                    <a:pt x="20502" y="129848"/>
                    <a:pt x="24603" y="131215"/>
                  </a:cubicBezTo>
                  <a:cubicBezTo>
                    <a:pt x="27337" y="135315"/>
                    <a:pt x="29649" y="139730"/>
                    <a:pt x="32804" y="143516"/>
                  </a:cubicBezTo>
                  <a:cubicBezTo>
                    <a:pt x="36516" y="147971"/>
                    <a:pt x="41889" y="150992"/>
                    <a:pt x="45105" y="155817"/>
                  </a:cubicBezTo>
                  <a:cubicBezTo>
                    <a:pt x="62322" y="181644"/>
                    <a:pt x="28425" y="154393"/>
                    <a:pt x="65607" y="180420"/>
                  </a:cubicBezTo>
                  <a:cubicBezTo>
                    <a:pt x="73682" y="186072"/>
                    <a:pt x="82009" y="191355"/>
                    <a:pt x="90210" y="196822"/>
                  </a:cubicBezTo>
                  <a:lnTo>
                    <a:pt x="102511" y="205023"/>
                  </a:lnTo>
                  <a:cubicBezTo>
                    <a:pt x="114812" y="202289"/>
                    <a:pt x="127460" y="200807"/>
                    <a:pt x="139415" y="196822"/>
                  </a:cubicBezTo>
                  <a:cubicBezTo>
                    <a:pt x="147979" y="193967"/>
                    <a:pt x="158307" y="182031"/>
                    <a:pt x="164018" y="176320"/>
                  </a:cubicBezTo>
                  <a:cubicBezTo>
                    <a:pt x="167905" y="152994"/>
                    <a:pt x="172382" y="139905"/>
                    <a:pt x="164018" y="114813"/>
                  </a:cubicBezTo>
                  <a:cubicBezTo>
                    <a:pt x="162184" y="109312"/>
                    <a:pt x="155817" y="106612"/>
                    <a:pt x="151717" y="102512"/>
                  </a:cubicBezTo>
                  <a:lnTo>
                    <a:pt x="139415" y="65607"/>
                  </a:lnTo>
                  <a:cubicBezTo>
                    <a:pt x="138048" y="61507"/>
                    <a:pt x="136363" y="57499"/>
                    <a:pt x="135315" y="53306"/>
                  </a:cubicBezTo>
                  <a:cubicBezTo>
                    <a:pt x="133948" y="47839"/>
                    <a:pt x="134735" y="41305"/>
                    <a:pt x="131214" y="36904"/>
                  </a:cubicBezTo>
                  <a:cubicBezTo>
                    <a:pt x="128514" y="33529"/>
                    <a:pt x="123013" y="34171"/>
                    <a:pt x="118913" y="32804"/>
                  </a:cubicBezTo>
                  <a:cubicBezTo>
                    <a:pt x="90714" y="14005"/>
                    <a:pt x="103661" y="19519"/>
                    <a:pt x="82009" y="12302"/>
                  </a:cubicBezTo>
                  <a:cubicBezTo>
                    <a:pt x="75790" y="8156"/>
                    <a:pt x="65894" y="0"/>
                    <a:pt x="57406" y="0"/>
                  </a:cubicBezTo>
                  <a:cubicBezTo>
                    <a:pt x="49092" y="0"/>
                    <a:pt x="41005" y="2734"/>
                    <a:pt x="32804" y="4101"/>
                  </a:cubicBezTo>
                  <a:cubicBezTo>
                    <a:pt x="28271" y="17699"/>
                    <a:pt x="32803" y="10251"/>
                    <a:pt x="28703" y="1640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2" name="Freeform 251"/>
            <p:cNvSpPr/>
            <p:nvPr/>
          </p:nvSpPr>
          <p:spPr bwMode="auto">
            <a:xfrm>
              <a:off x="5189025" y="2958658"/>
              <a:ext cx="237478" cy="450166"/>
            </a:xfrm>
            <a:custGeom>
              <a:avLst/>
              <a:gdLst>
                <a:gd name="connsiteX0" fmla="*/ 45105 w 143516"/>
                <a:gd name="connsiteY0" fmla="*/ 0 h 270629"/>
                <a:gd name="connsiteX1" fmla="*/ 36904 w 143516"/>
                <a:gd name="connsiteY1" fmla="*/ 20502 h 270629"/>
                <a:gd name="connsiteX2" fmla="*/ 28703 w 143516"/>
                <a:gd name="connsiteY2" fmla="*/ 32803 h 270629"/>
                <a:gd name="connsiteX3" fmla="*/ 16402 w 143516"/>
                <a:gd name="connsiteY3" fmla="*/ 53305 h 270629"/>
                <a:gd name="connsiteX4" fmla="*/ 4101 w 143516"/>
                <a:gd name="connsiteY4" fmla="*/ 77908 h 270629"/>
                <a:gd name="connsiteX5" fmla="*/ 0 w 143516"/>
                <a:gd name="connsiteY5" fmla="*/ 102511 h 270629"/>
                <a:gd name="connsiteX6" fmla="*/ 4101 w 143516"/>
                <a:gd name="connsiteY6" fmla="*/ 172218 h 270629"/>
                <a:gd name="connsiteX7" fmla="*/ 12301 w 143516"/>
                <a:gd name="connsiteY7" fmla="*/ 196821 h 270629"/>
                <a:gd name="connsiteX8" fmla="*/ 20502 w 143516"/>
                <a:gd name="connsiteY8" fmla="*/ 221424 h 270629"/>
                <a:gd name="connsiteX9" fmla="*/ 24603 w 143516"/>
                <a:gd name="connsiteY9" fmla="*/ 233725 h 270629"/>
                <a:gd name="connsiteX10" fmla="*/ 32804 w 143516"/>
                <a:gd name="connsiteY10" fmla="*/ 250127 h 270629"/>
                <a:gd name="connsiteX11" fmla="*/ 41005 w 143516"/>
                <a:gd name="connsiteY11" fmla="*/ 262428 h 270629"/>
                <a:gd name="connsiteX12" fmla="*/ 53306 w 143516"/>
                <a:gd name="connsiteY12" fmla="*/ 270629 h 270629"/>
                <a:gd name="connsiteX13" fmla="*/ 77909 w 143516"/>
                <a:gd name="connsiteY13" fmla="*/ 266529 h 270629"/>
                <a:gd name="connsiteX14" fmla="*/ 106612 w 143516"/>
                <a:gd name="connsiteY14" fmla="*/ 241926 h 270629"/>
                <a:gd name="connsiteX15" fmla="*/ 118913 w 143516"/>
                <a:gd name="connsiteY15" fmla="*/ 237826 h 270629"/>
                <a:gd name="connsiteX16" fmla="*/ 127114 w 143516"/>
                <a:gd name="connsiteY16" fmla="*/ 225524 h 270629"/>
                <a:gd name="connsiteX17" fmla="*/ 139415 w 143516"/>
                <a:gd name="connsiteY17" fmla="*/ 217323 h 270629"/>
                <a:gd name="connsiteX18" fmla="*/ 143516 w 143516"/>
                <a:gd name="connsiteY18" fmla="*/ 205022 h 270629"/>
                <a:gd name="connsiteX19" fmla="*/ 139415 w 143516"/>
                <a:gd name="connsiteY19" fmla="*/ 188620 h 270629"/>
                <a:gd name="connsiteX20" fmla="*/ 127114 w 143516"/>
                <a:gd name="connsiteY20" fmla="*/ 184520 h 270629"/>
                <a:gd name="connsiteX21" fmla="*/ 123014 w 143516"/>
                <a:gd name="connsiteY21" fmla="*/ 172218 h 270629"/>
                <a:gd name="connsiteX22" fmla="*/ 127114 w 143516"/>
                <a:gd name="connsiteY22" fmla="*/ 155817 h 270629"/>
                <a:gd name="connsiteX23" fmla="*/ 135315 w 143516"/>
                <a:gd name="connsiteY23" fmla="*/ 143515 h 270629"/>
                <a:gd name="connsiteX24" fmla="*/ 139415 w 143516"/>
                <a:gd name="connsiteY24" fmla="*/ 131214 h 270629"/>
                <a:gd name="connsiteX25" fmla="*/ 135315 w 143516"/>
                <a:gd name="connsiteY25" fmla="*/ 114812 h 270629"/>
                <a:gd name="connsiteX26" fmla="*/ 110712 w 143516"/>
                <a:gd name="connsiteY26" fmla="*/ 102511 h 270629"/>
                <a:gd name="connsiteX27" fmla="*/ 106612 w 143516"/>
                <a:gd name="connsiteY27" fmla="*/ 53305 h 270629"/>
                <a:gd name="connsiteX28" fmla="*/ 102511 w 143516"/>
                <a:gd name="connsiteY28" fmla="*/ 32803 h 270629"/>
                <a:gd name="connsiteX29" fmla="*/ 94310 w 143516"/>
                <a:gd name="connsiteY29" fmla="*/ 20502 h 270629"/>
                <a:gd name="connsiteX30" fmla="*/ 45105 w 143516"/>
                <a:gd name="connsiteY30" fmla="*/ 0 h 27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3516" h="270629">
                  <a:moveTo>
                    <a:pt x="45105" y="0"/>
                  </a:moveTo>
                  <a:cubicBezTo>
                    <a:pt x="35537" y="0"/>
                    <a:pt x="40196" y="13919"/>
                    <a:pt x="36904" y="20502"/>
                  </a:cubicBezTo>
                  <a:cubicBezTo>
                    <a:pt x="34700" y="24910"/>
                    <a:pt x="31315" y="28624"/>
                    <a:pt x="28703" y="32803"/>
                  </a:cubicBezTo>
                  <a:cubicBezTo>
                    <a:pt x="24479" y="39561"/>
                    <a:pt x="19966" y="46177"/>
                    <a:pt x="16402" y="53305"/>
                  </a:cubicBezTo>
                  <a:cubicBezTo>
                    <a:pt x="-576" y="87262"/>
                    <a:pt x="27603" y="42653"/>
                    <a:pt x="4101" y="77908"/>
                  </a:cubicBezTo>
                  <a:cubicBezTo>
                    <a:pt x="2734" y="86109"/>
                    <a:pt x="0" y="94197"/>
                    <a:pt x="0" y="102511"/>
                  </a:cubicBezTo>
                  <a:cubicBezTo>
                    <a:pt x="0" y="125787"/>
                    <a:pt x="1091" y="149138"/>
                    <a:pt x="4101" y="172218"/>
                  </a:cubicBezTo>
                  <a:cubicBezTo>
                    <a:pt x="5219" y="180790"/>
                    <a:pt x="9567" y="188620"/>
                    <a:pt x="12301" y="196821"/>
                  </a:cubicBezTo>
                  <a:lnTo>
                    <a:pt x="20502" y="221424"/>
                  </a:lnTo>
                  <a:cubicBezTo>
                    <a:pt x="21869" y="225524"/>
                    <a:pt x="22670" y="229859"/>
                    <a:pt x="24603" y="233725"/>
                  </a:cubicBezTo>
                  <a:cubicBezTo>
                    <a:pt x="27337" y="239192"/>
                    <a:pt x="29771" y="244820"/>
                    <a:pt x="32804" y="250127"/>
                  </a:cubicBezTo>
                  <a:cubicBezTo>
                    <a:pt x="35249" y="254406"/>
                    <a:pt x="37520" y="258943"/>
                    <a:pt x="41005" y="262428"/>
                  </a:cubicBezTo>
                  <a:cubicBezTo>
                    <a:pt x="44490" y="265913"/>
                    <a:pt x="49206" y="267895"/>
                    <a:pt x="53306" y="270629"/>
                  </a:cubicBezTo>
                  <a:cubicBezTo>
                    <a:pt x="61507" y="269262"/>
                    <a:pt x="70190" y="269617"/>
                    <a:pt x="77909" y="266529"/>
                  </a:cubicBezTo>
                  <a:cubicBezTo>
                    <a:pt x="96566" y="259066"/>
                    <a:pt x="91499" y="252000"/>
                    <a:pt x="106612" y="241926"/>
                  </a:cubicBezTo>
                  <a:cubicBezTo>
                    <a:pt x="110208" y="239529"/>
                    <a:pt x="114813" y="239193"/>
                    <a:pt x="118913" y="237826"/>
                  </a:cubicBezTo>
                  <a:cubicBezTo>
                    <a:pt x="121647" y="233725"/>
                    <a:pt x="123629" y="229009"/>
                    <a:pt x="127114" y="225524"/>
                  </a:cubicBezTo>
                  <a:cubicBezTo>
                    <a:pt x="130599" y="222039"/>
                    <a:pt x="136336" y="221171"/>
                    <a:pt x="139415" y="217323"/>
                  </a:cubicBezTo>
                  <a:cubicBezTo>
                    <a:pt x="142115" y="213948"/>
                    <a:pt x="142149" y="209122"/>
                    <a:pt x="143516" y="205022"/>
                  </a:cubicBezTo>
                  <a:cubicBezTo>
                    <a:pt x="142149" y="199555"/>
                    <a:pt x="142936" y="193021"/>
                    <a:pt x="139415" y="188620"/>
                  </a:cubicBezTo>
                  <a:cubicBezTo>
                    <a:pt x="136715" y="185245"/>
                    <a:pt x="130170" y="187576"/>
                    <a:pt x="127114" y="184520"/>
                  </a:cubicBezTo>
                  <a:cubicBezTo>
                    <a:pt x="124058" y="181464"/>
                    <a:pt x="124381" y="176319"/>
                    <a:pt x="123014" y="172218"/>
                  </a:cubicBezTo>
                  <a:cubicBezTo>
                    <a:pt x="124381" y="166751"/>
                    <a:pt x="124894" y="160997"/>
                    <a:pt x="127114" y="155817"/>
                  </a:cubicBezTo>
                  <a:cubicBezTo>
                    <a:pt x="129055" y="151287"/>
                    <a:pt x="133111" y="147923"/>
                    <a:pt x="135315" y="143515"/>
                  </a:cubicBezTo>
                  <a:cubicBezTo>
                    <a:pt x="137248" y="139649"/>
                    <a:pt x="138048" y="135314"/>
                    <a:pt x="139415" y="131214"/>
                  </a:cubicBezTo>
                  <a:cubicBezTo>
                    <a:pt x="138048" y="125747"/>
                    <a:pt x="138441" y="119501"/>
                    <a:pt x="135315" y="114812"/>
                  </a:cubicBezTo>
                  <a:cubicBezTo>
                    <a:pt x="130772" y="107998"/>
                    <a:pt x="117730" y="104850"/>
                    <a:pt x="110712" y="102511"/>
                  </a:cubicBezTo>
                  <a:cubicBezTo>
                    <a:pt x="99882" y="70021"/>
                    <a:pt x="101090" y="86435"/>
                    <a:pt x="106612" y="53305"/>
                  </a:cubicBezTo>
                  <a:cubicBezTo>
                    <a:pt x="105245" y="46471"/>
                    <a:pt x="104958" y="39329"/>
                    <a:pt x="102511" y="32803"/>
                  </a:cubicBezTo>
                  <a:cubicBezTo>
                    <a:pt x="100781" y="28189"/>
                    <a:pt x="98489" y="23114"/>
                    <a:pt x="94310" y="20502"/>
                  </a:cubicBezTo>
                  <a:cubicBezTo>
                    <a:pt x="77039" y="9708"/>
                    <a:pt x="54673" y="0"/>
                    <a:pt x="45105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3" name="Freeform 252"/>
            <p:cNvSpPr/>
            <p:nvPr/>
          </p:nvSpPr>
          <p:spPr bwMode="auto">
            <a:xfrm>
              <a:off x="4733639" y="3078704"/>
              <a:ext cx="413632" cy="330122"/>
            </a:xfrm>
            <a:custGeom>
              <a:avLst/>
              <a:gdLst>
                <a:gd name="connsiteX0" fmla="*/ 164018 w 255003"/>
                <a:gd name="connsiteY0" fmla="*/ 337 h 218693"/>
                <a:gd name="connsiteX1" fmla="*/ 139416 w 255003"/>
                <a:gd name="connsiteY1" fmla="*/ 4437 h 218693"/>
                <a:gd name="connsiteX2" fmla="*/ 123014 w 255003"/>
                <a:gd name="connsiteY2" fmla="*/ 12638 h 218693"/>
                <a:gd name="connsiteX3" fmla="*/ 110713 w 255003"/>
                <a:gd name="connsiteY3" fmla="*/ 16739 h 218693"/>
                <a:gd name="connsiteX4" fmla="*/ 98411 w 255003"/>
                <a:gd name="connsiteY4" fmla="*/ 29040 h 218693"/>
                <a:gd name="connsiteX5" fmla="*/ 82009 w 255003"/>
                <a:gd name="connsiteY5" fmla="*/ 33140 h 218693"/>
                <a:gd name="connsiteX6" fmla="*/ 69708 w 255003"/>
                <a:gd name="connsiteY6" fmla="*/ 37241 h 218693"/>
                <a:gd name="connsiteX7" fmla="*/ 57407 w 255003"/>
                <a:gd name="connsiteY7" fmla="*/ 49542 h 218693"/>
                <a:gd name="connsiteX8" fmla="*/ 32804 w 255003"/>
                <a:gd name="connsiteY8" fmla="*/ 65944 h 218693"/>
                <a:gd name="connsiteX9" fmla="*/ 16402 w 255003"/>
                <a:gd name="connsiteY9" fmla="*/ 90547 h 218693"/>
                <a:gd name="connsiteX10" fmla="*/ 12302 w 255003"/>
                <a:gd name="connsiteY10" fmla="*/ 102848 h 218693"/>
                <a:gd name="connsiteX11" fmla="*/ 4101 w 255003"/>
                <a:gd name="connsiteY11" fmla="*/ 115149 h 218693"/>
                <a:gd name="connsiteX12" fmla="*/ 0 w 255003"/>
                <a:gd name="connsiteY12" fmla="*/ 131551 h 218693"/>
                <a:gd name="connsiteX13" fmla="*/ 4101 w 255003"/>
                <a:gd name="connsiteY13" fmla="*/ 172556 h 218693"/>
                <a:gd name="connsiteX14" fmla="*/ 16402 w 255003"/>
                <a:gd name="connsiteY14" fmla="*/ 176656 h 218693"/>
                <a:gd name="connsiteX15" fmla="*/ 32804 w 255003"/>
                <a:gd name="connsiteY15" fmla="*/ 188957 h 218693"/>
                <a:gd name="connsiteX16" fmla="*/ 49206 w 255003"/>
                <a:gd name="connsiteY16" fmla="*/ 193058 h 218693"/>
                <a:gd name="connsiteX17" fmla="*/ 82009 w 255003"/>
                <a:gd name="connsiteY17" fmla="*/ 205359 h 218693"/>
                <a:gd name="connsiteX18" fmla="*/ 94311 w 255003"/>
                <a:gd name="connsiteY18" fmla="*/ 217661 h 218693"/>
                <a:gd name="connsiteX19" fmla="*/ 180420 w 255003"/>
                <a:gd name="connsiteY19" fmla="*/ 209460 h 218693"/>
                <a:gd name="connsiteX20" fmla="*/ 192722 w 255003"/>
                <a:gd name="connsiteY20" fmla="*/ 201259 h 218693"/>
                <a:gd name="connsiteX21" fmla="*/ 200922 w 255003"/>
                <a:gd name="connsiteY21" fmla="*/ 188957 h 218693"/>
                <a:gd name="connsiteX22" fmla="*/ 229626 w 255003"/>
                <a:gd name="connsiteY22" fmla="*/ 176656 h 218693"/>
                <a:gd name="connsiteX23" fmla="*/ 250128 w 255003"/>
                <a:gd name="connsiteY23" fmla="*/ 143852 h 218693"/>
                <a:gd name="connsiteX24" fmla="*/ 254228 w 255003"/>
                <a:gd name="connsiteY24" fmla="*/ 131551 h 218693"/>
                <a:gd name="connsiteX25" fmla="*/ 241927 w 255003"/>
                <a:gd name="connsiteY25" fmla="*/ 53643 h 218693"/>
                <a:gd name="connsiteX26" fmla="*/ 217324 w 255003"/>
                <a:gd name="connsiteY26" fmla="*/ 41341 h 218693"/>
                <a:gd name="connsiteX27" fmla="*/ 192722 w 255003"/>
                <a:gd name="connsiteY27" fmla="*/ 24939 h 218693"/>
                <a:gd name="connsiteX28" fmla="*/ 184521 w 255003"/>
                <a:gd name="connsiteY28" fmla="*/ 12638 h 218693"/>
                <a:gd name="connsiteX29" fmla="*/ 164018 w 255003"/>
                <a:gd name="connsiteY29" fmla="*/ 337 h 218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55003" h="218693">
                  <a:moveTo>
                    <a:pt x="164018" y="337"/>
                  </a:moveTo>
                  <a:cubicBezTo>
                    <a:pt x="156501" y="-1030"/>
                    <a:pt x="147379" y="2048"/>
                    <a:pt x="139416" y="4437"/>
                  </a:cubicBezTo>
                  <a:cubicBezTo>
                    <a:pt x="133561" y="6193"/>
                    <a:pt x="128632" y="10230"/>
                    <a:pt x="123014" y="12638"/>
                  </a:cubicBezTo>
                  <a:cubicBezTo>
                    <a:pt x="119041" y="14341"/>
                    <a:pt x="114813" y="15372"/>
                    <a:pt x="110713" y="16739"/>
                  </a:cubicBezTo>
                  <a:cubicBezTo>
                    <a:pt x="106612" y="20839"/>
                    <a:pt x="103446" y="26163"/>
                    <a:pt x="98411" y="29040"/>
                  </a:cubicBezTo>
                  <a:cubicBezTo>
                    <a:pt x="93518" y="31836"/>
                    <a:pt x="87428" y="31592"/>
                    <a:pt x="82009" y="33140"/>
                  </a:cubicBezTo>
                  <a:cubicBezTo>
                    <a:pt x="77853" y="34327"/>
                    <a:pt x="73808" y="35874"/>
                    <a:pt x="69708" y="37241"/>
                  </a:cubicBezTo>
                  <a:cubicBezTo>
                    <a:pt x="65608" y="41341"/>
                    <a:pt x="62232" y="46325"/>
                    <a:pt x="57407" y="49542"/>
                  </a:cubicBezTo>
                  <a:cubicBezTo>
                    <a:pt x="35302" y="64279"/>
                    <a:pt x="53932" y="38779"/>
                    <a:pt x="32804" y="65944"/>
                  </a:cubicBezTo>
                  <a:cubicBezTo>
                    <a:pt x="26753" y="73724"/>
                    <a:pt x="16402" y="90547"/>
                    <a:pt x="16402" y="90547"/>
                  </a:cubicBezTo>
                  <a:cubicBezTo>
                    <a:pt x="15035" y="94647"/>
                    <a:pt x="14235" y="98982"/>
                    <a:pt x="12302" y="102848"/>
                  </a:cubicBezTo>
                  <a:cubicBezTo>
                    <a:pt x="10098" y="107256"/>
                    <a:pt x="6042" y="110619"/>
                    <a:pt x="4101" y="115149"/>
                  </a:cubicBezTo>
                  <a:cubicBezTo>
                    <a:pt x="1881" y="120329"/>
                    <a:pt x="1367" y="126084"/>
                    <a:pt x="0" y="131551"/>
                  </a:cubicBezTo>
                  <a:cubicBezTo>
                    <a:pt x="1367" y="145219"/>
                    <a:pt x="-593" y="159647"/>
                    <a:pt x="4101" y="172556"/>
                  </a:cubicBezTo>
                  <a:cubicBezTo>
                    <a:pt x="5578" y="176618"/>
                    <a:pt x="12649" y="174512"/>
                    <a:pt x="16402" y="176656"/>
                  </a:cubicBezTo>
                  <a:cubicBezTo>
                    <a:pt x="22336" y="180047"/>
                    <a:pt x="26691" y="185901"/>
                    <a:pt x="32804" y="188957"/>
                  </a:cubicBezTo>
                  <a:cubicBezTo>
                    <a:pt x="37845" y="191477"/>
                    <a:pt x="43787" y="191510"/>
                    <a:pt x="49206" y="193058"/>
                  </a:cubicBezTo>
                  <a:cubicBezTo>
                    <a:pt x="60461" y="196274"/>
                    <a:pt x="71168" y="201022"/>
                    <a:pt x="82009" y="205359"/>
                  </a:cubicBezTo>
                  <a:cubicBezTo>
                    <a:pt x="86110" y="209460"/>
                    <a:pt x="88544" y="217054"/>
                    <a:pt x="94311" y="217661"/>
                  </a:cubicBezTo>
                  <a:cubicBezTo>
                    <a:pt x="126991" y="221101"/>
                    <a:pt x="151117" y="215320"/>
                    <a:pt x="180420" y="209460"/>
                  </a:cubicBezTo>
                  <a:cubicBezTo>
                    <a:pt x="184521" y="206726"/>
                    <a:pt x="189237" y="204744"/>
                    <a:pt x="192722" y="201259"/>
                  </a:cubicBezTo>
                  <a:cubicBezTo>
                    <a:pt x="196207" y="197774"/>
                    <a:pt x="197136" y="192112"/>
                    <a:pt x="200922" y="188957"/>
                  </a:cubicBezTo>
                  <a:cubicBezTo>
                    <a:pt x="207679" y="183326"/>
                    <a:pt x="221079" y="179505"/>
                    <a:pt x="229626" y="176656"/>
                  </a:cubicBezTo>
                  <a:cubicBezTo>
                    <a:pt x="249119" y="163660"/>
                    <a:pt x="240369" y="173130"/>
                    <a:pt x="250128" y="143852"/>
                  </a:cubicBezTo>
                  <a:lnTo>
                    <a:pt x="254228" y="131551"/>
                  </a:lnTo>
                  <a:cubicBezTo>
                    <a:pt x="252837" y="109290"/>
                    <a:pt x="261604" y="73320"/>
                    <a:pt x="241927" y="53643"/>
                  </a:cubicBezTo>
                  <a:cubicBezTo>
                    <a:pt x="228274" y="39990"/>
                    <a:pt x="232332" y="49679"/>
                    <a:pt x="217324" y="41341"/>
                  </a:cubicBezTo>
                  <a:cubicBezTo>
                    <a:pt x="208708" y="36554"/>
                    <a:pt x="192722" y="24939"/>
                    <a:pt x="192722" y="24939"/>
                  </a:cubicBezTo>
                  <a:cubicBezTo>
                    <a:pt x="189988" y="20839"/>
                    <a:pt x="188700" y="15250"/>
                    <a:pt x="184521" y="12638"/>
                  </a:cubicBezTo>
                  <a:cubicBezTo>
                    <a:pt x="170707" y="4005"/>
                    <a:pt x="171535" y="1704"/>
                    <a:pt x="164018" y="337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4" name="Freeform 253"/>
            <p:cNvSpPr/>
            <p:nvPr/>
          </p:nvSpPr>
          <p:spPr bwMode="auto">
            <a:xfrm>
              <a:off x="5014178" y="2195334"/>
              <a:ext cx="395363" cy="320988"/>
            </a:xfrm>
            <a:custGeom>
              <a:avLst/>
              <a:gdLst>
                <a:gd name="connsiteX0" fmla="*/ 86110 w 237826"/>
                <a:gd name="connsiteY0" fmla="*/ 12659 h 193078"/>
                <a:gd name="connsiteX1" fmla="*/ 49206 w 237826"/>
                <a:gd name="connsiteY1" fmla="*/ 24960 h 193078"/>
                <a:gd name="connsiteX2" fmla="*/ 36904 w 237826"/>
                <a:gd name="connsiteY2" fmla="*/ 29060 h 193078"/>
                <a:gd name="connsiteX3" fmla="*/ 24603 w 237826"/>
                <a:gd name="connsiteY3" fmla="*/ 37261 h 193078"/>
                <a:gd name="connsiteX4" fmla="*/ 4101 w 237826"/>
                <a:gd name="connsiteY4" fmla="*/ 65964 h 193078"/>
                <a:gd name="connsiteX5" fmla="*/ 0 w 237826"/>
                <a:gd name="connsiteY5" fmla="*/ 78266 h 193078"/>
                <a:gd name="connsiteX6" fmla="*/ 4101 w 237826"/>
                <a:gd name="connsiteY6" fmla="*/ 106969 h 193078"/>
                <a:gd name="connsiteX7" fmla="*/ 12302 w 237826"/>
                <a:gd name="connsiteY7" fmla="*/ 119270 h 193078"/>
                <a:gd name="connsiteX8" fmla="*/ 36904 w 237826"/>
                <a:gd name="connsiteY8" fmla="*/ 135672 h 193078"/>
                <a:gd name="connsiteX9" fmla="*/ 65607 w 237826"/>
                <a:gd name="connsiteY9" fmla="*/ 143873 h 193078"/>
                <a:gd name="connsiteX10" fmla="*/ 82009 w 237826"/>
                <a:gd name="connsiteY10" fmla="*/ 152074 h 193078"/>
                <a:gd name="connsiteX11" fmla="*/ 106612 w 237826"/>
                <a:gd name="connsiteY11" fmla="*/ 168476 h 193078"/>
                <a:gd name="connsiteX12" fmla="*/ 118913 w 237826"/>
                <a:gd name="connsiteY12" fmla="*/ 180777 h 193078"/>
                <a:gd name="connsiteX13" fmla="*/ 159918 w 237826"/>
                <a:gd name="connsiteY13" fmla="*/ 193078 h 193078"/>
                <a:gd name="connsiteX14" fmla="*/ 205023 w 237826"/>
                <a:gd name="connsiteY14" fmla="*/ 188978 h 193078"/>
                <a:gd name="connsiteX15" fmla="*/ 217324 w 237826"/>
                <a:gd name="connsiteY15" fmla="*/ 156174 h 193078"/>
                <a:gd name="connsiteX16" fmla="*/ 233726 w 237826"/>
                <a:gd name="connsiteY16" fmla="*/ 131572 h 193078"/>
                <a:gd name="connsiteX17" fmla="*/ 237826 w 237826"/>
                <a:gd name="connsiteY17" fmla="*/ 119270 h 193078"/>
                <a:gd name="connsiteX18" fmla="*/ 217324 w 237826"/>
                <a:gd name="connsiteY18" fmla="*/ 65964 h 193078"/>
                <a:gd name="connsiteX19" fmla="*/ 196822 w 237826"/>
                <a:gd name="connsiteY19" fmla="*/ 49563 h 193078"/>
                <a:gd name="connsiteX20" fmla="*/ 188621 w 237826"/>
                <a:gd name="connsiteY20" fmla="*/ 37261 h 193078"/>
                <a:gd name="connsiteX21" fmla="*/ 164018 w 237826"/>
                <a:gd name="connsiteY21" fmla="*/ 24960 h 193078"/>
                <a:gd name="connsiteX22" fmla="*/ 127114 w 237826"/>
                <a:gd name="connsiteY22" fmla="*/ 8558 h 193078"/>
                <a:gd name="connsiteX23" fmla="*/ 114813 w 237826"/>
                <a:gd name="connsiteY23" fmla="*/ 4458 h 193078"/>
                <a:gd name="connsiteX24" fmla="*/ 102511 w 237826"/>
                <a:gd name="connsiteY24" fmla="*/ 357 h 193078"/>
                <a:gd name="connsiteX25" fmla="*/ 86110 w 237826"/>
                <a:gd name="connsiteY25" fmla="*/ 12659 h 193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7826" h="193078">
                  <a:moveTo>
                    <a:pt x="86110" y="12659"/>
                  </a:moveTo>
                  <a:lnTo>
                    <a:pt x="49206" y="24960"/>
                  </a:lnTo>
                  <a:lnTo>
                    <a:pt x="36904" y="29060"/>
                  </a:lnTo>
                  <a:cubicBezTo>
                    <a:pt x="32804" y="31794"/>
                    <a:pt x="28088" y="33776"/>
                    <a:pt x="24603" y="37261"/>
                  </a:cubicBezTo>
                  <a:cubicBezTo>
                    <a:pt x="22748" y="39116"/>
                    <a:pt x="6428" y="61309"/>
                    <a:pt x="4101" y="65964"/>
                  </a:cubicBezTo>
                  <a:cubicBezTo>
                    <a:pt x="2168" y="69830"/>
                    <a:pt x="1367" y="74165"/>
                    <a:pt x="0" y="78266"/>
                  </a:cubicBezTo>
                  <a:cubicBezTo>
                    <a:pt x="1367" y="87834"/>
                    <a:pt x="1324" y="97712"/>
                    <a:pt x="4101" y="106969"/>
                  </a:cubicBezTo>
                  <a:cubicBezTo>
                    <a:pt x="5517" y="111689"/>
                    <a:pt x="8593" y="116025"/>
                    <a:pt x="12302" y="119270"/>
                  </a:cubicBezTo>
                  <a:cubicBezTo>
                    <a:pt x="19719" y="125760"/>
                    <a:pt x="27342" y="133282"/>
                    <a:pt x="36904" y="135672"/>
                  </a:cubicBezTo>
                  <a:cubicBezTo>
                    <a:pt x="45235" y="137754"/>
                    <a:pt x="57366" y="140341"/>
                    <a:pt x="65607" y="143873"/>
                  </a:cubicBezTo>
                  <a:cubicBezTo>
                    <a:pt x="71225" y="146281"/>
                    <a:pt x="76767" y="148929"/>
                    <a:pt x="82009" y="152074"/>
                  </a:cubicBezTo>
                  <a:cubicBezTo>
                    <a:pt x="90461" y="157145"/>
                    <a:pt x="99642" y="161506"/>
                    <a:pt x="106612" y="168476"/>
                  </a:cubicBezTo>
                  <a:cubicBezTo>
                    <a:pt x="110712" y="172576"/>
                    <a:pt x="113844" y="177961"/>
                    <a:pt x="118913" y="180777"/>
                  </a:cubicBezTo>
                  <a:cubicBezTo>
                    <a:pt x="127083" y="185316"/>
                    <a:pt x="149328" y="190431"/>
                    <a:pt x="159918" y="193078"/>
                  </a:cubicBezTo>
                  <a:cubicBezTo>
                    <a:pt x="174953" y="191711"/>
                    <a:pt x="190932" y="194397"/>
                    <a:pt x="205023" y="188978"/>
                  </a:cubicBezTo>
                  <a:cubicBezTo>
                    <a:pt x="212521" y="186094"/>
                    <a:pt x="214713" y="161396"/>
                    <a:pt x="217324" y="156174"/>
                  </a:cubicBezTo>
                  <a:cubicBezTo>
                    <a:pt x="221732" y="147358"/>
                    <a:pt x="233726" y="131572"/>
                    <a:pt x="233726" y="131572"/>
                  </a:cubicBezTo>
                  <a:cubicBezTo>
                    <a:pt x="235093" y="127471"/>
                    <a:pt x="237826" y="123592"/>
                    <a:pt x="237826" y="119270"/>
                  </a:cubicBezTo>
                  <a:cubicBezTo>
                    <a:pt x="237826" y="89051"/>
                    <a:pt x="233484" y="90204"/>
                    <a:pt x="217324" y="65964"/>
                  </a:cubicBezTo>
                  <a:cubicBezTo>
                    <a:pt x="206726" y="50067"/>
                    <a:pt x="213798" y="55221"/>
                    <a:pt x="196822" y="49563"/>
                  </a:cubicBezTo>
                  <a:cubicBezTo>
                    <a:pt x="194088" y="45462"/>
                    <a:pt x="192106" y="40746"/>
                    <a:pt x="188621" y="37261"/>
                  </a:cubicBezTo>
                  <a:cubicBezTo>
                    <a:pt x="180672" y="29312"/>
                    <a:pt x="174023" y="28295"/>
                    <a:pt x="164018" y="24960"/>
                  </a:cubicBezTo>
                  <a:cubicBezTo>
                    <a:pt x="144525" y="11964"/>
                    <a:pt x="156391" y="18317"/>
                    <a:pt x="127114" y="8558"/>
                  </a:cubicBezTo>
                  <a:lnTo>
                    <a:pt x="114813" y="4458"/>
                  </a:lnTo>
                  <a:lnTo>
                    <a:pt x="102511" y="357"/>
                  </a:lnTo>
                  <a:cubicBezTo>
                    <a:pt x="54362" y="4735"/>
                    <a:pt x="64157" y="-9046"/>
                    <a:pt x="86110" y="12659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5" name="Freeform 254"/>
            <p:cNvSpPr/>
            <p:nvPr/>
          </p:nvSpPr>
          <p:spPr bwMode="auto">
            <a:xfrm>
              <a:off x="5379531" y="2449775"/>
              <a:ext cx="279234" cy="340561"/>
            </a:xfrm>
            <a:custGeom>
              <a:avLst/>
              <a:gdLst>
                <a:gd name="connsiteX0" fmla="*/ 28703 w 168756"/>
                <a:gd name="connsiteY0" fmla="*/ 16402 h 205023"/>
                <a:gd name="connsiteX1" fmla="*/ 8201 w 168756"/>
                <a:gd name="connsiteY1" fmla="*/ 41005 h 205023"/>
                <a:gd name="connsiteX2" fmla="*/ 0 w 168756"/>
                <a:gd name="connsiteY2" fmla="*/ 77909 h 205023"/>
                <a:gd name="connsiteX3" fmla="*/ 12301 w 168756"/>
                <a:gd name="connsiteY3" fmla="*/ 127114 h 205023"/>
                <a:gd name="connsiteX4" fmla="*/ 24603 w 168756"/>
                <a:gd name="connsiteY4" fmla="*/ 131215 h 205023"/>
                <a:gd name="connsiteX5" fmla="*/ 32804 w 168756"/>
                <a:gd name="connsiteY5" fmla="*/ 143516 h 205023"/>
                <a:gd name="connsiteX6" fmla="*/ 45105 w 168756"/>
                <a:gd name="connsiteY6" fmla="*/ 155817 h 205023"/>
                <a:gd name="connsiteX7" fmla="*/ 65607 w 168756"/>
                <a:gd name="connsiteY7" fmla="*/ 180420 h 205023"/>
                <a:gd name="connsiteX8" fmla="*/ 90210 w 168756"/>
                <a:gd name="connsiteY8" fmla="*/ 196822 h 205023"/>
                <a:gd name="connsiteX9" fmla="*/ 102511 w 168756"/>
                <a:gd name="connsiteY9" fmla="*/ 205023 h 205023"/>
                <a:gd name="connsiteX10" fmla="*/ 139415 w 168756"/>
                <a:gd name="connsiteY10" fmla="*/ 196822 h 205023"/>
                <a:gd name="connsiteX11" fmla="*/ 164018 w 168756"/>
                <a:gd name="connsiteY11" fmla="*/ 176320 h 205023"/>
                <a:gd name="connsiteX12" fmla="*/ 164018 w 168756"/>
                <a:gd name="connsiteY12" fmla="*/ 114813 h 205023"/>
                <a:gd name="connsiteX13" fmla="*/ 151717 w 168756"/>
                <a:gd name="connsiteY13" fmla="*/ 102512 h 205023"/>
                <a:gd name="connsiteX14" fmla="*/ 139415 w 168756"/>
                <a:gd name="connsiteY14" fmla="*/ 65607 h 205023"/>
                <a:gd name="connsiteX15" fmla="*/ 135315 w 168756"/>
                <a:gd name="connsiteY15" fmla="*/ 53306 h 205023"/>
                <a:gd name="connsiteX16" fmla="*/ 131214 w 168756"/>
                <a:gd name="connsiteY16" fmla="*/ 36904 h 205023"/>
                <a:gd name="connsiteX17" fmla="*/ 118913 w 168756"/>
                <a:gd name="connsiteY17" fmla="*/ 32804 h 205023"/>
                <a:gd name="connsiteX18" fmla="*/ 82009 w 168756"/>
                <a:gd name="connsiteY18" fmla="*/ 12302 h 205023"/>
                <a:gd name="connsiteX19" fmla="*/ 57406 w 168756"/>
                <a:gd name="connsiteY19" fmla="*/ 0 h 205023"/>
                <a:gd name="connsiteX20" fmla="*/ 32804 w 168756"/>
                <a:gd name="connsiteY20" fmla="*/ 4101 h 205023"/>
                <a:gd name="connsiteX21" fmla="*/ 28703 w 168756"/>
                <a:gd name="connsiteY21" fmla="*/ 16402 h 20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8756" h="205023">
                  <a:moveTo>
                    <a:pt x="28703" y="16402"/>
                  </a:moveTo>
                  <a:cubicBezTo>
                    <a:pt x="24603" y="22553"/>
                    <a:pt x="13693" y="31851"/>
                    <a:pt x="8201" y="41005"/>
                  </a:cubicBezTo>
                  <a:cubicBezTo>
                    <a:pt x="6462" y="43903"/>
                    <a:pt x="193" y="76942"/>
                    <a:pt x="0" y="77909"/>
                  </a:cubicBezTo>
                  <a:cubicBezTo>
                    <a:pt x="1414" y="90640"/>
                    <a:pt x="-1480" y="116090"/>
                    <a:pt x="12301" y="127114"/>
                  </a:cubicBezTo>
                  <a:cubicBezTo>
                    <a:pt x="15676" y="129814"/>
                    <a:pt x="20502" y="129848"/>
                    <a:pt x="24603" y="131215"/>
                  </a:cubicBezTo>
                  <a:cubicBezTo>
                    <a:pt x="27337" y="135315"/>
                    <a:pt x="29649" y="139730"/>
                    <a:pt x="32804" y="143516"/>
                  </a:cubicBezTo>
                  <a:cubicBezTo>
                    <a:pt x="36516" y="147971"/>
                    <a:pt x="41889" y="150992"/>
                    <a:pt x="45105" y="155817"/>
                  </a:cubicBezTo>
                  <a:cubicBezTo>
                    <a:pt x="62322" y="181644"/>
                    <a:pt x="28425" y="154393"/>
                    <a:pt x="65607" y="180420"/>
                  </a:cubicBezTo>
                  <a:cubicBezTo>
                    <a:pt x="73682" y="186072"/>
                    <a:pt x="82009" y="191355"/>
                    <a:pt x="90210" y="196822"/>
                  </a:cubicBezTo>
                  <a:lnTo>
                    <a:pt x="102511" y="205023"/>
                  </a:lnTo>
                  <a:cubicBezTo>
                    <a:pt x="114812" y="202289"/>
                    <a:pt x="127460" y="200807"/>
                    <a:pt x="139415" y="196822"/>
                  </a:cubicBezTo>
                  <a:cubicBezTo>
                    <a:pt x="147979" y="193967"/>
                    <a:pt x="158307" y="182031"/>
                    <a:pt x="164018" y="176320"/>
                  </a:cubicBezTo>
                  <a:cubicBezTo>
                    <a:pt x="167905" y="152994"/>
                    <a:pt x="172382" y="139905"/>
                    <a:pt x="164018" y="114813"/>
                  </a:cubicBezTo>
                  <a:cubicBezTo>
                    <a:pt x="162184" y="109312"/>
                    <a:pt x="155817" y="106612"/>
                    <a:pt x="151717" y="102512"/>
                  </a:cubicBezTo>
                  <a:lnTo>
                    <a:pt x="139415" y="65607"/>
                  </a:lnTo>
                  <a:cubicBezTo>
                    <a:pt x="138048" y="61507"/>
                    <a:pt x="136363" y="57499"/>
                    <a:pt x="135315" y="53306"/>
                  </a:cubicBezTo>
                  <a:cubicBezTo>
                    <a:pt x="133948" y="47839"/>
                    <a:pt x="134735" y="41305"/>
                    <a:pt x="131214" y="36904"/>
                  </a:cubicBezTo>
                  <a:cubicBezTo>
                    <a:pt x="128514" y="33529"/>
                    <a:pt x="123013" y="34171"/>
                    <a:pt x="118913" y="32804"/>
                  </a:cubicBezTo>
                  <a:cubicBezTo>
                    <a:pt x="90714" y="14005"/>
                    <a:pt x="103661" y="19519"/>
                    <a:pt x="82009" y="12302"/>
                  </a:cubicBezTo>
                  <a:cubicBezTo>
                    <a:pt x="75790" y="8156"/>
                    <a:pt x="65894" y="0"/>
                    <a:pt x="57406" y="0"/>
                  </a:cubicBezTo>
                  <a:cubicBezTo>
                    <a:pt x="49092" y="0"/>
                    <a:pt x="41005" y="2734"/>
                    <a:pt x="32804" y="4101"/>
                  </a:cubicBezTo>
                  <a:cubicBezTo>
                    <a:pt x="28271" y="17699"/>
                    <a:pt x="32803" y="10251"/>
                    <a:pt x="28703" y="1640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6" name="Freeform 255"/>
            <p:cNvSpPr/>
            <p:nvPr/>
          </p:nvSpPr>
          <p:spPr bwMode="auto">
            <a:xfrm>
              <a:off x="5379531" y="2803383"/>
              <a:ext cx="309244" cy="310550"/>
            </a:xfrm>
            <a:custGeom>
              <a:avLst/>
              <a:gdLst>
                <a:gd name="connsiteX0" fmla="*/ 65684 w 225964"/>
                <a:gd name="connsiteY0" fmla="*/ 12302 h 229625"/>
                <a:gd name="connsiteX1" fmla="*/ 41082 w 225964"/>
                <a:gd name="connsiteY1" fmla="*/ 20502 h 229625"/>
                <a:gd name="connsiteX2" fmla="*/ 16479 w 225964"/>
                <a:gd name="connsiteY2" fmla="*/ 49206 h 229625"/>
                <a:gd name="connsiteX3" fmla="*/ 4178 w 225964"/>
                <a:gd name="connsiteY3" fmla="*/ 61507 h 229625"/>
                <a:gd name="connsiteX4" fmla="*/ 77 w 225964"/>
                <a:gd name="connsiteY4" fmla="*/ 73808 h 229625"/>
                <a:gd name="connsiteX5" fmla="*/ 4178 w 225964"/>
                <a:gd name="connsiteY5" fmla="*/ 196822 h 229625"/>
                <a:gd name="connsiteX6" fmla="*/ 16479 w 225964"/>
                <a:gd name="connsiteY6" fmla="*/ 205023 h 229625"/>
                <a:gd name="connsiteX7" fmla="*/ 73885 w 225964"/>
                <a:gd name="connsiteY7" fmla="*/ 217324 h 229625"/>
                <a:gd name="connsiteX8" fmla="*/ 106689 w 225964"/>
                <a:gd name="connsiteY8" fmla="*/ 229625 h 229625"/>
                <a:gd name="connsiteX9" fmla="*/ 143593 w 225964"/>
                <a:gd name="connsiteY9" fmla="*/ 225525 h 229625"/>
                <a:gd name="connsiteX10" fmla="*/ 155894 w 225964"/>
                <a:gd name="connsiteY10" fmla="*/ 217324 h 229625"/>
                <a:gd name="connsiteX11" fmla="*/ 180497 w 225964"/>
                <a:gd name="connsiteY11" fmla="*/ 209123 h 229625"/>
                <a:gd name="connsiteX12" fmla="*/ 188698 w 225964"/>
                <a:gd name="connsiteY12" fmla="*/ 184520 h 229625"/>
                <a:gd name="connsiteX13" fmla="*/ 192798 w 225964"/>
                <a:gd name="connsiteY13" fmla="*/ 172219 h 229625"/>
                <a:gd name="connsiteX14" fmla="*/ 200999 w 225964"/>
                <a:gd name="connsiteY14" fmla="*/ 159918 h 229625"/>
                <a:gd name="connsiteX15" fmla="*/ 209200 w 225964"/>
                <a:gd name="connsiteY15" fmla="*/ 131215 h 229625"/>
                <a:gd name="connsiteX16" fmla="*/ 217401 w 225964"/>
                <a:gd name="connsiteY16" fmla="*/ 118913 h 229625"/>
                <a:gd name="connsiteX17" fmla="*/ 225602 w 225964"/>
                <a:gd name="connsiteY17" fmla="*/ 94311 h 229625"/>
                <a:gd name="connsiteX18" fmla="*/ 221501 w 225964"/>
                <a:gd name="connsiteY18" fmla="*/ 77909 h 229625"/>
                <a:gd name="connsiteX19" fmla="*/ 205100 w 225964"/>
                <a:gd name="connsiteY19" fmla="*/ 69708 h 229625"/>
                <a:gd name="connsiteX20" fmla="*/ 188698 w 225964"/>
                <a:gd name="connsiteY20" fmla="*/ 65607 h 229625"/>
                <a:gd name="connsiteX21" fmla="*/ 176396 w 225964"/>
                <a:gd name="connsiteY21" fmla="*/ 61507 h 229625"/>
                <a:gd name="connsiteX22" fmla="*/ 159995 w 225964"/>
                <a:gd name="connsiteY22" fmla="*/ 49206 h 229625"/>
                <a:gd name="connsiteX23" fmla="*/ 147693 w 225964"/>
                <a:gd name="connsiteY23" fmla="*/ 41005 h 229625"/>
                <a:gd name="connsiteX24" fmla="*/ 131291 w 225964"/>
                <a:gd name="connsiteY24" fmla="*/ 16402 h 229625"/>
                <a:gd name="connsiteX25" fmla="*/ 118990 w 225964"/>
                <a:gd name="connsiteY25" fmla="*/ 8201 h 229625"/>
                <a:gd name="connsiteX26" fmla="*/ 94387 w 225964"/>
                <a:gd name="connsiteY26" fmla="*/ 0 h 229625"/>
                <a:gd name="connsiteX27" fmla="*/ 53383 w 225964"/>
                <a:gd name="connsiteY27" fmla="*/ 16402 h 229625"/>
                <a:gd name="connsiteX28" fmla="*/ 65684 w 225964"/>
                <a:gd name="connsiteY28" fmla="*/ 12302 h 22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25964" h="229625">
                  <a:moveTo>
                    <a:pt x="65684" y="12302"/>
                  </a:moveTo>
                  <a:cubicBezTo>
                    <a:pt x="63634" y="12985"/>
                    <a:pt x="48494" y="16055"/>
                    <a:pt x="41082" y="20502"/>
                  </a:cubicBezTo>
                  <a:cubicBezTo>
                    <a:pt x="24655" y="30358"/>
                    <a:pt x="26764" y="36864"/>
                    <a:pt x="16479" y="49206"/>
                  </a:cubicBezTo>
                  <a:cubicBezTo>
                    <a:pt x="12767" y="53661"/>
                    <a:pt x="8278" y="57407"/>
                    <a:pt x="4178" y="61507"/>
                  </a:cubicBezTo>
                  <a:cubicBezTo>
                    <a:pt x="2811" y="65607"/>
                    <a:pt x="77" y="69486"/>
                    <a:pt x="77" y="73808"/>
                  </a:cubicBezTo>
                  <a:cubicBezTo>
                    <a:pt x="77" y="114835"/>
                    <a:pt x="-911" y="156111"/>
                    <a:pt x="4178" y="196822"/>
                  </a:cubicBezTo>
                  <a:cubicBezTo>
                    <a:pt x="4789" y="201712"/>
                    <a:pt x="11848" y="203339"/>
                    <a:pt x="16479" y="205023"/>
                  </a:cubicBezTo>
                  <a:cubicBezTo>
                    <a:pt x="33773" y="211312"/>
                    <a:pt x="55555" y="214269"/>
                    <a:pt x="73885" y="217324"/>
                  </a:cubicBezTo>
                  <a:cubicBezTo>
                    <a:pt x="83218" y="221990"/>
                    <a:pt x="95522" y="229625"/>
                    <a:pt x="106689" y="229625"/>
                  </a:cubicBezTo>
                  <a:cubicBezTo>
                    <a:pt x="119066" y="229625"/>
                    <a:pt x="131292" y="226892"/>
                    <a:pt x="143593" y="225525"/>
                  </a:cubicBezTo>
                  <a:cubicBezTo>
                    <a:pt x="147693" y="222791"/>
                    <a:pt x="151391" y="219325"/>
                    <a:pt x="155894" y="217324"/>
                  </a:cubicBezTo>
                  <a:cubicBezTo>
                    <a:pt x="163794" y="213813"/>
                    <a:pt x="180497" y="209123"/>
                    <a:pt x="180497" y="209123"/>
                  </a:cubicBezTo>
                  <a:lnTo>
                    <a:pt x="188698" y="184520"/>
                  </a:lnTo>
                  <a:cubicBezTo>
                    <a:pt x="190065" y="180420"/>
                    <a:pt x="190400" y="175815"/>
                    <a:pt x="192798" y="172219"/>
                  </a:cubicBezTo>
                  <a:lnTo>
                    <a:pt x="200999" y="159918"/>
                  </a:lnTo>
                  <a:cubicBezTo>
                    <a:pt x="202312" y="154667"/>
                    <a:pt x="206260" y="137095"/>
                    <a:pt x="209200" y="131215"/>
                  </a:cubicBezTo>
                  <a:cubicBezTo>
                    <a:pt x="211404" y="126807"/>
                    <a:pt x="214667" y="123014"/>
                    <a:pt x="217401" y="118913"/>
                  </a:cubicBezTo>
                  <a:cubicBezTo>
                    <a:pt x="220135" y="110712"/>
                    <a:pt x="227699" y="102697"/>
                    <a:pt x="225602" y="94311"/>
                  </a:cubicBezTo>
                  <a:cubicBezTo>
                    <a:pt x="224235" y="88844"/>
                    <a:pt x="225109" y="82238"/>
                    <a:pt x="221501" y="77909"/>
                  </a:cubicBezTo>
                  <a:cubicBezTo>
                    <a:pt x="217588" y="73213"/>
                    <a:pt x="210823" y="71854"/>
                    <a:pt x="205100" y="69708"/>
                  </a:cubicBezTo>
                  <a:cubicBezTo>
                    <a:pt x="199823" y="67729"/>
                    <a:pt x="194117" y="67155"/>
                    <a:pt x="188698" y="65607"/>
                  </a:cubicBezTo>
                  <a:cubicBezTo>
                    <a:pt x="184542" y="64420"/>
                    <a:pt x="180497" y="62874"/>
                    <a:pt x="176396" y="61507"/>
                  </a:cubicBezTo>
                  <a:cubicBezTo>
                    <a:pt x="170929" y="57407"/>
                    <a:pt x="165556" y="53178"/>
                    <a:pt x="159995" y="49206"/>
                  </a:cubicBezTo>
                  <a:cubicBezTo>
                    <a:pt x="155985" y="46341"/>
                    <a:pt x="150938" y="44714"/>
                    <a:pt x="147693" y="41005"/>
                  </a:cubicBezTo>
                  <a:cubicBezTo>
                    <a:pt x="141202" y="33587"/>
                    <a:pt x="139492" y="21869"/>
                    <a:pt x="131291" y="16402"/>
                  </a:cubicBezTo>
                  <a:cubicBezTo>
                    <a:pt x="127191" y="13668"/>
                    <a:pt x="123493" y="10202"/>
                    <a:pt x="118990" y="8201"/>
                  </a:cubicBezTo>
                  <a:cubicBezTo>
                    <a:pt x="111090" y="4690"/>
                    <a:pt x="94387" y="0"/>
                    <a:pt x="94387" y="0"/>
                  </a:cubicBezTo>
                  <a:cubicBezTo>
                    <a:pt x="52277" y="5265"/>
                    <a:pt x="69672" y="-5315"/>
                    <a:pt x="53383" y="16402"/>
                  </a:cubicBezTo>
                  <a:cubicBezTo>
                    <a:pt x="52223" y="17948"/>
                    <a:pt x="67734" y="11619"/>
                    <a:pt x="65684" y="1230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44623" y="1836839"/>
            <a:ext cx="1655179" cy="308670"/>
            <a:chOff x="3675526" y="2605357"/>
            <a:chExt cx="1513499" cy="238253"/>
          </a:xfrm>
        </p:grpSpPr>
        <p:cxnSp>
          <p:nvCxnSpPr>
            <p:cNvPr id="258" name="Straight Arrow Connector 257"/>
            <p:cNvCxnSpPr/>
            <p:nvPr/>
          </p:nvCxnSpPr>
          <p:spPr>
            <a:xfrm>
              <a:off x="3675526" y="2843610"/>
              <a:ext cx="151349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Rectangle 245"/>
            <p:cNvSpPr>
              <a:spLocks noChangeArrowheads="1"/>
            </p:cNvSpPr>
            <p:nvPr/>
          </p:nvSpPr>
          <p:spPr bwMode="auto">
            <a:xfrm>
              <a:off x="3675526" y="2605357"/>
              <a:ext cx="729963" cy="22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377"/>
              <a:r>
                <a:rPr lang="en-US" sz="1867" dirty="0">
                  <a:solidFill>
                    <a:srgbClr val="C00000"/>
                  </a:solidFill>
                  <a:latin typeface="Arial" charset="0"/>
                </a:rPr>
                <a:t>Particle</a:t>
              </a:r>
            </a:p>
          </p:txBody>
        </p:sp>
      </p:grpSp>
      <p:sp>
        <p:nvSpPr>
          <p:cNvPr id="260" name="Freeform 268"/>
          <p:cNvSpPr>
            <a:spLocks/>
          </p:cNvSpPr>
          <p:nvPr/>
        </p:nvSpPr>
        <p:spPr bwMode="auto">
          <a:xfrm>
            <a:off x="1750131" y="1850881"/>
            <a:ext cx="121429" cy="256776"/>
          </a:xfrm>
          <a:custGeom>
            <a:avLst/>
            <a:gdLst>
              <a:gd name="T0" fmla="*/ 2147483647 w 34"/>
              <a:gd name="T1" fmla="*/ 2147483647 h 105"/>
              <a:gd name="T2" fmla="*/ 2147483647 w 34"/>
              <a:gd name="T3" fmla="*/ 2147483647 h 105"/>
              <a:gd name="T4" fmla="*/ 2147483647 w 34"/>
              <a:gd name="T5" fmla="*/ 2147483647 h 105"/>
              <a:gd name="T6" fmla="*/ 2147483647 w 34"/>
              <a:gd name="T7" fmla="*/ 2147483647 h 105"/>
              <a:gd name="T8" fmla="*/ 2147483647 w 34"/>
              <a:gd name="T9" fmla="*/ 2147483647 h 105"/>
              <a:gd name="T10" fmla="*/ 2147483647 w 34"/>
              <a:gd name="T11" fmla="*/ 2147483647 h 105"/>
              <a:gd name="T12" fmla="*/ 2147483647 w 34"/>
              <a:gd name="T13" fmla="*/ 2147483647 h 105"/>
              <a:gd name="T14" fmla="*/ 2147483647 w 34"/>
              <a:gd name="T15" fmla="*/ 2147483647 h 105"/>
              <a:gd name="T16" fmla="*/ 2147483647 w 34"/>
              <a:gd name="T17" fmla="*/ 2147483647 h 105"/>
              <a:gd name="T18" fmla="*/ 2147483647 w 34"/>
              <a:gd name="T19" fmla="*/ 2147483647 h 105"/>
              <a:gd name="T20" fmla="*/ 2147483647 w 34"/>
              <a:gd name="T21" fmla="*/ 2147483647 h 105"/>
              <a:gd name="T22" fmla="*/ 2147483647 w 34"/>
              <a:gd name="T23" fmla="*/ 2147483647 h 105"/>
              <a:gd name="T24" fmla="*/ 2147483647 w 34"/>
              <a:gd name="T25" fmla="*/ 2147483647 h 105"/>
              <a:gd name="T26" fmla="*/ 2147483647 w 34"/>
              <a:gd name="T27" fmla="*/ 2147483647 h 105"/>
              <a:gd name="T28" fmla="*/ 0 w 34"/>
              <a:gd name="T29" fmla="*/ 2147483647 h 105"/>
              <a:gd name="T30" fmla="*/ 2147483647 w 34"/>
              <a:gd name="T31" fmla="*/ 2147483647 h 105"/>
              <a:gd name="T32" fmla="*/ 2147483647 w 34"/>
              <a:gd name="T33" fmla="*/ 2147483647 h 105"/>
              <a:gd name="T34" fmla="*/ 2147483647 w 34"/>
              <a:gd name="T35" fmla="*/ 2147483647 h 105"/>
              <a:gd name="T36" fmla="*/ 2147483647 w 34"/>
              <a:gd name="T37" fmla="*/ 2147483647 h 105"/>
              <a:gd name="T38" fmla="*/ 2147483647 w 34"/>
              <a:gd name="T39" fmla="*/ 2147483647 h 105"/>
              <a:gd name="T40" fmla="*/ 2147483647 w 34"/>
              <a:gd name="T41" fmla="*/ 2147483647 h 105"/>
              <a:gd name="T42" fmla="*/ 2147483647 w 34"/>
              <a:gd name="T43" fmla="*/ 2147483647 h 105"/>
              <a:gd name="T44" fmla="*/ 2147483647 w 34"/>
              <a:gd name="T45" fmla="*/ 2147483647 h 105"/>
              <a:gd name="T46" fmla="*/ 2147483647 w 34"/>
              <a:gd name="T47" fmla="*/ 2147483647 h 105"/>
              <a:gd name="T48" fmla="*/ 2147483647 w 34"/>
              <a:gd name="T49" fmla="*/ 2147483647 h 105"/>
              <a:gd name="T50" fmla="*/ 2147483647 w 34"/>
              <a:gd name="T51" fmla="*/ 2147483647 h 105"/>
              <a:gd name="T52" fmla="*/ 2147483647 w 34"/>
              <a:gd name="T53" fmla="*/ 2147483647 h 105"/>
              <a:gd name="T54" fmla="*/ 2147483647 w 34"/>
              <a:gd name="T55" fmla="*/ 2147483647 h 105"/>
              <a:gd name="T56" fmla="*/ 2147483647 w 34"/>
              <a:gd name="T57" fmla="*/ 0 h 10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4" h="105">
                <a:moveTo>
                  <a:pt x="24" y="95"/>
                </a:moveTo>
                <a:lnTo>
                  <a:pt x="24" y="100"/>
                </a:lnTo>
                <a:lnTo>
                  <a:pt x="19" y="105"/>
                </a:lnTo>
                <a:lnTo>
                  <a:pt x="13" y="101"/>
                </a:lnTo>
                <a:lnTo>
                  <a:pt x="2" y="93"/>
                </a:lnTo>
                <a:lnTo>
                  <a:pt x="3" y="80"/>
                </a:lnTo>
                <a:lnTo>
                  <a:pt x="2" y="73"/>
                </a:lnTo>
                <a:lnTo>
                  <a:pt x="13" y="63"/>
                </a:lnTo>
                <a:lnTo>
                  <a:pt x="19" y="67"/>
                </a:lnTo>
                <a:lnTo>
                  <a:pt x="24" y="64"/>
                </a:lnTo>
                <a:lnTo>
                  <a:pt x="24" y="55"/>
                </a:lnTo>
                <a:lnTo>
                  <a:pt x="11" y="59"/>
                </a:lnTo>
                <a:lnTo>
                  <a:pt x="10" y="54"/>
                </a:lnTo>
                <a:lnTo>
                  <a:pt x="5" y="60"/>
                </a:lnTo>
                <a:lnTo>
                  <a:pt x="0" y="57"/>
                </a:lnTo>
                <a:lnTo>
                  <a:pt x="8" y="37"/>
                </a:lnTo>
                <a:lnTo>
                  <a:pt x="11" y="41"/>
                </a:lnTo>
                <a:lnTo>
                  <a:pt x="21" y="42"/>
                </a:lnTo>
                <a:lnTo>
                  <a:pt x="21" y="39"/>
                </a:lnTo>
                <a:lnTo>
                  <a:pt x="15" y="37"/>
                </a:lnTo>
                <a:lnTo>
                  <a:pt x="15" y="28"/>
                </a:lnTo>
                <a:lnTo>
                  <a:pt x="21" y="29"/>
                </a:lnTo>
                <a:lnTo>
                  <a:pt x="23" y="19"/>
                </a:lnTo>
                <a:lnTo>
                  <a:pt x="14" y="19"/>
                </a:lnTo>
                <a:lnTo>
                  <a:pt x="14" y="13"/>
                </a:lnTo>
                <a:lnTo>
                  <a:pt x="19" y="13"/>
                </a:lnTo>
                <a:lnTo>
                  <a:pt x="22" y="6"/>
                </a:lnTo>
                <a:lnTo>
                  <a:pt x="33" y="7"/>
                </a:lnTo>
                <a:lnTo>
                  <a:pt x="34" y="0"/>
                </a:lnTo>
              </a:path>
            </a:pathLst>
          </a:cu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1" name="7-Point Star 260"/>
          <p:cNvSpPr/>
          <p:nvPr/>
        </p:nvSpPr>
        <p:spPr>
          <a:xfrm>
            <a:off x="1715525" y="2098907"/>
            <a:ext cx="90899" cy="90899"/>
          </a:xfrm>
          <a:prstGeom prst="star7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2" name="Freeform 269"/>
          <p:cNvSpPr>
            <a:spLocks/>
          </p:cNvSpPr>
          <p:nvPr/>
        </p:nvSpPr>
        <p:spPr bwMode="auto">
          <a:xfrm>
            <a:off x="2681003" y="3579197"/>
            <a:ext cx="843492" cy="157713"/>
          </a:xfrm>
          <a:custGeom>
            <a:avLst/>
            <a:gdLst>
              <a:gd name="T0" fmla="*/ 0 w 666"/>
              <a:gd name="T1" fmla="*/ 431 h 435"/>
              <a:gd name="T2" fmla="*/ 20 w 666"/>
              <a:gd name="T3" fmla="*/ 420 h 435"/>
              <a:gd name="T4" fmla="*/ 36 w 666"/>
              <a:gd name="T5" fmla="*/ 432 h 435"/>
              <a:gd name="T6" fmla="*/ 60 w 666"/>
              <a:gd name="T7" fmla="*/ 421 h 435"/>
              <a:gd name="T8" fmla="*/ 59 w 666"/>
              <a:gd name="T9" fmla="*/ 431 h 435"/>
              <a:gd name="T10" fmla="*/ 41 w 666"/>
              <a:gd name="T11" fmla="*/ 422 h 435"/>
              <a:gd name="T12" fmla="*/ 108 w 666"/>
              <a:gd name="T13" fmla="*/ 432 h 435"/>
              <a:gd name="T14" fmla="*/ 112 w 666"/>
              <a:gd name="T15" fmla="*/ 422 h 435"/>
              <a:gd name="T16" fmla="*/ 138 w 666"/>
              <a:gd name="T17" fmla="*/ 432 h 435"/>
              <a:gd name="T18" fmla="*/ 190 w 666"/>
              <a:gd name="T19" fmla="*/ 420 h 435"/>
              <a:gd name="T20" fmla="*/ 269 w 666"/>
              <a:gd name="T21" fmla="*/ 432 h 435"/>
              <a:gd name="T22" fmla="*/ 299 w 666"/>
              <a:gd name="T23" fmla="*/ 422 h 435"/>
              <a:gd name="T24" fmla="*/ 341 w 666"/>
              <a:gd name="T25" fmla="*/ 432 h 435"/>
              <a:gd name="T26" fmla="*/ 359 w 666"/>
              <a:gd name="T27" fmla="*/ 420 h 435"/>
              <a:gd name="T28" fmla="*/ 362 w 666"/>
              <a:gd name="T29" fmla="*/ 429 h 435"/>
              <a:gd name="T30" fmla="*/ 368 w 666"/>
              <a:gd name="T31" fmla="*/ 423 h 435"/>
              <a:gd name="T32" fmla="*/ 366 w 666"/>
              <a:gd name="T33" fmla="*/ 433 h 435"/>
              <a:gd name="T34" fmla="*/ 431 w 666"/>
              <a:gd name="T35" fmla="*/ 422 h 435"/>
              <a:gd name="T36" fmla="*/ 420 w 666"/>
              <a:gd name="T37" fmla="*/ 433 h 435"/>
              <a:gd name="T38" fmla="*/ 449 w 666"/>
              <a:gd name="T39" fmla="*/ 421 h 435"/>
              <a:gd name="T40" fmla="*/ 449 w 666"/>
              <a:gd name="T41" fmla="*/ 435 h 435"/>
              <a:gd name="T42" fmla="*/ 457 w 666"/>
              <a:gd name="T43" fmla="*/ 419 h 435"/>
              <a:gd name="T44" fmla="*/ 487 w 666"/>
              <a:gd name="T45" fmla="*/ 432 h 435"/>
              <a:gd name="T46" fmla="*/ 478 w 666"/>
              <a:gd name="T47" fmla="*/ 421 h 435"/>
              <a:gd name="T48" fmla="*/ 525 w 666"/>
              <a:gd name="T49" fmla="*/ 432 h 435"/>
              <a:gd name="T50" fmla="*/ 646 w 666"/>
              <a:gd name="T51" fmla="*/ 395 h 435"/>
              <a:gd name="T52" fmla="*/ 659 w 666"/>
              <a:gd name="T53" fmla="*/ 408 h 435"/>
              <a:gd name="T54" fmla="*/ 666 w 666"/>
              <a:gd name="T55" fmla="*/ 394 h 435"/>
              <a:gd name="T56" fmla="*/ 636 w 666"/>
              <a:gd name="T57" fmla="*/ 409 h 435"/>
              <a:gd name="T58" fmla="*/ 504 w 666"/>
              <a:gd name="T59" fmla="*/ 389 h 435"/>
              <a:gd name="T60" fmla="*/ 625 w 666"/>
              <a:gd name="T61" fmla="*/ 374 h 435"/>
              <a:gd name="T62" fmla="*/ 584 w 666"/>
              <a:gd name="T63" fmla="*/ 433 h 435"/>
              <a:gd name="T64" fmla="*/ 502 w 666"/>
              <a:gd name="T65" fmla="*/ 330 h 435"/>
              <a:gd name="T66" fmla="*/ 625 w 666"/>
              <a:gd name="T67" fmla="*/ 279 h 435"/>
              <a:gd name="T68" fmla="*/ 504 w 666"/>
              <a:gd name="T69" fmla="*/ 220 h 435"/>
              <a:gd name="T70" fmla="*/ 628 w 666"/>
              <a:gd name="T71" fmla="*/ 333 h 435"/>
              <a:gd name="T72" fmla="*/ 519 w 666"/>
              <a:gd name="T73" fmla="*/ 78 h 435"/>
              <a:gd name="T74" fmla="*/ 503 w 666"/>
              <a:gd name="T75" fmla="*/ 112 h 435"/>
              <a:gd name="T76" fmla="*/ 591 w 666"/>
              <a:gd name="T77" fmla="*/ 53 h 435"/>
              <a:gd name="T78" fmla="*/ 535 w 666"/>
              <a:gd name="T79" fmla="*/ 41 h 435"/>
              <a:gd name="T80" fmla="*/ 625 w 666"/>
              <a:gd name="T81" fmla="*/ 148 h 435"/>
              <a:gd name="T82" fmla="*/ 501 w 666"/>
              <a:gd name="T83" fmla="*/ 146 h 435"/>
              <a:gd name="T84" fmla="*/ 574 w 666"/>
              <a:gd name="T85" fmla="*/ 0 h 43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connsiteX0" fmla="*/ 0 w 10000"/>
              <a:gd name="connsiteY0" fmla="*/ 9908 h 10000"/>
              <a:gd name="connsiteX1" fmla="*/ 300 w 10000"/>
              <a:gd name="connsiteY1" fmla="*/ 9655 h 10000"/>
              <a:gd name="connsiteX2" fmla="*/ 541 w 10000"/>
              <a:gd name="connsiteY2" fmla="*/ 9931 h 10000"/>
              <a:gd name="connsiteX3" fmla="*/ 901 w 10000"/>
              <a:gd name="connsiteY3" fmla="*/ 9678 h 10000"/>
              <a:gd name="connsiteX4" fmla="*/ 886 w 10000"/>
              <a:gd name="connsiteY4" fmla="*/ 9908 h 10000"/>
              <a:gd name="connsiteX5" fmla="*/ 616 w 10000"/>
              <a:gd name="connsiteY5" fmla="*/ 9701 h 10000"/>
              <a:gd name="connsiteX6" fmla="*/ 1622 w 10000"/>
              <a:gd name="connsiteY6" fmla="*/ 9931 h 10000"/>
              <a:gd name="connsiteX7" fmla="*/ 1682 w 10000"/>
              <a:gd name="connsiteY7" fmla="*/ 9701 h 10000"/>
              <a:gd name="connsiteX8" fmla="*/ 2072 w 10000"/>
              <a:gd name="connsiteY8" fmla="*/ 9931 h 10000"/>
              <a:gd name="connsiteX9" fmla="*/ 2853 w 10000"/>
              <a:gd name="connsiteY9" fmla="*/ 9655 h 10000"/>
              <a:gd name="connsiteX10" fmla="*/ 4039 w 10000"/>
              <a:gd name="connsiteY10" fmla="*/ 9931 h 10000"/>
              <a:gd name="connsiteX11" fmla="*/ 4489 w 10000"/>
              <a:gd name="connsiteY11" fmla="*/ 9701 h 10000"/>
              <a:gd name="connsiteX12" fmla="*/ 5120 w 10000"/>
              <a:gd name="connsiteY12" fmla="*/ 9931 h 10000"/>
              <a:gd name="connsiteX13" fmla="*/ 5390 w 10000"/>
              <a:gd name="connsiteY13" fmla="*/ 9655 h 10000"/>
              <a:gd name="connsiteX14" fmla="*/ 5435 w 10000"/>
              <a:gd name="connsiteY14" fmla="*/ 9862 h 10000"/>
              <a:gd name="connsiteX15" fmla="*/ 5526 w 10000"/>
              <a:gd name="connsiteY15" fmla="*/ 9724 h 10000"/>
              <a:gd name="connsiteX16" fmla="*/ 5495 w 10000"/>
              <a:gd name="connsiteY16" fmla="*/ 9954 h 10000"/>
              <a:gd name="connsiteX17" fmla="*/ 6471 w 10000"/>
              <a:gd name="connsiteY17" fmla="*/ 9701 h 10000"/>
              <a:gd name="connsiteX18" fmla="*/ 6306 w 10000"/>
              <a:gd name="connsiteY18" fmla="*/ 9954 h 10000"/>
              <a:gd name="connsiteX19" fmla="*/ 6742 w 10000"/>
              <a:gd name="connsiteY19" fmla="*/ 9678 h 10000"/>
              <a:gd name="connsiteX20" fmla="*/ 6742 w 10000"/>
              <a:gd name="connsiteY20" fmla="*/ 10000 h 10000"/>
              <a:gd name="connsiteX21" fmla="*/ 6862 w 10000"/>
              <a:gd name="connsiteY21" fmla="*/ 9632 h 10000"/>
              <a:gd name="connsiteX22" fmla="*/ 7312 w 10000"/>
              <a:gd name="connsiteY22" fmla="*/ 9931 h 10000"/>
              <a:gd name="connsiteX23" fmla="*/ 7177 w 10000"/>
              <a:gd name="connsiteY23" fmla="*/ 9678 h 10000"/>
              <a:gd name="connsiteX24" fmla="*/ 7883 w 10000"/>
              <a:gd name="connsiteY24" fmla="*/ 9931 h 10000"/>
              <a:gd name="connsiteX25" fmla="*/ 9700 w 10000"/>
              <a:gd name="connsiteY25" fmla="*/ 9080 h 10000"/>
              <a:gd name="connsiteX26" fmla="*/ 9895 w 10000"/>
              <a:gd name="connsiteY26" fmla="*/ 9379 h 10000"/>
              <a:gd name="connsiteX27" fmla="*/ 10000 w 10000"/>
              <a:gd name="connsiteY27" fmla="*/ 9057 h 10000"/>
              <a:gd name="connsiteX28" fmla="*/ 9002 w 10000"/>
              <a:gd name="connsiteY28" fmla="*/ 9949 h 10000"/>
              <a:gd name="connsiteX29" fmla="*/ 7568 w 10000"/>
              <a:gd name="connsiteY29" fmla="*/ 8943 h 10000"/>
              <a:gd name="connsiteX30" fmla="*/ 9384 w 10000"/>
              <a:gd name="connsiteY30" fmla="*/ 8598 h 10000"/>
              <a:gd name="connsiteX31" fmla="*/ 8769 w 10000"/>
              <a:gd name="connsiteY31" fmla="*/ 9954 h 10000"/>
              <a:gd name="connsiteX32" fmla="*/ 7538 w 10000"/>
              <a:gd name="connsiteY32" fmla="*/ 7586 h 10000"/>
              <a:gd name="connsiteX33" fmla="*/ 9384 w 10000"/>
              <a:gd name="connsiteY33" fmla="*/ 6414 h 10000"/>
              <a:gd name="connsiteX34" fmla="*/ 7568 w 10000"/>
              <a:gd name="connsiteY34" fmla="*/ 5057 h 10000"/>
              <a:gd name="connsiteX35" fmla="*/ 9429 w 10000"/>
              <a:gd name="connsiteY35" fmla="*/ 7655 h 10000"/>
              <a:gd name="connsiteX36" fmla="*/ 7793 w 10000"/>
              <a:gd name="connsiteY36" fmla="*/ 1793 h 10000"/>
              <a:gd name="connsiteX37" fmla="*/ 7553 w 10000"/>
              <a:gd name="connsiteY37" fmla="*/ 2575 h 10000"/>
              <a:gd name="connsiteX38" fmla="*/ 8874 w 10000"/>
              <a:gd name="connsiteY38" fmla="*/ 1218 h 10000"/>
              <a:gd name="connsiteX39" fmla="*/ 8033 w 10000"/>
              <a:gd name="connsiteY39" fmla="*/ 943 h 10000"/>
              <a:gd name="connsiteX40" fmla="*/ 9384 w 10000"/>
              <a:gd name="connsiteY40" fmla="*/ 3402 h 10000"/>
              <a:gd name="connsiteX41" fmla="*/ 7523 w 10000"/>
              <a:gd name="connsiteY41" fmla="*/ 3356 h 10000"/>
              <a:gd name="connsiteX42" fmla="*/ 8619 w 10000"/>
              <a:gd name="connsiteY42" fmla="*/ 0 h 10000"/>
              <a:gd name="connsiteX0" fmla="*/ 0 w 10000"/>
              <a:gd name="connsiteY0" fmla="*/ 9908 h 10000"/>
              <a:gd name="connsiteX1" fmla="*/ 300 w 10000"/>
              <a:gd name="connsiteY1" fmla="*/ 9655 h 10000"/>
              <a:gd name="connsiteX2" fmla="*/ 541 w 10000"/>
              <a:gd name="connsiteY2" fmla="*/ 9931 h 10000"/>
              <a:gd name="connsiteX3" fmla="*/ 901 w 10000"/>
              <a:gd name="connsiteY3" fmla="*/ 9678 h 10000"/>
              <a:gd name="connsiteX4" fmla="*/ 886 w 10000"/>
              <a:gd name="connsiteY4" fmla="*/ 9908 h 10000"/>
              <a:gd name="connsiteX5" fmla="*/ 616 w 10000"/>
              <a:gd name="connsiteY5" fmla="*/ 9701 h 10000"/>
              <a:gd name="connsiteX6" fmla="*/ 1622 w 10000"/>
              <a:gd name="connsiteY6" fmla="*/ 9931 h 10000"/>
              <a:gd name="connsiteX7" fmla="*/ 1682 w 10000"/>
              <a:gd name="connsiteY7" fmla="*/ 9701 h 10000"/>
              <a:gd name="connsiteX8" fmla="*/ 2072 w 10000"/>
              <a:gd name="connsiteY8" fmla="*/ 9931 h 10000"/>
              <a:gd name="connsiteX9" fmla="*/ 2853 w 10000"/>
              <a:gd name="connsiteY9" fmla="*/ 9655 h 10000"/>
              <a:gd name="connsiteX10" fmla="*/ 4039 w 10000"/>
              <a:gd name="connsiteY10" fmla="*/ 9931 h 10000"/>
              <a:gd name="connsiteX11" fmla="*/ 4489 w 10000"/>
              <a:gd name="connsiteY11" fmla="*/ 9701 h 10000"/>
              <a:gd name="connsiteX12" fmla="*/ 5120 w 10000"/>
              <a:gd name="connsiteY12" fmla="*/ 9931 h 10000"/>
              <a:gd name="connsiteX13" fmla="*/ 5390 w 10000"/>
              <a:gd name="connsiteY13" fmla="*/ 9655 h 10000"/>
              <a:gd name="connsiteX14" fmla="*/ 5435 w 10000"/>
              <a:gd name="connsiteY14" fmla="*/ 9862 h 10000"/>
              <a:gd name="connsiteX15" fmla="*/ 5526 w 10000"/>
              <a:gd name="connsiteY15" fmla="*/ 9724 h 10000"/>
              <a:gd name="connsiteX16" fmla="*/ 5495 w 10000"/>
              <a:gd name="connsiteY16" fmla="*/ 9954 h 10000"/>
              <a:gd name="connsiteX17" fmla="*/ 6471 w 10000"/>
              <a:gd name="connsiteY17" fmla="*/ 9701 h 10000"/>
              <a:gd name="connsiteX18" fmla="*/ 6306 w 10000"/>
              <a:gd name="connsiteY18" fmla="*/ 9954 h 10000"/>
              <a:gd name="connsiteX19" fmla="*/ 6742 w 10000"/>
              <a:gd name="connsiteY19" fmla="*/ 9678 h 10000"/>
              <a:gd name="connsiteX20" fmla="*/ 6742 w 10000"/>
              <a:gd name="connsiteY20" fmla="*/ 10000 h 10000"/>
              <a:gd name="connsiteX21" fmla="*/ 6862 w 10000"/>
              <a:gd name="connsiteY21" fmla="*/ 9632 h 10000"/>
              <a:gd name="connsiteX22" fmla="*/ 7312 w 10000"/>
              <a:gd name="connsiteY22" fmla="*/ 9931 h 10000"/>
              <a:gd name="connsiteX23" fmla="*/ 7177 w 10000"/>
              <a:gd name="connsiteY23" fmla="*/ 9678 h 10000"/>
              <a:gd name="connsiteX24" fmla="*/ 7883 w 10000"/>
              <a:gd name="connsiteY24" fmla="*/ 9931 h 10000"/>
              <a:gd name="connsiteX25" fmla="*/ 9700 w 10000"/>
              <a:gd name="connsiteY25" fmla="*/ 9080 h 10000"/>
              <a:gd name="connsiteX26" fmla="*/ 9251 w 10000"/>
              <a:gd name="connsiteY26" fmla="*/ 9343 h 10000"/>
              <a:gd name="connsiteX27" fmla="*/ 10000 w 10000"/>
              <a:gd name="connsiteY27" fmla="*/ 9057 h 10000"/>
              <a:gd name="connsiteX28" fmla="*/ 9002 w 10000"/>
              <a:gd name="connsiteY28" fmla="*/ 9949 h 10000"/>
              <a:gd name="connsiteX29" fmla="*/ 7568 w 10000"/>
              <a:gd name="connsiteY29" fmla="*/ 8943 h 10000"/>
              <a:gd name="connsiteX30" fmla="*/ 9384 w 10000"/>
              <a:gd name="connsiteY30" fmla="*/ 8598 h 10000"/>
              <a:gd name="connsiteX31" fmla="*/ 8769 w 10000"/>
              <a:gd name="connsiteY31" fmla="*/ 9954 h 10000"/>
              <a:gd name="connsiteX32" fmla="*/ 7538 w 10000"/>
              <a:gd name="connsiteY32" fmla="*/ 7586 h 10000"/>
              <a:gd name="connsiteX33" fmla="*/ 9384 w 10000"/>
              <a:gd name="connsiteY33" fmla="*/ 6414 h 10000"/>
              <a:gd name="connsiteX34" fmla="*/ 7568 w 10000"/>
              <a:gd name="connsiteY34" fmla="*/ 5057 h 10000"/>
              <a:gd name="connsiteX35" fmla="*/ 9429 w 10000"/>
              <a:gd name="connsiteY35" fmla="*/ 7655 h 10000"/>
              <a:gd name="connsiteX36" fmla="*/ 7793 w 10000"/>
              <a:gd name="connsiteY36" fmla="*/ 1793 h 10000"/>
              <a:gd name="connsiteX37" fmla="*/ 7553 w 10000"/>
              <a:gd name="connsiteY37" fmla="*/ 2575 h 10000"/>
              <a:gd name="connsiteX38" fmla="*/ 8874 w 10000"/>
              <a:gd name="connsiteY38" fmla="*/ 1218 h 10000"/>
              <a:gd name="connsiteX39" fmla="*/ 8033 w 10000"/>
              <a:gd name="connsiteY39" fmla="*/ 943 h 10000"/>
              <a:gd name="connsiteX40" fmla="*/ 9384 w 10000"/>
              <a:gd name="connsiteY40" fmla="*/ 3402 h 10000"/>
              <a:gd name="connsiteX41" fmla="*/ 7523 w 10000"/>
              <a:gd name="connsiteY41" fmla="*/ 3356 h 10000"/>
              <a:gd name="connsiteX42" fmla="*/ 8619 w 10000"/>
              <a:gd name="connsiteY42" fmla="*/ 0 h 10000"/>
              <a:gd name="connsiteX0" fmla="*/ 0 w 9700"/>
              <a:gd name="connsiteY0" fmla="*/ 9908 h 10000"/>
              <a:gd name="connsiteX1" fmla="*/ 300 w 9700"/>
              <a:gd name="connsiteY1" fmla="*/ 9655 h 10000"/>
              <a:gd name="connsiteX2" fmla="*/ 541 w 9700"/>
              <a:gd name="connsiteY2" fmla="*/ 9931 h 10000"/>
              <a:gd name="connsiteX3" fmla="*/ 901 w 9700"/>
              <a:gd name="connsiteY3" fmla="*/ 9678 h 10000"/>
              <a:gd name="connsiteX4" fmla="*/ 886 w 9700"/>
              <a:gd name="connsiteY4" fmla="*/ 9908 h 10000"/>
              <a:gd name="connsiteX5" fmla="*/ 616 w 9700"/>
              <a:gd name="connsiteY5" fmla="*/ 9701 h 10000"/>
              <a:gd name="connsiteX6" fmla="*/ 1622 w 9700"/>
              <a:gd name="connsiteY6" fmla="*/ 9931 h 10000"/>
              <a:gd name="connsiteX7" fmla="*/ 1682 w 9700"/>
              <a:gd name="connsiteY7" fmla="*/ 9701 h 10000"/>
              <a:gd name="connsiteX8" fmla="*/ 2072 w 9700"/>
              <a:gd name="connsiteY8" fmla="*/ 9931 h 10000"/>
              <a:gd name="connsiteX9" fmla="*/ 2853 w 9700"/>
              <a:gd name="connsiteY9" fmla="*/ 9655 h 10000"/>
              <a:gd name="connsiteX10" fmla="*/ 4039 w 9700"/>
              <a:gd name="connsiteY10" fmla="*/ 9931 h 10000"/>
              <a:gd name="connsiteX11" fmla="*/ 4489 w 9700"/>
              <a:gd name="connsiteY11" fmla="*/ 9701 h 10000"/>
              <a:gd name="connsiteX12" fmla="*/ 5120 w 9700"/>
              <a:gd name="connsiteY12" fmla="*/ 9931 h 10000"/>
              <a:gd name="connsiteX13" fmla="*/ 5390 w 9700"/>
              <a:gd name="connsiteY13" fmla="*/ 9655 h 10000"/>
              <a:gd name="connsiteX14" fmla="*/ 5435 w 9700"/>
              <a:gd name="connsiteY14" fmla="*/ 9862 h 10000"/>
              <a:gd name="connsiteX15" fmla="*/ 5526 w 9700"/>
              <a:gd name="connsiteY15" fmla="*/ 9724 h 10000"/>
              <a:gd name="connsiteX16" fmla="*/ 5495 w 9700"/>
              <a:gd name="connsiteY16" fmla="*/ 9954 h 10000"/>
              <a:gd name="connsiteX17" fmla="*/ 6471 w 9700"/>
              <a:gd name="connsiteY17" fmla="*/ 9701 h 10000"/>
              <a:gd name="connsiteX18" fmla="*/ 6306 w 9700"/>
              <a:gd name="connsiteY18" fmla="*/ 9954 h 10000"/>
              <a:gd name="connsiteX19" fmla="*/ 6742 w 9700"/>
              <a:gd name="connsiteY19" fmla="*/ 9678 h 10000"/>
              <a:gd name="connsiteX20" fmla="*/ 6742 w 9700"/>
              <a:gd name="connsiteY20" fmla="*/ 10000 h 10000"/>
              <a:gd name="connsiteX21" fmla="*/ 6862 w 9700"/>
              <a:gd name="connsiteY21" fmla="*/ 9632 h 10000"/>
              <a:gd name="connsiteX22" fmla="*/ 7312 w 9700"/>
              <a:gd name="connsiteY22" fmla="*/ 9931 h 10000"/>
              <a:gd name="connsiteX23" fmla="*/ 7177 w 9700"/>
              <a:gd name="connsiteY23" fmla="*/ 9678 h 10000"/>
              <a:gd name="connsiteX24" fmla="*/ 7883 w 9700"/>
              <a:gd name="connsiteY24" fmla="*/ 9931 h 10000"/>
              <a:gd name="connsiteX25" fmla="*/ 9700 w 9700"/>
              <a:gd name="connsiteY25" fmla="*/ 9080 h 10000"/>
              <a:gd name="connsiteX26" fmla="*/ 9251 w 9700"/>
              <a:gd name="connsiteY26" fmla="*/ 9343 h 10000"/>
              <a:gd name="connsiteX27" fmla="*/ 8737 w 9700"/>
              <a:gd name="connsiteY27" fmla="*/ 8948 h 10000"/>
              <a:gd name="connsiteX28" fmla="*/ 9002 w 9700"/>
              <a:gd name="connsiteY28" fmla="*/ 9949 h 10000"/>
              <a:gd name="connsiteX29" fmla="*/ 7568 w 9700"/>
              <a:gd name="connsiteY29" fmla="*/ 8943 h 10000"/>
              <a:gd name="connsiteX30" fmla="*/ 9384 w 9700"/>
              <a:gd name="connsiteY30" fmla="*/ 8598 h 10000"/>
              <a:gd name="connsiteX31" fmla="*/ 8769 w 9700"/>
              <a:gd name="connsiteY31" fmla="*/ 9954 h 10000"/>
              <a:gd name="connsiteX32" fmla="*/ 7538 w 9700"/>
              <a:gd name="connsiteY32" fmla="*/ 7586 h 10000"/>
              <a:gd name="connsiteX33" fmla="*/ 9384 w 9700"/>
              <a:gd name="connsiteY33" fmla="*/ 6414 h 10000"/>
              <a:gd name="connsiteX34" fmla="*/ 7568 w 9700"/>
              <a:gd name="connsiteY34" fmla="*/ 5057 h 10000"/>
              <a:gd name="connsiteX35" fmla="*/ 9429 w 9700"/>
              <a:gd name="connsiteY35" fmla="*/ 7655 h 10000"/>
              <a:gd name="connsiteX36" fmla="*/ 7793 w 9700"/>
              <a:gd name="connsiteY36" fmla="*/ 1793 h 10000"/>
              <a:gd name="connsiteX37" fmla="*/ 7553 w 9700"/>
              <a:gd name="connsiteY37" fmla="*/ 2575 h 10000"/>
              <a:gd name="connsiteX38" fmla="*/ 8874 w 9700"/>
              <a:gd name="connsiteY38" fmla="*/ 1218 h 10000"/>
              <a:gd name="connsiteX39" fmla="*/ 8033 w 9700"/>
              <a:gd name="connsiteY39" fmla="*/ 943 h 10000"/>
              <a:gd name="connsiteX40" fmla="*/ 9384 w 9700"/>
              <a:gd name="connsiteY40" fmla="*/ 3402 h 10000"/>
              <a:gd name="connsiteX41" fmla="*/ 7523 w 9700"/>
              <a:gd name="connsiteY41" fmla="*/ 3356 h 10000"/>
              <a:gd name="connsiteX42" fmla="*/ 8619 w 9700"/>
              <a:gd name="connsiteY42" fmla="*/ 0 h 10000"/>
              <a:gd name="connsiteX0" fmla="*/ 0 w 9721"/>
              <a:gd name="connsiteY0" fmla="*/ 9908 h 10000"/>
              <a:gd name="connsiteX1" fmla="*/ 309 w 9721"/>
              <a:gd name="connsiteY1" fmla="*/ 9655 h 10000"/>
              <a:gd name="connsiteX2" fmla="*/ 558 w 9721"/>
              <a:gd name="connsiteY2" fmla="*/ 9931 h 10000"/>
              <a:gd name="connsiteX3" fmla="*/ 929 w 9721"/>
              <a:gd name="connsiteY3" fmla="*/ 9678 h 10000"/>
              <a:gd name="connsiteX4" fmla="*/ 913 w 9721"/>
              <a:gd name="connsiteY4" fmla="*/ 9908 h 10000"/>
              <a:gd name="connsiteX5" fmla="*/ 635 w 9721"/>
              <a:gd name="connsiteY5" fmla="*/ 9701 h 10000"/>
              <a:gd name="connsiteX6" fmla="*/ 1672 w 9721"/>
              <a:gd name="connsiteY6" fmla="*/ 9931 h 10000"/>
              <a:gd name="connsiteX7" fmla="*/ 1734 w 9721"/>
              <a:gd name="connsiteY7" fmla="*/ 9701 h 10000"/>
              <a:gd name="connsiteX8" fmla="*/ 2136 w 9721"/>
              <a:gd name="connsiteY8" fmla="*/ 9931 h 10000"/>
              <a:gd name="connsiteX9" fmla="*/ 2941 w 9721"/>
              <a:gd name="connsiteY9" fmla="*/ 9655 h 10000"/>
              <a:gd name="connsiteX10" fmla="*/ 4164 w 9721"/>
              <a:gd name="connsiteY10" fmla="*/ 9931 h 10000"/>
              <a:gd name="connsiteX11" fmla="*/ 4628 w 9721"/>
              <a:gd name="connsiteY11" fmla="*/ 9701 h 10000"/>
              <a:gd name="connsiteX12" fmla="*/ 5278 w 9721"/>
              <a:gd name="connsiteY12" fmla="*/ 9931 h 10000"/>
              <a:gd name="connsiteX13" fmla="*/ 5557 w 9721"/>
              <a:gd name="connsiteY13" fmla="*/ 9655 h 10000"/>
              <a:gd name="connsiteX14" fmla="*/ 5603 w 9721"/>
              <a:gd name="connsiteY14" fmla="*/ 9862 h 10000"/>
              <a:gd name="connsiteX15" fmla="*/ 5697 w 9721"/>
              <a:gd name="connsiteY15" fmla="*/ 9724 h 10000"/>
              <a:gd name="connsiteX16" fmla="*/ 5665 w 9721"/>
              <a:gd name="connsiteY16" fmla="*/ 9954 h 10000"/>
              <a:gd name="connsiteX17" fmla="*/ 6671 w 9721"/>
              <a:gd name="connsiteY17" fmla="*/ 9701 h 10000"/>
              <a:gd name="connsiteX18" fmla="*/ 6501 w 9721"/>
              <a:gd name="connsiteY18" fmla="*/ 9954 h 10000"/>
              <a:gd name="connsiteX19" fmla="*/ 6951 w 9721"/>
              <a:gd name="connsiteY19" fmla="*/ 9678 h 10000"/>
              <a:gd name="connsiteX20" fmla="*/ 6951 w 9721"/>
              <a:gd name="connsiteY20" fmla="*/ 10000 h 10000"/>
              <a:gd name="connsiteX21" fmla="*/ 7074 w 9721"/>
              <a:gd name="connsiteY21" fmla="*/ 9632 h 10000"/>
              <a:gd name="connsiteX22" fmla="*/ 7538 w 9721"/>
              <a:gd name="connsiteY22" fmla="*/ 9931 h 10000"/>
              <a:gd name="connsiteX23" fmla="*/ 7399 w 9721"/>
              <a:gd name="connsiteY23" fmla="*/ 9678 h 10000"/>
              <a:gd name="connsiteX24" fmla="*/ 8127 w 9721"/>
              <a:gd name="connsiteY24" fmla="*/ 9931 h 10000"/>
              <a:gd name="connsiteX25" fmla="*/ 8894 w 9721"/>
              <a:gd name="connsiteY25" fmla="*/ 7839 h 10000"/>
              <a:gd name="connsiteX26" fmla="*/ 9537 w 9721"/>
              <a:gd name="connsiteY26" fmla="*/ 9343 h 10000"/>
              <a:gd name="connsiteX27" fmla="*/ 9007 w 9721"/>
              <a:gd name="connsiteY27" fmla="*/ 8948 h 10000"/>
              <a:gd name="connsiteX28" fmla="*/ 9280 w 9721"/>
              <a:gd name="connsiteY28" fmla="*/ 9949 h 10000"/>
              <a:gd name="connsiteX29" fmla="*/ 7802 w 9721"/>
              <a:gd name="connsiteY29" fmla="*/ 8943 h 10000"/>
              <a:gd name="connsiteX30" fmla="*/ 9674 w 9721"/>
              <a:gd name="connsiteY30" fmla="*/ 8598 h 10000"/>
              <a:gd name="connsiteX31" fmla="*/ 9040 w 9721"/>
              <a:gd name="connsiteY31" fmla="*/ 9954 h 10000"/>
              <a:gd name="connsiteX32" fmla="*/ 7771 w 9721"/>
              <a:gd name="connsiteY32" fmla="*/ 7586 h 10000"/>
              <a:gd name="connsiteX33" fmla="*/ 9674 w 9721"/>
              <a:gd name="connsiteY33" fmla="*/ 6414 h 10000"/>
              <a:gd name="connsiteX34" fmla="*/ 7802 w 9721"/>
              <a:gd name="connsiteY34" fmla="*/ 5057 h 10000"/>
              <a:gd name="connsiteX35" fmla="*/ 9721 w 9721"/>
              <a:gd name="connsiteY35" fmla="*/ 7655 h 10000"/>
              <a:gd name="connsiteX36" fmla="*/ 8034 w 9721"/>
              <a:gd name="connsiteY36" fmla="*/ 1793 h 10000"/>
              <a:gd name="connsiteX37" fmla="*/ 7787 w 9721"/>
              <a:gd name="connsiteY37" fmla="*/ 2575 h 10000"/>
              <a:gd name="connsiteX38" fmla="*/ 9148 w 9721"/>
              <a:gd name="connsiteY38" fmla="*/ 1218 h 10000"/>
              <a:gd name="connsiteX39" fmla="*/ 8281 w 9721"/>
              <a:gd name="connsiteY39" fmla="*/ 943 h 10000"/>
              <a:gd name="connsiteX40" fmla="*/ 9674 w 9721"/>
              <a:gd name="connsiteY40" fmla="*/ 3402 h 10000"/>
              <a:gd name="connsiteX41" fmla="*/ 7756 w 9721"/>
              <a:gd name="connsiteY41" fmla="*/ 3356 h 10000"/>
              <a:gd name="connsiteX42" fmla="*/ 8886 w 9721"/>
              <a:gd name="connsiteY42" fmla="*/ 0 h 10000"/>
              <a:gd name="connsiteX0" fmla="*/ 0 w 10000"/>
              <a:gd name="connsiteY0" fmla="*/ 9908 h 10077"/>
              <a:gd name="connsiteX1" fmla="*/ 318 w 10000"/>
              <a:gd name="connsiteY1" fmla="*/ 9655 h 10077"/>
              <a:gd name="connsiteX2" fmla="*/ 574 w 10000"/>
              <a:gd name="connsiteY2" fmla="*/ 9931 h 10077"/>
              <a:gd name="connsiteX3" fmla="*/ 956 w 10000"/>
              <a:gd name="connsiteY3" fmla="*/ 9678 h 10077"/>
              <a:gd name="connsiteX4" fmla="*/ 939 w 10000"/>
              <a:gd name="connsiteY4" fmla="*/ 9908 h 10077"/>
              <a:gd name="connsiteX5" fmla="*/ 653 w 10000"/>
              <a:gd name="connsiteY5" fmla="*/ 9701 h 10077"/>
              <a:gd name="connsiteX6" fmla="*/ 1720 w 10000"/>
              <a:gd name="connsiteY6" fmla="*/ 9931 h 10077"/>
              <a:gd name="connsiteX7" fmla="*/ 1784 w 10000"/>
              <a:gd name="connsiteY7" fmla="*/ 9701 h 10077"/>
              <a:gd name="connsiteX8" fmla="*/ 2197 w 10000"/>
              <a:gd name="connsiteY8" fmla="*/ 10077 h 10077"/>
              <a:gd name="connsiteX9" fmla="*/ 3025 w 10000"/>
              <a:gd name="connsiteY9" fmla="*/ 9655 h 10077"/>
              <a:gd name="connsiteX10" fmla="*/ 4284 w 10000"/>
              <a:gd name="connsiteY10" fmla="*/ 9931 h 10077"/>
              <a:gd name="connsiteX11" fmla="*/ 4761 w 10000"/>
              <a:gd name="connsiteY11" fmla="*/ 9701 h 10077"/>
              <a:gd name="connsiteX12" fmla="*/ 5429 w 10000"/>
              <a:gd name="connsiteY12" fmla="*/ 9931 h 10077"/>
              <a:gd name="connsiteX13" fmla="*/ 5716 w 10000"/>
              <a:gd name="connsiteY13" fmla="*/ 9655 h 10077"/>
              <a:gd name="connsiteX14" fmla="*/ 5764 w 10000"/>
              <a:gd name="connsiteY14" fmla="*/ 9862 h 10077"/>
              <a:gd name="connsiteX15" fmla="*/ 5861 w 10000"/>
              <a:gd name="connsiteY15" fmla="*/ 9724 h 10077"/>
              <a:gd name="connsiteX16" fmla="*/ 5828 w 10000"/>
              <a:gd name="connsiteY16" fmla="*/ 9954 h 10077"/>
              <a:gd name="connsiteX17" fmla="*/ 6862 w 10000"/>
              <a:gd name="connsiteY17" fmla="*/ 9701 h 10077"/>
              <a:gd name="connsiteX18" fmla="*/ 6688 w 10000"/>
              <a:gd name="connsiteY18" fmla="*/ 9954 h 10077"/>
              <a:gd name="connsiteX19" fmla="*/ 7150 w 10000"/>
              <a:gd name="connsiteY19" fmla="*/ 9678 h 10077"/>
              <a:gd name="connsiteX20" fmla="*/ 7150 w 10000"/>
              <a:gd name="connsiteY20" fmla="*/ 10000 h 10077"/>
              <a:gd name="connsiteX21" fmla="*/ 7277 w 10000"/>
              <a:gd name="connsiteY21" fmla="*/ 9632 h 10077"/>
              <a:gd name="connsiteX22" fmla="*/ 7754 w 10000"/>
              <a:gd name="connsiteY22" fmla="*/ 9931 h 10077"/>
              <a:gd name="connsiteX23" fmla="*/ 7611 w 10000"/>
              <a:gd name="connsiteY23" fmla="*/ 9678 h 10077"/>
              <a:gd name="connsiteX24" fmla="*/ 8360 w 10000"/>
              <a:gd name="connsiteY24" fmla="*/ 9931 h 10077"/>
              <a:gd name="connsiteX25" fmla="*/ 9149 w 10000"/>
              <a:gd name="connsiteY25" fmla="*/ 7839 h 10077"/>
              <a:gd name="connsiteX26" fmla="*/ 9811 w 10000"/>
              <a:gd name="connsiteY26" fmla="*/ 9343 h 10077"/>
              <a:gd name="connsiteX27" fmla="*/ 9266 w 10000"/>
              <a:gd name="connsiteY27" fmla="*/ 8948 h 10077"/>
              <a:gd name="connsiteX28" fmla="*/ 9546 w 10000"/>
              <a:gd name="connsiteY28" fmla="*/ 9949 h 10077"/>
              <a:gd name="connsiteX29" fmla="*/ 8026 w 10000"/>
              <a:gd name="connsiteY29" fmla="*/ 8943 h 10077"/>
              <a:gd name="connsiteX30" fmla="*/ 9952 w 10000"/>
              <a:gd name="connsiteY30" fmla="*/ 8598 h 10077"/>
              <a:gd name="connsiteX31" fmla="*/ 9299 w 10000"/>
              <a:gd name="connsiteY31" fmla="*/ 9954 h 10077"/>
              <a:gd name="connsiteX32" fmla="*/ 7994 w 10000"/>
              <a:gd name="connsiteY32" fmla="*/ 7586 h 10077"/>
              <a:gd name="connsiteX33" fmla="*/ 9952 w 10000"/>
              <a:gd name="connsiteY33" fmla="*/ 6414 h 10077"/>
              <a:gd name="connsiteX34" fmla="*/ 8026 w 10000"/>
              <a:gd name="connsiteY34" fmla="*/ 5057 h 10077"/>
              <a:gd name="connsiteX35" fmla="*/ 10000 w 10000"/>
              <a:gd name="connsiteY35" fmla="*/ 7655 h 10077"/>
              <a:gd name="connsiteX36" fmla="*/ 8265 w 10000"/>
              <a:gd name="connsiteY36" fmla="*/ 1793 h 10077"/>
              <a:gd name="connsiteX37" fmla="*/ 8010 w 10000"/>
              <a:gd name="connsiteY37" fmla="*/ 2575 h 10077"/>
              <a:gd name="connsiteX38" fmla="*/ 9411 w 10000"/>
              <a:gd name="connsiteY38" fmla="*/ 1218 h 10077"/>
              <a:gd name="connsiteX39" fmla="*/ 8519 w 10000"/>
              <a:gd name="connsiteY39" fmla="*/ 943 h 10077"/>
              <a:gd name="connsiteX40" fmla="*/ 9952 w 10000"/>
              <a:gd name="connsiteY40" fmla="*/ 3402 h 10077"/>
              <a:gd name="connsiteX41" fmla="*/ 7979 w 10000"/>
              <a:gd name="connsiteY41" fmla="*/ 3356 h 10077"/>
              <a:gd name="connsiteX42" fmla="*/ 9141 w 10000"/>
              <a:gd name="connsiteY42" fmla="*/ 0 h 10077"/>
              <a:gd name="connsiteX0" fmla="*/ 0 w 10000"/>
              <a:gd name="connsiteY0" fmla="*/ 9908 h 10077"/>
              <a:gd name="connsiteX1" fmla="*/ 318 w 10000"/>
              <a:gd name="connsiteY1" fmla="*/ 9655 h 10077"/>
              <a:gd name="connsiteX2" fmla="*/ 574 w 10000"/>
              <a:gd name="connsiteY2" fmla="*/ 9931 h 10077"/>
              <a:gd name="connsiteX3" fmla="*/ 956 w 10000"/>
              <a:gd name="connsiteY3" fmla="*/ 9678 h 10077"/>
              <a:gd name="connsiteX4" fmla="*/ 939 w 10000"/>
              <a:gd name="connsiteY4" fmla="*/ 9908 h 10077"/>
              <a:gd name="connsiteX5" fmla="*/ 653 w 10000"/>
              <a:gd name="connsiteY5" fmla="*/ 9701 h 10077"/>
              <a:gd name="connsiteX6" fmla="*/ 1720 w 10000"/>
              <a:gd name="connsiteY6" fmla="*/ 9931 h 10077"/>
              <a:gd name="connsiteX7" fmla="*/ 2012 w 10000"/>
              <a:gd name="connsiteY7" fmla="*/ 9555 h 10077"/>
              <a:gd name="connsiteX8" fmla="*/ 2197 w 10000"/>
              <a:gd name="connsiteY8" fmla="*/ 10077 h 10077"/>
              <a:gd name="connsiteX9" fmla="*/ 3025 w 10000"/>
              <a:gd name="connsiteY9" fmla="*/ 9655 h 10077"/>
              <a:gd name="connsiteX10" fmla="*/ 4284 w 10000"/>
              <a:gd name="connsiteY10" fmla="*/ 9931 h 10077"/>
              <a:gd name="connsiteX11" fmla="*/ 4761 w 10000"/>
              <a:gd name="connsiteY11" fmla="*/ 9701 h 10077"/>
              <a:gd name="connsiteX12" fmla="*/ 5429 w 10000"/>
              <a:gd name="connsiteY12" fmla="*/ 9931 h 10077"/>
              <a:gd name="connsiteX13" fmla="*/ 5716 w 10000"/>
              <a:gd name="connsiteY13" fmla="*/ 9655 h 10077"/>
              <a:gd name="connsiteX14" fmla="*/ 5764 w 10000"/>
              <a:gd name="connsiteY14" fmla="*/ 9862 h 10077"/>
              <a:gd name="connsiteX15" fmla="*/ 5861 w 10000"/>
              <a:gd name="connsiteY15" fmla="*/ 9724 h 10077"/>
              <a:gd name="connsiteX16" fmla="*/ 5828 w 10000"/>
              <a:gd name="connsiteY16" fmla="*/ 9954 h 10077"/>
              <a:gd name="connsiteX17" fmla="*/ 6862 w 10000"/>
              <a:gd name="connsiteY17" fmla="*/ 9701 h 10077"/>
              <a:gd name="connsiteX18" fmla="*/ 6688 w 10000"/>
              <a:gd name="connsiteY18" fmla="*/ 9954 h 10077"/>
              <a:gd name="connsiteX19" fmla="*/ 7150 w 10000"/>
              <a:gd name="connsiteY19" fmla="*/ 9678 h 10077"/>
              <a:gd name="connsiteX20" fmla="*/ 7150 w 10000"/>
              <a:gd name="connsiteY20" fmla="*/ 10000 h 10077"/>
              <a:gd name="connsiteX21" fmla="*/ 7277 w 10000"/>
              <a:gd name="connsiteY21" fmla="*/ 9632 h 10077"/>
              <a:gd name="connsiteX22" fmla="*/ 7754 w 10000"/>
              <a:gd name="connsiteY22" fmla="*/ 9931 h 10077"/>
              <a:gd name="connsiteX23" fmla="*/ 7611 w 10000"/>
              <a:gd name="connsiteY23" fmla="*/ 9678 h 10077"/>
              <a:gd name="connsiteX24" fmla="*/ 8360 w 10000"/>
              <a:gd name="connsiteY24" fmla="*/ 9931 h 10077"/>
              <a:gd name="connsiteX25" fmla="*/ 9149 w 10000"/>
              <a:gd name="connsiteY25" fmla="*/ 7839 h 10077"/>
              <a:gd name="connsiteX26" fmla="*/ 9811 w 10000"/>
              <a:gd name="connsiteY26" fmla="*/ 9343 h 10077"/>
              <a:gd name="connsiteX27" fmla="*/ 9266 w 10000"/>
              <a:gd name="connsiteY27" fmla="*/ 8948 h 10077"/>
              <a:gd name="connsiteX28" fmla="*/ 9546 w 10000"/>
              <a:gd name="connsiteY28" fmla="*/ 9949 h 10077"/>
              <a:gd name="connsiteX29" fmla="*/ 8026 w 10000"/>
              <a:gd name="connsiteY29" fmla="*/ 8943 h 10077"/>
              <a:gd name="connsiteX30" fmla="*/ 9952 w 10000"/>
              <a:gd name="connsiteY30" fmla="*/ 8598 h 10077"/>
              <a:gd name="connsiteX31" fmla="*/ 9299 w 10000"/>
              <a:gd name="connsiteY31" fmla="*/ 9954 h 10077"/>
              <a:gd name="connsiteX32" fmla="*/ 7994 w 10000"/>
              <a:gd name="connsiteY32" fmla="*/ 7586 h 10077"/>
              <a:gd name="connsiteX33" fmla="*/ 9952 w 10000"/>
              <a:gd name="connsiteY33" fmla="*/ 6414 h 10077"/>
              <a:gd name="connsiteX34" fmla="*/ 8026 w 10000"/>
              <a:gd name="connsiteY34" fmla="*/ 5057 h 10077"/>
              <a:gd name="connsiteX35" fmla="*/ 10000 w 10000"/>
              <a:gd name="connsiteY35" fmla="*/ 7655 h 10077"/>
              <a:gd name="connsiteX36" fmla="*/ 8265 w 10000"/>
              <a:gd name="connsiteY36" fmla="*/ 1793 h 10077"/>
              <a:gd name="connsiteX37" fmla="*/ 8010 w 10000"/>
              <a:gd name="connsiteY37" fmla="*/ 2575 h 10077"/>
              <a:gd name="connsiteX38" fmla="*/ 9411 w 10000"/>
              <a:gd name="connsiteY38" fmla="*/ 1218 h 10077"/>
              <a:gd name="connsiteX39" fmla="*/ 8519 w 10000"/>
              <a:gd name="connsiteY39" fmla="*/ 943 h 10077"/>
              <a:gd name="connsiteX40" fmla="*/ 9952 w 10000"/>
              <a:gd name="connsiteY40" fmla="*/ 3402 h 10077"/>
              <a:gd name="connsiteX41" fmla="*/ 7979 w 10000"/>
              <a:gd name="connsiteY41" fmla="*/ 3356 h 10077"/>
              <a:gd name="connsiteX42" fmla="*/ 9141 w 10000"/>
              <a:gd name="connsiteY42" fmla="*/ 0 h 10077"/>
              <a:gd name="connsiteX0" fmla="*/ 1452 w 9682"/>
              <a:gd name="connsiteY0" fmla="*/ 10492 h 10492"/>
              <a:gd name="connsiteX1" fmla="*/ 0 w 9682"/>
              <a:gd name="connsiteY1" fmla="*/ 9655 h 10492"/>
              <a:gd name="connsiteX2" fmla="*/ 256 w 9682"/>
              <a:gd name="connsiteY2" fmla="*/ 9931 h 10492"/>
              <a:gd name="connsiteX3" fmla="*/ 638 w 9682"/>
              <a:gd name="connsiteY3" fmla="*/ 9678 h 10492"/>
              <a:gd name="connsiteX4" fmla="*/ 621 w 9682"/>
              <a:gd name="connsiteY4" fmla="*/ 9908 h 10492"/>
              <a:gd name="connsiteX5" fmla="*/ 335 w 9682"/>
              <a:gd name="connsiteY5" fmla="*/ 9701 h 10492"/>
              <a:gd name="connsiteX6" fmla="*/ 1402 w 9682"/>
              <a:gd name="connsiteY6" fmla="*/ 9931 h 10492"/>
              <a:gd name="connsiteX7" fmla="*/ 1694 w 9682"/>
              <a:gd name="connsiteY7" fmla="*/ 9555 h 10492"/>
              <a:gd name="connsiteX8" fmla="*/ 1879 w 9682"/>
              <a:gd name="connsiteY8" fmla="*/ 10077 h 10492"/>
              <a:gd name="connsiteX9" fmla="*/ 2707 w 9682"/>
              <a:gd name="connsiteY9" fmla="*/ 9655 h 10492"/>
              <a:gd name="connsiteX10" fmla="*/ 3966 w 9682"/>
              <a:gd name="connsiteY10" fmla="*/ 9931 h 10492"/>
              <a:gd name="connsiteX11" fmla="*/ 4443 w 9682"/>
              <a:gd name="connsiteY11" fmla="*/ 9701 h 10492"/>
              <a:gd name="connsiteX12" fmla="*/ 5111 w 9682"/>
              <a:gd name="connsiteY12" fmla="*/ 9931 h 10492"/>
              <a:gd name="connsiteX13" fmla="*/ 5398 w 9682"/>
              <a:gd name="connsiteY13" fmla="*/ 9655 h 10492"/>
              <a:gd name="connsiteX14" fmla="*/ 5446 w 9682"/>
              <a:gd name="connsiteY14" fmla="*/ 9862 h 10492"/>
              <a:gd name="connsiteX15" fmla="*/ 5543 w 9682"/>
              <a:gd name="connsiteY15" fmla="*/ 9724 h 10492"/>
              <a:gd name="connsiteX16" fmla="*/ 5510 w 9682"/>
              <a:gd name="connsiteY16" fmla="*/ 9954 h 10492"/>
              <a:gd name="connsiteX17" fmla="*/ 6544 w 9682"/>
              <a:gd name="connsiteY17" fmla="*/ 9701 h 10492"/>
              <a:gd name="connsiteX18" fmla="*/ 6370 w 9682"/>
              <a:gd name="connsiteY18" fmla="*/ 9954 h 10492"/>
              <a:gd name="connsiteX19" fmla="*/ 6832 w 9682"/>
              <a:gd name="connsiteY19" fmla="*/ 9678 h 10492"/>
              <a:gd name="connsiteX20" fmla="*/ 6832 w 9682"/>
              <a:gd name="connsiteY20" fmla="*/ 10000 h 10492"/>
              <a:gd name="connsiteX21" fmla="*/ 6959 w 9682"/>
              <a:gd name="connsiteY21" fmla="*/ 9632 h 10492"/>
              <a:gd name="connsiteX22" fmla="*/ 7436 w 9682"/>
              <a:gd name="connsiteY22" fmla="*/ 9931 h 10492"/>
              <a:gd name="connsiteX23" fmla="*/ 7293 w 9682"/>
              <a:gd name="connsiteY23" fmla="*/ 9678 h 10492"/>
              <a:gd name="connsiteX24" fmla="*/ 8042 w 9682"/>
              <a:gd name="connsiteY24" fmla="*/ 9931 h 10492"/>
              <a:gd name="connsiteX25" fmla="*/ 8831 w 9682"/>
              <a:gd name="connsiteY25" fmla="*/ 7839 h 10492"/>
              <a:gd name="connsiteX26" fmla="*/ 9493 w 9682"/>
              <a:gd name="connsiteY26" fmla="*/ 9343 h 10492"/>
              <a:gd name="connsiteX27" fmla="*/ 8948 w 9682"/>
              <a:gd name="connsiteY27" fmla="*/ 8948 h 10492"/>
              <a:gd name="connsiteX28" fmla="*/ 9228 w 9682"/>
              <a:gd name="connsiteY28" fmla="*/ 9949 h 10492"/>
              <a:gd name="connsiteX29" fmla="*/ 7708 w 9682"/>
              <a:gd name="connsiteY29" fmla="*/ 8943 h 10492"/>
              <a:gd name="connsiteX30" fmla="*/ 9634 w 9682"/>
              <a:gd name="connsiteY30" fmla="*/ 8598 h 10492"/>
              <a:gd name="connsiteX31" fmla="*/ 8981 w 9682"/>
              <a:gd name="connsiteY31" fmla="*/ 9954 h 10492"/>
              <a:gd name="connsiteX32" fmla="*/ 7676 w 9682"/>
              <a:gd name="connsiteY32" fmla="*/ 7586 h 10492"/>
              <a:gd name="connsiteX33" fmla="*/ 9634 w 9682"/>
              <a:gd name="connsiteY33" fmla="*/ 6414 h 10492"/>
              <a:gd name="connsiteX34" fmla="*/ 7708 w 9682"/>
              <a:gd name="connsiteY34" fmla="*/ 5057 h 10492"/>
              <a:gd name="connsiteX35" fmla="*/ 9682 w 9682"/>
              <a:gd name="connsiteY35" fmla="*/ 7655 h 10492"/>
              <a:gd name="connsiteX36" fmla="*/ 7947 w 9682"/>
              <a:gd name="connsiteY36" fmla="*/ 1793 h 10492"/>
              <a:gd name="connsiteX37" fmla="*/ 7692 w 9682"/>
              <a:gd name="connsiteY37" fmla="*/ 2575 h 10492"/>
              <a:gd name="connsiteX38" fmla="*/ 9093 w 9682"/>
              <a:gd name="connsiteY38" fmla="*/ 1218 h 10492"/>
              <a:gd name="connsiteX39" fmla="*/ 8201 w 9682"/>
              <a:gd name="connsiteY39" fmla="*/ 943 h 10492"/>
              <a:gd name="connsiteX40" fmla="*/ 9634 w 9682"/>
              <a:gd name="connsiteY40" fmla="*/ 3402 h 10492"/>
              <a:gd name="connsiteX41" fmla="*/ 7661 w 9682"/>
              <a:gd name="connsiteY41" fmla="*/ 3356 h 10492"/>
              <a:gd name="connsiteX42" fmla="*/ 8823 w 9682"/>
              <a:gd name="connsiteY42" fmla="*/ 0 h 10492"/>
              <a:gd name="connsiteX0" fmla="*/ 1236 w 9736"/>
              <a:gd name="connsiteY0" fmla="*/ 10000 h 10000"/>
              <a:gd name="connsiteX1" fmla="*/ 1224 w 9736"/>
              <a:gd name="connsiteY1" fmla="*/ 9585 h 10000"/>
              <a:gd name="connsiteX2" fmla="*/ 0 w 9736"/>
              <a:gd name="connsiteY2" fmla="*/ 9465 h 10000"/>
              <a:gd name="connsiteX3" fmla="*/ 395 w 9736"/>
              <a:gd name="connsiteY3" fmla="*/ 9224 h 10000"/>
              <a:gd name="connsiteX4" fmla="*/ 377 w 9736"/>
              <a:gd name="connsiteY4" fmla="*/ 9443 h 10000"/>
              <a:gd name="connsiteX5" fmla="*/ 82 w 9736"/>
              <a:gd name="connsiteY5" fmla="*/ 9246 h 10000"/>
              <a:gd name="connsiteX6" fmla="*/ 1184 w 9736"/>
              <a:gd name="connsiteY6" fmla="*/ 9465 h 10000"/>
              <a:gd name="connsiteX7" fmla="*/ 1486 w 9736"/>
              <a:gd name="connsiteY7" fmla="*/ 9107 h 10000"/>
              <a:gd name="connsiteX8" fmla="*/ 1677 w 9736"/>
              <a:gd name="connsiteY8" fmla="*/ 9604 h 10000"/>
              <a:gd name="connsiteX9" fmla="*/ 2532 w 9736"/>
              <a:gd name="connsiteY9" fmla="*/ 9202 h 10000"/>
              <a:gd name="connsiteX10" fmla="*/ 3832 w 9736"/>
              <a:gd name="connsiteY10" fmla="*/ 9465 h 10000"/>
              <a:gd name="connsiteX11" fmla="*/ 4325 w 9736"/>
              <a:gd name="connsiteY11" fmla="*/ 9246 h 10000"/>
              <a:gd name="connsiteX12" fmla="*/ 5015 w 9736"/>
              <a:gd name="connsiteY12" fmla="*/ 9465 h 10000"/>
              <a:gd name="connsiteX13" fmla="*/ 5311 w 9736"/>
              <a:gd name="connsiteY13" fmla="*/ 9202 h 10000"/>
              <a:gd name="connsiteX14" fmla="*/ 5361 w 9736"/>
              <a:gd name="connsiteY14" fmla="*/ 9400 h 10000"/>
              <a:gd name="connsiteX15" fmla="*/ 5461 w 9736"/>
              <a:gd name="connsiteY15" fmla="*/ 9268 h 10000"/>
              <a:gd name="connsiteX16" fmla="*/ 5427 w 9736"/>
              <a:gd name="connsiteY16" fmla="*/ 9487 h 10000"/>
              <a:gd name="connsiteX17" fmla="*/ 6495 w 9736"/>
              <a:gd name="connsiteY17" fmla="*/ 9246 h 10000"/>
              <a:gd name="connsiteX18" fmla="*/ 6315 w 9736"/>
              <a:gd name="connsiteY18" fmla="*/ 9487 h 10000"/>
              <a:gd name="connsiteX19" fmla="*/ 6792 w 9736"/>
              <a:gd name="connsiteY19" fmla="*/ 9224 h 10000"/>
              <a:gd name="connsiteX20" fmla="*/ 6792 w 9736"/>
              <a:gd name="connsiteY20" fmla="*/ 9531 h 10000"/>
              <a:gd name="connsiteX21" fmla="*/ 6924 w 9736"/>
              <a:gd name="connsiteY21" fmla="*/ 9180 h 10000"/>
              <a:gd name="connsiteX22" fmla="*/ 7416 w 9736"/>
              <a:gd name="connsiteY22" fmla="*/ 9465 h 10000"/>
              <a:gd name="connsiteX23" fmla="*/ 7269 w 9736"/>
              <a:gd name="connsiteY23" fmla="*/ 9224 h 10000"/>
              <a:gd name="connsiteX24" fmla="*/ 8042 w 9736"/>
              <a:gd name="connsiteY24" fmla="*/ 9465 h 10000"/>
              <a:gd name="connsiteX25" fmla="*/ 8857 w 9736"/>
              <a:gd name="connsiteY25" fmla="*/ 7471 h 10000"/>
              <a:gd name="connsiteX26" fmla="*/ 9541 w 9736"/>
              <a:gd name="connsiteY26" fmla="*/ 8905 h 10000"/>
              <a:gd name="connsiteX27" fmla="*/ 8978 w 9736"/>
              <a:gd name="connsiteY27" fmla="*/ 8528 h 10000"/>
              <a:gd name="connsiteX28" fmla="*/ 9267 w 9736"/>
              <a:gd name="connsiteY28" fmla="*/ 9482 h 10000"/>
              <a:gd name="connsiteX29" fmla="*/ 7697 w 9736"/>
              <a:gd name="connsiteY29" fmla="*/ 8524 h 10000"/>
              <a:gd name="connsiteX30" fmla="*/ 9686 w 9736"/>
              <a:gd name="connsiteY30" fmla="*/ 8195 h 10000"/>
              <a:gd name="connsiteX31" fmla="*/ 9012 w 9736"/>
              <a:gd name="connsiteY31" fmla="*/ 9487 h 10000"/>
              <a:gd name="connsiteX32" fmla="*/ 7664 w 9736"/>
              <a:gd name="connsiteY32" fmla="*/ 7230 h 10000"/>
              <a:gd name="connsiteX33" fmla="*/ 9686 w 9736"/>
              <a:gd name="connsiteY33" fmla="*/ 6113 h 10000"/>
              <a:gd name="connsiteX34" fmla="*/ 7697 w 9736"/>
              <a:gd name="connsiteY34" fmla="*/ 4820 h 10000"/>
              <a:gd name="connsiteX35" fmla="*/ 9736 w 9736"/>
              <a:gd name="connsiteY35" fmla="*/ 7296 h 10000"/>
              <a:gd name="connsiteX36" fmla="*/ 7944 w 9736"/>
              <a:gd name="connsiteY36" fmla="*/ 1709 h 10000"/>
              <a:gd name="connsiteX37" fmla="*/ 7681 w 9736"/>
              <a:gd name="connsiteY37" fmla="*/ 2454 h 10000"/>
              <a:gd name="connsiteX38" fmla="*/ 9128 w 9736"/>
              <a:gd name="connsiteY38" fmla="*/ 1161 h 10000"/>
              <a:gd name="connsiteX39" fmla="*/ 8206 w 9736"/>
              <a:gd name="connsiteY39" fmla="*/ 899 h 10000"/>
              <a:gd name="connsiteX40" fmla="*/ 9686 w 9736"/>
              <a:gd name="connsiteY40" fmla="*/ 3242 h 10000"/>
              <a:gd name="connsiteX41" fmla="*/ 7649 w 9736"/>
              <a:gd name="connsiteY41" fmla="*/ 3199 h 10000"/>
              <a:gd name="connsiteX42" fmla="*/ 8849 w 9736"/>
              <a:gd name="connsiteY42" fmla="*/ 0 h 10000"/>
              <a:gd name="connsiteX0" fmla="*/ 1270 w 10000"/>
              <a:gd name="connsiteY0" fmla="*/ 10000 h 10000"/>
              <a:gd name="connsiteX1" fmla="*/ 1257 w 10000"/>
              <a:gd name="connsiteY1" fmla="*/ 9585 h 10000"/>
              <a:gd name="connsiteX2" fmla="*/ 0 w 10000"/>
              <a:gd name="connsiteY2" fmla="*/ 9465 h 10000"/>
              <a:gd name="connsiteX3" fmla="*/ 406 w 10000"/>
              <a:gd name="connsiteY3" fmla="*/ 9224 h 10000"/>
              <a:gd name="connsiteX4" fmla="*/ 387 w 10000"/>
              <a:gd name="connsiteY4" fmla="*/ 9443 h 10000"/>
              <a:gd name="connsiteX5" fmla="*/ 1344 w 10000"/>
              <a:gd name="connsiteY5" fmla="*/ 9037 h 10000"/>
              <a:gd name="connsiteX6" fmla="*/ 1216 w 10000"/>
              <a:gd name="connsiteY6" fmla="*/ 9465 h 10000"/>
              <a:gd name="connsiteX7" fmla="*/ 1526 w 10000"/>
              <a:gd name="connsiteY7" fmla="*/ 9107 h 10000"/>
              <a:gd name="connsiteX8" fmla="*/ 1722 w 10000"/>
              <a:gd name="connsiteY8" fmla="*/ 9604 h 10000"/>
              <a:gd name="connsiteX9" fmla="*/ 2601 w 10000"/>
              <a:gd name="connsiteY9" fmla="*/ 9202 h 10000"/>
              <a:gd name="connsiteX10" fmla="*/ 3936 w 10000"/>
              <a:gd name="connsiteY10" fmla="*/ 9465 h 10000"/>
              <a:gd name="connsiteX11" fmla="*/ 4442 w 10000"/>
              <a:gd name="connsiteY11" fmla="*/ 9246 h 10000"/>
              <a:gd name="connsiteX12" fmla="*/ 5151 w 10000"/>
              <a:gd name="connsiteY12" fmla="*/ 9465 h 10000"/>
              <a:gd name="connsiteX13" fmla="*/ 5455 w 10000"/>
              <a:gd name="connsiteY13" fmla="*/ 9202 h 10000"/>
              <a:gd name="connsiteX14" fmla="*/ 5506 w 10000"/>
              <a:gd name="connsiteY14" fmla="*/ 9400 h 10000"/>
              <a:gd name="connsiteX15" fmla="*/ 5609 w 10000"/>
              <a:gd name="connsiteY15" fmla="*/ 9268 h 10000"/>
              <a:gd name="connsiteX16" fmla="*/ 5574 w 10000"/>
              <a:gd name="connsiteY16" fmla="*/ 9487 h 10000"/>
              <a:gd name="connsiteX17" fmla="*/ 6671 w 10000"/>
              <a:gd name="connsiteY17" fmla="*/ 9246 h 10000"/>
              <a:gd name="connsiteX18" fmla="*/ 6486 w 10000"/>
              <a:gd name="connsiteY18" fmla="*/ 9487 h 10000"/>
              <a:gd name="connsiteX19" fmla="*/ 6976 w 10000"/>
              <a:gd name="connsiteY19" fmla="*/ 9224 h 10000"/>
              <a:gd name="connsiteX20" fmla="*/ 6976 w 10000"/>
              <a:gd name="connsiteY20" fmla="*/ 9531 h 10000"/>
              <a:gd name="connsiteX21" fmla="*/ 7112 w 10000"/>
              <a:gd name="connsiteY21" fmla="*/ 9180 h 10000"/>
              <a:gd name="connsiteX22" fmla="*/ 7617 w 10000"/>
              <a:gd name="connsiteY22" fmla="*/ 9465 h 10000"/>
              <a:gd name="connsiteX23" fmla="*/ 7466 w 10000"/>
              <a:gd name="connsiteY23" fmla="*/ 9224 h 10000"/>
              <a:gd name="connsiteX24" fmla="*/ 8260 w 10000"/>
              <a:gd name="connsiteY24" fmla="*/ 9465 h 10000"/>
              <a:gd name="connsiteX25" fmla="*/ 9097 w 10000"/>
              <a:gd name="connsiteY25" fmla="*/ 7471 h 10000"/>
              <a:gd name="connsiteX26" fmla="*/ 9800 w 10000"/>
              <a:gd name="connsiteY26" fmla="*/ 8905 h 10000"/>
              <a:gd name="connsiteX27" fmla="*/ 9221 w 10000"/>
              <a:gd name="connsiteY27" fmla="*/ 8528 h 10000"/>
              <a:gd name="connsiteX28" fmla="*/ 9518 w 10000"/>
              <a:gd name="connsiteY28" fmla="*/ 9482 h 10000"/>
              <a:gd name="connsiteX29" fmla="*/ 7906 w 10000"/>
              <a:gd name="connsiteY29" fmla="*/ 8524 h 10000"/>
              <a:gd name="connsiteX30" fmla="*/ 9949 w 10000"/>
              <a:gd name="connsiteY30" fmla="*/ 8195 h 10000"/>
              <a:gd name="connsiteX31" fmla="*/ 9256 w 10000"/>
              <a:gd name="connsiteY31" fmla="*/ 9487 h 10000"/>
              <a:gd name="connsiteX32" fmla="*/ 7872 w 10000"/>
              <a:gd name="connsiteY32" fmla="*/ 7230 h 10000"/>
              <a:gd name="connsiteX33" fmla="*/ 9949 w 10000"/>
              <a:gd name="connsiteY33" fmla="*/ 6113 h 10000"/>
              <a:gd name="connsiteX34" fmla="*/ 7906 w 10000"/>
              <a:gd name="connsiteY34" fmla="*/ 4820 h 10000"/>
              <a:gd name="connsiteX35" fmla="*/ 10000 w 10000"/>
              <a:gd name="connsiteY35" fmla="*/ 7296 h 10000"/>
              <a:gd name="connsiteX36" fmla="*/ 8159 w 10000"/>
              <a:gd name="connsiteY36" fmla="*/ 1709 h 10000"/>
              <a:gd name="connsiteX37" fmla="*/ 7889 w 10000"/>
              <a:gd name="connsiteY37" fmla="*/ 2454 h 10000"/>
              <a:gd name="connsiteX38" fmla="*/ 9376 w 10000"/>
              <a:gd name="connsiteY38" fmla="*/ 1161 h 10000"/>
              <a:gd name="connsiteX39" fmla="*/ 8429 w 10000"/>
              <a:gd name="connsiteY39" fmla="*/ 899 h 10000"/>
              <a:gd name="connsiteX40" fmla="*/ 9949 w 10000"/>
              <a:gd name="connsiteY40" fmla="*/ 3242 h 10000"/>
              <a:gd name="connsiteX41" fmla="*/ 7856 w 10000"/>
              <a:gd name="connsiteY41" fmla="*/ 3199 h 10000"/>
              <a:gd name="connsiteX42" fmla="*/ 9089 w 10000"/>
              <a:gd name="connsiteY42" fmla="*/ 0 h 10000"/>
              <a:gd name="connsiteX0" fmla="*/ 883 w 9613"/>
              <a:gd name="connsiteY0" fmla="*/ 10000 h 10000"/>
              <a:gd name="connsiteX1" fmla="*/ 870 w 9613"/>
              <a:gd name="connsiteY1" fmla="*/ 9585 h 10000"/>
              <a:gd name="connsiteX2" fmla="*/ 873 w 9613"/>
              <a:gd name="connsiteY2" fmla="*/ 9187 h 10000"/>
              <a:gd name="connsiteX3" fmla="*/ 19 w 9613"/>
              <a:gd name="connsiteY3" fmla="*/ 9224 h 10000"/>
              <a:gd name="connsiteX4" fmla="*/ 0 w 9613"/>
              <a:gd name="connsiteY4" fmla="*/ 9443 h 10000"/>
              <a:gd name="connsiteX5" fmla="*/ 957 w 9613"/>
              <a:gd name="connsiteY5" fmla="*/ 9037 h 10000"/>
              <a:gd name="connsiteX6" fmla="*/ 829 w 9613"/>
              <a:gd name="connsiteY6" fmla="*/ 9465 h 10000"/>
              <a:gd name="connsiteX7" fmla="*/ 1139 w 9613"/>
              <a:gd name="connsiteY7" fmla="*/ 9107 h 10000"/>
              <a:gd name="connsiteX8" fmla="*/ 1335 w 9613"/>
              <a:gd name="connsiteY8" fmla="*/ 9604 h 10000"/>
              <a:gd name="connsiteX9" fmla="*/ 2214 w 9613"/>
              <a:gd name="connsiteY9" fmla="*/ 9202 h 10000"/>
              <a:gd name="connsiteX10" fmla="*/ 3549 w 9613"/>
              <a:gd name="connsiteY10" fmla="*/ 9465 h 10000"/>
              <a:gd name="connsiteX11" fmla="*/ 4055 w 9613"/>
              <a:gd name="connsiteY11" fmla="*/ 9246 h 10000"/>
              <a:gd name="connsiteX12" fmla="*/ 4764 w 9613"/>
              <a:gd name="connsiteY12" fmla="*/ 9465 h 10000"/>
              <a:gd name="connsiteX13" fmla="*/ 5068 w 9613"/>
              <a:gd name="connsiteY13" fmla="*/ 9202 h 10000"/>
              <a:gd name="connsiteX14" fmla="*/ 5119 w 9613"/>
              <a:gd name="connsiteY14" fmla="*/ 9400 h 10000"/>
              <a:gd name="connsiteX15" fmla="*/ 5222 w 9613"/>
              <a:gd name="connsiteY15" fmla="*/ 9268 h 10000"/>
              <a:gd name="connsiteX16" fmla="*/ 5187 w 9613"/>
              <a:gd name="connsiteY16" fmla="*/ 9487 h 10000"/>
              <a:gd name="connsiteX17" fmla="*/ 6284 w 9613"/>
              <a:gd name="connsiteY17" fmla="*/ 9246 h 10000"/>
              <a:gd name="connsiteX18" fmla="*/ 6099 w 9613"/>
              <a:gd name="connsiteY18" fmla="*/ 9487 h 10000"/>
              <a:gd name="connsiteX19" fmla="*/ 6589 w 9613"/>
              <a:gd name="connsiteY19" fmla="*/ 9224 h 10000"/>
              <a:gd name="connsiteX20" fmla="*/ 6589 w 9613"/>
              <a:gd name="connsiteY20" fmla="*/ 9531 h 10000"/>
              <a:gd name="connsiteX21" fmla="*/ 6725 w 9613"/>
              <a:gd name="connsiteY21" fmla="*/ 9180 h 10000"/>
              <a:gd name="connsiteX22" fmla="*/ 7230 w 9613"/>
              <a:gd name="connsiteY22" fmla="*/ 9465 h 10000"/>
              <a:gd name="connsiteX23" fmla="*/ 7079 w 9613"/>
              <a:gd name="connsiteY23" fmla="*/ 9224 h 10000"/>
              <a:gd name="connsiteX24" fmla="*/ 7873 w 9613"/>
              <a:gd name="connsiteY24" fmla="*/ 9465 h 10000"/>
              <a:gd name="connsiteX25" fmla="*/ 8710 w 9613"/>
              <a:gd name="connsiteY25" fmla="*/ 7471 h 10000"/>
              <a:gd name="connsiteX26" fmla="*/ 9413 w 9613"/>
              <a:gd name="connsiteY26" fmla="*/ 8905 h 10000"/>
              <a:gd name="connsiteX27" fmla="*/ 8834 w 9613"/>
              <a:gd name="connsiteY27" fmla="*/ 8528 h 10000"/>
              <a:gd name="connsiteX28" fmla="*/ 9131 w 9613"/>
              <a:gd name="connsiteY28" fmla="*/ 9482 h 10000"/>
              <a:gd name="connsiteX29" fmla="*/ 7519 w 9613"/>
              <a:gd name="connsiteY29" fmla="*/ 8524 h 10000"/>
              <a:gd name="connsiteX30" fmla="*/ 9562 w 9613"/>
              <a:gd name="connsiteY30" fmla="*/ 8195 h 10000"/>
              <a:gd name="connsiteX31" fmla="*/ 8869 w 9613"/>
              <a:gd name="connsiteY31" fmla="*/ 9487 h 10000"/>
              <a:gd name="connsiteX32" fmla="*/ 7485 w 9613"/>
              <a:gd name="connsiteY32" fmla="*/ 7230 h 10000"/>
              <a:gd name="connsiteX33" fmla="*/ 9562 w 9613"/>
              <a:gd name="connsiteY33" fmla="*/ 6113 h 10000"/>
              <a:gd name="connsiteX34" fmla="*/ 7519 w 9613"/>
              <a:gd name="connsiteY34" fmla="*/ 4820 h 10000"/>
              <a:gd name="connsiteX35" fmla="*/ 9613 w 9613"/>
              <a:gd name="connsiteY35" fmla="*/ 7296 h 10000"/>
              <a:gd name="connsiteX36" fmla="*/ 7772 w 9613"/>
              <a:gd name="connsiteY36" fmla="*/ 1709 h 10000"/>
              <a:gd name="connsiteX37" fmla="*/ 7502 w 9613"/>
              <a:gd name="connsiteY37" fmla="*/ 2454 h 10000"/>
              <a:gd name="connsiteX38" fmla="*/ 8989 w 9613"/>
              <a:gd name="connsiteY38" fmla="*/ 1161 h 10000"/>
              <a:gd name="connsiteX39" fmla="*/ 8042 w 9613"/>
              <a:gd name="connsiteY39" fmla="*/ 899 h 10000"/>
              <a:gd name="connsiteX40" fmla="*/ 9562 w 9613"/>
              <a:gd name="connsiteY40" fmla="*/ 3242 h 10000"/>
              <a:gd name="connsiteX41" fmla="*/ 7469 w 9613"/>
              <a:gd name="connsiteY41" fmla="*/ 3199 h 10000"/>
              <a:gd name="connsiteX42" fmla="*/ 8702 w 9613"/>
              <a:gd name="connsiteY42" fmla="*/ 0 h 10000"/>
              <a:gd name="connsiteX0" fmla="*/ 900 w 9981"/>
              <a:gd name="connsiteY0" fmla="*/ 10000 h 10000"/>
              <a:gd name="connsiteX1" fmla="*/ 886 w 9981"/>
              <a:gd name="connsiteY1" fmla="*/ 9585 h 10000"/>
              <a:gd name="connsiteX2" fmla="*/ 889 w 9981"/>
              <a:gd name="connsiteY2" fmla="*/ 9187 h 10000"/>
              <a:gd name="connsiteX3" fmla="*/ 1 w 9981"/>
              <a:gd name="connsiteY3" fmla="*/ 9224 h 10000"/>
              <a:gd name="connsiteX4" fmla="*/ 651 w 9981"/>
              <a:gd name="connsiteY4" fmla="*/ 9686 h 10000"/>
              <a:gd name="connsiteX5" fmla="*/ 977 w 9981"/>
              <a:gd name="connsiteY5" fmla="*/ 9037 h 10000"/>
              <a:gd name="connsiteX6" fmla="*/ 843 w 9981"/>
              <a:gd name="connsiteY6" fmla="*/ 9465 h 10000"/>
              <a:gd name="connsiteX7" fmla="*/ 1166 w 9981"/>
              <a:gd name="connsiteY7" fmla="*/ 9107 h 10000"/>
              <a:gd name="connsiteX8" fmla="*/ 1370 w 9981"/>
              <a:gd name="connsiteY8" fmla="*/ 9604 h 10000"/>
              <a:gd name="connsiteX9" fmla="*/ 2284 w 9981"/>
              <a:gd name="connsiteY9" fmla="*/ 9202 h 10000"/>
              <a:gd name="connsiteX10" fmla="*/ 3673 w 9981"/>
              <a:gd name="connsiteY10" fmla="*/ 9465 h 10000"/>
              <a:gd name="connsiteX11" fmla="*/ 4199 w 9981"/>
              <a:gd name="connsiteY11" fmla="*/ 9246 h 10000"/>
              <a:gd name="connsiteX12" fmla="*/ 4937 w 9981"/>
              <a:gd name="connsiteY12" fmla="*/ 9465 h 10000"/>
              <a:gd name="connsiteX13" fmla="*/ 5253 w 9981"/>
              <a:gd name="connsiteY13" fmla="*/ 9202 h 10000"/>
              <a:gd name="connsiteX14" fmla="*/ 5306 w 9981"/>
              <a:gd name="connsiteY14" fmla="*/ 9400 h 10000"/>
              <a:gd name="connsiteX15" fmla="*/ 5413 w 9981"/>
              <a:gd name="connsiteY15" fmla="*/ 9268 h 10000"/>
              <a:gd name="connsiteX16" fmla="*/ 5377 w 9981"/>
              <a:gd name="connsiteY16" fmla="*/ 9487 h 10000"/>
              <a:gd name="connsiteX17" fmla="*/ 6518 w 9981"/>
              <a:gd name="connsiteY17" fmla="*/ 9246 h 10000"/>
              <a:gd name="connsiteX18" fmla="*/ 6326 w 9981"/>
              <a:gd name="connsiteY18" fmla="*/ 9487 h 10000"/>
              <a:gd name="connsiteX19" fmla="*/ 6835 w 9981"/>
              <a:gd name="connsiteY19" fmla="*/ 9224 h 10000"/>
              <a:gd name="connsiteX20" fmla="*/ 6835 w 9981"/>
              <a:gd name="connsiteY20" fmla="*/ 9531 h 10000"/>
              <a:gd name="connsiteX21" fmla="*/ 6977 w 9981"/>
              <a:gd name="connsiteY21" fmla="*/ 9180 h 10000"/>
              <a:gd name="connsiteX22" fmla="*/ 7502 w 9981"/>
              <a:gd name="connsiteY22" fmla="*/ 9465 h 10000"/>
              <a:gd name="connsiteX23" fmla="*/ 7345 w 9981"/>
              <a:gd name="connsiteY23" fmla="*/ 9224 h 10000"/>
              <a:gd name="connsiteX24" fmla="*/ 8171 w 9981"/>
              <a:gd name="connsiteY24" fmla="*/ 9465 h 10000"/>
              <a:gd name="connsiteX25" fmla="*/ 9042 w 9981"/>
              <a:gd name="connsiteY25" fmla="*/ 7471 h 10000"/>
              <a:gd name="connsiteX26" fmla="*/ 9773 w 9981"/>
              <a:gd name="connsiteY26" fmla="*/ 8905 h 10000"/>
              <a:gd name="connsiteX27" fmla="*/ 9171 w 9981"/>
              <a:gd name="connsiteY27" fmla="*/ 8528 h 10000"/>
              <a:gd name="connsiteX28" fmla="*/ 9480 w 9981"/>
              <a:gd name="connsiteY28" fmla="*/ 9482 h 10000"/>
              <a:gd name="connsiteX29" fmla="*/ 7803 w 9981"/>
              <a:gd name="connsiteY29" fmla="*/ 8524 h 10000"/>
              <a:gd name="connsiteX30" fmla="*/ 9928 w 9981"/>
              <a:gd name="connsiteY30" fmla="*/ 8195 h 10000"/>
              <a:gd name="connsiteX31" fmla="*/ 9207 w 9981"/>
              <a:gd name="connsiteY31" fmla="*/ 9487 h 10000"/>
              <a:gd name="connsiteX32" fmla="*/ 7767 w 9981"/>
              <a:gd name="connsiteY32" fmla="*/ 7230 h 10000"/>
              <a:gd name="connsiteX33" fmla="*/ 9928 w 9981"/>
              <a:gd name="connsiteY33" fmla="*/ 6113 h 10000"/>
              <a:gd name="connsiteX34" fmla="*/ 7803 w 9981"/>
              <a:gd name="connsiteY34" fmla="*/ 4820 h 10000"/>
              <a:gd name="connsiteX35" fmla="*/ 9981 w 9981"/>
              <a:gd name="connsiteY35" fmla="*/ 7296 h 10000"/>
              <a:gd name="connsiteX36" fmla="*/ 8066 w 9981"/>
              <a:gd name="connsiteY36" fmla="*/ 1709 h 10000"/>
              <a:gd name="connsiteX37" fmla="*/ 7785 w 9981"/>
              <a:gd name="connsiteY37" fmla="*/ 2454 h 10000"/>
              <a:gd name="connsiteX38" fmla="*/ 9332 w 9981"/>
              <a:gd name="connsiteY38" fmla="*/ 1161 h 10000"/>
              <a:gd name="connsiteX39" fmla="*/ 8347 w 9981"/>
              <a:gd name="connsiteY39" fmla="*/ 899 h 10000"/>
              <a:gd name="connsiteX40" fmla="*/ 9928 w 9981"/>
              <a:gd name="connsiteY40" fmla="*/ 3242 h 10000"/>
              <a:gd name="connsiteX41" fmla="*/ 7751 w 9981"/>
              <a:gd name="connsiteY41" fmla="*/ 3199 h 10000"/>
              <a:gd name="connsiteX42" fmla="*/ 9033 w 9981"/>
              <a:gd name="connsiteY42" fmla="*/ 0 h 10000"/>
              <a:gd name="connsiteX0" fmla="*/ 250 w 9348"/>
              <a:gd name="connsiteY0" fmla="*/ 10000 h 10000"/>
              <a:gd name="connsiteX1" fmla="*/ 236 w 9348"/>
              <a:gd name="connsiteY1" fmla="*/ 9585 h 10000"/>
              <a:gd name="connsiteX2" fmla="*/ 239 w 9348"/>
              <a:gd name="connsiteY2" fmla="*/ 9187 h 10000"/>
              <a:gd name="connsiteX3" fmla="*/ 411 w 9348"/>
              <a:gd name="connsiteY3" fmla="*/ 9502 h 10000"/>
              <a:gd name="connsiteX4" fmla="*/ 0 w 9348"/>
              <a:gd name="connsiteY4" fmla="*/ 9686 h 10000"/>
              <a:gd name="connsiteX5" fmla="*/ 327 w 9348"/>
              <a:gd name="connsiteY5" fmla="*/ 9037 h 10000"/>
              <a:gd name="connsiteX6" fmla="*/ 193 w 9348"/>
              <a:gd name="connsiteY6" fmla="*/ 9465 h 10000"/>
              <a:gd name="connsiteX7" fmla="*/ 516 w 9348"/>
              <a:gd name="connsiteY7" fmla="*/ 9107 h 10000"/>
              <a:gd name="connsiteX8" fmla="*/ 721 w 9348"/>
              <a:gd name="connsiteY8" fmla="*/ 9604 h 10000"/>
              <a:gd name="connsiteX9" fmla="*/ 1636 w 9348"/>
              <a:gd name="connsiteY9" fmla="*/ 9202 h 10000"/>
              <a:gd name="connsiteX10" fmla="*/ 3028 w 9348"/>
              <a:gd name="connsiteY10" fmla="*/ 9465 h 10000"/>
              <a:gd name="connsiteX11" fmla="*/ 3555 w 9348"/>
              <a:gd name="connsiteY11" fmla="*/ 9246 h 10000"/>
              <a:gd name="connsiteX12" fmla="*/ 4294 w 9348"/>
              <a:gd name="connsiteY12" fmla="*/ 9465 h 10000"/>
              <a:gd name="connsiteX13" fmla="*/ 4611 w 9348"/>
              <a:gd name="connsiteY13" fmla="*/ 9202 h 10000"/>
              <a:gd name="connsiteX14" fmla="*/ 4664 w 9348"/>
              <a:gd name="connsiteY14" fmla="*/ 9400 h 10000"/>
              <a:gd name="connsiteX15" fmla="*/ 4771 w 9348"/>
              <a:gd name="connsiteY15" fmla="*/ 9268 h 10000"/>
              <a:gd name="connsiteX16" fmla="*/ 4735 w 9348"/>
              <a:gd name="connsiteY16" fmla="*/ 9487 h 10000"/>
              <a:gd name="connsiteX17" fmla="*/ 5878 w 9348"/>
              <a:gd name="connsiteY17" fmla="*/ 9246 h 10000"/>
              <a:gd name="connsiteX18" fmla="*/ 5686 w 9348"/>
              <a:gd name="connsiteY18" fmla="*/ 9487 h 10000"/>
              <a:gd name="connsiteX19" fmla="*/ 6196 w 9348"/>
              <a:gd name="connsiteY19" fmla="*/ 9224 h 10000"/>
              <a:gd name="connsiteX20" fmla="*/ 6196 w 9348"/>
              <a:gd name="connsiteY20" fmla="*/ 9531 h 10000"/>
              <a:gd name="connsiteX21" fmla="*/ 6338 w 9348"/>
              <a:gd name="connsiteY21" fmla="*/ 9180 h 10000"/>
              <a:gd name="connsiteX22" fmla="*/ 6864 w 9348"/>
              <a:gd name="connsiteY22" fmla="*/ 9465 h 10000"/>
              <a:gd name="connsiteX23" fmla="*/ 6707 w 9348"/>
              <a:gd name="connsiteY23" fmla="*/ 9224 h 10000"/>
              <a:gd name="connsiteX24" fmla="*/ 7535 w 9348"/>
              <a:gd name="connsiteY24" fmla="*/ 9465 h 10000"/>
              <a:gd name="connsiteX25" fmla="*/ 8407 w 9348"/>
              <a:gd name="connsiteY25" fmla="*/ 7471 h 10000"/>
              <a:gd name="connsiteX26" fmla="*/ 9140 w 9348"/>
              <a:gd name="connsiteY26" fmla="*/ 8905 h 10000"/>
              <a:gd name="connsiteX27" fmla="*/ 8536 w 9348"/>
              <a:gd name="connsiteY27" fmla="*/ 8528 h 10000"/>
              <a:gd name="connsiteX28" fmla="*/ 8846 w 9348"/>
              <a:gd name="connsiteY28" fmla="*/ 9482 h 10000"/>
              <a:gd name="connsiteX29" fmla="*/ 7166 w 9348"/>
              <a:gd name="connsiteY29" fmla="*/ 8524 h 10000"/>
              <a:gd name="connsiteX30" fmla="*/ 9295 w 9348"/>
              <a:gd name="connsiteY30" fmla="*/ 8195 h 10000"/>
              <a:gd name="connsiteX31" fmla="*/ 8573 w 9348"/>
              <a:gd name="connsiteY31" fmla="*/ 9487 h 10000"/>
              <a:gd name="connsiteX32" fmla="*/ 7130 w 9348"/>
              <a:gd name="connsiteY32" fmla="*/ 7230 h 10000"/>
              <a:gd name="connsiteX33" fmla="*/ 9295 w 9348"/>
              <a:gd name="connsiteY33" fmla="*/ 6113 h 10000"/>
              <a:gd name="connsiteX34" fmla="*/ 7166 w 9348"/>
              <a:gd name="connsiteY34" fmla="*/ 4820 h 10000"/>
              <a:gd name="connsiteX35" fmla="*/ 9348 w 9348"/>
              <a:gd name="connsiteY35" fmla="*/ 7296 h 10000"/>
              <a:gd name="connsiteX36" fmla="*/ 7429 w 9348"/>
              <a:gd name="connsiteY36" fmla="*/ 1709 h 10000"/>
              <a:gd name="connsiteX37" fmla="*/ 7148 w 9348"/>
              <a:gd name="connsiteY37" fmla="*/ 2454 h 10000"/>
              <a:gd name="connsiteX38" fmla="*/ 8698 w 9348"/>
              <a:gd name="connsiteY38" fmla="*/ 1161 h 10000"/>
              <a:gd name="connsiteX39" fmla="*/ 7711 w 9348"/>
              <a:gd name="connsiteY39" fmla="*/ 899 h 10000"/>
              <a:gd name="connsiteX40" fmla="*/ 9295 w 9348"/>
              <a:gd name="connsiteY40" fmla="*/ 3242 h 10000"/>
              <a:gd name="connsiteX41" fmla="*/ 7114 w 9348"/>
              <a:gd name="connsiteY41" fmla="*/ 3199 h 10000"/>
              <a:gd name="connsiteX42" fmla="*/ 8398 w 9348"/>
              <a:gd name="connsiteY42" fmla="*/ 0 h 10000"/>
              <a:gd name="connsiteX0" fmla="*/ 177 w 10000"/>
              <a:gd name="connsiteY0" fmla="*/ 10765 h 10765"/>
              <a:gd name="connsiteX1" fmla="*/ 252 w 10000"/>
              <a:gd name="connsiteY1" fmla="*/ 9585 h 10765"/>
              <a:gd name="connsiteX2" fmla="*/ 256 w 10000"/>
              <a:gd name="connsiteY2" fmla="*/ 9187 h 10765"/>
              <a:gd name="connsiteX3" fmla="*/ 440 w 10000"/>
              <a:gd name="connsiteY3" fmla="*/ 9502 h 10765"/>
              <a:gd name="connsiteX4" fmla="*/ 0 w 10000"/>
              <a:gd name="connsiteY4" fmla="*/ 9686 h 10765"/>
              <a:gd name="connsiteX5" fmla="*/ 350 w 10000"/>
              <a:gd name="connsiteY5" fmla="*/ 9037 h 10765"/>
              <a:gd name="connsiteX6" fmla="*/ 206 w 10000"/>
              <a:gd name="connsiteY6" fmla="*/ 9465 h 10765"/>
              <a:gd name="connsiteX7" fmla="*/ 552 w 10000"/>
              <a:gd name="connsiteY7" fmla="*/ 9107 h 10765"/>
              <a:gd name="connsiteX8" fmla="*/ 771 w 10000"/>
              <a:gd name="connsiteY8" fmla="*/ 9604 h 10765"/>
              <a:gd name="connsiteX9" fmla="*/ 1750 w 10000"/>
              <a:gd name="connsiteY9" fmla="*/ 9202 h 10765"/>
              <a:gd name="connsiteX10" fmla="*/ 3239 w 10000"/>
              <a:gd name="connsiteY10" fmla="*/ 9465 h 10765"/>
              <a:gd name="connsiteX11" fmla="*/ 3803 w 10000"/>
              <a:gd name="connsiteY11" fmla="*/ 9246 h 10765"/>
              <a:gd name="connsiteX12" fmla="*/ 4593 w 10000"/>
              <a:gd name="connsiteY12" fmla="*/ 9465 h 10765"/>
              <a:gd name="connsiteX13" fmla="*/ 4933 w 10000"/>
              <a:gd name="connsiteY13" fmla="*/ 9202 h 10765"/>
              <a:gd name="connsiteX14" fmla="*/ 4989 w 10000"/>
              <a:gd name="connsiteY14" fmla="*/ 9400 h 10765"/>
              <a:gd name="connsiteX15" fmla="*/ 5104 w 10000"/>
              <a:gd name="connsiteY15" fmla="*/ 9268 h 10765"/>
              <a:gd name="connsiteX16" fmla="*/ 5065 w 10000"/>
              <a:gd name="connsiteY16" fmla="*/ 9487 h 10765"/>
              <a:gd name="connsiteX17" fmla="*/ 6288 w 10000"/>
              <a:gd name="connsiteY17" fmla="*/ 9246 h 10765"/>
              <a:gd name="connsiteX18" fmla="*/ 6083 w 10000"/>
              <a:gd name="connsiteY18" fmla="*/ 9487 h 10765"/>
              <a:gd name="connsiteX19" fmla="*/ 6628 w 10000"/>
              <a:gd name="connsiteY19" fmla="*/ 9224 h 10765"/>
              <a:gd name="connsiteX20" fmla="*/ 6628 w 10000"/>
              <a:gd name="connsiteY20" fmla="*/ 9531 h 10765"/>
              <a:gd name="connsiteX21" fmla="*/ 6780 w 10000"/>
              <a:gd name="connsiteY21" fmla="*/ 9180 h 10765"/>
              <a:gd name="connsiteX22" fmla="*/ 7343 w 10000"/>
              <a:gd name="connsiteY22" fmla="*/ 9465 h 10765"/>
              <a:gd name="connsiteX23" fmla="*/ 7175 w 10000"/>
              <a:gd name="connsiteY23" fmla="*/ 9224 h 10765"/>
              <a:gd name="connsiteX24" fmla="*/ 8061 w 10000"/>
              <a:gd name="connsiteY24" fmla="*/ 9465 h 10765"/>
              <a:gd name="connsiteX25" fmla="*/ 8993 w 10000"/>
              <a:gd name="connsiteY25" fmla="*/ 7471 h 10765"/>
              <a:gd name="connsiteX26" fmla="*/ 9777 w 10000"/>
              <a:gd name="connsiteY26" fmla="*/ 8905 h 10765"/>
              <a:gd name="connsiteX27" fmla="*/ 9131 w 10000"/>
              <a:gd name="connsiteY27" fmla="*/ 8528 h 10765"/>
              <a:gd name="connsiteX28" fmla="*/ 9463 w 10000"/>
              <a:gd name="connsiteY28" fmla="*/ 9482 h 10765"/>
              <a:gd name="connsiteX29" fmla="*/ 7666 w 10000"/>
              <a:gd name="connsiteY29" fmla="*/ 8524 h 10765"/>
              <a:gd name="connsiteX30" fmla="*/ 9943 w 10000"/>
              <a:gd name="connsiteY30" fmla="*/ 8195 h 10765"/>
              <a:gd name="connsiteX31" fmla="*/ 9171 w 10000"/>
              <a:gd name="connsiteY31" fmla="*/ 9487 h 10765"/>
              <a:gd name="connsiteX32" fmla="*/ 7627 w 10000"/>
              <a:gd name="connsiteY32" fmla="*/ 7230 h 10765"/>
              <a:gd name="connsiteX33" fmla="*/ 9943 w 10000"/>
              <a:gd name="connsiteY33" fmla="*/ 6113 h 10765"/>
              <a:gd name="connsiteX34" fmla="*/ 7666 w 10000"/>
              <a:gd name="connsiteY34" fmla="*/ 4820 h 10765"/>
              <a:gd name="connsiteX35" fmla="*/ 10000 w 10000"/>
              <a:gd name="connsiteY35" fmla="*/ 7296 h 10765"/>
              <a:gd name="connsiteX36" fmla="*/ 7947 w 10000"/>
              <a:gd name="connsiteY36" fmla="*/ 1709 h 10765"/>
              <a:gd name="connsiteX37" fmla="*/ 7647 w 10000"/>
              <a:gd name="connsiteY37" fmla="*/ 2454 h 10765"/>
              <a:gd name="connsiteX38" fmla="*/ 9305 w 10000"/>
              <a:gd name="connsiteY38" fmla="*/ 1161 h 10765"/>
              <a:gd name="connsiteX39" fmla="*/ 8249 w 10000"/>
              <a:gd name="connsiteY39" fmla="*/ 899 h 10765"/>
              <a:gd name="connsiteX40" fmla="*/ 9943 w 10000"/>
              <a:gd name="connsiteY40" fmla="*/ 3242 h 10765"/>
              <a:gd name="connsiteX41" fmla="*/ 7610 w 10000"/>
              <a:gd name="connsiteY41" fmla="*/ 3199 h 10765"/>
              <a:gd name="connsiteX42" fmla="*/ 8984 w 10000"/>
              <a:gd name="connsiteY42" fmla="*/ 0 h 10765"/>
              <a:gd name="connsiteX0" fmla="*/ 1 w 9824"/>
              <a:gd name="connsiteY0" fmla="*/ 10765 h 10765"/>
              <a:gd name="connsiteX1" fmla="*/ 76 w 9824"/>
              <a:gd name="connsiteY1" fmla="*/ 9585 h 10765"/>
              <a:gd name="connsiteX2" fmla="*/ 80 w 9824"/>
              <a:gd name="connsiteY2" fmla="*/ 9187 h 10765"/>
              <a:gd name="connsiteX3" fmla="*/ 264 w 9824"/>
              <a:gd name="connsiteY3" fmla="*/ 9502 h 10765"/>
              <a:gd name="connsiteX4" fmla="*/ 273 w 9824"/>
              <a:gd name="connsiteY4" fmla="*/ 10277 h 10765"/>
              <a:gd name="connsiteX5" fmla="*/ 174 w 9824"/>
              <a:gd name="connsiteY5" fmla="*/ 9037 h 10765"/>
              <a:gd name="connsiteX6" fmla="*/ 30 w 9824"/>
              <a:gd name="connsiteY6" fmla="*/ 9465 h 10765"/>
              <a:gd name="connsiteX7" fmla="*/ 376 w 9824"/>
              <a:gd name="connsiteY7" fmla="*/ 9107 h 10765"/>
              <a:gd name="connsiteX8" fmla="*/ 595 w 9824"/>
              <a:gd name="connsiteY8" fmla="*/ 9604 h 10765"/>
              <a:gd name="connsiteX9" fmla="*/ 1574 w 9824"/>
              <a:gd name="connsiteY9" fmla="*/ 9202 h 10765"/>
              <a:gd name="connsiteX10" fmla="*/ 3063 w 9824"/>
              <a:gd name="connsiteY10" fmla="*/ 9465 h 10765"/>
              <a:gd name="connsiteX11" fmla="*/ 3627 w 9824"/>
              <a:gd name="connsiteY11" fmla="*/ 9246 h 10765"/>
              <a:gd name="connsiteX12" fmla="*/ 4417 w 9824"/>
              <a:gd name="connsiteY12" fmla="*/ 9465 h 10765"/>
              <a:gd name="connsiteX13" fmla="*/ 4757 w 9824"/>
              <a:gd name="connsiteY13" fmla="*/ 9202 h 10765"/>
              <a:gd name="connsiteX14" fmla="*/ 4813 w 9824"/>
              <a:gd name="connsiteY14" fmla="*/ 9400 h 10765"/>
              <a:gd name="connsiteX15" fmla="*/ 4928 w 9824"/>
              <a:gd name="connsiteY15" fmla="*/ 9268 h 10765"/>
              <a:gd name="connsiteX16" fmla="*/ 4889 w 9824"/>
              <a:gd name="connsiteY16" fmla="*/ 9487 h 10765"/>
              <a:gd name="connsiteX17" fmla="*/ 6112 w 9824"/>
              <a:gd name="connsiteY17" fmla="*/ 9246 h 10765"/>
              <a:gd name="connsiteX18" fmla="*/ 5907 w 9824"/>
              <a:gd name="connsiteY18" fmla="*/ 9487 h 10765"/>
              <a:gd name="connsiteX19" fmla="*/ 6452 w 9824"/>
              <a:gd name="connsiteY19" fmla="*/ 9224 h 10765"/>
              <a:gd name="connsiteX20" fmla="*/ 6452 w 9824"/>
              <a:gd name="connsiteY20" fmla="*/ 9531 h 10765"/>
              <a:gd name="connsiteX21" fmla="*/ 6604 w 9824"/>
              <a:gd name="connsiteY21" fmla="*/ 9180 h 10765"/>
              <a:gd name="connsiteX22" fmla="*/ 7167 w 9824"/>
              <a:gd name="connsiteY22" fmla="*/ 9465 h 10765"/>
              <a:gd name="connsiteX23" fmla="*/ 6999 w 9824"/>
              <a:gd name="connsiteY23" fmla="*/ 9224 h 10765"/>
              <a:gd name="connsiteX24" fmla="*/ 7885 w 9824"/>
              <a:gd name="connsiteY24" fmla="*/ 9465 h 10765"/>
              <a:gd name="connsiteX25" fmla="*/ 8817 w 9824"/>
              <a:gd name="connsiteY25" fmla="*/ 7471 h 10765"/>
              <a:gd name="connsiteX26" fmla="*/ 9601 w 9824"/>
              <a:gd name="connsiteY26" fmla="*/ 8905 h 10765"/>
              <a:gd name="connsiteX27" fmla="*/ 8955 w 9824"/>
              <a:gd name="connsiteY27" fmla="*/ 8528 h 10765"/>
              <a:gd name="connsiteX28" fmla="*/ 9287 w 9824"/>
              <a:gd name="connsiteY28" fmla="*/ 9482 h 10765"/>
              <a:gd name="connsiteX29" fmla="*/ 7490 w 9824"/>
              <a:gd name="connsiteY29" fmla="*/ 8524 h 10765"/>
              <a:gd name="connsiteX30" fmla="*/ 9767 w 9824"/>
              <a:gd name="connsiteY30" fmla="*/ 8195 h 10765"/>
              <a:gd name="connsiteX31" fmla="*/ 8995 w 9824"/>
              <a:gd name="connsiteY31" fmla="*/ 9487 h 10765"/>
              <a:gd name="connsiteX32" fmla="*/ 7451 w 9824"/>
              <a:gd name="connsiteY32" fmla="*/ 7230 h 10765"/>
              <a:gd name="connsiteX33" fmla="*/ 9767 w 9824"/>
              <a:gd name="connsiteY33" fmla="*/ 6113 h 10765"/>
              <a:gd name="connsiteX34" fmla="*/ 7490 w 9824"/>
              <a:gd name="connsiteY34" fmla="*/ 4820 h 10765"/>
              <a:gd name="connsiteX35" fmla="*/ 9824 w 9824"/>
              <a:gd name="connsiteY35" fmla="*/ 7296 h 10765"/>
              <a:gd name="connsiteX36" fmla="*/ 7771 w 9824"/>
              <a:gd name="connsiteY36" fmla="*/ 1709 h 10765"/>
              <a:gd name="connsiteX37" fmla="*/ 7471 w 9824"/>
              <a:gd name="connsiteY37" fmla="*/ 2454 h 10765"/>
              <a:gd name="connsiteX38" fmla="*/ 9129 w 9824"/>
              <a:gd name="connsiteY38" fmla="*/ 1161 h 10765"/>
              <a:gd name="connsiteX39" fmla="*/ 8073 w 9824"/>
              <a:gd name="connsiteY39" fmla="*/ 899 h 10765"/>
              <a:gd name="connsiteX40" fmla="*/ 9767 w 9824"/>
              <a:gd name="connsiteY40" fmla="*/ 3242 h 10765"/>
              <a:gd name="connsiteX41" fmla="*/ 7434 w 9824"/>
              <a:gd name="connsiteY41" fmla="*/ 3199 h 10765"/>
              <a:gd name="connsiteX42" fmla="*/ 8808 w 9824"/>
              <a:gd name="connsiteY42" fmla="*/ 0 h 10765"/>
              <a:gd name="connsiteX0" fmla="*/ 61 w 10060"/>
              <a:gd name="connsiteY0" fmla="*/ 10000 h 10000"/>
              <a:gd name="connsiteX1" fmla="*/ 137 w 10060"/>
              <a:gd name="connsiteY1" fmla="*/ 8904 h 10000"/>
              <a:gd name="connsiteX2" fmla="*/ 141 w 10060"/>
              <a:gd name="connsiteY2" fmla="*/ 8534 h 10000"/>
              <a:gd name="connsiteX3" fmla="*/ 329 w 10060"/>
              <a:gd name="connsiteY3" fmla="*/ 8827 h 10000"/>
              <a:gd name="connsiteX4" fmla="*/ 338 w 10060"/>
              <a:gd name="connsiteY4" fmla="*/ 9547 h 10000"/>
              <a:gd name="connsiteX5" fmla="*/ 237 w 10060"/>
              <a:gd name="connsiteY5" fmla="*/ 8395 h 10000"/>
              <a:gd name="connsiteX6" fmla="*/ 0 w 10060"/>
              <a:gd name="connsiteY6" fmla="*/ 9115 h 10000"/>
              <a:gd name="connsiteX7" fmla="*/ 443 w 10060"/>
              <a:gd name="connsiteY7" fmla="*/ 8460 h 10000"/>
              <a:gd name="connsiteX8" fmla="*/ 666 w 10060"/>
              <a:gd name="connsiteY8" fmla="*/ 8922 h 10000"/>
              <a:gd name="connsiteX9" fmla="*/ 1662 w 10060"/>
              <a:gd name="connsiteY9" fmla="*/ 8548 h 10000"/>
              <a:gd name="connsiteX10" fmla="*/ 3178 w 10060"/>
              <a:gd name="connsiteY10" fmla="*/ 8792 h 10000"/>
              <a:gd name="connsiteX11" fmla="*/ 3752 w 10060"/>
              <a:gd name="connsiteY11" fmla="*/ 8589 h 10000"/>
              <a:gd name="connsiteX12" fmla="*/ 4556 w 10060"/>
              <a:gd name="connsiteY12" fmla="*/ 8792 h 10000"/>
              <a:gd name="connsiteX13" fmla="*/ 4902 w 10060"/>
              <a:gd name="connsiteY13" fmla="*/ 8548 h 10000"/>
              <a:gd name="connsiteX14" fmla="*/ 4959 w 10060"/>
              <a:gd name="connsiteY14" fmla="*/ 8732 h 10000"/>
              <a:gd name="connsiteX15" fmla="*/ 5076 w 10060"/>
              <a:gd name="connsiteY15" fmla="*/ 8609 h 10000"/>
              <a:gd name="connsiteX16" fmla="*/ 5037 w 10060"/>
              <a:gd name="connsiteY16" fmla="*/ 8813 h 10000"/>
              <a:gd name="connsiteX17" fmla="*/ 6281 w 10060"/>
              <a:gd name="connsiteY17" fmla="*/ 8589 h 10000"/>
              <a:gd name="connsiteX18" fmla="*/ 6073 w 10060"/>
              <a:gd name="connsiteY18" fmla="*/ 8813 h 10000"/>
              <a:gd name="connsiteX19" fmla="*/ 6628 w 10060"/>
              <a:gd name="connsiteY19" fmla="*/ 8569 h 10000"/>
              <a:gd name="connsiteX20" fmla="*/ 6628 w 10060"/>
              <a:gd name="connsiteY20" fmla="*/ 8854 h 10000"/>
              <a:gd name="connsiteX21" fmla="*/ 6782 w 10060"/>
              <a:gd name="connsiteY21" fmla="*/ 8528 h 10000"/>
              <a:gd name="connsiteX22" fmla="*/ 7355 w 10060"/>
              <a:gd name="connsiteY22" fmla="*/ 8792 h 10000"/>
              <a:gd name="connsiteX23" fmla="*/ 7184 w 10060"/>
              <a:gd name="connsiteY23" fmla="*/ 8569 h 10000"/>
              <a:gd name="connsiteX24" fmla="*/ 8086 w 10060"/>
              <a:gd name="connsiteY24" fmla="*/ 8792 h 10000"/>
              <a:gd name="connsiteX25" fmla="*/ 9035 w 10060"/>
              <a:gd name="connsiteY25" fmla="*/ 6940 h 10000"/>
              <a:gd name="connsiteX26" fmla="*/ 9833 w 10060"/>
              <a:gd name="connsiteY26" fmla="*/ 8272 h 10000"/>
              <a:gd name="connsiteX27" fmla="*/ 9175 w 10060"/>
              <a:gd name="connsiteY27" fmla="*/ 7922 h 10000"/>
              <a:gd name="connsiteX28" fmla="*/ 9513 w 10060"/>
              <a:gd name="connsiteY28" fmla="*/ 8808 h 10000"/>
              <a:gd name="connsiteX29" fmla="*/ 7684 w 10060"/>
              <a:gd name="connsiteY29" fmla="*/ 7918 h 10000"/>
              <a:gd name="connsiteX30" fmla="*/ 10002 w 10060"/>
              <a:gd name="connsiteY30" fmla="*/ 7613 h 10000"/>
              <a:gd name="connsiteX31" fmla="*/ 9216 w 10060"/>
              <a:gd name="connsiteY31" fmla="*/ 8813 h 10000"/>
              <a:gd name="connsiteX32" fmla="*/ 7644 w 10060"/>
              <a:gd name="connsiteY32" fmla="*/ 6716 h 10000"/>
              <a:gd name="connsiteX33" fmla="*/ 10002 w 10060"/>
              <a:gd name="connsiteY33" fmla="*/ 5679 h 10000"/>
              <a:gd name="connsiteX34" fmla="*/ 7684 w 10060"/>
              <a:gd name="connsiteY34" fmla="*/ 4477 h 10000"/>
              <a:gd name="connsiteX35" fmla="*/ 10060 w 10060"/>
              <a:gd name="connsiteY35" fmla="*/ 6778 h 10000"/>
              <a:gd name="connsiteX36" fmla="*/ 7970 w 10060"/>
              <a:gd name="connsiteY36" fmla="*/ 1588 h 10000"/>
              <a:gd name="connsiteX37" fmla="*/ 7665 w 10060"/>
              <a:gd name="connsiteY37" fmla="*/ 2280 h 10000"/>
              <a:gd name="connsiteX38" fmla="*/ 9353 w 10060"/>
              <a:gd name="connsiteY38" fmla="*/ 1078 h 10000"/>
              <a:gd name="connsiteX39" fmla="*/ 8278 w 10060"/>
              <a:gd name="connsiteY39" fmla="*/ 835 h 10000"/>
              <a:gd name="connsiteX40" fmla="*/ 10002 w 10060"/>
              <a:gd name="connsiteY40" fmla="*/ 3012 h 10000"/>
              <a:gd name="connsiteX41" fmla="*/ 7627 w 10060"/>
              <a:gd name="connsiteY41" fmla="*/ 2972 h 10000"/>
              <a:gd name="connsiteX42" fmla="*/ 9026 w 10060"/>
              <a:gd name="connsiteY42" fmla="*/ 0 h 10000"/>
              <a:gd name="connsiteX0" fmla="*/ 61 w 10060"/>
              <a:gd name="connsiteY0" fmla="*/ 10000 h 10000"/>
              <a:gd name="connsiteX1" fmla="*/ 137 w 10060"/>
              <a:gd name="connsiteY1" fmla="*/ 8904 h 10000"/>
              <a:gd name="connsiteX2" fmla="*/ 141 w 10060"/>
              <a:gd name="connsiteY2" fmla="*/ 8534 h 10000"/>
              <a:gd name="connsiteX3" fmla="*/ 329 w 10060"/>
              <a:gd name="connsiteY3" fmla="*/ 8827 h 10000"/>
              <a:gd name="connsiteX4" fmla="*/ 338 w 10060"/>
              <a:gd name="connsiteY4" fmla="*/ 9547 h 10000"/>
              <a:gd name="connsiteX5" fmla="*/ 237 w 10060"/>
              <a:gd name="connsiteY5" fmla="*/ 8395 h 10000"/>
              <a:gd name="connsiteX6" fmla="*/ 0 w 10060"/>
              <a:gd name="connsiteY6" fmla="*/ 9115 h 10000"/>
              <a:gd name="connsiteX7" fmla="*/ 443 w 10060"/>
              <a:gd name="connsiteY7" fmla="*/ 8460 h 10000"/>
              <a:gd name="connsiteX8" fmla="*/ 666 w 10060"/>
              <a:gd name="connsiteY8" fmla="*/ 8922 h 10000"/>
              <a:gd name="connsiteX9" fmla="*/ 1662 w 10060"/>
              <a:gd name="connsiteY9" fmla="*/ 8548 h 10000"/>
              <a:gd name="connsiteX10" fmla="*/ 3178 w 10060"/>
              <a:gd name="connsiteY10" fmla="*/ 8792 h 10000"/>
              <a:gd name="connsiteX11" fmla="*/ 3752 w 10060"/>
              <a:gd name="connsiteY11" fmla="*/ 8589 h 10000"/>
              <a:gd name="connsiteX12" fmla="*/ 4556 w 10060"/>
              <a:gd name="connsiteY12" fmla="*/ 8792 h 10000"/>
              <a:gd name="connsiteX13" fmla="*/ 4902 w 10060"/>
              <a:gd name="connsiteY13" fmla="*/ 8548 h 10000"/>
              <a:gd name="connsiteX14" fmla="*/ 4959 w 10060"/>
              <a:gd name="connsiteY14" fmla="*/ 8732 h 10000"/>
              <a:gd name="connsiteX15" fmla="*/ 5076 w 10060"/>
              <a:gd name="connsiteY15" fmla="*/ 8609 h 10000"/>
              <a:gd name="connsiteX16" fmla="*/ 5037 w 10060"/>
              <a:gd name="connsiteY16" fmla="*/ 8813 h 10000"/>
              <a:gd name="connsiteX17" fmla="*/ 6281 w 10060"/>
              <a:gd name="connsiteY17" fmla="*/ 8589 h 10000"/>
              <a:gd name="connsiteX18" fmla="*/ 6073 w 10060"/>
              <a:gd name="connsiteY18" fmla="*/ 8813 h 10000"/>
              <a:gd name="connsiteX19" fmla="*/ 6628 w 10060"/>
              <a:gd name="connsiteY19" fmla="*/ 8569 h 10000"/>
              <a:gd name="connsiteX20" fmla="*/ 6628 w 10060"/>
              <a:gd name="connsiteY20" fmla="*/ 8854 h 10000"/>
              <a:gd name="connsiteX21" fmla="*/ 6782 w 10060"/>
              <a:gd name="connsiteY21" fmla="*/ 8528 h 10000"/>
              <a:gd name="connsiteX22" fmla="*/ 7355 w 10060"/>
              <a:gd name="connsiteY22" fmla="*/ 8792 h 10000"/>
              <a:gd name="connsiteX23" fmla="*/ 7184 w 10060"/>
              <a:gd name="connsiteY23" fmla="*/ 8569 h 10000"/>
              <a:gd name="connsiteX24" fmla="*/ 8086 w 10060"/>
              <a:gd name="connsiteY24" fmla="*/ 8792 h 10000"/>
              <a:gd name="connsiteX25" fmla="*/ 9035 w 10060"/>
              <a:gd name="connsiteY25" fmla="*/ 6940 h 10000"/>
              <a:gd name="connsiteX26" fmla="*/ 9833 w 10060"/>
              <a:gd name="connsiteY26" fmla="*/ 8272 h 10000"/>
              <a:gd name="connsiteX27" fmla="*/ 9513 w 10060"/>
              <a:gd name="connsiteY27" fmla="*/ 8808 h 10000"/>
              <a:gd name="connsiteX28" fmla="*/ 7684 w 10060"/>
              <a:gd name="connsiteY28" fmla="*/ 7918 h 10000"/>
              <a:gd name="connsiteX29" fmla="*/ 10002 w 10060"/>
              <a:gd name="connsiteY29" fmla="*/ 7613 h 10000"/>
              <a:gd name="connsiteX30" fmla="*/ 9216 w 10060"/>
              <a:gd name="connsiteY30" fmla="*/ 8813 h 10000"/>
              <a:gd name="connsiteX31" fmla="*/ 7644 w 10060"/>
              <a:gd name="connsiteY31" fmla="*/ 6716 h 10000"/>
              <a:gd name="connsiteX32" fmla="*/ 10002 w 10060"/>
              <a:gd name="connsiteY32" fmla="*/ 5679 h 10000"/>
              <a:gd name="connsiteX33" fmla="*/ 7684 w 10060"/>
              <a:gd name="connsiteY33" fmla="*/ 4477 h 10000"/>
              <a:gd name="connsiteX34" fmla="*/ 10060 w 10060"/>
              <a:gd name="connsiteY34" fmla="*/ 6778 h 10000"/>
              <a:gd name="connsiteX35" fmla="*/ 7970 w 10060"/>
              <a:gd name="connsiteY35" fmla="*/ 1588 h 10000"/>
              <a:gd name="connsiteX36" fmla="*/ 7665 w 10060"/>
              <a:gd name="connsiteY36" fmla="*/ 2280 h 10000"/>
              <a:gd name="connsiteX37" fmla="*/ 9353 w 10060"/>
              <a:gd name="connsiteY37" fmla="*/ 1078 h 10000"/>
              <a:gd name="connsiteX38" fmla="*/ 8278 w 10060"/>
              <a:gd name="connsiteY38" fmla="*/ 835 h 10000"/>
              <a:gd name="connsiteX39" fmla="*/ 10002 w 10060"/>
              <a:gd name="connsiteY39" fmla="*/ 3012 h 10000"/>
              <a:gd name="connsiteX40" fmla="*/ 7627 w 10060"/>
              <a:gd name="connsiteY40" fmla="*/ 2972 h 10000"/>
              <a:gd name="connsiteX41" fmla="*/ 9026 w 10060"/>
              <a:gd name="connsiteY41" fmla="*/ 0 h 10000"/>
              <a:gd name="connsiteX0" fmla="*/ 61 w 10060"/>
              <a:gd name="connsiteY0" fmla="*/ 10000 h 10000"/>
              <a:gd name="connsiteX1" fmla="*/ 137 w 10060"/>
              <a:gd name="connsiteY1" fmla="*/ 8904 h 10000"/>
              <a:gd name="connsiteX2" fmla="*/ 141 w 10060"/>
              <a:gd name="connsiteY2" fmla="*/ 8534 h 10000"/>
              <a:gd name="connsiteX3" fmla="*/ 329 w 10060"/>
              <a:gd name="connsiteY3" fmla="*/ 8827 h 10000"/>
              <a:gd name="connsiteX4" fmla="*/ 338 w 10060"/>
              <a:gd name="connsiteY4" fmla="*/ 9547 h 10000"/>
              <a:gd name="connsiteX5" fmla="*/ 237 w 10060"/>
              <a:gd name="connsiteY5" fmla="*/ 8395 h 10000"/>
              <a:gd name="connsiteX6" fmla="*/ 0 w 10060"/>
              <a:gd name="connsiteY6" fmla="*/ 9115 h 10000"/>
              <a:gd name="connsiteX7" fmla="*/ 443 w 10060"/>
              <a:gd name="connsiteY7" fmla="*/ 8460 h 10000"/>
              <a:gd name="connsiteX8" fmla="*/ 666 w 10060"/>
              <a:gd name="connsiteY8" fmla="*/ 8922 h 10000"/>
              <a:gd name="connsiteX9" fmla="*/ 1662 w 10060"/>
              <a:gd name="connsiteY9" fmla="*/ 8548 h 10000"/>
              <a:gd name="connsiteX10" fmla="*/ 3178 w 10060"/>
              <a:gd name="connsiteY10" fmla="*/ 8792 h 10000"/>
              <a:gd name="connsiteX11" fmla="*/ 3752 w 10060"/>
              <a:gd name="connsiteY11" fmla="*/ 8589 h 10000"/>
              <a:gd name="connsiteX12" fmla="*/ 4556 w 10060"/>
              <a:gd name="connsiteY12" fmla="*/ 8792 h 10000"/>
              <a:gd name="connsiteX13" fmla="*/ 4902 w 10060"/>
              <a:gd name="connsiteY13" fmla="*/ 8548 h 10000"/>
              <a:gd name="connsiteX14" fmla="*/ 4959 w 10060"/>
              <a:gd name="connsiteY14" fmla="*/ 8732 h 10000"/>
              <a:gd name="connsiteX15" fmla="*/ 5076 w 10060"/>
              <a:gd name="connsiteY15" fmla="*/ 8609 h 10000"/>
              <a:gd name="connsiteX16" fmla="*/ 5037 w 10060"/>
              <a:gd name="connsiteY16" fmla="*/ 8813 h 10000"/>
              <a:gd name="connsiteX17" fmla="*/ 6281 w 10060"/>
              <a:gd name="connsiteY17" fmla="*/ 8589 h 10000"/>
              <a:gd name="connsiteX18" fmla="*/ 6073 w 10060"/>
              <a:gd name="connsiteY18" fmla="*/ 8813 h 10000"/>
              <a:gd name="connsiteX19" fmla="*/ 6628 w 10060"/>
              <a:gd name="connsiteY19" fmla="*/ 8569 h 10000"/>
              <a:gd name="connsiteX20" fmla="*/ 6628 w 10060"/>
              <a:gd name="connsiteY20" fmla="*/ 8854 h 10000"/>
              <a:gd name="connsiteX21" fmla="*/ 6782 w 10060"/>
              <a:gd name="connsiteY21" fmla="*/ 8528 h 10000"/>
              <a:gd name="connsiteX22" fmla="*/ 7355 w 10060"/>
              <a:gd name="connsiteY22" fmla="*/ 8792 h 10000"/>
              <a:gd name="connsiteX23" fmla="*/ 7184 w 10060"/>
              <a:gd name="connsiteY23" fmla="*/ 8569 h 10000"/>
              <a:gd name="connsiteX24" fmla="*/ 8086 w 10060"/>
              <a:gd name="connsiteY24" fmla="*/ 8792 h 10000"/>
              <a:gd name="connsiteX25" fmla="*/ 9833 w 10060"/>
              <a:gd name="connsiteY25" fmla="*/ 8272 h 10000"/>
              <a:gd name="connsiteX26" fmla="*/ 9513 w 10060"/>
              <a:gd name="connsiteY26" fmla="*/ 8808 h 10000"/>
              <a:gd name="connsiteX27" fmla="*/ 7684 w 10060"/>
              <a:gd name="connsiteY27" fmla="*/ 7918 h 10000"/>
              <a:gd name="connsiteX28" fmla="*/ 10002 w 10060"/>
              <a:gd name="connsiteY28" fmla="*/ 7613 h 10000"/>
              <a:gd name="connsiteX29" fmla="*/ 9216 w 10060"/>
              <a:gd name="connsiteY29" fmla="*/ 8813 h 10000"/>
              <a:gd name="connsiteX30" fmla="*/ 7644 w 10060"/>
              <a:gd name="connsiteY30" fmla="*/ 6716 h 10000"/>
              <a:gd name="connsiteX31" fmla="*/ 10002 w 10060"/>
              <a:gd name="connsiteY31" fmla="*/ 5679 h 10000"/>
              <a:gd name="connsiteX32" fmla="*/ 7684 w 10060"/>
              <a:gd name="connsiteY32" fmla="*/ 4477 h 10000"/>
              <a:gd name="connsiteX33" fmla="*/ 10060 w 10060"/>
              <a:gd name="connsiteY33" fmla="*/ 6778 h 10000"/>
              <a:gd name="connsiteX34" fmla="*/ 7970 w 10060"/>
              <a:gd name="connsiteY34" fmla="*/ 1588 h 10000"/>
              <a:gd name="connsiteX35" fmla="*/ 7665 w 10060"/>
              <a:gd name="connsiteY35" fmla="*/ 2280 h 10000"/>
              <a:gd name="connsiteX36" fmla="*/ 9353 w 10060"/>
              <a:gd name="connsiteY36" fmla="*/ 1078 h 10000"/>
              <a:gd name="connsiteX37" fmla="*/ 8278 w 10060"/>
              <a:gd name="connsiteY37" fmla="*/ 835 h 10000"/>
              <a:gd name="connsiteX38" fmla="*/ 10002 w 10060"/>
              <a:gd name="connsiteY38" fmla="*/ 3012 h 10000"/>
              <a:gd name="connsiteX39" fmla="*/ 7627 w 10060"/>
              <a:gd name="connsiteY39" fmla="*/ 2972 h 10000"/>
              <a:gd name="connsiteX40" fmla="*/ 9026 w 10060"/>
              <a:gd name="connsiteY40" fmla="*/ 0 h 10000"/>
              <a:gd name="connsiteX0" fmla="*/ 61 w 10060"/>
              <a:gd name="connsiteY0" fmla="*/ 10000 h 10000"/>
              <a:gd name="connsiteX1" fmla="*/ 137 w 10060"/>
              <a:gd name="connsiteY1" fmla="*/ 8904 h 10000"/>
              <a:gd name="connsiteX2" fmla="*/ 141 w 10060"/>
              <a:gd name="connsiteY2" fmla="*/ 8534 h 10000"/>
              <a:gd name="connsiteX3" fmla="*/ 329 w 10060"/>
              <a:gd name="connsiteY3" fmla="*/ 8827 h 10000"/>
              <a:gd name="connsiteX4" fmla="*/ 338 w 10060"/>
              <a:gd name="connsiteY4" fmla="*/ 9547 h 10000"/>
              <a:gd name="connsiteX5" fmla="*/ 237 w 10060"/>
              <a:gd name="connsiteY5" fmla="*/ 8395 h 10000"/>
              <a:gd name="connsiteX6" fmla="*/ 0 w 10060"/>
              <a:gd name="connsiteY6" fmla="*/ 9115 h 10000"/>
              <a:gd name="connsiteX7" fmla="*/ 443 w 10060"/>
              <a:gd name="connsiteY7" fmla="*/ 8460 h 10000"/>
              <a:gd name="connsiteX8" fmla="*/ 666 w 10060"/>
              <a:gd name="connsiteY8" fmla="*/ 8922 h 10000"/>
              <a:gd name="connsiteX9" fmla="*/ 1662 w 10060"/>
              <a:gd name="connsiteY9" fmla="*/ 8548 h 10000"/>
              <a:gd name="connsiteX10" fmla="*/ 3178 w 10060"/>
              <a:gd name="connsiteY10" fmla="*/ 8792 h 10000"/>
              <a:gd name="connsiteX11" fmla="*/ 3752 w 10060"/>
              <a:gd name="connsiteY11" fmla="*/ 8589 h 10000"/>
              <a:gd name="connsiteX12" fmla="*/ 4556 w 10060"/>
              <a:gd name="connsiteY12" fmla="*/ 8792 h 10000"/>
              <a:gd name="connsiteX13" fmla="*/ 4902 w 10060"/>
              <a:gd name="connsiteY13" fmla="*/ 8548 h 10000"/>
              <a:gd name="connsiteX14" fmla="*/ 4959 w 10060"/>
              <a:gd name="connsiteY14" fmla="*/ 8732 h 10000"/>
              <a:gd name="connsiteX15" fmla="*/ 5076 w 10060"/>
              <a:gd name="connsiteY15" fmla="*/ 8609 h 10000"/>
              <a:gd name="connsiteX16" fmla="*/ 5037 w 10060"/>
              <a:gd name="connsiteY16" fmla="*/ 8813 h 10000"/>
              <a:gd name="connsiteX17" fmla="*/ 6281 w 10060"/>
              <a:gd name="connsiteY17" fmla="*/ 8589 h 10000"/>
              <a:gd name="connsiteX18" fmla="*/ 6073 w 10060"/>
              <a:gd name="connsiteY18" fmla="*/ 8813 h 10000"/>
              <a:gd name="connsiteX19" fmla="*/ 6628 w 10060"/>
              <a:gd name="connsiteY19" fmla="*/ 8569 h 10000"/>
              <a:gd name="connsiteX20" fmla="*/ 6628 w 10060"/>
              <a:gd name="connsiteY20" fmla="*/ 8854 h 10000"/>
              <a:gd name="connsiteX21" fmla="*/ 6782 w 10060"/>
              <a:gd name="connsiteY21" fmla="*/ 8528 h 10000"/>
              <a:gd name="connsiteX22" fmla="*/ 7355 w 10060"/>
              <a:gd name="connsiteY22" fmla="*/ 8792 h 10000"/>
              <a:gd name="connsiteX23" fmla="*/ 7184 w 10060"/>
              <a:gd name="connsiteY23" fmla="*/ 8569 h 10000"/>
              <a:gd name="connsiteX24" fmla="*/ 8086 w 10060"/>
              <a:gd name="connsiteY24" fmla="*/ 8792 h 10000"/>
              <a:gd name="connsiteX25" fmla="*/ 9833 w 10060"/>
              <a:gd name="connsiteY25" fmla="*/ 8272 h 10000"/>
              <a:gd name="connsiteX26" fmla="*/ 9513 w 10060"/>
              <a:gd name="connsiteY26" fmla="*/ 8808 h 10000"/>
              <a:gd name="connsiteX27" fmla="*/ 7684 w 10060"/>
              <a:gd name="connsiteY27" fmla="*/ 7918 h 10000"/>
              <a:gd name="connsiteX28" fmla="*/ 9216 w 10060"/>
              <a:gd name="connsiteY28" fmla="*/ 8813 h 10000"/>
              <a:gd name="connsiteX29" fmla="*/ 7644 w 10060"/>
              <a:gd name="connsiteY29" fmla="*/ 6716 h 10000"/>
              <a:gd name="connsiteX30" fmla="*/ 10002 w 10060"/>
              <a:gd name="connsiteY30" fmla="*/ 5679 h 10000"/>
              <a:gd name="connsiteX31" fmla="*/ 7684 w 10060"/>
              <a:gd name="connsiteY31" fmla="*/ 4477 h 10000"/>
              <a:gd name="connsiteX32" fmla="*/ 10060 w 10060"/>
              <a:gd name="connsiteY32" fmla="*/ 6778 h 10000"/>
              <a:gd name="connsiteX33" fmla="*/ 7970 w 10060"/>
              <a:gd name="connsiteY33" fmla="*/ 1588 h 10000"/>
              <a:gd name="connsiteX34" fmla="*/ 7665 w 10060"/>
              <a:gd name="connsiteY34" fmla="*/ 2280 h 10000"/>
              <a:gd name="connsiteX35" fmla="*/ 9353 w 10060"/>
              <a:gd name="connsiteY35" fmla="*/ 1078 h 10000"/>
              <a:gd name="connsiteX36" fmla="*/ 8278 w 10060"/>
              <a:gd name="connsiteY36" fmla="*/ 835 h 10000"/>
              <a:gd name="connsiteX37" fmla="*/ 10002 w 10060"/>
              <a:gd name="connsiteY37" fmla="*/ 3012 h 10000"/>
              <a:gd name="connsiteX38" fmla="*/ 7627 w 10060"/>
              <a:gd name="connsiteY38" fmla="*/ 2972 h 10000"/>
              <a:gd name="connsiteX39" fmla="*/ 9026 w 10060"/>
              <a:gd name="connsiteY39" fmla="*/ 0 h 10000"/>
              <a:gd name="connsiteX0" fmla="*/ 61 w 10060"/>
              <a:gd name="connsiteY0" fmla="*/ 10000 h 10000"/>
              <a:gd name="connsiteX1" fmla="*/ 137 w 10060"/>
              <a:gd name="connsiteY1" fmla="*/ 8904 h 10000"/>
              <a:gd name="connsiteX2" fmla="*/ 141 w 10060"/>
              <a:gd name="connsiteY2" fmla="*/ 8534 h 10000"/>
              <a:gd name="connsiteX3" fmla="*/ 329 w 10060"/>
              <a:gd name="connsiteY3" fmla="*/ 8827 h 10000"/>
              <a:gd name="connsiteX4" fmla="*/ 338 w 10060"/>
              <a:gd name="connsiteY4" fmla="*/ 9547 h 10000"/>
              <a:gd name="connsiteX5" fmla="*/ 237 w 10060"/>
              <a:gd name="connsiteY5" fmla="*/ 8395 h 10000"/>
              <a:gd name="connsiteX6" fmla="*/ 0 w 10060"/>
              <a:gd name="connsiteY6" fmla="*/ 9115 h 10000"/>
              <a:gd name="connsiteX7" fmla="*/ 443 w 10060"/>
              <a:gd name="connsiteY7" fmla="*/ 8460 h 10000"/>
              <a:gd name="connsiteX8" fmla="*/ 666 w 10060"/>
              <a:gd name="connsiteY8" fmla="*/ 8922 h 10000"/>
              <a:gd name="connsiteX9" fmla="*/ 1662 w 10060"/>
              <a:gd name="connsiteY9" fmla="*/ 8548 h 10000"/>
              <a:gd name="connsiteX10" fmla="*/ 3178 w 10060"/>
              <a:gd name="connsiteY10" fmla="*/ 8792 h 10000"/>
              <a:gd name="connsiteX11" fmla="*/ 3752 w 10060"/>
              <a:gd name="connsiteY11" fmla="*/ 8589 h 10000"/>
              <a:gd name="connsiteX12" fmla="*/ 4556 w 10060"/>
              <a:gd name="connsiteY12" fmla="*/ 8792 h 10000"/>
              <a:gd name="connsiteX13" fmla="*/ 4902 w 10060"/>
              <a:gd name="connsiteY13" fmla="*/ 8548 h 10000"/>
              <a:gd name="connsiteX14" fmla="*/ 4959 w 10060"/>
              <a:gd name="connsiteY14" fmla="*/ 8732 h 10000"/>
              <a:gd name="connsiteX15" fmla="*/ 5076 w 10060"/>
              <a:gd name="connsiteY15" fmla="*/ 8609 h 10000"/>
              <a:gd name="connsiteX16" fmla="*/ 5037 w 10060"/>
              <a:gd name="connsiteY16" fmla="*/ 8813 h 10000"/>
              <a:gd name="connsiteX17" fmla="*/ 6281 w 10060"/>
              <a:gd name="connsiteY17" fmla="*/ 8589 h 10000"/>
              <a:gd name="connsiteX18" fmla="*/ 6073 w 10060"/>
              <a:gd name="connsiteY18" fmla="*/ 8813 h 10000"/>
              <a:gd name="connsiteX19" fmla="*/ 6628 w 10060"/>
              <a:gd name="connsiteY19" fmla="*/ 8569 h 10000"/>
              <a:gd name="connsiteX20" fmla="*/ 6628 w 10060"/>
              <a:gd name="connsiteY20" fmla="*/ 8854 h 10000"/>
              <a:gd name="connsiteX21" fmla="*/ 6782 w 10060"/>
              <a:gd name="connsiteY21" fmla="*/ 8528 h 10000"/>
              <a:gd name="connsiteX22" fmla="*/ 7355 w 10060"/>
              <a:gd name="connsiteY22" fmla="*/ 8792 h 10000"/>
              <a:gd name="connsiteX23" fmla="*/ 7184 w 10060"/>
              <a:gd name="connsiteY23" fmla="*/ 8569 h 10000"/>
              <a:gd name="connsiteX24" fmla="*/ 8086 w 10060"/>
              <a:gd name="connsiteY24" fmla="*/ 8792 h 10000"/>
              <a:gd name="connsiteX25" fmla="*/ 9833 w 10060"/>
              <a:gd name="connsiteY25" fmla="*/ 8272 h 10000"/>
              <a:gd name="connsiteX26" fmla="*/ 9513 w 10060"/>
              <a:gd name="connsiteY26" fmla="*/ 8808 h 10000"/>
              <a:gd name="connsiteX27" fmla="*/ 7684 w 10060"/>
              <a:gd name="connsiteY27" fmla="*/ 7918 h 10000"/>
              <a:gd name="connsiteX28" fmla="*/ 9216 w 10060"/>
              <a:gd name="connsiteY28" fmla="*/ 8813 h 10000"/>
              <a:gd name="connsiteX29" fmla="*/ 7644 w 10060"/>
              <a:gd name="connsiteY29" fmla="*/ 6716 h 10000"/>
              <a:gd name="connsiteX30" fmla="*/ 10002 w 10060"/>
              <a:gd name="connsiteY30" fmla="*/ 5679 h 10000"/>
              <a:gd name="connsiteX31" fmla="*/ 7684 w 10060"/>
              <a:gd name="connsiteY31" fmla="*/ 4477 h 10000"/>
              <a:gd name="connsiteX32" fmla="*/ 10060 w 10060"/>
              <a:gd name="connsiteY32" fmla="*/ 6778 h 10000"/>
              <a:gd name="connsiteX33" fmla="*/ 7970 w 10060"/>
              <a:gd name="connsiteY33" fmla="*/ 1588 h 10000"/>
              <a:gd name="connsiteX34" fmla="*/ 7665 w 10060"/>
              <a:gd name="connsiteY34" fmla="*/ 2280 h 10000"/>
              <a:gd name="connsiteX35" fmla="*/ 8278 w 10060"/>
              <a:gd name="connsiteY35" fmla="*/ 835 h 10000"/>
              <a:gd name="connsiteX36" fmla="*/ 10002 w 10060"/>
              <a:gd name="connsiteY36" fmla="*/ 3012 h 10000"/>
              <a:gd name="connsiteX37" fmla="*/ 7627 w 10060"/>
              <a:gd name="connsiteY37" fmla="*/ 2972 h 10000"/>
              <a:gd name="connsiteX38" fmla="*/ 9026 w 10060"/>
              <a:gd name="connsiteY38" fmla="*/ 0 h 10000"/>
              <a:gd name="connsiteX0" fmla="*/ 61 w 10060"/>
              <a:gd name="connsiteY0" fmla="*/ 10000 h 10000"/>
              <a:gd name="connsiteX1" fmla="*/ 137 w 10060"/>
              <a:gd name="connsiteY1" fmla="*/ 8904 h 10000"/>
              <a:gd name="connsiteX2" fmla="*/ 141 w 10060"/>
              <a:gd name="connsiteY2" fmla="*/ 8534 h 10000"/>
              <a:gd name="connsiteX3" fmla="*/ 329 w 10060"/>
              <a:gd name="connsiteY3" fmla="*/ 8827 h 10000"/>
              <a:gd name="connsiteX4" fmla="*/ 338 w 10060"/>
              <a:gd name="connsiteY4" fmla="*/ 9547 h 10000"/>
              <a:gd name="connsiteX5" fmla="*/ 237 w 10060"/>
              <a:gd name="connsiteY5" fmla="*/ 8395 h 10000"/>
              <a:gd name="connsiteX6" fmla="*/ 0 w 10060"/>
              <a:gd name="connsiteY6" fmla="*/ 9115 h 10000"/>
              <a:gd name="connsiteX7" fmla="*/ 443 w 10060"/>
              <a:gd name="connsiteY7" fmla="*/ 8460 h 10000"/>
              <a:gd name="connsiteX8" fmla="*/ 666 w 10060"/>
              <a:gd name="connsiteY8" fmla="*/ 8922 h 10000"/>
              <a:gd name="connsiteX9" fmla="*/ 1662 w 10060"/>
              <a:gd name="connsiteY9" fmla="*/ 8548 h 10000"/>
              <a:gd name="connsiteX10" fmla="*/ 3178 w 10060"/>
              <a:gd name="connsiteY10" fmla="*/ 8792 h 10000"/>
              <a:gd name="connsiteX11" fmla="*/ 3752 w 10060"/>
              <a:gd name="connsiteY11" fmla="*/ 8589 h 10000"/>
              <a:gd name="connsiteX12" fmla="*/ 4556 w 10060"/>
              <a:gd name="connsiteY12" fmla="*/ 8792 h 10000"/>
              <a:gd name="connsiteX13" fmla="*/ 4902 w 10060"/>
              <a:gd name="connsiteY13" fmla="*/ 8548 h 10000"/>
              <a:gd name="connsiteX14" fmla="*/ 4959 w 10060"/>
              <a:gd name="connsiteY14" fmla="*/ 8732 h 10000"/>
              <a:gd name="connsiteX15" fmla="*/ 5076 w 10060"/>
              <a:gd name="connsiteY15" fmla="*/ 8609 h 10000"/>
              <a:gd name="connsiteX16" fmla="*/ 5037 w 10060"/>
              <a:gd name="connsiteY16" fmla="*/ 8813 h 10000"/>
              <a:gd name="connsiteX17" fmla="*/ 6281 w 10060"/>
              <a:gd name="connsiteY17" fmla="*/ 8589 h 10000"/>
              <a:gd name="connsiteX18" fmla="*/ 6073 w 10060"/>
              <a:gd name="connsiteY18" fmla="*/ 8813 h 10000"/>
              <a:gd name="connsiteX19" fmla="*/ 6628 w 10060"/>
              <a:gd name="connsiteY19" fmla="*/ 8569 h 10000"/>
              <a:gd name="connsiteX20" fmla="*/ 6628 w 10060"/>
              <a:gd name="connsiteY20" fmla="*/ 8854 h 10000"/>
              <a:gd name="connsiteX21" fmla="*/ 6782 w 10060"/>
              <a:gd name="connsiteY21" fmla="*/ 8528 h 10000"/>
              <a:gd name="connsiteX22" fmla="*/ 7355 w 10060"/>
              <a:gd name="connsiteY22" fmla="*/ 8792 h 10000"/>
              <a:gd name="connsiteX23" fmla="*/ 7184 w 10060"/>
              <a:gd name="connsiteY23" fmla="*/ 8569 h 10000"/>
              <a:gd name="connsiteX24" fmla="*/ 8086 w 10060"/>
              <a:gd name="connsiteY24" fmla="*/ 8792 h 10000"/>
              <a:gd name="connsiteX25" fmla="*/ 9833 w 10060"/>
              <a:gd name="connsiteY25" fmla="*/ 8272 h 10000"/>
              <a:gd name="connsiteX26" fmla="*/ 9513 w 10060"/>
              <a:gd name="connsiteY26" fmla="*/ 8808 h 10000"/>
              <a:gd name="connsiteX27" fmla="*/ 7684 w 10060"/>
              <a:gd name="connsiteY27" fmla="*/ 7918 h 10000"/>
              <a:gd name="connsiteX28" fmla="*/ 9216 w 10060"/>
              <a:gd name="connsiteY28" fmla="*/ 8813 h 10000"/>
              <a:gd name="connsiteX29" fmla="*/ 7644 w 10060"/>
              <a:gd name="connsiteY29" fmla="*/ 6716 h 10000"/>
              <a:gd name="connsiteX30" fmla="*/ 10002 w 10060"/>
              <a:gd name="connsiteY30" fmla="*/ 5679 h 10000"/>
              <a:gd name="connsiteX31" fmla="*/ 10060 w 10060"/>
              <a:gd name="connsiteY31" fmla="*/ 6778 h 10000"/>
              <a:gd name="connsiteX32" fmla="*/ 7970 w 10060"/>
              <a:gd name="connsiteY32" fmla="*/ 1588 h 10000"/>
              <a:gd name="connsiteX33" fmla="*/ 7665 w 10060"/>
              <a:gd name="connsiteY33" fmla="*/ 2280 h 10000"/>
              <a:gd name="connsiteX34" fmla="*/ 8278 w 10060"/>
              <a:gd name="connsiteY34" fmla="*/ 835 h 10000"/>
              <a:gd name="connsiteX35" fmla="*/ 10002 w 10060"/>
              <a:gd name="connsiteY35" fmla="*/ 3012 h 10000"/>
              <a:gd name="connsiteX36" fmla="*/ 7627 w 10060"/>
              <a:gd name="connsiteY36" fmla="*/ 2972 h 10000"/>
              <a:gd name="connsiteX37" fmla="*/ 9026 w 10060"/>
              <a:gd name="connsiteY37" fmla="*/ 0 h 10000"/>
              <a:gd name="connsiteX0" fmla="*/ 61 w 10003"/>
              <a:gd name="connsiteY0" fmla="*/ 10000 h 10000"/>
              <a:gd name="connsiteX1" fmla="*/ 137 w 10003"/>
              <a:gd name="connsiteY1" fmla="*/ 8904 h 10000"/>
              <a:gd name="connsiteX2" fmla="*/ 141 w 10003"/>
              <a:gd name="connsiteY2" fmla="*/ 8534 h 10000"/>
              <a:gd name="connsiteX3" fmla="*/ 329 w 10003"/>
              <a:gd name="connsiteY3" fmla="*/ 8827 h 10000"/>
              <a:gd name="connsiteX4" fmla="*/ 338 w 10003"/>
              <a:gd name="connsiteY4" fmla="*/ 9547 h 10000"/>
              <a:gd name="connsiteX5" fmla="*/ 237 w 10003"/>
              <a:gd name="connsiteY5" fmla="*/ 8395 h 10000"/>
              <a:gd name="connsiteX6" fmla="*/ 0 w 10003"/>
              <a:gd name="connsiteY6" fmla="*/ 9115 h 10000"/>
              <a:gd name="connsiteX7" fmla="*/ 443 w 10003"/>
              <a:gd name="connsiteY7" fmla="*/ 8460 h 10000"/>
              <a:gd name="connsiteX8" fmla="*/ 666 w 10003"/>
              <a:gd name="connsiteY8" fmla="*/ 8922 h 10000"/>
              <a:gd name="connsiteX9" fmla="*/ 1662 w 10003"/>
              <a:gd name="connsiteY9" fmla="*/ 8548 h 10000"/>
              <a:gd name="connsiteX10" fmla="*/ 3178 w 10003"/>
              <a:gd name="connsiteY10" fmla="*/ 8792 h 10000"/>
              <a:gd name="connsiteX11" fmla="*/ 3752 w 10003"/>
              <a:gd name="connsiteY11" fmla="*/ 8589 h 10000"/>
              <a:gd name="connsiteX12" fmla="*/ 4556 w 10003"/>
              <a:gd name="connsiteY12" fmla="*/ 8792 h 10000"/>
              <a:gd name="connsiteX13" fmla="*/ 4902 w 10003"/>
              <a:gd name="connsiteY13" fmla="*/ 8548 h 10000"/>
              <a:gd name="connsiteX14" fmla="*/ 4959 w 10003"/>
              <a:gd name="connsiteY14" fmla="*/ 8732 h 10000"/>
              <a:gd name="connsiteX15" fmla="*/ 5076 w 10003"/>
              <a:gd name="connsiteY15" fmla="*/ 8609 h 10000"/>
              <a:gd name="connsiteX16" fmla="*/ 5037 w 10003"/>
              <a:gd name="connsiteY16" fmla="*/ 8813 h 10000"/>
              <a:gd name="connsiteX17" fmla="*/ 6281 w 10003"/>
              <a:gd name="connsiteY17" fmla="*/ 8589 h 10000"/>
              <a:gd name="connsiteX18" fmla="*/ 6073 w 10003"/>
              <a:gd name="connsiteY18" fmla="*/ 8813 h 10000"/>
              <a:gd name="connsiteX19" fmla="*/ 6628 w 10003"/>
              <a:gd name="connsiteY19" fmla="*/ 8569 h 10000"/>
              <a:gd name="connsiteX20" fmla="*/ 6628 w 10003"/>
              <a:gd name="connsiteY20" fmla="*/ 8854 h 10000"/>
              <a:gd name="connsiteX21" fmla="*/ 6782 w 10003"/>
              <a:gd name="connsiteY21" fmla="*/ 8528 h 10000"/>
              <a:gd name="connsiteX22" fmla="*/ 7355 w 10003"/>
              <a:gd name="connsiteY22" fmla="*/ 8792 h 10000"/>
              <a:gd name="connsiteX23" fmla="*/ 7184 w 10003"/>
              <a:gd name="connsiteY23" fmla="*/ 8569 h 10000"/>
              <a:gd name="connsiteX24" fmla="*/ 8086 w 10003"/>
              <a:gd name="connsiteY24" fmla="*/ 8792 h 10000"/>
              <a:gd name="connsiteX25" fmla="*/ 9833 w 10003"/>
              <a:gd name="connsiteY25" fmla="*/ 8272 h 10000"/>
              <a:gd name="connsiteX26" fmla="*/ 9513 w 10003"/>
              <a:gd name="connsiteY26" fmla="*/ 8808 h 10000"/>
              <a:gd name="connsiteX27" fmla="*/ 7684 w 10003"/>
              <a:gd name="connsiteY27" fmla="*/ 7918 h 10000"/>
              <a:gd name="connsiteX28" fmla="*/ 9216 w 10003"/>
              <a:gd name="connsiteY28" fmla="*/ 8813 h 10000"/>
              <a:gd name="connsiteX29" fmla="*/ 7644 w 10003"/>
              <a:gd name="connsiteY29" fmla="*/ 6716 h 10000"/>
              <a:gd name="connsiteX30" fmla="*/ 10002 w 10003"/>
              <a:gd name="connsiteY30" fmla="*/ 5679 h 10000"/>
              <a:gd name="connsiteX31" fmla="*/ 7970 w 10003"/>
              <a:gd name="connsiteY31" fmla="*/ 1588 h 10000"/>
              <a:gd name="connsiteX32" fmla="*/ 7665 w 10003"/>
              <a:gd name="connsiteY32" fmla="*/ 2280 h 10000"/>
              <a:gd name="connsiteX33" fmla="*/ 8278 w 10003"/>
              <a:gd name="connsiteY33" fmla="*/ 835 h 10000"/>
              <a:gd name="connsiteX34" fmla="*/ 10002 w 10003"/>
              <a:gd name="connsiteY34" fmla="*/ 3012 h 10000"/>
              <a:gd name="connsiteX35" fmla="*/ 7627 w 10003"/>
              <a:gd name="connsiteY35" fmla="*/ 2972 h 10000"/>
              <a:gd name="connsiteX36" fmla="*/ 9026 w 10003"/>
              <a:gd name="connsiteY36" fmla="*/ 0 h 10000"/>
              <a:gd name="connsiteX0" fmla="*/ 61 w 10002"/>
              <a:gd name="connsiteY0" fmla="*/ 10000 h 10000"/>
              <a:gd name="connsiteX1" fmla="*/ 137 w 10002"/>
              <a:gd name="connsiteY1" fmla="*/ 8904 h 10000"/>
              <a:gd name="connsiteX2" fmla="*/ 141 w 10002"/>
              <a:gd name="connsiteY2" fmla="*/ 8534 h 10000"/>
              <a:gd name="connsiteX3" fmla="*/ 329 w 10002"/>
              <a:gd name="connsiteY3" fmla="*/ 8827 h 10000"/>
              <a:gd name="connsiteX4" fmla="*/ 338 w 10002"/>
              <a:gd name="connsiteY4" fmla="*/ 9547 h 10000"/>
              <a:gd name="connsiteX5" fmla="*/ 237 w 10002"/>
              <a:gd name="connsiteY5" fmla="*/ 8395 h 10000"/>
              <a:gd name="connsiteX6" fmla="*/ 0 w 10002"/>
              <a:gd name="connsiteY6" fmla="*/ 9115 h 10000"/>
              <a:gd name="connsiteX7" fmla="*/ 443 w 10002"/>
              <a:gd name="connsiteY7" fmla="*/ 8460 h 10000"/>
              <a:gd name="connsiteX8" fmla="*/ 666 w 10002"/>
              <a:gd name="connsiteY8" fmla="*/ 8922 h 10000"/>
              <a:gd name="connsiteX9" fmla="*/ 1662 w 10002"/>
              <a:gd name="connsiteY9" fmla="*/ 8548 h 10000"/>
              <a:gd name="connsiteX10" fmla="*/ 3178 w 10002"/>
              <a:gd name="connsiteY10" fmla="*/ 8792 h 10000"/>
              <a:gd name="connsiteX11" fmla="*/ 3752 w 10002"/>
              <a:gd name="connsiteY11" fmla="*/ 8589 h 10000"/>
              <a:gd name="connsiteX12" fmla="*/ 4556 w 10002"/>
              <a:gd name="connsiteY12" fmla="*/ 8792 h 10000"/>
              <a:gd name="connsiteX13" fmla="*/ 4902 w 10002"/>
              <a:gd name="connsiteY13" fmla="*/ 8548 h 10000"/>
              <a:gd name="connsiteX14" fmla="*/ 4959 w 10002"/>
              <a:gd name="connsiteY14" fmla="*/ 8732 h 10000"/>
              <a:gd name="connsiteX15" fmla="*/ 5076 w 10002"/>
              <a:gd name="connsiteY15" fmla="*/ 8609 h 10000"/>
              <a:gd name="connsiteX16" fmla="*/ 5037 w 10002"/>
              <a:gd name="connsiteY16" fmla="*/ 8813 h 10000"/>
              <a:gd name="connsiteX17" fmla="*/ 6281 w 10002"/>
              <a:gd name="connsiteY17" fmla="*/ 8589 h 10000"/>
              <a:gd name="connsiteX18" fmla="*/ 6073 w 10002"/>
              <a:gd name="connsiteY18" fmla="*/ 8813 h 10000"/>
              <a:gd name="connsiteX19" fmla="*/ 6628 w 10002"/>
              <a:gd name="connsiteY19" fmla="*/ 8569 h 10000"/>
              <a:gd name="connsiteX20" fmla="*/ 6628 w 10002"/>
              <a:gd name="connsiteY20" fmla="*/ 8854 h 10000"/>
              <a:gd name="connsiteX21" fmla="*/ 6782 w 10002"/>
              <a:gd name="connsiteY21" fmla="*/ 8528 h 10000"/>
              <a:gd name="connsiteX22" fmla="*/ 7355 w 10002"/>
              <a:gd name="connsiteY22" fmla="*/ 8792 h 10000"/>
              <a:gd name="connsiteX23" fmla="*/ 7184 w 10002"/>
              <a:gd name="connsiteY23" fmla="*/ 8569 h 10000"/>
              <a:gd name="connsiteX24" fmla="*/ 8086 w 10002"/>
              <a:gd name="connsiteY24" fmla="*/ 8792 h 10000"/>
              <a:gd name="connsiteX25" fmla="*/ 9833 w 10002"/>
              <a:gd name="connsiteY25" fmla="*/ 8272 h 10000"/>
              <a:gd name="connsiteX26" fmla="*/ 9513 w 10002"/>
              <a:gd name="connsiteY26" fmla="*/ 8808 h 10000"/>
              <a:gd name="connsiteX27" fmla="*/ 7684 w 10002"/>
              <a:gd name="connsiteY27" fmla="*/ 7918 h 10000"/>
              <a:gd name="connsiteX28" fmla="*/ 9216 w 10002"/>
              <a:gd name="connsiteY28" fmla="*/ 8813 h 10000"/>
              <a:gd name="connsiteX29" fmla="*/ 7644 w 10002"/>
              <a:gd name="connsiteY29" fmla="*/ 6716 h 10000"/>
              <a:gd name="connsiteX30" fmla="*/ 7970 w 10002"/>
              <a:gd name="connsiteY30" fmla="*/ 1588 h 10000"/>
              <a:gd name="connsiteX31" fmla="*/ 7665 w 10002"/>
              <a:gd name="connsiteY31" fmla="*/ 2280 h 10000"/>
              <a:gd name="connsiteX32" fmla="*/ 8278 w 10002"/>
              <a:gd name="connsiteY32" fmla="*/ 835 h 10000"/>
              <a:gd name="connsiteX33" fmla="*/ 10002 w 10002"/>
              <a:gd name="connsiteY33" fmla="*/ 3012 h 10000"/>
              <a:gd name="connsiteX34" fmla="*/ 7627 w 10002"/>
              <a:gd name="connsiteY34" fmla="*/ 2972 h 10000"/>
              <a:gd name="connsiteX35" fmla="*/ 9026 w 10002"/>
              <a:gd name="connsiteY35" fmla="*/ 0 h 10000"/>
              <a:gd name="connsiteX0" fmla="*/ 61 w 10002"/>
              <a:gd name="connsiteY0" fmla="*/ 10000 h 10000"/>
              <a:gd name="connsiteX1" fmla="*/ 137 w 10002"/>
              <a:gd name="connsiteY1" fmla="*/ 8904 h 10000"/>
              <a:gd name="connsiteX2" fmla="*/ 141 w 10002"/>
              <a:gd name="connsiteY2" fmla="*/ 8534 h 10000"/>
              <a:gd name="connsiteX3" fmla="*/ 329 w 10002"/>
              <a:gd name="connsiteY3" fmla="*/ 8827 h 10000"/>
              <a:gd name="connsiteX4" fmla="*/ 338 w 10002"/>
              <a:gd name="connsiteY4" fmla="*/ 9547 h 10000"/>
              <a:gd name="connsiteX5" fmla="*/ 237 w 10002"/>
              <a:gd name="connsiteY5" fmla="*/ 8395 h 10000"/>
              <a:gd name="connsiteX6" fmla="*/ 0 w 10002"/>
              <a:gd name="connsiteY6" fmla="*/ 9115 h 10000"/>
              <a:gd name="connsiteX7" fmla="*/ 443 w 10002"/>
              <a:gd name="connsiteY7" fmla="*/ 8460 h 10000"/>
              <a:gd name="connsiteX8" fmla="*/ 666 w 10002"/>
              <a:gd name="connsiteY8" fmla="*/ 8922 h 10000"/>
              <a:gd name="connsiteX9" fmla="*/ 1662 w 10002"/>
              <a:gd name="connsiteY9" fmla="*/ 8548 h 10000"/>
              <a:gd name="connsiteX10" fmla="*/ 3178 w 10002"/>
              <a:gd name="connsiteY10" fmla="*/ 8792 h 10000"/>
              <a:gd name="connsiteX11" fmla="*/ 3752 w 10002"/>
              <a:gd name="connsiteY11" fmla="*/ 8589 h 10000"/>
              <a:gd name="connsiteX12" fmla="*/ 4556 w 10002"/>
              <a:gd name="connsiteY12" fmla="*/ 8792 h 10000"/>
              <a:gd name="connsiteX13" fmla="*/ 4902 w 10002"/>
              <a:gd name="connsiteY13" fmla="*/ 8548 h 10000"/>
              <a:gd name="connsiteX14" fmla="*/ 4959 w 10002"/>
              <a:gd name="connsiteY14" fmla="*/ 8732 h 10000"/>
              <a:gd name="connsiteX15" fmla="*/ 5076 w 10002"/>
              <a:gd name="connsiteY15" fmla="*/ 8609 h 10000"/>
              <a:gd name="connsiteX16" fmla="*/ 5037 w 10002"/>
              <a:gd name="connsiteY16" fmla="*/ 8813 h 10000"/>
              <a:gd name="connsiteX17" fmla="*/ 6281 w 10002"/>
              <a:gd name="connsiteY17" fmla="*/ 8589 h 10000"/>
              <a:gd name="connsiteX18" fmla="*/ 6073 w 10002"/>
              <a:gd name="connsiteY18" fmla="*/ 8813 h 10000"/>
              <a:gd name="connsiteX19" fmla="*/ 6628 w 10002"/>
              <a:gd name="connsiteY19" fmla="*/ 8569 h 10000"/>
              <a:gd name="connsiteX20" fmla="*/ 6628 w 10002"/>
              <a:gd name="connsiteY20" fmla="*/ 8854 h 10000"/>
              <a:gd name="connsiteX21" fmla="*/ 6782 w 10002"/>
              <a:gd name="connsiteY21" fmla="*/ 8528 h 10000"/>
              <a:gd name="connsiteX22" fmla="*/ 7355 w 10002"/>
              <a:gd name="connsiteY22" fmla="*/ 8792 h 10000"/>
              <a:gd name="connsiteX23" fmla="*/ 7184 w 10002"/>
              <a:gd name="connsiteY23" fmla="*/ 8569 h 10000"/>
              <a:gd name="connsiteX24" fmla="*/ 8086 w 10002"/>
              <a:gd name="connsiteY24" fmla="*/ 8792 h 10000"/>
              <a:gd name="connsiteX25" fmla="*/ 9833 w 10002"/>
              <a:gd name="connsiteY25" fmla="*/ 8272 h 10000"/>
              <a:gd name="connsiteX26" fmla="*/ 9513 w 10002"/>
              <a:gd name="connsiteY26" fmla="*/ 8808 h 10000"/>
              <a:gd name="connsiteX27" fmla="*/ 7684 w 10002"/>
              <a:gd name="connsiteY27" fmla="*/ 7918 h 10000"/>
              <a:gd name="connsiteX28" fmla="*/ 9216 w 10002"/>
              <a:gd name="connsiteY28" fmla="*/ 8813 h 10000"/>
              <a:gd name="connsiteX29" fmla="*/ 7644 w 10002"/>
              <a:gd name="connsiteY29" fmla="*/ 6716 h 10000"/>
              <a:gd name="connsiteX30" fmla="*/ 7970 w 10002"/>
              <a:gd name="connsiteY30" fmla="*/ 1588 h 10000"/>
              <a:gd name="connsiteX31" fmla="*/ 7665 w 10002"/>
              <a:gd name="connsiteY31" fmla="*/ 2280 h 10000"/>
              <a:gd name="connsiteX32" fmla="*/ 8278 w 10002"/>
              <a:gd name="connsiteY32" fmla="*/ 835 h 10000"/>
              <a:gd name="connsiteX33" fmla="*/ 10002 w 10002"/>
              <a:gd name="connsiteY33" fmla="*/ 3012 h 10000"/>
              <a:gd name="connsiteX34" fmla="*/ 9026 w 10002"/>
              <a:gd name="connsiteY34" fmla="*/ 0 h 10000"/>
              <a:gd name="connsiteX0" fmla="*/ 61 w 10002"/>
              <a:gd name="connsiteY0" fmla="*/ 9165 h 9165"/>
              <a:gd name="connsiteX1" fmla="*/ 137 w 10002"/>
              <a:gd name="connsiteY1" fmla="*/ 8069 h 9165"/>
              <a:gd name="connsiteX2" fmla="*/ 141 w 10002"/>
              <a:gd name="connsiteY2" fmla="*/ 7699 h 9165"/>
              <a:gd name="connsiteX3" fmla="*/ 329 w 10002"/>
              <a:gd name="connsiteY3" fmla="*/ 7992 h 9165"/>
              <a:gd name="connsiteX4" fmla="*/ 338 w 10002"/>
              <a:gd name="connsiteY4" fmla="*/ 8712 h 9165"/>
              <a:gd name="connsiteX5" fmla="*/ 237 w 10002"/>
              <a:gd name="connsiteY5" fmla="*/ 7560 h 9165"/>
              <a:gd name="connsiteX6" fmla="*/ 0 w 10002"/>
              <a:gd name="connsiteY6" fmla="*/ 8280 h 9165"/>
              <a:gd name="connsiteX7" fmla="*/ 443 w 10002"/>
              <a:gd name="connsiteY7" fmla="*/ 7625 h 9165"/>
              <a:gd name="connsiteX8" fmla="*/ 666 w 10002"/>
              <a:gd name="connsiteY8" fmla="*/ 8087 h 9165"/>
              <a:gd name="connsiteX9" fmla="*/ 1662 w 10002"/>
              <a:gd name="connsiteY9" fmla="*/ 7713 h 9165"/>
              <a:gd name="connsiteX10" fmla="*/ 3178 w 10002"/>
              <a:gd name="connsiteY10" fmla="*/ 7957 h 9165"/>
              <a:gd name="connsiteX11" fmla="*/ 3752 w 10002"/>
              <a:gd name="connsiteY11" fmla="*/ 7754 h 9165"/>
              <a:gd name="connsiteX12" fmla="*/ 4556 w 10002"/>
              <a:gd name="connsiteY12" fmla="*/ 7957 h 9165"/>
              <a:gd name="connsiteX13" fmla="*/ 4902 w 10002"/>
              <a:gd name="connsiteY13" fmla="*/ 7713 h 9165"/>
              <a:gd name="connsiteX14" fmla="*/ 4959 w 10002"/>
              <a:gd name="connsiteY14" fmla="*/ 7897 h 9165"/>
              <a:gd name="connsiteX15" fmla="*/ 5076 w 10002"/>
              <a:gd name="connsiteY15" fmla="*/ 7774 h 9165"/>
              <a:gd name="connsiteX16" fmla="*/ 5037 w 10002"/>
              <a:gd name="connsiteY16" fmla="*/ 7978 h 9165"/>
              <a:gd name="connsiteX17" fmla="*/ 6281 w 10002"/>
              <a:gd name="connsiteY17" fmla="*/ 7754 h 9165"/>
              <a:gd name="connsiteX18" fmla="*/ 6073 w 10002"/>
              <a:gd name="connsiteY18" fmla="*/ 7978 h 9165"/>
              <a:gd name="connsiteX19" fmla="*/ 6628 w 10002"/>
              <a:gd name="connsiteY19" fmla="*/ 7734 h 9165"/>
              <a:gd name="connsiteX20" fmla="*/ 6628 w 10002"/>
              <a:gd name="connsiteY20" fmla="*/ 8019 h 9165"/>
              <a:gd name="connsiteX21" fmla="*/ 6782 w 10002"/>
              <a:gd name="connsiteY21" fmla="*/ 7693 h 9165"/>
              <a:gd name="connsiteX22" fmla="*/ 7355 w 10002"/>
              <a:gd name="connsiteY22" fmla="*/ 7957 h 9165"/>
              <a:gd name="connsiteX23" fmla="*/ 7184 w 10002"/>
              <a:gd name="connsiteY23" fmla="*/ 7734 h 9165"/>
              <a:gd name="connsiteX24" fmla="*/ 8086 w 10002"/>
              <a:gd name="connsiteY24" fmla="*/ 7957 h 9165"/>
              <a:gd name="connsiteX25" fmla="*/ 9833 w 10002"/>
              <a:gd name="connsiteY25" fmla="*/ 7437 h 9165"/>
              <a:gd name="connsiteX26" fmla="*/ 9513 w 10002"/>
              <a:gd name="connsiteY26" fmla="*/ 7973 h 9165"/>
              <a:gd name="connsiteX27" fmla="*/ 7684 w 10002"/>
              <a:gd name="connsiteY27" fmla="*/ 7083 h 9165"/>
              <a:gd name="connsiteX28" fmla="*/ 9216 w 10002"/>
              <a:gd name="connsiteY28" fmla="*/ 7978 h 9165"/>
              <a:gd name="connsiteX29" fmla="*/ 7644 w 10002"/>
              <a:gd name="connsiteY29" fmla="*/ 5881 h 9165"/>
              <a:gd name="connsiteX30" fmla="*/ 7970 w 10002"/>
              <a:gd name="connsiteY30" fmla="*/ 753 h 9165"/>
              <a:gd name="connsiteX31" fmla="*/ 7665 w 10002"/>
              <a:gd name="connsiteY31" fmla="*/ 1445 h 9165"/>
              <a:gd name="connsiteX32" fmla="*/ 8278 w 10002"/>
              <a:gd name="connsiteY32" fmla="*/ 0 h 9165"/>
              <a:gd name="connsiteX33" fmla="*/ 10002 w 10002"/>
              <a:gd name="connsiteY33" fmla="*/ 2177 h 9165"/>
              <a:gd name="connsiteX0" fmla="*/ 61 w 9831"/>
              <a:gd name="connsiteY0" fmla="*/ 10000 h 10000"/>
              <a:gd name="connsiteX1" fmla="*/ 137 w 9831"/>
              <a:gd name="connsiteY1" fmla="*/ 8804 h 10000"/>
              <a:gd name="connsiteX2" fmla="*/ 141 w 9831"/>
              <a:gd name="connsiteY2" fmla="*/ 8400 h 10000"/>
              <a:gd name="connsiteX3" fmla="*/ 329 w 9831"/>
              <a:gd name="connsiteY3" fmla="*/ 8720 h 10000"/>
              <a:gd name="connsiteX4" fmla="*/ 338 w 9831"/>
              <a:gd name="connsiteY4" fmla="*/ 9506 h 10000"/>
              <a:gd name="connsiteX5" fmla="*/ 237 w 9831"/>
              <a:gd name="connsiteY5" fmla="*/ 8249 h 10000"/>
              <a:gd name="connsiteX6" fmla="*/ 0 w 9831"/>
              <a:gd name="connsiteY6" fmla="*/ 9034 h 10000"/>
              <a:gd name="connsiteX7" fmla="*/ 443 w 9831"/>
              <a:gd name="connsiteY7" fmla="*/ 8320 h 10000"/>
              <a:gd name="connsiteX8" fmla="*/ 666 w 9831"/>
              <a:gd name="connsiteY8" fmla="*/ 8824 h 10000"/>
              <a:gd name="connsiteX9" fmla="*/ 1662 w 9831"/>
              <a:gd name="connsiteY9" fmla="*/ 8416 h 10000"/>
              <a:gd name="connsiteX10" fmla="*/ 3177 w 9831"/>
              <a:gd name="connsiteY10" fmla="*/ 8682 h 10000"/>
              <a:gd name="connsiteX11" fmla="*/ 3751 w 9831"/>
              <a:gd name="connsiteY11" fmla="*/ 8460 h 10000"/>
              <a:gd name="connsiteX12" fmla="*/ 4555 w 9831"/>
              <a:gd name="connsiteY12" fmla="*/ 8682 h 10000"/>
              <a:gd name="connsiteX13" fmla="*/ 4901 w 9831"/>
              <a:gd name="connsiteY13" fmla="*/ 8416 h 10000"/>
              <a:gd name="connsiteX14" fmla="*/ 4958 w 9831"/>
              <a:gd name="connsiteY14" fmla="*/ 8616 h 10000"/>
              <a:gd name="connsiteX15" fmla="*/ 5075 w 9831"/>
              <a:gd name="connsiteY15" fmla="*/ 8482 h 10000"/>
              <a:gd name="connsiteX16" fmla="*/ 5036 w 9831"/>
              <a:gd name="connsiteY16" fmla="*/ 8705 h 10000"/>
              <a:gd name="connsiteX17" fmla="*/ 6280 w 9831"/>
              <a:gd name="connsiteY17" fmla="*/ 8460 h 10000"/>
              <a:gd name="connsiteX18" fmla="*/ 6072 w 9831"/>
              <a:gd name="connsiteY18" fmla="*/ 8705 h 10000"/>
              <a:gd name="connsiteX19" fmla="*/ 6627 w 9831"/>
              <a:gd name="connsiteY19" fmla="*/ 8439 h 10000"/>
              <a:gd name="connsiteX20" fmla="*/ 6627 w 9831"/>
              <a:gd name="connsiteY20" fmla="*/ 8750 h 10000"/>
              <a:gd name="connsiteX21" fmla="*/ 6781 w 9831"/>
              <a:gd name="connsiteY21" fmla="*/ 8394 h 10000"/>
              <a:gd name="connsiteX22" fmla="*/ 7354 w 9831"/>
              <a:gd name="connsiteY22" fmla="*/ 8682 h 10000"/>
              <a:gd name="connsiteX23" fmla="*/ 7183 w 9831"/>
              <a:gd name="connsiteY23" fmla="*/ 8439 h 10000"/>
              <a:gd name="connsiteX24" fmla="*/ 8084 w 9831"/>
              <a:gd name="connsiteY24" fmla="*/ 8682 h 10000"/>
              <a:gd name="connsiteX25" fmla="*/ 9831 w 9831"/>
              <a:gd name="connsiteY25" fmla="*/ 8115 h 10000"/>
              <a:gd name="connsiteX26" fmla="*/ 9511 w 9831"/>
              <a:gd name="connsiteY26" fmla="*/ 8699 h 10000"/>
              <a:gd name="connsiteX27" fmla="*/ 7682 w 9831"/>
              <a:gd name="connsiteY27" fmla="*/ 7728 h 10000"/>
              <a:gd name="connsiteX28" fmla="*/ 9214 w 9831"/>
              <a:gd name="connsiteY28" fmla="*/ 8705 h 10000"/>
              <a:gd name="connsiteX29" fmla="*/ 7642 w 9831"/>
              <a:gd name="connsiteY29" fmla="*/ 6417 h 10000"/>
              <a:gd name="connsiteX30" fmla="*/ 7968 w 9831"/>
              <a:gd name="connsiteY30" fmla="*/ 822 h 10000"/>
              <a:gd name="connsiteX31" fmla="*/ 7663 w 9831"/>
              <a:gd name="connsiteY31" fmla="*/ 1577 h 10000"/>
              <a:gd name="connsiteX32" fmla="*/ 8276 w 9831"/>
              <a:gd name="connsiteY32" fmla="*/ 0 h 10000"/>
              <a:gd name="connsiteX0" fmla="*/ 62 w 10000"/>
              <a:gd name="connsiteY0" fmla="*/ 10000 h 10000"/>
              <a:gd name="connsiteX1" fmla="*/ 139 w 10000"/>
              <a:gd name="connsiteY1" fmla="*/ 8804 h 10000"/>
              <a:gd name="connsiteX2" fmla="*/ 143 w 10000"/>
              <a:gd name="connsiteY2" fmla="*/ 8400 h 10000"/>
              <a:gd name="connsiteX3" fmla="*/ 335 w 10000"/>
              <a:gd name="connsiteY3" fmla="*/ 8720 h 10000"/>
              <a:gd name="connsiteX4" fmla="*/ 344 w 10000"/>
              <a:gd name="connsiteY4" fmla="*/ 9506 h 10000"/>
              <a:gd name="connsiteX5" fmla="*/ 241 w 10000"/>
              <a:gd name="connsiteY5" fmla="*/ 8249 h 10000"/>
              <a:gd name="connsiteX6" fmla="*/ 0 w 10000"/>
              <a:gd name="connsiteY6" fmla="*/ 9034 h 10000"/>
              <a:gd name="connsiteX7" fmla="*/ 451 w 10000"/>
              <a:gd name="connsiteY7" fmla="*/ 8320 h 10000"/>
              <a:gd name="connsiteX8" fmla="*/ 677 w 10000"/>
              <a:gd name="connsiteY8" fmla="*/ 8824 h 10000"/>
              <a:gd name="connsiteX9" fmla="*/ 1691 w 10000"/>
              <a:gd name="connsiteY9" fmla="*/ 8416 h 10000"/>
              <a:gd name="connsiteX10" fmla="*/ 3232 w 10000"/>
              <a:gd name="connsiteY10" fmla="*/ 8682 h 10000"/>
              <a:gd name="connsiteX11" fmla="*/ 3815 w 10000"/>
              <a:gd name="connsiteY11" fmla="*/ 8460 h 10000"/>
              <a:gd name="connsiteX12" fmla="*/ 4633 w 10000"/>
              <a:gd name="connsiteY12" fmla="*/ 8682 h 10000"/>
              <a:gd name="connsiteX13" fmla="*/ 4985 w 10000"/>
              <a:gd name="connsiteY13" fmla="*/ 8416 h 10000"/>
              <a:gd name="connsiteX14" fmla="*/ 5043 w 10000"/>
              <a:gd name="connsiteY14" fmla="*/ 8616 h 10000"/>
              <a:gd name="connsiteX15" fmla="*/ 5162 w 10000"/>
              <a:gd name="connsiteY15" fmla="*/ 8482 h 10000"/>
              <a:gd name="connsiteX16" fmla="*/ 5123 w 10000"/>
              <a:gd name="connsiteY16" fmla="*/ 8705 h 10000"/>
              <a:gd name="connsiteX17" fmla="*/ 6388 w 10000"/>
              <a:gd name="connsiteY17" fmla="*/ 8460 h 10000"/>
              <a:gd name="connsiteX18" fmla="*/ 6176 w 10000"/>
              <a:gd name="connsiteY18" fmla="*/ 8705 h 10000"/>
              <a:gd name="connsiteX19" fmla="*/ 6741 w 10000"/>
              <a:gd name="connsiteY19" fmla="*/ 8439 h 10000"/>
              <a:gd name="connsiteX20" fmla="*/ 6741 w 10000"/>
              <a:gd name="connsiteY20" fmla="*/ 8750 h 10000"/>
              <a:gd name="connsiteX21" fmla="*/ 6898 w 10000"/>
              <a:gd name="connsiteY21" fmla="*/ 8394 h 10000"/>
              <a:gd name="connsiteX22" fmla="*/ 7480 w 10000"/>
              <a:gd name="connsiteY22" fmla="*/ 8682 h 10000"/>
              <a:gd name="connsiteX23" fmla="*/ 7306 w 10000"/>
              <a:gd name="connsiteY23" fmla="*/ 8439 h 10000"/>
              <a:gd name="connsiteX24" fmla="*/ 8223 w 10000"/>
              <a:gd name="connsiteY24" fmla="*/ 8682 h 10000"/>
              <a:gd name="connsiteX25" fmla="*/ 10000 w 10000"/>
              <a:gd name="connsiteY25" fmla="*/ 8115 h 10000"/>
              <a:gd name="connsiteX26" fmla="*/ 9674 w 10000"/>
              <a:gd name="connsiteY26" fmla="*/ 8699 h 10000"/>
              <a:gd name="connsiteX27" fmla="*/ 7814 w 10000"/>
              <a:gd name="connsiteY27" fmla="*/ 7728 h 10000"/>
              <a:gd name="connsiteX28" fmla="*/ 9372 w 10000"/>
              <a:gd name="connsiteY28" fmla="*/ 8705 h 10000"/>
              <a:gd name="connsiteX29" fmla="*/ 7773 w 10000"/>
              <a:gd name="connsiteY29" fmla="*/ 6417 h 10000"/>
              <a:gd name="connsiteX30" fmla="*/ 7795 w 10000"/>
              <a:gd name="connsiteY30" fmla="*/ 1577 h 10000"/>
              <a:gd name="connsiteX31" fmla="*/ 8418 w 10000"/>
              <a:gd name="connsiteY31" fmla="*/ 0 h 10000"/>
              <a:gd name="connsiteX0" fmla="*/ 62 w 10000"/>
              <a:gd name="connsiteY0" fmla="*/ 8423 h 8423"/>
              <a:gd name="connsiteX1" fmla="*/ 139 w 10000"/>
              <a:gd name="connsiteY1" fmla="*/ 7227 h 8423"/>
              <a:gd name="connsiteX2" fmla="*/ 143 w 10000"/>
              <a:gd name="connsiteY2" fmla="*/ 6823 h 8423"/>
              <a:gd name="connsiteX3" fmla="*/ 335 w 10000"/>
              <a:gd name="connsiteY3" fmla="*/ 7143 h 8423"/>
              <a:gd name="connsiteX4" fmla="*/ 344 w 10000"/>
              <a:gd name="connsiteY4" fmla="*/ 7929 h 8423"/>
              <a:gd name="connsiteX5" fmla="*/ 241 w 10000"/>
              <a:gd name="connsiteY5" fmla="*/ 6672 h 8423"/>
              <a:gd name="connsiteX6" fmla="*/ 0 w 10000"/>
              <a:gd name="connsiteY6" fmla="*/ 7457 h 8423"/>
              <a:gd name="connsiteX7" fmla="*/ 451 w 10000"/>
              <a:gd name="connsiteY7" fmla="*/ 6743 h 8423"/>
              <a:gd name="connsiteX8" fmla="*/ 677 w 10000"/>
              <a:gd name="connsiteY8" fmla="*/ 7247 h 8423"/>
              <a:gd name="connsiteX9" fmla="*/ 1691 w 10000"/>
              <a:gd name="connsiteY9" fmla="*/ 6839 h 8423"/>
              <a:gd name="connsiteX10" fmla="*/ 3232 w 10000"/>
              <a:gd name="connsiteY10" fmla="*/ 7105 h 8423"/>
              <a:gd name="connsiteX11" fmla="*/ 3815 w 10000"/>
              <a:gd name="connsiteY11" fmla="*/ 6883 h 8423"/>
              <a:gd name="connsiteX12" fmla="*/ 4633 w 10000"/>
              <a:gd name="connsiteY12" fmla="*/ 7105 h 8423"/>
              <a:gd name="connsiteX13" fmla="*/ 4985 w 10000"/>
              <a:gd name="connsiteY13" fmla="*/ 6839 h 8423"/>
              <a:gd name="connsiteX14" fmla="*/ 5043 w 10000"/>
              <a:gd name="connsiteY14" fmla="*/ 7039 h 8423"/>
              <a:gd name="connsiteX15" fmla="*/ 5162 w 10000"/>
              <a:gd name="connsiteY15" fmla="*/ 6905 h 8423"/>
              <a:gd name="connsiteX16" fmla="*/ 5123 w 10000"/>
              <a:gd name="connsiteY16" fmla="*/ 7128 h 8423"/>
              <a:gd name="connsiteX17" fmla="*/ 6388 w 10000"/>
              <a:gd name="connsiteY17" fmla="*/ 6883 h 8423"/>
              <a:gd name="connsiteX18" fmla="*/ 6176 w 10000"/>
              <a:gd name="connsiteY18" fmla="*/ 7128 h 8423"/>
              <a:gd name="connsiteX19" fmla="*/ 6741 w 10000"/>
              <a:gd name="connsiteY19" fmla="*/ 6862 h 8423"/>
              <a:gd name="connsiteX20" fmla="*/ 6741 w 10000"/>
              <a:gd name="connsiteY20" fmla="*/ 7173 h 8423"/>
              <a:gd name="connsiteX21" fmla="*/ 6898 w 10000"/>
              <a:gd name="connsiteY21" fmla="*/ 6817 h 8423"/>
              <a:gd name="connsiteX22" fmla="*/ 7480 w 10000"/>
              <a:gd name="connsiteY22" fmla="*/ 7105 h 8423"/>
              <a:gd name="connsiteX23" fmla="*/ 7306 w 10000"/>
              <a:gd name="connsiteY23" fmla="*/ 6862 h 8423"/>
              <a:gd name="connsiteX24" fmla="*/ 8223 w 10000"/>
              <a:gd name="connsiteY24" fmla="*/ 7105 h 8423"/>
              <a:gd name="connsiteX25" fmla="*/ 10000 w 10000"/>
              <a:gd name="connsiteY25" fmla="*/ 6538 h 8423"/>
              <a:gd name="connsiteX26" fmla="*/ 9674 w 10000"/>
              <a:gd name="connsiteY26" fmla="*/ 7122 h 8423"/>
              <a:gd name="connsiteX27" fmla="*/ 7814 w 10000"/>
              <a:gd name="connsiteY27" fmla="*/ 6151 h 8423"/>
              <a:gd name="connsiteX28" fmla="*/ 9372 w 10000"/>
              <a:gd name="connsiteY28" fmla="*/ 7128 h 8423"/>
              <a:gd name="connsiteX29" fmla="*/ 7773 w 10000"/>
              <a:gd name="connsiteY29" fmla="*/ 4840 h 8423"/>
              <a:gd name="connsiteX30" fmla="*/ 7795 w 10000"/>
              <a:gd name="connsiteY30" fmla="*/ 0 h 8423"/>
              <a:gd name="connsiteX0" fmla="*/ 62 w 10000"/>
              <a:gd name="connsiteY0" fmla="*/ 4254 h 4254"/>
              <a:gd name="connsiteX1" fmla="*/ 139 w 10000"/>
              <a:gd name="connsiteY1" fmla="*/ 2834 h 4254"/>
              <a:gd name="connsiteX2" fmla="*/ 143 w 10000"/>
              <a:gd name="connsiteY2" fmla="*/ 2354 h 4254"/>
              <a:gd name="connsiteX3" fmla="*/ 335 w 10000"/>
              <a:gd name="connsiteY3" fmla="*/ 2734 h 4254"/>
              <a:gd name="connsiteX4" fmla="*/ 344 w 10000"/>
              <a:gd name="connsiteY4" fmla="*/ 3668 h 4254"/>
              <a:gd name="connsiteX5" fmla="*/ 241 w 10000"/>
              <a:gd name="connsiteY5" fmla="*/ 2175 h 4254"/>
              <a:gd name="connsiteX6" fmla="*/ 0 w 10000"/>
              <a:gd name="connsiteY6" fmla="*/ 3107 h 4254"/>
              <a:gd name="connsiteX7" fmla="*/ 451 w 10000"/>
              <a:gd name="connsiteY7" fmla="*/ 2259 h 4254"/>
              <a:gd name="connsiteX8" fmla="*/ 677 w 10000"/>
              <a:gd name="connsiteY8" fmla="*/ 2858 h 4254"/>
              <a:gd name="connsiteX9" fmla="*/ 1691 w 10000"/>
              <a:gd name="connsiteY9" fmla="*/ 2373 h 4254"/>
              <a:gd name="connsiteX10" fmla="*/ 3232 w 10000"/>
              <a:gd name="connsiteY10" fmla="*/ 2689 h 4254"/>
              <a:gd name="connsiteX11" fmla="*/ 3815 w 10000"/>
              <a:gd name="connsiteY11" fmla="*/ 2426 h 4254"/>
              <a:gd name="connsiteX12" fmla="*/ 4633 w 10000"/>
              <a:gd name="connsiteY12" fmla="*/ 2689 h 4254"/>
              <a:gd name="connsiteX13" fmla="*/ 4985 w 10000"/>
              <a:gd name="connsiteY13" fmla="*/ 2373 h 4254"/>
              <a:gd name="connsiteX14" fmla="*/ 5043 w 10000"/>
              <a:gd name="connsiteY14" fmla="*/ 2611 h 4254"/>
              <a:gd name="connsiteX15" fmla="*/ 5162 w 10000"/>
              <a:gd name="connsiteY15" fmla="*/ 2452 h 4254"/>
              <a:gd name="connsiteX16" fmla="*/ 5123 w 10000"/>
              <a:gd name="connsiteY16" fmla="*/ 2717 h 4254"/>
              <a:gd name="connsiteX17" fmla="*/ 6388 w 10000"/>
              <a:gd name="connsiteY17" fmla="*/ 2426 h 4254"/>
              <a:gd name="connsiteX18" fmla="*/ 6176 w 10000"/>
              <a:gd name="connsiteY18" fmla="*/ 2717 h 4254"/>
              <a:gd name="connsiteX19" fmla="*/ 6741 w 10000"/>
              <a:gd name="connsiteY19" fmla="*/ 2401 h 4254"/>
              <a:gd name="connsiteX20" fmla="*/ 6741 w 10000"/>
              <a:gd name="connsiteY20" fmla="*/ 2770 h 4254"/>
              <a:gd name="connsiteX21" fmla="*/ 6898 w 10000"/>
              <a:gd name="connsiteY21" fmla="*/ 2347 h 4254"/>
              <a:gd name="connsiteX22" fmla="*/ 7480 w 10000"/>
              <a:gd name="connsiteY22" fmla="*/ 2689 h 4254"/>
              <a:gd name="connsiteX23" fmla="*/ 7306 w 10000"/>
              <a:gd name="connsiteY23" fmla="*/ 2401 h 4254"/>
              <a:gd name="connsiteX24" fmla="*/ 8223 w 10000"/>
              <a:gd name="connsiteY24" fmla="*/ 2689 h 4254"/>
              <a:gd name="connsiteX25" fmla="*/ 10000 w 10000"/>
              <a:gd name="connsiteY25" fmla="*/ 2016 h 4254"/>
              <a:gd name="connsiteX26" fmla="*/ 9674 w 10000"/>
              <a:gd name="connsiteY26" fmla="*/ 2709 h 4254"/>
              <a:gd name="connsiteX27" fmla="*/ 7814 w 10000"/>
              <a:gd name="connsiteY27" fmla="*/ 1557 h 4254"/>
              <a:gd name="connsiteX28" fmla="*/ 9372 w 10000"/>
              <a:gd name="connsiteY28" fmla="*/ 2717 h 4254"/>
              <a:gd name="connsiteX29" fmla="*/ 7773 w 10000"/>
              <a:gd name="connsiteY29" fmla="*/ 0 h 4254"/>
              <a:gd name="connsiteX0" fmla="*/ 62 w 10000"/>
              <a:gd name="connsiteY0" fmla="*/ 6340 h 6340"/>
              <a:gd name="connsiteX1" fmla="*/ 139 w 10000"/>
              <a:gd name="connsiteY1" fmla="*/ 3002 h 6340"/>
              <a:gd name="connsiteX2" fmla="*/ 143 w 10000"/>
              <a:gd name="connsiteY2" fmla="*/ 1874 h 6340"/>
              <a:gd name="connsiteX3" fmla="*/ 335 w 10000"/>
              <a:gd name="connsiteY3" fmla="*/ 2767 h 6340"/>
              <a:gd name="connsiteX4" fmla="*/ 344 w 10000"/>
              <a:gd name="connsiteY4" fmla="*/ 4962 h 6340"/>
              <a:gd name="connsiteX5" fmla="*/ 241 w 10000"/>
              <a:gd name="connsiteY5" fmla="*/ 1453 h 6340"/>
              <a:gd name="connsiteX6" fmla="*/ 0 w 10000"/>
              <a:gd name="connsiteY6" fmla="*/ 3644 h 6340"/>
              <a:gd name="connsiteX7" fmla="*/ 451 w 10000"/>
              <a:gd name="connsiteY7" fmla="*/ 1650 h 6340"/>
              <a:gd name="connsiteX8" fmla="*/ 677 w 10000"/>
              <a:gd name="connsiteY8" fmla="*/ 3058 h 6340"/>
              <a:gd name="connsiteX9" fmla="*/ 1691 w 10000"/>
              <a:gd name="connsiteY9" fmla="*/ 1918 h 6340"/>
              <a:gd name="connsiteX10" fmla="*/ 3232 w 10000"/>
              <a:gd name="connsiteY10" fmla="*/ 2661 h 6340"/>
              <a:gd name="connsiteX11" fmla="*/ 3815 w 10000"/>
              <a:gd name="connsiteY11" fmla="*/ 2043 h 6340"/>
              <a:gd name="connsiteX12" fmla="*/ 4633 w 10000"/>
              <a:gd name="connsiteY12" fmla="*/ 2661 h 6340"/>
              <a:gd name="connsiteX13" fmla="*/ 4985 w 10000"/>
              <a:gd name="connsiteY13" fmla="*/ 1918 h 6340"/>
              <a:gd name="connsiteX14" fmla="*/ 5043 w 10000"/>
              <a:gd name="connsiteY14" fmla="*/ 2478 h 6340"/>
              <a:gd name="connsiteX15" fmla="*/ 5162 w 10000"/>
              <a:gd name="connsiteY15" fmla="*/ 2104 h 6340"/>
              <a:gd name="connsiteX16" fmla="*/ 5123 w 10000"/>
              <a:gd name="connsiteY16" fmla="*/ 2727 h 6340"/>
              <a:gd name="connsiteX17" fmla="*/ 6388 w 10000"/>
              <a:gd name="connsiteY17" fmla="*/ 2043 h 6340"/>
              <a:gd name="connsiteX18" fmla="*/ 6176 w 10000"/>
              <a:gd name="connsiteY18" fmla="*/ 2727 h 6340"/>
              <a:gd name="connsiteX19" fmla="*/ 6741 w 10000"/>
              <a:gd name="connsiteY19" fmla="*/ 1984 h 6340"/>
              <a:gd name="connsiteX20" fmla="*/ 6741 w 10000"/>
              <a:gd name="connsiteY20" fmla="*/ 2852 h 6340"/>
              <a:gd name="connsiteX21" fmla="*/ 6898 w 10000"/>
              <a:gd name="connsiteY21" fmla="*/ 1857 h 6340"/>
              <a:gd name="connsiteX22" fmla="*/ 7480 w 10000"/>
              <a:gd name="connsiteY22" fmla="*/ 2661 h 6340"/>
              <a:gd name="connsiteX23" fmla="*/ 7306 w 10000"/>
              <a:gd name="connsiteY23" fmla="*/ 1984 h 6340"/>
              <a:gd name="connsiteX24" fmla="*/ 8223 w 10000"/>
              <a:gd name="connsiteY24" fmla="*/ 2661 h 6340"/>
              <a:gd name="connsiteX25" fmla="*/ 10000 w 10000"/>
              <a:gd name="connsiteY25" fmla="*/ 1079 h 6340"/>
              <a:gd name="connsiteX26" fmla="*/ 9674 w 10000"/>
              <a:gd name="connsiteY26" fmla="*/ 2708 h 6340"/>
              <a:gd name="connsiteX27" fmla="*/ 7814 w 10000"/>
              <a:gd name="connsiteY27" fmla="*/ 0 h 6340"/>
              <a:gd name="connsiteX28" fmla="*/ 9372 w 10000"/>
              <a:gd name="connsiteY28" fmla="*/ 2727 h 6340"/>
              <a:gd name="connsiteX0" fmla="*/ 62 w 9674"/>
              <a:gd name="connsiteY0" fmla="*/ 10000 h 10000"/>
              <a:gd name="connsiteX1" fmla="*/ 139 w 9674"/>
              <a:gd name="connsiteY1" fmla="*/ 4735 h 10000"/>
              <a:gd name="connsiteX2" fmla="*/ 143 w 9674"/>
              <a:gd name="connsiteY2" fmla="*/ 2956 h 10000"/>
              <a:gd name="connsiteX3" fmla="*/ 335 w 9674"/>
              <a:gd name="connsiteY3" fmla="*/ 4364 h 10000"/>
              <a:gd name="connsiteX4" fmla="*/ 344 w 9674"/>
              <a:gd name="connsiteY4" fmla="*/ 7826 h 10000"/>
              <a:gd name="connsiteX5" fmla="*/ 241 w 9674"/>
              <a:gd name="connsiteY5" fmla="*/ 2292 h 10000"/>
              <a:gd name="connsiteX6" fmla="*/ 0 w 9674"/>
              <a:gd name="connsiteY6" fmla="*/ 5748 h 10000"/>
              <a:gd name="connsiteX7" fmla="*/ 451 w 9674"/>
              <a:gd name="connsiteY7" fmla="*/ 2603 h 10000"/>
              <a:gd name="connsiteX8" fmla="*/ 677 w 9674"/>
              <a:gd name="connsiteY8" fmla="*/ 4823 h 10000"/>
              <a:gd name="connsiteX9" fmla="*/ 1691 w 9674"/>
              <a:gd name="connsiteY9" fmla="*/ 3025 h 10000"/>
              <a:gd name="connsiteX10" fmla="*/ 3232 w 9674"/>
              <a:gd name="connsiteY10" fmla="*/ 4197 h 10000"/>
              <a:gd name="connsiteX11" fmla="*/ 3815 w 9674"/>
              <a:gd name="connsiteY11" fmla="*/ 3222 h 10000"/>
              <a:gd name="connsiteX12" fmla="*/ 4633 w 9674"/>
              <a:gd name="connsiteY12" fmla="*/ 4197 h 10000"/>
              <a:gd name="connsiteX13" fmla="*/ 4985 w 9674"/>
              <a:gd name="connsiteY13" fmla="*/ 3025 h 10000"/>
              <a:gd name="connsiteX14" fmla="*/ 5043 w 9674"/>
              <a:gd name="connsiteY14" fmla="*/ 3909 h 10000"/>
              <a:gd name="connsiteX15" fmla="*/ 5162 w 9674"/>
              <a:gd name="connsiteY15" fmla="*/ 3319 h 10000"/>
              <a:gd name="connsiteX16" fmla="*/ 5123 w 9674"/>
              <a:gd name="connsiteY16" fmla="*/ 4301 h 10000"/>
              <a:gd name="connsiteX17" fmla="*/ 6388 w 9674"/>
              <a:gd name="connsiteY17" fmla="*/ 3222 h 10000"/>
              <a:gd name="connsiteX18" fmla="*/ 6176 w 9674"/>
              <a:gd name="connsiteY18" fmla="*/ 4301 h 10000"/>
              <a:gd name="connsiteX19" fmla="*/ 6741 w 9674"/>
              <a:gd name="connsiteY19" fmla="*/ 3129 h 10000"/>
              <a:gd name="connsiteX20" fmla="*/ 6741 w 9674"/>
              <a:gd name="connsiteY20" fmla="*/ 4498 h 10000"/>
              <a:gd name="connsiteX21" fmla="*/ 6898 w 9674"/>
              <a:gd name="connsiteY21" fmla="*/ 2929 h 10000"/>
              <a:gd name="connsiteX22" fmla="*/ 7480 w 9674"/>
              <a:gd name="connsiteY22" fmla="*/ 4197 h 10000"/>
              <a:gd name="connsiteX23" fmla="*/ 7306 w 9674"/>
              <a:gd name="connsiteY23" fmla="*/ 3129 h 10000"/>
              <a:gd name="connsiteX24" fmla="*/ 8223 w 9674"/>
              <a:gd name="connsiteY24" fmla="*/ 4197 h 10000"/>
              <a:gd name="connsiteX25" fmla="*/ 9674 w 9674"/>
              <a:gd name="connsiteY25" fmla="*/ 4271 h 10000"/>
              <a:gd name="connsiteX26" fmla="*/ 7814 w 9674"/>
              <a:gd name="connsiteY26" fmla="*/ 0 h 10000"/>
              <a:gd name="connsiteX27" fmla="*/ 9372 w 9674"/>
              <a:gd name="connsiteY27" fmla="*/ 4301 h 10000"/>
              <a:gd name="connsiteX0" fmla="*/ 64 w 9688"/>
              <a:gd name="connsiteY0" fmla="*/ 10000 h 10000"/>
              <a:gd name="connsiteX1" fmla="*/ 144 w 9688"/>
              <a:gd name="connsiteY1" fmla="*/ 4735 h 10000"/>
              <a:gd name="connsiteX2" fmla="*/ 148 w 9688"/>
              <a:gd name="connsiteY2" fmla="*/ 2956 h 10000"/>
              <a:gd name="connsiteX3" fmla="*/ 346 w 9688"/>
              <a:gd name="connsiteY3" fmla="*/ 4364 h 10000"/>
              <a:gd name="connsiteX4" fmla="*/ 356 w 9688"/>
              <a:gd name="connsiteY4" fmla="*/ 7826 h 10000"/>
              <a:gd name="connsiteX5" fmla="*/ 249 w 9688"/>
              <a:gd name="connsiteY5" fmla="*/ 2292 h 10000"/>
              <a:gd name="connsiteX6" fmla="*/ 0 w 9688"/>
              <a:gd name="connsiteY6" fmla="*/ 5748 h 10000"/>
              <a:gd name="connsiteX7" fmla="*/ 466 w 9688"/>
              <a:gd name="connsiteY7" fmla="*/ 2603 h 10000"/>
              <a:gd name="connsiteX8" fmla="*/ 700 w 9688"/>
              <a:gd name="connsiteY8" fmla="*/ 4823 h 10000"/>
              <a:gd name="connsiteX9" fmla="*/ 1748 w 9688"/>
              <a:gd name="connsiteY9" fmla="*/ 3025 h 10000"/>
              <a:gd name="connsiteX10" fmla="*/ 3341 w 9688"/>
              <a:gd name="connsiteY10" fmla="*/ 4197 h 10000"/>
              <a:gd name="connsiteX11" fmla="*/ 3944 w 9688"/>
              <a:gd name="connsiteY11" fmla="*/ 3222 h 10000"/>
              <a:gd name="connsiteX12" fmla="*/ 4789 w 9688"/>
              <a:gd name="connsiteY12" fmla="*/ 4197 h 10000"/>
              <a:gd name="connsiteX13" fmla="*/ 5153 w 9688"/>
              <a:gd name="connsiteY13" fmla="*/ 3025 h 10000"/>
              <a:gd name="connsiteX14" fmla="*/ 5213 w 9688"/>
              <a:gd name="connsiteY14" fmla="*/ 3909 h 10000"/>
              <a:gd name="connsiteX15" fmla="*/ 5336 w 9688"/>
              <a:gd name="connsiteY15" fmla="*/ 3319 h 10000"/>
              <a:gd name="connsiteX16" fmla="*/ 5296 w 9688"/>
              <a:gd name="connsiteY16" fmla="*/ 4301 h 10000"/>
              <a:gd name="connsiteX17" fmla="*/ 6603 w 9688"/>
              <a:gd name="connsiteY17" fmla="*/ 3222 h 10000"/>
              <a:gd name="connsiteX18" fmla="*/ 6384 w 9688"/>
              <a:gd name="connsiteY18" fmla="*/ 4301 h 10000"/>
              <a:gd name="connsiteX19" fmla="*/ 6968 w 9688"/>
              <a:gd name="connsiteY19" fmla="*/ 3129 h 10000"/>
              <a:gd name="connsiteX20" fmla="*/ 6968 w 9688"/>
              <a:gd name="connsiteY20" fmla="*/ 4498 h 10000"/>
              <a:gd name="connsiteX21" fmla="*/ 7130 w 9688"/>
              <a:gd name="connsiteY21" fmla="*/ 2929 h 10000"/>
              <a:gd name="connsiteX22" fmla="*/ 7732 w 9688"/>
              <a:gd name="connsiteY22" fmla="*/ 4197 h 10000"/>
              <a:gd name="connsiteX23" fmla="*/ 7552 w 9688"/>
              <a:gd name="connsiteY23" fmla="*/ 3129 h 10000"/>
              <a:gd name="connsiteX24" fmla="*/ 8500 w 9688"/>
              <a:gd name="connsiteY24" fmla="*/ 4197 h 10000"/>
              <a:gd name="connsiteX25" fmla="*/ 8077 w 9688"/>
              <a:gd name="connsiteY25" fmla="*/ 0 h 10000"/>
              <a:gd name="connsiteX26" fmla="*/ 9688 w 9688"/>
              <a:gd name="connsiteY26" fmla="*/ 4301 h 10000"/>
              <a:gd name="connsiteX0" fmla="*/ 66 w 8774"/>
              <a:gd name="connsiteY0" fmla="*/ 10000 h 10000"/>
              <a:gd name="connsiteX1" fmla="*/ 149 w 8774"/>
              <a:gd name="connsiteY1" fmla="*/ 4735 h 10000"/>
              <a:gd name="connsiteX2" fmla="*/ 153 w 8774"/>
              <a:gd name="connsiteY2" fmla="*/ 2956 h 10000"/>
              <a:gd name="connsiteX3" fmla="*/ 357 w 8774"/>
              <a:gd name="connsiteY3" fmla="*/ 4364 h 10000"/>
              <a:gd name="connsiteX4" fmla="*/ 367 w 8774"/>
              <a:gd name="connsiteY4" fmla="*/ 7826 h 10000"/>
              <a:gd name="connsiteX5" fmla="*/ 257 w 8774"/>
              <a:gd name="connsiteY5" fmla="*/ 2292 h 10000"/>
              <a:gd name="connsiteX6" fmla="*/ 0 w 8774"/>
              <a:gd name="connsiteY6" fmla="*/ 5748 h 10000"/>
              <a:gd name="connsiteX7" fmla="*/ 481 w 8774"/>
              <a:gd name="connsiteY7" fmla="*/ 2603 h 10000"/>
              <a:gd name="connsiteX8" fmla="*/ 723 w 8774"/>
              <a:gd name="connsiteY8" fmla="*/ 4823 h 10000"/>
              <a:gd name="connsiteX9" fmla="*/ 1804 w 8774"/>
              <a:gd name="connsiteY9" fmla="*/ 3025 h 10000"/>
              <a:gd name="connsiteX10" fmla="*/ 3449 w 8774"/>
              <a:gd name="connsiteY10" fmla="*/ 4197 h 10000"/>
              <a:gd name="connsiteX11" fmla="*/ 4071 w 8774"/>
              <a:gd name="connsiteY11" fmla="*/ 3222 h 10000"/>
              <a:gd name="connsiteX12" fmla="*/ 4943 w 8774"/>
              <a:gd name="connsiteY12" fmla="*/ 4197 h 10000"/>
              <a:gd name="connsiteX13" fmla="*/ 5319 w 8774"/>
              <a:gd name="connsiteY13" fmla="*/ 3025 h 10000"/>
              <a:gd name="connsiteX14" fmla="*/ 5381 w 8774"/>
              <a:gd name="connsiteY14" fmla="*/ 3909 h 10000"/>
              <a:gd name="connsiteX15" fmla="*/ 5508 w 8774"/>
              <a:gd name="connsiteY15" fmla="*/ 3319 h 10000"/>
              <a:gd name="connsiteX16" fmla="*/ 5467 w 8774"/>
              <a:gd name="connsiteY16" fmla="*/ 4301 h 10000"/>
              <a:gd name="connsiteX17" fmla="*/ 6816 w 8774"/>
              <a:gd name="connsiteY17" fmla="*/ 3222 h 10000"/>
              <a:gd name="connsiteX18" fmla="*/ 6590 w 8774"/>
              <a:gd name="connsiteY18" fmla="*/ 4301 h 10000"/>
              <a:gd name="connsiteX19" fmla="*/ 7192 w 8774"/>
              <a:gd name="connsiteY19" fmla="*/ 3129 h 10000"/>
              <a:gd name="connsiteX20" fmla="*/ 7192 w 8774"/>
              <a:gd name="connsiteY20" fmla="*/ 4498 h 10000"/>
              <a:gd name="connsiteX21" fmla="*/ 7360 w 8774"/>
              <a:gd name="connsiteY21" fmla="*/ 2929 h 10000"/>
              <a:gd name="connsiteX22" fmla="*/ 7981 w 8774"/>
              <a:gd name="connsiteY22" fmla="*/ 4197 h 10000"/>
              <a:gd name="connsiteX23" fmla="*/ 7795 w 8774"/>
              <a:gd name="connsiteY23" fmla="*/ 3129 h 10000"/>
              <a:gd name="connsiteX24" fmla="*/ 8774 w 8774"/>
              <a:gd name="connsiteY24" fmla="*/ 4197 h 10000"/>
              <a:gd name="connsiteX25" fmla="*/ 8337 w 8774"/>
              <a:gd name="connsiteY25" fmla="*/ 0 h 10000"/>
              <a:gd name="connsiteX0" fmla="*/ 75 w 10000"/>
              <a:gd name="connsiteY0" fmla="*/ 7708 h 7708"/>
              <a:gd name="connsiteX1" fmla="*/ 170 w 10000"/>
              <a:gd name="connsiteY1" fmla="*/ 2443 h 7708"/>
              <a:gd name="connsiteX2" fmla="*/ 174 w 10000"/>
              <a:gd name="connsiteY2" fmla="*/ 664 h 7708"/>
              <a:gd name="connsiteX3" fmla="*/ 407 w 10000"/>
              <a:gd name="connsiteY3" fmla="*/ 2072 h 7708"/>
              <a:gd name="connsiteX4" fmla="*/ 418 w 10000"/>
              <a:gd name="connsiteY4" fmla="*/ 5534 h 7708"/>
              <a:gd name="connsiteX5" fmla="*/ 293 w 10000"/>
              <a:gd name="connsiteY5" fmla="*/ 0 h 7708"/>
              <a:gd name="connsiteX6" fmla="*/ 0 w 10000"/>
              <a:gd name="connsiteY6" fmla="*/ 3456 h 7708"/>
              <a:gd name="connsiteX7" fmla="*/ 548 w 10000"/>
              <a:gd name="connsiteY7" fmla="*/ 311 h 7708"/>
              <a:gd name="connsiteX8" fmla="*/ 824 w 10000"/>
              <a:gd name="connsiteY8" fmla="*/ 2531 h 7708"/>
              <a:gd name="connsiteX9" fmla="*/ 2056 w 10000"/>
              <a:gd name="connsiteY9" fmla="*/ 733 h 7708"/>
              <a:gd name="connsiteX10" fmla="*/ 3931 w 10000"/>
              <a:gd name="connsiteY10" fmla="*/ 1905 h 7708"/>
              <a:gd name="connsiteX11" fmla="*/ 4640 w 10000"/>
              <a:gd name="connsiteY11" fmla="*/ 930 h 7708"/>
              <a:gd name="connsiteX12" fmla="*/ 5634 w 10000"/>
              <a:gd name="connsiteY12" fmla="*/ 1905 h 7708"/>
              <a:gd name="connsiteX13" fmla="*/ 6062 w 10000"/>
              <a:gd name="connsiteY13" fmla="*/ 733 h 7708"/>
              <a:gd name="connsiteX14" fmla="*/ 6133 w 10000"/>
              <a:gd name="connsiteY14" fmla="*/ 1617 h 7708"/>
              <a:gd name="connsiteX15" fmla="*/ 6278 w 10000"/>
              <a:gd name="connsiteY15" fmla="*/ 1027 h 7708"/>
              <a:gd name="connsiteX16" fmla="*/ 6231 w 10000"/>
              <a:gd name="connsiteY16" fmla="*/ 2009 h 7708"/>
              <a:gd name="connsiteX17" fmla="*/ 7768 w 10000"/>
              <a:gd name="connsiteY17" fmla="*/ 930 h 7708"/>
              <a:gd name="connsiteX18" fmla="*/ 7511 w 10000"/>
              <a:gd name="connsiteY18" fmla="*/ 2009 h 7708"/>
              <a:gd name="connsiteX19" fmla="*/ 8197 w 10000"/>
              <a:gd name="connsiteY19" fmla="*/ 837 h 7708"/>
              <a:gd name="connsiteX20" fmla="*/ 8197 w 10000"/>
              <a:gd name="connsiteY20" fmla="*/ 2206 h 7708"/>
              <a:gd name="connsiteX21" fmla="*/ 8388 w 10000"/>
              <a:gd name="connsiteY21" fmla="*/ 637 h 7708"/>
              <a:gd name="connsiteX22" fmla="*/ 9096 w 10000"/>
              <a:gd name="connsiteY22" fmla="*/ 1905 h 7708"/>
              <a:gd name="connsiteX23" fmla="*/ 8884 w 10000"/>
              <a:gd name="connsiteY23" fmla="*/ 837 h 7708"/>
              <a:gd name="connsiteX24" fmla="*/ 10000 w 10000"/>
              <a:gd name="connsiteY24" fmla="*/ 1905 h 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7708">
                <a:moveTo>
                  <a:pt x="75" y="7708"/>
                </a:moveTo>
                <a:cubicBezTo>
                  <a:pt x="68" y="7093"/>
                  <a:pt x="176" y="3058"/>
                  <a:pt x="170" y="2443"/>
                </a:cubicBezTo>
                <a:cubicBezTo>
                  <a:pt x="172" y="1850"/>
                  <a:pt x="173" y="1263"/>
                  <a:pt x="174" y="664"/>
                </a:cubicBezTo>
                <a:cubicBezTo>
                  <a:pt x="252" y="1133"/>
                  <a:pt x="329" y="1603"/>
                  <a:pt x="407" y="2072"/>
                </a:cubicBezTo>
                <a:cubicBezTo>
                  <a:pt x="400" y="2399"/>
                  <a:pt x="427" y="5210"/>
                  <a:pt x="418" y="5534"/>
                </a:cubicBezTo>
                <a:cubicBezTo>
                  <a:pt x="375" y="3689"/>
                  <a:pt x="335" y="1839"/>
                  <a:pt x="293" y="0"/>
                </a:cubicBezTo>
                <a:cubicBezTo>
                  <a:pt x="231" y="637"/>
                  <a:pt x="62" y="2822"/>
                  <a:pt x="0" y="3456"/>
                </a:cubicBezTo>
                <a:cubicBezTo>
                  <a:pt x="33" y="3132"/>
                  <a:pt x="514" y="637"/>
                  <a:pt x="548" y="311"/>
                </a:cubicBezTo>
                <a:cubicBezTo>
                  <a:pt x="642" y="1052"/>
                  <a:pt x="729" y="1790"/>
                  <a:pt x="824" y="2531"/>
                </a:cubicBezTo>
                <a:lnTo>
                  <a:pt x="2056" y="733"/>
                </a:lnTo>
                <a:lnTo>
                  <a:pt x="3931" y="1905"/>
                </a:lnTo>
                <a:lnTo>
                  <a:pt x="4640" y="930"/>
                </a:lnTo>
                <a:lnTo>
                  <a:pt x="5634" y="1905"/>
                </a:lnTo>
                <a:cubicBezTo>
                  <a:pt x="5776" y="1514"/>
                  <a:pt x="5920" y="1124"/>
                  <a:pt x="6062" y="733"/>
                </a:cubicBezTo>
                <a:cubicBezTo>
                  <a:pt x="6088" y="1027"/>
                  <a:pt x="6109" y="1326"/>
                  <a:pt x="6133" y="1617"/>
                </a:cubicBezTo>
                <a:cubicBezTo>
                  <a:pt x="6181" y="1424"/>
                  <a:pt x="6232" y="1224"/>
                  <a:pt x="6278" y="1027"/>
                </a:cubicBezTo>
                <a:cubicBezTo>
                  <a:pt x="6263" y="1353"/>
                  <a:pt x="6243" y="1683"/>
                  <a:pt x="6231" y="2009"/>
                </a:cubicBezTo>
                <a:lnTo>
                  <a:pt x="7768" y="930"/>
                </a:lnTo>
                <a:cubicBezTo>
                  <a:pt x="7681" y="1287"/>
                  <a:pt x="7597" y="1650"/>
                  <a:pt x="7511" y="2009"/>
                </a:cubicBezTo>
                <a:lnTo>
                  <a:pt x="8197" y="837"/>
                </a:lnTo>
                <a:lnTo>
                  <a:pt x="8197" y="2206"/>
                </a:lnTo>
                <a:cubicBezTo>
                  <a:pt x="8260" y="1683"/>
                  <a:pt x="8326" y="1164"/>
                  <a:pt x="8388" y="637"/>
                </a:cubicBezTo>
                <a:lnTo>
                  <a:pt x="9096" y="1905"/>
                </a:lnTo>
                <a:cubicBezTo>
                  <a:pt x="9025" y="1549"/>
                  <a:pt x="8955" y="1193"/>
                  <a:pt x="8884" y="837"/>
                </a:cubicBezTo>
                <a:lnTo>
                  <a:pt x="10000" y="1905"/>
                </a:lnTo>
              </a:path>
            </a:pathLst>
          </a:custGeom>
          <a:noFill/>
          <a:ln w="12700">
            <a:solidFill>
              <a:srgbClr val="7BBA2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4" name="Freeform 271"/>
          <p:cNvSpPr>
            <a:spLocks/>
          </p:cNvSpPr>
          <p:nvPr/>
        </p:nvSpPr>
        <p:spPr bwMode="auto">
          <a:xfrm>
            <a:off x="3565577" y="2688827"/>
            <a:ext cx="87512" cy="82053"/>
          </a:xfrm>
          <a:custGeom>
            <a:avLst/>
            <a:gdLst>
              <a:gd name="T0" fmla="*/ 0 w 32"/>
              <a:gd name="T1" fmla="*/ 13 h 30"/>
              <a:gd name="T2" fmla="*/ 1 w 32"/>
              <a:gd name="T3" fmla="*/ 8 h 30"/>
              <a:gd name="T4" fmla="*/ 5 w 32"/>
              <a:gd name="T5" fmla="*/ 4 h 30"/>
              <a:gd name="T6" fmla="*/ 10 w 32"/>
              <a:gd name="T7" fmla="*/ 1 h 30"/>
              <a:gd name="T8" fmla="*/ 15 w 32"/>
              <a:gd name="T9" fmla="*/ 0 h 30"/>
              <a:gd name="T10" fmla="*/ 21 w 32"/>
              <a:gd name="T11" fmla="*/ 1 h 30"/>
              <a:gd name="T12" fmla="*/ 26 w 32"/>
              <a:gd name="T13" fmla="*/ 3 h 30"/>
              <a:gd name="T14" fmla="*/ 30 w 32"/>
              <a:gd name="T15" fmla="*/ 7 h 30"/>
              <a:gd name="T16" fmla="*/ 32 w 32"/>
              <a:gd name="T17" fmla="*/ 12 h 30"/>
              <a:gd name="T18" fmla="*/ 32 w 32"/>
              <a:gd name="T19" fmla="*/ 18 h 30"/>
              <a:gd name="T20" fmla="*/ 30 w 32"/>
              <a:gd name="T21" fmla="*/ 22 h 30"/>
              <a:gd name="T22" fmla="*/ 27 w 32"/>
              <a:gd name="T23" fmla="*/ 27 h 30"/>
              <a:gd name="T24" fmla="*/ 22 w 32"/>
              <a:gd name="T25" fmla="*/ 29 h 30"/>
              <a:gd name="T26" fmla="*/ 16 w 32"/>
              <a:gd name="T27" fmla="*/ 30 h 30"/>
              <a:gd name="T28" fmla="*/ 11 w 32"/>
              <a:gd name="T29" fmla="*/ 30 h 30"/>
              <a:gd name="T30" fmla="*/ 6 w 32"/>
              <a:gd name="T31" fmla="*/ 27 h 30"/>
              <a:gd name="T32" fmla="*/ 2 w 32"/>
              <a:gd name="T33" fmla="*/ 23 h 30"/>
              <a:gd name="T34" fmla="*/ 0 w 32"/>
              <a:gd name="T35" fmla="*/ 18 h 30"/>
              <a:gd name="T36" fmla="*/ 0 w 32"/>
              <a:gd name="T37" fmla="*/ 13 h 3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2" h="30">
                <a:moveTo>
                  <a:pt x="0" y="13"/>
                </a:moveTo>
                <a:lnTo>
                  <a:pt x="1" y="8"/>
                </a:lnTo>
                <a:lnTo>
                  <a:pt x="5" y="4"/>
                </a:lnTo>
                <a:lnTo>
                  <a:pt x="10" y="1"/>
                </a:lnTo>
                <a:lnTo>
                  <a:pt x="15" y="0"/>
                </a:lnTo>
                <a:lnTo>
                  <a:pt x="21" y="1"/>
                </a:lnTo>
                <a:lnTo>
                  <a:pt x="26" y="3"/>
                </a:lnTo>
                <a:lnTo>
                  <a:pt x="30" y="7"/>
                </a:lnTo>
                <a:lnTo>
                  <a:pt x="32" y="12"/>
                </a:lnTo>
                <a:lnTo>
                  <a:pt x="32" y="18"/>
                </a:lnTo>
                <a:lnTo>
                  <a:pt x="30" y="22"/>
                </a:lnTo>
                <a:lnTo>
                  <a:pt x="27" y="27"/>
                </a:lnTo>
                <a:lnTo>
                  <a:pt x="22" y="29"/>
                </a:lnTo>
                <a:lnTo>
                  <a:pt x="16" y="30"/>
                </a:lnTo>
                <a:lnTo>
                  <a:pt x="11" y="30"/>
                </a:lnTo>
                <a:lnTo>
                  <a:pt x="6" y="27"/>
                </a:lnTo>
                <a:lnTo>
                  <a:pt x="2" y="23"/>
                </a:lnTo>
                <a:lnTo>
                  <a:pt x="0" y="18"/>
                </a:lnTo>
                <a:lnTo>
                  <a:pt x="0" y="13"/>
                </a:lnTo>
                <a:close/>
              </a:path>
            </a:pathLst>
          </a:custGeom>
          <a:solidFill>
            <a:srgbClr val="FF0000"/>
          </a:solidFill>
          <a:ln w="2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577454" y="2057628"/>
            <a:ext cx="57999" cy="636193"/>
            <a:chOff x="2683090" y="1559890"/>
            <a:chExt cx="43499" cy="477145"/>
          </a:xfrm>
        </p:grpSpPr>
        <p:sp>
          <p:nvSpPr>
            <p:cNvPr id="263" name="Freeform 274"/>
            <p:cNvSpPr>
              <a:spLocks/>
            </p:cNvSpPr>
            <p:nvPr/>
          </p:nvSpPr>
          <p:spPr bwMode="auto">
            <a:xfrm>
              <a:off x="2683090" y="1559890"/>
              <a:ext cx="43499" cy="60006"/>
            </a:xfrm>
            <a:custGeom>
              <a:avLst/>
              <a:gdLst>
                <a:gd name="T0" fmla="*/ 0 w 29"/>
                <a:gd name="T1" fmla="*/ 40 h 40"/>
                <a:gd name="T2" fmla="*/ 14 w 29"/>
                <a:gd name="T3" fmla="*/ 0 h 40"/>
                <a:gd name="T4" fmla="*/ 29 w 29"/>
                <a:gd name="T5" fmla="*/ 40 h 40"/>
                <a:gd name="T6" fmla="*/ 0 w 29"/>
                <a:gd name="T7" fmla="*/ 40 h 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40">
                  <a:moveTo>
                    <a:pt x="0" y="40"/>
                  </a:moveTo>
                  <a:lnTo>
                    <a:pt x="14" y="0"/>
                  </a:lnTo>
                  <a:lnTo>
                    <a:pt x="29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0428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5" name="Line 273"/>
            <p:cNvSpPr>
              <a:spLocks noChangeShapeType="1"/>
            </p:cNvSpPr>
            <p:nvPr/>
          </p:nvSpPr>
          <p:spPr bwMode="auto">
            <a:xfrm>
              <a:off x="2704089" y="1619896"/>
              <a:ext cx="0" cy="4171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2" name="Rectangle 300"/>
          <p:cNvSpPr>
            <a:spLocks noChangeArrowheads="1"/>
          </p:cNvSpPr>
          <p:nvPr/>
        </p:nvSpPr>
        <p:spPr bwMode="auto">
          <a:xfrm>
            <a:off x="2374261" y="2900245"/>
            <a:ext cx="10786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377"/>
            <a:r>
              <a:rPr lang="en-US" sz="1600" dirty="0">
                <a:solidFill>
                  <a:srgbClr val="000000"/>
                </a:solidFill>
              </a:rPr>
              <a:t>Transfer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line</a:t>
            </a:r>
          </a:p>
        </p:txBody>
      </p:sp>
      <p:sp>
        <p:nvSpPr>
          <p:cNvPr id="38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42435" y="6356351"/>
            <a:ext cx="668565" cy="365125"/>
          </a:xfrm>
        </p:spPr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92" name="Rectangle 276"/>
          <p:cNvSpPr>
            <a:spLocks noChangeArrowheads="1"/>
          </p:cNvSpPr>
          <p:nvPr/>
        </p:nvSpPr>
        <p:spPr bwMode="auto">
          <a:xfrm>
            <a:off x="1985290" y="5458955"/>
            <a:ext cx="13817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377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4.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Ionization</a:t>
            </a:r>
            <a:endParaRPr lang="en-US" sz="3200" dirty="0">
              <a:latin typeface="Arial" charset="0"/>
            </a:endParaRPr>
          </a:p>
        </p:txBody>
      </p:sp>
      <p:sp>
        <p:nvSpPr>
          <p:cNvPr id="393" name="Rectangle 277"/>
          <p:cNvSpPr>
            <a:spLocks noChangeArrowheads="1"/>
          </p:cNvSpPr>
          <p:nvPr/>
        </p:nvSpPr>
        <p:spPr bwMode="auto">
          <a:xfrm>
            <a:off x="269877" y="6149617"/>
            <a:ext cx="12056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377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3. </a:t>
            </a:r>
            <a:r>
              <a:rPr lang="en-US" sz="2000" dirty="0">
                <a:solidFill>
                  <a:srgbClr val="008000"/>
                </a:solidFill>
                <a:latin typeface="Arial" charset="0"/>
              </a:rPr>
              <a:t>Effusion</a:t>
            </a:r>
            <a:endParaRPr lang="en-US" sz="3200" dirty="0">
              <a:latin typeface="Arial" charset="0"/>
            </a:endParaRPr>
          </a:p>
        </p:txBody>
      </p:sp>
      <p:sp>
        <p:nvSpPr>
          <p:cNvPr id="394" name="Rectangle 280"/>
          <p:cNvSpPr>
            <a:spLocks noChangeArrowheads="1"/>
          </p:cNvSpPr>
          <p:nvPr/>
        </p:nvSpPr>
        <p:spPr bwMode="auto">
          <a:xfrm>
            <a:off x="269876" y="5810097"/>
            <a:ext cx="12777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377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2. </a:t>
            </a:r>
            <a:r>
              <a:rPr lang="en-US" sz="2000" dirty="0">
                <a:solidFill>
                  <a:srgbClr val="FF9933"/>
                </a:solidFill>
                <a:latin typeface="Arial" charset="0"/>
              </a:rPr>
              <a:t>Diffusion</a:t>
            </a:r>
            <a:endParaRPr lang="en-US" sz="3200" dirty="0">
              <a:latin typeface="Arial" charset="0"/>
            </a:endParaRPr>
          </a:p>
        </p:txBody>
      </p:sp>
      <p:sp>
        <p:nvSpPr>
          <p:cNvPr id="395" name="Rectangle 281"/>
          <p:cNvSpPr>
            <a:spLocks noChangeArrowheads="1"/>
          </p:cNvSpPr>
          <p:nvPr/>
        </p:nvSpPr>
        <p:spPr bwMode="auto">
          <a:xfrm>
            <a:off x="269877" y="5470577"/>
            <a:ext cx="15100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377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1. Production</a:t>
            </a:r>
            <a:endParaRPr lang="en-US" sz="2000" dirty="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6" name="Rectangle 395"/>
              <p:cNvSpPr/>
              <p:nvPr/>
            </p:nvSpPr>
            <p:spPr>
              <a:xfrm>
                <a:off x="4498773" y="5417005"/>
                <a:ext cx="3411447" cy="5027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>
                          <a:latin typeface="Cambria Math" panose="02040503050406030204" pitchFamily="18" charset="0"/>
                        </a:rPr>
                        <m:t>𝐵𝑒𝑎𝑚</m:t>
                      </m:r>
                      <m:r>
                        <a:rPr lang="en-US" sz="2667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67" i="1">
                          <a:latin typeface="Cambria Math" panose="02040503050406030204" pitchFamily="18" charset="0"/>
                        </a:rPr>
                        <m:t>𝐼𝑛𝑡</m:t>
                      </m:r>
                      <m:r>
                        <a:rPr lang="en-US" sz="2667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667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𝛮</m:t>
                      </m:r>
                      <m:r>
                        <a:rPr lang="en-US" sz="2667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2667" dirty="0"/>
              </a:p>
            </p:txBody>
          </p:sp>
        </mc:Choice>
        <mc:Fallback xmlns="">
          <p:sp>
            <p:nvSpPr>
              <p:cNvPr id="396" name="Rectangle 3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8773" y="5417005"/>
                <a:ext cx="3411447" cy="5027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7" name="Rectangle 396"/>
              <p:cNvSpPr/>
              <p:nvPr/>
            </p:nvSpPr>
            <p:spPr>
              <a:xfrm>
                <a:off x="4366044" y="5849027"/>
                <a:ext cx="4029372" cy="5413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667" b="1" i="1">
                              <a:solidFill>
                                <a:srgbClr val="29348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667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67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2667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𝒅𝒊𝒇𝒇</m:t>
                              </m:r>
                            </m:sub>
                          </m:sSub>
                          <m:r>
                            <a:rPr lang="en-US" sz="2667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en-US" sz="2667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𝒆𝒇𝒇</m:t>
                          </m:r>
                        </m:sub>
                      </m:sSub>
                      <m:sSub>
                        <m:sSubPr>
                          <m:ctrlPr>
                            <a:rPr lang="en-US" sz="2667" i="1">
                              <a:solidFill>
                                <a:srgbClr val="29348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667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67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667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667" i="1">
                                  <a:solidFill>
                                    <a:srgbClr val="29348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67" i="1">
                                  <a:solidFill>
                                    <a:srgbClr val="29348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667" i="1">
                                  <a:solidFill>
                                    <a:srgbClr val="29348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𝑠𝑒𝑝</m:t>
                              </m:r>
                            </m:sub>
                          </m:sSub>
                          <m:r>
                            <a:rPr lang="en-US" sz="2667" i="1">
                              <a:solidFill>
                                <a:srgbClr val="29348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667" i="1">
                              <a:solidFill>
                                <a:srgbClr val="29348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𝑡𝑟𝑎𝑛𝑠</m:t>
                          </m:r>
                        </m:sub>
                      </m:sSub>
                    </m:oMath>
                  </m:oMathPara>
                </a14:m>
                <a:endParaRPr lang="en-US" sz="2667" dirty="0">
                  <a:solidFill>
                    <a:srgbClr val="29348C"/>
                  </a:solidFill>
                </a:endParaRPr>
              </a:p>
            </p:txBody>
          </p:sp>
        </mc:Choice>
        <mc:Fallback xmlns="">
          <p:sp>
            <p:nvSpPr>
              <p:cNvPr id="397" name="Rectangle 3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044" y="5849027"/>
                <a:ext cx="4029372" cy="5413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8" name="Rectangle 397"/>
              <p:cNvSpPr/>
              <p:nvPr/>
            </p:nvSpPr>
            <p:spPr>
              <a:xfrm>
                <a:off x="8003048" y="5862599"/>
                <a:ext cx="3802929" cy="995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09585" defTabSz="914377"/>
                <a14:m>
                  <m:oMath xmlns:m="http://schemas.openxmlformats.org/officeDocument/2006/math">
                    <m:r>
                      <a:rPr lang="en-US" sz="14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467" i="1" dirty="0">
                    <a:ea typeface="Cambria Math" panose="02040503050406030204" pitchFamily="18" charset="0"/>
                  </a:rPr>
                  <a:t> – Cross section [mb]</a:t>
                </a:r>
              </a:p>
              <a:p>
                <a:pPr marL="609585" defTabSz="914377"/>
                <a14:m>
                  <m:oMath xmlns:m="http://schemas.openxmlformats.org/officeDocument/2006/math">
                    <m:r>
                      <a:rPr lang="en-US" sz="14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467" i="1" dirty="0">
                    <a:latin typeface="+mj-lt"/>
                    <a:ea typeface="Cambria Math" panose="02040503050406030204" pitchFamily="18" charset="0"/>
                  </a:rPr>
                  <a:t> – Proton flux [cm</a:t>
                </a:r>
                <a:r>
                  <a:rPr lang="en-US" sz="1467" i="1" baseline="30000" dirty="0">
                    <a:latin typeface="+mj-lt"/>
                    <a:ea typeface="Cambria Math" panose="02040503050406030204" pitchFamily="18" charset="0"/>
                  </a:rPr>
                  <a:t>-2</a:t>
                </a:r>
                <a:r>
                  <a:rPr lang="en-US" sz="1467" i="1" dirty="0">
                    <a:latin typeface="+mj-lt"/>
                    <a:ea typeface="Cambria Math" panose="02040503050406030204" pitchFamily="18" charset="0"/>
                  </a:rPr>
                  <a:t>]</a:t>
                </a:r>
              </a:p>
              <a:p>
                <a:pPr marL="609585" defTabSz="914377"/>
                <a14:m>
                  <m:oMath xmlns:m="http://schemas.openxmlformats.org/officeDocument/2006/math">
                    <m:sSub>
                      <m:sSubPr>
                        <m:ctrlPr>
                          <a:rPr lang="en-US" sz="14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467" i="1" dirty="0">
                    <a:ea typeface="Cambria Math" panose="02040503050406030204" pitchFamily="18" charset="0"/>
                  </a:rPr>
                  <a:t> – Nr of exposed atoms [dim]</a:t>
                </a:r>
              </a:p>
              <a:p>
                <a:pPr marL="609585" defTabSz="914377"/>
                <a14:m>
                  <m:oMath xmlns:m="http://schemas.openxmlformats.org/officeDocument/2006/math">
                    <m:r>
                      <a:rPr lang="en-US" sz="14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1467" i="1" dirty="0">
                    <a:ea typeface="Cambria Math" panose="02040503050406030204" pitchFamily="18" charset="0"/>
                  </a:rPr>
                  <a:t> – Efficiency [%]</a:t>
                </a:r>
              </a:p>
            </p:txBody>
          </p:sp>
        </mc:Choice>
        <mc:Fallback xmlns="">
          <p:sp>
            <p:nvSpPr>
              <p:cNvPr id="398" name="Rectangle 3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3048" y="5862599"/>
                <a:ext cx="3802929" cy="995401"/>
              </a:xfrm>
              <a:prstGeom prst="rect">
                <a:avLst/>
              </a:prstGeom>
              <a:blipFill>
                <a:blip r:embed="rId4"/>
                <a:stretch>
                  <a:fillRect t="-1840" b="-6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9" name="Rectangle 398"/>
          <p:cNvSpPr/>
          <p:nvPr/>
        </p:nvSpPr>
        <p:spPr>
          <a:xfrm>
            <a:off x="6806234" y="5982650"/>
            <a:ext cx="589288" cy="39584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00" name="Rectangle 399"/>
          <p:cNvSpPr/>
          <p:nvPr/>
        </p:nvSpPr>
        <p:spPr>
          <a:xfrm>
            <a:off x="6455559" y="5991846"/>
            <a:ext cx="350121" cy="39584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01" name="Rectangle 400"/>
          <p:cNvSpPr/>
          <p:nvPr/>
        </p:nvSpPr>
        <p:spPr>
          <a:xfrm>
            <a:off x="5836515" y="5990949"/>
            <a:ext cx="910675" cy="39584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02" name="Rectangle 401"/>
          <p:cNvSpPr/>
          <p:nvPr/>
        </p:nvSpPr>
        <p:spPr>
          <a:xfrm>
            <a:off x="5131285" y="5995382"/>
            <a:ext cx="910675" cy="39584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565" y="223447"/>
            <a:ext cx="6716675" cy="940443"/>
          </a:xfrm>
        </p:spPr>
        <p:txBody>
          <a:bodyPr>
            <a:normAutofit/>
          </a:bodyPr>
          <a:lstStyle/>
          <a:p>
            <a:r>
              <a:rPr lang="en-US" dirty="0"/>
              <a:t>ISOL </a:t>
            </a:r>
            <a:r>
              <a:rPr lang="en-US" sz="4800" dirty="0"/>
              <a:t>Isotope Separation</a:t>
            </a:r>
          </a:p>
        </p:txBody>
      </p:sp>
      <p:pic>
        <p:nvPicPr>
          <p:cNvPr id="2050" name="Picture 2" descr="Image result for lorentz principle mass spectrometr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4" t="15856"/>
          <a:stretch/>
        </p:blipFill>
        <p:spPr bwMode="auto">
          <a:xfrm>
            <a:off x="10640955" y="194425"/>
            <a:ext cx="1489972" cy="231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" name="Rectangle 276"/>
          <p:cNvSpPr>
            <a:spLocks noChangeArrowheads="1"/>
          </p:cNvSpPr>
          <p:nvPr/>
        </p:nvSpPr>
        <p:spPr bwMode="auto">
          <a:xfrm>
            <a:off x="1985289" y="5798475"/>
            <a:ext cx="22073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377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5. </a:t>
            </a:r>
            <a:r>
              <a:rPr lang="en-US" sz="2000" dirty="0">
                <a:solidFill>
                  <a:srgbClr val="104282"/>
                </a:solidFill>
                <a:latin typeface="Arial" charset="0"/>
              </a:rPr>
              <a:t>Mass Separation</a:t>
            </a:r>
            <a:endParaRPr lang="en-US" sz="3200" dirty="0">
              <a:solidFill>
                <a:srgbClr val="104282"/>
              </a:solidFill>
              <a:latin typeface="Arial" charset="0"/>
            </a:endParaRPr>
          </a:p>
        </p:txBody>
      </p:sp>
      <p:sp>
        <p:nvSpPr>
          <p:cNvPr id="514" name="Rectangle 276"/>
          <p:cNvSpPr>
            <a:spLocks noChangeArrowheads="1"/>
          </p:cNvSpPr>
          <p:nvPr/>
        </p:nvSpPr>
        <p:spPr bwMode="auto">
          <a:xfrm>
            <a:off x="1985289" y="6137994"/>
            <a:ext cx="13660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377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6. </a:t>
            </a:r>
            <a:r>
              <a:rPr lang="en-US" sz="2000" dirty="0">
                <a:solidFill>
                  <a:srgbClr val="104282"/>
                </a:solidFill>
                <a:latin typeface="Arial" charset="0"/>
              </a:rPr>
              <a:t>Transport</a:t>
            </a:r>
            <a:endParaRPr lang="en-US" sz="3200" dirty="0">
              <a:solidFill>
                <a:srgbClr val="104282"/>
              </a:solidFill>
              <a:latin typeface="Arial" charset="0"/>
            </a:endParaRPr>
          </a:p>
        </p:txBody>
      </p:sp>
      <p:grpSp>
        <p:nvGrpSpPr>
          <p:cNvPr id="2063" name="Group 2062"/>
          <p:cNvGrpSpPr/>
          <p:nvPr/>
        </p:nvGrpSpPr>
        <p:grpSpPr>
          <a:xfrm>
            <a:off x="5012826" y="1509130"/>
            <a:ext cx="6808697" cy="3980751"/>
            <a:chOff x="3755080" y="779151"/>
            <a:chExt cx="5106523" cy="2985563"/>
          </a:xfrm>
        </p:grpSpPr>
        <p:grpSp>
          <p:nvGrpSpPr>
            <p:cNvPr id="2062" name="Group 2061"/>
            <p:cNvGrpSpPr/>
            <p:nvPr/>
          </p:nvGrpSpPr>
          <p:grpSpPr>
            <a:xfrm>
              <a:off x="3755080" y="779151"/>
              <a:ext cx="5106523" cy="2985563"/>
              <a:chOff x="3755080" y="779151"/>
              <a:chExt cx="5106523" cy="2985563"/>
            </a:xfrm>
          </p:grpSpPr>
          <p:grpSp>
            <p:nvGrpSpPr>
              <p:cNvPr id="403" name="Group 7"/>
              <p:cNvGrpSpPr>
                <a:grpSpLocks noChangeAspect="1"/>
              </p:cNvGrpSpPr>
              <p:nvPr/>
            </p:nvGrpSpPr>
            <p:grpSpPr bwMode="auto">
              <a:xfrm flipH="1">
                <a:off x="3755080" y="779151"/>
                <a:ext cx="5106523" cy="2985563"/>
                <a:chOff x="385" y="1298"/>
                <a:chExt cx="1927" cy="1187"/>
              </a:xfrm>
            </p:grpSpPr>
            <p:sp>
              <p:nvSpPr>
                <p:cNvPr id="404" name="AutoShape 8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85" y="1298"/>
                  <a:ext cx="1927" cy="1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05" name="Freeform 9"/>
                <p:cNvSpPr>
                  <a:spLocks noChangeAspect="1"/>
                </p:cNvSpPr>
                <p:nvPr/>
              </p:nvSpPr>
              <p:spPr bwMode="auto">
                <a:xfrm>
                  <a:off x="1137" y="1575"/>
                  <a:ext cx="393" cy="235"/>
                </a:xfrm>
                <a:custGeom>
                  <a:avLst/>
                  <a:gdLst/>
                  <a:ahLst/>
                  <a:cxnLst>
                    <a:cxn ang="0">
                      <a:pos x="1600" y="1"/>
                    </a:cxn>
                    <a:cxn ang="0">
                      <a:pos x="1543" y="1"/>
                    </a:cxn>
                    <a:cxn ang="0">
                      <a:pos x="1475" y="6"/>
                    </a:cxn>
                    <a:cxn ang="0">
                      <a:pos x="1394" y="17"/>
                    </a:cxn>
                    <a:cxn ang="0">
                      <a:pos x="1303" y="33"/>
                    </a:cxn>
                    <a:cxn ang="0">
                      <a:pos x="1204" y="56"/>
                    </a:cxn>
                    <a:cxn ang="0">
                      <a:pos x="1098" y="85"/>
                    </a:cxn>
                    <a:cxn ang="0">
                      <a:pos x="987" y="119"/>
                    </a:cxn>
                    <a:cxn ang="0">
                      <a:pos x="870" y="160"/>
                    </a:cxn>
                    <a:cxn ang="0">
                      <a:pos x="751" y="208"/>
                    </a:cxn>
                    <a:cxn ang="0">
                      <a:pos x="629" y="262"/>
                    </a:cxn>
                    <a:cxn ang="0">
                      <a:pos x="509" y="322"/>
                    </a:cxn>
                    <a:cxn ang="0">
                      <a:pos x="389" y="389"/>
                    </a:cxn>
                    <a:cxn ang="0">
                      <a:pos x="272" y="463"/>
                    </a:cxn>
                    <a:cxn ang="0">
                      <a:pos x="159" y="544"/>
                    </a:cxn>
                    <a:cxn ang="0">
                      <a:pos x="52" y="632"/>
                    </a:cxn>
                    <a:cxn ang="0">
                      <a:pos x="0" y="926"/>
                    </a:cxn>
                    <a:cxn ang="0">
                      <a:pos x="668" y="1142"/>
                    </a:cxn>
                    <a:cxn ang="0">
                      <a:pos x="728" y="1073"/>
                    </a:cxn>
                    <a:cxn ang="0">
                      <a:pos x="795" y="1005"/>
                    </a:cxn>
                    <a:cxn ang="0">
                      <a:pos x="871" y="942"/>
                    </a:cxn>
                    <a:cxn ang="0">
                      <a:pos x="952" y="881"/>
                    </a:cxn>
                    <a:cxn ang="0">
                      <a:pos x="1037" y="825"/>
                    </a:cxn>
                    <a:cxn ang="0">
                      <a:pos x="1126" y="772"/>
                    </a:cxn>
                    <a:cxn ang="0">
                      <a:pos x="1219" y="724"/>
                    </a:cxn>
                    <a:cxn ang="0">
                      <a:pos x="1311" y="679"/>
                    </a:cxn>
                    <a:cxn ang="0">
                      <a:pos x="1406" y="641"/>
                    </a:cxn>
                    <a:cxn ang="0">
                      <a:pos x="1500" y="607"/>
                    </a:cxn>
                    <a:cxn ang="0">
                      <a:pos x="1593" y="578"/>
                    </a:cxn>
                    <a:cxn ang="0">
                      <a:pos x="1683" y="553"/>
                    </a:cxn>
                    <a:cxn ang="0">
                      <a:pos x="1770" y="535"/>
                    </a:cxn>
                    <a:cxn ang="0">
                      <a:pos x="1851" y="523"/>
                    </a:cxn>
                    <a:cxn ang="0">
                      <a:pos x="1927" y="517"/>
                    </a:cxn>
                    <a:cxn ang="0">
                      <a:pos x="1963" y="307"/>
                    </a:cxn>
                  </a:cxnLst>
                  <a:rect l="0" t="0" r="r" b="b"/>
                  <a:pathLst>
                    <a:path w="1963" h="1178">
                      <a:moveTo>
                        <a:pt x="1623" y="4"/>
                      </a:moveTo>
                      <a:lnTo>
                        <a:pt x="1600" y="1"/>
                      </a:lnTo>
                      <a:lnTo>
                        <a:pt x="1574" y="0"/>
                      </a:lnTo>
                      <a:lnTo>
                        <a:pt x="1543" y="1"/>
                      </a:lnTo>
                      <a:lnTo>
                        <a:pt x="1511" y="2"/>
                      </a:lnTo>
                      <a:lnTo>
                        <a:pt x="1475" y="6"/>
                      </a:lnTo>
                      <a:lnTo>
                        <a:pt x="1435" y="11"/>
                      </a:lnTo>
                      <a:lnTo>
                        <a:pt x="1394" y="17"/>
                      </a:lnTo>
                      <a:lnTo>
                        <a:pt x="1350" y="24"/>
                      </a:lnTo>
                      <a:lnTo>
                        <a:pt x="1303" y="33"/>
                      </a:lnTo>
                      <a:lnTo>
                        <a:pt x="1255" y="44"/>
                      </a:lnTo>
                      <a:lnTo>
                        <a:pt x="1204" y="56"/>
                      </a:lnTo>
                      <a:lnTo>
                        <a:pt x="1153" y="69"/>
                      </a:lnTo>
                      <a:lnTo>
                        <a:pt x="1098" y="85"/>
                      </a:lnTo>
                      <a:lnTo>
                        <a:pt x="1043" y="101"/>
                      </a:lnTo>
                      <a:lnTo>
                        <a:pt x="987" y="119"/>
                      </a:lnTo>
                      <a:lnTo>
                        <a:pt x="929" y="138"/>
                      </a:lnTo>
                      <a:lnTo>
                        <a:pt x="870" y="160"/>
                      </a:lnTo>
                      <a:lnTo>
                        <a:pt x="811" y="183"/>
                      </a:lnTo>
                      <a:lnTo>
                        <a:pt x="751" y="208"/>
                      </a:lnTo>
                      <a:lnTo>
                        <a:pt x="691" y="234"/>
                      </a:lnTo>
                      <a:lnTo>
                        <a:pt x="629" y="262"/>
                      </a:lnTo>
                      <a:lnTo>
                        <a:pt x="569" y="291"/>
                      </a:lnTo>
                      <a:lnTo>
                        <a:pt x="509" y="322"/>
                      </a:lnTo>
                      <a:lnTo>
                        <a:pt x="449" y="354"/>
                      </a:lnTo>
                      <a:lnTo>
                        <a:pt x="389" y="389"/>
                      </a:lnTo>
                      <a:lnTo>
                        <a:pt x="330" y="426"/>
                      </a:lnTo>
                      <a:lnTo>
                        <a:pt x="272" y="463"/>
                      </a:lnTo>
                      <a:lnTo>
                        <a:pt x="214" y="502"/>
                      </a:lnTo>
                      <a:lnTo>
                        <a:pt x="159" y="544"/>
                      </a:lnTo>
                      <a:lnTo>
                        <a:pt x="105" y="587"/>
                      </a:lnTo>
                      <a:lnTo>
                        <a:pt x="52" y="632"/>
                      </a:lnTo>
                      <a:lnTo>
                        <a:pt x="0" y="678"/>
                      </a:lnTo>
                      <a:lnTo>
                        <a:pt x="0" y="926"/>
                      </a:lnTo>
                      <a:lnTo>
                        <a:pt x="641" y="1178"/>
                      </a:lnTo>
                      <a:lnTo>
                        <a:pt x="668" y="1142"/>
                      </a:lnTo>
                      <a:lnTo>
                        <a:pt x="697" y="1106"/>
                      </a:lnTo>
                      <a:lnTo>
                        <a:pt x="728" y="1073"/>
                      </a:lnTo>
                      <a:lnTo>
                        <a:pt x="760" y="1039"/>
                      </a:lnTo>
                      <a:lnTo>
                        <a:pt x="795" y="1005"/>
                      </a:lnTo>
                      <a:lnTo>
                        <a:pt x="833" y="973"/>
                      </a:lnTo>
                      <a:lnTo>
                        <a:pt x="871" y="942"/>
                      </a:lnTo>
                      <a:lnTo>
                        <a:pt x="911" y="911"/>
                      </a:lnTo>
                      <a:lnTo>
                        <a:pt x="952" y="881"/>
                      </a:lnTo>
                      <a:lnTo>
                        <a:pt x="994" y="853"/>
                      </a:lnTo>
                      <a:lnTo>
                        <a:pt x="1037" y="825"/>
                      </a:lnTo>
                      <a:lnTo>
                        <a:pt x="1082" y="798"/>
                      </a:lnTo>
                      <a:lnTo>
                        <a:pt x="1126" y="772"/>
                      </a:lnTo>
                      <a:lnTo>
                        <a:pt x="1172" y="747"/>
                      </a:lnTo>
                      <a:lnTo>
                        <a:pt x="1219" y="724"/>
                      </a:lnTo>
                      <a:lnTo>
                        <a:pt x="1264" y="701"/>
                      </a:lnTo>
                      <a:lnTo>
                        <a:pt x="1311" y="679"/>
                      </a:lnTo>
                      <a:lnTo>
                        <a:pt x="1359" y="660"/>
                      </a:lnTo>
                      <a:lnTo>
                        <a:pt x="1406" y="641"/>
                      </a:lnTo>
                      <a:lnTo>
                        <a:pt x="1453" y="622"/>
                      </a:lnTo>
                      <a:lnTo>
                        <a:pt x="1500" y="607"/>
                      </a:lnTo>
                      <a:lnTo>
                        <a:pt x="1547" y="591"/>
                      </a:lnTo>
                      <a:lnTo>
                        <a:pt x="1593" y="578"/>
                      </a:lnTo>
                      <a:lnTo>
                        <a:pt x="1638" y="564"/>
                      </a:lnTo>
                      <a:lnTo>
                        <a:pt x="1683" y="553"/>
                      </a:lnTo>
                      <a:lnTo>
                        <a:pt x="1726" y="544"/>
                      </a:lnTo>
                      <a:lnTo>
                        <a:pt x="1770" y="535"/>
                      </a:lnTo>
                      <a:lnTo>
                        <a:pt x="1810" y="528"/>
                      </a:lnTo>
                      <a:lnTo>
                        <a:pt x="1851" y="523"/>
                      </a:lnTo>
                      <a:lnTo>
                        <a:pt x="1890" y="519"/>
                      </a:lnTo>
                      <a:lnTo>
                        <a:pt x="1927" y="517"/>
                      </a:lnTo>
                      <a:lnTo>
                        <a:pt x="1963" y="516"/>
                      </a:lnTo>
                      <a:lnTo>
                        <a:pt x="1963" y="307"/>
                      </a:lnTo>
                      <a:lnTo>
                        <a:pt x="1623" y="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06" name="Freeform 10"/>
                <p:cNvSpPr>
                  <a:spLocks noChangeAspect="1"/>
                </p:cNvSpPr>
                <p:nvPr/>
              </p:nvSpPr>
              <p:spPr bwMode="auto">
                <a:xfrm>
                  <a:off x="1137" y="1575"/>
                  <a:ext cx="393" cy="235"/>
                </a:xfrm>
                <a:custGeom>
                  <a:avLst/>
                  <a:gdLst/>
                  <a:ahLst/>
                  <a:cxnLst>
                    <a:cxn ang="0">
                      <a:pos x="1623" y="4"/>
                    </a:cxn>
                    <a:cxn ang="0">
                      <a:pos x="1574" y="0"/>
                    </a:cxn>
                    <a:cxn ang="0">
                      <a:pos x="1511" y="2"/>
                    </a:cxn>
                    <a:cxn ang="0">
                      <a:pos x="1435" y="11"/>
                    </a:cxn>
                    <a:cxn ang="0">
                      <a:pos x="1350" y="24"/>
                    </a:cxn>
                    <a:cxn ang="0">
                      <a:pos x="1255" y="44"/>
                    </a:cxn>
                    <a:cxn ang="0">
                      <a:pos x="1153" y="69"/>
                    </a:cxn>
                    <a:cxn ang="0">
                      <a:pos x="1043" y="101"/>
                    </a:cxn>
                    <a:cxn ang="0">
                      <a:pos x="929" y="138"/>
                    </a:cxn>
                    <a:cxn ang="0">
                      <a:pos x="811" y="183"/>
                    </a:cxn>
                    <a:cxn ang="0">
                      <a:pos x="691" y="234"/>
                    </a:cxn>
                    <a:cxn ang="0">
                      <a:pos x="569" y="291"/>
                    </a:cxn>
                    <a:cxn ang="0">
                      <a:pos x="449" y="354"/>
                    </a:cxn>
                    <a:cxn ang="0">
                      <a:pos x="330" y="426"/>
                    </a:cxn>
                    <a:cxn ang="0">
                      <a:pos x="214" y="502"/>
                    </a:cxn>
                    <a:cxn ang="0">
                      <a:pos x="105" y="587"/>
                    </a:cxn>
                    <a:cxn ang="0">
                      <a:pos x="0" y="678"/>
                    </a:cxn>
                    <a:cxn ang="0">
                      <a:pos x="641" y="1178"/>
                    </a:cxn>
                    <a:cxn ang="0">
                      <a:pos x="668" y="1142"/>
                    </a:cxn>
                    <a:cxn ang="0">
                      <a:pos x="728" y="1073"/>
                    </a:cxn>
                    <a:cxn ang="0">
                      <a:pos x="795" y="1005"/>
                    </a:cxn>
                    <a:cxn ang="0">
                      <a:pos x="871" y="942"/>
                    </a:cxn>
                    <a:cxn ang="0">
                      <a:pos x="952" y="881"/>
                    </a:cxn>
                    <a:cxn ang="0">
                      <a:pos x="1037" y="825"/>
                    </a:cxn>
                    <a:cxn ang="0">
                      <a:pos x="1126" y="772"/>
                    </a:cxn>
                    <a:cxn ang="0">
                      <a:pos x="1219" y="724"/>
                    </a:cxn>
                    <a:cxn ang="0">
                      <a:pos x="1311" y="679"/>
                    </a:cxn>
                    <a:cxn ang="0">
                      <a:pos x="1406" y="641"/>
                    </a:cxn>
                    <a:cxn ang="0">
                      <a:pos x="1500" y="607"/>
                    </a:cxn>
                    <a:cxn ang="0">
                      <a:pos x="1593" y="578"/>
                    </a:cxn>
                    <a:cxn ang="0">
                      <a:pos x="1683" y="553"/>
                    </a:cxn>
                    <a:cxn ang="0">
                      <a:pos x="1770" y="535"/>
                    </a:cxn>
                    <a:cxn ang="0">
                      <a:pos x="1851" y="523"/>
                    </a:cxn>
                    <a:cxn ang="0">
                      <a:pos x="1927" y="517"/>
                    </a:cxn>
                    <a:cxn ang="0">
                      <a:pos x="1963" y="307"/>
                    </a:cxn>
                  </a:cxnLst>
                  <a:rect l="0" t="0" r="r" b="b"/>
                  <a:pathLst>
                    <a:path w="1963" h="1178">
                      <a:moveTo>
                        <a:pt x="1623" y="4"/>
                      </a:moveTo>
                      <a:lnTo>
                        <a:pt x="1623" y="4"/>
                      </a:lnTo>
                      <a:lnTo>
                        <a:pt x="1600" y="1"/>
                      </a:lnTo>
                      <a:lnTo>
                        <a:pt x="1574" y="0"/>
                      </a:lnTo>
                      <a:lnTo>
                        <a:pt x="1543" y="1"/>
                      </a:lnTo>
                      <a:lnTo>
                        <a:pt x="1511" y="2"/>
                      </a:lnTo>
                      <a:lnTo>
                        <a:pt x="1475" y="6"/>
                      </a:lnTo>
                      <a:lnTo>
                        <a:pt x="1435" y="11"/>
                      </a:lnTo>
                      <a:lnTo>
                        <a:pt x="1394" y="17"/>
                      </a:lnTo>
                      <a:lnTo>
                        <a:pt x="1350" y="24"/>
                      </a:lnTo>
                      <a:lnTo>
                        <a:pt x="1303" y="33"/>
                      </a:lnTo>
                      <a:lnTo>
                        <a:pt x="1255" y="44"/>
                      </a:lnTo>
                      <a:lnTo>
                        <a:pt x="1204" y="56"/>
                      </a:lnTo>
                      <a:lnTo>
                        <a:pt x="1153" y="69"/>
                      </a:lnTo>
                      <a:lnTo>
                        <a:pt x="1098" y="85"/>
                      </a:lnTo>
                      <a:lnTo>
                        <a:pt x="1043" y="101"/>
                      </a:lnTo>
                      <a:lnTo>
                        <a:pt x="987" y="119"/>
                      </a:lnTo>
                      <a:lnTo>
                        <a:pt x="929" y="138"/>
                      </a:lnTo>
                      <a:lnTo>
                        <a:pt x="870" y="160"/>
                      </a:lnTo>
                      <a:lnTo>
                        <a:pt x="811" y="183"/>
                      </a:lnTo>
                      <a:lnTo>
                        <a:pt x="751" y="208"/>
                      </a:lnTo>
                      <a:lnTo>
                        <a:pt x="691" y="234"/>
                      </a:lnTo>
                      <a:lnTo>
                        <a:pt x="629" y="262"/>
                      </a:lnTo>
                      <a:lnTo>
                        <a:pt x="569" y="291"/>
                      </a:lnTo>
                      <a:lnTo>
                        <a:pt x="509" y="322"/>
                      </a:lnTo>
                      <a:lnTo>
                        <a:pt x="449" y="354"/>
                      </a:lnTo>
                      <a:lnTo>
                        <a:pt x="389" y="389"/>
                      </a:lnTo>
                      <a:lnTo>
                        <a:pt x="330" y="426"/>
                      </a:lnTo>
                      <a:lnTo>
                        <a:pt x="272" y="463"/>
                      </a:lnTo>
                      <a:lnTo>
                        <a:pt x="214" y="502"/>
                      </a:lnTo>
                      <a:lnTo>
                        <a:pt x="159" y="544"/>
                      </a:lnTo>
                      <a:lnTo>
                        <a:pt x="105" y="587"/>
                      </a:lnTo>
                      <a:lnTo>
                        <a:pt x="52" y="632"/>
                      </a:lnTo>
                      <a:lnTo>
                        <a:pt x="0" y="678"/>
                      </a:lnTo>
                      <a:lnTo>
                        <a:pt x="0" y="926"/>
                      </a:lnTo>
                      <a:lnTo>
                        <a:pt x="641" y="1178"/>
                      </a:lnTo>
                      <a:lnTo>
                        <a:pt x="641" y="1178"/>
                      </a:lnTo>
                      <a:lnTo>
                        <a:pt x="668" y="1142"/>
                      </a:lnTo>
                      <a:lnTo>
                        <a:pt x="697" y="1106"/>
                      </a:lnTo>
                      <a:lnTo>
                        <a:pt x="728" y="1073"/>
                      </a:lnTo>
                      <a:lnTo>
                        <a:pt x="760" y="1039"/>
                      </a:lnTo>
                      <a:lnTo>
                        <a:pt x="795" y="1005"/>
                      </a:lnTo>
                      <a:lnTo>
                        <a:pt x="833" y="973"/>
                      </a:lnTo>
                      <a:lnTo>
                        <a:pt x="871" y="942"/>
                      </a:lnTo>
                      <a:lnTo>
                        <a:pt x="911" y="911"/>
                      </a:lnTo>
                      <a:lnTo>
                        <a:pt x="952" y="881"/>
                      </a:lnTo>
                      <a:lnTo>
                        <a:pt x="994" y="853"/>
                      </a:lnTo>
                      <a:lnTo>
                        <a:pt x="1037" y="825"/>
                      </a:lnTo>
                      <a:lnTo>
                        <a:pt x="1082" y="798"/>
                      </a:lnTo>
                      <a:lnTo>
                        <a:pt x="1126" y="772"/>
                      </a:lnTo>
                      <a:lnTo>
                        <a:pt x="1172" y="747"/>
                      </a:lnTo>
                      <a:lnTo>
                        <a:pt x="1219" y="724"/>
                      </a:lnTo>
                      <a:lnTo>
                        <a:pt x="1264" y="701"/>
                      </a:lnTo>
                      <a:lnTo>
                        <a:pt x="1311" y="679"/>
                      </a:lnTo>
                      <a:lnTo>
                        <a:pt x="1359" y="660"/>
                      </a:lnTo>
                      <a:lnTo>
                        <a:pt x="1406" y="641"/>
                      </a:lnTo>
                      <a:lnTo>
                        <a:pt x="1453" y="622"/>
                      </a:lnTo>
                      <a:lnTo>
                        <a:pt x="1500" y="607"/>
                      </a:lnTo>
                      <a:lnTo>
                        <a:pt x="1547" y="591"/>
                      </a:lnTo>
                      <a:lnTo>
                        <a:pt x="1593" y="578"/>
                      </a:lnTo>
                      <a:lnTo>
                        <a:pt x="1638" y="564"/>
                      </a:lnTo>
                      <a:lnTo>
                        <a:pt x="1683" y="553"/>
                      </a:lnTo>
                      <a:lnTo>
                        <a:pt x="1726" y="544"/>
                      </a:lnTo>
                      <a:lnTo>
                        <a:pt x="1770" y="535"/>
                      </a:lnTo>
                      <a:lnTo>
                        <a:pt x="1810" y="528"/>
                      </a:lnTo>
                      <a:lnTo>
                        <a:pt x="1851" y="523"/>
                      </a:lnTo>
                      <a:lnTo>
                        <a:pt x="1890" y="519"/>
                      </a:lnTo>
                      <a:lnTo>
                        <a:pt x="1927" y="517"/>
                      </a:lnTo>
                      <a:lnTo>
                        <a:pt x="1963" y="516"/>
                      </a:lnTo>
                      <a:lnTo>
                        <a:pt x="1963" y="307"/>
                      </a:lnTo>
                      <a:lnTo>
                        <a:pt x="1623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07" name="Freeform 11"/>
                <p:cNvSpPr>
                  <a:spLocks noChangeAspect="1"/>
                </p:cNvSpPr>
                <p:nvPr/>
              </p:nvSpPr>
              <p:spPr bwMode="auto">
                <a:xfrm>
                  <a:off x="1264" y="1635"/>
                  <a:ext cx="263" cy="175"/>
                </a:xfrm>
                <a:custGeom>
                  <a:avLst/>
                  <a:gdLst/>
                  <a:ahLst/>
                  <a:cxnLst>
                    <a:cxn ang="0">
                      <a:pos x="1316" y="0"/>
                    </a:cxn>
                    <a:cxn ang="0">
                      <a:pos x="1316" y="0"/>
                    </a:cxn>
                    <a:cxn ang="0">
                      <a:pos x="1280" y="1"/>
                    </a:cxn>
                    <a:cxn ang="0">
                      <a:pos x="1243" y="3"/>
                    </a:cxn>
                    <a:cxn ang="0">
                      <a:pos x="1203" y="6"/>
                    </a:cxn>
                    <a:cxn ang="0">
                      <a:pos x="1162" y="11"/>
                    </a:cxn>
                    <a:cxn ang="0">
                      <a:pos x="1120" y="18"/>
                    </a:cxn>
                    <a:cxn ang="0">
                      <a:pos x="1077" y="26"/>
                    </a:cxn>
                    <a:cxn ang="0">
                      <a:pos x="1032" y="34"/>
                    </a:cxn>
                    <a:cxn ang="0">
                      <a:pos x="987" y="45"/>
                    </a:cxn>
                    <a:cxn ang="0">
                      <a:pos x="940" y="57"/>
                    </a:cxn>
                    <a:cxn ang="0">
                      <a:pos x="893" y="69"/>
                    </a:cxn>
                    <a:cxn ang="0">
                      <a:pos x="846" y="84"/>
                    </a:cxn>
                    <a:cxn ang="0">
                      <a:pos x="798" y="100"/>
                    </a:cxn>
                    <a:cxn ang="0">
                      <a:pos x="750" y="117"/>
                    </a:cxn>
                    <a:cxn ang="0">
                      <a:pos x="703" y="135"/>
                    </a:cxn>
                    <a:cxn ang="0">
                      <a:pos x="655" y="153"/>
                    </a:cxn>
                    <a:cxn ang="0">
                      <a:pos x="607" y="174"/>
                    </a:cxn>
                    <a:cxn ang="0">
                      <a:pos x="560" y="195"/>
                    </a:cxn>
                    <a:cxn ang="0">
                      <a:pos x="513" y="219"/>
                    </a:cxn>
                    <a:cxn ang="0">
                      <a:pos x="467" y="243"/>
                    </a:cxn>
                    <a:cxn ang="0">
                      <a:pos x="423" y="267"/>
                    </a:cxn>
                    <a:cxn ang="0">
                      <a:pos x="378" y="294"/>
                    </a:cxn>
                    <a:cxn ang="0">
                      <a:pos x="335" y="320"/>
                    </a:cxn>
                    <a:cxn ang="0">
                      <a:pos x="293" y="350"/>
                    </a:cxn>
                    <a:cxn ang="0">
                      <a:pos x="253" y="379"/>
                    </a:cxn>
                    <a:cxn ang="0">
                      <a:pos x="214" y="409"/>
                    </a:cxn>
                    <a:cxn ang="0">
                      <a:pos x="177" y="441"/>
                    </a:cxn>
                    <a:cxn ang="0">
                      <a:pos x="142" y="473"/>
                    </a:cxn>
                    <a:cxn ang="0">
                      <a:pos x="110" y="507"/>
                    </a:cxn>
                    <a:cxn ang="0">
                      <a:pos x="78" y="542"/>
                    </a:cxn>
                    <a:cxn ang="0">
                      <a:pos x="50" y="578"/>
                    </a:cxn>
                    <a:cxn ang="0">
                      <a:pos x="24" y="614"/>
                    </a:cxn>
                    <a:cxn ang="0">
                      <a:pos x="0" y="652"/>
                    </a:cxn>
                    <a:cxn ang="0">
                      <a:pos x="0" y="876"/>
                    </a:cxn>
                  </a:cxnLst>
                  <a:rect l="0" t="0" r="r" b="b"/>
                  <a:pathLst>
                    <a:path w="1316" h="876">
                      <a:moveTo>
                        <a:pt x="1316" y="0"/>
                      </a:moveTo>
                      <a:lnTo>
                        <a:pt x="1316" y="0"/>
                      </a:lnTo>
                      <a:lnTo>
                        <a:pt x="1280" y="1"/>
                      </a:lnTo>
                      <a:lnTo>
                        <a:pt x="1243" y="3"/>
                      </a:lnTo>
                      <a:lnTo>
                        <a:pt x="1203" y="6"/>
                      </a:lnTo>
                      <a:lnTo>
                        <a:pt x="1162" y="11"/>
                      </a:lnTo>
                      <a:lnTo>
                        <a:pt x="1120" y="18"/>
                      </a:lnTo>
                      <a:lnTo>
                        <a:pt x="1077" y="26"/>
                      </a:lnTo>
                      <a:lnTo>
                        <a:pt x="1032" y="34"/>
                      </a:lnTo>
                      <a:lnTo>
                        <a:pt x="987" y="45"/>
                      </a:lnTo>
                      <a:lnTo>
                        <a:pt x="940" y="57"/>
                      </a:lnTo>
                      <a:lnTo>
                        <a:pt x="893" y="69"/>
                      </a:lnTo>
                      <a:lnTo>
                        <a:pt x="846" y="84"/>
                      </a:lnTo>
                      <a:lnTo>
                        <a:pt x="798" y="100"/>
                      </a:lnTo>
                      <a:lnTo>
                        <a:pt x="750" y="117"/>
                      </a:lnTo>
                      <a:lnTo>
                        <a:pt x="703" y="135"/>
                      </a:lnTo>
                      <a:lnTo>
                        <a:pt x="655" y="153"/>
                      </a:lnTo>
                      <a:lnTo>
                        <a:pt x="607" y="174"/>
                      </a:lnTo>
                      <a:lnTo>
                        <a:pt x="560" y="195"/>
                      </a:lnTo>
                      <a:lnTo>
                        <a:pt x="513" y="219"/>
                      </a:lnTo>
                      <a:lnTo>
                        <a:pt x="467" y="243"/>
                      </a:lnTo>
                      <a:lnTo>
                        <a:pt x="423" y="267"/>
                      </a:lnTo>
                      <a:lnTo>
                        <a:pt x="378" y="294"/>
                      </a:lnTo>
                      <a:lnTo>
                        <a:pt x="335" y="320"/>
                      </a:lnTo>
                      <a:lnTo>
                        <a:pt x="293" y="350"/>
                      </a:lnTo>
                      <a:lnTo>
                        <a:pt x="253" y="379"/>
                      </a:lnTo>
                      <a:lnTo>
                        <a:pt x="214" y="409"/>
                      </a:lnTo>
                      <a:lnTo>
                        <a:pt x="177" y="441"/>
                      </a:lnTo>
                      <a:lnTo>
                        <a:pt x="142" y="473"/>
                      </a:lnTo>
                      <a:lnTo>
                        <a:pt x="110" y="507"/>
                      </a:lnTo>
                      <a:lnTo>
                        <a:pt x="78" y="542"/>
                      </a:lnTo>
                      <a:lnTo>
                        <a:pt x="50" y="578"/>
                      </a:lnTo>
                      <a:lnTo>
                        <a:pt x="24" y="614"/>
                      </a:lnTo>
                      <a:lnTo>
                        <a:pt x="0" y="652"/>
                      </a:lnTo>
                      <a:lnTo>
                        <a:pt x="0" y="87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08" name="Line 12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140" y="1714"/>
                  <a:ext cx="124" cy="5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09" name="Freeform 13"/>
                <p:cNvSpPr>
                  <a:spLocks noChangeAspect="1"/>
                </p:cNvSpPr>
                <p:nvPr/>
              </p:nvSpPr>
              <p:spPr bwMode="auto">
                <a:xfrm>
                  <a:off x="549" y="2090"/>
                  <a:ext cx="21" cy="173"/>
                </a:xfrm>
                <a:custGeom>
                  <a:avLst/>
                  <a:gdLst/>
                  <a:ahLst/>
                  <a:cxnLst>
                    <a:cxn ang="0">
                      <a:pos x="38" y="865"/>
                    </a:cxn>
                    <a:cxn ang="0">
                      <a:pos x="0" y="634"/>
                    </a:cxn>
                    <a:cxn ang="0">
                      <a:pos x="0" y="0"/>
                    </a:cxn>
                    <a:cxn ang="0">
                      <a:pos x="105" y="455"/>
                    </a:cxn>
                    <a:cxn ang="0">
                      <a:pos x="38" y="865"/>
                    </a:cxn>
                  </a:cxnLst>
                  <a:rect l="0" t="0" r="r" b="b"/>
                  <a:pathLst>
                    <a:path w="105" h="865">
                      <a:moveTo>
                        <a:pt x="38" y="865"/>
                      </a:moveTo>
                      <a:lnTo>
                        <a:pt x="0" y="634"/>
                      </a:lnTo>
                      <a:lnTo>
                        <a:pt x="0" y="0"/>
                      </a:lnTo>
                      <a:lnTo>
                        <a:pt x="105" y="455"/>
                      </a:lnTo>
                      <a:lnTo>
                        <a:pt x="38" y="865"/>
                      </a:lnTo>
                      <a:close/>
                    </a:path>
                  </a:pathLst>
                </a:custGeom>
                <a:solidFill>
                  <a:srgbClr val="40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10" name="Freeform 14"/>
                <p:cNvSpPr>
                  <a:spLocks noChangeAspect="1"/>
                </p:cNvSpPr>
                <p:nvPr/>
              </p:nvSpPr>
              <p:spPr bwMode="auto">
                <a:xfrm>
                  <a:off x="549" y="2090"/>
                  <a:ext cx="21" cy="173"/>
                </a:xfrm>
                <a:custGeom>
                  <a:avLst/>
                  <a:gdLst/>
                  <a:ahLst/>
                  <a:cxnLst>
                    <a:cxn ang="0">
                      <a:pos x="38" y="865"/>
                    </a:cxn>
                    <a:cxn ang="0">
                      <a:pos x="0" y="634"/>
                    </a:cxn>
                    <a:cxn ang="0">
                      <a:pos x="0" y="0"/>
                    </a:cxn>
                    <a:cxn ang="0">
                      <a:pos x="105" y="455"/>
                    </a:cxn>
                    <a:cxn ang="0">
                      <a:pos x="38" y="865"/>
                    </a:cxn>
                  </a:cxnLst>
                  <a:rect l="0" t="0" r="r" b="b"/>
                  <a:pathLst>
                    <a:path w="105" h="865">
                      <a:moveTo>
                        <a:pt x="38" y="865"/>
                      </a:moveTo>
                      <a:lnTo>
                        <a:pt x="0" y="634"/>
                      </a:lnTo>
                      <a:lnTo>
                        <a:pt x="0" y="0"/>
                      </a:lnTo>
                      <a:lnTo>
                        <a:pt x="105" y="455"/>
                      </a:lnTo>
                      <a:lnTo>
                        <a:pt x="38" y="86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11" name="Freeform 15"/>
                <p:cNvSpPr>
                  <a:spLocks noChangeAspect="1"/>
                </p:cNvSpPr>
                <p:nvPr/>
              </p:nvSpPr>
              <p:spPr bwMode="auto">
                <a:xfrm>
                  <a:off x="1864" y="1431"/>
                  <a:ext cx="161" cy="167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429" y="5"/>
                    </a:cxn>
                    <a:cxn ang="0">
                      <a:pos x="456" y="0"/>
                    </a:cxn>
                    <a:cxn ang="0">
                      <a:pos x="482" y="0"/>
                    </a:cxn>
                    <a:cxn ang="0">
                      <a:pos x="509" y="3"/>
                    </a:cxn>
                    <a:cxn ang="0">
                      <a:pos x="535" y="10"/>
                    </a:cxn>
                    <a:cxn ang="0">
                      <a:pos x="562" y="19"/>
                    </a:cxn>
                    <a:cxn ang="0">
                      <a:pos x="587" y="33"/>
                    </a:cxn>
                    <a:cxn ang="0">
                      <a:pos x="611" y="50"/>
                    </a:cxn>
                    <a:cxn ang="0">
                      <a:pos x="635" y="69"/>
                    </a:cxn>
                    <a:cxn ang="0">
                      <a:pos x="658" y="91"/>
                    </a:cxn>
                    <a:cxn ang="0">
                      <a:pos x="679" y="116"/>
                    </a:cxn>
                    <a:cxn ang="0">
                      <a:pos x="700" y="143"/>
                    </a:cxn>
                    <a:cxn ang="0">
                      <a:pos x="719" y="173"/>
                    </a:cxn>
                    <a:cxn ang="0">
                      <a:pos x="736" y="205"/>
                    </a:cxn>
                    <a:cxn ang="0">
                      <a:pos x="752" y="239"/>
                    </a:cxn>
                    <a:cxn ang="0">
                      <a:pos x="766" y="274"/>
                    </a:cxn>
                    <a:cxn ang="0">
                      <a:pos x="778" y="312"/>
                    </a:cxn>
                    <a:cxn ang="0">
                      <a:pos x="788" y="349"/>
                    </a:cxn>
                    <a:cxn ang="0">
                      <a:pos x="796" y="387"/>
                    </a:cxn>
                    <a:cxn ang="0">
                      <a:pos x="801" y="424"/>
                    </a:cxn>
                    <a:cxn ang="0">
                      <a:pos x="803" y="460"/>
                    </a:cxn>
                    <a:cxn ang="0">
                      <a:pos x="803" y="495"/>
                    </a:cxn>
                    <a:cxn ang="0">
                      <a:pos x="801" y="528"/>
                    </a:cxn>
                    <a:cxn ang="0">
                      <a:pos x="796" y="560"/>
                    </a:cxn>
                    <a:cxn ang="0">
                      <a:pos x="789" y="589"/>
                    </a:cxn>
                    <a:cxn ang="0">
                      <a:pos x="779" y="619"/>
                    </a:cxn>
                    <a:cxn ang="0">
                      <a:pos x="767" y="644"/>
                    </a:cxn>
                    <a:cxn ang="0">
                      <a:pos x="753" y="667"/>
                    </a:cxn>
                    <a:cxn ang="0">
                      <a:pos x="737" y="688"/>
                    </a:cxn>
                    <a:cxn ang="0">
                      <a:pos x="718" y="706"/>
                    </a:cxn>
                    <a:cxn ang="0">
                      <a:pos x="698" y="722"/>
                    </a:cxn>
                    <a:cxn ang="0">
                      <a:pos x="673" y="733"/>
                    </a:cxn>
                    <a:cxn ang="0">
                      <a:pos x="648" y="741"/>
                    </a:cxn>
                    <a:cxn ang="0">
                      <a:pos x="166" y="836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803" h="836">
                      <a:moveTo>
                        <a:pt x="0" y="44"/>
                      </a:moveTo>
                      <a:lnTo>
                        <a:pt x="429" y="5"/>
                      </a:lnTo>
                      <a:lnTo>
                        <a:pt x="456" y="0"/>
                      </a:lnTo>
                      <a:lnTo>
                        <a:pt x="482" y="0"/>
                      </a:lnTo>
                      <a:lnTo>
                        <a:pt x="509" y="3"/>
                      </a:lnTo>
                      <a:lnTo>
                        <a:pt x="535" y="10"/>
                      </a:lnTo>
                      <a:lnTo>
                        <a:pt x="562" y="19"/>
                      </a:lnTo>
                      <a:lnTo>
                        <a:pt x="587" y="33"/>
                      </a:lnTo>
                      <a:lnTo>
                        <a:pt x="611" y="50"/>
                      </a:lnTo>
                      <a:lnTo>
                        <a:pt x="635" y="69"/>
                      </a:lnTo>
                      <a:lnTo>
                        <a:pt x="658" y="91"/>
                      </a:lnTo>
                      <a:lnTo>
                        <a:pt x="679" y="116"/>
                      </a:lnTo>
                      <a:lnTo>
                        <a:pt x="700" y="143"/>
                      </a:lnTo>
                      <a:lnTo>
                        <a:pt x="719" y="173"/>
                      </a:lnTo>
                      <a:lnTo>
                        <a:pt x="736" y="205"/>
                      </a:lnTo>
                      <a:lnTo>
                        <a:pt x="752" y="239"/>
                      </a:lnTo>
                      <a:lnTo>
                        <a:pt x="766" y="274"/>
                      </a:lnTo>
                      <a:lnTo>
                        <a:pt x="778" y="312"/>
                      </a:lnTo>
                      <a:lnTo>
                        <a:pt x="788" y="349"/>
                      </a:lnTo>
                      <a:lnTo>
                        <a:pt x="796" y="387"/>
                      </a:lnTo>
                      <a:lnTo>
                        <a:pt x="801" y="424"/>
                      </a:lnTo>
                      <a:lnTo>
                        <a:pt x="803" y="460"/>
                      </a:lnTo>
                      <a:lnTo>
                        <a:pt x="803" y="495"/>
                      </a:lnTo>
                      <a:lnTo>
                        <a:pt x="801" y="528"/>
                      </a:lnTo>
                      <a:lnTo>
                        <a:pt x="796" y="560"/>
                      </a:lnTo>
                      <a:lnTo>
                        <a:pt x="789" y="589"/>
                      </a:lnTo>
                      <a:lnTo>
                        <a:pt x="779" y="619"/>
                      </a:lnTo>
                      <a:lnTo>
                        <a:pt x="767" y="644"/>
                      </a:lnTo>
                      <a:lnTo>
                        <a:pt x="753" y="667"/>
                      </a:lnTo>
                      <a:lnTo>
                        <a:pt x="737" y="688"/>
                      </a:lnTo>
                      <a:lnTo>
                        <a:pt x="718" y="706"/>
                      </a:lnTo>
                      <a:lnTo>
                        <a:pt x="698" y="722"/>
                      </a:lnTo>
                      <a:lnTo>
                        <a:pt x="673" y="733"/>
                      </a:lnTo>
                      <a:lnTo>
                        <a:pt x="648" y="741"/>
                      </a:lnTo>
                      <a:lnTo>
                        <a:pt x="166" y="836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12" name="Freeform 16"/>
                <p:cNvSpPr>
                  <a:spLocks noChangeAspect="1"/>
                </p:cNvSpPr>
                <p:nvPr/>
              </p:nvSpPr>
              <p:spPr bwMode="auto">
                <a:xfrm>
                  <a:off x="1866" y="1431"/>
                  <a:ext cx="161" cy="167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429" y="5"/>
                    </a:cxn>
                    <a:cxn ang="0">
                      <a:pos x="429" y="5"/>
                    </a:cxn>
                    <a:cxn ang="0">
                      <a:pos x="456" y="0"/>
                    </a:cxn>
                    <a:cxn ang="0">
                      <a:pos x="482" y="0"/>
                    </a:cxn>
                    <a:cxn ang="0">
                      <a:pos x="509" y="3"/>
                    </a:cxn>
                    <a:cxn ang="0">
                      <a:pos x="535" y="10"/>
                    </a:cxn>
                    <a:cxn ang="0">
                      <a:pos x="562" y="19"/>
                    </a:cxn>
                    <a:cxn ang="0">
                      <a:pos x="587" y="33"/>
                    </a:cxn>
                    <a:cxn ang="0">
                      <a:pos x="611" y="50"/>
                    </a:cxn>
                    <a:cxn ang="0">
                      <a:pos x="635" y="69"/>
                    </a:cxn>
                    <a:cxn ang="0">
                      <a:pos x="658" y="91"/>
                    </a:cxn>
                    <a:cxn ang="0">
                      <a:pos x="679" y="116"/>
                    </a:cxn>
                    <a:cxn ang="0">
                      <a:pos x="700" y="143"/>
                    </a:cxn>
                    <a:cxn ang="0">
                      <a:pos x="719" y="173"/>
                    </a:cxn>
                    <a:cxn ang="0">
                      <a:pos x="736" y="205"/>
                    </a:cxn>
                    <a:cxn ang="0">
                      <a:pos x="752" y="239"/>
                    </a:cxn>
                    <a:cxn ang="0">
                      <a:pos x="766" y="274"/>
                    </a:cxn>
                    <a:cxn ang="0">
                      <a:pos x="778" y="312"/>
                    </a:cxn>
                    <a:cxn ang="0">
                      <a:pos x="778" y="312"/>
                    </a:cxn>
                    <a:cxn ang="0">
                      <a:pos x="788" y="349"/>
                    </a:cxn>
                    <a:cxn ang="0">
                      <a:pos x="796" y="387"/>
                    </a:cxn>
                    <a:cxn ang="0">
                      <a:pos x="801" y="424"/>
                    </a:cxn>
                    <a:cxn ang="0">
                      <a:pos x="803" y="460"/>
                    </a:cxn>
                    <a:cxn ang="0">
                      <a:pos x="803" y="495"/>
                    </a:cxn>
                    <a:cxn ang="0">
                      <a:pos x="801" y="528"/>
                    </a:cxn>
                    <a:cxn ang="0">
                      <a:pos x="796" y="560"/>
                    </a:cxn>
                    <a:cxn ang="0">
                      <a:pos x="789" y="589"/>
                    </a:cxn>
                    <a:cxn ang="0">
                      <a:pos x="779" y="619"/>
                    </a:cxn>
                    <a:cxn ang="0">
                      <a:pos x="767" y="644"/>
                    </a:cxn>
                    <a:cxn ang="0">
                      <a:pos x="753" y="667"/>
                    </a:cxn>
                    <a:cxn ang="0">
                      <a:pos x="737" y="688"/>
                    </a:cxn>
                    <a:cxn ang="0">
                      <a:pos x="718" y="706"/>
                    </a:cxn>
                    <a:cxn ang="0">
                      <a:pos x="698" y="722"/>
                    </a:cxn>
                    <a:cxn ang="0">
                      <a:pos x="673" y="733"/>
                    </a:cxn>
                    <a:cxn ang="0">
                      <a:pos x="648" y="741"/>
                    </a:cxn>
                    <a:cxn ang="0">
                      <a:pos x="166" y="836"/>
                    </a:cxn>
                  </a:cxnLst>
                  <a:rect l="0" t="0" r="r" b="b"/>
                  <a:pathLst>
                    <a:path w="803" h="836">
                      <a:moveTo>
                        <a:pt x="0" y="44"/>
                      </a:moveTo>
                      <a:lnTo>
                        <a:pt x="429" y="5"/>
                      </a:lnTo>
                      <a:lnTo>
                        <a:pt x="429" y="5"/>
                      </a:lnTo>
                      <a:lnTo>
                        <a:pt x="456" y="0"/>
                      </a:lnTo>
                      <a:lnTo>
                        <a:pt x="482" y="0"/>
                      </a:lnTo>
                      <a:lnTo>
                        <a:pt x="509" y="3"/>
                      </a:lnTo>
                      <a:lnTo>
                        <a:pt x="535" y="10"/>
                      </a:lnTo>
                      <a:lnTo>
                        <a:pt x="562" y="19"/>
                      </a:lnTo>
                      <a:lnTo>
                        <a:pt x="587" y="33"/>
                      </a:lnTo>
                      <a:lnTo>
                        <a:pt x="611" y="50"/>
                      </a:lnTo>
                      <a:lnTo>
                        <a:pt x="635" y="69"/>
                      </a:lnTo>
                      <a:lnTo>
                        <a:pt x="658" y="91"/>
                      </a:lnTo>
                      <a:lnTo>
                        <a:pt x="679" y="116"/>
                      </a:lnTo>
                      <a:lnTo>
                        <a:pt x="700" y="143"/>
                      </a:lnTo>
                      <a:lnTo>
                        <a:pt x="719" y="173"/>
                      </a:lnTo>
                      <a:lnTo>
                        <a:pt x="736" y="205"/>
                      </a:lnTo>
                      <a:lnTo>
                        <a:pt x="752" y="239"/>
                      </a:lnTo>
                      <a:lnTo>
                        <a:pt x="766" y="274"/>
                      </a:lnTo>
                      <a:lnTo>
                        <a:pt x="778" y="312"/>
                      </a:lnTo>
                      <a:lnTo>
                        <a:pt x="778" y="312"/>
                      </a:lnTo>
                      <a:lnTo>
                        <a:pt x="788" y="349"/>
                      </a:lnTo>
                      <a:lnTo>
                        <a:pt x="796" y="387"/>
                      </a:lnTo>
                      <a:lnTo>
                        <a:pt x="801" y="424"/>
                      </a:lnTo>
                      <a:lnTo>
                        <a:pt x="803" y="460"/>
                      </a:lnTo>
                      <a:lnTo>
                        <a:pt x="803" y="495"/>
                      </a:lnTo>
                      <a:lnTo>
                        <a:pt x="801" y="528"/>
                      </a:lnTo>
                      <a:lnTo>
                        <a:pt x="796" y="560"/>
                      </a:lnTo>
                      <a:lnTo>
                        <a:pt x="789" y="589"/>
                      </a:lnTo>
                      <a:lnTo>
                        <a:pt x="779" y="619"/>
                      </a:lnTo>
                      <a:lnTo>
                        <a:pt x="767" y="644"/>
                      </a:lnTo>
                      <a:lnTo>
                        <a:pt x="753" y="667"/>
                      </a:lnTo>
                      <a:lnTo>
                        <a:pt x="737" y="688"/>
                      </a:lnTo>
                      <a:lnTo>
                        <a:pt x="718" y="706"/>
                      </a:lnTo>
                      <a:lnTo>
                        <a:pt x="698" y="722"/>
                      </a:lnTo>
                      <a:lnTo>
                        <a:pt x="673" y="733"/>
                      </a:lnTo>
                      <a:lnTo>
                        <a:pt x="648" y="741"/>
                      </a:lnTo>
                      <a:lnTo>
                        <a:pt x="166" y="83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14" name="Freeform 18"/>
                <p:cNvSpPr>
                  <a:spLocks noChangeAspect="1"/>
                </p:cNvSpPr>
                <p:nvPr/>
              </p:nvSpPr>
              <p:spPr bwMode="auto">
                <a:xfrm>
                  <a:off x="1827" y="1440"/>
                  <a:ext cx="111" cy="157"/>
                </a:xfrm>
                <a:custGeom>
                  <a:avLst/>
                  <a:gdLst/>
                  <a:ahLst/>
                  <a:cxnLst>
                    <a:cxn ang="0">
                      <a:pos x="392" y="780"/>
                    </a:cxn>
                    <a:cxn ang="0">
                      <a:pos x="442" y="760"/>
                    </a:cxn>
                    <a:cxn ang="0">
                      <a:pos x="484" y="724"/>
                    </a:cxn>
                    <a:cxn ang="0">
                      <a:pos x="517" y="678"/>
                    </a:cxn>
                    <a:cxn ang="0">
                      <a:pos x="540" y="621"/>
                    </a:cxn>
                    <a:cxn ang="0">
                      <a:pos x="553" y="556"/>
                    </a:cxn>
                    <a:cxn ang="0">
                      <a:pos x="555" y="484"/>
                    </a:cxn>
                    <a:cxn ang="0">
                      <a:pos x="547" y="408"/>
                    </a:cxn>
                    <a:cxn ang="0">
                      <a:pos x="529" y="328"/>
                    </a:cxn>
                    <a:cxn ang="0">
                      <a:pos x="516" y="289"/>
                    </a:cxn>
                    <a:cxn ang="0">
                      <a:pos x="483" y="216"/>
                    </a:cxn>
                    <a:cxn ang="0">
                      <a:pos x="445" y="151"/>
                    </a:cxn>
                    <a:cxn ang="0">
                      <a:pos x="400" y="96"/>
                    </a:cxn>
                    <a:cxn ang="0">
                      <a:pos x="352" y="52"/>
                    </a:cxn>
                    <a:cxn ang="0">
                      <a:pos x="299" y="21"/>
                    </a:cxn>
                    <a:cxn ang="0">
                      <a:pos x="245" y="3"/>
                    </a:cxn>
                    <a:cxn ang="0">
                      <a:pos x="190" y="0"/>
                    </a:cxn>
                    <a:cxn ang="0">
                      <a:pos x="162" y="5"/>
                    </a:cxn>
                    <a:cxn ang="0">
                      <a:pos x="112" y="26"/>
                    </a:cxn>
                    <a:cxn ang="0">
                      <a:pos x="69" y="61"/>
                    </a:cxn>
                    <a:cxn ang="0">
                      <a:pos x="37" y="108"/>
                    </a:cxn>
                    <a:cxn ang="0">
                      <a:pos x="14" y="165"/>
                    </a:cxn>
                    <a:cxn ang="0">
                      <a:pos x="2" y="231"/>
                    </a:cxn>
                    <a:cxn ang="0">
                      <a:pos x="0" y="302"/>
                    </a:cxn>
                    <a:cxn ang="0">
                      <a:pos x="7" y="379"/>
                    </a:cxn>
                    <a:cxn ang="0">
                      <a:pos x="25" y="458"/>
                    </a:cxn>
                    <a:cxn ang="0">
                      <a:pos x="38" y="496"/>
                    </a:cxn>
                    <a:cxn ang="0">
                      <a:pos x="71" y="570"/>
                    </a:cxn>
                    <a:cxn ang="0">
                      <a:pos x="109" y="635"/>
                    </a:cxn>
                    <a:cxn ang="0">
                      <a:pos x="154" y="689"/>
                    </a:cxn>
                    <a:cxn ang="0">
                      <a:pos x="202" y="733"/>
                    </a:cxn>
                    <a:cxn ang="0">
                      <a:pos x="255" y="764"/>
                    </a:cxn>
                    <a:cxn ang="0">
                      <a:pos x="309" y="783"/>
                    </a:cxn>
                    <a:cxn ang="0">
                      <a:pos x="364" y="785"/>
                    </a:cxn>
                  </a:cxnLst>
                  <a:rect l="0" t="0" r="r" b="b"/>
                  <a:pathLst>
                    <a:path w="555" h="785">
                      <a:moveTo>
                        <a:pt x="392" y="780"/>
                      </a:moveTo>
                      <a:lnTo>
                        <a:pt x="392" y="780"/>
                      </a:lnTo>
                      <a:lnTo>
                        <a:pt x="418" y="772"/>
                      </a:lnTo>
                      <a:lnTo>
                        <a:pt x="442" y="760"/>
                      </a:lnTo>
                      <a:lnTo>
                        <a:pt x="465" y="744"/>
                      </a:lnTo>
                      <a:lnTo>
                        <a:pt x="484" y="724"/>
                      </a:lnTo>
                      <a:lnTo>
                        <a:pt x="502" y="703"/>
                      </a:lnTo>
                      <a:lnTo>
                        <a:pt x="517" y="678"/>
                      </a:lnTo>
                      <a:lnTo>
                        <a:pt x="530" y="650"/>
                      </a:lnTo>
                      <a:lnTo>
                        <a:pt x="540" y="621"/>
                      </a:lnTo>
                      <a:lnTo>
                        <a:pt x="547" y="590"/>
                      </a:lnTo>
                      <a:lnTo>
                        <a:pt x="553" y="556"/>
                      </a:lnTo>
                      <a:lnTo>
                        <a:pt x="555" y="521"/>
                      </a:lnTo>
                      <a:lnTo>
                        <a:pt x="555" y="484"/>
                      </a:lnTo>
                      <a:lnTo>
                        <a:pt x="553" y="447"/>
                      </a:lnTo>
                      <a:lnTo>
                        <a:pt x="547" y="408"/>
                      </a:lnTo>
                      <a:lnTo>
                        <a:pt x="540" y="368"/>
                      </a:lnTo>
                      <a:lnTo>
                        <a:pt x="529" y="328"/>
                      </a:lnTo>
                      <a:lnTo>
                        <a:pt x="529" y="328"/>
                      </a:lnTo>
                      <a:lnTo>
                        <a:pt x="516" y="289"/>
                      </a:lnTo>
                      <a:lnTo>
                        <a:pt x="500" y="251"/>
                      </a:lnTo>
                      <a:lnTo>
                        <a:pt x="483" y="216"/>
                      </a:lnTo>
                      <a:lnTo>
                        <a:pt x="465" y="182"/>
                      </a:lnTo>
                      <a:lnTo>
                        <a:pt x="445" y="151"/>
                      </a:lnTo>
                      <a:lnTo>
                        <a:pt x="423" y="123"/>
                      </a:lnTo>
                      <a:lnTo>
                        <a:pt x="400" y="96"/>
                      </a:lnTo>
                      <a:lnTo>
                        <a:pt x="376" y="73"/>
                      </a:lnTo>
                      <a:lnTo>
                        <a:pt x="352" y="52"/>
                      </a:lnTo>
                      <a:lnTo>
                        <a:pt x="326" y="35"/>
                      </a:lnTo>
                      <a:lnTo>
                        <a:pt x="299" y="21"/>
                      </a:lnTo>
                      <a:lnTo>
                        <a:pt x="273" y="10"/>
                      </a:lnTo>
                      <a:lnTo>
                        <a:pt x="245" y="3"/>
                      </a:lnTo>
                      <a:lnTo>
                        <a:pt x="217" y="0"/>
                      </a:lnTo>
                      <a:lnTo>
                        <a:pt x="190" y="0"/>
                      </a:lnTo>
                      <a:lnTo>
                        <a:pt x="162" y="5"/>
                      </a:lnTo>
                      <a:lnTo>
                        <a:pt x="162" y="5"/>
                      </a:lnTo>
                      <a:lnTo>
                        <a:pt x="136" y="13"/>
                      </a:lnTo>
                      <a:lnTo>
                        <a:pt x="112" y="26"/>
                      </a:lnTo>
                      <a:lnTo>
                        <a:pt x="89" y="41"/>
                      </a:lnTo>
                      <a:lnTo>
                        <a:pt x="69" y="61"/>
                      </a:lnTo>
                      <a:lnTo>
                        <a:pt x="53" y="83"/>
                      </a:lnTo>
                      <a:lnTo>
                        <a:pt x="37" y="108"/>
                      </a:lnTo>
                      <a:lnTo>
                        <a:pt x="25" y="135"/>
                      </a:lnTo>
                      <a:lnTo>
                        <a:pt x="14" y="165"/>
                      </a:lnTo>
                      <a:lnTo>
                        <a:pt x="7" y="197"/>
                      </a:lnTo>
                      <a:lnTo>
                        <a:pt x="2" y="231"/>
                      </a:lnTo>
                      <a:lnTo>
                        <a:pt x="0" y="266"/>
                      </a:lnTo>
                      <a:lnTo>
                        <a:pt x="0" y="302"/>
                      </a:lnTo>
                      <a:lnTo>
                        <a:pt x="2" y="340"/>
                      </a:lnTo>
                      <a:lnTo>
                        <a:pt x="7" y="379"/>
                      </a:lnTo>
                      <a:lnTo>
                        <a:pt x="14" y="417"/>
                      </a:lnTo>
                      <a:lnTo>
                        <a:pt x="25" y="458"/>
                      </a:lnTo>
                      <a:lnTo>
                        <a:pt x="25" y="458"/>
                      </a:lnTo>
                      <a:lnTo>
                        <a:pt x="38" y="496"/>
                      </a:lnTo>
                      <a:lnTo>
                        <a:pt x="54" y="534"/>
                      </a:lnTo>
                      <a:lnTo>
                        <a:pt x="71" y="570"/>
                      </a:lnTo>
                      <a:lnTo>
                        <a:pt x="89" y="603"/>
                      </a:lnTo>
                      <a:lnTo>
                        <a:pt x="109" y="635"/>
                      </a:lnTo>
                      <a:lnTo>
                        <a:pt x="131" y="664"/>
                      </a:lnTo>
                      <a:lnTo>
                        <a:pt x="154" y="689"/>
                      </a:lnTo>
                      <a:lnTo>
                        <a:pt x="178" y="714"/>
                      </a:lnTo>
                      <a:lnTo>
                        <a:pt x="202" y="733"/>
                      </a:lnTo>
                      <a:lnTo>
                        <a:pt x="228" y="751"/>
                      </a:lnTo>
                      <a:lnTo>
                        <a:pt x="255" y="764"/>
                      </a:lnTo>
                      <a:lnTo>
                        <a:pt x="281" y="775"/>
                      </a:lnTo>
                      <a:lnTo>
                        <a:pt x="309" y="783"/>
                      </a:lnTo>
                      <a:lnTo>
                        <a:pt x="336" y="785"/>
                      </a:lnTo>
                      <a:lnTo>
                        <a:pt x="364" y="785"/>
                      </a:lnTo>
                      <a:lnTo>
                        <a:pt x="392" y="780"/>
                      </a:lnTo>
                    </a:path>
                  </a:pathLst>
                </a:custGeom>
                <a:solidFill>
                  <a:schemeClr val="accent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15" name="Freeform 19"/>
                <p:cNvSpPr>
                  <a:spLocks noChangeAspect="1"/>
                </p:cNvSpPr>
                <p:nvPr/>
              </p:nvSpPr>
              <p:spPr bwMode="auto">
                <a:xfrm flipH="1" flipV="1">
                  <a:off x="1754" y="1323"/>
                  <a:ext cx="143" cy="102"/>
                </a:xfrm>
                <a:custGeom>
                  <a:avLst/>
                  <a:gdLst/>
                  <a:ahLst/>
                  <a:cxnLst>
                    <a:cxn ang="0">
                      <a:pos x="105" y="0"/>
                    </a:cxn>
                    <a:cxn ang="0">
                      <a:pos x="0" y="387"/>
                    </a:cxn>
                    <a:cxn ang="0">
                      <a:pos x="210" y="311"/>
                    </a:cxn>
                    <a:cxn ang="0">
                      <a:pos x="833" y="831"/>
                    </a:cxn>
                    <a:cxn ang="0">
                      <a:pos x="1160" y="738"/>
                    </a:cxn>
                    <a:cxn ang="0">
                      <a:pos x="513" y="214"/>
                    </a:cxn>
                    <a:cxn ang="0">
                      <a:pos x="674" y="156"/>
                    </a:cxn>
                    <a:cxn ang="0">
                      <a:pos x="105" y="0"/>
                    </a:cxn>
                  </a:cxnLst>
                  <a:rect l="0" t="0" r="r" b="b"/>
                  <a:pathLst>
                    <a:path w="1160" h="831">
                      <a:moveTo>
                        <a:pt x="105" y="0"/>
                      </a:moveTo>
                      <a:lnTo>
                        <a:pt x="0" y="387"/>
                      </a:lnTo>
                      <a:lnTo>
                        <a:pt x="210" y="311"/>
                      </a:lnTo>
                      <a:lnTo>
                        <a:pt x="833" y="831"/>
                      </a:lnTo>
                      <a:lnTo>
                        <a:pt x="1160" y="738"/>
                      </a:lnTo>
                      <a:lnTo>
                        <a:pt x="513" y="214"/>
                      </a:lnTo>
                      <a:lnTo>
                        <a:pt x="674" y="156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17" name="Freeform 21"/>
                <p:cNvSpPr>
                  <a:spLocks noChangeAspect="1"/>
                </p:cNvSpPr>
                <p:nvPr/>
              </p:nvSpPr>
              <p:spPr bwMode="auto">
                <a:xfrm>
                  <a:off x="1796" y="1482"/>
                  <a:ext cx="102" cy="77"/>
                </a:xfrm>
                <a:custGeom>
                  <a:avLst/>
                  <a:gdLst/>
                  <a:ahLst/>
                  <a:cxnLst>
                    <a:cxn ang="0">
                      <a:pos x="101" y="381"/>
                    </a:cxn>
                    <a:cxn ang="0">
                      <a:pos x="434" y="345"/>
                    </a:cxn>
                    <a:cxn ang="0">
                      <a:pos x="436" y="345"/>
                    </a:cxn>
                    <a:cxn ang="0">
                      <a:pos x="448" y="341"/>
                    </a:cxn>
                    <a:cxn ang="0">
                      <a:pos x="459" y="335"/>
                    </a:cxn>
                    <a:cxn ang="0">
                      <a:pos x="468" y="329"/>
                    </a:cxn>
                    <a:cxn ang="0">
                      <a:pos x="477" y="320"/>
                    </a:cxn>
                    <a:cxn ang="0">
                      <a:pos x="484" y="311"/>
                    </a:cxn>
                    <a:cxn ang="0">
                      <a:pos x="491" y="300"/>
                    </a:cxn>
                    <a:cxn ang="0">
                      <a:pos x="496" y="288"/>
                    </a:cxn>
                    <a:cxn ang="0">
                      <a:pos x="501" y="274"/>
                    </a:cxn>
                    <a:cxn ang="0">
                      <a:pos x="504" y="260"/>
                    </a:cxn>
                    <a:cxn ang="0">
                      <a:pos x="507" y="245"/>
                    </a:cxn>
                    <a:cxn ang="0">
                      <a:pos x="507" y="229"/>
                    </a:cxn>
                    <a:cxn ang="0">
                      <a:pos x="507" y="214"/>
                    </a:cxn>
                    <a:cxn ang="0">
                      <a:pos x="507" y="197"/>
                    </a:cxn>
                    <a:cxn ang="0">
                      <a:pos x="504" y="180"/>
                    </a:cxn>
                    <a:cxn ang="0">
                      <a:pos x="501" y="163"/>
                    </a:cxn>
                    <a:cxn ang="0">
                      <a:pos x="496" y="144"/>
                    </a:cxn>
                    <a:cxn ang="0">
                      <a:pos x="484" y="110"/>
                    </a:cxn>
                    <a:cxn ang="0">
                      <a:pos x="468" y="80"/>
                    </a:cxn>
                    <a:cxn ang="0">
                      <a:pos x="450" y="53"/>
                    </a:cxn>
                    <a:cxn ang="0">
                      <a:pos x="430" y="32"/>
                    </a:cxn>
                    <a:cxn ang="0">
                      <a:pos x="407" y="16"/>
                    </a:cxn>
                    <a:cxn ang="0">
                      <a:pos x="383" y="5"/>
                    </a:cxn>
                    <a:cxn ang="0">
                      <a:pos x="359" y="0"/>
                    </a:cxn>
                    <a:cxn ang="0">
                      <a:pos x="335" y="2"/>
                    </a:cxn>
                    <a:cxn ang="0">
                      <a:pos x="0" y="38"/>
                    </a:cxn>
                    <a:cxn ang="0">
                      <a:pos x="101" y="381"/>
                    </a:cxn>
                  </a:cxnLst>
                  <a:rect l="0" t="0" r="r" b="b"/>
                  <a:pathLst>
                    <a:path w="507" h="381">
                      <a:moveTo>
                        <a:pt x="101" y="381"/>
                      </a:moveTo>
                      <a:lnTo>
                        <a:pt x="434" y="345"/>
                      </a:lnTo>
                      <a:lnTo>
                        <a:pt x="436" y="345"/>
                      </a:lnTo>
                      <a:lnTo>
                        <a:pt x="448" y="341"/>
                      </a:lnTo>
                      <a:lnTo>
                        <a:pt x="459" y="335"/>
                      </a:lnTo>
                      <a:lnTo>
                        <a:pt x="468" y="329"/>
                      </a:lnTo>
                      <a:lnTo>
                        <a:pt x="477" y="320"/>
                      </a:lnTo>
                      <a:lnTo>
                        <a:pt x="484" y="311"/>
                      </a:lnTo>
                      <a:lnTo>
                        <a:pt x="491" y="300"/>
                      </a:lnTo>
                      <a:lnTo>
                        <a:pt x="496" y="288"/>
                      </a:lnTo>
                      <a:lnTo>
                        <a:pt x="501" y="274"/>
                      </a:lnTo>
                      <a:lnTo>
                        <a:pt x="504" y="260"/>
                      </a:lnTo>
                      <a:lnTo>
                        <a:pt x="507" y="245"/>
                      </a:lnTo>
                      <a:lnTo>
                        <a:pt x="507" y="229"/>
                      </a:lnTo>
                      <a:lnTo>
                        <a:pt x="507" y="214"/>
                      </a:lnTo>
                      <a:lnTo>
                        <a:pt x="507" y="197"/>
                      </a:lnTo>
                      <a:lnTo>
                        <a:pt x="504" y="180"/>
                      </a:lnTo>
                      <a:lnTo>
                        <a:pt x="501" y="163"/>
                      </a:lnTo>
                      <a:lnTo>
                        <a:pt x="496" y="144"/>
                      </a:lnTo>
                      <a:lnTo>
                        <a:pt x="484" y="110"/>
                      </a:lnTo>
                      <a:lnTo>
                        <a:pt x="468" y="80"/>
                      </a:lnTo>
                      <a:lnTo>
                        <a:pt x="450" y="53"/>
                      </a:lnTo>
                      <a:lnTo>
                        <a:pt x="430" y="32"/>
                      </a:lnTo>
                      <a:lnTo>
                        <a:pt x="407" y="16"/>
                      </a:lnTo>
                      <a:lnTo>
                        <a:pt x="383" y="5"/>
                      </a:lnTo>
                      <a:lnTo>
                        <a:pt x="359" y="0"/>
                      </a:lnTo>
                      <a:lnTo>
                        <a:pt x="335" y="2"/>
                      </a:lnTo>
                      <a:lnTo>
                        <a:pt x="0" y="38"/>
                      </a:lnTo>
                      <a:lnTo>
                        <a:pt x="101" y="38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18" name="Freeform 22"/>
                <p:cNvSpPr>
                  <a:spLocks noChangeAspect="1"/>
                </p:cNvSpPr>
                <p:nvPr/>
              </p:nvSpPr>
              <p:spPr bwMode="auto">
                <a:xfrm>
                  <a:off x="1796" y="1482"/>
                  <a:ext cx="102" cy="77"/>
                </a:xfrm>
                <a:custGeom>
                  <a:avLst/>
                  <a:gdLst/>
                  <a:ahLst/>
                  <a:cxnLst>
                    <a:cxn ang="0">
                      <a:pos x="101" y="381"/>
                    </a:cxn>
                    <a:cxn ang="0">
                      <a:pos x="434" y="345"/>
                    </a:cxn>
                    <a:cxn ang="0">
                      <a:pos x="436" y="345"/>
                    </a:cxn>
                    <a:cxn ang="0">
                      <a:pos x="436" y="345"/>
                    </a:cxn>
                    <a:cxn ang="0">
                      <a:pos x="448" y="341"/>
                    </a:cxn>
                    <a:cxn ang="0">
                      <a:pos x="459" y="335"/>
                    </a:cxn>
                    <a:cxn ang="0">
                      <a:pos x="468" y="329"/>
                    </a:cxn>
                    <a:cxn ang="0">
                      <a:pos x="477" y="320"/>
                    </a:cxn>
                    <a:cxn ang="0">
                      <a:pos x="484" y="311"/>
                    </a:cxn>
                    <a:cxn ang="0">
                      <a:pos x="491" y="300"/>
                    </a:cxn>
                    <a:cxn ang="0">
                      <a:pos x="496" y="288"/>
                    </a:cxn>
                    <a:cxn ang="0">
                      <a:pos x="501" y="274"/>
                    </a:cxn>
                    <a:cxn ang="0">
                      <a:pos x="504" y="260"/>
                    </a:cxn>
                    <a:cxn ang="0">
                      <a:pos x="507" y="245"/>
                    </a:cxn>
                    <a:cxn ang="0">
                      <a:pos x="507" y="229"/>
                    </a:cxn>
                    <a:cxn ang="0">
                      <a:pos x="507" y="214"/>
                    </a:cxn>
                    <a:cxn ang="0">
                      <a:pos x="507" y="197"/>
                    </a:cxn>
                    <a:cxn ang="0">
                      <a:pos x="504" y="180"/>
                    </a:cxn>
                    <a:cxn ang="0">
                      <a:pos x="501" y="163"/>
                    </a:cxn>
                    <a:cxn ang="0">
                      <a:pos x="496" y="144"/>
                    </a:cxn>
                    <a:cxn ang="0">
                      <a:pos x="496" y="144"/>
                    </a:cxn>
                    <a:cxn ang="0">
                      <a:pos x="484" y="110"/>
                    </a:cxn>
                    <a:cxn ang="0">
                      <a:pos x="468" y="80"/>
                    </a:cxn>
                    <a:cxn ang="0">
                      <a:pos x="450" y="53"/>
                    </a:cxn>
                    <a:cxn ang="0">
                      <a:pos x="430" y="32"/>
                    </a:cxn>
                    <a:cxn ang="0">
                      <a:pos x="407" y="16"/>
                    </a:cxn>
                    <a:cxn ang="0">
                      <a:pos x="383" y="5"/>
                    </a:cxn>
                    <a:cxn ang="0">
                      <a:pos x="359" y="0"/>
                    </a:cxn>
                    <a:cxn ang="0">
                      <a:pos x="335" y="2"/>
                    </a:cxn>
                    <a:cxn ang="0">
                      <a:pos x="0" y="38"/>
                    </a:cxn>
                  </a:cxnLst>
                  <a:rect l="0" t="0" r="r" b="b"/>
                  <a:pathLst>
                    <a:path w="507" h="381">
                      <a:moveTo>
                        <a:pt x="101" y="381"/>
                      </a:moveTo>
                      <a:lnTo>
                        <a:pt x="434" y="345"/>
                      </a:lnTo>
                      <a:lnTo>
                        <a:pt x="436" y="345"/>
                      </a:lnTo>
                      <a:lnTo>
                        <a:pt x="436" y="345"/>
                      </a:lnTo>
                      <a:lnTo>
                        <a:pt x="448" y="341"/>
                      </a:lnTo>
                      <a:lnTo>
                        <a:pt x="459" y="335"/>
                      </a:lnTo>
                      <a:lnTo>
                        <a:pt x="468" y="329"/>
                      </a:lnTo>
                      <a:lnTo>
                        <a:pt x="477" y="320"/>
                      </a:lnTo>
                      <a:lnTo>
                        <a:pt x="484" y="311"/>
                      </a:lnTo>
                      <a:lnTo>
                        <a:pt x="491" y="300"/>
                      </a:lnTo>
                      <a:lnTo>
                        <a:pt x="496" y="288"/>
                      </a:lnTo>
                      <a:lnTo>
                        <a:pt x="501" y="274"/>
                      </a:lnTo>
                      <a:lnTo>
                        <a:pt x="504" y="260"/>
                      </a:lnTo>
                      <a:lnTo>
                        <a:pt x="507" y="245"/>
                      </a:lnTo>
                      <a:lnTo>
                        <a:pt x="507" y="229"/>
                      </a:lnTo>
                      <a:lnTo>
                        <a:pt x="507" y="214"/>
                      </a:lnTo>
                      <a:lnTo>
                        <a:pt x="507" y="197"/>
                      </a:lnTo>
                      <a:lnTo>
                        <a:pt x="504" y="180"/>
                      </a:lnTo>
                      <a:lnTo>
                        <a:pt x="501" y="163"/>
                      </a:lnTo>
                      <a:lnTo>
                        <a:pt x="496" y="144"/>
                      </a:lnTo>
                      <a:lnTo>
                        <a:pt x="496" y="144"/>
                      </a:lnTo>
                      <a:lnTo>
                        <a:pt x="484" y="110"/>
                      </a:lnTo>
                      <a:lnTo>
                        <a:pt x="468" y="80"/>
                      </a:lnTo>
                      <a:lnTo>
                        <a:pt x="450" y="53"/>
                      </a:lnTo>
                      <a:lnTo>
                        <a:pt x="430" y="32"/>
                      </a:lnTo>
                      <a:lnTo>
                        <a:pt x="407" y="16"/>
                      </a:lnTo>
                      <a:lnTo>
                        <a:pt x="383" y="5"/>
                      </a:lnTo>
                      <a:lnTo>
                        <a:pt x="359" y="0"/>
                      </a:lnTo>
                      <a:lnTo>
                        <a:pt x="335" y="2"/>
                      </a:lnTo>
                      <a:lnTo>
                        <a:pt x="0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19" name="Freeform 23"/>
                <p:cNvSpPr>
                  <a:spLocks noChangeAspect="1"/>
                </p:cNvSpPr>
                <p:nvPr/>
              </p:nvSpPr>
              <p:spPr bwMode="auto">
                <a:xfrm>
                  <a:off x="1577" y="1451"/>
                  <a:ext cx="262" cy="194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893" y="5"/>
                    </a:cxn>
                    <a:cxn ang="0">
                      <a:pos x="922" y="0"/>
                    </a:cxn>
                    <a:cxn ang="0">
                      <a:pos x="952" y="0"/>
                    </a:cxn>
                    <a:cxn ang="0">
                      <a:pos x="981" y="3"/>
                    </a:cxn>
                    <a:cxn ang="0">
                      <a:pos x="1009" y="11"/>
                    </a:cxn>
                    <a:cxn ang="0">
                      <a:pos x="1038" y="22"/>
                    </a:cxn>
                    <a:cxn ang="0">
                      <a:pos x="1066" y="37"/>
                    </a:cxn>
                    <a:cxn ang="0">
                      <a:pos x="1094" y="55"/>
                    </a:cxn>
                    <a:cxn ang="0">
                      <a:pos x="1120" y="77"/>
                    </a:cxn>
                    <a:cxn ang="0">
                      <a:pos x="1145" y="101"/>
                    </a:cxn>
                    <a:cxn ang="0">
                      <a:pos x="1169" y="129"/>
                    </a:cxn>
                    <a:cxn ang="0">
                      <a:pos x="1192" y="159"/>
                    </a:cxn>
                    <a:cxn ang="0">
                      <a:pos x="1213" y="192"/>
                    </a:cxn>
                    <a:cxn ang="0">
                      <a:pos x="1233" y="227"/>
                    </a:cxn>
                    <a:cxn ang="0">
                      <a:pos x="1250" y="265"/>
                    </a:cxn>
                    <a:cxn ang="0">
                      <a:pos x="1267" y="304"/>
                    </a:cxn>
                    <a:cxn ang="0">
                      <a:pos x="1280" y="345"/>
                    </a:cxn>
                    <a:cxn ang="0">
                      <a:pos x="1291" y="387"/>
                    </a:cxn>
                    <a:cxn ang="0">
                      <a:pos x="1299" y="429"/>
                    </a:cxn>
                    <a:cxn ang="0">
                      <a:pos x="1304" y="470"/>
                    </a:cxn>
                    <a:cxn ang="0">
                      <a:pos x="1308" y="510"/>
                    </a:cxn>
                    <a:cxn ang="0">
                      <a:pos x="1308" y="547"/>
                    </a:cxn>
                    <a:cxn ang="0">
                      <a:pos x="1304" y="585"/>
                    </a:cxn>
                    <a:cxn ang="0">
                      <a:pos x="1299" y="620"/>
                    </a:cxn>
                    <a:cxn ang="0">
                      <a:pos x="1291" y="654"/>
                    </a:cxn>
                    <a:cxn ang="0">
                      <a:pos x="1281" y="685"/>
                    </a:cxn>
                    <a:cxn ang="0">
                      <a:pos x="1268" y="714"/>
                    </a:cxn>
                    <a:cxn ang="0">
                      <a:pos x="1252" y="740"/>
                    </a:cxn>
                    <a:cxn ang="0">
                      <a:pos x="1233" y="763"/>
                    </a:cxn>
                    <a:cxn ang="0">
                      <a:pos x="1213" y="783"/>
                    </a:cxn>
                    <a:cxn ang="0">
                      <a:pos x="1190" y="800"/>
                    </a:cxn>
                    <a:cxn ang="0">
                      <a:pos x="1163" y="813"/>
                    </a:cxn>
                    <a:cxn ang="0">
                      <a:pos x="1136" y="822"/>
                    </a:cxn>
                    <a:cxn ang="0">
                      <a:pos x="199" y="973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1308" h="973">
                      <a:moveTo>
                        <a:pt x="0" y="107"/>
                      </a:moveTo>
                      <a:lnTo>
                        <a:pt x="893" y="5"/>
                      </a:lnTo>
                      <a:lnTo>
                        <a:pt x="922" y="0"/>
                      </a:lnTo>
                      <a:lnTo>
                        <a:pt x="952" y="0"/>
                      </a:lnTo>
                      <a:lnTo>
                        <a:pt x="981" y="3"/>
                      </a:lnTo>
                      <a:lnTo>
                        <a:pt x="1009" y="11"/>
                      </a:lnTo>
                      <a:lnTo>
                        <a:pt x="1038" y="22"/>
                      </a:lnTo>
                      <a:lnTo>
                        <a:pt x="1066" y="37"/>
                      </a:lnTo>
                      <a:lnTo>
                        <a:pt x="1094" y="55"/>
                      </a:lnTo>
                      <a:lnTo>
                        <a:pt x="1120" y="77"/>
                      </a:lnTo>
                      <a:lnTo>
                        <a:pt x="1145" y="101"/>
                      </a:lnTo>
                      <a:lnTo>
                        <a:pt x="1169" y="129"/>
                      </a:lnTo>
                      <a:lnTo>
                        <a:pt x="1192" y="159"/>
                      </a:lnTo>
                      <a:lnTo>
                        <a:pt x="1213" y="192"/>
                      </a:lnTo>
                      <a:lnTo>
                        <a:pt x="1233" y="227"/>
                      </a:lnTo>
                      <a:lnTo>
                        <a:pt x="1250" y="265"/>
                      </a:lnTo>
                      <a:lnTo>
                        <a:pt x="1267" y="304"/>
                      </a:lnTo>
                      <a:lnTo>
                        <a:pt x="1280" y="345"/>
                      </a:lnTo>
                      <a:lnTo>
                        <a:pt x="1291" y="387"/>
                      </a:lnTo>
                      <a:lnTo>
                        <a:pt x="1299" y="429"/>
                      </a:lnTo>
                      <a:lnTo>
                        <a:pt x="1304" y="470"/>
                      </a:lnTo>
                      <a:lnTo>
                        <a:pt x="1308" y="510"/>
                      </a:lnTo>
                      <a:lnTo>
                        <a:pt x="1308" y="547"/>
                      </a:lnTo>
                      <a:lnTo>
                        <a:pt x="1304" y="585"/>
                      </a:lnTo>
                      <a:lnTo>
                        <a:pt x="1299" y="620"/>
                      </a:lnTo>
                      <a:lnTo>
                        <a:pt x="1291" y="654"/>
                      </a:lnTo>
                      <a:lnTo>
                        <a:pt x="1281" y="685"/>
                      </a:lnTo>
                      <a:lnTo>
                        <a:pt x="1268" y="714"/>
                      </a:lnTo>
                      <a:lnTo>
                        <a:pt x="1252" y="740"/>
                      </a:lnTo>
                      <a:lnTo>
                        <a:pt x="1233" y="763"/>
                      </a:lnTo>
                      <a:lnTo>
                        <a:pt x="1213" y="783"/>
                      </a:lnTo>
                      <a:lnTo>
                        <a:pt x="1190" y="800"/>
                      </a:lnTo>
                      <a:lnTo>
                        <a:pt x="1163" y="813"/>
                      </a:lnTo>
                      <a:lnTo>
                        <a:pt x="1136" y="822"/>
                      </a:lnTo>
                      <a:lnTo>
                        <a:pt x="199" y="973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20" name="Freeform 24"/>
                <p:cNvSpPr>
                  <a:spLocks noChangeAspect="1"/>
                </p:cNvSpPr>
                <p:nvPr/>
              </p:nvSpPr>
              <p:spPr bwMode="auto">
                <a:xfrm>
                  <a:off x="1577" y="1451"/>
                  <a:ext cx="262" cy="194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893" y="5"/>
                    </a:cxn>
                    <a:cxn ang="0">
                      <a:pos x="893" y="5"/>
                    </a:cxn>
                    <a:cxn ang="0">
                      <a:pos x="922" y="0"/>
                    </a:cxn>
                    <a:cxn ang="0">
                      <a:pos x="952" y="0"/>
                    </a:cxn>
                    <a:cxn ang="0">
                      <a:pos x="981" y="3"/>
                    </a:cxn>
                    <a:cxn ang="0">
                      <a:pos x="1009" y="11"/>
                    </a:cxn>
                    <a:cxn ang="0">
                      <a:pos x="1038" y="22"/>
                    </a:cxn>
                    <a:cxn ang="0">
                      <a:pos x="1066" y="37"/>
                    </a:cxn>
                    <a:cxn ang="0">
                      <a:pos x="1094" y="55"/>
                    </a:cxn>
                    <a:cxn ang="0">
                      <a:pos x="1120" y="77"/>
                    </a:cxn>
                    <a:cxn ang="0">
                      <a:pos x="1145" y="101"/>
                    </a:cxn>
                    <a:cxn ang="0">
                      <a:pos x="1169" y="129"/>
                    </a:cxn>
                    <a:cxn ang="0">
                      <a:pos x="1192" y="159"/>
                    </a:cxn>
                    <a:cxn ang="0">
                      <a:pos x="1213" y="192"/>
                    </a:cxn>
                    <a:cxn ang="0">
                      <a:pos x="1233" y="227"/>
                    </a:cxn>
                    <a:cxn ang="0">
                      <a:pos x="1250" y="265"/>
                    </a:cxn>
                    <a:cxn ang="0">
                      <a:pos x="1267" y="304"/>
                    </a:cxn>
                    <a:cxn ang="0">
                      <a:pos x="1280" y="345"/>
                    </a:cxn>
                    <a:cxn ang="0">
                      <a:pos x="1280" y="345"/>
                    </a:cxn>
                    <a:cxn ang="0">
                      <a:pos x="1291" y="387"/>
                    </a:cxn>
                    <a:cxn ang="0">
                      <a:pos x="1299" y="429"/>
                    </a:cxn>
                    <a:cxn ang="0">
                      <a:pos x="1304" y="470"/>
                    </a:cxn>
                    <a:cxn ang="0">
                      <a:pos x="1308" y="510"/>
                    </a:cxn>
                    <a:cxn ang="0">
                      <a:pos x="1308" y="547"/>
                    </a:cxn>
                    <a:cxn ang="0">
                      <a:pos x="1304" y="585"/>
                    </a:cxn>
                    <a:cxn ang="0">
                      <a:pos x="1299" y="620"/>
                    </a:cxn>
                    <a:cxn ang="0">
                      <a:pos x="1291" y="654"/>
                    </a:cxn>
                    <a:cxn ang="0">
                      <a:pos x="1281" y="685"/>
                    </a:cxn>
                    <a:cxn ang="0">
                      <a:pos x="1268" y="714"/>
                    </a:cxn>
                    <a:cxn ang="0">
                      <a:pos x="1252" y="740"/>
                    </a:cxn>
                    <a:cxn ang="0">
                      <a:pos x="1233" y="763"/>
                    </a:cxn>
                    <a:cxn ang="0">
                      <a:pos x="1213" y="783"/>
                    </a:cxn>
                    <a:cxn ang="0">
                      <a:pos x="1190" y="800"/>
                    </a:cxn>
                    <a:cxn ang="0">
                      <a:pos x="1163" y="813"/>
                    </a:cxn>
                    <a:cxn ang="0">
                      <a:pos x="1136" y="822"/>
                    </a:cxn>
                    <a:cxn ang="0">
                      <a:pos x="199" y="973"/>
                    </a:cxn>
                  </a:cxnLst>
                  <a:rect l="0" t="0" r="r" b="b"/>
                  <a:pathLst>
                    <a:path w="1308" h="973">
                      <a:moveTo>
                        <a:pt x="0" y="107"/>
                      </a:moveTo>
                      <a:lnTo>
                        <a:pt x="893" y="5"/>
                      </a:lnTo>
                      <a:lnTo>
                        <a:pt x="893" y="5"/>
                      </a:lnTo>
                      <a:lnTo>
                        <a:pt x="922" y="0"/>
                      </a:lnTo>
                      <a:lnTo>
                        <a:pt x="952" y="0"/>
                      </a:lnTo>
                      <a:lnTo>
                        <a:pt x="981" y="3"/>
                      </a:lnTo>
                      <a:lnTo>
                        <a:pt x="1009" y="11"/>
                      </a:lnTo>
                      <a:lnTo>
                        <a:pt x="1038" y="22"/>
                      </a:lnTo>
                      <a:lnTo>
                        <a:pt x="1066" y="37"/>
                      </a:lnTo>
                      <a:lnTo>
                        <a:pt x="1094" y="55"/>
                      </a:lnTo>
                      <a:lnTo>
                        <a:pt x="1120" y="77"/>
                      </a:lnTo>
                      <a:lnTo>
                        <a:pt x="1145" y="101"/>
                      </a:lnTo>
                      <a:lnTo>
                        <a:pt x="1169" y="129"/>
                      </a:lnTo>
                      <a:lnTo>
                        <a:pt x="1192" y="159"/>
                      </a:lnTo>
                      <a:lnTo>
                        <a:pt x="1213" y="192"/>
                      </a:lnTo>
                      <a:lnTo>
                        <a:pt x="1233" y="227"/>
                      </a:lnTo>
                      <a:lnTo>
                        <a:pt x="1250" y="265"/>
                      </a:lnTo>
                      <a:lnTo>
                        <a:pt x="1267" y="304"/>
                      </a:lnTo>
                      <a:lnTo>
                        <a:pt x="1280" y="345"/>
                      </a:lnTo>
                      <a:lnTo>
                        <a:pt x="1280" y="345"/>
                      </a:lnTo>
                      <a:lnTo>
                        <a:pt x="1291" y="387"/>
                      </a:lnTo>
                      <a:lnTo>
                        <a:pt x="1299" y="429"/>
                      </a:lnTo>
                      <a:lnTo>
                        <a:pt x="1304" y="470"/>
                      </a:lnTo>
                      <a:lnTo>
                        <a:pt x="1308" y="510"/>
                      </a:lnTo>
                      <a:lnTo>
                        <a:pt x="1308" y="547"/>
                      </a:lnTo>
                      <a:lnTo>
                        <a:pt x="1304" y="585"/>
                      </a:lnTo>
                      <a:lnTo>
                        <a:pt x="1299" y="620"/>
                      </a:lnTo>
                      <a:lnTo>
                        <a:pt x="1291" y="654"/>
                      </a:lnTo>
                      <a:lnTo>
                        <a:pt x="1281" y="685"/>
                      </a:lnTo>
                      <a:lnTo>
                        <a:pt x="1268" y="714"/>
                      </a:lnTo>
                      <a:lnTo>
                        <a:pt x="1252" y="740"/>
                      </a:lnTo>
                      <a:lnTo>
                        <a:pt x="1233" y="763"/>
                      </a:lnTo>
                      <a:lnTo>
                        <a:pt x="1213" y="783"/>
                      </a:lnTo>
                      <a:lnTo>
                        <a:pt x="1190" y="800"/>
                      </a:lnTo>
                      <a:lnTo>
                        <a:pt x="1163" y="813"/>
                      </a:lnTo>
                      <a:lnTo>
                        <a:pt x="1136" y="822"/>
                      </a:lnTo>
                      <a:lnTo>
                        <a:pt x="199" y="97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21" name="Freeform 25"/>
                <p:cNvSpPr>
                  <a:spLocks noChangeAspect="1"/>
                </p:cNvSpPr>
                <p:nvPr/>
              </p:nvSpPr>
              <p:spPr bwMode="auto">
                <a:xfrm>
                  <a:off x="1536" y="1471"/>
                  <a:ext cx="123" cy="174"/>
                </a:xfrm>
                <a:custGeom>
                  <a:avLst/>
                  <a:gdLst/>
                  <a:ahLst/>
                  <a:cxnLst>
                    <a:cxn ang="0">
                      <a:pos x="465" y="856"/>
                    </a:cxn>
                    <a:cxn ang="0">
                      <a:pos x="516" y="824"/>
                    </a:cxn>
                    <a:cxn ang="0">
                      <a:pos x="557" y="779"/>
                    </a:cxn>
                    <a:cxn ang="0">
                      <a:pos x="587" y="721"/>
                    </a:cxn>
                    <a:cxn ang="0">
                      <a:pos x="608" y="653"/>
                    </a:cxn>
                    <a:cxn ang="0">
                      <a:pos x="616" y="577"/>
                    </a:cxn>
                    <a:cxn ang="0">
                      <a:pos x="614" y="494"/>
                    </a:cxn>
                    <a:cxn ang="0">
                      <a:pos x="599" y="408"/>
                    </a:cxn>
                    <a:cxn ang="0">
                      <a:pos x="573" y="319"/>
                    </a:cxn>
                    <a:cxn ang="0">
                      <a:pos x="538" y="239"/>
                    </a:cxn>
                    <a:cxn ang="0">
                      <a:pos x="495" y="168"/>
                    </a:cxn>
                    <a:cxn ang="0">
                      <a:pos x="445" y="107"/>
                    </a:cxn>
                    <a:cxn ang="0">
                      <a:pos x="391" y="58"/>
                    </a:cxn>
                    <a:cxn ang="0">
                      <a:pos x="334" y="23"/>
                    </a:cxn>
                    <a:cxn ang="0">
                      <a:pos x="273" y="4"/>
                    </a:cxn>
                    <a:cxn ang="0">
                      <a:pos x="212" y="1"/>
                    </a:cxn>
                    <a:cxn ang="0">
                      <a:pos x="151" y="16"/>
                    </a:cxn>
                    <a:cxn ang="0">
                      <a:pos x="99" y="46"/>
                    </a:cxn>
                    <a:cxn ang="0">
                      <a:pos x="58" y="91"/>
                    </a:cxn>
                    <a:cxn ang="0">
                      <a:pos x="28" y="149"/>
                    </a:cxn>
                    <a:cxn ang="0">
                      <a:pos x="9" y="217"/>
                    </a:cxn>
                    <a:cxn ang="0">
                      <a:pos x="0" y="294"/>
                    </a:cxn>
                    <a:cxn ang="0">
                      <a:pos x="4" y="376"/>
                    </a:cxn>
                    <a:cxn ang="0">
                      <a:pos x="18" y="462"/>
                    </a:cxn>
                    <a:cxn ang="0">
                      <a:pos x="45" y="551"/>
                    </a:cxn>
                    <a:cxn ang="0">
                      <a:pos x="80" y="632"/>
                    </a:cxn>
                    <a:cxn ang="0">
                      <a:pos x="122" y="704"/>
                    </a:cxn>
                    <a:cxn ang="0">
                      <a:pos x="171" y="765"/>
                    </a:cxn>
                    <a:cxn ang="0">
                      <a:pos x="225" y="813"/>
                    </a:cxn>
                    <a:cxn ang="0">
                      <a:pos x="283" y="848"/>
                    </a:cxn>
                    <a:cxn ang="0">
                      <a:pos x="343" y="868"/>
                    </a:cxn>
                    <a:cxn ang="0">
                      <a:pos x="404" y="870"/>
                    </a:cxn>
                  </a:cxnLst>
                  <a:rect l="0" t="0" r="r" b="b"/>
                  <a:pathLst>
                    <a:path w="616" h="871">
                      <a:moveTo>
                        <a:pt x="436" y="865"/>
                      </a:moveTo>
                      <a:lnTo>
                        <a:pt x="465" y="856"/>
                      </a:lnTo>
                      <a:lnTo>
                        <a:pt x="492" y="842"/>
                      </a:lnTo>
                      <a:lnTo>
                        <a:pt x="516" y="824"/>
                      </a:lnTo>
                      <a:lnTo>
                        <a:pt x="538" y="803"/>
                      </a:lnTo>
                      <a:lnTo>
                        <a:pt x="557" y="779"/>
                      </a:lnTo>
                      <a:lnTo>
                        <a:pt x="574" y="751"/>
                      </a:lnTo>
                      <a:lnTo>
                        <a:pt x="587" y="721"/>
                      </a:lnTo>
                      <a:lnTo>
                        <a:pt x="599" y="688"/>
                      </a:lnTo>
                      <a:lnTo>
                        <a:pt x="608" y="653"/>
                      </a:lnTo>
                      <a:lnTo>
                        <a:pt x="613" y="615"/>
                      </a:lnTo>
                      <a:lnTo>
                        <a:pt x="616" y="577"/>
                      </a:lnTo>
                      <a:lnTo>
                        <a:pt x="616" y="536"/>
                      </a:lnTo>
                      <a:lnTo>
                        <a:pt x="614" y="494"/>
                      </a:lnTo>
                      <a:lnTo>
                        <a:pt x="608" y="452"/>
                      </a:lnTo>
                      <a:lnTo>
                        <a:pt x="599" y="408"/>
                      </a:lnTo>
                      <a:lnTo>
                        <a:pt x="587" y="363"/>
                      </a:lnTo>
                      <a:lnTo>
                        <a:pt x="573" y="319"/>
                      </a:lnTo>
                      <a:lnTo>
                        <a:pt x="556" y="278"/>
                      </a:lnTo>
                      <a:lnTo>
                        <a:pt x="538" y="239"/>
                      </a:lnTo>
                      <a:lnTo>
                        <a:pt x="516" y="202"/>
                      </a:lnTo>
                      <a:lnTo>
                        <a:pt x="495" y="168"/>
                      </a:lnTo>
                      <a:lnTo>
                        <a:pt x="471" y="136"/>
                      </a:lnTo>
                      <a:lnTo>
                        <a:pt x="445" y="107"/>
                      </a:lnTo>
                      <a:lnTo>
                        <a:pt x="419" y="80"/>
                      </a:lnTo>
                      <a:lnTo>
                        <a:pt x="391" y="58"/>
                      </a:lnTo>
                      <a:lnTo>
                        <a:pt x="362" y="39"/>
                      </a:lnTo>
                      <a:lnTo>
                        <a:pt x="334" y="23"/>
                      </a:lnTo>
                      <a:lnTo>
                        <a:pt x="303" y="12"/>
                      </a:lnTo>
                      <a:lnTo>
                        <a:pt x="273" y="4"/>
                      </a:lnTo>
                      <a:lnTo>
                        <a:pt x="242" y="0"/>
                      </a:lnTo>
                      <a:lnTo>
                        <a:pt x="212" y="1"/>
                      </a:lnTo>
                      <a:lnTo>
                        <a:pt x="181" y="6"/>
                      </a:lnTo>
                      <a:lnTo>
                        <a:pt x="151" y="16"/>
                      </a:lnTo>
                      <a:lnTo>
                        <a:pt x="124" y="29"/>
                      </a:lnTo>
                      <a:lnTo>
                        <a:pt x="99" y="46"/>
                      </a:lnTo>
                      <a:lnTo>
                        <a:pt x="77" y="67"/>
                      </a:lnTo>
                      <a:lnTo>
                        <a:pt x="58" y="91"/>
                      </a:lnTo>
                      <a:lnTo>
                        <a:pt x="41" y="119"/>
                      </a:lnTo>
                      <a:lnTo>
                        <a:pt x="28" y="149"/>
                      </a:lnTo>
                      <a:lnTo>
                        <a:pt x="17" y="182"/>
                      </a:lnTo>
                      <a:lnTo>
                        <a:pt x="9" y="217"/>
                      </a:lnTo>
                      <a:lnTo>
                        <a:pt x="3" y="255"/>
                      </a:lnTo>
                      <a:lnTo>
                        <a:pt x="0" y="294"/>
                      </a:lnTo>
                      <a:lnTo>
                        <a:pt x="0" y="334"/>
                      </a:lnTo>
                      <a:lnTo>
                        <a:pt x="4" y="376"/>
                      </a:lnTo>
                      <a:lnTo>
                        <a:pt x="10" y="419"/>
                      </a:lnTo>
                      <a:lnTo>
                        <a:pt x="18" y="462"/>
                      </a:lnTo>
                      <a:lnTo>
                        <a:pt x="30" y="507"/>
                      </a:lnTo>
                      <a:lnTo>
                        <a:pt x="45" y="551"/>
                      </a:lnTo>
                      <a:lnTo>
                        <a:pt x="62" y="592"/>
                      </a:lnTo>
                      <a:lnTo>
                        <a:pt x="80" y="632"/>
                      </a:lnTo>
                      <a:lnTo>
                        <a:pt x="100" y="669"/>
                      </a:lnTo>
                      <a:lnTo>
                        <a:pt x="122" y="704"/>
                      </a:lnTo>
                      <a:lnTo>
                        <a:pt x="146" y="735"/>
                      </a:lnTo>
                      <a:lnTo>
                        <a:pt x="171" y="765"/>
                      </a:lnTo>
                      <a:lnTo>
                        <a:pt x="198" y="790"/>
                      </a:lnTo>
                      <a:lnTo>
                        <a:pt x="225" y="813"/>
                      </a:lnTo>
                      <a:lnTo>
                        <a:pt x="254" y="832"/>
                      </a:lnTo>
                      <a:lnTo>
                        <a:pt x="283" y="848"/>
                      </a:lnTo>
                      <a:lnTo>
                        <a:pt x="313" y="859"/>
                      </a:lnTo>
                      <a:lnTo>
                        <a:pt x="343" y="868"/>
                      </a:lnTo>
                      <a:lnTo>
                        <a:pt x="374" y="871"/>
                      </a:lnTo>
                      <a:lnTo>
                        <a:pt x="404" y="870"/>
                      </a:lnTo>
                      <a:lnTo>
                        <a:pt x="436" y="86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22" name="Freeform 26"/>
                <p:cNvSpPr>
                  <a:spLocks noChangeAspect="1"/>
                </p:cNvSpPr>
                <p:nvPr/>
              </p:nvSpPr>
              <p:spPr bwMode="auto">
                <a:xfrm>
                  <a:off x="1536" y="1471"/>
                  <a:ext cx="123" cy="174"/>
                </a:xfrm>
                <a:custGeom>
                  <a:avLst/>
                  <a:gdLst/>
                  <a:ahLst/>
                  <a:cxnLst>
                    <a:cxn ang="0">
                      <a:pos x="436" y="865"/>
                    </a:cxn>
                    <a:cxn ang="0">
                      <a:pos x="492" y="842"/>
                    </a:cxn>
                    <a:cxn ang="0">
                      <a:pos x="538" y="803"/>
                    </a:cxn>
                    <a:cxn ang="0">
                      <a:pos x="574" y="751"/>
                    </a:cxn>
                    <a:cxn ang="0">
                      <a:pos x="599" y="688"/>
                    </a:cxn>
                    <a:cxn ang="0">
                      <a:pos x="613" y="615"/>
                    </a:cxn>
                    <a:cxn ang="0">
                      <a:pos x="616" y="536"/>
                    </a:cxn>
                    <a:cxn ang="0">
                      <a:pos x="608" y="452"/>
                    </a:cxn>
                    <a:cxn ang="0">
                      <a:pos x="587" y="363"/>
                    </a:cxn>
                    <a:cxn ang="0">
                      <a:pos x="573" y="319"/>
                    </a:cxn>
                    <a:cxn ang="0">
                      <a:pos x="538" y="239"/>
                    </a:cxn>
                    <a:cxn ang="0">
                      <a:pos x="495" y="168"/>
                    </a:cxn>
                    <a:cxn ang="0">
                      <a:pos x="445" y="107"/>
                    </a:cxn>
                    <a:cxn ang="0">
                      <a:pos x="391" y="58"/>
                    </a:cxn>
                    <a:cxn ang="0">
                      <a:pos x="334" y="23"/>
                    </a:cxn>
                    <a:cxn ang="0">
                      <a:pos x="273" y="4"/>
                    </a:cxn>
                    <a:cxn ang="0">
                      <a:pos x="212" y="1"/>
                    </a:cxn>
                    <a:cxn ang="0">
                      <a:pos x="181" y="6"/>
                    </a:cxn>
                    <a:cxn ang="0">
                      <a:pos x="124" y="29"/>
                    </a:cxn>
                    <a:cxn ang="0">
                      <a:pos x="77" y="67"/>
                    </a:cxn>
                    <a:cxn ang="0">
                      <a:pos x="41" y="119"/>
                    </a:cxn>
                    <a:cxn ang="0">
                      <a:pos x="17" y="182"/>
                    </a:cxn>
                    <a:cxn ang="0">
                      <a:pos x="3" y="255"/>
                    </a:cxn>
                    <a:cxn ang="0">
                      <a:pos x="0" y="334"/>
                    </a:cxn>
                    <a:cxn ang="0">
                      <a:pos x="10" y="419"/>
                    </a:cxn>
                    <a:cxn ang="0">
                      <a:pos x="30" y="507"/>
                    </a:cxn>
                    <a:cxn ang="0">
                      <a:pos x="45" y="551"/>
                    </a:cxn>
                    <a:cxn ang="0">
                      <a:pos x="80" y="632"/>
                    </a:cxn>
                    <a:cxn ang="0">
                      <a:pos x="122" y="704"/>
                    </a:cxn>
                    <a:cxn ang="0">
                      <a:pos x="171" y="765"/>
                    </a:cxn>
                    <a:cxn ang="0">
                      <a:pos x="225" y="813"/>
                    </a:cxn>
                    <a:cxn ang="0">
                      <a:pos x="283" y="848"/>
                    </a:cxn>
                    <a:cxn ang="0">
                      <a:pos x="343" y="868"/>
                    </a:cxn>
                    <a:cxn ang="0">
                      <a:pos x="404" y="870"/>
                    </a:cxn>
                  </a:cxnLst>
                  <a:rect l="0" t="0" r="r" b="b"/>
                  <a:pathLst>
                    <a:path w="616" h="871">
                      <a:moveTo>
                        <a:pt x="436" y="865"/>
                      </a:moveTo>
                      <a:lnTo>
                        <a:pt x="436" y="865"/>
                      </a:lnTo>
                      <a:lnTo>
                        <a:pt x="465" y="856"/>
                      </a:lnTo>
                      <a:lnTo>
                        <a:pt x="492" y="842"/>
                      </a:lnTo>
                      <a:lnTo>
                        <a:pt x="516" y="824"/>
                      </a:lnTo>
                      <a:lnTo>
                        <a:pt x="538" y="803"/>
                      </a:lnTo>
                      <a:lnTo>
                        <a:pt x="557" y="779"/>
                      </a:lnTo>
                      <a:lnTo>
                        <a:pt x="574" y="751"/>
                      </a:lnTo>
                      <a:lnTo>
                        <a:pt x="587" y="721"/>
                      </a:lnTo>
                      <a:lnTo>
                        <a:pt x="599" y="688"/>
                      </a:lnTo>
                      <a:lnTo>
                        <a:pt x="608" y="653"/>
                      </a:lnTo>
                      <a:lnTo>
                        <a:pt x="613" y="615"/>
                      </a:lnTo>
                      <a:lnTo>
                        <a:pt x="616" y="577"/>
                      </a:lnTo>
                      <a:lnTo>
                        <a:pt x="616" y="536"/>
                      </a:lnTo>
                      <a:lnTo>
                        <a:pt x="614" y="494"/>
                      </a:lnTo>
                      <a:lnTo>
                        <a:pt x="608" y="452"/>
                      </a:lnTo>
                      <a:lnTo>
                        <a:pt x="599" y="408"/>
                      </a:lnTo>
                      <a:lnTo>
                        <a:pt x="587" y="363"/>
                      </a:lnTo>
                      <a:lnTo>
                        <a:pt x="587" y="363"/>
                      </a:lnTo>
                      <a:lnTo>
                        <a:pt x="573" y="319"/>
                      </a:lnTo>
                      <a:lnTo>
                        <a:pt x="556" y="278"/>
                      </a:lnTo>
                      <a:lnTo>
                        <a:pt x="538" y="239"/>
                      </a:lnTo>
                      <a:lnTo>
                        <a:pt x="516" y="202"/>
                      </a:lnTo>
                      <a:lnTo>
                        <a:pt x="495" y="168"/>
                      </a:lnTo>
                      <a:lnTo>
                        <a:pt x="471" y="136"/>
                      </a:lnTo>
                      <a:lnTo>
                        <a:pt x="445" y="107"/>
                      </a:lnTo>
                      <a:lnTo>
                        <a:pt x="419" y="80"/>
                      </a:lnTo>
                      <a:lnTo>
                        <a:pt x="391" y="58"/>
                      </a:lnTo>
                      <a:lnTo>
                        <a:pt x="362" y="39"/>
                      </a:lnTo>
                      <a:lnTo>
                        <a:pt x="334" y="23"/>
                      </a:lnTo>
                      <a:lnTo>
                        <a:pt x="303" y="12"/>
                      </a:lnTo>
                      <a:lnTo>
                        <a:pt x="273" y="4"/>
                      </a:lnTo>
                      <a:lnTo>
                        <a:pt x="242" y="0"/>
                      </a:lnTo>
                      <a:lnTo>
                        <a:pt x="212" y="1"/>
                      </a:lnTo>
                      <a:lnTo>
                        <a:pt x="181" y="6"/>
                      </a:lnTo>
                      <a:lnTo>
                        <a:pt x="181" y="6"/>
                      </a:lnTo>
                      <a:lnTo>
                        <a:pt x="151" y="16"/>
                      </a:lnTo>
                      <a:lnTo>
                        <a:pt x="124" y="29"/>
                      </a:lnTo>
                      <a:lnTo>
                        <a:pt x="99" y="46"/>
                      </a:lnTo>
                      <a:lnTo>
                        <a:pt x="77" y="67"/>
                      </a:lnTo>
                      <a:lnTo>
                        <a:pt x="58" y="91"/>
                      </a:lnTo>
                      <a:lnTo>
                        <a:pt x="41" y="119"/>
                      </a:lnTo>
                      <a:lnTo>
                        <a:pt x="28" y="149"/>
                      </a:lnTo>
                      <a:lnTo>
                        <a:pt x="17" y="182"/>
                      </a:lnTo>
                      <a:lnTo>
                        <a:pt x="9" y="217"/>
                      </a:lnTo>
                      <a:lnTo>
                        <a:pt x="3" y="255"/>
                      </a:lnTo>
                      <a:lnTo>
                        <a:pt x="0" y="294"/>
                      </a:lnTo>
                      <a:lnTo>
                        <a:pt x="0" y="334"/>
                      </a:lnTo>
                      <a:lnTo>
                        <a:pt x="4" y="376"/>
                      </a:lnTo>
                      <a:lnTo>
                        <a:pt x="10" y="419"/>
                      </a:lnTo>
                      <a:lnTo>
                        <a:pt x="18" y="462"/>
                      </a:lnTo>
                      <a:lnTo>
                        <a:pt x="30" y="507"/>
                      </a:lnTo>
                      <a:lnTo>
                        <a:pt x="30" y="507"/>
                      </a:lnTo>
                      <a:lnTo>
                        <a:pt x="45" y="551"/>
                      </a:lnTo>
                      <a:lnTo>
                        <a:pt x="62" y="592"/>
                      </a:lnTo>
                      <a:lnTo>
                        <a:pt x="80" y="632"/>
                      </a:lnTo>
                      <a:lnTo>
                        <a:pt x="100" y="669"/>
                      </a:lnTo>
                      <a:lnTo>
                        <a:pt x="122" y="704"/>
                      </a:lnTo>
                      <a:lnTo>
                        <a:pt x="146" y="735"/>
                      </a:lnTo>
                      <a:lnTo>
                        <a:pt x="171" y="765"/>
                      </a:lnTo>
                      <a:lnTo>
                        <a:pt x="198" y="790"/>
                      </a:lnTo>
                      <a:lnTo>
                        <a:pt x="225" y="813"/>
                      </a:lnTo>
                      <a:lnTo>
                        <a:pt x="254" y="832"/>
                      </a:lnTo>
                      <a:lnTo>
                        <a:pt x="283" y="848"/>
                      </a:lnTo>
                      <a:lnTo>
                        <a:pt x="313" y="859"/>
                      </a:lnTo>
                      <a:lnTo>
                        <a:pt x="343" y="868"/>
                      </a:lnTo>
                      <a:lnTo>
                        <a:pt x="374" y="871"/>
                      </a:lnTo>
                      <a:lnTo>
                        <a:pt x="404" y="870"/>
                      </a:lnTo>
                      <a:lnTo>
                        <a:pt x="436" y="86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23" name="Freeform 27"/>
                <p:cNvSpPr>
                  <a:spLocks noChangeAspect="1"/>
                </p:cNvSpPr>
                <p:nvPr/>
              </p:nvSpPr>
              <p:spPr bwMode="auto">
                <a:xfrm>
                  <a:off x="1476" y="1532"/>
                  <a:ext cx="135" cy="61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587" y="0"/>
                    </a:cxn>
                    <a:cxn ang="0">
                      <a:pos x="554" y="1"/>
                    </a:cxn>
                    <a:cxn ang="0">
                      <a:pos x="570" y="0"/>
                    </a:cxn>
                    <a:cxn ang="0">
                      <a:pos x="587" y="2"/>
                    </a:cxn>
                    <a:cxn ang="0">
                      <a:pos x="604" y="11"/>
                    </a:cxn>
                    <a:cxn ang="0">
                      <a:pos x="620" y="22"/>
                    </a:cxn>
                    <a:cxn ang="0">
                      <a:pos x="634" y="37"/>
                    </a:cxn>
                    <a:cxn ang="0">
                      <a:pos x="646" y="56"/>
                    </a:cxn>
                    <a:cxn ang="0">
                      <a:pos x="658" y="77"/>
                    </a:cxn>
                    <a:cxn ang="0">
                      <a:pos x="667" y="100"/>
                    </a:cxn>
                    <a:cxn ang="0">
                      <a:pos x="673" y="125"/>
                    </a:cxn>
                    <a:cxn ang="0">
                      <a:pos x="675" y="149"/>
                    </a:cxn>
                    <a:cxn ang="0">
                      <a:pos x="674" y="171"/>
                    </a:cxn>
                    <a:cxn ang="0">
                      <a:pos x="670" y="191"/>
                    </a:cxn>
                    <a:cxn ang="0">
                      <a:pos x="663" y="210"/>
                    </a:cxn>
                    <a:cxn ang="0">
                      <a:pos x="653" y="224"/>
                    </a:cxn>
                    <a:cxn ang="0">
                      <a:pos x="640" y="235"/>
                    </a:cxn>
                    <a:cxn ang="0">
                      <a:pos x="625" y="241"/>
                    </a:cxn>
                    <a:cxn ang="0">
                      <a:pos x="39" y="305"/>
                    </a:cxn>
                    <a:cxn ang="0">
                      <a:pos x="0" y="64"/>
                    </a:cxn>
                  </a:cxnLst>
                  <a:rect l="0" t="0" r="r" b="b"/>
                  <a:pathLst>
                    <a:path w="675" h="305">
                      <a:moveTo>
                        <a:pt x="0" y="64"/>
                      </a:moveTo>
                      <a:lnTo>
                        <a:pt x="587" y="0"/>
                      </a:lnTo>
                      <a:lnTo>
                        <a:pt x="554" y="1"/>
                      </a:lnTo>
                      <a:lnTo>
                        <a:pt x="570" y="0"/>
                      </a:lnTo>
                      <a:lnTo>
                        <a:pt x="587" y="2"/>
                      </a:lnTo>
                      <a:lnTo>
                        <a:pt x="604" y="11"/>
                      </a:lnTo>
                      <a:lnTo>
                        <a:pt x="620" y="22"/>
                      </a:lnTo>
                      <a:lnTo>
                        <a:pt x="634" y="37"/>
                      </a:lnTo>
                      <a:lnTo>
                        <a:pt x="646" y="56"/>
                      </a:lnTo>
                      <a:lnTo>
                        <a:pt x="658" y="77"/>
                      </a:lnTo>
                      <a:lnTo>
                        <a:pt x="667" y="100"/>
                      </a:lnTo>
                      <a:lnTo>
                        <a:pt x="673" y="125"/>
                      </a:lnTo>
                      <a:lnTo>
                        <a:pt x="675" y="149"/>
                      </a:lnTo>
                      <a:lnTo>
                        <a:pt x="674" y="171"/>
                      </a:lnTo>
                      <a:lnTo>
                        <a:pt x="670" y="191"/>
                      </a:lnTo>
                      <a:lnTo>
                        <a:pt x="663" y="210"/>
                      </a:lnTo>
                      <a:lnTo>
                        <a:pt x="653" y="224"/>
                      </a:lnTo>
                      <a:lnTo>
                        <a:pt x="640" y="235"/>
                      </a:lnTo>
                      <a:lnTo>
                        <a:pt x="625" y="241"/>
                      </a:lnTo>
                      <a:lnTo>
                        <a:pt x="39" y="305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24" name="Freeform 28"/>
                <p:cNvSpPr>
                  <a:spLocks noChangeAspect="1"/>
                </p:cNvSpPr>
                <p:nvPr/>
              </p:nvSpPr>
              <p:spPr bwMode="auto">
                <a:xfrm>
                  <a:off x="1476" y="1532"/>
                  <a:ext cx="135" cy="61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587" y="0"/>
                    </a:cxn>
                    <a:cxn ang="0">
                      <a:pos x="554" y="1"/>
                    </a:cxn>
                    <a:cxn ang="0">
                      <a:pos x="554" y="1"/>
                    </a:cxn>
                    <a:cxn ang="0">
                      <a:pos x="570" y="0"/>
                    </a:cxn>
                    <a:cxn ang="0">
                      <a:pos x="587" y="2"/>
                    </a:cxn>
                    <a:cxn ang="0">
                      <a:pos x="604" y="11"/>
                    </a:cxn>
                    <a:cxn ang="0">
                      <a:pos x="620" y="22"/>
                    </a:cxn>
                    <a:cxn ang="0">
                      <a:pos x="634" y="37"/>
                    </a:cxn>
                    <a:cxn ang="0">
                      <a:pos x="646" y="56"/>
                    </a:cxn>
                    <a:cxn ang="0">
                      <a:pos x="658" y="77"/>
                    </a:cxn>
                    <a:cxn ang="0">
                      <a:pos x="667" y="100"/>
                    </a:cxn>
                    <a:cxn ang="0">
                      <a:pos x="667" y="100"/>
                    </a:cxn>
                    <a:cxn ang="0">
                      <a:pos x="673" y="125"/>
                    </a:cxn>
                    <a:cxn ang="0">
                      <a:pos x="675" y="149"/>
                    </a:cxn>
                    <a:cxn ang="0">
                      <a:pos x="674" y="171"/>
                    </a:cxn>
                    <a:cxn ang="0">
                      <a:pos x="670" y="191"/>
                    </a:cxn>
                    <a:cxn ang="0">
                      <a:pos x="663" y="210"/>
                    </a:cxn>
                    <a:cxn ang="0">
                      <a:pos x="653" y="224"/>
                    </a:cxn>
                    <a:cxn ang="0">
                      <a:pos x="640" y="235"/>
                    </a:cxn>
                    <a:cxn ang="0">
                      <a:pos x="625" y="241"/>
                    </a:cxn>
                    <a:cxn ang="0">
                      <a:pos x="39" y="305"/>
                    </a:cxn>
                  </a:cxnLst>
                  <a:rect l="0" t="0" r="r" b="b"/>
                  <a:pathLst>
                    <a:path w="675" h="305">
                      <a:moveTo>
                        <a:pt x="0" y="64"/>
                      </a:moveTo>
                      <a:lnTo>
                        <a:pt x="587" y="0"/>
                      </a:lnTo>
                      <a:lnTo>
                        <a:pt x="554" y="1"/>
                      </a:lnTo>
                      <a:lnTo>
                        <a:pt x="554" y="1"/>
                      </a:lnTo>
                      <a:lnTo>
                        <a:pt x="570" y="0"/>
                      </a:lnTo>
                      <a:lnTo>
                        <a:pt x="587" y="2"/>
                      </a:lnTo>
                      <a:lnTo>
                        <a:pt x="604" y="11"/>
                      </a:lnTo>
                      <a:lnTo>
                        <a:pt x="620" y="22"/>
                      </a:lnTo>
                      <a:lnTo>
                        <a:pt x="634" y="37"/>
                      </a:lnTo>
                      <a:lnTo>
                        <a:pt x="646" y="56"/>
                      </a:lnTo>
                      <a:lnTo>
                        <a:pt x="658" y="77"/>
                      </a:lnTo>
                      <a:lnTo>
                        <a:pt x="667" y="100"/>
                      </a:lnTo>
                      <a:lnTo>
                        <a:pt x="667" y="100"/>
                      </a:lnTo>
                      <a:lnTo>
                        <a:pt x="673" y="125"/>
                      </a:lnTo>
                      <a:lnTo>
                        <a:pt x="675" y="149"/>
                      </a:lnTo>
                      <a:lnTo>
                        <a:pt x="674" y="171"/>
                      </a:lnTo>
                      <a:lnTo>
                        <a:pt x="670" y="191"/>
                      </a:lnTo>
                      <a:lnTo>
                        <a:pt x="663" y="210"/>
                      </a:lnTo>
                      <a:lnTo>
                        <a:pt x="653" y="224"/>
                      </a:lnTo>
                      <a:lnTo>
                        <a:pt x="640" y="235"/>
                      </a:lnTo>
                      <a:lnTo>
                        <a:pt x="625" y="241"/>
                      </a:lnTo>
                      <a:lnTo>
                        <a:pt x="39" y="30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26" name="Freeform 30"/>
                <p:cNvSpPr>
                  <a:spLocks noChangeAspect="1"/>
                </p:cNvSpPr>
                <p:nvPr/>
              </p:nvSpPr>
              <p:spPr bwMode="auto">
                <a:xfrm>
                  <a:off x="547" y="1536"/>
                  <a:ext cx="969" cy="869"/>
                </a:xfrm>
                <a:custGeom>
                  <a:avLst/>
                  <a:gdLst/>
                  <a:ahLst/>
                  <a:cxnLst>
                    <a:cxn ang="0">
                      <a:pos x="57" y="3225"/>
                    </a:cxn>
                    <a:cxn ang="0">
                      <a:pos x="946" y="2776"/>
                    </a:cxn>
                    <a:cxn ang="0">
                      <a:pos x="3121" y="502"/>
                    </a:cxn>
                    <a:cxn ang="0">
                      <a:pos x="4829" y="13"/>
                    </a:cxn>
                    <a:cxn ang="0">
                      <a:pos x="4836" y="333"/>
                    </a:cxn>
                    <a:cxn ang="0">
                      <a:pos x="4803" y="338"/>
                    </a:cxn>
                    <a:cxn ang="0">
                      <a:pos x="4729" y="349"/>
                    </a:cxn>
                    <a:cxn ang="0">
                      <a:pos x="4642" y="363"/>
                    </a:cxn>
                    <a:cxn ang="0">
                      <a:pos x="4547" y="380"/>
                    </a:cxn>
                    <a:cxn ang="0">
                      <a:pos x="4444" y="403"/>
                    </a:cxn>
                    <a:cxn ang="0">
                      <a:pos x="4333" y="432"/>
                    </a:cxn>
                    <a:cxn ang="0">
                      <a:pos x="4219" y="468"/>
                    </a:cxn>
                    <a:cxn ang="0">
                      <a:pos x="4100" y="515"/>
                    </a:cxn>
                    <a:cxn ang="0">
                      <a:pos x="3979" y="572"/>
                    </a:cxn>
                    <a:cxn ang="0">
                      <a:pos x="3858" y="642"/>
                    </a:cxn>
                    <a:cxn ang="0">
                      <a:pos x="3738" y="724"/>
                    </a:cxn>
                    <a:cxn ang="0">
                      <a:pos x="3620" y="822"/>
                    </a:cxn>
                    <a:cxn ang="0">
                      <a:pos x="3507" y="935"/>
                    </a:cxn>
                    <a:cxn ang="0">
                      <a:pos x="3398" y="1066"/>
                    </a:cxn>
                    <a:cxn ang="0">
                      <a:pos x="3299" y="1217"/>
                    </a:cxn>
                    <a:cxn ang="0">
                      <a:pos x="3206" y="1387"/>
                    </a:cxn>
                    <a:cxn ang="0">
                      <a:pos x="3164" y="1480"/>
                    </a:cxn>
                    <a:cxn ang="0">
                      <a:pos x="3117" y="1573"/>
                    </a:cxn>
                    <a:cxn ang="0">
                      <a:pos x="3066" y="1669"/>
                    </a:cxn>
                    <a:cxn ang="0">
                      <a:pos x="3015" y="1765"/>
                    </a:cxn>
                    <a:cxn ang="0">
                      <a:pos x="2961" y="1863"/>
                    </a:cxn>
                    <a:cxn ang="0">
                      <a:pos x="2906" y="1959"/>
                    </a:cxn>
                    <a:cxn ang="0">
                      <a:pos x="2854" y="2053"/>
                    </a:cxn>
                    <a:cxn ang="0">
                      <a:pos x="2801" y="2144"/>
                    </a:cxn>
                    <a:cxn ang="0">
                      <a:pos x="2750" y="2230"/>
                    </a:cxn>
                    <a:cxn ang="0">
                      <a:pos x="2702" y="2310"/>
                    </a:cxn>
                    <a:cxn ang="0">
                      <a:pos x="2659" y="2383"/>
                    </a:cxn>
                    <a:cxn ang="0">
                      <a:pos x="2619" y="2448"/>
                    </a:cxn>
                    <a:cxn ang="0">
                      <a:pos x="2585" y="2505"/>
                    </a:cxn>
                    <a:cxn ang="0">
                      <a:pos x="2556" y="2550"/>
                    </a:cxn>
                    <a:cxn ang="0">
                      <a:pos x="2536" y="2584"/>
                    </a:cxn>
                    <a:cxn ang="0">
                      <a:pos x="2523" y="2606"/>
                    </a:cxn>
                    <a:cxn ang="0">
                      <a:pos x="2518" y="2613"/>
                    </a:cxn>
                    <a:cxn ang="0">
                      <a:pos x="1548" y="4343"/>
                    </a:cxn>
                    <a:cxn ang="0">
                      <a:pos x="361" y="3933"/>
                    </a:cxn>
                    <a:cxn ang="0">
                      <a:pos x="50" y="3241"/>
                    </a:cxn>
                  </a:cxnLst>
                  <a:rect l="0" t="0" r="r" b="b"/>
                  <a:pathLst>
                    <a:path w="4846" h="4343">
                      <a:moveTo>
                        <a:pt x="64" y="3233"/>
                      </a:moveTo>
                      <a:lnTo>
                        <a:pt x="57" y="3225"/>
                      </a:lnTo>
                      <a:lnTo>
                        <a:pt x="0" y="2776"/>
                      </a:lnTo>
                      <a:lnTo>
                        <a:pt x="946" y="2776"/>
                      </a:lnTo>
                      <a:lnTo>
                        <a:pt x="1617" y="1940"/>
                      </a:lnTo>
                      <a:lnTo>
                        <a:pt x="3121" y="502"/>
                      </a:lnTo>
                      <a:lnTo>
                        <a:pt x="4846" y="0"/>
                      </a:lnTo>
                      <a:lnTo>
                        <a:pt x="4829" y="13"/>
                      </a:lnTo>
                      <a:lnTo>
                        <a:pt x="4836" y="30"/>
                      </a:lnTo>
                      <a:lnTo>
                        <a:pt x="4836" y="333"/>
                      </a:lnTo>
                      <a:lnTo>
                        <a:pt x="4836" y="333"/>
                      </a:lnTo>
                      <a:lnTo>
                        <a:pt x="4803" y="338"/>
                      </a:lnTo>
                      <a:lnTo>
                        <a:pt x="4767" y="343"/>
                      </a:lnTo>
                      <a:lnTo>
                        <a:pt x="4729" y="349"/>
                      </a:lnTo>
                      <a:lnTo>
                        <a:pt x="4687" y="355"/>
                      </a:lnTo>
                      <a:lnTo>
                        <a:pt x="4642" y="363"/>
                      </a:lnTo>
                      <a:lnTo>
                        <a:pt x="4597" y="371"/>
                      </a:lnTo>
                      <a:lnTo>
                        <a:pt x="4547" y="380"/>
                      </a:lnTo>
                      <a:lnTo>
                        <a:pt x="4497" y="390"/>
                      </a:lnTo>
                      <a:lnTo>
                        <a:pt x="4444" y="403"/>
                      </a:lnTo>
                      <a:lnTo>
                        <a:pt x="4390" y="416"/>
                      </a:lnTo>
                      <a:lnTo>
                        <a:pt x="4333" y="432"/>
                      </a:lnTo>
                      <a:lnTo>
                        <a:pt x="4277" y="449"/>
                      </a:lnTo>
                      <a:lnTo>
                        <a:pt x="4219" y="468"/>
                      </a:lnTo>
                      <a:lnTo>
                        <a:pt x="4160" y="491"/>
                      </a:lnTo>
                      <a:lnTo>
                        <a:pt x="4100" y="515"/>
                      </a:lnTo>
                      <a:lnTo>
                        <a:pt x="4040" y="542"/>
                      </a:lnTo>
                      <a:lnTo>
                        <a:pt x="3979" y="572"/>
                      </a:lnTo>
                      <a:lnTo>
                        <a:pt x="3918" y="605"/>
                      </a:lnTo>
                      <a:lnTo>
                        <a:pt x="3858" y="642"/>
                      </a:lnTo>
                      <a:lnTo>
                        <a:pt x="3798" y="682"/>
                      </a:lnTo>
                      <a:lnTo>
                        <a:pt x="3738" y="724"/>
                      </a:lnTo>
                      <a:lnTo>
                        <a:pt x="3679" y="771"/>
                      </a:lnTo>
                      <a:lnTo>
                        <a:pt x="3620" y="822"/>
                      </a:lnTo>
                      <a:lnTo>
                        <a:pt x="3563" y="877"/>
                      </a:lnTo>
                      <a:lnTo>
                        <a:pt x="3507" y="935"/>
                      </a:lnTo>
                      <a:lnTo>
                        <a:pt x="3453" y="998"/>
                      </a:lnTo>
                      <a:lnTo>
                        <a:pt x="3398" y="1066"/>
                      </a:lnTo>
                      <a:lnTo>
                        <a:pt x="3348" y="1139"/>
                      </a:lnTo>
                      <a:lnTo>
                        <a:pt x="3299" y="1217"/>
                      </a:lnTo>
                      <a:lnTo>
                        <a:pt x="3251" y="1299"/>
                      </a:lnTo>
                      <a:lnTo>
                        <a:pt x="3206" y="1387"/>
                      </a:lnTo>
                      <a:lnTo>
                        <a:pt x="3164" y="1480"/>
                      </a:lnTo>
                      <a:lnTo>
                        <a:pt x="3164" y="1480"/>
                      </a:lnTo>
                      <a:lnTo>
                        <a:pt x="3141" y="1526"/>
                      </a:lnTo>
                      <a:lnTo>
                        <a:pt x="3117" y="1573"/>
                      </a:lnTo>
                      <a:lnTo>
                        <a:pt x="3092" y="1621"/>
                      </a:lnTo>
                      <a:lnTo>
                        <a:pt x="3066" y="1669"/>
                      </a:lnTo>
                      <a:lnTo>
                        <a:pt x="3041" y="1716"/>
                      </a:lnTo>
                      <a:lnTo>
                        <a:pt x="3015" y="1765"/>
                      </a:lnTo>
                      <a:lnTo>
                        <a:pt x="2988" y="1815"/>
                      </a:lnTo>
                      <a:lnTo>
                        <a:pt x="2961" y="1863"/>
                      </a:lnTo>
                      <a:lnTo>
                        <a:pt x="2934" y="1911"/>
                      </a:lnTo>
                      <a:lnTo>
                        <a:pt x="2906" y="1959"/>
                      </a:lnTo>
                      <a:lnTo>
                        <a:pt x="2880" y="2006"/>
                      </a:lnTo>
                      <a:lnTo>
                        <a:pt x="2854" y="2053"/>
                      </a:lnTo>
                      <a:lnTo>
                        <a:pt x="2827" y="2099"/>
                      </a:lnTo>
                      <a:lnTo>
                        <a:pt x="2801" y="2144"/>
                      </a:lnTo>
                      <a:lnTo>
                        <a:pt x="2775" y="2187"/>
                      </a:lnTo>
                      <a:lnTo>
                        <a:pt x="2750" y="2230"/>
                      </a:lnTo>
                      <a:lnTo>
                        <a:pt x="2726" y="2271"/>
                      </a:lnTo>
                      <a:lnTo>
                        <a:pt x="2702" y="2310"/>
                      </a:lnTo>
                      <a:lnTo>
                        <a:pt x="2680" y="2347"/>
                      </a:lnTo>
                      <a:lnTo>
                        <a:pt x="2659" y="2383"/>
                      </a:lnTo>
                      <a:lnTo>
                        <a:pt x="2638" y="2417"/>
                      </a:lnTo>
                      <a:lnTo>
                        <a:pt x="2619" y="2448"/>
                      </a:lnTo>
                      <a:lnTo>
                        <a:pt x="2601" y="2477"/>
                      </a:lnTo>
                      <a:lnTo>
                        <a:pt x="2585" y="2505"/>
                      </a:lnTo>
                      <a:lnTo>
                        <a:pt x="2570" y="2529"/>
                      </a:lnTo>
                      <a:lnTo>
                        <a:pt x="2556" y="2550"/>
                      </a:lnTo>
                      <a:lnTo>
                        <a:pt x="2546" y="2569"/>
                      </a:lnTo>
                      <a:lnTo>
                        <a:pt x="2536" y="2584"/>
                      </a:lnTo>
                      <a:lnTo>
                        <a:pt x="2528" y="2597"/>
                      </a:lnTo>
                      <a:lnTo>
                        <a:pt x="2523" y="2606"/>
                      </a:lnTo>
                      <a:lnTo>
                        <a:pt x="2519" y="2611"/>
                      </a:lnTo>
                      <a:lnTo>
                        <a:pt x="2518" y="2613"/>
                      </a:lnTo>
                      <a:lnTo>
                        <a:pt x="1815" y="3528"/>
                      </a:lnTo>
                      <a:lnTo>
                        <a:pt x="1548" y="4343"/>
                      </a:lnTo>
                      <a:lnTo>
                        <a:pt x="833" y="4185"/>
                      </a:lnTo>
                      <a:lnTo>
                        <a:pt x="361" y="3933"/>
                      </a:lnTo>
                      <a:lnTo>
                        <a:pt x="50" y="3641"/>
                      </a:lnTo>
                      <a:lnTo>
                        <a:pt x="50" y="3241"/>
                      </a:lnTo>
                      <a:lnTo>
                        <a:pt x="64" y="3233"/>
                      </a:lnTo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27" name="Freeform 31"/>
                <p:cNvSpPr>
                  <a:spLocks noChangeAspect="1"/>
                </p:cNvSpPr>
                <p:nvPr/>
              </p:nvSpPr>
              <p:spPr bwMode="auto">
                <a:xfrm>
                  <a:off x="429" y="1510"/>
                  <a:ext cx="1505" cy="938"/>
                </a:xfrm>
                <a:custGeom>
                  <a:avLst/>
                  <a:gdLst/>
                  <a:ahLst/>
                  <a:cxnLst>
                    <a:cxn ang="0">
                      <a:pos x="4901" y="330"/>
                    </a:cxn>
                    <a:cxn ang="0">
                      <a:pos x="3986" y="732"/>
                    </a:cxn>
                    <a:cxn ang="0">
                      <a:pos x="3130" y="1509"/>
                    </a:cxn>
                    <a:cxn ang="0">
                      <a:pos x="2415" y="2276"/>
                    </a:cxn>
                    <a:cxn ang="0">
                      <a:pos x="1815" y="2882"/>
                    </a:cxn>
                    <a:cxn ang="0">
                      <a:pos x="1452" y="3198"/>
                    </a:cxn>
                    <a:cxn ang="0">
                      <a:pos x="1008" y="3269"/>
                    </a:cxn>
                    <a:cxn ang="0">
                      <a:pos x="451" y="3276"/>
                    </a:cxn>
                    <a:cxn ang="0">
                      <a:pos x="180" y="3267"/>
                    </a:cxn>
                    <a:cxn ang="0">
                      <a:pos x="471" y="3410"/>
                    </a:cxn>
                    <a:cxn ang="0">
                      <a:pos x="1053" y="3382"/>
                    </a:cxn>
                    <a:cxn ang="0">
                      <a:pos x="1473" y="3279"/>
                    </a:cxn>
                    <a:cxn ang="0">
                      <a:pos x="1946" y="2798"/>
                    </a:cxn>
                    <a:cxn ang="0">
                      <a:pos x="2251" y="2477"/>
                    </a:cxn>
                    <a:cxn ang="0">
                      <a:pos x="2700" y="2040"/>
                    </a:cxn>
                    <a:cxn ang="0">
                      <a:pos x="3048" y="1698"/>
                    </a:cxn>
                    <a:cxn ang="0">
                      <a:pos x="2890" y="1918"/>
                    </a:cxn>
                    <a:cxn ang="0">
                      <a:pos x="2553" y="2334"/>
                    </a:cxn>
                    <a:cxn ang="0">
                      <a:pos x="2302" y="2627"/>
                    </a:cxn>
                    <a:cxn ang="0">
                      <a:pos x="1894" y="3048"/>
                    </a:cxn>
                    <a:cxn ang="0">
                      <a:pos x="1382" y="3397"/>
                    </a:cxn>
                    <a:cxn ang="0">
                      <a:pos x="724" y="3608"/>
                    </a:cxn>
                    <a:cxn ang="0">
                      <a:pos x="138" y="3796"/>
                    </a:cxn>
                    <a:cxn ang="0">
                      <a:pos x="214" y="3942"/>
                    </a:cxn>
                    <a:cxn ang="0">
                      <a:pos x="893" y="3699"/>
                    </a:cxn>
                    <a:cxn ang="0">
                      <a:pos x="1600" y="3382"/>
                    </a:cxn>
                    <a:cxn ang="0">
                      <a:pos x="1974" y="3035"/>
                    </a:cxn>
                    <a:cxn ang="0">
                      <a:pos x="2278" y="2681"/>
                    </a:cxn>
                    <a:cxn ang="0">
                      <a:pos x="2627" y="2303"/>
                    </a:cxn>
                    <a:cxn ang="0">
                      <a:pos x="3039" y="1844"/>
                    </a:cxn>
                    <a:cxn ang="0">
                      <a:pos x="3235" y="1623"/>
                    </a:cxn>
                    <a:cxn ang="0">
                      <a:pos x="2941" y="2016"/>
                    </a:cxn>
                    <a:cxn ang="0">
                      <a:pos x="2615" y="2458"/>
                    </a:cxn>
                    <a:cxn ang="0">
                      <a:pos x="2359" y="2789"/>
                    </a:cxn>
                    <a:cxn ang="0">
                      <a:pos x="1681" y="3471"/>
                    </a:cxn>
                    <a:cxn ang="0">
                      <a:pos x="1009" y="3934"/>
                    </a:cxn>
                    <a:cxn ang="0">
                      <a:pos x="738" y="4314"/>
                    </a:cxn>
                    <a:cxn ang="0">
                      <a:pos x="1326" y="3850"/>
                    </a:cxn>
                    <a:cxn ang="0">
                      <a:pos x="1992" y="3240"/>
                    </a:cxn>
                    <a:cxn ang="0">
                      <a:pos x="2502" y="2639"/>
                    </a:cxn>
                    <a:cxn ang="0">
                      <a:pos x="2879" y="2208"/>
                    </a:cxn>
                    <a:cxn ang="0">
                      <a:pos x="3231" y="1806"/>
                    </a:cxn>
                    <a:cxn ang="0">
                      <a:pos x="3243" y="1818"/>
                    </a:cxn>
                    <a:cxn ang="0">
                      <a:pos x="2887" y="2317"/>
                    </a:cxn>
                    <a:cxn ang="0">
                      <a:pos x="2605" y="2699"/>
                    </a:cxn>
                    <a:cxn ang="0">
                      <a:pos x="2436" y="2898"/>
                    </a:cxn>
                    <a:cxn ang="0">
                      <a:pos x="2166" y="3207"/>
                    </a:cxn>
                    <a:cxn ang="0">
                      <a:pos x="1966" y="3498"/>
                    </a:cxn>
                    <a:cxn ang="0">
                      <a:pos x="1811" y="4621"/>
                    </a:cxn>
                    <a:cxn ang="0">
                      <a:pos x="1883" y="4166"/>
                    </a:cxn>
                    <a:cxn ang="0">
                      <a:pos x="2028" y="3604"/>
                    </a:cxn>
                    <a:cxn ang="0">
                      <a:pos x="2292" y="3171"/>
                    </a:cxn>
                    <a:cxn ang="0">
                      <a:pos x="2553" y="2803"/>
                    </a:cxn>
                    <a:cxn ang="0">
                      <a:pos x="2837" y="2478"/>
                    </a:cxn>
                    <a:cxn ang="0">
                      <a:pos x="3125" y="2147"/>
                    </a:cxn>
                    <a:cxn ang="0">
                      <a:pos x="3357" y="1858"/>
                    </a:cxn>
                    <a:cxn ang="0">
                      <a:pos x="3942" y="1133"/>
                    </a:cxn>
                    <a:cxn ang="0">
                      <a:pos x="4708" y="544"/>
                    </a:cxn>
                    <a:cxn ang="0">
                      <a:pos x="5701" y="273"/>
                    </a:cxn>
                    <a:cxn ang="0">
                      <a:pos x="6104" y="223"/>
                    </a:cxn>
                    <a:cxn ang="0">
                      <a:pos x="6387" y="216"/>
                    </a:cxn>
                  </a:cxnLst>
                  <a:rect l="0" t="0" r="r" b="b"/>
                  <a:pathLst>
                    <a:path w="7527" h="4689">
                      <a:moveTo>
                        <a:pt x="7527" y="0"/>
                      </a:moveTo>
                      <a:lnTo>
                        <a:pt x="6401" y="49"/>
                      </a:lnTo>
                      <a:lnTo>
                        <a:pt x="5662" y="235"/>
                      </a:lnTo>
                      <a:lnTo>
                        <a:pt x="5561" y="239"/>
                      </a:lnTo>
                      <a:lnTo>
                        <a:pt x="5462" y="245"/>
                      </a:lnTo>
                      <a:lnTo>
                        <a:pt x="5365" y="253"/>
                      </a:lnTo>
                      <a:lnTo>
                        <a:pt x="5268" y="263"/>
                      </a:lnTo>
                      <a:lnTo>
                        <a:pt x="5174" y="276"/>
                      </a:lnTo>
                      <a:lnTo>
                        <a:pt x="5082" y="292"/>
                      </a:lnTo>
                      <a:lnTo>
                        <a:pt x="4990" y="309"/>
                      </a:lnTo>
                      <a:lnTo>
                        <a:pt x="4901" y="330"/>
                      </a:lnTo>
                      <a:lnTo>
                        <a:pt x="4814" y="353"/>
                      </a:lnTo>
                      <a:lnTo>
                        <a:pt x="4726" y="378"/>
                      </a:lnTo>
                      <a:lnTo>
                        <a:pt x="4640" y="406"/>
                      </a:lnTo>
                      <a:lnTo>
                        <a:pt x="4555" y="436"/>
                      </a:lnTo>
                      <a:lnTo>
                        <a:pt x="4472" y="470"/>
                      </a:lnTo>
                      <a:lnTo>
                        <a:pt x="4389" y="507"/>
                      </a:lnTo>
                      <a:lnTo>
                        <a:pt x="4307" y="545"/>
                      </a:lnTo>
                      <a:lnTo>
                        <a:pt x="4225" y="588"/>
                      </a:lnTo>
                      <a:lnTo>
                        <a:pt x="4145" y="633"/>
                      </a:lnTo>
                      <a:lnTo>
                        <a:pt x="4065" y="681"/>
                      </a:lnTo>
                      <a:lnTo>
                        <a:pt x="3986" y="732"/>
                      </a:lnTo>
                      <a:lnTo>
                        <a:pt x="3908" y="787"/>
                      </a:lnTo>
                      <a:lnTo>
                        <a:pt x="3828" y="844"/>
                      </a:lnTo>
                      <a:lnTo>
                        <a:pt x="3751" y="905"/>
                      </a:lnTo>
                      <a:lnTo>
                        <a:pt x="3673" y="968"/>
                      </a:lnTo>
                      <a:lnTo>
                        <a:pt x="3595" y="1036"/>
                      </a:lnTo>
                      <a:lnTo>
                        <a:pt x="3518" y="1106"/>
                      </a:lnTo>
                      <a:lnTo>
                        <a:pt x="3441" y="1179"/>
                      </a:lnTo>
                      <a:lnTo>
                        <a:pt x="3363" y="1256"/>
                      </a:lnTo>
                      <a:lnTo>
                        <a:pt x="3286" y="1338"/>
                      </a:lnTo>
                      <a:lnTo>
                        <a:pt x="3208" y="1421"/>
                      </a:lnTo>
                      <a:lnTo>
                        <a:pt x="3130" y="1509"/>
                      </a:lnTo>
                      <a:lnTo>
                        <a:pt x="3051" y="1601"/>
                      </a:lnTo>
                      <a:lnTo>
                        <a:pt x="2972" y="1696"/>
                      </a:lnTo>
                      <a:lnTo>
                        <a:pt x="2911" y="1760"/>
                      </a:lnTo>
                      <a:lnTo>
                        <a:pt x="2848" y="1825"/>
                      </a:lnTo>
                      <a:lnTo>
                        <a:pt x="2786" y="1891"/>
                      </a:lnTo>
                      <a:lnTo>
                        <a:pt x="2723" y="1955"/>
                      </a:lnTo>
                      <a:lnTo>
                        <a:pt x="2660" y="2021"/>
                      </a:lnTo>
                      <a:lnTo>
                        <a:pt x="2599" y="2085"/>
                      </a:lnTo>
                      <a:lnTo>
                        <a:pt x="2537" y="2149"/>
                      </a:lnTo>
                      <a:lnTo>
                        <a:pt x="2475" y="2214"/>
                      </a:lnTo>
                      <a:lnTo>
                        <a:pt x="2415" y="2276"/>
                      </a:lnTo>
                      <a:lnTo>
                        <a:pt x="2355" y="2339"/>
                      </a:lnTo>
                      <a:lnTo>
                        <a:pt x="2295" y="2399"/>
                      </a:lnTo>
                      <a:lnTo>
                        <a:pt x="2237" y="2460"/>
                      </a:lnTo>
                      <a:lnTo>
                        <a:pt x="2179" y="2518"/>
                      </a:lnTo>
                      <a:lnTo>
                        <a:pt x="2123" y="2575"/>
                      </a:lnTo>
                      <a:lnTo>
                        <a:pt x="2067" y="2631"/>
                      </a:lnTo>
                      <a:lnTo>
                        <a:pt x="2015" y="2686"/>
                      </a:lnTo>
                      <a:lnTo>
                        <a:pt x="1962" y="2738"/>
                      </a:lnTo>
                      <a:lnTo>
                        <a:pt x="1911" y="2788"/>
                      </a:lnTo>
                      <a:lnTo>
                        <a:pt x="1862" y="2836"/>
                      </a:lnTo>
                      <a:lnTo>
                        <a:pt x="1815" y="2882"/>
                      </a:lnTo>
                      <a:lnTo>
                        <a:pt x="1770" y="2926"/>
                      </a:lnTo>
                      <a:lnTo>
                        <a:pt x="1727" y="2967"/>
                      </a:lnTo>
                      <a:lnTo>
                        <a:pt x="1686" y="3005"/>
                      </a:lnTo>
                      <a:lnTo>
                        <a:pt x="1648" y="3040"/>
                      </a:lnTo>
                      <a:lnTo>
                        <a:pt x="1612" y="3073"/>
                      </a:lnTo>
                      <a:lnTo>
                        <a:pt x="1578" y="3102"/>
                      </a:lnTo>
                      <a:lnTo>
                        <a:pt x="1547" y="3128"/>
                      </a:lnTo>
                      <a:lnTo>
                        <a:pt x="1519" y="3150"/>
                      </a:lnTo>
                      <a:lnTo>
                        <a:pt x="1494" y="3170"/>
                      </a:lnTo>
                      <a:lnTo>
                        <a:pt x="1471" y="3185"/>
                      </a:lnTo>
                      <a:lnTo>
                        <a:pt x="1452" y="3198"/>
                      </a:lnTo>
                      <a:lnTo>
                        <a:pt x="1436" y="3205"/>
                      </a:lnTo>
                      <a:lnTo>
                        <a:pt x="1405" y="3215"/>
                      </a:lnTo>
                      <a:lnTo>
                        <a:pt x="1371" y="3224"/>
                      </a:lnTo>
                      <a:lnTo>
                        <a:pt x="1334" y="3233"/>
                      </a:lnTo>
                      <a:lnTo>
                        <a:pt x="1293" y="3240"/>
                      </a:lnTo>
                      <a:lnTo>
                        <a:pt x="1251" y="3246"/>
                      </a:lnTo>
                      <a:lnTo>
                        <a:pt x="1205" y="3252"/>
                      </a:lnTo>
                      <a:lnTo>
                        <a:pt x="1158" y="3258"/>
                      </a:lnTo>
                      <a:lnTo>
                        <a:pt x="1109" y="3262"/>
                      </a:lnTo>
                      <a:lnTo>
                        <a:pt x="1059" y="3266"/>
                      </a:lnTo>
                      <a:lnTo>
                        <a:pt x="1008" y="3269"/>
                      </a:lnTo>
                      <a:lnTo>
                        <a:pt x="956" y="3272"/>
                      </a:lnTo>
                      <a:lnTo>
                        <a:pt x="903" y="3274"/>
                      </a:lnTo>
                      <a:lnTo>
                        <a:pt x="850" y="3275"/>
                      </a:lnTo>
                      <a:lnTo>
                        <a:pt x="797" y="3276"/>
                      </a:lnTo>
                      <a:lnTo>
                        <a:pt x="744" y="3278"/>
                      </a:lnTo>
                      <a:lnTo>
                        <a:pt x="693" y="3278"/>
                      </a:lnTo>
                      <a:lnTo>
                        <a:pt x="641" y="3278"/>
                      </a:lnTo>
                      <a:lnTo>
                        <a:pt x="592" y="3278"/>
                      </a:lnTo>
                      <a:lnTo>
                        <a:pt x="542" y="3278"/>
                      </a:lnTo>
                      <a:lnTo>
                        <a:pt x="497" y="3276"/>
                      </a:lnTo>
                      <a:lnTo>
                        <a:pt x="451" y="3276"/>
                      </a:lnTo>
                      <a:lnTo>
                        <a:pt x="409" y="3275"/>
                      </a:lnTo>
                      <a:lnTo>
                        <a:pt x="369" y="3274"/>
                      </a:lnTo>
                      <a:lnTo>
                        <a:pt x="333" y="3273"/>
                      </a:lnTo>
                      <a:lnTo>
                        <a:pt x="299" y="3272"/>
                      </a:lnTo>
                      <a:lnTo>
                        <a:pt x="269" y="3270"/>
                      </a:lnTo>
                      <a:lnTo>
                        <a:pt x="244" y="3269"/>
                      </a:lnTo>
                      <a:lnTo>
                        <a:pt x="221" y="3269"/>
                      </a:lnTo>
                      <a:lnTo>
                        <a:pt x="204" y="3268"/>
                      </a:lnTo>
                      <a:lnTo>
                        <a:pt x="191" y="3267"/>
                      </a:lnTo>
                      <a:lnTo>
                        <a:pt x="183" y="3267"/>
                      </a:lnTo>
                      <a:lnTo>
                        <a:pt x="180" y="3267"/>
                      </a:lnTo>
                      <a:lnTo>
                        <a:pt x="21" y="3410"/>
                      </a:lnTo>
                      <a:lnTo>
                        <a:pt x="57" y="3410"/>
                      </a:lnTo>
                      <a:lnTo>
                        <a:pt x="96" y="3410"/>
                      </a:lnTo>
                      <a:lnTo>
                        <a:pt x="136" y="3410"/>
                      </a:lnTo>
                      <a:lnTo>
                        <a:pt x="179" y="3410"/>
                      </a:lnTo>
                      <a:lnTo>
                        <a:pt x="223" y="3411"/>
                      </a:lnTo>
                      <a:lnTo>
                        <a:pt x="270" y="3411"/>
                      </a:lnTo>
                      <a:lnTo>
                        <a:pt x="320" y="3411"/>
                      </a:lnTo>
                      <a:lnTo>
                        <a:pt x="369" y="3411"/>
                      </a:lnTo>
                      <a:lnTo>
                        <a:pt x="420" y="3410"/>
                      </a:lnTo>
                      <a:lnTo>
                        <a:pt x="471" y="3410"/>
                      </a:lnTo>
                      <a:lnTo>
                        <a:pt x="524" y="3410"/>
                      </a:lnTo>
                      <a:lnTo>
                        <a:pt x="578" y="3409"/>
                      </a:lnTo>
                      <a:lnTo>
                        <a:pt x="631" y="3407"/>
                      </a:lnTo>
                      <a:lnTo>
                        <a:pt x="685" y="3405"/>
                      </a:lnTo>
                      <a:lnTo>
                        <a:pt x="739" y="3404"/>
                      </a:lnTo>
                      <a:lnTo>
                        <a:pt x="794" y="3401"/>
                      </a:lnTo>
                      <a:lnTo>
                        <a:pt x="848" y="3399"/>
                      </a:lnTo>
                      <a:lnTo>
                        <a:pt x="901" y="3395"/>
                      </a:lnTo>
                      <a:lnTo>
                        <a:pt x="952" y="3392"/>
                      </a:lnTo>
                      <a:lnTo>
                        <a:pt x="1004" y="3387"/>
                      </a:lnTo>
                      <a:lnTo>
                        <a:pt x="1053" y="3382"/>
                      </a:lnTo>
                      <a:lnTo>
                        <a:pt x="1103" y="3376"/>
                      </a:lnTo>
                      <a:lnTo>
                        <a:pt x="1150" y="3370"/>
                      </a:lnTo>
                      <a:lnTo>
                        <a:pt x="1195" y="3364"/>
                      </a:lnTo>
                      <a:lnTo>
                        <a:pt x="1239" y="3355"/>
                      </a:lnTo>
                      <a:lnTo>
                        <a:pt x="1281" y="3347"/>
                      </a:lnTo>
                      <a:lnTo>
                        <a:pt x="1319" y="3338"/>
                      </a:lnTo>
                      <a:lnTo>
                        <a:pt x="1357" y="3329"/>
                      </a:lnTo>
                      <a:lnTo>
                        <a:pt x="1390" y="3318"/>
                      </a:lnTo>
                      <a:lnTo>
                        <a:pt x="1422" y="3306"/>
                      </a:lnTo>
                      <a:lnTo>
                        <a:pt x="1449" y="3292"/>
                      </a:lnTo>
                      <a:lnTo>
                        <a:pt x="1473" y="3279"/>
                      </a:lnTo>
                      <a:lnTo>
                        <a:pt x="1521" y="3238"/>
                      </a:lnTo>
                      <a:lnTo>
                        <a:pt x="1569" y="3195"/>
                      </a:lnTo>
                      <a:lnTo>
                        <a:pt x="1616" y="3151"/>
                      </a:lnTo>
                      <a:lnTo>
                        <a:pt x="1662" y="3107"/>
                      </a:lnTo>
                      <a:lnTo>
                        <a:pt x="1707" y="3062"/>
                      </a:lnTo>
                      <a:lnTo>
                        <a:pt x="1751" y="3016"/>
                      </a:lnTo>
                      <a:lnTo>
                        <a:pt x="1793" y="2971"/>
                      </a:lnTo>
                      <a:lnTo>
                        <a:pt x="1834" y="2926"/>
                      </a:lnTo>
                      <a:lnTo>
                        <a:pt x="1873" y="2882"/>
                      </a:lnTo>
                      <a:lnTo>
                        <a:pt x="1910" y="2840"/>
                      </a:lnTo>
                      <a:lnTo>
                        <a:pt x="1946" y="2798"/>
                      </a:lnTo>
                      <a:lnTo>
                        <a:pt x="1978" y="2760"/>
                      </a:lnTo>
                      <a:lnTo>
                        <a:pt x="2010" y="2723"/>
                      </a:lnTo>
                      <a:lnTo>
                        <a:pt x="2039" y="2690"/>
                      </a:lnTo>
                      <a:lnTo>
                        <a:pt x="2064" y="2659"/>
                      </a:lnTo>
                      <a:lnTo>
                        <a:pt x="2088" y="2632"/>
                      </a:lnTo>
                      <a:lnTo>
                        <a:pt x="2108" y="2614"/>
                      </a:lnTo>
                      <a:lnTo>
                        <a:pt x="2131" y="2592"/>
                      </a:lnTo>
                      <a:lnTo>
                        <a:pt x="2158" y="2567"/>
                      </a:lnTo>
                      <a:lnTo>
                        <a:pt x="2187" y="2540"/>
                      </a:lnTo>
                      <a:lnTo>
                        <a:pt x="2218" y="2510"/>
                      </a:lnTo>
                      <a:lnTo>
                        <a:pt x="2251" y="2477"/>
                      </a:lnTo>
                      <a:lnTo>
                        <a:pt x="2288" y="2442"/>
                      </a:lnTo>
                      <a:lnTo>
                        <a:pt x="2325" y="2405"/>
                      </a:lnTo>
                      <a:lnTo>
                        <a:pt x="2365" y="2368"/>
                      </a:lnTo>
                      <a:lnTo>
                        <a:pt x="2404" y="2329"/>
                      </a:lnTo>
                      <a:lnTo>
                        <a:pt x="2445" y="2289"/>
                      </a:lnTo>
                      <a:lnTo>
                        <a:pt x="2487" y="2248"/>
                      </a:lnTo>
                      <a:lnTo>
                        <a:pt x="2531" y="2206"/>
                      </a:lnTo>
                      <a:lnTo>
                        <a:pt x="2573" y="2164"/>
                      </a:lnTo>
                      <a:lnTo>
                        <a:pt x="2616" y="2123"/>
                      </a:lnTo>
                      <a:lnTo>
                        <a:pt x="2658" y="2081"/>
                      </a:lnTo>
                      <a:lnTo>
                        <a:pt x="2700" y="2040"/>
                      </a:lnTo>
                      <a:lnTo>
                        <a:pt x="2741" y="2000"/>
                      </a:lnTo>
                      <a:lnTo>
                        <a:pt x="2781" y="1961"/>
                      </a:lnTo>
                      <a:lnTo>
                        <a:pt x="2819" y="1924"/>
                      </a:lnTo>
                      <a:lnTo>
                        <a:pt x="2855" y="1887"/>
                      </a:lnTo>
                      <a:lnTo>
                        <a:pt x="2891" y="1852"/>
                      </a:lnTo>
                      <a:lnTo>
                        <a:pt x="2924" y="1821"/>
                      </a:lnTo>
                      <a:lnTo>
                        <a:pt x="2954" y="1790"/>
                      </a:lnTo>
                      <a:lnTo>
                        <a:pt x="2983" y="1762"/>
                      </a:lnTo>
                      <a:lnTo>
                        <a:pt x="3007" y="1738"/>
                      </a:lnTo>
                      <a:lnTo>
                        <a:pt x="3030" y="1716"/>
                      </a:lnTo>
                      <a:lnTo>
                        <a:pt x="3048" y="1698"/>
                      </a:lnTo>
                      <a:lnTo>
                        <a:pt x="3062" y="1683"/>
                      </a:lnTo>
                      <a:lnTo>
                        <a:pt x="3073" y="1673"/>
                      </a:lnTo>
                      <a:lnTo>
                        <a:pt x="3080" y="1666"/>
                      </a:lnTo>
                      <a:lnTo>
                        <a:pt x="3083" y="1664"/>
                      </a:lnTo>
                      <a:lnTo>
                        <a:pt x="3059" y="1698"/>
                      </a:lnTo>
                      <a:lnTo>
                        <a:pt x="3032" y="1733"/>
                      </a:lnTo>
                      <a:lnTo>
                        <a:pt x="3006" y="1768"/>
                      </a:lnTo>
                      <a:lnTo>
                        <a:pt x="2978" y="1805"/>
                      </a:lnTo>
                      <a:lnTo>
                        <a:pt x="2949" y="1842"/>
                      </a:lnTo>
                      <a:lnTo>
                        <a:pt x="2920" y="1880"/>
                      </a:lnTo>
                      <a:lnTo>
                        <a:pt x="2890" y="1918"/>
                      </a:lnTo>
                      <a:lnTo>
                        <a:pt x="2860" y="1956"/>
                      </a:lnTo>
                      <a:lnTo>
                        <a:pt x="2829" y="1995"/>
                      </a:lnTo>
                      <a:lnTo>
                        <a:pt x="2799" y="2034"/>
                      </a:lnTo>
                      <a:lnTo>
                        <a:pt x="2768" y="2073"/>
                      </a:lnTo>
                      <a:lnTo>
                        <a:pt x="2736" y="2112"/>
                      </a:lnTo>
                      <a:lnTo>
                        <a:pt x="2705" y="2149"/>
                      </a:lnTo>
                      <a:lnTo>
                        <a:pt x="2674" y="2188"/>
                      </a:lnTo>
                      <a:lnTo>
                        <a:pt x="2642" y="2226"/>
                      </a:lnTo>
                      <a:lnTo>
                        <a:pt x="2612" y="2262"/>
                      </a:lnTo>
                      <a:lnTo>
                        <a:pt x="2582" y="2299"/>
                      </a:lnTo>
                      <a:lnTo>
                        <a:pt x="2553" y="2334"/>
                      </a:lnTo>
                      <a:lnTo>
                        <a:pt x="2525" y="2368"/>
                      </a:lnTo>
                      <a:lnTo>
                        <a:pt x="2497" y="2400"/>
                      </a:lnTo>
                      <a:lnTo>
                        <a:pt x="2470" y="2432"/>
                      </a:lnTo>
                      <a:lnTo>
                        <a:pt x="2444" y="2462"/>
                      </a:lnTo>
                      <a:lnTo>
                        <a:pt x="2420" y="2491"/>
                      </a:lnTo>
                      <a:lnTo>
                        <a:pt x="2396" y="2519"/>
                      </a:lnTo>
                      <a:lnTo>
                        <a:pt x="2374" y="2545"/>
                      </a:lnTo>
                      <a:lnTo>
                        <a:pt x="2354" y="2568"/>
                      </a:lnTo>
                      <a:lnTo>
                        <a:pt x="2334" y="2590"/>
                      </a:lnTo>
                      <a:lnTo>
                        <a:pt x="2318" y="2610"/>
                      </a:lnTo>
                      <a:lnTo>
                        <a:pt x="2302" y="2627"/>
                      </a:lnTo>
                      <a:lnTo>
                        <a:pt x="2289" y="2643"/>
                      </a:lnTo>
                      <a:lnTo>
                        <a:pt x="2278" y="2656"/>
                      </a:lnTo>
                      <a:lnTo>
                        <a:pt x="2268" y="2666"/>
                      </a:lnTo>
                      <a:lnTo>
                        <a:pt x="2230" y="2704"/>
                      </a:lnTo>
                      <a:lnTo>
                        <a:pt x="2188" y="2746"/>
                      </a:lnTo>
                      <a:lnTo>
                        <a:pt x="2143" y="2791"/>
                      </a:lnTo>
                      <a:lnTo>
                        <a:pt x="2096" y="2841"/>
                      </a:lnTo>
                      <a:lnTo>
                        <a:pt x="2047" y="2892"/>
                      </a:lnTo>
                      <a:lnTo>
                        <a:pt x="1998" y="2944"/>
                      </a:lnTo>
                      <a:lnTo>
                        <a:pt x="1946" y="2996"/>
                      </a:lnTo>
                      <a:lnTo>
                        <a:pt x="1894" y="3048"/>
                      </a:lnTo>
                      <a:lnTo>
                        <a:pt x="1844" y="3101"/>
                      </a:lnTo>
                      <a:lnTo>
                        <a:pt x="1792" y="3149"/>
                      </a:lnTo>
                      <a:lnTo>
                        <a:pt x="1741" y="3195"/>
                      </a:lnTo>
                      <a:lnTo>
                        <a:pt x="1692" y="3238"/>
                      </a:lnTo>
                      <a:lnTo>
                        <a:pt x="1645" y="3275"/>
                      </a:lnTo>
                      <a:lnTo>
                        <a:pt x="1600" y="3307"/>
                      </a:lnTo>
                      <a:lnTo>
                        <a:pt x="1556" y="3333"/>
                      </a:lnTo>
                      <a:lnTo>
                        <a:pt x="1517" y="3352"/>
                      </a:lnTo>
                      <a:lnTo>
                        <a:pt x="1474" y="3365"/>
                      </a:lnTo>
                      <a:lnTo>
                        <a:pt x="1430" y="3380"/>
                      </a:lnTo>
                      <a:lnTo>
                        <a:pt x="1382" y="3397"/>
                      </a:lnTo>
                      <a:lnTo>
                        <a:pt x="1330" y="3412"/>
                      </a:lnTo>
                      <a:lnTo>
                        <a:pt x="1276" y="3430"/>
                      </a:lnTo>
                      <a:lnTo>
                        <a:pt x="1219" y="3449"/>
                      </a:lnTo>
                      <a:lnTo>
                        <a:pt x="1160" y="3467"/>
                      </a:lnTo>
                      <a:lnTo>
                        <a:pt x="1100" y="3486"/>
                      </a:lnTo>
                      <a:lnTo>
                        <a:pt x="1039" y="3507"/>
                      </a:lnTo>
                      <a:lnTo>
                        <a:pt x="978" y="3526"/>
                      </a:lnTo>
                      <a:lnTo>
                        <a:pt x="914" y="3547"/>
                      </a:lnTo>
                      <a:lnTo>
                        <a:pt x="850" y="3568"/>
                      </a:lnTo>
                      <a:lnTo>
                        <a:pt x="788" y="3588"/>
                      </a:lnTo>
                      <a:lnTo>
                        <a:pt x="724" y="3608"/>
                      </a:lnTo>
                      <a:lnTo>
                        <a:pt x="661" y="3628"/>
                      </a:lnTo>
                      <a:lnTo>
                        <a:pt x="600" y="3648"/>
                      </a:lnTo>
                      <a:lnTo>
                        <a:pt x="539" y="3667"/>
                      </a:lnTo>
                      <a:lnTo>
                        <a:pt x="480" y="3686"/>
                      </a:lnTo>
                      <a:lnTo>
                        <a:pt x="423" y="3705"/>
                      </a:lnTo>
                      <a:lnTo>
                        <a:pt x="368" y="3722"/>
                      </a:lnTo>
                      <a:lnTo>
                        <a:pt x="316" y="3739"/>
                      </a:lnTo>
                      <a:lnTo>
                        <a:pt x="267" y="3754"/>
                      </a:lnTo>
                      <a:lnTo>
                        <a:pt x="220" y="3769"/>
                      </a:lnTo>
                      <a:lnTo>
                        <a:pt x="178" y="3782"/>
                      </a:lnTo>
                      <a:lnTo>
                        <a:pt x="138" y="3796"/>
                      </a:lnTo>
                      <a:lnTo>
                        <a:pt x="103" y="3807"/>
                      </a:lnTo>
                      <a:lnTo>
                        <a:pt x="73" y="3816"/>
                      </a:lnTo>
                      <a:lnTo>
                        <a:pt x="48" y="3824"/>
                      </a:lnTo>
                      <a:lnTo>
                        <a:pt x="27" y="3831"/>
                      </a:lnTo>
                      <a:lnTo>
                        <a:pt x="12" y="3836"/>
                      </a:lnTo>
                      <a:lnTo>
                        <a:pt x="3" y="3838"/>
                      </a:lnTo>
                      <a:lnTo>
                        <a:pt x="0" y="3839"/>
                      </a:lnTo>
                      <a:lnTo>
                        <a:pt x="92" y="3986"/>
                      </a:lnTo>
                      <a:lnTo>
                        <a:pt x="128" y="3973"/>
                      </a:lnTo>
                      <a:lnTo>
                        <a:pt x="169" y="3958"/>
                      </a:lnTo>
                      <a:lnTo>
                        <a:pt x="214" y="3942"/>
                      </a:lnTo>
                      <a:lnTo>
                        <a:pt x="263" y="3925"/>
                      </a:lnTo>
                      <a:lnTo>
                        <a:pt x="316" y="3907"/>
                      </a:lnTo>
                      <a:lnTo>
                        <a:pt x="371" y="3888"/>
                      </a:lnTo>
                      <a:lnTo>
                        <a:pt x="430" y="3867"/>
                      </a:lnTo>
                      <a:lnTo>
                        <a:pt x="492" y="3845"/>
                      </a:lnTo>
                      <a:lnTo>
                        <a:pt x="555" y="3824"/>
                      </a:lnTo>
                      <a:lnTo>
                        <a:pt x="620" y="3799"/>
                      </a:lnTo>
                      <a:lnTo>
                        <a:pt x="688" y="3776"/>
                      </a:lnTo>
                      <a:lnTo>
                        <a:pt x="755" y="3751"/>
                      </a:lnTo>
                      <a:lnTo>
                        <a:pt x="825" y="3725"/>
                      </a:lnTo>
                      <a:lnTo>
                        <a:pt x="893" y="3699"/>
                      </a:lnTo>
                      <a:lnTo>
                        <a:pt x="963" y="3672"/>
                      </a:lnTo>
                      <a:lnTo>
                        <a:pt x="1033" y="3645"/>
                      </a:lnTo>
                      <a:lnTo>
                        <a:pt x="1103" y="3617"/>
                      </a:lnTo>
                      <a:lnTo>
                        <a:pt x="1171" y="3588"/>
                      </a:lnTo>
                      <a:lnTo>
                        <a:pt x="1239" y="3560"/>
                      </a:lnTo>
                      <a:lnTo>
                        <a:pt x="1304" y="3531"/>
                      </a:lnTo>
                      <a:lnTo>
                        <a:pt x="1369" y="3501"/>
                      </a:lnTo>
                      <a:lnTo>
                        <a:pt x="1430" y="3472"/>
                      </a:lnTo>
                      <a:lnTo>
                        <a:pt x="1490" y="3443"/>
                      </a:lnTo>
                      <a:lnTo>
                        <a:pt x="1547" y="3412"/>
                      </a:lnTo>
                      <a:lnTo>
                        <a:pt x="1600" y="3382"/>
                      </a:lnTo>
                      <a:lnTo>
                        <a:pt x="1650" y="3353"/>
                      </a:lnTo>
                      <a:lnTo>
                        <a:pt x="1696" y="3323"/>
                      </a:lnTo>
                      <a:lnTo>
                        <a:pt x="1738" y="3293"/>
                      </a:lnTo>
                      <a:lnTo>
                        <a:pt x="1775" y="3264"/>
                      </a:lnTo>
                      <a:lnTo>
                        <a:pt x="1809" y="3234"/>
                      </a:lnTo>
                      <a:lnTo>
                        <a:pt x="1837" y="3206"/>
                      </a:lnTo>
                      <a:lnTo>
                        <a:pt x="1858" y="3177"/>
                      </a:lnTo>
                      <a:lnTo>
                        <a:pt x="1882" y="3147"/>
                      </a:lnTo>
                      <a:lnTo>
                        <a:pt x="1910" y="3111"/>
                      </a:lnTo>
                      <a:lnTo>
                        <a:pt x="1941" y="3075"/>
                      </a:lnTo>
                      <a:lnTo>
                        <a:pt x="1974" y="3035"/>
                      </a:lnTo>
                      <a:lnTo>
                        <a:pt x="2009" y="2994"/>
                      </a:lnTo>
                      <a:lnTo>
                        <a:pt x="2043" y="2952"/>
                      </a:lnTo>
                      <a:lnTo>
                        <a:pt x="2079" y="2911"/>
                      </a:lnTo>
                      <a:lnTo>
                        <a:pt x="2114" y="2870"/>
                      </a:lnTo>
                      <a:lnTo>
                        <a:pt x="2147" y="2831"/>
                      </a:lnTo>
                      <a:lnTo>
                        <a:pt x="2178" y="2795"/>
                      </a:lnTo>
                      <a:lnTo>
                        <a:pt x="2207" y="2762"/>
                      </a:lnTo>
                      <a:lnTo>
                        <a:pt x="2232" y="2734"/>
                      </a:lnTo>
                      <a:lnTo>
                        <a:pt x="2253" y="2710"/>
                      </a:lnTo>
                      <a:lnTo>
                        <a:pt x="2268" y="2693"/>
                      </a:lnTo>
                      <a:lnTo>
                        <a:pt x="2278" y="2681"/>
                      </a:lnTo>
                      <a:lnTo>
                        <a:pt x="2282" y="2677"/>
                      </a:lnTo>
                      <a:lnTo>
                        <a:pt x="2309" y="2648"/>
                      </a:lnTo>
                      <a:lnTo>
                        <a:pt x="2338" y="2618"/>
                      </a:lnTo>
                      <a:lnTo>
                        <a:pt x="2369" y="2584"/>
                      </a:lnTo>
                      <a:lnTo>
                        <a:pt x="2403" y="2548"/>
                      </a:lnTo>
                      <a:lnTo>
                        <a:pt x="2437" y="2511"/>
                      </a:lnTo>
                      <a:lnTo>
                        <a:pt x="2473" y="2472"/>
                      </a:lnTo>
                      <a:lnTo>
                        <a:pt x="2510" y="2431"/>
                      </a:lnTo>
                      <a:lnTo>
                        <a:pt x="2549" y="2390"/>
                      </a:lnTo>
                      <a:lnTo>
                        <a:pt x="2587" y="2347"/>
                      </a:lnTo>
                      <a:lnTo>
                        <a:pt x="2627" y="2303"/>
                      </a:lnTo>
                      <a:lnTo>
                        <a:pt x="2666" y="2260"/>
                      </a:lnTo>
                      <a:lnTo>
                        <a:pt x="2706" y="2216"/>
                      </a:lnTo>
                      <a:lnTo>
                        <a:pt x="2746" y="2171"/>
                      </a:lnTo>
                      <a:lnTo>
                        <a:pt x="2786" y="2128"/>
                      </a:lnTo>
                      <a:lnTo>
                        <a:pt x="2824" y="2084"/>
                      </a:lnTo>
                      <a:lnTo>
                        <a:pt x="2864" y="2040"/>
                      </a:lnTo>
                      <a:lnTo>
                        <a:pt x="2901" y="1999"/>
                      </a:lnTo>
                      <a:lnTo>
                        <a:pt x="2937" y="1958"/>
                      </a:lnTo>
                      <a:lnTo>
                        <a:pt x="2973" y="1918"/>
                      </a:lnTo>
                      <a:lnTo>
                        <a:pt x="3007" y="1880"/>
                      </a:lnTo>
                      <a:lnTo>
                        <a:pt x="3039" y="1844"/>
                      </a:lnTo>
                      <a:lnTo>
                        <a:pt x="3071" y="1808"/>
                      </a:lnTo>
                      <a:lnTo>
                        <a:pt x="3100" y="1777"/>
                      </a:lnTo>
                      <a:lnTo>
                        <a:pt x="3126" y="1747"/>
                      </a:lnTo>
                      <a:lnTo>
                        <a:pt x="3150" y="1720"/>
                      </a:lnTo>
                      <a:lnTo>
                        <a:pt x="3172" y="1696"/>
                      </a:lnTo>
                      <a:lnTo>
                        <a:pt x="3190" y="1674"/>
                      </a:lnTo>
                      <a:lnTo>
                        <a:pt x="3205" y="1656"/>
                      </a:lnTo>
                      <a:lnTo>
                        <a:pt x="3219" y="1642"/>
                      </a:lnTo>
                      <a:lnTo>
                        <a:pt x="3228" y="1631"/>
                      </a:lnTo>
                      <a:lnTo>
                        <a:pt x="3233" y="1625"/>
                      </a:lnTo>
                      <a:lnTo>
                        <a:pt x="3235" y="1623"/>
                      </a:lnTo>
                      <a:lnTo>
                        <a:pt x="3214" y="1651"/>
                      </a:lnTo>
                      <a:lnTo>
                        <a:pt x="3191" y="1681"/>
                      </a:lnTo>
                      <a:lnTo>
                        <a:pt x="3167" y="1713"/>
                      </a:lnTo>
                      <a:lnTo>
                        <a:pt x="3142" y="1747"/>
                      </a:lnTo>
                      <a:lnTo>
                        <a:pt x="3115" y="1782"/>
                      </a:lnTo>
                      <a:lnTo>
                        <a:pt x="3087" y="1818"/>
                      </a:lnTo>
                      <a:lnTo>
                        <a:pt x="3060" y="1856"/>
                      </a:lnTo>
                      <a:lnTo>
                        <a:pt x="3031" y="1895"/>
                      </a:lnTo>
                      <a:lnTo>
                        <a:pt x="3001" y="1935"/>
                      </a:lnTo>
                      <a:lnTo>
                        <a:pt x="2971" y="1975"/>
                      </a:lnTo>
                      <a:lnTo>
                        <a:pt x="2941" y="2016"/>
                      </a:lnTo>
                      <a:lnTo>
                        <a:pt x="2911" y="2058"/>
                      </a:lnTo>
                      <a:lnTo>
                        <a:pt x="2879" y="2100"/>
                      </a:lnTo>
                      <a:lnTo>
                        <a:pt x="2849" y="2142"/>
                      </a:lnTo>
                      <a:lnTo>
                        <a:pt x="2818" y="2183"/>
                      </a:lnTo>
                      <a:lnTo>
                        <a:pt x="2788" y="2225"/>
                      </a:lnTo>
                      <a:lnTo>
                        <a:pt x="2758" y="2266"/>
                      </a:lnTo>
                      <a:lnTo>
                        <a:pt x="2728" y="2306"/>
                      </a:lnTo>
                      <a:lnTo>
                        <a:pt x="2699" y="2346"/>
                      </a:lnTo>
                      <a:lnTo>
                        <a:pt x="2670" y="2385"/>
                      </a:lnTo>
                      <a:lnTo>
                        <a:pt x="2642" y="2422"/>
                      </a:lnTo>
                      <a:lnTo>
                        <a:pt x="2615" y="2458"/>
                      </a:lnTo>
                      <a:lnTo>
                        <a:pt x="2590" y="2493"/>
                      </a:lnTo>
                      <a:lnTo>
                        <a:pt x="2564" y="2525"/>
                      </a:lnTo>
                      <a:lnTo>
                        <a:pt x="2540" y="2557"/>
                      </a:lnTo>
                      <a:lnTo>
                        <a:pt x="2519" y="2586"/>
                      </a:lnTo>
                      <a:lnTo>
                        <a:pt x="2497" y="2614"/>
                      </a:lnTo>
                      <a:lnTo>
                        <a:pt x="2478" y="2638"/>
                      </a:lnTo>
                      <a:lnTo>
                        <a:pt x="2460" y="2660"/>
                      </a:lnTo>
                      <a:lnTo>
                        <a:pt x="2444" y="2681"/>
                      </a:lnTo>
                      <a:lnTo>
                        <a:pt x="2430" y="2698"/>
                      </a:lnTo>
                      <a:lnTo>
                        <a:pt x="2417" y="2711"/>
                      </a:lnTo>
                      <a:lnTo>
                        <a:pt x="2359" y="2789"/>
                      </a:lnTo>
                      <a:lnTo>
                        <a:pt x="2300" y="2864"/>
                      </a:lnTo>
                      <a:lnTo>
                        <a:pt x="2239" y="2936"/>
                      </a:lnTo>
                      <a:lnTo>
                        <a:pt x="2179" y="3005"/>
                      </a:lnTo>
                      <a:lnTo>
                        <a:pt x="2118" y="3071"/>
                      </a:lnTo>
                      <a:lnTo>
                        <a:pt x="2057" y="3136"/>
                      </a:lnTo>
                      <a:lnTo>
                        <a:pt x="1994" y="3196"/>
                      </a:lnTo>
                      <a:lnTo>
                        <a:pt x="1932" y="3256"/>
                      </a:lnTo>
                      <a:lnTo>
                        <a:pt x="1869" y="3313"/>
                      </a:lnTo>
                      <a:lnTo>
                        <a:pt x="1806" y="3367"/>
                      </a:lnTo>
                      <a:lnTo>
                        <a:pt x="1744" y="3420"/>
                      </a:lnTo>
                      <a:lnTo>
                        <a:pt x="1681" y="3471"/>
                      </a:lnTo>
                      <a:lnTo>
                        <a:pt x="1619" y="3519"/>
                      </a:lnTo>
                      <a:lnTo>
                        <a:pt x="1556" y="3566"/>
                      </a:lnTo>
                      <a:lnTo>
                        <a:pt x="1494" y="3612"/>
                      </a:lnTo>
                      <a:lnTo>
                        <a:pt x="1431" y="3656"/>
                      </a:lnTo>
                      <a:lnTo>
                        <a:pt x="1370" y="3699"/>
                      </a:lnTo>
                      <a:lnTo>
                        <a:pt x="1307" y="3741"/>
                      </a:lnTo>
                      <a:lnTo>
                        <a:pt x="1247" y="3781"/>
                      </a:lnTo>
                      <a:lnTo>
                        <a:pt x="1186" y="3820"/>
                      </a:lnTo>
                      <a:lnTo>
                        <a:pt x="1127" y="3859"/>
                      </a:lnTo>
                      <a:lnTo>
                        <a:pt x="1067" y="3896"/>
                      </a:lnTo>
                      <a:lnTo>
                        <a:pt x="1009" y="3934"/>
                      </a:lnTo>
                      <a:lnTo>
                        <a:pt x="951" y="3970"/>
                      </a:lnTo>
                      <a:lnTo>
                        <a:pt x="895" y="4007"/>
                      </a:lnTo>
                      <a:lnTo>
                        <a:pt x="838" y="4042"/>
                      </a:lnTo>
                      <a:lnTo>
                        <a:pt x="784" y="4077"/>
                      </a:lnTo>
                      <a:lnTo>
                        <a:pt x="730" y="4112"/>
                      </a:lnTo>
                      <a:lnTo>
                        <a:pt x="677" y="4149"/>
                      </a:lnTo>
                      <a:lnTo>
                        <a:pt x="626" y="4184"/>
                      </a:lnTo>
                      <a:lnTo>
                        <a:pt x="576" y="4219"/>
                      </a:lnTo>
                      <a:lnTo>
                        <a:pt x="528" y="4255"/>
                      </a:lnTo>
                      <a:lnTo>
                        <a:pt x="695" y="4345"/>
                      </a:lnTo>
                      <a:lnTo>
                        <a:pt x="738" y="4314"/>
                      </a:lnTo>
                      <a:lnTo>
                        <a:pt x="783" y="4280"/>
                      </a:lnTo>
                      <a:lnTo>
                        <a:pt x="830" y="4245"/>
                      </a:lnTo>
                      <a:lnTo>
                        <a:pt x="879" y="4207"/>
                      </a:lnTo>
                      <a:lnTo>
                        <a:pt x="931" y="4168"/>
                      </a:lnTo>
                      <a:lnTo>
                        <a:pt x="982" y="4127"/>
                      </a:lnTo>
                      <a:lnTo>
                        <a:pt x="1038" y="4084"/>
                      </a:lnTo>
                      <a:lnTo>
                        <a:pt x="1093" y="4041"/>
                      </a:lnTo>
                      <a:lnTo>
                        <a:pt x="1150" y="3995"/>
                      </a:lnTo>
                      <a:lnTo>
                        <a:pt x="1209" y="3947"/>
                      </a:lnTo>
                      <a:lnTo>
                        <a:pt x="1268" y="3900"/>
                      </a:lnTo>
                      <a:lnTo>
                        <a:pt x="1326" y="3850"/>
                      </a:lnTo>
                      <a:lnTo>
                        <a:pt x="1387" y="3799"/>
                      </a:lnTo>
                      <a:lnTo>
                        <a:pt x="1448" y="3747"/>
                      </a:lnTo>
                      <a:lnTo>
                        <a:pt x="1509" y="3694"/>
                      </a:lnTo>
                      <a:lnTo>
                        <a:pt x="1571" y="3640"/>
                      </a:lnTo>
                      <a:lnTo>
                        <a:pt x="1632" y="3585"/>
                      </a:lnTo>
                      <a:lnTo>
                        <a:pt x="1693" y="3530"/>
                      </a:lnTo>
                      <a:lnTo>
                        <a:pt x="1754" y="3473"/>
                      </a:lnTo>
                      <a:lnTo>
                        <a:pt x="1815" y="3416"/>
                      </a:lnTo>
                      <a:lnTo>
                        <a:pt x="1874" y="3358"/>
                      </a:lnTo>
                      <a:lnTo>
                        <a:pt x="1934" y="3299"/>
                      </a:lnTo>
                      <a:lnTo>
                        <a:pt x="1992" y="3240"/>
                      </a:lnTo>
                      <a:lnTo>
                        <a:pt x="2048" y="3181"/>
                      </a:lnTo>
                      <a:lnTo>
                        <a:pt x="2105" y="3121"/>
                      </a:lnTo>
                      <a:lnTo>
                        <a:pt x="2159" y="3062"/>
                      </a:lnTo>
                      <a:lnTo>
                        <a:pt x="2212" y="3001"/>
                      </a:lnTo>
                      <a:lnTo>
                        <a:pt x="2264" y="2942"/>
                      </a:lnTo>
                      <a:lnTo>
                        <a:pt x="2313" y="2881"/>
                      </a:lnTo>
                      <a:lnTo>
                        <a:pt x="2361" y="2820"/>
                      </a:lnTo>
                      <a:lnTo>
                        <a:pt x="2405" y="2760"/>
                      </a:lnTo>
                      <a:lnTo>
                        <a:pt x="2449" y="2700"/>
                      </a:lnTo>
                      <a:lnTo>
                        <a:pt x="2474" y="2671"/>
                      </a:lnTo>
                      <a:lnTo>
                        <a:pt x="2502" y="2639"/>
                      </a:lnTo>
                      <a:lnTo>
                        <a:pt x="2531" y="2607"/>
                      </a:lnTo>
                      <a:lnTo>
                        <a:pt x="2562" y="2572"/>
                      </a:lnTo>
                      <a:lnTo>
                        <a:pt x="2594" y="2535"/>
                      </a:lnTo>
                      <a:lnTo>
                        <a:pt x="2627" y="2496"/>
                      </a:lnTo>
                      <a:lnTo>
                        <a:pt x="2662" y="2458"/>
                      </a:lnTo>
                      <a:lnTo>
                        <a:pt x="2697" y="2416"/>
                      </a:lnTo>
                      <a:lnTo>
                        <a:pt x="2733" y="2376"/>
                      </a:lnTo>
                      <a:lnTo>
                        <a:pt x="2769" y="2334"/>
                      </a:lnTo>
                      <a:lnTo>
                        <a:pt x="2806" y="2293"/>
                      </a:lnTo>
                      <a:lnTo>
                        <a:pt x="2843" y="2250"/>
                      </a:lnTo>
                      <a:lnTo>
                        <a:pt x="2879" y="2208"/>
                      </a:lnTo>
                      <a:lnTo>
                        <a:pt x="2917" y="2165"/>
                      </a:lnTo>
                      <a:lnTo>
                        <a:pt x="2953" y="2124"/>
                      </a:lnTo>
                      <a:lnTo>
                        <a:pt x="2988" y="2084"/>
                      </a:lnTo>
                      <a:lnTo>
                        <a:pt x="3023" y="2044"/>
                      </a:lnTo>
                      <a:lnTo>
                        <a:pt x="3057" y="2005"/>
                      </a:lnTo>
                      <a:lnTo>
                        <a:pt x="3090" y="1967"/>
                      </a:lnTo>
                      <a:lnTo>
                        <a:pt x="3121" y="1931"/>
                      </a:lnTo>
                      <a:lnTo>
                        <a:pt x="3151" y="1897"/>
                      </a:lnTo>
                      <a:lnTo>
                        <a:pt x="3179" y="1864"/>
                      </a:lnTo>
                      <a:lnTo>
                        <a:pt x="3205" y="1834"/>
                      </a:lnTo>
                      <a:lnTo>
                        <a:pt x="3231" y="1806"/>
                      </a:lnTo>
                      <a:lnTo>
                        <a:pt x="3252" y="1781"/>
                      </a:lnTo>
                      <a:lnTo>
                        <a:pt x="3273" y="1757"/>
                      </a:lnTo>
                      <a:lnTo>
                        <a:pt x="3290" y="1738"/>
                      </a:lnTo>
                      <a:lnTo>
                        <a:pt x="3304" y="1721"/>
                      </a:lnTo>
                      <a:lnTo>
                        <a:pt x="3316" y="1708"/>
                      </a:lnTo>
                      <a:lnTo>
                        <a:pt x="3324" y="1698"/>
                      </a:lnTo>
                      <a:lnTo>
                        <a:pt x="3330" y="1692"/>
                      </a:lnTo>
                      <a:lnTo>
                        <a:pt x="3332" y="1690"/>
                      </a:lnTo>
                      <a:lnTo>
                        <a:pt x="3303" y="1731"/>
                      </a:lnTo>
                      <a:lnTo>
                        <a:pt x="3274" y="1774"/>
                      </a:lnTo>
                      <a:lnTo>
                        <a:pt x="3243" y="1818"/>
                      </a:lnTo>
                      <a:lnTo>
                        <a:pt x="3213" y="1862"/>
                      </a:lnTo>
                      <a:lnTo>
                        <a:pt x="3180" y="1908"/>
                      </a:lnTo>
                      <a:lnTo>
                        <a:pt x="3148" y="1953"/>
                      </a:lnTo>
                      <a:lnTo>
                        <a:pt x="3115" y="1999"/>
                      </a:lnTo>
                      <a:lnTo>
                        <a:pt x="3083" y="2045"/>
                      </a:lnTo>
                      <a:lnTo>
                        <a:pt x="3049" y="2091"/>
                      </a:lnTo>
                      <a:lnTo>
                        <a:pt x="3017" y="2137"/>
                      </a:lnTo>
                      <a:lnTo>
                        <a:pt x="2983" y="2183"/>
                      </a:lnTo>
                      <a:lnTo>
                        <a:pt x="2950" y="2228"/>
                      </a:lnTo>
                      <a:lnTo>
                        <a:pt x="2918" y="2273"/>
                      </a:lnTo>
                      <a:lnTo>
                        <a:pt x="2887" y="2317"/>
                      </a:lnTo>
                      <a:lnTo>
                        <a:pt x="2855" y="2359"/>
                      </a:lnTo>
                      <a:lnTo>
                        <a:pt x="2825" y="2400"/>
                      </a:lnTo>
                      <a:lnTo>
                        <a:pt x="2795" y="2442"/>
                      </a:lnTo>
                      <a:lnTo>
                        <a:pt x="2766" y="2481"/>
                      </a:lnTo>
                      <a:lnTo>
                        <a:pt x="2739" y="2517"/>
                      </a:lnTo>
                      <a:lnTo>
                        <a:pt x="2712" y="2553"/>
                      </a:lnTo>
                      <a:lnTo>
                        <a:pt x="2688" y="2587"/>
                      </a:lnTo>
                      <a:lnTo>
                        <a:pt x="2664" y="2619"/>
                      </a:lnTo>
                      <a:lnTo>
                        <a:pt x="2642" y="2648"/>
                      </a:lnTo>
                      <a:lnTo>
                        <a:pt x="2623" y="2675"/>
                      </a:lnTo>
                      <a:lnTo>
                        <a:pt x="2605" y="2699"/>
                      </a:lnTo>
                      <a:lnTo>
                        <a:pt x="2588" y="2721"/>
                      </a:lnTo>
                      <a:lnTo>
                        <a:pt x="2575" y="2739"/>
                      </a:lnTo>
                      <a:lnTo>
                        <a:pt x="2563" y="2755"/>
                      </a:lnTo>
                      <a:lnTo>
                        <a:pt x="2553" y="2767"/>
                      </a:lnTo>
                      <a:lnTo>
                        <a:pt x="2547" y="2777"/>
                      </a:lnTo>
                      <a:lnTo>
                        <a:pt x="2543" y="2781"/>
                      </a:lnTo>
                      <a:lnTo>
                        <a:pt x="2541" y="2784"/>
                      </a:lnTo>
                      <a:lnTo>
                        <a:pt x="2515" y="2812"/>
                      </a:lnTo>
                      <a:lnTo>
                        <a:pt x="2488" y="2841"/>
                      </a:lnTo>
                      <a:lnTo>
                        <a:pt x="2462" y="2869"/>
                      </a:lnTo>
                      <a:lnTo>
                        <a:pt x="2436" y="2898"/>
                      </a:lnTo>
                      <a:lnTo>
                        <a:pt x="2409" y="2926"/>
                      </a:lnTo>
                      <a:lnTo>
                        <a:pt x="2384" y="2955"/>
                      </a:lnTo>
                      <a:lnTo>
                        <a:pt x="2357" y="2983"/>
                      </a:lnTo>
                      <a:lnTo>
                        <a:pt x="2332" y="3012"/>
                      </a:lnTo>
                      <a:lnTo>
                        <a:pt x="2308" y="3040"/>
                      </a:lnTo>
                      <a:lnTo>
                        <a:pt x="2283" y="3068"/>
                      </a:lnTo>
                      <a:lnTo>
                        <a:pt x="2259" y="3096"/>
                      </a:lnTo>
                      <a:lnTo>
                        <a:pt x="2235" y="3124"/>
                      </a:lnTo>
                      <a:lnTo>
                        <a:pt x="2212" y="3151"/>
                      </a:lnTo>
                      <a:lnTo>
                        <a:pt x="2189" y="3179"/>
                      </a:lnTo>
                      <a:lnTo>
                        <a:pt x="2166" y="3207"/>
                      </a:lnTo>
                      <a:lnTo>
                        <a:pt x="2144" y="3235"/>
                      </a:lnTo>
                      <a:lnTo>
                        <a:pt x="2124" y="3262"/>
                      </a:lnTo>
                      <a:lnTo>
                        <a:pt x="2104" y="3289"/>
                      </a:lnTo>
                      <a:lnTo>
                        <a:pt x="2083" y="3316"/>
                      </a:lnTo>
                      <a:lnTo>
                        <a:pt x="2064" y="3343"/>
                      </a:lnTo>
                      <a:lnTo>
                        <a:pt x="2046" y="3370"/>
                      </a:lnTo>
                      <a:lnTo>
                        <a:pt x="2028" y="3395"/>
                      </a:lnTo>
                      <a:lnTo>
                        <a:pt x="2011" y="3422"/>
                      </a:lnTo>
                      <a:lnTo>
                        <a:pt x="1995" y="3447"/>
                      </a:lnTo>
                      <a:lnTo>
                        <a:pt x="1980" y="3473"/>
                      </a:lnTo>
                      <a:lnTo>
                        <a:pt x="1966" y="3498"/>
                      </a:lnTo>
                      <a:lnTo>
                        <a:pt x="1953" y="3523"/>
                      </a:lnTo>
                      <a:lnTo>
                        <a:pt x="1940" y="3548"/>
                      </a:lnTo>
                      <a:lnTo>
                        <a:pt x="1929" y="3572"/>
                      </a:lnTo>
                      <a:lnTo>
                        <a:pt x="1918" y="3595"/>
                      </a:lnTo>
                      <a:lnTo>
                        <a:pt x="1910" y="3620"/>
                      </a:lnTo>
                      <a:lnTo>
                        <a:pt x="1901" y="3643"/>
                      </a:lnTo>
                      <a:lnTo>
                        <a:pt x="1615" y="4655"/>
                      </a:lnTo>
                      <a:lnTo>
                        <a:pt x="1797" y="4689"/>
                      </a:lnTo>
                      <a:lnTo>
                        <a:pt x="1802" y="4669"/>
                      </a:lnTo>
                      <a:lnTo>
                        <a:pt x="1806" y="4647"/>
                      </a:lnTo>
                      <a:lnTo>
                        <a:pt x="1811" y="4621"/>
                      </a:lnTo>
                      <a:lnTo>
                        <a:pt x="1816" y="4592"/>
                      </a:lnTo>
                      <a:lnTo>
                        <a:pt x="1821" y="4559"/>
                      </a:lnTo>
                      <a:lnTo>
                        <a:pt x="1827" y="4524"/>
                      </a:lnTo>
                      <a:lnTo>
                        <a:pt x="1833" y="4486"/>
                      </a:lnTo>
                      <a:lnTo>
                        <a:pt x="1839" y="4446"/>
                      </a:lnTo>
                      <a:lnTo>
                        <a:pt x="1845" y="4403"/>
                      </a:lnTo>
                      <a:lnTo>
                        <a:pt x="1851" y="4359"/>
                      </a:lnTo>
                      <a:lnTo>
                        <a:pt x="1858" y="4312"/>
                      </a:lnTo>
                      <a:lnTo>
                        <a:pt x="1867" y="4265"/>
                      </a:lnTo>
                      <a:lnTo>
                        <a:pt x="1875" y="4215"/>
                      </a:lnTo>
                      <a:lnTo>
                        <a:pt x="1883" y="4166"/>
                      </a:lnTo>
                      <a:lnTo>
                        <a:pt x="1893" y="4115"/>
                      </a:lnTo>
                      <a:lnTo>
                        <a:pt x="1903" y="4063"/>
                      </a:lnTo>
                      <a:lnTo>
                        <a:pt x="1913" y="4010"/>
                      </a:lnTo>
                      <a:lnTo>
                        <a:pt x="1924" y="3958"/>
                      </a:lnTo>
                      <a:lnTo>
                        <a:pt x="1936" y="3906"/>
                      </a:lnTo>
                      <a:lnTo>
                        <a:pt x="1950" y="3854"/>
                      </a:lnTo>
                      <a:lnTo>
                        <a:pt x="1964" y="3802"/>
                      </a:lnTo>
                      <a:lnTo>
                        <a:pt x="1978" y="3751"/>
                      </a:lnTo>
                      <a:lnTo>
                        <a:pt x="1994" y="3700"/>
                      </a:lnTo>
                      <a:lnTo>
                        <a:pt x="2010" y="3651"/>
                      </a:lnTo>
                      <a:lnTo>
                        <a:pt x="2028" y="3604"/>
                      </a:lnTo>
                      <a:lnTo>
                        <a:pt x="2046" y="3557"/>
                      </a:lnTo>
                      <a:lnTo>
                        <a:pt x="2066" y="3513"/>
                      </a:lnTo>
                      <a:lnTo>
                        <a:pt x="2087" y="3471"/>
                      </a:lnTo>
                      <a:lnTo>
                        <a:pt x="2108" y="3429"/>
                      </a:lnTo>
                      <a:lnTo>
                        <a:pt x="2131" y="3392"/>
                      </a:lnTo>
                      <a:lnTo>
                        <a:pt x="2156" y="3356"/>
                      </a:lnTo>
                      <a:lnTo>
                        <a:pt x="2182" y="3324"/>
                      </a:lnTo>
                      <a:lnTo>
                        <a:pt x="2207" y="3290"/>
                      </a:lnTo>
                      <a:lnTo>
                        <a:pt x="2235" y="3252"/>
                      </a:lnTo>
                      <a:lnTo>
                        <a:pt x="2264" y="3212"/>
                      </a:lnTo>
                      <a:lnTo>
                        <a:pt x="2292" y="3171"/>
                      </a:lnTo>
                      <a:lnTo>
                        <a:pt x="2322" y="3130"/>
                      </a:lnTo>
                      <a:lnTo>
                        <a:pt x="2353" y="3087"/>
                      </a:lnTo>
                      <a:lnTo>
                        <a:pt x="2383" y="3046"/>
                      </a:lnTo>
                      <a:lnTo>
                        <a:pt x="2411" y="3005"/>
                      </a:lnTo>
                      <a:lnTo>
                        <a:pt x="2438" y="2966"/>
                      </a:lnTo>
                      <a:lnTo>
                        <a:pt x="2464" y="2929"/>
                      </a:lnTo>
                      <a:lnTo>
                        <a:pt x="2488" y="2895"/>
                      </a:lnTo>
                      <a:lnTo>
                        <a:pt x="2509" y="2865"/>
                      </a:lnTo>
                      <a:lnTo>
                        <a:pt x="2527" y="2840"/>
                      </a:lnTo>
                      <a:lnTo>
                        <a:pt x="2543" y="2819"/>
                      </a:lnTo>
                      <a:lnTo>
                        <a:pt x="2553" y="2803"/>
                      </a:lnTo>
                      <a:lnTo>
                        <a:pt x="2561" y="2795"/>
                      </a:lnTo>
                      <a:lnTo>
                        <a:pt x="2588" y="2763"/>
                      </a:lnTo>
                      <a:lnTo>
                        <a:pt x="2616" y="2730"/>
                      </a:lnTo>
                      <a:lnTo>
                        <a:pt x="2644" y="2699"/>
                      </a:lnTo>
                      <a:lnTo>
                        <a:pt x="2671" y="2667"/>
                      </a:lnTo>
                      <a:lnTo>
                        <a:pt x="2699" y="2635"/>
                      </a:lnTo>
                      <a:lnTo>
                        <a:pt x="2727" y="2603"/>
                      </a:lnTo>
                      <a:lnTo>
                        <a:pt x="2755" y="2572"/>
                      </a:lnTo>
                      <a:lnTo>
                        <a:pt x="2783" y="2540"/>
                      </a:lnTo>
                      <a:lnTo>
                        <a:pt x="2811" y="2508"/>
                      </a:lnTo>
                      <a:lnTo>
                        <a:pt x="2837" y="2478"/>
                      </a:lnTo>
                      <a:lnTo>
                        <a:pt x="2865" y="2447"/>
                      </a:lnTo>
                      <a:lnTo>
                        <a:pt x="2893" y="2415"/>
                      </a:lnTo>
                      <a:lnTo>
                        <a:pt x="2919" y="2385"/>
                      </a:lnTo>
                      <a:lnTo>
                        <a:pt x="2947" y="2354"/>
                      </a:lnTo>
                      <a:lnTo>
                        <a:pt x="2973" y="2324"/>
                      </a:lnTo>
                      <a:lnTo>
                        <a:pt x="2998" y="2294"/>
                      </a:lnTo>
                      <a:lnTo>
                        <a:pt x="3025" y="2263"/>
                      </a:lnTo>
                      <a:lnTo>
                        <a:pt x="3050" y="2234"/>
                      </a:lnTo>
                      <a:lnTo>
                        <a:pt x="3075" y="2205"/>
                      </a:lnTo>
                      <a:lnTo>
                        <a:pt x="3101" y="2176"/>
                      </a:lnTo>
                      <a:lnTo>
                        <a:pt x="3125" y="2147"/>
                      </a:lnTo>
                      <a:lnTo>
                        <a:pt x="3149" y="2119"/>
                      </a:lnTo>
                      <a:lnTo>
                        <a:pt x="3172" y="2091"/>
                      </a:lnTo>
                      <a:lnTo>
                        <a:pt x="3195" y="2063"/>
                      </a:lnTo>
                      <a:lnTo>
                        <a:pt x="3217" y="2037"/>
                      </a:lnTo>
                      <a:lnTo>
                        <a:pt x="3239" y="2010"/>
                      </a:lnTo>
                      <a:lnTo>
                        <a:pt x="3261" y="1983"/>
                      </a:lnTo>
                      <a:lnTo>
                        <a:pt x="3281" y="1958"/>
                      </a:lnTo>
                      <a:lnTo>
                        <a:pt x="3302" y="1932"/>
                      </a:lnTo>
                      <a:lnTo>
                        <a:pt x="3321" y="1907"/>
                      </a:lnTo>
                      <a:lnTo>
                        <a:pt x="3339" y="1882"/>
                      </a:lnTo>
                      <a:lnTo>
                        <a:pt x="3357" y="1858"/>
                      </a:lnTo>
                      <a:lnTo>
                        <a:pt x="3405" y="1791"/>
                      </a:lnTo>
                      <a:lnTo>
                        <a:pt x="3454" y="1724"/>
                      </a:lnTo>
                      <a:lnTo>
                        <a:pt x="3505" y="1657"/>
                      </a:lnTo>
                      <a:lnTo>
                        <a:pt x="3555" y="1590"/>
                      </a:lnTo>
                      <a:lnTo>
                        <a:pt x="3607" y="1522"/>
                      </a:lnTo>
                      <a:lnTo>
                        <a:pt x="3660" y="1455"/>
                      </a:lnTo>
                      <a:lnTo>
                        <a:pt x="3714" y="1390"/>
                      </a:lnTo>
                      <a:lnTo>
                        <a:pt x="3768" y="1324"/>
                      </a:lnTo>
                      <a:lnTo>
                        <a:pt x="3825" y="1259"/>
                      </a:lnTo>
                      <a:lnTo>
                        <a:pt x="3883" y="1196"/>
                      </a:lnTo>
                      <a:lnTo>
                        <a:pt x="3942" y="1133"/>
                      </a:lnTo>
                      <a:lnTo>
                        <a:pt x="4002" y="1071"/>
                      </a:lnTo>
                      <a:lnTo>
                        <a:pt x="4064" y="1010"/>
                      </a:lnTo>
                      <a:lnTo>
                        <a:pt x="4128" y="951"/>
                      </a:lnTo>
                      <a:lnTo>
                        <a:pt x="4193" y="894"/>
                      </a:lnTo>
                      <a:lnTo>
                        <a:pt x="4260" y="838"/>
                      </a:lnTo>
                      <a:lnTo>
                        <a:pt x="4330" y="783"/>
                      </a:lnTo>
                      <a:lnTo>
                        <a:pt x="4401" y="731"/>
                      </a:lnTo>
                      <a:lnTo>
                        <a:pt x="4474" y="681"/>
                      </a:lnTo>
                      <a:lnTo>
                        <a:pt x="4550" y="633"/>
                      </a:lnTo>
                      <a:lnTo>
                        <a:pt x="4628" y="588"/>
                      </a:lnTo>
                      <a:lnTo>
                        <a:pt x="4708" y="544"/>
                      </a:lnTo>
                      <a:lnTo>
                        <a:pt x="4791" y="504"/>
                      </a:lnTo>
                      <a:lnTo>
                        <a:pt x="4876" y="467"/>
                      </a:lnTo>
                      <a:lnTo>
                        <a:pt x="4964" y="431"/>
                      </a:lnTo>
                      <a:lnTo>
                        <a:pt x="5055" y="400"/>
                      </a:lnTo>
                      <a:lnTo>
                        <a:pt x="5148" y="371"/>
                      </a:lnTo>
                      <a:lnTo>
                        <a:pt x="5245" y="345"/>
                      </a:lnTo>
                      <a:lnTo>
                        <a:pt x="5344" y="323"/>
                      </a:lnTo>
                      <a:lnTo>
                        <a:pt x="5448" y="305"/>
                      </a:lnTo>
                      <a:lnTo>
                        <a:pt x="5552" y="291"/>
                      </a:lnTo>
                      <a:lnTo>
                        <a:pt x="5662" y="280"/>
                      </a:lnTo>
                      <a:lnTo>
                        <a:pt x="5701" y="273"/>
                      </a:lnTo>
                      <a:lnTo>
                        <a:pt x="5741" y="265"/>
                      </a:lnTo>
                      <a:lnTo>
                        <a:pt x="5780" y="259"/>
                      </a:lnTo>
                      <a:lnTo>
                        <a:pt x="5819" y="253"/>
                      </a:lnTo>
                      <a:lnTo>
                        <a:pt x="5857" y="247"/>
                      </a:lnTo>
                      <a:lnTo>
                        <a:pt x="5894" y="242"/>
                      </a:lnTo>
                      <a:lnTo>
                        <a:pt x="5931" y="239"/>
                      </a:lnTo>
                      <a:lnTo>
                        <a:pt x="5967" y="234"/>
                      </a:lnTo>
                      <a:lnTo>
                        <a:pt x="6003" y="231"/>
                      </a:lnTo>
                      <a:lnTo>
                        <a:pt x="6038" y="228"/>
                      </a:lnTo>
                      <a:lnTo>
                        <a:pt x="6072" y="225"/>
                      </a:lnTo>
                      <a:lnTo>
                        <a:pt x="6104" y="223"/>
                      </a:lnTo>
                      <a:lnTo>
                        <a:pt x="6137" y="222"/>
                      </a:lnTo>
                      <a:lnTo>
                        <a:pt x="6167" y="219"/>
                      </a:lnTo>
                      <a:lnTo>
                        <a:pt x="6197" y="218"/>
                      </a:lnTo>
                      <a:lnTo>
                        <a:pt x="6226" y="217"/>
                      </a:lnTo>
                      <a:lnTo>
                        <a:pt x="6252" y="217"/>
                      </a:lnTo>
                      <a:lnTo>
                        <a:pt x="6279" y="216"/>
                      </a:lnTo>
                      <a:lnTo>
                        <a:pt x="6303" y="216"/>
                      </a:lnTo>
                      <a:lnTo>
                        <a:pt x="6327" y="216"/>
                      </a:lnTo>
                      <a:lnTo>
                        <a:pt x="6348" y="216"/>
                      </a:lnTo>
                      <a:lnTo>
                        <a:pt x="6368" y="216"/>
                      </a:lnTo>
                      <a:lnTo>
                        <a:pt x="6387" y="216"/>
                      </a:lnTo>
                      <a:lnTo>
                        <a:pt x="6404" y="216"/>
                      </a:lnTo>
                      <a:lnTo>
                        <a:pt x="6418" y="216"/>
                      </a:lnTo>
                      <a:lnTo>
                        <a:pt x="6431" y="217"/>
                      </a:lnTo>
                      <a:lnTo>
                        <a:pt x="6444" y="217"/>
                      </a:lnTo>
                      <a:lnTo>
                        <a:pt x="6453" y="217"/>
                      </a:lnTo>
                      <a:lnTo>
                        <a:pt x="6460" y="218"/>
                      </a:lnTo>
                      <a:lnTo>
                        <a:pt x="6465" y="218"/>
                      </a:lnTo>
                      <a:lnTo>
                        <a:pt x="6469" y="218"/>
                      </a:lnTo>
                      <a:lnTo>
                        <a:pt x="6470" y="218"/>
                      </a:lnTo>
                      <a:lnTo>
                        <a:pt x="7527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28" name="Freeform 32"/>
                <p:cNvSpPr>
                  <a:spLocks noChangeAspect="1"/>
                </p:cNvSpPr>
                <p:nvPr/>
              </p:nvSpPr>
              <p:spPr bwMode="auto">
                <a:xfrm>
                  <a:off x="561" y="1816"/>
                  <a:ext cx="575" cy="494"/>
                </a:xfrm>
                <a:custGeom>
                  <a:avLst/>
                  <a:gdLst/>
                  <a:ahLst/>
                  <a:cxnLst>
                    <a:cxn ang="0">
                      <a:pos x="2877" y="0"/>
                    </a:cxn>
                    <a:cxn ang="0">
                      <a:pos x="2461" y="747"/>
                    </a:cxn>
                    <a:cxn ang="0">
                      <a:pos x="1745" y="1577"/>
                    </a:cxn>
                    <a:cxn ang="0">
                      <a:pos x="1477" y="2470"/>
                    </a:cxn>
                    <a:cxn ang="0">
                      <a:pos x="764" y="2335"/>
                    </a:cxn>
                    <a:cxn ang="0">
                      <a:pos x="278" y="2083"/>
                    </a:cxn>
                    <a:cxn ang="0">
                      <a:pos x="0" y="1821"/>
                    </a:cxn>
                  </a:cxnLst>
                  <a:rect l="0" t="0" r="r" b="b"/>
                  <a:pathLst>
                    <a:path w="2877" h="2470">
                      <a:moveTo>
                        <a:pt x="2877" y="0"/>
                      </a:moveTo>
                      <a:lnTo>
                        <a:pt x="2461" y="747"/>
                      </a:lnTo>
                      <a:lnTo>
                        <a:pt x="1745" y="1577"/>
                      </a:lnTo>
                      <a:lnTo>
                        <a:pt x="1477" y="2470"/>
                      </a:lnTo>
                      <a:lnTo>
                        <a:pt x="764" y="2335"/>
                      </a:lnTo>
                      <a:lnTo>
                        <a:pt x="278" y="2083"/>
                      </a:lnTo>
                      <a:lnTo>
                        <a:pt x="0" y="182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29" name="Freeform 33"/>
                <p:cNvSpPr>
                  <a:spLocks noChangeAspect="1"/>
                </p:cNvSpPr>
                <p:nvPr/>
              </p:nvSpPr>
              <p:spPr bwMode="auto">
                <a:xfrm>
                  <a:off x="870" y="1925"/>
                  <a:ext cx="183" cy="13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5" y="207"/>
                    </a:cxn>
                    <a:cxn ang="0">
                      <a:pos x="915" y="650"/>
                    </a:cxn>
                  </a:cxnLst>
                  <a:rect l="0" t="0" r="r" b="b"/>
                  <a:pathLst>
                    <a:path w="915" h="650">
                      <a:moveTo>
                        <a:pt x="0" y="0"/>
                      </a:moveTo>
                      <a:lnTo>
                        <a:pt x="915" y="207"/>
                      </a:lnTo>
                      <a:lnTo>
                        <a:pt x="915" y="65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30" name="Freeform 34"/>
                <p:cNvSpPr>
                  <a:spLocks noChangeAspect="1"/>
                </p:cNvSpPr>
                <p:nvPr/>
              </p:nvSpPr>
              <p:spPr bwMode="auto">
                <a:xfrm>
                  <a:off x="736" y="2089"/>
                  <a:ext cx="174" cy="15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70" y="230"/>
                    </a:cxn>
                    <a:cxn ang="0">
                      <a:pos x="870" y="758"/>
                    </a:cxn>
                  </a:cxnLst>
                  <a:rect l="0" t="0" r="r" b="b"/>
                  <a:pathLst>
                    <a:path w="870" h="758">
                      <a:moveTo>
                        <a:pt x="0" y="0"/>
                      </a:moveTo>
                      <a:lnTo>
                        <a:pt x="870" y="230"/>
                      </a:lnTo>
                      <a:lnTo>
                        <a:pt x="870" y="7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31" name="Line 35"/>
                <p:cNvSpPr>
                  <a:spLocks noChangeAspect="1" noChangeShapeType="1"/>
                </p:cNvSpPr>
                <p:nvPr/>
              </p:nvSpPr>
              <p:spPr bwMode="auto">
                <a:xfrm>
                  <a:off x="854" y="2312"/>
                  <a:ext cx="1" cy="9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32" name="Line 36"/>
                <p:cNvSpPr>
                  <a:spLocks noChangeAspect="1" noChangeShapeType="1"/>
                </p:cNvSpPr>
                <p:nvPr/>
              </p:nvSpPr>
              <p:spPr bwMode="auto">
                <a:xfrm>
                  <a:off x="712" y="2283"/>
                  <a:ext cx="1" cy="8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33" name="Line 37"/>
                <p:cNvSpPr>
                  <a:spLocks noChangeAspect="1" noChangeShapeType="1"/>
                </p:cNvSpPr>
                <p:nvPr/>
              </p:nvSpPr>
              <p:spPr bwMode="auto">
                <a:xfrm>
                  <a:off x="616" y="2232"/>
                  <a:ext cx="1" cy="8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34" name="Freeform 38"/>
                <p:cNvSpPr>
                  <a:spLocks noChangeAspect="1"/>
                </p:cNvSpPr>
                <p:nvPr/>
              </p:nvSpPr>
              <p:spPr bwMode="auto">
                <a:xfrm>
                  <a:off x="1136" y="1574"/>
                  <a:ext cx="393" cy="235"/>
                </a:xfrm>
                <a:custGeom>
                  <a:avLst/>
                  <a:gdLst/>
                  <a:ahLst/>
                  <a:cxnLst>
                    <a:cxn ang="0">
                      <a:pos x="1963" y="307"/>
                    </a:cxn>
                    <a:cxn ang="0">
                      <a:pos x="1620" y="4"/>
                    </a:cxn>
                    <a:cxn ang="0">
                      <a:pos x="1620" y="4"/>
                    </a:cxn>
                    <a:cxn ang="0">
                      <a:pos x="1597" y="2"/>
                    </a:cxn>
                    <a:cxn ang="0">
                      <a:pos x="1572" y="0"/>
                    </a:cxn>
                    <a:cxn ang="0">
                      <a:pos x="1542" y="2"/>
                    </a:cxn>
                    <a:cxn ang="0">
                      <a:pos x="1509" y="4"/>
                    </a:cxn>
                    <a:cxn ang="0">
                      <a:pos x="1474" y="8"/>
                    </a:cxn>
                    <a:cxn ang="0">
                      <a:pos x="1437" y="14"/>
                    </a:cxn>
                    <a:cxn ang="0">
                      <a:pos x="1396" y="20"/>
                    </a:cxn>
                    <a:cxn ang="0">
                      <a:pos x="1353" y="28"/>
                    </a:cxn>
                    <a:cxn ang="0">
                      <a:pos x="1308" y="39"/>
                    </a:cxn>
                    <a:cxn ang="0">
                      <a:pos x="1260" y="50"/>
                    </a:cxn>
                    <a:cxn ang="0">
                      <a:pos x="1211" y="64"/>
                    </a:cxn>
                    <a:cxn ang="0">
                      <a:pos x="1160" y="78"/>
                    </a:cxn>
                    <a:cxn ang="0">
                      <a:pos x="1107" y="94"/>
                    </a:cxn>
                    <a:cxn ang="0">
                      <a:pos x="1053" y="112"/>
                    </a:cxn>
                    <a:cxn ang="0">
                      <a:pos x="997" y="131"/>
                    </a:cxn>
                    <a:cxn ang="0">
                      <a:pos x="940" y="151"/>
                    </a:cxn>
                    <a:cxn ang="0">
                      <a:pos x="882" y="174"/>
                    </a:cxn>
                    <a:cxn ang="0">
                      <a:pos x="824" y="197"/>
                    </a:cxn>
                    <a:cxn ang="0">
                      <a:pos x="765" y="222"/>
                    </a:cxn>
                    <a:cxn ang="0">
                      <a:pos x="704" y="249"/>
                    </a:cxn>
                    <a:cxn ang="0">
                      <a:pos x="644" y="277"/>
                    </a:cxn>
                    <a:cxn ang="0">
                      <a:pos x="584" y="306"/>
                    </a:cxn>
                    <a:cxn ang="0">
                      <a:pos x="523" y="336"/>
                    </a:cxn>
                    <a:cxn ang="0">
                      <a:pos x="463" y="369"/>
                    </a:cxn>
                    <a:cxn ang="0">
                      <a:pos x="403" y="402"/>
                    </a:cxn>
                    <a:cxn ang="0">
                      <a:pos x="342" y="437"/>
                    </a:cxn>
                    <a:cxn ang="0">
                      <a:pos x="282" y="474"/>
                    </a:cxn>
                    <a:cxn ang="0">
                      <a:pos x="225" y="512"/>
                    </a:cxn>
                    <a:cxn ang="0">
                      <a:pos x="167" y="551"/>
                    </a:cxn>
                    <a:cxn ang="0">
                      <a:pos x="109" y="592"/>
                    </a:cxn>
                    <a:cxn ang="0">
                      <a:pos x="54" y="634"/>
                    </a:cxn>
                    <a:cxn ang="0">
                      <a:pos x="0" y="677"/>
                    </a:cxn>
                    <a:cxn ang="0">
                      <a:pos x="0" y="925"/>
                    </a:cxn>
                    <a:cxn ang="0">
                      <a:pos x="639" y="1177"/>
                    </a:cxn>
                  </a:cxnLst>
                  <a:rect l="0" t="0" r="r" b="b"/>
                  <a:pathLst>
                    <a:path w="1963" h="1177">
                      <a:moveTo>
                        <a:pt x="1963" y="307"/>
                      </a:moveTo>
                      <a:lnTo>
                        <a:pt x="1620" y="4"/>
                      </a:lnTo>
                      <a:lnTo>
                        <a:pt x="1620" y="4"/>
                      </a:lnTo>
                      <a:lnTo>
                        <a:pt x="1597" y="2"/>
                      </a:lnTo>
                      <a:lnTo>
                        <a:pt x="1572" y="0"/>
                      </a:lnTo>
                      <a:lnTo>
                        <a:pt x="1542" y="2"/>
                      </a:lnTo>
                      <a:lnTo>
                        <a:pt x="1509" y="4"/>
                      </a:lnTo>
                      <a:lnTo>
                        <a:pt x="1474" y="8"/>
                      </a:lnTo>
                      <a:lnTo>
                        <a:pt x="1437" y="14"/>
                      </a:lnTo>
                      <a:lnTo>
                        <a:pt x="1396" y="20"/>
                      </a:lnTo>
                      <a:lnTo>
                        <a:pt x="1353" y="28"/>
                      </a:lnTo>
                      <a:lnTo>
                        <a:pt x="1308" y="39"/>
                      </a:lnTo>
                      <a:lnTo>
                        <a:pt x="1260" y="50"/>
                      </a:lnTo>
                      <a:lnTo>
                        <a:pt x="1211" y="64"/>
                      </a:lnTo>
                      <a:lnTo>
                        <a:pt x="1160" y="78"/>
                      </a:lnTo>
                      <a:lnTo>
                        <a:pt x="1107" y="94"/>
                      </a:lnTo>
                      <a:lnTo>
                        <a:pt x="1053" y="112"/>
                      </a:lnTo>
                      <a:lnTo>
                        <a:pt x="997" y="131"/>
                      </a:lnTo>
                      <a:lnTo>
                        <a:pt x="940" y="151"/>
                      </a:lnTo>
                      <a:lnTo>
                        <a:pt x="882" y="174"/>
                      </a:lnTo>
                      <a:lnTo>
                        <a:pt x="824" y="197"/>
                      </a:lnTo>
                      <a:lnTo>
                        <a:pt x="765" y="222"/>
                      </a:lnTo>
                      <a:lnTo>
                        <a:pt x="704" y="249"/>
                      </a:lnTo>
                      <a:lnTo>
                        <a:pt x="644" y="277"/>
                      </a:lnTo>
                      <a:lnTo>
                        <a:pt x="584" y="306"/>
                      </a:lnTo>
                      <a:lnTo>
                        <a:pt x="523" y="336"/>
                      </a:lnTo>
                      <a:lnTo>
                        <a:pt x="463" y="369"/>
                      </a:lnTo>
                      <a:lnTo>
                        <a:pt x="403" y="402"/>
                      </a:lnTo>
                      <a:lnTo>
                        <a:pt x="342" y="437"/>
                      </a:lnTo>
                      <a:lnTo>
                        <a:pt x="282" y="474"/>
                      </a:lnTo>
                      <a:lnTo>
                        <a:pt x="225" y="512"/>
                      </a:lnTo>
                      <a:lnTo>
                        <a:pt x="167" y="551"/>
                      </a:lnTo>
                      <a:lnTo>
                        <a:pt x="109" y="592"/>
                      </a:lnTo>
                      <a:lnTo>
                        <a:pt x="54" y="634"/>
                      </a:lnTo>
                      <a:lnTo>
                        <a:pt x="0" y="677"/>
                      </a:lnTo>
                      <a:lnTo>
                        <a:pt x="0" y="925"/>
                      </a:lnTo>
                      <a:lnTo>
                        <a:pt x="639" y="11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35" name="Line 3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139" y="1713"/>
                  <a:ext cx="124" cy="5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37" name="Freeform 41"/>
                <p:cNvSpPr>
                  <a:spLocks noChangeAspect="1"/>
                </p:cNvSpPr>
                <p:nvPr/>
              </p:nvSpPr>
              <p:spPr bwMode="auto">
                <a:xfrm>
                  <a:off x="1132" y="1459"/>
                  <a:ext cx="393" cy="209"/>
                </a:xfrm>
                <a:custGeom>
                  <a:avLst/>
                  <a:gdLst/>
                  <a:ahLst/>
                  <a:cxnLst>
                    <a:cxn ang="0">
                      <a:pos x="1690" y="7"/>
                    </a:cxn>
                    <a:cxn ang="0">
                      <a:pos x="1640" y="2"/>
                    </a:cxn>
                    <a:cxn ang="0">
                      <a:pos x="1575" y="0"/>
                    </a:cxn>
                    <a:cxn ang="0">
                      <a:pos x="1496" y="1"/>
                    </a:cxn>
                    <a:cxn ang="0">
                      <a:pos x="1406" y="6"/>
                    </a:cxn>
                    <a:cxn ang="0">
                      <a:pos x="1306" y="15"/>
                    </a:cxn>
                    <a:cxn ang="0">
                      <a:pos x="1198" y="30"/>
                    </a:cxn>
                    <a:cxn ang="0">
                      <a:pos x="1083" y="49"/>
                    </a:cxn>
                    <a:cxn ang="0">
                      <a:pos x="961" y="75"/>
                    </a:cxn>
                    <a:cxn ang="0">
                      <a:pos x="837" y="106"/>
                    </a:cxn>
                    <a:cxn ang="0">
                      <a:pos x="711" y="145"/>
                    </a:cxn>
                    <a:cxn ang="0">
                      <a:pos x="584" y="191"/>
                    </a:cxn>
                    <a:cxn ang="0">
                      <a:pos x="458" y="245"/>
                    </a:cxn>
                    <a:cxn ang="0">
                      <a:pos x="336" y="307"/>
                    </a:cxn>
                    <a:cxn ang="0">
                      <a:pos x="217" y="377"/>
                    </a:cxn>
                    <a:cxn ang="0">
                      <a:pos x="105" y="457"/>
                    </a:cxn>
                    <a:cxn ang="0">
                      <a:pos x="0" y="547"/>
                    </a:cxn>
                    <a:cxn ang="0">
                      <a:pos x="641" y="1047"/>
                    </a:cxn>
                    <a:cxn ang="0">
                      <a:pos x="664" y="1009"/>
                    </a:cxn>
                    <a:cxn ang="0">
                      <a:pos x="719" y="938"/>
                    </a:cxn>
                    <a:cxn ang="0">
                      <a:pos x="783" y="870"/>
                    </a:cxn>
                    <a:cxn ang="0">
                      <a:pos x="855" y="805"/>
                    </a:cxn>
                    <a:cxn ang="0">
                      <a:pos x="935" y="746"/>
                    </a:cxn>
                    <a:cxn ang="0">
                      <a:pos x="1020" y="690"/>
                    </a:cxn>
                    <a:cxn ang="0">
                      <a:pos x="1109" y="639"/>
                    </a:cxn>
                    <a:cxn ang="0">
                      <a:pos x="1203" y="593"/>
                    </a:cxn>
                    <a:cxn ang="0">
                      <a:pos x="1298" y="552"/>
                    </a:cxn>
                    <a:cxn ang="0">
                      <a:pos x="1394" y="514"/>
                    </a:cxn>
                    <a:cxn ang="0">
                      <a:pos x="1490" y="483"/>
                    </a:cxn>
                    <a:cxn ang="0">
                      <a:pos x="1586" y="456"/>
                    </a:cxn>
                    <a:cxn ang="0">
                      <a:pos x="1678" y="434"/>
                    </a:cxn>
                    <a:cxn ang="0">
                      <a:pos x="1766" y="417"/>
                    </a:cxn>
                    <a:cxn ang="0">
                      <a:pos x="1850" y="406"/>
                    </a:cxn>
                    <a:cxn ang="0">
                      <a:pos x="1927" y="401"/>
                    </a:cxn>
                    <a:cxn ang="0">
                      <a:pos x="1963" y="210"/>
                    </a:cxn>
                  </a:cxnLst>
                  <a:rect l="0" t="0" r="r" b="b"/>
                  <a:pathLst>
                    <a:path w="1963" h="1047">
                      <a:moveTo>
                        <a:pt x="1690" y="7"/>
                      </a:moveTo>
                      <a:lnTo>
                        <a:pt x="1690" y="7"/>
                      </a:lnTo>
                      <a:lnTo>
                        <a:pt x="1667" y="5"/>
                      </a:lnTo>
                      <a:lnTo>
                        <a:pt x="1640" y="2"/>
                      </a:lnTo>
                      <a:lnTo>
                        <a:pt x="1610" y="1"/>
                      </a:lnTo>
                      <a:lnTo>
                        <a:pt x="1575" y="0"/>
                      </a:lnTo>
                      <a:lnTo>
                        <a:pt x="1537" y="0"/>
                      </a:lnTo>
                      <a:lnTo>
                        <a:pt x="1496" y="1"/>
                      </a:lnTo>
                      <a:lnTo>
                        <a:pt x="1453" y="3"/>
                      </a:lnTo>
                      <a:lnTo>
                        <a:pt x="1406" y="6"/>
                      </a:lnTo>
                      <a:lnTo>
                        <a:pt x="1358" y="11"/>
                      </a:lnTo>
                      <a:lnTo>
                        <a:pt x="1306" y="15"/>
                      </a:lnTo>
                      <a:lnTo>
                        <a:pt x="1254" y="23"/>
                      </a:lnTo>
                      <a:lnTo>
                        <a:pt x="1198" y="30"/>
                      </a:lnTo>
                      <a:lnTo>
                        <a:pt x="1140" y="39"/>
                      </a:lnTo>
                      <a:lnTo>
                        <a:pt x="1083" y="49"/>
                      </a:lnTo>
                      <a:lnTo>
                        <a:pt x="1023" y="62"/>
                      </a:lnTo>
                      <a:lnTo>
                        <a:pt x="961" y="75"/>
                      </a:lnTo>
                      <a:lnTo>
                        <a:pt x="900" y="89"/>
                      </a:lnTo>
                      <a:lnTo>
                        <a:pt x="837" y="106"/>
                      </a:lnTo>
                      <a:lnTo>
                        <a:pt x="774" y="125"/>
                      </a:lnTo>
                      <a:lnTo>
                        <a:pt x="711" y="145"/>
                      </a:lnTo>
                      <a:lnTo>
                        <a:pt x="647" y="167"/>
                      </a:lnTo>
                      <a:lnTo>
                        <a:pt x="584" y="191"/>
                      </a:lnTo>
                      <a:lnTo>
                        <a:pt x="521" y="217"/>
                      </a:lnTo>
                      <a:lnTo>
                        <a:pt x="458" y="245"/>
                      </a:lnTo>
                      <a:lnTo>
                        <a:pt x="396" y="274"/>
                      </a:lnTo>
                      <a:lnTo>
                        <a:pt x="336" y="307"/>
                      </a:lnTo>
                      <a:lnTo>
                        <a:pt x="276" y="341"/>
                      </a:lnTo>
                      <a:lnTo>
                        <a:pt x="217" y="377"/>
                      </a:lnTo>
                      <a:lnTo>
                        <a:pt x="160" y="416"/>
                      </a:lnTo>
                      <a:lnTo>
                        <a:pt x="105" y="457"/>
                      </a:lnTo>
                      <a:lnTo>
                        <a:pt x="52" y="501"/>
                      </a:lnTo>
                      <a:lnTo>
                        <a:pt x="0" y="547"/>
                      </a:lnTo>
                      <a:lnTo>
                        <a:pt x="0" y="793"/>
                      </a:lnTo>
                      <a:lnTo>
                        <a:pt x="641" y="1047"/>
                      </a:lnTo>
                      <a:lnTo>
                        <a:pt x="641" y="1047"/>
                      </a:lnTo>
                      <a:lnTo>
                        <a:pt x="664" y="1009"/>
                      </a:lnTo>
                      <a:lnTo>
                        <a:pt x="691" y="973"/>
                      </a:lnTo>
                      <a:lnTo>
                        <a:pt x="719" y="938"/>
                      </a:lnTo>
                      <a:lnTo>
                        <a:pt x="750" y="902"/>
                      </a:lnTo>
                      <a:lnTo>
                        <a:pt x="783" y="870"/>
                      </a:lnTo>
                      <a:lnTo>
                        <a:pt x="818" y="837"/>
                      </a:lnTo>
                      <a:lnTo>
                        <a:pt x="855" y="805"/>
                      </a:lnTo>
                      <a:lnTo>
                        <a:pt x="894" y="775"/>
                      </a:lnTo>
                      <a:lnTo>
                        <a:pt x="935" y="746"/>
                      </a:lnTo>
                      <a:lnTo>
                        <a:pt x="977" y="717"/>
                      </a:lnTo>
                      <a:lnTo>
                        <a:pt x="1020" y="690"/>
                      </a:lnTo>
                      <a:lnTo>
                        <a:pt x="1065" y="665"/>
                      </a:lnTo>
                      <a:lnTo>
                        <a:pt x="1109" y="639"/>
                      </a:lnTo>
                      <a:lnTo>
                        <a:pt x="1156" y="616"/>
                      </a:lnTo>
                      <a:lnTo>
                        <a:pt x="1203" y="593"/>
                      </a:lnTo>
                      <a:lnTo>
                        <a:pt x="1250" y="571"/>
                      </a:lnTo>
                      <a:lnTo>
                        <a:pt x="1298" y="552"/>
                      </a:lnTo>
                      <a:lnTo>
                        <a:pt x="1346" y="532"/>
                      </a:lnTo>
                      <a:lnTo>
                        <a:pt x="1394" y="514"/>
                      </a:lnTo>
                      <a:lnTo>
                        <a:pt x="1442" y="498"/>
                      </a:lnTo>
                      <a:lnTo>
                        <a:pt x="1490" y="483"/>
                      </a:lnTo>
                      <a:lnTo>
                        <a:pt x="1539" y="468"/>
                      </a:lnTo>
                      <a:lnTo>
                        <a:pt x="1586" y="456"/>
                      </a:lnTo>
                      <a:lnTo>
                        <a:pt x="1632" y="444"/>
                      </a:lnTo>
                      <a:lnTo>
                        <a:pt x="1678" y="434"/>
                      </a:lnTo>
                      <a:lnTo>
                        <a:pt x="1723" y="426"/>
                      </a:lnTo>
                      <a:lnTo>
                        <a:pt x="1766" y="417"/>
                      </a:lnTo>
                      <a:lnTo>
                        <a:pt x="1809" y="411"/>
                      </a:lnTo>
                      <a:lnTo>
                        <a:pt x="1850" y="406"/>
                      </a:lnTo>
                      <a:lnTo>
                        <a:pt x="1890" y="402"/>
                      </a:lnTo>
                      <a:lnTo>
                        <a:pt x="1927" y="401"/>
                      </a:lnTo>
                      <a:lnTo>
                        <a:pt x="1963" y="400"/>
                      </a:lnTo>
                      <a:lnTo>
                        <a:pt x="1963" y="210"/>
                      </a:lnTo>
                      <a:lnTo>
                        <a:pt x="1690" y="7"/>
                      </a:lnTo>
                    </a:path>
                  </a:pathLst>
                </a:custGeom>
                <a:solidFill>
                  <a:schemeClr val="accent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38" name="Freeform 42"/>
                <p:cNvSpPr>
                  <a:spLocks noChangeAspect="1"/>
                </p:cNvSpPr>
                <p:nvPr/>
              </p:nvSpPr>
              <p:spPr bwMode="auto">
                <a:xfrm>
                  <a:off x="1259" y="1502"/>
                  <a:ext cx="263" cy="169"/>
                </a:xfrm>
                <a:custGeom>
                  <a:avLst/>
                  <a:gdLst/>
                  <a:ahLst/>
                  <a:cxnLst>
                    <a:cxn ang="0">
                      <a:pos x="1317" y="0"/>
                    </a:cxn>
                    <a:cxn ang="0">
                      <a:pos x="1317" y="0"/>
                    </a:cxn>
                    <a:cxn ang="0">
                      <a:pos x="1281" y="1"/>
                    </a:cxn>
                    <a:cxn ang="0">
                      <a:pos x="1244" y="2"/>
                    </a:cxn>
                    <a:cxn ang="0">
                      <a:pos x="1204" y="6"/>
                    </a:cxn>
                    <a:cxn ang="0">
                      <a:pos x="1163" y="10"/>
                    </a:cxn>
                    <a:cxn ang="0">
                      <a:pos x="1121" y="18"/>
                    </a:cxn>
                    <a:cxn ang="0">
                      <a:pos x="1078" y="25"/>
                    </a:cxn>
                    <a:cxn ang="0">
                      <a:pos x="1032" y="35"/>
                    </a:cxn>
                    <a:cxn ang="0">
                      <a:pos x="988" y="44"/>
                    </a:cxn>
                    <a:cxn ang="0">
                      <a:pos x="941" y="57"/>
                    </a:cxn>
                    <a:cxn ang="0">
                      <a:pos x="894" y="69"/>
                    </a:cxn>
                    <a:cxn ang="0">
                      <a:pos x="846" y="83"/>
                    </a:cxn>
                    <a:cxn ang="0">
                      <a:pos x="799" y="99"/>
                    </a:cxn>
                    <a:cxn ang="0">
                      <a:pos x="751" y="116"/>
                    </a:cxn>
                    <a:cxn ang="0">
                      <a:pos x="703" y="134"/>
                    </a:cxn>
                    <a:cxn ang="0">
                      <a:pos x="654" y="154"/>
                    </a:cxn>
                    <a:cxn ang="0">
                      <a:pos x="606" y="174"/>
                    </a:cxn>
                    <a:cxn ang="0">
                      <a:pos x="559" y="195"/>
                    </a:cxn>
                    <a:cxn ang="0">
                      <a:pos x="512" y="218"/>
                    </a:cxn>
                    <a:cxn ang="0">
                      <a:pos x="467" y="242"/>
                    </a:cxn>
                    <a:cxn ang="0">
                      <a:pos x="421" y="268"/>
                    </a:cxn>
                    <a:cxn ang="0">
                      <a:pos x="378" y="293"/>
                    </a:cxn>
                    <a:cxn ang="0">
                      <a:pos x="334" y="321"/>
                    </a:cxn>
                    <a:cxn ang="0">
                      <a:pos x="292" y="349"/>
                    </a:cxn>
                    <a:cxn ang="0">
                      <a:pos x="253" y="379"/>
                    </a:cxn>
                    <a:cxn ang="0">
                      <a:pos x="214" y="410"/>
                    </a:cxn>
                    <a:cxn ang="0">
                      <a:pos x="177" y="441"/>
                    </a:cxn>
                    <a:cxn ang="0">
                      <a:pos x="142" y="474"/>
                    </a:cxn>
                    <a:cxn ang="0">
                      <a:pos x="108" y="507"/>
                    </a:cxn>
                    <a:cxn ang="0">
                      <a:pos x="78" y="542"/>
                    </a:cxn>
                    <a:cxn ang="0">
                      <a:pos x="49" y="577"/>
                    </a:cxn>
                    <a:cxn ang="0">
                      <a:pos x="23" y="613"/>
                    </a:cxn>
                    <a:cxn ang="0">
                      <a:pos x="0" y="651"/>
                    </a:cxn>
                    <a:cxn ang="0">
                      <a:pos x="0" y="843"/>
                    </a:cxn>
                  </a:cxnLst>
                  <a:rect l="0" t="0" r="r" b="b"/>
                  <a:pathLst>
                    <a:path w="1317" h="843">
                      <a:moveTo>
                        <a:pt x="1317" y="0"/>
                      </a:moveTo>
                      <a:lnTo>
                        <a:pt x="1317" y="0"/>
                      </a:lnTo>
                      <a:lnTo>
                        <a:pt x="1281" y="1"/>
                      </a:lnTo>
                      <a:lnTo>
                        <a:pt x="1244" y="2"/>
                      </a:lnTo>
                      <a:lnTo>
                        <a:pt x="1204" y="6"/>
                      </a:lnTo>
                      <a:lnTo>
                        <a:pt x="1163" y="10"/>
                      </a:lnTo>
                      <a:lnTo>
                        <a:pt x="1121" y="18"/>
                      </a:lnTo>
                      <a:lnTo>
                        <a:pt x="1078" y="25"/>
                      </a:lnTo>
                      <a:lnTo>
                        <a:pt x="1032" y="35"/>
                      </a:lnTo>
                      <a:lnTo>
                        <a:pt x="988" y="44"/>
                      </a:lnTo>
                      <a:lnTo>
                        <a:pt x="941" y="57"/>
                      </a:lnTo>
                      <a:lnTo>
                        <a:pt x="894" y="69"/>
                      </a:lnTo>
                      <a:lnTo>
                        <a:pt x="846" y="83"/>
                      </a:lnTo>
                      <a:lnTo>
                        <a:pt x="799" y="99"/>
                      </a:lnTo>
                      <a:lnTo>
                        <a:pt x="751" y="116"/>
                      </a:lnTo>
                      <a:lnTo>
                        <a:pt x="703" y="134"/>
                      </a:lnTo>
                      <a:lnTo>
                        <a:pt x="654" y="154"/>
                      </a:lnTo>
                      <a:lnTo>
                        <a:pt x="606" y="174"/>
                      </a:lnTo>
                      <a:lnTo>
                        <a:pt x="559" y="195"/>
                      </a:lnTo>
                      <a:lnTo>
                        <a:pt x="512" y="218"/>
                      </a:lnTo>
                      <a:lnTo>
                        <a:pt x="467" y="242"/>
                      </a:lnTo>
                      <a:lnTo>
                        <a:pt x="421" y="268"/>
                      </a:lnTo>
                      <a:lnTo>
                        <a:pt x="378" y="293"/>
                      </a:lnTo>
                      <a:lnTo>
                        <a:pt x="334" y="321"/>
                      </a:lnTo>
                      <a:lnTo>
                        <a:pt x="292" y="349"/>
                      </a:lnTo>
                      <a:lnTo>
                        <a:pt x="253" y="379"/>
                      </a:lnTo>
                      <a:lnTo>
                        <a:pt x="214" y="410"/>
                      </a:lnTo>
                      <a:lnTo>
                        <a:pt x="177" y="441"/>
                      </a:lnTo>
                      <a:lnTo>
                        <a:pt x="142" y="474"/>
                      </a:lnTo>
                      <a:lnTo>
                        <a:pt x="108" y="507"/>
                      </a:lnTo>
                      <a:lnTo>
                        <a:pt x="78" y="542"/>
                      </a:lnTo>
                      <a:lnTo>
                        <a:pt x="49" y="577"/>
                      </a:lnTo>
                      <a:lnTo>
                        <a:pt x="23" y="613"/>
                      </a:lnTo>
                      <a:lnTo>
                        <a:pt x="0" y="651"/>
                      </a:lnTo>
                      <a:lnTo>
                        <a:pt x="0" y="8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39" name="Line 43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135" y="1574"/>
                  <a:ext cx="124" cy="5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40" name="Freeform 44"/>
                <p:cNvSpPr>
                  <a:spLocks noChangeAspect="1"/>
                </p:cNvSpPr>
                <p:nvPr/>
              </p:nvSpPr>
              <p:spPr bwMode="auto">
                <a:xfrm>
                  <a:off x="385" y="2271"/>
                  <a:ext cx="72" cy="43"/>
                </a:xfrm>
                <a:custGeom>
                  <a:avLst/>
                  <a:gdLst/>
                  <a:ahLst/>
                  <a:cxnLst>
                    <a:cxn ang="0">
                      <a:pos x="192" y="0"/>
                    </a:cxn>
                    <a:cxn ang="0">
                      <a:pos x="360" y="207"/>
                    </a:cxn>
                    <a:cxn ang="0">
                      <a:pos x="0" y="219"/>
                    </a:cxn>
                    <a:cxn ang="0">
                      <a:pos x="192" y="0"/>
                    </a:cxn>
                  </a:cxnLst>
                  <a:rect l="0" t="0" r="r" b="b"/>
                  <a:pathLst>
                    <a:path w="360" h="219">
                      <a:moveTo>
                        <a:pt x="192" y="0"/>
                      </a:moveTo>
                      <a:lnTo>
                        <a:pt x="360" y="207"/>
                      </a:lnTo>
                      <a:lnTo>
                        <a:pt x="0" y="219"/>
                      </a:lnTo>
                      <a:lnTo>
                        <a:pt x="19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41" name="Freeform 45"/>
                <p:cNvSpPr>
                  <a:spLocks noChangeAspect="1"/>
                </p:cNvSpPr>
                <p:nvPr/>
              </p:nvSpPr>
              <p:spPr bwMode="auto">
                <a:xfrm>
                  <a:off x="385" y="2271"/>
                  <a:ext cx="72" cy="43"/>
                </a:xfrm>
                <a:custGeom>
                  <a:avLst/>
                  <a:gdLst/>
                  <a:ahLst/>
                  <a:cxnLst>
                    <a:cxn ang="0">
                      <a:pos x="192" y="0"/>
                    </a:cxn>
                    <a:cxn ang="0">
                      <a:pos x="360" y="207"/>
                    </a:cxn>
                    <a:cxn ang="0">
                      <a:pos x="0" y="219"/>
                    </a:cxn>
                    <a:cxn ang="0">
                      <a:pos x="192" y="0"/>
                    </a:cxn>
                  </a:cxnLst>
                  <a:rect l="0" t="0" r="r" b="b"/>
                  <a:pathLst>
                    <a:path w="360" h="219">
                      <a:moveTo>
                        <a:pt x="192" y="0"/>
                      </a:moveTo>
                      <a:lnTo>
                        <a:pt x="360" y="207"/>
                      </a:lnTo>
                      <a:lnTo>
                        <a:pt x="0" y="219"/>
                      </a:lnTo>
                      <a:lnTo>
                        <a:pt x="19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42" name="Freeform 46"/>
                <p:cNvSpPr>
                  <a:spLocks noChangeAspect="1"/>
                </p:cNvSpPr>
                <p:nvPr/>
              </p:nvSpPr>
              <p:spPr bwMode="auto">
                <a:xfrm>
                  <a:off x="401" y="2154"/>
                  <a:ext cx="77" cy="48"/>
                </a:xfrm>
                <a:custGeom>
                  <a:avLst/>
                  <a:gdLst/>
                  <a:ahLst/>
                  <a:cxnLst>
                    <a:cxn ang="0">
                      <a:pos x="131" y="241"/>
                    </a:cxn>
                    <a:cxn ang="0">
                      <a:pos x="386" y="0"/>
                    </a:cxn>
                    <a:cxn ang="0">
                      <a:pos x="0" y="90"/>
                    </a:cxn>
                    <a:cxn ang="0">
                      <a:pos x="131" y="241"/>
                    </a:cxn>
                  </a:cxnLst>
                  <a:rect l="0" t="0" r="r" b="b"/>
                  <a:pathLst>
                    <a:path w="386" h="241">
                      <a:moveTo>
                        <a:pt x="131" y="241"/>
                      </a:moveTo>
                      <a:lnTo>
                        <a:pt x="386" y="0"/>
                      </a:lnTo>
                      <a:lnTo>
                        <a:pt x="0" y="90"/>
                      </a:lnTo>
                      <a:lnTo>
                        <a:pt x="131" y="2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43" name="Freeform 47"/>
                <p:cNvSpPr>
                  <a:spLocks noChangeAspect="1"/>
                </p:cNvSpPr>
                <p:nvPr/>
              </p:nvSpPr>
              <p:spPr bwMode="auto">
                <a:xfrm>
                  <a:off x="401" y="2154"/>
                  <a:ext cx="77" cy="48"/>
                </a:xfrm>
                <a:custGeom>
                  <a:avLst/>
                  <a:gdLst/>
                  <a:ahLst/>
                  <a:cxnLst>
                    <a:cxn ang="0">
                      <a:pos x="131" y="241"/>
                    </a:cxn>
                    <a:cxn ang="0">
                      <a:pos x="386" y="0"/>
                    </a:cxn>
                    <a:cxn ang="0">
                      <a:pos x="0" y="90"/>
                    </a:cxn>
                    <a:cxn ang="0">
                      <a:pos x="131" y="241"/>
                    </a:cxn>
                  </a:cxnLst>
                  <a:rect l="0" t="0" r="r" b="b"/>
                  <a:pathLst>
                    <a:path w="386" h="241">
                      <a:moveTo>
                        <a:pt x="131" y="241"/>
                      </a:moveTo>
                      <a:lnTo>
                        <a:pt x="386" y="0"/>
                      </a:lnTo>
                      <a:lnTo>
                        <a:pt x="0" y="90"/>
                      </a:lnTo>
                      <a:lnTo>
                        <a:pt x="131" y="24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44" name="Freeform 48"/>
                <p:cNvSpPr>
                  <a:spLocks noChangeAspect="1"/>
                </p:cNvSpPr>
                <p:nvPr/>
              </p:nvSpPr>
              <p:spPr bwMode="auto">
                <a:xfrm>
                  <a:off x="504" y="2355"/>
                  <a:ext cx="72" cy="36"/>
                </a:xfrm>
                <a:custGeom>
                  <a:avLst/>
                  <a:gdLst/>
                  <a:ahLst/>
                  <a:cxnLst>
                    <a:cxn ang="0">
                      <a:pos x="92" y="0"/>
                    </a:cxn>
                    <a:cxn ang="0">
                      <a:pos x="359" y="146"/>
                    </a:cxn>
                    <a:cxn ang="0">
                      <a:pos x="0" y="179"/>
                    </a:cxn>
                    <a:cxn ang="0">
                      <a:pos x="92" y="0"/>
                    </a:cxn>
                  </a:cxnLst>
                  <a:rect l="0" t="0" r="r" b="b"/>
                  <a:pathLst>
                    <a:path w="359" h="179">
                      <a:moveTo>
                        <a:pt x="92" y="0"/>
                      </a:moveTo>
                      <a:lnTo>
                        <a:pt x="359" y="146"/>
                      </a:lnTo>
                      <a:lnTo>
                        <a:pt x="0" y="179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45" name="Freeform 49"/>
                <p:cNvSpPr>
                  <a:spLocks noChangeAspect="1"/>
                </p:cNvSpPr>
                <p:nvPr/>
              </p:nvSpPr>
              <p:spPr bwMode="auto">
                <a:xfrm>
                  <a:off x="504" y="2355"/>
                  <a:ext cx="72" cy="36"/>
                </a:xfrm>
                <a:custGeom>
                  <a:avLst/>
                  <a:gdLst/>
                  <a:ahLst/>
                  <a:cxnLst>
                    <a:cxn ang="0">
                      <a:pos x="92" y="0"/>
                    </a:cxn>
                    <a:cxn ang="0">
                      <a:pos x="359" y="146"/>
                    </a:cxn>
                    <a:cxn ang="0">
                      <a:pos x="0" y="179"/>
                    </a:cxn>
                    <a:cxn ang="0">
                      <a:pos x="92" y="0"/>
                    </a:cxn>
                  </a:cxnLst>
                  <a:rect l="0" t="0" r="r" b="b"/>
                  <a:pathLst>
                    <a:path w="359" h="179">
                      <a:moveTo>
                        <a:pt x="92" y="0"/>
                      </a:moveTo>
                      <a:lnTo>
                        <a:pt x="359" y="146"/>
                      </a:lnTo>
                      <a:lnTo>
                        <a:pt x="0" y="179"/>
                      </a:lnTo>
                      <a:lnTo>
                        <a:pt x="9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46" name="Freeform 50"/>
                <p:cNvSpPr>
                  <a:spLocks noChangeAspect="1"/>
                </p:cNvSpPr>
                <p:nvPr/>
              </p:nvSpPr>
              <p:spPr bwMode="auto">
                <a:xfrm>
                  <a:off x="745" y="2438"/>
                  <a:ext cx="52" cy="4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56" y="51"/>
                    </a:cxn>
                    <a:cxn ang="0">
                      <a:pos x="38" y="23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6" h="235">
                      <a:moveTo>
                        <a:pt x="0" y="0"/>
                      </a:moveTo>
                      <a:lnTo>
                        <a:pt x="256" y="51"/>
                      </a:lnTo>
                      <a:lnTo>
                        <a:pt x="38" y="2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47" name="Freeform 51"/>
                <p:cNvSpPr>
                  <a:spLocks noChangeAspect="1"/>
                </p:cNvSpPr>
                <p:nvPr/>
              </p:nvSpPr>
              <p:spPr bwMode="auto">
                <a:xfrm>
                  <a:off x="745" y="2438"/>
                  <a:ext cx="52" cy="4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56" y="51"/>
                    </a:cxn>
                    <a:cxn ang="0">
                      <a:pos x="38" y="23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6" h="235">
                      <a:moveTo>
                        <a:pt x="0" y="0"/>
                      </a:moveTo>
                      <a:lnTo>
                        <a:pt x="256" y="51"/>
                      </a:lnTo>
                      <a:lnTo>
                        <a:pt x="38" y="23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</p:grpSp>
          <p:sp>
            <p:nvSpPr>
              <p:cNvPr id="2049" name="TextBox 2048"/>
              <p:cNvSpPr txBox="1"/>
              <p:nvPr/>
            </p:nvSpPr>
            <p:spPr>
              <a:xfrm>
                <a:off x="5369355" y="823274"/>
                <a:ext cx="1447753" cy="284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7" dirty="0">
                    <a:solidFill>
                      <a:schemeClr val="accent6">
                        <a:lumMod val="50000"/>
                      </a:schemeClr>
                    </a:solidFill>
                  </a:rPr>
                  <a:t>Extraction optics</a:t>
                </a:r>
              </a:p>
            </p:txBody>
          </p:sp>
          <p:sp>
            <p:nvSpPr>
              <p:cNvPr id="517" name="TextBox 516"/>
              <p:cNvSpPr txBox="1"/>
              <p:nvPr/>
            </p:nvSpPr>
            <p:spPr>
              <a:xfrm>
                <a:off x="6819298" y="943312"/>
                <a:ext cx="1013520" cy="500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67" dirty="0">
                    <a:solidFill>
                      <a:schemeClr val="accent6">
                        <a:lumMod val="50000"/>
                      </a:schemeClr>
                    </a:solidFill>
                  </a:rPr>
                  <a:t>Mass separator</a:t>
                </a:r>
              </a:p>
            </p:txBody>
          </p:sp>
          <p:cxnSp>
            <p:nvCxnSpPr>
              <p:cNvPr id="2052" name="Straight Connector 2051"/>
              <p:cNvCxnSpPr/>
              <p:nvPr/>
            </p:nvCxnSpPr>
            <p:spPr>
              <a:xfrm flipV="1">
                <a:off x="5493141" y="1076325"/>
                <a:ext cx="136134" cy="115322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/>
              <p:cNvCxnSpPr/>
              <p:nvPr/>
            </p:nvCxnSpPr>
            <p:spPr>
              <a:xfrm flipV="1">
                <a:off x="6627045" y="1219408"/>
                <a:ext cx="204723" cy="84516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3" name="Straight Connector 522"/>
            <p:cNvCxnSpPr/>
            <p:nvPr/>
          </p:nvCxnSpPr>
          <p:spPr>
            <a:xfrm flipV="1">
              <a:off x="4637391" y="1501051"/>
              <a:ext cx="36904" cy="9367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5" name="TextBox 524"/>
            <p:cNvSpPr txBox="1"/>
            <p:nvPr/>
          </p:nvSpPr>
          <p:spPr>
            <a:xfrm>
              <a:off x="4092317" y="1561153"/>
              <a:ext cx="983924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>
                  <a:solidFill>
                    <a:schemeClr val="accent6">
                      <a:lumMod val="50000"/>
                    </a:schemeClr>
                  </a:solidFill>
                </a:rPr>
                <a:t>Target unit</a:t>
              </a:r>
            </a:p>
          </p:txBody>
        </p:sp>
      </p:grpSp>
      <p:sp>
        <p:nvSpPr>
          <p:cNvPr id="11" name="Freeform 10"/>
          <p:cNvSpPr/>
          <p:nvPr/>
        </p:nvSpPr>
        <p:spPr>
          <a:xfrm>
            <a:off x="7715143" y="1779633"/>
            <a:ext cx="2559051" cy="1479549"/>
          </a:xfrm>
          <a:custGeom>
            <a:avLst/>
            <a:gdLst>
              <a:gd name="connsiteX0" fmla="*/ 178594 w 1919288"/>
              <a:gd name="connsiteY0" fmla="*/ 173831 h 1109662"/>
              <a:gd name="connsiteX1" fmla="*/ 28575 w 1919288"/>
              <a:gd name="connsiteY1" fmla="*/ 280987 h 1109662"/>
              <a:gd name="connsiteX2" fmla="*/ 0 w 1919288"/>
              <a:gd name="connsiteY2" fmla="*/ 764381 h 1109662"/>
              <a:gd name="connsiteX3" fmla="*/ 111919 w 1919288"/>
              <a:gd name="connsiteY3" fmla="*/ 781050 h 1109662"/>
              <a:gd name="connsiteX4" fmla="*/ 216694 w 1919288"/>
              <a:gd name="connsiteY4" fmla="*/ 802481 h 1109662"/>
              <a:gd name="connsiteX5" fmla="*/ 328613 w 1919288"/>
              <a:gd name="connsiteY5" fmla="*/ 845344 h 1109662"/>
              <a:gd name="connsiteX6" fmla="*/ 435769 w 1919288"/>
              <a:gd name="connsiteY6" fmla="*/ 897731 h 1109662"/>
              <a:gd name="connsiteX7" fmla="*/ 535782 w 1919288"/>
              <a:gd name="connsiteY7" fmla="*/ 964406 h 1109662"/>
              <a:gd name="connsiteX8" fmla="*/ 638175 w 1919288"/>
              <a:gd name="connsiteY8" fmla="*/ 1028700 h 1109662"/>
              <a:gd name="connsiteX9" fmla="*/ 721519 w 1919288"/>
              <a:gd name="connsiteY9" fmla="*/ 1109662 h 1109662"/>
              <a:gd name="connsiteX10" fmla="*/ 1290638 w 1919288"/>
              <a:gd name="connsiteY10" fmla="*/ 895350 h 1109662"/>
              <a:gd name="connsiteX11" fmla="*/ 1047750 w 1919288"/>
              <a:gd name="connsiteY11" fmla="*/ 654844 h 1109662"/>
              <a:gd name="connsiteX12" fmla="*/ 1126332 w 1919288"/>
              <a:gd name="connsiteY12" fmla="*/ 585787 h 1109662"/>
              <a:gd name="connsiteX13" fmla="*/ 1119188 w 1919288"/>
              <a:gd name="connsiteY13" fmla="*/ 431006 h 1109662"/>
              <a:gd name="connsiteX14" fmla="*/ 1919288 w 1919288"/>
              <a:gd name="connsiteY14" fmla="*/ 428625 h 1109662"/>
              <a:gd name="connsiteX15" fmla="*/ 1905000 w 1919288"/>
              <a:gd name="connsiteY15" fmla="*/ 250031 h 1109662"/>
              <a:gd name="connsiteX16" fmla="*/ 1588294 w 1919288"/>
              <a:gd name="connsiteY16" fmla="*/ 238125 h 1109662"/>
              <a:gd name="connsiteX17" fmla="*/ 1550194 w 1919288"/>
              <a:gd name="connsiteY17" fmla="*/ 14287 h 1109662"/>
              <a:gd name="connsiteX18" fmla="*/ 1062038 w 1919288"/>
              <a:gd name="connsiteY18" fmla="*/ 0 h 1109662"/>
              <a:gd name="connsiteX19" fmla="*/ 1038225 w 1919288"/>
              <a:gd name="connsiteY19" fmla="*/ 185737 h 1109662"/>
              <a:gd name="connsiteX20" fmla="*/ 826294 w 1919288"/>
              <a:gd name="connsiteY20" fmla="*/ 273844 h 1109662"/>
              <a:gd name="connsiteX21" fmla="*/ 731044 w 1919288"/>
              <a:gd name="connsiteY21" fmla="*/ 250031 h 1109662"/>
              <a:gd name="connsiteX22" fmla="*/ 628650 w 1919288"/>
              <a:gd name="connsiteY22" fmla="*/ 216694 h 1109662"/>
              <a:gd name="connsiteX23" fmla="*/ 504825 w 1919288"/>
              <a:gd name="connsiteY23" fmla="*/ 190500 h 1109662"/>
              <a:gd name="connsiteX24" fmla="*/ 340519 w 1919288"/>
              <a:gd name="connsiteY24" fmla="*/ 166687 h 1109662"/>
              <a:gd name="connsiteX25" fmla="*/ 178594 w 1919288"/>
              <a:gd name="connsiteY25" fmla="*/ 173831 h 11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919288" h="1109662">
                <a:moveTo>
                  <a:pt x="178594" y="173831"/>
                </a:moveTo>
                <a:lnTo>
                  <a:pt x="28575" y="280987"/>
                </a:lnTo>
                <a:lnTo>
                  <a:pt x="0" y="764381"/>
                </a:lnTo>
                <a:lnTo>
                  <a:pt x="111919" y="781050"/>
                </a:lnTo>
                <a:lnTo>
                  <a:pt x="216694" y="802481"/>
                </a:lnTo>
                <a:lnTo>
                  <a:pt x="328613" y="845344"/>
                </a:lnTo>
                <a:lnTo>
                  <a:pt x="435769" y="897731"/>
                </a:lnTo>
                <a:lnTo>
                  <a:pt x="535782" y="964406"/>
                </a:lnTo>
                <a:lnTo>
                  <a:pt x="638175" y="1028700"/>
                </a:lnTo>
                <a:lnTo>
                  <a:pt x="721519" y="1109662"/>
                </a:lnTo>
                <a:lnTo>
                  <a:pt x="1290638" y="895350"/>
                </a:lnTo>
                <a:lnTo>
                  <a:pt x="1047750" y="654844"/>
                </a:lnTo>
                <a:lnTo>
                  <a:pt x="1126332" y="585787"/>
                </a:lnTo>
                <a:lnTo>
                  <a:pt x="1119188" y="431006"/>
                </a:lnTo>
                <a:lnTo>
                  <a:pt x="1919288" y="428625"/>
                </a:lnTo>
                <a:lnTo>
                  <a:pt x="1905000" y="250031"/>
                </a:lnTo>
                <a:lnTo>
                  <a:pt x="1588294" y="238125"/>
                </a:lnTo>
                <a:lnTo>
                  <a:pt x="1550194" y="14287"/>
                </a:lnTo>
                <a:lnTo>
                  <a:pt x="1062038" y="0"/>
                </a:lnTo>
                <a:lnTo>
                  <a:pt x="1038225" y="185737"/>
                </a:lnTo>
                <a:lnTo>
                  <a:pt x="826294" y="273844"/>
                </a:lnTo>
                <a:lnTo>
                  <a:pt x="731044" y="250031"/>
                </a:lnTo>
                <a:lnTo>
                  <a:pt x="628650" y="216694"/>
                </a:lnTo>
                <a:lnTo>
                  <a:pt x="504825" y="190500"/>
                </a:lnTo>
                <a:lnTo>
                  <a:pt x="340519" y="166687"/>
                </a:lnTo>
                <a:lnTo>
                  <a:pt x="178594" y="17383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Freeform 12"/>
          <p:cNvSpPr/>
          <p:nvPr/>
        </p:nvSpPr>
        <p:spPr>
          <a:xfrm>
            <a:off x="8893069" y="2957559"/>
            <a:ext cx="2965451" cy="2603500"/>
          </a:xfrm>
          <a:custGeom>
            <a:avLst/>
            <a:gdLst>
              <a:gd name="connsiteX0" fmla="*/ 0 w 2224088"/>
              <a:gd name="connsiteY0" fmla="*/ 161925 h 1952625"/>
              <a:gd name="connsiteX1" fmla="*/ 442913 w 2224088"/>
              <a:gd name="connsiteY1" fmla="*/ 0 h 1952625"/>
              <a:gd name="connsiteX2" fmla="*/ 971550 w 2224088"/>
              <a:gd name="connsiteY2" fmla="*/ 433387 h 1952625"/>
              <a:gd name="connsiteX3" fmla="*/ 1271588 w 2224088"/>
              <a:gd name="connsiteY3" fmla="*/ 795337 h 1952625"/>
              <a:gd name="connsiteX4" fmla="*/ 1824038 w 2224088"/>
              <a:gd name="connsiteY4" fmla="*/ 833437 h 1952625"/>
              <a:gd name="connsiteX5" fmla="*/ 2185988 w 2224088"/>
              <a:gd name="connsiteY5" fmla="*/ 1066800 h 1952625"/>
              <a:gd name="connsiteX6" fmla="*/ 2224088 w 2224088"/>
              <a:gd name="connsiteY6" fmla="*/ 1466850 h 1952625"/>
              <a:gd name="connsiteX7" fmla="*/ 1905000 w 2224088"/>
              <a:gd name="connsiteY7" fmla="*/ 1709737 h 1952625"/>
              <a:gd name="connsiteX8" fmla="*/ 1214438 w 2224088"/>
              <a:gd name="connsiteY8" fmla="*/ 1952625 h 1952625"/>
              <a:gd name="connsiteX9" fmla="*/ 909638 w 2224088"/>
              <a:gd name="connsiteY9" fmla="*/ 1752600 h 1952625"/>
              <a:gd name="connsiteX10" fmla="*/ 757238 w 2224088"/>
              <a:gd name="connsiteY10" fmla="*/ 1328737 h 1952625"/>
              <a:gd name="connsiteX11" fmla="*/ 381000 w 2224088"/>
              <a:gd name="connsiteY11" fmla="*/ 862012 h 1952625"/>
              <a:gd name="connsiteX12" fmla="*/ 0 w 2224088"/>
              <a:gd name="connsiteY12" fmla="*/ 161925 h 195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24088" h="1952625">
                <a:moveTo>
                  <a:pt x="0" y="161925"/>
                </a:moveTo>
                <a:lnTo>
                  <a:pt x="442913" y="0"/>
                </a:lnTo>
                <a:lnTo>
                  <a:pt x="971550" y="433387"/>
                </a:lnTo>
                <a:lnTo>
                  <a:pt x="1271588" y="795337"/>
                </a:lnTo>
                <a:lnTo>
                  <a:pt x="1824038" y="833437"/>
                </a:lnTo>
                <a:lnTo>
                  <a:pt x="2185988" y="1066800"/>
                </a:lnTo>
                <a:lnTo>
                  <a:pt x="2224088" y="1466850"/>
                </a:lnTo>
                <a:lnTo>
                  <a:pt x="1905000" y="1709737"/>
                </a:lnTo>
                <a:lnTo>
                  <a:pt x="1214438" y="1952625"/>
                </a:lnTo>
                <a:lnTo>
                  <a:pt x="909638" y="1752600"/>
                </a:lnTo>
                <a:lnTo>
                  <a:pt x="757238" y="1328737"/>
                </a:lnTo>
                <a:lnTo>
                  <a:pt x="381000" y="862012"/>
                </a:lnTo>
                <a:lnTo>
                  <a:pt x="0" y="16192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5" name="Title 1"/>
          <p:cNvSpPr txBox="1">
            <a:spLocks/>
          </p:cNvSpPr>
          <p:nvPr/>
        </p:nvSpPr>
        <p:spPr>
          <a:xfrm>
            <a:off x="7338252" y="118228"/>
            <a:ext cx="2260429" cy="940443"/>
          </a:xfrm>
          <a:prstGeom prst="rect">
            <a:avLst/>
          </a:prstGeom>
        </p:spPr>
        <p:txBody>
          <a:bodyPr vert="horz" lIns="60960" rIns="60960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accent2"/>
                </a:solidFill>
              </a:rPr>
              <a:t>OnLine</a:t>
            </a:r>
          </a:p>
        </p:txBody>
      </p:sp>
      <p:sp>
        <p:nvSpPr>
          <p:cNvPr id="146" name="Freeform 269"/>
          <p:cNvSpPr>
            <a:spLocks/>
          </p:cNvSpPr>
          <p:nvPr/>
        </p:nvSpPr>
        <p:spPr bwMode="auto">
          <a:xfrm>
            <a:off x="3482884" y="2756061"/>
            <a:ext cx="253721" cy="866083"/>
          </a:xfrm>
          <a:custGeom>
            <a:avLst/>
            <a:gdLst>
              <a:gd name="T0" fmla="*/ 0 w 666"/>
              <a:gd name="T1" fmla="*/ 431 h 435"/>
              <a:gd name="T2" fmla="*/ 20 w 666"/>
              <a:gd name="T3" fmla="*/ 420 h 435"/>
              <a:gd name="T4" fmla="*/ 36 w 666"/>
              <a:gd name="T5" fmla="*/ 432 h 435"/>
              <a:gd name="T6" fmla="*/ 60 w 666"/>
              <a:gd name="T7" fmla="*/ 421 h 435"/>
              <a:gd name="T8" fmla="*/ 59 w 666"/>
              <a:gd name="T9" fmla="*/ 431 h 435"/>
              <a:gd name="T10" fmla="*/ 41 w 666"/>
              <a:gd name="T11" fmla="*/ 422 h 435"/>
              <a:gd name="T12" fmla="*/ 108 w 666"/>
              <a:gd name="T13" fmla="*/ 432 h 435"/>
              <a:gd name="T14" fmla="*/ 112 w 666"/>
              <a:gd name="T15" fmla="*/ 422 h 435"/>
              <a:gd name="T16" fmla="*/ 138 w 666"/>
              <a:gd name="T17" fmla="*/ 432 h 435"/>
              <a:gd name="T18" fmla="*/ 190 w 666"/>
              <a:gd name="T19" fmla="*/ 420 h 435"/>
              <a:gd name="T20" fmla="*/ 269 w 666"/>
              <a:gd name="T21" fmla="*/ 432 h 435"/>
              <a:gd name="T22" fmla="*/ 299 w 666"/>
              <a:gd name="T23" fmla="*/ 422 h 435"/>
              <a:gd name="T24" fmla="*/ 341 w 666"/>
              <a:gd name="T25" fmla="*/ 432 h 435"/>
              <a:gd name="T26" fmla="*/ 359 w 666"/>
              <a:gd name="T27" fmla="*/ 420 h 435"/>
              <a:gd name="T28" fmla="*/ 362 w 666"/>
              <a:gd name="T29" fmla="*/ 429 h 435"/>
              <a:gd name="T30" fmla="*/ 368 w 666"/>
              <a:gd name="T31" fmla="*/ 423 h 435"/>
              <a:gd name="T32" fmla="*/ 366 w 666"/>
              <a:gd name="T33" fmla="*/ 433 h 435"/>
              <a:gd name="T34" fmla="*/ 431 w 666"/>
              <a:gd name="T35" fmla="*/ 422 h 435"/>
              <a:gd name="T36" fmla="*/ 420 w 666"/>
              <a:gd name="T37" fmla="*/ 433 h 435"/>
              <a:gd name="T38" fmla="*/ 449 w 666"/>
              <a:gd name="T39" fmla="*/ 421 h 435"/>
              <a:gd name="T40" fmla="*/ 449 w 666"/>
              <a:gd name="T41" fmla="*/ 435 h 435"/>
              <a:gd name="T42" fmla="*/ 457 w 666"/>
              <a:gd name="T43" fmla="*/ 419 h 435"/>
              <a:gd name="T44" fmla="*/ 487 w 666"/>
              <a:gd name="T45" fmla="*/ 432 h 435"/>
              <a:gd name="T46" fmla="*/ 478 w 666"/>
              <a:gd name="T47" fmla="*/ 421 h 435"/>
              <a:gd name="T48" fmla="*/ 525 w 666"/>
              <a:gd name="T49" fmla="*/ 432 h 435"/>
              <a:gd name="T50" fmla="*/ 646 w 666"/>
              <a:gd name="T51" fmla="*/ 395 h 435"/>
              <a:gd name="T52" fmla="*/ 659 w 666"/>
              <a:gd name="T53" fmla="*/ 408 h 435"/>
              <a:gd name="T54" fmla="*/ 666 w 666"/>
              <a:gd name="T55" fmla="*/ 394 h 435"/>
              <a:gd name="T56" fmla="*/ 636 w 666"/>
              <a:gd name="T57" fmla="*/ 409 h 435"/>
              <a:gd name="T58" fmla="*/ 504 w 666"/>
              <a:gd name="T59" fmla="*/ 389 h 435"/>
              <a:gd name="T60" fmla="*/ 625 w 666"/>
              <a:gd name="T61" fmla="*/ 374 h 435"/>
              <a:gd name="T62" fmla="*/ 584 w 666"/>
              <a:gd name="T63" fmla="*/ 433 h 435"/>
              <a:gd name="T64" fmla="*/ 502 w 666"/>
              <a:gd name="T65" fmla="*/ 330 h 435"/>
              <a:gd name="T66" fmla="*/ 625 w 666"/>
              <a:gd name="T67" fmla="*/ 279 h 435"/>
              <a:gd name="T68" fmla="*/ 504 w 666"/>
              <a:gd name="T69" fmla="*/ 220 h 435"/>
              <a:gd name="T70" fmla="*/ 628 w 666"/>
              <a:gd name="T71" fmla="*/ 333 h 435"/>
              <a:gd name="T72" fmla="*/ 519 w 666"/>
              <a:gd name="T73" fmla="*/ 78 h 435"/>
              <a:gd name="T74" fmla="*/ 503 w 666"/>
              <a:gd name="T75" fmla="*/ 112 h 435"/>
              <a:gd name="T76" fmla="*/ 591 w 666"/>
              <a:gd name="T77" fmla="*/ 53 h 435"/>
              <a:gd name="T78" fmla="*/ 535 w 666"/>
              <a:gd name="T79" fmla="*/ 41 h 435"/>
              <a:gd name="T80" fmla="*/ 625 w 666"/>
              <a:gd name="T81" fmla="*/ 148 h 435"/>
              <a:gd name="T82" fmla="*/ 501 w 666"/>
              <a:gd name="T83" fmla="*/ 146 h 435"/>
              <a:gd name="T84" fmla="*/ 574 w 666"/>
              <a:gd name="T85" fmla="*/ 0 h 43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connsiteX0" fmla="*/ 0 w 10000"/>
              <a:gd name="connsiteY0" fmla="*/ 9908 h 10000"/>
              <a:gd name="connsiteX1" fmla="*/ 300 w 10000"/>
              <a:gd name="connsiteY1" fmla="*/ 9655 h 10000"/>
              <a:gd name="connsiteX2" fmla="*/ 541 w 10000"/>
              <a:gd name="connsiteY2" fmla="*/ 9931 h 10000"/>
              <a:gd name="connsiteX3" fmla="*/ 901 w 10000"/>
              <a:gd name="connsiteY3" fmla="*/ 9678 h 10000"/>
              <a:gd name="connsiteX4" fmla="*/ 886 w 10000"/>
              <a:gd name="connsiteY4" fmla="*/ 9908 h 10000"/>
              <a:gd name="connsiteX5" fmla="*/ 616 w 10000"/>
              <a:gd name="connsiteY5" fmla="*/ 9701 h 10000"/>
              <a:gd name="connsiteX6" fmla="*/ 1622 w 10000"/>
              <a:gd name="connsiteY6" fmla="*/ 9931 h 10000"/>
              <a:gd name="connsiteX7" fmla="*/ 1682 w 10000"/>
              <a:gd name="connsiteY7" fmla="*/ 9701 h 10000"/>
              <a:gd name="connsiteX8" fmla="*/ 2072 w 10000"/>
              <a:gd name="connsiteY8" fmla="*/ 9931 h 10000"/>
              <a:gd name="connsiteX9" fmla="*/ 2853 w 10000"/>
              <a:gd name="connsiteY9" fmla="*/ 9655 h 10000"/>
              <a:gd name="connsiteX10" fmla="*/ 4039 w 10000"/>
              <a:gd name="connsiteY10" fmla="*/ 9931 h 10000"/>
              <a:gd name="connsiteX11" fmla="*/ 4489 w 10000"/>
              <a:gd name="connsiteY11" fmla="*/ 9701 h 10000"/>
              <a:gd name="connsiteX12" fmla="*/ 5120 w 10000"/>
              <a:gd name="connsiteY12" fmla="*/ 9931 h 10000"/>
              <a:gd name="connsiteX13" fmla="*/ 5390 w 10000"/>
              <a:gd name="connsiteY13" fmla="*/ 9655 h 10000"/>
              <a:gd name="connsiteX14" fmla="*/ 5435 w 10000"/>
              <a:gd name="connsiteY14" fmla="*/ 9862 h 10000"/>
              <a:gd name="connsiteX15" fmla="*/ 5526 w 10000"/>
              <a:gd name="connsiteY15" fmla="*/ 9724 h 10000"/>
              <a:gd name="connsiteX16" fmla="*/ 5495 w 10000"/>
              <a:gd name="connsiteY16" fmla="*/ 9954 h 10000"/>
              <a:gd name="connsiteX17" fmla="*/ 6471 w 10000"/>
              <a:gd name="connsiteY17" fmla="*/ 9701 h 10000"/>
              <a:gd name="connsiteX18" fmla="*/ 6306 w 10000"/>
              <a:gd name="connsiteY18" fmla="*/ 9954 h 10000"/>
              <a:gd name="connsiteX19" fmla="*/ 6742 w 10000"/>
              <a:gd name="connsiteY19" fmla="*/ 9678 h 10000"/>
              <a:gd name="connsiteX20" fmla="*/ 6742 w 10000"/>
              <a:gd name="connsiteY20" fmla="*/ 10000 h 10000"/>
              <a:gd name="connsiteX21" fmla="*/ 6862 w 10000"/>
              <a:gd name="connsiteY21" fmla="*/ 9632 h 10000"/>
              <a:gd name="connsiteX22" fmla="*/ 7312 w 10000"/>
              <a:gd name="connsiteY22" fmla="*/ 9931 h 10000"/>
              <a:gd name="connsiteX23" fmla="*/ 7177 w 10000"/>
              <a:gd name="connsiteY23" fmla="*/ 9678 h 10000"/>
              <a:gd name="connsiteX24" fmla="*/ 7883 w 10000"/>
              <a:gd name="connsiteY24" fmla="*/ 9931 h 10000"/>
              <a:gd name="connsiteX25" fmla="*/ 9700 w 10000"/>
              <a:gd name="connsiteY25" fmla="*/ 9080 h 10000"/>
              <a:gd name="connsiteX26" fmla="*/ 9895 w 10000"/>
              <a:gd name="connsiteY26" fmla="*/ 9379 h 10000"/>
              <a:gd name="connsiteX27" fmla="*/ 10000 w 10000"/>
              <a:gd name="connsiteY27" fmla="*/ 9057 h 10000"/>
              <a:gd name="connsiteX28" fmla="*/ 9002 w 10000"/>
              <a:gd name="connsiteY28" fmla="*/ 9949 h 10000"/>
              <a:gd name="connsiteX29" fmla="*/ 7568 w 10000"/>
              <a:gd name="connsiteY29" fmla="*/ 8943 h 10000"/>
              <a:gd name="connsiteX30" fmla="*/ 9384 w 10000"/>
              <a:gd name="connsiteY30" fmla="*/ 8598 h 10000"/>
              <a:gd name="connsiteX31" fmla="*/ 8769 w 10000"/>
              <a:gd name="connsiteY31" fmla="*/ 9954 h 10000"/>
              <a:gd name="connsiteX32" fmla="*/ 7538 w 10000"/>
              <a:gd name="connsiteY32" fmla="*/ 7586 h 10000"/>
              <a:gd name="connsiteX33" fmla="*/ 9384 w 10000"/>
              <a:gd name="connsiteY33" fmla="*/ 6414 h 10000"/>
              <a:gd name="connsiteX34" fmla="*/ 7568 w 10000"/>
              <a:gd name="connsiteY34" fmla="*/ 5057 h 10000"/>
              <a:gd name="connsiteX35" fmla="*/ 9429 w 10000"/>
              <a:gd name="connsiteY35" fmla="*/ 7655 h 10000"/>
              <a:gd name="connsiteX36" fmla="*/ 7793 w 10000"/>
              <a:gd name="connsiteY36" fmla="*/ 1793 h 10000"/>
              <a:gd name="connsiteX37" fmla="*/ 7553 w 10000"/>
              <a:gd name="connsiteY37" fmla="*/ 2575 h 10000"/>
              <a:gd name="connsiteX38" fmla="*/ 8874 w 10000"/>
              <a:gd name="connsiteY38" fmla="*/ 1218 h 10000"/>
              <a:gd name="connsiteX39" fmla="*/ 8033 w 10000"/>
              <a:gd name="connsiteY39" fmla="*/ 943 h 10000"/>
              <a:gd name="connsiteX40" fmla="*/ 9384 w 10000"/>
              <a:gd name="connsiteY40" fmla="*/ 3402 h 10000"/>
              <a:gd name="connsiteX41" fmla="*/ 7523 w 10000"/>
              <a:gd name="connsiteY41" fmla="*/ 3356 h 10000"/>
              <a:gd name="connsiteX42" fmla="*/ 8619 w 10000"/>
              <a:gd name="connsiteY42" fmla="*/ 0 h 10000"/>
              <a:gd name="connsiteX0" fmla="*/ 0 w 10000"/>
              <a:gd name="connsiteY0" fmla="*/ 9908 h 10000"/>
              <a:gd name="connsiteX1" fmla="*/ 300 w 10000"/>
              <a:gd name="connsiteY1" fmla="*/ 9655 h 10000"/>
              <a:gd name="connsiteX2" fmla="*/ 541 w 10000"/>
              <a:gd name="connsiteY2" fmla="*/ 9931 h 10000"/>
              <a:gd name="connsiteX3" fmla="*/ 901 w 10000"/>
              <a:gd name="connsiteY3" fmla="*/ 9678 h 10000"/>
              <a:gd name="connsiteX4" fmla="*/ 886 w 10000"/>
              <a:gd name="connsiteY4" fmla="*/ 9908 h 10000"/>
              <a:gd name="connsiteX5" fmla="*/ 616 w 10000"/>
              <a:gd name="connsiteY5" fmla="*/ 9701 h 10000"/>
              <a:gd name="connsiteX6" fmla="*/ 1622 w 10000"/>
              <a:gd name="connsiteY6" fmla="*/ 9931 h 10000"/>
              <a:gd name="connsiteX7" fmla="*/ 1682 w 10000"/>
              <a:gd name="connsiteY7" fmla="*/ 9701 h 10000"/>
              <a:gd name="connsiteX8" fmla="*/ 2072 w 10000"/>
              <a:gd name="connsiteY8" fmla="*/ 9931 h 10000"/>
              <a:gd name="connsiteX9" fmla="*/ 2853 w 10000"/>
              <a:gd name="connsiteY9" fmla="*/ 9655 h 10000"/>
              <a:gd name="connsiteX10" fmla="*/ 4039 w 10000"/>
              <a:gd name="connsiteY10" fmla="*/ 9931 h 10000"/>
              <a:gd name="connsiteX11" fmla="*/ 4489 w 10000"/>
              <a:gd name="connsiteY11" fmla="*/ 9701 h 10000"/>
              <a:gd name="connsiteX12" fmla="*/ 5120 w 10000"/>
              <a:gd name="connsiteY12" fmla="*/ 9931 h 10000"/>
              <a:gd name="connsiteX13" fmla="*/ 5390 w 10000"/>
              <a:gd name="connsiteY13" fmla="*/ 9655 h 10000"/>
              <a:gd name="connsiteX14" fmla="*/ 5435 w 10000"/>
              <a:gd name="connsiteY14" fmla="*/ 9862 h 10000"/>
              <a:gd name="connsiteX15" fmla="*/ 5526 w 10000"/>
              <a:gd name="connsiteY15" fmla="*/ 9724 h 10000"/>
              <a:gd name="connsiteX16" fmla="*/ 5495 w 10000"/>
              <a:gd name="connsiteY16" fmla="*/ 9954 h 10000"/>
              <a:gd name="connsiteX17" fmla="*/ 6471 w 10000"/>
              <a:gd name="connsiteY17" fmla="*/ 9701 h 10000"/>
              <a:gd name="connsiteX18" fmla="*/ 6306 w 10000"/>
              <a:gd name="connsiteY18" fmla="*/ 9954 h 10000"/>
              <a:gd name="connsiteX19" fmla="*/ 6742 w 10000"/>
              <a:gd name="connsiteY19" fmla="*/ 9678 h 10000"/>
              <a:gd name="connsiteX20" fmla="*/ 6742 w 10000"/>
              <a:gd name="connsiteY20" fmla="*/ 10000 h 10000"/>
              <a:gd name="connsiteX21" fmla="*/ 6862 w 10000"/>
              <a:gd name="connsiteY21" fmla="*/ 9632 h 10000"/>
              <a:gd name="connsiteX22" fmla="*/ 7312 w 10000"/>
              <a:gd name="connsiteY22" fmla="*/ 9931 h 10000"/>
              <a:gd name="connsiteX23" fmla="*/ 7177 w 10000"/>
              <a:gd name="connsiteY23" fmla="*/ 9678 h 10000"/>
              <a:gd name="connsiteX24" fmla="*/ 7883 w 10000"/>
              <a:gd name="connsiteY24" fmla="*/ 9931 h 10000"/>
              <a:gd name="connsiteX25" fmla="*/ 9700 w 10000"/>
              <a:gd name="connsiteY25" fmla="*/ 9080 h 10000"/>
              <a:gd name="connsiteX26" fmla="*/ 9251 w 10000"/>
              <a:gd name="connsiteY26" fmla="*/ 9343 h 10000"/>
              <a:gd name="connsiteX27" fmla="*/ 10000 w 10000"/>
              <a:gd name="connsiteY27" fmla="*/ 9057 h 10000"/>
              <a:gd name="connsiteX28" fmla="*/ 9002 w 10000"/>
              <a:gd name="connsiteY28" fmla="*/ 9949 h 10000"/>
              <a:gd name="connsiteX29" fmla="*/ 7568 w 10000"/>
              <a:gd name="connsiteY29" fmla="*/ 8943 h 10000"/>
              <a:gd name="connsiteX30" fmla="*/ 9384 w 10000"/>
              <a:gd name="connsiteY30" fmla="*/ 8598 h 10000"/>
              <a:gd name="connsiteX31" fmla="*/ 8769 w 10000"/>
              <a:gd name="connsiteY31" fmla="*/ 9954 h 10000"/>
              <a:gd name="connsiteX32" fmla="*/ 7538 w 10000"/>
              <a:gd name="connsiteY32" fmla="*/ 7586 h 10000"/>
              <a:gd name="connsiteX33" fmla="*/ 9384 w 10000"/>
              <a:gd name="connsiteY33" fmla="*/ 6414 h 10000"/>
              <a:gd name="connsiteX34" fmla="*/ 7568 w 10000"/>
              <a:gd name="connsiteY34" fmla="*/ 5057 h 10000"/>
              <a:gd name="connsiteX35" fmla="*/ 9429 w 10000"/>
              <a:gd name="connsiteY35" fmla="*/ 7655 h 10000"/>
              <a:gd name="connsiteX36" fmla="*/ 7793 w 10000"/>
              <a:gd name="connsiteY36" fmla="*/ 1793 h 10000"/>
              <a:gd name="connsiteX37" fmla="*/ 7553 w 10000"/>
              <a:gd name="connsiteY37" fmla="*/ 2575 h 10000"/>
              <a:gd name="connsiteX38" fmla="*/ 8874 w 10000"/>
              <a:gd name="connsiteY38" fmla="*/ 1218 h 10000"/>
              <a:gd name="connsiteX39" fmla="*/ 8033 w 10000"/>
              <a:gd name="connsiteY39" fmla="*/ 943 h 10000"/>
              <a:gd name="connsiteX40" fmla="*/ 9384 w 10000"/>
              <a:gd name="connsiteY40" fmla="*/ 3402 h 10000"/>
              <a:gd name="connsiteX41" fmla="*/ 7523 w 10000"/>
              <a:gd name="connsiteY41" fmla="*/ 3356 h 10000"/>
              <a:gd name="connsiteX42" fmla="*/ 8619 w 10000"/>
              <a:gd name="connsiteY42" fmla="*/ 0 h 10000"/>
              <a:gd name="connsiteX0" fmla="*/ 0 w 9700"/>
              <a:gd name="connsiteY0" fmla="*/ 9908 h 10000"/>
              <a:gd name="connsiteX1" fmla="*/ 300 w 9700"/>
              <a:gd name="connsiteY1" fmla="*/ 9655 h 10000"/>
              <a:gd name="connsiteX2" fmla="*/ 541 w 9700"/>
              <a:gd name="connsiteY2" fmla="*/ 9931 h 10000"/>
              <a:gd name="connsiteX3" fmla="*/ 901 w 9700"/>
              <a:gd name="connsiteY3" fmla="*/ 9678 h 10000"/>
              <a:gd name="connsiteX4" fmla="*/ 886 w 9700"/>
              <a:gd name="connsiteY4" fmla="*/ 9908 h 10000"/>
              <a:gd name="connsiteX5" fmla="*/ 616 w 9700"/>
              <a:gd name="connsiteY5" fmla="*/ 9701 h 10000"/>
              <a:gd name="connsiteX6" fmla="*/ 1622 w 9700"/>
              <a:gd name="connsiteY6" fmla="*/ 9931 h 10000"/>
              <a:gd name="connsiteX7" fmla="*/ 1682 w 9700"/>
              <a:gd name="connsiteY7" fmla="*/ 9701 h 10000"/>
              <a:gd name="connsiteX8" fmla="*/ 2072 w 9700"/>
              <a:gd name="connsiteY8" fmla="*/ 9931 h 10000"/>
              <a:gd name="connsiteX9" fmla="*/ 2853 w 9700"/>
              <a:gd name="connsiteY9" fmla="*/ 9655 h 10000"/>
              <a:gd name="connsiteX10" fmla="*/ 4039 w 9700"/>
              <a:gd name="connsiteY10" fmla="*/ 9931 h 10000"/>
              <a:gd name="connsiteX11" fmla="*/ 4489 w 9700"/>
              <a:gd name="connsiteY11" fmla="*/ 9701 h 10000"/>
              <a:gd name="connsiteX12" fmla="*/ 5120 w 9700"/>
              <a:gd name="connsiteY12" fmla="*/ 9931 h 10000"/>
              <a:gd name="connsiteX13" fmla="*/ 5390 w 9700"/>
              <a:gd name="connsiteY13" fmla="*/ 9655 h 10000"/>
              <a:gd name="connsiteX14" fmla="*/ 5435 w 9700"/>
              <a:gd name="connsiteY14" fmla="*/ 9862 h 10000"/>
              <a:gd name="connsiteX15" fmla="*/ 5526 w 9700"/>
              <a:gd name="connsiteY15" fmla="*/ 9724 h 10000"/>
              <a:gd name="connsiteX16" fmla="*/ 5495 w 9700"/>
              <a:gd name="connsiteY16" fmla="*/ 9954 h 10000"/>
              <a:gd name="connsiteX17" fmla="*/ 6471 w 9700"/>
              <a:gd name="connsiteY17" fmla="*/ 9701 h 10000"/>
              <a:gd name="connsiteX18" fmla="*/ 6306 w 9700"/>
              <a:gd name="connsiteY18" fmla="*/ 9954 h 10000"/>
              <a:gd name="connsiteX19" fmla="*/ 6742 w 9700"/>
              <a:gd name="connsiteY19" fmla="*/ 9678 h 10000"/>
              <a:gd name="connsiteX20" fmla="*/ 6742 w 9700"/>
              <a:gd name="connsiteY20" fmla="*/ 10000 h 10000"/>
              <a:gd name="connsiteX21" fmla="*/ 6862 w 9700"/>
              <a:gd name="connsiteY21" fmla="*/ 9632 h 10000"/>
              <a:gd name="connsiteX22" fmla="*/ 7312 w 9700"/>
              <a:gd name="connsiteY22" fmla="*/ 9931 h 10000"/>
              <a:gd name="connsiteX23" fmla="*/ 7177 w 9700"/>
              <a:gd name="connsiteY23" fmla="*/ 9678 h 10000"/>
              <a:gd name="connsiteX24" fmla="*/ 7883 w 9700"/>
              <a:gd name="connsiteY24" fmla="*/ 9931 h 10000"/>
              <a:gd name="connsiteX25" fmla="*/ 9700 w 9700"/>
              <a:gd name="connsiteY25" fmla="*/ 9080 h 10000"/>
              <a:gd name="connsiteX26" fmla="*/ 9251 w 9700"/>
              <a:gd name="connsiteY26" fmla="*/ 9343 h 10000"/>
              <a:gd name="connsiteX27" fmla="*/ 8737 w 9700"/>
              <a:gd name="connsiteY27" fmla="*/ 8948 h 10000"/>
              <a:gd name="connsiteX28" fmla="*/ 9002 w 9700"/>
              <a:gd name="connsiteY28" fmla="*/ 9949 h 10000"/>
              <a:gd name="connsiteX29" fmla="*/ 7568 w 9700"/>
              <a:gd name="connsiteY29" fmla="*/ 8943 h 10000"/>
              <a:gd name="connsiteX30" fmla="*/ 9384 w 9700"/>
              <a:gd name="connsiteY30" fmla="*/ 8598 h 10000"/>
              <a:gd name="connsiteX31" fmla="*/ 8769 w 9700"/>
              <a:gd name="connsiteY31" fmla="*/ 9954 h 10000"/>
              <a:gd name="connsiteX32" fmla="*/ 7538 w 9700"/>
              <a:gd name="connsiteY32" fmla="*/ 7586 h 10000"/>
              <a:gd name="connsiteX33" fmla="*/ 9384 w 9700"/>
              <a:gd name="connsiteY33" fmla="*/ 6414 h 10000"/>
              <a:gd name="connsiteX34" fmla="*/ 7568 w 9700"/>
              <a:gd name="connsiteY34" fmla="*/ 5057 h 10000"/>
              <a:gd name="connsiteX35" fmla="*/ 9429 w 9700"/>
              <a:gd name="connsiteY35" fmla="*/ 7655 h 10000"/>
              <a:gd name="connsiteX36" fmla="*/ 7793 w 9700"/>
              <a:gd name="connsiteY36" fmla="*/ 1793 h 10000"/>
              <a:gd name="connsiteX37" fmla="*/ 7553 w 9700"/>
              <a:gd name="connsiteY37" fmla="*/ 2575 h 10000"/>
              <a:gd name="connsiteX38" fmla="*/ 8874 w 9700"/>
              <a:gd name="connsiteY38" fmla="*/ 1218 h 10000"/>
              <a:gd name="connsiteX39" fmla="*/ 8033 w 9700"/>
              <a:gd name="connsiteY39" fmla="*/ 943 h 10000"/>
              <a:gd name="connsiteX40" fmla="*/ 9384 w 9700"/>
              <a:gd name="connsiteY40" fmla="*/ 3402 h 10000"/>
              <a:gd name="connsiteX41" fmla="*/ 7523 w 9700"/>
              <a:gd name="connsiteY41" fmla="*/ 3356 h 10000"/>
              <a:gd name="connsiteX42" fmla="*/ 8619 w 9700"/>
              <a:gd name="connsiteY42" fmla="*/ 0 h 10000"/>
              <a:gd name="connsiteX0" fmla="*/ 0 w 9721"/>
              <a:gd name="connsiteY0" fmla="*/ 9908 h 10000"/>
              <a:gd name="connsiteX1" fmla="*/ 309 w 9721"/>
              <a:gd name="connsiteY1" fmla="*/ 9655 h 10000"/>
              <a:gd name="connsiteX2" fmla="*/ 558 w 9721"/>
              <a:gd name="connsiteY2" fmla="*/ 9931 h 10000"/>
              <a:gd name="connsiteX3" fmla="*/ 929 w 9721"/>
              <a:gd name="connsiteY3" fmla="*/ 9678 h 10000"/>
              <a:gd name="connsiteX4" fmla="*/ 913 w 9721"/>
              <a:gd name="connsiteY4" fmla="*/ 9908 h 10000"/>
              <a:gd name="connsiteX5" fmla="*/ 635 w 9721"/>
              <a:gd name="connsiteY5" fmla="*/ 9701 h 10000"/>
              <a:gd name="connsiteX6" fmla="*/ 1672 w 9721"/>
              <a:gd name="connsiteY6" fmla="*/ 9931 h 10000"/>
              <a:gd name="connsiteX7" fmla="*/ 1734 w 9721"/>
              <a:gd name="connsiteY7" fmla="*/ 9701 h 10000"/>
              <a:gd name="connsiteX8" fmla="*/ 2136 w 9721"/>
              <a:gd name="connsiteY8" fmla="*/ 9931 h 10000"/>
              <a:gd name="connsiteX9" fmla="*/ 2941 w 9721"/>
              <a:gd name="connsiteY9" fmla="*/ 9655 h 10000"/>
              <a:gd name="connsiteX10" fmla="*/ 4164 w 9721"/>
              <a:gd name="connsiteY10" fmla="*/ 9931 h 10000"/>
              <a:gd name="connsiteX11" fmla="*/ 4628 w 9721"/>
              <a:gd name="connsiteY11" fmla="*/ 9701 h 10000"/>
              <a:gd name="connsiteX12" fmla="*/ 5278 w 9721"/>
              <a:gd name="connsiteY12" fmla="*/ 9931 h 10000"/>
              <a:gd name="connsiteX13" fmla="*/ 5557 w 9721"/>
              <a:gd name="connsiteY13" fmla="*/ 9655 h 10000"/>
              <a:gd name="connsiteX14" fmla="*/ 5603 w 9721"/>
              <a:gd name="connsiteY14" fmla="*/ 9862 h 10000"/>
              <a:gd name="connsiteX15" fmla="*/ 5697 w 9721"/>
              <a:gd name="connsiteY15" fmla="*/ 9724 h 10000"/>
              <a:gd name="connsiteX16" fmla="*/ 5665 w 9721"/>
              <a:gd name="connsiteY16" fmla="*/ 9954 h 10000"/>
              <a:gd name="connsiteX17" fmla="*/ 6671 w 9721"/>
              <a:gd name="connsiteY17" fmla="*/ 9701 h 10000"/>
              <a:gd name="connsiteX18" fmla="*/ 6501 w 9721"/>
              <a:gd name="connsiteY18" fmla="*/ 9954 h 10000"/>
              <a:gd name="connsiteX19" fmla="*/ 6951 w 9721"/>
              <a:gd name="connsiteY19" fmla="*/ 9678 h 10000"/>
              <a:gd name="connsiteX20" fmla="*/ 6951 w 9721"/>
              <a:gd name="connsiteY20" fmla="*/ 10000 h 10000"/>
              <a:gd name="connsiteX21" fmla="*/ 7074 w 9721"/>
              <a:gd name="connsiteY21" fmla="*/ 9632 h 10000"/>
              <a:gd name="connsiteX22" fmla="*/ 7538 w 9721"/>
              <a:gd name="connsiteY22" fmla="*/ 9931 h 10000"/>
              <a:gd name="connsiteX23" fmla="*/ 7399 w 9721"/>
              <a:gd name="connsiteY23" fmla="*/ 9678 h 10000"/>
              <a:gd name="connsiteX24" fmla="*/ 8127 w 9721"/>
              <a:gd name="connsiteY24" fmla="*/ 9931 h 10000"/>
              <a:gd name="connsiteX25" fmla="*/ 8894 w 9721"/>
              <a:gd name="connsiteY25" fmla="*/ 7839 h 10000"/>
              <a:gd name="connsiteX26" fmla="*/ 9537 w 9721"/>
              <a:gd name="connsiteY26" fmla="*/ 9343 h 10000"/>
              <a:gd name="connsiteX27" fmla="*/ 9007 w 9721"/>
              <a:gd name="connsiteY27" fmla="*/ 8948 h 10000"/>
              <a:gd name="connsiteX28" fmla="*/ 9280 w 9721"/>
              <a:gd name="connsiteY28" fmla="*/ 9949 h 10000"/>
              <a:gd name="connsiteX29" fmla="*/ 7802 w 9721"/>
              <a:gd name="connsiteY29" fmla="*/ 8943 h 10000"/>
              <a:gd name="connsiteX30" fmla="*/ 9674 w 9721"/>
              <a:gd name="connsiteY30" fmla="*/ 8598 h 10000"/>
              <a:gd name="connsiteX31" fmla="*/ 9040 w 9721"/>
              <a:gd name="connsiteY31" fmla="*/ 9954 h 10000"/>
              <a:gd name="connsiteX32" fmla="*/ 7771 w 9721"/>
              <a:gd name="connsiteY32" fmla="*/ 7586 h 10000"/>
              <a:gd name="connsiteX33" fmla="*/ 9674 w 9721"/>
              <a:gd name="connsiteY33" fmla="*/ 6414 h 10000"/>
              <a:gd name="connsiteX34" fmla="*/ 7802 w 9721"/>
              <a:gd name="connsiteY34" fmla="*/ 5057 h 10000"/>
              <a:gd name="connsiteX35" fmla="*/ 9721 w 9721"/>
              <a:gd name="connsiteY35" fmla="*/ 7655 h 10000"/>
              <a:gd name="connsiteX36" fmla="*/ 8034 w 9721"/>
              <a:gd name="connsiteY36" fmla="*/ 1793 h 10000"/>
              <a:gd name="connsiteX37" fmla="*/ 7787 w 9721"/>
              <a:gd name="connsiteY37" fmla="*/ 2575 h 10000"/>
              <a:gd name="connsiteX38" fmla="*/ 9148 w 9721"/>
              <a:gd name="connsiteY38" fmla="*/ 1218 h 10000"/>
              <a:gd name="connsiteX39" fmla="*/ 8281 w 9721"/>
              <a:gd name="connsiteY39" fmla="*/ 943 h 10000"/>
              <a:gd name="connsiteX40" fmla="*/ 9674 w 9721"/>
              <a:gd name="connsiteY40" fmla="*/ 3402 h 10000"/>
              <a:gd name="connsiteX41" fmla="*/ 7756 w 9721"/>
              <a:gd name="connsiteY41" fmla="*/ 3356 h 10000"/>
              <a:gd name="connsiteX42" fmla="*/ 8886 w 9721"/>
              <a:gd name="connsiteY42" fmla="*/ 0 h 10000"/>
              <a:gd name="connsiteX0" fmla="*/ 0 w 10000"/>
              <a:gd name="connsiteY0" fmla="*/ 9908 h 10077"/>
              <a:gd name="connsiteX1" fmla="*/ 318 w 10000"/>
              <a:gd name="connsiteY1" fmla="*/ 9655 h 10077"/>
              <a:gd name="connsiteX2" fmla="*/ 574 w 10000"/>
              <a:gd name="connsiteY2" fmla="*/ 9931 h 10077"/>
              <a:gd name="connsiteX3" fmla="*/ 956 w 10000"/>
              <a:gd name="connsiteY3" fmla="*/ 9678 h 10077"/>
              <a:gd name="connsiteX4" fmla="*/ 939 w 10000"/>
              <a:gd name="connsiteY4" fmla="*/ 9908 h 10077"/>
              <a:gd name="connsiteX5" fmla="*/ 653 w 10000"/>
              <a:gd name="connsiteY5" fmla="*/ 9701 h 10077"/>
              <a:gd name="connsiteX6" fmla="*/ 1720 w 10000"/>
              <a:gd name="connsiteY6" fmla="*/ 9931 h 10077"/>
              <a:gd name="connsiteX7" fmla="*/ 1784 w 10000"/>
              <a:gd name="connsiteY7" fmla="*/ 9701 h 10077"/>
              <a:gd name="connsiteX8" fmla="*/ 2197 w 10000"/>
              <a:gd name="connsiteY8" fmla="*/ 10077 h 10077"/>
              <a:gd name="connsiteX9" fmla="*/ 3025 w 10000"/>
              <a:gd name="connsiteY9" fmla="*/ 9655 h 10077"/>
              <a:gd name="connsiteX10" fmla="*/ 4284 w 10000"/>
              <a:gd name="connsiteY10" fmla="*/ 9931 h 10077"/>
              <a:gd name="connsiteX11" fmla="*/ 4761 w 10000"/>
              <a:gd name="connsiteY11" fmla="*/ 9701 h 10077"/>
              <a:gd name="connsiteX12" fmla="*/ 5429 w 10000"/>
              <a:gd name="connsiteY12" fmla="*/ 9931 h 10077"/>
              <a:gd name="connsiteX13" fmla="*/ 5716 w 10000"/>
              <a:gd name="connsiteY13" fmla="*/ 9655 h 10077"/>
              <a:gd name="connsiteX14" fmla="*/ 5764 w 10000"/>
              <a:gd name="connsiteY14" fmla="*/ 9862 h 10077"/>
              <a:gd name="connsiteX15" fmla="*/ 5861 w 10000"/>
              <a:gd name="connsiteY15" fmla="*/ 9724 h 10077"/>
              <a:gd name="connsiteX16" fmla="*/ 5828 w 10000"/>
              <a:gd name="connsiteY16" fmla="*/ 9954 h 10077"/>
              <a:gd name="connsiteX17" fmla="*/ 6862 w 10000"/>
              <a:gd name="connsiteY17" fmla="*/ 9701 h 10077"/>
              <a:gd name="connsiteX18" fmla="*/ 6688 w 10000"/>
              <a:gd name="connsiteY18" fmla="*/ 9954 h 10077"/>
              <a:gd name="connsiteX19" fmla="*/ 7150 w 10000"/>
              <a:gd name="connsiteY19" fmla="*/ 9678 h 10077"/>
              <a:gd name="connsiteX20" fmla="*/ 7150 w 10000"/>
              <a:gd name="connsiteY20" fmla="*/ 10000 h 10077"/>
              <a:gd name="connsiteX21" fmla="*/ 7277 w 10000"/>
              <a:gd name="connsiteY21" fmla="*/ 9632 h 10077"/>
              <a:gd name="connsiteX22" fmla="*/ 7754 w 10000"/>
              <a:gd name="connsiteY22" fmla="*/ 9931 h 10077"/>
              <a:gd name="connsiteX23" fmla="*/ 7611 w 10000"/>
              <a:gd name="connsiteY23" fmla="*/ 9678 h 10077"/>
              <a:gd name="connsiteX24" fmla="*/ 8360 w 10000"/>
              <a:gd name="connsiteY24" fmla="*/ 9931 h 10077"/>
              <a:gd name="connsiteX25" fmla="*/ 9149 w 10000"/>
              <a:gd name="connsiteY25" fmla="*/ 7839 h 10077"/>
              <a:gd name="connsiteX26" fmla="*/ 9811 w 10000"/>
              <a:gd name="connsiteY26" fmla="*/ 9343 h 10077"/>
              <a:gd name="connsiteX27" fmla="*/ 9266 w 10000"/>
              <a:gd name="connsiteY27" fmla="*/ 8948 h 10077"/>
              <a:gd name="connsiteX28" fmla="*/ 9546 w 10000"/>
              <a:gd name="connsiteY28" fmla="*/ 9949 h 10077"/>
              <a:gd name="connsiteX29" fmla="*/ 8026 w 10000"/>
              <a:gd name="connsiteY29" fmla="*/ 8943 h 10077"/>
              <a:gd name="connsiteX30" fmla="*/ 9952 w 10000"/>
              <a:gd name="connsiteY30" fmla="*/ 8598 h 10077"/>
              <a:gd name="connsiteX31" fmla="*/ 9299 w 10000"/>
              <a:gd name="connsiteY31" fmla="*/ 9954 h 10077"/>
              <a:gd name="connsiteX32" fmla="*/ 7994 w 10000"/>
              <a:gd name="connsiteY32" fmla="*/ 7586 h 10077"/>
              <a:gd name="connsiteX33" fmla="*/ 9952 w 10000"/>
              <a:gd name="connsiteY33" fmla="*/ 6414 h 10077"/>
              <a:gd name="connsiteX34" fmla="*/ 8026 w 10000"/>
              <a:gd name="connsiteY34" fmla="*/ 5057 h 10077"/>
              <a:gd name="connsiteX35" fmla="*/ 10000 w 10000"/>
              <a:gd name="connsiteY35" fmla="*/ 7655 h 10077"/>
              <a:gd name="connsiteX36" fmla="*/ 8265 w 10000"/>
              <a:gd name="connsiteY36" fmla="*/ 1793 h 10077"/>
              <a:gd name="connsiteX37" fmla="*/ 8010 w 10000"/>
              <a:gd name="connsiteY37" fmla="*/ 2575 h 10077"/>
              <a:gd name="connsiteX38" fmla="*/ 9411 w 10000"/>
              <a:gd name="connsiteY38" fmla="*/ 1218 h 10077"/>
              <a:gd name="connsiteX39" fmla="*/ 8519 w 10000"/>
              <a:gd name="connsiteY39" fmla="*/ 943 h 10077"/>
              <a:gd name="connsiteX40" fmla="*/ 9952 w 10000"/>
              <a:gd name="connsiteY40" fmla="*/ 3402 h 10077"/>
              <a:gd name="connsiteX41" fmla="*/ 7979 w 10000"/>
              <a:gd name="connsiteY41" fmla="*/ 3356 h 10077"/>
              <a:gd name="connsiteX42" fmla="*/ 9141 w 10000"/>
              <a:gd name="connsiteY42" fmla="*/ 0 h 10077"/>
              <a:gd name="connsiteX0" fmla="*/ 0 w 10000"/>
              <a:gd name="connsiteY0" fmla="*/ 9908 h 10077"/>
              <a:gd name="connsiteX1" fmla="*/ 318 w 10000"/>
              <a:gd name="connsiteY1" fmla="*/ 9655 h 10077"/>
              <a:gd name="connsiteX2" fmla="*/ 574 w 10000"/>
              <a:gd name="connsiteY2" fmla="*/ 9931 h 10077"/>
              <a:gd name="connsiteX3" fmla="*/ 956 w 10000"/>
              <a:gd name="connsiteY3" fmla="*/ 9678 h 10077"/>
              <a:gd name="connsiteX4" fmla="*/ 939 w 10000"/>
              <a:gd name="connsiteY4" fmla="*/ 9908 h 10077"/>
              <a:gd name="connsiteX5" fmla="*/ 653 w 10000"/>
              <a:gd name="connsiteY5" fmla="*/ 9701 h 10077"/>
              <a:gd name="connsiteX6" fmla="*/ 1720 w 10000"/>
              <a:gd name="connsiteY6" fmla="*/ 9931 h 10077"/>
              <a:gd name="connsiteX7" fmla="*/ 2012 w 10000"/>
              <a:gd name="connsiteY7" fmla="*/ 9555 h 10077"/>
              <a:gd name="connsiteX8" fmla="*/ 2197 w 10000"/>
              <a:gd name="connsiteY8" fmla="*/ 10077 h 10077"/>
              <a:gd name="connsiteX9" fmla="*/ 3025 w 10000"/>
              <a:gd name="connsiteY9" fmla="*/ 9655 h 10077"/>
              <a:gd name="connsiteX10" fmla="*/ 4284 w 10000"/>
              <a:gd name="connsiteY10" fmla="*/ 9931 h 10077"/>
              <a:gd name="connsiteX11" fmla="*/ 4761 w 10000"/>
              <a:gd name="connsiteY11" fmla="*/ 9701 h 10077"/>
              <a:gd name="connsiteX12" fmla="*/ 5429 w 10000"/>
              <a:gd name="connsiteY12" fmla="*/ 9931 h 10077"/>
              <a:gd name="connsiteX13" fmla="*/ 5716 w 10000"/>
              <a:gd name="connsiteY13" fmla="*/ 9655 h 10077"/>
              <a:gd name="connsiteX14" fmla="*/ 5764 w 10000"/>
              <a:gd name="connsiteY14" fmla="*/ 9862 h 10077"/>
              <a:gd name="connsiteX15" fmla="*/ 5861 w 10000"/>
              <a:gd name="connsiteY15" fmla="*/ 9724 h 10077"/>
              <a:gd name="connsiteX16" fmla="*/ 5828 w 10000"/>
              <a:gd name="connsiteY16" fmla="*/ 9954 h 10077"/>
              <a:gd name="connsiteX17" fmla="*/ 6862 w 10000"/>
              <a:gd name="connsiteY17" fmla="*/ 9701 h 10077"/>
              <a:gd name="connsiteX18" fmla="*/ 6688 w 10000"/>
              <a:gd name="connsiteY18" fmla="*/ 9954 h 10077"/>
              <a:gd name="connsiteX19" fmla="*/ 7150 w 10000"/>
              <a:gd name="connsiteY19" fmla="*/ 9678 h 10077"/>
              <a:gd name="connsiteX20" fmla="*/ 7150 w 10000"/>
              <a:gd name="connsiteY20" fmla="*/ 10000 h 10077"/>
              <a:gd name="connsiteX21" fmla="*/ 7277 w 10000"/>
              <a:gd name="connsiteY21" fmla="*/ 9632 h 10077"/>
              <a:gd name="connsiteX22" fmla="*/ 7754 w 10000"/>
              <a:gd name="connsiteY22" fmla="*/ 9931 h 10077"/>
              <a:gd name="connsiteX23" fmla="*/ 7611 w 10000"/>
              <a:gd name="connsiteY23" fmla="*/ 9678 h 10077"/>
              <a:gd name="connsiteX24" fmla="*/ 8360 w 10000"/>
              <a:gd name="connsiteY24" fmla="*/ 9931 h 10077"/>
              <a:gd name="connsiteX25" fmla="*/ 9149 w 10000"/>
              <a:gd name="connsiteY25" fmla="*/ 7839 h 10077"/>
              <a:gd name="connsiteX26" fmla="*/ 9811 w 10000"/>
              <a:gd name="connsiteY26" fmla="*/ 9343 h 10077"/>
              <a:gd name="connsiteX27" fmla="*/ 9266 w 10000"/>
              <a:gd name="connsiteY27" fmla="*/ 8948 h 10077"/>
              <a:gd name="connsiteX28" fmla="*/ 9546 w 10000"/>
              <a:gd name="connsiteY28" fmla="*/ 9949 h 10077"/>
              <a:gd name="connsiteX29" fmla="*/ 8026 w 10000"/>
              <a:gd name="connsiteY29" fmla="*/ 8943 h 10077"/>
              <a:gd name="connsiteX30" fmla="*/ 9952 w 10000"/>
              <a:gd name="connsiteY30" fmla="*/ 8598 h 10077"/>
              <a:gd name="connsiteX31" fmla="*/ 9299 w 10000"/>
              <a:gd name="connsiteY31" fmla="*/ 9954 h 10077"/>
              <a:gd name="connsiteX32" fmla="*/ 7994 w 10000"/>
              <a:gd name="connsiteY32" fmla="*/ 7586 h 10077"/>
              <a:gd name="connsiteX33" fmla="*/ 9952 w 10000"/>
              <a:gd name="connsiteY33" fmla="*/ 6414 h 10077"/>
              <a:gd name="connsiteX34" fmla="*/ 8026 w 10000"/>
              <a:gd name="connsiteY34" fmla="*/ 5057 h 10077"/>
              <a:gd name="connsiteX35" fmla="*/ 10000 w 10000"/>
              <a:gd name="connsiteY35" fmla="*/ 7655 h 10077"/>
              <a:gd name="connsiteX36" fmla="*/ 8265 w 10000"/>
              <a:gd name="connsiteY36" fmla="*/ 1793 h 10077"/>
              <a:gd name="connsiteX37" fmla="*/ 8010 w 10000"/>
              <a:gd name="connsiteY37" fmla="*/ 2575 h 10077"/>
              <a:gd name="connsiteX38" fmla="*/ 9411 w 10000"/>
              <a:gd name="connsiteY38" fmla="*/ 1218 h 10077"/>
              <a:gd name="connsiteX39" fmla="*/ 8519 w 10000"/>
              <a:gd name="connsiteY39" fmla="*/ 943 h 10077"/>
              <a:gd name="connsiteX40" fmla="*/ 9952 w 10000"/>
              <a:gd name="connsiteY40" fmla="*/ 3402 h 10077"/>
              <a:gd name="connsiteX41" fmla="*/ 7979 w 10000"/>
              <a:gd name="connsiteY41" fmla="*/ 3356 h 10077"/>
              <a:gd name="connsiteX42" fmla="*/ 9141 w 10000"/>
              <a:gd name="connsiteY42" fmla="*/ 0 h 10077"/>
              <a:gd name="connsiteX0" fmla="*/ 1452 w 9682"/>
              <a:gd name="connsiteY0" fmla="*/ 10492 h 10492"/>
              <a:gd name="connsiteX1" fmla="*/ 0 w 9682"/>
              <a:gd name="connsiteY1" fmla="*/ 9655 h 10492"/>
              <a:gd name="connsiteX2" fmla="*/ 256 w 9682"/>
              <a:gd name="connsiteY2" fmla="*/ 9931 h 10492"/>
              <a:gd name="connsiteX3" fmla="*/ 638 w 9682"/>
              <a:gd name="connsiteY3" fmla="*/ 9678 h 10492"/>
              <a:gd name="connsiteX4" fmla="*/ 621 w 9682"/>
              <a:gd name="connsiteY4" fmla="*/ 9908 h 10492"/>
              <a:gd name="connsiteX5" fmla="*/ 335 w 9682"/>
              <a:gd name="connsiteY5" fmla="*/ 9701 h 10492"/>
              <a:gd name="connsiteX6" fmla="*/ 1402 w 9682"/>
              <a:gd name="connsiteY6" fmla="*/ 9931 h 10492"/>
              <a:gd name="connsiteX7" fmla="*/ 1694 w 9682"/>
              <a:gd name="connsiteY7" fmla="*/ 9555 h 10492"/>
              <a:gd name="connsiteX8" fmla="*/ 1879 w 9682"/>
              <a:gd name="connsiteY8" fmla="*/ 10077 h 10492"/>
              <a:gd name="connsiteX9" fmla="*/ 2707 w 9682"/>
              <a:gd name="connsiteY9" fmla="*/ 9655 h 10492"/>
              <a:gd name="connsiteX10" fmla="*/ 3966 w 9682"/>
              <a:gd name="connsiteY10" fmla="*/ 9931 h 10492"/>
              <a:gd name="connsiteX11" fmla="*/ 4443 w 9682"/>
              <a:gd name="connsiteY11" fmla="*/ 9701 h 10492"/>
              <a:gd name="connsiteX12" fmla="*/ 5111 w 9682"/>
              <a:gd name="connsiteY12" fmla="*/ 9931 h 10492"/>
              <a:gd name="connsiteX13" fmla="*/ 5398 w 9682"/>
              <a:gd name="connsiteY13" fmla="*/ 9655 h 10492"/>
              <a:gd name="connsiteX14" fmla="*/ 5446 w 9682"/>
              <a:gd name="connsiteY14" fmla="*/ 9862 h 10492"/>
              <a:gd name="connsiteX15" fmla="*/ 5543 w 9682"/>
              <a:gd name="connsiteY15" fmla="*/ 9724 h 10492"/>
              <a:gd name="connsiteX16" fmla="*/ 5510 w 9682"/>
              <a:gd name="connsiteY16" fmla="*/ 9954 h 10492"/>
              <a:gd name="connsiteX17" fmla="*/ 6544 w 9682"/>
              <a:gd name="connsiteY17" fmla="*/ 9701 h 10492"/>
              <a:gd name="connsiteX18" fmla="*/ 6370 w 9682"/>
              <a:gd name="connsiteY18" fmla="*/ 9954 h 10492"/>
              <a:gd name="connsiteX19" fmla="*/ 6832 w 9682"/>
              <a:gd name="connsiteY19" fmla="*/ 9678 h 10492"/>
              <a:gd name="connsiteX20" fmla="*/ 6832 w 9682"/>
              <a:gd name="connsiteY20" fmla="*/ 10000 h 10492"/>
              <a:gd name="connsiteX21" fmla="*/ 6959 w 9682"/>
              <a:gd name="connsiteY21" fmla="*/ 9632 h 10492"/>
              <a:gd name="connsiteX22" fmla="*/ 7436 w 9682"/>
              <a:gd name="connsiteY22" fmla="*/ 9931 h 10492"/>
              <a:gd name="connsiteX23" fmla="*/ 7293 w 9682"/>
              <a:gd name="connsiteY23" fmla="*/ 9678 h 10492"/>
              <a:gd name="connsiteX24" fmla="*/ 8042 w 9682"/>
              <a:gd name="connsiteY24" fmla="*/ 9931 h 10492"/>
              <a:gd name="connsiteX25" fmla="*/ 8831 w 9682"/>
              <a:gd name="connsiteY25" fmla="*/ 7839 h 10492"/>
              <a:gd name="connsiteX26" fmla="*/ 9493 w 9682"/>
              <a:gd name="connsiteY26" fmla="*/ 9343 h 10492"/>
              <a:gd name="connsiteX27" fmla="*/ 8948 w 9682"/>
              <a:gd name="connsiteY27" fmla="*/ 8948 h 10492"/>
              <a:gd name="connsiteX28" fmla="*/ 9228 w 9682"/>
              <a:gd name="connsiteY28" fmla="*/ 9949 h 10492"/>
              <a:gd name="connsiteX29" fmla="*/ 7708 w 9682"/>
              <a:gd name="connsiteY29" fmla="*/ 8943 h 10492"/>
              <a:gd name="connsiteX30" fmla="*/ 9634 w 9682"/>
              <a:gd name="connsiteY30" fmla="*/ 8598 h 10492"/>
              <a:gd name="connsiteX31" fmla="*/ 8981 w 9682"/>
              <a:gd name="connsiteY31" fmla="*/ 9954 h 10492"/>
              <a:gd name="connsiteX32" fmla="*/ 7676 w 9682"/>
              <a:gd name="connsiteY32" fmla="*/ 7586 h 10492"/>
              <a:gd name="connsiteX33" fmla="*/ 9634 w 9682"/>
              <a:gd name="connsiteY33" fmla="*/ 6414 h 10492"/>
              <a:gd name="connsiteX34" fmla="*/ 7708 w 9682"/>
              <a:gd name="connsiteY34" fmla="*/ 5057 h 10492"/>
              <a:gd name="connsiteX35" fmla="*/ 9682 w 9682"/>
              <a:gd name="connsiteY35" fmla="*/ 7655 h 10492"/>
              <a:gd name="connsiteX36" fmla="*/ 7947 w 9682"/>
              <a:gd name="connsiteY36" fmla="*/ 1793 h 10492"/>
              <a:gd name="connsiteX37" fmla="*/ 7692 w 9682"/>
              <a:gd name="connsiteY37" fmla="*/ 2575 h 10492"/>
              <a:gd name="connsiteX38" fmla="*/ 9093 w 9682"/>
              <a:gd name="connsiteY38" fmla="*/ 1218 h 10492"/>
              <a:gd name="connsiteX39" fmla="*/ 8201 w 9682"/>
              <a:gd name="connsiteY39" fmla="*/ 943 h 10492"/>
              <a:gd name="connsiteX40" fmla="*/ 9634 w 9682"/>
              <a:gd name="connsiteY40" fmla="*/ 3402 h 10492"/>
              <a:gd name="connsiteX41" fmla="*/ 7661 w 9682"/>
              <a:gd name="connsiteY41" fmla="*/ 3356 h 10492"/>
              <a:gd name="connsiteX42" fmla="*/ 8823 w 9682"/>
              <a:gd name="connsiteY42" fmla="*/ 0 h 10492"/>
              <a:gd name="connsiteX0" fmla="*/ 1236 w 9736"/>
              <a:gd name="connsiteY0" fmla="*/ 10000 h 10000"/>
              <a:gd name="connsiteX1" fmla="*/ 1224 w 9736"/>
              <a:gd name="connsiteY1" fmla="*/ 9585 h 10000"/>
              <a:gd name="connsiteX2" fmla="*/ 0 w 9736"/>
              <a:gd name="connsiteY2" fmla="*/ 9465 h 10000"/>
              <a:gd name="connsiteX3" fmla="*/ 395 w 9736"/>
              <a:gd name="connsiteY3" fmla="*/ 9224 h 10000"/>
              <a:gd name="connsiteX4" fmla="*/ 377 w 9736"/>
              <a:gd name="connsiteY4" fmla="*/ 9443 h 10000"/>
              <a:gd name="connsiteX5" fmla="*/ 82 w 9736"/>
              <a:gd name="connsiteY5" fmla="*/ 9246 h 10000"/>
              <a:gd name="connsiteX6" fmla="*/ 1184 w 9736"/>
              <a:gd name="connsiteY6" fmla="*/ 9465 h 10000"/>
              <a:gd name="connsiteX7" fmla="*/ 1486 w 9736"/>
              <a:gd name="connsiteY7" fmla="*/ 9107 h 10000"/>
              <a:gd name="connsiteX8" fmla="*/ 1677 w 9736"/>
              <a:gd name="connsiteY8" fmla="*/ 9604 h 10000"/>
              <a:gd name="connsiteX9" fmla="*/ 2532 w 9736"/>
              <a:gd name="connsiteY9" fmla="*/ 9202 h 10000"/>
              <a:gd name="connsiteX10" fmla="*/ 3832 w 9736"/>
              <a:gd name="connsiteY10" fmla="*/ 9465 h 10000"/>
              <a:gd name="connsiteX11" fmla="*/ 4325 w 9736"/>
              <a:gd name="connsiteY11" fmla="*/ 9246 h 10000"/>
              <a:gd name="connsiteX12" fmla="*/ 5015 w 9736"/>
              <a:gd name="connsiteY12" fmla="*/ 9465 h 10000"/>
              <a:gd name="connsiteX13" fmla="*/ 5311 w 9736"/>
              <a:gd name="connsiteY13" fmla="*/ 9202 h 10000"/>
              <a:gd name="connsiteX14" fmla="*/ 5361 w 9736"/>
              <a:gd name="connsiteY14" fmla="*/ 9400 h 10000"/>
              <a:gd name="connsiteX15" fmla="*/ 5461 w 9736"/>
              <a:gd name="connsiteY15" fmla="*/ 9268 h 10000"/>
              <a:gd name="connsiteX16" fmla="*/ 5427 w 9736"/>
              <a:gd name="connsiteY16" fmla="*/ 9487 h 10000"/>
              <a:gd name="connsiteX17" fmla="*/ 6495 w 9736"/>
              <a:gd name="connsiteY17" fmla="*/ 9246 h 10000"/>
              <a:gd name="connsiteX18" fmla="*/ 6315 w 9736"/>
              <a:gd name="connsiteY18" fmla="*/ 9487 h 10000"/>
              <a:gd name="connsiteX19" fmla="*/ 6792 w 9736"/>
              <a:gd name="connsiteY19" fmla="*/ 9224 h 10000"/>
              <a:gd name="connsiteX20" fmla="*/ 6792 w 9736"/>
              <a:gd name="connsiteY20" fmla="*/ 9531 h 10000"/>
              <a:gd name="connsiteX21" fmla="*/ 6924 w 9736"/>
              <a:gd name="connsiteY21" fmla="*/ 9180 h 10000"/>
              <a:gd name="connsiteX22" fmla="*/ 7416 w 9736"/>
              <a:gd name="connsiteY22" fmla="*/ 9465 h 10000"/>
              <a:gd name="connsiteX23" fmla="*/ 7269 w 9736"/>
              <a:gd name="connsiteY23" fmla="*/ 9224 h 10000"/>
              <a:gd name="connsiteX24" fmla="*/ 8042 w 9736"/>
              <a:gd name="connsiteY24" fmla="*/ 9465 h 10000"/>
              <a:gd name="connsiteX25" fmla="*/ 8857 w 9736"/>
              <a:gd name="connsiteY25" fmla="*/ 7471 h 10000"/>
              <a:gd name="connsiteX26" fmla="*/ 9541 w 9736"/>
              <a:gd name="connsiteY26" fmla="*/ 8905 h 10000"/>
              <a:gd name="connsiteX27" fmla="*/ 8978 w 9736"/>
              <a:gd name="connsiteY27" fmla="*/ 8528 h 10000"/>
              <a:gd name="connsiteX28" fmla="*/ 9267 w 9736"/>
              <a:gd name="connsiteY28" fmla="*/ 9482 h 10000"/>
              <a:gd name="connsiteX29" fmla="*/ 7697 w 9736"/>
              <a:gd name="connsiteY29" fmla="*/ 8524 h 10000"/>
              <a:gd name="connsiteX30" fmla="*/ 9686 w 9736"/>
              <a:gd name="connsiteY30" fmla="*/ 8195 h 10000"/>
              <a:gd name="connsiteX31" fmla="*/ 9012 w 9736"/>
              <a:gd name="connsiteY31" fmla="*/ 9487 h 10000"/>
              <a:gd name="connsiteX32" fmla="*/ 7664 w 9736"/>
              <a:gd name="connsiteY32" fmla="*/ 7230 h 10000"/>
              <a:gd name="connsiteX33" fmla="*/ 9686 w 9736"/>
              <a:gd name="connsiteY33" fmla="*/ 6113 h 10000"/>
              <a:gd name="connsiteX34" fmla="*/ 7697 w 9736"/>
              <a:gd name="connsiteY34" fmla="*/ 4820 h 10000"/>
              <a:gd name="connsiteX35" fmla="*/ 9736 w 9736"/>
              <a:gd name="connsiteY35" fmla="*/ 7296 h 10000"/>
              <a:gd name="connsiteX36" fmla="*/ 7944 w 9736"/>
              <a:gd name="connsiteY36" fmla="*/ 1709 h 10000"/>
              <a:gd name="connsiteX37" fmla="*/ 7681 w 9736"/>
              <a:gd name="connsiteY37" fmla="*/ 2454 h 10000"/>
              <a:gd name="connsiteX38" fmla="*/ 9128 w 9736"/>
              <a:gd name="connsiteY38" fmla="*/ 1161 h 10000"/>
              <a:gd name="connsiteX39" fmla="*/ 8206 w 9736"/>
              <a:gd name="connsiteY39" fmla="*/ 899 h 10000"/>
              <a:gd name="connsiteX40" fmla="*/ 9686 w 9736"/>
              <a:gd name="connsiteY40" fmla="*/ 3242 h 10000"/>
              <a:gd name="connsiteX41" fmla="*/ 7649 w 9736"/>
              <a:gd name="connsiteY41" fmla="*/ 3199 h 10000"/>
              <a:gd name="connsiteX42" fmla="*/ 8849 w 9736"/>
              <a:gd name="connsiteY42" fmla="*/ 0 h 10000"/>
              <a:gd name="connsiteX0" fmla="*/ 1270 w 10000"/>
              <a:gd name="connsiteY0" fmla="*/ 10000 h 10000"/>
              <a:gd name="connsiteX1" fmla="*/ 1257 w 10000"/>
              <a:gd name="connsiteY1" fmla="*/ 9585 h 10000"/>
              <a:gd name="connsiteX2" fmla="*/ 0 w 10000"/>
              <a:gd name="connsiteY2" fmla="*/ 9465 h 10000"/>
              <a:gd name="connsiteX3" fmla="*/ 406 w 10000"/>
              <a:gd name="connsiteY3" fmla="*/ 9224 h 10000"/>
              <a:gd name="connsiteX4" fmla="*/ 387 w 10000"/>
              <a:gd name="connsiteY4" fmla="*/ 9443 h 10000"/>
              <a:gd name="connsiteX5" fmla="*/ 1344 w 10000"/>
              <a:gd name="connsiteY5" fmla="*/ 9037 h 10000"/>
              <a:gd name="connsiteX6" fmla="*/ 1216 w 10000"/>
              <a:gd name="connsiteY6" fmla="*/ 9465 h 10000"/>
              <a:gd name="connsiteX7" fmla="*/ 1526 w 10000"/>
              <a:gd name="connsiteY7" fmla="*/ 9107 h 10000"/>
              <a:gd name="connsiteX8" fmla="*/ 1722 w 10000"/>
              <a:gd name="connsiteY8" fmla="*/ 9604 h 10000"/>
              <a:gd name="connsiteX9" fmla="*/ 2601 w 10000"/>
              <a:gd name="connsiteY9" fmla="*/ 9202 h 10000"/>
              <a:gd name="connsiteX10" fmla="*/ 3936 w 10000"/>
              <a:gd name="connsiteY10" fmla="*/ 9465 h 10000"/>
              <a:gd name="connsiteX11" fmla="*/ 4442 w 10000"/>
              <a:gd name="connsiteY11" fmla="*/ 9246 h 10000"/>
              <a:gd name="connsiteX12" fmla="*/ 5151 w 10000"/>
              <a:gd name="connsiteY12" fmla="*/ 9465 h 10000"/>
              <a:gd name="connsiteX13" fmla="*/ 5455 w 10000"/>
              <a:gd name="connsiteY13" fmla="*/ 9202 h 10000"/>
              <a:gd name="connsiteX14" fmla="*/ 5506 w 10000"/>
              <a:gd name="connsiteY14" fmla="*/ 9400 h 10000"/>
              <a:gd name="connsiteX15" fmla="*/ 5609 w 10000"/>
              <a:gd name="connsiteY15" fmla="*/ 9268 h 10000"/>
              <a:gd name="connsiteX16" fmla="*/ 5574 w 10000"/>
              <a:gd name="connsiteY16" fmla="*/ 9487 h 10000"/>
              <a:gd name="connsiteX17" fmla="*/ 6671 w 10000"/>
              <a:gd name="connsiteY17" fmla="*/ 9246 h 10000"/>
              <a:gd name="connsiteX18" fmla="*/ 6486 w 10000"/>
              <a:gd name="connsiteY18" fmla="*/ 9487 h 10000"/>
              <a:gd name="connsiteX19" fmla="*/ 6976 w 10000"/>
              <a:gd name="connsiteY19" fmla="*/ 9224 h 10000"/>
              <a:gd name="connsiteX20" fmla="*/ 6976 w 10000"/>
              <a:gd name="connsiteY20" fmla="*/ 9531 h 10000"/>
              <a:gd name="connsiteX21" fmla="*/ 7112 w 10000"/>
              <a:gd name="connsiteY21" fmla="*/ 9180 h 10000"/>
              <a:gd name="connsiteX22" fmla="*/ 7617 w 10000"/>
              <a:gd name="connsiteY22" fmla="*/ 9465 h 10000"/>
              <a:gd name="connsiteX23" fmla="*/ 7466 w 10000"/>
              <a:gd name="connsiteY23" fmla="*/ 9224 h 10000"/>
              <a:gd name="connsiteX24" fmla="*/ 8260 w 10000"/>
              <a:gd name="connsiteY24" fmla="*/ 9465 h 10000"/>
              <a:gd name="connsiteX25" fmla="*/ 9097 w 10000"/>
              <a:gd name="connsiteY25" fmla="*/ 7471 h 10000"/>
              <a:gd name="connsiteX26" fmla="*/ 9800 w 10000"/>
              <a:gd name="connsiteY26" fmla="*/ 8905 h 10000"/>
              <a:gd name="connsiteX27" fmla="*/ 9221 w 10000"/>
              <a:gd name="connsiteY27" fmla="*/ 8528 h 10000"/>
              <a:gd name="connsiteX28" fmla="*/ 9518 w 10000"/>
              <a:gd name="connsiteY28" fmla="*/ 9482 h 10000"/>
              <a:gd name="connsiteX29" fmla="*/ 7906 w 10000"/>
              <a:gd name="connsiteY29" fmla="*/ 8524 h 10000"/>
              <a:gd name="connsiteX30" fmla="*/ 9949 w 10000"/>
              <a:gd name="connsiteY30" fmla="*/ 8195 h 10000"/>
              <a:gd name="connsiteX31" fmla="*/ 9256 w 10000"/>
              <a:gd name="connsiteY31" fmla="*/ 9487 h 10000"/>
              <a:gd name="connsiteX32" fmla="*/ 7872 w 10000"/>
              <a:gd name="connsiteY32" fmla="*/ 7230 h 10000"/>
              <a:gd name="connsiteX33" fmla="*/ 9949 w 10000"/>
              <a:gd name="connsiteY33" fmla="*/ 6113 h 10000"/>
              <a:gd name="connsiteX34" fmla="*/ 7906 w 10000"/>
              <a:gd name="connsiteY34" fmla="*/ 4820 h 10000"/>
              <a:gd name="connsiteX35" fmla="*/ 10000 w 10000"/>
              <a:gd name="connsiteY35" fmla="*/ 7296 h 10000"/>
              <a:gd name="connsiteX36" fmla="*/ 8159 w 10000"/>
              <a:gd name="connsiteY36" fmla="*/ 1709 h 10000"/>
              <a:gd name="connsiteX37" fmla="*/ 7889 w 10000"/>
              <a:gd name="connsiteY37" fmla="*/ 2454 h 10000"/>
              <a:gd name="connsiteX38" fmla="*/ 9376 w 10000"/>
              <a:gd name="connsiteY38" fmla="*/ 1161 h 10000"/>
              <a:gd name="connsiteX39" fmla="*/ 8429 w 10000"/>
              <a:gd name="connsiteY39" fmla="*/ 899 h 10000"/>
              <a:gd name="connsiteX40" fmla="*/ 9949 w 10000"/>
              <a:gd name="connsiteY40" fmla="*/ 3242 h 10000"/>
              <a:gd name="connsiteX41" fmla="*/ 7856 w 10000"/>
              <a:gd name="connsiteY41" fmla="*/ 3199 h 10000"/>
              <a:gd name="connsiteX42" fmla="*/ 9089 w 10000"/>
              <a:gd name="connsiteY42" fmla="*/ 0 h 10000"/>
              <a:gd name="connsiteX0" fmla="*/ 883 w 9613"/>
              <a:gd name="connsiteY0" fmla="*/ 10000 h 10000"/>
              <a:gd name="connsiteX1" fmla="*/ 870 w 9613"/>
              <a:gd name="connsiteY1" fmla="*/ 9585 h 10000"/>
              <a:gd name="connsiteX2" fmla="*/ 873 w 9613"/>
              <a:gd name="connsiteY2" fmla="*/ 9187 h 10000"/>
              <a:gd name="connsiteX3" fmla="*/ 19 w 9613"/>
              <a:gd name="connsiteY3" fmla="*/ 9224 h 10000"/>
              <a:gd name="connsiteX4" fmla="*/ 0 w 9613"/>
              <a:gd name="connsiteY4" fmla="*/ 9443 h 10000"/>
              <a:gd name="connsiteX5" fmla="*/ 957 w 9613"/>
              <a:gd name="connsiteY5" fmla="*/ 9037 h 10000"/>
              <a:gd name="connsiteX6" fmla="*/ 829 w 9613"/>
              <a:gd name="connsiteY6" fmla="*/ 9465 h 10000"/>
              <a:gd name="connsiteX7" fmla="*/ 1139 w 9613"/>
              <a:gd name="connsiteY7" fmla="*/ 9107 h 10000"/>
              <a:gd name="connsiteX8" fmla="*/ 1335 w 9613"/>
              <a:gd name="connsiteY8" fmla="*/ 9604 h 10000"/>
              <a:gd name="connsiteX9" fmla="*/ 2214 w 9613"/>
              <a:gd name="connsiteY9" fmla="*/ 9202 h 10000"/>
              <a:gd name="connsiteX10" fmla="*/ 3549 w 9613"/>
              <a:gd name="connsiteY10" fmla="*/ 9465 h 10000"/>
              <a:gd name="connsiteX11" fmla="*/ 4055 w 9613"/>
              <a:gd name="connsiteY11" fmla="*/ 9246 h 10000"/>
              <a:gd name="connsiteX12" fmla="*/ 4764 w 9613"/>
              <a:gd name="connsiteY12" fmla="*/ 9465 h 10000"/>
              <a:gd name="connsiteX13" fmla="*/ 5068 w 9613"/>
              <a:gd name="connsiteY13" fmla="*/ 9202 h 10000"/>
              <a:gd name="connsiteX14" fmla="*/ 5119 w 9613"/>
              <a:gd name="connsiteY14" fmla="*/ 9400 h 10000"/>
              <a:gd name="connsiteX15" fmla="*/ 5222 w 9613"/>
              <a:gd name="connsiteY15" fmla="*/ 9268 h 10000"/>
              <a:gd name="connsiteX16" fmla="*/ 5187 w 9613"/>
              <a:gd name="connsiteY16" fmla="*/ 9487 h 10000"/>
              <a:gd name="connsiteX17" fmla="*/ 6284 w 9613"/>
              <a:gd name="connsiteY17" fmla="*/ 9246 h 10000"/>
              <a:gd name="connsiteX18" fmla="*/ 6099 w 9613"/>
              <a:gd name="connsiteY18" fmla="*/ 9487 h 10000"/>
              <a:gd name="connsiteX19" fmla="*/ 6589 w 9613"/>
              <a:gd name="connsiteY19" fmla="*/ 9224 h 10000"/>
              <a:gd name="connsiteX20" fmla="*/ 6589 w 9613"/>
              <a:gd name="connsiteY20" fmla="*/ 9531 h 10000"/>
              <a:gd name="connsiteX21" fmla="*/ 6725 w 9613"/>
              <a:gd name="connsiteY21" fmla="*/ 9180 h 10000"/>
              <a:gd name="connsiteX22" fmla="*/ 7230 w 9613"/>
              <a:gd name="connsiteY22" fmla="*/ 9465 h 10000"/>
              <a:gd name="connsiteX23" fmla="*/ 7079 w 9613"/>
              <a:gd name="connsiteY23" fmla="*/ 9224 h 10000"/>
              <a:gd name="connsiteX24" fmla="*/ 7873 w 9613"/>
              <a:gd name="connsiteY24" fmla="*/ 9465 h 10000"/>
              <a:gd name="connsiteX25" fmla="*/ 8710 w 9613"/>
              <a:gd name="connsiteY25" fmla="*/ 7471 h 10000"/>
              <a:gd name="connsiteX26" fmla="*/ 9413 w 9613"/>
              <a:gd name="connsiteY26" fmla="*/ 8905 h 10000"/>
              <a:gd name="connsiteX27" fmla="*/ 8834 w 9613"/>
              <a:gd name="connsiteY27" fmla="*/ 8528 h 10000"/>
              <a:gd name="connsiteX28" fmla="*/ 9131 w 9613"/>
              <a:gd name="connsiteY28" fmla="*/ 9482 h 10000"/>
              <a:gd name="connsiteX29" fmla="*/ 7519 w 9613"/>
              <a:gd name="connsiteY29" fmla="*/ 8524 h 10000"/>
              <a:gd name="connsiteX30" fmla="*/ 9562 w 9613"/>
              <a:gd name="connsiteY30" fmla="*/ 8195 h 10000"/>
              <a:gd name="connsiteX31" fmla="*/ 8869 w 9613"/>
              <a:gd name="connsiteY31" fmla="*/ 9487 h 10000"/>
              <a:gd name="connsiteX32" fmla="*/ 7485 w 9613"/>
              <a:gd name="connsiteY32" fmla="*/ 7230 h 10000"/>
              <a:gd name="connsiteX33" fmla="*/ 9562 w 9613"/>
              <a:gd name="connsiteY33" fmla="*/ 6113 h 10000"/>
              <a:gd name="connsiteX34" fmla="*/ 7519 w 9613"/>
              <a:gd name="connsiteY34" fmla="*/ 4820 h 10000"/>
              <a:gd name="connsiteX35" fmla="*/ 9613 w 9613"/>
              <a:gd name="connsiteY35" fmla="*/ 7296 h 10000"/>
              <a:gd name="connsiteX36" fmla="*/ 7772 w 9613"/>
              <a:gd name="connsiteY36" fmla="*/ 1709 h 10000"/>
              <a:gd name="connsiteX37" fmla="*/ 7502 w 9613"/>
              <a:gd name="connsiteY37" fmla="*/ 2454 h 10000"/>
              <a:gd name="connsiteX38" fmla="*/ 8989 w 9613"/>
              <a:gd name="connsiteY38" fmla="*/ 1161 h 10000"/>
              <a:gd name="connsiteX39" fmla="*/ 8042 w 9613"/>
              <a:gd name="connsiteY39" fmla="*/ 899 h 10000"/>
              <a:gd name="connsiteX40" fmla="*/ 9562 w 9613"/>
              <a:gd name="connsiteY40" fmla="*/ 3242 h 10000"/>
              <a:gd name="connsiteX41" fmla="*/ 7469 w 9613"/>
              <a:gd name="connsiteY41" fmla="*/ 3199 h 10000"/>
              <a:gd name="connsiteX42" fmla="*/ 8702 w 9613"/>
              <a:gd name="connsiteY42" fmla="*/ 0 h 10000"/>
              <a:gd name="connsiteX0" fmla="*/ 900 w 9981"/>
              <a:gd name="connsiteY0" fmla="*/ 10000 h 10000"/>
              <a:gd name="connsiteX1" fmla="*/ 886 w 9981"/>
              <a:gd name="connsiteY1" fmla="*/ 9585 h 10000"/>
              <a:gd name="connsiteX2" fmla="*/ 889 w 9981"/>
              <a:gd name="connsiteY2" fmla="*/ 9187 h 10000"/>
              <a:gd name="connsiteX3" fmla="*/ 1 w 9981"/>
              <a:gd name="connsiteY3" fmla="*/ 9224 h 10000"/>
              <a:gd name="connsiteX4" fmla="*/ 651 w 9981"/>
              <a:gd name="connsiteY4" fmla="*/ 9686 h 10000"/>
              <a:gd name="connsiteX5" fmla="*/ 977 w 9981"/>
              <a:gd name="connsiteY5" fmla="*/ 9037 h 10000"/>
              <a:gd name="connsiteX6" fmla="*/ 843 w 9981"/>
              <a:gd name="connsiteY6" fmla="*/ 9465 h 10000"/>
              <a:gd name="connsiteX7" fmla="*/ 1166 w 9981"/>
              <a:gd name="connsiteY7" fmla="*/ 9107 h 10000"/>
              <a:gd name="connsiteX8" fmla="*/ 1370 w 9981"/>
              <a:gd name="connsiteY8" fmla="*/ 9604 h 10000"/>
              <a:gd name="connsiteX9" fmla="*/ 2284 w 9981"/>
              <a:gd name="connsiteY9" fmla="*/ 9202 h 10000"/>
              <a:gd name="connsiteX10" fmla="*/ 3673 w 9981"/>
              <a:gd name="connsiteY10" fmla="*/ 9465 h 10000"/>
              <a:gd name="connsiteX11" fmla="*/ 4199 w 9981"/>
              <a:gd name="connsiteY11" fmla="*/ 9246 h 10000"/>
              <a:gd name="connsiteX12" fmla="*/ 4937 w 9981"/>
              <a:gd name="connsiteY12" fmla="*/ 9465 h 10000"/>
              <a:gd name="connsiteX13" fmla="*/ 5253 w 9981"/>
              <a:gd name="connsiteY13" fmla="*/ 9202 h 10000"/>
              <a:gd name="connsiteX14" fmla="*/ 5306 w 9981"/>
              <a:gd name="connsiteY14" fmla="*/ 9400 h 10000"/>
              <a:gd name="connsiteX15" fmla="*/ 5413 w 9981"/>
              <a:gd name="connsiteY15" fmla="*/ 9268 h 10000"/>
              <a:gd name="connsiteX16" fmla="*/ 5377 w 9981"/>
              <a:gd name="connsiteY16" fmla="*/ 9487 h 10000"/>
              <a:gd name="connsiteX17" fmla="*/ 6518 w 9981"/>
              <a:gd name="connsiteY17" fmla="*/ 9246 h 10000"/>
              <a:gd name="connsiteX18" fmla="*/ 6326 w 9981"/>
              <a:gd name="connsiteY18" fmla="*/ 9487 h 10000"/>
              <a:gd name="connsiteX19" fmla="*/ 6835 w 9981"/>
              <a:gd name="connsiteY19" fmla="*/ 9224 h 10000"/>
              <a:gd name="connsiteX20" fmla="*/ 6835 w 9981"/>
              <a:gd name="connsiteY20" fmla="*/ 9531 h 10000"/>
              <a:gd name="connsiteX21" fmla="*/ 6977 w 9981"/>
              <a:gd name="connsiteY21" fmla="*/ 9180 h 10000"/>
              <a:gd name="connsiteX22" fmla="*/ 7502 w 9981"/>
              <a:gd name="connsiteY22" fmla="*/ 9465 h 10000"/>
              <a:gd name="connsiteX23" fmla="*/ 7345 w 9981"/>
              <a:gd name="connsiteY23" fmla="*/ 9224 h 10000"/>
              <a:gd name="connsiteX24" fmla="*/ 8171 w 9981"/>
              <a:gd name="connsiteY24" fmla="*/ 9465 h 10000"/>
              <a:gd name="connsiteX25" fmla="*/ 9042 w 9981"/>
              <a:gd name="connsiteY25" fmla="*/ 7471 h 10000"/>
              <a:gd name="connsiteX26" fmla="*/ 9773 w 9981"/>
              <a:gd name="connsiteY26" fmla="*/ 8905 h 10000"/>
              <a:gd name="connsiteX27" fmla="*/ 9171 w 9981"/>
              <a:gd name="connsiteY27" fmla="*/ 8528 h 10000"/>
              <a:gd name="connsiteX28" fmla="*/ 9480 w 9981"/>
              <a:gd name="connsiteY28" fmla="*/ 9482 h 10000"/>
              <a:gd name="connsiteX29" fmla="*/ 7803 w 9981"/>
              <a:gd name="connsiteY29" fmla="*/ 8524 h 10000"/>
              <a:gd name="connsiteX30" fmla="*/ 9928 w 9981"/>
              <a:gd name="connsiteY30" fmla="*/ 8195 h 10000"/>
              <a:gd name="connsiteX31" fmla="*/ 9207 w 9981"/>
              <a:gd name="connsiteY31" fmla="*/ 9487 h 10000"/>
              <a:gd name="connsiteX32" fmla="*/ 7767 w 9981"/>
              <a:gd name="connsiteY32" fmla="*/ 7230 h 10000"/>
              <a:gd name="connsiteX33" fmla="*/ 9928 w 9981"/>
              <a:gd name="connsiteY33" fmla="*/ 6113 h 10000"/>
              <a:gd name="connsiteX34" fmla="*/ 7803 w 9981"/>
              <a:gd name="connsiteY34" fmla="*/ 4820 h 10000"/>
              <a:gd name="connsiteX35" fmla="*/ 9981 w 9981"/>
              <a:gd name="connsiteY35" fmla="*/ 7296 h 10000"/>
              <a:gd name="connsiteX36" fmla="*/ 8066 w 9981"/>
              <a:gd name="connsiteY36" fmla="*/ 1709 h 10000"/>
              <a:gd name="connsiteX37" fmla="*/ 7785 w 9981"/>
              <a:gd name="connsiteY37" fmla="*/ 2454 h 10000"/>
              <a:gd name="connsiteX38" fmla="*/ 9332 w 9981"/>
              <a:gd name="connsiteY38" fmla="*/ 1161 h 10000"/>
              <a:gd name="connsiteX39" fmla="*/ 8347 w 9981"/>
              <a:gd name="connsiteY39" fmla="*/ 899 h 10000"/>
              <a:gd name="connsiteX40" fmla="*/ 9928 w 9981"/>
              <a:gd name="connsiteY40" fmla="*/ 3242 h 10000"/>
              <a:gd name="connsiteX41" fmla="*/ 7751 w 9981"/>
              <a:gd name="connsiteY41" fmla="*/ 3199 h 10000"/>
              <a:gd name="connsiteX42" fmla="*/ 9033 w 9981"/>
              <a:gd name="connsiteY42" fmla="*/ 0 h 10000"/>
              <a:gd name="connsiteX0" fmla="*/ 250 w 9348"/>
              <a:gd name="connsiteY0" fmla="*/ 10000 h 10000"/>
              <a:gd name="connsiteX1" fmla="*/ 236 w 9348"/>
              <a:gd name="connsiteY1" fmla="*/ 9585 h 10000"/>
              <a:gd name="connsiteX2" fmla="*/ 239 w 9348"/>
              <a:gd name="connsiteY2" fmla="*/ 9187 h 10000"/>
              <a:gd name="connsiteX3" fmla="*/ 411 w 9348"/>
              <a:gd name="connsiteY3" fmla="*/ 9502 h 10000"/>
              <a:gd name="connsiteX4" fmla="*/ 0 w 9348"/>
              <a:gd name="connsiteY4" fmla="*/ 9686 h 10000"/>
              <a:gd name="connsiteX5" fmla="*/ 327 w 9348"/>
              <a:gd name="connsiteY5" fmla="*/ 9037 h 10000"/>
              <a:gd name="connsiteX6" fmla="*/ 193 w 9348"/>
              <a:gd name="connsiteY6" fmla="*/ 9465 h 10000"/>
              <a:gd name="connsiteX7" fmla="*/ 516 w 9348"/>
              <a:gd name="connsiteY7" fmla="*/ 9107 h 10000"/>
              <a:gd name="connsiteX8" fmla="*/ 721 w 9348"/>
              <a:gd name="connsiteY8" fmla="*/ 9604 h 10000"/>
              <a:gd name="connsiteX9" fmla="*/ 1636 w 9348"/>
              <a:gd name="connsiteY9" fmla="*/ 9202 h 10000"/>
              <a:gd name="connsiteX10" fmla="*/ 3028 w 9348"/>
              <a:gd name="connsiteY10" fmla="*/ 9465 h 10000"/>
              <a:gd name="connsiteX11" fmla="*/ 3555 w 9348"/>
              <a:gd name="connsiteY11" fmla="*/ 9246 h 10000"/>
              <a:gd name="connsiteX12" fmla="*/ 4294 w 9348"/>
              <a:gd name="connsiteY12" fmla="*/ 9465 h 10000"/>
              <a:gd name="connsiteX13" fmla="*/ 4611 w 9348"/>
              <a:gd name="connsiteY13" fmla="*/ 9202 h 10000"/>
              <a:gd name="connsiteX14" fmla="*/ 4664 w 9348"/>
              <a:gd name="connsiteY14" fmla="*/ 9400 h 10000"/>
              <a:gd name="connsiteX15" fmla="*/ 4771 w 9348"/>
              <a:gd name="connsiteY15" fmla="*/ 9268 h 10000"/>
              <a:gd name="connsiteX16" fmla="*/ 4735 w 9348"/>
              <a:gd name="connsiteY16" fmla="*/ 9487 h 10000"/>
              <a:gd name="connsiteX17" fmla="*/ 5878 w 9348"/>
              <a:gd name="connsiteY17" fmla="*/ 9246 h 10000"/>
              <a:gd name="connsiteX18" fmla="*/ 5686 w 9348"/>
              <a:gd name="connsiteY18" fmla="*/ 9487 h 10000"/>
              <a:gd name="connsiteX19" fmla="*/ 6196 w 9348"/>
              <a:gd name="connsiteY19" fmla="*/ 9224 h 10000"/>
              <a:gd name="connsiteX20" fmla="*/ 6196 w 9348"/>
              <a:gd name="connsiteY20" fmla="*/ 9531 h 10000"/>
              <a:gd name="connsiteX21" fmla="*/ 6338 w 9348"/>
              <a:gd name="connsiteY21" fmla="*/ 9180 h 10000"/>
              <a:gd name="connsiteX22" fmla="*/ 6864 w 9348"/>
              <a:gd name="connsiteY22" fmla="*/ 9465 h 10000"/>
              <a:gd name="connsiteX23" fmla="*/ 6707 w 9348"/>
              <a:gd name="connsiteY23" fmla="*/ 9224 h 10000"/>
              <a:gd name="connsiteX24" fmla="*/ 7535 w 9348"/>
              <a:gd name="connsiteY24" fmla="*/ 9465 h 10000"/>
              <a:gd name="connsiteX25" fmla="*/ 8407 w 9348"/>
              <a:gd name="connsiteY25" fmla="*/ 7471 h 10000"/>
              <a:gd name="connsiteX26" fmla="*/ 9140 w 9348"/>
              <a:gd name="connsiteY26" fmla="*/ 8905 h 10000"/>
              <a:gd name="connsiteX27" fmla="*/ 8536 w 9348"/>
              <a:gd name="connsiteY27" fmla="*/ 8528 h 10000"/>
              <a:gd name="connsiteX28" fmla="*/ 8846 w 9348"/>
              <a:gd name="connsiteY28" fmla="*/ 9482 h 10000"/>
              <a:gd name="connsiteX29" fmla="*/ 7166 w 9348"/>
              <a:gd name="connsiteY29" fmla="*/ 8524 h 10000"/>
              <a:gd name="connsiteX30" fmla="*/ 9295 w 9348"/>
              <a:gd name="connsiteY30" fmla="*/ 8195 h 10000"/>
              <a:gd name="connsiteX31" fmla="*/ 8573 w 9348"/>
              <a:gd name="connsiteY31" fmla="*/ 9487 h 10000"/>
              <a:gd name="connsiteX32" fmla="*/ 7130 w 9348"/>
              <a:gd name="connsiteY32" fmla="*/ 7230 h 10000"/>
              <a:gd name="connsiteX33" fmla="*/ 9295 w 9348"/>
              <a:gd name="connsiteY33" fmla="*/ 6113 h 10000"/>
              <a:gd name="connsiteX34" fmla="*/ 7166 w 9348"/>
              <a:gd name="connsiteY34" fmla="*/ 4820 h 10000"/>
              <a:gd name="connsiteX35" fmla="*/ 9348 w 9348"/>
              <a:gd name="connsiteY35" fmla="*/ 7296 h 10000"/>
              <a:gd name="connsiteX36" fmla="*/ 7429 w 9348"/>
              <a:gd name="connsiteY36" fmla="*/ 1709 h 10000"/>
              <a:gd name="connsiteX37" fmla="*/ 7148 w 9348"/>
              <a:gd name="connsiteY37" fmla="*/ 2454 h 10000"/>
              <a:gd name="connsiteX38" fmla="*/ 8698 w 9348"/>
              <a:gd name="connsiteY38" fmla="*/ 1161 h 10000"/>
              <a:gd name="connsiteX39" fmla="*/ 7711 w 9348"/>
              <a:gd name="connsiteY39" fmla="*/ 899 h 10000"/>
              <a:gd name="connsiteX40" fmla="*/ 9295 w 9348"/>
              <a:gd name="connsiteY40" fmla="*/ 3242 h 10000"/>
              <a:gd name="connsiteX41" fmla="*/ 7114 w 9348"/>
              <a:gd name="connsiteY41" fmla="*/ 3199 h 10000"/>
              <a:gd name="connsiteX42" fmla="*/ 8398 w 9348"/>
              <a:gd name="connsiteY42" fmla="*/ 0 h 10000"/>
              <a:gd name="connsiteX0" fmla="*/ 177 w 10000"/>
              <a:gd name="connsiteY0" fmla="*/ 10765 h 10765"/>
              <a:gd name="connsiteX1" fmla="*/ 252 w 10000"/>
              <a:gd name="connsiteY1" fmla="*/ 9585 h 10765"/>
              <a:gd name="connsiteX2" fmla="*/ 256 w 10000"/>
              <a:gd name="connsiteY2" fmla="*/ 9187 h 10765"/>
              <a:gd name="connsiteX3" fmla="*/ 440 w 10000"/>
              <a:gd name="connsiteY3" fmla="*/ 9502 h 10765"/>
              <a:gd name="connsiteX4" fmla="*/ 0 w 10000"/>
              <a:gd name="connsiteY4" fmla="*/ 9686 h 10765"/>
              <a:gd name="connsiteX5" fmla="*/ 350 w 10000"/>
              <a:gd name="connsiteY5" fmla="*/ 9037 h 10765"/>
              <a:gd name="connsiteX6" fmla="*/ 206 w 10000"/>
              <a:gd name="connsiteY6" fmla="*/ 9465 h 10765"/>
              <a:gd name="connsiteX7" fmla="*/ 552 w 10000"/>
              <a:gd name="connsiteY7" fmla="*/ 9107 h 10765"/>
              <a:gd name="connsiteX8" fmla="*/ 771 w 10000"/>
              <a:gd name="connsiteY8" fmla="*/ 9604 h 10765"/>
              <a:gd name="connsiteX9" fmla="*/ 1750 w 10000"/>
              <a:gd name="connsiteY9" fmla="*/ 9202 h 10765"/>
              <a:gd name="connsiteX10" fmla="*/ 3239 w 10000"/>
              <a:gd name="connsiteY10" fmla="*/ 9465 h 10765"/>
              <a:gd name="connsiteX11" fmla="*/ 3803 w 10000"/>
              <a:gd name="connsiteY11" fmla="*/ 9246 h 10765"/>
              <a:gd name="connsiteX12" fmla="*/ 4593 w 10000"/>
              <a:gd name="connsiteY12" fmla="*/ 9465 h 10765"/>
              <a:gd name="connsiteX13" fmla="*/ 4933 w 10000"/>
              <a:gd name="connsiteY13" fmla="*/ 9202 h 10765"/>
              <a:gd name="connsiteX14" fmla="*/ 4989 w 10000"/>
              <a:gd name="connsiteY14" fmla="*/ 9400 h 10765"/>
              <a:gd name="connsiteX15" fmla="*/ 5104 w 10000"/>
              <a:gd name="connsiteY15" fmla="*/ 9268 h 10765"/>
              <a:gd name="connsiteX16" fmla="*/ 5065 w 10000"/>
              <a:gd name="connsiteY16" fmla="*/ 9487 h 10765"/>
              <a:gd name="connsiteX17" fmla="*/ 6288 w 10000"/>
              <a:gd name="connsiteY17" fmla="*/ 9246 h 10765"/>
              <a:gd name="connsiteX18" fmla="*/ 6083 w 10000"/>
              <a:gd name="connsiteY18" fmla="*/ 9487 h 10765"/>
              <a:gd name="connsiteX19" fmla="*/ 6628 w 10000"/>
              <a:gd name="connsiteY19" fmla="*/ 9224 h 10765"/>
              <a:gd name="connsiteX20" fmla="*/ 6628 w 10000"/>
              <a:gd name="connsiteY20" fmla="*/ 9531 h 10765"/>
              <a:gd name="connsiteX21" fmla="*/ 6780 w 10000"/>
              <a:gd name="connsiteY21" fmla="*/ 9180 h 10765"/>
              <a:gd name="connsiteX22" fmla="*/ 7343 w 10000"/>
              <a:gd name="connsiteY22" fmla="*/ 9465 h 10765"/>
              <a:gd name="connsiteX23" fmla="*/ 7175 w 10000"/>
              <a:gd name="connsiteY23" fmla="*/ 9224 h 10765"/>
              <a:gd name="connsiteX24" fmla="*/ 8061 w 10000"/>
              <a:gd name="connsiteY24" fmla="*/ 9465 h 10765"/>
              <a:gd name="connsiteX25" fmla="*/ 8993 w 10000"/>
              <a:gd name="connsiteY25" fmla="*/ 7471 h 10765"/>
              <a:gd name="connsiteX26" fmla="*/ 9777 w 10000"/>
              <a:gd name="connsiteY26" fmla="*/ 8905 h 10765"/>
              <a:gd name="connsiteX27" fmla="*/ 9131 w 10000"/>
              <a:gd name="connsiteY27" fmla="*/ 8528 h 10765"/>
              <a:gd name="connsiteX28" fmla="*/ 9463 w 10000"/>
              <a:gd name="connsiteY28" fmla="*/ 9482 h 10765"/>
              <a:gd name="connsiteX29" fmla="*/ 7666 w 10000"/>
              <a:gd name="connsiteY29" fmla="*/ 8524 h 10765"/>
              <a:gd name="connsiteX30" fmla="*/ 9943 w 10000"/>
              <a:gd name="connsiteY30" fmla="*/ 8195 h 10765"/>
              <a:gd name="connsiteX31" fmla="*/ 9171 w 10000"/>
              <a:gd name="connsiteY31" fmla="*/ 9487 h 10765"/>
              <a:gd name="connsiteX32" fmla="*/ 7627 w 10000"/>
              <a:gd name="connsiteY32" fmla="*/ 7230 h 10765"/>
              <a:gd name="connsiteX33" fmla="*/ 9943 w 10000"/>
              <a:gd name="connsiteY33" fmla="*/ 6113 h 10765"/>
              <a:gd name="connsiteX34" fmla="*/ 7666 w 10000"/>
              <a:gd name="connsiteY34" fmla="*/ 4820 h 10765"/>
              <a:gd name="connsiteX35" fmla="*/ 10000 w 10000"/>
              <a:gd name="connsiteY35" fmla="*/ 7296 h 10765"/>
              <a:gd name="connsiteX36" fmla="*/ 7947 w 10000"/>
              <a:gd name="connsiteY36" fmla="*/ 1709 h 10765"/>
              <a:gd name="connsiteX37" fmla="*/ 7647 w 10000"/>
              <a:gd name="connsiteY37" fmla="*/ 2454 h 10765"/>
              <a:gd name="connsiteX38" fmla="*/ 9305 w 10000"/>
              <a:gd name="connsiteY38" fmla="*/ 1161 h 10765"/>
              <a:gd name="connsiteX39" fmla="*/ 8249 w 10000"/>
              <a:gd name="connsiteY39" fmla="*/ 899 h 10765"/>
              <a:gd name="connsiteX40" fmla="*/ 9943 w 10000"/>
              <a:gd name="connsiteY40" fmla="*/ 3242 h 10765"/>
              <a:gd name="connsiteX41" fmla="*/ 7610 w 10000"/>
              <a:gd name="connsiteY41" fmla="*/ 3199 h 10765"/>
              <a:gd name="connsiteX42" fmla="*/ 8984 w 10000"/>
              <a:gd name="connsiteY42" fmla="*/ 0 h 10765"/>
              <a:gd name="connsiteX0" fmla="*/ 1 w 9824"/>
              <a:gd name="connsiteY0" fmla="*/ 10765 h 10765"/>
              <a:gd name="connsiteX1" fmla="*/ 76 w 9824"/>
              <a:gd name="connsiteY1" fmla="*/ 9585 h 10765"/>
              <a:gd name="connsiteX2" fmla="*/ 80 w 9824"/>
              <a:gd name="connsiteY2" fmla="*/ 9187 h 10765"/>
              <a:gd name="connsiteX3" fmla="*/ 264 w 9824"/>
              <a:gd name="connsiteY3" fmla="*/ 9502 h 10765"/>
              <a:gd name="connsiteX4" fmla="*/ 273 w 9824"/>
              <a:gd name="connsiteY4" fmla="*/ 10277 h 10765"/>
              <a:gd name="connsiteX5" fmla="*/ 174 w 9824"/>
              <a:gd name="connsiteY5" fmla="*/ 9037 h 10765"/>
              <a:gd name="connsiteX6" fmla="*/ 30 w 9824"/>
              <a:gd name="connsiteY6" fmla="*/ 9465 h 10765"/>
              <a:gd name="connsiteX7" fmla="*/ 376 w 9824"/>
              <a:gd name="connsiteY7" fmla="*/ 9107 h 10765"/>
              <a:gd name="connsiteX8" fmla="*/ 595 w 9824"/>
              <a:gd name="connsiteY8" fmla="*/ 9604 h 10765"/>
              <a:gd name="connsiteX9" fmla="*/ 1574 w 9824"/>
              <a:gd name="connsiteY9" fmla="*/ 9202 h 10765"/>
              <a:gd name="connsiteX10" fmla="*/ 3063 w 9824"/>
              <a:gd name="connsiteY10" fmla="*/ 9465 h 10765"/>
              <a:gd name="connsiteX11" fmla="*/ 3627 w 9824"/>
              <a:gd name="connsiteY11" fmla="*/ 9246 h 10765"/>
              <a:gd name="connsiteX12" fmla="*/ 4417 w 9824"/>
              <a:gd name="connsiteY12" fmla="*/ 9465 h 10765"/>
              <a:gd name="connsiteX13" fmla="*/ 4757 w 9824"/>
              <a:gd name="connsiteY13" fmla="*/ 9202 h 10765"/>
              <a:gd name="connsiteX14" fmla="*/ 4813 w 9824"/>
              <a:gd name="connsiteY14" fmla="*/ 9400 h 10765"/>
              <a:gd name="connsiteX15" fmla="*/ 4928 w 9824"/>
              <a:gd name="connsiteY15" fmla="*/ 9268 h 10765"/>
              <a:gd name="connsiteX16" fmla="*/ 4889 w 9824"/>
              <a:gd name="connsiteY16" fmla="*/ 9487 h 10765"/>
              <a:gd name="connsiteX17" fmla="*/ 6112 w 9824"/>
              <a:gd name="connsiteY17" fmla="*/ 9246 h 10765"/>
              <a:gd name="connsiteX18" fmla="*/ 5907 w 9824"/>
              <a:gd name="connsiteY18" fmla="*/ 9487 h 10765"/>
              <a:gd name="connsiteX19" fmla="*/ 6452 w 9824"/>
              <a:gd name="connsiteY19" fmla="*/ 9224 h 10765"/>
              <a:gd name="connsiteX20" fmla="*/ 6452 w 9824"/>
              <a:gd name="connsiteY20" fmla="*/ 9531 h 10765"/>
              <a:gd name="connsiteX21" fmla="*/ 6604 w 9824"/>
              <a:gd name="connsiteY21" fmla="*/ 9180 h 10765"/>
              <a:gd name="connsiteX22" fmla="*/ 7167 w 9824"/>
              <a:gd name="connsiteY22" fmla="*/ 9465 h 10765"/>
              <a:gd name="connsiteX23" fmla="*/ 6999 w 9824"/>
              <a:gd name="connsiteY23" fmla="*/ 9224 h 10765"/>
              <a:gd name="connsiteX24" fmla="*/ 7885 w 9824"/>
              <a:gd name="connsiteY24" fmla="*/ 9465 h 10765"/>
              <a:gd name="connsiteX25" fmla="*/ 8817 w 9824"/>
              <a:gd name="connsiteY25" fmla="*/ 7471 h 10765"/>
              <a:gd name="connsiteX26" fmla="*/ 9601 w 9824"/>
              <a:gd name="connsiteY26" fmla="*/ 8905 h 10765"/>
              <a:gd name="connsiteX27" fmla="*/ 8955 w 9824"/>
              <a:gd name="connsiteY27" fmla="*/ 8528 h 10765"/>
              <a:gd name="connsiteX28" fmla="*/ 9287 w 9824"/>
              <a:gd name="connsiteY28" fmla="*/ 9482 h 10765"/>
              <a:gd name="connsiteX29" fmla="*/ 7490 w 9824"/>
              <a:gd name="connsiteY29" fmla="*/ 8524 h 10765"/>
              <a:gd name="connsiteX30" fmla="*/ 9767 w 9824"/>
              <a:gd name="connsiteY30" fmla="*/ 8195 h 10765"/>
              <a:gd name="connsiteX31" fmla="*/ 8995 w 9824"/>
              <a:gd name="connsiteY31" fmla="*/ 9487 h 10765"/>
              <a:gd name="connsiteX32" fmla="*/ 7451 w 9824"/>
              <a:gd name="connsiteY32" fmla="*/ 7230 h 10765"/>
              <a:gd name="connsiteX33" fmla="*/ 9767 w 9824"/>
              <a:gd name="connsiteY33" fmla="*/ 6113 h 10765"/>
              <a:gd name="connsiteX34" fmla="*/ 7490 w 9824"/>
              <a:gd name="connsiteY34" fmla="*/ 4820 h 10765"/>
              <a:gd name="connsiteX35" fmla="*/ 9824 w 9824"/>
              <a:gd name="connsiteY35" fmla="*/ 7296 h 10765"/>
              <a:gd name="connsiteX36" fmla="*/ 7771 w 9824"/>
              <a:gd name="connsiteY36" fmla="*/ 1709 h 10765"/>
              <a:gd name="connsiteX37" fmla="*/ 7471 w 9824"/>
              <a:gd name="connsiteY37" fmla="*/ 2454 h 10765"/>
              <a:gd name="connsiteX38" fmla="*/ 9129 w 9824"/>
              <a:gd name="connsiteY38" fmla="*/ 1161 h 10765"/>
              <a:gd name="connsiteX39" fmla="*/ 8073 w 9824"/>
              <a:gd name="connsiteY39" fmla="*/ 899 h 10765"/>
              <a:gd name="connsiteX40" fmla="*/ 9767 w 9824"/>
              <a:gd name="connsiteY40" fmla="*/ 3242 h 10765"/>
              <a:gd name="connsiteX41" fmla="*/ 7434 w 9824"/>
              <a:gd name="connsiteY41" fmla="*/ 3199 h 10765"/>
              <a:gd name="connsiteX42" fmla="*/ 8808 w 9824"/>
              <a:gd name="connsiteY42" fmla="*/ 0 h 10765"/>
              <a:gd name="connsiteX0" fmla="*/ 61 w 10060"/>
              <a:gd name="connsiteY0" fmla="*/ 10000 h 10000"/>
              <a:gd name="connsiteX1" fmla="*/ 137 w 10060"/>
              <a:gd name="connsiteY1" fmla="*/ 8904 h 10000"/>
              <a:gd name="connsiteX2" fmla="*/ 141 w 10060"/>
              <a:gd name="connsiteY2" fmla="*/ 8534 h 10000"/>
              <a:gd name="connsiteX3" fmla="*/ 329 w 10060"/>
              <a:gd name="connsiteY3" fmla="*/ 8827 h 10000"/>
              <a:gd name="connsiteX4" fmla="*/ 338 w 10060"/>
              <a:gd name="connsiteY4" fmla="*/ 9547 h 10000"/>
              <a:gd name="connsiteX5" fmla="*/ 237 w 10060"/>
              <a:gd name="connsiteY5" fmla="*/ 8395 h 10000"/>
              <a:gd name="connsiteX6" fmla="*/ 0 w 10060"/>
              <a:gd name="connsiteY6" fmla="*/ 9115 h 10000"/>
              <a:gd name="connsiteX7" fmla="*/ 443 w 10060"/>
              <a:gd name="connsiteY7" fmla="*/ 8460 h 10000"/>
              <a:gd name="connsiteX8" fmla="*/ 666 w 10060"/>
              <a:gd name="connsiteY8" fmla="*/ 8922 h 10000"/>
              <a:gd name="connsiteX9" fmla="*/ 1662 w 10060"/>
              <a:gd name="connsiteY9" fmla="*/ 8548 h 10000"/>
              <a:gd name="connsiteX10" fmla="*/ 3178 w 10060"/>
              <a:gd name="connsiteY10" fmla="*/ 8792 h 10000"/>
              <a:gd name="connsiteX11" fmla="*/ 3752 w 10060"/>
              <a:gd name="connsiteY11" fmla="*/ 8589 h 10000"/>
              <a:gd name="connsiteX12" fmla="*/ 4556 w 10060"/>
              <a:gd name="connsiteY12" fmla="*/ 8792 h 10000"/>
              <a:gd name="connsiteX13" fmla="*/ 4902 w 10060"/>
              <a:gd name="connsiteY13" fmla="*/ 8548 h 10000"/>
              <a:gd name="connsiteX14" fmla="*/ 4959 w 10060"/>
              <a:gd name="connsiteY14" fmla="*/ 8732 h 10000"/>
              <a:gd name="connsiteX15" fmla="*/ 5076 w 10060"/>
              <a:gd name="connsiteY15" fmla="*/ 8609 h 10000"/>
              <a:gd name="connsiteX16" fmla="*/ 5037 w 10060"/>
              <a:gd name="connsiteY16" fmla="*/ 8813 h 10000"/>
              <a:gd name="connsiteX17" fmla="*/ 6281 w 10060"/>
              <a:gd name="connsiteY17" fmla="*/ 8589 h 10000"/>
              <a:gd name="connsiteX18" fmla="*/ 6073 w 10060"/>
              <a:gd name="connsiteY18" fmla="*/ 8813 h 10000"/>
              <a:gd name="connsiteX19" fmla="*/ 6628 w 10060"/>
              <a:gd name="connsiteY19" fmla="*/ 8569 h 10000"/>
              <a:gd name="connsiteX20" fmla="*/ 6628 w 10060"/>
              <a:gd name="connsiteY20" fmla="*/ 8854 h 10000"/>
              <a:gd name="connsiteX21" fmla="*/ 6782 w 10060"/>
              <a:gd name="connsiteY21" fmla="*/ 8528 h 10000"/>
              <a:gd name="connsiteX22" fmla="*/ 7355 w 10060"/>
              <a:gd name="connsiteY22" fmla="*/ 8792 h 10000"/>
              <a:gd name="connsiteX23" fmla="*/ 7184 w 10060"/>
              <a:gd name="connsiteY23" fmla="*/ 8569 h 10000"/>
              <a:gd name="connsiteX24" fmla="*/ 8086 w 10060"/>
              <a:gd name="connsiteY24" fmla="*/ 8792 h 10000"/>
              <a:gd name="connsiteX25" fmla="*/ 9035 w 10060"/>
              <a:gd name="connsiteY25" fmla="*/ 6940 h 10000"/>
              <a:gd name="connsiteX26" fmla="*/ 9833 w 10060"/>
              <a:gd name="connsiteY26" fmla="*/ 8272 h 10000"/>
              <a:gd name="connsiteX27" fmla="*/ 9175 w 10060"/>
              <a:gd name="connsiteY27" fmla="*/ 7922 h 10000"/>
              <a:gd name="connsiteX28" fmla="*/ 9513 w 10060"/>
              <a:gd name="connsiteY28" fmla="*/ 8808 h 10000"/>
              <a:gd name="connsiteX29" fmla="*/ 7684 w 10060"/>
              <a:gd name="connsiteY29" fmla="*/ 7918 h 10000"/>
              <a:gd name="connsiteX30" fmla="*/ 10002 w 10060"/>
              <a:gd name="connsiteY30" fmla="*/ 7613 h 10000"/>
              <a:gd name="connsiteX31" fmla="*/ 9216 w 10060"/>
              <a:gd name="connsiteY31" fmla="*/ 8813 h 10000"/>
              <a:gd name="connsiteX32" fmla="*/ 7644 w 10060"/>
              <a:gd name="connsiteY32" fmla="*/ 6716 h 10000"/>
              <a:gd name="connsiteX33" fmla="*/ 10002 w 10060"/>
              <a:gd name="connsiteY33" fmla="*/ 5679 h 10000"/>
              <a:gd name="connsiteX34" fmla="*/ 7684 w 10060"/>
              <a:gd name="connsiteY34" fmla="*/ 4477 h 10000"/>
              <a:gd name="connsiteX35" fmla="*/ 10060 w 10060"/>
              <a:gd name="connsiteY35" fmla="*/ 6778 h 10000"/>
              <a:gd name="connsiteX36" fmla="*/ 7970 w 10060"/>
              <a:gd name="connsiteY36" fmla="*/ 1588 h 10000"/>
              <a:gd name="connsiteX37" fmla="*/ 7665 w 10060"/>
              <a:gd name="connsiteY37" fmla="*/ 2280 h 10000"/>
              <a:gd name="connsiteX38" fmla="*/ 9353 w 10060"/>
              <a:gd name="connsiteY38" fmla="*/ 1078 h 10000"/>
              <a:gd name="connsiteX39" fmla="*/ 8278 w 10060"/>
              <a:gd name="connsiteY39" fmla="*/ 835 h 10000"/>
              <a:gd name="connsiteX40" fmla="*/ 10002 w 10060"/>
              <a:gd name="connsiteY40" fmla="*/ 3012 h 10000"/>
              <a:gd name="connsiteX41" fmla="*/ 7627 w 10060"/>
              <a:gd name="connsiteY41" fmla="*/ 2972 h 10000"/>
              <a:gd name="connsiteX42" fmla="*/ 9026 w 10060"/>
              <a:gd name="connsiteY42" fmla="*/ 0 h 10000"/>
              <a:gd name="connsiteX0" fmla="*/ 137 w 10060"/>
              <a:gd name="connsiteY0" fmla="*/ 8904 h 9547"/>
              <a:gd name="connsiteX1" fmla="*/ 141 w 10060"/>
              <a:gd name="connsiteY1" fmla="*/ 8534 h 9547"/>
              <a:gd name="connsiteX2" fmla="*/ 329 w 10060"/>
              <a:gd name="connsiteY2" fmla="*/ 8827 h 9547"/>
              <a:gd name="connsiteX3" fmla="*/ 338 w 10060"/>
              <a:gd name="connsiteY3" fmla="*/ 9547 h 9547"/>
              <a:gd name="connsiteX4" fmla="*/ 237 w 10060"/>
              <a:gd name="connsiteY4" fmla="*/ 8395 h 9547"/>
              <a:gd name="connsiteX5" fmla="*/ 0 w 10060"/>
              <a:gd name="connsiteY5" fmla="*/ 9115 h 9547"/>
              <a:gd name="connsiteX6" fmla="*/ 443 w 10060"/>
              <a:gd name="connsiteY6" fmla="*/ 8460 h 9547"/>
              <a:gd name="connsiteX7" fmla="*/ 666 w 10060"/>
              <a:gd name="connsiteY7" fmla="*/ 8922 h 9547"/>
              <a:gd name="connsiteX8" fmla="*/ 1662 w 10060"/>
              <a:gd name="connsiteY8" fmla="*/ 8548 h 9547"/>
              <a:gd name="connsiteX9" fmla="*/ 3178 w 10060"/>
              <a:gd name="connsiteY9" fmla="*/ 8792 h 9547"/>
              <a:gd name="connsiteX10" fmla="*/ 3752 w 10060"/>
              <a:gd name="connsiteY10" fmla="*/ 8589 h 9547"/>
              <a:gd name="connsiteX11" fmla="*/ 4556 w 10060"/>
              <a:gd name="connsiteY11" fmla="*/ 8792 h 9547"/>
              <a:gd name="connsiteX12" fmla="*/ 4902 w 10060"/>
              <a:gd name="connsiteY12" fmla="*/ 8548 h 9547"/>
              <a:gd name="connsiteX13" fmla="*/ 4959 w 10060"/>
              <a:gd name="connsiteY13" fmla="*/ 8732 h 9547"/>
              <a:gd name="connsiteX14" fmla="*/ 5076 w 10060"/>
              <a:gd name="connsiteY14" fmla="*/ 8609 h 9547"/>
              <a:gd name="connsiteX15" fmla="*/ 5037 w 10060"/>
              <a:gd name="connsiteY15" fmla="*/ 8813 h 9547"/>
              <a:gd name="connsiteX16" fmla="*/ 6281 w 10060"/>
              <a:gd name="connsiteY16" fmla="*/ 8589 h 9547"/>
              <a:gd name="connsiteX17" fmla="*/ 6073 w 10060"/>
              <a:gd name="connsiteY17" fmla="*/ 8813 h 9547"/>
              <a:gd name="connsiteX18" fmla="*/ 6628 w 10060"/>
              <a:gd name="connsiteY18" fmla="*/ 8569 h 9547"/>
              <a:gd name="connsiteX19" fmla="*/ 6628 w 10060"/>
              <a:gd name="connsiteY19" fmla="*/ 8854 h 9547"/>
              <a:gd name="connsiteX20" fmla="*/ 6782 w 10060"/>
              <a:gd name="connsiteY20" fmla="*/ 8528 h 9547"/>
              <a:gd name="connsiteX21" fmla="*/ 7355 w 10060"/>
              <a:gd name="connsiteY21" fmla="*/ 8792 h 9547"/>
              <a:gd name="connsiteX22" fmla="*/ 7184 w 10060"/>
              <a:gd name="connsiteY22" fmla="*/ 8569 h 9547"/>
              <a:gd name="connsiteX23" fmla="*/ 8086 w 10060"/>
              <a:gd name="connsiteY23" fmla="*/ 8792 h 9547"/>
              <a:gd name="connsiteX24" fmla="*/ 9035 w 10060"/>
              <a:gd name="connsiteY24" fmla="*/ 6940 h 9547"/>
              <a:gd name="connsiteX25" fmla="*/ 9833 w 10060"/>
              <a:gd name="connsiteY25" fmla="*/ 8272 h 9547"/>
              <a:gd name="connsiteX26" fmla="*/ 9175 w 10060"/>
              <a:gd name="connsiteY26" fmla="*/ 7922 h 9547"/>
              <a:gd name="connsiteX27" fmla="*/ 9513 w 10060"/>
              <a:gd name="connsiteY27" fmla="*/ 8808 h 9547"/>
              <a:gd name="connsiteX28" fmla="*/ 7684 w 10060"/>
              <a:gd name="connsiteY28" fmla="*/ 7918 h 9547"/>
              <a:gd name="connsiteX29" fmla="*/ 10002 w 10060"/>
              <a:gd name="connsiteY29" fmla="*/ 7613 h 9547"/>
              <a:gd name="connsiteX30" fmla="*/ 9216 w 10060"/>
              <a:gd name="connsiteY30" fmla="*/ 8813 h 9547"/>
              <a:gd name="connsiteX31" fmla="*/ 7644 w 10060"/>
              <a:gd name="connsiteY31" fmla="*/ 6716 h 9547"/>
              <a:gd name="connsiteX32" fmla="*/ 10002 w 10060"/>
              <a:gd name="connsiteY32" fmla="*/ 5679 h 9547"/>
              <a:gd name="connsiteX33" fmla="*/ 7684 w 10060"/>
              <a:gd name="connsiteY33" fmla="*/ 4477 h 9547"/>
              <a:gd name="connsiteX34" fmla="*/ 10060 w 10060"/>
              <a:gd name="connsiteY34" fmla="*/ 6778 h 9547"/>
              <a:gd name="connsiteX35" fmla="*/ 7970 w 10060"/>
              <a:gd name="connsiteY35" fmla="*/ 1588 h 9547"/>
              <a:gd name="connsiteX36" fmla="*/ 7665 w 10060"/>
              <a:gd name="connsiteY36" fmla="*/ 2280 h 9547"/>
              <a:gd name="connsiteX37" fmla="*/ 9353 w 10060"/>
              <a:gd name="connsiteY37" fmla="*/ 1078 h 9547"/>
              <a:gd name="connsiteX38" fmla="*/ 8278 w 10060"/>
              <a:gd name="connsiteY38" fmla="*/ 835 h 9547"/>
              <a:gd name="connsiteX39" fmla="*/ 10002 w 10060"/>
              <a:gd name="connsiteY39" fmla="*/ 3012 h 9547"/>
              <a:gd name="connsiteX40" fmla="*/ 7627 w 10060"/>
              <a:gd name="connsiteY40" fmla="*/ 2972 h 9547"/>
              <a:gd name="connsiteX41" fmla="*/ 9026 w 10060"/>
              <a:gd name="connsiteY41" fmla="*/ 0 h 9547"/>
              <a:gd name="connsiteX0" fmla="*/ 0 w 9864"/>
              <a:gd name="connsiteY0" fmla="*/ 9326 h 10000"/>
              <a:gd name="connsiteX1" fmla="*/ 4 w 9864"/>
              <a:gd name="connsiteY1" fmla="*/ 8939 h 10000"/>
              <a:gd name="connsiteX2" fmla="*/ 191 w 9864"/>
              <a:gd name="connsiteY2" fmla="*/ 9246 h 10000"/>
              <a:gd name="connsiteX3" fmla="*/ 200 w 9864"/>
              <a:gd name="connsiteY3" fmla="*/ 10000 h 10000"/>
              <a:gd name="connsiteX4" fmla="*/ 100 w 9864"/>
              <a:gd name="connsiteY4" fmla="*/ 8793 h 10000"/>
              <a:gd name="connsiteX5" fmla="*/ 304 w 9864"/>
              <a:gd name="connsiteY5" fmla="*/ 8861 h 10000"/>
              <a:gd name="connsiteX6" fmla="*/ 526 w 9864"/>
              <a:gd name="connsiteY6" fmla="*/ 9345 h 10000"/>
              <a:gd name="connsiteX7" fmla="*/ 1516 w 9864"/>
              <a:gd name="connsiteY7" fmla="*/ 8954 h 10000"/>
              <a:gd name="connsiteX8" fmla="*/ 3023 w 9864"/>
              <a:gd name="connsiteY8" fmla="*/ 9209 h 10000"/>
              <a:gd name="connsiteX9" fmla="*/ 3594 w 9864"/>
              <a:gd name="connsiteY9" fmla="*/ 8997 h 10000"/>
              <a:gd name="connsiteX10" fmla="*/ 4393 w 9864"/>
              <a:gd name="connsiteY10" fmla="*/ 9209 h 10000"/>
              <a:gd name="connsiteX11" fmla="*/ 4737 w 9864"/>
              <a:gd name="connsiteY11" fmla="*/ 8954 h 10000"/>
              <a:gd name="connsiteX12" fmla="*/ 4793 w 9864"/>
              <a:gd name="connsiteY12" fmla="*/ 9146 h 10000"/>
              <a:gd name="connsiteX13" fmla="*/ 4910 w 9864"/>
              <a:gd name="connsiteY13" fmla="*/ 9017 h 10000"/>
              <a:gd name="connsiteX14" fmla="*/ 4871 w 9864"/>
              <a:gd name="connsiteY14" fmla="*/ 9231 h 10000"/>
              <a:gd name="connsiteX15" fmla="*/ 6108 w 9864"/>
              <a:gd name="connsiteY15" fmla="*/ 8997 h 10000"/>
              <a:gd name="connsiteX16" fmla="*/ 5901 w 9864"/>
              <a:gd name="connsiteY16" fmla="*/ 9231 h 10000"/>
              <a:gd name="connsiteX17" fmla="*/ 6452 w 9864"/>
              <a:gd name="connsiteY17" fmla="*/ 8976 h 10000"/>
              <a:gd name="connsiteX18" fmla="*/ 6452 w 9864"/>
              <a:gd name="connsiteY18" fmla="*/ 9274 h 10000"/>
              <a:gd name="connsiteX19" fmla="*/ 6606 w 9864"/>
              <a:gd name="connsiteY19" fmla="*/ 8933 h 10000"/>
              <a:gd name="connsiteX20" fmla="*/ 7175 w 9864"/>
              <a:gd name="connsiteY20" fmla="*/ 9209 h 10000"/>
              <a:gd name="connsiteX21" fmla="*/ 7005 w 9864"/>
              <a:gd name="connsiteY21" fmla="*/ 8976 h 10000"/>
              <a:gd name="connsiteX22" fmla="*/ 7902 w 9864"/>
              <a:gd name="connsiteY22" fmla="*/ 9209 h 10000"/>
              <a:gd name="connsiteX23" fmla="*/ 8845 w 9864"/>
              <a:gd name="connsiteY23" fmla="*/ 7269 h 10000"/>
              <a:gd name="connsiteX24" fmla="*/ 9638 w 9864"/>
              <a:gd name="connsiteY24" fmla="*/ 8665 h 10000"/>
              <a:gd name="connsiteX25" fmla="*/ 8984 w 9864"/>
              <a:gd name="connsiteY25" fmla="*/ 8298 h 10000"/>
              <a:gd name="connsiteX26" fmla="*/ 9320 w 9864"/>
              <a:gd name="connsiteY26" fmla="*/ 9226 h 10000"/>
              <a:gd name="connsiteX27" fmla="*/ 7502 w 9864"/>
              <a:gd name="connsiteY27" fmla="*/ 8294 h 10000"/>
              <a:gd name="connsiteX28" fmla="*/ 9806 w 9864"/>
              <a:gd name="connsiteY28" fmla="*/ 7974 h 10000"/>
              <a:gd name="connsiteX29" fmla="*/ 9025 w 9864"/>
              <a:gd name="connsiteY29" fmla="*/ 9231 h 10000"/>
              <a:gd name="connsiteX30" fmla="*/ 7462 w 9864"/>
              <a:gd name="connsiteY30" fmla="*/ 7035 h 10000"/>
              <a:gd name="connsiteX31" fmla="*/ 9806 w 9864"/>
              <a:gd name="connsiteY31" fmla="*/ 5948 h 10000"/>
              <a:gd name="connsiteX32" fmla="*/ 7502 w 9864"/>
              <a:gd name="connsiteY32" fmla="*/ 4689 h 10000"/>
              <a:gd name="connsiteX33" fmla="*/ 9864 w 9864"/>
              <a:gd name="connsiteY33" fmla="*/ 7100 h 10000"/>
              <a:gd name="connsiteX34" fmla="*/ 7786 w 9864"/>
              <a:gd name="connsiteY34" fmla="*/ 1663 h 10000"/>
              <a:gd name="connsiteX35" fmla="*/ 7483 w 9864"/>
              <a:gd name="connsiteY35" fmla="*/ 2388 h 10000"/>
              <a:gd name="connsiteX36" fmla="*/ 9161 w 9864"/>
              <a:gd name="connsiteY36" fmla="*/ 1129 h 10000"/>
              <a:gd name="connsiteX37" fmla="*/ 8093 w 9864"/>
              <a:gd name="connsiteY37" fmla="*/ 875 h 10000"/>
              <a:gd name="connsiteX38" fmla="*/ 9806 w 9864"/>
              <a:gd name="connsiteY38" fmla="*/ 3155 h 10000"/>
              <a:gd name="connsiteX39" fmla="*/ 7446 w 9864"/>
              <a:gd name="connsiteY39" fmla="*/ 3113 h 10000"/>
              <a:gd name="connsiteX40" fmla="*/ 8836 w 9864"/>
              <a:gd name="connsiteY40" fmla="*/ 0 h 10000"/>
              <a:gd name="connsiteX0" fmla="*/ 0 w 10000"/>
              <a:gd name="connsiteY0" fmla="*/ 9326 h 10000"/>
              <a:gd name="connsiteX1" fmla="*/ 4 w 10000"/>
              <a:gd name="connsiteY1" fmla="*/ 8939 h 10000"/>
              <a:gd name="connsiteX2" fmla="*/ 203 w 10000"/>
              <a:gd name="connsiteY2" fmla="*/ 10000 h 10000"/>
              <a:gd name="connsiteX3" fmla="*/ 101 w 10000"/>
              <a:gd name="connsiteY3" fmla="*/ 8793 h 10000"/>
              <a:gd name="connsiteX4" fmla="*/ 308 w 10000"/>
              <a:gd name="connsiteY4" fmla="*/ 8861 h 10000"/>
              <a:gd name="connsiteX5" fmla="*/ 533 w 10000"/>
              <a:gd name="connsiteY5" fmla="*/ 9345 h 10000"/>
              <a:gd name="connsiteX6" fmla="*/ 1537 w 10000"/>
              <a:gd name="connsiteY6" fmla="*/ 8954 h 10000"/>
              <a:gd name="connsiteX7" fmla="*/ 3065 w 10000"/>
              <a:gd name="connsiteY7" fmla="*/ 9209 h 10000"/>
              <a:gd name="connsiteX8" fmla="*/ 3644 w 10000"/>
              <a:gd name="connsiteY8" fmla="*/ 8997 h 10000"/>
              <a:gd name="connsiteX9" fmla="*/ 4454 w 10000"/>
              <a:gd name="connsiteY9" fmla="*/ 9209 h 10000"/>
              <a:gd name="connsiteX10" fmla="*/ 4802 w 10000"/>
              <a:gd name="connsiteY10" fmla="*/ 8954 h 10000"/>
              <a:gd name="connsiteX11" fmla="*/ 4859 w 10000"/>
              <a:gd name="connsiteY11" fmla="*/ 9146 h 10000"/>
              <a:gd name="connsiteX12" fmla="*/ 4978 w 10000"/>
              <a:gd name="connsiteY12" fmla="*/ 9017 h 10000"/>
              <a:gd name="connsiteX13" fmla="*/ 4938 w 10000"/>
              <a:gd name="connsiteY13" fmla="*/ 9231 h 10000"/>
              <a:gd name="connsiteX14" fmla="*/ 6192 w 10000"/>
              <a:gd name="connsiteY14" fmla="*/ 8997 h 10000"/>
              <a:gd name="connsiteX15" fmla="*/ 5982 w 10000"/>
              <a:gd name="connsiteY15" fmla="*/ 9231 h 10000"/>
              <a:gd name="connsiteX16" fmla="*/ 6541 w 10000"/>
              <a:gd name="connsiteY16" fmla="*/ 8976 h 10000"/>
              <a:gd name="connsiteX17" fmla="*/ 6541 w 10000"/>
              <a:gd name="connsiteY17" fmla="*/ 9274 h 10000"/>
              <a:gd name="connsiteX18" fmla="*/ 6697 w 10000"/>
              <a:gd name="connsiteY18" fmla="*/ 8933 h 10000"/>
              <a:gd name="connsiteX19" fmla="*/ 7274 w 10000"/>
              <a:gd name="connsiteY19" fmla="*/ 9209 h 10000"/>
              <a:gd name="connsiteX20" fmla="*/ 7102 w 10000"/>
              <a:gd name="connsiteY20" fmla="*/ 8976 h 10000"/>
              <a:gd name="connsiteX21" fmla="*/ 8011 w 10000"/>
              <a:gd name="connsiteY21" fmla="*/ 9209 h 10000"/>
              <a:gd name="connsiteX22" fmla="*/ 8967 w 10000"/>
              <a:gd name="connsiteY22" fmla="*/ 7269 h 10000"/>
              <a:gd name="connsiteX23" fmla="*/ 9771 w 10000"/>
              <a:gd name="connsiteY23" fmla="*/ 8665 h 10000"/>
              <a:gd name="connsiteX24" fmla="*/ 9108 w 10000"/>
              <a:gd name="connsiteY24" fmla="*/ 8298 h 10000"/>
              <a:gd name="connsiteX25" fmla="*/ 9448 w 10000"/>
              <a:gd name="connsiteY25" fmla="*/ 9226 h 10000"/>
              <a:gd name="connsiteX26" fmla="*/ 7605 w 10000"/>
              <a:gd name="connsiteY26" fmla="*/ 8294 h 10000"/>
              <a:gd name="connsiteX27" fmla="*/ 9941 w 10000"/>
              <a:gd name="connsiteY27" fmla="*/ 7974 h 10000"/>
              <a:gd name="connsiteX28" fmla="*/ 9149 w 10000"/>
              <a:gd name="connsiteY28" fmla="*/ 9231 h 10000"/>
              <a:gd name="connsiteX29" fmla="*/ 7565 w 10000"/>
              <a:gd name="connsiteY29" fmla="*/ 7035 h 10000"/>
              <a:gd name="connsiteX30" fmla="*/ 9941 w 10000"/>
              <a:gd name="connsiteY30" fmla="*/ 5948 h 10000"/>
              <a:gd name="connsiteX31" fmla="*/ 7605 w 10000"/>
              <a:gd name="connsiteY31" fmla="*/ 4689 h 10000"/>
              <a:gd name="connsiteX32" fmla="*/ 10000 w 10000"/>
              <a:gd name="connsiteY32" fmla="*/ 7100 h 10000"/>
              <a:gd name="connsiteX33" fmla="*/ 7893 w 10000"/>
              <a:gd name="connsiteY33" fmla="*/ 1663 h 10000"/>
              <a:gd name="connsiteX34" fmla="*/ 7586 w 10000"/>
              <a:gd name="connsiteY34" fmla="*/ 2388 h 10000"/>
              <a:gd name="connsiteX35" fmla="*/ 9287 w 10000"/>
              <a:gd name="connsiteY35" fmla="*/ 1129 h 10000"/>
              <a:gd name="connsiteX36" fmla="*/ 8205 w 10000"/>
              <a:gd name="connsiteY36" fmla="*/ 875 h 10000"/>
              <a:gd name="connsiteX37" fmla="*/ 9941 w 10000"/>
              <a:gd name="connsiteY37" fmla="*/ 3155 h 10000"/>
              <a:gd name="connsiteX38" fmla="*/ 7549 w 10000"/>
              <a:gd name="connsiteY38" fmla="*/ 3113 h 10000"/>
              <a:gd name="connsiteX39" fmla="*/ 8958 w 10000"/>
              <a:gd name="connsiteY39" fmla="*/ 0 h 10000"/>
              <a:gd name="connsiteX0" fmla="*/ 0 w 10000"/>
              <a:gd name="connsiteY0" fmla="*/ 9326 h 10000"/>
              <a:gd name="connsiteX1" fmla="*/ 4 w 10000"/>
              <a:gd name="connsiteY1" fmla="*/ 8939 h 10000"/>
              <a:gd name="connsiteX2" fmla="*/ 203 w 10000"/>
              <a:gd name="connsiteY2" fmla="*/ 10000 h 10000"/>
              <a:gd name="connsiteX3" fmla="*/ 101 w 10000"/>
              <a:gd name="connsiteY3" fmla="*/ 8793 h 10000"/>
              <a:gd name="connsiteX4" fmla="*/ 308 w 10000"/>
              <a:gd name="connsiteY4" fmla="*/ 8861 h 10000"/>
              <a:gd name="connsiteX5" fmla="*/ 1537 w 10000"/>
              <a:gd name="connsiteY5" fmla="*/ 8954 h 10000"/>
              <a:gd name="connsiteX6" fmla="*/ 3065 w 10000"/>
              <a:gd name="connsiteY6" fmla="*/ 9209 h 10000"/>
              <a:gd name="connsiteX7" fmla="*/ 3644 w 10000"/>
              <a:gd name="connsiteY7" fmla="*/ 8997 h 10000"/>
              <a:gd name="connsiteX8" fmla="*/ 4454 w 10000"/>
              <a:gd name="connsiteY8" fmla="*/ 9209 h 10000"/>
              <a:gd name="connsiteX9" fmla="*/ 4802 w 10000"/>
              <a:gd name="connsiteY9" fmla="*/ 8954 h 10000"/>
              <a:gd name="connsiteX10" fmla="*/ 4859 w 10000"/>
              <a:gd name="connsiteY10" fmla="*/ 9146 h 10000"/>
              <a:gd name="connsiteX11" fmla="*/ 4978 w 10000"/>
              <a:gd name="connsiteY11" fmla="*/ 9017 h 10000"/>
              <a:gd name="connsiteX12" fmla="*/ 4938 w 10000"/>
              <a:gd name="connsiteY12" fmla="*/ 9231 h 10000"/>
              <a:gd name="connsiteX13" fmla="*/ 6192 w 10000"/>
              <a:gd name="connsiteY13" fmla="*/ 8997 h 10000"/>
              <a:gd name="connsiteX14" fmla="*/ 5982 w 10000"/>
              <a:gd name="connsiteY14" fmla="*/ 9231 h 10000"/>
              <a:gd name="connsiteX15" fmla="*/ 6541 w 10000"/>
              <a:gd name="connsiteY15" fmla="*/ 8976 h 10000"/>
              <a:gd name="connsiteX16" fmla="*/ 6541 w 10000"/>
              <a:gd name="connsiteY16" fmla="*/ 9274 h 10000"/>
              <a:gd name="connsiteX17" fmla="*/ 6697 w 10000"/>
              <a:gd name="connsiteY17" fmla="*/ 8933 h 10000"/>
              <a:gd name="connsiteX18" fmla="*/ 7274 w 10000"/>
              <a:gd name="connsiteY18" fmla="*/ 9209 h 10000"/>
              <a:gd name="connsiteX19" fmla="*/ 7102 w 10000"/>
              <a:gd name="connsiteY19" fmla="*/ 8976 h 10000"/>
              <a:gd name="connsiteX20" fmla="*/ 8011 w 10000"/>
              <a:gd name="connsiteY20" fmla="*/ 9209 h 10000"/>
              <a:gd name="connsiteX21" fmla="*/ 8967 w 10000"/>
              <a:gd name="connsiteY21" fmla="*/ 7269 h 10000"/>
              <a:gd name="connsiteX22" fmla="*/ 9771 w 10000"/>
              <a:gd name="connsiteY22" fmla="*/ 8665 h 10000"/>
              <a:gd name="connsiteX23" fmla="*/ 9108 w 10000"/>
              <a:gd name="connsiteY23" fmla="*/ 8298 h 10000"/>
              <a:gd name="connsiteX24" fmla="*/ 9448 w 10000"/>
              <a:gd name="connsiteY24" fmla="*/ 9226 h 10000"/>
              <a:gd name="connsiteX25" fmla="*/ 7605 w 10000"/>
              <a:gd name="connsiteY25" fmla="*/ 8294 h 10000"/>
              <a:gd name="connsiteX26" fmla="*/ 9941 w 10000"/>
              <a:gd name="connsiteY26" fmla="*/ 7974 h 10000"/>
              <a:gd name="connsiteX27" fmla="*/ 9149 w 10000"/>
              <a:gd name="connsiteY27" fmla="*/ 9231 h 10000"/>
              <a:gd name="connsiteX28" fmla="*/ 7565 w 10000"/>
              <a:gd name="connsiteY28" fmla="*/ 7035 h 10000"/>
              <a:gd name="connsiteX29" fmla="*/ 9941 w 10000"/>
              <a:gd name="connsiteY29" fmla="*/ 5948 h 10000"/>
              <a:gd name="connsiteX30" fmla="*/ 7605 w 10000"/>
              <a:gd name="connsiteY30" fmla="*/ 4689 h 10000"/>
              <a:gd name="connsiteX31" fmla="*/ 10000 w 10000"/>
              <a:gd name="connsiteY31" fmla="*/ 7100 h 10000"/>
              <a:gd name="connsiteX32" fmla="*/ 7893 w 10000"/>
              <a:gd name="connsiteY32" fmla="*/ 1663 h 10000"/>
              <a:gd name="connsiteX33" fmla="*/ 7586 w 10000"/>
              <a:gd name="connsiteY33" fmla="*/ 2388 h 10000"/>
              <a:gd name="connsiteX34" fmla="*/ 9287 w 10000"/>
              <a:gd name="connsiteY34" fmla="*/ 1129 h 10000"/>
              <a:gd name="connsiteX35" fmla="*/ 8205 w 10000"/>
              <a:gd name="connsiteY35" fmla="*/ 875 h 10000"/>
              <a:gd name="connsiteX36" fmla="*/ 9941 w 10000"/>
              <a:gd name="connsiteY36" fmla="*/ 3155 h 10000"/>
              <a:gd name="connsiteX37" fmla="*/ 7549 w 10000"/>
              <a:gd name="connsiteY37" fmla="*/ 3113 h 10000"/>
              <a:gd name="connsiteX38" fmla="*/ 8958 w 10000"/>
              <a:gd name="connsiteY38" fmla="*/ 0 h 10000"/>
              <a:gd name="connsiteX0" fmla="*/ 0 w 10000"/>
              <a:gd name="connsiteY0" fmla="*/ 9326 h 9326"/>
              <a:gd name="connsiteX1" fmla="*/ 4 w 10000"/>
              <a:gd name="connsiteY1" fmla="*/ 8939 h 9326"/>
              <a:gd name="connsiteX2" fmla="*/ 101 w 10000"/>
              <a:gd name="connsiteY2" fmla="*/ 8793 h 9326"/>
              <a:gd name="connsiteX3" fmla="*/ 308 w 10000"/>
              <a:gd name="connsiteY3" fmla="*/ 8861 h 9326"/>
              <a:gd name="connsiteX4" fmla="*/ 1537 w 10000"/>
              <a:gd name="connsiteY4" fmla="*/ 8954 h 9326"/>
              <a:gd name="connsiteX5" fmla="*/ 3065 w 10000"/>
              <a:gd name="connsiteY5" fmla="*/ 9209 h 9326"/>
              <a:gd name="connsiteX6" fmla="*/ 3644 w 10000"/>
              <a:gd name="connsiteY6" fmla="*/ 8997 h 9326"/>
              <a:gd name="connsiteX7" fmla="*/ 4454 w 10000"/>
              <a:gd name="connsiteY7" fmla="*/ 9209 h 9326"/>
              <a:gd name="connsiteX8" fmla="*/ 4802 w 10000"/>
              <a:gd name="connsiteY8" fmla="*/ 8954 h 9326"/>
              <a:gd name="connsiteX9" fmla="*/ 4859 w 10000"/>
              <a:gd name="connsiteY9" fmla="*/ 9146 h 9326"/>
              <a:gd name="connsiteX10" fmla="*/ 4978 w 10000"/>
              <a:gd name="connsiteY10" fmla="*/ 9017 h 9326"/>
              <a:gd name="connsiteX11" fmla="*/ 4938 w 10000"/>
              <a:gd name="connsiteY11" fmla="*/ 9231 h 9326"/>
              <a:gd name="connsiteX12" fmla="*/ 6192 w 10000"/>
              <a:gd name="connsiteY12" fmla="*/ 8997 h 9326"/>
              <a:gd name="connsiteX13" fmla="*/ 5982 w 10000"/>
              <a:gd name="connsiteY13" fmla="*/ 9231 h 9326"/>
              <a:gd name="connsiteX14" fmla="*/ 6541 w 10000"/>
              <a:gd name="connsiteY14" fmla="*/ 8976 h 9326"/>
              <a:gd name="connsiteX15" fmla="*/ 6541 w 10000"/>
              <a:gd name="connsiteY15" fmla="*/ 9274 h 9326"/>
              <a:gd name="connsiteX16" fmla="*/ 6697 w 10000"/>
              <a:gd name="connsiteY16" fmla="*/ 8933 h 9326"/>
              <a:gd name="connsiteX17" fmla="*/ 7274 w 10000"/>
              <a:gd name="connsiteY17" fmla="*/ 9209 h 9326"/>
              <a:gd name="connsiteX18" fmla="*/ 7102 w 10000"/>
              <a:gd name="connsiteY18" fmla="*/ 8976 h 9326"/>
              <a:gd name="connsiteX19" fmla="*/ 8011 w 10000"/>
              <a:gd name="connsiteY19" fmla="*/ 9209 h 9326"/>
              <a:gd name="connsiteX20" fmla="*/ 8967 w 10000"/>
              <a:gd name="connsiteY20" fmla="*/ 7269 h 9326"/>
              <a:gd name="connsiteX21" fmla="*/ 9771 w 10000"/>
              <a:gd name="connsiteY21" fmla="*/ 8665 h 9326"/>
              <a:gd name="connsiteX22" fmla="*/ 9108 w 10000"/>
              <a:gd name="connsiteY22" fmla="*/ 8298 h 9326"/>
              <a:gd name="connsiteX23" fmla="*/ 9448 w 10000"/>
              <a:gd name="connsiteY23" fmla="*/ 9226 h 9326"/>
              <a:gd name="connsiteX24" fmla="*/ 7605 w 10000"/>
              <a:gd name="connsiteY24" fmla="*/ 8294 h 9326"/>
              <a:gd name="connsiteX25" fmla="*/ 9941 w 10000"/>
              <a:gd name="connsiteY25" fmla="*/ 7974 h 9326"/>
              <a:gd name="connsiteX26" fmla="*/ 9149 w 10000"/>
              <a:gd name="connsiteY26" fmla="*/ 9231 h 9326"/>
              <a:gd name="connsiteX27" fmla="*/ 7565 w 10000"/>
              <a:gd name="connsiteY27" fmla="*/ 7035 h 9326"/>
              <a:gd name="connsiteX28" fmla="*/ 9941 w 10000"/>
              <a:gd name="connsiteY28" fmla="*/ 5948 h 9326"/>
              <a:gd name="connsiteX29" fmla="*/ 7605 w 10000"/>
              <a:gd name="connsiteY29" fmla="*/ 4689 h 9326"/>
              <a:gd name="connsiteX30" fmla="*/ 10000 w 10000"/>
              <a:gd name="connsiteY30" fmla="*/ 7100 h 9326"/>
              <a:gd name="connsiteX31" fmla="*/ 7893 w 10000"/>
              <a:gd name="connsiteY31" fmla="*/ 1663 h 9326"/>
              <a:gd name="connsiteX32" fmla="*/ 7586 w 10000"/>
              <a:gd name="connsiteY32" fmla="*/ 2388 h 9326"/>
              <a:gd name="connsiteX33" fmla="*/ 9287 w 10000"/>
              <a:gd name="connsiteY33" fmla="*/ 1129 h 9326"/>
              <a:gd name="connsiteX34" fmla="*/ 8205 w 10000"/>
              <a:gd name="connsiteY34" fmla="*/ 875 h 9326"/>
              <a:gd name="connsiteX35" fmla="*/ 9941 w 10000"/>
              <a:gd name="connsiteY35" fmla="*/ 3155 h 9326"/>
              <a:gd name="connsiteX36" fmla="*/ 7549 w 10000"/>
              <a:gd name="connsiteY36" fmla="*/ 3113 h 9326"/>
              <a:gd name="connsiteX37" fmla="*/ 8958 w 10000"/>
              <a:gd name="connsiteY37" fmla="*/ 0 h 9326"/>
              <a:gd name="connsiteX0" fmla="*/ 0 w 9996"/>
              <a:gd name="connsiteY0" fmla="*/ 9585 h 9944"/>
              <a:gd name="connsiteX1" fmla="*/ 97 w 9996"/>
              <a:gd name="connsiteY1" fmla="*/ 9428 h 9944"/>
              <a:gd name="connsiteX2" fmla="*/ 304 w 9996"/>
              <a:gd name="connsiteY2" fmla="*/ 9501 h 9944"/>
              <a:gd name="connsiteX3" fmla="*/ 1533 w 9996"/>
              <a:gd name="connsiteY3" fmla="*/ 9601 h 9944"/>
              <a:gd name="connsiteX4" fmla="*/ 3061 w 9996"/>
              <a:gd name="connsiteY4" fmla="*/ 9875 h 9944"/>
              <a:gd name="connsiteX5" fmla="*/ 3640 w 9996"/>
              <a:gd name="connsiteY5" fmla="*/ 9647 h 9944"/>
              <a:gd name="connsiteX6" fmla="*/ 4450 w 9996"/>
              <a:gd name="connsiteY6" fmla="*/ 9875 h 9944"/>
              <a:gd name="connsiteX7" fmla="*/ 4798 w 9996"/>
              <a:gd name="connsiteY7" fmla="*/ 9601 h 9944"/>
              <a:gd name="connsiteX8" fmla="*/ 4855 w 9996"/>
              <a:gd name="connsiteY8" fmla="*/ 9807 h 9944"/>
              <a:gd name="connsiteX9" fmla="*/ 4974 w 9996"/>
              <a:gd name="connsiteY9" fmla="*/ 9669 h 9944"/>
              <a:gd name="connsiteX10" fmla="*/ 4934 w 9996"/>
              <a:gd name="connsiteY10" fmla="*/ 9898 h 9944"/>
              <a:gd name="connsiteX11" fmla="*/ 6188 w 9996"/>
              <a:gd name="connsiteY11" fmla="*/ 9647 h 9944"/>
              <a:gd name="connsiteX12" fmla="*/ 5978 w 9996"/>
              <a:gd name="connsiteY12" fmla="*/ 9898 h 9944"/>
              <a:gd name="connsiteX13" fmla="*/ 6537 w 9996"/>
              <a:gd name="connsiteY13" fmla="*/ 9625 h 9944"/>
              <a:gd name="connsiteX14" fmla="*/ 6537 w 9996"/>
              <a:gd name="connsiteY14" fmla="*/ 9944 h 9944"/>
              <a:gd name="connsiteX15" fmla="*/ 6693 w 9996"/>
              <a:gd name="connsiteY15" fmla="*/ 9579 h 9944"/>
              <a:gd name="connsiteX16" fmla="*/ 7270 w 9996"/>
              <a:gd name="connsiteY16" fmla="*/ 9875 h 9944"/>
              <a:gd name="connsiteX17" fmla="*/ 7098 w 9996"/>
              <a:gd name="connsiteY17" fmla="*/ 9625 h 9944"/>
              <a:gd name="connsiteX18" fmla="*/ 8007 w 9996"/>
              <a:gd name="connsiteY18" fmla="*/ 9875 h 9944"/>
              <a:gd name="connsiteX19" fmla="*/ 8963 w 9996"/>
              <a:gd name="connsiteY19" fmla="*/ 7794 h 9944"/>
              <a:gd name="connsiteX20" fmla="*/ 9767 w 9996"/>
              <a:gd name="connsiteY20" fmla="*/ 9291 h 9944"/>
              <a:gd name="connsiteX21" fmla="*/ 9104 w 9996"/>
              <a:gd name="connsiteY21" fmla="*/ 8898 h 9944"/>
              <a:gd name="connsiteX22" fmla="*/ 9444 w 9996"/>
              <a:gd name="connsiteY22" fmla="*/ 9893 h 9944"/>
              <a:gd name="connsiteX23" fmla="*/ 7601 w 9996"/>
              <a:gd name="connsiteY23" fmla="*/ 8893 h 9944"/>
              <a:gd name="connsiteX24" fmla="*/ 9937 w 9996"/>
              <a:gd name="connsiteY24" fmla="*/ 8550 h 9944"/>
              <a:gd name="connsiteX25" fmla="*/ 9145 w 9996"/>
              <a:gd name="connsiteY25" fmla="*/ 9898 h 9944"/>
              <a:gd name="connsiteX26" fmla="*/ 7561 w 9996"/>
              <a:gd name="connsiteY26" fmla="*/ 7543 h 9944"/>
              <a:gd name="connsiteX27" fmla="*/ 9937 w 9996"/>
              <a:gd name="connsiteY27" fmla="*/ 6378 h 9944"/>
              <a:gd name="connsiteX28" fmla="*/ 7601 w 9996"/>
              <a:gd name="connsiteY28" fmla="*/ 5028 h 9944"/>
              <a:gd name="connsiteX29" fmla="*/ 9996 w 9996"/>
              <a:gd name="connsiteY29" fmla="*/ 7613 h 9944"/>
              <a:gd name="connsiteX30" fmla="*/ 7889 w 9996"/>
              <a:gd name="connsiteY30" fmla="*/ 1783 h 9944"/>
              <a:gd name="connsiteX31" fmla="*/ 7582 w 9996"/>
              <a:gd name="connsiteY31" fmla="*/ 2561 h 9944"/>
              <a:gd name="connsiteX32" fmla="*/ 9283 w 9996"/>
              <a:gd name="connsiteY32" fmla="*/ 1211 h 9944"/>
              <a:gd name="connsiteX33" fmla="*/ 8201 w 9996"/>
              <a:gd name="connsiteY33" fmla="*/ 938 h 9944"/>
              <a:gd name="connsiteX34" fmla="*/ 9937 w 9996"/>
              <a:gd name="connsiteY34" fmla="*/ 3383 h 9944"/>
              <a:gd name="connsiteX35" fmla="*/ 7545 w 9996"/>
              <a:gd name="connsiteY35" fmla="*/ 3338 h 9944"/>
              <a:gd name="connsiteX36" fmla="*/ 8954 w 9996"/>
              <a:gd name="connsiteY36" fmla="*/ 0 h 9944"/>
              <a:gd name="connsiteX0" fmla="*/ 0 w 9903"/>
              <a:gd name="connsiteY0" fmla="*/ 9481 h 10000"/>
              <a:gd name="connsiteX1" fmla="*/ 207 w 9903"/>
              <a:gd name="connsiteY1" fmla="*/ 9555 h 10000"/>
              <a:gd name="connsiteX2" fmla="*/ 1437 w 9903"/>
              <a:gd name="connsiteY2" fmla="*/ 9655 h 10000"/>
              <a:gd name="connsiteX3" fmla="*/ 2965 w 9903"/>
              <a:gd name="connsiteY3" fmla="*/ 9931 h 10000"/>
              <a:gd name="connsiteX4" fmla="*/ 3544 w 9903"/>
              <a:gd name="connsiteY4" fmla="*/ 9701 h 10000"/>
              <a:gd name="connsiteX5" fmla="*/ 4355 w 9903"/>
              <a:gd name="connsiteY5" fmla="*/ 9931 h 10000"/>
              <a:gd name="connsiteX6" fmla="*/ 4703 w 9903"/>
              <a:gd name="connsiteY6" fmla="*/ 9655 h 10000"/>
              <a:gd name="connsiteX7" fmla="*/ 4760 w 9903"/>
              <a:gd name="connsiteY7" fmla="*/ 9862 h 10000"/>
              <a:gd name="connsiteX8" fmla="*/ 4879 w 9903"/>
              <a:gd name="connsiteY8" fmla="*/ 9723 h 10000"/>
              <a:gd name="connsiteX9" fmla="*/ 4839 w 9903"/>
              <a:gd name="connsiteY9" fmla="*/ 9954 h 10000"/>
              <a:gd name="connsiteX10" fmla="*/ 6093 w 9903"/>
              <a:gd name="connsiteY10" fmla="*/ 9701 h 10000"/>
              <a:gd name="connsiteX11" fmla="*/ 5883 w 9903"/>
              <a:gd name="connsiteY11" fmla="*/ 9954 h 10000"/>
              <a:gd name="connsiteX12" fmla="*/ 6443 w 9903"/>
              <a:gd name="connsiteY12" fmla="*/ 9679 h 10000"/>
              <a:gd name="connsiteX13" fmla="*/ 6443 w 9903"/>
              <a:gd name="connsiteY13" fmla="*/ 10000 h 10000"/>
              <a:gd name="connsiteX14" fmla="*/ 6599 w 9903"/>
              <a:gd name="connsiteY14" fmla="*/ 9633 h 10000"/>
              <a:gd name="connsiteX15" fmla="*/ 7176 w 9903"/>
              <a:gd name="connsiteY15" fmla="*/ 9931 h 10000"/>
              <a:gd name="connsiteX16" fmla="*/ 7004 w 9903"/>
              <a:gd name="connsiteY16" fmla="*/ 9679 h 10000"/>
              <a:gd name="connsiteX17" fmla="*/ 7913 w 9903"/>
              <a:gd name="connsiteY17" fmla="*/ 9931 h 10000"/>
              <a:gd name="connsiteX18" fmla="*/ 8870 w 9903"/>
              <a:gd name="connsiteY18" fmla="*/ 7838 h 10000"/>
              <a:gd name="connsiteX19" fmla="*/ 9674 w 9903"/>
              <a:gd name="connsiteY19" fmla="*/ 9343 h 10000"/>
              <a:gd name="connsiteX20" fmla="*/ 9011 w 9903"/>
              <a:gd name="connsiteY20" fmla="*/ 8948 h 10000"/>
              <a:gd name="connsiteX21" fmla="*/ 9351 w 9903"/>
              <a:gd name="connsiteY21" fmla="*/ 9949 h 10000"/>
              <a:gd name="connsiteX22" fmla="*/ 7507 w 9903"/>
              <a:gd name="connsiteY22" fmla="*/ 8943 h 10000"/>
              <a:gd name="connsiteX23" fmla="*/ 9844 w 9903"/>
              <a:gd name="connsiteY23" fmla="*/ 8598 h 10000"/>
              <a:gd name="connsiteX24" fmla="*/ 9052 w 9903"/>
              <a:gd name="connsiteY24" fmla="*/ 9954 h 10000"/>
              <a:gd name="connsiteX25" fmla="*/ 7467 w 9903"/>
              <a:gd name="connsiteY25" fmla="*/ 7585 h 10000"/>
              <a:gd name="connsiteX26" fmla="*/ 9844 w 9903"/>
              <a:gd name="connsiteY26" fmla="*/ 6414 h 10000"/>
              <a:gd name="connsiteX27" fmla="*/ 7507 w 9903"/>
              <a:gd name="connsiteY27" fmla="*/ 5056 h 10000"/>
              <a:gd name="connsiteX28" fmla="*/ 9903 w 9903"/>
              <a:gd name="connsiteY28" fmla="*/ 7656 h 10000"/>
              <a:gd name="connsiteX29" fmla="*/ 7795 w 9903"/>
              <a:gd name="connsiteY29" fmla="*/ 1793 h 10000"/>
              <a:gd name="connsiteX30" fmla="*/ 7488 w 9903"/>
              <a:gd name="connsiteY30" fmla="*/ 2575 h 10000"/>
              <a:gd name="connsiteX31" fmla="*/ 9190 w 9903"/>
              <a:gd name="connsiteY31" fmla="*/ 1218 h 10000"/>
              <a:gd name="connsiteX32" fmla="*/ 8107 w 9903"/>
              <a:gd name="connsiteY32" fmla="*/ 943 h 10000"/>
              <a:gd name="connsiteX33" fmla="*/ 9844 w 9903"/>
              <a:gd name="connsiteY33" fmla="*/ 3402 h 10000"/>
              <a:gd name="connsiteX34" fmla="*/ 7451 w 9903"/>
              <a:gd name="connsiteY34" fmla="*/ 3357 h 10000"/>
              <a:gd name="connsiteX35" fmla="*/ 8861 w 9903"/>
              <a:gd name="connsiteY35" fmla="*/ 0 h 10000"/>
              <a:gd name="connsiteX0" fmla="*/ 0 w 10000"/>
              <a:gd name="connsiteY0" fmla="*/ 9481 h 10000"/>
              <a:gd name="connsiteX1" fmla="*/ 1451 w 10000"/>
              <a:gd name="connsiteY1" fmla="*/ 9655 h 10000"/>
              <a:gd name="connsiteX2" fmla="*/ 2994 w 10000"/>
              <a:gd name="connsiteY2" fmla="*/ 9931 h 10000"/>
              <a:gd name="connsiteX3" fmla="*/ 3579 w 10000"/>
              <a:gd name="connsiteY3" fmla="*/ 9701 h 10000"/>
              <a:gd name="connsiteX4" fmla="*/ 4398 w 10000"/>
              <a:gd name="connsiteY4" fmla="*/ 9931 h 10000"/>
              <a:gd name="connsiteX5" fmla="*/ 4749 w 10000"/>
              <a:gd name="connsiteY5" fmla="*/ 9655 h 10000"/>
              <a:gd name="connsiteX6" fmla="*/ 4807 w 10000"/>
              <a:gd name="connsiteY6" fmla="*/ 9862 h 10000"/>
              <a:gd name="connsiteX7" fmla="*/ 4927 w 10000"/>
              <a:gd name="connsiteY7" fmla="*/ 9723 h 10000"/>
              <a:gd name="connsiteX8" fmla="*/ 4886 w 10000"/>
              <a:gd name="connsiteY8" fmla="*/ 9954 h 10000"/>
              <a:gd name="connsiteX9" fmla="*/ 6153 w 10000"/>
              <a:gd name="connsiteY9" fmla="*/ 9701 h 10000"/>
              <a:gd name="connsiteX10" fmla="*/ 5941 w 10000"/>
              <a:gd name="connsiteY10" fmla="*/ 9954 h 10000"/>
              <a:gd name="connsiteX11" fmla="*/ 6506 w 10000"/>
              <a:gd name="connsiteY11" fmla="*/ 9679 h 10000"/>
              <a:gd name="connsiteX12" fmla="*/ 6506 w 10000"/>
              <a:gd name="connsiteY12" fmla="*/ 10000 h 10000"/>
              <a:gd name="connsiteX13" fmla="*/ 6664 w 10000"/>
              <a:gd name="connsiteY13" fmla="*/ 9633 h 10000"/>
              <a:gd name="connsiteX14" fmla="*/ 7246 w 10000"/>
              <a:gd name="connsiteY14" fmla="*/ 9931 h 10000"/>
              <a:gd name="connsiteX15" fmla="*/ 7073 w 10000"/>
              <a:gd name="connsiteY15" fmla="*/ 9679 h 10000"/>
              <a:gd name="connsiteX16" fmla="*/ 7991 w 10000"/>
              <a:gd name="connsiteY16" fmla="*/ 9931 h 10000"/>
              <a:gd name="connsiteX17" fmla="*/ 8957 w 10000"/>
              <a:gd name="connsiteY17" fmla="*/ 7838 h 10000"/>
              <a:gd name="connsiteX18" fmla="*/ 9769 w 10000"/>
              <a:gd name="connsiteY18" fmla="*/ 9343 h 10000"/>
              <a:gd name="connsiteX19" fmla="*/ 9099 w 10000"/>
              <a:gd name="connsiteY19" fmla="*/ 8948 h 10000"/>
              <a:gd name="connsiteX20" fmla="*/ 9443 w 10000"/>
              <a:gd name="connsiteY20" fmla="*/ 9949 h 10000"/>
              <a:gd name="connsiteX21" fmla="*/ 7581 w 10000"/>
              <a:gd name="connsiteY21" fmla="*/ 8943 h 10000"/>
              <a:gd name="connsiteX22" fmla="*/ 9940 w 10000"/>
              <a:gd name="connsiteY22" fmla="*/ 8598 h 10000"/>
              <a:gd name="connsiteX23" fmla="*/ 9141 w 10000"/>
              <a:gd name="connsiteY23" fmla="*/ 9954 h 10000"/>
              <a:gd name="connsiteX24" fmla="*/ 7540 w 10000"/>
              <a:gd name="connsiteY24" fmla="*/ 7585 h 10000"/>
              <a:gd name="connsiteX25" fmla="*/ 9940 w 10000"/>
              <a:gd name="connsiteY25" fmla="*/ 6414 h 10000"/>
              <a:gd name="connsiteX26" fmla="*/ 7581 w 10000"/>
              <a:gd name="connsiteY26" fmla="*/ 5056 h 10000"/>
              <a:gd name="connsiteX27" fmla="*/ 10000 w 10000"/>
              <a:gd name="connsiteY27" fmla="*/ 7656 h 10000"/>
              <a:gd name="connsiteX28" fmla="*/ 7871 w 10000"/>
              <a:gd name="connsiteY28" fmla="*/ 1793 h 10000"/>
              <a:gd name="connsiteX29" fmla="*/ 7561 w 10000"/>
              <a:gd name="connsiteY29" fmla="*/ 2575 h 10000"/>
              <a:gd name="connsiteX30" fmla="*/ 9280 w 10000"/>
              <a:gd name="connsiteY30" fmla="*/ 1218 h 10000"/>
              <a:gd name="connsiteX31" fmla="*/ 8186 w 10000"/>
              <a:gd name="connsiteY31" fmla="*/ 943 h 10000"/>
              <a:gd name="connsiteX32" fmla="*/ 9940 w 10000"/>
              <a:gd name="connsiteY32" fmla="*/ 3402 h 10000"/>
              <a:gd name="connsiteX33" fmla="*/ 7524 w 10000"/>
              <a:gd name="connsiteY33" fmla="*/ 3357 h 10000"/>
              <a:gd name="connsiteX34" fmla="*/ 8948 w 10000"/>
              <a:gd name="connsiteY34" fmla="*/ 0 h 10000"/>
              <a:gd name="connsiteX0" fmla="*/ 0 w 8549"/>
              <a:gd name="connsiteY0" fmla="*/ 9655 h 10000"/>
              <a:gd name="connsiteX1" fmla="*/ 1543 w 8549"/>
              <a:gd name="connsiteY1" fmla="*/ 9931 h 10000"/>
              <a:gd name="connsiteX2" fmla="*/ 2128 w 8549"/>
              <a:gd name="connsiteY2" fmla="*/ 9701 h 10000"/>
              <a:gd name="connsiteX3" fmla="*/ 2947 w 8549"/>
              <a:gd name="connsiteY3" fmla="*/ 9931 h 10000"/>
              <a:gd name="connsiteX4" fmla="*/ 3298 w 8549"/>
              <a:gd name="connsiteY4" fmla="*/ 9655 h 10000"/>
              <a:gd name="connsiteX5" fmla="*/ 3356 w 8549"/>
              <a:gd name="connsiteY5" fmla="*/ 9862 h 10000"/>
              <a:gd name="connsiteX6" fmla="*/ 3476 w 8549"/>
              <a:gd name="connsiteY6" fmla="*/ 9723 h 10000"/>
              <a:gd name="connsiteX7" fmla="*/ 3435 w 8549"/>
              <a:gd name="connsiteY7" fmla="*/ 9954 h 10000"/>
              <a:gd name="connsiteX8" fmla="*/ 4702 w 8549"/>
              <a:gd name="connsiteY8" fmla="*/ 9701 h 10000"/>
              <a:gd name="connsiteX9" fmla="*/ 4490 w 8549"/>
              <a:gd name="connsiteY9" fmla="*/ 9954 h 10000"/>
              <a:gd name="connsiteX10" fmla="*/ 5055 w 8549"/>
              <a:gd name="connsiteY10" fmla="*/ 9679 h 10000"/>
              <a:gd name="connsiteX11" fmla="*/ 5055 w 8549"/>
              <a:gd name="connsiteY11" fmla="*/ 10000 h 10000"/>
              <a:gd name="connsiteX12" fmla="*/ 5213 w 8549"/>
              <a:gd name="connsiteY12" fmla="*/ 9633 h 10000"/>
              <a:gd name="connsiteX13" fmla="*/ 5795 w 8549"/>
              <a:gd name="connsiteY13" fmla="*/ 9931 h 10000"/>
              <a:gd name="connsiteX14" fmla="*/ 5622 w 8549"/>
              <a:gd name="connsiteY14" fmla="*/ 9679 h 10000"/>
              <a:gd name="connsiteX15" fmla="*/ 6540 w 8549"/>
              <a:gd name="connsiteY15" fmla="*/ 9931 h 10000"/>
              <a:gd name="connsiteX16" fmla="*/ 7506 w 8549"/>
              <a:gd name="connsiteY16" fmla="*/ 7838 h 10000"/>
              <a:gd name="connsiteX17" fmla="*/ 8318 w 8549"/>
              <a:gd name="connsiteY17" fmla="*/ 9343 h 10000"/>
              <a:gd name="connsiteX18" fmla="*/ 7648 w 8549"/>
              <a:gd name="connsiteY18" fmla="*/ 8948 h 10000"/>
              <a:gd name="connsiteX19" fmla="*/ 7992 w 8549"/>
              <a:gd name="connsiteY19" fmla="*/ 9949 h 10000"/>
              <a:gd name="connsiteX20" fmla="*/ 6130 w 8549"/>
              <a:gd name="connsiteY20" fmla="*/ 8943 h 10000"/>
              <a:gd name="connsiteX21" fmla="*/ 8489 w 8549"/>
              <a:gd name="connsiteY21" fmla="*/ 8598 h 10000"/>
              <a:gd name="connsiteX22" fmla="*/ 7690 w 8549"/>
              <a:gd name="connsiteY22" fmla="*/ 9954 h 10000"/>
              <a:gd name="connsiteX23" fmla="*/ 6089 w 8549"/>
              <a:gd name="connsiteY23" fmla="*/ 7585 h 10000"/>
              <a:gd name="connsiteX24" fmla="*/ 8489 w 8549"/>
              <a:gd name="connsiteY24" fmla="*/ 6414 h 10000"/>
              <a:gd name="connsiteX25" fmla="*/ 6130 w 8549"/>
              <a:gd name="connsiteY25" fmla="*/ 5056 h 10000"/>
              <a:gd name="connsiteX26" fmla="*/ 8549 w 8549"/>
              <a:gd name="connsiteY26" fmla="*/ 7656 h 10000"/>
              <a:gd name="connsiteX27" fmla="*/ 6420 w 8549"/>
              <a:gd name="connsiteY27" fmla="*/ 1793 h 10000"/>
              <a:gd name="connsiteX28" fmla="*/ 6110 w 8549"/>
              <a:gd name="connsiteY28" fmla="*/ 2575 h 10000"/>
              <a:gd name="connsiteX29" fmla="*/ 7829 w 8549"/>
              <a:gd name="connsiteY29" fmla="*/ 1218 h 10000"/>
              <a:gd name="connsiteX30" fmla="*/ 6735 w 8549"/>
              <a:gd name="connsiteY30" fmla="*/ 943 h 10000"/>
              <a:gd name="connsiteX31" fmla="*/ 8489 w 8549"/>
              <a:gd name="connsiteY31" fmla="*/ 3402 h 10000"/>
              <a:gd name="connsiteX32" fmla="*/ 6073 w 8549"/>
              <a:gd name="connsiteY32" fmla="*/ 3357 h 10000"/>
              <a:gd name="connsiteX33" fmla="*/ 7497 w 8549"/>
              <a:gd name="connsiteY33" fmla="*/ 0 h 10000"/>
              <a:gd name="connsiteX0" fmla="*/ 0 w 8195"/>
              <a:gd name="connsiteY0" fmla="*/ 9931 h 10000"/>
              <a:gd name="connsiteX1" fmla="*/ 684 w 8195"/>
              <a:gd name="connsiteY1" fmla="*/ 9701 h 10000"/>
              <a:gd name="connsiteX2" fmla="*/ 1642 w 8195"/>
              <a:gd name="connsiteY2" fmla="*/ 9931 h 10000"/>
              <a:gd name="connsiteX3" fmla="*/ 2053 w 8195"/>
              <a:gd name="connsiteY3" fmla="*/ 9655 h 10000"/>
              <a:gd name="connsiteX4" fmla="*/ 2121 w 8195"/>
              <a:gd name="connsiteY4" fmla="*/ 9862 h 10000"/>
              <a:gd name="connsiteX5" fmla="*/ 2261 w 8195"/>
              <a:gd name="connsiteY5" fmla="*/ 9723 h 10000"/>
              <a:gd name="connsiteX6" fmla="*/ 2213 w 8195"/>
              <a:gd name="connsiteY6" fmla="*/ 9954 h 10000"/>
              <a:gd name="connsiteX7" fmla="*/ 3695 w 8195"/>
              <a:gd name="connsiteY7" fmla="*/ 9701 h 10000"/>
              <a:gd name="connsiteX8" fmla="*/ 3447 w 8195"/>
              <a:gd name="connsiteY8" fmla="*/ 9954 h 10000"/>
              <a:gd name="connsiteX9" fmla="*/ 4108 w 8195"/>
              <a:gd name="connsiteY9" fmla="*/ 9679 h 10000"/>
              <a:gd name="connsiteX10" fmla="*/ 4108 w 8195"/>
              <a:gd name="connsiteY10" fmla="*/ 10000 h 10000"/>
              <a:gd name="connsiteX11" fmla="*/ 4293 w 8195"/>
              <a:gd name="connsiteY11" fmla="*/ 9633 h 10000"/>
              <a:gd name="connsiteX12" fmla="*/ 4974 w 8195"/>
              <a:gd name="connsiteY12" fmla="*/ 9931 h 10000"/>
              <a:gd name="connsiteX13" fmla="*/ 4771 w 8195"/>
              <a:gd name="connsiteY13" fmla="*/ 9679 h 10000"/>
              <a:gd name="connsiteX14" fmla="*/ 5845 w 8195"/>
              <a:gd name="connsiteY14" fmla="*/ 9931 h 10000"/>
              <a:gd name="connsiteX15" fmla="*/ 6975 w 8195"/>
              <a:gd name="connsiteY15" fmla="*/ 7838 h 10000"/>
              <a:gd name="connsiteX16" fmla="*/ 7925 w 8195"/>
              <a:gd name="connsiteY16" fmla="*/ 9343 h 10000"/>
              <a:gd name="connsiteX17" fmla="*/ 7141 w 8195"/>
              <a:gd name="connsiteY17" fmla="*/ 8948 h 10000"/>
              <a:gd name="connsiteX18" fmla="*/ 7543 w 8195"/>
              <a:gd name="connsiteY18" fmla="*/ 9949 h 10000"/>
              <a:gd name="connsiteX19" fmla="*/ 5365 w 8195"/>
              <a:gd name="connsiteY19" fmla="*/ 8943 h 10000"/>
              <a:gd name="connsiteX20" fmla="*/ 8125 w 8195"/>
              <a:gd name="connsiteY20" fmla="*/ 8598 h 10000"/>
              <a:gd name="connsiteX21" fmla="*/ 7190 w 8195"/>
              <a:gd name="connsiteY21" fmla="*/ 9954 h 10000"/>
              <a:gd name="connsiteX22" fmla="*/ 5317 w 8195"/>
              <a:gd name="connsiteY22" fmla="*/ 7585 h 10000"/>
              <a:gd name="connsiteX23" fmla="*/ 8125 w 8195"/>
              <a:gd name="connsiteY23" fmla="*/ 6414 h 10000"/>
              <a:gd name="connsiteX24" fmla="*/ 5365 w 8195"/>
              <a:gd name="connsiteY24" fmla="*/ 5056 h 10000"/>
              <a:gd name="connsiteX25" fmla="*/ 8195 w 8195"/>
              <a:gd name="connsiteY25" fmla="*/ 7656 h 10000"/>
              <a:gd name="connsiteX26" fmla="*/ 5705 w 8195"/>
              <a:gd name="connsiteY26" fmla="*/ 1793 h 10000"/>
              <a:gd name="connsiteX27" fmla="*/ 5342 w 8195"/>
              <a:gd name="connsiteY27" fmla="*/ 2575 h 10000"/>
              <a:gd name="connsiteX28" fmla="*/ 7353 w 8195"/>
              <a:gd name="connsiteY28" fmla="*/ 1218 h 10000"/>
              <a:gd name="connsiteX29" fmla="*/ 6073 w 8195"/>
              <a:gd name="connsiteY29" fmla="*/ 943 h 10000"/>
              <a:gd name="connsiteX30" fmla="*/ 8125 w 8195"/>
              <a:gd name="connsiteY30" fmla="*/ 3402 h 10000"/>
              <a:gd name="connsiteX31" fmla="*/ 5299 w 8195"/>
              <a:gd name="connsiteY31" fmla="*/ 3357 h 10000"/>
              <a:gd name="connsiteX32" fmla="*/ 6964 w 8195"/>
              <a:gd name="connsiteY32" fmla="*/ 0 h 10000"/>
              <a:gd name="connsiteX0" fmla="*/ 0 w 9165"/>
              <a:gd name="connsiteY0" fmla="*/ 9701 h 10000"/>
              <a:gd name="connsiteX1" fmla="*/ 1169 w 9165"/>
              <a:gd name="connsiteY1" fmla="*/ 9931 h 10000"/>
              <a:gd name="connsiteX2" fmla="*/ 1670 w 9165"/>
              <a:gd name="connsiteY2" fmla="*/ 9655 h 10000"/>
              <a:gd name="connsiteX3" fmla="*/ 1753 w 9165"/>
              <a:gd name="connsiteY3" fmla="*/ 9862 h 10000"/>
              <a:gd name="connsiteX4" fmla="*/ 1924 w 9165"/>
              <a:gd name="connsiteY4" fmla="*/ 9723 h 10000"/>
              <a:gd name="connsiteX5" fmla="*/ 1865 w 9165"/>
              <a:gd name="connsiteY5" fmla="*/ 9954 h 10000"/>
              <a:gd name="connsiteX6" fmla="*/ 3674 w 9165"/>
              <a:gd name="connsiteY6" fmla="*/ 9701 h 10000"/>
              <a:gd name="connsiteX7" fmla="*/ 3371 w 9165"/>
              <a:gd name="connsiteY7" fmla="*/ 9954 h 10000"/>
              <a:gd name="connsiteX8" fmla="*/ 4178 w 9165"/>
              <a:gd name="connsiteY8" fmla="*/ 9679 h 10000"/>
              <a:gd name="connsiteX9" fmla="*/ 4178 w 9165"/>
              <a:gd name="connsiteY9" fmla="*/ 10000 h 10000"/>
              <a:gd name="connsiteX10" fmla="*/ 4404 w 9165"/>
              <a:gd name="connsiteY10" fmla="*/ 9633 h 10000"/>
              <a:gd name="connsiteX11" fmla="*/ 5235 w 9165"/>
              <a:gd name="connsiteY11" fmla="*/ 9931 h 10000"/>
              <a:gd name="connsiteX12" fmla="*/ 4987 w 9165"/>
              <a:gd name="connsiteY12" fmla="*/ 9679 h 10000"/>
              <a:gd name="connsiteX13" fmla="*/ 6297 w 9165"/>
              <a:gd name="connsiteY13" fmla="*/ 9931 h 10000"/>
              <a:gd name="connsiteX14" fmla="*/ 7676 w 9165"/>
              <a:gd name="connsiteY14" fmla="*/ 7838 h 10000"/>
              <a:gd name="connsiteX15" fmla="*/ 8836 w 9165"/>
              <a:gd name="connsiteY15" fmla="*/ 9343 h 10000"/>
              <a:gd name="connsiteX16" fmla="*/ 7879 w 9165"/>
              <a:gd name="connsiteY16" fmla="*/ 8948 h 10000"/>
              <a:gd name="connsiteX17" fmla="*/ 8369 w 9165"/>
              <a:gd name="connsiteY17" fmla="*/ 9949 h 10000"/>
              <a:gd name="connsiteX18" fmla="*/ 5712 w 9165"/>
              <a:gd name="connsiteY18" fmla="*/ 8943 h 10000"/>
              <a:gd name="connsiteX19" fmla="*/ 9080 w 9165"/>
              <a:gd name="connsiteY19" fmla="*/ 8598 h 10000"/>
              <a:gd name="connsiteX20" fmla="*/ 7939 w 9165"/>
              <a:gd name="connsiteY20" fmla="*/ 9954 h 10000"/>
              <a:gd name="connsiteX21" fmla="*/ 5653 w 9165"/>
              <a:gd name="connsiteY21" fmla="*/ 7585 h 10000"/>
              <a:gd name="connsiteX22" fmla="*/ 9080 w 9165"/>
              <a:gd name="connsiteY22" fmla="*/ 6414 h 10000"/>
              <a:gd name="connsiteX23" fmla="*/ 5712 w 9165"/>
              <a:gd name="connsiteY23" fmla="*/ 5056 h 10000"/>
              <a:gd name="connsiteX24" fmla="*/ 9165 w 9165"/>
              <a:gd name="connsiteY24" fmla="*/ 7656 h 10000"/>
              <a:gd name="connsiteX25" fmla="*/ 6127 w 9165"/>
              <a:gd name="connsiteY25" fmla="*/ 1793 h 10000"/>
              <a:gd name="connsiteX26" fmla="*/ 5684 w 9165"/>
              <a:gd name="connsiteY26" fmla="*/ 2575 h 10000"/>
              <a:gd name="connsiteX27" fmla="*/ 8138 w 9165"/>
              <a:gd name="connsiteY27" fmla="*/ 1218 h 10000"/>
              <a:gd name="connsiteX28" fmla="*/ 6576 w 9165"/>
              <a:gd name="connsiteY28" fmla="*/ 943 h 10000"/>
              <a:gd name="connsiteX29" fmla="*/ 9080 w 9165"/>
              <a:gd name="connsiteY29" fmla="*/ 3402 h 10000"/>
              <a:gd name="connsiteX30" fmla="*/ 5631 w 9165"/>
              <a:gd name="connsiteY30" fmla="*/ 3357 h 10000"/>
              <a:gd name="connsiteX31" fmla="*/ 7663 w 9165"/>
              <a:gd name="connsiteY31" fmla="*/ 0 h 10000"/>
              <a:gd name="connsiteX0" fmla="*/ 0 w 8724"/>
              <a:gd name="connsiteY0" fmla="*/ 9931 h 10000"/>
              <a:gd name="connsiteX1" fmla="*/ 546 w 8724"/>
              <a:gd name="connsiteY1" fmla="*/ 9655 h 10000"/>
              <a:gd name="connsiteX2" fmla="*/ 637 w 8724"/>
              <a:gd name="connsiteY2" fmla="*/ 9862 h 10000"/>
              <a:gd name="connsiteX3" fmla="*/ 823 w 8724"/>
              <a:gd name="connsiteY3" fmla="*/ 9723 h 10000"/>
              <a:gd name="connsiteX4" fmla="*/ 759 w 8724"/>
              <a:gd name="connsiteY4" fmla="*/ 9954 h 10000"/>
              <a:gd name="connsiteX5" fmla="*/ 2733 w 8724"/>
              <a:gd name="connsiteY5" fmla="*/ 9701 h 10000"/>
              <a:gd name="connsiteX6" fmla="*/ 2402 w 8724"/>
              <a:gd name="connsiteY6" fmla="*/ 9954 h 10000"/>
              <a:gd name="connsiteX7" fmla="*/ 3283 w 8724"/>
              <a:gd name="connsiteY7" fmla="*/ 9679 h 10000"/>
              <a:gd name="connsiteX8" fmla="*/ 3283 w 8724"/>
              <a:gd name="connsiteY8" fmla="*/ 10000 h 10000"/>
              <a:gd name="connsiteX9" fmla="*/ 3529 w 8724"/>
              <a:gd name="connsiteY9" fmla="*/ 9633 h 10000"/>
              <a:gd name="connsiteX10" fmla="*/ 4436 w 8724"/>
              <a:gd name="connsiteY10" fmla="*/ 9931 h 10000"/>
              <a:gd name="connsiteX11" fmla="*/ 4165 w 8724"/>
              <a:gd name="connsiteY11" fmla="*/ 9679 h 10000"/>
              <a:gd name="connsiteX12" fmla="*/ 5595 w 8724"/>
              <a:gd name="connsiteY12" fmla="*/ 9931 h 10000"/>
              <a:gd name="connsiteX13" fmla="*/ 7099 w 8724"/>
              <a:gd name="connsiteY13" fmla="*/ 7838 h 10000"/>
              <a:gd name="connsiteX14" fmla="*/ 8365 w 8724"/>
              <a:gd name="connsiteY14" fmla="*/ 9343 h 10000"/>
              <a:gd name="connsiteX15" fmla="*/ 7321 w 8724"/>
              <a:gd name="connsiteY15" fmla="*/ 8948 h 10000"/>
              <a:gd name="connsiteX16" fmla="*/ 7855 w 8724"/>
              <a:gd name="connsiteY16" fmla="*/ 9949 h 10000"/>
              <a:gd name="connsiteX17" fmla="*/ 4956 w 8724"/>
              <a:gd name="connsiteY17" fmla="*/ 8943 h 10000"/>
              <a:gd name="connsiteX18" fmla="*/ 8631 w 8724"/>
              <a:gd name="connsiteY18" fmla="*/ 8598 h 10000"/>
              <a:gd name="connsiteX19" fmla="*/ 7386 w 8724"/>
              <a:gd name="connsiteY19" fmla="*/ 9954 h 10000"/>
              <a:gd name="connsiteX20" fmla="*/ 4892 w 8724"/>
              <a:gd name="connsiteY20" fmla="*/ 7585 h 10000"/>
              <a:gd name="connsiteX21" fmla="*/ 8631 w 8724"/>
              <a:gd name="connsiteY21" fmla="*/ 6414 h 10000"/>
              <a:gd name="connsiteX22" fmla="*/ 4956 w 8724"/>
              <a:gd name="connsiteY22" fmla="*/ 5056 h 10000"/>
              <a:gd name="connsiteX23" fmla="*/ 8724 w 8724"/>
              <a:gd name="connsiteY23" fmla="*/ 7656 h 10000"/>
              <a:gd name="connsiteX24" fmla="*/ 5409 w 8724"/>
              <a:gd name="connsiteY24" fmla="*/ 1793 h 10000"/>
              <a:gd name="connsiteX25" fmla="*/ 4926 w 8724"/>
              <a:gd name="connsiteY25" fmla="*/ 2575 h 10000"/>
              <a:gd name="connsiteX26" fmla="*/ 7603 w 8724"/>
              <a:gd name="connsiteY26" fmla="*/ 1218 h 10000"/>
              <a:gd name="connsiteX27" fmla="*/ 5899 w 8724"/>
              <a:gd name="connsiteY27" fmla="*/ 943 h 10000"/>
              <a:gd name="connsiteX28" fmla="*/ 8631 w 8724"/>
              <a:gd name="connsiteY28" fmla="*/ 3402 h 10000"/>
              <a:gd name="connsiteX29" fmla="*/ 4868 w 8724"/>
              <a:gd name="connsiteY29" fmla="*/ 3357 h 10000"/>
              <a:gd name="connsiteX30" fmla="*/ 7085 w 8724"/>
              <a:gd name="connsiteY30" fmla="*/ 0 h 10000"/>
              <a:gd name="connsiteX0" fmla="*/ 0 w 10000"/>
              <a:gd name="connsiteY0" fmla="*/ 9931 h 10000"/>
              <a:gd name="connsiteX1" fmla="*/ 730 w 10000"/>
              <a:gd name="connsiteY1" fmla="*/ 9862 h 10000"/>
              <a:gd name="connsiteX2" fmla="*/ 943 w 10000"/>
              <a:gd name="connsiteY2" fmla="*/ 9723 h 10000"/>
              <a:gd name="connsiteX3" fmla="*/ 870 w 10000"/>
              <a:gd name="connsiteY3" fmla="*/ 9954 h 10000"/>
              <a:gd name="connsiteX4" fmla="*/ 3133 w 10000"/>
              <a:gd name="connsiteY4" fmla="*/ 9701 h 10000"/>
              <a:gd name="connsiteX5" fmla="*/ 2753 w 10000"/>
              <a:gd name="connsiteY5" fmla="*/ 9954 h 10000"/>
              <a:gd name="connsiteX6" fmla="*/ 3763 w 10000"/>
              <a:gd name="connsiteY6" fmla="*/ 9679 h 10000"/>
              <a:gd name="connsiteX7" fmla="*/ 3763 w 10000"/>
              <a:gd name="connsiteY7" fmla="*/ 10000 h 10000"/>
              <a:gd name="connsiteX8" fmla="*/ 4045 w 10000"/>
              <a:gd name="connsiteY8" fmla="*/ 9633 h 10000"/>
              <a:gd name="connsiteX9" fmla="*/ 5085 w 10000"/>
              <a:gd name="connsiteY9" fmla="*/ 9931 h 10000"/>
              <a:gd name="connsiteX10" fmla="*/ 4774 w 10000"/>
              <a:gd name="connsiteY10" fmla="*/ 9679 h 10000"/>
              <a:gd name="connsiteX11" fmla="*/ 6413 w 10000"/>
              <a:gd name="connsiteY11" fmla="*/ 9931 h 10000"/>
              <a:gd name="connsiteX12" fmla="*/ 8137 w 10000"/>
              <a:gd name="connsiteY12" fmla="*/ 7838 h 10000"/>
              <a:gd name="connsiteX13" fmla="*/ 9588 w 10000"/>
              <a:gd name="connsiteY13" fmla="*/ 9343 h 10000"/>
              <a:gd name="connsiteX14" fmla="*/ 8392 w 10000"/>
              <a:gd name="connsiteY14" fmla="*/ 8948 h 10000"/>
              <a:gd name="connsiteX15" fmla="*/ 9004 w 10000"/>
              <a:gd name="connsiteY15" fmla="*/ 9949 h 10000"/>
              <a:gd name="connsiteX16" fmla="*/ 5681 w 10000"/>
              <a:gd name="connsiteY16" fmla="*/ 8943 h 10000"/>
              <a:gd name="connsiteX17" fmla="*/ 9893 w 10000"/>
              <a:gd name="connsiteY17" fmla="*/ 8598 h 10000"/>
              <a:gd name="connsiteX18" fmla="*/ 8466 w 10000"/>
              <a:gd name="connsiteY18" fmla="*/ 9954 h 10000"/>
              <a:gd name="connsiteX19" fmla="*/ 5608 w 10000"/>
              <a:gd name="connsiteY19" fmla="*/ 7585 h 10000"/>
              <a:gd name="connsiteX20" fmla="*/ 9893 w 10000"/>
              <a:gd name="connsiteY20" fmla="*/ 6414 h 10000"/>
              <a:gd name="connsiteX21" fmla="*/ 5681 w 10000"/>
              <a:gd name="connsiteY21" fmla="*/ 5056 h 10000"/>
              <a:gd name="connsiteX22" fmla="*/ 10000 w 10000"/>
              <a:gd name="connsiteY22" fmla="*/ 7656 h 10000"/>
              <a:gd name="connsiteX23" fmla="*/ 6200 w 10000"/>
              <a:gd name="connsiteY23" fmla="*/ 1793 h 10000"/>
              <a:gd name="connsiteX24" fmla="*/ 5646 w 10000"/>
              <a:gd name="connsiteY24" fmla="*/ 2575 h 10000"/>
              <a:gd name="connsiteX25" fmla="*/ 8715 w 10000"/>
              <a:gd name="connsiteY25" fmla="*/ 1218 h 10000"/>
              <a:gd name="connsiteX26" fmla="*/ 6762 w 10000"/>
              <a:gd name="connsiteY26" fmla="*/ 943 h 10000"/>
              <a:gd name="connsiteX27" fmla="*/ 9893 w 10000"/>
              <a:gd name="connsiteY27" fmla="*/ 3402 h 10000"/>
              <a:gd name="connsiteX28" fmla="*/ 5580 w 10000"/>
              <a:gd name="connsiteY28" fmla="*/ 3357 h 10000"/>
              <a:gd name="connsiteX29" fmla="*/ 8121 w 10000"/>
              <a:gd name="connsiteY29" fmla="*/ 0 h 10000"/>
              <a:gd name="connsiteX0" fmla="*/ 0 w 10000"/>
              <a:gd name="connsiteY0" fmla="*/ 9931 h 10000"/>
              <a:gd name="connsiteX1" fmla="*/ 730 w 10000"/>
              <a:gd name="connsiteY1" fmla="*/ 9862 h 10000"/>
              <a:gd name="connsiteX2" fmla="*/ 943 w 10000"/>
              <a:gd name="connsiteY2" fmla="*/ 9723 h 10000"/>
              <a:gd name="connsiteX3" fmla="*/ 3133 w 10000"/>
              <a:gd name="connsiteY3" fmla="*/ 9701 h 10000"/>
              <a:gd name="connsiteX4" fmla="*/ 2753 w 10000"/>
              <a:gd name="connsiteY4" fmla="*/ 9954 h 10000"/>
              <a:gd name="connsiteX5" fmla="*/ 3763 w 10000"/>
              <a:gd name="connsiteY5" fmla="*/ 9679 h 10000"/>
              <a:gd name="connsiteX6" fmla="*/ 3763 w 10000"/>
              <a:gd name="connsiteY6" fmla="*/ 10000 h 10000"/>
              <a:gd name="connsiteX7" fmla="*/ 4045 w 10000"/>
              <a:gd name="connsiteY7" fmla="*/ 9633 h 10000"/>
              <a:gd name="connsiteX8" fmla="*/ 5085 w 10000"/>
              <a:gd name="connsiteY8" fmla="*/ 9931 h 10000"/>
              <a:gd name="connsiteX9" fmla="*/ 4774 w 10000"/>
              <a:gd name="connsiteY9" fmla="*/ 9679 h 10000"/>
              <a:gd name="connsiteX10" fmla="*/ 6413 w 10000"/>
              <a:gd name="connsiteY10" fmla="*/ 9931 h 10000"/>
              <a:gd name="connsiteX11" fmla="*/ 8137 w 10000"/>
              <a:gd name="connsiteY11" fmla="*/ 7838 h 10000"/>
              <a:gd name="connsiteX12" fmla="*/ 9588 w 10000"/>
              <a:gd name="connsiteY12" fmla="*/ 9343 h 10000"/>
              <a:gd name="connsiteX13" fmla="*/ 8392 w 10000"/>
              <a:gd name="connsiteY13" fmla="*/ 8948 h 10000"/>
              <a:gd name="connsiteX14" fmla="*/ 9004 w 10000"/>
              <a:gd name="connsiteY14" fmla="*/ 9949 h 10000"/>
              <a:gd name="connsiteX15" fmla="*/ 5681 w 10000"/>
              <a:gd name="connsiteY15" fmla="*/ 8943 h 10000"/>
              <a:gd name="connsiteX16" fmla="*/ 9893 w 10000"/>
              <a:gd name="connsiteY16" fmla="*/ 8598 h 10000"/>
              <a:gd name="connsiteX17" fmla="*/ 8466 w 10000"/>
              <a:gd name="connsiteY17" fmla="*/ 9954 h 10000"/>
              <a:gd name="connsiteX18" fmla="*/ 5608 w 10000"/>
              <a:gd name="connsiteY18" fmla="*/ 7585 h 10000"/>
              <a:gd name="connsiteX19" fmla="*/ 9893 w 10000"/>
              <a:gd name="connsiteY19" fmla="*/ 6414 h 10000"/>
              <a:gd name="connsiteX20" fmla="*/ 5681 w 10000"/>
              <a:gd name="connsiteY20" fmla="*/ 5056 h 10000"/>
              <a:gd name="connsiteX21" fmla="*/ 10000 w 10000"/>
              <a:gd name="connsiteY21" fmla="*/ 7656 h 10000"/>
              <a:gd name="connsiteX22" fmla="*/ 6200 w 10000"/>
              <a:gd name="connsiteY22" fmla="*/ 1793 h 10000"/>
              <a:gd name="connsiteX23" fmla="*/ 5646 w 10000"/>
              <a:gd name="connsiteY23" fmla="*/ 2575 h 10000"/>
              <a:gd name="connsiteX24" fmla="*/ 8715 w 10000"/>
              <a:gd name="connsiteY24" fmla="*/ 1218 h 10000"/>
              <a:gd name="connsiteX25" fmla="*/ 6762 w 10000"/>
              <a:gd name="connsiteY25" fmla="*/ 943 h 10000"/>
              <a:gd name="connsiteX26" fmla="*/ 9893 w 10000"/>
              <a:gd name="connsiteY26" fmla="*/ 3402 h 10000"/>
              <a:gd name="connsiteX27" fmla="*/ 5580 w 10000"/>
              <a:gd name="connsiteY27" fmla="*/ 3357 h 10000"/>
              <a:gd name="connsiteX28" fmla="*/ 8121 w 10000"/>
              <a:gd name="connsiteY28" fmla="*/ 0 h 10000"/>
              <a:gd name="connsiteX0" fmla="*/ 0 w 9270"/>
              <a:gd name="connsiteY0" fmla="*/ 9862 h 10000"/>
              <a:gd name="connsiteX1" fmla="*/ 213 w 9270"/>
              <a:gd name="connsiteY1" fmla="*/ 9723 h 10000"/>
              <a:gd name="connsiteX2" fmla="*/ 2403 w 9270"/>
              <a:gd name="connsiteY2" fmla="*/ 9701 h 10000"/>
              <a:gd name="connsiteX3" fmla="*/ 2023 w 9270"/>
              <a:gd name="connsiteY3" fmla="*/ 9954 h 10000"/>
              <a:gd name="connsiteX4" fmla="*/ 3033 w 9270"/>
              <a:gd name="connsiteY4" fmla="*/ 9679 h 10000"/>
              <a:gd name="connsiteX5" fmla="*/ 3033 w 9270"/>
              <a:gd name="connsiteY5" fmla="*/ 10000 h 10000"/>
              <a:gd name="connsiteX6" fmla="*/ 3315 w 9270"/>
              <a:gd name="connsiteY6" fmla="*/ 9633 h 10000"/>
              <a:gd name="connsiteX7" fmla="*/ 4355 w 9270"/>
              <a:gd name="connsiteY7" fmla="*/ 9931 h 10000"/>
              <a:gd name="connsiteX8" fmla="*/ 4044 w 9270"/>
              <a:gd name="connsiteY8" fmla="*/ 9679 h 10000"/>
              <a:gd name="connsiteX9" fmla="*/ 5683 w 9270"/>
              <a:gd name="connsiteY9" fmla="*/ 9931 h 10000"/>
              <a:gd name="connsiteX10" fmla="*/ 7407 w 9270"/>
              <a:gd name="connsiteY10" fmla="*/ 7838 h 10000"/>
              <a:gd name="connsiteX11" fmla="*/ 8858 w 9270"/>
              <a:gd name="connsiteY11" fmla="*/ 9343 h 10000"/>
              <a:gd name="connsiteX12" fmla="*/ 7662 w 9270"/>
              <a:gd name="connsiteY12" fmla="*/ 8948 h 10000"/>
              <a:gd name="connsiteX13" fmla="*/ 8274 w 9270"/>
              <a:gd name="connsiteY13" fmla="*/ 9949 h 10000"/>
              <a:gd name="connsiteX14" fmla="*/ 4951 w 9270"/>
              <a:gd name="connsiteY14" fmla="*/ 8943 h 10000"/>
              <a:gd name="connsiteX15" fmla="*/ 9163 w 9270"/>
              <a:gd name="connsiteY15" fmla="*/ 8598 h 10000"/>
              <a:gd name="connsiteX16" fmla="*/ 7736 w 9270"/>
              <a:gd name="connsiteY16" fmla="*/ 9954 h 10000"/>
              <a:gd name="connsiteX17" fmla="*/ 4878 w 9270"/>
              <a:gd name="connsiteY17" fmla="*/ 7585 h 10000"/>
              <a:gd name="connsiteX18" fmla="*/ 9163 w 9270"/>
              <a:gd name="connsiteY18" fmla="*/ 6414 h 10000"/>
              <a:gd name="connsiteX19" fmla="*/ 4951 w 9270"/>
              <a:gd name="connsiteY19" fmla="*/ 5056 h 10000"/>
              <a:gd name="connsiteX20" fmla="*/ 9270 w 9270"/>
              <a:gd name="connsiteY20" fmla="*/ 7656 h 10000"/>
              <a:gd name="connsiteX21" fmla="*/ 5470 w 9270"/>
              <a:gd name="connsiteY21" fmla="*/ 1793 h 10000"/>
              <a:gd name="connsiteX22" fmla="*/ 4916 w 9270"/>
              <a:gd name="connsiteY22" fmla="*/ 2575 h 10000"/>
              <a:gd name="connsiteX23" fmla="*/ 7985 w 9270"/>
              <a:gd name="connsiteY23" fmla="*/ 1218 h 10000"/>
              <a:gd name="connsiteX24" fmla="*/ 6032 w 9270"/>
              <a:gd name="connsiteY24" fmla="*/ 943 h 10000"/>
              <a:gd name="connsiteX25" fmla="*/ 9163 w 9270"/>
              <a:gd name="connsiteY25" fmla="*/ 3402 h 10000"/>
              <a:gd name="connsiteX26" fmla="*/ 4850 w 9270"/>
              <a:gd name="connsiteY26" fmla="*/ 3357 h 10000"/>
              <a:gd name="connsiteX27" fmla="*/ 7391 w 9270"/>
              <a:gd name="connsiteY27" fmla="*/ 0 h 10000"/>
              <a:gd name="connsiteX0" fmla="*/ 0 w 10000"/>
              <a:gd name="connsiteY0" fmla="*/ 9862 h 10000"/>
              <a:gd name="connsiteX1" fmla="*/ 2592 w 10000"/>
              <a:gd name="connsiteY1" fmla="*/ 9701 h 10000"/>
              <a:gd name="connsiteX2" fmla="*/ 2182 w 10000"/>
              <a:gd name="connsiteY2" fmla="*/ 9954 h 10000"/>
              <a:gd name="connsiteX3" fmla="*/ 3272 w 10000"/>
              <a:gd name="connsiteY3" fmla="*/ 9679 h 10000"/>
              <a:gd name="connsiteX4" fmla="*/ 3272 w 10000"/>
              <a:gd name="connsiteY4" fmla="*/ 10000 h 10000"/>
              <a:gd name="connsiteX5" fmla="*/ 3576 w 10000"/>
              <a:gd name="connsiteY5" fmla="*/ 9633 h 10000"/>
              <a:gd name="connsiteX6" fmla="*/ 4698 w 10000"/>
              <a:gd name="connsiteY6" fmla="*/ 9931 h 10000"/>
              <a:gd name="connsiteX7" fmla="*/ 4362 w 10000"/>
              <a:gd name="connsiteY7" fmla="*/ 9679 h 10000"/>
              <a:gd name="connsiteX8" fmla="*/ 6131 w 10000"/>
              <a:gd name="connsiteY8" fmla="*/ 9931 h 10000"/>
              <a:gd name="connsiteX9" fmla="*/ 7990 w 10000"/>
              <a:gd name="connsiteY9" fmla="*/ 7838 h 10000"/>
              <a:gd name="connsiteX10" fmla="*/ 9556 w 10000"/>
              <a:gd name="connsiteY10" fmla="*/ 9343 h 10000"/>
              <a:gd name="connsiteX11" fmla="*/ 8265 w 10000"/>
              <a:gd name="connsiteY11" fmla="*/ 8948 h 10000"/>
              <a:gd name="connsiteX12" fmla="*/ 8926 w 10000"/>
              <a:gd name="connsiteY12" fmla="*/ 9949 h 10000"/>
              <a:gd name="connsiteX13" fmla="*/ 5341 w 10000"/>
              <a:gd name="connsiteY13" fmla="*/ 8943 h 10000"/>
              <a:gd name="connsiteX14" fmla="*/ 9885 w 10000"/>
              <a:gd name="connsiteY14" fmla="*/ 8598 h 10000"/>
              <a:gd name="connsiteX15" fmla="*/ 8345 w 10000"/>
              <a:gd name="connsiteY15" fmla="*/ 9954 h 10000"/>
              <a:gd name="connsiteX16" fmla="*/ 5262 w 10000"/>
              <a:gd name="connsiteY16" fmla="*/ 7585 h 10000"/>
              <a:gd name="connsiteX17" fmla="*/ 9885 w 10000"/>
              <a:gd name="connsiteY17" fmla="*/ 6414 h 10000"/>
              <a:gd name="connsiteX18" fmla="*/ 5341 w 10000"/>
              <a:gd name="connsiteY18" fmla="*/ 5056 h 10000"/>
              <a:gd name="connsiteX19" fmla="*/ 10000 w 10000"/>
              <a:gd name="connsiteY19" fmla="*/ 7656 h 10000"/>
              <a:gd name="connsiteX20" fmla="*/ 5901 w 10000"/>
              <a:gd name="connsiteY20" fmla="*/ 1793 h 10000"/>
              <a:gd name="connsiteX21" fmla="*/ 5303 w 10000"/>
              <a:gd name="connsiteY21" fmla="*/ 2575 h 10000"/>
              <a:gd name="connsiteX22" fmla="*/ 8614 w 10000"/>
              <a:gd name="connsiteY22" fmla="*/ 1218 h 10000"/>
              <a:gd name="connsiteX23" fmla="*/ 6507 w 10000"/>
              <a:gd name="connsiteY23" fmla="*/ 943 h 10000"/>
              <a:gd name="connsiteX24" fmla="*/ 9885 w 10000"/>
              <a:gd name="connsiteY24" fmla="*/ 3402 h 10000"/>
              <a:gd name="connsiteX25" fmla="*/ 5232 w 10000"/>
              <a:gd name="connsiteY25" fmla="*/ 3357 h 10000"/>
              <a:gd name="connsiteX26" fmla="*/ 7973 w 10000"/>
              <a:gd name="connsiteY26" fmla="*/ 0 h 10000"/>
              <a:gd name="connsiteX0" fmla="*/ 410 w 7818"/>
              <a:gd name="connsiteY0" fmla="*/ 9701 h 10000"/>
              <a:gd name="connsiteX1" fmla="*/ 0 w 7818"/>
              <a:gd name="connsiteY1" fmla="*/ 9954 h 10000"/>
              <a:gd name="connsiteX2" fmla="*/ 1090 w 7818"/>
              <a:gd name="connsiteY2" fmla="*/ 9679 h 10000"/>
              <a:gd name="connsiteX3" fmla="*/ 1090 w 7818"/>
              <a:gd name="connsiteY3" fmla="*/ 10000 h 10000"/>
              <a:gd name="connsiteX4" fmla="*/ 1394 w 7818"/>
              <a:gd name="connsiteY4" fmla="*/ 9633 h 10000"/>
              <a:gd name="connsiteX5" fmla="*/ 2516 w 7818"/>
              <a:gd name="connsiteY5" fmla="*/ 9931 h 10000"/>
              <a:gd name="connsiteX6" fmla="*/ 2180 w 7818"/>
              <a:gd name="connsiteY6" fmla="*/ 9679 h 10000"/>
              <a:gd name="connsiteX7" fmla="*/ 3949 w 7818"/>
              <a:gd name="connsiteY7" fmla="*/ 9931 h 10000"/>
              <a:gd name="connsiteX8" fmla="*/ 5808 w 7818"/>
              <a:gd name="connsiteY8" fmla="*/ 7838 h 10000"/>
              <a:gd name="connsiteX9" fmla="*/ 7374 w 7818"/>
              <a:gd name="connsiteY9" fmla="*/ 9343 h 10000"/>
              <a:gd name="connsiteX10" fmla="*/ 6083 w 7818"/>
              <a:gd name="connsiteY10" fmla="*/ 8948 h 10000"/>
              <a:gd name="connsiteX11" fmla="*/ 6744 w 7818"/>
              <a:gd name="connsiteY11" fmla="*/ 9949 h 10000"/>
              <a:gd name="connsiteX12" fmla="*/ 3159 w 7818"/>
              <a:gd name="connsiteY12" fmla="*/ 8943 h 10000"/>
              <a:gd name="connsiteX13" fmla="*/ 7703 w 7818"/>
              <a:gd name="connsiteY13" fmla="*/ 8598 h 10000"/>
              <a:gd name="connsiteX14" fmla="*/ 6163 w 7818"/>
              <a:gd name="connsiteY14" fmla="*/ 9954 h 10000"/>
              <a:gd name="connsiteX15" fmla="*/ 3080 w 7818"/>
              <a:gd name="connsiteY15" fmla="*/ 7585 h 10000"/>
              <a:gd name="connsiteX16" fmla="*/ 7703 w 7818"/>
              <a:gd name="connsiteY16" fmla="*/ 6414 h 10000"/>
              <a:gd name="connsiteX17" fmla="*/ 3159 w 7818"/>
              <a:gd name="connsiteY17" fmla="*/ 5056 h 10000"/>
              <a:gd name="connsiteX18" fmla="*/ 7818 w 7818"/>
              <a:gd name="connsiteY18" fmla="*/ 7656 h 10000"/>
              <a:gd name="connsiteX19" fmla="*/ 3719 w 7818"/>
              <a:gd name="connsiteY19" fmla="*/ 1793 h 10000"/>
              <a:gd name="connsiteX20" fmla="*/ 3121 w 7818"/>
              <a:gd name="connsiteY20" fmla="*/ 2575 h 10000"/>
              <a:gd name="connsiteX21" fmla="*/ 6432 w 7818"/>
              <a:gd name="connsiteY21" fmla="*/ 1218 h 10000"/>
              <a:gd name="connsiteX22" fmla="*/ 4325 w 7818"/>
              <a:gd name="connsiteY22" fmla="*/ 943 h 10000"/>
              <a:gd name="connsiteX23" fmla="*/ 7703 w 7818"/>
              <a:gd name="connsiteY23" fmla="*/ 3402 h 10000"/>
              <a:gd name="connsiteX24" fmla="*/ 3050 w 7818"/>
              <a:gd name="connsiteY24" fmla="*/ 3357 h 10000"/>
              <a:gd name="connsiteX25" fmla="*/ 5791 w 7818"/>
              <a:gd name="connsiteY25" fmla="*/ 0 h 10000"/>
              <a:gd name="connsiteX0" fmla="*/ 0 w 9476"/>
              <a:gd name="connsiteY0" fmla="*/ 9701 h 10000"/>
              <a:gd name="connsiteX1" fmla="*/ 870 w 9476"/>
              <a:gd name="connsiteY1" fmla="*/ 9679 h 10000"/>
              <a:gd name="connsiteX2" fmla="*/ 870 w 9476"/>
              <a:gd name="connsiteY2" fmla="*/ 10000 h 10000"/>
              <a:gd name="connsiteX3" fmla="*/ 1259 w 9476"/>
              <a:gd name="connsiteY3" fmla="*/ 9633 h 10000"/>
              <a:gd name="connsiteX4" fmla="*/ 2694 w 9476"/>
              <a:gd name="connsiteY4" fmla="*/ 9931 h 10000"/>
              <a:gd name="connsiteX5" fmla="*/ 2264 w 9476"/>
              <a:gd name="connsiteY5" fmla="*/ 9679 h 10000"/>
              <a:gd name="connsiteX6" fmla="*/ 4527 w 9476"/>
              <a:gd name="connsiteY6" fmla="*/ 9931 h 10000"/>
              <a:gd name="connsiteX7" fmla="*/ 6905 w 9476"/>
              <a:gd name="connsiteY7" fmla="*/ 7838 h 10000"/>
              <a:gd name="connsiteX8" fmla="*/ 8908 w 9476"/>
              <a:gd name="connsiteY8" fmla="*/ 9343 h 10000"/>
              <a:gd name="connsiteX9" fmla="*/ 7257 w 9476"/>
              <a:gd name="connsiteY9" fmla="*/ 8948 h 10000"/>
              <a:gd name="connsiteX10" fmla="*/ 8102 w 9476"/>
              <a:gd name="connsiteY10" fmla="*/ 9949 h 10000"/>
              <a:gd name="connsiteX11" fmla="*/ 3517 w 9476"/>
              <a:gd name="connsiteY11" fmla="*/ 8943 h 10000"/>
              <a:gd name="connsiteX12" fmla="*/ 9329 w 9476"/>
              <a:gd name="connsiteY12" fmla="*/ 8598 h 10000"/>
              <a:gd name="connsiteX13" fmla="*/ 7359 w 9476"/>
              <a:gd name="connsiteY13" fmla="*/ 9954 h 10000"/>
              <a:gd name="connsiteX14" fmla="*/ 3416 w 9476"/>
              <a:gd name="connsiteY14" fmla="*/ 7585 h 10000"/>
              <a:gd name="connsiteX15" fmla="*/ 9329 w 9476"/>
              <a:gd name="connsiteY15" fmla="*/ 6414 h 10000"/>
              <a:gd name="connsiteX16" fmla="*/ 3517 w 9476"/>
              <a:gd name="connsiteY16" fmla="*/ 5056 h 10000"/>
              <a:gd name="connsiteX17" fmla="*/ 9476 w 9476"/>
              <a:gd name="connsiteY17" fmla="*/ 7656 h 10000"/>
              <a:gd name="connsiteX18" fmla="*/ 4233 w 9476"/>
              <a:gd name="connsiteY18" fmla="*/ 1793 h 10000"/>
              <a:gd name="connsiteX19" fmla="*/ 3468 w 9476"/>
              <a:gd name="connsiteY19" fmla="*/ 2575 h 10000"/>
              <a:gd name="connsiteX20" fmla="*/ 7703 w 9476"/>
              <a:gd name="connsiteY20" fmla="*/ 1218 h 10000"/>
              <a:gd name="connsiteX21" fmla="*/ 5008 w 9476"/>
              <a:gd name="connsiteY21" fmla="*/ 943 h 10000"/>
              <a:gd name="connsiteX22" fmla="*/ 9329 w 9476"/>
              <a:gd name="connsiteY22" fmla="*/ 3402 h 10000"/>
              <a:gd name="connsiteX23" fmla="*/ 3377 w 9476"/>
              <a:gd name="connsiteY23" fmla="*/ 3357 h 10000"/>
              <a:gd name="connsiteX24" fmla="*/ 6883 w 9476"/>
              <a:gd name="connsiteY24" fmla="*/ 0 h 10000"/>
              <a:gd name="connsiteX0" fmla="*/ 0 w 9082"/>
              <a:gd name="connsiteY0" fmla="*/ 9679 h 10000"/>
              <a:gd name="connsiteX1" fmla="*/ 0 w 9082"/>
              <a:gd name="connsiteY1" fmla="*/ 10000 h 10000"/>
              <a:gd name="connsiteX2" fmla="*/ 411 w 9082"/>
              <a:gd name="connsiteY2" fmla="*/ 9633 h 10000"/>
              <a:gd name="connsiteX3" fmla="*/ 1925 w 9082"/>
              <a:gd name="connsiteY3" fmla="*/ 9931 h 10000"/>
              <a:gd name="connsiteX4" fmla="*/ 1471 w 9082"/>
              <a:gd name="connsiteY4" fmla="*/ 9679 h 10000"/>
              <a:gd name="connsiteX5" fmla="*/ 3859 w 9082"/>
              <a:gd name="connsiteY5" fmla="*/ 9931 h 10000"/>
              <a:gd name="connsiteX6" fmla="*/ 6369 w 9082"/>
              <a:gd name="connsiteY6" fmla="*/ 7838 h 10000"/>
              <a:gd name="connsiteX7" fmla="*/ 8483 w 9082"/>
              <a:gd name="connsiteY7" fmla="*/ 9343 h 10000"/>
              <a:gd name="connsiteX8" fmla="*/ 6740 w 9082"/>
              <a:gd name="connsiteY8" fmla="*/ 8948 h 10000"/>
              <a:gd name="connsiteX9" fmla="*/ 7632 w 9082"/>
              <a:gd name="connsiteY9" fmla="*/ 9949 h 10000"/>
              <a:gd name="connsiteX10" fmla="*/ 2793 w 9082"/>
              <a:gd name="connsiteY10" fmla="*/ 8943 h 10000"/>
              <a:gd name="connsiteX11" fmla="*/ 8927 w 9082"/>
              <a:gd name="connsiteY11" fmla="*/ 8598 h 10000"/>
              <a:gd name="connsiteX12" fmla="*/ 6848 w 9082"/>
              <a:gd name="connsiteY12" fmla="*/ 9954 h 10000"/>
              <a:gd name="connsiteX13" fmla="*/ 2687 w 9082"/>
              <a:gd name="connsiteY13" fmla="*/ 7585 h 10000"/>
              <a:gd name="connsiteX14" fmla="*/ 8927 w 9082"/>
              <a:gd name="connsiteY14" fmla="*/ 6414 h 10000"/>
              <a:gd name="connsiteX15" fmla="*/ 2793 w 9082"/>
              <a:gd name="connsiteY15" fmla="*/ 5056 h 10000"/>
              <a:gd name="connsiteX16" fmla="*/ 9082 w 9082"/>
              <a:gd name="connsiteY16" fmla="*/ 7656 h 10000"/>
              <a:gd name="connsiteX17" fmla="*/ 3549 w 9082"/>
              <a:gd name="connsiteY17" fmla="*/ 1793 h 10000"/>
              <a:gd name="connsiteX18" fmla="*/ 2742 w 9082"/>
              <a:gd name="connsiteY18" fmla="*/ 2575 h 10000"/>
              <a:gd name="connsiteX19" fmla="*/ 7211 w 9082"/>
              <a:gd name="connsiteY19" fmla="*/ 1218 h 10000"/>
              <a:gd name="connsiteX20" fmla="*/ 4367 w 9082"/>
              <a:gd name="connsiteY20" fmla="*/ 943 h 10000"/>
              <a:gd name="connsiteX21" fmla="*/ 8927 w 9082"/>
              <a:gd name="connsiteY21" fmla="*/ 3402 h 10000"/>
              <a:gd name="connsiteX22" fmla="*/ 2646 w 9082"/>
              <a:gd name="connsiteY22" fmla="*/ 3357 h 10000"/>
              <a:gd name="connsiteX23" fmla="*/ 6346 w 9082"/>
              <a:gd name="connsiteY23" fmla="*/ 0 h 10000"/>
              <a:gd name="connsiteX0" fmla="*/ 0 w 10000"/>
              <a:gd name="connsiteY0" fmla="*/ 9679 h 10014"/>
              <a:gd name="connsiteX1" fmla="*/ 0 w 10000"/>
              <a:gd name="connsiteY1" fmla="*/ 10000 h 10014"/>
              <a:gd name="connsiteX2" fmla="*/ 2120 w 10000"/>
              <a:gd name="connsiteY2" fmla="*/ 9931 h 10014"/>
              <a:gd name="connsiteX3" fmla="*/ 1620 w 10000"/>
              <a:gd name="connsiteY3" fmla="*/ 9679 h 10014"/>
              <a:gd name="connsiteX4" fmla="*/ 4249 w 10000"/>
              <a:gd name="connsiteY4" fmla="*/ 9931 h 10014"/>
              <a:gd name="connsiteX5" fmla="*/ 7013 w 10000"/>
              <a:gd name="connsiteY5" fmla="*/ 7838 h 10014"/>
              <a:gd name="connsiteX6" fmla="*/ 9340 w 10000"/>
              <a:gd name="connsiteY6" fmla="*/ 9343 h 10014"/>
              <a:gd name="connsiteX7" fmla="*/ 7421 w 10000"/>
              <a:gd name="connsiteY7" fmla="*/ 8948 h 10014"/>
              <a:gd name="connsiteX8" fmla="*/ 8403 w 10000"/>
              <a:gd name="connsiteY8" fmla="*/ 9949 h 10014"/>
              <a:gd name="connsiteX9" fmla="*/ 3075 w 10000"/>
              <a:gd name="connsiteY9" fmla="*/ 8943 h 10014"/>
              <a:gd name="connsiteX10" fmla="*/ 9829 w 10000"/>
              <a:gd name="connsiteY10" fmla="*/ 8598 h 10014"/>
              <a:gd name="connsiteX11" fmla="*/ 7540 w 10000"/>
              <a:gd name="connsiteY11" fmla="*/ 9954 h 10014"/>
              <a:gd name="connsiteX12" fmla="*/ 2959 w 10000"/>
              <a:gd name="connsiteY12" fmla="*/ 7585 h 10014"/>
              <a:gd name="connsiteX13" fmla="*/ 9829 w 10000"/>
              <a:gd name="connsiteY13" fmla="*/ 6414 h 10014"/>
              <a:gd name="connsiteX14" fmla="*/ 3075 w 10000"/>
              <a:gd name="connsiteY14" fmla="*/ 5056 h 10014"/>
              <a:gd name="connsiteX15" fmla="*/ 10000 w 10000"/>
              <a:gd name="connsiteY15" fmla="*/ 7656 h 10014"/>
              <a:gd name="connsiteX16" fmla="*/ 3908 w 10000"/>
              <a:gd name="connsiteY16" fmla="*/ 1793 h 10014"/>
              <a:gd name="connsiteX17" fmla="*/ 3019 w 10000"/>
              <a:gd name="connsiteY17" fmla="*/ 2575 h 10014"/>
              <a:gd name="connsiteX18" fmla="*/ 7940 w 10000"/>
              <a:gd name="connsiteY18" fmla="*/ 1218 h 10014"/>
              <a:gd name="connsiteX19" fmla="*/ 4808 w 10000"/>
              <a:gd name="connsiteY19" fmla="*/ 943 h 10014"/>
              <a:gd name="connsiteX20" fmla="*/ 9829 w 10000"/>
              <a:gd name="connsiteY20" fmla="*/ 3402 h 10014"/>
              <a:gd name="connsiteX21" fmla="*/ 2913 w 10000"/>
              <a:gd name="connsiteY21" fmla="*/ 3357 h 10014"/>
              <a:gd name="connsiteX22" fmla="*/ 6987 w 10000"/>
              <a:gd name="connsiteY22" fmla="*/ 0 h 10014"/>
              <a:gd name="connsiteX0" fmla="*/ 0 w 10000"/>
              <a:gd name="connsiteY0" fmla="*/ 9679 h 9954"/>
              <a:gd name="connsiteX1" fmla="*/ 2120 w 10000"/>
              <a:gd name="connsiteY1" fmla="*/ 9931 h 9954"/>
              <a:gd name="connsiteX2" fmla="*/ 1620 w 10000"/>
              <a:gd name="connsiteY2" fmla="*/ 9679 h 9954"/>
              <a:gd name="connsiteX3" fmla="*/ 4249 w 10000"/>
              <a:gd name="connsiteY3" fmla="*/ 9931 h 9954"/>
              <a:gd name="connsiteX4" fmla="*/ 7013 w 10000"/>
              <a:gd name="connsiteY4" fmla="*/ 7838 h 9954"/>
              <a:gd name="connsiteX5" fmla="*/ 9340 w 10000"/>
              <a:gd name="connsiteY5" fmla="*/ 9343 h 9954"/>
              <a:gd name="connsiteX6" fmla="*/ 7421 w 10000"/>
              <a:gd name="connsiteY6" fmla="*/ 8948 h 9954"/>
              <a:gd name="connsiteX7" fmla="*/ 8403 w 10000"/>
              <a:gd name="connsiteY7" fmla="*/ 9949 h 9954"/>
              <a:gd name="connsiteX8" fmla="*/ 3075 w 10000"/>
              <a:gd name="connsiteY8" fmla="*/ 8943 h 9954"/>
              <a:gd name="connsiteX9" fmla="*/ 9829 w 10000"/>
              <a:gd name="connsiteY9" fmla="*/ 8598 h 9954"/>
              <a:gd name="connsiteX10" fmla="*/ 7540 w 10000"/>
              <a:gd name="connsiteY10" fmla="*/ 9954 h 9954"/>
              <a:gd name="connsiteX11" fmla="*/ 2959 w 10000"/>
              <a:gd name="connsiteY11" fmla="*/ 7585 h 9954"/>
              <a:gd name="connsiteX12" fmla="*/ 9829 w 10000"/>
              <a:gd name="connsiteY12" fmla="*/ 6414 h 9954"/>
              <a:gd name="connsiteX13" fmla="*/ 3075 w 10000"/>
              <a:gd name="connsiteY13" fmla="*/ 5056 h 9954"/>
              <a:gd name="connsiteX14" fmla="*/ 10000 w 10000"/>
              <a:gd name="connsiteY14" fmla="*/ 7656 h 9954"/>
              <a:gd name="connsiteX15" fmla="*/ 3908 w 10000"/>
              <a:gd name="connsiteY15" fmla="*/ 1793 h 9954"/>
              <a:gd name="connsiteX16" fmla="*/ 3019 w 10000"/>
              <a:gd name="connsiteY16" fmla="*/ 2575 h 9954"/>
              <a:gd name="connsiteX17" fmla="*/ 7940 w 10000"/>
              <a:gd name="connsiteY17" fmla="*/ 1218 h 9954"/>
              <a:gd name="connsiteX18" fmla="*/ 4808 w 10000"/>
              <a:gd name="connsiteY18" fmla="*/ 943 h 9954"/>
              <a:gd name="connsiteX19" fmla="*/ 9829 w 10000"/>
              <a:gd name="connsiteY19" fmla="*/ 3402 h 9954"/>
              <a:gd name="connsiteX20" fmla="*/ 2913 w 10000"/>
              <a:gd name="connsiteY20" fmla="*/ 3357 h 9954"/>
              <a:gd name="connsiteX21" fmla="*/ 6987 w 10000"/>
              <a:gd name="connsiteY21" fmla="*/ 0 h 9954"/>
              <a:gd name="connsiteX0" fmla="*/ 500 w 8380"/>
              <a:gd name="connsiteY0" fmla="*/ 9977 h 10000"/>
              <a:gd name="connsiteX1" fmla="*/ 0 w 8380"/>
              <a:gd name="connsiteY1" fmla="*/ 9724 h 10000"/>
              <a:gd name="connsiteX2" fmla="*/ 2629 w 8380"/>
              <a:gd name="connsiteY2" fmla="*/ 9977 h 10000"/>
              <a:gd name="connsiteX3" fmla="*/ 5393 w 8380"/>
              <a:gd name="connsiteY3" fmla="*/ 7874 h 10000"/>
              <a:gd name="connsiteX4" fmla="*/ 7720 w 8380"/>
              <a:gd name="connsiteY4" fmla="*/ 9386 h 10000"/>
              <a:gd name="connsiteX5" fmla="*/ 5801 w 8380"/>
              <a:gd name="connsiteY5" fmla="*/ 8989 h 10000"/>
              <a:gd name="connsiteX6" fmla="*/ 6783 w 8380"/>
              <a:gd name="connsiteY6" fmla="*/ 9995 h 10000"/>
              <a:gd name="connsiteX7" fmla="*/ 1455 w 8380"/>
              <a:gd name="connsiteY7" fmla="*/ 8984 h 10000"/>
              <a:gd name="connsiteX8" fmla="*/ 8209 w 8380"/>
              <a:gd name="connsiteY8" fmla="*/ 8638 h 10000"/>
              <a:gd name="connsiteX9" fmla="*/ 5920 w 8380"/>
              <a:gd name="connsiteY9" fmla="*/ 10000 h 10000"/>
              <a:gd name="connsiteX10" fmla="*/ 1339 w 8380"/>
              <a:gd name="connsiteY10" fmla="*/ 7620 h 10000"/>
              <a:gd name="connsiteX11" fmla="*/ 8209 w 8380"/>
              <a:gd name="connsiteY11" fmla="*/ 6444 h 10000"/>
              <a:gd name="connsiteX12" fmla="*/ 1455 w 8380"/>
              <a:gd name="connsiteY12" fmla="*/ 5079 h 10000"/>
              <a:gd name="connsiteX13" fmla="*/ 8380 w 8380"/>
              <a:gd name="connsiteY13" fmla="*/ 7691 h 10000"/>
              <a:gd name="connsiteX14" fmla="*/ 2288 w 8380"/>
              <a:gd name="connsiteY14" fmla="*/ 1801 h 10000"/>
              <a:gd name="connsiteX15" fmla="*/ 1399 w 8380"/>
              <a:gd name="connsiteY15" fmla="*/ 2587 h 10000"/>
              <a:gd name="connsiteX16" fmla="*/ 6320 w 8380"/>
              <a:gd name="connsiteY16" fmla="*/ 1224 h 10000"/>
              <a:gd name="connsiteX17" fmla="*/ 3188 w 8380"/>
              <a:gd name="connsiteY17" fmla="*/ 947 h 10000"/>
              <a:gd name="connsiteX18" fmla="*/ 8209 w 8380"/>
              <a:gd name="connsiteY18" fmla="*/ 3418 h 10000"/>
              <a:gd name="connsiteX19" fmla="*/ 1293 w 8380"/>
              <a:gd name="connsiteY19" fmla="*/ 3373 h 10000"/>
              <a:gd name="connsiteX20" fmla="*/ 5367 w 8380"/>
              <a:gd name="connsiteY20" fmla="*/ 0 h 10000"/>
              <a:gd name="connsiteX0" fmla="*/ 0 w 10000"/>
              <a:gd name="connsiteY0" fmla="*/ 9724 h 10000"/>
              <a:gd name="connsiteX1" fmla="*/ 3137 w 10000"/>
              <a:gd name="connsiteY1" fmla="*/ 9977 h 10000"/>
              <a:gd name="connsiteX2" fmla="*/ 6436 w 10000"/>
              <a:gd name="connsiteY2" fmla="*/ 7874 h 10000"/>
              <a:gd name="connsiteX3" fmla="*/ 9212 w 10000"/>
              <a:gd name="connsiteY3" fmla="*/ 9386 h 10000"/>
              <a:gd name="connsiteX4" fmla="*/ 6922 w 10000"/>
              <a:gd name="connsiteY4" fmla="*/ 8989 h 10000"/>
              <a:gd name="connsiteX5" fmla="*/ 8094 w 10000"/>
              <a:gd name="connsiteY5" fmla="*/ 9995 h 10000"/>
              <a:gd name="connsiteX6" fmla="*/ 1736 w 10000"/>
              <a:gd name="connsiteY6" fmla="*/ 8984 h 10000"/>
              <a:gd name="connsiteX7" fmla="*/ 9796 w 10000"/>
              <a:gd name="connsiteY7" fmla="*/ 8638 h 10000"/>
              <a:gd name="connsiteX8" fmla="*/ 7064 w 10000"/>
              <a:gd name="connsiteY8" fmla="*/ 10000 h 10000"/>
              <a:gd name="connsiteX9" fmla="*/ 1598 w 10000"/>
              <a:gd name="connsiteY9" fmla="*/ 7620 h 10000"/>
              <a:gd name="connsiteX10" fmla="*/ 9796 w 10000"/>
              <a:gd name="connsiteY10" fmla="*/ 6444 h 10000"/>
              <a:gd name="connsiteX11" fmla="*/ 1736 w 10000"/>
              <a:gd name="connsiteY11" fmla="*/ 5079 h 10000"/>
              <a:gd name="connsiteX12" fmla="*/ 10000 w 10000"/>
              <a:gd name="connsiteY12" fmla="*/ 7691 h 10000"/>
              <a:gd name="connsiteX13" fmla="*/ 2730 w 10000"/>
              <a:gd name="connsiteY13" fmla="*/ 1801 h 10000"/>
              <a:gd name="connsiteX14" fmla="*/ 1669 w 10000"/>
              <a:gd name="connsiteY14" fmla="*/ 2587 h 10000"/>
              <a:gd name="connsiteX15" fmla="*/ 7542 w 10000"/>
              <a:gd name="connsiteY15" fmla="*/ 1224 h 10000"/>
              <a:gd name="connsiteX16" fmla="*/ 3804 w 10000"/>
              <a:gd name="connsiteY16" fmla="*/ 947 h 10000"/>
              <a:gd name="connsiteX17" fmla="*/ 9796 w 10000"/>
              <a:gd name="connsiteY17" fmla="*/ 3418 h 10000"/>
              <a:gd name="connsiteX18" fmla="*/ 1543 w 10000"/>
              <a:gd name="connsiteY18" fmla="*/ 3373 h 10000"/>
              <a:gd name="connsiteX19" fmla="*/ 6405 w 10000"/>
              <a:gd name="connsiteY19" fmla="*/ 0 h 10000"/>
              <a:gd name="connsiteX0" fmla="*/ 1594 w 8457"/>
              <a:gd name="connsiteY0" fmla="*/ 9977 h 10000"/>
              <a:gd name="connsiteX1" fmla="*/ 4893 w 8457"/>
              <a:gd name="connsiteY1" fmla="*/ 7874 h 10000"/>
              <a:gd name="connsiteX2" fmla="*/ 7669 w 8457"/>
              <a:gd name="connsiteY2" fmla="*/ 9386 h 10000"/>
              <a:gd name="connsiteX3" fmla="*/ 5379 w 8457"/>
              <a:gd name="connsiteY3" fmla="*/ 8989 h 10000"/>
              <a:gd name="connsiteX4" fmla="*/ 6551 w 8457"/>
              <a:gd name="connsiteY4" fmla="*/ 9995 h 10000"/>
              <a:gd name="connsiteX5" fmla="*/ 193 w 8457"/>
              <a:gd name="connsiteY5" fmla="*/ 8984 h 10000"/>
              <a:gd name="connsiteX6" fmla="*/ 8253 w 8457"/>
              <a:gd name="connsiteY6" fmla="*/ 8638 h 10000"/>
              <a:gd name="connsiteX7" fmla="*/ 5521 w 8457"/>
              <a:gd name="connsiteY7" fmla="*/ 10000 h 10000"/>
              <a:gd name="connsiteX8" fmla="*/ 55 w 8457"/>
              <a:gd name="connsiteY8" fmla="*/ 7620 h 10000"/>
              <a:gd name="connsiteX9" fmla="*/ 8253 w 8457"/>
              <a:gd name="connsiteY9" fmla="*/ 6444 h 10000"/>
              <a:gd name="connsiteX10" fmla="*/ 193 w 8457"/>
              <a:gd name="connsiteY10" fmla="*/ 5079 h 10000"/>
              <a:gd name="connsiteX11" fmla="*/ 8457 w 8457"/>
              <a:gd name="connsiteY11" fmla="*/ 7691 h 10000"/>
              <a:gd name="connsiteX12" fmla="*/ 1187 w 8457"/>
              <a:gd name="connsiteY12" fmla="*/ 1801 h 10000"/>
              <a:gd name="connsiteX13" fmla="*/ 126 w 8457"/>
              <a:gd name="connsiteY13" fmla="*/ 2587 h 10000"/>
              <a:gd name="connsiteX14" fmla="*/ 5999 w 8457"/>
              <a:gd name="connsiteY14" fmla="*/ 1224 h 10000"/>
              <a:gd name="connsiteX15" fmla="*/ 2261 w 8457"/>
              <a:gd name="connsiteY15" fmla="*/ 947 h 10000"/>
              <a:gd name="connsiteX16" fmla="*/ 8253 w 8457"/>
              <a:gd name="connsiteY16" fmla="*/ 3418 h 10000"/>
              <a:gd name="connsiteX17" fmla="*/ 0 w 8457"/>
              <a:gd name="connsiteY17" fmla="*/ 3373 h 10000"/>
              <a:gd name="connsiteX18" fmla="*/ 4862 w 8457"/>
              <a:gd name="connsiteY1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457" h="10000">
                <a:moveTo>
                  <a:pt x="1594" y="9977"/>
                </a:moveTo>
                <a:lnTo>
                  <a:pt x="4893" y="7874"/>
                </a:lnTo>
                <a:lnTo>
                  <a:pt x="7669" y="9386"/>
                </a:lnTo>
                <a:lnTo>
                  <a:pt x="5379" y="8989"/>
                </a:lnTo>
                <a:cubicBezTo>
                  <a:pt x="5777" y="9325"/>
                  <a:pt x="6177" y="9659"/>
                  <a:pt x="6551" y="9995"/>
                </a:cubicBezTo>
                <a:lnTo>
                  <a:pt x="193" y="8984"/>
                </a:lnTo>
                <a:lnTo>
                  <a:pt x="8253" y="8638"/>
                </a:lnTo>
                <a:lnTo>
                  <a:pt x="5521" y="10000"/>
                </a:lnTo>
                <a:lnTo>
                  <a:pt x="55" y="7620"/>
                </a:lnTo>
                <a:lnTo>
                  <a:pt x="8253" y="6444"/>
                </a:lnTo>
                <a:lnTo>
                  <a:pt x="193" y="5079"/>
                </a:lnTo>
                <a:lnTo>
                  <a:pt x="8457" y="7691"/>
                </a:lnTo>
                <a:lnTo>
                  <a:pt x="1187" y="1801"/>
                </a:lnTo>
                <a:lnTo>
                  <a:pt x="126" y="2587"/>
                </a:lnTo>
                <a:lnTo>
                  <a:pt x="5999" y="1224"/>
                </a:lnTo>
                <a:lnTo>
                  <a:pt x="2261" y="947"/>
                </a:lnTo>
                <a:lnTo>
                  <a:pt x="8253" y="3418"/>
                </a:lnTo>
                <a:lnTo>
                  <a:pt x="0" y="3373"/>
                </a:lnTo>
                <a:lnTo>
                  <a:pt x="4862" y="0"/>
                </a:lnTo>
              </a:path>
            </a:pathLst>
          </a:custGeom>
          <a:noFill/>
          <a:ln w="12700">
            <a:solidFill>
              <a:srgbClr val="7BBA2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829343" y="1131683"/>
            <a:ext cx="2871224" cy="794939"/>
            <a:chOff x="2122007" y="848762"/>
            <a:chExt cx="2153418" cy="596204"/>
          </a:xfrm>
        </p:grpSpPr>
        <p:grpSp>
          <p:nvGrpSpPr>
            <p:cNvPr id="3" name="Group 2"/>
            <p:cNvGrpSpPr/>
            <p:nvPr/>
          </p:nvGrpSpPr>
          <p:grpSpPr>
            <a:xfrm>
              <a:off x="2122007" y="882991"/>
              <a:ext cx="1152525" cy="561975"/>
              <a:chOff x="2122007" y="882991"/>
              <a:chExt cx="1152525" cy="561975"/>
            </a:xfrm>
          </p:grpSpPr>
          <p:sp>
            <p:nvSpPr>
              <p:cNvPr id="2057" name="Freeform 2056"/>
              <p:cNvSpPr/>
              <p:nvPr/>
            </p:nvSpPr>
            <p:spPr>
              <a:xfrm>
                <a:off x="2122007" y="882991"/>
                <a:ext cx="523875" cy="561975"/>
              </a:xfrm>
              <a:custGeom>
                <a:avLst/>
                <a:gdLst>
                  <a:gd name="connsiteX0" fmla="*/ 0 w 523875"/>
                  <a:gd name="connsiteY0" fmla="*/ 0 h 561975"/>
                  <a:gd name="connsiteX1" fmla="*/ 0 w 523875"/>
                  <a:gd name="connsiteY1" fmla="*/ 390525 h 561975"/>
                  <a:gd name="connsiteX2" fmla="*/ 523875 w 523875"/>
                  <a:gd name="connsiteY2" fmla="*/ 561975 h 561975"/>
                  <a:gd name="connsiteX3" fmla="*/ 523875 w 523875"/>
                  <a:gd name="connsiteY3" fmla="*/ 495300 h 561975"/>
                  <a:gd name="connsiteX4" fmla="*/ 190500 w 523875"/>
                  <a:gd name="connsiteY4" fmla="*/ 295275 h 561975"/>
                  <a:gd name="connsiteX5" fmla="*/ 190500 w 523875"/>
                  <a:gd name="connsiteY5" fmla="*/ 9525 h 561975"/>
                  <a:gd name="connsiteX6" fmla="*/ 0 w 523875"/>
                  <a:gd name="connsiteY6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875" h="561975">
                    <a:moveTo>
                      <a:pt x="0" y="0"/>
                    </a:moveTo>
                    <a:lnTo>
                      <a:pt x="0" y="390525"/>
                    </a:lnTo>
                    <a:lnTo>
                      <a:pt x="523875" y="561975"/>
                    </a:lnTo>
                    <a:lnTo>
                      <a:pt x="523875" y="495300"/>
                    </a:lnTo>
                    <a:lnTo>
                      <a:pt x="190500" y="295275"/>
                    </a:lnTo>
                    <a:lnTo>
                      <a:pt x="190500" y="95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sp>
            <p:nvSpPr>
              <p:cNvPr id="530" name="Freeform 529"/>
              <p:cNvSpPr/>
              <p:nvPr/>
            </p:nvSpPr>
            <p:spPr>
              <a:xfrm flipH="1">
                <a:off x="2750657" y="882991"/>
                <a:ext cx="523875" cy="561975"/>
              </a:xfrm>
              <a:custGeom>
                <a:avLst/>
                <a:gdLst>
                  <a:gd name="connsiteX0" fmla="*/ 0 w 523875"/>
                  <a:gd name="connsiteY0" fmla="*/ 0 h 561975"/>
                  <a:gd name="connsiteX1" fmla="*/ 0 w 523875"/>
                  <a:gd name="connsiteY1" fmla="*/ 390525 h 561975"/>
                  <a:gd name="connsiteX2" fmla="*/ 523875 w 523875"/>
                  <a:gd name="connsiteY2" fmla="*/ 561975 h 561975"/>
                  <a:gd name="connsiteX3" fmla="*/ 523875 w 523875"/>
                  <a:gd name="connsiteY3" fmla="*/ 495300 h 561975"/>
                  <a:gd name="connsiteX4" fmla="*/ 190500 w 523875"/>
                  <a:gd name="connsiteY4" fmla="*/ 295275 h 561975"/>
                  <a:gd name="connsiteX5" fmla="*/ 190500 w 523875"/>
                  <a:gd name="connsiteY5" fmla="*/ 9525 h 561975"/>
                  <a:gd name="connsiteX6" fmla="*/ 0 w 523875"/>
                  <a:gd name="connsiteY6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875" h="561975">
                    <a:moveTo>
                      <a:pt x="0" y="0"/>
                    </a:moveTo>
                    <a:lnTo>
                      <a:pt x="0" y="390525"/>
                    </a:lnTo>
                    <a:lnTo>
                      <a:pt x="523875" y="561975"/>
                    </a:lnTo>
                    <a:lnTo>
                      <a:pt x="523875" y="495300"/>
                    </a:lnTo>
                    <a:lnTo>
                      <a:pt x="190500" y="295275"/>
                    </a:lnTo>
                    <a:lnTo>
                      <a:pt x="190500" y="95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sp>
          <p:nvSpPr>
            <p:cNvPr id="148" name="TextBox 147"/>
            <p:cNvSpPr txBox="1"/>
            <p:nvPr/>
          </p:nvSpPr>
          <p:spPr>
            <a:xfrm>
              <a:off x="3237974" y="848762"/>
              <a:ext cx="1037451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Extraction electrode</a:t>
              </a:r>
            </a:p>
          </p:txBody>
        </p:sp>
      </p:grpSp>
      <p:sp>
        <p:nvSpPr>
          <p:cNvPr id="150" name="Rectangle 300"/>
          <p:cNvSpPr>
            <a:spLocks noChangeArrowheads="1"/>
          </p:cNvSpPr>
          <p:nvPr/>
        </p:nvSpPr>
        <p:spPr bwMode="auto">
          <a:xfrm>
            <a:off x="4733161" y="4015990"/>
            <a:ext cx="13171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914377"/>
            <a:r>
              <a:rPr lang="en-US" sz="1600" dirty="0">
                <a:solidFill>
                  <a:srgbClr val="000000"/>
                </a:solidFill>
              </a:rPr>
              <a:t>up to 2300 °C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514869" y="1516108"/>
            <a:ext cx="3581400" cy="1409700"/>
          </a:xfrm>
          <a:custGeom>
            <a:avLst/>
            <a:gdLst>
              <a:gd name="connsiteX0" fmla="*/ 900113 w 2686050"/>
              <a:gd name="connsiteY0" fmla="*/ 838200 h 1057275"/>
              <a:gd name="connsiteX1" fmla="*/ 900113 w 2686050"/>
              <a:gd name="connsiteY1" fmla="*/ 1047750 h 1057275"/>
              <a:gd name="connsiteX2" fmla="*/ 38100 w 2686050"/>
              <a:gd name="connsiteY2" fmla="*/ 1057275 h 1057275"/>
              <a:gd name="connsiteX3" fmla="*/ 0 w 2686050"/>
              <a:gd name="connsiteY3" fmla="*/ 823913 h 1057275"/>
              <a:gd name="connsiteX4" fmla="*/ 338138 w 2686050"/>
              <a:gd name="connsiteY4" fmla="*/ 776288 h 1057275"/>
              <a:gd name="connsiteX5" fmla="*/ 300038 w 2686050"/>
              <a:gd name="connsiteY5" fmla="*/ 295275 h 1057275"/>
              <a:gd name="connsiteX6" fmla="*/ 638175 w 2686050"/>
              <a:gd name="connsiteY6" fmla="*/ 247650 h 1057275"/>
              <a:gd name="connsiteX7" fmla="*/ 995363 w 2686050"/>
              <a:gd name="connsiteY7" fmla="*/ 0 h 1057275"/>
              <a:gd name="connsiteX8" fmla="*/ 1214438 w 2686050"/>
              <a:gd name="connsiteY8" fmla="*/ 95250 h 1057275"/>
              <a:gd name="connsiteX9" fmla="*/ 2686050 w 2686050"/>
              <a:gd name="connsiteY9" fmla="*/ 123825 h 1057275"/>
              <a:gd name="connsiteX10" fmla="*/ 2671763 w 2686050"/>
              <a:gd name="connsiteY10" fmla="*/ 290513 h 1057275"/>
              <a:gd name="connsiteX11" fmla="*/ 1647825 w 2686050"/>
              <a:gd name="connsiteY11" fmla="*/ 295275 h 1057275"/>
              <a:gd name="connsiteX12" fmla="*/ 1671638 w 2686050"/>
              <a:gd name="connsiteY12" fmla="*/ 409575 h 1057275"/>
              <a:gd name="connsiteX13" fmla="*/ 1685925 w 2686050"/>
              <a:gd name="connsiteY13" fmla="*/ 485775 h 1057275"/>
              <a:gd name="connsiteX14" fmla="*/ 1647825 w 2686050"/>
              <a:gd name="connsiteY14" fmla="*/ 909638 h 1057275"/>
              <a:gd name="connsiteX15" fmla="*/ 1090613 w 2686050"/>
              <a:gd name="connsiteY15" fmla="*/ 866775 h 1057275"/>
              <a:gd name="connsiteX16" fmla="*/ 900113 w 2686050"/>
              <a:gd name="connsiteY16" fmla="*/ 838200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86050" h="1057275">
                <a:moveTo>
                  <a:pt x="900113" y="838200"/>
                </a:moveTo>
                <a:lnTo>
                  <a:pt x="900113" y="1047750"/>
                </a:lnTo>
                <a:lnTo>
                  <a:pt x="38100" y="1057275"/>
                </a:lnTo>
                <a:lnTo>
                  <a:pt x="0" y="823913"/>
                </a:lnTo>
                <a:lnTo>
                  <a:pt x="338138" y="776288"/>
                </a:lnTo>
                <a:lnTo>
                  <a:pt x="300038" y="295275"/>
                </a:lnTo>
                <a:lnTo>
                  <a:pt x="638175" y="247650"/>
                </a:lnTo>
                <a:lnTo>
                  <a:pt x="995363" y="0"/>
                </a:lnTo>
                <a:lnTo>
                  <a:pt x="1214438" y="95250"/>
                </a:lnTo>
                <a:lnTo>
                  <a:pt x="2686050" y="123825"/>
                </a:lnTo>
                <a:lnTo>
                  <a:pt x="2671763" y="290513"/>
                </a:lnTo>
                <a:lnTo>
                  <a:pt x="1647825" y="295275"/>
                </a:lnTo>
                <a:lnTo>
                  <a:pt x="1671638" y="409575"/>
                </a:lnTo>
                <a:lnTo>
                  <a:pt x="1685925" y="485775"/>
                </a:lnTo>
                <a:lnTo>
                  <a:pt x="1647825" y="909638"/>
                </a:lnTo>
                <a:lnTo>
                  <a:pt x="1090613" y="866775"/>
                </a:lnTo>
                <a:lnTo>
                  <a:pt x="900113" y="838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857224" y="5457069"/>
            <a:ext cx="0" cy="1001401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8" name="Rectangle 157"/>
          <p:cNvSpPr/>
          <p:nvPr/>
        </p:nvSpPr>
        <p:spPr>
          <a:xfrm>
            <a:off x="6501899" y="5407256"/>
            <a:ext cx="1252956" cy="49385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9" name="Rectangle 158"/>
          <p:cNvSpPr/>
          <p:nvPr/>
        </p:nvSpPr>
        <p:spPr>
          <a:xfrm>
            <a:off x="7400032" y="5978471"/>
            <a:ext cx="879545" cy="39584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155472" y="4338533"/>
            <a:ext cx="4871549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212726" y="4009924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20 cm</a:t>
            </a:r>
          </a:p>
        </p:txBody>
      </p:sp>
      <p:sp>
        <p:nvSpPr>
          <p:cNvPr id="154" name="Rectangle 300"/>
          <p:cNvSpPr>
            <a:spLocks noChangeArrowheads="1"/>
          </p:cNvSpPr>
          <p:nvPr/>
        </p:nvSpPr>
        <p:spPr bwMode="auto">
          <a:xfrm>
            <a:off x="1895199" y="4339126"/>
            <a:ext cx="35157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914377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Target heating by current and/or beam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38558" y="2171495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&lt;60 kV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2845071" y="1750450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V</a:t>
            </a:r>
          </a:p>
        </p:txBody>
      </p:sp>
      <p:sp>
        <p:nvSpPr>
          <p:cNvPr id="266" name="Rectangle 245">
            <a:extLst>
              <a:ext uri="{FF2B5EF4-FFF2-40B4-BE49-F238E27FC236}">
                <a16:creationId xmlns:a16="http://schemas.microsoft.com/office/drawing/2014/main" id="{DC7CB5DB-7ED9-DCFF-16BD-EB9A0B8B4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68" y="3872351"/>
            <a:ext cx="11322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914377"/>
            <a:r>
              <a:rPr lang="en-US" sz="1600" dirty="0">
                <a:solidFill>
                  <a:srgbClr val="C00000"/>
                </a:solidFill>
                <a:latin typeface="Arial" charset="0"/>
              </a:rPr>
              <a:t>(on target)</a:t>
            </a:r>
          </a:p>
        </p:txBody>
      </p: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8DED6D22-A56A-7BCD-DCCE-9A448099AA24}"/>
              </a:ext>
            </a:extLst>
          </p:cNvPr>
          <p:cNvCxnSpPr/>
          <p:nvPr/>
        </p:nvCxnSpPr>
        <p:spPr bwMode="auto">
          <a:xfrm>
            <a:off x="217003" y="4932406"/>
            <a:ext cx="695076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Rectangle 245">
            <a:extLst>
              <a:ext uri="{FF2B5EF4-FFF2-40B4-BE49-F238E27FC236}">
                <a16:creationId xmlns:a16="http://schemas.microsoft.com/office/drawing/2014/main" id="{1944ADF4-EDEF-A787-1BF2-8E7BAB41B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" y="5078381"/>
            <a:ext cx="138178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914377"/>
            <a:r>
              <a:rPr lang="en-US" sz="1400" dirty="0">
                <a:solidFill>
                  <a:srgbClr val="C00000"/>
                </a:solidFill>
                <a:latin typeface="Arial" charset="0"/>
              </a:rPr>
              <a:t>(on converter)</a:t>
            </a:r>
          </a:p>
        </p:txBody>
      </p: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4A2F974B-6CAA-7097-E547-8C04A8FD5B15}"/>
              </a:ext>
            </a:extLst>
          </p:cNvPr>
          <p:cNvGrpSpPr/>
          <p:nvPr/>
        </p:nvGrpSpPr>
        <p:grpSpPr>
          <a:xfrm>
            <a:off x="1772477" y="4595361"/>
            <a:ext cx="3443581" cy="814002"/>
            <a:chOff x="1772477" y="4595361"/>
            <a:chExt cx="3443581" cy="814002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5F11691-0792-3AAA-751B-AF3C25DF87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3853" y="4986531"/>
              <a:ext cx="312205" cy="538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DA33283-0704-FC91-9D6A-AB572246DC26}"/>
                </a:ext>
              </a:extLst>
            </p:cNvPr>
            <p:cNvCxnSpPr>
              <a:cxnSpLocks/>
            </p:cNvCxnSpPr>
            <p:nvPr/>
          </p:nvCxnSpPr>
          <p:spPr>
            <a:xfrm>
              <a:off x="4733161" y="5079121"/>
              <a:ext cx="241448" cy="259097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BD38488-8B7E-24D9-36F1-D88709D6CF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3161" y="4640969"/>
              <a:ext cx="226349" cy="229978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9B5EB534-C5A5-E4CF-3A7B-E2A78B705A52}"/>
                </a:ext>
              </a:extLst>
            </p:cNvPr>
            <p:cNvGrpSpPr/>
            <p:nvPr/>
          </p:nvGrpSpPr>
          <p:grpSpPr>
            <a:xfrm>
              <a:off x="3565577" y="5079121"/>
              <a:ext cx="933196" cy="330242"/>
              <a:chOff x="3565577" y="5079121"/>
              <a:chExt cx="933196" cy="330242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2ACBBFCD-850E-CB9F-1961-24024F7B94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8773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Arrow Connector 224">
                <a:extLst>
                  <a:ext uri="{FF2B5EF4-FFF2-40B4-BE49-F238E27FC236}">
                    <a16:creationId xmlns:a16="http://schemas.microsoft.com/office/drawing/2014/main" id="{7225A82D-BD75-A363-1C3A-A357BAA6B7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7707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>
                <a:extLst>
                  <a:ext uri="{FF2B5EF4-FFF2-40B4-BE49-F238E27FC236}">
                    <a16:creationId xmlns:a16="http://schemas.microsoft.com/office/drawing/2014/main" id="{2E211C70-BCBE-BF87-2927-910422EF65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6642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Arrow Connector 268">
                <a:extLst>
                  <a:ext uri="{FF2B5EF4-FFF2-40B4-BE49-F238E27FC236}">
                    <a16:creationId xmlns:a16="http://schemas.microsoft.com/office/drawing/2014/main" id="{92C41F64-A401-C5F6-863E-BEFEC75C13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5577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A045F2F9-B2C0-6F65-E27C-37742C359885}"/>
                </a:ext>
              </a:extLst>
            </p:cNvPr>
            <p:cNvGrpSpPr/>
            <p:nvPr/>
          </p:nvGrpSpPr>
          <p:grpSpPr>
            <a:xfrm>
              <a:off x="2320603" y="5072666"/>
              <a:ext cx="933196" cy="330242"/>
              <a:chOff x="3565577" y="5079121"/>
              <a:chExt cx="933196" cy="330242"/>
            </a:xfrm>
          </p:grpSpPr>
          <p:cxnSp>
            <p:nvCxnSpPr>
              <p:cNvPr id="274" name="Straight Arrow Connector 273">
                <a:extLst>
                  <a:ext uri="{FF2B5EF4-FFF2-40B4-BE49-F238E27FC236}">
                    <a16:creationId xmlns:a16="http://schemas.microsoft.com/office/drawing/2014/main" id="{43D076F6-933C-8075-6FAC-F68274EDF1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8773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Arrow Connector 274">
                <a:extLst>
                  <a:ext uri="{FF2B5EF4-FFF2-40B4-BE49-F238E27FC236}">
                    <a16:creationId xmlns:a16="http://schemas.microsoft.com/office/drawing/2014/main" id="{84947ADE-1E04-670B-3D2B-0CFAD7E636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7707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Arrow Connector 275">
                <a:extLst>
                  <a:ext uri="{FF2B5EF4-FFF2-40B4-BE49-F238E27FC236}">
                    <a16:creationId xmlns:a16="http://schemas.microsoft.com/office/drawing/2014/main" id="{BFD8A9F3-A0C8-0D1F-CDAE-9F06838F73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6642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Arrow Connector 276">
                <a:extLst>
                  <a:ext uri="{FF2B5EF4-FFF2-40B4-BE49-F238E27FC236}">
                    <a16:creationId xmlns:a16="http://schemas.microsoft.com/office/drawing/2014/main" id="{68FEE0DA-E763-1260-3B64-366FE31DE8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5577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9231F9C8-48E1-F382-CDB7-D42C54C301C9}"/>
                </a:ext>
              </a:extLst>
            </p:cNvPr>
            <p:cNvGrpSpPr/>
            <p:nvPr/>
          </p:nvGrpSpPr>
          <p:grpSpPr>
            <a:xfrm rot="10800000">
              <a:off x="3565954" y="4601816"/>
              <a:ext cx="933196" cy="330242"/>
              <a:chOff x="3565577" y="5079121"/>
              <a:chExt cx="933196" cy="330242"/>
            </a:xfrm>
          </p:grpSpPr>
          <p:cxnSp>
            <p:nvCxnSpPr>
              <p:cNvPr id="279" name="Straight Arrow Connector 278">
                <a:extLst>
                  <a:ext uri="{FF2B5EF4-FFF2-40B4-BE49-F238E27FC236}">
                    <a16:creationId xmlns:a16="http://schemas.microsoft.com/office/drawing/2014/main" id="{64F4B4D1-949C-101D-1FB0-013355724C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8773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Arrow Connector 279">
                <a:extLst>
                  <a:ext uri="{FF2B5EF4-FFF2-40B4-BE49-F238E27FC236}">
                    <a16:creationId xmlns:a16="http://schemas.microsoft.com/office/drawing/2014/main" id="{D4F89DFF-5574-6C0F-A976-57532E6692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7707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Arrow Connector 280">
                <a:extLst>
                  <a:ext uri="{FF2B5EF4-FFF2-40B4-BE49-F238E27FC236}">
                    <a16:creationId xmlns:a16="http://schemas.microsoft.com/office/drawing/2014/main" id="{2F25CC1D-5BB0-9821-07AC-53318B4551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6642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Arrow Connector 281">
                <a:extLst>
                  <a:ext uri="{FF2B5EF4-FFF2-40B4-BE49-F238E27FC236}">
                    <a16:creationId xmlns:a16="http://schemas.microsoft.com/office/drawing/2014/main" id="{F7C1027A-E15B-7792-B9CF-E72137B51C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5577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ACD2D433-C5FE-2F90-38FA-0F1D290FAD0E}"/>
                </a:ext>
              </a:extLst>
            </p:cNvPr>
            <p:cNvGrpSpPr/>
            <p:nvPr/>
          </p:nvGrpSpPr>
          <p:grpSpPr>
            <a:xfrm rot="10800000">
              <a:off x="2320980" y="4595361"/>
              <a:ext cx="933196" cy="330242"/>
              <a:chOff x="3565577" y="5079121"/>
              <a:chExt cx="933196" cy="330242"/>
            </a:xfrm>
          </p:grpSpPr>
          <p:cxnSp>
            <p:nvCxnSpPr>
              <p:cNvPr id="284" name="Straight Arrow Connector 283">
                <a:extLst>
                  <a:ext uri="{FF2B5EF4-FFF2-40B4-BE49-F238E27FC236}">
                    <a16:creationId xmlns:a16="http://schemas.microsoft.com/office/drawing/2014/main" id="{0B5594B9-1FA5-72DC-9121-343EE1A32B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8773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Arrow Connector 284">
                <a:extLst>
                  <a:ext uri="{FF2B5EF4-FFF2-40B4-BE49-F238E27FC236}">
                    <a16:creationId xmlns:a16="http://schemas.microsoft.com/office/drawing/2014/main" id="{F119B7B5-9F7F-94C1-B860-F188596D7A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7707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Arrow Connector 285">
                <a:extLst>
                  <a:ext uri="{FF2B5EF4-FFF2-40B4-BE49-F238E27FC236}">
                    <a16:creationId xmlns:a16="http://schemas.microsoft.com/office/drawing/2014/main" id="{8D09EB2C-5712-D908-7479-26936F91EF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6642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Arrow Connector 286">
                <a:extLst>
                  <a:ext uri="{FF2B5EF4-FFF2-40B4-BE49-F238E27FC236}">
                    <a16:creationId xmlns:a16="http://schemas.microsoft.com/office/drawing/2014/main" id="{C9B62363-3791-A56D-95A2-55B1A90738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5577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55" name="Straight Arrow Connector 2054">
              <a:extLst>
                <a:ext uri="{FF2B5EF4-FFF2-40B4-BE49-F238E27FC236}">
                  <a16:creationId xmlns:a16="http://schemas.microsoft.com/office/drawing/2014/main" id="{579B8281-05F6-B280-AA69-91CA3EA3E9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72477" y="4986531"/>
              <a:ext cx="314792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8" name="Straight Arrow Connector 2057">
              <a:extLst>
                <a:ext uri="{FF2B5EF4-FFF2-40B4-BE49-F238E27FC236}">
                  <a16:creationId xmlns:a16="http://schemas.microsoft.com/office/drawing/2014/main" id="{C738C9C9-96FB-2961-8B17-4502038133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81261" y="4631694"/>
              <a:ext cx="180765" cy="275867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0" name="Straight Arrow Connector 2059">
              <a:extLst>
                <a:ext uri="{FF2B5EF4-FFF2-40B4-BE49-F238E27FC236}">
                  <a16:creationId xmlns:a16="http://schemas.microsoft.com/office/drawing/2014/main" id="{726AB864-7337-188F-0C44-4F5D6D3658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29873" y="5065502"/>
              <a:ext cx="208839" cy="245754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8A9114A-D56B-102B-B401-3CF80EE7BBDA}"/>
              </a:ext>
            </a:extLst>
          </p:cNvPr>
          <p:cNvSpPr/>
          <p:nvPr/>
        </p:nvSpPr>
        <p:spPr>
          <a:xfrm>
            <a:off x="2006257" y="4857005"/>
            <a:ext cx="2953253" cy="2698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21069A-2E8C-982A-57EC-5C177D9BB10A}"/>
              </a:ext>
            </a:extLst>
          </p:cNvPr>
          <p:cNvSpPr/>
          <p:nvPr/>
        </p:nvSpPr>
        <p:spPr>
          <a:xfrm>
            <a:off x="6821410" y="970678"/>
            <a:ext cx="3294111" cy="4922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From the lecture yesterday…</a:t>
            </a:r>
          </a:p>
        </p:txBody>
      </p:sp>
    </p:spTree>
    <p:extLst>
      <p:ext uri="{BB962C8B-B14F-4D97-AF65-F5344CB8AC3E}">
        <p14:creationId xmlns:p14="http://schemas.microsoft.com/office/powerpoint/2010/main" val="136108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6" presetClass="emph" presetSubtype="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000" fill="hold"/>
                                        <p:tgtEl>
                                          <p:spTgt spid="2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6" presetClass="emph" presetSubtype="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500" fill="hold"/>
                                        <p:tgtEl>
                                          <p:spTgt spid="26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5" dur="indefinit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animBg="1"/>
      <p:bldP spid="242" grpId="0"/>
      <p:bldP spid="260" grpId="0" animBg="1"/>
      <p:bldP spid="261" grpId="0" animBg="1"/>
      <p:bldP spid="261" grpId="1" animBg="1"/>
      <p:bldP spid="262" grpId="0" animBg="1"/>
      <p:bldP spid="264" grpId="0" animBg="1"/>
      <p:bldP spid="264" grpId="1" animBg="1"/>
      <p:bldP spid="382" grpId="0"/>
      <p:bldP spid="392" grpId="0"/>
      <p:bldP spid="393" grpId="0"/>
      <p:bldP spid="394" grpId="0"/>
      <p:bldP spid="395" grpId="0"/>
      <p:bldP spid="396" grpId="0"/>
      <p:bldP spid="397" grpId="0"/>
      <p:bldP spid="398" grpId="0"/>
      <p:bldP spid="399" grpId="0" animBg="1"/>
      <p:bldP spid="400" grpId="0" animBg="1"/>
      <p:bldP spid="401" grpId="0" animBg="1"/>
      <p:bldP spid="402" grpId="0" animBg="1"/>
      <p:bldP spid="513" grpId="0"/>
      <p:bldP spid="514" grpId="0"/>
      <p:bldP spid="11" grpId="0" animBg="1"/>
      <p:bldP spid="13" grpId="0" animBg="1"/>
      <p:bldP spid="145" grpId="0"/>
      <p:bldP spid="145" grpId="1"/>
      <p:bldP spid="146" grpId="0" animBg="1"/>
      <p:bldP spid="150" grpId="0"/>
      <p:bldP spid="20" grpId="0" animBg="1"/>
      <p:bldP spid="158" grpId="0" animBg="1"/>
      <p:bldP spid="159" grpId="0" animBg="1"/>
      <p:bldP spid="22" grpId="0"/>
      <p:bldP spid="154" grpId="0"/>
      <p:bldP spid="12" grpId="0"/>
      <p:bldP spid="151" grpId="0"/>
      <p:bldP spid="266" grpId="0"/>
      <p:bldP spid="268" grpId="0"/>
      <p:bldP spid="4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7F24B-7D72-F712-05C1-D8AC3A9FD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0386E-DBB7-CEE3-AE59-FE67FE804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224862"/>
            <a:ext cx="6264052" cy="438601"/>
          </a:xfrm>
        </p:spPr>
        <p:txBody>
          <a:bodyPr/>
          <a:lstStyle/>
          <a:p>
            <a:r>
              <a:rPr lang="en-US" dirty="0"/>
              <a:t>Low Proton Energy Facilities</a:t>
            </a:r>
          </a:p>
        </p:txBody>
      </p:sp>
      <p:pic>
        <p:nvPicPr>
          <p:cNvPr id="4100" name="Picture 4" descr="r/Maps - a black background with a black square">
            <a:extLst>
              <a:ext uri="{FF2B5EF4-FFF2-40B4-BE49-F238E27FC236}">
                <a16:creationId xmlns:a16="http://schemas.microsoft.com/office/drawing/2014/main" id="{B5AAE0F8-3C83-FD65-FECA-56EB0847C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50" y="2122689"/>
            <a:ext cx="7835389" cy="37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EC1F48-FE94-3E86-51F4-0C78D3FE3595}"/>
              </a:ext>
            </a:extLst>
          </p:cNvPr>
          <p:cNvSpPr txBox="1"/>
          <p:nvPr/>
        </p:nvSpPr>
        <p:spPr bwMode="auto">
          <a:xfrm>
            <a:off x="8697352" y="1041338"/>
            <a:ext cx="1129668" cy="95410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SPES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INFN-LNL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40 MeV p</a:t>
            </a:r>
          </a:p>
          <a:p>
            <a:r>
              <a:rPr lang="en-US" sz="1400" dirty="0" err="1">
                <a:solidFill>
                  <a:schemeClr val="accent4"/>
                </a:solidFill>
              </a:rPr>
              <a:t>Legnaro</a:t>
            </a:r>
            <a:r>
              <a:rPr lang="en-US" sz="1400" dirty="0">
                <a:solidFill>
                  <a:schemeClr val="accent4"/>
                </a:solidFill>
              </a:rPr>
              <a:t> (IT)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7C29B6-7265-39B7-2EDF-939DF02EEE9D}"/>
              </a:ext>
            </a:extLst>
          </p:cNvPr>
          <p:cNvSpPr txBox="1"/>
          <p:nvPr/>
        </p:nvSpPr>
        <p:spPr bwMode="auto">
          <a:xfrm>
            <a:off x="10400583" y="3454427"/>
            <a:ext cx="1212191" cy="95410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ISOL RAON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IBS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70 MeV p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Daejeon (KR)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5C1B17-7ED6-6264-B67C-04BC82FF6D9F}"/>
              </a:ext>
            </a:extLst>
          </p:cNvPr>
          <p:cNvSpPr txBox="1"/>
          <p:nvPr/>
        </p:nvSpPr>
        <p:spPr bwMode="auto">
          <a:xfrm>
            <a:off x="2515652" y="5766231"/>
            <a:ext cx="1439818" cy="95410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ISOL@MYRRHA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SCK CEN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100 MeV p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Mol (BE)</a:t>
            </a:r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3DE276-0181-0856-443D-A418A4F0E034}"/>
              </a:ext>
            </a:extLst>
          </p:cNvPr>
          <p:cNvSpPr txBox="1"/>
          <p:nvPr/>
        </p:nvSpPr>
        <p:spPr bwMode="auto">
          <a:xfrm>
            <a:off x="10731282" y="2408752"/>
            <a:ext cx="1122423" cy="95410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BRIF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CIAE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100 MeV p</a:t>
            </a:r>
            <a:br>
              <a:rPr lang="en-US" sz="1400" dirty="0">
                <a:solidFill>
                  <a:schemeClr val="accent4"/>
                </a:solidFill>
              </a:rPr>
            </a:br>
            <a:r>
              <a:rPr lang="en-US" sz="1400" dirty="0">
                <a:solidFill>
                  <a:schemeClr val="accent4"/>
                </a:solidFill>
              </a:rPr>
              <a:t>Beijing (CN)</a:t>
            </a:r>
            <a:endParaRPr lang="en-GB" sz="1400" dirty="0">
              <a:solidFill>
                <a:schemeClr val="accent4"/>
              </a:solidFill>
            </a:endParaRPr>
          </a:p>
        </p:txBody>
      </p:sp>
      <p:cxnSp>
        <p:nvCxnSpPr>
          <p:cNvPr id="4121" name="Straight Connector 4120">
            <a:extLst>
              <a:ext uri="{FF2B5EF4-FFF2-40B4-BE49-F238E27FC236}">
                <a16:creationId xmlns:a16="http://schemas.microsoft.com/office/drawing/2014/main" id="{A06A518F-7D96-BBF2-0CB0-2BBDD9D33BB0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8335433" y="2885806"/>
            <a:ext cx="2395849" cy="30020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2" name="Straight Connector 4121">
            <a:extLst>
              <a:ext uri="{FF2B5EF4-FFF2-40B4-BE49-F238E27FC236}">
                <a16:creationId xmlns:a16="http://schemas.microsoft.com/office/drawing/2014/main" id="{EAF1A6B9-3992-47D7-2AD1-2B791F26B979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8610600" y="3287607"/>
            <a:ext cx="1789983" cy="64387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3" name="Straight Connector 4132">
            <a:extLst>
              <a:ext uri="{FF2B5EF4-FFF2-40B4-BE49-F238E27FC236}">
                <a16:creationId xmlns:a16="http://schemas.microsoft.com/office/drawing/2014/main" id="{56321585-DBF3-D47C-0821-3936B6F1A7B0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6085417" y="1995445"/>
            <a:ext cx="3176769" cy="105509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4" name="Straight Connector 4163">
            <a:extLst>
              <a:ext uri="{FF2B5EF4-FFF2-40B4-BE49-F238E27FC236}">
                <a16:creationId xmlns:a16="http://schemas.microsoft.com/office/drawing/2014/main" id="{726293AE-5127-C3C9-6A4B-ECE13BC75E85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3235561" y="2909923"/>
            <a:ext cx="2693222" cy="28563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8" name="TextBox 4167">
            <a:extLst>
              <a:ext uri="{FF2B5EF4-FFF2-40B4-BE49-F238E27FC236}">
                <a16:creationId xmlns:a16="http://schemas.microsoft.com/office/drawing/2014/main" id="{A3A70814-4F9F-CAA8-F585-7512739BED37}"/>
              </a:ext>
            </a:extLst>
          </p:cNvPr>
          <p:cNvSpPr txBox="1"/>
          <p:nvPr/>
        </p:nvSpPr>
        <p:spPr bwMode="auto">
          <a:xfrm>
            <a:off x="6870842" y="34367"/>
            <a:ext cx="111921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</a:rPr>
              <a:t>Operational</a:t>
            </a:r>
          </a:p>
        </p:txBody>
      </p:sp>
      <p:sp>
        <p:nvSpPr>
          <p:cNvPr id="4169" name="TextBox 4168">
            <a:extLst>
              <a:ext uri="{FF2B5EF4-FFF2-40B4-BE49-F238E27FC236}">
                <a16:creationId xmlns:a16="http://schemas.microsoft.com/office/drawing/2014/main" id="{EEDB8138-6794-273B-34E4-8BA9A8705A76}"/>
              </a:ext>
            </a:extLst>
          </p:cNvPr>
          <p:cNvSpPr txBox="1"/>
          <p:nvPr/>
        </p:nvSpPr>
        <p:spPr bwMode="auto">
          <a:xfrm>
            <a:off x="7873033" y="31674"/>
            <a:ext cx="69044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Future</a:t>
            </a:r>
          </a:p>
        </p:txBody>
      </p:sp>
      <p:sp>
        <p:nvSpPr>
          <p:cNvPr id="4170" name="TextBox 4169">
            <a:extLst>
              <a:ext uri="{FF2B5EF4-FFF2-40B4-BE49-F238E27FC236}">
                <a16:creationId xmlns:a16="http://schemas.microsoft.com/office/drawing/2014/main" id="{0874AEA7-104F-D34A-1C0F-8E4B2458751F}"/>
              </a:ext>
            </a:extLst>
          </p:cNvPr>
          <p:cNvSpPr txBox="1"/>
          <p:nvPr/>
        </p:nvSpPr>
        <p:spPr bwMode="auto">
          <a:xfrm>
            <a:off x="9907454" y="405649"/>
            <a:ext cx="2085827" cy="307777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Offline RIB (operational)</a:t>
            </a:r>
          </a:p>
        </p:txBody>
      </p:sp>
      <p:sp>
        <p:nvSpPr>
          <p:cNvPr id="4171" name="TextBox 4170">
            <a:extLst>
              <a:ext uri="{FF2B5EF4-FFF2-40B4-BE49-F238E27FC236}">
                <a16:creationId xmlns:a16="http://schemas.microsoft.com/office/drawing/2014/main" id="{DA648025-295F-3BA2-6509-0911640E7563}"/>
              </a:ext>
            </a:extLst>
          </p:cNvPr>
          <p:cNvSpPr txBox="1"/>
          <p:nvPr/>
        </p:nvSpPr>
        <p:spPr bwMode="auto">
          <a:xfrm>
            <a:off x="6097381" y="194031"/>
            <a:ext cx="8098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Legend:</a:t>
            </a:r>
          </a:p>
        </p:txBody>
      </p:sp>
      <p:sp>
        <p:nvSpPr>
          <p:cNvPr id="4179" name="TextBox 4178">
            <a:extLst>
              <a:ext uri="{FF2B5EF4-FFF2-40B4-BE49-F238E27FC236}">
                <a16:creationId xmlns:a16="http://schemas.microsoft.com/office/drawing/2014/main" id="{F556BE1D-FA7B-59F4-F91B-F6C49E463546}"/>
              </a:ext>
            </a:extLst>
          </p:cNvPr>
          <p:cNvSpPr txBox="1"/>
          <p:nvPr/>
        </p:nvSpPr>
        <p:spPr bwMode="auto">
          <a:xfrm>
            <a:off x="6960031" y="404825"/>
            <a:ext cx="1384546" cy="3077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</a:t>
            </a:r>
            <a:r>
              <a:rPr lang="en-GB" sz="1400" dirty="0"/>
              <a:t> High energy</a:t>
            </a:r>
          </a:p>
        </p:txBody>
      </p:sp>
      <p:sp>
        <p:nvSpPr>
          <p:cNvPr id="4180" name="TextBox 4179">
            <a:extLst>
              <a:ext uri="{FF2B5EF4-FFF2-40B4-BE49-F238E27FC236}">
                <a16:creationId xmlns:a16="http://schemas.microsoft.com/office/drawing/2014/main" id="{EFC93C17-EABE-F49C-6C78-18BBE7F1625D}"/>
              </a:ext>
            </a:extLst>
          </p:cNvPr>
          <p:cNvSpPr txBox="1"/>
          <p:nvPr/>
        </p:nvSpPr>
        <p:spPr bwMode="auto">
          <a:xfrm>
            <a:off x="8437786" y="403331"/>
            <a:ext cx="1317220" cy="30777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 </a:t>
            </a:r>
            <a:r>
              <a:rPr lang="en-GB" sz="1400" dirty="0"/>
              <a:t>Low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1D9A729F-B9CB-B7CA-CE42-1F413F458EC2}"/>
                  </a:ext>
                </a:extLst>
              </p:cNvPr>
              <p:cNvSpPr txBox="1"/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e→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GB" sz="140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1D9A729F-B9CB-B7CA-CE42-1F413F458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blipFill>
                <a:blip r:embed="rId4"/>
                <a:stretch>
                  <a:fillRect l="-1087" t="-1818" b="-10909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82" name="TextBox 4181">
            <a:extLst>
              <a:ext uri="{FF2B5EF4-FFF2-40B4-BE49-F238E27FC236}">
                <a16:creationId xmlns:a16="http://schemas.microsoft.com/office/drawing/2014/main" id="{9F70E221-5B71-167E-1E54-3C6A8CD7F2F8}"/>
              </a:ext>
            </a:extLst>
          </p:cNvPr>
          <p:cNvSpPr txBox="1"/>
          <p:nvPr/>
        </p:nvSpPr>
        <p:spPr bwMode="auto">
          <a:xfrm>
            <a:off x="8522538" y="46229"/>
            <a:ext cx="1100814" cy="30777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Gas catcher</a:t>
            </a:r>
          </a:p>
        </p:txBody>
      </p:sp>
      <p:sp>
        <p:nvSpPr>
          <p:cNvPr id="4183" name="TextBox 4182">
            <a:extLst>
              <a:ext uri="{FF2B5EF4-FFF2-40B4-BE49-F238E27FC236}">
                <a16:creationId xmlns:a16="http://schemas.microsoft.com/office/drawing/2014/main" id="{6D5290BE-F67D-CEB2-65E4-F50C7407C521}"/>
              </a:ext>
            </a:extLst>
          </p:cNvPr>
          <p:cNvSpPr txBox="1"/>
          <p:nvPr/>
        </p:nvSpPr>
        <p:spPr bwMode="auto">
          <a:xfrm>
            <a:off x="9693530" y="42119"/>
            <a:ext cx="97174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Heavy ion</a:t>
            </a:r>
          </a:p>
        </p:txBody>
      </p:sp>
      <p:sp>
        <p:nvSpPr>
          <p:cNvPr id="4184" name="Rectangle 4183">
            <a:extLst>
              <a:ext uri="{FF2B5EF4-FFF2-40B4-BE49-F238E27FC236}">
                <a16:creationId xmlns:a16="http://schemas.microsoft.com/office/drawing/2014/main" id="{3F4EB4A6-DB43-F248-90B9-C6DC914C53A1}"/>
              </a:ext>
            </a:extLst>
          </p:cNvPr>
          <p:cNvSpPr/>
          <p:nvPr/>
        </p:nvSpPr>
        <p:spPr>
          <a:xfrm>
            <a:off x="6904865" y="18216"/>
            <a:ext cx="5227868" cy="748017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4" name="TextBox 4203">
            <a:extLst>
              <a:ext uri="{FF2B5EF4-FFF2-40B4-BE49-F238E27FC236}">
                <a16:creationId xmlns:a16="http://schemas.microsoft.com/office/drawing/2014/main" id="{06EA4E90-9EF6-4E03-CF70-D7319160AEA7}"/>
              </a:ext>
            </a:extLst>
          </p:cNvPr>
          <p:cNvSpPr txBox="1"/>
          <p:nvPr/>
        </p:nvSpPr>
        <p:spPr bwMode="auto">
          <a:xfrm>
            <a:off x="10728213" y="51263"/>
            <a:ext cx="784189" cy="307777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Reactor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94D5811-DA7F-09AF-7856-BFDF93F053A0}"/>
              </a:ext>
            </a:extLst>
          </p:cNvPr>
          <p:cNvSpPr txBox="1">
            <a:spLocks/>
          </p:cNvSpPr>
          <p:nvPr/>
        </p:nvSpPr>
        <p:spPr>
          <a:xfrm>
            <a:off x="9077325" y="6365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30A39C-52D7-414E-A896-7B5A41AA942D}" type="slidenum">
              <a:rPr lang="en-GB" b="1" smtClean="0">
                <a:solidFill>
                  <a:schemeClr val="tx1"/>
                </a:solidFill>
              </a:rPr>
              <a:pPr/>
              <a:t>20</a:t>
            </a:fld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8669FD-16B5-4E90-02C8-8DC3D1BAF138}"/>
              </a:ext>
            </a:extLst>
          </p:cNvPr>
          <p:cNvSpPr txBox="1"/>
          <p:nvPr/>
        </p:nvSpPr>
        <p:spPr bwMode="auto">
          <a:xfrm>
            <a:off x="5401193" y="5728107"/>
            <a:ext cx="1426160" cy="95410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LERIB</a:t>
            </a:r>
          </a:p>
          <a:p>
            <a:r>
              <a:rPr lang="en-US" sz="1400" dirty="0" err="1">
                <a:solidFill>
                  <a:schemeClr val="accent2"/>
                </a:solidFill>
              </a:rPr>
              <a:t>iThemba</a:t>
            </a:r>
            <a:r>
              <a:rPr lang="en-US" sz="1400" dirty="0">
                <a:solidFill>
                  <a:schemeClr val="accent2"/>
                </a:solidFill>
              </a:rPr>
              <a:t> LABS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70 MeV p</a:t>
            </a:r>
            <a:br>
              <a:rPr lang="en-US" sz="1400" dirty="0">
                <a:solidFill>
                  <a:schemeClr val="accent2"/>
                </a:solidFill>
              </a:rPr>
            </a:br>
            <a:r>
              <a:rPr lang="en-US" sz="1400" dirty="0">
                <a:solidFill>
                  <a:schemeClr val="accent2"/>
                </a:solidFill>
              </a:rPr>
              <a:t>Cape Town (ZA)</a:t>
            </a:r>
            <a:endParaRPr lang="en-GB" sz="1400" dirty="0">
              <a:solidFill>
                <a:schemeClr val="accent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14594F4-44DF-A6D6-C0E6-C0E99F678C33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6114273" y="5135556"/>
            <a:ext cx="158511" cy="5925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56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05A19-CFBC-8FB3-0DB9-7BB35DE63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B3088-A527-AB9D-796F-BDC4AA2AE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224862"/>
            <a:ext cx="6264052" cy="438601"/>
          </a:xfrm>
        </p:spPr>
        <p:txBody>
          <a:bodyPr/>
          <a:lstStyle/>
          <a:p>
            <a:r>
              <a:rPr lang="en-US" dirty="0"/>
              <a:t>SPES at INFN-LNL</a:t>
            </a:r>
          </a:p>
        </p:txBody>
      </p:sp>
      <p:pic>
        <p:nvPicPr>
          <p:cNvPr id="4100" name="Picture 4" descr="r/Maps - a black background with a black square">
            <a:extLst>
              <a:ext uri="{FF2B5EF4-FFF2-40B4-BE49-F238E27FC236}">
                <a16:creationId xmlns:a16="http://schemas.microsoft.com/office/drawing/2014/main" id="{A3CA58A6-7F79-6DAC-B1B2-3DAAE3497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50" y="2122689"/>
            <a:ext cx="7835389" cy="37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5A2DDC-78D0-C17A-644A-B112A1E21BBD}"/>
              </a:ext>
            </a:extLst>
          </p:cNvPr>
          <p:cNvSpPr txBox="1"/>
          <p:nvPr/>
        </p:nvSpPr>
        <p:spPr bwMode="auto">
          <a:xfrm>
            <a:off x="8697352" y="1041338"/>
            <a:ext cx="1129668" cy="95410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SPES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INFN-LNL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40 MeV p</a:t>
            </a:r>
          </a:p>
          <a:p>
            <a:r>
              <a:rPr lang="en-US" sz="1400" dirty="0" err="1">
                <a:solidFill>
                  <a:schemeClr val="accent4"/>
                </a:solidFill>
              </a:rPr>
              <a:t>Legnaro</a:t>
            </a:r>
            <a:r>
              <a:rPr lang="en-US" sz="1400" dirty="0">
                <a:solidFill>
                  <a:schemeClr val="accent4"/>
                </a:solidFill>
              </a:rPr>
              <a:t> (IT)</a:t>
            </a:r>
            <a:endParaRPr lang="en-GB" sz="1400" dirty="0">
              <a:solidFill>
                <a:schemeClr val="accent4"/>
              </a:solidFill>
            </a:endParaRPr>
          </a:p>
        </p:txBody>
      </p:sp>
      <p:cxnSp>
        <p:nvCxnSpPr>
          <p:cNvPr id="4133" name="Straight Connector 4132">
            <a:extLst>
              <a:ext uri="{FF2B5EF4-FFF2-40B4-BE49-F238E27FC236}">
                <a16:creationId xmlns:a16="http://schemas.microsoft.com/office/drawing/2014/main" id="{D92CF94E-3B3B-AA55-2D6F-713249737305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6085417" y="1995445"/>
            <a:ext cx="3176769" cy="105509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8" name="TextBox 4167">
            <a:extLst>
              <a:ext uri="{FF2B5EF4-FFF2-40B4-BE49-F238E27FC236}">
                <a16:creationId xmlns:a16="http://schemas.microsoft.com/office/drawing/2014/main" id="{625AB3DF-25DE-9A69-ACE8-116E63EA9B91}"/>
              </a:ext>
            </a:extLst>
          </p:cNvPr>
          <p:cNvSpPr txBox="1"/>
          <p:nvPr/>
        </p:nvSpPr>
        <p:spPr bwMode="auto">
          <a:xfrm>
            <a:off x="6870842" y="34367"/>
            <a:ext cx="111921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</a:rPr>
              <a:t>Operational</a:t>
            </a:r>
          </a:p>
        </p:txBody>
      </p:sp>
      <p:sp>
        <p:nvSpPr>
          <p:cNvPr id="4169" name="TextBox 4168">
            <a:extLst>
              <a:ext uri="{FF2B5EF4-FFF2-40B4-BE49-F238E27FC236}">
                <a16:creationId xmlns:a16="http://schemas.microsoft.com/office/drawing/2014/main" id="{C5B46789-93C5-4DA7-85F7-1CFA74F64DC2}"/>
              </a:ext>
            </a:extLst>
          </p:cNvPr>
          <p:cNvSpPr txBox="1"/>
          <p:nvPr/>
        </p:nvSpPr>
        <p:spPr bwMode="auto">
          <a:xfrm>
            <a:off x="7873033" y="31674"/>
            <a:ext cx="69044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Future</a:t>
            </a:r>
          </a:p>
        </p:txBody>
      </p:sp>
      <p:sp>
        <p:nvSpPr>
          <p:cNvPr id="4170" name="TextBox 4169">
            <a:extLst>
              <a:ext uri="{FF2B5EF4-FFF2-40B4-BE49-F238E27FC236}">
                <a16:creationId xmlns:a16="http://schemas.microsoft.com/office/drawing/2014/main" id="{32FD0107-1A5A-9E2B-7C46-0457FCC2C594}"/>
              </a:ext>
            </a:extLst>
          </p:cNvPr>
          <p:cNvSpPr txBox="1"/>
          <p:nvPr/>
        </p:nvSpPr>
        <p:spPr bwMode="auto">
          <a:xfrm>
            <a:off x="9907454" y="405649"/>
            <a:ext cx="2085827" cy="307777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Offline RIB (operational)</a:t>
            </a:r>
          </a:p>
        </p:txBody>
      </p:sp>
      <p:sp>
        <p:nvSpPr>
          <p:cNvPr id="4171" name="TextBox 4170">
            <a:extLst>
              <a:ext uri="{FF2B5EF4-FFF2-40B4-BE49-F238E27FC236}">
                <a16:creationId xmlns:a16="http://schemas.microsoft.com/office/drawing/2014/main" id="{BA60DE11-C1A0-2D32-C18E-340F55CA1817}"/>
              </a:ext>
            </a:extLst>
          </p:cNvPr>
          <p:cNvSpPr txBox="1"/>
          <p:nvPr/>
        </p:nvSpPr>
        <p:spPr bwMode="auto">
          <a:xfrm>
            <a:off x="6097381" y="194031"/>
            <a:ext cx="8098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Legend:</a:t>
            </a:r>
          </a:p>
        </p:txBody>
      </p:sp>
      <p:sp>
        <p:nvSpPr>
          <p:cNvPr id="4179" name="TextBox 4178">
            <a:extLst>
              <a:ext uri="{FF2B5EF4-FFF2-40B4-BE49-F238E27FC236}">
                <a16:creationId xmlns:a16="http://schemas.microsoft.com/office/drawing/2014/main" id="{7AF8A25F-352A-63B5-48EC-76E3DB46102B}"/>
              </a:ext>
            </a:extLst>
          </p:cNvPr>
          <p:cNvSpPr txBox="1"/>
          <p:nvPr/>
        </p:nvSpPr>
        <p:spPr bwMode="auto">
          <a:xfrm>
            <a:off x="6960031" y="404825"/>
            <a:ext cx="1384546" cy="3077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</a:t>
            </a:r>
            <a:r>
              <a:rPr lang="en-GB" sz="1400" dirty="0"/>
              <a:t> High energy</a:t>
            </a:r>
          </a:p>
        </p:txBody>
      </p:sp>
      <p:sp>
        <p:nvSpPr>
          <p:cNvPr id="4180" name="TextBox 4179">
            <a:extLst>
              <a:ext uri="{FF2B5EF4-FFF2-40B4-BE49-F238E27FC236}">
                <a16:creationId xmlns:a16="http://schemas.microsoft.com/office/drawing/2014/main" id="{DD74EDBB-7D15-AD30-0586-5DDBFC11014D}"/>
              </a:ext>
            </a:extLst>
          </p:cNvPr>
          <p:cNvSpPr txBox="1"/>
          <p:nvPr/>
        </p:nvSpPr>
        <p:spPr bwMode="auto">
          <a:xfrm>
            <a:off x="8437786" y="403331"/>
            <a:ext cx="1317220" cy="30777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 </a:t>
            </a:r>
            <a:r>
              <a:rPr lang="en-GB" sz="1400" dirty="0"/>
              <a:t>Low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E9B09C24-7EB2-9C55-893C-5BF917755879}"/>
                  </a:ext>
                </a:extLst>
              </p:cNvPr>
              <p:cNvSpPr txBox="1"/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e→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GB" sz="140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E9B09C24-7EB2-9C55-893C-5BF917755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blipFill>
                <a:blip r:embed="rId4"/>
                <a:stretch>
                  <a:fillRect l="-1087" t="-1818" b="-10909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82" name="TextBox 4181">
            <a:extLst>
              <a:ext uri="{FF2B5EF4-FFF2-40B4-BE49-F238E27FC236}">
                <a16:creationId xmlns:a16="http://schemas.microsoft.com/office/drawing/2014/main" id="{C2B67756-744D-FF6F-F887-872317B5B334}"/>
              </a:ext>
            </a:extLst>
          </p:cNvPr>
          <p:cNvSpPr txBox="1"/>
          <p:nvPr/>
        </p:nvSpPr>
        <p:spPr bwMode="auto">
          <a:xfrm>
            <a:off x="8522538" y="46229"/>
            <a:ext cx="1100814" cy="30777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Gas catcher</a:t>
            </a:r>
          </a:p>
        </p:txBody>
      </p:sp>
      <p:sp>
        <p:nvSpPr>
          <p:cNvPr id="4183" name="TextBox 4182">
            <a:extLst>
              <a:ext uri="{FF2B5EF4-FFF2-40B4-BE49-F238E27FC236}">
                <a16:creationId xmlns:a16="http://schemas.microsoft.com/office/drawing/2014/main" id="{FDD428C3-FBCB-62AB-470D-FE8119A42098}"/>
              </a:ext>
            </a:extLst>
          </p:cNvPr>
          <p:cNvSpPr txBox="1"/>
          <p:nvPr/>
        </p:nvSpPr>
        <p:spPr bwMode="auto">
          <a:xfrm>
            <a:off x="9693530" y="42119"/>
            <a:ext cx="97174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Heavy ion</a:t>
            </a:r>
          </a:p>
        </p:txBody>
      </p:sp>
      <p:sp>
        <p:nvSpPr>
          <p:cNvPr id="4184" name="Rectangle 4183">
            <a:extLst>
              <a:ext uri="{FF2B5EF4-FFF2-40B4-BE49-F238E27FC236}">
                <a16:creationId xmlns:a16="http://schemas.microsoft.com/office/drawing/2014/main" id="{A6AE8F37-2185-A5EA-2BAB-9984BBEDC20A}"/>
              </a:ext>
            </a:extLst>
          </p:cNvPr>
          <p:cNvSpPr/>
          <p:nvPr/>
        </p:nvSpPr>
        <p:spPr>
          <a:xfrm>
            <a:off x="6904865" y="18216"/>
            <a:ext cx="5227868" cy="748017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4" name="TextBox 4203">
            <a:extLst>
              <a:ext uri="{FF2B5EF4-FFF2-40B4-BE49-F238E27FC236}">
                <a16:creationId xmlns:a16="http://schemas.microsoft.com/office/drawing/2014/main" id="{9B1FE15C-F1E1-614C-A9CE-61AF5B49C0CE}"/>
              </a:ext>
            </a:extLst>
          </p:cNvPr>
          <p:cNvSpPr txBox="1"/>
          <p:nvPr/>
        </p:nvSpPr>
        <p:spPr bwMode="auto">
          <a:xfrm>
            <a:off x="10728213" y="51263"/>
            <a:ext cx="784189" cy="307777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Reactor</a:t>
            </a:r>
          </a:p>
        </p:txBody>
      </p:sp>
      <p:pic>
        <p:nvPicPr>
          <p:cNvPr id="3" name="Picture 4" descr="GAMMA@LNL">
            <a:extLst>
              <a:ext uri="{FF2B5EF4-FFF2-40B4-BE49-F238E27FC236}">
                <a16:creationId xmlns:a16="http://schemas.microsoft.com/office/drawing/2014/main" id="{2CA3FDEF-BC84-FA33-8586-C4960F9B7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2" y="1012801"/>
            <a:ext cx="1873341" cy="120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ome">
            <a:extLst>
              <a:ext uri="{FF2B5EF4-FFF2-40B4-BE49-F238E27FC236}">
                <a16:creationId xmlns:a16="http://schemas.microsoft.com/office/drawing/2014/main" id="{84A318C3-2B58-5CB5-6D92-605E50760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523" y="1118417"/>
            <a:ext cx="1129668" cy="99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1E0039-2648-0D46-6257-D5FFB6F24823}"/>
              </a:ext>
            </a:extLst>
          </p:cNvPr>
          <p:cNvSpPr txBox="1"/>
          <p:nvPr/>
        </p:nvSpPr>
        <p:spPr>
          <a:xfrm>
            <a:off x="553624" y="4229183"/>
            <a:ext cx="7617132" cy="646331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Contributions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Invited (Mon 3:30 PM): T. Marchi – SPES </a:t>
            </a:r>
            <a:r>
              <a:rPr lang="en-US" dirty="0" err="1">
                <a:solidFill>
                  <a:schemeClr val="bg1"/>
                </a:solidFill>
              </a:rPr>
              <a:t>facilty</a:t>
            </a:r>
            <a:r>
              <a:rPr lang="en-US" dirty="0">
                <a:solidFill>
                  <a:schemeClr val="bg1"/>
                </a:solidFill>
              </a:rPr>
              <a:t> talk and commissioning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F035D10-58A4-9BD6-8188-E9C46038F0A9}"/>
              </a:ext>
            </a:extLst>
          </p:cNvPr>
          <p:cNvSpPr txBox="1">
            <a:spLocks/>
          </p:cNvSpPr>
          <p:nvPr/>
        </p:nvSpPr>
        <p:spPr>
          <a:xfrm>
            <a:off x="907732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30A39C-52D7-414E-A896-7B5A41AA942D}" type="slidenum">
              <a:rPr lang="en-GB" b="1" smtClean="0">
                <a:solidFill>
                  <a:schemeClr val="tx1"/>
                </a:solidFill>
              </a:rPr>
              <a:pPr/>
              <a:t>21</a:t>
            </a:fld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0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C5222-34BB-D9EB-BEB3-6A201E360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888C44-CC0A-C82A-4E04-8D9449897C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2868" y="937276"/>
            <a:ext cx="4518736" cy="2951445"/>
          </a:xfrm>
        </p:spPr>
        <p:txBody>
          <a:bodyPr>
            <a:normAutofit/>
          </a:bodyPr>
          <a:lstStyle/>
          <a:p>
            <a:r>
              <a:rPr lang="en-US" sz="1600" b="1" dirty="0"/>
              <a:t>70 MeV</a:t>
            </a:r>
            <a:r>
              <a:rPr lang="en-US" sz="1600" dirty="0"/>
              <a:t> cyclotron IBA up to 750 µA available</a:t>
            </a:r>
          </a:p>
          <a:p>
            <a:r>
              <a:rPr lang="en-US" sz="1600" dirty="0"/>
              <a:t>ISOL facility takes </a:t>
            </a:r>
            <a:r>
              <a:rPr lang="en-US" sz="1600" b="1" dirty="0"/>
              <a:t>40 MeV 200 µA</a:t>
            </a:r>
          </a:p>
          <a:p>
            <a:r>
              <a:rPr lang="en-US" sz="1600" dirty="0"/>
              <a:t>Targets used: </a:t>
            </a:r>
            <a:r>
              <a:rPr lang="en-US" sz="1600" dirty="0" err="1"/>
              <a:t>SiC</a:t>
            </a:r>
            <a:r>
              <a:rPr lang="en-US" sz="1600" dirty="0"/>
              <a:t>, </a:t>
            </a:r>
            <a:r>
              <a:rPr lang="en-US" sz="1600" dirty="0" err="1"/>
              <a:t>TiC</a:t>
            </a:r>
            <a:endParaRPr lang="en-US" sz="1600" dirty="0"/>
          </a:p>
          <a:p>
            <a:r>
              <a:rPr lang="en-US" sz="1600" dirty="0"/>
              <a:t>Ion sources: FEBIAD and </a:t>
            </a:r>
            <a:r>
              <a:rPr lang="en-US" sz="1600" dirty="0" err="1"/>
              <a:t>Surface+laser</a:t>
            </a:r>
            <a:r>
              <a:rPr lang="en-US" sz="1600" dirty="0"/>
              <a:t> ion source</a:t>
            </a:r>
          </a:p>
          <a:p>
            <a:r>
              <a:rPr lang="en-US" sz="1600" dirty="0"/>
              <a:t>Commissioned at </a:t>
            </a:r>
            <a:r>
              <a:rPr lang="en-US" sz="1600" b="1" dirty="0"/>
              <a:t>end of 2024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046807-6561-8445-A9D0-4A36CF4F6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22</a:t>
            </a:fld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336D7-C307-DF1A-5C69-1E143196A4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SPES at INFN-LNL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66A95A-8018-250E-1991-1FC4C95AE6E8}"/>
              </a:ext>
            </a:extLst>
          </p:cNvPr>
          <p:cNvSpPr txBox="1"/>
          <p:nvPr/>
        </p:nvSpPr>
        <p:spPr>
          <a:xfrm>
            <a:off x="377276" y="6166318"/>
            <a:ext cx="5668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E. </a:t>
            </a:r>
            <a:r>
              <a:rPr lang="en-US" sz="1400" dirty="0" err="1"/>
              <a:t>Fagotti</a:t>
            </a:r>
            <a:r>
              <a:rPr lang="en-US" sz="1400" dirty="0"/>
              <a:t> et al. DOI: </a:t>
            </a:r>
            <a:r>
              <a:rPr lang="en-US" sz="1400" dirty="0">
                <a:hlinkClick r:id="rId3" tooltip="Persistent link using digital object identifier"/>
              </a:rPr>
              <a:t>10.18429/JACoW-HIAT2025-MOB01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F6A208-5FBE-88DA-C148-459842103051}"/>
              </a:ext>
            </a:extLst>
          </p:cNvPr>
          <p:cNvSpPr txBox="1"/>
          <p:nvPr/>
        </p:nvSpPr>
        <p:spPr>
          <a:xfrm>
            <a:off x="5686519" y="6351451"/>
            <a:ext cx="5205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T. Marchi et al. DOI: </a:t>
            </a:r>
            <a:r>
              <a:rPr lang="en-US" sz="1600" dirty="0">
                <a:hlinkClick r:id="rId4" tooltip="Persistent link using digital object identifier"/>
              </a:rPr>
              <a:t>10.1088/1742-6596/1643/1/012036</a:t>
            </a:r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0D430D-99FE-3DAA-F878-911F87BAC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76" y="3514123"/>
            <a:ext cx="3746458" cy="26521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038194-6D24-24E7-3EF9-273452DE0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1603" y="3934061"/>
            <a:ext cx="7175818" cy="19881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FC25F4-44D4-BA5D-7E09-965545969B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6757" y="95147"/>
            <a:ext cx="5920475" cy="35179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BF4F548-F227-1709-14A0-3DC4F737DBDC}"/>
              </a:ext>
            </a:extLst>
          </p:cNvPr>
          <p:cNvSpPr txBox="1"/>
          <p:nvPr/>
        </p:nvSpPr>
        <p:spPr>
          <a:xfrm>
            <a:off x="4701603" y="3611722"/>
            <a:ext cx="5205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J. Esposito et al. DOI: </a:t>
            </a:r>
            <a:r>
              <a:rPr lang="en-US" sz="1200" dirty="0">
                <a:hlinkClick r:id="rId8" tooltip="Persistent link using digital object identifier"/>
              </a:rPr>
              <a:t>10.3390/molecules24010020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578185-C3D3-1CFA-F911-72CCD29E55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9111" y="1723741"/>
            <a:ext cx="3901576" cy="2210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693257-B421-14AE-405D-3488EA9CD498}"/>
              </a:ext>
            </a:extLst>
          </p:cNvPr>
          <p:cNvSpPr txBox="1"/>
          <p:nvPr/>
        </p:nvSpPr>
        <p:spPr>
          <a:xfrm>
            <a:off x="476185" y="3159211"/>
            <a:ext cx="4027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28</a:t>
            </a:r>
            <a:r>
              <a:rPr lang="en-US" dirty="0"/>
              <a:t>Al measured during commissioning</a:t>
            </a:r>
          </a:p>
        </p:txBody>
      </p:sp>
    </p:spTree>
    <p:extLst>
      <p:ext uri="{BB962C8B-B14F-4D97-AF65-F5344CB8AC3E}">
        <p14:creationId xmlns:p14="http://schemas.microsoft.com/office/powerpoint/2010/main" val="388204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0" grpId="0"/>
      <p:bldP spid="2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15521-5B5E-E087-A9EC-26945B76E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7D73-F753-220F-B3A2-F69906364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224862"/>
            <a:ext cx="6264052" cy="438601"/>
          </a:xfrm>
        </p:spPr>
        <p:txBody>
          <a:bodyPr/>
          <a:lstStyle/>
          <a:p>
            <a:r>
              <a:rPr lang="en-US" dirty="0"/>
              <a:t>ISOL RAON at IRIS/IBS</a:t>
            </a:r>
          </a:p>
        </p:txBody>
      </p:sp>
      <p:pic>
        <p:nvPicPr>
          <p:cNvPr id="4100" name="Picture 4" descr="r/Maps - a black background with a black square">
            <a:extLst>
              <a:ext uri="{FF2B5EF4-FFF2-40B4-BE49-F238E27FC236}">
                <a16:creationId xmlns:a16="http://schemas.microsoft.com/office/drawing/2014/main" id="{7FFEDF2A-701B-50AB-8CAD-1B18E7E34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50" y="2122689"/>
            <a:ext cx="7835389" cy="37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7DC0A8-2DC1-69F9-6D24-B04BCB1267FF}"/>
              </a:ext>
            </a:extLst>
          </p:cNvPr>
          <p:cNvSpPr txBox="1"/>
          <p:nvPr/>
        </p:nvSpPr>
        <p:spPr bwMode="auto">
          <a:xfrm>
            <a:off x="10400583" y="3454427"/>
            <a:ext cx="1212191" cy="95410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ISOL RAON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IBS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70 MeV p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Daejeon (KR)</a:t>
            </a:r>
            <a:endParaRPr lang="en-GB" sz="1400" dirty="0">
              <a:solidFill>
                <a:schemeClr val="accent4"/>
              </a:solidFill>
            </a:endParaRPr>
          </a:p>
        </p:txBody>
      </p:sp>
      <p:cxnSp>
        <p:nvCxnSpPr>
          <p:cNvPr id="4122" name="Straight Connector 4121">
            <a:extLst>
              <a:ext uri="{FF2B5EF4-FFF2-40B4-BE49-F238E27FC236}">
                <a16:creationId xmlns:a16="http://schemas.microsoft.com/office/drawing/2014/main" id="{705908D0-AF24-CF30-F045-C49F1294DBEC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8610600" y="3287607"/>
            <a:ext cx="1789983" cy="64387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8" name="TextBox 4167">
            <a:extLst>
              <a:ext uri="{FF2B5EF4-FFF2-40B4-BE49-F238E27FC236}">
                <a16:creationId xmlns:a16="http://schemas.microsoft.com/office/drawing/2014/main" id="{92F56D20-EAA6-3470-A2FD-40D0167ECF7B}"/>
              </a:ext>
            </a:extLst>
          </p:cNvPr>
          <p:cNvSpPr txBox="1"/>
          <p:nvPr/>
        </p:nvSpPr>
        <p:spPr bwMode="auto">
          <a:xfrm>
            <a:off x="6870842" y="34367"/>
            <a:ext cx="111921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</a:rPr>
              <a:t>Operational</a:t>
            </a:r>
          </a:p>
        </p:txBody>
      </p:sp>
      <p:sp>
        <p:nvSpPr>
          <p:cNvPr id="4169" name="TextBox 4168">
            <a:extLst>
              <a:ext uri="{FF2B5EF4-FFF2-40B4-BE49-F238E27FC236}">
                <a16:creationId xmlns:a16="http://schemas.microsoft.com/office/drawing/2014/main" id="{C45F984F-1C36-A79C-A4F8-A52EE1FF6AFB}"/>
              </a:ext>
            </a:extLst>
          </p:cNvPr>
          <p:cNvSpPr txBox="1"/>
          <p:nvPr/>
        </p:nvSpPr>
        <p:spPr bwMode="auto">
          <a:xfrm>
            <a:off x="7873033" y="31674"/>
            <a:ext cx="69044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Future</a:t>
            </a:r>
          </a:p>
        </p:txBody>
      </p:sp>
      <p:sp>
        <p:nvSpPr>
          <p:cNvPr id="4170" name="TextBox 4169">
            <a:extLst>
              <a:ext uri="{FF2B5EF4-FFF2-40B4-BE49-F238E27FC236}">
                <a16:creationId xmlns:a16="http://schemas.microsoft.com/office/drawing/2014/main" id="{CA1F5B19-CF7C-4E43-6D41-D6DE097F2942}"/>
              </a:ext>
            </a:extLst>
          </p:cNvPr>
          <p:cNvSpPr txBox="1"/>
          <p:nvPr/>
        </p:nvSpPr>
        <p:spPr bwMode="auto">
          <a:xfrm>
            <a:off x="9907454" y="405649"/>
            <a:ext cx="2085827" cy="307777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Offline RIB (operational)</a:t>
            </a:r>
          </a:p>
        </p:txBody>
      </p:sp>
      <p:sp>
        <p:nvSpPr>
          <p:cNvPr id="4171" name="TextBox 4170">
            <a:extLst>
              <a:ext uri="{FF2B5EF4-FFF2-40B4-BE49-F238E27FC236}">
                <a16:creationId xmlns:a16="http://schemas.microsoft.com/office/drawing/2014/main" id="{92802E10-85BD-8CDC-7136-3E37CB9B7F56}"/>
              </a:ext>
            </a:extLst>
          </p:cNvPr>
          <p:cNvSpPr txBox="1"/>
          <p:nvPr/>
        </p:nvSpPr>
        <p:spPr bwMode="auto">
          <a:xfrm>
            <a:off x="6097381" y="194031"/>
            <a:ext cx="8098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Legend:</a:t>
            </a:r>
          </a:p>
        </p:txBody>
      </p:sp>
      <p:sp>
        <p:nvSpPr>
          <p:cNvPr id="4179" name="TextBox 4178">
            <a:extLst>
              <a:ext uri="{FF2B5EF4-FFF2-40B4-BE49-F238E27FC236}">
                <a16:creationId xmlns:a16="http://schemas.microsoft.com/office/drawing/2014/main" id="{21BB94CE-0CE0-F232-9CE2-1E234166FF1A}"/>
              </a:ext>
            </a:extLst>
          </p:cNvPr>
          <p:cNvSpPr txBox="1"/>
          <p:nvPr/>
        </p:nvSpPr>
        <p:spPr bwMode="auto">
          <a:xfrm>
            <a:off x="6960031" y="404825"/>
            <a:ext cx="1384546" cy="3077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</a:t>
            </a:r>
            <a:r>
              <a:rPr lang="en-GB" sz="1400" dirty="0"/>
              <a:t> High energy</a:t>
            </a:r>
          </a:p>
        </p:txBody>
      </p:sp>
      <p:sp>
        <p:nvSpPr>
          <p:cNvPr id="4180" name="TextBox 4179">
            <a:extLst>
              <a:ext uri="{FF2B5EF4-FFF2-40B4-BE49-F238E27FC236}">
                <a16:creationId xmlns:a16="http://schemas.microsoft.com/office/drawing/2014/main" id="{EFA1636D-1FB7-FEFA-718E-7418539A6CEF}"/>
              </a:ext>
            </a:extLst>
          </p:cNvPr>
          <p:cNvSpPr txBox="1"/>
          <p:nvPr/>
        </p:nvSpPr>
        <p:spPr bwMode="auto">
          <a:xfrm>
            <a:off x="8437786" y="403331"/>
            <a:ext cx="1317220" cy="30777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 </a:t>
            </a:r>
            <a:r>
              <a:rPr lang="en-GB" sz="1400" dirty="0"/>
              <a:t>Low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AD8E96B9-E2C7-1A2E-9A64-1C4B2C3809AD}"/>
                  </a:ext>
                </a:extLst>
              </p:cNvPr>
              <p:cNvSpPr txBox="1"/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e→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GB" sz="140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AD8E96B9-E2C7-1A2E-9A64-1C4B2C380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blipFill>
                <a:blip r:embed="rId4"/>
                <a:stretch>
                  <a:fillRect l="-1087" t="-1818" b="-10909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82" name="TextBox 4181">
            <a:extLst>
              <a:ext uri="{FF2B5EF4-FFF2-40B4-BE49-F238E27FC236}">
                <a16:creationId xmlns:a16="http://schemas.microsoft.com/office/drawing/2014/main" id="{1B69C5AF-E54B-943D-0231-EC02457C8E59}"/>
              </a:ext>
            </a:extLst>
          </p:cNvPr>
          <p:cNvSpPr txBox="1"/>
          <p:nvPr/>
        </p:nvSpPr>
        <p:spPr bwMode="auto">
          <a:xfrm>
            <a:off x="8522538" y="46229"/>
            <a:ext cx="1100814" cy="30777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Gas catcher</a:t>
            </a:r>
          </a:p>
        </p:txBody>
      </p:sp>
      <p:sp>
        <p:nvSpPr>
          <p:cNvPr id="4183" name="TextBox 4182">
            <a:extLst>
              <a:ext uri="{FF2B5EF4-FFF2-40B4-BE49-F238E27FC236}">
                <a16:creationId xmlns:a16="http://schemas.microsoft.com/office/drawing/2014/main" id="{1AA372D9-253C-EA82-8750-B2C85A340340}"/>
              </a:ext>
            </a:extLst>
          </p:cNvPr>
          <p:cNvSpPr txBox="1"/>
          <p:nvPr/>
        </p:nvSpPr>
        <p:spPr bwMode="auto">
          <a:xfrm>
            <a:off x="9693530" y="42119"/>
            <a:ext cx="97174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Heavy ion</a:t>
            </a:r>
          </a:p>
        </p:txBody>
      </p:sp>
      <p:sp>
        <p:nvSpPr>
          <p:cNvPr id="4184" name="Rectangle 4183">
            <a:extLst>
              <a:ext uri="{FF2B5EF4-FFF2-40B4-BE49-F238E27FC236}">
                <a16:creationId xmlns:a16="http://schemas.microsoft.com/office/drawing/2014/main" id="{918F42B3-53BA-9A08-9C70-CAC47ADCD693}"/>
              </a:ext>
            </a:extLst>
          </p:cNvPr>
          <p:cNvSpPr/>
          <p:nvPr/>
        </p:nvSpPr>
        <p:spPr>
          <a:xfrm>
            <a:off x="6904865" y="18216"/>
            <a:ext cx="5227868" cy="748017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4" name="TextBox 4203">
            <a:extLst>
              <a:ext uri="{FF2B5EF4-FFF2-40B4-BE49-F238E27FC236}">
                <a16:creationId xmlns:a16="http://schemas.microsoft.com/office/drawing/2014/main" id="{C9BA01F7-4CC5-B5B7-682D-D0A0C3339826}"/>
              </a:ext>
            </a:extLst>
          </p:cNvPr>
          <p:cNvSpPr txBox="1"/>
          <p:nvPr/>
        </p:nvSpPr>
        <p:spPr bwMode="auto">
          <a:xfrm>
            <a:off x="10728213" y="51263"/>
            <a:ext cx="784189" cy="307777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Reactor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3DA408-10DC-0517-AA0F-A5D7A7E7230F}"/>
              </a:ext>
            </a:extLst>
          </p:cNvPr>
          <p:cNvSpPr txBox="1"/>
          <p:nvPr/>
        </p:nvSpPr>
        <p:spPr>
          <a:xfrm>
            <a:off x="341906" y="1261623"/>
            <a:ext cx="7617132" cy="1477328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Contributions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Invited (Mon 1:00 PM): T. Shin – RAON overview talk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Talk (Fri 9:00 AM): H.-N. Kim – Laser source for ISOL RAON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Poster (Tue 6:00 PM): H.-N. Kim – Laser source for ISOL RAON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Poster (Tue 6:00 PM): T. Shin – RIB operation at ISOL RAON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F5AECA1-C580-62FA-2975-49F73564A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301" y="2000287"/>
            <a:ext cx="2570945" cy="45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nstitute for Basic Science">
            <a:extLst>
              <a:ext uri="{FF2B5EF4-FFF2-40B4-BE49-F238E27FC236}">
                <a16:creationId xmlns:a16="http://schemas.microsoft.com/office/drawing/2014/main" id="{A94DDCB7-A5F3-CC5A-D2AF-6AFDE9AE9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763" y="1521616"/>
            <a:ext cx="15906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4F50AEB-F4AB-AAB2-14DC-040A0C1CECB9}"/>
              </a:ext>
            </a:extLst>
          </p:cNvPr>
          <p:cNvSpPr txBox="1">
            <a:spLocks/>
          </p:cNvSpPr>
          <p:nvPr/>
        </p:nvSpPr>
        <p:spPr>
          <a:xfrm>
            <a:off x="907732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30A39C-52D7-414E-A896-7B5A41AA942D}" type="slidenum">
              <a:rPr lang="en-GB" b="1" smtClean="0">
                <a:solidFill>
                  <a:schemeClr val="tx1"/>
                </a:solidFill>
              </a:rPr>
              <a:pPr/>
              <a:t>23</a:t>
            </a:fld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07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7B23F9-DCBE-0D57-309D-741E8C1763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2868" y="803644"/>
            <a:ext cx="5913132" cy="2625355"/>
          </a:xfrm>
        </p:spPr>
        <p:txBody>
          <a:bodyPr>
            <a:normAutofit lnSpcReduction="10000"/>
          </a:bodyPr>
          <a:lstStyle/>
          <a:p>
            <a:r>
              <a:rPr lang="en-US" sz="1400" b="1" dirty="0"/>
              <a:t>70 MeV</a:t>
            </a:r>
            <a:r>
              <a:rPr lang="en-US" sz="1400" dirty="0"/>
              <a:t> cyclotron IBA up to </a:t>
            </a:r>
            <a:r>
              <a:rPr lang="en-US" sz="1400" b="1" dirty="0"/>
              <a:t>750 µA </a:t>
            </a:r>
            <a:r>
              <a:rPr lang="en-US" sz="1400" dirty="0"/>
              <a:t>available</a:t>
            </a:r>
          </a:p>
          <a:p>
            <a:r>
              <a:rPr lang="en-US" sz="1400" dirty="0"/>
              <a:t>Based on the ARIEL/ISAC modular concept</a:t>
            </a:r>
          </a:p>
          <a:p>
            <a:r>
              <a:rPr lang="en-US" sz="1400" dirty="0"/>
              <a:t>For now </a:t>
            </a:r>
            <a:r>
              <a:rPr lang="en-US" sz="1400" b="1" dirty="0"/>
              <a:t>14 µA</a:t>
            </a:r>
            <a:r>
              <a:rPr lang="en-US" sz="1400" dirty="0"/>
              <a:t> (</a:t>
            </a:r>
            <a:r>
              <a:rPr lang="en-US" sz="1400" b="1" dirty="0"/>
              <a:t>1 kW</a:t>
            </a:r>
            <a:r>
              <a:rPr lang="en-US" sz="1400" dirty="0"/>
              <a:t> are being used) – to be increased</a:t>
            </a:r>
          </a:p>
          <a:p>
            <a:r>
              <a:rPr lang="en-US" sz="1400" dirty="0"/>
              <a:t>Targets used: </a:t>
            </a:r>
            <a:r>
              <a:rPr lang="en-US" sz="1400" dirty="0" err="1"/>
              <a:t>SiC</a:t>
            </a:r>
            <a:r>
              <a:rPr lang="en-US" sz="1400" dirty="0"/>
              <a:t>, </a:t>
            </a:r>
            <a:r>
              <a:rPr lang="en-US" sz="1400" dirty="0" err="1"/>
              <a:t>LaC</a:t>
            </a:r>
            <a:r>
              <a:rPr lang="en-US" sz="1400" baseline="-25000" dirty="0" err="1"/>
              <a:t>x</a:t>
            </a:r>
            <a:r>
              <a:rPr lang="en-US" sz="1400" dirty="0"/>
              <a:t>, </a:t>
            </a:r>
          </a:p>
          <a:p>
            <a:r>
              <a:rPr lang="en-US" sz="1400" dirty="0"/>
              <a:t>Ion sources: </a:t>
            </a:r>
            <a:r>
              <a:rPr lang="en-US" sz="1400" b="1" dirty="0"/>
              <a:t>surface ion source</a:t>
            </a:r>
            <a:r>
              <a:rPr lang="en-US" sz="1400" dirty="0"/>
              <a:t> (alkali), </a:t>
            </a:r>
            <a:r>
              <a:rPr lang="en-US" sz="1400" b="1" dirty="0"/>
              <a:t>laser ion source </a:t>
            </a:r>
            <a:r>
              <a:rPr lang="en-US" sz="1400" dirty="0"/>
              <a:t>(Mg)</a:t>
            </a:r>
          </a:p>
          <a:p>
            <a:r>
              <a:rPr lang="en-US" sz="1400" dirty="0"/>
              <a:t>new: </a:t>
            </a:r>
            <a:r>
              <a:rPr lang="en-US" sz="1400" dirty="0" err="1"/>
              <a:t>TiC</a:t>
            </a:r>
            <a:r>
              <a:rPr lang="en-US" sz="1400" dirty="0"/>
              <a:t> (this year) with FEBIAD, next year </a:t>
            </a:r>
            <a:r>
              <a:rPr lang="en-US" sz="1400" dirty="0" err="1"/>
              <a:t>ThCx</a:t>
            </a:r>
            <a:endParaRPr lang="en-US" sz="1400" dirty="0"/>
          </a:p>
          <a:p>
            <a:r>
              <a:rPr lang="en-US" sz="1400" dirty="0"/>
              <a:t>Mass resolving power from 400 to 600 depending on ion source</a:t>
            </a:r>
          </a:p>
          <a:p>
            <a:r>
              <a:rPr lang="en-US" sz="1400" dirty="0"/>
              <a:t>Operational since </a:t>
            </a:r>
            <a:r>
              <a:rPr lang="en-US" sz="1400" b="1" dirty="0"/>
              <a:t>March 2023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470620-460A-BAC7-463E-12FEC24FFF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24</a:t>
            </a:fld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54A6D-97B8-EB10-AA98-24C1733946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ISOL RAON at IRIS/IBS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F349AF-F5DF-7AC4-EF68-CB20C21DE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000" y="3265633"/>
            <a:ext cx="5831000" cy="273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2388A8-F4BF-51CB-60ED-D9DBA1D54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707" y="3353447"/>
            <a:ext cx="6256378" cy="30798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95B1C7-3CBA-85CB-D702-35F9BDEED7DC}"/>
              </a:ext>
            </a:extLst>
          </p:cNvPr>
          <p:cNvSpPr txBox="1"/>
          <p:nvPr/>
        </p:nvSpPr>
        <p:spPr>
          <a:xfrm>
            <a:off x="2330010" y="6410391"/>
            <a:ext cx="4656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Hee</a:t>
            </a:r>
            <a:r>
              <a:rPr lang="en-US" sz="1600" dirty="0"/>
              <a:t> et al. DOI: </a:t>
            </a:r>
            <a:r>
              <a:rPr lang="en-US" sz="1600" dirty="0">
                <a:hlinkClick r:id="rId5" tooltip="Persistent link using digital object identifier"/>
              </a:rPr>
              <a:t>10.1016/j.nimb.2023.05.045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6D361E-BF7E-F96E-9461-9F3ED29A979D}"/>
              </a:ext>
            </a:extLst>
          </p:cNvPr>
          <p:cNvSpPr txBox="1"/>
          <p:nvPr/>
        </p:nvSpPr>
        <p:spPr>
          <a:xfrm>
            <a:off x="6517648" y="6367088"/>
            <a:ext cx="5205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W. Hwang et al. DOI: </a:t>
            </a:r>
            <a:r>
              <a:rPr lang="en-US" sz="1600" dirty="0">
                <a:hlinkClick r:id="rId6" tooltip="Persistent link using digital object identifier"/>
              </a:rPr>
              <a:t>10.1016/j.nimb.2023.05.059</a:t>
            </a:r>
            <a:endParaRPr lang="en-US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F4B310-41A6-C122-713C-4D0560408B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5862" y="0"/>
            <a:ext cx="6346138" cy="32092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449FC6-C460-73BD-EF91-1476B3E9F1D0}"/>
              </a:ext>
            </a:extLst>
          </p:cNvPr>
          <p:cNvSpPr txBox="1"/>
          <p:nvPr/>
        </p:nvSpPr>
        <p:spPr>
          <a:xfrm>
            <a:off x="5933195" y="5972110"/>
            <a:ext cx="6094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8"/>
              </a:rPr>
              <a:t>Institute for Rare Isotope Science | About IBS</a:t>
            </a:r>
            <a:endParaRPr lang="en-US" sz="1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8DC97E-81C3-A94B-CA48-B049E030B0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5862" y="1472334"/>
            <a:ext cx="5404104" cy="252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3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35681-F663-023A-5787-E9B8C60C9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4B55-2839-F3FA-0BBA-95E26FE58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224862"/>
            <a:ext cx="6264052" cy="438601"/>
          </a:xfrm>
        </p:spPr>
        <p:txBody>
          <a:bodyPr/>
          <a:lstStyle/>
          <a:p>
            <a:r>
              <a:rPr lang="en-US" dirty="0"/>
              <a:t>BRIF at CIAE</a:t>
            </a:r>
          </a:p>
        </p:txBody>
      </p:sp>
      <p:pic>
        <p:nvPicPr>
          <p:cNvPr id="4100" name="Picture 4" descr="r/Maps - a black background with a black square">
            <a:extLst>
              <a:ext uri="{FF2B5EF4-FFF2-40B4-BE49-F238E27FC236}">
                <a16:creationId xmlns:a16="http://schemas.microsoft.com/office/drawing/2014/main" id="{6EE319E5-85D7-51A9-3CD4-4F1228988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50" y="2122689"/>
            <a:ext cx="7835389" cy="37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BEE81E1-74CB-DFF6-13E8-7523587CEB04}"/>
              </a:ext>
            </a:extLst>
          </p:cNvPr>
          <p:cNvSpPr txBox="1"/>
          <p:nvPr/>
        </p:nvSpPr>
        <p:spPr bwMode="auto">
          <a:xfrm>
            <a:off x="10731282" y="2408752"/>
            <a:ext cx="1122423" cy="95410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BRIF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CIAE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100 MeV p</a:t>
            </a:r>
            <a:br>
              <a:rPr lang="en-US" sz="1400" dirty="0">
                <a:solidFill>
                  <a:schemeClr val="accent4"/>
                </a:solidFill>
              </a:rPr>
            </a:br>
            <a:r>
              <a:rPr lang="en-US" sz="1400" dirty="0">
                <a:solidFill>
                  <a:schemeClr val="accent4"/>
                </a:solidFill>
              </a:rPr>
              <a:t>Beijing (CN)</a:t>
            </a:r>
            <a:endParaRPr lang="en-GB" sz="1400" dirty="0">
              <a:solidFill>
                <a:schemeClr val="accent4"/>
              </a:solidFill>
            </a:endParaRPr>
          </a:p>
        </p:txBody>
      </p:sp>
      <p:cxnSp>
        <p:nvCxnSpPr>
          <p:cNvPr id="4121" name="Straight Connector 4120">
            <a:extLst>
              <a:ext uri="{FF2B5EF4-FFF2-40B4-BE49-F238E27FC236}">
                <a16:creationId xmlns:a16="http://schemas.microsoft.com/office/drawing/2014/main" id="{19E6F874-7E61-1B8A-E6A9-8A5F971D249D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8335433" y="2885806"/>
            <a:ext cx="2395849" cy="30020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8" name="TextBox 4167">
            <a:extLst>
              <a:ext uri="{FF2B5EF4-FFF2-40B4-BE49-F238E27FC236}">
                <a16:creationId xmlns:a16="http://schemas.microsoft.com/office/drawing/2014/main" id="{526C28BD-B8E6-EBC7-6C53-785DD90012E8}"/>
              </a:ext>
            </a:extLst>
          </p:cNvPr>
          <p:cNvSpPr txBox="1"/>
          <p:nvPr/>
        </p:nvSpPr>
        <p:spPr bwMode="auto">
          <a:xfrm>
            <a:off x="6870842" y="34367"/>
            <a:ext cx="111921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</a:rPr>
              <a:t>Operational</a:t>
            </a:r>
          </a:p>
        </p:txBody>
      </p:sp>
      <p:sp>
        <p:nvSpPr>
          <p:cNvPr id="4169" name="TextBox 4168">
            <a:extLst>
              <a:ext uri="{FF2B5EF4-FFF2-40B4-BE49-F238E27FC236}">
                <a16:creationId xmlns:a16="http://schemas.microsoft.com/office/drawing/2014/main" id="{E8963626-6614-8177-D87A-9AB0E7B333A6}"/>
              </a:ext>
            </a:extLst>
          </p:cNvPr>
          <p:cNvSpPr txBox="1"/>
          <p:nvPr/>
        </p:nvSpPr>
        <p:spPr bwMode="auto">
          <a:xfrm>
            <a:off x="7873033" y="31674"/>
            <a:ext cx="69044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Future</a:t>
            </a:r>
          </a:p>
        </p:txBody>
      </p:sp>
      <p:sp>
        <p:nvSpPr>
          <p:cNvPr id="4170" name="TextBox 4169">
            <a:extLst>
              <a:ext uri="{FF2B5EF4-FFF2-40B4-BE49-F238E27FC236}">
                <a16:creationId xmlns:a16="http://schemas.microsoft.com/office/drawing/2014/main" id="{AE761AD6-11BE-BC5C-71CA-02E6812FF625}"/>
              </a:ext>
            </a:extLst>
          </p:cNvPr>
          <p:cNvSpPr txBox="1"/>
          <p:nvPr/>
        </p:nvSpPr>
        <p:spPr bwMode="auto">
          <a:xfrm>
            <a:off x="9907454" y="405649"/>
            <a:ext cx="2085827" cy="307777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Offline RIB (operational)</a:t>
            </a:r>
          </a:p>
        </p:txBody>
      </p:sp>
      <p:sp>
        <p:nvSpPr>
          <p:cNvPr id="4171" name="TextBox 4170">
            <a:extLst>
              <a:ext uri="{FF2B5EF4-FFF2-40B4-BE49-F238E27FC236}">
                <a16:creationId xmlns:a16="http://schemas.microsoft.com/office/drawing/2014/main" id="{55C6CB5A-9C8B-76FB-B2C5-5238AFD4D744}"/>
              </a:ext>
            </a:extLst>
          </p:cNvPr>
          <p:cNvSpPr txBox="1"/>
          <p:nvPr/>
        </p:nvSpPr>
        <p:spPr bwMode="auto">
          <a:xfrm>
            <a:off x="6097381" y="194031"/>
            <a:ext cx="8098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Legend:</a:t>
            </a:r>
          </a:p>
        </p:txBody>
      </p:sp>
      <p:sp>
        <p:nvSpPr>
          <p:cNvPr id="4179" name="TextBox 4178">
            <a:extLst>
              <a:ext uri="{FF2B5EF4-FFF2-40B4-BE49-F238E27FC236}">
                <a16:creationId xmlns:a16="http://schemas.microsoft.com/office/drawing/2014/main" id="{327694BA-A203-2550-A05C-5AA2B457E077}"/>
              </a:ext>
            </a:extLst>
          </p:cNvPr>
          <p:cNvSpPr txBox="1"/>
          <p:nvPr/>
        </p:nvSpPr>
        <p:spPr bwMode="auto">
          <a:xfrm>
            <a:off x="6960031" y="404825"/>
            <a:ext cx="1384546" cy="3077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</a:t>
            </a:r>
            <a:r>
              <a:rPr lang="en-GB" sz="1400" dirty="0"/>
              <a:t> High energy</a:t>
            </a:r>
          </a:p>
        </p:txBody>
      </p:sp>
      <p:sp>
        <p:nvSpPr>
          <p:cNvPr id="4180" name="TextBox 4179">
            <a:extLst>
              <a:ext uri="{FF2B5EF4-FFF2-40B4-BE49-F238E27FC236}">
                <a16:creationId xmlns:a16="http://schemas.microsoft.com/office/drawing/2014/main" id="{6AD0FCE5-C34E-3318-D9EB-81FC507F5146}"/>
              </a:ext>
            </a:extLst>
          </p:cNvPr>
          <p:cNvSpPr txBox="1"/>
          <p:nvPr/>
        </p:nvSpPr>
        <p:spPr bwMode="auto">
          <a:xfrm>
            <a:off x="8437786" y="403331"/>
            <a:ext cx="1317220" cy="30777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 </a:t>
            </a:r>
            <a:r>
              <a:rPr lang="en-GB" sz="1400" dirty="0"/>
              <a:t>Low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C0FEC69C-083B-0CC9-5500-72DD13D78EEA}"/>
                  </a:ext>
                </a:extLst>
              </p:cNvPr>
              <p:cNvSpPr txBox="1"/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e→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GB" sz="140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C0FEC69C-083B-0CC9-5500-72DD13D78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blipFill>
                <a:blip r:embed="rId4"/>
                <a:stretch>
                  <a:fillRect l="-1087" t="-1818" b="-10909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82" name="TextBox 4181">
            <a:extLst>
              <a:ext uri="{FF2B5EF4-FFF2-40B4-BE49-F238E27FC236}">
                <a16:creationId xmlns:a16="http://schemas.microsoft.com/office/drawing/2014/main" id="{9B3AAA88-B2C7-E9DE-8203-B6E58ED652BC}"/>
              </a:ext>
            </a:extLst>
          </p:cNvPr>
          <p:cNvSpPr txBox="1"/>
          <p:nvPr/>
        </p:nvSpPr>
        <p:spPr bwMode="auto">
          <a:xfrm>
            <a:off x="8522538" y="46229"/>
            <a:ext cx="1100814" cy="30777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Gas catcher</a:t>
            </a:r>
          </a:p>
        </p:txBody>
      </p:sp>
      <p:sp>
        <p:nvSpPr>
          <p:cNvPr id="4183" name="TextBox 4182">
            <a:extLst>
              <a:ext uri="{FF2B5EF4-FFF2-40B4-BE49-F238E27FC236}">
                <a16:creationId xmlns:a16="http://schemas.microsoft.com/office/drawing/2014/main" id="{C110B424-B8A2-034E-9B19-2A61218FF785}"/>
              </a:ext>
            </a:extLst>
          </p:cNvPr>
          <p:cNvSpPr txBox="1"/>
          <p:nvPr/>
        </p:nvSpPr>
        <p:spPr bwMode="auto">
          <a:xfrm>
            <a:off x="9693530" y="42119"/>
            <a:ext cx="97174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Heavy ion</a:t>
            </a:r>
          </a:p>
        </p:txBody>
      </p:sp>
      <p:sp>
        <p:nvSpPr>
          <p:cNvPr id="4184" name="Rectangle 4183">
            <a:extLst>
              <a:ext uri="{FF2B5EF4-FFF2-40B4-BE49-F238E27FC236}">
                <a16:creationId xmlns:a16="http://schemas.microsoft.com/office/drawing/2014/main" id="{EE427A5C-B57B-AEA0-C031-F56668B2D57A}"/>
              </a:ext>
            </a:extLst>
          </p:cNvPr>
          <p:cNvSpPr/>
          <p:nvPr/>
        </p:nvSpPr>
        <p:spPr>
          <a:xfrm>
            <a:off x="6904865" y="18216"/>
            <a:ext cx="5227868" cy="748017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4" name="TextBox 4203">
            <a:extLst>
              <a:ext uri="{FF2B5EF4-FFF2-40B4-BE49-F238E27FC236}">
                <a16:creationId xmlns:a16="http://schemas.microsoft.com/office/drawing/2014/main" id="{5EBD6AE6-76DD-19BB-8EC6-01F75E6D3088}"/>
              </a:ext>
            </a:extLst>
          </p:cNvPr>
          <p:cNvSpPr txBox="1"/>
          <p:nvPr/>
        </p:nvSpPr>
        <p:spPr bwMode="auto">
          <a:xfrm>
            <a:off x="10728213" y="51263"/>
            <a:ext cx="784189" cy="307777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Reactor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4D3601-1558-8876-45D3-5338338F9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24" y="925973"/>
            <a:ext cx="3976576" cy="88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1919A-B5CB-17D1-0ED9-C1EC9E8898F9}"/>
              </a:ext>
            </a:extLst>
          </p:cNvPr>
          <p:cNvSpPr txBox="1">
            <a:spLocks/>
          </p:cNvSpPr>
          <p:nvPr/>
        </p:nvSpPr>
        <p:spPr>
          <a:xfrm>
            <a:off x="907732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30A39C-52D7-414E-A896-7B5A41AA942D}" type="slidenum">
              <a:rPr lang="en-GB" b="1" smtClean="0">
                <a:solidFill>
                  <a:schemeClr val="tx1"/>
                </a:solidFill>
              </a:rPr>
              <a:pPr/>
              <a:t>25</a:t>
            </a:fld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64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AFD345-83B3-DA74-2B61-555083E5A6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2868" y="803645"/>
            <a:ext cx="5234952" cy="3128275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100 MeV p</a:t>
            </a:r>
            <a:r>
              <a:rPr lang="en-US" dirty="0"/>
              <a:t>+</a:t>
            </a:r>
          </a:p>
          <a:p>
            <a:r>
              <a:rPr lang="en-US" dirty="0"/>
              <a:t>ISAC like concept (target modules and target)</a:t>
            </a:r>
          </a:p>
          <a:p>
            <a:r>
              <a:rPr lang="en-US" dirty="0"/>
              <a:t>Modular design in L shape (with p beam diagnostics, target and beam dump modules all in one)</a:t>
            </a:r>
          </a:p>
          <a:p>
            <a:r>
              <a:rPr lang="en-US" b="1" dirty="0"/>
              <a:t>FEBIAD</a:t>
            </a:r>
            <a:r>
              <a:rPr lang="en-US" dirty="0"/>
              <a:t> and </a:t>
            </a:r>
            <a:r>
              <a:rPr lang="en-US" b="1" dirty="0"/>
              <a:t>surface ion source</a:t>
            </a:r>
            <a:r>
              <a:rPr lang="en-US" dirty="0"/>
              <a:t> operation</a:t>
            </a:r>
          </a:p>
          <a:p>
            <a:r>
              <a:rPr lang="en-US" b="1" dirty="0"/>
              <a:t>K, Na, Al</a:t>
            </a:r>
            <a:r>
              <a:rPr lang="en-US" dirty="0"/>
              <a:t> RIBs produced from </a:t>
            </a:r>
            <a:r>
              <a:rPr lang="en-US" b="1" dirty="0"/>
              <a:t>CaO, </a:t>
            </a:r>
            <a:r>
              <a:rPr lang="en-US" b="1" dirty="0" err="1"/>
              <a:t>SiC</a:t>
            </a:r>
            <a:r>
              <a:rPr lang="en-US" b="1" dirty="0"/>
              <a:t>, MgO</a:t>
            </a:r>
            <a:r>
              <a:rPr lang="en-US" dirty="0"/>
              <a:t> targets using up to 15 </a:t>
            </a:r>
            <a:r>
              <a:rPr lang="en-US" dirty="0" err="1"/>
              <a:t>microA</a:t>
            </a:r>
            <a:endParaRPr lang="en-US" dirty="0"/>
          </a:p>
          <a:p>
            <a:r>
              <a:rPr lang="en-US" dirty="0"/>
              <a:t>Mass separation up to 20000</a:t>
            </a:r>
          </a:p>
          <a:p>
            <a:r>
              <a:rPr lang="en-US" dirty="0"/>
              <a:t>Commissioned in 2014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9EF400-037C-2C70-4524-DB1510DC3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26</a:t>
            </a:fld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CEF88-2B1D-3624-A33E-8F601DD081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BRIF at CIEA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1BA7BD-4C6B-401A-5B5D-1E2DFC916E48}"/>
              </a:ext>
            </a:extLst>
          </p:cNvPr>
          <p:cNvSpPr txBox="1"/>
          <p:nvPr/>
        </p:nvSpPr>
        <p:spPr>
          <a:xfrm>
            <a:off x="6147814" y="6488722"/>
            <a:ext cx="5668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W. Nan et al. DOI: </a:t>
            </a:r>
            <a:r>
              <a:rPr lang="en-US" sz="1600" dirty="0">
                <a:hlinkClick r:id="rId3" tooltip="Persistent link using digital object identifier"/>
              </a:rPr>
              <a:t>10.1016/j.ppnp.2025.104188</a:t>
            </a: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A1CAE5-A338-35D0-BD93-63BD1FB20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560" y="1"/>
            <a:ext cx="7060349" cy="3328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E141F0-4BD8-C7F0-B16D-CC5A9B2B6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060" y="3203569"/>
            <a:ext cx="4969940" cy="32177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C50790-13B0-D9B1-DF55-4F515B9AF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5583" y="3529550"/>
            <a:ext cx="3732040" cy="30024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C63C92-5250-4A27-C003-DBCABB7C0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290" y="3854331"/>
            <a:ext cx="3316730" cy="255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30192-7AE8-5B1C-1ADF-744EDD705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F713B-0B54-7F74-13DA-42B54E89C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224862"/>
            <a:ext cx="6264052" cy="438601"/>
          </a:xfrm>
        </p:spPr>
        <p:txBody>
          <a:bodyPr/>
          <a:lstStyle/>
          <a:p>
            <a:r>
              <a:rPr lang="en-US" dirty="0"/>
              <a:t>ISOL@MYRRHA at SCK CEN</a:t>
            </a:r>
          </a:p>
        </p:txBody>
      </p:sp>
      <p:pic>
        <p:nvPicPr>
          <p:cNvPr id="4100" name="Picture 4" descr="r/Maps - a black background with a black square">
            <a:extLst>
              <a:ext uri="{FF2B5EF4-FFF2-40B4-BE49-F238E27FC236}">
                <a16:creationId xmlns:a16="http://schemas.microsoft.com/office/drawing/2014/main" id="{40EA4DB8-48A4-ACB1-71D3-BB7691490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50" y="2122689"/>
            <a:ext cx="7835389" cy="37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B19EE4C-E4A7-2F40-0111-B74567986226}"/>
              </a:ext>
            </a:extLst>
          </p:cNvPr>
          <p:cNvSpPr txBox="1"/>
          <p:nvPr/>
        </p:nvSpPr>
        <p:spPr bwMode="auto">
          <a:xfrm>
            <a:off x="2515652" y="5766231"/>
            <a:ext cx="1439818" cy="95410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ISOL@MYRRHA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SCK CEN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100 MeV p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Mol (BE)</a:t>
            </a:r>
            <a:endParaRPr lang="en-GB" sz="1400" dirty="0">
              <a:solidFill>
                <a:schemeClr val="accent2"/>
              </a:solidFill>
            </a:endParaRPr>
          </a:p>
        </p:txBody>
      </p:sp>
      <p:cxnSp>
        <p:nvCxnSpPr>
          <p:cNvPr id="4164" name="Straight Connector 4163">
            <a:extLst>
              <a:ext uri="{FF2B5EF4-FFF2-40B4-BE49-F238E27FC236}">
                <a16:creationId xmlns:a16="http://schemas.microsoft.com/office/drawing/2014/main" id="{BEAB03B0-7332-8C17-E681-41AD3AD20036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3235561" y="2909923"/>
            <a:ext cx="2693222" cy="28563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8" name="TextBox 4167">
            <a:extLst>
              <a:ext uri="{FF2B5EF4-FFF2-40B4-BE49-F238E27FC236}">
                <a16:creationId xmlns:a16="http://schemas.microsoft.com/office/drawing/2014/main" id="{5ABDA376-9C99-38D7-A0C8-AE96D5191057}"/>
              </a:ext>
            </a:extLst>
          </p:cNvPr>
          <p:cNvSpPr txBox="1"/>
          <p:nvPr/>
        </p:nvSpPr>
        <p:spPr bwMode="auto">
          <a:xfrm>
            <a:off x="6870842" y="34367"/>
            <a:ext cx="111921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</a:rPr>
              <a:t>Operational</a:t>
            </a:r>
          </a:p>
        </p:txBody>
      </p:sp>
      <p:sp>
        <p:nvSpPr>
          <p:cNvPr id="4169" name="TextBox 4168">
            <a:extLst>
              <a:ext uri="{FF2B5EF4-FFF2-40B4-BE49-F238E27FC236}">
                <a16:creationId xmlns:a16="http://schemas.microsoft.com/office/drawing/2014/main" id="{1CE7BAC8-9F9E-318E-729C-0F00F519D505}"/>
              </a:ext>
            </a:extLst>
          </p:cNvPr>
          <p:cNvSpPr txBox="1"/>
          <p:nvPr/>
        </p:nvSpPr>
        <p:spPr bwMode="auto">
          <a:xfrm>
            <a:off x="7873033" y="31674"/>
            <a:ext cx="69044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Future</a:t>
            </a:r>
          </a:p>
        </p:txBody>
      </p:sp>
      <p:sp>
        <p:nvSpPr>
          <p:cNvPr id="4170" name="TextBox 4169">
            <a:extLst>
              <a:ext uri="{FF2B5EF4-FFF2-40B4-BE49-F238E27FC236}">
                <a16:creationId xmlns:a16="http://schemas.microsoft.com/office/drawing/2014/main" id="{23A6CDCA-E49A-BE88-5862-4FA8043E32E4}"/>
              </a:ext>
            </a:extLst>
          </p:cNvPr>
          <p:cNvSpPr txBox="1"/>
          <p:nvPr/>
        </p:nvSpPr>
        <p:spPr bwMode="auto">
          <a:xfrm>
            <a:off x="9907454" y="405649"/>
            <a:ext cx="2085827" cy="307777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Offline RIB (operational)</a:t>
            </a:r>
          </a:p>
        </p:txBody>
      </p:sp>
      <p:sp>
        <p:nvSpPr>
          <p:cNvPr id="4171" name="TextBox 4170">
            <a:extLst>
              <a:ext uri="{FF2B5EF4-FFF2-40B4-BE49-F238E27FC236}">
                <a16:creationId xmlns:a16="http://schemas.microsoft.com/office/drawing/2014/main" id="{9FBCADEC-78FF-3973-8A84-C894BB8F1334}"/>
              </a:ext>
            </a:extLst>
          </p:cNvPr>
          <p:cNvSpPr txBox="1"/>
          <p:nvPr/>
        </p:nvSpPr>
        <p:spPr bwMode="auto">
          <a:xfrm>
            <a:off x="6097381" y="194031"/>
            <a:ext cx="8098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Legend:</a:t>
            </a:r>
          </a:p>
        </p:txBody>
      </p:sp>
      <p:sp>
        <p:nvSpPr>
          <p:cNvPr id="4179" name="TextBox 4178">
            <a:extLst>
              <a:ext uri="{FF2B5EF4-FFF2-40B4-BE49-F238E27FC236}">
                <a16:creationId xmlns:a16="http://schemas.microsoft.com/office/drawing/2014/main" id="{B7F42BB8-7F12-01DF-6468-2311B92CA867}"/>
              </a:ext>
            </a:extLst>
          </p:cNvPr>
          <p:cNvSpPr txBox="1"/>
          <p:nvPr/>
        </p:nvSpPr>
        <p:spPr bwMode="auto">
          <a:xfrm>
            <a:off x="6960031" y="404825"/>
            <a:ext cx="1384546" cy="3077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</a:t>
            </a:r>
            <a:r>
              <a:rPr lang="en-GB" sz="1400" dirty="0"/>
              <a:t> High energy</a:t>
            </a:r>
          </a:p>
        </p:txBody>
      </p:sp>
      <p:sp>
        <p:nvSpPr>
          <p:cNvPr id="4180" name="TextBox 4179">
            <a:extLst>
              <a:ext uri="{FF2B5EF4-FFF2-40B4-BE49-F238E27FC236}">
                <a16:creationId xmlns:a16="http://schemas.microsoft.com/office/drawing/2014/main" id="{C7639820-82A4-50E7-6E84-1FB43112C989}"/>
              </a:ext>
            </a:extLst>
          </p:cNvPr>
          <p:cNvSpPr txBox="1"/>
          <p:nvPr/>
        </p:nvSpPr>
        <p:spPr bwMode="auto">
          <a:xfrm>
            <a:off x="8437786" y="403331"/>
            <a:ext cx="1317220" cy="30777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 </a:t>
            </a:r>
            <a:r>
              <a:rPr lang="en-GB" sz="1400" dirty="0"/>
              <a:t>Low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38C94E8B-216E-DC77-8A43-C26D1FF1C26E}"/>
                  </a:ext>
                </a:extLst>
              </p:cNvPr>
              <p:cNvSpPr txBox="1"/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e→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GB" sz="140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38C94E8B-216E-DC77-8A43-C26D1FF1C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blipFill>
                <a:blip r:embed="rId4"/>
                <a:stretch>
                  <a:fillRect l="-1087" t="-1818" b="-10909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82" name="TextBox 4181">
            <a:extLst>
              <a:ext uri="{FF2B5EF4-FFF2-40B4-BE49-F238E27FC236}">
                <a16:creationId xmlns:a16="http://schemas.microsoft.com/office/drawing/2014/main" id="{236BABAA-475C-F37F-BC69-857F2EE4478A}"/>
              </a:ext>
            </a:extLst>
          </p:cNvPr>
          <p:cNvSpPr txBox="1"/>
          <p:nvPr/>
        </p:nvSpPr>
        <p:spPr bwMode="auto">
          <a:xfrm>
            <a:off x="8522538" y="46229"/>
            <a:ext cx="1100814" cy="30777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Gas catcher</a:t>
            </a:r>
          </a:p>
        </p:txBody>
      </p:sp>
      <p:sp>
        <p:nvSpPr>
          <p:cNvPr id="4183" name="TextBox 4182">
            <a:extLst>
              <a:ext uri="{FF2B5EF4-FFF2-40B4-BE49-F238E27FC236}">
                <a16:creationId xmlns:a16="http://schemas.microsoft.com/office/drawing/2014/main" id="{84700CEA-754A-69DD-6555-B29F3BE96C33}"/>
              </a:ext>
            </a:extLst>
          </p:cNvPr>
          <p:cNvSpPr txBox="1"/>
          <p:nvPr/>
        </p:nvSpPr>
        <p:spPr bwMode="auto">
          <a:xfrm>
            <a:off x="9693530" y="42119"/>
            <a:ext cx="97174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Heavy ion</a:t>
            </a:r>
          </a:p>
        </p:txBody>
      </p:sp>
      <p:sp>
        <p:nvSpPr>
          <p:cNvPr id="4184" name="Rectangle 4183">
            <a:extLst>
              <a:ext uri="{FF2B5EF4-FFF2-40B4-BE49-F238E27FC236}">
                <a16:creationId xmlns:a16="http://schemas.microsoft.com/office/drawing/2014/main" id="{751EED15-F8A3-6092-23EF-DC44131EEAE7}"/>
              </a:ext>
            </a:extLst>
          </p:cNvPr>
          <p:cNvSpPr/>
          <p:nvPr/>
        </p:nvSpPr>
        <p:spPr>
          <a:xfrm>
            <a:off x="6904865" y="18216"/>
            <a:ext cx="5227868" cy="748017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4" name="TextBox 4203">
            <a:extLst>
              <a:ext uri="{FF2B5EF4-FFF2-40B4-BE49-F238E27FC236}">
                <a16:creationId xmlns:a16="http://schemas.microsoft.com/office/drawing/2014/main" id="{A4B3C8FF-6FC5-99AA-9C9B-C2D3E54CFF8F}"/>
              </a:ext>
            </a:extLst>
          </p:cNvPr>
          <p:cNvSpPr txBox="1"/>
          <p:nvPr/>
        </p:nvSpPr>
        <p:spPr bwMode="auto">
          <a:xfrm>
            <a:off x="10728213" y="51263"/>
            <a:ext cx="784189" cy="307777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Reactor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DDC1B4-DD9F-35F5-2A20-DAD547B66262}"/>
              </a:ext>
            </a:extLst>
          </p:cNvPr>
          <p:cNvGrpSpPr/>
          <p:nvPr/>
        </p:nvGrpSpPr>
        <p:grpSpPr>
          <a:xfrm>
            <a:off x="647700" y="4076360"/>
            <a:ext cx="2677570" cy="1081246"/>
            <a:chOff x="647700" y="4076360"/>
            <a:chExt cx="2677570" cy="1081246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7BFD836-24AA-3339-C3FA-DF4BA851A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80633" y="4076360"/>
              <a:ext cx="1544637" cy="108124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DAFDB2-59BF-0FEC-D7CB-DFBCF932E7AA}"/>
                </a:ext>
              </a:extLst>
            </p:cNvPr>
            <p:cNvSpPr txBox="1"/>
            <p:nvPr/>
          </p:nvSpPr>
          <p:spPr>
            <a:xfrm>
              <a:off x="647700" y="4350019"/>
              <a:ext cx="13003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ISOL@</a:t>
              </a:r>
            </a:p>
          </p:txBody>
        </p:sp>
      </p:grpSp>
      <p:pic>
        <p:nvPicPr>
          <p:cNvPr id="6" name="Afbeelding 13">
            <a:extLst>
              <a:ext uri="{FF2B5EF4-FFF2-40B4-BE49-F238E27FC236}">
                <a16:creationId xmlns:a16="http://schemas.microsoft.com/office/drawing/2014/main" id="{F15A871D-6A12-3B15-D2F0-C9555906B0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3751582"/>
            <a:ext cx="1923827" cy="438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2858B0-96A9-BFA8-E239-DA88857CF258}"/>
              </a:ext>
            </a:extLst>
          </p:cNvPr>
          <p:cNvSpPr txBox="1"/>
          <p:nvPr/>
        </p:nvSpPr>
        <p:spPr>
          <a:xfrm>
            <a:off x="678371" y="890171"/>
            <a:ext cx="11407128" cy="1754326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Contributions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Talk (Mon 2:20 PM): D. Houngbo– ISOL@MYRRHA facility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Talk (Wed 9:40 AM): L. Gubbels – Th-based target materials for ISOL@MYRRHA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Talk (Thu 2:00 PM): S. Ramos Garces– Bayesian Optimization Algorithms for ion source tunning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Poster (Tue 6:00 PM): L. Gubbels – Non-actinide materials development at ISOL@MYRRHA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Poster (Tue 6:00 PM): F. </a:t>
            </a:r>
            <a:r>
              <a:rPr lang="en-US" dirty="0" err="1">
                <a:solidFill>
                  <a:schemeClr val="bg1"/>
                </a:solidFill>
              </a:rPr>
              <a:t>Giudubaldi</a:t>
            </a:r>
            <a:r>
              <a:rPr lang="en-US" dirty="0">
                <a:solidFill>
                  <a:schemeClr val="bg1"/>
                </a:solidFill>
              </a:rPr>
              <a:t> – Day-1 targets for development of Mg and Al beams at ISOL@MYRRHA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1E10317-0B70-5DDC-D473-30DA62A8E0BF}"/>
              </a:ext>
            </a:extLst>
          </p:cNvPr>
          <p:cNvSpPr txBox="1">
            <a:spLocks/>
          </p:cNvSpPr>
          <p:nvPr/>
        </p:nvSpPr>
        <p:spPr>
          <a:xfrm>
            <a:off x="907732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30A39C-52D7-414E-A896-7B5A41AA942D}" type="slidenum">
              <a:rPr lang="en-GB" b="1" smtClean="0">
                <a:solidFill>
                  <a:schemeClr val="tx1"/>
                </a:solidFill>
              </a:rPr>
              <a:pPr/>
              <a:t>27</a:t>
            </a:fld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11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BA37A-77B4-8B6A-040B-23DC78256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70A10A67-082F-21BC-BC07-4406D8C25D11}"/>
              </a:ext>
            </a:extLst>
          </p:cNvPr>
          <p:cNvSpPr txBox="1">
            <a:spLocks/>
          </p:cNvSpPr>
          <p:nvPr/>
        </p:nvSpPr>
        <p:spPr>
          <a:xfrm>
            <a:off x="9009008" y="6441565"/>
            <a:ext cx="2743200" cy="2307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A814E660-BF25-4843-B2A0-93C6E2B6253B}" type="slidenum">
              <a:rPr lang="en-BE" sz="1000" b="1" smtClean="0">
                <a:solidFill>
                  <a:prstClr val="black"/>
                </a:solidFill>
                <a:latin typeface="Segoe UI"/>
                <a:ea typeface="Segoe UI Black" panose="020B0A02040204020203" pitchFamily="34" charset="0"/>
                <a:cs typeface="Segoe UI Semibold" panose="020B0702040204020203" pitchFamily="34" charset="0"/>
              </a:rPr>
              <a:pPr algn="r">
                <a:defRPr/>
              </a:pPr>
              <a:t>28</a:t>
            </a:fld>
            <a:endParaRPr lang="en-BE" sz="1000" b="1" dirty="0">
              <a:solidFill>
                <a:prstClr val="black"/>
              </a:solidFill>
              <a:latin typeface="Segoe UI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AD157-A194-237B-D1DD-3CD653F63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28" y="3348939"/>
            <a:ext cx="5192056" cy="35055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4C015E5-EA6E-EBF5-6E6D-9E459D085E0C}"/>
              </a:ext>
            </a:extLst>
          </p:cNvPr>
          <p:cNvGrpSpPr/>
          <p:nvPr/>
        </p:nvGrpSpPr>
        <p:grpSpPr>
          <a:xfrm>
            <a:off x="5604386" y="-37937"/>
            <a:ext cx="6654942" cy="2174116"/>
            <a:chOff x="3798041" y="-378263"/>
            <a:chExt cx="6560477" cy="19579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84816DA-5799-D035-F21F-92444D743655}"/>
                </a:ext>
              </a:extLst>
            </p:cNvPr>
            <p:cNvSpPr txBox="1"/>
            <p:nvPr/>
          </p:nvSpPr>
          <p:spPr>
            <a:xfrm>
              <a:off x="6864077" y="1048744"/>
              <a:ext cx="3422628" cy="5309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chemeClr val="accent2"/>
                  </a:solidFill>
                </a:rPr>
                <a:t>ISOL@MYRRHA systems </a:t>
              </a:r>
            </a:p>
            <a:p>
              <a:pPr algn="r"/>
              <a:r>
                <a:rPr lang="en-US" sz="1050" dirty="0">
                  <a:solidFill>
                    <a:schemeClr val="accent2"/>
                  </a:solidFill>
                </a:rPr>
                <a:t>under advanced prototyping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4190ECB-85C7-4256-C78D-7FD838729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8041" y="-378263"/>
              <a:ext cx="6560477" cy="145542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157989C-8858-FA75-3D8A-55192145F9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699" y="1663492"/>
            <a:ext cx="2793944" cy="20107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62AD7E-C19B-3986-C2C7-0A716A62E0B6}"/>
              </a:ext>
            </a:extLst>
          </p:cNvPr>
          <p:cNvSpPr txBox="1"/>
          <p:nvPr/>
        </p:nvSpPr>
        <p:spPr>
          <a:xfrm>
            <a:off x="3540153" y="6130871"/>
            <a:ext cx="2684439" cy="338553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See talk from D. Houngbo!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7B0D26-BE91-1EC9-1804-188EC724915D}"/>
              </a:ext>
            </a:extLst>
          </p:cNvPr>
          <p:cNvSpPr txBox="1"/>
          <p:nvPr/>
        </p:nvSpPr>
        <p:spPr>
          <a:xfrm>
            <a:off x="350103" y="801117"/>
            <a:ext cx="46397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Facility within the MYRRHA </a:t>
            </a:r>
            <a:r>
              <a:rPr lang="en-US" dirty="0" err="1"/>
              <a:t>programme</a:t>
            </a:r>
            <a:endParaRPr lang="en-US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Modular design the same as ARIEL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100 MeV, &lt; 500 µA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Day-1 targets: </a:t>
            </a:r>
            <a:r>
              <a:rPr lang="en-US" dirty="0" err="1"/>
              <a:t>SiC</a:t>
            </a:r>
            <a:r>
              <a:rPr lang="en-US" dirty="0"/>
              <a:t>, Ti, ThO</a:t>
            </a:r>
            <a:r>
              <a:rPr lang="en-US" baseline="-25000" dirty="0"/>
              <a:t>2</a:t>
            </a:r>
            <a:r>
              <a:rPr lang="en-US" dirty="0"/>
              <a:t>, UO</a:t>
            </a:r>
            <a:r>
              <a:rPr lang="en-US" baseline="-25000" dirty="0"/>
              <a:t>2</a:t>
            </a:r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Start at low intensity (&lt;20 µA)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Facility designed and licensed aimed at operation of </a:t>
            </a:r>
            <a:r>
              <a:rPr lang="en-US" dirty="0" err="1"/>
              <a:t>ThC</a:t>
            </a:r>
            <a:r>
              <a:rPr lang="en-US" baseline="-25000" dirty="0" err="1"/>
              <a:t>x</a:t>
            </a:r>
            <a:r>
              <a:rPr lang="en-US" dirty="0"/>
              <a:t> up to 200 µA (10 kW deposited power)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Ion sources: surface, laser, (FEBIAD)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9255D70-0AB1-34DD-0F5E-A62CE7B3F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224862"/>
            <a:ext cx="6264052" cy="438601"/>
          </a:xfrm>
        </p:spPr>
        <p:txBody>
          <a:bodyPr>
            <a:normAutofit fontScale="90000"/>
          </a:bodyPr>
          <a:lstStyle/>
          <a:p>
            <a:r>
              <a:rPr lang="en-US" dirty="0"/>
              <a:t>ISOL@MYRRHA at SCK CEN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2D589B-F57A-8A7A-97B2-1CF885D4A5FD}"/>
              </a:ext>
            </a:extLst>
          </p:cNvPr>
          <p:cNvSpPr txBox="1"/>
          <p:nvPr/>
        </p:nvSpPr>
        <p:spPr>
          <a:xfrm>
            <a:off x="7601554" y="2244264"/>
            <a:ext cx="46397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Building completed to basic design level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ISOL system design completed at </a:t>
            </a:r>
            <a:r>
              <a:rPr lang="en-US" b="1" dirty="0"/>
              <a:t>conceptual level</a:t>
            </a:r>
            <a:r>
              <a:rPr lang="en-US" dirty="0"/>
              <a:t> and most systems already completed basic design stage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Prototyping activities ongoing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8" name="Picture 17" descr="A metal object with holes&#10;&#10;AI-generated content may be incorrect.">
            <a:extLst>
              <a:ext uri="{FF2B5EF4-FFF2-40B4-BE49-F238E27FC236}">
                <a16:creationId xmlns:a16="http://schemas.microsoft.com/office/drawing/2014/main" id="{AC0D7391-F18A-118F-E65C-CF4AACAF17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6317" y="4772392"/>
            <a:ext cx="2015691" cy="1511768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160C6A20-6E65-D6FF-C14F-7A19457D0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038" y="3935461"/>
            <a:ext cx="2081241" cy="27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D7634CC-1950-E164-E5BB-41E5E21C0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091" y="4090814"/>
            <a:ext cx="1965985" cy="132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FA03B4-A041-2D60-84D1-747E6A4B383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286" y="3705740"/>
            <a:ext cx="2684438" cy="19876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591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uiExpand="1" build="p"/>
      <p:bldP spid="16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C23BC-39D2-4385-9DFC-F47FE0096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8E3A-35FF-3F04-D446-E293E3D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224862"/>
            <a:ext cx="6264052" cy="438601"/>
          </a:xfrm>
        </p:spPr>
        <p:txBody>
          <a:bodyPr/>
          <a:lstStyle/>
          <a:p>
            <a:r>
              <a:rPr lang="en-US" dirty="0"/>
              <a:t>Gas Catcher and Reactor Facilities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35363-9C4D-6937-EFF9-02028695FE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29</a:t>
            </a:fld>
            <a:endParaRPr lang="en-BE" dirty="0"/>
          </a:p>
        </p:txBody>
      </p:sp>
      <p:pic>
        <p:nvPicPr>
          <p:cNvPr id="4100" name="Picture 4" descr="r/Maps - a black background with a black square">
            <a:extLst>
              <a:ext uri="{FF2B5EF4-FFF2-40B4-BE49-F238E27FC236}">
                <a16:creationId xmlns:a16="http://schemas.microsoft.com/office/drawing/2014/main" id="{B6BBD1C6-DE85-4A9E-FB44-12D41798D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50" y="2122689"/>
            <a:ext cx="7835389" cy="37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B076A0-0B0C-C9E9-35BB-6BCB4F5DD581}"/>
              </a:ext>
            </a:extLst>
          </p:cNvPr>
          <p:cNvSpPr txBox="1"/>
          <p:nvPr/>
        </p:nvSpPr>
        <p:spPr bwMode="auto">
          <a:xfrm>
            <a:off x="181198" y="1779307"/>
            <a:ext cx="1912458" cy="95410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TRIGA Reactor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UNI Mainz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n (</a:t>
            </a:r>
            <a:r>
              <a:rPr lang="pt-BR" sz="1400" dirty="0">
                <a:solidFill>
                  <a:schemeClr val="accent4"/>
                </a:solidFill>
              </a:rPr>
              <a:t>1.1×10</a:t>
            </a:r>
            <a:r>
              <a:rPr lang="pt-BR" sz="1400" baseline="30000" dirty="0">
                <a:solidFill>
                  <a:schemeClr val="accent4"/>
                </a:solidFill>
              </a:rPr>
              <a:t>11</a:t>
            </a:r>
            <a:r>
              <a:rPr lang="pt-BR" sz="1400" dirty="0">
                <a:solidFill>
                  <a:schemeClr val="accent4"/>
                </a:solidFill>
              </a:rPr>
              <a:t>  n/(cm</a:t>
            </a:r>
            <a:r>
              <a:rPr lang="pt-BR" sz="1400" baseline="30000" dirty="0">
                <a:solidFill>
                  <a:schemeClr val="accent4"/>
                </a:solidFill>
              </a:rPr>
              <a:t>2</a:t>
            </a:r>
            <a:r>
              <a:rPr lang="pt-BR" sz="1400" dirty="0">
                <a:solidFill>
                  <a:schemeClr val="accent4"/>
                </a:solidFill>
              </a:rPr>
              <a:t> s)</a:t>
            </a:r>
            <a:endParaRPr lang="en-US" sz="1400" dirty="0">
              <a:solidFill>
                <a:schemeClr val="accent4"/>
              </a:solidFill>
            </a:endParaRPr>
          </a:p>
          <a:p>
            <a:r>
              <a:rPr lang="en-US" sz="1400" dirty="0">
                <a:solidFill>
                  <a:schemeClr val="accent4"/>
                </a:solidFill>
              </a:rPr>
              <a:t>Mainz (DE)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BB712C-9FD6-F1D7-AE7D-F175565B2778}"/>
              </a:ext>
            </a:extLst>
          </p:cNvPr>
          <p:cNvSpPr txBox="1"/>
          <p:nvPr/>
        </p:nvSpPr>
        <p:spPr bwMode="auto">
          <a:xfrm>
            <a:off x="2913940" y="688199"/>
            <a:ext cx="1873345" cy="1169551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IGISOL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UNI-JYFL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30 MeV p, 14 MeV d, 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HI &lt; 130 MeV/u</a:t>
            </a:r>
            <a:br>
              <a:rPr lang="en-US" sz="1400" dirty="0">
                <a:solidFill>
                  <a:schemeClr val="accent4"/>
                </a:solidFill>
              </a:rPr>
            </a:br>
            <a:r>
              <a:rPr lang="en-US" sz="1400" dirty="0" err="1">
                <a:solidFill>
                  <a:schemeClr val="accent4"/>
                </a:solidFill>
              </a:rPr>
              <a:t>Jyväskylä</a:t>
            </a:r>
            <a:r>
              <a:rPr lang="en-US" sz="1400" dirty="0">
                <a:solidFill>
                  <a:schemeClr val="accent4"/>
                </a:solidFill>
              </a:rPr>
              <a:t> (FI)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DF19FE-74C2-1333-EBB5-58E7DB56C143}"/>
              </a:ext>
            </a:extLst>
          </p:cNvPr>
          <p:cNvSpPr txBox="1"/>
          <p:nvPr/>
        </p:nvSpPr>
        <p:spPr bwMode="auto">
          <a:xfrm>
            <a:off x="306769" y="3951609"/>
            <a:ext cx="1915909" cy="95410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CARIBU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Argonne National Lab</a:t>
            </a:r>
          </a:p>
          <a:p>
            <a:r>
              <a:rPr lang="en-US" sz="1400" baseline="30000" dirty="0">
                <a:solidFill>
                  <a:schemeClr val="accent4"/>
                </a:solidFill>
              </a:rPr>
              <a:t>252</a:t>
            </a:r>
            <a:r>
              <a:rPr lang="en-US" sz="1400" dirty="0">
                <a:solidFill>
                  <a:schemeClr val="accent4"/>
                </a:solidFill>
              </a:rPr>
              <a:t>Cf sf </a:t>
            </a:r>
            <a:br>
              <a:rPr lang="en-US" sz="1400" dirty="0">
                <a:solidFill>
                  <a:schemeClr val="accent4"/>
                </a:solidFill>
              </a:rPr>
            </a:br>
            <a:r>
              <a:rPr lang="en-US" sz="1400" dirty="0">
                <a:solidFill>
                  <a:schemeClr val="accent4"/>
                </a:solidFill>
              </a:rPr>
              <a:t>Lemont (US)</a:t>
            </a:r>
            <a:endParaRPr lang="en-GB" sz="1400" dirty="0">
              <a:solidFill>
                <a:schemeClr val="accent4"/>
              </a:solidFill>
            </a:endParaRPr>
          </a:p>
        </p:txBody>
      </p:sp>
      <p:cxnSp>
        <p:nvCxnSpPr>
          <p:cNvPr id="4129" name="Straight Connector 4128">
            <a:extLst>
              <a:ext uri="{FF2B5EF4-FFF2-40B4-BE49-F238E27FC236}">
                <a16:creationId xmlns:a16="http://schemas.microsoft.com/office/drawing/2014/main" id="{163A5B04-92D8-EF3B-8540-192EACEF8AF7}"/>
              </a:ext>
            </a:extLst>
          </p:cNvPr>
          <p:cNvCxnSpPr>
            <a:cxnSpLocks/>
            <a:stCxn id="4096" idx="2"/>
          </p:cNvCxnSpPr>
          <p:nvPr/>
        </p:nvCxnSpPr>
        <p:spPr>
          <a:xfrm>
            <a:off x="5793679" y="1779307"/>
            <a:ext cx="651571" cy="91048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9" name="Straight Connector 4138">
            <a:extLst>
              <a:ext uri="{FF2B5EF4-FFF2-40B4-BE49-F238E27FC236}">
                <a16:creationId xmlns:a16="http://schemas.microsoft.com/office/drawing/2014/main" id="{295E8531-7842-B29A-14DC-2FAAFCD5DA77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3850613" y="1857750"/>
            <a:ext cx="2490381" cy="73031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7" name="Straight Connector 4146">
            <a:extLst>
              <a:ext uri="{FF2B5EF4-FFF2-40B4-BE49-F238E27FC236}">
                <a16:creationId xmlns:a16="http://schemas.microsoft.com/office/drawing/2014/main" id="{5BC0CB3B-2303-4A0F-BAB1-A5F22638D810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093656" y="2256361"/>
            <a:ext cx="3926144" cy="69028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1" name="Straight Connector 4160">
            <a:extLst>
              <a:ext uri="{FF2B5EF4-FFF2-40B4-BE49-F238E27FC236}">
                <a16:creationId xmlns:a16="http://schemas.microsoft.com/office/drawing/2014/main" id="{8C6F4188-98EB-D25D-A3BB-04B6FF58EAB7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2222678" y="3133531"/>
            <a:ext cx="1699016" cy="129513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8" name="TextBox 4167">
            <a:extLst>
              <a:ext uri="{FF2B5EF4-FFF2-40B4-BE49-F238E27FC236}">
                <a16:creationId xmlns:a16="http://schemas.microsoft.com/office/drawing/2014/main" id="{CAAD6A51-EB17-2A7D-88C1-C12F32843CD0}"/>
              </a:ext>
            </a:extLst>
          </p:cNvPr>
          <p:cNvSpPr txBox="1"/>
          <p:nvPr/>
        </p:nvSpPr>
        <p:spPr bwMode="auto">
          <a:xfrm>
            <a:off x="6870842" y="34367"/>
            <a:ext cx="111921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</a:rPr>
              <a:t>Operational</a:t>
            </a:r>
          </a:p>
        </p:txBody>
      </p:sp>
      <p:sp>
        <p:nvSpPr>
          <p:cNvPr id="4169" name="TextBox 4168">
            <a:extLst>
              <a:ext uri="{FF2B5EF4-FFF2-40B4-BE49-F238E27FC236}">
                <a16:creationId xmlns:a16="http://schemas.microsoft.com/office/drawing/2014/main" id="{F37A144C-5EC9-0496-BCB3-8D755C7CC2C3}"/>
              </a:ext>
            </a:extLst>
          </p:cNvPr>
          <p:cNvSpPr txBox="1"/>
          <p:nvPr/>
        </p:nvSpPr>
        <p:spPr bwMode="auto">
          <a:xfrm>
            <a:off x="7873033" y="31674"/>
            <a:ext cx="69044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Future</a:t>
            </a:r>
          </a:p>
        </p:txBody>
      </p:sp>
      <p:sp>
        <p:nvSpPr>
          <p:cNvPr id="4170" name="TextBox 4169">
            <a:extLst>
              <a:ext uri="{FF2B5EF4-FFF2-40B4-BE49-F238E27FC236}">
                <a16:creationId xmlns:a16="http://schemas.microsoft.com/office/drawing/2014/main" id="{470490B4-C347-830B-3FD6-DDE03D74906F}"/>
              </a:ext>
            </a:extLst>
          </p:cNvPr>
          <p:cNvSpPr txBox="1"/>
          <p:nvPr/>
        </p:nvSpPr>
        <p:spPr bwMode="auto">
          <a:xfrm>
            <a:off x="9907454" y="405649"/>
            <a:ext cx="2085827" cy="307777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Offline RIB (operational)</a:t>
            </a:r>
          </a:p>
        </p:txBody>
      </p:sp>
      <p:sp>
        <p:nvSpPr>
          <p:cNvPr id="4171" name="TextBox 4170">
            <a:extLst>
              <a:ext uri="{FF2B5EF4-FFF2-40B4-BE49-F238E27FC236}">
                <a16:creationId xmlns:a16="http://schemas.microsoft.com/office/drawing/2014/main" id="{D7B0E41B-CBE4-0CC1-7120-B3F613A5888E}"/>
              </a:ext>
            </a:extLst>
          </p:cNvPr>
          <p:cNvSpPr txBox="1"/>
          <p:nvPr/>
        </p:nvSpPr>
        <p:spPr bwMode="auto">
          <a:xfrm>
            <a:off x="6097381" y="194031"/>
            <a:ext cx="8098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Legend:</a:t>
            </a:r>
          </a:p>
        </p:txBody>
      </p:sp>
      <p:sp>
        <p:nvSpPr>
          <p:cNvPr id="4179" name="TextBox 4178">
            <a:extLst>
              <a:ext uri="{FF2B5EF4-FFF2-40B4-BE49-F238E27FC236}">
                <a16:creationId xmlns:a16="http://schemas.microsoft.com/office/drawing/2014/main" id="{E1B64009-7EAC-428A-A47C-3AA1F3DC4E33}"/>
              </a:ext>
            </a:extLst>
          </p:cNvPr>
          <p:cNvSpPr txBox="1"/>
          <p:nvPr/>
        </p:nvSpPr>
        <p:spPr bwMode="auto">
          <a:xfrm>
            <a:off x="6960031" y="404825"/>
            <a:ext cx="1384546" cy="3077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</a:t>
            </a:r>
            <a:r>
              <a:rPr lang="en-GB" sz="1400" dirty="0"/>
              <a:t> High energy</a:t>
            </a:r>
          </a:p>
        </p:txBody>
      </p:sp>
      <p:sp>
        <p:nvSpPr>
          <p:cNvPr id="4180" name="TextBox 4179">
            <a:extLst>
              <a:ext uri="{FF2B5EF4-FFF2-40B4-BE49-F238E27FC236}">
                <a16:creationId xmlns:a16="http://schemas.microsoft.com/office/drawing/2014/main" id="{8CC19811-7C52-6FC3-CDDA-CA8875194AB4}"/>
              </a:ext>
            </a:extLst>
          </p:cNvPr>
          <p:cNvSpPr txBox="1"/>
          <p:nvPr/>
        </p:nvSpPr>
        <p:spPr bwMode="auto">
          <a:xfrm>
            <a:off x="8437786" y="403331"/>
            <a:ext cx="1317220" cy="30777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 </a:t>
            </a:r>
            <a:r>
              <a:rPr lang="en-GB" sz="1400" dirty="0"/>
              <a:t>Low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8D1BDB8A-A62E-0DBE-548E-966AFF410D88}"/>
                  </a:ext>
                </a:extLst>
              </p:cNvPr>
              <p:cNvSpPr txBox="1"/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e→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GB" sz="140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8D1BDB8A-A62E-0DBE-548E-966AFF410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blipFill>
                <a:blip r:embed="rId4"/>
                <a:stretch>
                  <a:fillRect l="-1087" t="-1818" b="-10909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82" name="TextBox 4181">
            <a:extLst>
              <a:ext uri="{FF2B5EF4-FFF2-40B4-BE49-F238E27FC236}">
                <a16:creationId xmlns:a16="http://schemas.microsoft.com/office/drawing/2014/main" id="{47A51C4A-14E3-CFF8-EFB5-82456CFE261B}"/>
              </a:ext>
            </a:extLst>
          </p:cNvPr>
          <p:cNvSpPr txBox="1"/>
          <p:nvPr/>
        </p:nvSpPr>
        <p:spPr bwMode="auto">
          <a:xfrm>
            <a:off x="8522538" y="46229"/>
            <a:ext cx="1100814" cy="30777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Gas catcher</a:t>
            </a:r>
          </a:p>
        </p:txBody>
      </p:sp>
      <p:sp>
        <p:nvSpPr>
          <p:cNvPr id="4183" name="TextBox 4182">
            <a:extLst>
              <a:ext uri="{FF2B5EF4-FFF2-40B4-BE49-F238E27FC236}">
                <a16:creationId xmlns:a16="http://schemas.microsoft.com/office/drawing/2014/main" id="{ED92B819-5E7E-177F-A2A8-897CD529164B}"/>
              </a:ext>
            </a:extLst>
          </p:cNvPr>
          <p:cNvSpPr txBox="1"/>
          <p:nvPr/>
        </p:nvSpPr>
        <p:spPr bwMode="auto">
          <a:xfrm>
            <a:off x="9693530" y="42119"/>
            <a:ext cx="97174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Heavy ion</a:t>
            </a:r>
          </a:p>
        </p:txBody>
      </p:sp>
      <p:sp>
        <p:nvSpPr>
          <p:cNvPr id="4184" name="Rectangle 4183">
            <a:extLst>
              <a:ext uri="{FF2B5EF4-FFF2-40B4-BE49-F238E27FC236}">
                <a16:creationId xmlns:a16="http://schemas.microsoft.com/office/drawing/2014/main" id="{0A07682B-5822-5DB6-DFBE-B43CAD6AAC84}"/>
              </a:ext>
            </a:extLst>
          </p:cNvPr>
          <p:cNvSpPr/>
          <p:nvPr/>
        </p:nvSpPr>
        <p:spPr>
          <a:xfrm>
            <a:off x="6904865" y="18216"/>
            <a:ext cx="5227868" cy="748017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6" name="TextBox 4095">
            <a:extLst>
              <a:ext uri="{FF2B5EF4-FFF2-40B4-BE49-F238E27FC236}">
                <a16:creationId xmlns:a16="http://schemas.microsoft.com/office/drawing/2014/main" id="{A91DFE73-BAFA-C2BC-4384-3ED41807F1F1}"/>
              </a:ext>
            </a:extLst>
          </p:cNvPr>
          <p:cNvSpPr txBox="1"/>
          <p:nvPr/>
        </p:nvSpPr>
        <p:spPr bwMode="auto">
          <a:xfrm>
            <a:off x="4949537" y="825200"/>
            <a:ext cx="1688283" cy="954107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IRIN-PIK reactor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PNPI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n (</a:t>
            </a:r>
            <a:r>
              <a:rPr lang="pt-BR" sz="1400" dirty="0">
                <a:solidFill>
                  <a:schemeClr val="accent2"/>
                </a:solidFill>
              </a:rPr>
              <a:t>3×10</a:t>
            </a:r>
            <a:r>
              <a:rPr lang="pt-BR" sz="1400" baseline="30000" dirty="0">
                <a:solidFill>
                  <a:schemeClr val="accent2"/>
                </a:solidFill>
              </a:rPr>
              <a:t>13</a:t>
            </a:r>
            <a:r>
              <a:rPr lang="pt-BR" sz="1400" dirty="0">
                <a:solidFill>
                  <a:schemeClr val="accent2"/>
                </a:solidFill>
              </a:rPr>
              <a:t> n/(cm</a:t>
            </a:r>
            <a:r>
              <a:rPr lang="pt-BR" sz="1400" baseline="30000" dirty="0">
                <a:solidFill>
                  <a:schemeClr val="accent2"/>
                </a:solidFill>
              </a:rPr>
              <a:t>2</a:t>
            </a:r>
            <a:r>
              <a:rPr lang="pt-BR" sz="1400" dirty="0">
                <a:solidFill>
                  <a:schemeClr val="accent2"/>
                </a:solidFill>
              </a:rPr>
              <a:t> s)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dirty="0">
                <a:solidFill>
                  <a:schemeClr val="accent2"/>
                </a:solidFill>
              </a:rPr>
              <a:t>St. Petersburg (RU)</a:t>
            </a:r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4190" name="TextBox 4189">
            <a:extLst>
              <a:ext uri="{FF2B5EF4-FFF2-40B4-BE49-F238E27FC236}">
                <a16:creationId xmlns:a16="http://schemas.microsoft.com/office/drawing/2014/main" id="{E0B71B49-0B24-B154-AE1F-AF70D37F4186}"/>
              </a:ext>
            </a:extLst>
          </p:cNvPr>
          <p:cNvSpPr txBox="1"/>
          <p:nvPr/>
        </p:nvSpPr>
        <p:spPr bwMode="auto">
          <a:xfrm>
            <a:off x="10077253" y="1243287"/>
            <a:ext cx="1787669" cy="954107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BISOL-CARIF reactor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CIAE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n (</a:t>
            </a:r>
            <a:r>
              <a:rPr lang="pt-BR" sz="1400" dirty="0">
                <a:solidFill>
                  <a:schemeClr val="accent2"/>
                </a:solidFill>
              </a:rPr>
              <a:t>8 × 10</a:t>
            </a:r>
            <a:r>
              <a:rPr lang="pt-BR" sz="1400" baseline="30000" dirty="0">
                <a:solidFill>
                  <a:schemeClr val="accent2"/>
                </a:solidFill>
              </a:rPr>
              <a:t>14</a:t>
            </a:r>
            <a:r>
              <a:rPr lang="pt-BR" sz="1400" dirty="0">
                <a:solidFill>
                  <a:schemeClr val="accent2"/>
                </a:solidFill>
              </a:rPr>
              <a:t> n/(cm</a:t>
            </a:r>
            <a:r>
              <a:rPr lang="pt-BR" sz="1400" baseline="30000" dirty="0">
                <a:solidFill>
                  <a:schemeClr val="accent2"/>
                </a:solidFill>
              </a:rPr>
              <a:t>2</a:t>
            </a:r>
            <a:r>
              <a:rPr lang="pt-BR" sz="1400" dirty="0">
                <a:solidFill>
                  <a:schemeClr val="accent2"/>
                </a:solidFill>
              </a:rPr>
              <a:t> s)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dirty="0">
                <a:solidFill>
                  <a:schemeClr val="accent2"/>
                </a:solidFill>
              </a:rPr>
              <a:t>Beijing (CN)</a:t>
            </a:r>
            <a:endParaRPr lang="en-GB" sz="1400" dirty="0">
              <a:solidFill>
                <a:schemeClr val="accent2"/>
              </a:solidFill>
            </a:endParaRPr>
          </a:p>
        </p:txBody>
      </p:sp>
      <p:cxnSp>
        <p:nvCxnSpPr>
          <p:cNvPr id="4191" name="Straight Connector 4190">
            <a:extLst>
              <a:ext uri="{FF2B5EF4-FFF2-40B4-BE49-F238E27FC236}">
                <a16:creationId xmlns:a16="http://schemas.microsoft.com/office/drawing/2014/main" id="{25EB5145-01C6-CC27-5CC2-146138F5856F}"/>
              </a:ext>
            </a:extLst>
          </p:cNvPr>
          <p:cNvCxnSpPr>
            <a:cxnSpLocks/>
            <a:stCxn id="4190" idx="2"/>
          </p:cNvCxnSpPr>
          <p:nvPr/>
        </p:nvCxnSpPr>
        <p:spPr>
          <a:xfrm flipH="1">
            <a:off x="8365270" y="2197394"/>
            <a:ext cx="2605818" cy="98861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7" name="Straight Connector 4196">
            <a:extLst>
              <a:ext uri="{FF2B5EF4-FFF2-40B4-BE49-F238E27FC236}">
                <a16:creationId xmlns:a16="http://schemas.microsoft.com/office/drawing/2014/main" id="{EA1B0F1E-B3CE-8DAB-290F-3853085AA6CA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1137427" y="1775776"/>
            <a:ext cx="956229" cy="3531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8" name="Straight Connector 4197">
            <a:extLst>
              <a:ext uri="{FF2B5EF4-FFF2-40B4-BE49-F238E27FC236}">
                <a16:creationId xmlns:a16="http://schemas.microsoft.com/office/drawing/2014/main" id="{3669CEFC-F731-6D03-0440-4C1BB2F2F69C}"/>
              </a:ext>
            </a:extLst>
          </p:cNvPr>
          <p:cNvCxnSpPr>
            <a:cxnSpLocks/>
          </p:cNvCxnSpPr>
          <p:nvPr/>
        </p:nvCxnSpPr>
        <p:spPr>
          <a:xfrm>
            <a:off x="2096144" y="1775776"/>
            <a:ext cx="0" cy="954107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1" name="Straight Connector 4200">
            <a:extLst>
              <a:ext uri="{FF2B5EF4-FFF2-40B4-BE49-F238E27FC236}">
                <a16:creationId xmlns:a16="http://schemas.microsoft.com/office/drawing/2014/main" id="{776338A4-5170-7EB4-622F-E07E80E78A9C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1137427" y="2733414"/>
            <a:ext cx="956229" cy="0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4" name="TextBox 4203">
            <a:extLst>
              <a:ext uri="{FF2B5EF4-FFF2-40B4-BE49-F238E27FC236}">
                <a16:creationId xmlns:a16="http://schemas.microsoft.com/office/drawing/2014/main" id="{C3D3F501-9864-F09B-9E1C-FE5BF9F1A989}"/>
              </a:ext>
            </a:extLst>
          </p:cNvPr>
          <p:cNvSpPr txBox="1"/>
          <p:nvPr/>
        </p:nvSpPr>
        <p:spPr bwMode="auto">
          <a:xfrm>
            <a:off x="10728213" y="51263"/>
            <a:ext cx="784189" cy="307777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Reactor</a:t>
            </a:r>
          </a:p>
        </p:txBody>
      </p:sp>
    </p:spTree>
    <p:extLst>
      <p:ext uri="{BB962C8B-B14F-4D97-AF65-F5344CB8AC3E}">
        <p14:creationId xmlns:p14="http://schemas.microsoft.com/office/powerpoint/2010/main" val="374896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7CA07-3C7C-1187-ECB6-8E4F151DB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Efficiency is key!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8C318-76F1-C158-2E09-694B56337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4335" y="6356351"/>
            <a:ext cx="668565" cy="365125"/>
          </a:xfrm>
        </p:spPr>
        <p:txBody>
          <a:bodyPr/>
          <a:lstStyle/>
          <a:p>
            <a:fld id="{17918391-D411-FE40-AAD7-861AE5233E0E}" type="slidenum">
              <a:rPr lang="en-US" sz="1200" smtClean="0">
                <a:solidFill>
                  <a:schemeClr val="tx1"/>
                </a:solidFill>
              </a:rPr>
              <a:pPr/>
              <a:t>3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75C72F-A9D0-DB8B-A55D-0721AC4B13EA}"/>
              </a:ext>
            </a:extLst>
          </p:cNvPr>
          <p:cNvSpPr/>
          <p:nvPr/>
        </p:nvSpPr>
        <p:spPr>
          <a:xfrm>
            <a:off x="721896" y="1488815"/>
            <a:ext cx="2177716" cy="3248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 proton on target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38F9243-FA1B-9F07-0AAB-77BED42D20A5}"/>
              </a:ext>
            </a:extLst>
          </p:cNvPr>
          <p:cNvSpPr/>
          <p:nvPr/>
        </p:nvSpPr>
        <p:spPr>
          <a:xfrm>
            <a:off x="4339390" y="1488815"/>
            <a:ext cx="2177716" cy="3248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~1 isotope created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0FCD961A-DA13-4595-E5C2-BF7BE2632AB3}"/>
              </a:ext>
            </a:extLst>
          </p:cNvPr>
          <p:cNvSpPr/>
          <p:nvPr/>
        </p:nvSpPr>
        <p:spPr>
          <a:xfrm>
            <a:off x="3128211" y="1488815"/>
            <a:ext cx="962526" cy="32485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AD1980-CDA9-23E0-8C04-4C743FA76064}"/>
              </a:ext>
            </a:extLst>
          </p:cNvPr>
          <p:cNvSpPr txBox="1"/>
          <p:nvPr/>
        </p:nvSpPr>
        <p:spPr>
          <a:xfrm>
            <a:off x="6674231" y="1464752"/>
            <a:ext cx="234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(order of magnitude)</a:t>
            </a:r>
            <a:endParaRPr lang="en-US" baseline="300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C557157-9A5F-E26E-30D4-719194C28071}"/>
              </a:ext>
            </a:extLst>
          </p:cNvPr>
          <p:cNvSpPr/>
          <p:nvPr/>
        </p:nvSpPr>
        <p:spPr>
          <a:xfrm>
            <a:off x="1347539" y="2556711"/>
            <a:ext cx="1552073" cy="5654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~0.5 mol </a:t>
            </a:r>
          </a:p>
          <a:p>
            <a:pPr algn="ctr"/>
            <a:r>
              <a:rPr lang="en-US" dirty="0"/>
              <a:t>~10</a:t>
            </a:r>
            <a:r>
              <a:rPr lang="en-US" baseline="30000" dirty="0"/>
              <a:t>23</a:t>
            </a:r>
            <a:r>
              <a:rPr lang="en-US" dirty="0"/>
              <a:t> atoms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08F1186-7D38-F322-602D-B9D69B183E37}"/>
              </a:ext>
            </a:extLst>
          </p:cNvPr>
          <p:cNvSpPr txBox="1"/>
          <p:nvPr/>
        </p:nvSpPr>
        <p:spPr>
          <a:xfrm>
            <a:off x="1461838" y="2178213"/>
            <a:ext cx="1552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 (U/Th)</a:t>
            </a:r>
            <a:endParaRPr lang="en-US" baseline="300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BC8A85D-9F96-EEC5-0870-E05D26D79FC7}"/>
              </a:ext>
            </a:extLst>
          </p:cNvPr>
          <p:cNvSpPr/>
          <p:nvPr/>
        </p:nvSpPr>
        <p:spPr>
          <a:xfrm>
            <a:off x="4339390" y="2601142"/>
            <a:ext cx="1876926" cy="5654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~6 </a:t>
            </a:r>
            <a:r>
              <a:rPr lang="en-US" dirty="0" err="1"/>
              <a:t>pmol</a:t>
            </a:r>
            <a:r>
              <a:rPr lang="en-US" dirty="0"/>
              <a:t>/s </a:t>
            </a:r>
          </a:p>
          <a:p>
            <a:pPr algn="ctr"/>
            <a:r>
              <a:rPr lang="en-US" dirty="0"/>
              <a:t>~10</a:t>
            </a:r>
            <a:r>
              <a:rPr lang="en-US" baseline="30000" dirty="0"/>
              <a:t>12</a:t>
            </a:r>
            <a:r>
              <a:rPr lang="en-US" dirty="0"/>
              <a:t> atom/s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339CEC72-B68E-0919-2499-E4B715F3726A}"/>
              </a:ext>
            </a:extLst>
          </p:cNvPr>
          <p:cNvSpPr/>
          <p:nvPr/>
        </p:nvSpPr>
        <p:spPr>
          <a:xfrm>
            <a:off x="3140241" y="2841773"/>
            <a:ext cx="962526" cy="32485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28FD2F-7BDD-4CCA-EABD-E3E4CDBB8D20}"/>
              </a:ext>
            </a:extLst>
          </p:cNvPr>
          <p:cNvSpPr txBox="1"/>
          <p:nvPr/>
        </p:nvSpPr>
        <p:spPr>
          <a:xfrm>
            <a:off x="3128211" y="2547545"/>
            <a:ext cx="1211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µA p+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6C45B6-AC3B-2D66-F376-9FAA8FD8434F}"/>
              </a:ext>
            </a:extLst>
          </p:cNvPr>
          <p:cNvSpPr txBox="1"/>
          <p:nvPr/>
        </p:nvSpPr>
        <p:spPr>
          <a:xfrm>
            <a:off x="4359444" y="2231810"/>
            <a:ext cx="172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production</a:t>
            </a:r>
            <a:endParaRPr lang="en-US" baseline="300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A286FE-DC84-B110-4122-32B0FD9AFF11}"/>
              </a:ext>
            </a:extLst>
          </p:cNvPr>
          <p:cNvSpPr txBox="1"/>
          <p:nvPr/>
        </p:nvSpPr>
        <p:spPr>
          <a:xfrm>
            <a:off x="3128210" y="3122195"/>
            <a:ext cx="1211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(6x10</a:t>
            </a:r>
            <a:r>
              <a:rPr lang="en-US" baseline="30000" dirty="0"/>
              <a:t>12</a:t>
            </a:r>
            <a:r>
              <a:rPr lang="en-US" dirty="0"/>
              <a:t>)</a:t>
            </a: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0999A06E-57EE-9CE0-772A-14ECC31B752B}"/>
              </a:ext>
            </a:extLst>
          </p:cNvPr>
          <p:cNvSpPr/>
          <p:nvPr/>
        </p:nvSpPr>
        <p:spPr>
          <a:xfrm>
            <a:off x="6646871" y="2608339"/>
            <a:ext cx="416807" cy="5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A819D77-2C5C-42C7-0768-7BB78D860C23}"/>
              </a:ext>
            </a:extLst>
          </p:cNvPr>
          <p:cNvSpPr/>
          <p:nvPr/>
        </p:nvSpPr>
        <p:spPr>
          <a:xfrm>
            <a:off x="7359189" y="2565642"/>
            <a:ext cx="1628274" cy="5654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~0.2 </a:t>
            </a:r>
            <a:r>
              <a:rPr lang="en-US" dirty="0" err="1"/>
              <a:t>fmol</a:t>
            </a:r>
            <a:r>
              <a:rPr lang="en-US" dirty="0"/>
              <a:t>/s </a:t>
            </a:r>
          </a:p>
          <a:p>
            <a:pPr algn="ctr"/>
            <a:r>
              <a:rPr lang="en-US" dirty="0"/>
              <a:t>~10</a:t>
            </a:r>
            <a:r>
              <a:rPr lang="en-US" baseline="30000" dirty="0"/>
              <a:t>8</a:t>
            </a:r>
            <a:r>
              <a:rPr lang="en-US" dirty="0"/>
              <a:t> atom/s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9B89039-0670-7742-ABBF-6CCCEF8479BB}"/>
              </a:ext>
            </a:extLst>
          </p:cNvPr>
          <p:cNvSpPr txBox="1"/>
          <p:nvPr/>
        </p:nvSpPr>
        <p:spPr>
          <a:xfrm>
            <a:off x="8159417" y="2067350"/>
            <a:ext cx="172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RIB of interest</a:t>
            </a:r>
            <a:endParaRPr lang="en-US" baseline="300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385693C-79D2-7E12-C052-24CD913646F9}"/>
              </a:ext>
            </a:extLst>
          </p:cNvPr>
          <p:cNvSpPr/>
          <p:nvPr/>
        </p:nvSpPr>
        <p:spPr>
          <a:xfrm>
            <a:off x="9216187" y="2565642"/>
            <a:ext cx="1628274" cy="5654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~0.2 </a:t>
            </a:r>
            <a:r>
              <a:rPr lang="en-US" dirty="0" err="1"/>
              <a:t>amol</a:t>
            </a:r>
            <a:r>
              <a:rPr lang="en-US" dirty="0"/>
              <a:t>/s </a:t>
            </a:r>
          </a:p>
          <a:p>
            <a:pPr algn="ctr"/>
            <a:r>
              <a:rPr lang="en-US" dirty="0"/>
              <a:t>~10</a:t>
            </a:r>
            <a:r>
              <a:rPr lang="en-US" baseline="30000" dirty="0"/>
              <a:t>5</a:t>
            </a:r>
            <a:r>
              <a:rPr lang="en-US" dirty="0"/>
              <a:t> atom/s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D6B6CB7-C279-C108-6F4F-2B17E9874B5A}"/>
              </a:ext>
            </a:extLst>
          </p:cNvPr>
          <p:cNvSpPr txBox="1"/>
          <p:nvPr/>
        </p:nvSpPr>
        <p:spPr>
          <a:xfrm>
            <a:off x="8448757" y="3212881"/>
            <a:ext cx="162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(to extract!!)</a:t>
            </a:r>
            <a:endParaRPr lang="en-US" baseline="300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AED6CD-21CF-CFD9-C187-333CE4A261C4}"/>
              </a:ext>
            </a:extLst>
          </p:cNvPr>
          <p:cNvSpPr txBox="1"/>
          <p:nvPr/>
        </p:nvSpPr>
        <p:spPr>
          <a:xfrm>
            <a:off x="10463465" y="1515256"/>
            <a:ext cx="1728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u="sng" dirty="0" err="1"/>
              <a:t>p</a:t>
            </a:r>
            <a:r>
              <a:rPr lang="en-US" dirty="0" err="1"/>
              <a:t>ico</a:t>
            </a:r>
            <a:r>
              <a:rPr lang="en-US" dirty="0"/>
              <a:t> – 10</a:t>
            </a:r>
            <a:r>
              <a:rPr lang="en-US" baseline="30000" dirty="0"/>
              <a:t>-12</a:t>
            </a:r>
          </a:p>
          <a:p>
            <a:pPr algn="r"/>
            <a:r>
              <a:rPr lang="en-US" u="sng" dirty="0" err="1"/>
              <a:t>f</a:t>
            </a:r>
            <a:r>
              <a:rPr lang="en-US" dirty="0" err="1"/>
              <a:t>emto</a:t>
            </a:r>
            <a:r>
              <a:rPr lang="en-US" dirty="0"/>
              <a:t> – 10</a:t>
            </a:r>
            <a:r>
              <a:rPr lang="en-US" baseline="30000" dirty="0"/>
              <a:t>-15</a:t>
            </a:r>
          </a:p>
          <a:p>
            <a:pPr algn="r"/>
            <a:r>
              <a:rPr lang="en-US" u="sng" dirty="0" err="1"/>
              <a:t>a</a:t>
            </a:r>
            <a:r>
              <a:rPr lang="en-US" dirty="0" err="1"/>
              <a:t>tto</a:t>
            </a:r>
            <a:r>
              <a:rPr lang="en-US" dirty="0"/>
              <a:t> – 10</a:t>
            </a:r>
            <a:r>
              <a:rPr lang="en-US" baseline="30000" dirty="0"/>
              <a:t>-18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6B0042D-BD09-672D-6875-9AF06742E298}"/>
              </a:ext>
            </a:extLst>
          </p:cNvPr>
          <p:cNvSpPr txBox="1"/>
          <p:nvPr/>
        </p:nvSpPr>
        <p:spPr>
          <a:xfrm>
            <a:off x="6291468" y="4659890"/>
            <a:ext cx="2418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Full stadium has now:</a:t>
            </a:r>
          </a:p>
          <a:p>
            <a:r>
              <a:rPr lang="en-US" dirty="0"/>
              <a:t>10</a:t>
            </a:r>
            <a:r>
              <a:rPr lang="en-US" baseline="30000" dirty="0"/>
              <a:t>16</a:t>
            </a:r>
            <a:r>
              <a:rPr lang="en-US" dirty="0"/>
              <a:t> – 10 quadrillion grains of sand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602837CD-7A57-E369-9A28-CA41562D6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45" y="3656506"/>
            <a:ext cx="5666871" cy="2646753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D094C10A-F824-DA5B-DE8D-62ACE7E7950E}"/>
              </a:ext>
            </a:extLst>
          </p:cNvPr>
          <p:cNvSpPr txBox="1"/>
          <p:nvPr/>
        </p:nvSpPr>
        <p:spPr>
          <a:xfrm>
            <a:off x="6320700" y="3694573"/>
            <a:ext cx="30382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Sand:</a:t>
            </a:r>
          </a:p>
          <a:p>
            <a:r>
              <a:rPr lang="en-US" dirty="0"/>
              <a:t>8 – 15 billion grains per m</a:t>
            </a:r>
            <a:r>
              <a:rPr lang="en-US" baseline="30000" dirty="0"/>
              <a:t>3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A0563D5F-EBCD-2228-BD80-087F89CCD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507" y="3676709"/>
            <a:ext cx="2336469" cy="1685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E46346-6CB2-A640-0E25-926E261B612F}"/>
              </a:ext>
            </a:extLst>
          </p:cNvPr>
          <p:cNvSpPr txBox="1"/>
          <p:nvPr/>
        </p:nvSpPr>
        <p:spPr>
          <a:xfrm>
            <a:off x="578203" y="5939245"/>
            <a:ext cx="4627036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Typical football stadium. Inner volume  ~ 1 million m</a:t>
            </a:r>
            <a:r>
              <a:rPr lang="en-US" sz="1467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CF5E76-3DC3-AA65-8D19-1CA128B4E9DF}"/>
              </a:ext>
            </a:extLst>
          </p:cNvPr>
          <p:cNvSpPr txBox="1"/>
          <p:nvPr/>
        </p:nvSpPr>
        <p:spPr>
          <a:xfrm>
            <a:off x="2237874" y="3954100"/>
            <a:ext cx="2232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Let’s fill it with sand!</a:t>
            </a:r>
            <a:endParaRPr lang="en-US" baseline="30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90F23-8BE8-DE78-5D6F-864127724F30}"/>
              </a:ext>
            </a:extLst>
          </p:cNvPr>
          <p:cNvSpPr txBox="1"/>
          <p:nvPr/>
        </p:nvSpPr>
        <p:spPr>
          <a:xfrm>
            <a:off x="6456539" y="5624788"/>
            <a:ext cx="5343598" cy="64633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Now we need hope that </a:t>
            </a:r>
            <a:r>
              <a:rPr lang="en-US" b="1" dirty="0"/>
              <a:t>1</a:t>
            </a:r>
            <a:r>
              <a:rPr lang="en-US" dirty="0"/>
              <a:t> specific grain of sand gets out of the stadium by heating it up to 2000°C!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B532AF-F034-1CD0-D3FB-CEDBE4E98EA4}"/>
              </a:ext>
            </a:extLst>
          </p:cNvPr>
          <p:cNvSpPr txBox="1"/>
          <p:nvPr/>
        </p:nvSpPr>
        <p:spPr>
          <a:xfrm>
            <a:off x="7063678" y="6277303"/>
            <a:ext cx="4146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(corresponds to an isotope with an in-target production of </a:t>
            </a:r>
            <a:r>
              <a:rPr lang="en-US" sz="1400" b="1" dirty="0"/>
              <a:t>~10</a:t>
            </a:r>
            <a:r>
              <a:rPr lang="en-US" sz="1400" b="1" baseline="30000" dirty="0"/>
              <a:t>7</a:t>
            </a:r>
            <a:r>
              <a:rPr lang="en-US" sz="1400" baseline="30000" dirty="0"/>
              <a:t> </a:t>
            </a:r>
            <a:r>
              <a:rPr lang="en-US" sz="1400" dirty="0"/>
              <a:t>/s=16 </a:t>
            </a:r>
            <a:r>
              <a:rPr lang="en-US" sz="1400" dirty="0" err="1"/>
              <a:t>amol</a:t>
            </a:r>
            <a:r>
              <a:rPr lang="en-US" sz="1400" dirty="0"/>
              <a:t>/s)</a:t>
            </a:r>
          </a:p>
        </p:txBody>
      </p:sp>
    </p:spTree>
    <p:extLst>
      <p:ext uri="{BB962C8B-B14F-4D97-AF65-F5344CB8AC3E}">
        <p14:creationId xmlns:p14="http://schemas.microsoft.com/office/powerpoint/2010/main" val="295792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8" grpId="0" animBg="1"/>
      <p:bldP spid="32" grpId="0" animBg="1"/>
      <p:bldP spid="48" grpId="0"/>
      <p:bldP spid="49" grpId="0" animBg="1"/>
      <p:bldP spid="50" grpId="0"/>
      <p:bldP spid="51" grpId="0" animBg="1"/>
      <p:bldP spid="52" grpId="0" animBg="1"/>
      <p:bldP spid="53" grpId="0"/>
      <p:bldP spid="54" grpId="0"/>
      <p:bldP spid="55" grpId="0"/>
      <p:bldP spid="56" grpId="0" animBg="1"/>
      <p:bldP spid="57" grpId="0" animBg="1"/>
      <p:bldP spid="58" grpId="0"/>
      <p:bldP spid="60" grpId="0" animBg="1"/>
      <p:bldP spid="61" grpId="0"/>
      <p:bldP spid="62" grpId="0"/>
      <p:bldP spid="65" grpId="0"/>
      <p:bldP spid="72" grpId="0"/>
      <p:bldP spid="6" grpId="0"/>
      <p:bldP spid="7" grpId="0"/>
      <p:bldP spid="8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0962A-E5EF-745D-B829-6E1D6390C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4437F-8ABB-5C93-64FB-80950756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224862"/>
            <a:ext cx="6264052" cy="438601"/>
          </a:xfrm>
        </p:spPr>
        <p:txBody>
          <a:bodyPr/>
          <a:lstStyle/>
          <a:p>
            <a:r>
              <a:rPr lang="en-US" dirty="0"/>
              <a:t>CARIBU and IGISOL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4A358-4AD1-12A4-A738-356F0D1908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30</a:t>
            </a:fld>
            <a:endParaRPr lang="en-BE" dirty="0"/>
          </a:p>
        </p:txBody>
      </p:sp>
      <p:pic>
        <p:nvPicPr>
          <p:cNvPr id="4100" name="Picture 4" descr="r/Maps - a black background with a black square">
            <a:extLst>
              <a:ext uri="{FF2B5EF4-FFF2-40B4-BE49-F238E27FC236}">
                <a16:creationId xmlns:a16="http://schemas.microsoft.com/office/drawing/2014/main" id="{31CD26B6-D91D-9372-036F-19DFFB652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50" y="2122689"/>
            <a:ext cx="7835389" cy="37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380864-2157-71B4-27E2-D268276F5B15}"/>
              </a:ext>
            </a:extLst>
          </p:cNvPr>
          <p:cNvSpPr txBox="1"/>
          <p:nvPr/>
        </p:nvSpPr>
        <p:spPr bwMode="auto">
          <a:xfrm>
            <a:off x="2913940" y="688199"/>
            <a:ext cx="1873345" cy="1169551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IGISOL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UNI-JYFL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30 MeV p, 14 MeV d, 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HI &lt; 130 MeV/u</a:t>
            </a:r>
            <a:br>
              <a:rPr lang="en-US" sz="1400" dirty="0">
                <a:solidFill>
                  <a:schemeClr val="accent4"/>
                </a:solidFill>
              </a:rPr>
            </a:br>
            <a:r>
              <a:rPr lang="en-US" sz="1400" dirty="0" err="1">
                <a:solidFill>
                  <a:schemeClr val="accent4"/>
                </a:solidFill>
              </a:rPr>
              <a:t>Jyväskylä</a:t>
            </a:r>
            <a:r>
              <a:rPr lang="en-US" sz="1400" dirty="0">
                <a:solidFill>
                  <a:schemeClr val="accent4"/>
                </a:solidFill>
              </a:rPr>
              <a:t> (FI)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07983A-D49B-0E0A-7318-6739741C8D43}"/>
              </a:ext>
            </a:extLst>
          </p:cNvPr>
          <p:cNvSpPr txBox="1"/>
          <p:nvPr/>
        </p:nvSpPr>
        <p:spPr bwMode="auto">
          <a:xfrm>
            <a:off x="306769" y="3951609"/>
            <a:ext cx="1915909" cy="95410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CARIBU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Argonne National Lab</a:t>
            </a:r>
          </a:p>
          <a:p>
            <a:r>
              <a:rPr lang="en-US" sz="1400" baseline="30000" dirty="0">
                <a:solidFill>
                  <a:schemeClr val="accent4"/>
                </a:solidFill>
              </a:rPr>
              <a:t>252</a:t>
            </a:r>
            <a:r>
              <a:rPr lang="en-US" sz="1400" dirty="0">
                <a:solidFill>
                  <a:schemeClr val="accent4"/>
                </a:solidFill>
              </a:rPr>
              <a:t>Cf sf </a:t>
            </a:r>
            <a:br>
              <a:rPr lang="en-US" sz="1400" dirty="0">
                <a:solidFill>
                  <a:schemeClr val="accent4"/>
                </a:solidFill>
              </a:rPr>
            </a:br>
            <a:r>
              <a:rPr lang="en-US" sz="1400" dirty="0">
                <a:solidFill>
                  <a:schemeClr val="accent4"/>
                </a:solidFill>
              </a:rPr>
              <a:t>Lemont (US)</a:t>
            </a:r>
            <a:endParaRPr lang="en-GB" sz="1400" dirty="0">
              <a:solidFill>
                <a:schemeClr val="accent4"/>
              </a:solidFill>
            </a:endParaRPr>
          </a:p>
        </p:txBody>
      </p:sp>
      <p:cxnSp>
        <p:nvCxnSpPr>
          <p:cNvPr id="4139" name="Straight Connector 4138">
            <a:extLst>
              <a:ext uri="{FF2B5EF4-FFF2-40B4-BE49-F238E27FC236}">
                <a16:creationId xmlns:a16="http://schemas.microsoft.com/office/drawing/2014/main" id="{B5CAEBB4-CAE8-81A2-2703-02F9E619F940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3850613" y="1857750"/>
            <a:ext cx="2490381" cy="73031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1" name="Straight Connector 4160">
            <a:extLst>
              <a:ext uri="{FF2B5EF4-FFF2-40B4-BE49-F238E27FC236}">
                <a16:creationId xmlns:a16="http://schemas.microsoft.com/office/drawing/2014/main" id="{E743A68C-60D2-EB30-6E4D-0281B7D79E94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2222678" y="3133531"/>
            <a:ext cx="1699016" cy="129513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8" name="TextBox 4167">
            <a:extLst>
              <a:ext uri="{FF2B5EF4-FFF2-40B4-BE49-F238E27FC236}">
                <a16:creationId xmlns:a16="http://schemas.microsoft.com/office/drawing/2014/main" id="{F729C9CE-18F6-F9C8-7F3C-E1102D1A21C7}"/>
              </a:ext>
            </a:extLst>
          </p:cNvPr>
          <p:cNvSpPr txBox="1"/>
          <p:nvPr/>
        </p:nvSpPr>
        <p:spPr bwMode="auto">
          <a:xfrm>
            <a:off x="6870842" y="34367"/>
            <a:ext cx="111921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</a:rPr>
              <a:t>Operational</a:t>
            </a:r>
          </a:p>
        </p:txBody>
      </p:sp>
      <p:sp>
        <p:nvSpPr>
          <p:cNvPr id="4169" name="TextBox 4168">
            <a:extLst>
              <a:ext uri="{FF2B5EF4-FFF2-40B4-BE49-F238E27FC236}">
                <a16:creationId xmlns:a16="http://schemas.microsoft.com/office/drawing/2014/main" id="{FBFDEFBE-3573-0A6E-B938-3180818DD20A}"/>
              </a:ext>
            </a:extLst>
          </p:cNvPr>
          <p:cNvSpPr txBox="1"/>
          <p:nvPr/>
        </p:nvSpPr>
        <p:spPr bwMode="auto">
          <a:xfrm>
            <a:off x="7873033" y="31674"/>
            <a:ext cx="69044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Future</a:t>
            </a:r>
          </a:p>
        </p:txBody>
      </p:sp>
      <p:sp>
        <p:nvSpPr>
          <p:cNvPr id="4170" name="TextBox 4169">
            <a:extLst>
              <a:ext uri="{FF2B5EF4-FFF2-40B4-BE49-F238E27FC236}">
                <a16:creationId xmlns:a16="http://schemas.microsoft.com/office/drawing/2014/main" id="{E1BA7509-8BD2-0247-9B1F-3B44C87DADB4}"/>
              </a:ext>
            </a:extLst>
          </p:cNvPr>
          <p:cNvSpPr txBox="1"/>
          <p:nvPr/>
        </p:nvSpPr>
        <p:spPr bwMode="auto">
          <a:xfrm>
            <a:off x="9907454" y="405649"/>
            <a:ext cx="2085827" cy="307777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Offline RIB (operational)</a:t>
            </a:r>
          </a:p>
        </p:txBody>
      </p:sp>
      <p:sp>
        <p:nvSpPr>
          <p:cNvPr id="4171" name="TextBox 4170">
            <a:extLst>
              <a:ext uri="{FF2B5EF4-FFF2-40B4-BE49-F238E27FC236}">
                <a16:creationId xmlns:a16="http://schemas.microsoft.com/office/drawing/2014/main" id="{0565C645-5B60-9BA6-E916-03AE55A7FB78}"/>
              </a:ext>
            </a:extLst>
          </p:cNvPr>
          <p:cNvSpPr txBox="1"/>
          <p:nvPr/>
        </p:nvSpPr>
        <p:spPr bwMode="auto">
          <a:xfrm>
            <a:off x="6097381" y="194031"/>
            <a:ext cx="8098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Legend:</a:t>
            </a:r>
          </a:p>
        </p:txBody>
      </p:sp>
      <p:sp>
        <p:nvSpPr>
          <p:cNvPr id="4179" name="TextBox 4178">
            <a:extLst>
              <a:ext uri="{FF2B5EF4-FFF2-40B4-BE49-F238E27FC236}">
                <a16:creationId xmlns:a16="http://schemas.microsoft.com/office/drawing/2014/main" id="{37B944B1-F4E7-6292-DD77-F152A838704F}"/>
              </a:ext>
            </a:extLst>
          </p:cNvPr>
          <p:cNvSpPr txBox="1"/>
          <p:nvPr/>
        </p:nvSpPr>
        <p:spPr bwMode="auto">
          <a:xfrm>
            <a:off x="6960031" y="404825"/>
            <a:ext cx="1384546" cy="3077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</a:t>
            </a:r>
            <a:r>
              <a:rPr lang="en-GB" sz="1400" dirty="0"/>
              <a:t> High energy</a:t>
            </a:r>
          </a:p>
        </p:txBody>
      </p:sp>
      <p:sp>
        <p:nvSpPr>
          <p:cNvPr id="4180" name="TextBox 4179">
            <a:extLst>
              <a:ext uri="{FF2B5EF4-FFF2-40B4-BE49-F238E27FC236}">
                <a16:creationId xmlns:a16="http://schemas.microsoft.com/office/drawing/2014/main" id="{C565B0D9-A30B-13BB-0142-5BC059AA3366}"/>
              </a:ext>
            </a:extLst>
          </p:cNvPr>
          <p:cNvSpPr txBox="1"/>
          <p:nvPr/>
        </p:nvSpPr>
        <p:spPr bwMode="auto">
          <a:xfrm>
            <a:off x="8437786" y="403331"/>
            <a:ext cx="1317220" cy="30777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 </a:t>
            </a:r>
            <a:r>
              <a:rPr lang="en-GB" sz="1400" dirty="0"/>
              <a:t>Low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F2611A33-5627-4C09-C0CD-1863804690E6}"/>
                  </a:ext>
                </a:extLst>
              </p:cNvPr>
              <p:cNvSpPr txBox="1"/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e→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GB" sz="140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F2611A33-5627-4C09-C0CD-186380469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blipFill>
                <a:blip r:embed="rId4"/>
                <a:stretch>
                  <a:fillRect l="-1087" t="-1818" b="-10909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82" name="TextBox 4181">
            <a:extLst>
              <a:ext uri="{FF2B5EF4-FFF2-40B4-BE49-F238E27FC236}">
                <a16:creationId xmlns:a16="http://schemas.microsoft.com/office/drawing/2014/main" id="{A83DB528-6F7F-707E-C261-A8F194E0A762}"/>
              </a:ext>
            </a:extLst>
          </p:cNvPr>
          <p:cNvSpPr txBox="1"/>
          <p:nvPr/>
        </p:nvSpPr>
        <p:spPr bwMode="auto">
          <a:xfrm>
            <a:off x="8522538" y="46229"/>
            <a:ext cx="1100814" cy="30777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Gas catcher</a:t>
            </a:r>
          </a:p>
        </p:txBody>
      </p:sp>
      <p:sp>
        <p:nvSpPr>
          <p:cNvPr id="4183" name="TextBox 4182">
            <a:extLst>
              <a:ext uri="{FF2B5EF4-FFF2-40B4-BE49-F238E27FC236}">
                <a16:creationId xmlns:a16="http://schemas.microsoft.com/office/drawing/2014/main" id="{DC4183B0-75FE-1CD0-E39F-40352BD318B7}"/>
              </a:ext>
            </a:extLst>
          </p:cNvPr>
          <p:cNvSpPr txBox="1"/>
          <p:nvPr/>
        </p:nvSpPr>
        <p:spPr bwMode="auto">
          <a:xfrm>
            <a:off x="9693530" y="42119"/>
            <a:ext cx="97174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Heavy ion</a:t>
            </a:r>
          </a:p>
        </p:txBody>
      </p:sp>
      <p:sp>
        <p:nvSpPr>
          <p:cNvPr id="4184" name="Rectangle 4183">
            <a:extLst>
              <a:ext uri="{FF2B5EF4-FFF2-40B4-BE49-F238E27FC236}">
                <a16:creationId xmlns:a16="http://schemas.microsoft.com/office/drawing/2014/main" id="{2492B88E-6CB9-05AF-EB6B-50AFC05A4C4F}"/>
              </a:ext>
            </a:extLst>
          </p:cNvPr>
          <p:cNvSpPr/>
          <p:nvPr/>
        </p:nvSpPr>
        <p:spPr>
          <a:xfrm>
            <a:off x="6904865" y="18216"/>
            <a:ext cx="5227868" cy="748017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4" name="TextBox 4203">
            <a:extLst>
              <a:ext uri="{FF2B5EF4-FFF2-40B4-BE49-F238E27FC236}">
                <a16:creationId xmlns:a16="http://schemas.microsoft.com/office/drawing/2014/main" id="{2963BE81-0A2B-22E6-11A7-AF6E7A5F4F1B}"/>
              </a:ext>
            </a:extLst>
          </p:cNvPr>
          <p:cNvSpPr txBox="1"/>
          <p:nvPr/>
        </p:nvSpPr>
        <p:spPr bwMode="auto">
          <a:xfrm>
            <a:off x="10728213" y="51263"/>
            <a:ext cx="784189" cy="307777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Reactor</a:t>
            </a:r>
          </a:p>
        </p:txBody>
      </p:sp>
      <p:pic>
        <p:nvPicPr>
          <p:cNvPr id="3" name="Picture 2" descr="argonne-national-laboratory-logo - Analytik Ltd">
            <a:extLst>
              <a:ext uri="{FF2B5EF4-FFF2-40B4-BE49-F238E27FC236}">
                <a16:creationId xmlns:a16="http://schemas.microsoft.com/office/drawing/2014/main" id="{996E9F67-B2CB-C07A-3B3C-DE3362805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t="11897" r="3087" b="15653"/>
          <a:stretch/>
        </p:blipFill>
        <p:spPr bwMode="auto">
          <a:xfrm>
            <a:off x="533485" y="2911517"/>
            <a:ext cx="2241471" cy="95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verview University of Jyväskylä - ehef.id">
            <a:extLst>
              <a:ext uri="{FF2B5EF4-FFF2-40B4-BE49-F238E27FC236}">
                <a16:creationId xmlns:a16="http://schemas.microsoft.com/office/drawing/2014/main" id="{6E40AACE-CAE7-E080-E9B6-3A377931D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t="16956" r="5263" b="28604"/>
          <a:stretch/>
        </p:blipFill>
        <p:spPr bwMode="auto">
          <a:xfrm>
            <a:off x="5088237" y="1012243"/>
            <a:ext cx="2316480" cy="95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A037F6-B4B8-241E-A091-1214CAADCAFC}"/>
              </a:ext>
            </a:extLst>
          </p:cNvPr>
          <p:cNvSpPr txBox="1"/>
          <p:nvPr/>
        </p:nvSpPr>
        <p:spPr>
          <a:xfrm>
            <a:off x="4110270" y="4808024"/>
            <a:ext cx="7617132" cy="923330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Contributions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Talk (Wed 11:00 AM): G. Savard – Neutron-rich RIB from gas catchers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8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3DD20-2EE9-B666-E16A-ABCB61F2A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C2025A-ED89-33C2-53D7-2C1BB083D1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6934" y="4003722"/>
            <a:ext cx="5465376" cy="194287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30 MeV protons up to 100 µA, 14 MeV d up to 50 µA</a:t>
            </a:r>
          </a:p>
          <a:p>
            <a:r>
              <a:rPr lang="en-US" dirty="0"/>
              <a:t>Thin targets </a:t>
            </a:r>
            <a:r>
              <a:rPr lang="en-US" baseline="30000" dirty="0"/>
              <a:t>238</a:t>
            </a:r>
            <a:r>
              <a:rPr lang="en-US" dirty="0"/>
              <a:t>U (or </a:t>
            </a:r>
            <a:r>
              <a:rPr lang="en-US" baseline="30000" dirty="0"/>
              <a:t>232</a:t>
            </a:r>
            <a:r>
              <a:rPr lang="en-US" dirty="0"/>
              <a:t>Th) to produce fission products</a:t>
            </a:r>
          </a:p>
          <a:p>
            <a:r>
              <a:rPr lang="en-US" dirty="0"/>
              <a:t>200 – 500 mbar of He as catcher</a:t>
            </a:r>
          </a:p>
          <a:p>
            <a:r>
              <a:rPr lang="en-US" dirty="0"/>
              <a:t>Transport times of ~100 </a:t>
            </a:r>
            <a:r>
              <a:rPr lang="en-US" dirty="0" err="1"/>
              <a:t>ms</a:t>
            </a:r>
            <a:endParaRPr lang="en-US" dirty="0"/>
          </a:p>
          <a:p>
            <a:r>
              <a:rPr lang="en-US" dirty="0"/>
              <a:t>Allows refractory elements with ISOL</a:t>
            </a:r>
          </a:p>
          <a:p>
            <a:r>
              <a:rPr lang="en-US" dirty="0"/>
              <a:t>No ion source as the fragments are still ionized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40D257-5DE3-DB1A-E7B1-1CA8EC607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31</a:t>
            </a:fld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2B37E-31A1-5940-00B5-37852316DB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868" y="119568"/>
            <a:ext cx="4754892" cy="5715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IGISOL in UNI-JYFL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C10A9-CE05-9740-5A11-CC98C433D7A8}"/>
              </a:ext>
            </a:extLst>
          </p:cNvPr>
          <p:cNvSpPr txBox="1"/>
          <p:nvPr/>
        </p:nvSpPr>
        <p:spPr>
          <a:xfrm>
            <a:off x="7258145" y="6371895"/>
            <a:ext cx="5668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G. Savard et al. DOI: </a:t>
            </a:r>
            <a:r>
              <a:rPr lang="en-US" sz="1600" dirty="0">
                <a:hlinkClick r:id="rId2" tooltip="Persistent link using digital object identifier"/>
              </a:rPr>
              <a:t>10.7566/JPSCP.6.010008</a:t>
            </a: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A25BC6-ECD3-3A71-C926-F661A4233D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9"/>
          <a:stretch/>
        </p:blipFill>
        <p:spPr>
          <a:xfrm>
            <a:off x="7104517" y="595397"/>
            <a:ext cx="4240549" cy="4264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D737A6-1214-3F1B-A887-1B7748D7E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64" y="731569"/>
            <a:ext cx="5509646" cy="30774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2878B3-7354-7C41-5E4D-8AEB4125EAEC}"/>
              </a:ext>
            </a:extLst>
          </p:cNvPr>
          <p:cNvSpPr txBox="1"/>
          <p:nvPr/>
        </p:nvSpPr>
        <p:spPr>
          <a:xfrm>
            <a:off x="2127213" y="6430655"/>
            <a:ext cx="5249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Y. Blumenfeld, et al. DOI: </a:t>
            </a:r>
            <a:r>
              <a:rPr lang="en-US" sz="1400" u="sng" dirty="0">
                <a:hlinkClick r:id="rId5"/>
              </a:rPr>
              <a:t>10.1088/0031-8949/2013/T152/014023</a:t>
            </a:r>
            <a:endParaRPr lang="en-US" sz="140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861602F-F679-C96B-137F-4B445556AAE7}"/>
              </a:ext>
            </a:extLst>
          </p:cNvPr>
          <p:cNvSpPr txBox="1">
            <a:spLocks/>
          </p:cNvSpPr>
          <p:nvPr/>
        </p:nvSpPr>
        <p:spPr>
          <a:xfrm>
            <a:off x="7376279" y="79255"/>
            <a:ext cx="4754892" cy="571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889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en-US" sz="3600" b="1" kern="1200" baseline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76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CARIBU in Argonne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D417C-0C96-E962-D29E-2C7F57CE4D9A}"/>
              </a:ext>
            </a:extLst>
          </p:cNvPr>
          <p:cNvSpPr txBox="1"/>
          <p:nvPr/>
        </p:nvSpPr>
        <p:spPr>
          <a:xfrm>
            <a:off x="2127213" y="6188627"/>
            <a:ext cx="4064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D. Gorelov, et al. DOI: </a:t>
            </a:r>
            <a:r>
              <a:rPr lang="en-US" sz="1400" u="sng" dirty="0">
                <a:hlinkClick r:id="rId6"/>
              </a:rPr>
              <a:t>10.1016/j.nimb.2016.02.049</a:t>
            </a:r>
            <a:endParaRPr lang="en-US" sz="1400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AF16FF1-942B-1652-7DD6-38939B0816B4}"/>
              </a:ext>
            </a:extLst>
          </p:cNvPr>
          <p:cNvSpPr txBox="1">
            <a:spLocks/>
          </p:cNvSpPr>
          <p:nvPr/>
        </p:nvSpPr>
        <p:spPr>
          <a:xfrm>
            <a:off x="6678239" y="4771718"/>
            <a:ext cx="5382216" cy="16887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668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76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500" dirty="0"/>
              <a:t>~1 Ci, </a:t>
            </a:r>
            <a:r>
              <a:rPr lang="en-US" sz="1500" baseline="30000" dirty="0"/>
              <a:t>252</a:t>
            </a:r>
            <a:r>
              <a:rPr lang="en-US" sz="1500" dirty="0"/>
              <a:t>Cf spontaneous fission with a thin degrader</a:t>
            </a:r>
          </a:p>
          <a:p>
            <a:pPr>
              <a:lnSpc>
                <a:spcPct val="80000"/>
              </a:lnSpc>
            </a:pPr>
            <a:r>
              <a:rPr lang="en-US" sz="1500" dirty="0"/>
              <a:t>1.2 m x 0.5 m ø chamber filled with gas to stop the fragments</a:t>
            </a:r>
          </a:p>
          <a:p>
            <a:pPr>
              <a:lnSpc>
                <a:spcPct val="80000"/>
              </a:lnSpc>
            </a:pPr>
            <a:r>
              <a:rPr lang="en-US" sz="1500" dirty="0"/>
              <a:t>80 mbar of He as catcher</a:t>
            </a:r>
          </a:p>
          <a:p>
            <a:pPr>
              <a:lnSpc>
                <a:spcPct val="80000"/>
              </a:lnSpc>
            </a:pPr>
            <a:r>
              <a:rPr lang="en-US" sz="1500" dirty="0"/>
              <a:t>15 to 25 </a:t>
            </a:r>
            <a:r>
              <a:rPr lang="en-US" sz="1500" dirty="0" err="1"/>
              <a:t>ms</a:t>
            </a:r>
            <a:r>
              <a:rPr lang="en-US" sz="1500" dirty="0"/>
              <a:t> of transport times</a:t>
            </a:r>
          </a:p>
          <a:p>
            <a:pPr>
              <a:lnSpc>
                <a:spcPct val="80000"/>
              </a:lnSpc>
            </a:pPr>
            <a:r>
              <a:rPr lang="en-US" sz="1500" dirty="0"/>
              <a:t>30 to 50% efficiency at +1 or +2 charge state</a:t>
            </a:r>
          </a:p>
        </p:txBody>
      </p:sp>
    </p:spTree>
    <p:extLst>
      <p:ext uri="{BB962C8B-B14F-4D97-AF65-F5344CB8AC3E}">
        <p14:creationId xmlns:p14="http://schemas.microsoft.com/office/powerpoint/2010/main" val="207300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/>
      <p:bldP spid="8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94114-2051-72E6-ADA1-5136BA733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A5828-291E-0F78-8F35-8180C3A0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224862"/>
            <a:ext cx="6264052" cy="438601"/>
          </a:xfrm>
        </p:spPr>
        <p:txBody>
          <a:bodyPr/>
          <a:lstStyle/>
          <a:p>
            <a:r>
              <a:rPr lang="en-US" dirty="0"/>
              <a:t>Gas Catcher and Reactor Facilities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6EB43-15A2-6337-FF9E-2B19DC4F8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32</a:t>
            </a:fld>
            <a:endParaRPr lang="en-BE" dirty="0"/>
          </a:p>
        </p:txBody>
      </p:sp>
      <p:pic>
        <p:nvPicPr>
          <p:cNvPr id="4100" name="Picture 4" descr="r/Maps - a black background with a black square">
            <a:extLst>
              <a:ext uri="{FF2B5EF4-FFF2-40B4-BE49-F238E27FC236}">
                <a16:creationId xmlns:a16="http://schemas.microsoft.com/office/drawing/2014/main" id="{2D53809B-CA91-298A-B8F6-C69D9CAD8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50" y="2122689"/>
            <a:ext cx="7835389" cy="37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71ACD3-FB98-25F4-D6EF-BE1674F28A63}"/>
              </a:ext>
            </a:extLst>
          </p:cNvPr>
          <p:cNvSpPr txBox="1"/>
          <p:nvPr/>
        </p:nvSpPr>
        <p:spPr bwMode="auto">
          <a:xfrm>
            <a:off x="181198" y="1779307"/>
            <a:ext cx="1912458" cy="95410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TRIGA Reactor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UNI Mainz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n (</a:t>
            </a:r>
            <a:r>
              <a:rPr lang="pt-BR" sz="1400" dirty="0">
                <a:solidFill>
                  <a:schemeClr val="accent4"/>
                </a:solidFill>
              </a:rPr>
              <a:t>1.1×10</a:t>
            </a:r>
            <a:r>
              <a:rPr lang="pt-BR" sz="1400" baseline="30000" dirty="0">
                <a:solidFill>
                  <a:schemeClr val="accent4"/>
                </a:solidFill>
              </a:rPr>
              <a:t>11</a:t>
            </a:r>
            <a:r>
              <a:rPr lang="pt-BR" sz="1400" dirty="0">
                <a:solidFill>
                  <a:schemeClr val="accent4"/>
                </a:solidFill>
              </a:rPr>
              <a:t>  n/(cm</a:t>
            </a:r>
            <a:r>
              <a:rPr lang="pt-BR" sz="1400" baseline="30000" dirty="0">
                <a:solidFill>
                  <a:schemeClr val="accent4"/>
                </a:solidFill>
              </a:rPr>
              <a:t>2</a:t>
            </a:r>
            <a:r>
              <a:rPr lang="pt-BR" sz="1400" dirty="0">
                <a:solidFill>
                  <a:schemeClr val="accent4"/>
                </a:solidFill>
              </a:rPr>
              <a:t> s)</a:t>
            </a:r>
            <a:endParaRPr lang="en-US" sz="1400" dirty="0">
              <a:solidFill>
                <a:schemeClr val="accent4"/>
              </a:solidFill>
            </a:endParaRPr>
          </a:p>
          <a:p>
            <a:r>
              <a:rPr lang="en-US" sz="1400" dirty="0">
                <a:solidFill>
                  <a:schemeClr val="accent4"/>
                </a:solidFill>
              </a:rPr>
              <a:t>Mainz (DE)</a:t>
            </a:r>
            <a:endParaRPr lang="en-GB" sz="1400" dirty="0">
              <a:solidFill>
                <a:schemeClr val="accent4"/>
              </a:solidFill>
            </a:endParaRPr>
          </a:p>
        </p:txBody>
      </p:sp>
      <p:cxnSp>
        <p:nvCxnSpPr>
          <p:cNvPr id="4129" name="Straight Connector 4128">
            <a:extLst>
              <a:ext uri="{FF2B5EF4-FFF2-40B4-BE49-F238E27FC236}">
                <a16:creationId xmlns:a16="http://schemas.microsoft.com/office/drawing/2014/main" id="{F1FD784F-E0A0-DB59-19FD-D08CC6F82FE0}"/>
              </a:ext>
            </a:extLst>
          </p:cNvPr>
          <p:cNvCxnSpPr>
            <a:cxnSpLocks/>
            <a:stCxn id="4096" idx="2"/>
          </p:cNvCxnSpPr>
          <p:nvPr/>
        </p:nvCxnSpPr>
        <p:spPr>
          <a:xfrm>
            <a:off x="5793679" y="1779307"/>
            <a:ext cx="651571" cy="91048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7" name="Straight Connector 4146">
            <a:extLst>
              <a:ext uri="{FF2B5EF4-FFF2-40B4-BE49-F238E27FC236}">
                <a16:creationId xmlns:a16="http://schemas.microsoft.com/office/drawing/2014/main" id="{0C9AE15E-B696-95ED-43FF-3B303C5C013D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093656" y="2256361"/>
            <a:ext cx="3926144" cy="69028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8" name="TextBox 4167">
            <a:extLst>
              <a:ext uri="{FF2B5EF4-FFF2-40B4-BE49-F238E27FC236}">
                <a16:creationId xmlns:a16="http://schemas.microsoft.com/office/drawing/2014/main" id="{38EFD9BF-EC8B-CE3F-4757-B78EC04B455F}"/>
              </a:ext>
            </a:extLst>
          </p:cNvPr>
          <p:cNvSpPr txBox="1"/>
          <p:nvPr/>
        </p:nvSpPr>
        <p:spPr bwMode="auto">
          <a:xfrm>
            <a:off x="6870842" y="34367"/>
            <a:ext cx="111921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</a:rPr>
              <a:t>Operational</a:t>
            </a:r>
          </a:p>
        </p:txBody>
      </p:sp>
      <p:sp>
        <p:nvSpPr>
          <p:cNvPr id="4169" name="TextBox 4168">
            <a:extLst>
              <a:ext uri="{FF2B5EF4-FFF2-40B4-BE49-F238E27FC236}">
                <a16:creationId xmlns:a16="http://schemas.microsoft.com/office/drawing/2014/main" id="{17C4CF49-8D30-9C27-2C48-5935C40BC3C6}"/>
              </a:ext>
            </a:extLst>
          </p:cNvPr>
          <p:cNvSpPr txBox="1"/>
          <p:nvPr/>
        </p:nvSpPr>
        <p:spPr bwMode="auto">
          <a:xfrm>
            <a:off x="7873033" y="31674"/>
            <a:ext cx="69044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Future</a:t>
            </a:r>
          </a:p>
        </p:txBody>
      </p:sp>
      <p:sp>
        <p:nvSpPr>
          <p:cNvPr id="4170" name="TextBox 4169">
            <a:extLst>
              <a:ext uri="{FF2B5EF4-FFF2-40B4-BE49-F238E27FC236}">
                <a16:creationId xmlns:a16="http://schemas.microsoft.com/office/drawing/2014/main" id="{B23AA038-1D61-421D-28E8-62776E3EBACB}"/>
              </a:ext>
            </a:extLst>
          </p:cNvPr>
          <p:cNvSpPr txBox="1"/>
          <p:nvPr/>
        </p:nvSpPr>
        <p:spPr bwMode="auto">
          <a:xfrm>
            <a:off x="9907454" y="405649"/>
            <a:ext cx="2085827" cy="307777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Offline RIB (operational)</a:t>
            </a:r>
          </a:p>
        </p:txBody>
      </p:sp>
      <p:sp>
        <p:nvSpPr>
          <p:cNvPr id="4171" name="TextBox 4170">
            <a:extLst>
              <a:ext uri="{FF2B5EF4-FFF2-40B4-BE49-F238E27FC236}">
                <a16:creationId xmlns:a16="http://schemas.microsoft.com/office/drawing/2014/main" id="{D64E3180-8019-19CC-7BD2-BF673995DF20}"/>
              </a:ext>
            </a:extLst>
          </p:cNvPr>
          <p:cNvSpPr txBox="1"/>
          <p:nvPr/>
        </p:nvSpPr>
        <p:spPr bwMode="auto">
          <a:xfrm>
            <a:off x="6097381" y="194031"/>
            <a:ext cx="8098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Legend:</a:t>
            </a:r>
          </a:p>
        </p:txBody>
      </p:sp>
      <p:sp>
        <p:nvSpPr>
          <p:cNvPr id="4179" name="TextBox 4178">
            <a:extLst>
              <a:ext uri="{FF2B5EF4-FFF2-40B4-BE49-F238E27FC236}">
                <a16:creationId xmlns:a16="http://schemas.microsoft.com/office/drawing/2014/main" id="{4920D103-EB9A-572D-2221-F4ABC67250EB}"/>
              </a:ext>
            </a:extLst>
          </p:cNvPr>
          <p:cNvSpPr txBox="1"/>
          <p:nvPr/>
        </p:nvSpPr>
        <p:spPr bwMode="auto">
          <a:xfrm>
            <a:off x="6960031" y="404825"/>
            <a:ext cx="1384546" cy="3077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</a:t>
            </a:r>
            <a:r>
              <a:rPr lang="en-GB" sz="1400" dirty="0"/>
              <a:t> High energy</a:t>
            </a:r>
          </a:p>
        </p:txBody>
      </p:sp>
      <p:sp>
        <p:nvSpPr>
          <p:cNvPr id="4180" name="TextBox 4179">
            <a:extLst>
              <a:ext uri="{FF2B5EF4-FFF2-40B4-BE49-F238E27FC236}">
                <a16:creationId xmlns:a16="http://schemas.microsoft.com/office/drawing/2014/main" id="{5F540DF0-D297-C41E-2D22-184AE02D0C17}"/>
              </a:ext>
            </a:extLst>
          </p:cNvPr>
          <p:cNvSpPr txBox="1"/>
          <p:nvPr/>
        </p:nvSpPr>
        <p:spPr bwMode="auto">
          <a:xfrm>
            <a:off x="8437786" y="403331"/>
            <a:ext cx="1317220" cy="30777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 </a:t>
            </a:r>
            <a:r>
              <a:rPr lang="en-GB" sz="1400" dirty="0"/>
              <a:t>Low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691B5147-F8A4-C2F0-E098-009406A3305F}"/>
                  </a:ext>
                </a:extLst>
              </p:cNvPr>
              <p:cNvSpPr txBox="1"/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e→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GB" sz="140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691B5147-F8A4-C2F0-E098-009406A33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blipFill>
                <a:blip r:embed="rId4"/>
                <a:stretch>
                  <a:fillRect l="-1087" t="-1818" b="-10909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82" name="TextBox 4181">
            <a:extLst>
              <a:ext uri="{FF2B5EF4-FFF2-40B4-BE49-F238E27FC236}">
                <a16:creationId xmlns:a16="http://schemas.microsoft.com/office/drawing/2014/main" id="{23CC2673-59B5-705A-5F0B-8DC0A595D6F6}"/>
              </a:ext>
            </a:extLst>
          </p:cNvPr>
          <p:cNvSpPr txBox="1"/>
          <p:nvPr/>
        </p:nvSpPr>
        <p:spPr bwMode="auto">
          <a:xfrm>
            <a:off x="8522538" y="46229"/>
            <a:ext cx="1100814" cy="30777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Gas catcher</a:t>
            </a:r>
          </a:p>
        </p:txBody>
      </p:sp>
      <p:sp>
        <p:nvSpPr>
          <p:cNvPr id="4183" name="TextBox 4182">
            <a:extLst>
              <a:ext uri="{FF2B5EF4-FFF2-40B4-BE49-F238E27FC236}">
                <a16:creationId xmlns:a16="http://schemas.microsoft.com/office/drawing/2014/main" id="{1503F681-6059-209C-0182-3873433A3BF1}"/>
              </a:ext>
            </a:extLst>
          </p:cNvPr>
          <p:cNvSpPr txBox="1"/>
          <p:nvPr/>
        </p:nvSpPr>
        <p:spPr bwMode="auto">
          <a:xfrm>
            <a:off x="9693530" y="42119"/>
            <a:ext cx="97174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Heavy ion</a:t>
            </a:r>
          </a:p>
        </p:txBody>
      </p:sp>
      <p:sp>
        <p:nvSpPr>
          <p:cNvPr id="4184" name="Rectangle 4183">
            <a:extLst>
              <a:ext uri="{FF2B5EF4-FFF2-40B4-BE49-F238E27FC236}">
                <a16:creationId xmlns:a16="http://schemas.microsoft.com/office/drawing/2014/main" id="{6D6BC5AD-B37F-5B2B-8FEE-6E7971DCDFA7}"/>
              </a:ext>
            </a:extLst>
          </p:cNvPr>
          <p:cNvSpPr/>
          <p:nvPr/>
        </p:nvSpPr>
        <p:spPr>
          <a:xfrm>
            <a:off x="6904865" y="18216"/>
            <a:ext cx="5227868" cy="748017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6" name="TextBox 4095">
            <a:extLst>
              <a:ext uri="{FF2B5EF4-FFF2-40B4-BE49-F238E27FC236}">
                <a16:creationId xmlns:a16="http://schemas.microsoft.com/office/drawing/2014/main" id="{7D8F83BB-0DC9-76B6-6491-338060190CB1}"/>
              </a:ext>
            </a:extLst>
          </p:cNvPr>
          <p:cNvSpPr txBox="1"/>
          <p:nvPr/>
        </p:nvSpPr>
        <p:spPr bwMode="auto">
          <a:xfrm>
            <a:off x="4949537" y="825200"/>
            <a:ext cx="1688283" cy="954107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IRIN-PIK reactor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PNPI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n (</a:t>
            </a:r>
            <a:r>
              <a:rPr lang="pt-BR" sz="1400" dirty="0">
                <a:solidFill>
                  <a:schemeClr val="accent2"/>
                </a:solidFill>
              </a:rPr>
              <a:t>3×10</a:t>
            </a:r>
            <a:r>
              <a:rPr lang="pt-BR" sz="1400" baseline="30000" dirty="0">
                <a:solidFill>
                  <a:schemeClr val="accent2"/>
                </a:solidFill>
              </a:rPr>
              <a:t>13</a:t>
            </a:r>
            <a:r>
              <a:rPr lang="pt-BR" sz="1400" dirty="0">
                <a:solidFill>
                  <a:schemeClr val="accent2"/>
                </a:solidFill>
              </a:rPr>
              <a:t> n/(cm</a:t>
            </a:r>
            <a:r>
              <a:rPr lang="pt-BR" sz="1400" baseline="30000" dirty="0">
                <a:solidFill>
                  <a:schemeClr val="accent2"/>
                </a:solidFill>
              </a:rPr>
              <a:t>2</a:t>
            </a:r>
            <a:r>
              <a:rPr lang="pt-BR" sz="1400" dirty="0">
                <a:solidFill>
                  <a:schemeClr val="accent2"/>
                </a:solidFill>
              </a:rPr>
              <a:t> s)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dirty="0">
                <a:solidFill>
                  <a:schemeClr val="accent2"/>
                </a:solidFill>
              </a:rPr>
              <a:t>St. Petersburg (RU)</a:t>
            </a:r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4190" name="TextBox 4189">
            <a:extLst>
              <a:ext uri="{FF2B5EF4-FFF2-40B4-BE49-F238E27FC236}">
                <a16:creationId xmlns:a16="http://schemas.microsoft.com/office/drawing/2014/main" id="{963B0419-5CB0-A2B2-73E5-8418851BEF5C}"/>
              </a:ext>
            </a:extLst>
          </p:cNvPr>
          <p:cNvSpPr txBox="1"/>
          <p:nvPr/>
        </p:nvSpPr>
        <p:spPr bwMode="auto">
          <a:xfrm>
            <a:off x="10077253" y="1243287"/>
            <a:ext cx="1787669" cy="954107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BISOL-CARIF reactor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CIAE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n (</a:t>
            </a:r>
            <a:r>
              <a:rPr lang="pt-BR" sz="1400" dirty="0">
                <a:solidFill>
                  <a:schemeClr val="accent2"/>
                </a:solidFill>
              </a:rPr>
              <a:t>8 × 10</a:t>
            </a:r>
            <a:r>
              <a:rPr lang="pt-BR" sz="1400" baseline="30000" dirty="0">
                <a:solidFill>
                  <a:schemeClr val="accent2"/>
                </a:solidFill>
              </a:rPr>
              <a:t>14</a:t>
            </a:r>
            <a:r>
              <a:rPr lang="pt-BR" sz="1400" dirty="0">
                <a:solidFill>
                  <a:schemeClr val="accent2"/>
                </a:solidFill>
              </a:rPr>
              <a:t> n/(cm</a:t>
            </a:r>
            <a:r>
              <a:rPr lang="pt-BR" sz="1400" baseline="30000" dirty="0">
                <a:solidFill>
                  <a:schemeClr val="accent2"/>
                </a:solidFill>
              </a:rPr>
              <a:t>2</a:t>
            </a:r>
            <a:r>
              <a:rPr lang="pt-BR" sz="1400" dirty="0">
                <a:solidFill>
                  <a:schemeClr val="accent2"/>
                </a:solidFill>
              </a:rPr>
              <a:t> s)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dirty="0">
                <a:solidFill>
                  <a:schemeClr val="accent2"/>
                </a:solidFill>
              </a:rPr>
              <a:t>Beijing (CN)</a:t>
            </a:r>
            <a:endParaRPr lang="en-GB" sz="1400" dirty="0">
              <a:solidFill>
                <a:schemeClr val="accent2"/>
              </a:solidFill>
            </a:endParaRPr>
          </a:p>
        </p:txBody>
      </p:sp>
      <p:cxnSp>
        <p:nvCxnSpPr>
          <p:cNvPr id="4191" name="Straight Connector 4190">
            <a:extLst>
              <a:ext uri="{FF2B5EF4-FFF2-40B4-BE49-F238E27FC236}">
                <a16:creationId xmlns:a16="http://schemas.microsoft.com/office/drawing/2014/main" id="{5792548C-90AD-E0B8-B8BB-5ACCAD86EF82}"/>
              </a:ext>
            </a:extLst>
          </p:cNvPr>
          <p:cNvCxnSpPr>
            <a:cxnSpLocks/>
            <a:stCxn id="4190" idx="2"/>
          </p:cNvCxnSpPr>
          <p:nvPr/>
        </p:nvCxnSpPr>
        <p:spPr>
          <a:xfrm flipH="1">
            <a:off x="8365270" y="2197394"/>
            <a:ext cx="2605818" cy="98861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7" name="Straight Connector 4196">
            <a:extLst>
              <a:ext uri="{FF2B5EF4-FFF2-40B4-BE49-F238E27FC236}">
                <a16:creationId xmlns:a16="http://schemas.microsoft.com/office/drawing/2014/main" id="{7AEBC741-9150-F7A8-FBA0-1BACCF251E65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1137427" y="1775776"/>
            <a:ext cx="956229" cy="3531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8" name="Straight Connector 4197">
            <a:extLst>
              <a:ext uri="{FF2B5EF4-FFF2-40B4-BE49-F238E27FC236}">
                <a16:creationId xmlns:a16="http://schemas.microsoft.com/office/drawing/2014/main" id="{6BEA4774-1434-3C71-5CC4-1573B91D54C7}"/>
              </a:ext>
            </a:extLst>
          </p:cNvPr>
          <p:cNvCxnSpPr>
            <a:cxnSpLocks/>
          </p:cNvCxnSpPr>
          <p:nvPr/>
        </p:nvCxnSpPr>
        <p:spPr>
          <a:xfrm>
            <a:off x="2096144" y="1775776"/>
            <a:ext cx="0" cy="954107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1" name="Straight Connector 4200">
            <a:extLst>
              <a:ext uri="{FF2B5EF4-FFF2-40B4-BE49-F238E27FC236}">
                <a16:creationId xmlns:a16="http://schemas.microsoft.com/office/drawing/2014/main" id="{AAB92B42-7E63-8C76-9297-540221B1C2AB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1137427" y="2733414"/>
            <a:ext cx="956229" cy="0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4" name="TextBox 4203">
            <a:extLst>
              <a:ext uri="{FF2B5EF4-FFF2-40B4-BE49-F238E27FC236}">
                <a16:creationId xmlns:a16="http://schemas.microsoft.com/office/drawing/2014/main" id="{CD45C391-17B3-7233-D8EC-D912AE1BF05E}"/>
              </a:ext>
            </a:extLst>
          </p:cNvPr>
          <p:cNvSpPr txBox="1"/>
          <p:nvPr/>
        </p:nvSpPr>
        <p:spPr bwMode="auto">
          <a:xfrm>
            <a:off x="10728213" y="51263"/>
            <a:ext cx="784189" cy="307777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Reactor</a:t>
            </a:r>
          </a:p>
        </p:txBody>
      </p:sp>
      <p:pic>
        <p:nvPicPr>
          <p:cNvPr id="3" name="Picture 2" descr="Johannes Gutenberg University Mainz, Germany | Study.eu">
            <a:extLst>
              <a:ext uri="{FF2B5EF4-FFF2-40B4-BE49-F238E27FC236}">
                <a16:creationId xmlns:a16="http://schemas.microsoft.com/office/drawing/2014/main" id="{34577E25-05E0-DCEF-A711-58D398452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70" y="3030303"/>
            <a:ext cx="2043941" cy="105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22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" grpId="0" animBg="1"/>
      <p:bldP spid="419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649DB-3F6F-0E11-542B-976ADBCB5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DC1BE-E714-75E3-B2E6-AE7025AF0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53076"/>
            <a:ext cx="2582669" cy="382658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224B31-9726-7602-CA3F-BD1E70180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33</a:t>
            </a:fld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CC1CC5-DEAA-08E3-5389-6C1E3F0A97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868" y="119568"/>
            <a:ext cx="4928147" cy="5715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TRIGA at UNI Mainz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3EB3E1-DC14-CB61-AD7E-B9C532298F2F}"/>
              </a:ext>
            </a:extLst>
          </p:cNvPr>
          <p:cNvSpPr txBox="1"/>
          <p:nvPr/>
        </p:nvSpPr>
        <p:spPr>
          <a:xfrm>
            <a:off x="7530232" y="6339136"/>
            <a:ext cx="3451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J. Grund et al. DOI: </a:t>
            </a:r>
            <a:r>
              <a:rPr lang="en-US" sz="1200" dirty="0">
                <a:hlinkClick r:id="rId3"/>
              </a:rPr>
              <a:t>10.1016/j.nima.2020.164013</a:t>
            </a:r>
            <a:endParaRPr lang="en-US" sz="1200" dirty="0"/>
          </a:p>
          <a:p>
            <a:r>
              <a:rPr lang="en-US" sz="1200" dirty="0"/>
              <a:t>J. </a:t>
            </a:r>
            <a:r>
              <a:rPr lang="en-US" sz="1200" dirty="0" err="1"/>
              <a:t>Ketelaer</a:t>
            </a:r>
            <a:r>
              <a:rPr lang="en-US" sz="1200" dirty="0"/>
              <a:t> et al. DOI: </a:t>
            </a:r>
            <a:r>
              <a:rPr lang="en-US" sz="1200" dirty="0">
                <a:hlinkClick r:id="rId4" tooltip="Persistent link using digital object identifier"/>
              </a:rPr>
              <a:t>10.1016/j.nima.2008.06.023</a:t>
            </a:r>
            <a:endParaRPr lang="en-US" sz="12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83C7AC0-02B6-4CAC-BDB6-037565AA22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4992" y="597823"/>
            <a:ext cx="4464156" cy="248950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dirty="0"/>
              <a:t>1440 μ</a:t>
            </a:r>
            <a:r>
              <a:rPr lang="en-US" sz="1600" dirty="0"/>
              <a:t>g </a:t>
            </a:r>
            <a:r>
              <a:rPr lang="en-US" sz="1600" baseline="30000" dirty="0"/>
              <a:t>235</a:t>
            </a:r>
            <a:r>
              <a:rPr lang="en-US" sz="1600" dirty="0"/>
              <a:t>U target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Neutron flux: 1.05 ⋅ 10</a:t>
            </a:r>
            <a:r>
              <a:rPr lang="en-US" sz="1600" baseline="30000" dirty="0"/>
              <a:t>11</a:t>
            </a:r>
            <a:r>
              <a:rPr lang="en-US" sz="1600" dirty="0"/>
              <a:t> cm</a:t>
            </a:r>
            <a:r>
              <a:rPr lang="en-US" sz="1600" baseline="30000" dirty="0"/>
              <a:t>−2</a:t>
            </a:r>
            <a:r>
              <a:rPr lang="en-US" sz="1600" dirty="0"/>
              <a:t>s</a:t>
            </a:r>
            <a:r>
              <a:rPr lang="en-US" sz="1600" baseline="30000" dirty="0"/>
              <a:t>−1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dirty="0"/>
              <a:t>Aerosol-based gas-jet system, e.g. N</a:t>
            </a:r>
            <a:r>
              <a:rPr lang="en-US" sz="1600" baseline="-25000" dirty="0"/>
              <a:t>2</a:t>
            </a:r>
            <a:r>
              <a:rPr lang="en-US" sz="1600" dirty="0"/>
              <a:t> as carrier gas + CdI</a:t>
            </a:r>
            <a:r>
              <a:rPr lang="en-US" sz="1600" baseline="-25000" dirty="0"/>
              <a:t>2</a:t>
            </a:r>
            <a:r>
              <a:rPr lang="en-US" sz="1600" dirty="0"/>
              <a:t> (BP 742 °C)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Fission fragments are sorbed by the aerosol and carried by the gas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1 s transport time, 60 to 70% transport eff.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Surface ion source breaks the up the aerosols to release the fission fragments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608806-0603-FCD0-7624-E68835118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506" y="3271319"/>
            <a:ext cx="5388720" cy="316022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9E037EA-EB4F-80EC-6307-778E2C008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904" y="0"/>
            <a:ext cx="3542096" cy="531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F324F7-375B-3DAC-BD2E-48EF2358BF3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34" r="2516"/>
          <a:stretch/>
        </p:blipFill>
        <p:spPr>
          <a:xfrm>
            <a:off x="4773934" y="308474"/>
            <a:ext cx="3848992" cy="203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8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B0A1F-AEC1-BCEC-24B8-D87542DBE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157E1-2729-6B6F-F40B-4EBF46962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224862"/>
            <a:ext cx="6264052" cy="438601"/>
          </a:xfrm>
        </p:spPr>
        <p:txBody>
          <a:bodyPr/>
          <a:lstStyle/>
          <a:p>
            <a:r>
              <a:rPr lang="en-US" dirty="0"/>
              <a:t>Offline RIB (operational)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08893-B0B6-3402-6106-3F9E24370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34</a:t>
            </a:fld>
            <a:endParaRPr lang="en-BE" dirty="0"/>
          </a:p>
        </p:txBody>
      </p:sp>
      <p:pic>
        <p:nvPicPr>
          <p:cNvPr id="4100" name="Picture 4" descr="r/Maps - a black background with a black square">
            <a:extLst>
              <a:ext uri="{FF2B5EF4-FFF2-40B4-BE49-F238E27FC236}">
                <a16:creationId xmlns:a16="http://schemas.microsoft.com/office/drawing/2014/main" id="{30CCCE5B-3804-53BC-B5D3-57C7DDBBC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50" y="2122689"/>
            <a:ext cx="7835389" cy="37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9063892-19F4-B150-A622-4A156518BA1B}"/>
              </a:ext>
            </a:extLst>
          </p:cNvPr>
          <p:cNvSpPr txBox="1"/>
          <p:nvPr/>
        </p:nvSpPr>
        <p:spPr bwMode="auto">
          <a:xfrm>
            <a:off x="8401990" y="5642255"/>
            <a:ext cx="1461362" cy="1169551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MEDICIS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CERN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1.4 GeV p and 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external sources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Geneva (CH)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4F14FB-AFA1-370F-F038-5406BC2F62BC}"/>
              </a:ext>
            </a:extLst>
          </p:cNvPr>
          <p:cNvSpPr txBox="1"/>
          <p:nvPr/>
        </p:nvSpPr>
        <p:spPr bwMode="auto">
          <a:xfrm>
            <a:off x="1233710" y="703816"/>
            <a:ext cx="1458156" cy="954107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RISIKO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Mainz UNI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External sources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Mainz (DE)</a:t>
            </a:r>
            <a:endParaRPr lang="en-GB" sz="1400" dirty="0">
              <a:solidFill>
                <a:schemeClr val="accent4"/>
              </a:solidFill>
            </a:endParaRPr>
          </a:p>
        </p:txBody>
      </p:sp>
      <p:cxnSp>
        <p:nvCxnSpPr>
          <p:cNvPr id="4104" name="Straight Connector 4103">
            <a:extLst>
              <a:ext uri="{FF2B5EF4-FFF2-40B4-BE49-F238E27FC236}">
                <a16:creationId xmlns:a16="http://schemas.microsoft.com/office/drawing/2014/main" id="{1D18E150-321F-3902-ABE0-BF4D2CB89BE8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5948680" y="3023292"/>
            <a:ext cx="3183991" cy="261896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3" name="Straight Connector 4142">
            <a:extLst>
              <a:ext uri="{FF2B5EF4-FFF2-40B4-BE49-F238E27FC236}">
                <a16:creationId xmlns:a16="http://schemas.microsoft.com/office/drawing/2014/main" id="{4E2B9BFF-3044-AF71-C53D-0D19CA02B14E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1962788" y="1657923"/>
            <a:ext cx="4057012" cy="127951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8" name="TextBox 4167">
            <a:extLst>
              <a:ext uri="{FF2B5EF4-FFF2-40B4-BE49-F238E27FC236}">
                <a16:creationId xmlns:a16="http://schemas.microsoft.com/office/drawing/2014/main" id="{FD5B9555-ADBA-5215-EF81-483779768B7A}"/>
              </a:ext>
            </a:extLst>
          </p:cNvPr>
          <p:cNvSpPr txBox="1"/>
          <p:nvPr/>
        </p:nvSpPr>
        <p:spPr bwMode="auto">
          <a:xfrm>
            <a:off x="6870842" y="34367"/>
            <a:ext cx="111921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</a:rPr>
              <a:t>Operational</a:t>
            </a:r>
          </a:p>
        </p:txBody>
      </p:sp>
      <p:sp>
        <p:nvSpPr>
          <p:cNvPr id="4169" name="TextBox 4168">
            <a:extLst>
              <a:ext uri="{FF2B5EF4-FFF2-40B4-BE49-F238E27FC236}">
                <a16:creationId xmlns:a16="http://schemas.microsoft.com/office/drawing/2014/main" id="{7EFF34E8-DC8D-6D3D-9006-60B209B43A78}"/>
              </a:ext>
            </a:extLst>
          </p:cNvPr>
          <p:cNvSpPr txBox="1"/>
          <p:nvPr/>
        </p:nvSpPr>
        <p:spPr bwMode="auto">
          <a:xfrm>
            <a:off x="7873033" y="31674"/>
            <a:ext cx="69044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Future</a:t>
            </a:r>
          </a:p>
        </p:txBody>
      </p:sp>
      <p:sp>
        <p:nvSpPr>
          <p:cNvPr id="4170" name="TextBox 4169">
            <a:extLst>
              <a:ext uri="{FF2B5EF4-FFF2-40B4-BE49-F238E27FC236}">
                <a16:creationId xmlns:a16="http://schemas.microsoft.com/office/drawing/2014/main" id="{CE280A38-4EEE-C404-C22D-0D0307DAAFE2}"/>
              </a:ext>
            </a:extLst>
          </p:cNvPr>
          <p:cNvSpPr txBox="1"/>
          <p:nvPr/>
        </p:nvSpPr>
        <p:spPr bwMode="auto">
          <a:xfrm>
            <a:off x="9907454" y="405649"/>
            <a:ext cx="2085827" cy="307777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Offline RIB (operational)</a:t>
            </a:r>
          </a:p>
        </p:txBody>
      </p:sp>
      <p:sp>
        <p:nvSpPr>
          <p:cNvPr id="4171" name="TextBox 4170">
            <a:extLst>
              <a:ext uri="{FF2B5EF4-FFF2-40B4-BE49-F238E27FC236}">
                <a16:creationId xmlns:a16="http://schemas.microsoft.com/office/drawing/2014/main" id="{23F01046-86AC-1064-9266-06F6084F9DB9}"/>
              </a:ext>
            </a:extLst>
          </p:cNvPr>
          <p:cNvSpPr txBox="1"/>
          <p:nvPr/>
        </p:nvSpPr>
        <p:spPr bwMode="auto">
          <a:xfrm>
            <a:off x="6097381" y="194031"/>
            <a:ext cx="8098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Legend:</a:t>
            </a:r>
          </a:p>
        </p:txBody>
      </p:sp>
      <p:sp>
        <p:nvSpPr>
          <p:cNvPr id="4179" name="TextBox 4178">
            <a:extLst>
              <a:ext uri="{FF2B5EF4-FFF2-40B4-BE49-F238E27FC236}">
                <a16:creationId xmlns:a16="http://schemas.microsoft.com/office/drawing/2014/main" id="{ED962E13-91C2-7B00-BBEE-ADCC1CA7C712}"/>
              </a:ext>
            </a:extLst>
          </p:cNvPr>
          <p:cNvSpPr txBox="1"/>
          <p:nvPr/>
        </p:nvSpPr>
        <p:spPr bwMode="auto">
          <a:xfrm>
            <a:off x="6960031" y="404825"/>
            <a:ext cx="1384546" cy="3077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</a:t>
            </a:r>
            <a:r>
              <a:rPr lang="en-GB" sz="1400" dirty="0"/>
              <a:t> High energy</a:t>
            </a:r>
          </a:p>
        </p:txBody>
      </p:sp>
      <p:sp>
        <p:nvSpPr>
          <p:cNvPr id="4180" name="TextBox 4179">
            <a:extLst>
              <a:ext uri="{FF2B5EF4-FFF2-40B4-BE49-F238E27FC236}">
                <a16:creationId xmlns:a16="http://schemas.microsoft.com/office/drawing/2014/main" id="{EBCADF9C-7F7C-139D-6195-F78D769B93AD}"/>
              </a:ext>
            </a:extLst>
          </p:cNvPr>
          <p:cNvSpPr txBox="1"/>
          <p:nvPr/>
        </p:nvSpPr>
        <p:spPr bwMode="auto">
          <a:xfrm>
            <a:off x="8437786" y="403331"/>
            <a:ext cx="1317220" cy="30777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 </a:t>
            </a:r>
            <a:r>
              <a:rPr lang="en-GB" sz="1400" dirty="0"/>
              <a:t>Low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93D64EEB-74AC-8376-9F2D-802D107F3590}"/>
                  </a:ext>
                </a:extLst>
              </p:cNvPr>
              <p:cNvSpPr txBox="1"/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e→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GB" sz="140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93D64EEB-74AC-8376-9F2D-802D107F3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blipFill>
                <a:blip r:embed="rId4"/>
                <a:stretch>
                  <a:fillRect l="-1087" t="-1818" b="-10909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82" name="TextBox 4181">
            <a:extLst>
              <a:ext uri="{FF2B5EF4-FFF2-40B4-BE49-F238E27FC236}">
                <a16:creationId xmlns:a16="http://schemas.microsoft.com/office/drawing/2014/main" id="{0B5E12EA-A9F9-9B18-DD86-AB4FF195DE38}"/>
              </a:ext>
            </a:extLst>
          </p:cNvPr>
          <p:cNvSpPr txBox="1"/>
          <p:nvPr/>
        </p:nvSpPr>
        <p:spPr bwMode="auto">
          <a:xfrm>
            <a:off x="8522538" y="46229"/>
            <a:ext cx="1100814" cy="30777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Gas catcher</a:t>
            </a:r>
          </a:p>
        </p:txBody>
      </p:sp>
      <p:sp>
        <p:nvSpPr>
          <p:cNvPr id="4183" name="TextBox 4182">
            <a:extLst>
              <a:ext uri="{FF2B5EF4-FFF2-40B4-BE49-F238E27FC236}">
                <a16:creationId xmlns:a16="http://schemas.microsoft.com/office/drawing/2014/main" id="{1E9C1D95-540D-595E-57C0-65A152CD6E6A}"/>
              </a:ext>
            </a:extLst>
          </p:cNvPr>
          <p:cNvSpPr txBox="1"/>
          <p:nvPr/>
        </p:nvSpPr>
        <p:spPr bwMode="auto">
          <a:xfrm>
            <a:off x="9693530" y="42119"/>
            <a:ext cx="97174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Heavy ion</a:t>
            </a:r>
          </a:p>
        </p:txBody>
      </p:sp>
      <p:sp>
        <p:nvSpPr>
          <p:cNvPr id="4184" name="Rectangle 4183">
            <a:extLst>
              <a:ext uri="{FF2B5EF4-FFF2-40B4-BE49-F238E27FC236}">
                <a16:creationId xmlns:a16="http://schemas.microsoft.com/office/drawing/2014/main" id="{CDA3F558-B3CF-9F28-45F2-922823C6B0D1}"/>
              </a:ext>
            </a:extLst>
          </p:cNvPr>
          <p:cNvSpPr/>
          <p:nvPr/>
        </p:nvSpPr>
        <p:spPr>
          <a:xfrm>
            <a:off x="6904865" y="18216"/>
            <a:ext cx="5227868" cy="748017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4" name="TextBox 4203">
            <a:extLst>
              <a:ext uri="{FF2B5EF4-FFF2-40B4-BE49-F238E27FC236}">
                <a16:creationId xmlns:a16="http://schemas.microsoft.com/office/drawing/2014/main" id="{989D3DB6-E7C6-28A3-3023-A1D40EF502E8}"/>
              </a:ext>
            </a:extLst>
          </p:cNvPr>
          <p:cNvSpPr txBox="1"/>
          <p:nvPr/>
        </p:nvSpPr>
        <p:spPr bwMode="auto">
          <a:xfrm>
            <a:off x="10728213" y="51263"/>
            <a:ext cx="784189" cy="307777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Reactor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B5E2B-D39C-9932-AF69-CABB7406CD14}"/>
              </a:ext>
            </a:extLst>
          </p:cNvPr>
          <p:cNvSpPr txBox="1"/>
          <p:nvPr/>
        </p:nvSpPr>
        <p:spPr>
          <a:xfrm>
            <a:off x="9406833" y="922615"/>
            <a:ext cx="273822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Worth to mention (future offline RIB facilities):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</a:rPr>
              <a:t>SMILES</a:t>
            </a:r>
            <a:r>
              <a:rPr lang="en-US" dirty="0">
                <a:solidFill>
                  <a:schemeClr val="accent2"/>
                </a:solidFill>
              </a:rPr>
              <a:t> from ARRONAX (FR)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</a:rPr>
              <a:t>RIS</a:t>
            </a:r>
            <a:r>
              <a:rPr lang="en-US" b="1" baseline="30000" dirty="0">
                <a:solidFill>
                  <a:schemeClr val="accent2"/>
                </a:solidFill>
              </a:rPr>
              <a:t>2</a:t>
            </a:r>
            <a:r>
              <a:rPr lang="en-US" b="1" dirty="0">
                <a:solidFill>
                  <a:schemeClr val="accent2"/>
                </a:solidFill>
              </a:rPr>
              <a:t> Lab</a:t>
            </a:r>
            <a:r>
              <a:rPr lang="en-US" dirty="0">
                <a:solidFill>
                  <a:schemeClr val="accent2"/>
                </a:solidFill>
              </a:rPr>
              <a:t> - University of Manchester (GB)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</a:rPr>
              <a:t>LIS, Leuven</a:t>
            </a:r>
            <a:r>
              <a:rPr lang="en-US" dirty="0">
                <a:solidFill>
                  <a:schemeClr val="accent2"/>
                </a:solidFill>
              </a:rPr>
              <a:t> – being restarted (BE)</a:t>
            </a:r>
          </a:p>
          <a:p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F439FE-EAAE-3F4E-096E-85516E9FB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0529" y="4046763"/>
            <a:ext cx="1631609" cy="71270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C1EBA2A-3C63-AC22-DF48-8E605AF85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920" y="3311341"/>
            <a:ext cx="1256668" cy="61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E1279B-A9AB-0C55-5040-299AF673A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4581" y="970843"/>
            <a:ext cx="2272445" cy="667839"/>
          </a:xfrm>
          <a:prstGeom prst="rect">
            <a:avLst/>
          </a:prstGeom>
        </p:spPr>
      </p:pic>
      <p:pic>
        <p:nvPicPr>
          <p:cNvPr id="15" name="Picture 14" descr="Johannes Gutenberg University Mainz, Germany | Study.eu">
            <a:extLst>
              <a:ext uri="{FF2B5EF4-FFF2-40B4-BE49-F238E27FC236}">
                <a16:creationId xmlns:a16="http://schemas.microsoft.com/office/drawing/2014/main" id="{2B44BE7F-AFB1-85DA-F57A-BC174C37A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495" y="1030245"/>
            <a:ext cx="1304414" cy="67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logo with blue lines&#10;&#10;Description automatically generated">
            <a:extLst>
              <a:ext uri="{FF2B5EF4-FFF2-40B4-BE49-F238E27FC236}">
                <a16:creationId xmlns:a16="http://schemas.microsoft.com/office/drawing/2014/main" id="{8F244115-03AE-F45A-E496-156A7D1143E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14" r="18756"/>
          <a:stretch/>
        </p:blipFill>
        <p:spPr>
          <a:xfrm>
            <a:off x="7212894" y="5804704"/>
            <a:ext cx="1050877" cy="932198"/>
          </a:xfrm>
          <a:prstGeom prst="rect">
            <a:avLst/>
          </a:prstGeom>
        </p:spPr>
      </p:pic>
      <p:pic>
        <p:nvPicPr>
          <p:cNvPr id="27" name="Picture 2" descr="Programme | 17th International Conference On Ion Sources">
            <a:extLst>
              <a:ext uri="{FF2B5EF4-FFF2-40B4-BE49-F238E27FC236}">
                <a16:creationId xmlns:a16="http://schemas.microsoft.com/office/drawing/2014/main" id="{D3C18F0F-DFC4-45EB-615A-8C51A341D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1874" b="31566"/>
          <a:stretch/>
        </p:blipFill>
        <p:spPr bwMode="auto">
          <a:xfrm>
            <a:off x="5288338" y="5967080"/>
            <a:ext cx="2009212" cy="57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3BDC9204-ACB2-989E-4114-0B99E0F3B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874" y="4965243"/>
            <a:ext cx="1456625" cy="52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4ACBFE2-552C-2119-3BBB-90C1F0EEDF24}"/>
              </a:ext>
            </a:extLst>
          </p:cNvPr>
          <p:cNvSpPr txBox="1"/>
          <p:nvPr/>
        </p:nvSpPr>
        <p:spPr>
          <a:xfrm>
            <a:off x="199412" y="3635190"/>
            <a:ext cx="8064359" cy="1477328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Contributions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Talk (Fri  9:40 AM): K. Went – PI-LIST developed at RISIKO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Poster (Tue 6:00 PM): K. Went – PI-LIST developed at RISIKO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Poster (Tue 6:00 PM): T.E. </a:t>
            </a:r>
            <a:r>
              <a:rPr lang="en-US" dirty="0" err="1">
                <a:solidFill>
                  <a:schemeClr val="bg1"/>
                </a:solidFill>
              </a:rPr>
              <a:t>Cocolios</a:t>
            </a:r>
            <a:r>
              <a:rPr lang="en-US" dirty="0">
                <a:solidFill>
                  <a:schemeClr val="bg1"/>
                </a:solidFill>
              </a:rPr>
              <a:t> – Self sputtering of MEDICIS collections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Poster (Tue 6:00 PM): W. Wojtaczka– Revival of the LIS separator in Leuven</a:t>
            </a:r>
          </a:p>
        </p:txBody>
      </p:sp>
    </p:spTree>
    <p:extLst>
      <p:ext uri="{BB962C8B-B14F-4D97-AF65-F5344CB8AC3E}">
        <p14:creationId xmlns:p14="http://schemas.microsoft.com/office/powerpoint/2010/main" val="191138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FB58C-9B37-0073-5663-B42C8999C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41466316-0559-4E2B-DAC3-95E77603ADC4}"/>
              </a:ext>
            </a:extLst>
          </p:cNvPr>
          <p:cNvSpPr txBox="1"/>
          <p:nvPr/>
        </p:nvSpPr>
        <p:spPr>
          <a:xfrm>
            <a:off x="1966473" y="6616772"/>
            <a:ext cx="4560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C. Bernerd, T. Stora et al. DOI: </a:t>
            </a:r>
            <a:r>
              <a:rPr lang="en-US" sz="1200" dirty="0">
                <a:hlinkClick r:id="rId2"/>
              </a:rPr>
              <a:t>10.18429/JACoW-IPAC25-TUPB047</a:t>
            </a:r>
            <a:endParaRPr lang="en-US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82C6F7-CE2C-36B8-D74E-B1FF04E7B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35</a:t>
            </a:fld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0DF69-0E80-32E0-582B-6A556A3C0E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35293" y="147551"/>
            <a:ext cx="6021287" cy="5715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RISIKO in Mainz UNI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40CB0A67-A8D7-EC80-528C-0260A462FA50}"/>
              </a:ext>
            </a:extLst>
          </p:cNvPr>
          <p:cNvSpPr txBox="1">
            <a:spLocks/>
          </p:cNvSpPr>
          <p:nvPr/>
        </p:nvSpPr>
        <p:spPr>
          <a:xfrm>
            <a:off x="7748057" y="737621"/>
            <a:ext cx="4089555" cy="2462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668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76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Has separated sources e.g. of </a:t>
            </a:r>
            <a:r>
              <a:rPr lang="nn-NO" sz="1600" baseline="30000" dirty="0"/>
              <a:t>163</a:t>
            </a:r>
            <a:r>
              <a:rPr lang="nn-NO" sz="1600" dirty="0"/>
              <a:t>Ho for ECHo (≈ 10</a:t>
            </a:r>
            <a:r>
              <a:rPr lang="nn-NO" sz="1600" baseline="30000" dirty="0"/>
              <a:t>12</a:t>
            </a:r>
            <a:r>
              <a:rPr lang="nn-NO" sz="1600" dirty="0"/>
              <a:t> atoms/MMC) and </a:t>
            </a:r>
            <a:r>
              <a:rPr lang="en-US" sz="1600" baseline="30000" dirty="0"/>
              <a:t>53</a:t>
            </a:r>
            <a:r>
              <a:rPr lang="en-US" sz="1600" dirty="0"/>
              <a:t>Mn for PSI (≈ 5 × 10</a:t>
            </a:r>
            <a:r>
              <a:rPr lang="en-US" sz="1600" baseline="30000" dirty="0"/>
              <a:t>17</a:t>
            </a:r>
            <a:r>
              <a:rPr lang="en-US" sz="1600" dirty="0"/>
              <a:t> atoms total)</a:t>
            </a:r>
            <a:r>
              <a:rPr lang="nn-NO" sz="1600" dirty="0"/>
              <a:t> </a:t>
            </a:r>
          </a:p>
          <a:p>
            <a:r>
              <a:rPr lang="nn-NO" sz="1600" dirty="0"/>
              <a:t>Laser ion source and surface ion source, thorughput up to 100 nA</a:t>
            </a:r>
          </a:p>
          <a:p>
            <a:r>
              <a:rPr lang="nn-NO" sz="1600" dirty="0"/>
              <a:t>Active development of ion source technologies (e.g. (PI-)LIST ion source for ISOLDE)</a:t>
            </a:r>
            <a:endParaRPr lang="en-US" sz="1600" dirty="0"/>
          </a:p>
          <a:p>
            <a:pPr marL="88900" indent="0">
              <a:buFont typeface="Arial" panose="020B0604020202020204" pitchFamily="34" charset="0"/>
              <a:buNone/>
            </a:pP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767A3D-09F2-2488-33D7-802DE9EC4292}"/>
              </a:ext>
            </a:extLst>
          </p:cNvPr>
          <p:cNvSpPr txBox="1"/>
          <p:nvPr/>
        </p:nvSpPr>
        <p:spPr>
          <a:xfrm>
            <a:off x="7446432" y="6479665"/>
            <a:ext cx="39369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Dominik Studer, SANDA General Meeting 2021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67479F6C-8B62-9B34-9E5C-ECA838C6323A}"/>
              </a:ext>
            </a:extLst>
          </p:cNvPr>
          <p:cNvSpPr>
            <a:spLocks noGrp="1" noChangeAspect="1" noChangeArrowheads="1"/>
          </p:cNvSpPr>
          <p:nvPr>
            <p:ph type="body" sz="quarter" idx="15"/>
          </p:nvPr>
        </p:nvSpPr>
        <p:spPr bwMode="auto">
          <a:xfrm>
            <a:off x="189442" y="772878"/>
            <a:ext cx="7458454" cy="214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1600" dirty="0"/>
              <a:t>unique facility approved for clinical applications (CERN Council decision March 2025), which started in 2017</a:t>
            </a:r>
          </a:p>
          <a:p>
            <a:r>
              <a:rPr lang="en-US" sz="1600" dirty="0"/>
              <a:t>Work with both locally irradiated sources (ISOLDE) or external ones (reactor/cyclotron activated samples)</a:t>
            </a:r>
          </a:p>
          <a:p>
            <a:r>
              <a:rPr lang="en-US" sz="1600" dirty="0"/>
              <a:t>(1-several) clinical doses demonstrated for Ac-225, Ra-223, Pb-212, High Molar activity Sm-153, Ba/Cs-128 and also extraction of others</a:t>
            </a:r>
          </a:p>
          <a:p>
            <a:r>
              <a:rPr lang="en-US" sz="1600" dirty="0"/>
              <a:t>Single collections of up to 1 </a:t>
            </a:r>
            <a:r>
              <a:rPr lang="en-US" sz="1600" dirty="0" err="1"/>
              <a:t>GBq</a:t>
            </a:r>
            <a:r>
              <a:rPr lang="en-US" sz="1600" dirty="0"/>
              <a:t> demonstrated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E87AD5-826E-81F1-5C91-164D3A533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39" y="2958364"/>
            <a:ext cx="3076526" cy="2208355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A3B8FE9-2E62-AC4B-D216-FB81C4F088F2}"/>
              </a:ext>
            </a:extLst>
          </p:cNvPr>
          <p:cNvSpPr txBox="1">
            <a:spLocks/>
          </p:cNvSpPr>
          <p:nvPr/>
        </p:nvSpPr>
        <p:spPr>
          <a:xfrm>
            <a:off x="295939" y="221596"/>
            <a:ext cx="6021287" cy="571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889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en-US" sz="3600" b="1" kern="1200" baseline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76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MEDICIS at CERN</a:t>
            </a:r>
          </a:p>
        </p:txBody>
      </p:sp>
      <p:pic>
        <p:nvPicPr>
          <p:cNvPr id="17" name="Picture 6" descr="MEDICIS | CERN">
            <a:extLst>
              <a:ext uri="{FF2B5EF4-FFF2-40B4-BE49-F238E27FC236}">
                <a16:creationId xmlns:a16="http://schemas.microsoft.com/office/drawing/2014/main" id="{A93CF7F6-4D5B-6073-DC40-24F624E73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486" y="2917877"/>
            <a:ext cx="3842675" cy="256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54425A-D76A-0C57-2A3F-DFFDD3DA0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9389" y="4479316"/>
            <a:ext cx="6554401" cy="191433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BBAE1E6-0A09-1AA3-E0FF-6E0248A00FBD}"/>
              </a:ext>
            </a:extLst>
          </p:cNvPr>
          <p:cNvGrpSpPr/>
          <p:nvPr/>
        </p:nvGrpSpPr>
        <p:grpSpPr>
          <a:xfrm>
            <a:off x="581044" y="4890348"/>
            <a:ext cx="4328553" cy="1594068"/>
            <a:chOff x="4848336" y="1824193"/>
            <a:chExt cx="4328553" cy="159406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EF1C7C-377E-0597-E706-0D0291C68EEE}"/>
                </a:ext>
              </a:extLst>
            </p:cNvPr>
            <p:cNvGrpSpPr/>
            <p:nvPr/>
          </p:nvGrpSpPr>
          <p:grpSpPr>
            <a:xfrm>
              <a:off x="4995294" y="1824193"/>
              <a:ext cx="4181595" cy="1594068"/>
              <a:chOff x="136329" y="964272"/>
              <a:chExt cx="4561568" cy="173891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84A873E-E22D-CFA6-7521-F3EB5F1D2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6329" y="964272"/>
                <a:ext cx="4561568" cy="1738918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E90C87A-E328-D65F-CC40-5A5D74A643C9}"/>
                  </a:ext>
                </a:extLst>
              </p:cNvPr>
              <p:cNvSpPr txBox="1"/>
              <p:nvPr/>
            </p:nvSpPr>
            <p:spPr>
              <a:xfrm>
                <a:off x="342176" y="2179316"/>
                <a:ext cx="2150202" cy="352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Simulation - FLUKA</a:t>
                </a: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4C87CEB-D2FB-21AE-6B1B-83049ACB6EC2}"/>
                </a:ext>
              </a:extLst>
            </p:cNvPr>
            <p:cNvSpPr/>
            <p:nvPr/>
          </p:nvSpPr>
          <p:spPr>
            <a:xfrm rot="16200000">
              <a:off x="4307740" y="2418617"/>
              <a:ext cx="1310696" cy="229503"/>
            </a:xfrm>
            <a:prstGeom prst="rect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Normal mode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148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uiExpand="1" build="allAtOnce"/>
      <p:bldP spid="9" grpId="0"/>
      <p:bldP spid="10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EDABC9-F118-D4FE-C007-B737434B99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ISOL@MYRRHA offline</a:t>
            </a:r>
          </a:p>
          <a:p>
            <a:r>
              <a:rPr lang="en-US" dirty="0"/>
              <a:t>ISOLDE offline 1</a:t>
            </a:r>
          </a:p>
          <a:p>
            <a:r>
              <a:rPr lang="en-US" dirty="0"/>
              <a:t>ISOLDE offline 2</a:t>
            </a:r>
          </a:p>
          <a:p>
            <a:r>
              <a:rPr lang="en-US" dirty="0"/>
              <a:t>ISAC offline </a:t>
            </a:r>
          </a:p>
          <a:p>
            <a:r>
              <a:rPr lang="en-US" dirty="0"/>
              <a:t>ARIEL TISA</a:t>
            </a:r>
          </a:p>
          <a:p>
            <a:r>
              <a:rPr lang="en-US" dirty="0"/>
              <a:t>ALTO Offline</a:t>
            </a:r>
          </a:p>
          <a:p>
            <a:r>
              <a:rPr lang="en-US" dirty="0"/>
              <a:t>… many others!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987C36-8037-E050-D25B-8722FA37C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36</a:t>
            </a:fld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829F5-3EAC-5918-4F1B-20DF935E7A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“Offline” Non-RIB facilities</a:t>
            </a:r>
          </a:p>
        </p:txBody>
      </p:sp>
      <p:pic>
        <p:nvPicPr>
          <p:cNvPr id="2050" name="Picture 2" descr="ISOLDE's new Offline 2 source nears completion | CERN">
            <a:extLst>
              <a:ext uri="{FF2B5EF4-FFF2-40B4-BE49-F238E27FC236}">
                <a16:creationId xmlns:a16="http://schemas.microsoft.com/office/drawing/2014/main" id="{5AF568E0-821C-3C1B-D94D-F91BD1CFB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569" y="1411423"/>
            <a:ext cx="6039792" cy="431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blue, subway, opened&#10;&#10;Description automatically generated">
            <a:extLst>
              <a:ext uri="{FF2B5EF4-FFF2-40B4-BE49-F238E27FC236}">
                <a16:creationId xmlns:a16="http://schemas.microsoft.com/office/drawing/2014/main" id="{72F60BE5-E06E-24FA-8625-CDDAF27EA7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7616" y="3892782"/>
            <a:ext cx="2871865" cy="2794000"/>
          </a:xfrm>
          <a:prstGeom prst="rect">
            <a:avLst/>
          </a:prstGeom>
          <a:ln w="28575"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723904D-5157-DEDD-CDE1-61DDD8F27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7"/>
          <a:stretch/>
        </p:blipFill>
        <p:spPr bwMode="auto">
          <a:xfrm>
            <a:off x="3257616" y="1411423"/>
            <a:ext cx="2838384" cy="2496326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54D68E-98B6-F35D-F5DE-401B2C201FA3}"/>
              </a:ext>
            </a:extLst>
          </p:cNvPr>
          <p:cNvSpPr/>
          <p:nvPr/>
        </p:nvSpPr>
        <p:spPr>
          <a:xfrm>
            <a:off x="8051800" y="108264"/>
            <a:ext cx="3563632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Worth mentioning in this talk to pool resources for R&amp;D and technology sharing</a:t>
            </a:r>
          </a:p>
        </p:txBody>
      </p:sp>
    </p:spTree>
    <p:extLst>
      <p:ext uri="{BB962C8B-B14F-4D97-AF65-F5344CB8AC3E}">
        <p14:creationId xmlns:p14="http://schemas.microsoft.com/office/powerpoint/2010/main" val="28696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5AE3F8-D84C-D55E-1AF4-63BCC358C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u="sng" dirty="0"/>
              <a:t>Discussions, content and advice for this talk</a:t>
            </a:r>
            <a:r>
              <a:rPr lang="en-US" dirty="0"/>
              <a:t>: Lucia Popescu, Alexander Gottberg, Sebastian Rothe, Simon Stegeman</a:t>
            </a:r>
          </a:p>
          <a:p>
            <a:r>
              <a:rPr lang="en-US" u="sng" dirty="0"/>
              <a:t>For sharing material, also:</a:t>
            </a:r>
            <a:r>
              <a:rPr lang="en-US" dirty="0"/>
              <a:t> Luca </a:t>
            </a:r>
            <a:r>
              <a:rPr lang="en-US" dirty="0" err="1"/>
              <a:t>Egoriti</a:t>
            </a:r>
            <a:r>
              <a:rPr lang="en-US" dirty="0"/>
              <a:t>, Mia Au, Thierry Stora, Joachim Vollaire, Erwin </a:t>
            </a:r>
            <a:r>
              <a:rPr lang="en-US" dirty="0" err="1"/>
              <a:t>Siesling</a:t>
            </a:r>
            <a:r>
              <a:rPr lang="en-US" dirty="0"/>
              <a:t>, Julien Guillot, Enrique Minaya, </a:t>
            </a:r>
            <a:r>
              <a:rPr lang="en-US" dirty="0" err="1"/>
              <a:t>Hee-joong</a:t>
            </a:r>
            <a:r>
              <a:rPr lang="en-US" dirty="0"/>
              <a:t> Yim, </a:t>
            </a:r>
            <a:r>
              <a:rPr lang="en-US" dirty="0" err="1"/>
              <a:t>Wonjoo</a:t>
            </a:r>
            <a:r>
              <a:rPr lang="en-US" dirty="0"/>
              <a:t> Hwang, Michele Ballan, Pierre Chauveau, Stuart Warren, Donald Houngbo, Tom Day Goodacre</a:t>
            </a:r>
          </a:p>
          <a:p>
            <a:r>
              <a:rPr lang="en-US" dirty="0"/>
              <a:t>The EMIS XX International Adv. Committee for trust for the 2 invited contributions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18A3E4-75B1-51AE-E304-9B3E57058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37</a:t>
            </a:fld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03DAE-249B-B0AE-6D2E-FBD8645EAE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Thank you!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FABD395-93AA-6875-5C5A-EF7206DED3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041" y="4782400"/>
            <a:ext cx="1817078" cy="12719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EFB7D7-1E8B-2340-1989-C09CB82B6D5C}"/>
              </a:ext>
            </a:extLst>
          </p:cNvPr>
          <p:cNvSpPr txBox="1"/>
          <p:nvPr/>
        </p:nvSpPr>
        <p:spPr>
          <a:xfrm>
            <a:off x="2694865" y="5233711"/>
            <a:ext cx="4972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funding my participation in the conference!</a:t>
            </a:r>
          </a:p>
        </p:txBody>
      </p:sp>
    </p:spTree>
    <p:extLst>
      <p:ext uri="{BB962C8B-B14F-4D97-AF65-F5344CB8AC3E}">
        <p14:creationId xmlns:p14="http://schemas.microsoft.com/office/powerpoint/2010/main" val="46797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E3396F7-E7CA-46F8-9F2B-7BCB0D71C8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980433" y="6479665"/>
            <a:ext cx="2743200" cy="143176"/>
          </a:xfrm>
          <a:prstGeom prst="rect">
            <a:avLst/>
          </a:prstGeom>
        </p:spPr>
        <p:txBody>
          <a:bodyPr/>
          <a:lstStyle/>
          <a:p>
            <a:fld id="{A814E660-BF25-4843-B2A0-93C6E2B6253B}" type="slidenum">
              <a:rPr lang="en-BE" sz="900" smtClean="0"/>
              <a:pPr/>
              <a:t>38</a:t>
            </a:fld>
            <a:endParaRPr lang="en-BE" sz="900" dirty="0"/>
          </a:p>
        </p:txBody>
      </p:sp>
      <p:sp>
        <p:nvSpPr>
          <p:cNvPr id="692" name="Rectangle 691"/>
          <p:cNvSpPr/>
          <p:nvPr/>
        </p:nvSpPr>
        <p:spPr>
          <a:xfrm>
            <a:off x="952500" y="661750"/>
            <a:ext cx="10287000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sz="2000" b="1" dirty="0">
                <a:solidFill>
                  <a:schemeClr val="accent2"/>
                </a:solidFill>
              </a:rPr>
              <a:t>Copyright © SCK</a:t>
            </a:r>
            <a:r>
              <a:rPr lang="en-GB" sz="2000" b="1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en-GB" sz="2000" b="1" dirty="0">
                <a:solidFill>
                  <a:schemeClr val="accent2"/>
                </a:solidFill>
              </a:rPr>
              <a:t>CEN</a:t>
            </a:r>
          </a:p>
          <a:p>
            <a:pPr algn="ctr">
              <a:spcBef>
                <a:spcPct val="0"/>
              </a:spcBef>
            </a:pPr>
            <a:endParaRPr lang="en-GB" sz="2000" b="1" dirty="0">
              <a:solidFill>
                <a:schemeClr val="accent2"/>
              </a:solidFill>
            </a:endParaRPr>
          </a:p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chemeClr val="accent1"/>
                </a:solidFill>
                <a:latin typeface="Georgia" panose="02040502050405020303" pitchFamily="18" charset="0"/>
              </a:rPr>
              <a:t>All property rights and copyright are reserved.</a:t>
            </a:r>
            <a:endParaRPr lang="en-GB" sz="1600" dirty="0">
              <a:solidFill>
                <a:schemeClr val="accent1"/>
              </a:solidFill>
              <a:latin typeface="Georgia" panose="02040502050405020303" pitchFamily="18" charset="0"/>
            </a:endParaRPr>
          </a:p>
          <a:p>
            <a:pPr algn="ctr">
              <a:spcBef>
                <a:spcPct val="0"/>
              </a:spcBef>
            </a:pPr>
            <a:endParaRPr lang="en-GB" sz="1400" b="1" dirty="0"/>
          </a:p>
          <a:p>
            <a:pPr algn="ctr">
              <a:spcBef>
                <a:spcPct val="0"/>
              </a:spcBef>
            </a:pPr>
            <a:r>
              <a:rPr lang="en-US" sz="1200" dirty="0"/>
              <a:t>This presentation contains data, information and formats for dedicated use only and may not be communicated, copied, reproduced, distributed or cited without the explicit written permission of SCK CEN.</a:t>
            </a:r>
          </a:p>
          <a:p>
            <a:pPr algn="ctr">
              <a:spcBef>
                <a:spcPct val="0"/>
              </a:spcBef>
            </a:pPr>
            <a:r>
              <a:rPr lang="en-US" sz="1200" dirty="0"/>
              <a:t>If this explicit written permission has been obtained, please reference the author, followed by ‘by courtesy of SCK CEN’.</a:t>
            </a:r>
          </a:p>
          <a:p>
            <a:pPr algn="ctr">
              <a:spcBef>
                <a:spcPct val="0"/>
              </a:spcBef>
            </a:pPr>
            <a:endParaRPr lang="en-US" sz="1200" dirty="0"/>
          </a:p>
          <a:p>
            <a:pPr algn="ctr">
              <a:spcBef>
                <a:spcPct val="0"/>
              </a:spcBef>
            </a:pPr>
            <a:r>
              <a:rPr lang="en-US" sz="1200" dirty="0"/>
              <a:t>Any infringement to this rule is illegal and entitles to claim damages from the infringer, without prejudice to any other right in case of granting a patent or registration in the field of intellectual property.</a:t>
            </a:r>
          </a:p>
          <a:p>
            <a:pPr algn="ctr">
              <a:spcBef>
                <a:spcPct val="0"/>
              </a:spcBef>
            </a:pPr>
            <a:endParaRPr lang="en-GB" sz="1200" dirty="0"/>
          </a:p>
          <a:p>
            <a:pPr algn="ctr">
              <a:spcBef>
                <a:spcPct val="0"/>
              </a:spcBef>
            </a:pPr>
            <a:endParaRPr lang="en-GB" sz="1200" dirty="0"/>
          </a:p>
          <a:p>
            <a:pPr algn="ctr">
              <a:spcBef>
                <a:spcPct val="0"/>
              </a:spcBef>
            </a:pPr>
            <a:r>
              <a:rPr lang="en-GB" sz="1200" b="1" dirty="0"/>
              <a:t>SCK CEN</a:t>
            </a:r>
          </a:p>
          <a:p>
            <a:pPr algn="ctr">
              <a:spcBef>
                <a:spcPct val="0"/>
              </a:spcBef>
            </a:pPr>
            <a:r>
              <a:rPr lang="en-GB" sz="1200" dirty="0"/>
              <a:t>Belgian Nuclear </a:t>
            </a:r>
            <a:r>
              <a:rPr lang="en-US" sz="1200" dirty="0"/>
              <a:t>Research</a:t>
            </a:r>
            <a:r>
              <a:rPr lang="en-GB" sz="1200" dirty="0"/>
              <a:t> Centre</a:t>
            </a:r>
          </a:p>
          <a:p>
            <a:pPr algn="ctr">
              <a:spcBef>
                <a:spcPct val="0"/>
              </a:spcBef>
            </a:pPr>
            <a:r>
              <a:rPr lang="en-GB" sz="1050" dirty="0" err="1"/>
              <a:t>Studiecentrum</a:t>
            </a:r>
            <a:r>
              <a:rPr lang="en-GB" sz="1050" dirty="0"/>
              <a:t> </a:t>
            </a:r>
            <a:r>
              <a:rPr lang="en-GB" sz="1050" dirty="0" err="1"/>
              <a:t>voor</a:t>
            </a:r>
            <a:r>
              <a:rPr lang="en-GB" sz="1050" dirty="0"/>
              <a:t> </a:t>
            </a:r>
            <a:r>
              <a:rPr lang="en-GB" sz="1050" dirty="0" err="1"/>
              <a:t>Kernenergie</a:t>
            </a:r>
            <a:endParaRPr lang="en-GB" sz="1050" dirty="0"/>
          </a:p>
          <a:p>
            <a:pPr algn="ctr">
              <a:spcBef>
                <a:spcPct val="0"/>
              </a:spcBef>
            </a:pPr>
            <a:r>
              <a:rPr lang="en-GB" sz="1050" dirty="0"/>
              <a:t>Centre </a:t>
            </a:r>
            <a:r>
              <a:rPr lang="en-GB" sz="1050" dirty="0" err="1"/>
              <a:t>d'Etude</a:t>
            </a:r>
            <a:r>
              <a:rPr lang="en-GB" sz="1050" dirty="0"/>
              <a:t> de </a:t>
            </a:r>
            <a:r>
              <a:rPr lang="en-GB" sz="1050" dirty="0" err="1"/>
              <a:t>l'Energie</a:t>
            </a:r>
            <a:r>
              <a:rPr lang="en-GB" sz="1050" dirty="0"/>
              <a:t> </a:t>
            </a:r>
            <a:r>
              <a:rPr lang="en-GB" sz="1050" dirty="0" err="1"/>
              <a:t>Nucléaire</a:t>
            </a:r>
            <a:endParaRPr lang="en-GB" sz="1050" dirty="0"/>
          </a:p>
          <a:p>
            <a:pPr algn="ctr">
              <a:spcBef>
                <a:spcPct val="0"/>
              </a:spcBef>
            </a:pPr>
            <a:endParaRPr lang="en-GB" sz="1200" dirty="0"/>
          </a:p>
          <a:p>
            <a:pPr algn="ctr">
              <a:spcBef>
                <a:spcPct val="0"/>
              </a:spcBef>
            </a:pPr>
            <a:r>
              <a:rPr lang="en-GB" sz="1000" dirty="0"/>
              <a:t>Foundation of Public Utility</a:t>
            </a:r>
            <a:endParaRPr lang="en-GB" sz="1200" dirty="0"/>
          </a:p>
          <a:p>
            <a:pPr algn="ctr">
              <a:spcBef>
                <a:spcPct val="0"/>
              </a:spcBef>
            </a:pPr>
            <a:r>
              <a:rPr lang="en-GB" sz="1000" dirty="0" err="1"/>
              <a:t>Stichting</a:t>
            </a:r>
            <a:r>
              <a:rPr lang="en-GB" sz="1000" dirty="0"/>
              <a:t> van </a:t>
            </a:r>
            <a:r>
              <a:rPr lang="en-GB" sz="1000" dirty="0" err="1"/>
              <a:t>Openbaar</a:t>
            </a:r>
            <a:r>
              <a:rPr lang="en-GB" sz="1000" dirty="0"/>
              <a:t> Nut </a:t>
            </a:r>
          </a:p>
          <a:p>
            <a:pPr algn="ctr">
              <a:spcBef>
                <a:spcPct val="0"/>
              </a:spcBef>
            </a:pPr>
            <a:r>
              <a:rPr lang="en-GB" sz="1000" dirty="0" err="1"/>
              <a:t>Fondation</a:t>
            </a:r>
            <a:r>
              <a:rPr lang="en-GB" sz="1000" dirty="0"/>
              <a:t> </a:t>
            </a:r>
            <a:r>
              <a:rPr lang="en-GB" sz="1000" dirty="0" err="1"/>
              <a:t>d'Utilité</a:t>
            </a:r>
            <a:r>
              <a:rPr lang="en-GB" sz="1000" dirty="0"/>
              <a:t> </a:t>
            </a:r>
            <a:r>
              <a:rPr lang="en-GB" sz="1000" dirty="0" err="1"/>
              <a:t>Publique</a:t>
            </a:r>
            <a:r>
              <a:rPr lang="en-GB" sz="1000" dirty="0"/>
              <a:t> </a:t>
            </a:r>
          </a:p>
          <a:p>
            <a:pPr algn="ctr">
              <a:spcBef>
                <a:spcPct val="0"/>
              </a:spcBef>
            </a:pPr>
            <a:endParaRPr lang="en-GB" sz="1200" dirty="0"/>
          </a:p>
          <a:p>
            <a:pPr algn="ctr">
              <a:spcBef>
                <a:spcPct val="0"/>
              </a:spcBef>
            </a:pPr>
            <a:r>
              <a:rPr lang="en-GB" sz="1100" b="1" dirty="0"/>
              <a:t>Registered Office:</a:t>
            </a:r>
          </a:p>
          <a:p>
            <a:pPr algn="ctr">
              <a:spcBef>
                <a:spcPct val="0"/>
              </a:spcBef>
            </a:pPr>
            <a:r>
              <a:rPr lang="en-GB" sz="1100" dirty="0"/>
              <a:t>Avenue Herrmann-</a:t>
            </a:r>
            <a:r>
              <a:rPr lang="en-GB" sz="1100" dirty="0" err="1"/>
              <a:t>Debrouxlaan</a:t>
            </a:r>
            <a:r>
              <a:rPr lang="en-GB" sz="1100" dirty="0"/>
              <a:t> 40 - 1160 BRUSSELS - Belgium</a:t>
            </a:r>
          </a:p>
          <a:p>
            <a:pPr algn="ctr">
              <a:spcBef>
                <a:spcPct val="0"/>
              </a:spcBef>
            </a:pPr>
            <a:endParaRPr lang="en-GB" sz="1100" dirty="0"/>
          </a:p>
          <a:p>
            <a:pPr algn="ctr">
              <a:spcBef>
                <a:spcPct val="0"/>
              </a:spcBef>
            </a:pPr>
            <a:r>
              <a:rPr lang="en-GB" sz="1100" b="1" dirty="0"/>
              <a:t>Research Centres:</a:t>
            </a:r>
          </a:p>
          <a:p>
            <a:pPr algn="ctr">
              <a:spcBef>
                <a:spcPct val="0"/>
              </a:spcBef>
            </a:pPr>
            <a:r>
              <a:rPr lang="en-GB" sz="1100" dirty="0" err="1"/>
              <a:t>Boeretang</a:t>
            </a:r>
            <a:r>
              <a:rPr lang="en-GB" sz="1100" dirty="0"/>
              <a:t> 200 - 2400 MOL - Belgium</a:t>
            </a:r>
          </a:p>
          <a:p>
            <a:pPr algn="ctr">
              <a:spcBef>
                <a:spcPct val="0"/>
              </a:spcBef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81917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BAD79-72FD-9447-B150-CE327907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224862"/>
            <a:ext cx="6264052" cy="438601"/>
          </a:xfrm>
        </p:spPr>
        <p:txBody>
          <a:bodyPr/>
          <a:lstStyle/>
          <a:p>
            <a:r>
              <a:rPr lang="en-US" dirty="0"/>
              <a:t>ISOL Facilities Worldwide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B5B0E-DC03-5DEF-3497-F8CF906D4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4</a:t>
            </a:fld>
            <a:endParaRPr lang="en-BE" dirty="0"/>
          </a:p>
        </p:txBody>
      </p:sp>
      <p:pic>
        <p:nvPicPr>
          <p:cNvPr id="4100" name="Picture 4" descr="r/Maps - a black background with a black square">
            <a:extLst>
              <a:ext uri="{FF2B5EF4-FFF2-40B4-BE49-F238E27FC236}">
                <a16:creationId xmlns:a16="http://schemas.microsoft.com/office/drawing/2014/main" id="{44651228-BD97-A916-718A-E894F4844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50" y="2122689"/>
            <a:ext cx="7835389" cy="37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315E17-356C-2A2D-350A-9BD889D81E11}"/>
              </a:ext>
            </a:extLst>
          </p:cNvPr>
          <p:cNvSpPr txBox="1"/>
          <p:nvPr/>
        </p:nvSpPr>
        <p:spPr bwMode="auto">
          <a:xfrm>
            <a:off x="6904865" y="5653494"/>
            <a:ext cx="1370888" cy="95410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ISOLDE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CERN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1.4 – 1.7 GeV p</a:t>
            </a:r>
            <a:br>
              <a:rPr lang="en-US" sz="1400" dirty="0">
                <a:solidFill>
                  <a:schemeClr val="accent4"/>
                </a:solidFill>
              </a:rPr>
            </a:br>
            <a:r>
              <a:rPr lang="en-US" sz="1400" dirty="0">
                <a:solidFill>
                  <a:schemeClr val="accent4"/>
                </a:solidFill>
              </a:rPr>
              <a:t>Geneva (CH)</a:t>
            </a:r>
            <a:endParaRPr lang="en-GB" sz="1400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C5B201-19A9-EFC6-8993-22D385E79697}"/>
                  </a:ext>
                </a:extLst>
              </p:cNvPr>
              <p:cNvSpPr txBox="1"/>
              <p:nvPr/>
            </p:nvSpPr>
            <p:spPr bwMode="auto">
              <a:xfrm>
                <a:off x="4038573" y="5771918"/>
                <a:ext cx="1279517" cy="95410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4"/>
                    </a:solidFill>
                  </a:rPr>
                  <a:t>ALTO-LEB</a:t>
                </a:r>
              </a:p>
              <a:p>
                <a:r>
                  <a:rPr lang="en-US" sz="1400" dirty="0">
                    <a:solidFill>
                      <a:schemeClr val="accent4"/>
                    </a:solidFill>
                  </a:rPr>
                  <a:t>IPN Orsay</a:t>
                </a:r>
              </a:p>
              <a:p>
                <a:r>
                  <a:rPr lang="en-US" sz="1400" dirty="0">
                    <a:solidFill>
                      <a:schemeClr val="accent4"/>
                    </a:solidFill>
                  </a:rPr>
                  <a:t>50 MeV e→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400" dirty="0">
                    <a:solidFill>
                      <a:schemeClr val="accent4"/>
                    </a:solidFill>
                  </a:rPr>
                  <a:t> </a:t>
                </a:r>
                <a:br>
                  <a:rPr lang="en-US" sz="1400" dirty="0">
                    <a:solidFill>
                      <a:schemeClr val="accent4"/>
                    </a:solidFill>
                  </a:rPr>
                </a:br>
                <a:r>
                  <a:rPr lang="en-US" sz="1400" dirty="0">
                    <a:solidFill>
                      <a:schemeClr val="accent4"/>
                    </a:solidFill>
                  </a:rPr>
                  <a:t>Orsay (FR)</a:t>
                </a:r>
                <a:endParaRPr lang="en-GB" sz="1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C5B201-19A9-EFC6-8993-22D385E79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38573" y="5771918"/>
                <a:ext cx="1279517" cy="954107"/>
              </a:xfrm>
              <a:prstGeom prst="rect">
                <a:avLst/>
              </a:prstGeom>
              <a:blipFill>
                <a:blip r:embed="rId4"/>
                <a:stretch>
                  <a:fillRect l="-465" t="-621" b="-3106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C48698-D958-C28F-FD97-3C43FE2AD273}"/>
                  </a:ext>
                </a:extLst>
              </p:cNvPr>
              <p:cNvSpPr txBox="1"/>
              <p:nvPr/>
            </p:nvSpPr>
            <p:spPr bwMode="auto">
              <a:xfrm>
                <a:off x="220018" y="2873761"/>
                <a:ext cx="2194832" cy="954107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4"/>
                    </a:solidFill>
                  </a:rPr>
                  <a:t>ISAC,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ARIEL</a:t>
                </a:r>
              </a:p>
              <a:p>
                <a:r>
                  <a:rPr lang="en-US" sz="1400" dirty="0">
                    <a:solidFill>
                      <a:schemeClr val="accent4"/>
                    </a:solidFill>
                  </a:rPr>
                  <a:t>TRIUMF</a:t>
                </a:r>
              </a:p>
              <a:p>
                <a:r>
                  <a:rPr lang="en-US" sz="1400" dirty="0">
                    <a:solidFill>
                      <a:schemeClr val="accent4"/>
                    </a:solidFill>
                  </a:rPr>
                  <a:t>490 MeV p,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30 MeV e→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400" dirty="0">
                    <a:solidFill>
                      <a:schemeClr val="accent2"/>
                    </a:solidFill>
                    <a:sym typeface="Wingdings" panose="05000000000000000000" pitchFamily="2" charset="2"/>
                  </a:rPr>
                  <a:t> </a:t>
                </a:r>
                <a:br>
                  <a:rPr lang="en-US" sz="1400" dirty="0">
                    <a:solidFill>
                      <a:srgbClr val="FF0000"/>
                    </a:solidFill>
                  </a:rPr>
                </a:br>
                <a:r>
                  <a:rPr lang="en-US" sz="1400" dirty="0">
                    <a:solidFill>
                      <a:schemeClr val="accent4"/>
                    </a:solidFill>
                  </a:rPr>
                  <a:t>Vancouver (CA)</a:t>
                </a:r>
                <a:endParaRPr lang="en-GB" sz="1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C48698-D958-C28F-FD97-3C43FE2AD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018" y="2873761"/>
                <a:ext cx="2194832" cy="954107"/>
              </a:xfrm>
              <a:prstGeom prst="rect">
                <a:avLst/>
              </a:prstGeom>
              <a:blipFill>
                <a:blip r:embed="rId5"/>
                <a:stretch>
                  <a:fillRect l="-274" b="-3086"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725B013-3F48-8BCD-72B2-8EC33FFE1096}"/>
              </a:ext>
            </a:extLst>
          </p:cNvPr>
          <p:cNvSpPr txBox="1"/>
          <p:nvPr/>
        </p:nvSpPr>
        <p:spPr bwMode="auto">
          <a:xfrm>
            <a:off x="181198" y="1779307"/>
            <a:ext cx="1912458" cy="95410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TRIGA Reactor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UNI Mainz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n (</a:t>
            </a:r>
            <a:r>
              <a:rPr lang="pt-BR" sz="1400" dirty="0">
                <a:solidFill>
                  <a:schemeClr val="accent4"/>
                </a:solidFill>
              </a:rPr>
              <a:t>1.1×10</a:t>
            </a:r>
            <a:r>
              <a:rPr lang="pt-BR" sz="1400" baseline="30000" dirty="0">
                <a:solidFill>
                  <a:schemeClr val="accent4"/>
                </a:solidFill>
              </a:rPr>
              <a:t>11</a:t>
            </a:r>
            <a:r>
              <a:rPr lang="pt-BR" sz="1400" dirty="0">
                <a:solidFill>
                  <a:schemeClr val="accent4"/>
                </a:solidFill>
              </a:rPr>
              <a:t>  n/(cm</a:t>
            </a:r>
            <a:r>
              <a:rPr lang="pt-BR" sz="1400" baseline="30000" dirty="0">
                <a:solidFill>
                  <a:schemeClr val="accent4"/>
                </a:solidFill>
              </a:rPr>
              <a:t>2</a:t>
            </a:r>
            <a:r>
              <a:rPr lang="pt-BR" sz="1400" dirty="0">
                <a:solidFill>
                  <a:schemeClr val="accent4"/>
                </a:solidFill>
              </a:rPr>
              <a:t> s)</a:t>
            </a:r>
            <a:endParaRPr lang="en-US" sz="1400" dirty="0">
              <a:solidFill>
                <a:schemeClr val="accent4"/>
              </a:solidFill>
            </a:endParaRPr>
          </a:p>
          <a:p>
            <a:r>
              <a:rPr lang="en-US" sz="1400" dirty="0">
                <a:solidFill>
                  <a:schemeClr val="accent4"/>
                </a:solidFill>
              </a:rPr>
              <a:t>Mainz (DE)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B44AF8-B022-8106-E448-11ED2AACB916}"/>
              </a:ext>
            </a:extLst>
          </p:cNvPr>
          <p:cNvSpPr txBox="1"/>
          <p:nvPr/>
        </p:nvSpPr>
        <p:spPr bwMode="auto">
          <a:xfrm>
            <a:off x="2913940" y="688199"/>
            <a:ext cx="1873345" cy="1169551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IGISOL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UNI-JYFL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30 MeV p, 14 MeV d, 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HI &lt; 130 MeV/u</a:t>
            </a:r>
            <a:br>
              <a:rPr lang="en-US" sz="1400" dirty="0">
                <a:solidFill>
                  <a:schemeClr val="accent4"/>
                </a:solidFill>
              </a:rPr>
            </a:br>
            <a:r>
              <a:rPr lang="en-US" sz="1400" dirty="0" err="1">
                <a:solidFill>
                  <a:schemeClr val="accent4"/>
                </a:solidFill>
              </a:rPr>
              <a:t>Jyväskylä</a:t>
            </a:r>
            <a:r>
              <a:rPr lang="en-US" sz="1400" dirty="0">
                <a:solidFill>
                  <a:schemeClr val="accent4"/>
                </a:solidFill>
              </a:rPr>
              <a:t> (FI)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79AB13-1A0E-72B5-9D0D-8DE07E8A3CCB}"/>
              </a:ext>
            </a:extLst>
          </p:cNvPr>
          <p:cNvSpPr txBox="1"/>
          <p:nvPr/>
        </p:nvSpPr>
        <p:spPr bwMode="auto">
          <a:xfrm>
            <a:off x="5401193" y="5728107"/>
            <a:ext cx="1426160" cy="95410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LERIB</a:t>
            </a:r>
          </a:p>
          <a:p>
            <a:r>
              <a:rPr lang="en-US" sz="1400" dirty="0" err="1">
                <a:solidFill>
                  <a:schemeClr val="accent2"/>
                </a:solidFill>
              </a:rPr>
              <a:t>iThemba</a:t>
            </a:r>
            <a:r>
              <a:rPr lang="en-US" sz="1400" dirty="0">
                <a:solidFill>
                  <a:schemeClr val="accent2"/>
                </a:solidFill>
              </a:rPr>
              <a:t> LABS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70 MeV p</a:t>
            </a:r>
            <a:br>
              <a:rPr lang="en-US" sz="1400" dirty="0">
                <a:solidFill>
                  <a:schemeClr val="accent2"/>
                </a:solidFill>
              </a:rPr>
            </a:br>
            <a:r>
              <a:rPr lang="en-US" sz="1400" dirty="0">
                <a:solidFill>
                  <a:schemeClr val="accent2"/>
                </a:solidFill>
              </a:rPr>
              <a:t>Cape Town (ZA)</a:t>
            </a:r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D6F2AB-72E6-A570-BA67-E925C5BED71A}"/>
              </a:ext>
            </a:extLst>
          </p:cNvPr>
          <p:cNvSpPr txBox="1"/>
          <p:nvPr/>
        </p:nvSpPr>
        <p:spPr bwMode="auto">
          <a:xfrm>
            <a:off x="8697352" y="1041338"/>
            <a:ext cx="1129668" cy="95410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SPES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INFN-LNL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40 MeV p</a:t>
            </a:r>
          </a:p>
          <a:p>
            <a:r>
              <a:rPr lang="en-US" sz="1400" dirty="0" err="1">
                <a:solidFill>
                  <a:schemeClr val="accent4"/>
                </a:solidFill>
              </a:rPr>
              <a:t>Legnaro</a:t>
            </a:r>
            <a:r>
              <a:rPr lang="en-US" sz="1400" dirty="0">
                <a:solidFill>
                  <a:schemeClr val="accent4"/>
                </a:solidFill>
              </a:rPr>
              <a:t> (IT)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6A9816-8775-702F-93ED-E2EFDD1972E2}"/>
              </a:ext>
            </a:extLst>
          </p:cNvPr>
          <p:cNvSpPr txBox="1"/>
          <p:nvPr/>
        </p:nvSpPr>
        <p:spPr bwMode="auto">
          <a:xfrm>
            <a:off x="10400583" y="3454427"/>
            <a:ext cx="1212191" cy="95410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ISOL RAON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IBS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70 MeV p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Daejeon (KR)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B32A70-4F87-1EAC-06C7-ACE73E8A86A2}"/>
              </a:ext>
            </a:extLst>
          </p:cNvPr>
          <p:cNvSpPr txBox="1"/>
          <p:nvPr/>
        </p:nvSpPr>
        <p:spPr bwMode="auto">
          <a:xfrm>
            <a:off x="306769" y="3951609"/>
            <a:ext cx="1915909" cy="95410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CARIBU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Argonne National Lab</a:t>
            </a:r>
          </a:p>
          <a:p>
            <a:r>
              <a:rPr lang="en-US" sz="1400" baseline="30000" dirty="0">
                <a:solidFill>
                  <a:schemeClr val="accent4"/>
                </a:solidFill>
              </a:rPr>
              <a:t>252</a:t>
            </a:r>
            <a:r>
              <a:rPr lang="en-US" sz="1400" dirty="0">
                <a:solidFill>
                  <a:schemeClr val="accent4"/>
                </a:solidFill>
              </a:rPr>
              <a:t>Cf sf </a:t>
            </a:r>
            <a:br>
              <a:rPr lang="en-US" sz="1400" dirty="0">
                <a:solidFill>
                  <a:schemeClr val="accent4"/>
                </a:solidFill>
              </a:rPr>
            </a:br>
            <a:r>
              <a:rPr lang="en-US" sz="1400" dirty="0">
                <a:solidFill>
                  <a:schemeClr val="accent4"/>
                </a:solidFill>
              </a:rPr>
              <a:t>Lemont (US)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2BBB5E-C1F2-4D7E-730E-A705262541C0}"/>
              </a:ext>
            </a:extLst>
          </p:cNvPr>
          <p:cNvSpPr txBox="1"/>
          <p:nvPr/>
        </p:nvSpPr>
        <p:spPr bwMode="auto">
          <a:xfrm>
            <a:off x="105471" y="5048064"/>
            <a:ext cx="2303047" cy="1169551"/>
          </a:xfrm>
          <a:prstGeom prst="rect">
            <a:avLst/>
          </a:prstGeom>
          <a:noFill/>
          <a:ln w="28575">
            <a:solidFill>
              <a:srgbClr val="1A1A1A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Spiral, </a:t>
            </a:r>
            <a:r>
              <a:rPr lang="en-US" sz="1400" dirty="0">
                <a:solidFill>
                  <a:schemeClr val="accent2"/>
                </a:solidFill>
              </a:rPr>
              <a:t>SPIRAL-II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GANIL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HI &lt;95 MeV/u </a:t>
            </a:r>
            <a:r>
              <a:rPr lang="en-US" sz="1400" dirty="0">
                <a:solidFill>
                  <a:srgbClr val="FF9900"/>
                </a:solidFill>
              </a:rPr>
              <a:t>,</a:t>
            </a:r>
            <a:r>
              <a:rPr lang="en-US" sz="1400" dirty="0">
                <a:solidFill>
                  <a:schemeClr val="accent2"/>
                </a:solidFill>
              </a:rPr>
              <a:t>40 MeV d, 33 MeV p, 14.5 MeV/u HI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Caen (FR)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B4DF90-D027-515C-F4C5-5C20F9D8BB2D}"/>
              </a:ext>
            </a:extLst>
          </p:cNvPr>
          <p:cNvSpPr txBox="1"/>
          <p:nvPr/>
        </p:nvSpPr>
        <p:spPr bwMode="auto">
          <a:xfrm>
            <a:off x="6865362" y="899830"/>
            <a:ext cx="1670073" cy="95410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IRIS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PNPI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1 GeV p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St. Petersburg (RU)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759A6D-6E01-67F0-AAD1-830AB1131BA4}"/>
              </a:ext>
            </a:extLst>
          </p:cNvPr>
          <p:cNvSpPr txBox="1"/>
          <p:nvPr/>
        </p:nvSpPr>
        <p:spPr bwMode="auto">
          <a:xfrm>
            <a:off x="2515652" y="5766231"/>
            <a:ext cx="1439818" cy="95410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ISOL@MYRRHA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SCK CEN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100 MeV p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Mol (BE)</a:t>
            </a:r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434B4F-5BFD-9425-5C93-76638869EB7A}"/>
              </a:ext>
            </a:extLst>
          </p:cNvPr>
          <p:cNvSpPr txBox="1"/>
          <p:nvPr/>
        </p:nvSpPr>
        <p:spPr bwMode="auto">
          <a:xfrm>
            <a:off x="9940864" y="5766231"/>
            <a:ext cx="1191352" cy="95410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TATTOOS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PSI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590 MeV p</a:t>
            </a:r>
            <a:br>
              <a:rPr lang="en-US" sz="1400" dirty="0">
                <a:solidFill>
                  <a:schemeClr val="accent2"/>
                </a:solidFill>
              </a:rPr>
            </a:br>
            <a:r>
              <a:rPr lang="en-US" sz="1400" dirty="0" err="1">
                <a:solidFill>
                  <a:schemeClr val="accent2"/>
                </a:solidFill>
              </a:rPr>
              <a:t>Villigen</a:t>
            </a:r>
            <a:r>
              <a:rPr lang="en-US" sz="1400" dirty="0">
                <a:solidFill>
                  <a:schemeClr val="accent2"/>
                </a:solidFill>
              </a:rPr>
              <a:t> (CH)</a:t>
            </a:r>
            <a:endParaRPr lang="en-GB" sz="14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48D44EE-B8C4-9673-AD53-4A150B6E4EA9}"/>
                  </a:ext>
                </a:extLst>
              </p:cNvPr>
              <p:cNvSpPr txBox="1"/>
              <p:nvPr/>
            </p:nvSpPr>
            <p:spPr bwMode="auto">
              <a:xfrm>
                <a:off x="10452230" y="4486763"/>
                <a:ext cx="1587635" cy="116955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2"/>
                    </a:solidFill>
                  </a:rPr>
                  <a:t>ANURIB</a:t>
                </a:r>
              </a:p>
              <a:p>
                <a:r>
                  <a:rPr lang="en-US" sz="1400" dirty="0">
                    <a:solidFill>
                      <a:schemeClr val="accent2"/>
                    </a:solidFill>
                  </a:rPr>
                  <a:t>VECC</a:t>
                </a:r>
              </a:p>
              <a:p>
                <a:r>
                  <a:rPr lang="en-US" sz="1400" dirty="0">
                    <a:solidFill>
                      <a:schemeClr val="accent2"/>
                    </a:solidFill>
                  </a:rPr>
                  <a:t>50 MeV e→</a:t>
                </a:r>
                <a14:m>
                  <m:oMath xmlns:m="http://schemas.openxmlformats.org/officeDocument/2006/math">
                    <m:r>
                      <a:rPr lang="en-US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br>
                  <a:rPr lang="en-US" sz="1400" dirty="0">
                    <a:solidFill>
                      <a:schemeClr val="accent2"/>
                    </a:solidFill>
                  </a:rPr>
                </a:br>
                <a:r>
                  <a:rPr lang="en-US" sz="1400" dirty="0">
                    <a:solidFill>
                      <a:schemeClr val="accent2"/>
                    </a:solidFill>
                  </a:rPr>
                  <a:t>New Town in Kolkata (IN)</a:t>
                </a:r>
                <a:endParaRPr lang="en-GB" sz="1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48D44EE-B8C4-9673-AD53-4A150B6E4E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52230" y="4486763"/>
                <a:ext cx="1587635" cy="1169551"/>
              </a:xfrm>
              <a:prstGeom prst="rect">
                <a:avLst/>
              </a:prstGeom>
              <a:blipFill>
                <a:blip r:embed="rId6"/>
                <a:stretch>
                  <a:fillRect l="-377" t="-508" b="-2538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CCCE72EA-EBC6-D8E6-AAE7-D6136711636C}"/>
              </a:ext>
            </a:extLst>
          </p:cNvPr>
          <p:cNvSpPr txBox="1"/>
          <p:nvPr/>
        </p:nvSpPr>
        <p:spPr bwMode="auto">
          <a:xfrm>
            <a:off x="8401990" y="5642255"/>
            <a:ext cx="1461362" cy="1169551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MEDICIS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CERN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1.4 GeV p and 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external sources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Geneva (CH)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654DD6-658A-B45C-B231-B04C1095E1CC}"/>
              </a:ext>
            </a:extLst>
          </p:cNvPr>
          <p:cNvSpPr txBox="1"/>
          <p:nvPr/>
        </p:nvSpPr>
        <p:spPr bwMode="auto">
          <a:xfrm>
            <a:off x="1233710" y="703816"/>
            <a:ext cx="1458156" cy="954107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RISIKO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UNI Mainz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External sources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Mainz (DE)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EDC865-8966-C02A-3995-F6EC59198AA6}"/>
              </a:ext>
            </a:extLst>
          </p:cNvPr>
          <p:cNvSpPr txBox="1"/>
          <p:nvPr/>
        </p:nvSpPr>
        <p:spPr bwMode="auto">
          <a:xfrm>
            <a:off x="10731282" y="2408752"/>
            <a:ext cx="1122423" cy="95410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BRIF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CIAE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100 MeV p</a:t>
            </a:r>
            <a:br>
              <a:rPr lang="en-US" sz="1400" dirty="0">
                <a:solidFill>
                  <a:schemeClr val="accent4"/>
                </a:solidFill>
              </a:rPr>
            </a:br>
            <a:r>
              <a:rPr lang="en-US" sz="1400" dirty="0">
                <a:solidFill>
                  <a:schemeClr val="accent4"/>
                </a:solidFill>
              </a:rPr>
              <a:t>Beijing (CN)</a:t>
            </a:r>
            <a:endParaRPr lang="en-GB" sz="1400" dirty="0">
              <a:solidFill>
                <a:schemeClr val="accent4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D17F8AA-F2FC-6516-AD08-2B6092E667A6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4678332" y="3023292"/>
            <a:ext cx="1192116" cy="27486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2C1B261-EE67-A412-9FB4-4B53C264FD30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6114273" y="5135556"/>
            <a:ext cx="158511" cy="5925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8" name="Straight Connector 4097">
            <a:extLst>
              <a:ext uri="{FF2B5EF4-FFF2-40B4-BE49-F238E27FC236}">
                <a16:creationId xmlns:a16="http://schemas.microsoft.com/office/drawing/2014/main" id="{E69DCA68-031A-3567-8358-3B2AAF090629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5948680" y="3021260"/>
            <a:ext cx="1641629" cy="263223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4" name="Straight Connector 4103">
            <a:extLst>
              <a:ext uri="{FF2B5EF4-FFF2-40B4-BE49-F238E27FC236}">
                <a16:creationId xmlns:a16="http://schemas.microsoft.com/office/drawing/2014/main" id="{12F6A6BC-D840-5C96-3762-768E7400C2A0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5948680" y="3023292"/>
            <a:ext cx="3183991" cy="261896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BB8EC99C-3285-82BB-5A67-6C349BAAEDE6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6002338" y="3012053"/>
            <a:ext cx="4534202" cy="275417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0" name="Straight Connector 4109">
            <a:extLst>
              <a:ext uri="{FF2B5EF4-FFF2-40B4-BE49-F238E27FC236}">
                <a16:creationId xmlns:a16="http://schemas.microsoft.com/office/drawing/2014/main" id="{847A73FD-0F8A-A537-2EFC-A3B8C4477AB4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7785100" y="3635940"/>
            <a:ext cx="2667130" cy="143559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1" name="Straight Connector 4120">
            <a:extLst>
              <a:ext uri="{FF2B5EF4-FFF2-40B4-BE49-F238E27FC236}">
                <a16:creationId xmlns:a16="http://schemas.microsoft.com/office/drawing/2014/main" id="{C8E9D8B2-9EC5-9E28-66E6-6E0053038CA1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8335433" y="2885806"/>
            <a:ext cx="2395849" cy="30020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2" name="Straight Connector 4121">
            <a:extLst>
              <a:ext uri="{FF2B5EF4-FFF2-40B4-BE49-F238E27FC236}">
                <a16:creationId xmlns:a16="http://schemas.microsoft.com/office/drawing/2014/main" id="{E3729A7A-5D81-1C4C-09F4-D7CA55F40901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8610600" y="3287607"/>
            <a:ext cx="1789983" cy="64387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9" name="Straight Connector 4128">
            <a:extLst>
              <a:ext uri="{FF2B5EF4-FFF2-40B4-BE49-F238E27FC236}">
                <a16:creationId xmlns:a16="http://schemas.microsoft.com/office/drawing/2014/main" id="{B0817683-8A21-0D48-E315-80942BAC531E}"/>
              </a:ext>
            </a:extLst>
          </p:cNvPr>
          <p:cNvCxnSpPr>
            <a:cxnSpLocks/>
            <a:stCxn id="4096" idx="2"/>
          </p:cNvCxnSpPr>
          <p:nvPr/>
        </p:nvCxnSpPr>
        <p:spPr>
          <a:xfrm>
            <a:off x="5793679" y="1779307"/>
            <a:ext cx="651571" cy="91048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3" name="Straight Connector 4132">
            <a:extLst>
              <a:ext uri="{FF2B5EF4-FFF2-40B4-BE49-F238E27FC236}">
                <a16:creationId xmlns:a16="http://schemas.microsoft.com/office/drawing/2014/main" id="{D1A0D1D2-FEFE-8FB4-8461-F0A45BAEB21E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6085417" y="1995445"/>
            <a:ext cx="3176769" cy="105509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9" name="Straight Connector 4138">
            <a:extLst>
              <a:ext uri="{FF2B5EF4-FFF2-40B4-BE49-F238E27FC236}">
                <a16:creationId xmlns:a16="http://schemas.microsoft.com/office/drawing/2014/main" id="{ACAE9F35-3376-AE6A-88BF-1100BE872805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3850613" y="1857750"/>
            <a:ext cx="2490381" cy="73031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3" name="Straight Connector 4142">
            <a:extLst>
              <a:ext uri="{FF2B5EF4-FFF2-40B4-BE49-F238E27FC236}">
                <a16:creationId xmlns:a16="http://schemas.microsoft.com/office/drawing/2014/main" id="{216229F3-D8CC-D5C2-639E-FDEDC7CD7411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1962788" y="1657923"/>
            <a:ext cx="4057012" cy="127951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7" name="Straight Connector 4146">
            <a:extLst>
              <a:ext uri="{FF2B5EF4-FFF2-40B4-BE49-F238E27FC236}">
                <a16:creationId xmlns:a16="http://schemas.microsoft.com/office/drawing/2014/main" id="{2AE81C65-69EB-36C1-BDFE-9F52B9ADC861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093656" y="2256361"/>
            <a:ext cx="3926144" cy="69028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1" name="Straight Connector 4150">
            <a:extLst>
              <a:ext uri="{FF2B5EF4-FFF2-40B4-BE49-F238E27FC236}">
                <a16:creationId xmlns:a16="http://schemas.microsoft.com/office/drawing/2014/main" id="{27F9A5DF-1090-FA9B-1223-7CB595E85D95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2408518" y="2965331"/>
            <a:ext cx="3404795" cy="266750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6" name="Straight Connector 4155">
            <a:extLst>
              <a:ext uri="{FF2B5EF4-FFF2-40B4-BE49-F238E27FC236}">
                <a16:creationId xmlns:a16="http://schemas.microsoft.com/office/drawing/2014/main" id="{B907B759-4DF6-3DB2-F0E5-11EA8AE2E854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414850" y="2937440"/>
            <a:ext cx="891653" cy="4133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1" name="Straight Connector 4160">
            <a:extLst>
              <a:ext uri="{FF2B5EF4-FFF2-40B4-BE49-F238E27FC236}">
                <a16:creationId xmlns:a16="http://schemas.microsoft.com/office/drawing/2014/main" id="{5CDE2D81-9067-26B4-E15E-73991B3380DC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2222678" y="3133531"/>
            <a:ext cx="1699016" cy="129513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4" name="Straight Connector 4163">
            <a:extLst>
              <a:ext uri="{FF2B5EF4-FFF2-40B4-BE49-F238E27FC236}">
                <a16:creationId xmlns:a16="http://schemas.microsoft.com/office/drawing/2014/main" id="{F1573663-10C2-0B84-FB96-38CB64C7AA40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3235561" y="2909923"/>
            <a:ext cx="2693222" cy="28563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8" name="TextBox 4167">
            <a:extLst>
              <a:ext uri="{FF2B5EF4-FFF2-40B4-BE49-F238E27FC236}">
                <a16:creationId xmlns:a16="http://schemas.microsoft.com/office/drawing/2014/main" id="{C3B786B1-A352-FA52-F18C-FF3CF33E43D5}"/>
              </a:ext>
            </a:extLst>
          </p:cNvPr>
          <p:cNvSpPr txBox="1"/>
          <p:nvPr/>
        </p:nvSpPr>
        <p:spPr bwMode="auto">
          <a:xfrm>
            <a:off x="6870842" y="34367"/>
            <a:ext cx="111921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</a:rPr>
              <a:t>Operational</a:t>
            </a:r>
          </a:p>
        </p:txBody>
      </p:sp>
      <p:sp>
        <p:nvSpPr>
          <p:cNvPr id="4169" name="TextBox 4168">
            <a:extLst>
              <a:ext uri="{FF2B5EF4-FFF2-40B4-BE49-F238E27FC236}">
                <a16:creationId xmlns:a16="http://schemas.microsoft.com/office/drawing/2014/main" id="{F974C3B1-1CF0-222D-0A0A-A4A4AA608A58}"/>
              </a:ext>
            </a:extLst>
          </p:cNvPr>
          <p:cNvSpPr txBox="1"/>
          <p:nvPr/>
        </p:nvSpPr>
        <p:spPr bwMode="auto">
          <a:xfrm>
            <a:off x="7873033" y="31674"/>
            <a:ext cx="69044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Future</a:t>
            </a:r>
          </a:p>
        </p:txBody>
      </p:sp>
      <p:sp>
        <p:nvSpPr>
          <p:cNvPr id="4170" name="TextBox 4169">
            <a:extLst>
              <a:ext uri="{FF2B5EF4-FFF2-40B4-BE49-F238E27FC236}">
                <a16:creationId xmlns:a16="http://schemas.microsoft.com/office/drawing/2014/main" id="{C2FEE930-A4E2-E2E0-E9E8-1F4FE71B65D7}"/>
              </a:ext>
            </a:extLst>
          </p:cNvPr>
          <p:cNvSpPr txBox="1"/>
          <p:nvPr/>
        </p:nvSpPr>
        <p:spPr bwMode="auto">
          <a:xfrm>
            <a:off x="9907454" y="405649"/>
            <a:ext cx="2085827" cy="307777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Offline RIB (operational)</a:t>
            </a:r>
          </a:p>
        </p:txBody>
      </p:sp>
      <p:sp>
        <p:nvSpPr>
          <p:cNvPr id="4171" name="TextBox 4170">
            <a:extLst>
              <a:ext uri="{FF2B5EF4-FFF2-40B4-BE49-F238E27FC236}">
                <a16:creationId xmlns:a16="http://schemas.microsoft.com/office/drawing/2014/main" id="{572AFDD0-4635-20B8-091F-2B67D12C647F}"/>
              </a:ext>
            </a:extLst>
          </p:cNvPr>
          <p:cNvSpPr txBox="1"/>
          <p:nvPr/>
        </p:nvSpPr>
        <p:spPr bwMode="auto">
          <a:xfrm>
            <a:off x="6097381" y="194031"/>
            <a:ext cx="8098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Legend:</a:t>
            </a:r>
          </a:p>
        </p:txBody>
      </p:sp>
      <p:sp>
        <p:nvSpPr>
          <p:cNvPr id="4179" name="TextBox 4178">
            <a:extLst>
              <a:ext uri="{FF2B5EF4-FFF2-40B4-BE49-F238E27FC236}">
                <a16:creationId xmlns:a16="http://schemas.microsoft.com/office/drawing/2014/main" id="{024E5E03-DF20-E7C4-0017-40141965A343}"/>
              </a:ext>
            </a:extLst>
          </p:cNvPr>
          <p:cNvSpPr txBox="1"/>
          <p:nvPr/>
        </p:nvSpPr>
        <p:spPr bwMode="auto">
          <a:xfrm>
            <a:off x="6960031" y="404825"/>
            <a:ext cx="1384546" cy="3077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</a:t>
            </a:r>
            <a:r>
              <a:rPr lang="en-GB" sz="1400" dirty="0"/>
              <a:t> High energy</a:t>
            </a:r>
          </a:p>
        </p:txBody>
      </p:sp>
      <p:sp>
        <p:nvSpPr>
          <p:cNvPr id="4180" name="TextBox 4179">
            <a:extLst>
              <a:ext uri="{FF2B5EF4-FFF2-40B4-BE49-F238E27FC236}">
                <a16:creationId xmlns:a16="http://schemas.microsoft.com/office/drawing/2014/main" id="{1D3534D6-5F1A-28EE-222A-921C13BA43FC}"/>
              </a:ext>
            </a:extLst>
          </p:cNvPr>
          <p:cNvSpPr txBox="1"/>
          <p:nvPr/>
        </p:nvSpPr>
        <p:spPr bwMode="auto">
          <a:xfrm>
            <a:off x="8437786" y="403331"/>
            <a:ext cx="1317220" cy="30777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 </a:t>
            </a:r>
            <a:r>
              <a:rPr lang="en-GB" sz="1400" dirty="0"/>
              <a:t>Low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216A24BD-39D7-FD9F-9549-FC8ED28B1E2A}"/>
                  </a:ext>
                </a:extLst>
              </p:cNvPr>
              <p:cNvSpPr txBox="1"/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e→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GB" sz="140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216A24BD-39D7-FD9F-9549-FC8ED28B1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blipFill>
                <a:blip r:embed="rId7"/>
                <a:stretch>
                  <a:fillRect l="-1087" t="-1818" b="-10909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82" name="TextBox 4181">
            <a:extLst>
              <a:ext uri="{FF2B5EF4-FFF2-40B4-BE49-F238E27FC236}">
                <a16:creationId xmlns:a16="http://schemas.microsoft.com/office/drawing/2014/main" id="{6CAB6333-0C84-D286-71F9-32F44F1677E5}"/>
              </a:ext>
            </a:extLst>
          </p:cNvPr>
          <p:cNvSpPr txBox="1"/>
          <p:nvPr/>
        </p:nvSpPr>
        <p:spPr bwMode="auto">
          <a:xfrm>
            <a:off x="8522538" y="46229"/>
            <a:ext cx="1100814" cy="30777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Gas catcher</a:t>
            </a:r>
          </a:p>
        </p:txBody>
      </p:sp>
      <p:sp>
        <p:nvSpPr>
          <p:cNvPr id="4183" name="TextBox 4182">
            <a:extLst>
              <a:ext uri="{FF2B5EF4-FFF2-40B4-BE49-F238E27FC236}">
                <a16:creationId xmlns:a16="http://schemas.microsoft.com/office/drawing/2014/main" id="{E7D2646C-1951-C9FA-68F9-FE902DDD0349}"/>
              </a:ext>
            </a:extLst>
          </p:cNvPr>
          <p:cNvSpPr txBox="1"/>
          <p:nvPr/>
        </p:nvSpPr>
        <p:spPr bwMode="auto">
          <a:xfrm>
            <a:off x="9693530" y="42119"/>
            <a:ext cx="97174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Heavy ion</a:t>
            </a:r>
          </a:p>
        </p:txBody>
      </p:sp>
      <p:sp>
        <p:nvSpPr>
          <p:cNvPr id="4184" name="Rectangle 4183">
            <a:extLst>
              <a:ext uri="{FF2B5EF4-FFF2-40B4-BE49-F238E27FC236}">
                <a16:creationId xmlns:a16="http://schemas.microsoft.com/office/drawing/2014/main" id="{4BFEB453-DE2B-BA1C-81AF-3AB2B187A3DE}"/>
              </a:ext>
            </a:extLst>
          </p:cNvPr>
          <p:cNvSpPr/>
          <p:nvPr/>
        </p:nvSpPr>
        <p:spPr>
          <a:xfrm>
            <a:off x="6904865" y="18216"/>
            <a:ext cx="5227868" cy="748017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86" name="Straight Connector 4185">
            <a:extLst>
              <a:ext uri="{FF2B5EF4-FFF2-40B4-BE49-F238E27FC236}">
                <a16:creationId xmlns:a16="http://schemas.microsoft.com/office/drawing/2014/main" id="{53FA06A0-AD30-C760-7CCC-726A453E2471}"/>
              </a:ext>
            </a:extLst>
          </p:cNvPr>
          <p:cNvCxnSpPr>
            <a:cxnSpLocks/>
            <a:stCxn id="8" idx="0"/>
          </p:cNvCxnSpPr>
          <p:nvPr/>
        </p:nvCxnSpPr>
        <p:spPr>
          <a:xfrm>
            <a:off x="1317434" y="2873761"/>
            <a:ext cx="1106559" cy="27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8" name="Straight Connector 4187">
            <a:extLst>
              <a:ext uri="{FF2B5EF4-FFF2-40B4-BE49-F238E27FC236}">
                <a16:creationId xmlns:a16="http://schemas.microsoft.com/office/drawing/2014/main" id="{A27C7D85-E010-F3EE-6FC1-8095DC7E9DB2}"/>
              </a:ext>
            </a:extLst>
          </p:cNvPr>
          <p:cNvCxnSpPr>
            <a:cxnSpLocks/>
          </p:cNvCxnSpPr>
          <p:nvPr/>
        </p:nvCxnSpPr>
        <p:spPr>
          <a:xfrm>
            <a:off x="2414850" y="2873761"/>
            <a:ext cx="0" cy="9671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3" name="Straight Connector 4192">
            <a:extLst>
              <a:ext uri="{FF2B5EF4-FFF2-40B4-BE49-F238E27FC236}">
                <a16:creationId xmlns:a16="http://schemas.microsoft.com/office/drawing/2014/main" id="{ABBC24C2-E723-EE85-6A35-ADE3478B16FA}"/>
              </a:ext>
            </a:extLst>
          </p:cNvPr>
          <p:cNvCxnSpPr>
            <a:cxnSpLocks/>
            <a:endCxn id="8" idx="2"/>
          </p:cNvCxnSpPr>
          <p:nvPr/>
        </p:nvCxnSpPr>
        <p:spPr>
          <a:xfrm flipH="1">
            <a:off x="1317434" y="3827868"/>
            <a:ext cx="10974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" name="TextBox 4095">
            <a:extLst>
              <a:ext uri="{FF2B5EF4-FFF2-40B4-BE49-F238E27FC236}">
                <a16:creationId xmlns:a16="http://schemas.microsoft.com/office/drawing/2014/main" id="{2B765F03-91F4-2718-37D1-8CF9FFDC2FFE}"/>
              </a:ext>
            </a:extLst>
          </p:cNvPr>
          <p:cNvSpPr txBox="1"/>
          <p:nvPr/>
        </p:nvSpPr>
        <p:spPr bwMode="auto">
          <a:xfrm>
            <a:off x="4949537" y="825200"/>
            <a:ext cx="1688283" cy="954107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IRIN-PIK reactor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PNPI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n (</a:t>
            </a:r>
            <a:r>
              <a:rPr lang="pt-BR" sz="1400" dirty="0">
                <a:solidFill>
                  <a:schemeClr val="accent2"/>
                </a:solidFill>
              </a:rPr>
              <a:t>3×10</a:t>
            </a:r>
            <a:r>
              <a:rPr lang="pt-BR" sz="1400" baseline="30000" dirty="0">
                <a:solidFill>
                  <a:schemeClr val="accent2"/>
                </a:solidFill>
              </a:rPr>
              <a:t>13</a:t>
            </a:r>
            <a:r>
              <a:rPr lang="pt-BR" sz="1400" dirty="0">
                <a:solidFill>
                  <a:schemeClr val="accent2"/>
                </a:solidFill>
              </a:rPr>
              <a:t> n/(cm</a:t>
            </a:r>
            <a:r>
              <a:rPr lang="pt-BR" sz="1400" baseline="30000" dirty="0">
                <a:solidFill>
                  <a:schemeClr val="accent2"/>
                </a:solidFill>
              </a:rPr>
              <a:t>2</a:t>
            </a:r>
            <a:r>
              <a:rPr lang="pt-BR" sz="1400" dirty="0">
                <a:solidFill>
                  <a:schemeClr val="accent2"/>
                </a:solidFill>
              </a:rPr>
              <a:t> s)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dirty="0">
                <a:solidFill>
                  <a:schemeClr val="accent2"/>
                </a:solidFill>
              </a:rPr>
              <a:t>St. Petersburg (RU)</a:t>
            </a:r>
            <a:endParaRPr lang="en-GB" sz="1400" dirty="0">
              <a:solidFill>
                <a:schemeClr val="accent2"/>
              </a:solidFill>
            </a:endParaRPr>
          </a:p>
        </p:txBody>
      </p:sp>
      <p:cxnSp>
        <p:nvCxnSpPr>
          <p:cNvPr id="4178" name="Straight Connector 4177">
            <a:extLst>
              <a:ext uri="{FF2B5EF4-FFF2-40B4-BE49-F238E27FC236}">
                <a16:creationId xmlns:a16="http://schemas.microsoft.com/office/drawing/2014/main" id="{4FA678DA-BFBE-9780-2DBD-1365140C969E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6439912" y="1853937"/>
            <a:ext cx="1260487" cy="8092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0" name="TextBox 4189">
            <a:extLst>
              <a:ext uri="{FF2B5EF4-FFF2-40B4-BE49-F238E27FC236}">
                <a16:creationId xmlns:a16="http://schemas.microsoft.com/office/drawing/2014/main" id="{7535344D-7287-E510-252F-E2B457CC4432}"/>
              </a:ext>
            </a:extLst>
          </p:cNvPr>
          <p:cNvSpPr txBox="1"/>
          <p:nvPr/>
        </p:nvSpPr>
        <p:spPr bwMode="auto">
          <a:xfrm>
            <a:off x="10077253" y="1243287"/>
            <a:ext cx="1787669" cy="954107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BISOL-CARIF reactor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CIAE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n (</a:t>
            </a:r>
            <a:r>
              <a:rPr lang="pt-BR" sz="1400" dirty="0">
                <a:solidFill>
                  <a:schemeClr val="accent2"/>
                </a:solidFill>
              </a:rPr>
              <a:t>8 × 10</a:t>
            </a:r>
            <a:r>
              <a:rPr lang="pt-BR" sz="1400" baseline="30000" dirty="0">
                <a:solidFill>
                  <a:schemeClr val="accent2"/>
                </a:solidFill>
              </a:rPr>
              <a:t>14</a:t>
            </a:r>
            <a:r>
              <a:rPr lang="pt-BR" sz="1400" dirty="0">
                <a:solidFill>
                  <a:schemeClr val="accent2"/>
                </a:solidFill>
              </a:rPr>
              <a:t> n/(cm</a:t>
            </a:r>
            <a:r>
              <a:rPr lang="pt-BR" sz="1400" baseline="30000" dirty="0">
                <a:solidFill>
                  <a:schemeClr val="accent2"/>
                </a:solidFill>
              </a:rPr>
              <a:t>2</a:t>
            </a:r>
            <a:r>
              <a:rPr lang="pt-BR" sz="1400" dirty="0">
                <a:solidFill>
                  <a:schemeClr val="accent2"/>
                </a:solidFill>
              </a:rPr>
              <a:t> s)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dirty="0">
                <a:solidFill>
                  <a:schemeClr val="accent2"/>
                </a:solidFill>
              </a:rPr>
              <a:t>Beijing (CN)</a:t>
            </a:r>
            <a:endParaRPr lang="en-GB" sz="1400" dirty="0">
              <a:solidFill>
                <a:schemeClr val="accent2"/>
              </a:solidFill>
            </a:endParaRPr>
          </a:p>
        </p:txBody>
      </p:sp>
      <p:cxnSp>
        <p:nvCxnSpPr>
          <p:cNvPr id="4191" name="Straight Connector 4190">
            <a:extLst>
              <a:ext uri="{FF2B5EF4-FFF2-40B4-BE49-F238E27FC236}">
                <a16:creationId xmlns:a16="http://schemas.microsoft.com/office/drawing/2014/main" id="{F53C2F89-49BB-DC55-5F82-61A798800636}"/>
              </a:ext>
            </a:extLst>
          </p:cNvPr>
          <p:cNvCxnSpPr>
            <a:cxnSpLocks/>
            <a:stCxn id="4190" idx="2"/>
          </p:cNvCxnSpPr>
          <p:nvPr/>
        </p:nvCxnSpPr>
        <p:spPr>
          <a:xfrm flipH="1">
            <a:off x="8365270" y="2197394"/>
            <a:ext cx="2605818" cy="98861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7" name="Straight Connector 4196">
            <a:extLst>
              <a:ext uri="{FF2B5EF4-FFF2-40B4-BE49-F238E27FC236}">
                <a16:creationId xmlns:a16="http://schemas.microsoft.com/office/drawing/2014/main" id="{68F7FA78-FD7F-406E-9633-FB03A11DE6EB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1137427" y="1775776"/>
            <a:ext cx="956229" cy="3531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8" name="Straight Connector 4197">
            <a:extLst>
              <a:ext uri="{FF2B5EF4-FFF2-40B4-BE49-F238E27FC236}">
                <a16:creationId xmlns:a16="http://schemas.microsoft.com/office/drawing/2014/main" id="{6DAA8D82-C789-0215-A1AD-599ACD1AD538}"/>
              </a:ext>
            </a:extLst>
          </p:cNvPr>
          <p:cNvCxnSpPr>
            <a:cxnSpLocks/>
          </p:cNvCxnSpPr>
          <p:nvPr/>
        </p:nvCxnSpPr>
        <p:spPr>
          <a:xfrm>
            <a:off x="2096144" y="1775776"/>
            <a:ext cx="0" cy="954107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1" name="Straight Connector 4200">
            <a:extLst>
              <a:ext uri="{FF2B5EF4-FFF2-40B4-BE49-F238E27FC236}">
                <a16:creationId xmlns:a16="http://schemas.microsoft.com/office/drawing/2014/main" id="{616BFB0C-FE0F-5615-0AAD-EA84CE2531BB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1137427" y="2733414"/>
            <a:ext cx="956229" cy="0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4" name="TextBox 4203">
            <a:extLst>
              <a:ext uri="{FF2B5EF4-FFF2-40B4-BE49-F238E27FC236}">
                <a16:creationId xmlns:a16="http://schemas.microsoft.com/office/drawing/2014/main" id="{E137A124-858A-D5FE-C23E-AE879D9425DD}"/>
              </a:ext>
            </a:extLst>
          </p:cNvPr>
          <p:cNvSpPr txBox="1"/>
          <p:nvPr/>
        </p:nvSpPr>
        <p:spPr bwMode="auto">
          <a:xfrm>
            <a:off x="10728213" y="51263"/>
            <a:ext cx="784189" cy="307777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Reactor</a:t>
            </a:r>
          </a:p>
        </p:txBody>
      </p:sp>
    </p:spTree>
    <p:extLst>
      <p:ext uri="{BB962C8B-B14F-4D97-AF65-F5344CB8AC3E}">
        <p14:creationId xmlns:p14="http://schemas.microsoft.com/office/powerpoint/2010/main" val="268940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 animBg="1"/>
      <p:bldP spid="10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4168" grpId="0"/>
      <p:bldP spid="4169" grpId="0"/>
      <p:bldP spid="4170" grpId="0" animBg="1"/>
      <p:bldP spid="4171" grpId="0"/>
      <p:bldP spid="4179" grpId="0" animBg="1"/>
      <p:bldP spid="4180" grpId="0" animBg="1"/>
      <p:bldP spid="4181" grpId="0" animBg="1"/>
      <p:bldP spid="4182" grpId="0" animBg="1"/>
      <p:bldP spid="4183" grpId="0" animBg="1"/>
      <p:bldP spid="4184" grpId="0" animBg="1"/>
      <p:bldP spid="4096" grpId="0" animBg="1"/>
      <p:bldP spid="4190" grpId="0" animBg="1"/>
      <p:bldP spid="420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1E70A-C4C2-B003-506F-1AA67A586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E0760-E563-52B2-573F-06E31289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224862"/>
            <a:ext cx="6264052" cy="438601"/>
          </a:xfrm>
        </p:spPr>
        <p:txBody>
          <a:bodyPr/>
          <a:lstStyle/>
          <a:p>
            <a:r>
              <a:rPr lang="en-US" sz="3200" dirty="0"/>
              <a:t>High Energy Proton Facilities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90070-B4A8-232E-1BEB-6B5802C9F3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5</a:t>
            </a:fld>
            <a:endParaRPr lang="en-BE" dirty="0"/>
          </a:p>
        </p:txBody>
      </p:sp>
      <p:pic>
        <p:nvPicPr>
          <p:cNvPr id="4100" name="Picture 4" descr="r/Maps - a black background with a black square">
            <a:extLst>
              <a:ext uri="{FF2B5EF4-FFF2-40B4-BE49-F238E27FC236}">
                <a16:creationId xmlns:a16="http://schemas.microsoft.com/office/drawing/2014/main" id="{3B4FDA95-C99E-5DAD-E09A-1C72C5AAD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50" y="2122689"/>
            <a:ext cx="7835389" cy="37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A33F66-D534-7A3E-CDD0-FBC93D52939F}"/>
              </a:ext>
            </a:extLst>
          </p:cNvPr>
          <p:cNvSpPr txBox="1"/>
          <p:nvPr/>
        </p:nvSpPr>
        <p:spPr bwMode="auto">
          <a:xfrm>
            <a:off x="6904865" y="5653494"/>
            <a:ext cx="1370888" cy="95410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ISOLDE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CERN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1.4 – 1.7 GeV p</a:t>
            </a:r>
            <a:br>
              <a:rPr lang="en-US" sz="1400" dirty="0">
                <a:solidFill>
                  <a:schemeClr val="accent4"/>
                </a:solidFill>
              </a:rPr>
            </a:br>
            <a:r>
              <a:rPr lang="en-US" sz="1400" dirty="0">
                <a:solidFill>
                  <a:schemeClr val="accent4"/>
                </a:solidFill>
              </a:rPr>
              <a:t>Geneva (CH)</a:t>
            </a:r>
            <a:endParaRPr lang="en-GB" sz="1400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B50F5D-7D82-D0FC-F9A6-720C87CCFDC8}"/>
                  </a:ext>
                </a:extLst>
              </p:cNvPr>
              <p:cNvSpPr txBox="1"/>
              <p:nvPr/>
            </p:nvSpPr>
            <p:spPr bwMode="auto">
              <a:xfrm>
                <a:off x="220018" y="2873761"/>
                <a:ext cx="2194832" cy="954107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4"/>
                    </a:solidFill>
                  </a:rPr>
                  <a:t>ISAC,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ARIEL</a:t>
                </a:r>
              </a:p>
              <a:p>
                <a:r>
                  <a:rPr lang="en-US" sz="1400" dirty="0">
                    <a:solidFill>
                      <a:schemeClr val="accent4"/>
                    </a:solidFill>
                  </a:rPr>
                  <a:t>TRIUMF</a:t>
                </a:r>
              </a:p>
              <a:p>
                <a:r>
                  <a:rPr lang="en-US" sz="1400" dirty="0">
                    <a:solidFill>
                      <a:schemeClr val="accent4"/>
                    </a:solidFill>
                  </a:rPr>
                  <a:t>490 MeV p,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30 MeV e→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400" dirty="0">
                    <a:solidFill>
                      <a:schemeClr val="accent2"/>
                    </a:solidFill>
                    <a:sym typeface="Wingdings" panose="05000000000000000000" pitchFamily="2" charset="2"/>
                  </a:rPr>
                  <a:t> </a:t>
                </a:r>
                <a:br>
                  <a:rPr lang="en-US" sz="1400" dirty="0">
                    <a:solidFill>
                      <a:srgbClr val="FF0000"/>
                    </a:solidFill>
                  </a:rPr>
                </a:br>
                <a:r>
                  <a:rPr lang="en-US" sz="1400" dirty="0">
                    <a:solidFill>
                      <a:schemeClr val="accent4"/>
                    </a:solidFill>
                  </a:rPr>
                  <a:t>Vancouver (CA)</a:t>
                </a:r>
                <a:endParaRPr lang="en-GB" sz="1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B50F5D-7D82-D0FC-F9A6-720C87CCF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018" y="2873761"/>
                <a:ext cx="2194832" cy="954107"/>
              </a:xfrm>
              <a:prstGeom prst="rect">
                <a:avLst/>
              </a:prstGeom>
              <a:blipFill>
                <a:blip r:embed="rId4"/>
                <a:stretch>
                  <a:fillRect l="-274" b="-3086"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8B033821-8769-976A-785F-D2614C40EB4E}"/>
              </a:ext>
            </a:extLst>
          </p:cNvPr>
          <p:cNvSpPr txBox="1"/>
          <p:nvPr/>
        </p:nvSpPr>
        <p:spPr bwMode="auto">
          <a:xfrm>
            <a:off x="6865362" y="899830"/>
            <a:ext cx="1670073" cy="95410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IRIS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PNPI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1 GeV p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St. Petersburg (RU)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5EF49E-FB07-41C2-A790-D8D409D29508}"/>
              </a:ext>
            </a:extLst>
          </p:cNvPr>
          <p:cNvSpPr txBox="1"/>
          <p:nvPr/>
        </p:nvSpPr>
        <p:spPr bwMode="auto">
          <a:xfrm>
            <a:off x="9940864" y="5766231"/>
            <a:ext cx="1191352" cy="95410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TATTOOS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PSI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590 MeV p</a:t>
            </a:r>
            <a:br>
              <a:rPr lang="en-US" sz="1400" dirty="0">
                <a:solidFill>
                  <a:schemeClr val="accent2"/>
                </a:solidFill>
              </a:rPr>
            </a:br>
            <a:r>
              <a:rPr lang="en-US" sz="1400" dirty="0" err="1">
                <a:solidFill>
                  <a:schemeClr val="accent2"/>
                </a:solidFill>
              </a:rPr>
              <a:t>Villigen</a:t>
            </a:r>
            <a:r>
              <a:rPr lang="en-US" sz="1400" dirty="0">
                <a:solidFill>
                  <a:schemeClr val="accent2"/>
                </a:solidFill>
              </a:rPr>
              <a:t> (CH)</a:t>
            </a:r>
            <a:endParaRPr lang="en-GB" sz="1400" dirty="0">
              <a:solidFill>
                <a:schemeClr val="accent2"/>
              </a:solidFill>
            </a:endParaRPr>
          </a:p>
        </p:txBody>
      </p:sp>
      <p:cxnSp>
        <p:nvCxnSpPr>
          <p:cNvPr id="4098" name="Straight Connector 4097">
            <a:extLst>
              <a:ext uri="{FF2B5EF4-FFF2-40B4-BE49-F238E27FC236}">
                <a16:creationId xmlns:a16="http://schemas.microsoft.com/office/drawing/2014/main" id="{58BEE21C-8D97-99FE-BB7D-12767B566571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5948680" y="3021260"/>
            <a:ext cx="1641629" cy="263223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303361AE-F13D-7737-FF56-928AA4F48EE4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6002338" y="3012053"/>
            <a:ext cx="4534202" cy="275417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6" name="Straight Connector 4155">
            <a:extLst>
              <a:ext uri="{FF2B5EF4-FFF2-40B4-BE49-F238E27FC236}">
                <a16:creationId xmlns:a16="http://schemas.microsoft.com/office/drawing/2014/main" id="{75B54321-B4DB-3343-B760-B03080BE3957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414850" y="2937440"/>
            <a:ext cx="891653" cy="4133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8" name="TextBox 4167">
            <a:extLst>
              <a:ext uri="{FF2B5EF4-FFF2-40B4-BE49-F238E27FC236}">
                <a16:creationId xmlns:a16="http://schemas.microsoft.com/office/drawing/2014/main" id="{7060C2E9-1628-598A-484E-39E3417607BA}"/>
              </a:ext>
            </a:extLst>
          </p:cNvPr>
          <p:cNvSpPr txBox="1"/>
          <p:nvPr/>
        </p:nvSpPr>
        <p:spPr bwMode="auto">
          <a:xfrm>
            <a:off x="6870842" y="34367"/>
            <a:ext cx="111921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</a:rPr>
              <a:t>Operational</a:t>
            </a:r>
          </a:p>
        </p:txBody>
      </p:sp>
      <p:sp>
        <p:nvSpPr>
          <p:cNvPr id="4169" name="TextBox 4168">
            <a:extLst>
              <a:ext uri="{FF2B5EF4-FFF2-40B4-BE49-F238E27FC236}">
                <a16:creationId xmlns:a16="http://schemas.microsoft.com/office/drawing/2014/main" id="{2F31B9D4-A87B-8D9F-E9CC-E45AA76A404A}"/>
              </a:ext>
            </a:extLst>
          </p:cNvPr>
          <p:cNvSpPr txBox="1"/>
          <p:nvPr/>
        </p:nvSpPr>
        <p:spPr bwMode="auto">
          <a:xfrm>
            <a:off x="7873033" y="31674"/>
            <a:ext cx="69044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Future</a:t>
            </a:r>
          </a:p>
        </p:txBody>
      </p:sp>
      <p:sp>
        <p:nvSpPr>
          <p:cNvPr id="4170" name="TextBox 4169">
            <a:extLst>
              <a:ext uri="{FF2B5EF4-FFF2-40B4-BE49-F238E27FC236}">
                <a16:creationId xmlns:a16="http://schemas.microsoft.com/office/drawing/2014/main" id="{C851D6D1-B8EF-E368-46B6-37B26BB1ECB0}"/>
              </a:ext>
            </a:extLst>
          </p:cNvPr>
          <p:cNvSpPr txBox="1"/>
          <p:nvPr/>
        </p:nvSpPr>
        <p:spPr bwMode="auto">
          <a:xfrm>
            <a:off x="9907454" y="405649"/>
            <a:ext cx="2085827" cy="307777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Offline RIB (operational)</a:t>
            </a:r>
          </a:p>
        </p:txBody>
      </p:sp>
      <p:sp>
        <p:nvSpPr>
          <p:cNvPr id="4171" name="TextBox 4170">
            <a:extLst>
              <a:ext uri="{FF2B5EF4-FFF2-40B4-BE49-F238E27FC236}">
                <a16:creationId xmlns:a16="http://schemas.microsoft.com/office/drawing/2014/main" id="{7D51B153-EDAF-816D-36B6-FCD04E0C7750}"/>
              </a:ext>
            </a:extLst>
          </p:cNvPr>
          <p:cNvSpPr txBox="1"/>
          <p:nvPr/>
        </p:nvSpPr>
        <p:spPr bwMode="auto">
          <a:xfrm>
            <a:off x="6097381" y="194031"/>
            <a:ext cx="8098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Legend:</a:t>
            </a:r>
          </a:p>
        </p:txBody>
      </p:sp>
      <p:sp>
        <p:nvSpPr>
          <p:cNvPr id="4179" name="TextBox 4178">
            <a:extLst>
              <a:ext uri="{FF2B5EF4-FFF2-40B4-BE49-F238E27FC236}">
                <a16:creationId xmlns:a16="http://schemas.microsoft.com/office/drawing/2014/main" id="{A0112A40-9B68-22D1-8FB7-2A9ECC190FDF}"/>
              </a:ext>
            </a:extLst>
          </p:cNvPr>
          <p:cNvSpPr txBox="1"/>
          <p:nvPr/>
        </p:nvSpPr>
        <p:spPr bwMode="auto">
          <a:xfrm>
            <a:off x="6960031" y="404825"/>
            <a:ext cx="1384546" cy="3077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</a:t>
            </a:r>
            <a:r>
              <a:rPr lang="en-GB" sz="1400" dirty="0"/>
              <a:t> High energy</a:t>
            </a:r>
          </a:p>
        </p:txBody>
      </p:sp>
      <p:sp>
        <p:nvSpPr>
          <p:cNvPr id="4180" name="TextBox 4179">
            <a:extLst>
              <a:ext uri="{FF2B5EF4-FFF2-40B4-BE49-F238E27FC236}">
                <a16:creationId xmlns:a16="http://schemas.microsoft.com/office/drawing/2014/main" id="{65622BD7-E906-E617-090B-EDBF81F30B27}"/>
              </a:ext>
            </a:extLst>
          </p:cNvPr>
          <p:cNvSpPr txBox="1"/>
          <p:nvPr/>
        </p:nvSpPr>
        <p:spPr bwMode="auto">
          <a:xfrm>
            <a:off x="8437786" y="403331"/>
            <a:ext cx="1317220" cy="30777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 </a:t>
            </a:r>
            <a:r>
              <a:rPr lang="en-GB" sz="1400" dirty="0"/>
              <a:t>Low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A65EA70C-193B-8EE2-E189-B481EF5A86A0}"/>
                  </a:ext>
                </a:extLst>
              </p:cNvPr>
              <p:cNvSpPr txBox="1"/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e→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GB" sz="140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A65EA70C-193B-8EE2-E189-B481EF5A8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blipFill>
                <a:blip r:embed="rId5"/>
                <a:stretch>
                  <a:fillRect l="-1087" t="-1818" b="-10909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82" name="TextBox 4181">
            <a:extLst>
              <a:ext uri="{FF2B5EF4-FFF2-40B4-BE49-F238E27FC236}">
                <a16:creationId xmlns:a16="http://schemas.microsoft.com/office/drawing/2014/main" id="{3A822E1D-D34D-2955-3B54-F4C45E40D880}"/>
              </a:ext>
            </a:extLst>
          </p:cNvPr>
          <p:cNvSpPr txBox="1"/>
          <p:nvPr/>
        </p:nvSpPr>
        <p:spPr bwMode="auto">
          <a:xfrm>
            <a:off x="8522538" y="46229"/>
            <a:ext cx="1100814" cy="30777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Gas catcher</a:t>
            </a:r>
          </a:p>
        </p:txBody>
      </p:sp>
      <p:sp>
        <p:nvSpPr>
          <p:cNvPr id="4183" name="TextBox 4182">
            <a:extLst>
              <a:ext uri="{FF2B5EF4-FFF2-40B4-BE49-F238E27FC236}">
                <a16:creationId xmlns:a16="http://schemas.microsoft.com/office/drawing/2014/main" id="{D5E2AB60-1F75-494A-4725-CF67ED9AF4B2}"/>
              </a:ext>
            </a:extLst>
          </p:cNvPr>
          <p:cNvSpPr txBox="1"/>
          <p:nvPr/>
        </p:nvSpPr>
        <p:spPr bwMode="auto">
          <a:xfrm>
            <a:off x="9693530" y="42119"/>
            <a:ext cx="97174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Heavy ion</a:t>
            </a:r>
          </a:p>
        </p:txBody>
      </p:sp>
      <p:sp>
        <p:nvSpPr>
          <p:cNvPr id="4184" name="Rectangle 4183">
            <a:extLst>
              <a:ext uri="{FF2B5EF4-FFF2-40B4-BE49-F238E27FC236}">
                <a16:creationId xmlns:a16="http://schemas.microsoft.com/office/drawing/2014/main" id="{AEA5A7DC-6A15-BB59-23DF-6FF0D6BA42E2}"/>
              </a:ext>
            </a:extLst>
          </p:cNvPr>
          <p:cNvSpPr/>
          <p:nvPr/>
        </p:nvSpPr>
        <p:spPr>
          <a:xfrm>
            <a:off x="6904865" y="18216"/>
            <a:ext cx="5227868" cy="748017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86" name="Straight Connector 4185">
            <a:extLst>
              <a:ext uri="{FF2B5EF4-FFF2-40B4-BE49-F238E27FC236}">
                <a16:creationId xmlns:a16="http://schemas.microsoft.com/office/drawing/2014/main" id="{BD53B90C-0038-D56C-516B-CA0B4FA9D49F}"/>
              </a:ext>
            </a:extLst>
          </p:cNvPr>
          <p:cNvCxnSpPr>
            <a:cxnSpLocks/>
            <a:stCxn id="8" idx="0"/>
          </p:cNvCxnSpPr>
          <p:nvPr/>
        </p:nvCxnSpPr>
        <p:spPr>
          <a:xfrm>
            <a:off x="1317434" y="2873761"/>
            <a:ext cx="1106559" cy="27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8" name="Straight Connector 4187">
            <a:extLst>
              <a:ext uri="{FF2B5EF4-FFF2-40B4-BE49-F238E27FC236}">
                <a16:creationId xmlns:a16="http://schemas.microsoft.com/office/drawing/2014/main" id="{67A7863F-AB21-AD1C-BAFE-B84B16BBB0A1}"/>
              </a:ext>
            </a:extLst>
          </p:cNvPr>
          <p:cNvCxnSpPr>
            <a:cxnSpLocks/>
          </p:cNvCxnSpPr>
          <p:nvPr/>
        </p:nvCxnSpPr>
        <p:spPr>
          <a:xfrm>
            <a:off x="2414850" y="2873761"/>
            <a:ext cx="0" cy="9671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3" name="Straight Connector 4192">
            <a:extLst>
              <a:ext uri="{FF2B5EF4-FFF2-40B4-BE49-F238E27FC236}">
                <a16:creationId xmlns:a16="http://schemas.microsoft.com/office/drawing/2014/main" id="{17665554-8B70-0E10-27E1-B88E49758AB2}"/>
              </a:ext>
            </a:extLst>
          </p:cNvPr>
          <p:cNvCxnSpPr>
            <a:cxnSpLocks/>
            <a:endCxn id="8" idx="2"/>
          </p:cNvCxnSpPr>
          <p:nvPr/>
        </p:nvCxnSpPr>
        <p:spPr>
          <a:xfrm flipH="1">
            <a:off x="1317434" y="3827868"/>
            <a:ext cx="10974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8" name="Straight Connector 4177">
            <a:extLst>
              <a:ext uri="{FF2B5EF4-FFF2-40B4-BE49-F238E27FC236}">
                <a16:creationId xmlns:a16="http://schemas.microsoft.com/office/drawing/2014/main" id="{0843B342-D943-5E5B-648F-D851CD699284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6439912" y="1853937"/>
            <a:ext cx="1260487" cy="8092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4" name="TextBox 4203">
            <a:extLst>
              <a:ext uri="{FF2B5EF4-FFF2-40B4-BE49-F238E27FC236}">
                <a16:creationId xmlns:a16="http://schemas.microsoft.com/office/drawing/2014/main" id="{9FAAD273-2FD1-C382-D278-C301FA4C28F4}"/>
              </a:ext>
            </a:extLst>
          </p:cNvPr>
          <p:cNvSpPr txBox="1"/>
          <p:nvPr/>
        </p:nvSpPr>
        <p:spPr bwMode="auto">
          <a:xfrm>
            <a:off x="10728213" y="51263"/>
            <a:ext cx="784189" cy="307777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Reactor</a:t>
            </a:r>
          </a:p>
        </p:txBody>
      </p:sp>
    </p:spTree>
    <p:extLst>
      <p:ext uri="{BB962C8B-B14F-4D97-AF65-F5344CB8AC3E}">
        <p14:creationId xmlns:p14="http://schemas.microsoft.com/office/powerpoint/2010/main" val="58810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EADCC-5F3A-ACC9-401B-2130DCE04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87E91-CA64-2505-FD53-D7A3B0E25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224862"/>
            <a:ext cx="6264052" cy="438601"/>
          </a:xfrm>
        </p:spPr>
        <p:txBody>
          <a:bodyPr/>
          <a:lstStyle/>
          <a:p>
            <a:r>
              <a:rPr lang="en-US" dirty="0"/>
              <a:t>ISOLDE at CERN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C9C68-6DC6-24CF-5AF2-7E9DC02A8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6</a:t>
            </a:fld>
            <a:endParaRPr lang="en-BE" dirty="0"/>
          </a:p>
        </p:txBody>
      </p:sp>
      <p:pic>
        <p:nvPicPr>
          <p:cNvPr id="4100" name="Picture 4" descr="r/Maps - a black background with a black square">
            <a:extLst>
              <a:ext uri="{FF2B5EF4-FFF2-40B4-BE49-F238E27FC236}">
                <a16:creationId xmlns:a16="http://schemas.microsoft.com/office/drawing/2014/main" id="{A5DD1606-C70F-831D-9EFF-DCA17378F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50" y="2122689"/>
            <a:ext cx="7835389" cy="37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1C6839-B8A2-28D9-B4B0-D7BCD9074C10}"/>
              </a:ext>
            </a:extLst>
          </p:cNvPr>
          <p:cNvSpPr txBox="1"/>
          <p:nvPr/>
        </p:nvSpPr>
        <p:spPr bwMode="auto">
          <a:xfrm>
            <a:off x="6904865" y="5653494"/>
            <a:ext cx="1370888" cy="95410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ISOLDE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CERN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1.4 – 1.7 GeV p</a:t>
            </a:r>
            <a:br>
              <a:rPr lang="en-US" sz="1400" dirty="0">
                <a:solidFill>
                  <a:schemeClr val="accent4"/>
                </a:solidFill>
              </a:rPr>
            </a:br>
            <a:r>
              <a:rPr lang="en-US" sz="1400" dirty="0">
                <a:solidFill>
                  <a:schemeClr val="accent4"/>
                </a:solidFill>
              </a:rPr>
              <a:t>Geneva (CH)</a:t>
            </a:r>
            <a:endParaRPr lang="en-GB" sz="1400" dirty="0">
              <a:solidFill>
                <a:schemeClr val="accent4"/>
              </a:solidFill>
            </a:endParaRPr>
          </a:p>
        </p:txBody>
      </p:sp>
      <p:cxnSp>
        <p:nvCxnSpPr>
          <p:cNvPr id="4098" name="Straight Connector 4097">
            <a:extLst>
              <a:ext uri="{FF2B5EF4-FFF2-40B4-BE49-F238E27FC236}">
                <a16:creationId xmlns:a16="http://schemas.microsoft.com/office/drawing/2014/main" id="{77C006E6-79E7-95C1-ADA8-8095AAC470A1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5948680" y="3021260"/>
            <a:ext cx="1641629" cy="263223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8" name="TextBox 4167">
            <a:extLst>
              <a:ext uri="{FF2B5EF4-FFF2-40B4-BE49-F238E27FC236}">
                <a16:creationId xmlns:a16="http://schemas.microsoft.com/office/drawing/2014/main" id="{B828AB13-9B10-B012-804F-2C69231E2163}"/>
              </a:ext>
            </a:extLst>
          </p:cNvPr>
          <p:cNvSpPr txBox="1"/>
          <p:nvPr/>
        </p:nvSpPr>
        <p:spPr bwMode="auto">
          <a:xfrm>
            <a:off x="6870842" y="34367"/>
            <a:ext cx="111921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</a:rPr>
              <a:t>Operational</a:t>
            </a:r>
          </a:p>
        </p:txBody>
      </p:sp>
      <p:sp>
        <p:nvSpPr>
          <p:cNvPr id="4169" name="TextBox 4168">
            <a:extLst>
              <a:ext uri="{FF2B5EF4-FFF2-40B4-BE49-F238E27FC236}">
                <a16:creationId xmlns:a16="http://schemas.microsoft.com/office/drawing/2014/main" id="{E8E9994F-36D7-86F9-94D1-D437EA09D0F1}"/>
              </a:ext>
            </a:extLst>
          </p:cNvPr>
          <p:cNvSpPr txBox="1"/>
          <p:nvPr/>
        </p:nvSpPr>
        <p:spPr bwMode="auto">
          <a:xfrm>
            <a:off x="7873033" y="31674"/>
            <a:ext cx="69044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Future</a:t>
            </a:r>
          </a:p>
        </p:txBody>
      </p:sp>
      <p:sp>
        <p:nvSpPr>
          <p:cNvPr id="4170" name="TextBox 4169">
            <a:extLst>
              <a:ext uri="{FF2B5EF4-FFF2-40B4-BE49-F238E27FC236}">
                <a16:creationId xmlns:a16="http://schemas.microsoft.com/office/drawing/2014/main" id="{5D204C59-7DB9-DE50-A95B-CE7247A3CDCA}"/>
              </a:ext>
            </a:extLst>
          </p:cNvPr>
          <p:cNvSpPr txBox="1"/>
          <p:nvPr/>
        </p:nvSpPr>
        <p:spPr bwMode="auto">
          <a:xfrm>
            <a:off x="9907454" y="405649"/>
            <a:ext cx="2085827" cy="307777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Offline RIB (operational)</a:t>
            </a:r>
          </a:p>
        </p:txBody>
      </p:sp>
      <p:sp>
        <p:nvSpPr>
          <p:cNvPr id="4171" name="TextBox 4170">
            <a:extLst>
              <a:ext uri="{FF2B5EF4-FFF2-40B4-BE49-F238E27FC236}">
                <a16:creationId xmlns:a16="http://schemas.microsoft.com/office/drawing/2014/main" id="{33173F14-0AFA-D8BB-5B34-C781DA5D8729}"/>
              </a:ext>
            </a:extLst>
          </p:cNvPr>
          <p:cNvSpPr txBox="1"/>
          <p:nvPr/>
        </p:nvSpPr>
        <p:spPr bwMode="auto">
          <a:xfrm>
            <a:off x="6097381" y="194031"/>
            <a:ext cx="8098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Legend:</a:t>
            </a:r>
          </a:p>
        </p:txBody>
      </p:sp>
      <p:sp>
        <p:nvSpPr>
          <p:cNvPr id="4179" name="TextBox 4178">
            <a:extLst>
              <a:ext uri="{FF2B5EF4-FFF2-40B4-BE49-F238E27FC236}">
                <a16:creationId xmlns:a16="http://schemas.microsoft.com/office/drawing/2014/main" id="{00CC0707-572D-00B7-6470-C9E5380DD940}"/>
              </a:ext>
            </a:extLst>
          </p:cNvPr>
          <p:cNvSpPr txBox="1"/>
          <p:nvPr/>
        </p:nvSpPr>
        <p:spPr bwMode="auto">
          <a:xfrm>
            <a:off x="6960031" y="404825"/>
            <a:ext cx="1384546" cy="3077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</a:t>
            </a:r>
            <a:r>
              <a:rPr lang="en-GB" sz="1400" dirty="0"/>
              <a:t> High energy</a:t>
            </a:r>
          </a:p>
        </p:txBody>
      </p:sp>
      <p:sp>
        <p:nvSpPr>
          <p:cNvPr id="4180" name="TextBox 4179">
            <a:extLst>
              <a:ext uri="{FF2B5EF4-FFF2-40B4-BE49-F238E27FC236}">
                <a16:creationId xmlns:a16="http://schemas.microsoft.com/office/drawing/2014/main" id="{C2E9E057-CE9F-EA46-E402-A7BAB21F64C7}"/>
              </a:ext>
            </a:extLst>
          </p:cNvPr>
          <p:cNvSpPr txBox="1"/>
          <p:nvPr/>
        </p:nvSpPr>
        <p:spPr bwMode="auto">
          <a:xfrm>
            <a:off x="8437786" y="403331"/>
            <a:ext cx="1317220" cy="30777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 </a:t>
            </a:r>
            <a:r>
              <a:rPr lang="en-GB" sz="1400" dirty="0"/>
              <a:t>Low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B1F044AC-586E-9593-364F-27C7BE1596BC}"/>
                  </a:ext>
                </a:extLst>
              </p:cNvPr>
              <p:cNvSpPr txBox="1"/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e→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GB" sz="140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B1F044AC-586E-9593-364F-27C7BE1596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blipFill>
                <a:blip r:embed="rId4"/>
                <a:stretch>
                  <a:fillRect l="-1087" t="-1818" b="-10909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82" name="TextBox 4181">
            <a:extLst>
              <a:ext uri="{FF2B5EF4-FFF2-40B4-BE49-F238E27FC236}">
                <a16:creationId xmlns:a16="http://schemas.microsoft.com/office/drawing/2014/main" id="{29AA4F66-5F84-15C3-B031-6051AD60938F}"/>
              </a:ext>
            </a:extLst>
          </p:cNvPr>
          <p:cNvSpPr txBox="1"/>
          <p:nvPr/>
        </p:nvSpPr>
        <p:spPr bwMode="auto">
          <a:xfrm>
            <a:off x="8522538" y="46229"/>
            <a:ext cx="1100814" cy="30777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Gas catcher</a:t>
            </a:r>
          </a:p>
        </p:txBody>
      </p:sp>
      <p:sp>
        <p:nvSpPr>
          <p:cNvPr id="4183" name="TextBox 4182">
            <a:extLst>
              <a:ext uri="{FF2B5EF4-FFF2-40B4-BE49-F238E27FC236}">
                <a16:creationId xmlns:a16="http://schemas.microsoft.com/office/drawing/2014/main" id="{4E7DCF73-4631-6991-3AC0-9E97F75700A2}"/>
              </a:ext>
            </a:extLst>
          </p:cNvPr>
          <p:cNvSpPr txBox="1"/>
          <p:nvPr/>
        </p:nvSpPr>
        <p:spPr bwMode="auto">
          <a:xfrm>
            <a:off x="9693530" y="42119"/>
            <a:ext cx="97174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Heavy ion</a:t>
            </a:r>
          </a:p>
        </p:txBody>
      </p:sp>
      <p:sp>
        <p:nvSpPr>
          <p:cNvPr id="4184" name="Rectangle 4183">
            <a:extLst>
              <a:ext uri="{FF2B5EF4-FFF2-40B4-BE49-F238E27FC236}">
                <a16:creationId xmlns:a16="http://schemas.microsoft.com/office/drawing/2014/main" id="{07C04289-9666-F970-EE69-7E5F39BEC371}"/>
              </a:ext>
            </a:extLst>
          </p:cNvPr>
          <p:cNvSpPr/>
          <p:nvPr/>
        </p:nvSpPr>
        <p:spPr>
          <a:xfrm>
            <a:off x="6904865" y="18216"/>
            <a:ext cx="5227868" cy="748017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4" name="TextBox 4203">
            <a:extLst>
              <a:ext uri="{FF2B5EF4-FFF2-40B4-BE49-F238E27FC236}">
                <a16:creationId xmlns:a16="http://schemas.microsoft.com/office/drawing/2014/main" id="{09008F74-CA01-3877-5524-357311EEE290}"/>
              </a:ext>
            </a:extLst>
          </p:cNvPr>
          <p:cNvSpPr txBox="1"/>
          <p:nvPr/>
        </p:nvSpPr>
        <p:spPr bwMode="auto">
          <a:xfrm>
            <a:off x="10728213" y="51263"/>
            <a:ext cx="784189" cy="307777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Reactor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3A9A14-DBE0-D04A-C683-D3384A985691}"/>
              </a:ext>
            </a:extLst>
          </p:cNvPr>
          <p:cNvSpPr txBox="1"/>
          <p:nvPr/>
        </p:nvSpPr>
        <p:spPr>
          <a:xfrm>
            <a:off x="243731" y="1258099"/>
            <a:ext cx="7629302" cy="1200329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Contributions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Invited (Wed 8h30): M. Au – Molecular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Talk (Thu 4:30 PM): W. Wojtaczka – </a:t>
            </a:r>
            <a:r>
              <a:rPr lang="en-US" dirty="0" err="1">
                <a:solidFill>
                  <a:schemeClr val="bg1"/>
                </a:solidFill>
              </a:rPr>
              <a:t>TbF</a:t>
            </a:r>
            <a:r>
              <a:rPr lang="en-US" dirty="0">
                <a:solidFill>
                  <a:schemeClr val="bg1"/>
                </a:solidFill>
              </a:rPr>
              <a:t> beams for medical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logo with blue lines&#10;&#10;Description automatically generated">
            <a:extLst>
              <a:ext uri="{FF2B5EF4-FFF2-40B4-BE49-F238E27FC236}">
                <a16:creationId xmlns:a16="http://schemas.microsoft.com/office/drawing/2014/main" id="{09A9AEA4-0B1C-E7D7-0B80-B8295C10C22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14" r="18756"/>
          <a:stretch/>
        </p:blipFill>
        <p:spPr>
          <a:xfrm>
            <a:off x="5045123" y="5700940"/>
            <a:ext cx="1050877" cy="932198"/>
          </a:xfrm>
          <a:prstGeom prst="rect">
            <a:avLst/>
          </a:prstGeom>
        </p:spPr>
      </p:pic>
      <p:pic>
        <p:nvPicPr>
          <p:cNvPr id="7" name="Picture 2" descr="ISOLDE Logos, Layouts and Templates | ISOLDE">
            <a:extLst>
              <a:ext uri="{FF2B5EF4-FFF2-40B4-BE49-F238E27FC236}">
                <a16:creationId xmlns:a16="http://schemas.microsoft.com/office/drawing/2014/main" id="{24574A02-E2B5-598B-1EAA-F8BBEEE3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65" y="5855058"/>
            <a:ext cx="2529789" cy="6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51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85285" y="6356351"/>
            <a:ext cx="668565" cy="365125"/>
          </a:xfrm>
        </p:spPr>
        <p:txBody>
          <a:bodyPr/>
          <a:lstStyle/>
          <a:p>
            <a:fld id="{17918391-D411-FE40-AAD7-861AE5233E0E}" type="slidenum">
              <a:rPr lang="en-US" sz="1200" smtClean="0">
                <a:solidFill>
                  <a:schemeClr val="tx1"/>
                </a:solidFill>
              </a:rPr>
              <a:pPr/>
              <a:t>7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2" name="Title 12"/>
          <p:cNvSpPr>
            <a:spLocks noGrp="1"/>
          </p:cNvSpPr>
          <p:nvPr>
            <p:ph type="title"/>
          </p:nvPr>
        </p:nvSpPr>
        <p:spPr>
          <a:xfrm>
            <a:off x="609600" y="233493"/>
            <a:ext cx="6053667" cy="940443"/>
          </a:xfrm>
        </p:spPr>
        <p:txBody>
          <a:bodyPr>
            <a:normAutofit/>
          </a:bodyPr>
          <a:lstStyle/>
          <a:p>
            <a:r>
              <a:rPr lang="en-US" dirty="0"/>
              <a:t>		   Facility</a:t>
            </a:r>
          </a:p>
        </p:txBody>
      </p:sp>
      <p:pic>
        <p:nvPicPr>
          <p:cNvPr id="163" name="Picture 16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44" y="187940"/>
            <a:ext cx="2529423" cy="596427"/>
          </a:xfrm>
          <a:prstGeom prst="rect">
            <a:avLst/>
          </a:prstGeom>
        </p:spPr>
      </p:pic>
      <p:sp>
        <p:nvSpPr>
          <p:cNvPr id="189" name="AutoShape 4" descr="Image result for radioactive"/>
          <p:cNvSpPr>
            <a:spLocks noChangeAspect="1" noChangeArrowheads="1"/>
          </p:cNvSpPr>
          <p:nvPr/>
        </p:nvSpPr>
        <p:spPr bwMode="auto">
          <a:xfrm>
            <a:off x="84667" y="-182033"/>
            <a:ext cx="76200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pic>
        <p:nvPicPr>
          <p:cNvPr id="149" name="Content Placeholder 15">
            <a:extLst>
              <a:ext uri="{FF2B5EF4-FFF2-40B4-BE49-F238E27FC236}">
                <a16:creationId xmlns:a16="http://schemas.microsoft.com/office/drawing/2014/main" id="{3F15531F-C182-C929-A309-FCB3D05F71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5863" y="1548962"/>
            <a:ext cx="8957444" cy="4569177"/>
          </a:xfrm>
          <a:prstGeom prst="rect">
            <a:avLst/>
          </a:prstGeom>
        </p:spPr>
      </p:pic>
      <p:grpSp>
        <p:nvGrpSpPr>
          <p:cNvPr id="150" name="Group 149">
            <a:extLst>
              <a:ext uri="{FF2B5EF4-FFF2-40B4-BE49-F238E27FC236}">
                <a16:creationId xmlns:a16="http://schemas.microsoft.com/office/drawing/2014/main" id="{C54082CD-966C-08E8-04AC-4B9529D61C5E}"/>
              </a:ext>
            </a:extLst>
          </p:cNvPr>
          <p:cNvGrpSpPr/>
          <p:nvPr/>
        </p:nvGrpSpPr>
        <p:grpSpPr>
          <a:xfrm>
            <a:off x="9986458" y="4176151"/>
            <a:ext cx="2504583" cy="280404"/>
            <a:chOff x="7453993" y="2804546"/>
            <a:chExt cx="1878437" cy="210303"/>
          </a:xfrm>
        </p:grpSpPr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A175E6F5-AB84-8496-3DB7-EA6BE102BD20}"/>
                </a:ext>
              </a:extLst>
            </p:cNvPr>
            <p:cNvCxnSpPr/>
            <p:nvPr/>
          </p:nvCxnSpPr>
          <p:spPr>
            <a:xfrm rot="1555918" flipH="1">
              <a:off x="9044398" y="2899636"/>
              <a:ext cx="288032" cy="115213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9ECC6506-8830-DA40-08E3-E1B9CCE8DA48}"/>
                </a:ext>
              </a:extLst>
            </p:cNvPr>
            <p:cNvCxnSpPr/>
            <p:nvPr/>
          </p:nvCxnSpPr>
          <p:spPr>
            <a:xfrm rot="1555918" flipH="1">
              <a:off x="8734984" y="2877291"/>
              <a:ext cx="288032" cy="115213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42D41FCB-10A2-27F0-BD28-D6917CDC8A8D}"/>
                </a:ext>
              </a:extLst>
            </p:cNvPr>
            <p:cNvCxnSpPr/>
            <p:nvPr/>
          </p:nvCxnSpPr>
          <p:spPr>
            <a:xfrm rot="1555918" flipH="1">
              <a:off x="8425570" y="2854946"/>
              <a:ext cx="288032" cy="115213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6C719877-7427-7DC9-3A11-29338F887BA8}"/>
                </a:ext>
              </a:extLst>
            </p:cNvPr>
            <p:cNvCxnSpPr/>
            <p:nvPr/>
          </p:nvCxnSpPr>
          <p:spPr>
            <a:xfrm rot="1555918" flipH="1">
              <a:off x="8039090" y="2817681"/>
              <a:ext cx="360040" cy="149279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5F957EEB-9A28-13DA-EEFD-D55070F05D8E}"/>
                </a:ext>
              </a:extLst>
            </p:cNvPr>
            <p:cNvCxnSpPr/>
            <p:nvPr/>
          </p:nvCxnSpPr>
          <p:spPr>
            <a:xfrm rot="1555918" flipH="1">
              <a:off x="7685979" y="2814161"/>
              <a:ext cx="324035" cy="11840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96133439-EFD2-C76E-ACF0-718E3885D91C}"/>
                </a:ext>
              </a:extLst>
            </p:cNvPr>
            <p:cNvCxnSpPr/>
            <p:nvPr/>
          </p:nvCxnSpPr>
          <p:spPr>
            <a:xfrm rot="1555918" flipH="1">
              <a:off x="7453993" y="2804546"/>
              <a:ext cx="216024" cy="78936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</p:grpSp>
      <p:sp>
        <p:nvSpPr>
          <p:cNvPr id="157" name="Oval 156">
            <a:extLst>
              <a:ext uri="{FF2B5EF4-FFF2-40B4-BE49-F238E27FC236}">
                <a16:creationId xmlns:a16="http://schemas.microsoft.com/office/drawing/2014/main" id="{270F7318-C50C-C635-4CA4-539F06B98CA1}"/>
              </a:ext>
            </a:extLst>
          </p:cNvPr>
          <p:cNvSpPr/>
          <p:nvPr/>
        </p:nvSpPr>
        <p:spPr>
          <a:xfrm rot="1555918">
            <a:off x="9779137" y="4125169"/>
            <a:ext cx="179343" cy="1434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A3FF38F8-B8EB-F796-EEBD-58379978EC9B}"/>
              </a:ext>
            </a:extLst>
          </p:cNvPr>
          <p:cNvGrpSpPr/>
          <p:nvPr/>
        </p:nvGrpSpPr>
        <p:grpSpPr>
          <a:xfrm>
            <a:off x="9109373" y="3716637"/>
            <a:ext cx="3367268" cy="734067"/>
            <a:chOff x="6793053" y="1892743"/>
            <a:chExt cx="2525451" cy="550550"/>
          </a:xfrm>
        </p:grpSpPr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FCA863BF-25E2-1C26-DFD7-508D7BFF923D}"/>
                </a:ext>
              </a:extLst>
            </p:cNvPr>
            <p:cNvCxnSpPr/>
            <p:nvPr/>
          </p:nvCxnSpPr>
          <p:spPr>
            <a:xfrm rot="1714512" flipH="1">
              <a:off x="9030472" y="2328080"/>
              <a:ext cx="288032" cy="115213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8386A9CF-5366-BECF-E016-55FBB7C6CA4C}"/>
                </a:ext>
              </a:extLst>
            </p:cNvPr>
            <p:cNvCxnSpPr/>
            <p:nvPr/>
          </p:nvCxnSpPr>
          <p:spPr>
            <a:xfrm rot="1714512" flipH="1">
              <a:off x="8726671" y="2310498"/>
              <a:ext cx="288032" cy="115213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id="{F11CD485-C060-D681-2050-F15C3089E843}"/>
                </a:ext>
              </a:extLst>
            </p:cNvPr>
            <p:cNvCxnSpPr/>
            <p:nvPr/>
          </p:nvCxnSpPr>
          <p:spPr>
            <a:xfrm rot="1714512" flipH="1">
              <a:off x="8408750" y="2288464"/>
              <a:ext cx="288032" cy="115213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D5C650A9-976C-6115-7266-A63B150F4FF7}"/>
                </a:ext>
              </a:extLst>
            </p:cNvPr>
            <p:cNvCxnSpPr/>
            <p:nvPr/>
          </p:nvCxnSpPr>
          <p:spPr>
            <a:xfrm flipH="1" flipV="1">
              <a:off x="7905366" y="2266212"/>
              <a:ext cx="507920" cy="61081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4FAC7794-A128-0AB4-A22C-B184713FE347}"/>
                </a:ext>
              </a:extLst>
            </p:cNvPr>
            <p:cNvCxnSpPr/>
            <p:nvPr/>
          </p:nvCxnSpPr>
          <p:spPr>
            <a:xfrm rot="1714512" flipH="1">
              <a:off x="7539908" y="2173194"/>
              <a:ext cx="360040" cy="44126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DF66D195-2991-810D-CBE3-F1A2E702A895}"/>
                </a:ext>
              </a:extLst>
            </p:cNvPr>
            <p:cNvCxnSpPr/>
            <p:nvPr/>
          </p:nvCxnSpPr>
          <p:spPr>
            <a:xfrm rot="1714512" flipH="1">
              <a:off x="7201237" y="2041200"/>
              <a:ext cx="360040" cy="44126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C719DCA0-4836-D7A0-B683-CA71FEB286CA}"/>
                </a:ext>
              </a:extLst>
            </p:cNvPr>
            <p:cNvCxnSpPr/>
            <p:nvPr/>
          </p:nvCxnSpPr>
          <p:spPr>
            <a:xfrm rot="1714512" flipH="1">
              <a:off x="6793053" y="1892743"/>
              <a:ext cx="441573" cy="54119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</p:grpSp>
      <p:sp>
        <p:nvSpPr>
          <p:cNvPr id="190" name="Oval 189">
            <a:extLst>
              <a:ext uri="{FF2B5EF4-FFF2-40B4-BE49-F238E27FC236}">
                <a16:creationId xmlns:a16="http://schemas.microsoft.com/office/drawing/2014/main" id="{1B1B519A-C439-F2DC-DBAA-52B654154F31}"/>
              </a:ext>
            </a:extLst>
          </p:cNvPr>
          <p:cNvSpPr/>
          <p:nvPr/>
        </p:nvSpPr>
        <p:spPr>
          <a:xfrm rot="1714512">
            <a:off x="8900210" y="3505161"/>
            <a:ext cx="177633" cy="14210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122" name="Group 5121">
            <a:extLst>
              <a:ext uri="{FF2B5EF4-FFF2-40B4-BE49-F238E27FC236}">
                <a16:creationId xmlns:a16="http://schemas.microsoft.com/office/drawing/2014/main" id="{14818467-A21D-E731-5940-E9240A90FBFD}"/>
              </a:ext>
            </a:extLst>
          </p:cNvPr>
          <p:cNvGrpSpPr/>
          <p:nvPr/>
        </p:nvGrpSpPr>
        <p:grpSpPr>
          <a:xfrm rot="1335541">
            <a:off x="8504695" y="3621272"/>
            <a:ext cx="670735" cy="966801"/>
            <a:chOff x="3548549" y="3361814"/>
            <a:chExt cx="503051" cy="725101"/>
          </a:xfrm>
        </p:grpSpPr>
        <p:cxnSp>
          <p:nvCxnSpPr>
            <p:cNvPr id="5124" name="Straight Arrow Connector 5123">
              <a:extLst>
                <a:ext uri="{FF2B5EF4-FFF2-40B4-BE49-F238E27FC236}">
                  <a16:creationId xmlns:a16="http://schemas.microsoft.com/office/drawing/2014/main" id="{EF3B4E0F-0E86-4578-369C-731338514775}"/>
                </a:ext>
              </a:extLst>
            </p:cNvPr>
            <p:cNvCxnSpPr/>
            <p:nvPr/>
          </p:nvCxnSpPr>
          <p:spPr>
            <a:xfrm rot="20264459" flipH="1">
              <a:off x="3548549" y="3361814"/>
              <a:ext cx="247505" cy="292104"/>
            </a:xfrm>
            <a:prstGeom prst="straightConnector1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104282"/>
              </a:solidFill>
              <a:prstDash val="solid"/>
              <a:tailEnd type="arrow"/>
            </a:ln>
            <a:effectLst/>
          </p:spPr>
        </p:cxnSp>
        <p:cxnSp>
          <p:nvCxnSpPr>
            <p:cNvPr id="5125" name="Straight Arrow Connector 5124">
              <a:extLst>
                <a:ext uri="{FF2B5EF4-FFF2-40B4-BE49-F238E27FC236}">
                  <a16:creationId xmlns:a16="http://schemas.microsoft.com/office/drawing/2014/main" id="{DB80328D-3691-2182-1683-DF7574705EAF}"/>
                </a:ext>
              </a:extLst>
            </p:cNvPr>
            <p:cNvCxnSpPr/>
            <p:nvPr/>
          </p:nvCxnSpPr>
          <p:spPr>
            <a:xfrm rot="20264459">
              <a:off x="3720612" y="3747926"/>
              <a:ext cx="183206" cy="70336"/>
            </a:xfrm>
            <a:prstGeom prst="straightConnector1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104282"/>
              </a:solidFill>
              <a:prstDash val="solid"/>
              <a:tailEnd type="arrow"/>
            </a:ln>
            <a:effectLst/>
          </p:spPr>
        </p:cxnSp>
        <p:cxnSp>
          <p:nvCxnSpPr>
            <p:cNvPr id="5127" name="Straight Arrow Connector 5126">
              <a:extLst>
                <a:ext uri="{FF2B5EF4-FFF2-40B4-BE49-F238E27FC236}">
                  <a16:creationId xmlns:a16="http://schemas.microsoft.com/office/drawing/2014/main" id="{17602B11-5CCB-7C71-E148-4E875DCBC31D}"/>
                </a:ext>
              </a:extLst>
            </p:cNvPr>
            <p:cNvCxnSpPr/>
            <p:nvPr/>
          </p:nvCxnSpPr>
          <p:spPr>
            <a:xfrm rot="20264459">
              <a:off x="4037730" y="3834785"/>
              <a:ext cx="13870" cy="252130"/>
            </a:xfrm>
            <a:prstGeom prst="straightConnector1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104282"/>
              </a:solidFill>
              <a:prstDash val="solid"/>
              <a:tailEnd type="arrow"/>
            </a:ln>
            <a:effectLst/>
          </p:spPr>
        </p:cxnSp>
        <p:sp>
          <p:nvSpPr>
            <p:cNvPr id="5128" name="Flowchart: Stored Data 5127">
              <a:extLst>
                <a:ext uri="{FF2B5EF4-FFF2-40B4-BE49-F238E27FC236}">
                  <a16:creationId xmlns:a16="http://schemas.microsoft.com/office/drawing/2014/main" id="{92FF5A5F-296B-598F-13C8-38D82EA4DE30}"/>
                </a:ext>
              </a:extLst>
            </p:cNvPr>
            <p:cNvSpPr/>
            <p:nvPr/>
          </p:nvSpPr>
          <p:spPr>
            <a:xfrm rot="19349761">
              <a:off x="3588640" y="3706704"/>
              <a:ext cx="86601" cy="121564"/>
            </a:xfrm>
            <a:prstGeom prst="flowChartOnlineStorag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10428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29" name="Flowchart: Stored Data 5128">
              <a:extLst>
                <a:ext uri="{FF2B5EF4-FFF2-40B4-BE49-F238E27FC236}">
                  <a16:creationId xmlns:a16="http://schemas.microsoft.com/office/drawing/2014/main" id="{E0F4E412-E5BE-1703-964E-FC9619401599}"/>
                </a:ext>
              </a:extLst>
            </p:cNvPr>
            <p:cNvSpPr/>
            <p:nvPr/>
          </p:nvSpPr>
          <p:spPr>
            <a:xfrm rot="6599714">
              <a:off x="3910130" y="3746877"/>
              <a:ext cx="95083" cy="114774"/>
            </a:xfrm>
            <a:prstGeom prst="flowChartOnlineStorag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10428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30" name="Group 5129">
            <a:extLst>
              <a:ext uri="{FF2B5EF4-FFF2-40B4-BE49-F238E27FC236}">
                <a16:creationId xmlns:a16="http://schemas.microsoft.com/office/drawing/2014/main" id="{A241E621-71CD-467F-4926-1FA6B91F84F8}"/>
              </a:ext>
            </a:extLst>
          </p:cNvPr>
          <p:cNvGrpSpPr/>
          <p:nvPr/>
        </p:nvGrpSpPr>
        <p:grpSpPr>
          <a:xfrm rot="1335541">
            <a:off x="9497108" y="4253107"/>
            <a:ext cx="311136" cy="416144"/>
            <a:chOff x="3503241" y="3298501"/>
            <a:chExt cx="233352" cy="312108"/>
          </a:xfrm>
        </p:grpSpPr>
        <p:cxnSp>
          <p:nvCxnSpPr>
            <p:cNvPr id="5131" name="Straight Arrow Connector 5130">
              <a:extLst>
                <a:ext uri="{FF2B5EF4-FFF2-40B4-BE49-F238E27FC236}">
                  <a16:creationId xmlns:a16="http://schemas.microsoft.com/office/drawing/2014/main" id="{1F6954DA-1583-EDBC-B34C-0D0E42FEA0D2}"/>
                </a:ext>
              </a:extLst>
            </p:cNvPr>
            <p:cNvCxnSpPr/>
            <p:nvPr/>
          </p:nvCxnSpPr>
          <p:spPr>
            <a:xfrm rot="20264459" flipH="1">
              <a:off x="3655804" y="3298501"/>
              <a:ext cx="61014" cy="122938"/>
            </a:xfrm>
            <a:prstGeom prst="straightConnector1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104282"/>
              </a:solidFill>
              <a:prstDash val="solid"/>
              <a:tailEnd type="arrow"/>
            </a:ln>
            <a:effectLst/>
          </p:spPr>
        </p:cxnSp>
        <p:cxnSp>
          <p:nvCxnSpPr>
            <p:cNvPr id="5132" name="Straight Arrow Connector 5131">
              <a:extLst>
                <a:ext uri="{FF2B5EF4-FFF2-40B4-BE49-F238E27FC236}">
                  <a16:creationId xmlns:a16="http://schemas.microsoft.com/office/drawing/2014/main" id="{71B57942-9432-E610-EE3B-B84F1E027E98}"/>
                </a:ext>
              </a:extLst>
            </p:cNvPr>
            <p:cNvCxnSpPr>
              <a:stCxn id="5133" idx="0"/>
            </p:cNvCxnSpPr>
            <p:nvPr/>
          </p:nvCxnSpPr>
          <p:spPr>
            <a:xfrm rot="20264459" flipH="1">
              <a:off x="3503241" y="3577795"/>
              <a:ext cx="187181" cy="32814"/>
            </a:xfrm>
            <a:prstGeom prst="straightConnector1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104282"/>
              </a:solidFill>
              <a:prstDash val="solid"/>
              <a:tailEnd type="arrow"/>
            </a:ln>
            <a:effectLst/>
          </p:spPr>
        </p:cxnSp>
        <p:sp>
          <p:nvSpPr>
            <p:cNvPr id="5133" name="Flowchart: Stored Data 5132">
              <a:extLst>
                <a:ext uri="{FF2B5EF4-FFF2-40B4-BE49-F238E27FC236}">
                  <a16:creationId xmlns:a16="http://schemas.microsoft.com/office/drawing/2014/main" id="{87132045-164C-540C-6197-72B8AB789525}"/>
                </a:ext>
              </a:extLst>
            </p:cNvPr>
            <p:cNvSpPr/>
            <p:nvPr/>
          </p:nvSpPr>
          <p:spPr>
            <a:xfrm rot="11719161">
              <a:off x="3649992" y="3424161"/>
              <a:ext cx="86601" cy="121564"/>
            </a:xfrm>
            <a:prstGeom prst="flowChartOnlineStorag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10428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34" name="Group 5133">
            <a:extLst>
              <a:ext uri="{FF2B5EF4-FFF2-40B4-BE49-F238E27FC236}">
                <a16:creationId xmlns:a16="http://schemas.microsoft.com/office/drawing/2014/main" id="{19C670A2-AC01-B337-AE86-79ADAB327986}"/>
              </a:ext>
            </a:extLst>
          </p:cNvPr>
          <p:cNvGrpSpPr/>
          <p:nvPr/>
        </p:nvGrpSpPr>
        <p:grpSpPr>
          <a:xfrm>
            <a:off x="4512058" y="4568062"/>
            <a:ext cx="3887557" cy="575629"/>
            <a:chOff x="3384043" y="3140296"/>
            <a:chExt cx="2915668" cy="431722"/>
          </a:xfrm>
        </p:grpSpPr>
        <p:grpSp>
          <p:nvGrpSpPr>
            <p:cNvPr id="5135" name="Group 5134">
              <a:extLst>
                <a:ext uri="{FF2B5EF4-FFF2-40B4-BE49-F238E27FC236}">
                  <a16:creationId xmlns:a16="http://schemas.microsoft.com/office/drawing/2014/main" id="{7E4A7693-6F83-6AAA-1B09-4FE418F113C7}"/>
                </a:ext>
              </a:extLst>
            </p:cNvPr>
            <p:cNvGrpSpPr/>
            <p:nvPr/>
          </p:nvGrpSpPr>
          <p:grpSpPr>
            <a:xfrm>
              <a:off x="3384043" y="3140296"/>
              <a:ext cx="1709457" cy="431722"/>
              <a:chOff x="3384043" y="3140296"/>
              <a:chExt cx="1709457" cy="431722"/>
            </a:xfrm>
          </p:grpSpPr>
          <p:cxnSp>
            <p:nvCxnSpPr>
              <p:cNvPr id="5141" name="Straight Arrow Connector 5140">
                <a:extLst>
                  <a:ext uri="{FF2B5EF4-FFF2-40B4-BE49-F238E27FC236}">
                    <a16:creationId xmlns:a16="http://schemas.microsoft.com/office/drawing/2014/main" id="{0748A136-FF0E-D7BB-0B10-C70C8923C4C1}"/>
                  </a:ext>
                </a:extLst>
              </p:cNvPr>
              <p:cNvCxnSpPr/>
              <p:nvPr/>
            </p:nvCxnSpPr>
            <p:spPr>
              <a:xfrm rot="1335541" flipH="1">
                <a:off x="4808720" y="3164838"/>
                <a:ext cx="284780" cy="116941"/>
              </a:xfrm>
              <a:prstGeom prst="straightConnector1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55A0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142" name="Straight Arrow Connector 5141">
                <a:extLst>
                  <a:ext uri="{FF2B5EF4-FFF2-40B4-BE49-F238E27FC236}">
                    <a16:creationId xmlns:a16="http://schemas.microsoft.com/office/drawing/2014/main" id="{9A151A2B-A5FF-7D46-2DD9-4023A559AF66}"/>
                  </a:ext>
                </a:extLst>
              </p:cNvPr>
              <p:cNvCxnSpPr/>
              <p:nvPr/>
            </p:nvCxnSpPr>
            <p:spPr>
              <a:xfrm rot="1335541" flipH="1">
                <a:off x="4519993" y="3164839"/>
                <a:ext cx="284780" cy="116941"/>
              </a:xfrm>
              <a:prstGeom prst="straightConnector1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55A0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143" name="Straight Arrow Connector 5142">
                <a:extLst>
                  <a:ext uri="{FF2B5EF4-FFF2-40B4-BE49-F238E27FC236}">
                    <a16:creationId xmlns:a16="http://schemas.microsoft.com/office/drawing/2014/main" id="{703F48E5-A69A-8756-1638-95620B83D290}"/>
                  </a:ext>
                </a:extLst>
              </p:cNvPr>
              <p:cNvCxnSpPr/>
              <p:nvPr/>
            </p:nvCxnSpPr>
            <p:spPr>
              <a:xfrm rot="1335541" flipH="1">
                <a:off x="4229936" y="3161904"/>
                <a:ext cx="284780" cy="116941"/>
              </a:xfrm>
              <a:prstGeom prst="straightConnector1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55A0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144" name="Straight Arrow Connector 5143">
                <a:extLst>
                  <a:ext uri="{FF2B5EF4-FFF2-40B4-BE49-F238E27FC236}">
                    <a16:creationId xmlns:a16="http://schemas.microsoft.com/office/drawing/2014/main" id="{A5ECFFFE-B571-9F4F-9A21-5B65628DC29E}"/>
                  </a:ext>
                </a:extLst>
              </p:cNvPr>
              <p:cNvCxnSpPr/>
              <p:nvPr/>
            </p:nvCxnSpPr>
            <p:spPr>
              <a:xfrm rot="1335541" flipH="1">
                <a:off x="3935122" y="3162749"/>
                <a:ext cx="284780" cy="116941"/>
              </a:xfrm>
              <a:prstGeom prst="straightConnector1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55A0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145" name="Straight Arrow Connector 5144">
                <a:extLst>
                  <a:ext uri="{FF2B5EF4-FFF2-40B4-BE49-F238E27FC236}">
                    <a16:creationId xmlns:a16="http://schemas.microsoft.com/office/drawing/2014/main" id="{4DAFF61E-EC4D-BAF9-84EC-E2FC45DAE312}"/>
                  </a:ext>
                </a:extLst>
              </p:cNvPr>
              <p:cNvCxnSpPr/>
              <p:nvPr/>
            </p:nvCxnSpPr>
            <p:spPr>
              <a:xfrm rot="1335541" flipH="1">
                <a:off x="3642687" y="3147073"/>
                <a:ext cx="284780" cy="116941"/>
              </a:xfrm>
              <a:prstGeom prst="straightConnector1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55A0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146" name="Straight Arrow Connector 5145">
                <a:extLst>
                  <a:ext uri="{FF2B5EF4-FFF2-40B4-BE49-F238E27FC236}">
                    <a16:creationId xmlns:a16="http://schemas.microsoft.com/office/drawing/2014/main" id="{89504682-9119-EEF3-796A-2682446B4827}"/>
                  </a:ext>
                </a:extLst>
              </p:cNvPr>
              <p:cNvCxnSpPr/>
              <p:nvPr/>
            </p:nvCxnSpPr>
            <p:spPr>
              <a:xfrm rot="1335541" flipH="1">
                <a:off x="3384043" y="3140296"/>
                <a:ext cx="284780" cy="116941"/>
              </a:xfrm>
              <a:prstGeom prst="straightConnector1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55A0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147" name="Straight Arrow Connector 5146">
                <a:extLst>
                  <a:ext uri="{FF2B5EF4-FFF2-40B4-BE49-F238E27FC236}">
                    <a16:creationId xmlns:a16="http://schemas.microsoft.com/office/drawing/2014/main" id="{A81A5CA9-1A0B-640F-DB1A-5B1EFAE83F37}"/>
                  </a:ext>
                </a:extLst>
              </p:cNvPr>
              <p:cNvCxnSpPr/>
              <p:nvPr/>
            </p:nvCxnSpPr>
            <p:spPr>
              <a:xfrm flipH="1">
                <a:off x="3591252" y="3221043"/>
                <a:ext cx="205283" cy="104448"/>
              </a:xfrm>
              <a:prstGeom prst="straightConnector1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55A0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148" name="Straight Arrow Connector 5147">
                <a:extLst>
                  <a:ext uri="{FF2B5EF4-FFF2-40B4-BE49-F238E27FC236}">
                    <a16:creationId xmlns:a16="http://schemas.microsoft.com/office/drawing/2014/main" id="{368F3D75-8585-D504-CBE5-3448821C3BA8}"/>
                  </a:ext>
                </a:extLst>
              </p:cNvPr>
              <p:cNvCxnSpPr/>
              <p:nvPr/>
            </p:nvCxnSpPr>
            <p:spPr>
              <a:xfrm flipH="1">
                <a:off x="3562616" y="3325314"/>
                <a:ext cx="46449" cy="246704"/>
              </a:xfrm>
              <a:prstGeom prst="straightConnector1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55A0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5136" name="Group 5135">
              <a:extLst>
                <a:ext uri="{FF2B5EF4-FFF2-40B4-BE49-F238E27FC236}">
                  <a16:creationId xmlns:a16="http://schemas.microsoft.com/office/drawing/2014/main" id="{C0D6C038-3BE7-E4AD-6DF2-87AD64A7F287}"/>
                </a:ext>
              </a:extLst>
            </p:cNvPr>
            <p:cNvGrpSpPr/>
            <p:nvPr/>
          </p:nvGrpSpPr>
          <p:grpSpPr>
            <a:xfrm>
              <a:off x="5086379" y="3156360"/>
              <a:ext cx="1213332" cy="267768"/>
              <a:chOff x="5086379" y="3156360"/>
              <a:chExt cx="1213332" cy="267768"/>
            </a:xfrm>
          </p:grpSpPr>
          <p:cxnSp>
            <p:nvCxnSpPr>
              <p:cNvPr id="5137" name="Straight Arrow Connector 5136">
                <a:extLst>
                  <a:ext uri="{FF2B5EF4-FFF2-40B4-BE49-F238E27FC236}">
                    <a16:creationId xmlns:a16="http://schemas.microsoft.com/office/drawing/2014/main" id="{C1F6A70B-8D43-4854-1F8E-25C2BECFADF4}"/>
                  </a:ext>
                </a:extLst>
              </p:cNvPr>
              <p:cNvCxnSpPr/>
              <p:nvPr/>
            </p:nvCxnSpPr>
            <p:spPr>
              <a:xfrm rot="1335541" flipH="1">
                <a:off x="5676699" y="3156360"/>
                <a:ext cx="284780" cy="116941"/>
              </a:xfrm>
              <a:prstGeom prst="straightConnector1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55A0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138" name="Straight Arrow Connector 5137">
                <a:extLst>
                  <a:ext uri="{FF2B5EF4-FFF2-40B4-BE49-F238E27FC236}">
                    <a16:creationId xmlns:a16="http://schemas.microsoft.com/office/drawing/2014/main" id="{33C08E7A-1E75-8D19-B688-721ADCBB1DBA}"/>
                  </a:ext>
                </a:extLst>
              </p:cNvPr>
              <p:cNvCxnSpPr/>
              <p:nvPr/>
            </p:nvCxnSpPr>
            <p:spPr>
              <a:xfrm rot="1335541" flipH="1">
                <a:off x="5373333" y="3158970"/>
                <a:ext cx="284780" cy="116941"/>
              </a:xfrm>
              <a:prstGeom prst="straightConnector1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55A0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139" name="Straight Arrow Connector 5138">
                <a:extLst>
                  <a:ext uri="{FF2B5EF4-FFF2-40B4-BE49-F238E27FC236}">
                    <a16:creationId xmlns:a16="http://schemas.microsoft.com/office/drawing/2014/main" id="{0208BC30-0FF9-FDB7-E332-FF46336AE5D6}"/>
                  </a:ext>
                </a:extLst>
              </p:cNvPr>
              <p:cNvCxnSpPr/>
              <p:nvPr/>
            </p:nvCxnSpPr>
            <p:spPr>
              <a:xfrm rot="1335541" flipH="1">
                <a:off x="5086379" y="3161904"/>
                <a:ext cx="284780" cy="116941"/>
              </a:xfrm>
              <a:prstGeom prst="straightConnector1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55A0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sp>
            <p:nvSpPr>
              <p:cNvPr id="5140" name="Oval 5139">
                <a:extLst>
                  <a:ext uri="{FF2B5EF4-FFF2-40B4-BE49-F238E27FC236}">
                    <a16:creationId xmlns:a16="http://schemas.microsoft.com/office/drawing/2014/main" id="{5DB4349C-30C5-CCD0-6A5E-1743CC4EB329}"/>
                  </a:ext>
                </a:extLst>
              </p:cNvPr>
              <p:cNvSpPr/>
              <p:nvPr/>
            </p:nvSpPr>
            <p:spPr>
              <a:xfrm>
                <a:off x="5979521" y="3166030"/>
                <a:ext cx="320190" cy="25809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55A0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5149" name="TextBox 5148">
            <a:extLst>
              <a:ext uri="{FF2B5EF4-FFF2-40B4-BE49-F238E27FC236}">
                <a16:creationId xmlns:a16="http://schemas.microsoft.com/office/drawing/2014/main" id="{B5A8DDC0-E0EB-8C84-9619-C0185BAE8302}"/>
              </a:ext>
            </a:extLst>
          </p:cNvPr>
          <p:cNvSpPr txBox="1"/>
          <p:nvPr/>
        </p:nvSpPr>
        <p:spPr>
          <a:xfrm>
            <a:off x="10107372" y="4464550"/>
            <a:ext cx="1745991" cy="605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400" b="1" dirty="0">
                <a:solidFill>
                  <a:srgbClr val="104282"/>
                </a:solidFill>
                <a:latin typeface="Arial"/>
              </a:rPr>
              <a:t>GPS</a:t>
            </a:r>
          </a:p>
          <a:p>
            <a:pPr algn="ctr" defTabSz="1219170"/>
            <a:r>
              <a:rPr lang="en-US" sz="933" b="1" dirty="0">
                <a:solidFill>
                  <a:srgbClr val="104282"/>
                </a:solidFill>
                <a:latin typeface="Arial"/>
              </a:rPr>
              <a:t>General Purpose Separator</a:t>
            </a:r>
          </a:p>
        </p:txBody>
      </p:sp>
      <p:sp>
        <p:nvSpPr>
          <p:cNvPr id="5150" name="TextBox 5149">
            <a:extLst>
              <a:ext uri="{FF2B5EF4-FFF2-40B4-BE49-F238E27FC236}">
                <a16:creationId xmlns:a16="http://schemas.microsoft.com/office/drawing/2014/main" id="{8E9DE483-EB64-9EAE-12D4-56FBD1783141}"/>
              </a:ext>
            </a:extLst>
          </p:cNvPr>
          <p:cNvSpPr txBox="1"/>
          <p:nvPr/>
        </p:nvSpPr>
        <p:spPr>
          <a:xfrm>
            <a:off x="7700718" y="2612726"/>
            <a:ext cx="1705916" cy="605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400" b="1" dirty="0">
                <a:solidFill>
                  <a:srgbClr val="104282"/>
                </a:solidFill>
                <a:latin typeface="Arial"/>
              </a:rPr>
              <a:t>HRS</a:t>
            </a:r>
          </a:p>
          <a:p>
            <a:pPr algn="ctr" defTabSz="1219170"/>
            <a:r>
              <a:rPr lang="en-US" sz="933" b="1" dirty="0">
                <a:solidFill>
                  <a:srgbClr val="104282"/>
                </a:solidFill>
                <a:latin typeface="Arial"/>
              </a:rPr>
              <a:t>High Resolution Separator</a:t>
            </a:r>
          </a:p>
        </p:txBody>
      </p:sp>
      <p:sp>
        <p:nvSpPr>
          <p:cNvPr id="5151" name="Freeform 181">
            <a:extLst>
              <a:ext uri="{FF2B5EF4-FFF2-40B4-BE49-F238E27FC236}">
                <a16:creationId xmlns:a16="http://schemas.microsoft.com/office/drawing/2014/main" id="{569A2079-3827-4EDC-FF02-11581F300743}"/>
              </a:ext>
            </a:extLst>
          </p:cNvPr>
          <p:cNvSpPr/>
          <p:nvPr/>
        </p:nvSpPr>
        <p:spPr>
          <a:xfrm>
            <a:off x="3479800" y="3064934"/>
            <a:ext cx="4927600" cy="2785533"/>
          </a:xfrm>
          <a:custGeom>
            <a:avLst/>
            <a:gdLst>
              <a:gd name="connsiteX0" fmla="*/ 352425 w 3695700"/>
              <a:gd name="connsiteY0" fmla="*/ 974725 h 2089150"/>
              <a:gd name="connsiteX1" fmla="*/ 0 w 3695700"/>
              <a:gd name="connsiteY1" fmla="*/ 2082800 h 2089150"/>
              <a:gd name="connsiteX2" fmla="*/ 1724025 w 3695700"/>
              <a:gd name="connsiteY2" fmla="*/ 2089150 h 2089150"/>
              <a:gd name="connsiteX3" fmla="*/ 1838325 w 3695700"/>
              <a:gd name="connsiteY3" fmla="*/ 1403350 h 2089150"/>
              <a:gd name="connsiteX4" fmla="*/ 3695700 w 3695700"/>
              <a:gd name="connsiteY4" fmla="*/ 1403350 h 2089150"/>
              <a:gd name="connsiteX5" fmla="*/ 3695700 w 3695700"/>
              <a:gd name="connsiteY5" fmla="*/ 984250 h 2089150"/>
              <a:gd name="connsiteX6" fmla="*/ 3187700 w 3695700"/>
              <a:gd name="connsiteY6" fmla="*/ 984250 h 2089150"/>
              <a:gd name="connsiteX7" fmla="*/ 3187700 w 3695700"/>
              <a:gd name="connsiteY7" fmla="*/ 0 h 2089150"/>
              <a:gd name="connsiteX8" fmla="*/ 2320925 w 3695700"/>
              <a:gd name="connsiteY8" fmla="*/ 0 h 2089150"/>
              <a:gd name="connsiteX9" fmla="*/ 2279650 w 3695700"/>
              <a:gd name="connsiteY9" fmla="*/ 387350 h 2089150"/>
              <a:gd name="connsiteX10" fmla="*/ 993775 w 3695700"/>
              <a:gd name="connsiteY10" fmla="*/ 387350 h 2089150"/>
              <a:gd name="connsiteX11" fmla="*/ 812800 w 3695700"/>
              <a:gd name="connsiteY11" fmla="*/ 990600 h 2089150"/>
              <a:gd name="connsiteX12" fmla="*/ 352425 w 3695700"/>
              <a:gd name="connsiteY12" fmla="*/ 974725 h 208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95700" h="2089150">
                <a:moveTo>
                  <a:pt x="352425" y="974725"/>
                </a:moveTo>
                <a:lnTo>
                  <a:pt x="0" y="2082800"/>
                </a:lnTo>
                <a:lnTo>
                  <a:pt x="1724025" y="2089150"/>
                </a:lnTo>
                <a:lnTo>
                  <a:pt x="1838325" y="1403350"/>
                </a:lnTo>
                <a:lnTo>
                  <a:pt x="3695700" y="1403350"/>
                </a:lnTo>
                <a:lnTo>
                  <a:pt x="3695700" y="984250"/>
                </a:lnTo>
                <a:lnTo>
                  <a:pt x="3187700" y="984250"/>
                </a:lnTo>
                <a:lnTo>
                  <a:pt x="3187700" y="0"/>
                </a:lnTo>
                <a:lnTo>
                  <a:pt x="2320925" y="0"/>
                </a:lnTo>
                <a:lnTo>
                  <a:pt x="2279650" y="387350"/>
                </a:lnTo>
                <a:lnTo>
                  <a:pt x="993775" y="387350"/>
                </a:lnTo>
                <a:lnTo>
                  <a:pt x="812800" y="990600"/>
                </a:lnTo>
                <a:lnTo>
                  <a:pt x="352425" y="974725"/>
                </a:lnTo>
                <a:close/>
              </a:path>
            </a:pathLst>
          </a:custGeom>
          <a:solidFill>
            <a:srgbClr val="0055A0">
              <a:lumMod val="60000"/>
              <a:lumOff val="40000"/>
              <a:alpha val="30000"/>
            </a:srgbClr>
          </a:solidFill>
          <a:ln w="9525" cap="flat" cmpd="sng" algn="ctr">
            <a:solidFill>
              <a:srgbClr val="DDDDDD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DDDDDD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Energy RIB</a:t>
            </a: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74D41429-2419-420F-FA16-6AA09287C70F}"/>
              </a:ext>
            </a:extLst>
          </p:cNvPr>
          <p:cNvGrpSpPr/>
          <p:nvPr/>
        </p:nvGrpSpPr>
        <p:grpSpPr>
          <a:xfrm>
            <a:off x="8737406" y="2240877"/>
            <a:ext cx="2802467" cy="2286000"/>
            <a:chOff x="6621262" y="1142531"/>
            <a:chExt cx="2101850" cy="1714500"/>
          </a:xfrm>
        </p:grpSpPr>
        <p:sp>
          <p:nvSpPr>
            <p:cNvPr id="194" name="Freeform 184">
              <a:extLst>
                <a:ext uri="{FF2B5EF4-FFF2-40B4-BE49-F238E27FC236}">
                  <a16:creationId xmlns:a16="http://schemas.microsoft.com/office/drawing/2014/main" id="{A638CB0A-B80F-ACCB-8218-CA4E27833819}"/>
                </a:ext>
              </a:extLst>
            </p:cNvPr>
            <p:cNvSpPr/>
            <p:nvPr/>
          </p:nvSpPr>
          <p:spPr>
            <a:xfrm>
              <a:off x="6621262" y="1142531"/>
              <a:ext cx="2101850" cy="1714500"/>
            </a:xfrm>
            <a:custGeom>
              <a:avLst/>
              <a:gdLst>
                <a:gd name="connsiteX0" fmla="*/ 0 w 2101850"/>
                <a:gd name="connsiteY0" fmla="*/ 1092200 h 1714500"/>
                <a:gd name="connsiteX1" fmla="*/ 174625 w 2101850"/>
                <a:gd name="connsiteY1" fmla="*/ 1181100 h 1714500"/>
                <a:gd name="connsiteX2" fmla="*/ 260350 w 2101850"/>
                <a:gd name="connsiteY2" fmla="*/ 1066800 h 1714500"/>
                <a:gd name="connsiteX3" fmla="*/ 714375 w 2101850"/>
                <a:gd name="connsiteY3" fmla="*/ 1254125 h 1714500"/>
                <a:gd name="connsiteX4" fmla="*/ 704850 w 2101850"/>
                <a:gd name="connsiteY4" fmla="*/ 1562100 h 1714500"/>
                <a:gd name="connsiteX5" fmla="*/ 933450 w 2101850"/>
                <a:gd name="connsiteY5" fmla="*/ 1562100 h 1714500"/>
                <a:gd name="connsiteX6" fmla="*/ 949325 w 2101850"/>
                <a:gd name="connsiteY6" fmla="*/ 1714500 h 1714500"/>
                <a:gd name="connsiteX7" fmla="*/ 1460500 w 2101850"/>
                <a:gd name="connsiteY7" fmla="*/ 1593850 h 1714500"/>
                <a:gd name="connsiteX8" fmla="*/ 2101850 w 2101850"/>
                <a:gd name="connsiteY8" fmla="*/ 1682750 h 1714500"/>
                <a:gd name="connsiteX9" fmla="*/ 2066925 w 2101850"/>
                <a:gd name="connsiteY9" fmla="*/ 1358900 h 1714500"/>
                <a:gd name="connsiteX10" fmla="*/ 1146175 w 2101850"/>
                <a:gd name="connsiteY10" fmla="*/ 1270000 h 1714500"/>
                <a:gd name="connsiteX11" fmla="*/ 933450 w 2101850"/>
                <a:gd name="connsiteY11" fmla="*/ 1177925 h 1714500"/>
                <a:gd name="connsiteX12" fmla="*/ 927100 w 2101850"/>
                <a:gd name="connsiteY12" fmla="*/ 165100 h 1714500"/>
                <a:gd name="connsiteX13" fmla="*/ 854075 w 2101850"/>
                <a:gd name="connsiteY13" fmla="*/ 152400 h 1714500"/>
                <a:gd name="connsiteX14" fmla="*/ 739775 w 2101850"/>
                <a:gd name="connsiteY14" fmla="*/ 3175 h 1714500"/>
                <a:gd name="connsiteX15" fmla="*/ 393700 w 2101850"/>
                <a:gd name="connsiteY15" fmla="*/ 0 h 1714500"/>
                <a:gd name="connsiteX16" fmla="*/ 406400 w 2101850"/>
                <a:gd name="connsiteY16" fmla="*/ 117475 h 1714500"/>
                <a:gd name="connsiteX17" fmla="*/ 730250 w 2101850"/>
                <a:gd name="connsiteY17" fmla="*/ 349250 h 1714500"/>
                <a:gd name="connsiteX18" fmla="*/ 635000 w 2101850"/>
                <a:gd name="connsiteY18" fmla="*/ 434975 h 1714500"/>
                <a:gd name="connsiteX19" fmla="*/ 635000 w 2101850"/>
                <a:gd name="connsiteY19" fmla="*/ 565150 h 1714500"/>
                <a:gd name="connsiteX20" fmla="*/ 174625 w 2101850"/>
                <a:gd name="connsiteY20" fmla="*/ 895350 h 1714500"/>
                <a:gd name="connsiteX21" fmla="*/ 0 w 2101850"/>
                <a:gd name="connsiteY21" fmla="*/ 109220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01850" h="1714500">
                  <a:moveTo>
                    <a:pt x="0" y="1092200"/>
                  </a:moveTo>
                  <a:lnTo>
                    <a:pt x="174625" y="1181100"/>
                  </a:lnTo>
                  <a:lnTo>
                    <a:pt x="260350" y="1066800"/>
                  </a:lnTo>
                  <a:lnTo>
                    <a:pt x="714375" y="1254125"/>
                  </a:lnTo>
                  <a:lnTo>
                    <a:pt x="704850" y="1562100"/>
                  </a:lnTo>
                  <a:lnTo>
                    <a:pt x="933450" y="1562100"/>
                  </a:lnTo>
                  <a:lnTo>
                    <a:pt x="949325" y="1714500"/>
                  </a:lnTo>
                  <a:lnTo>
                    <a:pt x="1460500" y="1593850"/>
                  </a:lnTo>
                  <a:lnTo>
                    <a:pt x="2101850" y="1682750"/>
                  </a:lnTo>
                  <a:lnTo>
                    <a:pt x="2066925" y="1358900"/>
                  </a:lnTo>
                  <a:lnTo>
                    <a:pt x="1146175" y="1270000"/>
                  </a:lnTo>
                  <a:lnTo>
                    <a:pt x="933450" y="1177925"/>
                  </a:lnTo>
                  <a:cubicBezTo>
                    <a:pt x="931333" y="840317"/>
                    <a:pt x="929217" y="502708"/>
                    <a:pt x="927100" y="165100"/>
                  </a:cubicBezTo>
                  <a:lnTo>
                    <a:pt x="854075" y="152400"/>
                  </a:lnTo>
                  <a:lnTo>
                    <a:pt x="739775" y="3175"/>
                  </a:lnTo>
                  <a:lnTo>
                    <a:pt x="393700" y="0"/>
                  </a:lnTo>
                  <a:lnTo>
                    <a:pt x="406400" y="117475"/>
                  </a:lnTo>
                  <a:lnTo>
                    <a:pt x="730250" y="349250"/>
                  </a:lnTo>
                  <a:lnTo>
                    <a:pt x="635000" y="434975"/>
                  </a:lnTo>
                  <a:lnTo>
                    <a:pt x="635000" y="565150"/>
                  </a:lnTo>
                  <a:lnTo>
                    <a:pt x="174625" y="895350"/>
                  </a:lnTo>
                  <a:lnTo>
                    <a:pt x="0" y="109220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 w="9525" cap="flat" cmpd="sng" algn="ctr">
              <a:solidFill>
                <a:srgbClr val="DDDDDD">
                  <a:shade val="60000"/>
                  <a:satMod val="300000"/>
                </a:srgbClr>
              </a:solidFill>
              <a:prstDash val="solid"/>
            </a:ln>
            <a:effectLst>
              <a:glow rad="70000">
                <a:srgbClr val="DDDDDD">
                  <a:tint val="30000"/>
                  <a:shade val="95000"/>
                  <a:satMod val="300000"/>
                  <a:alpha val="5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861EAF71-C652-AEB9-64B3-3B8FAACBDE2B}"/>
                </a:ext>
              </a:extLst>
            </p:cNvPr>
            <p:cNvSpPr txBox="1"/>
            <p:nvPr/>
          </p:nvSpPr>
          <p:spPr>
            <a:xfrm>
              <a:off x="7457725" y="2160452"/>
              <a:ext cx="1176139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Target area</a:t>
              </a: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638C1D32-534C-C9D5-63ED-5D5984E58669}"/>
              </a:ext>
            </a:extLst>
          </p:cNvPr>
          <p:cNvGrpSpPr/>
          <p:nvPr/>
        </p:nvGrpSpPr>
        <p:grpSpPr>
          <a:xfrm>
            <a:off x="9977947" y="1629540"/>
            <a:ext cx="2121122" cy="1521617"/>
            <a:chOff x="7480300" y="935237"/>
            <a:chExt cx="1590841" cy="1141213"/>
          </a:xfrm>
        </p:grpSpPr>
        <p:sp>
          <p:nvSpPr>
            <p:cNvPr id="201" name="Freeform 186">
              <a:extLst>
                <a:ext uri="{FF2B5EF4-FFF2-40B4-BE49-F238E27FC236}">
                  <a16:creationId xmlns:a16="http://schemas.microsoft.com/office/drawing/2014/main" id="{EA8B8EF9-CF69-4550-1F94-677EBE61A304}"/>
                </a:ext>
              </a:extLst>
            </p:cNvPr>
            <p:cNvSpPr/>
            <p:nvPr/>
          </p:nvSpPr>
          <p:spPr>
            <a:xfrm>
              <a:off x="7480300" y="949325"/>
              <a:ext cx="901700" cy="1127125"/>
            </a:xfrm>
            <a:custGeom>
              <a:avLst/>
              <a:gdLst>
                <a:gd name="connsiteX0" fmla="*/ 0 w 901700"/>
                <a:gd name="connsiteY0" fmla="*/ 1127125 h 1127125"/>
                <a:gd name="connsiteX1" fmla="*/ 495300 w 901700"/>
                <a:gd name="connsiteY1" fmla="*/ 1127125 h 1127125"/>
                <a:gd name="connsiteX2" fmla="*/ 463550 w 901700"/>
                <a:gd name="connsiteY2" fmla="*/ 1035050 h 1127125"/>
                <a:gd name="connsiteX3" fmla="*/ 901700 w 901700"/>
                <a:gd name="connsiteY3" fmla="*/ 1035050 h 1127125"/>
                <a:gd name="connsiteX4" fmla="*/ 552450 w 901700"/>
                <a:gd name="connsiteY4" fmla="*/ 0 h 1127125"/>
                <a:gd name="connsiteX5" fmla="*/ 196850 w 901700"/>
                <a:gd name="connsiteY5" fmla="*/ 3175 h 1127125"/>
                <a:gd name="connsiteX6" fmla="*/ 358775 w 901700"/>
                <a:gd name="connsiteY6" fmla="*/ 622300 h 1127125"/>
                <a:gd name="connsiteX7" fmla="*/ 12700 w 901700"/>
                <a:gd name="connsiteY7" fmla="*/ 628650 h 1127125"/>
                <a:gd name="connsiteX8" fmla="*/ 0 w 901700"/>
                <a:gd name="connsiteY8" fmla="*/ 1127125 h 112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1700" h="1127125">
                  <a:moveTo>
                    <a:pt x="0" y="1127125"/>
                  </a:moveTo>
                  <a:lnTo>
                    <a:pt x="495300" y="1127125"/>
                  </a:lnTo>
                  <a:lnTo>
                    <a:pt x="463550" y="1035050"/>
                  </a:lnTo>
                  <a:lnTo>
                    <a:pt x="901700" y="1035050"/>
                  </a:lnTo>
                  <a:lnTo>
                    <a:pt x="552450" y="0"/>
                  </a:lnTo>
                  <a:lnTo>
                    <a:pt x="196850" y="3175"/>
                  </a:lnTo>
                  <a:lnTo>
                    <a:pt x="358775" y="622300"/>
                  </a:lnTo>
                  <a:lnTo>
                    <a:pt x="12700" y="628650"/>
                  </a:lnTo>
                  <a:cubicBezTo>
                    <a:pt x="13758" y="795867"/>
                    <a:pt x="14817" y="963083"/>
                    <a:pt x="0" y="1127125"/>
                  </a:cubicBezTo>
                  <a:close/>
                </a:path>
              </a:pathLst>
            </a:custGeom>
            <a:solidFill>
              <a:srgbClr val="92D050">
                <a:alpha val="30000"/>
              </a:srgbClr>
            </a:solidFill>
            <a:ln w="9525" cap="flat" cmpd="sng" algn="ctr">
              <a:solidFill>
                <a:srgbClr val="DDDDDD">
                  <a:shade val="60000"/>
                  <a:satMod val="300000"/>
                </a:srgbClr>
              </a:solidFill>
              <a:prstDash val="solid"/>
            </a:ln>
            <a:effectLst>
              <a:glow rad="70000">
                <a:srgbClr val="DDDDDD">
                  <a:tint val="30000"/>
                  <a:shade val="95000"/>
                  <a:satMod val="300000"/>
                  <a:alpha val="5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A8900B66-6D1B-9F96-7E1D-4841B6466DFF}"/>
                </a:ext>
              </a:extLst>
            </p:cNvPr>
            <p:cNvSpPr txBox="1"/>
            <p:nvPr/>
          </p:nvSpPr>
          <p:spPr>
            <a:xfrm>
              <a:off x="8079043" y="935237"/>
              <a:ext cx="992098" cy="561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0" i="0" u="none" strike="noStrike" kern="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/>
                </a:rPr>
                <a:t>MEDICIS</a:t>
              </a:r>
            </a:p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133" kern="0" dirty="0">
                  <a:solidFill>
                    <a:srgbClr val="92D050"/>
                  </a:solidFill>
                  <a:latin typeface="Arial"/>
                </a:rPr>
                <a:t>     (later)</a:t>
              </a:r>
              <a:endPara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17C59FCD-8C0E-EE3D-28DC-99422A5401AD}"/>
              </a:ext>
            </a:extLst>
          </p:cNvPr>
          <p:cNvGrpSpPr/>
          <p:nvPr/>
        </p:nvGrpSpPr>
        <p:grpSpPr>
          <a:xfrm>
            <a:off x="5516559" y="1642250"/>
            <a:ext cx="4929776" cy="838200"/>
            <a:chOff x="4139362" y="945356"/>
            <a:chExt cx="3697332" cy="628650"/>
          </a:xfrm>
        </p:grpSpPr>
        <p:sp>
          <p:nvSpPr>
            <p:cNvPr id="205" name="Freeform 187">
              <a:extLst>
                <a:ext uri="{FF2B5EF4-FFF2-40B4-BE49-F238E27FC236}">
                  <a16:creationId xmlns:a16="http://schemas.microsoft.com/office/drawing/2014/main" id="{E4934A79-CB8B-6033-3EFF-387E2DCD4773}"/>
                </a:ext>
              </a:extLst>
            </p:cNvPr>
            <p:cNvSpPr/>
            <p:nvPr/>
          </p:nvSpPr>
          <p:spPr>
            <a:xfrm>
              <a:off x="6388894" y="945356"/>
              <a:ext cx="1447800" cy="628650"/>
            </a:xfrm>
            <a:custGeom>
              <a:avLst/>
              <a:gdLst>
                <a:gd name="connsiteX0" fmla="*/ 1278731 w 1447800"/>
                <a:gd name="connsiteY0" fmla="*/ 2382 h 628650"/>
                <a:gd name="connsiteX1" fmla="*/ 259556 w 1447800"/>
                <a:gd name="connsiteY1" fmla="*/ 0 h 628650"/>
                <a:gd name="connsiteX2" fmla="*/ 266700 w 1447800"/>
                <a:gd name="connsiteY2" fmla="*/ 88107 h 628650"/>
                <a:gd name="connsiteX3" fmla="*/ 164306 w 1447800"/>
                <a:gd name="connsiteY3" fmla="*/ 154782 h 628650"/>
                <a:gd name="connsiteX4" fmla="*/ 0 w 1447800"/>
                <a:gd name="connsiteY4" fmla="*/ 154782 h 628650"/>
                <a:gd name="connsiteX5" fmla="*/ 21431 w 1447800"/>
                <a:gd name="connsiteY5" fmla="*/ 481013 h 628650"/>
                <a:gd name="connsiteX6" fmla="*/ 561975 w 1447800"/>
                <a:gd name="connsiteY6" fmla="*/ 473869 h 628650"/>
                <a:gd name="connsiteX7" fmla="*/ 554831 w 1447800"/>
                <a:gd name="connsiteY7" fmla="*/ 450057 h 628650"/>
                <a:gd name="connsiteX8" fmla="*/ 909637 w 1447800"/>
                <a:gd name="connsiteY8" fmla="*/ 454819 h 628650"/>
                <a:gd name="connsiteX9" fmla="*/ 1016794 w 1447800"/>
                <a:gd name="connsiteY9" fmla="*/ 602457 h 628650"/>
                <a:gd name="connsiteX10" fmla="*/ 1102519 w 1447800"/>
                <a:gd name="connsiteY10" fmla="*/ 621507 h 628650"/>
                <a:gd name="connsiteX11" fmla="*/ 1097756 w 1447800"/>
                <a:gd name="connsiteY11" fmla="*/ 628650 h 628650"/>
                <a:gd name="connsiteX12" fmla="*/ 1447800 w 1447800"/>
                <a:gd name="connsiteY12" fmla="*/ 628650 h 628650"/>
                <a:gd name="connsiteX13" fmla="*/ 1278731 w 1447800"/>
                <a:gd name="connsiteY13" fmla="*/ 2382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7800" h="628650">
                  <a:moveTo>
                    <a:pt x="1278731" y="2382"/>
                  </a:moveTo>
                  <a:lnTo>
                    <a:pt x="259556" y="0"/>
                  </a:lnTo>
                  <a:lnTo>
                    <a:pt x="266700" y="88107"/>
                  </a:lnTo>
                  <a:lnTo>
                    <a:pt x="164306" y="154782"/>
                  </a:lnTo>
                  <a:lnTo>
                    <a:pt x="0" y="154782"/>
                  </a:lnTo>
                  <a:lnTo>
                    <a:pt x="21431" y="481013"/>
                  </a:lnTo>
                  <a:lnTo>
                    <a:pt x="561975" y="473869"/>
                  </a:lnTo>
                  <a:lnTo>
                    <a:pt x="554831" y="450057"/>
                  </a:lnTo>
                  <a:lnTo>
                    <a:pt x="909637" y="454819"/>
                  </a:lnTo>
                  <a:lnTo>
                    <a:pt x="1016794" y="602457"/>
                  </a:lnTo>
                  <a:lnTo>
                    <a:pt x="1102519" y="621507"/>
                  </a:lnTo>
                  <a:lnTo>
                    <a:pt x="1097756" y="628650"/>
                  </a:lnTo>
                  <a:lnTo>
                    <a:pt x="1447800" y="628650"/>
                  </a:lnTo>
                  <a:lnTo>
                    <a:pt x="1278731" y="2382"/>
                  </a:lnTo>
                  <a:close/>
                </a:path>
              </a:pathLst>
            </a:custGeom>
            <a:solidFill>
              <a:srgbClr val="FFFF00">
                <a:alpha val="30000"/>
              </a:srgbClr>
            </a:solidFill>
            <a:ln w="9525" cap="flat" cmpd="sng" algn="ctr">
              <a:solidFill>
                <a:srgbClr val="DDDDDD">
                  <a:shade val="60000"/>
                  <a:satMod val="300000"/>
                </a:srgbClr>
              </a:solidFill>
              <a:prstDash val="solid"/>
            </a:ln>
            <a:effectLst>
              <a:glow rad="70000">
                <a:srgbClr val="DDDDDD">
                  <a:tint val="30000"/>
                  <a:shade val="95000"/>
                  <a:satMod val="300000"/>
                  <a:alpha val="5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D50465D1-F198-E785-68B6-A683369BFB01}"/>
                </a:ext>
              </a:extLst>
            </p:cNvPr>
            <p:cNvSpPr txBox="1"/>
            <p:nvPr/>
          </p:nvSpPr>
          <p:spPr>
            <a:xfrm>
              <a:off x="4139362" y="953321"/>
              <a:ext cx="2178721" cy="561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0" i="0" u="none" strike="noStrike" kern="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Arial"/>
                </a:rPr>
                <a:t>Radioactive laboratory</a:t>
              </a:r>
              <a:br>
                <a:rPr kumimoji="0" lang="en-US" sz="2133" b="0" i="0" u="none" strike="noStrike" kern="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Arial"/>
                </a:rPr>
              </a:br>
              <a:r>
                <a:rPr kumimoji="0" lang="en-US" sz="2133" b="0" i="0" u="none" strike="noStrike" kern="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Arial"/>
                </a:rPr>
                <a:t>Class A </a:t>
              </a:r>
            </a:p>
          </p:txBody>
        </p:sp>
      </p:grpSp>
      <p:pic>
        <p:nvPicPr>
          <p:cNvPr id="207" name="Picture 6" descr="Image result for radioactive">
            <a:extLst>
              <a:ext uri="{FF2B5EF4-FFF2-40B4-BE49-F238E27FC236}">
                <a16:creationId xmlns:a16="http://schemas.microsoft.com/office/drawing/2014/main" id="{914C2A7B-D2A6-C411-F109-0609F23BB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8649" y="3064857"/>
            <a:ext cx="649703" cy="5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6" descr="Image result for radioactive">
            <a:extLst>
              <a:ext uri="{FF2B5EF4-FFF2-40B4-BE49-F238E27FC236}">
                <a16:creationId xmlns:a16="http://schemas.microsoft.com/office/drawing/2014/main" id="{4DD76DFB-C69D-B98B-5127-4A814D583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3053" y="1726308"/>
            <a:ext cx="382751" cy="33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6" descr="Image result for radioactive">
            <a:extLst>
              <a:ext uri="{FF2B5EF4-FFF2-40B4-BE49-F238E27FC236}">
                <a16:creationId xmlns:a16="http://schemas.microsoft.com/office/drawing/2014/main" id="{DBDBF682-BD76-4009-5D57-4651782F4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2456" y="2421627"/>
            <a:ext cx="546677" cy="4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6" descr="Image result for radioactive">
            <a:extLst>
              <a:ext uri="{FF2B5EF4-FFF2-40B4-BE49-F238E27FC236}">
                <a16:creationId xmlns:a16="http://schemas.microsoft.com/office/drawing/2014/main" id="{F3938209-5879-C018-5597-EF67DFE1A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3507" y="5536115"/>
            <a:ext cx="288600" cy="2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3" name="Group 212">
            <a:extLst>
              <a:ext uri="{FF2B5EF4-FFF2-40B4-BE49-F238E27FC236}">
                <a16:creationId xmlns:a16="http://schemas.microsoft.com/office/drawing/2014/main" id="{EB49EE01-2F0B-1D01-7770-DB13141D7229}"/>
              </a:ext>
            </a:extLst>
          </p:cNvPr>
          <p:cNvGrpSpPr/>
          <p:nvPr/>
        </p:nvGrpSpPr>
        <p:grpSpPr>
          <a:xfrm>
            <a:off x="7291741" y="4648200"/>
            <a:ext cx="2199392" cy="804411"/>
            <a:chOff x="5468806" y="3486150"/>
            <a:chExt cx="1649544" cy="603308"/>
          </a:xfrm>
        </p:grpSpPr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4D48C2AC-A543-3946-1537-DE141AB11D17}"/>
                </a:ext>
              </a:extLst>
            </p:cNvPr>
            <p:cNvGrpSpPr/>
            <p:nvPr/>
          </p:nvGrpSpPr>
          <p:grpSpPr>
            <a:xfrm>
              <a:off x="5468806" y="3524250"/>
              <a:ext cx="1319344" cy="565208"/>
              <a:chOff x="5515723" y="3225742"/>
              <a:chExt cx="1319344" cy="565208"/>
            </a:xfrm>
          </p:grpSpPr>
          <p:cxnSp>
            <p:nvCxnSpPr>
              <p:cNvPr id="218" name="Straight Arrow Connector 217">
                <a:extLst>
                  <a:ext uri="{FF2B5EF4-FFF2-40B4-BE49-F238E27FC236}">
                    <a16:creationId xmlns:a16="http://schemas.microsoft.com/office/drawing/2014/main" id="{CF4B9EFE-1142-3D62-E26A-2AC3EE5FEE7A}"/>
                  </a:ext>
                </a:extLst>
              </p:cNvPr>
              <p:cNvCxnSpPr/>
              <p:nvPr/>
            </p:nvCxnSpPr>
            <p:spPr>
              <a:xfrm flipH="1">
                <a:off x="6179462" y="3498560"/>
                <a:ext cx="61867" cy="172467"/>
              </a:xfrm>
              <a:prstGeom prst="straightConnector1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104282"/>
                </a:solidFill>
                <a:prstDash val="solid"/>
                <a:tailEnd type="arrow"/>
              </a:ln>
              <a:effectLst/>
            </p:spPr>
          </p:cxn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76254460-03F7-C20D-ACD8-872553FCA7F8}"/>
                  </a:ext>
                </a:extLst>
              </p:cNvPr>
              <p:cNvGrpSpPr/>
              <p:nvPr/>
            </p:nvGrpSpPr>
            <p:grpSpPr>
              <a:xfrm>
                <a:off x="5515723" y="3225742"/>
                <a:ext cx="1319344" cy="565208"/>
                <a:chOff x="5515723" y="3225742"/>
                <a:chExt cx="1319344" cy="565208"/>
              </a:xfrm>
            </p:grpSpPr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3184A54C-3B2A-E47F-C86E-A3688AF6363F}"/>
                    </a:ext>
                  </a:extLst>
                </p:cNvPr>
                <p:cNvGrpSpPr/>
                <p:nvPr/>
              </p:nvGrpSpPr>
              <p:grpSpPr>
                <a:xfrm>
                  <a:off x="5957390" y="3225742"/>
                  <a:ext cx="877677" cy="433670"/>
                  <a:chOff x="5940425" y="3537396"/>
                  <a:chExt cx="877677" cy="433670"/>
                </a:xfrm>
              </p:grpSpPr>
              <p:cxnSp>
                <p:nvCxnSpPr>
                  <p:cNvPr id="5153" name="Straight Arrow Connector 5152">
                    <a:extLst>
                      <a:ext uri="{FF2B5EF4-FFF2-40B4-BE49-F238E27FC236}">
                        <a16:creationId xmlns:a16="http://schemas.microsoft.com/office/drawing/2014/main" id="{8A0AF3FC-724C-E71A-0B24-70DB8FBC17D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594174" y="3537396"/>
                    <a:ext cx="223928" cy="96856"/>
                  </a:xfrm>
                  <a:prstGeom prst="straightConnector1">
                    <a:avLst/>
                  </a:prstGeom>
                  <a:solidFill>
                    <a:sysClr val="window" lastClr="FFFFFF"/>
                  </a:solidFill>
                  <a:ln w="28575" cap="flat" cmpd="sng" algn="ctr">
                    <a:solidFill>
                      <a:srgbClr val="104282"/>
                    </a:solidFill>
                    <a:prstDash val="solid"/>
                    <a:tailEnd type="arrow"/>
                  </a:ln>
                  <a:effectLst/>
                </p:spPr>
              </p:cxnSp>
              <p:cxnSp>
                <p:nvCxnSpPr>
                  <p:cNvPr id="5154" name="Straight Arrow Connector 5153">
                    <a:extLst>
                      <a:ext uri="{FF2B5EF4-FFF2-40B4-BE49-F238E27FC236}">
                        <a16:creationId xmlns:a16="http://schemas.microsoft.com/office/drawing/2014/main" id="{63D70F34-2D84-7844-4BC6-4E3E60F61CE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38874" y="3635424"/>
                    <a:ext cx="361840" cy="181791"/>
                  </a:xfrm>
                  <a:prstGeom prst="straightConnector1">
                    <a:avLst/>
                  </a:prstGeom>
                  <a:solidFill>
                    <a:sysClr val="window" lastClr="FFFFFF"/>
                  </a:solidFill>
                  <a:ln w="28575" cap="flat" cmpd="sng" algn="ctr">
                    <a:solidFill>
                      <a:srgbClr val="104282"/>
                    </a:solidFill>
                    <a:prstDash val="solid"/>
                    <a:tailEnd type="arrow"/>
                  </a:ln>
                  <a:effectLst/>
                </p:spPr>
              </p:cxnSp>
              <p:cxnSp>
                <p:nvCxnSpPr>
                  <p:cNvPr id="5155" name="Straight Arrow Connector 5154">
                    <a:extLst>
                      <a:ext uri="{FF2B5EF4-FFF2-40B4-BE49-F238E27FC236}">
                        <a16:creationId xmlns:a16="http://schemas.microsoft.com/office/drawing/2014/main" id="{9895BF5C-D512-2405-A4B6-F08375C4DF61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940425" y="3806211"/>
                    <a:ext cx="313128" cy="164855"/>
                  </a:xfrm>
                  <a:prstGeom prst="straightConnector1">
                    <a:avLst/>
                  </a:prstGeom>
                  <a:solidFill>
                    <a:sysClr val="window" lastClr="FFFFFF"/>
                  </a:solidFill>
                  <a:ln w="28575" cap="flat" cmpd="sng" algn="ctr">
                    <a:solidFill>
                      <a:srgbClr val="104282"/>
                    </a:solidFill>
                    <a:prstDash val="solid"/>
                    <a:tailEnd type="arrow"/>
                  </a:ln>
                  <a:effectLst/>
                </p:spPr>
              </p:cxnSp>
              <p:cxnSp>
                <p:nvCxnSpPr>
                  <p:cNvPr id="5156" name="Straight Arrow Connector 5155">
                    <a:extLst>
                      <a:ext uri="{FF2B5EF4-FFF2-40B4-BE49-F238E27FC236}">
                        <a16:creationId xmlns:a16="http://schemas.microsoft.com/office/drawing/2014/main" id="{3E09BFE1-1400-7338-62F8-79DC1DB3296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508473" y="3639501"/>
                    <a:ext cx="88594" cy="191583"/>
                  </a:xfrm>
                  <a:prstGeom prst="straightConnector1">
                    <a:avLst/>
                  </a:prstGeom>
                  <a:solidFill>
                    <a:sysClr val="window" lastClr="FFFFFF"/>
                  </a:solidFill>
                  <a:ln w="28575" cap="flat" cmpd="sng" algn="ctr">
                    <a:solidFill>
                      <a:srgbClr val="104282"/>
                    </a:solidFill>
                    <a:prstDash val="solid"/>
                    <a:tailEnd type="arrow"/>
                  </a:ln>
                  <a:effectLst/>
                </p:spPr>
              </p:cxnSp>
              <p:cxnSp>
                <p:nvCxnSpPr>
                  <p:cNvPr id="5157" name="Straight Arrow Connector 5156">
                    <a:extLst>
                      <a:ext uri="{FF2B5EF4-FFF2-40B4-BE49-F238E27FC236}">
                        <a16:creationId xmlns:a16="http://schemas.microsoft.com/office/drawing/2014/main" id="{9FC26F40-E35E-D666-E77B-35E063F05711}"/>
                      </a:ext>
                    </a:extLst>
                  </p:cNvPr>
                  <p:cNvCxnSpPr/>
                  <p:nvPr/>
                </p:nvCxnSpPr>
                <p:spPr>
                  <a:xfrm rot="1335541" flipH="1">
                    <a:off x="6297854" y="3575781"/>
                    <a:ext cx="284780" cy="116941"/>
                  </a:xfrm>
                  <a:prstGeom prst="straightConnector1">
                    <a:avLst/>
                  </a:prstGeom>
                  <a:solidFill>
                    <a:sysClr val="window" lastClr="FFFFFF"/>
                  </a:solidFill>
                  <a:ln w="28575" cap="flat" cmpd="sng" algn="ctr">
                    <a:solidFill>
                      <a:srgbClr val="104282"/>
                    </a:solidFill>
                    <a:prstDash val="solid"/>
                    <a:tailEnd type="arrow"/>
                  </a:ln>
                  <a:effectLst/>
                </p:spPr>
              </p:cxnSp>
            </p:grpSp>
            <p:cxnSp>
              <p:nvCxnSpPr>
                <p:cNvPr id="221" name="Straight Arrow Connector 220">
                  <a:extLst>
                    <a:ext uri="{FF2B5EF4-FFF2-40B4-BE49-F238E27FC236}">
                      <a16:creationId xmlns:a16="http://schemas.microsoft.com/office/drawing/2014/main" id="{F2898388-3CB5-EEE7-9414-6D0B62D8D67D}"/>
                    </a:ext>
                  </a:extLst>
                </p:cNvPr>
                <p:cNvCxnSpPr/>
                <p:nvPr/>
              </p:nvCxnSpPr>
              <p:spPr>
                <a:xfrm flipH="1">
                  <a:off x="6436759" y="3511395"/>
                  <a:ext cx="88594" cy="159632"/>
                </a:xfrm>
                <a:prstGeom prst="straightConnector1">
                  <a:avLst/>
                </a:prstGeom>
                <a:solidFill>
                  <a:sysClr val="window" lastClr="FFFFFF"/>
                </a:solidFill>
                <a:ln w="28575" cap="flat" cmpd="sng" algn="ctr">
                  <a:solidFill>
                    <a:srgbClr val="104282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222" name="Straight Arrow Connector 221">
                  <a:extLst>
                    <a:ext uri="{FF2B5EF4-FFF2-40B4-BE49-F238E27FC236}">
                      <a16:creationId xmlns:a16="http://schemas.microsoft.com/office/drawing/2014/main" id="{0348F2A2-6EE0-F47A-6142-BC21A2F7A063}"/>
                    </a:ext>
                  </a:extLst>
                </p:cNvPr>
                <p:cNvCxnSpPr/>
                <p:nvPr/>
              </p:nvCxnSpPr>
              <p:spPr>
                <a:xfrm flipH="1">
                  <a:off x="5702470" y="3656621"/>
                  <a:ext cx="254835" cy="134329"/>
                </a:xfrm>
                <a:prstGeom prst="straightConnector1">
                  <a:avLst/>
                </a:prstGeom>
                <a:solidFill>
                  <a:sysClr val="window" lastClr="FFFFFF"/>
                </a:solidFill>
                <a:ln w="28575" cap="flat" cmpd="sng" algn="ctr">
                  <a:solidFill>
                    <a:srgbClr val="104282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223" name="Straight Arrow Connector 222">
                  <a:extLst>
                    <a:ext uri="{FF2B5EF4-FFF2-40B4-BE49-F238E27FC236}">
                      <a16:creationId xmlns:a16="http://schemas.microsoft.com/office/drawing/2014/main" id="{1FEDF2D0-7EF7-8AFD-AD1D-0FEAC61AEA30}"/>
                    </a:ext>
                  </a:extLst>
                </p:cNvPr>
                <p:cNvCxnSpPr/>
                <p:nvPr/>
              </p:nvCxnSpPr>
              <p:spPr>
                <a:xfrm flipH="1">
                  <a:off x="5953744" y="3494557"/>
                  <a:ext cx="302095" cy="4003"/>
                </a:xfrm>
                <a:prstGeom prst="straightConnector1">
                  <a:avLst/>
                </a:prstGeom>
                <a:solidFill>
                  <a:sysClr val="window" lastClr="FFFFFF"/>
                </a:solidFill>
                <a:ln w="28575" cap="flat" cmpd="sng" algn="ctr">
                  <a:solidFill>
                    <a:srgbClr val="104282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5152" name="Straight Arrow Connector 5151">
                  <a:extLst>
                    <a:ext uri="{FF2B5EF4-FFF2-40B4-BE49-F238E27FC236}">
                      <a16:creationId xmlns:a16="http://schemas.microsoft.com/office/drawing/2014/main" id="{B1CE5D50-C589-9870-7CEF-2431DABCF742}"/>
                    </a:ext>
                  </a:extLst>
                </p:cNvPr>
                <p:cNvCxnSpPr/>
                <p:nvPr/>
              </p:nvCxnSpPr>
              <p:spPr>
                <a:xfrm flipH="1">
                  <a:off x="5515723" y="3650557"/>
                  <a:ext cx="455988" cy="0"/>
                </a:xfrm>
                <a:prstGeom prst="straightConnector1">
                  <a:avLst/>
                </a:prstGeom>
                <a:solidFill>
                  <a:sysClr val="window" lastClr="FFFFFF"/>
                </a:solidFill>
                <a:ln w="28575" cap="flat" cmpd="sng" algn="ctr">
                  <a:solidFill>
                    <a:srgbClr val="104282"/>
                  </a:solidFill>
                  <a:prstDash val="solid"/>
                  <a:tailEnd type="arrow"/>
                </a:ln>
                <a:effectLst/>
              </p:spPr>
            </p:cxnSp>
          </p:grpSp>
        </p:grpSp>
        <p:cxnSp>
          <p:nvCxnSpPr>
            <p:cNvPr id="215" name="Straight Arrow Connector 214">
              <a:extLst>
                <a:ext uri="{FF2B5EF4-FFF2-40B4-BE49-F238E27FC236}">
                  <a16:creationId xmlns:a16="http://schemas.microsoft.com/office/drawing/2014/main" id="{3C951EB8-1F44-FD85-55B3-70A9826E02B7}"/>
                </a:ext>
              </a:extLst>
            </p:cNvPr>
            <p:cNvCxnSpPr/>
            <p:nvPr/>
          </p:nvCxnSpPr>
          <p:spPr>
            <a:xfrm flipH="1">
              <a:off x="6781801" y="3486150"/>
              <a:ext cx="336549" cy="31750"/>
            </a:xfrm>
            <a:prstGeom prst="straightConnector1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104282"/>
              </a:solidFill>
              <a:prstDash val="solid"/>
              <a:tailEnd type="arrow"/>
            </a:ln>
            <a:effectLst/>
          </p:spPr>
        </p:cxn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8FF3E0BC-9A22-ABE2-7716-CED759EC25A8}"/>
                </a:ext>
              </a:extLst>
            </p:cNvPr>
            <p:cNvCxnSpPr/>
            <p:nvPr/>
          </p:nvCxnSpPr>
          <p:spPr>
            <a:xfrm flipH="1">
              <a:off x="6875673" y="3486904"/>
              <a:ext cx="224034" cy="222974"/>
            </a:xfrm>
            <a:prstGeom prst="straightConnector1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104282"/>
              </a:solidFill>
              <a:prstDash val="solid"/>
              <a:tailEnd type="arrow"/>
            </a:ln>
            <a:effectLst/>
          </p:spPr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9B3D1246-1896-B184-CFED-CA92A13363F1}"/>
                </a:ext>
              </a:extLst>
            </p:cNvPr>
            <p:cNvCxnSpPr/>
            <p:nvPr/>
          </p:nvCxnSpPr>
          <p:spPr>
            <a:xfrm flipH="1">
              <a:off x="7008211" y="3498257"/>
              <a:ext cx="100792" cy="377025"/>
            </a:xfrm>
            <a:prstGeom prst="straightConnector1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104282"/>
              </a:solidFill>
              <a:prstDash val="solid"/>
              <a:tailEnd type="arrow"/>
            </a:ln>
            <a:effectLst/>
          </p:spPr>
        </p:cxnSp>
      </p:grpSp>
      <p:sp>
        <p:nvSpPr>
          <p:cNvPr id="5158" name="Freeform 183">
            <a:extLst>
              <a:ext uri="{FF2B5EF4-FFF2-40B4-BE49-F238E27FC236}">
                <a16:creationId xmlns:a16="http://schemas.microsoft.com/office/drawing/2014/main" id="{A755C40A-1D2F-C414-6BD8-BB89094A7CE1}"/>
              </a:ext>
            </a:extLst>
          </p:cNvPr>
          <p:cNvSpPr/>
          <p:nvPr/>
        </p:nvSpPr>
        <p:spPr>
          <a:xfrm>
            <a:off x="5793146" y="3700070"/>
            <a:ext cx="6292849" cy="2146300"/>
          </a:xfrm>
          <a:custGeom>
            <a:avLst/>
            <a:gdLst>
              <a:gd name="connsiteX0" fmla="*/ 100012 w 4719637"/>
              <a:gd name="connsiteY0" fmla="*/ 928688 h 1609725"/>
              <a:gd name="connsiteX1" fmla="*/ 0 w 4719637"/>
              <a:gd name="connsiteY1" fmla="*/ 1609725 h 1609725"/>
              <a:gd name="connsiteX2" fmla="*/ 4719637 w 4719637"/>
              <a:gd name="connsiteY2" fmla="*/ 1609725 h 1609725"/>
              <a:gd name="connsiteX3" fmla="*/ 4610100 w 4719637"/>
              <a:gd name="connsiteY3" fmla="*/ 1281113 h 1609725"/>
              <a:gd name="connsiteX4" fmla="*/ 4386262 w 4719637"/>
              <a:gd name="connsiteY4" fmla="*/ 1271588 h 1609725"/>
              <a:gd name="connsiteX5" fmla="*/ 4305300 w 4719637"/>
              <a:gd name="connsiteY5" fmla="*/ 1019175 h 1609725"/>
              <a:gd name="connsiteX6" fmla="*/ 3228975 w 4719637"/>
              <a:gd name="connsiteY6" fmla="*/ 1028700 h 1609725"/>
              <a:gd name="connsiteX7" fmla="*/ 3128962 w 4719637"/>
              <a:gd name="connsiteY7" fmla="*/ 485775 h 1609725"/>
              <a:gd name="connsiteX8" fmla="*/ 2609850 w 4719637"/>
              <a:gd name="connsiteY8" fmla="*/ 485775 h 1609725"/>
              <a:gd name="connsiteX9" fmla="*/ 2581275 w 4719637"/>
              <a:gd name="connsiteY9" fmla="*/ 333375 h 1609725"/>
              <a:gd name="connsiteX10" fmla="*/ 2290762 w 4719637"/>
              <a:gd name="connsiteY10" fmla="*/ 214313 h 1609725"/>
              <a:gd name="connsiteX11" fmla="*/ 2405062 w 4719637"/>
              <a:gd name="connsiteY11" fmla="*/ 104775 h 1609725"/>
              <a:gd name="connsiteX12" fmla="*/ 2214562 w 4719637"/>
              <a:gd name="connsiteY12" fmla="*/ 0 h 1609725"/>
              <a:gd name="connsiteX13" fmla="*/ 2124075 w 4719637"/>
              <a:gd name="connsiteY13" fmla="*/ 142875 h 1609725"/>
              <a:gd name="connsiteX14" fmla="*/ 1809750 w 4719637"/>
              <a:gd name="connsiteY14" fmla="*/ 147638 h 1609725"/>
              <a:gd name="connsiteX15" fmla="*/ 1824037 w 4719637"/>
              <a:gd name="connsiteY15" fmla="*/ 500063 h 1609725"/>
              <a:gd name="connsiteX16" fmla="*/ 1966912 w 4719637"/>
              <a:gd name="connsiteY16" fmla="*/ 509588 h 1609725"/>
              <a:gd name="connsiteX17" fmla="*/ 1971675 w 4719637"/>
              <a:gd name="connsiteY17" fmla="*/ 923925 h 1609725"/>
              <a:gd name="connsiteX18" fmla="*/ 100012 w 4719637"/>
              <a:gd name="connsiteY18" fmla="*/ 928688 h 16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19637" h="1609725">
                <a:moveTo>
                  <a:pt x="100012" y="928688"/>
                </a:moveTo>
                <a:lnTo>
                  <a:pt x="0" y="1609725"/>
                </a:lnTo>
                <a:lnTo>
                  <a:pt x="4719637" y="1609725"/>
                </a:lnTo>
                <a:lnTo>
                  <a:pt x="4610100" y="1281113"/>
                </a:lnTo>
                <a:lnTo>
                  <a:pt x="4386262" y="1271588"/>
                </a:lnTo>
                <a:lnTo>
                  <a:pt x="4305300" y="1019175"/>
                </a:lnTo>
                <a:lnTo>
                  <a:pt x="3228975" y="1028700"/>
                </a:lnTo>
                <a:lnTo>
                  <a:pt x="3128962" y="485775"/>
                </a:lnTo>
                <a:lnTo>
                  <a:pt x="2609850" y="485775"/>
                </a:lnTo>
                <a:lnTo>
                  <a:pt x="2581275" y="333375"/>
                </a:lnTo>
                <a:lnTo>
                  <a:pt x="2290762" y="214313"/>
                </a:lnTo>
                <a:lnTo>
                  <a:pt x="2405062" y="104775"/>
                </a:lnTo>
                <a:lnTo>
                  <a:pt x="2214562" y="0"/>
                </a:lnTo>
                <a:lnTo>
                  <a:pt x="2124075" y="142875"/>
                </a:lnTo>
                <a:lnTo>
                  <a:pt x="1809750" y="147638"/>
                </a:lnTo>
                <a:lnTo>
                  <a:pt x="1824037" y="500063"/>
                </a:lnTo>
                <a:lnTo>
                  <a:pt x="1966912" y="509588"/>
                </a:lnTo>
                <a:cubicBezTo>
                  <a:pt x="1968500" y="647700"/>
                  <a:pt x="1970087" y="785813"/>
                  <a:pt x="1971675" y="923925"/>
                </a:cubicBezTo>
                <a:lnTo>
                  <a:pt x="100012" y="928688"/>
                </a:lnTo>
                <a:close/>
              </a:path>
            </a:pathLst>
          </a:custGeom>
          <a:solidFill>
            <a:srgbClr val="104282">
              <a:alpha val="30000"/>
            </a:srgbClr>
          </a:solidFill>
          <a:ln w="9525" cap="flat" cmpd="sng" algn="ctr">
            <a:solidFill>
              <a:srgbClr val="DDDDDD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DDDDDD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042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energy RIB </a:t>
            </a:r>
          </a:p>
        </p:txBody>
      </p:sp>
      <p:pic>
        <p:nvPicPr>
          <p:cNvPr id="5159" name="Picture 6" descr="Image result for radioactive">
            <a:extLst>
              <a:ext uri="{FF2B5EF4-FFF2-40B4-BE49-F238E27FC236}">
                <a16:creationId xmlns:a16="http://schemas.microsoft.com/office/drawing/2014/main" id="{704D852E-F310-4AEE-EEE6-0967F72C0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8363" y="5549871"/>
            <a:ext cx="288600" cy="2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0" name="Freeform: Shape 5159">
            <a:extLst>
              <a:ext uri="{FF2B5EF4-FFF2-40B4-BE49-F238E27FC236}">
                <a16:creationId xmlns:a16="http://schemas.microsoft.com/office/drawing/2014/main" id="{8EEED9FA-D09D-3494-57AA-D06E90290901}"/>
              </a:ext>
            </a:extLst>
          </p:cNvPr>
          <p:cNvSpPr/>
          <p:nvPr/>
        </p:nvSpPr>
        <p:spPr>
          <a:xfrm>
            <a:off x="8805672" y="1097280"/>
            <a:ext cx="1911096" cy="530352"/>
          </a:xfrm>
          <a:custGeom>
            <a:avLst/>
            <a:gdLst>
              <a:gd name="connsiteX0" fmla="*/ 1911096 w 1911096"/>
              <a:gd name="connsiteY0" fmla="*/ 530352 h 530352"/>
              <a:gd name="connsiteX1" fmla="*/ 1746504 w 1911096"/>
              <a:gd name="connsiteY1" fmla="*/ 0 h 530352"/>
              <a:gd name="connsiteX2" fmla="*/ 0 w 1911096"/>
              <a:gd name="connsiteY2" fmla="*/ 0 h 530352"/>
              <a:gd name="connsiteX3" fmla="*/ 73152 w 1911096"/>
              <a:gd name="connsiteY3" fmla="*/ 530352 h 530352"/>
              <a:gd name="connsiteX4" fmla="*/ 1911096 w 1911096"/>
              <a:gd name="connsiteY4" fmla="*/ 530352 h 53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096" h="530352">
                <a:moveTo>
                  <a:pt x="1911096" y="530352"/>
                </a:moveTo>
                <a:lnTo>
                  <a:pt x="1746504" y="0"/>
                </a:lnTo>
                <a:lnTo>
                  <a:pt x="0" y="0"/>
                </a:lnTo>
                <a:lnTo>
                  <a:pt x="73152" y="530352"/>
                </a:lnTo>
                <a:lnTo>
                  <a:pt x="1911096" y="530352"/>
                </a:lnTo>
                <a:close/>
              </a:path>
            </a:pathLst>
          </a:custGeom>
          <a:solidFill>
            <a:srgbClr val="562873"/>
          </a:solidFill>
          <a:ln w="12700" cap="flat" cmpd="sng" algn="ctr">
            <a:solidFill>
              <a:srgbClr val="562873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161" name="TextBox 5160">
            <a:extLst>
              <a:ext uri="{FF2B5EF4-FFF2-40B4-BE49-F238E27FC236}">
                <a16:creationId xmlns:a16="http://schemas.microsoft.com/office/drawing/2014/main" id="{044BFC1C-4AEE-0BDA-DBA0-D902A5FA7E63}"/>
              </a:ext>
            </a:extLst>
          </p:cNvPr>
          <p:cNvSpPr txBox="1"/>
          <p:nvPr/>
        </p:nvSpPr>
        <p:spPr>
          <a:xfrm>
            <a:off x="5220008" y="1132820"/>
            <a:ext cx="354404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562873"/>
                </a:solidFill>
                <a:effectLst/>
                <a:uLnTx/>
                <a:uFillTx/>
              </a:rPr>
              <a:t>Extension: nano actinide lab</a:t>
            </a:r>
          </a:p>
        </p:txBody>
      </p:sp>
      <p:grpSp>
        <p:nvGrpSpPr>
          <p:cNvPr id="179" name="Group 178"/>
          <p:cNvGrpSpPr/>
          <p:nvPr/>
        </p:nvGrpSpPr>
        <p:grpSpPr>
          <a:xfrm>
            <a:off x="467867" y="1305884"/>
            <a:ext cx="2883812" cy="379656"/>
            <a:chOff x="5105038" y="103787"/>
            <a:chExt cx="2162858" cy="284742"/>
          </a:xfrm>
        </p:grpSpPr>
        <p:sp>
          <p:nvSpPr>
            <p:cNvPr id="131" name="Rectangle 130"/>
            <p:cNvSpPr/>
            <p:nvPr/>
          </p:nvSpPr>
          <p:spPr>
            <a:xfrm>
              <a:off x="5105038" y="201385"/>
              <a:ext cx="223530" cy="12100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 dirty="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328568" y="103787"/>
              <a:ext cx="1939328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Protons (1.4 – 1.7 GeV)</a:t>
              </a:r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467865" y="1966776"/>
            <a:ext cx="5285111" cy="379656"/>
            <a:chOff x="5105038" y="599456"/>
            <a:chExt cx="3963833" cy="284742"/>
          </a:xfrm>
        </p:grpSpPr>
        <p:sp>
          <p:nvSpPr>
            <p:cNvPr id="159" name="Rectangle 158"/>
            <p:cNvSpPr/>
            <p:nvPr/>
          </p:nvSpPr>
          <p:spPr>
            <a:xfrm>
              <a:off x="5105038" y="689393"/>
              <a:ext cx="223530" cy="121008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 dirty="0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5328568" y="599456"/>
              <a:ext cx="3740303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High energy RIBs (up to 10 MeV/u – A/q=4.5)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467863" y="1652385"/>
            <a:ext cx="3765898" cy="379656"/>
            <a:chOff x="5105038" y="363663"/>
            <a:chExt cx="2824424" cy="284742"/>
          </a:xfrm>
        </p:grpSpPr>
        <p:sp>
          <p:nvSpPr>
            <p:cNvPr id="158" name="Rectangle 157"/>
            <p:cNvSpPr/>
            <p:nvPr/>
          </p:nvSpPr>
          <p:spPr>
            <a:xfrm>
              <a:off x="5105038" y="454079"/>
              <a:ext cx="223530" cy="121008"/>
            </a:xfrm>
            <a:prstGeom prst="rect">
              <a:avLst/>
            </a:prstGeom>
            <a:solidFill>
              <a:srgbClr val="104282"/>
            </a:solidFill>
            <a:ln>
              <a:solidFill>
                <a:srgbClr val="10428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 dirty="0"/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5331298" y="363663"/>
              <a:ext cx="2598164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Low energy RIBs (up to 60 </a:t>
              </a:r>
              <a:r>
                <a:rPr lang="en-US" sz="1867" dirty="0" err="1"/>
                <a:t>keV</a:t>
              </a:r>
              <a:r>
                <a:rPr lang="en-US" sz="1867" dirty="0"/>
                <a:t>)</a:t>
              </a:r>
            </a:p>
          </p:txBody>
        </p:sp>
      </p:grpSp>
      <p:sp>
        <p:nvSpPr>
          <p:cNvPr id="5162" name="TextBox 5161">
            <a:extLst>
              <a:ext uri="{FF2B5EF4-FFF2-40B4-BE49-F238E27FC236}">
                <a16:creationId xmlns:a16="http://schemas.microsoft.com/office/drawing/2014/main" id="{18E05CB1-5A9A-9475-7BF7-A12AC3233255}"/>
              </a:ext>
            </a:extLst>
          </p:cNvPr>
          <p:cNvSpPr txBox="1"/>
          <p:nvPr/>
        </p:nvSpPr>
        <p:spPr>
          <a:xfrm>
            <a:off x="5939683" y="314712"/>
            <a:ext cx="5541902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62873"/>
                </a:solidFill>
                <a:effectLst/>
                <a:uLnTx/>
                <a:uFillTx/>
              </a:rPr>
              <a:t>Will enter long shutdown (CERN wide upgrades) for 3 years</a:t>
            </a:r>
          </a:p>
        </p:txBody>
      </p:sp>
      <p:pic>
        <p:nvPicPr>
          <p:cNvPr id="5165" name="Picture 5164" descr="A diagram of a complex&#10;&#10;Description automatically generated">
            <a:extLst>
              <a:ext uri="{FF2B5EF4-FFF2-40B4-BE49-F238E27FC236}">
                <a16:creationId xmlns:a16="http://schemas.microsoft.com/office/drawing/2014/main" id="{40B76021-0F14-90BA-74A9-ACCFDBC3506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6" t="44021" r="21464" b="30391"/>
          <a:stretch/>
        </p:blipFill>
        <p:spPr>
          <a:xfrm>
            <a:off x="281616" y="4784700"/>
            <a:ext cx="2656214" cy="1356967"/>
          </a:xfrm>
          <a:prstGeom prst="rect">
            <a:avLst/>
          </a:prstGeom>
        </p:spPr>
      </p:pic>
      <p:sp>
        <p:nvSpPr>
          <p:cNvPr id="164" name="TextBox 163"/>
          <p:cNvSpPr txBox="1"/>
          <p:nvPr/>
        </p:nvSpPr>
        <p:spPr>
          <a:xfrm>
            <a:off x="287095" y="2681641"/>
            <a:ext cx="3970799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rgbClr val="104282"/>
                </a:solidFill>
              </a:rPr>
              <a:t>Pulsed protons (1.2 s)</a:t>
            </a:r>
          </a:p>
          <a:p>
            <a:r>
              <a:rPr lang="en-US" sz="2133" dirty="0">
                <a:solidFill>
                  <a:srgbClr val="104282"/>
                </a:solidFill>
              </a:rPr>
              <a:t>1.4 – 1.7 GeV</a:t>
            </a:r>
          </a:p>
          <a:p>
            <a:r>
              <a:rPr lang="en-US" sz="2133" dirty="0">
                <a:solidFill>
                  <a:srgbClr val="104282"/>
                </a:solidFill>
              </a:rPr>
              <a:t>3.3x10</a:t>
            </a:r>
            <a:r>
              <a:rPr lang="en-US" sz="2133" baseline="30000" dirty="0">
                <a:solidFill>
                  <a:srgbClr val="104282"/>
                </a:solidFill>
              </a:rPr>
              <a:t>13</a:t>
            </a:r>
            <a:r>
              <a:rPr lang="en-US" sz="2133" dirty="0">
                <a:solidFill>
                  <a:srgbClr val="104282"/>
                </a:solidFill>
              </a:rPr>
              <a:t> protons per pulse</a:t>
            </a:r>
          </a:p>
        </p:txBody>
      </p:sp>
      <p:pic>
        <p:nvPicPr>
          <p:cNvPr id="165" name="Picture 2" descr="http://thumbs.dreamstime.com/t/love-heart-beat-isolated-white-4265612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3791" y="2296377"/>
            <a:ext cx="1544644" cy="662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6" name="TextBox 5165">
            <a:extLst>
              <a:ext uri="{FF2B5EF4-FFF2-40B4-BE49-F238E27FC236}">
                <a16:creationId xmlns:a16="http://schemas.microsoft.com/office/drawing/2014/main" id="{CB6445B7-8541-0B08-74D0-5A60E3F661D4}"/>
              </a:ext>
            </a:extLst>
          </p:cNvPr>
          <p:cNvSpPr txBox="1"/>
          <p:nvPr/>
        </p:nvSpPr>
        <p:spPr>
          <a:xfrm>
            <a:off x="4329002" y="5603154"/>
            <a:ext cx="6107879" cy="10770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rgbClr val="104282"/>
                </a:solidFill>
              </a:rPr>
              <a:t>75 chemical elements</a:t>
            </a:r>
          </a:p>
          <a:p>
            <a:r>
              <a:rPr lang="en-US" sz="2133" dirty="0">
                <a:solidFill>
                  <a:srgbClr val="104282"/>
                </a:solidFill>
              </a:rPr>
              <a:t>&gt;1000 beams</a:t>
            </a:r>
          </a:p>
          <a:p>
            <a:r>
              <a:rPr lang="en-US" sz="2133" dirty="0">
                <a:solidFill>
                  <a:srgbClr val="104282"/>
                </a:solidFill>
              </a:rPr>
              <a:t>&gt;30 targets, 5 transfer lines, &gt;5 ion sources</a:t>
            </a:r>
          </a:p>
        </p:txBody>
      </p:sp>
    </p:spTree>
    <p:extLst>
      <p:ext uri="{BB962C8B-B14F-4D97-AF65-F5344CB8AC3E}">
        <p14:creationId xmlns:p14="http://schemas.microsoft.com/office/powerpoint/2010/main" val="402975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1000" fill="hold"/>
                                        <p:tgtEl>
                                          <p:spTgt spid="1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1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  <p:bldP spid="157" grpId="1" animBg="1"/>
      <p:bldP spid="157" grpId="2" animBg="1"/>
      <p:bldP spid="157" grpId="3" animBg="1"/>
      <p:bldP spid="190" grpId="0" animBg="1"/>
      <p:bldP spid="190" grpId="1" animBg="1"/>
      <p:bldP spid="5149" grpId="0"/>
      <p:bldP spid="5150" grpId="0"/>
      <p:bldP spid="5151" grpId="0" animBg="1"/>
      <p:bldP spid="5158" grpId="0" animBg="1"/>
      <p:bldP spid="5160" grpId="0" animBg="1"/>
      <p:bldP spid="5161" grpId="0"/>
      <p:bldP spid="5162" grpId="0" animBg="1"/>
      <p:bldP spid="164" grpId="0" uiExpand="1" build="allAtOnce"/>
      <p:bldP spid="51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8817B-133A-C2C7-24E9-673EE1D4C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B84A1-99CC-7ABA-8CA6-75CE99F94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0811" y="6356351"/>
            <a:ext cx="668565" cy="365125"/>
          </a:xfrm>
        </p:spPr>
        <p:txBody>
          <a:bodyPr/>
          <a:lstStyle/>
          <a:p>
            <a:fld id="{17918391-D411-FE40-AAD7-861AE5233E0E}" type="slidenum">
              <a:rPr lang="en-US" sz="1200" smtClean="0">
                <a:solidFill>
                  <a:schemeClr val="tx1"/>
                </a:solidFill>
              </a:rPr>
              <a:pPr/>
              <a:t>8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2" name="Title 12">
            <a:extLst>
              <a:ext uri="{FF2B5EF4-FFF2-40B4-BE49-F238E27FC236}">
                <a16:creationId xmlns:a16="http://schemas.microsoft.com/office/drawing/2014/main" id="{EE9D4A55-BD9D-7F53-B8F6-98EEC1A1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3493"/>
            <a:ext cx="6053667" cy="940443"/>
          </a:xfrm>
        </p:spPr>
        <p:txBody>
          <a:bodyPr>
            <a:normAutofit/>
          </a:bodyPr>
          <a:lstStyle/>
          <a:p>
            <a:r>
              <a:rPr lang="en-US" dirty="0"/>
              <a:t>		   Facility</a:t>
            </a: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897B2634-07A9-EC06-7370-2E51811435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44" y="187940"/>
            <a:ext cx="2529423" cy="596427"/>
          </a:xfrm>
          <a:prstGeom prst="rect">
            <a:avLst/>
          </a:prstGeom>
        </p:spPr>
      </p:pic>
      <p:sp>
        <p:nvSpPr>
          <p:cNvPr id="189" name="AutoShape 4" descr="Image result for radioactive">
            <a:extLst>
              <a:ext uri="{FF2B5EF4-FFF2-40B4-BE49-F238E27FC236}">
                <a16:creationId xmlns:a16="http://schemas.microsoft.com/office/drawing/2014/main" id="{782EED22-5AD1-B1A3-CFE0-2B5CAF2234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667" y="-182033"/>
            <a:ext cx="76200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pic>
        <p:nvPicPr>
          <p:cNvPr id="149" name="Content Placeholder 15">
            <a:extLst>
              <a:ext uri="{FF2B5EF4-FFF2-40B4-BE49-F238E27FC236}">
                <a16:creationId xmlns:a16="http://schemas.microsoft.com/office/drawing/2014/main" id="{EEAB75D7-2AEC-782A-46A9-9CED6D35AB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5863" y="1548962"/>
            <a:ext cx="8957444" cy="4569177"/>
          </a:xfrm>
          <a:prstGeom prst="rect">
            <a:avLst/>
          </a:prstGeom>
        </p:spPr>
      </p:pic>
      <p:grpSp>
        <p:nvGrpSpPr>
          <p:cNvPr id="150" name="Group 149">
            <a:extLst>
              <a:ext uri="{FF2B5EF4-FFF2-40B4-BE49-F238E27FC236}">
                <a16:creationId xmlns:a16="http://schemas.microsoft.com/office/drawing/2014/main" id="{CEF9EBE4-5B9B-C2EF-3A68-31081C6EB6C1}"/>
              </a:ext>
            </a:extLst>
          </p:cNvPr>
          <p:cNvGrpSpPr/>
          <p:nvPr/>
        </p:nvGrpSpPr>
        <p:grpSpPr>
          <a:xfrm>
            <a:off x="9986458" y="4176151"/>
            <a:ext cx="2504583" cy="280404"/>
            <a:chOff x="7453993" y="2804546"/>
            <a:chExt cx="1878437" cy="210303"/>
          </a:xfrm>
        </p:grpSpPr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14809EDA-F2B5-6037-0396-D7D25AEDA9DF}"/>
                </a:ext>
              </a:extLst>
            </p:cNvPr>
            <p:cNvCxnSpPr/>
            <p:nvPr/>
          </p:nvCxnSpPr>
          <p:spPr>
            <a:xfrm rot="1555918" flipH="1">
              <a:off x="9044398" y="2899636"/>
              <a:ext cx="288032" cy="115213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8B76A0C4-5B3E-2743-1780-86D67744EB59}"/>
                </a:ext>
              </a:extLst>
            </p:cNvPr>
            <p:cNvCxnSpPr/>
            <p:nvPr/>
          </p:nvCxnSpPr>
          <p:spPr>
            <a:xfrm rot="1555918" flipH="1">
              <a:off x="8734984" y="2877291"/>
              <a:ext cx="288032" cy="115213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D6D74286-B444-0B72-3097-A68513A8C6E1}"/>
                </a:ext>
              </a:extLst>
            </p:cNvPr>
            <p:cNvCxnSpPr/>
            <p:nvPr/>
          </p:nvCxnSpPr>
          <p:spPr>
            <a:xfrm rot="1555918" flipH="1">
              <a:off x="8425570" y="2854946"/>
              <a:ext cx="288032" cy="115213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AB20925B-AD4F-C74A-8C85-2285AD6CEFB7}"/>
                </a:ext>
              </a:extLst>
            </p:cNvPr>
            <p:cNvCxnSpPr/>
            <p:nvPr/>
          </p:nvCxnSpPr>
          <p:spPr>
            <a:xfrm rot="1555918" flipH="1">
              <a:off x="8039090" y="2817681"/>
              <a:ext cx="360040" cy="149279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76B09DD5-0459-B932-1DA6-C8C5631BD19C}"/>
                </a:ext>
              </a:extLst>
            </p:cNvPr>
            <p:cNvCxnSpPr/>
            <p:nvPr/>
          </p:nvCxnSpPr>
          <p:spPr>
            <a:xfrm rot="1555918" flipH="1">
              <a:off x="7685979" y="2814161"/>
              <a:ext cx="324035" cy="11840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657DCD1A-4370-1866-9470-1D2724C5E0EB}"/>
                </a:ext>
              </a:extLst>
            </p:cNvPr>
            <p:cNvCxnSpPr/>
            <p:nvPr/>
          </p:nvCxnSpPr>
          <p:spPr>
            <a:xfrm rot="1555918" flipH="1">
              <a:off x="7453993" y="2804546"/>
              <a:ext cx="216024" cy="78936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</p:grpSp>
      <p:sp>
        <p:nvSpPr>
          <p:cNvPr id="157" name="Oval 156">
            <a:extLst>
              <a:ext uri="{FF2B5EF4-FFF2-40B4-BE49-F238E27FC236}">
                <a16:creationId xmlns:a16="http://schemas.microsoft.com/office/drawing/2014/main" id="{38D91DAE-D6E6-FE94-FE09-1BB4A771B862}"/>
              </a:ext>
            </a:extLst>
          </p:cNvPr>
          <p:cNvSpPr/>
          <p:nvPr/>
        </p:nvSpPr>
        <p:spPr>
          <a:xfrm rot="1555918">
            <a:off x="9779137" y="4125169"/>
            <a:ext cx="179343" cy="1434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166F6450-6727-5976-8F15-62753C3CFA2E}"/>
              </a:ext>
            </a:extLst>
          </p:cNvPr>
          <p:cNvGrpSpPr/>
          <p:nvPr/>
        </p:nvGrpSpPr>
        <p:grpSpPr>
          <a:xfrm>
            <a:off x="9109373" y="3716637"/>
            <a:ext cx="3367268" cy="734067"/>
            <a:chOff x="6793053" y="1892743"/>
            <a:chExt cx="2525451" cy="550550"/>
          </a:xfrm>
        </p:grpSpPr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4A96A939-F75A-4C66-521B-F1A40BB30DAF}"/>
                </a:ext>
              </a:extLst>
            </p:cNvPr>
            <p:cNvCxnSpPr/>
            <p:nvPr/>
          </p:nvCxnSpPr>
          <p:spPr>
            <a:xfrm rot="1714512" flipH="1">
              <a:off x="9030472" y="2328080"/>
              <a:ext cx="288032" cy="115213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D7CB2EDF-FE86-3D84-07A9-B45E4E304E3E}"/>
                </a:ext>
              </a:extLst>
            </p:cNvPr>
            <p:cNvCxnSpPr/>
            <p:nvPr/>
          </p:nvCxnSpPr>
          <p:spPr>
            <a:xfrm rot="1714512" flipH="1">
              <a:off x="8726671" y="2310498"/>
              <a:ext cx="288032" cy="115213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id="{A3A470B7-9A69-872C-B99F-FCBBB2D6FED1}"/>
                </a:ext>
              </a:extLst>
            </p:cNvPr>
            <p:cNvCxnSpPr/>
            <p:nvPr/>
          </p:nvCxnSpPr>
          <p:spPr>
            <a:xfrm rot="1714512" flipH="1">
              <a:off x="8408750" y="2288464"/>
              <a:ext cx="288032" cy="115213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BD92BD0E-A3DD-579C-5462-9C64BF53AA72}"/>
                </a:ext>
              </a:extLst>
            </p:cNvPr>
            <p:cNvCxnSpPr/>
            <p:nvPr/>
          </p:nvCxnSpPr>
          <p:spPr>
            <a:xfrm flipH="1" flipV="1">
              <a:off x="7905366" y="2266212"/>
              <a:ext cx="507920" cy="61081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46577C54-73AD-7F4F-9808-D400508C1A1E}"/>
                </a:ext>
              </a:extLst>
            </p:cNvPr>
            <p:cNvCxnSpPr/>
            <p:nvPr/>
          </p:nvCxnSpPr>
          <p:spPr>
            <a:xfrm rot="1714512" flipH="1">
              <a:off x="7539908" y="2173194"/>
              <a:ext cx="360040" cy="44126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5E0B1F31-7CE0-3738-5E92-A6F9D3829DEF}"/>
                </a:ext>
              </a:extLst>
            </p:cNvPr>
            <p:cNvCxnSpPr/>
            <p:nvPr/>
          </p:nvCxnSpPr>
          <p:spPr>
            <a:xfrm rot="1714512" flipH="1">
              <a:off x="7201237" y="2041200"/>
              <a:ext cx="360040" cy="44126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B6F8A843-1F70-D5BC-7D3E-4965C7ED74B1}"/>
                </a:ext>
              </a:extLst>
            </p:cNvPr>
            <p:cNvCxnSpPr/>
            <p:nvPr/>
          </p:nvCxnSpPr>
          <p:spPr>
            <a:xfrm rot="1714512" flipH="1">
              <a:off x="6793053" y="1892743"/>
              <a:ext cx="441573" cy="54119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</p:grpSp>
      <p:sp>
        <p:nvSpPr>
          <p:cNvPr id="190" name="Oval 189">
            <a:extLst>
              <a:ext uri="{FF2B5EF4-FFF2-40B4-BE49-F238E27FC236}">
                <a16:creationId xmlns:a16="http://schemas.microsoft.com/office/drawing/2014/main" id="{8A73D561-7C58-BA58-C4F5-51626D94F82D}"/>
              </a:ext>
            </a:extLst>
          </p:cNvPr>
          <p:cNvSpPr/>
          <p:nvPr/>
        </p:nvSpPr>
        <p:spPr>
          <a:xfrm rot="1714512">
            <a:off x="8900210" y="3505161"/>
            <a:ext cx="177633" cy="14210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122" name="Group 5121">
            <a:extLst>
              <a:ext uri="{FF2B5EF4-FFF2-40B4-BE49-F238E27FC236}">
                <a16:creationId xmlns:a16="http://schemas.microsoft.com/office/drawing/2014/main" id="{379D602B-400C-0D51-D38C-0C6BDD8E024A}"/>
              </a:ext>
            </a:extLst>
          </p:cNvPr>
          <p:cNvGrpSpPr/>
          <p:nvPr/>
        </p:nvGrpSpPr>
        <p:grpSpPr>
          <a:xfrm rot="1335541">
            <a:off x="8504695" y="3621272"/>
            <a:ext cx="670735" cy="966801"/>
            <a:chOff x="3548549" y="3361814"/>
            <a:chExt cx="503051" cy="725101"/>
          </a:xfrm>
        </p:grpSpPr>
        <p:cxnSp>
          <p:nvCxnSpPr>
            <p:cNvPr id="5124" name="Straight Arrow Connector 5123">
              <a:extLst>
                <a:ext uri="{FF2B5EF4-FFF2-40B4-BE49-F238E27FC236}">
                  <a16:creationId xmlns:a16="http://schemas.microsoft.com/office/drawing/2014/main" id="{10E40F7A-B7C6-DC2E-CC9A-42849F6B3749}"/>
                </a:ext>
              </a:extLst>
            </p:cNvPr>
            <p:cNvCxnSpPr/>
            <p:nvPr/>
          </p:nvCxnSpPr>
          <p:spPr>
            <a:xfrm rot="20264459" flipH="1">
              <a:off x="3548549" y="3361814"/>
              <a:ext cx="247505" cy="292104"/>
            </a:xfrm>
            <a:prstGeom prst="straightConnector1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104282"/>
              </a:solidFill>
              <a:prstDash val="solid"/>
              <a:tailEnd type="arrow"/>
            </a:ln>
            <a:effectLst/>
          </p:spPr>
        </p:cxnSp>
        <p:cxnSp>
          <p:nvCxnSpPr>
            <p:cNvPr id="5125" name="Straight Arrow Connector 5124">
              <a:extLst>
                <a:ext uri="{FF2B5EF4-FFF2-40B4-BE49-F238E27FC236}">
                  <a16:creationId xmlns:a16="http://schemas.microsoft.com/office/drawing/2014/main" id="{AC80B42F-F38A-7AC0-7172-5651541898B8}"/>
                </a:ext>
              </a:extLst>
            </p:cNvPr>
            <p:cNvCxnSpPr/>
            <p:nvPr/>
          </p:nvCxnSpPr>
          <p:spPr>
            <a:xfrm rot="20264459">
              <a:off x="3720612" y="3747926"/>
              <a:ext cx="183206" cy="70336"/>
            </a:xfrm>
            <a:prstGeom prst="straightConnector1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104282"/>
              </a:solidFill>
              <a:prstDash val="solid"/>
              <a:tailEnd type="arrow"/>
            </a:ln>
            <a:effectLst/>
          </p:spPr>
        </p:cxnSp>
        <p:cxnSp>
          <p:nvCxnSpPr>
            <p:cNvPr id="5127" name="Straight Arrow Connector 5126">
              <a:extLst>
                <a:ext uri="{FF2B5EF4-FFF2-40B4-BE49-F238E27FC236}">
                  <a16:creationId xmlns:a16="http://schemas.microsoft.com/office/drawing/2014/main" id="{2D58EA9A-28E1-3ED5-AE86-279AED191E35}"/>
                </a:ext>
              </a:extLst>
            </p:cNvPr>
            <p:cNvCxnSpPr/>
            <p:nvPr/>
          </p:nvCxnSpPr>
          <p:spPr>
            <a:xfrm rot="20264459">
              <a:off x="4037730" y="3834785"/>
              <a:ext cx="13870" cy="252130"/>
            </a:xfrm>
            <a:prstGeom prst="straightConnector1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104282"/>
              </a:solidFill>
              <a:prstDash val="solid"/>
              <a:tailEnd type="arrow"/>
            </a:ln>
            <a:effectLst/>
          </p:spPr>
        </p:cxnSp>
        <p:sp>
          <p:nvSpPr>
            <p:cNvPr id="5128" name="Flowchart: Stored Data 5127">
              <a:extLst>
                <a:ext uri="{FF2B5EF4-FFF2-40B4-BE49-F238E27FC236}">
                  <a16:creationId xmlns:a16="http://schemas.microsoft.com/office/drawing/2014/main" id="{71207410-75DC-DB14-4CC2-77DE7F3B0BBF}"/>
                </a:ext>
              </a:extLst>
            </p:cNvPr>
            <p:cNvSpPr/>
            <p:nvPr/>
          </p:nvSpPr>
          <p:spPr>
            <a:xfrm rot="19349761">
              <a:off x="3588640" y="3706704"/>
              <a:ext cx="86601" cy="121564"/>
            </a:xfrm>
            <a:prstGeom prst="flowChartOnlineStorag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10428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29" name="Flowchart: Stored Data 5128">
              <a:extLst>
                <a:ext uri="{FF2B5EF4-FFF2-40B4-BE49-F238E27FC236}">
                  <a16:creationId xmlns:a16="http://schemas.microsoft.com/office/drawing/2014/main" id="{AFD67086-8B7E-C141-14FA-CA92C9705DD7}"/>
                </a:ext>
              </a:extLst>
            </p:cNvPr>
            <p:cNvSpPr/>
            <p:nvPr/>
          </p:nvSpPr>
          <p:spPr>
            <a:xfrm rot="6599714">
              <a:off x="3910130" y="3746877"/>
              <a:ext cx="95083" cy="114774"/>
            </a:xfrm>
            <a:prstGeom prst="flowChartOnlineStorag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10428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30" name="Group 5129">
            <a:extLst>
              <a:ext uri="{FF2B5EF4-FFF2-40B4-BE49-F238E27FC236}">
                <a16:creationId xmlns:a16="http://schemas.microsoft.com/office/drawing/2014/main" id="{702D1682-FC56-F18F-7817-7ED2FB4415EE}"/>
              </a:ext>
            </a:extLst>
          </p:cNvPr>
          <p:cNvGrpSpPr/>
          <p:nvPr/>
        </p:nvGrpSpPr>
        <p:grpSpPr>
          <a:xfrm rot="1335541">
            <a:off x="9497108" y="4253107"/>
            <a:ext cx="311136" cy="416144"/>
            <a:chOff x="3503241" y="3298501"/>
            <a:chExt cx="233352" cy="312108"/>
          </a:xfrm>
        </p:grpSpPr>
        <p:cxnSp>
          <p:nvCxnSpPr>
            <p:cNvPr id="5131" name="Straight Arrow Connector 5130">
              <a:extLst>
                <a:ext uri="{FF2B5EF4-FFF2-40B4-BE49-F238E27FC236}">
                  <a16:creationId xmlns:a16="http://schemas.microsoft.com/office/drawing/2014/main" id="{B81375C9-4E37-0CF8-E7CA-635726E587A7}"/>
                </a:ext>
              </a:extLst>
            </p:cNvPr>
            <p:cNvCxnSpPr/>
            <p:nvPr/>
          </p:nvCxnSpPr>
          <p:spPr>
            <a:xfrm rot="20264459" flipH="1">
              <a:off x="3655804" y="3298501"/>
              <a:ext cx="61014" cy="122938"/>
            </a:xfrm>
            <a:prstGeom prst="straightConnector1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104282"/>
              </a:solidFill>
              <a:prstDash val="solid"/>
              <a:tailEnd type="arrow"/>
            </a:ln>
            <a:effectLst/>
          </p:spPr>
        </p:cxnSp>
        <p:cxnSp>
          <p:nvCxnSpPr>
            <p:cNvPr id="5132" name="Straight Arrow Connector 5131">
              <a:extLst>
                <a:ext uri="{FF2B5EF4-FFF2-40B4-BE49-F238E27FC236}">
                  <a16:creationId xmlns:a16="http://schemas.microsoft.com/office/drawing/2014/main" id="{E4B01658-4ABE-2724-D3BE-6E483F094C0F}"/>
                </a:ext>
              </a:extLst>
            </p:cNvPr>
            <p:cNvCxnSpPr>
              <a:stCxn id="5133" idx="0"/>
            </p:cNvCxnSpPr>
            <p:nvPr/>
          </p:nvCxnSpPr>
          <p:spPr>
            <a:xfrm rot="20264459" flipH="1">
              <a:off x="3503241" y="3577795"/>
              <a:ext cx="187181" cy="32814"/>
            </a:xfrm>
            <a:prstGeom prst="straightConnector1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104282"/>
              </a:solidFill>
              <a:prstDash val="solid"/>
              <a:tailEnd type="arrow"/>
            </a:ln>
            <a:effectLst/>
          </p:spPr>
        </p:cxnSp>
        <p:sp>
          <p:nvSpPr>
            <p:cNvPr id="5133" name="Flowchart: Stored Data 5132">
              <a:extLst>
                <a:ext uri="{FF2B5EF4-FFF2-40B4-BE49-F238E27FC236}">
                  <a16:creationId xmlns:a16="http://schemas.microsoft.com/office/drawing/2014/main" id="{D4290FF6-2BDD-EE52-9217-3E3CA27BE6C2}"/>
                </a:ext>
              </a:extLst>
            </p:cNvPr>
            <p:cNvSpPr/>
            <p:nvPr/>
          </p:nvSpPr>
          <p:spPr>
            <a:xfrm rot="11719161">
              <a:off x="3649992" y="3424161"/>
              <a:ext cx="86601" cy="121564"/>
            </a:xfrm>
            <a:prstGeom prst="flowChartOnlineStorag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10428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34" name="Group 5133">
            <a:extLst>
              <a:ext uri="{FF2B5EF4-FFF2-40B4-BE49-F238E27FC236}">
                <a16:creationId xmlns:a16="http://schemas.microsoft.com/office/drawing/2014/main" id="{6B46318B-1844-6687-C64F-722FE5EA8DF4}"/>
              </a:ext>
            </a:extLst>
          </p:cNvPr>
          <p:cNvGrpSpPr/>
          <p:nvPr/>
        </p:nvGrpSpPr>
        <p:grpSpPr>
          <a:xfrm>
            <a:off x="4512058" y="4568062"/>
            <a:ext cx="3887557" cy="575629"/>
            <a:chOff x="3384043" y="3140296"/>
            <a:chExt cx="2915668" cy="431722"/>
          </a:xfrm>
        </p:grpSpPr>
        <p:grpSp>
          <p:nvGrpSpPr>
            <p:cNvPr id="5135" name="Group 5134">
              <a:extLst>
                <a:ext uri="{FF2B5EF4-FFF2-40B4-BE49-F238E27FC236}">
                  <a16:creationId xmlns:a16="http://schemas.microsoft.com/office/drawing/2014/main" id="{585BD729-6F8D-0640-5C2D-0B3976F47B08}"/>
                </a:ext>
              </a:extLst>
            </p:cNvPr>
            <p:cNvGrpSpPr/>
            <p:nvPr/>
          </p:nvGrpSpPr>
          <p:grpSpPr>
            <a:xfrm>
              <a:off x="3384043" y="3140296"/>
              <a:ext cx="1709457" cy="431722"/>
              <a:chOff x="3384043" y="3140296"/>
              <a:chExt cx="1709457" cy="431722"/>
            </a:xfrm>
          </p:grpSpPr>
          <p:cxnSp>
            <p:nvCxnSpPr>
              <p:cNvPr id="5141" name="Straight Arrow Connector 5140">
                <a:extLst>
                  <a:ext uri="{FF2B5EF4-FFF2-40B4-BE49-F238E27FC236}">
                    <a16:creationId xmlns:a16="http://schemas.microsoft.com/office/drawing/2014/main" id="{891783E2-8F9E-3C30-6B6F-7B986ED70FB4}"/>
                  </a:ext>
                </a:extLst>
              </p:cNvPr>
              <p:cNvCxnSpPr/>
              <p:nvPr/>
            </p:nvCxnSpPr>
            <p:spPr>
              <a:xfrm rot="1335541" flipH="1">
                <a:off x="4808720" y="3164838"/>
                <a:ext cx="284780" cy="116941"/>
              </a:xfrm>
              <a:prstGeom prst="straightConnector1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55A0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142" name="Straight Arrow Connector 5141">
                <a:extLst>
                  <a:ext uri="{FF2B5EF4-FFF2-40B4-BE49-F238E27FC236}">
                    <a16:creationId xmlns:a16="http://schemas.microsoft.com/office/drawing/2014/main" id="{A9CD2FFC-69D4-7B87-28C4-D7258BC06BE3}"/>
                  </a:ext>
                </a:extLst>
              </p:cNvPr>
              <p:cNvCxnSpPr/>
              <p:nvPr/>
            </p:nvCxnSpPr>
            <p:spPr>
              <a:xfrm rot="1335541" flipH="1">
                <a:off x="4519993" y="3164839"/>
                <a:ext cx="284780" cy="116941"/>
              </a:xfrm>
              <a:prstGeom prst="straightConnector1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55A0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143" name="Straight Arrow Connector 5142">
                <a:extLst>
                  <a:ext uri="{FF2B5EF4-FFF2-40B4-BE49-F238E27FC236}">
                    <a16:creationId xmlns:a16="http://schemas.microsoft.com/office/drawing/2014/main" id="{914A2348-4D86-6D6F-6C97-FB6DE3228059}"/>
                  </a:ext>
                </a:extLst>
              </p:cNvPr>
              <p:cNvCxnSpPr/>
              <p:nvPr/>
            </p:nvCxnSpPr>
            <p:spPr>
              <a:xfrm rot="1335541" flipH="1">
                <a:off x="4229936" y="3161904"/>
                <a:ext cx="284780" cy="116941"/>
              </a:xfrm>
              <a:prstGeom prst="straightConnector1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55A0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144" name="Straight Arrow Connector 5143">
                <a:extLst>
                  <a:ext uri="{FF2B5EF4-FFF2-40B4-BE49-F238E27FC236}">
                    <a16:creationId xmlns:a16="http://schemas.microsoft.com/office/drawing/2014/main" id="{371C0B59-61B6-B123-F320-43F7ACF3C099}"/>
                  </a:ext>
                </a:extLst>
              </p:cNvPr>
              <p:cNvCxnSpPr/>
              <p:nvPr/>
            </p:nvCxnSpPr>
            <p:spPr>
              <a:xfrm rot="1335541" flipH="1">
                <a:off x="3935122" y="3162749"/>
                <a:ext cx="284780" cy="116941"/>
              </a:xfrm>
              <a:prstGeom prst="straightConnector1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55A0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145" name="Straight Arrow Connector 5144">
                <a:extLst>
                  <a:ext uri="{FF2B5EF4-FFF2-40B4-BE49-F238E27FC236}">
                    <a16:creationId xmlns:a16="http://schemas.microsoft.com/office/drawing/2014/main" id="{BF097AE5-C22B-5B73-8FAB-DC0D2CDD6D19}"/>
                  </a:ext>
                </a:extLst>
              </p:cNvPr>
              <p:cNvCxnSpPr/>
              <p:nvPr/>
            </p:nvCxnSpPr>
            <p:spPr>
              <a:xfrm rot="1335541" flipH="1">
                <a:off x="3642687" y="3147073"/>
                <a:ext cx="284780" cy="116941"/>
              </a:xfrm>
              <a:prstGeom prst="straightConnector1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55A0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146" name="Straight Arrow Connector 5145">
                <a:extLst>
                  <a:ext uri="{FF2B5EF4-FFF2-40B4-BE49-F238E27FC236}">
                    <a16:creationId xmlns:a16="http://schemas.microsoft.com/office/drawing/2014/main" id="{C4997B20-1217-69C6-C5AE-97F8CDE21ED8}"/>
                  </a:ext>
                </a:extLst>
              </p:cNvPr>
              <p:cNvCxnSpPr/>
              <p:nvPr/>
            </p:nvCxnSpPr>
            <p:spPr>
              <a:xfrm rot="1335541" flipH="1">
                <a:off x="3384043" y="3140296"/>
                <a:ext cx="284780" cy="116941"/>
              </a:xfrm>
              <a:prstGeom prst="straightConnector1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55A0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147" name="Straight Arrow Connector 5146">
                <a:extLst>
                  <a:ext uri="{FF2B5EF4-FFF2-40B4-BE49-F238E27FC236}">
                    <a16:creationId xmlns:a16="http://schemas.microsoft.com/office/drawing/2014/main" id="{83E56C68-41E4-D6E6-5F09-6B09256AEF80}"/>
                  </a:ext>
                </a:extLst>
              </p:cNvPr>
              <p:cNvCxnSpPr/>
              <p:nvPr/>
            </p:nvCxnSpPr>
            <p:spPr>
              <a:xfrm flipH="1">
                <a:off x="3591252" y="3221043"/>
                <a:ext cx="205283" cy="104448"/>
              </a:xfrm>
              <a:prstGeom prst="straightConnector1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55A0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148" name="Straight Arrow Connector 5147">
                <a:extLst>
                  <a:ext uri="{FF2B5EF4-FFF2-40B4-BE49-F238E27FC236}">
                    <a16:creationId xmlns:a16="http://schemas.microsoft.com/office/drawing/2014/main" id="{2A2CEF19-EA48-AE80-23BB-D4F7208879CB}"/>
                  </a:ext>
                </a:extLst>
              </p:cNvPr>
              <p:cNvCxnSpPr/>
              <p:nvPr/>
            </p:nvCxnSpPr>
            <p:spPr>
              <a:xfrm flipH="1">
                <a:off x="3562616" y="3325314"/>
                <a:ext cx="46449" cy="246704"/>
              </a:xfrm>
              <a:prstGeom prst="straightConnector1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55A0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5136" name="Group 5135">
              <a:extLst>
                <a:ext uri="{FF2B5EF4-FFF2-40B4-BE49-F238E27FC236}">
                  <a16:creationId xmlns:a16="http://schemas.microsoft.com/office/drawing/2014/main" id="{2433504C-B103-B9C6-1843-DE6C0283A9BF}"/>
                </a:ext>
              </a:extLst>
            </p:cNvPr>
            <p:cNvGrpSpPr/>
            <p:nvPr/>
          </p:nvGrpSpPr>
          <p:grpSpPr>
            <a:xfrm>
              <a:off x="5086379" y="3156360"/>
              <a:ext cx="1213332" cy="267768"/>
              <a:chOff x="5086379" y="3156360"/>
              <a:chExt cx="1213332" cy="267768"/>
            </a:xfrm>
          </p:grpSpPr>
          <p:cxnSp>
            <p:nvCxnSpPr>
              <p:cNvPr id="5137" name="Straight Arrow Connector 5136">
                <a:extLst>
                  <a:ext uri="{FF2B5EF4-FFF2-40B4-BE49-F238E27FC236}">
                    <a16:creationId xmlns:a16="http://schemas.microsoft.com/office/drawing/2014/main" id="{2EC6A7D8-2ED0-95ED-45E3-D6049F48B9A2}"/>
                  </a:ext>
                </a:extLst>
              </p:cNvPr>
              <p:cNvCxnSpPr/>
              <p:nvPr/>
            </p:nvCxnSpPr>
            <p:spPr>
              <a:xfrm rot="1335541" flipH="1">
                <a:off x="5676699" y="3156360"/>
                <a:ext cx="284780" cy="116941"/>
              </a:xfrm>
              <a:prstGeom prst="straightConnector1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55A0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138" name="Straight Arrow Connector 5137">
                <a:extLst>
                  <a:ext uri="{FF2B5EF4-FFF2-40B4-BE49-F238E27FC236}">
                    <a16:creationId xmlns:a16="http://schemas.microsoft.com/office/drawing/2014/main" id="{063CB74B-32CD-B2F5-31AC-C7719A3A6553}"/>
                  </a:ext>
                </a:extLst>
              </p:cNvPr>
              <p:cNvCxnSpPr/>
              <p:nvPr/>
            </p:nvCxnSpPr>
            <p:spPr>
              <a:xfrm rot="1335541" flipH="1">
                <a:off x="5373333" y="3158970"/>
                <a:ext cx="284780" cy="116941"/>
              </a:xfrm>
              <a:prstGeom prst="straightConnector1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55A0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139" name="Straight Arrow Connector 5138">
                <a:extLst>
                  <a:ext uri="{FF2B5EF4-FFF2-40B4-BE49-F238E27FC236}">
                    <a16:creationId xmlns:a16="http://schemas.microsoft.com/office/drawing/2014/main" id="{B63D0B88-F332-D230-9C0B-E7FF2A9E8476}"/>
                  </a:ext>
                </a:extLst>
              </p:cNvPr>
              <p:cNvCxnSpPr/>
              <p:nvPr/>
            </p:nvCxnSpPr>
            <p:spPr>
              <a:xfrm rot="1335541" flipH="1">
                <a:off x="5086379" y="3161904"/>
                <a:ext cx="284780" cy="116941"/>
              </a:xfrm>
              <a:prstGeom prst="straightConnector1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55A0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sp>
            <p:nvSpPr>
              <p:cNvPr id="5140" name="Oval 5139">
                <a:extLst>
                  <a:ext uri="{FF2B5EF4-FFF2-40B4-BE49-F238E27FC236}">
                    <a16:creationId xmlns:a16="http://schemas.microsoft.com/office/drawing/2014/main" id="{20086B9C-4D01-EABE-DA40-F60501AE5001}"/>
                  </a:ext>
                </a:extLst>
              </p:cNvPr>
              <p:cNvSpPr/>
              <p:nvPr/>
            </p:nvSpPr>
            <p:spPr>
              <a:xfrm>
                <a:off x="5979521" y="3166030"/>
                <a:ext cx="320190" cy="25809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55A0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5149" name="TextBox 5148">
            <a:extLst>
              <a:ext uri="{FF2B5EF4-FFF2-40B4-BE49-F238E27FC236}">
                <a16:creationId xmlns:a16="http://schemas.microsoft.com/office/drawing/2014/main" id="{E624F14E-433E-72DC-5A76-2DFA5B0D17E1}"/>
              </a:ext>
            </a:extLst>
          </p:cNvPr>
          <p:cNvSpPr txBox="1"/>
          <p:nvPr/>
        </p:nvSpPr>
        <p:spPr>
          <a:xfrm>
            <a:off x="10107372" y="4464550"/>
            <a:ext cx="1745991" cy="605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400" b="1" dirty="0">
                <a:solidFill>
                  <a:srgbClr val="104282"/>
                </a:solidFill>
                <a:latin typeface="Arial"/>
              </a:rPr>
              <a:t>GPS</a:t>
            </a:r>
          </a:p>
          <a:p>
            <a:pPr algn="ctr" defTabSz="1219170"/>
            <a:r>
              <a:rPr lang="en-US" sz="933" b="1" dirty="0">
                <a:solidFill>
                  <a:srgbClr val="104282"/>
                </a:solidFill>
                <a:latin typeface="Arial"/>
              </a:rPr>
              <a:t>General Purpose Separator</a:t>
            </a:r>
          </a:p>
        </p:txBody>
      </p:sp>
      <p:sp>
        <p:nvSpPr>
          <p:cNvPr id="5150" name="TextBox 5149">
            <a:extLst>
              <a:ext uri="{FF2B5EF4-FFF2-40B4-BE49-F238E27FC236}">
                <a16:creationId xmlns:a16="http://schemas.microsoft.com/office/drawing/2014/main" id="{DE5D2CC8-2AFD-5755-13AC-AC145FE4D0C6}"/>
              </a:ext>
            </a:extLst>
          </p:cNvPr>
          <p:cNvSpPr txBox="1"/>
          <p:nvPr/>
        </p:nvSpPr>
        <p:spPr>
          <a:xfrm>
            <a:off x="7700718" y="2612726"/>
            <a:ext cx="1705916" cy="605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400" b="1" dirty="0">
                <a:solidFill>
                  <a:srgbClr val="104282"/>
                </a:solidFill>
                <a:latin typeface="Arial"/>
              </a:rPr>
              <a:t>HRS</a:t>
            </a:r>
          </a:p>
          <a:p>
            <a:pPr algn="ctr" defTabSz="1219170"/>
            <a:r>
              <a:rPr lang="en-US" sz="933" b="1" dirty="0">
                <a:solidFill>
                  <a:srgbClr val="104282"/>
                </a:solidFill>
                <a:latin typeface="Arial"/>
              </a:rPr>
              <a:t>High Resolution Separator</a:t>
            </a:r>
          </a:p>
        </p:txBody>
      </p:sp>
      <p:sp>
        <p:nvSpPr>
          <p:cNvPr id="5151" name="Freeform 181">
            <a:extLst>
              <a:ext uri="{FF2B5EF4-FFF2-40B4-BE49-F238E27FC236}">
                <a16:creationId xmlns:a16="http://schemas.microsoft.com/office/drawing/2014/main" id="{5D10913B-5BD7-7950-6575-C08FA25F08E3}"/>
              </a:ext>
            </a:extLst>
          </p:cNvPr>
          <p:cNvSpPr/>
          <p:nvPr/>
        </p:nvSpPr>
        <p:spPr>
          <a:xfrm>
            <a:off x="3479800" y="3064934"/>
            <a:ext cx="4927600" cy="2785533"/>
          </a:xfrm>
          <a:custGeom>
            <a:avLst/>
            <a:gdLst>
              <a:gd name="connsiteX0" fmla="*/ 352425 w 3695700"/>
              <a:gd name="connsiteY0" fmla="*/ 974725 h 2089150"/>
              <a:gd name="connsiteX1" fmla="*/ 0 w 3695700"/>
              <a:gd name="connsiteY1" fmla="*/ 2082800 h 2089150"/>
              <a:gd name="connsiteX2" fmla="*/ 1724025 w 3695700"/>
              <a:gd name="connsiteY2" fmla="*/ 2089150 h 2089150"/>
              <a:gd name="connsiteX3" fmla="*/ 1838325 w 3695700"/>
              <a:gd name="connsiteY3" fmla="*/ 1403350 h 2089150"/>
              <a:gd name="connsiteX4" fmla="*/ 3695700 w 3695700"/>
              <a:gd name="connsiteY4" fmla="*/ 1403350 h 2089150"/>
              <a:gd name="connsiteX5" fmla="*/ 3695700 w 3695700"/>
              <a:gd name="connsiteY5" fmla="*/ 984250 h 2089150"/>
              <a:gd name="connsiteX6" fmla="*/ 3187700 w 3695700"/>
              <a:gd name="connsiteY6" fmla="*/ 984250 h 2089150"/>
              <a:gd name="connsiteX7" fmla="*/ 3187700 w 3695700"/>
              <a:gd name="connsiteY7" fmla="*/ 0 h 2089150"/>
              <a:gd name="connsiteX8" fmla="*/ 2320925 w 3695700"/>
              <a:gd name="connsiteY8" fmla="*/ 0 h 2089150"/>
              <a:gd name="connsiteX9" fmla="*/ 2279650 w 3695700"/>
              <a:gd name="connsiteY9" fmla="*/ 387350 h 2089150"/>
              <a:gd name="connsiteX10" fmla="*/ 993775 w 3695700"/>
              <a:gd name="connsiteY10" fmla="*/ 387350 h 2089150"/>
              <a:gd name="connsiteX11" fmla="*/ 812800 w 3695700"/>
              <a:gd name="connsiteY11" fmla="*/ 990600 h 2089150"/>
              <a:gd name="connsiteX12" fmla="*/ 352425 w 3695700"/>
              <a:gd name="connsiteY12" fmla="*/ 974725 h 208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95700" h="2089150">
                <a:moveTo>
                  <a:pt x="352425" y="974725"/>
                </a:moveTo>
                <a:lnTo>
                  <a:pt x="0" y="2082800"/>
                </a:lnTo>
                <a:lnTo>
                  <a:pt x="1724025" y="2089150"/>
                </a:lnTo>
                <a:lnTo>
                  <a:pt x="1838325" y="1403350"/>
                </a:lnTo>
                <a:lnTo>
                  <a:pt x="3695700" y="1403350"/>
                </a:lnTo>
                <a:lnTo>
                  <a:pt x="3695700" y="984250"/>
                </a:lnTo>
                <a:lnTo>
                  <a:pt x="3187700" y="984250"/>
                </a:lnTo>
                <a:lnTo>
                  <a:pt x="3187700" y="0"/>
                </a:lnTo>
                <a:lnTo>
                  <a:pt x="2320925" y="0"/>
                </a:lnTo>
                <a:lnTo>
                  <a:pt x="2279650" y="387350"/>
                </a:lnTo>
                <a:lnTo>
                  <a:pt x="993775" y="387350"/>
                </a:lnTo>
                <a:lnTo>
                  <a:pt x="812800" y="990600"/>
                </a:lnTo>
                <a:lnTo>
                  <a:pt x="352425" y="974725"/>
                </a:lnTo>
                <a:close/>
              </a:path>
            </a:pathLst>
          </a:custGeom>
          <a:solidFill>
            <a:srgbClr val="0055A0">
              <a:lumMod val="60000"/>
              <a:lumOff val="40000"/>
              <a:alpha val="30000"/>
            </a:srgbClr>
          </a:solidFill>
          <a:ln w="9525" cap="flat" cmpd="sng" algn="ctr">
            <a:solidFill>
              <a:srgbClr val="DDDDDD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DDDDDD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Energy RIB</a:t>
            </a: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C7C5458A-598E-1550-550F-1C47D2C85386}"/>
              </a:ext>
            </a:extLst>
          </p:cNvPr>
          <p:cNvGrpSpPr/>
          <p:nvPr/>
        </p:nvGrpSpPr>
        <p:grpSpPr>
          <a:xfrm>
            <a:off x="8737406" y="2240877"/>
            <a:ext cx="2802467" cy="2286000"/>
            <a:chOff x="6621262" y="1142531"/>
            <a:chExt cx="2101850" cy="1714500"/>
          </a:xfrm>
        </p:grpSpPr>
        <p:sp>
          <p:nvSpPr>
            <p:cNvPr id="194" name="Freeform 184">
              <a:extLst>
                <a:ext uri="{FF2B5EF4-FFF2-40B4-BE49-F238E27FC236}">
                  <a16:creationId xmlns:a16="http://schemas.microsoft.com/office/drawing/2014/main" id="{B60E84C7-4FC0-A9A6-630E-D3CA629A81FC}"/>
                </a:ext>
              </a:extLst>
            </p:cNvPr>
            <p:cNvSpPr/>
            <p:nvPr/>
          </p:nvSpPr>
          <p:spPr>
            <a:xfrm>
              <a:off x="6621262" y="1142531"/>
              <a:ext cx="2101850" cy="1714500"/>
            </a:xfrm>
            <a:custGeom>
              <a:avLst/>
              <a:gdLst>
                <a:gd name="connsiteX0" fmla="*/ 0 w 2101850"/>
                <a:gd name="connsiteY0" fmla="*/ 1092200 h 1714500"/>
                <a:gd name="connsiteX1" fmla="*/ 174625 w 2101850"/>
                <a:gd name="connsiteY1" fmla="*/ 1181100 h 1714500"/>
                <a:gd name="connsiteX2" fmla="*/ 260350 w 2101850"/>
                <a:gd name="connsiteY2" fmla="*/ 1066800 h 1714500"/>
                <a:gd name="connsiteX3" fmla="*/ 714375 w 2101850"/>
                <a:gd name="connsiteY3" fmla="*/ 1254125 h 1714500"/>
                <a:gd name="connsiteX4" fmla="*/ 704850 w 2101850"/>
                <a:gd name="connsiteY4" fmla="*/ 1562100 h 1714500"/>
                <a:gd name="connsiteX5" fmla="*/ 933450 w 2101850"/>
                <a:gd name="connsiteY5" fmla="*/ 1562100 h 1714500"/>
                <a:gd name="connsiteX6" fmla="*/ 949325 w 2101850"/>
                <a:gd name="connsiteY6" fmla="*/ 1714500 h 1714500"/>
                <a:gd name="connsiteX7" fmla="*/ 1460500 w 2101850"/>
                <a:gd name="connsiteY7" fmla="*/ 1593850 h 1714500"/>
                <a:gd name="connsiteX8" fmla="*/ 2101850 w 2101850"/>
                <a:gd name="connsiteY8" fmla="*/ 1682750 h 1714500"/>
                <a:gd name="connsiteX9" fmla="*/ 2066925 w 2101850"/>
                <a:gd name="connsiteY9" fmla="*/ 1358900 h 1714500"/>
                <a:gd name="connsiteX10" fmla="*/ 1146175 w 2101850"/>
                <a:gd name="connsiteY10" fmla="*/ 1270000 h 1714500"/>
                <a:gd name="connsiteX11" fmla="*/ 933450 w 2101850"/>
                <a:gd name="connsiteY11" fmla="*/ 1177925 h 1714500"/>
                <a:gd name="connsiteX12" fmla="*/ 927100 w 2101850"/>
                <a:gd name="connsiteY12" fmla="*/ 165100 h 1714500"/>
                <a:gd name="connsiteX13" fmla="*/ 854075 w 2101850"/>
                <a:gd name="connsiteY13" fmla="*/ 152400 h 1714500"/>
                <a:gd name="connsiteX14" fmla="*/ 739775 w 2101850"/>
                <a:gd name="connsiteY14" fmla="*/ 3175 h 1714500"/>
                <a:gd name="connsiteX15" fmla="*/ 393700 w 2101850"/>
                <a:gd name="connsiteY15" fmla="*/ 0 h 1714500"/>
                <a:gd name="connsiteX16" fmla="*/ 406400 w 2101850"/>
                <a:gd name="connsiteY16" fmla="*/ 117475 h 1714500"/>
                <a:gd name="connsiteX17" fmla="*/ 730250 w 2101850"/>
                <a:gd name="connsiteY17" fmla="*/ 349250 h 1714500"/>
                <a:gd name="connsiteX18" fmla="*/ 635000 w 2101850"/>
                <a:gd name="connsiteY18" fmla="*/ 434975 h 1714500"/>
                <a:gd name="connsiteX19" fmla="*/ 635000 w 2101850"/>
                <a:gd name="connsiteY19" fmla="*/ 565150 h 1714500"/>
                <a:gd name="connsiteX20" fmla="*/ 174625 w 2101850"/>
                <a:gd name="connsiteY20" fmla="*/ 895350 h 1714500"/>
                <a:gd name="connsiteX21" fmla="*/ 0 w 2101850"/>
                <a:gd name="connsiteY21" fmla="*/ 109220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01850" h="1714500">
                  <a:moveTo>
                    <a:pt x="0" y="1092200"/>
                  </a:moveTo>
                  <a:lnTo>
                    <a:pt x="174625" y="1181100"/>
                  </a:lnTo>
                  <a:lnTo>
                    <a:pt x="260350" y="1066800"/>
                  </a:lnTo>
                  <a:lnTo>
                    <a:pt x="714375" y="1254125"/>
                  </a:lnTo>
                  <a:lnTo>
                    <a:pt x="704850" y="1562100"/>
                  </a:lnTo>
                  <a:lnTo>
                    <a:pt x="933450" y="1562100"/>
                  </a:lnTo>
                  <a:lnTo>
                    <a:pt x="949325" y="1714500"/>
                  </a:lnTo>
                  <a:lnTo>
                    <a:pt x="1460500" y="1593850"/>
                  </a:lnTo>
                  <a:lnTo>
                    <a:pt x="2101850" y="1682750"/>
                  </a:lnTo>
                  <a:lnTo>
                    <a:pt x="2066925" y="1358900"/>
                  </a:lnTo>
                  <a:lnTo>
                    <a:pt x="1146175" y="1270000"/>
                  </a:lnTo>
                  <a:lnTo>
                    <a:pt x="933450" y="1177925"/>
                  </a:lnTo>
                  <a:cubicBezTo>
                    <a:pt x="931333" y="840317"/>
                    <a:pt x="929217" y="502708"/>
                    <a:pt x="927100" y="165100"/>
                  </a:cubicBezTo>
                  <a:lnTo>
                    <a:pt x="854075" y="152400"/>
                  </a:lnTo>
                  <a:lnTo>
                    <a:pt x="739775" y="3175"/>
                  </a:lnTo>
                  <a:lnTo>
                    <a:pt x="393700" y="0"/>
                  </a:lnTo>
                  <a:lnTo>
                    <a:pt x="406400" y="117475"/>
                  </a:lnTo>
                  <a:lnTo>
                    <a:pt x="730250" y="349250"/>
                  </a:lnTo>
                  <a:lnTo>
                    <a:pt x="635000" y="434975"/>
                  </a:lnTo>
                  <a:lnTo>
                    <a:pt x="635000" y="565150"/>
                  </a:lnTo>
                  <a:lnTo>
                    <a:pt x="174625" y="895350"/>
                  </a:lnTo>
                  <a:lnTo>
                    <a:pt x="0" y="109220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 w="9525" cap="flat" cmpd="sng" algn="ctr">
              <a:solidFill>
                <a:srgbClr val="DDDDDD">
                  <a:shade val="60000"/>
                  <a:satMod val="300000"/>
                </a:srgbClr>
              </a:solidFill>
              <a:prstDash val="solid"/>
            </a:ln>
            <a:effectLst>
              <a:glow rad="70000">
                <a:srgbClr val="DDDDDD">
                  <a:tint val="30000"/>
                  <a:shade val="95000"/>
                  <a:satMod val="300000"/>
                  <a:alpha val="5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237E889E-2253-88AC-FACF-B55C78391082}"/>
                </a:ext>
              </a:extLst>
            </p:cNvPr>
            <p:cNvSpPr txBox="1"/>
            <p:nvPr/>
          </p:nvSpPr>
          <p:spPr>
            <a:xfrm>
              <a:off x="7457725" y="2160452"/>
              <a:ext cx="1176139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Target area</a:t>
              </a: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F92D3C2-9137-02DA-1248-4BE3AED91BD8}"/>
              </a:ext>
            </a:extLst>
          </p:cNvPr>
          <p:cNvGrpSpPr/>
          <p:nvPr/>
        </p:nvGrpSpPr>
        <p:grpSpPr>
          <a:xfrm>
            <a:off x="9977947" y="1629540"/>
            <a:ext cx="2121122" cy="1521617"/>
            <a:chOff x="7480300" y="935237"/>
            <a:chExt cx="1590841" cy="1141213"/>
          </a:xfrm>
        </p:grpSpPr>
        <p:sp>
          <p:nvSpPr>
            <p:cNvPr id="201" name="Freeform 186">
              <a:extLst>
                <a:ext uri="{FF2B5EF4-FFF2-40B4-BE49-F238E27FC236}">
                  <a16:creationId xmlns:a16="http://schemas.microsoft.com/office/drawing/2014/main" id="{AC515DDA-112D-C538-8D94-D385F8C73155}"/>
                </a:ext>
              </a:extLst>
            </p:cNvPr>
            <p:cNvSpPr/>
            <p:nvPr/>
          </p:nvSpPr>
          <p:spPr>
            <a:xfrm>
              <a:off x="7480300" y="949325"/>
              <a:ext cx="901700" cy="1127125"/>
            </a:xfrm>
            <a:custGeom>
              <a:avLst/>
              <a:gdLst>
                <a:gd name="connsiteX0" fmla="*/ 0 w 901700"/>
                <a:gd name="connsiteY0" fmla="*/ 1127125 h 1127125"/>
                <a:gd name="connsiteX1" fmla="*/ 495300 w 901700"/>
                <a:gd name="connsiteY1" fmla="*/ 1127125 h 1127125"/>
                <a:gd name="connsiteX2" fmla="*/ 463550 w 901700"/>
                <a:gd name="connsiteY2" fmla="*/ 1035050 h 1127125"/>
                <a:gd name="connsiteX3" fmla="*/ 901700 w 901700"/>
                <a:gd name="connsiteY3" fmla="*/ 1035050 h 1127125"/>
                <a:gd name="connsiteX4" fmla="*/ 552450 w 901700"/>
                <a:gd name="connsiteY4" fmla="*/ 0 h 1127125"/>
                <a:gd name="connsiteX5" fmla="*/ 196850 w 901700"/>
                <a:gd name="connsiteY5" fmla="*/ 3175 h 1127125"/>
                <a:gd name="connsiteX6" fmla="*/ 358775 w 901700"/>
                <a:gd name="connsiteY6" fmla="*/ 622300 h 1127125"/>
                <a:gd name="connsiteX7" fmla="*/ 12700 w 901700"/>
                <a:gd name="connsiteY7" fmla="*/ 628650 h 1127125"/>
                <a:gd name="connsiteX8" fmla="*/ 0 w 901700"/>
                <a:gd name="connsiteY8" fmla="*/ 1127125 h 112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1700" h="1127125">
                  <a:moveTo>
                    <a:pt x="0" y="1127125"/>
                  </a:moveTo>
                  <a:lnTo>
                    <a:pt x="495300" y="1127125"/>
                  </a:lnTo>
                  <a:lnTo>
                    <a:pt x="463550" y="1035050"/>
                  </a:lnTo>
                  <a:lnTo>
                    <a:pt x="901700" y="1035050"/>
                  </a:lnTo>
                  <a:lnTo>
                    <a:pt x="552450" y="0"/>
                  </a:lnTo>
                  <a:lnTo>
                    <a:pt x="196850" y="3175"/>
                  </a:lnTo>
                  <a:lnTo>
                    <a:pt x="358775" y="622300"/>
                  </a:lnTo>
                  <a:lnTo>
                    <a:pt x="12700" y="628650"/>
                  </a:lnTo>
                  <a:cubicBezTo>
                    <a:pt x="13758" y="795867"/>
                    <a:pt x="14817" y="963083"/>
                    <a:pt x="0" y="1127125"/>
                  </a:cubicBezTo>
                  <a:close/>
                </a:path>
              </a:pathLst>
            </a:custGeom>
            <a:solidFill>
              <a:srgbClr val="92D050">
                <a:alpha val="30000"/>
              </a:srgbClr>
            </a:solidFill>
            <a:ln w="9525" cap="flat" cmpd="sng" algn="ctr">
              <a:solidFill>
                <a:srgbClr val="DDDDDD">
                  <a:shade val="60000"/>
                  <a:satMod val="300000"/>
                </a:srgbClr>
              </a:solidFill>
              <a:prstDash val="solid"/>
            </a:ln>
            <a:effectLst>
              <a:glow rad="70000">
                <a:srgbClr val="DDDDDD">
                  <a:tint val="30000"/>
                  <a:shade val="95000"/>
                  <a:satMod val="300000"/>
                  <a:alpha val="5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8BB922E7-D763-A99F-D5C9-01BA84D3CF92}"/>
                </a:ext>
              </a:extLst>
            </p:cNvPr>
            <p:cNvSpPr txBox="1"/>
            <p:nvPr/>
          </p:nvSpPr>
          <p:spPr>
            <a:xfrm>
              <a:off x="8079043" y="935237"/>
              <a:ext cx="992098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0" i="0" u="none" strike="noStrike" kern="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/>
                </a:rPr>
                <a:t>MEDICIS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705FDAB-2420-6C55-A49D-EE5D3C7704AF}"/>
              </a:ext>
            </a:extLst>
          </p:cNvPr>
          <p:cNvGrpSpPr/>
          <p:nvPr/>
        </p:nvGrpSpPr>
        <p:grpSpPr>
          <a:xfrm>
            <a:off x="5516559" y="1642250"/>
            <a:ext cx="4929776" cy="838200"/>
            <a:chOff x="4139362" y="945356"/>
            <a:chExt cx="3697332" cy="628650"/>
          </a:xfrm>
        </p:grpSpPr>
        <p:sp>
          <p:nvSpPr>
            <p:cNvPr id="205" name="Freeform 187">
              <a:extLst>
                <a:ext uri="{FF2B5EF4-FFF2-40B4-BE49-F238E27FC236}">
                  <a16:creationId xmlns:a16="http://schemas.microsoft.com/office/drawing/2014/main" id="{5E6AA3BF-2F67-179D-1F0B-AEE67331A0B6}"/>
                </a:ext>
              </a:extLst>
            </p:cNvPr>
            <p:cNvSpPr/>
            <p:nvPr/>
          </p:nvSpPr>
          <p:spPr>
            <a:xfrm>
              <a:off x="6388894" y="945356"/>
              <a:ext cx="1447800" cy="628650"/>
            </a:xfrm>
            <a:custGeom>
              <a:avLst/>
              <a:gdLst>
                <a:gd name="connsiteX0" fmla="*/ 1278731 w 1447800"/>
                <a:gd name="connsiteY0" fmla="*/ 2382 h 628650"/>
                <a:gd name="connsiteX1" fmla="*/ 259556 w 1447800"/>
                <a:gd name="connsiteY1" fmla="*/ 0 h 628650"/>
                <a:gd name="connsiteX2" fmla="*/ 266700 w 1447800"/>
                <a:gd name="connsiteY2" fmla="*/ 88107 h 628650"/>
                <a:gd name="connsiteX3" fmla="*/ 164306 w 1447800"/>
                <a:gd name="connsiteY3" fmla="*/ 154782 h 628650"/>
                <a:gd name="connsiteX4" fmla="*/ 0 w 1447800"/>
                <a:gd name="connsiteY4" fmla="*/ 154782 h 628650"/>
                <a:gd name="connsiteX5" fmla="*/ 21431 w 1447800"/>
                <a:gd name="connsiteY5" fmla="*/ 481013 h 628650"/>
                <a:gd name="connsiteX6" fmla="*/ 561975 w 1447800"/>
                <a:gd name="connsiteY6" fmla="*/ 473869 h 628650"/>
                <a:gd name="connsiteX7" fmla="*/ 554831 w 1447800"/>
                <a:gd name="connsiteY7" fmla="*/ 450057 h 628650"/>
                <a:gd name="connsiteX8" fmla="*/ 909637 w 1447800"/>
                <a:gd name="connsiteY8" fmla="*/ 454819 h 628650"/>
                <a:gd name="connsiteX9" fmla="*/ 1016794 w 1447800"/>
                <a:gd name="connsiteY9" fmla="*/ 602457 h 628650"/>
                <a:gd name="connsiteX10" fmla="*/ 1102519 w 1447800"/>
                <a:gd name="connsiteY10" fmla="*/ 621507 h 628650"/>
                <a:gd name="connsiteX11" fmla="*/ 1097756 w 1447800"/>
                <a:gd name="connsiteY11" fmla="*/ 628650 h 628650"/>
                <a:gd name="connsiteX12" fmla="*/ 1447800 w 1447800"/>
                <a:gd name="connsiteY12" fmla="*/ 628650 h 628650"/>
                <a:gd name="connsiteX13" fmla="*/ 1278731 w 1447800"/>
                <a:gd name="connsiteY13" fmla="*/ 2382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7800" h="628650">
                  <a:moveTo>
                    <a:pt x="1278731" y="2382"/>
                  </a:moveTo>
                  <a:lnTo>
                    <a:pt x="259556" y="0"/>
                  </a:lnTo>
                  <a:lnTo>
                    <a:pt x="266700" y="88107"/>
                  </a:lnTo>
                  <a:lnTo>
                    <a:pt x="164306" y="154782"/>
                  </a:lnTo>
                  <a:lnTo>
                    <a:pt x="0" y="154782"/>
                  </a:lnTo>
                  <a:lnTo>
                    <a:pt x="21431" y="481013"/>
                  </a:lnTo>
                  <a:lnTo>
                    <a:pt x="561975" y="473869"/>
                  </a:lnTo>
                  <a:lnTo>
                    <a:pt x="554831" y="450057"/>
                  </a:lnTo>
                  <a:lnTo>
                    <a:pt x="909637" y="454819"/>
                  </a:lnTo>
                  <a:lnTo>
                    <a:pt x="1016794" y="602457"/>
                  </a:lnTo>
                  <a:lnTo>
                    <a:pt x="1102519" y="621507"/>
                  </a:lnTo>
                  <a:lnTo>
                    <a:pt x="1097756" y="628650"/>
                  </a:lnTo>
                  <a:lnTo>
                    <a:pt x="1447800" y="628650"/>
                  </a:lnTo>
                  <a:lnTo>
                    <a:pt x="1278731" y="2382"/>
                  </a:lnTo>
                  <a:close/>
                </a:path>
              </a:pathLst>
            </a:custGeom>
            <a:solidFill>
              <a:srgbClr val="FFFF00">
                <a:alpha val="30000"/>
              </a:srgbClr>
            </a:solidFill>
            <a:ln w="9525" cap="flat" cmpd="sng" algn="ctr">
              <a:solidFill>
                <a:srgbClr val="DDDDDD">
                  <a:shade val="60000"/>
                  <a:satMod val="300000"/>
                </a:srgbClr>
              </a:solidFill>
              <a:prstDash val="solid"/>
            </a:ln>
            <a:effectLst>
              <a:glow rad="70000">
                <a:srgbClr val="DDDDDD">
                  <a:tint val="30000"/>
                  <a:shade val="95000"/>
                  <a:satMod val="300000"/>
                  <a:alpha val="5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C641C807-D81F-13CF-B8C2-EC55C30FBB91}"/>
                </a:ext>
              </a:extLst>
            </p:cNvPr>
            <p:cNvSpPr txBox="1"/>
            <p:nvPr/>
          </p:nvSpPr>
          <p:spPr>
            <a:xfrm>
              <a:off x="4139362" y="953321"/>
              <a:ext cx="2178721" cy="561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0" i="0" u="none" strike="noStrike" kern="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Arial"/>
                </a:rPr>
                <a:t>Radioactive laboratory</a:t>
              </a:r>
              <a:br>
                <a:rPr kumimoji="0" lang="en-US" sz="2133" b="0" i="0" u="none" strike="noStrike" kern="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Arial"/>
                </a:rPr>
              </a:br>
              <a:r>
                <a:rPr kumimoji="0" lang="en-US" sz="2133" b="0" i="0" u="none" strike="noStrike" kern="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Arial"/>
                </a:rPr>
                <a:t>Class A </a:t>
              </a:r>
            </a:p>
          </p:txBody>
        </p:sp>
      </p:grpSp>
      <p:pic>
        <p:nvPicPr>
          <p:cNvPr id="207" name="Picture 6" descr="Image result for radioactive">
            <a:extLst>
              <a:ext uri="{FF2B5EF4-FFF2-40B4-BE49-F238E27FC236}">
                <a16:creationId xmlns:a16="http://schemas.microsoft.com/office/drawing/2014/main" id="{BF28BA5B-A3E6-B47F-AE9A-5441A147C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8649" y="3064857"/>
            <a:ext cx="649703" cy="5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6" descr="Image result for radioactive">
            <a:extLst>
              <a:ext uri="{FF2B5EF4-FFF2-40B4-BE49-F238E27FC236}">
                <a16:creationId xmlns:a16="http://schemas.microsoft.com/office/drawing/2014/main" id="{BCA32CE3-0DBB-F371-DC91-3EF3A596A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3053" y="1726308"/>
            <a:ext cx="382751" cy="33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6" descr="Image result for radioactive">
            <a:extLst>
              <a:ext uri="{FF2B5EF4-FFF2-40B4-BE49-F238E27FC236}">
                <a16:creationId xmlns:a16="http://schemas.microsoft.com/office/drawing/2014/main" id="{56607DC4-7B19-D580-F129-90796A3B1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2456" y="2421627"/>
            <a:ext cx="546677" cy="4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6" descr="Image result for radioactive">
            <a:extLst>
              <a:ext uri="{FF2B5EF4-FFF2-40B4-BE49-F238E27FC236}">
                <a16:creationId xmlns:a16="http://schemas.microsoft.com/office/drawing/2014/main" id="{AC77F0AD-3A40-111A-B919-F35233A36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3507" y="5536115"/>
            <a:ext cx="288600" cy="2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3" name="Group 212">
            <a:extLst>
              <a:ext uri="{FF2B5EF4-FFF2-40B4-BE49-F238E27FC236}">
                <a16:creationId xmlns:a16="http://schemas.microsoft.com/office/drawing/2014/main" id="{6902843E-8E61-E5AE-9B49-E708E7D41E1D}"/>
              </a:ext>
            </a:extLst>
          </p:cNvPr>
          <p:cNvGrpSpPr/>
          <p:nvPr/>
        </p:nvGrpSpPr>
        <p:grpSpPr>
          <a:xfrm>
            <a:off x="7291741" y="4648200"/>
            <a:ext cx="2199392" cy="804411"/>
            <a:chOff x="5468806" y="3486150"/>
            <a:chExt cx="1649544" cy="603308"/>
          </a:xfrm>
        </p:grpSpPr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391F9264-FDB6-AFC5-72FB-763DA980EACC}"/>
                </a:ext>
              </a:extLst>
            </p:cNvPr>
            <p:cNvGrpSpPr/>
            <p:nvPr/>
          </p:nvGrpSpPr>
          <p:grpSpPr>
            <a:xfrm>
              <a:off x="5468806" y="3524250"/>
              <a:ext cx="1319344" cy="565208"/>
              <a:chOff x="5515723" y="3225742"/>
              <a:chExt cx="1319344" cy="565208"/>
            </a:xfrm>
          </p:grpSpPr>
          <p:cxnSp>
            <p:nvCxnSpPr>
              <p:cNvPr id="218" name="Straight Arrow Connector 217">
                <a:extLst>
                  <a:ext uri="{FF2B5EF4-FFF2-40B4-BE49-F238E27FC236}">
                    <a16:creationId xmlns:a16="http://schemas.microsoft.com/office/drawing/2014/main" id="{1A07F764-AC3B-AF8B-9923-908D8CA93AFB}"/>
                  </a:ext>
                </a:extLst>
              </p:cNvPr>
              <p:cNvCxnSpPr/>
              <p:nvPr/>
            </p:nvCxnSpPr>
            <p:spPr>
              <a:xfrm flipH="1">
                <a:off x="6179462" y="3498560"/>
                <a:ext cx="61867" cy="172467"/>
              </a:xfrm>
              <a:prstGeom prst="straightConnector1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104282"/>
                </a:solidFill>
                <a:prstDash val="solid"/>
                <a:tailEnd type="arrow"/>
              </a:ln>
              <a:effectLst/>
            </p:spPr>
          </p:cxn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A2A2F833-8E53-54B4-872C-1D93A5BD4DA2}"/>
                  </a:ext>
                </a:extLst>
              </p:cNvPr>
              <p:cNvGrpSpPr/>
              <p:nvPr/>
            </p:nvGrpSpPr>
            <p:grpSpPr>
              <a:xfrm>
                <a:off x="5515723" y="3225742"/>
                <a:ext cx="1319344" cy="565208"/>
                <a:chOff x="5515723" y="3225742"/>
                <a:chExt cx="1319344" cy="565208"/>
              </a:xfrm>
            </p:grpSpPr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CC3FA775-2596-96DB-FC1B-E2FAC9509E8C}"/>
                    </a:ext>
                  </a:extLst>
                </p:cNvPr>
                <p:cNvGrpSpPr/>
                <p:nvPr/>
              </p:nvGrpSpPr>
              <p:grpSpPr>
                <a:xfrm>
                  <a:off x="5957390" y="3225742"/>
                  <a:ext cx="877677" cy="433670"/>
                  <a:chOff x="5940425" y="3537396"/>
                  <a:chExt cx="877677" cy="433670"/>
                </a:xfrm>
              </p:grpSpPr>
              <p:cxnSp>
                <p:nvCxnSpPr>
                  <p:cNvPr id="5153" name="Straight Arrow Connector 5152">
                    <a:extLst>
                      <a:ext uri="{FF2B5EF4-FFF2-40B4-BE49-F238E27FC236}">
                        <a16:creationId xmlns:a16="http://schemas.microsoft.com/office/drawing/2014/main" id="{96FAE38D-D3B4-AD08-8723-C03C652082E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594174" y="3537396"/>
                    <a:ext cx="223928" cy="96856"/>
                  </a:xfrm>
                  <a:prstGeom prst="straightConnector1">
                    <a:avLst/>
                  </a:prstGeom>
                  <a:solidFill>
                    <a:sysClr val="window" lastClr="FFFFFF"/>
                  </a:solidFill>
                  <a:ln w="28575" cap="flat" cmpd="sng" algn="ctr">
                    <a:solidFill>
                      <a:srgbClr val="104282"/>
                    </a:solidFill>
                    <a:prstDash val="solid"/>
                    <a:tailEnd type="arrow"/>
                  </a:ln>
                  <a:effectLst/>
                </p:spPr>
              </p:cxnSp>
              <p:cxnSp>
                <p:nvCxnSpPr>
                  <p:cNvPr id="5154" name="Straight Arrow Connector 5153">
                    <a:extLst>
                      <a:ext uri="{FF2B5EF4-FFF2-40B4-BE49-F238E27FC236}">
                        <a16:creationId xmlns:a16="http://schemas.microsoft.com/office/drawing/2014/main" id="{968DA4F5-94EB-46DC-E6CB-59B8D2DC851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38874" y="3635424"/>
                    <a:ext cx="361840" cy="181791"/>
                  </a:xfrm>
                  <a:prstGeom prst="straightConnector1">
                    <a:avLst/>
                  </a:prstGeom>
                  <a:solidFill>
                    <a:sysClr val="window" lastClr="FFFFFF"/>
                  </a:solidFill>
                  <a:ln w="28575" cap="flat" cmpd="sng" algn="ctr">
                    <a:solidFill>
                      <a:srgbClr val="104282"/>
                    </a:solidFill>
                    <a:prstDash val="solid"/>
                    <a:tailEnd type="arrow"/>
                  </a:ln>
                  <a:effectLst/>
                </p:spPr>
              </p:cxnSp>
              <p:cxnSp>
                <p:nvCxnSpPr>
                  <p:cNvPr id="5155" name="Straight Arrow Connector 5154">
                    <a:extLst>
                      <a:ext uri="{FF2B5EF4-FFF2-40B4-BE49-F238E27FC236}">
                        <a16:creationId xmlns:a16="http://schemas.microsoft.com/office/drawing/2014/main" id="{4032F494-676D-2361-CA3A-907AA666D6D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940425" y="3806211"/>
                    <a:ext cx="313128" cy="164855"/>
                  </a:xfrm>
                  <a:prstGeom prst="straightConnector1">
                    <a:avLst/>
                  </a:prstGeom>
                  <a:solidFill>
                    <a:sysClr val="window" lastClr="FFFFFF"/>
                  </a:solidFill>
                  <a:ln w="28575" cap="flat" cmpd="sng" algn="ctr">
                    <a:solidFill>
                      <a:srgbClr val="104282"/>
                    </a:solidFill>
                    <a:prstDash val="solid"/>
                    <a:tailEnd type="arrow"/>
                  </a:ln>
                  <a:effectLst/>
                </p:spPr>
              </p:cxnSp>
              <p:cxnSp>
                <p:nvCxnSpPr>
                  <p:cNvPr id="5156" name="Straight Arrow Connector 5155">
                    <a:extLst>
                      <a:ext uri="{FF2B5EF4-FFF2-40B4-BE49-F238E27FC236}">
                        <a16:creationId xmlns:a16="http://schemas.microsoft.com/office/drawing/2014/main" id="{7CB95848-3F61-7761-939A-DEC466597604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508473" y="3639501"/>
                    <a:ext cx="88594" cy="191583"/>
                  </a:xfrm>
                  <a:prstGeom prst="straightConnector1">
                    <a:avLst/>
                  </a:prstGeom>
                  <a:solidFill>
                    <a:sysClr val="window" lastClr="FFFFFF"/>
                  </a:solidFill>
                  <a:ln w="28575" cap="flat" cmpd="sng" algn="ctr">
                    <a:solidFill>
                      <a:srgbClr val="104282"/>
                    </a:solidFill>
                    <a:prstDash val="solid"/>
                    <a:tailEnd type="arrow"/>
                  </a:ln>
                  <a:effectLst/>
                </p:spPr>
              </p:cxnSp>
              <p:cxnSp>
                <p:nvCxnSpPr>
                  <p:cNvPr id="5157" name="Straight Arrow Connector 5156">
                    <a:extLst>
                      <a:ext uri="{FF2B5EF4-FFF2-40B4-BE49-F238E27FC236}">
                        <a16:creationId xmlns:a16="http://schemas.microsoft.com/office/drawing/2014/main" id="{06701543-32AE-6FF3-DCAF-5AB28C1101FA}"/>
                      </a:ext>
                    </a:extLst>
                  </p:cNvPr>
                  <p:cNvCxnSpPr/>
                  <p:nvPr/>
                </p:nvCxnSpPr>
                <p:spPr>
                  <a:xfrm rot="1335541" flipH="1">
                    <a:off x="6297854" y="3575781"/>
                    <a:ext cx="284780" cy="116941"/>
                  </a:xfrm>
                  <a:prstGeom prst="straightConnector1">
                    <a:avLst/>
                  </a:prstGeom>
                  <a:solidFill>
                    <a:sysClr val="window" lastClr="FFFFFF"/>
                  </a:solidFill>
                  <a:ln w="28575" cap="flat" cmpd="sng" algn="ctr">
                    <a:solidFill>
                      <a:srgbClr val="104282"/>
                    </a:solidFill>
                    <a:prstDash val="solid"/>
                    <a:tailEnd type="arrow"/>
                  </a:ln>
                  <a:effectLst/>
                </p:spPr>
              </p:cxnSp>
            </p:grpSp>
            <p:cxnSp>
              <p:nvCxnSpPr>
                <p:cNvPr id="221" name="Straight Arrow Connector 220">
                  <a:extLst>
                    <a:ext uri="{FF2B5EF4-FFF2-40B4-BE49-F238E27FC236}">
                      <a16:creationId xmlns:a16="http://schemas.microsoft.com/office/drawing/2014/main" id="{1E49D2A3-2FD8-9184-C7B9-A8708AC9A4CC}"/>
                    </a:ext>
                  </a:extLst>
                </p:cNvPr>
                <p:cNvCxnSpPr/>
                <p:nvPr/>
              </p:nvCxnSpPr>
              <p:spPr>
                <a:xfrm flipH="1">
                  <a:off x="6436759" y="3511395"/>
                  <a:ext cx="88594" cy="159632"/>
                </a:xfrm>
                <a:prstGeom prst="straightConnector1">
                  <a:avLst/>
                </a:prstGeom>
                <a:solidFill>
                  <a:sysClr val="window" lastClr="FFFFFF"/>
                </a:solidFill>
                <a:ln w="28575" cap="flat" cmpd="sng" algn="ctr">
                  <a:solidFill>
                    <a:srgbClr val="104282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222" name="Straight Arrow Connector 221">
                  <a:extLst>
                    <a:ext uri="{FF2B5EF4-FFF2-40B4-BE49-F238E27FC236}">
                      <a16:creationId xmlns:a16="http://schemas.microsoft.com/office/drawing/2014/main" id="{75FC6537-0F6F-2158-61ED-75252E044312}"/>
                    </a:ext>
                  </a:extLst>
                </p:cNvPr>
                <p:cNvCxnSpPr/>
                <p:nvPr/>
              </p:nvCxnSpPr>
              <p:spPr>
                <a:xfrm flipH="1">
                  <a:off x="5702470" y="3656621"/>
                  <a:ext cx="254835" cy="134329"/>
                </a:xfrm>
                <a:prstGeom prst="straightConnector1">
                  <a:avLst/>
                </a:prstGeom>
                <a:solidFill>
                  <a:sysClr val="window" lastClr="FFFFFF"/>
                </a:solidFill>
                <a:ln w="28575" cap="flat" cmpd="sng" algn="ctr">
                  <a:solidFill>
                    <a:srgbClr val="104282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223" name="Straight Arrow Connector 222">
                  <a:extLst>
                    <a:ext uri="{FF2B5EF4-FFF2-40B4-BE49-F238E27FC236}">
                      <a16:creationId xmlns:a16="http://schemas.microsoft.com/office/drawing/2014/main" id="{8BF506DC-F804-BFA8-4B8F-B55C935109C6}"/>
                    </a:ext>
                  </a:extLst>
                </p:cNvPr>
                <p:cNvCxnSpPr/>
                <p:nvPr/>
              </p:nvCxnSpPr>
              <p:spPr>
                <a:xfrm flipH="1">
                  <a:off x="5953744" y="3494557"/>
                  <a:ext cx="302095" cy="4003"/>
                </a:xfrm>
                <a:prstGeom prst="straightConnector1">
                  <a:avLst/>
                </a:prstGeom>
                <a:solidFill>
                  <a:sysClr val="window" lastClr="FFFFFF"/>
                </a:solidFill>
                <a:ln w="28575" cap="flat" cmpd="sng" algn="ctr">
                  <a:solidFill>
                    <a:srgbClr val="104282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5152" name="Straight Arrow Connector 5151">
                  <a:extLst>
                    <a:ext uri="{FF2B5EF4-FFF2-40B4-BE49-F238E27FC236}">
                      <a16:creationId xmlns:a16="http://schemas.microsoft.com/office/drawing/2014/main" id="{1440FA5C-F037-F7C4-363F-F7C580A8BD6A}"/>
                    </a:ext>
                  </a:extLst>
                </p:cNvPr>
                <p:cNvCxnSpPr/>
                <p:nvPr/>
              </p:nvCxnSpPr>
              <p:spPr>
                <a:xfrm flipH="1">
                  <a:off x="5515723" y="3650557"/>
                  <a:ext cx="455988" cy="0"/>
                </a:xfrm>
                <a:prstGeom prst="straightConnector1">
                  <a:avLst/>
                </a:prstGeom>
                <a:solidFill>
                  <a:sysClr val="window" lastClr="FFFFFF"/>
                </a:solidFill>
                <a:ln w="28575" cap="flat" cmpd="sng" algn="ctr">
                  <a:solidFill>
                    <a:srgbClr val="104282"/>
                  </a:solidFill>
                  <a:prstDash val="solid"/>
                  <a:tailEnd type="arrow"/>
                </a:ln>
                <a:effectLst/>
              </p:spPr>
            </p:cxnSp>
          </p:grpSp>
        </p:grpSp>
        <p:cxnSp>
          <p:nvCxnSpPr>
            <p:cNvPr id="215" name="Straight Arrow Connector 214">
              <a:extLst>
                <a:ext uri="{FF2B5EF4-FFF2-40B4-BE49-F238E27FC236}">
                  <a16:creationId xmlns:a16="http://schemas.microsoft.com/office/drawing/2014/main" id="{2254435D-D1B4-CB2C-E10C-E610C4DBA820}"/>
                </a:ext>
              </a:extLst>
            </p:cNvPr>
            <p:cNvCxnSpPr/>
            <p:nvPr/>
          </p:nvCxnSpPr>
          <p:spPr>
            <a:xfrm flipH="1">
              <a:off x="6781801" y="3486150"/>
              <a:ext cx="336549" cy="31750"/>
            </a:xfrm>
            <a:prstGeom prst="straightConnector1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104282"/>
              </a:solidFill>
              <a:prstDash val="solid"/>
              <a:tailEnd type="arrow"/>
            </a:ln>
            <a:effectLst/>
          </p:spPr>
        </p:cxn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028CEA7D-D69B-6CE2-2BD2-7800D6798512}"/>
                </a:ext>
              </a:extLst>
            </p:cNvPr>
            <p:cNvCxnSpPr/>
            <p:nvPr/>
          </p:nvCxnSpPr>
          <p:spPr>
            <a:xfrm flipH="1">
              <a:off x="6875673" y="3486904"/>
              <a:ext cx="224034" cy="222974"/>
            </a:xfrm>
            <a:prstGeom prst="straightConnector1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104282"/>
              </a:solidFill>
              <a:prstDash val="solid"/>
              <a:tailEnd type="arrow"/>
            </a:ln>
            <a:effectLst/>
          </p:spPr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910559FA-3FB1-6897-2DE8-88073777F706}"/>
                </a:ext>
              </a:extLst>
            </p:cNvPr>
            <p:cNvCxnSpPr/>
            <p:nvPr/>
          </p:nvCxnSpPr>
          <p:spPr>
            <a:xfrm flipH="1">
              <a:off x="7008211" y="3498257"/>
              <a:ext cx="100792" cy="377025"/>
            </a:xfrm>
            <a:prstGeom prst="straightConnector1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104282"/>
              </a:solidFill>
              <a:prstDash val="solid"/>
              <a:tailEnd type="arrow"/>
            </a:ln>
            <a:effectLst/>
          </p:spPr>
        </p:cxnSp>
      </p:grpSp>
      <p:sp>
        <p:nvSpPr>
          <p:cNvPr id="5158" name="Freeform 183">
            <a:extLst>
              <a:ext uri="{FF2B5EF4-FFF2-40B4-BE49-F238E27FC236}">
                <a16:creationId xmlns:a16="http://schemas.microsoft.com/office/drawing/2014/main" id="{392DEB58-6177-D1E6-C679-73DBE7EAD974}"/>
              </a:ext>
            </a:extLst>
          </p:cNvPr>
          <p:cNvSpPr/>
          <p:nvPr/>
        </p:nvSpPr>
        <p:spPr>
          <a:xfrm>
            <a:off x="5793146" y="3700070"/>
            <a:ext cx="6292849" cy="2146300"/>
          </a:xfrm>
          <a:custGeom>
            <a:avLst/>
            <a:gdLst>
              <a:gd name="connsiteX0" fmla="*/ 100012 w 4719637"/>
              <a:gd name="connsiteY0" fmla="*/ 928688 h 1609725"/>
              <a:gd name="connsiteX1" fmla="*/ 0 w 4719637"/>
              <a:gd name="connsiteY1" fmla="*/ 1609725 h 1609725"/>
              <a:gd name="connsiteX2" fmla="*/ 4719637 w 4719637"/>
              <a:gd name="connsiteY2" fmla="*/ 1609725 h 1609725"/>
              <a:gd name="connsiteX3" fmla="*/ 4610100 w 4719637"/>
              <a:gd name="connsiteY3" fmla="*/ 1281113 h 1609725"/>
              <a:gd name="connsiteX4" fmla="*/ 4386262 w 4719637"/>
              <a:gd name="connsiteY4" fmla="*/ 1271588 h 1609725"/>
              <a:gd name="connsiteX5" fmla="*/ 4305300 w 4719637"/>
              <a:gd name="connsiteY5" fmla="*/ 1019175 h 1609725"/>
              <a:gd name="connsiteX6" fmla="*/ 3228975 w 4719637"/>
              <a:gd name="connsiteY6" fmla="*/ 1028700 h 1609725"/>
              <a:gd name="connsiteX7" fmla="*/ 3128962 w 4719637"/>
              <a:gd name="connsiteY7" fmla="*/ 485775 h 1609725"/>
              <a:gd name="connsiteX8" fmla="*/ 2609850 w 4719637"/>
              <a:gd name="connsiteY8" fmla="*/ 485775 h 1609725"/>
              <a:gd name="connsiteX9" fmla="*/ 2581275 w 4719637"/>
              <a:gd name="connsiteY9" fmla="*/ 333375 h 1609725"/>
              <a:gd name="connsiteX10" fmla="*/ 2290762 w 4719637"/>
              <a:gd name="connsiteY10" fmla="*/ 214313 h 1609725"/>
              <a:gd name="connsiteX11" fmla="*/ 2405062 w 4719637"/>
              <a:gd name="connsiteY11" fmla="*/ 104775 h 1609725"/>
              <a:gd name="connsiteX12" fmla="*/ 2214562 w 4719637"/>
              <a:gd name="connsiteY12" fmla="*/ 0 h 1609725"/>
              <a:gd name="connsiteX13" fmla="*/ 2124075 w 4719637"/>
              <a:gd name="connsiteY13" fmla="*/ 142875 h 1609725"/>
              <a:gd name="connsiteX14" fmla="*/ 1809750 w 4719637"/>
              <a:gd name="connsiteY14" fmla="*/ 147638 h 1609725"/>
              <a:gd name="connsiteX15" fmla="*/ 1824037 w 4719637"/>
              <a:gd name="connsiteY15" fmla="*/ 500063 h 1609725"/>
              <a:gd name="connsiteX16" fmla="*/ 1966912 w 4719637"/>
              <a:gd name="connsiteY16" fmla="*/ 509588 h 1609725"/>
              <a:gd name="connsiteX17" fmla="*/ 1971675 w 4719637"/>
              <a:gd name="connsiteY17" fmla="*/ 923925 h 1609725"/>
              <a:gd name="connsiteX18" fmla="*/ 100012 w 4719637"/>
              <a:gd name="connsiteY18" fmla="*/ 928688 h 16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19637" h="1609725">
                <a:moveTo>
                  <a:pt x="100012" y="928688"/>
                </a:moveTo>
                <a:lnTo>
                  <a:pt x="0" y="1609725"/>
                </a:lnTo>
                <a:lnTo>
                  <a:pt x="4719637" y="1609725"/>
                </a:lnTo>
                <a:lnTo>
                  <a:pt x="4610100" y="1281113"/>
                </a:lnTo>
                <a:lnTo>
                  <a:pt x="4386262" y="1271588"/>
                </a:lnTo>
                <a:lnTo>
                  <a:pt x="4305300" y="1019175"/>
                </a:lnTo>
                <a:lnTo>
                  <a:pt x="3228975" y="1028700"/>
                </a:lnTo>
                <a:lnTo>
                  <a:pt x="3128962" y="485775"/>
                </a:lnTo>
                <a:lnTo>
                  <a:pt x="2609850" y="485775"/>
                </a:lnTo>
                <a:lnTo>
                  <a:pt x="2581275" y="333375"/>
                </a:lnTo>
                <a:lnTo>
                  <a:pt x="2290762" y="214313"/>
                </a:lnTo>
                <a:lnTo>
                  <a:pt x="2405062" y="104775"/>
                </a:lnTo>
                <a:lnTo>
                  <a:pt x="2214562" y="0"/>
                </a:lnTo>
                <a:lnTo>
                  <a:pt x="2124075" y="142875"/>
                </a:lnTo>
                <a:lnTo>
                  <a:pt x="1809750" y="147638"/>
                </a:lnTo>
                <a:lnTo>
                  <a:pt x="1824037" y="500063"/>
                </a:lnTo>
                <a:lnTo>
                  <a:pt x="1966912" y="509588"/>
                </a:lnTo>
                <a:cubicBezTo>
                  <a:pt x="1968500" y="647700"/>
                  <a:pt x="1970087" y="785813"/>
                  <a:pt x="1971675" y="923925"/>
                </a:cubicBezTo>
                <a:lnTo>
                  <a:pt x="100012" y="928688"/>
                </a:lnTo>
                <a:close/>
              </a:path>
            </a:pathLst>
          </a:custGeom>
          <a:solidFill>
            <a:srgbClr val="104282">
              <a:alpha val="30000"/>
            </a:srgbClr>
          </a:solidFill>
          <a:ln w="9525" cap="flat" cmpd="sng" algn="ctr">
            <a:solidFill>
              <a:srgbClr val="DDDDDD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DDDDDD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042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energy RIB </a:t>
            </a:r>
          </a:p>
        </p:txBody>
      </p:sp>
      <p:pic>
        <p:nvPicPr>
          <p:cNvPr id="5159" name="Picture 6" descr="Image result for radioactive">
            <a:extLst>
              <a:ext uri="{FF2B5EF4-FFF2-40B4-BE49-F238E27FC236}">
                <a16:creationId xmlns:a16="http://schemas.microsoft.com/office/drawing/2014/main" id="{807DD7AA-D376-A7F0-742E-34CC51B4B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8363" y="5549871"/>
            <a:ext cx="288600" cy="2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0" name="Freeform: Shape 5159">
            <a:extLst>
              <a:ext uri="{FF2B5EF4-FFF2-40B4-BE49-F238E27FC236}">
                <a16:creationId xmlns:a16="http://schemas.microsoft.com/office/drawing/2014/main" id="{5C5B9BD9-400D-4A33-2EB5-58CE19225C9B}"/>
              </a:ext>
            </a:extLst>
          </p:cNvPr>
          <p:cNvSpPr/>
          <p:nvPr/>
        </p:nvSpPr>
        <p:spPr>
          <a:xfrm>
            <a:off x="8805672" y="1097280"/>
            <a:ext cx="1911096" cy="530352"/>
          </a:xfrm>
          <a:custGeom>
            <a:avLst/>
            <a:gdLst>
              <a:gd name="connsiteX0" fmla="*/ 1911096 w 1911096"/>
              <a:gd name="connsiteY0" fmla="*/ 530352 h 530352"/>
              <a:gd name="connsiteX1" fmla="*/ 1746504 w 1911096"/>
              <a:gd name="connsiteY1" fmla="*/ 0 h 530352"/>
              <a:gd name="connsiteX2" fmla="*/ 0 w 1911096"/>
              <a:gd name="connsiteY2" fmla="*/ 0 h 530352"/>
              <a:gd name="connsiteX3" fmla="*/ 73152 w 1911096"/>
              <a:gd name="connsiteY3" fmla="*/ 530352 h 530352"/>
              <a:gd name="connsiteX4" fmla="*/ 1911096 w 1911096"/>
              <a:gd name="connsiteY4" fmla="*/ 530352 h 53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096" h="530352">
                <a:moveTo>
                  <a:pt x="1911096" y="530352"/>
                </a:moveTo>
                <a:lnTo>
                  <a:pt x="1746504" y="0"/>
                </a:lnTo>
                <a:lnTo>
                  <a:pt x="0" y="0"/>
                </a:lnTo>
                <a:lnTo>
                  <a:pt x="73152" y="530352"/>
                </a:lnTo>
                <a:lnTo>
                  <a:pt x="1911096" y="530352"/>
                </a:lnTo>
                <a:close/>
              </a:path>
            </a:pathLst>
          </a:custGeom>
          <a:solidFill>
            <a:srgbClr val="562873"/>
          </a:solidFill>
          <a:ln w="12700" cap="flat" cmpd="sng" algn="ctr">
            <a:solidFill>
              <a:srgbClr val="562873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161" name="TextBox 5160">
            <a:extLst>
              <a:ext uri="{FF2B5EF4-FFF2-40B4-BE49-F238E27FC236}">
                <a16:creationId xmlns:a16="http://schemas.microsoft.com/office/drawing/2014/main" id="{E9CF8BFF-C99B-D09E-9AE1-9A121AE525EA}"/>
              </a:ext>
            </a:extLst>
          </p:cNvPr>
          <p:cNvSpPr txBox="1"/>
          <p:nvPr/>
        </p:nvSpPr>
        <p:spPr>
          <a:xfrm>
            <a:off x="8548695" y="390162"/>
            <a:ext cx="354404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562873"/>
                </a:solidFill>
                <a:effectLst/>
                <a:uLnTx/>
                <a:uFillTx/>
              </a:rPr>
              <a:t>Extension: nano actinide lab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1746D51-8566-4016-55A7-A49952A51DD0}"/>
              </a:ext>
            </a:extLst>
          </p:cNvPr>
          <p:cNvCxnSpPr/>
          <p:nvPr/>
        </p:nvCxnSpPr>
        <p:spPr>
          <a:xfrm flipH="1" flipV="1">
            <a:off x="3255863" y="2050104"/>
            <a:ext cx="5370872" cy="1421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FC5D64-13C7-6190-8BB0-F69879C98BC7}"/>
              </a:ext>
            </a:extLst>
          </p:cNvPr>
          <p:cNvCxnSpPr>
            <a:cxnSpLocks/>
          </p:cNvCxnSpPr>
          <p:nvPr/>
        </p:nvCxnSpPr>
        <p:spPr>
          <a:xfrm flipH="1" flipV="1">
            <a:off x="3255863" y="2050104"/>
            <a:ext cx="6376830" cy="20683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37">
            <a:extLst>
              <a:ext uri="{FF2B5EF4-FFF2-40B4-BE49-F238E27FC236}">
                <a16:creationId xmlns:a16="http://schemas.microsoft.com/office/drawing/2014/main" id="{5B574585-CDDF-6E31-57A2-CC92203841B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7344"/>
          <a:stretch/>
        </p:blipFill>
        <p:spPr>
          <a:xfrm>
            <a:off x="407009" y="1508366"/>
            <a:ext cx="2773916" cy="2132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52">
            <a:extLst>
              <a:ext uri="{FF2B5EF4-FFF2-40B4-BE49-F238E27FC236}">
                <a16:creationId xmlns:a16="http://schemas.microsoft.com/office/drawing/2014/main" id="{E784BE25-E386-66BB-2E84-E3F5CB84BE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252" y="3745764"/>
            <a:ext cx="2703204" cy="2424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2770C5-5CC9-A2FD-3AB7-A3183F63CC9B}"/>
              </a:ext>
            </a:extLst>
          </p:cNvPr>
          <p:cNvSpPr txBox="1"/>
          <p:nvPr/>
        </p:nvSpPr>
        <p:spPr>
          <a:xfrm>
            <a:off x="196188" y="989611"/>
            <a:ext cx="322075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562873"/>
                </a:solidFill>
                <a:effectLst/>
                <a:uLnTx/>
                <a:uFillTx/>
              </a:rPr>
              <a:t>Beam dump replacement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2C1635-14F4-F338-8120-7403092DD34E}"/>
              </a:ext>
            </a:extLst>
          </p:cNvPr>
          <p:cNvSpPr txBox="1"/>
          <p:nvPr/>
        </p:nvSpPr>
        <p:spPr>
          <a:xfrm>
            <a:off x="377439" y="3571001"/>
            <a:ext cx="316945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62873"/>
                </a:solidFill>
                <a:effectLst/>
                <a:uLnTx/>
                <a:uFillTx/>
              </a:rPr>
              <a:t>Study started in 2020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562873"/>
                </a:solidFill>
              </a:rPr>
              <a:t>Will last 2 years from 2026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562873"/>
              </a:solidFill>
              <a:effectLst/>
              <a:uLnTx/>
              <a:uFillTx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B5BA5C-7703-F663-92E8-63C91B9D1202}"/>
              </a:ext>
            </a:extLst>
          </p:cNvPr>
          <p:cNvCxnSpPr>
            <a:cxnSpLocks/>
          </p:cNvCxnSpPr>
          <p:nvPr/>
        </p:nvCxnSpPr>
        <p:spPr>
          <a:xfrm flipH="1">
            <a:off x="7076679" y="1333554"/>
            <a:ext cx="2582978" cy="7460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o 18">
            <a:extLst>
              <a:ext uri="{FF2B5EF4-FFF2-40B4-BE49-F238E27FC236}">
                <a16:creationId xmlns:a16="http://schemas.microsoft.com/office/drawing/2014/main" id="{5E1A185B-2D43-A2C9-800C-D5A09D141C9B}"/>
              </a:ext>
            </a:extLst>
          </p:cNvPr>
          <p:cNvGrpSpPr/>
          <p:nvPr/>
        </p:nvGrpSpPr>
        <p:grpSpPr>
          <a:xfrm>
            <a:off x="4637739" y="47555"/>
            <a:ext cx="3603702" cy="2564904"/>
            <a:chOff x="767408" y="1439335"/>
            <a:chExt cx="3603702" cy="2564904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A762DAF3-4BB2-2EF5-83AD-04E8317F8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7408" y="1439335"/>
              <a:ext cx="3603702" cy="25649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7">
              <a:extLst>
                <a:ext uri="{FF2B5EF4-FFF2-40B4-BE49-F238E27FC236}">
                  <a16:creationId xmlns:a16="http://schemas.microsoft.com/office/drawing/2014/main" id="{FF37A8FE-0F4D-F6C7-4BB5-5A82F72894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4033" t="4460" r="4556" b="11540"/>
            <a:stretch/>
          </p:blipFill>
          <p:spPr>
            <a:xfrm>
              <a:off x="1991544" y="1538698"/>
              <a:ext cx="100492" cy="124480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25EBC2D-783C-EBA9-B0E5-7BE72AEFF47C}"/>
              </a:ext>
            </a:extLst>
          </p:cNvPr>
          <p:cNvSpPr txBox="1"/>
          <p:nvPr/>
        </p:nvSpPr>
        <p:spPr>
          <a:xfrm>
            <a:off x="6492975" y="1861895"/>
            <a:ext cx="5453737" cy="861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62873"/>
                </a:solidFill>
                <a:effectLst/>
                <a:uLnTx/>
                <a:uFillTx/>
              </a:rPr>
              <a:t>4 interconnected gloveboxes (air) to contain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562873"/>
                </a:solidFill>
                <a:effectLst/>
                <a:uLnTx/>
                <a:uFillTx/>
              </a:rPr>
              <a:t>nanopowders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562873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62873"/>
                </a:solidFill>
                <a:effectLst/>
                <a:uLnTx/>
                <a:uFillTx/>
              </a:rPr>
              <a:t>Lab being commissioned to start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562873"/>
                </a:solidFill>
                <a:effectLst/>
                <a:uLnTx/>
                <a:uFillTx/>
              </a:rPr>
              <a:t>nanoUCx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62873"/>
                </a:solidFill>
                <a:effectLst/>
                <a:uLnTx/>
                <a:uFillTx/>
              </a:rPr>
              <a:t> production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62873"/>
                </a:solidFill>
                <a:effectLst/>
                <a:uLnTx/>
                <a:uFillTx/>
              </a:rPr>
              <a:t>During shutdown, focus to upscale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562873"/>
                </a:solidFill>
                <a:effectLst/>
                <a:uLnTx/>
                <a:uFillTx/>
              </a:rPr>
              <a:t>nanoUCx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562873"/>
              </a:solidFill>
              <a:effectLst/>
              <a:uLnTx/>
              <a:uFillTx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A989FC0-9389-80D1-8F45-9AD5F3457F75}"/>
              </a:ext>
            </a:extLst>
          </p:cNvPr>
          <p:cNvCxnSpPr>
            <a:cxnSpLocks/>
          </p:cNvCxnSpPr>
          <p:nvPr/>
        </p:nvCxnSpPr>
        <p:spPr>
          <a:xfrm flipH="1">
            <a:off x="10505468" y="4450834"/>
            <a:ext cx="1510219" cy="864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blueprint of a building&#10;&#10;Description automatically generated">
            <a:extLst>
              <a:ext uri="{FF2B5EF4-FFF2-40B4-BE49-F238E27FC236}">
                <a16:creationId xmlns:a16="http://schemas.microsoft.com/office/drawing/2014/main" id="{BBF26CAF-6951-DA03-C863-82115A9634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7176930" y="5138911"/>
            <a:ext cx="4872564" cy="1176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FFC6E7F-E18F-E462-94B0-F36BD0CA4E00}"/>
              </a:ext>
            </a:extLst>
          </p:cNvPr>
          <p:cNvSpPr txBox="1"/>
          <p:nvPr/>
        </p:nvSpPr>
        <p:spPr>
          <a:xfrm>
            <a:off x="3249821" y="5637924"/>
            <a:ext cx="508664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62873"/>
                </a:solidFill>
                <a:effectLst/>
                <a:uLnTx/>
                <a:uFillTx/>
              </a:rPr>
              <a:t>Upgrade proton beam lines to allow 1.4 to 2.0 GeV p+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rgbClr val="562873"/>
                </a:solidFill>
              </a:rPr>
              <a:t>New magnets to be designed and produced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62873"/>
                </a:solidFill>
                <a:effectLst/>
                <a:uLnTx/>
                <a:uFillTx/>
              </a:rPr>
              <a:t>Beam dumps already account for 2.0 GeV upgrade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D65089-B25D-6EDA-A952-50B2BA6ED09F}"/>
              </a:ext>
            </a:extLst>
          </p:cNvPr>
          <p:cNvSpPr txBox="1"/>
          <p:nvPr/>
        </p:nvSpPr>
        <p:spPr bwMode="auto">
          <a:xfrm>
            <a:off x="12799916" y="-579624"/>
            <a:ext cx="458363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RILIS Laboratory situated in a very crowded area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Required to be close to GPS and HRS separator zones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6340001-8E61-0CE0-1A9E-6CE2DBA004BB}"/>
              </a:ext>
            </a:extLst>
          </p:cNvPr>
          <p:cNvCxnSpPr>
            <a:cxnSpLocks/>
          </p:cNvCxnSpPr>
          <p:nvPr/>
        </p:nvCxnSpPr>
        <p:spPr>
          <a:xfrm flipH="1" flipV="1">
            <a:off x="6636722" y="3936602"/>
            <a:ext cx="1342439" cy="253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3d model of a factory&#10;&#10;Description automatically generated">
            <a:extLst>
              <a:ext uri="{FF2B5EF4-FFF2-40B4-BE49-F238E27FC236}">
                <a16:creationId xmlns:a16="http://schemas.microsoft.com/office/drawing/2014/main" id="{965752CD-75DF-855F-BD9F-35B9B97BD1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 bwMode="auto">
          <a:xfrm>
            <a:off x="3796940" y="2827867"/>
            <a:ext cx="3444161" cy="1905104"/>
          </a:xfrm>
          <a:prstGeom prst="rect">
            <a:avLst/>
          </a:prstGeom>
          <a:effectLst>
            <a:outerShdw blurRad="50800" dist="38100" dir="8100000" sx="101285" sy="101285" algn="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A6C1BE5-ECB8-CF3E-4D55-0628DC5629F3}"/>
              </a:ext>
            </a:extLst>
          </p:cNvPr>
          <p:cNvSpPr txBox="1"/>
          <p:nvPr/>
        </p:nvSpPr>
        <p:spPr>
          <a:xfrm>
            <a:off x="4175326" y="4509752"/>
            <a:ext cx="3065263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62873"/>
                </a:solidFill>
                <a:effectLst/>
                <a:uLnTx/>
                <a:uFillTx/>
              </a:rPr>
              <a:t>RILIS laser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562873"/>
                </a:solidFill>
                <a:effectLst/>
                <a:uLnTx/>
                <a:uFillTx/>
              </a:rPr>
              <a:t> cabin to be extended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562873"/>
              </a:solidFill>
              <a:effectLst/>
              <a:uLnTx/>
              <a:uFillTx/>
            </a:endParaRPr>
          </a:p>
        </p:txBody>
      </p:sp>
      <p:sp>
        <p:nvSpPr>
          <p:cNvPr id="5166" name="TextBox 5165">
            <a:extLst>
              <a:ext uri="{FF2B5EF4-FFF2-40B4-BE49-F238E27FC236}">
                <a16:creationId xmlns:a16="http://schemas.microsoft.com/office/drawing/2014/main" id="{48C2409C-830E-2D6C-45A1-CE9EA7BBFDF9}"/>
              </a:ext>
            </a:extLst>
          </p:cNvPr>
          <p:cNvSpPr txBox="1"/>
          <p:nvPr/>
        </p:nvSpPr>
        <p:spPr>
          <a:xfrm>
            <a:off x="2129429" y="6522350"/>
            <a:ext cx="4592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Material Courtesy of J. Vollaire, E. </a:t>
            </a:r>
            <a:r>
              <a:rPr lang="en-US" sz="1200" dirty="0" err="1"/>
              <a:t>Siesling</a:t>
            </a:r>
            <a:r>
              <a:rPr lang="en-US" sz="1200" dirty="0"/>
              <a:t> and S. Stegemann</a:t>
            </a:r>
          </a:p>
        </p:txBody>
      </p:sp>
    </p:spTree>
    <p:extLst>
      <p:ext uri="{BB962C8B-B14F-4D97-AF65-F5344CB8AC3E}">
        <p14:creationId xmlns:p14="http://schemas.microsoft.com/office/powerpoint/2010/main" val="369848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uiExpand="1" build="allAtOnce" animBg="1"/>
      <p:bldP spid="22" grpId="0" uiExpand="1" build="allAtOnce" animBg="1"/>
      <p:bldP spid="26" grpId="0" uiExpand="1" build="allAtOnce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B2911-CDCC-20CB-C387-DDF26DA21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47BD4-683D-3BC8-4CE5-E5DE55DD3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224862"/>
            <a:ext cx="6264052" cy="438601"/>
          </a:xfrm>
        </p:spPr>
        <p:txBody>
          <a:bodyPr/>
          <a:lstStyle/>
          <a:p>
            <a:r>
              <a:rPr lang="en-US" dirty="0"/>
              <a:t>ISAC at TRIUMF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548AE-E3A3-A366-5033-1258F4C86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9</a:t>
            </a:fld>
            <a:endParaRPr lang="en-BE" dirty="0"/>
          </a:p>
        </p:txBody>
      </p:sp>
      <p:pic>
        <p:nvPicPr>
          <p:cNvPr id="4100" name="Picture 4" descr="r/Maps - a black background with a black square">
            <a:extLst>
              <a:ext uri="{FF2B5EF4-FFF2-40B4-BE49-F238E27FC236}">
                <a16:creationId xmlns:a16="http://schemas.microsoft.com/office/drawing/2014/main" id="{C18C2919-E2B3-17F5-AE5A-86F3507B8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50" y="2122689"/>
            <a:ext cx="7835389" cy="37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C1AF7C-14B3-375C-75AB-0AC84C1AD74F}"/>
                  </a:ext>
                </a:extLst>
              </p:cNvPr>
              <p:cNvSpPr txBox="1"/>
              <p:nvPr/>
            </p:nvSpPr>
            <p:spPr bwMode="auto">
              <a:xfrm>
                <a:off x="220018" y="2873761"/>
                <a:ext cx="2194832" cy="954107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4"/>
                    </a:solidFill>
                  </a:rPr>
                  <a:t>ISAC,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ARIEL</a:t>
                </a:r>
              </a:p>
              <a:p>
                <a:r>
                  <a:rPr lang="en-US" sz="1400" dirty="0">
                    <a:solidFill>
                      <a:schemeClr val="accent4"/>
                    </a:solidFill>
                  </a:rPr>
                  <a:t>TRIUMF</a:t>
                </a:r>
              </a:p>
              <a:p>
                <a:r>
                  <a:rPr lang="en-US" sz="1400" dirty="0">
                    <a:solidFill>
                      <a:schemeClr val="accent4"/>
                    </a:solidFill>
                  </a:rPr>
                  <a:t>490 MeV p,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30 MeV e→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400" dirty="0">
                    <a:solidFill>
                      <a:schemeClr val="accent2"/>
                    </a:solidFill>
                    <a:sym typeface="Wingdings" panose="05000000000000000000" pitchFamily="2" charset="2"/>
                  </a:rPr>
                  <a:t> </a:t>
                </a:r>
                <a:br>
                  <a:rPr lang="en-US" sz="1400" dirty="0">
                    <a:solidFill>
                      <a:srgbClr val="FF0000"/>
                    </a:solidFill>
                  </a:rPr>
                </a:br>
                <a:r>
                  <a:rPr lang="en-US" sz="1400" dirty="0">
                    <a:solidFill>
                      <a:schemeClr val="accent4"/>
                    </a:solidFill>
                  </a:rPr>
                  <a:t>Vancouver (CA)</a:t>
                </a:r>
                <a:endParaRPr lang="en-GB" sz="1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C1AF7C-14B3-375C-75AB-0AC84C1AD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018" y="2873761"/>
                <a:ext cx="2194832" cy="954107"/>
              </a:xfrm>
              <a:prstGeom prst="rect">
                <a:avLst/>
              </a:prstGeom>
              <a:blipFill>
                <a:blip r:embed="rId4"/>
                <a:stretch>
                  <a:fillRect l="-274" b="-3086"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56" name="Straight Connector 4155">
            <a:extLst>
              <a:ext uri="{FF2B5EF4-FFF2-40B4-BE49-F238E27FC236}">
                <a16:creationId xmlns:a16="http://schemas.microsoft.com/office/drawing/2014/main" id="{023490F2-0B7F-2323-2EFC-7D460971E11C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414850" y="2937440"/>
            <a:ext cx="891653" cy="4133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8" name="TextBox 4167">
            <a:extLst>
              <a:ext uri="{FF2B5EF4-FFF2-40B4-BE49-F238E27FC236}">
                <a16:creationId xmlns:a16="http://schemas.microsoft.com/office/drawing/2014/main" id="{4ABD680D-C46E-F512-102A-E4E12C5FA536}"/>
              </a:ext>
            </a:extLst>
          </p:cNvPr>
          <p:cNvSpPr txBox="1"/>
          <p:nvPr/>
        </p:nvSpPr>
        <p:spPr bwMode="auto">
          <a:xfrm>
            <a:off x="6870842" y="34367"/>
            <a:ext cx="111921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</a:rPr>
              <a:t>Operational</a:t>
            </a:r>
          </a:p>
        </p:txBody>
      </p:sp>
      <p:sp>
        <p:nvSpPr>
          <p:cNvPr id="4169" name="TextBox 4168">
            <a:extLst>
              <a:ext uri="{FF2B5EF4-FFF2-40B4-BE49-F238E27FC236}">
                <a16:creationId xmlns:a16="http://schemas.microsoft.com/office/drawing/2014/main" id="{B6BE134E-9068-2D10-A7C2-0F3CF7679C1E}"/>
              </a:ext>
            </a:extLst>
          </p:cNvPr>
          <p:cNvSpPr txBox="1"/>
          <p:nvPr/>
        </p:nvSpPr>
        <p:spPr bwMode="auto">
          <a:xfrm>
            <a:off x="7873033" y="31674"/>
            <a:ext cx="69044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Future</a:t>
            </a:r>
          </a:p>
        </p:txBody>
      </p:sp>
      <p:sp>
        <p:nvSpPr>
          <p:cNvPr id="4170" name="TextBox 4169">
            <a:extLst>
              <a:ext uri="{FF2B5EF4-FFF2-40B4-BE49-F238E27FC236}">
                <a16:creationId xmlns:a16="http://schemas.microsoft.com/office/drawing/2014/main" id="{B61863AC-847F-CB68-872E-703BB4194C95}"/>
              </a:ext>
            </a:extLst>
          </p:cNvPr>
          <p:cNvSpPr txBox="1"/>
          <p:nvPr/>
        </p:nvSpPr>
        <p:spPr bwMode="auto">
          <a:xfrm>
            <a:off x="9907454" y="405649"/>
            <a:ext cx="2085827" cy="307777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Offline RIB (operational)</a:t>
            </a:r>
          </a:p>
        </p:txBody>
      </p:sp>
      <p:sp>
        <p:nvSpPr>
          <p:cNvPr id="4171" name="TextBox 4170">
            <a:extLst>
              <a:ext uri="{FF2B5EF4-FFF2-40B4-BE49-F238E27FC236}">
                <a16:creationId xmlns:a16="http://schemas.microsoft.com/office/drawing/2014/main" id="{0A2F4D9F-9BED-CE73-E9BC-4D53700172D3}"/>
              </a:ext>
            </a:extLst>
          </p:cNvPr>
          <p:cNvSpPr txBox="1"/>
          <p:nvPr/>
        </p:nvSpPr>
        <p:spPr bwMode="auto">
          <a:xfrm>
            <a:off x="6097381" y="194031"/>
            <a:ext cx="8098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Legend:</a:t>
            </a:r>
          </a:p>
        </p:txBody>
      </p:sp>
      <p:sp>
        <p:nvSpPr>
          <p:cNvPr id="4179" name="TextBox 4178">
            <a:extLst>
              <a:ext uri="{FF2B5EF4-FFF2-40B4-BE49-F238E27FC236}">
                <a16:creationId xmlns:a16="http://schemas.microsoft.com/office/drawing/2014/main" id="{C8F46619-402E-1374-55EB-DF33F07458D9}"/>
              </a:ext>
            </a:extLst>
          </p:cNvPr>
          <p:cNvSpPr txBox="1"/>
          <p:nvPr/>
        </p:nvSpPr>
        <p:spPr bwMode="auto">
          <a:xfrm>
            <a:off x="6960031" y="404825"/>
            <a:ext cx="1384546" cy="3077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</a:t>
            </a:r>
            <a:r>
              <a:rPr lang="en-GB" sz="1400" dirty="0"/>
              <a:t> High energy</a:t>
            </a:r>
          </a:p>
        </p:txBody>
      </p:sp>
      <p:sp>
        <p:nvSpPr>
          <p:cNvPr id="4180" name="TextBox 4179">
            <a:extLst>
              <a:ext uri="{FF2B5EF4-FFF2-40B4-BE49-F238E27FC236}">
                <a16:creationId xmlns:a16="http://schemas.microsoft.com/office/drawing/2014/main" id="{91461BD3-31A3-A944-0BE4-A159AC1CB6A4}"/>
              </a:ext>
            </a:extLst>
          </p:cNvPr>
          <p:cNvSpPr txBox="1"/>
          <p:nvPr/>
        </p:nvSpPr>
        <p:spPr bwMode="auto">
          <a:xfrm>
            <a:off x="8437786" y="403331"/>
            <a:ext cx="1317220" cy="30777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 </a:t>
            </a:r>
            <a:r>
              <a:rPr lang="en-GB" sz="1400" dirty="0"/>
              <a:t>Low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BC3642A1-F5DA-1655-A5D2-5790312C2DED}"/>
                  </a:ext>
                </a:extLst>
              </p:cNvPr>
              <p:cNvSpPr txBox="1"/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e→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GB" sz="140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BC3642A1-F5DA-1655-A5D2-5790312C2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blipFill>
                <a:blip r:embed="rId5"/>
                <a:stretch>
                  <a:fillRect l="-1087" t="-1818" b="-10909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82" name="TextBox 4181">
            <a:extLst>
              <a:ext uri="{FF2B5EF4-FFF2-40B4-BE49-F238E27FC236}">
                <a16:creationId xmlns:a16="http://schemas.microsoft.com/office/drawing/2014/main" id="{760FCA82-5503-5661-AA27-67CD4516CC2B}"/>
              </a:ext>
            </a:extLst>
          </p:cNvPr>
          <p:cNvSpPr txBox="1"/>
          <p:nvPr/>
        </p:nvSpPr>
        <p:spPr bwMode="auto">
          <a:xfrm>
            <a:off x="8522538" y="46229"/>
            <a:ext cx="1100814" cy="30777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Gas catcher</a:t>
            </a:r>
          </a:p>
        </p:txBody>
      </p:sp>
      <p:sp>
        <p:nvSpPr>
          <p:cNvPr id="4183" name="TextBox 4182">
            <a:extLst>
              <a:ext uri="{FF2B5EF4-FFF2-40B4-BE49-F238E27FC236}">
                <a16:creationId xmlns:a16="http://schemas.microsoft.com/office/drawing/2014/main" id="{FEE35397-19D0-8244-D9A3-74AF99AD1051}"/>
              </a:ext>
            </a:extLst>
          </p:cNvPr>
          <p:cNvSpPr txBox="1"/>
          <p:nvPr/>
        </p:nvSpPr>
        <p:spPr bwMode="auto">
          <a:xfrm>
            <a:off x="9693530" y="42119"/>
            <a:ext cx="97174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Heavy ion</a:t>
            </a:r>
          </a:p>
        </p:txBody>
      </p:sp>
      <p:sp>
        <p:nvSpPr>
          <p:cNvPr id="4184" name="Rectangle 4183">
            <a:extLst>
              <a:ext uri="{FF2B5EF4-FFF2-40B4-BE49-F238E27FC236}">
                <a16:creationId xmlns:a16="http://schemas.microsoft.com/office/drawing/2014/main" id="{8E8697B8-D8FE-BC9A-EB1C-87E75A31CB05}"/>
              </a:ext>
            </a:extLst>
          </p:cNvPr>
          <p:cNvSpPr/>
          <p:nvPr/>
        </p:nvSpPr>
        <p:spPr>
          <a:xfrm>
            <a:off x="6904865" y="18216"/>
            <a:ext cx="5227868" cy="748017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86" name="Straight Connector 4185">
            <a:extLst>
              <a:ext uri="{FF2B5EF4-FFF2-40B4-BE49-F238E27FC236}">
                <a16:creationId xmlns:a16="http://schemas.microsoft.com/office/drawing/2014/main" id="{96CFB66A-12E7-B6CA-A789-1192A91561A7}"/>
              </a:ext>
            </a:extLst>
          </p:cNvPr>
          <p:cNvCxnSpPr>
            <a:cxnSpLocks/>
            <a:stCxn id="8" idx="0"/>
          </p:cNvCxnSpPr>
          <p:nvPr/>
        </p:nvCxnSpPr>
        <p:spPr>
          <a:xfrm>
            <a:off x="1317434" y="2873761"/>
            <a:ext cx="1106559" cy="27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8" name="Straight Connector 4187">
            <a:extLst>
              <a:ext uri="{FF2B5EF4-FFF2-40B4-BE49-F238E27FC236}">
                <a16:creationId xmlns:a16="http://schemas.microsoft.com/office/drawing/2014/main" id="{95C46BD8-0C2F-64DA-C376-D5BE9837385D}"/>
              </a:ext>
            </a:extLst>
          </p:cNvPr>
          <p:cNvCxnSpPr>
            <a:cxnSpLocks/>
          </p:cNvCxnSpPr>
          <p:nvPr/>
        </p:nvCxnSpPr>
        <p:spPr>
          <a:xfrm>
            <a:off x="2414850" y="2873761"/>
            <a:ext cx="0" cy="9671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3" name="Straight Connector 4192">
            <a:extLst>
              <a:ext uri="{FF2B5EF4-FFF2-40B4-BE49-F238E27FC236}">
                <a16:creationId xmlns:a16="http://schemas.microsoft.com/office/drawing/2014/main" id="{74E83A0B-66C4-D34A-4771-0D3DCBE1AC41}"/>
              </a:ext>
            </a:extLst>
          </p:cNvPr>
          <p:cNvCxnSpPr>
            <a:cxnSpLocks/>
            <a:endCxn id="8" idx="2"/>
          </p:cNvCxnSpPr>
          <p:nvPr/>
        </p:nvCxnSpPr>
        <p:spPr>
          <a:xfrm flipH="1">
            <a:off x="1317434" y="3827868"/>
            <a:ext cx="10974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4" name="TextBox 4203">
            <a:extLst>
              <a:ext uri="{FF2B5EF4-FFF2-40B4-BE49-F238E27FC236}">
                <a16:creationId xmlns:a16="http://schemas.microsoft.com/office/drawing/2014/main" id="{1323F7EA-785E-E756-FC04-7D89D89CD49F}"/>
              </a:ext>
            </a:extLst>
          </p:cNvPr>
          <p:cNvSpPr txBox="1"/>
          <p:nvPr/>
        </p:nvSpPr>
        <p:spPr bwMode="auto">
          <a:xfrm>
            <a:off x="10728213" y="51263"/>
            <a:ext cx="784189" cy="307777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Reactor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B52EF-3CA5-D90D-8145-77D488A578C8}"/>
              </a:ext>
            </a:extLst>
          </p:cNvPr>
          <p:cNvSpPr txBox="1"/>
          <p:nvPr/>
        </p:nvSpPr>
        <p:spPr>
          <a:xfrm>
            <a:off x="2560413" y="4183915"/>
            <a:ext cx="8799235" cy="2031325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Contributions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Invited (Thu 1:30 PM): O. Hassan – Beam line tunning with Bayesian 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Talk (Mon 11:20 PM): C. Babcock – ISAC reliability increase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Poster (Tue 6:00 PM): C. </a:t>
            </a:r>
            <a:r>
              <a:rPr lang="en-US" dirty="0" err="1">
                <a:solidFill>
                  <a:schemeClr val="bg1"/>
                </a:solidFill>
              </a:rPr>
              <a:t>Babkock</a:t>
            </a:r>
            <a:r>
              <a:rPr lang="en-US" dirty="0">
                <a:solidFill>
                  <a:schemeClr val="bg1"/>
                </a:solidFill>
              </a:rPr>
              <a:t> – upgrades to TIS HV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Poster (Tue 6:00 PM): D. Neilson– ISAC Test stand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Poster (Tue 6:00 PM): S. Ghosh– Thermal investigations target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Poster (Tue 6:00 PM): M. Cervantes – </a:t>
            </a:r>
            <a:r>
              <a:rPr lang="en-US" dirty="0" err="1">
                <a:solidFill>
                  <a:schemeClr val="bg1"/>
                </a:solidFill>
              </a:rPr>
              <a:t>TaC</a:t>
            </a:r>
            <a:r>
              <a:rPr lang="en-US" dirty="0">
                <a:solidFill>
                  <a:schemeClr val="bg1"/>
                </a:solidFill>
              </a:rPr>
              <a:t> coated 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1E908-CE03-D504-FEC4-72EAA51E8C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38" y="2376169"/>
            <a:ext cx="2186096" cy="39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8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lexandria Master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35775</TotalTime>
  <Words>4099</Words>
  <Application>Microsoft Office PowerPoint</Application>
  <PresentationFormat>Widescreen</PresentationFormat>
  <Paragraphs>797</Paragraphs>
  <Slides>38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Cambria Math</vt:lpstr>
      <vt:lpstr>Courier New</vt:lpstr>
      <vt:lpstr>Georgia</vt:lpstr>
      <vt:lpstr>Segoe UI</vt:lpstr>
      <vt:lpstr>Segoe UI Semibold</vt:lpstr>
      <vt:lpstr>Wingdings</vt:lpstr>
      <vt:lpstr>Office Theme</vt:lpstr>
      <vt:lpstr>Alexandria Master</vt:lpstr>
      <vt:lpstr>Overview of ISOL Facilities  EMIS XX 2025 Whistler, Canada</vt:lpstr>
      <vt:lpstr>ISOL Isotope Separation</vt:lpstr>
      <vt:lpstr>Efficiency is key!</vt:lpstr>
      <vt:lpstr>ISOL Facilities Worldwide</vt:lpstr>
      <vt:lpstr>High Energy Proton Facilities</vt:lpstr>
      <vt:lpstr>ISOLDE at CERN</vt:lpstr>
      <vt:lpstr>     Facility</vt:lpstr>
      <vt:lpstr>     Facility</vt:lpstr>
      <vt:lpstr>ISAC at TRIUMF</vt:lpstr>
      <vt:lpstr>ISAC at TRIUMF</vt:lpstr>
      <vt:lpstr>TATTOOS at PSI</vt:lpstr>
      <vt:lpstr>TATTOOS at PSI</vt:lpstr>
      <vt:lpstr>Heavy ion facilities GANIL</vt:lpstr>
      <vt:lpstr>PowerPoint Presentation</vt:lpstr>
      <vt:lpstr>e→γ Facilities</vt:lpstr>
      <vt:lpstr>ALTO-LEB at IJCLab</vt:lpstr>
      <vt:lpstr>ALTO-LEB in IJCLab</vt:lpstr>
      <vt:lpstr>ARIEL at TRIUMF</vt:lpstr>
      <vt:lpstr>ARIEL at TRIUMF</vt:lpstr>
      <vt:lpstr>Low Proton Energy Facilities</vt:lpstr>
      <vt:lpstr>SPES at INFN-LNL</vt:lpstr>
      <vt:lpstr>PowerPoint Presentation</vt:lpstr>
      <vt:lpstr>ISOL RAON at IRIS/IBS</vt:lpstr>
      <vt:lpstr>PowerPoint Presentation</vt:lpstr>
      <vt:lpstr>BRIF at CIAE</vt:lpstr>
      <vt:lpstr>PowerPoint Presentation</vt:lpstr>
      <vt:lpstr>ISOL@MYRRHA at SCK CEN</vt:lpstr>
      <vt:lpstr>ISOL@MYRRHA at SCK CEN</vt:lpstr>
      <vt:lpstr>Gas Catcher and Reactor Facilities</vt:lpstr>
      <vt:lpstr>CARIBU and IGISOL</vt:lpstr>
      <vt:lpstr>PowerPoint Presentation</vt:lpstr>
      <vt:lpstr>Gas Catcher and Reactor Facilities</vt:lpstr>
      <vt:lpstr>PowerPoint Presentation</vt:lpstr>
      <vt:lpstr>Offline RIB (operational)</vt:lpstr>
      <vt:lpstr>PowerPoint Presentation</vt:lpstr>
      <vt:lpstr>PowerPoint Presentation</vt:lpstr>
      <vt:lpstr>PowerPoint Presentation</vt:lpstr>
      <vt:lpstr>PowerPoint Presentation</vt:lpstr>
    </vt:vector>
  </TitlesOfParts>
  <Company>SCK CEN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joao.pedro.ramos@sckcen.be</dc:creator>
  <cp:lastModifiedBy>Ramos João Pedro</cp:lastModifiedBy>
  <cp:revision>752</cp:revision>
  <cp:lastPrinted>2020-01-20T09:16:47Z</cp:lastPrinted>
  <dcterms:created xsi:type="dcterms:W3CDTF">2019-10-21T09:10:33Z</dcterms:created>
  <dcterms:modified xsi:type="dcterms:W3CDTF">2025-10-21T14:36:30Z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exandriaPath">
    <vt:lpwstr>Enterprise:Business Workspaces:IMS Process descriptions:IMS Process Descriptions:APR-MINERVA Management of MINERVA programma:Documents (How?):MINERVA templates</vt:lpwstr>
  </property>
  <property fmtid="{D5CDD505-2E9C-101B-9397-08002B2CF9AE}" pid="3" name="ID">
    <vt:lpwstr>96096923</vt:lpwstr>
  </property>
  <property fmtid="{D5CDD505-2E9C-101B-9397-08002B2CF9AE}" pid="4" name="Name">
    <vt:lpwstr>JoaoPedroRamos-Mon - Invited Talk - Overview of ISOL Facilties and Production techniques</vt:lpwstr>
  </property>
  <property fmtid="{D5CDD505-2E9C-101B-9397-08002B2CF9AE}" pid="5" name="SuppMarkings">
    <vt:lpwstr> </vt:lpwstr>
  </property>
  <property fmtid="{D5CDD505-2E9C-101B-9397-08002B2CF9AE}" pid="6" name="Security Clearance">
    <vt:lpwstr> </vt:lpwstr>
  </property>
  <property fmtid="{D5CDD505-2E9C-101B-9397-08002B2CF9AE}" pid="7" name="HyperLink">
    <vt:lpwstr>https://ecm.sckcen.be/OTCS/llisapi.dll/open/96096923</vt:lpwstr>
  </property>
  <property fmtid="{D5CDD505-2E9C-101B-9397-08002B2CF9AE}" pid="8" name="Common Attributes_Reference Number">
    <vt:lpwstr>SCK CEN/96096923</vt:lpwstr>
  </property>
  <property fmtid="{D5CDD505-2E9C-101B-9397-08002B2CF9AE}" pid="9" name="Common Attributes_Short Reference">
    <vt:lpwstr>SCK CEN/96096923</vt:lpwstr>
  </property>
  <property fmtid="{D5CDD505-2E9C-101B-9397-08002B2CF9AE}" pid="10" name="Common Attributes_Alternative Reference">
    <vt:lpwstr> </vt:lpwstr>
  </property>
  <property fmtid="{D5CDD505-2E9C-101B-9397-08002B2CF9AE}" pid="11" name="Common Attributes_Document Type">
    <vt:lpwstr> </vt:lpwstr>
  </property>
  <property fmtid="{D5CDD505-2E9C-101B-9397-08002B2CF9AE}" pid="12" name="Common Attributes_Author_Author Name">
    <vt:lpwstr>João Pedro Ramos</vt:lpwstr>
  </property>
  <property fmtid="{D5CDD505-2E9C-101B-9397-08002B2CF9AE}" pid="13" name="Common Attributes_Author_Author Affiliation">
    <vt:lpwstr>SCK CEN</vt:lpwstr>
  </property>
  <property fmtid="{D5CDD505-2E9C-101B-9397-08002B2CF9AE}" pid="14" name="Common Attributes_Information Security Classification">
    <vt:lpwstr>Public</vt:lpwstr>
  </property>
  <property fmtid="{D5CDD505-2E9C-101B-9397-08002B2CF9AE}" pid="15" name="Common Attributes_ISC Motivation">
    <vt:lpwstr> </vt:lpwstr>
  </property>
  <property fmtid="{D5CDD505-2E9C-101B-9397-08002B2CF9AE}" pid="16" name="Event Attributes_Event_Event Type">
    <vt:lpwstr/>
  </property>
  <property fmtid="{D5CDD505-2E9C-101B-9397-08002B2CF9AE}" pid="17" name="Event Attributes_Event_Event Name">
    <vt:lpwstr/>
  </property>
  <property fmtid="{D5CDD505-2E9C-101B-9397-08002B2CF9AE}" pid="18" name="Event Attributes_Event_Event Start Date">
    <vt:lpwstr/>
  </property>
  <property fmtid="{D5CDD505-2E9C-101B-9397-08002B2CF9AE}" pid="19" name="Event Attributes_Event_Event End Date">
    <vt:lpwstr/>
  </property>
  <property fmtid="{D5CDD505-2E9C-101B-9397-08002B2CF9AE}" pid="20" name="Event Attributes_Event_Event Location">
    <vt:lpwstr/>
  </property>
  <property fmtid="{D5CDD505-2E9C-101B-9397-08002B2CF9AE}" pid="21" name="IMS Attributes_IMS Document Type">
    <vt:lpwstr/>
  </property>
  <property fmtid="{D5CDD505-2E9C-101B-9397-08002B2CF9AE}" pid="22" name="Common Revision Attributes_Revision Index">
    <vt:lpwstr/>
  </property>
  <property fmtid="{D5CDD505-2E9C-101B-9397-08002B2CF9AE}" pid="23" name="Common Revision Attributes_Revision Status">
    <vt:lpwstr/>
  </property>
  <property fmtid="{D5CDD505-2E9C-101B-9397-08002B2CF9AE}" pid="24" name="Common Revision Attributes_Revision Changes">
    <vt:lpwstr/>
  </property>
  <property fmtid="{D5CDD505-2E9C-101B-9397-08002B2CF9AE}" pid="25" name="CreateDate">
    <vt:filetime>2025-10-03T14:40:03Z</vt:filetime>
  </property>
  <property fmtid="{D5CDD505-2E9C-101B-9397-08002B2CF9AE}" pid="26" name="_MarkAsFinal">
    <vt:bool>true</vt:bool>
  </property>
</Properties>
</file>