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10" r:id="rId5"/>
  </p:sldMasterIdLst>
  <p:notesMasterIdLst>
    <p:notesMasterId r:id="rId46"/>
  </p:notesMasterIdLst>
  <p:handoutMasterIdLst>
    <p:handoutMasterId r:id="rId47"/>
  </p:handoutMasterIdLst>
  <p:sldIdLst>
    <p:sldId id="270" r:id="rId6"/>
    <p:sldId id="497" r:id="rId7"/>
    <p:sldId id="944" r:id="rId8"/>
    <p:sldId id="945" r:id="rId9"/>
    <p:sldId id="947" r:id="rId10"/>
    <p:sldId id="669" r:id="rId11"/>
    <p:sldId id="646" r:id="rId12"/>
    <p:sldId id="660" r:id="rId13"/>
    <p:sldId id="948" r:id="rId14"/>
    <p:sldId id="525" r:id="rId15"/>
    <p:sldId id="2394" r:id="rId16"/>
    <p:sldId id="670" r:id="rId17"/>
    <p:sldId id="2389" r:id="rId18"/>
    <p:sldId id="2391" r:id="rId19"/>
    <p:sldId id="526" r:id="rId20"/>
    <p:sldId id="302" r:id="rId21"/>
    <p:sldId id="2384" r:id="rId22"/>
    <p:sldId id="377" r:id="rId23"/>
    <p:sldId id="2387" r:id="rId24"/>
    <p:sldId id="2390" r:id="rId25"/>
    <p:sldId id="577" r:id="rId26"/>
    <p:sldId id="524" r:id="rId27"/>
    <p:sldId id="2054" r:id="rId28"/>
    <p:sldId id="2398" r:id="rId29"/>
    <p:sldId id="509" r:id="rId30"/>
    <p:sldId id="602" r:id="rId31"/>
    <p:sldId id="2396" r:id="rId32"/>
    <p:sldId id="2395" r:id="rId33"/>
    <p:sldId id="2397" r:id="rId34"/>
    <p:sldId id="668" r:id="rId35"/>
    <p:sldId id="936" r:id="rId36"/>
    <p:sldId id="937" r:id="rId37"/>
    <p:sldId id="587" r:id="rId38"/>
    <p:sldId id="2393" r:id="rId39"/>
    <p:sldId id="941" r:id="rId40"/>
    <p:sldId id="942" r:id="rId41"/>
    <p:sldId id="534" r:id="rId42"/>
    <p:sldId id="508" r:id="rId43"/>
    <p:sldId id="952" r:id="rId44"/>
    <p:sldId id="578" r:id="rId45"/>
  </p:sldIdLst>
  <p:sldSz cx="12192000" cy="6858000"/>
  <p:notesSz cx="6950075" cy="9236075"/>
  <p:defaultTextStyle>
    <a:defPPr>
      <a:defRPr lang="en-US"/>
    </a:defPPr>
    <a:lvl1pPr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12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254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379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50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5633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2759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199886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012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64308"/>
    <a:srgbClr val="59B526"/>
    <a:srgbClr val="FF0000"/>
    <a:srgbClr val="F3EADE"/>
    <a:srgbClr val="FFAE1A"/>
    <a:srgbClr val="E7E9DE"/>
    <a:srgbClr val="0F0C8F"/>
    <a:srgbClr val="CC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1" autoAdjust="0"/>
    <p:restoredTop sz="94660"/>
  </p:normalViewPr>
  <p:slideViewPr>
    <p:cSldViewPr snapToObjects="1">
      <p:cViewPr varScale="1">
        <p:scale>
          <a:sx n="127" d="100"/>
          <a:sy n="127" d="100"/>
        </p:scale>
        <p:origin x="448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73" d="100"/>
          <a:sy n="73" d="100"/>
        </p:scale>
        <p:origin x="2982" y="54"/>
      </p:cViewPr>
      <p:guideLst>
        <p:guide orient="horz" pos="2908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ortal.frib.msu.edu/sites/accsystems/transportarea/Shared%20Documents1/Lithium%20stripper%20operation%20histo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Beam power at target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'202205-202505_beam_power_at_tar'!$A$22:$A$812</c:f>
              <c:numCache>
                <c:formatCode>m/d/yyyy</c:formatCode>
                <c:ptCount val="791"/>
                <c:pt idx="0">
                  <c:v>44769</c:v>
                </c:pt>
                <c:pt idx="1">
                  <c:v>44770</c:v>
                </c:pt>
                <c:pt idx="2">
                  <c:v>44771</c:v>
                </c:pt>
                <c:pt idx="3">
                  <c:v>44772</c:v>
                </c:pt>
                <c:pt idx="4">
                  <c:v>44773</c:v>
                </c:pt>
                <c:pt idx="5">
                  <c:v>44774</c:v>
                </c:pt>
                <c:pt idx="6">
                  <c:v>44775</c:v>
                </c:pt>
                <c:pt idx="7">
                  <c:v>44776</c:v>
                </c:pt>
                <c:pt idx="8">
                  <c:v>44777</c:v>
                </c:pt>
                <c:pt idx="9">
                  <c:v>44778</c:v>
                </c:pt>
                <c:pt idx="10">
                  <c:v>44779</c:v>
                </c:pt>
                <c:pt idx="11">
                  <c:v>44782</c:v>
                </c:pt>
                <c:pt idx="12">
                  <c:v>44783</c:v>
                </c:pt>
                <c:pt idx="13">
                  <c:v>44784</c:v>
                </c:pt>
                <c:pt idx="14">
                  <c:v>44785</c:v>
                </c:pt>
                <c:pt idx="15">
                  <c:v>44786</c:v>
                </c:pt>
                <c:pt idx="16">
                  <c:v>44791</c:v>
                </c:pt>
                <c:pt idx="17">
                  <c:v>44796</c:v>
                </c:pt>
                <c:pt idx="18">
                  <c:v>44797</c:v>
                </c:pt>
                <c:pt idx="19">
                  <c:v>44798</c:v>
                </c:pt>
                <c:pt idx="20">
                  <c:v>44799</c:v>
                </c:pt>
                <c:pt idx="21">
                  <c:v>44800</c:v>
                </c:pt>
                <c:pt idx="22">
                  <c:v>44807</c:v>
                </c:pt>
                <c:pt idx="23">
                  <c:v>44811</c:v>
                </c:pt>
                <c:pt idx="24">
                  <c:v>44812</c:v>
                </c:pt>
                <c:pt idx="25">
                  <c:v>44813</c:v>
                </c:pt>
                <c:pt idx="26">
                  <c:v>44814</c:v>
                </c:pt>
                <c:pt idx="27">
                  <c:v>44822</c:v>
                </c:pt>
                <c:pt idx="28">
                  <c:v>44823</c:v>
                </c:pt>
                <c:pt idx="29">
                  <c:v>44824</c:v>
                </c:pt>
                <c:pt idx="30">
                  <c:v>44825</c:v>
                </c:pt>
                <c:pt idx="31">
                  <c:v>44826</c:v>
                </c:pt>
                <c:pt idx="32">
                  <c:v>44827</c:v>
                </c:pt>
                <c:pt idx="33">
                  <c:v>44835</c:v>
                </c:pt>
                <c:pt idx="34">
                  <c:v>44838</c:v>
                </c:pt>
                <c:pt idx="35">
                  <c:v>44839</c:v>
                </c:pt>
                <c:pt idx="36">
                  <c:v>44840</c:v>
                </c:pt>
                <c:pt idx="37">
                  <c:v>44841</c:v>
                </c:pt>
                <c:pt idx="38">
                  <c:v>44846</c:v>
                </c:pt>
                <c:pt idx="39">
                  <c:v>44847</c:v>
                </c:pt>
                <c:pt idx="40">
                  <c:v>44848</c:v>
                </c:pt>
                <c:pt idx="41">
                  <c:v>44849</c:v>
                </c:pt>
                <c:pt idx="42">
                  <c:v>44852</c:v>
                </c:pt>
                <c:pt idx="43">
                  <c:v>44854</c:v>
                </c:pt>
                <c:pt idx="44">
                  <c:v>44857</c:v>
                </c:pt>
                <c:pt idx="45">
                  <c:v>44858</c:v>
                </c:pt>
                <c:pt idx="46">
                  <c:v>44859</c:v>
                </c:pt>
                <c:pt idx="47">
                  <c:v>44860</c:v>
                </c:pt>
                <c:pt idx="48">
                  <c:v>44861</c:v>
                </c:pt>
                <c:pt idx="49">
                  <c:v>44862</c:v>
                </c:pt>
                <c:pt idx="50">
                  <c:v>44863</c:v>
                </c:pt>
                <c:pt idx="51">
                  <c:v>44864</c:v>
                </c:pt>
                <c:pt idx="52">
                  <c:v>44865</c:v>
                </c:pt>
                <c:pt idx="53">
                  <c:v>44866</c:v>
                </c:pt>
                <c:pt idx="54">
                  <c:v>44867</c:v>
                </c:pt>
                <c:pt idx="55">
                  <c:v>44869</c:v>
                </c:pt>
                <c:pt idx="56">
                  <c:v>44870</c:v>
                </c:pt>
                <c:pt idx="57">
                  <c:v>44871</c:v>
                </c:pt>
                <c:pt idx="58">
                  <c:v>44871.958333333336</c:v>
                </c:pt>
                <c:pt idx="59">
                  <c:v>44873</c:v>
                </c:pt>
                <c:pt idx="60">
                  <c:v>44874</c:v>
                </c:pt>
                <c:pt idx="61">
                  <c:v>44875</c:v>
                </c:pt>
                <c:pt idx="62">
                  <c:v>44876</c:v>
                </c:pt>
                <c:pt idx="63">
                  <c:v>44877</c:v>
                </c:pt>
                <c:pt idx="64">
                  <c:v>44878</c:v>
                </c:pt>
                <c:pt idx="65">
                  <c:v>44879</c:v>
                </c:pt>
                <c:pt idx="66">
                  <c:v>44880</c:v>
                </c:pt>
                <c:pt idx="67">
                  <c:v>44881</c:v>
                </c:pt>
                <c:pt idx="68">
                  <c:v>44882</c:v>
                </c:pt>
                <c:pt idx="69">
                  <c:v>44883</c:v>
                </c:pt>
                <c:pt idx="70">
                  <c:v>44884</c:v>
                </c:pt>
                <c:pt idx="71">
                  <c:v>44885</c:v>
                </c:pt>
                <c:pt idx="72">
                  <c:v>44886</c:v>
                </c:pt>
                <c:pt idx="73">
                  <c:v>44887</c:v>
                </c:pt>
                <c:pt idx="74">
                  <c:v>44888</c:v>
                </c:pt>
                <c:pt idx="75">
                  <c:v>44889</c:v>
                </c:pt>
                <c:pt idx="76">
                  <c:v>44890</c:v>
                </c:pt>
                <c:pt idx="77">
                  <c:v>44891</c:v>
                </c:pt>
                <c:pt idx="78">
                  <c:v>44892</c:v>
                </c:pt>
                <c:pt idx="79">
                  <c:v>44893</c:v>
                </c:pt>
                <c:pt idx="80">
                  <c:v>44894</c:v>
                </c:pt>
                <c:pt idx="81">
                  <c:v>44895</c:v>
                </c:pt>
                <c:pt idx="82">
                  <c:v>44897</c:v>
                </c:pt>
                <c:pt idx="83">
                  <c:v>44898</c:v>
                </c:pt>
                <c:pt idx="84">
                  <c:v>44903</c:v>
                </c:pt>
                <c:pt idx="85">
                  <c:v>44904</c:v>
                </c:pt>
                <c:pt idx="86">
                  <c:v>44905</c:v>
                </c:pt>
                <c:pt idx="87">
                  <c:v>44906</c:v>
                </c:pt>
                <c:pt idx="88">
                  <c:v>44907</c:v>
                </c:pt>
                <c:pt idx="89">
                  <c:v>44908</c:v>
                </c:pt>
                <c:pt idx="90">
                  <c:v>44909</c:v>
                </c:pt>
                <c:pt idx="91">
                  <c:v>44910</c:v>
                </c:pt>
                <c:pt idx="92">
                  <c:v>44911</c:v>
                </c:pt>
                <c:pt idx="93">
                  <c:v>44913</c:v>
                </c:pt>
                <c:pt idx="94">
                  <c:v>44914</c:v>
                </c:pt>
                <c:pt idx="95">
                  <c:v>44915</c:v>
                </c:pt>
                <c:pt idx="96">
                  <c:v>44916</c:v>
                </c:pt>
                <c:pt idx="97">
                  <c:v>44917</c:v>
                </c:pt>
                <c:pt idx="98">
                  <c:v>44918</c:v>
                </c:pt>
                <c:pt idx="99">
                  <c:v>44924</c:v>
                </c:pt>
                <c:pt idx="100">
                  <c:v>44938</c:v>
                </c:pt>
                <c:pt idx="101">
                  <c:v>44944</c:v>
                </c:pt>
                <c:pt idx="102">
                  <c:v>44946</c:v>
                </c:pt>
                <c:pt idx="103">
                  <c:v>44947</c:v>
                </c:pt>
                <c:pt idx="104">
                  <c:v>44948</c:v>
                </c:pt>
                <c:pt idx="105">
                  <c:v>44949</c:v>
                </c:pt>
                <c:pt idx="106">
                  <c:v>44950</c:v>
                </c:pt>
                <c:pt idx="107">
                  <c:v>44951</c:v>
                </c:pt>
                <c:pt idx="108">
                  <c:v>44952</c:v>
                </c:pt>
                <c:pt idx="109">
                  <c:v>44953</c:v>
                </c:pt>
                <c:pt idx="110">
                  <c:v>44954</c:v>
                </c:pt>
                <c:pt idx="111">
                  <c:v>44956</c:v>
                </c:pt>
                <c:pt idx="112">
                  <c:v>44958</c:v>
                </c:pt>
                <c:pt idx="113">
                  <c:v>44959</c:v>
                </c:pt>
                <c:pt idx="114">
                  <c:v>44960</c:v>
                </c:pt>
                <c:pt idx="115">
                  <c:v>44961</c:v>
                </c:pt>
                <c:pt idx="116">
                  <c:v>44962</c:v>
                </c:pt>
                <c:pt idx="117">
                  <c:v>44963</c:v>
                </c:pt>
                <c:pt idx="118">
                  <c:v>44964</c:v>
                </c:pt>
                <c:pt idx="119">
                  <c:v>44966</c:v>
                </c:pt>
                <c:pt idx="120">
                  <c:v>44967</c:v>
                </c:pt>
                <c:pt idx="121">
                  <c:v>44968</c:v>
                </c:pt>
                <c:pt idx="122">
                  <c:v>44969</c:v>
                </c:pt>
                <c:pt idx="123">
                  <c:v>44970</c:v>
                </c:pt>
                <c:pt idx="124">
                  <c:v>44971</c:v>
                </c:pt>
                <c:pt idx="125">
                  <c:v>44974</c:v>
                </c:pt>
                <c:pt idx="126">
                  <c:v>44975</c:v>
                </c:pt>
                <c:pt idx="127">
                  <c:v>44977</c:v>
                </c:pt>
                <c:pt idx="128">
                  <c:v>44980</c:v>
                </c:pt>
                <c:pt idx="129">
                  <c:v>44982</c:v>
                </c:pt>
                <c:pt idx="130">
                  <c:v>44985</c:v>
                </c:pt>
                <c:pt idx="131">
                  <c:v>44986</c:v>
                </c:pt>
                <c:pt idx="132">
                  <c:v>44987</c:v>
                </c:pt>
                <c:pt idx="133">
                  <c:v>44988</c:v>
                </c:pt>
                <c:pt idx="134">
                  <c:v>44989</c:v>
                </c:pt>
                <c:pt idx="135">
                  <c:v>44990</c:v>
                </c:pt>
                <c:pt idx="136">
                  <c:v>44991</c:v>
                </c:pt>
                <c:pt idx="137">
                  <c:v>44992</c:v>
                </c:pt>
                <c:pt idx="138">
                  <c:v>44993</c:v>
                </c:pt>
                <c:pt idx="139">
                  <c:v>44994</c:v>
                </c:pt>
                <c:pt idx="140">
                  <c:v>44995</c:v>
                </c:pt>
                <c:pt idx="141">
                  <c:v>44996</c:v>
                </c:pt>
                <c:pt idx="142">
                  <c:v>44998.041666666664</c:v>
                </c:pt>
                <c:pt idx="143">
                  <c:v>44999</c:v>
                </c:pt>
                <c:pt idx="144">
                  <c:v>45000</c:v>
                </c:pt>
                <c:pt idx="145">
                  <c:v>45001</c:v>
                </c:pt>
                <c:pt idx="146">
                  <c:v>45002</c:v>
                </c:pt>
                <c:pt idx="147">
                  <c:v>45003</c:v>
                </c:pt>
                <c:pt idx="148">
                  <c:v>45004</c:v>
                </c:pt>
                <c:pt idx="149">
                  <c:v>45011</c:v>
                </c:pt>
                <c:pt idx="150">
                  <c:v>45020</c:v>
                </c:pt>
                <c:pt idx="151">
                  <c:v>45021</c:v>
                </c:pt>
                <c:pt idx="152">
                  <c:v>45022</c:v>
                </c:pt>
                <c:pt idx="153">
                  <c:v>45023</c:v>
                </c:pt>
                <c:pt idx="154">
                  <c:v>45024</c:v>
                </c:pt>
                <c:pt idx="155">
                  <c:v>45025</c:v>
                </c:pt>
                <c:pt idx="156">
                  <c:v>45026</c:v>
                </c:pt>
                <c:pt idx="157">
                  <c:v>45027</c:v>
                </c:pt>
                <c:pt idx="158">
                  <c:v>45028</c:v>
                </c:pt>
                <c:pt idx="159">
                  <c:v>45029</c:v>
                </c:pt>
                <c:pt idx="160">
                  <c:v>45030</c:v>
                </c:pt>
                <c:pt idx="161">
                  <c:v>45031</c:v>
                </c:pt>
                <c:pt idx="162">
                  <c:v>45032</c:v>
                </c:pt>
                <c:pt idx="163">
                  <c:v>45033</c:v>
                </c:pt>
                <c:pt idx="164">
                  <c:v>45034</c:v>
                </c:pt>
                <c:pt idx="165">
                  <c:v>45035</c:v>
                </c:pt>
                <c:pt idx="166">
                  <c:v>45036</c:v>
                </c:pt>
                <c:pt idx="167">
                  <c:v>45037</c:v>
                </c:pt>
                <c:pt idx="168">
                  <c:v>45038</c:v>
                </c:pt>
                <c:pt idx="169">
                  <c:v>45039</c:v>
                </c:pt>
                <c:pt idx="170">
                  <c:v>45040</c:v>
                </c:pt>
                <c:pt idx="171">
                  <c:v>45043</c:v>
                </c:pt>
                <c:pt idx="172">
                  <c:v>45044</c:v>
                </c:pt>
                <c:pt idx="173">
                  <c:v>45046</c:v>
                </c:pt>
                <c:pt idx="174">
                  <c:v>45047</c:v>
                </c:pt>
                <c:pt idx="175">
                  <c:v>45048</c:v>
                </c:pt>
                <c:pt idx="176">
                  <c:v>45050</c:v>
                </c:pt>
                <c:pt idx="177">
                  <c:v>45051</c:v>
                </c:pt>
                <c:pt idx="178">
                  <c:v>45052</c:v>
                </c:pt>
                <c:pt idx="179">
                  <c:v>45054</c:v>
                </c:pt>
                <c:pt idx="180">
                  <c:v>45055</c:v>
                </c:pt>
                <c:pt idx="181">
                  <c:v>45056</c:v>
                </c:pt>
                <c:pt idx="182">
                  <c:v>45057</c:v>
                </c:pt>
                <c:pt idx="183">
                  <c:v>45058</c:v>
                </c:pt>
                <c:pt idx="184">
                  <c:v>45059</c:v>
                </c:pt>
                <c:pt idx="185">
                  <c:v>45060</c:v>
                </c:pt>
                <c:pt idx="186">
                  <c:v>45061</c:v>
                </c:pt>
                <c:pt idx="187">
                  <c:v>45062</c:v>
                </c:pt>
                <c:pt idx="188">
                  <c:v>45070</c:v>
                </c:pt>
                <c:pt idx="189">
                  <c:v>45071</c:v>
                </c:pt>
                <c:pt idx="190">
                  <c:v>45074</c:v>
                </c:pt>
                <c:pt idx="191">
                  <c:v>45075</c:v>
                </c:pt>
                <c:pt idx="192">
                  <c:v>45076</c:v>
                </c:pt>
                <c:pt idx="193">
                  <c:v>45077</c:v>
                </c:pt>
                <c:pt idx="194">
                  <c:v>45078</c:v>
                </c:pt>
                <c:pt idx="195">
                  <c:v>45079</c:v>
                </c:pt>
                <c:pt idx="196">
                  <c:v>45080</c:v>
                </c:pt>
                <c:pt idx="197">
                  <c:v>45081</c:v>
                </c:pt>
                <c:pt idx="198">
                  <c:v>45082</c:v>
                </c:pt>
                <c:pt idx="199">
                  <c:v>45083</c:v>
                </c:pt>
                <c:pt idx="200">
                  <c:v>45084</c:v>
                </c:pt>
                <c:pt idx="201">
                  <c:v>45085</c:v>
                </c:pt>
                <c:pt idx="202">
                  <c:v>45086</c:v>
                </c:pt>
                <c:pt idx="203">
                  <c:v>45087</c:v>
                </c:pt>
                <c:pt idx="204">
                  <c:v>45088</c:v>
                </c:pt>
                <c:pt idx="205">
                  <c:v>45089</c:v>
                </c:pt>
                <c:pt idx="206">
                  <c:v>45090</c:v>
                </c:pt>
                <c:pt idx="207">
                  <c:v>45091</c:v>
                </c:pt>
                <c:pt idx="208">
                  <c:v>45092</c:v>
                </c:pt>
                <c:pt idx="209">
                  <c:v>45093</c:v>
                </c:pt>
                <c:pt idx="210">
                  <c:v>45094</c:v>
                </c:pt>
                <c:pt idx="211">
                  <c:v>45096</c:v>
                </c:pt>
                <c:pt idx="212">
                  <c:v>45099</c:v>
                </c:pt>
                <c:pt idx="213">
                  <c:v>45101</c:v>
                </c:pt>
                <c:pt idx="214">
                  <c:v>45102</c:v>
                </c:pt>
                <c:pt idx="215">
                  <c:v>45103</c:v>
                </c:pt>
                <c:pt idx="216">
                  <c:v>45104</c:v>
                </c:pt>
                <c:pt idx="217">
                  <c:v>45105</c:v>
                </c:pt>
                <c:pt idx="218">
                  <c:v>45106</c:v>
                </c:pt>
                <c:pt idx="219">
                  <c:v>45107</c:v>
                </c:pt>
                <c:pt idx="220">
                  <c:v>45108</c:v>
                </c:pt>
                <c:pt idx="221">
                  <c:v>45110</c:v>
                </c:pt>
                <c:pt idx="222">
                  <c:v>45115</c:v>
                </c:pt>
                <c:pt idx="223">
                  <c:v>45116</c:v>
                </c:pt>
                <c:pt idx="224">
                  <c:v>45117</c:v>
                </c:pt>
                <c:pt idx="225">
                  <c:v>45118</c:v>
                </c:pt>
                <c:pt idx="226">
                  <c:v>45119</c:v>
                </c:pt>
                <c:pt idx="227">
                  <c:v>45120</c:v>
                </c:pt>
                <c:pt idx="228">
                  <c:v>45121</c:v>
                </c:pt>
                <c:pt idx="229">
                  <c:v>45122</c:v>
                </c:pt>
                <c:pt idx="230">
                  <c:v>45123</c:v>
                </c:pt>
                <c:pt idx="231">
                  <c:v>45124</c:v>
                </c:pt>
                <c:pt idx="232">
                  <c:v>45125</c:v>
                </c:pt>
                <c:pt idx="233">
                  <c:v>45126</c:v>
                </c:pt>
                <c:pt idx="234">
                  <c:v>45127</c:v>
                </c:pt>
                <c:pt idx="235">
                  <c:v>45128</c:v>
                </c:pt>
                <c:pt idx="236">
                  <c:v>45129</c:v>
                </c:pt>
                <c:pt idx="237">
                  <c:v>45130</c:v>
                </c:pt>
                <c:pt idx="238">
                  <c:v>45131</c:v>
                </c:pt>
                <c:pt idx="239">
                  <c:v>45132</c:v>
                </c:pt>
                <c:pt idx="240">
                  <c:v>45133</c:v>
                </c:pt>
                <c:pt idx="241">
                  <c:v>45134</c:v>
                </c:pt>
                <c:pt idx="242">
                  <c:v>45135</c:v>
                </c:pt>
                <c:pt idx="243">
                  <c:v>45136</c:v>
                </c:pt>
                <c:pt idx="244">
                  <c:v>45137</c:v>
                </c:pt>
                <c:pt idx="245">
                  <c:v>45138</c:v>
                </c:pt>
                <c:pt idx="246">
                  <c:v>45146</c:v>
                </c:pt>
                <c:pt idx="247">
                  <c:v>45147</c:v>
                </c:pt>
                <c:pt idx="248">
                  <c:v>45149</c:v>
                </c:pt>
                <c:pt idx="249">
                  <c:v>45150</c:v>
                </c:pt>
                <c:pt idx="250">
                  <c:v>45151</c:v>
                </c:pt>
                <c:pt idx="251">
                  <c:v>45153</c:v>
                </c:pt>
                <c:pt idx="252">
                  <c:v>45154</c:v>
                </c:pt>
                <c:pt idx="253">
                  <c:v>45155</c:v>
                </c:pt>
                <c:pt idx="254">
                  <c:v>45162</c:v>
                </c:pt>
                <c:pt idx="255">
                  <c:v>45163</c:v>
                </c:pt>
                <c:pt idx="256">
                  <c:v>45164</c:v>
                </c:pt>
                <c:pt idx="257">
                  <c:v>45167</c:v>
                </c:pt>
                <c:pt idx="258">
                  <c:v>45170</c:v>
                </c:pt>
                <c:pt idx="259">
                  <c:v>45176</c:v>
                </c:pt>
                <c:pt idx="260">
                  <c:v>45198</c:v>
                </c:pt>
                <c:pt idx="261">
                  <c:v>45206</c:v>
                </c:pt>
                <c:pt idx="262">
                  <c:v>45209</c:v>
                </c:pt>
                <c:pt idx="263">
                  <c:v>45210</c:v>
                </c:pt>
                <c:pt idx="264">
                  <c:v>45211</c:v>
                </c:pt>
                <c:pt idx="265">
                  <c:v>45212</c:v>
                </c:pt>
                <c:pt idx="266">
                  <c:v>45216</c:v>
                </c:pt>
                <c:pt idx="267">
                  <c:v>45217</c:v>
                </c:pt>
                <c:pt idx="268">
                  <c:v>45218</c:v>
                </c:pt>
                <c:pt idx="269">
                  <c:v>45219</c:v>
                </c:pt>
                <c:pt idx="270">
                  <c:v>45220</c:v>
                </c:pt>
                <c:pt idx="271">
                  <c:v>45221</c:v>
                </c:pt>
                <c:pt idx="272">
                  <c:v>45222</c:v>
                </c:pt>
                <c:pt idx="273">
                  <c:v>45223</c:v>
                </c:pt>
                <c:pt idx="274">
                  <c:v>45224</c:v>
                </c:pt>
                <c:pt idx="275">
                  <c:v>45225</c:v>
                </c:pt>
                <c:pt idx="276">
                  <c:v>45226</c:v>
                </c:pt>
                <c:pt idx="277">
                  <c:v>45227</c:v>
                </c:pt>
                <c:pt idx="278">
                  <c:v>45228</c:v>
                </c:pt>
                <c:pt idx="279">
                  <c:v>45229</c:v>
                </c:pt>
                <c:pt idx="280">
                  <c:v>45230</c:v>
                </c:pt>
                <c:pt idx="281">
                  <c:v>45231</c:v>
                </c:pt>
                <c:pt idx="282">
                  <c:v>45232</c:v>
                </c:pt>
                <c:pt idx="283">
                  <c:v>45233</c:v>
                </c:pt>
                <c:pt idx="284">
                  <c:v>45234</c:v>
                </c:pt>
                <c:pt idx="285">
                  <c:v>45235</c:v>
                </c:pt>
                <c:pt idx="286">
                  <c:v>45235.958333333336</c:v>
                </c:pt>
                <c:pt idx="287">
                  <c:v>45235.958333333336</c:v>
                </c:pt>
                <c:pt idx="288">
                  <c:v>45235.958333333336</c:v>
                </c:pt>
                <c:pt idx="289">
                  <c:v>45235.958333333336</c:v>
                </c:pt>
                <c:pt idx="290">
                  <c:v>45235.958333333336</c:v>
                </c:pt>
                <c:pt idx="291">
                  <c:v>45235.958333333336</c:v>
                </c:pt>
                <c:pt idx="292">
                  <c:v>45235.958333333336</c:v>
                </c:pt>
                <c:pt idx="293">
                  <c:v>45235.958333333336</c:v>
                </c:pt>
                <c:pt idx="294">
                  <c:v>45235.958333333336</c:v>
                </c:pt>
                <c:pt idx="295">
                  <c:v>45235.958333333336</c:v>
                </c:pt>
                <c:pt idx="296">
                  <c:v>45235.958333333336</c:v>
                </c:pt>
                <c:pt idx="297">
                  <c:v>45235.958333333336</c:v>
                </c:pt>
                <c:pt idx="298">
                  <c:v>45235.958333333336</c:v>
                </c:pt>
                <c:pt idx="299">
                  <c:v>45235.958333333336</c:v>
                </c:pt>
                <c:pt idx="300">
                  <c:v>45235.958333333336</c:v>
                </c:pt>
                <c:pt idx="301">
                  <c:v>45235.958333333336</c:v>
                </c:pt>
                <c:pt idx="302">
                  <c:v>45235.958333333336</c:v>
                </c:pt>
                <c:pt idx="303">
                  <c:v>45235.958333333336</c:v>
                </c:pt>
                <c:pt idx="304">
                  <c:v>45235.958333333336</c:v>
                </c:pt>
                <c:pt idx="305">
                  <c:v>45235.958333333336</c:v>
                </c:pt>
                <c:pt idx="306">
                  <c:v>45235.958333333336</c:v>
                </c:pt>
                <c:pt idx="307">
                  <c:v>45235.958333333336</c:v>
                </c:pt>
                <c:pt idx="308">
                  <c:v>45235.958333333336</c:v>
                </c:pt>
                <c:pt idx="309">
                  <c:v>45235.958333333336</c:v>
                </c:pt>
                <c:pt idx="310">
                  <c:v>45235.958333333336</c:v>
                </c:pt>
                <c:pt idx="311">
                  <c:v>45235.958333333336</c:v>
                </c:pt>
                <c:pt idx="312">
                  <c:v>45235.958333333336</c:v>
                </c:pt>
                <c:pt idx="313">
                  <c:v>45235.958333333336</c:v>
                </c:pt>
                <c:pt idx="314">
                  <c:v>45235.958333333336</c:v>
                </c:pt>
                <c:pt idx="315">
                  <c:v>45235.958333333336</c:v>
                </c:pt>
                <c:pt idx="316">
                  <c:v>45235.958333333336</c:v>
                </c:pt>
                <c:pt idx="317">
                  <c:v>45235.958333333336</c:v>
                </c:pt>
                <c:pt idx="318">
                  <c:v>45235.958333333336</c:v>
                </c:pt>
                <c:pt idx="319">
                  <c:v>45235.958333333336</c:v>
                </c:pt>
                <c:pt idx="320">
                  <c:v>45235.958333333336</c:v>
                </c:pt>
                <c:pt idx="321">
                  <c:v>45235.958333333336</c:v>
                </c:pt>
                <c:pt idx="322">
                  <c:v>45235.958333333336</c:v>
                </c:pt>
                <c:pt idx="323">
                  <c:v>45235.958333333336</c:v>
                </c:pt>
                <c:pt idx="324">
                  <c:v>45235.958333333336</c:v>
                </c:pt>
                <c:pt idx="325">
                  <c:v>45235.958333333336</c:v>
                </c:pt>
                <c:pt idx="326">
                  <c:v>45235.958333333336</c:v>
                </c:pt>
                <c:pt idx="327">
                  <c:v>45235.958333333336</c:v>
                </c:pt>
                <c:pt idx="328">
                  <c:v>45235.958333333336</c:v>
                </c:pt>
                <c:pt idx="329">
                  <c:v>45235.958333333336</c:v>
                </c:pt>
                <c:pt idx="330">
                  <c:v>45235.958333333336</c:v>
                </c:pt>
                <c:pt idx="331">
                  <c:v>45235.958333333336</c:v>
                </c:pt>
                <c:pt idx="332">
                  <c:v>45235.958333333336</c:v>
                </c:pt>
                <c:pt idx="333">
                  <c:v>45235.958333333336</c:v>
                </c:pt>
                <c:pt idx="334">
                  <c:v>45235.958333333336</c:v>
                </c:pt>
                <c:pt idx="335">
                  <c:v>45235.958333333336</c:v>
                </c:pt>
                <c:pt idx="336">
                  <c:v>45235.958333333336</c:v>
                </c:pt>
                <c:pt idx="337">
                  <c:v>45235.958333333336</c:v>
                </c:pt>
                <c:pt idx="338">
                  <c:v>45235.958333333336</c:v>
                </c:pt>
                <c:pt idx="339">
                  <c:v>45235.958333333336</c:v>
                </c:pt>
                <c:pt idx="340">
                  <c:v>45235.958333333336</c:v>
                </c:pt>
                <c:pt idx="341">
                  <c:v>45235.958333333336</c:v>
                </c:pt>
                <c:pt idx="342">
                  <c:v>45235.958333333336</c:v>
                </c:pt>
                <c:pt idx="343">
                  <c:v>45235.958333333336</c:v>
                </c:pt>
                <c:pt idx="344">
                  <c:v>45235.958333333336</c:v>
                </c:pt>
                <c:pt idx="345">
                  <c:v>45235.958333333336</c:v>
                </c:pt>
                <c:pt idx="346">
                  <c:v>45235.958333333336</c:v>
                </c:pt>
                <c:pt idx="347">
                  <c:v>45237</c:v>
                </c:pt>
                <c:pt idx="348">
                  <c:v>45238</c:v>
                </c:pt>
                <c:pt idx="349">
                  <c:v>45239</c:v>
                </c:pt>
                <c:pt idx="350">
                  <c:v>45240</c:v>
                </c:pt>
                <c:pt idx="351">
                  <c:v>45241</c:v>
                </c:pt>
                <c:pt idx="352">
                  <c:v>45242</c:v>
                </c:pt>
                <c:pt idx="353">
                  <c:v>45244</c:v>
                </c:pt>
                <c:pt idx="354">
                  <c:v>45245</c:v>
                </c:pt>
                <c:pt idx="355">
                  <c:v>45248</c:v>
                </c:pt>
                <c:pt idx="356">
                  <c:v>45249</c:v>
                </c:pt>
                <c:pt idx="357">
                  <c:v>45250</c:v>
                </c:pt>
                <c:pt idx="358">
                  <c:v>45251</c:v>
                </c:pt>
                <c:pt idx="359">
                  <c:v>45252</c:v>
                </c:pt>
                <c:pt idx="360">
                  <c:v>45253</c:v>
                </c:pt>
                <c:pt idx="361">
                  <c:v>45254</c:v>
                </c:pt>
                <c:pt idx="362">
                  <c:v>45255</c:v>
                </c:pt>
                <c:pt idx="363">
                  <c:v>45256</c:v>
                </c:pt>
                <c:pt idx="364">
                  <c:v>45257</c:v>
                </c:pt>
                <c:pt idx="365">
                  <c:v>45258</c:v>
                </c:pt>
                <c:pt idx="366">
                  <c:v>45259</c:v>
                </c:pt>
                <c:pt idx="367">
                  <c:v>45260</c:v>
                </c:pt>
                <c:pt idx="368">
                  <c:v>45261</c:v>
                </c:pt>
                <c:pt idx="369">
                  <c:v>45262</c:v>
                </c:pt>
                <c:pt idx="370">
                  <c:v>45263</c:v>
                </c:pt>
                <c:pt idx="371">
                  <c:v>45264</c:v>
                </c:pt>
                <c:pt idx="372">
                  <c:v>45265</c:v>
                </c:pt>
                <c:pt idx="373">
                  <c:v>45266</c:v>
                </c:pt>
                <c:pt idx="374">
                  <c:v>45267</c:v>
                </c:pt>
                <c:pt idx="375">
                  <c:v>45268</c:v>
                </c:pt>
                <c:pt idx="376">
                  <c:v>45269</c:v>
                </c:pt>
                <c:pt idx="377">
                  <c:v>45270</c:v>
                </c:pt>
                <c:pt idx="378">
                  <c:v>45271</c:v>
                </c:pt>
                <c:pt idx="379">
                  <c:v>45272</c:v>
                </c:pt>
                <c:pt idx="380">
                  <c:v>45273</c:v>
                </c:pt>
                <c:pt idx="381">
                  <c:v>45275</c:v>
                </c:pt>
                <c:pt idx="382">
                  <c:v>45276</c:v>
                </c:pt>
                <c:pt idx="383">
                  <c:v>45277</c:v>
                </c:pt>
                <c:pt idx="384">
                  <c:v>45280</c:v>
                </c:pt>
                <c:pt idx="385">
                  <c:v>45283</c:v>
                </c:pt>
                <c:pt idx="386">
                  <c:v>45284</c:v>
                </c:pt>
                <c:pt idx="387">
                  <c:v>45302</c:v>
                </c:pt>
                <c:pt idx="388">
                  <c:v>45303</c:v>
                </c:pt>
                <c:pt idx="389">
                  <c:v>45305</c:v>
                </c:pt>
                <c:pt idx="390">
                  <c:v>45306</c:v>
                </c:pt>
                <c:pt idx="391">
                  <c:v>45308</c:v>
                </c:pt>
                <c:pt idx="392">
                  <c:v>45309</c:v>
                </c:pt>
                <c:pt idx="393">
                  <c:v>45310</c:v>
                </c:pt>
                <c:pt idx="394">
                  <c:v>45311</c:v>
                </c:pt>
                <c:pt idx="395">
                  <c:v>45312</c:v>
                </c:pt>
                <c:pt idx="396">
                  <c:v>45313</c:v>
                </c:pt>
                <c:pt idx="397">
                  <c:v>45314</c:v>
                </c:pt>
                <c:pt idx="398">
                  <c:v>45315</c:v>
                </c:pt>
                <c:pt idx="399">
                  <c:v>45316</c:v>
                </c:pt>
                <c:pt idx="400">
                  <c:v>45317</c:v>
                </c:pt>
                <c:pt idx="401">
                  <c:v>45318</c:v>
                </c:pt>
                <c:pt idx="402">
                  <c:v>45319</c:v>
                </c:pt>
                <c:pt idx="403">
                  <c:v>45320</c:v>
                </c:pt>
                <c:pt idx="404">
                  <c:v>45321</c:v>
                </c:pt>
                <c:pt idx="405">
                  <c:v>45322</c:v>
                </c:pt>
                <c:pt idx="406">
                  <c:v>45323</c:v>
                </c:pt>
                <c:pt idx="407">
                  <c:v>45324</c:v>
                </c:pt>
                <c:pt idx="408">
                  <c:v>45325</c:v>
                </c:pt>
                <c:pt idx="409">
                  <c:v>45326</c:v>
                </c:pt>
                <c:pt idx="410">
                  <c:v>45327</c:v>
                </c:pt>
                <c:pt idx="411">
                  <c:v>45328</c:v>
                </c:pt>
                <c:pt idx="412">
                  <c:v>45329</c:v>
                </c:pt>
                <c:pt idx="413">
                  <c:v>45330</c:v>
                </c:pt>
                <c:pt idx="414">
                  <c:v>45331</c:v>
                </c:pt>
                <c:pt idx="415">
                  <c:v>45333</c:v>
                </c:pt>
                <c:pt idx="416">
                  <c:v>45334</c:v>
                </c:pt>
                <c:pt idx="417">
                  <c:v>45335</c:v>
                </c:pt>
                <c:pt idx="418">
                  <c:v>45336</c:v>
                </c:pt>
                <c:pt idx="419">
                  <c:v>45337</c:v>
                </c:pt>
                <c:pt idx="420">
                  <c:v>45338</c:v>
                </c:pt>
                <c:pt idx="421">
                  <c:v>45339</c:v>
                </c:pt>
                <c:pt idx="422">
                  <c:v>45340</c:v>
                </c:pt>
                <c:pt idx="423">
                  <c:v>45341</c:v>
                </c:pt>
                <c:pt idx="424">
                  <c:v>45342</c:v>
                </c:pt>
                <c:pt idx="425">
                  <c:v>45343</c:v>
                </c:pt>
                <c:pt idx="426">
                  <c:v>45345</c:v>
                </c:pt>
                <c:pt idx="427">
                  <c:v>45346</c:v>
                </c:pt>
                <c:pt idx="428">
                  <c:v>45348</c:v>
                </c:pt>
                <c:pt idx="429">
                  <c:v>45349</c:v>
                </c:pt>
                <c:pt idx="430">
                  <c:v>45350</c:v>
                </c:pt>
                <c:pt idx="431">
                  <c:v>45351</c:v>
                </c:pt>
                <c:pt idx="432">
                  <c:v>45352</c:v>
                </c:pt>
                <c:pt idx="433">
                  <c:v>45353</c:v>
                </c:pt>
                <c:pt idx="434">
                  <c:v>45354</c:v>
                </c:pt>
                <c:pt idx="435">
                  <c:v>45355</c:v>
                </c:pt>
                <c:pt idx="436">
                  <c:v>45356</c:v>
                </c:pt>
                <c:pt idx="437">
                  <c:v>45357</c:v>
                </c:pt>
                <c:pt idx="438">
                  <c:v>45358</c:v>
                </c:pt>
                <c:pt idx="439">
                  <c:v>45359</c:v>
                </c:pt>
                <c:pt idx="440">
                  <c:v>45360</c:v>
                </c:pt>
                <c:pt idx="441">
                  <c:v>45361</c:v>
                </c:pt>
                <c:pt idx="442">
                  <c:v>45363</c:v>
                </c:pt>
                <c:pt idx="443">
                  <c:v>45364</c:v>
                </c:pt>
                <c:pt idx="444">
                  <c:v>45365</c:v>
                </c:pt>
                <c:pt idx="445">
                  <c:v>45366</c:v>
                </c:pt>
                <c:pt idx="446">
                  <c:v>45367</c:v>
                </c:pt>
                <c:pt idx="447">
                  <c:v>45368</c:v>
                </c:pt>
                <c:pt idx="448">
                  <c:v>45369</c:v>
                </c:pt>
                <c:pt idx="449">
                  <c:v>45370</c:v>
                </c:pt>
                <c:pt idx="450">
                  <c:v>45371</c:v>
                </c:pt>
                <c:pt idx="451">
                  <c:v>45372</c:v>
                </c:pt>
                <c:pt idx="452">
                  <c:v>45373</c:v>
                </c:pt>
                <c:pt idx="453">
                  <c:v>45374</c:v>
                </c:pt>
                <c:pt idx="454">
                  <c:v>45376</c:v>
                </c:pt>
                <c:pt idx="455">
                  <c:v>45377</c:v>
                </c:pt>
                <c:pt idx="456">
                  <c:v>45378</c:v>
                </c:pt>
                <c:pt idx="457">
                  <c:v>45379</c:v>
                </c:pt>
                <c:pt idx="458">
                  <c:v>45380</c:v>
                </c:pt>
                <c:pt idx="459">
                  <c:v>45381</c:v>
                </c:pt>
                <c:pt idx="460">
                  <c:v>45382</c:v>
                </c:pt>
                <c:pt idx="461">
                  <c:v>45383</c:v>
                </c:pt>
                <c:pt idx="462">
                  <c:v>45384</c:v>
                </c:pt>
                <c:pt idx="463">
                  <c:v>45385</c:v>
                </c:pt>
                <c:pt idx="464">
                  <c:v>45386</c:v>
                </c:pt>
                <c:pt idx="465">
                  <c:v>45387</c:v>
                </c:pt>
                <c:pt idx="466">
                  <c:v>45388</c:v>
                </c:pt>
                <c:pt idx="467">
                  <c:v>45389</c:v>
                </c:pt>
                <c:pt idx="468">
                  <c:v>45392</c:v>
                </c:pt>
                <c:pt idx="469">
                  <c:v>45394</c:v>
                </c:pt>
                <c:pt idx="470">
                  <c:v>45395</c:v>
                </c:pt>
                <c:pt idx="471">
                  <c:v>45396</c:v>
                </c:pt>
                <c:pt idx="472">
                  <c:v>45397</c:v>
                </c:pt>
                <c:pt idx="473">
                  <c:v>45398</c:v>
                </c:pt>
                <c:pt idx="474">
                  <c:v>45399</c:v>
                </c:pt>
                <c:pt idx="475">
                  <c:v>45400</c:v>
                </c:pt>
                <c:pt idx="476">
                  <c:v>45401</c:v>
                </c:pt>
                <c:pt idx="477">
                  <c:v>45404</c:v>
                </c:pt>
                <c:pt idx="478">
                  <c:v>45405</c:v>
                </c:pt>
                <c:pt idx="479">
                  <c:v>45406</c:v>
                </c:pt>
                <c:pt idx="480">
                  <c:v>45407</c:v>
                </c:pt>
                <c:pt idx="481">
                  <c:v>45408</c:v>
                </c:pt>
                <c:pt idx="482">
                  <c:v>45409</c:v>
                </c:pt>
                <c:pt idx="483">
                  <c:v>45410</c:v>
                </c:pt>
                <c:pt idx="484">
                  <c:v>45411</c:v>
                </c:pt>
                <c:pt idx="485">
                  <c:v>45412</c:v>
                </c:pt>
                <c:pt idx="486">
                  <c:v>45413</c:v>
                </c:pt>
                <c:pt idx="487">
                  <c:v>45414</c:v>
                </c:pt>
                <c:pt idx="488">
                  <c:v>45415</c:v>
                </c:pt>
                <c:pt idx="489">
                  <c:v>45416</c:v>
                </c:pt>
                <c:pt idx="490">
                  <c:v>45417</c:v>
                </c:pt>
                <c:pt idx="491">
                  <c:v>45418</c:v>
                </c:pt>
                <c:pt idx="492">
                  <c:v>45419</c:v>
                </c:pt>
                <c:pt idx="493">
                  <c:v>45420</c:v>
                </c:pt>
                <c:pt idx="494">
                  <c:v>45421</c:v>
                </c:pt>
                <c:pt idx="495">
                  <c:v>45422</c:v>
                </c:pt>
                <c:pt idx="496">
                  <c:v>45423</c:v>
                </c:pt>
                <c:pt idx="497">
                  <c:v>45425</c:v>
                </c:pt>
                <c:pt idx="498">
                  <c:v>45427</c:v>
                </c:pt>
                <c:pt idx="499">
                  <c:v>45428</c:v>
                </c:pt>
                <c:pt idx="500">
                  <c:v>45429</c:v>
                </c:pt>
                <c:pt idx="501">
                  <c:v>45430</c:v>
                </c:pt>
                <c:pt idx="502">
                  <c:v>45431</c:v>
                </c:pt>
                <c:pt idx="503">
                  <c:v>45432</c:v>
                </c:pt>
                <c:pt idx="504">
                  <c:v>45433</c:v>
                </c:pt>
                <c:pt idx="505">
                  <c:v>45434</c:v>
                </c:pt>
                <c:pt idx="506">
                  <c:v>45435</c:v>
                </c:pt>
                <c:pt idx="507">
                  <c:v>45441</c:v>
                </c:pt>
                <c:pt idx="508">
                  <c:v>45442</c:v>
                </c:pt>
                <c:pt idx="509">
                  <c:v>45443</c:v>
                </c:pt>
                <c:pt idx="510">
                  <c:v>45444</c:v>
                </c:pt>
                <c:pt idx="511">
                  <c:v>45446</c:v>
                </c:pt>
                <c:pt idx="512">
                  <c:v>45447</c:v>
                </c:pt>
                <c:pt idx="513">
                  <c:v>45448</c:v>
                </c:pt>
                <c:pt idx="514">
                  <c:v>45449</c:v>
                </c:pt>
                <c:pt idx="515">
                  <c:v>45450</c:v>
                </c:pt>
                <c:pt idx="516">
                  <c:v>45451</c:v>
                </c:pt>
                <c:pt idx="517">
                  <c:v>45452</c:v>
                </c:pt>
                <c:pt idx="518">
                  <c:v>45453</c:v>
                </c:pt>
                <c:pt idx="519">
                  <c:v>45454</c:v>
                </c:pt>
                <c:pt idx="520">
                  <c:v>45455</c:v>
                </c:pt>
                <c:pt idx="521">
                  <c:v>45456</c:v>
                </c:pt>
                <c:pt idx="522">
                  <c:v>45457</c:v>
                </c:pt>
                <c:pt idx="523">
                  <c:v>45459</c:v>
                </c:pt>
                <c:pt idx="524">
                  <c:v>45460</c:v>
                </c:pt>
                <c:pt idx="525">
                  <c:v>45461</c:v>
                </c:pt>
                <c:pt idx="526">
                  <c:v>45462</c:v>
                </c:pt>
                <c:pt idx="527">
                  <c:v>45463</c:v>
                </c:pt>
                <c:pt idx="528">
                  <c:v>45464</c:v>
                </c:pt>
                <c:pt idx="529">
                  <c:v>45465</c:v>
                </c:pt>
                <c:pt idx="530">
                  <c:v>45466</c:v>
                </c:pt>
                <c:pt idx="531">
                  <c:v>45467</c:v>
                </c:pt>
                <c:pt idx="532">
                  <c:v>45468</c:v>
                </c:pt>
                <c:pt idx="533">
                  <c:v>45472</c:v>
                </c:pt>
                <c:pt idx="534">
                  <c:v>45473</c:v>
                </c:pt>
                <c:pt idx="535">
                  <c:v>45474</c:v>
                </c:pt>
                <c:pt idx="536">
                  <c:v>45475</c:v>
                </c:pt>
                <c:pt idx="537">
                  <c:v>45476</c:v>
                </c:pt>
                <c:pt idx="538">
                  <c:v>45479</c:v>
                </c:pt>
                <c:pt idx="539">
                  <c:v>45482</c:v>
                </c:pt>
                <c:pt idx="540">
                  <c:v>45483</c:v>
                </c:pt>
                <c:pt idx="541">
                  <c:v>45484</c:v>
                </c:pt>
                <c:pt idx="542">
                  <c:v>45485</c:v>
                </c:pt>
                <c:pt idx="543">
                  <c:v>45486</c:v>
                </c:pt>
                <c:pt idx="544">
                  <c:v>45487</c:v>
                </c:pt>
                <c:pt idx="545">
                  <c:v>45488</c:v>
                </c:pt>
                <c:pt idx="546">
                  <c:v>45489</c:v>
                </c:pt>
                <c:pt idx="547">
                  <c:v>45490</c:v>
                </c:pt>
                <c:pt idx="548">
                  <c:v>45491</c:v>
                </c:pt>
                <c:pt idx="549">
                  <c:v>45492</c:v>
                </c:pt>
                <c:pt idx="550">
                  <c:v>45505</c:v>
                </c:pt>
                <c:pt idx="551">
                  <c:v>45506</c:v>
                </c:pt>
                <c:pt idx="552">
                  <c:v>45507</c:v>
                </c:pt>
                <c:pt idx="553">
                  <c:v>45524</c:v>
                </c:pt>
                <c:pt idx="554">
                  <c:v>45526</c:v>
                </c:pt>
                <c:pt idx="555">
                  <c:v>45527</c:v>
                </c:pt>
                <c:pt idx="556">
                  <c:v>45528</c:v>
                </c:pt>
                <c:pt idx="557">
                  <c:v>45530</c:v>
                </c:pt>
                <c:pt idx="558">
                  <c:v>45539</c:v>
                </c:pt>
                <c:pt idx="559">
                  <c:v>45540</c:v>
                </c:pt>
                <c:pt idx="560">
                  <c:v>45541</c:v>
                </c:pt>
                <c:pt idx="561">
                  <c:v>45542</c:v>
                </c:pt>
                <c:pt idx="562">
                  <c:v>45552</c:v>
                </c:pt>
                <c:pt idx="563">
                  <c:v>45559</c:v>
                </c:pt>
                <c:pt idx="564">
                  <c:v>45560</c:v>
                </c:pt>
                <c:pt idx="565">
                  <c:v>45562</c:v>
                </c:pt>
                <c:pt idx="566">
                  <c:v>45566</c:v>
                </c:pt>
                <c:pt idx="567">
                  <c:v>45567</c:v>
                </c:pt>
                <c:pt idx="568">
                  <c:v>45568</c:v>
                </c:pt>
                <c:pt idx="569">
                  <c:v>45569</c:v>
                </c:pt>
                <c:pt idx="570">
                  <c:v>45570</c:v>
                </c:pt>
                <c:pt idx="571">
                  <c:v>45571</c:v>
                </c:pt>
                <c:pt idx="572">
                  <c:v>45572</c:v>
                </c:pt>
                <c:pt idx="573">
                  <c:v>45573</c:v>
                </c:pt>
                <c:pt idx="574">
                  <c:v>45574</c:v>
                </c:pt>
                <c:pt idx="575">
                  <c:v>45575</c:v>
                </c:pt>
                <c:pt idx="576">
                  <c:v>45576</c:v>
                </c:pt>
                <c:pt idx="577">
                  <c:v>45577</c:v>
                </c:pt>
                <c:pt idx="578">
                  <c:v>45578</c:v>
                </c:pt>
                <c:pt idx="579">
                  <c:v>45579</c:v>
                </c:pt>
                <c:pt idx="580">
                  <c:v>45580</c:v>
                </c:pt>
                <c:pt idx="581">
                  <c:v>45581</c:v>
                </c:pt>
                <c:pt idx="582">
                  <c:v>45584</c:v>
                </c:pt>
                <c:pt idx="583">
                  <c:v>45588</c:v>
                </c:pt>
                <c:pt idx="584">
                  <c:v>45591</c:v>
                </c:pt>
                <c:pt idx="585">
                  <c:v>45592</c:v>
                </c:pt>
                <c:pt idx="586">
                  <c:v>45593</c:v>
                </c:pt>
                <c:pt idx="587">
                  <c:v>45594</c:v>
                </c:pt>
                <c:pt idx="588">
                  <c:v>45595</c:v>
                </c:pt>
                <c:pt idx="589">
                  <c:v>45596</c:v>
                </c:pt>
                <c:pt idx="590">
                  <c:v>45597</c:v>
                </c:pt>
                <c:pt idx="591">
                  <c:v>45598</c:v>
                </c:pt>
                <c:pt idx="592">
                  <c:v>45599</c:v>
                </c:pt>
                <c:pt idx="593">
                  <c:v>45599.958333333336</c:v>
                </c:pt>
                <c:pt idx="594">
                  <c:v>45599.958333333336</c:v>
                </c:pt>
                <c:pt idx="595">
                  <c:v>45599.958333333336</c:v>
                </c:pt>
                <c:pt idx="596">
                  <c:v>45599.958333333336</c:v>
                </c:pt>
                <c:pt idx="597">
                  <c:v>45599.958333333336</c:v>
                </c:pt>
                <c:pt idx="598">
                  <c:v>45599.958333333336</c:v>
                </c:pt>
                <c:pt idx="599">
                  <c:v>45599.958333333336</c:v>
                </c:pt>
                <c:pt idx="600">
                  <c:v>45599.958333333336</c:v>
                </c:pt>
                <c:pt idx="601">
                  <c:v>45599.958333333336</c:v>
                </c:pt>
                <c:pt idx="602">
                  <c:v>45599.958333333336</c:v>
                </c:pt>
                <c:pt idx="603">
                  <c:v>45599.958333333336</c:v>
                </c:pt>
                <c:pt idx="604">
                  <c:v>45599.958333333336</c:v>
                </c:pt>
                <c:pt idx="605">
                  <c:v>45599.958333333336</c:v>
                </c:pt>
                <c:pt idx="606">
                  <c:v>45599.958333333336</c:v>
                </c:pt>
                <c:pt idx="607">
                  <c:v>45599.958333333336</c:v>
                </c:pt>
                <c:pt idx="608">
                  <c:v>45599.958333333336</c:v>
                </c:pt>
                <c:pt idx="609">
                  <c:v>45599.958333333336</c:v>
                </c:pt>
                <c:pt idx="610">
                  <c:v>45599.958333333336</c:v>
                </c:pt>
                <c:pt idx="611">
                  <c:v>45599.958333333336</c:v>
                </c:pt>
                <c:pt idx="612">
                  <c:v>45599.958333333336</c:v>
                </c:pt>
                <c:pt idx="613">
                  <c:v>45599.958333333336</c:v>
                </c:pt>
                <c:pt idx="614">
                  <c:v>45599.958333333336</c:v>
                </c:pt>
                <c:pt idx="615">
                  <c:v>45599.958333333336</c:v>
                </c:pt>
                <c:pt idx="616">
                  <c:v>45599.958333333336</c:v>
                </c:pt>
                <c:pt idx="617">
                  <c:v>45599.958333333336</c:v>
                </c:pt>
                <c:pt idx="618">
                  <c:v>45599.958333333336</c:v>
                </c:pt>
                <c:pt idx="619">
                  <c:v>45599.958333333336</c:v>
                </c:pt>
                <c:pt idx="620">
                  <c:v>45599.958333333336</c:v>
                </c:pt>
                <c:pt idx="621">
                  <c:v>45599.958333333336</c:v>
                </c:pt>
                <c:pt idx="622">
                  <c:v>45599.958333333336</c:v>
                </c:pt>
                <c:pt idx="623">
                  <c:v>45599.958333333336</c:v>
                </c:pt>
                <c:pt idx="624">
                  <c:v>45599.958333333336</c:v>
                </c:pt>
                <c:pt idx="625">
                  <c:v>45599.958333333336</c:v>
                </c:pt>
                <c:pt idx="626">
                  <c:v>45599.958333333336</c:v>
                </c:pt>
                <c:pt idx="627">
                  <c:v>45599.958333333336</c:v>
                </c:pt>
                <c:pt idx="628">
                  <c:v>45599.958333333336</c:v>
                </c:pt>
                <c:pt idx="629">
                  <c:v>45599.958333333336</c:v>
                </c:pt>
                <c:pt idx="630">
                  <c:v>45599.958333333336</c:v>
                </c:pt>
                <c:pt idx="631">
                  <c:v>45599.958333333336</c:v>
                </c:pt>
                <c:pt idx="632">
                  <c:v>45599.958333333336</c:v>
                </c:pt>
                <c:pt idx="633">
                  <c:v>45599.958333333336</c:v>
                </c:pt>
                <c:pt idx="634">
                  <c:v>45599.958333333336</c:v>
                </c:pt>
                <c:pt idx="635">
                  <c:v>45599.958333333336</c:v>
                </c:pt>
                <c:pt idx="636">
                  <c:v>45599.958333333336</c:v>
                </c:pt>
                <c:pt idx="637">
                  <c:v>45599.958333333336</c:v>
                </c:pt>
                <c:pt idx="638">
                  <c:v>45599.958333333336</c:v>
                </c:pt>
                <c:pt idx="639">
                  <c:v>45599.958333333336</c:v>
                </c:pt>
                <c:pt idx="640">
                  <c:v>45599.958333333336</c:v>
                </c:pt>
                <c:pt idx="641">
                  <c:v>45599.958333333336</c:v>
                </c:pt>
                <c:pt idx="642">
                  <c:v>45599.958333333336</c:v>
                </c:pt>
                <c:pt idx="643">
                  <c:v>45599.958333333336</c:v>
                </c:pt>
                <c:pt idx="644">
                  <c:v>45599.958333333336</c:v>
                </c:pt>
                <c:pt idx="645">
                  <c:v>45599.958333333336</c:v>
                </c:pt>
                <c:pt idx="646">
                  <c:v>45599.958333333336</c:v>
                </c:pt>
                <c:pt idx="647">
                  <c:v>45599.958333333336</c:v>
                </c:pt>
                <c:pt idx="648">
                  <c:v>45599.958333333336</c:v>
                </c:pt>
                <c:pt idx="649">
                  <c:v>45599.958333333336</c:v>
                </c:pt>
                <c:pt idx="650">
                  <c:v>45601</c:v>
                </c:pt>
                <c:pt idx="651">
                  <c:v>45602</c:v>
                </c:pt>
                <c:pt idx="652">
                  <c:v>45603</c:v>
                </c:pt>
                <c:pt idx="653">
                  <c:v>45604</c:v>
                </c:pt>
                <c:pt idx="654">
                  <c:v>45605</c:v>
                </c:pt>
                <c:pt idx="655">
                  <c:v>45606</c:v>
                </c:pt>
                <c:pt idx="656">
                  <c:v>45607</c:v>
                </c:pt>
                <c:pt idx="657">
                  <c:v>45608</c:v>
                </c:pt>
                <c:pt idx="658">
                  <c:v>45609</c:v>
                </c:pt>
                <c:pt idx="659">
                  <c:v>45610</c:v>
                </c:pt>
                <c:pt idx="660">
                  <c:v>45611</c:v>
                </c:pt>
                <c:pt idx="661">
                  <c:v>45612</c:v>
                </c:pt>
                <c:pt idx="662">
                  <c:v>45613</c:v>
                </c:pt>
                <c:pt idx="663">
                  <c:v>45614</c:v>
                </c:pt>
                <c:pt idx="664">
                  <c:v>45618</c:v>
                </c:pt>
                <c:pt idx="665">
                  <c:v>45619</c:v>
                </c:pt>
                <c:pt idx="666">
                  <c:v>45620</c:v>
                </c:pt>
                <c:pt idx="667">
                  <c:v>45621</c:v>
                </c:pt>
                <c:pt idx="668">
                  <c:v>45622</c:v>
                </c:pt>
                <c:pt idx="669">
                  <c:v>45623</c:v>
                </c:pt>
                <c:pt idx="670">
                  <c:v>45624</c:v>
                </c:pt>
                <c:pt idx="671">
                  <c:v>45625</c:v>
                </c:pt>
                <c:pt idx="672">
                  <c:v>45626</c:v>
                </c:pt>
                <c:pt idx="673">
                  <c:v>45627</c:v>
                </c:pt>
                <c:pt idx="674">
                  <c:v>45628</c:v>
                </c:pt>
                <c:pt idx="675">
                  <c:v>45629</c:v>
                </c:pt>
                <c:pt idx="676">
                  <c:v>45630</c:v>
                </c:pt>
                <c:pt idx="677">
                  <c:v>45631</c:v>
                </c:pt>
                <c:pt idx="678">
                  <c:v>45632</c:v>
                </c:pt>
                <c:pt idx="679">
                  <c:v>45633</c:v>
                </c:pt>
                <c:pt idx="680">
                  <c:v>45634</c:v>
                </c:pt>
                <c:pt idx="681">
                  <c:v>45635</c:v>
                </c:pt>
                <c:pt idx="682">
                  <c:v>45639</c:v>
                </c:pt>
                <c:pt idx="683">
                  <c:v>45640</c:v>
                </c:pt>
                <c:pt idx="684">
                  <c:v>45641</c:v>
                </c:pt>
                <c:pt idx="685">
                  <c:v>45643</c:v>
                </c:pt>
                <c:pt idx="686">
                  <c:v>45644</c:v>
                </c:pt>
                <c:pt idx="687">
                  <c:v>45645</c:v>
                </c:pt>
                <c:pt idx="688">
                  <c:v>45646</c:v>
                </c:pt>
                <c:pt idx="689">
                  <c:v>45647</c:v>
                </c:pt>
                <c:pt idx="690">
                  <c:v>45648</c:v>
                </c:pt>
                <c:pt idx="691">
                  <c:v>45649</c:v>
                </c:pt>
                <c:pt idx="692">
                  <c:v>45650</c:v>
                </c:pt>
                <c:pt idx="693">
                  <c:v>45665</c:v>
                </c:pt>
                <c:pt idx="694">
                  <c:v>45666</c:v>
                </c:pt>
                <c:pt idx="695">
                  <c:v>45667</c:v>
                </c:pt>
                <c:pt idx="696">
                  <c:v>45669</c:v>
                </c:pt>
                <c:pt idx="697">
                  <c:v>45670</c:v>
                </c:pt>
                <c:pt idx="698">
                  <c:v>45671</c:v>
                </c:pt>
                <c:pt idx="699">
                  <c:v>45673</c:v>
                </c:pt>
                <c:pt idx="700">
                  <c:v>45675</c:v>
                </c:pt>
                <c:pt idx="701">
                  <c:v>45676</c:v>
                </c:pt>
                <c:pt idx="702">
                  <c:v>45678</c:v>
                </c:pt>
                <c:pt idx="703">
                  <c:v>45679</c:v>
                </c:pt>
                <c:pt idx="704">
                  <c:v>45680</c:v>
                </c:pt>
                <c:pt idx="705">
                  <c:v>45681</c:v>
                </c:pt>
                <c:pt idx="706">
                  <c:v>45682</c:v>
                </c:pt>
                <c:pt idx="707">
                  <c:v>45683</c:v>
                </c:pt>
                <c:pt idx="708">
                  <c:v>45684</c:v>
                </c:pt>
                <c:pt idx="709">
                  <c:v>45685</c:v>
                </c:pt>
                <c:pt idx="710">
                  <c:v>45686</c:v>
                </c:pt>
                <c:pt idx="711">
                  <c:v>45687</c:v>
                </c:pt>
                <c:pt idx="712">
                  <c:v>45688</c:v>
                </c:pt>
                <c:pt idx="713">
                  <c:v>45689</c:v>
                </c:pt>
                <c:pt idx="714">
                  <c:v>45690</c:v>
                </c:pt>
                <c:pt idx="715">
                  <c:v>45691</c:v>
                </c:pt>
                <c:pt idx="716">
                  <c:v>45692</c:v>
                </c:pt>
                <c:pt idx="717">
                  <c:v>45693</c:v>
                </c:pt>
                <c:pt idx="718">
                  <c:v>45694</c:v>
                </c:pt>
                <c:pt idx="719">
                  <c:v>45695</c:v>
                </c:pt>
                <c:pt idx="720">
                  <c:v>45696</c:v>
                </c:pt>
                <c:pt idx="721">
                  <c:v>45697</c:v>
                </c:pt>
                <c:pt idx="722">
                  <c:v>45698</c:v>
                </c:pt>
                <c:pt idx="723">
                  <c:v>45699</c:v>
                </c:pt>
                <c:pt idx="724">
                  <c:v>45700</c:v>
                </c:pt>
                <c:pt idx="725">
                  <c:v>45703</c:v>
                </c:pt>
                <c:pt idx="726">
                  <c:v>45707</c:v>
                </c:pt>
                <c:pt idx="727">
                  <c:v>45708</c:v>
                </c:pt>
                <c:pt idx="728">
                  <c:v>45709</c:v>
                </c:pt>
                <c:pt idx="729">
                  <c:v>45710</c:v>
                </c:pt>
                <c:pt idx="730">
                  <c:v>45711</c:v>
                </c:pt>
                <c:pt idx="731">
                  <c:v>45712</c:v>
                </c:pt>
                <c:pt idx="732">
                  <c:v>45713</c:v>
                </c:pt>
                <c:pt idx="733">
                  <c:v>45714</c:v>
                </c:pt>
                <c:pt idx="734">
                  <c:v>45715</c:v>
                </c:pt>
                <c:pt idx="735">
                  <c:v>45723</c:v>
                </c:pt>
                <c:pt idx="736">
                  <c:v>45724</c:v>
                </c:pt>
                <c:pt idx="737">
                  <c:v>45725</c:v>
                </c:pt>
                <c:pt idx="738">
                  <c:v>45726.041666666664</c:v>
                </c:pt>
                <c:pt idx="739">
                  <c:v>45727</c:v>
                </c:pt>
                <c:pt idx="740">
                  <c:v>45728</c:v>
                </c:pt>
                <c:pt idx="741">
                  <c:v>45729</c:v>
                </c:pt>
                <c:pt idx="742">
                  <c:v>45730</c:v>
                </c:pt>
                <c:pt idx="743">
                  <c:v>45731</c:v>
                </c:pt>
                <c:pt idx="744">
                  <c:v>45732</c:v>
                </c:pt>
                <c:pt idx="745">
                  <c:v>45733</c:v>
                </c:pt>
                <c:pt idx="746">
                  <c:v>45734</c:v>
                </c:pt>
                <c:pt idx="747">
                  <c:v>45735</c:v>
                </c:pt>
                <c:pt idx="748">
                  <c:v>45736</c:v>
                </c:pt>
                <c:pt idx="749">
                  <c:v>45737</c:v>
                </c:pt>
                <c:pt idx="750">
                  <c:v>45738</c:v>
                </c:pt>
                <c:pt idx="751">
                  <c:v>45739</c:v>
                </c:pt>
                <c:pt idx="752">
                  <c:v>45740</c:v>
                </c:pt>
                <c:pt idx="753">
                  <c:v>45741</c:v>
                </c:pt>
                <c:pt idx="754">
                  <c:v>45743</c:v>
                </c:pt>
                <c:pt idx="755">
                  <c:v>45744</c:v>
                </c:pt>
                <c:pt idx="756">
                  <c:v>45745</c:v>
                </c:pt>
                <c:pt idx="757">
                  <c:v>45746</c:v>
                </c:pt>
                <c:pt idx="758">
                  <c:v>45747</c:v>
                </c:pt>
                <c:pt idx="759">
                  <c:v>45748</c:v>
                </c:pt>
                <c:pt idx="760">
                  <c:v>45749</c:v>
                </c:pt>
                <c:pt idx="761">
                  <c:v>45756</c:v>
                </c:pt>
                <c:pt idx="762">
                  <c:v>45757</c:v>
                </c:pt>
                <c:pt idx="763">
                  <c:v>45758</c:v>
                </c:pt>
                <c:pt idx="764">
                  <c:v>45759</c:v>
                </c:pt>
                <c:pt idx="765">
                  <c:v>45760</c:v>
                </c:pt>
                <c:pt idx="766">
                  <c:v>45761</c:v>
                </c:pt>
                <c:pt idx="767">
                  <c:v>45762</c:v>
                </c:pt>
                <c:pt idx="768">
                  <c:v>45763</c:v>
                </c:pt>
                <c:pt idx="769">
                  <c:v>45764</c:v>
                </c:pt>
                <c:pt idx="770">
                  <c:v>45766</c:v>
                </c:pt>
                <c:pt idx="771">
                  <c:v>45767</c:v>
                </c:pt>
                <c:pt idx="772">
                  <c:v>45768</c:v>
                </c:pt>
                <c:pt idx="773">
                  <c:v>45769</c:v>
                </c:pt>
                <c:pt idx="774">
                  <c:v>45770</c:v>
                </c:pt>
                <c:pt idx="775">
                  <c:v>45771</c:v>
                </c:pt>
                <c:pt idx="776">
                  <c:v>45772</c:v>
                </c:pt>
                <c:pt idx="777">
                  <c:v>45773</c:v>
                </c:pt>
                <c:pt idx="778">
                  <c:v>45785</c:v>
                </c:pt>
                <c:pt idx="779">
                  <c:v>45786</c:v>
                </c:pt>
                <c:pt idx="780">
                  <c:v>45787</c:v>
                </c:pt>
                <c:pt idx="781">
                  <c:v>45788</c:v>
                </c:pt>
                <c:pt idx="782">
                  <c:v>45789</c:v>
                </c:pt>
                <c:pt idx="783">
                  <c:v>45790</c:v>
                </c:pt>
                <c:pt idx="784">
                  <c:v>45791</c:v>
                </c:pt>
                <c:pt idx="785">
                  <c:v>45792</c:v>
                </c:pt>
                <c:pt idx="786">
                  <c:v>45793</c:v>
                </c:pt>
                <c:pt idx="787">
                  <c:v>45794</c:v>
                </c:pt>
                <c:pt idx="788">
                  <c:v>45795</c:v>
                </c:pt>
                <c:pt idx="789">
                  <c:v>45796</c:v>
                </c:pt>
                <c:pt idx="790">
                  <c:v>45796.71929710648</c:v>
                </c:pt>
              </c:numCache>
            </c:numRef>
          </c:xVal>
          <c:yVal>
            <c:numRef>
              <c:f>'202205-202505_beam_power_at_tar'!$B$22:$B$812</c:f>
              <c:numCache>
                <c:formatCode>General</c:formatCode>
                <c:ptCount val="791"/>
                <c:pt idx="0">
                  <c:v>973.54600000000005</c:v>
                </c:pt>
                <c:pt idx="1">
                  <c:v>936.31</c:v>
                </c:pt>
                <c:pt idx="2">
                  <c:v>939.63</c:v>
                </c:pt>
                <c:pt idx="3">
                  <c:v>902.55600000000004</c:v>
                </c:pt>
                <c:pt idx="4">
                  <c:v>971.005</c:v>
                </c:pt>
                <c:pt idx="5">
                  <c:v>936.28899999999999</c:v>
                </c:pt>
                <c:pt idx="6">
                  <c:v>977.51800000000003</c:v>
                </c:pt>
                <c:pt idx="7">
                  <c:v>70.986000000000004</c:v>
                </c:pt>
                <c:pt idx="8">
                  <c:v>313.86599999999999</c:v>
                </c:pt>
                <c:pt idx="9">
                  <c:v>0.88500000000000001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-1.7000000000000001E-2</c:v>
                </c:pt>
                <c:pt idx="15">
                  <c:v>-0.33600000000000002</c:v>
                </c:pt>
                <c:pt idx="16">
                  <c:v>1E-3</c:v>
                </c:pt>
                <c:pt idx="17">
                  <c:v>1.0449999999999999</c:v>
                </c:pt>
                <c:pt idx="18">
                  <c:v>-0.191</c:v>
                </c:pt>
                <c:pt idx="19">
                  <c:v>1.131</c:v>
                </c:pt>
                <c:pt idx="20">
                  <c:v>-0.34300000000000003</c:v>
                </c:pt>
                <c:pt idx="21">
                  <c:v>0</c:v>
                </c:pt>
                <c:pt idx="22">
                  <c:v>1.2999999999999999E-2</c:v>
                </c:pt>
                <c:pt idx="23">
                  <c:v>0</c:v>
                </c:pt>
                <c:pt idx="24">
                  <c:v>-0.08</c:v>
                </c:pt>
                <c:pt idx="25">
                  <c:v>-0.113</c:v>
                </c:pt>
                <c:pt idx="26">
                  <c:v>1.4999999999999999E-2</c:v>
                </c:pt>
                <c:pt idx="27">
                  <c:v>0.224</c:v>
                </c:pt>
                <c:pt idx="28">
                  <c:v>4.5960000000000001</c:v>
                </c:pt>
                <c:pt idx="29">
                  <c:v>0.04</c:v>
                </c:pt>
                <c:pt idx="30">
                  <c:v>-0.29799999999999999</c:v>
                </c:pt>
                <c:pt idx="31">
                  <c:v>-5.7000000000000002E-2</c:v>
                </c:pt>
                <c:pt idx="32">
                  <c:v>-1.046</c:v>
                </c:pt>
                <c:pt idx="33">
                  <c:v>32.383000000000003</c:v>
                </c:pt>
                <c:pt idx="34">
                  <c:v>-0.17100000000000001</c:v>
                </c:pt>
                <c:pt idx="35">
                  <c:v>-4.1070000000000002</c:v>
                </c:pt>
                <c:pt idx="36">
                  <c:v>34.481000000000002</c:v>
                </c:pt>
                <c:pt idx="37">
                  <c:v>-13.695</c:v>
                </c:pt>
                <c:pt idx="38">
                  <c:v>0.46200000000000002</c:v>
                </c:pt>
                <c:pt idx="39">
                  <c:v>-7.2999999999999995E-2</c:v>
                </c:pt>
                <c:pt idx="40">
                  <c:v>10.637</c:v>
                </c:pt>
                <c:pt idx="41">
                  <c:v>-5.8999999999999997E-2</c:v>
                </c:pt>
                <c:pt idx="42">
                  <c:v>-0.11</c:v>
                </c:pt>
                <c:pt idx="43">
                  <c:v>-0.32500000000000001</c:v>
                </c:pt>
                <c:pt idx="44">
                  <c:v>1E-3</c:v>
                </c:pt>
                <c:pt idx="45">
                  <c:v>0</c:v>
                </c:pt>
                <c:pt idx="46">
                  <c:v>-15.294</c:v>
                </c:pt>
                <c:pt idx="47">
                  <c:v>5.5E-2</c:v>
                </c:pt>
                <c:pt idx="48">
                  <c:v>0.04</c:v>
                </c:pt>
                <c:pt idx="49">
                  <c:v>0.22</c:v>
                </c:pt>
                <c:pt idx="50">
                  <c:v>0.10299999999999999</c:v>
                </c:pt>
                <c:pt idx="51" formatCode="#,##0.00">
                  <c:v>1516.7349999999999</c:v>
                </c:pt>
                <c:pt idx="52">
                  <c:v>391.13900000000001</c:v>
                </c:pt>
                <c:pt idx="53">
                  <c:v>3.1E-2</c:v>
                </c:pt>
                <c:pt idx="54">
                  <c:v>6.4740000000000002</c:v>
                </c:pt>
                <c:pt idx="55">
                  <c:v>6.5000000000000002E-2</c:v>
                </c:pt>
                <c:pt idx="56">
                  <c:v>-9.9000000000000005E-2</c:v>
                </c:pt>
                <c:pt idx="57">
                  <c:v>0.188</c:v>
                </c:pt>
                <c:pt idx="58">
                  <c:v>9.5000000000000001E-2</c:v>
                </c:pt>
                <c:pt idx="59">
                  <c:v>0.13700000000000001</c:v>
                </c:pt>
                <c:pt idx="60">
                  <c:v>0.20799999999999999</c:v>
                </c:pt>
                <c:pt idx="61">
                  <c:v>9.0820000000000007</c:v>
                </c:pt>
                <c:pt idx="62">
                  <c:v>5.41</c:v>
                </c:pt>
                <c:pt idx="63">
                  <c:v>1.077</c:v>
                </c:pt>
                <c:pt idx="64">
                  <c:v>155.65199999999999</c:v>
                </c:pt>
                <c:pt idx="65">
                  <c:v>0.28599999999999998</c:v>
                </c:pt>
                <c:pt idx="66">
                  <c:v>86.007000000000005</c:v>
                </c:pt>
                <c:pt idx="67">
                  <c:v>446.62299999999999</c:v>
                </c:pt>
                <c:pt idx="68">
                  <c:v>41.213999999999999</c:v>
                </c:pt>
                <c:pt idx="69">
                  <c:v>1.6E-2</c:v>
                </c:pt>
                <c:pt idx="70">
                  <c:v>82.433000000000007</c:v>
                </c:pt>
                <c:pt idx="71" formatCode="#,##0.00">
                  <c:v>2953.2750000000001</c:v>
                </c:pt>
                <c:pt idx="72" formatCode="#,##0.00">
                  <c:v>1542.6410000000001</c:v>
                </c:pt>
                <c:pt idx="73" formatCode="#,##0.00">
                  <c:v>1325.297</c:v>
                </c:pt>
                <c:pt idx="74" formatCode="#,##0.00">
                  <c:v>1558.499</c:v>
                </c:pt>
                <c:pt idx="75" formatCode="#,##0.00">
                  <c:v>2798.0320000000002</c:v>
                </c:pt>
                <c:pt idx="76" formatCode="#,##0.00">
                  <c:v>2774.8620000000001</c:v>
                </c:pt>
                <c:pt idx="77" formatCode="#,##0.00">
                  <c:v>2898.1010000000001</c:v>
                </c:pt>
                <c:pt idx="78" formatCode="#,##0.00">
                  <c:v>2942.2379999999998</c:v>
                </c:pt>
                <c:pt idx="79" formatCode="#,##0.00">
                  <c:v>2894.2330000000002</c:v>
                </c:pt>
                <c:pt idx="80">
                  <c:v>1.2E-2</c:v>
                </c:pt>
                <c:pt idx="81">
                  <c:v>0.124</c:v>
                </c:pt>
                <c:pt idx="82">
                  <c:v>-0.35499999999999998</c:v>
                </c:pt>
                <c:pt idx="83">
                  <c:v>0.16800000000000001</c:v>
                </c:pt>
                <c:pt idx="84">
                  <c:v>1.778</c:v>
                </c:pt>
                <c:pt idx="85" formatCode="#,##0.00">
                  <c:v>2501.3429999999998</c:v>
                </c:pt>
                <c:pt idx="86" formatCode="#,##0.00">
                  <c:v>2092.1129999999998</c:v>
                </c:pt>
                <c:pt idx="87">
                  <c:v>96.671999999999997</c:v>
                </c:pt>
                <c:pt idx="88" formatCode="#,##0.00">
                  <c:v>2863.652</c:v>
                </c:pt>
                <c:pt idx="89" formatCode="#,##0.00">
                  <c:v>2937.3609999999999</c:v>
                </c:pt>
                <c:pt idx="90" formatCode="#,##0.00">
                  <c:v>2896.8090000000002</c:v>
                </c:pt>
                <c:pt idx="91" formatCode="#,##0.00">
                  <c:v>2830.6590000000001</c:v>
                </c:pt>
                <c:pt idx="92">
                  <c:v>508.39299999999997</c:v>
                </c:pt>
                <c:pt idx="93">
                  <c:v>20.175000000000001</c:v>
                </c:pt>
                <c:pt idx="94">
                  <c:v>850.55</c:v>
                </c:pt>
                <c:pt idx="95" formatCode="#,##0.00">
                  <c:v>2917.6489999999999</c:v>
                </c:pt>
                <c:pt idx="96" formatCode="#,##0.00">
                  <c:v>2543.0639999999999</c:v>
                </c:pt>
                <c:pt idx="97" formatCode="#,##0.00">
                  <c:v>1887.3520000000001</c:v>
                </c:pt>
                <c:pt idx="98" formatCode="#,##0.00">
                  <c:v>2654.556</c:v>
                </c:pt>
                <c:pt idx="99">
                  <c:v>-1E-3</c:v>
                </c:pt>
                <c:pt idx="100">
                  <c:v>0.17699999999999999</c:v>
                </c:pt>
                <c:pt idx="101">
                  <c:v>-24.655999999999999</c:v>
                </c:pt>
                <c:pt idx="102">
                  <c:v>0</c:v>
                </c:pt>
                <c:pt idx="103">
                  <c:v>38.411000000000001</c:v>
                </c:pt>
                <c:pt idx="104">
                  <c:v>2.2610000000000001</c:v>
                </c:pt>
                <c:pt idx="105">
                  <c:v>255.45400000000001</c:v>
                </c:pt>
                <c:pt idx="106" formatCode="#,##0.00">
                  <c:v>1353.5609999999999</c:v>
                </c:pt>
                <c:pt idx="107" formatCode="#,##0.00">
                  <c:v>1874.25</c:v>
                </c:pt>
                <c:pt idx="108" formatCode="#,##0.00">
                  <c:v>1618.7260000000001</c:v>
                </c:pt>
                <c:pt idx="109" formatCode="#,##0.00">
                  <c:v>1960.7660000000001</c:v>
                </c:pt>
                <c:pt idx="110" formatCode="#,##0.00">
                  <c:v>1132.328</c:v>
                </c:pt>
                <c:pt idx="111" formatCode="#,##0.00">
                  <c:v>1353.096</c:v>
                </c:pt>
                <c:pt idx="112">
                  <c:v>670.85500000000002</c:v>
                </c:pt>
                <c:pt idx="113">
                  <c:v>651.30799999999999</c:v>
                </c:pt>
                <c:pt idx="114" formatCode="#,##0.00">
                  <c:v>1437.0239999999999</c:v>
                </c:pt>
                <c:pt idx="115" formatCode="#,##0.00">
                  <c:v>1346.7339999999999</c:v>
                </c:pt>
                <c:pt idx="116" formatCode="#,##0.00">
                  <c:v>1520.164</c:v>
                </c:pt>
                <c:pt idx="117">
                  <c:v>968.197</c:v>
                </c:pt>
                <c:pt idx="118">
                  <c:v>379.35599999999999</c:v>
                </c:pt>
                <c:pt idx="119">
                  <c:v>12.016</c:v>
                </c:pt>
                <c:pt idx="120">
                  <c:v>284.71899999999999</c:v>
                </c:pt>
                <c:pt idx="121">
                  <c:v>75.706000000000003</c:v>
                </c:pt>
                <c:pt idx="122">
                  <c:v>150.40799999999999</c:v>
                </c:pt>
                <c:pt idx="123" formatCode="#,##0.00">
                  <c:v>1537.85</c:v>
                </c:pt>
                <c:pt idx="124" formatCode="#,##0.00">
                  <c:v>2580.2719999999999</c:v>
                </c:pt>
                <c:pt idx="125">
                  <c:v>155.62899999999999</c:v>
                </c:pt>
                <c:pt idx="126">
                  <c:v>0.78500000000000003</c:v>
                </c:pt>
                <c:pt idx="127">
                  <c:v>-0.78300000000000003</c:v>
                </c:pt>
                <c:pt idx="128">
                  <c:v>-3.6829999999999998</c:v>
                </c:pt>
                <c:pt idx="129">
                  <c:v>0.76300000000000001</c:v>
                </c:pt>
                <c:pt idx="130">
                  <c:v>6.35</c:v>
                </c:pt>
                <c:pt idx="131" formatCode="#,##0.00">
                  <c:v>4912.4520000000002</c:v>
                </c:pt>
                <c:pt idx="132" formatCode="#,##0.00">
                  <c:v>4970.1170000000002</c:v>
                </c:pt>
                <c:pt idx="133" formatCode="#,##0.00">
                  <c:v>5001.8869999999997</c:v>
                </c:pt>
                <c:pt idx="134" formatCode="#,##0.00">
                  <c:v>5052.0510000000004</c:v>
                </c:pt>
                <c:pt idx="135">
                  <c:v>101.35299999999999</c:v>
                </c:pt>
                <c:pt idx="136" formatCode="#,##0.00">
                  <c:v>2600.7489999999998</c:v>
                </c:pt>
                <c:pt idx="137" formatCode="#,##0.00">
                  <c:v>2365.6869999999999</c:v>
                </c:pt>
                <c:pt idx="138" formatCode="#,##0.00">
                  <c:v>4069.078</c:v>
                </c:pt>
                <c:pt idx="139" formatCode="#,##0.00">
                  <c:v>1458.7650000000001</c:v>
                </c:pt>
                <c:pt idx="140" formatCode="#,##0.00">
                  <c:v>4500.6350000000002</c:v>
                </c:pt>
                <c:pt idx="141" formatCode="#,##0.00">
                  <c:v>3812.9169999999999</c:v>
                </c:pt>
                <c:pt idx="142" formatCode="#,##0.00">
                  <c:v>3958.087</c:v>
                </c:pt>
                <c:pt idx="143" formatCode="#,##0.00">
                  <c:v>4554.5640000000003</c:v>
                </c:pt>
                <c:pt idx="144" formatCode="#,##0.00">
                  <c:v>4002.6550000000002</c:v>
                </c:pt>
                <c:pt idx="145" formatCode="#,##0.00">
                  <c:v>4202.0029999999997</c:v>
                </c:pt>
                <c:pt idx="146" formatCode="#,##0.00">
                  <c:v>4418.47</c:v>
                </c:pt>
                <c:pt idx="147" formatCode="#,##0.00">
                  <c:v>4075.9290000000001</c:v>
                </c:pt>
                <c:pt idx="148" formatCode="#,##0.00">
                  <c:v>3755.5329999999999</c:v>
                </c:pt>
                <c:pt idx="149">
                  <c:v>-0.311</c:v>
                </c:pt>
                <c:pt idx="150">
                  <c:v>0.16500000000000001</c:v>
                </c:pt>
                <c:pt idx="151">
                  <c:v>0.73699999999999999</c:v>
                </c:pt>
                <c:pt idx="152">
                  <c:v>5.4989999999999997</c:v>
                </c:pt>
                <c:pt idx="153">
                  <c:v>-2.7530000000000001</c:v>
                </c:pt>
                <c:pt idx="154">
                  <c:v>-12.095000000000001</c:v>
                </c:pt>
                <c:pt idx="155">
                  <c:v>5.3789999999999996</c:v>
                </c:pt>
                <c:pt idx="156">
                  <c:v>37.146000000000001</c:v>
                </c:pt>
                <c:pt idx="157" formatCode="#,##0.00">
                  <c:v>4769.7309999999998</c:v>
                </c:pt>
                <c:pt idx="158" formatCode="#,##0.00">
                  <c:v>5002.7179999999998</c:v>
                </c:pt>
                <c:pt idx="159" formatCode="#,##0.00">
                  <c:v>4773.6459999999997</c:v>
                </c:pt>
                <c:pt idx="160" formatCode="#,##0.00">
                  <c:v>4862.1980000000003</c:v>
                </c:pt>
                <c:pt idx="161" formatCode="#,##0.00">
                  <c:v>4858.2950000000001</c:v>
                </c:pt>
                <c:pt idx="162" formatCode="#,##0.00">
                  <c:v>4869.1239999999998</c:v>
                </c:pt>
                <c:pt idx="163" formatCode="#,##0.00">
                  <c:v>4952.0280000000002</c:v>
                </c:pt>
                <c:pt idx="164" formatCode="#,##0.00">
                  <c:v>4889.8119999999999</c:v>
                </c:pt>
                <c:pt idx="165">
                  <c:v>981.61199999999997</c:v>
                </c:pt>
                <c:pt idx="166">
                  <c:v>5.4349999999999996</c:v>
                </c:pt>
                <c:pt idx="167" formatCode="#,##0.00">
                  <c:v>1107.1949999999999</c:v>
                </c:pt>
                <c:pt idx="168">
                  <c:v>15.834</c:v>
                </c:pt>
                <c:pt idx="169" formatCode="#,##0.00">
                  <c:v>4126.2449999999999</c:v>
                </c:pt>
                <c:pt idx="170" formatCode="#,##0.00">
                  <c:v>3460.498</c:v>
                </c:pt>
                <c:pt idx="171">
                  <c:v>0</c:v>
                </c:pt>
                <c:pt idx="172">
                  <c:v>-17.571999999999999</c:v>
                </c:pt>
                <c:pt idx="173">
                  <c:v>-6.077</c:v>
                </c:pt>
                <c:pt idx="174">
                  <c:v>0.216</c:v>
                </c:pt>
                <c:pt idx="175">
                  <c:v>2.1760000000000002</c:v>
                </c:pt>
                <c:pt idx="176" formatCode="#,##0.00">
                  <c:v>1488.6489999999999</c:v>
                </c:pt>
                <c:pt idx="177">
                  <c:v>239.87299999999999</c:v>
                </c:pt>
                <c:pt idx="178" formatCode="#,##0.00">
                  <c:v>1951.424</c:v>
                </c:pt>
                <c:pt idx="179" formatCode="#,##0.00">
                  <c:v>1924.63</c:v>
                </c:pt>
                <c:pt idx="180">
                  <c:v>111.61799999999999</c:v>
                </c:pt>
                <c:pt idx="181" formatCode="#,##0.00">
                  <c:v>2188.4340000000002</c:v>
                </c:pt>
                <c:pt idx="182" formatCode="#,##0.00">
                  <c:v>2241.0140000000001</c:v>
                </c:pt>
                <c:pt idx="183">
                  <c:v>8.8740000000000006</c:v>
                </c:pt>
                <c:pt idx="184" formatCode="#,##0.00">
                  <c:v>2345.5349999999999</c:v>
                </c:pt>
                <c:pt idx="185" formatCode="#,##0.00">
                  <c:v>4256.4120000000003</c:v>
                </c:pt>
                <c:pt idx="186" formatCode="#,##0.00">
                  <c:v>4343.9570000000003</c:v>
                </c:pt>
                <c:pt idx="187">
                  <c:v>78.697999999999993</c:v>
                </c:pt>
                <c:pt idx="188">
                  <c:v>-8.4879999999999995</c:v>
                </c:pt>
                <c:pt idx="189">
                  <c:v>102.85299999999999</c:v>
                </c:pt>
                <c:pt idx="190" formatCode="#,##0.00">
                  <c:v>3190.59</c:v>
                </c:pt>
                <c:pt idx="191" formatCode="#,##0.00">
                  <c:v>4114.268</c:v>
                </c:pt>
                <c:pt idx="192" formatCode="#,##0.00">
                  <c:v>3821.393</c:v>
                </c:pt>
                <c:pt idx="193">
                  <c:v>0.13100000000000001</c:v>
                </c:pt>
                <c:pt idx="194">
                  <c:v>2.4060000000000001</c:v>
                </c:pt>
                <c:pt idx="195">
                  <c:v>0.66600000000000004</c:v>
                </c:pt>
                <c:pt idx="196" formatCode="#,##0.00">
                  <c:v>3233.5</c:v>
                </c:pt>
                <c:pt idx="197">
                  <c:v>-8.81</c:v>
                </c:pt>
                <c:pt idx="198">
                  <c:v>13.278</c:v>
                </c:pt>
                <c:pt idx="199">
                  <c:v>36.222999999999999</c:v>
                </c:pt>
                <c:pt idx="200">
                  <c:v>889.74699999999996</c:v>
                </c:pt>
                <c:pt idx="201" formatCode="#,##0.00">
                  <c:v>2055.1039999999998</c:v>
                </c:pt>
                <c:pt idx="202" formatCode="#,##0.00">
                  <c:v>4785.7250000000004</c:v>
                </c:pt>
                <c:pt idx="203" formatCode="#,##0.00">
                  <c:v>4766.9759999999997</c:v>
                </c:pt>
                <c:pt idx="204" formatCode="#,##0.00">
                  <c:v>4793.0020000000004</c:v>
                </c:pt>
                <c:pt idx="205" formatCode="#,##0.00">
                  <c:v>4681.3280000000004</c:v>
                </c:pt>
                <c:pt idx="206" formatCode="#,##0.00">
                  <c:v>4850.1099999999997</c:v>
                </c:pt>
                <c:pt idx="207" formatCode="#,##0.00">
                  <c:v>4709.683</c:v>
                </c:pt>
                <c:pt idx="208" formatCode="#,##0.00">
                  <c:v>4810.5929999999998</c:v>
                </c:pt>
                <c:pt idx="209" formatCode="#,##0.00">
                  <c:v>1667.5119999999999</c:v>
                </c:pt>
                <c:pt idx="210">
                  <c:v>-0.60799999999999998</c:v>
                </c:pt>
                <c:pt idx="211">
                  <c:v>-2.4609999999999999</c:v>
                </c:pt>
                <c:pt idx="212">
                  <c:v>0.34</c:v>
                </c:pt>
                <c:pt idx="213" formatCode="#,##0.00">
                  <c:v>3941.558</c:v>
                </c:pt>
                <c:pt idx="214" formatCode="#,##0.00">
                  <c:v>4397.4110000000001</c:v>
                </c:pt>
                <c:pt idx="215" formatCode="#,##0.00">
                  <c:v>4905.5709999999999</c:v>
                </c:pt>
                <c:pt idx="216" formatCode="#,##0.00">
                  <c:v>4525.3</c:v>
                </c:pt>
                <c:pt idx="217" formatCode="#,##0.00">
                  <c:v>4745.7169999999996</c:v>
                </c:pt>
                <c:pt idx="218" formatCode="#,##0.00">
                  <c:v>4788.268</c:v>
                </c:pt>
                <c:pt idx="219" formatCode="#,##0.00">
                  <c:v>4603.1909999999998</c:v>
                </c:pt>
                <c:pt idx="220">
                  <c:v>-6.2750000000000004</c:v>
                </c:pt>
                <c:pt idx="221">
                  <c:v>-29.193000000000001</c:v>
                </c:pt>
                <c:pt idx="222">
                  <c:v>0.41899999999999998</c:v>
                </c:pt>
                <c:pt idx="223">
                  <c:v>7.78</c:v>
                </c:pt>
                <c:pt idx="224">
                  <c:v>1.788</c:v>
                </c:pt>
                <c:pt idx="225" formatCode="#,##0.00">
                  <c:v>2436.5889999999999</c:v>
                </c:pt>
                <c:pt idx="226" formatCode="#,##0.00">
                  <c:v>3667.6840000000002</c:v>
                </c:pt>
                <c:pt idx="227" formatCode="#,##0.00">
                  <c:v>4458.4269999999997</c:v>
                </c:pt>
                <c:pt idx="228" formatCode="#,##0.00">
                  <c:v>1615.998</c:v>
                </c:pt>
                <c:pt idx="229" formatCode="#,##0.00">
                  <c:v>4479.4939999999997</c:v>
                </c:pt>
                <c:pt idx="230">
                  <c:v>12.381</c:v>
                </c:pt>
                <c:pt idx="231">
                  <c:v>36.073999999999998</c:v>
                </c:pt>
                <c:pt idx="232">
                  <c:v>-1.8129999999999999</c:v>
                </c:pt>
                <c:pt idx="233" formatCode="#,##0.00">
                  <c:v>4919.0889999999999</c:v>
                </c:pt>
                <c:pt idx="234" formatCode="#,##0.00">
                  <c:v>4854.0929999999998</c:v>
                </c:pt>
                <c:pt idx="235" formatCode="#,##0.00">
                  <c:v>3170.2530000000002</c:v>
                </c:pt>
                <c:pt idx="236" formatCode="#,##0.00">
                  <c:v>3384.4430000000002</c:v>
                </c:pt>
                <c:pt idx="237">
                  <c:v>523.20000000000005</c:v>
                </c:pt>
                <c:pt idx="238" formatCode="#,##0.00">
                  <c:v>4786.3959999999997</c:v>
                </c:pt>
                <c:pt idx="239" formatCode="#,##0.00">
                  <c:v>4683.8010000000004</c:v>
                </c:pt>
                <c:pt idx="240" formatCode="#,##0.00">
                  <c:v>4070.7049999999999</c:v>
                </c:pt>
                <c:pt idx="241" formatCode="#,##0.00">
                  <c:v>4587.7</c:v>
                </c:pt>
                <c:pt idx="242" formatCode="#,##0.00">
                  <c:v>4800.9970000000003</c:v>
                </c:pt>
                <c:pt idx="243">
                  <c:v>14.286</c:v>
                </c:pt>
                <c:pt idx="244">
                  <c:v>13.316000000000001</c:v>
                </c:pt>
                <c:pt idx="245">
                  <c:v>10.523999999999999</c:v>
                </c:pt>
                <c:pt idx="246">
                  <c:v>40.869</c:v>
                </c:pt>
                <c:pt idx="247">
                  <c:v>-0.55200000000000005</c:v>
                </c:pt>
                <c:pt idx="248">
                  <c:v>-0.41799999999999998</c:v>
                </c:pt>
                <c:pt idx="249">
                  <c:v>2E-3</c:v>
                </c:pt>
                <c:pt idx="250">
                  <c:v>-0.01</c:v>
                </c:pt>
                <c:pt idx="251">
                  <c:v>0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0</c:v>
                </c:pt>
                <c:pt idx="256">
                  <c:v>255.19800000000001</c:v>
                </c:pt>
                <c:pt idx="257">
                  <c:v>39.195</c:v>
                </c:pt>
                <c:pt idx="258">
                  <c:v>0</c:v>
                </c:pt>
                <c:pt idx="259">
                  <c:v>0</c:v>
                </c:pt>
                <c:pt idx="260">
                  <c:v>-0.26500000000000001</c:v>
                </c:pt>
                <c:pt idx="261">
                  <c:v>-6.3390000000000004</c:v>
                </c:pt>
                <c:pt idx="262">
                  <c:v>1.7130000000000001</c:v>
                </c:pt>
                <c:pt idx="263">
                  <c:v>1.2450000000000001</c:v>
                </c:pt>
                <c:pt idx="264">
                  <c:v>0.217</c:v>
                </c:pt>
                <c:pt idx="265">
                  <c:v>12.991</c:v>
                </c:pt>
                <c:pt idx="266">
                  <c:v>1.478</c:v>
                </c:pt>
                <c:pt idx="267">
                  <c:v>0</c:v>
                </c:pt>
                <c:pt idx="268">
                  <c:v>0.752</c:v>
                </c:pt>
                <c:pt idx="269">
                  <c:v>-5.0279999999999996</c:v>
                </c:pt>
                <c:pt idx="270">
                  <c:v>1.6E-2</c:v>
                </c:pt>
                <c:pt idx="271">
                  <c:v>0</c:v>
                </c:pt>
                <c:pt idx="272">
                  <c:v>23.617999999999999</c:v>
                </c:pt>
                <c:pt idx="273">
                  <c:v>-11.749000000000001</c:v>
                </c:pt>
                <c:pt idx="274">
                  <c:v>11.459</c:v>
                </c:pt>
                <c:pt idx="275">
                  <c:v>381.82100000000003</c:v>
                </c:pt>
                <c:pt idx="276" formatCode="#,##0.00">
                  <c:v>4659.8620000000001</c:v>
                </c:pt>
                <c:pt idx="277">
                  <c:v>603.38499999999999</c:v>
                </c:pt>
                <c:pt idx="278" formatCode="#,##0.00">
                  <c:v>4528.78</c:v>
                </c:pt>
                <c:pt idx="279" formatCode="#,##0.00">
                  <c:v>4831.41</c:v>
                </c:pt>
                <c:pt idx="280">
                  <c:v>0</c:v>
                </c:pt>
                <c:pt idx="281">
                  <c:v>1.8620000000000001</c:v>
                </c:pt>
                <c:pt idx="282" formatCode="#,##0.00">
                  <c:v>2896.3789999999999</c:v>
                </c:pt>
                <c:pt idx="283">
                  <c:v>103.05</c:v>
                </c:pt>
                <c:pt idx="284" formatCode="#,##0.00">
                  <c:v>3239.0039999999999</c:v>
                </c:pt>
                <c:pt idx="285" formatCode="#,##0.00">
                  <c:v>8749.348</c:v>
                </c:pt>
                <c:pt idx="286" formatCode="#,##0.00">
                  <c:v>3876.4789999999998</c:v>
                </c:pt>
                <c:pt idx="287" formatCode="#,##0.00">
                  <c:v>3886.931</c:v>
                </c:pt>
                <c:pt idx="288" formatCode="#,##0.00">
                  <c:v>3843.8519999999999</c:v>
                </c:pt>
                <c:pt idx="289" formatCode="#,##0.00">
                  <c:v>3855.5610000000001</c:v>
                </c:pt>
                <c:pt idx="290" formatCode="#,##0.00">
                  <c:v>3933.6669999999999</c:v>
                </c:pt>
                <c:pt idx="291" formatCode="#,##0.00">
                  <c:v>3916.384</c:v>
                </c:pt>
                <c:pt idx="292" formatCode="#,##0.00">
                  <c:v>3878.9079999999999</c:v>
                </c:pt>
                <c:pt idx="293" formatCode="#,##0.00">
                  <c:v>4004.759</c:v>
                </c:pt>
                <c:pt idx="294" formatCode="#,##0.00">
                  <c:v>3677.3150000000001</c:v>
                </c:pt>
                <c:pt idx="295" formatCode="#,##0.00">
                  <c:v>3669.473</c:v>
                </c:pt>
                <c:pt idx="296" formatCode="#,##0.00">
                  <c:v>4478.7839999999997</c:v>
                </c:pt>
                <c:pt idx="297" formatCode="#,##0.00">
                  <c:v>3204.527</c:v>
                </c:pt>
                <c:pt idx="298" formatCode="#,##0.00">
                  <c:v>4132.3069999999998</c:v>
                </c:pt>
                <c:pt idx="299" formatCode="#,##0.00">
                  <c:v>4005.2489999999998</c:v>
                </c:pt>
                <c:pt idx="300" formatCode="#,##0.00">
                  <c:v>3985.8090000000002</c:v>
                </c:pt>
                <c:pt idx="301" formatCode="#,##0.00">
                  <c:v>3736.8270000000002</c:v>
                </c:pt>
                <c:pt idx="302" formatCode="#,##0.00">
                  <c:v>3760.52</c:v>
                </c:pt>
                <c:pt idx="303" formatCode="#,##0.00">
                  <c:v>4134.5879999999997</c:v>
                </c:pt>
                <c:pt idx="304" formatCode="#,##0.00">
                  <c:v>10109.503000000001</c:v>
                </c:pt>
                <c:pt idx="306" formatCode="#,##0.00">
                  <c:v>4173.5529999999999</c:v>
                </c:pt>
                <c:pt idx="307" formatCode="#,##0.00">
                  <c:v>3648.5680000000002</c:v>
                </c:pt>
                <c:pt idx="308" formatCode="#,##0.00">
                  <c:v>3218.3159999999998</c:v>
                </c:pt>
                <c:pt idx="309" formatCode="#,##0.00">
                  <c:v>4940.8789999999999</c:v>
                </c:pt>
                <c:pt idx="310" formatCode="#,##0.00">
                  <c:v>3217.9479999999999</c:v>
                </c:pt>
                <c:pt idx="311" formatCode="#,##0.00">
                  <c:v>3873.3130000000001</c:v>
                </c:pt>
                <c:pt idx="312" formatCode="#,##0.00">
                  <c:v>3977.0129999999999</c:v>
                </c:pt>
                <c:pt idx="313" formatCode="#,##0.00">
                  <c:v>3751.8209999999999</c:v>
                </c:pt>
                <c:pt idx="314" formatCode="#,##0.00">
                  <c:v>4117.3580000000002</c:v>
                </c:pt>
                <c:pt idx="315" formatCode="#,##0.00">
                  <c:v>3050.009</c:v>
                </c:pt>
                <c:pt idx="316" formatCode="#,##0.00">
                  <c:v>3671.9059999999999</c:v>
                </c:pt>
                <c:pt idx="317" formatCode="#,##0.00">
                  <c:v>4641.6880000000001</c:v>
                </c:pt>
                <c:pt idx="318" formatCode="#,##0.00">
                  <c:v>3275.288</c:v>
                </c:pt>
                <c:pt idx="319" formatCode="#,##0.00">
                  <c:v>3336.3180000000002</c:v>
                </c:pt>
                <c:pt idx="320" formatCode="#,##0.00">
                  <c:v>4412.5950000000003</c:v>
                </c:pt>
                <c:pt idx="321" formatCode="#,##0.00">
                  <c:v>2456.4209999999998</c:v>
                </c:pt>
                <c:pt idx="322" formatCode="#,##0.00">
                  <c:v>4781.3649999999998</c:v>
                </c:pt>
                <c:pt idx="323" formatCode="#,##0.00">
                  <c:v>5676.4949999999999</c:v>
                </c:pt>
                <c:pt idx="324" formatCode="#,##0.00">
                  <c:v>2280.2469999999998</c:v>
                </c:pt>
                <c:pt idx="325" formatCode="#,##0.00">
                  <c:v>4997.0789999999997</c:v>
                </c:pt>
                <c:pt idx="326" formatCode="#,##0.00">
                  <c:v>2974.4189999999999</c:v>
                </c:pt>
                <c:pt idx="327" formatCode="#,##0.00">
                  <c:v>3362.107</c:v>
                </c:pt>
                <c:pt idx="328" formatCode="#,##0.00">
                  <c:v>3360.9560000000001</c:v>
                </c:pt>
                <c:pt idx="329" formatCode="#,##0.00">
                  <c:v>5705.63</c:v>
                </c:pt>
                <c:pt idx="330" formatCode="#,##0.00">
                  <c:v>3680.3449999999998</c:v>
                </c:pt>
                <c:pt idx="331" formatCode="#,##0.00">
                  <c:v>6142.701</c:v>
                </c:pt>
                <c:pt idx="332" formatCode="#,##0.00">
                  <c:v>3081.1849999999999</c:v>
                </c:pt>
                <c:pt idx="333" formatCode="#,##0.00">
                  <c:v>2554.335</c:v>
                </c:pt>
                <c:pt idx="334" formatCode="#,##0.00">
                  <c:v>1734.3989999999999</c:v>
                </c:pt>
                <c:pt idx="335" formatCode="#,##0.00">
                  <c:v>4623.0460000000003</c:v>
                </c:pt>
                <c:pt idx="336" formatCode="#,##0.00">
                  <c:v>4560.6040000000003</c:v>
                </c:pt>
                <c:pt idx="337" formatCode="#,##0.00">
                  <c:v>2578.078</c:v>
                </c:pt>
                <c:pt idx="338" formatCode="#,##0.00">
                  <c:v>4549.4189999999999</c:v>
                </c:pt>
                <c:pt idx="339" formatCode="#,##0.00">
                  <c:v>2347.2420000000002</c:v>
                </c:pt>
                <c:pt idx="340" formatCode="#,##0.00">
                  <c:v>5301.4210000000003</c:v>
                </c:pt>
                <c:pt idx="341" formatCode="#,##0.00">
                  <c:v>3456.248</c:v>
                </c:pt>
                <c:pt idx="342" formatCode="#,##0.00">
                  <c:v>3085.9160000000002</c:v>
                </c:pt>
                <c:pt idx="343" formatCode="#,##0.00">
                  <c:v>5121.9889999999996</c:v>
                </c:pt>
                <c:pt idx="344" formatCode="#,##0.00">
                  <c:v>2884.3020000000001</c:v>
                </c:pt>
                <c:pt idx="345" formatCode="#,##0.00">
                  <c:v>4633.076</c:v>
                </c:pt>
                <c:pt idx="346" formatCode="#,##0.00">
                  <c:v>2619.3330000000001</c:v>
                </c:pt>
                <c:pt idx="347" formatCode="#,##0.00">
                  <c:v>4252.18</c:v>
                </c:pt>
                <c:pt idx="348" formatCode="#,##0.00">
                  <c:v>1409.819</c:v>
                </c:pt>
                <c:pt idx="349" formatCode="#,##0.00">
                  <c:v>1493.825</c:v>
                </c:pt>
                <c:pt idx="350" formatCode="#,##0.00">
                  <c:v>1499.5550000000001</c:v>
                </c:pt>
                <c:pt idx="351">
                  <c:v>0.33</c:v>
                </c:pt>
                <c:pt idx="352">
                  <c:v>0</c:v>
                </c:pt>
                <c:pt idx="353">
                  <c:v>#N/A</c:v>
                </c:pt>
                <c:pt idx="354">
                  <c:v>#N/A</c:v>
                </c:pt>
                <c:pt idx="355">
                  <c:v>5.0919999999999996</c:v>
                </c:pt>
                <c:pt idx="356">
                  <c:v>44.433999999999997</c:v>
                </c:pt>
                <c:pt idx="357" formatCode="#,##0.00">
                  <c:v>1282.3430000000001</c:v>
                </c:pt>
                <c:pt idx="358" formatCode="#,##0.00">
                  <c:v>1371.9760000000001</c:v>
                </c:pt>
                <c:pt idx="359" formatCode="#,##0.00">
                  <c:v>1920.7049999999999</c:v>
                </c:pt>
                <c:pt idx="360">
                  <c:v>742.67899999999997</c:v>
                </c:pt>
                <c:pt idx="361" formatCode="#,##0.00">
                  <c:v>10207.089</c:v>
                </c:pt>
                <c:pt idx="362" formatCode="#,##0.00">
                  <c:v>3796.7310000000002</c:v>
                </c:pt>
                <c:pt idx="363" formatCode="#,##0.00">
                  <c:v>9868.7579999999998</c:v>
                </c:pt>
                <c:pt idx="364" formatCode="#,##0.00">
                  <c:v>10268.873</c:v>
                </c:pt>
                <c:pt idx="365" formatCode="#,##0.00">
                  <c:v>9986.3690000000006</c:v>
                </c:pt>
                <c:pt idx="366">
                  <c:v>17.655000000000001</c:v>
                </c:pt>
                <c:pt idx="367">
                  <c:v>15.608000000000001</c:v>
                </c:pt>
                <c:pt idx="368">
                  <c:v>0.97599999999999998</c:v>
                </c:pt>
                <c:pt idx="369">
                  <c:v>485.82499999999999</c:v>
                </c:pt>
                <c:pt idx="370">
                  <c:v>64.366</c:v>
                </c:pt>
                <c:pt idx="371" formatCode="#,##0.00">
                  <c:v>2673.8960000000002</c:v>
                </c:pt>
                <c:pt idx="372" formatCode="#,##0.00">
                  <c:v>2775.0410000000002</c:v>
                </c:pt>
                <c:pt idx="373" formatCode="#,##0.00">
                  <c:v>2819.4929999999999</c:v>
                </c:pt>
                <c:pt idx="374" formatCode="#,##0.00">
                  <c:v>9950.5820000000003</c:v>
                </c:pt>
                <c:pt idx="375" formatCode="#,##0.00">
                  <c:v>9946.1479999999992</c:v>
                </c:pt>
                <c:pt idx="376" formatCode="#,##0.00">
                  <c:v>9738.3220000000001</c:v>
                </c:pt>
                <c:pt idx="377">
                  <c:v>0</c:v>
                </c:pt>
                <c:pt idx="378">
                  <c:v>0.442</c:v>
                </c:pt>
                <c:pt idx="379">
                  <c:v>-5.6950000000000003</c:v>
                </c:pt>
                <c:pt idx="380">
                  <c:v>0</c:v>
                </c:pt>
                <c:pt idx="381">
                  <c:v>0</c:v>
                </c:pt>
                <c:pt idx="382">
                  <c:v>#N/A</c:v>
                </c:pt>
                <c:pt idx="383">
                  <c:v>0.253</c:v>
                </c:pt>
                <c:pt idx="384">
                  <c:v>2.262</c:v>
                </c:pt>
                <c:pt idx="385" formatCode="#,##0.00">
                  <c:v>2636.422</c:v>
                </c:pt>
                <c:pt idx="386" formatCode="#,##0.00">
                  <c:v>9444.9279999999999</c:v>
                </c:pt>
                <c:pt idx="387">
                  <c:v>6.43</c:v>
                </c:pt>
                <c:pt idx="388">
                  <c:v>17.170000000000002</c:v>
                </c:pt>
                <c:pt idx="389">
                  <c:v>26.209</c:v>
                </c:pt>
                <c:pt idx="390">
                  <c:v>2E-3</c:v>
                </c:pt>
                <c:pt idx="391">
                  <c:v>7.0999999999999994E-2</c:v>
                </c:pt>
                <c:pt idx="392">
                  <c:v>18.149999999999999</c:v>
                </c:pt>
                <c:pt idx="393">
                  <c:v>17.172999999999998</c:v>
                </c:pt>
                <c:pt idx="394">
                  <c:v>104.27800000000001</c:v>
                </c:pt>
                <c:pt idx="395">
                  <c:v>986.18899999999996</c:v>
                </c:pt>
                <c:pt idx="396">
                  <c:v>901.298</c:v>
                </c:pt>
                <c:pt idx="397" formatCode="#,##0.00">
                  <c:v>9324.1830000000009</c:v>
                </c:pt>
                <c:pt idx="398" formatCode="#,##0.00">
                  <c:v>9741.0249999999996</c:v>
                </c:pt>
                <c:pt idx="399" formatCode="#,##0.00">
                  <c:v>9444.5830000000005</c:v>
                </c:pt>
                <c:pt idx="400" formatCode="#,##0.00">
                  <c:v>9725.9089999999997</c:v>
                </c:pt>
                <c:pt idx="401" formatCode="#,##0.00">
                  <c:v>9679.9470000000001</c:v>
                </c:pt>
                <c:pt idx="402" formatCode="#,##0.00">
                  <c:v>9280.9629999999997</c:v>
                </c:pt>
                <c:pt idx="403" formatCode="#,##0.00">
                  <c:v>9454.2659999999996</c:v>
                </c:pt>
                <c:pt idx="404" formatCode="#,##0.00">
                  <c:v>9659.0789999999997</c:v>
                </c:pt>
                <c:pt idx="405">
                  <c:v>859.75800000000004</c:v>
                </c:pt>
                <c:pt idx="406" formatCode="#,##0.00">
                  <c:v>1773.307</c:v>
                </c:pt>
                <c:pt idx="407" formatCode="#,##0.00">
                  <c:v>9786.2420000000002</c:v>
                </c:pt>
                <c:pt idx="408" formatCode="#,##0.00">
                  <c:v>9844.5319999999992</c:v>
                </c:pt>
                <c:pt idx="409" formatCode="#,##0.00">
                  <c:v>2109.893</c:v>
                </c:pt>
                <c:pt idx="410" formatCode="#,##0.00">
                  <c:v>2985.46</c:v>
                </c:pt>
                <c:pt idx="411" formatCode="#,##0.00">
                  <c:v>1917.184</c:v>
                </c:pt>
                <c:pt idx="412" formatCode="#,##0.00">
                  <c:v>3327.712</c:v>
                </c:pt>
                <c:pt idx="413" formatCode="#,##0.00">
                  <c:v>2906.1179999999999</c:v>
                </c:pt>
                <c:pt idx="414" formatCode="#,##0.00">
                  <c:v>1514.394</c:v>
                </c:pt>
                <c:pt idx="415">
                  <c:v>476.5</c:v>
                </c:pt>
                <c:pt idx="416">
                  <c:v>407.59399999999999</c:v>
                </c:pt>
                <c:pt idx="417" formatCode="#,##0.00">
                  <c:v>10162.269</c:v>
                </c:pt>
                <c:pt idx="418" formatCode="#,##0.00">
                  <c:v>10074.382</c:v>
                </c:pt>
                <c:pt idx="419" formatCode="#,##0.00">
                  <c:v>10291.674000000001</c:v>
                </c:pt>
                <c:pt idx="420" formatCode="#,##0.00">
                  <c:v>10111.285</c:v>
                </c:pt>
                <c:pt idx="421" formatCode="#,##0.00">
                  <c:v>10117.031999999999</c:v>
                </c:pt>
                <c:pt idx="422" formatCode="#,##0.00">
                  <c:v>5964.0940000000001</c:v>
                </c:pt>
                <c:pt idx="423">
                  <c:v>112.04600000000001</c:v>
                </c:pt>
                <c:pt idx="424">
                  <c:v>44.936</c:v>
                </c:pt>
                <c:pt idx="425">
                  <c:v>-0.106</c:v>
                </c:pt>
                <c:pt idx="426">
                  <c:v>-1.333</c:v>
                </c:pt>
                <c:pt idx="427">
                  <c:v>-3.3000000000000002E-2</c:v>
                </c:pt>
                <c:pt idx="428">
                  <c:v>10.146000000000001</c:v>
                </c:pt>
                <c:pt idx="429">
                  <c:v>640.03099999999995</c:v>
                </c:pt>
                <c:pt idx="430" formatCode="#,##0.00">
                  <c:v>9917.2000000000007</c:v>
                </c:pt>
                <c:pt idx="431" formatCode="#,##0.00">
                  <c:v>9905.5789999999997</c:v>
                </c:pt>
                <c:pt idx="432" formatCode="#,##0.00">
                  <c:v>10534.16</c:v>
                </c:pt>
                <c:pt idx="433" formatCode="#,##0.00">
                  <c:v>9904.0490000000009</c:v>
                </c:pt>
                <c:pt idx="434" formatCode="#,##0.00">
                  <c:v>10040.674999999999</c:v>
                </c:pt>
                <c:pt idx="435" formatCode="#,##0.00">
                  <c:v>9893.6720000000005</c:v>
                </c:pt>
                <c:pt idx="436">
                  <c:v>794.34</c:v>
                </c:pt>
                <c:pt idx="437" formatCode="#,##0.00">
                  <c:v>10089.407999999999</c:v>
                </c:pt>
                <c:pt idx="438" formatCode="#,##0.00">
                  <c:v>9959.4920000000002</c:v>
                </c:pt>
                <c:pt idx="439" formatCode="#,##0.00">
                  <c:v>10045.106</c:v>
                </c:pt>
                <c:pt idx="440" formatCode="#,##0.00">
                  <c:v>9951.9580000000005</c:v>
                </c:pt>
                <c:pt idx="441" formatCode="#,##0.00">
                  <c:v>1333.124</c:v>
                </c:pt>
                <c:pt idx="442">
                  <c:v>2.9000000000000001E-2</c:v>
                </c:pt>
                <c:pt idx="443">
                  <c:v>5.0000000000000001E-3</c:v>
                </c:pt>
                <c:pt idx="444">
                  <c:v>0.47399999999999998</c:v>
                </c:pt>
                <c:pt idx="445">
                  <c:v>-1.744</c:v>
                </c:pt>
                <c:pt idx="446">
                  <c:v>0.81299999999999994</c:v>
                </c:pt>
                <c:pt idx="447">
                  <c:v>5.0999999999999997E-2</c:v>
                </c:pt>
                <c:pt idx="448">
                  <c:v>1.7430000000000001</c:v>
                </c:pt>
                <c:pt idx="449">
                  <c:v>310.52100000000002</c:v>
                </c:pt>
                <c:pt idx="450" formatCode="#,##0.00">
                  <c:v>5749.2879999999996</c:v>
                </c:pt>
                <c:pt idx="451" formatCode="#,##0.00">
                  <c:v>6987.5209999999997</c:v>
                </c:pt>
                <c:pt idx="452" formatCode="#,##0.00">
                  <c:v>7018.1949999999997</c:v>
                </c:pt>
                <c:pt idx="453" formatCode="#,##0.00">
                  <c:v>3939.36</c:v>
                </c:pt>
                <c:pt idx="454" formatCode="#,##0.00">
                  <c:v>4550.16</c:v>
                </c:pt>
                <c:pt idx="455" formatCode="#,##0.00">
                  <c:v>4823.4189999999999</c:v>
                </c:pt>
                <c:pt idx="456" formatCode="#,##0.00">
                  <c:v>9936.07</c:v>
                </c:pt>
                <c:pt idx="457" formatCode="#,##0.00">
                  <c:v>10098.361999999999</c:v>
                </c:pt>
                <c:pt idx="458" formatCode="#,##0.00">
                  <c:v>9978.3469999999998</c:v>
                </c:pt>
                <c:pt idx="459">
                  <c:v>646.83399999999995</c:v>
                </c:pt>
                <c:pt idx="460" formatCode="#,##0.00">
                  <c:v>3871.098</c:v>
                </c:pt>
                <c:pt idx="461" formatCode="#,##0.00">
                  <c:v>4656.8819999999996</c:v>
                </c:pt>
                <c:pt idx="462">
                  <c:v>702.83399999999995</c:v>
                </c:pt>
                <c:pt idx="463" formatCode="#,##0.00">
                  <c:v>7479.268</c:v>
                </c:pt>
                <c:pt idx="464">
                  <c:v>-6.4610000000000003</c:v>
                </c:pt>
                <c:pt idx="465">
                  <c:v>-0.05</c:v>
                </c:pt>
                <c:pt idx="466">
                  <c:v>0.16</c:v>
                </c:pt>
                <c:pt idx="467">
                  <c:v>1.377</c:v>
                </c:pt>
                <c:pt idx="468">
                  <c:v>0.995</c:v>
                </c:pt>
                <c:pt idx="469">
                  <c:v>3.9E-2</c:v>
                </c:pt>
                <c:pt idx="470">
                  <c:v>2.6059999999999999</c:v>
                </c:pt>
                <c:pt idx="471" formatCode="#,##0.00">
                  <c:v>2412.7269999999999</c:v>
                </c:pt>
                <c:pt idx="472" formatCode="#,##0.00">
                  <c:v>6998.366</c:v>
                </c:pt>
                <c:pt idx="473" formatCode="#,##0.00">
                  <c:v>6836.6710000000003</c:v>
                </c:pt>
                <c:pt idx="474" formatCode="#,##0.00">
                  <c:v>7447.5110000000004</c:v>
                </c:pt>
                <c:pt idx="475" formatCode="#,##0.00">
                  <c:v>4888.1819999999998</c:v>
                </c:pt>
                <c:pt idx="476" formatCode="#,##0.00">
                  <c:v>6165.3419999999996</c:v>
                </c:pt>
                <c:pt idx="477">
                  <c:v>7.8259999999999996</c:v>
                </c:pt>
                <c:pt idx="478" formatCode="#,##0.00">
                  <c:v>5231.174</c:v>
                </c:pt>
                <c:pt idx="479" formatCode="#,##0.00">
                  <c:v>3584.67</c:v>
                </c:pt>
                <c:pt idx="480" formatCode="#,##0.00">
                  <c:v>6091.2079999999996</c:v>
                </c:pt>
                <c:pt idx="481" formatCode="#,##0.00">
                  <c:v>4709.8469999999998</c:v>
                </c:pt>
                <c:pt idx="482" formatCode="#,##0.00">
                  <c:v>5986.2020000000002</c:v>
                </c:pt>
                <c:pt idx="483" formatCode="#,##0.00">
                  <c:v>5823.5789999999997</c:v>
                </c:pt>
                <c:pt idx="484" formatCode="#,##0.00">
                  <c:v>8061.7629999999999</c:v>
                </c:pt>
                <c:pt idx="485" formatCode="#,##0.00">
                  <c:v>8144.7179999999998</c:v>
                </c:pt>
                <c:pt idx="486" formatCode="#,##0.00">
                  <c:v>3364.0770000000002</c:v>
                </c:pt>
                <c:pt idx="487" formatCode="#,##0.00">
                  <c:v>9883.241</c:v>
                </c:pt>
                <c:pt idx="488" formatCode="#,##0.00">
                  <c:v>4276.9070000000002</c:v>
                </c:pt>
                <c:pt idx="489" formatCode="#,##0.00">
                  <c:v>7290.5469999999996</c:v>
                </c:pt>
                <c:pt idx="490" formatCode="#,##0.00">
                  <c:v>4370.2690000000002</c:v>
                </c:pt>
                <c:pt idx="491">
                  <c:v>798.70500000000004</c:v>
                </c:pt>
                <c:pt idx="492">
                  <c:v>-21.5</c:v>
                </c:pt>
                <c:pt idx="493">
                  <c:v>-54.823</c:v>
                </c:pt>
                <c:pt idx="494">
                  <c:v>3.0000000000000001E-3</c:v>
                </c:pt>
                <c:pt idx="495">
                  <c:v>4.9420000000000002</c:v>
                </c:pt>
                <c:pt idx="496">
                  <c:v>-1.7250000000000001</c:v>
                </c:pt>
                <c:pt idx="497">
                  <c:v>-13.728999999999999</c:v>
                </c:pt>
                <c:pt idx="498">
                  <c:v>13.698</c:v>
                </c:pt>
                <c:pt idx="499">
                  <c:v>6.0000000000000001E-3</c:v>
                </c:pt>
                <c:pt idx="500">
                  <c:v>12.861000000000001</c:v>
                </c:pt>
                <c:pt idx="501">
                  <c:v>38.752000000000002</c:v>
                </c:pt>
                <c:pt idx="502" formatCode="#,##0.00">
                  <c:v>4630.57</c:v>
                </c:pt>
                <c:pt idx="503" formatCode="#,##0.00">
                  <c:v>4086.4670000000001</c:v>
                </c:pt>
                <c:pt idx="504" formatCode="#,##0.00">
                  <c:v>4999.6379999999999</c:v>
                </c:pt>
                <c:pt idx="505" formatCode="#,##0.00">
                  <c:v>4231.2070000000003</c:v>
                </c:pt>
                <c:pt idx="506" formatCode="#,##0.00">
                  <c:v>3890.2640000000001</c:v>
                </c:pt>
                <c:pt idx="507">
                  <c:v>346.30200000000002</c:v>
                </c:pt>
                <c:pt idx="508" formatCode="#,##0.00">
                  <c:v>6707.2740000000003</c:v>
                </c:pt>
                <c:pt idx="509" formatCode="#,##0.00">
                  <c:v>5487.1589999999997</c:v>
                </c:pt>
                <c:pt idx="510">
                  <c:v>2.2690000000000001</c:v>
                </c:pt>
                <c:pt idx="511">
                  <c:v>6.6369999999999996</c:v>
                </c:pt>
                <c:pt idx="512">
                  <c:v>-0.11899999999999999</c:v>
                </c:pt>
                <c:pt idx="513">
                  <c:v>0.28699999999999998</c:v>
                </c:pt>
                <c:pt idx="514">
                  <c:v>7.0000000000000001E-3</c:v>
                </c:pt>
                <c:pt idx="515">
                  <c:v>0.68300000000000005</c:v>
                </c:pt>
                <c:pt idx="516">
                  <c:v>4.16</c:v>
                </c:pt>
                <c:pt idx="517">
                  <c:v>889.67600000000004</c:v>
                </c:pt>
                <c:pt idx="518" formatCode="#,##0.00">
                  <c:v>2887.9490000000001</c:v>
                </c:pt>
                <c:pt idx="519" formatCode="#,##0.00">
                  <c:v>4132.2110000000002</c:v>
                </c:pt>
                <c:pt idx="520">
                  <c:v>20.763000000000002</c:v>
                </c:pt>
                <c:pt idx="521">
                  <c:v>0.74399999999999999</c:v>
                </c:pt>
                <c:pt idx="522">
                  <c:v>0.51800000000000002</c:v>
                </c:pt>
                <c:pt idx="523">
                  <c:v>20.652000000000001</c:v>
                </c:pt>
                <c:pt idx="524">
                  <c:v>3.3000000000000002E-2</c:v>
                </c:pt>
                <c:pt idx="525">
                  <c:v>9.1999999999999998E-2</c:v>
                </c:pt>
                <c:pt idx="526" formatCode="#,##0.00">
                  <c:v>8305.9449999999997</c:v>
                </c:pt>
                <c:pt idx="527" formatCode="#,##0.00">
                  <c:v>8566.8780000000006</c:v>
                </c:pt>
                <c:pt idx="528" formatCode="#,##0.00">
                  <c:v>9212.5110000000004</c:v>
                </c:pt>
                <c:pt idx="529" formatCode="#,##0.00">
                  <c:v>9597.8150000000005</c:v>
                </c:pt>
                <c:pt idx="530" formatCode="#,##0.00">
                  <c:v>9946.5310000000009</c:v>
                </c:pt>
                <c:pt idx="531" formatCode="#,##0.00">
                  <c:v>10049.59</c:v>
                </c:pt>
                <c:pt idx="532" formatCode="#,##0.00">
                  <c:v>8316.5319999999992</c:v>
                </c:pt>
                <c:pt idx="533" formatCode="#,##0.00">
                  <c:v>8707.2960000000003</c:v>
                </c:pt>
                <c:pt idx="534">
                  <c:v>214.84100000000001</c:v>
                </c:pt>
                <c:pt idx="535" formatCode="#,##0.00">
                  <c:v>9894.6309999999994</c:v>
                </c:pt>
                <c:pt idx="536">
                  <c:v>0.246</c:v>
                </c:pt>
                <c:pt idx="537">
                  <c:v>-0.17799999999999999</c:v>
                </c:pt>
                <c:pt idx="538">
                  <c:v>11.55</c:v>
                </c:pt>
                <c:pt idx="539">
                  <c:v>14.891</c:v>
                </c:pt>
                <c:pt idx="540">
                  <c:v>516.92399999999998</c:v>
                </c:pt>
                <c:pt idx="541" formatCode="#,##0.00">
                  <c:v>7668.05</c:v>
                </c:pt>
                <c:pt idx="542" formatCode="#,##0.00">
                  <c:v>7654.8220000000001</c:v>
                </c:pt>
                <c:pt idx="543" formatCode="#,##0.00">
                  <c:v>7763.3580000000002</c:v>
                </c:pt>
                <c:pt idx="544" formatCode="#,##0.00">
                  <c:v>7743.232</c:v>
                </c:pt>
                <c:pt idx="545">
                  <c:v>410.03</c:v>
                </c:pt>
                <c:pt idx="546">
                  <c:v>9.8000000000000004E-2</c:v>
                </c:pt>
                <c:pt idx="547" formatCode="#,##0.00">
                  <c:v>12697.619000000001</c:v>
                </c:pt>
                <c:pt idx="548" formatCode="#,##0.00">
                  <c:v>20143.393</c:v>
                </c:pt>
                <c:pt idx="549" formatCode="#,##0.00">
                  <c:v>18328.764999999999</c:v>
                </c:pt>
                <c:pt idx="550">
                  <c:v>0</c:v>
                </c:pt>
                <c:pt idx="551">
                  <c:v>0</c:v>
                </c:pt>
                <c:pt idx="552">
                  <c:v>-0.04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8.0000000000000002E-3</c:v>
                </c:pt>
                <c:pt idx="559">
                  <c:v>8.9999999999999993E-3</c:v>
                </c:pt>
                <c:pt idx="560">
                  <c:v>-8.0000000000000002E-3</c:v>
                </c:pt>
                <c:pt idx="561">
                  <c:v>0</c:v>
                </c:pt>
                <c:pt idx="562">
                  <c:v>-1.4E-2</c:v>
                </c:pt>
                <c:pt idx="563">
                  <c:v>4.2000000000000003E-2</c:v>
                </c:pt>
                <c:pt idx="564">
                  <c:v>8.7999999999999995E-2</c:v>
                </c:pt>
                <c:pt idx="565">
                  <c:v>-0.16300000000000001</c:v>
                </c:pt>
                <c:pt idx="566">
                  <c:v>-0.89600000000000002</c:v>
                </c:pt>
                <c:pt idx="567">
                  <c:v>-0.21199999999999999</c:v>
                </c:pt>
                <c:pt idx="568">
                  <c:v>9.9220000000000006</c:v>
                </c:pt>
                <c:pt idx="569">
                  <c:v>1.843</c:v>
                </c:pt>
                <c:pt idx="570">
                  <c:v>1.93</c:v>
                </c:pt>
                <c:pt idx="571">
                  <c:v>0.312</c:v>
                </c:pt>
                <c:pt idx="572">
                  <c:v>5.51</c:v>
                </c:pt>
                <c:pt idx="573">
                  <c:v>1.764</c:v>
                </c:pt>
                <c:pt idx="574">
                  <c:v>1.53</c:v>
                </c:pt>
                <c:pt idx="575">
                  <c:v>0.80100000000000005</c:v>
                </c:pt>
                <c:pt idx="576">
                  <c:v>0.79700000000000004</c:v>
                </c:pt>
                <c:pt idx="577" formatCode="#,##0.00">
                  <c:v>5785.5370000000003</c:v>
                </c:pt>
                <c:pt idx="578">
                  <c:v>227.929</c:v>
                </c:pt>
                <c:pt idx="579" formatCode="#,##0.00">
                  <c:v>1794.7329999999999</c:v>
                </c:pt>
                <c:pt idx="580">
                  <c:v>239.667</c:v>
                </c:pt>
                <c:pt idx="581">
                  <c:v>81.769000000000005</c:v>
                </c:pt>
                <c:pt idx="582">
                  <c:v>8.5359999999999996</c:v>
                </c:pt>
                <c:pt idx="584">
                  <c:v>5.9509999999999996</c:v>
                </c:pt>
                <c:pt idx="585" formatCode="#,##0.00">
                  <c:v>2237.5430000000001</c:v>
                </c:pt>
                <c:pt idx="586" formatCode="#,##0.00">
                  <c:v>1039.748</c:v>
                </c:pt>
                <c:pt idx="587">
                  <c:v>110.39700000000001</c:v>
                </c:pt>
                <c:pt idx="588" formatCode="#,##0.00">
                  <c:v>3741.6660000000002</c:v>
                </c:pt>
                <c:pt idx="589" formatCode="#,##0.00">
                  <c:v>8932.5859999999993</c:v>
                </c:pt>
                <c:pt idx="590">
                  <c:v>488.50200000000001</c:v>
                </c:pt>
                <c:pt idx="591" formatCode="#,##0.00">
                  <c:v>9417.93</c:v>
                </c:pt>
                <c:pt idx="592">
                  <c:v>174.434</c:v>
                </c:pt>
                <c:pt idx="593" formatCode="#,##0.00">
                  <c:v>2649.0149999999999</c:v>
                </c:pt>
                <c:pt idx="595" formatCode="#,##0.00">
                  <c:v>4835.04</c:v>
                </c:pt>
                <c:pt idx="596" formatCode="#,##0.00">
                  <c:v>4614.6270000000004</c:v>
                </c:pt>
                <c:pt idx="597" formatCode="#,##0.00">
                  <c:v>4496.4480000000003</c:v>
                </c:pt>
                <c:pt idx="598" formatCode="#,##0.00">
                  <c:v>5214.5969999999998</c:v>
                </c:pt>
                <c:pt idx="599" formatCode="#,##0.00">
                  <c:v>4745.5619999999999</c:v>
                </c:pt>
                <c:pt idx="600" formatCode="#,##0.00">
                  <c:v>4554.4250000000002</c:v>
                </c:pt>
                <c:pt idx="601" formatCode="#,##0.00">
                  <c:v>4413.1019999999999</c:v>
                </c:pt>
                <c:pt idx="602" formatCode="#,##0.00">
                  <c:v>4349.0290000000005</c:v>
                </c:pt>
                <c:pt idx="603" formatCode="#,##0.00">
                  <c:v>4060.3180000000002</c:v>
                </c:pt>
                <c:pt idx="604" formatCode="#,##0.00">
                  <c:v>4865.4650000000001</c:v>
                </c:pt>
                <c:pt idx="605" formatCode="#,##0.00">
                  <c:v>4474.1390000000001</c:v>
                </c:pt>
                <c:pt idx="606" formatCode="#,##0.00">
                  <c:v>5080.4859999999999</c:v>
                </c:pt>
                <c:pt idx="607" formatCode="#,##0.00">
                  <c:v>5145.0590000000002</c:v>
                </c:pt>
                <c:pt idx="608" formatCode="#,##0.00">
                  <c:v>5008.07</c:v>
                </c:pt>
                <c:pt idx="609" formatCode="#,##0.00">
                  <c:v>4471.5789999999997</c:v>
                </c:pt>
                <c:pt idx="610" formatCode="#,##0.00">
                  <c:v>6078.4009999999998</c:v>
                </c:pt>
                <c:pt idx="611" formatCode="#,##0.00">
                  <c:v>7371.4170000000004</c:v>
                </c:pt>
                <c:pt idx="612" formatCode="#,##0.00">
                  <c:v>4975.4189999999999</c:v>
                </c:pt>
                <c:pt idx="613" formatCode="#,##0.00">
                  <c:v>4679.7020000000002</c:v>
                </c:pt>
                <c:pt idx="614" formatCode="#,##0.00">
                  <c:v>3628.0459999999998</c:v>
                </c:pt>
                <c:pt idx="615" formatCode="#,##0.00">
                  <c:v>5086.9250000000002</c:v>
                </c:pt>
                <c:pt idx="616" formatCode="#,##0.00">
                  <c:v>4491.3959999999997</c:v>
                </c:pt>
                <c:pt idx="617" formatCode="#,##0.00">
                  <c:v>5237.7560000000003</c:v>
                </c:pt>
                <c:pt idx="618" formatCode="#,##0.00">
                  <c:v>5753.7510000000002</c:v>
                </c:pt>
                <c:pt idx="619" formatCode="#,##0.00">
                  <c:v>2540.31</c:v>
                </c:pt>
                <c:pt idx="620" formatCode="#,##0.00">
                  <c:v>5001.973</c:v>
                </c:pt>
                <c:pt idx="621" formatCode="#,##0.00">
                  <c:v>5526.6149999999998</c:v>
                </c:pt>
                <c:pt idx="622" formatCode="#,##0.00">
                  <c:v>5146.9660000000003</c:v>
                </c:pt>
                <c:pt idx="623" formatCode="#,##0.00">
                  <c:v>5145.7430000000004</c:v>
                </c:pt>
                <c:pt idx="624" formatCode="#,##0.00">
                  <c:v>4253.6419999999998</c:v>
                </c:pt>
                <c:pt idx="626" formatCode="#,##0.00">
                  <c:v>4715.1869999999999</c:v>
                </c:pt>
                <c:pt idx="627" formatCode="#,##0.00">
                  <c:v>4492.3360000000002</c:v>
                </c:pt>
                <c:pt idx="628" formatCode="#,##0.00">
                  <c:v>5959.34</c:v>
                </c:pt>
                <c:pt idx="629" formatCode="#,##0.00">
                  <c:v>5231.3149999999996</c:v>
                </c:pt>
                <c:pt idx="630" formatCode="#,##0.00">
                  <c:v>5834.9709999999995</c:v>
                </c:pt>
                <c:pt idx="631" formatCode="#,##0.00">
                  <c:v>4743.8</c:v>
                </c:pt>
                <c:pt idx="632" formatCode="#,##0.00">
                  <c:v>2864.0450000000001</c:v>
                </c:pt>
                <c:pt idx="633" formatCode="#,##0.00">
                  <c:v>7206.5870000000004</c:v>
                </c:pt>
                <c:pt idx="634" formatCode="#,##0.00">
                  <c:v>10485.509</c:v>
                </c:pt>
                <c:pt idx="635">
                  <c:v>813.37699999999995</c:v>
                </c:pt>
                <c:pt idx="636" formatCode="#,##0.00">
                  <c:v>8837.2360000000008</c:v>
                </c:pt>
                <c:pt idx="637" formatCode="#,##0.00">
                  <c:v>3416.0590000000002</c:v>
                </c:pt>
                <c:pt idx="638" formatCode="#,##0.00">
                  <c:v>5067.6530000000002</c:v>
                </c:pt>
                <c:pt idx="639" formatCode="#,##0.00">
                  <c:v>6144.2730000000001</c:v>
                </c:pt>
                <c:pt idx="640" formatCode="#,##0.00">
                  <c:v>3719.8629999999998</c:v>
                </c:pt>
                <c:pt idx="641" formatCode="#,##0.00">
                  <c:v>4522.1949999999997</c:v>
                </c:pt>
                <c:pt idx="642" formatCode="#,##0.00">
                  <c:v>6580.62</c:v>
                </c:pt>
                <c:pt idx="643" formatCode="#,##0.00">
                  <c:v>1730.6769999999999</c:v>
                </c:pt>
                <c:pt idx="644">
                  <c:v>606.97299999999996</c:v>
                </c:pt>
                <c:pt idx="645" formatCode="#,##0.00">
                  <c:v>3740.5889999999999</c:v>
                </c:pt>
                <c:pt idx="646" formatCode="#,##0.00">
                  <c:v>4224.2550000000001</c:v>
                </c:pt>
                <c:pt idx="647" formatCode="#,##0.00">
                  <c:v>3708.3159999999998</c:v>
                </c:pt>
                <c:pt idx="648" formatCode="#,##0.00">
                  <c:v>7151.1059999999998</c:v>
                </c:pt>
                <c:pt idx="649" formatCode="#,##0.00">
                  <c:v>1030.546</c:v>
                </c:pt>
                <c:pt idx="650" formatCode="#,##0.00">
                  <c:v>9754.5419999999995</c:v>
                </c:pt>
                <c:pt idx="651">
                  <c:v>1.923</c:v>
                </c:pt>
                <c:pt idx="652" formatCode="#,##0.00">
                  <c:v>9985.7990000000009</c:v>
                </c:pt>
                <c:pt idx="653" formatCode="#,##0.00">
                  <c:v>10068.119000000001</c:v>
                </c:pt>
                <c:pt idx="654" formatCode="#,##0.00">
                  <c:v>10051.683999999999</c:v>
                </c:pt>
                <c:pt idx="655" formatCode="#,##0.00">
                  <c:v>9903.7510000000002</c:v>
                </c:pt>
                <c:pt idx="656">
                  <c:v>1.655</c:v>
                </c:pt>
                <c:pt idx="657">
                  <c:v>113.779</c:v>
                </c:pt>
                <c:pt idx="658" formatCode="#,##0.00">
                  <c:v>9109.2549999999992</c:v>
                </c:pt>
                <c:pt idx="659" formatCode="#,##0.00">
                  <c:v>4529.5129999999999</c:v>
                </c:pt>
                <c:pt idx="660" formatCode="#,##0.00">
                  <c:v>8547.473</c:v>
                </c:pt>
                <c:pt idx="661" formatCode="#,##0.00">
                  <c:v>8496.2880000000005</c:v>
                </c:pt>
                <c:pt idx="662" formatCode="#,##0.00">
                  <c:v>6128.1530000000002</c:v>
                </c:pt>
                <c:pt idx="663" formatCode="#,##0.00">
                  <c:v>5948.8789999999999</c:v>
                </c:pt>
                <c:pt idx="664">
                  <c:v>21.45</c:v>
                </c:pt>
                <c:pt idx="665">
                  <c:v>-43.366</c:v>
                </c:pt>
                <c:pt idx="666">
                  <c:v>4.0170000000000003</c:v>
                </c:pt>
                <c:pt idx="667" formatCode="#,##0.00">
                  <c:v>1494.798</c:v>
                </c:pt>
                <c:pt idx="668" formatCode="#,##0.00">
                  <c:v>1785.0129999999999</c:v>
                </c:pt>
                <c:pt idx="669" formatCode="#,##0.00">
                  <c:v>9886.1350000000002</c:v>
                </c:pt>
                <c:pt idx="670" formatCode="#,##0.00">
                  <c:v>8724.4140000000007</c:v>
                </c:pt>
                <c:pt idx="671" formatCode="#,##0.00">
                  <c:v>2436.4720000000002</c:v>
                </c:pt>
                <c:pt idx="672" formatCode="#,##0.00">
                  <c:v>8016.9110000000001</c:v>
                </c:pt>
                <c:pt idx="673" formatCode="#,##0.00">
                  <c:v>10017.536</c:v>
                </c:pt>
                <c:pt idx="674" formatCode="#,##0.00">
                  <c:v>4619.777</c:v>
                </c:pt>
                <c:pt idx="675">
                  <c:v>8.7710000000000008</c:v>
                </c:pt>
                <c:pt idx="676">
                  <c:v>619.75400000000002</c:v>
                </c:pt>
                <c:pt idx="677" formatCode="#,##0.00">
                  <c:v>10060.004999999999</c:v>
                </c:pt>
                <c:pt idx="678" formatCode="#,##0.00">
                  <c:v>10241.958000000001</c:v>
                </c:pt>
                <c:pt idx="679" formatCode="#,##0.00">
                  <c:v>9996.7279999999992</c:v>
                </c:pt>
                <c:pt idx="680" formatCode="#,##0.00">
                  <c:v>10035.977000000001</c:v>
                </c:pt>
                <c:pt idx="681" formatCode="#,##0.00">
                  <c:v>9947.9169999999995</c:v>
                </c:pt>
                <c:pt idx="682">
                  <c:v>-0.13300000000000001</c:v>
                </c:pt>
                <c:pt idx="683">
                  <c:v>12.724</c:v>
                </c:pt>
                <c:pt idx="684">
                  <c:v>0.223</c:v>
                </c:pt>
                <c:pt idx="685" formatCode="#,##0.00">
                  <c:v>8302.3780000000006</c:v>
                </c:pt>
                <c:pt idx="686">
                  <c:v>206.21700000000001</c:v>
                </c:pt>
                <c:pt idx="687" formatCode="#,##0.00">
                  <c:v>8502.9330000000009</c:v>
                </c:pt>
                <c:pt idx="688" formatCode="#,##0.00">
                  <c:v>6258.7870000000003</c:v>
                </c:pt>
                <c:pt idx="689" formatCode="#,##0.00">
                  <c:v>2848.0909999999999</c:v>
                </c:pt>
                <c:pt idx="690" formatCode="#,##0.00">
                  <c:v>3826.904</c:v>
                </c:pt>
                <c:pt idx="691" formatCode="#,##0.00">
                  <c:v>3829.4969999999998</c:v>
                </c:pt>
                <c:pt idx="692" formatCode="#,##0.00">
                  <c:v>3706.777</c:v>
                </c:pt>
                <c:pt idx="693">
                  <c:v>7.0000000000000001E-3</c:v>
                </c:pt>
                <c:pt idx="694">
                  <c:v>-5.2999999999999999E-2</c:v>
                </c:pt>
                <c:pt idx="695">
                  <c:v>-8.9999999999999993E-3</c:v>
                </c:pt>
                <c:pt idx="696">
                  <c:v>-3.3959999999999999</c:v>
                </c:pt>
                <c:pt idx="697">
                  <c:v>-8.7560000000000002</c:v>
                </c:pt>
                <c:pt idx="698">
                  <c:v>-2.7629999999999999</c:v>
                </c:pt>
                <c:pt idx="699">
                  <c:v>4.0000000000000001E-3</c:v>
                </c:pt>
                <c:pt idx="700">
                  <c:v>5.6509999999999998</c:v>
                </c:pt>
                <c:pt idx="701">
                  <c:v>0</c:v>
                </c:pt>
                <c:pt idx="702">
                  <c:v>8.1479999999999997</c:v>
                </c:pt>
                <c:pt idx="703" formatCode="#,##0.00">
                  <c:v>3213.3539999999998</c:v>
                </c:pt>
                <c:pt idx="704" formatCode="#,##0.00">
                  <c:v>6954.8559999999998</c:v>
                </c:pt>
                <c:pt idx="705" formatCode="#,##0.00">
                  <c:v>3110.4830000000002</c:v>
                </c:pt>
                <c:pt idx="706" formatCode="#,##0.00">
                  <c:v>8641.6720000000005</c:v>
                </c:pt>
                <c:pt idx="707" formatCode="#,##0.00">
                  <c:v>14447.125</c:v>
                </c:pt>
                <c:pt idx="708" formatCode="#,##0.00">
                  <c:v>15173.058000000001</c:v>
                </c:pt>
                <c:pt idx="709" formatCode="#,##0.00">
                  <c:v>12449.184999999999</c:v>
                </c:pt>
                <c:pt idx="710">
                  <c:v>405.37200000000001</c:v>
                </c:pt>
                <c:pt idx="711" formatCode="#,##0.00">
                  <c:v>1075.2059999999999</c:v>
                </c:pt>
                <c:pt idx="712">
                  <c:v>35.357999999999997</c:v>
                </c:pt>
                <c:pt idx="713" formatCode="#,##0.00">
                  <c:v>15256.758</c:v>
                </c:pt>
                <c:pt idx="714" formatCode="#,##0.00">
                  <c:v>4805.2430000000004</c:v>
                </c:pt>
                <c:pt idx="715" formatCode="#,##0.00">
                  <c:v>14574.519</c:v>
                </c:pt>
                <c:pt idx="716" formatCode="#,##0.00">
                  <c:v>12686.041999999999</c:v>
                </c:pt>
                <c:pt idx="717" formatCode="#,##0.00">
                  <c:v>9075.8080000000009</c:v>
                </c:pt>
                <c:pt idx="718" formatCode="#,##0.00">
                  <c:v>12930.495000000001</c:v>
                </c:pt>
                <c:pt idx="719">
                  <c:v>39.375</c:v>
                </c:pt>
                <c:pt idx="720">
                  <c:v>16.925000000000001</c:v>
                </c:pt>
                <c:pt idx="721">
                  <c:v>-18.291</c:v>
                </c:pt>
                <c:pt idx="722">
                  <c:v>3.7690000000000001</c:v>
                </c:pt>
                <c:pt idx="723">
                  <c:v>0.80800000000000005</c:v>
                </c:pt>
                <c:pt idx="724">
                  <c:v>0</c:v>
                </c:pt>
                <c:pt idx="725">
                  <c:v>0</c:v>
                </c:pt>
                <c:pt idx="726" formatCode="#,##0.00">
                  <c:v>9903.259</c:v>
                </c:pt>
                <c:pt idx="727">
                  <c:v>816.23900000000003</c:v>
                </c:pt>
                <c:pt idx="728" formatCode="#,##0.00">
                  <c:v>1997.597</c:v>
                </c:pt>
                <c:pt idx="729">
                  <c:v>2.4E-2</c:v>
                </c:pt>
                <c:pt idx="730">
                  <c:v>14.715999999999999</c:v>
                </c:pt>
                <c:pt idx="731" formatCode="#,##0.00">
                  <c:v>9517.0650000000005</c:v>
                </c:pt>
                <c:pt idx="732" formatCode="#,##0.00">
                  <c:v>10041.004000000001</c:v>
                </c:pt>
                <c:pt idx="733">
                  <c:v>17.184999999999999</c:v>
                </c:pt>
                <c:pt idx="734">
                  <c:v>1.4E-2</c:v>
                </c:pt>
                <c:pt idx="735">
                  <c:v>2E-3</c:v>
                </c:pt>
                <c:pt idx="736">
                  <c:v>4.0000000000000001E-3</c:v>
                </c:pt>
                <c:pt idx="737">
                  <c:v>7.1999999999999995E-2</c:v>
                </c:pt>
                <c:pt idx="738">
                  <c:v>2.7509999999999999</c:v>
                </c:pt>
                <c:pt idx="739" formatCode="#,##0.00">
                  <c:v>7371.5789999999997</c:v>
                </c:pt>
                <c:pt idx="740" formatCode="#,##0.00">
                  <c:v>12569.603999999999</c:v>
                </c:pt>
                <c:pt idx="741" formatCode="#,##0.00">
                  <c:v>17650.437999999998</c:v>
                </c:pt>
                <c:pt idx="742" formatCode="#,##0.00">
                  <c:v>19012.75</c:v>
                </c:pt>
                <c:pt idx="743" formatCode="#,##0.00">
                  <c:v>19880.126</c:v>
                </c:pt>
                <c:pt idx="744" formatCode="#,##0.00">
                  <c:v>3357.7919999999999</c:v>
                </c:pt>
                <c:pt idx="745" formatCode="#,##0.00">
                  <c:v>18601.54</c:v>
                </c:pt>
                <c:pt idx="746" formatCode="#,##0.00">
                  <c:v>2233.4070000000002</c:v>
                </c:pt>
                <c:pt idx="747" formatCode="#,##0.00">
                  <c:v>19862.400000000001</c:v>
                </c:pt>
                <c:pt idx="748" formatCode="#,##0.00">
                  <c:v>18820.344000000001</c:v>
                </c:pt>
                <c:pt idx="749" formatCode="#,##0.00">
                  <c:v>19052.128000000001</c:v>
                </c:pt>
                <c:pt idx="750" formatCode="#,##0.00">
                  <c:v>1518.896</c:v>
                </c:pt>
                <c:pt idx="751" formatCode="#,##0.00">
                  <c:v>17070.242999999999</c:v>
                </c:pt>
                <c:pt idx="752">
                  <c:v>174.92</c:v>
                </c:pt>
                <c:pt idx="753">
                  <c:v>6.0000000000000001E-3</c:v>
                </c:pt>
                <c:pt idx="754">
                  <c:v>6.2389999999999999</c:v>
                </c:pt>
                <c:pt idx="755">
                  <c:v>397.91899999999998</c:v>
                </c:pt>
                <c:pt idx="756" formatCode="#,##0.00">
                  <c:v>18639.190999999999</c:v>
                </c:pt>
                <c:pt idx="757" formatCode="#,##0.00">
                  <c:v>19357.968000000001</c:v>
                </c:pt>
                <c:pt idx="758" formatCode="#,##0.00">
                  <c:v>20085.899000000001</c:v>
                </c:pt>
                <c:pt idx="759" formatCode="#,##0.00">
                  <c:v>19676.039000000001</c:v>
                </c:pt>
                <c:pt idx="760">
                  <c:v>2E-3</c:v>
                </c:pt>
                <c:pt idx="761" formatCode="#,##0.00">
                  <c:v>19397.087</c:v>
                </c:pt>
                <c:pt idx="762" formatCode="#,##0.00">
                  <c:v>19780.030999999999</c:v>
                </c:pt>
                <c:pt idx="763" formatCode="#,##0.00">
                  <c:v>12233.707</c:v>
                </c:pt>
                <c:pt idx="764" formatCode="#,##0.00">
                  <c:v>9366.152</c:v>
                </c:pt>
                <c:pt idx="765">
                  <c:v>113.54</c:v>
                </c:pt>
                <c:pt idx="766" formatCode="#,##0.00">
                  <c:v>13799.641</c:v>
                </c:pt>
                <c:pt idx="767">
                  <c:v>166.91</c:v>
                </c:pt>
                <c:pt idx="768" formatCode="#,##0.00">
                  <c:v>4824.4769999999999</c:v>
                </c:pt>
                <c:pt idx="769">
                  <c:v>-1E-3</c:v>
                </c:pt>
                <c:pt idx="770">
                  <c:v>19.838999999999999</c:v>
                </c:pt>
                <c:pt idx="771" formatCode="#,##0.00">
                  <c:v>7636.9790000000003</c:v>
                </c:pt>
                <c:pt idx="772" formatCode="#,##0.00">
                  <c:v>10136.061</c:v>
                </c:pt>
                <c:pt idx="773">
                  <c:v>138.15799999999999</c:v>
                </c:pt>
                <c:pt idx="774" formatCode="#,##0.00">
                  <c:v>4614.6940000000004</c:v>
                </c:pt>
                <c:pt idx="775" formatCode="#,##0.00">
                  <c:v>19377.752</c:v>
                </c:pt>
                <c:pt idx="776" formatCode="#,##0.00">
                  <c:v>19063.214</c:v>
                </c:pt>
                <c:pt idx="777">
                  <c:v>3.5000000000000003E-2</c:v>
                </c:pt>
                <c:pt idx="778">
                  <c:v>0.02</c:v>
                </c:pt>
                <c:pt idx="779">
                  <c:v>3.8780000000000001</c:v>
                </c:pt>
                <c:pt idx="780" formatCode="#,##0.00">
                  <c:v>19870.171999999999</c:v>
                </c:pt>
                <c:pt idx="781" formatCode="#,##0.00">
                  <c:v>19542.011999999999</c:v>
                </c:pt>
                <c:pt idx="782" formatCode="#,##0.00">
                  <c:v>19880.145</c:v>
                </c:pt>
                <c:pt idx="783" formatCode="#,##0.00">
                  <c:v>19389.371999999999</c:v>
                </c:pt>
                <c:pt idx="784" formatCode="#,##0.00">
                  <c:v>20178.857</c:v>
                </c:pt>
                <c:pt idx="785" formatCode="#,##0.00">
                  <c:v>19389.904999999999</c:v>
                </c:pt>
                <c:pt idx="786">
                  <c:v>0.92</c:v>
                </c:pt>
                <c:pt idx="787">
                  <c:v>18.587</c:v>
                </c:pt>
                <c:pt idx="788" formatCode="#,##0.00">
                  <c:v>15832.305</c:v>
                </c:pt>
                <c:pt idx="789">
                  <c:v>0.38400000000000001</c:v>
                </c:pt>
                <c:pt idx="79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B68-47C8-80C8-C9B382D54A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528063"/>
        <c:axId val="37530559"/>
      </c:scatterChart>
      <c:scatterChart>
        <c:scatterStyle val="lineMarker"/>
        <c:varyColors val="0"/>
        <c:ser>
          <c:idx val="1"/>
          <c:order val="1"/>
          <c:tx>
            <c:v>Cumulative LLCS operation hours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Summary!$F$3:$AF$3</c:f>
              <c:numCache>
                <c:formatCode>mmm\-yy</c:formatCode>
                <c:ptCount val="27"/>
                <c:pt idx="0">
                  <c:v>45839</c:v>
                </c:pt>
                <c:pt idx="1">
                  <c:v>45809</c:v>
                </c:pt>
                <c:pt idx="2">
                  <c:v>45778</c:v>
                </c:pt>
                <c:pt idx="3">
                  <c:v>45748</c:v>
                </c:pt>
                <c:pt idx="4">
                  <c:v>45717</c:v>
                </c:pt>
                <c:pt idx="5">
                  <c:v>45689</c:v>
                </c:pt>
                <c:pt idx="6">
                  <c:v>45658</c:v>
                </c:pt>
                <c:pt idx="7">
                  <c:v>45627</c:v>
                </c:pt>
                <c:pt idx="8">
                  <c:v>45597</c:v>
                </c:pt>
                <c:pt idx="9">
                  <c:v>45566</c:v>
                </c:pt>
                <c:pt idx="10">
                  <c:v>45536</c:v>
                </c:pt>
                <c:pt idx="11">
                  <c:v>45505</c:v>
                </c:pt>
                <c:pt idx="12">
                  <c:v>45474</c:v>
                </c:pt>
                <c:pt idx="13">
                  <c:v>45444</c:v>
                </c:pt>
                <c:pt idx="14">
                  <c:v>45413</c:v>
                </c:pt>
                <c:pt idx="15">
                  <c:v>45383</c:v>
                </c:pt>
                <c:pt idx="16">
                  <c:v>45352</c:v>
                </c:pt>
                <c:pt idx="17">
                  <c:v>45323</c:v>
                </c:pt>
                <c:pt idx="18">
                  <c:v>45292</c:v>
                </c:pt>
                <c:pt idx="19">
                  <c:v>45283</c:v>
                </c:pt>
                <c:pt idx="20">
                  <c:v>45231</c:v>
                </c:pt>
                <c:pt idx="21">
                  <c:v>45200</c:v>
                </c:pt>
                <c:pt idx="22">
                  <c:v>45047</c:v>
                </c:pt>
                <c:pt idx="23">
                  <c:v>45017</c:v>
                </c:pt>
                <c:pt idx="24">
                  <c:v>44986</c:v>
                </c:pt>
                <c:pt idx="25">
                  <c:v>44927</c:v>
                </c:pt>
                <c:pt idx="26">
                  <c:v>44896</c:v>
                </c:pt>
              </c:numCache>
            </c:numRef>
          </c:xVal>
          <c:yVal>
            <c:numRef>
              <c:f>Summary!$F$10:$AF$10</c:f>
              <c:numCache>
                <c:formatCode>0.00</c:formatCode>
                <c:ptCount val="27"/>
                <c:pt idx="0">
                  <c:v>14865.720875555555</c:v>
                </c:pt>
                <c:pt idx="1">
                  <c:v>14437.720875555555</c:v>
                </c:pt>
                <c:pt idx="2">
                  <c:v>13717.720875555555</c:v>
                </c:pt>
                <c:pt idx="3">
                  <c:v>12997.720875555555</c:v>
                </c:pt>
                <c:pt idx="4">
                  <c:v>12354.720875555555</c:v>
                </c:pt>
                <c:pt idx="5">
                  <c:v>11610.720875555555</c:v>
                </c:pt>
                <c:pt idx="6">
                  <c:v>10938.720875555555</c:v>
                </c:pt>
                <c:pt idx="7">
                  <c:v>10424.054208888889</c:v>
                </c:pt>
                <c:pt idx="8">
                  <c:v>9910.7208755555548</c:v>
                </c:pt>
                <c:pt idx="9">
                  <c:v>9190.7208755555548</c:v>
                </c:pt>
                <c:pt idx="10">
                  <c:v>8446.7208755555548</c:v>
                </c:pt>
                <c:pt idx="11">
                  <c:v>8350.7208755555548</c:v>
                </c:pt>
                <c:pt idx="12">
                  <c:v>8350.7208755555548</c:v>
                </c:pt>
                <c:pt idx="13">
                  <c:v>7902.1542088888873</c:v>
                </c:pt>
                <c:pt idx="14">
                  <c:v>7229.8208755555543</c:v>
                </c:pt>
                <c:pt idx="15">
                  <c:v>6565.6208755555544</c:v>
                </c:pt>
                <c:pt idx="16">
                  <c:v>5845.6208755555544</c:v>
                </c:pt>
                <c:pt idx="17">
                  <c:v>5132.1708755555546</c:v>
                </c:pt>
                <c:pt idx="18">
                  <c:v>4436.1708755555546</c:v>
                </c:pt>
                <c:pt idx="19">
                  <c:v>4069.5542088888883</c:v>
                </c:pt>
                <c:pt idx="20">
                  <c:v>3565.7042088888884</c:v>
                </c:pt>
                <c:pt idx="21">
                  <c:v>3421.937542222222</c:v>
                </c:pt>
                <c:pt idx="22">
                  <c:v>3346.7042088888888</c:v>
                </c:pt>
                <c:pt idx="23">
                  <c:v>3223.7375422222221</c:v>
                </c:pt>
                <c:pt idx="24">
                  <c:v>3121.3708755555554</c:v>
                </c:pt>
                <c:pt idx="25">
                  <c:v>3020.1708755555555</c:v>
                </c:pt>
                <c:pt idx="26">
                  <c:v>2548.8042088888888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B68-47C8-80C8-C9B382D54A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8123743"/>
        <c:axId val="2128132479"/>
      </c:scatterChart>
      <c:valAx>
        <c:axId val="37528063"/>
        <c:scaling>
          <c:orientation val="minMax"/>
          <c:max val="45810"/>
          <c:min val="4474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 [MM/DD/YYYY]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yy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6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530559"/>
        <c:crosses val="autoZero"/>
        <c:crossBetween val="midCat"/>
        <c:majorUnit val="183"/>
        <c:minorUnit val="31"/>
      </c:valAx>
      <c:valAx>
        <c:axId val="3753055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Beam power at target [W]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528063"/>
        <c:crosses val="autoZero"/>
        <c:crossBetween val="midCat"/>
      </c:valAx>
      <c:valAx>
        <c:axId val="2128132479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Cumulative Li operation hours [hours]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8123743"/>
        <c:crosses val="max"/>
        <c:crossBetween val="midCat"/>
      </c:valAx>
      <c:valAx>
        <c:axId val="2128123743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212813247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11" y="0"/>
            <a:ext cx="3011489" cy="463385"/>
          </a:xfrm>
          <a:prstGeom prst="rect">
            <a:avLst/>
          </a:prstGeom>
        </p:spPr>
        <p:txBody>
          <a:bodyPr vert="horz" lIns="90959" tIns="45479" rIns="90959" bIns="45479" rtlCol="0"/>
          <a:lstStyle>
            <a:lvl1pPr algn="r">
              <a:defRPr sz="1200"/>
            </a:lvl1pPr>
          </a:lstStyle>
          <a:p>
            <a:r>
              <a:rPr lang="en-US" sz="900" dirty="0"/>
              <a:t>3 May 2023</a:t>
            </a:r>
          </a:p>
        </p:txBody>
      </p:sp>
      <p:sp>
        <p:nvSpPr>
          <p:cNvPr id="14" name="Header Placeholder 13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489" cy="463385"/>
          </a:xfrm>
          <a:prstGeom prst="rect">
            <a:avLst/>
          </a:prstGeom>
        </p:spPr>
        <p:txBody>
          <a:bodyPr vert="horz" lIns="90959" tIns="45479" rIns="90959" bIns="45479" rtlCol="0"/>
          <a:lstStyle>
            <a:lvl1pPr algn="l">
              <a:defRPr sz="1200"/>
            </a:lvl1pPr>
          </a:lstStyle>
          <a:p>
            <a:r>
              <a:rPr lang="en-US" sz="900" dirty="0"/>
              <a:t>FRIB PowerPoint Template 16x9 Status</a:t>
            </a:r>
          </a:p>
          <a:p>
            <a:r>
              <a:rPr lang="en-US" sz="900" dirty="0"/>
              <a:t>Alex Parsons, FRIB Creative Director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788289" y="8450227"/>
            <a:ext cx="4729728" cy="703690"/>
          </a:xfrm>
          <a:prstGeom prst="rect">
            <a:avLst/>
          </a:prstGeom>
        </p:spPr>
        <p:txBody>
          <a:bodyPr vert="horz" lIns="94149" tIns="47074" rIns="94149" bIns="47074" rtlCol="0" anchor="b"/>
          <a:lstStyle>
            <a:lvl1pPr algn="l">
              <a:defRPr sz="1200"/>
            </a:lvl1pPr>
          </a:lstStyle>
          <a:p>
            <a:r>
              <a:rPr lang="en-US" sz="900" dirty="0"/>
              <a:t>Facility for Rare Isotope Beams</a:t>
            </a:r>
          </a:p>
          <a:p>
            <a:r>
              <a:rPr lang="en-US" sz="900" dirty="0"/>
              <a:t>U.S. Department of Energy Office of Science | Michigan State University</a:t>
            </a:r>
          </a:p>
          <a:p>
            <a:r>
              <a:rPr lang="en-US" sz="900" dirty="0"/>
              <a:t>640 South Shaw Lane • East Lansing, MI 48824, USA</a:t>
            </a:r>
          </a:p>
          <a:p>
            <a:r>
              <a:rPr lang="en-US" sz="900" dirty="0"/>
              <a:t>frib.msu.edu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" y="8403314"/>
            <a:ext cx="642863" cy="7506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3936173" y="8772379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0C3F6D33-7C2E-44BB-B6EF-2876F56DBD42}" type="slidenum">
              <a:rPr lang="en-US" sz="900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11699" cy="461725"/>
          </a:xfrm>
          <a:prstGeom prst="rect">
            <a:avLst/>
          </a:prstGeom>
        </p:spPr>
        <p:txBody>
          <a:bodyPr vert="horz" wrap="square" lIns="91914" tIns="45956" rIns="91914" bIns="4595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2"/>
            <a:ext cx="3011699" cy="461725"/>
          </a:xfrm>
          <a:prstGeom prst="rect">
            <a:avLst/>
          </a:prstGeom>
        </p:spPr>
        <p:txBody>
          <a:bodyPr vert="horz" wrap="square" lIns="91914" tIns="45956" rIns="91914" bIns="45956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10/20/25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914" tIns="45956" rIns="91914" bIns="4595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78"/>
            <a:ext cx="5560060" cy="4155519"/>
          </a:xfrm>
          <a:prstGeom prst="rect">
            <a:avLst/>
          </a:prstGeom>
        </p:spPr>
        <p:txBody>
          <a:bodyPr vert="horz" wrap="square" lIns="91914" tIns="45956" rIns="91914" bIns="45956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764"/>
            <a:ext cx="3011699" cy="461724"/>
          </a:xfrm>
          <a:prstGeom prst="rect">
            <a:avLst/>
          </a:prstGeom>
        </p:spPr>
        <p:txBody>
          <a:bodyPr vert="horz" wrap="square" lIns="91914" tIns="45956" rIns="91914" bIns="4595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764"/>
            <a:ext cx="3011699" cy="461724"/>
          </a:xfrm>
          <a:prstGeom prst="rect">
            <a:avLst/>
          </a:prstGeom>
        </p:spPr>
        <p:txBody>
          <a:bodyPr vert="horz" wrap="square" lIns="91914" tIns="45956" rIns="91914" bIns="45956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831" indent="-285705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2817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599942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070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5633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59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86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12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6875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4087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F26B1-DE9A-4EC9-A610-93C778CE03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98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Ok, now back to ARIS, detectors. Salvatore just shared a lot about the ARIS detectors, so I will tell you how we use them.</a:t>
            </a:r>
          </a:p>
        </p:txBody>
      </p:sp>
    </p:spTree>
    <p:extLst>
      <p:ext uri="{BB962C8B-B14F-4D97-AF65-F5344CB8AC3E}">
        <p14:creationId xmlns:p14="http://schemas.microsoft.com/office/powerpoint/2010/main" val="2622275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our tools for fragment separation operation. We rely on LISE simulations (thanks Oleg) which allows us to check on all the needs for a beam delivery, from target to PID and more. You can see here we can get very good agreement, it’s a powerful tool.</a:t>
            </a:r>
          </a:p>
          <a:p>
            <a:endParaRPr lang="en-US" dirty="0"/>
          </a:p>
          <a:p>
            <a:pPr marL="0" marR="0" lvl="0" indent="0" algn="l" defTabSz="45712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Oleg will discuss much more on this in the next talk.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085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703" y="1238250"/>
            <a:ext cx="9986635" cy="4473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77" indent="0" algn="ctr">
              <a:buNone/>
              <a:defRPr/>
            </a:lvl2pPr>
            <a:lvl3pPr marL="864551" indent="0" algn="ctr">
              <a:buNone/>
              <a:defRPr/>
            </a:lvl3pPr>
            <a:lvl4pPr marL="1296827" indent="0" algn="ctr">
              <a:buNone/>
              <a:defRPr/>
            </a:lvl4pPr>
            <a:lvl5pPr marL="1729104" indent="0" algn="ctr">
              <a:buNone/>
              <a:defRPr/>
            </a:lvl5pPr>
            <a:lvl6pPr marL="2161379" indent="0" algn="ctr">
              <a:buNone/>
              <a:defRPr/>
            </a:lvl6pPr>
            <a:lvl7pPr marL="2593655" indent="0" algn="ctr">
              <a:buNone/>
              <a:defRPr/>
            </a:lvl7pPr>
            <a:lvl8pPr marL="3025929" indent="0" algn="ctr">
              <a:buNone/>
              <a:defRPr/>
            </a:lvl8pPr>
            <a:lvl9pPr marL="345820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5" y="3147284"/>
            <a:ext cx="12001499" cy="478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387154"/>
            <a:ext cx="12192000" cy="425885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US National Science Foundation under grant No. PHY-23-10078 and the U.S. Department of Energy, Office of Science, Office of Nuclear Physics and used resources of the</a:t>
            </a:r>
            <a:r>
              <a:rPr lang="en-US" sz="110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DE-SC0023633.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015216" y="415245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46592"/>
            <a:ext cx="1600200" cy="20438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6D52DA-7EC2-A93A-E527-24C0D964E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53488"/>
          <a:stretch/>
        </p:blipFill>
        <p:spPr>
          <a:xfrm>
            <a:off x="4495800" y="5636776"/>
            <a:ext cx="3048000" cy="639434"/>
          </a:xfrm>
          <a:prstGeom prst="rect">
            <a:avLst/>
          </a:prstGeom>
        </p:spPr>
      </p:pic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25E56C48-E97E-EB04-E105-6EE91E71CE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03411" y="5695162"/>
            <a:ext cx="3474189" cy="616246"/>
          </a:xfrm>
          <a:prstGeom prst="rect">
            <a:avLst/>
          </a:prstGeom>
        </p:spPr>
      </p:pic>
      <p:pic>
        <p:nvPicPr>
          <p:cNvPr id="1026" name="Picture 2" descr="NSF - National Science Foundation">
            <a:extLst>
              <a:ext uri="{FF2B5EF4-FFF2-40B4-BE49-F238E27FC236}">
                <a16:creationId xmlns:a16="http://schemas.microsoft.com/office/drawing/2014/main" id="{8E40B2C5-6484-3D68-4F0C-0691308DCA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610253"/>
            <a:ext cx="1828800" cy="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241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8" y="1320110"/>
            <a:ext cx="10486572" cy="3376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9947" tIns="44973" rIns="89947" bIns="44973">
            <a:spAutoFit/>
          </a:bodyPr>
          <a:lstStyle/>
          <a:p>
            <a:pPr defTabSz="449856" eaLnBrk="0" hangingPunct="0">
              <a:lnSpc>
                <a:spcPct val="90000"/>
              </a:lnSpc>
              <a:defRPr/>
            </a:pPr>
            <a:endParaRPr lang="en-US" sz="1772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06"/>
            <a:ext cx="12192000" cy="3635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9947" tIns="44973" rIns="89947" bIns="44973">
            <a:spAutoFit/>
          </a:bodyPr>
          <a:lstStyle/>
          <a:p>
            <a:pPr defTabSz="449856">
              <a:defRPr/>
            </a:pPr>
            <a:endParaRPr lang="en-US" sz="1772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84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375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93746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frib.msu.edu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9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10200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07095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10200"/>
            <a:ext cx="12089496" cy="584200"/>
          </a:xfrm>
        </p:spPr>
        <p:txBody>
          <a:bodyPr anchor="ctr"/>
          <a:lstStyle>
            <a:lvl1pPr marL="137112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93552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7" y="1071570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56905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2" y="1067105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2" y="3581407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45674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5"/>
            <a:ext cx="5892800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79" y="1067105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13" y="3581407"/>
            <a:ext cx="5892799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79" y="3581407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17802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309516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6079" y="6063452"/>
            <a:ext cx="12192000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2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89377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8" y="79927"/>
            <a:ext cx="11990413" cy="478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8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12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2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</p:sldLayoutIdLst>
  <p:hf hdr="0" dt="0"/>
  <p:txStyles>
    <p:titleStyle>
      <a:lvl1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80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162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241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323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95" indent="-180195" algn="l" defTabSz="803370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94" indent="-15166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641" indent="-160673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90" indent="-13364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3087" indent="-18019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507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590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67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75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2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1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3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rtal.frib.msu.edu/sites/DCC/DCC%20Submitted%20Documents/T10301-PD-004697-R001.docx?web=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f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4.emf"/><Relationship Id="rId7" Type="http://schemas.openxmlformats.org/officeDocument/2006/relationships/image" Target="../media/image77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180.png"/><Relationship Id="rId9" Type="http://schemas.openxmlformats.org/officeDocument/2006/relationships/image" Target="../media/image23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Bradley Sherrill</a:t>
            </a:r>
            <a:br>
              <a:rPr lang="en-US" dirty="0"/>
            </a:br>
            <a:r>
              <a:rPr lang="en-US" dirty="0"/>
              <a:t>Associate Director for Fragment Separation</a:t>
            </a:r>
            <a:br>
              <a:rPr lang="en-US" dirty="0"/>
            </a:br>
            <a:r>
              <a:rPr lang="en-US" dirty="0"/>
              <a:t>sherrill@frib.msu.edu</a:t>
            </a:r>
          </a:p>
          <a:p>
            <a:r>
              <a:rPr lang="en-US" dirty="0"/>
              <a:t>20 October 2025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247655" y="2930623"/>
            <a:ext cx="11639545" cy="911935"/>
          </a:xfrm>
        </p:spPr>
        <p:txBody>
          <a:bodyPr/>
          <a:lstStyle/>
          <a:p>
            <a:r>
              <a:rPr lang="en-US" dirty="0"/>
              <a:t>High-Power Rare-Isotope-Beam Production and Separation at FRIB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0397000C-E0EE-A85F-038B-C68AAE8BC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91242"/>
            <a:ext cx="7239001" cy="443178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Routinely accelerating up to 5 charge states (for </a:t>
            </a:r>
            <a:r>
              <a:rPr lang="en-US" baseline="30000" dirty="0"/>
              <a:t>238</a:t>
            </a:r>
            <a:r>
              <a:rPr lang="en-US" dirty="0"/>
              <a:t>U) simultaneously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(83% for </a:t>
            </a:r>
            <a:r>
              <a:rPr lang="en-GB" baseline="30000" dirty="0"/>
              <a:t>238</a:t>
            </a:r>
            <a:r>
              <a:rPr lang="en-GB" dirty="0"/>
              <a:t>U) Stripping Efficiency with Multiple Charge-state Simultaneous Acceleration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CA310-5DCD-CE88-C9A0-7F84CBE2B6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prstGeom prst="rect">
            <a:avLst/>
          </a:prstGeom>
        </p:spPr>
        <p:txBody>
          <a:bodyPr lIns="0" tIns="45712" rIns="0" bIns="45712" anchor="b"/>
          <a:lstStyle>
            <a:defPPr>
              <a:defRPr lang="en-US"/>
            </a:defPPr>
            <a:lvl1pPr algn="r" defTabSz="457126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0C1D9F6-7BD5-B03C-24FE-40ECA8C1B1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126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64308"/>
                </a:solidFill>
                <a:latin typeface="Arial" pitchFamily="34" charset="0"/>
                <a:ea typeface="ヒラギノ角ゴ Pro W3" charset="-128"/>
                <a:cs typeface="+mn-cs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7645401" y="1676401"/>
            <a:ext cx="4317999" cy="327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/>
              <a:t>Multi-charge-state beams tuned to overlap at specified locations</a:t>
            </a:r>
          </a:p>
          <a:p>
            <a:pPr lvl="1"/>
            <a:r>
              <a:rPr lang="en-US" kern="0" dirty="0"/>
              <a:t>Target (present)</a:t>
            </a:r>
          </a:p>
          <a:p>
            <a:pPr lvl="1"/>
            <a:r>
              <a:rPr lang="en-US" kern="0" dirty="0"/>
              <a:t>Charge stripper (future)</a:t>
            </a:r>
          </a:p>
          <a:p>
            <a:r>
              <a:rPr lang="en-US" kern="0" dirty="0"/>
              <a:t>Plan to accelerate multi-charge state beams in Linac Segment 1 (upstream of charge stripper)</a:t>
            </a:r>
          </a:p>
          <a:p>
            <a:r>
              <a:rPr lang="en-US" kern="0" dirty="0"/>
              <a:t>In principle LINAC and stripper could operate at 100 kW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648200"/>
            <a:ext cx="4267200" cy="523220"/>
          </a:xfrm>
          <a:prstGeom prst="rect">
            <a:avLst/>
          </a:prstGeom>
          <a:solidFill>
            <a:srgbClr val="92D050">
              <a:alpha val="64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700" b="1" dirty="0"/>
              <a:t>Simultaneous acceleration of five charge states of </a:t>
            </a:r>
            <a:r>
              <a:rPr lang="en-US" sz="1700" b="1" baseline="30000" dirty="0"/>
              <a:t>238</a:t>
            </a:r>
            <a:r>
              <a:rPr lang="en-US" sz="1700" b="1" dirty="0"/>
              <a:t>U beam in FRIB linac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D77787-2122-634F-9BE3-5B65518394D0}"/>
              </a:ext>
            </a:extLst>
          </p:cNvPr>
          <p:cNvSpPr/>
          <p:nvPr/>
        </p:nvSpPr>
        <p:spPr>
          <a:xfrm>
            <a:off x="6781800" y="3203008"/>
            <a:ext cx="7620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259E8-1CF8-E12A-EB12-E9096212D592}"/>
              </a:ext>
            </a:extLst>
          </p:cNvPr>
          <p:cNvSpPr txBox="1"/>
          <p:nvPr/>
        </p:nvSpPr>
        <p:spPr>
          <a:xfrm>
            <a:off x="7428089" y="4790182"/>
            <a:ext cx="4611511" cy="1077218"/>
          </a:xfrm>
          <a:prstGeom prst="rect">
            <a:avLst/>
          </a:prstGeom>
          <a:solidFill>
            <a:schemeClr val="accent4">
              <a:lumMod val="60000"/>
              <a:lumOff val="4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P. N. </a:t>
            </a:r>
            <a:r>
              <a:rPr lang="en-US" sz="16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Ostroumov</a:t>
            </a:r>
            <a:r>
              <a:rPr lang="en-US" sz="16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et al., Phys. Rev. Lett.</a:t>
            </a:r>
            <a:r>
              <a:rPr lang="en-US" sz="16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r>
              <a:rPr lang="en-US" sz="16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114801 (2021)</a:t>
            </a:r>
          </a:p>
          <a:p>
            <a:r>
              <a:rPr lang="en-US" sz="1600" b="1" kern="1600" dirty="0">
                <a:latin typeface="+mn-lt"/>
                <a:cs typeface="Times New Roman" panose="02020603050405020304" pitchFamily="18" charset="0"/>
              </a:rPr>
              <a:t>20 kW Uranium – </a:t>
            </a:r>
            <a:r>
              <a:rPr lang="en-U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P. N. Ostroumov,</a:t>
            </a:r>
            <a:r>
              <a:rPr lang="en-US" sz="16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sz="1600" b="1" kern="16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600" kern="1600" dirty="0">
                <a:latin typeface="+mn-lt"/>
                <a:cs typeface="Times New Roman" panose="02020603050405020304" pitchFamily="18" charset="0"/>
              </a:rPr>
              <a:t>Phys. Rev. Acc. and Beams 27, 060101 (2024)</a:t>
            </a:r>
          </a:p>
        </p:txBody>
      </p:sp>
    </p:spTree>
    <p:extLst>
      <p:ext uri="{BB962C8B-B14F-4D97-AF65-F5344CB8AC3E}">
        <p14:creationId xmlns:p14="http://schemas.microsoft.com/office/powerpoint/2010/main" val="2811516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2EFE73-2200-58CD-590E-BF393F81E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4869010" cy="4937460"/>
          </a:xfrm>
        </p:spPr>
        <p:txBody>
          <a:bodyPr/>
          <a:lstStyle/>
          <a:p>
            <a:r>
              <a:rPr lang="en-US" dirty="0"/>
              <a:t>Rare isotopes are separated using the Advance Rare Isotope Separator, ARIS</a:t>
            </a:r>
          </a:p>
          <a:p>
            <a:r>
              <a:rPr lang="en-US" dirty="0"/>
              <a:t>M. Hausmann et al.</a:t>
            </a:r>
            <a:r>
              <a:rPr lang="en-US" i="1" dirty="0"/>
              <a:t>, NIM B317 (2013), </a:t>
            </a:r>
            <a:r>
              <a:rPr lang="en-US" dirty="0"/>
              <a:t>presented at EMIS 2012 (16</a:t>
            </a:r>
            <a:r>
              <a:rPr lang="en-US" baseline="30000" dirty="0"/>
              <a:t>th</a:t>
            </a:r>
            <a:r>
              <a:rPr lang="en-US" dirty="0"/>
              <a:t> EMIS)</a:t>
            </a:r>
          </a:p>
          <a:p>
            <a:r>
              <a:rPr lang="en-US" dirty="0"/>
              <a:t>Production target is 15 m underground</a:t>
            </a:r>
          </a:p>
          <a:p>
            <a:r>
              <a:rPr lang="en-US" dirty="0"/>
              <a:t>Experimental facilities are at ground level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DA1F31-245C-C53D-4504-7F23A482A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Rare Isotope Production and Separation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EEF908-71E0-9665-9B53-BBF0C8B4CE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E4B783-6202-B8E9-A5D4-6D9DEB0671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79AD50-23F2-8482-1224-7542D6267C0D}"/>
              </a:ext>
            </a:extLst>
          </p:cNvPr>
          <p:cNvGrpSpPr/>
          <p:nvPr/>
        </p:nvGrpSpPr>
        <p:grpSpPr>
          <a:xfrm>
            <a:off x="5451706" y="1032339"/>
            <a:ext cx="6638694" cy="5059633"/>
            <a:chOff x="1670447" y="1065037"/>
            <a:chExt cx="6638694" cy="50596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77976E-D42B-12AD-E871-D15F5F5E7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0447" y="1065037"/>
              <a:ext cx="6638694" cy="50596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7979C6-18C5-9B19-3DBA-F16FCAF12C1D}"/>
                </a:ext>
              </a:extLst>
            </p:cNvPr>
            <p:cNvSpPr txBox="1"/>
            <p:nvPr/>
          </p:nvSpPr>
          <p:spPr>
            <a:xfrm>
              <a:off x="2082998" y="3380102"/>
              <a:ext cx="1265090" cy="304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78" dirty="0"/>
                <a:t>Pre-separator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F36F62-784F-C9D9-FD66-97F90E78C0E2}"/>
                </a:ext>
              </a:extLst>
            </p:cNvPr>
            <p:cNvSpPr txBox="1"/>
            <p:nvPr/>
          </p:nvSpPr>
          <p:spPr>
            <a:xfrm>
              <a:off x="3048001" y="1143001"/>
              <a:ext cx="1557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Stopped Beam Area</a:t>
              </a: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151B48E1-36B4-1032-1AE2-37E45F754092}"/>
              </a:ext>
            </a:extLst>
          </p:cNvPr>
          <p:cNvSpPr/>
          <p:nvPr/>
        </p:nvSpPr>
        <p:spPr>
          <a:xfrm>
            <a:off x="4970610" y="2051793"/>
            <a:ext cx="1787294" cy="2895600"/>
          </a:xfrm>
          <a:prstGeom prst="ellipse">
            <a:avLst/>
          </a:prstGeom>
          <a:noFill/>
          <a:ln>
            <a:solidFill>
              <a:srgbClr val="06430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372B70-6323-45A3-D03E-EB5447A8BD06}"/>
              </a:ext>
            </a:extLst>
          </p:cNvPr>
          <p:cNvSpPr txBox="1"/>
          <p:nvPr/>
        </p:nvSpPr>
        <p:spPr>
          <a:xfrm>
            <a:off x="1676400" y="4947393"/>
            <a:ext cx="322038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Bandura et al., NIM A645, Hausmann et al., NIM B317, Portillo et al., NIM B540</a:t>
            </a:r>
          </a:p>
        </p:txBody>
      </p:sp>
    </p:spTree>
    <p:extLst>
      <p:ext uri="{BB962C8B-B14F-4D97-AF65-F5344CB8AC3E}">
        <p14:creationId xmlns:p14="http://schemas.microsoft.com/office/powerpoint/2010/main" val="54397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DC1AC6-8BBA-81B9-05F5-576E63013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3381446" cy="4937460"/>
          </a:xfrm>
        </p:spPr>
        <p:txBody>
          <a:bodyPr/>
          <a:lstStyle/>
          <a:p>
            <a:r>
              <a:rPr lang="en-US" sz="2400" dirty="0"/>
              <a:t>Three-stage separation by the use of “wedges” </a:t>
            </a:r>
          </a:p>
          <a:p>
            <a:r>
              <a:rPr lang="en-US" sz="2400" dirty="0"/>
              <a:t>Special features</a:t>
            </a:r>
          </a:p>
          <a:p>
            <a:pPr lvl="1"/>
            <a:r>
              <a:rPr lang="en-US" dirty="0"/>
              <a:t>Momentum compression</a:t>
            </a:r>
          </a:p>
          <a:p>
            <a:pPr lvl="1"/>
            <a:r>
              <a:rPr lang="en-US" dirty="0"/>
              <a:t>Particle identification, PID, of individual atoms</a:t>
            </a:r>
          </a:p>
          <a:p>
            <a:pPr lvl="1"/>
            <a:r>
              <a:rPr lang="en-US" dirty="0"/>
              <a:t>Designed for operation with 400 kW of primary beam</a:t>
            </a:r>
          </a:p>
          <a:p>
            <a:pPr>
              <a:spcBef>
                <a:spcPts val="300"/>
              </a:spcBef>
            </a:pPr>
            <a:r>
              <a:rPr lang="en-US" dirty="0"/>
              <a:t>Remote handling of items in target/wedge area</a:t>
            </a:r>
          </a:p>
          <a:p>
            <a:pPr>
              <a:spcBef>
                <a:spcPts val="300"/>
              </a:spcBef>
            </a:pPr>
            <a:r>
              <a:rPr lang="en-US" dirty="0"/>
              <a:t>Atom-by-atom identification of </a:t>
            </a:r>
            <a:r>
              <a:rPr lang="en-US" i="1" dirty="0"/>
              <a:t>A, Z, q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Modeling with - </a:t>
            </a:r>
            <a:r>
              <a:rPr lang="en-US" dirty="0" err="1"/>
              <a:t>LISE</a:t>
            </a:r>
            <a:r>
              <a:rPr lang="en-US" baseline="-25000" dirty="0" err="1"/>
              <a:t>cute</a:t>
            </a:r>
            <a:r>
              <a:rPr lang="en-US" baseline="30000" dirty="0"/>
              <a:t>++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56892B-E354-042C-8C4A-72611202E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Advance Rare Isotope Separator, ARIS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4E0AAD-EB7E-DB70-32ED-7EB8D67A44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618F7-F0E1-7361-8CC5-60D5D04EC1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9" name="Picture 2" descr="C:\Users\carr\Desktop\Beam Line.JPG">
            <a:extLst>
              <a:ext uri="{FF2B5EF4-FFF2-40B4-BE49-F238E27FC236}">
                <a16:creationId xmlns:a16="http://schemas.microsoft.com/office/drawing/2014/main" id="{D1DDF221-FE22-0245-1701-6424456EA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4237" y="1216704"/>
            <a:ext cx="7919294" cy="2651506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7E968A-6680-5B7C-4C17-34671458BD4D}"/>
              </a:ext>
            </a:extLst>
          </p:cNvPr>
          <p:cNvSpPr txBox="1"/>
          <p:nvPr/>
        </p:nvSpPr>
        <p:spPr>
          <a:xfrm>
            <a:off x="8721953" y="1701921"/>
            <a:ext cx="3055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additional stages of separation for cleanup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4718D-78EB-B605-9247-28FE3B532493}"/>
              </a:ext>
            </a:extLst>
          </p:cNvPr>
          <p:cNvSpPr txBox="1"/>
          <p:nvPr/>
        </p:nvSpPr>
        <p:spPr>
          <a:xfrm>
            <a:off x="3612931" y="2637638"/>
            <a:ext cx="1100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 – carbon disk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A93B1-3069-6810-268C-3F13F34ADE5D}"/>
              </a:ext>
            </a:extLst>
          </p:cNvPr>
          <p:cNvSpPr txBox="1"/>
          <p:nvPr/>
        </p:nvSpPr>
        <p:spPr>
          <a:xfrm>
            <a:off x="5976575" y="3545771"/>
            <a:ext cx="106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“Wedge”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4FBAFE-21F6-C5F7-6FE1-46E58BDA33F0}"/>
              </a:ext>
            </a:extLst>
          </p:cNvPr>
          <p:cNvCxnSpPr/>
          <p:nvPr/>
        </p:nvCxnSpPr>
        <p:spPr>
          <a:xfrm flipV="1">
            <a:off x="3870553" y="3573556"/>
            <a:ext cx="411098" cy="1129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15CB37-57B3-77CA-64BE-BCBEE60E5FF7}"/>
              </a:ext>
            </a:extLst>
          </p:cNvPr>
          <p:cNvCxnSpPr>
            <a:cxnSpLocks/>
          </p:cNvCxnSpPr>
          <p:nvPr/>
        </p:nvCxnSpPr>
        <p:spPr>
          <a:xfrm flipV="1">
            <a:off x="8063168" y="1701921"/>
            <a:ext cx="0" cy="15691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0C630DE-56A0-F8CE-E8DA-5D871EE15FF2}"/>
              </a:ext>
            </a:extLst>
          </p:cNvPr>
          <p:cNvCxnSpPr/>
          <p:nvPr/>
        </p:nvCxnSpPr>
        <p:spPr>
          <a:xfrm>
            <a:off x="7743716" y="3117201"/>
            <a:ext cx="605701" cy="3407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17221FC-3773-600E-1EB6-7C8692DC5984}"/>
              </a:ext>
            </a:extLst>
          </p:cNvPr>
          <p:cNvSpPr txBox="1"/>
          <p:nvPr/>
        </p:nvSpPr>
        <p:spPr>
          <a:xfrm>
            <a:off x="7468958" y="257323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15m</a:t>
            </a:r>
          </a:p>
        </p:txBody>
      </p:sp>
      <p:grpSp>
        <p:nvGrpSpPr>
          <p:cNvPr id="18" name="Group 1027">
            <a:extLst>
              <a:ext uri="{FF2B5EF4-FFF2-40B4-BE49-F238E27FC236}">
                <a16:creationId xmlns:a16="http://schemas.microsoft.com/office/drawing/2014/main" id="{FB682E78-2C56-3C95-E3C8-953FD0E8D27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36988" y="4354074"/>
            <a:ext cx="7037789" cy="1589526"/>
            <a:chOff x="170" y="2787"/>
            <a:chExt cx="5503" cy="1243"/>
          </a:xfrm>
        </p:grpSpPr>
        <p:pic>
          <p:nvPicPr>
            <p:cNvPr id="19" name="Picture 1028">
              <a:extLst>
                <a:ext uri="{FF2B5EF4-FFF2-40B4-BE49-F238E27FC236}">
                  <a16:creationId xmlns:a16="http://schemas.microsoft.com/office/drawing/2014/main" id="{E42F0DD4-47CB-5935-ECD3-0ACAB6A34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" y="2954"/>
              <a:ext cx="1457" cy="1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029">
              <a:extLst>
                <a:ext uri="{FF2B5EF4-FFF2-40B4-BE49-F238E27FC236}">
                  <a16:creationId xmlns:a16="http://schemas.microsoft.com/office/drawing/2014/main" id="{25449F04-E70D-42D2-CDF4-20339C0DF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9" y="2978"/>
              <a:ext cx="1457" cy="1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030">
              <a:extLst>
                <a:ext uri="{FF2B5EF4-FFF2-40B4-BE49-F238E27FC236}">
                  <a16:creationId xmlns:a16="http://schemas.microsoft.com/office/drawing/2014/main" id="{ADEFCD60-DAC2-69F5-C93B-81F506477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3" y="2978"/>
              <a:ext cx="1457" cy="1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 Box 1031">
              <a:extLst>
                <a:ext uri="{FF2B5EF4-FFF2-40B4-BE49-F238E27FC236}">
                  <a16:creationId xmlns:a16="http://schemas.microsoft.com/office/drawing/2014/main" id="{D5CBA45F-36FC-D67B-EDA1-5F2DD38C435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68" y="2787"/>
              <a:ext cx="144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13" dirty="0">
                  <a:solidFill>
                    <a:srgbClr val="064308"/>
                  </a:solidFill>
                  <a:latin typeface="+mn-lt"/>
                </a:rPr>
                <a:t>Fragments after target</a:t>
              </a:r>
            </a:p>
          </p:txBody>
        </p:sp>
        <p:sp>
          <p:nvSpPr>
            <p:cNvPr id="23" name="Text Box 1032">
              <a:extLst>
                <a:ext uri="{FF2B5EF4-FFF2-40B4-BE49-F238E27FC236}">
                  <a16:creationId xmlns:a16="http://schemas.microsoft.com/office/drawing/2014/main" id="{0856BB85-3F63-07B3-182D-0E1377EE4D6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158" y="2804"/>
              <a:ext cx="149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13" dirty="0">
                  <a:solidFill>
                    <a:srgbClr val="064308"/>
                  </a:solidFill>
                  <a:latin typeface="+mn-lt"/>
                </a:rPr>
                <a:t>Fragments after wedge</a:t>
              </a:r>
            </a:p>
          </p:txBody>
        </p:sp>
        <p:sp>
          <p:nvSpPr>
            <p:cNvPr id="24" name="Text Box 1033">
              <a:extLst>
                <a:ext uri="{FF2B5EF4-FFF2-40B4-BE49-F238E27FC236}">
                  <a16:creationId xmlns:a16="http://schemas.microsoft.com/office/drawing/2014/main" id="{D4931EAF-B0DF-860C-1D3E-3B4D5FAB9C8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087" y="2801"/>
              <a:ext cx="158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13" dirty="0">
                  <a:solidFill>
                    <a:srgbClr val="064308"/>
                  </a:solidFill>
                  <a:latin typeface="+mn-lt"/>
                </a:rPr>
                <a:t>Fragments at focal plane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8423C71-9C0D-E1FF-F25B-7EF431845FF9}"/>
              </a:ext>
            </a:extLst>
          </p:cNvPr>
          <p:cNvSpPr txBox="1"/>
          <p:nvPr/>
        </p:nvSpPr>
        <p:spPr>
          <a:xfrm>
            <a:off x="6629400" y="4024123"/>
            <a:ext cx="434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Example: </a:t>
            </a:r>
            <a:r>
              <a:rPr lang="en-US" baseline="30000" dirty="0"/>
              <a:t>78</a:t>
            </a:r>
            <a:r>
              <a:rPr lang="en-US" dirty="0"/>
              <a:t>Ni from </a:t>
            </a:r>
            <a:r>
              <a:rPr lang="en-US" baseline="30000" dirty="0"/>
              <a:t>86</a:t>
            </a:r>
            <a:r>
              <a:rPr lang="en-US" dirty="0"/>
              <a:t>Kr at 200 MeV/u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CEB486-6C1F-8FFD-A7DE-2AB0EAB1E985}"/>
              </a:ext>
            </a:extLst>
          </p:cNvPr>
          <p:cNvSpPr txBox="1"/>
          <p:nvPr/>
        </p:nvSpPr>
        <p:spPr>
          <a:xfrm>
            <a:off x="3811389" y="1072129"/>
            <a:ext cx="322038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Bandura et al., NIM A645, Hausmann et al., NIM B317, Portillo et al., NIM B540</a:t>
            </a:r>
          </a:p>
        </p:txBody>
      </p:sp>
    </p:spTree>
    <p:extLst>
      <p:ext uri="{BB962C8B-B14F-4D97-AF65-F5344CB8AC3E}">
        <p14:creationId xmlns:p14="http://schemas.microsoft.com/office/powerpoint/2010/main" val="1848301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EC21D1-78AE-791F-AF9F-385D2103F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2758079" cy="4937460"/>
          </a:xfrm>
        </p:spPr>
        <p:txBody>
          <a:bodyPr/>
          <a:lstStyle/>
          <a:p>
            <a:r>
              <a:rPr lang="en-US" dirty="0"/>
              <a:t>ARIS “hot cell” target area</a:t>
            </a:r>
          </a:p>
          <a:p>
            <a:r>
              <a:rPr lang="en-US" dirty="0"/>
              <a:t>Remote handling team lead by M. Larmann</a:t>
            </a:r>
          </a:p>
          <a:p>
            <a:r>
              <a:rPr lang="en-US" dirty="0"/>
              <a:t>Remotely manipulated components</a:t>
            </a:r>
          </a:p>
          <a:p>
            <a:pPr lvl="1"/>
            <a:r>
              <a:rPr lang="en-US" dirty="0"/>
              <a:t>Target</a:t>
            </a:r>
          </a:p>
          <a:p>
            <a:pPr lvl="1"/>
            <a:r>
              <a:rPr lang="en-US" dirty="0"/>
              <a:t>Beam dump</a:t>
            </a:r>
          </a:p>
          <a:p>
            <a:pPr lvl="1"/>
            <a:r>
              <a:rPr lang="en-US" dirty="0"/>
              <a:t>Wedge module</a:t>
            </a:r>
          </a:p>
          <a:p>
            <a:pPr lvl="1"/>
            <a:r>
              <a:rPr lang="en-US" dirty="0"/>
              <a:t>Magnets</a:t>
            </a:r>
          </a:p>
          <a:p>
            <a:pPr lvl="1"/>
            <a:r>
              <a:rPr lang="en-US" dirty="0"/>
              <a:t>Shields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742459-28A8-AF4B-FD69-E8B498166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Hall Overview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20AE2E-D585-6B13-27D7-434D303A38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6E134-60FA-BEC2-B9AC-C561E38322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C1098981-1EBB-1C80-76EA-3BD633DE9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971800" y="1285386"/>
            <a:ext cx="8991600" cy="473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D10B2A-55DC-A771-D5B7-3F213111F299}"/>
              </a:ext>
            </a:extLst>
          </p:cNvPr>
          <p:cNvSpPr txBox="1"/>
          <p:nvPr/>
        </p:nvSpPr>
        <p:spPr>
          <a:xfrm>
            <a:off x="3680936" y="4494211"/>
            <a:ext cx="472445" cy="24378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84" i="1" dirty="0"/>
              <a:t>BDS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163CFA-33F5-076E-357E-A78A536E6F79}"/>
              </a:ext>
            </a:extLst>
          </p:cNvPr>
          <p:cNvSpPr txBox="1"/>
          <p:nvPr/>
        </p:nvSpPr>
        <p:spPr>
          <a:xfrm>
            <a:off x="4584129" y="4657490"/>
            <a:ext cx="600912" cy="39523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84" i="1" dirty="0"/>
              <a:t>Target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14163-0E34-257C-DF1F-C0F871645139}"/>
              </a:ext>
            </a:extLst>
          </p:cNvPr>
          <p:cNvSpPr txBox="1"/>
          <p:nvPr/>
        </p:nvSpPr>
        <p:spPr>
          <a:xfrm>
            <a:off x="7550409" y="5547199"/>
            <a:ext cx="1013378" cy="39523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84" i="1" dirty="0"/>
              <a:t>Beam Dump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2CE2F9-3DC2-A124-30DF-6C3A2650BB6E}"/>
              </a:ext>
            </a:extLst>
          </p:cNvPr>
          <p:cNvSpPr txBox="1"/>
          <p:nvPr/>
        </p:nvSpPr>
        <p:spPr>
          <a:xfrm>
            <a:off x="10993042" y="3449792"/>
            <a:ext cx="686171" cy="39523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84" i="1" dirty="0"/>
              <a:t>Wedge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FE8F0F-AE47-A3C1-F7AC-3F6881603A84}"/>
              </a:ext>
            </a:extLst>
          </p:cNvPr>
          <p:cNvSpPr txBox="1"/>
          <p:nvPr/>
        </p:nvSpPr>
        <p:spPr>
          <a:xfrm>
            <a:off x="5550056" y="4474373"/>
            <a:ext cx="729899" cy="24378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84" dirty="0"/>
              <a:t>WIQ1,2,3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0D0F4-CF84-91C8-DFCE-3E1B910C5084}"/>
              </a:ext>
            </a:extLst>
          </p:cNvPr>
          <p:cNvSpPr txBox="1"/>
          <p:nvPr/>
        </p:nvSpPr>
        <p:spPr>
          <a:xfrm>
            <a:off x="6947825" y="5010672"/>
            <a:ext cx="607287" cy="24378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84" dirty="0"/>
              <a:t>SCD1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FB4CBD-2DB2-5194-1E74-976FCB06559A}"/>
              </a:ext>
            </a:extLst>
          </p:cNvPr>
          <p:cNvSpPr txBox="1"/>
          <p:nvPr/>
        </p:nvSpPr>
        <p:spPr>
          <a:xfrm>
            <a:off x="8867008" y="5516888"/>
            <a:ext cx="552080" cy="24378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84" dirty="0"/>
              <a:t>SCD2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D170EA-45DC-520A-36DE-DFB1C11FA541}"/>
              </a:ext>
            </a:extLst>
          </p:cNvPr>
          <p:cNvSpPr txBox="1"/>
          <p:nvPr/>
        </p:nvSpPr>
        <p:spPr>
          <a:xfrm>
            <a:off x="10027806" y="5254645"/>
            <a:ext cx="729899" cy="24378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84" dirty="0"/>
              <a:t>WIQ4,5,7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2571B4-82D8-9F74-AB80-969715D40D9C}"/>
              </a:ext>
            </a:extLst>
          </p:cNvPr>
          <p:cNvSpPr txBox="1"/>
          <p:nvPr/>
        </p:nvSpPr>
        <p:spPr>
          <a:xfrm>
            <a:off x="3095903" y="2223103"/>
            <a:ext cx="1517498" cy="24378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84" dirty="0"/>
              <a:t>Cryogenic Transfer 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03A68-2D08-09B9-DB4D-276781AC2F60}"/>
              </a:ext>
            </a:extLst>
          </p:cNvPr>
          <p:cNvSpPr txBox="1"/>
          <p:nvPr/>
        </p:nvSpPr>
        <p:spPr>
          <a:xfrm>
            <a:off x="7083651" y="1335477"/>
            <a:ext cx="1838942" cy="39523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84" dirty="0"/>
              <a:t>Power Supplies and Controls Cables Conduits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A23A64-7C43-8A1C-BCBE-F170F3730B35}"/>
              </a:ext>
            </a:extLst>
          </p:cNvPr>
          <p:cNvCxnSpPr>
            <a:stCxn id="16" idx="1"/>
          </p:cNvCxnSpPr>
          <p:nvPr/>
        </p:nvCxnSpPr>
        <p:spPr>
          <a:xfrm flipH="1">
            <a:off x="6279954" y="1533095"/>
            <a:ext cx="803697" cy="1253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D6D4A01-2600-0CA3-D72F-FB08D17D1E2D}"/>
              </a:ext>
            </a:extLst>
          </p:cNvPr>
          <p:cNvCxnSpPr>
            <a:stCxn id="16" idx="1"/>
          </p:cNvCxnSpPr>
          <p:nvPr/>
        </p:nvCxnSpPr>
        <p:spPr>
          <a:xfrm flipH="1">
            <a:off x="6579991" y="1533095"/>
            <a:ext cx="503660" cy="2394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3359DE-E4F3-F9E8-D784-1884879AD19A}"/>
              </a:ext>
            </a:extLst>
          </p:cNvPr>
          <p:cNvSpPr txBox="1"/>
          <p:nvPr/>
        </p:nvSpPr>
        <p:spPr>
          <a:xfrm>
            <a:off x="10027806" y="3907103"/>
            <a:ext cx="695710" cy="39523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84" dirty="0"/>
              <a:t>Shielding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9F786A-A3AB-26F8-C436-970CE10982F1}"/>
              </a:ext>
            </a:extLst>
          </p:cNvPr>
          <p:cNvSpPr txBox="1"/>
          <p:nvPr/>
        </p:nvSpPr>
        <p:spPr>
          <a:xfrm>
            <a:off x="9726406" y="2553333"/>
            <a:ext cx="1020323" cy="21358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788" dirty="0"/>
              <a:t>NCU Connections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F51590-8FF7-D63E-08A0-1ABB5FF47BCB}"/>
              </a:ext>
            </a:extLst>
          </p:cNvPr>
          <p:cNvSpPr txBox="1"/>
          <p:nvPr/>
        </p:nvSpPr>
        <p:spPr>
          <a:xfrm>
            <a:off x="5036311" y="1547806"/>
            <a:ext cx="991813" cy="5466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84" dirty="0"/>
              <a:t>Cryo Servicing Platforms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DD7BFB-54A1-252B-726D-94F0965FAADE}"/>
              </a:ext>
            </a:extLst>
          </p:cNvPr>
          <p:cNvSpPr txBox="1"/>
          <p:nvPr/>
        </p:nvSpPr>
        <p:spPr>
          <a:xfrm>
            <a:off x="10769670" y="5542197"/>
            <a:ext cx="1048474" cy="39523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84" i="1" dirty="0"/>
              <a:t>Vertical Preseparator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2C36914-97B3-9C07-3D4D-8B7BA4051B78}"/>
              </a:ext>
            </a:extLst>
          </p:cNvPr>
          <p:cNvCxnSpPr>
            <a:stCxn id="22" idx="0"/>
          </p:cNvCxnSpPr>
          <p:nvPr/>
        </p:nvCxnSpPr>
        <p:spPr>
          <a:xfrm flipV="1">
            <a:off x="11293907" y="4990772"/>
            <a:ext cx="420749" cy="5521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143464E-8629-2560-B7DE-A7B3FC7BD36F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3792147" y="4359128"/>
            <a:ext cx="125010" cy="1659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726EECA-10F3-E328-085C-35E7CC6E9B62}"/>
              </a:ext>
            </a:extLst>
          </p:cNvPr>
          <p:cNvSpPr txBox="1"/>
          <p:nvPr/>
        </p:nvSpPr>
        <p:spPr>
          <a:xfrm>
            <a:off x="7569434" y="2946406"/>
            <a:ext cx="1109548" cy="39523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84" dirty="0"/>
              <a:t>Vacuum Vessels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7AECB2A-BB5E-8E52-E70A-835DEF1AB579}"/>
              </a:ext>
            </a:extLst>
          </p:cNvPr>
          <p:cNvCxnSpPr>
            <a:stCxn id="25" idx="2"/>
          </p:cNvCxnSpPr>
          <p:nvPr/>
        </p:nvCxnSpPr>
        <p:spPr>
          <a:xfrm flipH="1">
            <a:off x="6579991" y="3234173"/>
            <a:ext cx="1544216" cy="5398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B0ED568-4A39-CD56-1A0C-428F40B9CE30}"/>
              </a:ext>
            </a:extLst>
          </p:cNvPr>
          <p:cNvCxnSpPr>
            <a:stCxn id="25" idx="2"/>
          </p:cNvCxnSpPr>
          <p:nvPr/>
        </p:nvCxnSpPr>
        <p:spPr>
          <a:xfrm>
            <a:off x="8124208" y="3234172"/>
            <a:ext cx="0" cy="5591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98A4D52-AB4D-1823-F348-46370734D77D}"/>
              </a:ext>
            </a:extLst>
          </p:cNvPr>
          <p:cNvCxnSpPr>
            <a:stCxn id="25" idx="2"/>
          </p:cNvCxnSpPr>
          <p:nvPr/>
        </p:nvCxnSpPr>
        <p:spPr>
          <a:xfrm>
            <a:off x="8124209" y="3234173"/>
            <a:ext cx="2098990" cy="12523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8D0B2BE-AED6-41BA-8C17-1C79D823E5E1}"/>
              </a:ext>
            </a:extLst>
          </p:cNvPr>
          <p:cNvSpPr txBox="1"/>
          <p:nvPr/>
        </p:nvSpPr>
        <p:spPr>
          <a:xfrm>
            <a:off x="2980469" y="4293496"/>
            <a:ext cx="564485" cy="5466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984" i="1" dirty="0"/>
              <a:t>Beam from LINAC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BD64991-5E77-B75E-B025-57D08030ACC3}"/>
              </a:ext>
            </a:extLst>
          </p:cNvPr>
          <p:cNvCxnSpPr/>
          <p:nvPr/>
        </p:nvCxnSpPr>
        <p:spPr>
          <a:xfrm>
            <a:off x="3009963" y="4227759"/>
            <a:ext cx="670972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262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889051-7CE9-98BD-F4A9-C9D9509D6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Target and wedge changes are done remotely</a:t>
            </a:r>
          </a:p>
          <a:p>
            <a:r>
              <a:rPr lang="en-US" dirty="0"/>
              <a:t>Capability to remove all components and inspect them with cameras (see examples from the ARIS beam dump)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20B08A-5EB8-2BCD-85D2-C46DD9140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Handling At FRIB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63A97-4BFD-A4E9-537C-D2D5D8BDC0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92C11B-CF17-F56A-D237-3C4162AE69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9AA45C-A68B-61D8-CDD2-ADB9F208A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362200"/>
            <a:ext cx="4123765" cy="3104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8087B0-DF8B-0B5B-BBE3-32AFA7A32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007119"/>
            <a:ext cx="6707100" cy="3815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300E99-6B30-7ADE-7918-368FF42B3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124" y="1082340"/>
            <a:ext cx="5953956" cy="48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0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High-power Targetry Devices in Operations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066800"/>
            <a:ext cx="11987213" cy="1512888"/>
          </a:xfrm>
        </p:spPr>
        <p:txBody>
          <a:bodyPr/>
          <a:lstStyle/>
          <a:p>
            <a:r>
              <a:rPr lang="en-US" dirty="0"/>
              <a:t>Rotating, single-slice graphite target for rare isotope production</a:t>
            </a:r>
          </a:p>
          <a:p>
            <a:pPr lvl="1"/>
            <a:r>
              <a:rPr lang="en-US" dirty="0"/>
              <a:t>Absorbs ~ 25% beam power; accommodate small (~ 1 mm diameter) beam size</a:t>
            </a:r>
          </a:p>
          <a:p>
            <a:r>
              <a:rPr lang="en-US" dirty="0"/>
              <a:t>Static beam dump with shallow beam incident angle</a:t>
            </a:r>
          </a:p>
          <a:p>
            <a:pPr lvl="1"/>
            <a:r>
              <a:rPr lang="en-US" dirty="0"/>
              <a:t>Absorbs ~ 75% beam power; consideration of radio-activation in water and surroundings</a:t>
            </a:r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830497" y="3105873"/>
            <a:ext cx="3198703" cy="37307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93606" y="2675807"/>
            <a:ext cx="4424223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700" dirty="0"/>
              <a:t>20 kW, 177 MeV/u </a:t>
            </a:r>
            <a:r>
              <a:rPr lang="en-US" sz="1700" baseline="30000" dirty="0"/>
              <a:t>238</a:t>
            </a:r>
            <a:r>
              <a:rPr lang="en-US" sz="1700" dirty="0"/>
              <a:t>U beam on 2.1 mm thick graphite target rotating at 500 </a:t>
            </a:r>
            <a:r>
              <a:rPr lang="en-US" sz="1700" dirty="0" err="1"/>
              <a:t>r.p.m</a:t>
            </a:r>
            <a:r>
              <a:rPr lang="en-US" sz="1700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32194" y="2560320"/>
            <a:ext cx="3197006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700" dirty="0"/>
              <a:t>Single-slice graphite production target</a:t>
            </a:r>
          </a:p>
        </p:txBody>
      </p:sp>
      <p:pic>
        <p:nvPicPr>
          <p:cNvPr id="12" name="Picture 11" descr="A diagram of a beam spot&#10;&#10;AI-generated content may be incorrect.">
            <a:extLst>
              <a:ext uri="{FF2B5EF4-FFF2-40B4-BE49-F238E27FC236}">
                <a16:creationId xmlns:a16="http://schemas.microsoft.com/office/drawing/2014/main" id="{E7A9AFCF-2F24-3F97-B850-C4E7D6181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3935" y="3295147"/>
            <a:ext cx="4459341" cy="25937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E0DA14-B622-24BF-41B6-4A291B94C8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20912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defPPr>
              <a:defRPr lang="en-US"/>
            </a:defPPr>
            <a:lvl1pPr algn="r" defTabSz="457126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B42C50D-214E-5111-2E07-74E65078C4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126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64308"/>
                </a:solidFill>
                <a:latin typeface="Arial" pitchFamily="34" charset="0"/>
                <a:ea typeface="ヒラギノ角ゴ Pro W3" charset="-128"/>
                <a:cs typeface="+mn-cs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5E1860-0FA6-872F-B85E-0F0478154AEA}"/>
              </a:ext>
            </a:extLst>
          </p:cNvPr>
          <p:cNvSpPr txBox="1"/>
          <p:nvPr/>
        </p:nvSpPr>
        <p:spPr>
          <a:xfrm>
            <a:off x="6132459" y="6093023"/>
            <a:ext cx="4459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J. Song,</a:t>
            </a:r>
            <a:r>
              <a:rPr lang="en-US" sz="14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et al., HIAT’25, </a:t>
            </a:r>
            <a:r>
              <a:rPr lang="en-US" sz="1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East Lansing, (2025)</a:t>
            </a:r>
            <a:endParaRPr lang="en-US" sz="1400" b="1" kern="16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80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003">
            <a:extLst>
              <a:ext uri="{FF2B5EF4-FFF2-40B4-BE49-F238E27FC236}">
                <a16:creationId xmlns:a16="http://schemas.microsoft.com/office/drawing/2014/main" id="{0E547E95-6F36-6FA4-72B5-6A44B6134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7459">
            <a:off x="7561050" y="3927085"/>
            <a:ext cx="2602088" cy="180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F954F2A-8F56-9787-E192-43E254821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Dump Power Ramp-up Plan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7C387F-32D2-9E1A-81E4-7E8304519C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896DD-2FF5-1295-7B1D-FCAEC98800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477212-33CA-D6DE-2BDC-374A21A84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69864">
            <a:off x="311635" y="4352843"/>
            <a:ext cx="1986294" cy="164974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D981E85-B5F6-2F0F-6094-85B794D3D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8484">
            <a:off x="2610000" y="4196366"/>
            <a:ext cx="2238636" cy="1853685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D840238E-9BDC-E289-2D36-11604490B5A6}"/>
              </a:ext>
            </a:extLst>
          </p:cNvPr>
          <p:cNvGrpSpPr/>
          <p:nvPr/>
        </p:nvGrpSpPr>
        <p:grpSpPr>
          <a:xfrm rot="21006505">
            <a:off x="4799286" y="2824643"/>
            <a:ext cx="3108657" cy="2974619"/>
            <a:chOff x="1388799" y="1246167"/>
            <a:chExt cx="3630821" cy="3915081"/>
          </a:xfrm>
        </p:grpSpPr>
        <p:pic>
          <p:nvPicPr>
            <p:cNvPr id="60" name="Picture 59" descr="A close-up of a machine&#10;&#10;Description automatically generated">
              <a:extLst>
                <a:ext uri="{FF2B5EF4-FFF2-40B4-BE49-F238E27FC236}">
                  <a16:creationId xmlns:a16="http://schemas.microsoft.com/office/drawing/2014/main" id="{9DD44C73-865D-D483-C427-51D6E9D11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997206">
              <a:off x="1388799" y="1676602"/>
              <a:ext cx="2997200" cy="2755900"/>
            </a:xfrm>
            <a:prstGeom prst="rect">
              <a:avLst/>
            </a:prstGeom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BF2CBA9-5476-8C26-C39E-9503670961F4}"/>
                </a:ext>
              </a:extLst>
            </p:cNvPr>
            <p:cNvGrpSpPr/>
            <p:nvPr/>
          </p:nvGrpSpPr>
          <p:grpSpPr>
            <a:xfrm>
              <a:off x="1909371" y="1246167"/>
              <a:ext cx="3110249" cy="3915081"/>
              <a:chOff x="1909371" y="1246167"/>
              <a:chExt cx="3110249" cy="3915081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EA862E01-EDF2-B7E0-F11D-35570548E9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2305" y="2950880"/>
                <a:ext cx="745977" cy="99806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3" name="Arc 62">
                <a:extLst>
                  <a:ext uri="{FF2B5EF4-FFF2-40B4-BE49-F238E27FC236}">
                    <a16:creationId xmlns:a16="http://schemas.microsoft.com/office/drawing/2014/main" id="{489F1D8D-2B6F-42A1-2353-EDB549DAB7B1}"/>
                  </a:ext>
                </a:extLst>
              </p:cNvPr>
              <p:cNvSpPr/>
              <p:nvPr/>
            </p:nvSpPr>
            <p:spPr>
              <a:xfrm rot="12128138" flipH="1">
                <a:off x="3411135" y="3343109"/>
                <a:ext cx="208723" cy="250717"/>
              </a:xfrm>
              <a:prstGeom prst="arc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5DADEAD-A00D-E6F3-910F-43B7F5F7E18E}"/>
                  </a:ext>
                </a:extLst>
              </p:cNvPr>
              <p:cNvSpPr txBox="1"/>
              <p:nvPr/>
            </p:nvSpPr>
            <p:spPr>
              <a:xfrm>
                <a:off x="2885528" y="4741687"/>
                <a:ext cx="2134092" cy="419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Primary beam</a:t>
                </a:r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31A028E9-E344-1AE6-EC40-20B2F2F745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511950" y="3486357"/>
                <a:ext cx="314535" cy="1371600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A270FADF-8631-47C5-83CA-4A68588DC8FC}"/>
                      </a:ext>
                    </a:extLst>
                  </p:cNvPr>
                  <p:cNvSpPr txBox="1"/>
                  <p:nvPr/>
                </p:nvSpPr>
                <p:spPr>
                  <a:xfrm>
                    <a:off x="1909371" y="3827739"/>
                    <a:ext cx="190065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A270FADF-8631-47C5-83CA-4A68588DC8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09371" y="3827739"/>
                    <a:ext cx="1900656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7" name="Bent Arrow 66">
                <a:extLst>
                  <a:ext uri="{FF2B5EF4-FFF2-40B4-BE49-F238E27FC236}">
                    <a16:creationId xmlns:a16="http://schemas.microsoft.com/office/drawing/2014/main" id="{E2BDC741-7CBD-AE2A-09E1-CBB095D722B8}"/>
                  </a:ext>
                </a:extLst>
              </p:cNvPr>
              <p:cNvSpPr/>
              <p:nvPr/>
            </p:nvSpPr>
            <p:spPr>
              <a:xfrm rot="4202338" flipH="1" flipV="1">
                <a:off x="3163021" y="3440093"/>
                <a:ext cx="466708" cy="717495"/>
              </a:xfrm>
              <a:prstGeom prst="bentArrow">
                <a:avLst>
                  <a:gd name="adj1" fmla="val 14532"/>
                  <a:gd name="adj2" fmla="val 17771"/>
                  <a:gd name="adj3" fmla="val 25000"/>
                  <a:gd name="adj4" fmla="val 7500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Bent Arrow 67">
                <a:extLst>
                  <a:ext uri="{FF2B5EF4-FFF2-40B4-BE49-F238E27FC236}">
                    <a16:creationId xmlns:a16="http://schemas.microsoft.com/office/drawing/2014/main" id="{0FE976DB-4EDA-AC43-97B6-9FBEB583CD08}"/>
                  </a:ext>
                </a:extLst>
              </p:cNvPr>
              <p:cNvSpPr/>
              <p:nvPr/>
            </p:nvSpPr>
            <p:spPr>
              <a:xfrm rot="8354627" flipH="1" flipV="1">
                <a:off x="2357744" y="2137538"/>
                <a:ext cx="403146" cy="684599"/>
              </a:xfrm>
              <a:prstGeom prst="bentArrow">
                <a:avLst>
                  <a:gd name="adj1" fmla="val 14532"/>
                  <a:gd name="adj2" fmla="val 15805"/>
                  <a:gd name="adj3" fmla="val 25000"/>
                  <a:gd name="adj4" fmla="val 4886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6A205BE-BE6A-9B17-2084-C2A176CF86F7}"/>
                  </a:ext>
                </a:extLst>
              </p:cNvPr>
              <p:cNvSpPr txBox="1"/>
              <p:nvPr/>
            </p:nvSpPr>
            <p:spPr>
              <a:xfrm>
                <a:off x="2542776" y="1246167"/>
                <a:ext cx="1945439" cy="713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Mini-channel</a:t>
                </a:r>
              </a:p>
              <a:p>
                <a:r>
                  <a:rPr lang="en-US" sz="1400" dirty="0"/>
                  <a:t>Water cooling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8DA9720-4F44-A4FA-7336-5627502A4AE8}"/>
              </a:ext>
            </a:extLst>
          </p:cNvPr>
          <p:cNvGrpSpPr/>
          <p:nvPr/>
        </p:nvGrpSpPr>
        <p:grpSpPr>
          <a:xfrm rot="21006505">
            <a:off x="9165498" y="1543281"/>
            <a:ext cx="3672518" cy="3101457"/>
            <a:chOff x="5646592" y="717379"/>
            <a:chExt cx="4289394" cy="4082020"/>
          </a:xfrm>
        </p:grpSpPr>
        <p:pic>
          <p:nvPicPr>
            <p:cNvPr id="51" name="Picture 50" descr="A machine with many parts&#10;&#10;Description automatically generated with medium confidence">
              <a:extLst>
                <a:ext uri="{FF2B5EF4-FFF2-40B4-BE49-F238E27FC236}">
                  <a16:creationId xmlns:a16="http://schemas.microsoft.com/office/drawing/2014/main" id="{92F5A4A0-378E-D91C-703B-CE9691841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46592" y="717379"/>
              <a:ext cx="2449211" cy="408202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C0E9AF8-D7D4-D6C8-AE86-FE5E3BDD917A}"/>
                </a:ext>
              </a:extLst>
            </p:cNvPr>
            <p:cNvSpPr txBox="1"/>
            <p:nvPr/>
          </p:nvSpPr>
          <p:spPr>
            <a:xfrm>
              <a:off x="7871897" y="1993804"/>
              <a:ext cx="2064089" cy="419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Rotating drum 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A067BB00-1C87-7B4D-3CAC-8F352496A7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86776" y="2397381"/>
              <a:ext cx="854036" cy="196276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C60906A-BEB8-DF7C-EFA8-C423B0BB0E0C}"/>
                </a:ext>
              </a:extLst>
            </p:cNvPr>
            <p:cNvSpPr txBox="1"/>
            <p:nvPr/>
          </p:nvSpPr>
          <p:spPr>
            <a:xfrm>
              <a:off x="7751630" y="2565403"/>
              <a:ext cx="1903784" cy="419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Primary beam</a:t>
              </a:r>
            </a:p>
          </p:txBody>
        </p:sp>
        <p:sp>
          <p:nvSpPr>
            <p:cNvPr id="55" name="Left Arrow 54">
              <a:extLst>
                <a:ext uri="{FF2B5EF4-FFF2-40B4-BE49-F238E27FC236}">
                  <a16:creationId xmlns:a16="http://schemas.microsoft.com/office/drawing/2014/main" id="{4C76B2F5-C81E-45C5-187E-A9F15B73E457}"/>
                </a:ext>
              </a:extLst>
            </p:cNvPr>
            <p:cNvSpPr/>
            <p:nvPr/>
          </p:nvSpPr>
          <p:spPr>
            <a:xfrm rot="5627294">
              <a:off x="6780403" y="3104281"/>
              <a:ext cx="883037" cy="269597"/>
            </a:xfrm>
            <a:prstGeom prst="leftArrow">
              <a:avLst>
                <a:gd name="adj1" fmla="val 23472"/>
                <a:gd name="adj2" fmla="val 4336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C9EE0F1-17F8-7F25-7748-8F39EA646702}"/>
                </a:ext>
              </a:extLst>
            </p:cNvPr>
            <p:cNvGrpSpPr/>
            <p:nvPr/>
          </p:nvGrpSpPr>
          <p:grpSpPr>
            <a:xfrm>
              <a:off x="6857301" y="1993103"/>
              <a:ext cx="804694" cy="369332"/>
              <a:chOff x="8983979" y="3922071"/>
              <a:chExt cx="1988787" cy="705626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58" name="Curved Right Arrow 57">
                <a:extLst>
                  <a:ext uri="{FF2B5EF4-FFF2-40B4-BE49-F238E27FC236}">
                    <a16:creationId xmlns:a16="http://schemas.microsoft.com/office/drawing/2014/main" id="{BFFB8C9C-CC94-FEC8-7A0C-3566987E188B}"/>
                  </a:ext>
                </a:extLst>
              </p:cNvPr>
              <p:cNvSpPr/>
              <p:nvPr/>
            </p:nvSpPr>
            <p:spPr>
              <a:xfrm>
                <a:off x="8983979" y="4003155"/>
                <a:ext cx="991369" cy="624542"/>
              </a:xfrm>
              <a:prstGeom prst="curvedRightArrow">
                <a:avLst>
                  <a:gd name="adj1" fmla="val 9072"/>
                  <a:gd name="adj2" fmla="val 50000"/>
                  <a:gd name="adj3" fmla="val 25000"/>
                </a:avLst>
              </a:prstGeom>
              <a:grpFill/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Curved Right Arrow 58">
                <a:extLst>
                  <a:ext uri="{FF2B5EF4-FFF2-40B4-BE49-F238E27FC236}">
                    <a16:creationId xmlns:a16="http://schemas.microsoft.com/office/drawing/2014/main" id="{2CFEA2F4-6BB8-7F9D-2FDE-E3FC89E1415E}"/>
                  </a:ext>
                </a:extLst>
              </p:cNvPr>
              <p:cNvSpPr/>
              <p:nvPr/>
            </p:nvSpPr>
            <p:spPr>
              <a:xfrm rot="10800000">
                <a:off x="9981398" y="3922071"/>
                <a:ext cx="991368" cy="624542"/>
              </a:xfrm>
              <a:prstGeom prst="curvedRightArrow">
                <a:avLst>
                  <a:gd name="adj1" fmla="val 9072"/>
                  <a:gd name="adj2" fmla="val 50000"/>
                  <a:gd name="adj3" fmla="val 25000"/>
                </a:avLst>
              </a:prstGeom>
              <a:grpFill/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1B44449-F9BE-3319-0D97-DE7A7B3B9AA2}"/>
                </a:ext>
              </a:extLst>
            </p:cNvPr>
            <p:cNvSpPr txBox="1"/>
            <p:nvPr/>
          </p:nvSpPr>
          <p:spPr>
            <a:xfrm>
              <a:off x="7563547" y="3364998"/>
              <a:ext cx="1849170" cy="419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Water cooling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A40F78C-FC3E-26D1-B67A-13FB1F13B70A}"/>
              </a:ext>
            </a:extLst>
          </p:cNvPr>
          <p:cNvGrpSpPr/>
          <p:nvPr/>
        </p:nvGrpSpPr>
        <p:grpSpPr>
          <a:xfrm rot="20673106">
            <a:off x="947819" y="1288846"/>
            <a:ext cx="10185399" cy="974399"/>
            <a:chOff x="1066800" y="1768801"/>
            <a:chExt cx="8105346" cy="9743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9E4A3EB-0947-918E-67AF-2B6B789CB9E8}"/>
                </a:ext>
              </a:extLst>
            </p:cNvPr>
            <p:cNvGrpSpPr/>
            <p:nvPr/>
          </p:nvGrpSpPr>
          <p:grpSpPr>
            <a:xfrm>
              <a:off x="1066800" y="2286000"/>
              <a:ext cx="7467600" cy="457200"/>
              <a:chOff x="1295400" y="2895600"/>
              <a:chExt cx="7467600" cy="457200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85944C5-E7C0-289D-77C6-3D06AE2CC815}"/>
                  </a:ext>
                </a:extLst>
              </p:cNvPr>
              <p:cNvCxnSpPr/>
              <p:nvPr/>
            </p:nvCxnSpPr>
            <p:spPr>
              <a:xfrm>
                <a:off x="1295400" y="2895600"/>
                <a:ext cx="0" cy="457200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FA93221-9CAE-BCE5-7EE8-84C1B21B882C}"/>
                  </a:ext>
                </a:extLst>
              </p:cNvPr>
              <p:cNvCxnSpPr/>
              <p:nvPr/>
            </p:nvCxnSpPr>
            <p:spPr>
              <a:xfrm>
                <a:off x="1295400" y="3124200"/>
                <a:ext cx="7467600" cy="76200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BDB4325-30CE-06F4-D7A0-9CC6919E4D5B}"/>
                  </a:ext>
                </a:extLst>
              </p:cNvPr>
              <p:cNvCxnSpPr/>
              <p:nvPr/>
            </p:nvCxnSpPr>
            <p:spPr>
              <a:xfrm>
                <a:off x="8763000" y="2971800"/>
                <a:ext cx="0" cy="381000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055735-BD9E-D20B-80BD-C0144A41F755}"/>
                </a:ext>
              </a:extLst>
            </p:cNvPr>
            <p:cNvSpPr txBox="1"/>
            <p:nvPr/>
          </p:nvSpPr>
          <p:spPr>
            <a:xfrm rot="19115288">
              <a:off x="1697664" y="1768801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 kW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4EEA49-E53C-7CBF-6387-04D3EEC1A966}"/>
                </a:ext>
              </a:extLst>
            </p:cNvPr>
            <p:cNvSpPr txBox="1"/>
            <p:nvPr/>
          </p:nvSpPr>
          <p:spPr>
            <a:xfrm rot="19115288">
              <a:off x="4826056" y="1845919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30 kW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A7A9B-1857-6AE4-021C-5A6821B19228}"/>
                </a:ext>
              </a:extLst>
            </p:cNvPr>
            <p:cNvSpPr txBox="1"/>
            <p:nvPr/>
          </p:nvSpPr>
          <p:spPr>
            <a:xfrm rot="19115288">
              <a:off x="8105346" y="1838613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400 kW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01785EA-F5DA-E421-1F18-24AC7DFD0EDE}"/>
                </a:ext>
              </a:extLst>
            </p:cNvPr>
            <p:cNvCxnSpPr/>
            <p:nvPr/>
          </p:nvCxnSpPr>
          <p:spPr>
            <a:xfrm>
              <a:off x="1066800" y="2617547"/>
              <a:ext cx="9144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FD72AE-062E-4A1E-F149-CE9274998B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1200" y="2401666"/>
              <a:ext cx="0" cy="203622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B8E63E1-B29B-497E-EF93-B94A17DBC099}"/>
                </a:ext>
              </a:extLst>
            </p:cNvPr>
            <p:cNvCxnSpPr>
              <a:cxnSpLocks/>
            </p:cNvCxnSpPr>
            <p:nvPr/>
          </p:nvCxnSpPr>
          <p:spPr>
            <a:xfrm>
              <a:off x="3112074" y="2625680"/>
              <a:ext cx="2117356" cy="13336"/>
            </a:xfrm>
            <a:prstGeom prst="straightConnector1">
              <a:avLst/>
            </a:prstGeom>
            <a:ln cmpd="sng">
              <a:solidFill>
                <a:srgbClr val="FF000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6CF41A-71FA-C3A8-75EB-F5FB0C5FB4AE}"/>
              </a:ext>
            </a:extLst>
          </p:cNvPr>
          <p:cNvCxnSpPr>
            <a:cxnSpLocks/>
          </p:cNvCxnSpPr>
          <p:nvPr/>
        </p:nvCxnSpPr>
        <p:spPr>
          <a:xfrm rot="20673106">
            <a:off x="6280530" y="1918569"/>
            <a:ext cx="0" cy="2286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E488AF3-45F9-8A17-DC78-6D53CC84E5AE}"/>
              </a:ext>
            </a:extLst>
          </p:cNvPr>
          <p:cNvCxnSpPr>
            <a:cxnSpLocks/>
          </p:cNvCxnSpPr>
          <p:nvPr/>
        </p:nvCxnSpPr>
        <p:spPr>
          <a:xfrm rot="20673106">
            <a:off x="6244493" y="1555709"/>
            <a:ext cx="4050022" cy="49827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E1ACE5F-F9C7-1F97-0EA5-7FE3F154EFC5}"/>
              </a:ext>
            </a:extLst>
          </p:cNvPr>
          <p:cNvSpPr txBox="1"/>
          <p:nvPr/>
        </p:nvSpPr>
        <p:spPr>
          <a:xfrm rot="20673106">
            <a:off x="664222" y="3714114"/>
            <a:ext cx="2202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 </a:t>
            </a:r>
            <a:r>
              <a:rPr lang="en-US" dirty="0" err="1"/>
              <a:t>deg</a:t>
            </a:r>
            <a:r>
              <a:rPr lang="en-US" dirty="0"/>
              <a:t> static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62A3EA-7888-7A11-D5A2-7EF771EF934A}"/>
              </a:ext>
            </a:extLst>
          </p:cNvPr>
          <p:cNvSpPr txBox="1"/>
          <p:nvPr/>
        </p:nvSpPr>
        <p:spPr>
          <a:xfrm rot="20673106">
            <a:off x="2983671" y="376602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</a:t>
            </a:r>
            <a:r>
              <a:rPr lang="en-US" dirty="0" err="1"/>
              <a:t>deg</a:t>
            </a:r>
            <a:r>
              <a:rPr lang="en-US" dirty="0"/>
              <a:t> static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9AF701-469E-9ACE-8EDA-8BE08154BF52}"/>
              </a:ext>
            </a:extLst>
          </p:cNvPr>
          <p:cNvSpPr txBox="1"/>
          <p:nvPr/>
        </p:nvSpPr>
        <p:spPr>
          <a:xfrm rot="20673106">
            <a:off x="8340887" y="1383713"/>
            <a:ext cx="181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Rotatable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452890-7EA1-1F77-CC1F-67907902624A}"/>
              </a:ext>
            </a:extLst>
          </p:cNvPr>
          <p:cNvCxnSpPr>
            <a:cxnSpLocks/>
          </p:cNvCxnSpPr>
          <p:nvPr/>
        </p:nvCxnSpPr>
        <p:spPr>
          <a:xfrm rot="20673106">
            <a:off x="2381903" y="2994995"/>
            <a:ext cx="1262079" cy="91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992CF6-701E-DE93-1D44-70CA90D022DA}"/>
              </a:ext>
            </a:extLst>
          </p:cNvPr>
          <p:cNvCxnSpPr>
            <a:cxnSpLocks/>
          </p:cNvCxnSpPr>
          <p:nvPr/>
        </p:nvCxnSpPr>
        <p:spPr>
          <a:xfrm rot="20673106">
            <a:off x="3650833" y="2620595"/>
            <a:ext cx="0" cy="20362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A9FB7-FF8F-D797-99E5-3CFB3784090D}"/>
              </a:ext>
            </a:extLst>
          </p:cNvPr>
          <p:cNvSpPr txBox="1"/>
          <p:nvPr/>
        </p:nvSpPr>
        <p:spPr>
          <a:xfrm rot="18188394">
            <a:off x="3084687" y="1979689"/>
            <a:ext cx="134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kW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AC1A89-0DA2-3929-AF9F-A637B97094CB}"/>
              </a:ext>
            </a:extLst>
          </p:cNvPr>
          <p:cNvSpPr txBox="1"/>
          <p:nvPr/>
        </p:nvSpPr>
        <p:spPr>
          <a:xfrm rot="20673106">
            <a:off x="4666702" y="2544262"/>
            <a:ext cx="211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Mini-channel static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B772492-CE92-737D-1312-030741AB07B6}"/>
              </a:ext>
            </a:extLst>
          </p:cNvPr>
          <p:cNvCxnSpPr/>
          <p:nvPr/>
        </p:nvCxnSpPr>
        <p:spPr>
          <a:xfrm rot="20673106" flipH="1">
            <a:off x="3620581" y="2899087"/>
            <a:ext cx="130295" cy="8210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19A21105-7CFE-8EA5-D1FC-E132873C25DD}"/>
              </a:ext>
            </a:extLst>
          </p:cNvPr>
          <p:cNvSpPr/>
          <p:nvPr/>
        </p:nvSpPr>
        <p:spPr>
          <a:xfrm rot="20673106">
            <a:off x="7278400" y="3406889"/>
            <a:ext cx="158333" cy="15167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476F8B0-DE05-859D-43F7-BA06079FEAF2}"/>
              </a:ext>
            </a:extLst>
          </p:cNvPr>
          <p:cNvSpPr/>
          <p:nvPr/>
        </p:nvSpPr>
        <p:spPr>
          <a:xfrm rot="20673106">
            <a:off x="7636941" y="3307054"/>
            <a:ext cx="158333" cy="15167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F7C0A8-4008-CF6C-0B76-000B6D5788B8}"/>
              </a:ext>
            </a:extLst>
          </p:cNvPr>
          <p:cNvSpPr/>
          <p:nvPr/>
        </p:nvSpPr>
        <p:spPr>
          <a:xfrm rot="20673106">
            <a:off x="7998458" y="3207148"/>
            <a:ext cx="158333" cy="15167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B772492-CE92-737D-1312-030741AB07B6}"/>
              </a:ext>
            </a:extLst>
          </p:cNvPr>
          <p:cNvCxnSpPr>
            <a:cxnSpLocks/>
          </p:cNvCxnSpPr>
          <p:nvPr/>
        </p:nvCxnSpPr>
        <p:spPr>
          <a:xfrm>
            <a:off x="6395892" y="2122636"/>
            <a:ext cx="1264930" cy="9997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614EEA49-E53C-7CBF-6387-04D3EEC1A966}"/>
              </a:ext>
            </a:extLst>
          </p:cNvPr>
          <p:cNvSpPr txBox="1"/>
          <p:nvPr/>
        </p:nvSpPr>
        <p:spPr>
          <a:xfrm rot="18188394">
            <a:off x="7030975" y="924873"/>
            <a:ext cx="134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50 kW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56CF41A-71FA-C3A8-75EB-F5FB0C5FB4AE}"/>
              </a:ext>
            </a:extLst>
          </p:cNvPr>
          <p:cNvCxnSpPr>
            <a:cxnSpLocks/>
          </p:cNvCxnSpPr>
          <p:nvPr/>
        </p:nvCxnSpPr>
        <p:spPr>
          <a:xfrm rot="20673106">
            <a:off x="7655265" y="1548393"/>
            <a:ext cx="0" cy="2286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0986BD8-268B-E7AD-FE35-D21D7B84AB39}"/>
              </a:ext>
            </a:extLst>
          </p:cNvPr>
          <p:cNvSpPr txBox="1"/>
          <p:nvPr/>
        </p:nvSpPr>
        <p:spPr>
          <a:xfrm>
            <a:off x="3619207" y="992082"/>
            <a:ext cx="4371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S. Miller,</a:t>
            </a:r>
            <a:r>
              <a:rPr lang="en-US" sz="14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et al., HIAT’25, </a:t>
            </a:r>
            <a:r>
              <a:rPr lang="en-US" sz="1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East Lansing, (2025)</a:t>
            </a:r>
            <a:endParaRPr lang="en-US" sz="1400" b="1" kern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4BF4D-2983-1582-63ED-95178F26B2B8}"/>
              </a:ext>
            </a:extLst>
          </p:cNvPr>
          <p:cNvSpPr txBox="1"/>
          <p:nvPr/>
        </p:nvSpPr>
        <p:spPr>
          <a:xfrm>
            <a:off x="533400" y="1295400"/>
            <a:ext cx="1492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T. Kanemura</a:t>
            </a:r>
          </a:p>
          <a:p>
            <a:r>
              <a:rPr lang="en-US" dirty="0"/>
              <a:t>J. Song</a:t>
            </a:r>
          </a:p>
          <a:p>
            <a:r>
              <a:rPr lang="en-US" dirty="0"/>
              <a:t>J. Wei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44E7F7-786F-2F8D-04CD-CC896AA21B1F}"/>
              </a:ext>
            </a:extLst>
          </p:cNvPr>
          <p:cNvSpPr txBox="1"/>
          <p:nvPr/>
        </p:nvSpPr>
        <p:spPr>
          <a:xfrm>
            <a:off x="4323111" y="5766578"/>
            <a:ext cx="4935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copper-chromium-zirconium (C18150) material</a:t>
            </a:r>
          </a:p>
        </p:txBody>
      </p:sp>
    </p:spTree>
    <p:extLst>
      <p:ext uri="{BB962C8B-B14F-4D97-AF65-F5344CB8AC3E}">
        <p14:creationId xmlns:p14="http://schemas.microsoft.com/office/powerpoint/2010/main" val="2856715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05673-D2FD-04D5-B608-A069756AC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E6B08-17A3-D529-8F52-05EE799E6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Encouraging results from 20 kW operations in FY2025 </a:t>
            </a:r>
          </a:p>
          <a:p>
            <a:r>
              <a:rPr lang="en-US" dirty="0"/>
              <a:t>e-beam test results show operation at 350 C possible</a:t>
            </a:r>
          </a:p>
          <a:p>
            <a:r>
              <a:rPr lang="en-US" dirty="0"/>
              <a:t>Power is limited based on calculated beam spot size</a:t>
            </a:r>
          </a:p>
          <a:p>
            <a:r>
              <a:rPr lang="en-US" dirty="0"/>
              <a:t>Observed features on FY2025 dump are understood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4657A8-8439-1143-21E9-339425828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Beam Dump for 10 - 50 kW</a:t>
            </a:r>
            <a:endParaRPr lang="en-US"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0D5AF-21FC-7A38-22F0-595F2ABF9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2057400"/>
            <a:ext cx="5468401" cy="4693627"/>
          </a:xfrm>
          <a:prstGeom prst="rect">
            <a:avLst/>
          </a:prstGeom>
        </p:spPr>
      </p:pic>
      <p:pic>
        <p:nvPicPr>
          <p:cNvPr id="6" name="Picture 5" descr="A close-up of a machine&#10;&#10;AI-generated content may be incorrect.">
            <a:extLst>
              <a:ext uri="{FF2B5EF4-FFF2-40B4-BE49-F238E27FC236}">
                <a16:creationId xmlns:a16="http://schemas.microsoft.com/office/drawing/2014/main" id="{FC8CC65D-8D58-C073-0C1A-71F08A32D2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313" r="1" b="8132"/>
          <a:stretch>
            <a:fillRect/>
          </a:stretch>
        </p:blipFill>
        <p:spPr>
          <a:xfrm>
            <a:off x="381000" y="3297485"/>
            <a:ext cx="5946273" cy="2493714"/>
          </a:xfrm>
          <a:prstGeom prst="rect">
            <a:avLst/>
          </a:prstGeom>
          <a:noFill/>
        </p:spPr>
      </p:pic>
      <p:sp>
        <p:nvSpPr>
          <p:cNvPr id="8" name="TextBox 7">
            <a:hlinkClick r:id="rId4"/>
            <a:extLst>
              <a:ext uri="{FF2B5EF4-FFF2-40B4-BE49-F238E27FC236}">
                <a16:creationId xmlns:a16="http://schemas.microsoft.com/office/drawing/2014/main" id="{01227A17-BD1C-765D-7684-7FB8CEF01318}"/>
              </a:ext>
            </a:extLst>
          </p:cNvPr>
          <p:cNvSpPr txBox="1"/>
          <p:nvPr/>
        </p:nvSpPr>
        <p:spPr>
          <a:xfrm>
            <a:off x="381000" y="3004055"/>
            <a:ext cx="5930766" cy="261610"/>
          </a:xfrm>
          <a:prstGeom prst="rect">
            <a:avLst/>
          </a:prstGeom>
          <a:solidFill>
            <a:srgbClr val="92D050">
              <a:alpha val="64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700" b="1" dirty="0"/>
              <a:t>6°version-2 beam dump removed from FRIB Sep. 2025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48B66C-2902-CA77-B758-00085126C2CA}"/>
              </a:ext>
            </a:extLst>
          </p:cNvPr>
          <p:cNvSpPr txBox="1"/>
          <p:nvPr/>
        </p:nvSpPr>
        <p:spPr>
          <a:xfrm>
            <a:off x="304800" y="5789225"/>
            <a:ext cx="8922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T. Kanemura J. Song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76C96E-8ED5-860F-2AC0-2C2A21BDD0F5}"/>
              </a:ext>
            </a:extLst>
          </p:cNvPr>
          <p:cNvSpPr txBox="1"/>
          <p:nvPr/>
        </p:nvSpPr>
        <p:spPr>
          <a:xfrm>
            <a:off x="8241536" y="1631136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limited by beam spot size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F1967-6711-1B44-2808-B2AC0A949A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036AEE-0306-8521-46C1-F46EFEABDE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72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A082C-FA1D-1705-E30F-2EA1350DD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F2A607-CEE8-B19C-CE11-B34665BBA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Simulation of Maximum Beam Power on the Wings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A87EC9-D976-AF60-2135-79DF267B73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545F6160-0ABE-01AC-E0AF-CF063DD4E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88057"/>
            <a:ext cx="11328400" cy="1045543"/>
          </a:xfrm>
        </p:spPr>
        <p:txBody>
          <a:bodyPr/>
          <a:lstStyle/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Deformation was observed in the 3D-printed wing of the beam dump</a:t>
            </a:r>
          </a:p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The beam power on the wing was around 1 kW</a:t>
            </a:r>
          </a:p>
          <a:p>
            <a:r>
              <a:rPr lang="en-US" sz="2000" dirty="0"/>
              <a:t>Based on FY24-25 operation, the max temperature on the 3D-printed Al 6061 wing was around 400 ˚C (Exp 23033)</a:t>
            </a:r>
          </a:p>
          <a:p>
            <a:pPr lvl="1"/>
            <a:endParaRPr lang="en-US" dirty="0"/>
          </a:p>
        </p:txBody>
      </p:sp>
      <p:pic>
        <p:nvPicPr>
          <p:cNvPr id="8" name="Content Placeholder 8" descr="A close-up of a metal piece&#10;&#10;AI-generated content may be incorrect.">
            <a:extLst>
              <a:ext uri="{FF2B5EF4-FFF2-40B4-BE49-F238E27FC236}">
                <a16:creationId xmlns:a16="http://schemas.microsoft.com/office/drawing/2014/main" id="{DAB133E8-5758-1584-F42A-E490BA6CB7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10"/>
          <a:stretch>
            <a:fillRect/>
          </a:stretch>
        </p:blipFill>
        <p:spPr bwMode="auto">
          <a:xfrm>
            <a:off x="6400800" y="2524005"/>
            <a:ext cx="3942068" cy="3114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A blue rectangular object with a rainbow colored circle&#10;&#10;AI-generated content may be incorrect.">
            <a:extLst>
              <a:ext uri="{FF2B5EF4-FFF2-40B4-BE49-F238E27FC236}">
                <a16:creationId xmlns:a16="http://schemas.microsoft.com/office/drawing/2014/main" id="{A4422CAF-3BC2-CEBC-397E-FD39FA2CCD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8" t="3333" r="30062" b="31243"/>
          <a:stretch>
            <a:fillRect/>
          </a:stretch>
        </p:blipFill>
        <p:spPr>
          <a:xfrm>
            <a:off x="1275746" y="2666160"/>
            <a:ext cx="4982991" cy="26515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0EB4A6-FC8B-B2CF-078A-AED968002E06}"/>
              </a:ext>
            </a:extLst>
          </p:cNvPr>
          <p:cNvSpPr txBox="1"/>
          <p:nvPr/>
        </p:nvSpPr>
        <p:spPr>
          <a:xfrm>
            <a:off x="5496737" y="3712070"/>
            <a:ext cx="76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383C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455BA4-6894-1A3C-4A04-912D609A5075}"/>
              </a:ext>
            </a:extLst>
          </p:cNvPr>
          <p:cNvSpPr txBox="1"/>
          <p:nvPr/>
        </p:nvSpPr>
        <p:spPr>
          <a:xfrm>
            <a:off x="7162800" y="5717130"/>
            <a:ext cx="476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T. Kanemura J. Song; Simulated by M. Patil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F340A6-8B69-67ED-3016-050B3687B9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056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8172" y="1066800"/>
            <a:ext cx="7025228" cy="49371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Dump Image For FY2024 6-degree Dump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5B2F6-521B-7415-0A09-D15C9331408D}"/>
              </a:ext>
            </a:extLst>
          </p:cNvPr>
          <p:cNvSpPr txBox="1"/>
          <p:nvPr/>
        </p:nvSpPr>
        <p:spPr>
          <a:xfrm>
            <a:off x="8001000" y="1473200"/>
            <a:ext cx="3733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4308"/>
                </a:solidFill>
              </a:rPr>
              <a:t>Primary beam locations and sizes on the dump for FY2024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4308"/>
                </a:solidFill>
              </a:rPr>
              <a:t>Length of the lines are 2</a:t>
            </a:r>
            <a:r>
              <a:rPr lang="el-GR" dirty="0">
                <a:solidFill>
                  <a:srgbClr val="064308"/>
                </a:solidFill>
              </a:rPr>
              <a:t>σ</a:t>
            </a:r>
            <a:r>
              <a:rPr lang="en-US" dirty="0">
                <a:solidFill>
                  <a:srgbClr val="064308"/>
                </a:solidFill>
              </a:rPr>
              <a:t> beam dimension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4308"/>
                </a:solidFill>
              </a:rPr>
              <a:t>Agreement with marks on the dump is good → ability to predict beam dump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4308"/>
                </a:solidFill>
              </a:rPr>
              <a:t>Analysis by M. Hausmann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6430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4308"/>
                </a:solidFill>
              </a:rPr>
              <a:t>A goal is to implement a thermal imaging camera for the dump</a:t>
            </a:r>
          </a:p>
        </p:txBody>
      </p:sp>
    </p:spTree>
    <p:extLst>
      <p:ext uri="{BB962C8B-B14F-4D97-AF65-F5344CB8AC3E}">
        <p14:creationId xmlns:p14="http://schemas.microsoft.com/office/powerpoint/2010/main" val="2557118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600" y="1158540"/>
            <a:ext cx="6146800" cy="4937460"/>
          </a:xfrm>
        </p:spPr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The Facility for Rare Isotope Beams, FRIB, in context</a:t>
            </a:r>
          </a:p>
          <a:p>
            <a:r>
              <a:rPr lang="en-US" dirty="0"/>
              <a:t>Overview of FRIB</a:t>
            </a:r>
          </a:p>
          <a:p>
            <a:r>
              <a:rPr lang="en-US" dirty="0"/>
              <a:t>The Advanced Rare Isotope Separator, ARIS</a:t>
            </a:r>
          </a:p>
          <a:p>
            <a:pPr lvl="1"/>
            <a:r>
              <a:rPr lang="en-US" dirty="0"/>
              <a:t>High Power Details</a:t>
            </a:r>
          </a:p>
          <a:p>
            <a:r>
              <a:rPr lang="en-US" dirty="0"/>
              <a:t>Results from First Two Years of Operation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96000" y="6356350"/>
            <a:ext cx="5080000" cy="365125"/>
          </a:xfrm>
        </p:spPr>
        <p:txBody>
          <a:bodyPr/>
          <a:lstStyle/>
          <a:p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176000" y="6356350"/>
            <a:ext cx="1016000" cy="365125"/>
          </a:xfrm>
        </p:spPr>
        <p:txBody>
          <a:bodyPr/>
          <a:lstStyle/>
          <a:p>
            <a:r>
              <a:rPr lang="en-US"/>
              <a:t>, Slide </a:t>
            </a:r>
            <a:fld id="{35AD4620-7552-4207-8973-898801ED21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 descr="A close-up of a metal piece&#10;&#10;AI-generated content may be incorrect.">
            <a:extLst>
              <a:ext uri="{FF2B5EF4-FFF2-40B4-BE49-F238E27FC236}">
                <a16:creationId xmlns:a16="http://schemas.microsoft.com/office/drawing/2014/main" id="{E99624EC-6D1F-FCBA-1141-B2C9FB61F2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625" b="12445"/>
          <a:stretch>
            <a:fillRect/>
          </a:stretch>
        </p:blipFill>
        <p:spPr>
          <a:xfrm>
            <a:off x="6299337" y="1219200"/>
            <a:ext cx="5807415" cy="3603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69B844-6C4F-891C-20AD-07F6BBF2D517}"/>
              </a:ext>
            </a:extLst>
          </p:cNvPr>
          <p:cNvSpPr txBox="1"/>
          <p:nvPr/>
        </p:nvSpPr>
        <p:spPr>
          <a:xfrm>
            <a:off x="6723018" y="4812268"/>
            <a:ext cx="544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FRIB Beam Dump after 1 year of operation FY2025</a:t>
            </a:r>
          </a:p>
        </p:txBody>
      </p:sp>
    </p:spTree>
    <p:extLst>
      <p:ext uri="{BB962C8B-B14F-4D97-AF65-F5344CB8AC3E}">
        <p14:creationId xmlns:p14="http://schemas.microsoft.com/office/powerpoint/2010/main" val="1135154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D592DC-079E-1A2E-9555-157DF3574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Approximately 1-5% of the primary beam power is converted to fragments</a:t>
            </a:r>
          </a:p>
          <a:p>
            <a:r>
              <a:rPr lang="en-US" dirty="0"/>
              <a:t>A typical power distribution for a near-stability fragment (</a:t>
            </a:r>
            <a:r>
              <a:rPr lang="en-US" baseline="30000" dirty="0"/>
              <a:t>29</a:t>
            </a:r>
            <a:r>
              <a:rPr lang="en-US" dirty="0"/>
              <a:t>Mg from </a:t>
            </a:r>
            <a:r>
              <a:rPr lang="en-US" baseline="30000" dirty="0"/>
              <a:t>48</a:t>
            </a:r>
            <a:r>
              <a:rPr lang="en-US" dirty="0"/>
              <a:t>Ca) is shown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4761CC-5CF5-2B0E-0EC8-415461B87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Distribution Along ARIS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7404BC-C7E8-CC04-2163-239059CCE1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47BEDA-D69F-65AE-64EE-B2303D82C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0DF4625-653D-6F3E-8FDE-9F1369B82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68" y="2209800"/>
            <a:ext cx="10391099" cy="335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601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ars.els-cdn.com/content/image/1-s2.0-S0168583X13007210-gr8_l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729" y="2057400"/>
            <a:ext cx="6026271" cy="331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M. Hausmann, et al., NIM B</a:t>
            </a:r>
            <a:r>
              <a:rPr lang="fr-FR" dirty="0"/>
              <a:t>317 (2013) 349</a:t>
            </a:r>
          </a:p>
          <a:p>
            <a:r>
              <a:rPr lang="fr-FR" dirty="0" err="1"/>
              <a:t>Optics</a:t>
            </a:r>
            <a:r>
              <a:rPr lang="fr-FR" dirty="0"/>
              <a:t> in dispersive dimension: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Optics – ARIS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034" name="Picture 10" descr="https://ars.els-cdn.com/content/image/1-s2.0-S0168583X13007210-gr5_lr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65" y="2219720"/>
            <a:ext cx="6192465" cy="298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14243" y="5718572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Preseparator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116536" y="5679001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C-Bend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400" y="533423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Dump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28788" y="5334238"/>
            <a:ext cx="91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Wedge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1200" y="533423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7000" y="53340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353800" y="534924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DB5</a:t>
            </a:r>
          </a:p>
        </p:txBody>
      </p:sp>
    </p:spTree>
    <p:extLst>
      <p:ext uri="{BB962C8B-B14F-4D97-AF65-F5344CB8AC3E}">
        <p14:creationId xmlns:p14="http://schemas.microsoft.com/office/powerpoint/2010/main" val="240669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E35CD6-AF18-30D0-385A-00C19DBF1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2117563"/>
          </a:xfrm>
        </p:spPr>
        <p:txBody>
          <a:bodyPr/>
          <a:lstStyle/>
          <a:p>
            <a:r>
              <a:rPr lang="en-US" sz="2000" dirty="0" err="1"/>
              <a:t>Preseparator</a:t>
            </a:r>
            <a:r>
              <a:rPr lang="en-US" sz="2000" dirty="0"/>
              <a:t> wedge (energy degrader) slows down beam </a:t>
            </a:r>
          </a:p>
          <a:p>
            <a:r>
              <a:rPr lang="en-US" sz="2000" dirty="0"/>
              <a:t>Wedge shape compresses momentum distribution</a:t>
            </a:r>
          </a:p>
          <a:p>
            <a:pPr lvl="1"/>
            <a:r>
              <a:rPr lang="en-US" sz="1800" dirty="0"/>
              <a:t>Wedge at dispersive image</a:t>
            </a:r>
          </a:p>
          <a:p>
            <a:pPr lvl="1"/>
            <a:r>
              <a:rPr lang="en-US" sz="1800" dirty="0"/>
              <a:t>Higher energy particles slowed down more by thicker part of wedge</a:t>
            </a:r>
          </a:p>
          <a:p>
            <a:pPr lvl="1"/>
            <a:r>
              <a:rPr lang="en-US" sz="1800" dirty="0"/>
              <a:t>Larger resolving power in downstream section maintains achromaticity after 2nd magnetic rigidity separation </a:t>
            </a:r>
          </a:p>
          <a:p>
            <a:r>
              <a:rPr lang="en-US" sz="2000" dirty="0"/>
              <a:t>Momentum compression improved transmission through downstream beamlines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3DD246-20FF-C744-DB42-CF7D44610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 dirty="0"/>
              <a:t>ARIS Feature: Momentum Compression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028E0-2244-6445-F146-9914BB5FC9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/>
          <a:p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DD86E-25D4-006E-1DC9-F448FF67B8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0" y="6356450"/>
            <a:ext cx="1016000" cy="364628"/>
          </a:xfrm>
        </p:spPr>
        <p:txBody>
          <a:bodyPr/>
          <a:lstStyle/>
          <a:p>
            <a:r>
              <a:rPr lang="en-US"/>
              <a:t>, Slide </a:t>
            </a:r>
            <a:fld id="{35AD4620-7552-4207-8973-898801ED212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95A27-1A31-37B0-EA30-F77195CA6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347026"/>
            <a:ext cx="6133613" cy="27489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748648-4337-57B6-06B0-F8836E2345DC}"/>
              </a:ext>
            </a:extLst>
          </p:cNvPr>
          <p:cNvSpPr txBox="1"/>
          <p:nvPr/>
        </p:nvSpPr>
        <p:spPr>
          <a:xfrm>
            <a:off x="2971523" y="3383146"/>
            <a:ext cx="755015" cy="338554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Target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5D005F-EE2D-F4DD-9899-B7A583A57FA8}"/>
              </a:ext>
            </a:extLst>
          </p:cNvPr>
          <p:cNvCxnSpPr>
            <a:stCxn id="7" idx="2"/>
          </p:cNvCxnSpPr>
          <p:nvPr/>
        </p:nvCxnSpPr>
        <p:spPr>
          <a:xfrm>
            <a:off x="3349031" y="3721700"/>
            <a:ext cx="0" cy="1529703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98A950A-643E-EE31-B4E1-51AC82E6BC63}"/>
              </a:ext>
            </a:extLst>
          </p:cNvPr>
          <p:cNvSpPr txBox="1"/>
          <p:nvPr/>
        </p:nvSpPr>
        <p:spPr>
          <a:xfrm>
            <a:off x="6997330" y="3467384"/>
            <a:ext cx="2589170" cy="338554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Achromatic image position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BD8012-A8F4-B840-AB7D-2C85934B13CE}"/>
              </a:ext>
            </a:extLst>
          </p:cNvPr>
          <p:cNvCxnSpPr>
            <a:cxnSpLocks/>
          </p:cNvCxnSpPr>
          <p:nvPr/>
        </p:nvCxnSpPr>
        <p:spPr>
          <a:xfrm>
            <a:off x="8326822" y="3803926"/>
            <a:ext cx="1" cy="559063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F8BA288-A963-F67B-1696-57E97DC73841}"/>
              </a:ext>
            </a:extLst>
          </p:cNvPr>
          <p:cNvSpPr txBox="1"/>
          <p:nvPr/>
        </p:nvSpPr>
        <p:spPr>
          <a:xfrm>
            <a:off x="9305403" y="5704397"/>
            <a:ext cx="28103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Bandura et al., NIM A645</a:t>
            </a:r>
          </a:p>
        </p:txBody>
      </p:sp>
    </p:spTree>
    <p:extLst>
      <p:ext uri="{BB962C8B-B14F-4D97-AF65-F5344CB8AC3E}">
        <p14:creationId xmlns:p14="http://schemas.microsoft.com/office/powerpoint/2010/main" val="1283735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945E3-0345-842D-491D-34DF2FFBA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C8CDD7-C045-749E-184A-49912817B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58258"/>
            <a:ext cx="11988800" cy="478624"/>
          </a:xfrm>
        </p:spPr>
        <p:txBody>
          <a:bodyPr/>
          <a:lstStyle/>
          <a:p>
            <a:r>
              <a:rPr lang="en-US" dirty="0"/>
              <a:t>ARIS Diagnostics and Particle Identification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316BF8-C579-DD00-52C4-59E8188C9E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pic>
        <p:nvPicPr>
          <p:cNvPr id="7" name="Picture 6" descr="C:\Users\carr\Desktop\Beam Line.JPG">
            <a:extLst>
              <a:ext uri="{FF2B5EF4-FFF2-40B4-BE49-F238E27FC236}">
                <a16:creationId xmlns:a16="http://schemas.microsoft.com/office/drawing/2014/main" id="{48245451-2582-E6F4-A4BF-6E0511664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898" y="1321457"/>
            <a:ext cx="11235502" cy="3852088"/>
          </a:xfrm>
          <a:prstGeom prst="rect">
            <a:avLst/>
          </a:prstGeom>
          <a:noFill/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3E0C18-D201-8BCB-754D-DEBC5DD04E50}"/>
              </a:ext>
            </a:extLst>
          </p:cNvPr>
          <p:cNvCxnSpPr>
            <a:cxnSpLocks/>
          </p:cNvCxnSpPr>
          <p:nvPr/>
        </p:nvCxnSpPr>
        <p:spPr>
          <a:xfrm flipV="1">
            <a:off x="6782073" y="1105088"/>
            <a:ext cx="0" cy="5729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5CD420D-4EE9-DA85-CC19-64B20FA7F8E9}"/>
              </a:ext>
            </a:extLst>
          </p:cNvPr>
          <p:cNvSpPr txBox="1"/>
          <p:nvPr/>
        </p:nvSpPr>
        <p:spPr>
          <a:xfrm>
            <a:off x="4042209" y="1024100"/>
            <a:ext cx="2763382" cy="5386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DB1</a:t>
            </a:r>
            <a:r>
              <a:rPr lang="en-US" dirty="0"/>
              <a:t> </a:t>
            </a:r>
          </a:p>
          <a:p>
            <a:pPr algn="r"/>
            <a:r>
              <a:rPr lang="en-US" sz="1100" dirty="0"/>
              <a:t>(Pre-Separator Focal Plane)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9062B9-E6C6-7425-4AFA-A9FAF049C411}"/>
              </a:ext>
            </a:extLst>
          </p:cNvPr>
          <p:cNvSpPr txBox="1"/>
          <p:nvPr/>
        </p:nvSpPr>
        <p:spPr>
          <a:xfrm>
            <a:off x="7666569" y="1002601"/>
            <a:ext cx="63350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DB2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35648E-632F-4B97-24BC-5E9BEECBC463}"/>
              </a:ext>
            </a:extLst>
          </p:cNvPr>
          <p:cNvSpPr txBox="1"/>
          <p:nvPr/>
        </p:nvSpPr>
        <p:spPr>
          <a:xfrm>
            <a:off x="9299049" y="999597"/>
            <a:ext cx="63350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DB3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3C2C37-8DF2-81EA-12F8-A4AB94EB3E84}"/>
              </a:ext>
            </a:extLst>
          </p:cNvPr>
          <p:cNvSpPr txBox="1"/>
          <p:nvPr/>
        </p:nvSpPr>
        <p:spPr>
          <a:xfrm>
            <a:off x="10547892" y="990600"/>
            <a:ext cx="63350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DB4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00358E-25A1-D17C-296D-31EB9A88B23C}"/>
              </a:ext>
            </a:extLst>
          </p:cNvPr>
          <p:cNvSpPr txBox="1"/>
          <p:nvPr/>
        </p:nvSpPr>
        <p:spPr>
          <a:xfrm>
            <a:off x="11082441" y="990600"/>
            <a:ext cx="832440" cy="877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DB5</a:t>
            </a:r>
            <a:r>
              <a:rPr lang="en-US" dirty="0"/>
              <a:t> </a:t>
            </a:r>
          </a:p>
          <a:p>
            <a:pPr algn="r"/>
            <a:r>
              <a:rPr lang="en-US" sz="1100" dirty="0"/>
              <a:t>(Final </a:t>
            </a:r>
          </a:p>
          <a:p>
            <a:pPr algn="r"/>
            <a:r>
              <a:rPr lang="en-US" sz="1100" dirty="0"/>
              <a:t>Focal Plane)</a:t>
            </a:r>
            <a:endParaRPr lang="en-US" sz="14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CAA0B7E-2323-59CE-ECEF-DB8E690FCDE2}"/>
              </a:ext>
            </a:extLst>
          </p:cNvPr>
          <p:cNvCxnSpPr>
            <a:cxnSpLocks/>
          </p:cNvCxnSpPr>
          <p:nvPr/>
        </p:nvCxnSpPr>
        <p:spPr>
          <a:xfrm flipV="1">
            <a:off x="8320521" y="1105088"/>
            <a:ext cx="0" cy="47323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3FFD457-2917-5C66-16A1-8F76BFC3FE73}"/>
              </a:ext>
            </a:extLst>
          </p:cNvPr>
          <p:cNvCxnSpPr>
            <a:cxnSpLocks/>
          </p:cNvCxnSpPr>
          <p:nvPr/>
        </p:nvCxnSpPr>
        <p:spPr>
          <a:xfrm flipV="1">
            <a:off x="9918232" y="1105088"/>
            <a:ext cx="0" cy="57855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28945D-7A7A-DB7F-7B5E-2394A324CBA8}"/>
              </a:ext>
            </a:extLst>
          </p:cNvPr>
          <p:cNvCxnSpPr>
            <a:cxnSpLocks/>
          </p:cNvCxnSpPr>
          <p:nvPr/>
        </p:nvCxnSpPr>
        <p:spPr>
          <a:xfrm flipV="1">
            <a:off x="11158641" y="1105088"/>
            <a:ext cx="0" cy="89814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A4F35A4-7B36-9E1C-C169-78C055BBDC89}"/>
              </a:ext>
            </a:extLst>
          </p:cNvPr>
          <p:cNvCxnSpPr>
            <a:cxnSpLocks/>
          </p:cNvCxnSpPr>
          <p:nvPr/>
        </p:nvCxnSpPr>
        <p:spPr>
          <a:xfrm flipV="1">
            <a:off x="11879657" y="1105088"/>
            <a:ext cx="0" cy="151350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49976E32-B6A1-DBA8-C197-7FB4EEC54C18}"/>
              </a:ext>
            </a:extLst>
          </p:cNvPr>
          <p:cNvCxnSpPr/>
          <p:nvPr/>
        </p:nvCxnSpPr>
        <p:spPr>
          <a:xfrm>
            <a:off x="3657600" y="4462712"/>
            <a:ext cx="0" cy="7108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076913F3-78B8-489B-13B7-F5B0751A7C18}"/>
              </a:ext>
            </a:extLst>
          </p:cNvPr>
          <p:cNvSpPr txBox="1"/>
          <p:nvPr/>
        </p:nvSpPr>
        <p:spPr>
          <a:xfrm>
            <a:off x="2107679" y="5239887"/>
            <a:ext cx="2424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Pre-Separator Wedge</a:t>
            </a:r>
          </a:p>
          <a:p>
            <a:pPr algn="r"/>
            <a:r>
              <a:rPr lang="en-US" sz="1400" dirty="0"/>
              <a:t>  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67A29682-23C7-E7CD-57A4-13B5E4951CF6}"/>
              </a:ext>
            </a:extLst>
          </p:cNvPr>
          <p:cNvSpPr txBox="1"/>
          <p:nvPr/>
        </p:nvSpPr>
        <p:spPr>
          <a:xfrm>
            <a:off x="-17405" y="4187207"/>
            <a:ext cx="9782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Target</a:t>
            </a:r>
            <a:endParaRPr lang="en-US" sz="1100" dirty="0">
              <a:solidFill>
                <a:srgbClr val="000000"/>
              </a:solidFill>
            </a:endParaRPr>
          </a:p>
        </p:txBody>
      </p: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861472FE-9875-DD22-D288-061CDA47224F}"/>
              </a:ext>
            </a:extLst>
          </p:cNvPr>
          <p:cNvCxnSpPr/>
          <p:nvPr/>
        </p:nvCxnSpPr>
        <p:spPr>
          <a:xfrm flipV="1">
            <a:off x="127000" y="4704441"/>
            <a:ext cx="582868" cy="164150"/>
          </a:xfrm>
          <a:prstGeom prst="straightConnector1">
            <a:avLst/>
          </a:prstGeom>
          <a:ln>
            <a:solidFill>
              <a:srgbClr val="EB02EA"/>
            </a:solidFill>
            <a:headEnd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22E3B38C-8FA1-1D0E-2E93-301547BC8F34}"/>
              </a:ext>
            </a:extLst>
          </p:cNvPr>
          <p:cNvSpPr/>
          <p:nvPr/>
        </p:nvSpPr>
        <p:spPr>
          <a:xfrm rot="12641464">
            <a:off x="4450342" y="4623910"/>
            <a:ext cx="1671962" cy="1550089"/>
          </a:xfrm>
          <a:prstGeom prst="wedgeEllipseCallout">
            <a:avLst>
              <a:gd name="adj1" fmla="val 110685"/>
              <a:gd name="adj2" fmla="val 838"/>
            </a:avLst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7E4288-58D3-965C-714B-5C463D58BF2A}"/>
              </a:ext>
            </a:extLst>
          </p:cNvPr>
          <p:cNvSpPr txBox="1"/>
          <p:nvPr/>
        </p:nvSpPr>
        <p:spPr>
          <a:xfrm>
            <a:off x="4769713" y="5527357"/>
            <a:ext cx="13937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PPAC pair*</a:t>
            </a:r>
          </a:p>
          <a:p>
            <a:r>
              <a:rPr lang="en-US" sz="1100" dirty="0"/>
              <a:t>Not standard</a:t>
            </a:r>
            <a:endParaRPr lang="en-US" sz="14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7DC408-EA9B-858C-5E8D-3C724A30C5BF}"/>
              </a:ext>
            </a:extLst>
          </p:cNvPr>
          <p:cNvCxnSpPr>
            <a:cxnSpLocks/>
          </p:cNvCxnSpPr>
          <p:nvPr/>
        </p:nvCxnSpPr>
        <p:spPr>
          <a:xfrm>
            <a:off x="5374203" y="5107150"/>
            <a:ext cx="446113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2BBB2B34-BD43-6565-24F1-04F9E9E5D1D5}"/>
              </a:ext>
            </a:extLst>
          </p:cNvPr>
          <p:cNvSpPr/>
          <p:nvPr/>
        </p:nvSpPr>
        <p:spPr>
          <a:xfrm rot="10800000">
            <a:off x="5181601" y="2693716"/>
            <a:ext cx="2597162" cy="1878283"/>
          </a:xfrm>
          <a:prstGeom prst="wedgeEllipseCallout">
            <a:avLst>
              <a:gd name="adj1" fmla="val -13691"/>
              <a:gd name="adj2" fmla="val 9243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3C2015A4-08D3-DD71-7C28-965D77082A3F}"/>
              </a:ext>
            </a:extLst>
          </p:cNvPr>
          <p:cNvSpPr/>
          <p:nvPr/>
        </p:nvSpPr>
        <p:spPr>
          <a:xfrm rot="16200000">
            <a:off x="6917122" y="3249937"/>
            <a:ext cx="720277" cy="531887"/>
          </a:xfrm>
          <a:prstGeom prst="cube">
            <a:avLst>
              <a:gd name="adj" fmla="val 4367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DDE60088-6F19-B90F-805B-A5771B1EF6B8}"/>
              </a:ext>
            </a:extLst>
          </p:cNvPr>
          <p:cNvSpPr/>
          <p:nvPr/>
        </p:nvSpPr>
        <p:spPr>
          <a:xfrm rot="10997710">
            <a:off x="7509356" y="1910516"/>
            <a:ext cx="2045473" cy="1672234"/>
          </a:xfrm>
          <a:prstGeom prst="wedgeEllipseCallout">
            <a:avLst>
              <a:gd name="adj1" fmla="val -61657"/>
              <a:gd name="adj2" fmla="val 59809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0D222589-CBAD-6569-B5D0-C9F2DDF7EBB3}"/>
              </a:ext>
            </a:extLst>
          </p:cNvPr>
          <p:cNvSpPr/>
          <p:nvPr/>
        </p:nvSpPr>
        <p:spPr>
          <a:xfrm rot="16200000">
            <a:off x="8766984" y="2442448"/>
            <a:ext cx="685864" cy="372968"/>
          </a:xfrm>
          <a:prstGeom prst="cube">
            <a:avLst>
              <a:gd name="adj" fmla="val 84201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C0F125C5-563F-BF73-B2DA-C2734D926C0B}"/>
              </a:ext>
            </a:extLst>
          </p:cNvPr>
          <p:cNvSpPr/>
          <p:nvPr/>
        </p:nvSpPr>
        <p:spPr>
          <a:xfrm rot="10997710">
            <a:off x="8829663" y="3293492"/>
            <a:ext cx="3290252" cy="1778859"/>
          </a:xfrm>
          <a:prstGeom prst="wedgeEllipseCallout">
            <a:avLst>
              <a:gd name="adj1" fmla="val -33201"/>
              <a:gd name="adj2" fmla="val 86889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FB737C88-CCF4-C8AB-DFCA-54566017EF52}"/>
              </a:ext>
            </a:extLst>
          </p:cNvPr>
          <p:cNvSpPr/>
          <p:nvPr/>
        </p:nvSpPr>
        <p:spPr>
          <a:xfrm rot="10997710">
            <a:off x="9661223" y="2167022"/>
            <a:ext cx="1056282" cy="959198"/>
          </a:xfrm>
          <a:prstGeom prst="wedgeEllipseCallout">
            <a:avLst>
              <a:gd name="adj1" fmla="val -78020"/>
              <a:gd name="adj2" fmla="val 56318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D628525-4295-1EE3-A0A2-87DB30C01A94}"/>
              </a:ext>
            </a:extLst>
          </p:cNvPr>
          <p:cNvCxnSpPr>
            <a:cxnSpLocks/>
          </p:cNvCxnSpPr>
          <p:nvPr/>
        </p:nvCxnSpPr>
        <p:spPr>
          <a:xfrm>
            <a:off x="10099136" y="2521884"/>
            <a:ext cx="492664" cy="0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ube 51">
            <a:extLst>
              <a:ext uri="{FF2B5EF4-FFF2-40B4-BE49-F238E27FC236}">
                <a16:creationId xmlns:a16="http://schemas.microsoft.com/office/drawing/2014/main" id="{04255718-A2D5-48BD-16D1-BA81AC99EA89}"/>
              </a:ext>
            </a:extLst>
          </p:cNvPr>
          <p:cNvSpPr/>
          <p:nvPr/>
        </p:nvSpPr>
        <p:spPr>
          <a:xfrm rot="16200000">
            <a:off x="10909472" y="3630937"/>
            <a:ext cx="720277" cy="531887"/>
          </a:xfrm>
          <a:prstGeom prst="cube">
            <a:avLst>
              <a:gd name="adj" fmla="val 4367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E627F69-A0AC-446C-0929-EFC8C611D743}"/>
              </a:ext>
            </a:extLst>
          </p:cNvPr>
          <p:cNvCxnSpPr>
            <a:cxnSpLocks/>
          </p:cNvCxnSpPr>
          <p:nvPr/>
        </p:nvCxnSpPr>
        <p:spPr>
          <a:xfrm>
            <a:off x="6797925" y="3515880"/>
            <a:ext cx="30291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CD3ADC1-CED1-F0CA-5333-887326135339}"/>
              </a:ext>
            </a:extLst>
          </p:cNvPr>
          <p:cNvCxnSpPr>
            <a:cxnSpLocks/>
          </p:cNvCxnSpPr>
          <p:nvPr/>
        </p:nvCxnSpPr>
        <p:spPr>
          <a:xfrm>
            <a:off x="10591800" y="3896880"/>
            <a:ext cx="562383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FD26AE2-B5B8-D70D-112E-7BA14B112CBA}"/>
              </a:ext>
            </a:extLst>
          </p:cNvPr>
          <p:cNvSpPr txBox="1"/>
          <p:nvPr/>
        </p:nvSpPr>
        <p:spPr>
          <a:xfrm>
            <a:off x="5410200" y="3807023"/>
            <a:ext cx="11050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PPAC pair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5F2A26C-D188-8B69-A100-A01D08469366}"/>
              </a:ext>
            </a:extLst>
          </p:cNvPr>
          <p:cNvSpPr txBox="1"/>
          <p:nvPr/>
        </p:nvSpPr>
        <p:spPr>
          <a:xfrm>
            <a:off x="9287545" y="4232285"/>
            <a:ext cx="11050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PPAC pair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CF8E6E7-62DF-BE6D-89B2-580BFA3C2A74}"/>
              </a:ext>
            </a:extLst>
          </p:cNvPr>
          <p:cNvSpPr txBox="1"/>
          <p:nvPr/>
        </p:nvSpPr>
        <p:spPr>
          <a:xfrm>
            <a:off x="7810396" y="2971800"/>
            <a:ext cx="11050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PPAC pair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E0A7982-4BF1-E826-A608-10AB4008C761}"/>
              </a:ext>
            </a:extLst>
          </p:cNvPr>
          <p:cNvSpPr txBox="1"/>
          <p:nvPr/>
        </p:nvSpPr>
        <p:spPr>
          <a:xfrm>
            <a:off x="7924800" y="1981200"/>
            <a:ext cx="11050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Diamond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973F6D0-BBC4-32C1-4376-D853138F1B5E}"/>
              </a:ext>
            </a:extLst>
          </p:cNvPr>
          <p:cNvSpPr txBox="1"/>
          <p:nvPr/>
        </p:nvSpPr>
        <p:spPr>
          <a:xfrm>
            <a:off x="8915400" y="2895600"/>
            <a:ext cx="5766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Thin Sci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509FAE-EB15-44FF-9034-CAF62DC9D0F1}"/>
              </a:ext>
            </a:extLst>
          </p:cNvPr>
          <p:cNvSpPr txBox="1"/>
          <p:nvPr/>
        </p:nvSpPr>
        <p:spPr>
          <a:xfrm>
            <a:off x="9911704" y="2816423"/>
            <a:ext cx="7562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PPAC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F2A0BC6-4C71-FCF8-50E7-A11CEF4A6985}"/>
              </a:ext>
            </a:extLst>
          </p:cNvPr>
          <p:cNvSpPr txBox="1"/>
          <p:nvPr/>
        </p:nvSpPr>
        <p:spPr>
          <a:xfrm>
            <a:off x="10175828" y="4353580"/>
            <a:ext cx="568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Thin </a:t>
            </a:r>
          </a:p>
          <a:p>
            <a:r>
              <a:rPr lang="en-US" sz="1400" dirty="0"/>
              <a:t>Sci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8C2F482-3E6E-3A7C-DFAE-549CECBDCD76}"/>
              </a:ext>
            </a:extLst>
          </p:cNvPr>
          <p:cNvSpPr txBox="1"/>
          <p:nvPr/>
        </p:nvSpPr>
        <p:spPr>
          <a:xfrm>
            <a:off x="6324600" y="3972580"/>
            <a:ext cx="803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Thin Sci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2354659-5E84-AAF4-BEE4-FDE5CB830F67}"/>
              </a:ext>
            </a:extLst>
          </p:cNvPr>
          <p:cNvCxnSpPr>
            <a:cxnSpLocks/>
          </p:cNvCxnSpPr>
          <p:nvPr/>
        </p:nvCxnSpPr>
        <p:spPr>
          <a:xfrm>
            <a:off x="8534400" y="2667000"/>
            <a:ext cx="5334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be 43">
            <a:extLst>
              <a:ext uri="{FF2B5EF4-FFF2-40B4-BE49-F238E27FC236}">
                <a16:creationId xmlns:a16="http://schemas.microsoft.com/office/drawing/2014/main" id="{F9A5D006-8C9A-D48D-154F-8A03A118485F}"/>
              </a:ext>
            </a:extLst>
          </p:cNvPr>
          <p:cNvSpPr/>
          <p:nvPr/>
        </p:nvSpPr>
        <p:spPr>
          <a:xfrm rot="16200000">
            <a:off x="8386619" y="2456519"/>
            <a:ext cx="638351" cy="342789"/>
          </a:xfrm>
          <a:prstGeom prst="cube">
            <a:avLst>
              <a:gd name="adj" fmla="val 7582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A15E02C-7CB0-F5F3-8DAC-3C353A60CFAE}"/>
              </a:ext>
            </a:extLst>
          </p:cNvPr>
          <p:cNvCxnSpPr>
            <a:cxnSpLocks/>
          </p:cNvCxnSpPr>
          <p:nvPr/>
        </p:nvCxnSpPr>
        <p:spPr>
          <a:xfrm>
            <a:off x="8316153" y="2667000"/>
            <a:ext cx="370647" cy="0"/>
          </a:xfrm>
          <a:prstGeom prst="straightConnector1">
            <a:avLst/>
          </a:prstGeom>
          <a:ln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12EF284-3926-4EB6-2ABC-837D1A1FB1E7}"/>
              </a:ext>
            </a:extLst>
          </p:cNvPr>
          <p:cNvGrpSpPr/>
          <p:nvPr/>
        </p:nvGrpSpPr>
        <p:grpSpPr>
          <a:xfrm>
            <a:off x="8305800" y="2362200"/>
            <a:ext cx="183762" cy="567292"/>
            <a:chOff x="8155822" y="2882874"/>
            <a:chExt cx="276307" cy="785783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40F85802-08A5-45F7-B92F-E726C1580CF7}"/>
                </a:ext>
              </a:extLst>
            </p:cNvPr>
            <p:cNvSpPr/>
            <p:nvPr/>
          </p:nvSpPr>
          <p:spPr>
            <a:xfrm rot="16200000">
              <a:off x="8126172" y="3362700"/>
              <a:ext cx="338546" cy="273368"/>
            </a:xfrm>
            <a:prstGeom prst="cube">
              <a:avLst>
                <a:gd name="adj" fmla="val 84201"/>
              </a:avLst>
            </a:prstGeom>
            <a:grpFill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BA38C9B5-BC6E-28A7-69B6-121412363990}"/>
                </a:ext>
              </a:extLst>
            </p:cNvPr>
            <p:cNvSpPr/>
            <p:nvPr/>
          </p:nvSpPr>
          <p:spPr>
            <a:xfrm rot="16200000">
              <a:off x="8128929" y="3256570"/>
              <a:ext cx="333029" cy="273368"/>
            </a:xfrm>
            <a:prstGeom prst="cube">
              <a:avLst>
                <a:gd name="adj" fmla="val 84201"/>
              </a:avLst>
            </a:prstGeom>
            <a:grpFill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89432019-4679-E88E-A2C4-7A61A0C7B3FE}"/>
                </a:ext>
              </a:extLst>
            </p:cNvPr>
            <p:cNvSpPr/>
            <p:nvPr/>
          </p:nvSpPr>
          <p:spPr>
            <a:xfrm rot="16200000">
              <a:off x="8125438" y="3150561"/>
              <a:ext cx="338546" cy="274837"/>
            </a:xfrm>
            <a:prstGeom prst="cube">
              <a:avLst>
                <a:gd name="adj" fmla="val 84201"/>
              </a:avLst>
            </a:prstGeom>
            <a:grpFill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ube 57">
              <a:extLst>
                <a:ext uri="{FF2B5EF4-FFF2-40B4-BE49-F238E27FC236}">
                  <a16:creationId xmlns:a16="http://schemas.microsoft.com/office/drawing/2014/main" id="{11AD4932-1FA7-BEBC-CA4A-8C9FD9F7E9B9}"/>
                </a:ext>
              </a:extLst>
            </p:cNvPr>
            <p:cNvSpPr/>
            <p:nvPr/>
          </p:nvSpPr>
          <p:spPr>
            <a:xfrm rot="16200000">
              <a:off x="8125438" y="3041673"/>
              <a:ext cx="338546" cy="274835"/>
            </a:xfrm>
            <a:prstGeom prst="cube">
              <a:avLst>
                <a:gd name="adj" fmla="val 84201"/>
              </a:avLst>
            </a:prstGeom>
            <a:grpFill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18E2AF9E-0304-9B08-3198-EA907170DDFE}"/>
                </a:ext>
              </a:extLst>
            </p:cNvPr>
            <p:cNvSpPr/>
            <p:nvPr/>
          </p:nvSpPr>
          <p:spPr>
            <a:xfrm rot="16200000">
              <a:off x="8124700" y="2913996"/>
              <a:ext cx="338547" cy="276303"/>
            </a:xfrm>
            <a:prstGeom prst="cube">
              <a:avLst>
                <a:gd name="adj" fmla="val 84201"/>
              </a:avLst>
            </a:prstGeom>
            <a:grpFill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905A4CA-34EE-9D96-038A-0EB66E988028}"/>
              </a:ext>
            </a:extLst>
          </p:cNvPr>
          <p:cNvCxnSpPr>
            <a:cxnSpLocks/>
          </p:cNvCxnSpPr>
          <p:nvPr/>
        </p:nvCxnSpPr>
        <p:spPr>
          <a:xfrm>
            <a:off x="7914447" y="2667000"/>
            <a:ext cx="467553" cy="0"/>
          </a:xfrm>
          <a:prstGeom prst="straightConnector1">
            <a:avLst/>
          </a:prstGeom>
          <a:ln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be 20">
            <a:extLst>
              <a:ext uri="{FF2B5EF4-FFF2-40B4-BE49-F238E27FC236}">
                <a16:creationId xmlns:a16="http://schemas.microsoft.com/office/drawing/2014/main" id="{5D40B969-1285-0335-0CC5-5E2D54E2F37A}"/>
              </a:ext>
            </a:extLst>
          </p:cNvPr>
          <p:cNvSpPr/>
          <p:nvPr/>
        </p:nvSpPr>
        <p:spPr>
          <a:xfrm rot="16200000">
            <a:off x="7662830" y="2481230"/>
            <a:ext cx="638351" cy="342789"/>
          </a:xfrm>
          <a:prstGeom prst="cube">
            <a:avLst>
              <a:gd name="adj" fmla="val 7582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246C1DF-A03A-0DAE-5E2B-407B50710ED3}"/>
              </a:ext>
            </a:extLst>
          </p:cNvPr>
          <p:cNvCxnSpPr>
            <a:cxnSpLocks/>
          </p:cNvCxnSpPr>
          <p:nvPr/>
        </p:nvCxnSpPr>
        <p:spPr>
          <a:xfrm>
            <a:off x="7543800" y="2667000"/>
            <a:ext cx="370647" cy="0"/>
          </a:xfrm>
          <a:prstGeom prst="straightConnector1">
            <a:avLst/>
          </a:prstGeom>
          <a:ln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180">
            <a:extLst>
              <a:ext uri="{FF2B5EF4-FFF2-40B4-BE49-F238E27FC236}">
                <a16:creationId xmlns:a16="http://schemas.microsoft.com/office/drawing/2014/main" id="{D4453A43-3DFC-466B-5FDB-4B26A6FAECEA}"/>
              </a:ext>
            </a:extLst>
          </p:cNvPr>
          <p:cNvSpPr/>
          <p:nvPr/>
        </p:nvSpPr>
        <p:spPr>
          <a:xfrm>
            <a:off x="132083" y="2710361"/>
            <a:ext cx="881130" cy="44144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PPACS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7DE07C97-59DC-3958-C96F-02DC95873F38}"/>
              </a:ext>
            </a:extLst>
          </p:cNvPr>
          <p:cNvSpPr/>
          <p:nvPr/>
        </p:nvSpPr>
        <p:spPr>
          <a:xfrm>
            <a:off x="1203602" y="2710361"/>
            <a:ext cx="881131" cy="44144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Sci / Diamond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3D834687-B0E4-A5BD-E293-0766F7CBCBFB}"/>
              </a:ext>
            </a:extLst>
          </p:cNvPr>
          <p:cNvSpPr/>
          <p:nvPr/>
        </p:nvSpPr>
        <p:spPr>
          <a:xfrm>
            <a:off x="2303221" y="2710361"/>
            <a:ext cx="881131" cy="44144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Pins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234C03CF-4A78-C3F1-4CE8-490DAFEEAC79}"/>
              </a:ext>
            </a:extLst>
          </p:cNvPr>
          <p:cNvSpPr/>
          <p:nvPr/>
        </p:nvSpPr>
        <p:spPr>
          <a:xfrm>
            <a:off x="3347971" y="2710361"/>
            <a:ext cx="881129" cy="44144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TKE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472CC989-47F5-5234-8B80-69F2D7912965}"/>
              </a:ext>
            </a:extLst>
          </p:cNvPr>
          <p:cNvSpPr txBox="1"/>
          <p:nvPr/>
        </p:nvSpPr>
        <p:spPr>
          <a:xfrm>
            <a:off x="6629400" y="3733800"/>
            <a:ext cx="4825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PIN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A4055084-BC5F-9828-4174-7EE0F318C24F}"/>
              </a:ext>
            </a:extLst>
          </p:cNvPr>
          <p:cNvSpPr txBox="1"/>
          <p:nvPr/>
        </p:nvSpPr>
        <p:spPr>
          <a:xfrm>
            <a:off x="7010400" y="3820180"/>
            <a:ext cx="6620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Thick Sci</a:t>
            </a:r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B25C81B3-325E-E0F9-7AC5-85C1476C715A}"/>
              </a:ext>
            </a:extLst>
          </p:cNvPr>
          <p:cNvSpPr/>
          <p:nvPr/>
        </p:nvSpPr>
        <p:spPr>
          <a:xfrm rot="16200000">
            <a:off x="6515791" y="3405031"/>
            <a:ext cx="587926" cy="221699"/>
          </a:xfrm>
          <a:prstGeom prst="cube">
            <a:avLst>
              <a:gd name="adj" fmla="val 84201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D89001D-E546-064E-B430-7F966A28ADCB}"/>
              </a:ext>
            </a:extLst>
          </p:cNvPr>
          <p:cNvCxnSpPr>
            <a:cxnSpLocks/>
          </p:cNvCxnSpPr>
          <p:nvPr/>
        </p:nvCxnSpPr>
        <p:spPr>
          <a:xfrm>
            <a:off x="6490903" y="3515880"/>
            <a:ext cx="335368" cy="0"/>
          </a:xfrm>
          <a:prstGeom prst="straightConnector1">
            <a:avLst/>
          </a:prstGeom>
          <a:ln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be 13">
            <a:extLst>
              <a:ext uri="{FF2B5EF4-FFF2-40B4-BE49-F238E27FC236}">
                <a16:creationId xmlns:a16="http://schemas.microsoft.com/office/drawing/2014/main" id="{35C0BBC4-18DC-3CC6-053D-59C84844A1B7}"/>
              </a:ext>
            </a:extLst>
          </p:cNvPr>
          <p:cNvSpPr/>
          <p:nvPr/>
        </p:nvSpPr>
        <p:spPr>
          <a:xfrm rot="16200000">
            <a:off x="6086905" y="3415944"/>
            <a:ext cx="893038" cy="199873"/>
          </a:xfrm>
          <a:prstGeom prst="cube">
            <a:avLst>
              <a:gd name="adj" fmla="val 84201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25956C5-6902-31C0-657E-39E2393266C2}"/>
              </a:ext>
            </a:extLst>
          </p:cNvPr>
          <p:cNvCxnSpPr>
            <a:cxnSpLocks/>
          </p:cNvCxnSpPr>
          <p:nvPr/>
        </p:nvCxnSpPr>
        <p:spPr>
          <a:xfrm>
            <a:off x="6019800" y="3515880"/>
            <a:ext cx="501671" cy="0"/>
          </a:xfrm>
          <a:prstGeom prst="straightConnector1">
            <a:avLst/>
          </a:prstGeom>
          <a:ln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be 15">
            <a:extLst>
              <a:ext uri="{FF2B5EF4-FFF2-40B4-BE49-F238E27FC236}">
                <a16:creationId xmlns:a16="http://schemas.microsoft.com/office/drawing/2014/main" id="{2D3CE3D0-6629-48EF-D227-2FBF78D7B6D0}"/>
              </a:ext>
            </a:extLst>
          </p:cNvPr>
          <p:cNvSpPr/>
          <p:nvPr/>
        </p:nvSpPr>
        <p:spPr>
          <a:xfrm rot="16200000">
            <a:off x="5899722" y="3397987"/>
            <a:ext cx="559178" cy="235786"/>
          </a:xfrm>
          <a:prstGeom prst="cube">
            <a:avLst>
              <a:gd name="adj" fmla="val 61141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60C03CA4-5BD2-F69C-6B52-5F027E433F63}"/>
              </a:ext>
            </a:extLst>
          </p:cNvPr>
          <p:cNvSpPr/>
          <p:nvPr/>
        </p:nvSpPr>
        <p:spPr>
          <a:xfrm rot="16200000">
            <a:off x="10567987" y="3786031"/>
            <a:ext cx="587926" cy="221699"/>
          </a:xfrm>
          <a:prstGeom prst="cube">
            <a:avLst>
              <a:gd name="adj" fmla="val 84201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ube 78">
            <a:extLst>
              <a:ext uri="{FF2B5EF4-FFF2-40B4-BE49-F238E27FC236}">
                <a16:creationId xmlns:a16="http://schemas.microsoft.com/office/drawing/2014/main" id="{E03B7C74-7686-6B3F-E520-DA3CB6A9813D}"/>
              </a:ext>
            </a:extLst>
          </p:cNvPr>
          <p:cNvSpPr/>
          <p:nvPr/>
        </p:nvSpPr>
        <p:spPr>
          <a:xfrm rot="16200000">
            <a:off x="10441227" y="3786031"/>
            <a:ext cx="587926" cy="221699"/>
          </a:xfrm>
          <a:prstGeom prst="cube">
            <a:avLst>
              <a:gd name="adj" fmla="val 84201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52CD915-4F85-EC47-DB33-DC92D93A422D}"/>
              </a:ext>
            </a:extLst>
          </p:cNvPr>
          <p:cNvCxnSpPr>
            <a:cxnSpLocks/>
          </p:cNvCxnSpPr>
          <p:nvPr/>
        </p:nvCxnSpPr>
        <p:spPr>
          <a:xfrm flipV="1">
            <a:off x="10210800" y="3896878"/>
            <a:ext cx="457200" cy="2"/>
          </a:xfrm>
          <a:prstGeom prst="straightConnector1">
            <a:avLst/>
          </a:prstGeom>
          <a:ln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Box 187">
            <a:extLst>
              <a:ext uri="{FF2B5EF4-FFF2-40B4-BE49-F238E27FC236}">
                <a16:creationId xmlns:a16="http://schemas.microsoft.com/office/drawing/2014/main" id="{4C6F7078-4B5D-455D-57EB-2A4995025735}"/>
              </a:ext>
            </a:extLst>
          </p:cNvPr>
          <p:cNvSpPr txBox="1"/>
          <p:nvPr/>
        </p:nvSpPr>
        <p:spPr>
          <a:xfrm>
            <a:off x="11201400" y="4232285"/>
            <a:ext cx="6620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Thick Sci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E041832D-14C3-64C8-5C70-F6D034D5D3CB}"/>
              </a:ext>
            </a:extLst>
          </p:cNvPr>
          <p:cNvSpPr txBox="1"/>
          <p:nvPr/>
        </p:nvSpPr>
        <p:spPr>
          <a:xfrm>
            <a:off x="10644914" y="4216049"/>
            <a:ext cx="6620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PINs</a:t>
            </a:r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F120DB17-3E20-2535-6D02-4D1636165AF3}"/>
              </a:ext>
            </a:extLst>
          </p:cNvPr>
          <p:cNvSpPr/>
          <p:nvPr/>
        </p:nvSpPr>
        <p:spPr>
          <a:xfrm rot="16200000">
            <a:off x="5089083" y="5009520"/>
            <a:ext cx="765501" cy="195261"/>
          </a:xfrm>
          <a:prstGeom prst="cube">
            <a:avLst>
              <a:gd name="adj" fmla="val 61141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5D6F2F-2871-4924-C5BE-E0262A0AA022}"/>
              </a:ext>
            </a:extLst>
          </p:cNvPr>
          <p:cNvCxnSpPr>
            <a:cxnSpLocks/>
          </p:cNvCxnSpPr>
          <p:nvPr/>
        </p:nvCxnSpPr>
        <p:spPr>
          <a:xfrm>
            <a:off x="4876800" y="5107150"/>
            <a:ext cx="565127" cy="0"/>
          </a:xfrm>
          <a:prstGeom prst="straightConnector1">
            <a:avLst/>
          </a:prstGeom>
          <a:ln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be 44">
            <a:extLst>
              <a:ext uri="{FF2B5EF4-FFF2-40B4-BE49-F238E27FC236}">
                <a16:creationId xmlns:a16="http://schemas.microsoft.com/office/drawing/2014/main" id="{BA350586-B8EF-259A-3D33-C22E081D5D0F}"/>
              </a:ext>
            </a:extLst>
          </p:cNvPr>
          <p:cNvSpPr/>
          <p:nvPr/>
        </p:nvSpPr>
        <p:spPr>
          <a:xfrm rot="16200000">
            <a:off x="9888839" y="3796944"/>
            <a:ext cx="893038" cy="199873"/>
          </a:xfrm>
          <a:prstGeom prst="cube">
            <a:avLst>
              <a:gd name="adj" fmla="val 84201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58C8D085-6F81-8936-58ED-951609683A31}"/>
              </a:ext>
            </a:extLst>
          </p:cNvPr>
          <p:cNvCxnSpPr>
            <a:cxnSpLocks/>
          </p:cNvCxnSpPr>
          <p:nvPr/>
        </p:nvCxnSpPr>
        <p:spPr>
          <a:xfrm>
            <a:off x="9951632" y="3896880"/>
            <a:ext cx="335368" cy="0"/>
          </a:xfrm>
          <a:prstGeom prst="straightConnector1">
            <a:avLst/>
          </a:prstGeom>
          <a:ln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ube 46">
            <a:extLst>
              <a:ext uri="{FF2B5EF4-FFF2-40B4-BE49-F238E27FC236}">
                <a16:creationId xmlns:a16="http://schemas.microsoft.com/office/drawing/2014/main" id="{87FD114C-EFBD-74EA-7138-DC537A38EBD5}"/>
              </a:ext>
            </a:extLst>
          </p:cNvPr>
          <p:cNvSpPr/>
          <p:nvPr/>
        </p:nvSpPr>
        <p:spPr>
          <a:xfrm rot="16200000">
            <a:off x="9701654" y="3778987"/>
            <a:ext cx="559178" cy="235786"/>
          </a:xfrm>
          <a:prstGeom prst="cube">
            <a:avLst>
              <a:gd name="adj" fmla="val 61141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CFEF9A3-9FFD-3D2D-ED51-931F8D7C8D15}"/>
              </a:ext>
            </a:extLst>
          </p:cNvPr>
          <p:cNvCxnSpPr>
            <a:cxnSpLocks/>
          </p:cNvCxnSpPr>
          <p:nvPr/>
        </p:nvCxnSpPr>
        <p:spPr>
          <a:xfrm flipV="1">
            <a:off x="9299049" y="3896879"/>
            <a:ext cx="646080" cy="1"/>
          </a:xfrm>
          <a:prstGeom prst="straightConnector1">
            <a:avLst/>
          </a:prstGeom>
          <a:ln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ube 48">
            <a:extLst>
              <a:ext uri="{FF2B5EF4-FFF2-40B4-BE49-F238E27FC236}">
                <a16:creationId xmlns:a16="http://schemas.microsoft.com/office/drawing/2014/main" id="{892A1CCD-45DE-90CC-3A45-9CFCB7D5F5C8}"/>
              </a:ext>
            </a:extLst>
          </p:cNvPr>
          <p:cNvSpPr/>
          <p:nvPr/>
        </p:nvSpPr>
        <p:spPr>
          <a:xfrm rot="16200000">
            <a:off x="9212279" y="3778987"/>
            <a:ext cx="559178" cy="235786"/>
          </a:xfrm>
          <a:prstGeom prst="cube">
            <a:avLst>
              <a:gd name="adj" fmla="val 61141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82DF64B-A252-DA1E-993D-5A055970C36A}"/>
              </a:ext>
            </a:extLst>
          </p:cNvPr>
          <p:cNvCxnSpPr>
            <a:cxnSpLocks/>
          </p:cNvCxnSpPr>
          <p:nvPr/>
        </p:nvCxnSpPr>
        <p:spPr>
          <a:xfrm>
            <a:off x="9144000" y="3896878"/>
            <a:ext cx="287090" cy="1"/>
          </a:xfrm>
          <a:prstGeom prst="straightConnector1">
            <a:avLst/>
          </a:prstGeom>
          <a:ln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be 40">
            <a:extLst>
              <a:ext uri="{FF2B5EF4-FFF2-40B4-BE49-F238E27FC236}">
                <a16:creationId xmlns:a16="http://schemas.microsoft.com/office/drawing/2014/main" id="{69852D98-7B94-F805-8BA0-34E1A3252EA5}"/>
              </a:ext>
            </a:extLst>
          </p:cNvPr>
          <p:cNvSpPr/>
          <p:nvPr/>
        </p:nvSpPr>
        <p:spPr>
          <a:xfrm rot="16200000">
            <a:off x="9897033" y="2345339"/>
            <a:ext cx="595030" cy="353092"/>
          </a:xfrm>
          <a:prstGeom prst="cube">
            <a:avLst>
              <a:gd name="adj" fmla="val 80024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4FDDE39-B2B4-E4A8-D2AD-96C146B759F5}"/>
              </a:ext>
            </a:extLst>
          </p:cNvPr>
          <p:cNvCxnSpPr>
            <a:cxnSpLocks/>
          </p:cNvCxnSpPr>
          <p:nvPr/>
        </p:nvCxnSpPr>
        <p:spPr>
          <a:xfrm>
            <a:off x="9747665" y="2521884"/>
            <a:ext cx="392801" cy="0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be 9">
            <a:extLst>
              <a:ext uri="{FF2B5EF4-FFF2-40B4-BE49-F238E27FC236}">
                <a16:creationId xmlns:a16="http://schemas.microsoft.com/office/drawing/2014/main" id="{12FFB5A4-EB39-0E71-533B-8604A8D33AB5}"/>
              </a:ext>
            </a:extLst>
          </p:cNvPr>
          <p:cNvSpPr/>
          <p:nvPr/>
        </p:nvSpPr>
        <p:spPr>
          <a:xfrm rot="16200000">
            <a:off x="4683819" y="5009520"/>
            <a:ext cx="765501" cy="195261"/>
          </a:xfrm>
          <a:prstGeom prst="cube">
            <a:avLst>
              <a:gd name="adj" fmla="val 61141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FF1721-6904-8B23-3A62-3FD67009DFCD}"/>
              </a:ext>
            </a:extLst>
          </p:cNvPr>
          <p:cNvCxnSpPr>
            <a:cxnSpLocks/>
          </p:cNvCxnSpPr>
          <p:nvPr/>
        </p:nvCxnSpPr>
        <p:spPr>
          <a:xfrm>
            <a:off x="4637848" y="5107150"/>
            <a:ext cx="378390" cy="0"/>
          </a:xfrm>
          <a:prstGeom prst="straightConnector1">
            <a:avLst/>
          </a:prstGeom>
          <a:ln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35CB06D-2A3C-D534-6830-5E7330C1480F}"/>
              </a:ext>
            </a:extLst>
          </p:cNvPr>
          <p:cNvCxnSpPr>
            <a:cxnSpLocks/>
          </p:cNvCxnSpPr>
          <p:nvPr/>
        </p:nvCxnSpPr>
        <p:spPr>
          <a:xfrm flipV="1">
            <a:off x="5562600" y="3515879"/>
            <a:ext cx="580597" cy="1"/>
          </a:xfrm>
          <a:prstGeom prst="straightConnector1">
            <a:avLst/>
          </a:prstGeom>
          <a:ln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be 17">
            <a:extLst>
              <a:ext uri="{FF2B5EF4-FFF2-40B4-BE49-F238E27FC236}">
                <a16:creationId xmlns:a16="http://schemas.microsoft.com/office/drawing/2014/main" id="{CEB3F119-9F8B-A7A6-BBC8-197740EB62A8}"/>
              </a:ext>
            </a:extLst>
          </p:cNvPr>
          <p:cNvSpPr/>
          <p:nvPr/>
        </p:nvSpPr>
        <p:spPr>
          <a:xfrm rot="16200000">
            <a:off x="5410346" y="3397987"/>
            <a:ext cx="559178" cy="235786"/>
          </a:xfrm>
          <a:prstGeom prst="cube">
            <a:avLst>
              <a:gd name="adj" fmla="val 61141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BF2D758-E0A0-7741-DF74-0A71BF58B486}"/>
              </a:ext>
            </a:extLst>
          </p:cNvPr>
          <p:cNvCxnSpPr>
            <a:cxnSpLocks/>
          </p:cNvCxnSpPr>
          <p:nvPr/>
        </p:nvCxnSpPr>
        <p:spPr>
          <a:xfrm>
            <a:off x="5410200" y="3515878"/>
            <a:ext cx="218958" cy="1"/>
          </a:xfrm>
          <a:prstGeom prst="straightConnector1">
            <a:avLst/>
          </a:prstGeom>
          <a:ln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Rectangle 201">
            <a:extLst>
              <a:ext uri="{FF2B5EF4-FFF2-40B4-BE49-F238E27FC236}">
                <a16:creationId xmlns:a16="http://schemas.microsoft.com/office/drawing/2014/main" id="{94A1F29C-F868-BB67-0EA1-4CA6DF1E7FCC}"/>
              </a:ext>
            </a:extLst>
          </p:cNvPr>
          <p:cNvSpPr/>
          <p:nvPr/>
        </p:nvSpPr>
        <p:spPr>
          <a:xfrm>
            <a:off x="93983" y="3327367"/>
            <a:ext cx="957330" cy="30513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Tracking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F12BF951-C844-39D8-0591-5CA7C5A2776F}"/>
              </a:ext>
            </a:extLst>
          </p:cNvPr>
          <p:cNvSpPr/>
          <p:nvPr/>
        </p:nvSpPr>
        <p:spPr>
          <a:xfrm>
            <a:off x="1165502" y="3313086"/>
            <a:ext cx="957330" cy="30513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ToF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7F243635-6F25-BA84-D42C-E84C7529DEAC}"/>
              </a:ext>
            </a:extLst>
          </p:cNvPr>
          <p:cNvSpPr/>
          <p:nvPr/>
        </p:nvSpPr>
        <p:spPr>
          <a:xfrm>
            <a:off x="2265121" y="3321886"/>
            <a:ext cx="957330" cy="30513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dE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78AAF9B1-A254-E7C1-36DF-4335A98DC9F4}"/>
              </a:ext>
            </a:extLst>
          </p:cNvPr>
          <p:cNvSpPr/>
          <p:nvPr/>
        </p:nvSpPr>
        <p:spPr>
          <a:xfrm>
            <a:off x="3309870" y="3313086"/>
            <a:ext cx="957330" cy="30513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B2234581-C08E-3903-55AF-0D5614BB7D0A}"/>
              </a:ext>
            </a:extLst>
          </p:cNvPr>
          <p:cNvCxnSpPr>
            <a:endCxn id="202" idx="0"/>
          </p:cNvCxnSpPr>
          <p:nvPr/>
        </p:nvCxnSpPr>
        <p:spPr>
          <a:xfrm>
            <a:off x="572648" y="3151806"/>
            <a:ext cx="0" cy="175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7A5EE1D6-3968-0E50-9086-FFD0B6B1A20D}"/>
              </a:ext>
            </a:extLst>
          </p:cNvPr>
          <p:cNvCxnSpPr>
            <a:endCxn id="203" idx="0"/>
          </p:cNvCxnSpPr>
          <p:nvPr/>
        </p:nvCxnSpPr>
        <p:spPr>
          <a:xfrm flipH="1">
            <a:off x="1644167" y="3151806"/>
            <a:ext cx="1" cy="161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8A383540-C0C9-4180-8242-484AA1B73E73}"/>
              </a:ext>
            </a:extLst>
          </p:cNvPr>
          <p:cNvCxnSpPr>
            <a:endCxn id="204" idx="0"/>
          </p:cNvCxnSpPr>
          <p:nvPr/>
        </p:nvCxnSpPr>
        <p:spPr>
          <a:xfrm flipH="1">
            <a:off x="2743786" y="3151806"/>
            <a:ext cx="1" cy="1700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28220403-9898-9871-E59D-8458A958555F}"/>
              </a:ext>
            </a:extLst>
          </p:cNvPr>
          <p:cNvCxnSpPr>
            <a:endCxn id="205" idx="0"/>
          </p:cNvCxnSpPr>
          <p:nvPr/>
        </p:nvCxnSpPr>
        <p:spPr>
          <a:xfrm flipH="1">
            <a:off x="3788535" y="3151806"/>
            <a:ext cx="1" cy="161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id="{DAC4C5B2-93DA-A52E-90D1-176C46C03BCC}"/>
              </a:ext>
            </a:extLst>
          </p:cNvPr>
          <p:cNvSpPr txBox="1"/>
          <p:nvPr/>
        </p:nvSpPr>
        <p:spPr>
          <a:xfrm>
            <a:off x="76081" y="2224370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Event-by-Event Identification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A5592-88A5-2274-4EB9-B3745FCAD8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58641E-967D-A009-DFFC-CA6C65AA9132}"/>
              </a:ext>
            </a:extLst>
          </p:cNvPr>
          <p:cNvSpPr txBox="1"/>
          <p:nvPr/>
        </p:nvSpPr>
        <p:spPr>
          <a:xfrm>
            <a:off x="196786" y="1359932"/>
            <a:ext cx="3236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Smith, D. Kahl, A. Dombos</a:t>
            </a:r>
          </a:p>
          <a:p>
            <a:r>
              <a:rPr lang="en-US" dirty="0"/>
              <a:t>M. Cortesi, S. DiCarlo</a:t>
            </a:r>
          </a:p>
        </p:txBody>
      </p:sp>
      <p:sp>
        <p:nvSpPr>
          <p:cNvPr id="17" name="Cylinder 39">
            <a:extLst>
              <a:ext uri="{FF2B5EF4-FFF2-40B4-BE49-F238E27FC236}">
                <a16:creationId xmlns:a16="http://schemas.microsoft.com/office/drawing/2014/main" id="{2ED081CE-6F62-2FD7-4986-221E77EAD4AE}"/>
              </a:ext>
            </a:extLst>
          </p:cNvPr>
          <p:cNvSpPr/>
          <p:nvPr/>
        </p:nvSpPr>
        <p:spPr>
          <a:xfrm>
            <a:off x="11072566" y="4804762"/>
            <a:ext cx="386352" cy="710786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6E1093-802E-27EF-F456-77E63F8B75A2}"/>
              </a:ext>
            </a:extLst>
          </p:cNvPr>
          <p:cNvSpPr txBox="1"/>
          <p:nvPr/>
        </p:nvSpPr>
        <p:spPr>
          <a:xfrm>
            <a:off x="10957317" y="5571321"/>
            <a:ext cx="6953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HPGe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30765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413D70-DEB3-96E0-42E2-CA1C4D606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54" y="1470450"/>
            <a:ext cx="5316371" cy="4937460"/>
          </a:xfrm>
        </p:spPr>
        <p:txBody>
          <a:bodyPr/>
          <a:lstStyle/>
          <a:p>
            <a:r>
              <a:rPr lang="en-US" dirty="0"/>
              <a:t>Example of “typical” Particle </a:t>
            </a:r>
            <a:r>
              <a:rPr lang="en-US" dirty="0" err="1"/>
              <a:t>IDentification</a:t>
            </a:r>
            <a:r>
              <a:rPr lang="en-US" dirty="0"/>
              <a:t>, PID, for </a:t>
            </a:r>
            <a:r>
              <a:rPr lang="en-US" baseline="30000" dirty="0"/>
              <a:t>238</a:t>
            </a:r>
            <a:r>
              <a:rPr lang="en-US" dirty="0"/>
              <a:t>U fragmentation at 177 MeV/u</a:t>
            </a:r>
          </a:p>
          <a:p>
            <a:r>
              <a:rPr lang="en-US" dirty="0"/>
              <a:t>1.2 mm </a:t>
            </a:r>
            <a:r>
              <a:rPr lang="en-US" baseline="30000" dirty="0"/>
              <a:t>12</a:t>
            </a:r>
            <a:r>
              <a:rPr lang="en-US" dirty="0"/>
              <a:t>C target; 1 Al mm wedge</a:t>
            </a:r>
          </a:p>
          <a:p>
            <a:r>
              <a:rPr lang="en-US" dirty="0"/>
              <a:t>TKE measured with a stack of Si-PIN detectors</a:t>
            </a:r>
          </a:p>
          <a:p>
            <a:r>
              <a:rPr lang="en-US" dirty="0"/>
              <a:t>Purity of high Z beam is acceptable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0D5E86-3C1A-68DB-A4E6-6E1BEB45C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ARIS Detectors Allow for Ion-by-Ion Particle Identification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824246-F48A-86BA-0938-14902BFB24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AF9AA-48FD-C8C9-A170-31B51B3CB2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0DFE658-95EB-25D6-E3AA-44EEB8FDBFF8}"/>
              </a:ext>
            </a:extLst>
          </p:cNvPr>
          <p:cNvGrpSpPr/>
          <p:nvPr/>
        </p:nvGrpSpPr>
        <p:grpSpPr>
          <a:xfrm>
            <a:off x="5874525" y="1271032"/>
            <a:ext cx="6025326" cy="4796959"/>
            <a:chOff x="5874525" y="1271032"/>
            <a:chExt cx="6025326" cy="479695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BF4F289-FF1F-13C1-15DF-9A6D068E0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3693" y="1271032"/>
              <a:ext cx="5536158" cy="45085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EAF582-B119-E5F9-3CD0-2508FD7E3058}"/>
                </a:ext>
              </a:extLst>
            </p:cNvPr>
            <p:cNvSpPr txBox="1"/>
            <p:nvPr/>
          </p:nvSpPr>
          <p:spPr>
            <a:xfrm>
              <a:off x="10730401" y="1387882"/>
              <a:ext cx="10054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Gate on</a:t>
              </a:r>
            </a:p>
            <a:p>
              <a:r>
                <a:rPr lang="en-US" dirty="0"/>
                <a:t>ΔQ = 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7F13CD8-58F4-0DF5-35CE-40A71D9A1FC2}"/>
                </a:ext>
              </a:extLst>
            </p:cNvPr>
            <p:cNvGrpSpPr/>
            <p:nvPr/>
          </p:nvGrpSpPr>
          <p:grpSpPr>
            <a:xfrm>
              <a:off x="10439114" y="3142263"/>
              <a:ext cx="1161237" cy="1398398"/>
              <a:chOff x="3276600" y="3886200"/>
              <a:chExt cx="1161237" cy="1398398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1727A72D-FF95-6106-8C46-61F992B04ED6}"/>
                  </a:ext>
                </a:extLst>
              </p:cNvPr>
              <p:cNvCxnSpPr/>
              <p:nvPr/>
            </p:nvCxnSpPr>
            <p:spPr>
              <a:xfrm flipH="1" flipV="1">
                <a:off x="3276600" y="3886200"/>
                <a:ext cx="838200" cy="9906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A86F1E-DCF6-02E1-045E-FEB82A067688}"/>
                  </a:ext>
                </a:extLst>
              </p:cNvPr>
              <p:cNvSpPr txBox="1"/>
              <p:nvPr/>
            </p:nvSpPr>
            <p:spPr>
              <a:xfrm>
                <a:off x="3703341" y="4915266"/>
                <a:ext cx="7344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/>
                  <a:t>212</a:t>
                </a:r>
                <a:r>
                  <a:rPr lang="en-US" dirty="0"/>
                  <a:t>Rn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617A34-1BC3-1A1E-514F-C3DFCC1BDB7C}"/>
                </a:ext>
              </a:extLst>
            </p:cNvPr>
            <p:cNvSpPr txBox="1"/>
            <p:nvPr/>
          </p:nvSpPr>
          <p:spPr>
            <a:xfrm rot="16200000">
              <a:off x="4992232" y="3244494"/>
              <a:ext cx="2133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Atomic Number (Z)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0872D6-25B5-097A-CAA8-590FF6D064E7}"/>
                </a:ext>
              </a:extLst>
            </p:cNvPr>
            <p:cNvSpPr txBox="1"/>
            <p:nvPr/>
          </p:nvSpPr>
          <p:spPr>
            <a:xfrm>
              <a:off x="9372600" y="5698659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A/q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646107-432C-3F51-9774-C88D1504BC02}"/>
                </a:ext>
              </a:extLst>
            </p:cNvPr>
            <p:cNvSpPr txBox="1"/>
            <p:nvPr/>
          </p:nvSpPr>
          <p:spPr>
            <a:xfrm>
              <a:off x="6736857" y="2957597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hydrogen-like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69BFE5-182F-A024-3B32-BECE4275FF41}"/>
                </a:ext>
              </a:extLst>
            </p:cNvPr>
            <p:cNvSpPr txBox="1"/>
            <p:nvPr/>
          </p:nvSpPr>
          <p:spPr>
            <a:xfrm>
              <a:off x="7696200" y="1468353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helium-like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2401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E55F47-D584-CCB5-A2AB-994BC0F3D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366" y="2989779"/>
            <a:ext cx="5095594" cy="287762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3605" y="1091081"/>
            <a:ext cx="11763595" cy="2185519"/>
          </a:xfrm>
        </p:spPr>
        <p:txBody>
          <a:bodyPr>
            <a:normAutofit/>
          </a:bodyPr>
          <a:lstStyle/>
          <a:p>
            <a:r>
              <a:rPr lang="en-US" dirty="0"/>
              <a:t>LISE</a:t>
            </a:r>
            <a:r>
              <a:rPr lang="en-US" baseline="30000" dirty="0"/>
              <a:t>++</a:t>
            </a:r>
            <a:r>
              <a:rPr lang="en-US" dirty="0"/>
              <a:t> code maintained at FRIB: covers all aspects of fragment production and separation   </a:t>
            </a:r>
            <a:r>
              <a:rPr lang="en-US" sz="1600" dirty="0">
                <a:solidFill>
                  <a:schemeClr val="tx1"/>
                </a:solidFill>
              </a:rPr>
              <a:t>O. Tarasov, D. Bazin, et al., Nuclear Instruments &amp; Methods  B376 and O. Tarasov, et al., NIM B541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Used in beam planning and RIB development at FRIB and elsewhere</a:t>
            </a:r>
          </a:p>
          <a:p>
            <a:r>
              <a:rPr lang="en-US" dirty="0"/>
              <a:t>Good agreement with experiment, reproduced complicated particle ID and separation for uranium fragmentation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302866"/>
            <a:ext cx="11988800" cy="451565"/>
          </a:xfrm>
        </p:spPr>
        <p:txBody>
          <a:bodyPr/>
          <a:lstStyle/>
          <a:p>
            <a:r>
              <a:rPr lang="en-US" sz="3000" dirty="0"/>
              <a:t>LISE</a:t>
            </a:r>
            <a:r>
              <a:rPr lang="en-US" sz="3000" baseline="30000" dirty="0"/>
              <a:t>++</a:t>
            </a:r>
            <a:r>
              <a:rPr lang="en-US" sz="3000" dirty="0"/>
              <a:t> Simulation Code Allows Predictable Operations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544560" y="6366372"/>
            <a:ext cx="2580011" cy="364628"/>
          </a:xfrm>
        </p:spPr>
        <p:txBody>
          <a:bodyPr/>
          <a:lstStyle/>
          <a:p>
            <a:r>
              <a:rPr lang="en-US" dirty="0"/>
              <a:t>B. Sherrill 20-Oct 2025 - EMISXX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E37B2D-AE33-B24F-2787-E6C292709225}"/>
              </a:ext>
            </a:extLst>
          </p:cNvPr>
          <p:cNvSpPr txBox="1"/>
          <p:nvPr/>
        </p:nvSpPr>
        <p:spPr>
          <a:xfrm>
            <a:off x="3912988" y="262044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LISE</a:t>
            </a:r>
            <a:r>
              <a:rPr lang="en-US" baseline="30000" dirty="0"/>
              <a:t>++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A30648-0276-7A43-4328-1FD7E34A420C}"/>
              </a:ext>
            </a:extLst>
          </p:cNvPr>
          <p:cNvSpPr txBox="1"/>
          <p:nvPr/>
        </p:nvSpPr>
        <p:spPr>
          <a:xfrm>
            <a:off x="1371600" y="321206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</a:t>
            </a:r>
            <a:endParaRPr lang="en-US" baseline="30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8064BD-EF37-0EB1-1375-A5647AE1CA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C1EC51-54E3-665A-3B69-2836888F2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71800"/>
            <a:ext cx="4973386" cy="305542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EE5F6ED-340A-3380-4703-E719D09DE921}"/>
              </a:ext>
            </a:extLst>
          </p:cNvPr>
          <p:cNvGrpSpPr/>
          <p:nvPr/>
        </p:nvGrpSpPr>
        <p:grpSpPr>
          <a:xfrm>
            <a:off x="3356041" y="4164202"/>
            <a:ext cx="1188455" cy="1398398"/>
            <a:chOff x="3276600" y="3886200"/>
            <a:chExt cx="1188455" cy="1398398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C81AB6F-5313-AF63-614A-8CE853B0459D}"/>
                </a:ext>
              </a:extLst>
            </p:cNvPr>
            <p:cNvCxnSpPr/>
            <p:nvPr/>
          </p:nvCxnSpPr>
          <p:spPr>
            <a:xfrm flipH="1" flipV="1">
              <a:off x="3276600" y="3886200"/>
              <a:ext cx="838200" cy="9906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DC851C-A840-AFC5-8029-CBE27975021D}"/>
                </a:ext>
              </a:extLst>
            </p:cNvPr>
            <p:cNvSpPr txBox="1"/>
            <p:nvPr/>
          </p:nvSpPr>
          <p:spPr>
            <a:xfrm>
              <a:off x="3730559" y="4915266"/>
              <a:ext cx="734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/>
                <a:t>212</a:t>
              </a:r>
              <a:r>
                <a:rPr lang="en-US" dirty="0"/>
                <a:t>Rn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935F5EB-AA7E-65B6-FF7A-24ACBA6379EB}"/>
              </a:ext>
            </a:extLst>
          </p:cNvPr>
          <p:cNvSpPr txBox="1"/>
          <p:nvPr/>
        </p:nvSpPr>
        <p:spPr>
          <a:xfrm>
            <a:off x="7813234" y="2595855"/>
            <a:ext cx="300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177 MeV/u </a:t>
            </a:r>
            <a:r>
              <a:rPr lang="en-US" baseline="30000" dirty="0"/>
              <a:t>238</a:t>
            </a:r>
            <a:r>
              <a:rPr lang="en-US" dirty="0"/>
              <a:t>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3F4B64-3EBC-4C26-0F23-31B4E6DFE149}"/>
              </a:ext>
            </a:extLst>
          </p:cNvPr>
          <p:cNvSpPr txBox="1"/>
          <p:nvPr/>
        </p:nvSpPr>
        <p:spPr>
          <a:xfrm>
            <a:off x="10282227" y="3074369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Gate on</a:t>
            </a:r>
          </a:p>
          <a:p>
            <a:r>
              <a:rPr lang="en-US" dirty="0"/>
              <a:t>ΔQ = 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A0A39E-D465-054B-19F7-4251C1ED1668}"/>
              </a:ext>
            </a:extLst>
          </p:cNvPr>
          <p:cNvGrpSpPr/>
          <p:nvPr/>
        </p:nvGrpSpPr>
        <p:grpSpPr>
          <a:xfrm>
            <a:off x="10091224" y="4188816"/>
            <a:ext cx="1161237" cy="1398398"/>
            <a:chOff x="3276600" y="3886200"/>
            <a:chExt cx="1161237" cy="1398398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7449BA7-4CB1-0ABC-EBCA-EF569109D2CE}"/>
                </a:ext>
              </a:extLst>
            </p:cNvPr>
            <p:cNvCxnSpPr/>
            <p:nvPr/>
          </p:nvCxnSpPr>
          <p:spPr>
            <a:xfrm flipH="1" flipV="1">
              <a:off x="3276600" y="3886200"/>
              <a:ext cx="838200" cy="9906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7DBA61D-2E0A-0F0C-2A5E-67486D0BF190}"/>
                </a:ext>
              </a:extLst>
            </p:cNvPr>
            <p:cNvSpPr txBox="1"/>
            <p:nvPr/>
          </p:nvSpPr>
          <p:spPr>
            <a:xfrm>
              <a:off x="3703341" y="4915266"/>
              <a:ext cx="734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/>
                <a:t>212</a:t>
              </a:r>
              <a:r>
                <a:rPr lang="en-US" dirty="0"/>
                <a:t>Rn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5409869-8106-9EA6-1FCB-85A4DEDA95B9}"/>
              </a:ext>
            </a:extLst>
          </p:cNvPr>
          <p:cNvSpPr txBox="1"/>
          <p:nvPr/>
        </p:nvSpPr>
        <p:spPr>
          <a:xfrm rot="16200000">
            <a:off x="5136004" y="426322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Atomic Number (Z)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BF349A-B2AC-A919-9196-3F8F4623590F}"/>
              </a:ext>
            </a:extLst>
          </p:cNvPr>
          <p:cNvSpPr txBox="1"/>
          <p:nvPr/>
        </p:nvSpPr>
        <p:spPr>
          <a:xfrm>
            <a:off x="11508685" y="561343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A/q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857BF8-5A4C-C4A2-53A0-F17C1A2280B2}"/>
              </a:ext>
            </a:extLst>
          </p:cNvPr>
          <p:cNvSpPr txBox="1"/>
          <p:nvPr/>
        </p:nvSpPr>
        <p:spPr>
          <a:xfrm>
            <a:off x="6717638" y="3980533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hydrogen-like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82E864-2C40-BDBB-7B8E-3BD430FF6553}"/>
              </a:ext>
            </a:extLst>
          </p:cNvPr>
          <p:cNvSpPr txBox="1"/>
          <p:nvPr/>
        </p:nvSpPr>
        <p:spPr>
          <a:xfrm>
            <a:off x="7974600" y="292619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helium-like</a:t>
            </a:r>
          </a:p>
        </p:txBody>
      </p:sp>
    </p:spTree>
    <p:extLst>
      <p:ext uri="{BB962C8B-B14F-4D97-AF65-F5344CB8AC3E}">
        <p14:creationId xmlns:p14="http://schemas.microsoft.com/office/powerpoint/2010/main" val="3701031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a graph showing a long curved line&#10;&#10;AI-generated content may be incorrect.">
            <a:extLst>
              <a:ext uri="{FF2B5EF4-FFF2-40B4-BE49-F238E27FC236}">
                <a16:creationId xmlns:a16="http://schemas.microsoft.com/office/drawing/2014/main" id="{63B097C5-4835-1F55-1E9F-5885D4499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300" y="990600"/>
            <a:ext cx="7556500" cy="5054600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0EFE677-FFCA-BDD1-135B-468EAFA71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912884"/>
              </p:ext>
            </p:extLst>
          </p:nvPr>
        </p:nvGraphicFramePr>
        <p:xfrm>
          <a:off x="11176000" y="1217343"/>
          <a:ext cx="911887" cy="3430905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911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Primary Beams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1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baseline="30000" dirty="0">
                          <a:effectLst/>
                        </a:rPr>
                        <a:t>18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1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baseline="30000" dirty="0">
                          <a:effectLst/>
                        </a:rPr>
                        <a:t>22</a:t>
                      </a:r>
                      <a:r>
                        <a:rPr lang="en-US" sz="1600" u="none" strike="noStrike" dirty="0">
                          <a:effectLst/>
                        </a:rPr>
                        <a:t>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baseline="30000" dirty="0">
                          <a:effectLst/>
                        </a:rPr>
                        <a:t>28</a:t>
                      </a:r>
                      <a:r>
                        <a:rPr lang="en-US" sz="1600" u="none" strike="noStrike" dirty="0">
                          <a:effectLst/>
                        </a:rPr>
                        <a:t>Si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baseline="30000" dirty="0">
                          <a:effectLst/>
                        </a:rPr>
                        <a:t>36</a:t>
                      </a:r>
                      <a:r>
                        <a:rPr lang="en-US" sz="1600" u="none" strike="noStrike" dirty="0">
                          <a:effectLst/>
                        </a:rPr>
                        <a:t>Ar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baseline="30000" dirty="0">
                          <a:effectLst/>
                        </a:rPr>
                        <a:t>48</a:t>
                      </a:r>
                      <a:r>
                        <a:rPr lang="en-US" sz="1600" u="none" strike="noStrike" dirty="0">
                          <a:effectLst/>
                        </a:rPr>
                        <a:t>Ca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07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baseline="30000">
                          <a:effectLst/>
                        </a:rPr>
                        <a:t>64</a:t>
                      </a:r>
                      <a:r>
                        <a:rPr lang="en-US" sz="1600" u="none" strike="noStrike">
                          <a:effectLst/>
                        </a:rPr>
                        <a:t>Zn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baseline="30000" dirty="0">
                          <a:effectLst/>
                        </a:rPr>
                        <a:t>70</a:t>
                      </a:r>
                      <a:r>
                        <a:rPr lang="en-US" sz="1600" u="none" strike="noStrike" dirty="0">
                          <a:effectLst/>
                        </a:rPr>
                        <a:t>Zn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baseline="30000" dirty="0">
                          <a:effectLst/>
                        </a:rPr>
                        <a:t>82</a:t>
                      </a:r>
                      <a:r>
                        <a:rPr lang="en-US" sz="1600" u="none" strike="noStrike" dirty="0">
                          <a:effectLst/>
                        </a:rPr>
                        <a:t>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baseline="30000" dirty="0">
                          <a:effectLst/>
                        </a:rPr>
                        <a:t>124</a:t>
                      </a:r>
                      <a:r>
                        <a:rPr lang="en-US" sz="1600" u="none" strike="noStrike" dirty="0">
                          <a:effectLst/>
                        </a:rPr>
                        <a:t>Xe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baseline="30000" dirty="0">
                          <a:effectLst/>
                        </a:rPr>
                        <a:t>198</a:t>
                      </a:r>
                      <a:r>
                        <a:rPr lang="en-US" sz="1600" u="none" strike="noStrike" dirty="0">
                          <a:effectLst/>
                        </a:rPr>
                        <a:t>Pt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16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baseline="30000" dirty="0">
                          <a:effectLst/>
                        </a:rPr>
                        <a:t>238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418219"/>
                  </a:ext>
                </a:extLst>
              </a:tr>
            </a:tbl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418" y="1067100"/>
            <a:ext cx="3494833" cy="4937460"/>
          </a:xfrm>
        </p:spPr>
        <p:txBody>
          <a:bodyPr/>
          <a:lstStyle/>
          <a:p>
            <a:r>
              <a:rPr lang="en-US" dirty="0"/>
              <a:t>More than 450 Beams Delivered for Experiments as of 10/2025</a:t>
            </a:r>
          </a:p>
          <a:p>
            <a:r>
              <a:rPr lang="en-US" dirty="0"/>
              <a:t>Beams from </a:t>
            </a:r>
            <a:r>
              <a:rPr lang="en-US" baseline="30000" dirty="0"/>
              <a:t>3</a:t>
            </a:r>
            <a:r>
              <a:rPr lang="en-US" dirty="0"/>
              <a:t>H to </a:t>
            </a:r>
            <a:r>
              <a:rPr lang="en-US" baseline="30000" dirty="0"/>
              <a:t>224</a:t>
            </a:r>
            <a:r>
              <a:rPr lang="en-US" dirty="0"/>
              <a:t>Th</a:t>
            </a:r>
          </a:p>
          <a:p>
            <a:r>
              <a:rPr lang="en-US" dirty="0"/>
              <a:t>58 experiments completed so far</a:t>
            </a:r>
          </a:p>
          <a:p>
            <a:r>
              <a:rPr lang="en-US" dirty="0"/>
              <a:t>Figure from A. Stolz, M. Smith</a:t>
            </a:r>
          </a:p>
          <a:p>
            <a:r>
              <a:rPr lang="en-US" dirty="0"/>
              <a:t>Eventually we expect 4,500 isotopes to be made at FRIB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ARIS Department Supports Secondary Beam </a:t>
            </a:r>
            <a:br>
              <a:rPr lang="en-US" dirty="0"/>
            </a:br>
            <a:r>
              <a:rPr lang="en-US" dirty="0"/>
              <a:t>Development for Experiments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8632656" y="4201070"/>
            <a:ext cx="2233261" cy="1373536"/>
            <a:chOff x="5943600" y="3882001"/>
            <a:chExt cx="2233261" cy="1373536"/>
          </a:xfrm>
        </p:grpSpPr>
        <p:sp>
          <p:nvSpPr>
            <p:cNvPr id="10" name="Rectangle 9"/>
            <p:cNvSpPr/>
            <p:nvPr/>
          </p:nvSpPr>
          <p:spPr>
            <a:xfrm>
              <a:off x="5943600" y="4221480"/>
              <a:ext cx="137160" cy="13716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99048" y="4136171"/>
              <a:ext cx="15872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Primary Beams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43600" y="4473447"/>
              <a:ext cx="137160" cy="137160"/>
            </a:xfrm>
            <a:prstGeom prst="rect">
              <a:avLst/>
            </a:prstGeom>
            <a:solidFill>
              <a:srgbClr val="CCE6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99048" y="4382650"/>
              <a:ext cx="18950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Observed isotopes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43600" y="4735982"/>
              <a:ext cx="137160" cy="13716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9048" y="4650673"/>
              <a:ext cx="20778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600" dirty="0"/>
                <a:t>Experiments at FRIB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43600" y="3967310"/>
              <a:ext cx="137160" cy="137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99048" y="3882001"/>
              <a:ext cx="15856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Stable isotopes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943600" y="5002292"/>
              <a:ext cx="137160" cy="137160"/>
            </a:xfrm>
            <a:prstGeom prst="rect">
              <a:avLst/>
            </a:prstGeom>
            <a:solidFill>
              <a:srgbClr val="FFAE1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AE1A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99048" y="4916983"/>
              <a:ext cx="19623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600" dirty="0"/>
                <a:t>Discovered at FRIB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0168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D9469E-FC1B-3667-1404-42D7B10FA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Gas Stopping – Beams for Laser Spectroscopy, Mass Measurements and Reacceleration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3A09B-7F79-39C8-7BD5-6F0D802647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505F9-B6E7-556E-4A88-21B1367504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BF382B-0D63-22F7-4B6C-FB3961ECD1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0400" y="1067100"/>
            <a:ext cx="5030447" cy="205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DDB112-65D7-3AD7-F5B4-58A1A878B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83"/>
          <a:stretch/>
        </p:blipFill>
        <p:spPr>
          <a:xfrm>
            <a:off x="7848600" y="3200400"/>
            <a:ext cx="4326049" cy="2566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88B1D4-2249-D691-EED0-11C04078C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863" y="1524000"/>
            <a:ext cx="4685337" cy="3810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B37712-58AA-0C7C-1B8D-39B77907C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8890000" cy="49374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Provide beams to stopped beam areas and reaccelerated beam areas</a:t>
            </a:r>
          </a:p>
          <a:p>
            <a:r>
              <a:rPr lang="en-US" dirty="0"/>
              <a:t>User Demands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Stopped Beam Group</a:t>
            </a:r>
          </a:p>
          <a:p>
            <a:pPr marL="211729" lvl="1" indent="0">
              <a:buNone/>
            </a:pPr>
            <a:r>
              <a:rPr lang="en-US" sz="1800" dirty="0"/>
              <a:t>Chandana Sumithrarachchi (group leader), </a:t>
            </a:r>
            <a:r>
              <a:rPr lang="en-US" sz="1800" dirty="0" err="1"/>
              <a:t>Xiangcheng</a:t>
            </a:r>
            <a:r>
              <a:rPr lang="en-US" sz="1800" dirty="0"/>
              <a:t> Chen, Chris Izzo, Nadeesha Gamage, Sierra Rogers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E11F26-219C-7F24-0760-B4402D4B9B3D}"/>
              </a:ext>
            </a:extLst>
          </p:cNvPr>
          <p:cNvSpPr txBox="1"/>
          <p:nvPr/>
        </p:nvSpPr>
        <p:spPr>
          <a:xfrm>
            <a:off x="381000" y="2743200"/>
            <a:ext cx="1867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Requests for beams during  FRIB PAC3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93EEDB1-3CB4-B6AB-EDF0-2C421CB9D298}"/>
              </a:ext>
            </a:extLst>
          </p:cNvPr>
          <p:cNvSpPr/>
          <p:nvPr/>
        </p:nvSpPr>
        <p:spPr>
          <a:xfrm>
            <a:off x="9067800" y="1600200"/>
            <a:ext cx="1066800" cy="990600"/>
          </a:xfrm>
          <a:prstGeom prst="ellipse">
            <a:avLst/>
          </a:prstGeom>
          <a:noFill/>
          <a:ln>
            <a:solidFill>
              <a:srgbClr val="06430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99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394D61-FB10-4F8C-6379-34947F9FC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6527800" cy="4937460"/>
          </a:xfrm>
        </p:spPr>
        <p:txBody>
          <a:bodyPr/>
          <a:lstStyle/>
          <a:p>
            <a:r>
              <a:rPr lang="en-US" dirty="0"/>
              <a:t>Greg Severin, </a:t>
            </a:r>
            <a:r>
              <a:rPr lang="en-US" i="1" dirty="0"/>
              <a:t>et al.</a:t>
            </a:r>
            <a:r>
              <a:rPr lang="en-US" dirty="0"/>
              <a:t> – White Paper on Harvesting (J. Phys. G 46 (2019) 100501)</a:t>
            </a:r>
          </a:p>
          <a:p>
            <a:r>
              <a:rPr lang="en-US" dirty="0"/>
              <a:t>Describes opportunities for isotopes collected in parallel to normal operation</a:t>
            </a:r>
          </a:p>
          <a:p>
            <a:pPr lvl="1"/>
            <a:r>
              <a:rPr lang="en-US" dirty="0"/>
              <a:t>Matched pairs to diagnose and treat disease </a:t>
            </a:r>
            <a:r>
              <a:rPr lang="en-US" baseline="30000" dirty="0"/>
              <a:t>64</a:t>
            </a:r>
            <a:r>
              <a:rPr lang="en-US" dirty="0"/>
              <a:t>Cu/</a:t>
            </a:r>
            <a:r>
              <a:rPr lang="en-US" baseline="30000" dirty="0"/>
              <a:t>67</a:t>
            </a:r>
            <a:r>
              <a:rPr lang="en-US" dirty="0"/>
              <a:t>Cu and </a:t>
            </a:r>
            <a:r>
              <a:rPr lang="en-US" baseline="30000" dirty="0"/>
              <a:t>44</a:t>
            </a:r>
            <a:r>
              <a:rPr lang="en-US" dirty="0"/>
              <a:t>Sc/</a:t>
            </a:r>
            <a:r>
              <a:rPr lang="en-US" baseline="30000" dirty="0"/>
              <a:t>47</a:t>
            </a:r>
            <a:r>
              <a:rPr lang="en-US" dirty="0"/>
              <a:t>Sc</a:t>
            </a:r>
          </a:p>
          <a:p>
            <a:pPr lvl="1"/>
            <a:r>
              <a:rPr lang="en-US" dirty="0"/>
              <a:t>A readily available </a:t>
            </a:r>
            <a:r>
              <a:rPr lang="en-US" baseline="30000" dirty="0"/>
              <a:t>52</a:t>
            </a:r>
            <a:r>
              <a:rPr lang="en-US" dirty="0"/>
              <a:t>Fe/</a:t>
            </a:r>
            <a:r>
              <a:rPr lang="en-US" baseline="30000" dirty="0"/>
              <a:t>52m</a:t>
            </a:r>
            <a:r>
              <a:rPr lang="en-US" dirty="0"/>
              <a:t>Mn generator for oncology, neurophysiology, and diabetes</a:t>
            </a:r>
          </a:p>
          <a:p>
            <a:pPr lvl="1"/>
            <a:r>
              <a:rPr lang="en-US" dirty="0"/>
              <a:t>Alpha and Auger emitters for therapy</a:t>
            </a:r>
          </a:p>
          <a:p>
            <a:pPr lvl="1"/>
            <a:r>
              <a:rPr lang="en-US" dirty="0"/>
              <a:t>PET imaging of plants, e.g., </a:t>
            </a:r>
            <a:r>
              <a:rPr lang="en-US" baseline="30000" dirty="0"/>
              <a:t>52</a:t>
            </a:r>
            <a:r>
              <a:rPr lang="en-US" dirty="0"/>
              <a:t>Fe</a:t>
            </a:r>
          </a:p>
          <a:p>
            <a:pPr lvl="1"/>
            <a:r>
              <a:rPr lang="en-US" dirty="0"/>
              <a:t>Radioisotope Micro Power Source</a:t>
            </a:r>
          </a:p>
          <a:p>
            <a:pPr lvl="1"/>
            <a:r>
              <a:rPr lang="en-US" dirty="0"/>
              <a:t>Homeland security</a:t>
            </a:r>
          </a:p>
          <a:p>
            <a:pPr lvl="1"/>
            <a:r>
              <a:rPr lang="en-US" dirty="0"/>
              <a:t>Special isotopes for tests of Nature’s laws</a:t>
            </a:r>
          </a:p>
          <a:p>
            <a:r>
              <a:rPr lang="en-US" dirty="0"/>
              <a:t>Contributors: MSU, LLNL, LANL, ANL, Missouri, Alabama, ND, ORNL, BNL, Iowa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C10F8B-0AD8-0EB9-1401-66802F415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Collection of Unused Isotopes - Harvesting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FF2794-968F-B98C-A102-909A92556F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B676B-5C37-2523-305E-7E70DAF387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357946-9259-F3F8-A382-995ED2388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24" y="1095710"/>
            <a:ext cx="1307122" cy="1695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CF7C9E-131D-49B5-F48B-1D50D7C96FE8}"/>
              </a:ext>
            </a:extLst>
          </p:cNvPr>
          <p:cNvSpPr txBox="1"/>
          <p:nvPr/>
        </p:nvSpPr>
        <p:spPr>
          <a:xfrm>
            <a:off x="8636003" y="1125839"/>
            <a:ext cx="1922321" cy="308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6" dirty="0">
                <a:solidFill>
                  <a:srgbClr val="064308"/>
                </a:solidFill>
              </a:rPr>
              <a:t>Cover: Erin O'Donnell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6F4E9-2BBB-F983-EB4E-AB51817C4219}"/>
              </a:ext>
            </a:extLst>
          </p:cNvPr>
          <p:cNvSpPr txBox="1"/>
          <p:nvPr/>
        </p:nvSpPr>
        <p:spPr>
          <a:xfrm>
            <a:off x="8120627" y="1418603"/>
            <a:ext cx="2426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64308"/>
                </a:solidFill>
              </a:rPr>
              <a:t>Available at frib.msu.edu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D693CB-5E6E-76F5-A178-DF557764C8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570" y="2819400"/>
            <a:ext cx="5644870" cy="318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23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48350D3-4A95-6919-524B-7E9645F182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069" r="31356" b="11255"/>
          <a:stretch/>
        </p:blipFill>
        <p:spPr>
          <a:xfrm>
            <a:off x="10515600" y="1355647"/>
            <a:ext cx="1444204" cy="100655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3D2922-BC54-E385-A8F5-2DCF2B2BD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6970368" cy="4937460"/>
          </a:xfrm>
        </p:spPr>
        <p:txBody>
          <a:bodyPr/>
          <a:lstStyle/>
          <a:p>
            <a:r>
              <a:rPr lang="en-US" dirty="0"/>
              <a:t>Work of K. </a:t>
            </a:r>
            <a:r>
              <a:rPr lang="en-US" dirty="0" err="1"/>
              <a:t>Domnanich</a:t>
            </a:r>
            <a:r>
              <a:rPr lang="en-US" i="1" dirty="0"/>
              <a:t>, et al.</a:t>
            </a:r>
          </a:p>
          <a:p>
            <a:r>
              <a:rPr lang="en-US" baseline="30000" dirty="0"/>
              <a:t>47</a:t>
            </a:r>
            <a:r>
              <a:rPr lang="en-US" dirty="0"/>
              <a:t>Ca 1 hour collection in Al foils (performed two times) at ARIS DB2 location (at a dispersive image)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Successful</a:t>
            </a:r>
            <a:r>
              <a:rPr lang="en-US" baseline="30000" dirty="0"/>
              <a:t> 47</a:t>
            </a:r>
            <a:r>
              <a:rPr lang="en-US" dirty="0"/>
              <a:t>Sc test labeling with chelators L3 and L3-aga at Univ of Wisconsin</a:t>
            </a:r>
          </a:p>
          <a:p>
            <a:r>
              <a:rPr lang="en-US" dirty="0"/>
              <a:t>Preclinical SPECT/CT imaging planned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EF299F-281D-FBBA-459F-ACF8B1FEB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Example of Harvesting: </a:t>
            </a:r>
            <a:r>
              <a:rPr lang="en-US" baseline="30000" dirty="0"/>
              <a:t>47</a:t>
            </a:r>
            <a:r>
              <a:rPr lang="en-US" dirty="0"/>
              <a:t>Ca Collection to Make a </a:t>
            </a:r>
            <a:r>
              <a:rPr lang="en-US" baseline="30000" dirty="0"/>
              <a:t>47</a:t>
            </a:r>
            <a:r>
              <a:rPr lang="en-US" dirty="0"/>
              <a:t>Sc Generator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64E36-3B21-8F87-00DA-80713E5EDF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F7E07A-4EE8-2FC1-EA6E-234EF1563C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DCC5D80-BF24-FE34-675B-085C044C393C}"/>
              </a:ext>
            </a:extLst>
          </p:cNvPr>
          <p:cNvGrpSpPr/>
          <p:nvPr/>
        </p:nvGrpSpPr>
        <p:grpSpPr>
          <a:xfrm>
            <a:off x="7467600" y="1119851"/>
            <a:ext cx="3086774" cy="1906293"/>
            <a:chOff x="409894" y="1008116"/>
            <a:chExt cx="3086775" cy="19062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3622E12-DAEC-B18B-3E16-4BD946060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1" t="34802" r="16655" b="13560"/>
            <a:stretch/>
          </p:blipFill>
          <p:spPr>
            <a:xfrm>
              <a:off x="409894" y="1008116"/>
              <a:ext cx="3086775" cy="1906293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6E0F495-ED9A-5690-A409-DD97E9FC969C}"/>
                </a:ext>
              </a:extLst>
            </p:cNvPr>
            <p:cNvCxnSpPr/>
            <p:nvPr/>
          </p:nvCxnSpPr>
          <p:spPr>
            <a:xfrm flipV="1">
              <a:off x="491790" y="2595966"/>
              <a:ext cx="2926080" cy="0"/>
            </a:xfrm>
            <a:prstGeom prst="straightConnector1">
              <a:avLst/>
            </a:prstGeom>
            <a:ln w="15875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E518492-C6C4-03C9-2B68-3F62A28959BB}"/>
                </a:ext>
              </a:extLst>
            </p:cNvPr>
            <p:cNvCxnSpPr/>
            <p:nvPr/>
          </p:nvCxnSpPr>
          <p:spPr>
            <a:xfrm rot="16200000" flipV="1">
              <a:off x="82879" y="1886660"/>
              <a:ext cx="1645920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229B25-C7C6-6B0E-43BD-CEE52AB5D3D6}"/>
                </a:ext>
              </a:extLst>
            </p:cNvPr>
            <p:cNvSpPr txBox="1"/>
            <p:nvPr/>
          </p:nvSpPr>
          <p:spPr>
            <a:xfrm>
              <a:off x="838711" y="1139125"/>
              <a:ext cx="5886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89mm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DCDF6D-62C1-FB35-D47B-6FA6DA23BDD4}"/>
                </a:ext>
              </a:extLst>
            </p:cNvPr>
            <p:cNvSpPr txBox="1"/>
            <p:nvPr/>
          </p:nvSpPr>
          <p:spPr>
            <a:xfrm>
              <a:off x="2643100" y="2318966"/>
              <a:ext cx="6671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127mm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7795FD1-48CD-2CE1-5797-737840429576}"/>
                </a:ext>
              </a:extLst>
            </p:cNvPr>
            <p:cNvCxnSpPr/>
            <p:nvPr/>
          </p:nvCxnSpPr>
          <p:spPr>
            <a:xfrm flipH="1" flipV="1">
              <a:off x="1569470" y="1595563"/>
              <a:ext cx="18051" cy="365699"/>
            </a:xfrm>
            <a:prstGeom prst="straightConnector1">
              <a:avLst/>
            </a:prstGeom>
            <a:ln w="158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294BFC0-2437-290C-8C93-4D1F49E2101F}"/>
                </a:ext>
              </a:extLst>
            </p:cNvPr>
            <p:cNvCxnSpPr/>
            <p:nvPr/>
          </p:nvCxnSpPr>
          <p:spPr>
            <a:xfrm flipV="1">
              <a:off x="1578495" y="1595563"/>
              <a:ext cx="685800" cy="0"/>
            </a:xfrm>
            <a:prstGeom prst="straightConnector1">
              <a:avLst/>
            </a:prstGeom>
            <a:ln w="15875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4C9E60-0C43-7CBB-9324-9226F05017A3}"/>
                </a:ext>
              </a:extLst>
            </p:cNvPr>
            <p:cNvSpPr/>
            <p:nvPr/>
          </p:nvSpPr>
          <p:spPr>
            <a:xfrm>
              <a:off x="1034935" y="1609661"/>
              <a:ext cx="58862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20mm</a:t>
              </a:r>
              <a:endParaRPr lang="en-US" sz="12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CFD5EE-8A1F-287E-7D7A-1CFBD8CD3D5F}"/>
                </a:ext>
              </a:extLst>
            </p:cNvPr>
            <p:cNvSpPr txBox="1"/>
            <p:nvPr/>
          </p:nvSpPr>
          <p:spPr>
            <a:xfrm>
              <a:off x="1596546" y="1352689"/>
              <a:ext cx="5886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30mm</a:t>
              </a:r>
            </a:p>
          </p:txBody>
        </p:sp>
        <p:sp>
          <p:nvSpPr>
            <p:cNvPr id="16" name="Right Arrow 18">
              <a:extLst>
                <a:ext uri="{FF2B5EF4-FFF2-40B4-BE49-F238E27FC236}">
                  <a16:creationId xmlns:a16="http://schemas.microsoft.com/office/drawing/2014/main" id="{EB7804D2-49F0-2466-DE1E-6EE9595073FD}"/>
                </a:ext>
              </a:extLst>
            </p:cNvPr>
            <p:cNvSpPr/>
            <p:nvPr/>
          </p:nvSpPr>
          <p:spPr>
            <a:xfrm rot="13444530">
              <a:off x="1777479" y="2010242"/>
              <a:ext cx="838342" cy="282027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>
                <a:lnSpc>
                  <a:spcPts val="1300"/>
                </a:lnSpc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595A530-0831-55D7-6C1A-9137BA699BF4}"/>
                </a:ext>
              </a:extLst>
            </p:cNvPr>
            <p:cNvSpPr txBox="1"/>
            <p:nvPr/>
          </p:nvSpPr>
          <p:spPr>
            <a:xfrm rot="2545688">
              <a:off x="1849031" y="2053875"/>
              <a:ext cx="7793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aseline="30000" dirty="0"/>
                <a:t>47</a:t>
              </a:r>
              <a:r>
                <a:rPr lang="en-US" sz="1100" dirty="0"/>
                <a:t>Ca beam</a:t>
              </a:r>
            </a:p>
          </p:txBody>
        </p:sp>
      </p:grpSp>
      <p:sp>
        <p:nvSpPr>
          <p:cNvPr id="19" name="AutoShape 2">
            <a:extLst>
              <a:ext uri="{FF2B5EF4-FFF2-40B4-BE49-F238E27FC236}">
                <a16:creationId xmlns:a16="http://schemas.microsoft.com/office/drawing/2014/main" id="{B08C6095-BFC9-E7C2-DC7B-F8413FD7CCB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1258522" y="3666491"/>
            <a:ext cx="758207" cy="270731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02 h 21600"/>
              <a:gd name="T14" fmla="*/ 17560 w 21600"/>
              <a:gd name="T15" fmla="*/ 875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3402"/>
                </a:lnTo>
                <a:cubicBezTo>
                  <a:pt x="5564" y="3402"/>
                  <a:pt x="0" y="7322"/>
                  <a:pt x="0" y="12158"/>
                </a:cubicBezTo>
                <a:lnTo>
                  <a:pt x="0" y="21600"/>
                </a:lnTo>
                <a:lnTo>
                  <a:pt x="5472" y="21600"/>
                </a:lnTo>
                <a:lnTo>
                  <a:pt x="5472" y="12158"/>
                </a:lnTo>
                <a:cubicBezTo>
                  <a:pt x="5472" y="10279"/>
                  <a:pt x="8586" y="8756"/>
                  <a:pt x="12427" y="8756"/>
                </a:cubicBezTo>
                <a:lnTo>
                  <a:pt x="12427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CH" kern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0" name="Group 44">
            <a:extLst>
              <a:ext uri="{FF2B5EF4-FFF2-40B4-BE49-F238E27FC236}">
                <a16:creationId xmlns:a16="http://schemas.microsoft.com/office/drawing/2014/main" id="{AA36B617-AA5C-2137-AF90-3271EF9B521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89071" y="2847606"/>
            <a:ext cx="633473" cy="832898"/>
            <a:chOff x="1431" y="2341"/>
            <a:chExt cx="696" cy="915"/>
          </a:xfrm>
        </p:grpSpPr>
        <p:sp>
          <p:nvSpPr>
            <p:cNvPr id="21" name="AutoShape 11">
              <a:extLst>
                <a:ext uri="{FF2B5EF4-FFF2-40B4-BE49-F238E27FC236}">
                  <a16:creationId xmlns:a16="http://schemas.microsoft.com/office/drawing/2014/main" id="{BD6CAF2F-26C3-F4A7-6ABB-5372F8DB1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4" y="2341"/>
              <a:ext cx="454" cy="862"/>
            </a:xfrm>
            <a:prstGeom prst="can">
              <a:avLst>
                <a:gd name="adj" fmla="val 47467"/>
              </a:avLst>
            </a:prstGeom>
            <a:solidFill>
              <a:srgbClr val="C0C0C0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34" charset="-128"/>
                </a:defRPr>
              </a:lvl3pPr>
              <a:lvl4pPr marL="1600200" indent="-22860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defRPr/>
              </a:pPr>
              <a:endParaRPr lang="de-DE" altLang="de-DE" sz="1800" ker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2" name="AutoShape 12">
              <a:extLst>
                <a:ext uri="{FF2B5EF4-FFF2-40B4-BE49-F238E27FC236}">
                  <a16:creationId xmlns:a16="http://schemas.microsoft.com/office/drawing/2014/main" id="{A407EED4-014D-0495-4D45-EB7A2B6ED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" y="2341"/>
              <a:ext cx="454" cy="545"/>
            </a:xfrm>
            <a:prstGeom prst="can">
              <a:avLst>
                <a:gd name="adj" fmla="val 30011"/>
              </a:avLst>
            </a:prstGeom>
            <a:solidFill>
              <a:srgbClr val="E7E6E6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34" charset="-128"/>
                </a:defRPr>
              </a:lvl3pPr>
              <a:lvl4pPr marL="1600200" indent="-22860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defRPr/>
              </a:pPr>
              <a:endParaRPr lang="de-DE" altLang="de-DE" sz="1800" ker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" name="Text Box 13">
              <a:extLst>
                <a:ext uri="{FF2B5EF4-FFF2-40B4-BE49-F238E27FC236}">
                  <a16:creationId xmlns:a16="http://schemas.microsoft.com/office/drawing/2014/main" id="{B5BF7800-4026-DC71-1FF9-A710C85FEC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1" y="2884"/>
              <a:ext cx="696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34" charset="-128"/>
                </a:defRPr>
              </a:lvl3pPr>
              <a:lvl4pPr marL="1600200" indent="-22860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buClrTx/>
                <a:defRPr/>
              </a:pPr>
              <a:r>
                <a:rPr lang="en-US" altLang="de-DE" sz="1600" kern="0" dirty="0" err="1">
                  <a:solidFill>
                    <a:prstClr val="black"/>
                  </a:solidFill>
                  <a:latin typeface="Calibri" panose="020F0502020204030204"/>
                </a:rPr>
                <a:t>Cat</a:t>
              </a:r>
              <a:r>
                <a:rPr lang="en-US" altLang="de-DE" sz="1600" kern="0" baseline="30000" dirty="0" err="1">
                  <a:solidFill>
                    <a:prstClr val="black"/>
                  </a:solidFill>
                  <a:latin typeface="Calibri" panose="020F0502020204030204"/>
                </a:rPr>
                <a:t>+</a:t>
              </a:r>
              <a:r>
                <a:rPr lang="en-US" altLang="de-DE" sz="1600" kern="0" dirty="0" err="1">
                  <a:solidFill>
                    <a:prstClr val="black"/>
                  </a:solidFill>
                  <a:latin typeface="Calibri" panose="020F0502020204030204"/>
                </a:rPr>
                <a:t>X</a:t>
              </a:r>
              <a:endParaRPr lang="en-US" altLang="de-DE" sz="160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AutoShape 14">
              <a:extLst>
                <a:ext uri="{FF2B5EF4-FFF2-40B4-BE49-F238E27FC236}">
                  <a16:creationId xmlns:a16="http://schemas.microsoft.com/office/drawing/2014/main" id="{74E1E4A0-67E9-9A76-4FC8-DE3B43B93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" y="2341"/>
              <a:ext cx="454" cy="409"/>
            </a:xfrm>
            <a:prstGeom prst="can">
              <a:avLst>
                <a:gd name="adj" fmla="val 25000"/>
              </a:avLst>
            </a:prstGeom>
            <a:solidFill>
              <a:srgbClr val="EAEAEA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34" charset="-128"/>
                </a:defRPr>
              </a:lvl3pPr>
              <a:lvl4pPr marL="1600200" indent="-22860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defRPr/>
              </a:pPr>
              <a:endParaRPr lang="de-DE" altLang="de-DE" sz="1800" ker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5" name="Text Box 15">
            <a:extLst>
              <a:ext uri="{FF2B5EF4-FFF2-40B4-BE49-F238E27FC236}">
                <a16:creationId xmlns:a16="http://schemas.microsoft.com/office/drawing/2014/main" id="{DF0B59EA-A329-E735-268F-E4775C236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47" y="2785864"/>
            <a:ext cx="11737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34" charset="-128"/>
              </a:defRPr>
            </a:lvl3pPr>
            <a:lvl4pPr marL="1600200" indent="-22860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300"/>
              </a:spcBef>
              <a:buClrTx/>
            </a:pPr>
            <a:r>
              <a:rPr lang="de-CH" altLang="de-DE" sz="1600" baseline="30000" dirty="0">
                <a:solidFill>
                  <a:srgbClr val="4472C4"/>
                </a:solidFill>
                <a:latin typeface="Calibri" panose="020F0502020204030204"/>
              </a:rPr>
              <a:t>47</a:t>
            </a:r>
            <a:r>
              <a:rPr lang="de-CH" altLang="de-DE" sz="1600" dirty="0">
                <a:solidFill>
                  <a:srgbClr val="4472C4"/>
                </a:solidFill>
                <a:latin typeface="Calibri" panose="020F0502020204030204"/>
              </a:rPr>
              <a:t>Ca</a:t>
            </a:r>
            <a:r>
              <a:rPr lang="de-CH" altLang="de-DE" sz="1600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de-CH" altLang="de-DE" sz="1600" dirty="0">
                <a:solidFill>
                  <a:srgbClr val="C00000"/>
                </a:solidFill>
                <a:latin typeface="Calibri" panose="020F0502020204030204"/>
              </a:rPr>
              <a:t>bulk Al</a:t>
            </a:r>
            <a:endParaRPr lang="en-US" altLang="de-DE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AutoShape 16">
            <a:extLst>
              <a:ext uri="{FF2B5EF4-FFF2-40B4-BE49-F238E27FC236}">
                <a16:creationId xmlns:a16="http://schemas.microsoft.com/office/drawing/2014/main" id="{1A20D6B3-7FCE-30F3-889A-E52CB0EC1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205" y="2549083"/>
            <a:ext cx="741177" cy="239479"/>
          </a:xfrm>
          <a:prstGeom prst="curvedDownArrow">
            <a:avLst>
              <a:gd name="adj1" fmla="val 56691"/>
              <a:gd name="adj2" fmla="val 113382"/>
              <a:gd name="adj3" fmla="val 33333"/>
            </a:avLst>
          </a:prstGeom>
          <a:gradFill rotWithShape="1">
            <a:gsLst>
              <a:gs pos="77000">
                <a:srgbClr val="5B9BD5"/>
              </a:gs>
              <a:gs pos="39000">
                <a:srgbClr val="985724"/>
              </a:gs>
              <a:gs pos="0">
                <a:srgbClr val="C00000"/>
              </a:gs>
              <a:gs pos="100000">
                <a:srgbClr val="4472C4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34" charset="-128"/>
              </a:defRPr>
            </a:lvl3pPr>
            <a:lvl4pPr marL="1600200" indent="-22860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>
              <a:lnSpc>
                <a:spcPct val="100000"/>
              </a:lnSpc>
              <a:buClrTx/>
              <a:defRPr/>
            </a:pPr>
            <a:endParaRPr lang="de-DE" altLang="de-DE" sz="1800" ker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0CD4B7-BD25-3F02-F298-FBD2A96A4D83}"/>
              </a:ext>
            </a:extLst>
          </p:cNvPr>
          <p:cNvSpPr txBox="1"/>
          <p:nvPr/>
        </p:nvSpPr>
        <p:spPr>
          <a:xfrm>
            <a:off x="489210" y="2155881"/>
            <a:ext cx="3160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1</a:t>
            </a:r>
            <a:r>
              <a:rPr lang="en-US" sz="1600" b="1" baseline="300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st</a:t>
            </a:r>
            <a:r>
              <a:rPr lang="en-US" sz="1600" b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 Step: Separate </a:t>
            </a:r>
            <a:r>
              <a:rPr lang="en-US" sz="1600" b="1" baseline="30000" dirty="0">
                <a:solidFill>
                  <a:srgbClr val="4472C4"/>
                </a:solidFill>
                <a:latin typeface="Calibri" panose="020F0502020204030204"/>
              </a:rPr>
              <a:t>47</a:t>
            </a:r>
            <a:r>
              <a:rPr lang="en-US" sz="1600" b="1" dirty="0">
                <a:solidFill>
                  <a:srgbClr val="4472C4"/>
                </a:solidFill>
                <a:latin typeface="Calibri" panose="020F0502020204030204"/>
              </a:rPr>
              <a:t>Ca </a:t>
            </a:r>
            <a:r>
              <a:rPr lang="en-US" sz="1600" b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from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/>
              </a:rPr>
              <a:t>bulk 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CD0121-D587-FA24-D622-7BAFDDD36CFF}"/>
              </a:ext>
            </a:extLst>
          </p:cNvPr>
          <p:cNvSpPr txBox="1"/>
          <p:nvPr/>
        </p:nvSpPr>
        <p:spPr>
          <a:xfrm>
            <a:off x="4336789" y="2182366"/>
            <a:ext cx="2637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2</a:t>
            </a:r>
            <a:r>
              <a:rPr lang="en-US" sz="1600" b="1" baseline="300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nd</a:t>
            </a:r>
            <a:r>
              <a:rPr lang="en-US" sz="1600" b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 Step: </a:t>
            </a:r>
            <a:r>
              <a:rPr lang="en-US" sz="1600" b="1" baseline="30000" dirty="0">
                <a:solidFill>
                  <a:srgbClr val="4472C4"/>
                </a:solidFill>
                <a:latin typeface="Calibri" panose="020F0502020204030204"/>
              </a:rPr>
              <a:t>47</a:t>
            </a:r>
            <a:r>
              <a:rPr lang="en-US" sz="1600" b="1" dirty="0">
                <a:solidFill>
                  <a:srgbClr val="4472C4"/>
                </a:solidFill>
                <a:latin typeface="Calibri" panose="020F0502020204030204"/>
              </a:rPr>
              <a:t>Ca</a:t>
            </a:r>
            <a:r>
              <a:rPr lang="en-US" sz="1600" b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/</a:t>
            </a:r>
            <a:r>
              <a:rPr lang="en-US" sz="1600" b="1" baseline="30000" dirty="0">
                <a:solidFill>
                  <a:srgbClr val="ED7D31"/>
                </a:solidFill>
                <a:latin typeface="Calibri" panose="020F0502020204030204"/>
              </a:rPr>
              <a:t>47</a:t>
            </a:r>
            <a:r>
              <a:rPr lang="en-US" sz="1600" b="1" dirty="0">
                <a:solidFill>
                  <a:srgbClr val="ED7D31"/>
                </a:solidFill>
                <a:latin typeface="Calibri" panose="020F0502020204030204"/>
              </a:rPr>
              <a:t>Sc</a:t>
            </a:r>
            <a:r>
              <a:rPr lang="en-US" sz="1600" b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 Generator</a:t>
            </a:r>
          </a:p>
        </p:txBody>
      </p:sp>
      <p:sp>
        <p:nvSpPr>
          <p:cNvPr id="29" name="Text Box 15">
            <a:extLst>
              <a:ext uri="{FF2B5EF4-FFF2-40B4-BE49-F238E27FC236}">
                <a16:creationId xmlns:a16="http://schemas.microsoft.com/office/drawing/2014/main" id="{EAD45296-A7B2-03D7-7897-D65C46F07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1942" y="3843262"/>
            <a:ext cx="5293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34" charset="-128"/>
              </a:defRPr>
            </a:lvl3pPr>
            <a:lvl4pPr marL="1600200" indent="-22860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300"/>
              </a:spcBef>
              <a:buClrTx/>
            </a:pPr>
            <a:r>
              <a:rPr lang="de-CH" altLang="de-DE" sz="1600" baseline="30000" dirty="0">
                <a:solidFill>
                  <a:srgbClr val="4472C4"/>
                </a:solidFill>
                <a:latin typeface="Calibri" panose="020F0502020204030204"/>
              </a:rPr>
              <a:t>47</a:t>
            </a:r>
            <a:r>
              <a:rPr lang="de-CH" altLang="de-DE" sz="1600" dirty="0">
                <a:solidFill>
                  <a:srgbClr val="4472C4"/>
                </a:solidFill>
                <a:latin typeface="Calibri" panose="020F0502020204030204"/>
              </a:rPr>
              <a:t>Ca</a:t>
            </a:r>
            <a:endParaRPr lang="en-US" altLang="de-DE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AutoShape 2">
            <a:extLst>
              <a:ext uri="{FF2B5EF4-FFF2-40B4-BE49-F238E27FC236}">
                <a16:creationId xmlns:a16="http://schemas.microsoft.com/office/drawing/2014/main" id="{541A6D39-5139-D5D3-FD7C-4E2933DB22D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004502" y="3661523"/>
            <a:ext cx="758207" cy="270731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02 h 21600"/>
              <a:gd name="T14" fmla="*/ 17560 w 21600"/>
              <a:gd name="T15" fmla="*/ 875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3402"/>
                </a:lnTo>
                <a:cubicBezTo>
                  <a:pt x="5564" y="3402"/>
                  <a:pt x="0" y="7322"/>
                  <a:pt x="0" y="12158"/>
                </a:cubicBezTo>
                <a:lnTo>
                  <a:pt x="0" y="21600"/>
                </a:lnTo>
                <a:lnTo>
                  <a:pt x="5472" y="21600"/>
                </a:lnTo>
                <a:lnTo>
                  <a:pt x="5472" y="12158"/>
                </a:lnTo>
                <a:cubicBezTo>
                  <a:pt x="5472" y="10279"/>
                  <a:pt x="8586" y="8756"/>
                  <a:pt x="12427" y="8756"/>
                </a:cubicBezTo>
                <a:lnTo>
                  <a:pt x="12427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5B9BD5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CH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Text Box 15">
            <a:extLst>
              <a:ext uri="{FF2B5EF4-FFF2-40B4-BE49-F238E27FC236}">
                <a16:creationId xmlns:a16="http://schemas.microsoft.com/office/drawing/2014/main" id="{58CE64E8-8CD1-3A09-E544-91D72EB31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756" y="3851476"/>
            <a:ext cx="7505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34" charset="-128"/>
              </a:defRPr>
            </a:lvl3pPr>
            <a:lvl4pPr marL="1600200" indent="-22860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300"/>
              </a:spcBef>
              <a:buClrTx/>
            </a:pPr>
            <a:r>
              <a:rPr lang="de-CH" altLang="de-DE" sz="1600" dirty="0">
                <a:solidFill>
                  <a:srgbClr val="C00000"/>
                </a:solidFill>
                <a:latin typeface="Calibri" panose="020F0502020204030204"/>
              </a:rPr>
              <a:t>bulk Al</a:t>
            </a:r>
            <a:endParaRPr lang="en-US" altLang="de-DE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AutoShape 2">
            <a:extLst>
              <a:ext uri="{FF2B5EF4-FFF2-40B4-BE49-F238E27FC236}">
                <a16:creationId xmlns:a16="http://schemas.microsoft.com/office/drawing/2014/main" id="{62CC6B22-3822-16E2-6371-605E68C96E1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813019" y="3743711"/>
            <a:ext cx="758207" cy="270731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02 h 21600"/>
              <a:gd name="T14" fmla="*/ 17560 w 21600"/>
              <a:gd name="T15" fmla="*/ 875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3402"/>
                </a:lnTo>
                <a:cubicBezTo>
                  <a:pt x="5564" y="3402"/>
                  <a:pt x="0" y="7322"/>
                  <a:pt x="0" y="12158"/>
                </a:cubicBezTo>
                <a:lnTo>
                  <a:pt x="0" y="21600"/>
                </a:lnTo>
                <a:lnTo>
                  <a:pt x="5472" y="21600"/>
                </a:lnTo>
                <a:lnTo>
                  <a:pt x="5472" y="12158"/>
                </a:lnTo>
                <a:cubicBezTo>
                  <a:pt x="5472" y="10279"/>
                  <a:pt x="8586" y="8756"/>
                  <a:pt x="12427" y="8756"/>
                </a:cubicBezTo>
                <a:lnTo>
                  <a:pt x="12427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5B9BD5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CH" kern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3" name="Group 44">
            <a:extLst>
              <a:ext uri="{FF2B5EF4-FFF2-40B4-BE49-F238E27FC236}">
                <a16:creationId xmlns:a16="http://schemas.microsoft.com/office/drawing/2014/main" id="{CDAB4AAA-CC8D-66FF-7D55-36BFEF90667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80880" y="2924828"/>
            <a:ext cx="559750" cy="832898"/>
            <a:chOff x="1472" y="2341"/>
            <a:chExt cx="615" cy="915"/>
          </a:xfrm>
        </p:grpSpPr>
        <p:sp>
          <p:nvSpPr>
            <p:cNvPr id="34" name="AutoShape 11">
              <a:extLst>
                <a:ext uri="{FF2B5EF4-FFF2-40B4-BE49-F238E27FC236}">
                  <a16:creationId xmlns:a16="http://schemas.microsoft.com/office/drawing/2014/main" id="{E0998294-8E19-33AA-AA69-3261098F7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4" y="2341"/>
              <a:ext cx="454" cy="862"/>
            </a:xfrm>
            <a:prstGeom prst="can">
              <a:avLst>
                <a:gd name="adj" fmla="val 47467"/>
              </a:avLst>
            </a:prstGeom>
            <a:solidFill>
              <a:srgbClr val="C0C0C0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34" charset="-128"/>
                </a:defRPr>
              </a:lvl3pPr>
              <a:lvl4pPr marL="1600200" indent="-22860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defRPr/>
              </a:pPr>
              <a:endParaRPr lang="de-DE" altLang="de-DE" sz="1800" ker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5" name="AutoShape 12">
              <a:extLst>
                <a:ext uri="{FF2B5EF4-FFF2-40B4-BE49-F238E27FC236}">
                  <a16:creationId xmlns:a16="http://schemas.microsoft.com/office/drawing/2014/main" id="{DFBBDF77-8AD8-B4E6-B080-8AD8F3D4B5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" y="2341"/>
              <a:ext cx="454" cy="545"/>
            </a:xfrm>
            <a:prstGeom prst="can">
              <a:avLst>
                <a:gd name="adj" fmla="val 30011"/>
              </a:avLst>
            </a:prstGeom>
            <a:solidFill>
              <a:srgbClr val="E7E6E6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34" charset="-128"/>
                </a:defRPr>
              </a:lvl3pPr>
              <a:lvl4pPr marL="1600200" indent="-22860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defRPr/>
              </a:pPr>
              <a:endParaRPr lang="de-DE" altLang="de-DE" sz="1800" ker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6" name="Text Box 13">
              <a:extLst>
                <a:ext uri="{FF2B5EF4-FFF2-40B4-BE49-F238E27FC236}">
                  <a16:creationId xmlns:a16="http://schemas.microsoft.com/office/drawing/2014/main" id="{3D321D79-52A6-4613-D421-14AA60370E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" y="2884"/>
              <a:ext cx="615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34" charset="-128"/>
                </a:defRPr>
              </a:lvl3pPr>
              <a:lvl4pPr marL="1600200" indent="-22860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buClrTx/>
                <a:defRPr/>
              </a:pPr>
              <a:r>
                <a:rPr lang="en-US" altLang="de-DE" sz="1600" kern="0" dirty="0">
                  <a:solidFill>
                    <a:prstClr val="black"/>
                  </a:solidFill>
                  <a:latin typeface="Calibri" panose="020F0502020204030204"/>
                </a:rPr>
                <a:t>DGA</a:t>
              </a:r>
            </a:p>
          </p:txBody>
        </p:sp>
        <p:sp>
          <p:nvSpPr>
            <p:cNvPr id="37" name="AutoShape 14">
              <a:extLst>
                <a:ext uri="{FF2B5EF4-FFF2-40B4-BE49-F238E27FC236}">
                  <a16:creationId xmlns:a16="http://schemas.microsoft.com/office/drawing/2014/main" id="{6F102CDC-F2D1-4C57-7924-247091A3C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" y="2341"/>
              <a:ext cx="454" cy="409"/>
            </a:xfrm>
            <a:prstGeom prst="can">
              <a:avLst>
                <a:gd name="adj" fmla="val 25000"/>
              </a:avLst>
            </a:prstGeom>
            <a:solidFill>
              <a:srgbClr val="EAEAEA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10000"/>
                </a:lnSpc>
                <a:buClr>
                  <a:schemeClr val="accent2"/>
                </a:buClr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1pPr>
              <a:lvl2pPr marL="742950" indent="-285750">
                <a:lnSpc>
                  <a:spcPct val="110000"/>
                </a:lnSpc>
                <a:buClr>
                  <a:schemeClr val="tx1"/>
                </a:buClr>
                <a:buSzPct val="80000"/>
                <a:buFont typeface="Lucida Grande" charset="0"/>
                <a:buChar char="•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2pPr>
              <a:lvl3pPr marL="1143000" indent="-228600">
                <a:lnSpc>
                  <a:spcPct val="110000"/>
                </a:lnSpc>
                <a:buFont typeface="Times" pitchFamily="18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ＭＳ Ｐゴシック" pitchFamily="34" charset="-128"/>
                </a:defRPr>
              </a:lvl3pPr>
              <a:lvl4pPr marL="1600200" indent="-22860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4pPr>
              <a:lvl5pPr marL="2057400" indent="-228600">
                <a:lnSpc>
                  <a:spcPct val="110000"/>
                </a:lnSpc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Lucida Grande" charset="0"/>
                <a:buChar char="–"/>
                <a:defRPr sz="1700">
                  <a:solidFill>
                    <a:schemeClr val="tx1"/>
                  </a:solidFill>
                  <a:latin typeface="Arial Narrow" pitchFamily="34" charset="0"/>
                  <a:ea typeface="ヒラギノ角ゴ Pro W3" charset="-128"/>
                  <a:cs typeface="Arial Narrow" pitchFamily="34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defRPr/>
              </a:pPr>
              <a:endParaRPr lang="de-DE" altLang="de-DE" sz="1800" ker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38" name="Text Box 15">
            <a:extLst>
              <a:ext uri="{FF2B5EF4-FFF2-40B4-BE49-F238E27FC236}">
                <a16:creationId xmlns:a16="http://schemas.microsoft.com/office/drawing/2014/main" id="{64771379-6418-67B5-2221-B0119A011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9474" y="2863086"/>
            <a:ext cx="9268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34" charset="-128"/>
              </a:defRPr>
            </a:lvl3pPr>
            <a:lvl4pPr marL="1600200" indent="-22860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300"/>
              </a:spcBef>
              <a:buClrTx/>
            </a:pPr>
            <a:r>
              <a:rPr lang="de-CH" altLang="de-DE" sz="1600" baseline="30000" dirty="0">
                <a:solidFill>
                  <a:srgbClr val="4472C4"/>
                </a:solidFill>
                <a:latin typeface="Calibri" panose="020F0502020204030204"/>
              </a:rPr>
              <a:t>47</a:t>
            </a:r>
            <a:r>
              <a:rPr lang="de-CH" altLang="de-DE" sz="1600" dirty="0">
                <a:solidFill>
                  <a:srgbClr val="4472C4"/>
                </a:solidFill>
                <a:latin typeface="Calibri" panose="020F0502020204030204"/>
              </a:rPr>
              <a:t>Ca</a:t>
            </a:r>
            <a:r>
              <a:rPr lang="de-CH" altLang="de-DE" sz="1600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de-CH" altLang="de-DE" sz="1600" baseline="30000" dirty="0">
                <a:solidFill>
                  <a:srgbClr val="ED7D31"/>
                </a:solidFill>
                <a:latin typeface="Calibri" panose="020F0502020204030204"/>
              </a:rPr>
              <a:t>47</a:t>
            </a:r>
            <a:r>
              <a:rPr lang="de-CH" altLang="de-DE" sz="1600" dirty="0">
                <a:solidFill>
                  <a:srgbClr val="ED7D31"/>
                </a:solidFill>
                <a:latin typeface="Calibri" panose="020F0502020204030204"/>
              </a:rPr>
              <a:t>Sc</a:t>
            </a:r>
            <a:endParaRPr lang="en-US" altLang="de-DE" sz="1600" dirty="0">
              <a:solidFill>
                <a:srgbClr val="ED7D31"/>
              </a:solidFill>
              <a:latin typeface="Calibri" panose="020F0502020204030204"/>
            </a:endParaRPr>
          </a:p>
        </p:txBody>
      </p:sp>
      <p:sp>
        <p:nvSpPr>
          <p:cNvPr id="39" name="AutoShape 16">
            <a:extLst>
              <a:ext uri="{FF2B5EF4-FFF2-40B4-BE49-F238E27FC236}">
                <a16:creationId xmlns:a16="http://schemas.microsoft.com/office/drawing/2014/main" id="{91D78853-4CD6-687E-96B9-CBFAAB97C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2352" y="2662355"/>
            <a:ext cx="741177" cy="239479"/>
          </a:xfrm>
          <a:prstGeom prst="curvedDownArrow">
            <a:avLst>
              <a:gd name="adj1" fmla="val 56691"/>
              <a:gd name="adj2" fmla="val 113382"/>
              <a:gd name="adj3" fmla="val 33333"/>
            </a:avLst>
          </a:prstGeom>
          <a:gradFill rotWithShape="1">
            <a:gsLst>
              <a:gs pos="77000">
                <a:srgbClr val="5B9BD5"/>
              </a:gs>
              <a:gs pos="39000">
                <a:srgbClr val="985724"/>
              </a:gs>
              <a:gs pos="0">
                <a:srgbClr val="ED7D31"/>
              </a:gs>
              <a:gs pos="100000">
                <a:srgbClr val="4472C4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34" charset="-128"/>
              </a:defRPr>
            </a:lvl3pPr>
            <a:lvl4pPr marL="1600200" indent="-22860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>
              <a:lnSpc>
                <a:spcPct val="100000"/>
              </a:lnSpc>
              <a:buClrTx/>
              <a:defRPr/>
            </a:pPr>
            <a:endParaRPr lang="de-DE" altLang="de-DE" sz="1800" ker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" name="Text Box 15">
            <a:extLst>
              <a:ext uri="{FF2B5EF4-FFF2-40B4-BE49-F238E27FC236}">
                <a16:creationId xmlns:a16="http://schemas.microsoft.com/office/drawing/2014/main" id="{293C0B3E-7F87-9A3C-7896-4B43BB4E1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6790" y="3840201"/>
            <a:ext cx="5293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34" charset="-128"/>
              </a:defRPr>
            </a:lvl3pPr>
            <a:lvl4pPr marL="1600200" indent="-22860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300"/>
              </a:spcBef>
              <a:buClrTx/>
            </a:pPr>
            <a:r>
              <a:rPr lang="de-CH" altLang="de-DE" sz="1600" baseline="30000" dirty="0">
                <a:solidFill>
                  <a:srgbClr val="4472C4"/>
                </a:solidFill>
                <a:latin typeface="Calibri" panose="020F0502020204030204"/>
              </a:rPr>
              <a:t>47</a:t>
            </a:r>
            <a:r>
              <a:rPr lang="de-CH" altLang="de-DE" sz="1600" dirty="0">
                <a:solidFill>
                  <a:srgbClr val="4472C4"/>
                </a:solidFill>
                <a:latin typeface="Calibri" panose="020F0502020204030204"/>
              </a:rPr>
              <a:t>Ca</a:t>
            </a:r>
            <a:endParaRPr lang="en-US" altLang="de-DE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AutoShape 2">
            <a:extLst>
              <a:ext uri="{FF2B5EF4-FFF2-40B4-BE49-F238E27FC236}">
                <a16:creationId xmlns:a16="http://schemas.microsoft.com/office/drawing/2014/main" id="{8DF853BB-2C23-1092-523C-2D1F6152CD8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558999" y="3738743"/>
            <a:ext cx="758207" cy="270731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402 h 21600"/>
              <a:gd name="T14" fmla="*/ 17560 w 21600"/>
              <a:gd name="T15" fmla="*/ 875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3402"/>
                </a:lnTo>
                <a:cubicBezTo>
                  <a:pt x="5564" y="3402"/>
                  <a:pt x="0" y="7322"/>
                  <a:pt x="0" y="12158"/>
                </a:cubicBezTo>
                <a:lnTo>
                  <a:pt x="0" y="21600"/>
                </a:lnTo>
                <a:lnTo>
                  <a:pt x="5472" y="21600"/>
                </a:lnTo>
                <a:lnTo>
                  <a:pt x="5472" y="12158"/>
                </a:lnTo>
                <a:cubicBezTo>
                  <a:pt x="5472" y="10279"/>
                  <a:pt x="8586" y="8756"/>
                  <a:pt x="12427" y="8756"/>
                </a:cubicBezTo>
                <a:lnTo>
                  <a:pt x="12427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ED7D31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CH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Text Box 15">
            <a:extLst>
              <a:ext uri="{FF2B5EF4-FFF2-40B4-BE49-F238E27FC236}">
                <a16:creationId xmlns:a16="http://schemas.microsoft.com/office/drawing/2014/main" id="{C945C74C-F8C4-A788-CE14-DACAC6C57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6403" y="3869454"/>
            <a:ext cx="5036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marL="742950" indent="-285750">
              <a:lnSpc>
                <a:spcPct val="110000"/>
              </a:lnSpc>
              <a:buClr>
                <a:schemeClr val="tx1"/>
              </a:buClr>
              <a:buSzPct val="80000"/>
              <a:buFont typeface="Lucida Grande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marL="1143000" indent="-228600">
              <a:lnSpc>
                <a:spcPct val="110000"/>
              </a:lnSpc>
              <a:buFont typeface="Times" pitchFamily="18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ＭＳ Ｐゴシック" pitchFamily="34" charset="-128"/>
              </a:defRPr>
            </a:lvl3pPr>
            <a:lvl4pPr marL="1600200" indent="-22860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marL="2057400" indent="-228600">
              <a:lnSpc>
                <a:spcPct val="110000"/>
              </a:lnSpc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300"/>
              </a:spcBef>
              <a:buClrTx/>
            </a:pPr>
            <a:r>
              <a:rPr lang="de-CH" altLang="de-DE" sz="1600" baseline="30000" dirty="0">
                <a:solidFill>
                  <a:srgbClr val="ED7D31"/>
                </a:solidFill>
                <a:latin typeface="Calibri" panose="020F0502020204030204"/>
              </a:rPr>
              <a:t>47</a:t>
            </a:r>
            <a:r>
              <a:rPr lang="de-CH" altLang="de-DE" sz="1600" dirty="0">
                <a:solidFill>
                  <a:srgbClr val="ED7D31"/>
                </a:solidFill>
                <a:latin typeface="Calibri" panose="020F0502020204030204"/>
              </a:rPr>
              <a:t>Sc</a:t>
            </a:r>
            <a:endParaRPr lang="en-US" altLang="de-DE" sz="1600" dirty="0">
              <a:solidFill>
                <a:srgbClr val="ED7D31"/>
              </a:solidFill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3228A8-F98F-DB86-F2B8-D3E0BC55A08D}"/>
              </a:ext>
            </a:extLst>
          </p:cNvPr>
          <p:cNvSpPr txBox="1"/>
          <p:nvPr/>
        </p:nvSpPr>
        <p:spPr>
          <a:xfrm>
            <a:off x="1449758" y="4020235"/>
            <a:ext cx="16882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30" indent="-285730">
              <a:buFont typeface="Arial" panose="020B0604020202020204" pitchFamily="34" charset="0"/>
              <a:buChar char="•"/>
            </a:pPr>
            <a:r>
              <a:rPr lang="en-US" sz="1500" baseline="30000" dirty="0">
                <a:solidFill>
                  <a:prstClr val="black"/>
                </a:solidFill>
                <a:latin typeface="Calibri" panose="020F0502020204030204"/>
              </a:rPr>
              <a:t>47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Ca yield ~90%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A2AA8D5-99AD-836B-9965-2F1D0011A4EF}"/>
              </a:ext>
            </a:extLst>
          </p:cNvPr>
          <p:cNvCxnSpPr>
            <a:endCxn id="38" idx="1"/>
          </p:cNvCxnSpPr>
          <p:nvPr/>
        </p:nvCxnSpPr>
        <p:spPr>
          <a:xfrm flipV="1">
            <a:off x="3285234" y="3032363"/>
            <a:ext cx="1114239" cy="920131"/>
          </a:xfrm>
          <a:prstGeom prst="straightConnector1">
            <a:avLst/>
          </a:prstGeom>
          <a:noFill/>
          <a:ln w="12700" cap="flat" cmpd="sng" algn="ctr">
            <a:solidFill>
              <a:srgbClr val="5B9BD5"/>
            </a:solidFill>
            <a:prstDash val="sysDash"/>
            <a:miter lim="800000"/>
            <a:tailEnd type="triangle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9558565-BCFE-B19A-544C-B38B1E2FA184}"/>
              </a:ext>
            </a:extLst>
          </p:cNvPr>
          <p:cNvSpPr txBox="1"/>
          <p:nvPr/>
        </p:nvSpPr>
        <p:spPr>
          <a:xfrm>
            <a:off x="8485040" y="309465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 foil stack</a:t>
            </a: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0E3E0AE1-4F62-FE96-4AA0-ECD0990BF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7917" y="5209401"/>
            <a:ext cx="6799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itchFamily="34" charset="0"/>
              </a:defRPr>
            </a:lvl9pPr>
          </a:lstStyle>
          <a:p>
            <a:pPr defTabSz="6857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rgbClr val="9225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L3-aga</a:t>
            </a:r>
          </a:p>
        </p:txBody>
      </p:sp>
      <p:graphicFrame>
        <p:nvGraphicFramePr>
          <p:cNvPr id="47" name="Object 5">
            <a:extLst>
              <a:ext uri="{FF2B5EF4-FFF2-40B4-BE49-F238E27FC236}">
                <a16:creationId xmlns:a16="http://schemas.microsoft.com/office/drawing/2014/main" id="{BB168465-91F7-5072-0D16-A356957B77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635967"/>
              </p:ext>
            </p:extLst>
          </p:nvPr>
        </p:nvGraphicFramePr>
        <p:xfrm>
          <a:off x="7086600" y="3932255"/>
          <a:ext cx="4950013" cy="1232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5201069" imgH="1295008" progId="ChemDraw.Document.6.0">
                  <p:embed/>
                </p:oleObj>
              </mc:Choice>
              <mc:Fallback>
                <p:oleObj name="CS ChemDraw Drawing" r:id="rId4" imgW="5201069" imgH="1295008" progId="ChemDraw.Document.6.0">
                  <p:embed/>
                  <p:pic>
                    <p:nvPicPr>
                      <p:cNvPr id="515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3932255"/>
                        <a:ext cx="4950013" cy="1232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8686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9B732A-ED1D-BCB6-6B86-4911CC0C8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Congratulations EMIS on a 70</a:t>
            </a:r>
            <a:r>
              <a:rPr lang="en-US" baseline="30000" dirty="0"/>
              <a:t>th</a:t>
            </a:r>
            <a:r>
              <a:rPr lang="en-US" dirty="0"/>
              <a:t> Birthday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C529BC-E794-1FCF-6893-DF32449B50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CF3CAE-7593-C4B7-E54F-56955B5B2E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1C87FF-D603-05AA-5FCF-612371485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946665"/>
            <a:ext cx="4781493" cy="1821962"/>
          </a:xfrm>
          <a:prstGeom prst="rect">
            <a:avLst/>
          </a:prstGeom>
        </p:spPr>
      </p:pic>
      <p:pic>
        <p:nvPicPr>
          <p:cNvPr id="19" name="Picture 18" descr="A colorful rainbow colored object&#10;&#10;AI-generated content may be incorrect.">
            <a:extLst>
              <a:ext uri="{FF2B5EF4-FFF2-40B4-BE49-F238E27FC236}">
                <a16:creationId xmlns:a16="http://schemas.microsoft.com/office/drawing/2014/main" id="{AD1EC913-03E2-2EA5-0B6E-BAEA17D21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0" y="3749830"/>
            <a:ext cx="4936842" cy="313845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5A0B268-518A-EB99-7498-36F630998C75}"/>
              </a:ext>
            </a:extLst>
          </p:cNvPr>
          <p:cNvGrpSpPr/>
          <p:nvPr/>
        </p:nvGrpSpPr>
        <p:grpSpPr>
          <a:xfrm>
            <a:off x="6934200" y="-5080"/>
            <a:ext cx="5345143" cy="6073189"/>
            <a:chOff x="6934200" y="-5080"/>
            <a:chExt cx="5345143" cy="607318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F8AC198-18DA-DCF0-7D72-5DF5A1B5CF94}"/>
                </a:ext>
              </a:extLst>
            </p:cNvPr>
            <p:cNvGrpSpPr/>
            <p:nvPr/>
          </p:nvGrpSpPr>
          <p:grpSpPr>
            <a:xfrm>
              <a:off x="6934200" y="-5080"/>
              <a:ext cx="5107714" cy="3754910"/>
              <a:chOff x="6934200" y="-5080"/>
              <a:chExt cx="5107714" cy="3754910"/>
            </a:xfrm>
          </p:grpSpPr>
          <p:pic>
            <p:nvPicPr>
              <p:cNvPr id="15" name="Picture 14" descr="A close-up of a map&#10;&#10;AI-generated content may be incorrect.">
                <a:extLst>
                  <a:ext uri="{FF2B5EF4-FFF2-40B4-BE49-F238E27FC236}">
                    <a16:creationId xmlns:a16="http://schemas.microsoft.com/office/drawing/2014/main" id="{E3772E2F-8A2F-87D7-B836-9C024E9DC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34200" y="-5080"/>
                <a:ext cx="4933754" cy="3188201"/>
              </a:xfrm>
              <a:prstGeom prst="rect">
                <a:avLst/>
              </a:prstGeom>
            </p:spPr>
          </p:pic>
          <p:pic>
            <p:nvPicPr>
              <p:cNvPr id="17" name="Picture 16" descr="A list of different colored objects&#10;&#10;AI-generated content may be incorrect.">
                <a:extLst>
                  <a:ext uri="{FF2B5EF4-FFF2-40B4-BE49-F238E27FC236}">
                    <a16:creationId xmlns:a16="http://schemas.microsoft.com/office/drawing/2014/main" id="{35039818-F1CD-5F5E-B85A-061B93DA0B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03685" y="1949929"/>
                <a:ext cx="2138229" cy="1799901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ECF5AB-99C0-8ECF-713C-954A7E05A649}"/>
                </a:ext>
              </a:extLst>
            </p:cNvPr>
            <p:cNvSpPr txBox="1"/>
            <p:nvPr/>
          </p:nvSpPr>
          <p:spPr>
            <a:xfrm>
              <a:off x="9731914" y="5544889"/>
              <a:ext cx="25474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Discovery of Isotopes Project</a:t>
              </a:r>
            </a:p>
            <a:p>
              <a:r>
                <a:rPr lang="en-US" sz="1400" dirty="0"/>
                <a:t>M. Thoennessen frib.msu.edu</a:t>
              </a:r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7A1DBA-3486-B47F-128B-5209DA664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" y="1143000"/>
            <a:ext cx="7137400" cy="49374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first EMIS conference was held in Harwell Laboratory in England in 1955 – Harwell separated stable isotopes</a:t>
            </a:r>
          </a:p>
          <a:p>
            <a:r>
              <a:rPr lang="en-US" dirty="0"/>
              <a:t>EMIS-14 was held in Victoria BC in 2002 and chaired by John D’Auria</a:t>
            </a:r>
          </a:p>
          <a:p>
            <a:r>
              <a:rPr lang="en-US" dirty="0"/>
              <a:t>EMISXX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program has evolved to focus on rare isotope beam separation, instrumentation, and uses</a:t>
            </a:r>
          </a:p>
          <a:p>
            <a:r>
              <a:rPr lang="en-US" dirty="0"/>
              <a:t>In 1955 less than 1,000 isotopes were known </a:t>
            </a:r>
          </a:p>
        </p:txBody>
      </p:sp>
    </p:spTree>
    <p:extLst>
      <p:ext uri="{BB962C8B-B14F-4D97-AF65-F5344CB8AC3E}">
        <p14:creationId xmlns:p14="http://schemas.microsoft.com/office/powerpoint/2010/main" val="81241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6B679A-09DE-1455-9780-37AC79F67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2946400" cy="4937460"/>
          </a:xfrm>
        </p:spPr>
        <p:txBody>
          <a:bodyPr/>
          <a:lstStyle/>
          <a:p>
            <a:r>
              <a:rPr lang="en-US" sz="2400" dirty="0"/>
              <a:t>Approximately 258 “stable” isotopes are found on Earth</a:t>
            </a:r>
          </a:p>
          <a:p>
            <a:r>
              <a:rPr lang="en-US" sz="2400" dirty="0"/>
              <a:t>The full nuclear landscape can be estimated using existing nuclear models</a:t>
            </a:r>
          </a:p>
          <a:p>
            <a:r>
              <a:rPr lang="en-US" sz="2400" dirty="0"/>
              <a:t>Example: Bayesian Analysis of Nuclear Models - </a:t>
            </a:r>
            <a:r>
              <a:rPr lang="en-US" sz="2400" dirty="0" err="1"/>
              <a:t>Neufcourt</a:t>
            </a:r>
            <a:r>
              <a:rPr lang="en-US" sz="2400" dirty="0"/>
              <a:t> et al. Phys. Rev. C101 (2020) 044307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08B188-859F-D269-AE2F-46B0FD9C9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Extent of the Nuclear Landscape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ED1FB8-545E-B4C2-EAD3-CBA70C213F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9A31D3-EC94-8F7C-1BCC-458C235C37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EB840-6935-54D5-D3D1-622BC318BE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6" t="3774" r="3152" b="2264"/>
          <a:stretch/>
        </p:blipFill>
        <p:spPr>
          <a:xfrm>
            <a:off x="3066393" y="1571929"/>
            <a:ext cx="9067800" cy="37947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EB698D-86B8-2664-BF7E-32C03A3BF505}"/>
              </a:ext>
            </a:extLst>
          </p:cNvPr>
          <p:cNvSpPr txBox="1"/>
          <p:nvPr/>
        </p:nvSpPr>
        <p:spPr>
          <a:xfrm>
            <a:off x="4004441" y="5492237"/>
            <a:ext cx="8875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64308"/>
                </a:solidFill>
                <a:latin typeface="Helvetica" pitchFamily="2" charset="0"/>
              </a:rPr>
              <a:t>Estimate for Z,N &gt; 8 and Z ≤ 119 is 7708±534 (10% chance of &gt; 10,000)</a:t>
            </a:r>
          </a:p>
        </p:txBody>
      </p:sp>
    </p:spTree>
    <p:extLst>
      <p:ext uri="{BB962C8B-B14F-4D97-AF65-F5344CB8AC3E}">
        <p14:creationId xmlns:p14="http://schemas.microsoft.com/office/powerpoint/2010/main" val="2027041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F49BB3-6824-9766-B490-3E2BB2C95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7747000" cy="189639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Recently 5 (+1) new isotopes have been observed at FRIB using 225 MeV/u </a:t>
            </a:r>
            <a:r>
              <a:rPr lang="en-US" baseline="30000" dirty="0"/>
              <a:t>82</a:t>
            </a:r>
            <a:r>
              <a:rPr lang="en-US" dirty="0"/>
              <a:t>Se at 20 kW (1 p</a:t>
            </a:r>
            <a:r>
              <a:rPr lang="el-GR" dirty="0"/>
              <a:t>μ</a:t>
            </a:r>
            <a:r>
              <a:rPr lang="en-US" dirty="0"/>
              <a:t>A)</a:t>
            </a:r>
          </a:p>
          <a:p>
            <a:r>
              <a:rPr lang="en-US" baseline="30000" dirty="0"/>
              <a:t>63</a:t>
            </a:r>
            <a:r>
              <a:rPr lang="en-US" dirty="0"/>
              <a:t>Sc, </a:t>
            </a:r>
            <a:r>
              <a:rPr lang="en-US" baseline="30000" dirty="0"/>
              <a:t>65,66</a:t>
            </a:r>
            <a:r>
              <a:rPr lang="en-US" dirty="0"/>
              <a:t>Ti, </a:t>
            </a:r>
            <a:r>
              <a:rPr lang="en-US" baseline="30000" dirty="0"/>
              <a:t>68</a:t>
            </a:r>
            <a:r>
              <a:rPr lang="en-US" dirty="0"/>
              <a:t>V, </a:t>
            </a:r>
            <a:r>
              <a:rPr lang="en-US" baseline="30000" dirty="0"/>
              <a:t>71</a:t>
            </a:r>
            <a:r>
              <a:rPr lang="en-US" dirty="0"/>
              <a:t>Cr (next slide)</a:t>
            </a:r>
            <a:endParaRPr lang="en-US" baseline="30000" dirty="0"/>
          </a:p>
          <a:p>
            <a:r>
              <a:rPr lang="en-US" dirty="0"/>
              <a:t>One event for </a:t>
            </a:r>
            <a:r>
              <a:rPr lang="en-US" baseline="30000" dirty="0"/>
              <a:t>61</a:t>
            </a:r>
            <a:r>
              <a:rPr lang="en-US" dirty="0"/>
              <a:t>Ca was observed (needs confirmation)</a:t>
            </a:r>
          </a:p>
          <a:p>
            <a:r>
              <a:rPr lang="en-US" dirty="0"/>
              <a:t>Production cross sections were measured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97328E-DBEF-B144-EB09-7732F255D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of Neutron-Rich Calcium Isotopes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AF3F5-2A07-05D0-DA97-568CCE8721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B. Sherrill 20-Oct 2025 - EMISXX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AD445-7A2F-20E8-B0E6-262179538D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85B148-99BF-82E3-C5D4-84ED6B0A0A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26"/>
          <a:stretch/>
        </p:blipFill>
        <p:spPr>
          <a:xfrm>
            <a:off x="76200" y="2887296"/>
            <a:ext cx="4603119" cy="31325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86E1C6-90D6-6311-34E4-81986E940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826" y="1303883"/>
            <a:ext cx="4072774" cy="47527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4B3584-CB1C-268E-6481-8EE966CFAA37}"/>
              </a:ext>
            </a:extLst>
          </p:cNvPr>
          <p:cNvSpPr txBox="1"/>
          <p:nvPr/>
        </p:nvSpPr>
        <p:spPr>
          <a:xfrm>
            <a:off x="7631406" y="1066800"/>
            <a:ext cx="4408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O. Tarasov et al, PRC 112 (2025) 034604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767A32-2A7B-A77B-976E-A306D9E35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035" y="2819400"/>
            <a:ext cx="2763648" cy="21347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C565DD-C9B6-260E-69AD-0138EEF20505}"/>
              </a:ext>
            </a:extLst>
          </p:cNvPr>
          <p:cNvSpPr txBox="1"/>
          <p:nvPr/>
        </p:nvSpPr>
        <p:spPr>
          <a:xfrm>
            <a:off x="5715000" y="4843046"/>
            <a:ext cx="146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Mass Number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A72295-EFB6-6F30-505A-3C83CF817777}"/>
              </a:ext>
            </a:extLst>
          </p:cNvPr>
          <p:cNvSpPr txBox="1"/>
          <p:nvPr/>
        </p:nvSpPr>
        <p:spPr>
          <a:xfrm>
            <a:off x="4876800" y="5334000"/>
            <a:ext cx="34933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RIKEN: Tarasov, Ahn, et al., Phys. Rev. Lett. 121 (2018)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6871F2-410E-5E16-E392-A39881C70927}"/>
              </a:ext>
            </a:extLst>
          </p:cNvPr>
          <p:cNvSpPr/>
          <p:nvPr/>
        </p:nvSpPr>
        <p:spPr>
          <a:xfrm>
            <a:off x="4343400" y="2963496"/>
            <a:ext cx="248697" cy="302218"/>
          </a:xfrm>
          <a:prstGeom prst="rect">
            <a:avLst/>
          </a:prstGeom>
          <a:solidFill>
            <a:srgbClr val="59B5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BE56A8-D1AA-38A6-3430-90F5AA69C54C}"/>
              </a:ext>
            </a:extLst>
          </p:cNvPr>
          <p:cNvSpPr txBox="1"/>
          <p:nvPr/>
        </p:nvSpPr>
        <p:spPr>
          <a:xfrm>
            <a:off x="4267200" y="3019493"/>
            <a:ext cx="70254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aseline="30000" dirty="0"/>
              <a:t>71</a:t>
            </a:r>
            <a:r>
              <a:rPr lang="en-US" sz="800" dirty="0"/>
              <a:t>Cr</a:t>
            </a:r>
          </a:p>
        </p:txBody>
      </p:sp>
    </p:spTree>
    <p:extLst>
      <p:ext uri="{BB962C8B-B14F-4D97-AF65-F5344CB8AC3E}">
        <p14:creationId xmlns:p14="http://schemas.microsoft.com/office/powerpoint/2010/main" val="73405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diagram of a graph&#10;&#10;AI-generated content may be incorrect.">
            <a:extLst>
              <a:ext uri="{FF2B5EF4-FFF2-40B4-BE49-F238E27FC236}">
                <a16:creationId xmlns:a16="http://schemas.microsoft.com/office/drawing/2014/main" id="{33FDFFAD-72BC-4DCC-7DA3-43C83924F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311" y="1066800"/>
            <a:ext cx="4628289" cy="4683435"/>
          </a:xfrm>
          <a:prstGeom prst="rect">
            <a:avLst/>
          </a:prstGeom>
        </p:spPr>
      </p:pic>
      <p:pic>
        <p:nvPicPr>
          <p:cNvPr id="10" name="Picture 9" descr="A graph of a graph of a graph of a graph of a graph of a graph of a graph of a graph of a graph of a graph of a graph of a graph of a graph of&#10;&#10;AI-generated content may be incorrect.">
            <a:extLst>
              <a:ext uri="{FF2B5EF4-FFF2-40B4-BE49-F238E27FC236}">
                <a16:creationId xmlns:a16="http://schemas.microsoft.com/office/drawing/2014/main" id="{46620FEB-B343-EEFD-921B-05DAE70C81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78" b="1774"/>
          <a:stretch>
            <a:fillRect/>
          </a:stretch>
        </p:blipFill>
        <p:spPr>
          <a:xfrm>
            <a:off x="8016806" y="1027467"/>
            <a:ext cx="3986491" cy="500618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56513F-19B5-3B54-B67B-38854EDB2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99" y="1067101"/>
            <a:ext cx="3546862" cy="4992192"/>
          </a:xfrm>
        </p:spPr>
        <p:txBody>
          <a:bodyPr>
            <a:normAutofit/>
          </a:bodyPr>
          <a:lstStyle/>
          <a:p>
            <a:r>
              <a:rPr lang="en-US" noProof="0" dirty="0"/>
              <a:t>With </a:t>
            </a:r>
            <a:r>
              <a:rPr lang="en-US" baseline="30000" noProof="0" dirty="0"/>
              <a:t>82</a:t>
            </a:r>
            <a:r>
              <a:rPr lang="en-US" noProof="0" dirty="0"/>
              <a:t>Se at 225 MeV/u on an 8 mm C target 2 events of </a:t>
            </a:r>
            <a:r>
              <a:rPr lang="en-US" b="1" baseline="30000" noProof="0" dirty="0"/>
              <a:t>71</a:t>
            </a:r>
            <a:r>
              <a:rPr lang="en-US" b="1" noProof="0" dirty="0"/>
              <a:t>Cr</a:t>
            </a:r>
            <a:r>
              <a:rPr lang="en-US" noProof="0" dirty="0"/>
              <a:t>, were observed in approximately 40 hours at 550 </a:t>
            </a:r>
            <a:r>
              <a:rPr lang="en-US" noProof="0" dirty="0" err="1"/>
              <a:t>pnA</a:t>
            </a:r>
            <a:endParaRPr lang="en-US" noProof="0" dirty="0"/>
          </a:p>
          <a:p>
            <a:r>
              <a:rPr lang="en-US" dirty="0"/>
              <a:t>3.3 yoctomoles</a:t>
            </a:r>
            <a:endParaRPr lang="en-US" noProof="0" dirty="0"/>
          </a:p>
          <a:p>
            <a:r>
              <a:rPr lang="en-US" noProof="0" dirty="0"/>
              <a:t>2 events meet all PID criteria and probability of misidentification is &lt;10</a:t>
            </a:r>
            <a:r>
              <a:rPr lang="en-US" baseline="30000" noProof="0" dirty="0"/>
              <a:t>-8</a:t>
            </a:r>
            <a:endParaRPr lang="en-US" baseline="30000" noProof="0" dirty="0">
              <a:latin typeface="+mj-lt"/>
              <a:cs typeface="Times New Roman" panose="02020603050405020304" pitchFamily="18" charset="0"/>
            </a:endParaRPr>
          </a:p>
          <a:p>
            <a:r>
              <a:rPr lang="en-US" baseline="30000" noProof="0" dirty="0">
                <a:latin typeface="+mj-lt"/>
                <a:cs typeface="Times New Roman" panose="02020603050405020304" pitchFamily="18" charset="0"/>
              </a:rPr>
              <a:t>71</a:t>
            </a:r>
            <a:r>
              <a:rPr lang="en-US" noProof="0" dirty="0">
                <a:latin typeface="+mj-lt"/>
                <a:cs typeface="Times New Roman" panose="02020603050405020304" pitchFamily="18" charset="0"/>
              </a:rPr>
              <a:t>Cr, is interesting because many models have it weakly bound or even unbound – stability is related to N=50 shell closure</a:t>
            </a:r>
            <a:endParaRPr lang="en-US" noProof="0" dirty="0"/>
          </a:p>
          <a:p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448B27-E2DC-01F7-5509-F9D1B2CE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Observation of </a:t>
            </a:r>
            <a:r>
              <a:rPr lang="en-US" baseline="30000" noProof="0" dirty="0"/>
              <a:t>71</a:t>
            </a:r>
            <a:r>
              <a:rPr lang="en-US" noProof="0" dirty="0"/>
              <a:t>Cr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39395-5B4A-0D16-33F4-A4BB57BAEC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B. Sherrill 20-Oct 2025 - EMISXX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EC657-F797-678B-A198-22E387F553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noProof="0" dirty="0"/>
              <a:t>, Slide </a:t>
            </a:r>
            <a:fld id="{35AD4620-7552-4207-8973-898801ED212B}" type="slidenum">
              <a:rPr lang="en-US" noProof="0" smtClean="0"/>
              <a:pPr>
                <a:defRPr/>
              </a:pPr>
              <a:t>32</a:t>
            </a:fld>
            <a:endParaRPr lang="en-US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D78C44-63AA-6817-564A-122216854B45}"/>
              </a:ext>
            </a:extLst>
          </p:cNvPr>
          <p:cNvSpPr txBox="1"/>
          <p:nvPr/>
        </p:nvSpPr>
        <p:spPr>
          <a:xfrm>
            <a:off x="8840438" y="658135"/>
            <a:ext cx="236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S Watters, O Tarasov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6912788-8F99-38C4-4A81-04BAD6D1A934}"/>
              </a:ext>
            </a:extLst>
          </p:cNvPr>
          <p:cNvCxnSpPr>
            <a:cxnSpLocks/>
          </p:cNvCxnSpPr>
          <p:nvPr/>
        </p:nvCxnSpPr>
        <p:spPr>
          <a:xfrm flipV="1">
            <a:off x="7772400" y="3276600"/>
            <a:ext cx="2743200" cy="304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9F04DBB-BD23-5B8F-4887-852C985BE60B}"/>
              </a:ext>
            </a:extLst>
          </p:cNvPr>
          <p:cNvSpPr txBox="1"/>
          <p:nvPr/>
        </p:nvSpPr>
        <p:spPr>
          <a:xfrm>
            <a:off x="6114861" y="16002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49467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2259" y="0"/>
            <a:ext cx="8991600" cy="911948"/>
          </a:xfrm>
        </p:spPr>
        <p:txBody>
          <a:bodyPr/>
          <a:lstStyle/>
          <a:p>
            <a:r>
              <a:rPr lang="en-US" dirty="0"/>
              <a:t>FRIB400 – Upgrade to 400 MeV/u Primary Beam Energy for Uranium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52400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5240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Content Placeholder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" t="54643" r="2037"/>
          <a:stretch/>
        </p:blipFill>
        <p:spPr bwMode="auto">
          <a:xfrm>
            <a:off x="3505200" y="1242652"/>
            <a:ext cx="8686800" cy="22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876800" y="1322968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Space in the FRIB tunnel for the needed 11 cryomodules –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lends itself to staged implementation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8" t="15277" r="5729" b="13435"/>
          <a:stretch/>
        </p:blipFill>
        <p:spPr>
          <a:xfrm>
            <a:off x="5352578" y="3269211"/>
            <a:ext cx="5449244" cy="284434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42652"/>
            <a:ext cx="3334222" cy="4243748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FRIB was designed to allow the opportunity to operate at higher primary beam energy</a:t>
            </a:r>
          </a:p>
          <a:p>
            <a:r>
              <a:rPr lang="en-US" dirty="0"/>
              <a:t>FRIB500 would provide 400 MeV/u for all beams at 400 kW</a:t>
            </a:r>
          </a:p>
          <a:p>
            <a:r>
              <a:rPr lang="en-US" dirty="0"/>
              <a:t>The upgrade would consist of 55 SC elliptical cavities (β</a:t>
            </a:r>
            <a:r>
              <a:rPr lang="en-US" sz="1800" baseline="-25000" dirty="0"/>
              <a:t>OPT</a:t>
            </a:r>
            <a:r>
              <a:rPr lang="en-US" dirty="0"/>
              <a:t>=0.65, 644 MHz) in 11 cryomodules at 17.5 MV/m</a:t>
            </a:r>
          </a:p>
          <a:p>
            <a:r>
              <a:rPr lang="en-US" dirty="0"/>
              <a:t>Proposed but not funded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912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FF706E-1171-4AA0-E80D-A1BFB61F6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3784600" cy="4937460"/>
          </a:xfrm>
        </p:spPr>
        <p:txBody>
          <a:bodyPr/>
          <a:lstStyle/>
          <a:p>
            <a:r>
              <a:rPr lang="en-US" dirty="0"/>
              <a:t>Increase in the FRIB energy will significantly increase the yield of the most exotic isotopes</a:t>
            </a:r>
          </a:p>
          <a:p>
            <a:pPr lvl="1"/>
            <a:r>
              <a:rPr lang="en-US" dirty="0"/>
              <a:t>Greater than 10x gain</a:t>
            </a:r>
          </a:p>
          <a:p>
            <a:pPr lvl="1"/>
            <a:r>
              <a:rPr lang="en-US" dirty="0"/>
              <a:t>Better collection efficiency</a:t>
            </a:r>
          </a:p>
          <a:p>
            <a:pPr lvl="1"/>
            <a:r>
              <a:rPr lang="en-US" noProof="0" dirty="0"/>
              <a:t>Thicker production targets</a:t>
            </a:r>
          </a:p>
          <a:p>
            <a:pPr lvl="1"/>
            <a:r>
              <a:rPr lang="en-US" dirty="0"/>
              <a:t>Secondary reactions</a:t>
            </a:r>
            <a:endParaRPr lang="en-US" noProof="0" dirty="0"/>
          </a:p>
          <a:p>
            <a:r>
              <a:rPr lang="en-US" noProof="0" dirty="0"/>
              <a:t>Red – Current FRIB</a:t>
            </a:r>
          </a:p>
          <a:p>
            <a:r>
              <a:rPr lang="en-US" noProof="0" dirty="0"/>
              <a:t>Blue – FRIB400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9B5FF1-9D96-C215-6522-FC731A91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FRIB400 Reach Toward the Limits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224AF-0434-ACD1-3236-B45C5EFC18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B. Sherrill 20-Oct 2025 - EMISXX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508CD-0AB8-5746-6512-3D53669841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noProof="0" dirty="0"/>
              <a:t>, Slide </a:t>
            </a:r>
            <a:fld id="{35AD4620-7552-4207-8973-898801ED212B}" type="slidenum">
              <a:rPr lang="en-US" noProof="0" smtClean="0"/>
              <a:pPr>
                <a:defRPr/>
              </a:pPr>
              <a:t>34</a:t>
            </a:fld>
            <a:endParaRPr lang="en-US" noProof="0" dirty="0"/>
          </a:p>
        </p:txBody>
      </p:sp>
      <p:pic>
        <p:nvPicPr>
          <p:cNvPr id="11" name="Picture 10" descr="A graph showing a number of electrons&#10;&#10;AI-generated content may be incorrect.">
            <a:extLst>
              <a:ext uri="{FF2B5EF4-FFF2-40B4-BE49-F238E27FC236}">
                <a16:creationId xmlns:a16="http://schemas.microsoft.com/office/drawing/2014/main" id="{EBF291D8-B395-B76D-3E88-CB317BC6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314" y="1155348"/>
            <a:ext cx="8242286" cy="48137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E539CF-5B5B-271D-59FE-99D0D2A53396}"/>
              </a:ext>
            </a:extLst>
          </p:cNvPr>
          <p:cNvSpPr txBox="1"/>
          <p:nvPr/>
        </p:nvSpPr>
        <p:spPr>
          <a:xfrm>
            <a:off x="783899" y="4563879"/>
            <a:ext cx="2823965" cy="1323439"/>
          </a:xfrm>
          <a:prstGeom prst="rect">
            <a:avLst/>
          </a:prstGeom>
          <a:solidFill>
            <a:srgbClr val="F3EADE"/>
          </a:solidFill>
        </p:spPr>
        <p:txBody>
          <a:bodyPr wrap="square" rtlCol="0">
            <a:spAutoFit/>
          </a:bodyPr>
          <a:lstStyle/>
          <a:p>
            <a:r>
              <a:rPr lang="en-US" sz="2000" noProof="0" dirty="0"/>
              <a:t>FRIB400 offers the possibility of reaching the drip line up to Z=60 (Z=30 for FRIB)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84198F-8909-A5F2-B3BE-7C8F1BD1CB7D}"/>
              </a:ext>
            </a:extLst>
          </p:cNvPr>
          <p:cNvSpPr txBox="1"/>
          <p:nvPr/>
        </p:nvSpPr>
        <p:spPr>
          <a:xfrm>
            <a:off x="10933151" y="551798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UNEF0</a:t>
            </a:r>
          </a:p>
        </p:txBody>
      </p:sp>
    </p:spTree>
    <p:extLst>
      <p:ext uri="{BB962C8B-B14F-4D97-AF65-F5344CB8AC3E}">
        <p14:creationId xmlns:p14="http://schemas.microsoft.com/office/powerpoint/2010/main" val="2491153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5A19B-F324-BE27-0DE8-C5C840BA3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63EADC-4AB7-E9AB-2E87-8E2CB82F8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937460"/>
          </a:xfrm>
        </p:spPr>
        <p:txBody>
          <a:bodyPr/>
          <a:lstStyle/>
          <a:p>
            <a:r>
              <a:rPr lang="en-US" dirty="0"/>
              <a:t>Happy birthday EMIS</a:t>
            </a:r>
          </a:p>
          <a:p>
            <a:r>
              <a:rPr lang="en-US" dirty="0"/>
              <a:t>Overview of FRIB including ARIS</a:t>
            </a:r>
          </a:p>
          <a:p>
            <a:r>
              <a:rPr lang="en-US" dirty="0"/>
              <a:t>Isotope separation at FRIB is underway at 20 kW and science results are published (58 experiments conducted so far)</a:t>
            </a:r>
          </a:p>
          <a:p>
            <a:r>
              <a:rPr lang="en-US" dirty="0"/>
              <a:t>Details shown on the equipment needed for high-power operation</a:t>
            </a:r>
          </a:p>
          <a:p>
            <a:r>
              <a:rPr lang="en-US" dirty="0"/>
              <a:t>Prospects for further exploration of the nuclear landscape with ARIS and FRIB</a:t>
            </a:r>
          </a:p>
          <a:p>
            <a:pPr lvl="1"/>
            <a:r>
              <a:rPr lang="en-US" dirty="0"/>
              <a:t>11 new isotopes found so far</a:t>
            </a:r>
          </a:p>
          <a:p>
            <a:r>
              <a:rPr lang="en-US" dirty="0"/>
              <a:t>Many more isotopes for all of us to be separated before EMISXL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9AB6CA-A599-F045-778A-93CC06D80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4A067-422C-5DCC-DF1D-509445943B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350"/>
            <a:ext cx="5080000" cy="365125"/>
          </a:xfrm>
        </p:spPr>
        <p:txBody>
          <a:bodyPr/>
          <a:lstStyle/>
          <a:p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7F33A-08F2-4E6F-C834-DD9E26851D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0" y="6356350"/>
            <a:ext cx="1016000" cy="365125"/>
          </a:xfrm>
        </p:spPr>
        <p:txBody>
          <a:bodyPr/>
          <a:lstStyle/>
          <a:p>
            <a:r>
              <a:rPr lang="en-US"/>
              <a:t>, Slide </a:t>
            </a:r>
            <a:fld id="{35AD4620-7552-4207-8973-898801ED21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810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B12931-0195-AA1B-5D1C-6619DDEAF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U.S. Department of Energy Office of Science Office of Nuclear Physics, 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; operations under Award Number DE-SC0023633.</a:t>
            </a:r>
          </a:p>
          <a:p>
            <a:r>
              <a:rPr lang="en-US" sz="24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US National Science Foundation under </a:t>
            </a:r>
            <a:r>
              <a:rPr lang="en-US" sz="2400" b="1" i="1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Open Quantum Systems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grant No. PHY-23-10078</a:t>
            </a:r>
          </a:p>
          <a:p>
            <a:r>
              <a:rPr lang="en-US" sz="2400" b="1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ARIS Department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Members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– </a:t>
            </a:r>
            <a:r>
              <a:rPr lang="en-US" sz="2400" kern="12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DS. Ahn,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M. Hausmann, M. Portillo, O. Tarasov, E. Kwan, M. Smith, A. Dombos, D. Kahl, M. Steiner, K. Fukushima</a:t>
            </a:r>
          </a:p>
          <a:p>
            <a:r>
              <a:rPr lang="en-US" sz="24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NSF Grant members - Oleg Tarasov, PhD students Isaiah Richardson, Shane Watters, Holly Matthews, Daniel </a:t>
            </a:r>
            <a:r>
              <a:rPr lang="pl-PL" sz="24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Kaloyanov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, </a:t>
            </a:r>
            <a:r>
              <a:rPr lang="en-US" sz="2400" kern="1200" dirty="0">
                <a:latin typeface="+mn-lt"/>
                <a:ea typeface="ヒラギノ角ゴ Pro W3"/>
                <a:cs typeface="ヒラギノ角ゴ Pro W3"/>
              </a:rPr>
              <a:t>Kenny Haak (graduated)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B9A627-C202-A7C9-4EA2-9F8CAB656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F01E15-AA60-C99E-4541-A680953351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6B730-C074-0789-E53A-D87E6F0523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104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D16C2A-75CE-E9C9-970D-3C98A326E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709" y="4110822"/>
            <a:ext cx="2985235" cy="18723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D63ADB-E1C9-B9FB-831E-40CFAE9EA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202" y="4110822"/>
            <a:ext cx="2777938" cy="1872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6C6B2D-D905-DA58-05DB-B9769978B049}"/>
              </a:ext>
            </a:extLst>
          </p:cNvPr>
          <p:cNvSpPr txBox="1"/>
          <p:nvPr/>
        </p:nvSpPr>
        <p:spPr>
          <a:xfrm>
            <a:off x="147081" y="4679206"/>
            <a:ext cx="1402347" cy="107721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Quadrupole yokes and coils (40 cm dia. aperture)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2FE70AAC-9C78-630C-1A0F-8EB0F9472E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r="10355"/>
          <a:stretch/>
        </p:blipFill>
        <p:spPr>
          <a:xfrm>
            <a:off x="7799287" y="3861046"/>
            <a:ext cx="2758967" cy="22100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5602D9-4CA3-E8A9-A703-F80AD1CFFBA9}"/>
              </a:ext>
            </a:extLst>
          </p:cNvPr>
          <p:cNvSpPr txBox="1"/>
          <p:nvPr/>
        </p:nvSpPr>
        <p:spPr>
          <a:xfrm>
            <a:off x="9918331" y="4014576"/>
            <a:ext cx="2330948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Model of triplet cryostat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A8E6B4-1425-26CB-57BA-1985731B4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970" y="990600"/>
            <a:ext cx="3219224" cy="2894114"/>
          </a:xfrm>
          <a:prstGeom prst="rect">
            <a:avLst/>
          </a:prstGeom>
        </p:spPr>
      </p:pic>
      <p:pic>
        <p:nvPicPr>
          <p:cNvPr id="9" name="Content Placeholder 15">
            <a:extLst>
              <a:ext uri="{FF2B5EF4-FFF2-40B4-BE49-F238E27FC236}">
                <a16:creationId xmlns:a16="http://schemas.microsoft.com/office/drawing/2014/main" id="{AB6BFD50-099D-AA80-A919-542B624421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8" t="6554" r="48702" b="37082"/>
          <a:stretch/>
        </p:blipFill>
        <p:spPr>
          <a:xfrm>
            <a:off x="1811642" y="1035460"/>
            <a:ext cx="2837812" cy="282558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67AAF3-2FC4-AD57-DE1D-3280D07937E8}"/>
              </a:ext>
            </a:extLst>
          </p:cNvPr>
          <p:cNvCxnSpPr>
            <a:stCxn id="14" idx="1"/>
          </p:cNvCxnSpPr>
          <p:nvPr/>
        </p:nvCxnSpPr>
        <p:spPr>
          <a:xfrm flipH="1" flipV="1">
            <a:off x="3841329" y="3080084"/>
            <a:ext cx="1052873" cy="2923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B1DE09-D93B-7C43-902F-261907D1A5FC}"/>
              </a:ext>
            </a:extLst>
          </p:cNvPr>
          <p:cNvSpPr txBox="1"/>
          <p:nvPr/>
        </p:nvSpPr>
        <p:spPr>
          <a:xfrm>
            <a:off x="165529" y="2488628"/>
            <a:ext cx="1356131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Yoke (warm)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46AA41-14B8-D0ED-18AF-DC4B11E5FA28}"/>
              </a:ext>
            </a:extLst>
          </p:cNvPr>
          <p:cNvSpPr txBox="1"/>
          <p:nvPr/>
        </p:nvSpPr>
        <p:spPr>
          <a:xfrm>
            <a:off x="5117980" y="2443998"/>
            <a:ext cx="1356131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Quadrupole coil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C3FAC0-751D-CBC9-DE86-B35C47368A61}"/>
              </a:ext>
            </a:extLst>
          </p:cNvPr>
          <p:cNvSpPr txBox="1"/>
          <p:nvPr/>
        </p:nvSpPr>
        <p:spPr>
          <a:xfrm>
            <a:off x="4738609" y="1460753"/>
            <a:ext cx="1356131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Cryostat wall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736512-D76D-E47D-E0E8-F69D64437191}"/>
              </a:ext>
            </a:extLst>
          </p:cNvPr>
          <p:cNvSpPr txBox="1"/>
          <p:nvPr/>
        </p:nvSpPr>
        <p:spPr>
          <a:xfrm>
            <a:off x="4894202" y="3080084"/>
            <a:ext cx="1356131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Multipole coils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5D0CB2-3EFA-AE73-D751-F0DAC3E27A6E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4635818" y="2567178"/>
            <a:ext cx="482162" cy="16920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EDBA01-3DCC-95EB-DE43-14240EDEA297}"/>
              </a:ext>
            </a:extLst>
          </p:cNvPr>
          <p:cNvCxnSpPr>
            <a:stCxn id="13" idx="1"/>
          </p:cNvCxnSpPr>
          <p:nvPr/>
        </p:nvCxnSpPr>
        <p:spPr>
          <a:xfrm flipH="1">
            <a:off x="4100948" y="1630030"/>
            <a:ext cx="637661" cy="56628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CE5619-BB52-B13B-349C-C9EFDA79170D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843595" y="2827182"/>
            <a:ext cx="1671005" cy="52561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2789168-A913-25B8-77DA-843EA249754E}"/>
              </a:ext>
            </a:extLst>
          </p:cNvPr>
          <p:cNvSpPr txBox="1"/>
          <p:nvPr/>
        </p:nvSpPr>
        <p:spPr>
          <a:xfrm>
            <a:off x="2168978" y="1027718"/>
            <a:ext cx="3739234" cy="3693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Warm-iron quad cross section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7CFE-BF09-8CCA-4675-DB640D03257F}"/>
              </a:ext>
            </a:extLst>
          </p:cNvPr>
          <p:cNvSpPr txBox="1"/>
          <p:nvPr/>
        </p:nvSpPr>
        <p:spPr>
          <a:xfrm>
            <a:off x="10639311" y="1739655"/>
            <a:ext cx="1337569" cy="147732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Multipole coils test-assembled around bore tube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0A91CEC-9510-44C5-6AA3-97F478CE8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1710042" cy="4032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3437DD8F-3D97-5367-F55B-D5AF6C2D5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7" y="222729"/>
            <a:ext cx="11988800" cy="478624"/>
          </a:xfrm>
        </p:spPr>
        <p:txBody>
          <a:bodyPr/>
          <a:lstStyle/>
          <a:p>
            <a:r>
              <a:rPr lang="en-US" dirty="0"/>
              <a:t>Magnets in ARIS High Power Areas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A3A0DC-8D13-1F31-6197-F76CAFE8B2BF}"/>
              </a:ext>
            </a:extLst>
          </p:cNvPr>
          <p:cNvSpPr txBox="1"/>
          <p:nvPr/>
        </p:nvSpPr>
        <p:spPr>
          <a:xfrm>
            <a:off x="6400800" y="5464037"/>
            <a:ext cx="1824630" cy="5847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40 cm bore tubes with multipoles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005877B5-5C29-83A0-2D14-B9106FAEA6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2372AF5-0364-17B6-B7F6-521BF8F30B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51F050-3FE7-3BA8-327D-C41BEB4E5193}"/>
              </a:ext>
            </a:extLst>
          </p:cNvPr>
          <p:cNvSpPr txBox="1"/>
          <p:nvPr/>
        </p:nvSpPr>
        <p:spPr>
          <a:xfrm>
            <a:off x="10744200" y="5464037"/>
            <a:ext cx="1274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T. Xu </a:t>
            </a:r>
            <a:r>
              <a:rPr lang="en-US" i="1" dirty="0"/>
              <a:t>et al.</a:t>
            </a:r>
          </a:p>
        </p:txBody>
      </p:sp>
    </p:spTree>
    <p:extLst>
      <p:ext uri="{BB962C8B-B14F-4D97-AF65-F5344CB8AC3E}">
        <p14:creationId xmlns:p14="http://schemas.microsoft.com/office/powerpoint/2010/main" val="3032390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164338"/>
            <a:ext cx="11988800" cy="911948"/>
          </a:xfrm>
        </p:spPr>
        <p:txBody>
          <a:bodyPr/>
          <a:lstStyle/>
          <a:p>
            <a:r>
              <a:rPr lang="en-US" dirty="0"/>
              <a:t>Sophisticated </a:t>
            </a:r>
            <a:r>
              <a:rPr lang="en-US" dirty="0" err="1"/>
              <a:t>Preseparator</a:t>
            </a:r>
            <a:r>
              <a:rPr lang="en-US" dirty="0"/>
              <a:t> Wedge Shape Improves Operation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DAAA22C7-7F5C-9F52-DB96-AC1734FA88CF}"/>
              </a:ext>
            </a:extLst>
          </p:cNvPr>
          <p:cNvSpPr txBox="1">
            <a:spLocks/>
          </p:cNvSpPr>
          <p:nvPr/>
        </p:nvSpPr>
        <p:spPr bwMode="auto">
          <a:xfrm>
            <a:off x="218396" y="1371900"/>
            <a:ext cx="3402149" cy="2285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000" b="1" kern="0" dirty="0"/>
              <a:t>Linear wedge</a:t>
            </a:r>
          </a:p>
          <a:p>
            <a:pPr lvl="1"/>
            <a:r>
              <a:rPr lang="en-US" sz="1600" kern="0" dirty="0"/>
              <a:t>Chromatic distortions </a:t>
            </a:r>
          </a:p>
          <a:p>
            <a:pPr lvl="2"/>
            <a:r>
              <a:rPr lang="en-US" sz="1400" kern="0" dirty="0"/>
              <a:t>F1S1.x width wider at edges/larger </a:t>
            </a:r>
            <a:r>
              <a:rPr lang="en-US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400" kern="0" dirty="0"/>
              <a:t>P/P</a:t>
            </a:r>
          </a:p>
          <a:p>
            <a:pPr lvl="2"/>
            <a:endParaRPr lang="en-US" sz="1600" kern="0" dirty="0"/>
          </a:p>
          <a:p>
            <a:pPr lvl="2"/>
            <a:endParaRPr lang="en-US" sz="1600" kern="0" dirty="0"/>
          </a:p>
          <a:p>
            <a:pPr lvl="2"/>
            <a:endParaRPr lang="en-US" sz="1600" kern="0" dirty="0"/>
          </a:p>
          <a:p>
            <a:pPr lvl="2"/>
            <a:endParaRPr lang="en-US" sz="1600" kern="0" dirty="0"/>
          </a:p>
          <a:p>
            <a:pPr lvl="2"/>
            <a:endParaRPr lang="en-US" sz="1600" kern="0" dirty="0"/>
          </a:p>
          <a:p>
            <a:pPr lvl="2"/>
            <a:endParaRPr lang="en-US" sz="1600" kern="0" dirty="0"/>
          </a:p>
          <a:p>
            <a:pPr lvl="2"/>
            <a:endParaRPr lang="en-US" sz="1600" kern="0" dirty="0"/>
          </a:p>
          <a:p>
            <a:pPr lvl="2"/>
            <a:endParaRPr lang="en-US" sz="1600" kern="0" dirty="0"/>
          </a:p>
          <a:p>
            <a:r>
              <a:rPr lang="en-US" sz="2000" b="1" kern="0" dirty="0"/>
              <a:t>Higher order wedge </a:t>
            </a:r>
            <a:r>
              <a:rPr lang="en-US" sz="2000" kern="0" dirty="0"/>
              <a:t>“parabolic-like”</a:t>
            </a:r>
          </a:p>
          <a:p>
            <a:pPr lvl="1"/>
            <a:r>
              <a:rPr lang="en-US" sz="1600" kern="0" dirty="0"/>
              <a:t>Smaller </a:t>
            </a:r>
            <a:br>
              <a:rPr lang="en-US" sz="1600" kern="0" dirty="0"/>
            </a:br>
            <a:r>
              <a:rPr lang="en-US" sz="1600" kern="0" dirty="0"/>
              <a:t>chromatic </a:t>
            </a:r>
            <a:br>
              <a:rPr lang="en-US" sz="1600" kern="0" dirty="0"/>
            </a:br>
            <a:r>
              <a:rPr lang="en-US" sz="1600" kern="0" dirty="0"/>
              <a:t>distortions </a:t>
            </a:r>
          </a:p>
          <a:p>
            <a:pPr lvl="1"/>
            <a:endParaRPr lang="en-US" sz="1800" kern="0" dirty="0"/>
          </a:p>
        </p:txBody>
      </p:sp>
      <p:sp>
        <p:nvSpPr>
          <p:cNvPr id="7" name="TextBox 6"/>
          <p:cNvSpPr txBox="1"/>
          <p:nvPr/>
        </p:nvSpPr>
        <p:spPr>
          <a:xfrm>
            <a:off x="5438858" y="3293116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dispersive image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806" y="1002268"/>
            <a:ext cx="3985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48</a:t>
            </a:r>
            <a:r>
              <a:rPr lang="en-US" dirty="0"/>
              <a:t>Ca + C (8 mm)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baseline="30000" dirty="0"/>
              <a:t>44</a:t>
            </a:r>
            <a:r>
              <a:rPr lang="en-US" dirty="0"/>
              <a:t>S </a:t>
            </a:r>
            <a:r>
              <a:rPr lang="en-US" sz="1400" dirty="0"/>
              <a:t>@</a:t>
            </a:r>
            <a:r>
              <a:rPr lang="en-US" dirty="0"/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dirty="0"/>
              <a:t>P/P=6%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2DEC01-8549-7CE5-938D-69B421414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807" y="4800972"/>
            <a:ext cx="1240108" cy="10488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AC43A7-2B35-9317-A013-A7064C12A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96" y="2619370"/>
            <a:ext cx="3273476" cy="13447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E17CC8-1BBB-23D7-BC14-E15200F76CFE}"/>
                  </a:ext>
                </a:extLst>
              </p:cNvPr>
              <p:cNvSpPr txBox="1"/>
              <p:nvPr/>
            </p:nvSpPr>
            <p:spPr>
              <a:xfrm rot="16200000">
                <a:off x="-409865" y="3114039"/>
                <a:ext cx="124815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sz="1400" kern="0" dirty="0">
                              <a:solidFill>
                                <a:srgbClr val="002060"/>
                              </a:solidFill>
                            </a:rPr>
                            <m:t>LISE</m:t>
                          </m:r>
                        </m:e>
                        <m:sub>
                          <m:r>
                            <a:rPr lang="en-US" sz="1400" b="1" i="1" kern="0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𝒄𝒖𝒕𝒆</m:t>
                          </m:r>
                        </m:sub>
                        <m:sup>
                          <m:r>
                            <a:rPr lang="en-US" sz="1400" b="1" i="1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bSup>
                    </m:oMath>
                  </m:oMathPara>
                </a14:m>
                <a:endParaRPr lang="en-US" sz="1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E17CC8-1BBB-23D7-BC14-E15200F76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09865" y="3114039"/>
                <a:ext cx="1248152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6E5599-34E7-43A0-AD3D-8296EC3682C4}"/>
              </a:ext>
            </a:extLst>
          </p:cNvPr>
          <p:cNvCxnSpPr>
            <a:cxnSpLocks/>
          </p:cNvCxnSpPr>
          <p:nvPr/>
        </p:nvCxnSpPr>
        <p:spPr>
          <a:xfrm>
            <a:off x="304800" y="1578119"/>
            <a:ext cx="226391" cy="1041251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89867C-7E40-1AF5-D202-C79D4CF53D92}"/>
              </a:ext>
            </a:extLst>
          </p:cNvPr>
          <p:cNvCxnSpPr>
            <a:cxnSpLocks/>
          </p:cNvCxnSpPr>
          <p:nvPr/>
        </p:nvCxnSpPr>
        <p:spPr>
          <a:xfrm flipV="1">
            <a:off x="340733" y="3896176"/>
            <a:ext cx="190458" cy="523424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A743D9-2FFA-9D07-A197-7E2D1D8AE92E}"/>
              </a:ext>
            </a:extLst>
          </p:cNvPr>
          <p:cNvGrpSpPr/>
          <p:nvPr/>
        </p:nvGrpSpPr>
        <p:grpSpPr>
          <a:xfrm>
            <a:off x="4343400" y="1002268"/>
            <a:ext cx="3656071" cy="2179059"/>
            <a:chOff x="3904254" y="817247"/>
            <a:chExt cx="3759730" cy="240156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A0655DE-3A85-A0C8-D8C1-5FEF5DA9A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4705" y="846403"/>
              <a:ext cx="3399279" cy="237241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16200000">
              <a:off x="3259687" y="1975613"/>
              <a:ext cx="15969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achromatic image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74C0AB-E52F-8357-73E5-E0F0A5F7E85A}"/>
                </a:ext>
              </a:extLst>
            </p:cNvPr>
            <p:cNvSpPr txBox="1"/>
            <p:nvPr/>
          </p:nvSpPr>
          <p:spPr>
            <a:xfrm>
              <a:off x="7085767" y="817247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solidFill>
                    <a:srgbClr val="0F0C8F"/>
                  </a:solidFill>
                </a:rPr>
                <a:t>44</a:t>
              </a:r>
              <a:r>
                <a:rPr lang="en-US" dirty="0">
                  <a:solidFill>
                    <a:srgbClr val="0F0C8F"/>
                  </a:solidFill>
                </a:rPr>
                <a:t>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6B35C8-AAEB-FF06-0B29-C38EC742E234}"/>
                </a:ext>
              </a:extLst>
            </p:cNvPr>
            <p:cNvSpPr txBox="1"/>
            <p:nvPr/>
          </p:nvSpPr>
          <p:spPr>
            <a:xfrm>
              <a:off x="4905507" y="1147479"/>
              <a:ext cx="1540806" cy="26161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Neighboring fragment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B6B185-7F99-7465-569F-F3B0295EEF09}"/>
              </a:ext>
            </a:extLst>
          </p:cNvPr>
          <p:cNvGrpSpPr/>
          <p:nvPr/>
        </p:nvGrpSpPr>
        <p:grpSpPr>
          <a:xfrm>
            <a:off x="4212032" y="3665487"/>
            <a:ext cx="4345342" cy="2279354"/>
            <a:chOff x="3858882" y="3707338"/>
            <a:chExt cx="4345342" cy="227935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68C608D-B32C-17EB-2A5A-C919AD715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34522" y="3707338"/>
              <a:ext cx="3362213" cy="227935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D11CB89-1B04-8C67-E4E1-AA58EAC2377C}"/>
                </a:ext>
              </a:extLst>
            </p:cNvPr>
            <p:cNvSpPr txBox="1"/>
            <p:nvPr/>
          </p:nvSpPr>
          <p:spPr>
            <a:xfrm>
              <a:off x="7532245" y="5690760"/>
              <a:ext cx="6719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64308"/>
                  </a:solidFill>
                </a:rPr>
                <a:t>E23608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A1DA20-1743-AA8C-9FAB-76CAB3E6D011}"/>
                </a:ext>
              </a:extLst>
            </p:cNvPr>
            <p:cNvSpPr txBox="1"/>
            <p:nvPr/>
          </p:nvSpPr>
          <p:spPr>
            <a:xfrm>
              <a:off x="7088262" y="3745377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solidFill>
                    <a:srgbClr val="0F0C8F"/>
                  </a:solidFill>
                </a:rPr>
                <a:t>44</a:t>
              </a:r>
              <a:r>
                <a:rPr lang="en-US" dirty="0">
                  <a:solidFill>
                    <a:srgbClr val="0F0C8F"/>
                  </a:solidFill>
                </a:rPr>
                <a:t>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430DE3-9430-1A9F-58CF-4754F2DA7E7A}"/>
                </a:ext>
              </a:extLst>
            </p:cNvPr>
            <p:cNvSpPr txBox="1"/>
            <p:nvPr/>
          </p:nvSpPr>
          <p:spPr>
            <a:xfrm rot="16200000">
              <a:off x="3214315" y="4736004"/>
              <a:ext cx="15969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achromatic image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299ADB0-5DB5-59FB-AA2A-C2D2F7081A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8373" y="3620082"/>
            <a:ext cx="3508324" cy="2317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1BFA2B-3453-67FD-02E8-75DE385756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3000" y="1011841"/>
            <a:ext cx="3319406" cy="21694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07DECE8-DDD4-4AA3-0D62-49DD77ECE958}"/>
                  </a:ext>
                </a:extLst>
              </p:cNvPr>
              <p:cNvSpPr txBox="1"/>
              <p:nvPr/>
            </p:nvSpPr>
            <p:spPr>
              <a:xfrm>
                <a:off x="11083796" y="3267927"/>
                <a:ext cx="124815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sz="1400" kern="0" dirty="0">
                              <a:solidFill>
                                <a:srgbClr val="002060"/>
                              </a:solidFill>
                            </a:rPr>
                            <m:t>LISE</m:t>
                          </m:r>
                        </m:e>
                        <m:sub>
                          <m:r>
                            <a:rPr lang="en-US" sz="1400" b="1" i="1" kern="0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𝒄𝒖𝒕𝒆</m:t>
                          </m:r>
                        </m:sub>
                        <m:sup>
                          <m:r>
                            <a:rPr lang="en-US" sz="1400" b="1" i="1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 kern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bSup>
                    </m:oMath>
                  </m:oMathPara>
                </a14:m>
                <a:endParaRPr lang="en-US" sz="1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07DECE8-DDD4-4AA3-0D62-49DD77ECE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3796" y="3267927"/>
                <a:ext cx="1248152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34F75D5-748A-9D35-65B3-3DBBBA146381}"/>
              </a:ext>
            </a:extLst>
          </p:cNvPr>
          <p:cNvCxnSpPr>
            <a:cxnSpLocks/>
          </p:cNvCxnSpPr>
          <p:nvPr/>
        </p:nvCxnSpPr>
        <p:spPr>
          <a:xfrm>
            <a:off x="2486078" y="1524000"/>
            <a:ext cx="1613027" cy="22714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B189B15-F326-6476-3475-FAB2CCB10D8D}"/>
              </a:ext>
            </a:extLst>
          </p:cNvPr>
          <p:cNvCxnSpPr>
            <a:cxnSpLocks/>
          </p:cNvCxnSpPr>
          <p:nvPr/>
        </p:nvCxnSpPr>
        <p:spPr>
          <a:xfrm>
            <a:off x="2987165" y="4572000"/>
            <a:ext cx="899035" cy="0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129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aph of a mass number&#10;&#10;AI-generated content may be incorrect.">
            <a:extLst>
              <a:ext uri="{FF2B5EF4-FFF2-40B4-BE49-F238E27FC236}">
                <a16:creationId xmlns:a16="http://schemas.microsoft.com/office/drawing/2014/main" id="{4A34C4F5-EC4F-048F-09D1-6894731E9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31" b="4309"/>
          <a:stretch>
            <a:fillRect/>
          </a:stretch>
        </p:blipFill>
        <p:spPr>
          <a:xfrm>
            <a:off x="2514600" y="1066799"/>
            <a:ext cx="7162800" cy="499330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6D176A8-98F4-4A2B-F118-4AF9DCF3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The </a:t>
            </a:r>
            <a:r>
              <a:rPr lang="en-US" baseline="30000" noProof="0" dirty="0"/>
              <a:t>71</a:t>
            </a:r>
            <a:r>
              <a:rPr lang="en-US" noProof="0" dirty="0"/>
              <a:t>Cr Production Cross Section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1827C3-041C-5020-BCB3-0741CAC606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B. Sherrill 20-Oct 2025 - EMISXX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DB827-866A-9DD5-B24C-01940DFB5F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noProof="0" dirty="0"/>
              <a:t>, Slide </a:t>
            </a:r>
            <a:fld id="{35AD4620-7552-4207-8973-898801ED212B}" type="slidenum">
              <a:rPr lang="en-US" noProof="0" smtClean="0"/>
              <a:pPr>
                <a:defRPr/>
              </a:pPr>
              <a:t>39</a:t>
            </a:fld>
            <a:endParaRPr lang="en-US" noProof="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DD0A9C-902C-E0C1-FF0E-998DE7F1E6A5}"/>
              </a:ext>
            </a:extLst>
          </p:cNvPr>
          <p:cNvSpPr/>
          <p:nvPr/>
        </p:nvSpPr>
        <p:spPr>
          <a:xfrm>
            <a:off x="7620000" y="4572000"/>
            <a:ext cx="533400" cy="533400"/>
          </a:xfrm>
          <a:prstGeom prst="ellipse">
            <a:avLst/>
          </a:prstGeom>
          <a:noFill/>
          <a:ln w="19050">
            <a:solidFill>
              <a:srgbClr val="06430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91F19B-A03D-095A-ECA4-113E075F099F}"/>
              </a:ext>
            </a:extLst>
          </p:cNvPr>
          <p:cNvSpPr txBox="1"/>
          <p:nvPr/>
        </p:nvSpPr>
        <p:spPr>
          <a:xfrm>
            <a:off x="8153400" y="4812268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noProof="0" dirty="0"/>
              <a:t>71</a:t>
            </a:r>
            <a:r>
              <a:rPr lang="en-US" noProof="0" dirty="0"/>
              <a:t>Cr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6FB37-302E-C5AC-7CD8-04C0B314D0C6}"/>
              </a:ext>
            </a:extLst>
          </p:cNvPr>
          <p:cNvSpPr txBox="1"/>
          <p:nvPr/>
        </p:nvSpPr>
        <p:spPr>
          <a:xfrm>
            <a:off x="10400228" y="1215628"/>
            <a:ext cx="1253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 Watters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E7A70B-9F11-915D-DFD9-16BB370BF750}"/>
              </a:ext>
            </a:extLst>
          </p:cNvPr>
          <p:cNvCxnSpPr>
            <a:cxnSpLocks/>
          </p:cNvCxnSpPr>
          <p:nvPr/>
        </p:nvCxnSpPr>
        <p:spPr>
          <a:xfrm>
            <a:off x="3505200" y="5867399"/>
            <a:ext cx="5943600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787E1C-B76B-282A-57EB-9458C4D23B70}"/>
              </a:ext>
            </a:extLst>
          </p:cNvPr>
          <p:cNvCxnSpPr>
            <a:cxnSpLocks/>
          </p:cNvCxnSpPr>
          <p:nvPr/>
        </p:nvCxnSpPr>
        <p:spPr>
          <a:xfrm>
            <a:off x="6629400" y="1905000"/>
            <a:ext cx="1752600" cy="403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4E3F5A8-5AED-0FBE-F808-9165208B93E8}"/>
              </a:ext>
            </a:extLst>
          </p:cNvPr>
          <p:cNvSpPr txBox="1"/>
          <p:nvPr/>
        </p:nvSpPr>
        <p:spPr>
          <a:xfrm>
            <a:off x="9906000" y="57150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FRIB200 Limit</a:t>
            </a:r>
          </a:p>
        </p:txBody>
      </p:sp>
    </p:spTree>
    <p:extLst>
      <p:ext uri="{BB962C8B-B14F-4D97-AF65-F5344CB8AC3E}">
        <p14:creationId xmlns:p14="http://schemas.microsoft.com/office/powerpoint/2010/main" val="142736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4DFA93-B3D9-CC0B-DE49-9122056E4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5548045"/>
            <a:ext cx="11987896" cy="670560"/>
          </a:xfrm>
        </p:spPr>
        <p:txBody>
          <a:bodyPr/>
          <a:lstStyle/>
          <a:p>
            <a:r>
              <a:rPr lang="en-US" dirty="0"/>
              <a:t>More primary beam → more rare isotope intensity, more isotopes accessible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FEDB0F-5965-A6CE-C1AE-EE071BFCD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Rare Isotope Beam Production Methods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98B3B-8FE9-A69F-C49B-E4880F7288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120400-F5CD-515E-3409-809D81D1E2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 descr="ProductionSchemes.png">
            <a:extLst>
              <a:ext uri="{FF2B5EF4-FFF2-40B4-BE49-F238E27FC236}">
                <a16:creationId xmlns:a16="http://schemas.microsoft.com/office/drawing/2014/main" id="{65F76786-9088-5627-80CD-FBCA150AD1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16"/>
          <a:stretch>
            <a:fillRect/>
          </a:stretch>
        </p:blipFill>
        <p:spPr>
          <a:xfrm>
            <a:off x="1447800" y="1041400"/>
            <a:ext cx="9448986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368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Optical Simulations Match Expectations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95625"/>
            <a:ext cx="4486275" cy="2543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474" y="1237811"/>
            <a:ext cx="7248525" cy="44771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5726668"/>
            <a:ext cx="4476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 Dump     Wedge                      DB1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0" y="5726668"/>
            <a:ext cx="620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     Dump        Wedge                                          DB1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600" y="1067100"/>
            <a:ext cx="5384800" cy="4937460"/>
          </a:xfrm>
        </p:spPr>
        <p:txBody>
          <a:bodyPr/>
          <a:lstStyle/>
          <a:p>
            <a:r>
              <a:rPr lang="en-US" dirty="0" err="1"/>
              <a:t>Preseparator</a:t>
            </a:r>
            <a:r>
              <a:rPr lang="en-US" dirty="0"/>
              <a:t> simulated using LISE++</a:t>
            </a:r>
          </a:p>
          <a:p>
            <a:r>
              <a:rPr lang="en-US" dirty="0"/>
              <a:t>Currents read from control system and envelopes simulated by Monte Carlo tracing of rays</a:t>
            </a:r>
          </a:p>
          <a:p>
            <a:r>
              <a:rPr lang="en-US" dirty="0"/>
              <a:t>4 quads adjusted by 1 – 10%</a:t>
            </a:r>
          </a:p>
        </p:txBody>
      </p:sp>
    </p:spTree>
    <p:extLst>
      <p:ext uri="{BB962C8B-B14F-4D97-AF65-F5344CB8AC3E}">
        <p14:creationId xmlns:p14="http://schemas.microsoft.com/office/powerpoint/2010/main" val="3895158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193060-D0E7-80F6-A9BA-6D4CECF4C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3860800" cy="4937460"/>
          </a:xfrm>
        </p:spPr>
        <p:txBody>
          <a:bodyPr/>
          <a:lstStyle/>
          <a:p>
            <a:r>
              <a:rPr lang="en-US" dirty="0"/>
              <a:t>Many of these facilities are represented by talks at EMISXX</a:t>
            </a:r>
          </a:p>
          <a:p>
            <a:r>
              <a:rPr lang="en-US" dirty="0"/>
              <a:t>The various facilities address similar science, but are complementary by providing unique capabilities</a:t>
            </a:r>
          </a:p>
          <a:p>
            <a:r>
              <a:rPr lang="en-US" dirty="0"/>
              <a:t>Different production mechanisms can use large cross sections or efficient separation, in addition to high power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F15F18-A45C-D6DF-8104-A82F5F59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Landscape of Rare Isotope Beam Facilities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FE9B0-85B8-DCBC-C8E7-31C7AA773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231FB-361E-F26D-E058-B7321B4BFC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BD0C3E-3C12-4873-8FE8-654056AFB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003316"/>
            <a:ext cx="7124201" cy="50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87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D0108F-7170-7484-BA50-EEB363C79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5862475" cy="493746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FRIB is designed for 400 kW beam power</a:t>
            </a:r>
          </a:p>
          <a:p>
            <a:pPr lvl="1">
              <a:spcBef>
                <a:spcPts val="0"/>
              </a:spcBef>
            </a:pPr>
            <a:r>
              <a:rPr lang="en-US" sz="2133" dirty="0"/>
              <a:t>8 p𝜇A or 5 x 10</a:t>
            </a:r>
            <a:r>
              <a:rPr lang="en-US" sz="2133" baseline="30000" dirty="0"/>
              <a:t>13  238</a:t>
            </a:r>
            <a:r>
              <a:rPr lang="en-US" sz="2133" dirty="0"/>
              <a:t>U /s </a:t>
            </a:r>
          </a:p>
          <a:p>
            <a:pPr lvl="1">
              <a:spcBef>
                <a:spcPts val="0"/>
              </a:spcBef>
            </a:pPr>
            <a:r>
              <a:rPr lang="en-US" sz="2133" dirty="0"/>
              <a:t>42 p𝜇A or 2.6 x 10</a:t>
            </a:r>
            <a:r>
              <a:rPr lang="en-US" sz="2133" baseline="30000" dirty="0"/>
              <a:t>14  48</a:t>
            </a:r>
            <a:r>
              <a:rPr lang="en-US" sz="2133" dirty="0"/>
              <a:t>Ca /s </a:t>
            </a:r>
          </a:p>
          <a:p>
            <a:r>
              <a:rPr lang="en-US" sz="2400" spc="-5" dirty="0">
                <a:latin typeface="Arial"/>
                <a:cs typeface="Arial"/>
              </a:rPr>
              <a:t>Operation at 20 kW now, power ramp-up underway</a:t>
            </a:r>
          </a:p>
          <a:p>
            <a:r>
              <a:rPr lang="en-US" sz="2400" spc="-5" dirty="0">
                <a:latin typeface="Arial"/>
                <a:cs typeface="Arial"/>
              </a:rPr>
              <a:t>Range of beam energies provided for experiments</a:t>
            </a:r>
          </a:p>
          <a:p>
            <a:pPr lvl="1"/>
            <a:r>
              <a:rPr lang="en-US" sz="2200" spc="-5" dirty="0">
                <a:latin typeface="Arial"/>
                <a:cs typeface="Arial"/>
              </a:rPr>
              <a:t>Fast – 20 to 200 MeV/u</a:t>
            </a:r>
          </a:p>
          <a:p>
            <a:pPr lvl="1"/>
            <a:r>
              <a:rPr lang="en-US" sz="2200" spc="-5" dirty="0">
                <a:latin typeface="Arial"/>
                <a:cs typeface="Arial"/>
              </a:rPr>
              <a:t>Stopped – 10 kV</a:t>
            </a:r>
          </a:p>
          <a:p>
            <a:pPr lvl="1"/>
            <a:r>
              <a:rPr lang="en-US" sz="2200" spc="-5" dirty="0">
                <a:latin typeface="Arial"/>
                <a:cs typeface="Arial"/>
              </a:rPr>
              <a:t>Reaccelerated – 1.5-10 MeV/u</a:t>
            </a:r>
          </a:p>
          <a:p>
            <a:r>
              <a:rPr lang="en-US" sz="2400" spc="-5" dirty="0">
                <a:latin typeface="Arial"/>
                <a:cs typeface="Arial"/>
              </a:rPr>
              <a:t>Started operation in May 2022</a:t>
            </a:r>
          </a:p>
          <a:p>
            <a:pPr lvl="1"/>
            <a:r>
              <a:rPr lang="en-US" sz="2200" spc="-5" dirty="0">
                <a:latin typeface="Arial"/>
                <a:cs typeface="Arial"/>
              </a:rPr>
              <a:t>58 experiments completed</a:t>
            </a:r>
          </a:p>
          <a:p>
            <a:r>
              <a:rPr lang="en-US" sz="2400" spc="-5" dirty="0">
                <a:latin typeface="Arial"/>
                <a:cs typeface="Arial"/>
              </a:rPr>
              <a:t>Isotope harvesting capability ( collection of otherwise unused isotopes for applications) </a:t>
            </a:r>
          </a:p>
          <a:p>
            <a:pPr lvl="1"/>
            <a:r>
              <a:rPr lang="en-US" sz="2200" spc="-5" dirty="0">
                <a:latin typeface="Arial"/>
                <a:cs typeface="Arial"/>
              </a:rPr>
              <a:t>3 experiment completed</a:t>
            </a:r>
            <a:endParaRPr lang="en-US" sz="22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4102F7-6CC4-280D-6545-64FD64009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Facility For Rare Isotope Beams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30A1A-EF4C-19AD-5E43-2158F32055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9C057-EB23-7F4B-FEF7-301A4D8C88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F07BA1-237C-EBAA-93A8-8982C29CB4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4326" y="1067100"/>
            <a:ext cx="6221398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7F8536-9AA7-8826-393F-7ACCA01BB9E9}"/>
              </a:ext>
            </a:extLst>
          </p:cNvPr>
          <p:cNvSpPr txBox="1"/>
          <p:nvPr/>
        </p:nvSpPr>
        <p:spPr>
          <a:xfrm>
            <a:off x="6357254" y="5429039"/>
            <a:ext cx="3381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Thomas Glasmacher, FRIB Laboratory Director</a:t>
            </a:r>
          </a:p>
        </p:txBody>
      </p:sp>
    </p:spTree>
    <p:extLst>
      <p:ext uri="{BB962C8B-B14F-4D97-AF65-F5344CB8AC3E}">
        <p14:creationId xmlns:p14="http://schemas.microsoft.com/office/powerpoint/2010/main" val="311116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632" y="1134980"/>
            <a:ext cx="5421074" cy="5027414"/>
          </a:xfrm>
        </p:spPr>
        <p:txBody>
          <a:bodyPr/>
          <a:lstStyle/>
          <a:p>
            <a:pPr>
              <a:spcBef>
                <a:spcPts val="295"/>
              </a:spcBef>
            </a:pPr>
            <a:r>
              <a:rPr lang="en-US" dirty="0"/>
              <a:t>Superconducting linear accelerator with 3 segments – 46 total cryomodules </a:t>
            </a:r>
          </a:p>
          <a:p>
            <a:pPr>
              <a:spcBef>
                <a:spcPts val="295"/>
              </a:spcBef>
            </a:pPr>
            <a:r>
              <a:rPr lang="en-US" dirty="0"/>
              <a:t>Production area and fragment separator with remote access</a:t>
            </a:r>
          </a:p>
          <a:p>
            <a:pPr>
              <a:spcBef>
                <a:spcPts val="295"/>
              </a:spcBef>
            </a:pPr>
            <a:r>
              <a:rPr lang="en-US" dirty="0"/>
              <a:t>Stopped beam area with two gas cells and cyclotron stopper</a:t>
            </a:r>
          </a:p>
          <a:p>
            <a:pPr>
              <a:spcBef>
                <a:spcPts val="295"/>
              </a:spcBef>
            </a:pPr>
            <a:r>
              <a:rPr lang="en-US" dirty="0"/>
              <a:t>ReA3,6 (up to 10 MeV/u re-accelerator)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Overview of the FRIB Facility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543801" y="6356351"/>
            <a:ext cx="3428999" cy="365125"/>
          </a:xfrm>
        </p:spPr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0972800" y="6356351"/>
            <a:ext cx="7620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C13C1E-B877-35E8-22E8-A1389F980008}"/>
              </a:ext>
            </a:extLst>
          </p:cNvPr>
          <p:cNvGrpSpPr/>
          <p:nvPr/>
        </p:nvGrpSpPr>
        <p:grpSpPr>
          <a:xfrm>
            <a:off x="5451706" y="1032339"/>
            <a:ext cx="6638694" cy="4972221"/>
            <a:chOff x="1670447" y="1065037"/>
            <a:chExt cx="6638694" cy="497222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728"/>
            <a:stretch>
              <a:fillRect/>
            </a:stretch>
          </p:blipFill>
          <p:spPr>
            <a:xfrm>
              <a:off x="1670447" y="1065037"/>
              <a:ext cx="6638694" cy="497222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082998" y="3380102"/>
              <a:ext cx="1265090" cy="304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78" dirty="0"/>
                <a:t>Pre-separator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48001" y="1143001"/>
              <a:ext cx="1557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Stopped Beam Area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481CC57-CC36-2692-89D7-2351619FC5DA}"/>
              </a:ext>
            </a:extLst>
          </p:cNvPr>
          <p:cNvSpPr txBox="1"/>
          <p:nvPr/>
        </p:nvSpPr>
        <p:spPr>
          <a:xfrm>
            <a:off x="10515600" y="1110303"/>
            <a:ext cx="149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ReA3,6 up to 6-10 MeV/u</a:t>
            </a:r>
          </a:p>
          <a:p>
            <a:r>
              <a:rPr lang="en-US" dirty="0"/>
              <a:t>Concepts to add ReA12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3A0FA2-7275-7819-DF6A-E7A0C95A0525}"/>
              </a:ext>
            </a:extLst>
          </p:cNvPr>
          <p:cNvSpPr txBox="1"/>
          <p:nvPr/>
        </p:nvSpPr>
        <p:spPr>
          <a:xfrm>
            <a:off x="4114800" y="5242553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m underground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B5CDEC-ACF1-6B10-2399-DB2B55B49927}"/>
              </a:ext>
            </a:extLst>
          </p:cNvPr>
          <p:cNvSpPr txBox="1"/>
          <p:nvPr/>
        </p:nvSpPr>
        <p:spPr>
          <a:xfrm>
            <a:off x="5451706" y="1398973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level</a:t>
            </a:r>
          </a:p>
        </p:txBody>
      </p:sp>
      <p:pic>
        <p:nvPicPr>
          <p:cNvPr id="1026" name="Picture 2" descr="FRIB Fundamentals | Facility for Rare Isotope Beams">
            <a:extLst>
              <a:ext uri="{FF2B5EF4-FFF2-40B4-BE49-F238E27FC236}">
                <a16:creationId xmlns:a16="http://schemas.microsoft.com/office/drawing/2014/main" id="{E61AA100-B87A-6051-30C3-0F2175E03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18170"/>
          <a:stretch>
            <a:fillRect/>
          </a:stretch>
        </p:blipFill>
        <p:spPr bwMode="auto">
          <a:xfrm>
            <a:off x="613897" y="3643607"/>
            <a:ext cx="3209952" cy="244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87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1" y="2652439"/>
            <a:ext cx="2317253" cy="28524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00800" y="1828800"/>
            <a:ext cx="23402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kern="1600" dirty="0">
                <a:cs typeface="Times New Roman" panose="02020603050405020304" pitchFamily="18" charset="0"/>
              </a:rPr>
              <a:t>Liquid lithium charge stripper installed in FRIB tunnel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44063" y="2059632"/>
            <a:ext cx="32479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Xe</a:t>
            </a:r>
            <a:r>
              <a:rPr lang="en-US" sz="1500" baseline="30000" dirty="0"/>
              <a:t>26+ </a:t>
            </a:r>
            <a:r>
              <a:rPr lang="en-US" sz="1500" kern="1600" dirty="0">
                <a:cs typeface="Times New Roman" panose="02020603050405020304" pitchFamily="18" charset="0"/>
              </a:rPr>
              <a:t>charge state after stripping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3000" y="2942034"/>
            <a:ext cx="3256533" cy="254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5860" y="1067100"/>
            <a:ext cx="5943940" cy="5027414"/>
          </a:xfrm>
        </p:spPr>
        <p:txBody>
          <a:bodyPr/>
          <a:lstStyle/>
          <a:p>
            <a:pPr>
              <a:spcBef>
                <a:spcPts val="563"/>
              </a:spcBef>
            </a:pPr>
            <a:r>
              <a:rPr lang="en-US" sz="1875" dirty="0"/>
              <a:t>T. Kanemura </a:t>
            </a:r>
            <a:r>
              <a:rPr lang="en-US" sz="1875" i="1" dirty="0"/>
              <a:t>et al., </a:t>
            </a:r>
            <a:r>
              <a:rPr lang="en-US" sz="1875" dirty="0"/>
              <a:t>Phys. Rev. Lett. 128 (2022) 212301</a:t>
            </a:r>
          </a:p>
          <a:p>
            <a:pPr>
              <a:spcBef>
                <a:spcPts val="563"/>
              </a:spcBef>
            </a:pPr>
            <a:r>
              <a:rPr lang="en-US" sz="1875" dirty="0"/>
              <a:t>Now used for all beams</a:t>
            </a:r>
          </a:p>
          <a:p>
            <a:pPr>
              <a:spcBef>
                <a:spcPts val="563"/>
              </a:spcBef>
            </a:pPr>
            <a:r>
              <a:rPr lang="en-US" sz="1875" dirty="0"/>
              <a:t>Needed to achieve design-goal beam energies beyond 200 MeV/u and beam power up to 400 kW</a:t>
            </a:r>
          </a:p>
          <a:p>
            <a:pPr>
              <a:spcBef>
                <a:spcPts val="563"/>
              </a:spcBef>
            </a:pPr>
            <a:r>
              <a:rPr lang="en-US" sz="1875" dirty="0"/>
              <a:t>Conventional charge stripping foil can only last seconds under FRIB beam power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00200" y="185094"/>
            <a:ext cx="8991600" cy="424506"/>
          </a:xfrm>
        </p:spPr>
        <p:txBody>
          <a:bodyPr/>
          <a:lstStyle/>
          <a:p>
            <a:r>
              <a:rPr lang="en-US" sz="2800" dirty="0"/>
              <a:t>Liquid Lithium Charge Stripper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96200" y="6356351"/>
            <a:ext cx="3276599" cy="365125"/>
          </a:xfrm>
        </p:spPr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049000" y="6356351"/>
            <a:ext cx="7620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888FC917-2F4D-45AC-AA7A-EF80FFB23A8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228" y="3429000"/>
            <a:ext cx="3661172" cy="2509242"/>
          </a:xfrm>
          <a:prstGeom prst="rect">
            <a:avLst/>
          </a:prstGeom>
        </p:spPr>
      </p:pic>
      <p:pic>
        <p:nvPicPr>
          <p:cNvPr id="15" name="Picture 14" descr="C:\Folder for Research\7_PapersAndTechnicalDocuments\My Writings\FRIB Greensheet\Li film and beam.bmp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44"/>
          <a:stretch>
            <a:fillRect/>
          </a:stretch>
        </p:blipFill>
        <p:spPr bwMode="auto">
          <a:xfrm>
            <a:off x="240572" y="3491137"/>
            <a:ext cx="2153331" cy="244710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0F28E7E-EDDD-4191-9751-B86069AFC003}"/>
              </a:ext>
            </a:extLst>
          </p:cNvPr>
          <p:cNvSpPr/>
          <p:nvPr/>
        </p:nvSpPr>
        <p:spPr>
          <a:xfrm>
            <a:off x="4149711" y="4566456"/>
            <a:ext cx="525066" cy="525066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72"/>
          </a:p>
        </p:txBody>
      </p:sp>
    </p:spTree>
    <p:extLst>
      <p:ext uri="{BB962C8B-B14F-4D97-AF65-F5344CB8AC3E}">
        <p14:creationId xmlns:p14="http://schemas.microsoft.com/office/powerpoint/2010/main" val="2733829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Content Placeholder 2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3828340"/>
              </p:ext>
            </p:extLst>
          </p:nvPr>
        </p:nvGraphicFramePr>
        <p:xfrm>
          <a:off x="101600" y="1066800"/>
          <a:ext cx="11987213" cy="493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126825"/>
            <a:ext cx="11988800" cy="803649"/>
          </a:xfrm>
        </p:spPr>
        <p:txBody>
          <a:bodyPr/>
          <a:lstStyle/>
          <a:p>
            <a:r>
              <a:rPr lang="en-US" dirty="0"/>
              <a:t>FRIB Power Ramp-up since Start of User Operations</a:t>
            </a:r>
            <a:br>
              <a:rPr lang="en-US" dirty="0"/>
            </a:br>
            <a:r>
              <a:rPr lang="en-US" sz="2400" dirty="0"/>
              <a:t>Liquid Lithium Charge Stripper Used to Push Heavy Ion Beam Power &gt; 10 kW</a:t>
            </a:r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81C7E01-11BD-4556-762E-80E269F826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Sherrill 20-Oct 2025 - EMISXX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74825" y="460718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 kW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65409" y="434565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 kW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6374" y="433499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 kW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66731" y="311372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 kW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66412" y="162027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kW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262465" y="4943383"/>
            <a:ext cx="86397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09800" y="4624864"/>
            <a:ext cx="11430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276600" y="4343400"/>
            <a:ext cx="19050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38800" y="3528704"/>
            <a:ext cx="39624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166412" y="1981200"/>
            <a:ext cx="897631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421664" y="152013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kW test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5638800" y="2133600"/>
            <a:ext cx="0" cy="13038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837333" y="1202412"/>
            <a:ext cx="1939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Lithium routine operation started</a:t>
            </a:r>
          </a:p>
          <a:p>
            <a:r>
              <a:rPr lang="en-US" dirty="0"/>
              <a:t>Oct. 2023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5807408" y="2226410"/>
            <a:ext cx="1938105" cy="47930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Lithium routine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475F55BC-1E3F-BB1E-43F1-19CAA16C27CD}"/>
              </a:ext>
            </a:extLst>
          </p:cNvPr>
          <p:cNvSpPr/>
          <p:nvPr/>
        </p:nvSpPr>
        <p:spPr>
          <a:xfrm>
            <a:off x="1763927" y="3606814"/>
            <a:ext cx="2731873" cy="49894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Lithium occasional use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D228A7-0B68-DABF-24A2-8E8B05DF2E4A}"/>
              </a:ext>
            </a:extLst>
          </p:cNvPr>
          <p:cNvGrpSpPr/>
          <p:nvPr/>
        </p:nvGrpSpPr>
        <p:grpSpPr>
          <a:xfrm>
            <a:off x="10506593" y="41666"/>
            <a:ext cx="1814689" cy="5625941"/>
            <a:chOff x="10506593" y="41666"/>
            <a:chExt cx="1814689" cy="562594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055AA8D-021A-38A7-00B4-B7EBD64E4D43}"/>
                </a:ext>
              </a:extLst>
            </p:cNvPr>
            <p:cNvGrpSpPr/>
            <p:nvPr/>
          </p:nvGrpSpPr>
          <p:grpSpPr>
            <a:xfrm>
              <a:off x="10506593" y="41666"/>
              <a:ext cx="1814689" cy="5625941"/>
              <a:chOff x="10506593" y="41666"/>
              <a:chExt cx="1814689" cy="5625941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D21EE73B-9CE4-1B37-29E2-8665B1CD9934}"/>
                  </a:ext>
                </a:extLst>
              </p:cNvPr>
              <p:cNvCxnSpPr/>
              <p:nvPr/>
            </p:nvCxnSpPr>
            <p:spPr>
              <a:xfrm flipH="1" flipV="1">
                <a:off x="11005103" y="381000"/>
                <a:ext cx="58940" cy="47244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6B61071-79F4-1D0C-0A1A-B7BFDA569709}"/>
                  </a:ext>
                </a:extLst>
              </p:cNvPr>
              <p:cNvSpPr txBox="1"/>
              <p:nvPr/>
            </p:nvSpPr>
            <p:spPr>
              <a:xfrm>
                <a:off x="11193325" y="41666"/>
                <a:ext cx="11279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30 kW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Test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92EE3BD-EA69-CE20-28A9-A1FFF6EC5892}"/>
                  </a:ext>
                </a:extLst>
              </p:cNvPr>
              <p:cNvSpPr txBox="1"/>
              <p:nvPr/>
            </p:nvSpPr>
            <p:spPr>
              <a:xfrm rot="588428">
                <a:off x="10506593" y="5298275"/>
                <a:ext cx="13388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10/16/2025</a:t>
                </a: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CB9B164-8EC5-CCAE-1832-0C0BD51BBC98}"/>
                </a:ext>
              </a:extLst>
            </p:cNvPr>
            <p:cNvCxnSpPr>
              <a:cxnSpLocks/>
            </p:cNvCxnSpPr>
            <p:nvPr/>
          </p:nvCxnSpPr>
          <p:spPr>
            <a:xfrm>
              <a:off x="11487703" y="364831"/>
              <a:ext cx="60111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1298B72-665B-6660-8188-3313F9F27422}"/>
              </a:ext>
            </a:extLst>
          </p:cNvPr>
          <p:cNvSpPr txBox="1"/>
          <p:nvPr/>
        </p:nvSpPr>
        <p:spPr>
          <a:xfrm>
            <a:off x="1034394" y="5642995"/>
            <a:ext cx="282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T. </a:t>
            </a:r>
            <a:r>
              <a:rPr lang="en-US" dirty="0" err="1"/>
              <a:t>Kanamura</a:t>
            </a:r>
            <a:r>
              <a:rPr lang="en-US" dirty="0"/>
              <a:t> et al., J. Wei</a:t>
            </a:r>
          </a:p>
        </p:txBody>
      </p:sp>
    </p:spTree>
    <p:extLst>
      <p:ext uri="{BB962C8B-B14F-4D97-AF65-F5344CB8AC3E}">
        <p14:creationId xmlns:p14="http://schemas.microsoft.com/office/powerpoint/2010/main" val="248733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TaxCatchAll xmlns="27e6a43e-a4c4-4f52-b0e1-49827a209077">
      <Value>447</Value>
      <Value>283</Value>
      <Value>471</Value>
    </TaxCatchAll>
    <Document_x0020_Number xmlns="27e6a43e-a4c4-4f52-b0e1-49827a209077">48689</Document_x0020_Number>
    <AuthorizedDocs xmlns="51b9806a-5185-426e-8026-9f8401f8c974" xsi:nil="true"/>
    <Formatted_x0020_Sequence_x0020_Number xmlns="51b9806a-5185-426e-8026-9f8401f8c974">000454</Formatted_x0020_Sequence_x0020_Number>
    <Author1 xmlns="51b9806a-5185-426e-8026-9f8401f8c974">Parsons, Alex|61354939-8ef1-40bf-a344-a283b52ba8e0</Author1>
    <af7f2bdd3e3f4144927c8f46bf137639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S10000 Management and Administration</TermName>
          <TermId xmlns="http://schemas.microsoft.com/office/infopath/2007/PartnerControls">26ad7ea8-87d4-42ac-9781-b7fff1d89416</TermId>
        </TermInfo>
      </Terms>
    </af7f2bdd3e3f4144927c8f46bf137639>
    <WBS_x0020_Abbreviation xmlns="51b9806a-5185-426e-8026-9f8401f8c974">S10000</WBS_x0020_Abbreviation>
    <InternalSigners xmlns="51b9806a-5185-426e-8026-9f8401f8c974">
      <UserInfo>
        <DisplayName>Parsons, Alex</DisplayName>
        <AccountId>936</AccountId>
        <AccountType/>
      </UserInfo>
    </InternalSigners>
    <k249c3db22e246c8be4b953e603e4d6b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Parsons, Alex</TermName>
          <TermId xmlns="http://schemas.microsoft.com/office/infopath/2007/PartnerControls">61354939-8ef1-40bf-a344-a283b52ba8e0</TermId>
        </TermInfo>
      </Terms>
    </k249c3db22e246c8be4b953e603e4d6b>
    <ExternalSigners xmlns="51b9806a-5185-426e-8026-9f8401f8c974" xsi:nil="true"/>
    <AuthorizingDoc xmlns="51b9806a-5185-426e-8026-9f8401f8c974" xsi:nil="true"/>
    <i71e836a5a224468bea9b04c4fae55f7 xmlns="6819902c-d263-4340-a3b4-c7375668d2ad">
      <Terms xmlns="http://schemas.microsoft.com/office/infopath/2007/PartnerControls"/>
    </i71e836a5a224468bea9b04c4fae55f7>
    <e9dd64bcc98445289e39b91f109bdcd5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FM</TermName>
          <TermId xmlns="http://schemas.microsoft.com/office/infopath/2007/PartnerControls">6b363047-e12c-44ec-9837-aeed4884c22d</TermId>
        </TermInfo>
      </Terms>
    </e9dd64bcc98445289e39b91f109bdcd5>
    <Filtered_x0020_Document_x0020_Number0 xmlns="6819902c-d263-4340-a3b4-c7375668d2ad">48689</Filtered_x0020_Document_x0020_Number0>
    <Identifier xmlns="51b9806a-5185-426e-8026-9f8401f8c974">FM</Identifier>
    <Formatted_x0020_Revision xmlns="51b9806a-5185-426e-8026-9f8401f8c974">005</Formatted_x0020_Revision>
    <Revision_x0020_History xmlns="51b9806a-5185-426e-8026-9f8401f8c974">Updated footer with new DOE logo</Revision_x0020_History>
    <adda98769e204859847d571c1cc4aba8 xmlns="6819902c-d263-4340-a3b4-c7375668d2ad" xsi:nil="true"/>
    <AuthorizingComm_x0026_Boards xmlns="51b9806a-5185-426e-8026-9f8401f8c97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ontrolled Document" ma:contentTypeID="0x010100A77CE2F963BD5C4AB895E5E1F954079C" ma:contentTypeVersion="16" ma:contentTypeDescription="Create a new document." ma:contentTypeScope="" ma:versionID="afdac9f8058ac176136f3d7adb595399">
  <xsd:schema xmlns:xsd="http://www.w3.org/2001/XMLSchema" xmlns:xs="http://www.w3.org/2001/XMLSchema" xmlns:p="http://schemas.microsoft.com/office/2006/metadata/properties" xmlns:ns1="http://schemas.microsoft.com/sharepoint/v3" xmlns:ns3="6819902c-d263-4340-a3b4-c7375668d2ad" xmlns:ns4="51b9806a-5185-426e-8026-9f8401f8c974" xmlns:ns5="27e6a43e-a4c4-4f52-b0e1-49827a209077" targetNamespace="http://schemas.microsoft.com/office/2006/metadata/properties" ma:root="true" ma:fieldsID="c30e777042fe99c0ff3ef036ff66f7c5" ns1:_="" ns3:_="" ns4:_="" ns5:_="">
    <xsd:import namespace="http://schemas.microsoft.com/sharepoint/v3"/>
    <xsd:import namespace="6819902c-d263-4340-a3b4-c7375668d2ad"/>
    <xsd:import namespace="51b9806a-5185-426e-8026-9f8401f8c974"/>
    <xsd:import namespace="27e6a43e-a4c4-4f52-b0e1-49827a209077"/>
    <xsd:element name="properties">
      <xsd:complexType>
        <xsd:sequence>
          <xsd:element name="documentManagement">
            <xsd:complexType>
              <xsd:all>
                <xsd:element ref="ns3:Filtered_x0020_Document_x0020_Number0" minOccurs="0"/>
                <xsd:element ref="ns4:WBS_x0020_Abbreviation" minOccurs="0"/>
                <xsd:element ref="ns4:Identifier" minOccurs="0"/>
                <xsd:element ref="ns4:Formatted_x0020_Sequence_x0020_Number" minOccurs="0"/>
                <xsd:element ref="ns4:Formatted_x0020_Revision" minOccurs="0"/>
                <xsd:element ref="ns4:InternalSigners" minOccurs="0"/>
                <xsd:element ref="ns4:ExternalSigners" minOccurs="0"/>
                <xsd:element ref="ns4:AuthorizingDoc" minOccurs="0"/>
                <xsd:element ref="ns4:AuthorizedDocs" minOccurs="0"/>
                <xsd:element ref="ns4:AuthorizingComm_x0026_Boards" minOccurs="0"/>
                <xsd:element ref="ns4:Author1" minOccurs="0"/>
                <xsd:element ref="ns4:Revision_x0020_History" minOccurs="0"/>
                <xsd:element ref="ns5:Document_x0020_Number" minOccurs="0"/>
                <xsd:element ref="ns3:k249c3db22e246c8be4b953e603e4d6b" minOccurs="0"/>
                <xsd:element ref="ns3:e9dd64bcc98445289e39b91f109bdcd5" minOccurs="0"/>
                <xsd:element ref="ns3:af7f2bdd3e3f4144927c8f46bf137639" minOccurs="0"/>
                <xsd:element ref="ns3:i71e836a5a224468bea9b04c4fae55f7" minOccurs="0"/>
                <xsd:element ref="ns5:TaxCatchAll" minOccurs="0"/>
                <xsd:element ref="ns1:_dlc_Exempt" minOccurs="0"/>
                <xsd:element ref="ns3:adda98769e204859847d571c1cc4aba8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31" nillable="true" ma:displayName="Exempt from Policy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19902c-d263-4340-a3b4-c7375668d2ad" elementFormDefault="qualified">
    <xsd:import namespace="http://schemas.microsoft.com/office/2006/documentManagement/types"/>
    <xsd:import namespace="http://schemas.microsoft.com/office/infopath/2007/PartnerControls"/>
    <xsd:element name="Filtered_x0020_Document_x0020_Number0" ma:index="3" nillable="true" ma:displayName="Filtered Document Number" ma:list="9fecad60-3c5f-4b1e-97fe-bd29726213cb" ma:internalName="Filtered_x0020_Document_x0020_Number0" ma:showField="03f48824-29a8-4910-b16b-2538dd33bf46" ma:web="27e6a43e-a4c4-4f52-b0e1-49827a209077">
      <xsd:simpleType>
        <xsd:restriction base="dms:Unknown"/>
      </xsd:simpleType>
    </xsd:element>
    <xsd:element name="k249c3db22e246c8be4b953e603e4d6b" ma:index="24" nillable="true" ma:taxonomy="true" ma:internalName="k249c3db22e246c8be4b953e603e4d6b" ma:taxonomyFieldName="Author_" ma:displayName="Author_" ma:indexed="true" ma:default="" ma:fieldId="{4249c3db-22e2-46c8-be4b-953e603e4d6b}" ma:sspId="e79ac590-b2ba-4d84-8233-e7113f930f2a" ma:termSetId="9a961305-3498-445e-9205-fc8019e3f96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e9dd64bcc98445289e39b91f109bdcd5" ma:index="26" nillable="true" ma:taxonomy="true" ma:internalName="e9dd64bcc98445289e39b91f109bdcd5" ma:taxonomyFieldName="Subcategory_" ma:displayName="Subcategory_" ma:indexed="true" ma:default="" ma:fieldId="{e9dd64bc-c984-4528-9e39-b91f109bdcd5}" ma:sspId="e79ac590-b2ba-4d84-8233-e7113f930f2a" ma:termSetId="df4988c2-6ea7-4775-a660-7ca64affa0f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f7f2bdd3e3f4144927c8f46bf137639" ma:index="27" nillable="true" ma:taxonomy="true" ma:internalName="af7f2bdd3e3f4144927c8f46bf137639" ma:taxonomyFieldName="_x0057_BS0" ma:displayName="WBS" ma:indexed="true" ma:default="" ma:fieldId="{af7f2bdd-3e3f-4144-927c-8f46bf137639}" ma:sspId="e79ac590-b2ba-4d84-8233-e7113f930f2a" ma:termSetId="5af71c37-dbbc-4bcd-b94e-7a1ec876d16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71e836a5a224468bea9b04c4fae55f7" ma:index="28" nillable="true" ma:taxonomy="true" ma:internalName="i71e836a5a224468bea9b04c4fae55f7" ma:taxonomyFieldName="Tags10" ma:displayName="Tags" ma:default="" ma:fieldId="{271e836a-5a22-4468-bea9-b04c4fae55f7}" ma:taxonomyMulti="true" ma:sspId="e79ac590-b2ba-4d84-8233-e7113f930f2a" ma:termSetId="15758f5a-2859-4efe-a184-c420225ff4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da98769e204859847d571c1cc4aba8" ma:index="32" nillable="true" ma:displayName="EC Keywords_0" ma:hidden="true" ma:internalName="adda98769e204859847d571c1cc4aba8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b9806a-5185-426e-8026-9f8401f8c974" elementFormDefault="qualified">
    <xsd:import namespace="http://schemas.microsoft.com/office/2006/documentManagement/types"/>
    <xsd:import namespace="http://schemas.microsoft.com/office/infopath/2007/PartnerControls"/>
    <xsd:element name="WBS_x0020_Abbreviation" ma:index="4" nillable="true" ma:displayName="WBS Abbreviation" ma:indexed="true" ma:internalName="WBS_x0020_Abbreviation">
      <xsd:simpleType>
        <xsd:restriction base="dms:Text">
          <xsd:maxLength value="255"/>
        </xsd:restriction>
      </xsd:simpleType>
    </xsd:element>
    <xsd:element name="Identifier" ma:index="5" nillable="true" ma:displayName="Identifier" ma:internalName="Identifier">
      <xsd:simpleType>
        <xsd:restriction base="dms:Text">
          <xsd:maxLength value="255"/>
        </xsd:restriction>
      </xsd:simpleType>
    </xsd:element>
    <xsd:element name="Formatted_x0020_Sequence_x0020_Number" ma:index="6" nillable="true" ma:displayName="Formatted Sequence Number" ma:indexed="true" ma:internalName="Formatted_x0020_Sequence_x0020_Number">
      <xsd:simpleType>
        <xsd:restriction base="dms:Text">
          <xsd:maxLength value="255"/>
        </xsd:restriction>
      </xsd:simpleType>
    </xsd:element>
    <xsd:element name="Formatted_x0020_Revision" ma:index="7" nillable="true" ma:displayName="Formatted Revision" ma:internalName="Formatted_x0020_Revision">
      <xsd:simpleType>
        <xsd:restriction base="dms:Text">
          <xsd:maxLength value="255"/>
        </xsd:restriction>
      </xsd:simpleType>
    </xsd:element>
    <xsd:element name="InternalSigners" ma:index="8" nillable="true" ma:displayName="Internal Signers" ma:list="UserInfo" ma:SharePointGroup="0" ma:internalName="InternalSigners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Signers" ma:index="9" nillable="true" ma:displayName="External Signers" ma:internalName="ExternalSigners">
      <xsd:simpleType>
        <xsd:restriction base="dms:Note">
          <xsd:maxLength value="255"/>
        </xsd:restriction>
      </xsd:simpleType>
    </xsd:element>
    <xsd:element name="AuthorizingDoc" ma:index="10" nillable="true" ma:displayName="Authorizing Doc" ma:internalName="AuthorizingDoc">
      <xsd:simpleType>
        <xsd:restriction base="dms:Note">
          <xsd:maxLength value="255"/>
        </xsd:restriction>
      </xsd:simpleType>
    </xsd:element>
    <xsd:element name="AuthorizedDocs" ma:index="11" nillable="true" ma:displayName="Authorized Docs" ma:internalName="AuthorizedDocs">
      <xsd:simpleType>
        <xsd:restriction base="dms:Note">
          <xsd:maxLength value="255"/>
        </xsd:restriction>
      </xsd:simpleType>
    </xsd:element>
    <xsd:element name="AuthorizingComm_x0026_Boards" ma:index="12" nillable="true" ma:displayName="Authorizing Comm &amp; Board" ma:internalName="AuthorizingComm_x0026_Boards">
      <xsd:simpleType>
        <xsd:restriction base="dms:Note">
          <xsd:maxLength value="255"/>
        </xsd:restriction>
      </xsd:simpleType>
    </xsd:element>
    <xsd:element name="Author1" ma:index="16" nillable="true" ma:displayName="Author1" ma:internalName="Author1">
      <xsd:simpleType>
        <xsd:restriction base="dms:Text">
          <xsd:maxLength value="255"/>
        </xsd:restriction>
      </xsd:simpleType>
    </xsd:element>
    <xsd:element name="Revision_x0020_History" ma:index="18" nillable="true" ma:displayName="Revision History" ma:internalName="Revision_x0020_History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e6a43e-a4c4-4f52-b0e1-49827a209077" elementFormDefault="qualified">
    <xsd:import namespace="http://schemas.microsoft.com/office/2006/documentManagement/types"/>
    <xsd:import namespace="http://schemas.microsoft.com/office/infopath/2007/PartnerControls"/>
    <xsd:element name="Document_x0020_Number" ma:index="19" nillable="true" ma:displayName="Document Number" ma:hidden="true" ma:list="{9fecad60-3c5f-4b1e-97fe-bd29726213cb}" ma:internalName="Document_x0020_Number" ma:readOnly="false" ma:showField="Document_x0020_Number" ma:web="27e6a43e-a4c4-4f52-b0e1-49827a209077">
      <xsd:simpleType>
        <xsd:restriction base="dms:Lookup"/>
      </xsd:simpleType>
    </xsd:element>
    <xsd:element name="TaxCatchAll" ma:index="29" nillable="true" ma:displayName="Taxonomy Catch All Column" ma:hidden="true" ma:list="{aa28423a-96a4-4fb2-8cce-b1b4f3e5b10f}" ma:internalName="TaxCatchAll" ma:showField="CatchAllData" ma:web="27e6a43e-a4c4-4f52-b0e1-49827a2090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p:Policy xmlns:p="office.server.policy" id="" local="true">
  <p:Name>Controlled Document</p:Name>
  <p:Description/>
  <p:Statement/>
  <p:PolicyItems>
    <p:PolicyItem featureId="Microsoft.Office.RecordsManagement.PolicyFeatures.PolicyAudit" staticId="0x0101005B1FD2F7289FF44494593DF6B04CC580|8138272" UniqueId="d2e935fd-7aec-4982-a92c-0eafd6a3e49f">
      <p:Name>Auditing</p:Name>
      <p:Description>Audits user actions on documents and list items to the Audit Log.</p:Description>
      <p:CustomData>
        <Audit>
          <Update/>
          <View/>
          <CheckInOut/>
          <MoveCopy/>
          <DeleteRestore/>
        </Audit>
      </p:CustomData>
    </p:PolicyItem>
  </p:PolicyItems>
</p:Policy>
</file>

<file path=customXml/itemProps1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BA702D-F6E6-4314-8945-369A109C75F9}">
  <ds:schemaRefs>
    <ds:schemaRef ds:uri="http://www.w3.org/XML/1998/namespace"/>
    <ds:schemaRef ds:uri="51b9806a-5185-426e-8026-9f8401f8c974"/>
    <ds:schemaRef ds:uri="6819902c-d263-4340-a3b4-c7375668d2ad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sharepoint/v3"/>
    <ds:schemaRef ds:uri="27e6a43e-a4c4-4f52-b0e1-49827a209077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492E1D8-DBB6-4499-95C6-CADF0CC526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819902c-d263-4340-a3b4-c7375668d2ad"/>
    <ds:schemaRef ds:uri="51b9806a-5185-426e-8026-9f8401f8c974"/>
    <ds:schemaRef ds:uri="27e6a43e-a4c4-4f52-b0e1-49827a2090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757BF34-B7C1-46C0-9AA8-0B6FB1E45DD9}">
  <ds:schemaRefs>
    <ds:schemaRef ds:uri="office.server.policy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1476</TotalTime>
  <Words>3220</Words>
  <Application>Microsoft Macintosh PowerPoint</Application>
  <PresentationFormat>Widescreen</PresentationFormat>
  <Paragraphs>540</Paragraphs>
  <Slides>40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Cambria Math</vt:lpstr>
      <vt:lpstr>Helvetica</vt:lpstr>
      <vt:lpstr>Lucida Grande</vt:lpstr>
      <vt:lpstr>Times New Roman</vt:lpstr>
      <vt:lpstr>Wingdings</vt:lpstr>
      <vt:lpstr>ヒラギノ角ゴ Pro W3</vt:lpstr>
      <vt:lpstr>1_FRIB3</vt:lpstr>
      <vt:lpstr>CS ChemDraw Drawing</vt:lpstr>
      <vt:lpstr>High-Power Rare-Isotope-Beam Production and Separation at FRIB</vt:lpstr>
      <vt:lpstr>Outline</vt:lpstr>
      <vt:lpstr>Congratulations EMIS on a 70th Birthday</vt:lpstr>
      <vt:lpstr>Rare Isotope Beam Production Methods</vt:lpstr>
      <vt:lpstr>World Landscape of Rare Isotope Beam Facilities</vt:lpstr>
      <vt:lpstr>The Facility For Rare Isotope Beams</vt:lpstr>
      <vt:lpstr>Schematic Overview of the FRIB Facility</vt:lpstr>
      <vt:lpstr>Liquid Lithium Charge Stripper</vt:lpstr>
      <vt:lpstr>FRIB Power Ramp-up since Start of User Operations Liquid Lithium Charge Stripper Used to Push Heavy Ion Beam Power &gt; 10 kW</vt:lpstr>
      <vt:lpstr>High (83% for 238U) Stripping Efficiency with Multiple Charge-state Simultaneous Acceleration</vt:lpstr>
      <vt:lpstr>Rare Isotope Production and Separation</vt:lpstr>
      <vt:lpstr>The Advance Rare Isotope Separator, ARIS</vt:lpstr>
      <vt:lpstr>Target Hall Overview</vt:lpstr>
      <vt:lpstr>Remote Handling At FRIB</vt:lpstr>
      <vt:lpstr>High-power Targetry Devices in Operations</vt:lpstr>
      <vt:lpstr>Beam Dump Power Ramp-up Plan</vt:lpstr>
      <vt:lpstr>Static Beam Dump for 10 - 50 kW</vt:lpstr>
      <vt:lpstr>Thermal Simulation of Maximum Beam Power on the Wings </vt:lpstr>
      <vt:lpstr>Beam Dump Image For FY2024 6-degree Dump</vt:lpstr>
      <vt:lpstr>Power Distribution Along ARIS</vt:lpstr>
      <vt:lpstr>Ion Optics – ARIS</vt:lpstr>
      <vt:lpstr>ARIS Feature: Momentum Compression</vt:lpstr>
      <vt:lpstr>ARIS Diagnostics and Particle Identification</vt:lpstr>
      <vt:lpstr>ARIS Detectors Allow for Ion-by-Ion Particle Identification</vt:lpstr>
      <vt:lpstr>LISE++ Simulation Code Allows Predictable Operations</vt:lpstr>
      <vt:lpstr>ARIS Department Supports Secondary Beam  Development for Experiments</vt:lpstr>
      <vt:lpstr>Gas Stopping – Beams for Laser Spectroscopy, Mass Measurements and Reacceleration</vt:lpstr>
      <vt:lpstr>Collection of Unused Isotopes - Harvesting</vt:lpstr>
      <vt:lpstr>Example of Harvesting: 47Ca Collection to Make a 47Sc Generator</vt:lpstr>
      <vt:lpstr>Possible Extent of the Nuclear Landscape</vt:lpstr>
      <vt:lpstr>Study of Neutron-Rich Calcium Isotopes</vt:lpstr>
      <vt:lpstr>Observation of 71Cr</vt:lpstr>
      <vt:lpstr>FRIB400 – Upgrade to 400 MeV/u Primary Beam Energy for Uranium</vt:lpstr>
      <vt:lpstr>FRIB400 Reach Toward the Limits</vt:lpstr>
      <vt:lpstr>Summary</vt:lpstr>
      <vt:lpstr>Acknowledgements</vt:lpstr>
      <vt:lpstr>Magnets in ARIS High Power Areas</vt:lpstr>
      <vt:lpstr>Sophisticated Preseparator Wedge Shape Improves Operation</vt:lpstr>
      <vt:lpstr>The 71Cr Production Cross Section </vt:lpstr>
      <vt:lpstr>Ion Optical Simulations Match Expectations</vt:lpstr>
    </vt:vector>
  </TitlesOfParts>
  <Company>MSU NSCL/FRIB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 PowerPoint Template</dc:title>
  <dc:subject>S10000-FM-000454-R005</dc:subject>
  <dc:creator>Parsons, Alex</dc:creator>
  <cp:lastModifiedBy>Sherrill, Bradley</cp:lastModifiedBy>
  <cp:revision>164</cp:revision>
  <cp:lastPrinted>2024-12-18T15:41:47Z</cp:lastPrinted>
  <dcterms:created xsi:type="dcterms:W3CDTF">2023-05-16T14:40:51Z</dcterms:created>
  <dcterms:modified xsi:type="dcterms:W3CDTF">2025-10-20T13:52:49Z</dcterms:modified>
  <cp:category>24 February 2025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0x010100A77CE2F963BD5C4AB895E5E1F954079C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Order">
    <vt:r8>5600</vt:r8>
  </property>
  <property fmtid="{D5CDD505-2E9C-101B-9397-08002B2CF9AE}" pid="7" name="Author_">
    <vt:lpwstr>447;#Parsons, Alex|61354939-8ef1-40bf-a344-a283b52ba8e0</vt:lpwstr>
  </property>
  <property fmtid="{D5CDD505-2E9C-101B-9397-08002B2CF9AE}" pid="8" name="Subcategory_">
    <vt:lpwstr>283;#FM|6b363047-e12c-44ec-9837-aeed4884c22d</vt:lpwstr>
  </property>
  <property fmtid="{D5CDD505-2E9C-101B-9397-08002B2CF9AE}" pid="9" name="ECKeywords">
    <vt:lpwstr/>
  </property>
  <property fmtid="{D5CDD505-2E9C-101B-9397-08002B2CF9AE}" pid="10" name="WBS0">
    <vt:lpwstr>471;#S10000 Management and Administration|26ad7ea8-87d4-42ac-9781-b7fff1d89416</vt:lpwstr>
  </property>
  <property fmtid="{D5CDD505-2E9C-101B-9397-08002B2CF9AE}" pid="11" name="Tags10">
    <vt:lpwstr/>
  </property>
  <property fmtid="{D5CDD505-2E9C-101B-9397-08002B2CF9AE}" pid="12" name="WorkflowChangePath">
    <vt:lpwstr>141c4800-5459-4a0f-8f70-37b212b6aaa7,4;141c4800-5459-4a0f-8f70-37b212b6aaa7,4;141c4800-5459-4a0f-8f70-37b212b6aaa7,4;141c4800-5459-4a0f-8f70-37b212b6aaa7,6;141c4800-5459-4a0f-8f70-37b212b6aaa7,6;141c4800-5459-4a0f-8f70-37b212b6aaa7,6;141c4800-5459-4a0f-8f141c4800-5459-4a0f-8f70-37b212b6aaa7,4;141c4800-5459-4a0f-8f70-37b212b6aaa7,4;141c4800-5459-4a0f-8f70-37b212b6aaa7,4;141c4800-5459-4a0f-8f70-37b212b6aaa7,5;141c4800-5459-4a0f-8f70-37b212b6aaa7,5;141c4800-5459-4a0f-8f70-37b212b6aaa7,5;141c4800-5459-4a0f-8f70-37b212b6aaa7,5;141c4800-5459-4a0f-8f70-37b212b6aaa7,5;141c4800-5459-4a0f-8f70-37b212b6aaa7,4;141c4800-5459-4a0f-8f70-37b212b6aaa7,4;141c4800-5459-4a0f-8f70-37b212b6aaa7,4;141c4800-5459-4a0f-8f70-37b212b6aaa7,7;141c4800-5459-4a0f-8f70-37b212b6aaa7,7;141c4800-5459-4a0f-8f70-37b212b6aaa7,7;141c4800-5459-4a0f-8f70-37b212b6aaa7,7;141c4800-5459-4a0f-8f70-37b212b6aaa7,7;141c4800-5459-4a0f-8f70-37b212b6aaa7,4;141c4800-5459-4a0f-8f70-37b212b6aaa7,4;141c4800-5459-4a0f-8f70-37b212b6aaa7,4;141c4800-5459-4a0f-8f70-37b212b6aaa7,6;141c4800-5459-4a0f-8f70-37b212b6aaa7,6;141c4800-5459-4a0f-8f70-37b212b6aaa7,6;141c4800-5459-4a0f-8f70-37b212b6aaa7,6;141c4800-5459-4a0f-8f70-37b212b6aaa7,6;</vt:lpwstr>
  </property>
  <property fmtid="{D5CDD505-2E9C-101B-9397-08002B2CF9AE}" pid="13" name="DNS">
    <vt:lpwstr>44668;#S10000-FM-000454-R002</vt:lpwstr>
  </property>
  <property fmtid="{D5CDD505-2E9C-101B-9397-08002B2CF9AE}" pid="14" name="Archive Document Workflow">
    <vt:lpwstr>, </vt:lpwstr>
  </property>
  <property fmtid="{D5CDD505-2E9C-101B-9397-08002B2CF9AE}" pid="15" name="Submission Date">
    <vt:filetime>2023-08-09T16:57:02Z</vt:filetime>
  </property>
  <property fmtid="{D5CDD505-2E9C-101B-9397-08002B2CF9AE}" pid="16" name="Subcategory">
    <vt:lpwstr>20</vt:lpwstr>
  </property>
</Properties>
</file>