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6"/>
  </p:notesMasterIdLst>
  <p:sldIdLst>
    <p:sldId id="256" r:id="rId2"/>
    <p:sldId id="284" r:id="rId3"/>
    <p:sldId id="279" r:id="rId4"/>
    <p:sldId id="322" r:id="rId5"/>
    <p:sldId id="290" r:id="rId6"/>
    <p:sldId id="285" r:id="rId7"/>
    <p:sldId id="296" r:id="rId8"/>
    <p:sldId id="330" r:id="rId9"/>
    <p:sldId id="331" r:id="rId10"/>
    <p:sldId id="333" r:id="rId11"/>
    <p:sldId id="328" r:id="rId12"/>
    <p:sldId id="335" r:id="rId13"/>
    <p:sldId id="336" r:id="rId14"/>
    <p:sldId id="32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D703"/>
    <a:srgbClr val="ED1A2E"/>
    <a:srgbClr val="ED1A2F"/>
    <a:srgbClr val="ED1B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52"/>
    <p:restoredTop sz="86438"/>
  </p:normalViewPr>
  <p:slideViewPr>
    <p:cSldViewPr snapToGrid="0">
      <p:cViewPr varScale="1">
        <p:scale>
          <a:sx n="109" d="100"/>
          <a:sy n="109" d="100"/>
        </p:scale>
        <p:origin x="11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C2622D-695E-CC49-9CBA-2CDC0FDA1B91}" type="datetimeFigureOut">
              <a:rPr lang="en-US" smtClean="0"/>
              <a:t>10/23/25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126DA2-1829-334A-A0FC-C6F4043C7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143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126DA2-1829-334A-A0FC-C6F4043C772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7362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126DA2-1829-334A-A0FC-C6F4043C772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1813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E1F91-87F8-05AB-DD3B-BD40BA39E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C1378D-CA4F-B8F4-FDD3-FF71FBEFF4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150788-DB1C-3AE7-43AB-FC1644A659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AF5387-AE49-2E97-442D-05A1F5FD7A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126DA2-1829-334A-A0FC-C6F4043C772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6737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762A01-F71D-54AF-2085-6076B5A62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8C1BD5-E47D-0C9B-C7BD-442BDA8E43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E1B3B4-C053-702C-D633-3FB67E8A49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69FEA9-50A7-861F-0DF0-58C54759B5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126DA2-1829-334A-A0FC-C6F4043C772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5701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126DA2-1829-334A-A0FC-C6F4043C772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85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126DA2-1829-334A-A0FC-C6F4043C772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72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Researching Electric Dipoles with Radioactive Ultracold Molecules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126DA2-1829-334A-A0FC-C6F4043C772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273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126DA2-1829-334A-A0FC-C6F4043C772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057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126DA2-1829-334A-A0FC-C6F4043C772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933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126DA2-1829-334A-A0FC-C6F4043C772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7450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126DA2-1829-334A-A0FC-C6F4043C772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923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126DA2-1829-334A-A0FC-C6F4043C772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8851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126DA2-1829-334A-A0FC-C6F4043C772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041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97429" y="1988841"/>
            <a:ext cx="10363200" cy="1470025"/>
          </a:xfrm>
        </p:spPr>
        <p:txBody>
          <a:bodyPr>
            <a:normAutofit/>
          </a:bodyPr>
          <a:lstStyle>
            <a:lvl1pPr>
              <a:defRPr sz="4800" b="1">
                <a:solidFill>
                  <a:srgbClr val="ED1B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11829" y="3717032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455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1477" y="-8"/>
            <a:ext cx="10190923" cy="9807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9904" y="1340769"/>
            <a:ext cx="10204715" cy="4525963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1800"/>
            </a:lvl1pPr>
            <a:lvl2pPr marL="742950" indent="-285750">
              <a:buFont typeface="Courier New" panose="02070309020205020404" pitchFamily="49" charset="0"/>
              <a:buChar char="o"/>
              <a:defRPr sz="1600"/>
            </a:lvl2pPr>
            <a:lvl3pPr>
              <a:defRPr sz="1600"/>
            </a:lvl3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71413" y="6428359"/>
            <a:ext cx="2844800" cy="365125"/>
          </a:xfrm>
        </p:spPr>
        <p:txBody>
          <a:bodyPr/>
          <a:lstStyle/>
          <a:p>
            <a:fld id="{8BE1B3CD-F4C4-7C49-9987-2AAFED7C17E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arallelogram 6"/>
          <p:cNvSpPr/>
          <p:nvPr/>
        </p:nvSpPr>
        <p:spPr>
          <a:xfrm>
            <a:off x="48000" y="908720"/>
            <a:ext cx="12096000" cy="54000"/>
          </a:xfrm>
          <a:prstGeom prst="parallelogram">
            <a:avLst>
              <a:gd name="adj" fmla="val 162471"/>
            </a:avLst>
          </a:prstGeom>
          <a:solidFill>
            <a:srgbClr val="ED1B2F"/>
          </a:solidFill>
          <a:ln>
            <a:solidFill>
              <a:srgbClr val="ED1B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ED1B2F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1391478" y="6453014"/>
            <a:ext cx="3359149" cy="360363"/>
          </a:xfrm>
        </p:spPr>
        <p:txBody>
          <a:bodyPr>
            <a:noAutofit/>
          </a:bodyPr>
          <a:lstStyle>
            <a:lvl1pPr>
              <a:buFontTx/>
              <a:buNone/>
              <a:defRPr sz="1200"/>
            </a:lvl1pPr>
            <a:lvl2pPr>
              <a:buFontTx/>
              <a:buNone/>
              <a:defRPr sz="1400"/>
            </a:lvl2pPr>
            <a:lvl3pPr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1821205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Outline_mainslide_ISO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lide Title: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690563" y="85270"/>
            <a:ext cx="10822781" cy="74161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219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Slide Title</a:t>
            </a:r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307A1555-DE13-4AF2-850C-C4218560A327}"/>
              </a:ext>
            </a:extLst>
          </p:cNvPr>
          <p:cNvSpPr/>
          <p:nvPr/>
        </p:nvSpPr>
        <p:spPr>
          <a:xfrm rot="10800000">
            <a:off x="15379" y="894663"/>
            <a:ext cx="12161243" cy="29839"/>
          </a:xfrm>
          <a:prstGeom prst="rect">
            <a:avLst/>
          </a:prstGeom>
          <a:solidFill>
            <a:srgbClr val="ED1B2F"/>
          </a:solidFill>
          <a:ln w="12700">
            <a:solidFill>
              <a:srgbClr val="ED1B2F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66A18B-5E67-43BA-AAF0-5365C0BF94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35969" y="6548512"/>
            <a:ext cx="8108156" cy="309488"/>
          </a:xfrm>
        </p:spPr>
        <p:txBody>
          <a:bodyPr>
            <a:noAutofit/>
          </a:bodyPr>
          <a:lstStyle>
            <a:lvl1pPr marL="0" indent="0" algn="ctr">
              <a:buNone/>
              <a:defRPr sz="1125" b="1" i="1">
                <a:solidFill>
                  <a:schemeClr val="bg1"/>
                </a:solidFill>
              </a:defRPr>
            </a:lvl1pPr>
            <a:lvl2pPr marL="312528" indent="0">
              <a:buNone/>
              <a:defRPr sz="1125" i="1">
                <a:solidFill>
                  <a:schemeClr val="bg1"/>
                </a:solidFill>
              </a:defRPr>
            </a:lvl2pPr>
            <a:lvl3pPr marL="625056" indent="0">
              <a:buNone/>
              <a:defRPr sz="1125" i="1">
                <a:solidFill>
                  <a:schemeClr val="bg1"/>
                </a:solidFill>
              </a:defRPr>
            </a:lvl3pPr>
            <a:lvl4pPr marL="937584" indent="0">
              <a:buNone/>
              <a:defRPr sz="1125" i="1">
                <a:solidFill>
                  <a:schemeClr val="bg1"/>
                </a:solidFill>
              </a:defRPr>
            </a:lvl4pPr>
            <a:lvl5pPr marL="1250112" indent="0">
              <a:buNone/>
              <a:defRPr sz="1125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Footer</a:t>
            </a:r>
            <a:endParaRPr lang="en-CH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B8CE24-5388-406D-968B-071A3D4D067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90563" y="1080492"/>
            <a:ext cx="5242766" cy="5220519"/>
          </a:xfrm>
        </p:spPr>
        <p:txBody>
          <a:bodyPr/>
          <a:lstStyle>
            <a:lvl1pPr>
              <a:buSzPct val="100000"/>
              <a:defRPr/>
            </a:lvl1pPr>
            <a:lvl2pPr>
              <a:buSzPct val="100000"/>
              <a:defRPr/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0F10D656-8A9D-4AE2-85A0-4FB65929D3A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252322" y="1080492"/>
            <a:ext cx="5249116" cy="5220519"/>
          </a:xfrm>
        </p:spPr>
        <p:txBody>
          <a:bodyPr/>
          <a:lstStyle>
            <a:lvl1pPr>
              <a:buSzPct val="100000"/>
              <a:defRPr/>
            </a:lvl1pPr>
            <a:lvl2pPr>
              <a:buSzPct val="100000"/>
              <a:defRPr/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4038874246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/>
          </p:cNvSpPr>
          <p:nvPr>
            <p:ph type="body" sz="quarter" idx="13"/>
          </p:nvPr>
        </p:nvSpPr>
        <p:spPr>
          <a:xfrm>
            <a:off x="1391477" y="6493495"/>
            <a:ext cx="3014135" cy="254001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BE1B3CD-F4C4-7C49-9987-2AAFED7C1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321369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EF190-C7EC-8EAC-A89B-BE1D62FDB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F4987-5486-200D-F068-73C514BF3F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75FE62-B2CC-5F64-E69B-B192794B5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FC8663-F72A-B3B0-F591-1064A8591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97A63D-18AF-956F-6419-EEB6EBC70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1B3CD-F4C4-7C49-9987-2AAFED7C1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359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91477" y="72000"/>
            <a:ext cx="1019092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3696" y="1600201"/>
            <a:ext cx="1019092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75403" y="64482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E1B3CD-F4C4-7C49-9987-2AAFED7C17E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>
            <a:spLocks noChangeAspect="1"/>
          </p:cNvSpPr>
          <p:nvPr/>
        </p:nvSpPr>
        <p:spPr>
          <a:xfrm>
            <a:off x="1" y="1141610"/>
            <a:ext cx="1248000" cy="5743774"/>
          </a:xfrm>
          <a:prstGeom prst="rect">
            <a:avLst/>
          </a:prstGeom>
          <a:solidFill>
            <a:srgbClr val="ED1B2F"/>
          </a:solidFill>
          <a:ln>
            <a:solidFill>
              <a:srgbClr val="ED1B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Right Triangle 6"/>
          <p:cNvSpPr>
            <a:spLocks noChangeAspect="1"/>
          </p:cNvSpPr>
          <p:nvPr userDrawn="1"/>
        </p:nvSpPr>
        <p:spPr>
          <a:xfrm rot="16200000">
            <a:off x="258841" y="-243945"/>
            <a:ext cx="761107" cy="1248997"/>
          </a:xfrm>
          <a:prstGeom prst="rtTriangle">
            <a:avLst/>
          </a:prstGeom>
          <a:solidFill>
            <a:srgbClr val="ED1B2F"/>
          </a:solidFill>
          <a:ln>
            <a:solidFill>
              <a:srgbClr val="ED1B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11839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ED1B2F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7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28.jp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tif"/><Relationship Id="rId3" Type="http://schemas.openxmlformats.org/officeDocument/2006/relationships/image" Target="../media/image1.png"/><Relationship Id="rId7" Type="http://schemas.openxmlformats.org/officeDocument/2006/relationships/hyperlink" Target="https://www.nist.gov/publications/prospects-assembling-ultracold-radioactive-molecules-laser-cooled-atom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iopscience.iop.org/article/10.1088/1361-6633/ad1e39" TargetMode="External"/><Relationship Id="rId5" Type="http://schemas.openxmlformats.org/officeDocument/2006/relationships/hyperlink" Target="https://www.nature.com/articles/s41586-020-2299-4" TargetMode="External"/><Relationship Id="rId4" Type="http://schemas.microsoft.com/office/2007/relationships/hdphoto" Target="../media/hdphoto1.wdp"/><Relationship Id="rId9" Type="http://schemas.openxmlformats.org/officeDocument/2006/relationships/hyperlink" Target="https://journals.aps.org/prl/abstract/10.1103/PhysRevLett.116.161601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yield.targets.triumf.ca/search/yield/data/view?z=87&amp;ele=87&amp;mina=&amp;maxa=&amp;m=-1&amp;minq=1&amp;maxq=100&amp;tID=&amp;tmat=0&amp;fac=-1&amp;isrc=0&amp;minMDate=&amp;maxMDate=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journals.aps.org/rmp/abstract/10.1103/RevModPhys.78.483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10" Type="http://schemas.openxmlformats.org/officeDocument/2006/relationships/image" Target="../media/image7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journals.aps.org/prl/abstract/10.1103/PhysRevLett.115.042501" TargetMode="External"/><Relationship Id="rId3" Type="http://schemas.openxmlformats.org/officeDocument/2006/relationships/image" Target="../media/image8.png"/><Relationship Id="rId7" Type="http://schemas.openxmlformats.org/officeDocument/2006/relationships/hyperlink" Target="https://journals.aps.org/pra/abstract/10.1103/PhysRevA.90.052502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iopscience.iop.org/article/10.1088/2058-9565/ac4424" TargetMode="External"/><Relationship Id="rId5" Type="http://schemas.openxmlformats.org/officeDocument/2006/relationships/hyperlink" Target="https://doi.org/10.1063/1.3700615" TargetMode="External"/><Relationship Id="rId4" Type="http://schemas.openxmlformats.org/officeDocument/2006/relationships/image" Target="../media/image9.png"/><Relationship Id="rId9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hyperlink" Target="https://pubs.aip.org/aip/apr/article/3/1/011302/123675/Bright-focused-ion-beam-sources-based-on-laser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hyperlink" Target="https://www.sciencedirect.com/science/article/abs/pii/S1049250X0860186X" TargetMode="Externa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link.springer.com/article/10.1007/s100530170165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9CDA9-A59E-B2E4-C293-9A678B495C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16111"/>
            <a:ext cx="9144000" cy="2387600"/>
          </a:xfrm>
        </p:spPr>
        <p:txBody>
          <a:bodyPr>
            <a:normAutofit/>
          </a:bodyPr>
          <a:lstStyle/>
          <a:p>
            <a:r>
              <a:rPr lang="en-CA" dirty="0" err="1">
                <a:effectLst/>
                <a:latin typeface="Arial" panose="020B0604020202020204" pitchFamily="34" charset="0"/>
              </a:rPr>
              <a:t>Photoassociation</a:t>
            </a:r>
            <a:r>
              <a:rPr lang="en-CA" dirty="0">
                <a:effectLst/>
                <a:latin typeface="Arial" panose="020B0604020202020204" pitchFamily="34" charset="0"/>
              </a:rPr>
              <a:t> Studies on Francium Isotopes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70A66E-2D67-06FF-52D1-8F3CFB5F20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03711"/>
            <a:ext cx="9144000" cy="1655762"/>
          </a:xfrm>
        </p:spPr>
        <p:txBody>
          <a:bodyPr/>
          <a:lstStyle/>
          <a:p>
            <a:r>
              <a:rPr lang="en-US" dirty="0"/>
              <a:t>EMISXX 2025</a:t>
            </a:r>
          </a:p>
          <a:p>
            <a:r>
              <a:rPr lang="en-US" dirty="0"/>
              <a:t>Louis Croquette</a:t>
            </a:r>
          </a:p>
          <a:p>
            <a:r>
              <a:rPr lang="en-US" dirty="0"/>
              <a:t>McGill University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158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6A722-C3D0-2948-8369-B5F15EC1A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 Optical Dipole Trap Image</a:t>
            </a:r>
          </a:p>
        </p:txBody>
      </p:sp>
      <p:pic>
        <p:nvPicPr>
          <p:cNvPr id="12" name="Picture 11" descr="A blue background with a white dot&#10;&#10;AI-generated content may be incorrect.">
            <a:extLst>
              <a:ext uri="{FF2B5EF4-FFF2-40B4-BE49-F238E27FC236}">
                <a16:creationId xmlns:a16="http://schemas.microsoft.com/office/drawing/2014/main" id="{81608F4E-7024-AD24-E6EA-E37A5FBC41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976" t="18492" r="10189" b="18121"/>
          <a:stretch>
            <a:fillRect/>
          </a:stretch>
        </p:blipFill>
        <p:spPr>
          <a:xfrm>
            <a:off x="2889598" y="1190002"/>
            <a:ext cx="7194680" cy="4451596"/>
          </a:xfrm>
          <a:prstGeom prst="rect">
            <a:avLst/>
          </a:prstGeom>
        </p:spPr>
      </p:pic>
      <p:pic>
        <p:nvPicPr>
          <p:cNvPr id="19" name="Picture 18" descr="A blue and green pixelated image&#10;&#10;AI-generated content may be incorrect.">
            <a:extLst>
              <a:ext uri="{FF2B5EF4-FFF2-40B4-BE49-F238E27FC236}">
                <a16:creationId xmlns:a16="http://schemas.microsoft.com/office/drawing/2014/main" id="{BF0933E9-D135-DB01-D075-5871FE3C20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6252" y="1353283"/>
            <a:ext cx="4101371" cy="4125033"/>
          </a:xfrm>
          <a:prstGeom prst="rect">
            <a:avLst/>
          </a:prstGeom>
        </p:spPr>
      </p:pic>
      <p:pic>
        <p:nvPicPr>
          <p:cNvPr id="23" name="Picture 22" descr="A graph of a graph&#10;&#10;AI-generated content may be incorrect.">
            <a:extLst>
              <a:ext uri="{FF2B5EF4-FFF2-40B4-BE49-F238E27FC236}">
                <a16:creationId xmlns:a16="http://schemas.microsoft.com/office/drawing/2014/main" id="{BAC1983B-3BC2-1075-D4C0-62CB9691C8F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860"/>
          <a:stretch>
            <a:fillRect/>
          </a:stretch>
        </p:blipFill>
        <p:spPr>
          <a:xfrm>
            <a:off x="4436252" y="3972796"/>
            <a:ext cx="3824912" cy="267188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BBFFA4-948F-9BC3-DD84-A8A4011BF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1B3CD-F4C4-7C49-9987-2AAFED7C17E0}" type="slidenum">
              <a:rPr lang="en-US" smtClean="0"/>
              <a:t>10</a:t>
            </a:fld>
            <a:endParaRPr lang="en-US"/>
          </a:p>
        </p:txBody>
      </p:sp>
      <p:pic>
        <p:nvPicPr>
          <p:cNvPr id="21" name="Picture 20" descr="A graph of a graph&#10;&#10;AI-generated content may be incorrect.">
            <a:extLst>
              <a:ext uri="{FF2B5EF4-FFF2-40B4-BE49-F238E27FC236}">
                <a16:creationId xmlns:a16="http://schemas.microsoft.com/office/drawing/2014/main" id="{5DEC0ACB-44F8-A803-4DD3-580B6EC1F7A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6975"/>
          <a:stretch>
            <a:fillRect/>
          </a:stretch>
        </p:blipFill>
        <p:spPr>
          <a:xfrm rot="5400000">
            <a:off x="7609116" y="1518292"/>
            <a:ext cx="3824912" cy="2668577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6228C0D-879B-9BA9-9542-05E79D1CC200}"/>
              </a:ext>
            </a:extLst>
          </p:cNvPr>
          <p:cNvCxnSpPr>
            <a:cxnSpLocks/>
          </p:cNvCxnSpPr>
          <p:nvPr/>
        </p:nvCxnSpPr>
        <p:spPr>
          <a:xfrm>
            <a:off x="5846085" y="3062467"/>
            <a:ext cx="0" cy="417757"/>
          </a:xfrm>
          <a:prstGeom prst="line">
            <a:avLst/>
          </a:prstGeom>
          <a:ln w="38100">
            <a:solidFill>
              <a:srgbClr val="FF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A958B436-AD52-BC74-7FD2-23E6332C0C09}"/>
              </a:ext>
            </a:extLst>
          </p:cNvPr>
          <p:cNvSpPr txBox="1"/>
          <p:nvPr/>
        </p:nvSpPr>
        <p:spPr>
          <a:xfrm>
            <a:off x="6247475" y="5666707"/>
            <a:ext cx="61098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1800" dirty="0"/>
              <a:t>(</a:t>
            </a:r>
            <a:r>
              <a:rPr lang="en-US" sz="1800" dirty="0"/>
              <a:t>Preliminary)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099F45A-26DA-16BD-91E2-E1ECCAB3AE10}"/>
              </a:ext>
            </a:extLst>
          </p:cNvPr>
          <p:cNvSpPr txBox="1"/>
          <p:nvPr/>
        </p:nvSpPr>
        <p:spPr>
          <a:xfrm>
            <a:off x="4926262" y="3060350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dirty="0">
                <a:solidFill>
                  <a:srgbClr val="FF0000"/>
                </a:solidFill>
              </a:rPr>
              <a:t>35 </a:t>
            </a:r>
            <a:r>
              <a:rPr lang="en-US" dirty="0" err="1">
                <a:solidFill>
                  <a:srgbClr val="FF0000"/>
                </a:solidFill>
              </a:rPr>
              <a:t>μm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445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F024F-66AC-202C-7142-2E467EEF9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ODT Lifetime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084AC5-9247-3130-451E-25FAB2DCD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1B3CD-F4C4-7C49-9987-2AAFED7C17E0}" type="slidenum">
              <a:rPr lang="en-US" smtClean="0"/>
              <a:t>11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B2F8E72-A981-9F68-4CB4-93BB65ED4C1F}"/>
              </a:ext>
            </a:extLst>
          </p:cNvPr>
          <p:cNvGrpSpPr/>
          <p:nvPr/>
        </p:nvGrpSpPr>
        <p:grpSpPr>
          <a:xfrm>
            <a:off x="2383024" y="1296076"/>
            <a:ext cx="8909090" cy="3853542"/>
            <a:chOff x="2600738" y="1876052"/>
            <a:chExt cx="7772400" cy="3331028"/>
          </a:xfrm>
        </p:grpSpPr>
        <p:pic>
          <p:nvPicPr>
            <p:cNvPr id="8" name="Picture 7" descr="A graph with numbers and a red line&#10;&#10;AI-generated content may be incorrect.">
              <a:extLst>
                <a:ext uri="{FF2B5EF4-FFF2-40B4-BE49-F238E27FC236}">
                  <a16:creationId xmlns:a16="http://schemas.microsoft.com/office/drawing/2014/main" id="{6421B0F1-D1DB-E949-6318-9FE31292E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00738" y="1876052"/>
              <a:ext cx="7772400" cy="333102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59A6876-9D7F-C048-086F-D925EC9D2DC3}"/>
                </a:ext>
              </a:extLst>
            </p:cNvPr>
            <p:cNvSpPr txBox="1"/>
            <p:nvPr/>
          </p:nvSpPr>
          <p:spPr>
            <a:xfrm rot="20511755">
              <a:off x="4788074" y="2604790"/>
              <a:ext cx="375782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solidFill>
                    <a:schemeClr val="tx1">
                      <a:lumMod val="50000"/>
                      <a:lumOff val="50000"/>
                      <a:alpha val="24801"/>
                    </a:schemeClr>
                  </a:solidFill>
                </a:rPr>
                <a:t>Preliminary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8BEDCC2-9BC0-EF42-F805-321174B60F1F}"/>
              </a:ext>
            </a:extLst>
          </p:cNvPr>
          <p:cNvSpPr txBox="1"/>
          <p:nvPr/>
        </p:nvSpPr>
        <p:spPr>
          <a:xfrm>
            <a:off x="3939208" y="5533411"/>
            <a:ext cx="517245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A" sz="3200" dirty="0"/>
              <a:t>Trapped </a:t>
            </a:r>
            <a:r>
              <a:rPr lang="en-US" sz="3200" dirty="0"/>
              <a:t>∼10,000 Fr atoms</a:t>
            </a:r>
          </a:p>
        </p:txBody>
      </p:sp>
    </p:spTree>
    <p:extLst>
      <p:ext uri="{BB962C8B-B14F-4D97-AF65-F5344CB8AC3E}">
        <p14:creationId xmlns:p14="http://schemas.microsoft.com/office/powerpoint/2010/main" val="1778125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7AA845-2056-98B7-F409-EFC451430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C53C7-F431-40EE-4F89-C1CA5B8D8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ODT Temperature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F4F08F-B99E-1B60-126E-657593119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1B3CD-F4C4-7C49-9987-2AAFED7C17E0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 descr="A blue and green pixelated background&#10;&#10;AI-generated content may be incorrect.">
            <a:extLst>
              <a:ext uri="{FF2B5EF4-FFF2-40B4-BE49-F238E27FC236}">
                <a16:creationId xmlns:a16="http://schemas.microsoft.com/office/drawing/2014/main" id="{BEE37CB5-7279-F284-BF23-31CF5892F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038" y="1215000"/>
            <a:ext cx="3852340" cy="385234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8FFDC-CB61-1762-0F75-F7FEBD65E304}"/>
              </a:ext>
            </a:extLst>
          </p:cNvPr>
          <p:cNvGrpSpPr/>
          <p:nvPr/>
        </p:nvGrpSpPr>
        <p:grpSpPr>
          <a:xfrm>
            <a:off x="6214110" y="1135120"/>
            <a:ext cx="5019557" cy="4587759"/>
            <a:chOff x="6486938" y="1269586"/>
            <a:chExt cx="5019557" cy="4587759"/>
          </a:xfrm>
        </p:grpSpPr>
        <p:pic>
          <p:nvPicPr>
            <p:cNvPr id="10" name="Picture 9" descr="A graph with red lines&#10;&#10;AI-generated content may be incorrect.">
              <a:extLst>
                <a:ext uri="{FF2B5EF4-FFF2-40B4-BE49-F238E27FC236}">
                  <a16:creationId xmlns:a16="http://schemas.microsoft.com/office/drawing/2014/main" id="{26420918-7A0A-E877-FB3D-A10132066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10314"/>
            <a:stretch>
              <a:fillRect/>
            </a:stretch>
          </p:blipFill>
          <p:spPr>
            <a:xfrm>
              <a:off x="6486938" y="1355481"/>
              <a:ext cx="5019557" cy="45018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88E5B4-496D-07D7-6F8F-0BA64352506E}"/>
                </a:ext>
              </a:extLst>
            </p:cNvPr>
            <p:cNvSpPr txBox="1"/>
            <p:nvPr/>
          </p:nvSpPr>
          <p:spPr>
            <a:xfrm rot="18893750">
              <a:off x="7117805" y="2640666"/>
              <a:ext cx="375782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solidFill>
                    <a:schemeClr val="tx1">
                      <a:lumMod val="50000"/>
                      <a:lumOff val="50000"/>
                      <a:alpha val="24801"/>
                    </a:schemeClr>
                  </a:solidFill>
                </a:rPr>
                <a:t>Preliminary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6EFBBBC-05D3-1782-4FE1-AF4E8900C208}"/>
                  </a:ext>
                </a:extLst>
              </p:cNvPr>
              <p:cNvSpPr txBox="1"/>
              <p:nvPr/>
            </p:nvSpPr>
            <p:spPr>
              <a:xfrm>
                <a:off x="2148114" y="5533411"/>
                <a:ext cx="8505372" cy="131901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sub>
                            </m:sSub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CA" sz="3200" dirty="0"/>
                  <a:t>   12.0 ± 4.1 </a:t>
                </a:r>
                <a:r>
                  <a:rPr lang="el-GR" sz="3200" dirty="0"/>
                  <a:t>μ</a:t>
                </a:r>
                <a:r>
                  <a:rPr lang="en-CA" sz="3200" dirty="0"/>
                  <a:t>K </a:t>
                </a:r>
                <a:r>
                  <a:rPr lang="en-CA" sz="2000" dirty="0"/>
                  <a:t>(</a:t>
                </a:r>
                <a:r>
                  <a:rPr lang="en-US" sz="2000" dirty="0"/>
                  <a:t>Preliminary)</a:t>
                </a:r>
              </a:p>
              <a:p>
                <a:endParaRPr lang="en-CA" sz="3200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6EFBBBC-05D3-1782-4FE1-AF4E8900C2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8114" y="5533411"/>
                <a:ext cx="8505372" cy="131901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51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A810A-75F2-3A6B-A240-983A6A1A1A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E7BE6-EFBD-7D16-3CEE-05585AC5D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2277D7-0B58-90BF-C710-C7E77D841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1B3CD-F4C4-7C49-9987-2AAFED7C17E0}" type="slidenum">
              <a:rPr lang="en-US" smtClean="0"/>
              <a:t>13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731823B-A165-7B28-908D-CF9C7C3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1477" y="1361209"/>
            <a:ext cx="10379609" cy="5087043"/>
          </a:xfrm>
        </p:spPr>
        <p:txBody>
          <a:bodyPr>
            <a:normAutofit/>
          </a:bodyPr>
          <a:lstStyle/>
          <a:p>
            <a:r>
              <a:rPr lang="en-US" sz="2400" dirty="0" err="1"/>
              <a:t>FrAg</a:t>
            </a:r>
            <a:r>
              <a:rPr lang="en-US" sz="2400" dirty="0"/>
              <a:t> – promising probe for new physics</a:t>
            </a:r>
          </a:p>
          <a:p>
            <a:r>
              <a:rPr lang="en-US" sz="2400" dirty="0" err="1"/>
              <a:t>Photoassociation</a:t>
            </a:r>
            <a:r>
              <a:rPr lang="en-US" sz="2400" dirty="0"/>
              <a:t> of francium</a:t>
            </a:r>
          </a:p>
          <a:p>
            <a:pPr lvl="1"/>
            <a:r>
              <a:rPr lang="en-US" sz="2200" dirty="0"/>
              <a:t>Probe weakly bound molecular state </a:t>
            </a:r>
            <a:r>
              <a:rPr lang="en-US" sz="2400" dirty="0"/>
              <a:t>⟶</a:t>
            </a:r>
            <a:r>
              <a:rPr lang="en-US" sz="2200" dirty="0"/>
              <a:t> scattering length</a:t>
            </a:r>
          </a:p>
          <a:p>
            <a:r>
              <a:rPr lang="en-US" sz="2400" dirty="0"/>
              <a:t>Measurement procedure ⟶ look for loss of atoms for PA resonance</a:t>
            </a:r>
          </a:p>
          <a:p>
            <a:r>
              <a:rPr lang="en-US" sz="2400" dirty="0"/>
              <a:t>Results</a:t>
            </a:r>
          </a:p>
          <a:p>
            <a:pPr lvl="1"/>
            <a:r>
              <a:rPr lang="en-US" sz="2000" dirty="0"/>
              <a:t>First Fr ODT</a:t>
            </a:r>
          </a:p>
          <a:p>
            <a:pPr lvl="1"/>
            <a:r>
              <a:rPr lang="en-US" sz="2000" dirty="0"/>
              <a:t>Excellent ODT lifetime</a:t>
            </a:r>
          </a:p>
          <a:p>
            <a:pPr lvl="1"/>
            <a:r>
              <a:rPr lang="en-US" sz="2000" dirty="0"/>
              <a:t>Coldest sample of Fr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048ECC7-549C-A218-71F3-AFB218FA7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850" y="3140130"/>
            <a:ext cx="4740673" cy="316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4756E1-3691-1B8A-61A3-FC137B13ACCB}"/>
              </a:ext>
            </a:extLst>
          </p:cNvPr>
          <p:cNvSpPr txBox="1"/>
          <p:nvPr/>
        </p:nvSpPr>
        <p:spPr>
          <a:xfrm>
            <a:off x="8773297" y="69321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1126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D0E1B-4518-A9D1-DB2E-BCF7B70AA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and Questions?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DD5CCE-88DE-DA03-92C7-A9364955C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1B3CD-F4C4-7C49-9987-2AAFED7C17E0}" type="slidenum">
              <a:rPr lang="en-US" smtClean="0"/>
              <a:t>14</a:t>
            </a:fld>
            <a:endParaRPr lang="en-US"/>
          </a:p>
        </p:txBody>
      </p:sp>
      <p:pic>
        <p:nvPicPr>
          <p:cNvPr id="11" name="Picture 10" descr="A logo of a company&#10;&#10;Description automatically generated">
            <a:extLst>
              <a:ext uri="{FF2B5EF4-FFF2-40B4-BE49-F238E27FC236}">
                <a16:creationId xmlns:a16="http://schemas.microsoft.com/office/drawing/2014/main" id="{CD83A8CD-A158-76E7-7844-2C37A3131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807" y="2772956"/>
            <a:ext cx="1051379" cy="1437600"/>
          </a:xfrm>
          <a:prstGeom prst="rect">
            <a:avLst/>
          </a:prstGeom>
        </p:spPr>
      </p:pic>
      <p:pic>
        <p:nvPicPr>
          <p:cNvPr id="12" name="Picture 11" descr="A black letter on a white background&#10;&#10;Description automatically generated">
            <a:extLst>
              <a:ext uri="{FF2B5EF4-FFF2-40B4-BE49-F238E27FC236}">
                <a16:creationId xmlns:a16="http://schemas.microsoft.com/office/drawing/2014/main" id="{287EC731-4405-A519-9135-FB4D54E866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4421" y="1439498"/>
            <a:ext cx="3536169" cy="637818"/>
          </a:xfrm>
          <a:prstGeom prst="rect">
            <a:avLst/>
          </a:prstGeom>
        </p:spPr>
      </p:pic>
      <p:pic>
        <p:nvPicPr>
          <p:cNvPr id="13" name="Picture 4" descr="Natural Sciences and Engineering Research Council - Wikipedia">
            <a:extLst>
              <a:ext uri="{FF2B5EF4-FFF2-40B4-BE49-F238E27FC236}">
                <a16:creationId xmlns:a16="http://schemas.microsoft.com/office/drawing/2014/main" id="{71094DB8-9209-AF74-9288-9707BBE82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6242" y="1100015"/>
            <a:ext cx="2748900" cy="117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anadian Institute of Nuclear Physics - Institute Canadien de Physique Nucléaire">
            <a:extLst>
              <a:ext uri="{FF2B5EF4-FFF2-40B4-BE49-F238E27FC236}">
                <a16:creationId xmlns:a16="http://schemas.microsoft.com/office/drawing/2014/main" id="{0DEF3BB0-3FA7-518A-07B1-2B60963D2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93" y="2823325"/>
            <a:ext cx="1161739" cy="113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red text on a white background&#10;&#10;Description automatically generated">
            <a:extLst>
              <a:ext uri="{FF2B5EF4-FFF2-40B4-BE49-F238E27FC236}">
                <a16:creationId xmlns:a16="http://schemas.microsoft.com/office/drawing/2014/main" id="{1CA02BBA-3D4E-79EF-09F4-4D0F7597CD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1477" y="1222173"/>
            <a:ext cx="3282507" cy="1165290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59E47586-49A5-3D75-3C43-3BF1D4E66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4114" y="2765995"/>
            <a:ext cx="6853405" cy="26974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2400" dirty="0"/>
              <a:t>G. Arrowsmith-Kron, J. Behr, F. Buchinger, O.-K. </a:t>
            </a:r>
            <a:r>
              <a:rPr lang="en-CA" sz="2400" dirty="0" err="1"/>
              <a:t>Budu</a:t>
            </a:r>
            <a:r>
              <a:rPr lang="en-CA" sz="2400" dirty="0"/>
              <a:t>, D. DeMille, E. Frieling, G. Gwinner, I. Halilovic, A. Jamison, A. </a:t>
            </a:r>
            <a:r>
              <a:rPr lang="en-CA" sz="2400" dirty="0" err="1"/>
              <a:t>Lagno</a:t>
            </a:r>
            <a:r>
              <a:rPr lang="en-CA" sz="2400" dirty="0"/>
              <a:t>, K. Madison, S. </a:t>
            </a:r>
            <a:r>
              <a:rPr lang="en-CA" sz="2400" dirty="0" err="1"/>
              <a:t>Malbrunot-Ettenauer</a:t>
            </a:r>
            <a:r>
              <a:rPr lang="en-CA" sz="2400" dirty="0"/>
              <a:t>, A. Okell, A. Sharma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04171D-5C75-9CB3-C255-25C5A6170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737" y="4798952"/>
            <a:ext cx="2262554" cy="109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227A2088-691F-1416-9E7B-03914449C4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5898" y="4671580"/>
            <a:ext cx="3458308" cy="1386068"/>
          </a:xfrm>
          <a:prstGeom prst="rect">
            <a:avLst/>
          </a:prstGeom>
        </p:spPr>
      </p:pic>
      <p:pic>
        <p:nvPicPr>
          <p:cNvPr id="1028" name="Picture 4" descr="Moore Foundation launches new marine conservation initiative focused on the Arctic Ocean">
            <a:extLst>
              <a:ext uri="{FF2B5EF4-FFF2-40B4-BE49-F238E27FC236}">
                <a16:creationId xmlns:a16="http://schemas.microsoft.com/office/drawing/2014/main" id="{21AAB36F-1D68-23E9-43CF-C40FCA91A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219" y="4942859"/>
            <a:ext cx="3221181" cy="86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126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358B07-269A-83B5-E204-A9649E303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75403" y="6460444"/>
            <a:ext cx="2844800" cy="365125"/>
          </a:xfrm>
        </p:spPr>
        <p:txBody>
          <a:bodyPr/>
          <a:lstStyle/>
          <a:p>
            <a:fld id="{8BE1B3CD-F4C4-7C49-9987-2AAFED7C17E0}" type="slidenum">
              <a:rPr lang="en-US" smtClean="0"/>
              <a:t>2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38A886C-6282-D091-1EF5-554EC2B24474}"/>
              </a:ext>
            </a:extLst>
          </p:cNvPr>
          <p:cNvSpPr txBox="1">
            <a:spLocks/>
          </p:cNvSpPr>
          <p:nvPr/>
        </p:nvSpPr>
        <p:spPr>
          <a:xfrm>
            <a:off x="1391477" y="72000"/>
            <a:ext cx="1019092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ED1B2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Matter-antimatter asymmetry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0C4DA7B-8A87-DF0C-6F5C-41A90096E6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1477" y="1361209"/>
            <a:ext cx="5684735" cy="5087043"/>
          </a:xfrm>
        </p:spPr>
        <p:txBody>
          <a:bodyPr>
            <a:normAutofit/>
          </a:bodyPr>
          <a:lstStyle/>
          <a:p>
            <a:r>
              <a:rPr lang="en-US" sz="2400" dirty="0"/>
              <a:t>Matter-antimatter asymmetry not well-explained </a:t>
            </a:r>
            <a:r>
              <a:rPr lang="en-US" sz="2200" dirty="0"/>
              <a:t>⇒ new physics!</a:t>
            </a:r>
            <a:endParaRPr lang="en-US" sz="2400" dirty="0"/>
          </a:p>
          <a:p>
            <a:pPr lvl="1"/>
            <a:r>
              <a:rPr lang="en-US" sz="2200" dirty="0"/>
              <a:t>Charge-parity violation (CPV)</a:t>
            </a:r>
          </a:p>
          <a:p>
            <a:pPr lvl="2"/>
            <a:r>
              <a:rPr lang="en-US" sz="2200" dirty="0"/>
              <a:t>Nuclear Schiff moment (NSM)</a:t>
            </a:r>
          </a:p>
          <a:p>
            <a:pPr lvl="2"/>
            <a:r>
              <a:rPr lang="en-US" sz="2200" dirty="0"/>
              <a:t>“Gold standard” is Hg-199 measurement</a:t>
            </a:r>
          </a:p>
          <a:p>
            <a:r>
              <a:rPr lang="en-US" sz="2600" dirty="0"/>
              <a:t>Radioactive molecules more sensitive to new physics – </a:t>
            </a:r>
          </a:p>
          <a:p>
            <a:pPr lvl="1"/>
            <a:r>
              <a:rPr lang="en-US" sz="2200" dirty="0"/>
              <a:t>Polar molecules – x1,000-10,000</a:t>
            </a:r>
          </a:p>
          <a:p>
            <a:pPr lvl="1"/>
            <a:r>
              <a:rPr lang="en-US" sz="2200" dirty="0"/>
              <a:t>Nuclear octupole-deformation – x100-1,000 </a:t>
            </a:r>
          </a:p>
          <a:p>
            <a:pPr lvl="1"/>
            <a:endParaRPr lang="en-US" sz="2200" dirty="0"/>
          </a:p>
          <a:p>
            <a:pPr lvl="1"/>
            <a:endParaRPr lang="en-US" sz="2200" dirty="0"/>
          </a:p>
        </p:txBody>
      </p:sp>
      <p:pic>
        <p:nvPicPr>
          <p:cNvPr id="6" name="Picture 5" descr="A diagram of a graphing of an agar&#10;&#10;Description automatically generated">
            <a:extLst>
              <a:ext uri="{FF2B5EF4-FFF2-40B4-BE49-F238E27FC236}">
                <a16:creationId xmlns:a16="http://schemas.microsoft.com/office/drawing/2014/main" id="{FA48032B-8C53-0A8D-B1C1-59905C42B4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2421" y1="56032" x2="52421" y2="56032"/>
                        <a14:foregroundMark x1="85708" y1="56032" x2="85708" y2="56032"/>
                        <a14:backgroundMark x1="42970" y1="41860" x2="42970" y2="418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16395" y="4272851"/>
            <a:ext cx="4506188" cy="288664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03FFC6A-FCEE-063F-B405-AF3EDBF6ABA1}"/>
              </a:ext>
            </a:extLst>
          </p:cNvPr>
          <p:cNvSpPr txBox="1"/>
          <p:nvPr/>
        </p:nvSpPr>
        <p:spPr>
          <a:xfrm>
            <a:off x="6343794" y="4568679"/>
            <a:ext cx="307501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CA" sz="1200" dirty="0">
                <a:hlinkClick r:id="rId5"/>
              </a:rPr>
              <a:t>Garcia Ruiz et al. </a:t>
            </a:r>
            <a:r>
              <a:rPr lang="en-CA" sz="1200" i="1" dirty="0">
                <a:hlinkClick r:id="rId5"/>
              </a:rPr>
              <a:t>Nature</a:t>
            </a:r>
            <a:r>
              <a:rPr lang="en-CA" sz="1200" dirty="0">
                <a:hlinkClick r:id="rId5"/>
              </a:rPr>
              <a:t> </a:t>
            </a:r>
            <a:r>
              <a:rPr lang="en-CA" sz="1200" b="1" dirty="0">
                <a:hlinkClick r:id="rId5"/>
              </a:rPr>
              <a:t>581</a:t>
            </a:r>
            <a:r>
              <a:rPr lang="en-CA" sz="1200" dirty="0">
                <a:hlinkClick r:id="rId5"/>
              </a:rPr>
              <a:t> (2020)</a:t>
            </a:r>
            <a:endParaRPr lang="en-CA" sz="1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3430AA-393D-DADB-52FF-5C4CB8BC7036}"/>
              </a:ext>
            </a:extLst>
          </p:cNvPr>
          <p:cNvSpPr txBox="1"/>
          <p:nvPr/>
        </p:nvSpPr>
        <p:spPr>
          <a:xfrm>
            <a:off x="2570024" y="5299039"/>
            <a:ext cx="37737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CA" sz="1200" dirty="0">
                <a:hlinkClick r:id="rId6"/>
              </a:rPr>
              <a:t>Arrowsmith-Kron et al. </a:t>
            </a:r>
            <a:r>
              <a:rPr lang="en-CA" sz="1200" i="1" dirty="0">
                <a:hlinkClick r:id="rId6"/>
              </a:rPr>
              <a:t>Rep. Prog. Phys.</a:t>
            </a:r>
            <a:r>
              <a:rPr lang="en-CA" sz="1200" dirty="0">
                <a:hlinkClick r:id="rId6"/>
              </a:rPr>
              <a:t> </a:t>
            </a:r>
            <a:r>
              <a:rPr lang="en-CA" sz="1200" b="1" dirty="0">
                <a:hlinkClick r:id="rId6"/>
              </a:rPr>
              <a:t>87</a:t>
            </a:r>
            <a:r>
              <a:rPr lang="en-CA" sz="1200" dirty="0">
                <a:hlinkClick r:id="rId6"/>
              </a:rPr>
              <a:t>(2024)</a:t>
            </a:r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DA4E3B-DE70-A2E3-FBA2-5A79247DA1BD}"/>
              </a:ext>
            </a:extLst>
          </p:cNvPr>
          <p:cNvSpPr txBox="1"/>
          <p:nvPr/>
        </p:nvSpPr>
        <p:spPr>
          <a:xfrm>
            <a:off x="4185196" y="4215810"/>
            <a:ext cx="3821608" cy="369332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sz="1800" dirty="0">
                <a:solidFill>
                  <a:srgbClr val="FF0000"/>
                </a:solidFill>
              </a:rPr>
              <a:t>ee R. Garcia Ruiz’s talk this afternoon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337D0A-EA3D-3B6C-2317-7F26F75728E9}"/>
              </a:ext>
            </a:extLst>
          </p:cNvPr>
          <p:cNvSpPr txBox="1"/>
          <p:nvPr/>
        </p:nvSpPr>
        <p:spPr>
          <a:xfrm>
            <a:off x="7531924" y="6448252"/>
            <a:ext cx="37737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CA" sz="1200" dirty="0">
                <a:hlinkClick r:id="rId7"/>
              </a:rPr>
              <a:t>Klos et al. </a:t>
            </a:r>
            <a:r>
              <a:rPr lang="en-CA" sz="1200" i="1" dirty="0">
                <a:hlinkClick r:id="rId7"/>
              </a:rPr>
              <a:t>New J. of Phys.</a:t>
            </a:r>
            <a:r>
              <a:rPr lang="en-CA" sz="1200" dirty="0">
                <a:hlinkClick r:id="rId7"/>
              </a:rPr>
              <a:t> </a:t>
            </a:r>
            <a:r>
              <a:rPr lang="en-CA" sz="1200" b="1" dirty="0">
                <a:hlinkClick r:id="rId7"/>
              </a:rPr>
              <a:t>24 </a:t>
            </a:r>
            <a:r>
              <a:rPr lang="en-CA" sz="1200" dirty="0">
                <a:hlinkClick r:id="rId7"/>
              </a:rPr>
              <a:t>(2022)</a:t>
            </a:r>
            <a:endParaRPr lang="en-US" sz="12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5FE2991-060A-C7E8-F207-FCE1C53F77F3}"/>
              </a:ext>
            </a:extLst>
          </p:cNvPr>
          <p:cNvGrpSpPr/>
          <p:nvPr/>
        </p:nvGrpSpPr>
        <p:grpSpPr>
          <a:xfrm>
            <a:off x="8551131" y="1229388"/>
            <a:ext cx="2801712" cy="2754109"/>
            <a:chOff x="8374288" y="1361209"/>
            <a:chExt cx="1750219" cy="1729898"/>
          </a:xfrm>
        </p:grpSpPr>
        <p:sp>
          <p:nvSpPr>
            <p:cNvPr id="17" name="Shape 112">
              <a:extLst>
                <a:ext uri="{FF2B5EF4-FFF2-40B4-BE49-F238E27FC236}">
                  <a16:creationId xmlns:a16="http://schemas.microsoft.com/office/drawing/2014/main" id="{D1913C33-BF89-F7FF-920D-DD5CD55C9F6C}"/>
                </a:ext>
              </a:extLst>
            </p:cNvPr>
            <p:cNvSpPr/>
            <p:nvPr/>
          </p:nvSpPr>
          <p:spPr>
            <a:xfrm>
              <a:off x="8374288" y="1361209"/>
              <a:ext cx="1750219" cy="1729898"/>
            </a:xfrm>
            <a:prstGeom prst="roundRect">
              <a:avLst>
                <a:gd name="adj" fmla="val 7743"/>
              </a:avLst>
            </a:prstGeom>
            <a:solidFill>
              <a:srgbClr val="000000"/>
            </a:solidFill>
            <a:ln w="63500">
              <a:solidFill>
                <a:srgbClr val="A9A9A9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lIns="35719" tIns="35719" rIns="35719" bIns="35719" anchor="ctr"/>
            <a:lstStyle/>
            <a:p>
              <a:pPr defTabSz="642915">
                <a:buClr>
                  <a:srgbClr val="000000"/>
                </a:buClr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18" name="Shape 113">
              <a:extLst>
                <a:ext uri="{FF2B5EF4-FFF2-40B4-BE49-F238E27FC236}">
                  <a16:creationId xmlns:a16="http://schemas.microsoft.com/office/drawing/2014/main" id="{6E5A92DA-2C60-A6A0-37CF-DEF3F4AECE70}"/>
                </a:ext>
              </a:extLst>
            </p:cNvPr>
            <p:cNvSpPr/>
            <p:nvPr/>
          </p:nvSpPr>
          <p:spPr>
            <a:xfrm>
              <a:off x="8381892" y="1375518"/>
              <a:ext cx="1713291" cy="59138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anchor="ctr">
              <a:spAutoFit/>
            </a:bodyPr>
            <a:lstStyle/>
            <a:p>
              <a:pPr algn="ctr" defTabSz="642915">
                <a:buClr>
                  <a:srgbClr val="000000"/>
                </a:buClr>
                <a:defRPr sz="2400" b="1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687" dirty="0"/>
                <a:t>matter-antimatter</a:t>
              </a:r>
            </a:p>
            <a:p>
              <a:pPr algn="ctr" defTabSz="642915">
                <a:buClr>
                  <a:srgbClr val="000000"/>
                </a:buClr>
                <a:defRPr sz="2400" b="1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687" dirty="0"/>
                <a:t>asymmetry</a:t>
              </a:r>
            </a:p>
          </p:txBody>
        </p:sp>
        <p:pic>
          <p:nvPicPr>
            <p:cNvPr id="19" name="pasted-image.tiff">
              <a:extLst>
                <a:ext uri="{FF2B5EF4-FFF2-40B4-BE49-F238E27FC236}">
                  <a16:creationId xmlns:a16="http://schemas.microsoft.com/office/drawing/2014/main" id="{190CFF31-0454-37F3-4C3E-487B53783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b="6867"/>
            <a:stretch>
              <a:fillRect/>
            </a:stretch>
          </p:blipFill>
          <p:spPr>
            <a:xfrm>
              <a:off x="8437214" y="1914798"/>
              <a:ext cx="1624333" cy="1028689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03D7913-AB13-A304-1929-4527BF6491A4}"/>
              </a:ext>
            </a:extLst>
          </p:cNvPr>
          <p:cNvSpPr txBox="1"/>
          <p:nvPr/>
        </p:nvSpPr>
        <p:spPr>
          <a:xfrm>
            <a:off x="3807011" y="3398029"/>
            <a:ext cx="310938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CA" sz="1200" dirty="0">
                <a:hlinkClick r:id="rId9"/>
              </a:rPr>
              <a:t>Graner et al. </a:t>
            </a:r>
            <a:r>
              <a:rPr lang="en-CA" sz="1200" i="1" dirty="0">
                <a:hlinkClick r:id="rId9"/>
              </a:rPr>
              <a:t>Phys. Rev. Lett.</a:t>
            </a:r>
            <a:r>
              <a:rPr lang="en-CA" sz="1200" dirty="0">
                <a:hlinkClick r:id="rId9"/>
              </a:rPr>
              <a:t> </a:t>
            </a:r>
            <a:r>
              <a:rPr lang="en-CA" sz="1200" b="1" dirty="0">
                <a:hlinkClick r:id="rId9"/>
              </a:rPr>
              <a:t>116 </a:t>
            </a:r>
            <a:r>
              <a:rPr lang="en-CA" sz="1200" dirty="0">
                <a:hlinkClick r:id="rId9"/>
              </a:rPr>
              <a:t>(2016)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21177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8" grpId="0" animBg="1"/>
      <p:bldP spid="9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429CB-34D1-25A9-B8B0-2B6856D74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Molecule of choice - </a:t>
            </a:r>
            <a:r>
              <a:rPr lang="en-US" dirty="0" err="1"/>
              <a:t>FrAg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94C6C7-BF65-EA14-128C-AE5E5E19F4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473696" y="1023257"/>
                <a:ext cx="6802796" cy="5543797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Francium (</a:t>
                </a:r>
                <a:r>
                  <a:rPr lang="en-US" sz="2400" baseline="30000" dirty="0"/>
                  <a:t>223</a:t>
                </a:r>
                <a:r>
                  <a:rPr lang="en-US" sz="2400" dirty="0"/>
                  <a:t>Fr) + Silver (</a:t>
                </a:r>
                <a:r>
                  <a:rPr lang="en-US" sz="2400" baseline="30000" dirty="0"/>
                  <a:t>107</a:t>
                </a:r>
                <a:r>
                  <a:rPr lang="en-US" sz="2400" dirty="0"/>
                  <a:t>Ag)</a:t>
                </a:r>
              </a:p>
              <a:p>
                <a:pPr lvl="1"/>
                <a:r>
                  <a:rPr lang="en-US" sz="2000" dirty="0"/>
                  <a:t>Octupole deformed </a:t>
                </a:r>
                <a:r>
                  <a:rPr lang="en-US" sz="2000" baseline="30000" dirty="0"/>
                  <a:t>223</a:t>
                </a:r>
                <a:r>
                  <a:rPr lang="en-US" sz="2000" dirty="0"/>
                  <a:t>Fr</a:t>
                </a:r>
              </a:p>
              <a:p>
                <a:pPr lvl="1"/>
                <a:r>
                  <a:rPr lang="en-US" sz="2000" dirty="0"/>
                  <a:t>Ionic bond ⇒ strong internal field</a:t>
                </a:r>
              </a:p>
              <a:p>
                <a:pPr lvl="0"/>
                <a14:m>
                  <m:oMath xmlns:m="http://schemas.openxmlformats.org/officeDocument/2006/math"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CA" sz="2400" dirty="0">
                    <a:solidFill>
                      <a:prstClr val="black"/>
                    </a:solidFill>
                  </a:rPr>
                  <a:t> larger intrinsic sensitivity</a:t>
                </a:r>
              </a:p>
              <a:p>
                <a:pPr lvl="0"/>
                <a:endParaRPr lang="en-US" sz="2200" dirty="0"/>
              </a:p>
              <a:p>
                <a:pPr lvl="1"/>
                <a:endParaRPr lang="en-US" sz="2000" dirty="0"/>
              </a:p>
              <a:p>
                <a:pPr lvl="1"/>
                <a:endParaRPr lang="en-US" sz="2000" dirty="0"/>
              </a:p>
              <a:p>
                <a:pPr lvl="1"/>
                <a:endParaRPr lang="en-US" sz="2000" dirty="0"/>
              </a:p>
              <a:p>
                <a:pPr lvl="1"/>
                <a:endParaRPr lang="en-US" sz="2000" dirty="0"/>
              </a:p>
              <a:p>
                <a:pPr lvl="1"/>
                <a:endParaRPr lang="en-US" sz="2000" dirty="0"/>
              </a:p>
              <a:p>
                <a:r>
                  <a:rPr lang="en-CA" sz="2400" dirty="0"/>
                  <a:t>Assemble molecule from laser-cooled Fr and Ag</a:t>
                </a:r>
              </a:p>
              <a:p>
                <a:pPr lvl="1"/>
                <a:r>
                  <a:rPr lang="en-CA" sz="2000" dirty="0"/>
                  <a:t>Nearly degenerate ultracold neutral samples</a:t>
                </a:r>
              </a:p>
              <a:p>
                <a:pPr lvl="1"/>
                <a:r>
                  <a:rPr lang="en-CA" sz="2000" dirty="0"/>
                  <a:t>Ultracold collisional properties described by scattering length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94C6C7-BF65-EA14-128C-AE5E5E19F4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73696" y="1023257"/>
                <a:ext cx="6802796" cy="5543797"/>
              </a:xfrm>
              <a:blipFill>
                <a:blip r:embed="rId3"/>
                <a:stretch>
                  <a:fillRect l="-1306" t="-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age1image29984.png" descr="page1image29984.png">
            <a:extLst>
              <a:ext uri="{FF2B5EF4-FFF2-40B4-BE49-F238E27FC236}">
                <a16:creationId xmlns:a16="http://schemas.microsoft.com/office/drawing/2014/main" id="{190E50A6-8D1F-54EE-FA5C-DBC7999AC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4340" y="1120312"/>
            <a:ext cx="2557198" cy="5422628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Rounded Rectangle">
            <a:extLst>
              <a:ext uri="{FF2B5EF4-FFF2-40B4-BE49-F238E27FC236}">
                <a16:creationId xmlns:a16="http://schemas.microsoft.com/office/drawing/2014/main" id="{9DC746C6-A22D-A18A-952D-3F1FF1BBC694}"/>
              </a:ext>
            </a:extLst>
          </p:cNvPr>
          <p:cNvSpPr/>
          <p:nvPr/>
        </p:nvSpPr>
        <p:spPr>
          <a:xfrm>
            <a:off x="1636203" y="3028648"/>
            <a:ext cx="3601707" cy="1298278"/>
          </a:xfrm>
          <a:prstGeom prst="roundRect">
            <a:avLst>
              <a:gd name="adj" fmla="val 9231"/>
            </a:avLst>
          </a:prstGeom>
          <a:solidFill>
            <a:srgbClr val="FFFFFF"/>
          </a:solidFill>
          <a:ln w="38100">
            <a:solidFill>
              <a:srgbClr val="ED1A2E"/>
            </a:solidFill>
          </a:ln>
        </p:spPr>
        <p:txBody>
          <a:bodyPr lIns="50800" tIns="50800" rIns="50800" bIns="50800" anchor="ctr"/>
          <a:lstStyle/>
          <a:p>
            <a:pPr marL="57799" marR="57799" algn="l" defTabSz="1295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aphicFrame>
        <p:nvGraphicFramePr>
          <p:cNvPr id="13" name="Table 1">
            <a:extLst>
              <a:ext uri="{FF2B5EF4-FFF2-40B4-BE49-F238E27FC236}">
                <a16:creationId xmlns:a16="http://schemas.microsoft.com/office/drawing/2014/main" id="{34DD3DC0-06BB-099D-DACE-B7F107E6AE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53070627"/>
              </p:ext>
            </p:extLst>
          </p:nvPr>
        </p:nvGraphicFramePr>
        <p:xfrm>
          <a:off x="1798804" y="3045986"/>
          <a:ext cx="3276599" cy="1181100"/>
        </p:xfrm>
        <a:graphic>
          <a:graphicData uri="http://schemas.openxmlformats.org/drawingml/2006/table">
            <a:tbl>
              <a:tblPr/>
              <a:tblGrid>
                <a:gridCol w="9671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3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6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3700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8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b="1">
                          <a:uFill>
                            <a:solidFill>
                              <a:srgbClr val="000000"/>
                            </a:solidFill>
                          </a:uFill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nuclide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0"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8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b="1" dirty="0">
                          <a:uFill>
                            <a:solidFill>
                              <a:srgbClr val="000000"/>
                            </a:solidFill>
                          </a:uFill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 yield [1/s]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0"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800"/>
                        </a:spcBef>
                        <a:tabLst>
                          <a:tab pos="1295400" algn="l"/>
                        </a:tabLst>
                        <a:defRPr sz="1800" b="1">
                          <a:uFill>
                            <a:solidFill>
                              <a:srgbClr val="000000"/>
                            </a:solidFill>
                          </a:uFill>
                          <a:latin typeface="Garamond"/>
                          <a:ea typeface="Garamond"/>
                          <a:cs typeface="Garamond"/>
                          <a:sym typeface="Garamond"/>
                        </a:defRPr>
                      </a:pPr>
                      <a:r>
                        <a:t>T</a:t>
                      </a:r>
                      <a:r>
                        <a:rPr baseline="-5999"/>
                        <a:t>1/2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800"/>
                        </a:spcBef>
                        <a:tabLst>
                          <a:tab pos="1295400" algn="l"/>
                        </a:tabLst>
                        <a:defRPr sz="1800" b="1">
                          <a:uFill>
                            <a:solidFill>
                              <a:srgbClr val="000000"/>
                            </a:solidFill>
                          </a:uFill>
                          <a:latin typeface="Garamond"/>
                          <a:ea typeface="Garamond"/>
                          <a:cs typeface="Garamond"/>
                          <a:sym typeface="Garamond"/>
                        </a:defRPr>
                      </a:pPr>
                      <a:r>
                        <a:rPr baseline="31999" dirty="0"/>
                        <a:t>2</a:t>
                      </a:r>
                      <a:r>
                        <a:rPr lang="en-US" baseline="31999" dirty="0"/>
                        <a:t>11</a:t>
                      </a:r>
                      <a:r>
                        <a:rPr dirty="0"/>
                        <a:t>Fr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8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lang="en-US" b="1" dirty="0">
                          <a:uFill>
                            <a:solidFill>
                              <a:srgbClr val="000000"/>
                            </a:solidFill>
                          </a:uFill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9.3E</a:t>
                      </a:r>
                      <a:r>
                        <a:rPr b="1" dirty="0">
                          <a:uFill>
                            <a:solidFill>
                              <a:srgbClr val="000000"/>
                            </a:solidFill>
                          </a:uFill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+0</a:t>
                      </a:r>
                      <a:r>
                        <a:rPr lang="en-US" b="1" dirty="0">
                          <a:uFill>
                            <a:solidFill>
                              <a:srgbClr val="000000"/>
                            </a:solidFill>
                          </a:uFill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8</a:t>
                      </a:r>
                      <a:endParaRPr b="1" dirty="0">
                        <a:uFill>
                          <a:solidFill>
                            <a:srgbClr val="000000"/>
                          </a:solidFill>
                        </a:uFill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8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lang="en-US" b="1" dirty="0">
                          <a:uFill>
                            <a:solidFill>
                              <a:srgbClr val="000000"/>
                            </a:solidFill>
                          </a:uFill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3.1</a:t>
                      </a:r>
                      <a:r>
                        <a:rPr b="1" dirty="0">
                          <a:uFill>
                            <a:solidFill>
                              <a:srgbClr val="000000"/>
                            </a:solidFill>
                          </a:uFill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 min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800"/>
                        </a:spcBef>
                        <a:tabLst>
                          <a:tab pos="1295400" algn="l"/>
                        </a:tabLst>
                        <a:defRPr sz="1800" b="1">
                          <a:uFill>
                            <a:solidFill>
                              <a:srgbClr val="000000"/>
                            </a:solidFill>
                          </a:uFill>
                          <a:latin typeface="Garamond"/>
                          <a:ea typeface="Garamond"/>
                          <a:cs typeface="Garamond"/>
                          <a:sym typeface="Garamond"/>
                        </a:defRPr>
                      </a:pPr>
                      <a:r>
                        <a:rPr lang="en-CA" baseline="31999" dirty="0"/>
                        <a:t>223</a:t>
                      </a:r>
                      <a:r>
                        <a:rPr lang="en-CA" dirty="0"/>
                        <a:t>Fr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8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lang="en-US" b="1" dirty="0">
                          <a:uFill>
                            <a:solidFill>
                              <a:srgbClr val="000000"/>
                            </a:solidFill>
                          </a:uFill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6.6</a:t>
                      </a:r>
                      <a:r>
                        <a:rPr b="1" dirty="0">
                          <a:uFill>
                            <a:solidFill>
                              <a:srgbClr val="000000"/>
                            </a:solidFill>
                          </a:uFill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E+</a:t>
                      </a:r>
                      <a:r>
                        <a:rPr lang="en-US" b="1" dirty="0">
                          <a:uFill>
                            <a:solidFill>
                              <a:srgbClr val="000000"/>
                            </a:solidFill>
                          </a:uFill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6</a:t>
                      </a:r>
                      <a:endParaRPr b="1" dirty="0">
                        <a:uFill>
                          <a:solidFill>
                            <a:srgbClr val="000000"/>
                          </a:solidFill>
                        </a:uFill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8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b="1" dirty="0">
                          <a:uFill>
                            <a:solidFill>
                              <a:srgbClr val="000000"/>
                            </a:solidFill>
                          </a:uFill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2</a:t>
                      </a:r>
                      <a:r>
                        <a:rPr lang="en-US" b="1" dirty="0">
                          <a:uFill>
                            <a:solidFill>
                              <a:srgbClr val="000000"/>
                            </a:solidFill>
                          </a:uFill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2</a:t>
                      </a:r>
                      <a:r>
                        <a:rPr b="1" dirty="0">
                          <a:uFill>
                            <a:solidFill>
                              <a:srgbClr val="000000"/>
                            </a:solidFill>
                          </a:uFill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 min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0">
                      <a:miter lim="400000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13C395C6-C02B-3702-3107-8A5352A14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75403" y="6448252"/>
            <a:ext cx="2844800" cy="365125"/>
          </a:xfrm>
        </p:spPr>
        <p:txBody>
          <a:bodyPr/>
          <a:lstStyle/>
          <a:p>
            <a:fld id="{8BE1B3CD-F4C4-7C49-9987-2AAFED7C17E0}" type="slidenum">
              <a:rPr lang="en-US" smtClean="0"/>
              <a:t>3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46AEAD-B8A8-7165-222D-FD1DD57C4F9F}"/>
              </a:ext>
            </a:extLst>
          </p:cNvPr>
          <p:cNvSpPr txBox="1"/>
          <p:nvPr/>
        </p:nvSpPr>
        <p:spPr>
          <a:xfrm>
            <a:off x="7071817" y="6125086"/>
            <a:ext cx="2557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REDRUM Collaboration led by Dave DeMille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5A10F2-1785-E12F-8F54-3A192659B027}"/>
              </a:ext>
            </a:extLst>
          </p:cNvPr>
          <p:cNvSpPr txBox="1"/>
          <p:nvPr/>
        </p:nvSpPr>
        <p:spPr>
          <a:xfrm>
            <a:off x="5363005" y="3290862"/>
            <a:ext cx="30759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/>
              <a:t>TRIUMF ideally placed to host a </a:t>
            </a:r>
            <a:r>
              <a:rPr lang="en-CA" dirty="0" err="1"/>
              <a:t>FrAg</a:t>
            </a:r>
            <a:r>
              <a:rPr lang="en-CA" dirty="0"/>
              <a:t> experiment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7B9F97-FC9F-9FC2-B24D-7ABF34B54E0B}"/>
              </a:ext>
            </a:extLst>
          </p:cNvPr>
          <p:cNvSpPr txBox="1"/>
          <p:nvPr/>
        </p:nvSpPr>
        <p:spPr>
          <a:xfrm>
            <a:off x="1953499" y="4344264"/>
            <a:ext cx="25367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lang="en-CA" sz="1200" dirty="0">
                <a:hlinkClick r:id="rId5"/>
              </a:rPr>
              <a:t>TRIUMF Yield database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6603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diagram of a graph&#10;&#10;Description automatically generated">
            <a:extLst>
              <a:ext uri="{FF2B5EF4-FFF2-40B4-BE49-F238E27FC236}">
                <a16:creationId xmlns:a16="http://schemas.microsoft.com/office/drawing/2014/main" id="{51EDF0AF-1137-7ECF-76E3-AA1FAACD9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3555" y="1174078"/>
            <a:ext cx="5737422" cy="48246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912ACF-84AB-1610-A7FC-35678DE8A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Photoassociation</a:t>
            </a:r>
            <a:r>
              <a:rPr lang="en-US" dirty="0"/>
              <a:t> (PA)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E34BC-7587-8DC5-AF8A-FA9D21609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1B3CD-F4C4-7C49-9987-2AAFED7C17E0}" type="slidenum">
              <a:rPr lang="en-US" smtClean="0"/>
              <a:t>4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AA4087-0DC9-5C07-03B0-934EC3BD2101}"/>
              </a:ext>
            </a:extLst>
          </p:cNvPr>
          <p:cNvSpPr/>
          <p:nvPr/>
        </p:nvSpPr>
        <p:spPr>
          <a:xfrm>
            <a:off x="6808970" y="1566930"/>
            <a:ext cx="4347147" cy="9354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0C5EA65-5B7D-197F-CB7D-0FA845F1639D}"/>
              </a:ext>
            </a:extLst>
          </p:cNvPr>
          <p:cNvCxnSpPr>
            <a:cxnSpLocks/>
          </p:cNvCxnSpPr>
          <p:nvPr/>
        </p:nvCxnSpPr>
        <p:spPr>
          <a:xfrm flipH="1" flipV="1">
            <a:off x="3667507" y="4482578"/>
            <a:ext cx="487032" cy="564767"/>
          </a:xfrm>
          <a:prstGeom prst="straightConnector1">
            <a:avLst/>
          </a:prstGeom>
          <a:ln w="38100">
            <a:solidFill>
              <a:srgbClr val="ED1A2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2F938D4-D06F-E5AD-BC2B-D2A69428F392}"/>
              </a:ext>
            </a:extLst>
          </p:cNvPr>
          <p:cNvSpPr txBox="1"/>
          <p:nvPr/>
        </p:nvSpPr>
        <p:spPr>
          <a:xfrm>
            <a:off x="4154539" y="5074273"/>
            <a:ext cx="2695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D1A2E"/>
                </a:solidFill>
              </a:rPr>
              <a:t>Weakly bound states of Fr</a:t>
            </a:r>
            <a:r>
              <a:rPr lang="en-US" baseline="-25000" dirty="0">
                <a:solidFill>
                  <a:srgbClr val="ED1A2E"/>
                </a:solidFill>
              </a:rPr>
              <a:t>2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10E301F-6CF8-4D5F-9208-0FBBA96CB75F}"/>
              </a:ext>
            </a:extLst>
          </p:cNvPr>
          <p:cNvCxnSpPr>
            <a:cxnSpLocks/>
          </p:cNvCxnSpPr>
          <p:nvPr/>
        </p:nvCxnSpPr>
        <p:spPr>
          <a:xfrm flipH="1" flipV="1">
            <a:off x="3907421" y="2099982"/>
            <a:ext cx="4179" cy="2306918"/>
          </a:xfrm>
          <a:prstGeom prst="straightConnector1">
            <a:avLst/>
          </a:prstGeom>
          <a:ln w="635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91F256D-51E5-1620-2AB5-B3523616C1C9}"/>
                  </a:ext>
                </a:extLst>
              </p:cNvPr>
              <p:cNvSpPr txBox="1"/>
              <p:nvPr/>
            </p:nvSpPr>
            <p:spPr>
              <a:xfrm>
                <a:off x="3973461" y="3290500"/>
                <a:ext cx="34778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𝝎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91F256D-51E5-1620-2AB5-B3523616C1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3461" y="3290500"/>
                <a:ext cx="347788" cy="276999"/>
              </a:xfrm>
              <a:prstGeom prst="rect">
                <a:avLst/>
              </a:prstGeom>
              <a:blipFill>
                <a:blip r:embed="rId6"/>
                <a:stretch>
                  <a:fillRect l="-6897" r="-6897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179915C-E135-678C-F58C-554C818D546E}"/>
                  </a:ext>
                </a:extLst>
              </p:cNvPr>
              <p:cNvSpPr txBox="1"/>
              <p:nvPr/>
            </p:nvSpPr>
            <p:spPr>
              <a:xfrm>
                <a:off x="3449832" y="3468364"/>
                <a:ext cx="34778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𝝎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179915C-E135-678C-F58C-554C818D54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9832" y="3468364"/>
                <a:ext cx="347788" cy="276999"/>
              </a:xfrm>
              <a:prstGeom prst="rect">
                <a:avLst/>
              </a:prstGeom>
              <a:blipFill>
                <a:blip r:embed="rId7"/>
                <a:stretch>
                  <a:fillRect l="-6897" r="-3448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7626AFF8-7F50-4D5A-BF00-82CD3EAD3061}"/>
              </a:ext>
            </a:extLst>
          </p:cNvPr>
          <p:cNvSpPr txBox="1"/>
          <p:nvPr/>
        </p:nvSpPr>
        <p:spPr>
          <a:xfrm>
            <a:off x="2622998" y="6032620"/>
            <a:ext cx="3461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8"/>
              </a:rPr>
              <a:t>Adapted from Jones et al. </a:t>
            </a:r>
            <a:r>
              <a:rPr lang="en-CA" sz="1200" i="1" dirty="0">
                <a:hlinkClick r:id="rId8"/>
              </a:rPr>
              <a:t>Rev. Mod. Phys. </a:t>
            </a:r>
            <a:r>
              <a:rPr lang="en-CA" sz="1200" b="1" dirty="0">
                <a:hlinkClick r:id="rId8"/>
              </a:rPr>
              <a:t>78</a:t>
            </a:r>
            <a:r>
              <a:rPr lang="en-CA" sz="1200" dirty="0">
                <a:hlinkClick r:id="rId8"/>
              </a:rPr>
              <a:t>, (2006)</a:t>
            </a:r>
            <a:endParaRPr lang="en-CA" sz="1200" dirty="0"/>
          </a:p>
          <a:p>
            <a:endParaRPr lang="en-US" sz="1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71577F-3DE3-C164-B84A-4FA106CABAF5}"/>
              </a:ext>
            </a:extLst>
          </p:cNvPr>
          <p:cNvSpPr/>
          <p:nvPr/>
        </p:nvSpPr>
        <p:spPr>
          <a:xfrm>
            <a:off x="4720005" y="3653805"/>
            <a:ext cx="619727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7C08746-E371-E34A-AC76-F9E9F82CDAE4}"/>
              </a:ext>
            </a:extLst>
          </p:cNvPr>
          <p:cNvSpPr/>
          <p:nvPr/>
        </p:nvSpPr>
        <p:spPr>
          <a:xfrm>
            <a:off x="6790034" y="4140248"/>
            <a:ext cx="619727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1A64842-E87D-E413-F7D0-8816D07CB3A1}"/>
              </a:ext>
            </a:extLst>
          </p:cNvPr>
          <p:cNvSpPr/>
          <p:nvPr/>
        </p:nvSpPr>
        <p:spPr>
          <a:xfrm>
            <a:off x="4351357" y="3595982"/>
            <a:ext cx="821386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D273A16-0C3D-C103-1047-AF51C733486F}"/>
              </a:ext>
            </a:extLst>
          </p:cNvPr>
          <p:cNvSpPr/>
          <p:nvPr/>
        </p:nvSpPr>
        <p:spPr>
          <a:xfrm>
            <a:off x="3274468" y="4955577"/>
            <a:ext cx="432560" cy="3693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CA4C220-9752-64AE-07C4-E7594423EBE2}"/>
              </a:ext>
            </a:extLst>
          </p:cNvPr>
          <p:cNvSpPr/>
          <p:nvPr/>
        </p:nvSpPr>
        <p:spPr>
          <a:xfrm>
            <a:off x="5443938" y="1596885"/>
            <a:ext cx="682173" cy="3693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9DEBC88-73E4-A9F6-34BC-A0EFA833EF55}"/>
              </a:ext>
            </a:extLst>
          </p:cNvPr>
          <p:cNvSpPr/>
          <p:nvPr/>
        </p:nvSpPr>
        <p:spPr>
          <a:xfrm>
            <a:off x="5811413" y="2136775"/>
            <a:ext cx="566448" cy="9483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33569F6-B3FB-1390-BB5D-B0CC85E11A2C}"/>
              </a:ext>
            </a:extLst>
          </p:cNvPr>
          <p:cNvSpPr/>
          <p:nvPr/>
        </p:nvSpPr>
        <p:spPr>
          <a:xfrm>
            <a:off x="3383755" y="1381605"/>
            <a:ext cx="587277" cy="618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116708C-428D-EBA5-958F-F41BC26335E1}"/>
              </a:ext>
            </a:extLst>
          </p:cNvPr>
          <p:cNvSpPr/>
          <p:nvPr/>
        </p:nvSpPr>
        <p:spPr>
          <a:xfrm>
            <a:off x="2377804" y="2380271"/>
            <a:ext cx="432560" cy="3693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F26D2F6-47B4-96F6-B2CD-59FEED9CA114}"/>
              </a:ext>
            </a:extLst>
          </p:cNvPr>
          <p:cNvSpPr/>
          <p:nvPr/>
        </p:nvSpPr>
        <p:spPr>
          <a:xfrm>
            <a:off x="2210753" y="4042775"/>
            <a:ext cx="353568" cy="353568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A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A4D6D87-A75F-5A89-D184-B7D41574C6C5}"/>
              </a:ext>
            </a:extLst>
          </p:cNvPr>
          <p:cNvGrpSpPr/>
          <p:nvPr/>
        </p:nvGrpSpPr>
        <p:grpSpPr>
          <a:xfrm>
            <a:off x="2313156" y="1394002"/>
            <a:ext cx="4430808" cy="3020343"/>
            <a:chOff x="2313156" y="1394002"/>
            <a:chExt cx="4430808" cy="302034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E945B72-3D14-7997-531F-A8C3984FF504}"/>
                </a:ext>
              </a:extLst>
            </p:cNvPr>
            <p:cNvGrpSpPr/>
            <p:nvPr/>
          </p:nvGrpSpPr>
          <p:grpSpPr>
            <a:xfrm>
              <a:off x="2313156" y="1394002"/>
              <a:ext cx="4430808" cy="3003337"/>
              <a:chOff x="2398426" y="1401398"/>
              <a:chExt cx="4347147" cy="3003337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6D8D11F-0055-8D56-253D-77B815F768B4}"/>
                  </a:ext>
                </a:extLst>
              </p:cNvPr>
              <p:cNvSpPr/>
              <p:nvPr/>
            </p:nvSpPr>
            <p:spPr>
              <a:xfrm>
                <a:off x="2924642" y="2020100"/>
                <a:ext cx="1229897" cy="238463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0825B0E-C1D1-BFAD-C4CE-D9F110D1E636}"/>
                  </a:ext>
                </a:extLst>
              </p:cNvPr>
              <p:cNvSpPr/>
              <p:nvPr/>
            </p:nvSpPr>
            <p:spPr>
              <a:xfrm>
                <a:off x="3077042" y="2172500"/>
                <a:ext cx="1229897" cy="190941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F139EEBD-9991-FE87-D812-F5932720DBC1}"/>
                  </a:ext>
                </a:extLst>
              </p:cNvPr>
              <p:cNvSpPr/>
              <p:nvPr/>
            </p:nvSpPr>
            <p:spPr>
              <a:xfrm>
                <a:off x="2398426" y="1401398"/>
                <a:ext cx="4347147" cy="220546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0539560-E66D-2B05-DFF0-692D1B71DEA9}"/>
                </a:ext>
              </a:extLst>
            </p:cNvPr>
            <p:cNvSpPr/>
            <p:nvPr/>
          </p:nvSpPr>
          <p:spPr>
            <a:xfrm>
              <a:off x="6376928" y="3416928"/>
              <a:ext cx="289690" cy="9974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3F2CB312-211F-0BB9-8863-AE012DCCC05A}"/>
              </a:ext>
            </a:extLst>
          </p:cNvPr>
          <p:cNvSpPr/>
          <p:nvPr/>
        </p:nvSpPr>
        <p:spPr>
          <a:xfrm>
            <a:off x="5502408" y="4042775"/>
            <a:ext cx="353568" cy="353568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0EF19D6-D4A8-65C4-65D3-6DC416E3F70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283558" y="1280632"/>
                <a:ext cx="4595930" cy="4091270"/>
              </a:xfrm>
            </p:spPr>
            <p:txBody>
              <a:bodyPr/>
              <a:lstStyle/>
              <a:p>
                <a:r>
                  <a:rPr lang="en-US" sz="2400" dirty="0"/>
                  <a:t>Scattering length encoded in binding energy of weakly bound Fr</a:t>
                </a:r>
                <a:r>
                  <a:rPr lang="en-US" sz="2400" baseline="-25000" dirty="0"/>
                  <a:t>2</a:t>
                </a:r>
                <a:r>
                  <a:rPr lang="en-US" sz="2400" dirty="0"/>
                  <a:t> dimers</a:t>
                </a:r>
              </a:p>
              <a:p>
                <a:r>
                  <a:rPr lang="en-US" sz="2400" dirty="0"/>
                  <a:t>Process via which two colliding atoms absorb a photon and form an electronically excited molecular state</a:t>
                </a:r>
              </a:p>
              <a:p>
                <a:r>
                  <a:rPr lang="en-US" sz="2400" dirty="0"/>
                  <a:t>2-color </a:t>
                </a:r>
                <a:r>
                  <a:rPr lang="en-US" sz="2400" dirty="0" err="1"/>
                  <a:t>photoassociation</a:t>
                </a:r>
                <a:endParaRPr lang="en-US" sz="240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1" i="1" smtClean="0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sz="2200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sz="22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en-US" sz="22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sz="22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− </m:t>
                    </m:r>
                    <m:sSub>
                      <m:sSubPr>
                        <m:ctrlPr>
                          <a:rPr lang="en-US" sz="22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en-US" sz="22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endParaRPr lang="en-US" sz="2200" b="1" dirty="0">
                  <a:solidFill>
                    <a:schemeClr val="accent1"/>
                  </a:solidFill>
                </a:endParaRPr>
              </a:p>
              <a:p>
                <a:r>
                  <a:rPr lang="en-US" sz="2400" dirty="0"/>
                  <a:t>Density-governed process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0EF19D6-D4A8-65C4-65D3-6DC416E3F7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283558" y="1280632"/>
                <a:ext cx="4595930" cy="4091270"/>
              </a:xfrm>
              <a:blipFill>
                <a:blip r:embed="rId9"/>
                <a:stretch>
                  <a:fillRect l="-1928" t="-1238" r="-3581" b="-15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2EE87AE-1C3C-7D8E-0B23-64A6CF2D0D1D}"/>
              </a:ext>
            </a:extLst>
          </p:cNvPr>
          <p:cNvCxnSpPr>
            <a:cxnSpLocks/>
          </p:cNvCxnSpPr>
          <p:nvPr/>
        </p:nvCxnSpPr>
        <p:spPr>
          <a:xfrm flipH="1">
            <a:off x="2615231" y="4624919"/>
            <a:ext cx="948584" cy="0"/>
          </a:xfrm>
          <a:prstGeom prst="straightConnector1">
            <a:avLst/>
          </a:prstGeom>
          <a:ln w="1587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FB9A33C-EC71-58E9-E557-06A14192C832}"/>
              </a:ext>
            </a:extLst>
          </p:cNvPr>
          <p:cNvCxnSpPr>
            <a:cxnSpLocks/>
          </p:cNvCxnSpPr>
          <p:nvPr/>
        </p:nvCxnSpPr>
        <p:spPr>
          <a:xfrm flipH="1">
            <a:off x="2610477" y="4531442"/>
            <a:ext cx="1187143" cy="0"/>
          </a:xfrm>
          <a:prstGeom prst="straightConnector1">
            <a:avLst/>
          </a:prstGeom>
          <a:ln w="1587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770CA564-1CA9-C0CB-4573-FAF6B843640E}"/>
              </a:ext>
            </a:extLst>
          </p:cNvPr>
          <p:cNvCxnSpPr>
            <a:cxnSpLocks/>
          </p:cNvCxnSpPr>
          <p:nvPr/>
        </p:nvCxnSpPr>
        <p:spPr>
          <a:xfrm flipH="1">
            <a:off x="2610476" y="4451368"/>
            <a:ext cx="1187143" cy="0"/>
          </a:xfrm>
          <a:prstGeom prst="straightConnector1">
            <a:avLst/>
          </a:prstGeom>
          <a:ln w="1587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FF294729-48F9-1AA8-5EA0-8717B3AB4167}"/>
              </a:ext>
            </a:extLst>
          </p:cNvPr>
          <p:cNvCxnSpPr>
            <a:cxnSpLocks/>
          </p:cNvCxnSpPr>
          <p:nvPr/>
        </p:nvCxnSpPr>
        <p:spPr>
          <a:xfrm flipH="1">
            <a:off x="2594084" y="4486311"/>
            <a:ext cx="1553271" cy="0"/>
          </a:xfrm>
          <a:prstGeom prst="straightConnector1">
            <a:avLst/>
          </a:prstGeom>
          <a:ln w="1587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0D7F9595-D7A9-C866-8848-F5EA8496D2A4}"/>
              </a:ext>
            </a:extLst>
          </p:cNvPr>
          <p:cNvCxnSpPr>
            <a:cxnSpLocks/>
          </p:cNvCxnSpPr>
          <p:nvPr/>
        </p:nvCxnSpPr>
        <p:spPr>
          <a:xfrm flipH="1" flipV="1">
            <a:off x="2600951" y="4448193"/>
            <a:ext cx="2774324" cy="3175"/>
          </a:xfrm>
          <a:prstGeom prst="straightConnector1">
            <a:avLst/>
          </a:prstGeom>
          <a:ln w="1587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72C0C4EE-AAE9-575C-17AB-7FA5CFE2B5A3}"/>
              </a:ext>
            </a:extLst>
          </p:cNvPr>
          <p:cNvCxnSpPr>
            <a:cxnSpLocks/>
          </p:cNvCxnSpPr>
          <p:nvPr/>
        </p:nvCxnSpPr>
        <p:spPr>
          <a:xfrm flipH="1">
            <a:off x="2610476" y="4449780"/>
            <a:ext cx="2764799" cy="0"/>
          </a:xfrm>
          <a:prstGeom prst="straightConnector1">
            <a:avLst/>
          </a:prstGeom>
          <a:ln w="15875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0228E855-E43E-E988-CE78-B197C243E88D}"/>
              </a:ext>
            </a:extLst>
          </p:cNvPr>
          <p:cNvSpPr/>
          <p:nvPr/>
        </p:nvSpPr>
        <p:spPr>
          <a:xfrm>
            <a:off x="5693695" y="3598992"/>
            <a:ext cx="432560" cy="3693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75B38FE0-FD82-EABF-D2C2-0808C41A7E40}"/>
                  </a:ext>
                </a:extLst>
              </p:cNvPr>
              <p:cNvSpPr/>
              <p:nvPr/>
            </p:nvSpPr>
            <p:spPr>
              <a:xfrm>
                <a:off x="5791809" y="3664980"/>
                <a:ext cx="432560" cy="3693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75B38FE0-FD82-EABF-D2C2-0808C41A7E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809" y="3664980"/>
                <a:ext cx="432560" cy="369325"/>
              </a:xfrm>
              <a:prstGeom prst="rect">
                <a:avLst/>
              </a:prstGeom>
              <a:blipFill>
                <a:blip r:embed="rId10"/>
                <a:stretch>
                  <a:fillRect l="-540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B6B0788-6273-7D1A-DF3A-1DE9E4613FA8}"/>
              </a:ext>
            </a:extLst>
          </p:cNvPr>
          <p:cNvCxnSpPr>
            <a:cxnSpLocks/>
          </p:cNvCxnSpPr>
          <p:nvPr/>
        </p:nvCxnSpPr>
        <p:spPr>
          <a:xfrm flipV="1">
            <a:off x="3392774" y="2099982"/>
            <a:ext cx="0" cy="2348211"/>
          </a:xfrm>
          <a:prstGeom prst="straightConnector1">
            <a:avLst/>
          </a:prstGeom>
          <a:ln w="63500">
            <a:solidFill>
              <a:srgbClr val="00B05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241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23881 0.0004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881 0.00046 L -3.75E-6 7.40741E-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8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22222E-6 L -0.14558 -0.0002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79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558 -0.00023 L -0.14532 -0.3037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5185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0.02266 -0.3032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3" y="-1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0" presetClass="path" presetSubtype="0" repeatCount="3000" accel="50000" decel="5000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532 -0.30371 L -0.22513 -0.30324 L -0.14532 -0.30371 Z " pathEditMode="relative" rAng="0" ptsTypes="AAA">
                                      <p:cBhvr>
                                        <p:cTn id="4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7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7" grpId="0"/>
      <p:bldP spid="12" grpId="0" animBg="1"/>
      <p:bldP spid="21" grpId="0" animBg="1"/>
      <p:bldP spid="21" grpId="1" animBg="1"/>
      <p:bldP spid="21" grpId="2" animBg="1"/>
      <p:bldP spid="21" grpId="4" animBg="1"/>
      <p:bldP spid="21" grpId="8" animBg="1"/>
      <p:bldP spid="21" grpId="9" animBg="1"/>
      <p:bldP spid="5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iagram of a machine&#10;&#10;Description automatically generated">
            <a:extLst>
              <a:ext uri="{FF2B5EF4-FFF2-40B4-BE49-F238E27FC236}">
                <a16:creationId xmlns:a16="http://schemas.microsoft.com/office/drawing/2014/main" id="{53D4006F-13B5-B4DB-1E96-057ABC654A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635"/>
          <a:stretch>
            <a:fillRect/>
          </a:stretch>
        </p:blipFill>
        <p:spPr>
          <a:xfrm>
            <a:off x="8168536" y="1387412"/>
            <a:ext cx="3828952" cy="45838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C40433-5CBA-F63B-E7E1-210D1C8BE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377" y="98227"/>
            <a:ext cx="10190923" cy="1143000"/>
          </a:xfrm>
        </p:spPr>
        <p:txBody>
          <a:bodyPr/>
          <a:lstStyle/>
          <a:p>
            <a:r>
              <a:rPr lang="en-US" dirty="0"/>
              <a:t>Experimental apparatus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9382576-572A-28B7-EB6F-4776BF4B084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80377" y="1216435"/>
                <a:ext cx="3305023" cy="5543338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Francium Trapping Facility (FTF)</a:t>
                </a:r>
              </a:p>
              <a:p>
                <a:r>
                  <a:rPr lang="en-US" sz="2400" dirty="0"/>
                  <a:t>Constructed for parity violating experiments using highly forbidden atomic transitions</a:t>
                </a:r>
              </a:p>
              <a:p>
                <a:r>
                  <a:rPr lang="en-US" sz="2400" dirty="0"/>
                  <a:t>Contains two MOTs</a:t>
                </a:r>
              </a:p>
              <a:p>
                <a:pPr lvl="1"/>
                <a:r>
                  <a:rPr lang="en-US" sz="2000" dirty="0"/>
                  <a:t>Capture trap</a:t>
                </a:r>
              </a:p>
              <a:p>
                <a:pPr lvl="1"/>
                <a:r>
                  <a:rPr lang="en-US" sz="2000" dirty="0"/>
                  <a:t>Measurement trap</a:t>
                </a:r>
              </a:p>
              <a:p>
                <a:r>
                  <a:rPr lang="en-US" sz="2400" dirty="0"/>
                  <a:t>Can trap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2400" dirty="0"/>
                  <a:t> neutral Fr atoms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9382576-572A-28B7-EB6F-4776BF4B084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80377" y="1216435"/>
                <a:ext cx="3305023" cy="5543338"/>
              </a:xfrm>
              <a:blipFill>
                <a:blip r:embed="rId4"/>
                <a:stretch>
                  <a:fillRect l="-2290" t="-1144" r="-3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22B763-07C7-5336-E247-289758FEE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1B3CD-F4C4-7C49-9987-2AAFED7C17E0}" type="slidenum">
              <a:rPr lang="en-US" smtClean="0"/>
              <a:t>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A5E6BD-E4AB-396B-EF57-9DF8C22041CD}"/>
              </a:ext>
            </a:extLst>
          </p:cNvPr>
          <p:cNvSpPr txBox="1"/>
          <p:nvPr/>
        </p:nvSpPr>
        <p:spPr>
          <a:xfrm>
            <a:off x="10465990" y="4048372"/>
            <a:ext cx="1726010" cy="3638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500" dirty="0"/>
              <a:t>Science chamber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17584F-31DF-2165-3979-46565DCA0B61}"/>
              </a:ext>
            </a:extLst>
          </p:cNvPr>
          <p:cNvSpPr txBox="1"/>
          <p:nvPr/>
        </p:nvSpPr>
        <p:spPr>
          <a:xfrm>
            <a:off x="8631502" y="5840402"/>
            <a:ext cx="33659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>
                <a:hlinkClick r:id="rId5"/>
              </a:rPr>
              <a:t>Aubin et al. </a:t>
            </a:r>
            <a:r>
              <a:rPr lang="en-CA" sz="1200" i="1" dirty="0">
                <a:hlinkClick r:id="rId5"/>
              </a:rPr>
              <a:t>AIP Conf. Proc.</a:t>
            </a:r>
            <a:r>
              <a:rPr lang="en-CA" sz="1200" dirty="0">
                <a:hlinkClick r:id="rId5"/>
              </a:rPr>
              <a:t> </a:t>
            </a:r>
            <a:r>
              <a:rPr lang="en-CA" sz="1200" b="1" dirty="0">
                <a:hlinkClick r:id="rId5"/>
              </a:rPr>
              <a:t>1441 </a:t>
            </a:r>
            <a:r>
              <a:rPr lang="en-CA" sz="1200" dirty="0">
                <a:hlinkClick r:id="rId5"/>
              </a:rPr>
              <a:t>(2012)</a:t>
            </a:r>
            <a:endParaRPr lang="en-US" sz="1200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11CB631-D701-6410-B645-6443485DA455}"/>
              </a:ext>
            </a:extLst>
          </p:cNvPr>
          <p:cNvCxnSpPr>
            <a:cxnSpLocks/>
          </p:cNvCxnSpPr>
          <p:nvPr/>
        </p:nvCxnSpPr>
        <p:spPr>
          <a:xfrm>
            <a:off x="7974024" y="1359082"/>
            <a:ext cx="1675667" cy="835770"/>
          </a:xfrm>
          <a:prstGeom prst="straightConnector1">
            <a:avLst/>
          </a:prstGeom>
          <a:ln w="50800">
            <a:solidFill>
              <a:srgbClr val="ED1A2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2AA007F-13A3-BFC2-D14D-6FDF6358A36F}"/>
              </a:ext>
            </a:extLst>
          </p:cNvPr>
          <p:cNvCxnSpPr>
            <a:cxnSpLocks/>
          </p:cNvCxnSpPr>
          <p:nvPr/>
        </p:nvCxnSpPr>
        <p:spPr>
          <a:xfrm flipV="1">
            <a:off x="7909130" y="5063679"/>
            <a:ext cx="1852679" cy="1092203"/>
          </a:xfrm>
          <a:prstGeom prst="straightConnector1">
            <a:avLst/>
          </a:prstGeom>
          <a:ln w="50800">
            <a:solidFill>
              <a:srgbClr val="ED1A2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30E0592-1385-15F8-101A-BDB92E332C3F}"/>
              </a:ext>
            </a:extLst>
          </p:cNvPr>
          <p:cNvSpPr txBox="1"/>
          <p:nvPr/>
        </p:nvSpPr>
        <p:spPr>
          <a:xfrm>
            <a:off x="6699954" y="6155882"/>
            <a:ext cx="2016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D1A2F"/>
                </a:solidFill>
              </a:rPr>
              <a:t>Measurement MOT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A12DDA-31DE-4609-65D1-4467E3F4EE30}"/>
              </a:ext>
            </a:extLst>
          </p:cNvPr>
          <p:cNvSpPr txBox="1"/>
          <p:nvPr/>
        </p:nvSpPr>
        <p:spPr>
          <a:xfrm>
            <a:off x="6982037" y="989750"/>
            <a:ext cx="1439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D1A2F"/>
                </a:solidFill>
              </a:rPr>
              <a:t>Capture MOT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6F89F77-3E18-3B13-5771-E9D44C2C8E5D}"/>
              </a:ext>
            </a:extLst>
          </p:cNvPr>
          <p:cNvSpPr/>
          <p:nvPr/>
        </p:nvSpPr>
        <p:spPr>
          <a:xfrm>
            <a:off x="11261437" y="2572561"/>
            <a:ext cx="186852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92FEB76-4C8B-08E3-C7B6-0B7E866CF21C}"/>
              </a:ext>
            </a:extLst>
          </p:cNvPr>
          <p:cNvSpPr/>
          <p:nvPr/>
        </p:nvSpPr>
        <p:spPr>
          <a:xfrm>
            <a:off x="11069383" y="2502962"/>
            <a:ext cx="619727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Zr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9020925-1D16-6062-EEFD-840112C38C51}"/>
              </a:ext>
            </a:extLst>
          </p:cNvPr>
          <p:cNvSpPr txBox="1"/>
          <p:nvPr/>
        </p:nvSpPr>
        <p:spPr>
          <a:xfrm>
            <a:off x="1579125" y="5586664"/>
            <a:ext cx="3029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6"/>
              </a:rPr>
              <a:t>Gwinner </a:t>
            </a:r>
            <a:r>
              <a:rPr lang="en-CA" sz="1200" dirty="0">
                <a:hlinkClick r:id="rId6"/>
              </a:rPr>
              <a:t>et al. </a:t>
            </a:r>
            <a:r>
              <a:rPr lang="en-CA" sz="1200" i="1" dirty="0">
                <a:hlinkClick r:id="rId6"/>
              </a:rPr>
              <a:t>Quantum Sci. Technol.</a:t>
            </a:r>
            <a:r>
              <a:rPr lang="en-CA" sz="1200" dirty="0">
                <a:hlinkClick r:id="rId6"/>
              </a:rPr>
              <a:t> </a:t>
            </a:r>
            <a:r>
              <a:rPr lang="en-CA" sz="1200" b="1" dirty="0">
                <a:hlinkClick r:id="rId6"/>
              </a:rPr>
              <a:t>7</a:t>
            </a:r>
            <a:r>
              <a:rPr lang="en-CA" sz="1200" dirty="0">
                <a:hlinkClick r:id="rId6"/>
              </a:rPr>
              <a:t> (2022)</a:t>
            </a:r>
            <a:endParaRPr lang="en-CA" sz="1200" dirty="0"/>
          </a:p>
          <a:p>
            <a:endParaRPr lang="en-US" sz="12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DFC3950-F036-7A4A-0615-F8B8B7696FC8}"/>
              </a:ext>
            </a:extLst>
          </p:cNvPr>
          <p:cNvSpPr txBox="1"/>
          <p:nvPr/>
        </p:nvSpPr>
        <p:spPr>
          <a:xfrm>
            <a:off x="1579125" y="5774796"/>
            <a:ext cx="2442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7"/>
              </a:rPr>
              <a:t>Collister et al. </a:t>
            </a:r>
            <a:r>
              <a:rPr lang="en-CA" sz="1200" i="1" dirty="0">
                <a:hlinkClick r:id="rId7"/>
              </a:rPr>
              <a:t>Phys. Rev. A</a:t>
            </a:r>
            <a:r>
              <a:rPr lang="en-CA" sz="1200" dirty="0">
                <a:hlinkClick r:id="rId7"/>
              </a:rPr>
              <a:t> </a:t>
            </a:r>
            <a:r>
              <a:rPr lang="en-CA" sz="1200" b="1" dirty="0">
                <a:hlinkClick r:id="rId7"/>
              </a:rPr>
              <a:t>92</a:t>
            </a:r>
            <a:r>
              <a:rPr lang="en-CA" sz="1200" dirty="0">
                <a:hlinkClick r:id="rId7"/>
              </a:rPr>
              <a:t> (2014)</a:t>
            </a:r>
            <a:endParaRPr lang="en-CA" sz="1200" dirty="0"/>
          </a:p>
          <a:p>
            <a:endParaRPr lang="en-US" sz="12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93A8434-76D3-8817-129D-845E432B54C0}"/>
              </a:ext>
            </a:extLst>
          </p:cNvPr>
          <p:cNvSpPr txBox="1"/>
          <p:nvPr/>
        </p:nvSpPr>
        <p:spPr>
          <a:xfrm>
            <a:off x="1579125" y="5946459"/>
            <a:ext cx="26132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dirty="0">
                <a:hlinkClick r:id="rId8"/>
              </a:rPr>
              <a:t>Zhang et al. </a:t>
            </a:r>
            <a:r>
              <a:rPr lang="en-CA" sz="1200" i="1" dirty="0">
                <a:hlinkClick r:id="rId8"/>
              </a:rPr>
              <a:t>Phys. Rev. Lett.</a:t>
            </a:r>
            <a:r>
              <a:rPr lang="en-CA" sz="1200" dirty="0">
                <a:hlinkClick r:id="rId8"/>
              </a:rPr>
              <a:t> </a:t>
            </a:r>
            <a:r>
              <a:rPr lang="en-CA" sz="1200" b="1" dirty="0">
                <a:hlinkClick r:id="rId8"/>
              </a:rPr>
              <a:t>115 </a:t>
            </a:r>
            <a:r>
              <a:rPr lang="en-CA" sz="1200" dirty="0">
                <a:hlinkClick r:id="rId8"/>
              </a:rPr>
              <a:t>(2015)</a:t>
            </a:r>
            <a:endParaRPr lang="en-US" sz="1200" dirty="0"/>
          </a:p>
        </p:txBody>
      </p:sp>
      <p:pic>
        <p:nvPicPr>
          <p:cNvPr id="22" name="Picture 21" descr="A machine with many wires&#10;&#10;AI-generated content may be incorrect.">
            <a:extLst>
              <a:ext uri="{FF2B5EF4-FFF2-40B4-BE49-F238E27FC236}">
                <a16:creationId xmlns:a16="http://schemas.microsoft.com/office/drawing/2014/main" id="{4C211D9E-ED12-6944-E210-58D9A79724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4198929" y="2020608"/>
            <a:ext cx="4487979" cy="336598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6943BB4-AE0C-6D78-ECDA-FBC8B5A0B448}"/>
              </a:ext>
            </a:extLst>
          </p:cNvPr>
          <p:cNvCxnSpPr>
            <a:cxnSpLocks/>
          </p:cNvCxnSpPr>
          <p:nvPr/>
        </p:nvCxnSpPr>
        <p:spPr>
          <a:xfrm flipH="1">
            <a:off x="6608618" y="1387412"/>
            <a:ext cx="955964" cy="992106"/>
          </a:xfrm>
          <a:prstGeom prst="straightConnector1">
            <a:avLst/>
          </a:prstGeom>
          <a:ln w="50800">
            <a:solidFill>
              <a:srgbClr val="ED1A2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F84E646-85D2-8DC1-D1F8-4FA1524BDC82}"/>
              </a:ext>
            </a:extLst>
          </p:cNvPr>
          <p:cNvCxnSpPr>
            <a:cxnSpLocks/>
          </p:cNvCxnSpPr>
          <p:nvPr/>
        </p:nvCxnSpPr>
        <p:spPr>
          <a:xfrm flipH="1" flipV="1">
            <a:off x="6699954" y="4824450"/>
            <a:ext cx="864628" cy="1331432"/>
          </a:xfrm>
          <a:prstGeom prst="straightConnector1">
            <a:avLst/>
          </a:prstGeom>
          <a:ln w="50800">
            <a:solidFill>
              <a:srgbClr val="ED1A2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259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F731CC3-97CF-A006-22B5-42681E0FAA18}"/>
              </a:ext>
            </a:extLst>
          </p:cNvPr>
          <p:cNvGrpSpPr/>
          <p:nvPr/>
        </p:nvGrpSpPr>
        <p:grpSpPr>
          <a:xfrm>
            <a:off x="5921189" y="1922289"/>
            <a:ext cx="5243059" cy="4016644"/>
            <a:chOff x="6096000" y="2400650"/>
            <a:chExt cx="5243059" cy="4016644"/>
          </a:xfrm>
        </p:grpSpPr>
        <p:pic>
          <p:nvPicPr>
            <p:cNvPr id="11" name="Picture 10" descr="Diagram of a magnetic field&#10;&#10;Description automatically generated">
              <a:extLst>
                <a:ext uri="{FF2B5EF4-FFF2-40B4-BE49-F238E27FC236}">
                  <a16:creationId xmlns:a16="http://schemas.microsoft.com/office/drawing/2014/main" id="{CE805ABA-D1BD-2F0A-763C-43BAEE66E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0" y="2400650"/>
              <a:ext cx="5243059" cy="4016644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6DB26CA-3E7D-D5CB-83EA-20D3DCAAF7AD}"/>
                </a:ext>
              </a:extLst>
            </p:cNvPr>
            <p:cNvSpPr/>
            <p:nvPr/>
          </p:nvSpPr>
          <p:spPr>
            <a:xfrm>
              <a:off x="6293895" y="2677881"/>
              <a:ext cx="407815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F912ACF-84AB-1610-A7FC-35678DE8A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Magneto-optical traps (MOTs)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EF19D6-D4A8-65C4-65D3-6DC416E3F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1476" y="1215000"/>
            <a:ext cx="10190923" cy="4525963"/>
          </a:xfrm>
        </p:spPr>
        <p:txBody>
          <a:bodyPr>
            <a:normAutofit/>
          </a:bodyPr>
          <a:lstStyle/>
          <a:p>
            <a:r>
              <a:rPr lang="en-US" sz="2400" dirty="0"/>
              <a:t>Need a cold neutral atom trap to perform this measurement</a:t>
            </a:r>
          </a:p>
          <a:p>
            <a:r>
              <a:rPr lang="en-US" sz="2400" dirty="0"/>
              <a:t>Lasers for Doppler cooling</a:t>
            </a:r>
          </a:p>
          <a:p>
            <a:r>
              <a:rPr lang="en-US" sz="2400" dirty="0"/>
              <a:t>B-field for position dependent restoring force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E34BC-7587-8DC5-AF8A-FA9D21609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1B3CD-F4C4-7C49-9987-2AAFED7C17E0}" type="slidenum">
              <a:rPr lang="en-US" smtClean="0"/>
              <a:t>6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FB4F92-B80A-D6DC-B97B-39D4FBBE497B}"/>
              </a:ext>
            </a:extLst>
          </p:cNvPr>
          <p:cNvSpPr txBox="1"/>
          <p:nvPr/>
        </p:nvSpPr>
        <p:spPr>
          <a:xfrm>
            <a:off x="8919845" y="5562453"/>
            <a:ext cx="28557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dirty="0">
                <a:hlinkClick r:id="rId4"/>
              </a:rPr>
              <a:t>McClelland et al.</a:t>
            </a:r>
            <a:r>
              <a:rPr lang="en-CA" sz="1200" i="1" dirty="0">
                <a:hlinkClick r:id="rId4"/>
              </a:rPr>
              <a:t> Appl. Phys. Rev.</a:t>
            </a:r>
            <a:r>
              <a:rPr lang="en-CA" sz="1200" dirty="0">
                <a:hlinkClick r:id="rId4"/>
              </a:rPr>
              <a:t> </a:t>
            </a:r>
            <a:r>
              <a:rPr lang="en-CA" sz="1200" b="1" dirty="0">
                <a:hlinkClick r:id="rId4"/>
              </a:rPr>
              <a:t>3</a:t>
            </a:r>
            <a:r>
              <a:rPr lang="en-CA" sz="1200" dirty="0">
                <a:hlinkClick r:id="rId4"/>
              </a:rPr>
              <a:t>,  (2016)</a:t>
            </a:r>
            <a:endParaRPr lang="en-CA" sz="1200" dirty="0"/>
          </a:p>
        </p:txBody>
      </p:sp>
      <p:pic>
        <p:nvPicPr>
          <p:cNvPr id="8" name="Picture 7" descr="A diagram of energy and energy&#10;&#10;Description automatically generated">
            <a:extLst>
              <a:ext uri="{FF2B5EF4-FFF2-40B4-BE49-F238E27FC236}">
                <a16:creationId xmlns:a16="http://schemas.microsoft.com/office/drawing/2014/main" id="{6A694BF1-50CC-F230-6FBE-CB717A6747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3870" y="3261402"/>
            <a:ext cx="3844091" cy="267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152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FE2CA0-4C65-F6F6-23B0-3DE1FA61E96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91476" y="1075038"/>
                <a:ext cx="6281533" cy="5185085"/>
              </a:xfrm>
            </p:spPr>
            <p:txBody>
              <a:bodyPr>
                <a:normAutofit/>
              </a:bodyPr>
              <a:lstStyle/>
              <a:p>
                <a:r>
                  <a:rPr lang="en-US" sz="2800" dirty="0"/>
                  <a:t>PA challenges with MOTs</a:t>
                </a:r>
              </a:p>
              <a:p>
                <a:pPr lvl="1"/>
                <a:r>
                  <a:rPr lang="en-US" sz="2400" dirty="0"/>
                  <a:t>Too low density (2-body losses)</a:t>
                </a:r>
              </a:p>
              <a:p>
                <a:pPr lvl="1"/>
                <a:r>
                  <a:rPr lang="en-US" sz="2400" dirty="0"/>
                  <a:t>MOT light “shields” PA effect</a:t>
                </a:r>
              </a:p>
              <a:p>
                <a:pPr marL="457200" lvl="1" indent="0">
                  <a:buNone/>
                </a:pPr>
                <a:endParaRPr lang="en-US" sz="2400" dirty="0"/>
              </a:p>
              <a:p>
                <a:pPr marL="457200" lvl="1" indent="0">
                  <a:buNone/>
                </a:pPr>
                <a:endParaRPr lang="en-US" sz="24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=−</m:t>
                      </m:r>
                      <m:acc>
                        <m:accPr>
                          <m:chr m:val="⃑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⃑"/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en-US" sz="2800" dirty="0"/>
              </a:p>
              <a:p>
                <a:pPr marL="0" indent="0" algn="ctr">
                  <a:buNone/>
                </a:pP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acc>
                      <m:accPr>
                        <m:chr m:val="⃑"/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US" sz="2800" dirty="0"/>
                  <a:t> so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⃑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</m:acc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</m:oMath>
                </a14:m>
                <a:endParaRPr lang="en-US" sz="2800" dirty="0"/>
              </a:p>
              <a:p>
                <a:pPr marL="0" indent="0">
                  <a:buNone/>
                </a:pPr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FE2CA0-4C65-F6F6-23B0-3DE1FA61E96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91476" y="1075038"/>
                <a:ext cx="6281533" cy="5185085"/>
              </a:xfrm>
              <a:blipFill>
                <a:blip r:embed="rId3"/>
                <a:stretch>
                  <a:fillRect l="-1815" t="-1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8E1362-7189-F11C-A835-6AB475AFF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1B3CD-F4C4-7C49-9987-2AAFED7C17E0}" type="slidenum">
              <a:rPr lang="en-US" smtClean="0"/>
              <a:t>7</a:t>
            </a:fld>
            <a:endParaRPr lang="en-US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C1B5113-DAEC-BEE6-A7A6-7940F03E12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7907482"/>
              </p:ext>
            </p:extLst>
          </p:nvPr>
        </p:nvGraphicFramePr>
        <p:xfrm>
          <a:off x="7367129" y="1534477"/>
          <a:ext cx="4090085" cy="1143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39841">
                  <a:extLst>
                    <a:ext uri="{9D8B030D-6E8A-4147-A177-3AD203B41FA5}">
                      <a16:colId xmlns:a16="http://schemas.microsoft.com/office/drawing/2014/main" val="1484496386"/>
                    </a:ext>
                  </a:extLst>
                </a:gridCol>
                <a:gridCol w="1950244">
                  <a:extLst>
                    <a:ext uri="{9D8B030D-6E8A-4147-A177-3AD203B41FA5}">
                      <a16:colId xmlns:a16="http://schemas.microsoft.com/office/drawing/2014/main" val="1377627463"/>
                    </a:ext>
                  </a:extLst>
                </a:gridCol>
              </a:tblGrid>
              <a:tr h="454317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MOT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1A2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ODT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1A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9541768"/>
                  </a:ext>
                </a:extLst>
              </a:tr>
              <a:tr h="68868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/>
                        <a:t>10</a:t>
                      </a:r>
                      <a:r>
                        <a:rPr lang="en-US" sz="2000" baseline="30000" dirty="0"/>
                        <a:t>10</a:t>
                      </a:r>
                      <a:r>
                        <a:rPr lang="en-US" sz="2000" dirty="0"/>
                        <a:t> atoms/cm</a:t>
                      </a:r>
                      <a:r>
                        <a:rPr lang="en-US" sz="2000" baseline="30000" dirty="0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1A2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/>
                        <a:t>10</a:t>
                      </a:r>
                      <a:r>
                        <a:rPr lang="en-US" sz="2000" baseline="30000" dirty="0"/>
                        <a:t>12</a:t>
                      </a:r>
                      <a:r>
                        <a:rPr lang="en-US" sz="2000" dirty="0"/>
                        <a:t> atoms/cm</a:t>
                      </a:r>
                      <a:r>
                        <a:rPr lang="en-US" sz="2000" baseline="30000" dirty="0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1A2E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8473755"/>
                  </a:ext>
                </a:extLst>
              </a:tr>
            </a:tbl>
          </a:graphicData>
        </a:graphic>
      </p:graphicFrame>
      <p:sp>
        <p:nvSpPr>
          <p:cNvPr id="11" name="Title 10">
            <a:extLst>
              <a:ext uri="{FF2B5EF4-FFF2-40B4-BE49-F238E27FC236}">
                <a16:creationId xmlns:a16="http://schemas.microsoft.com/office/drawing/2014/main" id="{19E09651-E767-99D7-E684-C216156E9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dipole traps (ODTs)</a:t>
            </a:r>
          </a:p>
        </p:txBody>
      </p:sp>
      <p:pic>
        <p:nvPicPr>
          <p:cNvPr id="13" name="Picture 12" descr="A diagram of a function&#10;&#10;Description automatically generated">
            <a:extLst>
              <a:ext uri="{FF2B5EF4-FFF2-40B4-BE49-F238E27FC236}">
                <a16:creationId xmlns:a16="http://schemas.microsoft.com/office/drawing/2014/main" id="{65559276-6822-3038-1EA1-B37B5D77B0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9375"/>
          <a:stretch>
            <a:fillRect/>
          </a:stretch>
        </p:blipFill>
        <p:spPr>
          <a:xfrm>
            <a:off x="7772400" y="4350332"/>
            <a:ext cx="3279545" cy="185015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37F3A9-7D88-D8CA-F645-288C875955CC}"/>
              </a:ext>
            </a:extLst>
          </p:cNvPr>
          <p:cNvSpPr txBox="1"/>
          <p:nvPr/>
        </p:nvSpPr>
        <p:spPr>
          <a:xfrm>
            <a:off x="9127744" y="2715531"/>
            <a:ext cx="2770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dirty="0">
                <a:hlinkClick r:id="rId5"/>
              </a:rPr>
              <a:t>Grimm,et al. </a:t>
            </a:r>
            <a:r>
              <a:rPr lang="en-CA" sz="1200" i="1" dirty="0">
                <a:hlinkClick r:id="rId5"/>
              </a:rPr>
              <a:t>Adv. in AMO Phys.</a:t>
            </a:r>
            <a:r>
              <a:rPr lang="en-CA" sz="1200" dirty="0">
                <a:hlinkClick r:id="rId5"/>
              </a:rPr>
              <a:t> </a:t>
            </a:r>
            <a:r>
              <a:rPr lang="en-CA" sz="1200" b="1" dirty="0">
                <a:hlinkClick r:id="rId5"/>
              </a:rPr>
              <a:t>42 </a:t>
            </a:r>
            <a:r>
              <a:rPr lang="en-CA" sz="1200" dirty="0">
                <a:hlinkClick r:id="rId5"/>
              </a:rPr>
              <a:t>(2000)</a:t>
            </a:r>
            <a:endParaRPr lang="en-US" sz="1200" dirty="0"/>
          </a:p>
        </p:txBody>
      </p:sp>
      <p:pic>
        <p:nvPicPr>
          <p:cNvPr id="7" name="Picture 6" descr="A red and white logo&#10;&#10;AI-generated content may be incorrect.">
            <a:extLst>
              <a:ext uri="{FF2B5EF4-FFF2-40B4-BE49-F238E27FC236}">
                <a16:creationId xmlns:a16="http://schemas.microsoft.com/office/drawing/2014/main" id="{065537FA-57ED-8E87-4E39-71839BD7D4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4033" y="3240299"/>
            <a:ext cx="1767343" cy="1178229"/>
          </a:xfrm>
          <a:prstGeom prst="rect">
            <a:avLst/>
          </a:prstGeom>
        </p:spPr>
      </p:pic>
      <p:sp>
        <p:nvSpPr>
          <p:cNvPr id="2" name="Title 10">
            <a:extLst>
              <a:ext uri="{FF2B5EF4-FFF2-40B4-BE49-F238E27FC236}">
                <a16:creationId xmlns:a16="http://schemas.microsoft.com/office/drawing/2014/main" id="{493AB7D6-FC30-049A-8168-A7D31C92BF76}"/>
              </a:ext>
            </a:extLst>
          </p:cNvPr>
          <p:cNvSpPr txBox="1">
            <a:spLocks/>
          </p:cNvSpPr>
          <p:nvPr/>
        </p:nvSpPr>
        <p:spPr>
          <a:xfrm>
            <a:off x="5616265" y="2617614"/>
            <a:ext cx="431227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ED1B2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600" dirty="0"/>
              <a:t>Focused laser beam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69925D5-12A4-25C4-9926-7922C01312D8}"/>
              </a:ext>
            </a:extLst>
          </p:cNvPr>
          <p:cNvCxnSpPr>
            <a:cxnSpLocks/>
          </p:cNvCxnSpPr>
          <p:nvPr/>
        </p:nvCxnSpPr>
        <p:spPr>
          <a:xfrm>
            <a:off x="8792280" y="3250532"/>
            <a:ext cx="668138" cy="463200"/>
          </a:xfrm>
          <a:prstGeom prst="straightConnector1">
            <a:avLst/>
          </a:prstGeom>
          <a:ln w="50800">
            <a:solidFill>
              <a:srgbClr val="ED1A2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974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16418D65-646B-3C12-FC7C-F40C7231FF67}"/>
              </a:ext>
            </a:extLst>
          </p:cNvPr>
          <p:cNvGrpSpPr/>
          <p:nvPr/>
        </p:nvGrpSpPr>
        <p:grpSpPr>
          <a:xfrm>
            <a:off x="1391477" y="1693993"/>
            <a:ext cx="7200235" cy="3896669"/>
            <a:chOff x="2136017" y="1596037"/>
            <a:chExt cx="7200235" cy="3896669"/>
          </a:xfrm>
        </p:grpSpPr>
        <p:pic>
          <p:nvPicPr>
            <p:cNvPr id="38" name="Picture 37" descr="A diagram of a machine&#10;&#10;AI-generated content may be incorrect.">
              <a:extLst>
                <a:ext uri="{FF2B5EF4-FFF2-40B4-BE49-F238E27FC236}">
                  <a16:creationId xmlns:a16="http://schemas.microsoft.com/office/drawing/2014/main" id="{577B11E2-9D74-B36C-25F8-571EE4B667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36017" y="1596037"/>
              <a:ext cx="7043352" cy="3896669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BC9A170-8D6E-ED2F-6FCC-E3B002512449}"/>
                </a:ext>
              </a:extLst>
            </p:cNvPr>
            <p:cNvSpPr/>
            <p:nvPr/>
          </p:nvSpPr>
          <p:spPr>
            <a:xfrm>
              <a:off x="4060395" y="2828924"/>
              <a:ext cx="432560" cy="2820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6B5BD62-BF70-DB52-0BD7-68243318DAA7}"/>
                </a:ext>
              </a:extLst>
            </p:cNvPr>
            <p:cNvSpPr/>
            <p:nvPr/>
          </p:nvSpPr>
          <p:spPr>
            <a:xfrm>
              <a:off x="3497070" y="2752734"/>
              <a:ext cx="903479" cy="4857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AB3B73D-D41D-FA30-5065-829A8F0B6267}"/>
                </a:ext>
              </a:extLst>
            </p:cNvPr>
            <p:cNvSpPr/>
            <p:nvPr/>
          </p:nvSpPr>
          <p:spPr>
            <a:xfrm>
              <a:off x="3749675" y="3573207"/>
              <a:ext cx="978739" cy="11956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4EA9C92-17A4-5707-2128-8A9EC7FD3F0B}"/>
                </a:ext>
              </a:extLst>
            </p:cNvPr>
            <p:cNvSpPr/>
            <p:nvPr/>
          </p:nvSpPr>
          <p:spPr>
            <a:xfrm>
              <a:off x="7556452" y="3030368"/>
              <a:ext cx="903479" cy="2081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485EE3F-2A89-AAD9-9568-897A010AE217}"/>
                </a:ext>
              </a:extLst>
            </p:cNvPr>
            <p:cNvSpPr/>
            <p:nvPr/>
          </p:nvSpPr>
          <p:spPr>
            <a:xfrm>
              <a:off x="7640839" y="2254650"/>
              <a:ext cx="1291564" cy="4555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30C32EE-53F3-D495-79CE-D371826623C3}"/>
                </a:ext>
              </a:extLst>
            </p:cNvPr>
            <p:cNvSpPr/>
            <p:nvPr/>
          </p:nvSpPr>
          <p:spPr>
            <a:xfrm>
              <a:off x="6842886" y="1757117"/>
              <a:ext cx="1723099" cy="9218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E876D8E-078A-783A-22FD-98E000070B79}"/>
                </a:ext>
              </a:extLst>
            </p:cNvPr>
            <p:cNvSpPr/>
            <p:nvPr/>
          </p:nvSpPr>
          <p:spPr>
            <a:xfrm>
              <a:off x="5981336" y="1838132"/>
              <a:ext cx="1291565" cy="9218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E515FB5-09AC-6CFB-8EED-1AD80F3F8895}"/>
                </a:ext>
              </a:extLst>
            </p:cNvPr>
            <p:cNvSpPr/>
            <p:nvPr/>
          </p:nvSpPr>
          <p:spPr>
            <a:xfrm>
              <a:off x="6007786" y="2079956"/>
              <a:ext cx="1291565" cy="9218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80976A6E-A49F-D50D-EF8E-6E94C436F997}"/>
                </a:ext>
              </a:extLst>
            </p:cNvPr>
            <p:cNvSpPr/>
            <p:nvPr/>
          </p:nvSpPr>
          <p:spPr>
            <a:xfrm>
              <a:off x="7797251" y="3619502"/>
              <a:ext cx="1539001" cy="11956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F2CED4F6-71EE-85E3-DAA0-30347CD1E20C}"/>
                </a:ext>
              </a:extLst>
            </p:cNvPr>
            <p:cNvGrpSpPr/>
            <p:nvPr/>
          </p:nvGrpSpPr>
          <p:grpSpPr>
            <a:xfrm>
              <a:off x="5711737" y="2591203"/>
              <a:ext cx="1597749" cy="475441"/>
              <a:chOff x="10136306" y="2120996"/>
              <a:chExt cx="1597749" cy="475441"/>
            </a:xfrm>
          </p:grpSpPr>
          <p:pic>
            <p:nvPicPr>
              <p:cNvPr id="53" name="Picture 52" descr="A diagram of a machine&#10;&#10;AI-generated content may be incorrect.">
                <a:extLst>
                  <a:ext uri="{FF2B5EF4-FFF2-40B4-BE49-F238E27FC236}">
                    <a16:creationId xmlns:a16="http://schemas.microsoft.com/office/drawing/2014/main" id="{0E1F0E8B-BBA1-1828-DCAE-36E5EB5423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71298" t="1" r="21952" b="71856"/>
              <a:stretch>
                <a:fillRect/>
              </a:stretch>
            </p:blipFill>
            <p:spPr>
              <a:xfrm rot="16200000">
                <a:off x="10948018" y="1810400"/>
                <a:ext cx="475441" cy="1096633"/>
              </a:xfrm>
              <a:prstGeom prst="rect">
                <a:avLst/>
              </a:prstGeom>
            </p:spPr>
          </p:pic>
          <p:pic>
            <p:nvPicPr>
              <p:cNvPr id="54" name="Picture 53" descr="A diagram of a machine&#10;&#10;AI-generated content may be incorrect.">
                <a:extLst>
                  <a:ext uri="{FF2B5EF4-FFF2-40B4-BE49-F238E27FC236}">
                    <a16:creationId xmlns:a16="http://schemas.microsoft.com/office/drawing/2014/main" id="{9304787C-08DC-1A6B-133B-ED80275CEB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77776" t="4550" r="9871" b="89080"/>
              <a:stretch>
                <a:fillRect/>
              </a:stretch>
            </p:blipFill>
            <p:spPr>
              <a:xfrm>
                <a:off x="10136306" y="2201221"/>
                <a:ext cx="870034" cy="248195"/>
              </a:xfrm>
              <a:prstGeom prst="rect">
                <a:avLst/>
              </a:prstGeom>
            </p:spPr>
          </p:pic>
        </p:grpSp>
        <p:pic>
          <p:nvPicPr>
            <p:cNvPr id="51" name="Picture 50" descr="A diagram of a machine&#10;&#10;AI-generated content may be incorrect.">
              <a:extLst>
                <a:ext uri="{FF2B5EF4-FFF2-40B4-BE49-F238E27FC236}">
                  <a16:creationId xmlns:a16="http://schemas.microsoft.com/office/drawing/2014/main" id="{D0DE2F77-C7E3-F4ED-0C37-5DC41340A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68976" t="27078" r="26478" b="64869"/>
            <a:stretch>
              <a:fillRect/>
            </a:stretch>
          </p:blipFill>
          <p:spPr>
            <a:xfrm rot="5400000">
              <a:off x="7278393" y="2377567"/>
              <a:ext cx="320216" cy="313765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983F3D3-CD92-D6EA-8549-E3CDDFB33BB8}"/>
                </a:ext>
              </a:extLst>
            </p:cNvPr>
            <p:cNvSpPr/>
            <p:nvPr/>
          </p:nvSpPr>
          <p:spPr>
            <a:xfrm>
              <a:off x="7101759" y="2561682"/>
              <a:ext cx="249583" cy="898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7728606-97EF-19DF-1893-91DF3E194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 principle of 1PA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0CD1A9-C93B-DE23-F1EE-26A2E6577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1B3CD-F4C4-7C49-9987-2AAFED7C17E0}" type="slidenum">
              <a:rPr lang="en-US" smtClean="0"/>
              <a:t>8</a:t>
            </a:fld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9E4B939-08D9-1DA9-CA33-0D2A5DAFEC46}"/>
              </a:ext>
            </a:extLst>
          </p:cNvPr>
          <p:cNvCxnSpPr>
            <a:cxnSpLocks/>
          </p:cNvCxnSpPr>
          <p:nvPr/>
        </p:nvCxnSpPr>
        <p:spPr>
          <a:xfrm flipV="1">
            <a:off x="4843112" y="3497060"/>
            <a:ext cx="296967" cy="1298475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AB45B9A-8C47-43ED-A5CB-BAE3182645A0}"/>
              </a:ext>
            </a:extLst>
          </p:cNvPr>
          <p:cNvSpPr txBox="1"/>
          <p:nvPr/>
        </p:nvSpPr>
        <p:spPr>
          <a:xfrm>
            <a:off x="4401260" y="4836587"/>
            <a:ext cx="1004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PA beam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90E051C-1795-0244-31AB-A253BC8C4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3058" y="1370780"/>
            <a:ext cx="4040445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1. Load MOT</a:t>
            </a:r>
          </a:p>
          <a:p>
            <a:pPr marL="0" indent="0">
              <a:buNone/>
            </a:pPr>
            <a:r>
              <a:rPr lang="en-US" sz="2000" dirty="0"/>
              <a:t>2. </a:t>
            </a:r>
            <a:r>
              <a:rPr lang="en-US" sz="2000" dirty="0" err="1"/>
              <a:t>Subdoppler</a:t>
            </a:r>
            <a:r>
              <a:rPr lang="en-US" sz="2000" dirty="0"/>
              <a:t> cool atoms</a:t>
            </a:r>
          </a:p>
          <a:p>
            <a:pPr marL="0" indent="0">
              <a:buNone/>
            </a:pPr>
            <a:r>
              <a:rPr lang="en-US" sz="2000" dirty="0"/>
              <a:t>3. Load ODT</a:t>
            </a:r>
          </a:p>
          <a:p>
            <a:pPr marL="0" indent="0">
              <a:buNone/>
            </a:pPr>
            <a:r>
              <a:rPr lang="en-US" sz="2000" dirty="0"/>
              <a:t>4. Perform PA</a:t>
            </a:r>
          </a:p>
          <a:p>
            <a:pPr marL="0" indent="0">
              <a:buNone/>
            </a:pPr>
            <a:r>
              <a:rPr lang="en-US" sz="2000" dirty="0"/>
              <a:t>5. Absorption Imaging ⟶ estimate atom number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08AD021-CA83-D706-0432-3A36550F7568}"/>
              </a:ext>
            </a:extLst>
          </p:cNvPr>
          <p:cNvSpPr/>
          <p:nvPr/>
        </p:nvSpPr>
        <p:spPr>
          <a:xfrm>
            <a:off x="1391477" y="3320529"/>
            <a:ext cx="2323040" cy="2444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C4EDB70D-2CC6-BE41-7EAE-7E148D92BAE5}"/>
              </a:ext>
            </a:extLst>
          </p:cNvPr>
          <p:cNvSpPr/>
          <p:nvPr/>
        </p:nvSpPr>
        <p:spPr>
          <a:xfrm>
            <a:off x="6799407" y="3403133"/>
            <a:ext cx="434318" cy="4871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E66E5EC-03E3-42D8-2AF1-887BEDC40C7D}"/>
              </a:ext>
            </a:extLst>
          </p:cNvPr>
          <p:cNvSpPr/>
          <p:nvPr/>
        </p:nvSpPr>
        <p:spPr>
          <a:xfrm>
            <a:off x="3983874" y="2613995"/>
            <a:ext cx="2570937" cy="5506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8596329-FE37-428C-8B17-523F30D3F7F4}"/>
              </a:ext>
            </a:extLst>
          </p:cNvPr>
          <p:cNvSpPr/>
          <p:nvPr/>
        </p:nvSpPr>
        <p:spPr>
          <a:xfrm>
            <a:off x="4147704" y="2180880"/>
            <a:ext cx="1070087" cy="5506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aph of a graph showing a number of numbers&#10;&#10;AI-generated content may be incorrect.">
            <a:extLst>
              <a:ext uri="{FF2B5EF4-FFF2-40B4-BE49-F238E27FC236}">
                <a16:creationId xmlns:a16="http://schemas.microsoft.com/office/drawing/2014/main" id="{EE0066FA-AF83-4590-A1B6-3BAFAD7FE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3725" y="3994806"/>
            <a:ext cx="4475903" cy="23405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BDD51DD-2788-6AB9-AB3E-84CF38D03E5F}"/>
              </a:ext>
            </a:extLst>
          </p:cNvPr>
          <p:cNvSpPr/>
          <p:nvPr/>
        </p:nvSpPr>
        <p:spPr>
          <a:xfrm rot="16200000">
            <a:off x="6567945" y="4815458"/>
            <a:ext cx="1195642" cy="5506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C4D654-2486-E7B6-683E-DC67F8468C95}"/>
              </a:ext>
            </a:extLst>
          </p:cNvPr>
          <p:cNvSpPr txBox="1"/>
          <p:nvPr/>
        </p:nvSpPr>
        <p:spPr>
          <a:xfrm rot="16200000">
            <a:off x="5990808" y="4885323"/>
            <a:ext cx="2444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Loss fraction (arb. units)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9934C5-549F-1835-5597-6E38CE769350}"/>
              </a:ext>
            </a:extLst>
          </p:cNvPr>
          <p:cNvSpPr txBox="1"/>
          <p:nvPr/>
        </p:nvSpPr>
        <p:spPr>
          <a:xfrm>
            <a:off x="1596788" y="63871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3F9940-BF0A-477C-9515-39652016EB18}"/>
              </a:ext>
            </a:extLst>
          </p:cNvPr>
          <p:cNvSpPr txBox="1"/>
          <p:nvPr/>
        </p:nvSpPr>
        <p:spPr>
          <a:xfrm>
            <a:off x="8365375" y="6235217"/>
            <a:ext cx="24915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dirty="0">
                <a:hlinkClick r:id="rId4"/>
              </a:rPr>
              <a:t>Fioretti et al. </a:t>
            </a:r>
            <a:r>
              <a:rPr lang="en-CA" sz="1200" i="1" dirty="0">
                <a:hlinkClick r:id="rId4"/>
              </a:rPr>
              <a:t>Eur. Phys. J. D</a:t>
            </a:r>
            <a:r>
              <a:rPr lang="en-CA" sz="1200" dirty="0">
                <a:hlinkClick r:id="rId4"/>
              </a:rPr>
              <a:t> </a:t>
            </a:r>
            <a:r>
              <a:rPr lang="en-CA" sz="1200" b="1" dirty="0">
                <a:hlinkClick r:id="rId4"/>
              </a:rPr>
              <a:t>15</a:t>
            </a:r>
            <a:r>
              <a:rPr lang="en-CA" sz="1200" dirty="0">
                <a:hlinkClick r:id="rId4"/>
              </a:rPr>
              <a:t> (2001)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974118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6" grpId="0" animBg="1"/>
      <p:bldP spid="58" grpId="0" animBg="1"/>
      <p:bldP spid="59" grpId="0" animBg="1"/>
      <p:bldP spid="60" grpId="0" animBg="1"/>
      <p:bldP spid="7" grpId="0" animBg="1"/>
      <p:bldP spid="6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2B33F-0F18-5F46-B5BB-1DA78BF62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Pictures!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B5C3B6-2AF5-936A-45B2-C3076278F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1B3CD-F4C4-7C49-9987-2AAFED7C17E0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 descr="A machine with many wires&#10;&#10;AI-generated content may be incorrect.">
            <a:extLst>
              <a:ext uri="{FF2B5EF4-FFF2-40B4-BE49-F238E27FC236}">
                <a16:creationId xmlns:a16="http://schemas.microsoft.com/office/drawing/2014/main" id="{6F5AAB1C-7FA5-CA84-9CCB-5E1729841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1631" y="1801033"/>
            <a:ext cx="5788325" cy="3255933"/>
          </a:xfrm>
          <a:prstGeom prst="rect">
            <a:avLst/>
          </a:prstGeom>
        </p:spPr>
      </p:pic>
      <p:pic>
        <p:nvPicPr>
          <p:cNvPr id="6" name="Picture 5" descr="A machine on a table&#10;&#10;AI-generated content may be incorrect.">
            <a:extLst>
              <a:ext uri="{FF2B5EF4-FFF2-40B4-BE49-F238E27FC236}">
                <a16:creationId xmlns:a16="http://schemas.microsoft.com/office/drawing/2014/main" id="{1EFB1D49-3276-25BF-E47C-8CD7F73119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492" y="1585008"/>
            <a:ext cx="4917311" cy="3687984"/>
          </a:xfrm>
          <a:prstGeom prst="rect">
            <a:avLst/>
          </a:prstGeom>
        </p:spPr>
      </p:pic>
      <p:sp>
        <p:nvSpPr>
          <p:cNvPr id="7" name="Title 10">
            <a:extLst>
              <a:ext uri="{FF2B5EF4-FFF2-40B4-BE49-F238E27FC236}">
                <a16:creationId xmlns:a16="http://schemas.microsoft.com/office/drawing/2014/main" id="{33AC171A-656D-8ECB-7654-D9227A0EDE52}"/>
              </a:ext>
            </a:extLst>
          </p:cNvPr>
          <p:cNvSpPr txBox="1">
            <a:spLocks/>
          </p:cNvSpPr>
          <p:nvPr/>
        </p:nvSpPr>
        <p:spPr>
          <a:xfrm>
            <a:off x="3051017" y="2456860"/>
            <a:ext cx="1234911" cy="5230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ED1B2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600" dirty="0"/>
              <a:t>ODT beam</a:t>
            </a:r>
          </a:p>
        </p:txBody>
      </p:sp>
      <p:sp>
        <p:nvSpPr>
          <p:cNvPr id="10" name="Title 10">
            <a:extLst>
              <a:ext uri="{FF2B5EF4-FFF2-40B4-BE49-F238E27FC236}">
                <a16:creationId xmlns:a16="http://schemas.microsoft.com/office/drawing/2014/main" id="{6440E5E4-5127-70CF-7761-1DD502CF6E19}"/>
              </a:ext>
            </a:extLst>
          </p:cNvPr>
          <p:cNvSpPr txBox="1">
            <a:spLocks/>
          </p:cNvSpPr>
          <p:nvPr/>
        </p:nvSpPr>
        <p:spPr>
          <a:xfrm>
            <a:off x="4062309" y="3692545"/>
            <a:ext cx="1234911" cy="5230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ED1B2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600" dirty="0">
                <a:solidFill>
                  <a:srgbClr val="0070C0"/>
                </a:solidFill>
              </a:rPr>
              <a:t>MOT</a:t>
            </a:r>
          </a:p>
        </p:txBody>
      </p:sp>
      <p:sp>
        <p:nvSpPr>
          <p:cNvPr id="12" name="Title 10">
            <a:extLst>
              <a:ext uri="{FF2B5EF4-FFF2-40B4-BE49-F238E27FC236}">
                <a16:creationId xmlns:a16="http://schemas.microsoft.com/office/drawing/2014/main" id="{E4D07137-E2A8-918A-29AA-55C2435C76DC}"/>
              </a:ext>
            </a:extLst>
          </p:cNvPr>
          <p:cNvSpPr txBox="1">
            <a:spLocks/>
          </p:cNvSpPr>
          <p:nvPr/>
        </p:nvSpPr>
        <p:spPr>
          <a:xfrm>
            <a:off x="2300283" y="4037307"/>
            <a:ext cx="1234911" cy="5230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ED1B2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600" dirty="0">
                <a:solidFill>
                  <a:srgbClr val="E2D703"/>
                </a:solidFill>
              </a:rPr>
              <a:t>Imaging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596236C-D2DC-13D1-C5BD-DC981143C467}"/>
              </a:ext>
            </a:extLst>
          </p:cNvPr>
          <p:cNvCxnSpPr>
            <a:cxnSpLocks/>
          </p:cNvCxnSpPr>
          <p:nvPr/>
        </p:nvCxnSpPr>
        <p:spPr>
          <a:xfrm>
            <a:off x="2810274" y="3706192"/>
            <a:ext cx="1557010" cy="0"/>
          </a:xfrm>
          <a:prstGeom prst="straightConnector1">
            <a:avLst/>
          </a:prstGeom>
          <a:ln w="50800">
            <a:solidFill>
              <a:srgbClr val="FFFF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FFFFF51-BA78-7EDE-CBAB-83B20587F154}"/>
              </a:ext>
            </a:extLst>
          </p:cNvPr>
          <p:cNvCxnSpPr>
            <a:cxnSpLocks/>
          </p:cNvCxnSpPr>
          <p:nvPr/>
        </p:nvCxnSpPr>
        <p:spPr>
          <a:xfrm flipV="1">
            <a:off x="4337842" y="2750862"/>
            <a:ext cx="0" cy="968978"/>
          </a:xfrm>
          <a:prstGeom prst="straightConnector1">
            <a:avLst/>
          </a:prstGeom>
          <a:ln w="50800">
            <a:solidFill>
              <a:srgbClr val="FFFF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29594F0-739C-783E-354D-D29789D5C818}"/>
              </a:ext>
            </a:extLst>
          </p:cNvPr>
          <p:cNvCxnSpPr>
            <a:cxnSpLocks/>
          </p:cNvCxnSpPr>
          <p:nvPr/>
        </p:nvCxnSpPr>
        <p:spPr>
          <a:xfrm flipV="1">
            <a:off x="4375333" y="2750862"/>
            <a:ext cx="0" cy="1809513"/>
          </a:xfrm>
          <a:prstGeom prst="straightConnector1">
            <a:avLst/>
          </a:prstGeom>
          <a:ln w="50800">
            <a:solidFill>
              <a:srgbClr val="0070C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C5CCB6F-9E18-C50C-A504-0C770F9489B0}"/>
              </a:ext>
            </a:extLst>
          </p:cNvPr>
          <p:cNvCxnSpPr>
            <a:cxnSpLocks/>
          </p:cNvCxnSpPr>
          <p:nvPr/>
        </p:nvCxnSpPr>
        <p:spPr>
          <a:xfrm>
            <a:off x="2283159" y="2889232"/>
            <a:ext cx="4203779" cy="0"/>
          </a:xfrm>
          <a:prstGeom prst="straightConnector1">
            <a:avLst/>
          </a:prstGeom>
          <a:ln w="50800">
            <a:solidFill>
              <a:srgbClr val="ED1A2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3E67C51-FD20-3C86-43C9-C3F150A18B5E}"/>
              </a:ext>
            </a:extLst>
          </p:cNvPr>
          <p:cNvCxnSpPr>
            <a:cxnSpLocks/>
          </p:cNvCxnSpPr>
          <p:nvPr/>
        </p:nvCxnSpPr>
        <p:spPr>
          <a:xfrm flipH="1">
            <a:off x="4380780" y="2829280"/>
            <a:ext cx="1752006" cy="0"/>
          </a:xfrm>
          <a:prstGeom prst="straightConnector1">
            <a:avLst/>
          </a:prstGeom>
          <a:ln w="50800">
            <a:solidFill>
              <a:srgbClr val="0070C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2D27B77-3637-D9EC-98D2-61B7B26382BD}"/>
              </a:ext>
            </a:extLst>
          </p:cNvPr>
          <p:cNvCxnSpPr>
            <a:cxnSpLocks/>
          </p:cNvCxnSpPr>
          <p:nvPr/>
        </p:nvCxnSpPr>
        <p:spPr>
          <a:xfrm>
            <a:off x="4343949" y="2776573"/>
            <a:ext cx="1557010" cy="0"/>
          </a:xfrm>
          <a:prstGeom prst="straightConnector1">
            <a:avLst/>
          </a:prstGeom>
          <a:ln w="50800">
            <a:solidFill>
              <a:srgbClr val="FFFF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9A7921D-2EC6-99E4-35E8-124716547593}"/>
              </a:ext>
            </a:extLst>
          </p:cNvPr>
          <p:cNvCxnSpPr>
            <a:cxnSpLocks/>
          </p:cNvCxnSpPr>
          <p:nvPr/>
        </p:nvCxnSpPr>
        <p:spPr>
          <a:xfrm>
            <a:off x="7217594" y="3364770"/>
            <a:ext cx="1605862" cy="925481"/>
          </a:xfrm>
          <a:prstGeom prst="straightConnector1">
            <a:avLst/>
          </a:prstGeom>
          <a:ln w="50800">
            <a:solidFill>
              <a:srgbClr val="ED1A2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8C27707-CBCB-3916-B87F-525926FB318C}"/>
              </a:ext>
            </a:extLst>
          </p:cNvPr>
          <p:cNvCxnSpPr>
            <a:cxnSpLocks/>
          </p:cNvCxnSpPr>
          <p:nvPr/>
        </p:nvCxnSpPr>
        <p:spPr>
          <a:xfrm flipV="1">
            <a:off x="8819001" y="3544711"/>
            <a:ext cx="1250688" cy="754130"/>
          </a:xfrm>
          <a:prstGeom prst="straightConnector1">
            <a:avLst/>
          </a:prstGeom>
          <a:ln w="50800">
            <a:solidFill>
              <a:srgbClr val="ED1A2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2F57507-3529-E08D-58FD-B3AE23607A8D}"/>
              </a:ext>
            </a:extLst>
          </p:cNvPr>
          <p:cNvCxnSpPr>
            <a:cxnSpLocks/>
          </p:cNvCxnSpPr>
          <p:nvPr/>
        </p:nvCxnSpPr>
        <p:spPr>
          <a:xfrm flipH="1" flipV="1">
            <a:off x="9656211" y="2492267"/>
            <a:ext cx="714161" cy="1163351"/>
          </a:xfrm>
          <a:prstGeom prst="straightConnector1">
            <a:avLst/>
          </a:prstGeom>
          <a:ln w="50800">
            <a:solidFill>
              <a:srgbClr val="ED1A2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CAD4B40A-E1FC-19CE-7C0E-70FD617BB4FD}"/>
              </a:ext>
            </a:extLst>
          </p:cNvPr>
          <p:cNvCxnSpPr>
            <a:cxnSpLocks/>
          </p:cNvCxnSpPr>
          <p:nvPr/>
        </p:nvCxnSpPr>
        <p:spPr>
          <a:xfrm>
            <a:off x="10097317" y="3538984"/>
            <a:ext cx="213650" cy="116634"/>
          </a:xfrm>
          <a:prstGeom prst="straightConnector1">
            <a:avLst/>
          </a:prstGeom>
          <a:ln w="50800">
            <a:solidFill>
              <a:srgbClr val="ED1A2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569BE29-D2CC-CDCE-FC97-D517A06DAB93}"/>
              </a:ext>
            </a:extLst>
          </p:cNvPr>
          <p:cNvCxnSpPr>
            <a:cxnSpLocks/>
          </p:cNvCxnSpPr>
          <p:nvPr/>
        </p:nvCxnSpPr>
        <p:spPr>
          <a:xfrm flipV="1">
            <a:off x="6627536" y="3428999"/>
            <a:ext cx="530653" cy="287559"/>
          </a:xfrm>
          <a:prstGeom prst="straightConnector1">
            <a:avLst/>
          </a:prstGeom>
          <a:ln w="50800">
            <a:solidFill>
              <a:srgbClr val="ED1A2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1BE3AAAF-3E94-0AA5-98DC-6C20128A1411}"/>
              </a:ext>
            </a:extLst>
          </p:cNvPr>
          <p:cNvCxnSpPr>
            <a:cxnSpLocks/>
          </p:cNvCxnSpPr>
          <p:nvPr/>
        </p:nvCxnSpPr>
        <p:spPr>
          <a:xfrm flipH="1" flipV="1">
            <a:off x="6687006" y="4215613"/>
            <a:ext cx="530588" cy="591279"/>
          </a:xfrm>
          <a:prstGeom prst="straightConnector1">
            <a:avLst/>
          </a:prstGeom>
          <a:ln w="50800">
            <a:solidFill>
              <a:srgbClr val="ED1A2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E989E5D2-578D-B6C8-EA3A-6742D13E87D0}"/>
              </a:ext>
            </a:extLst>
          </p:cNvPr>
          <p:cNvCxnSpPr>
            <a:cxnSpLocks/>
          </p:cNvCxnSpPr>
          <p:nvPr/>
        </p:nvCxnSpPr>
        <p:spPr>
          <a:xfrm flipV="1">
            <a:off x="6627536" y="4806892"/>
            <a:ext cx="265326" cy="682446"/>
          </a:xfrm>
          <a:prstGeom prst="straightConnector1">
            <a:avLst/>
          </a:prstGeom>
          <a:ln w="50800">
            <a:solidFill>
              <a:srgbClr val="ED1A2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47F6F5A4-C840-F30D-8188-8716C7DB0649}"/>
              </a:ext>
            </a:extLst>
          </p:cNvPr>
          <p:cNvSpPr txBox="1"/>
          <p:nvPr/>
        </p:nvSpPr>
        <p:spPr>
          <a:xfrm>
            <a:off x="6362163" y="58083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4" name="Title 10">
            <a:extLst>
              <a:ext uri="{FF2B5EF4-FFF2-40B4-BE49-F238E27FC236}">
                <a16:creationId xmlns:a16="http://schemas.microsoft.com/office/drawing/2014/main" id="{E76A6586-6217-2389-840A-531852E70341}"/>
              </a:ext>
            </a:extLst>
          </p:cNvPr>
          <p:cNvSpPr txBox="1">
            <a:spLocks/>
          </p:cNvSpPr>
          <p:nvPr/>
        </p:nvSpPr>
        <p:spPr>
          <a:xfrm>
            <a:off x="5453128" y="5500808"/>
            <a:ext cx="2567397" cy="542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ED1B2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600" dirty="0"/>
              <a:t>Acoustic-optical modulator</a:t>
            </a:r>
          </a:p>
        </p:txBody>
      </p:sp>
    </p:spTree>
    <p:extLst>
      <p:ext uri="{BB962C8B-B14F-4D97-AF65-F5344CB8AC3E}">
        <p14:creationId xmlns:p14="http://schemas.microsoft.com/office/powerpoint/2010/main" val="269241627"/>
      </p:ext>
    </p:extLst>
  </p:cSld>
  <p:clrMapOvr>
    <a:masterClrMapping/>
  </p:clrMapOvr>
</p:sld>
</file>

<file path=ppt/theme/theme1.xml><?xml version="1.0" encoding="utf-8"?>
<a:theme xmlns:a="http://schemas.openxmlformats.org/drawingml/2006/main" name="ISOLD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SOLDE" id="{241966FA-AA79-744E-AE12-CE7463D69039}" vid="{BBD324A3-0EB5-7645-8005-27C4CF38EEC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ISOLDE</Template>
  <TotalTime>37006</TotalTime>
  <Words>705</Words>
  <Application>Microsoft Macintosh PowerPoint</Application>
  <PresentationFormat>Widescreen</PresentationFormat>
  <Paragraphs>153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Cambria Math</vt:lpstr>
      <vt:lpstr>Courier New</vt:lpstr>
      <vt:lpstr>Garamond</vt:lpstr>
      <vt:lpstr>Wingdings</vt:lpstr>
      <vt:lpstr>ISOLDE</vt:lpstr>
      <vt:lpstr>Photoassociation Studies on Francium Isotopes</vt:lpstr>
      <vt:lpstr>PowerPoint Presentation</vt:lpstr>
      <vt:lpstr>Molecule of choice - FrAg</vt:lpstr>
      <vt:lpstr>Photoassociation (PA)</vt:lpstr>
      <vt:lpstr>Experimental apparatus</vt:lpstr>
      <vt:lpstr>Magneto-optical traps (MOTs)</vt:lpstr>
      <vt:lpstr>Optical dipole traps (ODTs)</vt:lpstr>
      <vt:lpstr>Measurement principle of 1PA</vt:lpstr>
      <vt:lpstr>Pictures!</vt:lpstr>
      <vt:lpstr>Fr Optical Dipole Trap Image</vt:lpstr>
      <vt:lpstr>ODT Lifetime</vt:lpstr>
      <vt:lpstr>ODT Temperature</vt:lpstr>
      <vt:lpstr>Summary</vt:lpstr>
      <vt:lpstr>Thank you and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Commissioning of a Paul trap for Collinear Laser Spectroscopy of Exotic Radionuclides performed in a 30 keV MR-ToF device</dc:title>
  <dc:creator>Louis Croquette</dc:creator>
  <cp:lastModifiedBy>Louis Croquette</cp:lastModifiedBy>
  <cp:revision>865</cp:revision>
  <cp:lastPrinted>2023-02-03T18:12:26Z</cp:lastPrinted>
  <dcterms:created xsi:type="dcterms:W3CDTF">2023-02-01T03:04:04Z</dcterms:created>
  <dcterms:modified xsi:type="dcterms:W3CDTF">2025-10-23T15:54:13Z</dcterms:modified>
</cp:coreProperties>
</file>