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1"/>
  </p:notesMasterIdLst>
  <p:sldIdLst>
    <p:sldId id="2721" r:id="rId2"/>
    <p:sldId id="2718" r:id="rId3"/>
    <p:sldId id="2710" r:id="rId4"/>
    <p:sldId id="2593" r:id="rId5"/>
    <p:sldId id="2723" r:id="rId6"/>
    <p:sldId id="2706" r:id="rId7"/>
    <p:sldId id="2708" r:id="rId8"/>
    <p:sldId id="2692" r:id="rId9"/>
    <p:sldId id="1328" r:id="rId10"/>
    <p:sldId id="2595" r:id="rId11"/>
    <p:sldId id="2695" r:id="rId12"/>
    <p:sldId id="2696" r:id="rId13"/>
    <p:sldId id="300" r:id="rId14"/>
    <p:sldId id="2697" r:id="rId15"/>
    <p:sldId id="2698" r:id="rId16"/>
    <p:sldId id="2700" r:id="rId17"/>
    <p:sldId id="2699" r:id="rId18"/>
    <p:sldId id="2685" r:id="rId19"/>
    <p:sldId id="301" r:id="rId20"/>
    <p:sldId id="258" r:id="rId21"/>
    <p:sldId id="2702" r:id="rId22"/>
    <p:sldId id="2682" r:id="rId23"/>
    <p:sldId id="2714" r:id="rId24"/>
    <p:sldId id="2720" r:id="rId25"/>
    <p:sldId id="2598" r:id="rId26"/>
    <p:sldId id="2712" r:id="rId27"/>
    <p:sldId id="2677" r:id="rId28"/>
    <p:sldId id="2713" r:id="rId29"/>
    <p:sldId id="20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6B6"/>
    <a:srgbClr val="A7A7A7"/>
    <a:srgbClr val="548235"/>
    <a:srgbClr val="002060"/>
    <a:srgbClr val="3F7FFF"/>
    <a:srgbClr val="7496D0"/>
    <a:srgbClr val="699BFF"/>
    <a:srgbClr val="071A36"/>
    <a:srgbClr val="05090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3C7BD-DDB4-4238-A846-7E6DC70C5E72}" v="9" dt="2025-10-20T02:55:30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09" autoAdjust="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3CC54-1037-475E-A149-34E745C76716}" type="datetimeFigureOut">
              <a:rPr lang="en-US" smtClean="0"/>
              <a:t>20-Oct-25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8CC65-82F7-4E8F-9A99-80B085A47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6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E5921-01EF-F500-6019-017769E9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5E046F-C267-ACFD-7779-D6AA7A7BD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675656-7FC7-7B05-18BB-1E8224CD8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A7FCC-0FF8-A6B0-6AE2-29E6D67AC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8CC65-82F7-4E8F-9A99-80B085A474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0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8CC65-82F7-4E8F-9A99-80B085A474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3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F19B4-9BB4-46EB-94C2-C3A293D25F7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123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8CC65-82F7-4E8F-9A99-80B085A474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8CC65-82F7-4E8F-9A99-80B085A474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56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DDF17-362A-4F20-9C1D-FC924ED7DF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86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8A50F-3241-6BD6-213A-CCA8AFA64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8DAEB-1C4D-726E-1513-6A8CA1702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A8BF6-83C5-FBFB-4E98-F6D40BBC2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0F6E6-3979-05CF-B333-EFC16E02E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DDF17-362A-4F20-9C1D-FC924ED7DF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2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59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6BF94-214E-E37D-19F9-F32E9E2A5708}"/>
              </a:ext>
            </a:extLst>
          </p:cNvPr>
          <p:cNvSpPr txBox="1"/>
          <p:nvPr userDrawn="1"/>
        </p:nvSpPr>
        <p:spPr>
          <a:xfrm>
            <a:off x="971549" y="6461922"/>
            <a:ext cx="1027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The SPES facility. EMIS XX, Oct 20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 2025. 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F5902683-B6D7-E935-DEE2-E9EB425CABCD}"/>
              </a:ext>
            </a:extLst>
          </p:cNvPr>
          <p:cNvSpPr txBox="1">
            <a:spLocks/>
          </p:cNvSpPr>
          <p:nvPr userDrawn="1"/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 algn="r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6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‹#›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1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6A34B-BB56-AE7A-4036-2B6B0D13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8D5C6-838B-411E-83CC-06120590E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5FAE6-F156-4249-55EF-DBB5DD4F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7A168-397C-4D93-95CF-E7A656A97267}" type="datetime1">
              <a:rPr lang="en-US" smtClean="0"/>
              <a:t>20-Oct-25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8D0CB-05E5-35AD-11AB-CD309BD7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005AF-B719-B811-A1BD-480C3C29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FDAC-0505-4C6F-9AC9-E3C4BDFEC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23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m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1.jpg"/><Relationship Id="rId4" Type="http://schemas.openxmlformats.org/officeDocument/2006/relationships/image" Target="../media/image70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B622-CB69-3352-3048-D4961C920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AC150AA-D1DD-5EAC-DE76-62E0FC998114}"/>
              </a:ext>
            </a:extLst>
          </p:cNvPr>
          <p:cNvSpPr txBox="1"/>
          <p:nvPr/>
        </p:nvSpPr>
        <p:spPr>
          <a:xfrm>
            <a:off x="118543" y="1490924"/>
            <a:ext cx="5112485" cy="19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The SPES Facility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 first ISOL RIB production</a:t>
            </a:r>
            <a:endParaRPr lang="en-US" sz="2400" kern="1200" noProof="0" dirty="0">
              <a:solidFill>
                <a:srgbClr val="002060"/>
              </a:solidFill>
              <a:latin typeface="Oswald" panose="02000303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5BE4D-4A39-C0AB-D8DD-907E02F8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39" r="-1" b="1678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25CD90D1-3A04-25D1-6E75-7028E00E9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7" b="772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9" name="Picture 8" descr="A logo with blue letters and a white background&#10;&#10;Description automatically generated">
            <a:extLst>
              <a:ext uri="{FF2B5EF4-FFF2-40B4-BE49-F238E27FC236}">
                <a16:creationId xmlns:a16="http://schemas.microsoft.com/office/drawing/2014/main" id="{9F8822B4-13C2-C538-3321-8F202A06D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0" y="201748"/>
            <a:ext cx="1627355" cy="8205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6E6B99-D943-FAF2-B522-3ED1C94726AF}"/>
              </a:ext>
            </a:extLst>
          </p:cNvPr>
          <p:cNvSpPr/>
          <p:nvPr/>
        </p:nvSpPr>
        <p:spPr>
          <a:xfrm>
            <a:off x="1524000" y="798830"/>
            <a:ext cx="419605" cy="2234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C7E7E-792C-3391-03CA-1FDD8E7753FE}"/>
              </a:ext>
            </a:extLst>
          </p:cNvPr>
          <p:cNvSpPr txBox="1"/>
          <p:nvPr/>
        </p:nvSpPr>
        <p:spPr>
          <a:xfrm>
            <a:off x="945997" y="3663091"/>
            <a:ext cx="3457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T. Marchi </a:t>
            </a:r>
          </a:p>
          <a:p>
            <a:pPr algn="ctr"/>
            <a:endParaRPr lang="en-US" noProof="0" dirty="0">
              <a:solidFill>
                <a:srgbClr val="002060"/>
              </a:solidFill>
              <a:latin typeface="Oswald" panose="02000303000000000000" pitchFamily="2" charset="0"/>
              <a:ea typeface="+mj-ea"/>
              <a:cs typeface="+mj-cs"/>
            </a:endParaRPr>
          </a:p>
          <a:p>
            <a:pPr algn="ctr"/>
            <a:r>
              <a:rPr lang="en-US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XX EMIS conference</a:t>
            </a:r>
          </a:p>
          <a:p>
            <a:pPr algn="ctr"/>
            <a:endParaRPr lang="en-US" noProof="0" dirty="0">
              <a:solidFill>
                <a:srgbClr val="002060"/>
              </a:solidFill>
              <a:latin typeface="Oswald" panose="02000303000000000000" pitchFamily="2" charset="0"/>
              <a:ea typeface="+mj-ea"/>
              <a:cs typeface="+mj-cs"/>
            </a:endParaRPr>
          </a:p>
          <a:p>
            <a:pPr algn="ctr"/>
            <a:r>
              <a:rPr lang="en-US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Whistler, October 20</a:t>
            </a:r>
            <a:r>
              <a:rPr lang="en-US" baseline="30000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th</a:t>
            </a:r>
            <a:r>
              <a:rPr lang="en-US" noProof="0" dirty="0">
                <a:solidFill>
                  <a:srgbClr val="002060"/>
                </a:solidFill>
                <a:latin typeface="Oswald" panose="02000303000000000000" pitchFamily="2" charset="0"/>
                <a:ea typeface="+mj-ea"/>
                <a:cs typeface="+mj-c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33394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machine in a factory&#10;&#10;Description automatically generated">
            <a:extLst>
              <a:ext uri="{FF2B5EF4-FFF2-40B4-BE49-F238E27FC236}">
                <a16:creationId xmlns:a16="http://schemas.microsoft.com/office/drawing/2014/main" id="{9C29354B-A408-4E9C-7BA6-F43B04C6C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98" y="751661"/>
            <a:ext cx="9664640" cy="543636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3FD4D31-37E6-C745-9E97-3365F8F9E6DD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6B740D6-A638-93D7-7654-2B416083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11372850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 The ISOL machine is completely installed in the ISOL1 bunker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267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F0E774-C995-3F64-01E3-6AC66AA6B333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2">
            <a:extLst>
              <a:ext uri="{FF2B5EF4-FFF2-40B4-BE49-F238E27FC236}">
                <a16:creationId xmlns:a16="http://schemas.microsoft.com/office/drawing/2014/main" id="{B53D99E1-B00B-1433-DAC8-80773755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1" y="936545"/>
            <a:ext cx="4114778" cy="231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EFA10B-96AA-9D79-4046-A5023D15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40531"/>
          <a:stretch/>
        </p:blipFill>
        <p:spPr>
          <a:xfrm>
            <a:off x="4742401" y="935896"/>
            <a:ext cx="3336123" cy="231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898CE4F2-8F48-A3F7-6EC4-337BB8898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752"/>
          <a:stretch/>
        </p:blipFill>
        <p:spPr>
          <a:xfrm>
            <a:off x="8578918" y="935896"/>
            <a:ext cx="3108161" cy="497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5B71E34-0239-7201-8F20-7BB64DDC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18" y="3434755"/>
            <a:ext cx="4407057" cy="247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2" descr="Immagine che contiene macchina, ingegneria, industria, acciaio&#10;&#10;Descrizione generata automaticamente">
            <a:extLst>
              <a:ext uri="{FF2B5EF4-FFF2-40B4-BE49-F238E27FC236}">
                <a16:creationId xmlns:a16="http://schemas.microsoft.com/office/drawing/2014/main" id="{3C757DFB-9914-2ECE-49A6-2FAF909E1D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3328" r="41499" b="27491"/>
          <a:stretch/>
        </p:blipFill>
        <p:spPr>
          <a:xfrm>
            <a:off x="5318192" y="3434753"/>
            <a:ext cx="2511148" cy="247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46E13-A3A0-B00E-7672-EAD943D5EDEB}"/>
              </a:ext>
            </a:extLst>
          </p:cNvPr>
          <p:cNvSpPr txBox="1"/>
          <p:nvPr/>
        </p:nvSpPr>
        <p:spPr>
          <a:xfrm>
            <a:off x="494883" y="2942795"/>
            <a:ext cx="288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bg1"/>
                </a:solidFill>
              </a:rPr>
              <a:t>50 kV HV platform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F6944-2F45-0134-F7C7-840A99C72D1B}"/>
              </a:ext>
            </a:extLst>
          </p:cNvPr>
          <p:cNvSpPr txBox="1"/>
          <p:nvPr/>
        </p:nvSpPr>
        <p:spPr>
          <a:xfrm>
            <a:off x="3642945" y="5606915"/>
            <a:ext cx="288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bg1"/>
                </a:solidFill>
              </a:rPr>
              <a:t>Wien Filter cooling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4A25B-AA2F-10DA-1518-62DC86A86088}"/>
              </a:ext>
            </a:extLst>
          </p:cNvPr>
          <p:cNvSpPr txBox="1"/>
          <p:nvPr/>
        </p:nvSpPr>
        <p:spPr>
          <a:xfrm>
            <a:off x="4746716" y="2960229"/>
            <a:ext cx="373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bg1"/>
                </a:solidFill>
              </a:rPr>
              <a:t>Cooling water &amp; pneumatics distribution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E0B10-D515-FB78-9E83-4439B49C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6310271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All service plants are completed and commissioned</a:t>
            </a:r>
          </a:p>
        </p:txBody>
      </p:sp>
    </p:spTree>
    <p:extLst>
      <p:ext uri="{BB962C8B-B14F-4D97-AF65-F5344CB8AC3E}">
        <p14:creationId xmlns:p14="http://schemas.microsoft.com/office/powerpoint/2010/main" val="2973906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56F03F-28F0-24B8-2425-494E4A8DBEB7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6299DCD-A9C1-799D-2CFF-57C7D7BB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r="50000" b="50000"/>
          <a:stretch/>
        </p:blipFill>
        <p:spPr>
          <a:xfrm>
            <a:off x="196309" y="2651359"/>
            <a:ext cx="5715175" cy="3101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38CB97-661C-3A32-2993-1B8D9A60CC8E}"/>
              </a:ext>
            </a:extLst>
          </p:cNvPr>
          <p:cNvSpPr txBox="1"/>
          <p:nvPr/>
        </p:nvSpPr>
        <p:spPr>
          <a:xfrm>
            <a:off x="-3170445" y="574417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noProof="0" dirty="0"/>
              <a:t>High Current Power Suppliers Control System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7E2D0D4-329E-CDA2-91CC-102953952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8" r="50000"/>
          <a:stretch/>
        </p:blipFill>
        <p:spPr>
          <a:xfrm>
            <a:off x="6096000" y="2647992"/>
            <a:ext cx="5851110" cy="3108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15DBA0-98F4-E7E2-929C-87BA4BA81E50}"/>
              </a:ext>
            </a:extLst>
          </p:cNvPr>
          <p:cNvSpPr txBox="1"/>
          <p:nvPr/>
        </p:nvSpPr>
        <p:spPr>
          <a:xfrm>
            <a:off x="5889479" y="5753027"/>
            <a:ext cx="6448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noProof="0" dirty="0"/>
              <a:t>Wien Filter Control System: </a:t>
            </a:r>
            <a:r>
              <a:rPr lang="en-US" sz="1400" b="1" u="sng" noProof="0" dirty="0" err="1"/>
              <a:t>includesautomatic</a:t>
            </a:r>
            <a:r>
              <a:rPr lang="en-US" sz="1400" b="1" u="sng" noProof="0" dirty="0"/>
              <a:t> mass scan </a:t>
            </a:r>
            <a:r>
              <a:rPr lang="en-US" sz="1400" b="1" u="sng" noProof="0" dirty="0" err="1"/>
              <a:t>prcedures</a:t>
            </a:r>
            <a:endParaRPr lang="en-US" sz="1400" b="1" u="sng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2028D-CF7A-12F3-23B6-84AC8D6C6DE3}"/>
              </a:ext>
            </a:extLst>
          </p:cNvPr>
          <p:cNvSpPr txBox="1"/>
          <p:nvPr/>
        </p:nvSpPr>
        <p:spPr>
          <a:xfrm>
            <a:off x="516835" y="996230"/>
            <a:ext cx="7243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In-house developed control system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Based on EPICS framework and off-the-shelf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Compatible with all the LNL accelerators control system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US" sz="1600" b="1" noProof="0" dirty="0"/>
              <a:t>Allows to exploit LNL-developed AI methods for beam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Integrated with the Machine Protection System and the Global Safety System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E3EF0-0420-CC55-7A4A-398B0FDA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8292398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Controls &amp; MPS are completed and operational</a:t>
            </a:r>
            <a:br>
              <a:rPr lang="en-US" sz="2400" b="1" noProof="0" dirty="0">
                <a:solidFill>
                  <a:srgbClr val="002060"/>
                </a:solidFill>
              </a:rPr>
            </a:br>
            <a:r>
              <a:rPr lang="en-US" noProof="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07504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8">
            <a:extLst>
              <a:ext uri="{FF2B5EF4-FFF2-40B4-BE49-F238E27FC236}">
                <a16:creationId xmlns:a16="http://schemas.microsoft.com/office/drawing/2014/main" id="{1BEBF632-C01E-192A-3A26-0E39B2A7F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31" t="3739" r="7317"/>
          <a:stretch/>
        </p:blipFill>
        <p:spPr>
          <a:xfrm>
            <a:off x="112283" y="1080299"/>
            <a:ext cx="5075895" cy="469737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machine with many wires&#10;&#10;Description automatically generated">
            <a:extLst>
              <a:ext uri="{FF2B5EF4-FFF2-40B4-BE49-F238E27FC236}">
                <a16:creationId xmlns:a16="http://schemas.microsoft.com/office/drawing/2014/main" id="{90128263-A99E-9220-DBB3-489F2F370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329" y="1080299"/>
            <a:ext cx="3523028" cy="4697371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0055F0EA-21F6-2DCA-962C-70FBE122CB41}"/>
              </a:ext>
            </a:extLst>
          </p:cNvPr>
          <p:cNvCxnSpPr>
            <a:cxnSpLocks/>
          </p:cNvCxnSpPr>
          <p:nvPr/>
        </p:nvCxnSpPr>
        <p:spPr>
          <a:xfrm>
            <a:off x="2830664" y="2806810"/>
            <a:ext cx="2965837" cy="622185"/>
          </a:xfrm>
          <a:prstGeom prst="bent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51841A-A8A1-F621-5A22-1DF9D63A8D1D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554A2-5C19-6326-806A-8939311420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26" r="13337"/>
          <a:stretch/>
        </p:blipFill>
        <p:spPr>
          <a:xfrm>
            <a:off x="8937652" y="1080304"/>
            <a:ext cx="2633925" cy="469737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7D39E9-615D-60B9-0B10-4A7914C18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516" y="4549056"/>
            <a:ext cx="2090201" cy="156765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50620-5CAB-7EE5-7396-D66D6D7B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6429541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2a: RIB commissioning of the ISOL machine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323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519D-6649-41E2-4118-A31C0CF8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6882765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2a: RIB commissioning of the ISOL machine</a:t>
            </a:r>
            <a:br>
              <a:rPr lang="en-US" sz="2400" b="1" noProof="0" dirty="0">
                <a:solidFill>
                  <a:srgbClr val="002060"/>
                </a:solidFill>
              </a:rPr>
            </a:br>
            <a:endParaRPr lang="en-US" noProof="0" dirty="0"/>
          </a:p>
        </p:txBody>
      </p:sp>
      <p:pic>
        <p:nvPicPr>
          <p:cNvPr id="5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341008A7-23FA-524F-89C1-67E1813FE0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938212"/>
            <a:ext cx="6464300" cy="48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BC0CE4-D766-0BE2-E266-2AC9E2E8E41B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411410-0778-7610-CA11-B2E7217AB104}"/>
              </a:ext>
            </a:extLst>
          </p:cNvPr>
          <p:cNvSpPr txBox="1"/>
          <p:nvPr/>
        </p:nvSpPr>
        <p:spPr>
          <a:xfrm>
            <a:off x="294501" y="871102"/>
            <a:ext cx="4972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7 target chambers available and tested for coupling/decoupling on the 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2 target chambers fully equipped, ready for  beam </a:t>
            </a:r>
          </a:p>
          <a:p>
            <a:endParaRPr lang="en-US" sz="16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Mass markers: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noProof="0" dirty="0"/>
              <a:t> residual pollution (CO+, N2+)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noProof="0" dirty="0"/>
              <a:t> gas mix </a:t>
            </a:r>
            <a:r>
              <a:rPr lang="en-US" sz="1600" noProof="0" dirty="0" err="1"/>
              <a:t>Ne:Ar:Kr:Xe</a:t>
            </a:r>
            <a:endParaRPr lang="en-US" sz="1600" noProof="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noProof="0" dirty="0"/>
              <a:t> </a:t>
            </a:r>
            <a:r>
              <a:rPr lang="en-US" sz="1600" baseline="30000" noProof="0" dirty="0" err="1"/>
              <a:t>nat</a:t>
            </a:r>
            <a:r>
              <a:rPr lang="en-US" sz="1600" noProof="0" dirty="0" err="1"/>
              <a:t>Mg</a:t>
            </a:r>
            <a:r>
              <a:rPr lang="en-US" sz="1600" noProof="0" dirty="0"/>
              <a:t>; </a:t>
            </a:r>
            <a:r>
              <a:rPr lang="en-US" sz="1600" baseline="30000" noProof="0" dirty="0" err="1"/>
              <a:t>nat</a:t>
            </a:r>
            <a:r>
              <a:rPr lang="en-US" sz="1600" noProof="0" dirty="0" err="1"/>
              <a:t>S</a:t>
            </a:r>
            <a:r>
              <a:rPr lang="en-US" sz="1600" noProof="0" dirty="0"/>
              <a:t>/</a:t>
            </a:r>
            <a:r>
              <a:rPr lang="en-US" sz="1600" baseline="30000" noProof="0" dirty="0" err="1"/>
              <a:t>nat</a:t>
            </a:r>
            <a:r>
              <a:rPr lang="en-US" sz="1600" noProof="0" dirty="0" err="1"/>
              <a:t>Sn</a:t>
            </a:r>
            <a:endParaRPr lang="en-US" sz="1600" noProof="0" dirty="0"/>
          </a:p>
          <a:p>
            <a:endParaRPr lang="en-US" sz="1100" noProof="0" dirty="0"/>
          </a:p>
          <a:p>
            <a:pPr algn="ctr"/>
            <a:r>
              <a:rPr lang="en-US" sz="1600" b="1" noProof="0" dirty="0"/>
              <a:t>Preliminary test with stable beam completed</a:t>
            </a:r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9AF6BDE7-AB9E-1969-DA2D-3807C494C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42" y="3671869"/>
            <a:ext cx="2267392" cy="238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3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90728D-E381-7F7C-BAD5-78835C47DBDC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4E7F81A-5421-7110-41B5-2A749864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2" y="682514"/>
            <a:ext cx="5657578" cy="54929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DF917-B194-CC07-6CB3-4CE43E61FD8F}"/>
              </a:ext>
            </a:extLst>
          </p:cNvPr>
          <p:cNvGrpSpPr/>
          <p:nvPr/>
        </p:nvGrpSpPr>
        <p:grpSpPr>
          <a:xfrm>
            <a:off x="438422" y="682514"/>
            <a:ext cx="5648829" cy="5493272"/>
            <a:chOff x="438422" y="682514"/>
            <a:chExt cx="5648829" cy="54932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35F1525-65D8-B845-CE24-9F84C929C95E}"/>
                </a:ext>
              </a:extLst>
            </p:cNvPr>
            <p:cNvGrpSpPr/>
            <p:nvPr/>
          </p:nvGrpSpPr>
          <p:grpSpPr>
            <a:xfrm>
              <a:off x="438422" y="682514"/>
              <a:ext cx="5648829" cy="5493272"/>
              <a:chOff x="7310268" y="1176263"/>
              <a:chExt cx="4881732" cy="4747298"/>
            </a:xfrm>
          </p:grpSpPr>
          <p:pic>
            <p:nvPicPr>
              <p:cNvPr id="24" name="Picture 23" descr="A blueprint of a building&#10;&#10;Description automatically generated">
                <a:extLst>
                  <a:ext uri="{FF2B5EF4-FFF2-40B4-BE49-F238E27FC236}">
                    <a16:creationId xmlns:a16="http://schemas.microsoft.com/office/drawing/2014/main" id="{A38D3C4E-F276-9E32-9A33-BA34E374B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60" b="3600"/>
              <a:stretch/>
            </p:blipFill>
            <p:spPr>
              <a:xfrm>
                <a:off x="7310268" y="1176263"/>
                <a:ext cx="4881732" cy="4747298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E37DBA-DEF2-916C-8A5B-18525767B6EE}"/>
                  </a:ext>
                </a:extLst>
              </p:cNvPr>
              <p:cNvSpPr/>
              <p:nvPr/>
            </p:nvSpPr>
            <p:spPr>
              <a:xfrm>
                <a:off x="11268075" y="5308840"/>
                <a:ext cx="923925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4A8A53-9BDC-D6F2-53F9-BCAA6CF95D1F}"/>
                </a:ext>
              </a:extLst>
            </p:cNvPr>
            <p:cNvSpPr/>
            <p:nvPr/>
          </p:nvSpPr>
          <p:spPr>
            <a:xfrm>
              <a:off x="2297668" y="2369833"/>
              <a:ext cx="628650" cy="6381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1F543E-33E6-C1FF-9856-2F2F2E44C191}"/>
                </a:ext>
              </a:extLst>
            </p:cNvPr>
            <p:cNvSpPr txBox="1"/>
            <p:nvPr/>
          </p:nvSpPr>
          <p:spPr>
            <a:xfrm>
              <a:off x="2297668" y="2048282"/>
              <a:ext cx="6286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FF0000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7CF0B9-FE1B-AD9D-AC70-C2C81CF09BD7}"/>
                </a:ext>
              </a:extLst>
            </p:cNvPr>
            <p:cNvCxnSpPr>
              <a:cxnSpLocks/>
            </p:cNvCxnSpPr>
            <p:nvPr/>
          </p:nvCxnSpPr>
          <p:spPr>
            <a:xfrm>
              <a:off x="3695770" y="2942619"/>
              <a:ext cx="0" cy="21414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A0FF3-7828-D39D-AEDB-9E7F17176D56}"/>
                </a:ext>
              </a:extLst>
            </p:cNvPr>
            <p:cNvCxnSpPr>
              <a:cxnSpLocks/>
            </p:cNvCxnSpPr>
            <p:nvPr/>
          </p:nvCxnSpPr>
          <p:spPr>
            <a:xfrm>
              <a:off x="3210269" y="2496965"/>
              <a:ext cx="488303" cy="4815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61FEF25-C03B-5F31-7B9D-1D5B95611E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0754" y="2528144"/>
              <a:ext cx="652321" cy="468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3AEFFAC-608E-5100-DEBB-014546A76B08}"/>
                </a:ext>
              </a:extLst>
            </p:cNvPr>
            <p:cNvGrpSpPr/>
            <p:nvPr/>
          </p:nvGrpSpPr>
          <p:grpSpPr>
            <a:xfrm>
              <a:off x="1064965" y="1902325"/>
              <a:ext cx="1090728" cy="562499"/>
              <a:chOff x="0" y="30875"/>
              <a:chExt cx="4725159" cy="47970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B7BF503F-A7AB-5888-02FA-270689AFAF88}"/>
                  </a:ext>
                </a:extLst>
              </p:cNvPr>
              <p:cNvSpPr/>
              <p:nvPr/>
            </p:nvSpPr>
            <p:spPr>
              <a:xfrm>
                <a:off x="0" y="30875"/>
                <a:ext cx="4725159" cy="4797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4">
                <a:extLst>
                  <a:ext uri="{FF2B5EF4-FFF2-40B4-BE49-F238E27FC236}">
                    <a16:creationId xmlns:a16="http://schemas.microsoft.com/office/drawing/2014/main" id="{8C49B82B-600C-7083-7E6E-6C374DA2DD56}"/>
                  </a:ext>
                </a:extLst>
              </p:cNvPr>
              <p:cNvSpPr txBox="1"/>
              <p:nvPr/>
            </p:nvSpPr>
            <p:spPr>
              <a:xfrm>
                <a:off x="23418" y="54292"/>
                <a:ext cx="4701741" cy="41895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2a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DD36C87-37B2-48D5-49B7-68FC7B540363}"/>
              </a:ext>
            </a:extLst>
          </p:cNvPr>
          <p:cNvSpPr txBox="1"/>
          <p:nvPr/>
        </p:nvSpPr>
        <p:spPr>
          <a:xfrm>
            <a:off x="6713794" y="1028343"/>
            <a:ext cx="4689280" cy="4801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noProof="0" dirty="0"/>
              <a:t>Date: 14 Nov  2024</a:t>
            </a:r>
          </a:p>
          <a:p>
            <a:endParaRPr lang="en-US" noProof="0" dirty="0"/>
          </a:p>
          <a:p>
            <a:r>
              <a:rPr lang="en-US" noProof="0" dirty="0"/>
              <a:t>Primary beam energy: 40 MeV</a:t>
            </a:r>
          </a:p>
          <a:p>
            <a:r>
              <a:rPr lang="en-US" noProof="0" dirty="0"/>
              <a:t>Primary beam current: 100 </a:t>
            </a:r>
            <a:r>
              <a:rPr lang="en-US" noProof="0" dirty="0" err="1"/>
              <a:t>nA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Target: </a:t>
            </a:r>
            <a:r>
              <a:rPr lang="en-US" noProof="0" dirty="0" err="1"/>
              <a:t>SiC</a:t>
            </a:r>
            <a:r>
              <a:rPr lang="en-US" noProof="0" dirty="0"/>
              <a:t> (standard)</a:t>
            </a:r>
          </a:p>
          <a:p>
            <a:r>
              <a:rPr lang="en-US" noProof="0" dirty="0"/>
              <a:t>Target temperature: 1600 °C</a:t>
            </a:r>
          </a:p>
          <a:p>
            <a:r>
              <a:rPr lang="en-US" noProof="0" dirty="0"/>
              <a:t>Ion Source: FEBIAD (plasma)</a:t>
            </a:r>
          </a:p>
          <a:p>
            <a:r>
              <a:rPr lang="en-US" noProof="0" dirty="0"/>
              <a:t>Extraction Voltage: 30 kV</a:t>
            </a:r>
          </a:p>
          <a:p>
            <a:endParaRPr lang="en-US" noProof="0" dirty="0"/>
          </a:p>
          <a:p>
            <a:r>
              <a:rPr lang="en-US" noProof="0" dirty="0"/>
              <a:t>Vacuum level in the target: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Oven off: 1.0 10</a:t>
            </a:r>
            <a:r>
              <a:rPr lang="en-US" baseline="30000" noProof="0" dirty="0"/>
              <a:t>-7</a:t>
            </a:r>
            <a:r>
              <a:rPr lang="en-US" noProof="0" dirty="0"/>
              <a:t>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noProof="0" dirty="0"/>
              <a:t>Oven on: 4.0 10</a:t>
            </a:r>
            <a:r>
              <a:rPr lang="en-US" baseline="30000" noProof="0" dirty="0"/>
              <a:t>-7</a:t>
            </a:r>
            <a:r>
              <a:rPr lang="en-US" noProof="0" dirty="0"/>
              <a:t> mbar</a:t>
            </a:r>
          </a:p>
          <a:p>
            <a:endParaRPr lang="en-US" noProof="0" dirty="0"/>
          </a:p>
          <a:p>
            <a:r>
              <a:rPr lang="en-US" noProof="0" dirty="0"/>
              <a:t>W.F. selection: 28 </a:t>
            </a:r>
            <a:r>
              <a:rPr lang="en-US" noProof="0" dirty="0" err="1"/>
              <a:t>a.m.u.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Stable beam current F.C.2 (A=28) :   ̴̴200 </a:t>
            </a:r>
            <a:r>
              <a:rPr lang="en-US" noProof="0" dirty="0" err="1"/>
              <a:t>nA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32C789-BC78-5F4C-05C4-117E34FDD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7757408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2a: RIB commissioning of the ISOL machine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51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F63DA-4996-3533-5AB6-4C55CCE21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C9BDF1-E173-0AF9-4A06-C245B60EA689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0C59B10-AA5A-EC0A-05F9-B0AC2DA2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2" y="682514"/>
            <a:ext cx="5657578" cy="54929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4E647E-E0B1-6429-B7A1-363D675C7F71}"/>
              </a:ext>
            </a:extLst>
          </p:cNvPr>
          <p:cNvGrpSpPr/>
          <p:nvPr/>
        </p:nvGrpSpPr>
        <p:grpSpPr>
          <a:xfrm>
            <a:off x="438422" y="508000"/>
            <a:ext cx="10705828" cy="5842000"/>
            <a:chOff x="438422" y="508000"/>
            <a:chExt cx="10705828" cy="5842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39AEF1-8A42-353F-49E7-A91C122C8458}"/>
                </a:ext>
              </a:extLst>
            </p:cNvPr>
            <p:cNvGrpSpPr/>
            <p:nvPr/>
          </p:nvGrpSpPr>
          <p:grpSpPr>
            <a:xfrm>
              <a:off x="438422" y="508000"/>
              <a:ext cx="10705828" cy="5842000"/>
              <a:chOff x="438422" y="508000"/>
              <a:chExt cx="10705828" cy="5842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64EC320-64F1-EC7A-828C-BEE56B36F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0" y="508000"/>
                <a:ext cx="4381500" cy="5842000"/>
              </a:xfrm>
              <a:prstGeom prst="rect">
                <a:avLst/>
              </a:prstGeom>
              <a:ln w="28575">
                <a:solidFill>
                  <a:srgbClr val="00B05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39BB794-E608-4E2B-05DE-8D4FC7EDCEA1}"/>
                  </a:ext>
                </a:extLst>
              </p:cNvPr>
              <p:cNvGrpSpPr/>
              <p:nvPr/>
            </p:nvGrpSpPr>
            <p:grpSpPr>
              <a:xfrm>
                <a:off x="438422" y="682514"/>
                <a:ext cx="5648829" cy="5493272"/>
                <a:chOff x="438422" y="682514"/>
                <a:chExt cx="5648829" cy="5493272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1E72E2C-633B-C1E5-3D4E-E999E733E301}"/>
                    </a:ext>
                  </a:extLst>
                </p:cNvPr>
                <p:cNvGrpSpPr/>
                <p:nvPr/>
              </p:nvGrpSpPr>
              <p:grpSpPr>
                <a:xfrm>
                  <a:off x="438422" y="682514"/>
                  <a:ext cx="5648829" cy="5493272"/>
                  <a:chOff x="7310268" y="1176263"/>
                  <a:chExt cx="4881732" cy="4747298"/>
                </a:xfrm>
              </p:grpSpPr>
              <p:pic>
                <p:nvPicPr>
                  <p:cNvPr id="24" name="Picture 23" descr="A blueprint of a building&#10;&#10;Description automatically generated">
                    <a:extLst>
                      <a:ext uri="{FF2B5EF4-FFF2-40B4-BE49-F238E27FC236}">
                        <a16:creationId xmlns:a16="http://schemas.microsoft.com/office/drawing/2014/main" id="{347BCE17-E418-62BB-06BC-EF1ABEC1DC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960" b="3600"/>
                  <a:stretch/>
                </p:blipFill>
                <p:spPr>
                  <a:xfrm>
                    <a:off x="7310268" y="1176263"/>
                    <a:ext cx="4881732" cy="4747298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255065D8-E73A-389D-08D8-7E0C12814DC5}"/>
                      </a:ext>
                    </a:extLst>
                  </p:cNvPr>
                  <p:cNvSpPr/>
                  <p:nvPr/>
                </p:nvSpPr>
                <p:spPr>
                  <a:xfrm>
                    <a:off x="11268075" y="5308840"/>
                    <a:ext cx="923925" cy="609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92B8350-6D2B-1F43-F43E-714783094788}"/>
                    </a:ext>
                  </a:extLst>
                </p:cNvPr>
                <p:cNvSpPr/>
                <p:nvPr/>
              </p:nvSpPr>
              <p:spPr>
                <a:xfrm>
                  <a:off x="2297668" y="2369833"/>
                  <a:ext cx="628650" cy="63817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ABCBAB8-DADD-2DCF-636A-4794A282B567}"/>
                    </a:ext>
                  </a:extLst>
                </p:cNvPr>
                <p:cNvSpPr txBox="1"/>
                <p:nvPr/>
              </p:nvSpPr>
              <p:spPr>
                <a:xfrm>
                  <a:off x="2297668" y="2048282"/>
                  <a:ext cx="628650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200" b="1">
                      <a:solidFill>
                        <a:srgbClr val="FF0000"/>
                      </a:solidFill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TIS</a:t>
                  </a: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70A39DE-0FAC-E296-E8A3-4E837C2D6C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770" y="2942619"/>
                  <a:ext cx="0" cy="214144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590BA10-F98B-B52A-8AF4-B5C48A64F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0269" y="2496965"/>
                  <a:ext cx="488303" cy="48158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3BAEB5F-8C96-638A-F257-ACB657EF1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10754" y="2528144"/>
                  <a:ext cx="652321" cy="4681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1AB7DDA-4CDB-2C75-8D1E-5F161D40A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07953" y="2516360"/>
                  <a:ext cx="777" cy="73152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944205F-5F7B-5D62-7543-EEF9734B44CF}"/>
                    </a:ext>
                  </a:extLst>
                </p:cNvPr>
                <p:cNvGrpSpPr/>
                <p:nvPr/>
              </p:nvGrpSpPr>
              <p:grpSpPr>
                <a:xfrm>
                  <a:off x="1064965" y="1902325"/>
                  <a:ext cx="1090728" cy="562499"/>
                  <a:chOff x="0" y="30875"/>
                  <a:chExt cx="4725159" cy="479700"/>
                </a:xfrm>
              </p:grpSpPr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98C9BFEC-1B3C-B122-876D-7D7CB5E4FB46}"/>
                      </a:ext>
                    </a:extLst>
                  </p:cNvPr>
                  <p:cNvSpPr/>
                  <p:nvPr/>
                </p:nvSpPr>
                <p:spPr>
                  <a:xfrm>
                    <a:off x="0" y="30875"/>
                    <a:ext cx="4725159" cy="479700"/>
                  </a:xfrm>
                  <a:prstGeom prst="roundRect">
                    <a:avLst/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Rectangle: Rounded Corners 4">
                    <a:extLst>
                      <a:ext uri="{FF2B5EF4-FFF2-40B4-BE49-F238E27FC236}">
                        <a16:creationId xmlns:a16="http://schemas.microsoft.com/office/drawing/2014/main" id="{5E786805-B5C5-A742-0801-437DE8DC67E8}"/>
                      </a:ext>
                    </a:extLst>
                  </p:cNvPr>
                  <p:cNvSpPr txBox="1"/>
                  <p:nvPr/>
                </p:nvSpPr>
                <p:spPr>
                  <a:xfrm>
                    <a:off x="23418" y="54292"/>
                    <a:ext cx="4701741" cy="418957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200" tIns="76200" rIns="76200" bIns="76200" numCol="1" spcCol="1270" anchor="ctr" anchorCtr="0">
                    <a:noAutofit/>
                  </a:bodyPr>
                  <a:lstStyle/>
                  <a:p>
                    <a:pPr marL="0" marR="0" lvl="0" indent="0" algn="ctr" defTabSz="88900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Phase 2a</a:t>
                    </a:r>
                  </a:p>
                </p:txBody>
              </p:sp>
            </p:grp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E6C248C-9827-687C-CA5B-D4DA017606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21875" y="3372552"/>
                <a:ext cx="3819525" cy="2745653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F8C6C49-C075-EC1D-C79C-6620763E25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7750" y="3429000"/>
              <a:ext cx="2200275" cy="59055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AE5CDD-2A04-37EC-CC60-D373B9CA5264}"/>
                </a:ext>
              </a:extLst>
            </p:cNvPr>
            <p:cNvSpPr txBox="1"/>
            <p:nvPr/>
          </p:nvSpPr>
          <p:spPr>
            <a:xfrm rot="852524">
              <a:off x="9048750" y="3279902"/>
              <a:ext cx="12382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noProof="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RIB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02688C-F8EF-EB7F-4E6C-F6303654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5936560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2a: RIB commissioning of the ISOL machine</a:t>
            </a:r>
            <a:br>
              <a:rPr lang="en-US" sz="2400" b="1" noProof="0" dirty="0">
                <a:solidFill>
                  <a:srgbClr val="002060"/>
                </a:solidFill>
              </a:rPr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38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725E5-0E78-A6E5-9E52-99404429D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D670FC-C927-5AD9-4B7F-CF0AB28A66DC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5E103CA-24F9-0EA3-5EA3-8B177AFFF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2" y="682514"/>
            <a:ext cx="5657578" cy="54929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EBA9318-066F-8F52-1A8A-704927159FAD}"/>
              </a:ext>
            </a:extLst>
          </p:cNvPr>
          <p:cNvGrpSpPr/>
          <p:nvPr/>
        </p:nvGrpSpPr>
        <p:grpSpPr>
          <a:xfrm>
            <a:off x="438422" y="682514"/>
            <a:ext cx="5648829" cy="5493272"/>
            <a:chOff x="438422" y="682514"/>
            <a:chExt cx="5648829" cy="54932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06B82B-9EEF-571F-19DB-B162A0AA030F}"/>
                </a:ext>
              </a:extLst>
            </p:cNvPr>
            <p:cNvGrpSpPr/>
            <p:nvPr/>
          </p:nvGrpSpPr>
          <p:grpSpPr>
            <a:xfrm>
              <a:off x="438422" y="682514"/>
              <a:ext cx="5648829" cy="5493272"/>
              <a:chOff x="7310268" y="1176263"/>
              <a:chExt cx="4881732" cy="4747298"/>
            </a:xfrm>
          </p:grpSpPr>
          <p:pic>
            <p:nvPicPr>
              <p:cNvPr id="24" name="Picture 23" descr="A blueprint of a building&#10;&#10;Description automatically generated">
                <a:extLst>
                  <a:ext uri="{FF2B5EF4-FFF2-40B4-BE49-F238E27FC236}">
                    <a16:creationId xmlns:a16="http://schemas.microsoft.com/office/drawing/2014/main" id="{BE20075D-D4DE-0654-F15B-B04C3DDF9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960" b="3600"/>
              <a:stretch/>
            </p:blipFill>
            <p:spPr>
              <a:xfrm>
                <a:off x="7310268" y="1176263"/>
                <a:ext cx="4881732" cy="4747298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19425D2-E76F-4412-2FF4-0E72ACFBE95E}"/>
                  </a:ext>
                </a:extLst>
              </p:cNvPr>
              <p:cNvSpPr/>
              <p:nvPr/>
            </p:nvSpPr>
            <p:spPr>
              <a:xfrm>
                <a:off x="11268075" y="5308840"/>
                <a:ext cx="923925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74AC3B-49FD-DDCD-96DD-FF5DD7A88D09}"/>
                </a:ext>
              </a:extLst>
            </p:cNvPr>
            <p:cNvSpPr/>
            <p:nvPr/>
          </p:nvSpPr>
          <p:spPr>
            <a:xfrm>
              <a:off x="2297668" y="2369833"/>
              <a:ext cx="628650" cy="6381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DDE15-B41F-11B6-41C0-E8202243EA76}"/>
                </a:ext>
              </a:extLst>
            </p:cNvPr>
            <p:cNvSpPr txBox="1"/>
            <p:nvPr/>
          </p:nvSpPr>
          <p:spPr>
            <a:xfrm>
              <a:off x="2297668" y="2048282"/>
              <a:ext cx="6286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FF0000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C8B9A17-C7D4-3478-7544-D0DC3D3D420E}"/>
                </a:ext>
              </a:extLst>
            </p:cNvPr>
            <p:cNvCxnSpPr>
              <a:cxnSpLocks/>
            </p:cNvCxnSpPr>
            <p:nvPr/>
          </p:nvCxnSpPr>
          <p:spPr>
            <a:xfrm>
              <a:off x="3695770" y="2942619"/>
              <a:ext cx="0" cy="214144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92E4EF-7C15-26F5-0839-1731CDB77A32}"/>
                </a:ext>
              </a:extLst>
            </p:cNvPr>
            <p:cNvCxnSpPr>
              <a:cxnSpLocks/>
            </p:cNvCxnSpPr>
            <p:nvPr/>
          </p:nvCxnSpPr>
          <p:spPr>
            <a:xfrm>
              <a:off x="3210269" y="2496965"/>
              <a:ext cx="488303" cy="48158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05F2F1-FCE2-5D6E-02FD-290705575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0754" y="2528144"/>
              <a:ext cx="652321" cy="468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6BFA81-80D9-A570-8353-30D1CC617141}"/>
                </a:ext>
              </a:extLst>
            </p:cNvPr>
            <p:cNvGrpSpPr/>
            <p:nvPr/>
          </p:nvGrpSpPr>
          <p:grpSpPr>
            <a:xfrm>
              <a:off x="1064965" y="1902325"/>
              <a:ext cx="1090728" cy="562499"/>
              <a:chOff x="0" y="30875"/>
              <a:chExt cx="4725159" cy="47970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31D4011-F61C-3309-8173-2BEB761451F2}"/>
                  </a:ext>
                </a:extLst>
              </p:cNvPr>
              <p:cNvSpPr/>
              <p:nvPr/>
            </p:nvSpPr>
            <p:spPr>
              <a:xfrm>
                <a:off x="0" y="30875"/>
                <a:ext cx="4725159" cy="4797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4">
                <a:extLst>
                  <a:ext uri="{FF2B5EF4-FFF2-40B4-BE49-F238E27FC236}">
                    <a16:creationId xmlns:a16="http://schemas.microsoft.com/office/drawing/2014/main" id="{B3FFE811-64B3-036C-6F7B-EB94DE2FEEFF}"/>
                  </a:ext>
                </a:extLst>
              </p:cNvPr>
              <p:cNvSpPr txBox="1"/>
              <p:nvPr/>
            </p:nvSpPr>
            <p:spPr>
              <a:xfrm>
                <a:off x="23418" y="54292"/>
                <a:ext cx="4701741" cy="41895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2a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6AA3DD-50DD-C922-98F8-8B8305C54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01" y="1658632"/>
            <a:ext cx="4720981" cy="3540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0629F-7EE4-D16E-19AD-5886EB58969E}"/>
              </a:ext>
            </a:extLst>
          </p:cNvPr>
          <p:cNvSpPr txBox="1"/>
          <p:nvPr/>
        </p:nvSpPr>
        <p:spPr>
          <a:xfrm>
            <a:off x="7748652" y="5251837"/>
            <a:ext cx="294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The beam is about to come…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85C02-3C09-91B6-F92A-6D629ADB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6103537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2a: RIB commissioning of the ISOL machine</a:t>
            </a:r>
            <a:br>
              <a:rPr lang="en-US" sz="2400" b="1" noProof="0" dirty="0">
                <a:solidFill>
                  <a:srgbClr val="002060"/>
                </a:solidFill>
              </a:rPr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821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8B430D-0D79-77DD-E789-F62D4E48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291" y="790742"/>
            <a:ext cx="2964354" cy="16444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9D429-E60A-E058-144C-712F64FB44DB}"/>
              </a:ext>
            </a:extLst>
          </p:cNvPr>
          <p:cNvGrpSpPr/>
          <p:nvPr/>
        </p:nvGrpSpPr>
        <p:grpSpPr>
          <a:xfrm>
            <a:off x="954888" y="842712"/>
            <a:ext cx="4399923" cy="5172575"/>
            <a:chOff x="776392" y="434824"/>
            <a:chExt cx="5034975" cy="5919146"/>
          </a:xfrm>
        </p:grpSpPr>
        <p:pic>
          <p:nvPicPr>
            <p:cNvPr id="4" name="Picture 3" descr="A screen shot of a chart&#10;&#10;Description automatically generated">
              <a:extLst>
                <a:ext uri="{FF2B5EF4-FFF2-40B4-BE49-F238E27FC236}">
                  <a16:creationId xmlns:a16="http://schemas.microsoft.com/office/drawing/2014/main" id="{B864B305-DBE3-0DCB-1445-141B756DA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" t="1716" r="2457" b="1426"/>
            <a:stretch/>
          </p:blipFill>
          <p:spPr>
            <a:xfrm>
              <a:off x="855593" y="504029"/>
              <a:ext cx="4858161" cy="5849941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7C14D4-E570-0B74-5026-3F4940B357FD}"/>
                </a:ext>
              </a:extLst>
            </p:cNvPr>
            <p:cNvCxnSpPr>
              <a:cxnSpLocks/>
            </p:cNvCxnSpPr>
            <p:nvPr/>
          </p:nvCxnSpPr>
          <p:spPr>
            <a:xfrm>
              <a:off x="776392" y="434824"/>
              <a:ext cx="5034975" cy="5051576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DACCC0-9833-769F-25FD-10658F09F82F}"/>
                </a:ext>
              </a:extLst>
            </p:cNvPr>
            <p:cNvSpPr/>
            <p:nvPr/>
          </p:nvSpPr>
          <p:spPr>
            <a:xfrm>
              <a:off x="1838325" y="1476375"/>
              <a:ext cx="990600" cy="10001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952A30-9809-5F72-B6C1-6F6668EAC43D}"/>
                </a:ext>
              </a:extLst>
            </p:cNvPr>
            <p:cNvSpPr/>
            <p:nvPr/>
          </p:nvSpPr>
          <p:spPr>
            <a:xfrm>
              <a:off x="3819525" y="3429000"/>
              <a:ext cx="990600" cy="10001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1A0CF6B-8C23-552D-DB7F-3559E6E7AA3B}"/>
              </a:ext>
            </a:extLst>
          </p:cNvPr>
          <p:cNvGrpSpPr/>
          <p:nvPr/>
        </p:nvGrpSpPr>
        <p:grpSpPr>
          <a:xfrm>
            <a:off x="5800725" y="2626875"/>
            <a:ext cx="6072348" cy="3378902"/>
            <a:chOff x="5189009" y="3510609"/>
            <a:chExt cx="2702870" cy="1503987"/>
          </a:xfrm>
        </p:grpSpPr>
        <p:pic>
          <p:nvPicPr>
            <p:cNvPr id="3" name="Picture 2" descr="A graph of a graph&#10;&#10;Description automatically generated">
              <a:extLst>
                <a:ext uri="{FF2B5EF4-FFF2-40B4-BE49-F238E27FC236}">
                  <a16:creationId xmlns:a16="http://schemas.microsoft.com/office/drawing/2014/main" id="{D855E227-1D0D-A7FB-4F80-C3F31DE5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009" y="3510609"/>
              <a:ext cx="2702870" cy="1503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3D8A9028-E6B9-AF02-E42C-D3EC033FA6B9}"/>
                </a:ext>
              </a:extLst>
            </p:cNvPr>
            <p:cNvSpPr/>
            <p:nvPr/>
          </p:nvSpPr>
          <p:spPr>
            <a:xfrm rot="2100408">
              <a:off x="6568547" y="4306010"/>
              <a:ext cx="214009" cy="349552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8F2D8A-E54D-C3DC-02D2-B531ED3A5532}"/>
                </a:ext>
              </a:extLst>
            </p:cNvPr>
            <p:cNvSpPr txBox="1"/>
            <p:nvPr/>
          </p:nvSpPr>
          <p:spPr>
            <a:xfrm>
              <a:off x="6487641" y="3898349"/>
              <a:ext cx="14042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baseline="30000" noProof="0" dirty="0"/>
                <a:t>28</a:t>
              </a:r>
              <a:r>
                <a:rPr lang="en-US" sz="1600" b="1" noProof="0" dirty="0"/>
                <a:t>Si: 2</a:t>
              </a:r>
              <a:r>
                <a:rPr lang="en-US" sz="1600" b="1" baseline="30000" noProof="0" dirty="0"/>
                <a:t>+</a:t>
              </a:r>
              <a:r>
                <a:rPr lang="en-US" sz="1600" b="1" noProof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→</a:t>
              </a:r>
              <a:r>
                <a:rPr lang="en-US" sz="1600" b="1" noProof="0" dirty="0"/>
                <a:t>0</a:t>
              </a:r>
              <a:r>
                <a:rPr lang="en-US" sz="1600" b="1" baseline="30000" noProof="0" dirty="0"/>
                <a:t>+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EBA9F0-885B-27A7-8C3C-153B23F6EBD4}"/>
              </a:ext>
            </a:extLst>
          </p:cNvPr>
          <p:cNvSpPr txBox="1"/>
          <p:nvPr/>
        </p:nvSpPr>
        <p:spPr>
          <a:xfrm>
            <a:off x="9562600" y="4080932"/>
            <a:ext cx="1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2060"/>
                </a:solidFill>
              </a:rPr>
              <a:t>Beam 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918B0A2-716F-1040-5BB6-4EF26C0F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2a: RIB commissioning of the ISOL machine</a:t>
            </a:r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1A7F4-F856-30E5-89CE-3B08B94D9B3E}"/>
              </a:ext>
            </a:extLst>
          </p:cNvPr>
          <p:cNvSpPr txBox="1"/>
          <p:nvPr/>
        </p:nvSpPr>
        <p:spPr>
          <a:xfrm>
            <a:off x="5800726" y="2620405"/>
            <a:ext cx="607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 err="1"/>
              <a:t>HPGe</a:t>
            </a:r>
            <a:r>
              <a:rPr lang="en-US" noProof="0" dirty="0"/>
              <a:t> spectrum in coincidence with beta signal</a:t>
            </a:r>
          </a:p>
        </p:txBody>
      </p:sp>
      <p:pic>
        <p:nvPicPr>
          <p:cNvPr id="16" name="Picture 15" descr="A black line with numbers and a person holding a black line&#10;&#10;Description automatically generated with medium confidence">
            <a:extLst>
              <a:ext uri="{FF2B5EF4-FFF2-40B4-BE49-F238E27FC236}">
                <a16:creationId xmlns:a16="http://schemas.microsoft.com/office/drawing/2014/main" id="{74543823-2B3C-4F92-DC58-18EADA719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6"/>
          <a:stretch/>
        </p:blipFill>
        <p:spPr>
          <a:xfrm>
            <a:off x="9829111" y="518166"/>
            <a:ext cx="2006948" cy="101389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26D3E-E2CD-E442-FD0A-C756FEC9D488}"/>
              </a:ext>
            </a:extLst>
          </p:cNvPr>
          <p:cNvCxnSpPr/>
          <p:nvPr/>
        </p:nvCxnSpPr>
        <p:spPr>
          <a:xfrm flipH="1">
            <a:off x="9335988" y="903188"/>
            <a:ext cx="453224" cy="3101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92486-A31D-FFAC-0A99-9126AC74662F}"/>
              </a:ext>
            </a:extLst>
          </p:cNvPr>
          <p:cNvCxnSpPr>
            <a:cxnSpLocks/>
          </p:cNvCxnSpPr>
          <p:nvPr/>
        </p:nvCxnSpPr>
        <p:spPr>
          <a:xfrm>
            <a:off x="3356524" y="3237692"/>
            <a:ext cx="344742" cy="32214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030795-2476-BC33-0DFB-8C935A27F6AB}"/>
              </a:ext>
            </a:extLst>
          </p:cNvPr>
          <p:cNvCxnSpPr>
            <a:cxnSpLocks/>
          </p:cNvCxnSpPr>
          <p:nvPr/>
        </p:nvCxnSpPr>
        <p:spPr>
          <a:xfrm flipH="1" flipV="1">
            <a:off x="2663687" y="2544417"/>
            <a:ext cx="307808" cy="327869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1C3933-58FF-E06E-B9E7-333D8EBE14EC}"/>
              </a:ext>
            </a:extLst>
          </p:cNvPr>
          <p:cNvCxnSpPr>
            <a:cxnSpLocks/>
          </p:cNvCxnSpPr>
          <p:nvPr/>
        </p:nvCxnSpPr>
        <p:spPr>
          <a:xfrm flipH="1">
            <a:off x="9296089" y="903188"/>
            <a:ext cx="493123" cy="4848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C98DBB-E3FE-3264-145B-DCDBB4A11143}"/>
              </a:ext>
            </a:extLst>
          </p:cNvPr>
          <p:cNvCxnSpPr>
            <a:cxnSpLocks/>
          </p:cNvCxnSpPr>
          <p:nvPr/>
        </p:nvCxnSpPr>
        <p:spPr>
          <a:xfrm flipH="1">
            <a:off x="9092645" y="903188"/>
            <a:ext cx="696567" cy="9248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74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C792-4008-3835-6386-B9D4A5A3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6143294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First ISOL RIB @ SPES: November 2024 </a:t>
            </a:r>
          </a:p>
        </p:txBody>
      </p:sp>
      <p:pic>
        <p:nvPicPr>
          <p:cNvPr id="3074" name="Picture 2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F173AF96-E418-CE3B-2A37-B34461F8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6941" r="10227" b="4151"/>
          <a:stretch/>
        </p:blipFill>
        <p:spPr bwMode="auto">
          <a:xfrm>
            <a:off x="1281174" y="767076"/>
            <a:ext cx="9629652" cy="53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6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650BBD-2F0C-6A3A-20B4-C33F366C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5015464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LNL accelerator complex and beamtime</a:t>
            </a:r>
          </a:p>
        </p:txBody>
      </p:sp>
      <p:pic>
        <p:nvPicPr>
          <p:cNvPr id="5" name="Picture 4" descr="A picture containing outdoor, mountain, road, city&#10;&#10;Description automatically generated">
            <a:extLst>
              <a:ext uri="{FF2B5EF4-FFF2-40B4-BE49-F238E27FC236}">
                <a16:creationId xmlns:a16="http://schemas.microsoft.com/office/drawing/2014/main" id="{E35804C9-D881-395C-807D-2A408E7C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5"/>
          <a:stretch>
            <a:fillRect/>
          </a:stretch>
        </p:blipFill>
        <p:spPr>
          <a:xfrm>
            <a:off x="635564" y="1013329"/>
            <a:ext cx="10716183" cy="4926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34948-53B7-5FE2-6AA4-108169E42054}"/>
              </a:ext>
            </a:extLst>
          </p:cNvPr>
          <p:cNvSpPr txBox="1"/>
          <p:nvPr/>
        </p:nvSpPr>
        <p:spPr>
          <a:xfrm>
            <a:off x="7799323" y="3476481"/>
            <a:ext cx="1280626" cy="369332"/>
          </a:xfrm>
          <a:prstGeom prst="rect">
            <a:avLst/>
          </a:prstGeom>
          <a:solidFill>
            <a:srgbClr val="BFBFB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AN2000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5C222-6EAA-C260-F52D-6A0F90FA3F7B}"/>
              </a:ext>
            </a:extLst>
          </p:cNvPr>
          <p:cNvSpPr txBox="1"/>
          <p:nvPr/>
        </p:nvSpPr>
        <p:spPr>
          <a:xfrm>
            <a:off x="2648015" y="1545725"/>
            <a:ext cx="3115339" cy="646331"/>
          </a:xfrm>
          <a:prstGeom prst="rect">
            <a:avLst/>
          </a:prstGeom>
          <a:solidFill>
            <a:srgbClr val="BFBFB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Heavy-ion accelerator complex T.A.P.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44DC2-E43A-D079-F12C-F32ED8A3D2C3}"/>
              </a:ext>
            </a:extLst>
          </p:cNvPr>
          <p:cNvSpPr txBox="1"/>
          <p:nvPr/>
        </p:nvSpPr>
        <p:spPr>
          <a:xfrm>
            <a:off x="6445021" y="1684225"/>
            <a:ext cx="918413" cy="369332"/>
          </a:xfrm>
          <a:prstGeom prst="rect">
            <a:avLst/>
          </a:prstGeom>
          <a:solidFill>
            <a:srgbClr val="BFBFB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EE52E-919A-51A8-3DC9-47887DBF8233}"/>
              </a:ext>
            </a:extLst>
          </p:cNvPr>
          <p:cNvSpPr txBox="1"/>
          <p:nvPr/>
        </p:nvSpPr>
        <p:spPr>
          <a:xfrm>
            <a:off x="6267812" y="3719596"/>
            <a:ext cx="918413" cy="369332"/>
          </a:xfrm>
          <a:prstGeom prst="rect">
            <a:avLst/>
          </a:prstGeom>
          <a:solidFill>
            <a:srgbClr val="BFBFB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F24B8-8754-A7FA-E1C0-3BEC6018C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279" y="148852"/>
            <a:ext cx="2481301" cy="2874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E07C86DA-946D-C918-2222-2E3B3D9FA946}"/>
              </a:ext>
            </a:extLst>
          </p:cNvPr>
          <p:cNvSpPr/>
          <p:nvPr/>
        </p:nvSpPr>
        <p:spPr>
          <a:xfrm rot="899707">
            <a:off x="10477714" y="641985"/>
            <a:ext cx="317023" cy="241054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512F3-C499-1553-E5D6-FCD629E94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757" y="2619632"/>
            <a:ext cx="678143" cy="3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6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diagramma, Blu elettrico&#10;&#10;Descrizione generata automaticamente">
            <a:extLst>
              <a:ext uri="{FF2B5EF4-FFF2-40B4-BE49-F238E27FC236}">
                <a16:creationId xmlns:a16="http://schemas.microsoft.com/office/drawing/2014/main" id="{414CAECD-E2D0-AC49-8EA0-97FEBFB83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" t="7298" r="7460"/>
          <a:stretch/>
        </p:blipFill>
        <p:spPr>
          <a:xfrm>
            <a:off x="178676" y="1118973"/>
            <a:ext cx="6894787" cy="35121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4EEAFD7-751B-8991-A317-15EDFA09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8406765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𝛾𝛾 coincidence in LaBr</a:t>
            </a:r>
            <a:r>
              <a:rPr lang="en-US" baseline="-25000" noProof="0" dirty="0"/>
              <a:t>3</a:t>
            </a:r>
            <a:r>
              <a:rPr lang="en-US" noProof="0" dirty="0"/>
              <a:t> with 𝛃 coincidence</a:t>
            </a:r>
          </a:p>
        </p:txBody>
      </p:sp>
      <p:pic>
        <p:nvPicPr>
          <p:cNvPr id="5" name="Immagine 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E0EB9174-392D-AB69-A01D-D62EB5765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4" r="7060"/>
          <a:stretch/>
        </p:blipFill>
        <p:spPr>
          <a:xfrm>
            <a:off x="6096000" y="3244389"/>
            <a:ext cx="5780690" cy="291458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EE985E-1415-7A74-2A53-ABB6F9191CAF}"/>
              </a:ext>
            </a:extLst>
          </p:cNvPr>
          <p:cNvSpPr txBox="1"/>
          <p:nvPr/>
        </p:nvSpPr>
        <p:spPr>
          <a:xfrm>
            <a:off x="5775663" y="749641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</a:rPr>
              <a:t>BEAM 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8F1CCD-03A2-A790-C3CC-358A2B0720C2}"/>
              </a:ext>
            </a:extLst>
          </p:cNvPr>
          <p:cNvSpPr txBox="1"/>
          <p:nvPr/>
        </p:nvSpPr>
        <p:spPr>
          <a:xfrm>
            <a:off x="10148909" y="2875057"/>
            <a:ext cx="17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</a:rPr>
              <a:t>BACKGROUND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580763-D0BD-7E43-C72C-8548356DEAFA}"/>
              </a:ext>
            </a:extLst>
          </p:cNvPr>
          <p:cNvSpPr txBox="1"/>
          <p:nvPr/>
        </p:nvSpPr>
        <p:spPr>
          <a:xfrm>
            <a:off x="894100" y="5053751"/>
            <a:ext cx="51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𝛽</a:t>
            </a:r>
            <a:r>
              <a:rPr lang="en-US" baseline="30000" noProof="0" dirty="0"/>
              <a:t>+</a:t>
            </a:r>
            <a:r>
              <a:rPr lang="en-US" noProof="0" dirty="0"/>
              <a:t> emitters with beam, </a:t>
            </a:r>
            <a:r>
              <a:rPr lang="en-US" b="1" noProof="0" dirty="0"/>
              <a:t>no 𝛽</a:t>
            </a:r>
            <a:r>
              <a:rPr lang="en-US" b="1" baseline="30000" noProof="0" dirty="0"/>
              <a:t>+ </a:t>
            </a:r>
            <a:r>
              <a:rPr lang="en-US" b="1" noProof="0" dirty="0"/>
              <a:t>activity without beam</a:t>
            </a:r>
          </a:p>
        </p:txBody>
      </p:sp>
    </p:spTree>
    <p:extLst>
      <p:ext uri="{BB962C8B-B14F-4D97-AF65-F5344CB8AC3E}">
        <p14:creationId xmlns:p14="http://schemas.microsoft.com/office/powerpoint/2010/main" val="1281268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612F-6F69-B642-FEE7-F4AFA97C5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6850961" cy="362844"/>
          </a:xfrm>
        </p:spPr>
        <p:txBody>
          <a:bodyPr>
            <a:noAutofit/>
          </a:bodyPr>
          <a:lstStyle/>
          <a:p>
            <a:r>
              <a:rPr lang="en-US" sz="2000" noProof="0" dirty="0"/>
              <a:t>Remote  Handling of Target-Ion-Sources ready and tested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058255-F1C9-90C4-7C8C-C86C2470EA9E}"/>
              </a:ext>
            </a:extLst>
          </p:cNvPr>
          <p:cNvCxnSpPr/>
          <p:nvPr/>
        </p:nvCxnSpPr>
        <p:spPr>
          <a:xfrm>
            <a:off x="0" y="6273903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D09DED0-63BC-A3C0-B97C-0C8DF206F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pic>
        <p:nvPicPr>
          <p:cNvPr id="4" name="Video WhatsApp 2025-03-13 ore 17.21.04_d79df977">
            <a:hlinkClick r:id="" action="ppaction://media"/>
            <a:extLst>
              <a:ext uri="{FF2B5EF4-FFF2-40B4-BE49-F238E27FC236}">
                <a16:creationId xmlns:a16="http://schemas.microsoft.com/office/drawing/2014/main" id="{E2453397-47E0-33E9-D251-82C54AD18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389" y="752694"/>
            <a:ext cx="9671222" cy="54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6BA3CA62-9F87-A50B-95EE-EA0792D6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6389784" cy="362844"/>
          </a:xfrm>
        </p:spPr>
        <p:txBody>
          <a:bodyPr>
            <a:noAutofit/>
          </a:bodyPr>
          <a:lstStyle/>
          <a:p>
            <a:r>
              <a:rPr lang="en-US" noProof="0" dirty="0"/>
              <a:t>Completion of phase2: full LERIB facility</a:t>
            </a:r>
            <a:endParaRPr lang="en-US" b="1" noProof="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93500FD-E1EC-421B-1AF2-8CD3B8646087}"/>
              </a:ext>
            </a:extLst>
          </p:cNvPr>
          <p:cNvSpPr txBox="1">
            <a:spLocks/>
          </p:cNvSpPr>
          <p:nvPr/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CF6FDAC-0505-4C6F-9AC9-E3C4BDFECF97}" type="slidenum">
              <a:rPr lang="en-US" sz="1600" b="1" noProof="0" smtClean="0">
                <a:solidFill>
                  <a:prstClr val="white"/>
                </a:solidFill>
                <a:latin typeface="Calibri" panose="020F0502020204030204"/>
              </a:rPr>
              <a:pPr algn="r">
                <a:defRPr/>
              </a:pPr>
              <a:t>22</a:t>
            </a:fld>
            <a:endParaRPr lang="en-US" b="1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0414C-6C3E-23FE-BECE-24FB5E61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91" y="3655201"/>
            <a:ext cx="3517053" cy="2451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26D9F-FD3A-1B77-F798-DC629F10C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257" y="1440942"/>
            <a:ext cx="3815912" cy="265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1DBC9-15B7-74FC-85B5-C24CF36C5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8" y="858795"/>
            <a:ext cx="3555596" cy="2478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2D528E-BA18-B415-7E81-4113A64C2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455" y="4574715"/>
            <a:ext cx="2985454" cy="156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D7FB29-2AF2-B15B-7886-A18C8C7A9001}"/>
              </a:ext>
            </a:extLst>
          </p:cNvPr>
          <p:cNvSpPr txBox="1"/>
          <p:nvPr/>
        </p:nvSpPr>
        <p:spPr>
          <a:xfrm>
            <a:off x="66675" y="3067302"/>
            <a:ext cx="1973889" cy="32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C31F4-802E-F475-1EFD-B6668BC249B6}"/>
              </a:ext>
            </a:extLst>
          </p:cNvPr>
          <p:cNvSpPr txBox="1"/>
          <p:nvPr/>
        </p:nvSpPr>
        <p:spPr>
          <a:xfrm>
            <a:off x="3287257" y="3818820"/>
            <a:ext cx="1973889" cy="32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A08FC-6B2C-FB10-9974-2C6AFF1CB65A}"/>
              </a:ext>
            </a:extLst>
          </p:cNvPr>
          <p:cNvSpPr txBox="1"/>
          <p:nvPr/>
        </p:nvSpPr>
        <p:spPr>
          <a:xfrm>
            <a:off x="1792654" y="5835887"/>
            <a:ext cx="2794577" cy="32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 2024</a:t>
            </a:r>
          </a:p>
        </p:txBody>
      </p:sp>
      <p:pic>
        <p:nvPicPr>
          <p:cNvPr id="19" name="Picture 18" descr="A floor plan of a building&#10;&#10;Description automatically generated">
            <a:extLst>
              <a:ext uri="{FF2B5EF4-FFF2-40B4-BE49-F238E27FC236}">
                <a16:creationId xmlns:a16="http://schemas.microsoft.com/office/drawing/2014/main" id="{96E98232-616F-35E7-EF32-326CE0BBE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28755" r="52012" b="12353"/>
          <a:stretch/>
        </p:blipFill>
        <p:spPr>
          <a:xfrm>
            <a:off x="7696397" y="881072"/>
            <a:ext cx="3458818" cy="502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43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3C903-2385-CCE4-3AD5-D4DD5835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6105525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Phase 2 completion: RIB on the tape station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E9E573-8272-42D3-048E-EBC7DCC0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152" y="1625202"/>
            <a:ext cx="4810125" cy="36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21330FB1-02BB-09AF-EE3F-D3114310BCD2}"/>
              </a:ext>
            </a:extLst>
          </p:cNvPr>
          <p:cNvSpPr/>
          <p:nvPr/>
        </p:nvSpPr>
        <p:spPr>
          <a:xfrm rot="196431">
            <a:off x="2633662" y="3461108"/>
            <a:ext cx="1143000" cy="647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beam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09FAF1F-C5C2-CCA3-E95C-9124BB479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5" y="1423889"/>
            <a:ext cx="6105525" cy="34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FCF5316E-2AE7-E334-37F7-B17ACC22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08" y="3166801"/>
            <a:ext cx="4130353" cy="29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B1673B-0326-31CA-73E7-FA88361A4D63}"/>
              </a:ext>
            </a:extLst>
          </p:cNvPr>
          <p:cNvSpPr txBox="1"/>
          <p:nvPr/>
        </p:nvSpPr>
        <p:spPr>
          <a:xfrm>
            <a:off x="4429125" y="935042"/>
            <a:ext cx="196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Again on mass  28:</a:t>
            </a:r>
          </a:p>
        </p:txBody>
      </p:sp>
      <p:sp>
        <p:nvSpPr>
          <p:cNvPr id="6" name="CasellaDiTesto 11">
            <a:extLst>
              <a:ext uri="{FF2B5EF4-FFF2-40B4-BE49-F238E27FC236}">
                <a16:creationId xmlns:a16="http://schemas.microsoft.com/office/drawing/2014/main" id="{8186DC4F-0CA1-053A-7C2D-26FF938CC48C}"/>
              </a:ext>
            </a:extLst>
          </p:cNvPr>
          <p:cNvSpPr txBox="1"/>
          <p:nvPr/>
        </p:nvSpPr>
        <p:spPr>
          <a:xfrm>
            <a:off x="10459805" y="3428999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t</a:t>
            </a:r>
            <a:r>
              <a:rPr lang="en-US" baseline="-25000" noProof="0" dirty="0"/>
              <a:t>1/2</a:t>
            </a:r>
            <a:r>
              <a:rPr lang="en-US" noProof="0" dirty="0"/>
              <a:t>=2.25 min</a:t>
            </a:r>
          </a:p>
        </p:txBody>
      </p:sp>
    </p:spTree>
    <p:extLst>
      <p:ext uri="{BB962C8B-B14F-4D97-AF65-F5344CB8AC3E}">
        <p14:creationId xmlns:p14="http://schemas.microsoft.com/office/powerpoint/2010/main" val="1216124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16165-100C-1AF2-5738-6E916A95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B6996969-D138-AC47-094F-344D7127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6389784" cy="362844"/>
          </a:xfrm>
        </p:spPr>
        <p:txBody>
          <a:bodyPr>
            <a:noAutofit/>
          </a:bodyPr>
          <a:lstStyle/>
          <a:p>
            <a:r>
              <a:rPr lang="en-US" noProof="0" dirty="0"/>
              <a:t>Completion of phase2: full LERIB facility</a:t>
            </a:r>
            <a:endParaRPr lang="en-US" b="1" noProof="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E4D9DE8-27C2-B479-E58B-A63BCC88F3A0}"/>
              </a:ext>
            </a:extLst>
          </p:cNvPr>
          <p:cNvSpPr txBox="1">
            <a:spLocks/>
          </p:cNvSpPr>
          <p:nvPr/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CF6FDAC-0505-4C6F-9AC9-E3C4BDFECF97}" type="slidenum">
              <a:rPr lang="en-US" sz="1600" b="1" noProof="0" smtClean="0">
                <a:solidFill>
                  <a:prstClr val="white"/>
                </a:solidFill>
                <a:latin typeface="Calibri" panose="020F0502020204030204"/>
              </a:rPr>
              <a:pPr algn="r">
                <a:defRPr/>
              </a:pPr>
              <a:t>24</a:t>
            </a:fld>
            <a:endParaRPr lang="en-US" b="1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 descr="A floor plan of a building&#10;&#10;Description automatically generated">
            <a:extLst>
              <a:ext uri="{FF2B5EF4-FFF2-40B4-BE49-F238E27FC236}">
                <a16:creationId xmlns:a16="http://schemas.microsoft.com/office/drawing/2014/main" id="{9FE279EC-5C44-ACE7-CB00-7AA2A0AF1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28755" r="52012" b="12353"/>
          <a:stretch/>
        </p:blipFill>
        <p:spPr>
          <a:xfrm>
            <a:off x="8017209" y="916135"/>
            <a:ext cx="3458818" cy="5025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D3C01D-9852-A2E5-0765-868FB0949A16}"/>
              </a:ext>
            </a:extLst>
          </p:cNvPr>
          <p:cNvSpPr txBox="1"/>
          <p:nvPr/>
        </p:nvSpPr>
        <p:spPr>
          <a:xfrm>
            <a:off x="608791" y="132488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/>
              <a:t>A/q = 29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88B5255A-8E80-0AD7-01CA-45DC628B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21" y="1133858"/>
            <a:ext cx="3965887" cy="37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A795C07-7039-E116-5819-C036B745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1" y="2552807"/>
            <a:ext cx="5624299" cy="30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092DCB5-EAAA-6429-6385-3200ACF4D4B0}"/>
              </a:ext>
            </a:extLst>
          </p:cNvPr>
          <p:cNvSpPr/>
          <p:nvPr/>
        </p:nvSpPr>
        <p:spPr>
          <a:xfrm>
            <a:off x="1909573" y="2552807"/>
            <a:ext cx="276225" cy="52387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7794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A8B8E-2123-F741-386B-70112158B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0353-CD9D-0D8B-E6D1-50F6DB6B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7174384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Next steps: Phase 3 - ADIGE charge breeder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E79BA6-0637-4BC3-6B16-C0D4A6CF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74"/>
          <a:stretch/>
        </p:blipFill>
        <p:spPr>
          <a:xfrm>
            <a:off x="0" y="740540"/>
            <a:ext cx="12089416" cy="5376920"/>
          </a:xfrm>
          <a:prstGeom prst="rect">
            <a:avLst/>
          </a:prstGeom>
        </p:spPr>
      </p:pic>
      <p:pic>
        <p:nvPicPr>
          <p:cNvPr id="18" name="Picture 4" descr="A picture containing engineering, steel, industry, metal&#10;&#10;Description automatically generated">
            <a:extLst>
              <a:ext uri="{FF2B5EF4-FFF2-40B4-BE49-F238E27FC236}">
                <a16:creationId xmlns:a16="http://schemas.microsoft.com/office/drawing/2014/main" id="{D07F64BF-F528-880E-755B-3E04ED084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5" y="740540"/>
            <a:ext cx="3238120" cy="182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3739E520-5D67-256B-1ADF-D17BE6D139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872" y="5172880"/>
            <a:ext cx="714553" cy="952736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6B288186-946C-BB3A-E07C-BD22B0B7C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054" y="5172880"/>
            <a:ext cx="537357" cy="952737"/>
          </a:xfrm>
          <a:prstGeom prst="rect">
            <a:avLst/>
          </a:prstGeom>
        </p:spPr>
      </p:pic>
      <p:pic>
        <p:nvPicPr>
          <p:cNvPr id="27" name="Picture 6" descr="A room with many metal structures&#10;&#10;Description automatically generated">
            <a:extLst>
              <a:ext uri="{FF2B5EF4-FFF2-40B4-BE49-F238E27FC236}">
                <a16:creationId xmlns:a16="http://schemas.microsoft.com/office/drawing/2014/main" id="{43212F10-9331-7775-5927-9DB8C9B8E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/>
        </p:blipFill>
        <p:spPr>
          <a:xfrm>
            <a:off x="615626" y="4486278"/>
            <a:ext cx="2699407" cy="1606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975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93754-F1E5-E045-21D3-E9A6C6BB3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E355-EF11-0AD9-E84A-57D732E2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4. Phase 3: RFQ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B46A63-77D1-E6D9-EC7C-F2476018F910}"/>
              </a:ext>
            </a:extLst>
          </p:cNvPr>
          <p:cNvSpPr txBox="1"/>
          <p:nvPr/>
        </p:nvSpPr>
        <p:spPr>
          <a:xfrm>
            <a:off x="230981" y="1443841"/>
            <a:ext cx="61198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noProof="0" dirty="0"/>
              <a:t>RFQ assembly completed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noProof="0" dirty="0"/>
              <a:t>Vacuum test passed</a:t>
            </a:r>
          </a:p>
          <a:p>
            <a:endParaRPr lang="en-US" noProof="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noProof="0" dirty="0"/>
              <a:t>Bead pull measurements completed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noProof="0" dirty="0"/>
              <a:t>Tuning completed</a:t>
            </a:r>
          </a:p>
          <a:p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noProof="0" dirty="0"/>
              <a:t>RF amplifier tested at 200 kW CW.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Couplers under construction</a:t>
            </a:r>
          </a:p>
          <a:p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noProof="0" dirty="0"/>
              <a:t>Main plants completed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Local plants to be installed</a:t>
            </a:r>
          </a:p>
        </p:txBody>
      </p:sp>
      <p:pic>
        <p:nvPicPr>
          <p:cNvPr id="3" name="Picture 2" descr="A machine in a factory&#10;&#10;AI-generated content may be incorrect.">
            <a:extLst>
              <a:ext uri="{FF2B5EF4-FFF2-40B4-BE49-F238E27FC236}">
                <a16:creationId xmlns:a16="http://schemas.microsoft.com/office/drawing/2014/main" id="{D31BEC5D-FEF2-FEC2-1DB9-D6308D9E8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946" y="1114580"/>
            <a:ext cx="7643695" cy="429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967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F4017-75D9-83C5-14B4-77DE0E842359}"/>
              </a:ext>
            </a:extLst>
          </p:cNvPr>
          <p:cNvGrpSpPr/>
          <p:nvPr/>
        </p:nvGrpSpPr>
        <p:grpSpPr>
          <a:xfrm>
            <a:off x="240629" y="754589"/>
            <a:ext cx="5290892" cy="5435834"/>
            <a:chOff x="7619599" y="1176262"/>
            <a:chExt cx="4572402" cy="4697662"/>
          </a:xfrm>
        </p:grpSpPr>
        <p:pic>
          <p:nvPicPr>
            <p:cNvPr id="20" name="Picture 19" descr="A blueprint of a building&#10;&#10;Description automatically generated">
              <a:extLst>
                <a:ext uri="{FF2B5EF4-FFF2-40B4-BE49-F238E27FC236}">
                  <a16:creationId xmlns:a16="http://schemas.microsoft.com/office/drawing/2014/main" id="{19114CFC-3966-2C63-DF9B-40FBD4941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8" r="-1" b="6135"/>
            <a:stretch/>
          </p:blipFill>
          <p:spPr>
            <a:xfrm>
              <a:off x="7619599" y="1176262"/>
              <a:ext cx="4572402" cy="462246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D14B65-3D2E-3776-2CE4-6F18F022CF22}"/>
                </a:ext>
              </a:extLst>
            </p:cNvPr>
            <p:cNvSpPr/>
            <p:nvPr/>
          </p:nvSpPr>
          <p:spPr>
            <a:xfrm>
              <a:off x="11262979" y="5306196"/>
              <a:ext cx="923925" cy="56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itle 55">
            <a:extLst>
              <a:ext uri="{FF2B5EF4-FFF2-40B4-BE49-F238E27FC236}">
                <a16:creationId xmlns:a16="http://schemas.microsoft.com/office/drawing/2014/main" id="{29AEF0E0-010F-89F7-0721-10AE9B35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6821020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4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709B-F49B-7FAE-0A13-F7E7BC35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6FDAC-0505-4C6F-9AC9-E3C4BDFECF97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BB26C6F-E43D-E552-D3DA-274CA0E907A9}"/>
              </a:ext>
            </a:extLst>
          </p:cNvPr>
          <p:cNvSpPr/>
          <p:nvPr/>
        </p:nvSpPr>
        <p:spPr>
          <a:xfrm>
            <a:off x="2886074" y="1158902"/>
            <a:ext cx="3016195" cy="454019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3FE445-B770-5B94-D33C-364F0CE3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4" y="330274"/>
            <a:ext cx="4809660" cy="306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esto, schermata, Icona del computer, software&#10;&#10;Il contenuto generato dall'IA potrebbe non essere corretto.">
            <a:extLst>
              <a:ext uri="{FF2B5EF4-FFF2-40B4-BE49-F238E27FC236}">
                <a16:creationId xmlns:a16="http://schemas.microsoft.com/office/drawing/2014/main" id="{31EE362E-5640-652D-9415-798B1971C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33" y="3597498"/>
            <a:ext cx="5076118" cy="2592925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65A4922-A97D-DD1D-6851-5B6ACC5AF2F6}"/>
              </a:ext>
            </a:extLst>
          </p:cNvPr>
          <p:cNvSpPr/>
          <p:nvPr/>
        </p:nvSpPr>
        <p:spPr>
          <a:xfrm>
            <a:off x="3286125" y="1628774"/>
            <a:ext cx="2114550" cy="1514475"/>
          </a:xfrm>
          <a:prstGeom prst="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8099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E6459-5D40-6AB3-4CFC-6158E8F6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5</a:t>
            </a:r>
            <a:endParaRPr lang="en-US" noProof="0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CB57FC8-FA4E-2DD8-618D-DC3C92A1EE58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>
            <a:extLst>
              <a:ext uri="{FF2B5EF4-FFF2-40B4-BE49-F238E27FC236}">
                <a16:creationId xmlns:a16="http://schemas.microsoft.com/office/drawing/2014/main" id="{F9DEFF23-24AB-9F37-08D8-E9E7B38B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77" y="1104241"/>
            <a:ext cx="10601863" cy="4791871"/>
          </a:xfrm>
          <a:prstGeom prst="rect">
            <a:avLst/>
          </a:prstGeom>
        </p:spPr>
      </p:pic>
      <p:pic>
        <p:nvPicPr>
          <p:cNvPr id="36" name="Immagine 18">
            <a:extLst>
              <a:ext uri="{FF2B5EF4-FFF2-40B4-BE49-F238E27FC236}">
                <a16:creationId xmlns:a16="http://schemas.microsoft.com/office/drawing/2014/main" id="{1F9E0DA8-0F3F-C2F2-8380-56E044D8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3" y="3290882"/>
            <a:ext cx="4508388" cy="2886192"/>
          </a:xfrm>
          <a:prstGeom prst="rect">
            <a:avLst/>
          </a:prstGeom>
          <a:ln w="57150">
            <a:noFill/>
          </a:ln>
        </p:spPr>
      </p:pic>
      <p:sp>
        <p:nvSpPr>
          <p:cNvPr id="37" name="Rectangle 3">
            <a:extLst>
              <a:ext uri="{FF2B5EF4-FFF2-40B4-BE49-F238E27FC236}">
                <a16:creationId xmlns:a16="http://schemas.microsoft.com/office/drawing/2014/main" id="{3C1B7804-ED43-D652-5921-BB5D4F6F76DE}"/>
              </a:ext>
            </a:extLst>
          </p:cNvPr>
          <p:cNvSpPr/>
          <p:nvPr/>
        </p:nvSpPr>
        <p:spPr>
          <a:xfrm>
            <a:off x="6012513" y="2251148"/>
            <a:ext cx="1668447" cy="14700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68D4A01F-1E63-4E1F-C445-11F9729A894B}"/>
              </a:ext>
            </a:extLst>
          </p:cNvPr>
          <p:cNvSpPr/>
          <p:nvPr/>
        </p:nvSpPr>
        <p:spPr>
          <a:xfrm>
            <a:off x="6779270" y="4659083"/>
            <a:ext cx="702907" cy="477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39" name="Straight Connector 12">
            <a:extLst>
              <a:ext uri="{FF2B5EF4-FFF2-40B4-BE49-F238E27FC236}">
                <a16:creationId xmlns:a16="http://schemas.microsoft.com/office/drawing/2014/main" id="{DCBCEE7B-D14F-374F-191C-7D375A8BB066}"/>
              </a:ext>
            </a:extLst>
          </p:cNvPr>
          <p:cNvCxnSpPr>
            <a:cxnSpLocks/>
          </p:cNvCxnSpPr>
          <p:nvPr/>
        </p:nvCxnSpPr>
        <p:spPr>
          <a:xfrm flipH="1">
            <a:off x="7476856" y="4187275"/>
            <a:ext cx="1197268" cy="7564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1068C76E-5EF7-9486-AC9E-D7AB0F2A9753}"/>
              </a:ext>
            </a:extLst>
          </p:cNvPr>
          <p:cNvCxnSpPr>
            <a:cxnSpLocks/>
          </p:cNvCxnSpPr>
          <p:nvPr/>
        </p:nvCxnSpPr>
        <p:spPr>
          <a:xfrm flipH="1">
            <a:off x="4437296" y="3061857"/>
            <a:ext cx="1554813" cy="1624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5">
            <a:extLst>
              <a:ext uri="{FF2B5EF4-FFF2-40B4-BE49-F238E27FC236}">
                <a16:creationId xmlns:a16="http://schemas.microsoft.com/office/drawing/2014/main" id="{297D1D7E-17E2-6D4E-2ADE-72AB668A06AB}"/>
              </a:ext>
            </a:extLst>
          </p:cNvPr>
          <p:cNvGrpSpPr/>
          <p:nvPr/>
        </p:nvGrpSpPr>
        <p:grpSpPr>
          <a:xfrm>
            <a:off x="-304005" y="1104241"/>
            <a:ext cx="5518707" cy="2237910"/>
            <a:chOff x="5549342" y="1098443"/>
            <a:chExt cx="5825561" cy="2943698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E130A3FC-B7F7-C052-363E-FB0363C5BA41}"/>
                </a:ext>
              </a:extLst>
            </p:cNvPr>
            <p:cNvGrpSpPr/>
            <p:nvPr/>
          </p:nvGrpSpPr>
          <p:grpSpPr>
            <a:xfrm>
              <a:off x="6366208" y="1098443"/>
              <a:ext cx="5008695" cy="2943698"/>
              <a:chOff x="3109379" y="295549"/>
              <a:chExt cx="5880899" cy="3612552"/>
            </a:xfrm>
          </p:grpSpPr>
          <p:pic>
            <p:nvPicPr>
              <p:cNvPr id="48" name="Immagine 5">
                <a:extLst>
                  <a:ext uri="{FF2B5EF4-FFF2-40B4-BE49-F238E27FC236}">
                    <a16:creationId xmlns:a16="http://schemas.microsoft.com/office/drawing/2014/main" id="{2F838F9B-8C6D-6195-2091-32BF66B62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9379" y="295549"/>
                <a:ext cx="5880899" cy="361255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CasellaDiTesto 6">
                    <a:extLst>
                      <a:ext uri="{FF2B5EF4-FFF2-40B4-BE49-F238E27FC236}">
                        <a16:creationId xmlns:a16="http://schemas.microsoft.com/office/drawing/2014/main" id="{E17802B3-7820-7AE3-D138-F03232116E94}"/>
                      </a:ext>
                    </a:extLst>
                  </p:cNvPr>
                  <p:cNvSpPr txBox="1"/>
                  <p:nvPr/>
                </p:nvSpPr>
                <p:spPr>
                  <a:xfrm>
                    <a:off x="4938178" y="548577"/>
                    <a:ext cx="492443" cy="288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noProof="0" dirty="0"/>
                      <a:t>+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900" i="1" noProof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20000</m:t>
                            </m:r>
                          </m:den>
                        </m:f>
                      </m:oMath>
                    </a14:m>
                    <a:endParaRPr lang="en-US" sz="900" noProof="0" dirty="0"/>
                  </a:p>
                </p:txBody>
              </p:sp>
            </mc:Choice>
            <mc:Fallback xmlns="">
              <p:sp>
                <p:nvSpPr>
                  <p:cNvPr id="49" name="CasellaDiTesto 6">
                    <a:extLst>
                      <a:ext uri="{FF2B5EF4-FFF2-40B4-BE49-F238E27FC236}">
                        <a16:creationId xmlns:a16="http://schemas.microsoft.com/office/drawing/2014/main" id="{E17802B3-7820-7AE3-D138-F03232116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8178" y="548577"/>
                    <a:ext cx="492443" cy="2887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6154" b="-586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CasellaDiTesto 7">
                    <a:extLst>
                      <a:ext uri="{FF2B5EF4-FFF2-40B4-BE49-F238E27FC236}">
                        <a16:creationId xmlns:a16="http://schemas.microsoft.com/office/drawing/2014/main" id="{8CD25845-73D3-B7DB-63E6-CF0399DE4B5B}"/>
                      </a:ext>
                    </a:extLst>
                  </p:cNvPr>
                  <p:cNvSpPr txBox="1"/>
                  <p:nvPr/>
                </p:nvSpPr>
                <p:spPr>
                  <a:xfrm>
                    <a:off x="3649501" y="774935"/>
                    <a:ext cx="460382" cy="288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noProof="0" dirty="0"/>
                      <a:t>-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900" i="1" noProof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20000</m:t>
                            </m:r>
                          </m:den>
                        </m:f>
                      </m:oMath>
                    </a14:m>
                    <a:endParaRPr lang="en-US" sz="900" noProof="0" dirty="0"/>
                  </a:p>
                </p:txBody>
              </p:sp>
            </mc:Choice>
            <mc:Fallback xmlns="">
              <p:sp>
                <p:nvSpPr>
                  <p:cNvPr id="50" name="CasellaDiTesto 7">
                    <a:extLst>
                      <a:ext uri="{FF2B5EF4-FFF2-40B4-BE49-F238E27FC236}">
                        <a16:creationId xmlns:a16="http://schemas.microsoft.com/office/drawing/2014/main" id="{8CD25845-73D3-B7DB-63E6-CF0399DE4B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9501" y="774935"/>
                    <a:ext cx="460382" cy="2887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0000" b="-586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CasellaDiTesto 8">
                    <a:extLst>
                      <a:ext uri="{FF2B5EF4-FFF2-40B4-BE49-F238E27FC236}">
                        <a16:creationId xmlns:a16="http://schemas.microsoft.com/office/drawing/2014/main" id="{C251D6D9-03A6-7214-BE82-BB4DBA0B939A}"/>
                      </a:ext>
                    </a:extLst>
                  </p:cNvPr>
                  <p:cNvSpPr txBox="1"/>
                  <p:nvPr/>
                </p:nvSpPr>
                <p:spPr>
                  <a:xfrm>
                    <a:off x="7983937" y="2540982"/>
                    <a:ext cx="492443" cy="288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noProof="0" dirty="0"/>
                      <a:t>+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900" i="1" noProof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20000</m:t>
                            </m:r>
                          </m:den>
                        </m:f>
                      </m:oMath>
                    </a14:m>
                    <a:endParaRPr lang="en-US" sz="900" noProof="0" dirty="0"/>
                  </a:p>
                </p:txBody>
              </p:sp>
            </mc:Choice>
            <mc:Fallback xmlns="">
              <p:sp>
                <p:nvSpPr>
                  <p:cNvPr id="51" name="CasellaDiTesto 8">
                    <a:extLst>
                      <a:ext uri="{FF2B5EF4-FFF2-40B4-BE49-F238E27FC236}">
                        <a16:creationId xmlns:a16="http://schemas.microsoft.com/office/drawing/2014/main" id="{C251D6D9-03A6-7214-BE82-BB4DBA0B93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3937" y="2540982"/>
                    <a:ext cx="492443" cy="28873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6154" b="-5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CasellaDiTesto 9">
                    <a:extLst>
                      <a:ext uri="{FF2B5EF4-FFF2-40B4-BE49-F238E27FC236}">
                        <a16:creationId xmlns:a16="http://schemas.microsoft.com/office/drawing/2014/main" id="{142E3729-7070-73C8-4BCE-940B674BFBC6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037" y="2540982"/>
                    <a:ext cx="460382" cy="288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noProof="0" dirty="0"/>
                      <a:t>-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900" i="1" noProof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20000</m:t>
                            </m:r>
                          </m:den>
                        </m:f>
                      </m:oMath>
                    </a14:m>
                    <a:endParaRPr lang="en-US" sz="900" noProof="0" dirty="0"/>
                  </a:p>
                </p:txBody>
              </p:sp>
            </mc:Choice>
            <mc:Fallback xmlns="">
              <p:sp>
                <p:nvSpPr>
                  <p:cNvPr id="52" name="CasellaDiTesto 9">
                    <a:extLst>
                      <a:ext uri="{FF2B5EF4-FFF2-40B4-BE49-F238E27FC236}">
                        <a16:creationId xmlns:a16="http://schemas.microsoft.com/office/drawing/2014/main" id="{142E3729-7070-73C8-4BCE-940B674BFB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8037" y="2540982"/>
                    <a:ext cx="460382" cy="28873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8197" b="-5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CasellaDiTesto 10">
                    <a:extLst>
                      <a:ext uri="{FF2B5EF4-FFF2-40B4-BE49-F238E27FC236}">
                        <a16:creationId xmlns:a16="http://schemas.microsoft.com/office/drawing/2014/main" id="{7A8802DD-0605-F7F3-157E-1E288623CDF9}"/>
                      </a:ext>
                    </a:extLst>
                  </p:cNvPr>
                  <p:cNvSpPr txBox="1"/>
                  <p:nvPr/>
                </p:nvSpPr>
                <p:spPr>
                  <a:xfrm>
                    <a:off x="3649501" y="3040764"/>
                    <a:ext cx="460382" cy="288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noProof="0" dirty="0"/>
                      <a:t>-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900" i="1" noProof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20000</m:t>
                            </m:r>
                          </m:den>
                        </m:f>
                      </m:oMath>
                    </a14:m>
                    <a:endParaRPr lang="en-US" sz="900" noProof="0" dirty="0"/>
                  </a:p>
                </p:txBody>
              </p:sp>
            </mc:Choice>
            <mc:Fallback xmlns="">
              <p:sp>
                <p:nvSpPr>
                  <p:cNvPr id="53" name="CasellaDiTesto 10">
                    <a:extLst>
                      <a:ext uri="{FF2B5EF4-FFF2-40B4-BE49-F238E27FC236}">
                        <a16:creationId xmlns:a16="http://schemas.microsoft.com/office/drawing/2014/main" id="{7A8802DD-0605-F7F3-157E-1E288623CD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9501" y="3040764"/>
                    <a:ext cx="460382" cy="28873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0000" b="-620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CasellaDiTesto 11">
                    <a:extLst>
                      <a:ext uri="{FF2B5EF4-FFF2-40B4-BE49-F238E27FC236}">
                        <a16:creationId xmlns:a16="http://schemas.microsoft.com/office/drawing/2014/main" id="{25E60AE2-6549-9155-23D5-0EA7D21CBF75}"/>
                      </a:ext>
                    </a:extLst>
                  </p:cNvPr>
                  <p:cNvSpPr txBox="1"/>
                  <p:nvPr/>
                </p:nvSpPr>
                <p:spPr>
                  <a:xfrm>
                    <a:off x="5164322" y="2626147"/>
                    <a:ext cx="492443" cy="288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noProof="0" dirty="0"/>
                      <a:t>+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900" i="1" noProof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900" i="1" noProof="0" smtClean="0">
                                <a:latin typeface="Cambria Math" panose="02040503050406030204" pitchFamily="18" charset="0"/>
                              </a:rPr>
                              <m:t>20000</m:t>
                            </m:r>
                          </m:den>
                        </m:f>
                      </m:oMath>
                    </a14:m>
                    <a:endParaRPr lang="en-US" sz="900" noProof="0" dirty="0"/>
                  </a:p>
                </p:txBody>
              </p:sp>
            </mc:Choice>
            <mc:Fallback xmlns="">
              <p:sp>
                <p:nvSpPr>
                  <p:cNvPr id="54" name="CasellaDiTesto 11">
                    <a:extLst>
                      <a:ext uri="{FF2B5EF4-FFF2-40B4-BE49-F238E27FC236}">
                        <a16:creationId xmlns:a16="http://schemas.microsoft.com/office/drawing/2014/main" id="{25E60AE2-6549-9155-23D5-0EA7D21CBF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4322" y="2626147"/>
                    <a:ext cx="492443" cy="28873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6154" b="-586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" name="Connettore 2 23">
              <a:extLst>
                <a:ext uri="{FF2B5EF4-FFF2-40B4-BE49-F238E27FC236}">
                  <a16:creationId xmlns:a16="http://schemas.microsoft.com/office/drawing/2014/main" id="{44BFA12B-60A8-8D74-9149-11E1550CCCDC}"/>
                </a:ext>
              </a:extLst>
            </p:cNvPr>
            <p:cNvCxnSpPr/>
            <p:nvPr/>
          </p:nvCxnSpPr>
          <p:spPr bwMode="auto">
            <a:xfrm flipV="1">
              <a:off x="5884946" y="3198100"/>
              <a:ext cx="0" cy="1794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4" name="Group 18">
              <a:extLst>
                <a:ext uri="{FF2B5EF4-FFF2-40B4-BE49-F238E27FC236}">
                  <a16:creationId xmlns:a16="http://schemas.microsoft.com/office/drawing/2014/main" id="{49D851BC-B51A-E257-2BDD-E0D700346C04}"/>
                </a:ext>
              </a:extLst>
            </p:cNvPr>
            <p:cNvGrpSpPr/>
            <p:nvPr/>
          </p:nvGrpSpPr>
          <p:grpSpPr>
            <a:xfrm>
              <a:off x="5549342" y="3204378"/>
              <a:ext cx="1190513" cy="173124"/>
              <a:chOff x="2882422" y="2911061"/>
              <a:chExt cx="1190513" cy="173124"/>
            </a:xfrm>
          </p:grpSpPr>
          <p:sp>
            <p:nvSpPr>
              <p:cNvPr id="45" name="CasellaDiTesto 24">
                <a:extLst>
                  <a:ext uri="{FF2B5EF4-FFF2-40B4-BE49-F238E27FC236}">
                    <a16:creationId xmlns:a16="http://schemas.microsoft.com/office/drawing/2014/main" id="{CDF1B0C0-F937-9787-FA1E-17C90E775C90}"/>
                  </a:ext>
                </a:extLst>
              </p:cNvPr>
              <p:cNvSpPr txBox="1"/>
              <p:nvPr/>
            </p:nvSpPr>
            <p:spPr>
              <a:xfrm>
                <a:off x="2882422" y="2911061"/>
                <a:ext cx="322524" cy="173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25" noProof="0" dirty="0"/>
                  <a:t>1 eV</a:t>
                </a:r>
              </a:p>
            </p:txBody>
          </p:sp>
          <p:cxnSp>
            <p:nvCxnSpPr>
              <p:cNvPr id="46" name="Connettore diritto 4">
                <a:extLst>
                  <a:ext uri="{FF2B5EF4-FFF2-40B4-BE49-F238E27FC236}">
                    <a16:creationId xmlns:a16="http://schemas.microsoft.com/office/drawing/2014/main" id="{E933A932-975B-7113-9848-31EDD5801C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09379" y="3004596"/>
                <a:ext cx="963556" cy="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Connettore diritto 22">
                <a:extLst>
                  <a:ext uri="{FF2B5EF4-FFF2-40B4-BE49-F238E27FC236}">
                    <a16:creationId xmlns:a16="http://schemas.microsoft.com/office/drawing/2014/main" id="{48FE2FA9-0F63-B4B8-0BB4-E45762BB4E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40755" y="2945629"/>
                <a:ext cx="703729" cy="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55" name="Picture 31" descr="A person sitting at a desk in a factory&#10;&#10;Description automatically generated">
            <a:extLst>
              <a:ext uri="{FF2B5EF4-FFF2-40B4-BE49-F238E27FC236}">
                <a16:creationId xmlns:a16="http://schemas.microsoft.com/office/drawing/2014/main" id="{90425D9B-ADC8-DB3D-3467-20C498658A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44" y="2983717"/>
            <a:ext cx="2195251" cy="16460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33">
            <a:extLst>
              <a:ext uri="{FF2B5EF4-FFF2-40B4-BE49-F238E27FC236}">
                <a16:creationId xmlns:a16="http://schemas.microsoft.com/office/drawing/2014/main" id="{F65FE9BF-C4D4-CFF1-1CA6-8EC81ABD3799}"/>
              </a:ext>
            </a:extLst>
          </p:cNvPr>
          <p:cNvSpPr txBox="1"/>
          <p:nvPr/>
        </p:nvSpPr>
        <p:spPr>
          <a:xfrm>
            <a:off x="8309015" y="4300957"/>
            <a:ext cx="21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cooler</a:t>
            </a:r>
          </a:p>
        </p:txBody>
      </p:sp>
      <p:pic>
        <p:nvPicPr>
          <p:cNvPr id="57" name="Picture 9">
            <a:extLst>
              <a:ext uri="{FF2B5EF4-FFF2-40B4-BE49-F238E27FC236}">
                <a16:creationId xmlns:a16="http://schemas.microsoft.com/office/drawing/2014/main" id="{6836BA03-A51B-BE7C-BFF9-AD2E6278975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3719" y="2804852"/>
            <a:ext cx="601204" cy="5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358" y="2551610"/>
            <a:ext cx="2859283" cy="17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8DF2F-E4DC-144A-7B12-2BFA9557C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F9A023-B2D9-BE8B-F852-456F246A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t="7754" r="1785" b="9486"/>
          <a:stretch/>
        </p:blipFill>
        <p:spPr bwMode="auto">
          <a:xfrm>
            <a:off x="387177" y="181233"/>
            <a:ext cx="11417645" cy="602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2D3B9C-23EC-5961-3C05-0152AB5B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943">
            <a:off x="7038834" y="3096276"/>
            <a:ext cx="4999959" cy="3811679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8360DC6F-D5D5-4D27-D389-FCCEEE4C16AD}"/>
              </a:ext>
            </a:extLst>
          </p:cNvPr>
          <p:cNvGrpSpPr/>
          <p:nvPr/>
        </p:nvGrpSpPr>
        <p:grpSpPr>
          <a:xfrm>
            <a:off x="2021558" y="4209535"/>
            <a:ext cx="1364193" cy="1054190"/>
            <a:chOff x="2021558" y="4209535"/>
            <a:chExt cx="1364193" cy="1054190"/>
          </a:xfrm>
        </p:grpSpPr>
        <p:cxnSp>
          <p:nvCxnSpPr>
            <p:cNvPr id="4" name="Connettore diritto 3">
              <a:extLst>
                <a:ext uri="{FF2B5EF4-FFF2-40B4-BE49-F238E27FC236}">
                  <a16:creationId xmlns:a16="http://schemas.microsoft.com/office/drawing/2014/main" id="{942D2E38-1F4F-9F29-3B10-04AD812F4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3243" y="4209535"/>
              <a:ext cx="502508" cy="10379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8E6BB33-9CBC-A255-B3D4-7EBA50F1ED8E}"/>
                </a:ext>
              </a:extLst>
            </p:cNvPr>
            <p:cNvSpPr txBox="1"/>
            <p:nvPr/>
          </p:nvSpPr>
          <p:spPr>
            <a:xfrm>
              <a:off x="2021558" y="5002115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noProof="0" dirty="0">
                  <a:solidFill>
                    <a:schemeClr val="bg1"/>
                  </a:solidFill>
                </a:rPr>
                <a:t>ISOL front-end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C25D9E2-7F09-DACF-27DD-712368FF2786}"/>
              </a:ext>
            </a:extLst>
          </p:cNvPr>
          <p:cNvGrpSpPr/>
          <p:nvPr/>
        </p:nvGrpSpPr>
        <p:grpSpPr>
          <a:xfrm>
            <a:off x="1349720" y="2366565"/>
            <a:ext cx="1953281" cy="1319868"/>
            <a:chOff x="1349720" y="2366565"/>
            <a:chExt cx="1953281" cy="1319868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AF00B58-E2A7-FA38-7699-18E14A39197D}"/>
                </a:ext>
              </a:extLst>
            </p:cNvPr>
            <p:cNvSpPr txBox="1"/>
            <p:nvPr/>
          </p:nvSpPr>
          <p:spPr>
            <a:xfrm>
              <a:off x="1349720" y="2366565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noProof="0" dirty="0">
                  <a:solidFill>
                    <a:schemeClr val="bg1"/>
                  </a:solidFill>
                </a:rPr>
                <a:t>LRMS</a:t>
              </a:r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C7E085BF-3EBC-72CE-9237-61BBE2A118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2564" y="2546993"/>
              <a:ext cx="1100437" cy="1139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A15F4AA-CEBB-E680-E698-F943C258B393}"/>
              </a:ext>
            </a:extLst>
          </p:cNvPr>
          <p:cNvGrpSpPr/>
          <p:nvPr/>
        </p:nvGrpSpPr>
        <p:grpSpPr>
          <a:xfrm>
            <a:off x="3764780" y="2235760"/>
            <a:ext cx="1456593" cy="1089833"/>
            <a:chOff x="3764780" y="2235760"/>
            <a:chExt cx="1456593" cy="1089833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6260F70-8BA3-4E15-91FB-2F5181378183}"/>
                </a:ext>
              </a:extLst>
            </p:cNvPr>
            <p:cNvSpPr txBox="1"/>
            <p:nvPr/>
          </p:nvSpPr>
          <p:spPr>
            <a:xfrm>
              <a:off x="4154573" y="2235760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noProof="0" dirty="0">
                  <a:solidFill>
                    <a:schemeClr val="bg1"/>
                  </a:solidFill>
                </a:rPr>
                <a:t>1+ exp hall</a:t>
              </a:r>
            </a:p>
          </p:txBody>
        </p: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D37CD839-FB9C-8C13-48FF-68DC4D0E4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4780" y="2450012"/>
              <a:ext cx="473845" cy="8755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617DBC70-052E-B03C-1CE8-240713F5CB5D}"/>
              </a:ext>
            </a:extLst>
          </p:cNvPr>
          <p:cNvGrpSpPr/>
          <p:nvPr/>
        </p:nvGrpSpPr>
        <p:grpSpPr>
          <a:xfrm>
            <a:off x="3344248" y="4079504"/>
            <a:ext cx="1066800" cy="1686663"/>
            <a:chOff x="3344248" y="4079504"/>
            <a:chExt cx="1066800" cy="1686663"/>
          </a:xfrm>
        </p:grpSpPr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E729ED86-4513-8360-FA65-743A52803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5751" y="4079504"/>
              <a:ext cx="639065" cy="1581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6E3E0531-0811-697A-522B-B8BA8EEFE767}"/>
                </a:ext>
              </a:extLst>
            </p:cNvPr>
            <p:cNvSpPr txBox="1"/>
            <p:nvPr/>
          </p:nvSpPr>
          <p:spPr>
            <a:xfrm>
              <a:off x="3344248" y="5504557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noProof="0" dirty="0">
                  <a:solidFill>
                    <a:schemeClr val="bg1"/>
                  </a:solidFill>
                </a:rPr>
                <a:t>BC + HRMS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E5C450EF-70B2-E1EF-85F0-073463F3D71E}"/>
              </a:ext>
            </a:extLst>
          </p:cNvPr>
          <p:cNvGrpSpPr/>
          <p:nvPr/>
        </p:nvGrpSpPr>
        <p:grpSpPr>
          <a:xfrm>
            <a:off x="5317525" y="3583130"/>
            <a:ext cx="1066800" cy="1837459"/>
            <a:chOff x="5317525" y="3583130"/>
            <a:chExt cx="1066800" cy="1837459"/>
          </a:xfrm>
        </p:grpSpPr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417C905F-0665-6EF1-ECBF-4EB8EAA4BC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4560" y="3583130"/>
              <a:ext cx="639065" cy="1581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497126F-29C7-9EF1-2652-F0B3A332237C}"/>
                </a:ext>
              </a:extLst>
            </p:cNvPr>
            <p:cNvSpPr txBox="1"/>
            <p:nvPr/>
          </p:nvSpPr>
          <p:spPr>
            <a:xfrm>
              <a:off x="5317525" y="5158979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noProof="0" dirty="0">
                  <a:solidFill>
                    <a:schemeClr val="bg1"/>
                  </a:solidFill>
                </a:rPr>
                <a:t>CB + MRMS</a:t>
              </a: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811646EE-6614-F393-AB24-5709D6265B0C}"/>
              </a:ext>
            </a:extLst>
          </p:cNvPr>
          <p:cNvGrpSpPr/>
          <p:nvPr/>
        </p:nvGrpSpPr>
        <p:grpSpPr>
          <a:xfrm>
            <a:off x="6252285" y="3191938"/>
            <a:ext cx="1066800" cy="1790437"/>
            <a:chOff x="6252285" y="3191938"/>
            <a:chExt cx="1066800" cy="1790437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3B1A7B68-DAFB-DE72-0E44-0C79B73BA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105" y="3191938"/>
              <a:ext cx="639065" cy="1581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480784E7-ADB7-7EE2-705F-7249522EE5D0}"/>
                </a:ext>
              </a:extLst>
            </p:cNvPr>
            <p:cNvSpPr txBox="1"/>
            <p:nvPr/>
          </p:nvSpPr>
          <p:spPr>
            <a:xfrm>
              <a:off x="6252285" y="4720765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noProof="0" dirty="0">
                  <a:solidFill>
                    <a:schemeClr val="bg1"/>
                  </a:solidFill>
                </a:rPr>
                <a:t>RFQ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58B4618-1308-1A3D-ABF6-F6D952D45A9F}"/>
              </a:ext>
            </a:extLst>
          </p:cNvPr>
          <p:cNvGrpSpPr/>
          <p:nvPr/>
        </p:nvGrpSpPr>
        <p:grpSpPr>
          <a:xfrm>
            <a:off x="8764752" y="1517045"/>
            <a:ext cx="1646291" cy="1599668"/>
            <a:chOff x="8764752" y="1517045"/>
            <a:chExt cx="1646291" cy="1599668"/>
          </a:xfrm>
        </p:grpSpPr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3A99E42-09D1-4BB6-FDB0-1908E87F08C8}"/>
                </a:ext>
              </a:extLst>
            </p:cNvPr>
            <p:cNvSpPr txBox="1"/>
            <p:nvPr/>
          </p:nvSpPr>
          <p:spPr>
            <a:xfrm>
              <a:off x="9344243" y="1517045"/>
              <a:ext cx="1066800" cy="261610"/>
            </a:xfrm>
            <a:prstGeom prst="rect">
              <a:avLst/>
            </a:prstGeom>
            <a:solidFill>
              <a:srgbClr val="071A3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noProof="0" dirty="0">
                  <a:solidFill>
                    <a:schemeClr val="bg1"/>
                  </a:solidFill>
                </a:rPr>
                <a:t>ALPI</a:t>
              </a:r>
            </a:p>
          </p:txBody>
        </p: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9BB5B105-C9CA-0D41-CE2C-34BFFEE3A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752" y="1647850"/>
              <a:ext cx="749489" cy="14688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9B3959E-CAF4-2D3A-705A-37AFF7F25A23}"/>
              </a:ext>
            </a:extLst>
          </p:cNvPr>
          <p:cNvSpPr txBox="1"/>
          <p:nvPr/>
        </p:nvSpPr>
        <p:spPr>
          <a:xfrm>
            <a:off x="5209742" y="767593"/>
            <a:ext cx="1767765" cy="261610"/>
          </a:xfrm>
          <a:prstGeom prst="rect">
            <a:avLst/>
          </a:prstGeom>
          <a:solidFill>
            <a:srgbClr val="071A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noProof="0" dirty="0">
                <a:solidFill>
                  <a:schemeClr val="bg1"/>
                </a:solidFill>
              </a:rPr>
              <a:t>EXP HALLS I &amp; II</a:t>
            </a: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380DB8E5-A476-4706-6737-2540EC1E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872" y="803655"/>
            <a:ext cx="3256864" cy="133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" name="Title 20">
            <a:extLst>
              <a:ext uri="{FF2B5EF4-FFF2-40B4-BE49-F238E27FC236}">
                <a16:creationId xmlns:a16="http://schemas.microsoft.com/office/drawing/2014/main" id="{047D8689-0AE6-BEAF-1732-855ED3F2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48852"/>
            <a:ext cx="9736353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LNL TAP complex and the SPES project – RIB production and post-acceleration</a:t>
            </a:r>
          </a:p>
        </p:txBody>
      </p:sp>
      <p:cxnSp>
        <p:nvCxnSpPr>
          <p:cNvPr id="48" name="Straight Connector 3">
            <a:extLst>
              <a:ext uri="{FF2B5EF4-FFF2-40B4-BE49-F238E27FC236}">
                <a16:creationId xmlns:a16="http://schemas.microsoft.com/office/drawing/2014/main" id="{356EA9C1-4FB5-580F-5934-E5907AB93D65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6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1E1C50-101B-6EC1-69A4-5CEA199CC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t="7754" r="1785" b="9486"/>
          <a:stretch/>
        </p:blipFill>
        <p:spPr bwMode="auto">
          <a:xfrm>
            <a:off x="387177" y="181233"/>
            <a:ext cx="11417645" cy="602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13D52DF9-6355-1D80-41F2-91503E41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990" y="2387764"/>
            <a:ext cx="5673978" cy="3313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Ovale 41">
            <a:extLst>
              <a:ext uri="{FF2B5EF4-FFF2-40B4-BE49-F238E27FC236}">
                <a16:creationId xmlns:a16="http://schemas.microsoft.com/office/drawing/2014/main" id="{E97BE6EA-6AF8-E3CD-7FA3-1CA6274A02A5}"/>
              </a:ext>
            </a:extLst>
          </p:cNvPr>
          <p:cNvSpPr/>
          <p:nvPr/>
        </p:nvSpPr>
        <p:spPr>
          <a:xfrm>
            <a:off x="1905000" y="4667250"/>
            <a:ext cx="133350" cy="12495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BFAF046B-1F08-2C93-E5E0-C9755FEADE47}"/>
              </a:ext>
            </a:extLst>
          </p:cNvPr>
          <p:cNvCxnSpPr>
            <a:cxnSpLocks/>
          </p:cNvCxnSpPr>
          <p:nvPr/>
        </p:nvCxnSpPr>
        <p:spPr>
          <a:xfrm>
            <a:off x="1966451" y="4729727"/>
            <a:ext cx="1376824" cy="99050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70BE5E40-0A53-BC51-5D3A-457AC5A5F4D2}"/>
              </a:ext>
            </a:extLst>
          </p:cNvPr>
          <p:cNvCxnSpPr>
            <a:cxnSpLocks/>
          </p:cNvCxnSpPr>
          <p:nvPr/>
        </p:nvCxnSpPr>
        <p:spPr>
          <a:xfrm>
            <a:off x="3343275" y="5720229"/>
            <a:ext cx="48482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5B228FE-8DC4-385C-B6B7-B4A8A5E3A9D8}"/>
              </a:ext>
            </a:extLst>
          </p:cNvPr>
          <p:cNvSpPr txBox="1"/>
          <p:nvPr/>
        </p:nvSpPr>
        <p:spPr>
          <a:xfrm>
            <a:off x="4448084" y="5718967"/>
            <a:ext cx="263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rgbClr val="002060"/>
                </a:solidFill>
              </a:rPr>
              <a:t>Radioisotopes production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BD578E52-B5FD-88FF-74C8-169AEAFAB14A}"/>
              </a:ext>
            </a:extLst>
          </p:cNvPr>
          <p:cNvSpPr txBox="1"/>
          <p:nvPr/>
        </p:nvSpPr>
        <p:spPr>
          <a:xfrm>
            <a:off x="8191500" y="163445"/>
            <a:ext cx="358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>
                <a:solidFill>
                  <a:srgbClr val="002060"/>
                </a:solidFill>
              </a:rPr>
              <a:t>Once you have a powerful driver…</a:t>
            </a:r>
          </a:p>
        </p:txBody>
      </p:sp>
      <p:pic>
        <p:nvPicPr>
          <p:cNvPr id="54" name="Picture 4">
            <a:extLst>
              <a:ext uri="{FF2B5EF4-FFF2-40B4-BE49-F238E27FC236}">
                <a16:creationId xmlns:a16="http://schemas.microsoft.com/office/drawing/2014/main" id="{1F9F8034-402D-AEA4-5673-CA0E6DB39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872" y="803655"/>
            <a:ext cx="3256864" cy="133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Title 20">
            <a:extLst>
              <a:ext uri="{FF2B5EF4-FFF2-40B4-BE49-F238E27FC236}">
                <a16:creationId xmlns:a16="http://schemas.microsoft.com/office/drawing/2014/main" id="{E5A72BD6-6C99-1CDE-08BE-02453A974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The SPES project</a:t>
            </a:r>
          </a:p>
        </p:txBody>
      </p:sp>
      <p:cxnSp>
        <p:nvCxnSpPr>
          <p:cNvPr id="56" name="Straight Connector 3">
            <a:extLst>
              <a:ext uri="{FF2B5EF4-FFF2-40B4-BE49-F238E27FC236}">
                <a16:creationId xmlns:a16="http://schemas.microsoft.com/office/drawing/2014/main" id="{DA1FEE43-BC05-5A3E-F774-49D5126D960C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36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8DF2F-E4DC-144A-7B12-2BFA9557C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C1CAD33-9C34-23CD-B276-885DD504F46F}"/>
              </a:ext>
            </a:extLst>
          </p:cNvPr>
          <p:cNvGrpSpPr/>
          <p:nvPr/>
        </p:nvGrpSpPr>
        <p:grpSpPr>
          <a:xfrm>
            <a:off x="0" y="-19049"/>
            <a:ext cx="12192000" cy="6248400"/>
            <a:chOff x="0" y="-38099"/>
            <a:chExt cx="12192000" cy="624840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1F9A023-B2D9-BE8B-F852-456F246A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2" t="7180" r="7297" b="17416"/>
            <a:stretch>
              <a:fillRect/>
            </a:stretch>
          </p:blipFill>
          <p:spPr bwMode="auto">
            <a:xfrm>
              <a:off x="0" y="-38099"/>
              <a:ext cx="12192000" cy="624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0272E13-F205-CFC2-DE29-8E83CE07FAD1}"/>
                </a:ext>
              </a:extLst>
            </p:cNvPr>
            <p:cNvSpPr/>
            <p:nvPr/>
          </p:nvSpPr>
          <p:spPr>
            <a:xfrm>
              <a:off x="1971536" y="2668747"/>
              <a:ext cx="1686064" cy="2059974"/>
            </a:xfrm>
            <a:custGeom>
              <a:avLst/>
              <a:gdLst>
                <a:gd name="connsiteX0" fmla="*/ 1315844 w 1686064"/>
                <a:gd name="connsiteY0" fmla="*/ 66908 h 2056285"/>
                <a:gd name="connsiteX1" fmla="*/ 0 w 1686064"/>
                <a:gd name="connsiteY1" fmla="*/ 330076 h 2056285"/>
                <a:gd name="connsiteX2" fmla="*/ 231945 w 1686064"/>
                <a:gd name="connsiteY2" fmla="*/ 1868945 h 2056285"/>
                <a:gd name="connsiteX3" fmla="*/ 722599 w 1686064"/>
                <a:gd name="connsiteY3" fmla="*/ 2056285 h 2056285"/>
                <a:gd name="connsiteX4" fmla="*/ 1199871 w 1686064"/>
                <a:gd name="connsiteY4" fmla="*/ 1913549 h 2056285"/>
                <a:gd name="connsiteX5" fmla="*/ 1074977 w 1686064"/>
                <a:gd name="connsiteY5" fmla="*/ 1106201 h 2056285"/>
                <a:gd name="connsiteX6" fmla="*/ 1686064 w 1686064"/>
                <a:gd name="connsiteY6" fmla="*/ 963466 h 2056285"/>
                <a:gd name="connsiteX7" fmla="*/ 1489803 w 1686064"/>
                <a:gd name="connsiteY7" fmla="*/ 8921 h 2056285"/>
                <a:gd name="connsiteX8" fmla="*/ 1489803 w 1686064"/>
                <a:gd name="connsiteY8" fmla="*/ 0 h 2056285"/>
                <a:gd name="connsiteX9" fmla="*/ 1503184 w 1686064"/>
                <a:gd name="connsiteY9" fmla="*/ 4461 h 2056285"/>
                <a:gd name="connsiteX0" fmla="*/ 1470485 w 1686064"/>
                <a:gd name="connsiteY0" fmla="*/ 0 h 2059974"/>
                <a:gd name="connsiteX1" fmla="*/ 0 w 1686064"/>
                <a:gd name="connsiteY1" fmla="*/ 333765 h 2059974"/>
                <a:gd name="connsiteX2" fmla="*/ 231945 w 1686064"/>
                <a:gd name="connsiteY2" fmla="*/ 1872634 h 2059974"/>
                <a:gd name="connsiteX3" fmla="*/ 722599 w 1686064"/>
                <a:gd name="connsiteY3" fmla="*/ 2059974 h 2059974"/>
                <a:gd name="connsiteX4" fmla="*/ 1199871 w 1686064"/>
                <a:gd name="connsiteY4" fmla="*/ 1917238 h 2059974"/>
                <a:gd name="connsiteX5" fmla="*/ 1074977 w 1686064"/>
                <a:gd name="connsiteY5" fmla="*/ 1109890 h 2059974"/>
                <a:gd name="connsiteX6" fmla="*/ 1686064 w 1686064"/>
                <a:gd name="connsiteY6" fmla="*/ 967155 h 2059974"/>
                <a:gd name="connsiteX7" fmla="*/ 1489803 w 1686064"/>
                <a:gd name="connsiteY7" fmla="*/ 12610 h 2059974"/>
                <a:gd name="connsiteX8" fmla="*/ 1489803 w 1686064"/>
                <a:gd name="connsiteY8" fmla="*/ 3689 h 2059974"/>
                <a:gd name="connsiteX9" fmla="*/ 1503184 w 1686064"/>
                <a:gd name="connsiteY9" fmla="*/ 8150 h 205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6064" h="2059974">
                  <a:moveTo>
                    <a:pt x="1470485" y="0"/>
                  </a:moveTo>
                  <a:lnTo>
                    <a:pt x="0" y="333765"/>
                  </a:lnTo>
                  <a:lnTo>
                    <a:pt x="231945" y="1872634"/>
                  </a:lnTo>
                  <a:lnTo>
                    <a:pt x="722599" y="2059974"/>
                  </a:lnTo>
                  <a:lnTo>
                    <a:pt x="1199871" y="1917238"/>
                  </a:lnTo>
                  <a:lnTo>
                    <a:pt x="1074977" y="1109890"/>
                  </a:lnTo>
                  <a:lnTo>
                    <a:pt x="1686064" y="967155"/>
                  </a:lnTo>
                  <a:lnTo>
                    <a:pt x="1489803" y="12610"/>
                  </a:lnTo>
                  <a:lnTo>
                    <a:pt x="1489803" y="3689"/>
                  </a:lnTo>
                  <a:lnTo>
                    <a:pt x="1503184" y="8150"/>
                  </a:ln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517AF-DDCF-F749-8914-D63FA9515855}"/>
                </a:ext>
              </a:extLst>
            </p:cNvPr>
            <p:cNvSpPr/>
            <p:nvPr/>
          </p:nvSpPr>
          <p:spPr>
            <a:xfrm>
              <a:off x="3163614" y="2880474"/>
              <a:ext cx="1033566" cy="1906004"/>
            </a:xfrm>
            <a:custGeom>
              <a:avLst/>
              <a:gdLst>
                <a:gd name="connsiteX0" fmla="*/ 168088 w 1001805"/>
                <a:gd name="connsiteY0" fmla="*/ 2057400 h 2057400"/>
                <a:gd name="connsiteX1" fmla="*/ 0 w 1001805"/>
                <a:gd name="connsiteY1" fmla="*/ 927847 h 2057400"/>
                <a:gd name="connsiteX2" fmla="*/ 544605 w 1001805"/>
                <a:gd name="connsiteY2" fmla="*/ 800100 h 2057400"/>
                <a:gd name="connsiteX3" fmla="*/ 396688 w 1001805"/>
                <a:gd name="connsiteY3" fmla="*/ 87406 h 2057400"/>
                <a:gd name="connsiteX4" fmla="*/ 773205 w 1001805"/>
                <a:gd name="connsiteY4" fmla="*/ 0 h 2057400"/>
                <a:gd name="connsiteX5" fmla="*/ 1001805 w 1001805"/>
                <a:gd name="connsiteY5" fmla="*/ 1048871 h 2057400"/>
                <a:gd name="connsiteX0" fmla="*/ 73494 w 1001805"/>
                <a:gd name="connsiteY0" fmla="*/ 1841938 h 1841938"/>
                <a:gd name="connsiteX1" fmla="*/ 0 w 1001805"/>
                <a:gd name="connsiteY1" fmla="*/ 927847 h 1841938"/>
                <a:gd name="connsiteX2" fmla="*/ 544605 w 1001805"/>
                <a:gd name="connsiteY2" fmla="*/ 800100 h 1841938"/>
                <a:gd name="connsiteX3" fmla="*/ 396688 w 1001805"/>
                <a:gd name="connsiteY3" fmla="*/ 87406 h 1841938"/>
                <a:gd name="connsiteX4" fmla="*/ 773205 w 1001805"/>
                <a:gd name="connsiteY4" fmla="*/ 0 h 1841938"/>
                <a:gd name="connsiteX5" fmla="*/ 1001805 w 1001805"/>
                <a:gd name="connsiteY5" fmla="*/ 1048871 h 1841938"/>
                <a:gd name="connsiteX0" fmla="*/ 110280 w 1038591"/>
                <a:gd name="connsiteY0" fmla="*/ 1841938 h 1841938"/>
                <a:gd name="connsiteX1" fmla="*/ 0 w 1038591"/>
                <a:gd name="connsiteY1" fmla="*/ 969889 h 1841938"/>
                <a:gd name="connsiteX2" fmla="*/ 581391 w 1038591"/>
                <a:gd name="connsiteY2" fmla="*/ 800100 h 1841938"/>
                <a:gd name="connsiteX3" fmla="*/ 433474 w 1038591"/>
                <a:gd name="connsiteY3" fmla="*/ 87406 h 1841938"/>
                <a:gd name="connsiteX4" fmla="*/ 809991 w 1038591"/>
                <a:gd name="connsiteY4" fmla="*/ 0 h 1841938"/>
                <a:gd name="connsiteX5" fmla="*/ 1038591 w 1038591"/>
                <a:gd name="connsiteY5" fmla="*/ 1048871 h 1841938"/>
                <a:gd name="connsiteX0" fmla="*/ 115535 w 1038591"/>
                <a:gd name="connsiteY0" fmla="*/ 1794641 h 1794641"/>
                <a:gd name="connsiteX1" fmla="*/ 0 w 1038591"/>
                <a:gd name="connsiteY1" fmla="*/ 969889 h 1794641"/>
                <a:gd name="connsiteX2" fmla="*/ 581391 w 1038591"/>
                <a:gd name="connsiteY2" fmla="*/ 800100 h 1794641"/>
                <a:gd name="connsiteX3" fmla="*/ 433474 w 1038591"/>
                <a:gd name="connsiteY3" fmla="*/ 87406 h 1794641"/>
                <a:gd name="connsiteX4" fmla="*/ 809991 w 1038591"/>
                <a:gd name="connsiteY4" fmla="*/ 0 h 1794641"/>
                <a:gd name="connsiteX5" fmla="*/ 1038591 w 1038591"/>
                <a:gd name="connsiteY5" fmla="*/ 1048871 h 1794641"/>
                <a:gd name="connsiteX0" fmla="*/ 115535 w 1038591"/>
                <a:gd name="connsiteY0" fmla="*/ 1794641 h 1794641"/>
                <a:gd name="connsiteX1" fmla="*/ 0 w 1038591"/>
                <a:gd name="connsiteY1" fmla="*/ 969889 h 1794641"/>
                <a:gd name="connsiteX2" fmla="*/ 581391 w 1038591"/>
                <a:gd name="connsiteY2" fmla="*/ 842141 h 1794641"/>
                <a:gd name="connsiteX3" fmla="*/ 433474 w 1038591"/>
                <a:gd name="connsiteY3" fmla="*/ 87406 h 1794641"/>
                <a:gd name="connsiteX4" fmla="*/ 809991 w 1038591"/>
                <a:gd name="connsiteY4" fmla="*/ 0 h 1794641"/>
                <a:gd name="connsiteX5" fmla="*/ 1038591 w 1038591"/>
                <a:gd name="connsiteY5" fmla="*/ 1048871 h 1794641"/>
                <a:gd name="connsiteX0" fmla="*/ 115535 w 1038591"/>
                <a:gd name="connsiteY0" fmla="*/ 1794641 h 1794641"/>
                <a:gd name="connsiteX1" fmla="*/ 94593 w 1038591"/>
                <a:gd name="connsiteY1" fmla="*/ 1748349 h 1794641"/>
                <a:gd name="connsiteX2" fmla="*/ 0 w 1038591"/>
                <a:gd name="connsiteY2" fmla="*/ 969889 h 1794641"/>
                <a:gd name="connsiteX3" fmla="*/ 581391 w 1038591"/>
                <a:gd name="connsiteY3" fmla="*/ 842141 h 1794641"/>
                <a:gd name="connsiteX4" fmla="*/ 433474 w 1038591"/>
                <a:gd name="connsiteY4" fmla="*/ 87406 h 1794641"/>
                <a:gd name="connsiteX5" fmla="*/ 809991 w 1038591"/>
                <a:gd name="connsiteY5" fmla="*/ 0 h 1794641"/>
                <a:gd name="connsiteX6" fmla="*/ 1038591 w 1038591"/>
                <a:gd name="connsiteY6" fmla="*/ 1048871 h 1794641"/>
                <a:gd name="connsiteX0" fmla="*/ 662073 w 1038591"/>
                <a:gd name="connsiteY0" fmla="*/ 1594945 h 1748349"/>
                <a:gd name="connsiteX1" fmla="*/ 94593 w 1038591"/>
                <a:gd name="connsiteY1" fmla="*/ 1748349 h 1748349"/>
                <a:gd name="connsiteX2" fmla="*/ 0 w 1038591"/>
                <a:gd name="connsiteY2" fmla="*/ 969889 h 1748349"/>
                <a:gd name="connsiteX3" fmla="*/ 581391 w 1038591"/>
                <a:gd name="connsiteY3" fmla="*/ 842141 h 1748349"/>
                <a:gd name="connsiteX4" fmla="*/ 433474 w 1038591"/>
                <a:gd name="connsiteY4" fmla="*/ 87406 h 1748349"/>
                <a:gd name="connsiteX5" fmla="*/ 809991 w 1038591"/>
                <a:gd name="connsiteY5" fmla="*/ 0 h 1748349"/>
                <a:gd name="connsiteX6" fmla="*/ 1038591 w 1038591"/>
                <a:gd name="connsiteY6" fmla="*/ 1048871 h 1748349"/>
                <a:gd name="connsiteX0" fmla="*/ 662073 w 1038591"/>
                <a:gd name="connsiteY0" fmla="*/ 1594945 h 1748349"/>
                <a:gd name="connsiteX1" fmla="*/ 620110 w 1038591"/>
                <a:gd name="connsiteY1" fmla="*/ 1595949 h 1748349"/>
                <a:gd name="connsiteX2" fmla="*/ 94593 w 1038591"/>
                <a:gd name="connsiteY2" fmla="*/ 1748349 h 1748349"/>
                <a:gd name="connsiteX3" fmla="*/ 0 w 1038591"/>
                <a:gd name="connsiteY3" fmla="*/ 969889 h 1748349"/>
                <a:gd name="connsiteX4" fmla="*/ 581391 w 1038591"/>
                <a:gd name="connsiteY4" fmla="*/ 842141 h 1748349"/>
                <a:gd name="connsiteX5" fmla="*/ 433474 w 1038591"/>
                <a:gd name="connsiteY5" fmla="*/ 87406 h 1748349"/>
                <a:gd name="connsiteX6" fmla="*/ 809991 w 1038591"/>
                <a:gd name="connsiteY6" fmla="*/ 0 h 1748349"/>
                <a:gd name="connsiteX7" fmla="*/ 1038591 w 1038591"/>
                <a:gd name="connsiteY7" fmla="*/ 1048871 h 1748349"/>
                <a:gd name="connsiteX0" fmla="*/ 556969 w 1038591"/>
                <a:gd name="connsiteY0" fmla="*/ 1274379 h 1748349"/>
                <a:gd name="connsiteX1" fmla="*/ 620110 w 1038591"/>
                <a:gd name="connsiteY1" fmla="*/ 1595949 h 1748349"/>
                <a:gd name="connsiteX2" fmla="*/ 94593 w 1038591"/>
                <a:gd name="connsiteY2" fmla="*/ 1748349 h 1748349"/>
                <a:gd name="connsiteX3" fmla="*/ 0 w 1038591"/>
                <a:gd name="connsiteY3" fmla="*/ 969889 h 1748349"/>
                <a:gd name="connsiteX4" fmla="*/ 581391 w 1038591"/>
                <a:gd name="connsiteY4" fmla="*/ 842141 h 1748349"/>
                <a:gd name="connsiteX5" fmla="*/ 433474 w 1038591"/>
                <a:gd name="connsiteY5" fmla="*/ 87406 h 1748349"/>
                <a:gd name="connsiteX6" fmla="*/ 809991 w 1038591"/>
                <a:gd name="connsiteY6" fmla="*/ 0 h 1748349"/>
                <a:gd name="connsiteX7" fmla="*/ 1038591 w 1038591"/>
                <a:gd name="connsiteY7" fmla="*/ 1048871 h 1748349"/>
                <a:gd name="connsiteX0" fmla="*/ 556969 w 1038591"/>
                <a:gd name="connsiteY0" fmla="*/ 1274379 h 1869218"/>
                <a:gd name="connsiteX1" fmla="*/ 620110 w 1038591"/>
                <a:gd name="connsiteY1" fmla="*/ 1595949 h 1869218"/>
                <a:gd name="connsiteX2" fmla="*/ 78827 w 1038591"/>
                <a:gd name="connsiteY2" fmla="*/ 1869218 h 1869218"/>
                <a:gd name="connsiteX3" fmla="*/ 0 w 1038591"/>
                <a:gd name="connsiteY3" fmla="*/ 969889 h 1869218"/>
                <a:gd name="connsiteX4" fmla="*/ 581391 w 1038591"/>
                <a:gd name="connsiteY4" fmla="*/ 842141 h 1869218"/>
                <a:gd name="connsiteX5" fmla="*/ 433474 w 1038591"/>
                <a:gd name="connsiteY5" fmla="*/ 87406 h 1869218"/>
                <a:gd name="connsiteX6" fmla="*/ 809991 w 1038591"/>
                <a:gd name="connsiteY6" fmla="*/ 0 h 1869218"/>
                <a:gd name="connsiteX7" fmla="*/ 1038591 w 1038591"/>
                <a:gd name="connsiteY7" fmla="*/ 1048871 h 1869218"/>
                <a:gd name="connsiteX0" fmla="*/ 556969 w 1038591"/>
                <a:gd name="connsiteY0" fmla="*/ 1274379 h 1869218"/>
                <a:gd name="connsiteX1" fmla="*/ 609600 w 1038591"/>
                <a:gd name="connsiteY1" fmla="*/ 1737838 h 1869218"/>
                <a:gd name="connsiteX2" fmla="*/ 78827 w 1038591"/>
                <a:gd name="connsiteY2" fmla="*/ 1869218 h 1869218"/>
                <a:gd name="connsiteX3" fmla="*/ 0 w 1038591"/>
                <a:gd name="connsiteY3" fmla="*/ 969889 h 1869218"/>
                <a:gd name="connsiteX4" fmla="*/ 581391 w 1038591"/>
                <a:gd name="connsiteY4" fmla="*/ 842141 h 1869218"/>
                <a:gd name="connsiteX5" fmla="*/ 433474 w 1038591"/>
                <a:gd name="connsiteY5" fmla="*/ 87406 h 1869218"/>
                <a:gd name="connsiteX6" fmla="*/ 809991 w 1038591"/>
                <a:gd name="connsiteY6" fmla="*/ 0 h 1869218"/>
                <a:gd name="connsiteX7" fmla="*/ 1038591 w 1038591"/>
                <a:gd name="connsiteY7" fmla="*/ 1048871 h 1869218"/>
                <a:gd name="connsiteX0" fmla="*/ 556969 w 1038591"/>
                <a:gd name="connsiteY0" fmla="*/ 1274379 h 1869218"/>
                <a:gd name="connsiteX1" fmla="*/ 572814 w 1038591"/>
                <a:gd name="connsiteY1" fmla="*/ 1285892 h 1869218"/>
                <a:gd name="connsiteX2" fmla="*/ 609600 w 1038591"/>
                <a:gd name="connsiteY2" fmla="*/ 1737838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556969 w 1038591"/>
                <a:gd name="connsiteY0" fmla="*/ 1274379 h 1869218"/>
                <a:gd name="connsiteX1" fmla="*/ 278524 w 1038591"/>
                <a:gd name="connsiteY1" fmla="*/ 1180789 h 1869218"/>
                <a:gd name="connsiteX2" fmla="*/ 609600 w 1038591"/>
                <a:gd name="connsiteY2" fmla="*/ 1737838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1014169 w 1038591"/>
                <a:gd name="connsiteY0" fmla="*/ 1043152 h 1869218"/>
                <a:gd name="connsiteX1" fmla="*/ 278524 w 1038591"/>
                <a:gd name="connsiteY1" fmla="*/ 1180789 h 1869218"/>
                <a:gd name="connsiteX2" fmla="*/ 609600 w 1038591"/>
                <a:gd name="connsiteY2" fmla="*/ 1737838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1014169 w 1038591"/>
                <a:gd name="connsiteY0" fmla="*/ 1043152 h 1869218"/>
                <a:gd name="connsiteX1" fmla="*/ 515007 w 1038591"/>
                <a:gd name="connsiteY1" fmla="*/ 1180789 h 1869218"/>
                <a:gd name="connsiteX2" fmla="*/ 609600 w 1038591"/>
                <a:gd name="connsiteY2" fmla="*/ 1737838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1014169 w 1038591"/>
                <a:gd name="connsiteY0" fmla="*/ 1043152 h 1869218"/>
                <a:gd name="connsiteX1" fmla="*/ 515007 w 1038591"/>
                <a:gd name="connsiteY1" fmla="*/ 1180789 h 1869218"/>
                <a:gd name="connsiteX2" fmla="*/ 488731 w 1038591"/>
                <a:gd name="connsiteY2" fmla="*/ 1795645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1014169 w 1038591"/>
                <a:gd name="connsiteY0" fmla="*/ 1043152 h 1869218"/>
                <a:gd name="connsiteX1" fmla="*/ 383628 w 1038591"/>
                <a:gd name="connsiteY1" fmla="*/ 1259617 h 1869218"/>
                <a:gd name="connsiteX2" fmla="*/ 488731 w 1038591"/>
                <a:gd name="connsiteY2" fmla="*/ 1795645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1014169 w 1038591"/>
                <a:gd name="connsiteY0" fmla="*/ 1043152 h 1869218"/>
                <a:gd name="connsiteX1" fmla="*/ 367862 w 1038591"/>
                <a:gd name="connsiteY1" fmla="*/ 1228086 h 1869218"/>
                <a:gd name="connsiteX2" fmla="*/ 488731 w 1038591"/>
                <a:gd name="connsiteY2" fmla="*/ 1795645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48871 h 1869218"/>
                <a:gd name="connsiteX0" fmla="*/ 1014169 w 1038591"/>
                <a:gd name="connsiteY0" fmla="*/ 1043152 h 1869218"/>
                <a:gd name="connsiteX1" fmla="*/ 367862 w 1038591"/>
                <a:gd name="connsiteY1" fmla="*/ 1228086 h 1869218"/>
                <a:gd name="connsiteX2" fmla="*/ 488731 w 1038591"/>
                <a:gd name="connsiteY2" fmla="*/ 1795645 h 1869218"/>
                <a:gd name="connsiteX3" fmla="*/ 78827 w 1038591"/>
                <a:gd name="connsiteY3" fmla="*/ 1869218 h 1869218"/>
                <a:gd name="connsiteX4" fmla="*/ 0 w 1038591"/>
                <a:gd name="connsiteY4" fmla="*/ 969889 h 1869218"/>
                <a:gd name="connsiteX5" fmla="*/ 581391 w 1038591"/>
                <a:gd name="connsiteY5" fmla="*/ 842141 h 1869218"/>
                <a:gd name="connsiteX6" fmla="*/ 433474 w 1038591"/>
                <a:gd name="connsiteY6" fmla="*/ 87406 h 1869218"/>
                <a:gd name="connsiteX7" fmla="*/ 809991 w 1038591"/>
                <a:gd name="connsiteY7" fmla="*/ 0 h 1869218"/>
                <a:gd name="connsiteX8" fmla="*/ 1038591 w 1038591"/>
                <a:gd name="connsiteY8" fmla="*/ 1064637 h 1869218"/>
                <a:gd name="connsiteX0" fmla="*/ 1014169 w 1038591"/>
                <a:gd name="connsiteY0" fmla="*/ 1043152 h 1906004"/>
                <a:gd name="connsiteX1" fmla="*/ 367862 w 1038591"/>
                <a:gd name="connsiteY1" fmla="*/ 1228086 h 1906004"/>
                <a:gd name="connsiteX2" fmla="*/ 488731 w 1038591"/>
                <a:gd name="connsiteY2" fmla="*/ 1795645 h 1906004"/>
                <a:gd name="connsiteX3" fmla="*/ 110358 w 1038591"/>
                <a:gd name="connsiteY3" fmla="*/ 1906004 h 1906004"/>
                <a:gd name="connsiteX4" fmla="*/ 0 w 1038591"/>
                <a:gd name="connsiteY4" fmla="*/ 969889 h 1906004"/>
                <a:gd name="connsiteX5" fmla="*/ 581391 w 1038591"/>
                <a:gd name="connsiteY5" fmla="*/ 842141 h 1906004"/>
                <a:gd name="connsiteX6" fmla="*/ 433474 w 1038591"/>
                <a:gd name="connsiteY6" fmla="*/ 87406 h 1906004"/>
                <a:gd name="connsiteX7" fmla="*/ 809991 w 1038591"/>
                <a:gd name="connsiteY7" fmla="*/ 0 h 1906004"/>
                <a:gd name="connsiteX8" fmla="*/ 1038591 w 1038591"/>
                <a:gd name="connsiteY8" fmla="*/ 1064637 h 1906004"/>
                <a:gd name="connsiteX0" fmla="*/ 1014169 w 1038591"/>
                <a:gd name="connsiteY0" fmla="*/ 1043152 h 1906004"/>
                <a:gd name="connsiteX1" fmla="*/ 367862 w 1038591"/>
                <a:gd name="connsiteY1" fmla="*/ 1228086 h 1906004"/>
                <a:gd name="connsiteX2" fmla="*/ 441435 w 1038591"/>
                <a:gd name="connsiteY2" fmla="*/ 1821921 h 1906004"/>
                <a:gd name="connsiteX3" fmla="*/ 110358 w 1038591"/>
                <a:gd name="connsiteY3" fmla="*/ 1906004 h 1906004"/>
                <a:gd name="connsiteX4" fmla="*/ 0 w 1038591"/>
                <a:gd name="connsiteY4" fmla="*/ 969889 h 1906004"/>
                <a:gd name="connsiteX5" fmla="*/ 581391 w 1038591"/>
                <a:gd name="connsiteY5" fmla="*/ 842141 h 1906004"/>
                <a:gd name="connsiteX6" fmla="*/ 433474 w 1038591"/>
                <a:gd name="connsiteY6" fmla="*/ 87406 h 1906004"/>
                <a:gd name="connsiteX7" fmla="*/ 809991 w 1038591"/>
                <a:gd name="connsiteY7" fmla="*/ 0 h 1906004"/>
                <a:gd name="connsiteX8" fmla="*/ 1038591 w 1038591"/>
                <a:gd name="connsiteY8" fmla="*/ 1064637 h 1906004"/>
                <a:gd name="connsiteX0" fmla="*/ 1014169 w 1038591"/>
                <a:gd name="connsiteY0" fmla="*/ 1043152 h 1906004"/>
                <a:gd name="connsiteX1" fmla="*/ 367862 w 1038591"/>
                <a:gd name="connsiteY1" fmla="*/ 1228086 h 1906004"/>
                <a:gd name="connsiteX2" fmla="*/ 470311 w 1038591"/>
                <a:gd name="connsiteY2" fmla="*/ 1821921 h 1906004"/>
                <a:gd name="connsiteX3" fmla="*/ 110358 w 1038591"/>
                <a:gd name="connsiteY3" fmla="*/ 1906004 h 1906004"/>
                <a:gd name="connsiteX4" fmla="*/ 0 w 1038591"/>
                <a:gd name="connsiteY4" fmla="*/ 969889 h 1906004"/>
                <a:gd name="connsiteX5" fmla="*/ 581391 w 1038591"/>
                <a:gd name="connsiteY5" fmla="*/ 842141 h 1906004"/>
                <a:gd name="connsiteX6" fmla="*/ 433474 w 1038591"/>
                <a:gd name="connsiteY6" fmla="*/ 87406 h 1906004"/>
                <a:gd name="connsiteX7" fmla="*/ 809991 w 1038591"/>
                <a:gd name="connsiteY7" fmla="*/ 0 h 1906004"/>
                <a:gd name="connsiteX8" fmla="*/ 1038591 w 1038591"/>
                <a:gd name="connsiteY8" fmla="*/ 1064637 h 1906004"/>
                <a:gd name="connsiteX0" fmla="*/ 1014169 w 1038591"/>
                <a:gd name="connsiteY0" fmla="*/ 1043152 h 1906004"/>
                <a:gd name="connsiteX1" fmla="*/ 367862 w 1038591"/>
                <a:gd name="connsiteY1" fmla="*/ 1228086 h 1906004"/>
                <a:gd name="connsiteX2" fmla="*/ 470311 w 1038591"/>
                <a:gd name="connsiteY2" fmla="*/ 1821921 h 1906004"/>
                <a:gd name="connsiteX3" fmla="*/ 135479 w 1038591"/>
                <a:gd name="connsiteY3" fmla="*/ 1906004 h 1906004"/>
                <a:gd name="connsiteX4" fmla="*/ 0 w 1038591"/>
                <a:gd name="connsiteY4" fmla="*/ 969889 h 1906004"/>
                <a:gd name="connsiteX5" fmla="*/ 581391 w 1038591"/>
                <a:gd name="connsiteY5" fmla="*/ 842141 h 1906004"/>
                <a:gd name="connsiteX6" fmla="*/ 433474 w 1038591"/>
                <a:gd name="connsiteY6" fmla="*/ 87406 h 1906004"/>
                <a:gd name="connsiteX7" fmla="*/ 809991 w 1038591"/>
                <a:gd name="connsiteY7" fmla="*/ 0 h 1906004"/>
                <a:gd name="connsiteX8" fmla="*/ 1038591 w 1038591"/>
                <a:gd name="connsiteY8" fmla="*/ 1064637 h 1906004"/>
                <a:gd name="connsiteX0" fmla="*/ 1014169 w 1038591"/>
                <a:gd name="connsiteY0" fmla="*/ 1043152 h 1906004"/>
                <a:gd name="connsiteX1" fmla="*/ 367862 w 1038591"/>
                <a:gd name="connsiteY1" fmla="*/ 1228086 h 1906004"/>
                <a:gd name="connsiteX2" fmla="*/ 470311 w 1038591"/>
                <a:gd name="connsiteY2" fmla="*/ 1821921 h 1906004"/>
                <a:gd name="connsiteX3" fmla="*/ 135479 w 1038591"/>
                <a:gd name="connsiteY3" fmla="*/ 1906004 h 1906004"/>
                <a:gd name="connsiteX4" fmla="*/ 0 w 1038591"/>
                <a:gd name="connsiteY4" fmla="*/ 969889 h 1906004"/>
                <a:gd name="connsiteX5" fmla="*/ 581391 w 1038591"/>
                <a:gd name="connsiteY5" fmla="*/ 842141 h 1906004"/>
                <a:gd name="connsiteX6" fmla="*/ 433474 w 1038591"/>
                <a:gd name="connsiteY6" fmla="*/ 87406 h 1906004"/>
                <a:gd name="connsiteX7" fmla="*/ 809991 w 1038591"/>
                <a:gd name="connsiteY7" fmla="*/ 0 h 1906004"/>
                <a:gd name="connsiteX8" fmla="*/ 1038591 w 1038591"/>
                <a:gd name="connsiteY8" fmla="*/ 1074685 h 1906004"/>
                <a:gd name="connsiteX0" fmla="*/ 1014169 w 1033566"/>
                <a:gd name="connsiteY0" fmla="*/ 1043152 h 1906004"/>
                <a:gd name="connsiteX1" fmla="*/ 367862 w 1033566"/>
                <a:gd name="connsiteY1" fmla="*/ 1228086 h 1906004"/>
                <a:gd name="connsiteX2" fmla="*/ 470311 w 1033566"/>
                <a:gd name="connsiteY2" fmla="*/ 1821921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81391 w 1033566"/>
                <a:gd name="connsiteY5" fmla="*/ 842141 h 1906004"/>
                <a:gd name="connsiteX6" fmla="*/ 433474 w 1033566"/>
                <a:gd name="connsiteY6" fmla="*/ 87406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367862 w 1033566"/>
                <a:gd name="connsiteY1" fmla="*/ 1228086 h 1906004"/>
                <a:gd name="connsiteX2" fmla="*/ 470311 w 1033566"/>
                <a:gd name="connsiteY2" fmla="*/ 1821921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81391 w 1033566"/>
                <a:gd name="connsiteY5" fmla="*/ 842141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367862 w 1033566"/>
                <a:gd name="connsiteY1" fmla="*/ 1228086 h 1906004"/>
                <a:gd name="connsiteX2" fmla="*/ 470311 w 1033566"/>
                <a:gd name="connsiteY2" fmla="*/ 1821921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611536 w 1033566"/>
                <a:gd name="connsiteY5" fmla="*/ 827069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367862 w 1033566"/>
                <a:gd name="connsiteY1" fmla="*/ 1228086 h 1906004"/>
                <a:gd name="connsiteX2" fmla="*/ 470311 w 1033566"/>
                <a:gd name="connsiteY2" fmla="*/ 1821921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367862 w 1033566"/>
                <a:gd name="connsiteY1" fmla="*/ 1228086 h 1906004"/>
                <a:gd name="connsiteX2" fmla="*/ 515529 w 1033566"/>
                <a:gd name="connsiteY2" fmla="*/ 1811873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428152 w 1033566"/>
                <a:gd name="connsiteY1" fmla="*/ 1238134 h 1906004"/>
                <a:gd name="connsiteX2" fmla="*/ 515529 w 1033566"/>
                <a:gd name="connsiteY2" fmla="*/ 1811873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377911 w 1033566"/>
                <a:gd name="connsiteY1" fmla="*/ 1233110 h 1906004"/>
                <a:gd name="connsiteX2" fmla="*/ 515529 w 1033566"/>
                <a:gd name="connsiteY2" fmla="*/ 1811873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14169 w 1033566"/>
                <a:gd name="connsiteY0" fmla="*/ 1043152 h 1906004"/>
                <a:gd name="connsiteX1" fmla="*/ 392983 w 1033566"/>
                <a:gd name="connsiteY1" fmla="*/ 1243158 h 1906004"/>
                <a:gd name="connsiteX2" fmla="*/ 515529 w 1033566"/>
                <a:gd name="connsiteY2" fmla="*/ 1811873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09145 w 1033566"/>
                <a:gd name="connsiteY0" fmla="*/ 1098418 h 1906004"/>
                <a:gd name="connsiteX1" fmla="*/ 392983 w 1033566"/>
                <a:gd name="connsiteY1" fmla="*/ 1243158 h 1906004"/>
                <a:gd name="connsiteX2" fmla="*/ 515529 w 1033566"/>
                <a:gd name="connsiteY2" fmla="*/ 1811873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  <a:gd name="connsiteX0" fmla="*/ 1009145 w 1033566"/>
                <a:gd name="connsiteY0" fmla="*/ 1098418 h 1906004"/>
                <a:gd name="connsiteX1" fmla="*/ 408055 w 1033566"/>
                <a:gd name="connsiteY1" fmla="*/ 1248182 h 1906004"/>
                <a:gd name="connsiteX2" fmla="*/ 515529 w 1033566"/>
                <a:gd name="connsiteY2" fmla="*/ 1811873 h 1906004"/>
                <a:gd name="connsiteX3" fmla="*/ 135479 w 1033566"/>
                <a:gd name="connsiteY3" fmla="*/ 1906004 h 1906004"/>
                <a:gd name="connsiteX4" fmla="*/ 0 w 1033566"/>
                <a:gd name="connsiteY4" fmla="*/ 969889 h 1906004"/>
                <a:gd name="connsiteX5" fmla="*/ 596464 w 1033566"/>
                <a:gd name="connsiteY5" fmla="*/ 817020 h 1906004"/>
                <a:gd name="connsiteX6" fmla="*/ 458595 w 1033566"/>
                <a:gd name="connsiteY6" fmla="*/ 82381 h 1906004"/>
                <a:gd name="connsiteX7" fmla="*/ 809991 w 1033566"/>
                <a:gd name="connsiteY7" fmla="*/ 0 h 1906004"/>
                <a:gd name="connsiteX8" fmla="*/ 1033566 w 1033566"/>
                <a:gd name="connsiteY8" fmla="*/ 1094781 h 190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3566" h="1906004">
                  <a:moveTo>
                    <a:pt x="1009145" y="1098418"/>
                  </a:moveTo>
                  <a:lnTo>
                    <a:pt x="408055" y="1248182"/>
                  </a:lnTo>
                  <a:lnTo>
                    <a:pt x="515529" y="1811873"/>
                  </a:lnTo>
                  <a:lnTo>
                    <a:pt x="135479" y="1906004"/>
                  </a:lnTo>
                  <a:lnTo>
                    <a:pt x="0" y="969889"/>
                  </a:lnTo>
                  <a:lnTo>
                    <a:pt x="596464" y="817020"/>
                  </a:lnTo>
                  <a:lnTo>
                    <a:pt x="458595" y="82381"/>
                  </a:lnTo>
                  <a:lnTo>
                    <a:pt x="809991" y="0"/>
                  </a:lnTo>
                  <a:lnTo>
                    <a:pt x="1033566" y="1094781"/>
                  </a:ln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4FAB760-A1E5-0C3F-C058-8BA54270E986}"/>
                </a:ext>
              </a:extLst>
            </p:cNvPr>
            <p:cNvSpPr/>
            <p:nvPr/>
          </p:nvSpPr>
          <p:spPr>
            <a:xfrm>
              <a:off x="600892" y="3035113"/>
              <a:ext cx="1570808" cy="2581836"/>
            </a:xfrm>
            <a:custGeom>
              <a:avLst/>
              <a:gdLst>
                <a:gd name="connsiteX0" fmla="*/ 10949 w 1570808"/>
                <a:gd name="connsiteY0" fmla="*/ 302559 h 2581836"/>
                <a:gd name="connsiteX1" fmla="*/ 1295143 w 1570808"/>
                <a:gd name="connsiteY1" fmla="*/ 0 h 2581836"/>
                <a:gd name="connsiteX2" fmla="*/ 1570808 w 1570808"/>
                <a:gd name="connsiteY2" fmla="*/ 2212041 h 2581836"/>
                <a:gd name="connsiteX3" fmla="*/ 4226 w 1570808"/>
                <a:gd name="connsiteY3" fmla="*/ 2581836 h 2581836"/>
                <a:gd name="connsiteX4" fmla="*/ 10949 w 1570808"/>
                <a:gd name="connsiteY4" fmla="*/ 302559 h 258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808" h="2581836">
                  <a:moveTo>
                    <a:pt x="10949" y="302559"/>
                  </a:moveTo>
                  <a:lnTo>
                    <a:pt x="1295143" y="0"/>
                  </a:lnTo>
                  <a:lnTo>
                    <a:pt x="1570808" y="2212041"/>
                  </a:lnTo>
                  <a:lnTo>
                    <a:pt x="4226" y="2581836"/>
                  </a:lnTo>
                  <a:cubicBezTo>
                    <a:pt x="-256" y="1810871"/>
                    <a:pt x="-4739" y="1039906"/>
                    <a:pt x="10949" y="302559"/>
                  </a:cubicBezTo>
                  <a:close/>
                </a:path>
              </a:pathLst>
            </a:custGeom>
            <a:noFill/>
            <a:ln w="571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CC1309F-18BB-628E-07DA-0FF3E960C0AA}"/>
                </a:ext>
              </a:extLst>
            </p:cNvPr>
            <p:cNvSpPr/>
            <p:nvPr/>
          </p:nvSpPr>
          <p:spPr>
            <a:xfrm>
              <a:off x="4044397" y="1118907"/>
              <a:ext cx="6686356" cy="3294742"/>
            </a:xfrm>
            <a:custGeom>
              <a:avLst/>
              <a:gdLst>
                <a:gd name="connsiteX0" fmla="*/ 0 w 4605618"/>
                <a:gd name="connsiteY0" fmla="*/ 2440642 h 3314700"/>
                <a:gd name="connsiteX1" fmla="*/ 1996889 w 4605618"/>
                <a:gd name="connsiteY1" fmla="*/ 1956547 h 3314700"/>
                <a:gd name="connsiteX2" fmla="*/ 1230406 w 4605618"/>
                <a:gd name="connsiteY2" fmla="*/ 67236 h 3314700"/>
                <a:gd name="connsiteX3" fmla="*/ 1472453 w 4605618"/>
                <a:gd name="connsiteY3" fmla="*/ 0 h 3314700"/>
                <a:gd name="connsiteX4" fmla="*/ 2232212 w 4605618"/>
                <a:gd name="connsiteY4" fmla="*/ 2043953 h 3314700"/>
                <a:gd name="connsiteX5" fmla="*/ 4343400 w 4605618"/>
                <a:gd name="connsiteY5" fmla="*/ 1586753 h 3314700"/>
                <a:gd name="connsiteX6" fmla="*/ 4605618 w 4605618"/>
                <a:gd name="connsiteY6" fmla="*/ 2064124 h 3314700"/>
                <a:gd name="connsiteX7" fmla="*/ 4572000 w 4605618"/>
                <a:gd name="connsiteY7" fmla="*/ 2158253 h 3314700"/>
                <a:gd name="connsiteX8" fmla="*/ 2339789 w 4605618"/>
                <a:gd name="connsiteY8" fmla="*/ 2696136 h 3314700"/>
                <a:gd name="connsiteX9" fmla="*/ 2158253 w 4605618"/>
                <a:gd name="connsiteY9" fmla="*/ 2232212 h 3314700"/>
                <a:gd name="connsiteX10" fmla="*/ 753036 w 4605618"/>
                <a:gd name="connsiteY10" fmla="*/ 2628900 h 3314700"/>
                <a:gd name="connsiteX11" fmla="*/ 941294 w 4605618"/>
                <a:gd name="connsiteY11" fmla="*/ 3146612 h 3314700"/>
                <a:gd name="connsiteX12" fmla="*/ 336177 w 4605618"/>
                <a:gd name="connsiteY12" fmla="*/ 3314700 h 3314700"/>
                <a:gd name="connsiteX13" fmla="*/ 0 w 4605618"/>
                <a:gd name="connsiteY13" fmla="*/ 2440642 h 3314700"/>
                <a:gd name="connsiteX0" fmla="*/ 0 w 4605618"/>
                <a:gd name="connsiteY0" fmla="*/ 2484185 h 3314700"/>
                <a:gd name="connsiteX1" fmla="*/ 1996889 w 4605618"/>
                <a:gd name="connsiteY1" fmla="*/ 1956547 h 3314700"/>
                <a:gd name="connsiteX2" fmla="*/ 1230406 w 4605618"/>
                <a:gd name="connsiteY2" fmla="*/ 67236 h 3314700"/>
                <a:gd name="connsiteX3" fmla="*/ 1472453 w 4605618"/>
                <a:gd name="connsiteY3" fmla="*/ 0 h 3314700"/>
                <a:gd name="connsiteX4" fmla="*/ 2232212 w 4605618"/>
                <a:gd name="connsiteY4" fmla="*/ 2043953 h 3314700"/>
                <a:gd name="connsiteX5" fmla="*/ 4343400 w 4605618"/>
                <a:gd name="connsiteY5" fmla="*/ 1586753 h 3314700"/>
                <a:gd name="connsiteX6" fmla="*/ 4605618 w 4605618"/>
                <a:gd name="connsiteY6" fmla="*/ 2064124 h 3314700"/>
                <a:gd name="connsiteX7" fmla="*/ 4572000 w 4605618"/>
                <a:gd name="connsiteY7" fmla="*/ 2158253 h 3314700"/>
                <a:gd name="connsiteX8" fmla="*/ 2339789 w 4605618"/>
                <a:gd name="connsiteY8" fmla="*/ 2696136 h 3314700"/>
                <a:gd name="connsiteX9" fmla="*/ 2158253 w 4605618"/>
                <a:gd name="connsiteY9" fmla="*/ 2232212 h 3314700"/>
                <a:gd name="connsiteX10" fmla="*/ 753036 w 4605618"/>
                <a:gd name="connsiteY10" fmla="*/ 2628900 h 3314700"/>
                <a:gd name="connsiteX11" fmla="*/ 941294 w 4605618"/>
                <a:gd name="connsiteY11" fmla="*/ 3146612 h 3314700"/>
                <a:gd name="connsiteX12" fmla="*/ 336177 w 4605618"/>
                <a:gd name="connsiteY12" fmla="*/ 3314700 h 3314700"/>
                <a:gd name="connsiteX13" fmla="*/ 0 w 4605618"/>
                <a:gd name="connsiteY13" fmla="*/ 2484185 h 3314700"/>
                <a:gd name="connsiteX0" fmla="*/ 0 w 4605618"/>
                <a:gd name="connsiteY0" fmla="*/ 2484185 h 3146612"/>
                <a:gd name="connsiteX1" fmla="*/ 1996889 w 4605618"/>
                <a:gd name="connsiteY1" fmla="*/ 1956547 h 3146612"/>
                <a:gd name="connsiteX2" fmla="*/ 1230406 w 4605618"/>
                <a:gd name="connsiteY2" fmla="*/ 67236 h 3146612"/>
                <a:gd name="connsiteX3" fmla="*/ 1472453 w 4605618"/>
                <a:gd name="connsiteY3" fmla="*/ 0 h 3146612"/>
                <a:gd name="connsiteX4" fmla="*/ 2232212 w 4605618"/>
                <a:gd name="connsiteY4" fmla="*/ 2043953 h 3146612"/>
                <a:gd name="connsiteX5" fmla="*/ 4343400 w 4605618"/>
                <a:gd name="connsiteY5" fmla="*/ 1586753 h 3146612"/>
                <a:gd name="connsiteX6" fmla="*/ 4605618 w 4605618"/>
                <a:gd name="connsiteY6" fmla="*/ 2064124 h 3146612"/>
                <a:gd name="connsiteX7" fmla="*/ 4572000 w 4605618"/>
                <a:gd name="connsiteY7" fmla="*/ 2158253 h 3146612"/>
                <a:gd name="connsiteX8" fmla="*/ 2339789 w 4605618"/>
                <a:gd name="connsiteY8" fmla="*/ 2696136 h 3146612"/>
                <a:gd name="connsiteX9" fmla="*/ 2158253 w 4605618"/>
                <a:gd name="connsiteY9" fmla="*/ 2232212 h 3146612"/>
                <a:gd name="connsiteX10" fmla="*/ 753036 w 4605618"/>
                <a:gd name="connsiteY10" fmla="*/ 2628900 h 3146612"/>
                <a:gd name="connsiteX11" fmla="*/ 941294 w 4605618"/>
                <a:gd name="connsiteY11" fmla="*/ 3146612 h 3146612"/>
                <a:gd name="connsiteX12" fmla="*/ 249091 w 4605618"/>
                <a:gd name="connsiteY12" fmla="*/ 3082472 h 3146612"/>
                <a:gd name="connsiteX13" fmla="*/ 0 w 4605618"/>
                <a:gd name="connsiteY13" fmla="*/ 2484185 h 3146612"/>
                <a:gd name="connsiteX0" fmla="*/ 0 w 4605618"/>
                <a:gd name="connsiteY0" fmla="*/ 2484185 h 3082472"/>
                <a:gd name="connsiteX1" fmla="*/ 1996889 w 4605618"/>
                <a:gd name="connsiteY1" fmla="*/ 1956547 h 3082472"/>
                <a:gd name="connsiteX2" fmla="*/ 1230406 w 4605618"/>
                <a:gd name="connsiteY2" fmla="*/ 67236 h 3082472"/>
                <a:gd name="connsiteX3" fmla="*/ 1472453 w 4605618"/>
                <a:gd name="connsiteY3" fmla="*/ 0 h 3082472"/>
                <a:gd name="connsiteX4" fmla="*/ 2232212 w 4605618"/>
                <a:gd name="connsiteY4" fmla="*/ 2043953 h 3082472"/>
                <a:gd name="connsiteX5" fmla="*/ 4343400 w 4605618"/>
                <a:gd name="connsiteY5" fmla="*/ 1586753 h 3082472"/>
                <a:gd name="connsiteX6" fmla="*/ 4605618 w 4605618"/>
                <a:gd name="connsiteY6" fmla="*/ 2064124 h 3082472"/>
                <a:gd name="connsiteX7" fmla="*/ 4572000 w 4605618"/>
                <a:gd name="connsiteY7" fmla="*/ 2158253 h 3082472"/>
                <a:gd name="connsiteX8" fmla="*/ 2339789 w 4605618"/>
                <a:gd name="connsiteY8" fmla="*/ 2696136 h 3082472"/>
                <a:gd name="connsiteX9" fmla="*/ 2158253 w 4605618"/>
                <a:gd name="connsiteY9" fmla="*/ 2232212 h 3082472"/>
                <a:gd name="connsiteX10" fmla="*/ 753036 w 4605618"/>
                <a:gd name="connsiteY10" fmla="*/ 2628900 h 3082472"/>
                <a:gd name="connsiteX11" fmla="*/ 868723 w 4605618"/>
                <a:gd name="connsiteY11" fmla="*/ 2943412 h 3082472"/>
                <a:gd name="connsiteX12" fmla="*/ 249091 w 4605618"/>
                <a:gd name="connsiteY12" fmla="*/ 3082472 h 3082472"/>
                <a:gd name="connsiteX13" fmla="*/ 0 w 4605618"/>
                <a:gd name="connsiteY13" fmla="*/ 2484185 h 3082472"/>
                <a:gd name="connsiteX0" fmla="*/ 0 w 4605618"/>
                <a:gd name="connsiteY0" fmla="*/ 2484185 h 3082472"/>
                <a:gd name="connsiteX1" fmla="*/ 2018660 w 4605618"/>
                <a:gd name="connsiteY1" fmla="*/ 2043633 h 3082472"/>
                <a:gd name="connsiteX2" fmla="*/ 1230406 w 4605618"/>
                <a:gd name="connsiteY2" fmla="*/ 67236 h 3082472"/>
                <a:gd name="connsiteX3" fmla="*/ 1472453 w 4605618"/>
                <a:gd name="connsiteY3" fmla="*/ 0 h 3082472"/>
                <a:gd name="connsiteX4" fmla="*/ 2232212 w 4605618"/>
                <a:gd name="connsiteY4" fmla="*/ 2043953 h 3082472"/>
                <a:gd name="connsiteX5" fmla="*/ 4343400 w 4605618"/>
                <a:gd name="connsiteY5" fmla="*/ 1586753 h 3082472"/>
                <a:gd name="connsiteX6" fmla="*/ 4605618 w 4605618"/>
                <a:gd name="connsiteY6" fmla="*/ 2064124 h 3082472"/>
                <a:gd name="connsiteX7" fmla="*/ 4572000 w 4605618"/>
                <a:gd name="connsiteY7" fmla="*/ 2158253 h 3082472"/>
                <a:gd name="connsiteX8" fmla="*/ 2339789 w 4605618"/>
                <a:gd name="connsiteY8" fmla="*/ 2696136 h 3082472"/>
                <a:gd name="connsiteX9" fmla="*/ 2158253 w 4605618"/>
                <a:gd name="connsiteY9" fmla="*/ 2232212 h 3082472"/>
                <a:gd name="connsiteX10" fmla="*/ 753036 w 4605618"/>
                <a:gd name="connsiteY10" fmla="*/ 2628900 h 3082472"/>
                <a:gd name="connsiteX11" fmla="*/ 868723 w 4605618"/>
                <a:gd name="connsiteY11" fmla="*/ 2943412 h 3082472"/>
                <a:gd name="connsiteX12" fmla="*/ 249091 w 4605618"/>
                <a:gd name="connsiteY12" fmla="*/ 3082472 h 3082472"/>
                <a:gd name="connsiteX13" fmla="*/ 0 w 4605618"/>
                <a:gd name="connsiteY13" fmla="*/ 2484185 h 3082472"/>
                <a:gd name="connsiteX0" fmla="*/ 0 w 4605618"/>
                <a:gd name="connsiteY0" fmla="*/ 2484185 h 3082472"/>
                <a:gd name="connsiteX1" fmla="*/ 2018660 w 4605618"/>
                <a:gd name="connsiteY1" fmla="*/ 2043633 h 3082472"/>
                <a:gd name="connsiteX2" fmla="*/ 1230406 w 4605618"/>
                <a:gd name="connsiteY2" fmla="*/ 67236 h 3082472"/>
                <a:gd name="connsiteX3" fmla="*/ 1472453 w 4605618"/>
                <a:gd name="connsiteY3" fmla="*/ 0 h 3082472"/>
                <a:gd name="connsiteX4" fmla="*/ 2232212 w 4605618"/>
                <a:gd name="connsiteY4" fmla="*/ 2043953 h 3082472"/>
                <a:gd name="connsiteX5" fmla="*/ 4343400 w 4605618"/>
                <a:gd name="connsiteY5" fmla="*/ 1586753 h 3082472"/>
                <a:gd name="connsiteX6" fmla="*/ 4605618 w 4605618"/>
                <a:gd name="connsiteY6" fmla="*/ 2064124 h 3082472"/>
                <a:gd name="connsiteX7" fmla="*/ 4572000 w 4605618"/>
                <a:gd name="connsiteY7" fmla="*/ 2158253 h 3082472"/>
                <a:gd name="connsiteX8" fmla="*/ 2339789 w 4605618"/>
                <a:gd name="connsiteY8" fmla="*/ 2696136 h 3082472"/>
                <a:gd name="connsiteX9" fmla="*/ 2114710 w 4605618"/>
                <a:gd name="connsiteY9" fmla="*/ 2268498 h 3082472"/>
                <a:gd name="connsiteX10" fmla="*/ 753036 w 4605618"/>
                <a:gd name="connsiteY10" fmla="*/ 2628900 h 3082472"/>
                <a:gd name="connsiteX11" fmla="*/ 868723 w 4605618"/>
                <a:gd name="connsiteY11" fmla="*/ 2943412 h 3082472"/>
                <a:gd name="connsiteX12" fmla="*/ 249091 w 4605618"/>
                <a:gd name="connsiteY12" fmla="*/ 3082472 h 3082472"/>
                <a:gd name="connsiteX13" fmla="*/ 0 w 4605618"/>
                <a:gd name="connsiteY13" fmla="*/ 2484185 h 3082472"/>
                <a:gd name="connsiteX0" fmla="*/ 0 w 4605618"/>
                <a:gd name="connsiteY0" fmla="*/ 2484185 h 3082472"/>
                <a:gd name="connsiteX1" fmla="*/ 2018660 w 4605618"/>
                <a:gd name="connsiteY1" fmla="*/ 2043633 h 3082472"/>
                <a:gd name="connsiteX2" fmla="*/ 1230406 w 4605618"/>
                <a:gd name="connsiteY2" fmla="*/ 67236 h 3082472"/>
                <a:gd name="connsiteX3" fmla="*/ 1472453 w 4605618"/>
                <a:gd name="connsiteY3" fmla="*/ 0 h 3082472"/>
                <a:gd name="connsiteX4" fmla="*/ 2232212 w 4605618"/>
                <a:gd name="connsiteY4" fmla="*/ 2043953 h 3082472"/>
                <a:gd name="connsiteX5" fmla="*/ 4343400 w 4605618"/>
                <a:gd name="connsiteY5" fmla="*/ 1586753 h 3082472"/>
                <a:gd name="connsiteX6" fmla="*/ 4605618 w 4605618"/>
                <a:gd name="connsiteY6" fmla="*/ 2064124 h 3082472"/>
                <a:gd name="connsiteX7" fmla="*/ 4572000 w 4605618"/>
                <a:gd name="connsiteY7" fmla="*/ 2158253 h 3082472"/>
                <a:gd name="connsiteX8" fmla="*/ 2339789 w 4605618"/>
                <a:gd name="connsiteY8" fmla="*/ 2696136 h 3082472"/>
                <a:gd name="connsiteX9" fmla="*/ 2085682 w 4605618"/>
                <a:gd name="connsiteY9" fmla="*/ 2326555 h 3082472"/>
                <a:gd name="connsiteX10" fmla="*/ 753036 w 4605618"/>
                <a:gd name="connsiteY10" fmla="*/ 2628900 h 3082472"/>
                <a:gd name="connsiteX11" fmla="*/ 868723 w 4605618"/>
                <a:gd name="connsiteY11" fmla="*/ 2943412 h 3082472"/>
                <a:gd name="connsiteX12" fmla="*/ 249091 w 4605618"/>
                <a:gd name="connsiteY12" fmla="*/ 3082472 h 3082472"/>
                <a:gd name="connsiteX13" fmla="*/ 0 w 4605618"/>
                <a:gd name="connsiteY13" fmla="*/ 2484185 h 3082472"/>
                <a:gd name="connsiteX0" fmla="*/ 0 w 4605618"/>
                <a:gd name="connsiteY0" fmla="*/ 2484185 h 3082472"/>
                <a:gd name="connsiteX1" fmla="*/ 2018660 w 4605618"/>
                <a:gd name="connsiteY1" fmla="*/ 2043633 h 3082472"/>
                <a:gd name="connsiteX2" fmla="*/ 1230406 w 4605618"/>
                <a:gd name="connsiteY2" fmla="*/ 67236 h 3082472"/>
                <a:gd name="connsiteX3" fmla="*/ 1472453 w 4605618"/>
                <a:gd name="connsiteY3" fmla="*/ 0 h 3082472"/>
                <a:gd name="connsiteX4" fmla="*/ 2232212 w 4605618"/>
                <a:gd name="connsiteY4" fmla="*/ 2043953 h 3082472"/>
                <a:gd name="connsiteX5" fmla="*/ 4343400 w 4605618"/>
                <a:gd name="connsiteY5" fmla="*/ 1586753 h 3082472"/>
                <a:gd name="connsiteX6" fmla="*/ 4605618 w 4605618"/>
                <a:gd name="connsiteY6" fmla="*/ 2064124 h 3082472"/>
                <a:gd name="connsiteX7" fmla="*/ 4572000 w 4605618"/>
                <a:gd name="connsiteY7" fmla="*/ 2158253 h 3082472"/>
                <a:gd name="connsiteX8" fmla="*/ 2288989 w 4605618"/>
                <a:gd name="connsiteY8" fmla="*/ 2703393 h 3082472"/>
                <a:gd name="connsiteX9" fmla="*/ 2085682 w 4605618"/>
                <a:gd name="connsiteY9" fmla="*/ 2326555 h 3082472"/>
                <a:gd name="connsiteX10" fmla="*/ 753036 w 4605618"/>
                <a:gd name="connsiteY10" fmla="*/ 2628900 h 3082472"/>
                <a:gd name="connsiteX11" fmla="*/ 868723 w 4605618"/>
                <a:gd name="connsiteY11" fmla="*/ 2943412 h 3082472"/>
                <a:gd name="connsiteX12" fmla="*/ 249091 w 4605618"/>
                <a:gd name="connsiteY12" fmla="*/ 3082472 h 3082472"/>
                <a:gd name="connsiteX13" fmla="*/ 0 w 4605618"/>
                <a:gd name="connsiteY13" fmla="*/ 2484185 h 3082472"/>
                <a:gd name="connsiteX0" fmla="*/ 1172 w 4606790"/>
                <a:gd name="connsiteY0" fmla="*/ 2484185 h 3082472"/>
                <a:gd name="connsiteX1" fmla="*/ 0 w 4606790"/>
                <a:gd name="connsiteY1" fmla="*/ 2472717 h 3082472"/>
                <a:gd name="connsiteX2" fmla="*/ 2019832 w 4606790"/>
                <a:gd name="connsiteY2" fmla="*/ 2043633 h 3082472"/>
                <a:gd name="connsiteX3" fmla="*/ 1231578 w 4606790"/>
                <a:gd name="connsiteY3" fmla="*/ 67236 h 3082472"/>
                <a:gd name="connsiteX4" fmla="*/ 1473625 w 4606790"/>
                <a:gd name="connsiteY4" fmla="*/ 0 h 3082472"/>
                <a:gd name="connsiteX5" fmla="*/ 2233384 w 4606790"/>
                <a:gd name="connsiteY5" fmla="*/ 2043953 h 3082472"/>
                <a:gd name="connsiteX6" fmla="*/ 4344572 w 4606790"/>
                <a:gd name="connsiteY6" fmla="*/ 1586753 h 3082472"/>
                <a:gd name="connsiteX7" fmla="*/ 4606790 w 4606790"/>
                <a:gd name="connsiteY7" fmla="*/ 2064124 h 3082472"/>
                <a:gd name="connsiteX8" fmla="*/ 4573172 w 4606790"/>
                <a:gd name="connsiteY8" fmla="*/ 2158253 h 3082472"/>
                <a:gd name="connsiteX9" fmla="*/ 2290161 w 4606790"/>
                <a:gd name="connsiteY9" fmla="*/ 2703393 h 3082472"/>
                <a:gd name="connsiteX10" fmla="*/ 2086854 w 4606790"/>
                <a:gd name="connsiteY10" fmla="*/ 2326555 h 3082472"/>
                <a:gd name="connsiteX11" fmla="*/ 754208 w 4606790"/>
                <a:gd name="connsiteY11" fmla="*/ 2628900 h 3082472"/>
                <a:gd name="connsiteX12" fmla="*/ 869895 w 4606790"/>
                <a:gd name="connsiteY12" fmla="*/ 2943412 h 3082472"/>
                <a:gd name="connsiteX13" fmla="*/ 250263 w 4606790"/>
                <a:gd name="connsiteY13" fmla="*/ 3082472 h 3082472"/>
                <a:gd name="connsiteX14" fmla="*/ 1172 w 4606790"/>
                <a:gd name="connsiteY14" fmla="*/ 2484185 h 3082472"/>
                <a:gd name="connsiteX0" fmla="*/ 0 w 6795144"/>
                <a:gd name="connsiteY0" fmla="*/ 3012691 h 3082472"/>
                <a:gd name="connsiteX1" fmla="*/ 2188354 w 6795144"/>
                <a:gd name="connsiteY1" fmla="*/ 2472717 h 3082472"/>
                <a:gd name="connsiteX2" fmla="*/ 4208186 w 6795144"/>
                <a:gd name="connsiteY2" fmla="*/ 2043633 h 3082472"/>
                <a:gd name="connsiteX3" fmla="*/ 3419932 w 6795144"/>
                <a:gd name="connsiteY3" fmla="*/ 67236 h 3082472"/>
                <a:gd name="connsiteX4" fmla="*/ 3661979 w 6795144"/>
                <a:gd name="connsiteY4" fmla="*/ 0 h 3082472"/>
                <a:gd name="connsiteX5" fmla="*/ 4421738 w 6795144"/>
                <a:gd name="connsiteY5" fmla="*/ 2043953 h 3082472"/>
                <a:gd name="connsiteX6" fmla="*/ 6532926 w 6795144"/>
                <a:gd name="connsiteY6" fmla="*/ 1586753 h 3082472"/>
                <a:gd name="connsiteX7" fmla="*/ 6795144 w 6795144"/>
                <a:gd name="connsiteY7" fmla="*/ 2064124 h 3082472"/>
                <a:gd name="connsiteX8" fmla="*/ 6761526 w 6795144"/>
                <a:gd name="connsiteY8" fmla="*/ 2158253 h 3082472"/>
                <a:gd name="connsiteX9" fmla="*/ 4478515 w 6795144"/>
                <a:gd name="connsiteY9" fmla="*/ 2703393 h 3082472"/>
                <a:gd name="connsiteX10" fmla="*/ 4275208 w 6795144"/>
                <a:gd name="connsiteY10" fmla="*/ 2326555 h 3082472"/>
                <a:gd name="connsiteX11" fmla="*/ 2942562 w 6795144"/>
                <a:gd name="connsiteY11" fmla="*/ 2628900 h 3082472"/>
                <a:gd name="connsiteX12" fmla="*/ 3058249 w 6795144"/>
                <a:gd name="connsiteY12" fmla="*/ 2943412 h 3082472"/>
                <a:gd name="connsiteX13" fmla="*/ 2438617 w 6795144"/>
                <a:gd name="connsiteY13" fmla="*/ 3082472 h 3082472"/>
                <a:gd name="connsiteX14" fmla="*/ 0 w 6795144"/>
                <a:gd name="connsiteY14" fmla="*/ 3012691 h 3082472"/>
                <a:gd name="connsiteX0" fmla="*/ 0 w 6795144"/>
                <a:gd name="connsiteY0" fmla="*/ 3012691 h 3082472"/>
                <a:gd name="connsiteX1" fmla="*/ 820949 w 6795144"/>
                <a:gd name="connsiteY1" fmla="*/ 3034779 h 3082472"/>
                <a:gd name="connsiteX2" fmla="*/ 2188354 w 6795144"/>
                <a:gd name="connsiteY2" fmla="*/ 2472717 h 3082472"/>
                <a:gd name="connsiteX3" fmla="*/ 4208186 w 6795144"/>
                <a:gd name="connsiteY3" fmla="*/ 2043633 h 3082472"/>
                <a:gd name="connsiteX4" fmla="*/ 3419932 w 6795144"/>
                <a:gd name="connsiteY4" fmla="*/ 67236 h 3082472"/>
                <a:gd name="connsiteX5" fmla="*/ 3661979 w 6795144"/>
                <a:gd name="connsiteY5" fmla="*/ 0 h 3082472"/>
                <a:gd name="connsiteX6" fmla="*/ 4421738 w 6795144"/>
                <a:gd name="connsiteY6" fmla="*/ 2043953 h 3082472"/>
                <a:gd name="connsiteX7" fmla="*/ 6532926 w 6795144"/>
                <a:gd name="connsiteY7" fmla="*/ 1586753 h 3082472"/>
                <a:gd name="connsiteX8" fmla="*/ 6795144 w 6795144"/>
                <a:gd name="connsiteY8" fmla="*/ 2064124 h 3082472"/>
                <a:gd name="connsiteX9" fmla="*/ 6761526 w 6795144"/>
                <a:gd name="connsiteY9" fmla="*/ 2158253 h 3082472"/>
                <a:gd name="connsiteX10" fmla="*/ 4478515 w 6795144"/>
                <a:gd name="connsiteY10" fmla="*/ 2703393 h 3082472"/>
                <a:gd name="connsiteX11" fmla="*/ 4275208 w 6795144"/>
                <a:gd name="connsiteY11" fmla="*/ 2326555 h 3082472"/>
                <a:gd name="connsiteX12" fmla="*/ 2942562 w 6795144"/>
                <a:gd name="connsiteY12" fmla="*/ 2628900 h 3082472"/>
                <a:gd name="connsiteX13" fmla="*/ 3058249 w 6795144"/>
                <a:gd name="connsiteY13" fmla="*/ 2943412 h 3082472"/>
                <a:gd name="connsiteX14" fmla="*/ 2438617 w 6795144"/>
                <a:gd name="connsiteY14" fmla="*/ 3082472 h 3082472"/>
                <a:gd name="connsiteX15" fmla="*/ 0 w 6795144"/>
                <a:gd name="connsiteY15" fmla="*/ 3012691 h 3082472"/>
                <a:gd name="connsiteX0" fmla="*/ 0 w 6795144"/>
                <a:gd name="connsiteY0" fmla="*/ 3012691 h 3082472"/>
                <a:gd name="connsiteX1" fmla="*/ 753837 w 6795144"/>
                <a:gd name="connsiteY1" fmla="*/ 2900556 h 3082472"/>
                <a:gd name="connsiteX2" fmla="*/ 2188354 w 6795144"/>
                <a:gd name="connsiteY2" fmla="*/ 2472717 h 3082472"/>
                <a:gd name="connsiteX3" fmla="*/ 4208186 w 6795144"/>
                <a:gd name="connsiteY3" fmla="*/ 2043633 h 3082472"/>
                <a:gd name="connsiteX4" fmla="*/ 3419932 w 6795144"/>
                <a:gd name="connsiteY4" fmla="*/ 67236 h 3082472"/>
                <a:gd name="connsiteX5" fmla="*/ 3661979 w 6795144"/>
                <a:gd name="connsiteY5" fmla="*/ 0 h 3082472"/>
                <a:gd name="connsiteX6" fmla="*/ 4421738 w 6795144"/>
                <a:gd name="connsiteY6" fmla="*/ 2043953 h 3082472"/>
                <a:gd name="connsiteX7" fmla="*/ 6532926 w 6795144"/>
                <a:gd name="connsiteY7" fmla="*/ 1586753 h 3082472"/>
                <a:gd name="connsiteX8" fmla="*/ 6795144 w 6795144"/>
                <a:gd name="connsiteY8" fmla="*/ 2064124 h 3082472"/>
                <a:gd name="connsiteX9" fmla="*/ 6761526 w 6795144"/>
                <a:gd name="connsiteY9" fmla="*/ 2158253 h 3082472"/>
                <a:gd name="connsiteX10" fmla="*/ 4478515 w 6795144"/>
                <a:gd name="connsiteY10" fmla="*/ 2703393 h 3082472"/>
                <a:gd name="connsiteX11" fmla="*/ 4275208 w 6795144"/>
                <a:gd name="connsiteY11" fmla="*/ 2326555 h 3082472"/>
                <a:gd name="connsiteX12" fmla="*/ 2942562 w 6795144"/>
                <a:gd name="connsiteY12" fmla="*/ 2628900 h 3082472"/>
                <a:gd name="connsiteX13" fmla="*/ 3058249 w 6795144"/>
                <a:gd name="connsiteY13" fmla="*/ 2943412 h 3082472"/>
                <a:gd name="connsiteX14" fmla="*/ 2438617 w 6795144"/>
                <a:gd name="connsiteY14" fmla="*/ 3082472 h 3082472"/>
                <a:gd name="connsiteX15" fmla="*/ 0 w 6795144"/>
                <a:gd name="connsiteY15" fmla="*/ 3012691 h 3082472"/>
                <a:gd name="connsiteX0" fmla="*/ 0 w 6493141"/>
                <a:gd name="connsiteY0" fmla="*/ 3180471 h 3180471"/>
                <a:gd name="connsiteX1" fmla="*/ 451834 w 6493141"/>
                <a:gd name="connsiteY1" fmla="*/ 2900556 h 3180471"/>
                <a:gd name="connsiteX2" fmla="*/ 1886351 w 6493141"/>
                <a:gd name="connsiteY2" fmla="*/ 2472717 h 3180471"/>
                <a:gd name="connsiteX3" fmla="*/ 3906183 w 6493141"/>
                <a:gd name="connsiteY3" fmla="*/ 2043633 h 3180471"/>
                <a:gd name="connsiteX4" fmla="*/ 3117929 w 6493141"/>
                <a:gd name="connsiteY4" fmla="*/ 67236 h 3180471"/>
                <a:gd name="connsiteX5" fmla="*/ 3359976 w 6493141"/>
                <a:gd name="connsiteY5" fmla="*/ 0 h 3180471"/>
                <a:gd name="connsiteX6" fmla="*/ 4119735 w 6493141"/>
                <a:gd name="connsiteY6" fmla="*/ 2043953 h 3180471"/>
                <a:gd name="connsiteX7" fmla="*/ 6230923 w 6493141"/>
                <a:gd name="connsiteY7" fmla="*/ 1586753 h 3180471"/>
                <a:gd name="connsiteX8" fmla="*/ 6493141 w 6493141"/>
                <a:gd name="connsiteY8" fmla="*/ 2064124 h 3180471"/>
                <a:gd name="connsiteX9" fmla="*/ 6459523 w 6493141"/>
                <a:gd name="connsiteY9" fmla="*/ 2158253 h 3180471"/>
                <a:gd name="connsiteX10" fmla="*/ 4176512 w 6493141"/>
                <a:gd name="connsiteY10" fmla="*/ 2703393 h 3180471"/>
                <a:gd name="connsiteX11" fmla="*/ 3973205 w 6493141"/>
                <a:gd name="connsiteY11" fmla="*/ 2326555 h 3180471"/>
                <a:gd name="connsiteX12" fmla="*/ 2640559 w 6493141"/>
                <a:gd name="connsiteY12" fmla="*/ 2628900 h 3180471"/>
                <a:gd name="connsiteX13" fmla="*/ 2756246 w 6493141"/>
                <a:gd name="connsiteY13" fmla="*/ 2943412 h 3180471"/>
                <a:gd name="connsiteX14" fmla="*/ 2136614 w 6493141"/>
                <a:gd name="connsiteY14" fmla="*/ 3082472 h 3180471"/>
                <a:gd name="connsiteX15" fmla="*/ 0 w 6493141"/>
                <a:gd name="connsiteY15" fmla="*/ 3180471 h 3180471"/>
                <a:gd name="connsiteX0" fmla="*/ 294786 w 6787927"/>
                <a:gd name="connsiteY0" fmla="*/ 3180471 h 3180471"/>
                <a:gd name="connsiteX1" fmla="*/ 0 w 6787927"/>
                <a:gd name="connsiteY1" fmla="*/ 3018002 h 3180471"/>
                <a:gd name="connsiteX2" fmla="*/ 2181137 w 6787927"/>
                <a:gd name="connsiteY2" fmla="*/ 2472717 h 3180471"/>
                <a:gd name="connsiteX3" fmla="*/ 4200969 w 6787927"/>
                <a:gd name="connsiteY3" fmla="*/ 2043633 h 3180471"/>
                <a:gd name="connsiteX4" fmla="*/ 3412715 w 6787927"/>
                <a:gd name="connsiteY4" fmla="*/ 67236 h 3180471"/>
                <a:gd name="connsiteX5" fmla="*/ 3654762 w 6787927"/>
                <a:gd name="connsiteY5" fmla="*/ 0 h 3180471"/>
                <a:gd name="connsiteX6" fmla="*/ 4414521 w 6787927"/>
                <a:gd name="connsiteY6" fmla="*/ 2043953 h 3180471"/>
                <a:gd name="connsiteX7" fmla="*/ 6525709 w 6787927"/>
                <a:gd name="connsiteY7" fmla="*/ 1586753 h 3180471"/>
                <a:gd name="connsiteX8" fmla="*/ 6787927 w 6787927"/>
                <a:gd name="connsiteY8" fmla="*/ 2064124 h 3180471"/>
                <a:gd name="connsiteX9" fmla="*/ 6754309 w 6787927"/>
                <a:gd name="connsiteY9" fmla="*/ 2158253 h 3180471"/>
                <a:gd name="connsiteX10" fmla="*/ 4471298 w 6787927"/>
                <a:gd name="connsiteY10" fmla="*/ 2703393 h 3180471"/>
                <a:gd name="connsiteX11" fmla="*/ 4267991 w 6787927"/>
                <a:gd name="connsiteY11" fmla="*/ 2326555 h 3180471"/>
                <a:gd name="connsiteX12" fmla="*/ 2935345 w 6787927"/>
                <a:gd name="connsiteY12" fmla="*/ 2628900 h 3180471"/>
                <a:gd name="connsiteX13" fmla="*/ 3051032 w 6787927"/>
                <a:gd name="connsiteY13" fmla="*/ 2943412 h 3180471"/>
                <a:gd name="connsiteX14" fmla="*/ 2431400 w 6787927"/>
                <a:gd name="connsiteY14" fmla="*/ 3082472 h 3180471"/>
                <a:gd name="connsiteX15" fmla="*/ 294786 w 6787927"/>
                <a:gd name="connsiteY15" fmla="*/ 3180471 h 3180471"/>
                <a:gd name="connsiteX0" fmla="*/ 101840 w 6787927"/>
                <a:gd name="connsiteY0" fmla="*/ 3239194 h 3239194"/>
                <a:gd name="connsiteX1" fmla="*/ 0 w 6787927"/>
                <a:gd name="connsiteY1" fmla="*/ 3018002 h 3239194"/>
                <a:gd name="connsiteX2" fmla="*/ 2181137 w 6787927"/>
                <a:gd name="connsiteY2" fmla="*/ 2472717 h 3239194"/>
                <a:gd name="connsiteX3" fmla="*/ 4200969 w 6787927"/>
                <a:gd name="connsiteY3" fmla="*/ 2043633 h 3239194"/>
                <a:gd name="connsiteX4" fmla="*/ 3412715 w 6787927"/>
                <a:gd name="connsiteY4" fmla="*/ 67236 h 3239194"/>
                <a:gd name="connsiteX5" fmla="*/ 3654762 w 6787927"/>
                <a:gd name="connsiteY5" fmla="*/ 0 h 3239194"/>
                <a:gd name="connsiteX6" fmla="*/ 4414521 w 6787927"/>
                <a:gd name="connsiteY6" fmla="*/ 2043953 h 3239194"/>
                <a:gd name="connsiteX7" fmla="*/ 6525709 w 6787927"/>
                <a:gd name="connsiteY7" fmla="*/ 1586753 h 3239194"/>
                <a:gd name="connsiteX8" fmla="*/ 6787927 w 6787927"/>
                <a:gd name="connsiteY8" fmla="*/ 2064124 h 3239194"/>
                <a:gd name="connsiteX9" fmla="*/ 6754309 w 6787927"/>
                <a:gd name="connsiteY9" fmla="*/ 2158253 h 3239194"/>
                <a:gd name="connsiteX10" fmla="*/ 4471298 w 6787927"/>
                <a:gd name="connsiteY10" fmla="*/ 2703393 h 3239194"/>
                <a:gd name="connsiteX11" fmla="*/ 4267991 w 6787927"/>
                <a:gd name="connsiteY11" fmla="*/ 2326555 h 3239194"/>
                <a:gd name="connsiteX12" fmla="*/ 2935345 w 6787927"/>
                <a:gd name="connsiteY12" fmla="*/ 2628900 h 3239194"/>
                <a:gd name="connsiteX13" fmla="*/ 3051032 w 6787927"/>
                <a:gd name="connsiteY13" fmla="*/ 2943412 h 3239194"/>
                <a:gd name="connsiteX14" fmla="*/ 2431400 w 6787927"/>
                <a:gd name="connsiteY14" fmla="*/ 3082472 h 3239194"/>
                <a:gd name="connsiteX15" fmla="*/ 101840 w 6787927"/>
                <a:gd name="connsiteY15" fmla="*/ 3239194 h 3239194"/>
                <a:gd name="connsiteX0" fmla="*/ 101840 w 6787927"/>
                <a:gd name="connsiteY0" fmla="*/ 3239194 h 3239194"/>
                <a:gd name="connsiteX1" fmla="*/ 0 w 6787927"/>
                <a:gd name="connsiteY1" fmla="*/ 3018002 h 3239194"/>
                <a:gd name="connsiteX2" fmla="*/ 2181137 w 6787927"/>
                <a:gd name="connsiteY2" fmla="*/ 2472717 h 3239194"/>
                <a:gd name="connsiteX3" fmla="*/ 4200969 w 6787927"/>
                <a:gd name="connsiteY3" fmla="*/ 2043633 h 3239194"/>
                <a:gd name="connsiteX4" fmla="*/ 3412715 w 6787927"/>
                <a:gd name="connsiteY4" fmla="*/ 67236 h 3239194"/>
                <a:gd name="connsiteX5" fmla="*/ 3654762 w 6787927"/>
                <a:gd name="connsiteY5" fmla="*/ 0 h 3239194"/>
                <a:gd name="connsiteX6" fmla="*/ 4414521 w 6787927"/>
                <a:gd name="connsiteY6" fmla="*/ 2043953 h 3239194"/>
                <a:gd name="connsiteX7" fmla="*/ 6525709 w 6787927"/>
                <a:gd name="connsiteY7" fmla="*/ 1586753 h 3239194"/>
                <a:gd name="connsiteX8" fmla="*/ 6787927 w 6787927"/>
                <a:gd name="connsiteY8" fmla="*/ 2064124 h 3239194"/>
                <a:gd name="connsiteX9" fmla="*/ 6754309 w 6787927"/>
                <a:gd name="connsiteY9" fmla="*/ 2158253 h 3239194"/>
                <a:gd name="connsiteX10" fmla="*/ 4471298 w 6787927"/>
                <a:gd name="connsiteY10" fmla="*/ 2703393 h 3239194"/>
                <a:gd name="connsiteX11" fmla="*/ 4267991 w 6787927"/>
                <a:gd name="connsiteY11" fmla="*/ 2326555 h 3239194"/>
                <a:gd name="connsiteX12" fmla="*/ 2935345 w 6787927"/>
                <a:gd name="connsiteY12" fmla="*/ 2628900 h 3239194"/>
                <a:gd name="connsiteX13" fmla="*/ 3051032 w 6787927"/>
                <a:gd name="connsiteY13" fmla="*/ 2943412 h 3239194"/>
                <a:gd name="connsiteX14" fmla="*/ 2431400 w 6787927"/>
                <a:gd name="connsiteY14" fmla="*/ 3082472 h 3239194"/>
                <a:gd name="connsiteX15" fmla="*/ 1669409 w 6787927"/>
                <a:gd name="connsiteY15" fmla="*/ 3110279 h 3239194"/>
                <a:gd name="connsiteX16" fmla="*/ 101840 w 6787927"/>
                <a:gd name="connsiteY16" fmla="*/ 3239194 h 3239194"/>
                <a:gd name="connsiteX0" fmla="*/ 101840 w 6787927"/>
                <a:gd name="connsiteY0" fmla="*/ 3239194 h 3239194"/>
                <a:gd name="connsiteX1" fmla="*/ 0 w 6787927"/>
                <a:gd name="connsiteY1" fmla="*/ 3018002 h 3239194"/>
                <a:gd name="connsiteX2" fmla="*/ 2181137 w 6787927"/>
                <a:gd name="connsiteY2" fmla="*/ 2472717 h 3239194"/>
                <a:gd name="connsiteX3" fmla="*/ 4200969 w 6787927"/>
                <a:gd name="connsiteY3" fmla="*/ 2043633 h 3239194"/>
                <a:gd name="connsiteX4" fmla="*/ 3412715 w 6787927"/>
                <a:gd name="connsiteY4" fmla="*/ 67236 h 3239194"/>
                <a:gd name="connsiteX5" fmla="*/ 3654762 w 6787927"/>
                <a:gd name="connsiteY5" fmla="*/ 0 h 3239194"/>
                <a:gd name="connsiteX6" fmla="*/ 4414521 w 6787927"/>
                <a:gd name="connsiteY6" fmla="*/ 2043953 h 3239194"/>
                <a:gd name="connsiteX7" fmla="*/ 6525709 w 6787927"/>
                <a:gd name="connsiteY7" fmla="*/ 1586753 h 3239194"/>
                <a:gd name="connsiteX8" fmla="*/ 6787927 w 6787927"/>
                <a:gd name="connsiteY8" fmla="*/ 2064124 h 3239194"/>
                <a:gd name="connsiteX9" fmla="*/ 6754309 w 6787927"/>
                <a:gd name="connsiteY9" fmla="*/ 2158253 h 3239194"/>
                <a:gd name="connsiteX10" fmla="*/ 4471298 w 6787927"/>
                <a:gd name="connsiteY10" fmla="*/ 2703393 h 3239194"/>
                <a:gd name="connsiteX11" fmla="*/ 4267991 w 6787927"/>
                <a:gd name="connsiteY11" fmla="*/ 2326555 h 3239194"/>
                <a:gd name="connsiteX12" fmla="*/ 2935345 w 6787927"/>
                <a:gd name="connsiteY12" fmla="*/ 2628900 h 3239194"/>
                <a:gd name="connsiteX13" fmla="*/ 3051032 w 6787927"/>
                <a:gd name="connsiteY13" fmla="*/ 2943412 h 3239194"/>
                <a:gd name="connsiteX14" fmla="*/ 2431400 w 6787927"/>
                <a:gd name="connsiteY14" fmla="*/ 3082472 h 3239194"/>
                <a:gd name="connsiteX15" fmla="*/ 2525086 w 6787927"/>
                <a:gd name="connsiteY15" fmla="*/ 2732775 h 3239194"/>
                <a:gd name="connsiteX16" fmla="*/ 101840 w 6787927"/>
                <a:gd name="connsiteY16" fmla="*/ 3239194 h 3239194"/>
                <a:gd name="connsiteX0" fmla="*/ 101840 w 6787927"/>
                <a:gd name="connsiteY0" fmla="*/ 3239194 h 3239194"/>
                <a:gd name="connsiteX1" fmla="*/ 0 w 6787927"/>
                <a:gd name="connsiteY1" fmla="*/ 3018002 h 3239194"/>
                <a:gd name="connsiteX2" fmla="*/ 2181137 w 6787927"/>
                <a:gd name="connsiteY2" fmla="*/ 2472717 h 3239194"/>
                <a:gd name="connsiteX3" fmla="*/ 4200969 w 6787927"/>
                <a:gd name="connsiteY3" fmla="*/ 2043633 h 3239194"/>
                <a:gd name="connsiteX4" fmla="*/ 3412715 w 6787927"/>
                <a:gd name="connsiteY4" fmla="*/ 67236 h 3239194"/>
                <a:gd name="connsiteX5" fmla="*/ 3654762 w 6787927"/>
                <a:gd name="connsiteY5" fmla="*/ 0 h 3239194"/>
                <a:gd name="connsiteX6" fmla="*/ 4414521 w 6787927"/>
                <a:gd name="connsiteY6" fmla="*/ 2043953 h 3239194"/>
                <a:gd name="connsiteX7" fmla="*/ 6525709 w 6787927"/>
                <a:gd name="connsiteY7" fmla="*/ 1586753 h 3239194"/>
                <a:gd name="connsiteX8" fmla="*/ 6787927 w 6787927"/>
                <a:gd name="connsiteY8" fmla="*/ 2064124 h 3239194"/>
                <a:gd name="connsiteX9" fmla="*/ 6754309 w 6787927"/>
                <a:gd name="connsiteY9" fmla="*/ 2158253 h 3239194"/>
                <a:gd name="connsiteX10" fmla="*/ 4471298 w 6787927"/>
                <a:gd name="connsiteY10" fmla="*/ 2703393 h 3239194"/>
                <a:gd name="connsiteX11" fmla="*/ 4267991 w 6787927"/>
                <a:gd name="connsiteY11" fmla="*/ 2326555 h 3239194"/>
                <a:gd name="connsiteX12" fmla="*/ 2935345 w 6787927"/>
                <a:gd name="connsiteY12" fmla="*/ 2628900 h 3239194"/>
                <a:gd name="connsiteX13" fmla="*/ 3051032 w 6787927"/>
                <a:gd name="connsiteY13" fmla="*/ 2943412 h 3239194"/>
                <a:gd name="connsiteX14" fmla="*/ 2548846 w 6787927"/>
                <a:gd name="connsiteY14" fmla="*/ 3065694 h 3239194"/>
                <a:gd name="connsiteX15" fmla="*/ 2525086 w 6787927"/>
                <a:gd name="connsiteY15" fmla="*/ 2732775 h 3239194"/>
                <a:gd name="connsiteX16" fmla="*/ 101840 w 6787927"/>
                <a:gd name="connsiteY16" fmla="*/ 3239194 h 3239194"/>
                <a:gd name="connsiteX0" fmla="*/ 101840 w 6787927"/>
                <a:gd name="connsiteY0" fmla="*/ 3239194 h 3239194"/>
                <a:gd name="connsiteX1" fmla="*/ 0 w 6787927"/>
                <a:gd name="connsiteY1" fmla="*/ 3018002 h 3239194"/>
                <a:gd name="connsiteX2" fmla="*/ 4200969 w 6787927"/>
                <a:gd name="connsiteY2" fmla="*/ 2043633 h 3239194"/>
                <a:gd name="connsiteX3" fmla="*/ 3412715 w 6787927"/>
                <a:gd name="connsiteY3" fmla="*/ 67236 h 3239194"/>
                <a:gd name="connsiteX4" fmla="*/ 3654762 w 6787927"/>
                <a:gd name="connsiteY4" fmla="*/ 0 h 3239194"/>
                <a:gd name="connsiteX5" fmla="*/ 4414521 w 6787927"/>
                <a:gd name="connsiteY5" fmla="*/ 2043953 h 3239194"/>
                <a:gd name="connsiteX6" fmla="*/ 6525709 w 6787927"/>
                <a:gd name="connsiteY6" fmla="*/ 1586753 h 3239194"/>
                <a:gd name="connsiteX7" fmla="*/ 6787927 w 6787927"/>
                <a:gd name="connsiteY7" fmla="*/ 2064124 h 3239194"/>
                <a:gd name="connsiteX8" fmla="*/ 6754309 w 6787927"/>
                <a:gd name="connsiteY8" fmla="*/ 2158253 h 3239194"/>
                <a:gd name="connsiteX9" fmla="*/ 4471298 w 6787927"/>
                <a:gd name="connsiteY9" fmla="*/ 2703393 h 3239194"/>
                <a:gd name="connsiteX10" fmla="*/ 4267991 w 6787927"/>
                <a:gd name="connsiteY10" fmla="*/ 2326555 h 3239194"/>
                <a:gd name="connsiteX11" fmla="*/ 2935345 w 6787927"/>
                <a:gd name="connsiteY11" fmla="*/ 2628900 h 3239194"/>
                <a:gd name="connsiteX12" fmla="*/ 3051032 w 6787927"/>
                <a:gd name="connsiteY12" fmla="*/ 2943412 h 3239194"/>
                <a:gd name="connsiteX13" fmla="*/ 2548846 w 6787927"/>
                <a:gd name="connsiteY13" fmla="*/ 3065694 h 3239194"/>
                <a:gd name="connsiteX14" fmla="*/ 2525086 w 6787927"/>
                <a:gd name="connsiteY14" fmla="*/ 2732775 h 3239194"/>
                <a:gd name="connsiteX15" fmla="*/ 101840 w 6787927"/>
                <a:gd name="connsiteY15" fmla="*/ 3239194 h 3239194"/>
                <a:gd name="connsiteX0" fmla="*/ 1172 w 6787927"/>
                <a:gd name="connsiteY0" fmla="*/ 3306306 h 3306306"/>
                <a:gd name="connsiteX1" fmla="*/ 0 w 6787927"/>
                <a:gd name="connsiteY1" fmla="*/ 3018002 h 3306306"/>
                <a:gd name="connsiteX2" fmla="*/ 4200969 w 6787927"/>
                <a:gd name="connsiteY2" fmla="*/ 2043633 h 3306306"/>
                <a:gd name="connsiteX3" fmla="*/ 3412715 w 6787927"/>
                <a:gd name="connsiteY3" fmla="*/ 67236 h 3306306"/>
                <a:gd name="connsiteX4" fmla="*/ 3654762 w 6787927"/>
                <a:gd name="connsiteY4" fmla="*/ 0 h 3306306"/>
                <a:gd name="connsiteX5" fmla="*/ 4414521 w 6787927"/>
                <a:gd name="connsiteY5" fmla="*/ 2043953 h 3306306"/>
                <a:gd name="connsiteX6" fmla="*/ 6525709 w 6787927"/>
                <a:gd name="connsiteY6" fmla="*/ 1586753 h 3306306"/>
                <a:gd name="connsiteX7" fmla="*/ 6787927 w 6787927"/>
                <a:gd name="connsiteY7" fmla="*/ 2064124 h 3306306"/>
                <a:gd name="connsiteX8" fmla="*/ 6754309 w 6787927"/>
                <a:gd name="connsiteY8" fmla="*/ 2158253 h 3306306"/>
                <a:gd name="connsiteX9" fmla="*/ 4471298 w 6787927"/>
                <a:gd name="connsiteY9" fmla="*/ 2703393 h 3306306"/>
                <a:gd name="connsiteX10" fmla="*/ 4267991 w 6787927"/>
                <a:gd name="connsiteY10" fmla="*/ 2326555 h 3306306"/>
                <a:gd name="connsiteX11" fmla="*/ 2935345 w 6787927"/>
                <a:gd name="connsiteY11" fmla="*/ 2628900 h 3306306"/>
                <a:gd name="connsiteX12" fmla="*/ 3051032 w 6787927"/>
                <a:gd name="connsiteY12" fmla="*/ 2943412 h 3306306"/>
                <a:gd name="connsiteX13" fmla="*/ 2548846 w 6787927"/>
                <a:gd name="connsiteY13" fmla="*/ 3065694 h 3306306"/>
                <a:gd name="connsiteX14" fmla="*/ 2525086 w 6787927"/>
                <a:gd name="connsiteY14" fmla="*/ 2732775 h 3306306"/>
                <a:gd name="connsiteX15" fmla="*/ 1172 w 6787927"/>
                <a:gd name="connsiteY15" fmla="*/ 3306306 h 3306306"/>
                <a:gd name="connsiteX0" fmla="*/ 43117 w 6829872"/>
                <a:gd name="connsiteY0" fmla="*/ 3306306 h 3306306"/>
                <a:gd name="connsiteX1" fmla="*/ 0 w 6829872"/>
                <a:gd name="connsiteY1" fmla="*/ 3034780 h 3306306"/>
                <a:gd name="connsiteX2" fmla="*/ 4242914 w 6829872"/>
                <a:gd name="connsiteY2" fmla="*/ 2043633 h 3306306"/>
                <a:gd name="connsiteX3" fmla="*/ 3454660 w 6829872"/>
                <a:gd name="connsiteY3" fmla="*/ 67236 h 3306306"/>
                <a:gd name="connsiteX4" fmla="*/ 3696707 w 6829872"/>
                <a:gd name="connsiteY4" fmla="*/ 0 h 3306306"/>
                <a:gd name="connsiteX5" fmla="*/ 4456466 w 6829872"/>
                <a:gd name="connsiteY5" fmla="*/ 2043953 h 3306306"/>
                <a:gd name="connsiteX6" fmla="*/ 6567654 w 6829872"/>
                <a:gd name="connsiteY6" fmla="*/ 1586753 h 3306306"/>
                <a:gd name="connsiteX7" fmla="*/ 6829872 w 6829872"/>
                <a:gd name="connsiteY7" fmla="*/ 2064124 h 3306306"/>
                <a:gd name="connsiteX8" fmla="*/ 6796254 w 6829872"/>
                <a:gd name="connsiteY8" fmla="*/ 2158253 h 3306306"/>
                <a:gd name="connsiteX9" fmla="*/ 4513243 w 6829872"/>
                <a:gd name="connsiteY9" fmla="*/ 2703393 h 3306306"/>
                <a:gd name="connsiteX10" fmla="*/ 4309936 w 6829872"/>
                <a:gd name="connsiteY10" fmla="*/ 2326555 h 3306306"/>
                <a:gd name="connsiteX11" fmla="*/ 2977290 w 6829872"/>
                <a:gd name="connsiteY11" fmla="*/ 2628900 h 3306306"/>
                <a:gd name="connsiteX12" fmla="*/ 3092977 w 6829872"/>
                <a:gd name="connsiteY12" fmla="*/ 2943412 h 3306306"/>
                <a:gd name="connsiteX13" fmla="*/ 2590791 w 6829872"/>
                <a:gd name="connsiteY13" fmla="*/ 3065694 h 3306306"/>
                <a:gd name="connsiteX14" fmla="*/ 2567031 w 6829872"/>
                <a:gd name="connsiteY14" fmla="*/ 2732775 h 3306306"/>
                <a:gd name="connsiteX15" fmla="*/ 43117 w 6829872"/>
                <a:gd name="connsiteY15" fmla="*/ 3306306 h 3306306"/>
                <a:gd name="connsiteX0" fmla="*/ 261230 w 6829872"/>
                <a:gd name="connsiteY0" fmla="*/ 3297917 h 3297917"/>
                <a:gd name="connsiteX1" fmla="*/ 0 w 6829872"/>
                <a:gd name="connsiteY1" fmla="*/ 3034780 h 3297917"/>
                <a:gd name="connsiteX2" fmla="*/ 4242914 w 6829872"/>
                <a:gd name="connsiteY2" fmla="*/ 2043633 h 3297917"/>
                <a:gd name="connsiteX3" fmla="*/ 3454660 w 6829872"/>
                <a:gd name="connsiteY3" fmla="*/ 67236 h 3297917"/>
                <a:gd name="connsiteX4" fmla="*/ 3696707 w 6829872"/>
                <a:gd name="connsiteY4" fmla="*/ 0 h 3297917"/>
                <a:gd name="connsiteX5" fmla="*/ 4456466 w 6829872"/>
                <a:gd name="connsiteY5" fmla="*/ 2043953 h 3297917"/>
                <a:gd name="connsiteX6" fmla="*/ 6567654 w 6829872"/>
                <a:gd name="connsiteY6" fmla="*/ 1586753 h 3297917"/>
                <a:gd name="connsiteX7" fmla="*/ 6829872 w 6829872"/>
                <a:gd name="connsiteY7" fmla="*/ 2064124 h 3297917"/>
                <a:gd name="connsiteX8" fmla="*/ 6796254 w 6829872"/>
                <a:gd name="connsiteY8" fmla="*/ 2158253 h 3297917"/>
                <a:gd name="connsiteX9" fmla="*/ 4513243 w 6829872"/>
                <a:gd name="connsiteY9" fmla="*/ 2703393 h 3297917"/>
                <a:gd name="connsiteX10" fmla="*/ 4309936 w 6829872"/>
                <a:gd name="connsiteY10" fmla="*/ 2326555 h 3297917"/>
                <a:gd name="connsiteX11" fmla="*/ 2977290 w 6829872"/>
                <a:gd name="connsiteY11" fmla="*/ 2628900 h 3297917"/>
                <a:gd name="connsiteX12" fmla="*/ 3092977 w 6829872"/>
                <a:gd name="connsiteY12" fmla="*/ 2943412 h 3297917"/>
                <a:gd name="connsiteX13" fmla="*/ 2590791 w 6829872"/>
                <a:gd name="connsiteY13" fmla="*/ 3065694 h 3297917"/>
                <a:gd name="connsiteX14" fmla="*/ 2567031 w 6829872"/>
                <a:gd name="connsiteY14" fmla="*/ 2732775 h 3297917"/>
                <a:gd name="connsiteX15" fmla="*/ 261230 w 6829872"/>
                <a:gd name="connsiteY15" fmla="*/ 3297917 h 3297917"/>
                <a:gd name="connsiteX0" fmla="*/ 101839 w 6670481"/>
                <a:gd name="connsiteY0" fmla="*/ 3297917 h 3297917"/>
                <a:gd name="connsiteX1" fmla="*/ 0 w 6670481"/>
                <a:gd name="connsiteY1" fmla="*/ 2950891 h 3297917"/>
                <a:gd name="connsiteX2" fmla="*/ 4083523 w 6670481"/>
                <a:gd name="connsiteY2" fmla="*/ 2043633 h 3297917"/>
                <a:gd name="connsiteX3" fmla="*/ 3295269 w 6670481"/>
                <a:gd name="connsiteY3" fmla="*/ 67236 h 3297917"/>
                <a:gd name="connsiteX4" fmla="*/ 3537316 w 6670481"/>
                <a:gd name="connsiteY4" fmla="*/ 0 h 3297917"/>
                <a:gd name="connsiteX5" fmla="*/ 4297075 w 6670481"/>
                <a:gd name="connsiteY5" fmla="*/ 2043953 h 3297917"/>
                <a:gd name="connsiteX6" fmla="*/ 6408263 w 6670481"/>
                <a:gd name="connsiteY6" fmla="*/ 1586753 h 3297917"/>
                <a:gd name="connsiteX7" fmla="*/ 6670481 w 6670481"/>
                <a:gd name="connsiteY7" fmla="*/ 2064124 h 3297917"/>
                <a:gd name="connsiteX8" fmla="*/ 6636863 w 6670481"/>
                <a:gd name="connsiteY8" fmla="*/ 2158253 h 3297917"/>
                <a:gd name="connsiteX9" fmla="*/ 4353852 w 6670481"/>
                <a:gd name="connsiteY9" fmla="*/ 2703393 h 3297917"/>
                <a:gd name="connsiteX10" fmla="*/ 4150545 w 6670481"/>
                <a:gd name="connsiteY10" fmla="*/ 2326555 h 3297917"/>
                <a:gd name="connsiteX11" fmla="*/ 2817899 w 6670481"/>
                <a:gd name="connsiteY11" fmla="*/ 2628900 h 3297917"/>
                <a:gd name="connsiteX12" fmla="*/ 2933586 w 6670481"/>
                <a:gd name="connsiteY12" fmla="*/ 2943412 h 3297917"/>
                <a:gd name="connsiteX13" fmla="*/ 2431400 w 6670481"/>
                <a:gd name="connsiteY13" fmla="*/ 3065694 h 3297917"/>
                <a:gd name="connsiteX14" fmla="*/ 2407640 w 6670481"/>
                <a:gd name="connsiteY14" fmla="*/ 2732775 h 3297917"/>
                <a:gd name="connsiteX15" fmla="*/ 101839 w 6670481"/>
                <a:gd name="connsiteY15" fmla="*/ 3297917 h 3297917"/>
                <a:gd name="connsiteX0" fmla="*/ 70089 w 6638731"/>
                <a:gd name="connsiteY0" fmla="*/ 3297917 h 3297917"/>
                <a:gd name="connsiteX1" fmla="*/ 0 w 6638731"/>
                <a:gd name="connsiteY1" fmla="*/ 2947716 h 3297917"/>
                <a:gd name="connsiteX2" fmla="*/ 4051773 w 6638731"/>
                <a:gd name="connsiteY2" fmla="*/ 2043633 h 3297917"/>
                <a:gd name="connsiteX3" fmla="*/ 3263519 w 6638731"/>
                <a:gd name="connsiteY3" fmla="*/ 67236 h 3297917"/>
                <a:gd name="connsiteX4" fmla="*/ 3505566 w 6638731"/>
                <a:gd name="connsiteY4" fmla="*/ 0 h 3297917"/>
                <a:gd name="connsiteX5" fmla="*/ 4265325 w 6638731"/>
                <a:gd name="connsiteY5" fmla="*/ 2043953 h 3297917"/>
                <a:gd name="connsiteX6" fmla="*/ 6376513 w 6638731"/>
                <a:gd name="connsiteY6" fmla="*/ 1586753 h 3297917"/>
                <a:gd name="connsiteX7" fmla="*/ 6638731 w 6638731"/>
                <a:gd name="connsiteY7" fmla="*/ 2064124 h 3297917"/>
                <a:gd name="connsiteX8" fmla="*/ 6605113 w 6638731"/>
                <a:gd name="connsiteY8" fmla="*/ 2158253 h 3297917"/>
                <a:gd name="connsiteX9" fmla="*/ 4322102 w 6638731"/>
                <a:gd name="connsiteY9" fmla="*/ 2703393 h 3297917"/>
                <a:gd name="connsiteX10" fmla="*/ 4118795 w 6638731"/>
                <a:gd name="connsiteY10" fmla="*/ 2326555 h 3297917"/>
                <a:gd name="connsiteX11" fmla="*/ 2786149 w 6638731"/>
                <a:gd name="connsiteY11" fmla="*/ 2628900 h 3297917"/>
                <a:gd name="connsiteX12" fmla="*/ 2901836 w 6638731"/>
                <a:gd name="connsiteY12" fmla="*/ 2943412 h 3297917"/>
                <a:gd name="connsiteX13" fmla="*/ 2399650 w 6638731"/>
                <a:gd name="connsiteY13" fmla="*/ 3065694 h 3297917"/>
                <a:gd name="connsiteX14" fmla="*/ 2375890 w 6638731"/>
                <a:gd name="connsiteY14" fmla="*/ 2732775 h 3297917"/>
                <a:gd name="connsiteX15" fmla="*/ 70089 w 6638731"/>
                <a:gd name="connsiteY15" fmla="*/ 3297917 h 3297917"/>
                <a:gd name="connsiteX0" fmla="*/ 70089 w 6638731"/>
                <a:gd name="connsiteY0" fmla="*/ 3297917 h 3297917"/>
                <a:gd name="connsiteX1" fmla="*/ 0 w 6638731"/>
                <a:gd name="connsiteY1" fmla="*/ 2947716 h 3297917"/>
                <a:gd name="connsiteX2" fmla="*/ 4051773 w 6638731"/>
                <a:gd name="connsiteY2" fmla="*/ 2043633 h 3297917"/>
                <a:gd name="connsiteX3" fmla="*/ 3263519 w 6638731"/>
                <a:gd name="connsiteY3" fmla="*/ 67236 h 3297917"/>
                <a:gd name="connsiteX4" fmla="*/ 3505566 w 6638731"/>
                <a:gd name="connsiteY4" fmla="*/ 0 h 3297917"/>
                <a:gd name="connsiteX5" fmla="*/ 4265325 w 6638731"/>
                <a:gd name="connsiteY5" fmla="*/ 2043953 h 3297917"/>
                <a:gd name="connsiteX6" fmla="*/ 6376513 w 6638731"/>
                <a:gd name="connsiteY6" fmla="*/ 1586753 h 3297917"/>
                <a:gd name="connsiteX7" fmla="*/ 6638731 w 6638731"/>
                <a:gd name="connsiteY7" fmla="*/ 2064124 h 3297917"/>
                <a:gd name="connsiteX8" fmla="*/ 6605113 w 6638731"/>
                <a:gd name="connsiteY8" fmla="*/ 2158253 h 3297917"/>
                <a:gd name="connsiteX9" fmla="*/ 4322102 w 6638731"/>
                <a:gd name="connsiteY9" fmla="*/ 2703393 h 3297917"/>
                <a:gd name="connsiteX10" fmla="*/ 4118795 w 6638731"/>
                <a:gd name="connsiteY10" fmla="*/ 2326555 h 3297917"/>
                <a:gd name="connsiteX11" fmla="*/ 2786149 w 6638731"/>
                <a:gd name="connsiteY11" fmla="*/ 2628900 h 3297917"/>
                <a:gd name="connsiteX12" fmla="*/ 2901836 w 6638731"/>
                <a:gd name="connsiteY12" fmla="*/ 2943412 h 3297917"/>
                <a:gd name="connsiteX13" fmla="*/ 2399650 w 6638731"/>
                <a:gd name="connsiteY13" fmla="*/ 3065694 h 3297917"/>
                <a:gd name="connsiteX14" fmla="*/ 2375890 w 6638731"/>
                <a:gd name="connsiteY14" fmla="*/ 2732775 h 3297917"/>
                <a:gd name="connsiteX15" fmla="*/ 70089 w 6638731"/>
                <a:gd name="connsiteY15" fmla="*/ 3297917 h 3297917"/>
                <a:gd name="connsiteX0" fmla="*/ 117714 w 6686356"/>
                <a:gd name="connsiteY0" fmla="*/ 3297917 h 3297917"/>
                <a:gd name="connsiteX1" fmla="*/ 0 w 6686356"/>
                <a:gd name="connsiteY1" fmla="*/ 2957241 h 3297917"/>
                <a:gd name="connsiteX2" fmla="*/ 4099398 w 6686356"/>
                <a:gd name="connsiteY2" fmla="*/ 2043633 h 3297917"/>
                <a:gd name="connsiteX3" fmla="*/ 3311144 w 6686356"/>
                <a:gd name="connsiteY3" fmla="*/ 67236 h 3297917"/>
                <a:gd name="connsiteX4" fmla="*/ 3553191 w 6686356"/>
                <a:gd name="connsiteY4" fmla="*/ 0 h 3297917"/>
                <a:gd name="connsiteX5" fmla="*/ 4312950 w 6686356"/>
                <a:gd name="connsiteY5" fmla="*/ 2043953 h 3297917"/>
                <a:gd name="connsiteX6" fmla="*/ 6424138 w 6686356"/>
                <a:gd name="connsiteY6" fmla="*/ 1586753 h 3297917"/>
                <a:gd name="connsiteX7" fmla="*/ 6686356 w 6686356"/>
                <a:gd name="connsiteY7" fmla="*/ 2064124 h 3297917"/>
                <a:gd name="connsiteX8" fmla="*/ 6652738 w 6686356"/>
                <a:gd name="connsiteY8" fmla="*/ 2158253 h 3297917"/>
                <a:gd name="connsiteX9" fmla="*/ 4369727 w 6686356"/>
                <a:gd name="connsiteY9" fmla="*/ 2703393 h 3297917"/>
                <a:gd name="connsiteX10" fmla="*/ 4166420 w 6686356"/>
                <a:gd name="connsiteY10" fmla="*/ 2326555 h 3297917"/>
                <a:gd name="connsiteX11" fmla="*/ 2833774 w 6686356"/>
                <a:gd name="connsiteY11" fmla="*/ 2628900 h 3297917"/>
                <a:gd name="connsiteX12" fmla="*/ 2949461 w 6686356"/>
                <a:gd name="connsiteY12" fmla="*/ 2943412 h 3297917"/>
                <a:gd name="connsiteX13" fmla="*/ 2447275 w 6686356"/>
                <a:gd name="connsiteY13" fmla="*/ 3065694 h 3297917"/>
                <a:gd name="connsiteX14" fmla="*/ 2423515 w 6686356"/>
                <a:gd name="connsiteY14" fmla="*/ 2732775 h 3297917"/>
                <a:gd name="connsiteX15" fmla="*/ 117714 w 6686356"/>
                <a:gd name="connsiteY15" fmla="*/ 3297917 h 3297917"/>
                <a:gd name="connsiteX0" fmla="*/ 76439 w 6686356"/>
                <a:gd name="connsiteY0" fmla="*/ 3294742 h 3294742"/>
                <a:gd name="connsiteX1" fmla="*/ 0 w 6686356"/>
                <a:gd name="connsiteY1" fmla="*/ 2957241 h 3294742"/>
                <a:gd name="connsiteX2" fmla="*/ 4099398 w 6686356"/>
                <a:gd name="connsiteY2" fmla="*/ 2043633 h 3294742"/>
                <a:gd name="connsiteX3" fmla="*/ 3311144 w 6686356"/>
                <a:gd name="connsiteY3" fmla="*/ 67236 h 3294742"/>
                <a:gd name="connsiteX4" fmla="*/ 3553191 w 6686356"/>
                <a:gd name="connsiteY4" fmla="*/ 0 h 3294742"/>
                <a:gd name="connsiteX5" fmla="*/ 4312950 w 6686356"/>
                <a:gd name="connsiteY5" fmla="*/ 2043953 h 3294742"/>
                <a:gd name="connsiteX6" fmla="*/ 6424138 w 6686356"/>
                <a:gd name="connsiteY6" fmla="*/ 1586753 h 3294742"/>
                <a:gd name="connsiteX7" fmla="*/ 6686356 w 6686356"/>
                <a:gd name="connsiteY7" fmla="*/ 2064124 h 3294742"/>
                <a:gd name="connsiteX8" fmla="*/ 6652738 w 6686356"/>
                <a:gd name="connsiteY8" fmla="*/ 2158253 h 3294742"/>
                <a:gd name="connsiteX9" fmla="*/ 4369727 w 6686356"/>
                <a:gd name="connsiteY9" fmla="*/ 2703393 h 3294742"/>
                <a:gd name="connsiteX10" fmla="*/ 4166420 w 6686356"/>
                <a:gd name="connsiteY10" fmla="*/ 2326555 h 3294742"/>
                <a:gd name="connsiteX11" fmla="*/ 2833774 w 6686356"/>
                <a:gd name="connsiteY11" fmla="*/ 2628900 h 3294742"/>
                <a:gd name="connsiteX12" fmla="*/ 2949461 w 6686356"/>
                <a:gd name="connsiteY12" fmla="*/ 2943412 h 3294742"/>
                <a:gd name="connsiteX13" fmla="*/ 2447275 w 6686356"/>
                <a:gd name="connsiteY13" fmla="*/ 3065694 h 3294742"/>
                <a:gd name="connsiteX14" fmla="*/ 2423515 w 6686356"/>
                <a:gd name="connsiteY14" fmla="*/ 2732775 h 3294742"/>
                <a:gd name="connsiteX15" fmla="*/ 76439 w 6686356"/>
                <a:gd name="connsiteY15" fmla="*/ 3294742 h 3294742"/>
                <a:gd name="connsiteX0" fmla="*/ 76439 w 6686356"/>
                <a:gd name="connsiteY0" fmla="*/ 3294742 h 3294742"/>
                <a:gd name="connsiteX1" fmla="*/ 0 w 6686356"/>
                <a:gd name="connsiteY1" fmla="*/ 2957241 h 3294742"/>
                <a:gd name="connsiteX2" fmla="*/ 4099398 w 6686356"/>
                <a:gd name="connsiteY2" fmla="*/ 2043633 h 3294742"/>
                <a:gd name="connsiteX3" fmla="*/ 3311144 w 6686356"/>
                <a:gd name="connsiteY3" fmla="*/ 67236 h 3294742"/>
                <a:gd name="connsiteX4" fmla="*/ 3553191 w 6686356"/>
                <a:gd name="connsiteY4" fmla="*/ 0 h 3294742"/>
                <a:gd name="connsiteX5" fmla="*/ 4312950 w 6686356"/>
                <a:gd name="connsiteY5" fmla="*/ 2043953 h 3294742"/>
                <a:gd name="connsiteX6" fmla="*/ 6424138 w 6686356"/>
                <a:gd name="connsiteY6" fmla="*/ 1586753 h 3294742"/>
                <a:gd name="connsiteX7" fmla="*/ 6686356 w 6686356"/>
                <a:gd name="connsiteY7" fmla="*/ 2064124 h 3294742"/>
                <a:gd name="connsiteX8" fmla="*/ 6652738 w 6686356"/>
                <a:gd name="connsiteY8" fmla="*/ 2158253 h 3294742"/>
                <a:gd name="connsiteX9" fmla="*/ 4369727 w 6686356"/>
                <a:gd name="connsiteY9" fmla="*/ 2703393 h 3294742"/>
                <a:gd name="connsiteX10" fmla="*/ 4166420 w 6686356"/>
                <a:gd name="connsiteY10" fmla="*/ 2326555 h 3294742"/>
                <a:gd name="connsiteX11" fmla="*/ 2833774 w 6686356"/>
                <a:gd name="connsiteY11" fmla="*/ 2628900 h 3294742"/>
                <a:gd name="connsiteX12" fmla="*/ 2949461 w 6686356"/>
                <a:gd name="connsiteY12" fmla="*/ 2943412 h 3294742"/>
                <a:gd name="connsiteX13" fmla="*/ 2447275 w 6686356"/>
                <a:gd name="connsiteY13" fmla="*/ 3065694 h 3294742"/>
                <a:gd name="connsiteX14" fmla="*/ 2423515 w 6686356"/>
                <a:gd name="connsiteY14" fmla="*/ 2732775 h 3294742"/>
                <a:gd name="connsiteX15" fmla="*/ 76439 w 6686356"/>
                <a:gd name="connsiteY15" fmla="*/ 3294742 h 3294742"/>
                <a:gd name="connsiteX0" fmla="*/ 76439 w 6686356"/>
                <a:gd name="connsiteY0" fmla="*/ 3294742 h 3294742"/>
                <a:gd name="connsiteX1" fmla="*/ 0 w 6686356"/>
                <a:gd name="connsiteY1" fmla="*/ 2957241 h 3294742"/>
                <a:gd name="connsiteX2" fmla="*/ 4099398 w 6686356"/>
                <a:gd name="connsiteY2" fmla="*/ 2043633 h 3294742"/>
                <a:gd name="connsiteX3" fmla="*/ 3311144 w 6686356"/>
                <a:gd name="connsiteY3" fmla="*/ 67236 h 3294742"/>
                <a:gd name="connsiteX4" fmla="*/ 3553191 w 6686356"/>
                <a:gd name="connsiteY4" fmla="*/ 0 h 3294742"/>
                <a:gd name="connsiteX5" fmla="*/ 4312950 w 6686356"/>
                <a:gd name="connsiteY5" fmla="*/ 2043953 h 3294742"/>
                <a:gd name="connsiteX6" fmla="*/ 6424138 w 6686356"/>
                <a:gd name="connsiteY6" fmla="*/ 1586753 h 3294742"/>
                <a:gd name="connsiteX7" fmla="*/ 6686356 w 6686356"/>
                <a:gd name="connsiteY7" fmla="*/ 2064124 h 3294742"/>
                <a:gd name="connsiteX8" fmla="*/ 6652738 w 6686356"/>
                <a:gd name="connsiteY8" fmla="*/ 2158253 h 3294742"/>
                <a:gd name="connsiteX9" fmla="*/ 4369727 w 6686356"/>
                <a:gd name="connsiteY9" fmla="*/ 2703393 h 3294742"/>
                <a:gd name="connsiteX10" fmla="*/ 4166420 w 6686356"/>
                <a:gd name="connsiteY10" fmla="*/ 2326555 h 3294742"/>
                <a:gd name="connsiteX11" fmla="*/ 2833774 w 6686356"/>
                <a:gd name="connsiteY11" fmla="*/ 2628900 h 3294742"/>
                <a:gd name="connsiteX12" fmla="*/ 2949461 w 6686356"/>
                <a:gd name="connsiteY12" fmla="*/ 2943412 h 3294742"/>
                <a:gd name="connsiteX13" fmla="*/ 2500615 w 6686356"/>
                <a:gd name="connsiteY13" fmla="*/ 3042834 h 3294742"/>
                <a:gd name="connsiteX14" fmla="*/ 2423515 w 6686356"/>
                <a:gd name="connsiteY14" fmla="*/ 2732775 h 3294742"/>
                <a:gd name="connsiteX15" fmla="*/ 76439 w 6686356"/>
                <a:gd name="connsiteY15" fmla="*/ 3294742 h 3294742"/>
                <a:gd name="connsiteX0" fmla="*/ 76439 w 6686356"/>
                <a:gd name="connsiteY0" fmla="*/ 3294742 h 3294742"/>
                <a:gd name="connsiteX1" fmla="*/ 0 w 6686356"/>
                <a:gd name="connsiteY1" fmla="*/ 2957241 h 3294742"/>
                <a:gd name="connsiteX2" fmla="*/ 4099398 w 6686356"/>
                <a:gd name="connsiteY2" fmla="*/ 2043633 h 3294742"/>
                <a:gd name="connsiteX3" fmla="*/ 3311144 w 6686356"/>
                <a:gd name="connsiteY3" fmla="*/ 67236 h 3294742"/>
                <a:gd name="connsiteX4" fmla="*/ 3553191 w 6686356"/>
                <a:gd name="connsiteY4" fmla="*/ 0 h 3294742"/>
                <a:gd name="connsiteX5" fmla="*/ 4312950 w 6686356"/>
                <a:gd name="connsiteY5" fmla="*/ 2043953 h 3294742"/>
                <a:gd name="connsiteX6" fmla="*/ 6424138 w 6686356"/>
                <a:gd name="connsiteY6" fmla="*/ 1586753 h 3294742"/>
                <a:gd name="connsiteX7" fmla="*/ 6686356 w 6686356"/>
                <a:gd name="connsiteY7" fmla="*/ 2064124 h 3294742"/>
                <a:gd name="connsiteX8" fmla="*/ 6652738 w 6686356"/>
                <a:gd name="connsiteY8" fmla="*/ 2158253 h 3294742"/>
                <a:gd name="connsiteX9" fmla="*/ 4369727 w 6686356"/>
                <a:gd name="connsiteY9" fmla="*/ 2703393 h 3294742"/>
                <a:gd name="connsiteX10" fmla="*/ 4212140 w 6686356"/>
                <a:gd name="connsiteY10" fmla="*/ 2311315 h 3294742"/>
                <a:gd name="connsiteX11" fmla="*/ 2833774 w 6686356"/>
                <a:gd name="connsiteY11" fmla="*/ 2628900 h 3294742"/>
                <a:gd name="connsiteX12" fmla="*/ 2949461 w 6686356"/>
                <a:gd name="connsiteY12" fmla="*/ 2943412 h 3294742"/>
                <a:gd name="connsiteX13" fmla="*/ 2500615 w 6686356"/>
                <a:gd name="connsiteY13" fmla="*/ 3042834 h 3294742"/>
                <a:gd name="connsiteX14" fmla="*/ 2423515 w 6686356"/>
                <a:gd name="connsiteY14" fmla="*/ 2732775 h 3294742"/>
                <a:gd name="connsiteX15" fmla="*/ 76439 w 6686356"/>
                <a:gd name="connsiteY15" fmla="*/ 3294742 h 3294742"/>
                <a:gd name="connsiteX0" fmla="*/ 76439 w 6686356"/>
                <a:gd name="connsiteY0" fmla="*/ 3294742 h 3294742"/>
                <a:gd name="connsiteX1" fmla="*/ 0 w 6686356"/>
                <a:gd name="connsiteY1" fmla="*/ 2957241 h 3294742"/>
                <a:gd name="connsiteX2" fmla="*/ 4099398 w 6686356"/>
                <a:gd name="connsiteY2" fmla="*/ 2043633 h 3294742"/>
                <a:gd name="connsiteX3" fmla="*/ 3311144 w 6686356"/>
                <a:gd name="connsiteY3" fmla="*/ 67236 h 3294742"/>
                <a:gd name="connsiteX4" fmla="*/ 3553191 w 6686356"/>
                <a:gd name="connsiteY4" fmla="*/ 0 h 3294742"/>
                <a:gd name="connsiteX5" fmla="*/ 4312950 w 6686356"/>
                <a:gd name="connsiteY5" fmla="*/ 2043953 h 3294742"/>
                <a:gd name="connsiteX6" fmla="*/ 6424138 w 6686356"/>
                <a:gd name="connsiteY6" fmla="*/ 1586753 h 3294742"/>
                <a:gd name="connsiteX7" fmla="*/ 6686356 w 6686356"/>
                <a:gd name="connsiteY7" fmla="*/ 2064124 h 3294742"/>
                <a:gd name="connsiteX8" fmla="*/ 6652738 w 6686356"/>
                <a:gd name="connsiteY8" fmla="*/ 2158253 h 3294742"/>
                <a:gd name="connsiteX9" fmla="*/ 4369727 w 6686356"/>
                <a:gd name="connsiteY9" fmla="*/ 2703393 h 3294742"/>
                <a:gd name="connsiteX10" fmla="*/ 4189280 w 6686356"/>
                <a:gd name="connsiteY10" fmla="*/ 2318935 h 3294742"/>
                <a:gd name="connsiteX11" fmla="*/ 2833774 w 6686356"/>
                <a:gd name="connsiteY11" fmla="*/ 2628900 h 3294742"/>
                <a:gd name="connsiteX12" fmla="*/ 2949461 w 6686356"/>
                <a:gd name="connsiteY12" fmla="*/ 2943412 h 3294742"/>
                <a:gd name="connsiteX13" fmla="*/ 2500615 w 6686356"/>
                <a:gd name="connsiteY13" fmla="*/ 3042834 h 3294742"/>
                <a:gd name="connsiteX14" fmla="*/ 2423515 w 6686356"/>
                <a:gd name="connsiteY14" fmla="*/ 2732775 h 3294742"/>
                <a:gd name="connsiteX15" fmla="*/ 76439 w 6686356"/>
                <a:gd name="connsiteY15" fmla="*/ 3294742 h 3294742"/>
                <a:gd name="connsiteX0" fmla="*/ 76439 w 6686356"/>
                <a:gd name="connsiteY0" fmla="*/ 3294742 h 3294742"/>
                <a:gd name="connsiteX1" fmla="*/ 0 w 6686356"/>
                <a:gd name="connsiteY1" fmla="*/ 2957241 h 3294742"/>
                <a:gd name="connsiteX2" fmla="*/ 4099398 w 6686356"/>
                <a:gd name="connsiteY2" fmla="*/ 2043633 h 3294742"/>
                <a:gd name="connsiteX3" fmla="*/ 3311144 w 6686356"/>
                <a:gd name="connsiteY3" fmla="*/ 67236 h 3294742"/>
                <a:gd name="connsiteX4" fmla="*/ 3553191 w 6686356"/>
                <a:gd name="connsiteY4" fmla="*/ 0 h 3294742"/>
                <a:gd name="connsiteX5" fmla="*/ 4312950 w 6686356"/>
                <a:gd name="connsiteY5" fmla="*/ 2043953 h 3294742"/>
                <a:gd name="connsiteX6" fmla="*/ 6424138 w 6686356"/>
                <a:gd name="connsiteY6" fmla="*/ 1586753 h 3294742"/>
                <a:gd name="connsiteX7" fmla="*/ 6686356 w 6686356"/>
                <a:gd name="connsiteY7" fmla="*/ 2064124 h 3294742"/>
                <a:gd name="connsiteX8" fmla="*/ 6652738 w 6686356"/>
                <a:gd name="connsiteY8" fmla="*/ 2158253 h 3294742"/>
                <a:gd name="connsiteX9" fmla="*/ 4369727 w 6686356"/>
                <a:gd name="connsiteY9" fmla="*/ 2703393 h 3294742"/>
                <a:gd name="connsiteX10" fmla="*/ 4212140 w 6686356"/>
                <a:gd name="connsiteY10" fmla="*/ 2318935 h 3294742"/>
                <a:gd name="connsiteX11" fmla="*/ 2833774 w 6686356"/>
                <a:gd name="connsiteY11" fmla="*/ 2628900 h 3294742"/>
                <a:gd name="connsiteX12" fmla="*/ 2949461 w 6686356"/>
                <a:gd name="connsiteY12" fmla="*/ 2943412 h 3294742"/>
                <a:gd name="connsiteX13" fmla="*/ 2500615 w 6686356"/>
                <a:gd name="connsiteY13" fmla="*/ 3042834 h 3294742"/>
                <a:gd name="connsiteX14" fmla="*/ 2423515 w 6686356"/>
                <a:gd name="connsiteY14" fmla="*/ 2732775 h 3294742"/>
                <a:gd name="connsiteX15" fmla="*/ 76439 w 6686356"/>
                <a:gd name="connsiteY15" fmla="*/ 3294742 h 329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6356" h="3294742">
                  <a:moveTo>
                    <a:pt x="76439" y="3294742"/>
                  </a:moveTo>
                  <a:cubicBezTo>
                    <a:pt x="53823" y="3198641"/>
                    <a:pt x="35044" y="3132341"/>
                    <a:pt x="0" y="2957241"/>
                  </a:cubicBezTo>
                  <a:lnTo>
                    <a:pt x="4099398" y="2043633"/>
                  </a:lnTo>
                  <a:lnTo>
                    <a:pt x="3311144" y="67236"/>
                  </a:lnTo>
                  <a:lnTo>
                    <a:pt x="3553191" y="0"/>
                  </a:lnTo>
                  <a:lnTo>
                    <a:pt x="4312950" y="2043953"/>
                  </a:lnTo>
                  <a:lnTo>
                    <a:pt x="6424138" y="1586753"/>
                  </a:lnTo>
                  <a:lnTo>
                    <a:pt x="6686356" y="2064124"/>
                  </a:lnTo>
                  <a:lnTo>
                    <a:pt x="6652738" y="2158253"/>
                  </a:lnTo>
                  <a:lnTo>
                    <a:pt x="4369727" y="2703393"/>
                  </a:lnTo>
                  <a:lnTo>
                    <a:pt x="4212140" y="2318935"/>
                  </a:lnTo>
                  <a:lnTo>
                    <a:pt x="2833774" y="2628900"/>
                  </a:lnTo>
                  <a:lnTo>
                    <a:pt x="2949461" y="2943412"/>
                  </a:lnTo>
                  <a:lnTo>
                    <a:pt x="2500615" y="3042834"/>
                  </a:lnTo>
                  <a:lnTo>
                    <a:pt x="2423515" y="2732775"/>
                  </a:lnTo>
                  <a:lnTo>
                    <a:pt x="76439" y="3294742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BA31FD9-28BF-918D-F30F-D35ACF218672}"/>
                </a:ext>
              </a:extLst>
            </p:cNvPr>
            <p:cNvSpPr/>
            <p:nvPr/>
          </p:nvSpPr>
          <p:spPr>
            <a:xfrm>
              <a:off x="3842051" y="4097337"/>
              <a:ext cx="676160" cy="946094"/>
            </a:xfrm>
            <a:custGeom>
              <a:avLst/>
              <a:gdLst>
                <a:gd name="connsiteX0" fmla="*/ 0 w 2312894"/>
                <a:gd name="connsiteY0" fmla="*/ 497541 h 1425388"/>
                <a:gd name="connsiteX1" fmla="*/ 181535 w 2312894"/>
                <a:gd name="connsiteY1" fmla="*/ 1425388 h 1425388"/>
                <a:gd name="connsiteX2" fmla="*/ 658906 w 2312894"/>
                <a:gd name="connsiteY2" fmla="*/ 1284194 h 1425388"/>
                <a:gd name="connsiteX3" fmla="*/ 517712 w 2312894"/>
                <a:gd name="connsiteY3" fmla="*/ 705971 h 1425388"/>
                <a:gd name="connsiteX4" fmla="*/ 2312894 w 2312894"/>
                <a:gd name="connsiteY4" fmla="*/ 275665 h 1425388"/>
                <a:gd name="connsiteX5" fmla="*/ 2185147 w 2312894"/>
                <a:gd name="connsiteY5" fmla="*/ 0 h 1425388"/>
                <a:gd name="connsiteX6" fmla="*/ 0 w 2312894"/>
                <a:gd name="connsiteY6" fmla="*/ 497541 h 1425388"/>
                <a:gd name="connsiteX0" fmla="*/ 0 w 2305637"/>
                <a:gd name="connsiteY0" fmla="*/ 555598 h 1425388"/>
                <a:gd name="connsiteX1" fmla="*/ 174278 w 2305637"/>
                <a:gd name="connsiteY1" fmla="*/ 1425388 h 1425388"/>
                <a:gd name="connsiteX2" fmla="*/ 651649 w 2305637"/>
                <a:gd name="connsiteY2" fmla="*/ 1284194 h 1425388"/>
                <a:gd name="connsiteX3" fmla="*/ 510455 w 2305637"/>
                <a:gd name="connsiteY3" fmla="*/ 705971 h 1425388"/>
                <a:gd name="connsiteX4" fmla="*/ 2305637 w 2305637"/>
                <a:gd name="connsiteY4" fmla="*/ 275665 h 1425388"/>
                <a:gd name="connsiteX5" fmla="*/ 2177890 w 2305637"/>
                <a:gd name="connsiteY5" fmla="*/ 0 h 1425388"/>
                <a:gd name="connsiteX6" fmla="*/ 0 w 2305637"/>
                <a:gd name="connsiteY6" fmla="*/ 555598 h 1425388"/>
                <a:gd name="connsiteX0" fmla="*/ 0 w 2305637"/>
                <a:gd name="connsiteY0" fmla="*/ 490283 h 1360073"/>
                <a:gd name="connsiteX1" fmla="*/ 174278 w 2305637"/>
                <a:gd name="connsiteY1" fmla="*/ 1360073 h 1360073"/>
                <a:gd name="connsiteX2" fmla="*/ 651649 w 2305637"/>
                <a:gd name="connsiteY2" fmla="*/ 1218879 h 1360073"/>
                <a:gd name="connsiteX3" fmla="*/ 510455 w 2305637"/>
                <a:gd name="connsiteY3" fmla="*/ 640656 h 1360073"/>
                <a:gd name="connsiteX4" fmla="*/ 2305637 w 2305637"/>
                <a:gd name="connsiteY4" fmla="*/ 210350 h 1360073"/>
                <a:gd name="connsiteX5" fmla="*/ 2185147 w 2305637"/>
                <a:gd name="connsiteY5" fmla="*/ 0 h 1360073"/>
                <a:gd name="connsiteX6" fmla="*/ 0 w 2305637"/>
                <a:gd name="connsiteY6" fmla="*/ 490283 h 1360073"/>
                <a:gd name="connsiteX0" fmla="*/ 0 w 2254837"/>
                <a:gd name="connsiteY0" fmla="*/ 490283 h 1360073"/>
                <a:gd name="connsiteX1" fmla="*/ 174278 w 2254837"/>
                <a:gd name="connsiteY1" fmla="*/ 1360073 h 1360073"/>
                <a:gd name="connsiteX2" fmla="*/ 651649 w 2254837"/>
                <a:gd name="connsiteY2" fmla="*/ 1218879 h 1360073"/>
                <a:gd name="connsiteX3" fmla="*/ 510455 w 2254837"/>
                <a:gd name="connsiteY3" fmla="*/ 640656 h 1360073"/>
                <a:gd name="connsiteX4" fmla="*/ 2254837 w 2254837"/>
                <a:gd name="connsiteY4" fmla="*/ 253893 h 1360073"/>
                <a:gd name="connsiteX5" fmla="*/ 2185147 w 2254837"/>
                <a:gd name="connsiteY5" fmla="*/ 0 h 1360073"/>
                <a:gd name="connsiteX6" fmla="*/ 0 w 2254837"/>
                <a:gd name="connsiteY6" fmla="*/ 490283 h 1360073"/>
                <a:gd name="connsiteX0" fmla="*/ 0 w 2312894"/>
                <a:gd name="connsiteY0" fmla="*/ 490283 h 1360073"/>
                <a:gd name="connsiteX1" fmla="*/ 174278 w 2312894"/>
                <a:gd name="connsiteY1" fmla="*/ 1360073 h 1360073"/>
                <a:gd name="connsiteX2" fmla="*/ 651649 w 2312894"/>
                <a:gd name="connsiteY2" fmla="*/ 1218879 h 1360073"/>
                <a:gd name="connsiteX3" fmla="*/ 510455 w 2312894"/>
                <a:gd name="connsiteY3" fmla="*/ 640656 h 1360073"/>
                <a:gd name="connsiteX4" fmla="*/ 2312894 w 2312894"/>
                <a:gd name="connsiteY4" fmla="*/ 261150 h 1360073"/>
                <a:gd name="connsiteX5" fmla="*/ 2185147 w 2312894"/>
                <a:gd name="connsiteY5" fmla="*/ 0 h 1360073"/>
                <a:gd name="connsiteX6" fmla="*/ 0 w 2312894"/>
                <a:gd name="connsiteY6" fmla="*/ 490283 h 1360073"/>
                <a:gd name="connsiteX0" fmla="*/ 0 w 2312894"/>
                <a:gd name="connsiteY0" fmla="*/ 490283 h 1360073"/>
                <a:gd name="connsiteX1" fmla="*/ 174278 w 2312894"/>
                <a:gd name="connsiteY1" fmla="*/ 1360073 h 1360073"/>
                <a:gd name="connsiteX2" fmla="*/ 651649 w 2312894"/>
                <a:gd name="connsiteY2" fmla="*/ 1218879 h 1360073"/>
                <a:gd name="connsiteX3" fmla="*/ 524969 w 2312894"/>
                <a:gd name="connsiteY3" fmla="*/ 669685 h 1360073"/>
                <a:gd name="connsiteX4" fmla="*/ 2312894 w 2312894"/>
                <a:gd name="connsiteY4" fmla="*/ 261150 h 1360073"/>
                <a:gd name="connsiteX5" fmla="*/ 2185147 w 2312894"/>
                <a:gd name="connsiteY5" fmla="*/ 0 h 1360073"/>
                <a:gd name="connsiteX6" fmla="*/ 0 w 2312894"/>
                <a:gd name="connsiteY6" fmla="*/ 490283 h 1360073"/>
                <a:gd name="connsiteX0" fmla="*/ 0 w 2341923"/>
                <a:gd name="connsiteY0" fmla="*/ 490283 h 1360073"/>
                <a:gd name="connsiteX1" fmla="*/ 174278 w 2341923"/>
                <a:gd name="connsiteY1" fmla="*/ 1360073 h 1360073"/>
                <a:gd name="connsiteX2" fmla="*/ 651649 w 2341923"/>
                <a:gd name="connsiteY2" fmla="*/ 1218879 h 1360073"/>
                <a:gd name="connsiteX3" fmla="*/ 524969 w 2341923"/>
                <a:gd name="connsiteY3" fmla="*/ 669685 h 1360073"/>
                <a:gd name="connsiteX4" fmla="*/ 2341923 w 2341923"/>
                <a:gd name="connsiteY4" fmla="*/ 311950 h 1360073"/>
                <a:gd name="connsiteX5" fmla="*/ 2185147 w 2341923"/>
                <a:gd name="connsiteY5" fmla="*/ 0 h 1360073"/>
                <a:gd name="connsiteX6" fmla="*/ 0 w 2341923"/>
                <a:gd name="connsiteY6" fmla="*/ 490283 h 1360073"/>
                <a:gd name="connsiteX0" fmla="*/ 0 w 2341923"/>
                <a:gd name="connsiteY0" fmla="*/ 490283 h 1360073"/>
                <a:gd name="connsiteX1" fmla="*/ 174278 w 2341923"/>
                <a:gd name="connsiteY1" fmla="*/ 1360073 h 1360073"/>
                <a:gd name="connsiteX2" fmla="*/ 651649 w 2341923"/>
                <a:gd name="connsiteY2" fmla="*/ 1218879 h 1360073"/>
                <a:gd name="connsiteX3" fmla="*/ 561255 w 2341923"/>
                <a:gd name="connsiteY3" fmla="*/ 713228 h 1360073"/>
                <a:gd name="connsiteX4" fmla="*/ 2341923 w 2341923"/>
                <a:gd name="connsiteY4" fmla="*/ 311950 h 1360073"/>
                <a:gd name="connsiteX5" fmla="*/ 2185147 w 2341923"/>
                <a:gd name="connsiteY5" fmla="*/ 0 h 1360073"/>
                <a:gd name="connsiteX6" fmla="*/ 0 w 2341923"/>
                <a:gd name="connsiteY6" fmla="*/ 490283 h 1360073"/>
                <a:gd name="connsiteX0" fmla="*/ 0 w 2341923"/>
                <a:gd name="connsiteY0" fmla="*/ 490283 h 1360073"/>
                <a:gd name="connsiteX1" fmla="*/ 174278 w 2341923"/>
                <a:gd name="connsiteY1" fmla="*/ 1360073 h 1360073"/>
                <a:gd name="connsiteX2" fmla="*/ 651649 w 2341923"/>
                <a:gd name="connsiteY2" fmla="*/ 1284193 h 1360073"/>
                <a:gd name="connsiteX3" fmla="*/ 561255 w 2341923"/>
                <a:gd name="connsiteY3" fmla="*/ 713228 h 1360073"/>
                <a:gd name="connsiteX4" fmla="*/ 2341923 w 2341923"/>
                <a:gd name="connsiteY4" fmla="*/ 311950 h 1360073"/>
                <a:gd name="connsiteX5" fmla="*/ 2185147 w 2341923"/>
                <a:gd name="connsiteY5" fmla="*/ 0 h 1360073"/>
                <a:gd name="connsiteX6" fmla="*/ 0 w 2341923"/>
                <a:gd name="connsiteY6" fmla="*/ 490283 h 1360073"/>
                <a:gd name="connsiteX0" fmla="*/ 0 w 2341923"/>
                <a:gd name="connsiteY0" fmla="*/ 490283 h 1360073"/>
                <a:gd name="connsiteX1" fmla="*/ 174278 w 2341923"/>
                <a:gd name="connsiteY1" fmla="*/ 1360073 h 1360073"/>
                <a:gd name="connsiteX2" fmla="*/ 651649 w 2341923"/>
                <a:gd name="connsiteY2" fmla="*/ 1247907 h 1360073"/>
                <a:gd name="connsiteX3" fmla="*/ 561255 w 2341923"/>
                <a:gd name="connsiteY3" fmla="*/ 713228 h 1360073"/>
                <a:gd name="connsiteX4" fmla="*/ 2341923 w 2341923"/>
                <a:gd name="connsiteY4" fmla="*/ 311950 h 1360073"/>
                <a:gd name="connsiteX5" fmla="*/ 2185147 w 2341923"/>
                <a:gd name="connsiteY5" fmla="*/ 0 h 1360073"/>
                <a:gd name="connsiteX6" fmla="*/ 0 w 2341923"/>
                <a:gd name="connsiteY6" fmla="*/ 490283 h 1360073"/>
                <a:gd name="connsiteX0" fmla="*/ 0 w 2320152"/>
                <a:gd name="connsiteY0" fmla="*/ 490283 h 1360073"/>
                <a:gd name="connsiteX1" fmla="*/ 174278 w 2320152"/>
                <a:gd name="connsiteY1" fmla="*/ 1360073 h 1360073"/>
                <a:gd name="connsiteX2" fmla="*/ 651649 w 2320152"/>
                <a:gd name="connsiteY2" fmla="*/ 1247907 h 1360073"/>
                <a:gd name="connsiteX3" fmla="*/ 561255 w 2320152"/>
                <a:gd name="connsiteY3" fmla="*/ 713228 h 1360073"/>
                <a:gd name="connsiteX4" fmla="*/ 2320152 w 2320152"/>
                <a:gd name="connsiteY4" fmla="*/ 311950 h 1360073"/>
                <a:gd name="connsiteX5" fmla="*/ 2185147 w 2320152"/>
                <a:gd name="connsiteY5" fmla="*/ 0 h 1360073"/>
                <a:gd name="connsiteX6" fmla="*/ 0 w 2320152"/>
                <a:gd name="connsiteY6" fmla="*/ 490283 h 1360073"/>
                <a:gd name="connsiteX0" fmla="*/ 0 w 2294985"/>
                <a:gd name="connsiteY0" fmla="*/ 834232 h 1360073"/>
                <a:gd name="connsiteX1" fmla="*/ 149111 w 2294985"/>
                <a:gd name="connsiteY1" fmla="*/ 1360073 h 1360073"/>
                <a:gd name="connsiteX2" fmla="*/ 626482 w 2294985"/>
                <a:gd name="connsiteY2" fmla="*/ 1247907 h 1360073"/>
                <a:gd name="connsiteX3" fmla="*/ 536088 w 2294985"/>
                <a:gd name="connsiteY3" fmla="*/ 713228 h 1360073"/>
                <a:gd name="connsiteX4" fmla="*/ 2294985 w 2294985"/>
                <a:gd name="connsiteY4" fmla="*/ 311950 h 1360073"/>
                <a:gd name="connsiteX5" fmla="*/ 2159980 w 2294985"/>
                <a:gd name="connsiteY5" fmla="*/ 0 h 1360073"/>
                <a:gd name="connsiteX6" fmla="*/ 0 w 2294985"/>
                <a:gd name="connsiteY6" fmla="*/ 834232 h 1360073"/>
                <a:gd name="connsiteX0" fmla="*/ 0 w 2294985"/>
                <a:gd name="connsiteY0" fmla="*/ 522282 h 1048123"/>
                <a:gd name="connsiteX1" fmla="*/ 149111 w 2294985"/>
                <a:gd name="connsiteY1" fmla="*/ 1048123 h 1048123"/>
                <a:gd name="connsiteX2" fmla="*/ 626482 w 2294985"/>
                <a:gd name="connsiteY2" fmla="*/ 935957 h 1048123"/>
                <a:gd name="connsiteX3" fmla="*/ 536088 w 2294985"/>
                <a:gd name="connsiteY3" fmla="*/ 401278 h 1048123"/>
                <a:gd name="connsiteX4" fmla="*/ 2294985 w 2294985"/>
                <a:gd name="connsiteY4" fmla="*/ 0 h 1048123"/>
                <a:gd name="connsiteX5" fmla="*/ 0 w 2294985"/>
                <a:gd name="connsiteY5" fmla="*/ 522282 h 1048123"/>
                <a:gd name="connsiteX0" fmla="*/ 0 w 626482"/>
                <a:gd name="connsiteY0" fmla="*/ 121004 h 646845"/>
                <a:gd name="connsiteX1" fmla="*/ 149111 w 626482"/>
                <a:gd name="connsiteY1" fmla="*/ 646845 h 646845"/>
                <a:gd name="connsiteX2" fmla="*/ 626482 w 626482"/>
                <a:gd name="connsiteY2" fmla="*/ 534679 h 646845"/>
                <a:gd name="connsiteX3" fmla="*/ 536088 w 626482"/>
                <a:gd name="connsiteY3" fmla="*/ 0 h 646845"/>
                <a:gd name="connsiteX4" fmla="*/ 0 w 626482"/>
                <a:gd name="connsiteY4" fmla="*/ 121004 h 646845"/>
                <a:gd name="connsiteX0" fmla="*/ 0 w 550981"/>
                <a:gd name="connsiteY0" fmla="*/ 129393 h 646845"/>
                <a:gd name="connsiteX1" fmla="*/ 73610 w 550981"/>
                <a:gd name="connsiteY1" fmla="*/ 646845 h 646845"/>
                <a:gd name="connsiteX2" fmla="*/ 550981 w 550981"/>
                <a:gd name="connsiteY2" fmla="*/ 534679 h 646845"/>
                <a:gd name="connsiteX3" fmla="*/ 460587 w 550981"/>
                <a:gd name="connsiteY3" fmla="*/ 0 h 646845"/>
                <a:gd name="connsiteX4" fmla="*/ 0 w 550981"/>
                <a:gd name="connsiteY4" fmla="*/ 129393 h 646845"/>
                <a:gd name="connsiteX0" fmla="*/ 0 w 576148"/>
                <a:gd name="connsiteY0" fmla="*/ 129393 h 646845"/>
                <a:gd name="connsiteX1" fmla="*/ 98777 w 576148"/>
                <a:gd name="connsiteY1" fmla="*/ 646845 h 646845"/>
                <a:gd name="connsiteX2" fmla="*/ 576148 w 576148"/>
                <a:gd name="connsiteY2" fmla="*/ 534679 h 646845"/>
                <a:gd name="connsiteX3" fmla="*/ 485754 w 576148"/>
                <a:gd name="connsiteY3" fmla="*/ 0 h 646845"/>
                <a:gd name="connsiteX4" fmla="*/ 0 w 576148"/>
                <a:gd name="connsiteY4" fmla="*/ 129393 h 646845"/>
                <a:gd name="connsiteX0" fmla="*/ 0 w 576148"/>
                <a:gd name="connsiteY0" fmla="*/ 95837 h 613289"/>
                <a:gd name="connsiteX1" fmla="*/ 98777 w 576148"/>
                <a:gd name="connsiteY1" fmla="*/ 613289 h 613289"/>
                <a:gd name="connsiteX2" fmla="*/ 576148 w 576148"/>
                <a:gd name="connsiteY2" fmla="*/ 501123 h 613289"/>
                <a:gd name="connsiteX3" fmla="*/ 460587 w 576148"/>
                <a:gd name="connsiteY3" fmla="*/ 0 h 613289"/>
                <a:gd name="connsiteX4" fmla="*/ 0 w 576148"/>
                <a:gd name="connsiteY4" fmla="*/ 95837 h 613289"/>
                <a:gd name="connsiteX0" fmla="*/ 5065 w 581213"/>
                <a:gd name="connsiteY0" fmla="*/ 95837 h 613289"/>
                <a:gd name="connsiteX1" fmla="*/ 0 w 581213"/>
                <a:gd name="connsiteY1" fmla="*/ 106933 h 613289"/>
                <a:gd name="connsiteX2" fmla="*/ 103842 w 581213"/>
                <a:gd name="connsiteY2" fmla="*/ 613289 h 613289"/>
                <a:gd name="connsiteX3" fmla="*/ 581213 w 581213"/>
                <a:gd name="connsiteY3" fmla="*/ 501123 h 613289"/>
                <a:gd name="connsiteX4" fmla="*/ 465652 w 581213"/>
                <a:gd name="connsiteY4" fmla="*/ 0 h 613289"/>
                <a:gd name="connsiteX5" fmla="*/ 5065 w 581213"/>
                <a:gd name="connsiteY5" fmla="*/ 95837 h 613289"/>
                <a:gd name="connsiteX0" fmla="*/ 0 w 671398"/>
                <a:gd name="connsiteY0" fmla="*/ 0 h 911152"/>
                <a:gd name="connsiteX1" fmla="*/ 90185 w 671398"/>
                <a:gd name="connsiteY1" fmla="*/ 404796 h 911152"/>
                <a:gd name="connsiteX2" fmla="*/ 194027 w 671398"/>
                <a:gd name="connsiteY2" fmla="*/ 911152 h 911152"/>
                <a:gd name="connsiteX3" fmla="*/ 671398 w 671398"/>
                <a:gd name="connsiteY3" fmla="*/ 798986 h 911152"/>
                <a:gd name="connsiteX4" fmla="*/ 555837 w 671398"/>
                <a:gd name="connsiteY4" fmla="*/ 297863 h 911152"/>
                <a:gd name="connsiteX5" fmla="*/ 0 w 671398"/>
                <a:gd name="connsiteY5" fmla="*/ 0 h 911152"/>
                <a:gd name="connsiteX0" fmla="*/ 0 w 671398"/>
                <a:gd name="connsiteY0" fmla="*/ 0 h 911152"/>
                <a:gd name="connsiteX1" fmla="*/ 90185 w 671398"/>
                <a:gd name="connsiteY1" fmla="*/ 404796 h 911152"/>
                <a:gd name="connsiteX2" fmla="*/ 194027 w 671398"/>
                <a:gd name="connsiteY2" fmla="*/ 911152 h 911152"/>
                <a:gd name="connsiteX3" fmla="*/ 671398 w 671398"/>
                <a:gd name="connsiteY3" fmla="*/ 798986 h 911152"/>
                <a:gd name="connsiteX4" fmla="*/ 555837 w 671398"/>
                <a:gd name="connsiteY4" fmla="*/ 297863 h 911152"/>
                <a:gd name="connsiteX5" fmla="*/ 350536 w 671398"/>
                <a:gd name="connsiteY5" fmla="*/ 182546 h 911152"/>
                <a:gd name="connsiteX6" fmla="*/ 0 w 671398"/>
                <a:gd name="connsiteY6" fmla="*/ 0 h 911152"/>
                <a:gd name="connsiteX0" fmla="*/ 0 w 671398"/>
                <a:gd name="connsiteY0" fmla="*/ 0 h 911152"/>
                <a:gd name="connsiteX1" fmla="*/ 90185 w 671398"/>
                <a:gd name="connsiteY1" fmla="*/ 404796 h 911152"/>
                <a:gd name="connsiteX2" fmla="*/ 194027 w 671398"/>
                <a:gd name="connsiteY2" fmla="*/ 911152 h 911152"/>
                <a:gd name="connsiteX3" fmla="*/ 671398 w 671398"/>
                <a:gd name="connsiteY3" fmla="*/ 798986 h 911152"/>
                <a:gd name="connsiteX4" fmla="*/ 555837 w 671398"/>
                <a:gd name="connsiteY4" fmla="*/ 297863 h 911152"/>
                <a:gd name="connsiteX5" fmla="*/ 236236 w 671398"/>
                <a:gd name="connsiteY5" fmla="*/ 379396 h 911152"/>
                <a:gd name="connsiteX6" fmla="*/ 0 w 671398"/>
                <a:gd name="connsiteY6" fmla="*/ 0 h 911152"/>
                <a:gd name="connsiteX0" fmla="*/ 0 w 671398"/>
                <a:gd name="connsiteY0" fmla="*/ 0 h 911152"/>
                <a:gd name="connsiteX1" fmla="*/ 90185 w 671398"/>
                <a:gd name="connsiteY1" fmla="*/ 404796 h 911152"/>
                <a:gd name="connsiteX2" fmla="*/ 194027 w 671398"/>
                <a:gd name="connsiteY2" fmla="*/ 911152 h 911152"/>
                <a:gd name="connsiteX3" fmla="*/ 671398 w 671398"/>
                <a:gd name="connsiteY3" fmla="*/ 798986 h 911152"/>
                <a:gd name="connsiteX4" fmla="*/ 555837 w 671398"/>
                <a:gd name="connsiteY4" fmla="*/ 297863 h 911152"/>
                <a:gd name="connsiteX5" fmla="*/ 236236 w 671398"/>
                <a:gd name="connsiteY5" fmla="*/ 379396 h 911152"/>
                <a:gd name="connsiteX6" fmla="*/ 102886 w 671398"/>
                <a:gd name="connsiteY6" fmla="*/ 176196 h 911152"/>
                <a:gd name="connsiteX7" fmla="*/ 0 w 671398"/>
                <a:gd name="connsiteY7" fmla="*/ 0 h 911152"/>
                <a:gd name="connsiteX0" fmla="*/ 0 w 671398"/>
                <a:gd name="connsiteY0" fmla="*/ 20654 h 931806"/>
                <a:gd name="connsiteX1" fmla="*/ 90185 w 671398"/>
                <a:gd name="connsiteY1" fmla="*/ 425450 h 931806"/>
                <a:gd name="connsiteX2" fmla="*/ 194027 w 671398"/>
                <a:gd name="connsiteY2" fmla="*/ 931806 h 931806"/>
                <a:gd name="connsiteX3" fmla="*/ 671398 w 671398"/>
                <a:gd name="connsiteY3" fmla="*/ 819640 h 931806"/>
                <a:gd name="connsiteX4" fmla="*/ 555837 w 671398"/>
                <a:gd name="connsiteY4" fmla="*/ 318517 h 931806"/>
                <a:gd name="connsiteX5" fmla="*/ 236236 w 671398"/>
                <a:gd name="connsiteY5" fmla="*/ 400050 h 931806"/>
                <a:gd name="connsiteX6" fmla="*/ 140986 w 671398"/>
                <a:gd name="connsiteY6" fmla="*/ 0 h 931806"/>
                <a:gd name="connsiteX7" fmla="*/ 0 w 671398"/>
                <a:gd name="connsiteY7" fmla="*/ 20654 h 931806"/>
                <a:gd name="connsiteX0" fmla="*/ 0 w 666636"/>
                <a:gd name="connsiteY0" fmla="*/ 27798 h 931806"/>
                <a:gd name="connsiteX1" fmla="*/ 85423 w 666636"/>
                <a:gd name="connsiteY1" fmla="*/ 425450 h 931806"/>
                <a:gd name="connsiteX2" fmla="*/ 189265 w 666636"/>
                <a:gd name="connsiteY2" fmla="*/ 931806 h 931806"/>
                <a:gd name="connsiteX3" fmla="*/ 666636 w 666636"/>
                <a:gd name="connsiteY3" fmla="*/ 819640 h 931806"/>
                <a:gd name="connsiteX4" fmla="*/ 551075 w 666636"/>
                <a:gd name="connsiteY4" fmla="*/ 318517 h 931806"/>
                <a:gd name="connsiteX5" fmla="*/ 231474 w 666636"/>
                <a:gd name="connsiteY5" fmla="*/ 400050 h 931806"/>
                <a:gd name="connsiteX6" fmla="*/ 136224 w 666636"/>
                <a:gd name="connsiteY6" fmla="*/ 0 h 931806"/>
                <a:gd name="connsiteX7" fmla="*/ 0 w 666636"/>
                <a:gd name="connsiteY7" fmla="*/ 27798 h 931806"/>
                <a:gd name="connsiteX0" fmla="*/ 0 w 666636"/>
                <a:gd name="connsiteY0" fmla="*/ 53992 h 958000"/>
                <a:gd name="connsiteX1" fmla="*/ 85423 w 666636"/>
                <a:gd name="connsiteY1" fmla="*/ 451644 h 958000"/>
                <a:gd name="connsiteX2" fmla="*/ 189265 w 666636"/>
                <a:gd name="connsiteY2" fmla="*/ 958000 h 958000"/>
                <a:gd name="connsiteX3" fmla="*/ 666636 w 666636"/>
                <a:gd name="connsiteY3" fmla="*/ 845834 h 958000"/>
                <a:gd name="connsiteX4" fmla="*/ 551075 w 666636"/>
                <a:gd name="connsiteY4" fmla="*/ 344711 h 958000"/>
                <a:gd name="connsiteX5" fmla="*/ 231474 w 666636"/>
                <a:gd name="connsiteY5" fmla="*/ 426244 h 958000"/>
                <a:gd name="connsiteX6" fmla="*/ 119555 w 666636"/>
                <a:gd name="connsiteY6" fmla="*/ 0 h 958000"/>
                <a:gd name="connsiteX7" fmla="*/ 0 w 666636"/>
                <a:gd name="connsiteY7" fmla="*/ 53992 h 958000"/>
                <a:gd name="connsiteX0" fmla="*/ 0 w 666636"/>
                <a:gd name="connsiteY0" fmla="*/ 53992 h 958000"/>
                <a:gd name="connsiteX1" fmla="*/ 85423 w 666636"/>
                <a:gd name="connsiteY1" fmla="*/ 451644 h 958000"/>
                <a:gd name="connsiteX2" fmla="*/ 189265 w 666636"/>
                <a:gd name="connsiteY2" fmla="*/ 958000 h 958000"/>
                <a:gd name="connsiteX3" fmla="*/ 666636 w 666636"/>
                <a:gd name="connsiteY3" fmla="*/ 845834 h 958000"/>
                <a:gd name="connsiteX4" fmla="*/ 551075 w 666636"/>
                <a:gd name="connsiteY4" fmla="*/ 344711 h 958000"/>
                <a:gd name="connsiteX5" fmla="*/ 200518 w 666636"/>
                <a:gd name="connsiteY5" fmla="*/ 435769 h 958000"/>
                <a:gd name="connsiteX6" fmla="*/ 119555 w 666636"/>
                <a:gd name="connsiteY6" fmla="*/ 0 h 958000"/>
                <a:gd name="connsiteX7" fmla="*/ 0 w 666636"/>
                <a:gd name="connsiteY7" fmla="*/ 53992 h 958000"/>
                <a:gd name="connsiteX0" fmla="*/ 0 w 666636"/>
                <a:gd name="connsiteY0" fmla="*/ 53992 h 958000"/>
                <a:gd name="connsiteX1" fmla="*/ 85423 w 666636"/>
                <a:gd name="connsiteY1" fmla="*/ 451644 h 958000"/>
                <a:gd name="connsiteX2" fmla="*/ 189265 w 666636"/>
                <a:gd name="connsiteY2" fmla="*/ 958000 h 958000"/>
                <a:gd name="connsiteX3" fmla="*/ 666636 w 666636"/>
                <a:gd name="connsiteY3" fmla="*/ 845834 h 958000"/>
                <a:gd name="connsiteX4" fmla="*/ 562981 w 666636"/>
                <a:gd name="connsiteY4" fmla="*/ 361379 h 958000"/>
                <a:gd name="connsiteX5" fmla="*/ 200518 w 666636"/>
                <a:gd name="connsiteY5" fmla="*/ 435769 h 958000"/>
                <a:gd name="connsiteX6" fmla="*/ 119555 w 666636"/>
                <a:gd name="connsiteY6" fmla="*/ 0 h 958000"/>
                <a:gd name="connsiteX7" fmla="*/ 0 w 666636"/>
                <a:gd name="connsiteY7" fmla="*/ 53992 h 958000"/>
                <a:gd name="connsiteX0" fmla="*/ 0 w 666636"/>
                <a:gd name="connsiteY0" fmla="*/ 53992 h 958000"/>
                <a:gd name="connsiteX1" fmla="*/ 85423 w 666636"/>
                <a:gd name="connsiteY1" fmla="*/ 451644 h 958000"/>
                <a:gd name="connsiteX2" fmla="*/ 189265 w 666636"/>
                <a:gd name="connsiteY2" fmla="*/ 958000 h 958000"/>
                <a:gd name="connsiteX3" fmla="*/ 666636 w 666636"/>
                <a:gd name="connsiteY3" fmla="*/ 845834 h 958000"/>
                <a:gd name="connsiteX4" fmla="*/ 565362 w 666636"/>
                <a:gd name="connsiteY4" fmla="*/ 351854 h 958000"/>
                <a:gd name="connsiteX5" fmla="*/ 200518 w 666636"/>
                <a:gd name="connsiteY5" fmla="*/ 435769 h 958000"/>
                <a:gd name="connsiteX6" fmla="*/ 119555 w 666636"/>
                <a:gd name="connsiteY6" fmla="*/ 0 h 958000"/>
                <a:gd name="connsiteX7" fmla="*/ 0 w 666636"/>
                <a:gd name="connsiteY7" fmla="*/ 53992 h 958000"/>
                <a:gd name="connsiteX0" fmla="*/ 0 w 666636"/>
                <a:gd name="connsiteY0" fmla="*/ 34942 h 938950"/>
                <a:gd name="connsiteX1" fmla="*/ 85423 w 666636"/>
                <a:gd name="connsiteY1" fmla="*/ 432594 h 938950"/>
                <a:gd name="connsiteX2" fmla="*/ 189265 w 666636"/>
                <a:gd name="connsiteY2" fmla="*/ 938950 h 938950"/>
                <a:gd name="connsiteX3" fmla="*/ 666636 w 666636"/>
                <a:gd name="connsiteY3" fmla="*/ 826784 h 938950"/>
                <a:gd name="connsiteX4" fmla="*/ 565362 w 666636"/>
                <a:gd name="connsiteY4" fmla="*/ 332804 h 938950"/>
                <a:gd name="connsiteX5" fmla="*/ 200518 w 666636"/>
                <a:gd name="connsiteY5" fmla="*/ 416719 h 938950"/>
                <a:gd name="connsiteX6" fmla="*/ 114792 w 666636"/>
                <a:gd name="connsiteY6" fmla="*/ 0 h 938950"/>
                <a:gd name="connsiteX7" fmla="*/ 0 w 666636"/>
                <a:gd name="connsiteY7" fmla="*/ 34942 h 938950"/>
                <a:gd name="connsiteX0" fmla="*/ 0 w 673779"/>
                <a:gd name="connsiteY0" fmla="*/ 27798 h 938950"/>
                <a:gd name="connsiteX1" fmla="*/ 92566 w 673779"/>
                <a:gd name="connsiteY1" fmla="*/ 432594 h 938950"/>
                <a:gd name="connsiteX2" fmla="*/ 196408 w 673779"/>
                <a:gd name="connsiteY2" fmla="*/ 938950 h 938950"/>
                <a:gd name="connsiteX3" fmla="*/ 673779 w 673779"/>
                <a:gd name="connsiteY3" fmla="*/ 826784 h 938950"/>
                <a:gd name="connsiteX4" fmla="*/ 572505 w 673779"/>
                <a:gd name="connsiteY4" fmla="*/ 332804 h 938950"/>
                <a:gd name="connsiteX5" fmla="*/ 207661 w 673779"/>
                <a:gd name="connsiteY5" fmla="*/ 416719 h 938950"/>
                <a:gd name="connsiteX6" fmla="*/ 121935 w 673779"/>
                <a:gd name="connsiteY6" fmla="*/ 0 h 938950"/>
                <a:gd name="connsiteX7" fmla="*/ 0 w 673779"/>
                <a:gd name="connsiteY7" fmla="*/ 27798 h 938950"/>
                <a:gd name="connsiteX0" fmla="*/ 0 w 673779"/>
                <a:gd name="connsiteY0" fmla="*/ 34942 h 946094"/>
                <a:gd name="connsiteX1" fmla="*/ 92566 w 673779"/>
                <a:gd name="connsiteY1" fmla="*/ 439738 h 946094"/>
                <a:gd name="connsiteX2" fmla="*/ 196408 w 673779"/>
                <a:gd name="connsiteY2" fmla="*/ 946094 h 946094"/>
                <a:gd name="connsiteX3" fmla="*/ 673779 w 673779"/>
                <a:gd name="connsiteY3" fmla="*/ 833928 h 946094"/>
                <a:gd name="connsiteX4" fmla="*/ 572505 w 673779"/>
                <a:gd name="connsiteY4" fmla="*/ 339948 h 946094"/>
                <a:gd name="connsiteX5" fmla="*/ 207661 w 673779"/>
                <a:gd name="connsiteY5" fmla="*/ 423863 h 946094"/>
                <a:gd name="connsiteX6" fmla="*/ 121935 w 673779"/>
                <a:gd name="connsiteY6" fmla="*/ 0 h 946094"/>
                <a:gd name="connsiteX7" fmla="*/ 0 w 673779"/>
                <a:gd name="connsiteY7" fmla="*/ 34942 h 946094"/>
                <a:gd name="connsiteX0" fmla="*/ 0 w 676160"/>
                <a:gd name="connsiteY0" fmla="*/ 30179 h 946094"/>
                <a:gd name="connsiteX1" fmla="*/ 94947 w 676160"/>
                <a:gd name="connsiteY1" fmla="*/ 439738 h 946094"/>
                <a:gd name="connsiteX2" fmla="*/ 198789 w 676160"/>
                <a:gd name="connsiteY2" fmla="*/ 946094 h 946094"/>
                <a:gd name="connsiteX3" fmla="*/ 676160 w 676160"/>
                <a:gd name="connsiteY3" fmla="*/ 833928 h 946094"/>
                <a:gd name="connsiteX4" fmla="*/ 574886 w 676160"/>
                <a:gd name="connsiteY4" fmla="*/ 339948 h 946094"/>
                <a:gd name="connsiteX5" fmla="*/ 210042 w 676160"/>
                <a:gd name="connsiteY5" fmla="*/ 423863 h 946094"/>
                <a:gd name="connsiteX6" fmla="*/ 124316 w 676160"/>
                <a:gd name="connsiteY6" fmla="*/ 0 h 946094"/>
                <a:gd name="connsiteX7" fmla="*/ 0 w 676160"/>
                <a:gd name="connsiteY7" fmla="*/ 30179 h 946094"/>
                <a:gd name="connsiteX0" fmla="*/ 0 w 676160"/>
                <a:gd name="connsiteY0" fmla="*/ 30179 h 946094"/>
                <a:gd name="connsiteX1" fmla="*/ 92565 w 676160"/>
                <a:gd name="connsiteY1" fmla="*/ 442119 h 946094"/>
                <a:gd name="connsiteX2" fmla="*/ 198789 w 676160"/>
                <a:gd name="connsiteY2" fmla="*/ 946094 h 946094"/>
                <a:gd name="connsiteX3" fmla="*/ 676160 w 676160"/>
                <a:gd name="connsiteY3" fmla="*/ 833928 h 946094"/>
                <a:gd name="connsiteX4" fmla="*/ 574886 w 676160"/>
                <a:gd name="connsiteY4" fmla="*/ 339948 h 946094"/>
                <a:gd name="connsiteX5" fmla="*/ 210042 w 676160"/>
                <a:gd name="connsiteY5" fmla="*/ 423863 h 946094"/>
                <a:gd name="connsiteX6" fmla="*/ 124316 w 676160"/>
                <a:gd name="connsiteY6" fmla="*/ 0 h 946094"/>
                <a:gd name="connsiteX7" fmla="*/ 0 w 676160"/>
                <a:gd name="connsiteY7" fmla="*/ 30179 h 94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6160" h="946094">
                  <a:moveTo>
                    <a:pt x="0" y="30179"/>
                  </a:moveTo>
                  <a:lnTo>
                    <a:pt x="92565" y="442119"/>
                  </a:lnTo>
                  <a:lnTo>
                    <a:pt x="198789" y="946094"/>
                  </a:lnTo>
                  <a:lnTo>
                    <a:pt x="676160" y="833928"/>
                  </a:lnTo>
                  <a:lnTo>
                    <a:pt x="574886" y="339948"/>
                  </a:lnTo>
                  <a:lnTo>
                    <a:pt x="210042" y="423863"/>
                  </a:lnTo>
                  <a:lnTo>
                    <a:pt x="124316" y="0"/>
                  </a:lnTo>
                  <a:lnTo>
                    <a:pt x="0" y="30179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2FEFCB-7755-A8D7-7D5A-68C384FF032D}"/>
                </a:ext>
              </a:extLst>
            </p:cNvPr>
            <p:cNvSpPr txBox="1"/>
            <p:nvPr/>
          </p:nvSpPr>
          <p:spPr>
            <a:xfrm>
              <a:off x="1920717" y="2195534"/>
              <a:ext cx="99867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3B7D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1</a:t>
              </a:r>
            </a:p>
            <a:p>
              <a:pPr algn="ctr"/>
              <a:r>
                <a:rPr lang="en-US" sz="1600" b="1" noProof="0" dirty="0">
                  <a:solidFill>
                    <a:srgbClr val="3B7D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Cyclotron</a:t>
              </a:r>
              <a:endParaRPr lang="en-US" b="1" noProof="0" dirty="0">
                <a:solidFill>
                  <a:srgbClr val="3B7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5BF214-EE85-5268-1474-DA8E20ECAFAD}"/>
                </a:ext>
              </a:extLst>
            </p:cNvPr>
            <p:cNvSpPr txBox="1"/>
            <p:nvPr/>
          </p:nvSpPr>
          <p:spPr>
            <a:xfrm>
              <a:off x="597863" y="4097337"/>
              <a:ext cx="145277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E971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4</a:t>
              </a:r>
            </a:p>
            <a:p>
              <a:pPr algn="ctr"/>
              <a:r>
                <a:rPr lang="en-US" sz="1600" b="1" noProof="0" dirty="0">
                  <a:solidFill>
                    <a:srgbClr val="E971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R.I. production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532F90-F3BF-51E9-4B13-0606AD8CCABF}"/>
                </a:ext>
              </a:extLst>
            </p:cNvPr>
            <p:cNvSpPr txBox="1"/>
            <p:nvPr/>
          </p:nvSpPr>
          <p:spPr>
            <a:xfrm>
              <a:off x="4184811" y="2623521"/>
              <a:ext cx="14149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3B7D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2</a:t>
              </a:r>
            </a:p>
            <a:p>
              <a:pPr algn="ctr"/>
              <a:r>
                <a:rPr lang="en-US" sz="1400" b="1" noProof="0" dirty="0">
                  <a:solidFill>
                    <a:srgbClr val="3B7D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ISOL &amp;</a:t>
              </a:r>
            </a:p>
            <a:p>
              <a:pPr algn="ctr"/>
              <a:r>
                <a:rPr lang="en-US" sz="1400" b="1" noProof="0" dirty="0">
                  <a:solidFill>
                    <a:srgbClr val="3B7D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 energy EXPS</a:t>
              </a:r>
              <a:endParaRPr lang="en-US" b="1" noProof="0" dirty="0">
                <a:solidFill>
                  <a:srgbClr val="3B7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DECFAE-847C-4A59-4D9A-23A53D4ACE43}"/>
                </a:ext>
              </a:extLst>
            </p:cNvPr>
            <p:cNvSpPr txBox="1"/>
            <p:nvPr/>
          </p:nvSpPr>
          <p:spPr>
            <a:xfrm>
              <a:off x="8703334" y="4012844"/>
              <a:ext cx="16521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noProof="0" dirty="0">
                  <a:solidFill>
                    <a:srgbClr val="E971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3</a:t>
              </a:r>
            </a:p>
            <a:p>
              <a:pPr algn="ctr"/>
              <a:r>
                <a:rPr lang="en-US" sz="1600" b="1" noProof="0" dirty="0">
                  <a:solidFill>
                    <a:srgbClr val="E971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Post-acceleration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170D20-4E1D-16CA-7025-44D6DCF5E4B1}"/>
                </a:ext>
              </a:extLst>
            </p:cNvPr>
            <p:cNvSpPr txBox="1"/>
            <p:nvPr/>
          </p:nvSpPr>
          <p:spPr>
            <a:xfrm>
              <a:off x="4515693" y="4464530"/>
              <a:ext cx="92204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noProof="0" dirty="0">
                  <a:solidFill>
                    <a:srgbClr val="E971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5</a:t>
              </a:r>
            </a:p>
            <a:p>
              <a:pPr algn="ctr"/>
              <a:r>
                <a:rPr lang="en-US" sz="1600" b="1" noProof="0" dirty="0">
                  <a:solidFill>
                    <a:srgbClr val="E971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HRMS</a:t>
              </a:r>
              <a:endParaRPr lang="en-US" b="1" noProof="0" dirty="0">
                <a:solidFill>
                  <a:srgbClr val="E971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98A4C4-D717-519B-2E19-C9F771BA7D31}"/>
                </a:ext>
              </a:extLst>
            </p:cNvPr>
            <p:cNvSpPr txBox="1"/>
            <p:nvPr/>
          </p:nvSpPr>
          <p:spPr>
            <a:xfrm>
              <a:off x="6683271" y="674721"/>
              <a:ext cx="1508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noProof="0" dirty="0">
                  <a:solidFill>
                    <a:srgbClr val="3B7D2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Experiments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974614F-07E3-0BE8-AE3E-A50DF14D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Implementation</a:t>
            </a:r>
          </a:p>
        </p:txBody>
      </p:sp>
      <p:cxnSp>
        <p:nvCxnSpPr>
          <p:cNvPr id="10" name="Straight Connector 3">
            <a:extLst>
              <a:ext uri="{FF2B5EF4-FFF2-40B4-BE49-F238E27FC236}">
                <a16:creationId xmlns:a16="http://schemas.microsoft.com/office/drawing/2014/main" id="{3FD2EC3E-05EA-195B-1DFC-63DEA15814D4}"/>
              </a:ext>
            </a:extLst>
          </p:cNvPr>
          <p:cNvCxnSpPr>
            <a:cxnSpLocks/>
          </p:cNvCxnSpPr>
          <p:nvPr/>
        </p:nvCxnSpPr>
        <p:spPr>
          <a:xfrm>
            <a:off x="0" y="647700"/>
            <a:ext cx="51720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83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29AEF0E0-010F-89F7-0721-10AE9B35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8878542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Phase 1 at completion: beam delivered May 2024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709B-F49B-7FAE-0A13-F7E7BC3506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325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6FDAC-0505-4C6F-9AC9-E3C4BDFECF97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877902-6A40-C2A6-303E-F38BC99CD10E}"/>
              </a:ext>
            </a:extLst>
          </p:cNvPr>
          <p:cNvSpPr/>
          <p:nvPr/>
        </p:nvSpPr>
        <p:spPr>
          <a:xfrm>
            <a:off x="306266" y="3327853"/>
            <a:ext cx="4551484" cy="2901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18347F-DAE4-F2A6-3C7A-A77DE6C89592}"/>
              </a:ext>
            </a:extLst>
          </p:cNvPr>
          <p:cNvGrpSpPr/>
          <p:nvPr/>
        </p:nvGrpSpPr>
        <p:grpSpPr>
          <a:xfrm>
            <a:off x="3478044" y="763922"/>
            <a:ext cx="5648829" cy="5487346"/>
            <a:chOff x="7310268" y="1176263"/>
            <a:chExt cx="4881732" cy="4742179"/>
          </a:xfrm>
        </p:grpSpPr>
        <p:pic>
          <p:nvPicPr>
            <p:cNvPr id="6" name="Picture 5" descr="A blueprint of a building&#10;&#10;Description automatically generated">
              <a:extLst>
                <a:ext uri="{FF2B5EF4-FFF2-40B4-BE49-F238E27FC236}">
                  <a16:creationId xmlns:a16="http://schemas.microsoft.com/office/drawing/2014/main" id="{60525B46-6DE5-D373-CE15-D96127D08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60" b="6107"/>
            <a:stretch/>
          </p:blipFill>
          <p:spPr>
            <a:xfrm>
              <a:off x="7310268" y="1176263"/>
              <a:ext cx="4881732" cy="462382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29C065-CEA3-E2AE-6423-D39AB21B54FB}"/>
                </a:ext>
              </a:extLst>
            </p:cNvPr>
            <p:cNvSpPr/>
            <p:nvPr/>
          </p:nvSpPr>
          <p:spPr>
            <a:xfrm>
              <a:off x="11268075" y="5308842"/>
              <a:ext cx="923925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4437C70-698B-54B8-3435-A72D1F8BCF55}"/>
              </a:ext>
            </a:extLst>
          </p:cNvPr>
          <p:cNvSpPr/>
          <p:nvPr/>
        </p:nvSpPr>
        <p:spPr>
          <a:xfrm>
            <a:off x="6065370" y="2311752"/>
            <a:ext cx="1013026" cy="23184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9B507-C3DF-9E2B-A0DC-1391DC5EFEBD}"/>
              </a:ext>
            </a:extLst>
          </p:cNvPr>
          <p:cNvSpPr txBox="1"/>
          <p:nvPr/>
        </p:nvSpPr>
        <p:spPr>
          <a:xfrm>
            <a:off x="6250281" y="1814766"/>
            <a:ext cx="6286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SPES-driver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8551B9-A662-FDC9-53C8-38396DBD68D9}"/>
              </a:ext>
            </a:extLst>
          </p:cNvPr>
          <p:cNvSpPr/>
          <p:nvPr/>
        </p:nvSpPr>
        <p:spPr>
          <a:xfrm>
            <a:off x="5300949" y="3820679"/>
            <a:ext cx="709612" cy="1237200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B3212-8730-CBEF-AE4E-0D99C05CC066}"/>
              </a:ext>
            </a:extLst>
          </p:cNvPr>
          <p:cNvSpPr txBox="1"/>
          <p:nvPr/>
        </p:nvSpPr>
        <p:spPr>
          <a:xfrm>
            <a:off x="5068640" y="5101197"/>
            <a:ext cx="10853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ISOL2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C6639-9D6E-DD51-EC7B-D49925A7A7C9}"/>
              </a:ext>
            </a:extLst>
          </p:cNvPr>
          <p:cNvCxnSpPr>
            <a:cxnSpLocks/>
          </p:cNvCxnSpPr>
          <p:nvPr/>
        </p:nvCxnSpPr>
        <p:spPr>
          <a:xfrm>
            <a:off x="6637340" y="3622296"/>
            <a:ext cx="0" cy="21414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D67C08-562C-DBCD-EDB2-961CA7BE1AD9}"/>
              </a:ext>
            </a:extLst>
          </p:cNvPr>
          <p:cNvCxnSpPr>
            <a:cxnSpLocks/>
          </p:cNvCxnSpPr>
          <p:nvPr/>
        </p:nvCxnSpPr>
        <p:spPr>
          <a:xfrm flipH="1">
            <a:off x="6259416" y="3836440"/>
            <a:ext cx="377924" cy="54125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94BF3C-C0E6-6BE0-E25C-09022E65F66D}"/>
              </a:ext>
            </a:extLst>
          </p:cNvPr>
          <p:cNvCxnSpPr>
            <a:cxnSpLocks/>
          </p:cNvCxnSpPr>
          <p:nvPr/>
        </p:nvCxnSpPr>
        <p:spPr>
          <a:xfrm flipH="1">
            <a:off x="5678116" y="4377694"/>
            <a:ext cx="5813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7315F12-5D43-D277-389E-EFED8D7229C1}"/>
              </a:ext>
            </a:extLst>
          </p:cNvPr>
          <p:cNvSpPr/>
          <p:nvPr/>
        </p:nvSpPr>
        <p:spPr>
          <a:xfrm>
            <a:off x="5611301" y="4297009"/>
            <a:ext cx="167160" cy="1430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FE4C81-1E5F-22B8-B471-2DBE69367BA4}"/>
              </a:ext>
            </a:extLst>
          </p:cNvPr>
          <p:cNvGrpSpPr/>
          <p:nvPr/>
        </p:nvGrpSpPr>
        <p:grpSpPr>
          <a:xfrm>
            <a:off x="6259416" y="4794592"/>
            <a:ext cx="1090728" cy="562499"/>
            <a:chOff x="0" y="30875"/>
            <a:chExt cx="4725159" cy="4797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DB2321A-6569-95B7-1223-C546C63A1FE9}"/>
                </a:ext>
              </a:extLst>
            </p:cNvPr>
            <p:cNvSpPr/>
            <p:nvPr/>
          </p:nvSpPr>
          <p:spPr>
            <a:xfrm>
              <a:off x="0" y="30875"/>
              <a:ext cx="4725159" cy="4797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: Rounded Corners 4">
              <a:extLst>
                <a:ext uri="{FF2B5EF4-FFF2-40B4-BE49-F238E27FC236}">
                  <a16:creationId xmlns:a16="http://schemas.microsoft.com/office/drawing/2014/main" id="{54CCA345-B516-77CD-2D95-1CBCE8556634}"/>
                </a:ext>
              </a:extLst>
            </p:cNvPr>
            <p:cNvSpPr txBox="1"/>
            <p:nvPr/>
          </p:nvSpPr>
          <p:spPr>
            <a:xfrm>
              <a:off x="23418" y="54292"/>
              <a:ext cx="4701741" cy="418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1</a:t>
              </a:r>
            </a:p>
          </p:txBody>
        </p:sp>
      </p:grpSp>
      <p:pic>
        <p:nvPicPr>
          <p:cNvPr id="36" name="Immagine 7">
            <a:extLst>
              <a:ext uri="{FF2B5EF4-FFF2-40B4-BE49-F238E27FC236}">
                <a16:creationId xmlns:a16="http://schemas.microsoft.com/office/drawing/2014/main" id="{E4398819-036C-E32F-894E-C61B0A223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319" y="3521909"/>
            <a:ext cx="2694489" cy="189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2C6881-7C91-034B-041A-159D2758AE1D}"/>
              </a:ext>
            </a:extLst>
          </p:cNvPr>
          <p:cNvSpPr txBox="1"/>
          <p:nvPr/>
        </p:nvSpPr>
        <p:spPr>
          <a:xfrm>
            <a:off x="5534065" y="5574636"/>
            <a:ext cx="5987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/>
              <a:t>Phase 1 completed.</a:t>
            </a:r>
            <a:endParaRPr lang="en-US" b="1" u="sng" noProof="0" dirty="0">
              <a:solidFill>
                <a:srgbClr val="00B050"/>
              </a:solidFill>
            </a:endParaRPr>
          </a:p>
          <a:p>
            <a:pPr algn="ctr"/>
            <a:r>
              <a:rPr lang="en-US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Cyclotron operational &amp; target station tested.</a:t>
            </a:r>
            <a:endParaRPr lang="en-US" b="1" u="sng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710411-6C0B-7B76-B7C7-6A8026D0FE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72" b="23964"/>
          <a:stretch/>
        </p:blipFill>
        <p:spPr>
          <a:xfrm>
            <a:off x="8097406" y="821241"/>
            <a:ext cx="3506453" cy="169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9EA7AAEA-83EB-EA46-FC2C-B2ED8CD34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801" y="3959268"/>
            <a:ext cx="2762552" cy="20713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3F7D314-08E4-5608-045B-2DE7FF52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87" y="982458"/>
            <a:ext cx="2667717" cy="355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67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29AEF0E0-010F-89F7-0721-10AE9B35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9231648" cy="362844"/>
          </a:xfrm>
        </p:spPr>
        <p:txBody>
          <a:bodyPr>
            <a:normAutofit fontScale="90000"/>
          </a:bodyPr>
          <a:lstStyle/>
          <a:p>
            <a:r>
              <a:rPr lang="en-US" sz="2400" b="1" noProof="0" dirty="0">
                <a:solidFill>
                  <a:srgbClr val="002060"/>
                </a:solidFill>
              </a:rPr>
              <a:t>Three irradiation runs with 35, 50 and 70 MeV proton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709B-F49B-7FAE-0A13-F7E7BC35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6FDAC-0505-4C6F-9AC9-E3C4BDFECF97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877902-6A40-C2A6-303E-F38BC99CD10E}"/>
              </a:ext>
            </a:extLst>
          </p:cNvPr>
          <p:cNvSpPr/>
          <p:nvPr/>
        </p:nvSpPr>
        <p:spPr>
          <a:xfrm>
            <a:off x="-189034" y="3327853"/>
            <a:ext cx="4551484" cy="2901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48CD5AF-31F6-CD4F-2BD4-971A6E197367}"/>
              </a:ext>
            </a:extLst>
          </p:cNvPr>
          <p:cNvSpPr>
            <a:spLocks noGrp="1"/>
          </p:cNvSpPr>
          <p:nvPr/>
        </p:nvSpPr>
        <p:spPr>
          <a:xfrm>
            <a:off x="706019" y="317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noProof="0" dirty="0"/>
          </a:p>
        </p:txBody>
      </p:sp>
      <p:pic>
        <p:nvPicPr>
          <p:cNvPr id="37" name="Picture 15">
            <a:extLst>
              <a:ext uri="{FF2B5EF4-FFF2-40B4-BE49-F238E27FC236}">
                <a16:creationId xmlns:a16="http://schemas.microsoft.com/office/drawing/2014/main" id="{3DE81116-6F09-C230-D6B4-1710359C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5" y="2369595"/>
            <a:ext cx="2449144" cy="326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6BDEE3-D59C-62C2-2A7E-05504AAE9248}"/>
              </a:ext>
            </a:extLst>
          </p:cNvPr>
          <p:cNvCxnSpPr>
            <a:cxnSpLocks/>
          </p:cNvCxnSpPr>
          <p:nvPr/>
        </p:nvCxnSpPr>
        <p:spPr>
          <a:xfrm flipV="1">
            <a:off x="-532125" y="3720879"/>
            <a:ext cx="2275742" cy="1137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F413D55-2DD7-381E-38AD-61BB689C5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233413"/>
              </p:ext>
            </p:extLst>
          </p:nvPr>
        </p:nvGraphicFramePr>
        <p:xfrm>
          <a:off x="970381" y="806495"/>
          <a:ext cx="5879905" cy="983236"/>
        </p:xfrm>
        <a:graphic>
          <a:graphicData uri="http://schemas.openxmlformats.org/drawingml/2006/table">
            <a:tbl>
              <a:tblPr firstRow="1" bandRow="1"/>
              <a:tblGrid>
                <a:gridCol w="5879905">
                  <a:extLst>
                    <a:ext uri="{9D8B030D-6E8A-4147-A177-3AD203B41FA5}">
                      <a16:colId xmlns:a16="http://schemas.microsoft.com/office/drawing/2014/main" val="1552128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en-US" noProof="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5099428"/>
                  </a:ext>
                </a:extLst>
              </a:tr>
              <a:tr h="312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/>
                        <a:t>Beamline characterization process using IAEA monitor reactions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/>
                        <a:t>https://www-nds.iaea.org/medical/monitor_reactions.html</a:t>
                      </a:r>
                      <a:r>
                        <a:rPr lang="en-US" sz="1400" b="1" noProof="0" dirty="0"/>
                        <a:t>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0158579"/>
                  </a:ext>
                </a:extLst>
              </a:tr>
              <a:tr h="3121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noProof="0" dirty="0" err="1"/>
                        <a:t>nat</a:t>
                      </a:r>
                      <a:r>
                        <a:rPr lang="en-US" sz="1600" noProof="0" dirty="0" err="1"/>
                        <a:t>Al</a:t>
                      </a:r>
                      <a:r>
                        <a:rPr lang="en-US" sz="1600" noProof="0" dirty="0"/>
                        <a:t>(</a:t>
                      </a:r>
                      <a:r>
                        <a:rPr lang="en-US" sz="1600" noProof="0" dirty="0" err="1"/>
                        <a:t>p,x</a:t>
                      </a:r>
                      <a:r>
                        <a:rPr lang="en-US" sz="1600" noProof="0" dirty="0"/>
                        <a:t>)</a:t>
                      </a:r>
                      <a:r>
                        <a:rPr lang="en-US" sz="1600" baseline="30000" noProof="0" dirty="0"/>
                        <a:t>22/24</a:t>
                      </a:r>
                      <a:r>
                        <a:rPr lang="en-US" sz="1600" noProof="0" dirty="0"/>
                        <a:t>Na; </a:t>
                      </a:r>
                      <a:r>
                        <a:rPr lang="en-US" sz="1600" baseline="30000" noProof="0" dirty="0" err="1"/>
                        <a:t>nat</a:t>
                      </a:r>
                      <a:r>
                        <a:rPr lang="en-US" sz="1600" baseline="0" noProof="0" dirty="0" err="1"/>
                        <a:t>Ni</a:t>
                      </a:r>
                      <a:r>
                        <a:rPr lang="en-US" sz="1600" baseline="0" noProof="0" dirty="0"/>
                        <a:t>(</a:t>
                      </a:r>
                      <a:r>
                        <a:rPr lang="en-US" sz="1600" baseline="0" noProof="0" dirty="0" err="1"/>
                        <a:t>p,x</a:t>
                      </a:r>
                      <a:r>
                        <a:rPr lang="en-US" sz="1600" baseline="0" noProof="0" dirty="0"/>
                        <a:t>)</a:t>
                      </a:r>
                      <a:r>
                        <a:rPr lang="en-US" sz="1600" baseline="30000" noProof="0" dirty="0"/>
                        <a:t>57</a:t>
                      </a:r>
                      <a:r>
                        <a:rPr lang="en-US" sz="1600" baseline="0" noProof="0" dirty="0"/>
                        <a:t>Ni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976180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5E42F5D-CE7C-43BD-6E57-C48377165D70}"/>
              </a:ext>
            </a:extLst>
          </p:cNvPr>
          <p:cNvSpPr txBox="1"/>
          <p:nvPr/>
        </p:nvSpPr>
        <p:spPr>
          <a:xfrm>
            <a:off x="-44218" y="3525865"/>
            <a:ext cx="1051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Beam</a:t>
            </a:r>
          </a:p>
        </p:txBody>
      </p:sp>
      <p:grpSp>
        <p:nvGrpSpPr>
          <p:cNvPr id="5" name="Gruppo 7">
            <a:extLst>
              <a:ext uri="{FF2B5EF4-FFF2-40B4-BE49-F238E27FC236}">
                <a16:creationId xmlns:a16="http://schemas.microsoft.com/office/drawing/2014/main" id="{2280F1B5-D2EE-9F9A-CEE1-0B5C5E2E3E86}"/>
              </a:ext>
            </a:extLst>
          </p:cNvPr>
          <p:cNvGrpSpPr/>
          <p:nvPr/>
        </p:nvGrpSpPr>
        <p:grpSpPr>
          <a:xfrm>
            <a:off x="3058467" y="2106841"/>
            <a:ext cx="1456678" cy="1535373"/>
            <a:chOff x="6536382" y="1678120"/>
            <a:chExt cx="6563829" cy="6918425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09F5125A-3ED1-2743-AE81-20D02E87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1819" y="1678120"/>
              <a:ext cx="5074439" cy="60771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18E3018E-B3BC-4C4F-6867-F48048EB9E6C}"/>
                </a:ext>
              </a:extLst>
            </p:cNvPr>
            <p:cNvSpPr txBox="1"/>
            <p:nvPr/>
          </p:nvSpPr>
          <p:spPr>
            <a:xfrm>
              <a:off x="6536382" y="7348381"/>
              <a:ext cx="6563829" cy="1248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noProof="0" dirty="0"/>
            </a:p>
          </p:txBody>
        </p:sp>
      </p:grpSp>
      <p:pic>
        <p:nvPicPr>
          <p:cNvPr id="10" name="Immagine 5" descr="Immagine che contiene testo, diagramma, schermata, numero&#10;&#10;Descrizione generata automaticamente">
            <a:extLst>
              <a:ext uri="{FF2B5EF4-FFF2-40B4-BE49-F238E27FC236}">
                <a16:creationId xmlns:a16="http://schemas.microsoft.com/office/drawing/2014/main" id="{8C9557F6-1F95-8B7C-FABB-1770F43C8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1995" r="509" b="2543"/>
          <a:stretch/>
        </p:blipFill>
        <p:spPr>
          <a:xfrm>
            <a:off x="7751488" y="317113"/>
            <a:ext cx="4312159" cy="2557415"/>
          </a:xfrm>
          <a:prstGeom prst="rect">
            <a:avLst/>
          </a:prstGeom>
        </p:spPr>
      </p:pic>
      <p:pic>
        <p:nvPicPr>
          <p:cNvPr id="31" name="Immagine 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4424FBE-2E92-77B0-593E-BBEC69D98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57" y="3887069"/>
            <a:ext cx="4517243" cy="2391688"/>
          </a:xfrm>
          <a:prstGeom prst="rect">
            <a:avLst/>
          </a:prstGeom>
        </p:spPr>
      </p:pic>
      <p:pic>
        <p:nvPicPr>
          <p:cNvPr id="34" name="Immagine 4">
            <a:extLst>
              <a:ext uri="{FF2B5EF4-FFF2-40B4-BE49-F238E27FC236}">
                <a16:creationId xmlns:a16="http://schemas.microsoft.com/office/drawing/2014/main" id="{E1E112D8-3014-93C1-77AA-CDCB04543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863" y="2076244"/>
            <a:ext cx="2686179" cy="14712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6953DD-29B9-6216-C988-C2CD914B5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505" y="3702192"/>
            <a:ext cx="3373996" cy="256225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3C0F31-0EE3-C2A0-B699-35616C060115}"/>
              </a:ext>
            </a:extLst>
          </p:cNvPr>
          <p:cNvSpPr/>
          <p:nvPr/>
        </p:nvSpPr>
        <p:spPr>
          <a:xfrm>
            <a:off x="6507574" y="2076244"/>
            <a:ext cx="428625" cy="1471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aphicFrame>
        <p:nvGraphicFramePr>
          <p:cNvPr id="3" name="Table 24">
            <a:extLst>
              <a:ext uri="{FF2B5EF4-FFF2-40B4-BE49-F238E27FC236}">
                <a16:creationId xmlns:a16="http://schemas.microsoft.com/office/drawing/2014/main" id="{0F656519-040D-B5B8-903B-ACA8D4EE8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02952"/>
              </p:ext>
            </p:extLst>
          </p:nvPr>
        </p:nvGraphicFramePr>
        <p:xfrm>
          <a:off x="7518779" y="3215510"/>
          <a:ext cx="4673221" cy="624208"/>
        </p:xfrm>
        <a:graphic>
          <a:graphicData uri="http://schemas.openxmlformats.org/drawingml/2006/table">
            <a:tbl>
              <a:tblPr firstRow="1" bandRow="1"/>
              <a:tblGrid>
                <a:gridCol w="4673221">
                  <a:extLst>
                    <a:ext uri="{9D8B030D-6E8A-4147-A177-3AD203B41FA5}">
                      <a16:colId xmlns:a16="http://schemas.microsoft.com/office/drawing/2014/main" val="1552128914"/>
                    </a:ext>
                  </a:extLst>
                </a:gridCol>
              </a:tblGrid>
              <a:tr h="3121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400" b="1" noProof="0" dirty="0"/>
                        <a:t>Remeasuring  </a:t>
                      </a:r>
                      <a:r>
                        <a:rPr lang="en-US" sz="1400" b="1" noProof="0" dirty="0" err="1"/>
                        <a:t>xs</a:t>
                      </a:r>
                      <a:r>
                        <a:rPr lang="en-US" sz="1400" b="1" noProof="0" dirty="0"/>
                        <a:t> for  </a:t>
                      </a:r>
                      <a:r>
                        <a:rPr lang="en-US" sz="1400" b="1" baseline="30000" noProof="0" dirty="0">
                          <a:latin typeface="+mn-lt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6</a:t>
                      </a:r>
                      <a:r>
                        <a:rPr lang="en-US" sz="1400" b="1" baseline="30000" noProof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7</a:t>
                      </a:r>
                      <a:r>
                        <a:rPr lang="en-US" sz="1400" b="1" noProof="0" dirty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Cu production route</a:t>
                      </a:r>
                      <a:r>
                        <a:rPr lang="en-US" sz="1400" b="1" noProof="0" dirty="0">
                          <a:latin typeface="+mn-lt"/>
                        </a:rPr>
                        <a:t> 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158579"/>
                  </a:ext>
                </a:extLst>
              </a:tr>
              <a:tr h="3121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600" baseline="30000" noProof="0" dirty="0"/>
                        <a:t>                   68</a:t>
                      </a:r>
                      <a:r>
                        <a:rPr lang="en-US" sz="1600" baseline="0" noProof="0" dirty="0"/>
                        <a:t>Zn(</a:t>
                      </a:r>
                      <a:r>
                        <a:rPr lang="en-US" sz="1600" baseline="0" noProof="0" dirty="0" err="1"/>
                        <a:t>p,x</a:t>
                      </a:r>
                      <a:r>
                        <a:rPr lang="en-US" sz="1600" baseline="0" noProof="0" dirty="0"/>
                        <a:t>)</a:t>
                      </a:r>
                      <a:r>
                        <a:rPr lang="en-US" sz="1600" baseline="30000" noProof="0" dirty="0"/>
                        <a:t>67/64</a:t>
                      </a:r>
                      <a:r>
                        <a:rPr lang="en-US" sz="1600" baseline="0" noProof="0" dirty="0"/>
                        <a:t>Cu &amp;&amp; </a:t>
                      </a:r>
                      <a:r>
                        <a:rPr lang="en-US" sz="1600" baseline="30000" noProof="0" dirty="0"/>
                        <a:t> 70</a:t>
                      </a:r>
                      <a:r>
                        <a:rPr lang="en-US" sz="1600" baseline="0" noProof="0" dirty="0"/>
                        <a:t>Zn(</a:t>
                      </a:r>
                      <a:r>
                        <a:rPr lang="en-US" sz="1600" baseline="0" noProof="0" dirty="0" err="1"/>
                        <a:t>p,x</a:t>
                      </a:r>
                      <a:r>
                        <a:rPr lang="en-US" sz="1600" baseline="0" noProof="0" dirty="0"/>
                        <a:t>)</a:t>
                      </a:r>
                      <a:r>
                        <a:rPr lang="en-US" sz="1600" baseline="30000" noProof="0" dirty="0"/>
                        <a:t>67/64</a:t>
                      </a:r>
                      <a:r>
                        <a:rPr lang="en-US" sz="1600" baseline="0" noProof="0" dirty="0"/>
                        <a:t>Cu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761802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3139C71F-2929-A1EB-EE66-EAED06B83038}"/>
              </a:ext>
            </a:extLst>
          </p:cNvPr>
          <p:cNvSpPr/>
          <p:nvPr/>
        </p:nvSpPr>
        <p:spPr>
          <a:xfrm>
            <a:off x="5605679" y="2076244"/>
            <a:ext cx="428625" cy="1471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087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822DF-E1BF-752E-3770-861DBAE7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loor plan of a building&#10;&#10;Description automatically generated">
            <a:extLst>
              <a:ext uri="{FF2B5EF4-FFF2-40B4-BE49-F238E27FC236}">
                <a16:creationId xmlns:a16="http://schemas.microsoft.com/office/drawing/2014/main" id="{8A5CD907-5A95-309C-EC2C-CDBDE532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"/>
          <a:stretch/>
        </p:blipFill>
        <p:spPr>
          <a:xfrm>
            <a:off x="4585756" y="688428"/>
            <a:ext cx="6466554" cy="55056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711467-9FE1-42E0-166A-9C8660AFA710}"/>
              </a:ext>
            </a:extLst>
          </p:cNvPr>
          <p:cNvSpPr/>
          <p:nvPr/>
        </p:nvSpPr>
        <p:spPr>
          <a:xfrm>
            <a:off x="6387909" y="1634660"/>
            <a:ext cx="916835" cy="2400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FDE4FA-4AE4-CEB1-6CE6-5AB4B9C27235}"/>
              </a:ext>
            </a:extLst>
          </p:cNvPr>
          <p:cNvSpPr/>
          <p:nvPr/>
        </p:nvSpPr>
        <p:spPr>
          <a:xfrm>
            <a:off x="5627223" y="3501277"/>
            <a:ext cx="756390" cy="1928219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E7163-D78F-BF38-22F6-5574C55108C5}"/>
              </a:ext>
            </a:extLst>
          </p:cNvPr>
          <p:cNvSpPr txBox="1"/>
          <p:nvPr/>
        </p:nvSpPr>
        <p:spPr>
          <a:xfrm>
            <a:off x="5287707" y="5553986"/>
            <a:ext cx="1435421" cy="640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noProof="0" dirty="0"/>
              <a:t>Phase2</a:t>
            </a:r>
          </a:p>
          <a:p>
            <a:pPr>
              <a:defRPr/>
            </a:pPr>
            <a:r>
              <a:rPr lang="en-US" noProof="0" dirty="0"/>
              <a:t>SPES</a:t>
            </a:r>
            <a:endParaRPr lang="en-US" noProof="0" dirty="0">
              <a:latin typeface="Symbol" panose="05050102010706020507" pitchFamily="18" charset="2"/>
            </a:endParaRPr>
          </a:p>
          <a:p>
            <a:pPr>
              <a:defRPr/>
            </a:pPr>
            <a:r>
              <a:rPr lang="en-US" noProof="0" dirty="0">
                <a:latin typeface="+mj-lt"/>
                <a:cs typeface="Times New Roman" panose="02020603050405020304" pitchFamily="18" charset="0"/>
              </a:rPr>
              <a:t>LERIB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C17B3C4-927B-D1E3-D163-F744F593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7752358" cy="362844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SPES – Phase 2: the ISOL facility and the low-energy exp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7F93E-3A89-1409-B39B-8594D7327C4C}"/>
              </a:ext>
            </a:extLst>
          </p:cNvPr>
          <p:cNvSpPr txBox="1"/>
          <p:nvPr/>
        </p:nvSpPr>
        <p:spPr>
          <a:xfrm>
            <a:off x="289395" y="938337"/>
            <a:ext cx="429370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noProof="0" dirty="0"/>
              <a:t>Phase 2 priorities and work plan:</a:t>
            </a:r>
          </a:p>
          <a:p>
            <a:endParaRPr lang="en-US" sz="14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noProof="0" dirty="0"/>
              <a:t>ISOL Machine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Cooling 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Pneumatic 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HV 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Vacuum plants &amp; Gas Recovery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Control systems &amp; 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noProof="0" dirty="0">
                <a:solidFill>
                  <a:schemeClr val="bg1">
                    <a:lumMod val="65000"/>
                  </a:schemeClr>
                </a:solidFill>
              </a:rPr>
              <a:t>Laser laboratory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>
                <a:solidFill>
                  <a:schemeClr val="bg1">
                    <a:lumMod val="65000"/>
                  </a:schemeClr>
                </a:solidFill>
              </a:rPr>
              <a:t>3 dye lasers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>
                <a:solidFill>
                  <a:schemeClr val="bg1">
                    <a:lumMod val="65000"/>
                  </a:schemeClr>
                </a:solidFill>
              </a:rPr>
              <a:t>Cooling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noProof="0" dirty="0"/>
              <a:t>Low-energy transport and selection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Beamline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Vacuum 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Control system &amp; MPS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/>
              <a:t>Cooling plants for LRMS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noProof="0" dirty="0">
                <a:solidFill>
                  <a:schemeClr val="bg1">
                    <a:lumMod val="65000"/>
                  </a:schemeClr>
                </a:solidFill>
              </a:rPr>
              <a:t>Handling &amp; Temporary  Storage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>
                <a:solidFill>
                  <a:schemeClr val="bg1">
                    <a:lumMod val="65000"/>
                  </a:schemeClr>
                </a:solidFill>
              </a:rPr>
              <a:t>AGV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>
                <a:solidFill>
                  <a:schemeClr val="bg1">
                    <a:lumMod val="65000"/>
                  </a:schemeClr>
                </a:solidFill>
              </a:rPr>
              <a:t>Horizontal Handling Machine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noProof="0" dirty="0">
                <a:solidFill>
                  <a:schemeClr val="bg1">
                    <a:lumMod val="65000"/>
                  </a:schemeClr>
                </a:solidFill>
              </a:rPr>
              <a:t>TSS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6844A-D628-CA2E-A055-9EACE5F68F3E}"/>
              </a:ext>
            </a:extLst>
          </p:cNvPr>
          <p:cNvSpPr txBox="1"/>
          <p:nvPr/>
        </p:nvSpPr>
        <p:spPr>
          <a:xfrm>
            <a:off x="7819033" y="2044005"/>
            <a:ext cx="4031311" cy="276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noProof="0" dirty="0"/>
              <a:t>TASKS</a:t>
            </a:r>
          </a:p>
          <a:p>
            <a:pPr marL="342900" indent="-342900">
              <a:buFont typeface="+mj-lt"/>
              <a:buAutoNum type="arabicPeriod"/>
            </a:pPr>
            <a:endParaRPr lang="en-US" sz="1400" noProof="0" dirty="0"/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/>
              <a:t>ISOL machine completion &amp; stable beam commissioning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/>
              <a:t>In-beam commissioning of the ISOL machine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/>
              <a:t>LERIB beamlines completion&amp; stable beam commissioning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/>
              <a:t>RIB commissioning on the tape station</a:t>
            </a:r>
          </a:p>
          <a:p>
            <a:pPr marL="342900" indent="-342900">
              <a:buFont typeface="+mj-lt"/>
              <a:buAutoNum type="arabicPeriod"/>
            </a:pPr>
            <a:endParaRPr lang="en-US" sz="1400" noProof="0" dirty="0"/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/>
              <a:t>AGV &amp; TSS full commissioning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/>
              <a:t>LASER lab. completion &amp; commissioning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26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9C164E-8B8F-1BB3-7D97-EDB2F373FDC8}"/>
              </a:ext>
            </a:extLst>
          </p:cNvPr>
          <p:cNvCxnSpPr>
            <a:cxnSpLocks/>
          </p:cNvCxnSpPr>
          <p:nvPr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36D52E-8E8D-D6B4-7660-D7CB6FF6C046}"/>
              </a:ext>
            </a:extLst>
          </p:cNvPr>
          <p:cNvSpPr txBox="1"/>
          <p:nvPr/>
        </p:nvSpPr>
        <p:spPr>
          <a:xfrm>
            <a:off x="66675" y="11395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The SPES Target Ion Source</a:t>
            </a:r>
          </a:p>
        </p:txBody>
      </p:sp>
      <p:sp>
        <p:nvSpPr>
          <p:cNvPr id="3" name="Rettangolo 9">
            <a:extLst>
              <a:ext uri="{FF2B5EF4-FFF2-40B4-BE49-F238E27FC236}">
                <a16:creationId xmlns:a16="http://schemas.microsoft.com/office/drawing/2014/main" id="{4FA30A12-75E9-6104-8E4C-371B2B8AF9B1}"/>
              </a:ext>
            </a:extLst>
          </p:cNvPr>
          <p:cNvSpPr/>
          <p:nvPr/>
        </p:nvSpPr>
        <p:spPr>
          <a:xfrm>
            <a:off x="280999" y="970771"/>
            <a:ext cx="1569352" cy="42155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SPES</a:t>
            </a:r>
            <a:br>
              <a:rPr lang="en-US" b="1"/>
            </a:br>
            <a:r>
              <a:rPr lang="en-US" b="1"/>
              <a:t>ISOL</a:t>
            </a:r>
          </a:p>
          <a:p>
            <a:pPr algn="ctr"/>
            <a:r>
              <a:rPr lang="en-US" b="1"/>
              <a:t>Target</a:t>
            </a:r>
            <a:r>
              <a:rPr lang="en-US"/>
              <a:t>:</a:t>
            </a:r>
          </a:p>
          <a:p>
            <a:pPr marL="45720" algn="ctr"/>
            <a:r>
              <a:rPr lang="en-US" sz="1600" b="1" err="1"/>
              <a:t>UCx</a:t>
            </a:r>
            <a:r>
              <a:rPr lang="en-US" sz="1600"/>
              <a:t>, </a:t>
            </a:r>
            <a:r>
              <a:rPr lang="en-US" sz="1600" err="1"/>
              <a:t>SiC</a:t>
            </a:r>
            <a:r>
              <a:rPr lang="en-US" sz="1600"/>
              <a:t>,... </a:t>
            </a:r>
          </a:p>
          <a:p>
            <a:pPr marL="45720" algn="ctr"/>
            <a:r>
              <a:rPr lang="en-US" sz="1600"/>
              <a:t>10</a:t>
            </a:r>
            <a:r>
              <a:rPr lang="en-US" sz="1600" baseline="30000"/>
              <a:t>13 </a:t>
            </a:r>
            <a:r>
              <a:rPr lang="en-US" sz="1600" err="1"/>
              <a:t>fiss</a:t>
            </a:r>
            <a:r>
              <a:rPr lang="en-US" sz="1600"/>
              <a:t>./s</a:t>
            </a:r>
          </a:p>
          <a:p>
            <a:pPr marL="45720" algn="ctr"/>
            <a:r>
              <a:rPr lang="en-US" sz="1600"/>
              <a:t>T ~ 2000</a:t>
            </a:r>
            <a:r>
              <a:rPr lang="en-US" sz="1600" baseline="30000"/>
              <a:t>o</a:t>
            </a:r>
            <a:r>
              <a:rPr lang="en-US" sz="1600"/>
              <a:t>C</a:t>
            </a:r>
          </a:p>
          <a:p>
            <a:pPr marL="45720" algn="ctr"/>
            <a:r>
              <a:rPr lang="en-US" sz="1600"/>
              <a:t>3 sources </a:t>
            </a:r>
            <a:r>
              <a:rPr lang="en-US" sz="1400"/>
              <a:t>SIS, LIS, PIS</a:t>
            </a:r>
          </a:p>
          <a:p>
            <a:pPr marL="45720" algn="ctr"/>
            <a:r>
              <a: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8 kW power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5FD89-2C25-2F57-32B4-5098FB2B7EE7}"/>
              </a:ext>
            </a:extLst>
          </p:cNvPr>
          <p:cNvSpPr txBox="1"/>
          <p:nvPr/>
        </p:nvSpPr>
        <p:spPr>
          <a:xfrm>
            <a:off x="1065675" y="5419225"/>
            <a:ext cx="1026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Beam test at </a:t>
            </a:r>
            <a:r>
              <a:rPr lang="en-US" sz="1600" b="1" err="1"/>
              <a:t>iThemba</a:t>
            </a:r>
            <a:r>
              <a:rPr lang="en-US" sz="1600" b="1"/>
              <a:t> lab. (2014): 66MeV protons, 60 </a:t>
            </a:r>
            <a:r>
              <a:rPr lang="en-US" sz="1600" b="1">
                <a:latin typeface="Symbol" panose="05050102010706020507" pitchFamily="18" charset="2"/>
              </a:rPr>
              <a:t>m</a:t>
            </a:r>
            <a:r>
              <a:rPr lang="en-US" sz="1600" b="1"/>
              <a:t>A on full scale </a:t>
            </a:r>
            <a:r>
              <a:rPr lang="en-US" sz="1600" b="1" err="1"/>
              <a:t>SiC</a:t>
            </a:r>
            <a:r>
              <a:rPr lang="en-US" sz="1600" b="1"/>
              <a:t> prototype at 1600 </a:t>
            </a:r>
            <a:r>
              <a:rPr lang="en-US" sz="1600" baseline="30000" err="1"/>
              <a:t>o</a:t>
            </a:r>
            <a:r>
              <a:rPr lang="en-US" sz="1600" b="1" err="1"/>
              <a:t>C</a:t>
            </a:r>
            <a:r>
              <a:rPr lang="en-US" sz="1600" b="1"/>
              <a:t> (FEM sim. Validation)</a:t>
            </a:r>
          </a:p>
          <a:p>
            <a:pPr algn="ctr"/>
            <a:r>
              <a:rPr lang="en-US" sz="1600" b="1"/>
              <a:t>Former beam tests: ORNL (2007, 2010-2011) </a:t>
            </a:r>
            <a:r>
              <a:rPr lang="en-US" sz="1600" b="1" err="1"/>
              <a:t>SiC</a:t>
            </a:r>
            <a:r>
              <a:rPr lang="en-US" sz="1600" b="1"/>
              <a:t>, </a:t>
            </a:r>
            <a:r>
              <a:rPr lang="en-US" sz="1600" b="1" err="1"/>
              <a:t>Ucx</a:t>
            </a:r>
            <a:r>
              <a:rPr lang="en-US" sz="1600" b="1"/>
              <a:t>; ISOLDE(2009) UCx, IPNO (2013) UCx.</a:t>
            </a:r>
          </a:p>
        </p:txBody>
      </p:sp>
      <p:sp>
        <p:nvSpPr>
          <p:cNvPr id="10" name="Rectangle 46">
            <a:extLst>
              <a:ext uri="{FF2B5EF4-FFF2-40B4-BE49-F238E27FC236}">
                <a16:creationId xmlns:a16="http://schemas.microsoft.com/office/drawing/2014/main" id="{9D40A1C7-3D5E-815B-35BA-C5042063F234}"/>
              </a:ext>
            </a:extLst>
          </p:cNvPr>
          <p:cNvSpPr/>
          <p:nvPr/>
        </p:nvSpPr>
        <p:spPr>
          <a:xfrm>
            <a:off x="1804988" y="1004271"/>
            <a:ext cx="9263061" cy="414970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Elemento grafico 16">
            <a:extLst>
              <a:ext uri="{FF2B5EF4-FFF2-40B4-BE49-F238E27FC236}">
                <a16:creationId xmlns:a16="http://schemas.microsoft.com/office/drawing/2014/main" id="{B20EBC83-80A7-FBDF-3428-5A953B7D3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8204" y="1426672"/>
            <a:ext cx="4917787" cy="3307402"/>
          </a:xfrm>
          <a:prstGeom prst="rect">
            <a:avLst/>
          </a:prstGeom>
        </p:spPr>
      </p:pic>
      <p:pic>
        <p:nvPicPr>
          <p:cNvPr id="41" name="Elemento grafico 10">
            <a:extLst>
              <a:ext uri="{FF2B5EF4-FFF2-40B4-BE49-F238E27FC236}">
                <a16:creationId xmlns:a16="http://schemas.microsoft.com/office/drawing/2014/main" id="{854F703D-3C66-DD30-096D-0EA5B89FE0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5991" y="1109708"/>
            <a:ext cx="4104205" cy="3778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96EE7-1160-C308-B0F0-2330FEC36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026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890</Words>
  <Application>Microsoft Office PowerPoint</Application>
  <PresentationFormat>Widescreen</PresentationFormat>
  <Paragraphs>207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 Math</vt:lpstr>
      <vt:lpstr>Courier New</vt:lpstr>
      <vt:lpstr>Oswald</vt:lpstr>
      <vt:lpstr>Symbol</vt:lpstr>
      <vt:lpstr>Times New Roman</vt:lpstr>
      <vt:lpstr>Wingdings</vt:lpstr>
      <vt:lpstr>1_Office Theme</vt:lpstr>
      <vt:lpstr>PowerPoint Presentation</vt:lpstr>
      <vt:lpstr>LNL accelerator complex and beamtime</vt:lpstr>
      <vt:lpstr>LNL TAP complex and the SPES project – RIB production and post-acceleration</vt:lpstr>
      <vt:lpstr>The SPES project</vt:lpstr>
      <vt:lpstr>Implementation</vt:lpstr>
      <vt:lpstr>Phase 1 at completion: beam delivered May 2024</vt:lpstr>
      <vt:lpstr>Three irradiation runs with 35, 50 and 70 MeV proton beams</vt:lpstr>
      <vt:lpstr>SPES – Phase 2: the ISOL facility and the low-energy exp hall</vt:lpstr>
      <vt:lpstr>PowerPoint Presentation</vt:lpstr>
      <vt:lpstr> The ISOL machine is completely installed in the ISOL1 bunker</vt:lpstr>
      <vt:lpstr>All service plants are completed and commissioned</vt:lpstr>
      <vt:lpstr>Controls &amp; MPS are completed and operational   </vt:lpstr>
      <vt:lpstr>Phase 2a: RIB commissioning of the ISOL machine</vt:lpstr>
      <vt:lpstr>Phase 2a: RIB commissioning of the ISOL machine </vt:lpstr>
      <vt:lpstr>Phase 2a: RIB commissioning of the ISOL machine</vt:lpstr>
      <vt:lpstr>Phase 2a: RIB commissioning of the ISOL machine </vt:lpstr>
      <vt:lpstr>Phase 2a: RIB commissioning of the ISOL machine </vt:lpstr>
      <vt:lpstr>Phase 2a: RIB commissioning of the ISOL machine</vt:lpstr>
      <vt:lpstr>First ISOL RIB @ SPES: November 2024 </vt:lpstr>
      <vt:lpstr>𝛾𝛾 coincidence in LaBr3 with 𝛃 coincidence</vt:lpstr>
      <vt:lpstr>Remote  Handling of Target-Ion-Sources ready and tested </vt:lpstr>
      <vt:lpstr>Completion of phase2: full LERIB facility</vt:lpstr>
      <vt:lpstr>Phase 2 completion: RIB on the tape station</vt:lpstr>
      <vt:lpstr>Completion of phase2: full LERIB facility</vt:lpstr>
      <vt:lpstr>Next steps: Phase 3 - ADIGE charge breeder</vt:lpstr>
      <vt:lpstr>4. Phase 3: RFQ </vt:lpstr>
      <vt:lpstr>Phase 4</vt:lpstr>
      <vt:lpstr>Phase 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SPES facility (Tom)</dc:title>
  <dc:creator>Tommaso Marchi</dc:creator>
  <cp:lastModifiedBy>Tommaso Marchi</cp:lastModifiedBy>
  <cp:revision>5</cp:revision>
  <dcterms:created xsi:type="dcterms:W3CDTF">2023-04-27T06:31:49Z</dcterms:created>
  <dcterms:modified xsi:type="dcterms:W3CDTF">2025-10-20T15:21:20Z</dcterms:modified>
</cp:coreProperties>
</file>