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5" r:id="rId2"/>
  </p:sldMasterIdLst>
  <p:notesMasterIdLst>
    <p:notesMasterId r:id="rId50"/>
  </p:notesMasterIdLst>
  <p:handoutMasterIdLst>
    <p:handoutMasterId r:id="rId51"/>
  </p:handoutMasterIdLst>
  <p:sldIdLst>
    <p:sldId id="320" r:id="rId3"/>
    <p:sldId id="315" r:id="rId4"/>
    <p:sldId id="837" r:id="rId5"/>
    <p:sldId id="5450" r:id="rId6"/>
    <p:sldId id="805" r:id="rId7"/>
    <p:sldId id="808" r:id="rId8"/>
    <p:sldId id="809" r:id="rId9"/>
    <p:sldId id="835" r:id="rId10"/>
    <p:sldId id="358" r:id="rId11"/>
    <p:sldId id="343" r:id="rId12"/>
    <p:sldId id="276" r:id="rId13"/>
    <p:sldId id="851" r:id="rId14"/>
    <p:sldId id="836" r:id="rId15"/>
    <p:sldId id="859" r:id="rId16"/>
    <p:sldId id="845" r:id="rId17"/>
    <p:sldId id="852" r:id="rId18"/>
    <p:sldId id="853" r:id="rId19"/>
    <p:sldId id="322" r:id="rId20"/>
    <p:sldId id="283" r:id="rId21"/>
    <p:sldId id="323" r:id="rId22"/>
    <p:sldId id="305" r:id="rId23"/>
    <p:sldId id="842" r:id="rId24"/>
    <p:sldId id="325" r:id="rId25"/>
    <p:sldId id="844" r:id="rId26"/>
    <p:sldId id="329" r:id="rId27"/>
    <p:sldId id="843" r:id="rId28"/>
    <p:sldId id="339" r:id="rId29"/>
    <p:sldId id="855" r:id="rId30"/>
    <p:sldId id="327" r:id="rId31"/>
    <p:sldId id="328" r:id="rId32"/>
    <p:sldId id="856" r:id="rId33"/>
    <p:sldId id="824" r:id="rId34"/>
    <p:sldId id="825" r:id="rId35"/>
    <p:sldId id="578" r:id="rId36"/>
    <p:sldId id="828" r:id="rId37"/>
    <p:sldId id="741" r:id="rId38"/>
    <p:sldId id="829" r:id="rId39"/>
    <p:sldId id="737" r:id="rId40"/>
    <p:sldId id="257" r:id="rId41"/>
    <p:sldId id="330" r:id="rId42"/>
    <p:sldId id="857" r:id="rId43"/>
    <p:sldId id="340" r:id="rId44"/>
    <p:sldId id="341" r:id="rId45"/>
    <p:sldId id="509" r:id="rId46"/>
    <p:sldId id="858" r:id="rId47"/>
    <p:sldId id="849" r:id="rId48"/>
    <p:sldId id="31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kempeneer Erik" initials="DE" lastIdx="1" clrIdx="0">
    <p:extLst>
      <p:ext uri="{19B8F6BF-5375-455C-9EA6-DF929625EA0E}">
        <p15:presenceInfo xmlns:p15="http://schemas.microsoft.com/office/powerpoint/2012/main" userId="S-1-5-21-2143564435-1125984783-857296014-42025" providerId="AD"/>
      </p:ext>
    </p:extLst>
  </p:cmAuthor>
  <p:cmAuthor id="2" name="Ulrich Dorda" initials="UD" lastIdx="6" clrIdx="1">
    <p:extLst>
      <p:ext uri="{19B8F6BF-5375-455C-9EA6-DF929625EA0E}">
        <p15:presenceInfo xmlns:p15="http://schemas.microsoft.com/office/powerpoint/2012/main" userId="S-1-5-21-2143564435-1125984783-857296014-41379" providerId="AD"/>
      </p:ext>
    </p:extLst>
  </p:cmAuthor>
  <p:cmAuthor id="3" name="Ramos João Pedro" initials="JR" lastIdx="1" clrIdx="2">
    <p:extLst>
      <p:ext uri="{19B8F6BF-5375-455C-9EA6-DF929625EA0E}">
        <p15:presenceInfo xmlns:p15="http://schemas.microsoft.com/office/powerpoint/2012/main" userId="S::joao.pedro.ramos@sckcen.be::9c49571d-cfdb-4d49-b3f3-f045c763257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54" autoAdjust="0"/>
    <p:restoredTop sz="74818" autoAdjust="0"/>
  </p:normalViewPr>
  <p:slideViewPr>
    <p:cSldViewPr snapToGrid="0">
      <p:cViewPr varScale="1">
        <p:scale>
          <a:sx n="55" d="100"/>
          <a:sy n="55" d="100"/>
        </p:scale>
        <p:origin x="796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c97849c7a7979fb0/Documentos/Trabalho/Calcium%20Oxide%20-%20Master%20Thesis/Paper_CaO%20Cold%20Beams/Calculations_for%20Thier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ecm.sckcen.be/OTCSdav/nodes/53319558/ReleaseTreatmen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c97849c7a7979fb0/Documentos/Trabalho/Calcium%20Oxide%20-%20Master%20Thesis/Paper_CaO%20Cold%20Beams/Calculations_for%20Thierr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00043126101554"/>
          <c:y val="0.10339424287063412"/>
          <c:w val="0.77854192176009962"/>
          <c:h val="0.81966827640504103"/>
        </c:manualLayout>
      </c:layout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Calculations!$AA$25:$AA$40</c:f>
              <c:numCache>
                <c:formatCode>General</c:formatCode>
                <c:ptCount val="16"/>
                <c:pt idx="0">
                  <c:v>24.699999999999989</c:v>
                </c:pt>
                <c:pt idx="1">
                  <c:v>102</c:v>
                </c:pt>
                <c:pt idx="2">
                  <c:v>202</c:v>
                </c:pt>
                <c:pt idx="3">
                  <c:v>301.99999999999994</c:v>
                </c:pt>
                <c:pt idx="4">
                  <c:v>401.99999999999994</c:v>
                </c:pt>
                <c:pt idx="5">
                  <c:v>451.99999999999994</c:v>
                </c:pt>
                <c:pt idx="6">
                  <c:v>501.99999999999994</c:v>
                </c:pt>
                <c:pt idx="7">
                  <c:v>552</c:v>
                </c:pt>
                <c:pt idx="8">
                  <c:v>602</c:v>
                </c:pt>
                <c:pt idx="9">
                  <c:v>652</c:v>
                </c:pt>
                <c:pt idx="10">
                  <c:v>702</c:v>
                </c:pt>
                <c:pt idx="11">
                  <c:v>752</c:v>
                </c:pt>
                <c:pt idx="12">
                  <c:v>802</c:v>
                </c:pt>
                <c:pt idx="13">
                  <c:v>852</c:v>
                </c:pt>
                <c:pt idx="14">
                  <c:v>902</c:v>
                </c:pt>
                <c:pt idx="15">
                  <c:v>952</c:v>
                </c:pt>
              </c:numCache>
            </c:numRef>
          </c:xVal>
          <c:yVal>
            <c:numRef>
              <c:f>Calculations!$AH$25:$AH$40</c:f>
              <c:numCache>
                <c:formatCode>0.00E+00</c:formatCode>
                <c:ptCount val="16"/>
                <c:pt idx="0">
                  <c:v>0.42572912286878084</c:v>
                </c:pt>
                <c:pt idx="1">
                  <c:v>114.08196753529649</c:v>
                </c:pt>
                <c:pt idx="2">
                  <c:v>10631.901668878736</c:v>
                </c:pt>
                <c:pt idx="3">
                  <c:v>204812.05609566881</c:v>
                </c:pt>
                <c:pt idx="4">
                  <c:v>1642873.5449811218</c:v>
                </c:pt>
                <c:pt idx="5">
                  <c:v>3751666.0785483457</c:v>
                </c:pt>
                <c:pt idx="6">
                  <c:v>7701734.950668158</c:v>
                </c:pt>
                <c:pt idx="7">
                  <c:v>14491200.763854435</c:v>
                </c:pt>
                <c:pt idx="8">
                  <c:v>25366333.383719511</c:v>
                </c:pt>
                <c:pt idx="9">
                  <c:v>41795805.133538149</c:v>
                </c:pt>
                <c:pt idx="10">
                  <c:v>65429100.191564761</c:v>
                </c:pt>
                <c:pt idx="11">
                  <c:v>98045046.80825372</c:v>
                </c:pt>
                <c:pt idx="12">
                  <c:v>141496257.87470961</c:v>
                </c:pt>
                <c:pt idx="13">
                  <c:v>197654319.90333501</c:v>
                </c:pt>
                <c:pt idx="14">
                  <c:v>268359307.47528937</c:v>
                </c:pt>
                <c:pt idx="15">
                  <c:v>355375928.47396034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1E9-4714-91A8-9F6E9247DE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570618624"/>
        <c:axId val="-570615360"/>
      </c:scatterChart>
      <c:valAx>
        <c:axId val="-570618624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10428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dirty="0">
                    <a:solidFill>
                      <a:srgbClr val="104282"/>
                    </a:solidFill>
                  </a:rPr>
                  <a:t>Target Temperature </a:t>
                </a:r>
              </a:p>
            </c:rich>
          </c:tx>
          <c:layout>
            <c:manualLayout>
              <c:xMode val="edge"/>
              <c:yMode val="edge"/>
              <c:x val="0.34867765111122506"/>
              <c:y val="0.893564749986111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10428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-570615360"/>
        <c:crosses val="autoZero"/>
        <c:crossBetween val="midCat"/>
      </c:valAx>
      <c:valAx>
        <c:axId val="-570615360"/>
        <c:scaling>
          <c:orientation val="minMax"/>
        </c:scaling>
        <c:delete val="1"/>
        <c:axPos val="l"/>
        <c:numFmt formatCode="0.00E+00" sourceLinked="1"/>
        <c:majorTickMark val="none"/>
        <c:minorTickMark val="none"/>
        <c:tickLblPos val="nextTo"/>
        <c:crossAx val="-570618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229648026744746"/>
          <c:y val="0.10271885467746954"/>
          <c:w val="0.67421787014095524"/>
          <c:h val="0.703947128262982"/>
        </c:manualLayout>
      </c:layout>
      <c:scatterChart>
        <c:scatterStyle val="lineMarker"/>
        <c:varyColors val="0"/>
        <c:ser>
          <c:idx val="0"/>
          <c:order val="0"/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'Release Plot'!$O$16:$O$65</c:f>
              <c:numCache>
                <c:formatCode>General</c:formatCode>
                <c:ptCount val="50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0.09</c:v>
                </c:pt>
                <c:pt idx="9">
                  <c:v>0.1</c:v>
                </c:pt>
                <c:pt idx="10">
                  <c:v>0.2</c:v>
                </c:pt>
                <c:pt idx="11">
                  <c:v>0.3</c:v>
                </c:pt>
                <c:pt idx="12">
                  <c:v>0.4</c:v>
                </c:pt>
                <c:pt idx="13">
                  <c:v>0.5</c:v>
                </c:pt>
                <c:pt idx="14">
                  <c:v>0.6</c:v>
                </c:pt>
                <c:pt idx="15">
                  <c:v>0.7</c:v>
                </c:pt>
                <c:pt idx="16">
                  <c:v>0.8</c:v>
                </c:pt>
                <c:pt idx="17">
                  <c:v>0.9</c:v>
                </c:pt>
                <c:pt idx="18">
                  <c:v>1</c:v>
                </c:pt>
                <c:pt idx="19">
                  <c:v>2</c:v>
                </c:pt>
                <c:pt idx="20">
                  <c:v>3</c:v>
                </c:pt>
                <c:pt idx="21">
                  <c:v>4</c:v>
                </c:pt>
                <c:pt idx="22">
                  <c:v>5</c:v>
                </c:pt>
                <c:pt idx="23">
                  <c:v>6</c:v>
                </c:pt>
                <c:pt idx="24">
                  <c:v>7</c:v>
                </c:pt>
                <c:pt idx="25">
                  <c:v>8</c:v>
                </c:pt>
                <c:pt idx="26">
                  <c:v>9</c:v>
                </c:pt>
                <c:pt idx="27">
                  <c:v>10</c:v>
                </c:pt>
                <c:pt idx="28">
                  <c:v>20</c:v>
                </c:pt>
                <c:pt idx="29">
                  <c:v>30</c:v>
                </c:pt>
                <c:pt idx="30">
                  <c:v>40</c:v>
                </c:pt>
                <c:pt idx="31">
                  <c:v>50</c:v>
                </c:pt>
                <c:pt idx="32">
                  <c:v>60</c:v>
                </c:pt>
                <c:pt idx="33">
                  <c:v>70</c:v>
                </c:pt>
                <c:pt idx="34">
                  <c:v>80</c:v>
                </c:pt>
                <c:pt idx="35">
                  <c:v>90</c:v>
                </c:pt>
                <c:pt idx="36">
                  <c:v>100</c:v>
                </c:pt>
                <c:pt idx="37">
                  <c:v>200</c:v>
                </c:pt>
                <c:pt idx="38">
                  <c:v>300</c:v>
                </c:pt>
                <c:pt idx="39">
                  <c:v>400</c:v>
                </c:pt>
                <c:pt idx="40">
                  <c:v>500</c:v>
                </c:pt>
                <c:pt idx="41">
                  <c:v>600</c:v>
                </c:pt>
                <c:pt idx="42">
                  <c:v>700</c:v>
                </c:pt>
                <c:pt idx="43">
                  <c:v>800</c:v>
                </c:pt>
                <c:pt idx="44">
                  <c:v>900</c:v>
                </c:pt>
                <c:pt idx="45">
                  <c:v>1000</c:v>
                </c:pt>
                <c:pt idx="46">
                  <c:v>2000</c:v>
                </c:pt>
                <c:pt idx="47">
                  <c:v>3000</c:v>
                </c:pt>
                <c:pt idx="48">
                  <c:v>4000</c:v>
                </c:pt>
                <c:pt idx="49">
                  <c:v>5000</c:v>
                </c:pt>
              </c:numCache>
            </c:numRef>
          </c:xVal>
          <c:yVal>
            <c:numRef>
              <c:f>'Release Plot'!$T$16:$T$65</c:f>
              <c:numCache>
                <c:formatCode>General</c:formatCode>
                <c:ptCount val="50"/>
                <c:pt idx="0">
                  <c:v>5.4956671083528888E-4</c:v>
                </c:pt>
                <c:pt idx="1">
                  <c:v>1.8728645567844145E-3</c:v>
                </c:pt>
                <c:pt idx="2">
                  <c:v>3.6522170362512322E-3</c:v>
                </c:pt>
                <c:pt idx="3">
                  <c:v>5.7047828826535885E-3</c:v>
                </c:pt>
                <c:pt idx="4">
                  <c:v>7.9199990416029993E-3</c:v>
                </c:pt>
                <c:pt idx="5">
                  <c:v>1.0228577961845994E-2</c:v>
                </c:pt>
                <c:pt idx="6">
                  <c:v>1.2585974907858634E-2</c:v>
                </c:pt>
                <c:pt idx="7">
                  <c:v>1.4963051790996548E-2</c:v>
                </c:pt>
                <c:pt idx="8">
                  <c:v>1.7340557444993278E-2</c:v>
                </c:pt>
                <c:pt idx="9">
                  <c:v>1.9705739892850929E-2</c:v>
                </c:pt>
                <c:pt idx="10">
                  <c:v>4.1776897562175508E-2</c:v>
                </c:pt>
                <c:pt idx="11">
                  <c:v>6.095023881088301E-2</c:v>
                </c:pt>
                <c:pt idx="12">
                  <c:v>7.8054342957124809E-2</c:v>
                </c:pt>
                <c:pt idx="13">
                  <c:v>9.3713900855635912E-2</c:v>
                </c:pt>
                <c:pt idx="14">
                  <c:v>0.10830769809989038</c:v>
                </c:pt>
                <c:pt idx="15">
                  <c:v>0.12207106795623816</c:v>
                </c:pt>
                <c:pt idx="16">
                  <c:v>0.13515760160938053</c:v>
                </c:pt>
                <c:pt idx="17">
                  <c:v>0.14767257360873254</c:v>
                </c:pt>
                <c:pt idx="18">
                  <c:v>0.15969141003594167</c:v>
                </c:pt>
                <c:pt idx="19">
                  <c:v>0.26076252584225112</c:v>
                </c:pt>
                <c:pt idx="20">
                  <c:v>0.33868752071970276</c:v>
                </c:pt>
                <c:pt idx="21">
                  <c:v>0.40140058275696494</c:v>
                </c:pt>
                <c:pt idx="22">
                  <c:v>0.45312418206816074</c:v>
                </c:pt>
                <c:pt idx="23">
                  <c:v>0.4965647856848262</c:v>
                </c:pt>
                <c:pt idx="24">
                  <c:v>0.53358408348288366</c:v>
                </c:pt>
                <c:pt idx="25">
                  <c:v>0.5655166166042247</c:v>
                </c:pt>
                <c:pt idx="26">
                  <c:v>0.59334778610507422</c:v>
                </c:pt>
                <c:pt idx="27">
                  <c:v>0.61782241744437427</c:v>
                </c:pt>
                <c:pt idx="28">
                  <c:v>0.76136619168680642</c:v>
                </c:pt>
                <c:pt idx="29">
                  <c:v>0.82650853924187628</c:v>
                </c:pt>
                <c:pt idx="30">
                  <c:v>0.86371008997749477</c:v>
                </c:pt>
                <c:pt idx="31">
                  <c:v>0.88777383978395152</c:v>
                </c:pt>
                <c:pt idx="32">
                  <c:v>0.90461502558877827</c:v>
                </c:pt>
                <c:pt idx="33">
                  <c:v>0.91706111217483843</c:v>
                </c:pt>
                <c:pt idx="34">
                  <c:v>0.92663404381095527</c:v>
                </c:pt>
                <c:pt idx="35">
                  <c:v>0.93422577523982908</c:v>
                </c:pt>
                <c:pt idx="36">
                  <c:v>0.94039367673906815</c:v>
                </c:pt>
                <c:pt idx="37">
                  <c:v>0.96923914322950833</c:v>
                </c:pt>
                <c:pt idx="38">
                  <c:v>0.97927070217570777</c:v>
                </c:pt>
                <c:pt idx="39">
                  <c:v>0.98436839112702845</c:v>
                </c:pt>
                <c:pt idx="40">
                  <c:v>0.98745373205125664</c:v>
                </c:pt>
                <c:pt idx="41">
                  <c:v>0.98952188467018121</c:v>
                </c:pt>
                <c:pt idx="42">
                  <c:v>0.99100468994786217</c:v>
                </c:pt>
                <c:pt idx="43">
                  <c:v>0.99211984596176006</c:v>
                </c:pt>
                <c:pt idx="44">
                  <c:v>0.99298900479269558</c:v>
                </c:pt>
                <c:pt idx="45">
                  <c:v>0.99368547871490542</c:v>
                </c:pt>
                <c:pt idx="46">
                  <c:v>0.99683228956631909</c:v>
                </c:pt>
                <c:pt idx="47">
                  <c:v>0.99788586058660178</c:v>
                </c:pt>
                <c:pt idx="48">
                  <c:v>0.9984135193152619</c:v>
                </c:pt>
                <c:pt idx="49">
                  <c:v>0.99873039453962698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9FE-49FE-9D6E-B8082D6967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2552672"/>
        <c:axId val="552568088"/>
      </c:scatterChart>
      <c:valAx>
        <c:axId val="552552672"/>
        <c:scaling>
          <c:logBase val="10"/>
          <c:orientation val="minMax"/>
          <c:max val="10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 dirty="0">
                    <a:solidFill>
                      <a:schemeClr val="tx1"/>
                    </a:solidFill>
                  </a:rPr>
                  <a:t>t</a:t>
                </a:r>
                <a:r>
                  <a:rPr lang="en-GB" sz="1200" b="1" baseline="-25000" dirty="0">
                    <a:solidFill>
                      <a:schemeClr val="tx1"/>
                    </a:solidFill>
                  </a:rPr>
                  <a:t>1/2</a:t>
                </a:r>
                <a:r>
                  <a:rPr lang="en-GB" sz="1200" b="1" dirty="0">
                    <a:solidFill>
                      <a:schemeClr val="tx1"/>
                    </a:solidFill>
                  </a:rPr>
                  <a:t> (s)</a:t>
                </a:r>
              </a:p>
            </c:rich>
          </c:tx>
          <c:layout>
            <c:manualLayout>
              <c:xMode val="edge"/>
              <c:yMode val="edge"/>
              <c:x val="0.79811180396666392"/>
              <c:y val="0.603481093521578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552568088"/>
        <c:crossesAt val="1.0000000000000003E-4"/>
        <c:crossBetween val="midCat"/>
      </c:valAx>
      <c:valAx>
        <c:axId val="552568088"/>
        <c:scaling>
          <c:logBase val="10"/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600" b="1" i="0" u="none" strike="noStrike" baseline="0" dirty="0">
                    <a:solidFill>
                      <a:srgbClr val="FFC000"/>
                    </a:solidFill>
                    <a:effectLst/>
                    <a:latin typeface="Arial Narrow" panose="020B0606020202030204" pitchFamily="34" charset="0"/>
                  </a:rPr>
                  <a:t>𝜺</a:t>
                </a:r>
                <a:r>
                  <a:rPr lang="en-US" sz="1600" b="1" i="0" u="none" strike="noStrike" baseline="-25000" dirty="0">
                    <a:solidFill>
                      <a:srgbClr val="FFC000"/>
                    </a:solidFill>
                    <a:effectLst/>
                    <a:latin typeface="Arial Narrow" panose="020B0606020202030204" pitchFamily="34" charset="0"/>
                  </a:rPr>
                  <a:t>𝒅𝒊</a:t>
                </a:r>
                <a:r>
                  <a:rPr lang="en-US" sz="1600" b="1" i="0" u="none" strike="noStrike" baseline="-25000" dirty="0">
                    <a:solidFill>
                      <a:srgbClr val="FFC000"/>
                    </a:solidFill>
                    <a:effectLst/>
                  </a:rPr>
                  <a:t>𝒇</a:t>
                </a:r>
                <a:r>
                  <a:rPr lang="en-US" sz="1600" b="1" i="0" u="none" strike="noStrike" baseline="-25000" dirty="0">
                    <a:solidFill>
                      <a:srgbClr val="FFC000"/>
                    </a:solidFill>
                    <a:effectLst/>
                    <a:latin typeface="Arial Narrow" panose="020B0606020202030204" pitchFamily="34" charset="0"/>
                  </a:rPr>
                  <a:t>𝒇</a:t>
                </a:r>
                <a:r>
                  <a:rPr lang="en-US" sz="1600" b="1" i="0" u="none" strike="noStrike" baseline="0" dirty="0">
                    <a:solidFill>
                      <a:srgbClr val="FFC000"/>
                    </a:solidFill>
                    <a:effectLst/>
                    <a:latin typeface="Arial Narrow" panose="020B0606020202030204" pitchFamily="34" charset="0"/>
                  </a:rPr>
                  <a:t> </a:t>
                </a:r>
                <a:r>
                  <a:rPr lang="en-US" sz="1600" b="1" i="0" u="none" strike="noStrike" baseline="0" dirty="0">
                    <a:solidFill>
                      <a:srgbClr val="00B050"/>
                    </a:solidFill>
                    <a:effectLst/>
                    <a:latin typeface="Arial Narrow" panose="020B0606020202030204" pitchFamily="34" charset="0"/>
                  </a:rPr>
                  <a:t>𝜺</a:t>
                </a:r>
                <a:r>
                  <a:rPr lang="en-US" sz="1600" b="1" i="0" u="none" strike="noStrike" baseline="-25000" dirty="0">
                    <a:solidFill>
                      <a:srgbClr val="00B050"/>
                    </a:solidFill>
                    <a:effectLst/>
                    <a:latin typeface="Arial Narrow" panose="020B0606020202030204" pitchFamily="34" charset="0"/>
                  </a:rPr>
                  <a:t>𝒆𝒇𝒇</a:t>
                </a:r>
                <a:endParaRPr lang="en-GB" sz="1600" baseline="-25000" dirty="0">
                  <a:solidFill>
                    <a:srgbClr val="00B050"/>
                  </a:solidFill>
                  <a:latin typeface="Arial Narrow" panose="020B0606020202030204" pitchFamily="34" charset="0"/>
                </a:endParaRPr>
              </a:p>
            </c:rich>
          </c:tx>
          <c:layout>
            <c:manualLayout>
              <c:xMode val="edge"/>
              <c:yMode val="edge"/>
              <c:x val="1.1291833129823479E-2"/>
              <c:y val="6.429836653171766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GB"/>
            </a:p>
          </c:txPr>
        </c:title>
        <c:numFmt formatCode="0.0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552552672"/>
        <c:crossesAt val="1.0000000000000002E-2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00043126101554"/>
          <c:y val="0.10339424287063412"/>
          <c:w val="0.77854192176009962"/>
          <c:h val="0.81966827640504103"/>
        </c:manualLayout>
      </c:layout>
      <c:scatterChart>
        <c:scatterStyle val="smoothMarker"/>
        <c:varyColors val="0"/>
        <c:ser>
          <c:idx val="0"/>
          <c:order val="0"/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Calculations!$AA$25:$AA$40</c:f>
              <c:numCache>
                <c:formatCode>General</c:formatCode>
                <c:ptCount val="16"/>
                <c:pt idx="0">
                  <c:v>24.699999999999989</c:v>
                </c:pt>
                <c:pt idx="1">
                  <c:v>102</c:v>
                </c:pt>
                <c:pt idx="2">
                  <c:v>202</c:v>
                </c:pt>
                <c:pt idx="3">
                  <c:v>301.99999999999994</c:v>
                </c:pt>
                <c:pt idx="4">
                  <c:v>401.99999999999994</c:v>
                </c:pt>
                <c:pt idx="5">
                  <c:v>451.99999999999994</c:v>
                </c:pt>
                <c:pt idx="6">
                  <c:v>501.99999999999994</c:v>
                </c:pt>
                <c:pt idx="7">
                  <c:v>552</c:v>
                </c:pt>
                <c:pt idx="8">
                  <c:v>602</c:v>
                </c:pt>
                <c:pt idx="9">
                  <c:v>652</c:v>
                </c:pt>
                <c:pt idx="10">
                  <c:v>702</c:v>
                </c:pt>
                <c:pt idx="11">
                  <c:v>752</c:v>
                </c:pt>
                <c:pt idx="12">
                  <c:v>802</c:v>
                </c:pt>
                <c:pt idx="13">
                  <c:v>852</c:v>
                </c:pt>
                <c:pt idx="14">
                  <c:v>902</c:v>
                </c:pt>
                <c:pt idx="15">
                  <c:v>952</c:v>
                </c:pt>
              </c:numCache>
            </c:numRef>
          </c:xVal>
          <c:yVal>
            <c:numRef>
              <c:f>Calculations!$AH$25:$AH$40</c:f>
              <c:numCache>
                <c:formatCode>0.00E+00</c:formatCode>
                <c:ptCount val="16"/>
                <c:pt idx="0">
                  <c:v>0.42572912286878084</c:v>
                </c:pt>
                <c:pt idx="1">
                  <c:v>114.08196753529649</c:v>
                </c:pt>
                <c:pt idx="2">
                  <c:v>10631.901668878736</c:v>
                </c:pt>
                <c:pt idx="3">
                  <c:v>204812.05609566881</c:v>
                </c:pt>
                <c:pt idx="4">
                  <c:v>1642873.5449811218</c:v>
                </c:pt>
                <c:pt idx="5">
                  <c:v>3751666.0785483457</c:v>
                </c:pt>
                <c:pt idx="6">
                  <c:v>7701734.950668158</c:v>
                </c:pt>
                <c:pt idx="7">
                  <c:v>14491200.763854435</c:v>
                </c:pt>
                <c:pt idx="8">
                  <c:v>25366333.383719511</c:v>
                </c:pt>
                <c:pt idx="9">
                  <c:v>41795805.133538149</c:v>
                </c:pt>
                <c:pt idx="10">
                  <c:v>65429100.191564761</c:v>
                </c:pt>
                <c:pt idx="11">
                  <c:v>98045046.80825372</c:v>
                </c:pt>
                <c:pt idx="12">
                  <c:v>141496257.87470961</c:v>
                </c:pt>
                <c:pt idx="13">
                  <c:v>197654319.90333501</c:v>
                </c:pt>
                <c:pt idx="14">
                  <c:v>268359307.47528937</c:v>
                </c:pt>
                <c:pt idx="15">
                  <c:v>355375928.47396034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503-4A91-A8CA-F9EFDC8177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570618624"/>
        <c:axId val="-570615360"/>
      </c:scatterChart>
      <c:valAx>
        <c:axId val="-570618624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10428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b="1" dirty="0">
                    <a:solidFill>
                      <a:srgbClr val="104282"/>
                    </a:solidFill>
                  </a:rPr>
                  <a:t>Target Temperature </a:t>
                </a:r>
              </a:p>
            </c:rich>
          </c:tx>
          <c:layout>
            <c:manualLayout>
              <c:xMode val="edge"/>
              <c:yMode val="edge"/>
              <c:x val="0.34867765111122506"/>
              <c:y val="0.8935647499861117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10428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crossAx val="-570615360"/>
        <c:crosses val="autoZero"/>
        <c:crossBetween val="midCat"/>
      </c:valAx>
      <c:valAx>
        <c:axId val="-570615360"/>
        <c:scaling>
          <c:orientation val="minMax"/>
        </c:scaling>
        <c:delete val="1"/>
        <c:axPos val="l"/>
        <c:numFmt formatCode="0.00E+00" sourceLinked="1"/>
        <c:majorTickMark val="none"/>
        <c:minorTickMark val="none"/>
        <c:tickLblPos val="nextTo"/>
        <c:crossAx val="-570618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16824942138638"/>
          <c:y val="0.12354843532383328"/>
          <c:w val="0.4994750945917325"/>
          <c:h val="0.81952415799150713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641-4364-B5F5-2978283BBA7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641-4364-B5F5-2978283BBA7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641-4364-B5F5-2978283BBA7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solidFill>
                  <a:srgbClr val="00A7EC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641-4364-B5F5-2978283BBA7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641-4364-B5F5-2978283BBA72}"/>
              </c:ext>
            </c:extLst>
          </c:dPt>
          <c:val>
            <c:numRef>
              <c:f>Sheet1!$B$2:$B$4</c:f>
              <c:numCache>
                <c:formatCode>General</c:formatCode>
                <c:ptCount val="3"/>
                <c:pt idx="0" formatCode="0.00E+00">
                  <c:v>64000</c:v>
                </c:pt>
                <c:pt idx="1">
                  <c:v>515</c:v>
                </c:pt>
                <c:pt idx="2">
                  <c:v>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Extracteded beam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Sheet1!$A$2:$A$4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8</c:v>
                      </c:pt>
                      <c:pt idx="1">
                        <c:v>12</c:v>
                      </c:pt>
                      <c:pt idx="2">
                        <c:v>13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A-2641-4364-B5F5-2978283BBA72}"/>
            </c:ext>
          </c:extLst>
        </c:ser>
        <c:ser>
          <c:idx val="1"/>
          <c:order val="1"/>
          <c:spPr>
            <a:solidFill>
              <a:srgbClr val="F99107"/>
            </a:solidFill>
            <a:ln>
              <a:noFill/>
            </a:ln>
            <a:effectLst/>
          </c:spPr>
          <c:invertIfNegative val="0"/>
          <c:val>
            <c:numRef>
              <c:f>Sheet1!$C$2:$C$4</c:f>
              <c:numCache>
                <c:formatCode>General</c:formatCode>
                <c:ptCount val="3"/>
                <c:pt idx="0">
                  <c:v>8220000</c:v>
                </c:pt>
                <c:pt idx="1">
                  <c:v>2868000</c:v>
                </c:pt>
                <c:pt idx="2">
                  <c:v>31260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Efficiencies applied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Sheet1!$A$2:$A$4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8</c:v>
                      </c:pt>
                      <c:pt idx="1">
                        <c:v>12</c:v>
                      </c:pt>
                      <c:pt idx="2">
                        <c:v>13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B-2641-4364-B5F5-2978283BBA72}"/>
            </c:ext>
          </c:extLst>
        </c:ser>
        <c:ser>
          <c:idx val="2"/>
          <c:order val="2"/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Sheet1!$D$2:$D$4</c:f>
              <c:numCache>
                <c:formatCode>0.00E+00</c:formatCode>
                <c:ptCount val="3"/>
                <c:pt idx="0">
                  <c:v>1370000000</c:v>
                </c:pt>
                <c:pt idx="1">
                  <c:v>478000000</c:v>
                </c:pt>
                <c:pt idx="2">
                  <c:v>5210000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In-target production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Sheet1!$A$2:$A$4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8</c:v>
                      </c:pt>
                      <c:pt idx="1">
                        <c:v>12</c:v>
                      </c:pt>
                      <c:pt idx="2">
                        <c:v>13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C-2641-4364-B5F5-2978283BBA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100"/>
        <c:axId val="575152528"/>
        <c:axId val="575148264"/>
      </c:barChart>
      <c:catAx>
        <c:axId val="5751525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5148264"/>
        <c:crosses val="autoZero"/>
        <c:auto val="1"/>
        <c:lblAlgn val="ctr"/>
        <c:lblOffset val="100"/>
        <c:noMultiLvlLbl val="0"/>
      </c:catAx>
      <c:valAx>
        <c:axId val="575148264"/>
        <c:scaling>
          <c:logBase val="10"/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5152528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0612951155748649"/>
          <c:y val="0.28217625196387774"/>
          <c:w val="0.24817534244783043"/>
          <c:h val="0.708793188917827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71675" y="8741157"/>
            <a:ext cx="798584" cy="402843"/>
            <a:chOff x="222512" y="4397202"/>
            <a:chExt cx="798584" cy="402843"/>
          </a:xfrm>
        </p:grpSpPr>
        <p:cxnSp>
          <p:nvCxnSpPr>
            <p:cNvPr id="32" name="Rechte verbindingslijn 15">
              <a:extLst>
                <a:ext uri="{FF2B5EF4-FFF2-40B4-BE49-F238E27FC236}">
                  <a16:creationId xmlns:a16="http://schemas.microsoft.com/office/drawing/2014/main" id="{37B50A3E-DDAF-4A5F-ADED-8187508C78E1}"/>
                </a:ext>
              </a:extLst>
            </p:cNvPr>
            <p:cNvCxnSpPr>
              <a:cxnSpLocks/>
            </p:cNvCxnSpPr>
            <p:nvPr/>
          </p:nvCxnSpPr>
          <p:spPr>
            <a:xfrm>
              <a:off x="1021096" y="4397202"/>
              <a:ext cx="0" cy="4028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Afbeelding 13">
              <a:extLst>
                <a:ext uri="{FF2B5EF4-FFF2-40B4-BE49-F238E27FC236}">
                  <a16:creationId xmlns:a16="http://schemas.microsoft.com/office/drawing/2014/main" id="{522606A1-5983-4956-9002-1FC101450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12" y="4481976"/>
              <a:ext cx="720000" cy="164148"/>
            </a:xfrm>
            <a:prstGeom prst="rect">
              <a:avLst/>
            </a:prstGeom>
          </p:spPr>
        </p:pic>
      </p:grpSp>
      <p:sp>
        <p:nvSpPr>
          <p:cNvPr id="37" name="Footer Placeholder 36"/>
          <p:cNvSpPr>
            <a:spLocks noGrp="1"/>
          </p:cNvSpPr>
          <p:nvPr>
            <p:ph type="ftr" sz="quarter" idx="2"/>
          </p:nvPr>
        </p:nvSpPr>
        <p:spPr>
          <a:xfrm>
            <a:off x="1178414" y="8026453"/>
            <a:ext cx="5428864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en-GB" sz="800">
                <a:solidFill>
                  <a:schemeClr val="tx1">
                    <a:lumMod val="50000"/>
                    <a:lumOff val="50000"/>
                  </a:schemeClr>
                </a:solidFill>
                <a:ea typeface="Times New Roman" pitchFamily="18" charset="0"/>
                <a:cs typeface="Arial" charset="0"/>
              </a:rPr>
              <a:t>Copyright © SCK CEN - 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ea typeface="Times New Roman" pitchFamily="18" charset="0"/>
                <a:cs typeface="Arial" charset="0"/>
              </a:rPr>
              <a:t>This presentation contains data, information and formats for dedicated use only and may not be communicated, copied, reproduced, distributed or cited without the explicit written permission of SCK CEN.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72824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 title="AlexandriaReference"/>
          <p:cNvSpPr txBox="1"/>
          <p:nvPr/>
        </p:nvSpPr>
        <p:spPr>
          <a:xfrm>
            <a:off x="1002044" y="8723215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&lt;generated automatically&gt;</a:t>
            </a:r>
            <a:endParaRPr kumimoji="0" lang="nl-BE" sz="800" b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TextBox 15" title="AlexandriaDistributionLimitations"/>
          <p:cNvSpPr txBox="1"/>
          <p:nvPr/>
        </p:nvSpPr>
        <p:spPr>
          <a:xfrm>
            <a:off x="4924931" y="8892424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Restricted</a:t>
            </a:r>
            <a:endParaRPr kumimoji="0" lang="fr-FR" sz="800" b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Box 16" title="AlexandriaAlternativeReference"/>
          <p:cNvSpPr txBox="1"/>
          <p:nvPr/>
        </p:nvSpPr>
        <p:spPr>
          <a:xfrm>
            <a:off x="1002044" y="886692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altenative reference</a:t>
            </a:r>
            <a:endParaRPr kumimoji="0" lang="nl-BE" sz="800" b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 txBox="1">
            <a:spLocks/>
          </p:cNvSpPr>
          <p:nvPr/>
        </p:nvSpPr>
        <p:spPr>
          <a:xfrm>
            <a:off x="3749673" y="8784848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814E660-BF25-4843-B2A0-93C6E2B6253B}" type="slidenum">
              <a:rPr lang="en-BE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en-BE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9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/>
        </p:nvCxnSpPr>
        <p:spPr>
          <a:xfrm>
            <a:off x="6585638" y="8784848"/>
            <a:ext cx="0" cy="402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/>
        </p:nvCxnSpPr>
        <p:spPr>
          <a:xfrm>
            <a:off x="1021096" y="8759345"/>
            <a:ext cx="0" cy="4028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fbeelding 13">
            <a:extLst>
              <a:ext uri="{FF2B5EF4-FFF2-40B4-BE49-F238E27FC236}">
                <a16:creationId xmlns:a16="http://schemas.microsoft.com/office/drawing/2014/main" id="{522606A1-5983-4956-9002-1FC101450F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12" y="8765797"/>
            <a:ext cx="720000" cy="164148"/>
          </a:xfrm>
          <a:prstGeom prst="rect">
            <a:avLst/>
          </a:prstGeom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703643" y="310337"/>
            <a:ext cx="5450714" cy="46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95" tIns="45747" rIns="91495" bIns="45747">
            <a:spAutoFit/>
          </a:bodyPr>
          <a:lstStyle>
            <a:lvl1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3731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830388"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2875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7447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2019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659188" eaLnBrk="0" fontAlgn="base" hangingPunct="0">
              <a:spcBef>
                <a:spcPct val="0"/>
              </a:spcBef>
              <a:spcAft>
                <a:spcPct val="0"/>
              </a:spcAft>
              <a:tabLst>
                <a:tab pos="9331325" algn="r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GB"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Copyright © SCK CEN - 2020 - </a:t>
            </a:r>
            <a:r>
              <a:rPr lang="en-US" sz="8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Times New Roman" pitchFamily="18" charset="0"/>
                <a:cs typeface="Arial" charset="0"/>
              </a:rPr>
              <a:t>This presentation contains data, information and formats for dedicated use only and may not be communicated, copied, reproduced, distributed or cited without the explicit written permission of SCK CEN.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Times New Roman" pitchFamily="18" charset="0"/>
              <a:cs typeface="Arial" charset="0"/>
            </a:endParaRPr>
          </a:p>
        </p:txBody>
      </p:sp>
      <p:sp>
        <p:nvSpPr>
          <p:cNvPr id="41" name="Notes Placeholder 40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389876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84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38DB-CAFA-D341-B4D5-64BB60628ED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39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9482479"/>
            <a:ext cx="2971800" cy="458787"/>
          </a:xfrm>
          <a:prstGeom prst="rect">
            <a:avLst/>
          </a:prstGeom>
        </p:spPr>
        <p:txBody>
          <a:bodyPr/>
          <a:lstStyle/>
          <a:p>
            <a:fld id="{08D528F1-0B43-4D94-A9A2-5B899A16B97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9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38DB-CAFA-D341-B4D5-64BB60628E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9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38DB-CAFA-D341-B4D5-64BB60628ED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29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38DB-CAFA-D341-B4D5-64BB60628E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57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38DB-CAFA-D341-B4D5-64BB60628ED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37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38DB-CAFA-D341-B4D5-64BB60628ED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93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38DB-CAFA-D341-B4D5-64BB60628ED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71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38DB-CAFA-D341-B4D5-64BB60628ED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36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F38DB-CAFA-D341-B4D5-64BB60628ED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08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0FE63C-501C-746C-851C-DB4CB078C3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0" t="12938" r="-48113" b="26562"/>
          <a:stretch/>
        </p:blipFill>
        <p:spPr>
          <a:xfrm>
            <a:off x="813088" y="571245"/>
            <a:ext cx="11124141" cy="54591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211" y="1278748"/>
            <a:ext cx="1646910" cy="638423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CF0F148-C501-CCF6-C74C-BE9DF6CD7C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6591" y="2853945"/>
            <a:ext cx="6199075" cy="1495794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ctr"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44A633F3-90A2-88D2-735A-996E6ECBB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2604" y="5180022"/>
            <a:ext cx="3533061" cy="369332"/>
          </a:xfrm>
        </p:spPr>
        <p:txBody>
          <a:bodyPr anchor="ctr" anchorCtr="0">
            <a:normAutofit/>
          </a:bodyPr>
          <a:lstStyle>
            <a:lvl1pPr marL="8890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7D6712C-08D5-5216-6D76-1F55C7B085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2604" y="5581825"/>
            <a:ext cx="3533063" cy="369332"/>
          </a:xfrm>
        </p:spPr>
        <p:txBody>
          <a:bodyPr anchor="ctr" anchorCtr="0">
            <a:noAutofit/>
          </a:bodyPr>
          <a:lstStyle>
            <a:lvl1pPr marL="8890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B57630-6DAF-DFCC-3533-D31414D57D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4362" y="204546"/>
            <a:ext cx="1651303" cy="171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67299" y="1905000"/>
            <a:ext cx="2160000" cy="134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66763" y="3647804"/>
            <a:ext cx="10661665" cy="21687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ctr">
              <a:buFontTx/>
              <a:buNone/>
              <a:defRPr sz="36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40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3959113" y="636237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91034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Document reference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092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Content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>
          <a:xfrm>
            <a:off x="407988" y="116632"/>
            <a:ext cx="11376025" cy="1065742"/>
          </a:xfrm>
        </p:spPr>
        <p:txBody>
          <a:bodyPr/>
          <a:lstStyle>
            <a:lvl1pPr>
              <a:defRPr sz="3200"/>
            </a:lvl1pPr>
          </a:lstStyle>
          <a:p>
            <a:pPr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>
          <a:xfrm>
            <a:off x="3248526" y="6408000"/>
            <a:ext cx="867862" cy="365125"/>
          </a:xfrm>
        </p:spPr>
        <p:txBody>
          <a:bodyPr/>
          <a:lstStyle/>
          <a:p>
            <a:pPr>
              <a:defRPr/>
            </a:pPr>
            <a:fld id="{5A2D8E4C-A0BF-5444-9C74-A3C2242D2F23}" type="datetime1">
              <a:rPr lang="en-US" smtClean="0"/>
              <a:t>10/21/2025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>
          <a:xfrm>
            <a:off x="4259262" y="6408000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>
          <a:xfrm>
            <a:off x="11064552" y="6408000"/>
            <a:ext cx="681254" cy="365125"/>
          </a:xfr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04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1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A53E94D-4168-8048-A22B-A04504165998}" type="datetime1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Presenter | Presentation Title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59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title="AlexandriaReference"/>
          <p:cNvSpPr txBox="1"/>
          <p:nvPr userDrawn="1"/>
        </p:nvSpPr>
        <p:spPr>
          <a:xfrm>
            <a:off x="1117063" y="644353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&lt;generated automatically&gt;</a:t>
            </a:r>
            <a:endParaRPr kumimoji="0" lang="nl-BE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Box 7" title="AlexandriaDistributionLimitations"/>
          <p:cNvSpPr txBox="1"/>
          <p:nvPr userDrawn="1"/>
        </p:nvSpPr>
        <p:spPr>
          <a:xfrm>
            <a:off x="10155691" y="6587241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Restricted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 title="AlexandriaAlternativeReference"/>
          <p:cNvSpPr txBox="1"/>
          <p:nvPr userDrawn="1"/>
        </p:nvSpPr>
        <p:spPr>
          <a:xfrm>
            <a:off x="1117063" y="6587241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altenative reference</a:t>
            </a:r>
            <a:endParaRPr kumimoji="0" lang="nl-BE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1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17063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3620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3">
            <a:extLst>
              <a:ext uri="{FF2B5EF4-FFF2-40B4-BE49-F238E27FC236}">
                <a16:creationId xmlns:a16="http://schemas.microsoft.com/office/drawing/2014/main" id="{AA5B3CA4-7383-4A08-AD3F-748BE844E0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29944" r="50129" b="9678"/>
          <a:stretch/>
        </p:blipFill>
        <p:spPr>
          <a:xfrm>
            <a:off x="754744" y="756557"/>
            <a:ext cx="5331731" cy="535577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341619" y="2819399"/>
            <a:ext cx="3278005" cy="1476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230" y="3129533"/>
            <a:ext cx="2331259" cy="844082"/>
          </a:xfrm>
          <a:prstGeom prst="rect">
            <a:avLst/>
          </a:prstGeom>
        </p:spPr>
      </p:pic>
      <p:sp>
        <p:nvSpPr>
          <p:cNvPr id="1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624749" y="3051504"/>
            <a:ext cx="4896685" cy="498598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624749" y="5013990"/>
            <a:ext cx="4896685" cy="369332"/>
          </a:xfrm>
        </p:spPr>
        <p:txBody>
          <a:bodyPr anchor="ctr" anchorCtr="0">
            <a:normAutofit/>
          </a:bodyPr>
          <a:lstStyle>
            <a:lvl1pPr marL="8890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624749" y="5620203"/>
            <a:ext cx="4896685" cy="369332"/>
          </a:xfrm>
        </p:spPr>
        <p:txBody>
          <a:bodyPr anchor="ctr" anchorCtr="0">
            <a:normAutofit/>
          </a:bodyPr>
          <a:lstStyle>
            <a:lvl1pPr marL="8890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3" name="Picture 2" descr="A logo with circles and dots&#10;&#10;Description automatically generated with medium confidence">
            <a:extLst>
              <a:ext uri="{FF2B5EF4-FFF2-40B4-BE49-F238E27FC236}">
                <a16:creationId xmlns:a16="http://schemas.microsoft.com/office/drawing/2014/main" id="{36D43E34-0F4D-73C5-4168-9880BA80B9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035" y="517216"/>
            <a:ext cx="2854399" cy="214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0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11635200" cy="4386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8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181198" y="834919"/>
            <a:ext cx="11635200" cy="5018382"/>
          </a:xfrm>
        </p:spPr>
        <p:txBody>
          <a:bodyPr/>
          <a:lstStyle>
            <a:lvl3pPr marL="990600" indent="-2667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174032"/>
            <a:ext cx="11635200" cy="5250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8" name="Tijdelijke aanduiding voor tekst 8">
            <a:extLst>
              <a:ext uri="{FF2B5EF4-FFF2-40B4-BE49-F238E27FC236}">
                <a16:creationId xmlns:a16="http://schemas.microsoft.com/office/drawing/2014/main" id="{013F778B-D9C1-4802-970E-A23E39CC2A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1198" y="838842"/>
            <a:ext cx="11635200" cy="72510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nl-NL" dirty="0"/>
          </a:p>
        </p:txBody>
      </p:sp>
      <p:sp>
        <p:nvSpPr>
          <p:cNvPr id="8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81198" y="1703679"/>
            <a:ext cx="11635200" cy="4478169"/>
          </a:xfrm>
        </p:spPr>
        <p:txBody>
          <a:bodyPr/>
          <a:lstStyle>
            <a:lvl1pPr>
              <a:defRPr/>
            </a:lvl1pPr>
            <a:lvl3pPr marL="990600" indent="-2667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6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8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3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82868" y="803645"/>
            <a:ext cx="11633530" cy="5563443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 marL="1066800" indent="-3429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2"/>
            <a:endParaRPr lang="en-US" dirty="0"/>
          </a:p>
        </p:txBody>
      </p:sp>
      <p:sp>
        <p:nvSpPr>
          <p:cNvPr id="80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8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182868" y="119568"/>
            <a:ext cx="11633530" cy="571500"/>
          </a:xfrm>
        </p:spPr>
        <p:txBody>
          <a:bodyPr>
            <a:normAutofit/>
          </a:bodyPr>
          <a:lstStyle>
            <a:lvl1pPr marL="88900" indent="0">
              <a:buNone/>
              <a:defRPr lang="en-US" sz="3600" b="1" kern="1200" baseline="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and add content title</a:t>
            </a:r>
          </a:p>
        </p:txBody>
      </p:sp>
    </p:spTree>
    <p:extLst>
      <p:ext uri="{BB962C8B-B14F-4D97-AF65-F5344CB8AC3E}">
        <p14:creationId xmlns:p14="http://schemas.microsoft.com/office/powerpoint/2010/main" val="18033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190500"/>
            <a:ext cx="11635200" cy="7112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44360" y="1029254"/>
            <a:ext cx="4872038" cy="698501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sz="2800" b="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785BDB02-0669-46C1-BC18-4B6915F659E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81198" y="1086761"/>
            <a:ext cx="4872037" cy="49869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/>
            </a:lvl1pPr>
          </a:lstStyle>
          <a:p>
            <a:endParaRPr lang="en-BE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944360" y="1855308"/>
            <a:ext cx="4872037" cy="4218434"/>
          </a:xfrm>
        </p:spPr>
        <p:txBody>
          <a:bodyPr/>
          <a:lstStyle>
            <a:lvl3pPr marL="990600" indent="-2667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3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90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28">
          <p15:clr>
            <a:srgbClr val="FBAE40"/>
          </p15:clr>
        </p15:guide>
        <p15:guide id="3" pos="355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ng slide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E2D5FF81-71AA-4A77-BAFA-7D04F841B0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10137" y="1154126"/>
            <a:ext cx="1470223" cy="1471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/>
            </a:lvl1pPr>
          </a:lstStyle>
          <a:p>
            <a:r>
              <a:rPr lang="en-US"/>
              <a:t>add icon</a:t>
            </a:r>
          </a:p>
        </p:txBody>
      </p:sp>
      <p:sp>
        <p:nvSpPr>
          <p:cNvPr id="8" name="Tijdelijke aanduiding voor afbeelding 3">
            <a:extLst>
              <a:ext uri="{FF2B5EF4-FFF2-40B4-BE49-F238E27FC236}">
                <a16:creationId xmlns:a16="http://schemas.microsoft.com/office/drawing/2014/main" id="{09AA0D7A-FE33-4F8C-9C9B-2DF71EA202B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78940" y="1143061"/>
            <a:ext cx="1517650" cy="147161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300"/>
              </a:spcBef>
              <a:buFontTx/>
              <a:buNone/>
              <a:defRPr sz="1100"/>
            </a:lvl1pPr>
          </a:lstStyle>
          <a:p>
            <a:r>
              <a:rPr lang="en-US"/>
              <a:t>add icon</a:t>
            </a:r>
            <a:endParaRPr lang="en-BE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2F64FA00-F52F-4F8C-9ED0-8C00855A7D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54192" y="1153090"/>
            <a:ext cx="3333623" cy="147161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21D06019-3674-4CC0-8571-2CD83FD684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81003" y="1140100"/>
            <a:ext cx="3269974" cy="147161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Tx/>
              <a:buNone/>
              <a:defRPr sz="280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FontTx/>
              <a:buNone/>
              <a:defRPr>
                <a:latin typeface="+mj-lt"/>
              </a:defRPr>
            </a:lvl2pPr>
            <a:lvl3pPr marL="914400" indent="0">
              <a:buFontTx/>
              <a:buNone/>
              <a:defRPr>
                <a:latin typeface="+mj-lt"/>
              </a:defRPr>
            </a:lvl3pPr>
            <a:lvl4pPr marL="1371600" indent="0">
              <a:buFontTx/>
              <a:buNone/>
              <a:defRPr>
                <a:latin typeface="+mj-lt"/>
              </a:defRPr>
            </a:lvl4pPr>
            <a:lvl5pPr marL="1828800" indent="0">
              <a:buFontTx/>
              <a:buNone/>
              <a:defRPr>
                <a:latin typeface="+mj-lt"/>
              </a:defRPr>
            </a:lvl5pPr>
          </a:lstStyle>
          <a:p>
            <a:pPr lvl="0"/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777" y="122470"/>
            <a:ext cx="11635200" cy="88447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215778" y="2771882"/>
            <a:ext cx="4872037" cy="3286018"/>
          </a:xfrm>
        </p:spPr>
        <p:txBody>
          <a:bodyPr/>
          <a:lstStyle>
            <a:lvl3pPr marL="990600" indent="-2667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978940" y="2771882"/>
            <a:ext cx="4872037" cy="3286018"/>
          </a:xfrm>
        </p:spPr>
        <p:txBody>
          <a:bodyPr/>
          <a:lstStyle>
            <a:lvl3pPr marL="990600" indent="-2667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03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552">
          <p15:clr>
            <a:srgbClr val="FBAE40"/>
          </p15:clr>
        </p15:guide>
        <p15:guide id="3" pos="412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32" y="241300"/>
            <a:ext cx="5329237" cy="5588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7A671E-B4FD-4971-A22F-87DB01A11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2332" y="916805"/>
            <a:ext cx="5329237" cy="922958"/>
          </a:xfrm>
          <a:prstGeom prst="rect">
            <a:avLst/>
          </a:prstGeom>
        </p:spPr>
        <p:txBody>
          <a:bodyPr lIns="0" tIns="0" rIns="0" bIns="91440">
            <a:normAutofit/>
          </a:bodyPr>
          <a:lstStyle>
            <a:lvl1pPr marL="0" indent="0">
              <a:buFontTx/>
              <a:buNone/>
              <a:defRPr sz="2800" b="0">
                <a:solidFill>
                  <a:schemeClr val="accent1"/>
                </a:solidFill>
                <a:latin typeface="Georgia" panose="02040502050405020303" pitchFamily="18" charset="0"/>
                <a:cs typeface="Segoe UI Semibold" panose="020B0702040204020203" pitchFamily="34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785BDB02-0669-46C1-BC18-4B6915F659E2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084277" y="916805"/>
            <a:ext cx="4872038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/>
            </a:lvl1pPr>
          </a:lstStyle>
          <a:p>
            <a:endParaRPr lang="en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92332" y="1956467"/>
            <a:ext cx="5329237" cy="4218137"/>
          </a:xfrm>
        </p:spPr>
        <p:txBody>
          <a:bodyPr/>
          <a:lstStyle>
            <a:lvl3pPr marL="990600" indent="-266700"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2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62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4128">
          <p15:clr>
            <a:srgbClr val="FBAE40"/>
          </p15:clr>
        </p15:guide>
        <p15:guide id="3" pos="3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DE2AA-5EC7-4E82-852A-FE7B0502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055" y="196204"/>
            <a:ext cx="5983288" cy="838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/>
            </a:lvl1pPr>
          </a:lstStyle>
          <a:p>
            <a:endParaRPr lang="en-BE" dirty="0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DA1F5B52-3085-476E-BB6D-6FEB75BDE4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00875" y="0"/>
            <a:ext cx="5191125" cy="68580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endParaRPr lang="en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EC44366-3659-4A5F-8C4F-FE4BEEF773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7068" y="1141138"/>
            <a:ext cx="6010275" cy="8473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8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nl-NL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77068" y="2103656"/>
            <a:ext cx="6010275" cy="4428711"/>
          </a:xfrm>
        </p:spPr>
        <p:txBody>
          <a:bodyPr/>
          <a:lstStyle>
            <a:lvl1pPr marL="355600" indent="-355600">
              <a:defRPr/>
            </a:lvl1pPr>
            <a:lvl2pPr marL="622300" indent="-266700">
              <a:defRPr/>
            </a:lvl2pPr>
            <a:lvl3pPr marL="990600" indent="-266700">
              <a:buFont typeface="Courier New" panose="02070309020205020404" pitchFamily="49" charset="0"/>
              <a:buChar char="o"/>
              <a:defRPr/>
            </a:lvl3pPr>
            <a:lvl4pPr marL="1524000" indent="-266700">
              <a:defRPr/>
            </a:lvl4pPr>
            <a:lvl5pPr marL="1968500" indent="-355600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63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809" y="239149"/>
            <a:ext cx="10515600" cy="884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809" y="137277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Afbeelding 13">
            <a:extLst>
              <a:ext uri="{FF2B5EF4-FFF2-40B4-BE49-F238E27FC236}">
                <a16:creationId xmlns:a16="http://schemas.microsoft.com/office/drawing/2014/main" id="{522606A1-5983-4956-9002-1FC101450FA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1" y="6469091"/>
            <a:ext cx="733149" cy="167146"/>
          </a:xfrm>
          <a:prstGeom prst="rect">
            <a:avLst/>
          </a:prstGeom>
        </p:spPr>
      </p:pic>
      <p:sp>
        <p:nvSpPr>
          <p:cNvPr id="12" name="TextBox 11" title="AlexandriaReference"/>
          <p:cNvSpPr txBox="1"/>
          <p:nvPr userDrawn="1"/>
        </p:nvSpPr>
        <p:spPr>
          <a:xfrm>
            <a:off x="1117063" y="6443533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SCK CEN/95638029</a:t>
            </a:r>
            <a:endParaRPr kumimoji="0" lang="nl-BE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Box 12" title="AlexandriaDistributionLimitations"/>
          <p:cNvSpPr txBox="1"/>
          <p:nvPr userDrawn="1"/>
        </p:nvSpPr>
        <p:spPr>
          <a:xfrm>
            <a:off x="10155691" y="6587241"/>
            <a:ext cx="166070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fr-FR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Public</a:t>
            </a:r>
            <a:endParaRPr kumimoji="0" lang="fr-FR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TextBox 13" title="AlexandriaAlternativeReference"/>
          <p:cNvSpPr txBox="1"/>
          <p:nvPr userDrawn="1"/>
        </p:nvSpPr>
        <p:spPr>
          <a:xfrm>
            <a:off x="1117063" y="6587241"/>
            <a:ext cx="144000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endParaRPr kumimoji="0" lang="nl-BE" sz="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85ACB9A7-77F2-41DA-BDAD-3E1B26CA8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14317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b="1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fld id="{A814E660-BF25-4843-B2A0-93C6E2B6253B}" type="slidenum">
              <a:rPr lang="en-BE" smtClean="0"/>
              <a:pPr/>
              <a:t>‹#›</a:t>
            </a:fld>
            <a:endParaRPr lang="en-BE" dirty="0"/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816398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5">
            <a:extLst>
              <a:ext uri="{FF2B5EF4-FFF2-40B4-BE49-F238E27FC236}">
                <a16:creationId xmlns:a16="http://schemas.microsoft.com/office/drawing/2014/main" id="{37B50A3E-DDAF-4A5F-ADED-8187508C78E1}"/>
              </a:ext>
            </a:extLst>
          </p:cNvPr>
          <p:cNvCxnSpPr>
            <a:cxnSpLocks/>
          </p:cNvCxnSpPr>
          <p:nvPr userDrawn="1"/>
        </p:nvCxnSpPr>
        <p:spPr>
          <a:xfrm>
            <a:off x="1117063" y="6479665"/>
            <a:ext cx="0" cy="40284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26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0" r:id="rId2"/>
    <p:sldLayoutId id="2147483694" r:id="rId3"/>
    <p:sldLayoutId id="2147483701" r:id="rId4"/>
    <p:sldLayoutId id="2147483669" r:id="rId5"/>
    <p:sldLayoutId id="2147483670" r:id="rId6"/>
    <p:sldLayoutId id="2147483668" r:id="rId7"/>
    <p:sldLayoutId id="2147483671" r:id="rId8"/>
    <p:sldLayoutId id="2147483667" r:id="rId9"/>
    <p:sldLayoutId id="2147483685" r:id="rId10"/>
    <p:sldLayoutId id="2147483697" r:id="rId11"/>
    <p:sldLayoutId id="2147483703" r:id="rId12"/>
    <p:sldLayoutId id="2147483704" r:id="rId13"/>
    <p:sldLayoutId id="214748370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355600" indent="-2667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223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906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763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6129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lang="en-US" sz="1800" kern="120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504">
          <p15:clr>
            <a:srgbClr val="F26B43"/>
          </p15:clr>
        </p15:guide>
        <p15:guide id="6" orient="horz" pos="381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ALEXANDRIA INTEGRATION</a:t>
            </a:r>
            <a:br>
              <a:rPr lang="en-US" dirty="0"/>
            </a:br>
            <a:r>
              <a:rPr lang="en-US" dirty="0"/>
              <a:t>Do not delete this master!</a:t>
            </a:r>
            <a:endParaRPr lang="nl-BE" dirty="0"/>
          </a:p>
        </p:txBody>
      </p:sp>
      <p:sp>
        <p:nvSpPr>
          <p:cNvPr id="8" name="TextBox 7" title="AlexandriaReference"/>
          <p:cNvSpPr txBox="1"/>
          <p:nvPr userDrawn="1"/>
        </p:nvSpPr>
        <p:spPr>
          <a:xfrm>
            <a:off x="765544" y="1658678"/>
            <a:ext cx="1953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Attributes_Short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  <p:sp>
        <p:nvSpPr>
          <p:cNvPr id="4" name="TextBox 3" title="AlexandriaSecurltyClearance"/>
          <p:cNvSpPr txBox="1"/>
          <p:nvPr userDrawn="1"/>
        </p:nvSpPr>
        <p:spPr>
          <a:xfrm>
            <a:off x="2719144" y="2575110"/>
            <a:ext cx="1953600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[Security Clearance]</a:t>
            </a:r>
          </a:p>
        </p:txBody>
      </p:sp>
      <p:sp>
        <p:nvSpPr>
          <p:cNvPr id="5" name="TextBox 4" title="AlexandriaDistributionLimitations"/>
          <p:cNvSpPr txBox="1"/>
          <p:nvPr userDrawn="1"/>
        </p:nvSpPr>
        <p:spPr>
          <a:xfrm>
            <a:off x="4672744" y="1658678"/>
            <a:ext cx="195360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ISC: [Common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Attributes_Information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Security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Classification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]</a:t>
            </a:r>
          </a:p>
        </p:txBody>
      </p:sp>
      <p:sp>
        <p:nvSpPr>
          <p:cNvPr id="6" name="TextBox 5" title="AlexandriaEventAttributes"/>
          <p:cNvSpPr txBox="1"/>
          <p:nvPr userDrawn="1"/>
        </p:nvSpPr>
        <p:spPr>
          <a:xfrm>
            <a:off x="2464199" y="3013157"/>
            <a:ext cx="6190219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[Event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Attributes_Event_Event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Name]</a:t>
            </a:r>
          </a:p>
        </p:txBody>
      </p:sp>
      <p:sp>
        <p:nvSpPr>
          <p:cNvPr id="9" name="TextBox 8" title="AlexandriaAlternativeReference"/>
          <p:cNvSpPr txBox="1"/>
          <p:nvPr userDrawn="1"/>
        </p:nvSpPr>
        <p:spPr>
          <a:xfrm>
            <a:off x="2464199" y="1661549"/>
            <a:ext cx="19536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780000" algn="r"/>
              </a:tabLst>
              <a:defRPr/>
            </a:pP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[Common </a:t>
            </a:r>
            <a:r>
              <a:rPr kumimoji="0" lang="nl-BE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Attributes_Alternative</a:t>
            </a:r>
            <a:r>
              <a:rPr kumimoji="0" lang="nl-BE" sz="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Reference]</a:t>
            </a:r>
          </a:p>
        </p:txBody>
      </p:sp>
      <p:pic>
        <p:nvPicPr>
          <p:cNvPr id="10" name="Afbeelding 13">
            <a:extLst>
              <a:ext uri="{FF2B5EF4-FFF2-40B4-BE49-F238E27FC236}">
                <a16:creationId xmlns:a16="http://schemas.microsoft.com/office/drawing/2014/main" id="{522606A1-5983-4956-9002-1FC101450F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1" y="6469091"/>
            <a:ext cx="733149" cy="16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3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hyperlink" Target="https://doi.org/10.1016/j.nimb.2016.01.020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10" Type="http://schemas.openxmlformats.org/officeDocument/2006/relationships/image" Target="../media/image45.jpe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1016/j.nimb.2019.06.043" TargetMode="External"/><Relationship Id="rId5" Type="http://schemas.openxmlformats.org/officeDocument/2006/relationships/image" Target="../media/image62.png"/><Relationship Id="rId4" Type="http://schemas.openxmlformats.org/officeDocument/2006/relationships/hyperlink" Target="https://doi.org/10.1016/j.nimb.2008.05.051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nimb.2023.05.058" TargetMode="External"/><Relationship Id="rId3" Type="http://schemas.microsoft.com/office/2007/relationships/hdphoto" Target="../media/hdphoto4.wdp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hyperlink" Target="https://doi.org/10.1016/j.nimb.2016.01.038" TargetMode="Externa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1016/j.nimb.2019.04.060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1088/0031-8949/2013/T152/014023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tif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tiff"/><Relationship Id="rId5" Type="http://schemas.openxmlformats.org/officeDocument/2006/relationships/image" Target="../media/image80.emf"/><Relationship Id="rId4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86.tiff"/><Relationship Id="rId4" Type="http://schemas.openxmlformats.org/officeDocument/2006/relationships/image" Target="../media/image8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chart" Target="../charts/chart3.xml"/><Relationship Id="rId2" Type="http://schemas.openxmlformats.org/officeDocument/2006/relationships/image" Target="NUL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jpeg"/><Relationship Id="rId7" Type="http://schemas.openxmlformats.org/officeDocument/2006/relationships/image" Target="../media/image92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91.png"/><Relationship Id="rId10" Type="http://schemas.openxmlformats.org/officeDocument/2006/relationships/image" Target="../media/image95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tif"/><Relationship Id="rId3" Type="http://schemas.microsoft.com/office/2007/relationships/hdphoto" Target="../media/hdphoto5.wdp"/><Relationship Id="rId7" Type="http://schemas.openxmlformats.org/officeDocument/2006/relationships/image" Target="../media/image100.ti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tif"/><Relationship Id="rId5" Type="http://schemas.openxmlformats.org/officeDocument/2006/relationships/image" Target="../media/image98.tif"/><Relationship Id="rId10" Type="http://schemas.openxmlformats.org/officeDocument/2006/relationships/image" Target="../media/image103.tif"/><Relationship Id="rId4" Type="http://schemas.openxmlformats.org/officeDocument/2006/relationships/image" Target="../media/image97.png"/><Relationship Id="rId9" Type="http://schemas.openxmlformats.org/officeDocument/2006/relationships/image" Target="../media/image102.t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4.jpeg"/><Relationship Id="rId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15.png"/><Relationship Id="rId4" Type="http://schemas.openxmlformats.org/officeDocument/2006/relationships/image" Target="../media/image110.png"/><Relationship Id="rId9" Type="http://schemas.openxmlformats.org/officeDocument/2006/relationships/image" Target="../media/image11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16.png"/><Relationship Id="rId7" Type="http://schemas.openxmlformats.org/officeDocument/2006/relationships/image" Target="../media/image11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doi.org/10.1016/S0375-9474(01)01625-6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emf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hyperlink" Target="http://dx.doi.org/10.5170/CERN-2013-007.20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2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rilis-web.web.cern.ch/node/103" TargetMode="External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emf"/><Relationship Id="rId10" Type="http://schemas.openxmlformats.org/officeDocument/2006/relationships/hyperlink" Target="https://doi.org/10.1016/j.nimb.2019.05.023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image" Target="../media/image34.jpe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4749" y="2853770"/>
            <a:ext cx="5567251" cy="1994392"/>
          </a:xfrm>
        </p:spPr>
        <p:txBody>
          <a:bodyPr/>
          <a:lstStyle/>
          <a:p>
            <a:r>
              <a:rPr lang="en-US" dirty="0"/>
              <a:t>ISOL RIB Production</a:t>
            </a:r>
            <a:br>
              <a:rPr lang="en-US" dirty="0"/>
            </a:br>
            <a:br>
              <a:rPr lang="en-US" dirty="0"/>
            </a:br>
            <a:r>
              <a:rPr lang="en-US" sz="2400" dirty="0">
                <a:solidFill>
                  <a:schemeClr val="accent4"/>
                </a:solidFill>
              </a:rPr>
              <a:t>EMIS XX Student Lecture </a:t>
            </a:r>
            <a:r>
              <a:rPr lang="en-US" sz="2400" dirty="0" err="1">
                <a:solidFill>
                  <a:schemeClr val="accent4"/>
                </a:solidFill>
              </a:rPr>
              <a:t>Programme</a:t>
            </a:r>
            <a:br>
              <a:rPr lang="en-US" sz="2400" dirty="0">
                <a:solidFill>
                  <a:schemeClr val="accent4"/>
                </a:solidFill>
              </a:rPr>
            </a:br>
            <a:br>
              <a:rPr lang="en-US" sz="2400" dirty="0">
                <a:solidFill>
                  <a:schemeClr val="accent4"/>
                </a:solidFill>
              </a:rPr>
            </a:br>
            <a:r>
              <a:rPr lang="en-US" sz="2400" dirty="0">
                <a:solidFill>
                  <a:schemeClr val="accent4"/>
                </a:solidFill>
              </a:rPr>
              <a:t>Whistler, Canada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480373" y="5013990"/>
            <a:ext cx="4896685" cy="369332"/>
          </a:xfrm>
        </p:spPr>
        <p:txBody>
          <a:bodyPr/>
          <a:lstStyle/>
          <a:p>
            <a:r>
              <a:rPr lang="en-US" dirty="0"/>
              <a:t>João Pedro Ramos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80373" y="5620203"/>
            <a:ext cx="4896685" cy="369332"/>
          </a:xfrm>
        </p:spPr>
        <p:txBody>
          <a:bodyPr/>
          <a:lstStyle/>
          <a:p>
            <a:r>
              <a:rPr lang="en-US" dirty="0"/>
              <a:t>Sunday, 19 Oct 2025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7EB6DE-320B-32E9-D7E4-19F474F4FDA3}"/>
              </a:ext>
            </a:extLst>
          </p:cNvPr>
          <p:cNvSpPr/>
          <p:nvPr/>
        </p:nvSpPr>
        <p:spPr>
          <a:xfrm>
            <a:off x="6162702" y="3190595"/>
            <a:ext cx="5567251" cy="530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(Facilities overview will be given tomorrow at 10h30) </a:t>
            </a:r>
          </a:p>
        </p:txBody>
      </p:sp>
    </p:spTree>
    <p:extLst>
      <p:ext uri="{BB962C8B-B14F-4D97-AF65-F5344CB8AC3E}">
        <p14:creationId xmlns:p14="http://schemas.microsoft.com/office/powerpoint/2010/main" val="28754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10</a:t>
            </a:fld>
            <a:endParaRPr lang="en-BE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823" y="1090120"/>
            <a:ext cx="5023226" cy="3559338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7476516" y="2429618"/>
            <a:ext cx="2769394" cy="1969294"/>
          </a:xfrm>
          <a:custGeom>
            <a:avLst/>
            <a:gdLst>
              <a:gd name="connsiteX0" fmla="*/ 0 w 2769394"/>
              <a:gd name="connsiteY0" fmla="*/ 7144 h 1969294"/>
              <a:gd name="connsiteX1" fmla="*/ 2381 w 2769394"/>
              <a:gd name="connsiteY1" fmla="*/ 171450 h 1969294"/>
              <a:gd name="connsiteX2" fmla="*/ 92869 w 2769394"/>
              <a:gd name="connsiteY2" fmla="*/ 195263 h 1969294"/>
              <a:gd name="connsiteX3" fmla="*/ 95250 w 2769394"/>
              <a:gd name="connsiteY3" fmla="*/ 1219200 h 1969294"/>
              <a:gd name="connsiteX4" fmla="*/ 57150 w 2769394"/>
              <a:gd name="connsiteY4" fmla="*/ 1247775 h 1969294"/>
              <a:gd name="connsiteX5" fmla="*/ 4763 w 2769394"/>
              <a:gd name="connsiteY5" fmla="*/ 1271588 h 1969294"/>
              <a:gd name="connsiteX6" fmla="*/ 9525 w 2769394"/>
              <a:gd name="connsiteY6" fmla="*/ 1473994 h 1969294"/>
              <a:gd name="connsiteX7" fmla="*/ 50006 w 2769394"/>
              <a:gd name="connsiteY7" fmla="*/ 1485900 h 1969294"/>
              <a:gd name="connsiteX8" fmla="*/ 100013 w 2769394"/>
              <a:gd name="connsiteY8" fmla="*/ 1469231 h 1969294"/>
              <a:gd name="connsiteX9" fmla="*/ 2283619 w 2769394"/>
              <a:gd name="connsiteY9" fmla="*/ 1969294 h 1969294"/>
              <a:gd name="connsiteX10" fmla="*/ 2378869 w 2769394"/>
              <a:gd name="connsiteY10" fmla="*/ 1919288 h 1969294"/>
              <a:gd name="connsiteX11" fmla="*/ 2528888 w 2769394"/>
              <a:gd name="connsiteY11" fmla="*/ 1790700 h 1969294"/>
              <a:gd name="connsiteX12" fmla="*/ 2624138 w 2769394"/>
              <a:gd name="connsiteY12" fmla="*/ 1650206 h 1969294"/>
              <a:gd name="connsiteX13" fmla="*/ 2719388 w 2769394"/>
              <a:gd name="connsiteY13" fmla="*/ 1445419 h 1969294"/>
              <a:gd name="connsiteX14" fmla="*/ 2769394 w 2769394"/>
              <a:gd name="connsiteY14" fmla="*/ 1119188 h 1969294"/>
              <a:gd name="connsiteX15" fmla="*/ 2750344 w 2769394"/>
              <a:gd name="connsiteY15" fmla="*/ 883444 h 1969294"/>
              <a:gd name="connsiteX16" fmla="*/ 2686050 w 2769394"/>
              <a:gd name="connsiteY16" fmla="*/ 723900 h 1969294"/>
              <a:gd name="connsiteX17" fmla="*/ 2612231 w 2769394"/>
              <a:gd name="connsiteY17" fmla="*/ 628650 h 1969294"/>
              <a:gd name="connsiteX18" fmla="*/ 2540794 w 2769394"/>
              <a:gd name="connsiteY18" fmla="*/ 559594 h 1969294"/>
              <a:gd name="connsiteX19" fmla="*/ 2428875 w 2769394"/>
              <a:gd name="connsiteY19" fmla="*/ 514350 h 1969294"/>
              <a:gd name="connsiteX20" fmla="*/ 2226469 w 2769394"/>
              <a:gd name="connsiteY20" fmla="*/ 464344 h 1969294"/>
              <a:gd name="connsiteX21" fmla="*/ 421481 w 2769394"/>
              <a:gd name="connsiteY21" fmla="*/ 50006 h 1969294"/>
              <a:gd name="connsiteX22" fmla="*/ 230981 w 2769394"/>
              <a:gd name="connsiteY22" fmla="*/ 2381 h 1969294"/>
              <a:gd name="connsiteX23" fmla="*/ 111919 w 2769394"/>
              <a:gd name="connsiteY23" fmla="*/ 0 h 1969294"/>
              <a:gd name="connsiteX24" fmla="*/ 0 w 2769394"/>
              <a:gd name="connsiteY24" fmla="*/ 7144 h 196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69394" h="1969294">
                <a:moveTo>
                  <a:pt x="0" y="7144"/>
                </a:moveTo>
                <a:cubicBezTo>
                  <a:pt x="794" y="61913"/>
                  <a:pt x="1587" y="116681"/>
                  <a:pt x="2381" y="171450"/>
                </a:cubicBezTo>
                <a:lnTo>
                  <a:pt x="92869" y="195263"/>
                </a:lnTo>
                <a:cubicBezTo>
                  <a:pt x="93663" y="536575"/>
                  <a:pt x="94456" y="877888"/>
                  <a:pt x="95250" y="1219200"/>
                </a:cubicBezTo>
                <a:lnTo>
                  <a:pt x="57150" y="1247775"/>
                </a:lnTo>
                <a:lnTo>
                  <a:pt x="4763" y="1271588"/>
                </a:lnTo>
                <a:lnTo>
                  <a:pt x="9525" y="1473994"/>
                </a:lnTo>
                <a:lnTo>
                  <a:pt x="50006" y="1485900"/>
                </a:lnTo>
                <a:lnTo>
                  <a:pt x="100013" y="1469231"/>
                </a:lnTo>
                <a:lnTo>
                  <a:pt x="2283619" y="1969294"/>
                </a:lnTo>
                <a:lnTo>
                  <a:pt x="2378869" y="1919288"/>
                </a:lnTo>
                <a:lnTo>
                  <a:pt x="2528888" y="1790700"/>
                </a:lnTo>
                <a:lnTo>
                  <a:pt x="2624138" y="1650206"/>
                </a:lnTo>
                <a:lnTo>
                  <a:pt x="2719388" y="1445419"/>
                </a:lnTo>
                <a:lnTo>
                  <a:pt x="2769394" y="1119188"/>
                </a:lnTo>
                <a:lnTo>
                  <a:pt x="2750344" y="883444"/>
                </a:lnTo>
                <a:lnTo>
                  <a:pt x="2686050" y="723900"/>
                </a:lnTo>
                <a:lnTo>
                  <a:pt x="2612231" y="628650"/>
                </a:lnTo>
                <a:lnTo>
                  <a:pt x="2540794" y="559594"/>
                </a:lnTo>
                <a:lnTo>
                  <a:pt x="2428875" y="514350"/>
                </a:lnTo>
                <a:lnTo>
                  <a:pt x="2226469" y="464344"/>
                </a:lnTo>
                <a:lnTo>
                  <a:pt x="421481" y="50006"/>
                </a:lnTo>
                <a:lnTo>
                  <a:pt x="230981" y="2381"/>
                </a:lnTo>
                <a:lnTo>
                  <a:pt x="111919" y="0"/>
                </a:lnTo>
                <a:lnTo>
                  <a:pt x="0" y="7144"/>
                </a:lnTo>
                <a:close/>
              </a:path>
            </a:pathLst>
          </a:cu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9995879" y="2491531"/>
            <a:ext cx="814387" cy="652462"/>
          </a:xfrm>
          <a:custGeom>
            <a:avLst/>
            <a:gdLst>
              <a:gd name="connsiteX0" fmla="*/ 0 w 814387"/>
              <a:gd name="connsiteY0" fmla="*/ 476250 h 652462"/>
              <a:gd name="connsiteX1" fmla="*/ 52387 w 814387"/>
              <a:gd name="connsiteY1" fmla="*/ 502443 h 652462"/>
              <a:gd name="connsiteX2" fmla="*/ 95250 w 814387"/>
              <a:gd name="connsiteY2" fmla="*/ 557212 h 652462"/>
              <a:gd name="connsiteX3" fmla="*/ 145256 w 814387"/>
              <a:gd name="connsiteY3" fmla="*/ 621506 h 652462"/>
              <a:gd name="connsiteX4" fmla="*/ 159543 w 814387"/>
              <a:gd name="connsiteY4" fmla="*/ 652462 h 652462"/>
              <a:gd name="connsiteX5" fmla="*/ 288131 w 814387"/>
              <a:gd name="connsiteY5" fmla="*/ 428625 h 652462"/>
              <a:gd name="connsiteX6" fmla="*/ 814387 w 814387"/>
              <a:gd name="connsiteY6" fmla="*/ 257175 h 652462"/>
              <a:gd name="connsiteX7" fmla="*/ 809625 w 814387"/>
              <a:gd name="connsiteY7" fmla="*/ 173831 h 652462"/>
              <a:gd name="connsiteX8" fmla="*/ 809625 w 814387"/>
              <a:gd name="connsiteY8" fmla="*/ 0 h 652462"/>
              <a:gd name="connsiteX9" fmla="*/ 757237 w 814387"/>
              <a:gd name="connsiteY9" fmla="*/ 7143 h 652462"/>
              <a:gd name="connsiteX10" fmla="*/ 159543 w 814387"/>
              <a:gd name="connsiteY10" fmla="*/ 190500 h 652462"/>
              <a:gd name="connsiteX11" fmla="*/ 152400 w 814387"/>
              <a:gd name="connsiteY11" fmla="*/ 192881 h 652462"/>
              <a:gd name="connsiteX12" fmla="*/ 69056 w 814387"/>
              <a:gd name="connsiteY12" fmla="*/ 338137 h 652462"/>
              <a:gd name="connsiteX13" fmla="*/ 0 w 814387"/>
              <a:gd name="connsiteY13" fmla="*/ 476250 h 65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4387" h="652462">
                <a:moveTo>
                  <a:pt x="0" y="476250"/>
                </a:moveTo>
                <a:lnTo>
                  <a:pt x="52387" y="502443"/>
                </a:lnTo>
                <a:lnTo>
                  <a:pt x="95250" y="557212"/>
                </a:lnTo>
                <a:lnTo>
                  <a:pt x="145256" y="621506"/>
                </a:lnTo>
                <a:lnTo>
                  <a:pt x="159543" y="652462"/>
                </a:lnTo>
                <a:lnTo>
                  <a:pt x="288131" y="428625"/>
                </a:lnTo>
                <a:lnTo>
                  <a:pt x="814387" y="257175"/>
                </a:lnTo>
                <a:lnTo>
                  <a:pt x="809625" y="173831"/>
                </a:lnTo>
                <a:lnTo>
                  <a:pt x="809625" y="0"/>
                </a:lnTo>
                <a:lnTo>
                  <a:pt x="757237" y="7143"/>
                </a:lnTo>
                <a:lnTo>
                  <a:pt x="159543" y="190500"/>
                </a:lnTo>
                <a:lnTo>
                  <a:pt x="152400" y="192881"/>
                </a:lnTo>
                <a:lnTo>
                  <a:pt x="69056" y="338137"/>
                </a:lnTo>
                <a:lnTo>
                  <a:pt x="0" y="476250"/>
                </a:lnTo>
                <a:close/>
              </a:path>
            </a:pathLst>
          </a:custGeom>
          <a:solidFill>
            <a:schemeClr val="accent4">
              <a:alpha val="46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0810266" y="2248643"/>
            <a:ext cx="673894" cy="502444"/>
          </a:xfrm>
          <a:custGeom>
            <a:avLst/>
            <a:gdLst>
              <a:gd name="connsiteX0" fmla="*/ 7144 w 673894"/>
              <a:gd name="connsiteY0" fmla="*/ 502444 h 502444"/>
              <a:gd name="connsiteX1" fmla="*/ 0 w 673894"/>
              <a:gd name="connsiteY1" fmla="*/ 242888 h 502444"/>
              <a:gd name="connsiteX2" fmla="*/ 83344 w 673894"/>
              <a:gd name="connsiteY2" fmla="*/ 209550 h 502444"/>
              <a:gd name="connsiteX3" fmla="*/ 114300 w 673894"/>
              <a:gd name="connsiteY3" fmla="*/ 211931 h 502444"/>
              <a:gd name="connsiteX4" fmla="*/ 116681 w 673894"/>
              <a:gd name="connsiteY4" fmla="*/ 252413 h 502444"/>
              <a:gd name="connsiteX5" fmla="*/ 138113 w 673894"/>
              <a:gd name="connsiteY5" fmla="*/ 245269 h 502444"/>
              <a:gd name="connsiteX6" fmla="*/ 159544 w 673894"/>
              <a:gd name="connsiteY6" fmla="*/ 169069 h 502444"/>
              <a:gd name="connsiteX7" fmla="*/ 197644 w 673894"/>
              <a:gd name="connsiteY7" fmla="*/ 145256 h 502444"/>
              <a:gd name="connsiteX8" fmla="*/ 254794 w 673894"/>
              <a:gd name="connsiteY8" fmla="*/ 133350 h 502444"/>
              <a:gd name="connsiteX9" fmla="*/ 673894 w 673894"/>
              <a:gd name="connsiteY9" fmla="*/ 0 h 502444"/>
              <a:gd name="connsiteX10" fmla="*/ 671513 w 673894"/>
              <a:gd name="connsiteY10" fmla="*/ 314325 h 502444"/>
              <a:gd name="connsiteX11" fmla="*/ 669131 w 673894"/>
              <a:gd name="connsiteY11" fmla="*/ 326231 h 502444"/>
              <a:gd name="connsiteX12" fmla="*/ 573881 w 673894"/>
              <a:gd name="connsiteY12" fmla="*/ 364331 h 502444"/>
              <a:gd name="connsiteX13" fmla="*/ 552450 w 673894"/>
              <a:gd name="connsiteY13" fmla="*/ 352425 h 502444"/>
              <a:gd name="connsiteX14" fmla="*/ 259556 w 673894"/>
              <a:gd name="connsiteY14" fmla="*/ 442913 h 502444"/>
              <a:gd name="connsiteX15" fmla="*/ 216694 w 673894"/>
              <a:gd name="connsiteY15" fmla="*/ 419100 h 502444"/>
              <a:gd name="connsiteX16" fmla="*/ 192881 w 673894"/>
              <a:gd name="connsiteY16" fmla="*/ 397669 h 502444"/>
              <a:gd name="connsiteX17" fmla="*/ 183356 w 673894"/>
              <a:gd name="connsiteY17" fmla="*/ 388144 h 502444"/>
              <a:gd name="connsiteX18" fmla="*/ 114300 w 673894"/>
              <a:gd name="connsiteY18" fmla="*/ 404813 h 502444"/>
              <a:gd name="connsiteX19" fmla="*/ 119063 w 673894"/>
              <a:gd name="connsiteY19" fmla="*/ 450056 h 502444"/>
              <a:gd name="connsiteX20" fmla="*/ 7144 w 673894"/>
              <a:gd name="connsiteY20" fmla="*/ 502444 h 5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3894" h="502444">
                <a:moveTo>
                  <a:pt x="7144" y="502444"/>
                </a:moveTo>
                <a:lnTo>
                  <a:pt x="0" y="242888"/>
                </a:lnTo>
                <a:lnTo>
                  <a:pt x="83344" y="209550"/>
                </a:lnTo>
                <a:lnTo>
                  <a:pt x="114300" y="211931"/>
                </a:lnTo>
                <a:lnTo>
                  <a:pt x="116681" y="252413"/>
                </a:lnTo>
                <a:lnTo>
                  <a:pt x="138113" y="245269"/>
                </a:lnTo>
                <a:lnTo>
                  <a:pt x="159544" y="169069"/>
                </a:lnTo>
                <a:lnTo>
                  <a:pt x="197644" y="145256"/>
                </a:lnTo>
                <a:lnTo>
                  <a:pt x="254794" y="133350"/>
                </a:lnTo>
                <a:lnTo>
                  <a:pt x="673894" y="0"/>
                </a:lnTo>
                <a:cubicBezTo>
                  <a:pt x="673100" y="104775"/>
                  <a:pt x="672307" y="209550"/>
                  <a:pt x="671513" y="314325"/>
                </a:cubicBezTo>
                <a:lnTo>
                  <a:pt x="669131" y="326231"/>
                </a:lnTo>
                <a:lnTo>
                  <a:pt x="573881" y="364331"/>
                </a:lnTo>
                <a:lnTo>
                  <a:pt x="552450" y="352425"/>
                </a:lnTo>
                <a:lnTo>
                  <a:pt x="259556" y="442913"/>
                </a:lnTo>
                <a:lnTo>
                  <a:pt x="216694" y="419100"/>
                </a:lnTo>
                <a:lnTo>
                  <a:pt x="192881" y="397669"/>
                </a:lnTo>
                <a:lnTo>
                  <a:pt x="183356" y="388144"/>
                </a:lnTo>
                <a:lnTo>
                  <a:pt x="114300" y="404813"/>
                </a:lnTo>
                <a:lnTo>
                  <a:pt x="119063" y="450056"/>
                </a:lnTo>
                <a:lnTo>
                  <a:pt x="7144" y="502444"/>
                </a:lnTo>
                <a:close/>
              </a:path>
            </a:pathLst>
          </a:custGeom>
          <a:solidFill>
            <a:schemeClr val="accent3">
              <a:alpha val="38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1348062" y="2318250"/>
            <a:ext cx="398585" cy="12811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257441" y="3099002"/>
            <a:ext cx="2600325" cy="5974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6282" r="3062"/>
          <a:stretch/>
        </p:blipFill>
        <p:spPr>
          <a:xfrm>
            <a:off x="20159" y="630906"/>
            <a:ext cx="1765853" cy="30151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9" b="99423" l="3498" r="96951"/>
                    </a14:imgEffect>
                  </a14:imgLayer>
                </a14:imgProps>
              </a:ext>
            </a:extLst>
          </a:blip>
          <a:srcRect l="8689" t="5096" r="5815" b="1563"/>
          <a:stretch/>
        </p:blipFill>
        <p:spPr>
          <a:xfrm>
            <a:off x="317966" y="3853491"/>
            <a:ext cx="2581410" cy="26261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732694" y="4090585"/>
            <a:ext cx="7271700" cy="2750668"/>
            <a:chOff x="4843848" y="1365678"/>
            <a:chExt cx="6963033" cy="263390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6"/>
            <a:srcRect l="564" t="4715" r="1524" b="3072"/>
            <a:stretch/>
          </p:blipFill>
          <p:spPr>
            <a:xfrm>
              <a:off x="4843848" y="1365678"/>
              <a:ext cx="6963033" cy="2545492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929442" y="3749081"/>
              <a:ext cx="2853796" cy="250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A. Gottberg, DOI: </a:t>
              </a:r>
              <a:r>
                <a:rPr lang="en-US" sz="1100" dirty="0">
                  <a:hlinkClick r:id="rId7" tooltip="Persistent link using digital object identifier"/>
                </a:rPr>
                <a:t>10.1016/j.nimb.2016.01.020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88012" y="848119"/>
            <a:ext cx="3569429" cy="2315368"/>
            <a:chOff x="3688012" y="848119"/>
            <a:chExt cx="3569429" cy="231536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88012" y="848119"/>
              <a:ext cx="3569429" cy="210285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320302" y="2886488"/>
              <a:ext cx="19865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Top view – proton </a:t>
              </a:r>
              <a:r>
                <a:rPr lang="en-US" sz="1200" dirty="0" err="1"/>
                <a:t>fluences</a:t>
              </a:r>
              <a:endParaRPr lang="en-US" sz="12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46902" y="3560513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Target and Ion Source </a:t>
            </a:r>
            <a:r>
              <a:rPr lang="en-US" u="sng" dirty="0">
                <a:solidFill>
                  <a:schemeClr val="accent2"/>
                </a:solidFill>
              </a:rPr>
              <a:t>Assembly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accent4"/>
                </a:solidFill>
              </a:rPr>
              <a:t>T</a:t>
            </a:r>
            <a:r>
              <a:rPr lang="en-US" dirty="0"/>
              <a:t>arget </a:t>
            </a:r>
            <a:r>
              <a:rPr lang="en-US" dirty="0">
                <a:solidFill>
                  <a:schemeClr val="accent4"/>
                </a:solidFill>
              </a:rPr>
              <a:t>I</a:t>
            </a:r>
            <a:r>
              <a:rPr lang="en-US" dirty="0"/>
              <a:t>on </a:t>
            </a:r>
            <a:r>
              <a:rPr lang="en-US" dirty="0">
                <a:solidFill>
                  <a:schemeClr val="accent4"/>
                </a:solidFill>
              </a:rPr>
              <a:t>S</a:t>
            </a:r>
            <a:r>
              <a:rPr lang="en-US" dirty="0"/>
              <a:t>ource – variety of target materials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509746" y="4821926"/>
            <a:ext cx="1635384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</a:rPr>
              <a:t>In a box: currently used</a:t>
            </a:r>
            <a:endParaRPr lang="en-US" sz="1100" u="sng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60162" y="4007510"/>
            <a:ext cx="2496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ISOL Target Materials tested so far</a:t>
            </a:r>
            <a:endParaRPr lang="en-US" sz="1200" u="sng" dirty="0">
              <a:solidFill>
                <a:schemeClr val="accent2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456418" y="5625604"/>
            <a:ext cx="17427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sng" dirty="0"/>
              <a:t>Underlined/bold: materials development</a:t>
            </a:r>
          </a:p>
        </p:txBody>
      </p:sp>
      <p:pic>
        <p:nvPicPr>
          <p:cNvPr id="47" name="Picture 46"/>
          <p:cNvPicPr/>
          <p:nvPr/>
        </p:nvPicPr>
        <p:blipFill>
          <a:blip r:embed="rId9"/>
          <a:stretch>
            <a:fillRect/>
          </a:stretch>
        </p:blipFill>
        <p:spPr>
          <a:xfrm>
            <a:off x="1872228" y="1156967"/>
            <a:ext cx="1816512" cy="248112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3FFD493-A9CA-69FC-89CE-BABF30053BAA}"/>
              </a:ext>
            </a:extLst>
          </p:cNvPr>
          <p:cNvGrpSpPr/>
          <p:nvPr/>
        </p:nvGrpSpPr>
        <p:grpSpPr>
          <a:xfrm>
            <a:off x="3690963" y="502863"/>
            <a:ext cx="3169498" cy="3637387"/>
            <a:chOff x="9022502" y="-54"/>
            <a:chExt cx="3169498" cy="3637387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D7A45C0-7023-89C4-AEBF-22D69BA50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1916" y="-54"/>
              <a:ext cx="3140084" cy="3608715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2E19F6-EE98-8B7D-C8BF-1127DE703035}"/>
                </a:ext>
              </a:extLst>
            </p:cNvPr>
            <p:cNvSpPr txBox="1"/>
            <p:nvPr/>
          </p:nvSpPr>
          <p:spPr>
            <a:xfrm rot="16200000">
              <a:off x="8509968" y="2693911"/>
              <a:ext cx="14559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J.P. Ramos, NIM B 463 (2020)</a:t>
              </a:r>
              <a:endParaRPr lang="en-GB" sz="11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9459097-C3E1-DC23-84C5-012E22000E63}"/>
              </a:ext>
            </a:extLst>
          </p:cNvPr>
          <p:cNvSpPr txBox="1"/>
          <p:nvPr/>
        </p:nvSpPr>
        <p:spPr>
          <a:xfrm>
            <a:off x="8590950" y="6527535"/>
            <a:ext cx="1553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J.P. Ramos, PhD thesis</a:t>
            </a:r>
          </a:p>
        </p:txBody>
      </p:sp>
    </p:spTree>
    <p:extLst>
      <p:ext uri="{BB962C8B-B14F-4D97-AF65-F5344CB8AC3E}">
        <p14:creationId xmlns:p14="http://schemas.microsoft.com/office/powerpoint/2010/main" val="404878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5" grpId="1" animBg="1"/>
      <p:bldP spid="26" grpId="0" animBg="1"/>
      <p:bldP spid="26" grpId="1" animBg="1"/>
      <p:bldP spid="9" grpId="0"/>
      <p:bldP spid="43" grpId="0" animBg="1"/>
      <p:bldP spid="44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9255"/>
            <a:ext cx="8496267" cy="4920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Oval 49"/>
          <p:cNvSpPr/>
          <p:nvPr/>
        </p:nvSpPr>
        <p:spPr bwMode="auto">
          <a:xfrm flipH="1">
            <a:off x="882842" y="2977715"/>
            <a:ext cx="60959" cy="60959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67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Oval 49"/>
          <p:cNvSpPr/>
          <p:nvPr/>
        </p:nvSpPr>
        <p:spPr bwMode="auto">
          <a:xfrm flipV="1">
            <a:off x="894563" y="3011921"/>
            <a:ext cx="60959" cy="60959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67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Oval 49"/>
          <p:cNvSpPr/>
          <p:nvPr/>
        </p:nvSpPr>
        <p:spPr bwMode="auto">
          <a:xfrm flipH="1">
            <a:off x="882841" y="2945409"/>
            <a:ext cx="60959" cy="6095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67" b="1" kern="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5" name="Straight Arrow Connector 8"/>
          <p:cNvCxnSpPr>
            <a:cxnSpLocks noChangeShapeType="1"/>
          </p:cNvCxnSpPr>
          <p:nvPr/>
        </p:nvCxnSpPr>
        <p:spPr bwMode="auto">
          <a:xfrm>
            <a:off x="-318104" y="2095241"/>
            <a:ext cx="941496" cy="693451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7" name="Gruppo 2"/>
          <p:cNvGrpSpPr>
            <a:grpSpLocks/>
          </p:cNvGrpSpPr>
          <p:nvPr/>
        </p:nvGrpSpPr>
        <p:grpSpPr bwMode="auto">
          <a:xfrm>
            <a:off x="322551" y="1041614"/>
            <a:ext cx="2473359" cy="696867"/>
            <a:chOff x="3664700" y="1609915"/>
            <a:chExt cx="2520153" cy="1071064"/>
          </a:xfrm>
        </p:grpSpPr>
        <p:sp>
          <p:nvSpPr>
            <p:cNvPr id="38" name="Rettangolo 1"/>
            <p:cNvSpPr>
              <a:spLocks noChangeArrowheads="1"/>
            </p:cNvSpPr>
            <p:nvPr/>
          </p:nvSpPr>
          <p:spPr bwMode="auto">
            <a:xfrm>
              <a:off x="3664700" y="1665691"/>
              <a:ext cx="2213621" cy="950926"/>
            </a:xfrm>
            <a:prstGeom prst="rect">
              <a:avLst/>
            </a:prstGeom>
            <a:solidFill>
              <a:srgbClr val="FFFFFF">
                <a:alpha val="58000"/>
              </a:srgbClr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endParaRPr lang="en-US" altLang="it-IT" sz="2133" b="1" kern="0" dirty="0">
                <a:solidFill>
                  <a:srgbClr val="000000"/>
                </a:solidFill>
              </a:endParaRPr>
            </a:p>
          </p:txBody>
        </p:sp>
        <p:sp>
          <p:nvSpPr>
            <p:cNvPr id="39" name="Oval 49"/>
            <p:cNvSpPr/>
            <p:nvPr/>
          </p:nvSpPr>
          <p:spPr bwMode="auto">
            <a:xfrm flipH="1">
              <a:off x="3811399" y="1820251"/>
              <a:ext cx="124803" cy="158499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33" b="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" name="Oval 49"/>
            <p:cNvSpPr/>
            <p:nvPr/>
          </p:nvSpPr>
          <p:spPr bwMode="auto">
            <a:xfrm flipH="1">
              <a:off x="3809209" y="2074395"/>
              <a:ext cx="124804" cy="158499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33" b="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" name="Oval 49"/>
            <p:cNvSpPr/>
            <p:nvPr/>
          </p:nvSpPr>
          <p:spPr bwMode="auto">
            <a:xfrm flipH="1">
              <a:off x="3811399" y="2342204"/>
              <a:ext cx="124803" cy="158499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133" b="1" kern="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" name="CasellaDiTesto 28"/>
            <p:cNvSpPr txBox="1">
              <a:spLocks noChangeArrowheads="1"/>
            </p:cNvSpPr>
            <p:nvPr/>
          </p:nvSpPr>
          <p:spPr bwMode="auto">
            <a:xfrm>
              <a:off x="3931641" y="2160632"/>
              <a:ext cx="1936189" cy="520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it-IT" sz="1600" b="1" kern="0" dirty="0">
                  <a:solidFill>
                    <a:srgbClr val="000000"/>
                  </a:solidFill>
                </a:rPr>
                <a:t>Ions</a:t>
              </a:r>
            </a:p>
          </p:txBody>
        </p:sp>
        <p:sp>
          <p:nvSpPr>
            <p:cNvPr id="43" name="CasellaDiTesto 29"/>
            <p:cNvSpPr txBox="1">
              <a:spLocks noChangeArrowheads="1"/>
            </p:cNvSpPr>
            <p:nvPr/>
          </p:nvSpPr>
          <p:spPr bwMode="auto">
            <a:xfrm>
              <a:off x="3933733" y="1875934"/>
              <a:ext cx="2251120" cy="520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it-IT" sz="1600" b="1" kern="0" dirty="0">
                  <a:solidFill>
                    <a:srgbClr val="000000"/>
                  </a:solidFill>
                </a:rPr>
                <a:t>Radioisotopes</a:t>
              </a:r>
            </a:p>
          </p:txBody>
        </p:sp>
        <p:sp>
          <p:nvSpPr>
            <p:cNvPr id="44" name="CasellaDiTesto 30"/>
            <p:cNvSpPr txBox="1">
              <a:spLocks noChangeArrowheads="1"/>
            </p:cNvSpPr>
            <p:nvPr/>
          </p:nvSpPr>
          <p:spPr bwMode="auto">
            <a:xfrm>
              <a:off x="3936203" y="1609915"/>
              <a:ext cx="2188987" cy="520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170" eaLnBrk="0" fontAlgn="base" hangingPunct="0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it-IT" sz="1600" b="1" kern="0" dirty="0">
                  <a:solidFill>
                    <a:srgbClr val="000000"/>
                  </a:solidFill>
                </a:rPr>
                <a:t>Primary beam</a:t>
              </a:r>
            </a:p>
          </p:txBody>
        </p:sp>
      </p:grpSp>
      <p:sp>
        <p:nvSpPr>
          <p:cNvPr id="45" name="Oval 49"/>
          <p:cNvSpPr/>
          <p:nvPr/>
        </p:nvSpPr>
        <p:spPr bwMode="auto">
          <a:xfrm flipH="1">
            <a:off x="1292478" y="3279759"/>
            <a:ext cx="64167" cy="60959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67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Oval 49"/>
          <p:cNvSpPr/>
          <p:nvPr/>
        </p:nvSpPr>
        <p:spPr bwMode="auto">
          <a:xfrm flipH="1">
            <a:off x="2040115" y="3757323"/>
            <a:ext cx="60959" cy="60959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67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Oval 49"/>
          <p:cNvSpPr/>
          <p:nvPr/>
        </p:nvSpPr>
        <p:spPr bwMode="auto">
          <a:xfrm flipH="1">
            <a:off x="1261999" y="3188142"/>
            <a:ext cx="60959" cy="60959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67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Oval 49"/>
          <p:cNvSpPr/>
          <p:nvPr/>
        </p:nvSpPr>
        <p:spPr bwMode="auto">
          <a:xfrm flipH="1">
            <a:off x="1976150" y="3690602"/>
            <a:ext cx="60959" cy="61613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67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Oval 49"/>
          <p:cNvSpPr/>
          <p:nvPr/>
        </p:nvSpPr>
        <p:spPr bwMode="auto">
          <a:xfrm flipH="1">
            <a:off x="1201041" y="3155250"/>
            <a:ext cx="60959" cy="62121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67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Oval 49"/>
          <p:cNvSpPr/>
          <p:nvPr/>
        </p:nvSpPr>
        <p:spPr bwMode="auto">
          <a:xfrm flipH="1">
            <a:off x="1953048" y="3655013"/>
            <a:ext cx="63144" cy="72944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67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Oval 49"/>
          <p:cNvSpPr/>
          <p:nvPr/>
        </p:nvSpPr>
        <p:spPr bwMode="auto">
          <a:xfrm flipH="1">
            <a:off x="2715823" y="3425463"/>
            <a:ext cx="60959" cy="6095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67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Oval 49"/>
          <p:cNvSpPr/>
          <p:nvPr/>
        </p:nvSpPr>
        <p:spPr bwMode="auto">
          <a:xfrm flipH="1">
            <a:off x="2699743" y="3392273"/>
            <a:ext cx="60959" cy="6095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67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Oval 49"/>
          <p:cNvSpPr/>
          <p:nvPr/>
        </p:nvSpPr>
        <p:spPr bwMode="auto">
          <a:xfrm flipH="1">
            <a:off x="2685343" y="3353669"/>
            <a:ext cx="60959" cy="6095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rgbClr val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667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632828" y="1528556"/>
            <a:ext cx="576459" cy="2520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39700">
              <a:schemeClr val="bg1"/>
            </a:glow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0387" y="325572"/>
            <a:ext cx="3401693" cy="802105"/>
          </a:xfrm>
          <a:prstGeom prst="rect">
            <a:avLst/>
          </a:prstGeom>
        </p:spPr>
      </p:pic>
      <p:sp>
        <p:nvSpPr>
          <p:cNvPr id="58" name="Title 12"/>
          <p:cNvSpPr>
            <a:spLocks noGrp="1"/>
          </p:cNvSpPr>
          <p:nvPr>
            <p:ph type="title"/>
          </p:nvPr>
        </p:nvSpPr>
        <p:spPr>
          <a:xfrm>
            <a:off x="609600" y="233493"/>
            <a:ext cx="6766851" cy="940443"/>
          </a:xfrm>
        </p:spPr>
        <p:txBody>
          <a:bodyPr>
            <a:normAutofit/>
          </a:bodyPr>
          <a:lstStyle/>
          <a:p>
            <a:r>
              <a:rPr lang="en-US" dirty="0"/>
              <a:t>Target Unit – Heart of</a:t>
            </a:r>
          </a:p>
        </p:txBody>
      </p:sp>
      <p:sp>
        <p:nvSpPr>
          <p:cNvPr id="63" name="Date Placeholder 3"/>
          <p:cNvSpPr txBox="1">
            <a:spLocks/>
          </p:cNvSpPr>
          <p:nvPr/>
        </p:nvSpPr>
        <p:spPr>
          <a:xfrm>
            <a:off x="481890" y="5812983"/>
            <a:ext cx="3924417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*picture and animation courtesy of M. </a:t>
            </a:r>
            <a:r>
              <a:rPr lang="en-US" sz="1400" dirty="0" err="1"/>
              <a:t>Delonca</a:t>
            </a:r>
            <a:endParaRPr lang="en-US" sz="1400" dirty="0"/>
          </a:p>
        </p:txBody>
      </p:sp>
      <p:sp>
        <p:nvSpPr>
          <p:cNvPr id="64" name="TextBox 63"/>
          <p:cNvSpPr txBox="1"/>
          <p:nvPr/>
        </p:nvSpPr>
        <p:spPr>
          <a:xfrm rot="4467263">
            <a:off x="635136" y="3817513"/>
            <a:ext cx="1267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Vacuum</a:t>
            </a:r>
          </a:p>
        </p:txBody>
      </p:sp>
      <p:sp>
        <p:nvSpPr>
          <p:cNvPr id="66" name="TextBox 65"/>
          <p:cNvSpPr txBox="1"/>
          <p:nvPr/>
        </p:nvSpPr>
        <p:spPr>
          <a:xfrm rot="4467263">
            <a:off x="565676" y="3942621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Air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8379029" y="3577154"/>
            <a:ext cx="3812972" cy="2878590"/>
            <a:chOff x="5575212" y="994886"/>
            <a:chExt cx="3342638" cy="2523513"/>
          </a:xfrm>
        </p:grpSpPr>
        <p:grpSp>
          <p:nvGrpSpPr>
            <p:cNvPr id="92" name="Gruppieren 36"/>
            <p:cNvGrpSpPr/>
            <p:nvPr/>
          </p:nvGrpSpPr>
          <p:grpSpPr>
            <a:xfrm>
              <a:off x="5575212" y="994886"/>
              <a:ext cx="3342638" cy="2523513"/>
              <a:chOff x="4021145" y="1196753"/>
              <a:chExt cx="4928699" cy="3720905"/>
            </a:xfrm>
          </p:grpSpPr>
          <p:pic>
            <p:nvPicPr>
              <p:cNvPr id="94" name="Picture 2"/>
              <p:cNvPicPr>
                <a:picLocks noChangeAspect="1" noChangeArrowheads="1"/>
              </p:cNvPicPr>
              <p:nvPr/>
            </p:nvPicPr>
            <p:blipFill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7944" y="1196753"/>
                <a:ext cx="4881900" cy="36003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5" name="Rectangle 5"/>
              <p:cNvSpPr/>
              <p:nvPr/>
            </p:nvSpPr>
            <p:spPr>
              <a:xfrm>
                <a:off x="4092399" y="2425341"/>
                <a:ext cx="720080" cy="411181"/>
              </a:xfrm>
              <a:prstGeom prst="rect">
                <a:avLst/>
              </a:prstGeom>
              <a:solidFill>
                <a:schemeClr val="bg1"/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sz="1467" dirty="0">
                    <a:solidFill>
                      <a:srgbClr val="18308E"/>
                    </a:solidFill>
                    <a:latin typeface="Gill Sans MT" panose="020B0502020104020203" pitchFamily="34" charset="0"/>
                  </a:rPr>
                  <a:t>       </a:t>
                </a:r>
              </a:p>
            </p:txBody>
          </p:sp>
          <p:sp>
            <p:nvSpPr>
              <p:cNvPr id="96" name="Rectangle 5"/>
              <p:cNvSpPr/>
              <p:nvPr/>
            </p:nvSpPr>
            <p:spPr>
              <a:xfrm>
                <a:off x="4021145" y="1992741"/>
                <a:ext cx="1440161" cy="8621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67" dirty="0">
                    <a:latin typeface="Arial" panose="020B0604020202020204" pitchFamily="34" charset="0"/>
                    <a:cs typeface="Arial" panose="020B0604020202020204" pitchFamily="34" charset="0"/>
                  </a:rPr>
                  <a:t>1.4 GeV </a:t>
                </a:r>
                <a:br>
                  <a:rPr lang="en-US" sz="1867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867" dirty="0">
                    <a:latin typeface="Arial" panose="020B0604020202020204" pitchFamily="34" charset="0"/>
                    <a:cs typeface="Arial" panose="020B0604020202020204" pitchFamily="34" charset="0"/>
                  </a:rPr>
                  <a:t>proton</a:t>
                </a:r>
              </a:p>
            </p:txBody>
          </p:sp>
          <p:cxnSp>
            <p:nvCxnSpPr>
              <p:cNvPr id="97" name="Gerade Verbindung mit Pfeil 10"/>
              <p:cNvCxnSpPr/>
              <p:nvPr/>
            </p:nvCxnSpPr>
            <p:spPr>
              <a:xfrm>
                <a:off x="4427984" y="2980018"/>
                <a:ext cx="432048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8" name="Picture 2"/>
              <p:cNvPicPr>
                <a:picLocks noChangeAspect="1" noChangeArrowheads="1"/>
              </p:cNvPicPr>
              <p:nvPr/>
            </p:nvPicPr>
            <p:blipFill>
              <a:blip r:embed="rId7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9467" y="2924944"/>
                <a:ext cx="181826" cy="156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9" name="Rectangle 5"/>
              <p:cNvSpPr/>
              <p:nvPr/>
            </p:nvSpPr>
            <p:spPr>
              <a:xfrm>
                <a:off x="5724127" y="2780926"/>
                <a:ext cx="792088" cy="41118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467" dirty="0">
                    <a:solidFill>
                      <a:srgbClr val="18308E"/>
                    </a:solidFill>
                    <a:latin typeface="Gill Sans MT" panose="020B0502020104020203" pitchFamily="34" charset="0"/>
                  </a:rPr>
                  <a:t>       </a:t>
                </a:r>
              </a:p>
            </p:txBody>
          </p:sp>
          <p:sp>
            <p:nvSpPr>
              <p:cNvPr id="100" name="Rechteck 26"/>
              <p:cNvSpPr/>
              <p:nvPr/>
            </p:nvSpPr>
            <p:spPr>
              <a:xfrm>
                <a:off x="5527793" y="1428701"/>
                <a:ext cx="1147492" cy="11546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33" dirty="0">
                  <a:latin typeface="Gill Sans MT" panose="020B0502020104020203" pitchFamily="34" charset="0"/>
                </a:endParaRPr>
              </a:p>
            </p:txBody>
          </p:sp>
          <p:sp>
            <p:nvSpPr>
              <p:cNvPr id="101" name="Rechteck 27"/>
              <p:cNvSpPr/>
              <p:nvPr/>
            </p:nvSpPr>
            <p:spPr>
              <a:xfrm>
                <a:off x="5796136" y="2573371"/>
                <a:ext cx="1440160" cy="216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33" dirty="0">
                  <a:latin typeface="Gill Sans MT" panose="020B0502020104020203" pitchFamily="34" charset="0"/>
                </a:endParaRPr>
              </a:p>
            </p:txBody>
          </p:sp>
          <p:cxnSp>
            <p:nvCxnSpPr>
              <p:cNvPr id="102" name="Gerade Verbindung mit Pfeil 17"/>
              <p:cNvCxnSpPr/>
              <p:nvPr/>
            </p:nvCxnSpPr>
            <p:spPr>
              <a:xfrm>
                <a:off x="5809849" y="2980019"/>
                <a:ext cx="855629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ctangle 5"/>
              <p:cNvSpPr/>
              <p:nvPr/>
            </p:nvSpPr>
            <p:spPr>
              <a:xfrm>
                <a:off x="5479468" y="2453575"/>
                <a:ext cx="1929479" cy="4376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fragmentation</a:t>
                </a:r>
              </a:p>
            </p:txBody>
          </p:sp>
          <p:sp>
            <p:nvSpPr>
              <p:cNvPr id="104" name="Rechteck 23"/>
              <p:cNvSpPr/>
              <p:nvPr/>
            </p:nvSpPr>
            <p:spPr>
              <a:xfrm>
                <a:off x="5607596" y="3231391"/>
                <a:ext cx="1080120" cy="9361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33" dirty="0">
                  <a:latin typeface="Gill Sans MT" panose="020B0502020104020203" pitchFamily="34" charset="0"/>
                </a:endParaRPr>
              </a:p>
            </p:txBody>
          </p:sp>
          <p:cxnSp>
            <p:nvCxnSpPr>
              <p:cNvPr id="105" name="Gerade Verbindung mit Pfeil 20"/>
              <p:cNvCxnSpPr/>
              <p:nvPr/>
            </p:nvCxnSpPr>
            <p:spPr>
              <a:xfrm>
                <a:off x="5652120" y="3284983"/>
                <a:ext cx="792088" cy="792089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Gerade Verbindung mit Pfeil 25"/>
              <p:cNvCxnSpPr/>
              <p:nvPr/>
            </p:nvCxnSpPr>
            <p:spPr>
              <a:xfrm rot="16200000">
                <a:off x="5639368" y="1754040"/>
                <a:ext cx="792088" cy="792089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Rectangle 5"/>
              <p:cNvSpPr/>
              <p:nvPr/>
            </p:nvSpPr>
            <p:spPr>
              <a:xfrm rot="2700000">
                <a:off x="5451146" y="3328714"/>
                <a:ext cx="1584176" cy="4376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 fission</a:t>
                </a:r>
              </a:p>
            </p:txBody>
          </p:sp>
          <p:sp>
            <p:nvSpPr>
              <p:cNvPr id="108" name="Rectangle 5"/>
              <p:cNvSpPr/>
              <p:nvPr/>
            </p:nvSpPr>
            <p:spPr>
              <a:xfrm rot="18900000">
                <a:off x="5192973" y="1612200"/>
                <a:ext cx="1584174" cy="4376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spallation</a:t>
                </a:r>
              </a:p>
            </p:txBody>
          </p:sp>
          <p:sp>
            <p:nvSpPr>
              <p:cNvPr id="109" name="Rectangle 5"/>
              <p:cNvSpPr/>
              <p:nvPr/>
            </p:nvSpPr>
            <p:spPr>
              <a:xfrm>
                <a:off x="4902444" y="3331590"/>
                <a:ext cx="720080" cy="4376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238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</a:p>
            </p:txBody>
          </p:sp>
          <p:sp>
            <p:nvSpPr>
              <p:cNvPr id="110" name="Rectangle 5"/>
              <p:cNvSpPr/>
              <p:nvPr/>
            </p:nvSpPr>
            <p:spPr>
              <a:xfrm>
                <a:off x="6656035" y="4480038"/>
                <a:ext cx="1037710" cy="4376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142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Cs</a:t>
                </a:r>
              </a:p>
            </p:txBody>
          </p:sp>
          <p:sp>
            <p:nvSpPr>
              <p:cNvPr id="111" name="Rectangle 5"/>
              <p:cNvSpPr/>
              <p:nvPr/>
            </p:nvSpPr>
            <p:spPr>
              <a:xfrm>
                <a:off x="6717123" y="3083770"/>
                <a:ext cx="720080" cy="7558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11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Li</a:t>
                </a:r>
                <a:b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112" name="Rectangle 5"/>
              <p:cNvSpPr/>
              <p:nvPr/>
            </p:nvSpPr>
            <p:spPr>
              <a:xfrm>
                <a:off x="6645617" y="1967537"/>
                <a:ext cx="863362" cy="4376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201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Fr</a:t>
                </a:r>
              </a:p>
            </p:txBody>
          </p:sp>
          <p:sp>
            <p:nvSpPr>
              <p:cNvPr id="113" name="Rectangle 5"/>
              <p:cNvSpPr/>
              <p:nvPr/>
            </p:nvSpPr>
            <p:spPr>
              <a:xfrm>
                <a:off x="7693746" y="3390860"/>
                <a:ext cx="720080" cy="4376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</a:p>
            </p:txBody>
          </p:sp>
          <p:sp>
            <p:nvSpPr>
              <p:cNvPr id="114" name="Rectangle 5"/>
              <p:cNvSpPr/>
              <p:nvPr/>
            </p:nvSpPr>
            <p:spPr>
              <a:xfrm>
                <a:off x="7693746" y="4480038"/>
                <a:ext cx="720080" cy="4376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</a:p>
            </p:txBody>
          </p:sp>
        </p:grpSp>
        <p:sp>
          <p:nvSpPr>
            <p:cNvPr id="93" name="Rectangle 92"/>
            <p:cNvSpPr/>
            <p:nvPr/>
          </p:nvSpPr>
          <p:spPr>
            <a:xfrm>
              <a:off x="5997637" y="2851792"/>
              <a:ext cx="473045" cy="320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8577824" y="1199140"/>
            <a:ext cx="3324949" cy="1405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104282"/>
                </a:solidFill>
              </a:rPr>
              <a:t>Beam power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en-US" sz="2133" dirty="0">
                <a:solidFill>
                  <a:srgbClr val="104282"/>
                </a:solidFill>
              </a:rPr>
              <a:t>2.8 kW in average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en-US" sz="2133" dirty="0">
                <a:solidFill>
                  <a:srgbClr val="104282"/>
                </a:solidFill>
              </a:rPr>
              <a:t>1.2 GW </a:t>
            </a:r>
            <a:r>
              <a:rPr lang="en-US" sz="1600" dirty="0">
                <a:solidFill>
                  <a:srgbClr val="104282"/>
                </a:solidFill>
              </a:rPr>
              <a:t>(pulse length </a:t>
            </a:r>
            <a:r>
              <a:rPr lang="en-US" sz="1600" u="sng" dirty="0">
                <a:solidFill>
                  <a:srgbClr val="104282"/>
                </a:solidFill>
              </a:rPr>
              <a:t>2.3 </a:t>
            </a:r>
            <a:r>
              <a:rPr lang="en-US" sz="1600" u="sng" dirty="0" err="1">
                <a:solidFill>
                  <a:srgbClr val="104282"/>
                </a:solidFill>
                <a:latin typeface="Calibri" panose="020F0502020204030204" pitchFamily="34" charset="0"/>
              </a:rPr>
              <a:t>μs</a:t>
            </a:r>
            <a:r>
              <a:rPr lang="en-US" sz="1600" dirty="0">
                <a:solidFill>
                  <a:srgbClr val="104282"/>
                </a:solidFill>
                <a:latin typeface="Calibri" panose="020F0502020204030204" pitchFamily="34" charset="0"/>
              </a:rPr>
              <a:t>)</a:t>
            </a:r>
          </a:p>
          <a:p>
            <a:pPr marL="990575" lvl="1" indent="-380990">
              <a:buFont typeface="Wingdings" panose="05000000000000000000" pitchFamily="2" charset="2"/>
              <a:buChar char="Ø"/>
            </a:pPr>
            <a:r>
              <a:rPr lang="en-US" sz="2133" dirty="0">
                <a:solidFill>
                  <a:srgbClr val="104282"/>
                </a:solidFill>
              </a:rPr>
              <a:t>~10% deposited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81" y="66219"/>
            <a:ext cx="1826031" cy="921575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8444646" y="2707290"/>
            <a:ext cx="3856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04282"/>
                </a:solidFill>
                <a:latin typeface="Gill Sans MT" panose="020B0502020104020203" pitchFamily="34" charset="0"/>
              </a:rPr>
              <a:t>What is the sound of proton impact on target?</a:t>
            </a:r>
          </a:p>
        </p:txBody>
      </p:sp>
      <p:pic>
        <p:nvPicPr>
          <p:cNvPr id="61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76000" y="266759"/>
            <a:ext cx="812800" cy="812800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336DB8B-D370-F928-DB85-6C11B283B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</p:spPr>
        <p:txBody>
          <a:bodyPr/>
          <a:lstStyle/>
          <a:p>
            <a:fld id="{A814E660-BF25-4843-B2A0-93C6E2B6253B}" type="slidenum">
              <a:rPr lang="en-BE" sz="1100" smtClean="0"/>
              <a:pPr/>
              <a:t>11</a:t>
            </a:fld>
            <a:endParaRPr lang="en-BE" sz="1100" dirty="0"/>
          </a:p>
        </p:txBody>
      </p:sp>
    </p:spTree>
    <p:extLst>
      <p:ext uri="{BB962C8B-B14F-4D97-AF65-F5344CB8AC3E}">
        <p14:creationId xmlns:p14="http://schemas.microsoft.com/office/powerpoint/2010/main" val="13113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61111E-6 -2.46914E-7 L 0.08958 0.1037 " pathEditMode="relative" rAng="0" ptsTypes="AA">
                                      <p:cBhvr>
                                        <p:cTn id="11" dur="1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518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94444E-6 1.48148E-6 L 0.0908 0.10741 " pathEditMode="relative" rAng="0" ptsTypes="AA">
                                      <p:cBhvr>
                                        <p:cTn id="16" dur="1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53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61111E-6 -6.17284E-7 L 0.08958 0.10864 " pathEditMode="relative" rAng="0" ptsTypes="AA">
                                      <p:cBhvr>
                                        <p:cTn id="21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5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123 L 0.00017 0.00185 C 0.0026 0.00154 0.00416 0.00247 0.00694 0.00216 C 0.00712 0.00092 0.00885 0.00277 0.00781 0.00185 C 0.00816 0.00154 0.00903 0.0003 0.00972 0.00061 C 0.00868 0.00154 0.00937 0.00648 0.00764 0.00895 C 0.00746 0.00987 0.00694 0.00864 0.00607 0.00987 L 0.00538 0.00833 C 0.00486 0.01111 0.00469 0.01111 0.00469 0.01142 C 0.00416 0.01234 0.00416 0.01203 0.00382 0.01234 C 0.00486 0.01419 0.00451 0.01574 0.0033 0.01605 C 0.0033 0.01821 0.00278 0.02037 0.00469 0.02191 C 0.00486 0.02345 0.01111 0.0253 0.01198 0.02561 C 0.01319 0.02068 0.01267 0.01635 0.01319 0.01172 C 0.01371 0.01049 0.01371 0.01018 0.01406 0.01018 C 0.01493 0.00987 0.0158 0.00802 0.01701 0.00956 C 0.01736 0.01049 0.01996 0.00771 0.02083 0.01172 C 0.02187 0.01172 0.02014 0.01512 0.02014 0.01389 C 0.01875 0.01851 0.0184 0.01851 0.01736 0.02068 C 0.01597 0.02314 0.01857 0.0216 0.01545 0.02253 C 0.01649 0.02376 0.0151 0.02345 0.01528 0.02469 C 0.01614 0.02716 0.0151 0.03024 0.0158 0.03302 C 0.01684 0.03518 0.01719 0.0358 0.01857 0.03642 C 0.0191 0.03642 0.01962 0.03703 0.02101 0.0358 C 0.02118 0.03611 0.02222 0.03672 0.02309 0.03703 C 0.02326 0.03672 0.025 0.03487 0.02552 0.03364 C 0.02552 0.03395 0.02552 0.03333 0.02621 0.03179 C 0.02708 0.03271 0.02639 0.0324 0.02656 0.03179 C 0.02656 0.03024 0.02691 0.02747 0.02778 0.02716 C 0.02743 0.02438 0.025 0.02345 0.02448 0.02407 C 0.02448 0.02314 0.02448 0.02284 0.025 0.02253 C 0.02465 0.02284 0.02569 0.02314 0.02673 0.02469 C 0.0276 0.02561 0.02986 0.02901 0.0309 0.02932 C 0.03021 0.02777 0.03073 0.0287 0.0309 0.03055 C 0.0309 0.03086 0.03021 0.03333 0.02969 0.03395 C 0.03038 0.03518 0.02864 0.03518 0.02864 0.03549 C 0.02743 0.03518 0.02726 0.03642 0.02812 0.03672 C 0.02691 0.03611 0.02656 0.03703 0.02795 0.03672 C 0.02569 0.0395 0.02482 0.04012 0.02569 0.04413 C 0.02604 0.04351 0.02882 0.04598 0.02916 0.04629 C 0.03264 0.04629 0.03524 0.04691 0.03732 0.04598 C 0.03663 0.04475 0.03646 0.04413 0.0368 0.04321 C 0.03802 0.04321 0.03993 0.04444 0.04028 0.04475 C 0.04028 0.04568 0.04097 0.04598 0.04184 0.04506 C 0.04219 0.0466 0.04201 0.04629 0.04219 0.04722 C 0.04236 0.04753 0.04357 0.04691 0.04288 0.04722 C 0.0441 0.05185 0.04219 0.05185 0.03976 0.05401 C 0.03785 0.05648 0.03785 0.05617 0.03715 0.05493 C 0.0368 0.05833 0.0368 0.05864 0.03663 0.05895 C 0.03715 0.05926 0.03663 0.06142 0.03663 0.06234 C 0.03663 0.06265 0.03819 0.06419 0.03837 0.06419 L 0.04514 0.06574 C 0.04618 0.06605 0.04705 0.06234 0.04757 0.06512 C 0.05156 0.06203 0.04826 0.05833 0.04948 0.05432 C 0.05017 0.0537 0.05017 0.05493 0.05087 0.05524 C 0.05555 0.05956 0.05191 0.05709 0.05399 0.05864 C 0.05555 0.05833 0.05451 0.05926 0.05469 0.05895 C 0.05451 0.0608 0.05399 0.06265 0.05295 0.06172 C 0.05295 0.06389 0.05243 0.06358 0.05121 0.06389 C 0.05104 0.06265 0.04896 0.06358 0.04896 0.06389 C 0.04774 0.06574 0.04809 0.06666 0.04791 0.06635 C 0.04774 0.06605 0.04878 0.06728 0.04774 0.06635 C 0.04722 0.06821 0.04687 0.0645 0.04722 0.06512 C 0.04809 0.06944 0.04635 0.07129 0.04757 0.07284 C 0.04705 0.07345 0.04757 0.07191 0.04774 0.07191 C 0.04844 0.07345 0.0493 0.075 0.05069 0.07561 C 0.05226 0.07592 0.05243 0.07561 0.05364 0.0753 C 0.05382 0.0753 0.05399 0.07438 0.05416 0.07469 C 0.05555 0.07253 0.05434 0.07376 0.05486 0.07253 C 0.0566 0.06975 0.05764 0.06851 0.05798 0.06851 C 0.05833 0.06728 0.05833 0.06697 0.05868 0.06574 C 0.05955 0.06481 0.05903 0.06574 0.0592 0.06543 C 0.05972 0.06481 0.06059 0.06389 0.06198 0.06327 C 0.06198 0.06111 0.06041 0.06296 0.06215 0.06111 C 0.0625 0.05864 0.06337 0.06142 0.06267 0.06172 C 0.06319 0.06234 0.06371 0.06327 0.06476 0.06358 C 0.06337 0.0645 0.0625 0.06666 0.06319 0.0679 C 0.06337 0.06821 0.06371 0.0679 0.06406 0.06605 C 0.06545 0.06975 0.06458 0.07006 0.06371 0.07191 C 0.06371 0.07253 0.06319 0.07284 0.06267 0.0716 C 0.06267 0.07191 0.06232 0.07438 0.06215 0.07376 C 0.06146 0.07561 0.06163 0.07407 0.0618 0.07469 " pathEditMode="relative" rAng="540000" ptsTypes="AAAAAAAAAAAAAAAAAAAAAAAAAAAAAAAAAAAAAAAAAAAAAAAAAAAAAAAAAAAAAAAAAAAAAAAAAAAAAAAAAA">
                                      <p:cBhvr>
                                        <p:cTn id="32" dur="4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" y="373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77778E-6 0.0003 L -2.77778E-6 0.00061 C 0.00139 4.19753E-6 0.00226 -0.00093 0.00348 0.0003 C 0.00382 0.0003 0.004 0.00154 0.00434 0.00154 C 0.00504 0.00154 0.00608 0.00246 0.00608 0.00277 C 0.00625 0.00277 0.0066 0.00277 0.0066 0.00339 C 0.00677 0.0037 0.00677 0.00401 0.00695 0.00463 C 0.00695 0.00493 0.00712 0.00524 0.00712 0.00555 C 0.00677 0.00648 0.00677 0.00771 0.00643 0.00864 C 0.00608 0.00987 0.00521 0.01142 0.00504 0.01172 L 0.00365 0.01358 C 0.00382 0.0145 0.00365 0.01543 0.00417 0.01635 C 0.00434 0.01666 0.00486 0.01697 0.00521 0.01635 C 0.00625 0.01759 0.00747 0.0179 0.00851 0.01697 C 0.00938 0.01821 0.01146 0.01882 0.01268 0.01851 C 0.01354 0.01821 0.01337 0.01697 0.0132 0.01605 C 0.0132 0.01574 0.01268 0.01605 0.01233 0.01605 C 0.01163 0.01512 0.01059 0.01512 0.00973 0.01481 C 0.00955 0.01543 0.00955 0.01605 0.00973 0.01666 C 0.01007 0.01697 0.01059 0.01728 0.01077 0.01759 C 0.01111 0.01759 0.01129 0.01821 0.01146 0.01851 C 0.01181 0.01882 0.01216 0.01882 0.0125 0.01913 C 0.01389 0.02067 0.01389 0.02098 0.01493 0.02129 C 0.01493 0.02191 0.01511 0.02253 0.01511 0.02284 C 0.01493 0.02407 0.01441 0.0253 0.01407 0.02623 C 0.01407 0.02654 0.01389 0.02716 0.01354 0.02716 C 0.01268 0.02777 0.01181 0.02839 0.01111 0.02901 C 0.00973 0.03086 0.0099 0.03055 0.0092 0.03179 C 0.00955 0.03179 0.0099 0.03271 0.01025 0.0324 C 0.01059 0.03179 0.01059 0.03117 0.01077 0.03055 C 0.01094 0.03024 0.01129 0.02993 0.01146 0.02963 C 0.01163 0.02963 0.01163 0.02932 0.01163 0.02901 C 0.01181 0.02839 0.01198 0.02808 0.01216 0.02777 C 0.0125 0.02685 0.01337 0.02376 0.01372 0.02314 C 0.01459 0.02253 0.0158 0.02407 0.01684 0.02438 C 0.01875 0.02469 0.02032 0.025 0.02223 0.0253 C 0.0217 0.02623 0.02188 0.02716 0.02153 0.02746 C 0.02101 0.02808 0.02084 0.02839 0.02066 0.0287 C 0.02049 0.02901 0.02032 0.02963 0.02014 0.02993 C 0.01979 0.03024 0.01893 0.03271 0.01893 0.03302 C 0.01875 0.03333 0.01858 0.03395 0.01841 0.03487 C 0.01841 0.03518 0.01823 0.0358 0.01823 0.03611 C 0.01823 0.03642 0.01841 0.03672 0.01823 0.03703 C 0.02014 0.03703 0.02205 0.03734 0.02431 0.03703 C 0.02604 0.03703 0.02587 0.03672 0.02743 0.03642 C 0.02813 0.03642 0.02865 0.03642 0.02917 0.03611 C 0.02986 0.03703 0.03073 0.03703 0.03125 0.03796 C 0.03177 0.03827 0.03212 0.03981 0.03282 0.04074 C 0.03334 0.04197 0.03368 0.04228 0.03403 0.04321 C 0.03403 0.04413 0.0342 0.04475 0.03438 0.04567 C 0.03438 0.04598 0.03455 0.04629 0.03455 0.0466 C 0.03507 0.04907 0.03455 0.0466 0.0349 0.04876 C 0.03507 0.05 0.0349 0.05154 0.03507 0.05277 C 0.0349 0.05308 0.0349 0.05339 0.03507 0.0537 C 0.03542 0.0537 0.03577 0.05432 0.03611 0.05463 C 0.03889 0.05432 0.03854 0.05524 0.03959 0.05339 C 0.03976 0.05277 0.03976 0.05308 0.03993 0.05246 C 0.03959 0.04351 0.04167 0.04259 0.03716 0.03765 C 0.03698 0.03765 0.03646 0.03765 0.03611 0.03734 C 0.03438 0.03703 0.03247 0.03672 0.03073 0.03703 C 0.03056 0.03703 0.03056 0.03765 0.03038 0.03796 C 0.03038 0.03981 0.03004 0.04166 0.03021 0.04382 C 0.03038 0.04444 0.03177 0.0466 0.03212 0.04691 C 0.03264 0.04753 0.03282 0.04753 0.03316 0.04753 C 0.03594 0.05061 0.03368 0.04814 0.03629 0.0503 C 0.03681 0.05092 0.03733 0.05123 0.03785 0.05185 C 0.03837 0.05216 0.03889 0.05216 0.03941 0.05277 C 0.03959 0.05277 0.03993 0.05277 0.04011 0.05277 L 0.04219 0.05493 C 0.04271 0.05617 0.04306 0.05679 0.04358 0.05802 C 0.04462 0.05987 0.04393 0.05926 0.04393 0.06142 C 0.04427 0.06728 0.04375 0.06481 0.04445 0.06759 C 0.04896 0.0679 0.05348 0.06821 0.05799 0.06851 C 0.05886 0.06851 0.0599 0.06821 0.06059 0.06759 L 0.06163 0.06666 C 0.06111 0.06265 0.06216 0.06327 0.06059 0.06049 C 0.06025 0.06018 0.06007 0.05956 0.05973 0.05926 C 0.05938 0.05926 0.05903 0.05926 0.05868 0.05895 C 0.05747 0.0608 0.05782 0.05987 0.05729 0.06172 C 0.05729 0.06358 0.05695 0.06481 0.05729 0.06635 C 0.05747 0.06697 0.05816 0.06821 0.05816 0.06851 C 0.05851 0.06944 0.05834 0.07006 0.05886 0.07191 C 0.05903 0.07222 0.05886 0.07314 0.0592 0.07345 L 0.05973 0.075 C 0.05973 0.0753 0.05973 0.07685 0.06007 0.07746 C 0.06025 0.07808 0.06094 0.07808 0.06129 0.0787 C 0.06216 0.0787 0.06302 0.0787 0.06389 0.0787 C 0.06528 0.07839 0.06493 0.075 0.06511 0.07438 C 0.06545 0.0716 0.06528 0.07253 0.06667 0.07037 C 0.06632 0.06851 0.06598 0.06697 0.06563 0.06512 C 0.0658 0.06481 0.06528 0.06327 0.06493 0.06388 C 0.06424 0.06358 0.06354 0.06296 0.06285 0.06265 C 0.06094 0.06111 0.06233 0.06172 0.06025 0.0608 C 0.06007 0.06018 0.0592 0.05895 0.05938 0.05833 C 0.05938 0.05771 0.0592 0.05709 0.05973 0.05648 C 0.06007 0.05617 0.06094 0.05679 0.06146 0.05679 C 0.06198 0.05648 0.06216 0.05679 0.0625 0.05679 C 0.06372 0.05648 0.06493 0.05709 0.06615 0.05709 C 0.0665 0.05679 0.06684 0.05648 0.06719 0.05463 C 0.06754 0.05586 0.06823 0.05463 0.06823 0.05493 C 0.06875 0.05802 0.06823 0.05308 0.06841 0.05926 C 0.06841 0.05956 0.06875 0.06111 0.06893 0.06142 C 0.0691 0.06234 0.06945 0.06296 0.06979 0.06388 C 0.06997 0.0645 0.07014 0.06481 0.07014 0.06574 C 0.07032 0.06605 0.07032 0.06635 0.07049 0.06635 C 0.07049 0.06666 0.07084 0.06697 0.07118 0.06728 C 0.07049 0.06851 0.07049 0.06975 0.06997 0.07037 C 0.06962 0.07067 0.06893 0.07067 0.06841 0.06975 C 0.06806 0.07098 0.06771 0.07098 0.06754 0.07129 C 0.06702 0.07129 0.06667 0.07191 0.06615 0.07129 C 0.06598 0.0716 0.06545 0.0716 0.06528 0.0716 C 0.06493 0.0716 0.06441 0.07129 0.06424 0.07191 C 0.06389 0.07222 0.06389 0.07253 0.06372 0.07284 C 0.06389 0.07314 0.06407 0.07314 0.06407 0.07376 C 0.06407 0.07407 0.06407 0.07438 0.06424 0.07438 C 0.06441 0.075 0.06476 0.0753 0.06511 0.07592 C 0.06511 0.07685 0.06511 0.07623 0.06563 0.07716 " pathEditMode="relative" rAng="360000" ptsTypes="AAAAAAAAAAAAAAAAAAAAAAAAAAAAAAAAAAAAAAAAAAAAAAAAAAAAAAAAAAAAAAAAAAAAAAAAAAAAAAAAAAAAAAAAAAAAAAAAAAAAAAAAAAAAAAAAAAAAA">
                                      <p:cBhvr>
                                        <p:cTn id="37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4" y="395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712 -0.01451 L 0.00695 -0.0142 C 0.00712 -0.01358 0.00695 -0.01266 0.00781 -0.01111 C 0.00764 -0.01081 0.00885 -0.0105 0.0099 -0.00988 C 0.01094 -0.00957 0.01042 -0.00926 0.01094 -0.00895 C 0.01302 -0.0071 0.01528 -0.00587 0.01754 -0.00494 C 0.01649 -0.00278 0.01771 -0.00494 0.01649 -0.00247 C 0.01615 -0.00247 0.01684 -0.00216 0.0158 -0.00185 C 0.01458 -0.00093 0.0158 -0.00247 0.01441 -0.00124 C 0.01406 -0.00062 0.01389 -0.00031 0.01354 0.00031 C 0.01337 0.00061 0.0132 0.00092 0.01285 0.00185 L 0.01215 0.00216 C 0.01215 0.00216 0.01181 0.00278 0.0125 0.0037 C 0.01215 0.00494 0.01354 0.00586 0.01458 0.00648 C 0.01597 0.0071 0.01701 0.0074 0.01701 0.00802 C 0.01771 0.00833 0.01823 0.00957 0.01858 0.01018 C 0.01962 0.0108 0.02326 0.01358 0.02361 0.01389 C 0.02431 0.01389 0.02413 0.01327 0.02431 0.01234 C 0.02448 0.01111 0.02431 0.00957 0.02361 0.00833 C 0.02396 0.00802 0.02309 0.0071 0.02344 0.00617 C 0.02344 0.00648 0.02257 0.00586 0.02222 0.00555 C 0.02309 0.00586 0.02153 0.00494 0.02101 0.00463 C 0.02153 0.00401 0.02014 0.00339 0.02222 0.0037 C 0.01788 0.00092 0.01962 0.00308 0.01736 0.00061 C 0.01615 2.59259E-6 0.01493 -0.00185 0.01424 -0.00124 C 0.0125 0.00031 0.01215 0.00555 0.01285 0.00802 C 0.01302 0.00957 0.01285 0.00957 0.0132 0.00987 C 0.01372 0.01018 0.01389 0.01049 0.01476 0.01049 C 0.01493 0.0108 0.01632 0.01173 0.01719 0.01265 C 0.01771 0.01327 0.01788 0.01481 0.01875 0.01574 C 0.01754 0.01697 0.01736 0.01821 0.01667 0.01944 C 0.01719 0.02006 0.01597 0.02037 0.01545 0.02068 C 0.01302 0.02315 0.01493 0.02129 0.01372 0.02284 C 0.0132 0.02284 0.01233 0.02592 0.0125 0.02685 C 0.01337 0.02716 0.01424 0.02716 0.01441 0.02747 C 0.01458 0.02716 0.01545 0.02716 0.01528 0.02654 C 0.01545 0.02685 0.01563 0.02592 0.01545 0.02623 C 0.01667 0.02407 0.01667 0.02561 0.01684 0.02376 C 0.01736 0.02068 0.01858 0.01759 0.01875 0.01481 C 0.01875 0.01358 0.02083 0.01327 0.01979 0.01296 C 0.02014 0.01296 0.02049 0.01389 0.02101 0.0145 C 0.02135 0.01481 0.02188 0.01574 0.02205 0.01636 C 0.02292 0.01728 0.02274 0.01728 0.02292 0.01728 C 0.02379 0.01821 0.02483 0.02099 0.02517 0.02191 C 0.02552 0.02253 0.02552 0.02315 0.0257 0.02407 C 0.02587 0.02469 0.02622 0.02561 0.02622 0.02654 C 0.02622 0.02685 0.02622 0.02716 0.02622 0.02778 C 0.02656 0.03086 0.02708 0.02839 0.02674 0.03055 C 0.02674 0.03148 0.02674 0.0321 0.02656 0.03333 C 0.0257 0.03333 0.02552 0.03302 0.02552 0.03364 C 0.02431 0.03549 0.02552 0.03364 0.02535 0.03549 C 0.02431 0.03673 0.02379 0.03858 0.02396 0.03981 C 0.02379 0.04043 0.02431 0.04074 0.025 0.04074 C 0.02483 0.04136 0.02552 0.04259 0.02587 0.04228 C 0.02656 0.0429 0.02656 0.04321 0.02795 0.04352 C 0.02882 0.04444 0.0309 0.04568 0.03281 0.04691 C 0.03316 0.04722 0.03403 0.04753 0.03368 0.04784 C 0.03455 0.04722 0.03472 0.0466 0.03524 0.04599 L 0.03594 0.04568 C 0.03629 0.04537 0.03629 0.04413 0.03837 0.04506 C 0.03663 0.04352 0.0375 0.0429 0.03698 0.04228 C 0.03733 0.04228 0.03715 0.04166 0.0375 0.04136 C 0.0375 0.04166 0.03785 0.04166 0.0382 0.04166 C 0.03976 0.04259 0.04097 0.04352 0.04271 0.04444 C 0.04583 0.04599 0.04288 0.04506 0.04566 0.04691 C 0.04635 0.04784 0.0474 0.04845 0.04879 0.04876 C 0.04861 0.04938 0.04879 0.05 0.04931 0.05061 C 0.04931 0.05092 0.04948 0.05061 0.04983 0.05092 C 0.05 0.05123 0.0507 0.05123 0.04983 0.05185 C 0.05 0.05308 0.04983 0.05278 0.05052 0.05308 C 0.04965 0.0537 0.04913 0.05648 0.04861 0.0571 C 0.04844 0.0571 0.04844 0.05833 0.04757 0.05771 C 0.0474 0.05802 0.04722 0.05864 0.04722 0.05987 C 0.04688 0.05987 0.04705 0.06018 0.04618 0.06049 C 0.04583 0.06296 0.04549 0.06481 0.04514 0.06759 C 0.04514 0.0679 0.04618 0.06852 0.04549 0.06852 C 0.04583 0.06882 0.04705 0.07037 0.04722 0.07099 C 0.04809 0.07099 0.04879 0.0716 0.04948 0.0716 C 0.05122 0.07191 0.05139 0.07006 0.05243 0.06913 C 0.05191 0.06852 0.05208 0.06759 0.0526 0.06728 C 0.0526 0.06636 0.05295 0.06574 0.05295 0.06512 C 0.0533 0.06358 0.05347 0.06265 0.05347 0.06142 C 0.05451 0.06173 0.0533 0.06049 0.0533 0.05987 C 0.05313 0.05957 0.05243 0.0574 0.05278 0.0574 C 0.05208 0.05648 0.05243 0.05586 0.05156 0.05555 C 0.05243 0.05586 0.05122 0.05524 0.05191 0.05524 C 0.05191 0.05555 0.05486 0.05555 0.05504 0.05617 C 0.05556 0.05586 0.05538 0.05524 0.05573 0.05555 C 0.05642 0.05555 0.05712 0.05679 0.05747 0.0571 " pathEditMode="relative" rAng="1140000" ptsTypes="AAAAAAAAAAAAAAAAAAAAAAAAAAAAAAAAAAAAAAAAAAAAAAAAAAAAAAAAAAAAAAAAAAAAAAAAAAAAAAAAAAAAAAAAA">
                                      <p:cBhvr>
                                        <p:cTn id="42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447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indefinite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33333E-6 -2.59259E-6 L -3.33333E-6 0.00031 C 0.00052 -0.00061 0.00139 -0.00092 0.00191 -0.00154 C 0.00226 -0.00154 0.00261 -0.00185 0.00278 -0.00216 C 0.00313 -0.00278 0.0033 -0.00339 0.00348 -0.00432 C 0.00417 -0.00864 0.004 -0.00648 0.00348 -0.0145 C 0.00348 -0.01543 0.00313 -0.01574 0.00278 -0.01666 C 0.00261 -0.01697 0.00261 -0.01728 0.00243 -0.0179 C 0.00261 -0.01821 0.00243 -0.01882 0.00278 -0.01882 C 0.00417 -0.01975 0.00556 -0.01882 0.0066 -0.01821 C 0.00695 -0.0179 0.0073 -0.01728 0.00747 -0.01728 C 0.00764 -0.01666 0.00764 -0.01636 0.00764 -0.01605 C 0.00782 -0.01419 0.00782 -0.01203 0.00799 -0.01018 C 0.00851 -0.01018 0.0092 -0.01018 0.00973 -0.01049 C 0.01007 -0.0108 0.01025 -0.01111 0.01059 -0.01173 C 0.01077 -0.01173 0.01111 -0.01203 0.01129 -0.01234 C 0.01146 -0.01327 0.01181 -0.01419 0.01181 -0.01512 C 0.01268 -0.02191 0.01042 -0.01913 0.01806 -0.01852 C 0.01823 -0.01821 0.01823 -0.01759 0.01841 -0.01728 C 0.01858 -0.01574 0.01823 -0.01419 0.01893 -0.01327 C 0.01927 -0.01265 0.01962 -0.01419 0.01997 -0.0145 C 0.02014 -0.01512 0.02032 -0.01543 0.02049 -0.01605 C 0.02066 -0.01636 0.02084 -0.01666 0.02101 -0.01728 C 0.02101 -0.01759 0.02101 -0.01821 0.02118 -0.01852 C 0.02275 -0.02222 0.02309 -0.02068 0.02726 -0.02099 C 0.02743 -0.0216 0.02778 -0.02191 0.02778 -0.02253 C 0.02778 -0.02315 0.02761 -0.02438 0.02726 -0.02376 C 0.02674 -0.02345 0.02709 -0.02253 0.02691 -0.02191 C 0.02726 -0.01821 0.02639 -0.01821 0.02795 -0.0179 C 0.0283 -0.01759 0.02865 -0.01759 0.029 -0.01728 C 0.03039 -0.01759 0.03143 -0.01728 0.03247 -0.01852 C 0.03264 -0.01882 0.03282 -0.01882 0.03299 -0.01944 C 0.03299 -0.01975 0.03316 -0.02006 0.03316 -0.02037 C 0.03334 -0.02129 0.03299 -0.02284 0.03351 -0.02315 C 0.03386 -0.02345 0.03611 -0.02191 0.03629 -0.0216 C 0.03768 -0.0216 0.03907 -0.02129 0.04028 -0.02191 C 0.0408 -0.02222 0.04045 -0.02315 0.0408 -0.02376 C 0.04115 -0.02561 0.04115 -0.02531 0.04202 -0.02654 C 0.04323 -0.03117 0.04271 -0.03055 0.04306 -0.02376 C 0.0441 -0.02407 0.04618 -0.02376 0.04723 -0.025 C 0.04931 -0.02685 0.04618 -0.02531 0.04861 -0.02654 C 0.04879 -0.02654 0.04896 -0.02747 0.04931 -0.02747 C 0.05018 -0.02747 0.05018 -0.02623 0.05035 -0.02561 C 0.05052 -0.02531 0.0507 -0.025 0.05087 -0.02469 C 0.05261 -0.025 0.05209 -0.02469 0.05278 -0.02531 " pathEditMode="relative" rAng="0" ptsTypes="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9" y="-148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4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033 -0.00123 L -0.0033 -0.00093 C -0.00278 -0.00216 -0.00208 -0.00278 -0.00173 -0.0037 C -0.00121 -0.00463 -0.00087 -0.00586 -0.00087 -0.00679 C -0.00104 -0.00957 -0.00173 -0.01265 -0.00243 -0.01543 C -0.00295 -0.01759 -0.00538 -0.01975 -0.00607 -0.02099 L -0.00712 -0.02315 C -0.00746 -0.02593 -0.00781 -0.02716 -0.00712 -0.03086 C -0.00694 -0.03117 -0.00642 -0.03117 -0.00607 -0.03148 C -0.0059 -0.03117 -0.00555 -0.03086 -0.00538 -0.03086 C -0.00521 -0.03056 -0.00521 -0.02994 -0.00503 -0.02994 C -0.00486 -0.02901 -0.00451 -0.02809 -0.00434 -0.02716 C -0.00416 -0.02593 -0.00416 -0.02438 -0.00382 -0.02315 C -0.00364 -0.02284 -0.00312 -0.02284 -0.00295 -0.02284 C -0.0026 -0.02253 -0.00243 -0.02191 -0.00226 -0.02191 C 0.00035 -0.02222 0.00313 -0.02191 0.00556 -0.02315 C 0.00625 -0.02346 0.0059 -0.02469 0.0059 -0.02562 C 0.0059 -0.02623 0.0059 -0.02685 0.00556 -0.02716 C 0.00521 -0.02809 0.00452 -0.02839 0.00382 -0.0287 C 0.00382 -0.02839 0.00382 -0.02778 0.00399 -0.02747 C 0.00747 -0.025 0.00834 -0.02593 0.01268 -0.02623 C 0.01285 -0.02654 0.0132 -0.02716 0.01337 -0.02747 C 0.01354 -0.02809 0.01337 -0.02901 0.01372 -0.02994 C 0.01389 -0.02994 0.01511 -0.03086 0.01545 -0.03148 C 0.0158 -0.03179 0.01597 -0.0321 0.01632 -0.03272 C 0.01649 -0.03272 0.01649 -0.03333 0.01684 -0.03364 C 0.01702 -0.03364 0.01754 -0.03395 0.01788 -0.03426 C 0.01771 -0.03395 0.01736 -0.03364 0.01736 -0.03302 C 0.01702 -0.03272 0.01719 -0.03148 0.01684 -0.03117 L 0.01545 -0.02994 C 0.01545 -0.02932 0.01511 -0.02901 0.01528 -0.0287 C 0.0158 -0.02716 0.01667 -0.02716 0.01754 -0.02716 C 0.01997 -0.02716 0.02222 -0.02716 0.02465 -0.02716 C 0.02483 -0.02716 0.02518 -0.02747 0.02535 -0.02747 C 0.0257 -0.02809 0.02604 -0.02839 0.02639 -0.0287 C 0.02656 -0.02932 0.02674 -0.02994 0.02674 -0.03025 C 0.02674 -0.03179 0.02604 -0.03364 0.02639 -0.03488 C 0.02656 -0.03549 0.02726 -0.03549 0.02778 -0.03549 C 0.03281 -0.03611 0.03802 -0.03642 0.04323 -0.03642 C 0.04514 -0.03056 0.04531 -0.03302 0.03785 -0.03302 " pathEditMode="relative" rAng="0" ptsTypes="AAAAAAAAAAAAAAAAAAAAAAAAAAAAAAAAAAAAAAAA">
                                      <p:cBhvr>
                                        <p:cTn id="5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" y="-175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0" presetClass="path" presetSubtype="0" repeatCount="indefinite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173 0.00309 L 0.00173 0.0034 C 0.00312 0.00278 0.00468 0.00278 0.00607 0.00247 C 0.00694 0.00247 0.0085 0.00278 0.00868 0.00185 C 0.00937 -0.00154 0.0085 -0.00494 0.0085 -0.00895 C 0.00868 -0.01111 0.00798 -0.01204 0.00955 -0.01296 C 0.00972 -0.01296 0.01024 -0.01296 0.01059 -0.01327 L 0.01284 -0.01296 C 0.01319 -0.01265 0.01371 -0.01018 0.01389 -0.00926 C 0.0151 -0.00957 0.01649 -0.00957 0.01753 -0.01049 C 0.01788 -0.0108 0.01771 -0.01142 0.01788 -0.01173 C 0.01805 -0.01234 0.01823 -0.01327 0.0184 -0.01389 C 0.0184 -0.0142 0.01857 -0.01574 0.01892 -0.01605 C 0.01892 -0.01667 0.01927 -0.01728 0.01944 -0.01728 C 0.02031 -0.01667 0.02048 -0.01636 0.02153 -0.01543 C 0.02187 -0.01481 0.02222 -0.0142 0.02257 -0.01389 C 0.02257 -0.01358 0.02257 -0.01296 0.02274 -0.01296 C 0.02309 -0.01234 0.02343 -0.01234 0.02378 -0.01234 C 0.02482 -0.01234 0.02569 -0.01265 0.02673 -0.01296 C 0.02708 -0.01296 0.02743 -0.01296 0.02778 -0.01327 C 0.03021 -0.01543 0.0283 -0.01512 0.02934 -0.01883 C 0.02951 -0.01975 0.03003 -0.02006 0.03038 -0.02006 C 0.0309 -0.02037 0.03194 -0.02068 0.03194 -0.02037 C 0.03229 -0.02037 0.03281 -0.02006 0.03298 -0.01944 C 0.03403 -0.01512 0.03194 -0.01605 0.03455 -0.01574 C 0.03698 -0.01574 0.03941 -0.01574 0.04184 -0.01605 C 0.04201 -0.01636 0.04201 -0.01697 0.04201 -0.01728 C 0.04253 -0.01975 0.04271 -0.02191 0.04305 -0.02438 C 0.04479 -0.02407 0.0467 -0.02469 0.04826 -0.02407 C 0.04878 -0.02376 0.04896 -0.0216 0.04913 -0.02129 C 0.04965 -0.01852 0.04913 -0.01913 0.05087 -0.01883 C 0.05156 -0.01883 0.05243 -0.01913 0.05295 -0.01944 C 0.05347 -0.01975 0.05382 -0.01975 0.05399 -0.02006 C 0.05434 -0.02068 0.05416 -0.02191 0.05434 -0.02253 C 0.05468 -0.02469 0.05451 -0.02253 0.05451 -0.02469 " pathEditMode="relative" rAng="0" ptsTypes="AAAAA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9" y="-1389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repeatCount="indefinite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61111E-6 -3.7037E-6 L 0.48646 -0.1780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23" y="-892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9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repeatCount="indefinite" accel="50000" decel="5000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4.72222E-6 -4.07407E-6 L 0.48733 -0.17777 " pathEditMode="relative" rAng="0" ptsTypes="AA">
                                      <p:cBhvr>
                                        <p:cTn id="67" dur="19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8" y="-888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6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accel="50000" decel="5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3.05556E-6 1.23457E-7 L 0.48733 -0.1762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8" y="-8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5016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60" grpId="0" uiExpand="1" build="allAtOnce"/>
      <p:bldP spid="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53E086-7622-A42C-0A73-2EE6C1706A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Targets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B81E9-109D-A165-FF55-FF803404B8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12</a:t>
            </a:fld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6FEBC-B179-8D75-BC67-E00D5E078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569" y="729902"/>
            <a:ext cx="5023226" cy="3559338"/>
          </a:xfrm>
          <a:prstGeom prst="rect">
            <a:avLst/>
          </a:prstGeom>
        </p:spPr>
      </p:pic>
      <p:sp>
        <p:nvSpPr>
          <p:cNvPr id="8" name="Freeform 23">
            <a:extLst>
              <a:ext uri="{FF2B5EF4-FFF2-40B4-BE49-F238E27FC236}">
                <a16:creationId xmlns:a16="http://schemas.microsoft.com/office/drawing/2014/main" id="{47EB044F-EF69-6A1C-F17F-E7847E85FB06}"/>
              </a:ext>
            </a:extLst>
          </p:cNvPr>
          <p:cNvSpPr/>
          <p:nvPr/>
        </p:nvSpPr>
        <p:spPr>
          <a:xfrm>
            <a:off x="4262262" y="2069400"/>
            <a:ext cx="2769394" cy="1969294"/>
          </a:xfrm>
          <a:custGeom>
            <a:avLst/>
            <a:gdLst>
              <a:gd name="connsiteX0" fmla="*/ 0 w 2769394"/>
              <a:gd name="connsiteY0" fmla="*/ 7144 h 1969294"/>
              <a:gd name="connsiteX1" fmla="*/ 2381 w 2769394"/>
              <a:gd name="connsiteY1" fmla="*/ 171450 h 1969294"/>
              <a:gd name="connsiteX2" fmla="*/ 92869 w 2769394"/>
              <a:gd name="connsiteY2" fmla="*/ 195263 h 1969294"/>
              <a:gd name="connsiteX3" fmla="*/ 95250 w 2769394"/>
              <a:gd name="connsiteY3" fmla="*/ 1219200 h 1969294"/>
              <a:gd name="connsiteX4" fmla="*/ 57150 w 2769394"/>
              <a:gd name="connsiteY4" fmla="*/ 1247775 h 1969294"/>
              <a:gd name="connsiteX5" fmla="*/ 4763 w 2769394"/>
              <a:gd name="connsiteY5" fmla="*/ 1271588 h 1969294"/>
              <a:gd name="connsiteX6" fmla="*/ 9525 w 2769394"/>
              <a:gd name="connsiteY6" fmla="*/ 1473994 h 1969294"/>
              <a:gd name="connsiteX7" fmla="*/ 50006 w 2769394"/>
              <a:gd name="connsiteY7" fmla="*/ 1485900 h 1969294"/>
              <a:gd name="connsiteX8" fmla="*/ 100013 w 2769394"/>
              <a:gd name="connsiteY8" fmla="*/ 1469231 h 1969294"/>
              <a:gd name="connsiteX9" fmla="*/ 2283619 w 2769394"/>
              <a:gd name="connsiteY9" fmla="*/ 1969294 h 1969294"/>
              <a:gd name="connsiteX10" fmla="*/ 2378869 w 2769394"/>
              <a:gd name="connsiteY10" fmla="*/ 1919288 h 1969294"/>
              <a:gd name="connsiteX11" fmla="*/ 2528888 w 2769394"/>
              <a:gd name="connsiteY11" fmla="*/ 1790700 h 1969294"/>
              <a:gd name="connsiteX12" fmla="*/ 2624138 w 2769394"/>
              <a:gd name="connsiteY12" fmla="*/ 1650206 h 1969294"/>
              <a:gd name="connsiteX13" fmla="*/ 2719388 w 2769394"/>
              <a:gd name="connsiteY13" fmla="*/ 1445419 h 1969294"/>
              <a:gd name="connsiteX14" fmla="*/ 2769394 w 2769394"/>
              <a:gd name="connsiteY14" fmla="*/ 1119188 h 1969294"/>
              <a:gd name="connsiteX15" fmla="*/ 2750344 w 2769394"/>
              <a:gd name="connsiteY15" fmla="*/ 883444 h 1969294"/>
              <a:gd name="connsiteX16" fmla="*/ 2686050 w 2769394"/>
              <a:gd name="connsiteY16" fmla="*/ 723900 h 1969294"/>
              <a:gd name="connsiteX17" fmla="*/ 2612231 w 2769394"/>
              <a:gd name="connsiteY17" fmla="*/ 628650 h 1969294"/>
              <a:gd name="connsiteX18" fmla="*/ 2540794 w 2769394"/>
              <a:gd name="connsiteY18" fmla="*/ 559594 h 1969294"/>
              <a:gd name="connsiteX19" fmla="*/ 2428875 w 2769394"/>
              <a:gd name="connsiteY19" fmla="*/ 514350 h 1969294"/>
              <a:gd name="connsiteX20" fmla="*/ 2226469 w 2769394"/>
              <a:gd name="connsiteY20" fmla="*/ 464344 h 1969294"/>
              <a:gd name="connsiteX21" fmla="*/ 421481 w 2769394"/>
              <a:gd name="connsiteY21" fmla="*/ 50006 h 1969294"/>
              <a:gd name="connsiteX22" fmla="*/ 230981 w 2769394"/>
              <a:gd name="connsiteY22" fmla="*/ 2381 h 1969294"/>
              <a:gd name="connsiteX23" fmla="*/ 111919 w 2769394"/>
              <a:gd name="connsiteY23" fmla="*/ 0 h 1969294"/>
              <a:gd name="connsiteX24" fmla="*/ 0 w 2769394"/>
              <a:gd name="connsiteY24" fmla="*/ 7144 h 196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69394" h="1969294">
                <a:moveTo>
                  <a:pt x="0" y="7144"/>
                </a:moveTo>
                <a:cubicBezTo>
                  <a:pt x="794" y="61913"/>
                  <a:pt x="1587" y="116681"/>
                  <a:pt x="2381" y="171450"/>
                </a:cubicBezTo>
                <a:lnTo>
                  <a:pt x="92869" y="195263"/>
                </a:lnTo>
                <a:cubicBezTo>
                  <a:pt x="93663" y="536575"/>
                  <a:pt x="94456" y="877888"/>
                  <a:pt x="95250" y="1219200"/>
                </a:cubicBezTo>
                <a:lnTo>
                  <a:pt x="57150" y="1247775"/>
                </a:lnTo>
                <a:lnTo>
                  <a:pt x="4763" y="1271588"/>
                </a:lnTo>
                <a:lnTo>
                  <a:pt x="9525" y="1473994"/>
                </a:lnTo>
                <a:lnTo>
                  <a:pt x="50006" y="1485900"/>
                </a:lnTo>
                <a:lnTo>
                  <a:pt x="100013" y="1469231"/>
                </a:lnTo>
                <a:lnTo>
                  <a:pt x="2283619" y="1969294"/>
                </a:lnTo>
                <a:lnTo>
                  <a:pt x="2378869" y="1919288"/>
                </a:lnTo>
                <a:lnTo>
                  <a:pt x="2528888" y="1790700"/>
                </a:lnTo>
                <a:lnTo>
                  <a:pt x="2624138" y="1650206"/>
                </a:lnTo>
                <a:lnTo>
                  <a:pt x="2719388" y="1445419"/>
                </a:lnTo>
                <a:lnTo>
                  <a:pt x="2769394" y="1119188"/>
                </a:lnTo>
                <a:lnTo>
                  <a:pt x="2750344" y="883444"/>
                </a:lnTo>
                <a:lnTo>
                  <a:pt x="2686050" y="723900"/>
                </a:lnTo>
                <a:lnTo>
                  <a:pt x="2612231" y="628650"/>
                </a:lnTo>
                <a:lnTo>
                  <a:pt x="2540794" y="559594"/>
                </a:lnTo>
                <a:lnTo>
                  <a:pt x="2428875" y="514350"/>
                </a:lnTo>
                <a:lnTo>
                  <a:pt x="2226469" y="464344"/>
                </a:lnTo>
                <a:lnTo>
                  <a:pt x="421481" y="50006"/>
                </a:lnTo>
                <a:lnTo>
                  <a:pt x="230981" y="2381"/>
                </a:lnTo>
                <a:lnTo>
                  <a:pt x="111919" y="0"/>
                </a:lnTo>
                <a:lnTo>
                  <a:pt x="0" y="7144"/>
                </a:lnTo>
                <a:close/>
              </a:path>
            </a:pathLst>
          </a:custGeom>
          <a:solidFill>
            <a:srgbClr val="FF00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5A16BBA-39A9-A03F-7B3B-A7E45731EFCC}"/>
              </a:ext>
            </a:extLst>
          </p:cNvPr>
          <p:cNvCxnSpPr/>
          <p:nvPr/>
        </p:nvCxnSpPr>
        <p:spPr>
          <a:xfrm flipV="1">
            <a:off x="8133808" y="1958032"/>
            <a:ext cx="398585" cy="12811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628097-0417-3E09-0AAB-4E197A3290D3}"/>
              </a:ext>
            </a:extLst>
          </p:cNvPr>
          <p:cNvCxnSpPr/>
          <p:nvPr/>
        </p:nvCxnSpPr>
        <p:spPr>
          <a:xfrm>
            <a:off x="4043187" y="2738784"/>
            <a:ext cx="2600325" cy="5974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90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2" y="142128"/>
            <a:ext cx="10658475" cy="985576"/>
          </a:xfrm>
        </p:spPr>
        <p:txBody>
          <a:bodyPr/>
          <a:lstStyle/>
          <a:p>
            <a:r>
              <a:rPr lang="en-US" dirty="0"/>
              <a:t>ISOL Targets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13</a:t>
            </a:fld>
            <a:endParaRPr lang="en-B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98" y="1307409"/>
            <a:ext cx="3727010" cy="1044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418" y="1307409"/>
            <a:ext cx="4084320" cy="16591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9963" r="33032" b="12951"/>
          <a:stretch/>
        </p:blipFill>
        <p:spPr bwMode="auto">
          <a:xfrm>
            <a:off x="9611184" y="3101451"/>
            <a:ext cx="2077156" cy="19483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50" b="82955" l="86" r="28670">
                        <a14:foregroundMark x1="4721" y1="36364" x2="1803" y2="41477"/>
                        <a14:foregroundMark x1="5837" y1="37784" x2="1202" y2="56250"/>
                        <a14:foregroundMark x1="6180" y1="48580" x2="1545" y2="67330"/>
                        <a14:foregroundMark x1="5408" y1="79261" x2="2146" y2="78977"/>
                        <a14:foregroundMark x1="4549" y1="73011" x2="2403" y2="72443"/>
                        <a14:foregroundMark x1="4979" y1="67898" x2="429" y2="67330"/>
                        <a14:foregroundMark x1="4549" y1="64773" x2="944" y2="64205"/>
                        <a14:foregroundMark x1="5322" y1="59375" x2="86" y2="59375"/>
                        <a14:foregroundMark x1="5837" y1="53125" x2="1459" y2="52557"/>
                        <a14:foregroundMark x1="5579" y1="48295" x2="1974" y2="48580"/>
                        <a14:foregroundMark x1="3777" y1="42330" x2="4807" y2="37500"/>
                        <a14:foregroundMark x1="2146" y1="36648" x2="9185" y2="34659"/>
                        <a14:foregroundMark x1="4635" y1="34091" x2="2146" y2="52557"/>
                        <a14:foregroundMark x1="6524" y1="58523" x2="2918" y2="69318"/>
                        <a14:foregroundMark x1="4893" y1="51705" x2="4893" y2="66477"/>
                        <a14:foregroundMark x1="5665" y1="51989" x2="5665" y2="67614"/>
                        <a14:foregroundMark x1="3090" y1="50284" x2="2575" y2="66193"/>
                        <a14:foregroundMark x1="2146" y1="50000" x2="2489" y2="67045"/>
                        <a14:foregroundMark x1="3863" y1="69602" x2="3863" y2="79545"/>
                        <a14:foregroundMark x1="5408" y1="67045" x2="5322" y2="78125"/>
                        <a14:foregroundMark x1="6094" y1="68182" x2="5579" y2="78409"/>
                        <a14:foregroundMark x1="5064" y1="67614" x2="4893" y2="77273"/>
                        <a14:foregroundMark x1="4893" y1="67614" x2="4635" y2="76705"/>
                        <a14:foregroundMark x1="1202" y1="73580" x2="1373" y2="79261"/>
                        <a14:foregroundMark x1="1803" y1="73580" x2="1888" y2="78125"/>
                        <a14:foregroundMark x1="3090" y1="73580" x2="3090" y2="79830"/>
                        <a14:foregroundMark x1="8069" y1="78693" x2="5322" y2="78693"/>
                        <a14:foregroundMark x1="8584" y1="79261" x2="5150" y2="78977"/>
                        <a14:foregroundMark x1="7983" y1="77557" x2="5322" y2="77841"/>
                        <a14:foregroundMark x1="6867" y1="80114" x2="3777" y2="80114"/>
                        <a14:foregroundMark x1="5665" y1="42045" x2="5064" y2="53125"/>
                        <a14:foregroundMark x1="4206" y1="42614" x2="4549" y2="49432"/>
                        <a14:foregroundMark x1="4893" y1="43466" x2="4807" y2="51420"/>
                        <a14:foregroundMark x1="5322" y1="43750" x2="5322" y2="46591"/>
                        <a14:foregroundMark x1="5923" y1="38636" x2="6352" y2="46023"/>
                        <a14:foregroundMark x1="6094" y1="38920" x2="5837" y2="54830"/>
                        <a14:foregroundMark x1="6094" y1="48580" x2="6094" y2="59659"/>
                        <a14:foregroundMark x1="6266" y1="64773" x2="6009" y2="70455"/>
                        <a14:foregroundMark x1="6009" y1="62500" x2="6009" y2="67614"/>
                        <a14:foregroundMark x1="8498" y1="37500" x2="3691" y2="35795"/>
                        <a14:foregroundMark x1="1459" y1="35795" x2="3433" y2="36080"/>
                        <a14:foregroundMark x1="3691" y1="34659" x2="7124" y2="34091"/>
                        <a14:foregroundMark x1="4120" y1="34091" x2="6953" y2="34659"/>
                        <a14:foregroundMark x1="7210" y1="37216" x2="8670" y2="37216"/>
                        <a14:foregroundMark x1="1288" y1="36648" x2="1288" y2="36648"/>
                        <a14:foregroundMark x1="1459" y1="35511" x2="2661" y2="36364"/>
                        <a14:foregroundMark x1="1717" y1="34091" x2="1631" y2="51136"/>
                        <a14:foregroundMark x1="1373" y1="39489" x2="1545" y2="48295"/>
                        <a14:foregroundMark x1="2060" y1="64205" x2="1888" y2="70739"/>
                      </a14:backgroundRemoval>
                    </a14:imgEffect>
                  </a14:imgLayer>
                </a14:imgProps>
              </a:ext>
            </a:extLst>
          </a:blip>
          <a:srcRect l="928" t="32714" r="71574" b="18206"/>
          <a:stretch/>
        </p:blipFill>
        <p:spPr bwMode="auto">
          <a:xfrm>
            <a:off x="7669438" y="3297537"/>
            <a:ext cx="2443480" cy="1317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10339987" y="4571889"/>
            <a:ext cx="18520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High Power </a:t>
            </a:r>
          </a:p>
          <a:p>
            <a:pPr algn="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Target PTF, D.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Houngbo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21180" y="2321866"/>
            <a:ext cx="2343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TiC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nano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J.P. Ramos, PhD Thesis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301701" y="2901207"/>
            <a:ext cx="2780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SPES target, M.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Manzolaro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PhD Thesis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9421" y="1307409"/>
            <a:ext cx="3223538" cy="36380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5964" y="3510914"/>
            <a:ext cx="1754262" cy="14770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64579" y="4987787"/>
            <a:ext cx="38169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Stacked Ø 2 cm coated graphite foils to </a:t>
            </a:r>
            <a:r>
              <a:rPr lang="en-US" sz="1600" b="1" u="sng" dirty="0"/>
              <a:t>conduct heat away</a:t>
            </a:r>
            <a:r>
              <a:rPr lang="en-US" sz="1600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Need to be cooled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Complex and “dirty” fabrication procedure (pollute targets with many contaminants, long conditioning)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20153" y="814194"/>
            <a:ext cx="154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ISAC Targets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089601" y="826894"/>
            <a:ext cx="265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ISOL@MYRRHA / SPES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68319" y="192721"/>
            <a:ext cx="2538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High Power Targets</a:t>
            </a:r>
          </a:p>
        </p:txBody>
      </p:sp>
      <p:sp>
        <p:nvSpPr>
          <p:cNvPr id="16" name="Left Brace 15"/>
          <p:cNvSpPr/>
          <p:nvPr/>
        </p:nvSpPr>
        <p:spPr>
          <a:xfrm rot="5400000">
            <a:off x="8027936" y="-3072729"/>
            <a:ext cx="259331" cy="763636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81213" y="873069"/>
            <a:ext cx="330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ISOLDE - Low Power &lt;300 W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63" y="2641370"/>
            <a:ext cx="3425157" cy="192665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937418" y="5148218"/>
            <a:ext cx="42756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Very high deposited power densities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Needs to be cooled – </a:t>
            </a:r>
            <a:r>
              <a:rPr lang="en-US" sz="1600" b="1" u="sng" dirty="0"/>
              <a:t>radiative cooling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600" u="sng" dirty="0"/>
              <a:t>In development – yet to be proven technology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7703" y="5025108"/>
            <a:ext cx="39868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Compact assembly of disks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High energy beams (1.4 GeV) – very low energy loss/deposited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sz="1600" b="1" dirty="0"/>
              <a:t>Target needs to be heated</a:t>
            </a:r>
            <a:r>
              <a:rPr lang="en-US" sz="1600" dirty="0"/>
              <a:t> with an oven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7956" y="2217162"/>
            <a:ext cx="3379299" cy="118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8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35" grpId="0"/>
      <p:bldP spid="14" grpId="0" uiExpand="1" build="p"/>
      <p:bldP spid="15" grpId="0"/>
      <p:bldP spid="28" grpId="0"/>
      <p:bldP spid="29" grpId="0"/>
      <p:bldP spid="16" grpId="0" animBg="1"/>
      <p:bldP spid="31" grpId="0"/>
      <p:bldP spid="17" grpId="0" uiExpand="1" build="allAtOnce"/>
      <p:bldP spid="26" grpId="0" uiExpan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66658-3726-48BB-7D8B-00A30214D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targets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2712B-D85B-6D25-75F7-362AFA5D20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1198" y="834919"/>
            <a:ext cx="11832126" cy="2181550"/>
          </a:xfrm>
        </p:spPr>
        <p:txBody>
          <a:bodyPr>
            <a:normAutofit/>
          </a:bodyPr>
          <a:lstStyle/>
          <a:p>
            <a:r>
              <a:rPr lang="en-US" sz="2400" dirty="0"/>
              <a:t>Targets can also be liquid metals or salts (ISOLDE)</a:t>
            </a:r>
          </a:p>
          <a:p>
            <a:r>
              <a:rPr lang="en-US" sz="2400" dirty="0"/>
              <a:t>High density but slow diffusion times (cm instead of µm)</a:t>
            </a:r>
          </a:p>
          <a:p>
            <a:r>
              <a:rPr lang="en-US" sz="2400" dirty="0"/>
              <a:t>High vapor pressure needs usage of chimneys to condense targe material</a:t>
            </a:r>
          </a:p>
          <a:p>
            <a:r>
              <a:rPr lang="en-US" sz="2400" dirty="0"/>
              <a:t>Pulsed beams creates shockwaves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952252-87E5-B615-8248-A4B8011B3E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14</a:t>
            </a:fld>
            <a:endParaRPr lang="en-BE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F5C542D-51F9-D92B-B9A8-181150CE0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066" y="2501462"/>
            <a:ext cx="4344913" cy="380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63D6D1-137C-0346-0DA6-60A197AE0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936" y="4039755"/>
            <a:ext cx="3502776" cy="2268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E77FCA-FD49-7F1E-B211-FCA8341B81AA}"/>
              </a:ext>
            </a:extLst>
          </p:cNvPr>
          <p:cNvSpPr txBox="1"/>
          <p:nvPr/>
        </p:nvSpPr>
        <p:spPr>
          <a:xfrm>
            <a:off x="2281829" y="6433450"/>
            <a:ext cx="3314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E. Noah et. al DOI: </a:t>
            </a:r>
            <a:r>
              <a:rPr lang="en-US" sz="1200" dirty="0">
                <a:hlinkClick r:id="rId4" tooltip="Persistent link using digital object identifier"/>
              </a:rPr>
              <a:t>10.1016/j.nimb.2008.05.051</a:t>
            </a:r>
            <a:endParaRPr lang="en-US" sz="12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F292A71-C32D-CF2F-9F46-03CF3ADFB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7" y="4073003"/>
            <a:ext cx="3883833" cy="209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48D3ED-2167-5091-685F-821ADE623FDD}"/>
              </a:ext>
            </a:extLst>
          </p:cNvPr>
          <p:cNvSpPr txBox="1"/>
          <p:nvPr/>
        </p:nvSpPr>
        <p:spPr>
          <a:xfrm>
            <a:off x="7488835" y="6399299"/>
            <a:ext cx="3734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F. Boix </a:t>
            </a:r>
            <a:r>
              <a:rPr lang="en-US" sz="1200" dirty="0" err="1"/>
              <a:t>Pamies</a:t>
            </a:r>
            <a:r>
              <a:rPr lang="en-US" sz="1200" dirty="0"/>
              <a:t> et. al DOI: </a:t>
            </a:r>
            <a:r>
              <a:rPr lang="en-US" sz="1200" dirty="0">
                <a:hlinkClick r:id="rId6" tooltip="Persistent link using digital object identifier"/>
              </a:rPr>
              <a:t>10.1016/j.nimb.2019.06.043</a:t>
            </a:r>
            <a:endParaRPr lang="en-US" sz="120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449570C-A1EB-8083-6237-A05D2EF028D2}"/>
              </a:ext>
            </a:extLst>
          </p:cNvPr>
          <p:cNvSpPr txBox="1">
            <a:spLocks/>
          </p:cNvSpPr>
          <p:nvPr/>
        </p:nvSpPr>
        <p:spPr>
          <a:xfrm>
            <a:off x="178677" y="2784997"/>
            <a:ext cx="7556938" cy="941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55600" indent="-2667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223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906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4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76350" indent="-2857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129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LIEBE target tested offline to create a LBE (Lead Bismuth Eutectic) loop and a shower of droplets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143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A041ACB-D532-1FC5-C48B-1E6307169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1065" y="3159111"/>
            <a:ext cx="4341288" cy="2947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04B277-B178-51E8-6CED-42BFB7FB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homogeneity importance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CF98B-EF34-52EF-5C01-94128F0CE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15</a:t>
            </a:fld>
            <a:endParaRPr lang="en-B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57929B-42B3-569B-E05B-2D4412887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405" y="2834641"/>
            <a:ext cx="5128224" cy="36410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EC2553-C597-3E3C-DF60-E278D67842AF}"/>
              </a:ext>
            </a:extLst>
          </p:cNvPr>
          <p:cNvSpPr txBox="1"/>
          <p:nvPr/>
        </p:nvSpPr>
        <p:spPr>
          <a:xfrm>
            <a:off x="6646396" y="6475739"/>
            <a:ext cx="3385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M. Ballan et. al </a:t>
            </a:r>
            <a:r>
              <a:rPr lang="en-US" sz="1200" dirty="0" err="1"/>
              <a:t>doi</a:t>
            </a:r>
            <a:r>
              <a:rPr lang="en-US" sz="1200" dirty="0"/>
              <a:t>: </a:t>
            </a:r>
            <a:r>
              <a:rPr lang="en-US" sz="1200" dirty="0">
                <a:hlinkClick r:id="rId5" tooltip="Persistent link using digital object identifier"/>
              </a:rPr>
              <a:t>10.1016/j.nimb.2016.01.038</a:t>
            </a:r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AE27E0-1137-D116-B377-EC29551CF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206" y="828744"/>
            <a:ext cx="5128224" cy="20039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D3D13C-D614-A8E6-20D4-CC55DE34CA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009" y="920616"/>
            <a:ext cx="3469752" cy="28284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E5D70F-10AF-59AF-F8FF-239717344148}"/>
              </a:ext>
            </a:extLst>
          </p:cNvPr>
          <p:cNvSpPr txBox="1"/>
          <p:nvPr/>
        </p:nvSpPr>
        <p:spPr>
          <a:xfrm>
            <a:off x="2281829" y="6433450"/>
            <a:ext cx="3320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S. Rothe et. al </a:t>
            </a:r>
            <a:r>
              <a:rPr lang="en-US" sz="1200" dirty="0" err="1"/>
              <a:t>doi</a:t>
            </a:r>
            <a:r>
              <a:rPr lang="en-US" sz="1200" dirty="0"/>
              <a:t>: </a:t>
            </a:r>
            <a:r>
              <a:rPr lang="en-US" sz="1200" dirty="0">
                <a:hlinkClick r:id="rId5" tooltip="Persistent link using digital object identifier"/>
              </a:rPr>
              <a:t>10.1016/j.nimb</a:t>
            </a:r>
            <a:r>
              <a:rPr lang="en-US" sz="1200" dirty="0">
                <a:hlinkClick r:id="rId8" tooltip="Persistent link using digital object identifier"/>
              </a:rPr>
              <a:t>.</a:t>
            </a:r>
            <a:r>
              <a:rPr lang="en-US" sz="1200" dirty="0">
                <a:hlinkClick r:id="rId5" tooltip="Persistent link using digital object identifier"/>
              </a:rPr>
              <a:t>2016.01.038</a:t>
            </a:r>
            <a:endParaRPr lang="en-US" sz="1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649337-2F31-B151-2A35-E2569A5B0C25}"/>
              </a:ext>
            </a:extLst>
          </p:cNvPr>
          <p:cNvSpPr/>
          <p:nvPr/>
        </p:nvSpPr>
        <p:spPr>
          <a:xfrm>
            <a:off x="4181280" y="2154421"/>
            <a:ext cx="2047922" cy="11570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Dy yield increased from around 1% to ~24%!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872E0F-68CA-12C4-6C87-901E22F73651}"/>
              </a:ext>
            </a:extLst>
          </p:cNvPr>
          <p:cNvSpPr txBox="1"/>
          <p:nvPr/>
        </p:nvSpPr>
        <p:spPr>
          <a:xfrm>
            <a:off x="1019409" y="6106407"/>
            <a:ext cx="4426083" cy="369332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Low Power – Ohmic heating optimization!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C5B53B-4BA9-78E7-9C98-1EC8DFB2BB4D}"/>
              </a:ext>
            </a:extLst>
          </p:cNvPr>
          <p:cNvSpPr txBox="1"/>
          <p:nvPr/>
        </p:nvSpPr>
        <p:spPr>
          <a:xfrm>
            <a:off x="8964318" y="120996"/>
            <a:ext cx="3150955" cy="64633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High Power – Ohmic + beam heating optimization!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660E567-9CB4-2309-FF10-B1EF3959576C}"/>
              </a:ext>
            </a:extLst>
          </p:cNvPr>
          <p:cNvSpPr/>
          <p:nvPr/>
        </p:nvSpPr>
        <p:spPr>
          <a:xfrm>
            <a:off x="2858814" y="3520967"/>
            <a:ext cx="451945" cy="8092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1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CD28B-6083-0DAE-0D16-32278FE6F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Converter targets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9994F-9E7F-938D-F2C2-E5CE76E64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16</a:t>
            </a:fld>
            <a:endParaRPr lang="en-BE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32A55A-F931-B89B-A8BC-62CED070D6F6}"/>
              </a:ext>
            </a:extLst>
          </p:cNvPr>
          <p:cNvGrpSpPr/>
          <p:nvPr/>
        </p:nvGrpSpPr>
        <p:grpSpPr>
          <a:xfrm>
            <a:off x="8177886" y="3525045"/>
            <a:ext cx="4254290" cy="2304787"/>
            <a:chOff x="6852947" y="2726883"/>
            <a:chExt cx="5690945" cy="30831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898087A-409C-3C68-B17D-AAF163755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2947" y="2726883"/>
              <a:ext cx="4254972" cy="3083104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A202C9A-2298-5E1F-E6D9-EF7991F5E51F}"/>
                </a:ext>
              </a:extLst>
            </p:cNvPr>
            <p:cNvCxnSpPr/>
            <p:nvPr/>
          </p:nvCxnSpPr>
          <p:spPr>
            <a:xfrm flipV="1">
              <a:off x="9246261" y="3743410"/>
              <a:ext cx="0" cy="347984"/>
            </a:xfrm>
            <a:prstGeom prst="straightConnector1">
              <a:avLst/>
            </a:prstGeom>
            <a:ln w="38100">
              <a:solidFill>
                <a:srgbClr val="00206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6171739-FF46-6B7E-5272-73792736468F}"/>
                </a:ext>
              </a:extLst>
            </p:cNvPr>
            <p:cNvCxnSpPr/>
            <p:nvPr/>
          </p:nvCxnSpPr>
          <p:spPr>
            <a:xfrm flipV="1">
              <a:off x="9420106" y="3817940"/>
              <a:ext cx="4366" cy="353007"/>
            </a:xfrm>
            <a:prstGeom prst="straightConnector1">
              <a:avLst/>
            </a:prstGeom>
            <a:ln w="38100">
              <a:solidFill>
                <a:srgbClr val="00206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F6303DC-9059-2197-D744-E46225251935}"/>
                </a:ext>
              </a:extLst>
            </p:cNvPr>
            <p:cNvCxnSpPr/>
            <p:nvPr/>
          </p:nvCxnSpPr>
          <p:spPr>
            <a:xfrm flipV="1">
              <a:off x="9602682" y="3911893"/>
              <a:ext cx="0" cy="343454"/>
            </a:xfrm>
            <a:prstGeom prst="straightConnector1">
              <a:avLst/>
            </a:prstGeom>
            <a:ln w="38100">
              <a:solidFill>
                <a:srgbClr val="00206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F600F8-D674-5E93-A408-065D5FC72C18}"/>
                </a:ext>
              </a:extLst>
            </p:cNvPr>
            <p:cNvSpPr txBox="1"/>
            <p:nvPr/>
          </p:nvSpPr>
          <p:spPr>
            <a:xfrm rot="1118749">
              <a:off x="8810947" y="3406307"/>
              <a:ext cx="1893489" cy="370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2060"/>
                  </a:solidFill>
                  <a:latin typeface="Myriad Pro Light"/>
                  <a:cs typeface="Myriad Pro" pitchFamily="34" charset="0"/>
                </a:rPr>
                <a:t>Water cooled fins</a:t>
              </a:r>
              <a:endParaRPr lang="en-US" sz="1050" dirty="0">
                <a:solidFill>
                  <a:srgbClr val="002060"/>
                </a:solidFill>
                <a:latin typeface="Myriad Pro Light"/>
                <a:cs typeface="Myriad Pro" pitchFamily="34" charset="0"/>
              </a:endParaRPr>
            </a:p>
          </p:txBody>
        </p:sp>
        <p:sp>
          <p:nvSpPr>
            <p:cNvPr id="10" name="Content Placeholder 9">
              <a:extLst>
                <a:ext uri="{FF2B5EF4-FFF2-40B4-BE49-F238E27FC236}">
                  <a16:creationId xmlns:a16="http://schemas.microsoft.com/office/drawing/2014/main" id="{2C82281E-F81D-E89E-DF1D-04428C253377}"/>
                </a:ext>
              </a:extLst>
            </p:cNvPr>
            <p:cNvSpPr txBox="1">
              <a:spLocks/>
            </p:cNvSpPr>
            <p:nvPr/>
          </p:nvSpPr>
          <p:spPr>
            <a:xfrm>
              <a:off x="10028366" y="4240157"/>
              <a:ext cx="2515526" cy="935292"/>
            </a:xfrm>
          </p:spPr>
          <p:txBody>
            <a:bodyPr>
              <a:normAutofit fontScale="92500" lnSpcReduction="10000"/>
            </a:bodyPr>
            <a:lstStyle>
              <a:lvl1pPr marL="228604" indent="-228604" algn="l" defTabSz="914411" rtl="0" eaLnBrk="1" latinLnBrk="0" hangingPunct="1">
                <a:lnSpc>
                  <a:spcPct val="90000"/>
                </a:lnSpc>
                <a:spcBef>
                  <a:spcPts val="1001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9" indent="-228604" algn="l" defTabSz="91441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15" indent="-228604" algn="l" defTabSz="91441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21" indent="-228604" algn="l" defTabSz="91441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27" indent="-228604" algn="l" defTabSz="91441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32" indent="-228604" algn="l" defTabSz="91441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38" indent="-228604" algn="l" defTabSz="91441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44" indent="-228604" algn="l" defTabSz="91441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49" indent="-228604" algn="l" defTabSz="914411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/>
                <a:buNone/>
              </a:pP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</a:rPr>
                <a:t>100 kW, </a:t>
              </a:r>
              <a:br>
                <a:rPr lang="en-US" sz="1600" dirty="0">
                  <a:solidFill>
                    <a:schemeClr val="bg2">
                      <a:lumMod val="25000"/>
                    </a:schemeClr>
                  </a:solidFill>
                </a:rPr>
              </a:b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</a:rPr>
                <a:t>35 MeV electrons </a:t>
              </a:r>
              <a:br>
                <a:rPr lang="en-US" sz="1600" dirty="0">
                  <a:solidFill>
                    <a:schemeClr val="bg2">
                      <a:lumMod val="25000"/>
                    </a:schemeClr>
                  </a:solidFill>
                </a:rPr>
              </a:br>
              <a:r>
                <a:rPr lang="en-US" sz="1600" dirty="0">
                  <a:solidFill>
                    <a:schemeClr val="bg2">
                      <a:lumMod val="25000"/>
                    </a:schemeClr>
                  </a:solidFill>
                </a:rPr>
                <a:t>(range ~ 5 mm)</a:t>
              </a:r>
            </a:p>
          </p:txBody>
        </p:sp>
      </p:grpSp>
      <p:pic>
        <p:nvPicPr>
          <p:cNvPr id="1066" name="Picture 1065">
            <a:extLst>
              <a:ext uri="{FF2B5EF4-FFF2-40B4-BE49-F238E27FC236}">
                <a16:creationId xmlns:a16="http://schemas.microsoft.com/office/drawing/2014/main" id="{BF66C0E3-B7EE-B543-093E-9A3804E20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730" y="338593"/>
            <a:ext cx="3134162" cy="1086002"/>
          </a:xfrm>
          <a:prstGeom prst="rect">
            <a:avLst/>
          </a:prstGeom>
        </p:spPr>
      </p:pic>
      <p:pic>
        <p:nvPicPr>
          <p:cNvPr id="1068" name="Picture 1067">
            <a:extLst>
              <a:ext uri="{FF2B5EF4-FFF2-40B4-BE49-F238E27FC236}">
                <a16:creationId xmlns:a16="http://schemas.microsoft.com/office/drawing/2014/main" id="{B939B0F8-656F-F310-37D4-6564DA582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499" y="1549861"/>
            <a:ext cx="3418899" cy="1602959"/>
          </a:xfrm>
          <a:prstGeom prst="rect">
            <a:avLst/>
          </a:prstGeom>
        </p:spPr>
      </p:pic>
      <p:pic>
        <p:nvPicPr>
          <p:cNvPr id="1070" name="Picture 1069">
            <a:extLst>
              <a:ext uri="{FF2B5EF4-FFF2-40B4-BE49-F238E27FC236}">
                <a16:creationId xmlns:a16="http://schemas.microsoft.com/office/drawing/2014/main" id="{09F51141-BBDF-6BCE-7528-85AF96B3E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5214" y="5206288"/>
            <a:ext cx="4882441" cy="1682154"/>
          </a:xfrm>
          <a:prstGeom prst="rect">
            <a:avLst/>
          </a:prstGeom>
        </p:spPr>
      </p:pic>
      <p:sp>
        <p:nvSpPr>
          <p:cNvPr id="1071" name="TextBox 1070">
            <a:extLst>
              <a:ext uri="{FF2B5EF4-FFF2-40B4-BE49-F238E27FC236}">
                <a16:creationId xmlns:a16="http://schemas.microsoft.com/office/drawing/2014/main" id="{AD864BB2-7FC3-0586-BC42-78CC84E75727}"/>
              </a:ext>
            </a:extLst>
          </p:cNvPr>
          <p:cNvSpPr txBox="1"/>
          <p:nvPr/>
        </p:nvSpPr>
        <p:spPr>
          <a:xfrm>
            <a:off x="12721" y="6010959"/>
            <a:ext cx="2897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L. </a:t>
            </a:r>
            <a:r>
              <a:rPr lang="en-US" sz="1400" dirty="0" err="1"/>
              <a:t>Egoriti</a:t>
            </a:r>
            <a:r>
              <a:rPr lang="en-US" sz="1400" dirty="0"/>
              <a:t>, A. Gottberg, HPTW 2018</a:t>
            </a:r>
          </a:p>
        </p:txBody>
      </p:sp>
      <p:sp>
        <p:nvSpPr>
          <p:cNvPr id="1072" name="TextBox 1071">
            <a:extLst>
              <a:ext uri="{FF2B5EF4-FFF2-40B4-BE49-F238E27FC236}">
                <a16:creationId xmlns:a16="http://schemas.microsoft.com/office/drawing/2014/main" id="{A30F8C6E-0BA9-B7BD-79C8-2C8018FC1A00}"/>
              </a:ext>
            </a:extLst>
          </p:cNvPr>
          <p:cNvSpPr txBox="1"/>
          <p:nvPr/>
        </p:nvSpPr>
        <p:spPr>
          <a:xfrm>
            <a:off x="8336455" y="3061610"/>
            <a:ext cx="3558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J.P. Ramos, </a:t>
            </a:r>
            <a:r>
              <a:rPr lang="en-US" sz="1400" dirty="0" err="1"/>
              <a:t>doi</a:t>
            </a:r>
            <a:r>
              <a:rPr lang="en-US" sz="1400" dirty="0"/>
              <a:t>: </a:t>
            </a:r>
            <a:r>
              <a:rPr lang="en-US" sz="1400" dirty="0">
                <a:hlinkClick r:id="rId6"/>
              </a:rPr>
              <a:t>10.1016/j.nimb.2019.04.060</a:t>
            </a:r>
            <a:endParaRPr lang="en-US" sz="1400" dirty="0"/>
          </a:p>
        </p:txBody>
      </p:sp>
      <p:sp>
        <p:nvSpPr>
          <p:cNvPr id="1073" name="TextBox 1072">
            <a:extLst>
              <a:ext uri="{FF2B5EF4-FFF2-40B4-BE49-F238E27FC236}">
                <a16:creationId xmlns:a16="http://schemas.microsoft.com/office/drawing/2014/main" id="{9EA48673-64C4-7BCF-12BD-8082048942A1}"/>
              </a:ext>
            </a:extLst>
          </p:cNvPr>
          <p:cNvSpPr txBox="1"/>
          <p:nvPr/>
        </p:nvSpPr>
        <p:spPr>
          <a:xfrm>
            <a:off x="9380592" y="5969572"/>
            <a:ext cx="2123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A. Gottberg, HPTW 2018</a:t>
            </a:r>
          </a:p>
        </p:txBody>
      </p:sp>
      <p:pic>
        <p:nvPicPr>
          <p:cNvPr id="1034" name="Picture 1033">
            <a:extLst>
              <a:ext uri="{FF2B5EF4-FFF2-40B4-BE49-F238E27FC236}">
                <a16:creationId xmlns:a16="http://schemas.microsoft.com/office/drawing/2014/main" id="{C1500FF7-AA7F-DD95-8049-7D2517057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898" y="1089570"/>
            <a:ext cx="2326537" cy="1829607"/>
          </a:xfrm>
          <a:prstGeom prst="rect">
            <a:avLst/>
          </a:prstGeom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FF334D59-2C43-6ED4-EBBF-1CBA4A3D0E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8619" y="3029150"/>
            <a:ext cx="1858545" cy="1896218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E0CB8648-44FE-09AD-6730-D26CF33816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263" y="1204520"/>
            <a:ext cx="4484749" cy="3472919"/>
          </a:xfrm>
          <a:prstGeom prst="rect">
            <a:avLst/>
          </a:prstGeom>
        </p:spPr>
      </p:pic>
      <p:cxnSp>
        <p:nvCxnSpPr>
          <p:cNvPr id="1037" name="Straight Arrow Connector 1036">
            <a:extLst>
              <a:ext uri="{FF2B5EF4-FFF2-40B4-BE49-F238E27FC236}">
                <a16:creationId xmlns:a16="http://schemas.microsoft.com/office/drawing/2014/main" id="{81D64026-5B41-90A7-ED1B-93DF7C96E766}"/>
              </a:ext>
            </a:extLst>
          </p:cNvPr>
          <p:cNvCxnSpPr/>
          <p:nvPr/>
        </p:nvCxnSpPr>
        <p:spPr>
          <a:xfrm>
            <a:off x="1500557" y="1790027"/>
            <a:ext cx="952916" cy="112804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TextBox 1037">
            <a:extLst>
              <a:ext uri="{FF2B5EF4-FFF2-40B4-BE49-F238E27FC236}">
                <a16:creationId xmlns:a16="http://schemas.microsoft.com/office/drawing/2014/main" id="{98B98E57-DB48-6AC8-4604-A7FD0FE9F4B4}"/>
              </a:ext>
            </a:extLst>
          </p:cNvPr>
          <p:cNvSpPr txBox="1"/>
          <p:nvPr/>
        </p:nvSpPr>
        <p:spPr>
          <a:xfrm>
            <a:off x="243794" y="1153067"/>
            <a:ext cx="162636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Target assembly at 2000 ºC</a:t>
            </a:r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88A7FB02-C997-6EF4-DF5A-B71F8B8466CE}"/>
              </a:ext>
            </a:extLst>
          </p:cNvPr>
          <p:cNvSpPr txBox="1"/>
          <p:nvPr/>
        </p:nvSpPr>
        <p:spPr>
          <a:xfrm>
            <a:off x="4217549" y="3640472"/>
            <a:ext cx="106424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</a:rPr>
              <a:t>Tungsten converter</a:t>
            </a:r>
          </a:p>
        </p:txBody>
      </p:sp>
      <p:cxnSp>
        <p:nvCxnSpPr>
          <p:cNvPr id="1040" name="Straight Arrow Connector 1039">
            <a:extLst>
              <a:ext uri="{FF2B5EF4-FFF2-40B4-BE49-F238E27FC236}">
                <a16:creationId xmlns:a16="http://schemas.microsoft.com/office/drawing/2014/main" id="{B590DA16-3EA9-ED09-87C5-32A9B0106165}"/>
              </a:ext>
            </a:extLst>
          </p:cNvPr>
          <p:cNvCxnSpPr>
            <a:cxnSpLocks/>
          </p:cNvCxnSpPr>
          <p:nvPr/>
        </p:nvCxnSpPr>
        <p:spPr>
          <a:xfrm>
            <a:off x="5246962" y="3832817"/>
            <a:ext cx="854040" cy="14444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1" name="Right Arrow 40">
            <a:extLst>
              <a:ext uri="{FF2B5EF4-FFF2-40B4-BE49-F238E27FC236}">
                <a16:creationId xmlns:a16="http://schemas.microsoft.com/office/drawing/2014/main" id="{D81FB16B-B693-A40B-1981-D8D3A09573C4}"/>
              </a:ext>
            </a:extLst>
          </p:cNvPr>
          <p:cNvSpPr/>
          <p:nvPr/>
        </p:nvSpPr>
        <p:spPr>
          <a:xfrm rot="20656714">
            <a:off x="5245007" y="3969078"/>
            <a:ext cx="1486683" cy="332666"/>
          </a:xfrm>
          <a:prstGeom prst="rightArrow">
            <a:avLst/>
          </a:prstGeom>
          <a:solidFill>
            <a:srgbClr val="FFFFFF">
              <a:alpha val="57000"/>
            </a:srgbClr>
          </a:solidFill>
          <a:ln w="38100">
            <a:solidFill>
              <a:srgbClr val="FF0000">
                <a:alpha val="6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100 µA </a:t>
            </a:r>
            <a:r>
              <a:rPr lang="en-US" sz="1200" dirty="0">
                <a:solidFill>
                  <a:srgbClr val="FF0000">
                    <a:alpha val="57000"/>
                  </a:srgbClr>
                </a:solidFill>
              </a:rPr>
              <a:t>protons</a:t>
            </a:r>
          </a:p>
        </p:txBody>
      </p:sp>
      <p:sp>
        <p:nvSpPr>
          <p:cNvPr id="1042" name="Right Arrow 41">
            <a:extLst>
              <a:ext uri="{FF2B5EF4-FFF2-40B4-BE49-F238E27FC236}">
                <a16:creationId xmlns:a16="http://schemas.microsoft.com/office/drawing/2014/main" id="{C5DA72DC-BA64-30E6-A551-E31A3415ACC2}"/>
              </a:ext>
            </a:extLst>
          </p:cNvPr>
          <p:cNvSpPr/>
          <p:nvPr/>
        </p:nvSpPr>
        <p:spPr>
          <a:xfrm rot="19792809">
            <a:off x="5397593" y="2011824"/>
            <a:ext cx="1240694" cy="259603"/>
          </a:xfrm>
          <a:prstGeom prst="rightArrow">
            <a:avLst/>
          </a:prstGeom>
          <a:solidFill>
            <a:srgbClr val="FFFFFF">
              <a:alpha val="53000"/>
            </a:srgbClr>
          </a:solidFill>
          <a:ln w="38100">
            <a:solidFill>
              <a:srgbClr val="FF00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>
                    <a:alpha val="77000"/>
                  </a:srgbClr>
                </a:solidFill>
              </a:rPr>
              <a:t>100 µA protons</a:t>
            </a:r>
          </a:p>
        </p:txBody>
      </p:sp>
      <p:sp>
        <p:nvSpPr>
          <p:cNvPr id="1043" name="TextBox 1042">
            <a:extLst>
              <a:ext uri="{FF2B5EF4-FFF2-40B4-BE49-F238E27FC236}">
                <a16:creationId xmlns:a16="http://schemas.microsoft.com/office/drawing/2014/main" id="{6ADBB907-0819-4C3E-D707-213BD1A2F7F7}"/>
              </a:ext>
            </a:extLst>
          </p:cNvPr>
          <p:cNvSpPr txBox="1"/>
          <p:nvPr/>
        </p:nvSpPr>
        <p:spPr>
          <a:xfrm>
            <a:off x="4526452" y="684612"/>
            <a:ext cx="137088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Tantalum container and legs</a:t>
            </a:r>
            <a:endParaRPr lang="en-US" sz="1400" baseline="-25000" dirty="0">
              <a:solidFill>
                <a:srgbClr val="002060"/>
              </a:solidFill>
            </a:endParaRP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5002A393-A69D-8EBF-DFAC-B7BB0EED5779}"/>
              </a:ext>
            </a:extLst>
          </p:cNvPr>
          <p:cNvSpPr txBox="1"/>
          <p:nvPr/>
        </p:nvSpPr>
        <p:spPr>
          <a:xfrm>
            <a:off x="7049446" y="2587308"/>
            <a:ext cx="1114008" cy="368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Annular </a:t>
            </a:r>
            <a:r>
              <a:rPr lang="en-US" sz="1600" dirty="0" err="1">
                <a:solidFill>
                  <a:srgbClr val="002060"/>
                </a:solidFill>
              </a:rPr>
              <a:t>UC</a:t>
            </a:r>
            <a:r>
              <a:rPr lang="en-US" sz="1600" baseline="-25000" dirty="0" err="1">
                <a:solidFill>
                  <a:srgbClr val="002060"/>
                </a:solidFill>
              </a:rPr>
              <a:t>x</a:t>
            </a:r>
            <a:r>
              <a:rPr lang="en-US" sz="1600" dirty="0">
                <a:solidFill>
                  <a:srgbClr val="002060"/>
                </a:solidFill>
              </a:rPr>
              <a:t> target material</a:t>
            </a:r>
            <a:r>
              <a:rPr lang="en-US" sz="1600" baseline="-25000" dirty="0">
                <a:solidFill>
                  <a:srgbClr val="002060"/>
                </a:solidFill>
              </a:rPr>
              <a:t> </a:t>
            </a:r>
          </a:p>
        </p:txBody>
      </p:sp>
      <p:cxnSp>
        <p:nvCxnSpPr>
          <p:cNvPr id="1045" name="Straight Arrow Connector 1044">
            <a:extLst>
              <a:ext uri="{FF2B5EF4-FFF2-40B4-BE49-F238E27FC236}">
                <a16:creationId xmlns:a16="http://schemas.microsoft.com/office/drawing/2014/main" id="{F256DE46-5B31-FCE5-F641-359BAA28608B}"/>
              </a:ext>
            </a:extLst>
          </p:cNvPr>
          <p:cNvCxnSpPr>
            <a:cxnSpLocks/>
          </p:cNvCxnSpPr>
          <p:nvPr/>
        </p:nvCxnSpPr>
        <p:spPr>
          <a:xfrm>
            <a:off x="5146581" y="1451080"/>
            <a:ext cx="240625" cy="43606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6" name="TextBox 1045">
            <a:extLst>
              <a:ext uri="{FF2B5EF4-FFF2-40B4-BE49-F238E27FC236}">
                <a16:creationId xmlns:a16="http://schemas.microsoft.com/office/drawing/2014/main" id="{4F221933-FAC3-8053-E142-616667C8A7E1}"/>
              </a:ext>
            </a:extLst>
          </p:cNvPr>
          <p:cNvSpPr txBox="1"/>
          <p:nvPr/>
        </p:nvSpPr>
        <p:spPr>
          <a:xfrm>
            <a:off x="4654875" y="2911153"/>
            <a:ext cx="13708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</a:rPr>
              <a:t>Axial screws &amp; spring washers</a:t>
            </a:r>
          </a:p>
        </p:txBody>
      </p:sp>
      <p:cxnSp>
        <p:nvCxnSpPr>
          <p:cNvPr id="1047" name="Straight Arrow Connector 1046">
            <a:extLst>
              <a:ext uri="{FF2B5EF4-FFF2-40B4-BE49-F238E27FC236}">
                <a16:creationId xmlns:a16="http://schemas.microsoft.com/office/drawing/2014/main" id="{D2A60635-AE88-8318-9BF0-49565E070BB5}"/>
              </a:ext>
            </a:extLst>
          </p:cNvPr>
          <p:cNvCxnSpPr/>
          <p:nvPr/>
        </p:nvCxnSpPr>
        <p:spPr>
          <a:xfrm>
            <a:off x="5608523" y="3278143"/>
            <a:ext cx="327791" cy="43539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Straight Arrow Connector 1047">
            <a:extLst>
              <a:ext uri="{FF2B5EF4-FFF2-40B4-BE49-F238E27FC236}">
                <a16:creationId xmlns:a16="http://schemas.microsoft.com/office/drawing/2014/main" id="{1AEAAE70-D9C4-11F5-1C29-6A0A2A5DBB19}"/>
              </a:ext>
            </a:extLst>
          </p:cNvPr>
          <p:cNvCxnSpPr/>
          <p:nvPr/>
        </p:nvCxnSpPr>
        <p:spPr>
          <a:xfrm flipH="1">
            <a:off x="3209763" y="1425176"/>
            <a:ext cx="186958" cy="92455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" name="TextBox 1048">
            <a:extLst>
              <a:ext uri="{FF2B5EF4-FFF2-40B4-BE49-F238E27FC236}">
                <a16:creationId xmlns:a16="http://schemas.microsoft.com/office/drawing/2014/main" id="{0A6BFFA9-4E03-E14D-1D64-CD9C76CF63AD}"/>
              </a:ext>
            </a:extLst>
          </p:cNvPr>
          <p:cNvSpPr txBox="1"/>
          <p:nvPr/>
        </p:nvSpPr>
        <p:spPr>
          <a:xfrm>
            <a:off x="2823496" y="894513"/>
            <a:ext cx="10706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2060"/>
                </a:solidFill>
              </a:rPr>
              <a:t>Converter Assembly</a:t>
            </a:r>
          </a:p>
        </p:txBody>
      </p:sp>
      <p:cxnSp>
        <p:nvCxnSpPr>
          <p:cNvPr id="1050" name="Straight Arrow Connector 1049">
            <a:extLst>
              <a:ext uri="{FF2B5EF4-FFF2-40B4-BE49-F238E27FC236}">
                <a16:creationId xmlns:a16="http://schemas.microsoft.com/office/drawing/2014/main" id="{F903AC60-392A-EA2D-DF96-20ECC0CEB1E4}"/>
              </a:ext>
            </a:extLst>
          </p:cNvPr>
          <p:cNvCxnSpPr>
            <a:cxnSpLocks/>
          </p:cNvCxnSpPr>
          <p:nvPr/>
        </p:nvCxnSpPr>
        <p:spPr>
          <a:xfrm flipH="1" flipV="1">
            <a:off x="6669472" y="1786117"/>
            <a:ext cx="470476" cy="96503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1" name="Straight Arrow Connector 1050">
            <a:extLst>
              <a:ext uri="{FF2B5EF4-FFF2-40B4-BE49-F238E27FC236}">
                <a16:creationId xmlns:a16="http://schemas.microsoft.com/office/drawing/2014/main" id="{43937F28-AC9A-C07C-AA6C-321C8068F1D1}"/>
              </a:ext>
            </a:extLst>
          </p:cNvPr>
          <p:cNvCxnSpPr>
            <a:cxnSpLocks/>
          </p:cNvCxnSpPr>
          <p:nvPr/>
        </p:nvCxnSpPr>
        <p:spPr>
          <a:xfrm flipH="1">
            <a:off x="6498772" y="888823"/>
            <a:ext cx="641176" cy="62816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2" name="TextBox 1051">
            <a:extLst>
              <a:ext uri="{FF2B5EF4-FFF2-40B4-BE49-F238E27FC236}">
                <a16:creationId xmlns:a16="http://schemas.microsoft.com/office/drawing/2014/main" id="{58FCB1B4-F0A6-A3D5-B9C9-2A31BF5343EE}"/>
              </a:ext>
            </a:extLst>
          </p:cNvPr>
          <p:cNvSpPr txBox="1"/>
          <p:nvPr/>
        </p:nvSpPr>
        <p:spPr>
          <a:xfrm>
            <a:off x="4717302" y="4427512"/>
            <a:ext cx="106424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</a:rPr>
              <a:t>Water cooled copper </a:t>
            </a:r>
          </a:p>
        </p:txBody>
      </p:sp>
      <p:cxnSp>
        <p:nvCxnSpPr>
          <p:cNvPr id="1053" name="Straight Arrow Connector 1052">
            <a:extLst>
              <a:ext uri="{FF2B5EF4-FFF2-40B4-BE49-F238E27FC236}">
                <a16:creationId xmlns:a16="http://schemas.microsoft.com/office/drawing/2014/main" id="{C1609615-9525-18E3-3C4B-5FF77F3C0321}"/>
              </a:ext>
            </a:extLst>
          </p:cNvPr>
          <p:cNvCxnSpPr>
            <a:cxnSpLocks/>
          </p:cNvCxnSpPr>
          <p:nvPr/>
        </p:nvCxnSpPr>
        <p:spPr>
          <a:xfrm flipV="1">
            <a:off x="5551409" y="4245384"/>
            <a:ext cx="883397" cy="29162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4" name="Straight Arrow Connector 1053">
            <a:extLst>
              <a:ext uri="{FF2B5EF4-FFF2-40B4-BE49-F238E27FC236}">
                <a16:creationId xmlns:a16="http://schemas.microsoft.com/office/drawing/2014/main" id="{C0A0D11C-79B3-2D40-DECA-2B34DBE47DBE}"/>
              </a:ext>
            </a:extLst>
          </p:cNvPr>
          <p:cNvCxnSpPr>
            <a:cxnSpLocks/>
          </p:cNvCxnSpPr>
          <p:nvPr/>
        </p:nvCxnSpPr>
        <p:spPr>
          <a:xfrm>
            <a:off x="5567917" y="1225840"/>
            <a:ext cx="978126" cy="16471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5" name="Right Arrow 34">
            <a:extLst>
              <a:ext uri="{FF2B5EF4-FFF2-40B4-BE49-F238E27FC236}">
                <a16:creationId xmlns:a16="http://schemas.microsoft.com/office/drawing/2014/main" id="{D023BCD5-26DA-04E5-59D9-E96F7CEDB40F}"/>
              </a:ext>
            </a:extLst>
          </p:cNvPr>
          <p:cNvSpPr/>
          <p:nvPr/>
        </p:nvSpPr>
        <p:spPr>
          <a:xfrm rot="20792650">
            <a:off x="412807" y="2985878"/>
            <a:ext cx="2053426" cy="305109"/>
          </a:xfrm>
          <a:prstGeom prst="rightArrow">
            <a:avLst/>
          </a:prstGeom>
          <a:solidFill>
            <a:srgbClr val="FFFFFF">
              <a:alpha val="57000"/>
            </a:srgbClr>
          </a:solidFill>
          <a:ln w="38100">
            <a:solidFill>
              <a:srgbClr val="FF0000">
                <a:alpha val="64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100 µA </a:t>
            </a:r>
            <a:r>
              <a:rPr lang="en-US" sz="1200" dirty="0">
                <a:solidFill>
                  <a:srgbClr val="FF0000">
                    <a:alpha val="57000"/>
                  </a:srgbClr>
                </a:solidFill>
              </a:rPr>
              <a:t>protons</a:t>
            </a:r>
          </a:p>
        </p:txBody>
      </p:sp>
      <p:cxnSp>
        <p:nvCxnSpPr>
          <p:cNvPr id="1056" name="Straight Arrow Connector 1055">
            <a:extLst>
              <a:ext uri="{FF2B5EF4-FFF2-40B4-BE49-F238E27FC236}">
                <a16:creationId xmlns:a16="http://schemas.microsoft.com/office/drawing/2014/main" id="{C34B0F9C-69C9-F755-1923-EF13551805FC}"/>
              </a:ext>
            </a:extLst>
          </p:cNvPr>
          <p:cNvCxnSpPr/>
          <p:nvPr/>
        </p:nvCxnSpPr>
        <p:spPr>
          <a:xfrm flipV="1">
            <a:off x="1638699" y="4337997"/>
            <a:ext cx="0" cy="46187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7" name="Straight Arrow Connector 1056">
            <a:extLst>
              <a:ext uri="{FF2B5EF4-FFF2-40B4-BE49-F238E27FC236}">
                <a16:creationId xmlns:a16="http://schemas.microsoft.com/office/drawing/2014/main" id="{01F15E69-D9F4-6E4A-41DF-E7910FBFB74B}"/>
              </a:ext>
            </a:extLst>
          </p:cNvPr>
          <p:cNvCxnSpPr/>
          <p:nvPr/>
        </p:nvCxnSpPr>
        <p:spPr>
          <a:xfrm flipV="1">
            <a:off x="2221604" y="4171451"/>
            <a:ext cx="0" cy="46187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8" name="Straight Arrow Connector 1057">
            <a:extLst>
              <a:ext uri="{FF2B5EF4-FFF2-40B4-BE49-F238E27FC236}">
                <a16:creationId xmlns:a16="http://schemas.microsoft.com/office/drawing/2014/main" id="{72ECD7F5-FE41-F401-CDC6-B5835219310D}"/>
              </a:ext>
            </a:extLst>
          </p:cNvPr>
          <p:cNvCxnSpPr/>
          <p:nvPr/>
        </p:nvCxnSpPr>
        <p:spPr>
          <a:xfrm>
            <a:off x="3222196" y="3963704"/>
            <a:ext cx="0" cy="46604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Arrow Connector 1058">
            <a:extLst>
              <a:ext uri="{FF2B5EF4-FFF2-40B4-BE49-F238E27FC236}">
                <a16:creationId xmlns:a16="http://schemas.microsoft.com/office/drawing/2014/main" id="{72E7F641-0C26-8A2D-8B08-A0E961FABF92}"/>
              </a:ext>
            </a:extLst>
          </p:cNvPr>
          <p:cNvCxnSpPr/>
          <p:nvPr/>
        </p:nvCxnSpPr>
        <p:spPr>
          <a:xfrm>
            <a:off x="3664883" y="3776387"/>
            <a:ext cx="0" cy="46604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0" name="TextBox 1059">
            <a:extLst>
              <a:ext uri="{FF2B5EF4-FFF2-40B4-BE49-F238E27FC236}">
                <a16:creationId xmlns:a16="http://schemas.microsoft.com/office/drawing/2014/main" id="{5C870F04-4B4F-5AF6-A496-2A5B32F2B64E}"/>
              </a:ext>
            </a:extLst>
          </p:cNvPr>
          <p:cNvSpPr txBox="1"/>
          <p:nvPr/>
        </p:nvSpPr>
        <p:spPr>
          <a:xfrm>
            <a:off x="1555304" y="4627434"/>
            <a:ext cx="1308218" cy="2135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</a:rPr>
              <a:t>Heating current IN</a:t>
            </a:r>
          </a:p>
        </p:txBody>
      </p:sp>
      <p:sp>
        <p:nvSpPr>
          <p:cNvPr id="1061" name="TextBox 1060">
            <a:extLst>
              <a:ext uri="{FF2B5EF4-FFF2-40B4-BE49-F238E27FC236}">
                <a16:creationId xmlns:a16="http://schemas.microsoft.com/office/drawing/2014/main" id="{D1142449-8105-B9A0-992B-BD425107EEAF}"/>
              </a:ext>
            </a:extLst>
          </p:cNvPr>
          <p:cNvSpPr txBox="1"/>
          <p:nvPr/>
        </p:nvSpPr>
        <p:spPr>
          <a:xfrm>
            <a:off x="2875170" y="4406347"/>
            <a:ext cx="1308218" cy="2135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B050"/>
                </a:solidFill>
              </a:rPr>
              <a:t>Heating current OUT</a:t>
            </a:r>
          </a:p>
        </p:txBody>
      </p:sp>
      <p:cxnSp>
        <p:nvCxnSpPr>
          <p:cNvPr id="1062" name="Straight Arrow Connector 1061">
            <a:extLst>
              <a:ext uri="{FF2B5EF4-FFF2-40B4-BE49-F238E27FC236}">
                <a16:creationId xmlns:a16="http://schemas.microsoft.com/office/drawing/2014/main" id="{D0552FBF-8396-D978-59C2-92E0B2FF9E39}"/>
              </a:ext>
            </a:extLst>
          </p:cNvPr>
          <p:cNvCxnSpPr/>
          <p:nvPr/>
        </p:nvCxnSpPr>
        <p:spPr>
          <a:xfrm flipV="1">
            <a:off x="2475727" y="3336809"/>
            <a:ext cx="0" cy="461871"/>
          </a:xfrm>
          <a:prstGeom prst="straightConnector1">
            <a:avLst/>
          </a:prstGeom>
          <a:ln w="1016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3" name="Straight Arrow Connector 1062">
            <a:extLst>
              <a:ext uri="{FF2B5EF4-FFF2-40B4-BE49-F238E27FC236}">
                <a16:creationId xmlns:a16="http://schemas.microsoft.com/office/drawing/2014/main" id="{6A278F7F-8675-C568-E348-E6FA5C9A6B91}"/>
              </a:ext>
            </a:extLst>
          </p:cNvPr>
          <p:cNvCxnSpPr>
            <a:cxnSpLocks/>
          </p:cNvCxnSpPr>
          <p:nvPr/>
        </p:nvCxnSpPr>
        <p:spPr>
          <a:xfrm>
            <a:off x="2724118" y="3336809"/>
            <a:ext cx="0" cy="505371"/>
          </a:xfrm>
          <a:prstGeom prst="straightConnector1">
            <a:avLst/>
          </a:prstGeom>
          <a:ln w="1016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4" name="TextBox 1073">
            <a:extLst>
              <a:ext uri="{FF2B5EF4-FFF2-40B4-BE49-F238E27FC236}">
                <a16:creationId xmlns:a16="http://schemas.microsoft.com/office/drawing/2014/main" id="{ED38CE7D-D444-1B5B-B50C-EE123E2A7B07}"/>
              </a:ext>
            </a:extLst>
          </p:cNvPr>
          <p:cNvSpPr txBox="1"/>
          <p:nvPr/>
        </p:nvSpPr>
        <p:spPr>
          <a:xfrm>
            <a:off x="6367891" y="521297"/>
            <a:ext cx="164379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aseline="-25000" dirty="0">
                <a:solidFill>
                  <a:srgbClr val="002060"/>
                </a:solidFill>
              </a:rPr>
              <a:t>Graphite sleeve</a:t>
            </a:r>
          </a:p>
        </p:txBody>
      </p:sp>
    </p:spTree>
    <p:extLst>
      <p:ext uri="{BB962C8B-B14F-4D97-AF65-F5344CB8AC3E}">
        <p14:creationId xmlns:p14="http://schemas.microsoft.com/office/powerpoint/2010/main" val="18693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1" grpId="0"/>
      <p:bldP spid="1072" grpId="0"/>
      <p:bldP spid="1073" grpId="0"/>
      <p:bldP spid="1038" grpId="0"/>
      <p:bldP spid="1039" grpId="0"/>
      <p:bldP spid="1041" grpId="0" animBg="1"/>
      <p:bldP spid="1042" grpId="0" animBg="1"/>
      <p:bldP spid="1043" grpId="0"/>
      <p:bldP spid="1044" grpId="0"/>
      <p:bldP spid="1046" grpId="0"/>
      <p:bldP spid="1049" grpId="0"/>
      <p:bldP spid="1052" grpId="0"/>
      <p:bldP spid="1055" grpId="0" animBg="1"/>
      <p:bldP spid="1060" grpId="0"/>
      <p:bldP spid="1061" grpId="0"/>
      <p:bldP spid="10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AF08EE-9B82-645D-3536-FAF669981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8947"/>
            <a:ext cx="6261628" cy="34974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E34AC-2013-006E-06CA-88233ACE6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catcher and fragmentation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9026E-9FC1-63CA-3514-66B7576CD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17</a:t>
            </a:fld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07F804-15FF-ABF8-1AB0-24FD35479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451" y="1004699"/>
            <a:ext cx="5767699" cy="3725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714BB-B9D3-41C3-B24F-55D596B94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710" y="4602111"/>
            <a:ext cx="3500323" cy="19929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EFA9FA-95EE-B88C-F4CA-E97BFEEBBDD4}"/>
              </a:ext>
            </a:extLst>
          </p:cNvPr>
          <p:cNvSpPr txBox="1"/>
          <p:nvPr/>
        </p:nvSpPr>
        <p:spPr>
          <a:xfrm>
            <a:off x="440089" y="5277388"/>
            <a:ext cx="5967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Fragments are stopped in 200-500 mbar of He, but remain charged. They are transported by the He to the extraction optics for acceleration.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FB214E-118F-61B8-6CE8-9B5FC2C7AE27}"/>
              </a:ext>
            </a:extLst>
          </p:cNvPr>
          <p:cNvSpPr txBox="1"/>
          <p:nvPr/>
        </p:nvSpPr>
        <p:spPr>
          <a:xfrm>
            <a:off x="7130859" y="6525783"/>
            <a:ext cx="26436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P. Chauveau, S. </a:t>
            </a:r>
            <a:r>
              <a:rPr lang="en-US" sz="1600" dirty="0" err="1"/>
              <a:t>Hurier</a:t>
            </a:r>
            <a:r>
              <a:rPr lang="en-US" sz="1600" dirty="0"/>
              <a:t>, et al.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9B481E-8573-DB51-7124-E66FEC061555}"/>
              </a:ext>
            </a:extLst>
          </p:cNvPr>
          <p:cNvSpPr txBox="1"/>
          <p:nvPr/>
        </p:nvSpPr>
        <p:spPr>
          <a:xfrm>
            <a:off x="317917" y="4417445"/>
            <a:ext cx="596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IGISOL</a:t>
            </a:r>
            <a:r>
              <a:rPr lang="en-US" dirty="0"/>
              <a:t> U238 or Th232 target – 30 MeV p+ beam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AD6A00-DBB4-F1C5-0027-5BBE0C05B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5222" y="72835"/>
            <a:ext cx="1913622" cy="7703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9E9A0C-F169-3889-DD9A-68C752831D25}"/>
              </a:ext>
            </a:extLst>
          </p:cNvPr>
          <p:cNvSpPr txBox="1"/>
          <p:nvPr/>
        </p:nvSpPr>
        <p:spPr>
          <a:xfrm>
            <a:off x="1463070" y="6589839"/>
            <a:ext cx="5249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Y. Blumenfeld, et al. DOI: </a:t>
            </a:r>
            <a:r>
              <a:rPr lang="en-US" sz="1400" u="sng" dirty="0">
                <a:hlinkClick r:id="rId6"/>
              </a:rPr>
              <a:t>10.1088/0031-8949/2013/T152/014023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1361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938" y="233493"/>
            <a:ext cx="11442063" cy="940443"/>
          </a:xfrm>
        </p:spPr>
        <p:txBody>
          <a:bodyPr>
            <a:noAutofit/>
          </a:bodyPr>
          <a:lstStyle/>
          <a:p>
            <a:r>
              <a:rPr lang="en-US" sz="4000" dirty="0"/>
              <a:t>Target material influence on RIB intensity?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44635" y="4833754"/>
            <a:ext cx="2864887" cy="1323439"/>
          </a:xfrm>
          <a:prstGeom prst="rect">
            <a:avLst/>
          </a:prstGeom>
          <a:noFill/>
          <a:ln w="19050">
            <a:solidFill>
              <a:srgbClr val="10428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133" b="1" dirty="0"/>
              <a:t>Melting/Sublimation</a:t>
            </a:r>
          </a:p>
          <a:p>
            <a:pPr algn="ctr"/>
            <a:r>
              <a:rPr lang="en-US" sz="2133" b="1" dirty="0"/>
              <a:t>Sintering</a:t>
            </a:r>
          </a:p>
          <a:p>
            <a:pPr algn="ctr"/>
            <a:r>
              <a:rPr lang="en-US" sz="1867" dirty="0"/>
              <a:t>Grain size increase</a:t>
            </a:r>
          </a:p>
          <a:p>
            <a:pPr algn="ctr"/>
            <a:r>
              <a:rPr lang="en-US" sz="1867" dirty="0"/>
              <a:t>Reduction of porosity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62222" y="2550926"/>
            <a:ext cx="3744068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Targets are traditionally operated at very high temperatures (close to the materials melting point)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07180" y="990256"/>
            <a:ext cx="3846085" cy="2784165"/>
            <a:chOff x="-87676" y="767406"/>
            <a:chExt cx="2884564" cy="2088124"/>
          </a:xfrm>
        </p:grpSpPr>
        <p:graphicFrame>
          <p:nvGraphicFramePr>
            <p:cNvPr id="40" name="Chart 39"/>
            <p:cNvGraphicFramePr>
              <a:graphicFrameLocks/>
            </p:cNvGraphicFramePr>
            <p:nvPr/>
          </p:nvGraphicFramePr>
          <p:xfrm>
            <a:off x="-87676" y="767406"/>
            <a:ext cx="2884564" cy="20881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9" name="Straight Connector 8"/>
            <p:cNvCxnSpPr/>
            <p:nvPr/>
          </p:nvCxnSpPr>
          <p:spPr>
            <a:xfrm>
              <a:off x="295275" y="985768"/>
              <a:ext cx="0" cy="1615545"/>
            </a:xfrm>
            <a:prstGeom prst="line">
              <a:avLst/>
            </a:prstGeom>
            <a:ln>
              <a:solidFill>
                <a:srgbClr val="1042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285750" y="2594169"/>
              <a:ext cx="2358330" cy="0"/>
            </a:xfrm>
            <a:prstGeom prst="line">
              <a:avLst/>
            </a:prstGeom>
            <a:ln>
              <a:solidFill>
                <a:srgbClr val="10428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7638548" y="1134546"/>
            <a:ext cx="4024081" cy="2447777"/>
            <a:chOff x="1108316" y="2125407"/>
            <a:chExt cx="2689590" cy="16360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8316" y="2125407"/>
              <a:ext cx="2585711" cy="163603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525932" y="2239133"/>
              <a:ext cx="2271974" cy="1241208"/>
              <a:chOff x="3202594" y="1360583"/>
              <a:chExt cx="2271974" cy="1241208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3202594" y="1988339"/>
                <a:ext cx="2268268" cy="613452"/>
                <a:chOff x="305694" y="3700071"/>
                <a:chExt cx="2268268" cy="613452"/>
              </a:xfrm>
            </p:grpSpPr>
            <p:sp>
              <p:nvSpPr>
                <p:cNvPr id="4" name="TextBox 3"/>
                <p:cNvSpPr txBox="1"/>
                <p:nvPr/>
              </p:nvSpPr>
              <p:spPr>
                <a:xfrm>
                  <a:off x="305694" y="4087242"/>
                  <a:ext cx="994479" cy="2262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FF0000"/>
                      </a:solidFill>
                    </a:rPr>
                    <a:t>31Ar (15.1 ms)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1105681" y="3957397"/>
                  <a:ext cx="890552" cy="2262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3333FF"/>
                      </a:solidFill>
                    </a:rPr>
                    <a:t>32Ar (98 ms)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1697338" y="3700071"/>
                  <a:ext cx="876624" cy="2262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35Ar (1.78 s)</a:t>
                  </a:r>
                </a:p>
              </p:txBody>
            </p:sp>
          </p:grpSp>
          <p:sp>
            <p:nvSpPr>
              <p:cNvPr id="5" name="Rectangle 4"/>
              <p:cNvSpPr/>
              <p:nvPr/>
            </p:nvSpPr>
            <p:spPr>
              <a:xfrm>
                <a:off x="4301751" y="1360583"/>
                <a:ext cx="1172817" cy="5721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5" name="TextBox 34"/>
          <p:cNvSpPr txBox="1"/>
          <p:nvPr/>
        </p:nvSpPr>
        <p:spPr>
          <a:xfrm>
            <a:off x="730022" y="1236357"/>
            <a:ext cx="2392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Arrhenius dependence of effusion and diffusion with temperature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4007413" y="1062189"/>
            <a:ext cx="3631135" cy="1466771"/>
          </a:xfrm>
          <a:prstGeom prst="rightArrow">
            <a:avLst/>
          </a:prstGeom>
          <a:solidFill>
            <a:srgbClr val="104282"/>
          </a:solidFill>
          <a:ln>
            <a:solidFill>
              <a:srgbClr val="1042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/>
              <a:t>However during operation</a:t>
            </a:r>
          </a:p>
        </p:txBody>
      </p:sp>
      <p:pic>
        <p:nvPicPr>
          <p:cNvPr id="44" name="Picture 2" descr="C:\Users\jofernan\Dropbox\Documentos\Trabalho\Titanium Oxide-Carbide\[2013-09-03] PhD Candidacy Exam\20130828_0952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232495" y="3825559"/>
            <a:ext cx="1780039" cy="138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720" y="4670021"/>
            <a:ext cx="1545320" cy="143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7770002" y="4172933"/>
            <a:ext cx="4243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Target material degradation</a:t>
            </a:r>
          </a:p>
        </p:txBody>
      </p:sp>
      <p:sp>
        <p:nvSpPr>
          <p:cNvPr id="47" name="Right Arrow 46"/>
          <p:cNvSpPr/>
          <p:nvPr/>
        </p:nvSpPr>
        <p:spPr>
          <a:xfrm rot="5400000">
            <a:off x="9528799" y="3189457"/>
            <a:ext cx="485524" cy="1466771"/>
          </a:xfrm>
          <a:prstGeom prst="rightArrow">
            <a:avLst>
              <a:gd name="adj1" fmla="val 39610"/>
              <a:gd name="adj2" fmla="val 50000"/>
            </a:avLst>
          </a:prstGeom>
          <a:solidFill>
            <a:srgbClr val="104282"/>
          </a:solidFill>
          <a:ln>
            <a:solidFill>
              <a:srgbClr val="1042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 dirty="0"/>
          </a:p>
        </p:txBody>
      </p:sp>
      <p:sp>
        <p:nvSpPr>
          <p:cNvPr id="15" name="Bent-Up Arrow 14"/>
          <p:cNvSpPr/>
          <p:nvPr/>
        </p:nvSpPr>
        <p:spPr>
          <a:xfrm rot="5400000" flipV="1">
            <a:off x="9226616" y="4559322"/>
            <a:ext cx="1309997" cy="1576623"/>
          </a:xfrm>
          <a:prstGeom prst="bentUpArrow">
            <a:avLst>
              <a:gd name="adj1" fmla="val 44370"/>
              <a:gd name="adj2" fmla="val 38253"/>
              <a:gd name="adj3" fmla="val 25000"/>
            </a:avLst>
          </a:prstGeom>
          <a:solidFill>
            <a:srgbClr val="104282"/>
          </a:solidFill>
          <a:ln>
            <a:solidFill>
              <a:srgbClr val="1042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26" name="TextBox 225"/>
          <p:cNvSpPr txBox="1"/>
          <p:nvPr/>
        </p:nvSpPr>
        <p:spPr>
          <a:xfrm>
            <a:off x="9450050" y="1277511"/>
            <a:ext cx="217644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chemeClr val="accent6">
                    <a:lumMod val="50000"/>
                  </a:schemeClr>
                </a:solidFill>
              </a:rPr>
              <a:t>or even low from the beginning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2"/>
          <a:stretch/>
        </p:blipFill>
        <p:spPr>
          <a:xfrm>
            <a:off x="3099310" y="3733454"/>
            <a:ext cx="1972725" cy="132432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56"/>
          <a:stretch/>
        </p:blipFill>
        <p:spPr>
          <a:xfrm>
            <a:off x="3958889" y="4718962"/>
            <a:ext cx="2014444" cy="1327173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541513" y="1021291"/>
            <a:ext cx="158252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/>
              <a:t>Very often</a:t>
            </a:r>
          </a:p>
        </p:txBody>
      </p:sp>
      <p:sp>
        <p:nvSpPr>
          <p:cNvPr id="227" name="TextBox 226"/>
          <p:cNvSpPr txBox="1"/>
          <p:nvPr/>
        </p:nvSpPr>
        <p:spPr>
          <a:xfrm rot="16200000">
            <a:off x="-633480" y="2146674"/>
            <a:ext cx="2347309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b="1" dirty="0"/>
              <a:t>Expected beam intensity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36DA960-799B-6624-0B55-F26E0D9D5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</p:spPr>
        <p:txBody>
          <a:bodyPr/>
          <a:lstStyle/>
          <a:p>
            <a:fld id="{A814E660-BF25-4843-B2A0-93C6E2B6253B}" type="slidenum">
              <a:rPr lang="en-BE" sz="1050" smtClean="0">
                <a:solidFill>
                  <a:schemeClr val="tx1"/>
                </a:solidFill>
              </a:rPr>
              <a:pPr/>
              <a:t>18</a:t>
            </a:fld>
            <a:endParaRPr lang="en-BE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2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/>
      <p:bldP spid="35" grpId="0"/>
      <p:bldP spid="14" grpId="0" animBg="1"/>
      <p:bldP spid="46" grpId="0"/>
      <p:bldP spid="47" grpId="0" animBg="1"/>
      <p:bldP spid="15" grpId="0" animBg="1"/>
      <p:bldP spid="226" grpId="0"/>
      <p:bldP spid="54" grpId="0"/>
      <p:bldP spid="2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938" y="233493"/>
            <a:ext cx="11442063" cy="940443"/>
          </a:xfrm>
        </p:spPr>
        <p:txBody>
          <a:bodyPr>
            <a:noAutofit/>
          </a:bodyPr>
          <a:lstStyle/>
          <a:p>
            <a:r>
              <a:rPr lang="en-US" sz="4800" dirty="0"/>
              <a:t>What is sintering?</a:t>
            </a:r>
          </a:p>
        </p:txBody>
      </p:sp>
      <p:sp>
        <p:nvSpPr>
          <p:cNvPr id="26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13835" y="6356351"/>
            <a:ext cx="668565" cy="365125"/>
          </a:xfrm>
        </p:spPr>
        <p:txBody>
          <a:bodyPr/>
          <a:lstStyle/>
          <a:p>
            <a:r>
              <a:rPr lang="en-US" dirty="0"/>
              <a:t>14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8180" y="1067956"/>
            <a:ext cx="6807200" cy="32957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34198" y="1324629"/>
            <a:ext cx="1790225" cy="961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3840" y="2541678"/>
            <a:ext cx="1170037" cy="18648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43839" y="1324628"/>
            <a:ext cx="1190359" cy="1113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83082" y="2438402"/>
            <a:ext cx="1695399" cy="1849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355639" y="1324629"/>
            <a:ext cx="2953983" cy="3027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Down Arrow 20"/>
          <p:cNvSpPr/>
          <p:nvPr/>
        </p:nvSpPr>
        <p:spPr>
          <a:xfrm>
            <a:off x="15314928" y="-1617747"/>
            <a:ext cx="647700" cy="70052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7" name="Group 6"/>
          <p:cNvGrpSpPr/>
          <p:nvPr/>
        </p:nvGrpSpPr>
        <p:grpSpPr>
          <a:xfrm>
            <a:off x="8760600" y="0"/>
            <a:ext cx="3424179" cy="6878856"/>
            <a:chOff x="5789352" y="423049"/>
            <a:chExt cx="2426679" cy="48749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9538" y="423049"/>
              <a:ext cx="2426493" cy="162421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9445" y="2047266"/>
              <a:ext cx="2426493" cy="163294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9352" y="3680210"/>
              <a:ext cx="2426493" cy="1617811"/>
            </a:xfrm>
            <a:prstGeom prst="rect">
              <a:avLst/>
            </a:prstGeom>
          </p:spPr>
        </p:pic>
      </p:grpSp>
      <p:sp>
        <p:nvSpPr>
          <p:cNvPr id="6" name="Down Arrow 5"/>
          <p:cNvSpPr/>
          <p:nvPr/>
        </p:nvSpPr>
        <p:spPr>
          <a:xfrm>
            <a:off x="11669797" y="1373384"/>
            <a:ext cx="515937" cy="4374677"/>
          </a:xfrm>
          <a:prstGeom prst="downArrow">
            <a:avLst/>
          </a:prstGeom>
          <a:solidFill>
            <a:srgbClr val="104282"/>
          </a:solidFill>
          <a:ln>
            <a:solidFill>
              <a:srgbClr val="1042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 dirty="0"/>
              <a:t>Temperature - time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664762" y="-19691"/>
            <a:ext cx="1795772" cy="68713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383" y="7662"/>
            <a:ext cx="2286324" cy="23326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-45540" y="4835869"/>
            <a:ext cx="3671056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Sintering temperature (densify):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/>
              <a:t>Defined in function of the material melting point (T</a:t>
            </a:r>
            <a:r>
              <a:rPr lang="en-US" sz="1867" baseline="-25000" dirty="0"/>
              <a:t>m</a:t>
            </a:r>
            <a:r>
              <a:rPr lang="en-US" sz="1867" dirty="0"/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325017" y="4727307"/>
            <a:ext cx="2039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0.5 to 0.8T</a:t>
            </a:r>
            <a:r>
              <a:rPr lang="en-US" sz="2400" b="1" baseline="-25000" dirty="0"/>
              <a:t>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12317" y="5400481"/>
            <a:ext cx="2039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0.2 to 0.4T</a:t>
            </a:r>
            <a:r>
              <a:rPr lang="en-US" sz="2400" b="1" baseline="-25000" dirty="0"/>
              <a:t>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88677" y="4097524"/>
            <a:ext cx="2839164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Main reason why nanomaterials were discarded in the past for ISOL target application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42204" y="4606832"/>
            <a:ext cx="2065896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/>
              <a:t>Micrometric materials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77916" y="5435518"/>
            <a:ext cx="2236824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/>
              <a:t>Nanomaterials</a:t>
            </a:r>
          </a:p>
        </p:txBody>
      </p:sp>
      <p:sp>
        <p:nvSpPr>
          <p:cNvPr id="8" name="Rectangle 7"/>
          <p:cNvSpPr/>
          <p:nvPr/>
        </p:nvSpPr>
        <p:spPr>
          <a:xfrm>
            <a:off x="3429513" y="4535565"/>
            <a:ext cx="3835323" cy="1527224"/>
          </a:xfrm>
          <a:prstGeom prst="rect">
            <a:avLst/>
          </a:prstGeom>
          <a:noFill/>
          <a:ln w="28575">
            <a:solidFill>
              <a:srgbClr val="1042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6584678" y="2864675"/>
            <a:ext cx="3554449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 smaller the particle size (larger surface area) the </a:t>
            </a:r>
            <a:r>
              <a:rPr lang="en-US" b="1" u="sng" dirty="0">
                <a:solidFill>
                  <a:srgbClr val="C00000"/>
                </a:solidFill>
              </a:rPr>
              <a:t>higher the sintering driving force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342009" y="4218997"/>
            <a:ext cx="332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>
                <a:solidFill>
                  <a:srgbClr val="FF0000"/>
                </a:solidFill>
                <a:latin typeface="Arial Black" panose="020B0A04020102020204" pitchFamily="34" charset="0"/>
              </a:rPr>
              <a:t>!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52003" y="5490059"/>
            <a:ext cx="3320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>
                <a:solidFill>
                  <a:srgbClr val="FF0000"/>
                </a:solidFill>
                <a:latin typeface="Arial Black" panose="020B0A04020102020204" pitchFamily="34" charset="0"/>
              </a:rPr>
              <a:t>!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734738" y="5615856"/>
            <a:ext cx="2551341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Sintering can be affected by irradiation (defect creation)</a:t>
            </a:r>
          </a:p>
        </p:txBody>
      </p:sp>
    </p:spTree>
    <p:extLst>
      <p:ext uri="{BB962C8B-B14F-4D97-AF65-F5344CB8AC3E}">
        <p14:creationId xmlns:p14="http://schemas.microsoft.com/office/powerpoint/2010/main" val="36008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6" grpId="0" animBg="1"/>
      <p:bldP spid="17" grpId="0" animBg="1"/>
      <p:bldP spid="6" grpId="0" animBg="1"/>
      <p:bldP spid="20" grpId="0"/>
      <p:bldP spid="26" grpId="0"/>
      <p:bldP spid="27" grpId="0"/>
      <p:bldP spid="28" grpId="0"/>
      <p:bldP spid="29" grpId="0"/>
      <p:bldP spid="30" grpId="0"/>
      <p:bldP spid="8" grpId="0" animBg="1"/>
      <p:bldP spid="19" grpId="0"/>
      <p:bldP spid="32" grpId="0"/>
      <p:bldP spid="33" grpId="0"/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roup 206"/>
          <p:cNvGrpSpPr/>
          <p:nvPr/>
        </p:nvGrpSpPr>
        <p:grpSpPr>
          <a:xfrm>
            <a:off x="122715" y="2202865"/>
            <a:ext cx="6030660" cy="2249367"/>
            <a:chOff x="2843535" y="1840552"/>
            <a:chExt cx="5960530" cy="2249367"/>
          </a:xfrm>
        </p:grpSpPr>
        <p:sp>
          <p:nvSpPr>
            <p:cNvPr id="208" name="Rectangle 244"/>
            <p:cNvSpPr>
              <a:spLocks noChangeArrowheads="1"/>
            </p:cNvSpPr>
            <p:nvPr/>
          </p:nvSpPr>
          <p:spPr bwMode="auto">
            <a:xfrm>
              <a:off x="6225242" y="1840552"/>
              <a:ext cx="122554" cy="700073"/>
            </a:xfrm>
            <a:prstGeom prst="rect">
              <a:avLst/>
            </a:prstGeom>
            <a:solidFill>
              <a:srgbClr val="FFFFFF"/>
            </a:solidFill>
            <a:ln w="4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9" name="Rectangle 234"/>
            <p:cNvSpPr>
              <a:spLocks noChangeArrowheads="1"/>
            </p:cNvSpPr>
            <p:nvPr/>
          </p:nvSpPr>
          <p:spPr bwMode="auto">
            <a:xfrm>
              <a:off x="6135548" y="3027806"/>
              <a:ext cx="407196" cy="94010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4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0" name="Line 235"/>
            <p:cNvSpPr>
              <a:spLocks noChangeShapeType="1"/>
            </p:cNvSpPr>
            <p:nvPr/>
          </p:nvSpPr>
          <p:spPr bwMode="auto">
            <a:xfrm>
              <a:off x="5916136" y="1842506"/>
              <a:ext cx="733348" cy="0"/>
            </a:xfrm>
            <a:prstGeom prst="line">
              <a:avLst/>
            </a:prstGeom>
            <a:noFill/>
            <a:ln w="1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1" name="Rectangle 236"/>
            <p:cNvSpPr>
              <a:spLocks noChangeArrowheads="1"/>
            </p:cNvSpPr>
            <p:nvPr/>
          </p:nvSpPr>
          <p:spPr bwMode="auto">
            <a:xfrm>
              <a:off x="3836670" y="3161820"/>
              <a:ext cx="4896236" cy="490052"/>
            </a:xfrm>
            <a:prstGeom prst="rect">
              <a:avLst/>
            </a:prstGeom>
            <a:solidFill>
              <a:srgbClr val="FFFFFF"/>
            </a:solidFill>
            <a:ln w="4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2" name="Rectangle 237"/>
            <p:cNvSpPr>
              <a:spLocks noChangeArrowheads="1"/>
            </p:cNvSpPr>
            <p:nvPr/>
          </p:nvSpPr>
          <p:spPr bwMode="auto">
            <a:xfrm>
              <a:off x="3897947" y="3197824"/>
              <a:ext cx="4777635" cy="418044"/>
            </a:xfrm>
            <a:prstGeom prst="rect">
              <a:avLst/>
            </a:prstGeom>
            <a:pattFill prst="pct20">
              <a:fgClr>
                <a:schemeClr val="accent4"/>
              </a:fgClr>
              <a:bgClr>
                <a:schemeClr val="bg1"/>
              </a:bgClr>
            </a:pattFill>
            <a:ln w="2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3" name="Rectangle 238"/>
            <p:cNvSpPr>
              <a:spLocks noChangeArrowheads="1"/>
            </p:cNvSpPr>
            <p:nvPr/>
          </p:nvSpPr>
          <p:spPr bwMode="auto">
            <a:xfrm>
              <a:off x="3959224" y="3219827"/>
              <a:ext cx="4653104" cy="372039"/>
            </a:xfrm>
            <a:prstGeom prst="rect">
              <a:avLst/>
            </a:prstGeom>
            <a:solidFill>
              <a:srgbClr val="FFFFFF"/>
            </a:solidFill>
            <a:ln w="2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4" name="Rectangle 239"/>
            <p:cNvSpPr>
              <a:spLocks noChangeArrowheads="1"/>
            </p:cNvSpPr>
            <p:nvPr/>
          </p:nvSpPr>
          <p:spPr bwMode="auto">
            <a:xfrm>
              <a:off x="3749695" y="3155819"/>
              <a:ext cx="96857" cy="934100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4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5" name="Rectangle 240"/>
            <p:cNvSpPr>
              <a:spLocks noChangeArrowheads="1"/>
            </p:cNvSpPr>
            <p:nvPr/>
          </p:nvSpPr>
          <p:spPr bwMode="auto">
            <a:xfrm>
              <a:off x="6161245" y="2533753"/>
              <a:ext cx="245108" cy="726078"/>
            </a:xfrm>
            <a:prstGeom prst="rect">
              <a:avLst/>
            </a:prstGeom>
            <a:solidFill>
              <a:srgbClr val="FFFFFF"/>
            </a:solidFill>
            <a:ln w="4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6" name="Rectangle 243"/>
            <p:cNvSpPr>
              <a:spLocks noChangeArrowheads="1"/>
            </p:cNvSpPr>
            <p:nvPr/>
          </p:nvSpPr>
          <p:spPr bwMode="auto">
            <a:xfrm>
              <a:off x="8705231" y="3155819"/>
              <a:ext cx="98834" cy="934100"/>
            </a:xfrm>
            <a:prstGeom prst="rect">
              <a:avLst/>
            </a:prstGeom>
            <a:pattFill prst="ltUpDiag">
              <a:fgClr>
                <a:srgbClr val="000000"/>
              </a:fgClr>
              <a:bgClr>
                <a:srgbClr val="FFFFFF"/>
              </a:bgClr>
            </a:pattFill>
            <a:ln w="4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7" name="Rectangle 245"/>
            <p:cNvSpPr>
              <a:spLocks noChangeArrowheads="1"/>
            </p:cNvSpPr>
            <p:nvPr/>
          </p:nvSpPr>
          <p:spPr bwMode="auto">
            <a:xfrm>
              <a:off x="2843535" y="2743762"/>
              <a:ext cx="111912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defTabSz="914377"/>
              <a:r>
                <a:rPr lang="en-US" dirty="0">
                  <a:solidFill>
                    <a:srgbClr val="C00000"/>
                  </a:solidFill>
                  <a:latin typeface="Arial" charset="0"/>
                </a:rPr>
                <a:t>Energetic particles</a:t>
              </a:r>
            </a:p>
          </p:txBody>
        </p:sp>
        <p:sp>
          <p:nvSpPr>
            <p:cNvPr id="218" name="Rectangle 246"/>
            <p:cNvSpPr>
              <a:spLocks noChangeArrowheads="1"/>
            </p:cNvSpPr>
            <p:nvPr/>
          </p:nvSpPr>
          <p:spPr bwMode="auto">
            <a:xfrm>
              <a:off x="3959224" y="3268325"/>
              <a:ext cx="4653103" cy="301540"/>
            </a:xfrm>
            <a:prstGeom prst="rect">
              <a:avLst/>
            </a:prstGeom>
            <a:pattFill prst="pct75">
              <a:fgClr>
                <a:schemeClr val="accent4"/>
              </a:fgClr>
              <a:bgClr>
                <a:schemeClr val="bg1"/>
              </a:bgClr>
            </a:pattFill>
            <a:ln w="2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cxnSp>
          <p:nvCxnSpPr>
            <p:cNvPr id="219" name="Straight Arrow Connector 218"/>
            <p:cNvCxnSpPr/>
            <p:nvPr/>
          </p:nvCxnSpPr>
          <p:spPr bwMode="auto">
            <a:xfrm>
              <a:off x="2966197" y="3385587"/>
              <a:ext cx="686993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6" name="Freeform 225"/>
          <p:cNvSpPr/>
          <p:nvPr/>
        </p:nvSpPr>
        <p:spPr>
          <a:xfrm>
            <a:off x="1875253" y="1435552"/>
            <a:ext cx="212016" cy="436880"/>
          </a:xfrm>
          <a:custGeom>
            <a:avLst/>
            <a:gdLst>
              <a:gd name="connsiteX0" fmla="*/ 0 w 209550"/>
              <a:gd name="connsiteY0" fmla="*/ 412750 h 431800"/>
              <a:gd name="connsiteX1" fmla="*/ 139700 w 209550"/>
              <a:gd name="connsiteY1" fmla="*/ 431800 h 431800"/>
              <a:gd name="connsiteX2" fmla="*/ 25400 w 209550"/>
              <a:gd name="connsiteY2" fmla="*/ 311150 h 431800"/>
              <a:gd name="connsiteX3" fmla="*/ 139700 w 209550"/>
              <a:gd name="connsiteY3" fmla="*/ 323850 h 431800"/>
              <a:gd name="connsiteX4" fmla="*/ 209550 w 209550"/>
              <a:gd name="connsiteY4" fmla="*/ 31750 h 431800"/>
              <a:gd name="connsiteX5" fmla="*/ 209550 w 209550"/>
              <a:gd name="connsiteY5" fmla="*/ 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550" h="431800">
                <a:moveTo>
                  <a:pt x="0" y="412750"/>
                </a:moveTo>
                <a:lnTo>
                  <a:pt x="139700" y="431800"/>
                </a:lnTo>
                <a:lnTo>
                  <a:pt x="25400" y="311150"/>
                </a:lnTo>
                <a:lnTo>
                  <a:pt x="139700" y="323850"/>
                </a:lnTo>
                <a:lnTo>
                  <a:pt x="209550" y="31750"/>
                </a:lnTo>
                <a:lnTo>
                  <a:pt x="209550" y="0"/>
                </a:lnTo>
              </a:path>
            </a:pathLst>
          </a:custGeom>
          <a:noFill/>
          <a:ln w="12700">
            <a:solidFill>
              <a:srgbClr val="7BBA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031535" y="4512237"/>
            <a:ext cx="5129836" cy="252027"/>
            <a:chOff x="773651" y="3384178"/>
            <a:chExt cx="3847377" cy="189020"/>
          </a:xfrm>
        </p:grpSpPr>
        <p:sp>
          <p:nvSpPr>
            <p:cNvPr id="228" name="Line 247"/>
            <p:cNvSpPr>
              <a:spLocks noChangeShapeType="1"/>
            </p:cNvSpPr>
            <p:nvPr/>
          </p:nvSpPr>
          <p:spPr bwMode="auto">
            <a:xfrm>
              <a:off x="817150" y="3384178"/>
              <a:ext cx="0" cy="76508"/>
            </a:xfrm>
            <a:prstGeom prst="line">
              <a:avLst/>
            </a:prstGeom>
            <a:noFill/>
            <a:ln w="1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9" name="Freeform 248"/>
            <p:cNvSpPr>
              <a:spLocks/>
            </p:cNvSpPr>
            <p:nvPr/>
          </p:nvSpPr>
          <p:spPr bwMode="auto">
            <a:xfrm>
              <a:off x="773651" y="3450185"/>
              <a:ext cx="86997" cy="123013"/>
            </a:xfrm>
            <a:custGeom>
              <a:avLst/>
              <a:gdLst>
                <a:gd name="T0" fmla="*/ 58 w 58"/>
                <a:gd name="T1" fmla="*/ 0 h 82"/>
                <a:gd name="T2" fmla="*/ 29 w 58"/>
                <a:gd name="T3" fmla="*/ 82 h 82"/>
                <a:gd name="T4" fmla="*/ 0 w 58"/>
                <a:gd name="T5" fmla="*/ 0 h 82"/>
                <a:gd name="T6" fmla="*/ 58 w 58"/>
                <a:gd name="T7" fmla="*/ 0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8" h="82">
                  <a:moveTo>
                    <a:pt x="58" y="0"/>
                  </a:moveTo>
                  <a:lnTo>
                    <a:pt x="29" y="82"/>
                  </a:lnTo>
                  <a:lnTo>
                    <a:pt x="0" y="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0" name="Line 249"/>
            <p:cNvSpPr>
              <a:spLocks noChangeShapeType="1"/>
            </p:cNvSpPr>
            <p:nvPr/>
          </p:nvSpPr>
          <p:spPr bwMode="auto">
            <a:xfrm flipV="1">
              <a:off x="4577529" y="3495189"/>
              <a:ext cx="0" cy="78009"/>
            </a:xfrm>
            <a:prstGeom prst="line">
              <a:avLst/>
            </a:prstGeom>
            <a:noFill/>
            <a:ln w="1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1" name="Freeform 250"/>
            <p:cNvSpPr>
              <a:spLocks/>
            </p:cNvSpPr>
            <p:nvPr/>
          </p:nvSpPr>
          <p:spPr bwMode="auto">
            <a:xfrm>
              <a:off x="4534031" y="3384178"/>
              <a:ext cx="86997" cy="121513"/>
            </a:xfrm>
            <a:custGeom>
              <a:avLst/>
              <a:gdLst>
                <a:gd name="T0" fmla="*/ 0 w 58"/>
                <a:gd name="T1" fmla="*/ 81 h 81"/>
                <a:gd name="T2" fmla="*/ 29 w 58"/>
                <a:gd name="T3" fmla="*/ 0 h 81"/>
                <a:gd name="T4" fmla="*/ 58 w 58"/>
                <a:gd name="T5" fmla="*/ 81 h 81"/>
                <a:gd name="T6" fmla="*/ 0 w 58"/>
                <a:gd name="T7" fmla="*/ 81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8" h="81">
                  <a:moveTo>
                    <a:pt x="0" y="81"/>
                  </a:moveTo>
                  <a:lnTo>
                    <a:pt x="29" y="0"/>
                  </a:lnTo>
                  <a:lnTo>
                    <a:pt x="58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25440" y="2155988"/>
            <a:ext cx="321989" cy="1336141"/>
            <a:chOff x="3019080" y="1616991"/>
            <a:chExt cx="241492" cy="1002106"/>
          </a:xfrm>
        </p:grpSpPr>
        <p:sp>
          <p:nvSpPr>
            <p:cNvPr id="232" name="Line 251"/>
            <p:cNvSpPr>
              <a:spLocks noChangeShapeType="1"/>
            </p:cNvSpPr>
            <p:nvPr/>
          </p:nvSpPr>
          <p:spPr bwMode="auto">
            <a:xfrm flipH="1">
              <a:off x="3137575" y="2577093"/>
              <a:ext cx="80998" cy="0"/>
            </a:xfrm>
            <a:prstGeom prst="line">
              <a:avLst/>
            </a:prstGeom>
            <a:noFill/>
            <a:ln w="1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3" name="Freeform 252"/>
            <p:cNvSpPr>
              <a:spLocks/>
            </p:cNvSpPr>
            <p:nvPr/>
          </p:nvSpPr>
          <p:spPr bwMode="auto">
            <a:xfrm>
              <a:off x="3019080" y="2536589"/>
              <a:ext cx="128996" cy="82508"/>
            </a:xfrm>
            <a:custGeom>
              <a:avLst/>
              <a:gdLst>
                <a:gd name="T0" fmla="*/ 86 w 86"/>
                <a:gd name="T1" fmla="*/ 55 h 55"/>
                <a:gd name="T2" fmla="*/ 0 w 86"/>
                <a:gd name="T3" fmla="*/ 27 h 55"/>
                <a:gd name="T4" fmla="*/ 86 w 86"/>
                <a:gd name="T5" fmla="*/ 0 h 55"/>
                <a:gd name="T6" fmla="*/ 86 w 86"/>
                <a:gd name="T7" fmla="*/ 55 h 5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55">
                  <a:moveTo>
                    <a:pt x="86" y="55"/>
                  </a:moveTo>
                  <a:lnTo>
                    <a:pt x="0" y="27"/>
                  </a:lnTo>
                  <a:lnTo>
                    <a:pt x="86" y="0"/>
                  </a:lnTo>
                  <a:lnTo>
                    <a:pt x="86" y="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4" name="Line 253"/>
            <p:cNvSpPr>
              <a:spLocks noChangeShapeType="1"/>
            </p:cNvSpPr>
            <p:nvPr/>
          </p:nvSpPr>
          <p:spPr bwMode="auto">
            <a:xfrm>
              <a:off x="3059578" y="1657496"/>
              <a:ext cx="80998" cy="0"/>
            </a:xfrm>
            <a:prstGeom prst="line">
              <a:avLst/>
            </a:prstGeom>
            <a:noFill/>
            <a:ln w="1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5" name="Freeform 254"/>
            <p:cNvSpPr>
              <a:spLocks/>
            </p:cNvSpPr>
            <p:nvPr/>
          </p:nvSpPr>
          <p:spPr bwMode="auto">
            <a:xfrm>
              <a:off x="3130076" y="1616991"/>
              <a:ext cx="130496" cy="81009"/>
            </a:xfrm>
            <a:custGeom>
              <a:avLst/>
              <a:gdLst>
                <a:gd name="T0" fmla="*/ 0 w 87"/>
                <a:gd name="T1" fmla="*/ 0 h 54"/>
                <a:gd name="T2" fmla="*/ 87 w 87"/>
                <a:gd name="T3" fmla="*/ 27 h 54"/>
                <a:gd name="T4" fmla="*/ 0 w 87"/>
                <a:gd name="T5" fmla="*/ 54 h 54"/>
                <a:gd name="T6" fmla="*/ 0 w 87"/>
                <a:gd name="T7" fmla="*/ 0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54">
                  <a:moveTo>
                    <a:pt x="0" y="0"/>
                  </a:moveTo>
                  <a:lnTo>
                    <a:pt x="87" y="27"/>
                  </a:lnTo>
                  <a:lnTo>
                    <a:pt x="0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09432" y="2964075"/>
            <a:ext cx="683577" cy="338036"/>
            <a:chOff x="3157075" y="2223056"/>
            <a:chExt cx="384688" cy="253527"/>
          </a:xfrm>
        </p:grpSpPr>
        <p:sp>
          <p:nvSpPr>
            <p:cNvPr id="236" name="Rectangle 261"/>
            <p:cNvSpPr>
              <a:spLocks noChangeArrowheads="1"/>
            </p:cNvSpPr>
            <p:nvPr/>
          </p:nvSpPr>
          <p:spPr bwMode="auto">
            <a:xfrm>
              <a:off x="3157075" y="2223056"/>
              <a:ext cx="353989" cy="253527"/>
            </a:xfrm>
            <a:prstGeom prst="rect">
              <a:avLst/>
            </a:prstGeom>
            <a:solidFill>
              <a:srgbClr val="FFFFFF"/>
            </a:solidFill>
            <a:ln w="2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7" name="Rectangle 262"/>
            <p:cNvSpPr>
              <a:spLocks noChangeArrowheads="1"/>
            </p:cNvSpPr>
            <p:nvPr/>
          </p:nvSpPr>
          <p:spPr bwMode="auto">
            <a:xfrm>
              <a:off x="3205764" y="2247264"/>
              <a:ext cx="328215" cy="121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377">
                <a:defRPr/>
              </a:pPr>
              <a:r>
                <a:rPr lang="en-US" sz="105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+/- 15V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8" name="Rectangle 263"/>
            <p:cNvSpPr>
              <a:spLocks noChangeArrowheads="1"/>
            </p:cNvSpPr>
            <p:nvPr/>
          </p:nvSpPr>
          <p:spPr bwMode="auto">
            <a:xfrm>
              <a:off x="3220762" y="2335774"/>
              <a:ext cx="321001" cy="121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377">
                <a:defRPr/>
              </a:pPr>
              <a:r>
                <a:rPr lang="en-US" sz="105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1000 A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98638" y="4447696"/>
            <a:ext cx="633035" cy="338036"/>
            <a:chOff x="892148" y="3196658"/>
            <a:chExt cx="426364" cy="253527"/>
          </a:xfrm>
        </p:grpSpPr>
        <p:sp>
          <p:nvSpPr>
            <p:cNvPr id="239" name="Rectangle 264"/>
            <p:cNvSpPr>
              <a:spLocks noChangeArrowheads="1"/>
            </p:cNvSpPr>
            <p:nvPr/>
          </p:nvSpPr>
          <p:spPr bwMode="auto">
            <a:xfrm>
              <a:off x="892148" y="3196658"/>
              <a:ext cx="420450" cy="253527"/>
            </a:xfrm>
            <a:prstGeom prst="rect">
              <a:avLst/>
            </a:prstGeom>
            <a:solidFill>
              <a:srgbClr val="FFFFFF"/>
            </a:solidFill>
            <a:ln w="2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0" name="Rectangle 265"/>
            <p:cNvSpPr>
              <a:spLocks noChangeArrowheads="1"/>
            </p:cNvSpPr>
            <p:nvPr/>
          </p:nvSpPr>
          <p:spPr bwMode="auto">
            <a:xfrm>
              <a:off x="962645" y="3232662"/>
              <a:ext cx="355867" cy="121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377">
                <a:defRPr/>
              </a:pPr>
              <a:r>
                <a:rPr lang="en-US" sz="105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+/- 15 V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1" name="Rectangle 266"/>
            <p:cNvSpPr>
              <a:spLocks noChangeArrowheads="1"/>
            </p:cNvSpPr>
            <p:nvPr/>
          </p:nvSpPr>
          <p:spPr bwMode="auto">
            <a:xfrm>
              <a:off x="955145" y="3321171"/>
              <a:ext cx="321001" cy="121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377">
                <a:defRPr/>
              </a:pPr>
              <a:r>
                <a:rPr lang="en-US" sz="105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2400 A</a:t>
              </a:r>
              <a:endParaRPr lang="en-US" sz="3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2" name="Rectangle 300"/>
          <p:cNvSpPr>
            <a:spLocks noChangeArrowheads="1"/>
          </p:cNvSpPr>
          <p:nvPr/>
        </p:nvSpPr>
        <p:spPr bwMode="auto">
          <a:xfrm>
            <a:off x="3781247" y="2414505"/>
            <a:ext cx="111936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914377"/>
            <a:r>
              <a:rPr lang="en-US" sz="1600" dirty="0">
                <a:solidFill>
                  <a:srgbClr val="000000"/>
                </a:solidFill>
              </a:rPr>
              <a:t>Ion Source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43" name="Group 242"/>
          <p:cNvGrpSpPr/>
          <p:nvPr/>
        </p:nvGrpSpPr>
        <p:grpSpPr>
          <a:xfrm>
            <a:off x="670085" y="1277433"/>
            <a:ext cx="2075360" cy="2500393"/>
            <a:chOff x="4436141" y="2187505"/>
            <a:chExt cx="1470002" cy="1771059"/>
          </a:xfrm>
        </p:grpSpPr>
        <p:sp>
          <p:nvSpPr>
            <p:cNvPr id="244" name="Freeform 243"/>
            <p:cNvSpPr/>
            <p:nvPr/>
          </p:nvSpPr>
          <p:spPr bwMode="auto">
            <a:xfrm>
              <a:off x="5111016" y="2539303"/>
              <a:ext cx="225736" cy="429289"/>
            </a:xfrm>
            <a:custGeom>
              <a:avLst/>
              <a:gdLst>
                <a:gd name="connsiteX0" fmla="*/ 28703 w 196821"/>
                <a:gd name="connsiteY0" fmla="*/ 8485 h 258612"/>
                <a:gd name="connsiteX1" fmla="*/ 12301 w 196821"/>
                <a:gd name="connsiteY1" fmla="*/ 33088 h 258612"/>
                <a:gd name="connsiteX2" fmla="*/ 4100 w 196821"/>
                <a:gd name="connsiteY2" fmla="*/ 69992 h 258612"/>
                <a:gd name="connsiteX3" fmla="*/ 0 w 196821"/>
                <a:gd name="connsiteY3" fmla="*/ 86394 h 258612"/>
                <a:gd name="connsiteX4" fmla="*/ 4100 w 196821"/>
                <a:gd name="connsiteY4" fmla="*/ 139699 h 258612"/>
                <a:gd name="connsiteX5" fmla="*/ 12301 w 196821"/>
                <a:gd name="connsiteY5" fmla="*/ 152001 h 258612"/>
                <a:gd name="connsiteX6" fmla="*/ 32803 w 196821"/>
                <a:gd name="connsiteY6" fmla="*/ 184804 h 258612"/>
                <a:gd name="connsiteX7" fmla="*/ 41004 w 196821"/>
                <a:gd name="connsiteY7" fmla="*/ 197106 h 258612"/>
                <a:gd name="connsiteX8" fmla="*/ 45105 w 196821"/>
                <a:gd name="connsiteY8" fmla="*/ 213507 h 258612"/>
                <a:gd name="connsiteX9" fmla="*/ 69707 w 196821"/>
                <a:gd name="connsiteY9" fmla="*/ 238110 h 258612"/>
                <a:gd name="connsiteX10" fmla="*/ 77908 w 196821"/>
                <a:gd name="connsiteY10" fmla="*/ 250411 h 258612"/>
                <a:gd name="connsiteX11" fmla="*/ 90210 w 196821"/>
                <a:gd name="connsiteY11" fmla="*/ 258612 h 258612"/>
                <a:gd name="connsiteX12" fmla="*/ 127114 w 196821"/>
                <a:gd name="connsiteY12" fmla="*/ 250411 h 258612"/>
                <a:gd name="connsiteX13" fmla="*/ 139415 w 196821"/>
                <a:gd name="connsiteY13" fmla="*/ 246311 h 258612"/>
                <a:gd name="connsiteX14" fmla="*/ 147616 w 196821"/>
                <a:gd name="connsiteY14" fmla="*/ 234010 h 258612"/>
                <a:gd name="connsiteX15" fmla="*/ 172219 w 196821"/>
                <a:gd name="connsiteY15" fmla="*/ 221708 h 258612"/>
                <a:gd name="connsiteX16" fmla="*/ 176319 w 196821"/>
                <a:gd name="connsiteY16" fmla="*/ 201206 h 258612"/>
                <a:gd name="connsiteX17" fmla="*/ 180419 w 196821"/>
                <a:gd name="connsiteY17" fmla="*/ 172503 h 258612"/>
                <a:gd name="connsiteX18" fmla="*/ 184520 w 196821"/>
                <a:gd name="connsiteY18" fmla="*/ 160202 h 258612"/>
                <a:gd name="connsiteX19" fmla="*/ 188620 w 196821"/>
                <a:gd name="connsiteY19" fmla="*/ 143800 h 258612"/>
                <a:gd name="connsiteX20" fmla="*/ 196821 w 196821"/>
                <a:gd name="connsiteY20" fmla="*/ 119197 h 258612"/>
                <a:gd name="connsiteX21" fmla="*/ 192721 w 196821"/>
                <a:gd name="connsiteY21" fmla="*/ 78193 h 258612"/>
                <a:gd name="connsiteX22" fmla="*/ 188620 w 196821"/>
                <a:gd name="connsiteY22" fmla="*/ 65891 h 258612"/>
                <a:gd name="connsiteX23" fmla="*/ 176319 w 196821"/>
                <a:gd name="connsiteY23" fmla="*/ 53590 h 258612"/>
                <a:gd name="connsiteX24" fmla="*/ 151716 w 196821"/>
                <a:gd name="connsiteY24" fmla="*/ 33088 h 258612"/>
                <a:gd name="connsiteX25" fmla="*/ 139415 w 196821"/>
                <a:gd name="connsiteY25" fmla="*/ 20786 h 258612"/>
                <a:gd name="connsiteX26" fmla="*/ 110712 w 196821"/>
                <a:gd name="connsiteY26" fmla="*/ 12585 h 258612"/>
                <a:gd name="connsiteX27" fmla="*/ 98411 w 196821"/>
                <a:gd name="connsiteY27" fmla="*/ 4385 h 258612"/>
                <a:gd name="connsiteX28" fmla="*/ 53306 w 196821"/>
                <a:gd name="connsiteY28" fmla="*/ 4385 h 258612"/>
                <a:gd name="connsiteX29" fmla="*/ 28703 w 196821"/>
                <a:gd name="connsiteY29" fmla="*/ 16686 h 258612"/>
                <a:gd name="connsiteX30" fmla="*/ 28703 w 196821"/>
                <a:gd name="connsiteY30" fmla="*/ 8485 h 25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6821" h="258612">
                  <a:moveTo>
                    <a:pt x="28703" y="8485"/>
                  </a:moveTo>
                  <a:cubicBezTo>
                    <a:pt x="25969" y="11219"/>
                    <a:pt x="17088" y="24472"/>
                    <a:pt x="12301" y="33088"/>
                  </a:cubicBezTo>
                  <a:cubicBezTo>
                    <a:pt x="7315" y="42063"/>
                    <a:pt x="5559" y="62696"/>
                    <a:pt x="4100" y="69992"/>
                  </a:cubicBezTo>
                  <a:cubicBezTo>
                    <a:pt x="2995" y="75518"/>
                    <a:pt x="1367" y="80927"/>
                    <a:pt x="0" y="86394"/>
                  </a:cubicBezTo>
                  <a:cubicBezTo>
                    <a:pt x="1367" y="104162"/>
                    <a:pt x="816" y="122183"/>
                    <a:pt x="4100" y="139699"/>
                  </a:cubicBezTo>
                  <a:cubicBezTo>
                    <a:pt x="5008" y="144543"/>
                    <a:pt x="10299" y="147497"/>
                    <a:pt x="12301" y="152001"/>
                  </a:cubicBezTo>
                  <a:cubicBezTo>
                    <a:pt x="26683" y="184360"/>
                    <a:pt x="10674" y="170051"/>
                    <a:pt x="32803" y="184804"/>
                  </a:cubicBezTo>
                  <a:cubicBezTo>
                    <a:pt x="35537" y="188905"/>
                    <a:pt x="39063" y="192576"/>
                    <a:pt x="41004" y="197106"/>
                  </a:cubicBezTo>
                  <a:cubicBezTo>
                    <a:pt x="43224" y="202286"/>
                    <a:pt x="41873" y="208890"/>
                    <a:pt x="45105" y="213507"/>
                  </a:cubicBezTo>
                  <a:cubicBezTo>
                    <a:pt x="51756" y="223008"/>
                    <a:pt x="63274" y="228460"/>
                    <a:pt x="69707" y="238110"/>
                  </a:cubicBezTo>
                  <a:cubicBezTo>
                    <a:pt x="72441" y="242210"/>
                    <a:pt x="74423" y="246926"/>
                    <a:pt x="77908" y="250411"/>
                  </a:cubicBezTo>
                  <a:cubicBezTo>
                    <a:pt x="81393" y="253896"/>
                    <a:pt x="86109" y="255878"/>
                    <a:pt x="90210" y="258612"/>
                  </a:cubicBezTo>
                  <a:cubicBezTo>
                    <a:pt x="102511" y="255878"/>
                    <a:pt x="114889" y="253467"/>
                    <a:pt x="127114" y="250411"/>
                  </a:cubicBezTo>
                  <a:cubicBezTo>
                    <a:pt x="131307" y="249363"/>
                    <a:pt x="136040" y="249011"/>
                    <a:pt x="139415" y="246311"/>
                  </a:cubicBezTo>
                  <a:cubicBezTo>
                    <a:pt x="143263" y="243233"/>
                    <a:pt x="144131" y="237495"/>
                    <a:pt x="147616" y="234010"/>
                  </a:cubicBezTo>
                  <a:cubicBezTo>
                    <a:pt x="155565" y="226061"/>
                    <a:pt x="162214" y="225043"/>
                    <a:pt x="172219" y="221708"/>
                  </a:cubicBezTo>
                  <a:cubicBezTo>
                    <a:pt x="173586" y="214874"/>
                    <a:pt x="175173" y="208081"/>
                    <a:pt x="176319" y="201206"/>
                  </a:cubicBezTo>
                  <a:cubicBezTo>
                    <a:pt x="177908" y="191673"/>
                    <a:pt x="178524" y="181980"/>
                    <a:pt x="180419" y="172503"/>
                  </a:cubicBezTo>
                  <a:cubicBezTo>
                    <a:pt x="181267" y="168265"/>
                    <a:pt x="183333" y="164358"/>
                    <a:pt x="184520" y="160202"/>
                  </a:cubicBezTo>
                  <a:cubicBezTo>
                    <a:pt x="186068" y="154783"/>
                    <a:pt x="187001" y="149198"/>
                    <a:pt x="188620" y="143800"/>
                  </a:cubicBezTo>
                  <a:cubicBezTo>
                    <a:pt x="191104" y="135520"/>
                    <a:pt x="196821" y="119197"/>
                    <a:pt x="196821" y="119197"/>
                  </a:cubicBezTo>
                  <a:cubicBezTo>
                    <a:pt x="195454" y="105529"/>
                    <a:pt x="194810" y="91769"/>
                    <a:pt x="192721" y="78193"/>
                  </a:cubicBezTo>
                  <a:cubicBezTo>
                    <a:pt x="192064" y="73921"/>
                    <a:pt x="191018" y="69488"/>
                    <a:pt x="188620" y="65891"/>
                  </a:cubicBezTo>
                  <a:cubicBezTo>
                    <a:pt x="185403" y="61066"/>
                    <a:pt x="180093" y="57993"/>
                    <a:pt x="176319" y="53590"/>
                  </a:cubicBezTo>
                  <a:cubicBezTo>
                    <a:pt x="158446" y="32737"/>
                    <a:pt x="172386" y="39977"/>
                    <a:pt x="151716" y="33088"/>
                  </a:cubicBezTo>
                  <a:cubicBezTo>
                    <a:pt x="147616" y="28987"/>
                    <a:pt x="144240" y="24003"/>
                    <a:pt x="139415" y="20786"/>
                  </a:cubicBezTo>
                  <a:cubicBezTo>
                    <a:pt x="135888" y="18435"/>
                    <a:pt x="112895" y="13131"/>
                    <a:pt x="110712" y="12585"/>
                  </a:cubicBezTo>
                  <a:cubicBezTo>
                    <a:pt x="106612" y="9852"/>
                    <a:pt x="102819" y="6589"/>
                    <a:pt x="98411" y="4385"/>
                  </a:cubicBezTo>
                  <a:cubicBezTo>
                    <a:pt x="81722" y="-3959"/>
                    <a:pt x="74933" y="1681"/>
                    <a:pt x="53306" y="4385"/>
                  </a:cubicBezTo>
                  <a:cubicBezTo>
                    <a:pt x="42941" y="11294"/>
                    <a:pt x="40826" y="14261"/>
                    <a:pt x="28703" y="16686"/>
                  </a:cubicBezTo>
                  <a:cubicBezTo>
                    <a:pt x="26022" y="17222"/>
                    <a:pt x="31437" y="5751"/>
                    <a:pt x="28703" y="8485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5" name="Oval 244"/>
            <p:cNvSpPr/>
            <p:nvPr/>
          </p:nvSpPr>
          <p:spPr bwMode="auto">
            <a:xfrm>
              <a:off x="5830463" y="3882883"/>
              <a:ext cx="75680" cy="75681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46" name="Straight Connector 245"/>
            <p:cNvCxnSpPr/>
            <p:nvPr/>
          </p:nvCxnSpPr>
          <p:spPr bwMode="auto">
            <a:xfrm flipH="1" flipV="1">
              <a:off x="5723477" y="2727963"/>
              <a:ext cx="174356" cy="1154369"/>
            </a:xfrm>
            <a:prstGeom prst="line">
              <a:avLst/>
            </a:prstGeom>
            <a:ln w="63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 bwMode="auto">
            <a:xfrm flipH="1" flipV="1">
              <a:off x="4761914" y="3392823"/>
              <a:ext cx="1078505" cy="535697"/>
            </a:xfrm>
            <a:prstGeom prst="line">
              <a:avLst/>
            </a:prstGeom>
            <a:ln w="63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Oval 247"/>
            <p:cNvSpPr/>
            <p:nvPr/>
          </p:nvSpPr>
          <p:spPr bwMode="auto">
            <a:xfrm>
              <a:off x="4436141" y="2187505"/>
              <a:ext cx="1291783" cy="1293086"/>
            </a:xfrm>
            <a:prstGeom prst="ellipse">
              <a:avLst/>
            </a:prstGeom>
            <a:noFill/>
            <a:ln w="63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9" name="Freeform 248"/>
            <p:cNvSpPr/>
            <p:nvPr/>
          </p:nvSpPr>
          <p:spPr bwMode="auto">
            <a:xfrm>
              <a:off x="4668398" y="2319291"/>
              <a:ext cx="374486" cy="381011"/>
            </a:xfrm>
            <a:custGeom>
              <a:avLst/>
              <a:gdLst>
                <a:gd name="connsiteX0" fmla="*/ 65684 w 225964"/>
                <a:gd name="connsiteY0" fmla="*/ 12302 h 229625"/>
                <a:gd name="connsiteX1" fmla="*/ 41082 w 225964"/>
                <a:gd name="connsiteY1" fmla="*/ 20502 h 229625"/>
                <a:gd name="connsiteX2" fmla="*/ 16479 w 225964"/>
                <a:gd name="connsiteY2" fmla="*/ 49206 h 229625"/>
                <a:gd name="connsiteX3" fmla="*/ 4178 w 225964"/>
                <a:gd name="connsiteY3" fmla="*/ 61507 h 229625"/>
                <a:gd name="connsiteX4" fmla="*/ 77 w 225964"/>
                <a:gd name="connsiteY4" fmla="*/ 73808 h 229625"/>
                <a:gd name="connsiteX5" fmla="*/ 4178 w 225964"/>
                <a:gd name="connsiteY5" fmla="*/ 196822 h 229625"/>
                <a:gd name="connsiteX6" fmla="*/ 16479 w 225964"/>
                <a:gd name="connsiteY6" fmla="*/ 205023 h 229625"/>
                <a:gd name="connsiteX7" fmla="*/ 73885 w 225964"/>
                <a:gd name="connsiteY7" fmla="*/ 217324 h 229625"/>
                <a:gd name="connsiteX8" fmla="*/ 106689 w 225964"/>
                <a:gd name="connsiteY8" fmla="*/ 229625 h 229625"/>
                <a:gd name="connsiteX9" fmla="*/ 143593 w 225964"/>
                <a:gd name="connsiteY9" fmla="*/ 225525 h 229625"/>
                <a:gd name="connsiteX10" fmla="*/ 155894 w 225964"/>
                <a:gd name="connsiteY10" fmla="*/ 217324 h 229625"/>
                <a:gd name="connsiteX11" fmla="*/ 180497 w 225964"/>
                <a:gd name="connsiteY11" fmla="*/ 209123 h 229625"/>
                <a:gd name="connsiteX12" fmla="*/ 188698 w 225964"/>
                <a:gd name="connsiteY12" fmla="*/ 184520 h 229625"/>
                <a:gd name="connsiteX13" fmla="*/ 192798 w 225964"/>
                <a:gd name="connsiteY13" fmla="*/ 172219 h 229625"/>
                <a:gd name="connsiteX14" fmla="*/ 200999 w 225964"/>
                <a:gd name="connsiteY14" fmla="*/ 159918 h 229625"/>
                <a:gd name="connsiteX15" fmla="*/ 209200 w 225964"/>
                <a:gd name="connsiteY15" fmla="*/ 131215 h 229625"/>
                <a:gd name="connsiteX16" fmla="*/ 217401 w 225964"/>
                <a:gd name="connsiteY16" fmla="*/ 118913 h 229625"/>
                <a:gd name="connsiteX17" fmla="*/ 225602 w 225964"/>
                <a:gd name="connsiteY17" fmla="*/ 94311 h 229625"/>
                <a:gd name="connsiteX18" fmla="*/ 221501 w 225964"/>
                <a:gd name="connsiteY18" fmla="*/ 77909 h 229625"/>
                <a:gd name="connsiteX19" fmla="*/ 205100 w 225964"/>
                <a:gd name="connsiteY19" fmla="*/ 69708 h 229625"/>
                <a:gd name="connsiteX20" fmla="*/ 188698 w 225964"/>
                <a:gd name="connsiteY20" fmla="*/ 65607 h 229625"/>
                <a:gd name="connsiteX21" fmla="*/ 176396 w 225964"/>
                <a:gd name="connsiteY21" fmla="*/ 61507 h 229625"/>
                <a:gd name="connsiteX22" fmla="*/ 159995 w 225964"/>
                <a:gd name="connsiteY22" fmla="*/ 49206 h 229625"/>
                <a:gd name="connsiteX23" fmla="*/ 147693 w 225964"/>
                <a:gd name="connsiteY23" fmla="*/ 41005 h 229625"/>
                <a:gd name="connsiteX24" fmla="*/ 131291 w 225964"/>
                <a:gd name="connsiteY24" fmla="*/ 16402 h 229625"/>
                <a:gd name="connsiteX25" fmla="*/ 118990 w 225964"/>
                <a:gd name="connsiteY25" fmla="*/ 8201 h 229625"/>
                <a:gd name="connsiteX26" fmla="*/ 94387 w 225964"/>
                <a:gd name="connsiteY26" fmla="*/ 0 h 229625"/>
                <a:gd name="connsiteX27" fmla="*/ 53383 w 225964"/>
                <a:gd name="connsiteY27" fmla="*/ 16402 h 229625"/>
                <a:gd name="connsiteX28" fmla="*/ 65684 w 225964"/>
                <a:gd name="connsiteY28" fmla="*/ 12302 h 22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25964" h="229625">
                  <a:moveTo>
                    <a:pt x="65684" y="12302"/>
                  </a:moveTo>
                  <a:cubicBezTo>
                    <a:pt x="63634" y="12985"/>
                    <a:pt x="48494" y="16055"/>
                    <a:pt x="41082" y="20502"/>
                  </a:cubicBezTo>
                  <a:cubicBezTo>
                    <a:pt x="24655" y="30358"/>
                    <a:pt x="26764" y="36864"/>
                    <a:pt x="16479" y="49206"/>
                  </a:cubicBezTo>
                  <a:cubicBezTo>
                    <a:pt x="12767" y="53661"/>
                    <a:pt x="8278" y="57407"/>
                    <a:pt x="4178" y="61507"/>
                  </a:cubicBezTo>
                  <a:cubicBezTo>
                    <a:pt x="2811" y="65607"/>
                    <a:pt x="77" y="69486"/>
                    <a:pt x="77" y="73808"/>
                  </a:cubicBezTo>
                  <a:cubicBezTo>
                    <a:pt x="77" y="114835"/>
                    <a:pt x="-911" y="156111"/>
                    <a:pt x="4178" y="196822"/>
                  </a:cubicBezTo>
                  <a:cubicBezTo>
                    <a:pt x="4789" y="201712"/>
                    <a:pt x="11848" y="203339"/>
                    <a:pt x="16479" y="205023"/>
                  </a:cubicBezTo>
                  <a:cubicBezTo>
                    <a:pt x="33773" y="211312"/>
                    <a:pt x="55555" y="214269"/>
                    <a:pt x="73885" y="217324"/>
                  </a:cubicBezTo>
                  <a:cubicBezTo>
                    <a:pt x="83218" y="221990"/>
                    <a:pt x="95522" y="229625"/>
                    <a:pt x="106689" y="229625"/>
                  </a:cubicBezTo>
                  <a:cubicBezTo>
                    <a:pt x="119066" y="229625"/>
                    <a:pt x="131292" y="226892"/>
                    <a:pt x="143593" y="225525"/>
                  </a:cubicBezTo>
                  <a:cubicBezTo>
                    <a:pt x="147693" y="222791"/>
                    <a:pt x="151391" y="219325"/>
                    <a:pt x="155894" y="217324"/>
                  </a:cubicBezTo>
                  <a:cubicBezTo>
                    <a:pt x="163794" y="213813"/>
                    <a:pt x="180497" y="209123"/>
                    <a:pt x="180497" y="209123"/>
                  </a:cubicBezTo>
                  <a:lnTo>
                    <a:pt x="188698" y="184520"/>
                  </a:lnTo>
                  <a:cubicBezTo>
                    <a:pt x="190065" y="180420"/>
                    <a:pt x="190400" y="175815"/>
                    <a:pt x="192798" y="172219"/>
                  </a:cubicBezTo>
                  <a:lnTo>
                    <a:pt x="200999" y="159918"/>
                  </a:lnTo>
                  <a:cubicBezTo>
                    <a:pt x="202312" y="154667"/>
                    <a:pt x="206260" y="137095"/>
                    <a:pt x="209200" y="131215"/>
                  </a:cubicBezTo>
                  <a:cubicBezTo>
                    <a:pt x="211404" y="126807"/>
                    <a:pt x="214667" y="123014"/>
                    <a:pt x="217401" y="118913"/>
                  </a:cubicBezTo>
                  <a:cubicBezTo>
                    <a:pt x="220135" y="110712"/>
                    <a:pt x="227699" y="102697"/>
                    <a:pt x="225602" y="94311"/>
                  </a:cubicBezTo>
                  <a:cubicBezTo>
                    <a:pt x="224235" y="88844"/>
                    <a:pt x="225109" y="82238"/>
                    <a:pt x="221501" y="77909"/>
                  </a:cubicBezTo>
                  <a:cubicBezTo>
                    <a:pt x="217588" y="73213"/>
                    <a:pt x="210823" y="71854"/>
                    <a:pt x="205100" y="69708"/>
                  </a:cubicBezTo>
                  <a:cubicBezTo>
                    <a:pt x="199823" y="67729"/>
                    <a:pt x="194117" y="67155"/>
                    <a:pt x="188698" y="65607"/>
                  </a:cubicBezTo>
                  <a:cubicBezTo>
                    <a:pt x="184542" y="64420"/>
                    <a:pt x="180497" y="62874"/>
                    <a:pt x="176396" y="61507"/>
                  </a:cubicBezTo>
                  <a:cubicBezTo>
                    <a:pt x="170929" y="57407"/>
                    <a:pt x="165556" y="53178"/>
                    <a:pt x="159995" y="49206"/>
                  </a:cubicBezTo>
                  <a:cubicBezTo>
                    <a:pt x="155985" y="46341"/>
                    <a:pt x="150938" y="44714"/>
                    <a:pt x="147693" y="41005"/>
                  </a:cubicBezTo>
                  <a:cubicBezTo>
                    <a:pt x="141202" y="33587"/>
                    <a:pt x="139492" y="21869"/>
                    <a:pt x="131291" y="16402"/>
                  </a:cubicBezTo>
                  <a:cubicBezTo>
                    <a:pt x="127191" y="13668"/>
                    <a:pt x="123493" y="10202"/>
                    <a:pt x="118990" y="8201"/>
                  </a:cubicBezTo>
                  <a:cubicBezTo>
                    <a:pt x="111090" y="4690"/>
                    <a:pt x="94387" y="0"/>
                    <a:pt x="94387" y="0"/>
                  </a:cubicBezTo>
                  <a:cubicBezTo>
                    <a:pt x="52277" y="5265"/>
                    <a:pt x="69672" y="-5315"/>
                    <a:pt x="53383" y="16402"/>
                  </a:cubicBezTo>
                  <a:cubicBezTo>
                    <a:pt x="52223" y="17948"/>
                    <a:pt x="67734" y="11619"/>
                    <a:pt x="65684" y="1230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0" name="Freeform 249"/>
            <p:cNvSpPr/>
            <p:nvPr/>
          </p:nvSpPr>
          <p:spPr bwMode="auto">
            <a:xfrm>
              <a:off x="4483113" y="2698997"/>
              <a:ext cx="381011" cy="418850"/>
            </a:xfrm>
            <a:custGeom>
              <a:avLst/>
              <a:gdLst>
                <a:gd name="connsiteX0" fmla="*/ 118913 w 229625"/>
                <a:gd name="connsiteY0" fmla="*/ 5386 h 252291"/>
                <a:gd name="connsiteX1" fmla="*/ 94310 w 229625"/>
                <a:gd name="connsiteY1" fmla="*/ 1286 h 252291"/>
                <a:gd name="connsiteX2" fmla="*/ 20502 w 229625"/>
                <a:gd name="connsiteY2" fmla="*/ 9487 h 252291"/>
                <a:gd name="connsiteX3" fmla="*/ 8201 w 229625"/>
                <a:gd name="connsiteY3" fmla="*/ 21788 h 252291"/>
                <a:gd name="connsiteX4" fmla="*/ 0 w 229625"/>
                <a:gd name="connsiteY4" fmla="*/ 46391 h 252291"/>
                <a:gd name="connsiteX5" fmla="*/ 16402 w 229625"/>
                <a:gd name="connsiteY5" fmla="*/ 91496 h 252291"/>
                <a:gd name="connsiteX6" fmla="*/ 20502 w 229625"/>
                <a:gd name="connsiteY6" fmla="*/ 103797 h 252291"/>
                <a:gd name="connsiteX7" fmla="*/ 32804 w 229625"/>
                <a:gd name="connsiteY7" fmla="*/ 177605 h 252291"/>
                <a:gd name="connsiteX8" fmla="*/ 49206 w 229625"/>
                <a:gd name="connsiteY8" fmla="*/ 202208 h 252291"/>
                <a:gd name="connsiteX9" fmla="*/ 73808 w 229625"/>
                <a:gd name="connsiteY9" fmla="*/ 210409 h 252291"/>
                <a:gd name="connsiteX10" fmla="*/ 86110 w 229625"/>
                <a:gd name="connsiteY10" fmla="*/ 214509 h 252291"/>
                <a:gd name="connsiteX11" fmla="*/ 102511 w 229625"/>
                <a:gd name="connsiteY11" fmla="*/ 239112 h 252291"/>
                <a:gd name="connsiteX12" fmla="*/ 200922 w 229625"/>
                <a:gd name="connsiteY12" fmla="*/ 247313 h 252291"/>
                <a:gd name="connsiteX13" fmla="*/ 213223 w 229625"/>
                <a:gd name="connsiteY13" fmla="*/ 251413 h 252291"/>
                <a:gd name="connsiteX14" fmla="*/ 229625 w 229625"/>
                <a:gd name="connsiteY14" fmla="*/ 218609 h 252291"/>
                <a:gd name="connsiteX15" fmla="*/ 213223 w 229625"/>
                <a:gd name="connsiteY15" fmla="*/ 161203 h 252291"/>
                <a:gd name="connsiteX16" fmla="*/ 196822 w 229625"/>
                <a:gd name="connsiteY16" fmla="*/ 153002 h 252291"/>
                <a:gd name="connsiteX17" fmla="*/ 180420 w 229625"/>
                <a:gd name="connsiteY17" fmla="*/ 120199 h 252291"/>
                <a:gd name="connsiteX18" fmla="*/ 172219 w 229625"/>
                <a:gd name="connsiteY18" fmla="*/ 103797 h 252291"/>
                <a:gd name="connsiteX19" fmla="*/ 168119 w 229625"/>
                <a:gd name="connsiteY19" fmla="*/ 91496 h 252291"/>
                <a:gd name="connsiteX20" fmla="*/ 147616 w 229625"/>
                <a:gd name="connsiteY20" fmla="*/ 66893 h 252291"/>
                <a:gd name="connsiteX21" fmla="*/ 139415 w 229625"/>
                <a:gd name="connsiteY21" fmla="*/ 54592 h 252291"/>
                <a:gd name="connsiteX22" fmla="*/ 118913 w 229625"/>
                <a:gd name="connsiteY22" fmla="*/ 5386 h 25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9625" h="252291">
                  <a:moveTo>
                    <a:pt x="118913" y="5386"/>
                  </a:moveTo>
                  <a:cubicBezTo>
                    <a:pt x="111396" y="-3498"/>
                    <a:pt x="102624" y="1286"/>
                    <a:pt x="94310" y="1286"/>
                  </a:cubicBezTo>
                  <a:cubicBezTo>
                    <a:pt x="41652" y="1286"/>
                    <a:pt x="49528" y="-189"/>
                    <a:pt x="20502" y="9487"/>
                  </a:cubicBezTo>
                  <a:cubicBezTo>
                    <a:pt x="16402" y="13587"/>
                    <a:pt x="11017" y="16719"/>
                    <a:pt x="8201" y="21788"/>
                  </a:cubicBezTo>
                  <a:cubicBezTo>
                    <a:pt x="4003" y="29345"/>
                    <a:pt x="0" y="46391"/>
                    <a:pt x="0" y="46391"/>
                  </a:cubicBezTo>
                  <a:cubicBezTo>
                    <a:pt x="9396" y="83975"/>
                    <a:pt x="1949" y="69816"/>
                    <a:pt x="16402" y="91496"/>
                  </a:cubicBezTo>
                  <a:cubicBezTo>
                    <a:pt x="17769" y="95596"/>
                    <a:pt x="19931" y="99513"/>
                    <a:pt x="20502" y="103797"/>
                  </a:cubicBezTo>
                  <a:cubicBezTo>
                    <a:pt x="22553" y="119180"/>
                    <a:pt x="20852" y="159677"/>
                    <a:pt x="32804" y="177605"/>
                  </a:cubicBezTo>
                  <a:cubicBezTo>
                    <a:pt x="38271" y="185806"/>
                    <a:pt x="39855" y="199091"/>
                    <a:pt x="49206" y="202208"/>
                  </a:cubicBezTo>
                  <a:lnTo>
                    <a:pt x="73808" y="210409"/>
                  </a:lnTo>
                  <a:lnTo>
                    <a:pt x="86110" y="214509"/>
                  </a:lnTo>
                  <a:cubicBezTo>
                    <a:pt x="91577" y="222710"/>
                    <a:pt x="92704" y="238131"/>
                    <a:pt x="102511" y="239112"/>
                  </a:cubicBezTo>
                  <a:cubicBezTo>
                    <a:pt x="162605" y="245121"/>
                    <a:pt x="129814" y="242233"/>
                    <a:pt x="200922" y="247313"/>
                  </a:cubicBezTo>
                  <a:cubicBezTo>
                    <a:pt x="205022" y="248680"/>
                    <a:pt x="210167" y="254469"/>
                    <a:pt x="213223" y="251413"/>
                  </a:cubicBezTo>
                  <a:cubicBezTo>
                    <a:pt x="221867" y="242768"/>
                    <a:pt x="229625" y="218609"/>
                    <a:pt x="229625" y="218609"/>
                  </a:cubicBezTo>
                  <a:cubicBezTo>
                    <a:pt x="226661" y="186004"/>
                    <a:pt x="235562" y="177160"/>
                    <a:pt x="213223" y="161203"/>
                  </a:cubicBezTo>
                  <a:cubicBezTo>
                    <a:pt x="208249" y="157650"/>
                    <a:pt x="202289" y="155736"/>
                    <a:pt x="196822" y="153002"/>
                  </a:cubicBezTo>
                  <a:lnTo>
                    <a:pt x="180420" y="120199"/>
                  </a:lnTo>
                  <a:cubicBezTo>
                    <a:pt x="177686" y="114732"/>
                    <a:pt x="174152" y="109596"/>
                    <a:pt x="172219" y="103797"/>
                  </a:cubicBezTo>
                  <a:cubicBezTo>
                    <a:pt x="170852" y="99697"/>
                    <a:pt x="170052" y="95362"/>
                    <a:pt x="168119" y="91496"/>
                  </a:cubicBezTo>
                  <a:cubicBezTo>
                    <a:pt x="160483" y="76223"/>
                    <a:pt x="158954" y="80497"/>
                    <a:pt x="147616" y="66893"/>
                  </a:cubicBezTo>
                  <a:cubicBezTo>
                    <a:pt x="144461" y="63107"/>
                    <a:pt x="142149" y="58692"/>
                    <a:pt x="139415" y="54592"/>
                  </a:cubicBezTo>
                  <a:cubicBezTo>
                    <a:pt x="134936" y="18755"/>
                    <a:pt x="126430" y="14270"/>
                    <a:pt x="118913" y="5386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1" name="Freeform 250"/>
            <p:cNvSpPr/>
            <p:nvPr/>
          </p:nvSpPr>
          <p:spPr bwMode="auto">
            <a:xfrm>
              <a:off x="4864122" y="2738141"/>
              <a:ext cx="279234" cy="340561"/>
            </a:xfrm>
            <a:custGeom>
              <a:avLst/>
              <a:gdLst>
                <a:gd name="connsiteX0" fmla="*/ 28703 w 168756"/>
                <a:gd name="connsiteY0" fmla="*/ 16402 h 205023"/>
                <a:gd name="connsiteX1" fmla="*/ 8201 w 168756"/>
                <a:gd name="connsiteY1" fmla="*/ 41005 h 205023"/>
                <a:gd name="connsiteX2" fmla="*/ 0 w 168756"/>
                <a:gd name="connsiteY2" fmla="*/ 77909 h 205023"/>
                <a:gd name="connsiteX3" fmla="*/ 12301 w 168756"/>
                <a:gd name="connsiteY3" fmla="*/ 127114 h 205023"/>
                <a:gd name="connsiteX4" fmla="*/ 24603 w 168756"/>
                <a:gd name="connsiteY4" fmla="*/ 131215 h 205023"/>
                <a:gd name="connsiteX5" fmla="*/ 32804 w 168756"/>
                <a:gd name="connsiteY5" fmla="*/ 143516 h 205023"/>
                <a:gd name="connsiteX6" fmla="*/ 45105 w 168756"/>
                <a:gd name="connsiteY6" fmla="*/ 155817 h 205023"/>
                <a:gd name="connsiteX7" fmla="*/ 65607 w 168756"/>
                <a:gd name="connsiteY7" fmla="*/ 180420 h 205023"/>
                <a:gd name="connsiteX8" fmla="*/ 90210 w 168756"/>
                <a:gd name="connsiteY8" fmla="*/ 196822 h 205023"/>
                <a:gd name="connsiteX9" fmla="*/ 102511 w 168756"/>
                <a:gd name="connsiteY9" fmla="*/ 205023 h 205023"/>
                <a:gd name="connsiteX10" fmla="*/ 139415 w 168756"/>
                <a:gd name="connsiteY10" fmla="*/ 196822 h 205023"/>
                <a:gd name="connsiteX11" fmla="*/ 164018 w 168756"/>
                <a:gd name="connsiteY11" fmla="*/ 176320 h 205023"/>
                <a:gd name="connsiteX12" fmla="*/ 164018 w 168756"/>
                <a:gd name="connsiteY12" fmla="*/ 114813 h 205023"/>
                <a:gd name="connsiteX13" fmla="*/ 151717 w 168756"/>
                <a:gd name="connsiteY13" fmla="*/ 102512 h 205023"/>
                <a:gd name="connsiteX14" fmla="*/ 139415 w 168756"/>
                <a:gd name="connsiteY14" fmla="*/ 65607 h 205023"/>
                <a:gd name="connsiteX15" fmla="*/ 135315 w 168756"/>
                <a:gd name="connsiteY15" fmla="*/ 53306 h 205023"/>
                <a:gd name="connsiteX16" fmla="*/ 131214 w 168756"/>
                <a:gd name="connsiteY16" fmla="*/ 36904 h 205023"/>
                <a:gd name="connsiteX17" fmla="*/ 118913 w 168756"/>
                <a:gd name="connsiteY17" fmla="*/ 32804 h 205023"/>
                <a:gd name="connsiteX18" fmla="*/ 82009 w 168756"/>
                <a:gd name="connsiteY18" fmla="*/ 12302 h 205023"/>
                <a:gd name="connsiteX19" fmla="*/ 57406 w 168756"/>
                <a:gd name="connsiteY19" fmla="*/ 0 h 205023"/>
                <a:gd name="connsiteX20" fmla="*/ 32804 w 168756"/>
                <a:gd name="connsiteY20" fmla="*/ 4101 h 205023"/>
                <a:gd name="connsiteX21" fmla="*/ 28703 w 168756"/>
                <a:gd name="connsiteY21" fmla="*/ 16402 h 20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8756" h="205023">
                  <a:moveTo>
                    <a:pt x="28703" y="16402"/>
                  </a:moveTo>
                  <a:cubicBezTo>
                    <a:pt x="24603" y="22553"/>
                    <a:pt x="13693" y="31851"/>
                    <a:pt x="8201" y="41005"/>
                  </a:cubicBezTo>
                  <a:cubicBezTo>
                    <a:pt x="6462" y="43903"/>
                    <a:pt x="193" y="76942"/>
                    <a:pt x="0" y="77909"/>
                  </a:cubicBezTo>
                  <a:cubicBezTo>
                    <a:pt x="1414" y="90640"/>
                    <a:pt x="-1480" y="116090"/>
                    <a:pt x="12301" y="127114"/>
                  </a:cubicBezTo>
                  <a:cubicBezTo>
                    <a:pt x="15676" y="129814"/>
                    <a:pt x="20502" y="129848"/>
                    <a:pt x="24603" y="131215"/>
                  </a:cubicBezTo>
                  <a:cubicBezTo>
                    <a:pt x="27337" y="135315"/>
                    <a:pt x="29649" y="139730"/>
                    <a:pt x="32804" y="143516"/>
                  </a:cubicBezTo>
                  <a:cubicBezTo>
                    <a:pt x="36516" y="147971"/>
                    <a:pt x="41889" y="150992"/>
                    <a:pt x="45105" y="155817"/>
                  </a:cubicBezTo>
                  <a:cubicBezTo>
                    <a:pt x="62322" y="181644"/>
                    <a:pt x="28425" y="154393"/>
                    <a:pt x="65607" y="180420"/>
                  </a:cubicBezTo>
                  <a:cubicBezTo>
                    <a:pt x="73682" y="186072"/>
                    <a:pt x="82009" y="191355"/>
                    <a:pt x="90210" y="196822"/>
                  </a:cubicBezTo>
                  <a:lnTo>
                    <a:pt x="102511" y="205023"/>
                  </a:lnTo>
                  <a:cubicBezTo>
                    <a:pt x="114812" y="202289"/>
                    <a:pt x="127460" y="200807"/>
                    <a:pt x="139415" y="196822"/>
                  </a:cubicBezTo>
                  <a:cubicBezTo>
                    <a:pt x="147979" y="193967"/>
                    <a:pt x="158307" y="182031"/>
                    <a:pt x="164018" y="176320"/>
                  </a:cubicBezTo>
                  <a:cubicBezTo>
                    <a:pt x="167905" y="152994"/>
                    <a:pt x="172382" y="139905"/>
                    <a:pt x="164018" y="114813"/>
                  </a:cubicBezTo>
                  <a:cubicBezTo>
                    <a:pt x="162184" y="109312"/>
                    <a:pt x="155817" y="106612"/>
                    <a:pt x="151717" y="102512"/>
                  </a:cubicBezTo>
                  <a:lnTo>
                    <a:pt x="139415" y="65607"/>
                  </a:lnTo>
                  <a:cubicBezTo>
                    <a:pt x="138048" y="61507"/>
                    <a:pt x="136363" y="57499"/>
                    <a:pt x="135315" y="53306"/>
                  </a:cubicBezTo>
                  <a:cubicBezTo>
                    <a:pt x="133948" y="47839"/>
                    <a:pt x="134735" y="41305"/>
                    <a:pt x="131214" y="36904"/>
                  </a:cubicBezTo>
                  <a:cubicBezTo>
                    <a:pt x="128514" y="33529"/>
                    <a:pt x="123013" y="34171"/>
                    <a:pt x="118913" y="32804"/>
                  </a:cubicBezTo>
                  <a:cubicBezTo>
                    <a:pt x="90714" y="14005"/>
                    <a:pt x="103661" y="19519"/>
                    <a:pt x="82009" y="12302"/>
                  </a:cubicBezTo>
                  <a:cubicBezTo>
                    <a:pt x="75790" y="8156"/>
                    <a:pt x="65894" y="0"/>
                    <a:pt x="57406" y="0"/>
                  </a:cubicBezTo>
                  <a:cubicBezTo>
                    <a:pt x="49092" y="0"/>
                    <a:pt x="41005" y="2734"/>
                    <a:pt x="32804" y="4101"/>
                  </a:cubicBezTo>
                  <a:cubicBezTo>
                    <a:pt x="28271" y="17699"/>
                    <a:pt x="32803" y="10251"/>
                    <a:pt x="28703" y="1640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2" name="Freeform 251"/>
            <p:cNvSpPr/>
            <p:nvPr/>
          </p:nvSpPr>
          <p:spPr bwMode="auto">
            <a:xfrm>
              <a:off x="5189025" y="2958658"/>
              <a:ext cx="237478" cy="450166"/>
            </a:xfrm>
            <a:custGeom>
              <a:avLst/>
              <a:gdLst>
                <a:gd name="connsiteX0" fmla="*/ 45105 w 143516"/>
                <a:gd name="connsiteY0" fmla="*/ 0 h 270629"/>
                <a:gd name="connsiteX1" fmla="*/ 36904 w 143516"/>
                <a:gd name="connsiteY1" fmla="*/ 20502 h 270629"/>
                <a:gd name="connsiteX2" fmla="*/ 28703 w 143516"/>
                <a:gd name="connsiteY2" fmla="*/ 32803 h 270629"/>
                <a:gd name="connsiteX3" fmla="*/ 16402 w 143516"/>
                <a:gd name="connsiteY3" fmla="*/ 53305 h 270629"/>
                <a:gd name="connsiteX4" fmla="*/ 4101 w 143516"/>
                <a:gd name="connsiteY4" fmla="*/ 77908 h 270629"/>
                <a:gd name="connsiteX5" fmla="*/ 0 w 143516"/>
                <a:gd name="connsiteY5" fmla="*/ 102511 h 270629"/>
                <a:gd name="connsiteX6" fmla="*/ 4101 w 143516"/>
                <a:gd name="connsiteY6" fmla="*/ 172218 h 270629"/>
                <a:gd name="connsiteX7" fmla="*/ 12301 w 143516"/>
                <a:gd name="connsiteY7" fmla="*/ 196821 h 270629"/>
                <a:gd name="connsiteX8" fmla="*/ 20502 w 143516"/>
                <a:gd name="connsiteY8" fmla="*/ 221424 h 270629"/>
                <a:gd name="connsiteX9" fmla="*/ 24603 w 143516"/>
                <a:gd name="connsiteY9" fmla="*/ 233725 h 270629"/>
                <a:gd name="connsiteX10" fmla="*/ 32804 w 143516"/>
                <a:gd name="connsiteY10" fmla="*/ 250127 h 270629"/>
                <a:gd name="connsiteX11" fmla="*/ 41005 w 143516"/>
                <a:gd name="connsiteY11" fmla="*/ 262428 h 270629"/>
                <a:gd name="connsiteX12" fmla="*/ 53306 w 143516"/>
                <a:gd name="connsiteY12" fmla="*/ 270629 h 270629"/>
                <a:gd name="connsiteX13" fmla="*/ 77909 w 143516"/>
                <a:gd name="connsiteY13" fmla="*/ 266529 h 270629"/>
                <a:gd name="connsiteX14" fmla="*/ 106612 w 143516"/>
                <a:gd name="connsiteY14" fmla="*/ 241926 h 270629"/>
                <a:gd name="connsiteX15" fmla="*/ 118913 w 143516"/>
                <a:gd name="connsiteY15" fmla="*/ 237826 h 270629"/>
                <a:gd name="connsiteX16" fmla="*/ 127114 w 143516"/>
                <a:gd name="connsiteY16" fmla="*/ 225524 h 270629"/>
                <a:gd name="connsiteX17" fmla="*/ 139415 w 143516"/>
                <a:gd name="connsiteY17" fmla="*/ 217323 h 270629"/>
                <a:gd name="connsiteX18" fmla="*/ 143516 w 143516"/>
                <a:gd name="connsiteY18" fmla="*/ 205022 h 270629"/>
                <a:gd name="connsiteX19" fmla="*/ 139415 w 143516"/>
                <a:gd name="connsiteY19" fmla="*/ 188620 h 270629"/>
                <a:gd name="connsiteX20" fmla="*/ 127114 w 143516"/>
                <a:gd name="connsiteY20" fmla="*/ 184520 h 270629"/>
                <a:gd name="connsiteX21" fmla="*/ 123014 w 143516"/>
                <a:gd name="connsiteY21" fmla="*/ 172218 h 270629"/>
                <a:gd name="connsiteX22" fmla="*/ 127114 w 143516"/>
                <a:gd name="connsiteY22" fmla="*/ 155817 h 270629"/>
                <a:gd name="connsiteX23" fmla="*/ 135315 w 143516"/>
                <a:gd name="connsiteY23" fmla="*/ 143515 h 270629"/>
                <a:gd name="connsiteX24" fmla="*/ 139415 w 143516"/>
                <a:gd name="connsiteY24" fmla="*/ 131214 h 270629"/>
                <a:gd name="connsiteX25" fmla="*/ 135315 w 143516"/>
                <a:gd name="connsiteY25" fmla="*/ 114812 h 270629"/>
                <a:gd name="connsiteX26" fmla="*/ 110712 w 143516"/>
                <a:gd name="connsiteY26" fmla="*/ 102511 h 270629"/>
                <a:gd name="connsiteX27" fmla="*/ 106612 w 143516"/>
                <a:gd name="connsiteY27" fmla="*/ 53305 h 270629"/>
                <a:gd name="connsiteX28" fmla="*/ 102511 w 143516"/>
                <a:gd name="connsiteY28" fmla="*/ 32803 h 270629"/>
                <a:gd name="connsiteX29" fmla="*/ 94310 w 143516"/>
                <a:gd name="connsiteY29" fmla="*/ 20502 h 270629"/>
                <a:gd name="connsiteX30" fmla="*/ 45105 w 143516"/>
                <a:gd name="connsiteY30" fmla="*/ 0 h 27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3516" h="270629">
                  <a:moveTo>
                    <a:pt x="45105" y="0"/>
                  </a:moveTo>
                  <a:cubicBezTo>
                    <a:pt x="35537" y="0"/>
                    <a:pt x="40196" y="13919"/>
                    <a:pt x="36904" y="20502"/>
                  </a:cubicBezTo>
                  <a:cubicBezTo>
                    <a:pt x="34700" y="24910"/>
                    <a:pt x="31315" y="28624"/>
                    <a:pt x="28703" y="32803"/>
                  </a:cubicBezTo>
                  <a:cubicBezTo>
                    <a:pt x="24479" y="39561"/>
                    <a:pt x="19966" y="46177"/>
                    <a:pt x="16402" y="53305"/>
                  </a:cubicBezTo>
                  <a:cubicBezTo>
                    <a:pt x="-576" y="87262"/>
                    <a:pt x="27603" y="42653"/>
                    <a:pt x="4101" y="77908"/>
                  </a:cubicBezTo>
                  <a:cubicBezTo>
                    <a:pt x="2734" y="86109"/>
                    <a:pt x="0" y="94197"/>
                    <a:pt x="0" y="102511"/>
                  </a:cubicBezTo>
                  <a:cubicBezTo>
                    <a:pt x="0" y="125787"/>
                    <a:pt x="1091" y="149138"/>
                    <a:pt x="4101" y="172218"/>
                  </a:cubicBezTo>
                  <a:cubicBezTo>
                    <a:pt x="5219" y="180790"/>
                    <a:pt x="9567" y="188620"/>
                    <a:pt x="12301" y="196821"/>
                  </a:cubicBezTo>
                  <a:lnTo>
                    <a:pt x="20502" y="221424"/>
                  </a:lnTo>
                  <a:cubicBezTo>
                    <a:pt x="21869" y="225524"/>
                    <a:pt x="22670" y="229859"/>
                    <a:pt x="24603" y="233725"/>
                  </a:cubicBezTo>
                  <a:cubicBezTo>
                    <a:pt x="27337" y="239192"/>
                    <a:pt x="29771" y="244820"/>
                    <a:pt x="32804" y="250127"/>
                  </a:cubicBezTo>
                  <a:cubicBezTo>
                    <a:pt x="35249" y="254406"/>
                    <a:pt x="37520" y="258943"/>
                    <a:pt x="41005" y="262428"/>
                  </a:cubicBezTo>
                  <a:cubicBezTo>
                    <a:pt x="44490" y="265913"/>
                    <a:pt x="49206" y="267895"/>
                    <a:pt x="53306" y="270629"/>
                  </a:cubicBezTo>
                  <a:cubicBezTo>
                    <a:pt x="61507" y="269262"/>
                    <a:pt x="70190" y="269617"/>
                    <a:pt x="77909" y="266529"/>
                  </a:cubicBezTo>
                  <a:cubicBezTo>
                    <a:pt x="96566" y="259066"/>
                    <a:pt x="91499" y="252000"/>
                    <a:pt x="106612" y="241926"/>
                  </a:cubicBezTo>
                  <a:cubicBezTo>
                    <a:pt x="110208" y="239529"/>
                    <a:pt x="114813" y="239193"/>
                    <a:pt x="118913" y="237826"/>
                  </a:cubicBezTo>
                  <a:cubicBezTo>
                    <a:pt x="121647" y="233725"/>
                    <a:pt x="123629" y="229009"/>
                    <a:pt x="127114" y="225524"/>
                  </a:cubicBezTo>
                  <a:cubicBezTo>
                    <a:pt x="130599" y="222039"/>
                    <a:pt x="136336" y="221171"/>
                    <a:pt x="139415" y="217323"/>
                  </a:cubicBezTo>
                  <a:cubicBezTo>
                    <a:pt x="142115" y="213948"/>
                    <a:pt x="142149" y="209122"/>
                    <a:pt x="143516" y="205022"/>
                  </a:cubicBezTo>
                  <a:cubicBezTo>
                    <a:pt x="142149" y="199555"/>
                    <a:pt x="142936" y="193021"/>
                    <a:pt x="139415" y="188620"/>
                  </a:cubicBezTo>
                  <a:cubicBezTo>
                    <a:pt x="136715" y="185245"/>
                    <a:pt x="130170" y="187576"/>
                    <a:pt x="127114" y="184520"/>
                  </a:cubicBezTo>
                  <a:cubicBezTo>
                    <a:pt x="124058" y="181464"/>
                    <a:pt x="124381" y="176319"/>
                    <a:pt x="123014" y="172218"/>
                  </a:cubicBezTo>
                  <a:cubicBezTo>
                    <a:pt x="124381" y="166751"/>
                    <a:pt x="124894" y="160997"/>
                    <a:pt x="127114" y="155817"/>
                  </a:cubicBezTo>
                  <a:cubicBezTo>
                    <a:pt x="129055" y="151287"/>
                    <a:pt x="133111" y="147923"/>
                    <a:pt x="135315" y="143515"/>
                  </a:cubicBezTo>
                  <a:cubicBezTo>
                    <a:pt x="137248" y="139649"/>
                    <a:pt x="138048" y="135314"/>
                    <a:pt x="139415" y="131214"/>
                  </a:cubicBezTo>
                  <a:cubicBezTo>
                    <a:pt x="138048" y="125747"/>
                    <a:pt x="138441" y="119501"/>
                    <a:pt x="135315" y="114812"/>
                  </a:cubicBezTo>
                  <a:cubicBezTo>
                    <a:pt x="130772" y="107998"/>
                    <a:pt x="117730" y="104850"/>
                    <a:pt x="110712" y="102511"/>
                  </a:cubicBezTo>
                  <a:cubicBezTo>
                    <a:pt x="99882" y="70021"/>
                    <a:pt x="101090" y="86435"/>
                    <a:pt x="106612" y="53305"/>
                  </a:cubicBezTo>
                  <a:cubicBezTo>
                    <a:pt x="105245" y="46471"/>
                    <a:pt x="104958" y="39329"/>
                    <a:pt x="102511" y="32803"/>
                  </a:cubicBezTo>
                  <a:cubicBezTo>
                    <a:pt x="100781" y="28189"/>
                    <a:pt x="98489" y="23114"/>
                    <a:pt x="94310" y="20502"/>
                  </a:cubicBezTo>
                  <a:cubicBezTo>
                    <a:pt x="77039" y="9708"/>
                    <a:pt x="54673" y="0"/>
                    <a:pt x="45105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3" name="Freeform 252"/>
            <p:cNvSpPr/>
            <p:nvPr/>
          </p:nvSpPr>
          <p:spPr bwMode="auto">
            <a:xfrm>
              <a:off x="4733639" y="3078704"/>
              <a:ext cx="413632" cy="330122"/>
            </a:xfrm>
            <a:custGeom>
              <a:avLst/>
              <a:gdLst>
                <a:gd name="connsiteX0" fmla="*/ 164018 w 255003"/>
                <a:gd name="connsiteY0" fmla="*/ 337 h 218693"/>
                <a:gd name="connsiteX1" fmla="*/ 139416 w 255003"/>
                <a:gd name="connsiteY1" fmla="*/ 4437 h 218693"/>
                <a:gd name="connsiteX2" fmla="*/ 123014 w 255003"/>
                <a:gd name="connsiteY2" fmla="*/ 12638 h 218693"/>
                <a:gd name="connsiteX3" fmla="*/ 110713 w 255003"/>
                <a:gd name="connsiteY3" fmla="*/ 16739 h 218693"/>
                <a:gd name="connsiteX4" fmla="*/ 98411 w 255003"/>
                <a:gd name="connsiteY4" fmla="*/ 29040 h 218693"/>
                <a:gd name="connsiteX5" fmla="*/ 82009 w 255003"/>
                <a:gd name="connsiteY5" fmla="*/ 33140 h 218693"/>
                <a:gd name="connsiteX6" fmla="*/ 69708 w 255003"/>
                <a:gd name="connsiteY6" fmla="*/ 37241 h 218693"/>
                <a:gd name="connsiteX7" fmla="*/ 57407 w 255003"/>
                <a:gd name="connsiteY7" fmla="*/ 49542 h 218693"/>
                <a:gd name="connsiteX8" fmla="*/ 32804 w 255003"/>
                <a:gd name="connsiteY8" fmla="*/ 65944 h 218693"/>
                <a:gd name="connsiteX9" fmla="*/ 16402 w 255003"/>
                <a:gd name="connsiteY9" fmla="*/ 90547 h 218693"/>
                <a:gd name="connsiteX10" fmla="*/ 12302 w 255003"/>
                <a:gd name="connsiteY10" fmla="*/ 102848 h 218693"/>
                <a:gd name="connsiteX11" fmla="*/ 4101 w 255003"/>
                <a:gd name="connsiteY11" fmla="*/ 115149 h 218693"/>
                <a:gd name="connsiteX12" fmla="*/ 0 w 255003"/>
                <a:gd name="connsiteY12" fmla="*/ 131551 h 218693"/>
                <a:gd name="connsiteX13" fmla="*/ 4101 w 255003"/>
                <a:gd name="connsiteY13" fmla="*/ 172556 h 218693"/>
                <a:gd name="connsiteX14" fmla="*/ 16402 w 255003"/>
                <a:gd name="connsiteY14" fmla="*/ 176656 h 218693"/>
                <a:gd name="connsiteX15" fmla="*/ 32804 w 255003"/>
                <a:gd name="connsiteY15" fmla="*/ 188957 h 218693"/>
                <a:gd name="connsiteX16" fmla="*/ 49206 w 255003"/>
                <a:gd name="connsiteY16" fmla="*/ 193058 h 218693"/>
                <a:gd name="connsiteX17" fmla="*/ 82009 w 255003"/>
                <a:gd name="connsiteY17" fmla="*/ 205359 h 218693"/>
                <a:gd name="connsiteX18" fmla="*/ 94311 w 255003"/>
                <a:gd name="connsiteY18" fmla="*/ 217661 h 218693"/>
                <a:gd name="connsiteX19" fmla="*/ 180420 w 255003"/>
                <a:gd name="connsiteY19" fmla="*/ 209460 h 218693"/>
                <a:gd name="connsiteX20" fmla="*/ 192722 w 255003"/>
                <a:gd name="connsiteY20" fmla="*/ 201259 h 218693"/>
                <a:gd name="connsiteX21" fmla="*/ 200922 w 255003"/>
                <a:gd name="connsiteY21" fmla="*/ 188957 h 218693"/>
                <a:gd name="connsiteX22" fmla="*/ 229626 w 255003"/>
                <a:gd name="connsiteY22" fmla="*/ 176656 h 218693"/>
                <a:gd name="connsiteX23" fmla="*/ 250128 w 255003"/>
                <a:gd name="connsiteY23" fmla="*/ 143852 h 218693"/>
                <a:gd name="connsiteX24" fmla="*/ 254228 w 255003"/>
                <a:gd name="connsiteY24" fmla="*/ 131551 h 218693"/>
                <a:gd name="connsiteX25" fmla="*/ 241927 w 255003"/>
                <a:gd name="connsiteY25" fmla="*/ 53643 h 218693"/>
                <a:gd name="connsiteX26" fmla="*/ 217324 w 255003"/>
                <a:gd name="connsiteY26" fmla="*/ 41341 h 218693"/>
                <a:gd name="connsiteX27" fmla="*/ 192722 w 255003"/>
                <a:gd name="connsiteY27" fmla="*/ 24939 h 218693"/>
                <a:gd name="connsiteX28" fmla="*/ 184521 w 255003"/>
                <a:gd name="connsiteY28" fmla="*/ 12638 h 218693"/>
                <a:gd name="connsiteX29" fmla="*/ 164018 w 255003"/>
                <a:gd name="connsiteY29" fmla="*/ 337 h 21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55003" h="218693">
                  <a:moveTo>
                    <a:pt x="164018" y="337"/>
                  </a:moveTo>
                  <a:cubicBezTo>
                    <a:pt x="156501" y="-1030"/>
                    <a:pt x="147379" y="2048"/>
                    <a:pt x="139416" y="4437"/>
                  </a:cubicBezTo>
                  <a:cubicBezTo>
                    <a:pt x="133561" y="6193"/>
                    <a:pt x="128632" y="10230"/>
                    <a:pt x="123014" y="12638"/>
                  </a:cubicBezTo>
                  <a:cubicBezTo>
                    <a:pt x="119041" y="14341"/>
                    <a:pt x="114813" y="15372"/>
                    <a:pt x="110713" y="16739"/>
                  </a:cubicBezTo>
                  <a:cubicBezTo>
                    <a:pt x="106612" y="20839"/>
                    <a:pt x="103446" y="26163"/>
                    <a:pt x="98411" y="29040"/>
                  </a:cubicBezTo>
                  <a:cubicBezTo>
                    <a:pt x="93518" y="31836"/>
                    <a:pt x="87428" y="31592"/>
                    <a:pt x="82009" y="33140"/>
                  </a:cubicBezTo>
                  <a:cubicBezTo>
                    <a:pt x="77853" y="34327"/>
                    <a:pt x="73808" y="35874"/>
                    <a:pt x="69708" y="37241"/>
                  </a:cubicBezTo>
                  <a:cubicBezTo>
                    <a:pt x="65608" y="41341"/>
                    <a:pt x="62232" y="46325"/>
                    <a:pt x="57407" y="49542"/>
                  </a:cubicBezTo>
                  <a:cubicBezTo>
                    <a:pt x="35302" y="64279"/>
                    <a:pt x="53932" y="38779"/>
                    <a:pt x="32804" y="65944"/>
                  </a:cubicBezTo>
                  <a:cubicBezTo>
                    <a:pt x="26753" y="73724"/>
                    <a:pt x="16402" y="90547"/>
                    <a:pt x="16402" y="90547"/>
                  </a:cubicBezTo>
                  <a:cubicBezTo>
                    <a:pt x="15035" y="94647"/>
                    <a:pt x="14235" y="98982"/>
                    <a:pt x="12302" y="102848"/>
                  </a:cubicBezTo>
                  <a:cubicBezTo>
                    <a:pt x="10098" y="107256"/>
                    <a:pt x="6042" y="110619"/>
                    <a:pt x="4101" y="115149"/>
                  </a:cubicBezTo>
                  <a:cubicBezTo>
                    <a:pt x="1881" y="120329"/>
                    <a:pt x="1367" y="126084"/>
                    <a:pt x="0" y="131551"/>
                  </a:cubicBezTo>
                  <a:cubicBezTo>
                    <a:pt x="1367" y="145219"/>
                    <a:pt x="-593" y="159647"/>
                    <a:pt x="4101" y="172556"/>
                  </a:cubicBezTo>
                  <a:cubicBezTo>
                    <a:pt x="5578" y="176618"/>
                    <a:pt x="12649" y="174512"/>
                    <a:pt x="16402" y="176656"/>
                  </a:cubicBezTo>
                  <a:cubicBezTo>
                    <a:pt x="22336" y="180047"/>
                    <a:pt x="26691" y="185901"/>
                    <a:pt x="32804" y="188957"/>
                  </a:cubicBezTo>
                  <a:cubicBezTo>
                    <a:pt x="37845" y="191477"/>
                    <a:pt x="43787" y="191510"/>
                    <a:pt x="49206" y="193058"/>
                  </a:cubicBezTo>
                  <a:cubicBezTo>
                    <a:pt x="60461" y="196274"/>
                    <a:pt x="71168" y="201022"/>
                    <a:pt x="82009" y="205359"/>
                  </a:cubicBezTo>
                  <a:cubicBezTo>
                    <a:pt x="86110" y="209460"/>
                    <a:pt x="88544" y="217054"/>
                    <a:pt x="94311" y="217661"/>
                  </a:cubicBezTo>
                  <a:cubicBezTo>
                    <a:pt x="126991" y="221101"/>
                    <a:pt x="151117" y="215320"/>
                    <a:pt x="180420" y="209460"/>
                  </a:cubicBezTo>
                  <a:cubicBezTo>
                    <a:pt x="184521" y="206726"/>
                    <a:pt x="189237" y="204744"/>
                    <a:pt x="192722" y="201259"/>
                  </a:cubicBezTo>
                  <a:cubicBezTo>
                    <a:pt x="196207" y="197774"/>
                    <a:pt x="197136" y="192112"/>
                    <a:pt x="200922" y="188957"/>
                  </a:cubicBezTo>
                  <a:cubicBezTo>
                    <a:pt x="207679" y="183326"/>
                    <a:pt x="221079" y="179505"/>
                    <a:pt x="229626" y="176656"/>
                  </a:cubicBezTo>
                  <a:cubicBezTo>
                    <a:pt x="249119" y="163660"/>
                    <a:pt x="240369" y="173130"/>
                    <a:pt x="250128" y="143852"/>
                  </a:cubicBezTo>
                  <a:lnTo>
                    <a:pt x="254228" y="131551"/>
                  </a:lnTo>
                  <a:cubicBezTo>
                    <a:pt x="252837" y="109290"/>
                    <a:pt x="261604" y="73320"/>
                    <a:pt x="241927" y="53643"/>
                  </a:cubicBezTo>
                  <a:cubicBezTo>
                    <a:pt x="228274" y="39990"/>
                    <a:pt x="232332" y="49679"/>
                    <a:pt x="217324" y="41341"/>
                  </a:cubicBezTo>
                  <a:cubicBezTo>
                    <a:pt x="208708" y="36554"/>
                    <a:pt x="192722" y="24939"/>
                    <a:pt x="192722" y="24939"/>
                  </a:cubicBezTo>
                  <a:cubicBezTo>
                    <a:pt x="189988" y="20839"/>
                    <a:pt x="188700" y="15250"/>
                    <a:pt x="184521" y="12638"/>
                  </a:cubicBezTo>
                  <a:cubicBezTo>
                    <a:pt x="170707" y="4005"/>
                    <a:pt x="171535" y="1704"/>
                    <a:pt x="164018" y="337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4" name="Freeform 253"/>
            <p:cNvSpPr/>
            <p:nvPr/>
          </p:nvSpPr>
          <p:spPr bwMode="auto">
            <a:xfrm>
              <a:off x="5014178" y="2195334"/>
              <a:ext cx="395363" cy="320988"/>
            </a:xfrm>
            <a:custGeom>
              <a:avLst/>
              <a:gdLst>
                <a:gd name="connsiteX0" fmla="*/ 86110 w 237826"/>
                <a:gd name="connsiteY0" fmla="*/ 12659 h 193078"/>
                <a:gd name="connsiteX1" fmla="*/ 49206 w 237826"/>
                <a:gd name="connsiteY1" fmla="*/ 24960 h 193078"/>
                <a:gd name="connsiteX2" fmla="*/ 36904 w 237826"/>
                <a:gd name="connsiteY2" fmla="*/ 29060 h 193078"/>
                <a:gd name="connsiteX3" fmla="*/ 24603 w 237826"/>
                <a:gd name="connsiteY3" fmla="*/ 37261 h 193078"/>
                <a:gd name="connsiteX4" fmla="*/ 4101 w 237826"/>
                <a:gd name="connsiteY4" fmla="*/ 65964 h 193078"/>
                <a:gd name="connsiteX5" fmla="*/ 0 w 237826"/>
                <a:gd name="connsiteY5" fmla="*/ 78266 h 193078"/>
                <a:gd name="connsiteX6" fmla="*/ 4101 w 237826"/>
                <a:gd name="connsiteY6" fmla="*/ 106969 h 193078"/>
                <a:gd name="connsiteX7" fmla="*/ 12302 w 237826"/>
                <a:gd name="connsiteY7" fmla="*/ 119270 h 193078"/>
                <a:gd name="connsiteX8" fmla="*/ 36904 w 237826"/>
                <a:gd name="connsiteY8" fmla="*/ 135672 h 193078"/>
                <a:gd name="connsiteX9" fmla="*/ 65607 w 237826"/>
                <a:gd name="connsiteY9" fmla="*/ 143873 h 193078"/>
                <a:gd name="connsiteX10" fmla="*/ 82009 w 237826"/>
                <a:gd name="connsiteY10" fmla="*/ 152074 h 193078"/>
                <a:gd name="connsiteX11" fmla="*/ 106612 w 237826"/>
                <a:gd name="connsiteY11" fmla="*/ 168476 h 193078"/>
                <a:gd name="connsiteX12" fmla="*/ 118913 w 237826"/>
                <a:gd name="connsiteY12" fmla="*/ 180777 h 193078"/>
                <a:gd name="connsiteX13" fmla="*/ 159918 w 237826"/>
                <a:gd name="connsiteY13" fmla="*/ 193078 h 193078"/>
                <a:gd name="connsiteX14" fmla="*/ 205023 w 237826"/>
                <a:gd name="connsiteY14" fmla="*/ 188978 h 193078"/>
                <a:gd name="connsiteX15" fmla="*/ 217324 w 237826"/>
                <a:gd name="connsiteY15" fmla="*/ 156174 h 193078"/>
                <a:gd name="connsiteX16" fmla="*/ 233726 w 237826"/>
                <a:gd name="connsiteY16" fmla="*/ 131572 h 193078"/>
                <a:gd name="connsiteX17" fmla="*/ 237826 w 237826"/>
                <a:gd name="connsiteY17" fmla="*/ 119270 h 193078"/>
                <a:gd name="connsiteX18" fmla="*/ 217324 w 237826"/>
                <a:gd name="connsiteY18" fmla="*/ 65964 h 193078"/>
                <a:gd name="connsiteX19" fmla="*/ 196822 w 237826"/>
                <a:gd name="connsiteY19" fmla="*/ 49563 h 193078"/>
                <a:gd name="connsiteX20" fmla="*/ 188621 w 237826"/>
                <a:gd name="connsiteY20" fmla="*/ 37261 h 193078"/>
                <a:gd name="connsiteX21" fmla="*/ 164018 w 237826"/>
                <a:gd name="connsiteY21" fmla="*/ 24960 h 193078"/>
                <a:gd name="connsiteX22" fmla="*/ 127114 w 237826"/>
                <a:gd name="connsiteY22" fmla="*/ 8558 h 193078"/>
                <a:gd name="connsiteX23" fmla="*/ 114813 w 237826"/>
                <a:gd name="connsiteY23" fmla="*/ 4458 h 193078"/>
                <a:gd name="connsiteX24" fmla="*/ 102511 w 237826"/>
                <a:gd name="connsiteY24" fmla="*/ 357 h 193078"/>
                <a:gd name="connsiteX25" fmla="*/ 86110 w 237826"/>
                <a:gd name="connsiteY25" fmla="*/ 12659 h 193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7826" h="193078">
                  <a:moveTo>
                    <a:pt x="86110" y="12659"/>
                  </a:moveTo>
                  <a:lnTo>
                    <a:pt x="49206" y="24960"/>
                  </a:lnTo>
                  <a:lnTo>
                    <a:pt x="36904" y="29060"/>
                  </a:lnTo>
                  <a:cubicBezTo>
                    <a:pt x="32804" y="31794"/>
                    <a:pt x="28088" y="33776"/>
                    <a:pt x="24603" y="37261"/>
                  </a:cubicBezTo>
                  <a:cubicBezTo>
                    <a:pt x="22748" y="39116"/>
                    <a:pt x="6428" y="61309"/>
                    <a:pt x="4101" y="65964"/>
                  </a:cubicBezTo>
                  <a:cubicBezTo>
                    <a:pt x="2168" y="69830"/>
                    <a:pt x="1367" y="74165"/>
                    <a:pt x="0" y="78266"/>
                  </a:cubicBezTo>
                  <a:cubicBezTo>
                    <a:pt x="1367" y="87834"/>
                    <a:pt x="1324" y="97712"/>
                    <a:pt x="4101" y="106969"/>
                  </a:cubicBezTo>
                  <a:cubicBezTo>
                    <a:pt x="5517" y="111689"/>
                    <a:pt x="8593" y="116025"/>
                    <a:pt x="12302" y="119270"/>
                  </a:cubicBezTo>
                  <a:cubicBezTo>
                    <a:pt x="19719" y="125760"/>
                    <a:pt x="27342" y="133282"/>
                    <a:pt x="36904" y="135672"/>
                  </a:cubicBezTo>
                  <a:cubicBezTo>
                    <a:pt x="45235" y="137754"/>
                    <a:pt x="57366" y="140341"/>
                    <a:pt x="65607" y="143873"/>
                  </a:cubicBezTo>
                  <a:cubicBezTo>
                    <a:pt x="71225" y="146281"/>
                    <a:pt x="76767" y="148929"/>
                    <a:pt x="82009" y="152074"/>
                  </a:cubicBezTo>
                  <a:cubicBezTo>
                    <a:pt x="90461" y="157145"/>
                    <a:pt x="99642" y="161506"/>
                    <a:pt x="106612" y="168476"/>
                  </a:cubicBezTo>
                  <a:cubicBezTo>
                    <a:pt x="110712" y="172576"/>
                    <a:pt x="113844" y="177961"/>
                    <a:pt x="118913" y="180777"/>
                  </a:cubicBezTo>
                  <a:cubicBezTo>
                    <a:pt x="127083" y="185316"/>
                    <a:pt x="149328" y="190431"/>
                    <a:pt x="159918" y="193078"/>
                  </a:cubicBezTo>
                  <a:cubicBezTo>
                    <a:pt x="174953" y="191711"/>
                    <a:pt x="190932" y="194397"/>
                    <a:pt x="205023" y="188978"/>
                  </a:cubicBezTo>
                  <a:cubicBezTo>
                    <a:pt x="212521" y="186094"/>
                    <a:pt x="214713" y="161396"/>
                    <a:pt x="217324" y="156174"/>
                  </a:cubicBezTo>
                  <a:cubicBezTo>
                    <a:pt x="221732" y="147358"/>
                    <a:pt x="233726" y="131572"/>
                    <a:pt x="233726" y="131572"/>
                  </a:cubicBezTo>
                  <a:cubicBezTo>
                    <a:pt x="235093" y="127471"/>
                    <a:pt x="237826" y="123592"/>
                    <a:pt x="237826" y="119270"/>
                  </a:cubicBezTo>
                  <a:cubicBezTo>
                    <a:pt x="237826" y="89051"/>
                    <a:pt x="233484" y="90204"/>
                    <a:pt x="217324" y="65964"/>
                  </a:cubicBezTo>
                  <a:cubicBezTo>
                    <a:pt x="206726" y="50067"/>
                    <a:pt x="213798" y="55221"/>
                    <a:pt x="196822" y="49563"/>
                  </a:cubicBezTo>
                  <a:cubicBezTo>
                    <a:pt x="194088" y="45462"/>
                    <a:pt x="192106" y="40746"/>
                    <a:pt x="188621" y="37261"/>
                  </a:cubicBezTo>
                  <a:cubicBezTo>
                    <a:pt x="180672" y="29312"/>
                    <a:pt x="174023" y="28295"/>
                    <a:pt x="164018" y="24960"/>
                  </a:cubicBezTo>
                  <a:cubicBezTo>
                    <a:pt x="144525" y="11964"/>
                    <a:pt x="156391" y="18317"/>
                    <a:pt x="127114" y="8558"/>
                  </a:cubicBezTo>
                  <a:lnTo>
                    <a:pt x="114813" y="4458"/>
                  </a:lnTo>
                  <a:lnTo>
                    <a:pt x="102511" y="357"/>
                  </a:lnTo>
                  <a:cubicBezTo>
                    <a:pt x="54362" y="4735"/>
                    <a:pt x="64157" y="-9046"/>
                    <a:pt x="86110" y="12659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5" name="Freeform 254"/>
            <p:cNvSpPr/>
            <p:nvPr/>
          </p:nvSpPr>
          <p:spPr bwMode="auto">
            <a:xfrm>
              <a:off x="5379531" y="2449775"/>
              <a:ext cx="279234" cy="340561"/>
            </a:xfrm>
            <a:custGeom>
              <a:avLst/>
              <a:gdLst>
                <a:gd name="connsiteX0" fmla="*/ 28703 w 168756"/>
                <a:gd name="connsiteY0" fmla="*/ 16402 h 205023"/>
                <a:gd name="connsiteX1" fmla="*/ 8201 w 168756"/>
                <a:gd name="connsiteY1" fmla="*/ 41005 h 205023"/>
                <a:gd name="connsiteX2" fmla="*/ 0 w 168756"/>
                <a:gd name="connsiteY2" fmla="*/ 77909 h 205023"/>
                <a:gd name="connsiteX3" fmla="*/ 12301 w 168756"/>
                <a:gd name="connsiteY3" fmla="*/ 127114 h 205023"/>
                <a:gd name="connsiteX4" fmla="*/ 24603 w 168756"/>
                <a:gd name="connsiteY4" fmla="*/ 131215 h 205023"/>
                <a:gd name="connsiteX5" fmla="*/ 32804 w 168756"/>
                <a:gd name="connsiteY5" fmla="*/ 143516 h 205023"/>
                <a:gd name="connsiteX6" fmla="*/ 45105 w 168756"/>
                <a:gd name="connsiteY6" fmla="*/ 155817 h 205023"/>
                <a:gd name="connsiteX7" fmla="*/ 65607 w 168756"/>
                <a:gd name="connsiteY7" fmla="*/ 180420 h 205023"/>
                <a:gd name="connsiteX8" fmla="*/ 90210 w 168756"/>
                <a:gd name="connsiteY8" fmla="*/ 196822 h 205023"/>
                <a:gd name="connsiteX9" fmla="*/ 102511 w 168756"/>
                <a:gd name="connsiteY9" fmla="*/ 205023 h 205023"/>
                <a:gd name="connsiteX10" fmla="*/ 139415 w 168756"/>
                <a:gd name="connsiteY10" fmla="*/ 196822 h 205023"/>
                <a:gd name="connsiteX11" fmla="*/ 164018 w 168756"/>
                <a:gd name="connsiteY11" fmla="*/ 176320 h 205023"/>
                <a:gd name="connsiteX12" fmla="*/ 164018 w 168756"/>
                <a:gd name="connsiteY12" fmla="*/ 114813 h 205023"/>
                <a:gd name="connsiteX13" fmla="*/ 151717 w 168756"/>
                <a:gd name="connsiteY13" fmla="*/ 102512 h 205023"/>
                <a:gd name="connsiteX14" fmla="*/ 139415 w 168756"/>
                <a:gd name="connsiteY14" fmla="*/ 65607 h 205023"/>
                <a:gd name="connsiteX15" fmla="*/ 135315 w 168756"/>
                <a:gd name="connsiteY15" fmla="*/ 53306 h 205023"/>
                <a:gd name="connsiteX16" fmla="*/ 131214 w 168756"/>
                <a:gd name="connsiteY16" fmla="*/ 36904 h 205023"/>
                <a:gd name="connsiteX17" fmla="*/ 118913 w 168756"/>
                <a:gd name="connsiteY17" fmla="*/ 32804 h 205023"/>
                <a:gd name="connsiteX18" fmla="*/ 82009 w 168756"/>
                <a:gd name="connsiteY18" fmla="*/ 12302 h 205023"/>
                <a:gd name="connsiteX19" fmla="*/ 57406 w 168756"/>
                <a:gd name="connsiteY19" fmla="*/ 0 h 205023"/>
                <a:gd name="connsiteX20" fmla="*/ 32804 w 168756"/>
                <a:gd name="connsiteY20" fmla="*/ 4101 h 205023"/>
                <a:gd name="connsiteX21" fmla="*/ 28703 w 168756"/>
                <a:gd name="connsiteY21" fmla="*/ 16402 h 20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8756" h="205023">
                  <a:moveTo>
                    <a:pt x="28703" y="16402"/>
                  </a:moveTo>
                  <a:cubicBezTo>
                    <a:pt x="24603" y="22553"/>
                    <a:pt x="13693" y="31851"/>
                    <a:pt x="8201" y="41005"/>
                  </a:cubicBezTo>
                  <a:cubicBezTo>
                    <a:pt x="6462" y="43903"/>
                    <a:pt x="193" y="76942"/>
                    <a:pt x="0" y="77909"/>
                  </a:cubicBezTo>
                  <a:cubicBezTo>
                    <a:pt x="1414" y="90640"/>
                    <a:pt x="-1480" y="116090"/>
                    <a:pt x="12301" y="127114"/>
                  </a:cubicBezTo>
                  <a:cubicBezTo>
                    <a:pt x="15676" y="129814"/>
                    <a:pt x="20502" y="129848"/>
                    <a:pt x="24603" y="131215"/>
                  </a:cubicBezTo>
                  <a:cubicBezTo>
                    <a:pt x="27337" y="135315"/>
                    <a:pt x="29649" y="139730"/>
                    <a:pt x="32804" y="143516"/>
                  </a:cubicBezTo>
                  <a:cubicBezTo>
                    <a:pt x="36516" y="147971"/>
                    <a:pt x="41889" y="150992"/>
                    <a:pt x="45105" y="155817"/>
                  </a:cubicBezTo>
                  <a:cubicBezTo>
                    <a:pt x="62322" y="181644"/>
                    <a:pt x="28425" y="154393"/>
                    <a:pt x="65607" y="180420"/>
                  </a:cubicBezTo>
                  <a:cubicBezTo>
                    <a:pt x="73682" y="186072"/>
                    <a:pt x="82009" y="191355"/>
                    <a:pt x="90210" y="196822"/>
                  </a:cubicBezTo>
                  <a:lnTo>
                    <a:pt x="102511" y="205023"/>
                  </a:lnTo>
                  <a:cubicBezTo>
                    <a:pt x="114812" y="202289"/>
                    <a:pt x="127460" y="200807"/>
                    <a:pt x="139415" y="196822"/>
                  </a:cubicBezTo>
                  <a:cubicBezTo>
                    <a:pt x="147979" y="193967"/>
                    <a:pt x="158307" y="182031"/>
                    <a:pt x="164018" y="176320"/>
                  </a:cubicBezTo>
                  <a:cubicBezTo>
                    <a:pt x="167905" y="152994"/>
                    <a:pt x="172382" y="139905"/>
                    <a:pt x="164018" y="114813"/>
                  </a:cubicBezTo>
                  <a:cubicBezTo>
                    <a:pt x="162184" y="109312"/>
                    <a:pt x="155817" y="106612"/>
                    <a:pt x="151717" y="102512"/>
                  </a:cubicBezTo>
                  <a:lnTo>
                    <a:pt x="139415" y="65607"/>
                  </a:lnTo>
                  <a:cubicBezTo>
                    <a:pt x="138048" y="61507"/>
                    <a:pt x="136363" y="57499"/>
                    <a:pt x="135315" y="53306"/>
                  </a:cubicBezTo>
                  <a:cubicBezTo>
                    <a:pt x="133948" y="47839"/>
                    <a:pt x="134735" y="41305"/>
                    <a:pt x="131214" y="36904"/>
                  </a:cubicBezTo>
                  <a:cubicBezTo>
                    <a:pt x="128514" y="33529"/>
                    <a:pt x="123013" y="34171"/>
                    <a:pt x="118913" y="32804"/>
                  </a:cubicBezTo>
                  <a:cubicBezTo>
                    <a:pt x="90714" y="14005"/>
                    <a:pt x="103661" y="19519"/>
                    <a:pt x="82009" y="12302"/>
                  </a:cubicBezTo>
                  <a:cubicBezTo>
                    <a:pt x="75790" y="8156"/>
                    <a:pt x="65894" y="0"/>
                    <a:pt x="57406" y="0"/>
                  </a:cubicBezTo>
                  <a:cubicBezTo>
                    <a:pt x="49092" y="0"/>
                    <a:pt x="41005" y="2734"/>
                    <a:pt x="32804" y="4101"/>
                  </a:cubicBezTo>
                  <a:cubicBezTo>
                    <a:pt x="28271" y="17699"/>
                    <a:pt x="32803" y="10251"/>
                    <a:pt x="28703" y="1640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56" name="Freeform 255"/>
            <p:cNvSpPr/>
            <p:nvPr/>
          </p:nvSpPr>
          <p:spPr bwMode="auto">
            <a:xfrm>
              <a:off x="5379531" y="2803383"/>
              <a:ext cx="309244" cy="310550"/>
            </a:xfrm>
            <a:custGeom>
              <a:avLst/>
              <a:gdLst>
                <a:gd name="connsiteX0" fmla="*/ 65684 w 225964"/>
                <a:gd name="connsiteY0" fmla="*/ 12302 h 229625"/>
                <a:gd name="connsiteX1" fmla="*/ 41082 w 225964"/>
                <a:gd name="connsiteY1" fmla="*/ 20502 h 229625"/>
                <a:gd name="connsiteX2" fmla="*/ 16479 w 225964"/>
                <a:gd name="connsiteY2" fmla="*/ 49206 h 229625"/>
                <a:gd name="connsiteX3" fmla="*/ 4178 w 225964"/>
                <a:gd name="connsiteY3" fmla="*/ 61507 h 229625"/>
                <a:gd name="connsiteX4" fmla="*/ 77 w 225964"/>
                <a:gd name="connsiteY4" fmla="*/ 73808 h 229625"/>
                <a:gd name="connsiteX5" fmla="*/ 4178 w 225964"/>
                <a:gd name="connsiteY5" fmla="*/ 196822 h 229625"/>
                <a:gd name="connsiteX6" fmla="*/ 16479 w 225964"/>
                <a:gd name="connsiteY6" fmla="*/ 205023 h 229625"/>
                <a:gd name="connsiteX7" fmla="*/ 73885 w 225964"/>
                <a:gd name="connsiteY7" fmla="*/ 217324 h 229625"/>
                <a:gd name="connsiteX8" fmla="*/ 106689 w 225964"/>
                <a:gd name="connsiteY8" fmla="*/ 229625 h 229625"/>
                <a:gd name="connsiteX9" fmla="*/ 143593 w 225964"/>
                <a:gd name="connsiteY9" fmla="*/ 225525 h 229625"/>
                <a:gd name="connsiteX10" fmla="*/ 155894 w 225964"/>
                <a:gd name="connsiteY10" fmla="*/ 217324 h 229625"/>
                <a:gd name="connsiteX11" fmla="*/ 180497 w 225964"/>
                <a:gd name="connsiteY11" fmla="*/ 209123 h 229625"/>
                <a:gd name="connsiteX12" fmla="*/ 188698 w 225964"/>
                <a:gd name="connsiteY12" fmla="*/ 184520 h 229625"/>
                <a:gd name="connsiteX13" fmla="*/ 192798 w 225964"/>
                <a:gd name="connsiteY13" fmla="*/ 172219 h 229625"/>
                <a:gd name="connsiteX14" fmla="*/ 200999 w 225964"/>
                <a:gd name="connsiteY14" fmla="*/ 159918 h 229625"/>
                <a:gd name="connsiteX15" fmla="*/ 209200 w 225964"/>
                <a:gd name="connsiteY15" fmla="*/ 131215 h 229625"/>
                <a:gd name="connsiteX16" fmla="*/ 217401 w 225964"/>
                <a:gd name="connsiteY16" fmla="*/ 118913 h 229625"/>
                <a:gd name="connsiteX17" fmla="*/ 225602 w 225964"/>
                <a:gd name="connsiteY17" fmla="*/ 94311 h 229625"/>
                <a:gd name="connsiteX18" fmla="*/ 221501 w 225964"/>
                <a:gd name="connsiteY18" fmla="*/ 77909 h 229625"/>
                <a:gd name="connsiteX19" fmla="*/ 205100 w 225964"/>
                <a:gd name="connsiteY19" fmla="*/ 69708 h 229625"/>
                <a:gd name="connsiteX20" fmla="*/ 188698 w 225964"/>
                <a:gd name="connsiteY20" fmla="*/ 65607 h 229625"/>
                <a:gd name="connsiteX21" fmla="*/ 176396 w 225964"/>
                <a:gd name="connsiteY21" fmla="*/ 61507 h 229625"/>
                <a:gd name="connsiteX22" fmla="*/ 159995 w 225964"/>
                <a:gd name="connsiteY22" fmla="*/ 49206 h 229625"/>
                <a:gd name="connsiteX23" fmla="*/ 147693 w 225964"/>
                <a:gd name="connsiteY23" fmla="*/ 41005 h 229625"/>
                <a:gd name="connsiteX24" fmla="*/ 131291 w 225964"/>
                <a:gd name="connsiteY24" fmla="*/ 16402 h 229625"/>
                <a:gd name="connsiteX25" fmla="*/ 118990 w 225964"/>
                <a:gd name="connsiteY25" fmla="*/ 8201 h 229625"/>
                <a:gd name="connsiteX26" fmla="*/ 94387 w 225964"/>
                <a:gd name="connsiteY26" fmla="*/ 0 h 229625"/>
                <a:gd name="connsiteX27" fmla="*/ 53383 w 225964"/>
                <a:gd name="connsiteY27" fmla="*/ 16402 h 229625"/>
                <a:gd name="connsiteX28" fmla="*/ 65684 w 225964"/>
                <a:gd name="connsiteY28" fmla="*/ 12302 h 22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25964" h="229625">
                  <a:moveTo>
                    <a:pt x="65684" y="12302"/>
                  </a:moveTo>
                  <a:cubicBezTo>
                    <a:pt x="63634" y="12985"/>
                    <a:pt x="48494" y="16055"/>
                    <a:pt x="41082" y="20502"/>
                  </a:cubicBezTo>
                  <a:cubicBezTo>
                    <a:pt x="24655" y="30358"/>
                    <a:pt x="26764" y="36864"/>
                    <a:pt x="16479" y="49206"/>
                  </a:cubicBezTo>
                  <a:cubicBezTo>
                    <a:pt x="12767" y="53661"/>
                    <a:pt x="8278" y="57407"/>
                    <a:pt x="4178" y="61507"/>
                  </a:cubicBezTo>
                  <a:cubicBezTo>
                    <a:pt x="2811" y="65607"/>
                    <a:pt x="77" y="69486"/>
                    <a:pt x="77" y="73808"/>
                  </a:cubicBezTo>
                  <a:cubicBezTo>
                    <a:pt x="77" y="114835"/>
                    <a:pt x="-911" y="156111"/>
                    <a:pt x="4178" y="196822"/>
                  </a:cubicBezTo>
                  <a:cubicBezTo>
                    <a:pt x="4789" y="201712"/>
                    <a:pt x="11848" y="203339"/>
                    <a:pt x="16479" y="205023"/>
                  </a:cubicBezTo>
                  <a:cubicBezTo>
                    <a:pt x="33773" y="211312"/>
                    <a:pt x="55555" y="214269"/>
                    <a:pt x="73885" y="217324"/>
                  </a:cubicBezTo>
                  <a:cubicBezTo>
                    <a:pt x="83218" y="221990"/>
                    <a:pt x="95522" y="229625"/>
                    <a:pt x="106689" y="229625"/>
                  </a:cubicBezTo>
                  <a:cubicBezTo>
                    <a:pt x="119066" y="229625"/>
                    <a:pt x="131292" y="226892"/>
                    <a:pt x="143593" y="225525"/>
                  </a:cubicBezTo>
                  <a:cubicBezTo>
                    <a:pt x="147693" y="222791"/>
                    <a:pt x="151391" y="219325"/>
                    <a:pt x="155894" y="217324"/>
                  </a:cubicBezTo>
                  <a:cubicBezTo>
                    <a:pt x="163794" y="213813"/>
                    <a:pt x="180497" y="209123"/>
                    <a:pt x="180497" y="209123"/>
                  </a:cubicBezTo>
                  <a:lnTo>
                    <a:pt x="188698" y="184520"/>
                  </a:lnTo>
                  <a:cubicBezTo>
                    <a:pt x="190065" y="180420"/>
                    <a:pt x="190400" y="175815"/>
                    <a:pt x="192798" y="172219"/>
                  </a:cubicBezTo>
                  <a:lnTo>
                    <a:pt x="200999" y="159918"/>
                  </a:lnTo>
                  <a:cubicBezTo>
                    <a:pt x="202312" y="154667"/>
                    <a:pt x="206260" y="137095"/>
                    <a:pt x="209200" y="131215"/>
                  </a:cubicBezTo>
                  <a:cubicBezTo>
                    <a:pt x="211404" y="126807"/>
                    <a:pt x="214667" y="123014"/>
                    <a:pt x="217401" y="118913"/>
                  </a:cubicBezTo>
                  <a:cubicBezTo>
                    <a:pt x="220135" y="110712"/>
                    <a:pt x="227699" y="102697"/>
                    <a:pt x="225602" y="94311"/>
                  </a:cubicBezTo>
                  <a:cubicBezTo>
                    <a:pt x="224235" y="88844"/>
                    <a:pt x="225109" y="82238"/>
                    <a:pt x="221501" y="77909"/>
                  </a:cubicBezTo>
                  <a:cubicBezTo>
                    <a:pt x="217588" y="73213"/>
                    <a:pt x="210823" y="71854"/>
                    <a:pt x="205100" y="69708"/>
                  </a:cubicBezTo>
                  <a:cubicBezTo>
                    <a:pt x="199823" y="67729"/>
                    <a:pt x="194117" y="67155"/>
                    <a:pt x="188698" y="65607"/>
                  </a:cubicBezTo>
                  <a:cubicBezTo>
                    <a:pt x="184542" y="64420"/>
                    <a:pt x="180497" y="62874"/>
                    <a:pt x="176396" y="61507"/>
                  </a:cubicBezTo>
                  <a:cubicBezTo>
                    <a:pt x="170929" y="57407"/>
                    <a:pt x="165556" y="53178"/>
                    <a:pt x="159995" y="49206"/>
                  </a:cubicBezTo>
                  <a:cubicBezTo>
                    <a:pt x="155985" y="46341"/>
                    <a:pt x="150938" y="44714"/>
                    <a:pt x="147693" y="41005"/>
                  </a:cubicBezTo>
                  <a:cubicBezTo>
                    <a:pt x="141202" y="33587"/>
                    <a:pt x="139492" y="21869"/>
                    <a:pt x="131291" y="16402"/>
                  </a:cubicBezTo>
                  <a:cubicBezTo>
                    <a:pt x="127191" y="13668"/>
                    <a:pt x="123493" y="10202"/>
                    <a:pt x="118990" y="8201"/>
                  </a:cubicBezTo>
                  <a:cubicBezTo>
                    <a:pt x="111090" y="4690"/>
                    <a:pt x="94387" y="0"/>
                    <a:pt x="94387" y="0"/>
                  </a:cubicBezTo>
                  <a:cubicBezTo>
                    <a:pt x="52277" y="5265"/>
                    <a:pt x="69672" y="-5315"/>
                    <a:pt x="53383" y="16402"/>
                  </a:cubicBezTo>
                  <a:cubicBezTo>
                    <a:pt x="52223" y="17948"/>
                    <a:pt x="67734" y="11619"/>
                    <a:pt x="65684" y="1230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rgbClr val="0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44623" y="1836839"/>
            <a:ext cx="1655179" cy="308670"/>
            <a:chOff x="3675526" y="2605357"/>
            <a:chExt cx="1513499" cy="238253"/>
          </a:xfrm>
        </p:grpSpPr>
        <p:cxnSp>
          <p:nvCxnSpPr>
            <p:cNvPr id="258" name="Straight Arrow Connector 257"/>
            <p:cNvCxnSpPr/>
            <p:nvPr/>
          </p:nvCxnSpPr>
          <p:spPr>
            <a:xfrm>
              <a:off x="3675526" y="2843610"/>
              <a:ext cx="151349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Rectangle 245"/>
            <p:cNvSpPr>
              <a:spLocks noChangeArrowheads="1"/>
            </p:cNvSpPr>
            <p:nvPr/>
          </p:nvSpPr>
          <p:spPr bwMode="auto">
            <a:xfrm>
              <a:off x="3675526" y="2605357"/>
              <a:ext cx="729963" cy="22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4377"/>
              <a:r>
                <a:rPr lang="en-US" sz="1867" dirty="0">
                  <a:solidFill>
                    <a:srgbClr val="C00000"/>
                  </a:solidFill>
                  <a:latin typeface="Arial" charset="0"/>
                </a:rPr>
                <a:t>Particle</a:t>
              </a:r>
            </a:p>
          </p:txBody>
        </p:sp>
      </p:grpSp>
      <p:sp>
        <p:nvSpPr>
          <p:cNvPr id="260" name="Freeform 268"/>
          <p:cNvSpPr>
            <a:spLocks/>
          </p:cNvSpPr>
          <p:nvPr/>
        </p:nvSpPr>
        <p:spPr bwMode="auto">
          <a:xfrm>
            <a:off x="1750131" y="1850881"/>
            <a:ext cx="121429" cy="256776"/>
          </a:xfrm>
          <a:custGeom>
            <a:avLst/>
            <a:gdLst>
              <a:gd name="T0" fmla="*/ 2147483647 w 34"/>
              <a:gd name="T1" fmla="*/ 2147483647 h 105"/>
              <a:gd name="T2" fmla="*/ 2147483647 w 34"/>
              <a:gd name="T3" fmla="*/ 2147483647 h 105"/>
              <a:gd name="T4" fmla="*/ 2147483647 w 34"/>
              <a:gd name="T5" fmla="*/ 2147483647 h 105"/>
              <a:gd name="T6" fmla="*/ 2147483647 w 34"/>
              <a:gd name="T7" fmla="*/ 2147483647 h 105"/>
              <a:gd name="T8" fmla="*/ 2147483647 w 34"/>
              <a:gd name="T9" fmla="*/ 2147483647 h 105"/>
              <a:gd name="T10" fmla="*/ 2147483647 w 34"/>
              <a:gd name="T11" fmla="*/ 2147483647 h 105"/>
              <a:gd name="T12" fmla="*/ 2147483647 w 34"/>
              <a:gd name="T13" fmla="*/ 2147483647 h 105"/>
              <a:gd name="T14" fmla="*/ 2147483647 w 34"/>
              <a:gd name="T15" fmla="*/ 2147483647 h 105"/>
              <a:gd name="T16" fmla="*/ 2147483647 w 34"/>
              <a:gd name="T17" fmla="*/ 2147483647 h 105"/>
              <a:gd name="T18" fmla="*/ 2147483647 w 34"/>
              <a:gd name="T19" fmla="*/ 2147483647 h 105"/>
              <a:gd name="T20" fmla="*/ 2147483647 w 34"/>
              <a:gd name="T21" fmla="*/ 2147483647 h 105"/>
              <a:gd name="T22" fmla="*/ 2147483647 w 34"/>
              <a:gd name="T23" fmla="*/ 2147483647 h 105"/>
              <a:gd name="T24" fmla="*/ 2147483647 w 34"/>
              <a:gd name="T25" fmla="*/ 2147483647 h 105"/>
              <a:gd name="T26" fmla="*/ 2147483647 w 34"/>
              <a:gd name="T27" fmla="*/ 2147483647 h 105"/>
              <a:gd name="T28" fmla="*/ 0 w 34"/>
              <a:gd name="T29" fmla="*/ 2147483647 h 105"/>
              <a:gd name="T30" fmla="*/ 2147483647 w 34"/>
              <a:gd name="T31" fmla="*/ 2147483647 h 105"/>
              <a:gd name="T32" fmla="*/ 2147483647 w 34"/>
              <a:gd name="T33" fmla="*/ 2147483647 h 105"/>
              <a:gd name="T34" fmla="*/ 2147483647 w 34"/>
              <a:gd name="T35" fmla="*/ 2147483647 h 105"/>
              <a:gd name="T36" fmla="*/ 2147483647 w 34"/>
              <a:gd name="T37" fmla="*/ 2147483647 h 105"/>
              <a:gd name="T38" fmla="*/ 2147483647 w 34"/>
              <a:gd name="T39" fmla="*/ 2147483647 h 105"/>
              <a:gd name="T40" fmla="*/ 2147483647 w 34"/>
              <a:gd name="T41" fmla="*/ 2147483647 h 105"/>
              <a:gd name="T42" fmla="*/ 2147483647 w 34"/>
              <a:gd name="T43" fmla="*/ 2147483647 h 105"/>
              <a:gd name="T44" fmla="*/ 2147483647 w 34"/>
              <a:gd name="T45" fmla="*/ 2147483647 h 105"/>
              <a:gd name="T46" fmla="*/ 2147483647 w 34"/>
              <a:gd name="T47" fmla="*/ 2147483647 h 105"/>
              <a:gd name="T48" fmla="*/ 2147483647 w 34"/>
              <a:gd name="T49" fmla="*/ 2147483647 h 105"/>
              <a:gd name="T50" fmla="*/ 2147483647 w 34"/>
              <a:gd name="T51" fmla="*/ 2147483647 h 105"/>
              <a:gd name="T52" fmla="*/ 2147483647 w 34"/>
              <a:gd name="T53" fmla="*/ 2147483647 h 105"/>
              <a:gd name="T54" fmla="*/ 2147483647 w 34"/>
              <a:gd name="T55" fmla="*/ 2147483647 h 105"/>
              <a:gd name="T56" fmla="*/ 2147483647 w 34"/>
              <a:gd name="T57" fmla="*/ 0 h 10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4" h="105">
                <a:moveTo>
                  <a:pt x="24" y="95"/>
                </a:moveTo>
                <a:lnTo>
                  <a:pt x="24" y="100"/>
                </a:lnTo>
                <a:lnTo>
                  <a:pt x="19" y="105"/>
                </a:lnTo>
                <a:lnTo>
                  <a:pt x="13" y="101"/>
                </a:lnTo>
                <a:lnTo>
                  <a:pt x="2" y="93"/>
                </a:lnTo>
                <a:lnTo>
                  <a:pt x="3" y="80"/>
                </a:lnTo>
                <a:lnTo>
                  <a:pt x="2" y="73"/>
                </a:lnTo>
                <a:lnTo>
                  <a:pt x="13" y="63"/>
                </a:lnTo>
                <a:lnTo>
                  <a:pt x="19" y="67"/>
                </a:lnTo>
                <a:lnTo>
                  <a:pt x="24" y="64"/>
                </a:lnTo>
                <a:lnTo>
                  <a:pt x="24" y="55"/>
                </a:lnTo>
                <a:lnTo>
                  <a:pt x="11" y="59"/>
                </a:lnTo>
                <a:lnTo>
                  <a:pt x="10" y="54"/>
                </a:lnTo>
                <a:lnTo>
                  <a:pt x="5" y="60"/>
                </a:lnTo>
                <a:lnTo>
                  <a:pt x="0" y="57"/>
                </a:lnTo>
                <a:lnTo>
                  <a:pt x="8" y="37"/>
                </a:lnTo>
                <a:lnTo>
                  <a:pt x="11" y="41"/>
                </a:lnTo>
                <a:lnTo>
                  <a:pt x="21" y="42"/>
                </a:lnTo>
                <a:lnTo>
                  <a:pt x="21" y="39"/>
                </a:lnTo>
                <a:lnTo>
                  <a:pt x="15" y="37"/>
                </a:lnTo>
                <a:lnTo>
                  <a:pt x="15" y="28"/>
                </a:lnTo>
                <a:lnTo>
                  <a:pt x="21" y="29"/>
                </a:lnTo>
                <a:lnTo>
                  <a:pt x="23" y="19"/>
                </a:lnTo>
                <a:lnTo>
                  <a:pt x="14" y="19"/>
                </a:lnTo>
                <a:lnTo>
                  <a:pt x="14" y="13"/>
                </a:lnTo>
                <a:lnTo>
                  <a:pt x="19" y="13"/>
                </a:lnTo>
                <a:lnTo>
                  <a:pt x="22" y="6"/>
                </a:lnTo>
                <a:lnTo>
                  <a:pt x="33" y="7"/>
                </a:lnTo>
                <a:lnTo>
                  <a:pt x="34" y="0"/>
                </a:lnTo>
              </a:path>
            </a:pathLst>
          </a:custGeom>
          <a:noFill/>
          <a:ln w="19050">
            <a:solidFill>
              <a:srgbClr val="FFC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1" name="7-Point Star 260"/>
          <p:cNvSpPr/>
          <p:nvPr/>
        </p:nvSpPr>
        <p:spPr>
          <a:xfrm>
            <a:off x="1715525" y="2098907"/>
            <a:ext cx="90899" cy="90899"/>
          </a:xfrm>
          <a:prstGeom prst="star7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2" name="Freeform 269"/>
          <p:cNvSpPr>
            <a:spLocks/>
          </p:cNvSpPr>
          <p:nvPr/>
        </p:nvSpPr>
        <p:spPr bwMode="auto">
          <a:xfrm>
            <a:off x="2681003" y="3579197"/>
            <a:ext cx="843492" cy="157713"/>
          </a:xfrm>
          <a:custGeom>
            <a:avLst/>
            <a:gdLst>
              <a:gd name="T0" fmla="*/ 0 w 666"/>
              <a:gd name="T1" fmla="*/ 431 h 435"/>
              <a:gd name="T2" fmla="*/ 20 w 666"/>
              <a:gd name="T3" fmla="*/ 420 h 435"/>
              <a:gd name="T4" fmla="*/ 36 w 666"/>
              <a:gd name="T5" fmla="*/ 432 h 435"/>
              <a:gd name="T6" fmla="*/ 60 w 666"/>
              <a:gd name="T7" fmla="*/ 421 h 435"/>
              <a:gd name="T8" fmla="*/ 59 w 666"/>
              <a:gd name="T9" fmla="*/ 431 h 435"/>
              <a:gd name="T10" fmla="*/ 41 w 666"/>
              <a:gd name="T11" fmla="*/ 422 h 435"/>
              <a:gd name="T12" fmla="*/ 108 w 666"/>
              <a:gd name="T13" fmla="*/ 432 h 435"/>
              <a:gd name="T14" fmla="*/ 112 w 666"/>
              <a:gd name="T15" fmla="*/ 422 h 435"/>
              <a:gd name="T16" fmla="*/ 138 w 666"/>
              <a:gd name="T17" fmla="*/ 432 h 435"/>
              <a:gd name="T18" fmla="*/ 190 w 666"/>
              <a:gd name="T19" fmla="*/ 420 h 435"/>
              <a:gd name="T20" fmla="*/ 269 w 666"/>
              <a:gd name="T21" fmla="*/ 432 h 435"/>
              <a:gd name="T22" fmla="*/ 299 w 666"/>
              <a:gd name="T23" fmla="*/ 422 h 435"/>
              <a:gd name="T24" fmla="*/ 341 w 666"/>
              <a:gd name="T25" fmla="*/ 432 h 435"/>
              <a:gd name="T26" fmla="*/ 359 w 666"/>
              <a:gd name="T27" fmla="*/ 420 h 435"/>
              <a:gd name="T28" fmla="*/ 362 w 666"/>
              <a:gd name="T29" fmla="*/ 429 h 435"/>
              <a:gd name="T30" fmla="*/ 368 w 666"/>
              <a:gd name="T31" fmla="*/ 423 h 435"/>
              <a:gd name="T32" fmla="*/ 366 w 666"/>
              <a:gd name="T33" fmla="*/ 433 h 435"/>
              <a:gd name="T34" fmla="*/ 431 w 666"/>
              <a:gd name="T35" fmla="*/ 422 h 435"/>
              <a:gd name="T36" fmla="*/ 420 w 666"/>
              <a:gd name="T37" fmla="*/ 433 h 435"/>
              <a:gd name="T38" fmla="*/ 449 w 666"/>
              <a:gd name="T39" fmla="*/ 421 h 435"/>
              <a:gd name="T40" fmla="*/ 449 w 666"/>
              <a:gd name="T41" fmla="*/ 435 h 435"/>
              <a:gd name="T42" fmla="*/ 457 w 666"/>
              <a:gd name="T43" fmla="*/ 419 h 435"/>
              <a:gd name="T44" fmla="*/ 487 w 666"/>
              <a:gd name="T45" fmla="*/ 432 h 435"/>
              <a:gd name="T46" fmla="*/ 478 w 666"/>
              <a:gd name="T47" fmla="*/ 421 h 435"/>
              <a:gd name="T48" fmla="*/ 525 w 666"/>
              <a:gd name="T49" fmla="*/ 432 h 435"/>
              <a:gd name="T50" fmla="*/ 646 w 666"/>
              <a:gd name="T51" fmla="*/ 395 h 435"/>
              <a:gd name="T52" fmla="*/ 659 w 666"/>
              <a:gd name="T53" fmla="*/ 408 h 435"/>
              <a:gd name="T54" fmla="*/ 666 w 666"/>
              <a:gd name="T55" fmla="*/ 394 h 435"/>
              <a:gd name="T56" fmla="*/ 636 w 666"/>
              <a:gd name="T57" fmla="*/ 409 h 435"/>
              <a:gd name="T58" fmla="*/ 504 w 666"/>
              <a:gd name="T59" fmla="*/ 389 h 435"/>
              <a:gd name="T60" fmla="*/ 625 w 666"/>
              <a:gd name="T61" fmla="*/ 374 h 435"/>
              <a:gd name="T62" fmla="*/ 584 w 666"/>
              <a:gd name="T63" fmla="*/ 433 h 435"/>
              <a:gd name="T64" fmla="*/ 502 w 666"/>
              <a:gd name="T65" fmla="*/ 330 h 435"/>
              <a:gd name="T66" fmla="*/ 625 w 666"/>
              <a:gd name="T67" fmla="*/ 279 h 435"/>
              <a:gd name="T68" fmla="*/ 504 w 666"/>
              <a:gd name="T69" fmla="*/ 220 h 435"/>
              <a:gd name="T70" fmla="*/ 628 w 666"/>
              <a:gd name="T71" fmla="*/ 333 h 435"/>
              <a:gd name="T72" fmla="*/ 519 w 666"/>
              <a:gd name="T73" fmla="*/ 78 h 435"/>
              <a:gd name="T74" fmla="*/ 503 w 666"/>
              <a:gd name="T75" fmla="*/ 112 h 435"/>
              <a:gd name="T76" fmla="*/ 591 w 666"/>
              <a:gd name="T77" fmla="*/ 53 h 435"/>
              <a:gd name="T78" fmla="*/ 535 w 666"/>
              <a:gd name="T79" fmla="*/ 41 h 435"/>
              <a:gd name="T80" fmla="*/ 625 w 666"/>
              <a:gd name="T81" fmla="*/ 148 h 435"/>
              <a:gd name="T82" fmla="*/ 501 w 666"/>
              <a:gd name="T83" fmla="*/ 146 h 435"/>
              <a:gd name="T84" fmla="*/ 574 w 666"/>
              <a:gd name="T85" fmla="*/ 0 h 43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connsiteX0" fmla="*/ 0 w 10000"/>
              <a:gd name="connsiteY0" fmla="*/ 9908 h 10000"/>
              <a:gd name="connsiteX1" fmla="*/ 300 w 10000"/>
              <a:gd name="connsiteY1" fmla="*/ 9655 h 10000"/>
              <a:gd name="connsiteX2" fmla="*/ 541 w 10000"/>
              <a:gd name="connsiteY2" fmla="*/ 9931 h 10000"/>
              <a:gd name="connsiteX3" fmla="*/ 901 w 10000"/>
              <a:gd name="connsiteY3" fmla="*/ 9678 h 10000"/>
              <a:gd name="connsiteX4" fmla="*/ 886 w 10000"/>
              <a:gd name="connsiteY4" fmla="*/ 9908 h 10000"/>
              <a:gd name="connsiteX5" fmla="*/ 616 w 10000"/>
              <a:gd name="connsiteY5" fmla="*/ 9701 h 10000"/>
              <a:gd name="connsiteX6" fmla="*/ 1622 w 10000"/>
              <a:gd name="connsiteY6" fmla="*/ 9931 h 10000"/>
              <a:gd name="connsiteX7" fmla="*/ 1682 w 10000"/>
              <a:gd name="connsiteY7" fmla="*/ 9701 h 10000"/>
              <a:gd name="connsiteX8" fmla="*/ 2072 w 10000"/>
              <a:gd name="connsiteY8" fmla="*/ 9931 h 10000"/>
              <a:gd name="connsiteX9" fmla="*/ 2853 w 10000"/>
              <a:gd name="connsiteY9" fmla="*/ 9655 h 10000"/>
              <a:gd name="connsiteX10" fmla="*/ 4039 w 10000"/>
              <a:gd name="connsiteY10" fmla="*/ 9931 h 10000"/>
              <a:gd name="connsiteX11" fmla="*/ 4489 w 10000"/>
              <a:gd name="connsiteY11" fmla="*/ 9701 h 10000"/>
              <a:gd name="connsiteX12" fmla="*/ 5120 w 10000"/>
              <a:gd name="connsiteY12" fmla="*/ 9931 h 10000"/>
              <a:gd name="connsiteX13" fmla="*/ 5390 w 10000"/>
              <a:gd name="connsiteY13" fmla="*/ 9655 h 10000"/>
              <a:gd name="connsiteX14" fmla="*/ 5435 w 10000"/>
              <a:gd name="connsiteY14" fmla="*/ 9862 h 10000"/>
              <a:gd name="connsiteX15" fmla="*/ 5526 w 10000"/>
              <a:gd name="connsiteY15" fmla="*/ 9724 h 10000"/>
              <a:gd name="connsiteX16" fmla="*/ 5495 w 10000"/>
              <a:gd name="connsiteY16" fmla="*/ 9954 h 10000"/>
              <a:gd name="connsiteX17" fmla="*/ 6471 w 10000"/>
              <a:gd name="connsiteY17" fmla="*/ 9701 h 10000"/>
              <a:gd name="connsiteX18" fmla="*/ 6306 w 10000"/>
              <a:gd name="connsiteY18" fmla="*/ 9954 h 10000"/>
              <a:gd name="connsiteX19" fmla="*/ 6742 w 10000"/>
              <a:gd name="connsiteY19" fmla="*/ 9678 h 10000"/>
              <a:gd name="connsiteX20" fmla="*/ 6742 w 10000"/>
              <a:gd name="connsiteY20" fmla="*/ 10000 h 10000"/>
              <a:gd name="connsiteX21" fmla="*/ 6862 w 10000"/>
              <a:gd name="connsiteY21" fmla="*/ 9632 h 10000"/>
              <a:gd name="connsiteX22" fmla="*/ 7312 w 10000"/>
              <a:gd name="connsiteY22" fmla="*/ 9931 h 10000"/>
              <a:gd name="connsiteX23" fmla="*/ 7177 w 10000"/>
              <a:gd name="connsiteY23" fmla="*/ 9678 h 10000"/>
              <a:gd name="connsiteX24" fmla="*/ 7883 w 10000"/>
              <a:gd name="connsiteY24" fmla="*/ 9931 h 10000"/>
              <a:gd name="connsiteX25" fmla="*/ 9700 w 10000"/>
              <a:gd name="connsiteY25" fmla="*/ 9080 h 10000"/>
              <a:gd name="connsiteX26" fmla="*/ 9895 w 10000"/>
              <a:gd name="connsiteY26" fmla="*/ 9379 h 10000"/>
              <a:gd name="connsiteX27" fmla="*/ 10000 w 10000"/>
              <a:gd name="connsiteY27" fmla="*/ 9057 h 10000"/>
              <a:gd name="connsiteX28" fmla="*/ 9002 w 10000"/>
              <a:gd name="connsiteY28" fmla="*/ 9949 h 10000"/>
              <a:gd name="connsiteX29" fmla="*/ 7568 w 10000"/>
              <a:gd name="connsiteY29" fmla="*/ 8943 h 10000"/>
              <a:gd name="connsiteX30" fmla="*/ 9384 w 10000"/>
              <a:gd name="connsiteY30" fmla="*/ 8598 h 10000"/>
              <a:gd name="connsiteX31" fmla="*/ 8769 w 10000"/>
              <a:gd name="connsiteY31" fmla="*/ 9954 h 10000"/>
              <a:gd name="connsiteX32" fmla="*/ 7538 w 10000"/>
              <a:gd name="connsiteY32" fmla="*/ 7586 h 10000"/>
              <a:gd name="connsiteX33" fmla="*/ 9384 w 10000"/>
              <a:gd name="connsiteY33" fmla="*/ 6414 h 10000"/>
              <a:gd name="connsiteX34" fmla="*/ 7568 w 10000"/>
              <a:gd name="connsiteY34" fmla="*/ 5057 h 10000"/>
              <a:gd name="connsiteX35" fmla="*/ 9429 w 10000"/>
              <a:gd name="connsiteY35" fmla="*/ 7655 h 10000"/>
              <a:gd name="connsiteX36" fmla="*/ 7793 w 10000"/>
              <a:gd name="connsiteY36" fmla="*/ 1793 h 10000"/>
              <a:gd name="connsiteX37" fmla="*/ 7553 w 10000"/>
              <a:gd name="connsiteY37" fmla="*/ 2575 h 10000"/>
              <a:gd name="connsiteX38" fmla="*/ 8874 w 10000"/>
              <a:gd name="connsiteY38" fmla="*/ 1218 h 10000"/>
              <a:gd name="connsiteX39" fmla="*/ 8033 w 10000"/>
              <a:gd name="connsiteY39" fmla="*/ 943 h 10000"/>
              <a:gd name="connsiteX40" fmla="*/ 9384 w 10000"/>
              <a:gd name="connsiteY40" fmla="*/ 3402 h 10000"/>
              <a:gd name="connsiteX41" fmla="*/ 7523 w 10000"/>
              <a:gd name="connsiteY41" fmla="*/ 3356 h 10000"/>
              <a:gd name="connsiteX42" fmla="*/ 8619 w 10000"/>
              <a:gd name="connsiteY42" fmla="*/ 0 h 10000"/>
              <a:gd name="connsiteX0" fmla="*/ 0 w 10000"/>
              <a:gd name="connsiteY0" fmla="*/ 9908 h 10000"/>
              <a:gd name="connsiteX1" fmla="*/ 300 w 10000"/>
              <a:gd name="connsiteY1" fmla="*/ 9655 h 10000"/>
              <a:gd name="connsiteX2" fmla="*/ 541 w 10000"/>
              <a:gd name="connsiteY2" fmla="*/ 9931 h 10000"/>
              <a:gd name="connsiteX3" fmla="*/ 901 w 10000"/>
              <a:gd name="connsiteY3" fmla="*/ 9678 h 10000"/>
              <a:gd name="connsiteX4" fmla="*/ 886 w 10000"/>
              <a:gd name="connsiteY4" fmla="*/ 9908 h 10000"/>
              <a:gd name="connsiteX5" fmla="*/ 616 w 10000"/>
              <a:gd name="connsiteY5" fmla="*/ 9701 h 10000"/>
              <a:gd name="connsiteX6" fmla="*/ 1622 w 10000"/>
              <a:gd name="connsiteY6" fmla="*/ 9931 h 10000"/>
              <a:gd name="connsiteX7" fmla="*/ 1682 w 10000"/>
              <a:gd name="connsiteY7" fmla="*/ 9701 h 10000"/>
              <a:gd name="connsiteX8" fmla="*/ 2072 w 10000"/>
              <a:gd name="connsiteY8" fmla="*/ 9931 h 10000"/>
              <a:gd name="connsiteX9" fmla="*/ 2853 w 10000"/>
              <a:gd name="connsiteY9" fmla="*/ 9655 h 10000"/>
              <a:gd name="connsiteX10" fmla="*/ 4039 w 10000"/>
              <a:gd name="connsiteY10" fmla="*/ 9931 h 10000"/>
              <a:gd name="connsiteX11" fmla="*/ 4489 w 10000"/>
              <a:gd name="connsiteY11" fmla="*/ 9701 h 10000"/>
              <a:gd name="connsiteX12" fmla="*/ 5120 w 10000"/>
              <a:gd name="connsiteY12" fmla="*/ 9931 h 10000"/>
              <a:gd name="connsiteX13" fmla="*/ 5390 w 10000"/>
              <a:gd name="connsiteY13" fmla="*/ 9655 h 10000"/>
              <a:gd name="connsiteX14" fmla="*/ 5435 w 10000"/>
              <a:gd name="connsiteY14" fmla="*/ 9862 h 10000"/>
              <a:gd name="connsiteX15" fmla="*/ 5526 w 10000"/>
              <a:gd name="connsiteY15" fmla="*/ 9724 h 10000"/>
              <a:gd name="connsiteX16" fmla="*/ 5495 w 10000"/>
              <a:gd name="connsiteY16" fmla="*/ 9954 h 10000"/>
              <a:gd name="connsiteX17" fmla="*/ 6471 w 10000"/>
              <a:gd name="connsiteY17" fmla="*/ 9701 h 10000"/>
              <a:gd name="connsiteX18" fmla="*/ 6306 w 10000"/>
              <a:gd name="connsiteY18" fmla="*/ 9954 h 10000"/>
              <a:gd name="connsiteX19" fmla="*/ 6742 w 10000"/>
              <a:gd name="connsiteY19" fmla="*/ 9678 h 10000"/>
              <a:gd name="connsiteX20" fmla="*/ 6742 w 10000"/>
              <a:gd name="connsiteY20" fmla="*/ 10000 h 10000"/>
              <a:gd name="connsiteX21" fmla="*/ 6862 w 10000"/>
              <a:gd name="connsiteY21" fmla="*/ 9632 h 10000"/>
              <a:gd name="connsiteX22" fmla="*/ 7312 w 10000"/>
              <a:gd name="connsiteY22" fmla="*/ 9931 h 10000"/>
              <a:gd name="connsiteX23" fmla="*/ 7177 w 10000"/>
              <a:gd name="connsiteY23" fmla="*/ 9678 h 10000"/>
              <a:gd name="connsiteX24" fmla="*/ 7883 w 10000"/>
              <a:gd name="connsiteY24" fmla="*/ 9931 h 10000"/>
              <a:gd name="connsiteX25" fmla="*/ 9700 w 10000"/>
              <a:gd name="connsiteY25" fmla="*/ 9080 h 10000"/>
              <a:gd name="connsiteX26" fmla="*/ 9251 w 10000"/>
              <a:gd name="connsiteY26" fmla="*/ 9343 h 10000"/>
              <a:gd name="connsiteX27" fmla="*/ 10000 w 10000"/>
              <a:gd name="connsiteY27" fmla="*/ 9057 h 10000"/>
              <a:gd name="connsiteX28" fmla="*/ 9002 w 10000"/>
              <a:gd name="connsiteY28" fmla="*/ 9949 h 10000"/>
              <a:gd name="connsiteX29" fmla="*/ 7568 w 10000"/>
              <a:gd name="connsiteY29" fmla="*/ 8943 h 10000"/>
              <a:gd name="connsiteX30" fmla="*/ 9384 w 10000"/>
              <a:gd name="connsiteY30" fmla="*/ 8598 h 10000"/>
              <a:gd name="connsiteX31" fmla="*/ 8769 w 10000"/>
              <a:gd name="connsiteY31" fmla="*/ 9954 h 10000"/>
              <a:gd name="connsiteX32" fmla="*/ 7538 w 10000"/>
              <a:gd name="connsiteY32" fmla="*/ 7586 h 10000"/>
              <a:gd name="connsiteX33" fmla="*/ 9384 w 10000"/>
              <a:gd name="connsiteY33" fmla="*/ 6414 h 10000"/>
              <a:gd name="connsiteX34" fmla="*/ 7568 w 10000"/>
              <a:gd name="connsiteY34" fmla="*/ 5057 h 10000"/>
              <a:gd name="connsiteX35" fmla="*/ 9429 w 10000"/>
              <a:gd name="connsiteY35" fmla="*/ 7655 h 10000"/>
              <a:gd name="connsiteX36" fmla="*/ 7793 w 10000"/>
              <a:gd name="connsiteY36" fmla="*/ 1793 h 10000"/>
              <a:gd name="connsiteX37" fmla="*/ 7553 w 10000"/>
              <a:gd name="connsiteY37" fmla="*/ 2575 h 10000"/>
              <a:gd name="connsiteX38" fmla="*/ 8874 w 10000"/>
              <a:gd name="connsiteY38" fmla="*/ 1218 h 10000"/>
              <a:gd name="connsiteX39" fmla="*/ 8033 w 10000"/>
              <a:gd name="connsiteY39" fmla="*/ 943 h 10000"/>
              <a:gd name="connsiteX40" fmla="*/ 9384 w 10000"/>
              <a:gd name="connsiteY40" fmla="*/ 3402 h 10000"/>
              <a:gd name="connsiteX41" fmla="*/ 7523 w 10000"/>
              <a:gd name="connsiteY41" fmla="*/ 3356 h 10000"/>
              <a:gd name="connsiteX42" fmla="*/ 8619 w 10000"/>
              <a:gd name="connsiteY42" fmla="*/ 0 h 10000"/>
              <a:gd name="connsiteX0" fmla="*/ 0 w 9700"/>
              <a:gd name="connsiteY0" fmla="*/ 9908 h 10000"/>
              <a:gd name="connsiteX1" fmla="*/ 300 w 9700"/>
              <a:gd name="connsiteY1" fmla="*/ 9655 h 10000"/>
              <a:gd name="connsiteX2" fmla="*/ 541 w 9700"/>
              <a:gd name="connsiteY2" fmla="*/ 9931 h 10000"/>
              <a:gd name="connsiteX3" fmla="*/ 901 w 9700"/>
              <a:gd name="connsiteY3" fmla="*/ 9678 h 10000"/>
              <a:gd name="connsiteX4" fmla="*/ 886 w 9700"/>
              <a:gd name="connsiteY4" fmla="*/ 9908 h 10000"/>
              <a:gd name="connsiteX5" fmla="*/ 616 w 9700"/>
              <a:gd name="connsiteY5" fmla="*/ 9701 h 10000"/>
              <a:gd name="connsiteX6" fmla="*/ 1622 w 9700"/>
              <a:gd name="connsiteY6" fmla="*/ 9931 h 10000"/>
              <a:gd name="connsiteX7" fmla="*/ 1682 w 9700"/>
              <a:gd name="connsiteY7" fmla="*/ 9701 h 10000"/>
              <a:gd name="connsiteX8" fmla="*/ 2072 w 9700"/>
              <a:gd name="connsiteY8" fmla="*/ 9931 h 10000"/>
              <a:gd name="connsiteX9" fmla="*/ 2853 w 9700"/>
              <a:gd name="connsiteY9" fmla="*/ 9655 h 10000"/>
              <a:gd name="connsiteX10" fmla="*/ 4039 w 9700"/>
              <a:gd name="connsiteY10" fmla="*/ 9931 h 10000"/>
              <a:gd name="connsiteX11" fmla="*/ 4489 w 9700"/>
              <a:gd name="connsiteY11" fmla="*/ 9701 h 10000"/>
              <a:gd name="connsiteX12" fmla="*/ 5120 w 9700"/>
              <a:gd name="connsiteY12" fmla="*/ 9931 h 10000"/>
              <a:gd name="connsiteX13" fmla="*/ 5390 w 9700"/>
              <a:gd name="connsiteY13" fmla="*/ 9655 h 10000"/>
              <a:gd name="connsiteX14" fmla="*/ 5435 w 9700"/>
              <a:gd name="connsiteY14" fmla="*/ 9862 h 10000"/>
              <a:gd name="connsiteX15" fmla="*/ 5526 w 9700"/>
              <a:gd name="connsiteY15" fmla="*/ 9724 h 10000"/>
              <a:gd name="connsiteX16" fmla="*/ 5495 w 9700"/>
              <a:gd name="connsiteY16" fmla="*/ 9954 h 10000"/>
              <a:gd name="connsiteX17" fmla="*/ 6471 w 9700"/>
              <a:gd name="connsiteY17" fmla="*/ 9701 h 10000"/>
              <a:gd name="connsiteX18" fmla="*/ 6306 w 9700"/>
              <a:gd name="connsiteY18" fmla="*/ 9954 h 10000"/>
              <a:gd name="connsiteX19" fmla="*/ 6742 w 9700"/>
              <a:gd name="connsiteY19" fmla="*/ 9678 h 10000"/>
              <a:gd name="connsiteX20" fmla="*/ 6742 w 9700"/>
              <a:gd name="connsiteY20" fmla="*/ 10000 h 10000"/>
              <a:gd name="connsiteX21" fmla="*/ 6862 w 9700"/>
              <a:gd name="connsiteY21" fmla="*/ 9632 h 10000"/>
              <a:gd name="connsiteX22" fmla="*/ 7312 w 9700"/>
              <a:gd name="connsiteY22" fmla="*/ 9931 h 10000"/>
              <a:gd name="connsiteX23" fmla="*/ 7177 w 9700"/>
              <a:gd name="connsiteY23" fmla="*/ 9678 h 10000"/>
              <a:gd name="connsiteX24" fmla="*/ 7883 w 9700"/>
              <a:gd name="connsiteY24" fmla="*/ 9931 h 10000"/>
              <a:gd name="connsiteX25" fmla="*/ 9700 w 9700"/>
              <a:gd name="connsiteY25" fmla="*/ 9080 h 10000"/>
              <a:gd name="connsiteX26" fmla="*/ 9251 w 9700"/>
              <a:gd name="connsiteY26" fmla="*/ 9343 h 10000"/>
              <a:gd name="connsiteX27" fmla="*/ 8737 w 9700"/>
              <a:gd name="connsiteY27" fmla="*/ 8948 h 10000"/>
              <a:gd name="connsiteX28" fmla="*/ 9002 w 9700"/>
              <a:gd name="connsiteY28" fmla="*/ 9949 h 10000"/>
              <a:gd name="connsiteX29" fmla="*/ 7568 w 9700"/>
              <a:gd name="connsiteY29" fmla="*/ 8943 h 10000"/>
              <a:gd name="connsiteX30" fmla="*/ 9384 w 9700"/>
              <a:gd name="connsiteY30" fmla="*/ 8598 h 10000"/>
              <a:gd name="connsiteX31" fmla="*/ 8769 w 9700"/>
              <a:gd name="connsiteY31" fmla="*/ 9954 h 10000"/>
              <a:gd name="connsiteX32" fmla="*/ 7538 w 9700"/>
              <a:gd name="connsiteY32" fmla="*/ 7586 h 10000"/>
              <a:gd name="connsiteX33" fmla="*/ 9384 w 9700"/>
              <a:gd name="connsiteY33" fmla="*/ 6414 h 10000"/>
              <a:gd name="connsiteX34" fmla="*/ 7568 w 9700"/>
              <a:gd name="connsiteY34" fmla="*/ 5057 h 10000"/>
              <a:gd name="connsiteX35" fmla="*/ 9429 w 9700"/>
              <a:gd name="connsiteY35" fmla="*/ 7655 h 10000"/>
              <a:gd name="connsiteX36" fmla="*/ 7793 w 9700"/>
              <a:gd name="connsiteY36" fmla="*/ 1793 h 10000"/>
              <a:gd name="connsiteX37" fmla="*/ 7553 w 9700"/>
              <a:gd name="connsiteY37" fmla="*/ 2575 h 10000"/>
              <a:gd name="connsiteX38" fmla="*/ 8874 w 9700"/>
              <a:gd name="connsiteY38" fmla="*/ 1218 h 10000"/>
              <a:gd name="connsiteX39" fmla="*/ 8033 w 9700"/>
              <a:gd name="connsiteY39" fmla="*/ 943 h 10000"/>
              <a:gd name="connsiteX40" fmla="*/ 9384 w 9700"/>
              <a:gd name="connsiteY40" fmla="*/ 3402 h 10000"/>
              <a:gd name="connsiteX41" fmla="*/ 7523 w 9700"/>
              <a:gd name="connsiteY41" fmla="*/ 3356 h 10000"/>
              <a:gd name="connsiteX42" fmla="*/ 8619 w 9700"/>
              <a:gd name="connsiteY42" fmla="*/ 0 h 10000"/>
              <a:gd name="connsiteX0" fmla="*/ 0 w 9721"/>
              <a:gd name="connsiteY0" fmla="*/ 9908 h 10000"/>
              <a:gd name="connsiteX1" fmla="*/ 309 w 9721"/>
              <a:gd name="connsiteY1" fmla="*/ 9655 h 10000"/>
              <a:gd name="connsiteX2" fmla="*/ 558 w 9721"/>
              <a:gd name="connsiteY2" fmla="*/ 9931 h 10000"/>
              <a:gd name="connsiteX3" fmla="*/ 929 w 9721"/>
              <a:gd name="connsiteY3" fmla="*/ 9678 h 10000"/>
              <a:gd name="connsiteX4" fmla="*/ 913 w 9721"/>
              <a:gd name="connsiteY4" fmla="*/ 9908 h 10000"/>
              <a:gd name="connsiteX5" fmla="*/ 635 w 9721"/>
              <a:gd name="connsiteY5" fmla="*/ 9701 h 10000"/>
              <a:gd name="connsiteX6" fmla="*/ 1672 w 9721"/>
              <a:gd name="connsiteY6" fmla="*/ 9931 h 10000"/>
              <a:gd name="connsiteX7" fmla="*/ 1734 w 9721"/>
              <a:gd name="connsiteY7" fmla="*/ 9701 h 10000"/>
              <a:gd name="connsiteX8" fmla="*/ 2136 w 9721"/>
              <a:gd name="connsiteY8" fmla="*/ 9931 h 10000"/>
              <a:gd name="connsiteX9" fmla="*/ 2941 w 9721"/>
              <a:gd name="connsiteY9" fmla="*/ 9655 h 10000"/>
              <a:gd name="connsiteX10" fmla="*/ 4164 w 9721"/>
              <a:gd name="connsiteY10" fmla="*/ 9931 h 10000"/>
              <a:gd name="connsiteX11" fmla="*/ 4628 w 9721"/>
              <a:gd name="connsiteY11" fmla="*/ 9701 h 10000"/>
              <a:gd name="connsiteX12" fmla="*/ 5278 w 9721"/>
              <a:gd name="connsiteY12" fmla="*/ 9931 h 10000"/>
              <a:gd name="connsiteX13" fmla="*/ 5557 w 9721"/>
              <a:gd name="connsiteY13" fmla="*/ 9655 h 10000"/>
              <a:gd name="connsiteX14" fmla="*/ 5603 w 9721"/>
              <a:gd name="connsiteY14" fmla="*/ 9862 h 10000"/>
              <a:gd name="connsiteX15" fmla="*/ 5697 w 9721"/>
              <a:gd name="connsiteY15" fmla="*/ 9724 h 10000"/>
              <a:gd name="connsiteX16" fmla="*/ 5665 w 9721"/>
              <a:gd name="connsiteY16" fmla="*/ 9954 h 10000"/>
              <a:gd name="connsiteX17" fmla="*/ 6671 w 9721"/>
              <a:gd name="connsiteY17" fmla="*/ 9701 h 10000"/>
              <a:gd name="connsiteX18" fmla="*/ 6501 w 9721"/>
              <a:gd name="connsiteY18" fmla="*/ 9954 h 10000"/>
              <a:gd name="connsiteX19" fmla="*/ 6951 w 9721"/>
              <a:gd name="connsiteY19" fmla="*/ 9678 h 10000"/>
              <a:gd name="connsiteX20" fmla="*/ 6951 w 9721"/>
              <a:gd name="connsiteY20" fmla="*/ 10000 h 10000"/>
              <a:gd name="connsiteX21" fmla="*/ 7074 w 9721"/>
              <a:gd name="connsiteY21" fmla="*/ 9632 h 10000"/>
              <a:gd name="connsiteX22" fmla="*/ 7538 w 9721"/>
              <a:gd name="connsiteY22" fmla="*/ 9931 h 10000"/>
              <a:gd name="connsiteX23" fmla="*/ 7399 w 9721"/>
              <a:gd name="connsiteY23" fmla="*/ 9678 h 10000"/>
              <a:gd name="connsiteX24" fmla="*/ 8127 w 9721"/>
              <a:gd name="connsiteY24" fmla="*/ 9931 h 10000"/>
              <a:gd name="connsiteX25" fmla="*/ 8894 w 9721"/>
              <a:gd name="connsiteY25" fmla="*/ 7839 h 10000"/>
              <a:gd name="connsiteX26" fmla="*/ 9537 w 9721"/>
              <a:gd name="connsiteY26" fmla="*/ 9343 h 10000"/>
              <a:gd name="connsiteX27" fmla="*/ 9007 w 9721"/>
              <a:gd name="connsiteY27" fmla="*/ 8948 h 10000"/>
              <a:gd name="connsiteX28" fmla="*/ 9280 w 9721"/>
              <a:gd name="connsiteY28" fmla="*/ 9949 h 10000"/>
              <a:gd name="connsiteX29" fmla="*/ 7802 w 9721"/>
              <a:gd name="connsiteY29" fmla="*/ 8943 h 10000"/>
              <a:gd name="connsiteX30" fmla="*/ 9674 w 9721"/>
              <a:gd name="connsiteY30" fmla="*/ 8598 h 10000"/>
              <a:gd name="connsiteX31" fmla="*/ 9040 w 9721"/>
              <a:gd name="connsiteY31" fmla="*/ 9954 h 10000"/>
              <a:gd name="connsiteX32" fmla="*/ 7771 w 9721"/>
              <a:gd name="connsiteY32" fmla="*/ 7586 h 10000"/>
              <a:gd name="connsiteX33" fmla="*/ 9674 w 9721"/>
              <a:gd name="connsiteY33" fmla="*/ 6414 h 10000"/>
              <a:gd name="connsiteX34" fmla="*/ 7802 w 9721"/>
              <a:gd name="connsiteY34" fmla="*/ 5057 h 10000"/>
              <a:gd name="connsiteX35" fmla="*/ 9721 w 9721"/>
              <a:gd name="connsiteY35" fmla="*/ 7655 h 10000"/>
              <a:gd name="connsiteX36" fmla="*/ 8034 w 9721"/>
              <a:gd name="connsiteY36" fmla="*/ 1793 h 10000"/>
              <a:gd name="connsiteX37" fmla="*/ 7787 w 9721"/>
              <a:gd name="connsiteY37" fmla="*/ 2575 h 10000"/>
              <a:gd name="connsiteX38" fmla="*/ 9148 w 9721"/>
              <a:gd name="connsiteY38" fmla="*/ 1218 h 10000"/>
              <a:gd name="connsiteX39" fmla="*/ 8281 w 9721"/>
              <a:gd name="connsiteY39" fmla="*/ 943 h 10000"/>
              <a:gd name="connsiteX40" fmla="*/ 9674 w 9721"/>
              <a:gd name="connsiteY40" fmla="*/ 3402 h 10000"/>
              <a:gd name="connsiteX41" fmla="*/ 7756 w 9721"/>
              <a:gd name="connsiteY41" fmla="*/ 3356 h 10000"/>
              <a:gd name="connsiteX42" fmla="*/ 8886 w 9721"/>
              <a:gd name="connsiteY42" fmla="*/ 0 h 10000"/>
              <a:gd name="connsiteX0" fmla="*/ 0 w 10000"/>
              <a:gd name="connsiteY0" fmla="*/ 9908 h 10077"/>
              <a:gd name="connsiteX1" fmla="*/ 318 w 10000"/>
              <a:gd name="connsiteY1" fmla="*/ 9655 h 10077"/>
              <a:gd name="connsiteX2" fmla="*/ 574 w 10000"/>
              <a:gd name="connsiteY2" fmla="*/ 9931 h 10077"/>
              <a:gd name="connsiteX3" fmla="*/ 956 w 10000"/>
              <a:gd name="connsiteY3" fmla="*/ 9678 h 10077"/>
              <a:gd name="connsiteX4" fmla="*/ 939 w 10000"/>
              <a:gd name="connsiteY4" fmla="*/ 9908 h 10077"/>
              <a:gd name="connsiteX5" fmla="*/ 653 w 10000"/>
              <a:gd name="connsiteY5" fmla="*/ 9701 h 10077"/>
              <a:gd name="connsiteX6" fmla="*/ 1720 w 10000"/>
              <a:gd name="connsiteY6" fmla="*/ 9931 h 10077"/>
              <a:gd name="connsiteX7" fmla="*/ 1784 w 10000"/>
              <a:gd name="connsiteY7" fmla="*/ 9701 h 10077"/>
              <a:gd name="connsiteX8" fmla="*/ 2197 w 10000"/>
              <a:gd name="connsiteY8" fmla="*/ 10077 h 10077"/>
              <a:gd name="connsiteX9" fmla="*/ 3025 w 10000"/>
              <a:gd name="connsiteY9" fmla="*/ 9655 h 10077"/>
              <a:gd name="connsiteX10" fmla="*/ 4284 w 10000"/>
              <a:gd name="connsiteY10" fmla="*/ 9931 h 10077"/>
              <a:gd name="connsiteX11" fmla="*/ 4761 w 10000"/>
              <a:gd name="connsiteY11" fmla="*/ 9701 h 10077"/>
              <a:gd name="connsiteX12" fmla="*/ 5429 w 10000"/>
              <a:gd name="connsiteY12" fmla="*/ 9931 h 10077"/>
              <a:gd name="connsiteX13" fmla="*/ 5716 w 10000"/>
              <a:gd name="connsiteY13" fmla="*/ 9655 h 10077"/>
              <a:gd name="connsiteX14" fmla="*/ 5764 w 10000"/>
              <a:gd name="connsiteY14" fmla="*/ 9862 h 10077"/>
              <a:gd name="connsiteX15" fmla="*/ 5861 w 10000"/>
              <a:gd name="connsiteY15" fmla="*/ 9724 h 10077"/>
              <a:gd name="connsiteX16" fmla="*/ 5828 w 10000"/>
              <a:gd name="connsiteY16" fmla="*/ 9954 h 10077"/>
              <a:gd name="connsiteX17" fmla="*/ 6862 w 10000"/>
              <a:gd name="connsiteY17" fmla="*/ 9701 h 10077"/>
              <a:gd name="connsiteX18" fmla="*/ 6688 w 10000"/>
              <a:gd name="connsiteY18" fmla="*/ 9954 h 10077"/>
              <a:gd name="connsiteX19" fmla="*/ 7150 w 10000"/>
              <a:gd name="connsiteY19" fmla="*/ 9678 h 10077"/>
              <a:gd name="connsiteX20" fmla="*/ 7150 w 10000"/>
              <a:gd name="connsiteY20" fmla="*/ 10000 h 10077"/>
              <a:gd name="connsiteX21" fmla="*/ 7277 w 10000"/>
              <a:gd name="connsiteY21" fmla="*/ 9632 h 10077"/>
              <a:gd name="connsiteX22" fmla="*/ 7754 w 10000"/>
              <a:gd name="connsiteY22" fmla="*/ 9931 h 10077"/>
              <a:gd name="connsiteX23" fmla="*/ 7611 w 10000"/>
              <a:gd name="connsiteY23" fmla="*/ 9678 h 10077"/>
              <a:gd name="connsiteX24" fmla="*/ 8360 w 10000"/>
              <a:gd name="connsiteY24" fmla="*/ 9931 h 10077"/>
              <a:gd name="connsiteX25" fmla="*/ 9149 w 10000"/>
              <a:gd name="connsiteY25" fmla="*/ 7839 h 10077"/>
              <a:gd name="connsiteX26" fmla="*/ 9811 w 10000"/>
              <a:gd name="connsiteY26" fmla="*/ 9343 h 10077"/>
              <a:gd name="connsiteX27" fmla="*/ 9266 w 10000"/>
              <a:gd name="connsiteY27" fmla="*/ 8948 h 10077"/>
              <a:gd name="connsiteX28" fmla="*/ 9546 w 10000"/>
              <a:gd name="connsiteY28" fmla="*/ 9949 h 10077"/>
              <a:gd name="connsiteX29" fmla="*/ 8026 w 10000"/>
              <a:gd name="connsiteY29" fmla="*/ 8943 h 10077"/>
              <a:gd name="connsiteX30" fmla="*/ 9952 w 10000"/>
              <a:gd name="connsiteY30" fmla="*/ 8598 h 10077"/>
              <a:gd name="connsiteX31" fmla="*/ 9299 w 10000"/>
              <a:gd name="connsiteY31" fmla="*/ 9954 h 10077"/>
              <a:gd name="connsiteX32" fmla="*/ 7994 w 10000"/>
              <a:gd name="connsiteY32" fmla="*/ 7586 h 10077"/>
              <a:gd name="connsiteX33" fmla="*/ 9952 w 10000"/>
              <a:gd name="connsiteY33" fmla="*/ 6414 h 10077"/>
              <a:gd name="connsiteX34" fmla="*/ 8026 w 10000"/>
              <a:gd name="connsiteY34" fmla="*/ 5057 h 10077"/>
              <a:gd name="connsiteX35" fmla="*/ 10000 w 10000"/>
              <a:gd name="connsiteY35" fmla="*/ 7655 h 10077"/>
              <a:gd name="connsiteX36" fmla="*/ 8265 w 10000"/>
              <a:gd name="connsiteY36" fmla="*/ 1793 h 10077"/>
              <a:gd name="connsiteX37" fmla="*/ 8010 w 10000"/>
              <a:gd name="connsiteY37" fmla="*/ 2575 h 10077"/>
              <a:gd name="connsiteX38" fmla="*/ 9411 w 10000"/>
              <a:gd name="connsiteY38" fmla="*/ 1218 h 10077"/>
              <a:gd name="connsiteX39" fmla="*/ 8519 w 10000"/>
              <a:gd name="connsiteY39" fmla="*/ 943 h 10077"/>
              <a:gd name="connsiteX40" fmla="*/ 9952 w 10000"/>
              <a:gd name="connsiteY40" fmla="*/ 3402 h 10077"/>
              <a:gd name="connsiteX41" fmla="*/ 7979 w 10000"/>
              <a:gd name="connsiteY41" fmla="*/ 3356 h 10077"/>
              <a:gd name="connsiteX42" fmla="*/ 9141 w 10000"/>
              <a:gd name="connsiteY42" fmla="*/ 0 h 10077"/>
              <a:gd name="connsiteX0" fmla="*/ 0 w 10000"/>
              <a:gd name="connsiteY0" fmla="*/ 9908 h 10077"/>
              <a:gd name="connsiteX1" fmla="*/ 318 w 10000"/>
              <a:gd name="connsiteY1" fmla="*/ 9655 h 10077"/>
              <a:gd name="connsiteX2" fmla="*/ 574 w 10000"/>
              <a:gd name="connsiteY2" fmla="*/ 9931 h 10077"/>
              <a:gd name="connsiteX3" fmla="*/ 956 w 10000"/>
              <a:gd name="connsiteY3" fmla="*/ 9678 h 10077"/>
              <a:gd name="connsiteX4" fmla="*/ 939 w 10000"/>
              <a:gd name="connsiteY4" fmla="*/ 9908 h 10077"/>
              <a:gd name="connsiteX5" fmla="*/ 653 w 10000"/>
              <a:gd name="connsiteY5" fmla="*/ 9701 h 10077"/>
              <a:gd name="connsiteX6" fmla="*/ 1720 w 10000"/>
              <a:gd name="connsiteY6" fmla="*/ 9931 h 10077"/>
              <a:gd name="connsiteX7" fmla="*/ 2012 w 10000"/>
              <a:gd name="connsiteY7" fmla="*/ 9555 h 10077"/>
              <a:gd name="connsiteX8" fmla="*/ 2197 w 10000"/>
              <a:gd name="connsiteY8" fmla="*/ 10077 h 10077"/>
              <a:gd name="connsiteX9" fmla="*/ 3025 w 10000"/>
              <a:gd name="connsiteY9" fmla="*/ 9655 h 10077"/>
              <a:gd name="connsiteX10" fmla="*/ 4284 w 10000"/>
              <a:gd name="connsiteY10" fmla="*/ 9931 h 10077"/>
              <a:gd name="connsiteX11" fmla="*/ 4761 w 10000"/>
              <a:gd name="connsiteY11" fmla="*/ 9701 h 10077"/>
              <a:gd name="connsiteX12" fmla="*/ 5429 w 10000"/>
              <a:gd name="connsiteY12" fmla="*/ 9931 h 10077"/>
              <a:gd name="connsiteX13" fmla="*/ 5716 w 10000"/>
              <a:gd name="connsiteY13" fmla="*/ 9655 h 10077"/>
              <a:gd name="connsiteX14" fmla="*/ 5764 w 10000"/>
              <a:gd name="connsiteY14" fmla="*/ 9862 h 10077"/>
              <a:gd name="connsiteX15" fmla="*/ 5861 w 10000"/>
              <a:gd name="connsiteY15" fmla="*/ 9724 h 10077"/>
              <a:gd name="connsiteX16" fmla="*/ 5828 w 10000"/>
              <a:gd name="connsiteY16" fmla="*/ 9954 h 10077"/>
              <a:gd name="connsiteX17" fmla="*/ 6862 w 10000"/>
              <a:gd name="connsiteY17" fmla="*/ 9701 h 10077"/>
              <a:gd name="connsiteX18" fmla="*/ 6688 w 10000"/>
              <a:gd name="connsiteY18" fmla="*/ 9954 h 10077"/>
              <a:gd name="connsiteX19" fmla="*/ 7150 w 10000"/>
              <a:gd name="connsiteY19" fmla="*/ 9678 h 10077"/>
              <a:gd name="connsiteX20" fmla="*/ 7150 w 10000"/>
              <a:gd name="connsiteY20" fmla="*/ 10000 h 10077"/>
              <a:gd name="connsiteX21" fmla="*/ 7277 w 10000"/>
              <a:gd name="connsiteY21" fmla="*/ 9632 h 10077"/>
              <a:gd name="connsiteX22" fmla="*/ 7754 w 10000"/>
              <a:gd name="connsiteY22" fmla="*/ 9931 h 10077"/>
              <a:gd name="connsiteX23" fmla="*/ 7611 w 10000"/>
              <a:gd name="connsiteY23" fmla="*/ 9678 h 10077"/>
              <a:gd name="connsiteX24" fmla="*/ 8360 w 10000"/>
              <a:gd name="connsiteY24" fmla="*/ 9931 h 10077"/>
              <a:gd name="connsiteX25" fmla="*/ 9149 w 10000"/>
              <a:gd name="connsiteY25" fmla="*/ 7839 h 10077"/>
              <a:gd name="connsiteX26" fmla="*/ 9811 w 10000"/>
              <a:gd name="connsiteY26" fmla="*/ 9343 h 10077"/>
              <a:gd name="connsiteX27" fmla="*/ 9266 w 10000"/>
              <a:gd name="connsiteY27" fmla="*/ 8948 h 10077"/>
              <a:gd name="connsiteX28" fmla="*/ 9546 w 10000"/>
              <a:gd name="connsiteY28" fmla="*/ 9949 h 10077"/>
              <a:gd name="connsiteX29" fmla="*/ 8026 w 10000"/>
              <a:gd name="connsiteY29" fmla="*/ 8943 h 10077"/>
              <a:gd name="connsiteX30" fmla="*/ 9952 w 10000"/>
              <a:gd name="connsiteY30" fmla="*/ 8598 h 10077"/>
              <a:gd name="connsiteX31" fmla="*/ 9299 w 10000"/>
              <a:gd name="connsiteY31" fmla="*/ 9954 h 10077"/>
              <a:gd name="connsiteX32" fmla="*/ 7994 w 10000"/>
              <a:gd name="connsiteY32" fmla="*/ 7586 h 10077"/>
              <a:gd name="connsiteX33" fmla="*/ 9952 w 10000"/>
              <a:gd name="connsiteY33" fmla="*/ 6414 h 10077"/>
              <a:gd name="connsiteX34" fmla="*/ 8026 w 10000"/>
              <a:gd name="connsiteY34" fmla="*/ 5057 h 10077"/>
              <a:gd name="connsiteX35" fmla="*/ 10000 w 10000"/>
              <a:gd name="connsiteY35" fmla="*/ 7655 h 10077"/>
              <a:gd name="connsiteX36" fmla="*/ 8265 w 10000"/>
              <a:gd name="connsiteY36" fmla="*/ 1793 h 10077"/>
              <a:gd name="connsiteX37" fmla="*/ 8010 w 10000"/>
              <a:gd name="connsiteY37" fmla="*/ 2575 h 10077"/>
              <a:gd name="connsiteX38" fmla="*/ 9411 w 10000"/>
              <a:gd name="connsiteY38" fmla="*/ 1218 h 10077"/>
              <a:gd name="connsiteX39" fmla="*/ 8519 w 10000"/>
              <a:gd name="connsiteY39" fmla="*/ 943 h 10077"/>
              <a:gd name="connsiteX40" fmla="*/ 9952 w 10000"/>
              <a:gd name="connsiteY40" fmla="*/ 3402 h 10077"/>
              <a:gd name="connsiteX41" fmla="*/ 7979 w 10000"/>
              <a:gd name="connsiteY41" fmla="*/ 3356 h 10077"/>
              <a:gd name="connsiteX42" fmla="*/ 9141 w 10000"/>
              <a:gd name="connsiteY42" fmla="*/ 0 h 10077"/>
              <a:gd name="connsiteX0" fmla="*/ 1452 w 9682"/>
              <a:gd name="connsiteY0" fmla="*/ 10492 h 10492"/>
              <a:gd name="connsiteX1" fmla="*/ 0 w 9682"/>
              <a:gd name="connsiteY1" fmla="*/ 9655 h 10492"/>
              <a:gd name="connsiteX2" fmla="*/ 256 w 9682"/>
              <a:gd name="connsiteY2" fmla="*/ 9931 h 10492"/>
              <a:gd name="connsiteX3" fmla="*/ 638 w 9682"/>
              <a:gd name="connsiteY3" fmla="*/ 9678 h 10492"/>
              <a:gd name="connsiteX4" fmla="*/ 621 w 9682"/>
              <a:gd name="connsiteY4" fmla="*/ 9908 h 10492"/>
              <a:gd name="connsiteX5" fmla="*/ 335 w 9682"/>
              <a:gd name="connsiteY5" fmla="*/ 9701 h 10492"/>
              <a:gd name="connsiteX6" fmla="*/ 1402 w 9682"/>
              <a:gd name="connsiteY6" fmla="*/ 9931 h 10492"/>
              <a:gd name="connsiteX7" fmla="*/ 1694 w 9682"/>
              <a:gd name="connsiteY7" fmla="*/ 9555 h 10492"/>
              <a:gd name="connsiteX8" fmla="*/ 1879 w 9682"/>
              <a:gd name="connsiteY8" fmla="*/ 10077 h 10492"/>
              <a:gd name="connsiteX9" fmla="*/ 2707 w 9682"/>
              <a:gd name="connsiteY9" fmla="*/ 9655 h 10492"/>
              <a:gd name="connsiteX10" fmla="*/ 3966 w 9682"/>
              <a:gd name="connsiteY10" fmla="*/ 9931 h 10492"/>
              <a:gd name="connsiteX11" fmla="*/ 4443 w 9682"/>
              <a:gd name="connsiteY11" fmla="*/ 9701 h 10492"/>
              <a:gd name="connsiteX12" fmla="*/ 5111 w 9682"/>
              <a:gd name="connsiteY12" fmla="*/ 9931 h 10492"/>
              <a:gd name="connsiteX13" fmla="*/ 5398 w 9682"/>
              <a:gd name="connsiteY13" fmla="*/ 9655 h 10492"/>
              <a:gd name="connsiteX14" fmla="*/ 5446 w 9682"/>
              <a:gd name="connsiteY14" fmla="*/ 9862 h 10492"/>
              <a:gd name="connsiteX15" fmla="*/ 5543 w 9682"/>
              <a:gd name="connsiteY15" fmla="*/ 9724 h 10492"/>
              <a:gd name="connsiteX16" fmla="*/ 5510 w 9682"/>
              <a:gd name="connsiteY16" fmla="*/ 9954 h 10492"/>
              <a:gd name="connsiteX17" fmla="*/ 6544 w 9682"/>
              <a:gd name="connsiteY17" fmla="*/ 9701 h 10492"/>
              <a:gd name="connsiteX18" fmla="*/ 6370 w 9682"/>
              <a:gd name="connsiteY18" fmla="*/ 9954 h 10492"/>
              <a:gd name="connsiteX19" fmla="*/ 6832 w 9682"/>
              <a:gd name="connsiteY19" fmla="*/ 9678 h 10492"/>
              <a:gd name="connsiteX20" fmla="*/ 6832 w 9682"/>
              <a:gd name="connsiteY20" fmla="*/ 10000 h 10492"/>
              <a:gd name="connsiteX21" fmla="*/ 6959 w 9682"/>
              <a:gd name="connsiteY21" fmla="*/ 9632 h 10492"/>
              <a:gd name="connsiteX22" fmla="*/ 7436 w 9682"/>
              <a:gd name="connsiteY22" fmla="*/ 9931 h 10492"/>
              <a:gd name="connsiteX23" fmla="*/ 7293 w 9682"/>
              <a:gd name="connsiteY23" fmla="*/ 9678 h 10492"/>
              <a:gd name="connsiteX24" fmla="*/ 8042 w 9682"/>
              <a:gd name="connsiteY24" fmla="*/ 9931 h 10492"/>
              <a:gd name="connsiteX25" fmla="*/ 8831 w 9682"/>
              <a:gd name="connsiteY25" fmla="*/ 7839 h 10492"/>
              <a:gd name="connsiteX26" fmla="*/ 9493 w 9682"/>
              <a:gd name="connsiteY26" fmla="*/ 9343 h 10492"/>
              <a:gd name="connsiteX27" fmla="*/ 8948 w 9682"/>
              <a:gd name="connsiteY27" fmla="*/ 8948 h 10492"/>
              <a:gd name="connsiteX28" fmla="*/ 9228 w 9682"/>
              <a:gd name="connsiteY28" fmla="*/ 9949 h 10492"/>
              <a:gd name="connsiteX29" fmla="*/ 7708 w 9682"/>
              <a:gd name="connsiteY29" fmla="*/ 8943 h 10492"/>
              <a:gd name="connsiteX30" fmla="*/ 9634 w 9682"/>
              <a:gd name="connsiteY30" fmla="*/ 8598 h 10492"/>
              <a:gd name="connsiteX31" fmla="*/ 8981 w 9682"/>
              <a:gd name="connsiteY31" fmla="*/ 9954 h 10492"/>
              <a:gd name="connsiteX32" fmla="*/ 7676 w 9682"/>
              <a:gd name="connsiteY32" fmla="*/ 7586 h 10492"/>
              <a:gd name="connsiteX33" fmla="*/ 9634 w 9682"/>
              <a:gd name="connsiteY33" fmla="*/ 6414 h 10492"/>
              <a:gd name="connsiteX34" fmla="*/ 7708 w 9682"/>
              <a:gd name="connsiteY34" fmla="*/ 5057 h 10492"/>
              <a:gd name="connsiteX35" fmla="*/ 9682 w 9682"/>
              <a:gd name="connsiteY35" fmla="*/ 7655 h 10492"/>
              <a:gd name="connsiteX36" fmla="*/ 7947 w 9682"/>
              <a:gd name="connsiteY36" fmla="*/ 1793 h 10492"/>
              <a:gd name="connsiteX37" fmla="*/ 7692 w 9682"/>
              <a:gd name="connsiteY37" fmla="*/ 2575 h 10492"/>
              <a:gd name="connsiteX38" fmla="*/ 9093 w 9682"/>
              <a:gd name="connsiteY38" fmla="*/ 1218 h 10492"/>
              <a:gd name="connsiteX39" fmla="*/ 8201 w 9682"/>
              <a:gd name="connsiteY39" fmla="*/ 943 h 10492"/>
              <a:gd name="connsiteX40" fmla="*/ 9634 w 9682"/>
              <a:gd name="connsiteY40" fmla="*/ 3402 h 10492"/>
              <a:gd name="connsiteX41" fmla="*/ 7661 w 9682"/>
              <a:gd name="connsiteY41" fmla="*/ 3356 h 10492"/>
              <a:gd name="connsiteX42" fmla="*/ 8823 w 9682"/>
              <a:gd name="connsiteY42" fmla="*/ 0 h 10492"/>
              <a:gd name="connsiteX0" fmla="*/ 1236 w 9736"/>
              <a:gd name="connsiteY0" fmla="*/ 10000 h 10000"/>
              <a:gd name="connsiteX1" fmla="*/ 1224 w 9736"/>
              <a:gd name="connsiteY1" fmla="*/ 9585 h 10000"/>
              <a:gd name="connsiteX2" fmla="*/ 0 w 9736"/>
              <a:gd name="connsiteY2" fmla="*/ 9465 h 10000"/>
              <a:gd name="connsiteX3" fmla="*/ 395 w 9736"/>
              <a:gd name="connsiteY3" fmla="*/ 9224 h 10000"/>
              <a:gd name="connsiteX4" fmla="*/ 377 w 9736"/>
              <a:gd name="connsiteY4" fmla="*/ 9443 h 10000"/>
              <a:gd name="connsiteX5" fmla="*/ 82 w 9736"/>
              <a:gd name="connsiteY5" fmla="*/ 9246 h 10000"/>
              <a:gd name="connsiteX6" fmla="*/ 1184 w 9736"/>
              <a:gd name="connsiteY6" fmla="*/ 9465 h 10000"/>
              <a:gd name="connsiteX7" fmla="*/ 1486 w 9736"/>
              <a:gd name="connsiteY7" fmla="*/ 9107 h 10000"/>
              <a:gd name="connsiteX8" fmla="*/ 1677 w 9736"/>
              <a:gd name="connsiteY8" fmla="*/ 9604 h 10000"/>
              <a:gd name="connsiteX9" fmla="*/ 2532 w 9736"/>
              <a:gd name="connsiteY9" fmla="*/ 9202 h 10000"/>
              <a:gd name="connsiteX10" fmla="*/ 3832 w 9736"/>
              <a:gd name="connsiteY10" fmla="*/ 9465 h 10000"/>
              <a:gd name="connsiteX11" fmla="*/ 4325 w 9736"/>
              <a:gd name="connsiteY11" fmla="*/ 9246 h 10000"/>
              <a:gd name="connsiteX12" fmla="*/ 5015 w 9736"/>
              <a:gd name="connsiteY12" fmla="*/ 9465 h 10000"/>
              <a:gd name="connsiteX13" fmla="*/ 5311 w 9736"/>
              <a:gd name="connsiteY13" fmla="*/ 9202 h 10000"/>
              <a:gd name="connsiteX14" fmla="*/ 5361 w 9736"/>
              <a:gd name="connsiteY14" fmla="*/ 9400 h 10000"/>
              <a:gd name="connsiteX15" fmla="*/ 5461 w 9736"/>
              <a:gd name="connsiteY15" fmla="*/ 9268 h 10000"/>
              <a:gd name="connsiteX16" fmla="*/ 5427 w 9736"/>
              <a:gd name="connsiteY16" fmla="*/ 9487 h 10000"/>
              <a:gd name="connsiteX17" fmla="*/ 6495 w 9736"/>
              <a:gd name="connsiteY17" fmla="*/ 9246 h 10000"/>
              <a:gd name="connsiteX18" fmla="*/ 6315 w 9736"/>
              <a:gd name="connsiteY18" fmla="*/ 9487 h 10000"/>
              <a:gd name="connsiteX19" fmla="*/ 6792 w 9736"/>
              <a:gd name="connsiteY19" fmla="*/ 9224 h 10000"/>
              <a:gd name="connsiteX20" fmla="*/ 6792 w 9736"/>
              <a:gd name="connsiteY20" fmla="*/ 9531 h 10000"/>
              <a:gd name="connsiteX21" fmla="*/ 6924 w 9736"/>
              <a:gd name="connsiteY21" fmla="*/ 9180 h 10000"/>
              <a:gd name="connsiteX22" fmla="*/ 7416 w 9736"/>
              <a:gd name="connsiteY22" fmla="*/ 9465 h 10000"/>
              <a:gd name="connsiteX23" fmla="*/ 7269 w 9736"/>
              <a:gd name="connsiteY23" fmla="*/ 9224 h 10000"/>
              <a:gd name="connsiteX24" fmla="*/ 8042 w 9736"/>
              <a:gd name="connsiteY24" fmla="*/ 9465 h 10000"/>
              <a:gd name="connsiteX25" fmla="*/ 8857 w 9736"/>
              <a:gd name="connsiteY25" fmla="*/ 7471 h 10000"/>
              <a:gd name="connsiteX26" fmla="*/ 9541 w 9736"/>
              <a:gd name="connsiteY26" fmla="*/ 8905 h 10000"/>
              <a:gd name="connsiteX27" fmla="*/ 8978 w 9736"/>
              <a:gd name="connsiteY27" fmla="*/ 8528 h 10000"/>
              <a:gd name="connsiteX28" fmla="*/ 9267 w 9736"/>
              <a:gd name="connsiteY28" fmla="*/ 9482 h 10000"/>
              <a:gd name="connsiteX29" fmla="*/ 7697 w 9736"/>
              <a:gd name="connsiteY29" fmla="*/ 8524 h 10000"/>
              <a:gd name="connsiteX30" fmla="*/ 9686 w 9736"/>
              <a:gd name="connsiteY30" fmla="*/ 8195 h 10000"/>
              <a:gd name="connsiteX31" fmla="*/ 9012 w 9736"/>
              <a:gd name="connsiteY31" fmla="*/ 9487 h 10000"/>
              <a:gd name="connsiteX32" fmla="*/ 7664 w 9736"/>
              <a:gd name="connsiteY32" fmla="*/ 7230 h 10000"/>
              <a:gd name="connsiteX33" fmla="*/ 9686 w 9736"/>
              <a:gd name="connsiteY33" fmla="*/ 6113 h 10000"/>
              <a:gd name="connsiteX34" fmla="*/ 7697 w 9736"/>
              <a:gd name="connsiteY34" fmla="*/ 4820 h 10000"/>
              <a:gd name="connsiteX35" fmla="*/ 9736 w 9736"/>
              <a:gd name="connsiteY35" fmla="*/ 7296 h 10000"/>
              <a:gd name="connsiteX36" fmla="*/ 7944 w 9736"/>
              <a:gd name="connsiteY36" fmla="*/ 1709 h 10000"/>
              <a:gd name="connsiteX37" fmla="*/ 7681 w 9736"/>
              <a:gd name="connsiteY37" fmla="*/ 2454 h 10000"/>
              <a:gd name="connsiteX38" fmla="*/ 9128 w 9736"/>
              <a:gd name="connsiteY38" fmla="*/ 1161 h 10000"/>
              <a:gd name="connsiteX39" fmla="*/ 8206 w 9736"/>
              <a:gd name="connsiteY39" fmla="*/ 899 h 10000"/>
              <a:gd name="connsiteX40" fmla="*/ 9686 w 9736"/>
              <a:gd name="connsiteY40" fmla="*/ 3242 h 10000"/>
              <a:gd name="connsiteX41" fmla="*/ 7649 w 9736"/>
              <a:gd name="connsiteY41" fmla="*/ 3199 h 10000"/>
              <a:gd name="connsiteX42" fmla="*/ 8849 w 9736"/>
              <a:gd name="connsiteY42" fmla="*/ 0 h 10000"/>
              <a:gd name="connsiteX0" fmla="*/ 1270 w 10000"/>
              <a:gd name="connsiteY0" fmla="*/ 10000 h 10000"/>
              <a:gd name="connsiteX1" fmla="*/ 1257 w 10000"/>
              <a:gd name="connsiteY1" fmla="*/ 9585 h 10000"/>
              <a:gd name="connsiteX2" fmla="*/ 0 w 10000"/>
              <a:gd name="connsiteY2" fmla="*/ 9465 h 10000"/>
              <a:gd name="connsiteX3" fmla="*/ 406 w 10000"/>
              <a:gd name="connsiteY3" fmla="*/ 9224 h 10000"/>
              <a:gd name="connsiteX4" fmla="*/ 387 w 10000"/>
              <a:gd name="connsiteY4" fmla="*/ 9443 h 10000"/>
              <a:gd name="connsiteX5" fmla="*/ 1344 w 10000"/>
              <a:gd name="connsiteY5" fmla="*/ 9037 h 10000"/>
              <a:gd name="connsiteX6" fmla="*/ 1216 w 10000"/>
              <a:gd name="connsiteY6" fmla="*/ 9465 h 10000"/>
              <a:gd name="connsiteX7" fmla="*/ 1526 w 10000"/>
              <a:gd name="connsiteY7" fmla="*/ 9107 h 10000"/>
              <a:gd name="connsiteX8" fmla="*/ 1722 w 10000"/>
              <a:gd name="connsiteY8" fmla="*/ 9604 h 10000"/>
              <a:gd name="connsiteX9" fmla="*/ 2601 w 10000"/>
              <a:gd name="connsiteY9" fmla="*/ 9202 h 10000"/>
              <a:gd name="connsiteX10" fmla="*/ 3936 w 10000"/>
              <a:gd name="connsiteY10" fmla="*/ 9465 h 10000"/>
              <a:gd name="connsiteX11" fmla="*/ 4442 w 10000"/>
              <a:gd name="connsiteY11" fmla="*/ 9246 h 10000"/>
              <a:gd name="connsiteX12" fmla="*/ 5151 w 10000"/>
              <a:gd name="connsiteY12" fmla="*/ 9465 h 10000"/>
              <a:gd name="connsiteX13" fmla="*/ 5455 w 10000"/>
              <a:gd name="connsiteY13" fmla="*/ 9202 h 10000"/>
              <a:gd name="connsiteX14" fmla="*/ 5506 w 10000"/>
              <a:gd name="connsiteY14" fmla="*/ 9400 h 10000"/>
              <a:gd name="connsiteX15" fmla="*/ 5609 w 10000"/>
              <a:gd name="connsiteY15" fmla="*/ 9268 h 10000"/>
              <a:gd name="connsiteX16" fmla="*/ 5574 w 10000"/>
              <a:gd name="connsiteY16" fmla="*/ 9487 h 10000"/>
              <a:gd name="connsiteX17" fmla="*/ 6671 w 10000"/>
              <a:gd name="connsiteY17" fmla="*/ 9246 h 10000"/>
              <a:gd name="connsiteX18" fmla="*/ 6486 w 10000"/>
              <a:gd name="connsiteY18" fmla="*/ 9487 h 10000"/>
              <a:gd name="connsiteX19" fmla="*/ 6976 w 10000"/>
              <a:gd name="connsiteY19" fmla="*/ 9224 h 10000"/>
              <a:gd name="connsiteX20" fmla="*/ 6976 w 10000"/>
              <a:gd name="connsiteY20" fmla="*/ 9531 h 10000"/>
              <a:gd name="connsiteX21" fmla="*/ 7112 w 10000"/>
              <a:gd name="connsiteY21" fmla="*/ 9180 h 10000"/>
              <a:gd name="connsiteX22" fmla="*/ 7617 w 10000"/>
              <a:gd name="connsiteY22" fmla="*/ 9465 h 10000"/>
              <a:gd name="connsiteX23" fmla="*/ 7466 w 10000"/>
              <a:gd name="connsiteY23" fmla="*/ 9224 h 10000"/>
              <a:gd name="connsiteX24" fmla="*/ 8260 w 10000"/>
              <a:gd name="connsiteY24" fmla="*/ 9465 h 10000"/>
              <a:gd name="connsiteX25" fmla="*/ 9097 w 10000"/>
              <a:gd name="connsiteY25" fmla="*/ 7471 h 10000"/>
              <a:gd name="connsiteX26" fmla="*/ 9800 w 10000"/>
              <a:gd name="connsiteY26" fmla="*/ 8905 h 10000"/>
              <a:gd name="connsiteX27" fmla="*/ 9221 w 10000"/>
              <a:gd name="connsiteY27" fmla="*/ 8528 h 10000"/>
              <a:gd name="connsiteX28" fmla="*/ 9518 w 10000"/>
              <a:gd name="connsiteY28" fmla="*/ 9482 h 10000"/>
              <a:gd name="connsiteX29" fmla="*/ 7906 w 10000"/>
              <a:gd name="connsiteY29" fmla="*/ 8524 h 10000"/>
              <a:gd name="connsiteX30" fmla="*/ 9949 w 10000"/>
              <a:gd name="connsiteY30" fmla="*/ 8195 h 10000"/>
              <a:gd name="connsiteX31" fmla="*/ 9256 w 10000"/>
              <a:gd name="connsiteY31" fmla="*/ 9487 h 10000"/>
              <a:gd name="connsiteX32" fmla="*/ 7872 w 10000"/>
              <a:gd name="connsiteY32" fmla="*/ 7230 h 10000"/>
              <a:gd name="connsiteX33" fmla="*/ 9949 w 10000"/>
              <a:gd name="connsiteY33" fmla="*/ 6113 h 10000"/>
              <a:gd name="connsiteX34" fmla="*/ 7906 w 10000"/>
              <a:gd name="connsiteY34" fmla="*/ 4820 h 10000"/>
              <a:gd name="connsiteX35" fmla="*/ 10000 w 10000"/>
              <a:gd name="connsiteY35" fmla="*/ 7296 h 10000"/>
              <a:gd name="connsiteX36" fmla="*/ 8159 w 10000"/>
              <a:gd name="connsiteY36" fmla="*/ 1709 h 10000"/>
              <a:gd name="connsiteX37" fmla="*/ 7889 w 10000"/>
              <a:gd name="connsiteY37" fmla="*/ 2454 h 10000"/>
              <a:gd name="connsiteX38" fmla="*/ 9376 w 10000"/>
              <a:gd name="connsiteY38" fmla="*/ 1161 h 10000"/>
              <a:gd name="connsiteX39" fmla="*/ 8429 w 10000"/>
              <a:gd name="connsiteY39" fmla="*/ 899 h 10000"/>
              <a:gd name="connsiteX40" fmla="*/ 9949 w 10000"/>
              <a:gd name="connsiteY40" fmla="*/ 3242 h 10000"/>
              <a:gd name="connsiteX41" fmla="*/ 7856 w 10000"/>
              <a:gd name="connsiteY41" fmla="*/ 3199 h 10000"/>
              <a:gd name="connsiteX42" fmla="*/ 9089 w 10000"/>
              <a:gd name="connsiteY42" fmla="*/ 0 h 10000"/>
              <a:gd name="connsiteX0" fmla="*/ 883 w 9613"/>
              <a:gd name="connsiteY0" fmla="*/ 10000 h 10000"/>
              <a:gd name="connsiteX1" fmla="*/ 870 w 9613"/>
              <a:gd name="connsiteY1" fmla="*/ 9585 h 10000"/>
              <a:gd name="connsiteX2" fmla="*/ 873 w 9613"/>
              <a:gd name="connsiteY2" fmla="*/ 9187 h 10000"/>
              <a:gd name="connsiteX3" fmla="*/ 19 w 9613"/>
              <a:gd name="connsiteY3" fmla="*/ 9224 h 10000"/>
              <a:gd name="connsiteX4" fmla="*/ 0 w 9613"/>
              <a:gd name="connsiteY4" fmla="*/ 9443 h 10000"/>
              <a:gd name="connsiteX5" fmla="*/ 957 w 9613"/>
              <a:gd name="connsiteY5" fmla="*/ 9037 h 10000"/>
              <a:gd name="connsiteX6" fmla="*/ 829 w 9613"/>
              <a:gd name="connsiteY6" fmla="*/ 9465 h 10000"/>
              <a:gd name="connsiteX7" fmla="*/ 1139 w 9613"/>
              <a:gd name="connsiteY7" fmla="*/ 9107 h 10000"/>
              <a:gd name="connsiteX8" fmla="*/ 1335 w 9613"/>
              <a:gd name="connsiteY8" fmla="*/ 9604 h 10000"/>
              <a:gd name="connsiteX9" fmla="*/ 2214 w 9613"/>
              <a:gd name="connsiteY9" fmla="*/ 9202 h 10000"/>
              <a:gd name="connsiteX10" fmla="*/ 3549 w 9613"/>
              <a:gd name="connsiteY10" fmla="*/ 9465 h 10000"/>
              <a:gd name="connsiteX11" fmla="*/ 4055 w 9613"/>
              <a:gd name="connsiteY11" fmla="*/ 9246 h 10000"/>
              <a:gd name="connsiteX12" fmla="*/ 4764 w 9613"/>
              <a:gd name="connsiteY12" fmla="*/ 9465 h 10000"/>
              <a:gd name="connsiteX13" fmla="*/ 5068 w 9613"/>
              <a:gd name="connsiteY13" fmla="*/ 9202 h 10000"/>
              <a:gd name="connsiteX14" fmla="*/ 5119 w 9613"/>
              <a:gd name="connsiteY14" fmla="*/ 9400 h 10000"/>
              <a:gd name="connsiteX15" fmla="*/ 5222 w 9613"/>
              <a:gd name="connsiteY15" fmla="*/ 9268 h 10000"/>
              <a:gd name="connsiteX16" fmla="*/ 5187 w 9613"/>
              <a:gd name="connsiteY16" fmla="*/ 9487 h 10000"/>
              <a:gd name="connsiteX17" fmla="*/ 6284 w 9613"/>
              <a:gd name="connsiteY17" fmla="*/ 9246 h 10000"/>
              <a:gd name="connsiteX18" fmla="*/ 6099 w 9613"/>
              <a:gd name="connsiteY18" fmla="*/ 9487 h 10000"/>
              <a:gd name="connsiteX19" fmla="*/ 6589 w 9613"/>
              <a:gd name="connsiteY19" fmla="*/ 9224 h 10000"/>
              <a:gd name="connsiteX20" fmla="*/ 6589 w 9613"/>
              <a:gd name="connsiteY20" fmla="*/ 9531 h 10000"/>
              <a:gd name="connsiteX21" fmla="*/ 6725 w 9613"/>
              <a:gd name="connsiteY21" fmla="*/ 9180 h 10000"/>
              <a:gd name="connsiteX22" fmla="*/ 7230 w 9613"/>
              <a:gd name="connsiteY22" fmla="*/ 9465 h 10000"/>
              <a:gd name="connsiteX23" fmla="*/ 7079 w 9613"/>
              <a:gd name="connsiteY23" fmla="*/ 9224 h 10000"/>
              <a:gd name="connsiteX24" fmla="*/ 7873 w 9613"/>
              <a:gd name="connsiteY24" fmla="*/ 9465 h 10000"/>
              <a:gd name="connsiteX25" fmla="*/ 8710 w 9613"/>
              <a:gd name="connsiteY25" fmla="*/ 7471 h 10000"/>
              <a:gd name="connsiteX26" fmla="*/ 9413 w 9613"/>
              <a:gd name="connsiteY26" fmla="*/ 8905 h 10000"/>
              <a:gd name="connsiteX27" fmla="*/ 8834 w 9613"/>
              <a:gd name="connsiteY27" fmla="*/ 8528 h 10000"/>
              <a:gd name="connsiteX28" fmla="*/ 9131 w 9613"/>
              <a:gd name="connsiteY28" fmla="*/ 9482 h 10000"/>
              <a:gd name="connsiteX29" fmla="*/ 7519 w 9613"/>
              <a:gd name="connsiteY29" fmla="*/ 8524 h 10000"/>
              <a:gd name="connsiteX30" fmla="*/ 9562 w 9613"/>
              <a:gd name="connsiteY30" fmla="*/ 8195 h 10000"/>
              <a:gd name="connsiteX31" fmla="*/ 8869 w 9613"/>
              <a:gd name="connsiteY31" fmla="*/ 9487 h 10000"/>
              <a:gd name="connsiteX32" fmla="*/ 7485 w 9613"/>
              <a:gd name="connsiteY32" fmla="*/ 7230 h 10000"/>
              <a:gd name="connsiteX33" fmla="*/ 9562 w 9613"/>
              <a:gd name="connsiteY33" fmla="*/ 6113 h 10000"/>
              <a:gd name="connsiteX34" fmla="*/ 7519 w 9613"/>
              <a:gd name="connsiteY34" fmla="*/ 4820 h 10000"/>
              <a:gd name="connsiteX35" fmla="*/ 9613 w 9613"/>
              <a:gd name="connsiteY35" fmla="*/ 7296 h 10000"/>
              <a:gd name="connsiteX36" fmla="*/ 7772 w 9613"/>
              <a:gd name="connsiteY36" fmla="*/ 1709 h 10000"/>
              <a:gd name="connsiteX37" fmla="*/ 7502 w 9613"/>
              <a:gd name="connsiteY37" fmla="*/ 2454 h 10000"/>
              <a:gd name="connsiteX38" fmla="*/ 8989 w 9613"/>
              <a:gd name="connsiteY38" fmla="*/ 1161 h 10000"/>
              <a:gd name="connsiteX39" fmla="*/ 8042 w 9613"/>
              <a:gd name="connsiteY39" fmla="*/ 899 h 10000"/>
              <a:gd name="connsiteX40" fmla="*/ 9562 w 9613"/>
              <a:gd name="connsiteY40" fmla="*/ 3242 h 10000"/>
              <a:gd name="connsiteX41" fmla="*/ 7469 w 9613"/>
              <a:gd name="connsiteY41" fmla="*/ 3199 h 10000"/>
              <a:gd name="connsiteX42" fmla="*/ 8702 w 9613"/>
              <a:gd name="connsiteY42" fmla="*/ 0 h 10000"/>
              <a:gd name="connsiteX0" fmla="*/ 900 w 9981"/>
              <a:gd name="connsiteY0" fmla="*/ 10000 h 10000"/>
              <a:gd name="connsiteX1" fmla="*/ 886 w 9981"/>
              <a:gd name="connsiteY1" fmla="*/ 9585 h 10000"/>
              <a:gd name="connsiteX2" fmla="*/ 889 w 9981"/>
              <a:gd name="connsiteY2" fmla="*/ 9187 h 10000"/>
              <a:gd name="connsiteX3" fmla="*/ 1 w 9981"/>
              <a:gd name="connsiteY3" fmla="*/ 9224 h 10000"/>
              <a:gd name="connsiteX4" fmla="*/ 651 w 9981"/>
              <a:gd name="connsiteY4" fmla="*/ 9686 h 10000"/>
              <a:gd name="connsiteX5" fmla="*/ 977 w 9981"/>
              <a:gd name="connsiteY5" fmla="*/ 9037 h 10000"/>
              <a:gd name="connsiteX6" fmla="*/ 843 w 9981"/>
              <a:gd name="connsiteY6" fmla="*/ 9465 h 10000"/>
              <a:gd name="connsiteX7" fmla="*/ 1166 w 9981"/>
              <a:gd name="connsiteY7" fmla="*/ 9107 h 10000"/>
              <a:gd name="connsiteX8" fmla="*/ 1370 w 9981"/>
              <a:gd name="connsiteY8" fmla="*/ 9604 h 10000"/>
              <a:gd name="connsiteX9" fmla="*/ 2284 w 9981"/>
              <a:gd name="connsiteY9" fmla="*/ 9202 h 10000"/>
              <a:gd name="connsiteX10" fmla="*/ 3673 w 9981"/>
              <a:gd name="connsiteY10" fmla="*/ 9465 h 10000"/>
              <a:gd name="connsiteX11" fmla="*/ 4199 w 9981"/>
              <a:gd name="connsiteY11" fmla="*/ 9246 h 10000"/>
              <a:gd name="connsiteX12" fmla="*/ 4937 w 9981"/>
              <a:gd name="connsiteY12" fmla="*/ 9465 h 10000"/>
              <a:gd name="connsiteX13" fmla="*/ 5253 w 9981"/>
              <a:gd name="connsiteY13" fmla="*/ 9202 h 10000"/>
              <a:gd name="connsiteX14" fmla="*/ 5306 w 9981"/>
              <a:gd name="connsiteY14" fmla="*/ 9400 h 10000"/>
              <a:gd name="connsiteX15" fmla="*/ 5413 w 9981"/>
              <a:gd name="connsiteY15" fmla="*/ 9268 h 10000"/>
              <a:gd name="connsiteX16" fmla="*/ 5377 w 9981"/>
              <a:gd name="connsiteY16" fmla="*/ 9487 h 10000"/>
              <a:gd name="connsiteX17" fmla="*/ 6518 w 9981"/>
              <a:gd name="connsiteY17" fmla="*/ 9246 h 10000"/>
              <a:gd name="connsiteX18" fmla="*/ 6326 w 9981"/>
              <a:gd name="connsiteY18" fmla="*/ 9487 h 10000"/>
              <a:gd name="connsiteX19" fmla="*/ 6835 w 9981"/>
              <a:gd name="connsiteY19" fmla="*/ 9224 h 10000"/>
              <a:gd name="connsiteX20" fmla="*/ 6835 w 9981"/>
              <a:gd name="connsiteY20" fmla="*/ 9531 h 10000"/>
              <a:gd name="connsiteX21" fmla="*/ 6977 w 9981"/>
              <a:gd name="connsiteY21" fmla="*/ 9180 h 10000"/>
              <a:gd name="connsiteX22" fmla="*/ 7502 w 9981"/>
              <a:gd name="connsiteY22" fmla="*/ 9465 h 10000"/>
              <a:gd name="connsiteX23" fmla="*/ 7345 w 9981"/>
              <a:gd name="connsiteY23" fmla="*/ 9224 h 10000"/>
              <a:gd name="connsiteX24" fmla="*/ 8171 w 9981"/>
              <a:gd name="connsiteY24" fmla="*/ 9465 h 10000"/>
              <a:gd name="connsiteX25" fmla="*/ 9042 w 9981"/>
              <a:gd name="connsiteY25" fmla="*/ 7471 h 10000"/>
              <a:gd name="connsiteX26" fmla="*/ 9773 w 9981"/>
              <a:gd name="connsiteY26" fmla="*/ 8905 h 10000"/>
              <a:gd name="connsiteX27" fmla="*/ 9171 w 9981"/>
              <a:gd name="connsiteY27" fmla="*/ 8528 h 10000"/>
              <a:gd name="connsiteX28" fmla="*/ 9480 w 9981"/>
              <a:gd name="connsiteY28" fmla="*/ 9482 h 10000"/>
              <a:gd name="connsiteX29" fmla="*/ 7803 w 9981"/>
              <a:gd name="connsiteY29" fmla="*/ 8524 h 10000"/>
              <a:gd name="connsiteX30" fmla="*/ 9928 w 9981"/>
              <a:gd name="connsiteY30" fmla="*/ 8195 h 10000"/>
              <a:gd name="connsiteX31" fmla="*/ 9207 w 9981"/>
              <a:gd name="connsiteY31" fmla="*/ 9487 h 10000"/>
              <a:gd name="connsiteX32" fmla="*/ 7767 w 9981"/>
              <a:gd name="connsiteY32" fmla="*/ 7230 h 10000"/>
              <a:gd name="connsiteX33" fmla="*/ 9928 w 9981"/>
              <a:gd name="connsiteY33" fmla="*/ 6113 h 10000"/>
              <a:gd name="connsiteX34" fmla="*/ 7803 w 9981"/>
              <a:gd name="connsiteY34" fmla="*/ 4820 h 10000"/>
              <a:gd name="connsiteX35" fmla="*/ 9981 w 9981"/>
              <a:gd name="connsiteY35" fmla="*/ 7296 h 10000"/>
              <a:gd name="connsiteX36" fmla="*/ 8066 w 9981"/>
              <a:gd name="connsiteY36" fmla="*/ 1709 h 10000"/>
              <a:gd name="connsiteX37" fmla="*/ 7785 w 9981"/>
              <a:gd name="connsiteY37" fmla="*/ 2454 h 10000"/>
              <a:gd name="connsiteX38" fmla="*/ 9332 w 9981"/>
              <a:gd name="connsiteY38" fmla="*/ 1161 h 10000"/>
              <a:gd name="connsiteX39" fmla="*/ 8347 w 9981"/>
              <a:gd name="connsiteY39" fmla="*/ 899 h 10000"/>
              <a:gd name="connsiteX40" fmla="*/ 9928 w 9981"/>
              <a:gd name="connsiteY40" fmla="*/ 3242 h 10000"/>
              <a:gd name="connsiteX41" fmla="*/ 7751 w 9981"/>
              <a:gd name="connsiteY41" fmla="*/ 3199 h 10000"/>
              <a:gd name="connsiteX42" fmla="*/ 9033 w 9981"/>
              <a:gd name="connsiteY42" fmla="*/ 0 h 10000"/>
              <a:gd name="connsiteX0" fmla="*/ 250 w 9348"/>
              <a:gd name="connsiteY0" fmla="*/ 10000 h 10000"/>
              <a:gd name="connsiteX1" fmla="*/ 236 w 9348"/>
              <a:gd name="connsiteY1" fmla="*/ 9585 h 10000"/>
              <a:gd name="connsiteX2" fmla="*/ 239 w 9348"/>
              <a:gd name="connsiteY2" fmla="*/ 9187 h 10000"/>
              <a:gd name="connsiteX3" fmla="*/ 411 w 9348"/>
              <a:gd name="connsiteY3" fmla="*/ 9502 h 10000"/>
              <a:gd name="connsiteX4" fmla="*/ 0 w 9348"/>
              <a:gd name="connsiteY4" fmla="*/ 9686 h 10000"/>
              <a:gd name="connsiteX5" fmla="*/ 327 w 9348"/>
              <a:gd name="connsiteY5" fmla="*/ 9037 h 10000"/>
              <a:gd name="connsiteX6" fmla="*/ 193 w 9348"/>
              <a:gd name="connsiteY6" fmla="*/ 9465 h 10000"/>
              <a:gd name="connsiteX7" fmla="*/ 516 w 9348"/>
              <a:gd name="connsiteY7" fmla="*/ 9107 h 10000"/>
              <a:gd name="connsiteX8" fmla="*/ 721 w 9348"/>
              <a:gd name="connsiteY8" fmla="*/ 9604 h 10000"/>
              <a:gd name="connsiteX9" fmla="*/ 1636 w 9348"/>
              <a:gd name="connsiteY9" fmla="*/ 9202 h 10000"/>
              <a:gd name="connsiteX10" fmla="*/ 3028 w 9348"/>
              <a:gd name="connsiteY10" fmla="*/ 9465 h 10000"/>
              <a:gd name="connsiteX11" fmla="*/ 3555 w 9348"/>
              <a:gd name="connsiteY11" fmla="*/ 9246 h 10000"/>
              <a:gd name="connsiteX12" fmla="*/ 4294 w 9348"/>
              <a:gd name="connsiteY12" fmla="*/ 9465 h 10000"/>
              <a:gd name="connsiteX13" fmla="*/ 4611 w 9348"/>
              <a:gd name="connsiteY13" fmla="*/ 9202 h 10000"/>
              <a:gd name="connsiteX14" fmla="*/ 4664 w 9348"/>
              <a:gd name="connsiteY14" fmla="*/ 9400 h 10000"/>
              <a:gd name="connsiteX15" fmla="*/ 4771 w 9348"/>
              <a:gd name="connsiteY15" fmla="*/ 9268 h 10000"/>
              <a:gd name="connsiteX16" fmla="*/ 4735 w 9348"/>
              <a:gd name="connsiteY16" fmla="*/ 9487 h 10000"/>
              <a:gd name="connsiteX17" fmla="*/ 5878 w 9348"/>
              <a:gd name="connsiteY17" fmla="*/ 9246 h 10000"/>
              <a:gd name="connsiteX18" fmla="*/ 5686 w 9348"/>
              <a:gd name="connsiteY18" fmla="*/ 9487 h 10000"/>
              <a:gd name="connsiteX19" fmla="*/ 6196 w 9348"/>
              <a:gd name="connsiteY19" fmla="*/ 9224 h 10000"/>
              <a:gd name="connsiteX20" fmla="*/ 6196 w 9348"/>
              <a:gd name="connsiteY20" fmla="*/ 9531 h 10000"/>
              <a:gd name="connsiteX21" fmla="*/ 6338 w 9348"/>
              <a:gd name="connsiteY21" fmla="*/ 9180 h 10000"/>
              <a:gd name="connsiteX22" fmla="*/ 6864 w 9348"/>
              <a:gd name="connsiteY22" fmla="*/ 9465 h 10000"/>
              <a:gd name="connsiteX23" fmla="*/ 6707 w 9348"/>
              <a:gd name="connsiteY23" fmla="*/ 9224 h 10000"/>
              <a:gd name="connsiteX24" fmla="*/ 7535 w 9348"/>
              <a:gd name="connsiteY24" fmla="*/ 9465 h 10000"/>
              <a:gd name="connsiteX25" fmla="*/ 8407 w 9348"/>
              <a:gd name="connsiteY25" fmla="*/ 7471 h 10000"/>
              <a:gd name="connsiteX26" fmla="*/ 9140 w 9348"/>
              <a:gd name="connsiteY26" fmla="*/ 8905 h 10000"/>
              <a:gd name="connsiteX27" fmla="*/ 8536 w 9348"/>
              <a:gd name="connsiteY27" fmla="*/ 8528 h 10000"/>
              <a:gd name="connsiteX28" fmla="*/ 8846 w 9348"/>
              <a:gd name="connsiteY28" fmla="*/ 9482 h 10000"/>
              <a:gd name="connsiteX29" fmla="*/ 7166 w 9348"/>
              <a:gd name="connsiteY29" fmla="*/ 8524 h 10000"/>
              <a:gd name="connsiteX30" fmla="*/ 9295 w 9348"/>
              <a:gd name="connsiteY30" fmla="*/ 8195 h 10000"/>
              <a:gd name="connsiteX31" fmla="*/ 8573 w 9348"/>
              <a:gd name="connsiteY31" fmla="*/ 9487 h 10000"/>
              <a:gd name="connsiteX32" fmla="*/ 7130 w 9348"/>
              <a:gd name="connsiteY32" fmla="*/ 7230 h 10000"/>
              <a:gd name="connsiteX33" fmla="*/ 9295 w 9348"/>
              <a:gd name="connsiteY33" fmla="*/ 6113 h 10000"/>
              <a:gd name="connsiteX34" fmla="*/ 7166 w 9348"/>
              <a:gd name="connsiteY34" fmla="*/ 4820 h 10000"/>
              <a:gd name="connsiteX35" fmla="*/ 9348 w 9348"/>
              <a:gd name="connsiteY35" fmla="*/ 7296 h 10000"/>
              <a:gd name="connsiteX36" fmla="*/ 7429 w 9348"/>
              <a:gd name="connsiteY36" fmla="*/ 1709 h 10000"/>
              <a:gd name="connsiteX37" fmla="*/ 7148 w 9348"/>
              <a:gd name="connsiteY37" fmla="*/ 2454 h 10000"/>
              <a:gd name="connsiteX38" fmla="*/ 8698 w 9348"/>
              <a:gd name="connsiteY38" fmla="*/ 1161 h 10000"/>
              <a:gd name="connsiteX39" fmla="*/ 7711 w 9348"/>
              <a:gd name="connsiteY39" fmla="*/ 899 h 10000"/>
              <a:gd name="connsiteX40" fmla="*/ 9295 w 9348"/>
              <a:gd name="connsiteY40" fmla="*/ 3242 h 10000"/>
              <a:gd name="connsiteX41" fmla="*/ 7114 w 9348"/>
              <a:gd name="connsiteY41" fmla="*/ 3199 h 10000"/>
              <a:gd name="connsiteX42" fmla="*/ 8398 w 9348"/>
              <a:gd name="connsiteY42" fmla="*/ 0 h 10000"/>
              <a:gd name="connsiteX0" fmla="*/ 177 w 10000"/>
              <a:gd name="connsiteY0" fmla="*/ 10765 h 10765"/>
              <a:gd name="connsiteX1" fmla="*/ 252 w 10000"/>
              <a:gd name="connsiteY1" fmla="*/ 9585 h 10765"/>
              <a:gd name="connsiteX2" fmla="*/ 256 w 10000"/>
              <a:gd name="connsiteY2" fmla="*/ 9187 h 10765"/>
              <a:gd name="connsiteX3" fmla="*/ 440 w 10000"/>
              <a:gd name="connsiteY3" fmla="*/ 9502 h 10765"/>
              <a:gd name="connsiteX4" fmla="*/ 0 w 10000"/>
              <a:gd name="connsiteY4" fmla="*/ 9686 h 10765"/>
              <a:gd name="connsiteX5" fmla="*/ 350 w 10000"/>
              <a:gd name="connsiteY5" fmla="*/ 9037 h 10765"/>
              <a:gd name="connsiteX6" fmla="*/ 206 w 10000"/>
              <a:gd name="connsiteY6" fmla="*/ 9465 h 10765"/>
              <a:gd name="connsiteX7" fmla="*/ 552 w 10000"/>
              <a:gd name="connsiteY7" fmla="*/ 9107 h 10765"/>
              <a:gd name="connsiteX8" fmla="*/ 771 w 10000"/>
              <a:gd name="connsiteY8" fmla="*/ 9604 h 10765"/>
              <a:gd name="connsiteX9" fmla="*/ 1750 w 10000"/>
              <a:gd name="connsiteY9" fmla="*/ 9202 h 10765"/>
              <a:gd name="connsiteX10" fmla="*/ 3239 w 10000"/>
              <a:gd name="connsiteY10" fmla="*/ 9465 h 10765"/>
              <a:gd name="connsiteX11" fmla="*/ 3803 w 10000"/>
              <a:gd name="connsiteY11" fmla="*/ 9246 h 10765"/>
              <a:gd name="connsiteX12" fmla="*/ 4593 w 10000"/>
              <a:gd name="connsiteY12" fmla="*/ 9465 h 10765"/>
              <a:gd name="connsiteX13" fmla="*/ 4933 w 10000"/>
              <a:gd name="connsiteY13" fmla="*/ 9202 h 10765"/>
              <a:gd name="connsiteX14" fmla="*/ 4989 w 10000"/>
              <a:gd name="connsiteY14" fmla="*/ 9400 h 10765"/>
              <a:gd name="connsiteX15" fmla="*/ 5104 w 10000"/>
              <a:gd name="connsiteY15" fmla="*/ 9268 h 10765"/>
              <a:gd name="connsiteX16" fmla="*/ 5065 w 10000"/>
              <a:gd name="connsiteY16" fmla="*/ 9487 h 10765"/>
              <a:gd name="connsiteX17" fmla="*/ 6288 w 10000"/>
              <a:gd name="connsiteY17" fmla="*/ 9246 h 10765"/>
              <a:gd name="connsiteX18" fmla="*/ 6083 w 10000"/>
              <a:gd name="connsiteY18" fmla="*/ 9487 h 10765"/>
              <a:gd name="connsiteX19" fmla="*/ 6628 w 10000"/>
              <a:gd name="connsiteY19" fmla="*/ 9224 h 10765"/>
              <a:gd name="connsiteX20" fmla="*/ 6628 w 10000"/>
              <a:gd name="connsiteY20" fmla="*/ 9531 h 10765"/>
              <a:gd name="connsiteX21" fmla="*/ 6780 w 10000"/>
              <a:gd name="connsiteY21" fmla="*/ 9180 h 10765"/>
              <a:gd name="connsiteX22" fmla="*/ 7343 w 10000"/>
              <a:gd name="connsiteY22" fmla="*/ 9465 h 10765"/>
              <a:gd name="connsiteX23" fmla="*/ 7175 w 10000"/>
              <a:gd name="connsiteY23" fmla="*/ 9224 h 10765"/>
              <a:gd name="connsiteX24" fmla="*/ 8061 w 10000"/>
              <a:gd name="connsiteY24" fmla="*/ 9465 h 10765"/>
              <a:gd name="connsiteX25" fmla="*/ 8993 w 10000"/>
              <a:gd name="connsiteY25" fmla="*/ 7471 h 10765"/>
              <a:gd name="connsiteX26" fmla="*/ 9777 w 10000"/>
              <a:gd name="connsiteY26" fmla="*/ 8905 h 10765"/>
              <a:gd name="connsiteX27" fmla="*/ 9131 w 10000"/>
              <a:gd name="connsiteY27" fmla="*/ 8528 h 10765"/>
              <a:gd name="connsiteX28" fmla="*/ 9463 w 10000"/>
              <a:gd name="connsiteY28" fmla="*/ 9482 h 10765"/>
              <a:gd name="connsiteX29" fmla="*/ 7666 w 10000"/>
              <a:gd name="connsiteY29" fmla="*/ 8524 h 10765"/>
              <a:gd name="connsiteX30" fmla="*/ 9943 w 10000"/>
              <a:gd name="connsiteY30" fmla="*/ 8195 h 10765"/>
              <a:gd name="connsiteX31" fmla="*/ 9171 w 10000"/>
              <a:gd name="connsiteY31" fmla="*/ 9487 h 10765"/>
              <a:gd name="connsiteX32" fmla="*/ 7627 w 10000"/>
              <a:gd name="connsiteY32" fmla="*/ 7230 h 10765"/>
              <a:gd name="connsiteX33" fmla="*/ 9943 w 10000"/>
              <a:gd name="connsiteY33" fmla="*/ 6113 h 10765"/>
              <a:gd name="connsiteX34" fmla="*/ 7666 w 10000"/>
              <a:gd name="connsiteY34" fmla="*/ 4820 h 10765"/>
              <a:gd name="connsiteX35" fmla="*/ 10000 w 10000"/>
              <a:gd name="connsiteY35" fmla="*/ 7296 h 10765"/>
              <a:gd name="connsiteX36" fmla="*/ 7947 w 10000"/>
              <a:gd name="connsiteY36" fmla="*/ 1709 h 10765"/>
              <a:gd name="connsiteX37" fmla="*/ 7647 w 10000"/>
              <a:gd name="connsiteY37" fmla="*/ 2454 h 10765"/>
              <a:gd name="connsiteX38" fmla="*/ 9305 w 10000"/>
              <a:gd name="connsiteY38" fmla="*/ 1161 h 10765"/>
              <a:gd name="connsiteX39" fmla="*/ 8249 w 10000"/>
              <a:gd name="connsiteY39" fmla="*/ 899 h 10765"/>
              <a:gd name="connsiteX40" fmla="*/ 9943 w 10000"/>
              <a:gd name="connsiteY40" fmla="*/ 3242 h 10765"/>
              <a:gd name="connsiteX41" fmla="*/ 7610 w 10000"/>
              <a:gd name="connsiteY41" fmla="*/ 3199 h 10765"/>
              <a:gd name="connsiteX42" fmla="*/ 8984 w 10000"/>
              <a:gd name="connsiteY42" fmla="*/ 0 h 10765"/>
              <a:gd name="connsiteX0" fmla="*/ 1 w 9824"/>
              <a:gd name="connsiteY0" fmla="*/ 10765 h 10765"/>
              <a:gd name="connsiteX1" fmla="*/ 76 w 9824"/>
              <a:gd name="connsiteY1" fmla="*/ 9585 h 10765"/>
              <a:gd name="connsiteX2" fmla="*/ 80 w 9824"/>
              <a:gd name="connsiteY2" fmla="*/ 9187 h 10765"/>
              <a:gd name="connsiteX3" fmla="*/ 264 w 9824"/>
              <a:gd name="connsiteY3" fmla="*/ 9502 h 10765"/>
              <a:gd name="connsiteX4" fmla="*/ 273 w 9824"/>
              <a:gd name="connsiteY4" fmla="*/ 10277 h 10765"/>
              <a:gd name="connsiteX5" fmla="*/ 174 w 9824"/>
              <a:gd name="connsiteY5" fmla="*/ 9037 h 10765"/>
              <a:gd name="connsiteX6" fmla="*/ 30 w 9824"/>
              <a:gd name="connsiteY6" fmla="*/ 9465 h 10765"/>
              <a:gd name="connsiteX7" fmla="*/ 376 w 9824"/>
              <a:gd name="connsiteY7" fmla="*/ 9107 h 10765"/>
              <a:gd name="connsiteX8" fmla="*/ 595 w 9824"/>
              <a:gd name="connsiteY8" fmla="*/ 9604 h 10765"/>
              <a:gd name="connsiteX9" fmla="*/ 1574 w 9824"/>
              <a:gd name="connsiteY9" fmla="*/ 9202 h 10765"/>
              <a:gd name="connsiteX10" fmla="*/ 3063 w 9824"/>
              <a:gd name="connsiteY10" fmla="*/ 9465 h 10765"/>
              <a:gd name="connsiteX11" fmla="*/ 3627 w 9824"/>
              <a:gd name="connsiteY11" fmla="*/ 9246 h 10765"/>
              <a:gd name="connsiteX12" fmla="*/ 4417 w 9824"/>
              <a:gd name="connsiteY12" fmla="*/ 9465 h 10765"/>
              <a:gd name="connsiteX13" fmla="*/ 4757 w 9824"/>
              <a:gd name="connsiteY13" fmla="*/ 9202 h 10765"/>
              <a:gd name="connsiteX14" fmla="*/ 4813 w 9824"/>
              <a:gd name="connsiteY14" fmla="*/ 9400 h 10765"/>
              <a:gd name="connsiteX15" fmla="*/ 4928 w 9824"/>
              <a:gd name="connsiteY15" fmla="*/ 9268 h 10765"/>
              <a:gd name="connsiteX16" fmla="*/ 4889 w 9824"/>
              <a:gd name="connsiteY16" fmla="*/ 9487 h 10765"/>
              <a:gd name="connsiteX17" fmla="*/ 6112 w 9824"/>
              <a:gd name="connsiteY17" fmla="*/ 9246 h 10765"/>
              <a:gd name="connsiteX18" fmla="*/ 5907 w 9824"/>
              <a:gd name="connsiteY18" fmla="*/ 9487 h 10765"/>
              <a:gd name="connsiteX19" fmla="*/ 6452 w 9824"/>
              <a:gd name="connsiteY19" fmla="*/ 9224 h 10765"/>
              <a:gd name="connsiteX20" fmla="*/ 6452 w 9824"/>
              <a:gd name="connsiteY20" fmla="*/ 9531 h 10765"/>
              <a:gd name="connsiteX21" fmla="*/ 6604 w 9824"/>
              <a:gd name="connsiteY21" fmla="*/ 9180 h 10765"/>
              <a:gd name="connsiteX22" fmla="*/ 7167 w 9824"/>
              <a:gd name="connsiteY22" fmla="*/ 9465 h 10765"/>
              <a:gd name="connsiteX23" fmla="*/ 6999 w 9824"/>
              <a:gd name="connsiteY23" fmla="*/ 9224 h 10765"/>
              <a:gd name="connsiteX24" fmla="*/ 7885 w 9824"/>
              <a:gd name="connsiteY24" fmla="*/ 9465 h 10765"/>
              <a:gd name="connsiteX25" fmla="*/ 8817 w 9824"/>
              <a:gd name="connsiteY25" fmla="*/ 7471 h 10765"/>
              <a:gd name="connsiteX26" fmla="*/ 9601 w 9824"/>
              <a:gd name="connsiteY26" fmla="*/ 8905 h 10765"/>
              <a:gd name="connsiteX27" fmla="*/ 8955 w 9824"/>
              <a:gd name="connsiteY27" fmla="*/ 8528 h 10765"/>
              <a:gd name="connsiteX28" fmla="*/ 9287 w 9824"/>
              <a:gd name="connsiteY28" fmla="*/ 9482 h 10765"/>
              <a:gd name="connsiteX29" fmla="*/ 7490 w 9824"/>
              <a:gd name="connsiteY29" fmla="*/ 8524 h 10765"/>
              <a:gd name="connsiteX30" fmla="*/ 9767 w 9824"/>
              <a:gd name="connsiteY30" fmla="*/ 8195 h 10765"/>
              <a:gd name="connsiteX31" fmla="*/ 8995 w 9824"/>
              <a:gd name="connsiteY31" fmla="*/ 9487 h 10765"/>
              <a:gd name="connsiteX32" fmla="*/ 7451 w 9824"/>
              <a:gd name="connsiteY32" fmla="*/ 7230 h 10765"/>
              <a:gd name="connsiteX33" fmla="*/ 9767 w 9824"/>
              <a:gd name="connsiteY33" fmla="*/ 6113 h 10765"/>
              <a:gd name="connsiteX34" fmla="*/ 7490 w 9824"/>
              <a:gd name="connsiteY34" fmla="*/ 4820 h 10765"/>
              <a:gd name="connsiteX35" fmla="*/ 9824 w 9824"/>
              <a:gd name="connsiteY35" fmla="*/ 7296 h 10765"/>
              <a:gd name="connsiteX36" fmla="*/ 7771 w 9824"/>
              <a:gd name="connsiteY36" fmla="*/ 1709 h 10765"/>
              <a:gd name="connsiteX37" fmla="*/ 7471 w 9824"/>
              <a:gd name="connsiteY37" fmla="*/ 2454 h 10765"/>
              <a:gd name="connsiteX38" fmla="*/ 9129 w 9824"/>
              <a:gd name="connsiteY38" fmla="*/ 1161 h 10765"/>
              <a:gd name="connsiteX39" fmla="*/ 8073 w 9824"/>
              <a:gd name="connsiteY39" fmla="*/ 899 h 10765"/>
              <a:gd name="connsiteX40" fmla="*/ 9767 w 9824"/>
              <a:gd name="connsiteY40" fmla="*/ 3242 h 10765"/>
              <a:gd name="connsiteX41" fmla="*/ 7434 w 9824"/>
              <a:gd name="connsiteY41" fmla="*/ 3199 h 10765"/>
              <a:gd name="connsiteX42" fmla="*/ 8808 w 9824"/>
              <a:gd name="connsiteY42" fmla="*/ 0 h 10765"/>
              <a:gd name="connsiteX0" fmla="*/ 61 w 10060"/>
              <a:gd name="connsiteY0" fmla="*/ 10000 h 10000"/>
              <a:gd name="connsiteX1" fmla="*/ 137 w 10060"/>
              <a:gd name="connsiteY1" fmla="*/ 8904 h 10000"/>
              <a:gd name="connsiteX2" fmla="*/ 141 w 10060"/>
              <a:gd name="connsiteY2" fmla="*/ 8534 h 10000"/>
              <a:gd name="connsiteX3" fmla="*/ 329 w 10060"/>
              <a:gd name="connsiteY3" fmla="*/ 8827 h 10000"/>
              <a:gd name="connsiteX4" fmla="*/ 338 w 10060"/>
              <a:gd name="connsiteY4" fmla="*/ 9547 h 10000"/>
              <a:gd name="connsiteX5" fmla="*/ 237 w 10060"/>
              <a:gd name="connsiteY5" fmla="*/ 8395 h 10000"/>
              <a:gd name="connsiteX6" fmla="*/ 0 w 10060"/>
              <a:gd name="connsiteY6" fmla="*/ 9115 h 10000"/>
              <a:gd name="connsiteX7" fmla="*/ 443 w 10060"/>
              <a:gd name="connsiteY7" fmla="*/ 8460 h 10000"/>
              <a:gd name="connsiteX8" fmla="*/ 666 w 10060"/>
              <a:gd name="connsiteY8" fmla="*/ 8922 h 10000"/>
              <a:gd name="connsiteX9" fmla="*/ 1662 w 10060"/>
              <a:gd name="connsiteY9" fmla="*/ 8548 h 10000"/>
              <a:gd name="connsiteX10" fmla="*/ 3178 w 10060"/>
              <a:gd name="connsiteY10" fmla="*/ 8792 h 10000"/>
              <a:gd name="connsiteX11" fmla="*/ 3752 w 10060"/>
              <a:gd name="connsiteY11" fmla="*/ 8589 h 10000"/>
              <a:gd name="connsiteX12" fmla="*/ 4556 w 10060"/>
              <a:gd name="connsiteY12" fmla="*/ 8792 h 10000"/>
              <a:gd name="connsiteX13" fmla="*/ 4902 w 10060"/>
              <a:gd name="connsiteY13" fmla="*/ 8548 h 10000"/>
              <a:gd name="connsiteX14" fmla="*/ 4959 w 10060"/>
              <a:gd name="connsiteY14" fmla="*/ 8732 h 10000"/>
              <a:gd name="connsiteX15" fmla="*/ 5076 w 10060"/>
              <a:gd name="connsiteY15" fmla="*/ 8609 h 10000"/>
              <a:gd name="connsiteX16" fmla="*/ 5037 w 10060"/>
              <a:gd name="connsiteY16" fmla="*/ 8813 h 10000"/>
              <a:gd name="connsiteX17" fmla="*/ 6281 w 10060"/>
              <a:gd name="connsiteY17" fmla="*/ 8589 h 10000"/>
              <a:gd name="connsiteX18" fmla="*/ 6073 w 10060"/>
              <a:gd name="connsiteY18" fmla="*/ 8813 h 10000"/>
              <a:gd name="connsiteX19" fmla="*/ 6628 w 10060"/>
              <a:gd name="connsiteY19" fmla="*/ 8569 h 10000"/>
              <a:gd name="connsiteX20" fmla="*/ 6628 w 10060"/>
              <a:gd name="connsiteY20" fmla="*/ 8854 h 10000"/>
              <a:gd name="connsiteX21" fmla="*/ 6782 w 10060"/>
              <a:gd name="connsiteY21" fmla="*/ 8528 h 10000"/>
              <a:gd name="connsiteX22" fmla="*/ 7355 w 10060"/>
              <a:gd name="connsiteY22" fmla="*/ 8792 h 10000"/>
              <a:gd name="connsiteX23" fmla="*/ 7184 w 10060"/>
              <a:gd name="connsiteY23" fmla="*/ 8569 h 10000"/>
              <a:gd name="connsiteX24" fmla="*/ 8086 w 10060"/>
              <a:gd name="connsiteY24" fmla="*/ 8792 h 10000"/>
              <a:gd name="connsiteX25" fmla="*/ 9035 w 10060"/>
              <a:gd name="connsiteY25" fmla="*/ 6940 h 10000"/>
              <a:gd name="connsiteX26" fmla="*/ 9833 w 10060"/>
              <a:gd name="connsiteY26" fmla="*/ 8272 h 10000"/>
              <a:gd name="connsiteX27" fmla="*/ 9175 w 10060"/>
              <a:gd name="connsiteY27" fmla="*/ 7922 h 10000"/>
              <a:gd name="connsiteX28" fmla="*/ 9513 w 10060"/>
              <a:gd name="connsiteY28" fmla="*/ 8808 h 10000"/>
              <a:gd name="connsiteX29" fmla="*/ 7684 w 10060"/>
              <a:gd name="connsiteY29" fmla="*/ 7918 h 10000"/>
              <a:gd name="connsiteX30" fmla="*/ 10002 w 10060"/>
              <a:gd name="connsiteY30" fmla="*/ 7613 h 10000"/>
              <a:gd name="connsiteX31" fmla="*/ 9216 w 10060"/>
              <a:gd name="connsiteY31" fmla="*/ 8813 h 10000"/>
              <a:gd name="connsiteX32" fmla="*/ 7644 w 10060"/>
              <a:gd name="connsiteY32" fmla="*/ 6716 h 10000"/>
              <a:gd name="connsiteX33" fmla="*/ 10002 w 10060"/>
              <a:gd name="connsiteY33" fmla="*/ 5679 h 10000"/>
              <a:gd name="connsiteX34" fmla="*/ 7684 w 10060"/>
              <a:gd name="connsiteY34" fmla="*/ 4477 h 10000"/>
              <a:gd name="connsiteX35" fmla="*/ 10060 w 10060"/>
              <a:gd name="connsiteY35" fmla="*/ 6778 h 10000"/>
              <a:gd name="connsiteX36" fmla="*/ 7970 w 10060"/>
              <a:gd name="connsiteY36" fmla="*/ 1588 h 10000"/>
              <a:gd name="connsiteX37" fmla="*/ 7665 w 10060"/>
              <a:gd name="connsiteY37" fmla="*/ 2280 h 10000"/>
              <a:gd name="connsiteX38" fmla="*/ 9353 w 10060"/>
              <a:gd name="connsiteY38" fmla="*/ 1078 h 10000"/>
              <a:gd name="connsiteX39" fmla="*/ 8278 w 10060"/>
              <a:gd name="connsiteY39" fmla="*/ 835 h 10000"/>
              <a:gd name="connsiteX40" fmla="*/ 10002 w 10060"/>
              <a:gd name="connsiteY40" fmla="*/ 3012 h 10000"/>
              <a:gd name="connsiteX41" fmla="*/ 7627 w 10060"/>
              <a:gd name="connsiteY41" fmla="*/ 2972 h 10000"/>
              <a:gd name="connsiteX42" fmla="*/ 9026 w 10060"/>
              <a:gd name="connsiteY42" fmla="*/ 0 h 10000"/>
              <a:gd name="connsiteX0" fmla="*/ 61 w 10060"/>
              <a:gd name="connsiteY0" fmla="*/ 10000 h 10000"/>
              <a:gd name="connsiteX1" fmla="*/ 137 w 10060"/>
              <a:gd name="connsiteY1" fmla="*/ 8904 h 10000"/>
              <a:gd name="connsiteX2" fmla="*/ 141 w 10060"/>
              <a:gd name="connsiteY2" fmla="*/ 8534 h 10000"/>
              <a:gd name="connsiteX3" fmla="*/ 329 w 10060"/>
              <a:gd name="connsiteY3" fmla="*/ 8827 h 10000"/>
              <a:gd name="connsiteX4" fmla="*/ 338 w 10060"/>
              <a:gd name="connsiteY4" fmla="*/ 9547 h 10000"/>
              <a:gd name="connsiteX5" fmla="*/ 237 w 10060"/>
              <a:gd name="connsiteY5" fmla="*/ 8395 h 10000"/>
              <a:gd name="connsiteX6" fmla="*/ 0 w 10060"/>
              <a:gd name="connsiteY6" fmla="*/ 9115 h 10000"/>
              <a:gd name="connsiteX7" fmla="*/ 443 w 10060"/>
              <a:gd name="connsiteY7" fmla="*/ 8460 h 10000"/>
              <a:gd name="connsiteX8" fmla="*/ 666 w 10060"/>
              <a:gd name="connsiteY8" fmla="*/ 8922 h 10000"/>
              <a:gd name="connsiteX9" fmla="*/ 1662 w 10060"/>
              <a:gd name="connsiteY9" fmla="*/ 8548 h 10000"/>
              <a:gd name="connsiteX10" fmla="*/ 3178 w 10060"/>
              <a:gd name="connsiteY10" fmla="*/ 8792 h 10000"/>
              <a:gd name="connsiteX11" fmla="*/ 3752 w 10060"/>
              <a:gd name="connsiteY11" fmla="*/ 8589 h 10000"/>
              <a:gd name="connsiteX12" fmla="*/ 4556 w 10060"/>
              <a:gd name="connsiteY12" fmla="*/ 8792 h 10000"/>
              <a:gd name="connsiteX13" fmla="*/ 4902 w 10060"/>
              <a:gd name="connsiteY13" fmla="*/ 8548 h 10000"/>
              <a:gd name="connsiteX14" fmla="*/ 4959 w 10060"/>
              <a:gd name="connsiteY14" fmla="*/ 8732 h 10000"/>
              <a:gd name="connsiteX15" fmla="*/ 5076 w 10060"/>
              <a:gd name="connsiteY15" fmla="*/ 8609 h 10000"/>
              <a:gd name="connsiteX16" fmla="*/ 5037 w 10060"/>
              <a:gd name="connsiteY16" fmla="*/ 8813 h 10000"/>
              <a:gd name="connsiteX17" fmla="*/ 6281 w 10060"/>
              <a:gd name="connsiteY17" fmla="*/ 8589 h 10000"/>
              <a:gd name="connsiteX18" fmla="*/ 6073 w 10060"/>
              <a:gd name="connsiteY18" fmla="*/ 8813 h 10000"/>
              <a:gd name="connsiteX19" fmla="*/ 6628 w 10060"/>
              <a:gd name="connsiteY19" fmla="*/ 8569 h 10000"/>
              <a:gd name="connsiteX20" fmla="*/ 6628 w 10060"/>
              <a:gd name="connsiteY20" fmla="*/ 8854 h 10000"/>
              <a:gd name="connsiteX21" fmla="*/ 6782 w 10060"/>
              <a:gd name="connsiteY21" fmla="*/ 8528 h 10000"/>
              <a:gd name="connsiteX22" fmla="*/ 7355 w 10060"/>
              <a:gd name="connsiteY22" fmla="*/ 8792 h 10000"/>
              <a:gd name="connsiteX23" fmla="*/ 7184 w 10060"/>
              <a:gd name="connsiteY23" fmla="*/ 8569 h 10000"/>
              <a:gd name="connsiteX24" fmla="*/ 8086 w 10060"/>
              <a:gd name="connsiteY24" fmla="*/ 8792 h 10000"/>
              <a:gd name="connsiteX25" fmla="*/ 9035 w 10060"/>
              <a:gd name="connsiteY25" fmla="*/ 6940 h 10000"/>
              <a:gd name="connsiteX26" fmla="*/ 9833 w 10060"/>
              <a:gd name="connsiteY26" fmla="*/ 8272 h 10000"/>
              <a:gd name="connsiteX27" fmla="*/ 9513 w 10060"/>
              <a:gd name="connsiteY27" fmla="*/ 8808 h 10000"/>
              <a:gd name="connsiteX28" fmla="*/ 7684 w 10060"/>
              <a:gd name="connsiteY28" fmla="*/ 7918 h 10000"/>
              <a:gd name="connsiteX29" fmla="*/ 10002 w 10060"/>
              <a:gd name="connsiteY29" fmla="*/ 7613 h 10000"/>
              <a:gd name="connsiteX30" fmla="*/ 9216 w 10060"/>
              <a:gd name="connsiteY30" fmla="*/ 8813 h 10000"/>
              <a:gd name="connsiteX31" fmla="*/ 7644 w 10060"/>
              <a:gd name="connsiteY31" fmla="*/ 6716 h 10000"/>
              <a:gd name="connsiteX32" fmla="*/ 10002 w 10060"/>
              <a:gd name="connsiteY32" fmla="*/ 5679 h 10000"/>
              <a:gd name="connsiteX33" fmla="*/ 7684 w 10060"/>
              <a:gd name="connsiteY33" fmla="*/ 4477 h 10000"/>
              <a:gd name="connsiteX34" fmla="*/ 10060 w 10060"/>
              <a:gd name="connsiteY34" fmla="*/ 6778 h 10000"/>
              <a:gd name="connsiteX35" fmla="*/ 7970 w 10060"/>
              <a:gd name="connsiteY35" fmla="*/ 1588 h 10000"/>
              <a:gd name="connsiteX36" fmla="*/ 7665 w 10060"/>
              <a:gd name="connsiteY36" fmla="*/ 2280 h 10000"/>
              <a:gd name="connsiteX37" fmla="*/ 9353 w 10060"/>
              <a:gd name="connsiteY37" fmla="*/ 1078 h 10000"/>
              <a:gd name="connsiteX38" fmla="*/ 8278 w 10060"/>
              <a:gd name="connsiteY38" fmla="*/ 835 h 10000"/>
              <a:gd name="connsiteX39" fmla="*/ 10002 w 10060"/>
              <a:gd name="connsiteY39" fmla="*/ 3012 h 10000"/>
              <a:gd name="connsiteX40" fmla="*/ 7627 w 10060"/>
              <a:gd name="connsiteY40" fmla="*/ 2972 h 10000"/>
              <a:gd name="connsiteX41" fmla="*/ 9026 w 10060"/>
              <a:gd name="connsiteY41" fmla="*/ 0 h 10000"/>
              <a:gd name="connsiteX0" fmla="*/ 61 w 10060"/>
              <a:gd name="connsiteY0" fmla="*/ 10000 h 10000"/>
              <a:gd name="connsiteX1" fmla="*/ 137 w 10060"/>
              <a:gd name="connsiteY1" fmla="*/ 8904 h 10000"/>
              <a:gd name="connsiteX2" fmla="*/ 141 w 10060"/>
              <a:gd name="connsiteY2" fmla="*/ 8534 h 10000"/>
              <a:gd name="connsiteX3" fmla="*/ 329 w 10060"/>
              <a:gd name="connsiteY3" fmla="*/ 8827 h 10000"/>
              <a:gd name="connsiteX4" fmla="*/ 338 w 10060"/>
              <a:gd name="connsiteY4" fmla="*/ 9547 h 10000"/>
              <a:gd name="connsiteX5" fmla="*/ 237 w 10060"/>
              <a:gd name="connsiteY5" fmla="*/ 8395 h 10000"/>
              <a:gd name="connsiteX6" fmla="*/ 0 w 10060"/>
              <a:gd name="connsiteY6" fmla="*/ 9115 h 10000"/>
              <a:gd name="connsiteX7" fmla="*/ 443 w 10060"/>
              <a:gd name="connsiteY7" fmla="*/ 8460 h 10000"/>
              <a:gd name="connsiteX8" fmla="*/ 666 w 10060"/>
              <a:gd name="connsiteY8" fmla="*/ 8922 h 10000"/>
              <a:gd name="connsiteX9" fmla="*/ 1662 w 10060"/>
              <a:gd name="connsiteY9" fmla="*/ 8548 h 10000"/>
              <a:gd name="connsiteX10" fmla="*/ 3178 w 10060"/>
              <a:gd name="connsiteY10" fmla="*/ 8792 h 10000"/>
              <a:gd name="connsiteX11" fmla="*/ 3752 w 10060"/>
              <a:gd name="connsiteY11" fmla="*/ 8589 h 10000"/>
              <a:gd name="connsiteX12" fmla="*/ 4556 w 10060"/>
              <a:gd name="connsiteY12" fmla="*/ 8792 h 10000"/>
              <a:gd name="connsiteX13" fmla="*/ 4902 w 10060"/>
              <a:gd name="connsiteY13" fmla="*/ 8548 h 10000"/>
              <a:gd name="connsiteX14" fmla="*/ 4959 w 10060"/>
              <a:gd name="connsiteY14" fmla="*/ 8732 h 10000"/>
              <a:gd name="connsiteX15" fmla="*/ 5076 w 10060"/>
              <a:gd name="connsiteY15" fmla="*/ 8609 h 10000"/>
              <a:gd name="connsiteX16" fmla="*/ 5037 w 10060"/>
              <a:gd name="connsiteY16" fmla="*/ 8813 h 10000"/>
              <a:gd name="connsiteX17" fmla="*/ 6281 w 10060"/>
              <a:gd name="connsiteY17" fmla="*/ 8589 h 10000"/>
              <a:gd name="connsiteX18" fmla="*/ 6073 w 10060"/>
              <a:gd name="connsiteY18" fmla="*/ 8813 h 10000"/>
              <a:gd name="connsiteX19" fmla="*/ 6628 w 10060"/>
              <a:gd name="connsiteY19" fmla="*/ 8569 h 10000"/>
              <a:gd name="connsiteX20" fmla="*/ 6628 w 10060"/>
              <a:gd name="connsiteY20" fmla="*/ 8854 h 10000"/>
              <a:gd name="connsiteX21" fmla="*/ 6782 w 10060"/>
              <a:gd name="connsiteY21" fmla="*/ 8528 h 10000"/>
              <a:gd name="connsiteX22" fmla="*/ 7355 w 10060"/>
              <a:gd name="connsiteY22" fmla="*/ 8792 h 10000"/>
              <a:gd name="connsiteX23" fmla="*/ 7184 w 10060"/>
              <a:gd name="connsiteY23" fmla="*/ 8569 h 10000"/>
              <a:gd name="connsiteX24" fmla="*/ 8086 w 10060"/>
              <a:gd name="connsiteY24" fmla="*/ 8792 h 10000"/>
              <a:gd name="connsiteX25" fmla="*/ 9833 w 10060"/>
              <a:gd name="connsiteY25" fmla="*/ 8272 h 10000"/>
              <a:gd name="connsiteX26" fmla="*/ 9513 w 10060"/>
              <a:gd name="connsiteY26" fmla="*/ 8808 h 10000"/>
              <a:gd name="connsiteX27" fmla="*/ 7684 w 10060"/>
              <a:gd name="connsiteY27" fmla="*/ 7918 h 10000"/>
              <a:gd name="connsiteX28" fmla="*/ 10002 w 10060"/>
              <a:gd name="connsiteY28" fmla="*/ 7613 h 10000"/>
              <a:gd name="connsiteX29" fmla="*/ 9216 w 10060"/>
              <a:gd name="connsiteY29" fmla="*/ 8813 h 10000"/>
              <a:gd name="connsiteX30" fmla="*/ 7644 w 10060"/>
              <a:gd name="connsiteY30" fmla="*/ 6716 h 10000"/>
              <a:gd name="connsiteX31" fmla="*/ 10002 w 10060"/>
              <a:gd name="connsiteY31" fmla="*/ 5679 h 10000"/>
              <a:gd name="connsiteX32" fmla="*/ 7684 w 10060"/>
              <a:gd name="connsiteY32" fmla="*/ 4477 h 10000"/>
              <a:gd name="connsiteX33" fmla="*/ 10060 w 10060"/>
              <a:gd name="connsiteY33" fmla="*/ 6778 h 10000"/>
              <a:gd name="connsiteX34" fmla="*/ 7970 w 10060"/>
              <a:gd name="connsiteY34" fmla="*/ 1588 h 10000"/>
              <a:gd name="connsiteX35" fmla="*/ 7665 w 10060"/>
              <a:gd name="connsiteY35" fmla="*/ 2280 h 10000"/>
              <a:gd name="connsiteX36" fmla="*/ 9353 w 10060"/>
              <a:gd name="connsiteY36" fmla="*/ 1078 h 10000"/>
              <a:gd name="connsiteX37" fmla="*/ 8278 w 10060"/>
              <a:gd name="connsiteY37" fmla="*/ 835 h 10000"/>
              <a:gd name="connsiteX38" fmla="*/ 10002 w 10060"/>
              <a:gd name="connsiteY38" fmla="*/ 3012 h 10000"/>
              <a:gd name="connsiteX39" fmla="*/ 7627 w 10060"/>
              <a:gd name="connsiteY39" fmla="*/ 2972 h 10000"/>
              <a:gd name="connsiteX40" fmla="*/ 9026 w 10060"/>
              <a:gd name="connsiteY40" fmla="*/ 0 h 10000"/>
              <a:gd name="connsiteX0" fmla="*/ 61 w 10060"/>
              <a:gd name="connsiteY0" fmla="*/ 10000 h 10000"/>
              <a:gd name="connsiteX1" fmla="*/ 137 w 10060"/>
              <a:gd name="connsiteY1" fmla="*/ 8904 h 10000"/>
              <a:gd name="connsiteX2" fmla="*/ 141 w 10060"/>
              <a:gd name="connsiteY2" fmla="*/ 8534 h 10000"/>
              <a:gd name="connsiteX3" fmla="*/ 329 w 10060"/>
              <a:gd name="connsiteY3" fmla="*/ 8827 h 10000"/>
              <a:gd name="connsiteX4" fmla="*/ 338 w 10060"/>
              <a:gd name="connsiteY4" fmla="*/ 9547 h 10000"/>
              <a:gd name="connsiteX5" fmla="*/ 237 w 10060"/>
              <a:gd name="connsiteY5" fmla="*/ 8395 h 10000"/>
              <a:gd name="connsiteX6" fmla="*/ 0 w 10060"/>
              <a:gd name="connsiteY6" fmla="*/ 9115 h 10000"/>
              <a:gd name="connsiteX7" fmla="*/ 443 w 10060"/>
              <a:gd name="connsiteY7" fmla="*/ 8460 h 10000"/>
              <a:gd name="connsiteX8" fmla="*/ 666 w 10060"/>
              <a:gd name="connsiteY8" fmla="*/ 8922 h 10000"/>
              <a:gd name="connsiteX9" fmla="*/ 1662 w 10060"/>
              <a:gd name="connsiteY9" fmla="*/ 8548 h 10000"/>
              <a:gd name="connsiteX10" fmla="*/ 3178 w 10060"/>
              <a:gd name="connsiteY10" fmla="*/ 8792 h 10000"/>
              <a:gd name="connsiteX11" fmla="*/ 3752 w 10060"/>
              <a:gd name="connsiteY11" fmla="*/ 8589 h 10000"/>
              <a:gd name="connsiteX12" fmla="*/ 4556 w 10060"/>
              <a:gd name="connsiteY12" fmla="*/ 8792 h 10000"/>
              <a:gd name="connsiteX13" fmla="*/ 4902 w 10060"/>
              <a:gd name="connsiteY13" fmla="*/ 8548 h 10000"/>
              <a:gd name="connsiteX14" fmla="*/ 4959 w 10060"/>
              <a:gd name="connsiteY14" fmla="*/ 8732 h 10000"/>
              <a:gd name="connsiteX15" fmla="*/ 5076 w 10060"/>
              <a:gd name="connsiteY15" fmla="*/ 8609 h 10000"/>
              <a:gd name="connsiteX16" fmla="*/ 5037 w 10060"/>
              <a:gd name="connsiteY16" fmla="*/ 8813 h 10000"/>
              <a:gd name="connsiteX17" fmla="*/ 6281 w 10060"/>
              <a:gd name="connsiteY17" fmla="*/ 8589 h 10000"/>
              <a:gd name="connsiteX18" fmla="*/ 6073 w 10060"/>
              <a:gd name="connsiteY18" fmla="*/ 8813 h 10000"/>
              <a:gd name="connsiteX19" fmla="*/ 6628 w 10060"/>
              <a:gd name="connsiteY19" fmla="*/ 8569 h 10000"/>
              <a:gd name="connsiteX20" fmla="*/ 6628 w 10060"/>
              <a:gd name="connsiteY20" fmla="*/ 8854 h 10000"/>
              <a:gd name="connsiteX21" fmla="*/ 6782 w 10060"/>
              <a:gd name="connsiteY21" fmla="*/ 8528 h 10000"/>
              <a:gd name="connsiteX22" fmla="*/ 7355 w 10060"/>
              <a:gd name="connsiteY22" fmla="*/ 8792 h 10000"/>
              <a:gd name="connsiteX23" fmla="*/ 7184 w 10060"/>
              <a:gd name="connsiteY23" fmla="*/ 8569 h 10000"/>
              <a:gd name="connsiteX24" fmla="*/ 8086 w 10060"/>
              <a:gd name="connsiteY24" fmla="*/ 8792 h 10000"/>
              <a:gd name="connsiteX25" fmla="*/ 9833 w 10060"/>
              <a:gd name="connsiteY25" fmla="*/ 8272 h 10000"/>
              <a:gd name="connsiteX26" fmla="*/ 9513 w 10060"/>
              <a:gd name="connsiteY26" fmla="*/ 8808 h 10000"/>
              <a:gd name="connsiteX27" fmla="*/ 7684 w 10060"/>
              <a:gd name="connsiteY27" fmla="*/ 7918 h 10000"/>
              <a:gd name="connsiteX28" fmla="*/ 9216 w 10060"/>
              <a:gd name="connsiteY28" fmla="*/ 8813 h 10000"/>
              <a:gd name="connsiteX29" fmla="*/ 7644 w 10060"/>
              <a:gd name="connsiteY29" fmla="*/ 6716 h 10000"/>
              <a:gd name="connsiteX30" fmla="*/ 10002 w 10060"/>
              <a:gd name="connsiteY30" fmla="*/ 5679 h 10000"/>
              <a:gd name="connsiteX31" fmla="*/ 7684 w 10060"/>
              <a:gd name="connsiteY31" fmla="*/ 4477 h 10000"/>
              <a:gd name="connsiteX32" fmla="*/ 10060 w 10060"/>
              <a:gd name="connsiteY32" fmla="*/ 6778 h 10000"/>
              <a:gd name="connsiteX33" fmla="*/ 7970 w 10060"/>
              <a:gd name="connsiteY33" fmla="*/ 1588 h 10000"/>
              <a:gd name="connsiteX34" fmla="*/ 7665 w 10060"/>
              <a:gd name="connsiteY34" fmla="*/ 2280 h 10000"/>
              <a:gd name="connsiteX35" fmla="*/ 9353 w 10060"/>
              <a:gd name="connsiteY35" fmla="*/ 1078 h 10000"/>
              <a:gd name="connsiteX36" fmla="*/ 8278 w 10060"/>
              <a:gd name="connsiteY36" fmla="*/ 835 h 10000"/>
              <a:gd name="connsiteX37" fmla="*/ 10002 w 10060"/>
              <a:gd name="connsiteY37" fmla="*/ 3012 h 10000"/>
              <a:gd name="connsiteX38" fmla="*/ 7627 w 10060"/>
              <a:gd name="connsiteY38" fmla="*/ 2972 h 10000"/>
              <a:gd name="connsiteX39" fmla="*/ 9026 w 10060"/>
              <a:gd name="connsiteY39" fmla="*/ 0 h 10000"/>
              <a:gd name="connsiteX0" fmla="*/ 61 w 10060"/>
              <a:gd name="connsiteY0" fmla="*/ 10000 h 10000"/>
              <a:gd name="connsiteX1" fmla="*/ 137 w 10060"/>
              <a:gd name="connsiteY1" fmla="*/ 8904 h 10000"/>
              <a:gd name="connsiteX2" fmla="*/ 141 w 10060"/>
              <a:gd name="connsiteY2" fmla="*/ 8534 h 10000"/>
              <a:gd name="connsiteX3" fmla="*/ 329 w 10060"/>
              <a:gd name="connsiteY3" fmla="*/ 8827 h 10000"/>
              <a:gd name="connsiteX4" fmla="*/ 338 w 10060"/>
              <a:gd name="connsiteY4" fmla="*/ 9547 h 10000"/>
              <a:gd name="connsiteX5" fmla="*/ 237 w 10060"/>
              <a:gd name="connsiteY5" fmla="*/ 8395 h 10000"/>
              <a:gd name="connsiteX6" fmla="*/ 0 w 10060"/>
              <a:gd name="connsiteY6" fmla="*/ 9115 h 10000"/>
              <a:gd name="connsiteX7" fmla="*/ 443 w 10060"/>
              <a:gd name="connsiteY7" fmla="*/ 8460 h 10000"/>
              <a:gd name="connsiteX8" fmla="*/ 666 w 10060"/>
              <a:gd name="connsiteY8" fmla="*/ 8922 h 10000"/>
              <a:gd name="connsiteX9" fmla="*/ 1662 w 10060"/>
              <a:gd name="connsiteY9" fmla="*/ 8548 h 10000"/>
              <a:gd name="connsiteX10" fmla="*/ 3178 w 10060"/>
              <a:gd name="connsiteY10" fmla="*/ 8792 h 10000"/>
              <a:gd name="connsiteX11" fmla="*/ 3752 w 10060"/>
              <a:gd name="connsiteY11" fmla="*/ 8589 h 10000"/>
              <a:gd name="connsiteX12" fmla="*/ 4556 w 10060"/>
              <a:gd name="connsiteY12" fmla="*/ 8792 h 10000"/>
              <a:gd name="connsiteX13" fmla="*/ 4902 w 10060"/>
              <a:gd name="connsiteY13" fmla="*/ 8548 h 10000"/>
              <a:gd name="connsiteX14" fmla="*/ 4959 w 10060"/>
              <a:gd name="connsiteY14" fmla="*/ 8732 h 10000"/>
              <a:gd name="connsiteX15" fmla="*/ 5076 w 10060"/>
              <a:gd name="connsiteY15" fmla="*/ 8609 h 10000"/>
              <a:gd name="connsiteX16" fmla="*/ 5037 w 10060"/>
              <a:gd name="connsiteY16" fmla="*/ 8813 h 10000"/>
              <a:gd name="connsiteX17" fmla="*/ 6281 w 10060"/>
              <a:gd name="connsiteY17" fmla="*/ 8589 h 10000"/>
              <a:gd name="connsiteX18" fmla="*/ 6073 w 10060"/>
              <a:gd name="connsiteY18" fmla="*/ 8813 h 10000"/>
              <a:gd name="connsiteX19" fmla="*/ 6628 w 10060"/>
              <a:gd name="connsiteY19" fmla="*/ 8569 h 10000"/>
              <a:gd name="connsiteX20" fmla="*/ 6628 w 10060"/>
              <a:gd name="connsiteY20" fmla="*/ 8854 h 10000"/>
              <a:gd name="connsiteX21" fmla="*/ 6782 w 10060"/>
              <a:gd name="connsiteY21" fmla="*/ 8528 h 10000"/>
              <a:gd name="connsiteX22" fmla="*/ 7355 w 10060"/>
              <a:gd name="connsiteY22" fmla="*/ 8792 h 10000"/>
              <a:gd name="connsiteX23" fmla="*/ 7184 w 10060"/>
              <a:gd name="connsiteY23" fmla="*/ 8569 h 10000"/>
              <a:gd name="connsiteX24" fmla="*/ 8086 w 10060"/>
              <a:gd name="connsiteY24" fmla="*/ 8792 h 10000"/>
              <a:gd name="connsiteX25" fmla="*/ 9833 w 10060"/>
              <a:gd name="connsiteY25" fmla="*/ 8272 h 10000"/>
              <a:gd name="connsiteX26" fmla="*/ 9513 w 10060"/>
              <a:gd name="connsiteY26" fmla="*/ 8808 h 10000"/>
              <a:gd name="connsiteX27" fmla="*/ 7684 w 10060"/>
              <a:gd name="connsiteY27" fmla="*/ 7918 h 10000"/>
              <a:gd name="connsiteX28" fmla="*/ 9216 w 10060"/>
              <a:gd name="connsiteY28" fmla="*/ 8813 h 10000"/>
              <a:gd name="connsiteX29" fmla="*/ 7644 w 10060"/>
              <a:gd name="connsiteY29" fmla="*/ 6716 h 10000"/>
              <a:gd name="connsiteX30" fmla="*/ 10002 w 10060"/>
              <a:gd name="connsiteY30" fmla="*/ 5679 h 10000"/>
              <a:gd name="connsiteX31" fmla="*/ 7684 w 10060"/>
              <a:gd name="connsiteY31" fmla="*/ 4477 h 10000"/>
              <a:gd name="connsiteX32" fmla="*/ 10060 w 10060"/>
              <a:gd name="connsiteY32" fmla="*/ 6778 h 10000"/>
              <a:gd name="connsiteX33" fmla="*/ 7970 w 10060"/>
              <a:gd name="connsiteY33" fmla="*/ 1588 h 10000"/>
              <a:gd name="connsiteX34" fmla="*/ 7665 w 10060"/>
              <a:gd name="connsiteY34" fmla="*/ 2280 h 10000"/>
              <a:gd name="connsiteX35" fmla="*/ 8278 w 10060"/>
              <a:gd name="connsiteY35" fmla="*/ 835 h 10000"/>
              <a:gd name="connsiteX36" fmla="*/ 10002 w 10060"/>
              <a:gd name="connsiteY36" fmla="*/ 3012 h 10000"/>
              <a:gd name="connsiteX37" fmla="*/ 7627 w 10060"/>
              <a:gd name="connsiteY37" fmla="*/ 2972 h 10000"/>
              <a:gd name="connsiteX38" fmla="*/ 9026 w 10060"/>
              <a:gd name="connsiteY38" fmla="*/ 0 h 10000"/>
              <a:gd name="connsiteX0" fmla="*/ 61 w 10060"/>
              <a:gd name="connsiteY0" fmla="*/ 10000 h 10000"/>
              <a:gd name="connsiteX1" fmla="*/ 137 w 10060"/>
              <a:gd name="connsiteY1" fmla="*/ 8904 h 10000"/>
              <a:gd name="connsiteX2" fmla="*/ 141 w 10060"/>
              <a:gd name="connsiteY2" fmla="*/ 8534 h 10000"/>
              <a:gd name="connsiteX3" fmla="*/ 329 w 10060"/>
              <a:gd name="connsiteY3" fmla="*/ 8827 h 10000"/>
              <a:gd name="connsiteX4" fmla="*/ 338 w 10060"/>
              <a:gd name="connsiteY4" fmla="*/ 9547 h 10000"/>
              <a:gd name="connsiteX5" fmla="*/ 237 w 10060"/>
              <a:gd name="connsiteY5" fmla="*/ 8395 h 10000"/>
              <a:gd name="connsiteX6" fmla="*/ 0 w 10060"/>
              <a:gd name="connsiteY6" fmla="*/ 9115 h 10000"/>
              <a:gd name="connsiteX7" fmla="*/ 443 w 10060"/>
              <a:gd name="connsiteY7" fmla="*/ 8460 h 10000"/>
              <a:gd name="connsiteX8" fmla="*/ 666 w 10060"/>
              <a:gd name="connsiteY8" fmla="*/ 8922 h 10000"/>
              <a:gd name="connsiteX9" fmla="*/ 1662 w 10060"/>
              <a:gd name="connsiteY9" fmla="*/ 8548 h 10000"/>
              <a:gd name="connsiteX10" fmla="*/ 3178 w 10060"/>
              <a:gd name="connsiteY10" fmla="*/ 8792 h 10000"/>
              <a:gd name="connsiteX11" fmla="*/ 3752 w 10060"/>
              <a:gd name="connsiteY11" fmla="*/ 8589 h 10000"/>
              <a:gd name="connsiteX12" fmla="*/ 4556 w 10060"/>
              <a:gd name="connsiteY12" fmla="*/ 8792 h 10000"/>
              <a:gd name="connsiteX13" fmla="*/ 4902 w 10060"/>
              <a:gd name="connsiteY13" fmla="*/ 8548 h 10000"/>
              <a:gd name="connsiteX14" fmla="*/ 4959 w 10060"/>
              <a:gd name="connsiteY14" fmla="*/ 8732 h 10000"/>
              <a:gd name="connsiteX15" fmla="*/ 5076 w 10060"/>
              <a:gd name="connsiteY15" fmla="*/ 8609 h 10000"/>
              <a:gd name="connsiteX16" fmla="*/ 5037 w 10060"/>
              <a:gd name="connsiteY16" fmla="*/ 8813 h 10000"/>
              <a:gd name="connsiteX17" fmla="*/ 6281 w 10060"/>
              <a:gd name="connsiteY17" fmla="*/ 8589 h 10000"/>
              <a:gd name="connsiteX18" fmla="*/ 6073 w 10060"/>
              <a:gd name="connsiteY18" fmla="*/ 8813 h 10000"/>
              <a:gd name="connsiteX19" fmla="*/ 6628 w 10060"/>
              <a:gd name="connsiteY19" fmla="*/ 8569 h 10000"/>
              <a:gd name="connsiteX20" fmla="*/ 6628 w 10060"/>
              <a:gd name="connsiteY20" fmla="*/ 8854 h 10000"/>
              <a:gd name="connsiteX21" fmla="*/ 6782 w 10060"/>
              <a:gd name="connsiteY21" fmla="*/ 8528 h 10000"/>
              <a:gd name="connsiteX22" fmla="*/ 7355 w 10060"/>
              <a:gd name="connsiteY22" fmla="*/ 8792 h 10000"/>
              <a:gd name="connsiteX23" fmla="*/ 7184 w 10060"/>
              <a:gd name="connsiteY23" fmla="*/ 8569 h 10000"/>
              <a:gd name="connsiteX24" fmla="*/ 8086 w 10060"/>
              <a:gd name="connsiteY24" fmla="*/ 8792 h 10000"/>
              <a:gd name="connsiteX25" fmla="*/ 9833 w 10060"/>
              <a:gd name="connsiteY25" fmla="*/ 8272 h 10000"/>
              <a:gd name="connsiteX26" fmla="*/ 9513 w 10060"/>
              <a:gd name="connsiteY26" fmla="*/ 8808 h 10000"/>
              <a:gd name="connsiteX27" fmla="*/ 7684 w 10060"/>
              <a:gd name="connsiteY27" fmla="*/ 7918 h 10000"/>
              <a:gd name="connsiteX28" fmla="*/ 9216 w 10060"/>
              <a:gd name="connsiteY28" fmla="*/ 8813 h 10000"/>
              <a:gd name="connsiteX29" fmla="*/ 7644 w 10060"/>
              <a:gd name="connsiteY29" fmla="*/ 6716 h 10000"/>
              <a:gd name="connsiteX30" fmla="*/ 10002 w 10060"/>
              <a:gd name="connsiteY30" fmla="*/ 5679 h 10000"/>
              <a:gd name="connsiteX31" fmla="*/ 10060 w 10060"/>
              <a:gd name="connsiteY31" fmla="*/ 6778 h 10000"/>
              <a:gd name="connsiteX32" fmla="*/ 7970 w 10060"/>
              <a:gd name="connsiteY32" fmla="*/ 1588 h 10000"/>
              <a:gd name="connsiteX33" fmla="*/ 7665 w 10060"/>
              <a:gd name="connsiteY33" fmla="*/ 2280 h 10000"/>
              <a:gd name="connsiteX34" fmla="*/ 8278 w 10060"/>
              <a:gd name="connsiteY34" fmla="*/ 835 h 10000"/>
              <a:gd name="connsiteX35" fmla="*/ 10002 w 10060"/>
              <a:gd name="connsiteY35" fmla="*/ 3012 h 10000"/>
              <a:gd name="connsiteX36" fmla="*/ 7627 w 10060"/>
              <a:gd name="connsiteY36" fmla="*/ 2972 h 10000"/>
              <a:gd name="connsiteX37" fmla="*/ 9026 w 10060"/>
              <a:gd name="connsiteY37" fmla="*/ 0 h 10000"/>
              <a:gd name="connsiteX0" fmla="*/ 61 w 10003"/>
              <a:gd name="connsiteY0" fmla="*/ 10000 h 10000"/>
              <a:gd name="connsiteX1" fmla="*/ 137 w 10003"/>
              <a:gd name="connsiteY1" fmla="*/ 8904 h 10000"/>
              <a:gd name="connsiteX2" fmla="*/ 141 w 10003"/>
              <a:gd name="connsiteY2" fmla="*/ 8534 h 10000"/>
              <a:gd name="connsiteX3" fmla="*/ 329 w 10003"/>
              <a:gd name="connsiteY3" fmla="*/ 8827 h 10000"/>
              <a:gd name="connsiteX4" fmla="*/ 338 w 10003"/>
              <a:gd name="connsiteY4" fmla="*/ 9547 h 10000"/>
              <a:gd name="connsiteX5" fmla="*/ 237 w 10003"/>
              <a:gd name="connsiteY5" fmla="*/ 8395 h 10000"/>
              <a:gd name="connsiteX6" fmla="*/ 0 w 10003"/>
              <a:gd name="connsiteY6" fmla="*/ 9115 h 10000"/>
              <a:gd name="connsiteX7" fmla="*/ 443 w 10003"/>
              <a:gd name="connsiteY7" fmla="*/ 8460 h 10000"/>
              <a:gd name="connsiteX8" fmla="*/ 666 w 10003"/>
              <a:gd name="connsiteY8" fmla="*/ 8922 h 10000"/>
              <a:gd name="connsiteX9" fmla="*/ 1662 w 10003"/>
              <a:gd name="connsiteY9" fmla="*/ 8548 h 10000"/>
              <a:gd name="connsiteX10" fmla="*/ 3178 w 10003"/>
              <a:gd name="connsiteY10" fmla="*/ 8792 h 10000"/>
              <a:gd name="connsiteX11" fmla="*/ 3752 w 10003"/>
              <a:gd name="connsiteY11" fmla="*/ 8589 h 10000"/>
              <a:gd name="connsiteX12" fmla="*/ 4556 w 10003"/>
              <a:gd name="connsiteY12" fmla="*/ 8792 h 10000"/>
              <a:gd name="connsiteX13" fmla="*/ 4902 w 10003"/>
              <a:gd name="connsiteY13" fmla="*/ 8548 h 10000"/>
              <a:gd name="connsiteX14" fmla="*/ 4959 w 10003"/>
              <a:gd name="connsiteY14" fmla="*/ 8732 h 10000"/>
              <a:gd name="connsiteX15" fmla="*/ 5076 w 10003"/>
              <a:gd name="connsiteY15" fmla="*/ 8609 h 10000"/>
              <a:gd name="connsiteX16" fmla="*/ 5037 w 10003"/>
              <a:gd name="connsiteY16" fmla="*/ 8813 h 10000"/>
              <a:gd name="connsiteX17" fmla="*/ 6281 w 10003"/>
              <a:gd name="connsiteY17" fmla="*/ 8589 h 10000"/>
              <a:gd name="connsiteX18" fmla="*/ 6073 w 10003"/>
              <a:gd name="connsiteY18" fmla="*/ 8813 h 10000"/>
              <a:gd name="connsiteX19" fmla="*/ 6628 w 10003"/>
              <a:gd name="connsiteY19" fmla="*/ 8569 h 10000"/>
              <a:gd name="connsiteX20" fmla="*/ 6628 w 10003"/>
              <a:gd name="connsiteY20" fmla="*/ 8854 h 10000"/>
              <a:gd name="connsiteX21" fmla="*/ 6782 w 10003"/>
              <a:gd name="connsiteY21" fmla="*/ 8528 h 10000"/>
              <a:gd name="connsiteX22" fmla="*/ 7355 w 10003"/>
              <a:gd name="connsiteY22" fmla="*/ 8792 h 10000"/>
              <a:gd name="connsiteX23" fmla="*/ 7184 w 10003"/>
              <a:gd name="connsiteY23" fmla="*/ 8569 h 10000"/>
              <a:gd name="connsiteX24" fmla="*/ 8086 w 10003"/>
              <a:gd name="connsiteY24" fmla="*/ 8792 h 10000"/>
              <a:gd name="connsiteX25" fmla="*/ 9833 w 10003"/>
              <a:gd name="connsiteY25" fmla="*/ 8272 h 10000"/>
              <a:gd name="connsiteX26" fmla="*/ 9513 w 10003"/>
              <a:gd name="connsiteY26" fmla="*/ 8808 h 10000"/>
              <a:gd name="connsiteX27" fmla="*/ 7684 w 10003"/>
              <a:gd name="connsiteY27" fmla="*/ 7918 h 10000"/>
              <a:gd name="connsiteX28" fmla="*/ 9216 w 10003"/>
              <a:gd name="connsiteY28" fmla="*/ 8813 h 10000"/>
              <a:gd name="connsiteX29" fmla="*/ 7644 w 10003"/>
              <a:gd name="connsiteY29" fmla="*/ 6716 h 10000"/>
              <a:gd name="connsiteX30" fmla="*/ 10002 w 10003"/>
              <a:gd name="connsiteY30" fmla="*/ 5679 h 10000"/>
              <a:gd name="connsiteX31" fmla="*/ 7970 w 10003"/>
              <a:gd name="connsiteY31" fmla="*/ 1588 h 10000"/>
              <a:gd name="connsiteX32" fmla="*/ 7665 w 10003"/>
              <a:gd name="connsiteY32" fmla="*/ 2280 h 10000"/>
              <a:gd name="connsiteX33" fmla="*/ 8278 w 10003"/>
              <a:gd name="connsiteY33" fmla="*/ 835 h 10000"/>
              <a:gd name="connsiteX34" fmla="*/ 10002 w 10003"/>
              <a:gd name="connsiteY34" fmla="*/ 3012 h 10000"/>
              <a:gd name="connsiteX35" fmla="*/ 7627 w 10003"/>
              <a:gd name="connsiteY35" fmla="*/ 2972 h 10000"/>
              <a:gd name="connsiteX36" fmla="*/ 9026 w 10003"/>
              <a:gd name="connsiteY36" fmla="*/ 0 h 10000"/>
              <a:gd name="connsiteX0" fmla="*/ 61 w 10002"/>
              <a:gd name="connsiteY0" fmla="*/ 10000 h 10000"/>
              <a:gd name="connsiteX1" fmla="*/ 137 w 10002"/>
              <a:gd name="connsiteY1" fmla="*/ 8904 h 10000"/>
              <a:gd name="connsiteX2" fmla="*/ 141 w 10002"/>
              <a:gd name="connsiteY2" fmla="*/ 8534 h 10000"/>
              <a:gd name="connsiteX3" fmla="*/ 329 w 10002"/>
              <a:gd name="connsiteY3" fmla="*/ 8827 h 10000"/>
              <a:gd name="connsiteX4" fmla="*/ 338 w 10002"/>
              <a:gd name="connsiteY4" fmla="*/ 9547 h 10000"/>
              <a:gd name="connsiteX5" fmla="*/ 237 w 10002"/>
              <a:gd name="connsiteY5" fmla="*/ 8395 h 10000"/>
              <a:gd name="connsiteX6" fmla="*/ 0 w 10002"/>
              <a:gd name="connsiteY6" fmla="*/ 9115 h 10000"/>
              <a:gd name="connsiteX7" fmla="*/ 443 w 10002"/>
              <a:gd name="connsiteY7" fmla="*/ 8460 h 10000"/>
              <a:gd name="connsiteX8" fmla="*/ 666 w 10002"/>
              <a:gd name="connsiteY8" fmla="*/ 8922 h 10000"/>
              <a:gd name="connsiteX9" fmla="*/ 1662 w 10002"/>
              <a:gd name="connsiteY9" fmla="*/ 8548 h 10000"/>
              <a:gd name="connsiteX10" fmla="*/ 3178 w 10002"/>
              <a:gd name="connsiteY10" fmla="*/ 8792 h 10000"/>
              <a:gd name="connsiteX11" fmla="*/ 3752 w 10002"/>
              <a:gd name="connsiteY11" fmla="*/ 8589 h 10000"/>
              <a:gd name="connsiteX12" fmla="*/ 4556 w 10002"/>
              <a:gd name="connsiteY12" fmla="*/ 8792 h 10000"/>
              <a:gd name="connsiteX13" fmla="*/ 4902 w 10002"/>
              <a:gd name="connsiteY13" fmla="*/ 8548 h 10000"/>
              <a:gd name="connsiteX14" fmla="*/ 4959 w 10002"/>
              <a:gd name="connsiteY14" fmla="*/ 8732 h 10000"/>
              <a:gd name="connsiteX15" fmla="*/ 5076 w 10002"/>
              <a:gd name="connsiteY15" fmla="*/ 8609 h 10000"/>
              <a:gd name="connsiteX16" fmla="*/ 5037 w 10002"/>
              <a:gd name="connsiteY16" fmla="*/ 8813 h 10000"/>
              <a:gd name="connsiteX17" fmla="*/ 6281 w 10002"/>
              <a:gd name="connsiteY17" fmla="*/ 8589 h 10000"/>
              <a:gd name="connsiteX18" fmla="*/ 6073 w 10002"/>
              <a:gd name="connsiteY18" fmla="*/ 8813 h 10000"/>
              <a:gd name="connsiteX19" fmla="*/ 6628 w 10002"/>
              <a:gd name="connsiteY19" fmla="*/ 8569 h 10000"/>
              <a:gd name="connsiteX20" fmla="*/ 6628 w 10002"/>
              <a:gd name="connsiteY20" fmla="*/ 8854 h 10000"/>
              <a:gd name="connsiteX21" fmla="*/ 6782 w 10002"/>
              <a:gd name="connsiteY21" fmla="*/ 8528 h 10000"/>
              <a:gd name="connsiteX22" fmla="*/ 7355 w 10002"/>
              <a:gd name="connsiteY22" fmla="*/ 8792 h 10000"/>
              <a:gd name="connsiteX23" fmla="*/ 7184 w 10002"/>
              <a:gd name="connsiteY23" fmla="*/ 8569 h 10000"/>
              <a:gd name="connsiteX24" fmla="*/ 8086 w 10002"/>
              <a:gd name="connsiteY24" fmla="*/ 8792 h 10000"/>
              <a:gd name="connsiteX25" fmla="*/ 9833 w 10002"/>
              <a:gd name="connsiteY25" fmla="*/ 8272 h 10000"/>
              <a:gd name="connsiteX26" fmla="*/ 9513 w 10002"/>
              <a:gd name="connsiteY26" fmla="*/ 8808 h 10000"/>
              <a:gd name="connsiteX27" fmla="*/ 7684 w 10002"/>
              <a:gd name="connsiteY27" fmla="*/ 7918 h 10000"/>
              <a:gd name="connsiteX28" fmla="*/ 9216 w 10002"/>
              <a:gd name="connsiteY28" fmla="*/ 8813 h 10000"/>
              <a:gd name="connsiteX29" fmla="*/ 7644 w 10002"/>
              <a:gd name="connsiteY29" fmla="*/ 6716 h 10000"/>
              <a:gd name="connsiteX30" fmla="*/ 7970 w 10002"/>
              <a:gd name="connsiteY30" fmla="*/ 1588 h 10000"/>
              <a:gd name="connsiteX31" fmla="*/ 7665 w 10002"/>
              <a:gd name="connsiteY31" fmla="*/ 2280 h 10000"/>
              <a:gd name="connsiteX32" fmla="*/ 8278 w 10002"/>
              <a:gd name="connsiteY32" fmla="*/ 835 h 10000"/>
              <a:gd name="connsiteX33" fmla="*/ 10002 w 10002"/>
              <a:gd name="connsiteY33" fmla="*/ 3012 h 10000"/>
              <a:gd name="connsiteX34" fmla="*/ 7627 w 10002"/>
              <a:gd name="connsiteY34" fmla="*/ 2972 h 10000"/>
              <a:gd name="connsiteX35" fmla="*/ 9026 w 10002"/>
              <a:gd name="connsiteY35" fmla="*/ 0 h 10000"/>
              <a:gd name="connsiteX0" fmla="*/ 61 w 10002"/>
              <a:gd name="connsiteY0" fmla="*/ 10000 h 10000"/>
              <a:gd name="connsiteX1" fmla="*/ 137 w 10002"/>
              <a:gd name="connsiteY1" fmla="*/ 8904 h 10000"/>
              <a:gd name="connsiteX2" fmla="*/ 141 w 10002"/>
              <a:gd name="connsiteY2" fmla="*/ 8534 h 10000"/>
              <a:gd name="connsiteX3" fmla="*/ 329 w 10002"/>
              <a:gd name="connsiteY3" fmla="*/ 8827 h 10000"/>
              <a:gd name="connsiteX4" fmla="*/ 338 w 10002"/>
              <a:gd name="connsiteY4" fmla="*/ 9547 h 10000"/>
              <a:gd name="connsiteX5" fmla="*/ 237 w 10002"/>
              <a:gd name="connsiteY5" fmla="*/ 8395 h 10000"/>
              <a:gd name="connsiteX6" fmla="*/ 0 w 10002"/>
              <a:gd name="connsiteY6" fmla="*/ 9115 h 10000"/>
              <a:gd name="connsiteX7" fmla="*/ 443 w 10002"/>
              <a:gd name="connsiteY7" fmla="*/ 8460 h 10000"/>
              <a:gd name="connsiteX8" fmla="*/ 666 w 10002"/>
              <a:gd name="connsiteY8" fmla="*/ 8922 h 10000"/>
              <a:gd name="connsiteX9" fmla="*/ 1662 w 10002"/>
              <a:gd name="connsiteY9" fmla="*/ 8548 h 10000"/>
              <a:gd name="connsiteX10" fmla="*/ 3178 w 10002"/>
              <a:gd name="connsiteY10" fmla="*/ 8792 h 10000"/>
              <a:gd name="connsiteX11" fmla="*/ 3752 w 10002"/>
              <a:gd name="connsiteY11" fmla="*/ 8589 h 10000"/>
              <a:gd name="connsiteX12" fmla="*/ 4556 w 10002"/>
              <a:gd name="connsiteY12" fmla="*/ 8792 h 10000"/>
              <a:gd name="connsiteX13" fmla="*/ 4902 w 10002"/>
              <a:gd name="connsiteY13" fmla="*/ 8548 h 10000"/>
              <a:gd name="connsiteX14" fmla="*/ 4959 w 10002"/>
              <a:gd name="connsiteY14" fmla="*/ 8732 h 10000"/>
              <a:gd name="connsiteX15" fmla="*/ 5076 w 10002"/>
              <a:gd name="connsiteY15" fmla="*/ 8609 h 10000"/>
              <a:gd name="connsiteX16" fmla="*/ 5037 w 10002"/>
              <a:gd name="connsiteY16" fmla="*/ 8813 h 10000"/>
              <a:gd name="connsiteX17" fmla="*/ 6281 w 10002"/>
              <a:gd name="connsiteY17" fmla="*/ 8589 h 10000"/>
              <a:gd name="connsiteX18" fmla="*/ 6073 w 10002"/>
              <a:gd name="connsiteY18" fmla="*/ 8813 h 10000"/>
              <a:gd name="connsiteX19" fmla="*/ 6628 w 10002"/>
              <a:gd name="connsiteY19" fmla="*/ 8569 h 10000"/>
              <a:gd name="connsiteX20" fmla="*/ 6628 w 10002"/>
              <a:gd name="connsiteY20" fmla="*/ 8854 h 10000"/>
              <a:gd name="connsiteX21" fmla="*/ 6782 w 10002"/>
              <a:gd name="connsiteY21" fmla="*/ 8528 h 10000"/>
              <a:gd name="connsiteX22" fmla="*/ 7355 w 10002"/>
              <a:gd name="connsiteY22" fmla="*/ 8792 h 10000"/>
              <a:gd name="connsiteX23" fmla="*/ 7184 w 10002"/>
              <a:gd name="connsiteY23" fmla="*/ 8569 h 10000"/>
              <a:gd name="connsiteX24" fmla="*/ 8086 w 10002"/>
              <a:gd name="connsiteY24" fmla="*/ 8792 h 10000"/>
              <a:gd name="connsiteX25" fmla="*/ 9833 w 10002"/>
              <a:gd name="connsiteY25" fmla="*/ 8272 h 10000"/>
              <a:gd name="connsiteX26" fmla="*/ 9513 w 10002"/>
              <a:gd name="connsiteY26" fmla="*/ 8808 h 10000"/>
              <a:gd name="connsiteX27" fmla="*/ 7684 w 10002"/>
              <a:gd name="connsiteY27" fmla="*/ 7918 h 10000"/>
              <a:gd name="connsiteX28" fmla="*/ 9216 w 10002"/>
              <a:gd name="connsiteY28" fmla="*/ 8813 h 10000"/>
              <a:gd name="connsiteX29" fmla="*/ 7644 w 10002"/>
              <a:gd name="connsiteY29" fmla="*/ 6716 h 10000"/>
              <a:gd name="connsiteX30" fmla="*/ 7970 w 10002"/>
              <a:gd name="connsiteY30" fmla="*/ 1588 h 10000"/>
              <a:gd name="connsiteX31" fmla="*/ 7665 w 10002"/>
              <a:gd name="connsiteY31" fmla="*/ 2280 h 10000"/>
              <a:gd name="connsiteX32" fmla="*/ 8278 w 10002"/>
              <a:gd name="connsiteY32" fmla="*/ 835 h 10000"/>
              <a:gd name="connsiteX33" fmla="*/ 10002 w 10002"/>
              <a:gd name="connsiteY33" fmla="*/ 3012 h 10000"/>
              <a:gd name="connsiteX34" fmla="*/ 9026 w 10002"/>
              <a:gd name="connsiteY34" fmla="*/ 0 h 10000"/>
              <a:gd name="connsiteX0" fmla="*/ 61 w 10002"/>
              <a:gd name="connsiteY0" fmla="*/ 9165 h 9165"/>
              <a:gd name="connsiteX1" fmla="*/ 137 w 10002"/>
              <a:gd name="connsiteY1" fmla="*/ 8069 h 9165"/>
              <a:gd name="connsiteX2" fmla="*/ 141 w 10002"/>
              <a:gd name="connsiteY2" fmla="*/ 7699 h 9165"/>
              <a:gd name="connsiteX3" fmla="*/ 329 w 10002"/>
              <a:gd name="connsiteY3" fmla="*/ 7992 h 9165"/>
              <a:gd name="connsiteX4" fmla="*/ 338 w 10002"/>
              <a:gd name="connsiteY4" fmla="*/ 8712 h 9165"/>
              <a:gd name="connsiteX5" fmla="*/ 237 w 10002"/>
              <a:gd name="connsiteY5" fmla="*/ 7560 h 9165"/>
              <a:gd name="connsiteX6" fmla="*/ 0 w 10002"/>
              <a:gd name="connsiteY6" fmla="*/ 8280 h 9165"/>
              <a:gd name="connsiteX7" fmla="*/ 443 w 10002"/>
              <a:gd name="connsiteY7" fmla="*/ 7625 h 9165"/>
              <a:gd name="connsiteX8" fmla="*/ 666 w 10002"/>
              <a:gd name="connsiteY8" fmla="*/ 8087 h 9165"/>
              <a:gd name="connsiteX9" fmla="*/ 1662 w 10002"/>
              <a:gd name="connsiteY9" fmla="*/ 7713 h 9165"/>
              <a:gd name="connsiteX10" fmla="*/ 3178 w 10002"/>
              <a:gd name="connsiteY10" fmla="*/ 7957 h 9165"/>
              <a:gd name="connsiteX11" fmla="*/ 3752 w 10002"/>
              <a:gd name="connsiteY11" fmla="*/ 7754 h 9165"/>
              <a:gd name="connsiteX12" fmla="*/ 4556 w 10002"/>
              <a:gd name="connsiteY12" fmla="*/ 7957 h 9165"/>
              <a:gd name="connsiteX13" fmla="*/ 4902 w 10002"/>
              <a:gd name="connsiteY13" fmla="*/ 7713 h 9165"/>
              <a:gd name="connsiteX14" fmla="*/ 4959 w 10002"/>
              <a:gd name="connsiteY14" fmla="*/ 7897 h 9165"/>
              <a:gd name="connsiteX15" fmla="*/ 5076 w 10002"/>
              <a:gd name="connsiteY15" fmla="*/ 7774 h 9165"/>
              <a:gd name="connsiteX16" fmla="*/ 5037 w 10002"/>
              <a:gd name="connsiteY16" fmla="*/ 7978 h 9165"/>
              <a:gd name="connsiteX17" fmla="*/ 6281 w 10002"/>
              <a:gd name="connsiteY17" fmla="*/ 7754 h 9165"/>
              <a:gd name="connsiteX18" fmla="*/ 6073 w 10002"/>
              <a:gd name="connsiteY18" fmla="*/ 7978 h 9165"/>
              <a:gd name="connsiteX19" fmla="*/ 6628 w 10002"/>
              <a:gd name="connsiteY19" fmla="*/ 7734 h 9165"/>
              <a:gd name="connsiteX20" fmla="*/ 6628 w 10002"/>
              <a:gd name="connsiteY20" fmla="*/ 8019 h 9165"/>
              <a:gd name="connsiteX21" fmla="*/ 6782 w 10002"/>
              <a:gd name="connsiteY21" fmla="*/ 7693 h 9165"/>
              <a:gd name="connsiteX22" fmla="*/ 7355 w 10002"/>
              <a:gd name="connsiteY22" fmla="*/ 7957 h 9165"/>
              <a:gd name="connsiteX23" fmla="*/ 7184 w 10002"/>
              <a:gd name="connsiteY23" fmla="*/ 7734 h 9165"/>
              <a:gd name="connsiteX24" fmla="*/ 8086 w 10002"/>
              <a:gd name="connsiteY24" fmla="*/ 7957 h 9165"/>
              <a:gd name="connsiteX25" fmla="*/ 9833 w 10002"/>
              <a:gd name="connsiteY25" fmla="*/ 7437 h 9165"/>
              <a:gd name="connsiteX26" fmla="*/ 9513 w 10002"/>
              <a:gd name="connsiteY26" fmla="*/ 7973 h 9165"/>
              <a:gd name="connsiteX27" fmla="*/ 7684 w 10002"/>
              <a:gd name="connsiteY27" fmla="*/ 7083 h 9165"/>
              <a:gd name="connsiteX28" fmla="*/ 9216 w 10002"/>
              <a:gd name="connsiteY28" fmla="*/ 7978 h 9165"/>
              <a:gd name="connsiteX29" fmla="*/ 7644 w 10002"/>
              <a:gd name="connsiteY29" fmla="*/ 5881 h 9165"/>
              <a:gd name="connsiteX30" fmla="*/ 7970 w 10002"/>
              <a:gd name="connsiteY30" fmla="*/ 753 h 9165"/>
              <a:gd name="connsiteX31" fmla="*/ 7665 w 10002"/>
              <a:gd name="connsiteY31" fmla="*/ 1445 h 9165"/>
              <a:gd name="connsiteX32" fmla="*/ 8278 w 10002"/>
              <a:gd name="connsiteY32" fmla="*/ 0 h 9165"/>
              <a:gd name="connsiteX33" fmla="*/ 10002 w 10002"/>
              <a:gd name="connsiteY33" fmla="*/ 2177 h 9165"/>
              <a:gd name="connsiteX0" fmla="*/ 61 w 9831"/>
              <a:gd name="connsiteY0" fmla="*/ 10000 h 10000"/>
              <a:gd name="connsiteX1" fmla="*/ 137 w 9831"/>
              <a:gd name="connsiteY1" fmla="*/ 8804 h 10000"/>
              <a:gd name="connsiteX2" fmla="*/ 141 w 9831"/>
              <a:gd name="connsiteY2" fmla="*/ 8400 h 10000"/>
              <a:gd name="connsiteX3" fmla="*/ 329 w 9831"/>
              <a:gd name="connsiteY3" fmla="*/ 8720 h 10000"/>
              <a:gd name="connsiteX4" fmla="*/ 338 w 9831"/>
              <a:gd name="connsiteY4" fmla="*/ 9506 h 10000"/>
              <a:gd name="connsiteX5" fmla="*/ 237 w 9831"/>
              <a:gd name="connsiteY5" fmla="*/ 8249 h 10000"/>
              <a:gd name="connsiteX6" fmla="*/ 0 w 9831"/>
              <a:gd name="connsiteY6" fmla="*/ 9034 h 10000"/>
              <a:gd name="connsiteX7" fmla="*/ 443 w 9831"/>
              <a:gd name="connsiteY7" fmla="*/ 8320 h 10000"/>
              <a:gd name="connsiteX8" fmla="*/ 666 w 9831"/>
              <a:gd name="connsiteY8" fmla="*/ 8824 h 10000"/>
              <a:gd name="connsiteX9" fmla="*/ 1662 w 9831"/>
              <a:gd name="connsiteY9" fmla="*/ 8416 h 10000"/>
              <a:gd name="connsiteX10" fmla="*/ 3177 w 9831"/>
              <a:gd name="connsiteY10" fmla="*/ 8682 h 10000"/>
              <a:gd name="connsiteX11" fmla="*/ 3751 w 9831"/>
              <a:gd name="connsiteY11" fmla="*/ 8460 h 10000"/>
              <a:gd name="connsiteX12" fmla="*/ 4555 w 9831"/>
              <a:gd name="connsiteY12" fmla="*/ 8682 h 10000"/>
              <a:gd name="connsiteX13" fmla="*/ 4901 w 9831"/>
              <a:gd name="connsiteY13" fmla="*/ 8416 h 10000"/>
              <a:gd name="connsiteX14" fmla="*/ 4958 w 9831"/>
              <a:gd name="connsiteY14" fmla="*/ 8616 h 10000"/>
              <a:gd name="connsiteX15" fmla="*/ 5075 w 9831"/>
              <a:gd name="connsiteY15" fmla="*/ 8482 h 10000"/>
              <a:gd name="connsiteX16" fmla="*/ 5036 w 9831"/>
              <a:gd name="connsiteY16" fmla="*/ 8705 h 10000"/>
              <a:gd name="connsiteX17" fmla="*/ 6280 w 9831"/>
              <a:gd name="connsiteY17" fmla="*/ 8460 h 10000"/>
              <a:gd name="connsiteX18" fmla="*/ 6072 w 9831"/>
              <a:gd name="connsiteY18" fmla="*/ 8705 h 10000"/>
              <a:gd name="connsiteX19" fmla="*/ 6627 w 9831"/>
              <a:gd name="connsiteY19" fmla="*/ 8439 h 10000"/>
              <a:gd name="connsiteX20" fmla="*/ 6627 w 9831"/>
              <a:gd name="connsiteY20" fmla="*/ 8750 h 10000"/>
              <a:gd name="connsiteX21" fmla="*/ 6781 w 9831"/>
              <a:gd name="connsiteY21" fmla="*/ 8394 h 10000"/>
              <a:gd name="connsiteX22" fmla="*/ 7354 w 9831"/>
              <a:gd name="connsiteY22" fmla="*/ 8682 h 10000"/>
              <a:gd name="connsiteX23" fmla="*/ 7183 w 9831"/>
              <a:gd name="connsiteY23" fmla="*/ 8439 h 10000"/>
              <a:gd name="connsiteX24" fmla="*/ 8084 w 9831"/>
              <a:gd name="connsiteY24" fmla="*/ 8682 h 10000"/>
              <a:gd name="connsiteX25" fmla="*/ 9831 w 9831"/>
              <a:gd name="connsiteY25" fmla="*/ 8115 h 10000"/>
              <a:gd name="connsiteX26" fmla="*/ 9511 w 9831"/>
              <a:gd name="connsiteY26" fmla="*/ 8699 h 10000"/>
              <a:gd name="connsiteX27" fmla="*/ 7682 w 9831"/>
              <a:gd name="connsiteY27" fmla="*/ 7728 h 10000"/>
              <a:gd name="connsiteX28" fmla="*/ 9214 w 9831"/>
              <a:gd name="connsiteY28" fmla="*/ 8705 h 10000"/>
              <a:gd name="connsiteX29" fmla="*/ 7642 w 9831"/>
              <a:gd name="connsiteY29" fmla="*/ 6417 h 10000"/>
              <a:gd name="connsiteX30" fmla="*/ 7968 w 9831"/>
              <a:gd name="connsiteY30" fmla="*/ 822 h 10000"/>
              <a:gd name="connsiteX31" fmla="*/ 7663 w 9831"/>
              <a:gd name="connsiteY31" fmla="*/ 1577 h 10000"/>
              <a:gd name="connsiteX32" fmla="*/ 8276 w 9831"/>
              <a:gd name="connsiteY32" fmla="*/ 0 h 10000"/>
              <a:gd name="connsiteX0" fmla="*/ 62 w 10000"/>
              <a:gd name="connsiteY0" fmla="*/ 10000 h 10000"/>
              <a:gd name="connsiteX1" fmla="*/ 139 w 10000"/>
              <a:gd name="connsiteY1" fmla="*/ 8804 h 10000"/>
              <a:gd name="connsiteX2" fmla="*/ 143 w 10000"/>
              <a:gd name="connsiteY2" fmla="*/ 8400 h 10000"/>
              <a:gd name="connsiteX3" fmla="*/ 335 w 10000"/>
              <a:gd name="connsiteY3" fmla="*/ 8720 h 10000"/>
              <a:gd name="connsiteX4" fmla="*/ 344 w 10000"/>
              <a:gd name="connsiteY4" fmla="*/ 9506 h 10000"/>
              <a:gd name="connsiteX5" fmla="*/ 241 w 10000"/>
              <a:gd name="connsiteY5" fmla="*/ 8249 h 10000"/>
              <a:gd name="connsiteX6" fmla="*/ 0 w 10000"/>
              <a:gd name="connsiteY6" fmla="*/ 9034 h 10000"/>
              <a:gd name="connsiteX7" fmla="*/ 451 w 10000"/>
              <a:gd name="connsiteY7" fmla="*/ 8320 h 10000"/>
              <a:gd name="connsiteX8" fmla="*/ 677 w 10000"/>
              <a:gd name="connsiteY8" fmla="*/ 8824 h 10000"/>
              <a:gd name="connsiteX9" fmla="*/ 1691 w 10000"/>
              <a:gd name="connsiteY9" fmla="*/ 8416 h 10000"/>
              <a:gd name="connsiteX10" fmla="*/ 3232 w 10000"/>
              <a:gd name="connsiteY10" fmla="*/ 8682 h 10000"/>
              <a:gd name="connsiteX11" fmla="*/ 3815 w 10000"/>
              <a:gd name="connsiteY11" fmla="*/ 8460 h 10000"/>
              <a:gd name="connsiteX12" fmla="*/ 4633 w 10000"/>
              <a:gd name="connsiteY12" fmla="*/ 8682 h 10000"/>
              <a:gd name="connsiteX13" fmla="*/ 4985 w 10000"/>
              <a:gd name="connsiteY13" fmla="*/ 8416 h 10000"/>
              <a:gd name="connsiteX14" fmla="*/ 5043 w 10000"/>
              <a:gd name="connsiteY14" fmla="*/ 8616 h 10000"/>
              <a:gd name="connsiteX15" fmla="*/ 5162 w 10000"/>
              <a:gd name="connsiteY15" fmla="*/ 8482 h 10000"/>
              <a:gd name="connsiteX16" fmla="*/ 5123 w 10000"/>
              <a:gd name="connsiteY16" fmla="*/ 8705 h 10000"/>
              <a:gd name="connsiteX17" fmla="*/ 6388 w 10000"/>
              <a:gd name="connsiteY17" fmla="*/ 8460 h 10000"/>
              <a:gd name="connsiteX18" fmla="*/ 6176 w 10000"/>
              <a:gd name="connsiteY18" fmla="*/ 8705 h 10000"/>
              <a:gd name="connsiteX19" fmla="*/ 6741 w 10000"/>
              <a:gd name="connsiteY19" fmla="*/ 8439 h 10000"/>
              <a:gd name="connsiteX20" fmla="*/ 6741 w 10000"/>
              <a:gd name="connsiteY20" fmla="*/ 8750 h 10000"/>
              <a:gd name="connsiteX21" fmla="*/ 6898 w 10000"/>
              <a:gd name="connsiteY21" fmla="*/ 8394 h 10000"/>
              <a:gd name="connsiteX22" fmla="*/ 7480 w 10000"/>
              <a:gd name="connsiteY22" fmla="*/ 8682 h 10000"/>
              <a:gd name="connsiteX23" fmla="*/ 7306 w 10000"/>
              <a:gd name="connsiteY23" fmla="*/ 8439 h 10000"/>
              <a:gd name="connsiteX24" fmla="*/ 8223 w 10000"/>
              <a:gd name="connsiteY24" fmla="*/ 8682 h 10000"/>
              <a:gd name="connsiteX25" fmla="*/ 10000 w 10000"/>
              <a:gd name="connsiteY25" fmla="*/ 8115 h 10000"/>
              <a:gd name="connsiteX26" fmla="*/ 9674 w 10000"/>
              <a:gd name="connsiteY26" fmla="*/ 8699 h 10000"/>
              <a:gd name="connsiteX27" fmla="*/ 7814 w 10000"/>
              <a:gd name="connsiteY27" fmla="*/ 7728 h 10000"/>
              <a:gd name="connsiteX28" fmla="*/ 9372 w 10000"/>
              <a:gd name="connsiteY28" fmla="*/ 8705 h 10000"/>
              <a:gd name="connsiteX29" fmla="*/ 7773 w 10000"/>
              <a:gd name="connsiteY29" fmla="*/ 6417 h 10000"/>
              <a:gd name="connsiteX30" fmla="*/ 7795 w 10000"/>
              <a:gd name="connsiteY30" fmla="*/ 1577 h 10000"/>
              <a:gd name="connsiteX31" fmla="*/ 8418 w 10000"/>
              <a:gd name="connsiteY31" fmla="*/ 0 h 10000"/>
              <a:gd name="connsiteX0" fmla="*/ 62 w 10000"/>
              <a:gd name="connsiteY0" fmla="*/ 8423 h 8423"/>
              <a:gd name="connsiteX1" fmla="*/ 139 w 10000"/>
              <a:gd name="connsiteY1" fmla="*/ 7227 h 8423"/>
              <a:gd name="connsiteX2" fmla="*/ 143 w 10000"/>
              <a:gd name="connsiteY2" fmla="*/ 6823 h 8423"/>
              <a:gd name="connsiteX3" fmla="*/ 335 w 10000"/>
              <a:gd name="connsiteY3" fmla="*/ 7143 h 8423"/>
              <a:gd name="connsiteX4" fmla="*/ 344 w 10000"/>
              <a:gd name="connsiteY4" fmla="*/ 7929 h 8423"/>
              <a:gd name="connsiteX5" fmla="*/ 241 w 10000"/>
              <a:gd name="connsiteY5" fmla="*/ 6672 h 8423"/>
              <a:gd name="connsiteX6" fmla="*/ 0 w 10000"/>
              <a:gd name="connsiteY6" fmla="*/ 7457 h 8423"/>
              <a:gd name="connsiteX7" fmla="*/ 451 w 10000"/>
              <a:gd name="connsiteY7" fmla="*/ 6743 h 8423"/>
              <a:gd name="connsiteX8" fmla="*/ 677 w 10000"/>
              <a:gd name="connsiteY8" fmla="*/ 7247 h 8423"/>
              <a:gd name="connsiteX9" fmla="*/ 1691 w 10000"/>
              <a:gd name="connsiteY9" fmla="*/ 6839 h 8423"/>
              <a:gd name="connsiteX10" fmla="*/ 3232 w 10000"/>
              <a:gd name="connsiteY10" fmla="*/ 7105 h 8423"/>
              <a:gd name="connsiteX11" fmla="*/ 3815 w 10000"/>
              <a:gd name="connsiteY11" fmla="*/ 6883 h 8423"/>
              <a:gd name="connsiteX12" fmla="*/ 4633 w 10000"/>
              <a:gd name="connsiteY12" fmla="*/ 7105 h 8423"/>
              <a:gd name="connsiteX13" fmla="*/ 4985 w 10000"/>
              <a:gd name="connsiteY13" fmla="*/ 6839 h 8423"/>
              <a:gd name="connsiteX14" fmla="*/ 5043 w 10000"/>
              <a:gd name="connsiteY14" fmla="*/ 7039 h 8423"/>
              <a:gd name="connsiteX15" fmla="*/ 5162 w 10000"/>
              <a:gd name="connsiteY15" fmla="*/ 6905 h 8423"/>
              <a:gd name="connsiteX16" fmla="*/ 5123 w 10000"/>
              <a:gd name="connsiteY16" fmla="*/ 7128 h 8423"/>
              <a:gd name="connsiteX17" fmla="*/ 6388 w 10000"/>
              <a:gd name="connsiteY17" fmla="*/ 6883 h 8423"/>
              <a:gd name="connsiteX18" fmla="*/ 6176 w 10000"/>
              <a:gd name="connsiteY18" fmla="*/ 7128 h 8423"/>
              <a:gd name="connsiteX19" fmla="*/ 6741 w 10000"/>
              <a:gd name="connsiteY19" fmla="*/ 6862 h 8423"/>
              <a:gd name="connsiteX20" fmla="*/ 6741 w 10000"/>
              <a:gd name="connsiteY20" fmla="*/ 7173 h 8423"/>
              <a:gd name="connsiteX21" fmla="*/ 6898 w 10000"/>
              <a:gd name="connsiteY21" fmla="*/ 6817 h 8423"/>
              <a:gd name="connsiteX22" fmla="*/ 7480 w 10000"/>
              <a:gd name="connsiteY22" fmla="*/ 7105 h 8423"/>
              <a:gd name="connsiteX23" fmla="*/ 7306 w 10000"/>
              <a:gd name="connsiteY23" fmla="*/ 6862 h 8423"/>
              <a:gd name="connsiteX24" fmla="*/ 8223 w 10000"/>
              <a:gd name="connsiteY24" fmla="*/ 7105 h 8423"/>
              <a:gd name="connsiteX25" fmla="*/ 10000 w 10000"/>
              <a:gd name="connsiteY25" fmla="*/ 6538 h 8423"/>
              <a:gd name="connsiteX26" fmla="*/ 9674 w 10000"/>
              <a:gd name="connsiteY26" fmla="*/ 7122 h 8423"/>
              <a:gd name="connsiteX27" fmla="*/ 7814 w 10000"/>
              <a:gd name="connsiteY27" fmla="*/ 6151 h 8423"/>
              <a:gd name="connsiteX28" fmla="*/ 9372 w 10000"/>
              <a:gd name="connsiteY28" fmla="*/ 7128 h 8423"/>
              <a:gd name="connsiteX29" fmla="*/ 7773 w 10000"/>
              <a:gd name="connsiteY29" fmla="*/ 4840 h 8423"/>
              <a:gd name="connsiteX30" fmla="*/ 7795 w 10000"/>
              <a:gd name="connsiteY30" fmla="*/ 0 h 8423"/>
              <a:gd name="connsiteX0" fmla="*/ 62 w 10000"/>
              <a:gd name="connsiteY0" fmla="*/ 4254 h 4254"/>
              <a:gd name="connsiteX1" fmla="*/ 139 w 10000"/>
              <a:gd name="connsiteY1" fmla="*/ 2834 h 4254"/>
              <a:gd name="connsiteX2" fmla="*/ 143 w 10000"/>
              <a:gd name="connsiteY2" fmla="*/ 2354 h 4254"/>
              <a:gd name="connsiteX3" fmla="*/ 335 w 10000"/>
              <a:gd name="connsiteY3" fmla="*/ 2734 h 4254"/>
              <a:gd name="connsiteX4" fmla="*/ 344 w 10000"/>
              <a:gd name="connsiteY4" fmla="*/ 3668 h 4254"/>
              <a:gd name="connsiteX5" fmla="*/ 241 w 10000"/>
              <a:gd name="connsiteY5" fmla="*/ 2175 h 4254"/>
              <a:gd name="connsiteX6" fmla="*/ 0 w 10000"/>
              <a:gd name="connsiteY6" fmla="*/ 3107 h 4254"/>
              <a:gd name="connsiteX7" fmla="*/ 451 w 10000"/>
              <a:gd name="connsiteY7" fmla="*/ 2259 h 4254"/>
              <a:gd name="connsiteX8" fmla="*/ 677 w 10000"/>
              <a:gd name="connsiteY8" fmla="*/ 2858 h 4254"/>
              <a:gd name="connsiteX9" fmla="*/ 1691 w 10000"/>
              <a:gd name="connsiteY9" fmla="*/ 2373 h 4254"/>
              <a:gd name="connsiteX10" fmla="*/ 3232 w 10000"/>
              <a:gd name="connsiteY10" fmla="*/ 2689 h 4254"/>
              <a:gd name="connsiteX11" fmla="*/ 3815 w 10000"/>
              <a:gd name="connsiteY11" fmla="*/ 2426 h 4254"/>
              <a:gd name="connsiteX12" fmla="*/ 4633 w 10000"/>
              <a:gd name="connsiteY12" fmla="*/ 2689 h 4254"/>
              <a:gd name="connsiteX13" fmla="*/ 4985 w 10000"/>
              <a:gd name="connsiteY13" fmla="*/ 2373 h 4254"/>
              <a:gd name="connsiteX14" fmla="*/ 5043 w 10000"/>
              <a:gd name="connsiteY14" fmla="*/ 2611 h 4254"/>
              <a:gd name="connsiteX15" fmla="*/ 5162 w 10000"/>
              <a:gd name="connsiteY15" fmla="*/ 2452 h 4254"/>
              <a:gd name="connsiteX16" fmla="*/ 5123 w 10000"/>
              <a:gd name="connsiteY16" fmla="*/ 2717 h 4254"/>
              <a:gd name="connsiteX17" fmla="*/ 6388 w 10000"/>
              <a:gd name="connsiteY17" fmla="*/ 2426 h 4254"/>
              <a:gd name="connsiteX18" fmla="*/ 6176 w 10000"/>
              <a:gd name="connsiteY18" fmla="*/ 2717 h 4254"/>
              <a:gd name="connsiteX19" fmla="*/ 6741 w 10000"/>
              <a:gd name="connsiteY19" fmla="*/ 2401 h 4254"/>
              <a:gd name="connsiteX20" fmla="*/ 6741 w 10000"/>
              <a:gd name="connsiteY20" fmla="*/ 2770 h 4254"/>
              <a:gd name="connsiteX21" fmla="*/ 6898 w 10000"/>
              <a:gd name="connsiteY21" fmla="*/ 2347 h 4254"/>
              <a:gd name="connsiteX22" fmla="*/ 7480 w 10000"/>
              <a:gd name="connsiteY22" fmla="*/ 2689 h 4254"/>
              <a:gd name="connsiteX23" fmla="*/ 7306 w 10000"/>
              <a:gd name="connsiteY23" fmla="*/ 2401 h 4254"/>
              <a:gd name="connsiteX24" fmla="*/ 8223 w 10000"/>
              <a:gd name="connsiteY24" fmla="*/ 2689 h 4254"/>
              <a:gd name="connsiteX25" fmla="*/ 10000 w 10000"/>
              <a:gd name="connsiteY25" fmla="*/ 2016 h 4254"/>
              <a:gd name="connsiteX26" fmla="*/ 9674 w 10000"/>
              <a:gd name="connsiteY26" fmla="*/ 2709 h 4254"/>
              <a:gd name="connsiteX27" fmla="*/ 7814 w 10000"/>
              <a:gd name="connsiteY27" fmla="*/ 1557 h 4254"/>
              <a:gd name="connsiteX28" fmla="*/ 9372 w 10000"/>
              <a:gd name="connsiteY28" fmla="*/ 2717 h 4254"/>
              <a:gd name="connsiteX29" fmla="*/ 7773 w 10000"/>
              <a:gd name="connsiteY29" fmla="*/ 0 h 4254"/>
              <a:gd name="connsiteX0" fmla="*/ 62 w 10000"/>
              <a:gd name="connsiteY0" fmla="*/ 6340 h 6340"/>
              <a:gd name="connsiteX1" fmla="*/ 139 w 10000"/>
              <a:gd name="connsiteY1" fmla="*/ 3002 h 6340"/>
              <a:gd name="connsiteX2" fmla="*/ 143 w 10000"/>
              <a:gd name="connsiteY2" fmla="*/ 1874 h 6340"/>
              <a:gd name="connsiteX3" fmla="*/ 335 w 10000"/>
              <a:gd name="connsiteY3" fmla="*/ 2767 h 6340"/>
              <a:gd name="connsiteX4" fmla="*/ 344 w 10000"/>
              <a:gd name="connsiteY4" fmla="*/ 4962 h 6340"/>
              <a:gd name="connsiteX5" fmla="*/ 241 w 10000"/>
              <a:gd name="connsiteY5" fmla="*/ 1453 h 6340"/>
              <a:gd name="connsiteX6" fmla="*/ 0 w 10000"/>
              <a:gd name="connsiteY6" fmla="*/ 3644 h 6340"/>
              <a:gd name="connsiteX7" fmla="*/ 451 w 10000"/>
              <a:gd name="connsiteY7" fmla="*/ 1650 h 6340"/>
              <a:gd name="connsiteX8" fmla="*/ 677 w 10000"/>
              <a:gd name="connsiteY8" fmla="*/ 3058 h 6340"/>
              <a:gd name="connsiteX9" fmla="*/ 1691 w 10000"/>
              <a:gd name="connsiteY9" fmla="*/ 1918 h 6340"/>
              <a:gd name="connsiteX10" fmla="*/ 3232 w 10000"/>
              <a:gd name="connsiteY10" fmla="*/ 2661 h 6340"/>
              <a:gd name="connsiteX11" fmla="*/ 3815 w 10000"/>
              <a:gd name="connsiteY11" fmla="*/ 2043 h 6340"/>
              <a:gd name="connsiteX12" fmla="*/ 4633 w 10000"/>
              <a:gd name="connsiteY12" fmla="*/ 2661 h 6340"/>
              <a:gd name="connsiteX13" fmla="*/ 4985 w 10000"/>
              <a:gd name="connsiteY13" fmla="*/ 1918 h 6340"/>
              <a:gd name="connsiteX14" fmla="*/ 5043 w 10000"/>
              <a:gd name="connsiteY14" fmla="*/ 2478 h 6340"/>
              <a:gd name="connsiteX15" fmla="*/ 5162 w 10000"/>
              <a:gd name="connsiteY15" fmla="*/ 2104 h 6340"/>
              <a:gd name="connsiteX16" fmla="*/ 5123 w 10000"/>
              <a:gd name="connsiteY16" fmla="*/ 2727 h 6340"/>
              <a:gd name="connsiteX17" fmla="*/ 6388 w 10000"/>
              <a:gd name="connsiteY17" fmla="*/ 2043 h 6340"/>
              <a:gd name="connsiteX18" fmla="*/ 6176 w 10000"/>
              <a:gd name="connsiteY18" fmla="*/ 2727 h 6340"/>
              <a:gd name="connsiteX19" fmla="*/ 6741 w 10000"/>
              <a:gd name="connsiteY19" fmla="*/ 1984 h 6340"/>
              <a:gd name="connsiteX20" fmla="*/ 6741 w 10000"/>
              <a:gd name="connsiteY20" fmla="*/ 2852 h 6340"/>
              <a:gd name="connsiteX21" fmla="*/ 6898 w 10000"/>
              <a:gd name="connsiteY21" fmla="*/ 1857 h 6340"/>
              <a:gd name="connsiteX22" fmla="*/ 7480 w 10000"/>
              <a:gd name="connsiteY22" fmla="*/ 2661 h 6340"/>
              <a:gd name="connsiteX23" fmla="*/ 7306 w 10000"/>
              <a:gd name="connsiteY23" fmla="*/ 1984 h 6340"/>
              <a:gd name="connsiteX24" fmla="*/ 8223 w 10000"/>
              <a:gd name="connsiteY24" fmla="*/ 2661 h 6340"/>
              <a:gd name="connsiteX25" fmla="*/ 10000 w 10000"/>
              <a:gd name="connsiteY25" fmla="*/ 1079 h 6340"/>
              <a:gd name="connsiteX26" fmla="*/ 9674 w 10000"/>
              <a:gd name="connsiteY26" fmla="*/ 2708 h 6340"/>
              <a:gd name="connsiteX27" fmla="*/ 7814 w 10000"/>
              <a:gd name="connsiteY27" fmla="*/ 0 h 6340"/>
              <a:gd name="connsiteX28" fmla="*/ 9372 w 10000"/>
              <a:gd name="connsiteY28" fmla="*/ 2727 h 6340"/>
              <a:gd name="connsiteX0" fmla="*/ 62 w 9674"/>
              <a:gd name="connsiteY0" fmla="*/ 10000 h 10000"/>
              <a:gd name="connsiteX1" fmla="*/ 139 w 9674"/>
              <a:gd name="connsiteY1" fmla="*/ 4735 h 10000"/>
              <a:gd name="connsiteX2" fmla="*/ 143 w 9674"/>
              <a:gd name="connsiteY2" fmla="*/ 2956 h 10000"/>
              <a:gd name="connsiteX3" fmla="*/ 335 w 9674"/>
              <a:gd name="connsiteY3" fmla="*/ 4364 h 10000"/>
              <a:gd name="connsiteX4" fmla="*/ 344 w 9674"/>
              <a:gd name="connsiteY4" fmla="*/ 7826 h 10000"/>
              <a:gd name="connsiteX5" fmla="*/ 241 w 9674"/>
              <a:gd name="connsiteY5" fmla="*/ 2292 h 10000"/>
              <a:gd name="connsiteX6" fmla="*/ 0 w 9674"/>
              <a:gd name="connsiteY6" fmla="*/ 5748 h 10000"/>
              <a:gd name="connsiteX7" fmla="*/ 451 w 9674"/>
              <a:gd name="connsiteY7" fmla="*/ 2603 h 10000"/>
              <a:gd name="connsiteX8" fmla="*/ 677 w 9674"/>
              <a:gd name="connsiteY8" fmla="*/ 4823 h 10000"/>
              <a:gd name="connsiteX9" fmla="*/ 1691 w 9674"/>
              <a:gd name="connsiteY9" fmla="*/ 3025 h 10000"/>
              <a:gd name="connsiteX10" fmla="*/ 3232 w 9674"/>
              <a:gd name="connsiteY10" fmla="*/ 4197 h 10000"/>
              <a:gd name="connsiteX11" fmla="*/ 3815 w 9674"/>
              <a:gd name="connsiteY11" fmla="*/ 3222 h 10000"/>
              <a:gd name="connsiteX12" fmla="*/ 4633 w 9674"/>
              <a:gd name="connsiteY12" fmla="*/ 4197 h 10000"/>
              <a:gd name="connsiteX13" fmla="*/ 4985 w 9674"/>
              <a:gd name="connsiteY13" fmla="*/ 3025 h 10000"/>
              <a:gd name="connsiteX14" fmla="*/ 5043 w 9674"/>
              <a:gd name="connsiteY14" fmla="*/ 3909 h 10000"/>
              <a:gd name="connsiteX15" fmla="*/ 5162 w 9674"/>
              <a:gd name="connsiteY15" fmla="*/ 3319 h 10000"/>
              <a:gd name="connsiteX16" fmla="*/ 5123 w 9674"/>
              <a:gd name="connsiteY16" fmla="*/ 4301 h 10000"/>
              <a:gd name="connsiteX17" fmla="*/ 6388 w 9674"/>
              <a:gd name="connsiteY17" fmla="*/ 3222 h 10000"/>
              <a:gd name="connsiteX18" fmla="*/ 6176 w 9674"/>
              <a:gd name="connsiteY18" fmla="*/ 4301 h 10000"/>
              <a:gd name="connsiteX19" fmla="*/ 6741 w 9674"/>
              <a:gd name="connsiteY19" fmla="*/ 3129 h 10000"/>
              <a:gd name="connsiteX20" fmla="*/ 6741 w 9674"/>
              <a:gd name="connsiteY20" fmla="*/ 4498 h 10000"/>
              <a:gd name="connsiteX21" fmla="*/ 6898 w 9674"/>
              <a:gd name="connsiteY21" fmla="*/ 2929 h 10000"/>
              <a:gd name="connsiteX22" fmla="*/ 7480 w 9674"/>
              <a:gd name="connsiteY22" fmla="*/ 4197 h 10000"/>
              <a:gd name="connsiteX23" fmla="*/ 7306 w 9674"/>
              <a:gd name="connsiteY23" fmla="*/ 3129 h 10000"/>
              <a:gd name="connsiteX24" fmla="*/ 8223 w 9674"/>
              <a:gd name="connsiteY24" fmla="*/ 4197 h 10000"/>
              <a:gd name="connsiteX25" fmla="*/ 9674 w 9674"/>
              <a:gd name="connsiteY25" fmla="*/ 4271 h 10000"/>
              <a:gd name="connsiteX26" fmla="*/ 7814 w 9674"/>
              <a:gd name="connsiteY26" fmla="*/ 0 h 10000"/>
              <a:gd name="connsiteX27" fmla="*/ 9372 w 9674"/>
              <a:gd name="connsiteY27" fmla="*/ 4301 h 10000"/>
              <a:gd name="connsiteX0" fmla="*/ 64 w 9688"/>
              <a:gd name="connsiteY0" fmla="*/ 10000 h 10000"/>
              <a:gd name="connsiteX1" fmla="*/ 144 w 9688"/>
              <a:gd name="connsiteY1" fmla="*/ 4735 h 10000"/>
              <a:gd name="connsiteX2" fmla="*/ 148 w 9688"/>
              <a:gd name="connsiteY2" fmla="*/ 2956 h 10000"/>
              <a:gd name="connsiteX3" fmla="*/ 346 w 9688"/>
              <a:gd name="connsiteY3" fmla="*/ 4364 h 10000"/>
              <a:gd name="connsiteX4" fmla="*/ 356 w 9688"/>
              <a:gd name="connsiteY4" fmla="*/ 7826 h 10000"/>
              <a:gd name="connsiteX5" fmla="*/ 249 w 9688"/>
              <a:gd name="connsiteY5" fmla="*/ 2292 h 10000"/>
              <a:gd name="connsiteX6" fmla="*/ 0 w 9688"/>
              <a:gd name="connsiteY6" fmla="*/ 5748 h 10000"/>
              <a:gd name="connsiteX7" fmla="*/ 466 w 9688"/>
              <a:gd name="connsiteY7" fmla="*/ 2603 h 10000"/>
              <a:gd name="connsiteX8" fmla="*/ 700 w 9688"/>
              <a:gd name="connsiteY8" fmla="*/ 4823 h 10000"/>
              <a:gd name="connsiteX9" fmla="*/ 1748 w 9688"/>
              <a:gd name="connsiteY9" fmla="*/ 3025 h 10000"/>
              <a:gd name="connsiteX10" fmla="*/ 3341 w 9688"/>
              <a:gd name="connsiteY10" fmla="*/ 4197 h 10000"/>
              <a:gd name="connsiteX11" fmla="*/ 3944 w 9688"/>
              <a:gd name="connsiteY11" fmla="*/ 3222 h 10000"/>
              <a:gd name="connsiteX12" fmla="*/ 4789 w 9688"/>
              <a:gd name="connsiteY12" fmla="*/ 4197 h 10000"/>
              <a:gd name="connsiteX13" fmla="*/ 5153 w 9688"/>
              <a:gd name="connsiteY13" fmla="*/ 3025 h 10000"/>
              <a:gd name="connsiteX14" fmla="*/ 5213 w 9688"/>
              <a:gd name="connsiteY14" fmla="*/ 3909 h 10000"/>
              <a:gd name="connsiteX15" fmla="*/ 5336 w 9688"/>
              <a:gd name="connsiteY15" fmla="*/ 3319 h 10000"/>
              <a:gd name="connsiteX16" fmla="*/ 5296 w 9688"/>
              <a:gd name="connsiteY16" fmla="*/ 4301 h 10000"/>
              <a:gd name="connsiteX17" fmla="*/ 6603 w 9688"/>
              <a:gd name="connsiteY17" fmla="*/ 3222 h 10000"/>
              <a:gd name="connsiteX18" fmla="*/ 6384 w 9688"/>
              <a:gd name="connsiteY18" fmla="*/ 4301 h 10000"/>
              <a:gd name="connsiteX19" fmla="*/ 6968 w 9688"/>
              <a:gd name="connsiteY19" fmla="*/ 3129 h 10000"/>
              <a:gd name="connsiteX20" fmla="*/ 6968 w 9688"/>
              <a:gd name="connsiteY20" fmla="*/ 4498 h 10000"/>
              <a:gd name="connsiteX21" fmla="*/ 7130 w 9688"/>
              <a:gd name="connsiteY21" fmla="*/ 2929 h 10000"/>
              <a:gd name="connsiteX22" fmla="*/ 7732 w 9688"/>
              <a:gd name="connsiteY22" fmla="*/ 4197 h 10000"/>
              <a:gd name="connsiteX23" fmla="*/ 7552 w 9688"/>
              <a:gd name="connsiteY23" fmla="*/ 3129 h 10000"/>
              <a:gd name="connsiteX24" fmla="*/ 8500 w 9688"/>
              <a:gd name="connsiteY24" fmla="*/ 4197 h 10000"/>
              <a:gd name="connsiteX25" fmla="*/ 8077 w 9688"/>
              <a:gd name="connsiteY25" fmla="*/ 0 h 10000"/>
              <a:gd name="connsiteX26" fmla="*/ 9688 w 9688"/>
              <a:gd name="connsiteY26" fmla="*/ 4301 h 10000"/>
              <a:gd name="connsiteX0" fmla="*/ 66 w 8774"/>
              <a:gd name="connsiteY0" fmla="*/ 10000 h 10000"/>
              <a:gd name="connsiteX1" fmla="*/ 149 w 8774"/>
              <a:gd name="connsiteY1" fmla="*/ 4735 h 10000"/>
              <a:gd name="connsiteX2" fmla="*/ 153 w 8774"/>
              <a:gd name="connsiteY2" fmla="*/ 2956 h 10000"/>
              <a:gd name="connsiteX3" fmla="*/ 357 w 8774"/>
              <a:gd name="connsiteY3" fmla="*/ 4364 h 10000"/>
              <a:gd name="connsiteX4" fmla="*/ 367 w 8774"/>
              <a:gd name="connsiteY4" fmla="*/ 7826 h 10000"/>
              <a:gd name="connsiteX5" fmla="*/ 257 w 8774"/>
              <a:gd name="connsiteY5" fmla="*/ 2292 h 10000"/>
              <a:gd name="connsiteX6" fmla="*/ 0 w 8774"/>
              <a:gd name="connsiteY6" fmla="*/ 5748 h 10000"/>
              <a:gd name="connsiteX7" fmla="*/ 481 w 8774"/>
              <a:gd name="connsiteY7" fmla="*/ 2603 h 10000"/>
              <a:gd name="connsiteX8" fmla="*/ 723 w 8774"/>
              <a:gd name="connsiteY8" fmla="*/ 4823 h 10000"/>
              <a:gd name="connsiteX9" fmla="*/ 1804 w 8774"/>
              <a:gd name="connsiteY9" fmla="*/ 3025 h 10000"/>
              <a:gd name="connsiteX10" fmla="*/ 3449 w 8774"/>
              <a:gd name="connsiteY10" fmla="*/ 4197 h 10000"/>
              <a:gd name="connsiteX11" fmla="*/ 4071 w 8774"/>
              <a:gd name="connsiteY11" fmla="*/ 3222 h 10000"/>
              <a:gd name="connsiteX12" fmla="*/ 4943 w 8774"/>
              <a:gd name="connsiteY12" fmla="*/ 4197 h 10000"/>
              <a:gd name="connsiteX13" fmla="*/ 5319 w 8774"/>
              <a:gd name="connsiteY13" fmla="*/ 3025 h 10000"/>
              <a:gd name="connsiteX14" fmla="*/ 5381 w 8774"/>
              <a:gd name="connsiteY14" fmla="*/ 3909 h 10000"/>
              <a:gd name="connsiteX15" fmla="*/ 5508 w 8774"/>
              <a:gd name="connsiteY15" fmla="*/ 3319 h 10000"/>
              <a:gd name="connsiteX16" fmla="*/ 5467 w 8774"/>
              <a:gd name="connsiteY16" fmla="*/ 4301 h 10000"/>
              <a:gd name="connsiteX17" fmla="*/ 6816 w 8774"/>
              <a:gd name="connsiteY17" fmla="*/ 3222 h 10000"/>
              <a:gd name="connsiteX18" fmla="*/ 6590 w 8774"/>
              <a:gd name="connsiteY18" fmla="*/ 4301 h 10000"/>
              <a:gd name="connsiteX19" fmla="*/ 7192 w 8774"/>
              <a:gd name="connsiteY19" fmla="*/ 3129 h 10000"/>
              <a:gd name="connsiteX20" fmla="*/ 7192 w 8774"/>
              <a:gd name="connsiteY20" fmla="*/ 4498 h 10000"/>
              <a:gd name="connsiteX21" fmla="*/ 7360 w 8774"/>
              <a:gd name="connsiteY21" fmla="*/ 2929 h 10000"/>
              <a:gd name="connsiteX22" fmla="*/ 7981 w 8774"/>
              <a:gd name="connsiteY22" fmla="*/ 4197 h 10000"/>
              <a:gd name="connsiteX23" fmla="*/ 7795 w 8774"/>
              <a:gd name="connsiteY23" fmla="*/ 3129 h 10000"/>
              <a:gd name="connsiteX24" fmla="*/ 8774 w 8774"/>
              <a:gd name="connsiteY24" fmla="*/ 4197 h 10000"/>
              <a:gd name="connsiteX25" fmla="*/ 8337 w 8774"/>
              <a:gd name="connsiteY25" fmla="*/ 0 h 10000"/>
              <a:gd name="connsiteX0" fmla="*/ 75 w 10000"/>
              <a:gd name="connsiteY0" fmla="*/ 7708 h 7708"/>
              <a:gd name="connsiteX1" fmla="*/ 170 w 10000"/>
              <a:gd name="connsiteY1" fmla="*/ 2443 h 7708"/>
              <a:gd name="connsiteX2" fmla="*/ 174 w 10000"/>
              <a:gd name="connsiteY2" fmla="*/ 664 h 7708"/>
              <a:gd name="connsiteX3" fmla="*/ 407 w 10000"/>
              <a:gd name="connsiteY3" fmla="*/ 2072 h 7708"/>
              <a:gd name="connsiteX4" fmla="*/ 418 w 10000"/>
              <a:gd name="connsiteY4" fmla="*/ 5534 h 7708"/>
              <a:gd name="connsiteX5" fmla="*/ 293 w 10000"/>
              <a:gd name="connsiteY5" fmla="*/ 0 h 7708"/>
              <a:gd name="connsiteX6" fmla="*/ 0 w 10000"/>
              <a:gd name="connsiteY6" fmla="*/ 3456 h 7708"/>
              <a:gd name="connsiteX7" fmla="*/ 548 w 10000"/>
              <a:gd name="connsiteY7" fmla="*/ 311 h 7708"/>
              <a:gd name="connsiteX8" fmla="*/ 824 w 10000"/>
              <a:gd name="connsiteY8" fmla="*/ 2531 h 7708"/>
              <a:gd name="connsiteX9" fmla="*/ 2056 w 10000"/>
              <a:gd name="connsiteY9" fmla="*/ 733 h 7708"/>
              <a:gd name="connsiteX10" fmla="*/ 3931 w 10000"/>
              <a:gd name="connsiteY10" fmla="*/ 1905 h 7708"/>
              <a:gd name="connsiteX11" fmla="*/ 4640 w 10000"/>
              <a:gd name="connsiteY11" fmla="*/ 930 h 7708"/>
              <a:gd name="connsiteX12" fmla="*/ 5634 w 10000"/>
              <a:gd name="connsiteY12" fmla="*/ 1905 h 7708"/>
              <a:gd name="connsiteX13" fmla="*/ 6062 w 10000"/>
              <a:gd name="connsiteY13" fmla="*/ 733 h 7708"/>
              <a:gd name="connsiteX14" fmla="*/ 6133 w 10000"/>
              <a:gd name="connsiteY14" fmla="*/ 1617 h 7708"/>
              <a:gd name="connsiteX15" fmla="*/ 6278 w 10000"/>
              <a:gd name="connsiteY15" fmla="*/ 1027 h 7708"/>
              <a:gd name="connsiteX16" fmla="*/ 6231 w 10000"/>
              <a:gd name="connsiteY16" fmla="*/ 2009 h 7708"/>
              <a:gd name="connsiteX17" fmla="*/ 7768 w 10000"/>
              <a:gd name="connsiteY17" fmla="*/ 930 h 7708"/>
              <a:gd name="connsiteX18" fmla="*/ 7511 w 10000"/>
              <a:gd name="connsiteY18" fmla="*/ 2009 h 7708"/>
              <a:gd name="connsiteX19" fmla="*/ 8197 w 10000"/>
              <a:gd name="connsiteY19" fmla="*/ 837 h 7708"/>
              <a:gd name="connsiteX20" fmla="*/ 8197 w 10000"/>
              <a:gd name="connsiteY20" fmla="*/ 2206 h 7708"/>
              <a:gd name="connsiteX21" fmla="*/ 8388 w 10000"/>
              <a:gd name="connsiteY21" fmla="*/ 637 h 7708"/>
              <a:gd name="connsiteX22" fmla="*/ 9096 w 10000"/>
              <a:gd name="connsiteY22" fmla="*/ 1905 h 7708"/>
              <a:gd name="connsiteX23" fmla="*/ 8884 w 10000"/>
              <a:gd name="connsiteY23" fmla="*/ 837 h 7708"/>
              <a:gd name="connsiteX24" fmla="*/ 10000 w 10000"/>
              <a:gd name="connsiteY24" fmla="*/ 1905 h 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000" h="7708">
                <a:moveTo>
                  <a:pt x="75" y="7708"/>
                </a:moveTo>
                <a:cubicBezTo>
                  <a:pt x="68" y="7093"/>
                  <a:pt x="176" y="3058"/>
                  <a:pt x="170" y="2443"/>
                </a:cubicBezTo>
                <a:cubicBezTo>
                  <a:pt x="172" y="1850"/>
                  <a:pt x="173" y="1263"/>
                  <a:pt x="174" y="664"/>
                </a:cubicBezTo>
                <a:cubicBezTo>
                  <a:pt x="252" y="1133"/>
                  <a:pt x="329" y="1603"/>
                  <a:pt x="407" y="2072"/>
                </a:cubicBezTo>
                <a:cubicBezTo>
                  <a:pt x="400" y="2399"/>
                  <a:pt x="427" y="5210"/>
                  <a:pt x="418" y="5534"/>
                </a:cubicBezTo>
                <a:cubicBezTo>
                  <a:pt x="375" y="3689"/>
                  <a:pt x="335" y="1839"/>
                  <a:pt x="293" y="0"/>
                </a:cubicBezTo>
                <a:cubicBezTo>
                  <a:pt x="231" y="637"/>
                  <a:pt x="62" y="2822"/>
                  <a:pt x="0" y="3456"/>
                </a:cubicBezTo>
                <a:cubicBezTo>
                  <a:pt x="33" y="3132"/>
                  <a:pt x="514" y="637"/>
                  <a:pt x="548" y="311"/>
                </a:cubicBezTo>
                <a:cubicBezTo>
                  <a:pt x="642" y="1052"/>
                  <a:pt x="729" y="1790"/>
                  <a:pt x="824" y="2531"/>
                </a:cubicBezTo>
                <a:lnTo>
                  <a:pt x="2056" y="733"/>
                </a:lnTo>
                <a:lnTo>
                  <a:pt x="3931" y="1905"/>
                </a:lnTo>
                <a:lnTo>
                  <a:pt x="4640" y="930"/>
                </a:lnTo>
                <a:lnTo>
                  <a:pt x="5634" y="1905"/>
                </a:lnTo>
                <a:cubicBezTo>
                  <a:pt x="5776" y="1514"/>
                  <a:pt x="5920" y="1124"/>
                  <a:pt x="6062" y="733"/>
                </a:cubicBezTo>
                <a:cubicBezTo>
                  <a:pt x="6088" y="1027"/>
                  <a:pt x="6109" y="1326"/>
                  <a:pt x="6133" y="1617"/>
                </a:cubicBezTo>
                <a:cubicBezTo>
                  <a:pt x="6181" y="1424"/>
                  <a:pt x="6232" y="1224"/>
                  <a:pt x="6278" y="1027"/>
                </a:cubicBezTo>
                <a:cubicBezTo>
                  <a:pt x="6263" y="1353"/>
                  <a:pt x="6243" y="1683"/>
                  <a:pt x="6231" y="2009"/>
                </a:cubicBezTo>
                <a:lnTo>
                  <a:pt x="7768" y="930"/>
                </a:lnTo>
                <a:cubicBezTo>
                  <a:pt x="7681" y="1287"/>
                  <a:pt x="7597" y="1650"/>
                  <a:pt x="7511" y="2009"/>
                </a:cubicBezTo>
                <a:lnTo>
                  <a:pt x="8197" y="837"/>
                </a:lnTo>
                <a:lnTo>
                  <a:pt x="8197" y="2206"/>
                </a:lnTo>
                <a:cubicBezTo>
                  <a:pt x="8260" y="1683"/>
                  <a:pt x="8326" y="1164"/>
                  <a:pt x="8388" y="637"/>
                </a:cubicBezTo>
                <a:lnTo>
                  <a:pt x="9096" y="1905"/>
                </a:lnTo>
                <a:cubicBezTo>
                  <a:pt x="9025" y="1549"/>
                  <a:pt x="8955" y="1193"/>
                  <a:pt x="8884" y="837"/>
                </a:cubicBezTo>
                <a:lnTo>
                  <a:pt x="10000" y="1905"/>
                </a:lnTo>
              </a:path>
            </a:pathLst>
          </a:custGeom>
          <a:noFill/>
          <a:ln w="12700">
            <a:solidFill>
              <a:srgbClr val="7BBA2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64" name="Freeform 271"/>
          <p:cNvSpPr>
            <a:spLocks/>
          </p:cNvSpPr>
          <p:nvPr/>
        </p:nvSpPr>
        <p:spPr bwMode="auto">
          <a:xfrm>
            <a:off x="3565577" y="2688827"/>
            <a:ext cx="87512" cy="82053"/>
          </a:xfrm>
          <a:custGeom>
            <a:avLst/>
            <a:gdLst>
              <a:gd name="T0" fmla="*/ 0 w 32"/>
              <a:gd name="T1" fmla="*/ 13 h 30"/>
              <a:gd name="T2" fmla="*/ 1 w 32"/>
              <a:gd name="T3" fmla="*/ 8 h 30"/>
              <a:gd name="T4" fmla="*/ 5 w 32"/>
              <a:gd name="T5" fmla="*/ 4 h 30"/>
              <a:gd name="T6" fmla="*/ 10 w 32"/>
              <a:gd name="T7" fmla="*/ 1 h 30"/>
              <a:gd name="T8" fmla="*/ 15 w 32"/>
              <a:gd name="T9" fmla="*/ 0 h 30"/>
              <a:gd name="T10" fmla="*/ 21 w 32"/>
              <a:gd name="T11" fmla="*/ 1 h 30"/>
              <a:gd name="T12" fmla="*/ 26 w 32"/>
              <a:gd name="T13" fmla="*/ 3 h 30"/>
              <a:gd name="T14" fmla="*/ 30 w 32"/>
              <a:gd name="T15" fmla="*/ 7 h 30"/>
              <a:gd name="T16" fmla="*/ 32 w 32"/>
              <a:gd name="T17" fmla="*/ 12 h 30"/>
              <a:gd name="T18" fmla="*/ 32 w 32"/>
              <a:gd name="T19" fmla="*/ 18 h 30"/>
              <a:gd name="T20" fmla="*/ 30 w 32"/>
              <a:gd name="T21" fmla="*/ 22 h 30"/>
              <a:gd name="T22" fmla="*/ 27 w 32"/>
              <a:gd name="T23" fmla="*/ 27 h 30"/>
              <a:gd name="T24" fmla="*/ 22 w 32"/>
              <a:gd name="T25" fmla="*/ 29 h 30"/>
              <a:gd name="T26" fmla="*/ 16 w 32"/>
              <a:gd name="T27" fmla="*/ 30 h 30"/>
              <a:gd name="T28" fmla="*/ 11 w 32"/>
              <a:gd name="T29" fmla="*/ 30 h 30"/>
              <a:gd name="T30" fmla="*/ 6 w 32"/>
              <a:gd name="T31" fmla="*/ 27 h 30"/>
              <a:gd name="T32" fmla="*/ 2 w 32"/>
              <a:gd name="T33" fmla="*/ 23 h 30"/>
              <a:gd name="T34" fmla="*/ 0 w 32"/>
              <a:gd name="T35" fmla="*/ 18 h 30"/>
              <a:gd name="T36" fmla="*/ 0 w 32"/>
              <a:gd name="T37" fmla="*/ 13 h 3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2" h="30">
                <a:moveTo>
                  <a:pt x="0" y="13"/>
                </a:moveTo>
                <a:lnTo>
                  <a:pt x="1" y="8"/>
                </a:lnTo>
                <a:lnTo>
                  <a:pt x="5" y="4"/>
                </a:lnTo>
                <a:lnTo>
                  <a:pt x="10" y="1"/>
                </a:lnTo>
                <a:lnTo>
                  <a:pt x="15" y="0"/>
                </a:lnTo>
                <a:lnTo>
                  <a:pt x="21" y="1"/>
                </a:lnTo>
                <a:lnTo>
                  <a:pt x="26" y="3"/>
                </a:lnTo>
                <a:lnTo>
                  <a:pt x="30" y="7"/>
                </a:lnTo>
                <a:lnTo>
                  <a:pt x="32" y="12"/>
                </a:lnTo>
                <a:lnTo>
                  <a:pt x="32" y="18"/>
                </a:lnTo>
                <a:lnTo>
                  <a:pt x="30" y="22"/>
                </a:lnTo>
                <a:lnTo>
                  <a:pt x="27" y="27"/>
                </a:lnTo>
                <a:lnTo>
                  <a:pt x="22" y="29"/>
                </a:lnTo>
                <a:lnTo>
                  <a:pt x="16" y="30"/>
                </a:lnTo>
                <a:lnTo>
                  <a:pt x="11" y="30"/>
                </a:lnTo>
                <a:lnTo>
                  <a:pt x="6" y="27"/>
                </a:lnTo>
                <a:lnTo>
                  <a:pt x="2" y="23"/>
                </a:lnTo>
                <a:lnTo>
                  <a:pt x="0" y="18"/>
                </a:lnTo>
                <a:lnTo>
                  <a:pt x="0" y="13"/>
                </a:lnTo>
                <a:close/>
              </a:path>
            </a:pathLst>
          </a:custGeom>
          <a:solidFill>
            <a:srgbClr val="FF0000"/>
          </a:solidFill>
          <a:ln w="2">
            <a:solidFill>
              <a:srgbClr val="00B05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577454" y="2057628"/>
            <a:ext cx="57999" cy="636193"/>
            <a:chOff x="2683090" y="1559890"/>
            <a:chExt cx="43499" cy="477145"/>
          </a:xfrm>
        </p:grpSpPr>
        <p:sp>
          <p:nvSpPr>
            <p:cNvPr id="263" name="Freeform 274"/>
            <p:cNvSpPr>
              <a:spLocks/>
            </p:cNvSpPr>
            <p:nvPr/>
          </p:nvSpPr>
          <p:spPr bwMode="auto">
            <a:xfrm>
              <a:off x="2683090" y="1559890"/>
              <a:ext cx="43499" cy="60006"/>
            </a:xfrm>
            <a:custGeom>
              <a:avLst/>
              <a:gdLst>
                <a:gd name="T0" fmla="*/ 0 w 29"/>
                <a:gd name="T1" fmla="*/ 40 h 40"/>
                <a:gd name="T2" fmla="*/ 14 w 29"/>
                <a:gd name="T3" fmla="*/ 0 h 40"/>
                <a:gd name="T4" fmla="*/ 29 w 29"/>
                <a:gd name="T5" fmla="*/ 40 h 40"/>
                <a:gd name="T6" fmla="*/ 0 w 29"/>
                <a:gd name="T7" fmla="*/ 40 h 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40">
                  <a:moveTo>
                    <a:pt x="0" y="40"/>
                  </a:moveTo>
                  <a:lnTo>
                    <a:pt x="14" y="0"/>
                  </a:lnTo>
                  <a:lnTo>
                    <a:pt x="29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10428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65" name="Line 273"/>
            <p:cNvSpPr>
              <a:spLocks noChangeShapeType="1"/>
            </p:cNvSpPr>
            <p:nvPr/>
          </p:nvSpPr>
          <p:spPr bwMode="auto">
            <a:xfrm>
              <a:off x="2704089" y="1619896"/>
              <a:ext cx="0" cy="4171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2" name="Rectangle 300"/>
          <p:cNvSpPr>
            <a:spLocks noChangeArrowheads="1"/>
          </p:cNvSpPr>
          <p:nvPr/>
        </p:nvSpPr>
        <p:spPr bwMode="auto">
          <a:xfrm>
            <a:off x="2374261" y="2900245"/>
            <a:ext cx="10786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377"/>
            <a:r>
              <a:rPr lang="en-US" sz="1600" dirty="0">
                <a:solidFill>
                  <a:srgbClr val="000000"/>
                </a:solidFill>
              </a:rPr>
              <a:t>Transfer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line</a:t>
            </a:r>
          </a:p>
        </p:txBody>
      </p:sp>
      <p:sp>
        <p:nvSpPr>
          <p:cNvPr id="38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2435" y="6356351"/>
            <a:ext cx="668565" cy="365125"/>
          </a:xfrm>
        </p:spPr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92" name="Rectangle 276"/>
          <p:cNvSpPr>
            <a:spLocks noChangeArrowheads="1"/>
          </p:cNvSpPr>
          <p:nvPr/>
        </p:nvSpPr>
        <p:spPr bwMode="auto">
          <a:xfrm>
            <a:off x="1985290" y="5458955"/>
            <a:ext cx="13817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377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4.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Ionization</a:t>
            </a:r>
            <a:endParaRPr lang="en-US" sz="3200" dirty="0">
              <a:latin typeface="Arial" charset="0"/>
            </a:endParaRPr>
          </a:p>
        </p:txBody>
      </p:sp>
      <p:sp>
        <p:nvSpPr>
          <p:cNvPr id="393" name="Rectangle 277"/>
          <p:cNvSpPr>
            <a:spLocks noChangeArrowheads="1"/>
          </p:cNvSpPr>
          <p:nvPr/>
        </p:nvSpPr>
        <p:spPr bwMode="auto">
          <a:xfrm>
            <a:off x="269877" y="6149617"/>
            <a:ext cx="12056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377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3. </a:t>
            </a:r>
            <a:r>
              <a:rPr lang="en-US" sz="2000" dirty="0">
                <a:solidFill>
                  <a:srgbClr val="008000"/>
                </a:solidFill>
                <a:latin typeface="Arial" charset="0"/>
              </a:rPr>
              <a:t>Effusion</a:t>
            </a:r>
            <a:endParaRPr lang="en-US" sz="3200" dirty="0">
              <a:latin typeface="Arial" charset="0"/>
            </a:endParaRPr>
          </a:p>
        </p:txBody>
      </p:sp>
      <p:sp>
        <p:nvSpPr>
          <p:cNvPr id="394" name="Rectangle 280"/>
          <p:cNvSpPr>
            <a:spLocks noChangeArrowheads="1"/>
          </p:cNvSpPr>
          <p:nvPr/>
        </p:nvSpPr>
        <p:spPr bwMode="auto">
          <a:xfrm>
            <a:off x="269876" y="5810097"/>
            <a:ext cx="12777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377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2. </a:t>
            </a:r>
            <a:r>
              <a:rPr lang="en-US" sz="2000" dirty="0">
                <a:solidFill>
                  <a:srgbClr val="FF9933"/>
                </a:solidFill>
                <a:latin typeface="Arial" charset="0"/>
              </a:rPr>
              <a:t>Diffusion</a:t>
            </a:r>
            <a:endParaRPr lang="en-US" sz="3200" dirty="0">
              <a:latin typeface="Arial" charset="0"/>
            </a:endParaRPr>
          </a:p>
        </p:txBody>
      </p:sp>
      <p:sp>
        <p:nvSpPr>
          <p:cNvPr id="395" name="Rectangle 281"/>
          <p:cNvSpPr>
            <a:spLocks noChangeArrowheads="1"/>
          </p:cNvSpPr>
          <p:nvPr/>
        </p:nvSpPr>
        <p:spPr bwMode="auto">
          <a:xfrm>
            <a:off x="269877" y="5470577"/>
            <a:ext cx="15100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377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1. Production</a:t>
            </a:r>
            <a:endParaRPr lang="en-US" sz="2000" dirty="0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6" name="Rectangle 395"/>
              <p:cNvSpPr/>
              <p:nvPr/>
            </p:nvSpPr>
            <p:spPr>
              <a:xfrm>
                <a:off x="4498773" y="5417005"/>
                <a:ext cx="3411447" cy="502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>
                          <a:latin typeface="Cambria Math" panose="02040503050406030204" pitchFamily="18" charset="0"/>
                        </a:rPr>
                        <m:t>𝐵𝑒𝑎𝑚</m:t>
                      </m:r>
                      <m:r>
                        <a:rPr lang="en-US" sz="2667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667" i="1">
                          <a:latin typeface="Cambria Math" panose="02040503050406030204" pitchFamily="18" charset="0"/>
                        </a:rPr>
                        <m:t>𝐼𝑛𝑡</m:t>
                      </m:r>
                      <m:r>
                        <a:rPr lang="en-US" sz="2667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667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𝛮</m:t>
                      </m:r>
                      <m:r>
                        <a:rPr lang="en-US" sz="2667" i="1" baseline="-250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en-US" sz="2667" dirty="0"/>
              </a:p>
            </p:txBody>
          </p:sp>
        </mc:Choice>
        <mc:Fallback xmlns="">
          <p:sp>
            <p:nvSpPr>
              <p:cNvPr id="396" name="Rectangle 39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8773" y="5417005"/>
                <a:ext cx="3411447" cy="5027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7" name="Rectangle 396"/>
              <p:cNvSpPr/>
              <p:nvPr/>
            </p:nvSpPr>
            <p:spPr>
              <a:xfrm>
                <a:off x="4366044" y="5849027"/>
                <a:ext cx="4029372" cy="5413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667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667" b="1" i="1">
                              <a:solidFill>
                                <a:srgbClr val="29348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667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67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667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𝒅𝒊𝒇𝒇</m:t>
                              </m:r>
                            </m:sub>
                          </m:sSub>
                          <m:r>
                            <a:rPr lang="en-US" sz="2667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n-US" sz="2667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𝒆𝒇𝒇</m:t>
                          </m:r>
                        </m:sub>
                      </m:sSub>
                      <m:sSub>
                        <m:sSubPr>
                          <m:ctrlPr>
                            <a:rPr lang="en-US" sz="2667" i="1">
                              <a:solidFill>
                                <a:srgbClr val="29348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667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67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667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667" i="1">
                                  <a:solidFill>
                                    <a:srgbClr val="29348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667" i="1">
                                  <a:solidFill>
                                    <a:srgbClr val="29348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667" i="1">
                                  <a:solidFill>
                                    <a:srgbClr val="29348C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𝑠𝑒𝑝</m:t>
                              </m:r>
                            </m:sub>
                          </m:sSub>
                          <m:r>
                            <a:rPr lang="en-US" sz="2667" i="1">
                              <a:solidFill>
                                <a:srgbClr val="29348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667" i="1">
                              <a:solidFill>
                                <a:srgbClr val="29348C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𝑡𝑟𝑎𝑛𝑠</m:t>
                          </m:r>
                        </m:sub>
                      </m:sSub>
                    </m:oMath>
                  </m:oMathPara>
                </a14:m>
                <a:endParaRPr lang="en-US" sz="2667" dirty="0">
                  <a:solidFill>
                    <a:srgbClr val="29348C"/>
                  </a:solidFill>
                </a:endParaRPr>
              </a:p>
            </p:txBody>
          </p:sp>
        </mc:Choice>
        <mc:Fallback xmlns="">
          <p:sp>
            <p:nvSpPr>
              <p:cNvPr id="397" name="Rectangle 3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044" y="5849027"/>
                <a:ext cx="4029372" cy="5413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8" name="Rectangle 397"/>
              <p:cNvSpPr/>
              <p:nvPr/>
            </p:nvSpPr>
            <p:spPr>
              <a:xfrm>
                <a:off x="8003048" y="5862599"/>
                <a:ext cx="3802929" cy="995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09585" defTabSz="914377"/>
                <a14:m>
                  <m:oMath xmlns:m="http://schemas.openxmlformats.org/officeDocument/2006/math">
                    <m:r>
                      <a:rPr lang="en-US" sz="14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467" i="1" dirty="0">
                    <a:ea typeface="Cambria Math" panose="02040503050406030204" pitchFamily="18" charset="0"/>
                  </a:rPr>
                  <a:t> – Cross section [mb]</a:t>
                </a:r>
              </a:p>
              <a:p>
                <a:pPr marL="609585" defTabSz="914377"/>
                <a14:m>
                  <m:oMath xmlns:m="http://schemas.openxmlformats.org/officeDocument/2006/math">
                    <m:r>
                      <a:rPr lang="en-US" sz="14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1467" i="1" dirty="0">
                    <a:latin typeface="+mj-lt"/>
                    <a:ea typeface="Cambria Math" panose="02040503050406030204" pitchFamily="18" charset="0"/>
                  </a:rPr>
                  <a:t> – Proton flux [cm</a:t>
                </a:r>
                <a:r>
                  <a:rPr lang="en-US" sz="1467" i="1" baseline="30000" dirty="0">
                    <a:latin typeface="+mj-lt"/>
                    <a:ea typeface="Cambria Math" panose="02040503050406030204" pitchFamily="18" charset="0"/>
                  </a:rPr>
                  <a:t>-2</a:t>
                </a:r>
                <a:r>
                  <a:rPr lang="en-US" sz="1467" i="1" dirty="0">
                    <a:latin typeface="+mj-lt"/>
                    <a:ea typeface="Cambria Math" panose="02040503050406030204" pitchFamily="18" charset="0"/>
                  </a:rPr>
                  <a:t>]</a:t>
                </a:r>
              </a:p>
              <a:p>
                <a:pPr marL="609585" defTabSz="914377"/>
                <a14:m>
                  <m:oMath xmlns:m="http://schemas.openxmlformats.org/officeDocument/2006/math">
                    <m:sSub>
                      <m:sSubPr>
                        <m:ctrlPr>
                          <a:rPr lang="en-US" sz="14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467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467" i="1" dirty="0">
                    <a:ea typeface="Cambria Math" panose="02040503050406030204" pitchFamily="18" charset="0"/>
                  </a:rPr>
                  <a:t> – Nr of exposed atoms [dim]</a:t>
                </a:r>
              </a:p>
              <a:p>
                <a:pPr marL="609585" defTabSz="914377"/>
                <a14:m>
                  <m:oMath xmlns:m="http://schemas.openxmlformats.org/officeDocument/2006/math">
                    <m:r>
                      <a:rPr lang="en-US" sz="1467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1467" i="1" dirty="0">
                    <a:ea typeface="Cambria Math" panose="02040503050406030204" pitchFamily="18" charset="0"/>
                  </a:rPr>
                  <a:t> – Efficiency [%]</a:t>
                </a:r>
              </a:p>
            </p:txBody>
          </p:sp>
        </mc:Choice>
        <mc:Fallback xmlns="">
          <p:sp>
            <p:nvSpPr>
              <p:cNvPr id="398" name="Rectangle 3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3048" y="5862599"/>
                <a:ext cx="3802929" cy="995401"/>
              </a:xfrm>
              <a:prstGeom prst="rect">
                <a:avLst/>
              </a:prstGeom>
              <a:blipFill>
                <a:blip r:embed="rId4"/>
                <a:stretch>
                  <a:fillRect t="-1840" b="-6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9" name="Rectangle 398"/>
          <p:cNvSpPr/>
          <p:nvPr/>
        </p:nvSpPr>
        <p:spPr>
          <a:xfrm>
            <a:off x="6806234" y="5982650"/>
            <a:ext cx="589288" cy="39584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00" name="Rectangle 399"/>
          <p:cNvSpPr/>
          <p:nvPr/>
        </p:nvSpPr>
        <p:spPr>
          <a:xfrm>
            <a:off x="6455559" y="5991846"/>
            <a:ext cx="350121" cy="39584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01" name="Rectangle 400"/>
          <p:cNvSpPr/>
          <p:nvPr/>
        </p:nvSpPr>
        <p:spPr>
          <a:xfrm>
            <a:off x="5836515" y="5990949"/>
            <a:ext cx="910675" cy="39584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02" name="Rectangle 401"/>
          <p:cNvSpPr/>
          <p:nvPr/>
        </p:nvSpPr>
        <p:spPr>
          <a:xfrm>
            <a:off x="5131285" y="5995382"/>
            <a:ext cx="910675" cy="39584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565" y="223447"/>
            <a:ext cx="6716675" cy="940443"/>
          </a:xfrm>
        </p:spPr>
        <p:txBody>
          <a:bodyPr>
            <a:normAutofit/>
          </a:bodyPr>
          <a:lstStyle/>
          <a:p>
            <a:r>
              <a:rPr lang="en-US" dirty="0"/>
              <a:t>ISOL </a:t>
            </a:r>
            <a:r>
              <a:rPr lang="en-US" sz="4800" dirty="0"/>
              <a:t>Isotope Separation</a:t>
            </a:r>
          </a:p>
        </p:txBody>
      </p:sp>
      <p:pic>
        <p:nvPicPr>
          <p:cNvPr id="2050" name="Picture 2" descr="Image result for lorentz principle mass spectrometr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4" t="15856"/>
          <a:stretch/>
        </p:blipFill>
        <p:spPr bwMode="auto">
          <a:xfrm>
            <a:off x="10640955" y="194425"/>
            <a:ext cx="1489972" cy="231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" name="Rectangle 276"/>
          <p:cNvSpPr>
            <a:spLocks noChangeArrowheads="1"/>
          </p:cNvSpPr>
          <p:nvPr/>
        </p:nvSpPr>
        <p:spPr bwMode="auto">
          <a:xfrm>
            <a:off x="1985289" y="5798475"/>
            <a:ext cx="22073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377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5. </a:t>
            </a:r>
            <a:r>
              <a:rPr lang="en-US" sz="2000" dirty="0">
                <a:solidFill>
                  <a:srgbClr val="104282"/>
                </a:solidFill>
                <a:latin typeface="Arial" charset="0"/>
              </a:rPr>
              <a:t>Mass Separation</a:t>
            </a:r>
            <a:endParaRPr lang="en-US" sz="3200" dirty="0">
              <a:solidFill>
                <a:srgbClr val="104282"/>
              </a:solidFill>
              <a:latin typeface="Arial" charset="0"/>
            </a:endParaRPr>
          </a:p>
        </p:txBody>
      </p:sp>
      <p:sp>
        <p:nvSpPr>
          <p:cNvPr id="514" name="Rectangle 276"/>
          <p:cNvSpPr>
            <a:spLocks noChangeArrowheads="1"/>
          </p:cNvSpPr>
          <p:nvPr/>
        </p:nvSpPr>
        <p:spPr bwMode="auto">
          <a:xfrm>
            <a:off x="1985289" y="6137994"/>
            <a:ext cx="13660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377"/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6. </a:t>
            </a:r>
            <a:r>
              <a:rPr lang="en-US" sz="2000" dirty="0">
                <a:solidFill>
                  <a:srgbClr val="104282"/>
                </a:solidFill>
                <a:latin typeface="Arial" charset="0"/>
              </a:rPr>
              <a:t>Transport</a:t>
            </a:r>
            <a:endParaRPr lang="en-US" sz="3200" dirty="0">
              <a:solidFill>
                <a:srgbClr val="104282"/>
              </a:solidFill>
              <a:latin typeface="Arial" charset="0"/>
            </a:endParaRPr>
          </a:p>
        </p:txBody>
      </p:sp>
      <p:grpSp>
        <p:nvGrpSpPr>
          <p:cNvPr id="2063" name="Group 2062"/>
          <p:cNvGrpSpPr/>
          <p:nvPr/>
        </p:nvGrpSpPr>
        <p:grpSpPr>
          <a:xfrm>
            <a:off x="5012826" y="1509130"/>
            <a:ext cx="6808697" cy="3980751"/>
            <a:chOff x="3755080" y="779151"/>
            <a:chExt cx="5106523" cy="2985563"/>
          </a:xfrm>
        </p:grpSpPr>
        <p:grpSp>
          <p:nvGrpSpPr>
            <p:cNvPr id="2062" name="Group 2061"/>
            <p:cNvGrpSpPr/>
            <p:nvPr/>
          </p:nvGrpSpPr>
          <p:grpSpPr>
            <a:xfrm>
              <a:off x="3755080" y="779151"/>
              <a:ext cx="5106523" cy="2985563"/>
              <a:chOff x="3755080" y="779151"/>
              <a:chExt cx="5106523" cy="2985563"/>
            </a:xfrm>
          </p:grpSpPr>
          <p:grpSp>
            <p:nvGrpSpPr>
              <p:cNvPr id="403" name="Group 7"/>
              <p:cNvGrpSpPr>
                <a:grpSpLocks noChangeAspect="1"/>
              </p:cNvGrpSpPr>
              <p:nvPr/>
            </p:nvGrpSpPr>
            <p:grpSpPr bwMode="auto">
              <a:xfrm flipH="1">
                <a:off x="3755080" y="779151"/>
                <a:ext cx="5106523" cy="2985563"/>
                <a:chOff x="385" y="1298"/>
                <a:chExt cx="1927" cy="1187"/>
              </a:xfrm>
            </p:grpSpPr>
            <p:sp>
              <p:nvSpPr>
                <p:cNvPr id="404" name="AutoShape 8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85" y="1298"/>
                  <a:ext cx="1927" cy="1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05" name="Freeform 9"/>
                <p:cNvSpPr>
                  <a:spLocks noChangeAspect="1"/>
                </p:cNvSpPr>
                <p:nvPr/>
              </p:nvSpPr>
              <p:spPr bwMode="auto">
                <a:xfrm>
                  <a:off x="1137" y="1575"/>
                  <a:ext cx="393" cy="235"/>
                </a:xfrm>
                <a:custGeom>
                  <a:avLst/>
                  <a:gdLst/>
                  <a:ahLst/>
                  <a:cxnLst>
                    <a:cxn ang="0">
                      <a:pos x="1600" y="1"/>
                    </a:cxn>
                    <a:cxn ang="0">
                      <a:pos x="1543" y="1"/>
                    </a:cxn>
                    <a:cxn ang="0">
                      <a:pos x="1475" y="6"/>
                    </a:cxn>
                    <a:cxn ang="0">
                      <a:pos x="1394" y="17"/>
                    </a:cxn>
                    <a:cxn ang="0">
                      <a:pos x="1303" y="33"/>
                    </a:cxn>
                    <a:cxn ang="0">
                      <a:pos x="1204" y="56"/>
                    </a:cxn>
                    <a:cxn ang="0">
                      <a:pos x="1098" y="85"/>
                    </a:cxn>
                    <a:cxn ang="0">
                      <a:pos x="987" y="119"/>
                    </a:cxn>
                    <a:cxn ang="0">
                      <a:pos x="870" y="160"/>
                    </a:cxn>
                    <a:cxn ang="0">
                      <a:pos x="751" y="208"/>
                    </a:cxn>
                    <a:cxn ang="0">
                      <a:pos x="629" y="262"/>
                    </a:cxn>
                    <a:cxn ang="0">
                      <a:pos x="509" y="322"/>
                    </a:cxn>
                    <a:cxn ang="0">
                      <a:pos x="389" y="389"/>
                    </a:cxn>
                    <a:cxn ang="0">
                      <a:pos x="272" y="463"/>
                    </a:cxn>
                    <a:cxn ang="0">
                      <a:pos x="159" y="544"/>
                    </a:cxn>
                    <a:cxn ang="0">
                      <a:pos x="52" y="632"/>
                    </a:cxn>
                    <a:cxn ang="0">
                      <a:pos x="0" y="926"/>
                    </a:cxn>
                    <a:cxn ang="0">
                      <a:pos x="668" y="1142"/>
                    </a:cxn>
                    <a:cxn ang="0">
                      <a:pos x="728" y="1073"/>
                    </a:cxn>
                    <a:cxn ang="0">
                      <a:pos x="795" y="1005"/>
                    </a:cxn>
                    <a:cxn ang="0">
                      <a:pos x="871" y="942"/>
                    </a:cxn>
                    <a:cxn ang="0">
                      <a:pos x="952" y="881"/>
                    </a:cxn>
                    <a:cxn ang="0">
                      <a:pos x="1037" y="825"/>
                    </a:cxn>
                    <a:cxn ang="0">
                      <a:pos x="1126" y="772"/>
                    </a:cxn>
                    <a:cxn ang="0">
                      <a:pos x="1219" y="724"/>
                    </a:cxn>
                    <a:cxn ang="0">
                      <a:pos x="1311" y="679"/>
                    </a:cxn>
                    <a:cxn ang="0">
                      <a:pos x="1406" y="641"/>
                    </a:cxn>
                    <a:cxn ang="0">
                      <a:pos x="1500" y="607"/>
                    </a:cxn>
                    <a:cxn ang="0">
                      <a:pos x="1593" y="578"/>
                    </a:cxn>
                    <a:cxn ang="0">
                      <a:pos x="1683" y="553"/>
                    </a:cxn>
                    <a:cxn ang="0">
                      <a:pos x="1770" y="535"/>
                    </a:cxn>
                    <a:cxn ang="0">
                      <a:pos x="1851" y="523"/>
                    </a:cxn>
                    <a:cxn ang="0">
                      <a:pos x="1927" y="517"/>
                    </a:cxn>
                    <a:cxn ang="0">
                      <a:pos x="1963" y="307"/>
                    </a:cxn>
                  </a:cxnLst>
                  <a:rect l="0" t="0" r="r" b="b"/>
                  <a:pathLst>
                    <a:path w="1963" h="1178">
                      <a:moveTo>
                        <a:pt x="1623" y="4"/>
                      </a:moveTo>
                      <a:lnTo>
                        <a:pt x="1600" y="1"/>
                      </a:lnTo>
                      <a:lnTo>
                        <a:pt x="1574" y="0"/>
                      </a:lnTo>
                      <a:lnTo>
                        <a:pt x="1543" y="1"/>
                      </a:lnTo>
                      <a:lnTo>
                        <a:pt x="1511" y="2"/>
                      </a:lnTo>
                      <a:lnTo>
                        <a:pt x="1475" y="6"/>
                      </a:lnTo>
                      <a:lnTo>
                        <a:pt x="1435" y="11"/>
                      </a:lnTo>
                      <a:lnTo>
                        <a:pt x="1394" y="17"/>
                      </a:lnTo>
                      <a:lnTo>
                        <a:pt x="1350" y="24"/>
                      </a:lnTo>
                      <a:lnTo>
                        <a:pt x="1303" y="33"/>
                      </a:lnTo>
                      <a:lnTo>
                        <a:pt x="1255" y="44"/>
                      </a:lnTo>
                      <a:lnTo>
                        <a:pt x="1204" y="56"/>
                      </a:lnTo>
                      <a:lnTo>
                        <a:pt x="1153" y="69"/>
                      </a:lnTo>
                      <a:lnTo>
                        <a:pt x="1098" y="85"/>
                      </a:lnTo>
                      <a:lnTo>
                        <a:pt x="1043" y="101"/>
                      </a:lnTo>
                      <a:lnTo>
                        <a:pt x="987" y="119"/>
                      </a:lnTo>
                      <a:lnTo>
                        <a:pt x="929" y="138"/>
                      </a:lnTo>
                      <a:lnTo>
                        <a:pt x="870" y="160"/>
                      </a:lnTo>
                      <a:lnTo>
                        <a:pt x="811" y="183"/>
                      </a:lnTo>
                      <a:lnTo>
                        <a:pt x="751" y="208"/>
                      </a:lnTo>
                      <a:lnTo>
                        <a:pt x="691" y="234"/>
                      </a:lnTo>
                      <a:lnTo>
                        <a:pt x="629" y="262"/>
                      </a:lnTo>
                      <a:lnTo>
                        <a:pt x="569" y="291"/>
                      </a:lnTo>
                      <a:lnTo>
                        <a:pt x="509" y="322"/>
                      </a:lnTo>
                      <a:lnTo>
                        <a:pt x="449" y="354"/>
                      </a:lnTo>
                      <a:lnTo>
                        <a:pt x="389" y="389"/>
                      </a:lnTo>
                      <a:lnTo>
                        <a:pt x="330" y="426"/>
                      </a:lnTo>
                      <a:lnTo>
                        <a:pt x="272" y="463"/>
                      </a:lnTo>
                      <a:lnTo>
                        <a:pt x="214" y="502"/>
                      </a:lnTo>
                      <a:lnTo>
                        <a:pt x="159" y="544"/>
                      </a:lnTo>
                      <a:lnTo>
                        <a:pt x="105" y="587"/>
                      </a:lnTo>
                      <a:lnTo>
                        <a:pt x="52" y="632"/>
                      </a:lnTo>
                      <a:lnTo>
                        <a:pt x="0" y="678"/>
                      </a:lnTo>
                      <a:lnTo>
                        <a:pt x="0" y="926"/>
                      </a:lnTo>
                      <a:lnTo>
                        <a:pt x="641" y="1178"/>
                      </a:lnTo>
                      <a:lnTo>
                        <a:pt x="668" y="1142"/>
                      </a:lnTo>
                      <a:lnTo>
                        <a:pt x="697" y="1106"/>
                      </a:lnTo>
                      <a:lnTo>
                        <a:pt x="728" y="1073"/>
                      </a:lnTo>
                      <a:lnTo>
                        <a:pt x="760" y="1039"/>
                      </a:lnTo>
                      <a:lnTo>
                        <a:pt x="795" y="1005"/>
                      </a:lnTo>
                      <a:lnTo>
                        <a:pt x="833" y="973"/>
                      </a:lnTo>
                      <a:lnTo>
                        <a:pt x="871" y="942"/>
                      </a:lnTo>
                      <a:lnTo>
                        <a:pt x="911" y="911"/>
                      </a:lnTo>
                      <a:lnTo>
                        <a:pt x="952" y="881"/>
                      </a:lnTo>
                      <a:lnTo>
                        <a:pt x="994" y="853"/>
                      </a:lnTo>
                      <a:lnTo>
                        <a:pt x="1037" y="825"/>
                      </a:lnTo>
                      <a:lnTo>
                        <a:pt x="1082" y="798"/>
                      </a:lnTo>
                      <a:lnTo>
                        <a:pt x="1126" y="772"/>
                      </a:lnTo>
                      <a:lnTo>
                        <a:pt x="1172" y="747"/>
                      </a:lnTo>
                      <a:lnTo>
                        <a:pt x="1219" y="724"/>
                      </a:lnTo>
                      <a:lnTo>
                        <a:pt x="1264" y="701"/>
                      </a:lnTo>
                      <a:lnTo>
                        <a:pt x="1311" y="679"/>
                      </a:lnTo>
                      <a:lnTo>
                        <a:pt x="1359" y="660"/>
                      </a:lnTo>
                      <a:lnTo>
                        <a:pt x="1406" y="641"/>
                      </a:lnTo>
                      <a:lnTo>
                        <a:pt x="1453" y="622"/>
                      </a:lnTo>
                      <a:lnTo>
                        <a:pt x="1500" y="607"/>
                      </a:lnTo>
                      <a:lnTo>
                        <a:pt x="1547" y="591"/>
                      </a:lnTo>
                      <a:lnTo>
                        <a:pt x="1593" y="578"/>
                      </a:lnTo>
                      <a:lnTo>
                        <a:pt x="1638" y="564"/>
                      </a:lnTo>
                      <a:lnTo>
                        <a:pt x="1683" y="553"/>
                      </a:lnTo>
                      <a:lnTo>
                        <a:pt x="1726" y="544"/>
                      </a:lnTo>
                      <a:lnTo>
                        <a:pt x="1770" y="535"/>
                      </a:lnTo>
                      <a:lnTo>
                        <a:pt x="1810" y="528"/>
                      </a:lnTo>
                      <a:lnTo>
                        <a:pt x="1851" y="523"/>
                      </a:lnTo>
                      <a:lnTo>
                        <a:pt x="1890" y="519"/>
                      </a:lnTo>
                      <a:lnTo>
                        <a:pt x="1927" y="517"/>
                      </a:lnTo>
                      <a:lnTo>
                        <a:pt x="1963" y="516"/>
                      </a:lnTo>
                      <a:lnTo>
                        <a:pt x="1963" y="307"/>
                      </a:lnTo>
                      <a:lnTo>
                        <a:pt x="1623" y="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06" name="Freeform 10"/>
                <p:cNvSpPr>
                  <a:spLocks noChangeAspect="1"/>
                </p:cNvSpPr>
                <p:nvPr/>
              </p:nvSpPr>
              <p:spPr bwMode="auto">
                <a:xfrm>
                  <a:off x="1137" y="1575"/>
                  <a:ext cx="393" cy="235"/>
                </a:xfrm>
                <a:custGeom>
                  <a:avLst/>
                  <a:gdLst/>
                  <a:ahLst/>
                  <a:cxnLst>
                    <a:cxn ang="0">
                      <a:pos x="1623" y="4"/>
                    </a:cxn>
                    <a:cxn ang="0">
                      <a:pos x="1574" y="0"/>
                    </a:cxn>
                    <a:cxn ang="0">
                      <a:pos x="1511" y="2"/>
                    </a:cxn>
                    <a:cxn ang="0">
                      <a:pos x="1435" y="11"/>
                    </a:cxn>
                    <a:cxn ang="0">
                      <a:pos x="1350" y="24"/>
                    </a:cxn>
                    <a:cxn ang="0">
                      <a:pos x="1255" y="44"/>
                    </a:cxn>
                    <a:cxn ang="0">
                      <a:pos x="1153" y="69"/>
                    </a:cxn>
                    <a:cxn ang="0">
                      <a:pos x="1043" y="101"/>
                    </a:cxn>
                    <a:cxn ang="0">
                      <a:pos x="929" y="138"/>
                    </a:cxn>
                    <a:cxn ang="0">
                      <a:pos x="811" y="183"/>
                    </a:cxn>
                    <a:cxn ang="0">
                      <a:pos x="691" y="234"/>
                    </a:cxn>
                    <a:cxn ang="0">
                      <a:pos x="569" y="291"/>
                    </a:cxn>
                    <a:cxn ang="0">
                      <a:pos x="449" y="354"/>
                    </a:cxn>
                    <a:cxn ang="0">
                      <a:pos x="330" y="426"/>
                    </a:cxn>
                    <a:cxn ang="0">
                      <a:pos x="214" y="502"/>
                    </a:cxn>
                    <a:cxn ang="0">
                      <a:pos x="105" y="587"/>
                    </a:cxn>
                    <a:cxn ang="0">
                      <a:pos x="0" y="678"/>
                    </a:cxn>
                    <a:cxn ang="0">
                      <a:pos x="641" y="1178"/>
                    </a:cxn>
                    <a:cxn ang="0">
                      <a:pos x="668" y="1142"/>
                    </a:cxn>
                    <a:cxn ang="0">
                      <a:pos x="728" y="1073"/>
                    </a:cxn>
                    <a:cxn ang="0">
                      <a:pos x="795" y="1005"/>
                    </a:cxn>
                    <a:cxn ang="0">
                      <a:pos x="871" y="942"/>
                    </a:cxn>
                    <a:cxn ang="0">
                      <a:pos x="952" y="881"/>
                    </a:cxn>
                    <a:cxn ang="0">
                      <a:pos x="1037" y="825"/>
                    </a:cxn>
                    <a:cxn ang="0">
                      <a:pos x="1126" y="772"/>
                    </a:cxn>
                    <a:cxn ang="0">
                      <a:pos x="1219" y="724"/>
                    </a:cxn>
                    <a:cxn ang="0">
                      <a:pos x="1311" y="679"/>
                    </a:cxn>
                    <a:cxn ang="0">
                      <a:pos x="1406" y="641"/>
                    </a:cxn>
                    <a:cxn ang="0">
                      <a:pos x="1500" y="607"/>
                    </a:cxn>
                    <a:cxn ang="0">
                      <a:pos x="1593" y="578"/>
                    </a:cxn>
                    <a:cxn ang="0">
                      <a:pos x="1683" y="553"/>
                    </a:cxn>
                    <a:cxn ang="0">
                      <a:pos x="1770" y="535"/>
                    </a:cxn>
                    <a:cxn ang="0">
                      <a:pos x="1851" y="523"/>
                    </a:cxn>
                    <a:cxn ang="0">
                      <a:pos x="1927" y="517"/>
                    </a:cxn>
                    <a:cxn ang="0">
                      <a:pos x="1963" y="307"/>
                    </a:cxn>
                  </a:cxnLst>
                  <a:rect l="0" t="0" r="r" b="b"/>
                  <a:pathLst>
                    <a:path w="1963" h="1178">
                      <a:moveTo>
                        <a:pt x="1623" y="4"/>
                      </a:moveTo>
                      <a:lnTo>
                        <a:pt x="1623" y="4"/>
                      </a:lnTo>
                      <a:lnTo>
                        <a:pt x="1600" y="1"/>
                      </a:lnTo>
                      <a:lnTo>
                        <a:pt x="1574" y="0"/>
                      </a:lnTo>
                      <a:lnTo>
                        <a:pt x="1543" y="1"/>
                      </a:lnTo>
                      <a:lnTo>
                        <a:pt x="1511" y="2"/>
                      </a:lnTo>
                      <a:lnTo>
                        <a:pt x="1475" y="6"/>
                      </a:lnTo>
                      <a:lnTo>
                        <a:pt x="1435" y="11"/>
                      </a:lnTo>
                      <a:lnTo>
                        <a:pt x="1394" y="17"/>
                      </a:lnTo>
                      <a:lnTo>
                        <a:pt x="1350" y="24"/>
                      </a:lnTo>
                      <a:lnTo>
                        <a:pt x="1303" y="33"/>
                      </a:lnTo>
                      <a:lnTo>
                        <a:pt x="1255" y="44"/>
                      </a:lnTo>
                      <a:lnTo>
                        <a:pt x="1204" y="56"/>
                      </a:lnTo>
                      <a:lnTo>
                        <a:pt x="1153" y="69"/>
                      </a:lnTo>
                      <a:lnTo>
                        <a:pt x="1098" y="85"/>
                      </a:lnTo>
                      <a:lnTo>
                        <a:pt x="1043" y="101"/>
                      </a:lnTo>
                      <a:lnTo>
                        <a:pt x="987" y="119"/>
                      </a:lnTo>
                      <a:lnTo>
                        <a:pt x="929" y="138"/>
                      </a:lnTo>
                      <a:lnTo>
                        <a:pt x="870" y="160"/>
                      </a:lnTo>
                      <a:lnTo>
                        <a:pt x="811" y="183"/>
                      </a:lnTo>
                      <a:lnTo>
                        <a:pt x="751" y="208"/>
                      </a:lnTo>
                      <a:lnTo>
                        <a:pt x="691" y="234"/>
                      </a:lnTo>
                      <a:lnTo>
                        <a:pt x="629" y="262"/>
                      </a:lnTo>
                      <a:lnTo>
                        <a:pt x="569" y="291"/>
                      </a:lnTo>
                      <a:lnTo>
                        <a:pt x="509" y="322"/>
                      </a:lnTo>
                      <a:lnTo>
                        <a:pt x="449" y="354"/>
                      </a:lnTo>
                      <a:lnTo>
                        <a:pt x="389" y="389"/>
                      </a:lnTo>
                      <a:lnTo>
                        <a:pt x="330" y="426"/>
                      </a:lnTo>
                      <a:lnTo>
                        <a:pt x="272" y="463"/>
                      </a:lnTo>
                      <a:lnTo>
                        <a:pt x="214" y="502"/>
                      </a:lnTo>
                      <a:lnTo>
                        <a:pt x="159" y="544"/>
                      </a:lnTo>
                      <a:lnTo>
                        <a:pt x="105" y="587"/>
                      </a:lnTo>
                      <a:lnTo>
                        <a:pt x="52" y="632"/>
                      </a:lnTo>
                      <a:lnTo>
                        <a:pt x="0" y="678"/>
                      </a:lnTo>
                      <a:lnTo>
                        <a:pt x="0" y="926"/>
                      </a:lnTo>
                      <a:lnTo>
                        <a:pt x="641" y="1178"/>
                      </a:lnTo>
                      <a:lnTo>
                        <a:pt x="641" y="1178"/>
                      </a:lnTo>
                      <a:lnTo>
                        <a:pt x="668" y="1142"/>
                      </a:lnTo>
                      <a:lnTo>
                        <a:pt x="697" y="1106"/>
                      </a:lnTo>
                      <a:lnTo>
                        <a:pt x="728" y="1073"/>
                      </a:lnTo>
                      <a:lnTo>
                        <a:pt x="760" y="1039"/>
                      </a:lnTo>
                      <a:lnTo>
                        <a:pt x="795" y="1005"/>
                      </a:lnTo>
                      <a:lnTo>
                        <a:pt x="833" y="973"/>
                      </a:lnTo>
                      <a:lnTo>
                        <a:pt x="871" y="942"/>
                      </a:lnTo>
                      <a:lnTo>
                        <a:pt x="911" y="911"/>
                      </a:lnTo>
                      <a:lnTo>
                        <a:pt x="952" y="881"/>
                      </a:lnTo>
                      <a:lnTo>
                        <a:pt x="994" y="853"/>
                      </a:lnTo>
                      <a:lnTo>
                        <a:pt x="1037" y="825"/>
                      </a:lnTo>
                      <a:lnTo>
                        <a:pt x="1082" y="798"/>
                      </a:lnTo>
                      <a:lnTo>
                        <a:pt x="1126" y="772"/>
                      </a:lnTo>
                      <a:lnTo>
                        <a:pt x="1172" y="747"/>
                      </a:lnTo>
                      <a:lnTo>
                        <a:pt x="1219" y="724"/>
                      </a:lnTo>
                      <a:lnTo>
                        <a:pt x="1264" y="701"/>
                      </a:lnTo>
                      <a:lnTo>
                        <a:pt x="1311" y="679"/>
                      </a:lnTo>
                      <a:lnTo>
                        <a:pt x="1359" y="660"/>
                      </a:lnTo>
                      <a:lnTo>
                        <a:pt x="1406" y="641"/>
                      </a:lnTo>
                      <a:lnTo>
                        <a:pt x="1453" y="622"/>
                      </a:lnTo>
                      <a:lnTo>
                        <a:pt x="1500" y="607"/>
                      </a:lnTo>
                      <a:lnTo>
                        <a:pt x="1547" y="591"/>
                      </a:lnTo>
                      <a:lnTo>
                        <a:pt x="1593" y="578"/>
                      </a:lnTo>
                      <a:lnTo>
                        <a:pt x="1638" y="564"/>
                      </a:lnTo>
                      <a:lnTo>
                        <a:pt x="1683" y="553"/>
                      </a:lnTo>
                      <a:lnTo>
                        <a:pt x="1726" y="544"/>
                      </a:lnTo>
                      <a:lnTo>
                        <a:pt x="1770" y="535"/>
                      </a:lnTo>
                      <a:lnTo>
                        <a:pt x="1810" y="528"/>
                      </a:lnTo>
                      <a:lnTo>
                        <a:pt x="1851" y="523"/>
                      </a:lnTo>
                      <a:lnTo>
                        <a:pt x="1890" y="519"/>
                      </a:lnTo>
                      <a:lnTo>
                        <a:pt x="1927" y="517"/>
                      </a:lnTo>
                      <a:lnTo>
                        <a:pt x="1963" y="516"/>
                      </a:lnTo>
                      <a:lnTo>
                        <a:pt x="1963" y="307"/>
                      </a:lnTo>
                      <a:lnTo>
                        <a:pt x="1623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07" name="Freeform 11"/>
                <p:cNvSpPr>
                  <a:spLocks noChangeAspect="1"/>
                </p:cNvSpPr>
                <p:nvPr/>
              </p:nvSpPr>
              <p:spPr bwMode="auto">
                <a:xfrm>
                  <a:off x="1264" y="1635"/>
                  <a:ext cx="263" cy="175"/>
                </a:xfrm>
                <a:custGeom>
                  <a:avLst/>
                  <a:gdLst/>
                  <a:ahLst/>
                  <a:cxnLst>
                    <a:cxn ang="0">
                      <a:pos x="1316" y="0"/>
                    </a:cxn>
                    <a:cxn ang="0">
                      <a:pos x="1316" y="0"/>
                    </a:cxn>
                    <a:cxn ang="0">
                      <a:pos x="1280" y="1"/>
                    </a:cxn>
                    <a:cxn ang="0">
                      <a:pos x="1243" y="3"/>
                    </a:cxn>
                    <a:cxn ang="0">
                      <a:pos x="1203" y="6"/>
                    </a:cxn>
                    <a:cxn ang="0">
                      <a:pos x="1162" y="11"/>
                    </a:cxn>
                    <a:cxn ang="0">
                      <a:pos x="1120" y="18"/>
                    </a:cxn>
                    <a:cxn ang="0">
                      <a:pos x="1077" y="26"/>
                    </a:cxn>
                    <a:cxn ang="0">
                      <a:pos x="1032" y="34"/>
                    </a:cxn>
                    <a:cxn ang="0">
                      <a:pos x="987" y="45"/>
                    </a:cxn>
                    <a:cxn ang="0">
                      <a:pos x="940" y="57"/>
                    </a:cxn>
                    <a:cxn ang="0">
                      <a:pos x="893" y="69"/>
                    </a:cxn>
                    <a:cxn ang="0">
                      <a:pos x="846" y="84"/>
                    </a:cxn>
                    <a:cxn ang="0">
                      <a:pos x="798" y="100"/>
                    </a:cxn>
                    <a:cxn ang="0">
                      <a:pos x="750" y="117"/>
                    </a:cxn>
                    <a:cxn ang="0">
                      <a:pos x="703" y="135"/>
                    </a:cxn>
                    <a:cxn ang="0">
                      <a:pos x="655" y="153"/>
                    </a:cxn>
                    <a:cxn ang="0">
                      <a:pos x="607" y="174"/>
                    </a:cxn>
                    <a:cxn ang="0">
                      <a:pos x="560" y="195"/>
                    </a:cxn>
                    <a:cxn ang="0">
                      <a:pos x="513" y="219"/>
                    </a:cxn>
                    <a:cxn ang="0">
                      <a:pos x="467" y="243"/>
                    </a:cxn>
                    <a:cxn ang="0">
                      <a:pos x="423" y="267"/>
                    </a:cxn>
                    <a:cxn ang="0">
                      <a:pos x="378" y="294"/>
                    </a:cxn>
                    <a:cxn ang="0">
                      <a:pos x="335" y="320"/>
                    </a:cxn>
                    <a:cxn ang="0">
                      <a:pos x="293" y="350"/>
                    </a:cxn>
                    <a:cxn ang="0">
                      <a:pos x="253" y="379"/>
                    </a:cxn>
                    <a:cxn ang="0">
                      <a:pos x="214" y="409"/>
                    </a:cxn>
                    <a:cxn ang="0">
                      <a:pos x="177" y="441"/>
                    </a:cxn>
                    <a:cxn ang="0">
                      <a:pos x="142" y="473"/>
                    </a:cxn>
                    <a:cxn ang="0">
                      <a:pos x="110" y="507"/>
                    </a:cxn>
                    <a:cxn ang="0">
                      <a:pos x="78" y="542"/>
                    </a:cxn>
                    <a:cxn ang="0">
                      <a:pos x="50" y="578"/>
                    </a:cxn>
                    <a:cxn ang="0">
                      <a:pos x="24" y="614"/>
                    </a:cxn>
                    <a:cxn ang="0">
                      <a:pos x="0" y="652"/>
                    </a:cxn>
                    <a:cxn ang="0">
                      <a:pos x="0" y="876"/>
                    </a:cxn>
                  </a:cxnLst>
                  <a:rect l="0" t="0" r="r" b="b"/>
                  <a:pathLst>
                    <a:path w="1316" h="876">
                      <a:moveTo>
                        <a:pt x="1316" y="0"/>
                      </a:moveTo>
                      <a:lnTo>
                        <a:pt x="1316" y="0"/>
                      </a:lnTo>
                      <a:lnTo>
                        <a:pt x="1280" y="1"/>
                      </a:lnTo>
                      <a:lnTo>
                        <a:pt x="1243" y="3"/>
                      </a:lnTo>
                      <a:lnTo>
                        <a:pt x="1203" y="6"/>
                      </a:lnTo>
                      <a:lnTo>
                        <a:pt x="1162" y="11"/>
                      </a:lnTo>
                      <a:lnTo>
                        <a:pt x="1120" y="18"/>
                      </a:lnTo>
                      <a:lnTo>
                        <a:pt x="1077" y="26"/>
                      </a:lnTo>
                      <a:lnTo>
                        <a:pt x="1032" y="34"/>
                      </a:lnTo>
                      <a:lnTo>
                        <a:pt x="987" y="45"/>
                      </a:lnTo>
                      <a:lnTo>
                        <a:pt x="940" y="57"/>
                      </a:lnTo>
                      <a:lnTo>
                        <a:pt x="893" y="69"/>
                      </a:lnTo>
                      <a:lnTo>
                        <a:pt x="846" y="84"/>
                      </a:lnTo>
                      <a:lnTo>
                        <a:pt x="798" y="100"/>
                      </a:lnTo>
                      <a:lnTo>
                        <a:pt x="750" y="117"/>
                      </a:lnTo>
                      <a:lnTo>
                        <a:pt x="703" y="135"/>
                      </a:lnTo>
                      <a:lnTo>
                        <a:pt x="655" y="153"/>
                      </a:lnTo>
                      <a:lnTo>
                        <a:pt x="607" y="174"/>
                      </a:lnTo>
                      <a:lnTo>
                        <a:pt x="560" y="195"/>
                      </a:lnTo>
                      <a:lnTo>
                        <a:pt x="513" y="219"/>
                      </a:lnTo>
                      <a:lnTo>
                        <a:pt x="467" y="243"/>
                      </a:lnTo>
                      <a:lnTo>
                        <a:pt x="423" y="267"/>
                      </a:lnTo>
                      <a:lnTo>
                        <a:pt x="378" y="294"/>
                      </a:lnTo>
                      <a:lnTo>
                        <a:pt x="335" y="320"/>
                      </a:lnTo>
                      <a:lnTo>
                        <a:pt x="293" y="350"/>
                      </a:lnTo>
                      <a:lnTo>
                        <a:pt x="253" y="379"/>
                      </a:lnTo>
                      <a:lnTo>
                        <a:pt x="214" y="409"/>
                      </a:lnTo>
                      <a:lnTo>
                        <a:pt x="177" y="441"/>
                      </a:lnTo>
                      <a:lnTo>
                        <a:pt x="142" y="473"/>
                      </a:lnTo>
                      <a:lnTo>
                        <a:pt x="110" y="507"/>
                      </a:lnTo>
                      <a:lnTo>
                        <a:pt x="78" y="542"/>
                      </a:lnTo>
                      <a:lnTo>
                        <a:pt x="50" y="578"/>
                      </a:lnTo>
                      <a:lnTo>
                        <a:pt x="24" y="614"/>
                      </a:lnTo>
                      <a:lnTo>
                        <a:pt x="0" y="652"/>
                      </a:lnTo>
                      <a:lnTo>
                        <a:pt x="0" y="87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08" name="Line 12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140" y="1714"/>
                  <a:ext cx="124" cy="5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09" name="Freeform 13"/>
                <p:cNvSpPr>
                  <a:spLocks noChangeAspect="1"/>
                </p:cNvSpPr>
                <p:nvPr/>
              </p:nvSpPr>
              <p:spPr bwMode="auto">
                <a:xfrm>
                  <a:off x="549" y="2090"/>
                  <a:ext cx="21" cy="173"/>
                </a:xfrm>
                <a:custGeom>
                  <a:avLst/>
                  <a:gdLst/>
                  <a:ahLst/>
                  <a:cxnLst>
                    <a:cxn ang="0">
                      <a:pos x="38" y="865"/>
                    </a:cxn>
                    <a:cxn ang="0">
                      <a:pos x="0" y="634"/>
                    </a:cxn>
                    <a:cxn ang="0">
                      <a:pos x="0" y="0"/>
                    </a:cxn>
                    <a:cxn ang="0">
                      <a:pos x="105" y="455"/>
                    </a:cxn>
                    <a:cxn ang="0">
                      <a:pos x="38" y="865"/>
                    </a:cxn>
                  </a:cxnLst>
                  <a:rect l="0" t="0" r="r" b="b"/>
                  <a:pathLst>
                    <a:path w="105" h="865">
                      <a:moveTo>
                        <a:pt x="38" y="865"/>
                      </a:moveTo>
                      <a:lnTo>
                        <a:pt x="0" y="634"/>
                      </a:lnTo>
                      <a:lnTo>
                        <a:pt x="0" y="0"/>
                      </a:lnTo>
                      <a:lnTo>
                        <a:pt x="105" y="455"/>
                      </a:lnTo>
                      <a:lnTo>
                        <a:pt x="38" y="865"/>
                      </a:lnTo>
                      <a:close/>
                    </a:path>
                  </a:pathLst>
                </a:custGeom>
                <a:solidFill>
                  <a:srgbClr val="40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10" name="Freeform 14"/>
                <p:cNvSpPr>
                  <a:spLocks noChangeAspect="1"/>
                </p:cNvSpPr>
                <p:nvPr/>
              </p:nvSpPr>
              <p:spPr bwMode="auto">
                <a:xfrm>
                  <a:off x="549" y="2090"/>
                  <a:ext cx="21" cy="173"/>
                </a:xfrm>
                <a:custGeom>
                  <a:avLst/>
                  <a:gdLst/>
                  <a:ahLst/>
                  <a:cxnLst>
                    <a:cxn ang="0">
                      <a:pos x="38" y="865"/>
                    </a:cxn>
                    <a:cxn ang="0">
                      <a:pos x="0" y="634"/>
                    </a:cxn>
                    <a:cxn ang="0">
                      <a:pos x="0" y="0"/>
                    </a:cxn>
                    <a:cxn ang="0">
                      <a:pos x="105" y="455"/>
                    </a:cxn>
                    <a:cxn ang="0">
                      <a:pos x="38" y="865"/>
                    </a:cxn>
                  </a:cxnLst>
                  <a:rect l="0" t="0" r="r" b="b"/>
                  <a:pathLst>
                    <a:path w="105" h="865">
                      <a:moveTo>
                        <a:pt x="38" y="865"/>
                      </a:moveTo>
                      <a:lnTo>
                        <a:pt x="0" y="634"/>
                      </a:lnTo>
                      <a:lnTo>
                        <a:pt x="0" y="0"/>
                      </a:lnTo>
                      <a:lnTo>
                        <a:pt x="105" y="455"/>
                      </a:lnTo>
                      <a:lnTo>
                        <a:pt x="38" y="86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11" name="Freeform 15"/>
                <p:cNvSpPr>
                  <a:spLocks noChangeAspect="1"/>
                </p:cNvSpPr>
                <p:nvPr/>
              </p:nvSpPr>
              <p:spPr bwMode="auto">
                <a:xfrm>
                  <a:off x="1864" y="1431"/>
                  <a:ext cx="161" cy="167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429" y="5"/>
                    </a:cxn>
                    <a:cxn ang="0">
                      <a:pos x="456" y="0"/>
                    </a:cxn>
                    <a:cxn ang="0">
                      <a:pos x="482" y="0"/>
                    </a:cxn>
                    <a:cxn ang="0">
                      <a:pos x="509" y="3"/>
                    </a:cxn>
                    <a:cxn ang="0">
                      <a:pos x="535" y="10"/>
                    </a:cxn>
                    <a:cxn ang="0">
                      <a:pos x="562" y="19"/>
                    </a:cxn>
                    <a:cxn ang="0">
                      <a:pos x="587" y="33"/>
                    </a:cxn>
                    <a:cxn ang="0">
                      <a:pos x="611" y="50"/>
                    </a:cxn>
                    <a:cxn ang="0">
                      <a:pos x="635" y="69"/>
                    </a:cxn>
                    <a:cxn ang="0">
                      <a:pos x="658" y="91"/>
                    </a:cxn>
                    <a:cxn ang="0">
                      <a:pos x="679" y="116"/>
                    </a:cxn>
                    <a:cxn ang="0">
                      <a:pos x="700" y="143"/>
                    </a:cxn>
                    <a:cxn ang="0">
                      <a:pos x="719" y="173"/>
                    </a:cxn>
                    <a:cxn ang="0">
                      <a:pos x="736" y="205"/>
                    </a:cxn>
                    <a:cxn ang="0">
                      <a:pos x="752" y="239"/>
                    </a:cxn>
                    <a:cxn ang="0">
                      <a:pos x="766" y="274"/>
                    </a:cxn>
                    <a:cxn ang="0">
                      <a:pos x="778" y="312"/>
                    </a:cxn>
                    <a:cxn ang="0">
                      <a:pos x="788" y="349"/>
                    </a:cxn>
                    <a:cxn ang="0">
                      <a:pos x="796" y="387"/>
                    </a:cxn>
                    <a:cxn ang="0">
                      <a:pos x="801" y="424"/>
                    </a:cxn>
                    <a:cxn ang="0">
                      <a:pos x="803" y="460"/>
                    </a:cxn>
                    <a:cxn ang="0">
                      <a:pos x="803" y="495"/>
                    </a:cxn>
                    <a:cxn ang="0">
                      <a:pos x="801" y="528"/>
                    </a:cxn>
                    <a:cxn ang="0">
                      <a:pos x="796" y="560"/>
                    </a:cxn>
                    <a:cxn ang="0">
                      <a:pos x="789" y="589"/>
                    </a:cxn>
                    <a:cxn ang="0">
                      <a:pos x="779" y="619"/>
                    </a:cxn>
                    <a:cxn ang="0">
                      <a:pos x="767" y="644"/>
                    </a:cxn>
                    <a:cxn ang="0">
                      <a:pos x="753" y="667"/>
                    </a:cxn>
                    <a:cxn ang="0">
                      <a:pos x="737" y="688"/>
                    </a:cxn>
                    <a:cxn ang="0">
                      <a:pos x="718" y="706"/>
                    </a:cxn>
                    <a:cxn ang="0">
                      <a:pos x="698" y="722"/>
                    </a:cxn>
                    <a:cxn ang="0">
                      <a:pos x="673" y="733"/>
                    </a:cxn>
                    <a:cxn ang="0">
                      <a:pos x="648" y="741"/>
                    </a:cxn>
                    <a:cxn ang="0">
                      <a:pos x="166" y="836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803" h="836">
                      <a:moveTo>
                        <a:pt x="0" y="44"/>
                      </a:moveTo>
                      <a:lnTo>
                        <a:pt x="429" y="5"/>
                      </a:lnTo>
                      <a:lnTo>
                        <a:pt x="456" y="0"/>
                      </a:lnTo>
                      <a:lnTo>
                        <a:pt x="482" y="0"/>
                      </a:lnTo>
                      <a:lnTo>
                        <a:pt x="509" y="3"/>
                      </a:lnTo>
                      <a:lnTo>
                        <a:pt x="535" y="10"/>
                      </a:lnTo>
                      <a:lnTo>
                        <a:pt x="562" y="19"/>
                      </a:lnTo>
                      <a:lnTo>
                        <a:pt x="587" y="33"/>
                      </a:lnTo>
                      <a:lnTo>
                        <a:pt x="611" y="50"/>
                      </a:lnTo>
                      <a:lnTo>
                        <a:pt x="635" y="69"/>
                      </a:lnTo>
                      <a:lnTo>
                        <a:pt x="658" y="91"/>
                      </a:lnTo>
                      <a:lnTo>
                        <a:pt x="679" y="116"/>
                      </a:lnTo>
                      <a:lnTo>
                        <a:pt x="700" y="143"/>
                      </a:lnTo>
                      <a:lnTo>
                        <a:pt x="719" y="173"/>
                      </a:lnTo>
                      <a:lnTo>
                        <a:pt x="736" y="205"/>
                      </a:lnTo>
                      <a:lnTo>
                        <a:pt x="752" y="239"/>
                      </a:lnTo>
                      <a:lnTo>
                        <a:pt x="766" y="274"/>
                      </a:lnTo>
                      <a:lnTo>
                        <a:pt x="778" y="312"/>
                      </a:lnTo>
                      <a:lnTo>
                        <a:pt x="788" y="349"/>
                      </a:lnTo>
                      <a:lnTo>
                        <a:pt x="796" y="387"/>
                      </a:lnTo>
                      <a:lnTo>
                        <a:pt x="801" y="424"/>
                      </a:lnTo>
                      <a:lnTo>
                        <a:pt x="803" y="460"/>
                      </a:lnTo>
                      <a:lnTo>
                        <a:pt x="803" y="495"/>
                      </a:lnTo>
                      <a:lnTo>
                        <a:pt x="801" y="528"/>
                      </a:lnTo>
                      <a:lnTo>
                        <a:pt x="796" y="560"/>
                      </a:lnTo>
                      <a:lnTo>
                        <a:pt x="789" y="589"/>
                      </a:lnTo>
                      <a:lnTo>
                        <a:pt x="779" y="619"/>
                      </a:lnTo>
                      <a:lnTo>
                        <a:pt x="767" y="644"/>
                      </a:lnTo>
                      <a:lnTo>
                        <a:pt x="753" y="667"/>
                      </a:lnTo>
                      <a:lnTo>
                        <a:pt x="737" y="688"/>
                      </a:lnTo>
                      <a:lnTo>
                        <a:pt x="718" y="706"/>
                      </a:lnTo>
                      <a:lnTo>
                        <a:pt x="698" y="722"/>
                      </a:lnTo>
                      <a:lnTo>
                        <a:pt x="673" y="733"/>
                      </a:lnTo>
                      <a:lnTo>
                        <a:pt x="648" y="741"/>
                      </a:lnTo>
                      <a:lnTo>
                        <a:pt x="166" y="836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12" name="Freeform 16"/>
                <p:cNvSpPr>
                  <a:spLocks noChangeAspect="1"/>
                </p:cNvSpPr>
                <p:nvPr/>
              </p:nvSpPr>
              <p:spPr bwMode="auto">
                <a:xfrm>
                  <a:off x="1866" y="1431"/>
                  <a:ext cx="161" cy="167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429" y="5"/>
                    </a:cxn>
                    <a:cxn ang="0">
                      <a:pos x="429" y="5"/>
                    </a:cxn>
                    <a:cxn ang="0">
                      <a:pos x="456" y="0"/>
                    </a:cxn>
                    <a:cxn ang="0">
                      <a:pos x="482" y="0"/>
                    </a:cxn>
                    <a:cxn ang="0">
                      <a:pos x="509" y="3"/>
                    </a:cxn>
                    <a:cxn ang="0">
                      <a:pos x="535" y="10"/>
                    </a:cxn>
                    <a:cxn ang="0">
                      <a:pos x="562" y="19"/>
                    </a:cxn>
                    <a:cxn ang="0">
                      <a:pos x="587" y="33"/>
                    </a:cxn>
                    <a:cxn ang="0">
                      <a:pos x="611" y="50"/>
                    </a:cxn>
                    <a:cxn ang="0">
                      <a:pos x="635" y="69"/>
                    </a:cxn>
                    <a:cxn ang="0">
                      <a:pos x="658" y="91"/>
                    </a:cxn>
                    <a:cxn ang="0">
                      <a:pos x="679" y="116"/>
                    </a:cxn>
                    <a:cxn ang="0">
                      <a:pos x="700" y="143"/>
                    </a:cxn>
                    <a:cxn ang="0">
                      <a:pos x="719" y="173"/>
                    </a:cxn>
                    <a:cxn ang="0">
                      <a:pos x="736" y="205"/>
                    </a:cxn>
                    <a:cxn ang="0">
                      <a:pos x="752" y="239"/>
                    </a:cxn>
                    <a:cxn ang="0">
                      <a:pos x="766" y="274"/>
                    </a:cxn>
                    <a:cxn ang="0">
                      <a:pos x="778" y="312"/>
                    </a:cxn>
                    <a:cxn ang="0">
                      <a:pos x="778" y="312"/>
                    </a:cxn>
                    <a:cxn ang="0">
                      <a:pos x="788" y="349"/>
                    </a:cxn>
                    <a:cxn ang="0">
                      <a:pos x="796" y="387"/>
                    </a:cxn>
                    <a:cxn ang="0">
                      <a:pos x="801" y="424"/>
                    </a:cxn>
                    <a:cxn ang="0">
                      <a:pos x="803" y="460"/>
                    </a:cxn>
                    <a:cxn ang="0">
                      <a:pos x="803" y="495"/>
                    </a:cxn>
                    <a:cxn ang="0">
                      <a:pos x="801" y="528"/>
                    </a:cxn>
                    <a:cxn ang="0">
                      <a:pos x="796" y="560"/>
                    </a:cxn>
                    <a:cxn ang="0">
                      <a:pos x="789" y="589"/>
                    </a:cxn>
                    <a:cxn ang="0">
                      <a:pos x="779" y="619"/>
                    </a:cxn>
                    <a:cxn ang="0">
                      <a:pos x="767" y="644"/>
                    </a:cxn>
                    <a:cxn ang="0">
                      <a:pos x="753" y="667"/>
                    </a:cxn>
                    <a:cxn ang="0">
                      <a:pos x="737" y="688"/>
                    </a:cxn>
                    <a:cxn ang="0">
                      <a:pos x="718" y="706"/>
                    </a:cxn>
                    <a:cxn ang="0">
                      <a:pos x="698" y="722"/>
                    </a:cxn>
                    <a:cxn ang="0">
                      <a:pos x="673" y="733"/>
                    </a:cxn>
                    <a:cxn ang="0">
                      <a:pos x="648" y="741"/>
                    </a:cxn>
                    <a:cxn ang="0">
                      <a:pos x="166" y="836"/>
                    </a:cxn>
                  </a:cxnLst>
                  <a:rect l="0" t="0" r="r" b="b"/>
                  <a:pathLst>
                    <a:path w="803" h="836">
                      <a:moveTo>
                        <a:pt x="0" y="44"/>
                      </a:moveTo>
                      <a:lnTo>
                        <a:pt x="429" y="5"/>
                      </a:lnTo>
                      <a:lnTo>
                        <a:pt x="429" y="5"/>
                      </a:lnTo>
                      <a:lnTo>
                        <a:pt x="456" y="0"/>
                      </a:lnTo>
                      <a:lnTo>
                        <a:pt x="482" y="0"/>
                      </a:lnTo>
                      <a:lnTo>
                        <a:pt x="509" y="3"/>
                      </a:lnTo>
                      <a:lnTo>
                        <a:pt x="535" y="10"/>
                      </a:lnTo>
                      <a:lnTo>
                        <a:pt x="562" y="19"/>
                      </a:lnTo>
                      <a:lnTo>
                        <a:pt x="587" y="33"/>
                      </a:lnTo>
                      <a:lnTo>
                        <a:pt x="611" y="50"/>
                      </a:lnTo>
                      <a:lnTo>
                        <a:pt x="635" y="69"/>
                      </a:lnTo>
                      <a:lnTo>
                        <a:pt x="658" y="91"/>
                      </a:lnTo>
                      <a:lnTo>
                        <a:pt x="679" y="116"/>
                      </a:lnTo>
                      <a:lnTo>
                        <a:pt x="700" y="143"/>
                      </a:lnTo>
                      <a:lnTo>
                        <a:pt x="719" y="173"/>
                      </a:lnTo>
                      <a:lnTo>
                        <a:pt x="736" y="205"/>
                      </a:lnTo>
                      <a:lnTo>
                        <a:pt x="752" y="239"/>
                      </a:lnTo>
                      <a:lnTo>
                        <a:pt x="766" y="274"/>
                      </a:lnTo>
                      <a:lnTo>
                        <a:pt x="778" y="312"/>
                      </a:lnTo>
                      <a:lnTo>
                        <a:pt x="778" y="312"/>
                      </a:lnTo>
                      <a:lnTo>
                        <a:pt x="788" y="349"/>
                      </a:lnTo>
                      <a:lnTo>
                        <a:pt x="796" y="387"/>
                      </a:lnTo>
                      <a:lnTo>
                        <a:pt x="801" y="424"/>
                      </a:lnTo>
                      <a:lnTo>
                        <a:pt x="803" y="460"/>
                      </a:lnTo>
                      <a:lnTo>
                        <a:pt x="803" y="495"/>
                      </a:lnTo>
                      <a:lnTo>
                        <a:pt x="801" y="528"/>
                      </a:lnTo>
                      <a:lnTo>
                        <a:pt x="796" y="560"/>
                      </a:lnTo>
                      <a:lnTo>
                        <a:pt x="789" y="589"/>
                      </a:lnTo>
                      <a:lnTo>
                        <a:pt x="779" y="619"/>
                      </a:lnTo>
                      <a:lnTo>
                        <a:pt x="767" y="644"/>
                      </a:lnTo>
                      <a:lnTo>
                        <a:pt x="753" y="667"/>
                      </a:lnTo>
                      <a:lnTo>
                        <a:pt x="737" y="688"/>
                      </a:lnTo>
                      <a:lnTo>
                        <a:pt x="718" y="706"/>
                      </a:lnTo>
                      <a:lnTo>
                        <a:pt x="698" y="722"/>
                      </a:lnTo>
                      <a:lnTo>
                        <a:pt x="673" y="733"/>
                      </a:lnTo>
                      <a:lnTo>
                        <a:pt x="648" y="741"/>
                      </a:lnTo>
                      <a:lnTo>
                        <a:pt x="166" y="83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14" name="Freeform 18"/>
                <p:cNvSpPr>
                  <a:spLocks noChangeAspect="1"/>
                </p:cNvSpPr>
                <p:nvPr/>
              </p:nvSpPr>
              <p:spPr bwMode="auto">
                <a:xfrm>
                  <a:off x="1827" y="1440"/>
                  <a:ext cx="111" cy="157"/>
                </a:xfrm>
                <a:custGeom>
                  <a:avLst/>
                  <a:gdLst/>
                  <a:ahLst/>
                  <a:cxnLst>
                    <a:cxn ang="0">
                      <a:pos x="392" y="780"/>
                    </a:cxn>
                    <a:cxn ang="0">
                      <a:pos x="442" y="760"/>
                    </a:cxn>
                    <a:cxn ang="0">
                      <a:pos x="484" y="724"/>
                    </a:cxn>
                    <a:cxn ang="0">
                      <a:pos x="517" y="678"/>
                    </a:cxn>
                    <a:cxn ang="0">
                      <a:pos x="540" y="621"/>
                    </a:cxn>
                    <a:cxn ang="0">
                      <a:pos x="553" y="556"/>
                    </a:cxn>
                    <a:cxn ang="0">
                      <a:pos x="555" y="484"/>
                    </a:cxn>
                    <a:cxn ang="0">
                      <a:pos x="547" y="408"/>
                    </a:cxn>
                    <a:cxn ang="0">
                      <a:pos x="529" y="328"/>
                    </a:cxn>
                    <a:cxn ang="0">
                      <a:pos x="516" y="289"/>
                    </a:cxn>
                    <a:cxn ang="0">
                      <a:pos x="483" y="216"/>
                    </a:cxn>
                    <a:cxn ang="0">
                      <a:pos x="445" y="151"/>
                    </a:cxn>
                    <a:cxn ang="0">
                      <a:pos x="400" y="96"/>
                    </a:cxn>
                    <a:cxn ang="0">
                      <a:pos x="352" y="52"/>
                    </a:cxn>
                    <a:cxn ang="0">
                      <a:pos x="299" y="21"/>
                    </a:cxn>
                    <a:cxn ang="0">
                      <a:pos x="245" y="3"/>
                    </a:cxn>
                    <a:cxn ang="0">
                      <a:pos x="190" y="0"/>
                    </a:cxn>
                    <a:cxn ang="0">
                      <a:pos x="162" y="5"/>
                    </a:cxn>
                    <a:cxn ang="0">
                      <a:pos x="112" y="26"/>
                    </a:cxn>
                    <a:cxn ang="0">
                      <a:pos x="69" y="61"/>
                    </a:cxn>
                    <a:cxn ang="0">
                      <a:pos x="37" y="108"/>
                    </a:cxn>
                    <a:cxn ang="0">
                      <a:pos x="14" y="165"/>
                    </a:cxn>
                    <a:cxn ang="0">
                      <a:pos x="2" y="231"/>
                    </a:cxn>
                    <a:cxn ang="0">
                      <a:pos x="0" y="302"/>
                    </a:cxn>
                    <a:cxn ang="0">
                      <a:pos x="7" y="379"/>
                    </a:cxn>
                    <a:cxn ang="0">
                      <a:pos x="25" y="458"/>
                    </a:cxn>
                    <a:cxn ang="0">
                      <a:pos x="38" y="496"/>
                    </a:cxn>
                    <a:cxn ang="0">
                      <a:pos x="71" y="570"/>
                    </a:cxn>
                    <a:cxn ang="0">
                      <a:pos x="109" y="635"/>
                    </a:cxn>
                    <a:cxn ang="0">
                      <a:pos x="154" y="689"/>
                    </a:cxn>
                    <a:cxn ang="0">
                      <a:pos x="202" y="733"/>
                    </a:cxn>
                    <a:cxn ang="0">
                      <a:pos x="255" y="764"/>
                    </a:cxn>
                    <a:cxn ang="0">
                      <a:pos x="309" y="783"/>
                    </a:cxn>
                    <a:cxn ang="0">
                      <a:pos x="364" y="785"/>
                    </a:cxn>
                  </a:cxnLst>
                  <a:rect l="0" t="0" r="r" b="b"/>
                  <a:pathLst>
                    <a:path w="555" h="785">
                      <a:moveTo>
                        <a:pt x="392" y="780"/>
                      </a:moveTo>
                      <a:lnTo>
                        <a:pt x="392" y="780"/>
                      </a:lnTo>
                      <a:lnTo>
                        <a:pt x="418" y="772"/>
                      </a:lnTo>
                      <a:lnTo>
                        <a:pt x="442" y="760"/>
                      </a:lnTo>
                      <a:lnTo>
                        <a:pt x="465" y="744"/>
                      </a:lnTo>
                      <a:lnTo>
                        <a:pt x="484" y="724"/>
                      </a:lnTo>
                      <a:lnTo>
                        <a:pt x="502" y="703"/>
                      </a:lnTo>
                      <a:lnTo>
                        <a:pt x="517" y="678"/>
                      </a:lnTo>
                      <a:lnTo>
                        <a:pt x="530" y="650"/>
                      </a:lnTo>
                      <a:lnTo>
                        <a:pt x="540" y="621"/>
                      </a:lnTo>
                      <a:lnTo>
                        <a:pt x="547" y="590"/>
                      </a:lnTo>
                      <a:lnTo>
                        <a:pt x="553" y="556"/>
                      </a:lnTo>
                      <a:lnTo>
                        <a:pt x="555" y="521"/>
                      </a:lnTo>
                      <a:lnTo>
                        <a:pt x="555" y="484"/>
                      </a:lnTo>
                      <a:lnTo>
                        <a:pt x="553" y="447"/>
                      </a:lnTo>
                      <a:lnTo>
                        <a:pt x="547" y="408"/>
                      </a:lnTo>
                      <a:lnTo>
                        <a:pt x="540" y="368"/>
                      </a:lnTo>
                      <a:lnTo>
                        <a:pt x="529" y="328"/>
                      </a:lnTo>
                      <a:lnTo>
                        <a:pt x="529" y="328"/>
                      </a:lnTo>
                      <a:lnTo>
                        <a:pt x="516" y="289"/>
                      </a:lnTo>
                      <a:lnTo>
                        <a:pt x="500" y="251"/>
                      </a:lnTo>
                      <a:lnTo>
                        <a:pt x="483" y="216"/>
                      </a:lnTo>
                      <a:lnTo>
                        <a:pt x="465" y="182"/>
                      </a:lnTo>
                      <a:lnTo>
                        <a:pt x="445" y="151"/>
                      </a:lnTo>
                      <a:lnTo>
                        <a:pt x="423" y="123"/>
                      </a:lnTo>
                      <a:lnTo>
                        <a:pt x="400" y="96"/>
                      </a:lnTo>
                      <a:lnTo>
                        <a:pt x="376" y="73"/>
                      </a:lnTo>
                      <a:lnTo>
                        <a:pt x="352" y="52"/>
                      </a:lnTo>
                      <a:lnTo>
                        <a:pt x="326" y="35"/>
                      </a:lnTo>
                      <a:lnTo>
                        <a:pt x="299" y="21"/>
                      </a:lnTo>
                      <a:lnTo>
                        <a:pt x="273" y="10"/>
                      </a:lnTo>
                      <a:lnTo>
                        <a:pt x="245" y="3"/>
                      </a:lnTo>
                      <a:lnTo>
                        <a:pt x="217" y="0"/>
                      </a:lnTo>
                      <a:lnTo>
                        <a:pt x="190" y="0"/>
                      </a:lnTo>
                      <a:lnTo>
                        <a:pt x="162" y="5"/>
                      </a:lnTo>
                      <a:lnTo>
                        <a:pt x="162" y="5"/>
                      </a:lnTo>
                      <a:lnTo>
                        <a:pt x="136" y="13"/>
                      </a:lnTo>
                      <a:lnTo>
                        <a:pt x="112" y="26"/>
                      </a:lnTo>
                      <a:lnTo>
                        <a:pt x="89" y="41"/>
                      </a:lnTo>
                      <a:lnTo>
                        <a:pt x="69" y="61"/>
                      </a:lnTo>
                      <a:lnTo>
                        <a:pt x="53" y="83"/>
                      </a:lnTo>
                      <a:lnTo>
                        <a:pt x="37" y="108"/>
                      </a:lnTo>
                      <a:lnTo>
                        <a:pt x="25" y="135"/>
                      </a:lnTo>
                      <a:lnTo>
                        <a:pt x="14" y="165"/>
                      </a:lnTo>
                      <a:lnTo>
                        <a:pt x="7" y="197"/>
                      </a:lnTo>
                      <a:lnTo>
                        <a:pt x="2" y="231"/>
                      </a:lnTo>
                      <a:lnTo>
                        <a:pt x="0" y="266"/>
                      </a:lnTo>
                      <a:lnTo>
                        <a:pt x="0" y="302"/>
                      </a:lnTo>
                      <a:lnTo>
                        <a:pt x="2" y="340"/>
                      </a:lnTo>
                      <a:lnTo>
                        <a:pt x="7" y="379"/>
                      </a:lnTo>
                      <a:lnTo>
                        <a:pt x="14" y="417"/>
                      </a:lnTo>
                      <a:lnTo>
                        <a:pt x="25" y="458"/>
                      </a:lnTo>
                      <a:lnTo>
                        <a:pt x="25" y="458"/>
                      </a:lnTo>
                      <a:lnTo>
                        <a:pt x="38" y="496"/>
                      </a:lnTo>
                      <a:lnTo>
                        <a:pt x="54" y="534"/>
                      </a:lnTo>
                      <a:lnTo>
                        <a:pt x="71" y="570"/>
                      </a:lnTo>
                      <a:lnTo>
                        <a:pt x="89" y="603"/>
                      </a:lnTo>
                      <a:lnTo>
                        <a:pt x="109" y="635"/>
                      </a:lnTo>
                      <a:lnTo>
                        <a:pt x="131" y="664"/>
                      </a:lnTo>
                      <a:lnTo>
                        <a:pt x="154" y="689"/>
                      </a:lnTo>
                      <a:lnTo>
                        <a:pt x="178" y="714"/>
                      </a:lnTo>
                      <a:lnTo>
                        <a:pt x="202" y="733"/>
                      </a:lnTo>
                      <a:lnTo>
                        <a:pt x="228" y="751"/>
                      </a:lnTo>
                      <a:lnTo>
                        <a:pt x="255" y="764"/>
                      </a:lnTo>
                      <a:lnTo>
                        <a:pt x="281" y="775"/>
                      </a:lnTo>
                      <a:lnTo>
                        <a:pt x="309" y="783"/>
                      </a:lnTo>
                      <a:lnTo>
                        <a:pt x="336" y="785"/>
                      </a:lnTo>
                      <a:lnTo>
                        <a:pt x="364" y="785"/>
                      </a:lnTo>
                      <a:lnTo>
                        <a:pt x="392" y="780"/>
                      </a:lnTo>
                    </a:path>
                  </a:pathLst>
                </a:custGeom>
                <a:solidFill>
                  <a:schemeClr val="accent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15" name="Freeform 19"/>
                <p:cNvSpPr>
                  <a:spLocks noChangeAspect="1"/>
                </p:cNvSpPr>
                <p:nvPr/>
              </p:nvSpPr>
              <p:spPr bwMode="auto">
                <a:xfrm flipH="1" flipV="1">
                  <a:off x="1754" y="1323"/>
                  <a:ext cx="143" cy="102"/>
                </a:xfrm>
                <a:custGeom>
                  <a:avLst/>
                  <a:gdLst/>
                  <a:ahLst/>
                  <a:cxnLst>
                    <a:cxn ang="0">
                      <a:pos x="105" y="0"/>
                    </a:cxn>
                    <a:cxn ang="0">
                      <a:pos x="0" y="387"/>
                    </a:cxn>
                    <a:cxn ang="0">
                      <a:pos x="210" y="311"/>
                    </a:cxn>
                    <a:cxn ang="0">
                      <a:pos x="833" y="831"/>
                    </a:cxn>
                    <a:cxn ang="0">
                      <a:pos x="1160" y="738"/>
                    </a:cxn>
                    <a:cxn ang="0">
                      <a:pos x="513" y="214"/>
                    </a:cxn>
                    <a:cxn ang="0">
                      <a:pos x="674" y="156"/>
                    </a:cxn>
                    <a:cxn ang="0">
                      <a:pos x="105" y="0"/>
                    </a:cxn>
                  </a:cxnLst>
                  <a:rect l="0" t="0" r="r" b="b"/>
                  <a:pathLst>
                    <a:path w="1160" h="831">
                      <a:moveTo>
                        <a:pt x="105" y="0"/>
                      </a:moveTo>
                      <a:lnTo>
                        <a:pt x="0" y="387"/>
                      </a:lnTo>
                      <a:lnTo>
                        <a:pt x="210" y="311"/>
                      </a:lnTo>
                      <a:lnTo>
                        <a:pt x="833" y="831"/>
                      </a:lnTo>
                      <a:lnTo>
                        <a:pt x="1160" y="738"/>
                      </a:lnTo>
                      <a:lnTo>
                        <a:pt x="513" y="214"/>
                      </a:lnTo>
                      <a:lnTo>
                        <a:pt x="674" y="156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17" name="Freeform 21"/>
                <p:cNvSpPr>
                  <a:spLocks noChangeAspect="1"/>
                </p:cNvSpPr>
                <p:nvPr/>
              </p:nvSpPr>
              <p:spPr bwMode="auto">
                <a:xfrm>
                  <a:off x="1796" y="1482"/>
                  <a:ext cx="102" cy="77"/>
                </a:xfrm>
                <a:custGeom>
                  <a:avLst/>
                  <a:gdLst/>
                  <a:ahLst/>
                  <a:cxnLst>
                    <a:cxn ang="0">
                      <a:pos x="101" y="381"/>
                    </a:cxn>
                    <a:cxn ang="0">
                      <a:pos x="434" y="345"/>
                    </a:cxn>
                    <a:cxn ang="0">
                      <a:pos x="436" y="345"/>
                    </a:cxn>
                    <a:cxn ang="0">
                      <a:pos x="448" y="341"/>
                    </a:cxn>
                    <a:cxn ang="0">
                      <a:pos x="459" y="335"/>
                    </a:cxn>
                    <a:cxn ang="0">
                      <a:pos x="468" y="329"/>
                    </a:cxn>
                    <a:cxn ang="0">
                      <a:pos x="477" y="320"/>
                    </a:cxn>
                    <a:cxn ang="0">
                      <a:pos x="484" y="311"/>
                    </a:cxn>
                    <a:cxn ang="0">
                      <a:pos x="491" y="300"/>
                    </a:cxn>
                    <a:cxn ang="0">
                      <a:pos x="496" y="288"/>
                    </a:cxn>
                    <a:cxn ang="0">
                      <a:pos x="501" y="274"/>
                    </a:cxn>
                    <a:cxn ang="0">
                      <a:pos x="504" y="260"/>
                    </a:cxn>
                    <a:cxn ang="0">
                      <a:pos x="507" y="245"/>
                    </a:cxn>
                    <a:cxn ang="0">
                      <a:pos x="507" y="229"/>
                    </a:cxn>
                    <a:cxn ang="0">
                      <a:pos x="507" y="214"/>
                    </a:cxn>
                    <a:cxn ang="0">
                      <a:pos x="507" y="197"/>
                    </a:cxn>
                    <a:cxn ang="0">
                      <a:pos x="504" y="180"/>
                    </a:cxn>
                    <a:cxn ang="0">
                      <a:pos x="501" y="163"/>
                    </a:cxn>
                    <a:cxn ang="0">
                      <a:pos x="496" y="144"/>
                    </a:cxn>
                    <a:cxn ang="0">
                      <a:pos x="484" y="110"/>
                    </a:cxn>
                    <a:cxn ang="0">
                      <a:pos x="468" y="80"/>
                    </a:cxn>
                    <a:cxn ang="0">
                      <a:pos x="450" y="53"/>
                    </a:cxn>
                    <a:cxn ang="0">
                      <a:pos x="430" y="32"/>
                    </a:cxn>
                    <a:cxn ang="0">
                      <a:pos x="407" y="16"/>
                    </a:cxn>
                    <a:cxn ang="0">
                      <a:pos x="383" y="5"/>
                    </a:cxn>
                    <a:cxn ang="0">
                      <a:pos x="359" y="0"/>
                    </a:cxn>
                    <a:cxn ang="0">
                      <a:pos x="335" y="2"/>
                    </a:cxn>
                    <a:cxn ang="0">
                      <a:pos x="0" y="38"/>
                    </a:cxn>
                    <a:cxn ang="0">
                      <a:pos x="101" y="381"/>
                    </a:cxn>
                  </a:cxnLst>
                  <a:rect l="0" t="0" r="r" b="b"/>
                  <a:pathLst>
                    <a:path w="507" h="381">
                      <a:moveTo>
                        <a:pt x="101" y="381"/>
                      </a:moveTo>
                      <a:lnTo>
                        <a:pt x="434" y="345"/>
                      </a:lnTo>
                      <a:lnTo>
                        <a:pt x="436" y="345"/>
                      </a:lnTo>
                      <a:lnTo>
                        <a:pt x="448" y="341"/>
                      </a:lnTo>
                      <a:lnTo>
                        <a:pt x="459" y="335"/>
                      </a:lnTo>
                      <a:lnTo>
                        <a:pt x="468" y="329"/>
                      </a:lnTo>
                      <a:lnTo>
                        <a:pt x="477" y="320"/>
                      </a:lnTo>
                      <a:lnTo>
                        <a:pt x="484" y="311"/>
                      </a:lnTo>
                      <a:lnTo>
                        <a:pt x="491" y="300"/>
                      </a:lnTo>
                      <a:lnTo>
                        <a:pt x="496" y="288"/>
                      </a:lnTo>
                      <a:lnTo>
                        <a:pt x="501" y="274"/>
                      </a:lnTo>
                      <a:lnTo>
                        <a:pt x="504" y="260"/>
                      </a:lnTo>
                      <a:lnTo>
                        <a:pt x="507" y="245"/>
                      </a:lnTo>
                      <a:lnTo>
                        <a:pt x="507" y="229"/>
                      </a:lnTo>
                      <a:lnTo>
                        <a:pt x="507" y="214"/>
                      </a:lnTo>
                      <a:lnTo>
                        <a:pt x="507" y="197"/>
                      </a:lnTo>
                      <a:lnTo>
                        <a:pt x="504" y="180"/>
                      </a:lnTo>
                      <a:lnTo>
                        <a:pt x="501" y="163"/>
                      </a:lnTo>
                      <a:lnTo>
                        <a:pt x="496" y="144"/>
                      </a:lnTo>
                      <a:lnTo>
                        <a:pt x="484" y="110"/>
                      </a:lnTo>
                      <a:lnTo>
                        <a:pt x="468" y="80"/>
                      </a:lnTo>
                      <a:lnTo>
                        <a:pt x="450" y="53"/>
                      </a:lnTo>
                      <a:lnTo>
                        <a:pt x="430" y="32"/>
                      </a:lnTo>
                      <a:lnTo>
                        <a:pt x="407" y="16"/>
                      </a:lnTo>
                      <a:lnTo>
                        <a:pt x="383" y="5"/>
                      </a:lnTo>
                      <a:lnTo>
                        <a:pt x="359" y="0"/>
                      </a:lnTo>
                      <a:lnTo>
                        <a:pt x="335" y="2"/>
                      </a:lnTo>
                      <a:lnTo>
                        <a:pt x="0" y="38"/>
                      </a:lnTo>
                      <a:lnTo>
                        <a:pt x="101" y="38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18" name="Freeform 22"/>
                <p:cNvSpPr>
                  <a:spLocks noChangeAspect="1"/>
                </p:cNvSpPr>
                <p:nvPr/>
              </p:nvSpPr>
              <p:spPr bwMode="auto">
                <a:xfrm>
                  <a:off x="1796" y="1482"/>
                  <a:ext cx="102" cy="77"/>
                </a:xfrm>
                <a:custGeom>
                  <a:avLst/>
                  <a:gdLst/>
                  <a:ahLst/>
                  <a:cxnLst>
                    <a:cxn ang="0">
                      <a:pos x="101" y="381"/>
                    </a:cxn>
                    <a:cxn ang="0">
                      <a:pos x="434" y="345"/>
                    </a:cxn>
                    <a:cxn ang="0">
                      <a:pos x="436" y="345"/>
                    </a:cxn>
                    <a:cxn ang="0">
                      <a:pos x="436" y="345"/>
                    </a:cxn>
                    <a:cxn ang="0">
                      <a:pos x="448" y="341"/>
                    </a:cxn>
                    <a:cxn ang="0">
                      <a:pos x="459" y="335"/>
                    </a:cxn>
                    <a:cxn ang="0">
                      <a:pos x="468" y="329"/>
                    </a:cxn>
                    <a:cxn ang="0">
                      <a:pos x="477" y="320"/>
                    </a:cxn>
                    <a:cxn ang="0">
                      <a:pos x="484" y="311"/>
                    </a:cxn>
                    <a:cxn ang="0">
                      <a:pos x="491" y="300"/>
                    </a:cxn>
                    <a:cxn ang="0">
                      <a:pos x="496" y="288"/>
                    </a:cxn>
                    <a:cxn ang="0">
                      <a:pos x="501" y="274"/>
                    </a:cxn>
                    <a:cxn ang="0">
                      <a:pos x="504" y="260"/>
                    </a:cxn>
                    <a:cxn ang="0">
                      <a:pos x="507" y="245"/>
                    </a:cxn>
                    <a:cxn ang="0">
                      <a:pos x="507" y="229"/>
                    </a:cxn>
                    <a:cxn ang="0">
                      <a:pos x="507" y="214"/>
                    </a:cxn>
                    <a:cxn ang="0">
                      <a:pos x="507" y="197"/>
                    </a:cxn>
                    <a:cxn ang="0">
                      <a:pos x="504" y="180"/>
                    </a:cxn>
                    <a:cxn ang="0">
                      <a:pos x="501" y="163"/>
                    </a:cxn>
                    <a:cxn ang="0">
                      <a:pos x="496" y="144"/>
                    </a:cxn>
                    <a:cxn ang="0">
                      <a:pos x="496" y="144"/>
                    </a:cxn>
                    <a:cxn ang="0">
                      <a:pos x="484" y="110"/>
                    </a:cxn>
                    <a:cxn ang="0">
                      <a:pos x="468" y="80"/>
                    </a:cxn>
                    <a:cxn ang="0">
                      <a:pos x="450" y="53"/>
                    </a:cxn>
                    <a:cxn ang="0">
                      <a:pos x="430" y="32"/>
                    </a:cxn>
                    <a:cxn ang="0">
                      <a:pos x="407" y="16"/>
                    </a:cxn>
                    <a:cxn ang="0">
                      <a:pos x="383" y="5"/>
                    </a:cxn>
                    <a:cxn ang="0">
                      <a:pos x="359" y="0"/>
                    </a:cxn>
                    <a:cxn ang="0">
                      <a:pos x="335" y="2"/>
                    </a:cxn>
                    <a:cxn ang="0">
                      <a:pos x="0" y="38"/>
                    </a:cxn>
                  </a:cxnLst>
                  <a:rect l="0" t="0" r="r" b="b"/>
                  <a:pathLst>
                    <a:path w="507" h="381">
                      <a:moveTo>
                        <a:pt x="101" y="381"/>
                      </a:moveTo>
                      <a:lnTo>
                        <a:pt x="434" y="345"/>
                      </a:lnTo>
                      <a:lnTo>
                        <a:pt x="436" y="345"/>
                      </a:lnTo>
                      <a:lnTo>
                        <a:pt x="436" y="345"/>
                      </a:lnTo>
                      <a:lnTo>
                        <a:pt x="448" y="341"/>
                      </a:lnTo>
                      <a:lnTo>
                        <a:pt x="459" y="335"/>
                      </a:lnTo>
                      <a:lnTo>
                        <a:pt x="468" y="329"/>
                      </a:lnTo>
                      <a:lnTo>
                        <a:pt x="477" y="320"/>
                      </a:lnTo>
                      <a:lnTo>
                        <a:pt x="484" y="311"/>
                      </a:lnTo>
                      <a:lnTo>
                        <a:pt x="491" y="300"/>
                      </a:lnTo>
                      <a:lnTo>
                        <a:pt x="496" y="288"/>
                      </a:lnTo>
                      <a:lnTo>
                        <a:pt x="501" y="274"/>
                      </a:lnTo>
                      <a:lnTo>
                        <a:pt x="504" y="260"/>
                      </a:lnTo>
                      <a:lnTo>
                        <a:pt x="507" y="245"/>
                      </a:lnTo>
                      <a:lnTo>
                        <a:pt x="507" y="229"/>
                      </a:lnTo>
                      <a:lnTo>
                        <a:pt x="507" y="214"/>
                      </a:lnTo>
                      <a:lnTo>
                        <a:pt x="507" y="197"/>
                      </a:lnTo>
                      <a:lnTo>
                        <a:pt x="504" y="180"/>
                      </a:lnTo>
                      <a:lnTo>
                        <a:pt x="501" y="163"/>
                      </a:lnTo>
                      <a:lnTo>
                        <a:pt x="496" y="144"/>
                      </a:lnTo>
                      <a:lnTo>
                        <a:pt x="496" y="144"/>
                      </a:lnTo>
                      <a:lnTo>
                        <a:pt x="484" y="110"/>
                      </a:lnTo>
                      <a:lnTo>
                        <a:pt x="468" y="80"/>
                      </a:lnTo>
                      <a:lnTo>
                        <a:pt x="450" y="53"/>
                      </a:lnTo>
                      <a:lnTo>
                        <a:pt x="430" y="32"/>
                      </a:lnTo>
                      <a:lnTo>
                        <a:pt x="407" y="16"/>
                      </a:lnTo>
                      <a:lnTo>
                        <a:pt x="383" y="5"/>
                      </a:lnTo>
                      <a:lnTo>
                        <a:pt x="359" y="0"/>
                      </a:lnTo>
                      <a:lnTo>
                        <a:pt x="335" y="2"/>
                      </a:lnTo>
                      <a:lnTo>
                        <a:pt x="0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19" name="Freeform 23"/>
                <p:cNvSpPr>
                  <a:spLocks noChangeAspect="1"/>
                </p:cNvSpPr>
                <p:nvPr/>
              </p:nvSpPr>
              <p:spPr bwMode="auto">
                <a:xfrm>
                  <a:off x="1577" y="1451"/>
                  <a:ext cx="262" cy="194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893" y="5"/>
                    </a:cxn>
                    <a:cxn ang="0">
                      <a:pos x="922" y="0"/>
                    </a:cxn>
                    <a:cxn ang="0">
                      <a:pos x="952" y="0"/>
                    </a:cxn>
                    <a:cxn ang="0">
                      <a:pos x="981" y="3"/>
                    </a:cxn>
                    <a:cxn ang="0">
                      <a:pos x="1009" y="11"/>
                    </a:cxn>
                    <a:cxn ang="0">
                      <a:pos x="1038" y="22"/>
                    </a:cxn>
                    <a:cxn ang="0">
                      <a:pos x="1066" y="37"/>
                    </a:cxn>
                    <a:cxn ang="0">
                      <a:pos x="1094" y="55"/>
                    </a:cxn>
                    <a:cxn ang="0">
                      <a:pos x="1120" y="77"/>
                    </a:cxn>
                    <a:cxn ang="0">
                      <a:pos x="1145" y="101"/>
                    </a:cxn>
                    <a:cxn ang="0">
                      <a:pos x="1169" y="129"/>
                    </a:cxn>
                    <a:cxn ang="0">
                      <a:pos x="1192" y="159"/>
                    </a:cxn>
                    <a:cxn ang="0">
                      <a:pos x="1213" y="192"/>
                    </a:cxn>
                    <a:cxn ang="0">
                      <a:pos x="1233" y="227"/>
                    </a:cxn>
                    <a:cxn ang="0">
                      <a:pos x="1250" y="265"/>
                    </a:cxn>
                    <a:cxn ang="0">
                      <a:pos x="1267" y="304"/>
                    </a:cxn>
                    <a:cxn ang="0">
                      <a:pos x="1280" y="345"/>
                    </a:cxn>
                    <a:cxn ang="0">
                      <a:pos x="1291" y="387"/>
                    </a:cxn>
                    <a:cxn ang="0">
                      <a:pos x="1299" y="429"/>
                    </a:cxn>
                    <a:cxn ang="0">
                      <a:pos x="1304" y="470"/>
                    </a:cxn>
                    <a:cxn ang="0">
                      <a:pos x="1308" y="510"/>
                    </a:cxn>
                    <a:cxn ang="0">
                      <a:pos x="1308" y="547"/>
                    </a:cxn>
                    <a:cxn ang="0">
                      <a:pos x="1304" y="585"/>
                    </a:cxn>
                    <a:cxn ang="0">
                      <a:pos x="1299" y="620"/>
                    </a:cxn>
                    <a:cxn ang="0">
                      <a:pos x="1291" y="654"/>
                    </a:cxn>
                    <a:cxn ang="0">
                      <a:pos x="1281" y="685"/>
                    </a:cxn>
                    <a:cxn ang="0">
                      <a:pos x="1268" y="714"/>
                    </a:cxn>
                    <a:cxn ang="0">
                      <a:pos x="1252" y="740"/>
                    </a:cxn>
                    <a:cxn ang="0">
                      <a:pos x="1233" y="763"/>
                    </a:cxn>
                    <a:cxn ang="0">
                      <a:pos x="1213" y="783"/>
                    </a:cxn>
                    <a:cxn ang="0">
                      <a:pos x="1190" y="800"/>
                    </a:cxn>
                    <a:cxn ang="0">
                      <a:pos x="1163" y="813"/>
                    </a:cxn>
                    <a:cxn ang="0">
                      <a:pos x="1136" y="822"/>
                    </a:cxn>
                    <a:cxn ang="0">
                      <a:pos x="199" y="973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1308" h="973">
                      <a:moveTo>
                        <a:pt x="0" y="107"/>
                      </a:moveTo>
                      <a:lnTo>
                        <a:pt x="893" y="5"/>
                      </a:lnTo>
                      <a:lnTo>
                        <a:pt x="922" y="0"/>
                      </a:lnTo>
                      <a:lnTo>
                        <a:pt x="952" y="0"/>
                      </a:lnTo>
                      <a:lnTo>
                        <a:pt x="981" y="3"/>
                      </a:lnTo>
                      <a:lnTo>
                        <a:pt x="1009" y="11"/>
                      </a:lnTo>
                      <a:lnTo>
                        <a:pt x="1038" y="22"/>
                      </a:lnTo>
                      <a:lnTo>
                        <a:pt x="1066" y="37"/>
                      </a:lnTo>
                      <a:lnTo>
                        <a:pt x="1094" y="55"/>
                      </a:lnTo>
                      <a:lnTo>
                        <a:pt x="1120" y="77"/>
                      </a:lnTo>
                      <a:lnTo>
                        <a:pt x="1145" y="101"/>
                      </a:lnTo>
                      <a:lnTo>
                        <a:pt x="1169" y="129"/>
                      </a:lnTo>
                      <a:lnTo>
                        <a:pt x="1192" y="159"/>
                      </a:lnTo>
                      <a:lnTo>
                        <a:pt x="1213" y="192"/>
                      </a:lnTo>
                      <a:lnTo>
                        <a:pt x="1233" y="227"/>
                      </a:lnTo>
                      <a:lnTo>
                        <a:pt x="1250" y="265"/>
                      </a:lnTo>
                      <a:lnTo>
                        <a:pt x="1267" y="304"/>
                      </a:lnTo>
                      <a:lnTo>
                        <a:pt x="1280" y="345"/>
                      </a:lnTo>
                      <a:lnTo>
                        <a:pt x="1291" y="387"/>
                      </a:lnTo>
                      <a:lnTo>
                        <a:pt x="1299" y="429"/>
                      </a:lnTo>
                      <a:lnTo>
                        <a:pt x="1304" y="470"/>
                      </a:lnTo>
                      <a:lnTo>
                        <a:pt x="1308" y="510"/>
                      </a:lnTo>
                      <a:lnTo>
                        <a:pt x="1308" y="547"/>
                      </a:lnTo>
                      <a:lnTo>
                        <a:pt x="1304" y="585"/>
                      </a:lnTo>
                      <a:lnTo>
                        <a:pt x="1299" y="620"/>
                      </a:lnTo>
                      <a:lnTo>
                        <a:pt x="1291" y="654"/>
                      </a:lnTo>
                      <a:lnTo>
                        <a:pt x="1281" y="685"/>
                      </a:lnTo>
                      <a:lnTo>
                        <a:pt x="1268" y="714"/>
                      </a:lnTo>
                      <a:lnTo>
                        <a:pt x="1252" y="740"/>
                      </a:lnTo>
                      <a:lnTo>
                        <a:pt x="1233" y="763"/>
                      </a:lnTo>
                      <a:lnTo>
                        <a:pt x="1213" y="783"/>
                      </a:lnTo>
                      <a:lnTo>
                        <a:pt x="1190" y="800"/>
                      </a:lnTo>
                      <a:lnTo>
                        <a:pt x="1163" y="813"/>
                      </a:lnTo>
                      <a:lnTo>
                        <a:pt x="1136" y="822"/>
                      </a:lnTo>
                      <a:lnTo>
                        <a:pt x="199" y="973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20" name="Freeform 24"/>
                <p:cNvSpPr>
                  <a:spLocks noChangeAspect="1"/>
                </p:cNvSpPr>
                <p:nvPr/>
              </p:nvSpPr>
              <p:spPr bwMode="auto">
                <a:xfrm>
                  <a:off x="1577" y="1451"/>
                  <a:ext cx="262" cy="194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893" y="5"/>
                    </a:cxn>
                    <a:cxn ang="0">
                      <a:pos x="893" y="5"/>
                    </a:cxn>
                    <a:cxn ang="0">
                      <a:pos x="922" y="0"/>
                    </a:cxn>
                    <a:cxn ang="0">
                      <a:pos x="952" y="0"/>
                    </a:cxn>
                    <a:cxn ang="0">
                      <a:pos x="981" y="3"/>
                    </a:cxn>
                    <a:cxn ang="0">
                      <a:pos x="1009" y="11"/>
                    </a:cxn>
                    <a:cxn ang="0">
                      <a:pos x="1038" y="22"/>
                    </a:cxn>
                    <a:cxn ang="0">
                      <a:pos x="1066" y="37"/>
                    </a:cxn>
                    <a:cxn ang="0">
                      <a:pos x="1094" y="55"/>
                    </a:cxn>
                    <a:cxn ang="0">
                      <a:pos x="1120" y="77"/>
                    </a:cxn>
                    <a:cxn ang="0">
                      <a:pos x="1145" y="101"/>
                    </a:cxn>
                    <a:cxn ang="0">
                      <a:pos x="1169" y="129"/>
                    </a:cxn>
                    <a:cxn ang="0">
                      <a:pos x="1192" y="159"/>
                    </a:cxn>
                    <a:cxn ang="0">
                      <a:pos x="1213" y="192"/>
                    </a:cxn>
                    <a:cxn ang="0">
                      <a:pos x="1233" y="227"/>
                    </a:cxn>
                    <a:cxn ang="0">
                      <a:pos x="1250" y="265"/>
                    </a:cxn>
                    <a:cxn ang="0">
                      <a:pos x="1267" y="304"/>
                    </a:cxn>
                    <a:cxn ang="0">
                      <a:pos x="1280" y="345"/>
                    </a:cxn>
                    <a:cxn ang="0">
                      <a:pos x="1280" y="345"/>
                    </a:cxn>
                    <a:cxn ang="0">
                      <a:pos x="1291" y="387"/>
                    </a:cxn>
                    <a:cxn ang="0">
                      <a:pos x="1299" y="429"/>
                    </a:cxn>
                    <a:cxn ang="0">
                      <a:pos x="1304" y="470"/>
                    </a:cxn>
                    <a:cxn ang="0">
                      <a:pos x="1308" y="510"/>
                    </a:cxn>
                    <a:cxn ang="0">
                      <a:pos x="1308" y="547"/>
                    </a:cxn>
                    <a:cxn ang="0">
                      <a:pos x="1304" y="585"/>
                    </a:cxn>
                    <a:cxn ang="0">
                      <a:pos x="1299" y="620"/>
                    </a:cxn>
                    <a:cxn ang="0">
                      <a:pos x="1291" y="654"/>
                    </a:cxn>
                    <a:cxn ang="0">
                      <a:pos x="1281" y="685"/>
                    </a:cxn>
                    <a:cxn ang="0">
                      <a:pos x="1268" y="714"/>
                    </a:cxn>
                    <a:cxn ang="0">
                      <a:pos x="1252" y="740"/>
                    </a:cxn>
                    <a:cxn ang="0">
                      <a:pos x="1233" y="763"/>
                    </a:cxn>
                    <a:cxn ang="0">
                      <a:pos x="1213" y="783"/>
                    </a:cxn>
                    <a:cxn ang="0">
                      <a:pos x="1190" y="800"/>
                    </a:cxn>
                    <a:cxn ang="0">
                      <a:pos x="1163" y="813"/>
                    </a:cxn>
                    <a:cxn ang="0">
                      <a:pos x="1136" y="822"/>
                    </a:cxn>
                    <a:cxn ang="0">
                      <a:pos x="199" y="973"/>
                    </a:cxn>
                  </a:cxnLst>
                  <a:rect l="0" t="0" r="r" b="b"/>
                  <a:pathLst>
                    <a:path w="1308" h="973">
                      <a:moveTo>
                        <a:pt x="0" y="107"/>
                      </a:moveTo>
                      <a:lnTo>
                        <a:pt x="893" y="5"/>
                      </a:lnTo>
                      <a:lnTo>
                        <a:pt x="893" y="5"/>
                      </a:lnTo>
                      <a:lnTo>
                        <a:pt x="922" y="0"/>
                      </a:lnTo>
                      <a:lnTo>
                        <a:pt x="952" y="0"/>
                      </a:lnTo>
                      <a:lnTo>
                        <a:pt x="981" y="3"/>
                      </a:lnTo>
                      <a:lnTo>
                        <a:pt x="1009" y="11"/>
                      </a:lnTo>
                      <a:lnTo>
                        <a:pt x="1038" y="22"/>
                      </a:lnTo>
                      <a:lnTo>
                        <a:pt x="1066" y="37"/>
                      </a:lnTo>
                      <a:lnTo>
                        <a:pt x="1094" y="55"/>
                      </a:lnTo>
                      <a:lnTo>
                        <a:pt x="1120" y="77"/>
                      </a:lnTo>
                      <a:lnTo>
                        <a:pt x="1145" y="101"/>
                      </a:lnTo>
                      <a:lnTo>
                        <a:pt x="1169" y="129"/>
                      </a:lnTo>
                      <a:lnTo>
                        <a:pt x="1192" y="159"/>
                      </a:lnTo>
                      <a:lnTo>
                        <a:pt x="1213" y="192"/>
                      </a:lnTo>
                      <a:lnTo>
                        <a:pt x="1233" y="227"/>
                      </a:lnTo>
                      <a:lnTo>
                        <a:pt x="1250" y="265"/>
                      </a:lnTo>
                      <a:lnTo>
                        <a:pt x="1267" y="304"/>
                      </a:lnTo>
                      <a:lnTo>
                        <a:pt x="1280" y="345"/>
                      </a:lnTo>
                      <a:lnTo>
                        <a:pt x="1280" y="345"/>
                      </a:lnTo>
                      <a:lnTo>
                        <a:pt x="1291" y="387"/>
                      </a:lnTo>
                      <a:lnTo>
                        <a:pt x="1299" y="429"/>
                      </a:lnTo>
                      <a:lnTo>
                        <a:pt x="1304" y="470"/>
                      </a:lnTo>
                      <a:lnTo>
                        <a:pt x="1308" y="510"/>
                      </a:lnTo>
                      <a:lnTo>
                        <a:pt x="1308" y="547"/>
                      </a:lnTo>
                      <a:lnTo>
                        <a:pt x="1304" y="585"/>
                      </a:lnTo>
                      <a:lnTo>
                        <a:pt x="1299" y="620"/>
                      </a:lnTo>
                      <a:lnTo>
                        <a:pt x="1291" y="654"/>
                      </a:lnTo>
                      <a:lnTo>
                        <a:pt x="1281" y="685"/>
                      </a:lnTo>
                      <a:lnTo>
                        <a:pt x="1268" y="714"/>
                      </a:lnTo>
                      <a:lnTo>
                        <a:pt x="1252" y="740"/>
                      </a:lnTo>
                      <a:lnTo>
                        <a:pt x="1233" y="763"/>
                      </a:lnTo>
                      <a:lnTo>
                        <a:pt x="1213" y="783"/>
                      </a:lnTo>
                      <a:lnTo>
                        <a:pt x="1190" y="800"/>
                      </a:lnTo>
                      <a:lnTo>
                        <a:pt x="1163" y="813"/>
                      </a:lnTo>
                      <a:lnTo>
                        <a:pt x="1136" y="822"/>
                      </a:lnTo>
                      <a:lnTo>
                        <a:pt x="199" y="97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21" name="Freeform 25"/>
                <p:cNvSpPr>
                  <a:spLocks noChangeAspect="1"/>
                </p:cNvSpPr>
                <p:nvPr/>
              </p:nvSpPr>
              <p:spPr bwMode="auto">
                <a:xfrm>
                  <a:off x="1536" y="1471"/>
                  <a:ext cx="123" cy="174"/>
                </a:xfrm>
                <a:custGeom>
                  <a:avLst/>
                  <a:gdLst/>
                  <a:ahLst/>
                  <a:cxnLst>
                    <a:cxn ang="0">
                      <a:pos x="465" y="856"/>
                    </a:cxn>
                    <a:cxn ang="0">
                      <a:pos x="516" y="824"/>
                    </a:cxn>
                    <a:cxn ang="0">
                      <a:pos x="557" y="779"/>
                    </a:cxn>
                    <a:cxn ang="0">
                      <a:pos x="587" y="721"/>
                    </a:cxn>
                    <a:cxn ang="0">
                      <a:pos x="608" y="653"/>
                    </a:cxn>
                    <a:cxn ang="0">
                      <a:pos x="616" y="577"/>
                    </a:cxn>
                    <a:cxn ang="0">
                      <a:pos x="614" y="494"/>
                    </a:cxn>
                    <a:cxn ang="0">
                      <a:pos x="599" y="408"/>
                    </a:cxn>
                    <a:cxn ang="0">
                      <a:pos x="573" y="319"/>
                    </a:cxn>
                    <a:cxn ang="0">
                      <a:pos x="538" y="239"/>
                    </a:cxn>
                    <a:cxn ang="0">
                      <a:pos x="495" y="168"/>
                    </a:cxn>
                    <a:cxn ang="0">
                      <a:pos x="445" y="107"/>
                    </a:cxn>
                    <a:cxn ang="0">
                      <a:pos x="391" y="58"/>
                    </a:cxn>
                    <a:cxn ang="0">
                      <a:pos x="334" y="23"/>
                    </a:cxn>
                    <a:cxn ang="0">
                      <a:pos x="273" y="4"/>
                    </a:cxn>
                    <a:cxn ang="0">
                      <a:pos x="212" y="1"/>
                    </a:cxn>
                    <a:cxn ang="0">
                      <a:pos x="151" y="16"/>
                    </a:cxn>
                    <a:cxn ang="0">
                      <a:pos x="99" y="46"/>
                    </a:cxn>
                    <a:cxn ang="0">
                      <a:pos x="58" y="91"/>
                    </a:cxn>
                    <a:cxn ang="0">
                      <a:pos x="28" y="149"/>
                    </a:cxn>
                    <a:cxn ang="0">
                      <a:pos x="9" y="217"/>
                    </a:cxn>
                    <a:cxn ang="0">
                      <a:pos x="0" y="294"/>
                    </a:cxn>
                    <a:cxn ang="0">
                      <a:pos x="4" y="376"/>
                    </a:cxn>
                    <a:cxn ang="0">
                      <a:pos x="18" y="462"/>
                    </a:cxn>
                    <a:cxn ang="0">
                      <a:pos x="45" y="551"/>
                    </a:cxn>
                    <a:cxn ang="0">
                      <a:pos x="80" y="632"/>
                    </a:cxn>
                    <a:cxn ang="0">
                      <a:pos x="122" y="704"/>
                    </a:cxn>
                    <a:cxn ang="0">
                      <a:pos x="171" y="765"/>
                    </a:cxn>
                    <a:cxn ang="0">
                      <a:pos x="225" y="813"/>
                    </a:cxn>
                    <a:cxn ang="0">
                      <a:pos x="283" y="848"/>
                    </a:cxn>
                    <a:cxn ang="0">
                      <a:pos x="343" y="868"/>
                    </a:cxn>
                    <a:cxn ang="0">
                      <a:pos x="404" y="870"/>
                    </a:cxn>
                  </a:cxnLst>
                  <a:rect l="0" t="0" r="r" b="b"/>
                  <a:pathLst>
                    <a:path w="616" h="871">
                      <a:moveTo>
                        <a:pt x="436" y="865"/>
                      </a:moveTo>
                      <a:lnTo>
                        <a:pt x="465" y="856"/>
                      </a:lnTo>
                      <a:lnTo>
                        <a:pt x="492" y="842"/>
                      </a:lnTo>
                      <a:lnTo>
                        <a:pt x="516" y="824"/>
                      </a:lnTo>
                      <a:lnTo>
                        <a:pt x="538" y="803"/>
                      </a:lnTo>
                      <a:lnTo>
                        <a:pt x="557" y="779"/>
                      </a:lnTo>
                      <a:lnTo>
                        <a:pt x="574" y="751"/>
                      </a:lnTo>
                      <a:lnTo>
                        <a:pt x="587" y="721"/>
                      </a:lnTo>
                      <a:lnTo>
                        <a:pt x="599" y="688"/>
                      </a:lnTo>
                      <a:lnTo>
                        <a:pt x="608" y="653"/>
                      </a:lnTo>
                      <a:lnTo>
                        <a:pt x="613" y="615"/>
                      </a:lnTo>
                      <a:lnTo>
                        <a:pt x="616" y="577"/>
                      </a:lnTo>
                      <a:lnTo>
                        <a:pt x="616" y="536"/>
                      </a:lnTo>
                      <a:lnTo>
                        <a:pt x="614" y="494"/>
                      </a:lnTo>
                      <a:lnTo>
                        <a:pt x="608" y="452"/>
                      </a:lnTo>
                      <a:lnTo>
                        <a:pt x="599" y="408"/>
                      </a:lnTo>
                      <a:lnTo>
                        <a:pt x="587" y="363"/>
                      </a:lnTo>
                      <a:lnTo>
                        <a:pt x="573" y="319"/>
                      </a:lnTo>
                      <a:lnTo>
                        <a:pt x="556" y="278"/>
                      </a:lnTo>
                      <a:lnTo>
                        <a:pt x="538" y="239"/>
                      </a:lnTo>
                      <a:lnTo>
                        <a:pt x="516" y="202"/>
                      </a:lnTo>
                      <a:lnTo>
                        <a:pt x="495" y="168"/>
                      </a:lnTo>
                      <a:lnTo>
                        <a:pt x="471" y="136"/>
                      </a:lnTo>
                      <a:lnTo>
                        <a:pt x="445" y="107"/>
                      </a:lnTo>
                      <a:lnTo>
                        <a:pt x="419" y="80"/>
                      </a:lnTo>
                      <a:lnTo>
                        <a:pt x="391" y="58"/>
                      </a:lnTo>
                      <a:lnTo>
                        <a:pt x="362" y="39"/>
                      </a:lnTo>
                      <a:lnTo>
                        <a:pt x="334" y="23"/>
                      </a:lnTo>
                      <a:lnTo>
                        <a:pt x="303" y="12"/>
                      </a:lnTo>
                      <a:lnTo>
                        <a:pt x="273" y="4"/>
                      </a:lnTo>
                      <a:lnTo>
                        <a:pt x="242" y="0"/>
                      </a:lnTo>
                      <a:lnTo>
                        <a:pt x="212" y="1"/>
                      </a:lnTo>
                      <a:lnTo>
                        <a:pt x="181" y="6"/>
                      </a:lnTo>
                      <a:lnTo>
                        <a:pt x="151" y="16"/>
                      </a:lnTo>
                      <a:lnTo>
                        <a:pt x="124" y="29"/>
                      </a:lnTo>
                      <a:lnTo>
                        <a:pt x="99" y="46"/>
                      </a:lnTo>
                      <a:lnTo>
                        <a:pt x="77" y="67"/>
                      </a:lnTo>
                      <a:lnTo>
                        <a:pt x="58" y="91"/>
                      </a:lnTo>
                      <a:lnTo>
                        <a:pt x="41" y="119"/>
                      </a:lnTo>
                      <a:lnTo>
                        <a:pt x="28" y="149"/>
                      </a:lnTo>
                      <a:lnTo>
                        <a:pt x="17" y="182"/>
                      </a:lnTo>
                      <a:lnTo>
                        <a:pt x="9" y="217"/>
                      </a:lnTo>
                      <a:lnTo>
                        <a:pt x="3" y="255"/>
                      </a:lnTo>
                      <a:lnTo>
                        <a:pt x="0" y="294"/>
                      </a:lnTo>
                      <a:lnTo>
                        <a:pt x="0" y="334"/>
                      </a:lnTo>
                      <a:lnTo>
                        <a:pt x="4" y="376"/>
                      </a:lnTo>
                      <a:lnTo>
                        <a:pt x="10" y="419"/>
                      </a:lnTo>
                      <a:lnTo>
                        <a:pt x="18" y="462"/>
                      </a:lnTo>
                      <a:lnTo>
                        <a:pt x="30" y="507"/>
                      </a:lnTo>
                      <a:lnTo>
                        <a:pt x="45" y="551"/>
                      </a:lnTo>
                      <a:lnTo>
                        <a:pt x="62" y="592"/>
                      </a:lnTo>
                      <a:lnTo>
                        <a:pt x="80" y="632"/>
                      </a:lnTo>
                      <a:lnTo>
                        <a:pt x="100" y="669"/>
                      </a:lnTo>
                      <a:lnTo>
                        <a:pt x="122" y="704"/>
                      </a:lnTo>
                      <a:lnTo>
                        <a:pt x="146" y="735"/>
                      </a:lnTo>
                      <a:lnTo>
                        <a:pt x="171" y="765"/>
                      </a:lnTo>
                      <a:lnTo>
                        <a:pt x="198" y="790"/>
                      </a:lnTo>
                      <a:lnTo>
                        <a:pt x="225" y="813"/>
                      </a:lnTo>
                      <a:lnTo>
                        <a:pt x="254" y="832"/>
                      </a:lnTo>
                      <a:lnTo>
                        <a:pt x="283" y="848"/>
                      </a:lnTo>
                      <a:lnTo>
                        <a:pt x="313" y="859"/>
                      </a:lnTo>
                      <a:lnTo>
                        <a:pt x="343" y="868"/>
                      </a:lnTo>
                      <a:lnTo>
                        <a:pt x="374" y="871"/>
                      </a:lnTo>
                      <a:lnTo>
                        <a:pt x="404" y="870"/>
                      </a:lnTo>
                      <a:lnTo>
                        <a:pt x="436" y="8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22" name="Freeform 26"/>
                <p:cNvSpPr>
                  <a:spLocks noChangeAspect="1"/>
                </p:cNvSpPr>
                <p:nvPr/>
              </p:nvSpPr>
              <p:spPr bwMode="auto">
                <a:xfrm>
                  <a:off x="1536" y="1471"/>
                  <a:ext cx="123" cy="174"/>
                </a:xfrm>
                <a:custGeom>
                  <a:avLst/>
                  <a:gdLst/>
                  <a:ahLst/>
                  <a:cxnLst>
                    <a:cxn ang="0">
                      <a:pos x="436" y="865"/>
                    </a:cxn>
                    <a:cxn ang="0">
                      <a:pos x="492" y="842"/>
                    </a:cxn>
                    <a:cxn ang="0">
                      <a:pos x="538" y="803"/>
                    </a:cxn>
                    <a:cxn ang="0">
                      <a:pos x="574" y="751"/>
                    </a:cxn>
                    <a:cxn ang="0">
                      <a:pos x="599" y="688"/>
                    </a:cxn>
                    <a:cxn ang="0">
                      <a:pos x="613" y="615"/>
                    </a:cxn>
                    <a:cxn ang="0">
                      <a:pos x="616" y="536"/>
                    </a:cxn>
                    <a:cxn ang="0">
                      <a:pos x="608" y="452"/>
                    </a:cxn>
                    <a:cxn ang="0">
                      <a:pos x="587" y="363"/>
                    </a:cxn>
                    <a:cxn ang="0">
                      <a:pos x="573" y="319"/>
                    </a:cxn>
                    <a:cxn ang="0">
                      <a:pos x="538" y="239"/>
                    </a:cxn>
                    <a:cxn ang="0">
                      <a:pos x="495" y="168"/>
                    </a:cxn>
                    <a:cxn ang="0">
                      <a:pos x="445" y="107"/>
                    </a:cxn>
                    <a:cxn ang="0">
                      <a:pos x="391" y="58"/>
                    </a:cxn>
                    <a:cxn ang="0">
                      <a:pos x="334" y="23"/>
                    </a:cxn>
                    <a:cxn ang="0">
                      <a:pos x="273" y="4"/>
                    </a:cxn>
                    <a:cxn ang="0">
                      <a:pos x="212" y="1"/>
                    </a:cxn>
                    <a:cxn ang="0">
                      <a:pos x="181" y="6"/>
                    </a:cxn>
                    <a:cxn ang="0">
                      <a:pos x="124" y="29"/>
                    </a:cxn>
                    <a:cxn ang="0">
                      <a:pos x="77" y="67"/>
                    </a:cxn>
                    <a:cxn ang="0">
                      <a:pos x="41" y="119"/>
                    </a:cxn>
                    <a:cxn ang="0">
                      <a:pos x="17" y="182"/>
                    </a:cxn>
                    <a:cxn ang="0">
                      <a:pos x="3" y="255"/>
                    </a:cxn>
                    <a:cxn ang="0">
                      <a:pos x="0" y="334"/>
                    </a:cxn>
                    <a:cxn ang="0">
                      <a:pos x="10" y="419"/>
                    </a:cxn>
                    <a:cxn ang="0">
                      <a:pos x="30" y="507"/>
                    </a:cxn>
                    <a:cxn ang="0">
                      <a:pos x="45" y="551"/>
                    </a:cxn>
                    <a:cxn ang="0">
                      <a:pos x="80" y="632"/>
                    </a:cxn>
                    <a:cxn ang="0">
                      <a:pos x="122" y="704"/>
                    </a:cxn>
                    <a:cxn ang="0">
                      <a:pos x="171" y="765"/>
                    </a:cxn>
                    <a:cxn ang="0">
                      <a:pos x="225" y="813"/>
                    </a:cxn>
                    <a:cxn ang="0">
                      <a:pos x="283" y="848"/>
                    </a:cxn>
                    <a:cxn ang="0">
                      <a:pos x="343" y="868"/>
                    </a:cxn>
                    <a:cxn ang="0">
                      <a:pos x="404" y="870"/>
                    </a:cxn>
                  </a:cxnLst>
                  <a:rect l="0" t="0" r="r" b="b"/>
                  <a:pathLst>
                    <a:path w="616" h="871">
                      <a:moveTo>
                        <a:pt x="436" y="865"/>
                      </a:moveTo>
                      <a:lnTo>
                        <a:pt x="436" y="865"/>
                      </a:lnTo>
                      <a:lnTo>
                        <a:pt x="465" y="856"/>
                      </a:lnTo>
                      <a:lnTo>
                        <a:pt x="492" y="842"/>
                      </a:lnTo>
                      <a:lnTo>
                        <a:pt x="516" y="824"/>
                      </a:lnTo>
                      <a:lnTo>
                        <a:pt x="538" y="803"/>
                      </a:lnTo>
                      <a:lnTo>
                        <a:pt x="557" y="779"/>
                      </a:lnTo>
                      <a:lnTo>
                        <a:pt x="574" y="751"/>
                      </a:lnTo>
                      <a:lnTo>
                        <a:pt x="587" y="721"/>
                      </a:lnTo>
                      <a:lnTo>
                        <a:pt x="599" y="688"/>
                      </a:lnTo>
                      <a:lnTo>
                        <a:pt x="608" y="653"/>
                      </a:lnTo>
                      <a:lnTo>
                        <a:pt x="613" y="615"/>
                      </a:lnTo>
                      <a:lnTo>
                        <a:pt x="616" y="577"/>
                      </a:lnTo>
                      <a:lnTo>
                        <a:pt x="616" y="536"/>
                      </a:lnTo>
                      <a:lnTo>
                        <a:pt x="614" y="494"/>
                      </a:lnTo>
                      <a:lnTo>
                        <a:pt x="608" y="452"/>
                      </a:lnTo>
                      <a:lnTo>
                        <a:pt x="599" y="408"/>
                      </a:lnTo>
                      <a:lnTo>
                        <a:pt x="587" y="363"/>
                      </a:lnTo>
                      <a:lnTo>
                        <a:pt x="587" y="363"/>
                      </a:lnTo>
                      <a:lnTo>
                        <a:pt x="573" y="319"/>
                      </a:lnTo>
                      <a:lnTo>
                        <a:pt x="556" y="278"/>
                      </a:lnTo>
                      <a:lnTo>
                        <a:pt x="538" y="239"/>
                      </a:lnTo>
                      <a:lnTo>
                        <a:pt x="516" y="202"/>
                      </a:lnTo>
                      <a:lnTo>
                        <a:pt x="495" y="168"/>
                      </a:lnTo>
                      <a:lnTo>
                        <a:pt x="471" y="136"/>
                      </a:lnTo>
                      <a:lnTo>
                        <a:pt x="445" y="107"/>
                      </a:lnTo>
                      <a:lnTo>
                        <a:pt x="419" y="80"/>
                      </a:lnTo>
                      <a:lnTo>
                        <a:pt x="391" y="58"/>
                      </a:lnTo>
                      <a:lnTo>
                        <a:pt x="362" y="39"/>
                      </a:lnTo>
                      <a:lnTo>
                        <a:pt x="334" y="23"/>
                      </a:lnTo>
                      <a:lnTo>
                        <a:pt x="303" y="12"/>
                      </a:lnTo>
                      <a:lnTo>
                        <a:pt x="273" y="4"/>
                      </a:lnTo>
                      <a:lnTo>
                        <a:pt x="242" y="0"/>
                      </a:lnTo>
                      <a:lnTo>
                        <a:pt x="212" y="1"/>
                      </a:lnTo>
                      <a:lnTo>
                        <a:pt x="181" y="6"/>
                      </a:lnTo>
                      <a:lnTo>
                        <a:pt x="181" y="6"/>
                      </a:lnTo>
                      <a:lnTo>
                        <a:pt x="151" y="16"/>
                      </a:lnTo>
                      <a:lnTo>
                        <a:pt x="124" y="29"/>
                      </a:lnTo>
                      <a:lnTo>
                        <a:pt x="99" y="46"/>
                      </a:lnTo>
                      <a:lnTo>
                        <a:pt x="77" y="67"/>
                      </a:lnTo>
                      <a:lnTo>
                        <a:pt x="58" y="91"/>
                      </a:lnTo>
                      <a:lnTo>
                        <a:pt x="41" y="119"/>
                      </a:lnTo>
                      <a:lnTo>
                        <a:pt x="28" y="149"/>
                      </a:lnTo>
                      <a:lnTo>
                        <a:pt x="17" y="182"/>
                      </a:lnTo>
                      <a:lnTo>
                        <a:pt x="9" y="217"/>
                      </a:lnTo>
                      <a:lnTo>
                        <a:pt x="3" y="255"/>
                      </a:lnTo>
                      <a:lnTo>
                        <a:pt x="0" y="294"/>
                      </a:lnTo>
                      <a:lnTo>
                        <a:pt x="0" y="334"/>
                      </a:lnTo>
                      <a:lnTo>
                        <a:pt x="4" y="376"/>
                      </a:lnTo>
                      <a:lnTo>
                        <a:pt x="10" y="419"/>
                      </a:lnTo>
                      <a:lnTo>
                        <a:pt x="18" y="462"/>
                      </a:lnTo>
                      <a:lnTo>
                        <a:pt x="30" y="507"/>
                      </a:lnTo>
                      <a:lnTo>
                        <a:pt x="30" y="507"/>
                      </a:lnTo>
                      <a:lnTo>
                        <a:pt x="45" y="551"/>
                      </a:lnTo>
                      <a:lnTo>
                        <a:pt x="62" y="592"/>
                      </a:lnTo>
                      <a:lnTo>
                        <a:pt x="80" y="632"/>
                      </a:lnTo>
                      <a:lnTo>
                        <a:pt x="100" y="669"/>
                      </a:lnTo>
                      <a:lnTo>
                        <a:pt x="122" y="704"/>
                      </a:lnTo>
                      <a:lnTo>
                        <a:pt x="146" y="735"/>
                      </a:lnTo>
                      <a:lnTo>
                        <a:pt x="171" y="765"/>
                      </a:lnTo>
                      <a:lnTo>
                        <a:pt x="198" y="790"/>
                      </a:lnTo>
                      <a:lnTo>
                        <a:pt x="225" y="813"/>
                      </a:lnTo>
                      <a:lnTo>
                        <a:pt x="254" y="832"/>
                      </a:lnTo>
                      <a:lnTo>
                        <a:pt x="283" y="848"/>
                      </a:lnTo>
                      <a:lnTo>
                        <a:pt x="313" y="859"/>
                      </a:lnTo>
                      <a:lnTo>
                        <a:pt x="343" y="868"/>
                      </a:lnTo>
                      <a:lnTo>
                        <a:pt x="374" y="871"/>
                      </a:lnTo>
                      <a:lnTo>
                        <a:pt x="404" y="870"/>
                      </a:lnTo>
                      <a:lnTo>
                        <a:pt x="436" y="86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23" name="Freeform 27"/>
                <p:cNvSpPr>
                  <a:spLocks noChangeAspect="1"/>
                </p:cNvSpPr>
                <p:nvPr/>
              </p:nvSpPr>
              <p:spPr bwMode="auto">
                <a:xfrm>
                  <a:off x="1476" y="1532"/>
                  <a:ext cx="135" cy="61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587" y="0"/>
                    </a:cxn>
                    <a:cxn ang="0">
                      <a:pos x="554" y="1"/>
                    </a:cxn>
                    <a:cxn ang="0">
                      <a:pos x="570" y="0"/>
                    </a:cxn>
                    <a:cxn ang="0">
                      <a:pos x="587" y="2"/>
                    </a:cxn>
                    <a:cxn ang="0">
                      <a:pos x="604" y="11"/>
                    </a:cxn>
                    <a:cxn ang="0">
                      <a:pos x="620" y="22"/>
                    </a:cxn>
                    <a:cxn ang="0">
                      <a:pos x="634" y="37"/>
                    </a:cxn>
                    <a:cxn ang="0">
                      <a:pos x="646" y="56"/>
                    </a:cxn>
                    <a:cxn ang="0">
                      <a:pos x="658" y="77"/>
                    </a:cxn>
                    <a:cxn ang="0">
                      <a:pos x="667" y="100"/>
                    </a:cxn>
                    <a:cxn ang="0">
                      <a:pos x="673" y="125"/>
                    </a:cxn>
                    <a:cxn ang="0">
                      <a:pos x="675" y="149"/>
                    </a:cxn>
                    <a:cxn ang="0">
                      <a:pos x="674" y="171"/>
                    </a:cxn>
                    <a:cxn ang="0">
                      <a:pos x="670" y="191"/>
                    </a:cxn>
                    <a:cxn ang="0">
                      <a:pos x="663" y="210"/>
                    </a:cxn>
                    <a:cxn ang="0">
                      <a:pos x="653" y="224"/>
                    </a:cxn>
                    <a:cxn ang="0">
                      <a:pos x="640" y="235"/>
                    </a:cxn>
                    <a:cxn ang="0">
                      <a:pos x="625" y="241"/>
                    </a:cxn>
                    <a:cxn ang="0">
                      <a:pos x="39" y="305"/>
                    </a:cxn>
                    <a:cxn ang="0">
                      <a:pos x="0" y="64"/>
                    </a:cxn>
                  </a:cxnLst>
                  <a:rect l="0" t="0" r="r" b="b"/>
                  <a:pathLst>
                    <a:path w="675" h="305">
                      <a:moveTo>
                        <a:pt x="0" y="64"/>
                      </a:moveTo>
                      <a:lnTo>
                        <a:pt x="587" y="0"/>
                      </a:lnTo>
                      <a:lnTo>
                        <a:pt x="554" y="1"/>
                      </a:lnTo>
                      <a:lnTo>
                        <a:pt x="570" y="0"/>
                      </a:lnTo>
                      <a:lnTo>
                        <a:pt x="587" y="2"/>
                      </a:lnTo>
                      <a:lnTo>
                        <a:pt x="604" y="11"/>
                      </a:lnTo>
                      <a:lnTo>
                        <a:pt x="620" y="22"/>
                      </a:lnTo>
                      <a:lnTo>
                        <a:pt x="634" y="37"/>
                      </a:lnTo>
                      <a:lnTo>
                        <a:pt x="646" y="56"/>
                      </a:lnTo>
                      <a:lnTo>
                        <a:pt x="658" y="77"/>
                      </a:lnTo>
                      <a:lnTo>
                        <a:pt x="667" y="100"/>
                      </a:lnTo>
                      <a:lnTo>
                        <a:pt x="673" y="125"/>
                      </a:lnTo>
                      <a:lnTo>
                        <a:pt x="675" y="149"/>
                      </a:lnTo>
                      <a:lnTo>
                        <a:pt x="674" y="171"/>
                      </a:lnTo>
                      <a:lnTo>
                        <a:pt x="670" y="191"/>
                      </a:lnTo>
                      <a:lnTo>
                        <a:pt x="663" y="210"/>
                      </a:lnTo>
                      <a:lnTo>
                        <a:pt x="653" y="224"/>
                      </a:lnTo>
                      <a:lnTo>
                        <a:pt x="640" y="235"/>
                      </a:lnTo>
                      <a:lnTo>
                        <a:pt x="625" y="241"/>
                      </a:lnTo>
                      <a:lnTo>
                        <a:pt x="39" y="305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24" name="Freeform 28"/>
                <p:cNvSpPr>
                  <a:spLocks noChangeAspect="1"/>
                </p:cNvSpPr>
                <p:nvPr/>
              </p:nvSpPr>
              <p:spPr bwMode="auto">
                <a:xfrm>
                  <a:off x="1476" y="1532"/>
                  <a:ext cx="135" cy="61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587" y="0"/>
                    </a:cxn>
                    <a:cxn ang="0">
                      <a:pos x="554" y="1"/>
                    </a:cxn>
                    <a:cxn ang="0">
                      <a:pos x="554" y="1"/>
                    </a:cxn>
                    <a:cxn ang="0">
                      <a:pos x="570" y="0"/>
                    </a:cxn>
                    <a:cxn ang="0">
                      <a:pos x="587" y="2"/>
                    </a:cxn>
                    <a:cxn ang="0">
                      <a:pos x="604" y="11"/>
                    </a:cxn>
                    <a:cxn ang="0">
                      <a:pos x="620" y="22"/>
                    </a:cxn>
                    <a:cxn ang="0">
                      <a:pos x="634" y="37"/>
                    </a:cxn>
                    <a:cxn ang="0">
                      <a:pos x="646" y="56"/>
                    </a:cxn>
                    <a:cxn ang="0">
                      <a:pos x="658" y="77"/>
                    </a:cxn>
                    <a:cxn ang="0">
                      <a:pos x="667" y="100"/>
                    </a:cxn>
                    <a:cxn ang="0">
                      <a:pos x="667" y="100"/>
                    </a:cxn>
                    <a:cxn ang="0">
                      <a:pos x="673" y="125"/>
                    </a:cxn>
                    <a:cxn ang="0">
                      <a:pos x="675" y="149"/>
                    </a:cxn>
                    <a:cxn ang="0">
                      <a:pos x="674" y="171"/>
                    </a:cxn>
                    <a:cxn ang="0">
                      <a:pos x="670" y="191"/>
                    </a:cxn>
                    <a:cxn ang="0">
                      <a:pos x="663" y="210"/>
                    </a:cxn>
                    <a:cxn ang="0">
                      <a:pos x="653" y="224"/>
                    </a:cxn>
                    <a:cxn ang="0">
                      <a:pos x="640" y="235"/>
                    </a:cxn>
                    <a:cxn ang="0">
                      <a:pos x="625" y="241"/>
                    </a:cxn>
                    <a:cxn ang="0">
                      <a:pos x="39" y="305"/>
                    </a:cxn>
                  </a:cxnLst>
                  <a:rect l="0" t="0" r="r" b="b"/>
                  <a:pathLst>
                    <a:path w="675" h="305">
                      <a:moveTo>
                        <a:pt x="0" y="64"/>
                      </a:moveTo>
                      <a:lnTo>
                        <a:pt x="587" y="0"/>
                      </a:lnTo>
                      <a:lnTo>
                        <a:pt x="554" y="1"/>
                      </a:lnTo>
                      <a:lnTo>
                        <a:pt x="554" y="1"/>
                      </a:lnTo>
                      <a:lnTo>
                        <a:pt x="570" y="0"/>
                      </a:lnTo>
                      <a:lnTo>
                        <a:pt x="587" y="2"/>
                      </a:lnTo>
                      <a:lnTo>
                        <a:pt x="604" y="11"/>
                      </a:lnTo>
                      <a:lnTo>
                        <a:pt x="620" y="22"/>
                      </a:lnTo>
                      <a:lnTo>
                        <a:pt x="634" y="37"/>
                      </a:lnTo>
                      <a:lnTo>
                        <a:pt x="646" y="56"/>
                      </a:lnTo>
                      <a:lnTo>
                        <a:pt x="658" y="77"/>
                      </a:lnTo>
                      <a:lnTo>
                        <a:pt x="667" y="100"/>
                      </a:lnTo>
                      <a:lnTo>
                        <a:pt x="667" y="100"/>
                      </a:lnTo>
                      <a:lnTo>
                        <a:pt x="673" y="125"/>
                      </a:lnTo>
                      <a:lnTo>
                        <a:pt x="675" y="149"/>
                      </a:lnTo>
                      <a:lnTo>
                        <a:pt x="674" y="171"/>
                      </a:lnTo>
                      <a:lnTo>
                        <a:pt x="670" y="191"/>
                      </a:lnTo>
                      <a:lnTo>
                        <a:pt x="663" y="210"/>
                      </a:lnTo>
                      <a:lnTo>
                        <a:pt x="653" y="224"/>
                      </a:lnTo>
                      <a:lnTo>
                        <a:pt x="640" y="235"/>
                      </a:lnTo>
                      <a:lnTo>
                        <a:pt x="625" y="241"/>
                      </a:lnTo>
                      <a:lnTo>
                        <a:pt x="39" y="30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26" name="Freeform 30"/>
                <p:cNvSpPr>
                  <a:spLocks noChangeAspect="1"/>
                </p:cNvSpPr>
                <p:nvPr/>
              </p:nvSpPr>
              <p:spPr bwMode="auto">
                <a:xfrm>
                  <a:off x="547" y="1536"/>
                  <a:ext cx="969" cy="869"/>
                </a:xfrm>
                <a:custGeom>
                  <a:avLst/>
                  <a:gdLst/>
                  <a:ahLst/>
                  <a:cxnLst>
                    <a:cxn ang="0">
                      <a:pos x="57" y="3225"/>
                    </a:cxn>
                    <a:cxn ang="0">
                      <a:pos x="946" y="2776"/>
                    </a:cxn>
                    <a:cxn ang="0">
                      <a:pos x="3121" y="502"/>
                    </a:cxn>
                    <a:cxn ang="0">
                      <a:pos x="4829" y="13"/>
                    </a:cxn>
                    <a:cxn ang="0">
                      <a:pos x="4836" y="333"/>
                    </a:cxn>
                    <a:cxn ang="0">
                      <a:pos x="4803" y="338"/>
                    </a:cxn>
                    <a:cxn ang="0">
                      <a:pos x="4729" y="349"/>
                    </a:cxn>
                    <a:cxn ang="0">
                      <a:pos x="4642" y="363"/>
                    </a:cxn>
                    <a:cxn ang="0">
                      <a:pos x="4547" y="380"/>
                    </a:cxn>
                    <a:cxn ang="0">
                      <a:pos x="4444" y="403"/>
                    </a:cxn>
                    <a:cxn ang="0">
                      <a:pos x="4333" y="432"/>
                    </a:cxn>
                    <a:cxn ang="0">
                      <a:pos x="4219" y="468"/>
                    </a:cxn>
                    <a:cxn ang="0">
                      <a:pos x="4100" y="515"/>
                    </a:cxn>
                    <a:cxn ang="0">
                      <a:pos x="3979" y="572"/>
                    </a:cxn>
                    <a:cxn ang="0">
                      <a:pos x="3858" y="642"/>
                    </a:cxn>
                    <a:cxn ang="0">
                      <a:pos x="3738" y="724"/>
                    </a:cxn>
                    <a:cxn ang="0">
                      <a:pos x="3620" y="822"/>
                    </a:cxn>
                    <a:cxn ang="0">
                      <a:pos x="3507" y="935"/>
                    </a:cxn>
                    <a:cxn ang="0">
                      <a:pos x="3398" y="1066"/>
                    </a:cxn>
                    <a:cxn ang="0">
                      <a:pos x="3299" y="1217"/>
                    </a:cxn>
                    <a:cxn ang="0">
                      <a:pos x="3206" y="1387"/>
                    </a:cxn>
                    <a:cxn ang="0">
                      <a:pos x="3164" y="1480"/>
                    </a:cxn>
                    <a:cxn ang="0">
                      <a:pos x="3117" y="1573"/>
                    </a:cxn>
                    <a:cxn ang="0">
                      <a:pos x="3066" y="1669"/>
                    </a:cxn>
                    <a:cxn ang="0">
                      <a:pos x="3015" y="1765"/>
                    </a:cxn>
                    <a:cxn ang="0">
                      <a:pos x="2961" y="1863"/>
                    </a:cxn>
                    <a:cxn ang="0">
                      <a:pos x="2906" y="1959"/>
                    </a:cxn>
                    <a:cxn ang="0">
                      <a:pos x="2854" y="2053"/>
                    </a:cxn>
                    <a:cxn ang="0">
                      <a:pos x="2801" y="2144"/>
                    </a:cxn>
                    <a:cxn ang="0">
                      <a:pos x="2750" y="2230"/>
                    </a:cxn>
                    <a:cxn ang="0">
                      <a:pos x="2702" y="2310"/>
                    </a:cxn>
                    <a:cxn ang="0">
                      <a:pos x="2659" y="2383"/>
                    </a:cxn>
                    <a:cxn ang="0">
                      <a:pos x="2619" y="2448"/>
                    </a:cxn>
                    <a:cxn ang="0">
                      <a:pos x="2585" y="2505"/>
                    </a:cxn>
                    <a:cxn ang="0">
                      <a:pos x="2556" y="2550"/>
                    </a:cxn>
                    <a:cxn ang="0">
                      <a:pos x="2536" y="2584"/>
                    </a:cxn>
                    <a:cxn ang="0">
                      <a:pos x="2523" y="2606"/>
                    </a:cxn>
                    <a:cxn ang="0">
                      <a:pos x="2518" y="2613"/>
                    </a:cxn>
                    <a:cxn ang="0">
                      <a:pos x="1548" y="4343"/>
                    </a:cxn>
                    <a:cxn ang="0">
                      <a:pos x="361" y="3933"/>
                    </a:cxn>
                    <a:cxn ang="0">
                      <a:pos x="50" y="3241"/>
                    </a:cxn>
                  </a:cxnLst>
                  <a:rect l="0" t="0" r="r" b="b"/>
                  <a:pathLst>
                    <a:path w="4846" h="4343">
                      <a:moveTo>
                        <a:pt x="64" y="3233"/>
                      </a:moveTo>
                      <a:lnTo>
                        <a:pt x="57" y="3225"/>
                      </a:lnTo>
                      <a:lnTo>
                        <a:pt x="0" y="2776"/>
                      </a:lnTo>
                      <a:lnTo>
                        <a:pt x="946" y="2776"/>
                      </a:lnTo>
                      <a:lnTo>
                        <a:pt x="1617" y="1940"/>
                      </a:lnTo>
                      <a:lnTo>
                        <a:pt x="3121" y="502"/>
                      </a:lnTo>
                      <a:lnTo>
                        <a:pt x="4846" y="0"/>
                      </a:lnTo>
                      <a:lnTo>
                        <a:pt x="4829" y="13"/>
                      </a:lnTo>
                      <a:lnTo>
                        <a:pt x="4836" y="30"/>
                      </a:lnTo>
                      <a:lnTo>
                        <a:pt x="4836" y="333"/>
                      </a:lnTo>
                      <a:lnTo>
                        <a:pt x="4836" y="333"/>
                      </a:lnTo>
                      <a:lnTo>
                        <a:pt x="4803" y="338"/>
                      </a:lnTo>
                      <a:lnTo>
                        <a:pt x="4767" y="343"/>
                      </a:lnTo>
                      <a:lnTo>
                        <a:pt x="4729" y="349"/>
                      </a:lnTo>
                      <a:lnTo>
                        <a:pt x="4687" y="355"/>
                      </a:lnTo>
                      <a:lnTo>
                        <a:pt x="4642" y="363"/>
                      </a:lnTo>
                      <a:lnTo>
                        <a:pt x="4597" y="371"/>
                      </a:lnTo>
                      <a:lnTo>
                        <a:pt x="4547" y="380"/>
                      </a:lnTo>
                      <a:lnTo>
                        <a:pt x="4497" y="390"/>
                      </a:lnTo>
                      <a:lnTo>
                        <a:pt x="4444" y="403"/>
                      </a:lnTo>
                      <a:lnTo>
                        <a:pt x="4390" y="416"/>
                      </a:lnTo>
                      <a:lnTo>
                        <a:pt x="4333" y="432"/>
                      </a:lnTo>
                      <a:lnTo>
                        <a:pt x="4277" y="449"/>
                      </a:lnTo>
                      <a:lnTo>
                        <a:pt x="4219" y="468"/>
                      </a:lnTo>
                      <a:lnTo>
                        <a:pt x="4160" y="491"/>
                      </a:lnTo>
                      <a:lnTo>
                        <a:pt x="4100" y="515"/>
                      </a:lnTo>
                      <a:lnTo>
                        <a:pt x="4040" y="542"/>
                      </a:lnTo>
                      <a:lnTo>
                        <a:pt x="3979" y="572"/>
                      </a:lnTo>
                      <a:lnTo>
                        <a:pt x="3918" y="605"/>
                      </a:lnTo>
                      <a:lnTo>
                        <a:pt x="3858" y="642"/>
                      </a:lnTo>
                      <a:lnTo>
                        <a:pt x="3798" y="682"/>
                      </a:lnTo>
                      <a:lnTo>
                        <a:pt x="3738" y="724"/>
                      </a:lnTo>
                      <a:lnTo>
                        <a:pt x="3679" y="771"/>
                      </a:lnTo>
                      <a:lnTo>
                        <a:pt x="3620" y="822"/>
                      </a:lnTo>
                      <a:lnTo>
                        <a:pt x="3563" y="877"/>
                      </a:lnTo>
                      <a:lnTo>
                        <a:pt x="3507" y="935"/>
                      </a:lnTo>
                      <a:lnTo>
                        <a:pt x="3453" y="998"/>
                      </a:lnTo>
                      <a:lnTo>
                        <a:pt x="3398" y="1066"/>
                      </a:lnTo>
                      <a:lnTo>
                        <a:pt x="3348" y="1139"/>
                      </a:lnTo>
                      <a:lnTo>
                        <a:pt x="3299" y="1217"/>
                      </a:lnTo>
                      <a:lnTo>
                        <a:pt x="3251" y="1299"/>
                      </a:lnTo>
                      <a:lnTo>
                        <a:pt x="3206" y="1387"/>
                      </a:lnTo>
                      <a:lnTo>
                        <a:pt x="3164" y="1480"/>
                      </a:lnTo>
                      <a:lnTo>
                        <a:pt x="3164" y="1480"/>
                      </a:lnTo>
                      <a:lnTo>
                        <a:pt x="3141" y="1526"/>
                      </a:lnTo>
                      <a:lnTo>
                        <a:pt x="3117" y="1573"/>
                      </a:lnTo>
                      <a:lnTo>
                        <a:pt x="3092" y="1621"/>
                      </a:lnTo>
                      <a:lnTo>
                        <a:pt x="3066" y="1669"/>
                      </a:lnTo>
                      <a:lnTo>
                        <a:pt x="3041" y="1716"/>
                      </a:lnTo>
                      <a:lnTo>
                        <a:pt x="3015" y="1765"/>
                      </a:lnTo>
                      <a:lnTo>
                        <a:pt x="2988" y="1815"/>
                      </a:lnTo>
                      <a:lnTo>
                        <a:pt x="2961" y="1863"/>
                      </a:lnTo>
                      <a:lnTo>
                        <a:pt x="2934" y="1911"/>
                      </a:lnTo>
                      <a:lnTo>
                        <a:pt x="2906" y="1959"/>
                      </a:lnTo>
                      <a:lnTo>
                        <a:pt x="2880" y="2006"/>
                      </a:lnTo>
                      <a:lnTo>
                        <a:pt x="2854" y="2053"/>
                      </a:lnTo>
                      <a:lnTo>
                        <a:pt x="2827" y="2099"/>
                      </a:lnTo>
                      <a:lnTo>
                        <a:pt x="2801" y="2144"/>
                      </a:lnTo>
                      <a:lnTo>
                        <a:pt x="2775" y="2187"/>
                      </a:lnTo>
                      <a:lnTo>
                        <a:pt x="2750" y="2230"/>
                      </a:lnTo>
                      <a:lnTo>
                        <a:pt x="2726" y="2271"/>
                      </a:lnTo>
                      <a:lnTo>
                        <a:pt x="2702" y="2310"/>
                      </a:lnTo>
                      <a:lnTo>
                        <a:pt x="2680" y="2347"/>
                      </a:lnTo>
                      <a:lnTo>
                        <a:pt x="2659" y="2383"/>
                      </a:lnTo>
                      <a:lnTo>
                        <a:pt x="2638" y="2417"/>
                      </a:lnTo>
                      <a:lnTo>
                        <a:pt x="2619" y="2448"/>
                      </a:lnTo>
                      <a:lnTo>
                        <a:pt x="2601" y="2477"/>
                      </a:lnTo>
                      <a:lnTo>
                        <a:pt x="2585" y="2505"/>
                      </a:lnTo>
                      <a:lnTo>
                        <a:pt x="2570" y="2529"/>
                      </a:lnTo>
                      <a:lnTo>
                        <a:pt x="2556" y="2550"/>
                      </a:lnTo>
                      <a:lnTo>
                        <a:pt x="2546" y="2569"/>
                      </a:lnTo>
                      <a:lnTo>
                        <a:pt x="2536" y="2584"/>
                      </a:lnTo>
                      <a:lnTo>
                        <a:pt x="2528" y="2597"/>
                      </a:lnTo>
                      <a:lnTo>
                        <a:pt x="2523" y="2606"/>
                      </a:lnTo>
                      <a:lnTo>
                        <a:pt x="2519" y="2611"/>
                      </a:lnTo>
                      <a:lnTo>
                        <a:pt x="2518" y="2613"/>
                      </a:lnTo>
                      <a:lnTo>
                        <a:pt x="1815" y="3528"/>
                      </a:lnTo>
                      <a:lnTo>
                        <a:pt x="1548" y="4343"/>
                      </a:lnTo>
                      <a:lnTo>
                        <a:pt x="833" y="4185"/>
                      </a:lnTo>
                      <a:lnTo>
                        <a:pt x="361" y="3933"/>
                      </a:lnTo>
                      <a:lnTo>
                        <a:pt x="50" y="3641"/>
                      </a:lnTo>
                      <a:lnTo>
                        <a:pt x="50" y="3241"/>
                      </a:lnTo>
                      <a:lnTo>
                        <a:pt x="64" y="3233"/>
                      </a:lnTo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27" name="Freeform 31"/>
                <p:cNvSpPr>
                  <a:spLocks noChangeAspect="1"/>
                </p:cNvSpPr>
                <p:nvPr/>
              </p:nvSpPr>
              <p:spPr bwMode="auto">
                <a:xfrm>
                  <a:off x="429" y="1510"/>
                  <a:ext cx="1505" cy="938"/>
                </a:xfrm>
                <a:custGeom>
                  <a:avLst/>
                  <a:gdLst/>
                  <a:ahLst/>
                  <a:cxnLst>
                    <a:cxn ang="0">
                      <a:pos x="4901" y="330"/>
                    </a:cxn>
                    <a:cxn ang="0">
                      <a:pos x="3986" y="732"/>
                    </a:cxn>
                    <a:cxn ang="0">
                      <a:pos x="3130" y="1509"/>
                    </a:cxn>
                    <a:cxn ang="0">
                      <a:pos x="2415" y="2276"/>
                    </a:cxn>
                    <a:cxn ang="0">
                      <a:pos x="1815" y="2882"/>
                    </a:cxn>
                    <a:cxn ang="0">
                      <a:pos x="1452" y="3198"/>
                    </a:cxn>
                    <a:cxn ang="0">
                      <a:pos x="1008" y="3269"/>
                    </a:cxn>
                    <a:cxn ang="0">
                      <a:pos x="451" y="3276"/>
                    </a:cxn>
                    <a:cxn ang="0">
                      <a:pos x="180" y="3267"/>
                    </a:cxn>
                    <a:cxn ang="0">
                      <a:pos x="471" y="3410"/>
                    </a:cxn>
                    <a:cxn ang="0">
                      <a:pos x="1053" y="3382"/>
                    </a:cxn>
                    <a:cxn ang="0">
                      <a:pos x="1473" y="3279"/>
                    </a:cxn>
                    <a:cxn ang="0">
                      <a:pos x="1946" y="2798"/>
                    </a:cxn>
                    <a:cxn ang="0">
                      <a:pos x="2251" y="2477"/>
                    </a:cxn>
                    <a:cxn ang="0">
                      <a:pos x="2700" y="2040"/>
                    </a:cxn>
                    <a:cxn ang="0">
                      <a:pos x="3048" y="1698"/>
                    </a:cxn>
                    <a:cxn ang="0">
                      <a:pos x="2890" y="1918"/>
                    </a:cxn>
                    <a:cxn ang="0">
                      <a:pos x="2553" y="2334"/>
                    </a:cxn>
                    <a:cxn ang="0">
                      <a:pos x="2302" y="2627"/>
                    </a:cxn>
                    <a:cxn ang="0">
                      <a:pos x="1894" y="3048"/>
                    </a:cxn>
                    <a:cxn ang="0">
                      <a:pos x="1382" y="3397"/>
                    </a:cxn>
                    <a:cxn ang="0">
                      <a:pos x="724" y="3608"/>
                    </a:cxn>
                    <a:cxn ang="0">
                      <a:pos x="138" y="3796"/>
                    </a:cxn>
                    <a:cxn ang="0">
                      <a:pos x="214" y="3942"/>
                    </a:cxn>
                    <a:cxn ang="0">
                      <a:pos x="893" y="3699"/>
                    </a:cxn>
                    <a:cxn ang="0">
                      <a:pos x="1600" y="3382"/>
                    </a:cxn>
                    <a:cxn ang="0">
                      <a:pos x="1974" y="3035"/>
                    </a:cxn>
                    <a:cxn ang="0">
                      <a:pos x="2278" y="2681"/>
                    </a:cxn>
                    <a:cxn ang="0">
                      <a:pos x="2627" y="2303"/>
                    </a:cxn>
                    <a:cxn ang="0">
                      <a:pos x="3039" y="1844"/>
                    </a:cxn>
                    <a:cxn ang="0">
                      <a:pos x="3235" y="1623"/>
                    </a:cxn>
                    <a:cxn ang="0">
                      <a:pos x="2941" y="2016"/>
                    </a:cxn>
                    <a:cxn ang="0">
                      <a:pos x="2615" y="2458"/>
                    </a:cxn>
                    <a:cxn ang="0">
                      <a:pos x="2359" y="2789"/>
                    </a:cxn>
                    <a:cxn ang="0">
                      <a:pos x="1681" y="3471"/>
                    </a:cxn>
                    <a:cxn ang="0">
                      <a:pos x="1009" y="3934"/>
                    </a:cxn>
                    <a:cxn ang="0">
                      <a:pos x="738" y="4314"/>
                    </a:cxn>
                    <a:cxn ang="0">
                      <a:pos x="1326" y="3850"/>
                    </a:cxn>
                    <a:cxn ang="0">
                      <a:pos x="1992" y="3240"/>
                    </a:cxn>
                    <a:cxn ang="0">
                      <a:pos x="2502" y="2639"/>
                    </a:cxn>
                    <a:cxn ang="0">
                      <a:pos x="2879" y="2208"/>
                    </a:cxn>
                    <a:cxn ang="0">
                      <a:pos x="3231" y="1806"/>
                    </a:cxn>
                    <a:cxn ang="0">
                      <a:pos x="3243" y="1818"/>
                    </a:cxn>
                    <a:cxn ang="0">
                      <a:pos x="2887" y="2317"/>
                    </a:cxn>
                    <a:cxn ang="0">
                      <a:pos x="2605" y="2699"/>
                    </a:cxn>
                    <a:cxn ang="0">
                      <a:pos x="2436" y="2898"/>
                    </a:cxn>
                    <a:cxn ang="0">
                      <a:pos x="2166" y="3207"/>
                    </a:cxn>
                    <a:cxn ang="0">
                      <a:pos x="1966" y="3498"/>
                    </a:cxn>
                    <a:cxn ang="0">
                      <a:pos x="1811" y="4621"/>
                    </a:cxn>
                    <a:cxn ang="0">
                      <a:pos x="1883" y="4166"/>
                    </a:cxn>
                    <a:cxn ang="0">
                      <a:pos x="2028" y="3604"/>
                    </a:cxn>
                    <a:cxn ang="0">
                      <a:pos x="2292" y="3171"/>
                    </a:cxn>
                    <a:cxn ang="0">
                      <a:pos x="2553" y="2803"/>
                    </a:cxn>
                    <a:cxn ang="0">
                      <a:pos x="2837" y="2478"/>
                    </a:cxn>
                    <a:cxn ang="0">
                      <a:pos x="3125" y="2147"/>
                    </a:cxn>
                    <a:cxn ang="0">
                      <a:pos x="3357" y="1858"/>
                    </a:cxn>
                    <a:cxn ang="0">
                      <a:pos x="3942" y="1133"/>
                    </a:cxn>
                    <a:cxn ang="0">
                      <a:pos x="4708" y="544"/>
                    </a:cxn>
                    <a:cxn ang="0">
                      <a:pos x="5701" y="273"/>
                    </a:cxn>
                    <a:cxn ang="0">
                      <a:pos x="6104" y="223"/>
                    </a:cxn>
                    <a:cxn ang="0">
                      <a:pos x="6387" y="216"/>
                    </a:cxn>
                  </a:cxnLst>
                  <a:rect l="0" t="0" r="r" b="b"/>
                  <a:pathLst>
                    <a:path w="7527" h="4689">
                      <a:moveTo>
                        <a:pt x="7527" y="0"/>
                      </a:moveTo>
                      <a:lnTo>
                        <a:pt x="6401" y="49"/>
                      </a:lnTo>
                      <a:lnTo>
                        <a:pt x="5662" y="235"/>
                      </a:lnTo>
                      <a:lnTo>
                        <a:pt x="5561" y="239"/>
                      </a:lnTo>
                      <a:lnTo>
                        <a:pt x="5462" y="245"/>
                      </a:lnTo>
                      <a:lnTo>
                        <a:pt x="5365" y="253"/>
                      </a:lnTo>
                      <a:lnTo>
                        <a:pt x="5268" y="263"/>
                      </a:lnTo>
                      <a:lnTo>
                        <a:pt x="5174" y="276"/>
                      </a:lnTo>
                      <a:lnTo>
                        <a:pt x="5082" y="292"/>
                      </a:lnTo>
                      <a:lnTo>
                        <a:pt x="4990" y="309"/>
                      </a:lnTo>
                      <a:lnTo>
                        <a:pt x="4901" y="330"/>
                      </a:lnTo>
                      <a:lnTo>
                        <a:pt x="4814" y="353"/>
                      </a:lnTo>
                      <a:lnTo>
                        <a:pt x="4726" y="378"/>
                      </a:lnTo>
                      <a:lnTo>
                        <a:pt x="4640" y="406"/>
                      </a:lnTo>
                      <a:lnTo>
                        <a:pt x="4555" y="436"/>
                      </a:lnTo>
                      <a:lnTo>
                        <a:pt x="4472" y="470"/>
                      </a:lnTo>
                      <a:lnTo>
                        <a:pt x="4389" y="507"/>
                      </a:lnTo>
                      <a:lnTo>
                        <a:pt x="4307" y="545"/>
                      </a:lnTo>
                      <a:lnTo>
                        <a:pt x="4225" y="588"/>
                      </a:lnTo>
                      <a:lnTo>
                        <a:pt x="4145" y="633"/>
                      </a:lnTo>
                      <a:lnTo>
                        <a:pt x="4065" y="681"/>
                      </a:lnTo>
                      <a:lnTo>
                        <a:pt x="3986" y="732"/>
                      </a:lnTo>
                      <a:lnTo>
                        <a:pt x="3908" y="787"/>
                      </a:lnTo>
                      <a:lnTo>
                        <a:pt x="3828" y="844"/>
                      </a:lnTo>
                      <a:lnTo>
                        <a:pt x="3751" y="905"/>
                      </a:lnTo>
                      <a:lnTo>
                        <a:pt x="3673" y="968"/>
                      </a:lnTo>
                      <a:lnTo>
                        <a:pt x="3595" y="1036"/>
                      </a:lnTo>
                      <a:lnTo>
                        <a:pt x="3518" y="1106"/>
                      </a:lnTo>
                      <a:lnTo>
                        <a:pt x="3441" y="1179"/>
                      </a:lnTo>
                      <a:lnTo>
                        <a:pt x="3363" y="1256"/>
                      </a:lnTo>
                      <a:lnTo>
                        <a:pt x="3286" y="1338"/>
                      </a:lnTo>
                      <a:lnTo>
                        <a:pt x="3208" y="1421"/>
                      </a:lnTo>
                      <a:lnTo>
                        <a:pt x="3130" y="1509"/>
                      </a:lnTo>
                      <a:lnTo>
                        <a:pt x="3051" y="1601"/>
                      </a:lnTo>
                      <a:lnTo>
                        <a:pt x="2972" y="1696"/>
                      </a:lnTo>
                      <a:lnTo>
                        <a:pt x="2911" y="1760"/>
                      </a:lnTo>
                      <a:lnTo>
                        <a:pt x="2848" y="1825"/>
                      </a:lnTo>
                      <a:lnTo>
                        <a:pt x="2786" y="1891"/>
                      </a:lnTo>
                      <a:lnTo>
                        <a:pt x="2723" y="1955"/>
                      </a:lnTo>
                      <a:lnTo>
                        <a:pt x="2660" y="2021"/>
                      </a:lnTo>
                      <a:lnTo>
                        <a:pt x="2599" y="2085"/>
                      </a:lnTo>
                      <a:lnTo>
                        <a:pt x="2537" y="2149"/>
                      </a:lnTo>
                      <a:lnTo>
                        <a:pt x="2475" y="2214"/>
                      </a:lnTo>
                      <a:lnTo>
                        <a:pt x="2415" y="2276"/>
                      </a:lnTo>
                      <a:lnTo>
                        <a:pt x="2355" y="2339"/>
                      </a:lnTo>
                      <a:lnTo>
                        <a:pt x="2295" y="2399"/>
                      </a:lnTo>
                      <a:lnTo>
                        <a:pt x="2237" y="2460"/>
                      </a:lnTo>
                      <a:lnTo>
                        <a:pt x="2179" y="2518"/>
                      </a:lnTo>
                      <a:lnTo>
                        <a:pt x="2123" y="2575"/>
                      </a:lnTo>
                      <a:lnTo>
                        <a:pt x="2067" y="2631"/>
                      </a:lnTo>
                      <a:lnTo>
                        <a:pt x="2015" y="2686"/>
                      </a:lnTo>
                      <a:lnTo>
                        <a:pt x="1962" y="2738"/>
                      </a:lnTo>
                      <a:lnTo>
                        <a:pt x="1911" y="2788"/>
                      </a:lnTo>
                      <a:lnTo>
                        <a:pt x="1862" y="2836"/>
                      </a:lnTo>
                      <a:lnTo>
                        <a:pt x="1815" y="2882"/>
                      </a:lnTo>
                      <a:lnTo>
                        <a:pt x="1770" y="2926"/>
                      </a:lnTo>
                      <a:lnTo>
                        <a:pt x="1727" y="2967"/>
                      </a:lnTo>
                      <a:lnTo>
                        <a:pt x="1686" y="3005"/>
                      </a:lnTo>
                      <a:lnTo>
                        <a:pt x="1648" y="3040"/>
                      </a:lnTo>
                      <a:lnTo>
                        <a:pt x="1612" y="3073"/>
                      </a:lnTo>
                      <a:lnTo>
                        <a:pt x="1578" y="3102"/>
                      </a:lnTo>
                      <a:lnTo>
                        <a:pt x="1547" y="3128"/>
                      </a:lnTo>
                      <a:lnTo>
                        <a:pt x="1519" y="3150"/>
                      </a:lnTo>
                      <a:lnTo>
                        <a:pt x="1494" y="3170"/>
                      </a:lnTo>
                      <a:lnTo>
                        <a:pt x="1471" y="3185"/>
                      </a:lnTo>
                      <a:lnTo>
                        <a:pt x="1452" y="3198"/>
                      </a:lnTo>
                      <a:lnTo>
                        <a:pt x="1436" y="3205"/>
                      </a:lnTo>
                      <a:lnTo>
                        <a:pt x="1405" y="3215"/>
                      </a:lnTo>
                      <a:lnTo>
                        <a:pt x="1371" y="3224"/>
                      </a:lnTo>
                      <a:lnTo>
                        <a:pt x="1334" y="3233"/>
                      </a:lnTo>
                      <a:lnTo>
                        <a:pt x="1293" y="3240"/>
                      </a:lnTo>
                      <a:lnTo>
                        <a:pt x="1251" y="3246"/>
                      </a:lnTo>
                      <a:lnTo>
                        <a:pt x="1205" y="3252"/>
                      </a:lnTo>
                      <a:lnTo>
                        <a:pt x="1158" y="3258"/>
                      </a:lnTo>
                      <a:lnTo>
                        <a:pt x="1109" y="3262"/>
                      </a:lnTo>
                      <a:lnTo>
                        <a:pt x="1059" y="3266"/>
                      </a:lnTo>
                      <a:lnTo>
                        <a:pt x="1008" y="3269"/>
                      </a:lnTo>
                      <a:lnTo>
                        <a:pt x="956" y="3272"/>
                      </a:lnTo>
                      <a:lnTo>
                        <a:pt x="903" y="3274"/>
                      </a:lnTo>
                      <a:lnTo>
                        <a:pt x="850" y="3275"/>
                      </a:lnTo>
                      <a:lnTo>
                        <a:pt x="797" y="3276"/>
                      </a:lnTo>
                      <a:lnTo>
                        <a:pt x="744" y="3278"/>
                      </a:lnTo>
                      <a:lnTo>
                        <a:pt x="693" y="3278"/>
                      </a:lnTo>
                      <a:lnTo>
                        <a:pt x="641" y="3278"/>
                      </a:lnTo>
                      <a:lnTo>
                        <a:pt x="592" y="3278"/>
                      </a:lnTo>
                      <a:lnTo>
                        <a:pt x="542" y="3278"/>
                      </a:lnTo>
                      <a:lnTo>
                        <a:pt x="497" y="3276"/>
                      </a:lnTo>
                      <a:lnTo>
                        <a:pt x="451" y="3276"/>
                      </a:lnTo>
                      <a:lnTo>
                        <a:pt x="409" y="3275"/>
                      </a:lnTo>
                      <a:lnTo>
                        <a:pt x="369" y="3274"/>
                      </a:lnTo>
                      <a:lnTo>
                        <a:pt x="333" y="3273"/>
                      </a:lnTo>
                      <a:lnTo>
                        <a:pt x="299" y="3272"/>
                      </a:lnTo>
                      <a:lnTo>
                        <a:pt x="269" y="3270"/>
                      </a:lnTo>
                      <a:lnTo>
                        <a:pt x="244" y="3269"/>
                      </a:lnTo>
                      <a:lnTo>
                        <a:pt x="221" y="3269"/>
                      </a:lnTo>
                      <a:lnTo>
                        <a:pt x="204" y="3268"/>
                      </a:lnTo>
                      <a:lnTo>
                        <a:pt x="191" y="3267"/>
                      </a:lnTo>
                      <a:lnTo>
                        <a:pt x="183" y="3267"/>
                      </a:lnTo>
                      <a:lnTo>
                        <a:pt x="180" y="3267"/>
                      </a:lnTo>
                      <a:lnTo>
                        <a:pt x="21" y="3410"/>
                      </a:lnTo>
                      <a:lnTo>
                        <a:pt x="57" y="3410"/>
                      </a:lnTo>
                      <a:lnTo>
                        <a:pt x="96" y="3410"/>
                      </a:lnTo>
                      <a:lnTo>
                        <a:pt x="136" y="3410"/>
                      </a:lnTo>
                      <a:lnTo>
                        <a:pt x="179" y="3410"/>
                      </a:lnTo>
                      <a:lnTo>
                        <a:pt x="223" y="3411"/>
                      </a:lnTo>
                      <a:lnTo>
                        <a:pt x="270" y="3411"/>
                      </a:lnTo>
                      <a:lnTo>
                        <a:pt x="320" y="3411"/>
                      </a:lnTo>
                      <a:lnTo>
                        <a:pt x="369" y="3411"/>
                      </a:lnTo>
                      <a:lnTo>
                        <a:pt x="420" y="3410"/>
                      </a:lnTo>
                      <a:lnTo>
                        <a:pt x="471" y="3410"/>
                      </a:lnTo>
                      <a:lnTo>
                        <a:pt x="524" y="3410"/>
                      </a:lnTo>
                      <a:lnTo>
                        <a:pt x="578" y="3409"/>
                      </a:lnTo>
                      <a:lnTo>
                        <a:pt x="631" y="3407"/>
                      </a:lnTo>
                      <a:lnTo>
                        <a:pt x="685" y="3405"/>
                      </a:lnTo>
                      <a:lnTo>
                        <a:pt x="739" y="3404"/>
                      </a:lnTo>
                      <a:lnTo>
                        <a:pt x="794" y="3401"/>
                      </a:lnTo>
                      <a:lnTo>
                        <a:pt x="848" y="3399"/>
                      </a:lnTo>
                      <a:lnTo>
                        <a:pt x="901" y="3395"/>
                      </a:lnTo>
                      <a:lnTo>
                        <a:pt x="952" y="3392"/>
                      </a:lnTo>
                      <a:lnTo>
                        <a:pt x="1004" y="3387"/>
                      </a:lnTo>
                      <a:lnTo>
                        <a:pt x="1053" y="3382"/>
                      </a:lnTo>
                      <a:lnTo>
                        <a:pt x="1103" y="3376"/>
                      </a:lnTo>
                      <a:lnTo>
                        <a:pt x="1150" y="3370"/>
                      </a:lnTo>
                      <a:lnTo>
                        <a:pt x="1195" y="3364"/>
                      </a:lnTo>
                      <a:lnTo>
                        <a:pt x="1239" y="3355"/>
                      </a:lnTo>
                      <a:lnTo>
                        <a:pt x="1281" y="3347"/>
                      </a:lnTo>
                      <a:lnTo>
                        <a:pt x="1319" y="3338"/>
                      </a:lnTo>
                      <a:lnTo>
                        <a:pt x="1357" y="3329"/>
                      </a:lnTo>
                      <a:lnTo>
                        <a:pt x="1390" y="3318"/>
                      </a:lnTo>
                      <a:lnTo>
                        <a:pt x="1422" y="3306"/>
                      </a:lnTo>
                      <a:lnTo>
                        <a:pt x="1449" y="3292"/>
                      </a:lnTo>
                      <a:lnTo>
                        <a:pt x="1473" y="3279"/>
                      </a:lnTo>
                      <a:lnTo>
                        <a:pt x="1521" y="3238"/>
                      </a:lnTo>
                      <a:lnTo>
                        <a:pt x="1569" y="3195"/>
                      </a:lnTo>
                      <a:lnTo>
                        <a:pt x="1616" y="3151"/>
                      </a:lnTo>
                      <a:lnTo>
                        <a:pt x="1662" y="3107"/>
                      </a:lnTo>
                      <a:lnTo>
                        <a:pt x="1707" y="3062"/>
                      </a:lnTo>
                      <a:lnTo>
                        <a:pt x="1751" y="3016"/>
                      </a:lnTo>
                      <a:lnTo>
                        <a:pt x="1793" y="2971"/>
                      </a:lnTo>
                      <a:lnTo>
                        <a:pt x="1834" y="2926"/>
                      </a:lnTo>
                      <a:lnTo>
                        <a:pt x="1873" y="2882"/>
                      </a:lnTo>
                      <a:lnTo>
                        <a:pt x="1910" y="2840"/>
                      </a:lnTo>
                      <a:lnTo>
                        <a:pt x="1946" y="2798"/>
                      </a:lnTo>
                      <a:lnTo>
                        <a:pt x="1978" y="2760"/>
                      </a:lnTo>
                      <a:lnTo>
                        <a:pt x="2010" y="2723"/>
                      </a:lnTo>
                      <a:lnTo>
                        <a:pt x="2039" y="2690"/>
                      </a:lnTo>
                      <a:lnTo>
                        <a:pt x="2064" y="2659"/>
                      </a:lnTo>
                      <a:lnTo>
                        <a:pt x="2088" y="2632"/>
                      </a:lnTo>
                      <a:lnTo>
                        <a:pt x="2108" y="2614"/>
                      </a:lnTo>
                      <a:lnTo>
                        <a:pt x="2131" y="2592"/>
                      </a:lnTo>
                      <a:lnTo>
                        <a:pt x="2158" y="2567"/>
                      </a:lnTo>
                      <a:lnTo>
                        <a:pt x="2187" y="2540"/>
                      </a:lnTo>
                      <a:lnTo>
                        <a:pt x="2218" y="2510"/>
                      </a:lnTo>
                      <a:lnTo>
                        <a:pt x="2251" y="2477"/>
                      </a:lnTo>
                      <a:lnTo>
                        <a:pt x="2288" y="2442"/>
                      </a:lnTo>
                      <a:lnTo>
                        <a:pt x="2325" y="2405"/>
                      </a:lnTo>
                      <a:lnTo>
                        <a:pt x="2365" y="2368"/>
                      </a:lnTo>
                      <a:lnTo>
                        <a:pt x="2404" y="2329"/>
                      </a:lnTo>
                      <a:lnTo>
                        <a:pt x="2445" y="2289"/>
                      </a:lnTo>
                      <a:lnTo>
                        <a:pt x="2487" y="2248"/>
                      </a:lnTo>
                      <a:lnTo>
                        <a:pt x="2531" y="2206"/>
                      </a:lnTo>
                      <a:lnTo>
                        <a:pt x="2573" y="2164"/>
                      </a:lnTo>
                      <a:lnTo>
                        <a:pt x="2616" y="2123"/>
                      </a:lnTo>
                      <a:lnTo>
                        <a:pt x="2658" y="2081"/>
                      </a:lnTo>
                      <a:lnTo>
                        <a:pt x="2700" y="2040"/>
                      </a:lnTo>
                      <a:lnTo>
                        <a:pt x="2741" y="2000"/>
                      </a:lnTo>
                      <a:lnTo>
                        <a:pt x="2781" y="1961"/>
                      </a:lnTo>
                      <a:lnTo>
                        <a:pt x="2819" y="1924"/>
                      </a:lnTo>
                      <a:lnTo>
                        <a:pt x="2855" y="1887"/>
                      </a:lnTo>
                      <a:lnTo>
                        <a:pt x="2891" y="1852"/>
                      </a:lnTo>
                      <a:lnTo>
                        <a:pt x="2924" y="1821"/>
                      </a:lnTo>
                      <a:lnTo>
                        <a:pt x="2954" y="1790"/>
                      </a:lnTo>
                      <a:lnTo>
                        <a:pt x="2983" y="1762"/>
                      </a:lnTo>
                      <a:lnTo>
                        <a:pt x="3007" y="1738"/>
                      </a:lnTo>
                      <a:lnTo>
                        <a:pt x="3030" y="1716"/>
                      </a:lnTo>
                      <a:lnTo>
                        <a:pt x="3048" y="1698"/>
                      </a:lnTo>
                      <a:lnTo>
                        <a:pt x="3062" y="1683"/>
                      </a:lnTo>
                      <a:lnTo>
                        <a:pt x="3073" y="1673"/>
                      </a:lnTo>
                      <a:lnTo>
                        <a:pt x="3080" y="1666"/>
                      </a:lnTo>
                      <a:lnTo>
                        <a:pt x="3083" y="1664"/>
                      </a:lnTo>
                      <a:lnTo>
                        <a:pt x="3059" y="1698"/>
                      </a:lnTo>
                      <a:lnTo>
                        <a:pt x="3032" y="1733"/>
                      </a:lnTo>
                      <a:lnTo>
                        <a:pt x="3006" y="1768"/>
                      </a:lnTo>
                      <a:lnTo>
                        <a:pt x="2978" y="1805"/>
                      </a:lnTo>
                      <a:lnTo>
                        <a:pt x="2949" y="1842"/>
                      </a:lnTo>
                      <a:lnTo>
                        <a:pt x="2920" y="1880"/>
                      </a:lnTo>
                      <a:lnTo>
                        <a:pt x="2890" y="1918"/>
                      </a:lnTo>
                      <a:lnTo>
                        <a:pt x="2860" y="1956"/>
                      </a:lnTo>
                      <a:lnTo>
                        <a:pt x="2829" y="1995"/>
                      </a:lnTo>
                      <a:lnTo>
                        <a:pt x="2799" y="2034"/>
                      </a:lnTo>
                      <a:lnTo>
                        <a:pt x="2768" y="2073"/>
                      </a:lnTo>
                      <a:lnTo>
                        <a:pt x="2736" y="2112"/>
                      </a:lnTo>
                      <a:lnTo>
                        <a:pt x="2705" y="2149"/>
                      </a:lnTo>
                      <a:lnTo>
                        <a:pt x="2674" y="2188"/>
                      </a:lnTo>
                      <a:lnTo>
                        <a:pt x="2642" y="2226"/>
                      </a:lnTo>
                      <a:lnTo>
                        <a:pt x="2612" y="2262"/>
                      </a:lnTo>
                      <a:lnTo>
                        <a:pt x="2582" y="2299"/>
                      </a:lnTo>
                      <a:lnTo>
                        <a:pt x="2553" y="2334"/>
                      </a:lnTo>
                      <a:lnTo>
                        <a:pt x="2525" y="2368"/>
                      </a:lnTo>
                      <a:lnTo>
                        <a:pt x="2497" y="2400"/>
                      </a:lnTo>
                      <a:lnTo>
                        <a:pt x="2470" y="2432"/>
                      </a:lnTo>
                      <a:lnTo>
                        <a:pt x="2444" y="2462"/>
                      </a:lnTo>
                      <a:lnTo>
                        <a:pt x="2420" y="2491"/>
                      </a:lnTo>
                      <a:lnTo>
                        <a:pt x="2396" y="2519"/>
                      </a:lnTo>
                      <a:lnTo>
                        <a:pt x="2374" y="2545"/>
                      </a:lnTo>
                      <a:lnTo>
                        <a:pt x="2354" y="2568"/>
                      </a:lnTo>
                      <a:lnTo>
                        <a:pt x="2334" y="2590"/>
                      </a:lnTo>
                      <a:lnTo>
                        <a:pt x="2318" y="2610"/>
                      </a:lnTo>
                      <a:lnTo>
                        <a:pt x="2302" y="2627"/>
                      </a:lnTo>
                      <a:lnTo>
                        <a:pt x="2289" y="2643"/>
                      </a:lnTo>
                      <a:lnTo>
                        <a:pt x="2278" y="2656"/>
                      </a:lnTo>
                      <a:lnTo>
                        <a:pt x="2268" y="2666"/>
                      </a:lnTo>
                      <a:lnTo>
                        <a:pt x="2230" y="2704"/>
                      </a:lnTo>
                      <a:lnTo>
                        <a:pt x="2188" y="2746"/>
                      </a:lnTo>
                      <a:lnTo>
                        <a:pt x="2143" y="2791"/>
                      </a:lnTo>
                      <a:lnTo>
                        <a:pt x="2096" y="2841"/>
                      </a:lnTo>
                      <a:lnTo>
                        <a:pt x="2047" y="2892"/>
                      </a:lnTo>
                      <a:lnTo>
                        <a:pt x="1998" y="2944"/>
                      </a:lnTo>
                      <a:lnTo>
                        <a:pt x="1946" y="2996"/>
                      </a:lnTo>
                      <a:lnTo>
                        <a:pt x="1894" y="3048"/>
                      </a:lnTo>
                      <a:lnTo>
                        <a:pt x="1844" y="3101"/>
                      </a:lnTo>
                      <a:lnTo>
                        <a:pt x="1792" y="3149"/>
                      </a:lnTo>
                      <a:lnTo>
                        <a:pt x="1741" y="3195"/>
                      </a:lnTo>
                      <a:lnTo>
                        <a:pt x="1692" y="3238"/>
                      </a:lnTo>
                      <a:lnTo>
                        <a:pt x="1645" y="3275"/>
                      </a:lnTo>
                      <a:lnTo>
                        <a:pt x="1600" y="3307"/>
                      </a:lnTo>
                      <a:lnTo>
                        <a:pt x="1556" y="3333"/>
                      </a:lnTo>
                      <a:lnTo>
                        <a:pt x="1517" y="3352"/>
                      </a:lnTo>
                      <a:lnTo>
                        <a:pt x="1474" y="3365"/>
                      </a:lnTo>
                      <a:lnTo>
                        <a:pt x="1430" y="3380"/>
                      </a:lnTo>
                      <a:lnTo>
                        <a:pt x="1382" y="3397"/>
                      </a:lnTo>
                      <a:lnTo>
                        <a:pt x="1330" y="3412"/>
                      </a:lnTo>
                      <a:lnTo>
                        <a:pt x="1276" y="3430"/>
                      </a:lnTo>
                      <a:lnTo>
                        <a:pt x="1219" y="3449"/>
                      </a:lnTo>
                      <a:lnTo>
                        <a:pt x="1160" y="3467"/>
                      </a:lnTo>
                      <a:lnTo>
                        <a:pt x="1100" y="3486"/>
                      </a:lnTo>
                      <a:lnTo>
                        <a:pt x="1039" y="3507"/>
                      </a:lnTo>
                      <a:lnTo>
                        <a:pt x="978" y="3526"/>
                      </a:lnTo>
                      <a:lnTo>
                        <a:pt x="914" y="3547"/>
                      </a:lnTo>
                      <a:lnTo>
                        <a:pt x="850" y="3568"/>
                      </a:lnTo>
                      <a:lnTo>
                        <a:pt x="788" y="3588"/>
                      </a:lnTo>
                      <a:lnTo>
                        <a:pt x="724" y="3608"/>
                      </a:lnTo>
                      <a:lnTo>
                        <a:pt x="661" y="3628"/>
                      </a:lnTo>
                      <a:lnTo>
                        <a:pt x="600" y="3648"/>
                      </a:lnTo>
                      <a:lnTo>
                        <a:pt x="539" y="3667"/>
                      </a:lnTo>
                      <a:lnTo>
                        <a:pt x="480" y="3686"/>
                      </a:lnTo>
                      <a:lnTo>
                        <a:pt x="423" y="3705"/>
                      </a:lnTo>
                      <a:lnTo>
                        <a:pt x="368" y="3722"/>
                      </a:lnTo>
                      <a:lnTo>
                        <a:pt x="316" y="3739"/>
                      </a:lnTo>
                      <a:lnTo>
                        <a:pt x="267" y="3754"/>
                      </a:lnTo>
                      <a:lnTo>
                        <a:pt x="220" y="3769"/>
                      </a:lnTo>
                      <a:lnTo>
                        <a:pt x="178" y="3782"/>
                      </a:lnTo>
                      <a:lnTo>
                        <a:pt x="138" y="3796"/>
                      </a:lnTo>
                      <a:lnTo>
                        <a:pt x="103" y="3807"/>
                      </a:lnTo>
                      <a:lnTo>
                        <a:pt x="73" y="3816"/>
                      </a:lnTo>
                      <a:lnTo>
                        <a:pt x="48" y="3824"/>
                      </a:lnTo>
                      <a:lnTo>
                        <a:pt x="27" y="3831"/>
                      </a:lnTo>
                      <a:lnTo>
                        <a:pt x="12" y="3836"/>
                      </a:lnTo>
                      <a:lnTo>
                        <a:pt x="3" y="3838"/>
                      </a:lnTo>
                      <a:lnTo>
                        <a:pt x="0" y="3839"/>
                      </a:lnTo>
                      <a:lnTo>
                        <a:pt x="92" y="3986"/>
                      </a:lnTo>
                      <a:lnTo>
                        <a:pt x="128" y="3973"/>
                      </a:lnTo>
                      <a:lnTo>
                        <a:pt x="169" y="3958"/>
                      </a:lnTo>
                      <a:lnTo>
                        <a:pt x="214" y="3942"/>
                      </a:lnTo>
                      <a:lnTo>
                        <a:pt x="263" y="3925"/>
                      </a:lnTo>
                      <a:lnTo>
                        <a:pt x="316" y="3907"/>
                      </a:lnTo>
                      <a:lnTo>
                        <a:pt x="371" y="3888"/>
                      </a:lnTo>
                      <a:lnTo>
                        <a:pt x="430" y="3867"/>
                      </a:lnTo>
                      <a:lnTo>
                        <a:pt x="492" y="3845"/>
                      </a:lnTo>
                      <a:lnTo>
                        <a:pt x="555" y="3824"/>
                      </a:lnTo>
                      <a:lnTo>
                        <a:pt x="620" y="3799"/>
                      </a:lnTo>
                      <a:lnTo>
                        <a:pt x="688" y="3776"/>
                      </a:lnTo>
                      <a:lnTo>
                        <a:pt x="755" y="3751"/>
                      </a:lnTo>
                      <a:lnTo>
                        <a:pt x="825" y="3725"/>
                      </a:lnTo>
                      <a:lnTo>
                        <a:pt x="893" y="3699"/>
                      </a:lnTo>
                      <a:lnTo>
                        <a:pt x="963" y="3672"/>
                      </a:lnTo>
                      <a:lnTo>
                        <a:pt x="1033" y="3645"/>
                      </a:lnTo>
                      <a:lnTo>
                        <a:pt x="1103" y="3617"/>
                      </a:lnTo>
                      <a:lnTo>
                        <a:pt x="1171" y="3588"/>
                      </a:lnTo>
                      <a:lnTo>
                        <a:pt x="1239" y="3560"/>
                      </a:lnTo>
                      <a:lnTo>
                        <a:pt x="1304" y="3531"/>
                      </a:lnTo>
                      <a:lnTo>
                        <a:pt x="1369" y="3501"/>
                      </a:lnTo>
                      <a:lnTo>
                        <a:pt x="1430" y="3472"/>
                      </a:lnTo>
                      <a:lnTo>
                        <a:pt x="1490" y="3443"/>
                      </a:lnTo>
                      <a:lnTo>
                        <a:pt x="1547" y="3412"/>
                      </a:lnTo>
                      <a:lnTo>
                        <a:pt x="1600" y="3382"/>
                      </a:lnTo>
                      <a:lnTo>
                        <a:pt x="1650" y="3353"/>
                      </a:lnTo>
                      <a:lnTo>
                        <a:pt x="1696" y="3323"/>
                      </a:lnTo>
                      <a:lnTo>
                        <a:pt x="1738" y="3293"/>
                      </a:lnTo>
                      <a:lnTo>
                        <a:pt x="1775" y="3264"/>
                      </a:lnTo>
                      <a:lnTo>
                        <a:pt x="1809" y="3234"/>
                      </a:lnTo>
                      <a:lnTo>
                        <a:pt x="1837" y="3206"/>
                      </a:lnTo>
                      <a:lnTo>
                        <a:pt x="1858" y="3177"/>
                      </a:lnTo>
                      <a:lnTo>
                        <a:pt x="1882" y="3147"/>
                      </a:lnTo>
                      <a:lnTo>
                        <a:pt x="1910" y="3111"/>
                      </a:lnTo>
                      <a:lnTo>
                        <a:pt x="1941" y="3075"/>
                      </a:lnTo>
                      <a:lnTo>
                        <a:pt x="1974" y="3035"/>
                      </a:lnTo>
                      <a:lnTo>
                        <a:pt x="2009" y="2994"/>
                      </a:lnTo>
                      <a:lnTo>
                        <a:pt x="2043" y="2952"/>
                      </a:lnTo>
                      <a:lnTo>
                        <a:pt x="2079" y="2911"/>
                      </a:lnTo>
                      <a:lnTo>
                        <a:pt x="2114" y="2870"/>
                      </a:lnTo>
                      <a:lnTo>
                        <a:pt x="2147" y="2831"/>
                      </a:lnTo>
                      <a:lnTo>
                        <a:pt x="2178" y="2795"/>
                      </a:lnTo>
                      <a:lnTo>
                        <a:pt x="2207" y="2762"/>
                      </a:lnTo>
                      <a:lnTo>
                        <a:pt x="2232" y="2734"/>
                      </a:lnTo>
                      <a:lnTo>
                        <a:pt x="2253" y="2710"/>
                      </a:lnTo>
                      <a:lnTo>
                        <a:pt x="2268" y="2693"/>
                      </a:lnTo>
                      <a:lnTo>
                        <a:pt x="2278" y="2681"/>
                      </a:lnTo>
                      <a:lnTo>
                        <a:pt x="2282" y="2677"/>
                      </a:lnTo>
                      <a:lnTo>
                        <a:pt x="2309" y="2648"/>
                      </a:lnTo>
                      <a:lnTo>
                        <a:pt x="2338" y="2618"/>
                      </a:lnTo>
                      <a:lnTo>
                        <a:pt x="2369" y="2584"/>
                      </a:lnTo>
                      <a:lnTo>
                        <a:pt x="2403" y="2548"/>
                      </a:lnTo>
                      <a:lnTo>
                        <a:pt x="2437" y="2511"/>
                      </a:lnTo>
                      <a:lnTo>
                        <a:pt x="2473" y="2472"/>
                      </a:lnTo>
                      <a:lnTo>
                        <a:pt x="2510" y="2431"/>
                      </a:lnTo>
                      <a:lnTo>
                        <a:pt x="2549" y="2390"/>
                      </a:lnTo>
                      <a:lnTo>
                        <a:pt x="2587" y="2347"/>
                      </a:lnTo>
                      <a:lnTo>
                        <a:pt x="2627" y="2303"/>
                      </a:lnTo>
                      <a:lnTo>
                        <a:pt x="2666" y="2260"/>
                      </a:lnTo>
                      <a:lnTo>
                        <a:pt x="2706" y="2216"/>
                      </a:lnTo>
                      <a:lnTo>
                        <a:pt x="2746" y="2171"/>
                      </a:lnTo>
                      <a:lnTo>
                        <a:pt x="2786" y="2128"/>
                      </a:lnTo>
                      <a:lnTo>
                        <a:pt x="2824" y="2084"/>
                      </a:lnTo>
                      <a:lnTo>
                        <a:pt x="2864" y="2040"/>
                      </a:lnTo>
                      <a:lnTo>
                        <a:pt x="2901" y="1999"/>
                      </a:lnTo>
                      <a:lnTo>
                        <a:pt x="2937" y="1958"/>
                      </a:lnTo>
                      <a:lnTo>
                        <a:pt x="2973" y="1918"/>
                      </a:lnTo>
                      <a:lnTo>
                        <a:pt x="3007" y="1880"/>
                      </a:lnTo>
                      <a:lnTo>
                        <a:pt x="3039" y="1844"/>
                      </a:lnTo>
                      <a:lnTo>
                        <a:pt x="3071" y="1808"/>
                      </a:lnTo>
                      <a:lnTo>
                        <a:pt x="3100" y="1777"/>
                      </a:lnTo>
                      <a:lnTo>
                        <a:pt x="3126" y="1747"/>
                      </a:lnTo>
                      <a:lnTo>
                        <a:pt x="3150" y="1720"/>
                      </a:lnTo>
                      <a:lnTo>
                        <a:pt x="3172" y="1696"/>
                      </a:lnTo>
                      <a:lnTo>
                        <a:pt x="3190" y="1674"/>
                      </a:lnTo>
                      <a:lnTo>
                        <a:pt x="3205" y="1656"/>
                      </a:lnTo>
                      <a:lnTo>
                        <a:pt x="3219" y="1642"/>
                      </a:lnTo>
                      <a:lnTo>
                        <a:pt x="3228" y="1631"/>
                      </a:lnTo>
                      <a:lnTo>
                        <a:pt x="3233" y="1625"/>
                      </a:lnTo>
                      <a:lnTo>
                        <a:pt x="3235" y="1623"/>
                      </a:lnTo>
                      <a:lnTo>
                        <a:pt x="3214" y="1651"/>
                      </a:lnTo>
                      <a:lnTo>
                        <a:pt x="3191" y="1681"/>
                      </a:lnTo>
                      <a:lnTo>
                        <a:pt x="3167" y="1713"/>
                      </a:lnTo>
                      <a:lnTo>
                        <a:pt x="3142" y="1747"/>
                      </a:lnTo>
                      <a:lnTo>
                        <a:pt x="3115" y="1782"/>
                      </a:lnTo>
                      <a:lnTo>
                        <a:pt x="3087" y="1818"/>
                      </a:lnTo>
                      <a:lnTo>
                        <a:pt x="3060" y="1856"/>
                      </a:lnTo>
                      <a:lnTo>
                        <a:pt x="3031" y="1895"/>
                      </a:lnTo>
                      <a:lnTo>
                        <a:pt x="3001" y="1935"/>
                      </a:lnTo>
                      <a:lnTo>
                        <a:pt x="2971" y="1975"/>
                      </a:lnTo>
                      <a:lnTo>
                        <a:pt x="2941" y="2016"/>
                      </a:lnTo>
                      <a:lnTo>
                        <a:pt x="2911" y="2058"/>
                      </a:lnTo>
                      <a:lnTo>
                        <a:pt x="2879" y="2100"/>
                      </a:lnTo>
                      <a:lnTo>
                        <a:pt x="2849" y="2142"/>
                      </a:lnTo>
                      <a:lnTo>
                        <a:pt x="2818" y="2183"/>
                      </a:lnTo>
                      <a:lnTo>
                        <a:pt x="2788" y="2225"/>
                      </a:lnTo>
                      <a:lnTo>
                        <a:pt x="2758" y="2266"/>
                      </a:lnTo>
                      <a:lnTo>
                        <a:pt x="2728" y="2306"/>
                      </a:lnTo>
                      <a:lnTo>
                        <a:pt x="2699" y="2346"/>
                      </a:lnTo>
                      <a:lnTo>
                        <a:pt x="2670" y="2385"/>
                      </a:lnTo>
                      <a:lnTo>
                        <a:pt x="2642" y="2422"/>
                      </a:lnTo>
                      <a:lnTo>
                        <a:pt x="2615" y="2458"/>
                      </a:lnTo>
                      <a:lnTo>
                        <a:pt x="2590" y="2493"/>
                      </a:lnTo>
                      <a:lnTo>
                        <a:pt x="2564" y="2525"/>
                      </a:lnTo>
                      <a:lnTo>
                        <a:pt x="2540" y="2557"/>
                      </a:lnTo>
                      <a:lnTo>
                        <a:pt x="2519" y="2586"/>
                      </a:lnTo>
                      <a:lnTo>
                        <a:pt x="2497" y="2614"/>
                      </a:lnTo>
                      <a:lnTo>
                        <a:pt x="2478" y="2638"/>
                      </a:lnTo>
                      <a:lnTo>
                        <a:pt x="2460" y="2660"/>
                      </a:lnTo>
                      <a:lnTo>
                        <a:pt x="2444" y="2681"/>
                      </a:lnTo>
                      <a:lnTo>
                        <a:pt x="2430" y="2698"/>
                      </a:lnTo>
                      <a:lnTo>
                        <a:pt x="2417" y="2711"/>
                      </a:lnTo>
                      <a:lnTo>
                        <a:pt x="2359" y="2789"/>
                      </a:lnTo>
                      <a:lnTo>
                        <a:pt x="2300" y="2864"/>
                      </a:lnTo>
                      <a:lnTo>
                        <a:pt x="2239" y="2936"/>
                      </a:lnTo>
                      <a:lnTo>
                        <a:pt x="2179" y="3005"/>
                      </a:lnTo>
                      <a:lnTo>
                        <a:pt x="2118" y="3071"/>
                      </a:lnTo>
                      <a:lnTo>
                        <a:pt x="2057" y="3136"/>
                      </a:lnTo>
                      <a:lnTo>
                        <a:pt x="1994" y="3196"/>
                      </a:lnTo>
                      <a:lnTo>
                        <a:pt x="1932" y="3256"/>
                      </a:lnTo>
                      <a:lnTo>
                        <a:pt x="1869" y="3313"/>
                      </a:lnTo>
                      <a:lnTo>
                        <a:pt x="1806" y="3367"/>
                      </a:lnTo>
                      <a:lnTo>
                        <a:pt x="1744" y="3420"/>
                      </a:lnTo>
                      <a:lnTo>
                        <a:pt x="1681" y="3471"/>
                      </a:lnTo>
                      <a:lnTo>
                        <a:pt x="1619" y="3519"/>
                      </a:lnTo>
                      <a:lnTo>
                        <a:pt x="1556" y="3566"/>
                      </a:lnTo>
                      <a:lnTo>
                        <a:pt x="1494" y="3612"/>
                      </a:lnTo>
                      <a:lnTo>
                        <a:pt x="1431" y="3656"/>
                      </a:lnTo>
                      <a:lnTo>
                        <a:pt x="1370" y="3699"/>
                      </a:lnTo>
                      <a:lnTo>
                        <a:pt x="1307" y="3741"/>
                      </a:lnTo>
                      <a:lnTo>
                        <a:pt x="1247" y="3781"/>
                      </a:lnTo>
                      <a:lnTo>
                        <a:pt x="1186" y="3820"/>
                      </a:lnTo>
                      <a:lnTo>
                        <a:pt x="1127" y="3859"/>
                      </a:lnTo>
                      <a:lnTo>
                        <a:pt x="1067" y="3896"/>
                      </a:lnTo>
                      <a:lnTo>
                        <a:pt x="1009" y="3934"/>
                      </a:lnTo>
                      <a:lnTo>
                        <a:pt x="951" y="3970"/>
                      </a:lnTo>
                      <a:lnTo>
                        <a:pt x="895" y="4007"/>
                      </a:lnTo>
                      <a:lnTo>
                        <a:pt x="838" y="4042"/>
                      </a:lnTo>
                      <a:lnTo>
                        <a:pt x="784" y="4077"/>
                      </a:lnTo>
                      <a:lnTo>
                        <a:pt x="730" y="4112"/>
                      </a:lnTo>
                      <a:lnTo>
                        <a:pt x="677" y="4149"/>
                      </a:lnTo>
                      <a:lnTo>
                        <a:pt x="626" y="4184"/>
                      </a:lnTo>
                      <a:lnTo>
                        <a:pt x="576" y="4219"/>
                      </a:lnTo>
                      <a:lnTo>
                        <a:pt x="528" y="4255"/>
                      </a:lnTo>
                      <a:lnTo>
                        <a:pt x="695" y="4345"/>
                      </a:lnTo>
                      <a:lnTo>
                        <a:pt x="738" y="4314"/>
                      </a:lnTo>
                      <a:lnTo>
                        <a:pt x="783" y="4280"/>
                      </a:lnTo>
                      <a:lnTo>
                        <a:pt x="830" y="4245"/>
                      </a:lnTo>
                      <a:lnTo>
                        <a:pt x="879" y="4207"/>
                      </a:lnTo>
                      <a:lnTo>
                        <a:pt x="931" y="4168"/>
                      </a:lnTo>
                      <a:lnTo>
                        <a:pt x="982" y="4127"/>
                      </a:lnTo>
                      <a:lnTo>
                        <a:pt x="1038" y="4084"/>
                      </a:lnTo>
                      <a:lnTo>
                        <a:pt x="1093" y="4041"/>
                      </a:lnTo>
                      <a:lnTo>
                        <a:pt x="1150" y="3995"/>
                      </a:lnTo>
                      <a:lnTo>
                        <a:pt x="1209" y="3947"/>
                      </a:lnTo>
                      <a:lnTo>
                        <a:pt x="1268" y="3900"/>
                      </a:lnTo>
                      <a:lnTo>
                        <a:pt x="1326" y="3850"/>
                      </a:lnTo>
                      <a:lnTo>
                        <a:pt x="1387" y="3799"/>
                      </a:lnTo>
                      <a:lnTo>
                        <a:pt x="1448" y="3747"/>
                      </a:lnTo>
                      <a:lnTo>
                        <a:pt x="1509" y="3694"/>
                      </a:lnTo>
                      <a:lnTo>
                        <a:pt x="1571" y="3640"/>
                      </a:lnTo>
                      <a:lnTo>
                        <a:pt x="1632" y="3585"/>
                      </a:lnTo>
                      <a:lnTo>
                        <a:pt x="1693" y="3530"/>
                      </a:lnTo>
                      <a:lnTo>
                        <a:pt x="1754" y="3473"/>
                      </a:lnTo>
                      <a:lnTo>
                        <a:pt x="1815" y="3416"/>
                      </a:lnTo>
                      <a:lnTo>
                        <a:pt x="1874" y="3358"/>
                      </a:lnTo>
                      <a:lnTo>
                        <a:pt x="1934" y="3299"/>
                      </a:lnTo>
                      <a:lnTo>
                        <a:pt x="1992" y="3240"/>
                      </a:lnTo>
                      <a:lnTo>
                        <a:pt x="2048" y="3181"/>
                      </a:lnTo>
                      <a:lnTo>
                        <a:pt x="2105" y="3121"/>
                      </a:lnTo>
                      <a:lnTo>
                        <a:pt x="2159" y="3062"/>
                      </a:lnTo>
                      <a:lnTo>
                        <a:pt x="2212" y="3001"/>
                      </a:lnTo>
                      <a:lnTo>
                        <a:pt x="2264" y="2942"/>
                      </a:lnTo>
                      <a:lnTo>
                        <a:pt x="2313" y="2881"/>
                      </a:lnTo>
                      <a:lnTo>
                        <a:pt x="2361" y="2820"/>
                      </a:lnTo>
                      <a:lnTo>
                        <a:pt x="2405" y="2760"/>
                      </a:lnTo>
                      <a:lnTo>
                        <a:pt x="2449" y="2700"/>
                      </a:lnTo>
                      <a:lnTo>
                        <a:pt x="2474" y="2671"/>
                      </a:lnTo>
                      <a:lnTo>
                        <a:pt x="2502" y="2639"/>
                      </a:lnTo>
                      <a:lnTo>
                        <a:pt x="2531" y="2607"/>
                      </a:lnTo>
                      <a:lnTo>
                        <a:pt x="2562" y="2572"/>
                      </a:lnTo>
                      <a:lnTo>
                        <a:pt x="2594" y="2535"/>
                      </a:lnTo>
                      <a:lnTo>
                        <a:pt x="2627" y="2496"/>
                      </a:lnTo>
                      <a:lnTo>
                        <a:pt x="2662" y="2458"/>
                      </a:lnTo>
                      <a:lnTo>
                        <a:pt x="2697" y="2416"/>
                      </a:lnTo>
                      <a:lnTo>
                        <a:pt x="2733" y="2376"/>
                      </a:lnTo>
                      <a:lnTo>
                        <a:pt x="2769" y="2334"/>
                      </a:lnTo>
                      <a:lnTo>
                        <a:pt x="2806" y="2293"/>
                      </a:lnTo>
                      <a:lnTo>
                        <a:pt x="2843" y="2250"/>
                      </a:lnTo>
                      <a:lnTo>
                        <a:pt x="2879" y="2208"/>
                      </a:lnTo>
                      <a:lnTo>
                        <a:pt x="2917" y="2165"/>
                      </a:lnTo>
                      <a:lnTo>
                        <a:pt x="2953" y="2124"/>
                      </a:lnTo>
                      <a:lnTo>
                        <a:pt x="2988" y="2084"/>
                      </a:lnTo>
                      <a:lnTo>
                        <a:pt x="3023" y="2044"/>
                      </a:lnTo>
                      <a:lnTo>
                        <a:pt x="3057" y="2005"/>
                      </a:lnTo>
                      <a:lnTo>
                        <a:pt x="3090" y="1967"/>
                      </a:lnTo>
                      <a:lnTo>
                        <a:pt x="3121" y="1931"/>
                      </a:lnTo>
                      <a:lnTo>
                        <a:pt x="3151" y="1897"/>
                      </a:lnTo>
                      <a:lnTo>
                        <a:pt x="3179" y="1864"/>
                      </a:lnTo>
                      <a:lnTo>
                        <a:pt x="3205" y="1834"/>
                      </a:lnTo>
                      <a:lnTo>
                        <a:pt x="3231" y="1806"/>
                      </a:lnTo>
                      <a:lnTo>
                        <a:pt x="3252" y="1781"/>
                      </a:lnTo>
                      <a:lnTo>
                        <a:pt x="3273" y="1757"/>
                      </a:lnTo>
                      <a:lnTo>
                        <a:pt x="3290" y="1738"/>
                      </a:lnTo>
                      <a:lnTo>
                        <a:pt x="3304" y="1721"/>
                      </a:lnTo>
                      <a:lnTo>
                        <a:pt x="3316" y="1708"/>
                      </a:lnTo>
                      <a:lnTo>
                        <a:pt x="3324" y="1698"/>
                      </a:lnTo>
                      <a:lnTo>
                        <a:pt x="3330" y="1692"/>
                      </a:lnTo>
                      <a:lnTo>
                        <a:pt x="3332" y="1690"/>
                      </a:lnTo>
                      <a:lnTo>
                        <a:pt x="3303" y="1731"/>
                      </a:lnTo>
                      <a:lnTo>
                        <a:pt x="3274" y="1774"/>
                      </a:lnTo>
                      <a:lnTo>
                        <a:pt x="3243" y="1818"/>
                      </a:lnTo>
                      <a:lnTo>
                        <a:pt x="3213" y="1862"/>
                      </a:lnTo>
                      <a:lnTo>
                        <a:pt x="3180" y="1908"/>
                      </a:lnTo>
                      <a:lnTo>
                        <a:pt x="3148" y="1953"/>
                      </a:lnTo>
                      <a:lnTo>
                        <a:pt x="3115" y="1999"/>
                      </a:lnTo>
                      <a:lnTo>
                        <a:pt x="3083" y="2045"/>
                      </a:lnTo>
                      <a:lnTo>
                        <a:pt x="3049" y="2091"/>
                      </a:lnTo>
                      <a:lnTo>
                        <a:pt x="3017" y="2137"/>
                      </a:lnTo>
                      <a:lnTo>
                        <a:pt x="2983" y="2183"/>
                      </a:lnTo>
                      <a:lnTo>
                        <a:pt x="2950" y="2228"/>
                      </a:lnTo>
                      <a:lnTo>
                        <a:pt x="2918" y="2273"/>
                      </a:lnTo>
                      <a:lnTo>
                        <a:pt x="2887" y="2317"/>
                      </a:lnTo>
                      <a:lnTo>
                        <a:pt x="2855" y="2359"/>
                      </a:lnTo>
                      <a:lnTo>
                        <a:pt x="2825" y="2400"/>
                      </a:lnTo>
                      <a:lnTo>
                        <a:pt x="2795" y="2442"/>
                      </a:lnTo>
                      <a:lnTo>
                        <a:pt x="2766" y="2481"/>
                      </a:lnTo>
                      <a:lnTo>
                        <a:pt x="2739" y="2517"/>
                      </a:lnTo>
                      <a:lnTo>
                        <a:pt x="2712" y="2553"/>
                      </a:lnTo>
                      <a:lnTo>
                        <a:pt x="2688" y="2587"/>
                      </a:lnTo>
                      <a:lnTo>
                        <a:pt x="2664" y="2619"/>
                      </a:lnTo>
                      <a:lnTo>
                        <a:pt x="2642" y="2648"/>
                      </a:lnTo>
                      <a:lnTo>
                        <a:pt x="2623" y="2675"/>
                      </a:lnTo>
                      <a:lnTo>
                        <a:pt x="2605" y="2699"/>
                      </a:lnTo>
                      <a:lnTo>
                        <a:pt x="2588" y="2721"/>
                      </a:lnTo>
                      <a:lnTo>
                        <a:pt x="2575" y="2739"/>
                      </a:lnTo>
                      <a:lnTo>
                        <a:pt x="2563" y="2755"/>
                      </a:lnTo>
                      <a:lnTo>
                        <a:pt x="2553" y="2767"/>
                      </a:lnTo>
                      <a:lnTo>
                        <a:pt x="2547" y="2777"/>
                      </a:lnTo>
                      <a:lnTo>
                        <a:pt x="2543" y="2781"/>
                      </a:lnTo>
                      <a:lnTo>
                        <a:pt x="2541" y="2784"/>
                      </a:lnTo>
                      <a:lnTo>
                        <a:pt x="2515" y="2812"/>
                      </a:lnTo>
                      <a:lnTo>
                        <a:pt x="2488" y="2841"/>
                      </a:lnTo>
                      <a:lnTo>
                        <a:pt x="2462" y="2869"/>
                      </a:lnTo>
                      <a:lnTo>
                        <a:pt x="2436" y="2898"/>
                      </a:lnTo>
                      <a:lnTo>
                        <a:pt x="2409" y="2926"/>
                      </a:lnTo>
                      <a:lnTo>
                        <a:pt x="2384" y="2955"/>
                      </a:lnTo>
                      <a:lnTo>
                        <a:pt x="2357" y="2983"/>
                      </a:lnTo>
                      <a:lnTo>
                        <a:pt x="2332" y="3012"/>
                      </a:lnTo>
                      <a:lnTo>
                        <a:pt x="2308" y="3040"/>
                      </a:lnTo>
                      <a:lnTo>
                        <a:pt x="2283" y="3068"/>
                      </a:lnTo>
                      <a:lnTo>
                        <a:pt x="2259" y="3096"/>
                      </a:lnTo>
                      <a:lnTo>
                        <a:pt x="2235" y="3124"/>
                      </a:lnTo>
                      <a:lnTo>
                        <a:pt x="2212" y="3151"/>
                      </a:lnTo>
                      <a:lnTo>
                        <a:pt x="2189" y="3179"/>
                      </a:lnTo>
                      <a:lnTo>
                        <a:pt x="2166" y="3207"/>
                      </a:lnTo>
                      <a:lnTo>
                        <a:pt x="2144" y="3235"/>
                      </a:lnTo>
                      <a:lnTo>
                        <a:pt x="2124" y="3262"/>
                      </a:lnTo>
                      <a:lnTo>
                        <a:pt x="2104" y="3289"/>
                      </a:lnTo>
                      <a:lnTo>
                        <a:pt x="2083" y="3316"/>
                      </a:lnTo>
                      <a:lnTo>
                        <a:pt x="2064" y="3343"/>
                      </a:lnTo>
                      <a:lnTo>
                        <a:pt x="2046" y="3370"/>
                      </a:lnTo>
                      <a:lnTo>
                        <a:pt x="2028" y="3395"/>
                      </a:lnTo>
                      <a:lnTo>
                        <a:pt x="2011" y="3422"/>
                      </a:lnTo>
                      <a:lnTo>
                        <a:pt x="1995" y="3447"/>
                      </a:lnTo>
                      <a:lnTo>
                        <a:pt x="1980" y="3473"/>
                      </a:lnTo>
                      <a:lnTo>
                        <a:pt x="1966" y="3498"/>
                      </a:lnTo>
                      <a:lnTo>
                        <a:pt x="1953" y="3523"/>
                      </a:lnTo>
                      <a:lnTo>
                        <a:pt x="1940" y="3548"/>
                      </a:lnTo>
                      <a:lnTo>
                        <a:pt x="1929" y="3572"/>
                      </a:lnTo>
                      <a:lnTo>
                        <a:pt x="1918" y="3595"/>
                      </a:lnTo>
                      <a:lnTo>
                        <a:pt x="1910" y="3620"/>
                      </a:lnTo>
                      <a:lnTo>
                        <a:pt x="1901" y="3643"/>
                      </a:lnTo>
                      <a:lnTo>
                        <a:pt x="1615" y="4655"/>
                      </a:lnTo>
                      <a:lnTo>
                        <a:pt x="1797" y="4689"/>
                      </a:lnTo>
                      <a:lnTo>
                        <a:pt x="1802" y="4669"/>
                      </a:lnTo>
                      <a:lnTo>
                        <a:pt x="1806" y="4647"/>
                      </a:lnTo>
                      <a:lnTo>
                        <a:pt x="1811" y="4621"/>
                      </a:lnTo>
                      <a:lnTo>
                        <a:pt x="1816" y="4592"/>
                      </a:lnTo>
                      <a:lnTo>
                        <a:pt x="1821" y="4559"/>
                      </a:lnTo>
                      <a:lnTo>
                        <a:pt x="1827" y="4524"/>
                      </a:lnTo>
                      <a:lnTo>
                        <a:pt x="1833" y="4486"/>
                      </a:lnTo>
                      <a:lnTo>
                        <a:pt x="1839" y="4446"/>
                      </a:lnTo>
                      <a:lnTo>
                        <a:pt x="1845" y="4403"/>
                      </a:lnTo>
                      <a:lnTo>
                        <a:pt x="1851" y="4359"/>
                      </a:lnTo>
                      <a:lnTo>
                        <a:pt x="1858" y="4312"/>
                      </a:lnTo>
                      <a:lnTo>
                        <a:pt x="1867" y="4265"/>
                      </a:lnTo>
                      <a:lnTo>
                        <a:pt x="1875" y="4215"/>
                      </a:lnTo>
                      <a:lnTo>
                        <a:pt x="1883" y="4166"/>
                      </a:lnTo>
                      <a:lnTo>
                        <a:pt x="1893" y="4115"/>
                      </a:lnTo>
                      <a:lnTo>
                        <a:pt x="1903" y="4063"/>
                      </a:lnTo>
                      <a:lnTo>
                        <a:pt x="1913" y="4010"/>
                      </a:lnTo>
                      <a:lnTo>
                        <a:pt x="1924" y="3958"/>
                      </a:lnTo>
                      <a:lnTo>
                        <a:pt x="1936" y="3906"/>
                      </a:lnTo>
                      <a:lnTo>
                        <a:pt x="1950" y="3854"/>
                      </a:lnTo>
                      <a:lnTo>
                        <a:pt x="1964" y="3802"/>
                      </a:lnTo>
                      <a:lnTo>
                        <a:pt x="1978" y="3751"/>
                      </a:lnTo>
                      <a:lnTo>
                        <a:pt x="1994" y="3700"/>
                      </a:lnTo>
                      <a:lnTo>
                        <a:pt x="2010" y="3651"/>
                      </a:lnTo>
                      <a:lnTo>
                        <a:pt x="2028" y="3604"/>
                      </a:lnTo>
                      <a:lnTo>
                        <a:pt x="2046" y="3557"/>
                      </a:lnTo>
                      <a:lnTo>
                        <a:pt x="2066" y="3513"/>
                      </a:lnTo>
                      <a:lnTo>
                        <a:pt x="2087" y="3471"/>
                      </a:lnTo>
                      <a:lnTo>
                        <a:pt x="2108" y="3429"/>
                      </a:lnTo>
                      <a:lnTo>
                        <a:pt x="2131" y="3392"/>
                      </a:lnTo>
                      <a:lnTo>
                        <a:pt x="2156" y="3356"/>
                      </a:lnTo>
                      <a:lnTo>
                        <a:pt x="2182" y="3324"/>
                      </a:lnTo>
                      <a:lnTo>
                        <a:pt x="2207" y="3290"/>
                      </a:lnTo>
                      <a:lnTo>
                        <a:pt x="2235" y="3252"/>
                      </a:lnTo>
                      <a:lnTo>
                        <a:pt x="2264" y="3212"/>
                      </a:lnTo>
                      <a:lnTo>
                        <a:pt x="2292" y="3171"/>
                      </a:lnTo>
                      <a:lnTo>
                        <a:pt x="2322" y="3130"/>
                      </a:lnTo>
                      <a:lnTo>
                        <a:pt x="2353" y="3087"/>
                      </a:lnTo>
                      <a:lnTo>
                        <a:pt x="2383" y="3046"/>
                      </a:lnTo>
                      <a:lnTo>
                        <a:pt x="2411" y="3005"/>
                      </a:lnTo>
                      <a:lnTo>
                        <a:pt x="2438" y="2966"/>
                      </a:lnTo>
                      <a:lnTo>
                        <a:pt x="2464" y="2929"/>
                      </a:lnTo>
                      <a:lnTo>
                        <a:pt x="2488" y="2895"/>
                      </a:lnTo>
                      <a:lnTo>
                        <a:pt x="2509" y="2865"/>
                      </a:lnTo>
                      <a:lnTo>
                        <a:pt x="2527" y="2840"/>
                      </a:lnTo>
                      <a:lnTo>
                        <a:pt x="2543" y="2819"/>
                      </a:lnTo>
                      <a:lnTo>
                        <a:pt x="2553" y="2803"/>
                      </a:lnTo>
                      <a:lnTo>
                        <a:pt x="2561" y="2795"/>
                      </a:lnTo>
                      <a:lnTo>
                        <a:pt x="2588" y="2763"/>
                      </a:lnTo>
                      <a:lnTo>
                        <a:pt x="2616" y="2730"/>
                      </a:lnTo>
                      <a:lnTo>
                        <a:pt x="2644" y="2699"/>
                      </a:lnTo>
                      <a:lnTo>
                        <a:pt x="2671" y="2667"/>
                      </a:lnTo>
                      <a:lnTo>
                        <a:pt x="2699" y="2635"/>
                      </a:lnTo>
                      <a:lnTo>
                        <a:pt x="2727" y="2603"/>
                      </a:lnTo>
                      <a:lnTo>
                        <a:pt x="2755" y="2572"/>
                      </a:lnTo>
                      <a:lnTo>
                        <a:pt x="2783" y="2540"/>
                      </a:lnTo>
                      <a:lnTo>
                        <a:pt x="2811" y="2508"/>
                      </a:lnTo>
                      <a:lnTo>
                        <a:pt x="2837" y="2478"/>
                      </a:lnTo>
                      <a:lnTo>
                        <a:pt x="2865" y="2447"/>
                      </a:lnTo>
                      <a:lnTo>
                        <a:pt x="2893" y="2415"/>
                      </a:lnTo>
                      <a:lnTo>
                        <a:pt x="2919" y="2385"/>
                      </a:lnTo>
                      <a:lnTo>
                        <a:pt x="2947" y="2354"/>
                      </a:lnTo>
                      <a:lnTo>
                        <a:pt x="2973" y="2324"/>
                      </a:lnTo>
                      <a:lnTo>
                        <a:pt x="2998" y="2294"/>
                      </a:lnTo>
                      <a:lnTo>
                        <a:pt x="3025" y="2263"/>
                      </a:lnTo>
                      <a:lnTo>
                        <a:pt x="3050" y="2234"/>
                      </a:lnTo>
                      <a:lnTo>
                        <a:pt x="3075" y="2205"/>
                      </a:lnTo>
                      <a:lnTo>
                        <a:pt x="3101" y="2176"/>
                      </a:lnTo>
                      <a:lnTo>
                        <a:pt x="3125" y="2147"/>
                      </a:lnTo>
                      <a:lnTo>
                        <a:pt x="3149" y="2119"/>
                      </a:lnTo>
                      <a:lnTo>
                        <a:pt x="3172" y="2091"/>
                      </a:lnTo>
                      <a:lnTo>
                        <a:pt x="3195" y="2063"/>
                      </a:lnTo>
                      <a:lnTo>
                        <a:pt x="3217" y="2037"/>
                      </a:lnTo>
                      <a:lnTo>
                        <a:pt x="3239" y="2010"/>
                      </a:lnTo>
                      <a:lnTo>
                        <a:pt x="3261" y="1983"/>
                      </a:lnTo>
                      <a:lnTo>
                        <a:pt x="3281" y="1958"/>
                      </a:lnTo>
                      <a:lnTo>
                        <a:pt x="3302" y="1932"/>
                      </a:lnTo>
                      <a:lnTo>
                        <a:pt x="3321" y="1907"/>
                      </a:lnTo>
                      <a:lnTo>
                        <a:pt x="3339" y="1882"/>
                      </a:lnTo>
                      <a:lnTo>
                        <a:pt x="3357" y="1858"/>
                      </a:lnTo>
                      <a:lnTo>
                        <a:pt x="3405" y="1791"/>
                      </a:lnTo>
                      <a:lnTo>
                        <a:pt x="3454" y="1724"/>
                      </a:lnTo>
                      <a:lnTo>
                        <a:pt x="3505" y="1657"/>
                      </a:lnTo>
                      <a:lnTo>
                        <a:pt x="3555" y="1590"/>
                      </a:lnTo>
                      <a:lnTo>
                        <a:pt x="3607" y="1522"/>
                      </a:lnTo>
                      <a:lnTo>
                        <a:pt x="3660" y="1455"/>
                      </a:lnTo>
                      <a:lnTo>
                        <a:pt x="3714" y="1390"/>
                      </a:lnTo>
                      <a:lnTo>
                        <a:pt x="3768" y="1324"/>
                      </a:lnTo>
                      <a:lnTo>
                        <a:pt x="3825" y="1259"/>
                      </a:lnTo>
                      <a:lnTo>
                        <a:pt x="3883" y="1196"/>
                      </a:lnTo>
                      <a:lnTo>
                        <a:pt x="3942" y="1133"/>
                      </a:lnTo>
                      <a:lnTo>
                        <a:pt x="4002" y="1071"/>
                      </a:lnTo>
                      <a:lnTo>
                        <a:pt x="4064" y="1010"/>
                      </a:lnTo>
                      <a:lnTo>
                        <a:pt x="4128" y="951"/>
                      </a:lnTo>
                      <a:lnTo>
                        <a:pt x="4193" y="894"/>
                      </a:lnTo>
                      <a:lnTo>
                        <a:pt x="4260" y="838"/>
                      </a:lnTo>
                      <a:lnTo>
                        <a:pt x="4330" y="783"/>
                      </a:lnTo>
                      <a:lnTo>
                        <a:pt x="4401" y="731"/>
                      </a:lnTo>
                      <a:lnTo>
                        <a:pt x="4474" y="681"/>
                      </a:lnTo>
                      <a:lnTo>
                        <a:pt x="4550" y="633"/>
                      </a:lnTo>
                      <a:lnTo>
                        <a:pt x="4628" y="588"/>
                      </a:lnTo>
                      <a:lnTo>
                        <a:pt x="4708" y="544"/>
                      </a:lnTo>
                      <a:lnTo>
                        <a:pt x="4791" y="504"/>
                      </a:lnTo>
                      <a:lnTo>
                        <a:pt x="4876" y="467"/>
                      </a:lnTo>
                      <a:lnTo>
                        <a:pt x="4964" y="431"/>
                      </a:lnTo>
                      <a:lnTo>
                        <a:pt x="5055" y="400"/>
                      </a:lnTo>
                      <a:lnTo>
                        <a:pt x="5148" y="371"/>
                      </a:lnTo>
                      <a:lnTo>
                        <a:pt x="5245" y="345"/>
                      </a:lnTo>
                      <a:lnTo>
                        <a:pt x="5344" y="323"/>
                      </a:lnTo>
                      <a:lnTo>
                        <a:pt x="5448" y="305"/>
                      </a:lnTo>
                      <a:lnTo>
                        <a:pt x="5552" y="291"/>
                      </a:lnTo>
                      <a:lnTo>
                        <a:pt x="5662" y="280"/>
                      </a:lnTo>
                      <a:lnTo>
                        <a:pt x="5701" y="273"/>
                      </a:lnTo>
                      <a:lnTo>
                        <a:pt x="5741" y="265"/>
                      </a:lnTo>
                      <a:lnTo>
                        <a:pt x="5780" y="259"/>
                      </a:lnTo>
                      <a:lnTo>
                        <a:pt x="5819" y="253"/>
                      </a:lnTo>
                      <a:lnTo>
                        <a:pt x="5857" y="247"/>
                      </a:lnTo>
                      <a:lnTo>
                        <a:pt x="5894" y="242"/>
                      </a:lnTo>
                      <a:lnTo>
                        <a:pt x="5931" y="239"/>
                      </a:lnTo>
                      <a:lnTo>
                        <a:pt x="5967" y="234"/>
                      </a:lnTo>
                      <a:lnTo>
                        <a:pt x="6003" y="231"/>
                      </a:lnTo>
                      <a:lnTo>
                        <a:pt x="6038" y="228"/>
                      </a:lnTo>
                      <a:lnTo>
                        <a:pt x="6072" y="225"/>
                      </a:lnTo>
                      <a:lnTo>
                        <a:pt x="6104" y="223"/>
                      </a:lnTo>
                      <a:lnTo>
                        <a:pt x="6137" y="222"/>
                      </a:lnTo>
                      <a:lnTo>
                        <a:pt x="6167" y="219"/>
                      </a:lnTo>
                      <a:lnTo>
                        <a:pt x="6197" y="218"/>
                      </a:lnTo>
                      <a:lnTo>
                        <a:pt x="6226" y="217"/>
                      </a:lnTo>
                      <a:lnTo>
                        <a:pt x="6252" y="217"/>
                      </a:lnTo>
                      <a:lnTo>
                        <a:pt x="6279" y="216"/>
                      </a:lnTo>
                      <a:lnTo>
                        <a:pt x="6303" y="216"/>
                      </a:lnTo>
                      <a:lnTo>
                        <a:pt x="6327" y="216"/>
                      </a:lnTo>
                      <a:lnTo>
                        <a:pt x="6348" y="216"/>
                      </a:lnTo>
                      <a:lnTo>
                        <a:pt x="6368" y="216"/>
                      </a:lnTo>
                      <a:lnTo>
                        <a:pt x="6387" y="216"/>
                      </a:lnTo>
                      <a:lnTo>
                        <a:pt x="6404" y="216"/>
                      </a:lnTo>
                      <a:lnTo>
                        <a:pt x="6418" y="216"/>
                      </a:lnTo>
                      <a:lnTo>
                        <a:pt x="6431" y="217"/>
                      </a:lnTo>
                      <a:lnTo>
                        <a:pt x="6444" y="217"/>
                      </a:lnTo>
                      <a:lnTo>
                        <a:pt x="6453" y="217"/>
                      </a:lnTo>
                      <a:lnTo>
                        <a:pt x="6460" y="218"/>
                      </a:lnTo>
                      <a:lnTo>
                        <a:pt x="6465" y="218"/>
                      </a:lnTo>
                      <a:lnTo>
                        <a:pt x="6469" y="218"/>
                      </a:lnTo>
                      <a:lnTo>
                        <a:pt x="6470" y="218"/>
                      </a:lnTo>
                      <a:lnTo>
                        <a:pt x="7527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28" name="Freeform 32"/>
                <p:cNvSpPr>
                  <a:spLocks noChangeAspect="1"/>
                </p:cNvSpPr>
                <p:nvPr/>
              </p:nvSpPr>
              <p:spPr bwMode="auto">
                <a:xfrm>
                  <a:off x="561" y="1816"/>
                  <a:ext cx="575" cy="494"/>
                </a:xfrm>
                <a:custGeom>
                  <a:avLst/>
                  <a:gdLst/>
                  <a:ahLst/>
                  <a:cxnLst>
                    <a:cxn ang="0">
                      <a:pos x="2877" y="0"/>
                    </a:cxn>
                    <a:cxn ang="0">
                      <a:pos x="2461" y="747"/>
                    </a:cxn>
                    <a:cxn ang="0">
                      <a:pos x="1745" y="1577"/>
                    </a:cxn>
                    <a:cxn ang="0">
                      <a:pos x="1477" y="2470"/>
                    </a:cxn>
                    <a:cxn ang="0">
                      <a:pos x="764" y="2335"/>
                    </a:cxn>
                    <a:cxn ang="0">
                      <a:pos x="278" y="2083"/>
                    </a:cxn>
                    <a:cxn ang="0">
                      <a:pos x="0" y="1821"/>
                    </a:cxn>
                  </a:cxnLst>
                  <a:rect l="0" t="0" r="r" b="b"/>
                  <a:pathLst>
                    <a:path w="2877" h="2470">
                      <a:moveTo>
                        <a:pt x="2877" y="0"/>
                      </a:moveTo>
                      <a:lnTo>
                        <a:pt x="2461" y="747"/>
                      </a:lnTo>
                      <a:lnTo>
                        <a:pt x="1745" y="1577"/>
                      </a:lnTo>
                      <a:lnTo>
                        <a:pt x="1477" y="2470"/>
                      </a:lnTo>
                      <a:lnTo>
                        <a:pt x="764" y="2335"/>
                      </a:lnTo>
                      <a:lnTo>
                        <a:pt x="278" y="2083"/>
                      </a:lnTo>
                      <a:lnTo>
                        <a:pt x="0" y="182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29" name="Freeform 33"/>
                <p:cNvSpPr>
                  <a:spLocks noChangeAspect="1"/>
                </p:cNvSpPr>
                <p:nvPr/>
              </p:nvSpPr>
              <p:spPr bwMode="auto">
                <a:xfrm>
                  <a:off x="870" y="1925"/>
                  <a:ext cx="183" cy="1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5" y="207"/>
                    </a:cxn>
                    <a:cxn ang="0">
                      <a:pos x="915" y="650"/>
                    </a:cxn>
                  </a:cxnLst>
                  <a:rect l="0" t="0" r="r" b="b"/>
                  <a:pathLst>
                    <a:path w="915" h="650">
                      <a:moveTo>
                        <a:pt x="0" y="0"/>
                      </a:moveTo>
                      <a:lnTo>
                        <a:pt x="915" y="207"/>
                      </a:lnTo>
                      <a:lnTo>
                        <a:pt x="915" y="65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30" name="Freeform 34"/>
                <p:cNvSpPr>
                  <a:spLocks noChangeAspect="1"/>
                </p:cNvSpPr>
                <p:nvPr/>
              </p:nvSpPr>
              <p:spPr bwMode="auto">
                <a:xfrm>
                  <a:off x="736" y="2089"/>
                  <a:ext cx="174" cy="15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70" y="230"/>
                    </a:cxn>
                    <a:cxn ang="0">
                      <a:pos x="870" y="758"/>
                    </a:cxn>
                  </a:cxnLst>
                  <a:rect l="0" t="0" r="r" b="b"/>
                  <a:pathLst>
                    <a:path w="870" h="758">
                      <a:moveTo>
                        <a:pt x="0" y="0"/>
                      </a:moveTo>
                      <a:lnTo>
                        <a:pt x="870" y="230"/>
                      </a:lnTo>
                      <a:lnTo>
                        <a:pt x="870" y="7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31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854" y="2312"/>
                  <a:ext cx="1" cy="9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32" name="Line 36"/>
                <p:cNvSpPr>
                  <a:spLocks noChangeAspect="1" noChangeShapeType="1"/>
                </p:cNvSpPr>
                <p:nvPr/>
              </p:nvSpPr>
              <p:spPr bwMode="auto">
                <a:xfrm>
                  <a:off x="712" y="2283"/>
                  <a:ext cx="1" cy="8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33" name="Line 37"/>
                <p:cNvSpPr>
                  <a:spLocks noChangeAspect="1" noChangeShapeType="1"/>
                </p:cNvSpPr>
                <p:nvPr/>
              </p:nvSpPr>
              <p:spPr bwMode="auto">
                <a:xfrm>
                  <a:off x="616" y="2232"/>
                  <a:ext cx="1" cy="8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34" name="Freeform 38"/>
                <p:cNvSpPr>
                  <a:spLocks noChangeAspect="1"/>
                </p:cNvSpPr>
                <p:nvPr/>
              </p:nvSpPr>
              <p:spPr bwMode="auto">
                <a:xfrm>
                  <a:off x="1136" y="1574"/>
                  <a:ext cx="393" cy="235"/>
                </a:xfrm>
                <a:custGeom>
                  <a:avLst/>
                  <a:gdLst/>
                  <a:ahLst/>
                  <a:cxnLst>
                    <a:cxn ang="0">
                      <a:pos x="1963" y="307"/>
                    </a:cxn>
                    <a:cxn ang="0">
                      <a:pos x="1620" y="4"/>
                    </a:cxn>
                    <a:cxn ang="0">
                      <a:pos x="1620" y="4"/>
                    </a:cxn>
                    <a:cxn ang="0">
                      <a:pos x="1597" y="2"/>
                    </a:cxn>
                    <a:cxn ang="0">
                      <a:pos x="1572" y="0"/>
                    </a:cxn>
                    <a:cxn ang="0">
                      <a:pos x="1542" y="2"/>
                    </a:cxn>
                    <a:cxn ang="0">
                      <a:pos x="1509" y="4"/>
                    </a:cxn>
                    <a:cxn ang="0">
                      <a:pos x="1474" y="8"/>
                    </a:cxn>
                    <a:cxn ang="0">
                      <a:pos x="1437" y="14"/>
                    </a:cxn>
                    <a:cxn ang="0">
                      <a:pos x="1396" y="20"/>
                    </a:cxn>
                    <a:cxn ang="0">
                      <a:pos x="1353" y="28"/>
                    </a:cxn>
                    <a:cxn ang="0">
                      <a:pos x="1308" y="39"/>
                    </a:cxn>
                    <a:cxn ang="0">
                      <a:pos x="1260" y="50"/>
                    </a:cxn>
                    <a:cxn ang="0">
                      <a:pos x="1211" y="64"/>
                    </a:cxn>
                    <a:cxn ang="0">
                      <a:pos x="1160" y="78"/>
                    </a:cxn>
                    <a:cxn ang="0">
                      <a:pos x="1107" y="94"/>
                    </a:cxn>
                    <a:cxn ang="0">
                      <a:pos x="1053" y="112"/>
                    </a:cxn>
                    <a:cxn ang="0">
                      <a:pos x="997" y="131"/>
                    </a:cxn>
                    <a:cxn ang="0">
                      <a:pos x="940" y="151"/>
                    </a:cxn>
                    <a:cxn ang="0">
                      <a:pos x="882" y="174"/>
                    </a:cxn>
                    <a:cxn ang="0">
                      <a:pos x="824" y="197"/>
                    </a:cxn>
                    <a:cxn ang="0">
                      <a:pos x="765" y="222"/>
                    </a:cxn>
                    <a:cxn ang="0">
                      <a:pos x="704" y="249"/>
                    </a:cxn>
                    <a:cxn ang="0">
                      <a:pos x="644" y="277"/>
                    </a:cxn>
                    <a:cxn ang="0">
                      <a:pos x="584" y="306"/>
                    </a:cxn>
                    <a:cxn ang="0">
                      <a:pos x="523" y="336"/>
                    </a:cxn>
                    <a:cxn ang="0">
                      <a:pos x="463" y="369"/>
                    </a:cxn>
                    <a:cxn ang="0">
                      <a:pos x="403" y="402"/>
                    </a:cxn>
                    <a:cxn ang="0">
                      <a:pos x="342" y="437"/>
                    </a:cxn>
                    <a:cxn ang="0">
                      <a:pos x="282" y="474"/>
                    </a:cxn>
                    <a:cxn ang="0">
                      <a:pos x="225" y="512"/>
                    </a:cxn>
                    <a:cxn ang="0">
                      <a:pos x="167" y="551"/>
                    </a:cxn>
                    <a:cxn ang="0">
                      <a:pos x="109" y="592"/>
                    </a:cxn>
                    <a:cxn ang="0">
                      <a:pos x="54" y="634"/>
                    </a:cxn>
                    <a:cxn ang="0">
                      <a:pos x="0" y="677"/>
                    </a:cxn>
                    <a:cxn ang="0">
                      <a:pos x="0" y="925"/>
                    </a:cxn>
                    <a:cxn ang="0">
                      <a:pos x="639" y="1177"/>
                    </a:cxn>
                  </a:cxnLst>
                  <a:rect l="0" t="0" r="r" b="b"/>
                  <a:pathLst>
                    <a:path w="1963" h="1177">
                      <a:moveTo>
                        <a:pt x="1963" y="307"/>
                      </a:moveTo>
                      <a:lnTo>
                        <a:pt x="1620" y="4"/>
                      </a:lnTo>
                      <a:lnTo>
                        <a:pt x="1620" y="4"/>
                      </a:lnTo>
                      <a:lnTo>
                        <a:pt x="1597" y="2"/>
                      </a:lnTo>
                      <a:lnTo>
                        <a:pt x="1572" y="0"/>
                      </a:lnTo>
                      <a:lnTo>
                        <a:pt x="1542" y="2"/>
                      </a:lnTo>
                      <a:lnTo>
                        <a:pt x="1509" y="4"/>
                      </a:lnTo>
                      <a:lnTo>
                        <a:pt x="1474" y="8"/>
                      </a:lnTo>
                      <a:lnTo>
                        <a:pt x="1437" y="14"/>
                      </a:lnTo>
                      <a:lnTo>
                        <a:pt x="1396" y="20"/>
                      </a:lnTo>
                      <a:lnTo>
                        <a:pt x="1353" y="28"/>
                      </a:lnTo>
                      <a:lnTo>
                        <a:pt x="1308" y="39"/>
                      </a:lnTo>
                      <a:lnTo>
                        <a:pt x="1260" y="50"/>
                      </a:lnTo>
                      <a:lnTo>
                        <a:pt x="1211" y="64"/>
                      </a:lnTo>
                      <a:lnTo>
                        <a:pt x="1160" y="78"/>
                      </a:lnTo>
                      <a:lnTo>
                        <a:pt x="1107" y="94"/>
                      </a:lnTo>
                      <a:lnTo>
                        <a:pt x="1053" y="112"/>
                      </a:lnTo>
                      <a:lnTo>
                        <a:pt x="997" y="131"/>
                      </a:lnTo>
                      <a:lnTo>
                        <a:pt x="940" y="151"/>
                      </a:lnTo>
                      <a:lnTo>
                        <a:pt x="882" y="174"/>
                      </a:lnTo>
                      <a:lnTo>
                        <a:pt x="824" y="197"/>
                      </a:lnTo>
                      <a:lnTo>
                        <a:pt x="765" y="222"/>
                      </a:lnTo>
                      <a:lnTo>
                        <a:pt x="704" y="249"/>
                      </a:lnTo>
                      <a:lnTo>
                        <a:pt x="644" y="277"/>
                      </a:lnTo>
                      <a:lnTo>
                        <a:pt x="584" y="306"/>
                      </a:lnTo>
                      <a:lnTo>
                        <a:pt x="523" y="336"/>
                      </a:lnTo>
                      <a:lnTo>
                        <a:pt x="463" y="369"/>
                      </a:lnTo>
                      <a:lnTo>
                        <a:pt x="403" y="402"/>
                      </a:lnTo>
                      <a:lnTo>
                        <a:pt x="342" y="437"/>
                      </a:lnTo>
                      <a:lnTo>
                        <a:pt x="282" y="474"/>
                      </a:lnTo>
                      <a:lnTo>
                        <a:pt x="225" y="512"/>
                      </a:lnTo>
                      <a:lnTo>
                        <a:pt x="167" y="551"/>
                      </a:lnTo>
                      <a:lnTo>
                        <a:pt x="109" y="592"/>
                      </a:lnTo>
                      <a:lnTo>
                        <a:pt x="54" y="634"/>
                      </a:lnTo>
                      <a:lnTo>
                        <a:pt x="0" y="677"/>
                      </a:lnTo>
                      <a:lnTo>
                        <a:pt x="0" y="925"/>
                      </a:lnTo>
                      <a:lnTo>
                        <a:pt x="639" y="11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35" name="Line 39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139" y="1713"/>
                  <a:ext cx="124" cy="5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37" name="Freeform 41"/>
                <p:cNvSpPr>
                  <a:spLocks noChangeAspect="1"/>
                </p:cNvSpPr>
                <p:nvPr/>
              </p:nvSpPr>
              <p:spPr bwMode="auto">
                <a:xfrm>
                  <a:off x="1132" y="1459"/>
                  <a:ext cx="393" cy="209"/>
                </a:xfrm>
                <a:custGeom>
                  <a:avLst/>
                  <a:gdLst/>
                  <a:ahLst/>
                  <a:cxnLst>
                    <a:cxn ang="0">
                      <a:pos x="1690" y="7"/>
                    </a:cxn>
                    <a:cxn ang="0">
                      <a:pos x="1640" y="2"/>
                    </a:cxn>
                    <a:cxn ang="0">
                      <a:pos x="1575" y="0"/>
                    </a:cxn>
                    <a:cxn ang="0">
                      <a:pos x="1496" y="1"/>
                    </a:cxn>
                    <a:cxn ang="0">
                      <a:pos x="1406" y="6"/>
                    </a:cxn>
                    <a:cxn ang="0">
                      <a:pos x="1306" y="15"/>
                    </a:cxn>
                    <a:cxn ang="0">
                      <a:pos x="1198" y="30"/>
                    </a:cxn>
                    <a:cxn ang="0">
                      <a:pos x="1083" y="49"/>
                    </a:cxn>
                    <a:cxn ang="0">
                      <a:pos x="961" y="75"/>
                    </a:cxn>
                    <a:cxn ang="0">
                      <a:pos x="837" y="106"/>
                    </a:cxn>
                    <a:cxn ang="0">
                      <a:pos x="711" y="145"/>
                    </a:cxn>
                    <a:cxn ang="0">
                      <a:pos x="584" y="191"/>
                    </a:cxn>
                    <a:cxn ang="0">
                      <a:pos x="458" y="245"/>
                    </a:cxn>
                    <a:cxn ang="0">
                      <a:pos x="336" y="307"/>
                    </a:cxn>
                    <a:cxn ang="0">
                      <a:pos x="217" y="377"/>
                    </a:cxn>
                    <a:cxn ang="0">
                      <a:pos x="105" y="457"/>
                    </a:cxn>
                    <a:cxn ang="0">
                      <a:pos x="0" y="547"/>
                    </a:cxn>
                    <a:cxn ang="0">
                      <a:pos x="641" y="1047"/>
                    </a:cxn>
                    <a:cxn ang="0">
                      <a:pos x="664" y="1009"/>
                    </a:cxn>
                    <a:cxn ang="0">
                      <a:pos x="719" y="938"/>
                    </a:cxn>
                    <a:cxn ang="0">
                      <a:pos x="783" y="870"/>
                    </a:cxn>
                    <a:cxn ang="0">
                      <a:pos x="855" y="805"/>
                    </a:cxn>
                    <a:cxn ang="0">
                      <a:pos x="935" y="746"/>
                    </a:cxn>
                    <a:cxn ang="0">
                      <a:pos x="1020" y="690"/>
                    </a:cxn>
                    <a:cxn ang="0">
                      <a:pos x="1109" y="639"/>
                    </a:cxn>
                    <a:cxn ang="0">
                      <a:pos x="1203" y="593"/>
                    </a:cxn>
                    <a:cxn ang="0">
                      <a:pos x="1298" y="552"/>
                    </a:cxn>
                    <a:cxn ang="0">
                      <a:pos x="1394" y="514"/>
                    </a:cxn>
                    <a:cxn ang="0">
                      <a:pos x="1490" y="483"/>
                    </a:cxn>
                    <a:cxn ang="0">
                      <a:pos x="1586" y="456"/>
                    </a:cxn>
                    <a:cxn ang="0">
                      <a:pos x="1678" y="434"/>
                    </a:cxn>
                    <a:cxn ang="0">
                      <a:pos x="1766" y="417"/>
                    </a:cxn>
                    <a:cxn ang="0">
                      <a:pos x="1850" y="406"/>
                    </a:cxn>
                    <a:cxn ang="0">
                      <a:pos x="1927" y="401"/>
                    </a:cxn>
                    <a:cxn ang="0">
                      <a:pos x="1963" y="210"/>
                    </a:cxn>
                  </a:cxnLst>
                  <a:rect l="0" t="0" r="r" b="b"/>
                  <a:pathLst>
                    <a:path w="1963" h="1047">
                      <a:moveTo>
                        <a:pt x="1690" y="7"/>
                      </a:moveTo>
                      <a:lnTo>
                        <a:pt x="1690" y="7"/>
                      </a:lnTo>
                      <a:lnTo>
                        <a:pt x="1667" y="5"/>
                      </a:lnTo>
                      <a:lnTo>
                        <a:pt x="1640" y="2"/>
                      </a:lnTo>
                      <a:lnTo>
                        <a:pt x="1610" y="1"/>
                      </a:lnTo>
                      <a:lnTo>
                        <a:pt x="1575" y="0"/>
                      </a:lnTo>
                      <a:lnTo>
                        <a:pt x="1537" y="0"/>
                      </a:lnTo>
                      <a:lnTo>
                        <a:pt x="1496" y="1"/>
                      </a:lnTo>
                      <a:lnTo>
                        <a:pt x="1453" y="3"/>
                      </a:lnTo>
                      <a:lnTo>
                        <a:pt x="1406" y="6"/>
                      </a:lnTo>
                      <a:lnTo>
                        <a:pt x="1358" y="11"/>
                      </a:lnTo>
                      <a:lnTo>
                        <a:pt x="1306" y="15"/>
                      </a:lnTo>
                      <a:lnTo>
                        <a:pt x="1254" y="23"/>
                      </a:lnTo>
                      <a:lnTo>
                        <a:pt x="1198" y="30"/>
                      </a:lnTo>
                      <a:lnTo>
                        <a:pt x="1140" y="39"/>
                      </a:lnTo>
                      <a:lnTo>
                        <a:pt x="1083" y="49"/>
                      </a:lnTo>
                      <a:lnTo>
                        <a:pt x="1023" y="62"/>
                      </a:lnTo>
                      <a:lnTo>
                        <a:pt x="961" y="75"/>
                      </a:lnTo>
                      <a:lnTo>
                        <a:pt x="900" y="89"/>
                      </a:lnTo>
                      <a:lnTo>
                        <a:pt x="837" y="106"/>
                      </a:lnTo>
                      <a:lnTo>
                        <a:pt x="774" y="125"/>
                      </a:lnTo>
                      <a:lnTo>
                        <a:pt x="711" y="145"/>
                      </a:lnTo>
                      <a:lnTo>
                        <a:pt x="647" y="167"/>
                      </a:lnTo>
                      <a:lnTo>
                        <a:pt x="584" y="191"/>
                      </a:lnTo>
                      <a:lnTo>
                        <a:pt x="521" y="217"/>
                      </a:lnTo>
                      <a:lnTo>
                        <a:pt x="458" y="245"/>
                      </a:lnTo>
                      <a:lnTo>
                        <a:pt x="396" y="274"/>
                      </a:lnTo>
                      <a:lnTo>
                        <a:pt x="336" y="307"/>
                      </a:lnTo>
                      <a:lnTo>
                        <a:pt x="276" y="341"/>
                      </a:lnTo>
                      <a:lnTo>
                        <a:pt x="217" y="377"/>
                      </a:lnTo>
                      <a:lnTo>
                        <a:pt x="160" y="416"/>
                      </a:lnTo>
                      <a:lnTo>
                        <a:pt x="105" y="457"/>
                      </a:lnTo>
                      <a:lnTo>
                        <a:pt x="52" y="501"/>
                      </a:lnTo>
                      <a:lnTo>
                        <a:pt x="0" y="547"/>
                      </a:lnTo>
                      <a:lnTo>
                        <a:pt x="0" y="793"/>
                      </a:lnTo>
                      <a:lnTo>
                        <a:pt x="641" y="1047"/>
                      </a:lnTo>
                      <a:lnTo>
                        <a:pt x="641" y="1047"/>
                      </a:lnTo>
                      <a:lnTo>
                        <a:pt x="664" y="1009"/>
                      </a:lnTo>
                      <a:lnTo>
                        <a:pt x="691" y="973"/>
                      </a:lnTo>
                      <a:lnTo>
                        <a:pt x="719" y="938"/>
                      </a:lnTo>
                      <a:lnTo>
                        <a:pt x="750" y="902"/>
                      </a:lnTo>
                      <a:lnTo>
                        <a:pt x="783" y="870"/>
                      </a:lnTo>
                      <a:lnTo>
                        <a:pt x="818" y="837"/>
                      </a:lnTo>
                      <a:lnTo>
                        <a:pt x="855" y="805"/>
                      </a:lnTo>
                      <a:lnTo>
                        <a:pt x="894" y="775"/>
                      </a:lnTo>
                      <a:lnTo>
                        <a:pt x="935" y="746"/>
                      </a:lnTo>
                      <a:lnTo>
                        <a:pt x="977" y="717"/>
                      </a:lnTo>
                      <a:lnTo>
                        <a:pt x="1020" y="690"/>
                      </a:lnTo>
                      <a:lnTo>
                        <a:pt x="1065" y="665"/>
                      </a:lnTo>
                      <a:lnTo>
                        <a:pt x="1109" y="639"/>
                      </a:lnTo>
                      <a:lnTo>
                        <a:pt x="1156" y="616"/>
                      </a:lnTo>
                      <a:lnTo>
                        <a:pt x="1203" y="593"/>
                      </a:lnTo>
                      <a:lnTo>
                        <a:pt x="1250" y="571"/>
                      </a:lnTo>
                      <a:lnTo>
                        <a:pt x="1298" y="552"/>
                      </a:lnTo>
                      <a:lnTo>
                        <a:pt x="1346" y="532"/>
                      </a:lnTo>
                      <a:lnTo>
                        <a:pt x="1394" y="514"/>
                      </a:lnTo>
                      <a:lnTo>
                        <a:pt x="1442" y="498"/>
                      </a:lnTo>
                      <a:lnTo>
                        <a:pt x="1490" y="483"/>
                      </a:lnTo>
                      <a:lnTo>
                        <a:pt x="1539" y="468"/>
                      </a:lnTo>
                      <a:lnTo>
                        <a:pt x="1586" y="456"/>
                      </a:lnTo>
                      <a:lnTo>
                        <a:pt x="1632" y="444"/>
                      </a:lnTo>
                      <a:lnTo>
                        <a:pt x="1678" y="434"/>
                      </a:lnTo>
                      <a:lnTo>
                        <a:pt x="1723" y="426"/>
                      </a:lnTo>
                      <a:lnTo>
                        <a:pt x="1766" y="417"/>
                      </a:lnTo>
                      <a:lnTo>
                        <a:pt x="1809" y="411"/>
                      </a:lnTo>
                      <a:lnTo>
                        <a:pt x="1850" y="406"/>
                      </a:lnTo>
                      <a:lnTo>
                        <a:pt x="1890" y="402"/>
                      </a:lnTo>
                      <a:lnTo>
                        <a:pt x="1927" y="401"/>
                      </a:lnTo>
                      <a:lnTo>
                        <a:pt x="1963" y="400"/>
                      </a:lnTo>
                      <a:lnTo>
                        <a:pt x="1963" y="210"/>
                      </a:lnTo>
                      <a:lnTo>
                        <a:pt x="1690" y="7"/>
                      </a:lnTo>
                    </a:path>
                  </a:pathLst>
                </a:custGeom>
                <a:solidFill>
                  <a:schemeClr val="accent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38" name="Freeform 42"/>
                <p:cNvSpPr>
                  <a:spLocks noChangeAspect="1"/>
                </p:cNvSpPr>
                <p:nvPr/>
              </p:nvSpPr>
              <p:spPr bwMode="auto">
                <a:xfrm>
                  <a:off x="1259" y="1502"/>
                  <a:ext cx="263" cy="169"/>
                </a:xfrm>
                <a:custGeom>
                  <a:avLst/>
                  <a:gdLst/>
                  <a:ahLst/>
                  <a:cxnLst>
                    <a:cxn ang="0">
                      <a:pos x="1317" y="0"/>
                    </a:cxn>
                    <a:cxn ang="0">
                      <a:pos x="1317" y="0"/>
                    </a:cxn>
                    <a:cxn ang="0">
                      <a:pos x="1281" y="1"/>
                    </a:cxn>
                    <a:cxn ang="0">
                      <a:pos x="1244" y="2"/>
                    </a:cxn>
                    <a:cxn ang="0">
                      <a:pos x="1204" y="6"/>
                    </a:cxn>
                    <a:cxn ang="0">
                      <a:pos x="1163" y="10"/>
                    </a:cxn>
                    <a:cxn ang="0">
                      <a:pos x="1121" y="18"/>
                    </a:cxn>
                    <a:cxn ang="0">
                      <a:pos x="1078" y="25"/>
                    </a:cxn>
                    <a:cxn ang="0">
                      <a:pos x="1032" y="35"/>
                    </a:cxn>
                    <a:cxn ang="0">
                      <a:pos x="988" y="44"/>
                    </a:cxn>
                    <a:cxn ang="0">
                      <a:pos x="941" y="57"/>
                    </a:cxn>
                    <a:cxn ang="0">
                      <a:pos x="894" y="69"/>
                    </a:cxn>
                    <a:cxn ang="0">
                      <a:pos x="846" y="83"/>
                    </a:cxn>
                    <a:cxn ang="0">
                      <a:pos x="799" y="99"/>
                    </a:cxn>
                    <a:cxn ang="0">
                      <a:pos x="751" y="116"/>
                    </a:cxn>
                    <a:cxn ang="0">
                      <a:pos x="703" y="134"/>
                    </a:cxn>
                    <a:cxn ang="0">
                      <a:pos x="654" y="154"/>
                    </a:cxn>
                    <a:cxn ang="0">
                      <a:pos x="606" y="174"/>
                    </a:cxn>
                    <a:cxn ang="0">
                      <a:pos x="559" y="195"/>
                    </a:cxn>
                    <a:cxn ang="0">
                      <a:pos x="512" y="218"/>
                    </a:cxn>
                    <a:cxn ang="0">
                      <a:pos x="467" y="242"/>
                    </a:cxn>
                    <a:cxn ang="0">
                      <a:pos x="421" y="268"/>
                    </a:cxn>
                    <a:cxn ang="0">
                      <a:pos x="378" y="293"/>
                    </a:cxn>
                    <a:cxn ang="0">
                      <a:pos x="334" y="321"/>
                    </a:cxn>
                    <a:cxn ang="0">
                      <a:pos x="292" y="349"/>
                    </a:cxn>
                    <a:cxn ang="0">
                      <a:pos x="253" y="379"/>
                    </a:cxn>
                    <a:cxn ang="0">
                      <a:pos x="214" y="410"/>
                    </a:cxn>
                    <a:cxn ang="0">
                      <a:pos x="177" y="441"/>
                    </a:cxn>
                    <a:cxn ang="0">
                      <a:pos x="142" y="474"/>
                    </a:cxn>
                    <a:cxn ang="0">
                      <a:pos x="108" y="507"/>
                    </a:cxn>
                    <a:cxn ang="0">
                      <a:pos x="78" y="542"/>
                    </a:cxn>
                    <a:cxn ang="0">
                      <a:pos x="49" y="577"/>
                    </a:cxn>
                    <a:cxn ang="0">
                      <a:pos x="23" y="613"/>
                    </a:cxn>
                    <a:cxn ang="0">
                      <a:pos x="0" y="651"/>
                    </a:cxn>
                    <a:cxn ang="0">
                      <a:pos x="0" y="843"/>
                    </a:cxn>
                  </a:cxnLst>
                  <a:rect l="0" t="0" r="r" b="b"/>
                  <a:pathLst>
                    <a:path w="1317" h="843">
                      <a:moveTo>
                        <a:pt x="1317" y="0"/>
                      </a:moveTo>
                      <a:lnTo>
                        <a:pt x="1317" y="0"/>
                      </a:lnTo>
                      <a:lnTo>
                        <a:pt x="1281" y="1"/>
                      </a:lnTo>
                      <a:lnTo>
                        <a:pt x="1244" y="2"/>
                      </a:lnTo>
                      <a:lnTo>
                        <a:pt x="1204" y="6"/>
                      </a:lnTo>
                      <a:lnTo>
                        <a:pt x="1163" y="10"/>
                      </a:lnTo>
                      <a:lnTo>
                        <a:pt x="1121" y="18"/>
                      </a:lnTo>
                      <a:lnTo>
                        <a:pt x="1078" y="25"/>
                      </a:lnTo>
                      <a:lnTo>
                        <a:pt x="1032" y="35"/>
                      </a:lnTo>
                      <a:lnTo>
                        <a:pt x="988" y="44"/>
                      </a:lnTo>
                      <a:lnTo>
                        <a:pt x="941" y="57"/>
                      </a:lnTo>
                      <a:lnTo>
                        <a:pt x="894" y="69"/>
                      </a:lnTo>
                      <a:lnTo>
                        <a:pt x="846" y="83"/>
                      </a:lnTo>
                      <a:lnTo>
                        <a:pt x="799" y="99"/>
                      </a:lnTo>
                      <a:lnTo>
                        <a:pt x="751" y="116"/>
                      </a:lnTo>
                      <a:lnTo>
                        <a:pt x="703" y="134"/>
                      </a:lnTo>
                      <a:lnTo>
                        <a:pt x="654" y="154"/>
                      </a:lnTo>
                      <a:lnTo>
                        <a:pt x="606" y="174"/>
                      </a:lnTo>
                      <a:lnTo>
                        <a:pt x="559" y="195"/>
                      </a:lnTo>
                      <a:lnTo>
                        <a:pt x="512" y="218"/>
                      </a:lnTo>
                      <a:lnTo>
                        <a:pt x="467" y="242"/>
                      </a:lnTo>
                      <a:lnTo>
                        <a:pt x="421" y="268"/>
                      </a:lnTo>
                      <a:lnTo>
                        <a:pt x="378" y="293"/>
                      </a:lnTo>
                      <a:lnTo>
                        <a:pt x="334" y="321"/>
                      </a:lnTo>
                      <a:lnTo>
                        <a:pt x="292" y="349"/>
                      </a:lnTo>
                      <a:lnTo>
                        <a:pt x="253" y="379"/>
                      </a:lnTo>
                      <a:lnTo>
                        <a:pt x="214" y="410"/>
                      </a:lnTo>
                      <a:lnTo>
                        <a:pt x="177" y="441"/>
                      </a:lnTo>
                      <a:lnTo>
                        <a:pt x="142" y="474"/>
                      </a:lnTo>
                      <a:lnTo>
                        <a:pt x="108" y="507"/>
                      </a:lnTo>
                      <a:lnTo>
                        <a:pt x="78" y="542"/>
                      </a:lnTo>
                      <a:lnTo>
                        <a:pt x="49" y="577"/>
                      </a:lnTo>
                      <a:lnTo>
                        <a:pt x="23" y="613"/>
                      </a:lnTo>
                      <a:lnTo>
                        <a:pt x="0" y="651"/>
                      </a:lnTo>
                      <a:lnTo>
                        <a:pt x="0" y="8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39" name="Line 43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135" y="1574"/>
                  <a:ext cx="124" cy="5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40" name="Freeform 44"/>
                <p:cNvSpPr>
                  <a:spLocks noChangeAspect="1"/>
                </p:cNvSpPr>
                <p:nvPr/>
              </p:nvSpPr>
              <p:spPr bwMode="auto">
                <a:xfrm>
                  <a:off x="385" y="2271"/>
                  <a:ext cx="72" cy="43"/>
                </a:xfrm>
                <a:custGeom>
                  <a:avLst/>
                  <a:gdLst/>
                  <a:ahLst/>
                  <a:cxnLst>
                    <a:cxn ang="0">
                      <a:pos x="192" y="0"/>
                    </a:cxn>
                    <a:cxn ang="0">
                      <a:pos x="360" y="207"/>
                    </a:cxn>
                    <a:cxn ang="0">
                      <a:pos x="0" y="219"/>
                    </a:cxn>
                    <a:cxn ang="0">
                      <a:pos x="192" y="0"/>
                    </a:cxn>
                  </a:cxnLst>
                  <a:rect l="0" t="0" r="r" b="b"/>
                  <a:pathLst>
                    <a:path w="360" h="219">
                      <a:moveTo>
                        <a:pt x="192" y="0"/>
                      </a:moveTo>
                      <a:lnTo>
                        <a:pt x="360" y="207"/>
                      </a:lnTo>
                      <a:lnTo>
                        <a:pt x="0" y="219"/>
                      </a:lnTo>
                      <a:lnTo>
                        <a:pt x="19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41" name="Freeform 45"/>
                <p:cNvSpPr>
                  <a:spLocks noChangeAspect="1"/>
                </p:cNvSpPr>
                <p:nvPr/>
              </p:nvSpPr>
              <p:spPr bwMode="auto">
                <a:xfrm>
                  <a:off x="385" y="2271"/>
                  <a:ext cx="72" cy="43"/>
                </a:xfrm>
                <a:custGeom>
                  <a:avLst/>
                  <a:gdLst/>
                  <a:ahLst/>
                  <a:cxnLst>
                    <a:cxn ang="0">
                      <a:pos x="192" y="0"/>
                    </a:cxn>
                    <a:cxn ang="0">
                      <a:pos x="360" y="207"/>
                    </a:cxn>
                    <a:cxn ang="0">
                      <a:pos x="0" y="219"/>
                    </a:cxn>
                    <a:cxn ang="0">
                      <a:pos x="192" y="0"/>
                    </a:cxn>
                  </a:cxnLst>
                  <a:rect l="0" t="0" r="r" b="b"/>
                  <a:pathLst>
                    <a:path w="360" h="219">
                      <a:moveTo>
                        <a:pt x="192" y="0"/>
                      </a:moveTo>
                      <a:lnTo>
                        <a:pt x="360" y="207"/>
                      </a:lnTo>
                      <a:lnTo>
                        <a:pt x="0" y="219"/>
                      </a:lnTo>
                      <a:lnTo>
                        <a:pt x="19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42" name="Freeform 46"/>
                <p:cNvSpPr>
                  <a:spLocks noChangeAspect="1"/>
                </p:cNvSpPr>
                <p:nvPr/>
              </p:nvSpPr>
              <p:spPr bwMode="auto">
                <a:xfrm>
                  <a:off x="401" y="2154"/>
                  <a:ext cx="77" cy="48"/>
                </a:xfrm>
                <a:custGeom>
                  <a:avLst/>
                  <a:gdLst/>
                  <a:ahLst/>
                  <a:cxnLst>
                    <a:cxn ang="0">
                      <a:pos x="131" y="241"/>
                    </a:cxn>
                    <a:cxn ang="0">
                      <a:pos x="386" y="0"/>
                    </a:cxn>
                    <a:cxn ang="0">
                      <a:pos x="0" y="90"/>
                    </a:cxn>
                    <a:cxn ang="0">
                      <a:pos x="131" y="241"/>
                    </a:cxn>
                  </a:cxnLst>
                  <a:rect l="0" t="0" r="r" b="b"/>
                  <a:pathLst>
                    <a:path w="386" h="241">
                      <a:moveTo>
                        <a:pt x="131" y="241"/>
                      </a:moveTo>
                      <a:lnTo>
                        <a:pt x="386" y="0"/>
                      </a:lnTo>
                      <a:lnTo>
                        <a:pt x="0" y="90"/>
                      </a:lnTo>
                      <a:lnTo>
                        <a:pt x="131" y="2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43" name="Freeform 47"/>
                <p:cNvSpPr>
                  <a:spLocks noChangeAspect="1"/>
                </p:cNvSpPr>
                <p:nvPr/>
              </p:nvSpPr>
              <p:spPr bwMode="auto">
                <a:xfrm>
                  <a:off x="401" y="2154"/>
                  <a:ext cx="77" cy="48"/>
                </a:xfrm>
                <a:custGeom>
                  <a:avLst/>
                  <a:gdLst/>
                  <a:ahLst/>
                  <a:cxnLst>
                    <a:cxn ang="0">
                      <a:pos x="131" y="241"/>
                    </a:cxn>
                    <a:cxn ang="0">
                      <a:pos x="386" y="0"/>
                    </a:cxn>
                    <a:cxn ang="0">
                      <a:pos x="0" y="90"/>
                    </a:cxn>
                    <a:cxn ang="0">
                      <a:pos x="131" y="241"/>
                    </a:cxn>
                  </a:cxnLst>
                  <a:rect l="0" t="0" r="r" b="b"/>
                  <a:pathLst>
                    <a:path w="386" h="241">
                      <a:moveTo>
                        <a:pt x="131" y="241"/>
                      </a:moveTo>
                      <a:lnTo>
                        <a:pt x="386" y="0"/>
                      </a:lnTo>
                      <a:lnTo>
                        <a:pt x="0" y="90"/>
                      </a:lnTo>
                      <a:lnTo>
                        <a:pt x="131" y="24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44" name="Freeform 48"/>
                <p:cNvSpPr>
                  <a:spLocks noChangeAspect="1"/>
                </p:cNvSpPr>
                <p:nvPr/>
              </p:nvSpPr>
              <p:spPr bwMode="auto">
                <a:xfrm>
                  <a:off x="504" y="2355"/>
                  <a:ext cx="72" cy="36"/>
                </a:xfrm>
                <a:custGeom>
                  <a:avLst/>
                  <a:gdLst/>
                  <a:ahLst/>
                  <a:cxnLst>
                    <a:cxn ang="0">
                      <a:pos x="92" y="0"/>
                    </a:cxn>
                    <a:cxn ang="0">
                      <a:pos x="359" y="146"/>
                    </a:cxn>
                    <a:cxn ang="0">
                      <a:pos x="0" y="179"/>
                    </a:cxn>
                    <a:cxn ang="0">
                      <a:pos x="92" y="0"/>
                    </a:cxn>
                  </a:cxnLst>
                  <a:rect l="0" t="0" r="r" b="b"/>
                  <a:pathLst>
                    <a:path w="359" h="179">
                      <a:moveTo>
                        <a:pt x="92" y="0"/>
                      </a:moveTo>
                      <a:lnTo>
                        <a:pt x="359" y="146"/>
                      </a:lnTo>
                      <a:lnTo>
                        <a:pt x="0" y="179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45" name="Freeform 49"/>
                <p:cNvSpPr>
                  <a:spLocks noChangeAspect="1"/>
                </p:cNvSpPr>
                <p:nvPr/>
              </p:nvSpPr>
              <p:spPr bwMode="auto">
                <a:xfrm>
                  <a:off x="504" y="2355"/>
                  <a:ext cx="72" cy="36"/>
                </a:xfrm>
                <a:custGeom>
                  <a:avLst/>
                  <a:gdLst/>
                  <a:ahLst/>
                  <a:cxnLst>
                    <a:cxn ang="0">
                      <a:pos x="92" y="0"/>
                    </a:cxn>
                    <a:cxn ang="0">
                      <a:pos x="359" y="146"/>
                    </a:cxn>
                    <a:cxn ang="0">
                      <a:pos x="0" y="179"/>
                    </a:cxn>
                    <a:cxn ang="0">
                      <a:pos x="92" y="0"/>
                    </a:cxn>
                  </a:cxnLst>
                  <a:rect l="0" t="0" r="r" b="b"/>
                  <a:pathLst>
                    <a:path w="359" h="179">
                      <a:moveTo>
                        <a:pt x="92" y="0"/>
                      </a:moveTo>
                      <a:lnTo>
                        <a:pt x="359" y="146"/>
                      </a:lnTo>
                      <a:lnTo>
                        <a:pt x="0" y="179"/>
                      </a:lnTo>
                      <a:lnTo>
                        <a:pt x="9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46" name="Freeform 50"/>
                <p:cNvSpPr>
                  <a:spLocks noChangeAspect="1"/>
                </p:cNvSpPr>
                <p:nvPr/>
              </p:nvSpPr>
              <p:spPr bwMode="auto">
                <a:xfrm>
                  <a:off x="745" y="2438"/>
                  <a:ext cx="52" cy="4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6" y="51"/>
                    </a:cxn>
                    <a:cxn ang="0">
                      <a:pos x="38" y="23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6" h="235">
                      <a:moveTo>
                        <a:pt x="0" y="0"/>
                      </a:moveTo>
                      <a:lnTo>
                        <a:pt x="256" y="51"/>
                      </a:lnTo>
                      <a:lnTo>
                        <a:pt x="38" y="2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47" name="Freeform 51"/>
                <p:cNvSpPr>
                  <a:spLocks noChangeAspect="1"/>
                </p:cNvSpPr>
                <p:nvPr/>
              </p:nvSpPr>
              <p:spPr bwMode="auto">
                <a:xfrm>
                  <a:off x="745" y="2438"/>
                  <a:ext cx="52" cy="4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6" y="51"/>
                    </a:cxn>
                    <a:cxn ang="0">
                      <a:pos x="38" y="23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6" h="235">
                      <a:moveTo>
                        <a:pt x="0" y="0"/>
                      </a:moveTo>
                      <a:lnTo>
                        <a:pt x="256" y="51"/>
                      </a:lnTo>
                      <a:lnTo>
                        <a:pt x="38" y="23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</p:grpSp>
          <p:sp>
            <p:nvSpPr>
              <p:cNvPr id="2049" name="TextBox 2048"/>
              <p:cNvSpPr txBox="1"/>
              <p:nvPr/>
            </p:nvSpPr>
            <p:spPr>
              <a:xfrm>
                <a:off x="5369355" y="823274"/>
                <a:ext cx="1447753" cy="284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7" dirty="0">
                    <a:solidFill>
                      <a:schemeClr val="accent6">
                        <a:lumMod val="50000"/>
                      </a:schemeClr>
                    </a:solidFill>
                  </a:rPr>
                  <a:t>Extraction optics</a:t>
                </a:r>
              </a:p>
            </p:txBody>
          </p:sp>
          <p:sp>
            <p:nvSpPr>
              <p:cNvPr id="517" name="TextBox 516"/>
              <p:cNvSpPr txBox="1"/>
              <p:nvPr/>
            </p:nvSpPr>
            <p:spPr>
              <a:xfrm>
                <a:off x="6819298" y="943312"/>
                <a:ext cx="1013520" cy="500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67" dirty="0">
                    <a:solidFill>
                      <a:schemeClr val="accent6">
                        <a:lumMod val="50000"/>
                      </a:schemeClr>
                    </a:solidFill>
                  </a:rPr>
                  <a:t>Mass separator</a:t>
                </a:r>
              </a:p>
            </p:txBody>
          </p:sp>
          <p:cxnSp>
            <p:nvCxnSpPr>
              <p:cNvPr id="2052" name="Straight Connector 2051"/>
              <p:cNvCxnSpPr/>
              <p:nvPr/>
            </p:nvCxnSpPr>
            <p:spPr>
              <a:xfrm flipV="1">
                <a:off x="5493141" y="1076325"/>
                <a:ext cx="136134" cy="115322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Straight Connector 520"/>
              <p:cNvCxnSpPr/>
              <p:nvPr/>
            </p:nvCxnSpPr>
            <p:spPr>
              <a:xfrm flipV="1">
                <a:off x="6627045" y="1219408"/>
                <a:ext cx="204723" cy="84516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3" name="Straight Connector 522"/>
            <p:cNvCxnSpPr/>
            <p:nvPr/>
          </p:nvCxnSpPr>
          <p:spPr>
            <a:xfrm flipV="1">
              <a:off x="4637391" y="1501051"/>
              <a:ext cx="36904" cy="9367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5" name="TextBox 524"/>
            <p:cNvSpPr txBox="1"/>
            <p:nvPr/>
          </p:nvSpPr>
          <p:spPr>
            <a:xfrm>
              <a:off x="4092317" y="1561153"/>
              <a:ext cx="983924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>
                  <a:solidFill>
                    <a:schemeClr val="accent6">
                      <a:lumMod val="50000"/>
                    </a:schemeClr>
                  </a:solidFill>
                </a:rPr>
                <a:t>Target unit</a:t>
              </a:r>
            </a:p>
          </p:txBody>
        </p:sp>
      </p:grpSp>
      <p:sp>
        <p:nvSpPr>
          <p:cNvPr id="11" name="Freeform 10"/>
          <p:cNvSpPr/>
          <p:nvPr/>
        </p:nvSpPr>
        <p:spPr>
          <a:xfrm>
            <a:off x="7715143" y="1779633"/>
            <a:ext cx="2559051" cy="1479549"/>
          </a:xfrm>
          <a:custGeom>
            <a:avLst/>
            <a:gdLst>
              <a:gd name="connsiteX0" fmla="*/ 178594 w 1919288"/>
              <a:gd name="connsiteY0" fmla="*/ 173831 h 1109662"/>
              <a:gd name="connsiteX1" fmla="*/ 28575 w 1919288"/>
              <a:gd name="connsiteY1" fmla="*/ 280987 h 1109662"/>
              <a:gd name="connsiteX2" fmla="*/ 0 w 1919288"/>
              <a:gd name="connsiteY2" fmla="*/ 764381 h 1109662"/>
              <a:gd name="connsiteX3" fmla="*/ 111919 w 1919288"/>
              <a:gd name="connsiteY3" fmla="*/ 781050 h 1109662"/>
              <a:gd name="connsiteX4" fmla="*/ 216694 w 1919288"/>
              <a:gd name="connsiteY4" fmla="*/ 802481 h 1109662"/>
              <a:gd name="connsiteX5" fmla="*/ 328613 w 1919288"/>
              <a:gd name="connsiteY5" fmla="*/ 845344 h 1109662"/>
              <a:gd name="connsiteX6" fmla="*/ 435769 w 1919288"/>
              <a:gd name="connsiteY6" fmla="*/ 897731 h 1109662"/>
              <a:gd name="connsiteX7" fmla="*/ 535782 w 1919288"/>
              <a:gd name="connsiteY7" fmla="*/ 964406 h 1109662"/>
              <a:gd name="connsiteX8" fmla="*/ 638175 w 1919288"/>
              <a:gd name="connsiteY8" fmla="*/ 1028700 h 1109662"/>
              <a:gd name="connsiteX9" fmla="*/ 721519 w 1919288"/>
              <a:gd name="connsiteY9" fmla="*/ 1109662 h 1109662"/>
              <a:gd name="connsiteX10" fmla="*/ 1290638 w 1919288"/>
              <a:gd name="connsiteY10" fmla="*/ 895350 h 1109662"/>
              <a:gd name="connsiteX11" fmla="*/ 1047750 w 1919288"/>
              <a:gd name="connsiteY11" fmla="*/ 654844 h 1109662"/>
              <a:gd name="connsiteX12" fmla="*/ 1126332 w 1919288"/>
              <a:gd name="connsiteY12" fmla="*/ 585787 h 1109662"/>
              <a:gd name="connsiteX13" fmla="*/ 1119188 w 1919288"/>
              <a:gd name="connsiteY13" fmla="*/ 431006 h 1109662"/>
              <a:gd name="connsiteX14" fmla="*/ 1919288 w 1919288"/>
              <a:gd name="connsiteY14" fmla="*/ 428625 h 1109662"/>
              <a:gd name="connsiteX15" fmla="*/ 1905000 w 1919288"/>
              <a:gd name="connsiteY15" fmla="*/ 250031 h 1109662"/>
              <a:gd name="connsiteX16" fmla="*/ 1588294 w 1919288"/>
              <a:gd name="connsiteY16" fmla="*/ 238125 h 1109662"/>
              <a:gd name="connsiteX17" fmla="*/ 1550194 w 1919288"/>
              <a:gd name="connsiteY17" fmla="*/ 14287 h 1109662"/>
              <a:gd name="connsiteX18" fmla="*/ 1062038 w 1919288"/>
              <a:gd name="connsiteY18" fmla="*/ 0 h 1109662"/>
              <a:gd name="connsiteX19" fmla="*/ 1038225 w 1919288"/>
              <a:gd name="connsiteY19" fmla="*/ 185737 h 1109662"/>
              <a:gd name="connsiteX20" fmla="*/ 826294 w 1919288"/>
              <a:gd name="connsiteY20" fmla="*/ 273844 h 1109662"/>
              <a:gd name="connsiteX21" fmla="*/ 731044 w 1919288"/>
              <a:gd name="connsiteY21" fmla="*/ 250031 h 1109662"/>
              <a:gd name="connsiteX22" fmla="*/ 628650 w 1919288"/>
              <a:gd name="connsiteY22" fmla="*/ 216694 h 1109662"/>
              <a:gd name="connsiteX23" fmla="*/ 504825 w 1919288"/>
              <a:gd name="connsiteY23" fmla="*/ 190500 h 1109662"/>
              <a:gd name="connsiteX24" fmla="*/ 340519 w 1919288"/>
              <a:gd name="connsiteY24" fmla="*/ 166687 h 1109662"/>
              <a:gd name="connsiteX25" fmla="*/ 178594 w 1919288"/>
              <a:gd name="connsiteY25" fmla="*/ 173831 h 1109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919288" h="1109662">
                <a:moveTo>
                  <a:pt x="178594" y="173831"/>
                </a:moveTo>
                <a:lnTo>
                  <a:pt x="28575" y="280987"/>
                </a:lnTo>
                <a:lnTo>
                  <a:pt x="0" y="764381"/>
                </a:lnTo>
                <a:lnTo>
                  <a:pt x="111919" y="781050"/>
                </a:lnTo>
                <a:lnTo>
                  <a:pt x="216694" y="802481"/>
                </a:lnTo>
                <a:lnTo>
                  <a:pt x="328613" y="845344"/>
                </a:lnTo>
                <a:lnTo>
                  <a:pt x="435769" y="897731"/>
                </a:lnTo>
                <a:lnTo>
                  <a:pt x="535782" y="964406"/>
                </a:lnTo>
                <a:lnTo>
                  <a:pt x="638175" y="1028700"/>
                </a:lnTo>
                <a:lnTo>
                  <a:pt x="721519" y="1109662"/>
                </a:lnTo>
                <a:lnTo>
                  <a:pt x="1290638" y="895350"/>
                </a:lnTo>
                <a:lnTo>
                  <a:pt x="1047750" y="654844"/>
                </a:lnTo>
                <a:lnTo>
                  <a:pt x="1126332" y="585787"/>
                </a:lnTo>
                <a:lnTo>
                  <a:pt x="1119188" y="431006"/>
                </a:lnTo>
                <a:lnTo>
                  <a:pt x="1919288" y="428625"/>
                </a:lnTo>
                <a:lnTo>
                  <a:pt x="1905000" y="250031"/>
                </a:lnTo>
                <a:lnTo>
                  <a:pt x="1588294" y="238125"/>
                </a:lnTo>
                <a:lnTo>
                  <a:pt x="1550194" y="14287"/>
                </a:lnTo>
                <a:lnTo>
                  <a:pt x="1062038" y="0"/>
                </a:lnTo>
                <a:lnTo>
                  <a:pt x="1038225" y="185737"/>
                </a:lnTo>
                <a:lnTo>
                  <a:pt x="826294" y="273844"/>
                </a:lnTo>
                <a:lnTo>
                  <a:pt x="731044" y="250031"/>
                </a:lnTo>
                <a:lnTo>
                  <a:pt x="628650" y="216694"/>
                </a:lnTo>
                <a:lnTo>
                  <a:pt x="504825" y="190500"/>
                </a:lnTo>
                <a:lnTo>
                  <a:pt x="340519" y="166687"/>
                </a:lnTo>
                <a:lnTo>
                  <a:pt x="178594" y="17383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Freeform 12"/>
          <p:cNvSpPr/>
          <p:nvPr/>
        </p:nvSpPr>
        <p:spPr>
          <a:xfrm>
            <a:off x="8893069" y="2957559"/>
            <a:ext cx="2965451" cy="2603500"/>
          </a:xfrm>
          <a:custGeom>
            <a:avLst/>
            <a:gdLst>
              <a:gd name="connsiteX0" fmla="*/ 0 w 2224088"/>
              <a:gd name="connsiteY0" fmla="*/ 161925 h 1952625"/>
              <a:gd name="connsiteX1" fmla="*/ 442913 w 2224088"/>
              <a:gd name="connsiteY1" fmla="*/ 0 h 1952625"/>
              <a:gd name="connsiteX2" fmla="*/ 971550 w 2224088"/>
              <a:gd name="connsiteY2" fmla="*/ 433387 h 1952625"/>
              <a:gd name="connsiteX3" fmla="*/ 1271588 w 2224088"/>
              <a:gd name="connsiteY3" fmla="*/ 795337 h 1952625"/>
              <a:gd name="connsiteX4" fmla="*/ 1824038 w 2224088"/>
              <a:gd name="connsiteY4" fmla="*/ 833437 h 1952625"/>
              <a:gd name="connsiteX5" fmla="*/ 2185988 w 2224088"/>
              <a:gd name="connsiteY5" fmla="*/ 1066800 h 1952625"/>
              <a:gd name="connsiteX6" fmla="*/ 2224088 w 2224088"/>
              <a:gd name="connsiteY6" fmla="*/ 1466850 h 1952625"/>
              <a:gd name="connsiteX7" fmla="*/ 1905000 w 2224088"/>
              <a:gd name="connsiteY7" fmla="*/ 1709737 h 1952625"/>
              <a:gd name="connsiteX8" fmla="*/ 1214438 w 2224088"/>
              <a:gd name="connsiteY8" fmla="*/ 1952625 h 1952625"/>
              <a:gd name="connsiteX9" fmla="*/ 909638 w 2224088"/>
              <a:gd name="connsiteY9" fmla="*/ 1752600 h 1952625"/>
              <a:gd name="connsiteX10" fmla="*/ 757238 w 2224088"/>
              <a:gd name="connsiteY10" fmla="*/ 1328737 h 1952625"/>
              <a:gd name="connsiteX11" fmla="*/ 381000 w 2224088"/>
              <a:gd name="connsiteY11" fmla="*/ 862012 h 1952625"/>
              <a:gd name="connsiteX12" fmla="*/ 0 w 2224088"/>
              <a:gd name="connsiteY12" fmla="*/ 161925 h 195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4088" h="1952625">
                <a:moveTo>
                  <a:pt x="0" y="161925"/>
                </a:moveTo>
                <a:lnTo>
                  <a:pt x="442913" y="0"/>
                </a:lnTo>
                <a:lnTo>
                  <a:pt x="971550" y="433387"/>
                </a:lnTo>
                <a:lnTo>
                  <a:pt x="1271588" y="795337"/>
                </a:lnTo>
                <a:lnTo>
                  <a:pt x="1824038" y="833437"/>
                </a:lnTo>
                <a:lnTo>
                  <a:pt x="2185988" y="1066800"/>
                </a:lnTo>
                <a:lnTo>
                  <a:pt x="2224088" y="1466850"/>
                </a:lnTo>
                <a:lnTo>
                  <a:pt x="1905000" y="1709737"/>
                </a:lnTo>
                <a:lnTo>
                  <a:pt x="1214438" y="1952625"/>
                </a:lnTo>
                <a:lnTo>
                  <a:pt x="909638" y="1752600"/>
                </a:lnTo>
                <a:lnTo>
                  <a:pt x="757238" y="1328737"/>
                </a:lnTo>
                <a:lnTo>
                  <a:pt x="381000" y="862012"/>
                </a:lnTo>
                <a:lnTo>
                  <a:pt x="0" y="16192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5" name="Title 1"/>
          <p:cNvSpPr txBox="1">
            <a:spLocks/>
          </p:cNvSpPr>
          <p:nvPr/>
        </p:nvSpPr>
        <p:spPr>
          <a:xfrm>
            <a:off x="7338252" y="118228"/>
            <a:ext cx="2260429" cy="940443"/>
          </a:xfrm>
          <a:prstGeom prst="rect">
            <a:avLst/>
          </a:prstGeom>
        </p:spPr>
        <p:txBody>
          <a:bodyPr vert="horz" lIns="60960" rIns="60960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accent2"/>
                </a:solidFill>
              </a:rPr>
              <a:t>OnLine</a:t>
            </a:r>
          </a:p>
        </p:txBody>
      </p:sp>
      <p:sp>
        <p:nvSpPr>
          <p:cNvPr id="146" name="Freeform 269"/>
          <p:cNvSpPr>
            <a:spLocks/>
          </p:cNvSpPr>
          <p:nvPr/>
        </p:nvSpPr>
        <p:spPr bwMode="auto">
          <a:xfrm>
            <a:off x="3482884" y="2756061"/>
            <a:ext cx="253721" cy="866083"/>
          </a:xfrm>
          <a:custGeom>
            <a:avLst/>
            <a:gdLst>
              <a:gd name="T0" fmla="*/ 0 w 666"/>
              <a:gd name="T1" fmla="*/ 431 h 435"/>
              <a:gd name="T2" fmla="*/ 20 w 666"/>
              <a:gd name="T3" fmla="*/ 420 h 435"/>
              <a:gd name="T4" fmla="*/ 36 w 666"/>
              <a:gd name="T5" fmla="*/ 432 h 435"/>
              <a:gd name="T6" fmla="*/ 60 w 666"/>
              <a:gd name="T7" fmla="*/ 421 h 435"/>
              <a:gd name="T8" fmla="*/ 59 w 666"/>
              <a:gd name="T9" fmla="*/ 431 h 435"/>
              <a:gd name="T10" fmla="*/ 41 w 666"/>
              <a:gd name="T11" fmla="*/ 422 h 435"/>
              <a:gd name="T12" fmla="*/ 108 w 666"/>
              <a:gd name="T13" fmla="*/ 432 h 435"/>
              <a:gd name="T14" fmla="*/ 112 w 666"/>
              <a:gd name="T15" fmla="*/ 422 h 435"/>
              <a:gd name="T16" fmla="*/ 138 w 666"/>
              <a:gd name="T17" fmla="*/ 432 h 435"/>
              <a:gd name="T18" fmla="*/ 190 w 666"/>
              <a:gd name="T19" fmla="*/ 420 h 435"/>
              <a:gd name="T20" fmla="*/ 269 w 666"/>
              <a:gd name="T21" fmla="*/ 432 h 435"/>
              <a:gd name="T22" fmla="*/ 299 w 666"/>
              <a:gd name="T23" fmla="*/ 422 h 435"/>
              <a:gd name="T24" fmla="*/ 341 w 666"/>
              <a:gd name="T25" fmla="*/ 432 h 435"/>
              <a:gd name="T26" fmla="*/ 359 w 666"/>
              <a:gd name="T27" fmla="*/ 420 h 435"/>
              <a:gd name="T28" fmla="*/ 362 w 666"/>
              <a:gd name="T29" fmla="*/ 429 h 435"/>
              <a:gd name="T30" fmla="*/ 368 w 666"/>
              <a:gd name="T31" fmla="*/ 423 h 435"/>
              <a:gd name="T32" fmla="*/ 366 w 666"/>
              <a:gd name="T33" fmla="*/ 433 h 435"/>
              <a:gd name="T34" fmla="*/ 431 w 666"/>
              <a:gd name="T35" fmla="*/ 422 h 435"/>
              <a:gd name="T36" fmla="*/ 420 w 666"/>
              <a:gd name="T37" fmla="*/ 433 h 435"/>
              <a:gd name="T38" fmla="*/ 449 w 666"/>
              <a:gd name="T39" fmla="*/ 421 h 435"/>
              <a:gd name="T40" fmla="*/ 449 w 666"/>
              <a:gd name="T41" fmla="*/ 435 h 435"/>
              <a:gd name="T42" fmla="*/ 457 w 666"/>
              <a:gd name="T43" fmla="*/ 419 h 435"/>
              <a:gd name="T44" fmla="*/ 487 w 666"/>
              <a:gd name="T45" fmla="*/ 432 h 435"/>
              <a:gd name="T46" fmla="*/ 478 w 666"/>
              <a:gd name="T47" fmla="*/ 421 h 435"/>
              <a:gd name="T48" fmla="*/ 525 w 666"/>
              <a:gd name="T49" fmla="*/ 432 h 435"/>
              <a:gd name="T50" fmla="*/ 646 w 666"/>
              <a:gd name="T51" fmla="*/ 395 h 435"/>
              <a:gd name="T52" fmla="*/ 659 w 666"/>
              <a:gd name="T53" fmla="*/ 408 h 435"/>
              <a:gd name="T54" fmla="*/ 666 w 666"/>
              <a:gd name="T55" fmla="*/ 394 h 435"/>
              <a:gd name="T56" fmla="*/ 636 w 666"/>
              <a:gd name="T57" fmla="*/ 409 h 435"/>
              <a:gd name="T58" fmla="*/ 504 w 666"/>
              <a:gd name="T59" fmla="*/ 389 h 435"/>
              <a:gd name="T60" fmla="*/ 625 w 666"/>
              <a:gd name="T61" fmla="*/ 374 h 435"/>
              <a:gd name="T62" fmla="*/ 584 w 666"/>
              <a:gd name="T63" fmla="*/ 433 h 435"/>
              <a:gd name="T64" fmla="*/ 502 w 666"/>
              <a:gd name="T65" fmla="*/ 330 h 435"/>
              <a:gd name="T66" fmla="*/ 625 w 666"/>
              <a:gd name="T67" fmla="*/ 279 h 435"/>
              <a:gd name="T68" fmla="*/ 504 w 666"/>
              <a:gd name="T69" fmla="*/ 220 h 435"/>
              <a:gd name="T70" fmla="*/ 628 w 666"/>
              <a:gd name="T71" fmla="*/ 333 h 435"/>
              <a:gd name="T72" fmla="*/ 519 w 666"/>
              <a:gd name="T73" fmla="*/ 78 h 435"/>
              <a:gd name="T74" fmla="*/ 503 w 666"/>
              <a:gd name="T75" fmla="*/ 112 h 435"/>
              <a:gd name="T76" fmla="*/ 591 w 666"/>
              <a:gd name="T77" fmla="*/ 53 h 435"/>
              <a:gd name="T78" fmla="*/ 535 w 666"/>
              <a:gd name="T79" fmla="*/ 41 h 435"/>
              <a:gd name="T80" fmla="*/ 625 w 666"/>
              <a:gd name="T81" fmla="*/ 148 h 435"/>
              <a:gd name="T82" fmla="*/ 501 w 666"/>
              <a:gd name="T83" fmla="*/ 146 h 435"/>
              <a:gd name="T84" fmla="*/ 574 w 666"/>
              <a:gd name="T85" fmla="*/ 0 h 43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connsiteX0" fmla="*/ 0 w 10000"/>
              <a:gd name="connsiteY0" fmla="*/ 9908 h 10000"/>
              <a:gd name="connsiteX1" fmla="*/ 300 w 10000"/>
              <a:gd name="connsiteY1" fmla="*/ 9655 h 10000"/>
              <a:gd name="connsiteX2" fmla="*/ 541 w 10000"/>
              <a:gd name="connsiteY2" fmla="*/ 9931 h 10000"/>
              <a:gd name="connsiteX3" fmla="*/ 901 w 10000"/>
              <a:gd name="connsiteY3" fmla="*/ 9678 h 10000"/>
              <a:gd name="connsiteX4" fmla="*/ 886 w 10000"/>
              <a:gd name="connsiteY4" fmla="*/ 9908 h 10000"/>
              <a:gd name="connsiteX5" fmla="*/ 616 w 10000"/>
              <a:gd name="connsiteY5" fmla="*/ 9701 h 10000"/>
              <a:gd name="connsiteX6" fmla="*/ 1622 w 10000"/>
              <a:gd name="connsiteY6" fmla="*/ 9931 h 10000"/>
              <a:gd name="connsiteX7" fmla="*/ 1682 w 10000"/>
              <a:gd name="connsiteY7" fmla="*/ 9701 h 10000"/>
              <a:gd name="connsiteX8" fmla="*/ 2072 w 10000"/>
              <a:gd name="connsiteY8" fmla="*/ 9931 h 10000"/>
              <a:gd name="connsiteX9" fmla="*/ 2853 w 10000"/>
              <a:gd name="connsiteY9" fmla="*/ 9655 h 10000"/>
              <a:gd name="connsiteX10" fmla="*/ 4039 w 10000"/>
              <a:gd name="connsiteY10" fmla="*/ 9931 h 10000"/>
              <a:gd name="connsiteX11" fmla="*/ 4489 w 10000"/>
              <a:gd name="connsiteY11" fmla="*/ 9701 h 10000"/>
              <a:gd name="connsiteX12" fmla="*/ 5120 w 10000"/>
              <a:gd name="connsiteY12" fmla="*/ 9931 h 10000"/>
              <a:gd name="connsiteX13" fmla="*/ 5390 w 10000"/>
              <a:gd name="connsiteY13" fmla="*/ 9655 h 10000"/>
              <a:gd name="connsiteX14" fmla="*/ 5435 w 10000"/>
              <a:gd name="connsiteY14" fmla="*/ 9862 h 10000"/>
              <a:gd name="connsiteX15" fmla="*/ 5526 w 10000"/>
              <a:gd name="connsiteY15" fmla="*/ 9724 h 10000"/>
              <a:gd name="connsiteX16" fmla="*/ 5495 w 10000"/>
              <a:gd name="connsiteY16" fmla="*/ 9954 h 10000"/>
              <a:gd name="connsiteX17" fmla="*/ 6471 w 10000"/>
              <a:gd name="connsiteY17" fmla="*/ 9701 h 10000"/>
              <a:gd name="connsiteX18" fmla="*/ 6306 w 10000"/>
              <a:gd name="connsiteY18" fmla="*/ 9954 h 10000"/>
              <a:gd name="connsiteX19" fmla="*/ 6742 w 10000"/>
              <a:gd name="connsiteY19" fmla="*/ 9678 h 10000"/>
              <a:gd name="connsiteX20" fmla="*/ 6742 w 10000"/>
              <a:gd name="connsiteY20" fmla="*/ 10000 h 10000"/>
              <a:gd name="connsiteX21" fmla="*/ 6862 w 10000"/>
              <a:gd name="connsiteY21" fmla="*/ 9632 h 10000"/>
              <a:gd name="connsiteX22" fmla="*/ 7312 w 10000"/>
              <a:gd name="connsiteY22" fmla="*/ 9931 h 10000"/>
              <a:gd name="connsiteX23" fmla="*/ 7177 w 10000"/>
              <a:gd name="connsiteY23" fmla="*/ 9678 h 10000"/>
              <a:gd name="connsiteX24" fmla="*/ 7883 w 10000"/>
              <a:gd name="connsiteY24" fmla="*/ 9931 h 10000"/>
              <a:gd name="connsiteX25" fmla="*/ 9700 w 10000"/>
              <a:gd name="connsiteY25" fmla="*/ 9080 h 10000"/>
              <a:gd name="connsiteX26" fmla="*/ 9895 w 10000"/>
              <a:gd name="connsiteY26" fmla="*/ 9379 h 10000"/>
              <a:gd name="connsiteX27" fmla="*/ 10000 w 10000"/>
              <a:gd name="connsiteY27" fmla="*/ 9057 h 10000"/>
              <a:gd name="connsiteX28" fmla="*/ 9002 w 10000"/>
              <a:gd name="connsiteY28" fmla="*/ 9949 h 10000"/>
              <a:gd name="connsiteX29" fmla="*/ 7568 w 10000"/>
              <a:gd name="connsiteY29" fmla="*/ 8943 h 10000"/>
              <a:gd name="connsiteX30" fmla="*/ 9384 w 10000"/>
              <a:gd name="connsiteY30" fmla="*/ 8598 h 10000"/>
              <a:gd name="connsiteX31" fmla="*/ 8769 w 10000"/>
              <a:gd name="connsiteY31" fmla="*/ 9954 h 10000"/>
              <a:gd name="connsiteX32" fmla="*/ 7538 w 10000"/>
              <a:gd name="connsiteY32" fmla="*/ 7586 h 10000"/>
              <a:gd name="connsiteX33" fmla="*/ 9384 w 10000"/>
              <a:gd name="connsiteY33" fmla="*/ 6414 h 10000"/>
              <a:gd name="connsiteX34" fmla="*/ 7568 w 10000"/>
              <a:gd name="connsiteY34" fmla="*/ 5057 h 10000"/>
              <a:gd name="connsiteX35" fmla="*/ 9429 w 10000"/>
              <a:gd name="connsiteY35" fmla="*/ 7655 h 10000"/>
              <a:gd name="connsiteX36" fmla="*/ 7793 w 10000"/>
              <a:gd name="connsiteY36" fmla="*/ 1793 h 10000"/>
              <a:gd name="connsiteX37" fmla="*/ 7553 w 10000"/>
              <a:gd name="connsiteY37" fmla="*/ 2575 h 10000"/>
              <a:gd name="connsiteX38" fmla="*/ 8874 w 10000"/>
              <a:gd name="connsiteY38" fmla="*/ 1218 h 10000"/>
              <a:gd name="connsiteX39" fmla="*/ 8033 w 10000"/>
              <a:gd name="connsiteY39" fmla="*/ 943 h 10000"/>
              <a:gd name="connsiteX40" fmla="*/ 9384 w 10000"/>
              <a:gd name="connsiteY40" fmla="*/ 3402 h 10000"/>
              <a:gd name="connsiteX41" fmla="*/ 7523 w 10000"/>
              <a:gd name="connsiteY41" fmla="*/ 3356 h 10000"/>
              <a:gd name="connsiteX42" fmla="*/ 8619 w 10000"/>
              <a:gd name="connsiteY42" fmla="*/ 0 h 10000"/>
              <a:gd name="connsiteX0" fmla="*/ 0 w 10000"/>
              <a:gd name="connsiteY0" fmla="*/ 9908 h 10000"/>
              <a:gd name="connsiteX1" fmla="*/ 300 w 10000"/>
              <a:gd name="connsiteY1" fmla="*/ 9655 h 10000"/>
              <a:gd name="connsiteX2" fmla="*/ 541 w 10000"/>
              <a:gd name="connsiteY2" fmla="*/ 9931 h 10000"/>
              <a:gd name="connsiteX3" fmla="*/ 901 w 10000"/>
              <a:gd name="connsiteY3" fmla="*/ 9678 h 10000"/>
              <a:gd name="connsiteX4" fmla="*/ 886 w 10000"/>
              <a:gd name="connsiteY4" fmla="*/ 9908 h 10000"/>
              <a:gd name="connsiteX5" fmla="*/ 616 w 10000"/>
              <a:gd name="connsiteY5" fmla="*/ 9701 h 10000"/>
              <a:gd name="connsiteX6" fmla="*/ 1622 w 10000"/>
              <a:gd name="connsiteY6" fmla="*/ 9931 h 10000"/>
              <a:gd name="connsiteX7" fmla="*/ 1682 w 10000"/>
              <a:gd name="connsiteY7" fmla="*/ 9701 h 10000"/>
              <a:gd name="connsiteX8" fmla="*/ 2072 w 10000"/>
              <a:gd name="connsiteY8" fmla="*/ 9931 h 10000"/>
              <a:gd name="connsiteX9" fmla="*/ 2853 w 10000"/>
              <a:gd name="connsiteY9" fmla="*/ 9655 h 10000"/>
              <a:gd name="connsiteX10" fmla="*/ 4039 w 10000"/>
              <a:gd name="connsiteY10" fmla="*/ 9931 h 10000"/>
              <a:gd name="connsiteX11" fmla="*/ 4489 w 10000"/>
              <a:gd name="connsiteY11" fmla="*/ 9701 h 10000"/>
              <a:gd name="connsiteX12" fmla="*/ 5120 w 10000"/>
              <a:gd name="connsiteY12" fmla="*/ 9931 h 10000"/>
              <a:gd name="connsiteX13" fmla="*/ 5390 w 10000"/>
              <a:gd name="connsiteY13" fmla="*/ 9655 h 10000"/>
              <a:gd name="connsiteX14" fmla="*/ 5435 w 10000"/>
              <a:gd name="connsiteY14" fmla="*/ 9862 h 10000"/>
              <a:gd name="connsiteX15" fmla="*/ 5526 w 10000"/>
              <a:gd name="connsiteY15" fmla="*/ 9724 h 10000"/>
              <a:gd name="connsiteX16" fmla="*/ 5495 w 10000"/>
              <a:gd name="connsiteY16" fmla="*/ 9954 h 10000"/>
              <a:gd name="connsiteX17" fmla="*/ 6471 w 10000"/>
              <a:gd name="connsiteY17" fmla="*/ 9701 h 10000"/>
              <a:gd name="connsiteX18" fmla="*/ 6306 w 10000"/>
              <a:gd name="connsiteY18" fmla="*/ 9954 h 10000"/>
              <a:gd name="connsiteX19" fmla="*/ 6742 w 10000"/>
              <a:gd name="connsiteY19" fmla="*/ 9678 h 10000"/>
              <a:gd name="connsiteX20" fmla="*/ 6742 w 10000"/>
              <a:gd name="connsiteY20" fmla="*/ 10000 h 10000"/>
              <a:gd name="connsiteX21" fmla="*/ 6862 w 10000"/>
              <a:gd name="connsiteY21" fmla="*/ 9632 h 10000"/>
              <a:gd name="connsiteX22" fmla="*/ 7312 w 10000"/>
              <a:gd name="connsiteY22" fmla="*/ 9931 h 10000"/>
              <a:gd name="connsiteX23" fmla="*/ 7177 w 10000"/>
              <a:gd name="connsiteY23" fmla="*/ 9678 h 10000"/>
              <a:gd name="connsiteX24" fmla="*/ 7883 w 10000"/>
              <a:gd name="connsiteY24" fmla="*/ 9931 h 10000"/>
              <a:gd name="connsiteX25" fmla="*/ 9700 w 10000"/>
              <a:gd name="connsiteY25" fmla="*/ 9080 h 10000"/>
              <a:gd name="connsiteX26" fmla="*/ 9251 w 10000"/>
              <a:gd name="connsiteY26" fmla="*/ 9343 h 10000"/>
              <a:gd name="connsiteX27" fmla="*/ 10000 w 10000"/>
              <a:gd name="connsiteY27" fmla="*/ 9057 h 10000"/>
              <a:gd name="connsiteX28" fmla="*/ 9002 w 10000"/>
              <a:gd name="connsiteY28" fmla="*/ 9949 h 10000"/>
              <a:gd name="connsiteX29" fmla="*/ 7568 w 10000"/>
              <a:gd name="connsiteY29" fmla="*/ 8943 h 10000"/>
              <a:gd name="connsiteX30" fmla="*/ 9384 w 10000"/>
              <a:gd name="connsiteY30" fmla="*/ 8598 h 10000"/>
              <a:gd name="connsiteX31" fmla="*/ 8769 w 10000"/>
              <a:gd name="connsiteY31" fmla="*/ 9954 h 10000"/>
              <a:gd name="connsiteX32" fmla="*/ 7538 w 10000"/>
              <a:gd name="connsiteY32" fmla="*/ 7586 h 10000"/>
              <a:gd name="connsiteX33" fmla="*/ 9384 w 10000"/>
              <a:gd name="connsiteY33" fmla="*/ 6414 h 10000"/>
              <a:gd name="connsiteX34" fmla="*/ 7568 w 10000"/>
              <a:gd name="connsiteY34" fmla="*/ 5057 h 10000"/>
              <a:gd name="connsiteX35" fmla="*/ 9429 w 10000"/>
              <a:gd name="connsiteY35" fmla="*/ 7655 h 10000"/>
              <a:gd name="connsiteX36" fmla="*/ 7793 w 10000"/>
              <a:gd name="connsiteY36" fmla="*/ 1793 h 10000"/>
              <a:gd name="connsiteX37" fmla="*/ 7553 w 10000"/>
              <a:gd name="connsiteY37" fmla="*/ 2575 h 10000"/>
              <a:gd name="connsiteX38" fmla="*/ 8874 w 10000"/>
              <a:gd name="connsiteY38" fmla="*/ 1218 h 10000"/>
              <a:gd name="connsiteX39" fmla="*/ 8033 w 10000"/>
              <a:gd name="connsiteY39" fmla="*/ 943 h 10000"/>
              <a:gd name="connsiteX40" fmla="*/ 9384 w 10000"/>
              <a:gd name="connsiteY40" fmla="*/ 3402 h 10000"/>
              <a:gd name="connsiteX41" fmla="*/ 7523 w 10000"/>
              <a:gd name="connsiteY41" fmla="*/ 3356 h 10000"/>
              <a:gd name="connsiteX42" fmla="*/ 8619 w 10000"/>
              <a:gd name="connsiteY42" fmla="*/ 0 h 10000"/>
              <a:gd name="connsiteX0" fmla="*/ 0 w 9700"/>
              <a:gd name="connsiteY0" fmla="*/ 9908 h 10000"/>
              <a:gd name="connsiteX1" fmla="*/ 300 w 9700"/>
              <a:gd name="connsiteY1" fmla="*/ 9655 h 10000"/>
              <a:gd name="connsiteX2" fmla="*/ 541 w 9700"/>
              <a:gd name="connsiteY2" fmla="*/ 9931 h 10000"/>
              <a:gd name="connsiteX3" fmla="*/ 901 w 9700"/>
              <a:gd name="connsiteY3" fmla="*/ 9678 h 10000"/>
              <a:gd name="connsiteX4" fmla="*/ 886 w 9700"/>
              <a:gd name="connsiteY4" fmla="*/ 9908 h 10000"/>
              <a:gd name="connsiteX5" fmla="*/ 616 w 9700"/>
              <a:gd name="connsiteY5" fmla="*/ 9701 h 10000"/>
              <a:gd name="connsiteX6" fmla="*/ 1622 w 9700"/>
              <a:gd name="connsiteY6" fmla="*/ 9931 h 10000"/>
              <a:gd name="connsiteX7" fmla="*/ 1682 w 9700"/>
              <a:gd name="connsiteY7" fmla="*/ 9701 h 10000"/>
              <a:gd name="connsiteX8" fmla="*/ 2072 w 9700"/>
              <a:gd name="connsiteY8" fmla="*/ 9931 h 10000"/>
              <a:gd name="connsiteX9" fmla="*/ 2853 w 9700"/>
              <a:gd name="connsiteY9" fmla="*/ 9655 h 10000"/>
              <a:gd name="connsiteX10" fmla="*/ 4039 w 9700"/>
              <a:gd name="connsiteY10" fmla="*/ 9931 h 10000"/>
              <a:gd name="connsiteX11" fmla="*/ 4489 w 9700"/>
              <a:gd name="connsiteY11" fmla="*/ 9701 h 10000"/>
              <a:gd name="connsiteX12" fmla="*/ 5120 w 9700"/>
              <a:gd name="connsiteY12" fmla="*/ 9931 h 10000"/>
              <a:gd name="connsiteX13" fmla="*/ 5390 w 9700"/>
              <a:gd name="connsiteY13" fmla="*/ 9655 h 10000"/>
              <a:gd name="connsiteX14" fmla="*/ 5435 w 9700"/>
              <a:gd name="connsiteY14" fmla="*/ 9862 h 10000"/>
              <a:gd name="connsiteX15" fmla="*/ 5526 w 9700"/>
              <a:gd name="connsiteY15" fmla="*/ 9724 h 10000"/>
              <a:gd name="connsiteX16" fmla="*/ 5495 w 9700"/>
              <a:gd name="connsiteY16" fmla="*/ 9954 h 10000"/>
              <a:gd name="connsiteX17" fmla="*/ 6471 w 9700"/>
              <a:gd name="connsiteY17" fmla="*/ 9701 h 10000"/>
              <a:gd name="connsiteX18" fmla="*/ 6306 w 9700"/>
              <a:gd name="connsiteY18" fmla="*/ 9954 h 10000"/>
              <a:gd name="connsiteX19" fmla="*/ 6742 w 9700"/>
              <a:gd name="connsiteY19" fmla="*/ 9678 h 10000"/>
              <a:gd name="connsiteX20" fmla="*/ 6742 w 9700"/>
              <a:gd name="connsiteY20" fmla="*/ 10000 h 10000"/>
              <a:gd name="connsiteX21" fmla="*/ 6862 w 9700"/>
              <a:gd name="connsiteY21" fmla="*/ 9632 h 10000"/>
              <a:gd name="connsiteX22" fmla="*/ 7312 w 9700"/>
              <a:gd name="connsiteY22" fmla="*/ 9931 h 10000"/>
              <a:gd name="connsiteX23" fmla="*/ 7177 w 9700"/>
              <a:gd name="connsiteY23" fmla="*/ 9678 h 10000"/>
              <a:gd name="connsiteX24" fmla="*/ 7883 w 9700"/>
              <a:gd name="connsiteY24" fmla="*/ 9931 h 10000"/>
              <a:gd name="connsiteX25" fmla="*/ 9700 w 9700"/>
              <a:gd name="connsiteY25" fmla="*/ 9080 h 10000"/>
              <a:gd name="connsiteX26" fmla="*/ 9251 w 9700"/>
              <a:gd name="connsiteY26" fmla="*/ 9343 h 10000"/>
              <a:gd name="connsiteX27" fmla="*/ 8737 w 9700"/>
              <a:gd name="connsiteY27" fmla="*/ 8948 h 10000"/>
              <a:gd name="connsiteX28" fmla="*/ 9002 w 9700"/>
              <a:gd name="connsiteY28" fmla="*/ 9949 h 10000"/>
              <a:gd name="connsiteX29" fmla="*/ 7568 w 9700"/>
              <a:gd name="connsiteY29" fmla="*/ 8943 h 10000"/>
              <a:gd name="connsiteX30" fmla="*/ 9384 w 9700"/>
              <a:gd name="connsiteY30" fmla="*/ 8598 h 10000"/>
              <a:gd name="connsiteX31" fmla="*/ 8769 w 9700"/>
              <a:gd name="connsiteY31" fmla="*/ 9954 h 10000"/>
              <a:gd name="connsiteX32" fmla="*/ 7538 w 9700"/>
              <a:gd name="connsiteY32" fmla="*/ 7586 h 10000"/>
              <a:gd name="connsiteX33" fmla="*/ 9384 w 9700"/>
              <a:gd name="connsiteY33" fmla="*/ 6414 h 10000"/>
              <a:gd name="connsiteX34" fmla="*/ 7568 w 9700"/>
              <a:gd name="connsiteY34" fmla="*/ 5057 h 10000"/>
              <a:gd name="connsiteX35" fmla="*/ 9429 w 9700"/>
              <a:gd name="connsiteY35" fmla="*/ 7655 h 10000"/>
              <a:gd name="connsiteX36" fmla="*/ 7793 w 9700"/>
              <a:gd name="connsiteY36" fmla="*/ 1793 h 10000"/>
              <a:gd name="connsiteX37" fmla="*/ 7553 w 9700"/>
              <a:gd name="connsiteY37" fmla="*/ 2575 h 10000"/>
              <a:gd name="connsiteX38" fmla="*/ 8874 w 9700"/>
              <a:gd name="connsiteY38" fmla="*/ 1218 h 10000"/>
              <a:gd name="connsiteX39" fmla="*/ 8033 w 9700"/>
              <a:gd name="connsiteY39" fmla="*/ 943 h 10000"/>
              <a:gd name="connsiteX40" fmla="*/ 9384 w 9700"/>
              <a:gd name="connsiteY40" fmla="*/ 3402 h 10000"/>
              <a:gd name="connsiteX41" fmla="*/ 7523 w 9700"/>
              <a:gd name="connsiteY41" fmla="*/ 3356 h 10000"/>
              <a:gd name="connsiteX42" fmla="*/ 8619 w 9700"/>
              <a:gd name="connsiteY42" fmla="*/ 0 h 10000"/>
              <a:gd name="connsiteX0" fmla="*/ 0 w 9721"/>
              <a:gd name="connsiteY0" fmla="*/ 9908 h 10000"/>
              <a:gd name="connsiteX1" fmla="*/ 309 w 9721"/>
              <a:gd name="connsiteY1" fmla="*/ 9655 h 10000"/>
              <a:gd name="connsiteX2" fmla="*/ 558 w 9721"/>
              <a:gd name="connsiteY2" fmla="*/ 9931 h 10000"/>
              <a:gd name="connsiteX3" fmla="*/ 929 w 9721"/>
              <a:gd name="connsiteY3" fmla="*/ 9678 h 10000"/>
              <a:gd name="connsiteX4" fmla="*/ 913 w 9721"/>
              <a:gd name="connsiteY4" fmla="*/ 9908 h 10000"/>
              <a:gd name="connsiteX5" fmla="*/ 635 w 9721"/>
              <a:gd name="connsiteY5" fmla="*/ 9701 h 10000"/>
              <a:gd name="connsiteX6" fmla="*/ 1672 w 9721"/>
              <a:gd name="connsiteY6" fmla="*/ 9931 h 10000"/>
              <a:gd name="connsiteX7" fmla="*/ 1734 w 9721"/>
              <a:gd name="connsiteY7" fmla="*/ 9701 h 10000"/>
              <a:gd name="connsiteX8" fmla="*/ 2136 w 9721"/>
              <a:gd name="connsiteY8" fmla="*/ 9931 h 10000"/>
              <a:gd name="connsiteX9" fmla="*/ 2941 w 9721"/>
              <a:gd name="connsiteY9" fmla="*/ 9655 h 10000"/>
              <a:gd name="connsiteX10" fmla="*/ 4164 w 9721"/>
              <a:gd name="connsiteY10" fmla="*/ 9931 h 10000"/>
              <a:gd name="connsiteX11" fmla="*/ 4628 w 9721"/>
              <a:gd name="connsiteY11" fmla="*/ 9701 h 10000"/>
              <a:gd name="connsiteX12" fmla="*/ 5278 w 9721"/>
              <a:gd name="connsiteY12" fmla="*/ 9931 h 10000"/>
              <a:gd name="connsiteX13" fmla="*/ 5557 w 9721"/>
              <a:gd name="connsiteY13" fmla="*/ 9655 h 10000"/>
              <a:gd name="connsiteX14" fmla="*/ 5603 w 9721"/>
              <a:gd name="connsiteY14" fmla="*/ 9862 h 10000"/>
              <a:gd name="connsiteX15" fmla="*/ 5697 w 9721"/>
              <a:gd name="connsiteY15" fmla="*/ 9724 h 10000"/>
              <a:gd name="connsiteX16" fmla="*/ 5665 w 9721"/>
              <a:gd name="connsiteY16" fmla="*/ 9954 h 10000"/>
              <a:gd name="connsiteX17" fmla="*/ 6671 w 9721"/>
              <a:gd name="connsiteY17" fmla="*/ 9701 h 10000"/>
              <a:gd name="connsiteX18" fmla="*/ 6501 w 9721"/>
              <a:gd name="connsiteY18" fmla="*/ 9954 h 10000"/>
              <a:gd name="connsiteX19" fmla="*/ 6951 w 9721"/>
              <a:gd name="connsiteY19" fmla="*/ 9678 h 10000"/>
              <a:gd name="connsiteX20" fmla="*/ 6951 w 9721"/>
              <a:gd name="connsiteY20" fmla="*/ 10000 h 10000"/>
              <a:gd name="connsiteX21" fmla="*/ 7074 w 9721"/>
              <a:gd name="connsiteY21" fmla="*/ 9632 h 10000"/>
              <a:gd name="connsiteX22" fmla="*/ 7538 w 9721"/>
              <a:gd name="connsiteY22" fmla="*/ 9931 h 10000"/>
              <a:gd name="connsiteX23" fmla="*/ 7399 w 9721"/>
              <a:gd name="connsiteY23" fmla="*/ 9678 h 10000"/>
              <a:gd name="connsiteX24" fmla="*/ 8127 w 9721"/>
              <a:gd name="connsiteY24" fmla="*/ 9931 h 10000"/>
              <a:gd name="connsiteX25" fmla="*/ 8894 w 9721"/>
              <a:gd name="connsiteY25" fmla="*/ 7839 h 10000"/>
              <a:gd name="connsiteX26" fmla="*/ 9537 w 9721"/>
              <a:gd name="connsiteY26" fmla="*/ 9343 h 10000"/>
              <a:gd name="connsiteX27" fmla="*/ 9007 w 9721"/>
              <a:gd name="connsiteY27" fmla="*/ 8948 h 10000"/>
              <a:gd name="connsiteX28" fmla="*/ 9280 w 9721"/>
              <a:gd name="connsiteY28" fmla="*/ 9949 h 10000"/>
              <a:gd name="connsiteX29" fmla="*/ 7802 w 9721"/>
              <a:gd name="connsiteY29" fmla="*/ 8943 h 10000"/>
              <a:gd name="connsiteX30" fmla="*/ 9674 w 9721"/>
              <a:gd name="connsiteY30" fmla="*/ 8598 h 10000"/>
              <a:gd name="connsiteX31" fmla="*/ 9040 w 9721"/>
              <a:gd name="connsiteY31" fmla="*/ 9954 h 10000"/>
              <a:gd name="connsiteX32" fmla="*/ 7771 w 9721"/>
              <a:gd name="connsiteY32" fmla="*/ 7586 h 10000"/>
              <a:gd name="connsiteX33" fmla="*/ 9674 w 9721"/>
              <a:gd name="connsiteY33" fmla="*/ 6414 h 10000"/>
              <a:gd name="connsiteX34" fmla="*/ 7802 w 9721"/>
              <a:gd name="connsiteY34" fmla="*/ 5057 h 10000"/>
              <a:gd name="connsiteX35" fmla="*/ 9721 w 9721"/>
              <a:gd name="connsiteY35" fmla="*/ 7655 h 10000"/>
              <a:gd name="connsiteX36" fmla="*/ 8034 w 9721"/>
              <a:gd name="connsiteY36" fmla="*/ 1793 h 10000"/>
              <a:gd name="connsiteX37" fmla="*/ 7787 w 9721"/>
              <a:gd name="connsiteY37" fmla="*/ 2575 h 10000"/>
              <a:gd name="connsiteX38" fmla="*/ 9148 w 9721"/>
              <a:gd name="connsiteY38" fmla="*/ 1218 h 10000"/>
              <a:gd name="connsiteX39" fmla="*/ 8281 w 9721"/>
              <a:gd name="connsiteY39" fmla="*/ 943 h 10000"/>
              <a:gd name="connsiteX40" fmla="*/ 9674 w 9721"/>
              <a:gd name="connsiteY40" fmla="*/ 3402 h 10000"/>
              <a:gd name="connsiteX41" fmla="*/ 7756 w 9721"/>
              <a:gd name="connsiteY41" fmla="*/ 3356 h 10000"/>
              <a:gd name="connsiteX42" fmla="*/ 8886 w 9721"/>
              <a:gd name="connsiteY42" fmla="*/ 0 h 10000"/>
              <a:gd name="connsiteX0" fmla="*/ 0 w 10000"/>
              <a:gd name="connsiteY0" fmla="*/ 9908 h 10077"/>
              <a:gd name="connsiteX1" fmla="*/ 318 w 10000"/>
              <a:gd name="connsiteY1" fmla="*/ 9655 h 10077"/>
              <a:gd name="connsiteX2" fmla="*/ 574 w 10000"/>
              <a:gd name="connsiteY2" fmla="*/ 9931 h 10077"/>
              <a:gd name="connsiteX3" fmla="*/ 956 w 10000"/>
              <a:gd name="connsiteY3" fmla="*/ 9678 h 10077"/>
              <a:gd name="connsiteX4" fmla="*/ 939 w 10000"/>
              <a:gd name="connsiteY4" fmla="*/ 9908 h 10077"/>
              <a:gd name="connsiteX5" fmla="*/ 653 w 10000"/>
              <a:gd name="connsiteY5" fmla="*/ 9701 h 10077"/>
              <a:gd name="connsiteX6" fmla="*/ 1720 w 10000"/>
              <a:gd name="connsiteY6" fmla="*/ 9931 h 10077"/>
              <a:gd name="connsiteX7" fmla="*/ 1784 w 10000"/>
              <a:gd name="connsiteY7" fmla="*/ 9701 h 10077"/>
              <a:gd name="connsiteX8" fmla="*/ 2197 w 10000"/>
              <a:gd name="connsiteY8" fmla="*/ 10077 h 10077"/>
              <a:gd name="connsiteX9" fmla="*/ 3025 w 10000"/>
              <a:gd name="connsiteY9" fmla="*/ 9655 h 10077"/>
              <a:gd name="connsiteX10" fmla="*/ 4284 w 10000"/>
              <a:gd name="connsiteY10" fmla="*/ 9931 h 10077"/>
              <a:gd name="connsiteX11" fmla="*/ 4761 w 10000"/>
              <a:gd name="connsiteY11" fmla="*/ 9701 h 10077"/>
              <a:gd name="connsiteX12" fmla="*/ 5429 w 10000"/>
              <a:gd name="connsiteY12" fmla="*/ 9931 h 10077"/>
              <a:gd name="connsiteX13" fmla="*/ 5716 w 10000"/>
              <a:gd name="connsiteY13" fmla="*/ 9655 h 10077"/>
              <a:gd name="connsiteX14" fmla="*/ 5764 w 10000"/>
              <a:gd name="connsiteY14" fmla="*/ 9862 h 10077"/>
              <a:gd name="connsiteX15" fmla="*/ 5861 w 10000"/>
              <a:gd name="connsiteY15" fmla="*/ 9724 h 10077"/>
              <a:gd name="connsiteX16" fmla="*/ 5828 w 10000"/>
              <a:gd name="connsiteY16" fmla="*/ 9954 h 10077"/>
              <a:gd name="connsiteX17" fmla="*/ 6862 w 10000"/>
              <a:gd name="connsiteY17" fmla="*/ 9701 h 10077"/>
              <a:gd name="connsiteX18" fmla="*/ 6688 w 10000"/>
              <a:gd name="connsiteY18" fmla="*/ 9954 h 10077"/>
              <a:gd name="connsiteX19" fmla="*/ 7150 w 10000"/>
              <a:gd name="connsiteY19" fmla="*/ 9678 h 10077"/>
              <a:gd name="connsiteX20" fmla="*/ 7150 w 10000"/>
              <a:gd name="connsiteY20" fmla="*/ 10000 h 10077"/>
              <a:gd name="connsiteX21" fmla="*/ 7277 w 10000"/>
              <a:gd name="connsiteY21" fmla="*/ 9632 h 10077"/>
              <a:gd name="connsiteX22" fmla="*/ 7754 w 10000"/>
              <a:gd name="connsiteY22" fmla="*/ 9931 h 10077"/>
              <a:gd name="connsiteX23" fmla="*/ 7611 w 10000"/>
              <a:gd name="connsiteY23" fmla="*/ 9678 h 10077"/>
              <a:gd name="connsiteX24" fmla="*/ 8360 w 10000"/>
              <a:gd name="connsiteY24" fmla="*/ 9931 h 10077"/>
              <a:gd name="connsiteX25" fmla="*/ 9149 w 10000"/>
              <a:gd name="connsiteY25" fmla="*/ 7839 h 10077"/>
              <a:gd name="connsiteX26" fmla="*/ 9811 w 10000"/>
              <a:gd name="connsiteY26" fmla="*/ 9343 h 10077"/>
              <a:gd name="connsiteX27" fmla="*/ 9266 w 10000"/>
              <a:gd name="connsiteY27" fmla="*/ 8948 h 10077"/>
              <a:gd name="connsiteX28" fmla="*/ 9546 w 10000"/>
              <a:gd name="connsiteY28" fmla="*/ 9949 h 10077"/>
              <a:gd name="connsiteX29" fmla="*/ 8026 w 10000"/>
              <a:gd name="connsiteY29" fmla="*/ 8943 h 10077"/>
              <a:gd name="connsiteX30" fmla="*/ 9952 w 10000"/>
              <a:gd name="connsiteY30" fmla="*/ 8598 h 10077"/>
              <a:gd name="connsiteX31" fmla="*/ 9299 w 10000"/>
              <a:gd name="connsiteY31" fmla="*/ 9954 h 10077"/>
              <a:gd name="connsiteX32" fmla="*/ 7994 w 10000"/>
              <a:gd name="connsiteY32" fmla="*/ 7586 h 10077"/>
              <a:gd name="connsiteX33" fmla="*/ 9952 w 10000"/>
              <a:gd name="connsiteY33" fmla="*/ 6414 h 10077"/>
              <a:gd name="connsiteX34" fmla="*/ 8026 w 10000"/>
              <a:gd name="connsiteY34" fmla="*/ 5057 h 10077"/>
              <a:gd name="connsiteX35" fmla="*/ 10000 w 10000"/>
              <a:gd name="connsiteY35" fmla="*/ 7655 h 10077"/>
              <a:gd name="connsiteX36" fmla="*/ 8265 w 10000"/>
              <a:gd name="connsiteY36" fmla="*/ 1793 h 10077"/>
              <a:gd name="connsiteX37" fmla="*/ 8010 w 10000"/>
              <a:gd name="connsiteY37" fmla="*/ 2575 h 10077"/>
              <a:gd name="connsiteX38" fmla="*/ 9411 w 10000"/>
              <a:gd name="connsiteY38" fmla="*/ 1218 h 10077"/>
              <a:gd name="connsiteX39" fmla="*/ 8519 w 10000"/>
              <a:gd name="connsiteY39" fmla="*/ 943 h 10077"/>
              <a:gd name="connsiteX40" fmla="*/ 9952 w 10000"/>
              <a:gd name="connsiteY40" fmla="*/ 3402 h 10077"/>
              <a:gd name="connsiteX41" fmla="*/ 7979 w 10000"/>
              <a:gd name="connsiteY41" fmla="*/ 3356 h 10077"/>
              <a:gd name="connsiteX42" fmla="*/ 9141 w 10000"/>
              <a:gd name="connsiteY42" fmla="*/ 0 h 10077"/>
              <a:gd name="connsiteX0" fmla="*/ 0 w 10000"/>
              <a:gd name="connsiteY0" fmla="*/ 9908 h 10077"/>
              <a:gd name="connsiteX1" fmla="*/ 318 w 10000"/>
              <a:gd name="connsiteY1" fmla="*/ 9655 h 10077"/>
              <a:gd name="connsiteX2" fmla="*/ 574 w 10000"/>
              <a:gd name="connsiteY2" fmla="*/ 9931 h 10077"/>
              <a:gd name="connsiteX3" fmla="*/ 956 w 10000"/>
              <a:gd name="connsiteY3" fmla="*/ 9678 h 10077"/>
              <a:gd name="connsiteX4" fmla="*/ 939 w 10000"/>
              <a:gd name="connsiteY4" fmla="*/ 9908 h 10077"/>
              <a:gd name="connsiteX5" fmla="*/ 653 w 10000"/>
              <a:gd name="connsiteY5" fmla="*/ 9701 h 10077"/>
              <a:gd name="connsiteX6" fmla="*/ 1720 w 10000"/>
              <a:gd name="connsiteY6" fmla="*/ 9931 h 10077"/>
              <a:gd name="connsiteX7" fmla="*/ 2012 w 10000"/>
              <a:gd name="connsiteY7" fmla="*/ 9555 h 10077"/>
              <a:gd name="connsiteX8" fmla="*/ 2197 w 10000"/>
              <a:gd name="connsiteY8" fmla="*/ 10077 h 10077"/>
              <a:gd name="connsiteX9" fmla="*/ 3025 w 10000"/>
              <a:gd name="connsiteY9" fmla="*/ 9655 h 10077"/>
              <a:gd name="connsiteX10" fmla="*/ 4284 w 10000"/>
              <a:gd name="connsiteY10" fmla="*/ 9931 h 10077"/>
              <a:gd name="connsiteX11" fmla="*/ 4761 w 10000"/>
              <a:gd name="connsiteY11" fmla="*/ 9701 h 10077"/>
              <a:gd name="connsiteX12" fmla="*/ 5429 w 10000"/>
              <a:gd name="connsiteY12" fmla="*/ 9931 h 10077"/>
              <a:gd name="connsiteX13" fmla="*/ 5716 w 10000"/>
              <a:gd name="connsiteY13" fmla="*/ 9655 h 10077"/>
              <a:gd name="connsiteX14" fmla="*/ 5764 w 10000"/>
              <a:gd name="connsiteY14" fmla="*/ 9862 h 10077"/>
              <a:gd name="connsiteX15" fmla="*/ 5861 w 10000"/>
              <a:gd name="connsiteY15" fmla="*/ 9724 h 10077"/>
              <a:gd name="connsiteX16" fmla="*/ 5828 w 10000"/>
              <a:gd name="connsiteY16" fmla="*/ 9954 h 10077"/>
              <a:gd name="connsiteX17" fmla="*/ 6862 w 10000"/>
              <a:gd name="connsiteY17" fmla="*/ 9701 h 10077"/>
              <a:gd name="connsiteX18" fmla="*/ 6688 w 10000"/>
              <a:gd name="connsiteY18" fmla="*/ 9954 h 10077"/>
              <a:gd name="connsiteX19" fmla="*/ 7150 w 10000"/>
              <a:gd name="connsiteY19" fmla="*/ 9678 h 10077"/>
              <a:gd name="connsiteX20" fmla="*/ 7150 w 10000"/>
              <a:gd name="connsiteY20" fmla="*/ 10000 h 10077"/>
              <a:gd name="connsiteX21" fmla="*/ 7277 w 10000"/>
              <a:gd name="connsiteY21" fmla="*/ 9632 h 10077"/>
              <a:gd name="connsiteX22" fmla="*/ 7754 w 10000"/>
              <a:gd name="connsiteY22" fmla="*/ 9931 h 10077"/>
              <a:gd name="connsiteX23" fmla="*/ 7611 w 10000"/>
              <a:gd name="connsiteY23" fmla="*/ 9678 h 10077"/>
              <a:gd name="connsiteX24" fmla="*/ 8360 w 10000"/>
              <a:gd name="connsiteY24" fmla="*/ 9931 h 10077"/>
              <a:gd name="connsiteX25" fmla="*/ 9149 w 10000"/>
              <a:gd name="connsiteY25" fmla="*/ 7839 h 10077"/>
              <a:gd name="connsiteX26" fmla="*/ 9811 w 10000"/>
              <a:gd name="connsiteY26" fmla="*/ 9343 h 10077"/>
              <a:gd name="connsiteX27" fmla="*/ 9266 w 10000"/>
              <a:gd name="connsiteY27" fmla="*/ 8948 h 10077"/>
              <a:gd name="connsiteX28" fmla="*/ 9546 w 10000"/>
              <a:gd name="connsiteY28" fmla="*/ 9949 h 10077"/>
              <a:gd name="connsiteX29" fmla="*/ 8026 w 10000"/>
              <a:gd name="connsiteY29" fmla="*/ 8943 h 10077"/>
              <a:gd name="connsiteX30" fmla="*/ 9952 w 10000"/>
              <a:gd name="connsiteY30" fmla="*/ 8598 h 10077"/>
              <a:gd name="connsiteX31" fmla="*/ 9299 w 10000"/>
              <a:gd name="connsiteY31" fmla="*/ 9954 h 10077"/>
              <a:gd name="connsiteX32" fmla="*/ 7994 w 10000"/>
              <a:gd name="connsiteY32" fmla="*/ 7586 h 10077"/>
              <a:gd name="connsiteX33" fmla="*/ 9952 w 10000"/>
              <a:gd name="connsiteY33" fmla="*/ 6414 h 10077"/>
              <a:gd name="connsiteX34" fmla="*/ 8026 w 10000"/>
              <a:gd name="connsiteY34" fmla="*/ 5057 h 10077"/>
              <a:gd name="connsiteX35" fmla="*/ 10000 w 10000"/>
              <a:gd name="connsiteY35" fmla="*/ 7655 h 10077"/>
              <a:gd name="connsiteX36" fmla="*/ 8265 w 10000"/>
              <a:gd name="connsiteY36" fmla="*/ 1793 h 10077"/>
              <a:gd name="connsiteX37" fmla="*/ 8010 w 10000"/>
              <a:gd name="connsiteY37" fmla="*/ 2575 h 10077"/>
              <a:gd name="connsiteX38" fmla="*/ 9411 w 10000"/>
              <a:gd name="connsiteY38" fmla="*/ 1218 h 10077"/>
              <a:gd name="connsiteX39" fmla="*/ 8519 w 10000"/>
              <a:gd name="connsiteY39" fmla="*/ 943 h 10077"/>
              <a:gd name="connsiteX40" fmla="*/ 9952 w 10000"/>
              <a:gd name="connsiteY40" fmla="*/ 3402 h 10077"/>
              <a:gd name="connsiteX41" fmla="*/ 7979 w 10000"/>
              <a:gd name="connsiteY41" fmla="*/ 3356 h 10077"/>
              <a:gd name="connsiteX42" fmla="*/ 9141 w 10000"/>
              <a:gd name="connsiteY42" fmla="*/ 0 h 10077"/>
              <a:gd name="connsiteX0" fmla="*/ 1452 w 9682"/>
              <a:gd name="connsiteY0" fmla="*/ 10492 h 10492"/>
              <a:gd name="connsiteX1" fmla="*/ 0 w 9682"/>
              <a:gd name="connsiteY1" fmla="*/ 9655 h 10492"/>
              <a:gd name="connsiteX2" fmla="*/ 256 w 9682"/>
              <a:gd name="connsiteY2" fmla="*/ 9931 h 10492"/>
              <a:gd name="connsiteX3" fmla="*/ 638 w 9682"/>
              <a:gd name="connsiteY3" fmla="*/ 9678 h 10492"/>
              <a:gd name="connsiteX4" fmla="*/ 621 w 9682"/>
              <a:gd name="connsiteY4" fmla="*/ 9908 h 10492"/>
              <a:gd name="connsiteX5" fmla="*/ 335 w 9682"/>
              <a:gd name="connsiteY5" fmla="*/ 9701 h 10492"/>
              <a:gd name="connsiteX6" fmla="*/ 1402 w 9682"/>
              <a:gd name="connsiteY6" fmla="*/ 9931 h 10492"/>
              <a:gd name="connsiteX7" fmla="*/ 1694 w 9682"/>
              <a:gd name="connsiteY7" fmla="*/ 9555 h 10492"/>
              <a:gd name="connsiteX8" fmla="*/ 1879 w 9682"/>
              <a:gd name="connsiteY8" fmla="*/ 10077 h 10492"/>
              <a:gd name="connsiteX9" fmla="*/ 2707 w 9682"/>
              <a:gd name="connsiteY9" fmla="*/ 9655 h 10492"/>
              <a:gd name="connsiteX10" fmla="*/ 3966 w 9682"/>
              <a:gd name="connsiteY10" fmla="*/ 9931 h 10492"/>
              <a:gd name="connsiteX11" fmla="*/ 4443 w 9682"/>
              <a:gd name="connsiteY11" fmla="*/ 9701 h 10492"/>
              <a:gd name="connsiteX12" fmla="*/ 5111 w 9682"/>
              <a:gd name="connsiteY12" fmla="*/ 9931 h 10492"/>
              <a:gd name="connsiteX13" fmla="*/ 5398 w 9682"/>
              <a:gd name="connsiteY13" fmla="*/ 9655 h 10492"/>
              <a:gd name="connsiteX14" fmla="*/ 5446 w 9682"/>
              <a:gd name="connsiteY14" fmla="*/ 9862 h 10492"/>
              <a:gd name="connsiteX15" fmla="*/ 5543 w 9682"/>
              <a:gd name="connsiteY15" fmla="*/ 9724 h 10492"/>
              <a:gd name="connsiteX16" fmla="*/ 5510 w 9682"/>
              <a:gd name="connsiteY16" fmla="*/ 9954 h 10492"/>
              <a:gd name="connsiteX17" fmla="*/ 6544 w 9682"/>
              <a:gd name="connsiteY17" fmla="*/ 9701 h 10492"/>
              <a:gd name="connsiteX18" fmla="*/ 6370 w 9682"/>
              <a:gd name="connsiteY18" fmla="*/ 9954 h 10492"/>
              <a:gd name="connsiteX19" fmla="*/ 6832 w 9682"/>
              <a:gd name="connsiteY19" fmla="*/ 9678 h 10492"/>
              <a:gd name="connsiteX20" fmla="*/ 6832 w 9682"/>
              <a:gd name="connsiteY20" fmla="*/ 10000 h 10492"/>
              <a:gd name="connsiteX21" fmla="*/ 6959 w 9682"/>
              <a:gd name="connsiteY21" fmla="*/ 9632 h 10492"/>
              <a:gd name="connsiteX22" fmla="*/ 7436 w 9682"/>
              <a:gd name="connsiteY22" fmla="*/ 9931 h 10492"/>
              <a:gd name="connsiteX23" fmla="*/ 7293 w 9682"/>
              <a:gd name="connsiteY23" fmla="*/ 9678 h 10492"/>
              <a:gd name="connsiteX24" fmla="*/ 8042 w 9682"/>
              <a:gd name="connsiteY24" fmla="*/ 9931 h 10492"/>
              <a:gd name="connsiteX25" fmla="*/ 8831 w 9682"/>
              <a:gd name="connsiteY25" fmla="*/ 7839 h 10492"/>
              <a:gd name="connsiteX26" fmla="*/ 9493 w 9682"/>
              <a:gd name="connsiteY26" fmla="*/ 9343 h 10492"/>
              <a:gd name="connsiteX27" fmla="*/ 8948 w 9682"/>
              <a:gd name="connsiteY27" fmla="*/ 8948 h 10492"/>
              <a:gd name="connsiteX28" fmla="*/ 9228 w 9682"/>
              <a:gd name="connsiteY28" fmla="*/ 9949 h 10492"/>
              <a:gd name="connsiteX29" fmla="*/ 7708 w 9682"/>
              <a:gd name="connsiteY29" fmla="*/ 8943 h 10492"/>
              <a:gd name="connsiteX30" fmla="*/ 9634 w 9682"/>
              <a:gd name="connsiteY30" fmla="*/ 8598 h 10492"/>
              <a:gd name="connsiteX31" fmla="*/ 8981 w 9682"/>
              <a:gd name="connsiteY31" fmla="*/ 9954 h 10492"/>
              <a:gd name="connsiteX32" fmla="*/ 7676 w 9682"/>
              <a:gd name="connsiteY32" fmla="*/ 7586 h 10492"/>
              <a:gd name="connsiteX33" fmla="*/ 9634 w 9682"/>
              <a:gd name="connsiteY33" fmla="*/ 6414 h 10492"/>
              <a:gd name="connsiteX34" fmla="*/ 7708 w 9682"/>
              <a:gd name="connsiteY34" fmla="*/ 5057 h 10492"/>
              <a:gd name="connsiteX35" fmla="*/ 9682 w 9682"/>
              <a:gd name="connsiteY35" fmla="*/ 7655 h 10492"/>
              <a:gd name="connsiteX36" fmla="*/ 7947 w 9682"/>
              <a:gd name="connsiteY36" fmla="*/ 1793 h 10492"/>
              <a:gd name="connsiteX37" fmla="*/ 7692 w 9682"/>
              <a:gd name="connsiteY37" fmla="*/ 2575 h 10492"/>
              <a:gd name="connsiteX38" fmla="*/ 9093 w 9682"/>
              <a:gd name="connsiteY38" fmla="*/ 1218 h 10492"/>
              <a:gd name="connsiteX39" fmla="*/ 8201 w 9682"/>
              <a:gd name="connsiteY39" fmla="*/ 943 h 10492"/>
              <a:gd name="connsiteX40" fmla="*/ 9634 w 9682"/>
              <a:gd name="connsiteY40" fmla="*/ 3402 h 10492"/>
              <a:gd name="connsiteX41" fmla="*/ 7661 w 9682"/>
              <a:gd name="connsiteY41" fmla="*/ 3356 h 10492"/>
              <a:gd name="connsiteX42" fmla="*/ 8823 w 9682"/>
              <a:gd name="connsiteY42" fmla="*/ 0 h 10492"/>
              <a:gd name="connsiteX0" fmla="*/ 1236 w 9736"/>
              <a:gd name="connsiteY0" fmla="*/ 10000 h 10000"/>
              <a:gd name="connsiteX1" fmla="*/ 1224 w 9736"/>
              <a:gd name="connsiteY1" fmla="*/ 9585 h 10000"/>
              <a:gd name="connsiteX2" fmla="*/ 0 w 9736"/>
              <a:gd name="connsiteY2" fmla="*/ 9465 h 10000"/>
              <a:gd name="connsiteX3" fmla="*/ 395 w 9736"/>
              <a:gd name="connsiteY3" fmla="*/ 9224 h 10000"/>
              <a:gd name="connsiteX4" fmla="*/ 377 w 9736"/>
              <a:gd name="connsiteY4" fmla="*/ 9443 h 10000"/>
              <a:gd name="connsiteX5" fmla="*/ 82 w 9736"/>
              <a:gd name="connsiteY5" fmla="*/ 9246 h 10000"/>
              <a:gd name="connsiteX6" fmla="*/ 1184 w 9736"/>
              <a:gd name="connsiteY6" fmla="*/ 9465 h 10000"/>
              <a:gd name="connsiteX7" fmla="*/ 1486 w 9736"/>
              <a:gd name="connsiteY7" fmla="*/ 9107 h 10000"/>
              <a:gd name="connsiteX8" fmla="*/ 1677 w 9736"/>
              <a:gd name="connsiteY8" fmla="*/ 9604 h 10000"/>
              <a:gd name="connsiteX9" fmla="*/ 2532 w 9736"/>
              <a:gd name="connsiteY9" fmla="*/ 9202 h 10000"/>
              <a:gd name="connsiteX10" fmla="*/ 3832 w 9736"/>
              <a:gd name="connsiteY10" fmla="*/ 9465 h 10000"/>
              <a:gd name="connsiteX11" fmla="*/ 4325 w 9736"/>
              <a:gd name="connsiteY11" fmla="*/ 9246 h 10000"/>
              <a:gd name="connsiteX12" fmla="*/ 5015 w 9736"/>
              <a:gd name="connsiteY12" fmla="*/ 9465 h 10000"/>
              <a:gd name="connsiteX13" fmla="*/ 5311 w 9736"/>
              <a:gd name="connsiteY13" fmla="*/ 9202 h 10000"/>
              <a:gd name="connsiteX14" fmla="*/ 5361 w 9736"/>
              <a:gd name="connsiteY14" fmla="*/ 9400 h 10000"/>
              <a:gd name="connsiteX15" fmla="*/ 5461 w 9736"/>
              <a:gd name="connsiteY15" fmla="*/ 9268 h 10000"/>
              <a:gd name="connsiteX16" fmla="*/ 5427 w 9736"/>
              <a:gd name="connsiteY16" fmla="*/ 9487 h 10000"/>
              <a:gd name="connsiteX17" fmla="*/ 6495 w 9736"/>
              <a:gd name="connsiteY17" fmla="*/ 9246 h 10000"/>
              <a:gd name="connsiteX18" fmla="*/ 6315 w 9736"/>
              <a:gd name="connsiteY18" fmla="*/ 9487 h 10000"/>
              <a:gd name="connsiteX19" fmla="*/ 6792 w 9736"/>
              <a:gd name="connsiteY19" fmla="*/ 9224 h 10000"/>
              <a:gd name="connsiteX20" fmla="*/ 6792 w 9736"/>
              <a:gd name="connsiteY20" fmla="*/ 9531 h 10000"/>
              <a:gd name="connsiteX21" fmla="*/ 6924 w 9736"/>
              <a:gd name="connsiteY21" fmla="*/ 9180 h 10000"/>
              <a:gd name="connsiteX22" fmla="*/ 7416 w 9736"/>
              <a:gd name="connsiteY22" fmla="*/ 9465 h 10000"/>
              <a:gd name="connsiteX23" fmla="*/ 7269 w 9736"/>
              <a:gd name="connsiteY23" fmla="*/ 9224 h 10000"/>
              <a:gd name="connsiteX24" fmla="*/ 8042 w 9736"/>
              <a:gd name="connsiteY24" fmla="*/ 9465 h 10000"/>
              <a:gd name="connsiteX25" fmla="*/ 8857 w 9736"/>
              <a:gd name="connsiteY25" fmla="*/ 7471 h 10000"/>
              <a:gd name="connsiteX26" fmla="*/ 9541 w 9736"/>
              <a:gd name="connsiteY26" fmla="*/ 8905 h 10000"/>
              <a:gd name="connsiteX27" fmla="*/ 8978 w 9736"/>
              <a:gd name="connsiteY27" fmla="*/ 8528 h 10000"/>
              <a:gd name="connsiteX28" fmla="*/ 9267 w 9736"/>
              <a:gd name="connsiteY28" fmla="*/ 9482 h 10000"/>
              <a:gd name="connsiteX29" fmla="*/ 7697 w 9736"/>
              <a:gd name="connsiteY29" fmla="*/ 8524 h 10000"/>
              <a:gd name="connsiteX30" fmla="*/ 9686 w 9736"/>
              <a:gd name="connsiteY30" fmla="*/ 8195 h 10000"/>
              <a:gd name="connsiteX31" fmla="*/ 9012 w 9736"/>
              <a:gd name="connsiteY31" fmla="*/ 9487 h 10000"/>
              <a:gd name="connsiteX32" fmla="*/ 7664 w 9736"/>
              <a:gd name="connsiteY32" fmla="*/ 7230 h 10000"/>
              <a:gd name="connsiteX33" fmla="*/ 9686 w 9736"/>
              <a:gd name="connsiteY33" fmla="*/ 6113 h 10000"/>
              <a:gd name="connsiteX34" fmla="*/ 7697 w 9736"/>
              <a:gd name="connsiteY34" fmla="*/ 4820 h 10000"/>
              <a:gd name="connsiteX35" fmla="*/ 9736 w 9736"/>
              <a:gd name="connsiteY35" fmla="*/ 7296 h 10000"/>
              <a:gd name="connsiteX36" fmla="*/ 7944 w 9736"/>
              <a:gd name="connsiteY36" fmla="*/ 1709 h 10000"/>
              <a:gd name="connsiteX37" fmla="*/ 7681 w 9736"/>
              <a:gd name="connsiteY37" fmla="*/ 2454 h 10000"/>
              <a:gd name="connsiteX38" fmla="*/ 9128 w 9736"/>
              <a:gd name="connsiteY38" fmla="*/ 1161 h 10000"/>
              <a:gd name="connsiteX39" fmla="*/ 8206 w 9736"/>
              <a:gd name="connsiteY39" fmla="*/ 899 h 10000"/>
              <a:gd name="connsiteX40" fmla="*/ 9686 w 9736"/>
              <a:gd name="connsiteY40" fmla="*/ 3242 h 10000"/>
              <a:gd name="connsiteX41" fmla="*/ 7649 w 9736"/>
              <a:gd name="connsiteY41" fmla="*/ 3199 h 10000"/>
              <a:gd name="connsiteX42" fmla="*/ 8849 w 9736"/>
              <a:gd name="connsiteY42" fmla="*/ 0 h 10000"/>
              <a:gd name="connsiteX0" fmla="*/ 1270 w 10000"/>
              <a:gd name="connsiteY0" fmla="*/ 10000 h 10000"/>
              <a:gd name="connsiteX1" fmla="*/ 1257 w 10000"/>
              <a:gd name="connsiteY1" fmla="*/ 9585 h 10000"/>
              <a:gd name="connsiteX2" fmla="*/ 0 w 10000"/>
              <a:gd name="connsiteY2" fmla="*/ 9465 h 10000"/>
              <a:gd name="connsiteX3" fmla="*/ 406 w 10000"/>
              <a:gd name="connsiteY3" fmla="*/ 9224 h 10000"/>
              <a:gd name="connsiteX4" fmla="*/ 387 w 10000"/>
              <a:gd name="connsiteY4" fmla="*/ 9443 h 10000"/>
              <a:gd name="connsiteX5" fmla="*/ 1344 w 10000"/>
              <a:gd name="connsiteY5" fmla="*/ 9037 h 10000"/>
              <a:gd name="connsiteX6" fmla="*/ 1216 w 10000"/>
              <a:gd name="connsiteY6" fmla="*/ 9465 h 10000"/>
              <a:gd name="connsiteX7" fmla="*/ 1526 w 10000"/>
              <a:gd name="connsiteY7" fmla="*/ 9107 h 10000"/>
              <a:gd name="connsiteX8" fmla="*/ 1722 w 10000"/>
              <a:gd name="connsiteY8" fmla="*/ 9604 h 10000"/>
              <a:gd name="connsiteX9" fmla="*/ 2601 w 10000"/>
              <a:gd name="connsiteY9" fmla="*/ 9202 h 10000"/>
              <a:gd name="connsiteX10" fmla="*/ 3936 w 10000"/>
              <a:gd name="connsiteY10" fmla="*/ 9465 h 10000"/>
              <a:gd name="connsiteX11" fmla="*/ 4442 w 10000"/>
              <a:gd name="connsiteY11" fmla="*/ 9246 h 10000"/>
              <a:gd name="connsiteX12" fmla="*/ 5151 w 10000"/>
              <a:gd name="connsiteY12" fmla="*/ 9465 h 10000"/>
              <a:gd name="connsiteX13" fmla="*/ 5455 w 10000"/>
              <a:gd name="connsiteY13" fmla="*/ 9202 h 10000"/>
              <a:gd name="connsiteX14" fmla="*/ 5506 w 10000"/>
              <a:gd name="connsiteY14" fmla="*/ 9400 h 10000"/>
              <a:gd name="connsiteX15" fmla="*/ 5609 w 10000"/>
              <a:gd name="connsiteY15" fmla="*/ 9268 h 10000"/>
              <a:gd name="connsiteX16" fmla="*/ 5574 w 10000"/>
              <a:gd name="connsiteY16" fmla="*/ 9487 h 10000"/>
              <a:gd name="connsiteX17" fmla="*/ 6671 w 10000"/>
              <a:gd name="connsiteY17" fmla="*/ 9246 h 10000"/>
              <a:gd name="connsiteX18" fmla="*/ 6486 w 10000"/>
              <a:gd name="connsiteY18" fmla="*/ 9487 h 10000"/>
              <a:gd name="connsiteX19" fmla="*/ 6976 w 10000"/>
              <a:gd name="connsiteY19" fmla="*/ 9224 h 10000"/>
              <a:gd name="connsiteX20" fmla="*/ 6976 w 10000"/>
              <a:gd name="connsiteY20" fmla="*/ 9531 h 10000"/>
              <a:gd name="connsiteX21" fmla="*/ 7112 w 10000"/>
              <a:gd name="connsiteY21" fmla="*/ 9180 h 10000"/>
              <a:gd name="connsiteX22" fmla="*/ 7617 w 10000"/>
              <a:gd name="connsiteY22" fmla="*/ 9465 h 10000"/>
              <a:gd name="connsiteX23" fmla="*/ 7466 w 10000"/>
              <a:gd name="connsiteY23" fmla="*/ 9224 h 10000"/>
              <a:gd name="connsiteX24" fmla="*/ 8260 w 10000"/>
              <a:gd name="connsiteY24" fmla="*/ 9465 h 10000"/>
              <a:gd name="connsiteX25" fmla="*/ 9097 w 10000"/>
              <a:gd name="connsiteY25" fmla="*/ 7471 h 10000"/>
              <a:gd name="connsiteX26" fmla="*/ 9800 w 10000"/>
              <a:gd name="connsiteY26" fmla="*/ 8905 h 10000"/>
              <a:gd name="connsiteX27" fmla="*/ 9221 w 10000"/>
              <a:gd name="connsiteY27" fmla="*/ 8528 h 10000"/>
              <a:gd name="connsiteX28" fmla="*/ 9518 w 10000"/>
              <a:gd name="connsiteY28" fmla="*/ 9482 h 10000"/>
              <a:gd name="connsiteX29" fmla="*/ 7906 w 10000"/>
              <a:gd name="connsiteY29" fmla="*/ 8524 h 10000"/>
              <a:gd name="connsiteX30" fmla="*/ 9949 w 10000"/>
              <a:gd name="connsiteY30" fmla="*/ 8195 h 10000"/>
              <a:gd name="connsiteX31" fmla="*/ 9256 w 10000"/>
              <a:gd name="connsiteY31" fmla="*/ 9487 h 10000"/>
              <a:gd name="connsiteX32" fmla="*/ 7872 w 10000"/>
              <a:gd name="connsiteY32" fmla="*/ 7230 h 10000"/>
              <a:gd name="connsiteX33" fmla="*/ 9949 w 10000"/>
              <a:gd name="connsiteY33" fmla="*/ 6113 h 10000"/>
              <a:gd name="connsiteX34" fmla="*/ 7906 w 10000"/>
              <a:gd name="connsiteY34" fmla="*/ 4820 h 10000"/>
              <a:gd name="connsiteX35" fmla="*/ 10000 w 10000"/>
              <a:gd name="connsiteY35" fmla="*/ 7296 h 10000"/>
              <a:gd name="connsiteX36" fmla="*/ 8159 w 10000"/>
              <a:gd name="connsiteY36" fmla="*/ 1709 h 10000"/>
              <a:gd name="connsiteX37" fmla="*/ 7889 w 10000"/>
              <a:gd name="connsiteY37" fmla="*/ 2454 h 10000"/>
              <a:gd name="connsiteX38" fmla="*/ 9376 w 10000"/>
              <a:gd name="connsiteY38" fmla="*/ 1161 h 10000"/>
              <a:gd name="connsiteX39" fmla="*/ 8429 w 10000"/>
              <a:gd name="connsiteY39" fmla="*/ 899 h 10000"/>
              <a:gd name="connsiteX40" fmla="*/ 9949 w 10000"/>
              <a:gd name="connsiteY40" fmla="*/ 3242 h 10000"/>
              <a:gd name="connsiteX41" fmla="*/ 7856 w 10000"/>
              <a:gd name="connsiteY41" fmla="*/ 3199 h 10000"/>
              <a:gd name="connsiteX42" fmla="*/ 9089 w 10000"/>
              <a:gd name="connsiteY42" fmla="*/ 0 h 10000"/>
              <a:gd name="connsiteX0" fmla="*/ 883 w 9613"/>
              <a:gd name="connsiteY0" fmla="*/ 10000 h 10000"/>
              <a:gd name="connsiteX1" fmla="*/ 870 w 9613"/>
              <a:gd name="connsiteY1" fmla="*/ 9585 h 10000"/>
              <a:gd name="connsiteX2" fmla="*/ 873 w 9613"/>
              <a:gd name="connsiteY2" fmla="*/ 9187 h 10000"/>
              <a:gd name="connsiteX3" fmla="*/ 19 w 9613"/>
              <a:gd name="connsiteY3" fmla="*/ 9224 h 10000"/>
              <a:gd name="connsiteX4" fmla="*/ 0 w 9613"/>
              <a:gd name="connsiteY4" fmla="*/ 9443 h 10000"/>
              <a:gd name="connsiteX5" fmla="*/ 957 w 9613"/>
              <a:gd name="connsiteY5" fmla="*/ 9037 h 10000"/>
              <a:gd name="connsiteX6" fmla="*/ 829 w 9613"/>
              <a:gd name="connsiteY6" fmla="*/ 9465 h 10000"/>
              <a:gd name="connsiteX7" fmla="*/ 1139 w 9613"/>
              <a:gd name="connsiteY7" fmla="*/ 9107 h 10000"/>
              <a:gd name="connsiteX8" fmla="*/ 1335 w 9613"/>
              <a:gd name="connsiteY8" fmla="*/ 9604 h 10000"/>
              <a:gd name="connsiteX9" fmla="*/ 2214 w 9613"/>
              <a:gd name="connsiteY9" fmla="*/ 9202 h 10000"/>
              <a:gd name="connsiteX10" fmla="*/ 3549 w 9613"/>
              <a:gd name="connsiteY10" fmla="*/ 9465 h 10000"/>
              <a:gd name="connsiteX11" fmla="*/ 4055 w 9613"/>
              <a:gd name="connsiteY11" fmla="*/ 9246 h 10000"/>
              <a:gd name="connsiteX12" fmla="*/ 4764 w 9613"/>
              <a:gd name="connsiteY12" fmla="*/ 9465 h 10000"/>
              <a:gd name="connsiteX13" fmla="*/ 5068 w 9613"/>
              <a:gd name="connsiteY13" fmla="*/ 9202 h 10000"/>
              <a:gd name="connsiteX14" fmla="*/ 5119 w 9613"/>
              <a:gd name="connsiteY14" fmla="*/ 9400 h 10000"/>
              <a:gd name="connsiteX15" fmla="*/ 5222 w 9613"/>
              <a:gd name="connsiteY15" fmla="*/ 9268 h 10000"/>
              <a:gd name="connsiteX16" fmla="*/ 5187 w 9613"/>
              <a:gd name="connsiteY16" fmla="*/ 9487 h 10000"/>
              <a:gd name="connsiteX17" fmla="*/ 6284 w 9613"/>
              <a:gd name="connsiteY17" fmla="*/ 9246 h 10000"/>
              <a:gd name="connsiteX18" fmla="*/ 6099 w 9613"/>
              <a:gd name="connsiteY18" fmla="*/ 9487 h 10000"/>
              <a:gd name="connsiteX19" fmla="*/ 6589 w 9613"/>
              <a:gd name="connsiteY19" fmla="*/ 9224 h 10000"/>
              <a:gd name="connsiteX20" fmla="*/ 6589 w 9613"/>
              <a:gd name="connsiteY20" fmla="*/ 9531 h 10000"/>
              <a:gd name="connsiteX21" fmla="*/ 6725 w 9613"/>
              <a:gd name="connsiteY21" fmla="*/ 9180 h 10000"/>
              <a:gd name="connsiteX22" fmla="*/ 7230 w 9613"/>
              <a:gd name="connsiteY22" fmla="*/ 9465 h 10000"/>
              <a:gd name="connsiteX23" fmla="*/ 7079 w 9613"/>
              <a:gd name="connsiteY23" fmla="*/ 9224 h 10000"/>
              <a:gd name="connsiteX24" fmla="*/ 7873 w 9613"/>
              <a:gd name="connsiteY24" fmla="*/ 9465 h 10000"/>
              <a:gd name="connsiteX25" fmla="*/ 8710 w 9613"/>
              <a:gd name="connsiteY25" fmla="*/ 7471 h 10000"/>
              <a:gd name="connsiteX26" fmla="*/ 9413 w 9613"/>
              <a:gd name="connsiteY26" fmla="*/ 8905 h 10000"/>
              <a:gd name="connsiteX27" fmla="*/ 8834 w 9613"/>
              <a:gd name="connsiteY27" fmla="*/ 8528 h 10000"/>
              <a:gd name="connsiteX28" fmla="*/ 9131 w 9613"/>
              <a:gd name="connsiteY28" fmla="*/ 9482 h 10000"/>
              <a:gd name="connsiteX29" fmla="*/ 7519 w 9613"/>
              <a:gd name="connsiteY29" fmla="*/ 8524 h 10000"/>
              <a:gd name="connsiteX30" fmla="*/ 9562 w 9613"/>
              <a:gd name="connsiteY30" fmla="*/ 8195 h 10000"/>
              <a:gd name="connsiteX31" fmla="*/ 8869 w 9613"/>
              <a:gd name="connsiteY31" fmla="*/ 9487 h 10000"/>
              <a:gd name="connsiteX32" fmla="*/ 7485 w 9613"/>
              <a:gd name="connsiteY32" fmla="*/ 7230 h 10000"/>
              <a:gd name="connsiteX33" fmla="*/ 9562 w 9613"/>
              <a:gd name="connsiteY33" fmla="*/ 6113 h 10000"/>
              <a:gd name="connsiteX34" fmla="*/ 7519 w 9613"/>
              <a:gd name="connsiteY34" fmla="*/ 4820 h 10000"/>
              <a:gd name="connsiteX35" fmla="*/ 9613 w 9613"/>
              <a:gd name="connsiteY35" fmla="*/ 7296 h 10000"/>
              <a:gd name="connsiteX36" fmla="*/ 7772 w 9613"/>
              <a:gd name="connsiteY36" fmla="*/ 1709 h 10000"/>
              <a:gd name="connsiteX37" fmla="*/ 7502 w 9613"/>
              <a:gd name="connsiteY37" fmla="*/ 2454 h 10000"/>
              <a:gd name="connsiteX38" fmla="*/ 8989 w 9613"/>
              <a:gd name="connsiteY38" fmla="*/ 1161 h 10000"/>
              <a:gd name="connsiteX39" fmla="*/ 8042 w 9613"/>
              <a:gd name="connsiteY39" fmla="*/ 899 h 10000"/>
              <a:gd name="connsiteX40" fmla="*/ 9562 w 9613"/>
              <a:gd name="connsiteY40" fmla="*/ 3242 h 10000"/>
              <a:gd name="connsiteX41" fmla="*/ 7469 w 9613"/>
              <a:gd name="connsiteY41" fmla="*/ 3199 h 10000"/>
              <a:gd name="connsiteX42" fmla="*/ 8702 w 9613"/>
              <a:gd name="connsiteY42" fmla="*/ 0 h 10000"/>
              <a:gd name="connsiteX0" fmla="*/ 900 w 9981"/>
              <a:gd name="connsiteY0" fmla="*/ 10000 h 10000"/>
              <a:gd name="connsiteX1" fmla="*/ 886 w 9981"/>
              <a:gd name="connsiteY1" fmla="*/ 9585 h 10000"/>
              <a:gd name="connsiteX2" fmla="*/ 889 w 9981"/>
              <a:gd name="connsiteY2" fmla="*/ 9187 h 10000"/>
              <a:gd name="connsiteX3" fmla="*/ 1 w 9981"/>
              <a:gd name="connsiteY3" fmla="*/ 9224 h 10000"/>
              <a:gd name="connsiteX4" fmla="*/ 651 w 9981"/>
              <a:gd name="connsiteY4" fmla="*/ 9686 h 10000"/>
              <a:gd name="connsiteX5" fmla="*/ 977 w 9981"/>
              <a:gd name="connsiteY5" fmla="*/ 9037 h 10000"/>
              <a:gd name="connsiteX6" fmla="*/ 843 w 9981"/>
              <a:gd name="connsiteY6" fmla="*/ 9465 h 10000"/>
              <a:gd name="connsiteX7" fmla="*/ 1166 w 9981"/>
              <a:gd name="connsiteY7" fmla="*/ 9107 h 10000"/>
              <a:gd name="connsiteX8" fmla="*/ 1370 w 9981"/>
              <a:gd name="connsiteY8" fmla="*/ 9604 h 10000"/>
              <a:gd name="connsiteX9" fmla="*/ 2284 w 9981"/>
              <a:gd name="connsiteY9" fmla="*/ 9202 h 10000"/>
              <a:gd name="connsiteX10" fmla="*/ 3673 w 9981"/>
              <a:gd name="connsiteY10" fmla="*/ 9465 h 10000"/>
              <a:gd name="connsiteX11" fmla="*/ 4199 w 9981"/>
              <a:gd name="connsiteY11" fmla="*/ 9246 h 10000"/>
              <a:gd name="connsiteX12" fmla="*/ 4937 w 9981"/>
              <a:gd name="connsiteY12" fmla="*/ 9465 h 10000"/>
              <a:gd name="connsiteX13" fmla="*/ 5253 w 9981"/>
              <a:gd name="connsiteY13" fmla="*/ 9202 h 10000"/>
              <a:gd name="connsiteX14" fmla="*/ 5306 w 9981"/>
              <a:gd name="connsiteY14" fmla="*/ 9400 h 10000"/>
              <a:gd name="connsiteX15" fmla="*/ 5413 w 9981"/>
              <a:gd name="connsiteY15" fmla="*/ 9268 h 10000"/>
              <a:gd name="connsiteX16" fmla="*/ 5377 w 9981"/>
              <a:gd name="connsiteY16" fmla="*/ 9487 h 10000"/>
              <a:gd name="connsiteX17" fmla="*/ 6518 w 9981"/>
              <a:gd name="connsiteY17" fmla="*/ 9246 h 10000"/>
              <a:gd name="connsiteX18" fmla="*/ 6326 w 9981"/>
              <a:gd name="connsiteY18" fmla="*/ 9487 h 10000"/>
              <a:gd name="connsiteX19" fmla="*/ 6835 w 9981"/>
              <a:gd name="connsiteY19" fmla="*/ 9224 h 10000"/>
              <a:gd name="connsiteX20" fmla="*/ 6835 w 9981"/>
              <a:gd name="connsiteY20" fmla="*/ 9531 h 10000"/>
              <a:gd name="connsiteX21" fmla="*/ 6977 w 9981"/>
              <a:gd name="connsiteY21" fmla="*/ 9180 h 10000"/>
              <a:gd name="connsiteX22" fmla="*/ 7502 w 9981"/>
              <a:gd name="connsiteY22" fmla="*/ 9465 h 10000"/>
              <a:gd name="connsiteX23" fmla="*/ 7345 w 9981"/>
              <a:gd name="connsiteY23" fmla="*/ 9224 h 10000"/>
              <a:gd name="connsiteX24" fmla="*/ 8171 w 9981"/>
              <a:gd name="connsiteY24" fmla="*/ 9465 h 10000"/>
              <a:gd name="connsiteX25" fmla="*/ 9042 w 9981"/>
              <a:gd name="connsiteY25" fmla="*/ 7471 h 10000"/>
              <a:gd name="connsiteX26" fmla="*/ 9773 w 9981"/>
              <a:gd name="connsiteY26" fmla="*/ 8905 h 10000"/>
              <a:gd name="connsiteX27" fmla="*/ 9171 w 9981"/>
              <a:gd name="connsiteY27" fmla="*/ 8528 h 10000"/>
              <a:gd name="connsiteX28" fmla="*/ 9480 w 9981"/>
              <a:gd name="connsiteY28" fmla="*/ 9482 h 10000"/>
              <a:gd name="connsiteX29" fmla="*/ 7803 w 9981"/>
              <a:gd name="connsiteY29" fmla="*/ 8524 h 10000"/>
              <a:gd name="connsiteX30" fmla="*/ 9928 w 9981"/>
              <a:gd name="connsiteY30" fmla="*/ 8195 h 10000"/>
              <a:gd name="connsiteX31" fmla="*/ 9207 w 9981"/>
              <a:gd name="connsiteY31" fmla="*/ 9487 h 10000"/>
              <a:gd name="connsiteX32" fmla="*/ 7767 w 9981"/>
              <a:gd name="connsiteY32" fmla="*/ 7230 h 10000"/>
              <a:gd name="connsiteX33" fmla="*/ 9928 w 9981"/>
              <a:gd name="connsiteY33" fmla="*/ 6113 h 10000"/>
              <a:gd name="connsiteX34" fmla="*/ 7803 w 9981"/>
              <a:gd name="connsiteY34" fmla="*/ 4820 h 10000"/>
              <a:gd name="connsiteX35" fmla="*/ 9981 w 9981"/>
              <a:gd name="connsiteY35" fmla="*/ 7296 h 10000"/>
              <a:gd name="connsiteX36" fmla="*/ 8066 w 9981"/>
              <a:gd name="connsiteY36" fmla="*/ 1709 h 10000"/>
              <a:gd name="connsiteX37" fmla="*/ 7785 w 9981"/>
              <a:gd name="connsiteY37" fmla="*/ 2454 h 10000"/>
              <a:gd name="connsiteX38" fmla="*/ 9332 w 9981"/>
              <a:gd name="connsiteY38" fmla="*/ 1161 h 10000"/>
              <a:gd name="connsiteX39" fmla="*/ 8347 w 9981"/>
              <a:gd name="connsiteY39" fmla="*/ 899 h 10000"/>
              <a:gd name="connsiteX40" fmla="*/ 9928 w 9981"/>
              <a:gd name="connsiteY40" fmla="*/ 3242 h 10000"/>
              <a:gd name="connsiteX41" fmla="*/ 7751 w 9981"/>
              <a:gd name="connsiteY41" fmla="*/ 3199 h 10000"/>
              <a:gd name="connsiteX42" fmla="*/ 9033 w 9981"/>
              <a:gd name="connsiteY42" fmla="*/ 0 h 10000"/>
              <a:gd name="connsiteX0" fmla="*/ 250 w 9348"/>
              <a:gd name="connsiteY0" fmla="*/ 10000 h 10000"/>
              <a:gd name="connsiteX1" fmla="*/ 236 w 9348"/>
              <a:gd name="connsiteY1" fmla="*/ 9585 h 10000"/>
              <a:gd name="connsiteX2" fmla="*/ 239 w 9348"/>
              <a:gd name="connsiteY2" fmla="*/ 9187 h 10000"/>
              <a:gd name="connsiteX3" fmla="*/ 411 w 9348"/>
              <a:gd name="connsiteY3" fmla="*/ 9502 h 10000"/>
              <a:gd name="connsiteX4" fmla="*/ 0 w 9348"/>
              <a:gd name="connsiteY4" fmla="*/ 9686 h 10000"/>
              <a:gd name="connsiteX5" fmla="*/ 327 w 9348"/>
              <a:gd name="connsiteY5" fmla="*/ 9037 h 10000"/>
              <a:gd name="connsiteX6" fmla="*/ 193 w 9348"/>
              <a:gd name="connsiteY6" fmla="*/ 9465 h 10000"/>
              <a:gd name="connsiteX7" fmla="*/ 516 w 9348"/>
              <a:gd name="connsiteY7" fmla="*/ 9107 h 10000"/>
              <a:gd name="connsiteX8" fmla="*/ 721 w 9348"/>
              <a:gd name="connsiteY8" fmla="*/ 9604 h 10000"/>
              <a:gd name="connsiteX9" fmla="*/ 1636 w 9348"/>
              <a:gd name="connsiteY9" fmla="*/ 9202 h 10000"/>
              <a:gd name="connsiteX10" fmla="*/ 3028 w 9348"/>
              <a:gd name="connsiteY10" fmla="*/ 9465 h 10000"/>
              <a:gd name="connsiteX11" fmla="*/ 3555 w 9348"/>
              <a:gd name="connsiteY11" fmla="*/ 9246 h 10000"/>
              <a:gd name="connsiteX12" fmla="*/ 4294 w 9348"/>
              <a:gd name="connsiteY12" fmla="*/ 9465 h 10000"/>
              <a:gd name="connsiteX13" fmla="*/ 4611 w 9348"/>
              <a:gd name="connsiteY13" fmla="*/ 9202 h 10000"/>
              <a:gd name="connsiteX14" fmla="*/ 4664 w 9348"/>
              <a:gd name="connsiteY14" fmla="*/ 9400 h 10000"/>
              <a:gd name="connsiteX15" fmla="*/ 4771 w 9348"/>
              <a:gd name="connsiteY15" fmla="*/ 9268 h 10000"/>
              <a:gd name="connsiteX16" fmla="*/ 4735 w 9348"/>
              <a:gd name="connsiteY16" fmla="*/ 9487 h 10000"/>
              <a:gd name="connsiteX17" fmla="*/ 5878 w 9348"/>
              <a:gd name="connsiteY17" fmla="*/ 9246 h 10000"/>
              <a:gd name="connsiteX18" fmla="*/ 5686 w 9348"/>
              <a:gd name="connsiteY18" fmla="*/ 9487 h 10000"/>
              <a:gd name="connsiteX19" fmla="*/ 6196 w 9348"/>
              <a:gd name="connsiteY19" fmla="*/ 9224 h 10000"/>
              <a:gd name="connsiteX20" fmla="*/ 6196 w 9348"/>
              <a:gd name="connsiteY20" fmla="*/ 9531 h 10000"/>
              <a:gd name="connsiteX21" fmla="*/ 6338 w 9348"/>
              <a:gd name="connsiteY21" fmla="*/ 9180 h 10000"/>
              <a:gd name="connsiteX22" fmla="*/ 6864 w 9348"/>
              <a:gd name="connsiteY22" fmla="*/ 9465 h 10000"/>
              <a:gd name="connsiteX23" fmla="*/ 6707 w 9348"/>
              <a:gd name="connsiteY23" fmla="*/ 9224 h 10000"/>
              <a:gd name="connsiteX24" fmla="*/ 7535 w 9348"/>
              <a:gd name="connsiteY24" fmla="*/ 9465 h 10000"/>
              <a:gd name="connsiteX25" fmla="*/ 8407 w 9348"/>
              <a:gd name="connsiteY25" fmla="*/ 7471 h 10000"/>
              <a:gd name="connsiteX26" fmla="*/ 9140 w 9348"/>
              <a:gd name="connsiteY26" fmla="*/ 8905 h 10000"/>
              <a:gd name="connsiteX27" fmla="*/ 8536 w 9348"/>
              <a:gd name="connsiteY27" fmla="*/ 8528 h 10000"/>
              <a:gd name="connsiteX28" fmla="*/ 8846 w 9348"/>
              <a:gd name="connsiteY28" fmla="*/ 9482 h 10000"/>
              <a:gd name="connsiteX29" fmla="*/ 7166 w 9348"/>
              <a:gd name="connsiteY29" fmla="*/ 8524 h 10000"/>
              <a:gd name="connsiteX30" fmla="*/ 9295 w 9348"/>
              <a:gd name="connsiteY30" fmla="*/ 8195 h 10000"/>
              <a:gd name="connsiteX31" fmla="*/ 8573 w 9348"/>
              <a:gd name="connsiteY31" fmla="*/ 9487 h 10000"/>
              <a:gd name="connsiteX32" fmla="*/ 7130 w 9348"/>
              <a:gd name="connsiteY32" fmla="*/ 7230 h 10000"/>
              <a:gd name="connsiteX33" fmla="*/ 9295 w 9348"/>
              <a:gd name="connsiteY33" fmla="*/ 6113 h 10000"/>
              <a:gd name="connsiteX34" fmla="*/ 7166 w 9348"/>
              <a:gd name="connsiteY34" fmla="*/ 4820 h 10000"/>
              <a:gd name="connsiteX35" fmla="*/ 9348 w 9348"/>
              <a:gd name="connsiteY35" fmla="*/ 7296 h 10000"/>
              <a:gd name="connsiteX36" fmla="*/ 7429 w 9348"/>
              <a:gd name="connsiteY36" fmla="*/ 1709 h 10000"/>
              <a:gd name="connsiteX37" fmla="*/ 7148 w 9348"/>
              <a:gd name="connsiteY37" fmla="*/ 2454 h 10000"/>
              <a:gd name="connsiteX38" fmla="*/ 8698 w 9348"/>
              <a:gd name="connsiteY38" fmla="*/ 1161 h 10000"/>
              <a:gd name="connsiteX39" fmla="*/ 7711 w 9348"/>
              <a:gd name="connsiteY39" fmla="*/ 899 h 10000"/>
              <a:gd name="connsiteX40" fmla="*/ 9295 w 9348"/>
              <a:gd name="connsiteY40" fmla="*/ 3242 h 10000"/>
              <a:gd name="connsiteX41" fmla="*/ 7114 w 9348"/>
              <a:gd name="connsiteY41" fmla="*/ 3199 h 10000"/>
              <a:gd name="connsiteX42" fmla="*/ 8398 w 9348"/>
              <a:gd name="connsiteY42" fmla="*/ 0 h 10000"/>
              <a:gd name="connsiteX0" fmla="*/ 177 w 10000"/>
              <a:gd name="connsiteY0" fmla="*/ 10765 h 10765"/>
              <a:gd name="connsiteX1" fmla="*/ 252 w 10000"/>
              <a:gd name="connsiteY1" fmla="*/ 9585 h 10765"/>
              <a:gd name="connsiteX2" fmla="*/ 256 w 10000"/>
              <a:gd name="connsiteY2" fmla="*/ 9187 h 10765"/>
              <a:gd name="connsiteX3" fmla="*/ 440 w 10000"/>
              <a:gd name="connsiteY3" fmla="*/ 9502 h 10765"/>
              <a:gd name="connsiteX4" fmla="*/ 0 w 10000"/>
              <a:gd name="connsiteY4" fmla="*/ 9686 h 10765"/>
              <a:gd name="connsiteX5" fmla="*/ 350 w 10000"/>
              <a:gd name="connsiteY5" fmla="*/ 9037 h 10765"/>
              <a:gd name="connsiteX6" fmla="*/ 206 w 10000"/>
              <a:gd name="connsiteY6" fmla="*/ 9465 h 10765"/>
              <a:gd name="connsiteX7" fmla="*/ 552 w 10000"/>
              <a:gd name="connsiteY7" fmla="*/ 9107 h 10765"/>
              <a:gd name="connsiteX8" fmla="*/ 771 w 10000"/>
              <a:gd name="connsiteY8" fmla="*/ 9604 h 10765"/>
              <a:gd name="connsiteX9" fmla="*/ 1750 w 10000"/>
              <a:gd name="connsiteY9" fmla="*/ 9202 h 10765"/>
              <a:gd name="connsiteX10" fmla="*/ 3239 w 10000"/>
              <a:gd name="connsiteY10" fmla="*/ 9465 h 10765"/>
              <a:gd name="connsiteX11" fmla="*/ 3803 w 10000"/>
              <a:gd name="connsiteY11" fmla="*/ 9246 h 10765"/>
              <a:gd name="connsiteX12" fmla="*/ 4593 w 10000"/>
              <a:gd name="connsiteY12" fmla="*/ 9465 h 10765"/>
              <a:gd name="connsiteX13" fmla="*/ 4933 w 10000"/>
              <a:gd name="connsiteY13" fmla="*/ 9202 h 10765"/>
              <a:gd name="connsiteX14" fmla="*/ 4989 w 10000"/>
              <a:gd name="connsiteY14" fmla="*/ 9400 h 10765"/>
              <a:gd name="connsiteX15" fmla="*/ 5104 w 10000"/>
              <a:gd name="connsiteY15" fmla="*/ 9268 h 10765"/>
              <a:gd name="connsiteX16" fmla="*/ 5065 w 10000"/>
              <a:gd name="connsiteY16" fmla="*/ 9487 h 10765"/>
              <a:gd name="connsiteX17" fmla="*/ 6288 w 10000"/>
              <a:gd name="connsiteY17" fmla="*/ 9246 h 10765"/>
              <a:gd name="connsiteX18" fmla="*/ 6083 w 10000"/>
              <a:gd name="connsiteY18" fmla="*/ 9487 h 10765"/>
              <a:gd name="connsiteX19" fmla="*/ 6628 w 10000"/>
              <a:gd name="connsiteY19" fmla="*/ 9224 h 10765"/>
              <a:gd name="connsiteX20" fmla="*/ 6628 w 10000"/>
              <a:gd name="connsiteY20" fmla="*/ 9531 h 10765"/>
              <a:gd name="connsiteX21" fmla="*/ 6780 w 10000"/>
              <a:gd name="connsiteY21" fmla="*/ 9180 h 10765"/>
              <a:gd name="connsiteX22" fmla="*/ 7343 w 10000"/>
              <a:gd name="connsiteY22" fmla="*/ 9465 h 10765"/>
              <a:gd name="connsiteX23" fmla="*/ 7175 w 10000"/>
              <a:gd name="connsiteY23" fmla="*/ 9224 h 10765"/>
              <a:gd name="connsiteX24" fmla="*/ 8061 w 10000"/>
              <a:gd name="connsiteY24" fmla="*/ 9465 h 10765"/>
              <a:gd name="connsiteX25" fmla="*/ 8993 w 10000"/>
              <a:gd name="connsiteY25" fmla="*/ 7471 h 10765"/>
              <a:gd name="connsiteX26" fmla="*/ 9777 w 10000"/>
              <a:gd name="connsiteY26" fmla="*/ 8905 h 10765"/>
              <a:gd name="connsiteX27" fmla="*/ 9131 w 10000"/>
              <a:gd name="connsiteY27" fmla="*/ 8528 h 10765"/>
              <a:gd name="connsiteX28" fmla="*/ 9463 w 10000"/>
              <a:gd name="connsiteY28" fmla="*/ 9482 h 10765"/>
              <a:gd name="connsiteX29" fmla="*/ 7666 w 10000"/>
              <a:gd name="connsiteY29" fmla="*/ 8524 h 10765"/>
              <a:gd name="connsiteX30" fmla="*/ 9943 w 10000"/>
              <a:gd name="connsiteY30" fmla="*/ 8195 h 10765"/>
              <a:gd name="connsiteX31" fmla="*/ 9171 w 10000"/>
              <a:gd name="connsiteY31" fmla="*/ 9487 h 10765"/>
              <a:gd name="connsiteX32" fmla="*/ 7627 w 10000"/>
              <a:gd name="connsiteY32" fmla="*/ 7230 h 10765"/>
              <a:gd name="connsiteX33" fmla="*/ 9943 w 10000"/>
              <a:gd name="connsiteY33" fmla="*/ 6113 h 10765"/>
              <a:gd name="connsiteX34" fmla="*/ 7666 w 10000"/>
              <a:gd name="connsiteY34" fmla="*/ 4820 h 10765"/>
              <a:gd name="connsiteX35" fmla="*/ 10000 w 10000"/>
              <a:gd name="connsiteY35" fmla="*/ 7296 h 10765"/>
              <a:gd name="connsiteX36" fmla="*/ 7947 w 10000"/>
              <a:gd name="connsiteY36" fmla="*/ 1709 h 10765"/>
              <a:gd name="connsiteX37" fmla="*/ 7647 w 10000"/>
              <a:gd name="connsiteY37" fmla="*/ 2454 h 10765"/>
              <a:gd name="connsiteX38" fmla="*/ 9305 w 10000"/>
              <a:gd name="connsiteY38" fmla="*/ 1161 h 10765"/>
              <a:gd name="connsiteX39" fmla="*/ 8249 w 10000"/>
              <a:gd name="connsiteY39" fmla="*/ 899 h 10765"/>
              <a:gd name="connsiteX40" fmla="*/ 9943 w 10000"/>
              <a:gd name="connsiteY40" fmla="*/ 3242 h 10765"/>
              <a:gd name="connsiteX41" fmla="*/ 7610 w 10000"/>
              <a:gd name="connsiteY41" fmla="*/ 3199 h 10765"/>
              <a:gd name="connsiteX42" fmla="*/ 8984 w 10000"/>
              <a:gd name="connsiteY42" fmla="*/ 0 h 10765"/>
              <a:gd name="connsiteX0" fmla="*/ 1 w 9824"/>
              <a:gd name="connsiteY0" fmla="*/ 10765 h 10765"/>
              <a:gd name="connsiteX1" fmla="*/ 76 w 9824"/>
              <a:gd name="connsiteY1" fmla="*/ 9585 h 10765"/>
              <a:gd name="connsiteX2" fmla="*/ 80 w 9824"/>
              <a:gd name="connsiteY2" fmla="*/ 9187 h 10765"/>
              <a:gd name="connsiteX3" fmla="*/ 264 w 9824"/>
              <a:gd name="connsiteY3" fmla="*/ 9502 h 10765"/>
              <a:gd name="connsiteX4" fmla="*/ 273 w 9824"/>
              <a:gd name="connsiteY4" fmla="*/ 10277 h 10765"/>
              <a:gd name="connsiteX5" fmla="*/ 174 w 9824"/>
              <a:gd name="connsiteY5" fmla="*/ 9037 h 10765"/>
              <a:gd name="connsiteX6" fmla="*/ 30 w 9824"/>
              <a:gd name="connsiteY6" fmla="*/ 9465 h 10765"/>
              <a:gd name="connsiteX7" fmla="*/ 376 w 9824"/>
              <a:gd name="connsiteY7" fmla="*/ 9107 h 10765"/>
              <a:gd name="connsiteX8" fmla="*/ 595 w 9824"/>
              <a:gd name="connsiteY8" fmla="*/ 9604 h 10765"/>
              <a:gd name="connsiteX9" fmla="*/ 1574 w 9824"/>
              <a:gd name="connsiteY9" fmla="*/ 9202 h 10765"/>
              <a:gd name="connsiteX10" fmla="*/ 3063 w 9824"/>
              <a:gd name="connsiteY10" fmla="*/ 9465 h 10765"/>
              <a:gd name="connsiteX11" fmla="*/ 3627 w 9824"/>
              <a:gd name="connsiteY11" fmla="*/ 9246 h 10765"/>
              <a:gd name="connsiteX12" fmla="*/ 4417 w 9824"/>
              <a:gd name="connsiteY12" fmla="*/ 9465 h 10765"/>
              <a:gd name="connsiteX13" fmla="*/ 4757 w 9824"/>
              <a:gd name="connsiteY13" fmla="*/ 9202 h 10765"/>
              <a:gd name="connsiteX14" fmla="*/ 4813 w 9824"/>
              <a:gd name="connsiteY14" fmla="*/ 9400 h 10765"/>
              <a:gd name="connsiteX15" fmla="*/ 4928 w 9824"/>
              <a:gd name="connsiteY15" fmla="*/ 9268 h 10765"/>
              <a:gd name="connsiteX16" fmla="*/ 4889 w 9824"/>
              <a:gd name="connsiteY16" fmla="*/ 9487 h 10765"/>
              <a:gd name="connsiteX17" fmla="*/ 6112 w 9824"/>
              <a:gd name="connsiteY17" fmla="*/ 9246 h 10765"/>
              <a:gd name="connsiteX18" fmla="*/ 5907 w 9824"/>
              <a:gd name="connsiteY18" fmla="*/ 9487 h 10765"/>
              <a:gd name="connsiteX19" fmla="*/ 6452 w 9824"/>
              <a:gd name="connsiteY19" fmla="*/ 9224 h 10765"/>
              <a:gd name="connsiteX20" fmla="*/ 6452 w 9824"/>
              <a:gd name="connsiteY20" fmla="*/ 9531 h 10765"/>
              <a:gd name="connsiteX21" fmla="*/ 6604 w 9824"/>
              <a:gd name="connsiteY21" fmla="*/ 9180 h 10765"/>
              <a:gd name="connsiteX22" fmla="*/ 7167 w 9824"/>
              <a:gd name="connsiteY22" fmla="*/ 9465 h 10765"/>
              <a:gd name="connsiteX23" fmla="*/ 6999 w 9824"/>
              <a:gd name="connsiteY23" fmla="*/ 9224 h 10765"/>
              <a:gd name="connsiteX24" fmla="*/ 7885 w 9824"/>
              <a:gd name="connsiteY24" fmla="*/ 9465 h 10765"/>
              <a:gd name="connsiteX25" fmla="*/ 8817 w 9824"/>
              <a:gd name="connsiteY25" fmla="*/ 7471 h 10765"/>
              <a:gd name="connsiteX26" fmla="*/ 9601 w 9824"/>
              <a:gd name="connsiteY26" fmla="*/ 8905 h 10765"/>
              <a:gd name="connsiteX27" fmla="*/ 8955 w 9824"/>
              <a:gd name="connsiteY27" fmla="*/ 8528 h 10765"/>
              <a:gd name="connsiteX28" fmla="*/ 9287 w 9824"/>
              <a:gd name="connsiteY28" fmla="*/ 9482 h 10765"/>
              <a:gd name="connsiteX29" fmla="*/ 7490 w 9824"/>
              <a:gd name="connsiteY29" fmla="*/ 8524 h 10765"/>
              <a:gd name="connsiteX30" fmla="*/ 9767 w 9824"/>
              <a:gd name="connsiteY30" fmla="*/ 8195 h 10765"/>
              <a:gd name="connsiteX31" fmla="*/ 8995 w 9824"/>
              <a:gd name="connsiteY31" fmla="*/ 9487 h 10765"/>
              <a:gd name="connsiteX32" fmla="*/ 7451 w 9824"/>
              <a:gd name="connsiteY32" fmla="*/ 7230 h 10765"/>
              <a:gd name="connsiteX33" fmla="*/ 9767 w 9824"/>
              <a:gd name="connsiteY33" fmla="*/ 6113 h 10765"/>
              <a:gd name="connsiteX34" fmla="*/ 7490 w 9824"/>
              <a:gd name="connsiteY34" fmla="*/ 4820 h 10765"/>
              <a:gd name="connsiteX35" fmla="*/ 9824 w 9824"/>
              <a:gd name="connsiteY35" fmla="*/ 7296 h 10765"/>
              <a:gd name="connsiteX36" fmla="*/ 7771 w 9824"/>
              <a:gd name="connsiteY36" fmla="*/ 1709 h 10765"/>
              <a:gd name="connsiteX37" fmla="*/ 7471 w 9824"/>
              <a:gd name="connsiteY37" fmla="*/ 2454 h 10765"/>
              <a:gd name="connsiteX38" fmla="*/ 9129 w 9824"/>
              <a:gd name="connsiteY38" fmla="*/ 1161 h 10765"/>
              <a:gd name="connsiteX39" fmla="*/ 8073 w 9824"/>
              <a:gd name="connsiteY39" fmla="*/ 899 h 10765"/>
              <a:gd name="connsiteX40" fmla="*/ 9767 w 9824"/>
              <a:gd name="connsiteY40" fmla="*/ 3242 h 10765"/>
              <a:gd name="connsiteX41" fmla="*/ 7434 w 9824"/>
              <a:gd name="connsiteY41" fmla="*/ 3199 h 10765"/>
              <a:gd name="connsiteX42" fmla="*/ 8808 w 9824"/>
              <a:gd name="connsiteY42" fmla="*/ 0 h 10765"/>
              <a:gd name="connsiteX0" fmla="*/ 61 w 10060"/>
              <a:gd name="connsiteY0" fmla="*/ 10000 h 10000"/>
              <a:gd name="connsiteX1" fmla="*/ 137 w 10060"/>
              <a:gd name="connsiteY1" fmla="*/ 8904 h 10000"/>
              <a:gd name="connsiteX2" fmla="*/ 141 w 10060"/>
              <a:gd name="connsiteY2" fmla="*/ 8534 h 10000"/>
              <a:gd name="connsiteX3" fmla="*/ 329 w 10060"/>
              <a:gd name="connsiteY3" fmla="*/ 8827 h 10000"/>
              <a:gd name="connsiteX4" fmla="*/ 338 w 10060"/>
              <a:gd name="connsiteY4" fmla="*/ 9547 h 10000"/>
              <a:gd name="connsiteX5" fmla="*/ 237 w 10060"/>
              <a:gd name="connsiteY5" fmla="*/ 8395 h 10000"/>
              <a:gd name="connsiteX6" fmla="*/ 0 w 10060"/>
              <a:gd name="connsiteY6" fmla="*/ 9115 h 10000"/>
              <a:gd name="connsiteX7" fmla="*/ 443 w 10060"/>
              <a:gd name="connsiteY7" fmla="*/ 8460 h 10000"/>
              <a:gd name="connsiteX8" fmla="*/ 666 w 10060"/>
              <a:gd name="connsiteY8" fmla="*/ 8922 h 10000"/>
              <a:gd name="connsiteX9" fmla="*/ 1662 w 10060"/>
              <a:gd name="connsiteY9" fmla="*/ 8548 h 10000"/>
              <a:gd name="connsiteX10" fmla="*/ 3178 w 10060"/>
              <a:gd name="connsiteY10" fmla="*/ 8792 h 10000"/>
              <a:gd name="connsiteX11" fmla="*/ 3752 w 10060"/>
              <a:gd name="connsiteY11" fmla="*/ 8589 h 10000"/>
              <a:gd name="connsiteX12" fmla="*/ 4556 w 10060"/>
              <a:gd name="connsiteY12" fmla="*/ 8792 h 10000"/>
              <a:gd name="connsiteX13" fmla="*/ 4902 w 10060"/>
              <a:gd name="connsiteY13" fmla="*/ 8548 h 10000"/>
              <a:gd name="connsiteX14" fmla="*/ 4959 w 10060"/>
              <a:gd name="connsiteY14" fmla="*/ 8732 h 10000"/>
              <a:gd name="connsiteX15" fmla="*/ 5076 w 10060"/>
              <a:gd name="connsiteY15" fmla="*/ 8609 h 10000"/>
              <a:gd name="connsiteX16" fmla="*/ 5037 w 10060"/>
              <a:gd name="connsiteY16" fmla="*/ 8813 h 10000"/>
              <a:gd name="connsiteX17" fmla="*/ 6281 w 10060"/>
              <a:gd name="connsiteY17" fmla="*/ 8589 h 10000"/>
              <a:gd name="connsiteX18" fmla="*/ 6073 w 10060"/>
              <a:gd name="connsiteY18" fmla="*/ 8813 h 10000"/>
              <a:gd name="connsiteX19" fmla="*/ 6628 w 10060"/>
              <a:gd name="connsiteY19" fmla="*/ 8569 h 10000"/>
              <a:gd name="connsiteX20" fmla="*/ 6628 w 10060"/>
              <a:gd name="connsiteY20" fmla="*/ 8854 h 10000"/>
              <a:gd name="connsiteX21" fmla="*/ 6782 w 10060"/>
              <a:gd name="connsiteY21" fmla="*/ 8528 h 10000"/>
              <a:gd name="connsiteX22" fmla="*/ 7355 w 10060"/>
              <a:gd name="connsiteY22" fmla="*/ 8792 h 10000"/>
              <a:gd name="connsiteX23" fmla="*/ 7184 w 10060"/>
              <a:gd name="connsiteY23" fmla="*/ 8569 h 10000"/>
              <a:gd name="connsiteX24" fmla="*/ 8086 w 10060"/>
              <a:gd name="connsiteY24" fmla="*/ 8792 h 10000"/>
              <a:gd name="connsiteX25" fmla="*/ 9035 w 10060"/>
              <a:gd name="connsiteY25" fmla="*/ 6940 h 10000"/>
              <a:gd name="connsiteX26" fmla="*/ 9833 w 10060"/>
              <a:gd name="connsiteY26" fmla="*/ 8272 h 10000"/>
              <a:gd name="connsiteX27" fmla="*/ 9175 w 10060"/>
              <a:gd name="connsiteY27" fmla="*/ 7922 h 10000"/>
              <a:gd name="connsiteX28" fmla="*/ 9513 w 10060"/>
              <a:gd name="connsiteY28" fmla="*/ 8808 h 10000"/>
              <a:gd name="connsiteX29" fmla="*/ 7684 w 10060"/>
              <a:gd name="connsiteY29" fmla="*/ 7918 h 10000"/>
              <a:gd name="connsiteX30" fmla="*/ 10002 w 10060"/>
              <a:gd name="connsiteY30" fmla="*/ 7613 h 10000"/>
              <a:gd name="connsiteX31" fmla="*/ 9216 w 10060"/>
              <a:gd name="connsiteY31" fmla="*/ 8813 h 10000"/>
              <a:gd name="connsiteX32" fmla="*/ 7644 w 10060"/>
              <a:gd name="connsiteY32" fmla="*/ 6716 h 10000"/>
              <a:gd name="connsiteX33" fmla="*/ 10002 w 10060"/>
              <a:gd name="connsiteY33" fmla="*/ 5679 h 10000"/>
              <a:gd name="connsiteX34" fmla="*/ 7684 w 10060"/>
              <a:gd name="connsiteY34" fmla="*/ 4477 h 10000"/>
              <a:gd name="connsiteX35" fmla="*/ 10060 w 10060"/>
              <a:gd name="connsiteY35" fmla="*/ 6778 h 10000"/>
              <a:gd name="connsiteX36" fmla="*/ 7970 w 10060"/>
              <a:gd name="connsiteY36" fmla="*/ 1588 h 10000"/>
              <a:gd name="connsiteX37" fmla="*/ 7665 w 10060"/>
              <a:gd name="connsiteY37" fmla="*/ 2280 h 10000"/>
              <a:gd name="connsiteX38" fmla="*/ 9353 w 10060"/>
              <a:gd name="connsiteY38" fmla="*/ 1078 h 10000"/>
              <a:gd name="connsiteX39" fmla="*/ 8278 w 10060"/>
              <a:gd name="connsiteY39" fmla="*/ 835 h 10000"/>
              <a:gd name="connsiteX40" fmla="*/ 10002 w 10060"/>
              <a:gd name="connsiteY40" fmla="*/ 3012 h 10000"/>
              <a:gd name="connsiteX41" fmla="*/ 7627 w 10060"/>
              <a:gd name="connsiteY41" fmla="*/ 2972 h 10000"/>
              <a:gd name="connsiteX42" fmla="*/ 9026 w 10060"/>
              <a:gd name="connsiteY42" fmla="*/ 0 h 10000"/>
              <a:gd name="connsiteX0" fmla="*/ 137 w 10060"/>
              <a:gd name="connsiteY0" fmla="*/ 8904 h 9547"/>
              <a:gd name="connsiteX1" fmla="*/ 141 w 10060"/>
              <a:gd name="connsiteY1" fmla="*/ 8534 h 9547"/>
              <a:gd name="connsiteX2" fmla="*/ 329 w 10060"/>
              <a:gd name="connsiteY2" fmla="*/ 8827 h 9547"/>
              <a:gd name="connsiteX3" fmla="*/ 338 w 10060"/>
              <a:gd name="connsiteY3" fmla="*/ 9547 h 9547"/>
              <a:gd name="connsiteX4" fmla="*/ 237 w 10060"/>
              <a:gd name="connsiteY4" fmla="*/ 8395 h 9547"/>
              <a:gd name="connsiteX5" fmla="*/ 0 w 10060"/>
              <a:gd name="connsiteY5" fmla="*/ 9115 h 9547"/>
              <a:gd name="connsiteX6" fmla="*/ 443 w 10060"/>
              <a:gd name="connsiteY6" fmla="*/ 8460 h 9547"/>
              <a:gd name="connsiteX7" fmla="*/ 666 w 10060"/>
              <a:gd name="connsiteY7" fmla="*/ 8922 h 9547"/>
              <a:gd name="connsiteX8" fmla="*/ 1662 w 10060"/>
              <a:gd name="connsiteY8" fmla="*/ 8548 h 9547"/>
              <a:gd name="connsiteX9" fmla="*/ 3178 w 10060"/>
              <a:gd name="connsiteY9" fmla="*/ 8792 h 9547"/>
              <a:gd name="connsiteX10" fmla="*/ 3752 w 10060"/>
              <a:gd name="connsiteY10" fmla="*/ 8589 h 9547"/>
              <a:gd name="connsiteX11" fmla="*/ 4556 w 10060"/>
              <a:gd name="connsiteY11" fmla="*/ 8792 h 9547"/>
              <a:gd name="connsiteX12" fmla="*/ 4902 w 10060"/>
              <a:gd name="connsiteY12" fmla="*/ 8548 h 9547"/>
              <a:gd name="connsiteX13" fmla="*/ 4959 w 10060"/>
              <a:gd name="connsiteY13" fmla="*/ 8732 h 9547"/>
              <a:gd name="connsiteX14" fmla="*/ 5076 w 10060"/>
              <a:gd name="connsiteY14" fmla="*/ 8609 h 9547"/>
              <a:gd name="connsiteX15" fmla="*/ 5037 w 10060"/>
              <a:gd name="connsiteY15" fmla="*/ 8813 h 9547"/>
              <a:gd name="connsiteX16" fmla="*/ 6281 w 10060"/>
              <a:gd name="connsiteY16" fmla="*/ 8589 h 9547"/>
              <a:gd name="connsiteX17" fmla="*/ 6073 w 10060"/>
              <a:gd name="connsiteY17" fmla="*/ 8813 h 9547"/>
              <a:gd name="connsiteX18" fmla="*/ 6628 w 10060"/>
              <a:gd name="connsiteY18" fmla="*/ 8569 h 9547"/>
              <a:gd name="connsiteX19" fmla="*/ 6628 w 10060"/>
              <a:gd name="connsiteY19" fmla="*/ 8854 h 9547"/>
              <a:gd name="connsiteX20" fmla="*/ 6782 w 10060"/>
              <a:gd name="connsiteY20" fmla="*/ 8528 h 9547"/>
              <a:gd name="connsiteX21" fmla="*/ 7355 w 10060"/>
              <a:gd name="connsiteY21" fmla="*/ 8792 h 9547"/>
              <a:gd name="connsiteX22" fmla="*/ 7184 w 10060"/>
              <a:gd name="connsiteY22" fmla="*/ 8569 h 9547"/>
              <a:gd name="connsiteX23" fmla="*/ 8086 w 10060"/>
              <a:gd name="connsiteY23" fmla="*/ 8792 h 9547"/>
              <a:gd name="connsiteX24" fmla="*/ 9035 w 10060"/>
              <a:gd name="connsiteY24" fmla="*/ 6940 h 9547"/>
              <a:gd name="connsiteX25" fmla="*/ 9833 w 10060"/>
              <a:gd name="connsiteY25" fmla="*/ 8272 h 9547"/>
              <a:gd name="connsiteX26" fmla="*/ 9175 w 10060"/>
              <a:gd name="connsiteY26" fmla="*/ 7922 h 9547"/>
              <a:gd name="connsiteX27" fmla="*/ 9513 w 10060"/>
              <a:gd name="connsiteY27" fmla="*/ 8808 h 9547"/>
              <a:gd name="connsiteX28" fmla="*/ 7684 w 10060"/>
              <a:gd name="connsiteY28" fmla="*/ 7918 h 9547"/>
              <a:gd name="connsiteX29" fmla="*/ 10002 w 10060"/>
              <a:gd name="connsiteY29" fmla="*/ 7613 h 9547"/>
              <a:gd name="connsiteX30" fmla="*/ 9216 w 10060"/>
              <a:gd name="connsiteY30" fmla="*/ 8813 h 9547"/>
              <a:gd name="connsiteX31" fmla="*/ 7644 w 10060"/>
              <a:gd name="connsiteY31" fmla="*/ 6716 h 9547"/>
              <a:gd name="connsiteX32" fmla="*/ 10002 w 10060"/>
              <a:gd name="connsiteY32" fmla="*/ 5679 h 9547"/>
              <a:gd name="connsiteX33" fmla="*/ 7684 w 10060"/>
              <a:gd name="connsiteY33" fmla="*/ 4477 h 9547"/>
              <a:gd name="connsiteX34" fmla="*/ 10060 w 10060"/>
              <a:gd name="connsiteY34" fmla="*/ 6778 h 9547"/>
              <a:gd name="connsiteX35" fmla="*/ 7970 w 10060"/>
              <a:gd name="connsiteY35" fmla="*/ 1588 h 9547"/>
              <a:gd name="connsiteX36" fmla="*/ 7665 w 10060"/>
              <a:gd name="connsiteY36" fmla="*/ 2280 h 9547"/>
              <a:gd name="connsiteX37" fmla="*/ 9353 w 10060"/>
              <a:gd name="connsiteY37" fmla="*/ 1078 h 9547"/>
              <a:gd name="connsiteX38" fmla="*/ 8278 w 10060"/>
              <a:gd name="connsiteY38" fmla="*/ 835 h 9547"/>
              <a:gd name="connsiteX39" fmla="*/ 10002 w 10060"/>
              <a:gd name="connsiteY39" fmla="*/ 3012 h 9547"/>
              <a:gd name="connsiteX40" fmla="*/ 7627 w 10060"/>
              <a:gd name="connsiteY40" fmla="*/ 2972 h 9547"/>
              <a:gd name="connsiteX41" fmla="*/ 9026 w 10060"/>
              <a:gd name="connsiteY41" fmla="*/ 0 h 9547"/>
              <a:gd name="connsiteX0" fmla="*/ 0 w 9864"/>
              <a:gd name="connsiteY0" fmla="*/ 9326 h 10000"/>
              <a:gd name="connsiteX1" fmla="*/ 4 w 9864"/>
              <a:gd name="connsiteY1" fmla="*/ 8939 h 10000"/>
              <a:gd name="connsiteX2" fmla="*/ 191 w 9864"/>
              <a:gd name="connsiteY2" fmla="*/ 9246 h 10000"/>
              <a:gd name="connsiteX3" fmla="*/ 200 w 9864"/>
              <a:gd name="connsiteY3" fmla="*/ 10000 h 10000"/>
              <a:gd name="connsiteX4" fmla="*/ 100 w 9864"/>
              <a:gd name="connsiteY4" fmla="*/ 8793 h 10000"/>
              <a:gd name="connsiteX5" fmla="*/ 304 w 9864"/>
              <a:gd name="connsiteY5" fmla="*/ 8861 h 10000"/>
              <a:gd name="connsiteX6" fmla="*/ 526 w 9864"/>
              <a:gd name="connsiteY6" fmla="*/ 9345 h 10000"/>
              <a:gd name="connsiteX7" fmla="*/ 1516 w 9864"/>
              <a:gd name="connsiteY7" fmla="*/ 8954 h 10000"/>
              <a:gd name="connsiteX8" fmla="*/ 3023 w 9864"/>
              <a:gd name="connsiteY8" fmla="*/ 9209 h 10000"/>
              <a:gd name="connsiteX9" fmla="*/ 3594 w 9864"/>
              <a:gd name="connsiteY9" fmla="*/ 8997 h 10000"/>
              <a:gd name="connsiteX10" fmla="*/ 4393 w 9864"/>
              <a:gd name="connsiteY10" fmla="*/ 9209 h 10000"/>
              <a:gd name="connsiteX11" fmla="*/ 4737 w 9864"/>
              <a:gd name="connsiteY11" fmla="*/ 8954 h 10000"/>
              <a:gd name="connsiteX12" fmla="*/ 4793 w 9864"/>
              <a:gd name="connsiteY12" fmla="*/ 9146 h 10000"/>
              <a:gd name="connsiteX13" fmla="*/ 4910 w 9864"/>
              <a:gd name="connsiteY13" fmla="*/ 9017 h 10000"/>
              <a:gd name="connsiteX14" fmla="*/ 4871 w 9864"/>
              <a:gd name="connsiteY14" fmla="*/ 9231 h 10000"/>
              <a:gd name="connsiteX15" fmla="*/ 6108 w 9864"/>
              <a:gd name="connsiteY15" fmla="*/ 8997 h 10000"/>
              <a:gd name="connsiteX16" fmla="*/ 5901 w 9864"/>
              <a:gd name="connsiteY16" fmla="*/ 9231 h 10000"/>
              <a:gd name="connsiteX17" fmla="*/ 6452 w 9864"/>
              <a:gd name="connsiteY17" fmla="*/ 8976 h 10000"/>
              <a:gd name="connsiteX18" fmla="*/ 6452 w 9864"/>
              <a:gd name="connsiteY18" fmla="*/ 9274 h 10000"/>
              <a:gd name="connsiteX19" fmla="*/ 6606 w 9864"/>
              <a:gd name="connsiteY19" fmla="*/ 8933 h 10000"/>
              <a:gd name="connsiteX20" fmla="*/ 7175 w 9864"/>
              <a:gd name="connsiteY20" fmla="*/ 9209 h 10000"/>
              <a:gd name="connsiteX21" fmla="*/ 7005 w 9864"/>
              <a:gd name="connsiteY21" fmla="*/ 8976 h 10000"/>
              <a:gd name="connsiteX22" fmla="*/ 7902 w 9864"/>
              <a:gd name="connsiteY22" fmla="*/ 9209 h 10000"/>
              <a:gd name="connsiteX23" fmla="*/ 8845 w 9864"/>
              <a:gd name="connsiteY23" fmla="*/ 7269 h 10000"/>
              <a:gd name="connsiteX24" fmla="*/ 9638 w 9864"/>
              <a:gd name="connsiteY24" fmla="*/ 8665 h 10000"/>
              <a:gd name="connsiteX25" fmla="*/ 8984 w 9864"/>
              <a:gd name="connsiteY25" fmla="*/ 8298 h 10000"/>
              <a:gd name="connsiteX26" fmla="*/ 9320 w 9864"/>
              <a:gd name="connsiteY26" fmla="*/ 9226 h 10000"/>
              <a:gd name="connsiteX27" fmla="*/ 7502 w 9864"/>
              <a:gd name="connsiteY27" fmla="*/ 8294 h 10000"/>
              <a:gd name="connsiteX28" fmla="*/ 9806 w 9864"/>
              <a:gd name="connsiteY28" fmla="*/ 7974 h 10000"/>
              <a:gd name="connsiteX29" fmla="*/ 9025 w 9864"/>
              <a:gd name="connsiteY29" fmla="*/ 9231 h 10000"/>
              <a:gd name="connsiteX30" fmla="*/ 7462 w 9864"/>
              <a:gd name="connsiteY30" fmla="*/ 7035 h 10000"/>
              <a:gd name="connsiteX31" fmla="*/ 9806 w 9864"/>
              <a:gd name="connsiteY31" fmla="*/ 5948 h 10000"/>
              <a:gd name="connsiteX32" fmla="*/ 7502 w 9864"/>
              <a:gd name="connsiteY32" fmla="*/ 4689 h 10000"/>
              <a:gd name="connsiteX33" fmla="*/ 9864 w 9864"/>
              <a:gd name="connsiteY33" fmla="*/ 7100 h 10000"/>
              <a:gd name="connsiteX34" fmla="*/ 7786 w 9864"/>
              <a:gd name="connsiteY34" fmla="*/ 1663 h 10000"/>
              <a:gd name="connsiteX35" fmla="*/ 7483 w 9864"/>
              <a:gd name="connsiteY35" fmla="*/ 2388 h 10000"/>
              <a:gd name="connsiteX36" fmla="*/ 9161 w 9864"/>
              <a:gd name="connsiteY36" fmla="*/ 1129 h 10000"/>
              <a:gd name="connsiteX37" fmla="*/ 8093 w 9864"/>
              <a:gd name="connsiteY37" fmla="*/ 875 h 10000"/>
              <a:gd name="connsiteX38" fmla="*/ 9806 w 9864"/>
              <a:gd name="connsiteY38" fmla="*/ 3155 h 10000"/>
              <a:gd name="connsiteX39" fmla="*/ 7446 w 9864"/>
              <a:gd name="connsiteY39" fmla="*/ 3113 h 10000"/>
              <a:gd name="connsiteX40" fmla="*/ 8836 w 9864"/>
              <a:gd name="connsiteY40" fmla="*/ 0 h 10000"/>
              <a:gd name="connsiteX0" fmla="*/ 0 w 10000"/>
              <a:gd name="connsiteY0" fmla="*/ 9326 h 10000"/>
              <a:gd name="connsiteX1" fmla="*/ 4 w 10000"/>
              <a:gd name="connsiteY1" fmla="*/ 8939 h 10000"/>
              <a:gd name="connsiteX2" fmla="*/ 203 w 10000"/>
              <a:gd name="connsiteY2" fmla="*/ 10000 h 10000"/>
              <a:gd name="connsiteX3" fmla="*/ 101 w 10000"/>
              <a:gd name="connsiteY3" fmla="*/ 8793 h 10000"/>
              <a:gd name="connsiteX4" fmla="*/ 308 w 10000"/>
              <a:gd name="connsiteY4" fmla="*/ 8861 h 10000"/>
              <a:gd name="connsiteX5" fmla="*/ 533 w 10000"/>
              <a:gd name="connsiteY5" fmla="*/ 9345 h 10000"/>
              <a:gd name="connsiteX6" fmla="*/ 1537 w 10000"/>
              <a:gd name="connsiteY6" fmla="*/ 8954 h 10000"/>
              <a:gd name="connsiteX7" fmla="*/ 3065 w 10000"/>
              <a:gd name="connsiteY7" fmla="*/ 9209 h 10000"/>
              <a:gd name="connsiteX8" fmla="*/ 3644 w 10000"/>
              <a:gd name="connsiteY8" fmla="*/ 8997 h 10000"/>
              <a:gd name="connsiteX9" fmla="*/ 4454 w 10000"/>
              <a:gd name="connsiteY9" fmla="*/ 9209 h 10000"/>
              <a:gd name="connsiteX10" fmla="*/ 4802 w 10000"/>
              <a:gd name="connsiteY10" fmla="*/ 8954 h 10000"/>
              <a:gd name="connsiteX11" fmla="*/ 4859 w 10000"/>
              <a:gd name="connsiteY11" fmla="*/ 9146 h 10000"/>
              <a:gd name="connsiteX12" fmla="*/ 4978 w 10000"/>
              <a:gd name="connsiteY12" fmla="*/ 9017 h 10000"/>
              <a:gd name="connsiteX13" fmla="*/ 4938 w 10000"/>
              <a:gd name="connsiteY13" fmla="*/ 9231 h 10000"/>
              <a:gd name="connsiteX14" fmla="*/ 6192 w 10000"/>
              <a:gd name="connsiteY14" fmla="*/ 8997 h 10000"/>
              <a:gd name="connsiteX15" fmla="*/ 5982 w 10000"/>
              <a:gd name="connsiteY15" fmla="*/ 9231 h 10000"/>
              <a:gd name="connsiteX16" fmla="*/ 6541 w 10000"/>
              <a:gd name="connsiteY16" fmla="*/ 8976 h 10000"/>
              <a:gd name="connsiteX17" fmla="*/ 6541 w 10000"/>
              <a:gd name="connsiteY17" fmla="*/ 9274 h 10000"/>
              <a:gd name="connsiteX18" fmla="*/ 6697 w 10000"/>
              <a:gd name="connsiteY18" fmla="*/ 8933 h 10000"/>
              <a:gd name="connsiteX19" fmla="*/ 7274 w 10000"/>
              <a:gd name="connsiteY19" fmla="*/ 9209 h 10000"/>
              <a:gd name="connsiteX20" fmla="*/ 7102 w 10000"/>
              <a:gd name="connsiteY20" fmla="*/ 8976 h 10000"/>
              <a:gd name="connsiteX21" fmla="*/ 8011 w 10000"/>
              <a:gd name="connsiteY21" fmla="*/ 9209 h 10000"/>
              <a:gd name="connsiteX22" fmla="*/ 8967 w 10000"/>
              <a:gd name="connsiteY22" fmla="*/ 7269 h 10000"/>
              <a:gd name="connsiteX23" fmla="*/ 9771 w 10000"/>
              <a:gd name="connsiteY23" fmla="*/ 8665 h 10000"/>
              <a:gd name="connsiteX24" fmla="*/ 9108 w 10000"/>
              <a:gd name="connsiteY24" fmla="*/ 8298 h 10000"/>
              <a:gd name="connsiteX25" fmla="*/ 9448 w 10000"/>
              <a:gd name="connsiteY25" fmla="*/ 9226 h 10000"/>
              <a:gd name="connsiteX26" fmla="*/ 7605 w 10000"/>
              <a:gd name="connsiteY26" fmla="*/ 8294 h 10000"/>
              <a:gd name="connsiteX27" fmla="*/ 9941 w 10000"/>
              <a:gd name="connsiteY27" fmla="*/ 7974 h 10000"/>
              <a:gd name="connsiteX28" fmla="*/ 9149 w 10000"/>
              <a:gd name="connsiteY28" fmla="*/ 9231 h 10000"/>
              <a:gd name="connsiteX29" fmla="*/ 7565 w 10000"/>
              <a:gd name="connsiteY29" fmla="*/ 7035 h 10000"/>
              <a:gd name="connsiteX30" fmla="*/ 9941 w 10000"/>
              <a:gd name="connsiteY30" fmla="*/ 5948 h 10000"/>
              <a:gd name="connsiteX31" fmla="*/ 7605 w 10000"/>
              <a:gd name="connsiteY31" fmla="*/ 4689 h 10000"/>
              <a:gd name="connsiteX32" fmla="*/ 10000 w 10000"/>
              <a:gd name="connsiteY32" fmla="*/ 7100 h 10000"/>
              <a:gd name="connsiteX33" fmla="*/ 7893 w 10000"/>
              <a:gd name="connsiteY33" fmla="*/ 1663 h 10000"/>
              <a:gd name="connsiteX34" fmla="*/ 7586 w 10000"/>
              <a:gd name="connsiteY34" fmla="*/ 2388 h 10000"/>
              <a:gd name="connsiteX35" fmla="*/ 9287 w 10000"/>
              <a:gd name="connsiteY35" fmla="*/ 1129 h 10000"/>
              <a:gd name="connsiteX36" fmla="*/ 8205 w 10000"/>
              <a:gd name="connsiteY36" fmla="*/ 875 h 10000"/>
              <a:gd name="connsiteX37" fmla="*/ 9941 w 10000"/>
              <a:gd name="connsiteY37" fmla="*/ 3155 h 10000"/>
              <a:gd name="connsiteX38" fmla="*/ 7549 w 10000"/>
              <a:gd name="connsiteY38" fmla="*/ 3113 h 10000"/>
              <a:gd name="connsiteX39" fmla="*/ 8958 w 10000"/>
              <a:gd name="connsiteY39" fmla="*/ 0 h 10000"/>
              <a:gd name="connsiteX0" fmla="*/ 0 w 10000"/>
              <a:gd name="connsiteY0" fmla="*/ 9326 h 10000"/>
              <a:gd name="connsiteX1" fmla="*/ 4 w 10000"/>
              <a:gd name="connsiteY1" fmla="*/ 8939 h 10000"/>
              <a:gd name="connsiteX2" fmla="*/ 203 w 10000"/>
              <a:gd name="connsiteY2" fmla="*/ 10000 h 10000"/>
              <a:gd name="connsiteX3" fmla="*/ 101 w 10000"/>
              <a:gd name="connsiteY3" fmla="*/ 8793 h 10000"/>
              <a:gd name="connsiteX4" fmla="*/ 308 w 10000"/>
              <a:gd name="connsiteY4" fmla="*/ 8861 h 10000"/>
              <a:gd name="connsiteX5" fmla="*/ 1537 w 10000"/>
              <a:gd name="connsiteY5" fmla="*/ 8954 h 10000"/>
              <a:gd name="connsiteX6" fmla="*/ 3065 w 10000"/>
              <a:gd name="connsiteY6" fmla="*/ 9209 h 10000"/>
              <a:gd name="connsiteX7" fmla="*/ 3644 w 10000"/>
              <a:gd name="connsiteY7" fmla="*/ 8997 h 10000"/>
              <a:gd name="connsiteX8" fmla="*/ 4454 w 10000"/>
              <a:gd name="connsiteY8" fmla="*/ 9209 h 10000"/>
              <a:gd name="connsiteX9" fmla="*/ 4802 w 10000"/>
              <a:gd name="connsiteY9" fmla="*/ 8954 h 10000"/>
              <a:gd name="connsiteX10" fmla="*/ 4859 w 10000"/>
              <a:gd name="connsiteY10" fmla="*/ 9146 h 10000"/>
              <a:gd name="connsiteX11" fmla="*/ 4978 w 10000"/>
              <a:gd name="connsiteY11" fmla="*/ 9017 h 10000"/>
              <a:gd name="connsiteX12" fmla="*/ 4938 w 10000"/>
              <a:gd name="connsiteY12" fmla="*/ 9231 h 10000"/>
              <a:gd name="connsiteX13" fmla="*/ 6192 w 10000"/>
              <a:gd name="connsiteY13" fmla="*/ 8997 h 10000"/>
              <a:gd name="connsiteX14" fmla="*/ 5982 w 10000"/>
              <a:gd name="connsiteY14" fmla="*/ 9231 h 10000"/>
              <a:gd name="connsiteX15" fmla="*/ 6541 w 10000"/>
              <a:gd name="connsiteY15" fmla="*/ 8976 h 10000"/>
              <a:gd name="connsiteX16" fmla="*/ 6541 w 10000"/>
              <a:gd name="connsiteY16" fmla="*/ 9274 h 10000"/>
              <a:gd name="connsiteX17" fmla="*/ 6697 w 10000"/>
              <a:gd name="connsiteY17" fmla="*/ 8933 h 10000"/>
              <a:gd name="connsiteX18" fmla="*/ 7274 w 10000"/>
              <a:gd name="connsiteY18" fmla="*/ 9209 h 10000"/>
              <a:gd name="connsiteX19" fmla="*/ 7102 w 10000"/>
              <a:gd name="connsiteY19" fmla="*/ 8976 h 10000"/>
              <a:gd name="connsiteX20" fmla="*/ 8011 w 10000"/>
              <a:gd name="connsiteY20" fmla="*/ 9209 h 10000"/>
              <a:gd name="connsiteX21" fmla="*/ 8967 w 10000"/>
              <a:gd name="connsiteY21" fmla="*/ 7269 h 10000"/>
              <a:gd name="connsiteX22" fmla="*/ 9771 w 10000"/>
              <a:gd name="connsiteY22" fmla="*/ 8665 h 10000"/>
              <a:gd name="connsiteX23" fmla="*/ 9108 w 10000"/>
              <a:gd name="connsiteY23" fmla="*/ 8298 h 10000"/>
              <a:gd name="connsiteX24" fmla="*/ 9448 w 10000"/>
              <a:gd name="connsiteY24" fmla="*/ 9226 h 10000"/>
              <a:gd name="connsiteX25" fmla="*/ 7605 w 10000"/>
              <a:gd name="connsiteY25" fmla="*/ 8294 h 10000"/>
              <a:gd name="connsiteX26" fmla="*/ 9941 w 10000"/>
              <a:gd name="connsiteY26" fmla="*/ 7974 h 10000"/>
              <a:gd name="connsiteX27" fmla="*/ 9149 w 10000"/>
              <a:gd name="connsiteY27" fmla="*/ 9231 h 10000"/>
              <a:gd name="connsiteX28" fmla="*/ 7565 w 10000"/>
              <a:gd name="connsiteY28" fmla="*/ 7035 h 10000"/>
              <a:gd name="connsiteX29" fmla="*/ 9941 w 10000"/>
              <a:gd name="connsiteY29" fmla="*/ 5948 h 10000"/>
              <a:gd name="connsiteX30" fmla="*/ 7605 w 10000"/>
              <a:gd name="connsiteY30" fmla="*/ 4689 h 10000"/>
              <a:gd name="connsiteX31" fmla="*/ 10000 w 10000"/>
              <a:gd name="connsiteY31" fmla="*/ 7100 h 10000"/>
              <a:gd name="connsiteX32" fmla="*/ 7893 w 10000"/>
              <a:gd name="connsiteY32" fmla="*/ 1663 h 10000"/>
              <a:gd name="connsiteX33" fmla="*/ 7586 w 10000"/>
              <a:gd name="connsiteY33" fmla="*/ 2388 h 10000"/>
              <a:gd name="connsiteX34" fmla="*/ 9287 w 10000"/>
              <a:gd name="connsiteY34" fmla="*/ 1129 h 10000"/>
              <a:gd name="connsiteX35" fmla="*/ 8205 w 10000"/>
              <a:gd name="connsiteY35" fmla="*/ 875 h 10000"/>
              <a:gd name="connsiteX36" fmla="*/ 9941 w 10000"/>
              <a:gd name="connsiteY36" fmla="*/ 3155 h 10000"/>
              <a:gd name="connsiteX37" fmla="*/ 7549 w 10000"/>
              <a:gd name="connsiteY37" fmla="*/ 3113 h 10000"/>
              <a:gd name="connsiteX38" fmla="*/ 8958 w 10000"/>
              <a:gd name="connsiteY38" fmla="*/ 0 h 10000"/>
              <a:gd name="connsiteX0" fmla="*/ 0 w 10000"/>
              <a:gd name="connsiteY0" fmla="*/ 9326 h 9326"/>
              <a:gd name="connsiteX1" fmla="*/ 4 w 10000"/>
              <a:gd name="connsiteY1" fmla="*/ 8939 h 9326"/>
              <a:gd name="connsiteX2" fmla="*/ 101 w 10000"/>
              <a:gd name="connsiteY2" fmla="*/ 8793 h 9326"/>
              <a:gd name="connsiteX3" fmla="*/ 308 w 10000"/>
              <a:gd name="connsiteY3" fmla="*/ 8861 h 9326"/>
              <a:gd name="connsiteX4" fmla="*/ 1537 w 10000"/>
              <a:gd name="connsiteY4" fmla="*/ 8954 h 9326"/>
              <a:gd name="connsiteX5" fmla="*/ 3065 w 10000"/>
              <a:gd name="connsiteY5" fmla="*/ 9209 h 9326"/>
              <a:gd name="connsiteX6" fmla="*/ 3644 w 10000"/>
              <a:gd name="connsiteY6" fmla="*/ 8997 h 9326"/>
              <a:gd name="connsiteX7" fmla="*/ 4454 w 10000"/>
              <a:gd name="connsiteY7" fmla="*/ 9209 h 9326"/>
              <a:gd name="connsiteX8" fmla="*/ 4802 w 10000"/>
              <a:gd name="connsiteY8" fmla="*/ 8954 h 9326"/>
              <a:gd name="connsiteX9" fmla="*/ 4859 w 10000"/>
              <a:gd name="connsiteY9" fmla="*/ 9146 h 9326"/>
              <a:gd name="connsiteX10" fmla="*/ 4978 w 10000"/>
              <a:gd name="connsiteY10" fmla="*/ 9017 h 9326"/>
              <a:gd name="connsiteX11" fmla="*/ 4938 w 10000"/>
              <a:gd name="connsiteY11" fmla="*/ 9231 h 9326"/>
              <a:gd name="connsiteX12" fmla="*/ 6192 w 10000"/>
              <a:gd name="connsiteY12" fmla="*/ 8997 h 9326"/>
              <a:gd name="connsiteX13" fmla="*/ 5982 w 10000"/>
              <a:gd name="connsiteY13" fmla="*/ 9231 h 9326"/>
              <a:gd name="connsiteX14" fmla="*/ 6541 w 10000"/>
              <a:gd name="connsiteY14" fmla="*/ 8976 h 9326"/>
              <a:gd name="connsiteX15" fmla="*/ 6541 w 10000"/>
              <a:gd name="connsiteY15" fmla="*/ 9274 h 9326"/>
              <a:gd name="connsiteX16" fmla="*/ 6697 w 10000"/>
              <a:gd name="connsiteY16" fmla="*/ 8933 h 9326"/>
              <a:gd name="connsiteX17" fmla="*/ 7274 w 10000"/>
              <a:gd name="connsiteY17" fmla="*/ 9209 h 9326"/>
              <a:gd name="connsiteX18" fmla="*/ 7102 w 10000"/>
              <a:gd name="connsiteY18" fmla="*/ 8976 h 9326"/>
              <a:gd name="connsiteX19" fmla="*/ 8011 w 10000"/>
              <a:gd name="connsiteY19" fmla="*/ 9209 h 9326"/>
              <a:gd name="connsiteX20" fmla="*/ 8967 w 10000"/>
              <a:gd name="connsiteY20" fmla="*/ 7269 h 9326"/>
              <a:gd name="connsiteX21" fmla="*/ 9771 w 10000"/>
              <a:gd name="connsiteY21" fmla="*/ 8665 h 9326"/>
              <a:gd name="connsiteX22" fmla="*/ 9108 w 10000"/>
              <a:gd name="connsiteY22" fmla="*/ 8298 h 9326"/>
              <a:gd name="connsiteX23" fmla="*/ 9448 w 10000"/>
              <a:gd name="connsiteY23" fmla="*/ 9226 h 9326"/>
              <a:gd name="connsiteX24" fmla="*/ 7605 w 10000"/>
              <a:gd name="connsiteY24" fmla="*/ 8294 h 9326"/>
              <a:gd name="connsiteX25" fmla="*/ 9941 w 10000"/>
              <a:gd name="connsiteY25" fmla="*/ 7974 h 9326"/>
              <a:gd name="connsiteX26" fmla="*/ 9149 w 10000"/>
              <a:gd name="connsiteY26" fmla="*/ 9231 h 9326"/>
              <a:gd name="connsiteX27" fmla="*/ 7565 w 10000"/>
              <a:gd name="connsiteY27" fmla="*/ 7035 h 9326"/>
              <a:gd name="connsiteX28" fmla="*/ 9941 w 10000"/>
              <a:gd name="connsiteY28" fmla="*/ 5948 h 9326"/>
              <a:gd name="connsiteX29" fmla="*/ 7605 w 10000"/>
              <a:gd name="connsiteY29" fmla="*/ 4689 h 9326"/>
              <a:gd name="connsiteX30" fmla="*/ 10000 w 10000"/>
              <a:gd name="connsiteY30" fmla="*/ 7100 h 9326"/>
              <a:gd name="connsiteX31" fmla="*/ 7893 w 10000"/>
              <a:gd name="connsiteY31" fmla="*/ 1663 h 9326"/>
              <a:gd name="connsiteX32" fmla="*/ 7586 w 10000"/>
              <a:gd name="connsiteY32" fmla="*/ 2388 h 9326"/>
              <a:gd name="connsiteX33" fmla="*/ 9287 w 10000"/>
              <a:gd name="connsiteY33" fmla="*/ 1129 h 9326"/>
              <a:gd name="connsiteX34" fmla="*/ 8205 w 10000"/>
              <a:gd name="connsiteY34" fmla="*/ 875 h 9326"/>
              <a:gd name="connsiteX35" fmla="*/ 9941 w 10000"/>
              <a:gd name="connsiteY35" fmla="*/ 3155 h 9326"/>
              <a:gd name="connsiteX36" fmla="*/ 7549 w 10000"/>
              <a:gd name="connsiteY36" fmla="*/ 3113 h 9326"/>
              <a:gd name="connsiteX37" fmla="*/ 8958 w 10000"/>
              <a:gd name="connsiteY37" fmla="*/ 0 h 9326"/>
              <a:gd name="connsiteX0" fmla="*/ 0 w 9996"/>
              <a:gd name="connsiteY0" fmla="*/ 9585 h 9944"/>
              <a:gd name="connsiteX1" fmla="*/ 97 w 9996"/>
              <a:gd name="connsiteY1" fmla="*/ 9428 h 9944"/>
              <a:gd name="connsiteX2" fmla="*/ 304 w 9996"/>
              <a:gd name="connsiteY2" fmla="*/ 9501 h 9944"/>
              <a:gd name="connsiteX3" fmla="*/ 1533 w 9996"/>
              <a:gd name="connsiteY3" fmla="*/ 9601 h 9944"/>
              <a:gd name="connsiteX4" fmla="*/ 3061 w 9996"/>
              <a:gd name="connsiteY4" fmla="*/ 9875 h 9944"/>
              <a:gd name="connsiteX5" fmla="*/ 3640 w 9996"/>
              <a:gd name="connsiteY5" fmla="*/ 9647 h 9944"/>
              <a:gd name="connsiteX6" fmla="*/ 4450 w 9996"/>
              <a:gd name="connsiteY6" fmla="*/ 9875 h 9944"/>
              <a:gd name="connsiteX7" fmla="*/ 4798 w 9996"/>
              <a:gd name="connsiteY7" fmla="*/ 9601 h 9944"/>
              <a:gd name="connsiteX8" fmla="*/ 4855 w 9996"/>
              <a:gd name="connsiteY8" fmla="*/ 9807 h 9944"/>
              <a:gd name="connsiteX9" fmla="*/ 4974 w 9996"/>
              <a:gd name="connsiteY9" fmla="*/ 9669 h 9944"/>
              <a:gd name="connsiteX10" fmla="*/ 4934 w 9996"/>
              <a:gd name="connsiteY10" fmla="*/ 9898 h 9944"/>
              <a:gd name="connsiteX11" fmla="*/ 6188 w 9996"/>
              <a:gd name="connsiteY11" fmla="*/ 9647 h 9944"/>
              <a:gd name="connsiteX12" fmla="*/ 5978 w 9996"/>
              <a:gd name="connsiteY12" fmla="*/ 9898 h 9944"/>
              <a:gd name="connsiteX13" fmla="*/ 6537 w 9996"/>
              <a:gd name="connsiteY13" fmla="*/ 9625 h 9944"/>
              <a:gd name="connsiteX14" fmla="*/ 6537 w 9996"/>
              <a:gd name="connsiteY14" fmla="*/ 9944 h 9944"/>
              <a:gd name="connsiteX15" fmla="*/ 6693 w 9996"/>
              <a:gd name="connsiteY15" fmla="*/ 9579 h 9944"/>
              <a:gd name="connsiteX16" fmla="*/ 7270 w 9996"/>
              <a:gd name="connsiteY16" fmla="*/ 9875 h 9944"/>
              <a:gd name="connsiteX17" fmla="*/ 7098 w 9996"/>
              <a:gd name="connsiteY17" fmla="*/ 9625 h 9944"/>
              <a:gd name="connsiteX18" fmla="*/ 8007 w 9996"/>
              <a:gd name="connsiteY18" fmla="*/ 9875 h 9944"/>
              <a:gd name="connsiteX19" fmla="*/ 8963 w 9996"/>
              <a:gd name="connsiteY19" fmla="*/ 7794 h 9944"/>
              <a:gd name="connsiteX20" fmla="*/ 9767 w 9996"/>
              <a:gd name="connsiteY20" fmla="*/ 9291 h 9944"/>
              <a:gd name="connsiteX21" fmla="*/ 9104 w 9996"/>
              <a:gd name="connsiteY21" fmla="*/ 8898 h 9944"/>
              <a:gd name="connsiteX22" fmla="*/ 9444 w 9996"/>
              <a:gd name="connsiteY22" fmla="*/ 9893 h 9944"/>
              <a:gd name="connsiteX23" fmla="*/ 7601 w 9996"/>
              <a:gd name="connsiteY23" fmla="*/ 8893 h 9944"/>
              <a:gd name="connsiteX24" fmla="*/ 9937 w 9996"/>
              <a:gd name="connsiteY24" fmla="*/ 8550 h 9944"/>
              <a:gd name="connsiteX25" fmla="*/ 9145 w 9996"/>
              <a:gd name="connsiteY25" fmla="*/ 9898 h 9944"/>
              <a:gd name="connsiteX26" fmla="*/ 7561 w 9996"/>
              <a:gd name="connsiteY26" fmla="*/ 7543 h 9944"/>
              <a:gd name="connsiteX27" fmla="*/ 9937 w 9996"/>
              <a:gd name="connsiteY27" fmla="*/ 6378 h 9944"/>
              <a:gd name="connsiteX28" fmla="*/ 7601 w 9996"/>
              <a:gd name="connsiteY28" fmla="*/ 5028 h 9944"/>
              <a:gd name="connsiteX29" fmla="*/ 9996 w 9996"/>
              <a:gd name="connsiteY29" fmla="*/ 7613 h 9944"/>
              <a:gd name="connsiteX30" fmla="*/ 7889 w 9996"/>
              <a:gd name="connsiteY30" fmla="*/ 1783 h 9944"/>
              <a:gd name="connsiteX31" fmla="*/ 7582 w 9996"/>
              <a:gd name="connsiteY31" fmla="*/ 2561 h 9944"/>
              <a:gd name="connsiteX32" fmla="*/ 9283 w 9996"/>
              <a:gd name="connsiteY32" fmla="*/ 1211 h 9944"/>
              <a:gd name="connsiteX33" fmla="*/ 8201 w 9996"/>
              <a:gd name="connsiteY33" fmla="*/ 938 h 9944"/>
              <a:gd name="connsiteX34" fmla="*/ 9937 w 9996"/>
              <a:gd name="connsiteY34" fmla="*/ 3383 h 9944"/>
              <a:gd name="connsiteX35" fmla="*/ 7545 w 9996"/>
              <a:gd name="connsiteY35" fmla="*/ 3338 h 9944"/>
              <a:gd name="connsiteX36" fmla="*/ 8954 w 9996"/>
              <a:gd name="connsiteY36" fmla="*/ 0 h 9944"/>
              <a:gd name="connsiteX0" fmla="*/ 0 w 9903"/>
              <a:gd name="connsiteY0" fmla="*/ 9481 h 10000"/>
              <a:gd name="connsiteX1" fmla="*/ 207 w 9903"/>
              <a:gd name="connsiteY1" fmla="*/ 9555 h 10000"/>
              <a:gd name="connsiteX2" fmla="*/ 1437 w 9903"/>
              <a:gd name="connsiteY2" fmla="*/ 9655 h 10000"/>
              <a:gd name="connsiteX3" fmla="*/ 2965 w 9903"/>
              <a:gd name="connsiteY3" fmla="*/ 9931 h 10000"/>
              <a:gd name="connsiteX4" fmla="*/ 3544 w 9903"/>
              <a:gd name="connsiteY4" fmla="*/ 9701 h 10000"/>
              <a:gd name="connsiteX5" fmla="*/ 4355 w 9903"/>
              <a:gd name="connsiteY5" fmla="*/ 9931 h 10000"/>
              <a:gd name="connsiteX6" fmla="*/ 4703 w 9903"/>
              <a:gd name="connsiteY6" fmla="*/ 9655 h 10000"/>
              <a:gd name="connsiteX7" fmla="*/ 4760 w 9903"/>
              <a:gd name="connsiteY7" fmla="*/ 9862 h 10000"/>
              <a:gd name="connsiteX8" fmla="*/ 4879 w 9903"/>
              <a:gd name="connsiteY8" fmla="*/ 9723 h 10000"/>
              <a:gd name="connsiteX9" fmla="*/ 4839 w 9903"/>
              <a:gd name="connsiteY9" fmla="*/ 9954 h 10000"/>
              <a:gd name="connsiteX10" fmla="*/ 6093 w 9903"/>
              <a:gd name="connsiteY10" fmla="*/ 9701 h 10000"/>
              <a:gd name="connsiteX11" fmla="*/ 5883 w 9903"/>
              <a:gd name="connsiteY11" fmla="*/ 9954 h 10000"/>
              <a:gd name="connsiteX12" fmla="*/ 6443 w 9903"/>
              <a:gd name="connsiteY12" fmla="*/ 9679 h 10000"/>
              <a:gd name="connsiteX13" fmla="*/ 6443 w 9903"/>
              <a:gd name="connsiteY13" fmla="*/ 10000 h 10000"/>
              <a:gd name="connsiteX14" fmla="*/ 6599 w 9903"/>
              <a:gd name="connsiteY14" fmla="*/ 9633 h 10000"/>
              <a:gd name="connsiteX15" fmla="*/ 7176 w 9903"/>
              <a:gd name="connsiteY15" fmla="*/ 9931 h 10000"/>
              <a:gd name="connsiteX16" fmla="*/ 7004 w 9903"/>
              <a:gd name="connsiteY16" fmla="*/ 9679 h 10000"/>
              <a:gd name="connsiteX17" fmla="*/ 7913 w 9903"/>
              <a:gd name="connsiteY17" fmla="*/ 9931 h 10000"/>
              <a:gd name="connsiteX18" fmla="*/ 8870 w 9903"/>
              <a:gd name="connsiteY18" fmla="*/ 7838 h 10000"/>
              <a:gd name="connsiteX19" fmla="*/ 9674 w 9903"/>
              <a:gd name="connsiteY19" fmla="*/ 9343 h 10000"/>
              <a:gd name="connsiteX20" fmla="*/ 9011 w 9903"/>
              <a:gd name="connsiteY20" fmla="*/ 8948 h 10000"/>
              <a:gd name="connsiteX21" fmla="*/ 9351 w 9903"/>
              <a:gd name="connsiteY21" fmla="*/ 9949 h 10000"/>
              <a:gd name="connsiteX22" fmla="*/ 7507 w 9903"/>
              <a:gd name="connsiteY22" fmla="*/ 8943 h 10000"/>
              <a:gd name="connsiteX23" fmla="*/ 9844 w 9903"/>
              <a:gd name="connsiteY23" fmla="*/ 8598 h 10000"/>
              <a:gd name="connsiteX24" fmla="*/ 9052 w 9903"/>
              <a:gd name="connsiteY24" fmla="*/ 9954 h 10000"/>
              <a:gd name="connsiteX25" fmla="*/ 7467 w 9903"/>
              <a:gd name="connsiteY25" fmla="*/ 7585 h 10000"/>
              <a:gd name="connsiteX26" fmla="*/ 9844 w 9903"/>
              <a:gd name="connsiteY26" fmla="*/ 6414 h 10000"/>
              <a:gd name="connsiteX27" fmla="*/ 7507 w 9903"/>
              <a:gd name="connsiteY27" fmla="*/ 5056 h 10000"/>
              <a:gd name="connsiteX28" fmla="*/ 9903 w 9903"/>
              <a:gd name="connsiteY28" fmla="*/ 7656 h 10000"/>
              <a:gd name="connsiteX29" fmla="*/ 7795 w 9903"/>
              <a:gd name="connsiteY29" fmla="*/ 1793 h 10000"/>
              <a:gd name="connsiteX30" fmla="*/ 7488 w 9903"/>
              <a:gd name="connsiteY30" fmla="*/ 2575 h 10000"/>
              <a:gd name="connsiteX31" fmla="*/ 9190 w 9903"/>
              <a:gd name="connsiteY31" fmla="*/ 1218 h 10000"/>
              <a:gd name="connsiteX32" fmla="*/ 8107 w 9903"/>
              <a:gd name="connsiteY32" fmla="*/ 943 h 10000"/>
              <a:gd name="connsiteX33" fmla="*/ 9844 w 9903"/>
              <a:gd name="connsiteY33" fmla="*/ 3402 h 10000"/>
              <a:gd name="connsiteX34" fmla="*/ 7451 w 9903"/>
              <a:gd name="connsiteY34" fmla="*/ 3357 h 10000"/>
              <a:gd name="connsiteX35" fmla="*/ 8861 w 9903"/>
              <a:gd name="connsiteY35" fmla="*/ 0 h 10000"/>
              <a:gd name="connsiteX0" fmla="*/ 0 w 10000"/>
              <a:gd name="connsiteY0" fmla="*/ 9481 h 10000"/>
              <a:gd name="connsiteX1" fmla="*/ 1451 w 10000"/>
              <a:gd name="connsiteY1" fmla="*/ 9655 h 10000"/>
              <a:gd name="connsiteX2" fmla="*/ 2994 w 10000"/>
              <a:gd name="connsiteY2" fmla="*/ 9931 h 10000"/>
              <a:gd name="connsiteX3" fmla="*/ 3579 w 10000"/>
              <a:gd name="connsiteY3" fmla="*/ 9701 h 10000"/>
              <a:gd name="connsiteX4" fmla="*/ 4398 w 10000"/>
              <a:gd name="connsiteY4" fmla="*/ 9931 h 10000"/>
              <a:gd name="connsiteX5" fmla="*/ 4749 w 10000"/>
              <a:gd name="connsiteY5" fmla="*/ 9655 h 10000"/>
              <a:gd name="connsiteX6" fmla="*/ 4807 w 10000"/>
              <a:gd name="connsiteY6" fmla="*/ 9862 h 10000"/>
              <a:gd name="connsiteX7" fmla="*/ 4927 w 10000"/>
              <a:gd name="connsiteY7" fmla="*/ 9723 h 10000"/>
              <a:gd name="connsiteX8" fmla="*/ 4886 w 10000"/>
              <a:gd name="connsiteY8" fmla="*/ 9954 h 10000"/>
              <a:gd name="connsiteX9" fmla="*/ 6153 w 10000"/>
              <a:gd name="connsiteY9" fmla="*/ 9701 h 10000"/>
              <a:gd name="connsiteX10" fmla="*/ 5941 w 10000"/>
              <a:gd name="connsiteY10" fmla="*/ 9954 h 10000"/>
              <a:gd name="connsiteX11" fmla="*/ 6506 w 10000"/>
              <a:gd name="connsiteY11" fmla="*/ 9679 h 10000"/>
              <a:gd name="connsiteX12" fmla="*/ 6506 w 10000"/>
              <a:gd name="connsiteY12" fmla="*/ 10000 h 10000"/>
              <a:gd name="connsiteX13" fmla="*/ 6664 w 10000"/>
              <a:gd name="connsiteY13" fmla="*/ 9633 h 10000"/>
              <a:gd name="connsiteX14" fmla="*/ 7246 w 10000"/>
              <a:gd name="connsiteY14" fmla="*/ 9931 h 10000"/>
              <a:gd name="connsiteX15" fmla="*/ 7073 w 10000"/>
              <a:gd name="connsiteY15" fmla="*/ 9679 h 10000"/>
              <a:gd name="connsiteX16" fmla="*/ 7991 w 10000"/>
              <a:gd name="connsiteY16" fmla="*/ 9931 h 10000"/>
              <a:gd name="connsiteX17" fmla="*/ 8957 w 10000"/>
              <a:gd name="connsiteY17" fmla="*/ 7838 h 10000"/>
              <a:gd name="connsiteX18" fmla="*/ 9769 w 10000"/>
              <a:gd name="connsiteY18" fmla="*/ 9343 h 10000"/>
              <a:gd name="connsiteX19" fmla="*/ 9099 w 10000"/>
              <a:gd name="connsiteY19" fmla="*/ 8948 h 10000"/>
              <a:gd name="connsiteX20" fmla="*/ 9443 w 10000"/>
              <a:gd name="connsiteY20" fmla="*/ 9949 h 10000"/>
              <a:gd name="connsiteX21" fmla="*/ 7581 w 10000"/>
              <a:gd name="connsiteY21" fmla="*/ 8943 h 10000"/>
              <a:gd name="connsiteX22" fmla="*/ 9940 w 10000"/>
              <a:gd name="connsiteY22" fmla="*/ 8598 h 10000"/>
              <a:gd name="connsiteX23" fmla="*/ 9141 w 10000"/>
              <a:gd name="connsiteY23" fmla="*/ 9954 h 10000"/>
              <a:gd name="connsiteX24" fmla="*/ 7540 w 10000"/>
              <a:gd name="connsiteY24" fmla="*/ 7585 h 10000"/>
              <a:gd name="connsiteX25" fmla="*/ 9940 w 10000"/>
              <a:gd name="connsiteY25" fmla="*/ 6414 h 10000"/>
              <a:gd name="connsiteX26" fmla="*/ 7581 w 10000"/>
              <a:gd name="connsiteY26" fmla="*/ 5056 h 10000"/>
              <a:gd name="connsiteX27" fmla="*/ 10000 w 10000"/>
              <a:gd name="connsiteY27" fmla="*/ 7656 h 10000"/>
              <a:gd name="connsiteX28" fmla="*/ 7871 w 10000"/>
              <a:gd name="connsiteY28" fmla="*/ 1793 h 10000"/>
              <a:gd name="connsiteX29" fmla="*/ 7561 w 10000"/>
              <a:gd name="connsiteY29" fmla="*/ 2575 h 10000"/>
              <a:gd name="connsiteX30" fmla="*/ 9280 w 10000"/>
              <a:gd name="connsiteY30" fmla="*/ 1218 h 10000"/>
              <a:gd name="connsiteX31" fmla="*/ 8186 w 10000"/>
              <a:gd name="connsiteY31" fmla="*/ 943 h 10000"/>
              <a:gd name="connsiteX32" fmla="*/ 9940 w 10000"/>
              <a:gd name="connsiteY32" fmla="*/ 3402 h 10000"/>
              <a:gd name="connsiteX33" fmla="*/ 7524 w 10000"/>
              <a:gd name="connsiteY33" fmla="*/ 3357 h 10000"/>
              <a:gd name="connsiteX34" fmla="*/ 8948 w 10000"/>
              <a:gd name="connsiteY34" fmla="*/ 0 h 10000"/>
              <a:gd name="connsiteX0" fmla="*/ 0 w 8549"/>
              <a:gd name="connsiteY0" fmla="*/ 9655 h 10000"/>
              <a:gd name="connsiteX1" fmla="*/ 1543 w 8549"/>
              <a:gd name="connsiteY1" fmla="*/ 9931 h 10000"/>
              <a:gd name="connsiteX2" fmla="*/ 2128 w 8549"/>
              <a:gd name="connsiteY2" fmla="*/ 9701 h 10000"/>
              <a:gd name="connsiteX3" fmla="*/ 2947 w 8549"/>
              <a:gd name="connsiteY3" fmla="*/ 9931 h 10000"/>
              <a:gd name="connsiteX4" fmla="*/ 3298 w 8549"/>
              <a:gd name="connsiteY4" fmla="*/ 9655 h 10000"/>
              <a:gd name="connsiteX5" fmla="*/ 3356 w 8549"/>
              <a:gd name="connsiteY5" fmla="*/ 9862 h 10000"/>
              <a:gd name="connsiteX6" fmla="*/ 3476 w 8549"/>
              <a:gd name="connsiteY6" fmla="*/ 9723 h 10000"/>
              <a:gd name="connsiteX7" fmla="*/ 3435 w 8549"/>
              <a:gd name="connsiteY7" fmla="*/ 9954 h 10000"/>
              <a:gd name="connsiteX8" fmla="*/ 4702 w 8549"/>
              <a:gd name="connsiteY8" fmla="*/ 9701 h 10000"/>
              <a:gd name="connsiteX9" fmla="*/ 4490 w 8549"/>
              <a:gd name="connsiteY9" fmla="*/ 9954 h 10000"/>
              <a:gd name="connsiteX10" fmla="*/ 5055 w 8549"/>
              <a:gd name="connsiteY10" fmla="*/ 9679 h 10000"/>
              <a:gd name="connsiteX11" fmla="*/ 5055 w 8549"/>
              <a:gd name="connsiteY11" fmla="*/ 10000 h 10000"/>
              <a:gd name="connsiteX12" fmla="*/ 5213 w 8549"/>
              <a:gd name="connsiteY12" fmla="*/ 9633 h 10000"/>
              <a:gd name="connsiteX13" fmla="*/ 5795 w 8549"/>
              <a:gd name="connsiteY13" fmla="*/ 9931 h 10000"/>
              <a:gd name="connsiteX14" fmla="*/ 5622 w 8549"/>
              <a:gd name="connsiteY14" fmla="*/ 9679 h 10000"/>
              <a:gd name="connsiteX15" fmla="*/ 6540 w 8549"/>
              <a:gd name="connsiteY15" fmla="*/ 9931 h 10000"/>
              <a:gd name="connsiteX16" fmla="*/ 7506 w 8549"/>
              <a:gd name="connsiteY16" fmla="*/ 7838 h 10000"/>
              <a:gd name="connsiteX17" fmla="*/ 8318 w 8549"/>
              <a:gd name="connsiteY17" fmla="*/ 9343 h 10000"/>
              <a:gd name="connsiteX18" fmla="*/ 7648 w 8549"/>
              <a:gd name="connsiteY18" fmla="*/ 8948 h 10000"/>
              <a:gd name="connsiteX19" fmla="*/ 7992 w 8549"/>
              <a:gd name="connsiteY19" fmla="*/ 9949 h 10000"/>
              <a:gd name="connsiteX20" fmla="*/ 6130 w 8549"/>
              <a:gd name="connsiteY20" fmla="*/ 8943 h 10000"/>
              <a:gd name="connsiteX21" fmla="*/ 8489 w 8549"/>
              <a:gd name="connsiteY21" fmla="*/ 8598 h 10000"/>
              <a:gd name="connsiteX22" fmla="*/ 7690 w 8549"/>
              <a:gd name="connsiteY22" fmla="*/ 9954 h 10000"/>
              <a:gd name="connsiteX23" fmla="*/ 6089 w 8549"/>
              <a:gd name="connsiteY23" fmla="*/ 7585 h 10000"/>
              <a:gd name="connsiteX24" fmla="*/ 8489 w 8549"/>
              <a:gd name="connsiteY24" fmla="*/ 6414 h 10000"/>
              <a:gd name="connsiteX25" fmla="*/ 6130 w 8549"/>
              <a:gd name="connsiteY25" fmla="*/ 5056 h 10000"/>
              <a:gd name="connsiteX26" fmla="*/ 8549 w 8549"/>
              <a:gd name="connsiteY26" fmla="*/ 7656 h 10000"/>
              <a:gd name="connsiteX27" fmla="*/ 6420 w 8549"/>
              <a:gd name="connsiteY27" fmla="*/ 1793 h 10000"/>
              <a:gd name="connsiteX28" fmla="*/ 6110 w 8549"/>
              <a:gd name="connsiteY28" fmla="*/ 2575 h 10000"/>
              <a:gd name="connsiteX29" fmla="*/ 7829 w 8549"/>
              <a:gd name="connsiteY29" fmla="*/ 1218 h 10000"/>
              <a:gd name="connsiteX30" fmla="*/ 6735 w 8549"/>
              <a:gd name="connsiteY30" fmla="*/ 943 h 10000"/>
              <a:gd name="connsiteX31" fmla="*/ 8489 w 8549"/>
              <a:gd name="connsiteY31" fmla="*/ 3402 h 10000"/>
              <a:gd name="connsiteX32" fmla="*/ 6073 w 8549"/>
              <a:gd name="connsiteY32" fmla="*/ 3357 h 10000"/>
              <a:gd name="connsiteX33" fmla="*/ 7497 w 8549"/>
              <a:gd name="connsiteY33" fmla="*/ 0 h 10000"/>
              <a:gd name="connsiteX0" fmla="*/ 0 w 8195"/>
              <a:gd name="connsiteY0" fmla="*/ 9931 h 10000"/>
              <a:gd name="connsiteX1" fmla="*/ 684 w 8195"/>
              <a:gd name="connsiteY1" fmla="*/ 9701 h 10000"/>
              <a:gd name="connsiteX2" fmla="*/ 1642 w 8195"/>
              <a:gd name="connsiteY2" fmla="*/ 9931 h 10000"/>
              <a:gd name="connsiteX3" fmla="*/ 2053 w 8195"/>
              <a:gd name="connsiteY3" fmla="*/ 9655 h 10000"/>
              <a:gd name="connsiteX4" fmla="*/ 2121 w 8195"/>
              <a:gd name="connsiteY4" fmla="*/ 9862 h 10000"/>
              <a:gd name="connsiteX5" fmla="*/ 2261 w 8195"/>
              <a:gd name="connsiteY5" fmla="*/ 9723 h 10000"/>
              <a:gd name="connsiteX6" fmla="*/ 2213 w 8195"/>
              <a:gd name="connsiteY6" fmla="*/ 9954 h 10000"/>
              <a:gd name="connsiteX7" fmla="*/ 3695 w 8195"/>
              <a:gd name="connsiteY7" fmla="*/ 9701 h 10000"/>
              <a:gd name="connsiteX8" fmla="*/ 3447 w 8195"/>
              <a:gd name="connsiteY8" fmla="*/ 9954 h 10000"/>
              <a:gd name="connsiteX9" fmla="*/ 4108 w 8195"/>
              <a:gd name="connsiteY9" fmla="*/ 9679 h 10000"/>
              <a:gd name="connsiteX10" fmla="*/ 4108 w 8195"/>
              <a:gd name="connsiteY10" fmla="*/ 10000 h 10000"/>
              <a:gd name="connsiteX11" fmla="*/ 4293 w 8195"/>
              <a:gd name="connsiteY11" fmla="*/ 9633 h 10000"/>
              <a:gd name="connsiteX12" fmla="*/ 4974 w 8195"/>
              <a:gd name="connsiteY12" fmla="*/ 9931 h 10000"/>
              <a:gd name="connsiteX13" fmla="*/ 4771 w 8195"/>
              <a:gd name="connsiteY13" fmla="*/ 9679 h 10000"/>
              <a:gd name="connsiteX14" fmla="*/ 5845 w 8195"/>
              <a:gd name="connsiteY14" fmla="*/ 9931 h 10000"/>
              <a:gd name="connsiteX15" fmla="*/ 6975 w 8195"/>
              <a:gd name="connsiteY15" fmla="*/ 7838 h 10000"/>
              <a:gd name="connsiteX16" fmla="*/ 7925 w 8195"/>
              <a:gd name="connsiteY16" fmla="*/ 9343 h 10000"/>
              <a:gd name="connsiteX17" fmla="*/ 7141 w 8195"/>
              <a:gd name="connsiteY17" fmla="*/ 8948 h 10000"/>
              <a:gd name="connsiteX18" fmla="*/ 7543 w 8195"/>
              <a:gd name="connsiteY18" fmla="*/ 9949 h 10000"/>
              <a:gd name="connsiteX19" fmla="*/ 5365 w 8195"/>
              <a:gd name="connsiteY19" fmla="*/ 8943 h 10000"/>
              <a:gd name="connsiteX20" fmla="*/ 8125 w 8195"/>
              <a:gd name="connsiteY20" fmla="*/ 8598 h 10000"/>
              <a:gd name="connsiteX21" fmla="*/ 7190 w 8195"/>
              <a:gd name="connsiteY21" fmla="*/ 9954 h 10000"/>
              <a:gd name="connsiteX22" fmla="*/ 5317 w 8195"/>
              <a:gd name="connsiteY22" fmla="*/ 7585 h 10000"/>
              <a:gd name="connsiteX23" fmla="*/ 8125 w 8195"/>
              <a:gd name="connsiteY23" fmla="*/ 6414 h 10000"/>
              <a:gd name="connsiteX24" fmla="*/ 5365 w 8195"/>
              <a:gd name="connsiteY24" fmla="*/ 5056 h 10000"/>
              <a:gd name="connsiteX25" fmla="*/ 8195 w 8195"/>
              <a:gd name="connsiteY25" fmla="*/ 7656 h 10000"/>
              <a:gd name="connsiteX26" fmla="*/ 5705 w 8195"/>
              <a:gd name="connsiteY26" fmla="*/ 1793 h 10000"/>
              <a:gd name="connsiteX27" fmla="*/ 5342 w 8195"/>
              <a:gd name="connsiteY27" fmla="*/ 2575 h 10000"/>
              <a:gd name="connsiteX28" fmla="*/ 7353 w 8195"/>
              <a:gd name="connsiteY28" fmla="*/ 1218 h 10000"/>
              <a:gd name="connsiteX29" fmla="*/ 6073 w 8195"/>
              <a:gd name="connsiteY29" fmla="*/ 943 h 10000"/>
              <a:gd name="connsiteX30" fmla="*/ 8125 w 8195"/>
              <a:gd name="connsiteY30" fmla="*/ 3402 h 10000"/>
              <a:gd name="connsiteX31" fmla="*/ 5299 w 8195"/>
              <a:gd name="connsiteY31" fmla="*/ 3357 h 10000"/>
              <a:gd name="connsiteX32" fmla="*/ 6964 w 8195"/>
              <a:gd name="connsiteY32" fmla="*/ 0 h 10000"/>
              <a:gd name="connsiteX0" fmla="*/ 0 w 9165"/>
              <a:gd name="connsiteY0" fmla="*/ 9701 h 10000"/>
              <a:gd name="connsiteX1" fmla="*/ 1169 w 9165"/>
              <a:gd name="connsiteY1" fmla="*/ 9931 h 10000"/>
              <a:gd name="connsiteX2" fmla="*/ 1670 w 9165"/>
              <a:gd name="connsiteY2" fmla="*/ 9655 h 10000"/>
              <a:gd name="connsiteX3" fmla="*/ 1753 w 9165"/>
              <a:gd name="connsiteY3" fmla="*/ 9862 h 10000"/>
              <a:gd name="connsiteX4" fmla="*/ 1924 w 9165"/>
              <a:gd name="connsiteY4" fmla="*/ 9723 h 10000"/>
              <a:gd name="connsiteX5" fmla="*/ 1865 w 9165"/>
              <a:gd name="connsiteY5" fmla="*/ 9954 h 10000"/>
              <a:gd name="connsiteX6" fmla="*/ 3674 w 9165"/>
              <a:gd name="connsiteY6" fmla="*/ 9701 h 10000"/>
              <a:gd name="connsiteX7" fmla="*/ 3371 w 9165"/>
              <a:gd name="connsiteY7" fmla="*/ 9954 h 10000"/>
              <a:gd name="connsiteX8" fmla="*/ 4178 w 9165"/>
              <a:gd name="connsiteY8" fmla="*/ 9679 h 10000"/>
              <a:gd name="connsiteX9" fmla="*/ 4178 w 9165"/>
              <a:gd name="connsiteY9" fmla="*/ 10000 h 10000"/>
              <a:gd name="connsiteX10" fmla="*/ 4404 w 9165"/>
              <a:gd name="connsiteY10" fmla="*/ 9633 h 10000"/>
              <a:gd name="connsiteX11" fmla="*/ 5235 w 9165"/>
              <a:gd name="connsiteY11" fmla="*/ 9931 h 10000"/>
              <a:gd name="connsiteX12" fmla="*/ 4987 w 9165"/>
              <a:gd name="connsiteY12" fmla="*/ 9679 h 10000"/>
              <a:gd name="connsiteX13" fmla="*/ 6297 w 9165"/>
              <a:gd name="connsiteY13" fmla="*/ 9931 h 10000"/>
              <a:gd name="connsiteX14" fmla="*/ 7676 w 9165"/>
              <a:gd name="connsiteY14" fmla="*/ 7838 h 10000"/>
              <a:gd name="connsiteX15" fmla="*/ 8836 w 9165"/>
              <a:gd name="connsiteY15" fmla="*/ 9343 h 10000"/>
              <a:gd name="connsiteX16" fmla="*/ 7879 w 9165"/>
              <a:gd name="connsiteY16" fmla="*/ 8948 h 10000"/>
              <a:gd name="connsiteX17" fmla="*/ 8369 w 9165"/>
              <a:gd name="connsiteY17" fmla="*/ 9949 h 10000"/>
              <a:gd name="connsiteX18" fmla="*/ 5712 w 9165"/>
              <a:gd name="connsiteY18" fmla="*/ 8943 h 10000"/>
              <a:gd name="connsiteX19" fmla="*/ 9080 w 9165"/>
              <a:gd name="connsiteY19" fmla="*/ 8598 h 10000"/>
              <a:gd name="connsiteX20" fmla="*/ 7939 w 9165"/>
              <a:gd name="connsiteY20" fmla="*/ 9954 h 10000"/>
              <a:gd name="connsiteX21" fmla="*/ 5653 w 9165"/>
              <a:gd name="connsiteY21" fmla="*/ 7585 h 10000"/>
              <a:gd name="connsiteX22" fmla="*/ 9080 w 9165"/>
              <a:gd name="connsiteY22" fmla="*/ 6414 h 10000"/>
              <a:gd name="connsiteX23" fmla="*/ 5712 w 9165"/>
              <a:gd name="connsiteY23" fmla="*/ 5056 h 10000"/>
              <a:gd name="connsiteX24" fmla="*/ 9165 w 9165"/>
              <a:gd name="connsiteY24" fmla="*/ 7656 h 10000"/>
              <a:gd name="connsiteX25" fmla="*/ 6127 w 9165"/>
              <a:gd name="connsiteY25" fmla="*/ 1793 h 10000"/>
              <a:gd name="connsiteX26" fmla="*/ 5684 w 9165"/>
              <a:gd name="connsiteY26" fmla="*/ 2575 h 10000"/>
              <a:gd name="connsiteX27" fmla="*/ 8138 w 9165"/>
              <a:gd name="connsiteY27" fmla="*/ 1218 h 10000"/>
              <a:gd name="connsiteX28" fmla="*/ 6576 w 9165"/>
              <a:gd name="connsiteY28" fmla="*/ 943 h 10000"/>
              <a:gd name="connsiteX29" fmla="*/ 9080 w 9165"/>
              <a:gd name="connsiteY29" fmla="*/ 3402 h 10000"/>
              <a:gd name="connsiteX30" fmla="*/ 5631 w 9165"/>
              <a:gd name="connsiteY30" fmla="*/ 3357 h 10000"/>
              <a:gd name="connsiteX31" fmla="*/ 7663 w 9165"/>
              <a:gd name="connsiteY31" fmla="*/ 0 h 10000"/>
              <a:gd name="connsiteX0" fmla="*/ 0 w 8724"/>
              <a:gd name="connsiteY0" fmla="*/ 9931 h 10000"/>
              <a:gd name="connsiteX1" fmla="*/ 546 w 8724"/>
              <a:gd name="connsiteY1" fmla="*/ 9655 h 10000"/>
              <a:gd name="connsiteX2" fmla="*/ 637 w 8724"/>
              <a:gd name="connsiteY2" fmla="*/ 9862 h 10000"/>
              <a:gd name="connsiteX3" fmla="*/ 823 w 8724"/>
              <a:gd name="connsiteY3" fmla="*/ 9723 h 10000"/>
              <a:gd name="connsiteX4" fmla="*/ 759 w 8724"/>
              <a:gd name="connsiteY4" fmla="*/ 9954 h 10000"/>
              <a:gd name="connsiteX5" fmla="*/ 2733 w 8724"/>
              <a:gd name="connsiteY5" fmla="*/ 9701 h 10000"/>
              <a:gd name="connsiteX6" fmla="*/ 2402 w 8724"/>
              <a:gd name="connsiteY6" fmla="*/ 9954 h 10000"/>
              <a:gd name="connsiteX7" fmla="*/ 3283 w 8724"/>
              <a:gd name="connsiteY7" fmla="*/ 9679 h 10000"/>
              <a:gd name="connsiteX8" fmla="*/ 3283 w 8724"/>
              <a:gd name="connsiteY8" fmla="*/ 10000 h 10000"/>
              <a:gd name="connsiteX9" fmla="*/ 3529 w 8724"/>
              <a:gd name="connsiteY9" fmla="*/ 9633 h 10000"/>
              <a:gd name="connsiteX10" fmla="*/ 4436 w 8724"/>
              <a:gd name="connsiteY10" fmla="*/ 9931 h 10000"/>
              <a:gd name="connsiteX11" fmla="*/ 4165 w 8724"/>
              <a:gd name="connsiteY11" fmla="*/ 9679 h 10000"/>
              <a:gd name="connsiteX12" fmla="*/ 5595 w 8724"/>
              <a:gd name="connsiteY12" fmla="*/ 9931 h 10000"/>
              <a:gd name="connsiteX13" fmla="*/ 7099 w 8724"/>
              <a:gd name="connsiteY13" fmla="*/ 7838 h 10000"/>
              <a:gd name="connsiteX14" fmla="*/ 8365 w 8724"/>
              <a:gd name="connsiteY14" fmla="*/ 9343 h 10000"/>
              <a:gd name="connsiteX15" fmla="*/ 7321 w 8724"/>
              <a:gd name="connsiteY15" fmla="*/ 8948 h 10000"/>
              <a:gd name="connsiteX16" fmla="*/ 7855 w 8724"/>
              <a:gd name="connsiteY16" fmla="*/ 9949 h 10000"/>
              <a:gd name="connsiteX17" fmla="*/ 4956 w 8724"/>
              <a:gd name="connsiteY17" fmla="*/ 8943 h 10000"/>
              <a:gd name="connsiteX18" fmla="*/ 8631 w 8724"/>
              <a:gd name="connsiteY18" fmla="*/ 8598 h 10000"/>
              <a:gd name="connsiteX19" fmla="*/ 7386 w 8724"/>
              <a:gd name="connsiteY19" fmla="*/ 9954 h 10000"/>
              <a:gd name="connsiteX20" fmla="*/ 4892 w 8724"/>
              <a:gd name="connsiteY20" fmla="*/ 7585 h 10000"/>
              <a:gd name="connsiteX21" fmla="*/ 8631 w 8724"/>
              <a:gd name="connsiteY21" fmla="*/ 6414 h 10000"/>
              <a:gd name="connsiteX22" fmla="*/ 4956 w 8724"/>
              <a:gd name="connsiteY22" fmla="*/ 5056 h 10000"/>
              <a:gd name="connsiteX23" fmla="*/ 8724 w 8724"/>
              <a:gd name="connsiteY23" fmla="*/ 7656 h 10000"/>
              <a:gd name="connsiteX24" fmla="*/ 5409 w 8724"/>
              <a:gd name="connsiteY24" fmla="*/ 1793 h 10000"/>
              <a:gd name="connsiteX25" fmla="*/ 4926 w 8724"/>
              <a:gd name="connsiteY25" fmla="*/ 2575 h 10000"/>
              <a:gd name="connsiteX26" fmla="*/ 7603 w 8724"/>
              <a:gd name="connsiteY26" fmla="*/ 1218 h 10000"/>
              <a:gd name="connsiteX27" fmla="*/ 5899 w 8724"/>
              <a:gd name="connsiteY27" fmla="*/ 943 h 10000"/>
              <a:gd name="connsiteX28" fmla="*/ 8631 w 8724"/>
              <a:gd name="connsiteY28" fmla="*/ 3402 h 10000"/>
              <a:gd name="connsiteX29" fmla="*/ 4868 w 8724"/>
              <a:gd name="connsiteY29" fmla="*/ 3357 h 10000"/>
              <a:gd name="connsiteX30" fmla="*/ 7085 w 8724"/>
              <a:gd name="connsiteY30" fmla="*/ 0 h 10000"/>
              <a:gd name="connsiteX0" fmla="*/ 0 w 10000"/>
              <a:gd name="connsiteY0" fmla="*/ 9931 h 10000"/>
              <a:gd name="connsiteX1" fmla="*/ 730 w 10000"/>
              <a:gd name="connsiteY1" fmla="*/ 9862 h 10000"/>
              <a:gd name="connsiteX2" fmla="*/ 943 w 10000"/>
              <a:gd name="connsiteY2" fmla="*/ 9723 h 10000"/>
              <a:gd name="connsiteX3" fmla="*/ 870 w 10000"/>
              <a:gd name="connsiteY3" fmla="*/ 9954 h 10000"/>
              <a:gd name="connsiteX4" fmla="*/ 3133 w 10000"/>
              <a:gd name="connsiteY4" fmla="*/ 9701 h 10000"/>
              <a:gd name="connsiteX5" fmla="*/ 2753 w 10000"/>
              <a:gd name="connsiteY5" fmla="*/ 9954 h 10000"/>
              <a:gd name="connsiteX6" fmla="*/ 3763 w 10000"/>
              <a:gd name="connsiteY6" fmla="*/ 9679 h 10000"/>
              <a:gd name="connsiteX7" fmla="*/ 3763 w 10000"/>
              <a:gd name="connsiteY7" fmla="*/ 10000 h 10000"/>
              <a:gd name="connsiteX8" fmla="*/ 4045 w 10000"/>
              <a:gd name="connsiteY8" fmla="*/ 9633 h 10000"/>
              <a:gd name="connsiteX9" fmla="*/ 5085 w 10000"/>
              <a:gd name="connsiteY9" fmla="*/ 9931 h 10000"/>
              <a:gd name="connsiteX10" fmla="*/ 4774 w 10000"/>
              <a:gd name="connsiteY10" fmla="*/ 9679 h 10000"/>
              <a:gd name="connsiteX11" fmla="*/ 6413 w 10000"/>
              <a:gd name="connsiteY11" fmla="*/ 9931 h 10000"/>
              <a:gd name="connsiteX12" fmla="*/ 8137 w 10000"/>
              <a:gd name="connsiteY12" fmla="*/ 7838 h 10000"/>
              <a:gd name="connsiteX13" fmla="*/ 9588 w 10000"/>
              <a:gd name="connsiteY13" fmla="*/ 9343 h 10000"/>
              <a:gd name="connsiteX14" fmla="*/ 8392 w 10000"/>
              <a:gd name="connsiteY14" fmla="*/ 8948 h 10000"/>
              <a:gd name="connsiteX15" fmla="*/ 9004 w 10000"/>
              <a:gd name="connsiteY15" fmla="*/ 9949 h 10000"/>
              <a:gd name="connsiteX16" fmla="*/ 5681 w 10000"/>
              <a:gd name="connsiteY16" fmla="*/ 8943 h 10000"/>
              <a:gd name="connsiteX17" fmla="*/ 9893 w 10000"/>
              <a:gd name="connsiteY17" fmla="*/ 8598 h 10000"/>
              <a:gd name="connsiteX18" fmla="*/ 8466 w 10000"/>
              <a:gd name="connsiteY18" fmla="*/ 9954 h 10000"/>
              <a:gd name="connsiteX19" fmla="*/ 5608 w 10000"/>
              <a:gd name="connsiteY19" fmla="*/ 7585 h 10000"/>
              <a:gd name="connsiteX20" fmla="*/ 9893 w 10000"/>
              <a:gd name="connsiteY20" fmla="*/ 6414 h 10000"/>
              <a:gd name="connsiteX21" fmla="*/ 5681 w 10000"/>
              <a:gd name="connsiteY21" fmla="*/ 5056 h 10000"/>
              <a:gd name="connsiteX22" fmla="*/ 10000 w 10000"/>
              <a:gd name="connsiteY22" fmla="*/ 7656 h 10000"/>
              <a:gd name="connsiteX23" fmla="*/ 6200 w 10000"/>
              <a:gd name="connsiteY23" fmla="*/ 1793 h 10000"/>
              <a:gd name="connsiteX24" fmla="*/ 5646 w 10000"/>
              <a:gd name="connsiteY24" fmla="*/ 2575 h 10000"/>
              <a:gd name="connsiteX25" fmla="*/ 8715 w 10000"/>
              <a:gd name="connsiteY25" fmla="*/ 1218 h 10000"/>
              <a:gd name="connsiteX26" fmla="*/ 6762 w 10000"/>
              <a:gd name="connsiteY26" fmla="*/ 943 h 10000"/>
              <a:gd name="connsiteX27" fmla="*/ 9893 w 10000"/>
              <a:gd name="connsiteY27" fmla="*/ 3402 h 10000"/>
              <a:gd name="connsiteX28" fmla="*/ 5580 w 10000"/>
              <a:gd name="connsiteY28" fmla="*/ 3357 h 10000"/>
              <a:gd name="connsiteX29" fmla="*/ 8121 w 10000"/>
              <a:gd name="connsiteY29" fmla="*/ 0 h 10000"/>
              <a:gd name="connsiteX0" fmla="*/ 0 w 10000"/>
              <a:gd name="connsiteY0" fmla="*/ 9931 h 10000"/>
              <a:gd name="connsiteX1" fmla="*/ 730 w 10000"/>
              <a:gd name="connsiteY1" fmla="*/ 9862 h 10000"/>
              <a:gd name="connsiteX2" fmla="*/ 943 w 10000"/>
              <a:gd name="connsiteY2" fmla="*/ 9723 h 10000"/>
              <a:gd name="connsiteX3" fmla="*/ 3133 w 10000"/>
              <a:gd name="connsiteY3" fmla="*/ 9701 h 10000"/>
              <a:gd name="connsiteX4" fmla="*/ 2753 w 10000"/>
              <a:gd name="connsiteY4" fmla="*/ 9954 h 10000"/>
              <a:gd name="connsiteX5" fmla="*/ 3763 w 10000"/>
              <a:gd name="connsiteY5" fmla="*/ 9679 h 10000"/>
              <a:gd name="connsiteX6" fmla="*/ 3763 w 10000"/>
              <a:gd name="connsiteY6" fmla="*/ 10000 h 10000"/>
              <a:gd name="connsiteX7" fmla="*/ 4045 w 10000"/>
              <a:gd name="connsiteY7" fmla="*/ 9633 h 10000"/>
              <a:gd name="connsiteX8" fmla="*/ 5085 w 10000"/>
              <a:gd name="connsiteY8" fmla="*/ 9931 h 10000"/>
              <a:gd name="connsiteX9" fmla="*/ 4774 w 10000"/>
              <a:gd name="connsiteY9" fmla="*/ 9679 h 10000"/>
              <a:gd name="connsiteX10" fmla="*/ 6413 w 10000"/>
              <a:gd name="connsiteY10" fmla="*/ 9931 h 10000"/>
              <a:gd name="connsiteX11" fmla="*/ 8137 w 10000"/>
              <a:gd name="connsiteY11" fmla="*/ 7838 h 10000"/>
              <a:gd name="connsiteX12" fmla="*/ 9588 w 10000"/>
              <a:gd name="connsiteY12" fmla="*/ 9343 h 10000"/>
              <a:gd name="connsiteX13" fmla="*/ 8392 w 10000"/>
              <a:gd name="connsiteY13" fmla="*/ 8948 h 10000"/>
              <a:gd name="connsiteX14" fmla="*/ 9004 w 10000"/>
              <a:gd name="connsiteY14" fmla="*/ 9949 h 10000"/>
              <a:gd name="connsiteX15" fmla="*/ 5681 w 10000"/>
              <a:gd name="connsiteY15" fmla="*/ 8943 h 10000"/>
              <a:gd name="connsiteX16" fmla="*/ 9893 w 10000"/>
              <a:gd name="connsiteY16" fmla="*/ 8598 h 10000"/>
              <a:gd name="connsiteX17" fmla="*/ 8466 w 10000"/>
              <a:gd name="connsiteY17" fmla="*/ 9954 h 10000"/>
              <a:gd name="connsiteX18" fmla="*/ 5608 w 10000"/>
              <a:gd name="connsiteY18" fmla="*/ 7585 h 10000"/>
              <a:gd name="connsiteX19" fmla="*/ 9893 w 10000"/>
              <a:gd name="connsiteY19" fmla="*/ 6414 h 10000"/>
              <a:gd name="connsiteX20" fmla="*/ 5681 w 10000"/>
              <a:gd name="connsiteY20" fmla="*/ 5056 h 10000"/>
              <a:gd name="connsiteX21" fmla="*/ 10000 w 10000"/>
              <a:gd name="connsiteY21" fmla="*/ 7656 h 10000"/>
              <a:gd name="connsiteX22" fmla="*/ 6200 w 10000"/>
              <a:gd name="connsiteY22" fmla="*/ 1793 h 10000"/>
              <a:gd name="connsiteX23" fmla="*/ 5646 w 10000"/>
              <a:gd name="connsiteY23" fmla="*/ 2575 h 10000"/>
              <a:gd name="connsiteX24" fmla="*/ 8715 w 10000"/>
              <a:gd name="connsiteY24" fmla="*/ 1218 h 10000"/>
              <a:gd name="connsiteX25" fmla="*/ 6762 w 10000"/>
              <a:gd name="connsiteY25" fmla="*/ 943 h 10000"/>
              <a:gd name="connsiteX26" fmla="*/ 9893 w 10000"/>
              <a:gd name="connsiteY26" fmla="*/ 3402 h 10000"/>
              <a:gd name="connsiteX27" fmla="*/ 5580 w 10000"/>
              <a:gd name="connsiteY27" fmla="*/ 3357 h 10000"/>
              <a:gd name="connsiteX28" fmla="*/ 8121 w 10000"/>
              <a:gd name="connsiteY28" fmla="*/ 0 h 10000"/>
              <a:gd name="connsiteX0" fmla="*/ 0 w 9270"/>
              <a:gd name="connsiteY0" fmla="*/ 9862 h 10000"/>
              <a:gd name="connsiteX1" fmla="*/ 213 w 9270"/>
              <a:gd name="connsiteY1" fmla="*/ 9723 h 10000"/>
              <a:gd name="connsiteX2" fmla="*/ 2403 w 9270"/>
              <a:gd name="connsiteY2" fmla="*/ 9701 h 10000"/>
              <a:gd name="connsiteX3" fmla="*/ 2023 w 9270"/>
              <a:gd name="connsiteY3" fmla="*/ 9954 h 10000"/>
              <a:gd name="connsiteX4" fmla="*/ 3033 w 9270"/>
              <a:gd name="connsiteY4" fmla="*/ 9679 h 10000"/>
              <a:gd name="connsiteX5" fmla="*/ 3033 w 9270"/>
              <a:gd name="connsiteY5" fmla="*/ 10000 h 10000"/>
              <a:gd name="connsiteX6" fmla="*/ 3315 w 9270"/>
              <a:gd name="connsiteY6" fmla="*/ 9633 h 10000"/>
              <a:gd name="connsiteX7" fmla="*/ 4355 w 9270"/>
              <a:gd name="connsiteY7" fmla="*/ 9931 h 10000"/>
              <a:gd name="connsiteX8" fmla="*/ 4044 w 9270"/>
              <a:gd name="connsiteY8" fmla="*/ 9679 h 10000"/>
              <a:gd name="connsiteX9" fmla="*/ 5683 w 9270"/>
              <a:gd name="connsiteY9" fmla="*/ 9931 h 10000"/>
              <a:gd name="connsiteX10" fmla="*/ 7407 w 9270"/>
              <a:gd name="connsiteY10" fmla="*/ 7838 h 10000"/>
              <a:gd name="connsiteX11" fmla="*/ 8858 w 9270"/>
              <a:gd name="connsiteY11" fmla="*/ 9343 h 10000"/>
              <a:gd name="connsiteX12" fmla="*/ 7662 w 9270"/>
              <a:gd name="connsiteY12" fmla="*/ 8948 h 10000"/>
              <a:gd name="connsiteX13" fmla="*/ 8274 w 9270"/>
              <a:gd name="connsiteY13" fmla="*/ 9949 h 10000"/>
              <a:gd name="connsiteX14" fmla="*/ 4951 w 9270"/>
              <a:gd name="connsiteY14" fmla="*/ 8943 h 10000"/>
              <a:gd name="connsiteX15" fmla="*/ 9163 w 9270"/>
              <a:gd name="connsiteY15" fmla="*/ 8598 h 10000"/>
              <a:gd name="connsiteX16" fmla="*/ 7736 w 9270"/>
              <a:gd name="connsiteY16" fmla="*/ 9954 h 10000"/>
              <a:gd name="connsiteX17" fmla="*/ 4878 w 9270"/>
              <a:gd name="connsiteY17" fmla="*/ 7585 h 10000"/>
              <a:gd name="connsiteX18" fmla="*/ 9163 w 9270"/>
              <a:gd name="connsiteY18" fmla="*/ 6414 h 10000"/>
              <a:gd name="connsiteX19" fmla="*/ 4951 w 9270"/>
              <a:gd name="connsiteY19" fmla="*/ 5056 h 10000"/>
              <a:gd name="connsiteX20" fmla="*/ 9270 w 9270"/>
              <a:gd name="connsiteY20" fmla="*/ 7656 h 10000"/>
              <a:gd name="connsiteX21" fmla="*/ 5470 w 9270"/>
              <a:gd name="connsiteY21" fmla="*/ 1793 h 10000"/>
              <a:gd name="connsiteX22" fmla="*/ 4916 w 9270"/>
              <a:gd name="connsiteY22" fmla="*/ 2575 h 10000"/>
              <a:gd name="connsiteX23" fmla="*/ 7985 w 9270"/>
              <a:gd name="connsiteY23" fmla="*/ 1218 h 10000"/>
              <a:gd name="connsiteX24" fmla="*/ 6032 w 9270"/>
              <a:gd name="connsiteY24" fmla="*/ 943 h 10000"/>
              <a:gd name="connsiteX25" fmla="*/ 9163 w 9270"/>
              <a:gd name="connsiteY25" fmla="*/ 3402 h 10000"/>
              <a:gd name="connsiteX26" fmla="*/ 4850 w 9270"/>
              <a:gd name="connsiteY26" fmla="*/ 3357 h 10000"/>
              <a:gd name="connsiteX27" fmla="*/ 7391 w 9270"/>
              <a:gd name="connsiteY27" fmla="*/ 0 h 10000"/>
              <a:gd name="connsiteX0" fmla="*/ 0 w 10000"/>
              <a:gd name="connsiteY0" fmla="*/ 9862 h 10000"/>
              <a:gd name="connsiteX1" fmla="*/ 2592 w 10000"/>
              <a:gd name="connsiteY1" fmla="*/ 9701 h 10000"/>
              <a:gd name="connsiteX2" fmla="*/ 2182 w 10000"/>
              <a:gd name="connsiteY2" fmla="*/ 9954 h 10000"/>
              <a:gd name="connsiteX3" fmla="*/ 3272 w 10000"/>
              <a:gd name="connsiteY3" fmla="*/ 9679 h 10000"/>
              <a:gd name="connsiteX4" fmla="*/ 3272 w 10000"/>
              <a:gd name="connsiteY4" fmla="*/ 10000 h 10000"/>
              <a:gd name="connsiteX5" fmla="*/ 3576 w 10000"/>
              <a:gd name="connsiteY5" fmla="*/ 9633 h 10000"/>
              <a:gd name="connsiteX6" fmla="*/ 4698 w 10000"/>
              <a:gd name="connsiteY6" fmla="*/ 9931 h 10000"/>
              <a:gd name="connsiteX7" fmla="*/ 4362 w 10000"/>
              <a:gd name="connsiteY7" fmla="*/ 9679 h 10000"/>
              <a:gd name="connsiteX8" fmla="*/ 6131 w 10000"/>
              <a:gd name="connsiteY8" fmla="*/ 9931 h 10000"/>
              <a:gd name="connsiteX9" fmla="*/ 7990 w 10000"/>
              <a:gd name="connsiteY9" fmla="*/ 7838 h 10000"/>
              <a:gd name="connsiteX10" fmla="*/ 9556 w 10000"/>
              <a:gd name="connsiteY10" fmla="*/ 9343 h 10000"/>
              <a:gd name="connsiteX11" fmla="*/ 8265 w 10000"/>
              <a:gd name="connsiteY11" fmla="*/ 8948 h 10000"/>
              <a:gd name="connsiteX12" fmla="*/ 8926 w 10000"/>
              <a:gd name="connsiteY12" fmla="*/ 9949 h 10000"/>
              <a:gd name="connsiteX13" fmla="*/ 5341 w 10000"/>
              <a:gd name="connsiteY13" fmla="*/ 8943 h 10000"/>
              <a:gd name="connsiteX14" fmla="*/ 9885 w 10000"/>
              <a:gd name="connsiteY14" fmla="*/ 8598 h 10000"/>
              <a:gd name="connsiteX15" fmla="*/ 8345 w 10000"/>
              <a:gd name="connsiteY15" fmla="*/ 9954 h 10000"/>
              <a:gd name="connsiteX16" fmla="*/ 5262 w 10000"/>
              <a:gd name="connsiteY16" fmla="*/ 7585 h 10000"/>
              <a:gd name="connsiteX17" fmla="*/ 9885 w 10000"/>
              <a:gd name="connsiteY17" fmla="*/ 6414 h 10000"/>
              <a:gd name="connsiteX18" fmla="*/ 5341 w 10000"/>
              <a:gd name="connsiteY18" fmla="*/ 5056 h 10000"/>
              <a:gd name="connsiteX19" fmla="*/ 10000 w 10000"/>
              <a:gd name="connsiteY19" fmla="*/ 7656 h 10000"/>
              <a:gd name="connsiteX20" fmla="*/ 5901 w 10000"/>
              <a:gd name="connsiteY20" fmla="*/ 1793 h 10000"/>
              <a:gd name="connsiteX21" fmla="*/ 5303 w 10000"/>
              <a:gd name="connsiteY21" fmla="*/ 2575 h 10000"/>
              <a:gd name="connsiteX22" fmla="*/ 8614 w 10000"/>
              <a:gd name="connsiteY22" fmla="*/ 1218 h 10000"/>
              <a:gd name="connsiteX23" fmla="*/ 6507 w 10000"/>
              <a:gd name="connsiteY23" fmla="*/ 943 h 10000"/>
              <a:gd name="connsiteX24" fmla="*/ 9885 w 10000"/>
              <a:gd name="connsiteY24" fmla="*/ 3402 h 10000"/>
              <a:gd name="connsiteX25" fmla="*/ 5232 w 10000"/>
              <a:gd name="connsiteY25" fmla="*/ 3357 h 10000"/>
              <a:gd name="connsiteX26" fmla="*/ 7973 w 10000"/>
              <a:gd name="connsiteY26" fmla="*/ 0 h 10000"/>
              <a:gd name="connsiteX0" fmla="*/ 410 w 7818"/>
              <a:gd name="connsiteY0" fmla="*/ 9701 h 10000"/>
              <a:gd name="connsiteX1" fmla="*/ 0 w 7818"/>
              <a:gd name="connsiteY1" fmla="*/ 9954 h 10000"/>
              <a:gd name="connsiteX2" fmla="*/ 1090 w 7818"/>
              <a:gd name="connsiteY2" fmla="*/ 9679 h 10000"/>
              <a:gd name="connsiteX3" fmla="*/ 1090 w 7818"/>
              <a:gd name="connsiteY3" fmla="*/ 10000 h 10000"/>
              <a:gd name="connsiteX4" fmla="*/ 1394 w 7818"/>
              <a:gd name="connsiteY4" fmla="*/ 9633 h 10000"/>
              <a:gd name="connsiteX5" fmla="*/ 2516 w 7818"/>
              <a:gd name="connsiteY5" fmla="*/ 9931 h 10000"/>
              <a:gd name="connsiteX6" fmla="*/ 2180 w 7818"/>
              <a:gd name="connsiteY6" fmla="*/ 9679 h 10000"/>
              <a:gd name="connsiteX7" fmla="*/ 3949 w 7818"/>
              <a:gd name="connsiteY7" fmla="*/ 9931 h 10000"/>
              <a:gd name="connsiteX8" fmla="*/ 5808 w 7818"/>
              <a:gd name="connsiteY8" fmla="*/ 7838 h 10000"/>
              <a:gd name="connsiteX9" fmla="*/ 7374 w 7818"/>
              <a:gd name="connsiteY9" fmla="*/ 9343 h 10000"/>
              <a:gd name="connsiteX10" fmla="*/ 6083 w 7818"/>
              <a:gd name="connsiteY10" fmla="*/ 8948 h 10000"/>
              <a:gd name="connsiteX11" fmla="*/ 6744 w 7818"/>
              <a:gd name="connsiteY11" fmla="*/ 9949 h 10000"/>
              <a:gd name="connsiteX12" fmla="*/ 3159 w 7818"/>
              <a:gd name="connsiteY12" fmla="*/ 8943 h 10000"/>
              <a:gd name="connsiteX13" fmla="*/ 7703 w 7818"/>
              <a:gd name="connsiteY13" fmla="*/ 8598 h 10000"/>
              <a:gd name="connsiteX14" fmla="*/ 6163 w 7818"/>
              <a:gd name="connsiteY14" fmla="*/ 9954 h 10000"/>
              <a:gd name="connsiteX15" fmla="*/ 3080 w 7818"/>
              <a:gd name="connsiteY15" fmla="*/ 7585 h 10000"/>
              <a:gd name="connsiteX16" fmla="*/ 7703 w 7818"/>
              <a:gd name="connsiteY16" fmla="*/ 6414 h 10000"/>
              <a:gd name="connsiteX17" fmla="*/ 3159 w 7818"/>
              <a:gd name="connsiteY17" fmla="*/ 5056 h 10000"/>
              <a:gd name="connsiteX18" fmla="*/ 7818 w 7818"/>
              <a:gd name="connsiteY18" fmla="*/ 7656 h 10000"/>
              <a:gd name="connsiteX19" fmla="*/ 3719 w 7818"/>
              <a:gd name="connsiteY19" fmla="*/ 1793 h 10000"/>
              <a:gd name="connsiteX20" fmla="*/ 3121 w 7818"/>
              <a:gd name="connsiteY20" fmla="*/ 2575 h 10000"/>
              <a:gd name="connsiteX21" fmla="*/ 6432 w 7818"/>
              <a:gd name="connsiteY21" fmla="*/ 1218 h 10000"/>
              <a:gd name="connsiteX22" fmla="*/ 4325 w 7818"/>
              <a:gd name="connsiteY22" fmla="*/ 943 h 10000"/>
              <a:gd name="connsiteX23" fmla="*/ 7703 w 7818"/>
              <a:gd name="connsiteY23" fmla="*/ 3402 h 10000"/>
              <a:gd name="connsiteX24" fmla="*/ 3050 w 7818"/>
              <a:gd name="connsiteY24" fmla="*/ 3357 h 10000"/>
              <a:gd name="connsiteX25" fmla="*/ 5791 w 7818"/>
              <a:gd name="connsiteY25" fmla="*/ 0 h 10000"/>
              <a:gd name="connsiteX0" fmla="*/ 0 w 9476"/>
              <a:gd name="connsiteY0" fmla="*/ 9701 h 10000"/>
              <a:gd name="connsiteX1" fmla="*/ 870 w 9476"/>
              <a:gd name="connsiteY1" fmla="*/ 9679 h 10000"/>
              <a:gd name="connsiteX2" fmla="*/ 870 w 9476"/>
              <a:gd name="connsiteY2" fmla="*/ 10000 h 10000"/>
              <a:gd name="connsiteX3" fmla="*/ 1259 w 9476"/>
              <a:gd name="connsiteY3" fmla="*/ 9633 h 10000"/>
              <a:gd name="connsiteX4" fmla="*/ 2694 w 9476"/>
              <a:gd name="connsiteY4" fmla="*/ 9931 h 10000"/>
              <a:gd name="connsiteX5" fmla="*/ 2264 w 9476"/>
              <a:gd name="connsiteY5" fmla="*/ 9679 h 10000"/>
              <a:gd name="connsiteX6" fmla="*/ 4527 w 9476"/>
              <a:gd name="connsiteY6" fmla="*/ 9931 h 10000"/>
              <a:gd name="connsiteX7" fmla="*/ 6905 w 9476"/>
              <a:gd name="connsiteY7" fmla="*/ 7838 h 10000"/>
              <a:gd name="connsiteX8" fmla="*/ 8908 w 9476"/>
              <a:gd name="connsiteY8" fmla="*/ 9343 h 10000"/>
              <a:gd name="connsiteX9" fmla="*/ 7257 w 9476"/>
              <a:gd name="connsiteY9" fmla="*/ 8948 h 10000"/>
              <a:gd name="connsiteX10" fmla="*/ 8102 w 9476"/>
              <a:gd name="connsiteY10" fmla="*/ 9949 h 10000"/>
              <a:gd name="connsiteX11" fmla="*/ 3517 w 9476"/>
              <a:gd name="connsiteY11" fmla="*/ 8943 h 10000"/>
              <a:gd name="connsiteX12" fmla="*/ 9329 w 9476"/>
              <a:gd name="connsiteY12" fmla="*/ 8598 h 10000"/>
              <a:gd name="connsiteX13" fmla="*/ 7359 w 9476"/>
              <a:gd name="connsiteY13" fmla="*/ 9954 h 10000"/>
              <a:gd name="connsiteX14" fmla="*/ 3416 w 9476"/>
              <a:gd name="connsiteY14" fmla="*/ 7585 h 10000"/>
              <a:gd name="connsiteX15" fmla="*/ 9329 w 9476"/>
              <a:gd name="connsiteY15" fmla="*/ 6414 h 10000"/>
              <a:gd name="connsiteX16" fmla="*/ 3517 w 9476"/>
              <a:gd name="connsiteY16" fmla="*/ 5056 h 10000"/>
              <a:gd name="connsiteX17" fmla="*/ 9476 w 9476"/>
              <a:gd name="connsiteY17" fmla="*/ 7656 h 10000"/>
              <a:gd name="connsiteX18" fmla="*/ 4233 w 9476"/>
              <a:gd name="connsiteY18" fmla="*/ 1793 h 10000"/>
              <a:gd name="connsiteX19" fmla="*/ 3468 w 9476"/>
              <a:gd name="connsiteY19" fmla="*/ 2575 h 10000"/>
              <a:gd name="connsiteX20" fmla="*/ 7703 w 9476"/>
              <a:gd name="connsiteY20" fmla="*/ 1218 h 10000"/>
              <a:gd name="connsiteX21" fmla="*/ 5008 w 9476"/>
              <a:gd name="connsiteY21" fmla="*/ 943 h 10000"/>
              <a:gd name="connsiteX22" fmla="*/ 9329 w 9476"/>
              <a:gd name="connsiteY22" fmla="*/ 3402 h 10000"/>
              <a:gd name="connsiteX23" fmla="*/ 3377 w 9476"/>
              <a:gd name="connsiteY23" fmla="*/ 3357 h 10000"/>
              <a:gd name="connsiteX24" fmla="*/ 6883 w 9476"/>
              <a:gd name="connsiteY24" fmla="*/ 0 h 10000"/>
              <a:gd name="connsiteX0" fmla="*/ 0 w 9082"/>
              <a:gd name="connsiteY0" fmla="*/ 9679 h 10000"/>
              <a:gd name="connsiteX1" fmla="*/ 0 w 9082"/>
              <a:gd name="connsiteY1" fmla="*/ 10000 h 10000"/>
              <a:gd name="connsiteX2" fmla="*/ 411 w 9082"/>
              <a:gd name="connsiteY2" fmla="*/ 9633 h 10000"/>
              <a:gd name="connsiteX3" fmla="*/ 1925 w 9082"/>
              <a:gd name="connsiteY3" fmla="*/ 9931 h 10000"/>
              <a:gd name="connsiteX4" fmla="*/ 1471 w 9082"/>
              <a:gd name="connsiteY4" fmla="*/ 9679 h 10000"/>
              <a:gd name="connsiteX5" fmla="*/ 3859 w 9082"/>
              <a:gd name="connsiteY5" fmla="*/ 9931 h 10000"/>
              <a:gd name="connsiteX6" fmla="*/ 6369 w 9082"/>
              <a:gd name="connsiteY6" fmla="*/ 7838 h 10000"/>
              <a:gd name="connsiteX7" fmla="*/ 8483 w 9082"/>
              <a:gd name="connsiteY7" fmla="*/ 9343 h 10000"/>
              <a:gd name="connsiteX8" fmla="*/ 6740 w 9082"/>
              <a:gd name="connsiteY8" fmla="*/ 8948 h 10000"/>
              <a:gd name="connsiteX9" fmla="*/ 7632 w 9082"/>
              <a:gd name="connsiteY9" fmla="*/ 9949 h 10000"/>
              <a:gd name="connsiteX10" fmla="*/ 2793 w 9082"/>
              <a:gd name="connsiteY10" fmla="*/ 8943 h 10000"/>
              <a:gd name="connsiteX11" fmla="*/ 8927 w 9082"/>
              <a:gd name="connsiteY11" fmla="*/ 8598 h 10000"/>
              <a:gd name="connsiteX12" fmla="*/ 6848 w 9082"/>
              <a:gd name="connsiteY12" fmla="*/ 9954 h 10000"/>
              <a:gd name="connsiteX13" fmla="*/ 2687 w 9082"/>
              <a:gd name="connsiteY13" fmla="*/ 7585 h 10000"/>
              <a:gd name="connsiteX14" fmla="*/ 8927 w 9082"/>
              <a:gd name="connsiteY14" fmla="*/ 6414 h 10000"/>
              <a:gd name="connsiteX15" fmla="*/ 2793 w 9082"/>
              <a:gd name="connsiteY15" fmla="*/ 5056 h 10000"/>
              <a:gd name="connsiteX16" fmla="*/ 9082 w 9082"/>
              <a:gd name="connsiteY16" fmla="*/ 7656 h 10000"/>
              <a:gd name="connsiteX17" fmla="*/ 3549 w 9082"/>
              <a:gd name="connsiteY17" fmla="*/ 1793 h 10000"/>
              <a:gd name="connsiteX18" fmla="*/ 2742 w 9082"/>
              <a:gd name="connsiteY18" fmla="*/ 2575 h 10000"/>
              <a:gd name="connsiteX19" fmla="*/ 7211 w 9082"/>
              <a:gd name="connsiteY19" fmla="*/ 1218 h 10000"/>
              <a:gd name="connsiteX20" fmla="*/ 4367 w 9082"/>
              <a:gd name="connsiteY20" fmla="*/ 943 h 10000"/>
              <a:gd name="connsiteX21" fmla="*/ 8927 w 9082"/>
              <a:gd name="connsiteY21" fmla="*/ 3402 h 10000"/>
              <a:gd name="connsiteX22" fmla="*/ 2646 w 9082"/>
              <a:gd name="connsiteY22" fmla="*/ 3357 h 10000"/>
              <a:gd name="connsiteX23" fmla="*/ 6346 w 9082"/>
              <a:gd name="connsiteY23" fmla="*/ 0 h 10000"/>
              <a:gd name="connsiteX0" fmla="*/ 0 w 10000"/>
              <a:gd name="connsiteY0" fmla="*/ 9679 h 10014"/>
              <a:gd name="connsiteX1" fmla="*/ 0 w 10000"/>
              <a:gd name="connsiteY1" fmla="*/ 10000 h 10014"/>
              <a:gd name="connsiteX2" fmla="*/ 2120 w 10000"/>
              <a:gd name="connsiteY2" fmla="*/ 9931 h 10014"/>
              <a:gd name="connsiteX3" fmla="*/ 1620 w 10000"/>
              <a:gd name="connsiteY3" fmla="*/ 9679 h 10014"/>
              <a:gd name="connsiteX4" fmla="*/ 4249 w 10000"/>
              <a:gd name="connsiteY4" fmla="*/ 9931 h 10014"/>
              <a:gd name="connsiteX5" fmla="*/ 7013 w 10000"/>
              <a:gd name="connsiteY5" fmla="*/ 7838 h 10014"/>
              <a:gd name="connsiteX6" fmla="*/ 9340 w 10000"/>
              <a:gd name="connsiteY6" fmla="*/ 9343 h 10014"/>
              <a:gd name="connsiteX7" fmla="*/ 7421 w 10000"/>
              <a:gd name="connsiteY7" fmla="*/ 8948 h 10014"/>
              <a:gd name="connsiteX8" fmla="*/ 8403 w 10000"/>
              <a:gd name="connsiteY8" fmla="*/ 9949 h 10014"/>
              <a:gd name="connsiteX9" fmla="*/ 3075 w 10000"/>
              <a:gd name="connsiteY9" fmla="*/ 8943 h 10014"/>
              <a:gd name="connsiteX10" fmla="*/ 9829 w 10000"/>
              <a:gd name="connsiteY10" fmla="*/ 8598 h 10014"/>
              <a:gd name="connsiteX11" fmla="*/ 7540 w 10000"/>
              <a:gd name="connsiteY11" fmla="*/ 9954 h 10014"/>
              <a:gd name="connsiteX12" fmla="*/ 2959 w 10000"/>
              <a:gd name="connsiteY12" fmla="*/ 7585 h 10014"/>
              <a:gd name="connsiteX13" fmla="*/ 9829 w 10000"/>
              <a:gd name="connsiteY13" fmla="*/ 6414 h 10014"/>
              <a:gd name="connsiteX14" fmla="*/ 3075 w 10000"/>
              <a:gd name="connsiteY14" fmla="*/ 5056 h 10014"/>
              <a:gd name="connsiteX15" fmla="*/ 10000 w 10000"/>
              <a:gd name="connsiteY15" fmla="*/ 7656 h 10014"/>
              <a:gd name="connsiteX16" fmla="*/ 3908 w 10000"/>
              <a:gd name="connsiteY16" fmla="*/ 1793 h 10014"/>
              <a:gd name="connsiteX17" fmla="*/ 3019 w 10000"/>
              <a:gd name="connsiteY17" fmla="*/ 2575 h 10014"/>
              <a:gd name="connsiteX18" fmla="*/ 7940 w 10000"/>
              <a:gd name="connsiteY18" fmla="*/ 1218 h 10014"/>
              <a:gd name="connsiteX19" fmla="*/ 4808 w 10000"/>
              <a:gd name="connsiteY19" fmla="*/ 943 h 10014"/>
              <a:gd name="connsiteX20" fmla="*/ 9829 w 10000"/>
              <a:gd name="connsiteY20" fmla="*/ 3402 h 10014"/>
              <a:gd name="connsiteX21" fmla="*/ 2913 w 10000"/>
              <a:gd name="connsiteY21" fmla="*/ 3357 h 10014"/>
              <a:gd name="connsiteX22" fmla="*/ 6987 w 10000"/>
              <a:gd name="connsiteY22" fmla="*/ 0 h 10014"/>
              <a:gd name="connsiteX0" fmla="*/ 0 w 10000"/>
              <a:gd name="connsiteY0" fmla="*/ 9679 h 9954"/>
              <a:gd name="connsiteX1" fmla="*/ 2120 w 10000"/>
              <a:gd name="connsiteY1" fmla="*/ 9931 h 9954"/>
              <a:gd name="connsiteX2" fmla="*/ 1620 w 10000"/>
              <a:gd name="connsiteY2" fmla="*/ 9679 h 9954"/>
              <a:gd name="connsiteX3" fmla="*/ 4249 w 10000"/>
              <a:gd name="connsiteY3" fmla="*/ 9931 h 9954"/>
              <a:gd name="connsiteX4" fmla="*/ 7013 w 10000"/>
              <a:gd name="connsiteY4" fmla="*/ 7838 h 9954"/>
              <a:gd name="connsiteX5" fmla="*/ 9340 w 10000"/>
              <a:gd name="connsiteY5" fmla="*/ 9343 h 9954"/>
              <a:gd name="connsiteX6" fmla="*/ 7421 w 10000"/>
              <a:gd name="connsiteY6" fmla="*/ 8948 h 9954"/>
              <a:gd name="connsiteX7" fmla="*/ 8403 w 10000"/>
              <a:gd name="connsiteY7" fmla="*/ 9949 h 9954"/>
              <a:gd name="connsiteX8" fmla="*/ 3075 w 10000"/>
              <a:gd name="connsiteY8" fmla="*/ 8943 h 9954"/>
              <a:gd name="connsiteX9" fmla="*/ 9829 w 10000"/>
              <a:gd name="connsiteY9" fmla="*/ 8598 h 9954"/>
              <a:gd name="connsiteX10" fmla="*/ 7540 w 10000"/>
              <a:gd name="connsiteY10" fmla="*/ 9954 h 9954"/>
              <a:gd name="connsiteX11" fmla="*/ 2959 w 10000"/>
              <a:gd name="connsiteY11" fmla="*/ 7585 h 9954"/>
              <a:gd name="connsiteX12" fmla="*/ 9829 w 10000"/>
              <a:gd name="connsiteY12" fmla="*/ 6414 h 9954"/>
              <a:gd name="connsiteX13" fmla="*/ 3075 w 10000"/>
              <a:gd name="connsiteY13" fmla="*/ 5056 h 9954"/>
              <a:gd name="connsiteX14" fmla="*/ 10000 w 10000"/>
              <a:gd name="connsiteY14" fmla="*/ 7656 h 9954"/>
              <a:gd name="connsiteX15" fmla="*/ 3908 w 10000"/>
              <a:gd name="connsiteY15" fmla="*/ 1793 h 9954"/>
              <a:gd name="connsiteX16" fmla="*/ 3019 w 10000"/>
              <a:gd name="connsiteY16" fmla="*/ 2575 h 9954"/>
              <a:gd name="connsiteX17" fmla="*/ 7940 w 10000"/>
              <a:gd name="connsiteY17" fmla="*/ 1218 h 9954"/>
              <a:gd name="connsiteX18" fmla="*/ 4808 w 10000"/>
              <a:gd name="connsiteY18" fmla="*/ 943 h 9954"/>
              <a:gd name="connsiteX19" fmla="*/ 9829 w 10000"/>
              <a:gd name="connsiteY19" fmla="*/ 3402 h 9954"/>
              <a:gd name="connsiteX20" fmla="*/ 2913 w 10000"/>
              <a:gd name="connsiteY20" fmla="*/ 3357 h 9954"/>
              <a:gd name="connsiteX21" fmla="*/ 6987 w 10000"/>
              <a:gd name="connsiteY21" fmla="*/ 0 h 9954"/>
              <a:gd name="connsiteX0" fmla="*/ 500 w 8380"/>
              <a:gd name="connsiteY0" fmla="*/ 9977 h 10000"/>
              <a:gd name="connsiteX1" fmla="*/ 0 w 8380"/>
              <a:gd name="connsiteY1" fmla="*/ 9724 h 10000"/>
              <a:gd name="connsiteX2" fmla="*/ 2629 w 8380"/>
              <a:gd name="connsiteY2" fmla="*/ 9977 h 10000"/>
              <a:gd name="connsiteX3" fmla="*/ 5393 w 8380"/>
              <a:gd name="connsiteY3" fmla="*/ 7874 h 10000"/>
              <a:gd name="connsiteX4" fmla="*/ 7720 w 8380"/>
              <a:gd name="connsiteY4" fmla="*/ 9386 h 10000"/>
              <a:gd name="connsiteX5" fmla="*/ 5801 w 8380"/>
              <a:gd name="connsiteY5" fmla="*/ 8989 h 10000"/>
              <a:gd name="connsiteX6" fmla="*/ 6783 w 8380"/>
              <a:gd name="connsiteY6" fmla="*/ 9995 h 10000"/>
              <a:gd name="connsiteX7" fmla="*/ 1455 w 8380"/>
              <a:gd name="connsiteY7" fmla="*/ 8984 h 10000"/>
              <a:gd name="connsiteX8" fmla="*/ 8209 w 8380"/>
              <a:gd name="connsiteY8" fmla="*/ 8638 h 10000"/>
              <a:gd name="connsiteX9" fmla="*/ 5920 w 8380"/>
              <a:gd name="connsiteY9" fmla="*/ 10000 h 10000"/>
              <a:gd name="connsiteX10" fmla="*/ 1339 w 8380"/>
              <a:gd name="connsiteY10" fmla="*/ 7620 h 10000"/>
              <a:gd name="connsiteX11" fmla="*/ 8209 w 8380"/>
              <a:gd name="connsiteY11" fmla="*/ 6444 h 10000"/>
              <a:gd name="connsiteX12" fmla="*/ 1455 w 8380"/>
              <a:gd name="connsiteY12" fmla="*/ 5079 h 10000"/>
              <a:gd name="connsiteX13" fmla="*/ 8380 w 8380"/>
              <a:gd name="connsiteY13" fmla="*/ 7691 h 10000"/>
              <a:gd name="connsiteX14" fmla="*/ 2288 w 8380"/>
              <a:gd name="connsiteY14" fmla="*/ 1801 h 10000"/>
              <a:gd name="connsiteX15" fmla="*/ 1399 w 8380"/>
              <a:gd name="connsiteY15" fmla="*/ 2587 h 10000"/>
              <a:gd name="connsiteX16" fmla="*/ 6320 w 8380"/>
              <a:gd name="connsiteY16" fmla="*/ 1224 h 10000"/>
              <a:gd name="connsiteX17" fmla="*/ 3188 w 8380"/>
              <a:gd name="connsiteY17" fmla="*/ 947 h 10000"/>
              <a:gd name="connsiteX18" fmla="*/ 8209 w 8380"/>
              <a:gd name="connsiteY18" fmla="*/ 3418 h 10000"/>
              <a:gd name="connsiteX19" fmla="*/ 1293 w 8380"/>
              <a:gd name="connsiteY19" fmla="*/ 3373 h 10000"/>
              <a:gd name="connsiteX20" fmla="*/ 5367 w 8380"/>
              <a:gd name="connsiteY20" fmla="*/ 0 h 10000"/>
              <a:gd name="connsiteX0" fmla="*/ 0 w 10000"/>
              <a:gd name="connsiteY0" fmla="*/ 9724 h 10000"/>
              <a:gd name="connsiteX1" fmla="*/ 3137 w 10000"/>
              <a:gd name="connsiteY1" fmla="*/ 9977 h 10000"/>
              <a:gd name="connsiteX2" fmla="*/ 6436 w 10000"/>
              <a:gd name="connsiteY2" fmla="*/ 7874 h 10000"/>
              <a:gd name="connsiteX3" fmla="*/ 9212 w 10000"/>
              <a:gd name="connsiteY3" fmla="*/ 9386 h 10000"/>
              <a:gd name="connsiteX4" fmla="*/ 6922 w 10000"/>
              <a:gd name="connsiteY4" fmla="*/ 8989 h 10000"/>
              <a:gd name="connsiteX5" fmla="*/ 8094 w 10000"/>
              <a:gd name="connsiteY5" fmla="*/ 9995 h 10000"/>
              <a:gd name="connsiteX6" fmla="*/ 1736 w 10000"/>
              <a:gd name="connsiteY6" fmla="*/ 8984 h 10000"/>
              <a:gd name="connsiteX7" fmla="*/ 9796 w 10000"/>
              <a:gd name="connsiteY7" fmla="*/ 8638 h 10000"/>
              <a:gd name="connsiteX8" fmla="*/ 7064 w 10000"/>
              <a:gd name="connsiteY8" fmla="*/ 10000 h 10000"/>
              <a:gd name="connsiteX9" fmla="*/ 1598 w 10000"/>
              <a:gd name="connsiteY9" fmla="*/ 7620 h 10000"/>
              <a:gd name="connsiteX10" fmla="*/ 9796 w 10000"/>
              <a:gd name="connsiteY10" fmla="*/ 6444 h 10000"/>
              <a:gd name="connsiteX11" fmla="*/ 1736 w 10000"/>
              <a:gd name="connsiteY11" fmla="*/ 5079 h 10000"/>
              <a:gd name="connsiteX12" fmla="*/ 10000 w 10000"/>
              <a:gd name="connsiteY12" fmla="*/ 7691 h 10000"/>
              <a:gd name="connsiteX13" fmla="*/ 2730 w 10000"/>
              <a:gd name="connsiteY13" fmla="*/ 1801 h 10000"/>
              <a:gd name="connsiteX14" fmla="*/ 1669 w 10000"/>
              <a:gd name="connsiteY14" fmla="*/ 2587 h 10000"/>
              <a:gd name="connsiteX15" fmla="*/ 7542 w 10000"/>
              <a:gd name="connsiteY15" fmla="*/ 1224 h 10000"/>
              <a:gd name="connsiteX16" fmla="*/ 3804 w 10000"/>
              <a:gd name="connsiteY16" fmla="*/ 947 h 10000"/>
              <a:gd name="connsiteX17" fmla="*/ 9796 w 10000"/>
              <a:gd name="connsiteY17" fmla="*/ 3418 h 10000"/>
              <a:gd name="connsiteX18" fmla="*/ 1543 w 10000"/>
              <a:gd name="connsiteY18" fmla="*/ 3373 h 10000"/>
              <a:gd name="connsiteX19" fmla="*/ 6405 w 10000"/>
              <a:gd name="connsiteY19" fmla="*/ 0 h 10000"/>
              <a:gd name="connsiteX0" fmla="*/ 1594 w 8457"/>
              <a:gd name="connsiteY0" fmla="*/ 9977 h 10000"/>
              <a:gd name="connsiteX1" fmla="*/ 4893 w 8457"/>
              <a:gd name="connsiteY1" fmla="*/ 7874 h 10000"/>
              <a:gd name="connsiteX2" fmla="*/ 7669 w 8457"/>
              <a:gd name="connsiteY2" fmla="*/ 9386 h 10000"/>
              <a:gd name="connsiteX3" fmla="*/ 5379 w 8457"/>
              <a:gd name="connsiteY3" fmla="*/ 8989 h 10000"/>
              <a:gd name="connsiteX4" fmla="*/ 6551 w 8457"/>
              <a:gd name="connsiteY4" fmla="*/ 9995 h 10000"/>
              <a:gd name="connsiteX5" fmla="*/ 193 w 8457"/>
              <a:gd name="connsiteY5" fmla="*/ 8984 h 10000"/>
              <a:gd name="connsiteX6" fmla="*/ 8253 w 8457"/>
              <a:gd name="connsiteY6" fmla="*/ 8638 h 10000"/>
              <a:gd name="connsiteX7" fmla="*/ 5521 w 8457"/>
              <a:gd name="connsiteY7" fmla="*/ 10000 h 10000"/>
              <a:gd name="connsiteX8" fmla="*/ 55 w 8457"/>
              <a:gd name="connsiteY8" fmla="*/ 7620 h 10000"/>
              <a:gd name="connsiteX9" fmla="*/ 8253 w 8457"/>
              <a:gd name="connsiteY9" fmla="*/ 6444 h 10000"/>
              <a:gd name="connsiteX10" fmla="*/ 193 w 8457"/>
              <a:gd name="connsiteY10" fmla="*/ 5079 h 10000"/>
              <a:gd name="connsiteX11" fmla="*/ 8457 w 8457"/>
              <a:gd name="connsiteY11" fmla="*/ 7691 h 10000"/>
              <a:gd name="connsiteX12" fmla="*/ 1187 w 8457"/>
              <a:gd name="connsiteY12" fmla="*/ 1801 h 10000"/>
              <a:gd name="connsiteX13" fmla="*/ 126 w 8457"/>
              <a:gd name="connsiteY13" fmla="*/ 2587 h 10000"/>
              <a:gd name="connsiteX14" fmla="*/ 5999 w 8457"/>
              <a:gd name="connsiteY14" fmla="*/ 1224 h 10000"/>
              <a:gd name="connsiteX15" fmla="*/ 2261 w 8457"/>
              <a:gd name="connsiteY15" fmla="*/ 947 h 10000"/>
              <a:gd name="connsiteX16" fmla="*/ 8253 w 8457"/>
              <a:gd name="connsiteY16" fmla="*/ 3418 h 10000"/>
              <a:gd name="connsiteX17" fmla="*/ 0 w 8457"/>
              <a:gd name="connsiteY17" fmla="*/ 3373 h 10000"/>
              <a:gd name="connsiteX18" fmla="*/ 4862 w 8457"/>
              <a:gd name="connsiteY18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457" h="10000">
                <a:moveTo>
                  <a:pt x="1594" y="9977"/>
                </a:moveTo>
                <a:lnTo>
                  <a:pt x="4893" y="7874"/>
                </a:lnTo>
                <a:lnTo>
                  <a:pt x="7669" y="9386"/>
                </a:lnTo>
                <a:lnTo>
                  <a:pt x="5379" y="8989"/>
                </a:lnTo>
                <a:cubicBezTo>
                  <a:pt x="5777" y="9325"/>
                  <a:pt x="6177" y="9659"/>
                  <a:pt x="6551" y="9995"/>
                </a:cubicBezTo>
                <a:lnTo>
                  <a:pt x="193" y="8984"/>
                </a:lnTo>
                <a:lnTo>
                  <a:pt x="8253" y="8638"/>
                </a:lnTo>
                <a:lnTo>
                  <a:pt x="5521" y="10000"/>
                </a:lnTo>
                <a:lnTo>
                  <a:pt x="55" y="7620"/>
                </a:lnTo>
                <a:lnTo>
                  <a:pt x="8253" y="6444"/>
                </a:lnTo>
                <a:lnTo>
                  <a:pt x="193" y="5079"/>
                </a:lnTo>
                <a:lnTo>
                  <a:pt x="8457" y="7691"/>
                </a:lnTo>
                <a:lnTo>
                  <a:pt x="1187" y="1801"/>
                </a:lnTo>
                <a:lnTo>
                  <a:pt x="126" y="2587"/>
                </a:lnTo>
                <a:lnTo>
                  <a:pt x="5999" y="1224"/>
                </a:lnTo>
                <a:lnTo>
                  <a:pt x="2261" y="947"/>
                </a:lnTo>
                <a:lnTo>
                  <a:pt x="8253" y="3418"/>
                </a:lnTo>
                <a:lnTo>
                  <a:pt x="0" y="3373"/>
                </a:lnTo>
                <a:lnTo>
                  <a:pt x="4862" y="0"/>
                </a:lnTo>
              </a:path>
            </a:pathLst>
          </a:custGeom>
          <a:noFill/>
          <a:ln w="12700">
            <a:solidFill>
              <a:srgbClr val="7BBA2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829343" y="1131683"/>
            <a:ext cx="2871224" cy="794939"/>
            <a:chOff x="2122007" y="848762"/>
            <a:chExt cx="2153418" cy="596204"/>
          </a:xfrm>
        </p:grpSpPr>
        <p:grpSp>
          <p:nvGrpSpPr>
            <p:cNvPr id="3" name="Group 2"/>
            <p:cNvGrpSpPr/>
            <p:nvPr/>
          </p:nvGrpSpPr>
          <p:grpSpPr>
            <a:xfrm>
              <a:off x="2122007" y="882991"/>
              <a:ext cx="1152525" cy="561975"/>
              <a:chOff x="2122007" y="882991"/>
              <a:chExt cx="1152525" cy="561975"/>
            </a:xfrm>
          </p:grpSpPr>
          <p:sp>
            <p:nvSpPr>
              <p:cNvPr id="2057" name="Freeform 2056"/>
              <p:cNvSpPr/>
              <p:nvPr/>
            </p:nvSpPr>
            <p:spPr>
              <a:xfrm>
                <a:off x="2122007" y="882991"/>
                <a:ext cx="523875" cy="561975"/>
              </a:xfrm>
              <a:custGeom>
                <a:avLst/>
                <a:gdLst>
                  <a:gd name="connsiteX0" fmla="*/ 0 w 523875"/>
                  <a:gd name="connsiteY0" fmla="*/ 0 h 561975"/>
                  <a:gd name="connsiteX1" fmla="*/ 0 w 523875"/>
                  <a:gd name="connsiteY1" fmla="*/ 390525 h 561975"/>
                  <a:gd name="connsiteX2" fmla="*/ 523875 w 523875"/>
                  <a:gd name="connsiteY2" fmla="*/ 561975 h 561975"/>
                  <a:gd name="connsiteX3" fmla="*/ 523875 w 523875"/>
                  <a:gd name="connsiteY3" fmla="*/ 495300 h 561975"/>
                  <a:gd name="connsiteX4" fmla="*/ 190500 w 523875"/>
                  <a:gd name="connsiteY4" fmla="*/ 295275 h 561975"/>
                  <a:gd name="connsiteX5" fmla="*/ 190500 w 523875"/>
                  <a:gd name="connsiteY5" fmla="*/ 9525 h 561975"/>
                  <a:gd name="connsiteX6" fmla="*/ 0 w 523875"/>
                  <a:gd name="connsiteY6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875" h="561975">
                    <a:moveTo>
                      <a:pt x="0" y="0"/>
                    </a:moveTo>
                    <a:lnTo>
                      <a:pt x="0" y="390525"/>
                    </a:lnTo>
                    <a:lnTo>
                      <a:pt x="523875" y="561975"/>
                    </a:lnTo>
                    <a:lnTo>
                      <a:pt x="523875" y="495300"/>
                    </a:lnTo>
                    <a:lnTo>
                      <a:pt x="190500" y="295275"/>
                    </a:lnTo>
                    <a:lnTo>
                      <a:pt x="190500" y="95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sp>
            <p:nvSpPr>
              <p:cNvPr id="530" name="Freeform 529"/>
              <p:cNvSpPr/>
              <p:nvPr/>
            </p:nvSpPr>
            <p:spPr>
              <a:xfrm flipH="1">
                <a:off x="2750657" y="882991"/>
                <a:ext cx="523875" cy="561975"/>
              </a:xfrm>
              <a:custGeom>
                <a:avLst/>
                <a:gdLst>
                  <a:gd name="connsiteX0" fmla="*/ 0 w 523875"/>
                  <a:gd name="connsiteY0" fmla="*/ 0 h 561975"/>
                  <a:gd name="connsiteX1" fmla="*/ 0 w 523875"/>
                  <a:gd name="connsiteY1" fmla="*/ 390525 h 561975"/>
                  <a:gd name="connsiteX2" fmla="*/ 523875 w 523875"/>
                  <a:gd name="connsiteY2" fmla="*/ 561975 h 561975"/>
                  <a:gd name="connsiteX3" fmla="*/ 523875 w 523875"/>
                  <a:gd name="connsiteY3" fmla="*/ 495300 h 561975"/>
                  <a:gd name="connsiteX4" fmla="*/ 190500 w 523875"/>
                  <a:gd name="connsiteY4" fmla="*/ 295275 h 561975"/>
                  <a:gd name="connsiteX5" fmla="*/ 190500 w 523875"/>
                  <a:gd name="connsiteY5" fmla="*/ 9525 h 561975"/>
                  <a:gd name="connsiteX6" fmla="*/ 0 w 523875"/>
                  <a:gd name="connsiteY6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3875" h="561975">
                    <a:moveTo>
                      <a:pt x="0" y="0"/>
                    </a:moveTo>
                    <a:lnTo>
                      <a:pt x="0" y="390525"/>
                    </a:lnTo>
                    <a:lnTo>
                      <a:pt x="523875" y="561975"/>
                    </a:lnTo>
                    <a:lnTo>
                      <a:pt x="523875" y="495300"/>
                    </a:lnTo>
                    <a:lnTo>
                      <a:pt x="190500" y="295275"/>
                    </a:lnTo>
                    <a:lnTo>
                      <a:pt x="190500" y="95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sp>
          <p:nvSpPr>
            <p:cNvPr id="148" name="TextBox 147"/>
            <p:cNvSpPr txBox="1"/>
            <p:nvPr/>
          </p:nvSpPr>
          <p:spPr>
            <a:xfrm>
              <a:off x="3237974" y="848762"/>
              <a:ext cx="1037451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6">
                      <a:lumMod val="50000"/>
                    </a:schemeClr>
                  </a:solidFill>
                </a:rPr>
                <a:t>Extraction electrode</a:t>
              </a:r>
            </a:p>
          </p:txBody>
        </p:sp>
      </p:grpSp>
      <p:sp>
        <p:nvSpPr>
          <p:cNvPr id="150" name="Rectangle 300"/>
          <p:cNvSpPr>
            <a:spLocks noChangeArrowheads="1"/>
          </p:cNvSpPr>
          <p:nvPr/>
        </p:nvSpPr>
        <p:spPr bwMode="auto">
          <a:xfrm>
            <a:off x="4733161" y="4015990"/>
            <a:ext cx="13171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914377"/>
            <a:r>
              <a:rPr lang="en-US" sz="1600" dirty="0">
                <a:solidFill>
                  <a:srgbClr val="000000"/>
                </a:solidFill>
              </a:rPr>
              <a:t>up to 2300 °C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514869" y="1516108"/>
            <a:ext cx="3581400" cy="1409700"/>
          </a:xfrm>
          <a:custGeom>
            <a:avLst/>
            <a:gdLst>
              <a:gd name="connsiteX0" fmla="*/ 900113 w 2686050"/>
              <a:gd name="connsiteY0" fmla="*/ 838200 h 1057275"/>
              <a:gd name="connsiteX1" fmla="*/ 900113 w 2686050"/>
              <a:gd name="connsiteY1" fmla="*/ 1047750 h 1057275"/>
              <a:gd name="connsiteX2" fmla="*/ 38100 w 2686050"/>
              <a:gd name="connsiteY2" fmla="*/ 1057275 h 1057275"/>
              <a:gd name="connsiteX3" fmla="*/ 0 w 2686050"/>
              <a:gd name="connsiteY3" fmla="*/ 823913 h 1057275"/>
              <a:gd name="connsiteX4" fmla="*/ 338138 w 2686050"/>
              <a:gd name="connsiteY4" fmla="*/ 776288 h 1057275"/>
              <a:gd name="connsiteX5" fmla="*/ 300038 w 2686050"/>
              <a:gd name="connsiteY5" fmla="*/ 295275 h 1057275"/>
              <a:gd name="connsiteX6" fmla="*/ 638175 w 2686050"/>
              <a:gd name="connsiteY6" fmla="*/ 247650 h 1057275"/>
              <a:gd name="connsiteX7" fmla="*/ 995363 w 2686050"/>
              <a:gd name="connsiteY7" fmla="*/ 0 h 1057275"/>
              <a:gd name="connsiteX8" fmla="*/ 1214438 w 2686050"/>
              <a:gd name="connsiteY8" fmla="*/ 95250 h 1057275"/>
              <a:gd name="connsiteX9" fmla="*/ 2686050 w 2686050"/>
              <a:gd name="connsiteY9" fmla="*/ 123825 h 1057275"/>
              <a:gd name="connsiteX10" fmla="*/ 2671763 w 2686050"/>
              <a:gd name="connsiteY10" fmla="*/ 290513 h 1057275"/>
              <a:gd name="connsiteX11" fmla="*/ 1647825 w 2686050"/>
              <a:gd name="connsiteY11" fmla="*/ 295275 h 1057275"/>
              <a:gd name="connsiteX12" fmla="*/ 1671638 w 2686050"/>
              <a:gd name="connsiteY12" fmla="*/ 409575 h 1057275"/>
              <a:gd name="connsiteX13" fmla="*/ 1685925 w 2686050"/>
              <a:gd name="connsiteY13" fmla="*/ 485775 h 1057275"/>
              <a:gd name="connsiteX14" fmla="*/ 1647825 w 2686050"/>
              <a:gd name="connsiteY14" fmla="*/ 909638 h 1057275"/>
              <a:gd name="connsiteX15" fmla="*/ 1090613 w 2686050"/>
              <a:gd name="connsiteY15" fmla="*/ 866775 h 1057275"/>
              <a:gd name="connsiteX16" fmla="*/ 900113 w 2686050"/>
              <a:gd name="connsiteY16" fmla="*/ 838200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86050" h="1057275">
                <a:moveTo>
                  <a:pt x="900113" y="838200"/>
                </a:moveTo>
                <a:lnTo>
                  <a:pt x="900113" y="1047750"/>
                </a:lnTo>
                <a:lnTo>
                  <a:pt x="38100" y="1057275"/>
                </a:lnTo>
                <a:lnTo>
                  <a:pt x="0" y="823913"/>
                </a:lnTo>
                <a:lnTo>
                  <a:pt x="338138" y="776288"/>
                </a:lnTo>
                <a:lnTo>
                  <a:pt x="300038" y="295275"/>
                </a:lnTo>
                <a:lnTo>
                  <a:pt x="638175" y="247650"/>
                </a:lnTo>
                <a:lnTo>
                  <a:pt x="995363" y="0"/>
                </a:lnTo>
                <a:lnTo>
                  <a:pt x="1214438" y="95250"/>
                </a:lnTo>
                <a:lnTo>
                  <a:pt x="2686050" y="123825"/>
                </a:lnTo>
                <a:lnTo>
                  <a:pt x="2671763" y="290513"/>
                </a:lnTo>
                <a:lnTo>
                  <a:pt x="1647825" y="295275"/>
                </a:lnTo>
                <a:lnTo>
                  <a:pt x="1671638" y="409575"/>
                </a:lnTo>
                <a:lnTo>
                  <a:pt x="1685925" y="485775"/>
                </a:lnTo>
                <a:lnTo>
                  <a:pt x="1647825" y="909638"/>
                </a:lnTo>
                <a:lnTo>
                  <a:pt x="1090613" y="866775"/>
                </a:lnTo>
                <a:lnTo>
                  <a:pt x="900113" y="838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857224" y="5457069"/>
            <a:ext cx="0" cy="1001401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8" name="Rectangle 157"/>
          <p:cNvSpPr/>
          <p:nvPr/>
        </p:nvSpPr>
        <p:spPr>
          <a:xfrm>
            <a:off x="6501899" y="5407256"/>
            <a:ext cx="1252956" cy="49385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9" name="Rectangle 158"/>
          <p:cNvSpPr/>
          <p:nvPr/>
        </p:nvSpPr>
        <p:spPr>
          <a:xfrm>
            <a:off x="7400032" y="5978471"/>
            <a:ext cx="879545" cy="39584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155472" y="4338533"/>
            <a:ext cx="4871549" cy="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212726" y="4009924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20 cm</a:t>
            </a:r>
          </a:p>
        </p:txBody>
      </p:sp>
      <p:sp>
        <p:nvSpPr>
          <p:cNvPr id="154" name="Rectangle 300"/>
          <p:cNvSpPr>
            <a:spLocks noChangeArrowheads="1"/>
          </p:cNvSpPr>
          <p:nvPr/>
        </p:nvSpPr>
        <p:spPr bwMode="auto">
          <a:xfrm>
            <a:off x="1895199" y="4339126"/>
            <a:ext cx="35157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914377"/>
            <a:r>
              <a:rPr lang="en-US" sz="1400" dirty="0">
                <a:solidFill>
                  <a:srgbClr val="000000"/>
                </a:solidFill>
                <a:latin typeface="Arial" charset="0"/>
              </a:rPr>
              <a:t>Target heating by current and/or beam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38558" y="2171495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&lt;60 kV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2845071" y="1750450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V</a:t>
            </a:r>
          </a:p>
        </p:txBody>
      </p:sp>
      <p:sp>
        <p:nvSpPr>
          <p:cNvPr id="266" name="Rectangle 245">
            <a:extLst>
              <a:ext uri="{FF2B5EF4-FFF2-40B4-BE49-F238E27FC236}">
                <a16:creationId xmlns:a16="http://schemas.microsoft.com/office/drawing/2014/main" id="{DC7CB5DB-7ED9-DCFF-16BD-EB9A0B8B4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68" y="3872351"/>
            <a:ext cx="11322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914377"/>
            <a:r>
              <a:rPr lang="en-US" sz="1600" dirty="0">
                <a:solidFill>
                  <a:srgbClr val="C00000"/>
                </a:solidFill>
                <a:latin typeface="Arial" charset="0"/>
              </a:rPr>
              <a:t>(on target)</a:t>
            </a:r>
          </a:p>
        </p:txBody>
      </p:sp>
      <p:cxnSp>
        <p:nvCxnSpPr>
          <p:cNvPr id="267" name="Straight Arrow Connector 266">
            <a:extLst>
              <a:ext uri="{FF2B5EF4-FFF2-40B4-BE49-F238E27FC236}">
                <a16:creationId xmlns:a16="http://schemas.microsoft.com/office/drawing/2014/main" id="{8DED6D22-A56A-7BCD-DCCE-9A448099AA24}"/>
              </a:ext>
            </a:extLst>
          </p:cNvPr>
          <p:cNvCxnSpPr/>
          <p:nvPr/>
        </p:nvCxnSpPr>
        <p:spPr bwMode="auto">
          <a:xfrm>
            <a:off x="217003" y="4932406"/>
            <a:ext cx="695076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8" name="Rectangle 245">
            <a:extLst>
              <a:ext uri="{FF2B5EF4-FFF2-40B4-BE49-F238E27FC236}">
                <a16:creationId xmlns:a16="http://schemas.microsoft.com/office/drawing/2014/main" id="{1944ADF4-EDEF-A787-1BF2-8E7BAB41B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81" y="5078381"/>
            <a:ext cx="138178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914377"/>
            <a:r>
              <a:rPr lang="en-US" sz="1400" dirty="0">
                <a:solidFill>
                  <a:srgbClr val="C00000"/>
                </a:solidFill>
                <a:latin typeface="Arial" charset="0"/>
              </a:rPr>
              <a:t>(on converter)</a:t>
            </a:r>
          </a:p>
        </p:txBody>
      </p: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4A2F974B-6CAA-7097-E547-8C04A8FD5B15}"/>
              </a:ext>
            </a:extLst>
          </p:cNvPr>
          <p:cNvGrpSpPr/>
          <p:nvPr/>
        </p:nvGrpSpPr>
        <p:grpSpPr>
          <a:xfrm>
            <a:off x="1772477" y="4595361"/>
            <a:ext cx="3443581" cy="814002"/>
            <a:chOff x="1772477" y="4595361"/>
            <a:chExt cx="3443581" cy="814002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5F11691-0792-3AAA-751B-AF3C25DF87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03853" y="4986531"/>
              <a:ext cx="312205" cy="5385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DA33283-0704-FC91-9D6A-AB572246DC26}"/>
                </a:ext>
              </a:extLst>
            </p:cNvPr>
            <p:cNvCxnSpPr>
              <a:cxnSpLocks/>
            </p:cNvCxnSpPr>
            <p:nvPr/>
          </p:nvCxnSpPr>
          <p:spPr>
            <a:xfrm>
              <a:off x="4733161" y="5079121"/>
              <a:ext cx="241448" cy="259097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BD38488-8B7E-24D9-36F1-D88709D6CF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3161" y="4640969"/>
              <a:ext cx="226349" cy="229978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9B5EB534-C5A5-E4CF-3A7B-E2A78B705A52}"/>
                </a:ext>
              </a:extLst>
            </p:cNvPr>
            <p:cNvGrpSpPr/>
            <p:nvPr/>
          </p:nvGrpSpPr>
          <p:grpSpPr>
            <a:xfrm>
              <a:off x="3565577" y="5079121"/>
              <a:ext cx="933196" cy="330242"/>
              <a:chOff x="3565577" y="5079121"/>
              <a:chExt cx="933196" cy="330242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ACBBFCD-850E-CB9F-1961-24024F7B94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8773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Arrow Connector 224">
                <a:extLst>
                  <a:ext uri="{FF2B5EF4-FFF2-40B4-BE49-F238E27FC236}">
                    <a16:creationId xmlns:a16="http://schemas.microsoft.com/office/drawing/2014/main" id="{7225A82D-BD75-A363-1C3A-A357BAA6B7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7707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Arrow Connector 226">
                <a:extLst>
                  <a:ext uri="{FF2B5EF4-FFF2-40B4-BE49-F238E27FC236}">
                    <a16:creationId xmlns:a16="http://schemas.microsoft.com/office/drawing/2014/main" id="{2E211C70-BCBE-BF87-2927-910422EF65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6642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Arrow Connector 268">
                <a:extLst>
                  <a:ext uri="{FF2B5EF4-FFF2-40B4-BE49-F238E27FC236}">
                    <a16:creationId xmlns:a16="http://schemas.microsoft.com/office/drawing/2014/main" id="{92C41F64-A401-C5F6-863E-BEFEC75C13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5577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A045F2F9-B2C0-6F65-E27C-37742C359885}"/>
                </a:ext>
              </a:extLst>
            </p:cNvPr>
            <p:cNvGrpSpPr/>
            <p:nvPr/>
          </p:nvGrpSpPr>
          <p:grpSpPr>
            <a:xfrm>
              <a:off x="2320603" y="5072666"/>
              <a:ext cx="933196" cy="330242"/>
              <a:chOff x="3565577" y="5079121"/>
              <a:chExt cx="933196" cy="330242"/>
            </a:xfrm>
          </p:grpSpPr>
          <p:cxnSp>
            <p:nvCxnSpPr>
              <p:cNvPr id="274" name="Straight Arrow Connector 273">
                <a:extLst>
                  <a:ext uri="{FF2B5EF4-FFF2-40B4-BE49-F238E27FC236}">
                    <a16:creationId xmlns:a16="http://schemas.microsoft.com/office/drawing/2014/main" id="{43D076F6-933C-8075-6FAC-F68274EDF1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8773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Arrow Connector 274">
                <a:extLst>
                  <a:ext uri="{FF2B5EF4-FFF2-40B4-BE49-F238E27FC236}">
                    <a16:creationId xmlns:a16="http://schemas.microsoft.com/office/drawing/2014/main" id="{84947ADE-1E04-670B-3D2B-0CFAD7E636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7707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Arrow Connector 275">
                <a:extLst>
                  <a:ext uri="{FF2B5EF4-FFF2-40B4-BE49-F238E27FC236}">
                    <a16:creationId xmlns:a16="http://schemas.microsoft.com/office/drawing/2014/main" id="{BFD8A9F3-A0C8-0D1F-CDAE-9F06838F73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6642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Arrow Connector 276">
                <a:extLst>
                  <a:ext uri="{FF2B5EF4-FFF2-40B4-BE49-F238E27FC236}">
                    <a16:creationId xmlns:a16="http://schemas.microsoft.com/office/drawing/2014/main" id="{68FEE0DA-E763-1260-3B64-366FE31DE8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5577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9231F9C8-48E1-F382-CDB7-D42C54C301C9}"/>
                </a:ext>
              </a:extLst>
            </p:cNvPr>
            <p:cNvGrpSpPr/>
            <p:nvPr/>
          </p:nvGrpSpPr>
          <p:grpSpPr>
            <a:xfrm rot="10800000">
              <a:off x="3565954" y="4601816"/>
              <a:ext cx="933196" cy="330242"/>
              <a:chOff x="3565577" y="5079121"/>
              <a:chExt cx="933196" cy="330242"/>
            </a:xfrm>
          </p:grpSpPr>
          <p:cxnSp>
            <p:nvCxnSpPr>
              <p:cNvPr id="279" name="Straight Arrow Connector 278">
                <a:extLst>
                  <a:ext uri="{FF2B5EF4-FFF2-40B4-BE49-F238E27FC236}">
                    <a16:creationId xmlns:a16="http://schemas.microsoft.com/office/drawing/2014/main" id="{64F4B4D1-949C-101D-1FB0-013355724C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8773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>
                <a:extLst>
                  <a:ext uri="{FF2B5EF4-FFF2-40B4-BE49-F238E27FC236}">
                    <a16:creationId xmlns:a16="http://schemas.microsoft.com/office/drawing/2014/main" id="{D4F89DFF-5574-6C0F-A976-57532E6692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7707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Arrow Connector 280">
                <a:extLst>
                  <a:ext uri="{FF2B5EF4-FFF2-40B4-BE49-F238E27FC236}">
                    <a16:creationId xmlns:a16="http://schemas.microsoft.com/office/drawing/2014/main" id="{2F25CC1D-5BB0-9821-07AC-53318B4551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6642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Arrow Connector 281">
                <a:extLst>
                  <a:ext uri="{FF2B5EF4-FFF2-40B4-BE49-F238E27FC236}">
                    <a16:creationId xmlns:a16="http://schemas.microsoft.com/office/drawing/2014/main" id="{F7C1027A-E15B-7792-B9CF-E72137B51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5577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3" name="Group 282">
              <a:extLst>
                <a:ext uri="{FF2B5EF4-FFF2-40B4-BE49-F238E27FC236}">
                  <a16:creationId xmlns:a16="http://schemas.microsoft.com/office/drawing/2014/main" id="{ACD2D433-C5FE-2F90-38FA-0F1D290FAD0E}"/>
                </a:ext>
              </a:extLst>
            </p:cNvPr>
            <p:cNvGrpSpPr/>
            <p:nvPr/>
          </p:nvGrpSpPr>
          <p:grpSpPr>
            <a:xfrm rot="10800000">
              <a:off x="2320980" y="4595361"/>
              <a:ext cx="933196" cy="330242"/>
              <a:chOff x="3565577" y="5079121"/>
              <a:chExt cx="933196" cy="330242"/>
            </a:xfrm>
          </p:grpSpPr>
          <p:cxnSp>
            <p:nvCxnSpPr>
              <p:cNvPr id="284" name="Straight Arrow Connector 283">
                <a:extLst>
                  <a:ext uri="{FF2B5EF4-FFF2-40B4-BE49-F238E27FC236}">
                    <a16:creationId xmlns:a16="http://schemas.microsoft.com/office/drawing/2014/main" id="{0B5594B9-1FA5-72DC-9121-343EE1A32B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8773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Arrow Connector 284">
                <a:extLst>
                  <a:ext uri="{FF2B5EF4-FFF2-40B4-BE49-F238E27FC236}">
                    <a16:creationId xmlns:a16="http://schemas.microsoft.com/office/drawing/2014/main" id="{F119B7B5-9F7F-94C1-B860-F188596D7A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7707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Arrow Connector 285">
                <a:extLst>
                  <a:ext uri="{FF2B5EF4-FFF2-40B4-BE49-F238E27FC236}">
                    <a16:creationId xmlns:a16="http://schemas.microsoft.com/office/drawing/2014/main" id="{8D09EB2C-5712-D908-7479-26936F91EF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6642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Arrow Connector 286">
                <a:extLst>
                  <a:ext uri="{FF2B5EF4-FFF2-40B4-BE49-F238E27FC236}">
                    <a16:creationId xmlns:a16="http://schemas.microsoft.com/office/drawing/2014/main" id="{C9B62363-3791-A56D-95A2-55B1A90738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5577" y="5079121"/>
                <a:ext cx="0" cy="330242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55" name="Straight Arrow Connector 2054">
              <a:extLst>
                <a:ext uri="{FF2B5EF4-FFF2-40B4-BE49-F238E27FC236}">
                  <a16:creationId xmlns:a16="http://schemas.microsoft.com/office/drawing/2014/main" id="{579B8281-05F6-B280-AA69-91CA3EA3E9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2477" y="4986531"/>
              <a:ext cx="314792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8" name="Straight Arrow Connector 2057">
              <a:extLst>
                <a:ext uri="{FF2B5EF4-FFF2-40B4-BE49-F238E27FC236}">
                  <a16:creationId xmlns:a16="http://schemas.microsoft.com/office/drawing/2014/main" id="{C738C9C9-96FB-2961-8B17-4502038133B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81261" y="4631694"/>
              <a:ext cx="180765" cy="275867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0" name="Straight Arrow Connector 2059">
              <a:extLst>
                <a:ext uri="{FF2B5EF4-FFF2-40B4-BE49-F238E27FC236}">
                  <a16:creationId xmlns:a16="http://schemas.microsoft.com/office/drawing/2014/main" id="{726AB864-7337-188F-0C44-4F5D6D3658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29873" y="5065502"/>
              <a:ext cx="208839" cy="245754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8A9114A-D56B-102B-B401-3CF80EE7BBDA}"/>
              </a:ext>
            </a:extLst>
          </p:cNvPr>
          <p:cNvSpPr/>
          <p:nvPr/>
        </p:nvSpPr>
        <p:spPr>
          <a:xfrm>
            <a:off x="2006257" y="4857005"/>
            <a:ext cx="2953253" cy="26982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8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1000" fill="hold"/>
                                        <p:tgtEl>
                                          <p:spTgt spid="2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6" presetClass="emph" presetSubtype="0" autoRev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500" fill="hold"/>
                                        <p:tgtEl>
                                          <p:spTgt spid="26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0" dur="indefinite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/>
      <p:bldP spid="242" grpId="0"/>
      <p:bldP spid="260" grpId="0" animBg="1"/>
      <p:bldP spid="261" grpId="0" animBg="1"/>
      <p:bldP spid="261" grpId="1" animBg="1"/>
      <p:bldP spid="262" grpId="0" animBg="1"/>
      <p:bldP spid="264" grpId="0" animBg="1"/>
      <p:bldP spid="264" grpId="1" animBg="1"/>
      <p:bldP spid="382" grpId="0"/>
      <p:bldP spid="392" grpId="0"/>
      <p:bldP spid="393" grpId="0"/>
      <p:bldP spid="394" grpId="0"/>
      <p:bldP spid="395" grpId="0"/>
      <p:bldP spid="396" grpId="0"/>
      <p:bldP spid="397" grpId="0"/>
      <p:bldP spid="398" grpId="0"/>
      <p:bldP spid="399" grpId="0" animBg="1"/>
      <p:bldP spid="400" grpId="0" animBg="1"/>
      <p:bldP spid="401" grpId="0" animBg="1"/>
      <p:bldP spid="402" grpId="0" animBg="1"/>
      <p:bldP spid="513" grpId="0"/>
      <p:bldP spid="514" grpId="0"/>
      <p:bldP spid="11" grpId="0" animBg="1"/>
      <p:bldP spid="13" grpId="0" animBg="1"/>
      <p:bldP spid="145" grpId="0"/>
      <p:bldP spid="145" grpId="1"/>
      <p:bldP spid="146" grpId="0" animBg="1"/>
      <p:bldP spid="150" grpId="0"/>
      <p:bldP spid="20" grpId="0" animBg="1"/>
      <p:bldP spid="158" grpId="0" animBg="1"/>
      <p:bldP spid="159" grpId="0" animBg="1"/>
      <p:bldP spid="22" grpId="0"/>
      <p:bldP spid="154" grpId="0"/>
      <p:bldP spid="12" grpId="0"/>
      <p:bldP spid="151" grpId="0"/>
      <p:bldP spid="266" grpId="0"/>
      <p:bldP spid="268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Oval 105"/>
          <p:cNvSpPr/>
          <p:nvPr/>
        </p:nvSpPr>
        <p:spPr>
          <a:xfrm>
            <a:off x="10986607" y="1059137"/>
            <a:ext cx="990228" cy="990228"/>
          </a:xfrm>
          <a:prstGeom prst="ellipse">
            <a:avLst/>
          </a:prstGeom>
          <a:noFill/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1"/>
              <p:cNvSpPr txBox="1">
                <a:spLocks/>
              </p:cNvSpPr>
              <p:nvPr/>
            </p:nvSpPr>
            <p:spPr bwMode="auto">
              <a:xfrm>
                <a:off x="138827" y="1028818"/>
                <a:ext cx="4610323" cy="3668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lnSpc>
                    <a:spcPct val="102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4D4D4D"/>
                  </a:buClr>
                  <a:defRPr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  <a:cs typeface="Gill Sans MT" panose="020B0502020104020203" pitchFamily="34" charset="0"/>
                  </a:defRPr>
                </a:lvl1pPr>
                <a:lvl2pPr marL="355600" indent="-176213" algn="l" rtl="0" eaLnBrk="0" fontAlgn="base" hangingPunct="0">
                  <a:lnSpc>
                    <a:spcPct val="102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4D4D4D"/>
                  </a:buClr>
                  <a:buSzPct val="90000"/>
                  <a:buChar char="-"/>
                  <a:defRPr sz="16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</a:defRPr>
                </a:lvl2pPr>
                <a:lvl3pPr marL="723900" indent="-188913" algn="l" rtl="0" eaLnBrk="0" fontAlgn="base" hangingPunct="0">
                  <a:lnSpc>
                    <a:spcPct val="102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4D4D4D"/>
                  </a:buClr>
                  <a:buSzPct val="90000"/>
                  <a:buChar char="-"/>
                  <a:defRPr sz="14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</a:defRPr>
                </a:lvl3pPr>
                <a:lvl4pPr marL="1079500" indent="-176213" algn="l" rtl="0" eaLnBrk="0" fontAlgn="base" hangingPunct="0">
                  <a:lnSpc>
                    <a:spcPct val="102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4D4D4D"/>
                  </a:buClr>
                  <a:buSzPct val="90000"/>
                  <a:buChar char="-"/>
                  <a:defRPr sz="14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</a:defRPr>
                </a:lvl4pPr>
                <a:lvl5pPr marL="1435100" indent="-176213" algn="l" rtl="0" eaLnBrk="0" fontAlgn="base" hangingPunct="0">
                  <a:lnSpc>
                    <a:spcPct val="102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SzPct val="90000"/>
                  <a:buChar char="-"/>
                  <a:defRPr sz="1400">
                    <a:solidFill>
                      <a:schemeClr val="tx1"/>
                    </a:solidFill>
                    <a:latin typeface="Gill Sans MT" panose="020B0502020104020203" pitchFamily="34" charset="0"/>
                    <a:ea typeface="+mn-ea"/>
                  </a:defRPr>
                </a:lvl5pPr>
                <a:lvl6pPr marL="1892300" indent="-176213" algn="l" rtl="0" fontAlgn="base">
                  <a:lnSpc>
                    <a:spcPct val="102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SzPct val="90000"/>
                  <a:buChar char="-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349500" indent="-176213" algn="l" rtl="0" fontAlgn="base">
                  <a:lnSpc>
                    <a:spcPct val="102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SzPct val="90000"/>
                  <a:buChar char="-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2806700" indent="-176213" algn="l" rtl="0" fontAlgn="base">
                  <a:lnSpc>
                    <a:spcPct val="102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SzPct val="90000"/>
                  <a:buChar char="-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263900" indent="-176213" algn="l" rtl="0" fontAlgn="base">
                  <a:lnSpc>
                    <a:spcPct val="102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SzPct val="90000"/>
                  <a:buChar char="-"/>
                  <a:defRPr sz="14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/>
                <a:r>
                  <a:rPr lang="en-US" kern="0" dirty="0">
                    <a:latin typeface="+mn-lt"/>
                  </a:rPr>
                  <a:t>In most cases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29348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1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𝒅𝒊𝒇𝒇</m:t>
                            </m:r>
                          </m:sub>
                        </m:sSub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𝒆𝒇𝒇</m:t>
                        </m:r>
                      </m:sub>
                    </m:sSub>
                    <m:r>
                      <a:rPr lang="en-US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kern="0" dirty="0">
                    <a:latin typeface="+mn-lt"/>
                  </a:rPr>
                  <a:t>limit by far the yields.</a:t>
                </a:r>
              </a:p>
            </p:txBody>
          </p:sp>
        </mc:Choice>
        <mc:Fallback xmlns="">
          <p:sp>
            <p:nvSpPr>
              <p:cNvPr id="17" name="Content Placeholder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8827" y="1028818"/>
                <a:ext cx="4610323" cy="366817"/>
              </a:xfrm>
              <a:prstGeom prst="rect">
                <a:avLst/>
              </a:prstGeom>
              <a:blipFill>
                <a:blip r:embed="rId2"/>
                <a:stretch>
                  <a:fillRect l="-3175" t="-20000" r="-794" b="-15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161166" y="3375457"/>
            <a:ext cx="4295775" cy="116117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83201" y="4618625"/>
            <a:ext cx="4015931" cy="358096"/>
            <a:chOff x="4672954" y="6818173"/>
            <a:chExt cx="4015930" cy="358094"/>
          </a:xfrm>
        </p:grpSpPr>
        <p:sp>
          <p:nvSpPr>
            <p:cNvPr id="20" name="TextBox 19"/>
            <p:cNvSpPr txBox="1"/>
            <p:nvPr/>
          </p:nvSpPr>
          <p:spPr>
            <a:xfrm>
              <a:off x="4672954" y="6818173"/>
              <a:ext cx="1208985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Operation 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927504" y="6837712"/>
              <a:ext cx="1761380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Grain size/Porosity</a:t>
              </a:r>
            </a:p>
          </p:txBody>
        </p:sp>
        <p:sp>
          <p:nvSpPr>
            <p:cNvPr id="22" name="Left-Right Arrow 21"/>
            <p:cNvSpPr/>
            <p:nvPr/>
          </p:nvSpPr>
          <p:spPr>
            <a:xfrm>
              <a:off x="5969296" y="6856361"/>
              <a:ext cx="903402" cy="319906"/>
            </a:xfrm>
            <a:prstGeom prst="leftRight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37970" y="5733675"/>
            <a:ext cx="3045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latin typeface="Gill Sans MT" panose="020B0502020104020203" pitchFamily="34" charset="0"/>
              </a:rPr>
              <a:t>Assess microstructure stability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84009" y="3757469"/>
                <a:ext cx="2372508" cy="578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𝜺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𝒅𝒊𝒇𝒇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e>
                      </m:ra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,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009" y="3757469"/>
                <a:ext cx="2372508" cy="578172"/>
              </a:xfrm>
              <a:prstGeom prst="rect">
                <a:avLst/>
              </a:prstGeom>
              <a:blipFill>
                <a:blip r:embed="rId3"/>
                <a:stretch>
                  <a:fillRect b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ight Arrow 24"/>
          <p:cNvSpPr/>
          <p:nvPr/>
        </p:nvSpPr>
        <p:spPr>
          <a:xfrm>
            <a:off x="2551074" y="3854484"/>
            <a:ext cx="225497" cy="40189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731337" y="3863508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ambria" panose="02040503050406030204" pitchFamily="18" charset="0"/>
              </a:rPr>
              <a:t>r</a:t>
            </a:r>
            <a:r>
              <a:rPr lang="en-US" sz="1600" dirty="0">
                <a:latin typeface="Cambria" panose="02040503050406030204" pitchFamily="18" charset="0"/>
              </a:rPr>
              <a:t> /10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1165" y="3453762"/>
            <a:ext cx="2235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ill Sans MT" panose="020B0502020104020203" pitchFamily="34" charset="0"/>
              </a:rPr>
              <a:t>Diffusion limited release:</a:t>
            </a:r>
          </a:p>
        </p:txBody>
      </p:sp>
      <p:sp>
        <p:nvSpPr>
          <p:cNvPr id="28" name="Oval 27"/>
          <p:cNvSpPr/>
          <p:nvPr/>
        </p:nvSpPr>
        <p:spPr>
          <a:xfrm>
            <a:off x="2141386" y="4104244"/>
            <a:ext cx="188733" cy="26617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475393" y="3855839"/>
                <a:ext cx="1078895" cy="361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𝒅𝒊𝒇𝒇</m:t>
                        </m:r>
                      </m:sub>
                    </m:sSub>
                  </m:oMath>
                </a14:m>
                <a:r>
                  <a:rPr lang="en-US" sz="1600" dirty="0">
                    <a:latin typeface="Cambria" panose="02040503050406030204" pitchFamily="18" charset="0"/>
                  </a:rPr>
                  <a:t>x10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393" y="3855839"/>
                <a:ext cx="1078895" cy="361894"/>
              </a:xfrm>
              <a:prstGeom prst="rect">
                <a:avLst/>
              </a:prstGeom>
              <a:blipFill>
                <a:blip r:embed="rId4"/>
                <a:stretch>
                  <a:fillRect t="-6780"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ight Arrow 29"/>
          <p:cNvSpPr/>
          <p:nvPr/>
        </p:nvSpPr>
        <p:spPr>
          <a:xfrm>
            <a:off x="3323606" y="3831837"/>
            <a:ext cx="225497" cy="40189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637840" y="3504121"/>
                <a:ext cx="8004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≤2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840" y="3504121"/>
                <a:ext cx="800476" cy="276999"/>
              </a:xfrm>
              <a:prstGeom prst="rect">
                <a:avLst/>
              </a:prstGeom>
              <a:blipFill>
                <a:blip r:embed="rId5"/>
                <a:stretch>
                  <a:fillRect l="-6107" r="-8397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2" name="Chart 31"/>
          <p:cNvGraphicFramePr>
            <a:graphicFrameLocks/>
          </p:cNvGraphicFramePr>
          <p:nvPr/>
        </p:nvGraphicFramePr>
        <p:xfrm>
          <a:off x="126588" y="1338639"/>
          <a:ext cx="4498827" cy="1895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Arc 7"/>
          <p:cNvSpPr/>
          <p:nvPr/>
        </p:nvSpPr>
        <p:spPr>
          <a:xfrm rot="15277364">
            <a:off x="2521413" y="-137776"/>
            <a:ext cx="1244612" cy="4509968"/>
          </a:xfrm>
          <a:prstGeom prst="arc">
            <a:avLst>
              <a:gd name="adj1" fmla="val 16947872"/>
              <a:gd name="adj2" fmla="val 0"/>
            </a:avLst>
          </a:prstGeom>
          <a:ln>
            <a:solidFill>
              <a:srgbClr val="C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6916583" y="1666395"/>
            <a:ext cx="5115909" cy="5115909"/>
          </a:xfrm>
          <a:prstGeom prst="ellipse">
            <a:avLst/>
          </a:prstGeom>
          <a:solidFill>
            <a:srgbClr val="104282"/>
          </a:solidFill>
          <a:ln w="95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Multiplication Sign 13"/>
          <p:cNvSpPr/>
          <p:nvPr/>
        </p:nvSpPr>
        <p:spPr>
          <a:xfrm>
            <a:off x="9394513" y="4094357"/>
            <a:ext cx="258891" cy="25889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5" name="Multiplication Sign 54"/>
          <p:cNvSpPr/>
          <p:nvPr/>
        </p:nvSpPr>
        <p:spPr>
          <a:xfrm>
            <a:off x="11223848" y="2331241"/>
            <a:ext cx="258891" cy="25889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9474538" y="4176447"/>
            <a:ext cx="95805" cy="9580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227" name="Straight Arrow Connector 226"/>
          <p:cNvCxnSpPr>
            <a:cxnSpLocks/>
            <a:stCxn id="9" idx="2"/>
            <a:endCxn id="9" idx="6"/>
          </p:cNvCxnSpPr>
          <p:nvPr/>
        </p:nvCxnSpPr>
        <p:spPr>
          <a:xfrm>
            <a:off x="6916583" y="4224349"/>
            <a:ext cx="511590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8" name="TextBox 227"/>
          <p:cNvSpPr txBox="1"/>
          <p:nvPr/>
        </p:nvSpPr>
        <p:spPr>
          <a:xfrm>
            <a:off x="8980596" y="4386504"/>
            <a:ext cx="90762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239" name="Straight Connector 238"/>
          <p:cNvCxnSpPr/>
          <p:nvPr/>
        </p:nvCxnSpPr>
        <p:spPr>
          <a:xfrm flipH="1">
            <a:off x="8747126" y="4224350"/>
            <a:ext cx="774700" cy="223825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cxnSpLocks/>
          </p:cNvCxnSpPr>
          <p:nvPr/>
        </p:nvCxnSpPr>
        <p:spPr>
          <a:xfrm flipH="1" flipV="1">
            <a:off x="8445500" y="4035426"/>
            <a:ext cx="314325" cy="415925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/>
          </p:cNvCxnSpPr>
          <p:nvPr/>
        </p:nvCxnSpPr>
        <p:spPr>
          <a:xfrm>
            <a:off x="8026401" y="3777041"/>
            <a:ext cx="415927" cy="258384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cxnSpLocks/>
          </p:cNvCxnSpPr>
          <p:nvPr/>
        </p:nvCxnSpPr>
        <p:spPr>
          <a:xfrm>
            <a:off x="8023225" y="3784600"/>
            <a:ext cx="904875" cy="69851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cxnSpLocks/>
          </p:cNvCxnSpPr>
          <p:nvPr/>
        </p:nvCxnSpPr>
        <p:spPr>
          <a:xfrm>
            <a:off x="8923655" y="3858835"/>
            <a:ext cx="394971" cy="910016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/>
          </p:cNvCxnSpPr>
          <p:nvPr/>
        </p:nvCxnSpPr>
        <p:spPr>
          <a:xfrm flipV="1">
            <a:off x="9318626" y="4368801"/>
            <a:ext cx="809625" cy="393521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/>
          </p:cNvCxnSpPr>
          <p:nvPr/>
        </p:nvCxnSpPr>
        <p:spPr>
          <a:xfrm>
            <a:off x="10134601" y="4367592"/>
            <a:ext cx="342900" cy="213933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cxnSpLocks/>
          </p:cNvCxnSpPr>
          <p:nvPr/>
        </p:nvCxnSpPr>
        <p:spPr>
          <a:xfrm flipV="1">
            <a:off x="10474324" y="4556125"/>
            <a:ext cx="723901" cy="21016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cxnSpLocks/>
          </p:cNvCxnSpPr>
          <p:nvPr/>
        </p:nvCxnSpPr>
        <p:spPr>
          <a:xfrm>
            <a:off x="10718800" y="4019551"/>
            <a:ext cx="476251" cy="539749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</p:cNvCxnSpPr>
          <p:nvPr/>
        </p:nvCxnSpPr>
        <p:spPr>
          <a:xfrm>
            <a:off x="10715625" y="4011991"/>
            <a:ext cx="746127" cy="131384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cxnSpLocks/>
          </p:cNvCxnSpPr>
          <p:nvPr/>
        </p:nvCxnSpPr>
        <p:spPr>
          <a:xfrm>
            <a:off x="10766897" y="3528409"/>
            <a:ext cx="713904" cy="608617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cxnSpLocks/>
          </p:cNvCxnSpPr>
          <p:nvPr/>
        </p:nvCxnSpPr>
        <p:spPr>
          <a:xfrm>
            <a:off x="10042526" y="2971801"/>
            <a:ext cx="720727" cy="546100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cxnSpLocks/>
          </p:cNvCxnSpPr>
          <p:nvPr/>
        </p:nvCxnSpPr>
        <p:spPr>
          <a:xfrm flipH="1">
            <a:off x="9947275" y="2971800"/>
            <a:ext cx="95252" cy="457200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cxnSpLocks/>
          </p:cNvCxnSpPr>
          <p:nvPr/>
        </p:nvCxnSpPr>
        <p:spPr>
          <a:xfrm flipV="1">
            <a:off x="9950452" y="3076575"/>
            <a:ext cx="933449" cy="341692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cxnSpLocks/>
          </p:cNvCxnSpPr>
          <p:nvPr/>
        </p:nvCxnSpPr>
        <p:spPr>
          <a:xfrm flipV="1">
            <a:off x="10880723" y="2695575"/>
            <a:ext cx="22228" cy="376229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cxnSpLocks/>
          </p:cNvCxnSpPr>
          <p:nvPr/>
        </p:nvCxnSpPr>
        <p:spPr>
          <a:xfrm flipV="1">
            <a:off x="10902951" y="2481831"/>
            <a:ext cx="450343" cy="205572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9" name="Oval 258"/>
          <p:cNvSpPr/>
          <p:nvPr/>
        </p:nvSpPr>
        <p:spPr>
          <a:xfrm>
            <a:off x="10998963" y="1068353"/>
            <a:ext cx="967551" cy="96755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0" name="Oval 99"/>
          <p:cNvSpPr/>
          <p:nvPr/>
        </p:nvSpPr>
        <p:spPr>
          <a:xfrm>
            <a:off x="11253195" y="1320387"/>
            <a:ext cx="459343" cy="459343"/>
          </a:xfrm>
          <a:prstGeom prst="ellipse">
            <a:avLst/>
          </a:prstGeom>
          <a:solidFill>
            <a:srgbClr val="104282"/>
          </a:solidFill>
          <a:ln>
            <a:solidFill>
              <a:srgbClr val="1042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102" name="Oval 101"/>
          <p:cNvSpPr/>
          <p:nvPr/>
        </p:nvSpPr>
        <p:spPr>
          <a:xfrm>
            <a:off x="11253066" y="1320389"/>
            <a:ext cx="459343" cy="459343"/>
          </a:xfrm>
          <a:prstGeom prst="ellipse">
            <a:avLst/>
          </a:prstGeom>
          <a:solidFill>
            <a:srgbClr val="104282"/>
          </a:solidFill>
          <a:ln>
            <a:solidFill>
              <a:srgbClr val="1042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103" name="Oval 102"/>
          <p:cNvSpPr/>
          <p:nvPr/>
        </p:nvSpPr>
        <p:spPr>
          <a:xfrm>
            <a:off x="11252937" y="1320389"/>
            <a:ext cx="459343" cy="459343"/>
          </a:xfrm>
          <a:prstGeom prst="ellipse">
            <a:avLst/>
          </a:prstGeom>
          <a:solidFill>
            <a:srgbClr val="104282"/>
          </a:solidFill>
          <a:ln>
            <a:solidFill>
              <a:srgbClr val="1042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04" name="Oval 103"/>
          <p:cNvSpPr/>
          <p:nvPr/>
        </p:nvSpPr>
        <p:spPr>
          <a:xfrm>
            <a:off x="11252807" y="1320389"/>
            <a:ext cx="459343" cy="459343"/>
          </a:xfrm>
          <a:prstGeom prst="ellipse">
            <a:avLst/>
          </a:prstGeom>
          <a:solidFill>
            <a:srgbClr val="104282"/>
          </a:solidFill>
          <a:ln>
            <a:solidFill>
              <a:srgbClr val="1042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8473349" y="4949826"/>
            <a:ext cx="1845377" cy="20617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b="1" dirty="0">
                <a:solidFill>
                  <a:schemeClr val="bg1"/>
                </a:solidFill>
              </a:rPr>
              <a:t>t</a:t>
            </a:r>
            <a:r>
              <a:rPr lang="en-US" sz="2133" b="1" baseline="-25000" dirty="0">
                <a:solidFill>
                  <a:schemeClr val="bg1"/>
                </a:solidFill>
              </a:rPr>
              <a:t>1/2</a:t>
            </a:r>
            <a:r>
              <a:rPr lang="en-US" sz="2133" b="1" dirty="0">
                <a:solidFill>
                  <a:schemeClr val="bg1"/>
                </a:solidFill>
              </a:rPr>
              <a:t> = 1 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bg1"/>
                </a:solidFill>
              </a:rPr>
              <a:t>1s – 50%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bg1"/>
                </a:solidFill>
              </a:rPr>
              <a:t>2s – 25%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bg1"/>
                </a:solidFill>
              </a:rPr>
              <a:t>3s – 12.5%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bg1"/>
                </a:solidFill>
              </a:rPr>
              <a:t>4s – 6.25%</a:t>
            </a:r>
          </a:p>
          <a:p>
            <a:endParaRPr lang="en-US" sz="2133" dirty="0">
              <a:solidFill>
                <a:schemeClr val="bg1"/>
              </a:solidFill>
            </a:endParaRPr>
          </a:p>
        </p:txBody>
      </p:sp>
      <p:sp>
        <p:nvSpPr>
          <p:cNvPr id="262" name="Rectangle 261"/>
          <p:cNvSpPr/>
          <p:nvPr/>
        </p:nvSpPr>
        <p:spPr>
          <a:xfrm>
            <a:off x="8900277" y="6310010"/>
            <a:ext cx="1507279" cy="346191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63" name="TextBox 262"/>
          <p:cNvSpPr txBox="1"/>
          <p:nvPr/>
        </p:nvSpPr>
        <p:spPr>
          <a:xfrm>
            <a:off x="10383871" y="4646234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10x smaller!</a:t>
            </a: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4697031" y="4787533"/>
            <a:ext cx="4276280" cy="12716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rgbClr val="C00000"/>
                </a:solidFill>
              </a:rPr>
              <a:t>Porous nanomaterials campaign started ~15 years ago (ISOLDE is 55 years old)</a:t>
            </a:r>
          </a:p>
          <a:p>
            <a:pPr marL="476239" lvl="1" indent="-232828"/>
            <a:r>
              <a:rPr lang="en-US" sz="1600" b="1" u="sng" dirty="0"/>
              <a:t>Shorter diffusion lengths</a:t>
            </a:r>
            <a:endParaRPr lang="en-US" sz="1600" b="1" dirty="0"/>
          </a:p>
          <a:p>
            <a:pPr marL="476239" lvl="1" indent="-232828"/>
            <a:r>
              <a:rPr lang="en-US" sz="1600" b="1" u="sng" dirty="0"/>
              <a:t>Higher porosity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10332" y="1186264"/>
            <a:ext cx="3846085" cy="2784165"/>
            <a:chOff x="9708036" y="1003979"/>
            <a:chExt cx="2884564" cy="2088124"/>
          </a:xfrm>
        </p:grpSpPr>
        <p:grpSp>
          <p:nvGrpSpPr>
            <p:cNvPr id="114" name="Group 113"/>
            <p:cNvGrpSpPr/>
            <p:nvPr/>
          </p:nvGrpSpPr>
          <p:grpSpPr>
            <a:xfrm>
              <a:off x="9708036" y="1003979"/>
              <a:ext cx="2884564" cy="2088124"/>
              <a:chOff x="-87676" y="767406"/>
              <a:chExt cx="2884564" cy="2088124"/>
            </a:xfrm>
          </p:grpSpPr>
          <p:graphicFrame>
            <p:nvGraphicFramePr>
              <p:cNvPr id="115" name="Chart 114"/>
              <p:cNvGraphicFramePr>
                <a:graphicFrameLocks/>
              </p:cNvGraphicFramePr>
              <p:nvPr/>
            </p:nvGraphicFramePr>
            <p:xfrm>
              <a:off x="-87676" y="767406"/>
              <a:ext cx="2884564" cy="208812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cxnSp>
            <p:nvCxnSpPr>
              <p:cNvPr id="116" name="Straight Connector 115"/>
              <p:cNvCxnSpPr/>
              <p:nvPr/>
            </p:nvCxnSpPr>
            <p:spPr>
              <a:xfrm>
                <a:off x="295275" y="985768"/>
                <a:ext cx="0" cy="1615545"/>
              </a:xfrm>
              <a:prstGeom prst="line">
                <a:avLst/>
              </a:prstGeom>
              <a:ln>
                <a:solidFill>
                  <a:srgbClr val="10428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H="1">
                <a:off x="285750" y="2594169"/>
                <a:ext cx="2358330" cy="0"/>
              </a:xfrm>
              <a:prstGeom prst="line">
                <a:avLst/>
              </a:prstGeom>
              <a:ln>
                <a:solidFill>
                  <a:srgbClr val="10428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9" name="TextBox 118"/>
            <p:cNvSpPr txBox="1"/>
            <p:nvPr/>
          </p:nvSpPr>
          <p:spPr>
            <a:xfrm rot="16200000">
              <a:off x="9280195" y="1871292"/>
              <a:ext cx="1355179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b="1" dirty="0"/>
                <a:t>Diffusion/Effusion</a:t>
              </a:r>
            </a:p>
          </p:txBody>
        </p:sp>
      </p:grpSp>
      <p:sp>
        <p:nvSpPr>
          <p:cNvPr id="68" name="Multiplication Sign 67"/>
          <p:cNvSpPr/>
          <p:nvPr/>
        </p:nvSpPr>
        <p:spPr>
          <a:xfrm>
            <a:off x="7610375" y="2405813"/>
            <a:ext cx="258891" cy="258891"/>
          </a:xfrm>
          <a:prstGeom prst="mathMultiply">
            <a:avLst/>
          </a:prstGeom>
          <a:solidFill>
            <a:srgbClr val="104282"/>
          </a:solidFill>
          <a:ln>
            <a:solidFill>
              <a:srgbClr val="1042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1" name="Multiplication Sign 70"/>
          <p:cNvSpPr/>
          <p:nvPr/>
        </p:nvSpPr>
        <p:spPr>
          <a:xfrm>
            <a:off x="7259395" y="2953839"/>
            <a:ext cx="258891" cy="258891"/>
          </a:xfrm>
          <a:prstGeom prst="mathMultiply">
            <a:avLst/>
          </a:prstGeom>
          <a:solidFill>
            <a:srgbClr val="104282"/>
          </a:solidFill>
          <a:ln>
            <a:solidFill>
              <a:srgbClr val="10428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7739820" y="2576943"/>
            <a:ext cx="0" cy="1045005"/>
          </a:xfrm>
          <a:prstGeom prst="line">
            <a:avLst/>
          </a:prstGeom>
          <a:ln>
            <a:solidFill>
              <a:srgbClr val="1042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>
            <a:off x="7388992" y="3118885"/>
            <a:ext cx="0" cy="493540"/>
          </a:xfrm>
          <a:prstGeom prst="line">
            <a:avLst/>
          </a:prstGeom>
          <a:ln>
            <a:solidFill>
              <a:srgbClr val="1042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388992" y="3432033"/>
            <a:ext cx="339368" cy="0"/>
          </a:xfrm>
          <a:prstGeom prst="straightConnector1">
            <a:avLst/>
          </a:prstGeom>
          <a:ln>
            <a:solidFill>
              <a:srgbClr val="10428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3" name="TextBox 232"/>
          <p:cNvSpPr txBox="1"/>
          <p:nvPr/>
        </p:nvSpPr>
        <p:spPr>
          <a:xfrm>
            <a:off x="8980596" y="1284078"/>
            <a:ext cx="3295537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Can we stabilize porous nanostructures at high temperatures?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/>
              <a:t>Unique in the literature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/>
              <a:t>Needs R</a:t>
            </a:r>
            <a:r>
              <a:rPr lang="en-US" sz="1867" dirty="0">
                <a:latin typeface="Arial" panose="020B0604020202020204" pitchFamily="34" charset="0"/>
                <a:cs typeface="Arial" panose="020B0604020202020204" pitchFamily="34" charset="0"/>
              </a:rPr>
              <a:t>&amp;D</a:t>
            </a:r>
            <a:endParaRPr lang="en-US" sz="1867" dirty="0"/>
          </a:p>
        </p:txBody>
      </p:sp>
      <p:grpSp>
        <p:nvGrpSpPr>
          <p:cNvPr id="241" name="Group 240"/>
          <p:cNvGrpSpPr/>
          <p:nvPr/>
        </p:nvGrpSpPr>
        <p:grpSpPr>
          <a:xfrm>
            <a:off x="8891294" y="4200299"/>
            <a:ext cx="1260282" cy="1151381"/>
            <a:chOff x="6682757" y="3150224"/>
            <a:chExt cx="945211" cy="863536"/>
          </a:xfrm>
          <a:effectLst/>
        </p:grpSpPr>
        <p:cxnSp>
          <p:nvCxnSpPr>
            <p:cNvPr id="235" name="Straight Connector 234"/>
            <p:cNvCxnSpPr>
              <a:cxnSpLocks/>
            </p:cNvCxnSpPr>
            <p:nvPr/>
          </p:nvCxnSpPr>
          <p:spPr>
            <a:xfrm>
              <a:off x="7378429" y="3150224"/>
              <a:ext cx="11950" cy="555859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cxnSpLocks/>
            </p:cNvCxnSpPr>
            <p:nvPr/>
          </p:nvCxnSpPr>
          <p:spPr>
            <a:xfrm>
              <a:off x="6851628" y="3159033"/>
              <a:ext cx="11950" cy="555859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Arrow Connector 239"/>
            <p:cNvCxnSpPr/>
            <p:nvPr/>
          </p:nvCxnSpPr>
          <p:spPr>
            <a:xfrm>
              <a:off x="6888870" y="3655354"/>
              <a:ext cx="481400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6682757" y="3667511"/>
              <a:ext cx="945211" cy="3462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104282"/>
                  </a:solidFill>
                </a:rPr>
                <a:t>100 </a:t>
              </a:r>
              <a:r>
                <a:rPr lang="en-US" sz="2400" b="1" dirty="0">
                  <a:solidFill>
                    <a:srgbClr val="10428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nm</a:t>
              </a:r>
              <a:endParaRPr lang="en-US" sz="2400" b="1" dirty="0">
                <a:solidFill>
                  <a:srgbClr val="104282"/>
                </a:solidFill>
              </a:endParaRPr>
            </a:p>
          </p:txBody>
        </p:sp>
      </p:grpSp>
      <p:sp>
        <p:nvSpPr>
          <p:cNvPr id="242" name="TextBox 241"/>
          <p:cNvSpPr txBox="1"/>
          <p:nvPr/>
        </p:nvSpPr>
        <p:spPr>
          <a:xfrm>
            <a:off x="2977051" y="4144712"/>
            <a:ext cx="1143262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 dirty="0">
                <a:solidFill>
                  <a:srgbClr val="C00000"/>
                </a:solidFill>
              </a:rPr>
              <a:t>Same T!</a:t>
            </a:r>
          </a:p>
        </p:txBody>
      </p:sp>
      <p:sp>
        <p:nvSpPr>
          <p:cNvPr id="243" name="TextBox 242"/>
          <p:cNvSpPr txBox="1"/>
          <p:nvPr/>
        </p:nvSpPr>
        <p:spPr>
          <a:xfrm>
            <a:off x="5246093" y="1583833"/>
            <a:ext cx="2576656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7" dirty="0"/>
              <a:t>Nano materials sinter faster</a:t>
            </a:r>
          </a:p>
          <a:p>
            <a:pPr marL="380990" indent="-260344">
              <a:buFont typeface="Arial" panose="020B0604020202020204" pitchFamily="34" charset="0"/>
              <a:buChar char="•"/>
            </a:pPr>
            <a:r>
              <a:rPr lang="en-US" sz="1467" dirty="0"/>
              <a:t>Reduce operation temperature to stabilize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70513" y="5076549"/>
            <a:ext cx="4124084" cy="584775"/>
            <a:chOff x="4712656" y="6805704"/>
            <a:chExt cx="4124082" cy="584774"/>
          </a:xfrm>
        </p:grpSpPr>
        <p:sp>
          <p:nvSpPr>
            <p:cNvPr id="98" name="TextBox 97"/>
            <p:cNvSpPr txBox="1"/>
            <p:nvPr/>
          </p:nvSpPr>
          <p:spPr>
            <a:xfrm>
              <a:off x="4712656" y="6805704"/>
              <a:ext cx="1711629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Gill Sans MT" panose="020B0502020104020203" pitchFamily="34" charset="0"/>
                </a:rPr>
                <a:t>Diffusivity</a:t>
              </a:r>
            </a:p>
            <a:p>
              <a:pPr algn="ctr"/>
              <a:r>
                <a:rPr lang="en-US" sz="1600" dirty="0">
                  <a:latin typeface="Gill Sans MT" panose="020B0502020104020203" pitchFamily="34" charset="0"/>
                </a:rPr>
                <a:t>(rate of diffusion)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7267079" y="6846936"/>
              <a:ext cx="1569659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0"/>
                </a:rPr>
                <a:t>Diffusion lengths</a:t>
              </a:r>
            </a:p>
          </p:txBody>
        </p:sp>
        <p:sp>
          <p:nvSpPr>
            <p:cNvPr id="101" name="Left-Right Arrow 21"/>
            <p:cNvSpPr/>
            <p:nvPr/>
          </p:nvSpPr>
          <p:spPr>
            <a:xfrm>
              <a:off x="6313873" y="6881801"/>
              <a:ext cx="903402" cy="319906"/>
            </a:xfrm>
            <a:prstGeom prst="leftRight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7" name="Title 1"/>
          <p:cNvSpPr>
            <a:spLocks noGrp="1"/>
          </p:cNvSpPr>
          <p:nvPr>
            <p:ph type="title"/>
          </p:nvPr>
        </p:nvSpPr>
        <p:spPr>
          <a:xfrm>
            <a:off x="749938" y="233493"/>
            <a:ext cx="11442063" cy="940443"/>
          </a:xfrm>
        </p:spPr>
        <p:txBody>
          <a:bodyPr>
            <a:noAutofit/>
          </a:bodyPr>
          <a:lstStyle/>
          <a:p>
            <a:r>
              <a:rPr lang="en-US" sz="4000" dirty="0"/>
              <a:t>Target material influence on beam intensity?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6F4D348-4FBA-2632-A059-A0A126F35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80433" y="6479665"/>
            <a:ext cx="2743200" cy="230784"/>
          </a:xfrm>
        </p:spPr>
        <p:txBody>
          <a:bodyPr/>
          <a:lstStyle/>
          <a:p>
            <a:fld id="{A814E660-BF25-4843-B2A0-93C6E2B6253B}" type="slidenum">
              <a:rPr lang="en-BE" sz="1000" smtClean="0">
                <a:solidFill>
                  <a:schemeClr val="tx1"/>
                </a:solidFill>
              </a:rPr>
              <a:pPr/>
              <a:t>20</a:t>
            </a:fld>
            <a:endParaRPr lang="en-BE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5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4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97531E-6 L -0.06354 0.0321 L -0.08958 -0.02963 L -0.12396 -0.06482 L -0.04861 -0.05371 L -0.01666 0.07963 L 0.05035 0.02099 L 0.07813 0.05185 L 0.1375 0.04876 L 0.09792 -0.03087 L 0.16042 -0.01111 L 0.10139 -0.10371 L 0.04202 -0.18334 L 0.03472 -0.11605 L 0.11181 -0.16667 L 0.11354 -0.22346 L 0.15035 -0.25371 " pathEditMode="relative" rAng="0" ptsTypes="AAAAAAAAAAAAAAAAA">
                                      <p:cBhvr>
                                        <p:cTn id="55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-870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0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0"/>
                            </p:stCondLst>
                            <p:childTnLst>
                              <p:par>
                                <p:cTn id="2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00"/>
                            </p:stCondLst>
                            <p:childTnLst>
                              <p:par>
                                <p:cTn id="2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"/>
                            </p:stCondLst>
                            <p:childTnLst>
                              <p:par>
                                <p:cTn id="2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6" grpId="1" animBg="1"/>
      <p:bldP spid="17" grpId="0"/>
      <p:bldP spid="18" grpId="0" animBg="1"/>
      <p:bldP spid="23" grpId="0"/>
      <p:bldP spid="24" grpId="0"/>
      <p:bldP spid="25" grpId="0" animBg="1"/>
      <p:bldP spid="26" grpId="0"/>
      <p:bldP spid="27" grpId="0"/>
      <p:bldP spid="28" grpId="0" animBg="1"/>
      <p:bldP spid="29" grpId="0"/>
      <p:bldP spid="30" grpId="0" animBg="1"/>
      <p:bldP spid="31" grpId="0"/>
      <p:bldGraphic spid="32" grpId="0">
        <p:bldAsOne/>
      </p:bldGraphic>
      <p:bldP spid="8" grpId="0" animBg="1"/>
      <p:bldP spid="9" grpId="0" animBg="1"/>
      <p:bldP spid="9" grpId="1" animBg="1"/>
      <p:bldP spid="14" grpId="0" animBg="1"/>
      <p:bldP spid="14" grpId="1" animBg="1"/>
      <p:bldP spid="55" grpId="0" animBg="1"/>
      <p:bldP spid="55" grpId="1" animBg="1"/>
      <p:bldP spid="12" grpId="0" animBg="1"/>
      <p:bldP spid="12" grpId="1" animBg="1"/>
      <p:bldP spid="12" grpId="2" animBg="1"/>
      <p:bldP spid="228" grpId="0"/>
      <p:bldP spid="228" grpId="1"/>
      <p:bldP spid="259" grpId="0" animBg="1"/>
      <p:bldP spid="259" grpId="1" animBg="1"/>
      <p:bldP spid="100" grpId="0" animBg="1"/>
      <p:bldP spid="100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261" grpId="0"/>
      <p:bldP spid="261" grpId="1"/>
      <p:bldP spid="262" grpId="0" animBg="1"/>
      <p:bldP spid="262" grpId="1" animBg="1"/>
      <p:bldP spid="263" grpId="0"/>
      <p:bldP spid="16" grpId="0"/>
      <p:bldP spid="68" grpId="0" animBg="1"/>
      <p:bldP spid="71" grpId="0" animBg="1"/>
      <p:bldP spid="71" grpId="1" animBg="1"/>
      <p:bldP spid="233" grpId="0"/>
      <p:bldP spid="242" grpId="0"/>
      <p:bldP spid="2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PT" sz="4800" dirty="0" err="1"/>
              <a:t>How</a:t>
            </a:r>
            <a:r>
              <a:rPr lang="pt-PT" sz="4800" dirty="0"/>
              <a:t> to </a:t>
            </a:r>
            <a:r>
              <a:rPr lang="pt-PT" sz="4800" dirty="0" err="1"/>
              <a:t>develop</a:t>
            </a:r>
            <a:r>
              <a:rPr lang="pt-PT" sz="4800" dirty="0"/>
              <a:t> a </a:t>
            </a:r>
            <a:r>
              <a:rPr lang="pt-PT" sz="4800" dirty="0" err="1"/>
              <a:t>new</a:t>
            </a:r>
            <a:r>
              <a:rPr lang="pt-PT" sz="4800" dirty="0"/>
              <a:t> target material?</a:t>
            </a:r>
            <a:endParaRPr lang="en-US" sz="4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z="1100" smtClean="0">
                <a:solidFill>
                  <a:schemeClr val="tx1"/>
                </a:solidFill>
              </a:rPr>
              <a:pPr/>
              <a:t>21</a:t>
            </a:fld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4845" y="2916223"/>
            <a:ext cx="3092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F4798"/>
                </a:solidFill>
                <a:latin typeface="Gill Sans MT" panose="020B0502020104020203" pitchFamily="34" charset="0"/>
              </a:rPr>
              <a:t>Identifying suitable target nucleus </a:t>
            </a:r>
            <a:br>
              <a:rPr lang="en-US" sz="1600" dirty="0">
                <a:solidFill>
                  <a:srgbClr val="1F4798"/>
                </a:solidFill>
                <a:latin typeface="Gill Sans MT" panose="020B0502020104020203" pitchFamily="34" charset="0"/>
              </a:rPr>
            </a:br>
            <a:r>
              <a:rPr lang="en-US" sz="1600" dirty="0">
                <a:solidFill>
                  <a:srgbClr val="1F4798"/>
                </a:solidFill>
                <a:latin typeface="Gill Sans MT" panose="020B0502020104020203" pitchFamily="34" charset="0"/>
              </a:rPr>
              <a:t>and target chemical compound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3626" y="2916223"/>
            <a:ext cx="39551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1F4798"/>
                </a:solidFill>
                <a:latin typeface="Gill Sans MT" panose="020B0502020104020203" pitchFamily="34" charset="0"/>
              </a:rPr>
              <a:t>Stabilizing microstructure at high temperature and high-power irradiation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57075" y="3248747"/>
            <a:ext cx="944895" cy="0"/>
          </a:xfrm>
          <a:prstGeom prst="straightConnector1">
            <a:avLst/>
          </a:prstGeom>
          <a:ln>
            <a:solidFill>
              <a:srgbClr val="1F479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745925" y="2897850"/>
            <a:ext cx="18589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dirty="0">
                <a:solidFill>
                  <a:srgbClr val="1F4798"/>
                </a:solidFill>
                <a:latin typeface="Gill Sans MT" panose="020B0502020104020203" pitchFamily="34" charset="0"/>
              </a:rPr>
              <a:t>Engineering desired </a:t>
            </a:r>
            <a:br>
              <a:rPr lang="en-US" sz="1600" dirty="0">
                <a:solidFill>
                  <a:srgbClr val="1F4798"/>
                </a:solidFill>
                <a:latin typeface="Gill Sans MT" panose="020B0502020104020203" pitchFamily="34" charset="0"/>
              </a:rPr>
            </a:br>
            <a:r>
              <a:rPr lang="en-US" sz="1600" dirty="0">
                <a:solidFill>
                  <a:srgbClr val="1F4798"/>
                </a:solidFill>
                <a:latin typeface="Gill Sans MT" panose="020B0502020104020203" pitchFamily="34" charset="0"/>
              </a:rPr>
              <a:t>microstructure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601397" y="3248747"/>
            <a:ext cx="944895" cy="0"/>
          </a:xfrm>
          <a:prstGeom prst="straightConnector1">
            <a:avLst/>
          </a:prstGeom>
          <a:ln>
            <a:solidFill>
              <a:srgbClr val="1F479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7" idx="1"/>
          </p:cNvCxnSpPr>
          <p:nvPr/>
        </p:nvCxnSpPr>
        <p:spPr>
          <a:xfrm flipH="1">
            <a:off x="3680167" y="3885855"/>
            <a:ext cx="1306470" cy="15390"/>
          </a:xfrm>
          <a:prstGeom prst="straightConnector1">
            <a:avLst/>
          </a:prstGeom>
          <a:ln>
            <a:solidFill>
              <a:srgbClr val="1F479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rot="10800000" flipV="1">
            <a:off x="9594453" y="3570253"/>
            <a:ext cx="448116" cy="368392"/>
          </a:xfrm>
          <a:prstGeom prst="bentConnector3">
            <a:avLst>
              <a:gd name="adj1" fmla="val 3429"/>
            </a:avLst>
          </a:prstGeom>
          <a:ln>
            <a:solidFill>
              <a:srgbClr val="1F479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588926" y="3612666"/>
            <a:ext cx="2208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rgbClr val="1F4798"/>
                </a:solidFill>
                <a:latin typeface="Gill Sans MT" panose="020B0502020104020203" pitchFamily="34" charset="0"/>
              </a:rPr>
              <a:t>Studying diffusion and release properties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77517" y="3612666"/>
            <a:ext cx="2208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rgbClr val="1F4798"/>
                </a:solidFill>
                <a:latin typeface="Gill Sans MT" panose="020B0502020104020203" pitchFamily="34" charset="0"/>
              </a:rPr>
              <a:t>Post-irradiation material analysis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6202142" y="3907421"/>
            <a:ext cx="1333164" cy="0"/>
          </a:xfrm>
          <a:prstGeom prst="straightConnector1">
            <a:avLst/>
          </a:prstGeom>
          <a:ln>
            <a:solidFill>
              <a:srgbClr val="1F479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986637" y="3716578"/>
            <a:ext cx="22084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rgbClr val="1F4798"/>
                </a:solidFill>
                <a:latin typeface="Gill Sans MT" panose="020B0502020104020203" pitchFamily="34" charset="0"/>
              </a:rPr>
              <a:t>Online tests</a:t>
            </a:r>
          </a:p>
        </p:txBody>
      </p:sp>
      <p:cxnSp>
        <p:nvCxnSpPr>
          <p:cNvPr id="18" name="Elbow Connector 17"/>
          <p:cNvCxnSpPr/>
          <p:nvPr/>
        </p:nvCxnSpPr>
        <p:spPr>
          <a:xfrm rot="16200000" flipV="1">
            <a:off x="1497453" y="3437419"/>
            <a:ext cx="384000" cy="576000"/>
          </a:xfrm>
          <a:prstGeom prst="bentConnector3">
            <a:avLst>
              <a:gd name="adj1" fmla="val 690"/>
            </a:avLst>
          </a:prstGeom>
          <a:ln>
            <a:solidFill>
              <a:srgbClr val="1F479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1955" y="1151416"/>
            <a:ext cx="1890763" cy="165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1" t="11727" b="11993"/>
          <a:stretch/>
        </p:blipFill>
        <p:spPr>
          <a:xfrm>
            <a:off x="9149577" y="1107300"/>
            <a:ext cx="1702543" cy="168375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389998" y="4265385"/>
            <a:ext cx="2101082" cy="2129424"/>
            <a:chOff x="5542499" y="3199039"/>
            <a:chExt cx="1575812" cy="159706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01948" y="3199039"/>
              <a:ext cx="1416363" cy="1597068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5542499" y="4020578"/>
              <a:ext cx="896533" cy="369290"/>
              <a:chOff x="3420300" y="3628860"/>
              <a:chExt cx="896533" cy="369290"/>
            </a:xfrm>
          </p:grpSpPr>
          <p:cxnSp>
            <p:nvCxnSpPr>
              <p:cNvPr id="31" name="Straight Arrow Connector 30"/>
              <p:cNvCxnSpPr/>
              <p:nvPr/>
            </p:nvCxnSpPr>
            <p:spPr>
              <a:xfrm flipV="1">
                <a:off x="3529280" y="3776021"/>
                <a:ext cx="787553" cy="22212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 rot="20674317">
                <a:off x="3420300" y="3628860"/>
                <a:ext cx="795843" cy="3154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solidFill>
                      <a:srgbClr val="FF0000"/>
                    </a:solidFill>
                    <a:latin typeface="Gill Sans MT" panose="020B0502020104020203" pitchFamily="34" charset="0"/>
                  </a:rPr>
                  <a:t>Protons</a:t>
                </a:r>
              </a:p>
            </p:txBody>
          </p:sp>
        </p:grp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6265" y="4487529"/>
            <a:ext cx="2796563" cy="15730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990"/>
          <a:stretch/>
        </p:blipFill>
        <p:spPr>
          <a:xfrm>
            <a:off x="4880471" y="4370057"/>
            <a:ext cx="2511237" cy="17878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/>
          <a:srcRect r="67168"/>
          <a:stretch/>
        </p:blipFill>
        <p:spPr>
          <a:xfrm>
            <a:off x="206036" y="4141750"/>
            <a:ext cx="1157384" cy="176804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/>
          <a:srcRect l="34080"/>
          <a:stretch/>
        </p:blipFill>
        <p:spPr>
          <a:xfrm>
            <a:off x="2429755" y="4120263"/>
            <a:ext cx="2323771" cy="17680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/>
          <a:srcRect l="-1" r="49037"/>
          <a:stretch/>
        </p:blipFill>
        <p:spPr>
          <a:xfrm rot="16200000">
            <a:off x="1062465" y="4644648"/>
            <a:ext cx="1661987" cy="818699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181535" y="2590979"/>
            <a:ext cx="22281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600" b="1" dirty="0">
                <a:solidFill>
                  <a:srgbClr val="1F4798"/>
                </a:solidFill>
                <a:latin typeface="Gill Sans MT" panose="020B0502020104020203" pitchFamily="34" charset="0"/>
              </a:rPr>
              <a:t>Refractory materials!</a:t>
            </a:r>
          </a:p>
        </p:txBody>
      </p:sp>
      <p:sp>
        <p:nvSpPr>
          <p:cNvPr id="43" name="Date Placeholder 3"/>
          <p:cNvSpPr txBox="1">
            <a:spLocks/>
          </p:cNvSpPr>
          <p:nvPr/>
        </p:nvSpPr>
        <p:spPr>
          <a:xfrm>
            <a:off x="5468572" y="6476749"/>
            <a:ext cx="5504229" cy="291839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Post irradiation pictures: S. Fernandes, J. </a:t>
            </a:r>
            <a:r>
              <a:rPr lang="en-GB" dirty="0" err="1"/>
              <a:t>Nucl</a:t>
            </a:r>
            <a:r>
              <a:rPr lang="en-GB" dirty="0"/>
              <a:t>. Mat. 416 (1-2), 99-110 (2011)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121030" y="1140765"/>
            <a:ext cx="3136844" cy="1660779"/>
            <a:chOff x="90772" y="855574"/>
            <a:chExt cx="2352633" cy="124558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772" y="855574"/>
              <a:ext cx="2352633" cy="1245584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307857" y="979705"/>
              <a:ext cx="683120" cy="253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600" b="1" dirty="0">
                  <a:solidFill>
                    <a:srgbClr val="1F4798"/>
                  </a:solidFill>
                  <a:latin typeface="Gill Sans MT" panose="020B0502020104020203" pitchFamily="34" charset="0"/>
                </a:rPr>
                <a:t>FLUKA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114773" y="1037980"/>
            <a:ext cx="3218504" cy="1625707"/>
            <a:chOff x="1586079" y="778485"/>
            <a:chExt cx="2413878" cy="121928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86079" y="778485"/>
              <a:ext cx="2413878" cy="1219280"/>
            </a:xfrm>
            <a:prstGeom prst="rect">
              <a:avLst/>
            </a:prstGeom>
          </p:spPr>
        </p:pic>
        <p:sp>
          <p:nvSpPr>
            <p:cNvPr id="45" name="Rectangle 44"/>
            <p:cNvSpPr/>
            <p:nvPr/>
          </p:nvSpPr>
          <p:spPr>
            <a:xfrm>
              <a:off x="3065264" y="836342"/>
              <a:ext cx="912750" cy="253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ABRABLA</a:t>
              </a:r>
            </a:p>
          </p:txBody>
        </p:sp>
      </p:grpSp>
      <p:cxnSp>
        <p:nvCxnSpPr>
          <p:cNvPr id="48" name="Straight Arrow Connector 47"/>
          <p:cNvCxnSpPr/>
          <p:nvPr/>
        </p:nvCxnSpPr>
        <p:spPr>
          <a:xfrm flipH="1" flipV="1">
            <a:off x="2683995" y="3482177"/>
            <a:ext cx="2324373" cy="359619"/>
          </a:xfrm>
          <a:prstGeom prst="straightConnector1">
            <a:avLst/>
          </a:prstGeom>
          <a:ln>
            <a:solidFill>
              <a:srgbClr val="1F479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264882" y="3293045"/>
            <a:ext cx="3692806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667" b="1" dirty="0">
                <a:solidFill>
                  <a:srgbClr val="1F4798"/>
                </a:solidFill>
                <a:latin typeface="Gill Sans MT" panose="020B0502020104020203" pitchFamily="34" charset="0"/>
              </a:rPr>
              <a:t>2-5 years per material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00DF6E-5B3B-BD3E-5F0B-D70F67120E24}"/>
              </a:ext>
            </a:extLst>
          </p:cNvPr>
          <p:cNvSpPr txBox="1"/>
          <p:nvPr/>
        </p:nvSpPr>
        <p:spPr>
          <a:xfrm>
            <a:off x="2210950" y="6449574"/>
            <a:ext cx="3013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adapted from A. Gottberg</a:t>
            </a:r>
          </a:p>
        </p:txBody>
      </p:sp>
    </p:spTree>
    <p:extLst>
      <p:ext uri="{BB962C8B-B14F-4D97-AF65-F5344CB8AC3E}">
        <p14:creationId xmlns:p14="http://schemas.microsoft.com/office/powerpoint/2010/main" val="91932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5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3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4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9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0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10" grpId="0"/>
      <p:bldP spid="10" grpId="1"/>
      <p:bldP spid="14" grpId="0"/>
      <p:bldP spid="14" grpId="1"/>
      <p:bldP spid="15" grpId="0"/>
      <p:bldP spid="15" grpId="1"/>
      <p:bldP spid="17" grpId="0"/>
      <p:bldP spid="17" grpId="1"/>
      <p:bldP spid="41" grpId="0"/>
      <p:bldP spid="43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z="1050" smtClean="0">
                <a:solidFill>
                  <a:schemeClr val="tx1"/>
                </a:solidFill>
              </a:rPr>
              <a:pPr/>
              <a:t>22</a:t>
            </a:fld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69325"/>
            <a:ext cx="10969139" cy="940443"/>
          </a:xfrm>
        </p:spPr>
        <p:txBody>
          <a:bodyPr>
            <a:noAutofit/>
          </a:bodyPr>
          <a:lstStyle/>
          <a:p>
            <a:r>
              <a:rPr lang="pt-PT" sz="4800" dirty="0"/>
              <a:t>Material </a:t>
            </a:r>
            <a:r>
              <a:rPr lang="pt-PT" sz="4800" dirty="0" err="1"/>
              <a:t>characterization</a:t>
            </a:r>
            <a:r>
              <a:rPr lang="pt-PT" sz="4800" dirty="0"/>
              <a:t> </a:t>
            </a:r>
            <a:r>
              <a:rPr lang="pt-PT" sz="4800" dirty="0" err="1"/>
              <a:t>techniques</a:t>
            </a:r>
            <a:endParaRPr lang="en-US" sz="4800" dirty="0"/>
          </a:p>
        </p:txBody>
      </p:sp>
      <p:sp>
        <p:nvSpPr>
          <p:cNvPr id="39" name="TextBox 38"/>
          <p:cNvSpPr txBox="1"/>
          <p:nvPr/>
        </p:nvSpPr>
        <p:spPr>
          <a:xfrm>
            <a:off x="2692271" y="2527340"/>
            <a:ext cx="4648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Scanning Electron Microscopy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Nitrogen adsorption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Mercury intrusion </a:t>
            </a:r>
            <a:r>
              <a:rPr lang="en-US" dirty="0" err="1">
                <a:solidFill>
                  <a:schemeClr val="accent3"/>
                </a:solidFill>
              </a:rPr>
              <a:t>porosimetry</a:t>
            </a:r>
            <a:endParaRPr lang="en-US" dirty="0">
              <a:solidFill>
                <a:schemeClr val="accent3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Laser diffraction particle size distribution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671817" y="1003519"/>
            <a:ext cx="4527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Thermal treatments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Dilatometry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Residual gas analysis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Differential thermal analysis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C00000"/>
                </a:solidFill>
              </a:rPr>
              <a:t>Thermogravimetric</a:t>
            </a:r>
            <a:r>
              <a:rPr lang="en-US" dirty="0">
                <a:solidFill>
                  <a:srgbClr val="C00000"/>
                </a:solidFill>
              </a:rPr>
              <a:t> analysis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608044" y="1116925"/>
            <a:ext cx="4496744" cy="5026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Pore size distribution (micro, </a:t>
            </a:r>
            <a:r>
              <a:rPr lang="en-US" dirty="0" err="1"/>
              <a:t>meso</a:t>
            </a:r>
            <a:r>
              <a:rPr lang="en-US" dirty="0"/>
              <a:t>, macro)</a:t>
            </a:r>
          </a:p>
          <a:p>
            <a:pPr>
              <a:lnSpc>
                <a:spcPct val="150000"/>
              </a:lnSpc>
            </a:pPr>
            <a:r>
              <a:rPr lang="en-US" dirty="0"/>
              <a:t>Particle size (distribution)</a:t>
            </a:r>
          </a:p>
          <a:p>
            <a:pPr>
              <a:lnSpc>
                <a:spcPct val="150000"/>
              </a:lnSpc>
            </a:pPr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/>
              <a:t>losses</a:t>
            </a:r>
            <a:r>
              <a:rPr lang="pt-PT" dirty="0"/>
              <a:t> (</a:t>
            </a:r>
            <a:r>
              <a:rPr lang="pt-PT" dirty="0" err="1"/>
              <a:t>temperature</a:t>
            </a:r>
            <a:r>
              <a:rPr lang="pt-PT" dirty="0"/>
              <a:t>)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Elemental analysis</a:t>
            </a:r>
          </a:p>
          <a:p>
            <a:pPr>
              <a:lnSpc>
                <a:spcPct val="150000"/>
              </a:lnSpc>
            </a:pPr>
            <a:r>
              <a:rPr lang="en-US" dirty="0"/>
              <a:t>Linear shrinkage</a:t>
            </a:r>
          </a:p>
          <a:p>
            <a:pPr>
              <a:lnSpc>
                <a:spcPct val="150000"/>
              </a:lnSpc>
            </a:pPr>
            <a:r>
              <a:rPr lang="en-US" dirty="0"/>
              <a:t>Morphology</a:t>
            </a:r>
          </a:p>
          <a:p>
            <a:pPr>
              <a:lnSpc>
                <a:spcPct val="150000"/>
              </a:lnSpc>
            </a:pPr>
            <a:r>
              <a:rPr lang="en-US" dirty="0"/>
              <a:t>Grain size</a:t>
            </a:r>
          </a:p>
          <a:p>
            <a:pPr>
              <a:lnSpc>
                <a:spcPct val="150000"/>
              </a:lnSpc>
            </a:pPr>
            <a:r>
              <a:rPr lang="en-US" dirty="0"/>
              <a:t>Phase composition and changes</a:t>
            </a:r>
          </a:p>
          <a:p>
            <a:pPr>
              <a:lnSpc>
                <a:spcPct val="150000"/>
              </a:lnSpc>
            </a:pPr>
            <a:r>
              <a:rPr lang="en-US" dirty="0"/>
              <a:t>Crystallite size</a:t>
            </a:r>
          </a:p>
          <a:p>
            <a:pPr>
              <a:lnSpc>
                <a:spcPct val="150000"/>
              </a:lnSpc>
            </a:pPr>
            <a:r>
              <a:rPr lang="en-US" dirty="0"/>
              <a:t>Lattice parameters</a:t>
            </a:r>
          </a:p>
          <a:p>
            <a:pPr>
              <a:lnSpc>
                <a:spcPct val="150000"/>
              </a:lnSpc>
            </a:pPr>
            <a:r>
              <a:rPr lang="en-US" dirty="0"/>
              <a:t>Specific surface area</a:t>
            </a:r>
          </a:p>
          <a:p>
            <a:pPr>
              <a:lnSpc>
                <a:spcPct val="150000"/>
              </a:lnSpc>
            </a:pPr>
            <a:r>
              <a:rPr lang="en-US" dirty="0"/>
              <a:t>Isotope release properties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164497" y="2521619"/>
            <a:ext cx="73645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14127" y="5276711"/>
            <a:ext cx="731496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693666" y="3766110"/>
            <a:ext cx="56054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92D050"/>
                </a:solidFill>
              </a:rPr>
              <a:t>Energy Dispersive X-ray Spectroscopy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92D050"/>
                </a:solidFill>
              </a:rPr>
              <a:t>X-</a:t>
            </a:r>
            <a:r>
              <a:rPr lang="pt-PT" dirty="0" err="1">
                <a:solidFill>
                  <a:srgbClr val="92D050"/>
                </a:solidFill>
              </a:rPr>
              <a:t>ray</a:t>
            </a:r>
            <a:r>
              <a:rPr lang="pt-PT" dirty="0">
                <a:solidFill>
                  <a:srgbClr val="92D050"/>
                </a:solidFill>
              </a:rPr>
              <a:t> </a:t>
            </a:r>
            <a:r>
              <a:rPr lang="pt-PT" dirty="0" err="1">
                <a:solidFill>
                  <a:srgbClr val="92D050"/>
                </a:solidFill>
              </a:rPr>
              <a:t>powder</a:t>
            </a:r>
            <a:r>
              <a:rPr lang="pt-PT" dirty="0">
                <a:solidFill>
                  <a:srgbClr val="92D050"/>
                </a:solidFill>
              </a:rPr>
              <a:t> </a:t>
            </a:r>
            <a:r>
              <a:rPr lang="pt-PT" dirty="0" err="1">
                <a:solidFill>
                  <a:srgbClr val="92D050"/>
                </a:solidFill>
              </a:rPr>
              <a:t>diffraction</a:t>
            </a:r>
            <a:endParaRPr lang="pt-PT" dirty="0">
              <a:solidFill>
                <a:srgbClr val="92D050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t-PT" dirty="0">
                <a:solidFill>
                  <a:srgbClr val="92D050"/>
                </a:solidFill>
              </a:rPr>
              <a:t>X-</a:t>
            </a:r>
            <a:r>
              <a:rPr lang="pt-PT" dirty="0" err="1">
                <a:solidFill>
                  <a:srgbClr val="92D050"/>
                </a:solidFill>
              </a:rPr>
              <a:t>ray</a:t>
            </a:r>
            <a:r>
              <a:rPr lang="pt-PT" dirty="0">
                <a:solidFill>
                  <a:srgbClr val="92D050"/>
                </a:solidFill>
              </a:rPr>
              <a:t> </a:t>
            </a:r>
            <a:r>
              <a:rPr lang="pt-PT" dirty="0" err="1">
                <a:solidFill>
                  <a:srgbClr val="92D050"/>
                </a:solidFill>
              </a:rPr>
              <a:t>photoelectron</a:t>
            </a:r>
            <a:r>
              <a:rPr lang="pt-PT" dirty="0">
                <a:solidFill>
                  <a:srgbClr val="92D050"/>
                </a:solidFill>
              </a:rPr>
              <a:t> </a:t>
            </a:r>
            <a:r>
              <a:rPr lang="pt-PT" dirty="0" err="1">
                <a:solidFill>
                  <a:srgbClr val="92D050"/>
                </a:solidFill>
              </a:rPr>
              <a:t>spectroscopy</a:t>
            </a:r>
            <a:endParaRPr lang="pt-PT" dirty="0">
              <a:solidFill>
                <a:srgbClr val="92D050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t-PT" dirty="0" err="1">
                <a:solidFill>
                  <a:srgbClr val="92D050"/>
                </a:solidFill>
              </a:rPr>
              <a:t>Carrier</a:t>
            </a:r>
            <a:r>
              <a:rPr lang="pt-PT" dirty="0">
                <a:solidFill>
                  <a:srgbClr val="92D050"/>
                </a:solidFill>
              </a:rPr>
              <a:t> </a:t>
            </a:r>
            <a:r>
              <a:rPr lang="pt-PT" dirty="0" err="1">
                <a:solidFill>
                  <a:srgbClr val="92D050"/>
                </a:solidFill>
              </a:rPr>
              <a:t>gas</a:t>
            </a:r>
            <a:r>
              <a:rPr lang="pt-PT" dirty="0">
                <a:solidFill>
                  <a:srgbClr val="92D050"/>
                </a:solidFill>
              </a:rPr>
              <a:t> hot </a:t>
            </a:r>
            <a:r>
              <a:rPr lang="pt-PT" dirty="0" err="1">
                <a:solidFill>
                  <a:srgbClr val="92D050"/>
                </a:solidFill>
              </a:rPr>
              <a:t>extraction</a:t>
            </a:r>
            <a:r>
              <a:rPr lang="pt-PT" dirty="0">
                <a:solidFill>
                  <a:srgbClr val="92D050"/>
                </a:solidFill>
              </a:rPr>
              <a:t> </a:t>
            </a:r>
            <a:r>
              <a:rPr lang="pt-PT" dirty="0" err="1">
                <a:solidFill>
                  <a:srgbClr val="92D050"/>
                </a:solidFill>
              </a:rPr>
              <a:t>analysis</a:t>
            </a:r>
            <a:endParaRPr lang="pt-PT" dirty="0">
              <a:solidFill>
                <a:srgbClr val="92D050"/>
              </a:solidFill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t-PT" dirty="0" err="1">
                <a:solidFill>
                  <a:srgbClr val="92D050"/>
                </a:solidFill>
              </a:rPr>
              <a:t>Combustion</a:t>
            </a:r>
            <a:r>
              <a:rPr lang="pt-PT" dirty="0">
                <a:solidFill>
                  <a:srgbClr val="92D050"/>
                </a:solidFill>
              </a:rPr>
              <a:t> </a:t>
            </a:r>
            <a:r>
              <a:rPr lang="pt-PT" dirty="0" err="1">
                <a:solidFill>
                  <a:srgbClr val="92D050"/>
                </a:solidFill>
              </a:rPr>
              <a:t>analysis</a:t>
            </a:r>
            <a:r>
              <a:rPr lang="pt-PT" dirty="0">
                <a:solidFill>
                  <a:srgbClr val="92D050"/>
                </a:solidFill>
              </a:rPr>
              <a:t> </a:t>
            </a:r>
            <a:r>
              <a:rPr lang="pt-PT" dirty="0" err="1">
                <a:solidFill>
                  <a:srgbClr val="92D050"/>
                </a:solidFill>
              </a:rPr>
              <a:t>with</a:t>
            </a:r>
            <a:r>
              <a:rPr lang="pt-PT" dirty="0">
                <a:solidFill>
                  <a:srgbClr val="92D050"/>
                </a:solidFill>
              </a:rPr>
              <a:t> IR </a:t>
            </a:r>
            <a:r>
              <a:rPr lang="pt-PT" dirty="0" err="1">
                <a:solidFill>
                  <a:srgbClr val="92D050"/>
                </a:solidFill>
              </a:rPr>
              <a:t>spectrometry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715054" y="5255697"/>
            <a:ext cx="4527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pt-PT" dirty="0" err="1"/>
              <a:t>Tapestation</a:t>
            </a:r>
            <a:r>
              <a:rPr lang="pt-PT" dirty="0"/>
              <a:t> (ISOLDE </a:t>
            </a:r>
            <a:r>
              <a:rPr lang="pt-PT" dirty="0" err="1"/>
              <a:t>facility</a:t>
            </a:r>
            <a:r>
              <a:rPr lang="pt-PT" dirty="0"/>
              <a:t>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t-PT" dirty="0" err="1"/>
              <a:t>Gamma</a:t>
            </a:r>
            <a:r>
              <a:rPr lang="pt-PT" dirty="0"/>
              <a:t> </a:t>
            </a:r>
            <a:r>
              <a:rPr lang="pt-PT" dirty="0" err="1"/>
              <a:t>spectroscopy</a:t>
            </a:r>
            <a:endParaRPr lang="pt-PT" dirty="0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t-PT" dirty="0" err="1"/>
              <a:t>Dedicated</a:t>
            </a:r>
            <a:r>
              <a:rPr lang="pt-PT" dirty="0"/>
              <a:t> </a:t>
            </a:r>
            <a:r>
              <a:rPr lang="pt-PT" dirty="0" err="1"/>
              <a:t>physics</a:t>
            </a:r>
            <a:r>
              <a:rPr lang="pt-PT" dirty="0"/>
              <a:t> </a:t>
            </a:r>
            <a:r>
              <a:rPr lang="pt-PT" dirty="0" err="1"/>
              <a:t>experiments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102864" y="945993"/>
            <a:ext cx="2318070" cy="456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C00000"/>
                </a:solidFill>
              </a:rPr>
              <a:t>Thermal techniques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02864" y="2503071"/>
            <a:ext cx="1791388" cy="456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2"/>
                </a:solidFill>
              </a:rPr>
              <a:t>Microstructure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2864" y="3695109"/>
            <a:ext cx="2724267" cy="87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92D050"/>
                </a:solidFill>
              </a:rPr>
              <a:t>Phase and elemental composition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2864" y="5217275"/>
            <a:ext cx="2724267" cy="456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Radioactivity/online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189311" y="3703465"/>
            <a:ext cx="73645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38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5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5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50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50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50" fill="hold"/>
                                        <p:tgtEl>
                                          <p:spTgt spid="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2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5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5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50" fill="hold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5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50" fill="hold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uiExpand="1" build="allAtOnce"/>
      <p:bldP spid="42" grpId="0" uiExpand="1" build="allAtOnce"/>
      <p:bldP spid="49" grpId="0" uiExpand="1" build="allAtOnce"/>
      <p:bldP spid="53" grpId="0" uiExpand="1" build="allAtOnce"/>
      <p:bldP spid="54" grpId="0" uiExpand="1" build="allAtOnce"/>
      <p:bldP spid="55" grpId="0"/>
      <p:bldP spid="56" grpId="0"/>
      <p:bldP spid="57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62" t="5382" r="7793" b="11850"/>
          <a:stretch/>
        </p:blipFill>
        <p:spPr>
          <a:xfrm rot="5400000">
            <a:off x="411218" y="2466347"/>
            <a:ext cx="3601725" cy="3609324"/>
          </a:xfrm>
          <a:prstGeom prst="rect">
            <a:avLst/>
          </a:prstGeom>
        </p:spPr>
      </p:pic>
      <p:sp>
        <p:nvSpPr>
          <p:cNvPr id="26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44494" y="6353558"/>
            <a:ext cx="668565" cy="365125"/>
          </a:xfrm>
        </p:spPr>
        <p:txBody>
          <a:bodyPr/>
          <a:lstStyle/>
          <a:p>
            <a:r>
              <a:rPr lang="en-US" sz="1000" dirty="0">
                <a:solidFill>
                  <a:schemeClr val="tx1"/>
                </a:solidFill>
              </a:rPr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21" y="1206267"/>
            <a:ext cx="5707481" cy="11915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30" y="7048"/>
            <a:ext cx="10326467" cy="7744851"/>
          </a:xfrm>
          <a:prstGeom prst="rect">
            <a:avLst/>
          </a:prstGeom>
        </p:spPr>
      </p:pic>
      <p:sp>
        <p:nvSpPr>
          <p:cNvPr id="232" name="Oval 231"/>
          <p:cNvSpPr/>
          <p:nvPr/>
        </p:nvSpPr>
        <p:spPr>
          <a:xfrm>
            <a:off x="940998" y="4641392"/>
            <a:ext cx="304885" cy="30652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297" y="4699"/>
            <a:ext cx="10329600" cy="774720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216422" y="6034768"/>
            <a:ext cx="1446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0.67 mm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93" y="9397"/>
            <a:ext cx="10329600" cy="774720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0304774" y="6037093"/>
            <a:ext cx="125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100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</a:rPr>
              <a:t>μ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297" y="4699"/>
            <a:ext cx="10329600" cy="77472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0476812" y="6040060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</a:rPr>
              <a:t>μ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30" y="4699"/>
            <a:ext cx="10329600" cy="77472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0376693" y="6040060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2.0 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libri" panose="020F0502020204030204" pitchFamily="34" charset="0"/>
              </a:rPr>
              <a:t>μ</a:t>
            </a:r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401" y="0"/>
            <a:ext cx="10329600" cy="774720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10083261" y="6571595"/>
            <a:ext cx="179832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276061" y="6018278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660 nm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83620" y="6014788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200 nm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938" y="233493"/>
            <a:ext cx="11442063" cy="940443"/>
          </a:xfrm>
        </p:spPr>
        <p:txBody>
          <a:bodyPr>
            <a:noAutofit/>
          </a:bodyPr>
          <a:lstStyle/>
          <a:p>
            <a:r>
              <a:rPr lang="en-US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Let’s keep zooming in! Into the microstructure…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1289" y="4981878"/>
            <a:ext cx="10422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317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“There is plenty of room at the bottom”! R. Feynman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40622" y="6119528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31 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60279" y="6117697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200 x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40540" y="6135108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1 000 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36737" y="6135108"/>
            <a:ext cx="1406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10 000 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51486" y="6135108"/>
            <a:ext cx="1406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30 000 x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64185" y="6135108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100 000 x</a:t>
            </a:r>
          </a:p>
        </p:txBody>
      </p:sp>
      <p:sp>
        <p:nvSpPr>
          <p:cNvPr id="4" name="Rectangle 3"/>
          <p:cNvSpPr/>
          <p:nvPr/>
        </p:nvSpPr>
        <p:spPr>
          <a:xfrm>
            <a:off x="1707658" y="5619604"/>
            <a:ext cx="9082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400" b="1" dirty="0">
                <a:ln w="317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…At ISOL@MYRRHA we span almost 10 orders of magnitude!</a:t>
            </a:r>
          </a:p>
        </p:txBody>
      </p:sp>
    </p:spTree>
    <p:extLst>
      <p:ext uri="{BB962C8B-B14F-4D97-AF65-F5344CB8AC3E}">
        <p14:creationId xmlns:p14="http://schemas.microsoft.com/office/powerpoint/2010/main" val="241171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" grpId="0" animBg="1"/>
      <p:bldP spid="46" grpId="0"/>
      <p:bldP spid="46" grpId="1"/>
      <p:bldP spid="43" grpId="0"/>
      <p:bldP spid="43" grpId="1"/>
      <p:bldP spid="40" grpId="0"/>
      <p:bldP spid="40" grpId="1"/>
      <p:bldP spid="39" grpId="0"/>
      <p:bldP spid="39" grpId="1"/>
      <p:bldP spid="36" grpId="0"/>
      <p:bldP spid="36" grpId="1"/>
      <p:bldP spid="22" grpId="0"/>
      <p:bldP spid="15" grpId="0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1" grpId="0"/>
      <p:bldP spid="31" grpId="1"/>
      <p:bldP spid="3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2" y="123840"/>
            <a:ext cx="10658475" cy="985576"/>
          </a:xfrm>
        </p:spPr>
        <p:txBody>
          <a:bodyPr/>
          <a:lstStyle/>
          <a:p>
            <a:r>
              <a:rPr lang="en-US" dirty="0"/>
              <a:t>TRIUMF (non-)irradiated </a:t>
            </a:r>
            <a:r>
              <a:rPr lang="en-US" dirty="0" err="1"/>
              <a:t>UCx</a:t>
            </a:r>
            <a:r>
              <a:rPr lang="en-US" dirty="0"/>
              <a:t> analysis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81198" y="834919"/>
            <a:ext cx="10989310" cy="5018382"/>
          </a:xfrm>
        </p:spPr>
        <p:txBody>
          <a:bodyPr>
            <a:normAutofit/>
          </a:bodyPr>
          <a:lstStyle/>
          <a:p>
            <a:r>
              <a:rPr lang="pt-PT" sz="2400" dirty="0" err="1"/>
              <a:t>About</a:t>
            </a:r>
            <a:r>
              <a:rPr lang="pt-PT" sz="2400" dirty="0"/>
              <a:t> </a:t>
            </a:r>
            <a:r>
              <a:rPr lang="pt-PT" sz="2400" dirty="0" err="1"/>
              <a:t>small</a:t>
            </a:r>
            <a:r>
              <a:rPr lang="pt-PT" sz="2400" dirty="0"/>
              <a:t> 6 samples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uranium</a:t>
            </a:r>
            <a:r>
              <a:rPr lang="pt-PT" sz="2400" dirty="0"/>
              <a:t> </a:t>
            </a:r>
            <a:r>
              <a:rPr lang="pt-PT" sz="2400" dirty="0" err="1"/>
              <a:t>carbide</a:t>
            </a:r>
            <a:r>
              <a:rPr lang="pt-PT" sz="2400" dirty="0"/>
              <a:t> </a:t>
            </a:r>
            <a:r>
              <a:rPr lang="pt-PT" sz="2400" dirty="0" err="1"/>
              <a:t>sent</a:t>
            </a:r>
            <a:r>
              <a:rPr lang="pt-PT" sz="2400" dirty="0"/>
              <a:t> to SCK CEN</a:t>
            </a:r>
          </a:p>
          <a:p>
            <a:pPr lvl="1"/>
            <a:r>
              <a:rPr lang="pt-PT" sz="2000" dirty="0"/>
              <a:t>Both </a:t>
            </a:r>
            <a:r>
              <a:rPr lang="pt-PT" sz="2000" b="1" dirty="0" err="1"/>
              <a:t>irradiated</a:t>
            </a:r>
            <a:r>
              <a:rPr lang="pt-PT" sz="2000" dirty="0"/>
              <a:t> </a:t>
            </a:r>
            <a:r>
              <a:rPr lang="pt-PT" sz="2000" dirty="0" err="1"/>
              <a:t>and</a:t>
            </a:r>
            <a:r>
              <a:rPr lang="pt-PT" sz="2000" dirty="0"/>
              <a:t> non-</a:t>
            </a:r>
            <a:r>
              <a:rPr lang="pt-PT" sz="2000" dirty="0" err="1"/>
              <a:t>irradiated</a:t>
            </a:r>
            <a:endParaRPr lang="pt-PT" sz="2000" dirty="0"/>
          </a:p>
          <a:p>
            <a:pPr lvl="1"/>
            <a:r>
              <a:rPr lang="pt-PT" sz="2000" dirty="0" err="1"/>
              <a:t>Very</a:t>
            </a:r>
            <a:r>
              <a:rPr lang="pt-PT" sz="2000" dirty="0"/>
              <a:t> </a:t>
            </a:r>
            <a:r>
              <a:rPr lang="pt-PT" sz="2000" dirty="0" err="1"/>
              <a:t>radioactive</a:t>
            </a:r>
            <a:r>
              <a:rPr lang="pt-PT" sz="2000" dirty="0"/>
              <a:t> samples (</a:t>
            </a:r>
            <a:r>
              <a:rPr lang="pt-PT" sz="2000" dirty="0" err="1"/>
              <a:t>reduced</a:t>
            </a:r>
            <a:r>
              <a:rPr lang="pt-PT" sz="2000" dirty="0"/>
              <a:t> </a:t>
            </a:r>
            <a:r>
              <a:rPr lang="pt-PT" sz="2000" dirty="0" err="1"/>
              <a:t>size</a:t>
            </a:r>
            <a:r>
              <a:rPr lang="pt-PT" sz="2000" dirty="0"/>
              <a:t>), </a:t>
            </a:r>
            <a:r>
              <a:rPr lang="pt-PT" sz="2000" dirty="0" err="1"/>
              <a:t>also</a:t>
            </a:r>
            <a:r>
              <a:rPr lang="pt-PT" sz="2000" dirty="0"/>
              <a:t> </a:t>
            </a:r>
            <a:r>
              <a:rPr lang="pt-PT" sz="2000" dirty="0" err="1"/>
              <a:t>UC</a:t>
            </a:r>
            <a:r>
              <a:rPr lang="pt-PT" sz="2000" baseline="-25000" dirty="0" err="1"/>
              <a:t>x</a:t>
            </a:r>
            <a:r>
              <a:rPr lang="pt-PT" sz="2000" dirty="0"/>
              <a:t> </a:t>
            </a:r>
            <a:r>
              <a:rPr lang="pt-PT" sz="2000" dirty="0" err="1"/>
              <a:t>is</a:t>
            </a:r>
            <a:r>
              <a:rPr lang="pt-PT" sz="2000" dirty="0"/>
              <a:t> </a:t>
            </a:r>
            <a:r>
              <a:rPr lang="pt-PT" sz="2000" dirty="0" err="1"/>
              <a:t>pyrophoric</a:t>
            </a:r>
            <a:endParaRPr lang="pt-PT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991600" y="6479231"/>
            <a:ext cx="2743200" cy="142875"/>
          </a:xfrm>
        </p:spPr>
        <p:txBody>
          <a:bodyPr/>
          <a:lstStyle/>
          <a:p>
            <a:fld id="{1CE861EF-C117-4D74-89CD-5D317859F3C6}" type="slidenum">
              <a:rPr lang="it-IT" smtClean="0"/>
              <a:t>24</a:t>
            </a:fld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6171393" y="6223339"/>
            <a:ext cx="5421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/>
              <a:t>MNA, NMS (</a:t>
            </a:r>
            <a:r>
              <a:rPr lang="pt-PT" sz="1600" dirty="0" err="1"/>
              <a:t>Microstructural</a:t>
            </a:r>
            <a:r>
              <a:rPr lang="pt-PT" sz="1600" dirty="0"/>
              <a:t> </a:t>
            </a:r>
            <a:r>
              <a:rPr lang="pt-PT" sz="1600" dirty="0" err="1"/>
              <a:t>and</a:t>
            </a:r>
            <a:r>
              <a:rPr lang="pt-PT" sz="1600" dirty="0"/>
              <a:t> Non-</a:t>
            </a:r>
            <a:r>
              <a:rPr lang="pt-PT" sz="1600" dirty="0" err="1"/>
              <a:t>destructive</a:t>
            </a:r>
            <a:r>
              <a:rPr lang="pt-PT" sz="1600" dirty="0"/>
              <a:t> </a:t>
            </a:r>
            <a:r>
              <a:rPr lang="pt-PT" sz="1600" dirty="0" err="1"/>
              <a:t>analysis</a:t>
            </a:r>
            <a:r>
              <a:rPr lang="pt-PT" sz="1600" dirty="0"/>
              <a:t>)</a:t>
            </a:r>
          </a:p>
          <a:p>
            <a:r>
              <a:rPr lang="pt-PT" sz="1600" dirty="0"/>
              <a:t>FMA, NMS (Fuel Material)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43" y="143100"/>
            <a:ext cx="2186096" cy="395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859"/>
          <a:stretch/>
        </p:blipFill>
        <p:spPr>
          <a:xfrm>
            <a:off x="619960" y="2064229"/>
            <a:ext cx="10757675" cy="36434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91022" y="5775642"/>
            <a:ext cx="397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 SCK CEN… preparation of lamella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9771" y="5666305"/>
            <a:ext cx="400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TRIUMF… Sample preparation and extraction in hot cell (not in picture)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71393" y="1996224"/>
            <a:ext cx="5206242" cy="377941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A22FB4-84A6-A1F8-1707-B19DEE1522CB}"/>
              </a:ext>
            </a:extLst>
          </p:cNvPr>
          <p:cNvSpPr txBox="1"/>
          <p:nvPr/>
        </p:nvSpPr>
        <p:spPr>
          <a:xfrm>
            <a:off x="2478733" y="6336316"/>
            <a:ext cx="3492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/>
              <a:t>M. Cervantes et al. – To be published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876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/>
      <p:bldP spid="11" grpId="0"/>
      <p:bldP spid="16" grpId="0"/>
      <p:bldP spid="13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2" y="96408"/>
            <a:ext cx="10658475" cy="985576"/>
          </a:xfrm>
        </p:spPr>
        <p:txBody>
          <a:bodyPr/>
          <a:lstStyle/>
          <a:p>
            <a:r>
              <a:rPr lang="en-US" dirty="0"/>
              <a:t>TRIUMF (non-)irradiated </a:t>
            </a:r>
            <a:r>
              <a:rPr lang="en-US" dirty="0" err="1"/>
              <a:t>UCx</a:t>
            </a:r>
            <a:r>
              <a:rPr lang="en-US" dirty="0"/>
              <a:t> analysis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81198" y="1147677"/>
            <a:ext cx="10989310" cy="4705623"/>
          </a:xfrm>
        </p:spPr>
        <p:txBody>
          <a:bodyPr>
            <a:normAutofit/>
          </a:bodyPr>
          <a:lstStyle/>
          <a:p>
            <a:r>
              <a:rPr lang="pt-PT" sz="2400" dirty="0" err="1"/>
              <a:t>Drastic</a:t>
            </a:r>
            <a:r>
              <a:rPr lang="pt-PT" sz="2400" dirty="0"/>
              <a:t> </a:t>
            </a:r>
            <a:r>
              <a:rPr lang="pt-PT" sz="2400" dirty="0" err="1"/>
              <a:t>changes</a:t>
            </a:r>
            <a:r>
              <a:rPr lang="pt-PT" sz="2400" dirty="0"/>
              <a:t> are </a:t>
            </a:r>
            <a:r>
              <a:rPr lang="pt-PT" sz="2400" dirty="0" err="1"/>
              <a:t>seen</a:t>
            </a:r>
            <a:r>
              <a:rPr lang="pt-PT" sz="2400" dirty="0"/>
              <a:t> </a:t>
            </a:r>
            <a:r>
              <a:rPr lang="pt-PT" sz="2400" dirty="0" err="1"/>
              <a:t>after</a:t>
            </a:r>
            <a:r>
              <a:rPr lang="pt-PT" sz="2400" dirty="0"/>
              <a:t> </a:t>
            </a:r>
            <a:r>
              <a:rPr lang="pt-PT" sz="2400" dirty="0" err="1"/>
              <a:t>irradiation</a:t>
            </a:r>
            <a:r>
              <a:rPr lang="pt-PT" sz="2400" dirty="0"/>
              <a:t>.</a:t>
            </a:r>
          </a:p>
          <a:p>
            <a:endParaRPr lang="pt-PT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991600" y="6479231"/>
            <a:ext cx="2743200" cy="142875"/>
          </a:xfrm>
        </p:spPr>
        <p:txBody>
          <a:bodyPr/>
          <a:lstStyle/>
          <a:p>
            <a:fld id="{1CE861EF-C117-4D74-89CD-5D317859F3C6}" type="slidenum">
              <a:rPr lang="it-IT" smtClean="0"/>
              <a:t>25</a:t>
            </a:fld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10" y="2124514"/>
            <a:ext cx="4484131" cy="3363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45" y="2124514"/>
            <a:ext cx="4484131" cy="33630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17773" y="5767206"/>
            <a:ext cx="607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MNA, NMS (Microstructural and Non-destructive analysis)</a:t>
            </a:r>
          </a:p>
          <a:p>
            <a:r>
              <a:rPr lang="pt-PT" dirty="0"/>
              <a:t>FMA, NMS (Fuel Material)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480529" y="1755182"/>
            <a:ext cx="1712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Non-</a:t>
            </a:r>
            <a:r>
              <a:rPr lang="pt-PT" dirty="0" err="1"/>
              <a:t>irradiated</a:t>
            </a:r>
            <a:endParaRPr lang="pt-PT" dirty="0"/>
          </a:p>
        </p:txBody>
      </p:sp>
      <p:sp>
        <p:nvSpPr>
          <p:cNvPr id="13" name="Rectangle 12"/>
          <p:cNvSpPr/>
          <p:nvPr/>
        </p:nvSpPr>
        <p:spPr>
          <a:xfrm>
            <a:off x="7491506" y="1748302"/>
            <a:ext cx="1712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 err="1"/>
              <a:t>Irradiated</a:t>
            </a:r>
            <a:endParaRPr lang="pt-PT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43" y="143100"/>
            <a:ext cx="2186096" cy="3951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78733" y="6336316"/>
            <a:ext cx="3492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/>
              <a:t>M. Cervantes et al. – To be published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16217-246F-1095-541D-77212CD9CA6A}"/>
              </a:ext>
            </a:extLst>
          </p:cNvPr>
          <p:cNvSpPr txBox="1"/>
          <p:nvPr/>
        </p:nvSpPr>
        <p:spPr>
          <a:xfrm rot="20039950">
            <a:off x="7106793" y="3293221"/>
            <a:ext cx="3013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Preliminary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A3AF46-1BDF-45BD-4770-95B8F51A8E61}"/>
              </a:ext>
            </a:extLst>
          </p:cNvPr>
          <p:cNvSpPr txBox="1"/>
          <p:nvPr/>
        </p:nvSpPr>
        <p:spPr>
          <a:xfrm rot="20039950">
            <a:off x="1950777" y="3275595"/>
            <a:ext cx="31993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07726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/>
      <p:bldP spid="12" grpId="0"/>
      <p:bldP spid="13" grpId="0"/>
      <p:bldP spid="16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1358948" y="3815441"/>
            <a:ext cx="1111651" cy="326912"/>
          </a:xfrm>
          <a:prstGeom prst="rect">
            <a:avLst/>
          </a:prstGeom>
          <a:solidFill>
            <a:srgbClr val="FEFE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2" y="328035"/>
            <a:ext cx="10658475" cy="985576"/>
          </a:xfrm>
        </p:spPr>
        <p:txBody>
          <a:bodyPr/>
          <a:lstStyle/>
          <a:p>
            <a:r>
              <a:rPr lang="en-US" dirty="0"/>
              <a:t>Example of the B beams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26</a:t>
            </a:fld>
            <a:endParaRPr lang="en-BE" dirty="0"/>
          </a:p>
        </p:txBody>
      </p:sp>
      <p:sp>
        <p:nvSpPr>
          <p:cNvPr id="11" name="Rectangle 10"/>
          <p:cNvSpPr/>
          <p:nvPr/>
        </p:nvSpPr>
        <p:spPr>
          <a:xfrm>
            <a:off x="8603472" y="2059996"/>
            <a:ext cx="2744243" cy="165510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27DAE8-95F9-4EBA-8DC0-366E967645CB}"/>
              </a:ext>
            </a:extLst>
          </p:cNvPr>
          <p:cNvSpPr/>
          <p:nvPr/>
        </p:nvSpPr>
        <p:spPr>
          <a:xfrm>
            <a:off x="3310211" y="5801008"/>
            <a:ext cx="6294415" cy="4205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dirty="0">
                <a:solidFill>
                  <a:srgbClr val="29348C"/>
                </a:solidFill>
              </a:rPr>
              <a:t>Area 7140 m</a:t>
            </a:r>
            <a:r>
              <a:rPr lang="en-US" sz="2133" baseline="30000" dirty="0">
                <a:solidFill>
                  <a:srgbClr val="29348C"/>
                </a:solidFill>
              </a:rPr>
              <a:t>2</a:t>
            </a:r>
            <a:r>
              <a:rPr lang="en-US" sz="2133" dirty="0">
                <a:solidFill>
                  <a:srgbClr val="29348C"/>
                </a:solidFill>
              </a:rPr>
              <a:t> (68 x 105 m) – FIFA recommendation</a:t>
            </a:r>
          </a:p>
        </p:txBody>
      </p:sp>
      <p:pic>
        <p:nvPicPr>
          <p:cNvPr id="13" name="Picture 6" descr="https://upload.wikimedia.org/wikipedia/commons/f/f3/Football_field_105x68.PNG">
            <a:extLst>
              <a:ext uri="{FF2B5EF4-FFF2-40B4-BE49-F238E27FC236}">
                <a16:creationId xmlns:a16="http://schemas.microsoft.com/office/drawing/2014/main" id="{4B8F08EC-5E51-4F28-A2AA-79E0670FC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7" y="4404670"/>
            <a:ext cx="2921136" cy="189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upload.wikimedia.org/wikipedia/commons/f/f3/Football_field_105x68.PNG">
            <a:extLst>
              <a:ext uri="{FF2B5EF4-FFF2-40B4-BE49-F238E27FC236}">
                <a16:creationId xmlns:a16="http://schemas.microsoft.com/office/drawing/2014/main" id="{4DFD863F-932C-4EA1-B863-B0BC5E86B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15"/>
          <a:stretch/>
        </p:blipFill>
        <p:spPr bwMode="auto">
          <a:xfrm>
            <a:off x="321158" y="4404668"/>
            <a:ext cx="1761001" cy="189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3F4836C-F590-4B6A-A8AE-3833DF076C63}"/>
              </a:ext>
            </a:extLst>
          </p:cNvPr>
          <p:cNvSpPr/>
          <p:nvPr/>
        </p:nvSpPr>
        <p:spPr>
          <a:xfrm>
            <a:off x="6498276" y="5284188"/>
            <a:ext cx="3052695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dirty="0">
                <a:solidFill>
                  <a:srgbClr val="29348C"/>
                </a:solidFill>
              </a:rPr>
              <a:t>14.85 g of MWCNT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177E07-F39A-4349-AEEC-1EE7C778D53A}"/>
              </a:ext>
            </a:extLst>
          </p:cNvPr>
          <p:cNvSpPr/>
          <p:nvPr/>
        </p:nvSpPr>
        <p:spPr>
          <a:xfrm>
            <a:off x="3630752" y="4498013"/>
            <a:ext cx="2611228" cy="1046440"/>
          </a:xfrm>
          <a:prstGeom prst="rect">
            <a:avLst/>
          </a:prstGeom>
          <a:ln>
            <a:solidFill>
              <a:srgbClr val="29348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667" dirty="0">
                <a:solidFill>
                  <a:srgbClr val="29348C"/>
                </a:solidFill>
              </a:rPr>
              <a:t>4352.1 m</a:t>
            </a:r>
            <a:r>
              <a:rPr lang="en-US" sz="2667" baseline="30000" dirty="0">
                <a:solidFill>
                  <a:srgbClr val="29348C"/>
                </a:solidFill>
              </a:rPr>
              <a:t>2</a:t>
            </a:r>
          </a:p>
          <a:p>
            <a:pPr algn="ctr"/>
            <a:endParaRPr lang="en-US" sz="1400" dirty="0">
              <a:solidFill>
                <a:srgbClr val="29348C"/>
              </a:solidFill>
            </a:endParaRPr>
          </a:p>
          <a:p>
            <a:pPr algn="ctr"/>
            <a:r>
              <a:rPr lang="en-US" sz="2133" dirty="0">
                <a:solidFill>
                  <a:srgbClr val="29348C"/>
                </a:solidFill>
              </a:rPr>
              <a:t>&gt; 60% Football field</a:t>
            </a:r>
            <a:endParaRPr lang="en-US" sz="2133" baseline="30000" dirty="0">
              <a:solidFill>
                <a:srgbClr val="29348C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724402-EB59-4BFC-BFF0-E987691F0B8E}"/>
              </a:ext>
            </a:extLst>
          </p:cNvPr>
          <p:cNvSpPr/>
          <p:nvPr/>
        </p:nvSpPr>
        <p:spPr>
          <a:xfrm>
            <a:off x="6806728" y="4422414"/>
            <a:ext cx="26981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133" dirty="0">
                <a:solidFill>
                  <a:srgbClr val="29348C"/>
                </a:solidFill>
              </a:rPr>
              <a:t>Specific Surface Area</a:t>
            </a:r>
          </a:p>
          <a:p>
            <a:pPr algn="ctr"/>
            <a:r>
              <a:rPr lang="en-US" sz="2667" b="1" dirty="0">
                <a:solidFill>
                  <a:srgbClr val="29348C"/>
                </a:solidFill>
              </a:rPr>
              <a:t>293.1 m</a:t>
            </a:r>
            <a:r>
              <a:rPr lang="en-US" sz="2667" b="1" baseline="30000" dirty="0">
                <a:solidFill>
                  <a:srgbClr val="29348C"/>
                </a:solidFill>
              </a:rPr>
              <a:t>2</a:t>
            </a:r>
            <a:r>
              <a:rPr lang="en-US" sz="2667" b="1" dirty="0">
                <a:solidFill>
                  <a:srgbClr val="29348C"/>
                </a:solidFill>
              </a:rPr>
              <a:t>/g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874EB30-DA30-4858-8CA5-7EFC51E64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2009" y="4639494"/>
            <a:ext cx="2261134" cy="1555334"/>
          </a:xfrm>
          <a:prstGeom prst="rect">
            <a:avLst/>
          </a:prstGeom>
        </p:spPr>
      </p:pic>
      <p:pic>
        <p:nvPicPr>
          <p:cNvPr id="19" name="Picture 8" descr="File:Boron-trifluoride-3D-balls.png">
            <a:extLst>
              <a:ext uri="{FF2B5EF4-FFF2-40B4-BE49-F238E27FC236}">
                <a16:creationId xmlns:a16="http://schemas.microsoft.com/office/drawing/2014/main" id="{5F83B67C-E992-4E21-BA07-B1E1F4F83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5" y="2800162"/>
            <a:ext cx="1087488" cy="90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B1EA2C8-F9B2-43BC-B0F4-FAF29E98DDF9}"/>
              </a:ext>
            </a:extLst>
          </p:cNvPr>
          <p:cNvSpPr txBox="1"/>
          <p:nvPr/>
        </p:nvSpPr>
        <p:spPr>
          <a:xfrm>
            <a:off x="1413773" y="2932989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Injection of CF</a:t>
            </a:r>
            <a:r>
              <a:rPr lang="en-US" baseline="-25000" dirty="0"/>
              <a:t>4</a:t>
            </a:r>
            <a:r>
              <a:rPr lang="en-US" dirty="0"/>
              <a:t> or SF</a:t>
            </a:r>
            <a:r>
              <a:rPr lang="en-US" baseline="-25000" dirty="0"/>
              <a:t>6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DEE04E7-5986-49C8-9925-925DCC25E4C7}"/>
              </a:ext>
            </a:extLst>
          </p:cNvPr>
          <p:cNvSpPr txBox="1">
            <a:spLocks/>
          </p:cNvSpPr>
          <p:nvPr/>
        </p:nvSpPr>
        <p:spPr bwMode="auto">
          <a:xfrm>
            <a:off x="1274623" y="1497971"/>
            <a:ext cx="3012604" cy="43937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360363" indent="-1841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  <a:buSzPct val="100000"/>
            </a:pPr>
            <a:r>
              <a:rPr lang="en-US" dirty="0">
                <a:solidFill>
                  <a:srgbClr val="29348C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Melting point 2070 °C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00000"/>
            </a:pPr>
            <a:endParaRPr lang="en-US" baseline="-25000" dirty="0">
              <a:solidFill>
                <a:srgbClr val="29348C"/>
              </a:solidFill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SzPct val="100000"/>
            </a:pPr>
            <a:r>
              <a:rPr lang="en-US" dirty="0">
                <a:solidFill>
                  <a:srgbClr val="29348C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	</a:t>
            </a:r>
            <a:endParaRPr lang="en-US" dirty="0">
              <a:solidFill>
                <a:srgbClr val="29348C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62DC89-AACA-47C9-99AE-52639079A39E}"/>
              </a:ext>
            </a:extLst>
          </p:cNvPr>
          <p:cNvSpPr txBox="1"/>
          <p:nvPr/>
        </p:nvSpPr>
        <p:spPr>
          <a:xfrm>
            <a:off x="1263399" y="2238447"/>
            <a:ext cx="303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9348C"/>
                </a:solidFill>
              </a:rPr>
              <a:t>Reacts with other elements to form refractory compounds</a:t>
            </a:r>
          </a:p>
        </p:txBody>
      </p:sp>
      <p:pic>
        <p:nvPicPr>
          <p:cNvPr id="23" name="Picture 4" descr="See original image">
            <a:extLst>
              <a:ext uri="{FF2B5EF4-FFF2-40B4-BE49-F238E27FC236}">
                <a16:creationId xmlns:a16="http://schemas.microsoft.com/office/drawing/2014/main" id="{F5926462-555F-4C09-8E90-FC022ABC7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42" y="1688943"/>
            <a:ext cx="943361" cy="94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FFD7C7F-A5C6-4A3B-A4A7-E0EF20596793}"/>
              </a:ext>
            </a:extLst>
          </p:cNvPr>
          <p:cNvSpPr txBox="1"/>
          <p:nvPr/>
        </p:nvSpPr>
        <p:spPr>
          <a:xfrm>
            <a:off x="1419334" y="3253165"/>
            <a:ext cx="3035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9348C"/>
                </a:solidFill>
              </a:rPr>
              <a:t>Formation of BF</a:t>
            </a:r>
            <a:r>
              <a:rPr lang="en-US" sz="1400" b="1" baseline="-25000" dirty="0">
                <a:solidFill>
                  <a:srgbClr val="29348C"/>
                </a:solidFill>
              </a:rPr>
              <a:t>x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172754" y="252970"/>
            <a:ext cx="1778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870 </a:t>
            </a:r>
            <a:r>
              <a:rPr lang="en-US" baseline="30000" dirty="0"/>
              <a:t>12</a:t>
            </a:r>
            <a:r>
              <a:rPr lang="en-US" dirty="0"/>
              <a:t>BF</a:t>
            </a:r>
            <a:r>
              <a:rPr lang="en-US" baseline="-25000" dirty="0"/>
              <a:t>2</a:t>
            </a:r>
            <a:r>
              <a:rPr lang="en-US" baseline="30000" dirty="0"/>
              <a:t>+</a:t>
            </a:r>
            <a:r>
              <a:rPr lang="en-US" dirty="0"/>
              <a:t> / µC measured in IDS later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729463" y="945030"/>
            <a:ext cx="7623921" cy="3401922"/>
            <a:chOff x="4729463" y="945030"/>
            <a:chExt cx="7623921" cy="3401922"/>
          </a:xfrm>
        </p:grpSpPr>
        <p:grpSp>
          <p:nvGrpSpPr>
            <p:cNvPr id="25" name="Group 24"/>
            <p:cNvGrpSpPr/>
            <p:nvPr/>
          </p:nvGrpSpPr>
          <p:grpSpPr>
            <a:xfrm>
              <a:off x="4729463" y="945030"/>
              <a:ext cx="6407147" cy="3401922"/>
              <a:chOff x="5622927" y="2494053"/>
              <a:chExt cx="6407147" cy="3401922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7"/>
              <a:srcRect l="13335" t="4286" r="74299" b="15714"/>
              <a:stretch/>
            </p:blipFill>
            <p:spPr>
              <a:xfrm>
                <a:off x="7160541" y="4994398"/>
                <a:ext cx="800100" cy="790222"/>
              </a:xfrm>
              <a:prstGeom prst="rect">
                <a:avLst/>
              </a:prstGeom>
            </p:spPr>
          </p:pic>
          <p:sp>
            <p:nvSpPr>
              <p:cNvPr id="27" name="TextBox 36"/>
              <p:cNvSpPr txBox="1"/>
              <p:nvPr/>
            </p:nvSpPr>
            <p:spPr>
              <a:xfrm rot="16200000">
                <a:off x="4643677" y="3959185"/>
                <a:ext cx="22662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orbel" panose="020B0503020204020204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noProof="0" dirty="0">
                    <a:solidFill>
                      <a:srgbClr val="0C377B"/>
                    </a:solidFill>
                    <a:latin typeface="Arial"/>
                  </a:rPr>
                  <a:t>per </a:t>
                </a:r>
                <a:r>
                  <a:rPr lang="en-US" sz="1400" noProof="0" dirty="0" err="1">
                    <a:solidFill>
                      <a:srgbClr val="0C377B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sz="1400" noProof="0" dirty="0" err="1">
                    <a:solidFill>
                      <a:srgbClr val="0C377B"/>
                    </a:solidFill>
                    <a:latin typeface="Arial"/>
                  </a:rPr>
                  <a:t>C</a:t>
                </a:r>
                <a:r>
                  <a:rPr lang="en-US" sz="1400" noProof="0" dirty="0">
                    <a:solidFill>
                      <a:srgbClr val="0C377B"/>
                    </a:solidFill>
                    <a:latin typeface="Arial"/>
                  </a:rPr>
                  <a:t> of proton beam 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aphicFrame>
            <p:nvGraphicFramePr>
              <p:cNvPr id="28" name="Chart 27"/>
              <p:cNvGraphicFramePr/>
              <p:nvPr/>
            </p:nvGraphicFramePr>
            <p:xfrm>
              <a:off x="5915639" y="3088093"/>
              <a:ext cx="6114435" cy="190630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7"/>
              <a:srcRect l="73924" t="4286" r="13806" b="15714"/>
              <a:stretch/>
            </p:blipFill>
            <p:spPr>
              <a:xfrm>
                <a:off x="9233591" y="5002804"/>
                <a:ext cx="793875" cy="790222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7"/>
              <a:srcRect l="61609" t="4286" r="26076" b="15714"/>
              <a:stretch/>
            </p:blipFill>
            <p:spPr>
              <a:xfrm>
                <a:off x="8228650" y="5002804"/>
                <a:ext cx="796800" cy="790222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7065405" y="2826045"/>
                <a:ext cx="90601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rgbClr val="C00000"/>
                    </a:solidFill>
                    <a:latin typeface="Arial"/>
                  </a:rPr>
                  <a:t>6.4 E+04</a:t>
                </a: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583260" y="2500331"/>
                <a:ext cx="143981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rgbClr val="C00000"/>
                    </a:solidFill>
                    <a:latin typeface="Arial"/>
                  </a:rPr>
                  <a:t>Measurement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494054" y="2494053"/>
                <a:ext cx="109517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rgbClr val="C00000"/>
                    </a:solidFill>
                    <a:latin typeface="Arial"/>
                  </a:rPr>
                  <a:t>Prediction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152397" y="2806495"/>
                <a:ext cx="906017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rgbClr val="C00000"/>
                    </a:solidFill>
                    <a:latin typeface="Arial"/>
                  </a:rPr>
                  <a:t>5.1 E+02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9247131" y="2793406"/>
                <a:ext cx="75693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rgbClr val="C00000"/>
                    </a:solidFill>
                    <a:latin typeface="Arial"/>
                  </a:rPr>
                  <a:t>2 E+00</a:t>
                </a: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8067675" y="2500331"/>
                <a:ext cx="0" cy="3395644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/>
              <p:cNvSpPr/>
              <p:nvPr/>
            </p:nvSpPr>
            <p:spPr>
              <a:xfrm>
                <a:off x="10223759" y="2786861"/>
                <a:ext cx="513282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srgbClr val="C00000"/>
                    </a:solidFill>
                    <a:latin typeface="Arial"/>
                  </a:rPr>
                  <a:t>/ </a:t>
                </a:r>
                <a:r>
                  <a:rPr lang="en-US" sz="1400" dirty="0" err="1">
                    <a:solidFill>
                      <a:srgbClr val="C0000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sz="1400" dirty="0" err="1">
                    <a:solidFill>
                      <a:srgbClr val="C00000"/>
                    </a:solidFill>
                    <a:latin typeface="Arial"/>
                  </a:rPr>
                  <a:t>C</a:t>
                </a:r>
                <a:endParaRPr lang="en-US" sz="1400" dirty="0">
                  <a:solidFill>
                    <a:srgbClr val="C00000"/>
                  </a:solidFill>
                  <a:latin typeface="Arial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9533197" y="2356164"/>
              <a:ext cx="2820187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1400" dirty="0"/>
                <a:t>Half-life losses during release</a:t>
              </a:r>
            </a:p>
            <a:p>
              <a:pPr>
                <a:lnSpc>
                  <a:spcPct val="200000"/>
                </a:lnSpc>
              </a:pPr>
              <a:r>
                <a:rPr lang="en-US" sz="1400" dirty="0"/>
                <a:t>Extracted yield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550993" y="1827426"/>
              <a:ext cx="242215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dirty="0"/>
                <a:t>Not extractable due to fixed efficiencies*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412490" y="3549766"/>
              <a:ext cx="2938209" cy="5770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050" dirty="0"/>
                <a:t>*not depending on half-life: ionization eff., molecular formation eff., etc.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375600" y="2231683"/>
            <a:ext cx="65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0.15%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375600" y="2753760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1.7%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322696" y="3032455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0.0026%</a:t>
            </a:r>
          </a:p>
        </p:txBody>
      </p:sp>
      <p:sp>
        <p:nvSpPr>
          <p:cNvPr id="48" name="Oval 47"/>
          <p:cNvSpPr/>
          <p:nvPr/>
        </p:nvSpPr>
        <p:spPr>
          <a:xfrm>
            <a:off x="7258933" y="1196948"/>
            <a:ext cx="962655" cy="433182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>
            <a:endCxn id="38" idx="1"/>
          </p:cNvCxnSpPr>
          <p:nvPr/>
        </p:nvCxnSpPr>
        <p:spPr>
          <a:xfrm flipV="1">
            <a:off x="8306309" y="714635"/>
            <a:ext cx="1866445" cy="577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6143621" y="3454243"/>
            <a:ext cx="962655" cy="433182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4DEE04E7-5986-49C8-9925-925DCC25E4C7}"/>
              </a:ext>
            </a:extLst>
          </p:cNvPr>
          <p:cNvSpPr txBox="1">
            <a:spLocks/>
          </p:cNvSpPr>
          <p:nvPr/>
        </p:nvSpPr>
        <p:spPr bwMode="auto">
          <a:xfrm>
            <a:off x="1274623" y="1812296"/>
            <a:ext cx="3012604" cy="43937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360363" indent="-1841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C00000"/>
              </a:buClr>
              <a:buSzPct val="100000"/>
            </a:pPr>
            <a:r>
              <a:rPr lang="en-US" dirty="0">
                <a:solidFill>
                  <a:srgbClr val="29348C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Boiling point ~4000 °C</a:t>
            </a:r>
          </a:p>
          <a:p>
            <a:pPr>
              <a:lnSpc>
                <a:spcPct val="150000"/>
              </a:lnSpc>
              <a:buClr>
                <a:srgbClr val="C00000"/>
              </a:buClr>
              <a:buSzPct val="100000"/>
            </a:pPr>
            <a:endParaRPr lang="en-US" baseline="-25000" dirty="0">
              <a:solidFill>
                <a:srgbClr val="29348C"/>
              </a:solidFill>
              <a:ea typeface="Arial Unicode MS" panose="020B0604020202020204" pitchFamily="34" charset="-128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SzPct val="100000"/>
            </a:pPr>
            <a:r>
              <a:rPr lang="en-US" dirty="0">
                <a:solidFill>
                  <a:srgbClr val="29348C"/>
                </a:solidFill>
                <a:ea typeface="Arial Unicode MS" panose="020B0604020202020204" pitchFamily="34" charset="-128"/>
                <a:sym typeface="Wingdings" panose="05000000000000000000" pitchFamily="2" charset="2"/>
              </a:rPr>
              <a:t>	</a:t>
            </a:r>
            <a:endParaRPr lang="en-US" dirty="0">
              <a:solidFill>
                <a:srgbClr val="29348C"/>
              </a:solidFill>
              <a:ea typeface="Arial Unicode MS" panose="020B0604020202020204" pitchFamily="34" charset="-128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11FECD8-D88A-4183-AE7D-90EC82AFF8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34983" r="10567" b="39335"/>
          <a:stretch/>
        </p:blipFill>
        <p:spPr>
          <a:xfrm>
            <a:off x="7245210" y="232487"/>
            <a:ext cx="1952755" cy="46045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174211" y="887561"/>
            <a:ext cx="2772462" cy="3368402"/>
            <a:chOff x="7258933" y="949493"/>
            <a:chExt cx="2772462" cy="3368402"/>
          </a:xfrm>
        </p:grpSpPr>
        <p:sp>
          <p:nvSpPr>
            <p:cNvPr id="5" name="Rectangle 4"/>
            <p:cNvSpPr/>
            <p:nvPr/>
          </p:nvSpPr>
          <p:spPr>
            <a:xfrm>
              <a:off x="7258933" y="949493"/>
              <a:ext cx="2049659" cy="33684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9308592" y="1123949"/>
              <a:ext cx="722803" cy="5545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Rectangle 53"/>
          <p:cNvSpPr/>
          <p:nvPr/>
        </p:nvSpPr>
        <p:spPr>
          <a:xfrm>
            <a:off x="2735980" y="3838306"/>
            <a:ext cx="1928905" cy="326912"/>
          </a:xfrm>
          <a:prstGeom prst="rect">
            <a:avLst/>
          </a:prstGeom>
          <a:solidFill>
            <a:srgbClr val="FEFE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114158" y="3775476"/>
            <a:ext cx="4600203" cy="351371"/>
            <a:chOff x="114158" y="3775476"/>
            <a:chExt cx="4600203" cy="351371"/>
          </a:xfrm>
        </p:grpSpPr>
        <p:sp>
          <p:nvSpPr>
            <p:cNvPr id="55" name="TextBox 36"/>
            <p:cNvSpPr txBox="1"/>
            <p:nvPr/>
          </p:nvSpPr>
          <p:spPr>
            <a:xfrm>
              <a:off x="114158" y="3788293"/>
              <a:ext cx="8086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9pPr>
            </a:lstStyle>
            <a:p>
              <a:pPr lv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Yield =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TextBox 36"/>
            <p:cNvSpPr txBox="1"/>
            <p:nvPr/>
          </p:nvSpPr>
          <p:spPr>
            <a:xfrm>
              <a:off x="817175" y="3788293"/>
              <a:ext cx="4988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9pPr>
            </a:lstStyle>
            <a:p>
              <a:pPr lv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</a:t>
              </a:r>
              <a:r>
                <a:rPr kumimoji="0" lang="en-GB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TextBox 36"/>
            <p:cNvSpPr txBox="1"/>
            <p:nvPr/>
          </p:nvSpPr>
          <p:spPr>
            <a:xfrm>
              <a:off x="1303501" y="3775476"/>
              <a:ext cx="12298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9pPr>
            </a:lstStyle>
            <a:p>
              <a:pPr lv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GB" sz="1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Symbol" panose="05050102010706020507" pitchFamily="18" charset="2"/>
                </a:rPr>
                <a:t>e</a:t>
              </a:r>
              <a:r>
                <a:rPr kumimoji="0" lang="en-GB" sz="1600" b="0" i="0" u="none" strike="noStrike" kern="1200" cap="none" spc="0" normalizeH="0" baseline="-25000" noProof="0" dirty="0" err="1">
                  <a:ln>
                    <a:noFill/>
                  </a:ln>
                  <a:effectLst/>
                  <a:uLnTx/>
                  <a:uFillTx/>
                  <a:latin typeface="Arial"/>
                </a:rPr>
                <a:t>release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</a:rPr>
                <a:t> (T</a:t>
              </a:r>
              <a:r>
                <a:rPr kumimoji="0" lang="en-GB" sz="1600" b="0" i="0" u="none" strike="noStrike" kern="1200" cap="none" spc="0" normalizeH="0" baseline="-25000" noProof="0" dirty="0">
                  <a:ln>
                    <a:noFill/>
                  </a:ln>
                  <a:effectLst/>
                  <a:uLnTx/>
                  <a:uFillTx/>
                  <a:latin typeface="Arial"/>
                </a:rPr>
                <a:t>1/2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</a:rPr>
                <a:t>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58" name="TextBox 36"/>
            <p:cNvSpPr txBox="1"/>
            <p:nvPr/>
          </p:nvSpPr>
          <p:spPr>
            <a:xfrm>
              <a:off x="3474919" y="3788293"/>
              <a:ext cx="12394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9pPr>
            </a:lstStyle>
            <a:p>
              <a:pPr lv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 err="1">
                  <a:solidFill>
                    <a:srgbClr val="FF0000"/>
                  </a:solidFill>
                  <a:latin typeface="Symbol" panose="05050102010706020507" pitchFamily="18" charset="2"/>
                </a:rPr>
                <a:t>e</a:t>
              </a:r>
              <a:r>
                <a:rPr lang="en-GB" sz="1600" baseline="-25000" dirty="0" err="1">
                  <a:solidFill>
                    <a:srgbClr val="FF0000"/>
                  </a:solidFill>
                  <a:latin typeface="Arial"/>
                </a:rPr>
                <a:t>ion</a:t>
              </a:r>
              <a:r>
                <a:rPr lang="en-GB" sz="1600" baseline="-25000" dirty="0">
                  <a:solidFill>
                    <a:srgbClr val="FF0000"/>
                  </a:solidFill>
                  <a:latin typeface="Arial"/>
                </a:rPr>
                <a:t>    </a:t>
              </a:r>
              <a:r>
                <a:rPr lang="en-GB" sz="16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/>
                </a:rPr>
                <a:t>   </a:t>
              </a:r>
              <a:r>
                <a:rPr lang="en-GB" sz="16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Symbol" panose="05050102010706020507" pitchFamily="18" charset="2"/>
                </a:rPr>
                <a:t>e</a:t>
              </a:r>
              <a:r>
                <a:rPr lang="en-GB" sz="1600" baseline="-250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/>
                </a:rPr>
                <a:t>other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/>
                </a:rPr>
                <a:t> </a:t>
              </a:r>
            </a:p>
          </p:txBody>
        </p:sp>
        <p:sp>
          <p:nvSpPr>
            <p:cNvPr id="59" name="TextBox 36"/>
            <p:cNvSpPr txBox="1"/>
            <p:nvPr/>
          </p:nvSpPr>
          <p:spPr>
            <a:xfrm>
              <a:off x="2651143" y="3788293"/>
              <a:ext cx="5469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orbel" panose="020B0503020204020204" pitchFamily="34" charset="0"/>
                  <a:ea typeface="+mn-ea"/>
                  <a:cs typeface="+mn-cs"/>
                </a:defRPr>
              </a:lvl9pPr>
            </a:lstStyle>
            <a:p>
              <a:pPr lvl="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accent3">
                      <a:lumMod val="50000"/>
                    </a:schemeClr>
                  </a:solidFill>
                  <a:latin typeface="Symbol" panose="05050102010706020507" pitchFamily="18" charset="2"/>
                </a:rPr>
                <a:t>e</a:t>
              </a:r>
              <a:r>
                <a:rPr kumimoji="0" lang="en-GB" sz="1600" b="0" i="0" u="none" strike="noStrike" kern="1200" cap="none" spc="0" normalizeH="0" baseline="-25000" noProof="0" dirty="0">
                  <a:ln>
                    <a:noFill/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Arial"/>
                </a:rPr>
                <a:t>form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54325" y="3910822"/>
              <a:ext cx="136150" cy="13615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92796" y="3944753"/>
              <a:ext cx="136150" cy="13615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28351" y="3944753"/>
              <a:ext cx="136150" cy="13615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35489" y="3944753"/>
              <a:ext cx="136150" cy="136150"/>
            </a:xfrm>
            <a:prstGeom prst="rect">
              <a:avLst/>
            </a:prstGeom>
          </p:spPr>
        </p:pic>
      </p:grpSp>
      <p:sp>
        <p:nvSpPr>
          <p:cNvPr id="65" name="TextBox 64"/>
          <p:cNvSpPr txBox="1"/>
          <p:nvPr/>
        </p:nvSpPr>
        <p:spPr>
          <a:xfrm>
            <a:off x="4714361" y="6538676"/>
            <a:ext cx="6174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J. Ballof, EMIS2018, PhD thesis &amp; http://doi.org/10.1140/epja/i2019-12719-1</a:t>
            </a:r>
          </a:p>
        </p:txBody>
      </p:sp>
    </p:spTree>
    <p:extLst>
      <p:ext uri="{BB962C8B-B14F-4D97-AF65-F5344CB8AC3E}">
        <p14:creationId xmlns:p14="http://schemas.microsoft.com/office/powerpoint/2010/main" val="200805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11" grpId="0" animBg="1"/>
      <p:bldP spid="12" grpId="0"/>
      <p:bldP spid="15" grpId="0"/>
      <p:bldP spid="16" grpId="0" uiExpand="1" build="p" animBg="1"/>
      <p:bldP spid="17" grpId="0"/>
      <p:bldP spid="20" grpId="0"/>
      <p:bldP spid="21" grpId="0"/>
      <p:bldP spid="22" grpId="0"/>
      <p:bldP spid="24" grpId="0"/>
      <p:bldP spid="38" grpId="0"/>
      <p:bldP spid="45" grpId="0"/>
      <p:bldP spid="46" grpId="0"/>
      <p:bldP spid="47" grpId="0"/>
      <p:bldP spid="48" grpId="0" animBg="1"/>
      <p:bldP spid="52" grpId="0" animBg="1"/>
      <p:bldP spid="53" grpId="0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762" y="328035"/>
            <a:ext cx="10658475" cy="985576"/>
          </a:xfrm>
        </p:spPr>
        <p:txBody>
          <a:bodyPr/>
          <a:lstStyle/>
          <a:p>
            <a:r>
              <a:rPr lang="en-US" dirty="0"/>
              <a:t>Example of the B beams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27</a:t>
            </a:fld>
            <a:endParaRPr lang="en-BE" dirty="0"/>
          </a:p>
        </p:txBody>
      </p:sp>
      <p:sp>
        <p:nvSpPr>
          <p:cNvPr id="7" name="TextBox 6"/>
          <p:cNvSpPr txBox="1"/>
          <p:nvPr/>
        </p:nvSpPr>
        <p:spPr>
          <a:xfrm>
            <a:off x="5585628" y="6480740"/>
            <a:ext cx="5254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J. Ballof, EMIS2018 &amp; http://doi.org/10.1140/epja/i2019-12719-1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1755227" y="1525031"/>
            <a:ext cx="1094914" cy="326912"/>
          </a:xfrm>
          <a:prstGeom prst="rect">
            <a:avLst/>
          </a:prstGeom>
          <a:solidFill>
            <a:srgbClr val="FEFE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8" name="TextBox 36"/>
          <p:cNvSpPr txBox="1"/>
          <p:nvPr/>
        </p:nvSpPr>
        <p:spPr>
          <a:xfrm>
            <a:off x="549034" y="2104485"/>
            <a:ext cx="224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C377B"/>
                </a:solidFill>
                <a:latin typeface="Arial"/>
              </a:rPr>
              <a:t>1. Diffusion in the solid</a:t>
            </a:r>
            <a:endParaRPr kumimoji="0" lang="en-GB" sz="1600" b="0" i="0" u="none" strike="noStrike" kern="1200" cap="none" spc="0" normalizeH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9" name="TextBox 36"/>
          <p:cNvSpPr txBox="1"/>
          <p:nvPr/>
        </p:nvSpPr>
        <p:spPr>
          <a:xfrm>
            <a:off x="531680" y="1503341"/>
            <a:ext cx="808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Yield =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TextBox 36"/>
          <p:cNvSpPr txBox="1"/>
          <p:nvPr/>
        </p:nvSpPr>
        <p:spPr>
          <a:xfrm>
            <a:off x="1234697" y="1503341"/>
            <a:ext cx="498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GB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TextBox 36"/>
          <p:cNvSpPr txBox="1"/>
          <p:nvPr/>
        </p:nvSpPr>
        <p:spPr>
          <a:xfrm>
            <a:off x="1710931" y="1503341"/>
            <a:ext cx="1229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ymbol" panose="05050102010706020507" pitchFamily="18" charset="2"/>
              </a:rPr>
              <a:t>e</a:t>
            </a:r>
            <a:r>
              <a:rPr kumimoji="0" lang="en-GB" sz="1600" b="0" i="0" u="none" strike="noStrike" kern="1200" cap="none" spc="0" normalizeH="0" baseline="-25000" noProof="0" dirty="0" err="1">
                <a:ln>
                  <a:noFill/>
                </a:ln>
                <a:effectLst/>
                <a:uLnTx/>
                <a:uFillTx/>
                <a:latin typeface="Arial"/>
              </a:rPr>
              <a:t>release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 (T</a:t>
            </a:r>
            <a:r>
              <a:rPr kumimoji="0" lang="en-GB" sz="16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/>
              </a:rPr>
              <a:t>1/2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</a:rPr>
              <a:t>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2" name="TextBox 36"/>
          <p:cNvSpPr txBox="1"/>
          <p:nvPr/>
        </p:nvSpPr>
        <p:spPr>
          <a:xfrm>
            <a:off x="3892441" y="1503341"/>
            <a:ext cx="123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GB" sz="1600" baseline="-25000" dirty="0" err="1">
                <a:solidFill>
                  <a:srgbClr val="FF0000"/>
                </a:solidFill>
                <a:latin typeface="Arial"/>
              </a:rPr>
              <a:t>ion</a:t>
            </a:r>
            <a:r>
              <a:rPr lang="en-GB" sz="1600" baseline="-25000" dirty="0">
                <a:solidFill>
                  <a:srgbClr val="FF0000"/>
                </a:solidFill>
                <a:latin typeface="Arial"/>
              </a:rPr>
              <a:t>    </a:t>
            </a:r>
            <a: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</a:rPr>
              <a:t>   </a:t>
            </a:r>
            <a:r>
              <a:rPr lang="en-GB" sz="16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Symbol" panose="05050102010706020507" pitchFamily="18" charset="2"/>
              </a:rPr>
              <a:t>e</a:t>
            </a:r>
            <a:r>
              <a:rPr lang="en-GB" sz="1600" baseline="-25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</a:rPr>
              <a:t>other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</a:rPr>
              <a:t> </a:t>
            </a:r>
          </a:p>
        </p:txBody>
      </p:sp>
      <p:sp>
        <p:nvSpPr>
          <p:cNvPr id="133" name="TextBox 36"/>
          <p:cNvSpPr txBox="1"/>
          <p:nvPr/>
        </p:nvSpPr>
        <p:spPr>
          <a:xfrm>
            <a:off x="3068665" y="1503341"/>
            <a:ext cx="546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accent3">
                    <a:lumMod val="50000"/>
                  </a:schemeClr>
                </a:solidFill>
                <a:latin typeface="Symbol" panose="05050102010706020507" pitchFamily="18" charset="2"/>
              </a:rPr>
              <a:t>e</a:t>
            </a:r>
            <a:r>
              <a:rPr kumimoji="0" lang="en-GB" sz="1600" b="0" i="0" u="none" strike="noStrike" kern="1200" cap="none" spc="0" normalizeH="0" baseline="-2500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Arial"/>
              </a:rPr>
              <a:t>form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847" y="1625870"/>
            <a:ext cx="136150" cy="13615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318" y="1659801"/>
            <a:ext cx="136150" cy="136150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873" y="1659801"/>
            <a:ext cx="136150" cy="136150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011" y="1659801"/>
            <a:ext cx="136150" cy="136150"/>
          </a:xfrm>
          <a:prstGeom prst="rect">
            <a:avLst/>
          </a:prstGeom>
        </p:spPr>
      </p:pic>
      <p:sp>
        <p:nvSpPr>
          <p:cNvPr id="138" name="TextBox 36"/>
          <p:cNvSpPr txBox="1"/>
          <p:nvPr/>
        </p:nvSpPr>
        <p:spPr>
          <a:xfrm>
            <a:off x="561710" y="5823333"/>
            <a:ext cx="2987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C377B"/>
                </a:solidFill>
                <a:latin typeface="Arial"/>
              </a:rPr>
              <a:t>Offline mobility studies: </a:t>
            </a:r>
            <a:r>
              <a:rPr kumimoji="0" lang="en-GB" sz="1200" b="0" i="0" u="none" strike="noStrike" kern="1200" cap="none" spc="0" normalizeH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Christoph Seiffert</a:t>
            </a:r>
          </a:p>
        </p:txBody>
      </p:sp>
      <p:sp>
        <p:nvSpPr>
          <p:cNvPr id="139" name="TextBox 36"/>
          <p:cNvSpPr txBox="1"/>
          <p:nvPr/>
        </p:nvSpPr>
        <p:spPr>
          <a:xfrm>
            <a:off x="521632" y="1120749"/>
            <a:ext cx="6315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C377B"/>
                </a:solidFill>
                <a:latin typeface="Arial"/>
              </a:rPr>
              <a:t>Release Efficiency: Fraction of isotopes not decayed before release</a:t>
            </a:r>
            <a:endParaRPr kumimoji="0" lang="en-GB" sz="1600" b="0" i="0" u="none" strike="noStrike" kern="1200" cap="none" spc="0" normalizeH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40" name="Group 139"/>
          <p:cNvGrpSpPr/>
          <p:nvPr/>
        </p:nvGrpSpPr>
        <p:grpSpPr>
          <a:xfrm>
            <a:off x="794714" y="2529582"/>
            <a:ext cx="1120221" cy="1020008"/>
            <a:chOff x="635006" y="2841030"/>
            <a:chExt cx="1120221" cy="1020008"/>
          </a:xfrm>
        </p:grpSpPr>
        <p:grpSp>
          <p:nvGrpSpPr>
            <p:cNvPr id="141" name="Group 140"/>
            <p:cNvGrpSpPr/>
            <p:nvPr/>
          </p:nvGrpSpPr>
          <p:grpSpPr>
            <a:xfrm>
              <a:off x="736246" y="2841030"/>
              <a:ext cx="1018981" cy="1020008"/>
              <a:chOff x="4436141" y="2187505"/>
              <a:chExt cx="1291783" cy="1293086"/>
            </a:xfrm>
          </p:grpSpPr>
          <p:sp>
            <p:nvSpPr>
              <p:cNvPr id="145" name="Freeform 144"/>
              <p:cNvSpPr/>
              <p:nvPr/>
            </p:nvSpPr>
            <p:spPr bwMode="auto">
              <a:xfrm>
                <a:off x="4976016" y="2539303"/>
                <a:ext cx="360736" cy="429289"/>
              </a:xfrm>
              <a:custGeom>
                <a:avLst/>
                <a:gdLst>
                  <a:gd name="connsiteX0" fmla="*/ 28703 w 196821"/>
                  <a:gd name="connsiteY0" fmla="*/ 8485 h 258612"/>
                  <a:gd name="connsiteX1" fmla="*/ 12301 w 196821"/>
                  <a:gd name="connsiteY1" fmla="*/ 33088 h 258612"/>
                  <a:gd name="connsiteX2" fmla="*/ 4100 w 196821"/>
                  <a:gd name="connsiteY2" fmla="*/ 69992 h 258612"/>
                  <a:gd name="connsiteX3" fmla="*/ 0 w 196821"/>
                  <a:gd name="connsiteY3" fmla="*/ 86394 h 258612"/>
                  <a:gd name="connsiteX4" fmla="*/ 4100 w 196821"/>
                  <a:gd name="connsiteY4" fmla="*/ 139699 h 258612"/>
                  <a:gd name="connsiteX5" fmla="*/ 12301 w 196821"/>
                  <a:gd name="connsiteY5" fmla="*/ 152001 h 258612"/>
                  <a:gd name="connsiteX6" fmla="*/ 32803 w 196821"/>
                  <a:gd name="connsiteY6" fmla="*/ 184804 h 258612"/>
                  <a:gd name="connsiteX7" fmla="*/ 41004 w 196821"/>
                  <a:gd name="connsiteY7" fmla="*/ 197106 h 258612"/>
                  <a:gd name="connsiteX8" fmla="*/ 45105 w 196821"/>
                  <a:gd name="connsiteY8" fmla="*/ 213507 h 258612"/>
                  <a:gd name="connsiteX9" fmla="*/ 69707 w 196821"/>
                  <a:gd name="connsiteY9" fmla="*/ 238110 h 258612"/>
                  <a:gd name="connsiteX10" fmla="*/ 77908 w 196821"/>
                  <a:gd name="connsiteY10" fmla="*/ 250411 h 258612"/>
                  <a:gd name="connsiteX11" fmla="*/ 90210 w 196821"/>
                  <a:gd name="connsiteY11" fmla="*/ 258612 h 258612"/>
                  <a:gd name="connsiteX12" fmla="*/ 127114 w 196821"/>
                  <a:gd name="connsiteY12" fmla="*/ 250411 h 258612"/>
                  <a:gd name="connsiteX13" fmla="*/ 139415 w 196821"/>
                  <a:gd name="connsiteY13" fmla="*/ 246311 h 258612"/>
                  <a:gd name="connsiteX14" fmla="*/ 147616 w 196821"/>
                  <a:gd name="connsiteY14" fmla="*/ 234010 h 258612"/>
                  <a:gd name="connsiteX15" fmla="*/ 172219 w 196821"/>
                  <a:gd name="connsiteY15" fmla="*/ 221708 h 258612"/>
                  <a:gd name="connsiteX16" fmla="*/ 176319 w 196821"/>
                  <a:gd name="connsiteY16" fmla="*/ 201206 h 258612"/>
                  <a:gd name="connsiteX17" fmla="*/ 180419 w 196821"/>
                  <a:gd name="connsiteY17" fmla="*/ 172503 h 258612"/>
                  <a:gd name="connsiteX18" fmla="*/ 184520 w 196821"/>
                  <a:gd name="connsiteY18" fmla="*/ 160202 h 258612"/>
                  <a:gd name="connsiteX19" fmla="*/ 188620 w 196821"/>
                  <a:gd name="connsiteY19" fmla="*/ 143800 h 258612"/>
                  <a:gd name="connsiteX20" fmla="*/ 196821 w 196821"/>
                  <a:gd name="connsiteY20" fmla="*/ 119197 h 258612"/>
                  <a:gd name="connsiteX21" fmla="*/ 192721 w 196821"/>
                  <a:gd name="connsiteY21" fmla="*/ 78193 h 258612"/>
                  <a:gd name="connsiteX22" fmla="*/ 188620 w 196821"/>
                  <a:gd name="connsiteY22" fmla="*/ 65891 h 258612"/>
                  <a:gd name="connsiteX23" fmla="*/ 176319 w 196821"/>
                  <a:gd name="connsiteY23" fmla="*/ 53590 h 258612"/>
                  <a:gd name="connsiteX24" fmla="*/ 151716 w 196821"/>
                  <a:gd name="connsiteY24" fmla="*/ 33088 h 258612"/>
                  <a:gd name="connsiteX25" fmla="*/ 139415 w 196821"/>
                  <a:gd name="connsiteY25" fmla="*/ 20786 h 258612"/>
                  <a:gd name="connsiteX26" fmla="*/ 110712 w 196821"/>
                  <a:gd name="connsiteY26" fmla="*/ 12585 h 258612"/>
                  <a:gd name="connsiteX27" fmla="*/ 98411 w 196821"/>
                  <a:gd name="connsiteY27" fmla="*/ 4385 h 258612"/>
                  <a:gd name="connsiteX28" fmla="*/ 53306 w 196821"/>
                  <a:gd name="connsiteY28" fmla="*/ 4385 h 258612"/>
                  <a:gd name="connsiteX29" fmla="*/ 28703 w 196821"/>
                  <a:gd name="connsiteY29" fmla="*/ 16686 h 258612"/>
                  <a:gd name="connsiteX30" fmla="*/ 28703 w 196821"/>
                  <a:gd name="connsiteY30" fmla="*/ 8485 h 25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6821" h="258612">
                    <a:moveTo>
                      <a:pt x="28703" y="8485"/>
                    </a:moveTo>
                    <a:cubicBezTo>
                      <a:pt x="25969" y="11219"/>
                      <a:pt x="17088" y="24472"/>
                      <a:pt x="12301" y="33088"/>
                    </a:cubicBezTo>
                    <a:cubicBezTo>
                      <a:pt x="7315" y="42063"/>
                      <a:pt x="5559" y="62696"/>
                      <a:pt x="4100" y="69992"/>
                    </a:cubicBezTo>
                    <a:cubicBezTo>
                      <a:pt x="2995" y="75518"/>
                      <a:pt x="1367" y="80927"/>
                      <a:pt x="0" y="86394"/>
                    </a:cubicBezTo>
                    <a:cubicBezTo>
                      <a:pt x="1367" y="104162"/>
                      <a:pt x="816" y="122183"/>
                      <a:pt x="4100" y="139699"/>
                    </a:cubicBezTo>
                    <a:cubicBezTo>
                      <a:pt x="5008" y="144543"/>
                      <a:pt x="10299" y="147497"/>
                      <a:pt x="12301" y="152001"/>
                    </a:cubicBezTo>
                    <a:cubicBezTo>
                      <a:pt x="26683" y="184360"/>
                      <a:pt x="10674" y="170051"/>
                      <a:pt x="32803" y="184804"/>
                    </a:cubicBezTo>
                    <a:cubicBezTo>
                      <a:pt x="35537" y="188905"/>
                      <a:pt x="39063" y="192576"/>
                      <a:pt x="41004" y="197106"/>
                    </a:cubicBezTo>
                    <a:cubicBezTo>
                      <a:pt x="43224" y="202286"/>
                      <a:pt x="41873" y="208890"/>
                      <a:pt x="45105" y="213507"/>
                    </a:cubicBezTo>
                    <a:cubicBezTo>
                      <a:pt x="51756" y="223008"/>
                      <a:pt x="63274" y="228460"/>
                      <a:pt x="69707" y="238110"/>
                    </a:cubicBezTo>
                    <a:cubicBezTo>
                      <a:pt x="72441" y="242210"/>
                      <a:pt x="74423" y="246926"/>
                      <a:pt x="77908" y="250411"/>
                    </a:cubicBezTo>
                    <a:cubicBezTo>
                      <a:pt x="81393" y="253896"/>
                      <a:pt x="86109" y="255878"/>
                      <a:pt x="90210" y="258612"/>
                    </a:cubicBezTo>
                    <a:cubicBezTo>
                      <a:pt x="102511" y="255878"/>
                      <a:pt x="114889" y="253467"/>
                      <a:pt x="127114" y="250411"/>
                    </a:cubicBezTo>
                    <a:cubicBezTo>
                      <a:pt x="131307" y="249363"/>
                      <a:pt x="136040" y="249011"/>
                      <a:pt x="139415" y="246311"/>
                    </a:cubicBezTo>
                    <a:cubicBezTo>
                      <a:pt x="143263" y="243233"/>
                      <a:pt x="144131" y="237495"/>
                      <a:pt x="147616" y="234010"/>
                    </a:cubicBezTo>
                    <a:cubicBezTo>
                      <a:pt x="155565" y="226061"/>
                      <a:pt x="162214" y="225043"/>
                      <a:pt x="172219" y="221708"/>
                    </a:cubicBezTo>
                    <a:cubicBezTo>
                      <a:pt x="173586" y="214874"/>
                      <a:pt x="175173" y="208081"/>
                      <a:pt x="176319" y="201206"/>
                    </a:cubicBezTo>
                    <a:cubicBezTo>
                      <a:pt x="177908" y="191673"/>
                      <a:pt x="178524" y="181980"/>
                      <a:pt x="180419" y="172503"/>
                    </a:cubicBezTo>
                    <a:cubicBezTo>
                      <a:pt x="181267" y="168265"/>
                      <a:pt x="183333" y="164358"/>
                      <a:pt x="184520" y="160202"/>
                    </a:cubicBezTo>
                    <a:cubicBezTo>
                      <a:pt x="186068" y="154783"/>
                      <a:pt x="187001" y="149198"/>
                      <a:pt x="188620" y="143800"/>
                    </a:cubicBezTo>
                    <a:cubicBezTo>
                      <a:pt x="191104" y="135520"/>
                      <a:pt x="196821" y="119197"/>
                      <a:pt x="196821" y="119197"/>
                    </a:cubicBezTo>
                    <a:cubicBezTo>
                      <a:pt x="195454" y="105529"/>
                      <a:pt x="194810" y="91769"/>
                      <a:pt x="192721" y="78193"/>
                    </a:cubicBezTo>
                    <a:cubicBezTo>
                      <a:pt x="192064" y="73921"/>
                      <a:pt x="191018" y="69488"/>
                      <a:pt x="188620" y="65891"/>
                    </a:cubicBezTo>
                    <a:cubicBezTo>
                      <a:pt x="185403" y="61066"/>
                      <a:pt x="180093" y="57993"/>
                      <a:pt x="176319" y="53590"/>
                    </a:cubicBezTo>
                    <a:cubicBezTo>
                      <a:pt x="158446" y="32737"/>
                      <a:pt x="172386" y="39977"/>
                      <a:pt x="151716" y="33088"/>
                    </a:cubicBezTo>
                    <a:cubicBezTo>
                      <a:pt x="147616" y="28987"/>
                      <a:pt x="144240" y="24003"/>
                      <a:pt x="139415" y="20786"/>
                    </a:cubicBezTo>
                    <a:cubicBezTo>
                      <a:pt x="135888" y="18435"/>
                      <a:pt x="112895" y="13131"/>
                      <a:pt x="110712" y="12585"/>
                    </a:cubicBezTo>
                    <a:cubicBezTo>
                      <a:pt x="106612" y="9852"/>
                      <a:pt x="102819" y="6589"/>
                      <a:pt x="98411" y="4385"/>
                    </a:cubicBezTo>
                    <a:cubicBezTo>
                      <a:pt x="81722" y="-3959"/>
                      <a:pt x="74933" y="1681"/>
                      <a:pt x="53306" y="4385"/>
                    </a:cubicBezTo>
                    <a:cubicBezTo>
                      <a:pt x="42941" y="11294"/>
                      <a:pt x="40826" y="14261"/>
                      <a:pt x="28703" y="16686"/>
                    </a:cubicBezTo>
                    <a:cubicBezTo>
                      <a:pt x="26022" y="17222"/>
                      <a:pt x="31437" y="5751"/>
                      <a:pt x="28703" y="8485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350" dirty="0"/>
              </a:p>
            </p:txBody>
          </p:sp>
          <p:sp>
            <p:nvSpPr>
              <p:cNvPr id="146" name="Oval 145"/>
              <p:cNvSpPr/>
              <p:nvPr/>
            </p:nvSpPr>
            <p:spPr bwMode="auto">
              <a:xfrm>
                <a:off x="4436141" y="2187505"/>
                <a:ext cx="1291783" cy="1293086"/>
              </a:xfrm>
              <a:prstGeom prst="ellipse">
                <a:avLst/>
              </a:prstGeom>
              <a:noFill/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350" dirty="0"/>
              </a:p>
            </p:txBody>
          </p:sp>
          <p:sp>
            <p:nvSpPr>
              <p:cNvPr id="147" name="Freeform 146"/>
              <p:cNvSpPr/>
              <p:nvPr/>
            </p:nvSpPr>
            <p:spPr bwMode="auto">
              <a:xfrm>
                <a:off x="4605755" y="2319291"/>
                <a:ext cx="374486" cy="381011"/>
              </a:xfrm>
              <a:custGeom>
                <a:avLst/>
                <a:gdLst>
                  <a:gd name="connsiteX0" fmla="*/ 65684 w 225964"/>
                  <a:gd name="connsiteY0" fmla="*/ 12302 h 229625"/>
                  <a:gd name="connsiteX1" fmla="*/ 41082 w 225964"/>
                  <a:gd name="connsiteY1" fmla="*/ 20502 h 229625"/>
                  <a:gd name="connsiteX2" fmla="*/ 16479 w 225964"/>
                  <a:gd name="connsiteY2" fmla="*/ 49206 h 229625"/>
                  <a:gd name="connsiteX3" fmla="*/ 4178 w 225964"/>
                  <a:gd name="connsiteY3" fmla="*/ 61507 h 229625"/>
                  <a:gd name="connsiteX4" fmla="*/ 77 w 225964"/>
                  <a:gd name="connsiteY4" fmla="*/ 73808 h 229625"/>
                  <a:gd name="connsiteX5" fmla="*/ 4178 w 225964"/>
                  <a:gd name="connsiteY5" fmla="*/ 196822 h 229625"/>
                  <a:gd name="connsiteX6" fmla="*/ 16479 w 225964"/>
                  <a:gd name="connsiteY6" fmla="*/ 205023 h 229625"/>
                  <a:gd name="connsiteX7" fmla="*/ 73885 w 225964"/>
                  <a:gd name="connsiteY7" fmla="*/ 217324 h 229625"/>
                  <a:gd name="connsiteX8" fmla="*/ 106689 w 225964"/>
                  <a:gd name="connsiteY8" fmla="*/ 229625 h 229625"/>
                  <a:gd name="connsiteX9" fmla="*/ 143593 w 225964"/>
                  <a:gd name="connsiteY9" fmla="*/ 225525 h 229625"/>
                  <a:gd name="connsiteX10" fmla="*/ 155894 w 225964"/>
                  <a:gd name="connsiteY10" fmla="*/ 217324 h 229625"/>
                  <a:gd name="connsiteX11" fmla="*/ 180497 w 225964"/>
                  <a:gd name="connsiteY11" fmla="*/ 209123 h 229625"/>
                  <a:gd name="connsiteX12" fmla="*/ 188698 w 225964"/>
                  <a:gd name="connsiteY12" fmla="*/ 184520 h 229625"/>
                  <a:gd name="connsiteX13" fmla="*/ 192798 w 225964"/>
                  <a:gd name="connsiteY13" fmla="*/ 172219 h 229625"/>
                  <a:gd name="connsiteX14" fmla="*/ 200999 w 225964"/>
                  <a:gd name="connsiteY14" fmla="*/ 159918 h 229625"/>
                  <a:gd name="connsiteX15" fmla="*/ 209200 w 225964"/>
                  <a:gd name="connsiteY15" fmla="*/ 131215 h 229625"/>
                  <a:gd name="connsiteX16" fmla="*/ 217401 w 225964"/>
                  <a:gd name="connsiteY16" fmla="*/ 118913 h 229625"/>
                  <a:gd name="connsiteX17" fmla="*/ 225602 w 225964"/>
                  <a:gd name="connsiteY17" fmla="*/ 94311 h 229625"/>
                  <a:gd name="connsiteX18" fmla="*/ 221501 w 225964"/>
                  <a:gd name="connsiteY18" fmla="*/ 77909 h 229625"/>
                  <a:gd name="connsiteX19" fmla="*/ 205100 w 225964"/>
                  <a:gd name="connsiteY19" fmla="*/ 69708 h 229625"/>
                  <a:gd name="connsiteX20" fmla="*/ 188698 w 225964"/>
                  <a:gd name="connsiteY20" fmla="*/ 65607 h 229625"/>
                  <a:gd name="connsiteX21" fmla="*/ 176396 w 225964"/>
                  <a:gd name="connsiteY21" fmla="*/ 61507 h 229625"/>
                  <a:gd name="connsiteX22" fmla="*/ 159995 w 225964"/>
                  <a:gd name="connsiteY22" fmla="*/ 49206 h 229625"/>
                  <a:gd name="connsiteX23" fmla="*/ 147693 w 225964"/>
                  <a:gd name="connsiteY23" fmla="*/ 41005 h 229625"/>
                  <a:gd name="connsiteX24" fmla="*/ 131291 w 225964"/>
                  <a:gd name="connsiteY24" fmla="*/ 16402 h 229625"/>
                  <a:gd name="connsiteX25" fmla="*/ 118990 w 225964"/>
                  <a:gd name="connsiteY25" fmla="*/ 8201 h 229625"/>
                  <a:gd name="connsiteX26" fmla="*/ 94387 w 225964"/>
                  <a:gd name="connsiteY26" fmla="*/ 0 h 229625"/>
                  <a:gd name="connsiteX27" fmla="*/ 53383 w 225964"/>
                  <a:gd name="connsiteY27" fmla="*/ 16402 h 229625"/>
                  <a:gd name="connsiteX28" fmla="*/ 65684 w 225964"/>
                  <a:gd name="connsiteY28" fmla="*/ 12302 h 229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25964" h="229625">
                    <a:moveTo>
                      <a:pt x="65684" y="12302"/>
                    </a:moveTo>
                    <a:cubicBezTo>
                      <a:pt x="63634" y="12985"/>
                      <a:pt x="48494" y="16055"/>
                      <a:pt x="41082" y="20502"/>
                    </a:cubicBezTo>
                    <a:cubicBezTo>
                      <a:pt x="24655" y="30358"/>
                      <a:pt x="26764" y="36864"/>
                      <a:pt x="16479" y="49206"/>
                    </a:cubicBezTo>
                    <a:cubicBezTo>
                      <a:pt x="12767" y="53661"/>
                      <a:pt x="8278" y="57407"/>
                      <a:pt x="4178" y="61507"/>
                    </a:cubicBezTo>
                    <a:cubicBezTo>
                      <a:pt x="2811" y="65607"/>
                      <a:pt x="77" y="69486"/>
                      <a:pt x="77" y="73808"/>
                    </a:cubicBezTo>
                    <a:cubicBezTo>
                      <a:pt x="77" y="114835"/>
                      <a:pt x="-911" y="156111"/>
                      <a:pt x="4178" y="196822"/>
                    </a:cubicBezTo>
                    <a:cubicBezTo>
                      <a:pt x="4789" y="201712"/>
                      <a:pt x="11848" y="203339"/>
                      <a:pt x="16479" y="205023"/>
                    </a:cubicBezTo>
                    <a:cubicBezTo>
                      <a:pt x="33773" y="211312"/>
                      <a:pt x="55555" y="214269"/>
                      <a:pt x="73885" y="217324"/>
                    </a:cubicBezTo>
                    <a:cubicBezTo>
                      <a:pt x="83218" y="221990"/>
                      <a:pt x="95522" y="229625"/>
                      <a:pt x="106689" y="229625"/>
                    </a:cubicBezTo>
                    <a:cubicBezTo>
                      <a:pt x="119066" y="229625"/>
                      <a:pt x="131292" y="226892"/>
                      <a:pt x="143593" y="225525"/>
                    </a:cubicBezTo>
                    <a:cubicBezTo>
                      <a:pt x="147693" y="222791"/>
                      <a:pt x="151391" y="219325"/>
                      <a:pt x="155894" y="217324"/>
                    </a:cubicBezTo>
                    <a:cubicBezTo>
                      <a:pt x="163794" y="213813"/>
                      <a:pt x="180497" y="209123"/>
                      <a:pt x="180497" y="209123"/>
                    </a:cubicBezTo>
                    <a:lnTo>
                      <a:pt x="188698" y="184520"/>
                    </a:lnTo>
                    <a:cubicBezTo>
                      <a:pt x="190065" y="180420"/>
                      <a:pt x="190400" y="175815"/>
                      <a:pt x="192798" y="172219"/>
                    </a:cubicBezTo>
                    <a:lnTo>
                      <a:pt x="200999" y="159918"/>
                    </a:lnTo>
                    <a:cubicBezTo>
                      <a:pt x="202312" y="154667"/>
                      <a:pt x="206260" y="137095"/>
                      <a:pt x="209200" y="131215"/>
                    </a:cubicBezTo>
                    <a:cubicBezTo>
                      <a:pt x="211404" y="126807"/>
                      <a:pt x="214667" y="123014"/>
                      <a:pt x="217401" y="118913"/>
                    </a:cubicBezTo>
                    <a:cubicBezTo>
                      <a:pt x="220135" y="110712"/>
                      <a:pt x="227699" y="102697"/>
                      <a:pt x="225602" y="94311"/>
                    </a:cubicBezTo>
                    <a:cubicBezTo>
                      <a:pt x="224235" y="88844"/>
                      <a:pt x="225109" y="82238"/>
                      <a:pt x="221501" y="77909"/>
                    </a:cubicBezTo>
                    <a:cubicBezTo>
                      <a:pt x="217588" y="73213"/>
                      <a:pt x="210823" y="71854"/>
                      <a:pt x="205100" y="69708"/>
                    </a:cubicBezTo>
                    <a:cubicBezTo>
                      <a:pt x="199823" y="67729"/>
                      <a:pt x="194117" y="67155"/>
                      <a:pt x="188698" y="65607"/>
                    </a:cubicBezTo>
                    <a:cubicBezTo>
                      <a:pt x="184542" y="64420"/>
                      <a:pt x="180497" y="62874"/>
                      <a:pt x="176396" y="61507"/>
                    </a:cubicBezTo>
                    <a:cubicBezTo>
                      <a:pt x="170929" y="57407"/>
                      <a:pt x="165556" y="53178"/>
                      <a:pt x="159995" y="49206"/>
                    </a:cubicBezTo>
                    <a:cubicBezTo>
                      <a:pt x="155985" y="46341"/>
                      <a:pt x="150938" y="44714"/>
                      <a:pt x="147693" y="41005"/>
                    </a:cubicBezTo>
                    <a:cubicBezTo>
                      <a:pt x="141202" y="33587"/>
                      <a:pt x="139492" y="21869"/>
                      <a:pt x="131291" y="16402"/>
                    </a:cubicBezTo>
                    <a:cubicBezTo>
                      <a:pt x="127191" y="13668"/>
                      <a:pt x="123493" y="10202"/>
                      <a:pt x="118990" y="8201"/>
                    </a:cubicBezTo>
                    <a:cubicBezTo>
                      <a:pt x="111090" y="4690"/>
                      <a:pt x="94387" y="0"/>
                      <a:pt x="94387" y="0"/>
                    </a:cubicBezTo>
                    <a:cubicBezTo>
                      <a:pt x="52277" y="5265"/>
                      <a:pt x="69672" y="-5315"/>
                      <a:pt x="53383" y="16402"/>
                    </a:cubicBezTo>
                    <a:cubicBezTo>
                      <a:pt x="52223" y="17948"/>
                      <a:pt x="67734" y="11619"/>
                      <a:pt x="65684" y="12302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350" dirty="0"/>
              </a:p>
            </p:txBody>
          </p:sp>
          <p:sp>
            <p:nvSpPr>
              <p:cNvPr id="148" name="Freeform 147"/>
              <p:cNvSpPr/>
              <p:nvPr/>
            </p:nvSpPr>
            <p:spPr bwMode="auto">
              <a:xfrm>
                <a:off x="4438193" y="2736598"/>
                <a:ext cx="307345" cy="418850"/>
              </a:xfrm>
              <a:custGeom>
                <a:avLst/>
                <a:gdLst>
                  <a:gd name="connsiteX0" fmla="*/ 118913 w 229625"/>
                  <a:gd name="connsiteY0" fmla="*/ 5386 h 252291"/>
                  <a:gd name="connsiteX1" fmla="*/ 94310 w 229625"/>
                  <a:gd name="connsiteY1" fmla="*/ 1286 h 252291"/>
                  <a:gd name="connsiteX2" fmla="*/ 20502 w 229625"/>
                  <a:gd name="connsiteY2" fmla="*/ 9487 h 252291"/>
                  <a:gd name="connsiteX3" fmla="*/ 8201 w 229625"/>
                  <a:gd name="connsiteY3" fmla="*/ 21788 h 252291"/>
                  <a:gd name="connsiteX4" fmla="*/ 0 w 229625"/>
                  <a:gd name="connsiteY4" fmla="*/ 46391 h 252291"/>
                  <a:gd name="connsiteX5" fmla="*/ 16402 w 229625"/>
                  <a:gd name="connsiteY5" fmla="*/ 91496 h 252291"/>
                  <a:gd name="connsiteX6" fmla="*/ 20502 w 229625"/>
                  <a:gd name="connsiteY6" fmla="*/ 103797 h 252291"/>
                  <a:gd name="connsiteX7" fmla="*/ 32804 w 229625"/>
                  <a:gd name="connsiteY7" fmla="*/ 177605 h 252291"/>
                  <a:gd name="connsiteX8" fmla="*/ 49206 w 229625"/>
                  <a:gd name="connsiteY8" fmla="*/ 202208 h 252291"/>
                  <a:gd name="connsiteX9" fmla="*/ 73808 w 229625"/>
                  <a:gd name="connsiteY9" fmla="*/ 210409 h 252291"/>
                  <a:gd name="connsiteX10" fmla="*/ 86110 w 229625"/>
                  <a:gd name="connsiteY10" fmla="*/ 214509 h 252291"/>
                  <a:gd name="connsiteX11" fmla="*/ 102511 w 229625"/>
                  <a:gd name="connsiteY11" fmla="*/ 239112 h 252291"/>
                  <a:gd name="connsiteX12" fmla="*/ 200922 w 229625"/>
                  <a:gd name="connsiteY12" fmla="*/ 247313 h 252291"/>
                  <a:gd name="connsiteX13" fmla="*/ 213223 w 229625"/>
                  <a:gd name="connsiteY13" fmla="*/ 251413 h 252291"/>
                  <a:gd name="connsiteX14" fmla="*/ 229625 w 229625"/>
                  <a:gd name="connsiteY14" fmla="*/ 218609 h 252291"/>
                  <a:gd name="connsiteX15" fmla="*/ 213223 w 229625"/>
                  <a:gd name="connsiteY15" fmla="*/ 161203 h 252291"/>
                  <a:gd name="connsiteX16" fmla="*/ 196822 w 229625"/>
                  <a:gd name="connsiteY16" fmla="*/ 153002 h 252291"/>
                  <a:gd name="connsiteX17" fmla="*/ 180420 w 229625"/>
                  <a:gd name="connsiteY17" fmla="*/ 120199 h 252291"/>
                  <a:gd name="connsiteX18" fmla="*/ 172219 w 229625"/>
                  <a:gd name="connsiteY18" fmla="*/ 103797 h 252291"/>
                  <a:gd name="connsiteX19" fmla="*/ 168119 w 229625"/>
                  <a:gd name="connsiteY19" fmla="*/ 91496 h 252291"/>
                  <a:gd name="connsiteX20" fmla="*/ 147616 w 229625"/>
                  <a:gd name="connsiteY20" fmla="*/ 66893 h 252291"/>
                  <a:gd name="connsiteX21" fmla="*/ 139415 w 229625"/>
                  <a:gd name="connsiteY21" fmla="*/ 54592 h 252291"/>
                  <a:gd name="connsiteX22" fmla="*/ 118913 w 229625"/>
                  <a:gd name="connsiteY22" fmla="*/ 5386 h 252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9625" h="252291">
                    <a:moveTo>
                      <a:pt x="118913" y="5386"/>
                    </a:moveTo>
                    <a:cubicBezTo>
                      <a:pt x="111396" y="-3498"/>
                      <a:pt x="102624" y="1286"/>
                      <a:pt x="94310" y="1286"/>
                    </a:cubicBezTo>
                    <a:cubicBezTo>
                      <a:pt x="41652" y="1286"/>
                      <a:pt x="49528" y="-189"/>
                      <a:pt x="20502" y="9487"/>
                    </a:cubicBezTo>
                    <a:cubicBezTo>
                      <a:pt x="16402" y="13587"/>
                      <a:pt x="11017" y="16719"/>
                      <a:pt x="8201" y="21788"/>
                    </a:cubicBezTo>
                    <a:cubicBezTo>
                      <a:pt x="4003" y="29345"/>
                      <a:pt x="0" y="46391"/>
                      <a:pt x="0" y="46391"/>
                    </a:cubicBezTo>
                    <a:cubicBezTo>
                      <a:pt x="9396" y="83975"/>
                      <a:pt x="1949" y="69816"/>
                      <a:pt x="16402" y="91496"/>
                    </a:cubicBezTo>
                    <a:cubicBezTo>
                      <a:pt x="17769" y="95596"/>
                      <a:pt x="19931" y="99513"/>
                      <a:pt x="20502" y="103797"/>
                    </a:cubicBezTo>
                    <a:cubicBezTo>
                      <a:pt x="22553" y="119180"/>
                      <a:pt x="20852" y="159677"/>
                      <a:pt x="32804" y="177605"/>
                    </a:cubicBezTo>
                    <a:cubicBezTo>
                      <a:pt x="38271" y="185806"/>
                      <a:pt x="39855" y="199091"/>
                      <a:pt x="49206" y="202208"/>
                    </a:cubicBezTo>
                    <a:lnTo>
                      <a:pt x="73808" y="210409"/>
                    </a:lnTo>
                    <a:lnTo>
                      <a:pt x="86110" y="214509"/>
                    </a:lnTo>
                    <a:cubicBezTo>
                      <a:pt x="91577" y="222710"/>
                      <a:pt x="92704" y="238131"/>
                      <a:pt x="102511" y="239112"/>
                    </a:cubicBezTo>
                    <a:cubicBezTo>
                      <a:pt x="162605" y="245121"/>
                      <a:pt x="129814" y="242233"/>
                      <a:pt x="200922" y="247313"/>
                    </a:cubicBezTo>
                    <a:cubicBezTo>
                      <a:pt x="205022" y="248680"/>
                      <a:pt x="210167" y="254469"/>
                      <a:pt x="213223" y="251413"/>
                    </a:cubicBezTo>
                    <a:cubicBezTo>
                      <a:pt x="221867" y="242768"/>
                      <a:pt x="229625" y="218609"/>
                      <a:pt x="229625" y="218609"/>
                    </a:cubicBezTo>
                    <a:cubicBezTo>
                      <a:pt x="226661" y="186004"/>
                      <a:pt x="235562" y="177160"/>
                      <a:pt x="213223" y="161203"/>
                    </a:cubicBezTo>
                    <a:cubicBezTo>
                      <a:pt x="208249" y="157650"/>
                      <a:pt x="202289" y="155736"/>
                      <a:pt x="196822" y="153002"/>
                    </a:cubicBezTo>
                    <a:lnTo>
                      <a:pt x="180420" y="120199"/>
                    </a:lnTo>
                    <a:cubicBezTo>
                      <a:pt x="177686" y="114732"/>
                      <a:pt x="174152" y="109596"/>
                      <a:pt x="172219" y="103797"/>
                    </a:cubicBezTo>
                    <a:cubicBezTo>
                      <a:pt x="170852" y="99697"/>
                      <a:pt x="170052" y="95362"/>
                      <a:pt x="168119" y="91496"/>
                    </a:cubicBezTo>
                    <a:cubicBezTo>
                      <a:pt x="160483" y="76223"/>
                      <a:pt x="158954" y="80497"/>
                      <a:pt x="147616" y="66893"/>
                    </a:cubicBezTo>
                    <a:cubicBezTo>
                      <a:pt x="144461" y="63107"/>
                      <a:pt x="142149" y="58692"/>
                      <a:pt x="139415" y="54592"/>
                    </a:cubicBezTo>
                    <a:cubicBezTo>
                      <a:pt x="134936" y="18755"/>
                      <a:pt x="126430" y="14270"/>
                      <a:pt x="118913" y="5386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350" dirty="0"/>
              </a:p>
            </p:txBody>
          </p:sp>
          <p:sp>
            <p:nvSpPr>
              <p:cNvPr id="149" name="Freeform 148"/>
              <p:cNvSpPr/>
              <p:nvPr/>
            </p:nvSpPr>
            <p:spPr bwMode="auto">
              <a:xfrm>
                <a:off x="4733639" y="2755174"/>
                <a:ext cx="224728" cy="340561"/>
              </a:xfrm>
              <a:custGeom>
                <a:avLst/>
                <a:gdLst>
                  <a:gd name="connsiteX0" fmla="*/ 28703 w 168756"/>
                  <a:gd name="connsiteY0" fmla="*/ 16402 h 205023"/>
                  <a:gd name="connsiteX1" fmla="*/ 8201 w 168756"/>
                  <a:gd name="connsiteY1" fmla="*/ 41005 h 205023"/>
                  <a:gd name="connsiteX2" fmla="*/ 0 w 168756"/>
                  <a:gd name="connsiteY2" fmla="*/ 77909 h 205023"/>
                  <a:gd name="connsiteX3" fmla="*/ 12301 w 168756"/>
                  <a:gd name="connsiteY3" fmla="*/ 127114 h 205023"/>
                  <a:gd name="connsiteX4" fmla="*/ 24603 w 168756"/>
                  <a:gd name="connsiteY4" fmla="*/ 131215 h 205023"/>
                  <a:gd name="connsiteX5" fmla="*/ 32804 w 168756"/>
                  <a:gd name="connsiteY5" fmla="*/ 143516 h 205023"/>
                  <a:gd name="connsiteX6" fmla="*/ 45105 w 168756"/>
                  <a:gd name="connsiteY6" fmla="*/ 155817 h 205023"/>
                  <a:gd name="connsiteX7" fmla="*/ 65607 w 168756"/>
                  <a:gd name="connsiteY7" fmla="*/ 180420 h 205023"/>
                  <a:gd name="connsiteX8" fmla="*/ 90210 w 168756"/>
                  <a:gd name="connsiteY8" fmla="*/ 196822 h 205023"/>
                  <a:gd name="connsiteX9" fmla="*/ 102511 w 168756"/>
                  <a:gd name="connsiteY9" fmla="*/ 205023 h 205023"/>
                  <a:gd name="connsiteX10" fmla="*/ 139415 w 168756"/>
                  <a:gd name="connsiteY10" fmla="*/ 196822 h 205023"/>
                  <a:gd name="connsiteX11" fmla="*/ 164018 w 168756"/>
                  <a:gd name="connsiteY11" fmla="*/ 176320 h 205023"/>
                  <a:gd name="connsiteX12" fmla="*/ 164018 w 168756"/>
                  <a:gd name="connsiteY12" fmla="*/ 114813 h 205023"/>
                  <a:gd name="connsiteX13" fmla="*/ 151717 w 168756"/>
                  <a:gd name="connsiteY13" fmla="*/ 102512 h 205023"/>
                  <a:gd name="connsiteX14" fmla="*/ 139415 w 168756"/>
                  <a:gd name="connsiteY14" fmla="*/ 65607 h 205023"/>
                  <a:gd name="connsiteX15" fmla="*/ 135315 w 168756"/>
                  <a:gd name="connsiteY15" fmla="*/ 53306 h 205023"/>
                  <a:gd name="connsiteX16" fmla="*/ 131214 w 168756"/>
                  <a:gd name="connsiteY16" fmla="*/ 36904 h 205023"/>
                  <a:gd name="connsiteX17" fmla="*/ 118913 w 168756"/>
                  <a:gd name="connsiteY17" fmla="*/ 32804 h 205023"/>
                  <a:gd name="connsiteX18" fmla="*/ 82009 w 168756"/>
                  <a:gd name="connsiteY18" fmla="*/ 12302 h 205023"/>
                  <a:gd name="connsiteX19" fmla="*/ 57406 w 168756"/>
                  <a:gd name="connsiteY19" fmla="*/ 0 h 205023"/>
                  <a:gd name="connsiteX20" fmla="*/ 32804 w 168756"/>
                  <a:gd name="connsiteY20" fmla="*/ 4101 h 205023"/>
                  <a:gd name="connsiteX21" fmla="*/ 28703 w 168756"/>
                  <a:gd name="connsiteY21" fmla="*/ 16402 h 20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8756" h="205023">
                    <a:moveTo>
                      <a:pt x="28703" y="16402"/>
                    </a:moveTo>
                    <a:cubicBezTo>
                      <a:pt x="24603" y="22553"/>
                      <a:pt x="13693" y="31851"/>
                      <a:pt x="8201" y="41005"/>
                    </a:cubicBezTo>
                    <a:cubicBezTo>
                      <a:pt x="6462" y="43903"/>
                      <a:pt x="193" y="76942"/>
                      <a:pt x="0" y="77909"/>
                    </a:cubicBezTo>
                    <a:cubicBezTo>
                      <a:pt x="1414" y="90640"/>
                      <a:pt x="-1480" y="116090"/>
                      <a:pt x="12301" y="127114"/>
                    </a:cubicBezTo>
                    <a:cubicBezTo>
                      <a:pt x="15676" y="129814"/>
                      <a:pt x="20502" y="129848"/>
                      <a:pt x="24603" y="131215"/>
                    </a:cubicBezTo>
                    <a:cubicBezTo>
                      <a:pt x="27337" y="135315"/>
                      <a:pt x="29649" y="139730"/>
                      <a:pt x="32804" y="143516"/>
                    </a:cubicBezTo>
                    <a:cubicBezTo>
                      <a:pt x="36516" y="147971"/>
                      <a:pt x="41889" y="150992"/>
                      <a:pt x="45105" y="155817"/>
                    </a:cubicBezTo>
                    <a:cubicBezTo>
                      <a:pt x="62322" y="181644"/>
                      <a:pt x="28425" y="154393"/>
                      <a:pt x="65607" y="180420"/>
                    </a:cubicBezTo>
                    <a:cubicBezTo>
                      <a:pt x="73682" y="186072"/>
                      <a:pt x="82009" y="191355"/>
                      <a:pt x="90210" y="196822"/>
                    </a:cubicBezTo>
                    <a:lnTo>
                      <a:pt x="102511" y="205023"/>
                    </a:lnTo>
                    <a:cubicBezTo>
                      <a:pt x="114812" y="202289"/>
                      <a:pt x="127460" y="200807"/>
                      <a:pt x="139415" y="196822"/>
                    </a:cubicBezTo>
                    <a:cubicBezTo>
                      <a:pt x="147979" y="193967"/>
                      <a:pt x="158307" y="182031"/>
                      <a:pt x="164018" y="176320"/>
                    </a:cubicBezTo>
                    <a:cubicBezTo>
                      <a:pt x="167905" y="152994"/>
                      <a:pt x="172382" y="139905"/>
                      <a:pt x="164018" y="114813"/>
                    </a:cubicBezTo>
                    <a:cubicBezTo>
                      <a:pt x="162184" y="109312"/>
                      <a:pt x="155817" y="106612"/>
                      <a:pt x="151717" y="102512"/>
                    </a:cubicBezTo>
                    <a:lnTo>
                      <a:pt x="139415" y="65607"/>
                    </a:lnTo>
                    <a:cubicBezTo>
                      <a:pt x="138048" y="61507"/>
                      <a:pt x="136363" y="57499"/>
                      <a:pt x="135315" y="53306"/>
                    </a:cubicBezTo>
                    <a:cubicBezTo>
                      <a:pt x="133948" y="47839"/>
                      <a:pt x="134735" y="41305"/>
                      <a:pt x="131214" y="36904"/>
                    </a:cubicBezTo>
                    <a:cubicBezTo>
                      <a:pt x="128514" y="33529"/>
                      <a:pt x="123013" y="34171"/>
                      <a:pt x="118913" y="32804"/>
                    </a:cubicBezTo>
                    <a:cubicBezTo>
                      <a:pt x="90714" y="14005"/>
                      <a:pt x="103661" y="19519"/>
                      <a:pt x="82009" y="12302"/>
                    </a:cubicBezTo>
                    <a:cubicBezTo>
                      <a:pt x="75790" y="8156"/>
                      <a:pt x="65894" y="0"/>
                      <a:pt x="57406" y="0"/>
                    </a:cubicBezTo>
                    <a:cubicBezTo>
                      <a:pt x="49092" y="0"/>
                      <a:pt x="41005" y="2734"/>
                      <a:pt x="32804" y="4101"/>
                    </a:cubicBezTo>
                    <a:cubicBezTo>
                      <a:pt x="28271" y="17699"/>
                      <a:pt x="32803" y="10251"/>
                      <a:pt x="28703" y="16402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350" dirty="0"/>
              </a:p>
            </p:txBody>
          </p:sp>
          <p:sp>
            <p:nvSpPr>
              <p:cNvPr id="150" name="Freeform 149"/>
              <p:cNvSpPr/>
              <p:nvPr/>
            </p:nvSpPr>
            <p:spPr bwMode="auto">
              <a:xfrm>
                <a:off x="5189025" y="2958658"/>
                <a:ext cx="237478" cy="450166"/>
              </a:xfrm>
              <a:custGeom>
                <a:avLst/>
                <a:gdLst>
                  <a:gd name="connsiteX0" fmla="*/ 45105 w 143516"/>
                  <a:gd name="connsiteY0" fmla="*/ 0 h 270629"/>
                  <a:gd name="connsiteX1" fmla="*/ 36904 w 143516"/>
                  <a:gd name="connsiteY1" fmla="*/ 20502 h 270629"/>
                  <a:gd name="connsiteX2" fmla="*/ 28703 w 143516"/>
                  <a:gd name="connsiteY2" fmla="*/ 32803 h 270629"/>
                  <a:gd name="connsiteX3" fmla="*/ 16402 w 143516"/>
                  <a:gd name="connsiteY3" fmla="*/ 53305 h 270629"/>
                  <a:gd name="connsiteX4" fmla="*/ 4101 w 143516"/>
                  <a:gd name="connsiteY4" fmla="*/ 77908 h 270629"/>
                  <a:gd name="connsiteX5" fmla="*/ 0 w 143516"/>
                  <a:gd name="connsiteY5" fmla="*/ 102511 h 270629"/>
                  <a:gd name="connsiteX6" fmla="*/ 4101 w 143516"/>
                  <a:gd name="connsiteY6" fmla="*/ 172218 h 270629"/>
                  <a:gd name="connsiteX7" fmla="*/ 12301 w 143516"/>
                  <a:gd name="connsiteY7" fmla="*/ 196821 h 270629"/>
                  <a:gd name="connsiteX8" fmla="*/ 20502 w 143516"/>
                  <a:gd name="connsiteY8" fmla="*/ 221424 h 270629"/>
                  <a:gd name="connsiteX9" fmla="*/ 24603 w 143516"/>
                  <a:gd name="connsiteY9" fmla="*/ 233725 h 270629"/>
                  <a:gd name="connsiteX10" fmla="*/ 32804 w 143516"/>
                  <a:gd name="connsiteY10" fmla="*/ 250127 h 270629"/>
                  <a:gd name="connsiteX11" fmla="*/ 41005 w 143516"/>
                  <a:gd name="connsiteY11" fmla="*/ 262428 h 270629"/>
                  <a:gd name="connsiteX12" fmla="*/ 53306 w 143516"/>
                  <a:gd name="connsiteY12" fmla="*/ 270629 h 270629"/>
                  <a:gd name="connsiteX13" fmla="*/ 77909 w 143516"/>
                  <a:gd name="connsiteY13" fmla="*/ 266529 h 270629"/>
                  <a:gd name="connsiteX14" fmla="*/ 106612 w 143516"/>
                  <a:gd name="connsiteY14" fmla="*/ 241926 h 270629"/>
                  <a:gd name="connsiteX15" fmla="*/ 118913 w 143516"/>
                  <a:gd name="connsiteY15" fmla="*/ 237826 h 270629"/>
                  <a:gd name="connsiteX16" fmla="*/ 127114 w 143516"/>
                  <a:gd name="connsiteY16" fmla="*/ 225524 h 270629"/>
                  <a:gd name="connsiteX17" fmla="*/ 139415 w 143516"/>
                  <a:gd name="connsiteY17" fmla="*/ 217323 h 270629"/>
                  <a:gd name="connsiteX18" fmla="*/ 143516 w 143516"/>
                  <a:gd name="connsiteY18" fmla="*/ 205022 h 270629"/>
                  <a:gd name="connsiteX19" fmla="*/ 139415 w 143516"/>
                  <a:gd name="connsiteY19" fmla="*/ 188620 h 270629"/>
                  <a:gd name="connsiteX20" fmla="*/ 127114 w 143516"/>
                  <a:gd name="connsiteY20" fmla="*/ 184520 h 270629"/>
                  <a:gd name="connsiteX21" fmla="*/ 123014 w 143516"/>
                  <a:gd name="connsiteY21" fmla="*/ 172218 h 270629"/>
                  <a:gd name="connsiteX22" fmla="*/ 127114 w 143516"/>
                  <a:gd name="connsiteY22" fmla="*/ 155817 h 270629"/>
                  <a:gd name="connsiteX23" fmla="*/ 135315 w 143516"/>
                  <a:gd name="connsiteY23" fmla="*/ 143515 h 270629"/>
                  <a:gd name="connsiteX24" fmla="*/ 139415 w 143516"/>
                  <a:gd name="connsiteY24" fmla="*/ 131214 h 270629"/>
                  <a:gd name="connsiteX25" fmla="*/ 135315 w 143516"/>
                  <a:gd name="connsiteY25" fmla="*/ 114812 h 270629"/>
                  <a:gd name="connsiteX26" fmla="*/ 110712 w 143516"/>
                  <a:gd name="connsiteY26" fmla="*/ 102511 h 270629"/>
                  <a:gd name="connsiteX27" fmla="*/ 106612 w 143516"/>
                  <a:gd name="connsiteY27" fmla="*/ 53305 h 270629"/>
                  <a:gd name="connsiteX28" fmla="*/ 102511 w 143516"/>
                  <a:gd name="connsiteY28" fmla="*/ 32803 h 270629"/>
                  <a:gd name="connsiteX29" fmla="*/ 94310 w 143516"/>
                  <a:gd name="connsiteY29" fmla="*/ 20502 h 270629"/>
                  <a:gd name="connsiteX30" fmla="*/ 45105 w 143516"/>
                  <a:gd name="connsiteY30" fmla="*/ 0 h 27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43516" h="270629">
                    <a:moveTo>
                      <a:pt x="45105" y="0"/>
                    </a:moveTo>
                    <a:cubicBezTo>
                      <a:pt x="35537" y="0"/>
                      <a:pt x="40196" y="13919"/>
                      <a:pt x="36904" y="20502"/>
                    </a:cubicBezTo>
                    <a:cubicBezTo>
                      <a:pt x="34700" y="24910"/>
                      <a:pt x="31315" y="28624"/>
                      <a:pt x="28703" y="32803"/>
                    </a:cubicBezTo>
                    <a:cubicBezTo>
                      <a:pt x="24479" y="39561"/>
                      <a:pt x="19966" y="46177"/>
                      <a:pt x="16402" y="53305"/>
                    </a:cubicBezTo>
                    <a:cubicBezTo>
                      <a:pt x="-576" y="87262"/>
                      <a:pt x="27603" y="42653"/>
                      <a:pt x="4101" y="77908"/>
                    </a:cubicBezTo>
                    <a:cubicBezTo>
                      <a:pt x="2734" y="86109"/>
                      <a:pt x="0" y="94197"/>
                      <a:pt x="0" y="102511"/>
                    </a:cubicBezTo>
                    <a:cubicBezTo>
                      <a:pt x="0" y="125787"/>
                      <a:pt x="1091" y="149138"/>
                      <a:pt x="4101" y="172218"/>
                    </a:cubicBezTo>
                    <a:cubicBezTo>
                      <a:pt x="5219" y="180790"/>
                      <a:pt x="9567" y="188620"/>
                      <a:pt x="12301" y="196821"/>
                    </a:cubicBezTo>
                    <a:lnTo>
                      <a:pt x="20502" y="221424"/>
                    </a:lnTo>
                    <a:cubicBezTo>
                      <a:pt x="21869" y="225524"/>
                      <a:pt x="22670" y="229859"/>
                      <a:pt x="24603" y="233725"/>
                    </a:cubicBezTo>
                    <a:cubicBezTo>
                      <a:pt x="27337" y="239192"/>
                      <a:pt x="29771" y="244820"/>
                      <a:pt x="32804" y="250127"/>
                    </a:cubicBezTo>
                    <a:cubicBezTo>
                      <a:pt x="35249" y="254406"/>
                      <a:pt x="37520" y="258943"/>
                      <a:pt x="41005" y="262428"/>
                    </a:cubicBezTo>
                    <a:cubicBezTo>
                      <a:pt x="44490" y="265913"/>
                      <a:pt x="49206" y="267895"/>
                      <a:pt x="53306" y="270629"/>
                    </a:cubicBezTo>
                    <a:cubicBezTo>
                      <a:pt x="61507" y="269262"/>
                      <a:pt x="70190" y="269617"/>
                      <a:pt x="77909" y="266529"/>
                    </a:cubicBezTo>
                    <a:cubicBezTo>
                      <a:pt x="96566" y="259066"/>
                      <a:pt x="91499" y="252000"/>
                      <a:pt x="106612" y="241926"/>
                    </a:cubicBezTo>
                    <a:cubicBezTo>
                      <a:pt x="110208" y="239529"/>
                      <a:pt x="114813" y="239193"/>
                      <a:pt x="118913" y="237826"/>
                    </a:cubicBezTo>
                    <a:cubicBezTo>
                      <a:pt x="121647" y="233725"/>
                      <a:pt x="123629" y="229009"/>
                      <a:pt x="127114" y="225524"/>
                    </a:cubicBezTo>
                    <a:cubicBezTo>
                      <a:pt x="130599" y="222039"/>
                      <a:pt x="136336" y="221171"/>
                      <a:pt x="139415" y="217323"/>
                    </a:cubicBezTo>
                    <a:cubicBezTo>
                      <a:pt x="142115" y="213948"/>
                      <a:pt x="142149" y="209122"/>
                      <a:pt x="143516" y="205022"/>
                    </a:cubicBezTo>
                    <a:cubicBezTo>
                      <a:pt x="142149" y="199555"/>
                      <a:pt x="142936" y="193021"/>
                      <a:pt x="139415" y="188620"/>
                    </a:cubicBezTo>
                    <a:cubicBezTo>
                      <a:pt x="136715" y="185245"/>
                      <a:pt x="130170" y="187576"/>
                      <a:pt x="127114" y="184520"/>
                    </a:cubicBezTo>
                    <a:cubicBezTo>
                      <a:pt x="124058" y="181464"/>
                      <a:pt x="124381" y="176319"/>
                      <a:pt x="123014" y="172218"/>
                    </a:cubicBezTo>
                    <a:cubicBezTo>
                      <a:pt x="124381" y="166751"/>
                      <a:pt x="124894" y="160997"/>
                      <a:pt x="127114" y="155817"/>
                    </a:cubicBezTo>
                    <a:cubicBezTo>
                      <a:pt x="129055" y="151287"/>
                      <a:pt x="133111" y="147923"/>
                      <a:pt x="135315" y="143515"/>
                    </a:cubicBezTo>
                    <a:cubicBezTo>
                      <a:pt x="137248" y="139649"/>
                      <a:pt x="138048" y="135314"/>
                      <a:pt x="139415" y="131214"/>
                    </a:cubicBezTo>
                    <a:cubicBezTo>
                      <a:pt x="138048" y="125747"/>
                      <a:pt x="138441" y="119501"/>
                      <a:pt x="135315" y="114812"/>
                    </a:cubicBezTo>
                    <a:cubicBezTo>
                      <a:pt x="130772" y="107998"/>
                      <a:pt x="117730" y="104850"/>
                      <a:pt x="110712" y="102511"/>
                    </a:cubicBezTo>
                    <a:cubicBezTo>
                      <a:pt x="99882" y="70021"/>
                      <a:pt x="101090" y="86435"/>
                      <a:pt x="106612" y="53305"/>
                    </a:cubicBezTo>
                    <a:cubicBezTo>
                      <a:pt x="105245" y="46471"/>
                      <a:pt x="104958" y="39329"/>
                      <a:pt x="102511" y="32803"/>
                    </a:cubicBezTo>
                    <a:cubicBezTo>
                      <a:pt x="100781" y="28189"/>
                      <a:pt x="98489" y="23114"/>
                      <a:pt x="94310" y="20502"/>
                    </a:cubicBezTo>
                    <a:cubicBezTo>
                      <a:pt x="77039" y="9708"/>
                      <a:pt x="54673" y="0"/>
                      <a:pt x="4510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350" dirty="0"/>
              </a:p>
            </p:txBody>
          </p:sp>
          <p:sp>
            <p:nvSpPr>
              <p:cNvPr id="151" name="Freeform 150"/>
              <p:cNvSpPr/>
              <p:nvPr/>
            </p:nvSpPr>
            <p:spPr bwMode="auto">
              <a:xfrm>
                <a:off x="4733639" y="3078704"/>
                <a:ext cx="413632" cy="330122"/>
              </a:xfrm>
              <a:custGeom>
                <a:avLst/>
                <a:gdLst>
                  <a:gd name="connsiteX0" fmla="*/ 164018 w 255003"/>
                  <a:gd name="connsiteY0" fmla="*/ 337 h 218693"/>
                  <a:gd name="connsiteX1" fmla="*/ 139416 w 255003"/>
                  <a:gd name="connsiteY1" fmla="*/ 4437 h 218693"/>
                  <a:gd name="connsiteX2" fmla="*/ 123014 w 255003"/>
                  <a:gd name="connsiteY2" fmla="*/ 12638 h 218693"/>
                  <a:gd name="connsiteX3" fmla="*/ 110713 w 255003"/>
                  <a:gd name="connsiteY3" fmla="*/ 16739 h 218693"/>
                  <a:gd name="connsiteX4" fmla="*/ 98411 w 255003"/>
                  <a:gd name="connsiteY4" fmla="*/ 29040 h 218693"/>
                  <a:gd name="connsiteX5" fmla="*/ 82009 w 255003"/>
                  <a:gd name="connsiteY5" fmla="*/ 33140 h 218693"/>
                  <a:gd name="connsiteX6" fmla="*/ 69708 w 255003"/>
                  <a:gd name="connsiteY6" fmla="*/ 37241 h 218693"/>
                  <a:gd name="connsiteX7" fmla="*/ 57407 w 255003"/>
                  <a:gd name="connsiteY7" fmla="*/ 49542 h 218693"/>
                  <a:gd name="connsiteX8" fmla="*/ 32804 w 255003"/>
                  <a:gd name="connsiteY8" fmla="*/ 65944 h 218693"/>
                  <a:gd name="connsiteX9" fmla="*/ 16402 w 255003"/>
                  <a:gd name="connsiteY9" fmla="*/ 90547 h 218693"/>
                  <a:gd name="connsiteX10" fmla="*/ 12302 w 255003"/>
                  <a:gd name="connsiteY10" fmla="*/ 102848 h 218693"/>
                  <a:gd name="connsiteX11" fmla="*/ 4101 w 255003"/>
                  <a:gd name="connsiteY11" fmla="*/ 115149 h 218693"/>
                  <a:gd name="connsiteX12" fmla="*/ 0 w 255003"/>
                  <a:gd name="connsiteY12" fmla="*/ 131551 h 218693"/>
                  <a:gd name="connsiteX13" fmla="*/ 4101 w 255003"/>
                  <a:gd name="connsiteY13" fmla="*/ 172556 h 218693"/>
                  <a:gd name="connsiteX14" fmla="*/ 16402 w 255003"/>
                  <a:gd name="connsiteY14" fmla="*/ 176656 h 218693"/>
                  <a:gd name="connsiteX15" fmla="*/ 32804 w 255003"/>
                  <a:gd name="connsiteY15" fmla="*/ 188957 h 218693"/>
                  <a:gd name="connsiteX16" fmla="*/ 49206 w 255003"/>
                  <a:gd name="connsiteY16" fmla="*/ 193058 h 218693"/>
                  <a:gd name="connsiteX17" fmla="*/ 82009 w 255003"/>
                  <a:gd name="connsiteY17" fmla="*/ 205359 h 218693"/>
                  <a:gd name="connsiteX18" fmla="*/ 94311 w 255003"/>
                  <a:gd name="connsiteY18" fmla="*/ 217661 h 218693"/>
                  <a:gd name="connsiteX19" fmla="*/ 180420 w 255003"/>
                  <a:gd name="connsiteY19" fmla="*/ 209460 h 218693"/>
                  <a:gd name="connsiteX20" fmla="*/ 192722 w 255003"/>
                  <a:gd name="connsiteY20" fmla="*/ 201259 h 218693"/>
                  <a:gd name="connsiteX21" fmla="*/ 200922 w 255003"/>
                  <a:gd name="connsiteY21" fmla="*/ 188957 h 218693"/>
                  <a:gd name="connsiteX22" fmla="*/ 229626 w 255003"/>
                  <a:gd name="connsiteY22" fmla="*/ 176656 h 218693"/>
                  <a:gd name="connsiteX23" fmla="*/ 250128 w 255003"/>
                  <a:gd name="connsiteY23" fmla="*/ 143852 h 218693"/>
                  <a:gd name="connsiteX24" fmla="*/ 254228 w 255003"/>
                  <a:gd name="connsiteY24" fmla="*/ 131551 h 218693"/>
                  <a:gd name="connsiteX25" fmla="*/ 241927 w 255003"/>
                  <a:gd name="connsiteY25" fmla="*/ 53643 h 218693"/>
                  <a:gd name="connsiteX26" fmla="*/ 217324 w 255003"/>
                  <a:gd name="connsiteY26" fmla="*/ 41341 h 218693"/>
                  <a:gd name="connsiteX27" fmla="*/ 192722 w 255003"/>
                  <a:gd name="connsiteY27" fmla="*/ 24939 h 218693"/>
                  <a:gd name="connsiteX28" fmla="*/ 184521 w 255003"/>
                  <a:gd name="connsiteY28" fmla="*/ 12638 h 218693"/>
                  <a:gd name="connsiteX29" fmla="*/ 164018 w 255003"/>
                  <a:gd name="connsiteY29" fmla="*/ 337 h 218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55003" h="218693">
                    <a:moveTo>
                      <a:pt x="164018" y="337"/>
                    </a:moveTo>
                    <a:cubicBezTo>
                      <a:pt x="156501" y="-1030"/>
                      <a:pt x="147379" y="2048"/>
                      <a:pt x="139416" y="4437"/>
                    </a:cubicBezTo>
                    <a:cubicBezTo>
                      <a:pt x="133561" y="6193"/>
                      <a:pt x="128632" y="10230"/>
                      <a:pt x="123014" y="12638"/>
                    </a:cubicBezTo>
                    <a:cubicBezTo>
                      <a:pt x="119041" y="14341"/>
                      <a:pt x="114813" y="15372"/>
                      <a:pt x="110713" y="16739"/>
                    </a:cubicBezTo>
                    <a:cubicBezTo>
                      <a:pt x="106612" y="20839"/>
                      <a:pt x="103446" y="26163"/>
                      <a:pt x="98411" y="29040"/>
                    </a:cubicBezTo>
                    <a:cubicBezTo>
                      <a:pt x="93518" y="31836"/>
                      <a:pt x="87428" y="31592"/>
                      <a:pt x="82009" y="33140"/>
                    </a:cubicBezTo>
                    <a:cubicBezTo>
                      <a:pt x="77853" y="34327"/>
                      <a:pt x="73808" y="35874"/>
                      <a:pt x="69708" y="37241"/>
                    </a:cubicBezTo>
                    <a:cubicBezTo>
                      <a:pt x="65608" y="41341"/>
                      <a:pt x="62232" y="46325"/>
                      <a:pt x="57407" y="49542"/>
                    </a:cubicBezTo>
                    <a:cubicBezTo>
                      <a:pt x="35302" y="64279"/>
                      <a:pt x="53932" y="38779"/>
                      <a:pt x="32804" y="65944"/>
                    </a:cubicBezTo>
                    <a:cubicBezTo>
                      <a:pt x="26753" y="73724"/>
                      <a:pt x="16402" y="90547"/>
                      <a:pt x="16402" y="90547"/>
                    </a:cubicBezTo>
                    <a:cubicBezTo>
                      <a:pt x="15035" y="94647"/>
                      <a:pt x="14235" y="98982"/>
                      <a:pt x="12302" y="102848"/>
                    </a:cubicBezTo>
                    <a:cubicBezTo>
                      <a:pt x="10098" y="107256"/>
                      <a:pt x="6042" y="110619"/>
                      <a:pt x="4101" y="115149"/>
                    </a:cubicBezTo>
                    <a:cubicBezTo>
                      <a:pt x="1881" y="120329"/>
                      <a:pt x="1367" y="126084"/>
                      <a:pt x="0" y="131551"/>
                    </a:cubicBezTo>
                    <a:cubicBezTo>
                      <a:pt x="1367" y="145219"/>
                      <a:pt x="-593" y="159647"/>
                      <a:pt x="4101" y="172556"/>
                    </a:cubicBezTo>
                    <a:cubicBezTo>
                      <a:pt x="5578" y="176618"/>
                      <a:pt x="12649" y="174512"/>
                      <a:pt x="16402" y="176656"/>
                    </a:cubicBezTo>
                    <a:cubicBezTo>
                      <a:pt x="22336" y="180047"/>
                      <a:pt x="26691" y="185901"/>
                      <a:pt x="32804" y="188957"/>
                    </a:cubicBezTo>
                    <a:cubicBezTo>
                      <a:pt x="37845" y="191477"/>
                      <a:pt x="43787" y="191510"/>
                      <a:pt x="49206" y="193058"/>
                    </a:cubicBezTo>
                    <a:cubicBezTo>
                      <a:pt x="60461" y="196274"/>
                      <a:pt x="71168" y="201022"/>
                      <a:pt x="82009" y="205359"/>
                    </a:cubicBezTo>
                    <a:cubicBezTo>
                      <a:pt x="86110" y="209460"/>
                      <a:pt x="88544" y="217054"/>
                      <a:pt x="94311" y="217661"/>
                    </a:cubicBezTo>
                    <a:cubicBezTo>
                      <a:pt x="126991" y="221101"/>
                      <a:pt x="151117" y="215320"/>
                      <a:pt x="180420" y="209460"/>
                    </a:cubicBezTo>
                    <a:cubicBezTo>
                      <a:pt x="184521" y="206726"/>
                      <a:pt x="189237" y="204744"/>
                      <a:pt x="192722" y="201259"/>
                    </a:cubicBezTo>
                    <a:cubicBezTo>
                      <a:pt x="196207" y="197774"/>
                      <a:pt x="197136" y="192112"/>
                      <a:pt x="200922" y="188957"/>
                    </a:cubicBezTo>
                    <a:cubicBezTo>
                      <a:pt x="207679" y="183326"/>
                      <a:pt x="221079" y="179505"/>
                      <a:pt x="229626" y="176656"/>
                    </a:cubicBezTo>
                    <a:cubicBezTo>
                      <a:pt x="249119" y="163660"/>
                      <a:pt x="240369" y="173130"/>
                      <a:pt x="250128" y="143852"/>
                    </a:cubicBezTo>
                    <a:lnTo>
                      <a:pt x="254228" y="131551"/>
                    </a:lnTo>
                    <a:cubicBezTo>
                      <a:pt x="252837" y="109290"/>
                      <a:pt x="261604" y="73320"/>
                      <a:pt x="241927" y="53643"/>
                    </a:cubicBezTo>
                    <a:cubicBezTo>
                      <a:pt x="228274" y="39990"/>
                      <a:pt x="232332" y="49679"/>
                      <a:pt x="217324" y="41341"/>
                    </a:cubicBezTo>
                    <a:cubicBezTo>
                      <a:pt x="208708" y="36554"/>
                      <a:pt x="192722" y="24939"/>
                      <a:pt x="192722" y="24939"/>
                    </a:cubicBezTo>
                    <a:cubicBezTo>
                      <a:pt x="189988" y="20839"/>
                      <a:pt x="188700" y="15250"/>
                      <a:pt x="184521" y="12638"/>
                    </a:cubicBezTo>
                    <a:cubicBezTo>
                      <a:pt x="170707" y="4005"/>
                      <a:pt x="171535" y="1704"/>
                      <a:pt x="164018" y="337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350" dirty="0"/>
              </a:p>
            </p:txBody>
          </p:sp>
          <p:sp>
            <p:nvSpPr>
              <p:cNvPr id="152" name="Freeform 151"/>
              <p:cNvSpPr/>
              <p:nvPr/>
            </p:nvSpPr>
            <p:spPr bwMode="auto">
              <a:xfrm>
                <a:off x="5014178" y="2195334"/>
                <a:ext cx="395363" cy="320988"/>
              </a:xfrm>
              <a:custGeom>
                <a:avLst/>
                <a:gdLst>
                  <a:gd name="connsiteX0" fmla="*/ 86110 w 237826"/>
                  <a:gd name="connsiteY0" fmla="*/ 12659 h 193078"/>
                  <a:gd name="connsiteX1" fmla="*/ 49206 w 237826"/>
                  <a:gd name="connsiteY1" fmla="*/ 24960 h 193078"/>
                  <a:gd name="connsiteX2" fmla="*/ 36904 w 237826"/>
                  <a:gd name="connsiteY2" fmla="*/ 29060 h 193078"/>
                  <a:gd name="connsiteX3" fmla="*/ 24603 w 237826"/>
                  <a:gd name="connsiteY3" fmla="*/ 37261 h 193078"/>
                  <a:gd name="connsiteX4" fmla="*/ 4101 w 237826"/>
                  <a:gd name="connsiteY4" fmla="*/ 65964 h 193078"/>
                  <a:gd name="connsiteX5" fmla="*/ 0 w 237826"/>
                  <a:gd name="connsiteY5" fmla="*/ 78266 h 193078"/>
                  <a:gd name="connsiteX6" fmla="*/ 4101 w 237826"/>
                  <a:gd name="connsiteY6" fmla="*/ 106969 h 193078"/>
                  <a:gd name="connsiteX7" fmla="*/ 12302 w 237826"/>
                  <a:gd name="connsiteY7" fmla="*/ 119270 h 193078"/>
                  <a:gd name="connsiteX8" fmla="*/ 36904 w 237826"/>
                  <a:gd name="connsiteY8" fmla="*/ 135672 h 193078"/>
                  <a:gd name="connsiteX9" fmla="*/ 65607 w 237826"/>
                  <a:gd name="connsiteY9" fmla="*/ 143873 h 193078"/>
                  <a:gd name="connsiteX10" fmla="*/ 82009 w 237826"/>
                  <a:gd name="connsiteY10" fmla="*/ 152074 h 193078"/>
                  <a:gd name="connsiteX11" fmla="*/ 106612 w 237826"/>
                  <a:gd name="connsiteY11" fmla="*/ 168476 h 193078"/>
                  <a:gd name="connsiteX12" fmla="*/ 118913 w 237826"/>
                  <a:gd name="connsiteY12" fmla="*/ 180777 h 193078"/>
                  <a:gd name="connsiteX13" fmla="*/ 159918 w 237826"/>
                  <a:gd name="connsiteY13" fmla="*/ 193078 h 193078"/>
                  <a:gd name="connsiteX14" fmla="*/ 205023 w 237826"/>
                  <a:gd name="connsiteY14" fmla="*/ 188978 h 193078"/>
                  <a:gd name="connsiteX15" fmla="*/ 217324 w 237826"/>
                  <a:gd name="connsiteY15" fmla="*/ 156174 h 193078"/>
                  <a:gd name="connsiteX16" fmla="*/ 233726 w 237826"/>
                  <a:gd name="connsiteY16" fmla="*/ 131572 h 193078"/>
                  <a:gd name="connsiteX17" fmla="*/ 237826 w 237826"/>
                  <a:gd name="connsiteY17" fmla="*/ 119270 h 193078"/>
                  <a:gd name="connsiteX18" fmla="*/ 217324 w 237826"/>
                  <a:gd name="connsiteY18" fmla="*/ 65964 h 193078"/>
                  <a:gd name="connsiteX19" fmla="*/ 196822 w 237826"/>
                  <a:gd name="connsiteY19" fmla="*/ 49563 h 193078"/>
                  <a:gd name="connsiteX20" fmla="*/ 188621 w 237826"/>
                  <a:gd name="connsiteY20" fmla="*/ 37261 h 193078"/>
                  <a:gd name="connsiteX21" fmla="*/ 164018 w 237826"/>
                  <a:gd name="connsiteY21" fmla="*/ 24960 h 193078"/>
                  <a:gd name="connsiteX22" fmla="*/ 127114 w 237826"/>
                  <a:gd name="connsiteY22" fmla="*/ 8558 h 193078"/>
                  <a:gd name="connsiteX23" fmla="*/ 114813 w 237826"/>
                  <a:gd name="connsiteY23" fmla="*/ 4458 h 193078"/>
                  <a:gd name="connsiteX24" fmla="*/ 102511 w 237826"/>
                  <a:gd name="connsiteY24" fmla="*/ 357 h 193078"/>
                  <a:gd name="connsiteX25" fmla="*/ 86110 w 237826"/>
                  <a:gd name="connsiteY25" fmla="*/ 12659 h 193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37826" h="193078">
                    <a:moveTo>
                      <a:pt x="86110" y="12659"/>
                    </a:moveTo>
                    <a:lnTo>
                      <a:pt x="49206" y="24960"/>
                    </a:lnTo>
                    <a:lnTo>
                      <a:pt x="36904" y="29060"/>
                    </a:lnTo>
                    <a:cubicBezTo>
                      <a:pt x="32804" y="31794"/>
                      <a:pt x="28088" y="33776"/>
                      <a:pt x="24603" y="37261"/>
                    </a:cubicBezTo>
                    <a:cubicBezTo>
                      <a:pt x="22748" y="39116"/>
                      <a:pt x="6428" y="61309"/>
                      <a:pt x="4101" y="65964"/>
                    </a:cubicBezTo>
                    <a:cubicBezTo>
                      <a:pt x="2168" y="69830"/>
                      <a:pt x="1367" y="74165"/>
                      <a:pt x="0" y="78266"/>
                    </a:cubicBezTo>
                    <a:cubicBezTo>
                      <a:pt x="1367" y="87834"/>
                      <a:pt x="1324" y="97712"/>
                      <a:pt x="4101" y="106969"/>
                    </a:cubicBezTo>
                    <a:cubicBezTo>
                      <a:pt x="5517" y="111689"/>
                      <a:pt x="8593" y="116025"/>
                      <a:pt x="12302" y="119270"/>
                    </a:cubicBezTo>
                    <a:cubicBezTo>
                      <a:pt x="19719" y="125760"/>
                      <a:pt x="27342" y="133282"/>
                      <a:pt x="36904" y="135672"/>
                    </a:cubicBezTo>
                    <a:cubicBezTo>
                      <a:pt x="45235" y="137754"/>
                      <a:pt x="57366" y="140341"/>
                      <a:pt x="65607" y="143873"/>
                    </a:cubicBezTo>
                    <a:cubicBezTo>
                      <a:pt x="71225" y="146281"/>
                      <a:pt x="76767" y="148929"/>
                      <a:pt x="82009" y="152074"/>
                    </a:cubicBezTo>
                    <a:cubicBezTo>
                      <a:pt x="90461" y="157145"/>
                      <a:pt x="99642" y="161506"/>
                      <a:pt x="106612" y="168476"/>
                    </a:cubicBezTo>
                    <a:cubicBezTo>
                      <a:pt x="110712" y="172576"/>
                      <a:pt x="113844" y="177961"/>
                      <a:pt x="118913" y="180777"/>
                    </a:cubicBezTo>
                    <a:cubicBezTo>
                      <a:pt x="127083" y="185316"/>
                      <a:pt x="149328" y="190431"/>
                      <a:pt x="159918" y="193078"/>
                    </a:cubicBezTo>
                    <a:cubicBezTo>
                      <a:pt x="174953" y="191711"/>
                      <a:pt x="190932" y="194397"/>
                      <a:pt x="205023" y="188978"/>
                    </a:cubicBezTo>
                    <a:cubicBezTo>
                      <a:pt x="212521" y="186094"/>
                      <a:pt x="214713" y="161396"/>
                      <a:pt x="217324" y="156174"/>
                    </a:cubicBezTo>
                    <a:cubicBezTo>
                      <a:pt x="221732" y="147358"/>
                      <a:pt x="233726" y="131572"/>
                      <a:pt x="233726" y="131572"/>
                    </a:cubicBezTo>
                    <a:cubicBezTo>
                      <a:pt x="235093" y="127471"/>
                      <a:pt x="237826" y="123592"/>
                      <a:pt x="237826" y="119270"/>
                    </a:cubicBezTo>
                    <a:cubicBezTo>
                      <a:pt x="237826" y="89051"/>
                      <a:pt x="233484" y="90204"/>
                      <a:pt x="217324" y="65964"/>
                    </a:cubicBezTo>
                    <a:cubicBezTo>
                      <a:pt x="206726" y="50067"/>
                      <a:pt x="213798" y="55221"/>
                      <a:pt x="196822" y="49563"/>
                    </a:cubicBezTo>
                    <a:cubicBezTo>
                      <a:pt x="194088" y="45462"/>
                      <a:pt x="192106" y="40746"/>
                      <a:pt x="188621" y="37261"/>
                    </a:cubicBezTo>
                    <a:cubicBezTo>
                      <a:pt x="180672" y="29312"/>
                      <a:pt x="174023" y="28295"/>
                      <a:pt x="164018" y="24960"/>
                    </a:cubicBezTo>
                    <a:cubicBezTo>
                      <a:pt x="144525" y="11964"/>
                      <a:pt x="156391" y="18317"/>
                      <a:pt x="127114" y="8558"/>
                    </a:cubicBezTo>
                    <a:lnTo>
                      <a:pt x="114813" y="4458"/>
                    </a:lnTo>
                    <a:lnTo>
                      <a:pt x="102511" y="357"/>
                    </a:lnTo>
                    <a:cubicBezTo>
                      <a:pt x="54362" y="4735"/>
                      <a:pt x="64157" y="-9046"/>
                      <a:pt x="86110" y="12659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350" dirty="0"/>
              </a:p>
            </p:txBody>
          </p:sp>
          <p:sp>
            <p:nvSpPr>
              <p:cNvPr id="153" name="Freeform 152"/>
              <p:cNvSpPr/>
              <p:nvPr/>
            </p:nvSpPr>
            <p:spPr bwMode="auto">
              <a:xfrm>
                <a:off x="5379531" y="2449775"/>
                <a:ext cx="279234" cy="340561"/>
              </a:xfrm>
              <a:custGeom>
                <a:avLst/>
                <a:gdLst>
                  <a:gd name="connsiteX0" fmla="*/ 28703 w 168756"/>
                  <a:gd name="connsiteY0" fmla="*/ 16402 h 205023"/>
                  <a:gd name="connsiteX1" fmla="*/ 8201 w 168756"/>
                  <a:gd name="connsiteY1" fmla="*/ 41005 h 205023"/>
                  <a:gd name="connsiteX2" fmla="*/ 0 w 168756"/>
                  <a:gd name="connsiteY2" fmla="*/ 77909 h 205023"/>
                  <a:gd name="connsiteX3" fmla="*/ 12301 w 168756"/>
                  <a:gd name="connsiteY3" fmla="*/ 127114 h 205023"/>
                  <a:gd name="connsiteX4" fmla="*/ 24603 w 168756"/>
                  <a:gd name="connsiteY4" fmla="*/ 131215 h 205023"/>
                  <a:gd name="connsiteX5" fmla="*/ 32804 w 168756"/>
                  <a:gd name="connsiteY5" fmla="*/ 143516 h 205023"/>
                  <a:gd name="connsiteX6" fmla="*/ 45105 w 168756"/>
                  <a:gd name="connsiteY6" fmla="*/ 155817 h 205023"/>
                  <a:gd name="connsiteX7" fmla="*/ 65607 w 168756"/>
                  <a:gd name="connsiteY7" fmla="*/ 180420 h 205023"/>
                  <a:gd name="connsiteX8" fmla="*/ 90210 w 168756"/>
                  <a:gd name="connsiteY8" fmla="*/ 196822 h 205023"/>
                  <a:gd name="connsiteX9" fmla="*/ 102511 w 168756"/>
                  <a:gd name="connsiteY9" fmla="*/ 205023 h 205023"/>
                  <a:gd name="connsiteX10" fmla="*/ 139415 w 168756"/>
                  <a:gd name="connsiteY10" fmla="*/ 196822 h 205023"/>
                  <a:gd name="connsiteX11" fmla="*/ 164018 w 168756"/>
                  <a:gd name="connsiteY11" fmla="*/ 176320 h 205023"/>
                  <a:gd name="connsiteX12" fmla="*/ 164018 w 168756"/>
                  <a:gd name="connsiteY12" fmla="*/ 114813 h 205023"/>
                  <a:gd name="connsiteX13" fmla="*/ 151717 w 168756"/>
                  <a:gd name="connsiteY13" fmla="*/ 102512 h 205023"/>
                  <a:gd name="connsiteX14" fmla="*/ 139415 w 168756"/>
                  <a:gd name="connsiteY14" fmla="*/ 65607 h 205023"/>
                  <a:gd name="connsiteX15" fmla="*/ 135315 w 168756"/>
                  <a:gd name="connsiteY15" fmla="*/ 53306 h 205023"/>
                  <a:gd name="connsiteX16" fmla="*/ 131214 w 168756"/>
                  <a:gd name="connsiteY16" fmla="*/ 36904 h 205023"/>
                  <a:gd name="connsiteX17" fmla="*/ 118913 w 168756"/>
                  <a:gd name="connsiteY17" fmla="*/ 32804 h 205023"/>
                  <a:gd name="connsiteX18" fmla="*/ 82009 w 168756"/>
                  <a:gd name="connsiteY18" fmla="*/ 12302 h 205023"/>
                  <a:gd name="connsiteX19" fmla="*/ 57406 w 168756"/>
                  <a:gd name="connsiteY19" fmla="*/ 0 h 205023"/>
                  <a:gd name="connsiteX20" fmla="*/ 32804 w 168756"/>
                  <a:gd name="connsiteY20" fmla="*/ 4101 h 205023"/>
                  <a:gd name="connsiteX21" fmla="*/ 28703 w 168756"/>
                  <a:gd name="connsiteY21" fmla="*/ 16402 h 205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68756" h="205023">
                    <a:moveTo>
                      <a:pt x="28703" y="16402"/>
                    </a:moveTo>
                    <a:cubicBezTo>
                      <a:pt x="24603" y="22553"/>
                      <a:pt x="13693" y="31851"/>
                      <a:pt x="8201" y="41005"/>
                    </a:cubicBezTo>
                    <a:cubicBezTo>
                      <a:pt x="6462" y="43903"/>
                      <a:pt x="193" y="76942"/>
                      <a:pt x="0" y="77909"/>
                    </a:cubicBezTo>
                    <a:cubicBezTo>
                      <a:pt x="1414" y="90640"/>
                      <a:pt x="-1480" y="116090"/>
                      <a:pt x="12301" y="127114"/>
                    </a:cubicBezTo>
                    <a:cubicBezTo>
                      <a:pt x="15676" y="129814"/>
                      <a:pt x="20502" y="129848"/>
                      <a:pt x="24603" y="131215"/>
                    </a:cubicBezTo>
                    <a:cubicBezTo>
                      <a:pt x="27337" y="135315"/>
                      <a:pt x="29649" y="139730"/>
                      <a:pt x="32804" y="143516"/>
                    </a:cubicBezTo>
                    <a:cubicBezTo>
                      <a:pt x="36516" y="147971"/>
                      <a:pt x="41889" y="150992"/>
                      <a:pt x="45105" y="155817"/>
                    </a:cubicBezTo>
                    <a:cubicBezTo>
                      <a:pt x="62322" y="181644"/>
                      <a:pt x="28425" y="154393"/>
                      <a:pt x="65607" y="180420"/>
                    </a:cubicBezTo>
                    <a:cubicBezTo>
                      <a:pt x="73682" y="186072"/>
                      <a:pt x="82009" y="191355"/>
                      <a:pt x="90210" y="196822"/>
                    </a:cubicBezTo>
                    <a:lnTo>
                      <a:pt x="102511" y="205023"/>
                    </a:lnTo>
                    <a:cubicBezTo>
                      <a:pt x="114812" y="202289"/>
                      <a:pt x="127460" y="200807"/>
                      <a:pt x="139415" y="196822"/>
                    </a:cubicBezTo>
                    <a:cubicBezTo>
                      <a:pt x="147979" y="193967"/>
                      <a:pt x="158307" y="182031"/>
                      <a:pt x="164018" y="176320"/>
                    </a:cubicBezTo>
                    <a:cubicBezTo>
                      <a:pt x="167905" y="152994"/>
                      <a:pt x="172382" y="139905"/>
                      <a:pt x="164018" y="114813"/>
                    </a:cubicBezTo>
                    <a:cubicBezTo>
                      <a:pt x="162184" y="109312"/>
                      <a:pt x="155817" y="106612"/>
                      <a:pt x="151717" y="102512"/>
                    </a:cubicBezTo>
                    <a:lnTo>
                      <a:pt x="139415" y="65607"/>
                    </a:lnTo>
                    <a:cubicBezTo>
                      <a:pt x="138048" y="61507"/>
                      <a:pt x="136363" y="57499"/>
                      <a:pt x="135315" y="53306"/>
                    </a:cubicBezTo>
                    <a:cubicBezTo>
                      <a:pt x="133948" y="47839"/>
                      <a:pt x="134735" y="41305"/>
                      <a:pt x="131214" y="36904"/>
                    </a:cubicBezTo>
                    <a:cubicBezTo>
                      <a:pt x="128514" y="33529"/>
                      <a:pt x="123013" y="34171"/>
                      <a:pt x="118913" y="32804"/>
                    </a:cubicBezTo>
                    <a:cubicBezTo>
                      <a:pt x="90714" y="14005"/>
                      <a:pt x="103661" y="19519"/>
                      <a:pt x="82009" y="12302"/>
                    </a:cubicBezTo>
                    <a:cubicBezTo>
                      <a:pt x="75790" y="8156"/>
                      <a:pt x="65894" y="0"/>
                      <a:pt x="57406" y="0"/>
                    </a:cubicBezTo>
                    <a:cubicBezTo>
                      <a:pt x="49092" y="0"/>
                      <a:pt x="41005" y="2734"/>
                      <a:pt x="32804" y="4101"/>
                    </a:cubicBezTo>
                    <a:cubicBezTo>
                      <a:pt x="28271" y="17699"/>
                      <a:pt x="32803" y="10251"/>
                      <a:pt x="28703" y="16402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350" dirty="0"/>
              </a:p>
            </p:txBody>
          </p:sp>
          <p:sp>
            <p:nvSpPr>
              <p:cNvPr id="154" name="Freeform 153"/>
              <p:cNvSpPr/>
              <p:nvPr/>
            </p:nvSpPr>
            <p:spPr bwMode="auto">
              <a:xfrm>
                <a:off x="5379531" y="2803383"/>
                <a:ext cx="309244" cy="310550"/>
              </a:xfrm>
              <a:custGeom>
                <a:avLst/>
                <a:gdLst>
                  <a:gd name="connsiteX0" fmla="*/ 65684 w 225964"/>
                  <a:gd name="connsiteY0" fmla="*/ 12302 h 229625"/>
                  <a:gd name="connsiteX1" fmla="*/ 41082 w 225964"/>
                  <a:gd name="connsiteY1" fmla="*/ 20502 h 229625"/>
                  <a:gd name="connsiteX2" fmla="*/ 16479 w 225964"/>
                  <a:gd name="connsiteY2" fmla="*/ 49206 h 229625"/>
                  <a:gd name="connsiteX3" fmla="*/ 4178 w 225964"/>
                  <a:gd name="connsiteY3" fmla="*/ 61507 h 229625"/>
                  <a:gd name="connsiteX4" fmla="*/ 77 w 225964"/>
                  <a:gd name="connsiteY4" fmla="*/ 73808 h 229625"/>
                  <a:gd name="connsiteX5" fmla="*/ 4178 w 225964"/>
                  <a:gd name="connsiteY5" fmla="*/ 196822 h 229625"/>
                  <a:gd name="connsiteX6" fmla="*/ 16479 w 225964"/>
                  <a:gd name="connsiteY6" fmla="*/ 205023 h 229625"/>
                  <a:gd name="connsiteX7" fmla="*/ 73885 w 225964"/>
                  <a:gd name="connsiteY7" fmla="*/ 217324 h 229625"/>
                  <a:gd name="connsiteX8" fmla="*/ 106689 w 225964"/>
                  <a:gd name="connsiteY8" fmla="*/ 229625 h 229625"/>
                  <a:gd name="connsiteX9" fmla="*/ 143593 w 225964"/>
                  <a:gd name="connsiteY9" fmla="*/ 225525 h 229625"/>
                  <a:gd name="connsiteX10" fmla="*/ 155894 w 225964"/>
                  <a:gd name="connsiteY10" fmla="*/ 217324 h 229625"/>
                  <a:gd name="connsiteX11" fmla="*/ 180497 w 225964"/>
                  <a:gd name="connsiteY11" fmla="*/ 209123 h 229625"/>
                  <a:gd name="connsiteX12" fmla="*/ 188698 w 225964"/>
                  <a:gd name="connsiteY12" fmla="*/ 184520 h 229625"/>
                  <a:gd name="connsiteX13" fmla="*/ 192798 w 225964"/>
                  <a:gd name="connsiteY13" fmla="*/ 172219 h 229625"/>
                  <a:gd name="connsiteX14" fmla="*/ 200999 w 225964"/>
                  <a:gd name="connsiteY14" fmla="*/ 159918 h 229625"/>
                  <a:gd name="connsiteX15" fmla="*/ 209200 w 225964"/>
                  <a:gd name="connsiteY15" fmla="*/ 131215 h 229625"/>
                  <a:gd name="connsiteX16" fmla="*/ 217401 w 225964"/>
                  <a:gd name="connsiteY16" fmla="*/ 118913 h 229625"/>
                  <a:gd name="connsiteX17" fmla="*/ 225602 w 225964"/>
                  <a:gd name="connsiteY17" fmla="*/ 94311 h 229625"/>
                  <a:gd name="connsiteX18" fmla="*/ 221501 w 225964"/>
                  <a:gd name="connsiteY18" fmla="*/ 77909 h 229625"/>
                  <a:gd name="connsiteX19" fmla="*/ 205100 w 225964"/>
                  <a:gd name="connsiteY19" fmla="*/ 69708 h 229625"/>
                  <a:gd name="connsiteX20" fmla="*/ 188698 w 225964"/>
                  <a:gd name="connsiteY20" fmla="*/ 65607 h 229625"/>
                  <a:gd name="connsiteX21" fmla="*/ 176396 w 225964"/>
                  <a:gd name="connsiteY21" fmla="*/ 61507 h 229625"/>
                  <a:gd name="connsiteX22" fmla="*/ 159995 w 225964"/>
                  <a:gd name="connsiteY22" fmla="*/ 49206 h 229625"/>
                  <a:gd name="connsiteX23" fmla="*/ 147693 w 225964"/>
                  <a:gd name="connsiteY23" fmla="*/ 41005 h 229625"/>
                  <a:gd name="connsiteX24" fmla="*/ 131291 w 225964"/>
                  <a:gd name="connsiteY24" fmla="*/ 16402 h 229625"/>
                  <a:gd name="connsiteX25" fmla="*/ 118990 w 225964"/>
                  <a:gd name="connsiteY25" fmla="*/ 8201 h 229625"/>
                  <a:gd name="connsiteX26" fmla="*/ 94387 w 225964"/>
                  <a:gd name="connsiteY26" fmla="*/ 0 h 229625"/>
                  <a:gd name="connsiteX27" fmla="*/ 53383 w 225964"/>
                  <a:gd name="connsiteY27" fmla="*/ 16402 h 229625"/>
                  <a:gd name="connsiteX28" fmla="*/ 65684 w 225964"/>
                  <a:gd name="connsiteY28" fmla="*/ 12302 h 229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25964" h="229625">
                    <a:moveTo>
                      <a:pt x="65684" y="12302"/>
                    </a:moveTo>
                    <a:cubicBezTo>
                      <a:pt x="63634" y="12985"/>
                      <a:pt x="48494" y="16055"/>
                      <a:pt x="41082" y="20502"/>
                    </a:cubicBezTo>
                    <a:cubicBezTo>
                      <a:pt x="24655" y="30358"/>
                      <a:pt x="26764" y="36864"/>
                      <a:pt x="16479" y="49206"/>
                    </a:cubicBezTo>
                    <a:cubicBezTo>
                      <a:pt x="12767" y="53661"/>
                      <a:pt x="8278" y="57407"/>
                      <a:pt x="4178" y="61507"/>
                    </a:cubicBezTo>
                    <a:cubicBezTo>
                      <a:pt x="2811" y="65607"/>
                      <a:pt x="77" y="69486"/>
                      <a:pt x="77" y="73808"/>
                    </a:cubicBezTo>
                    <a:cubicBezTo>
                      <a:pt x="77" y="114835"/>
                      <a:pt x="-911" y="156111"/>
                      <a:pt x="4178" y="196822"/>
                    </a:cubicBezTo>
                    <a:cubicBezTo>
                      <a:pt x="4789" y="201712"/>
                      <a:pt x="11848" y="203339"/>
                      <a:pt x="16479" y="205023"/>
                    </a:cubicBezTo>
                    <a:cubicBezTo>
                      <a:pt x="33773" y="211312"/>
                      <a:pt x="55555" y="214269"/>
                      <a:pt x="73885" y="217324"/>
                    </a:cubicBezTo>
                    <a:cubicBezTo>
                      <a:pt x="83218" y="221990"/>
                      <a:pt x="95522" y="229625"/>
                      <a:pt x="106689" y="229625"/>
                    </a:cubicBezTo>
                    <a:cubicBezTo>
                      <a:pt x="119066" y="229625"/>
                      <a:pt x="131292" y="226892"/>
                      <a:pt x="143593" y="225525"/>
                    </a:cubicBezTo>
                    <a:cubicBezTo>
                      <a:pt x="147693" y="222791"/>
                      <a:pt x="151391" y="219325"/>
                      <a:pt x="155894" y="217324"/>
                    </a:cubicBezTo>
                    <a:cubicBezTo>
                      <a:pt x="163794" y="213813"/>
                      <a:pt x="180497" y="209123"/>
                      <a:pt x="180497" y="209123"/>
                    </a:cubicBezTo>
                    <a:lnTo>
                      <a:pt x="188698" y="184520"/>
                    </a:lnTo>
                    <a:cubicBezTo>
                      <a:pt x="190065" y="180420"/>
                      <a:pt x="190400" y="175815"/>
                      <a:pt x="192798" y="172219"/>
                    </a:cubicBezTo>
                    <a:lnTo>
                      <a:pt x="200999" y="159918"/>
                    </a:lnTo>
                    <a:cubicBezTo>
                      <a:pt x="202312" y="154667"/>
                      <a:pt x="206260" y="137095"/>
                      <a:pt x="209200" y="131215"/>
                    </a:cubicBezTo>
                    <a:cubicBezTo>
                      <a:pt x="211404" y="126807"/>
                      <a:pt x="214667" y="123014"/>
                      <a:pt x="217401" y="118913"/>
                    </a:cubicBezTo>
                    <a:cubicBezTo>
                      <a:pt x="220135" y="110712"/>
                      <a:pt x="227699" y="102697"/>
                      <a:pt x="225602" y="94311"/>
                    </a:cubicBezTo>
                    <a:cubicBezTo>
                      <a:pt x="224235" y="88844"/>
                      <a:pt x="225109" y="82238"/>
                      <a:pt x="221501" y="77909"/>
                    </a:cubicBezTo>
                    <a:cubicBezTo>
                      <a:pt x="217588" y="73213"/>
                      <a:pt x="210823" y="71854"/>
                      <a:pt x="205100" y="69708"/>
                    </a:cubicBezTo>
                    <a:cubicBezTo>
                      <a:pt x="199823" y="67729"/>
                      <a:pt x="194117" y="67155"/>
                      <a:pt x="188698" y="65607"/>
                    </a:cubicBezTo>
                    <a:cubicBezTo>
                      <a:pt x="184542" y="64420"/>
                      <a:pt x="180497" y="62874"/>
                      <a:pt x="176396" y="61507"/>
                    </a:cubicBezTo>
                    <a:cubicBezTo>
                      <a:pt x="170929" y="57407"/>
                      <a:pt x="165556" y="53178"/>
                      <a:pt x="159995" y="49206"/>
                    </a:cubicBezTo>
                    <a:cubicBezTo>
                      <a:pt x="155985" y="46341"/>
                      <a:pt x="150938" y="44714"/>
                      <a:pt x="147693" y="41005"/>
                    </a:cubicBezTo>
                    <a:cubicBezTo>
                      <a:pt x="141202" y="33587"/>
                      <a:pt x="139492" y="21869"/>
                      <a:pt x="131291" y="16402"/>
                    </a:cubicBezTo>
                    <a:cubicBezTo>
                      <a:pt x="127191" y="13668"/>
                      <a:pt x="123493" y="10202"/>
                      <a:pt x="118990" y="8201"/>
                    </a:cubicBezTo>
                    <a:cubicBezTo>
                      <a:pt x="111090" y="4690"/>
                      <a:pt x="94387" y="0"/>
                      <a:pt x="94387" y="0"/>
                    </a:cubicBezTo>
                    <a:cubicBezTo>
                      <a:pt x="52277" y="5265"/>
                      <a:pt x="69672" y="-5315"/>
                      <a:pt x="53383" y="16402"/>
                    </a:cubicBezTo>
                    <a:cubicBezTo>
                      <a:pt x="52223" y="17948"/>
                      <a:pt x="67734" y="11619"/>
                      <a:pt x="65684" y="12302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350" dirty="0"/>
              </a:p>
            </p:txBody>
          </p:sp>
        </p:grpSp>
        <p:sp>
          <p:nvSpPr>
            <p:cNvPr id="142" name="Freeform 268"/>
            <p:cNvSpPr>
              <a:spLocks/>
            </p:cNvSpPr>
            <p:nvPr/>
          </p:nvSpPr>
          <p:spPr bwMode="auto">
            <a:xfrm flipH="1">
              <a:off x="1270327" y="3129731"/>
              <a:ext cx="135839" cy="254234"/>
            </a:xfrm>
            <a:custGeom>
              <a:avLst/>
              <a:gdLst>
                <a:gd name="T0" fmla="*/ 2147483647 w 34"/>
                <a:gd name="T1" fmla="*/ 2147483647 h 105"/>
                <a:gd name="T2" fmla="*/ 2147483647 w 34"/>
                <a:gd name="T3" fmla="*/ 2147483647 h 105"/>
                <a:gd name="T4" fmla="*/ 2147483647 w 34"/>
                <a:gd name="T5" fmla="*/ 2147483647 h 105"/>
                <a:gd name="T6" fmla="*/ 2147483647 w 34"/>
                <a:gd name="T7" fmla="*/ 2147483647 h 105"/>
                <a:gd name="T8" fmla="*/ 2147483647 w 34"/>
                <a:gd name="T9" fmla="*/ 2147483647 h 105"/>
                <a:gd name="T10" fmla="*/ 2147483647 w 34"/>
                <a:gd name="T11" fmla="*/ 2147483647 h 105"/>
                <a:gd name="T12" fmla="*/ 2147483647 w 34"/>
                <a:gd name="T13" fmla="*/ 2147483647 h 105"/>
                <a:gd name="T14" fmla="*/ 2147483647 w 34"/>
                <a:gd name="T15" fmla="*/ 2147483647 h 105"/>
                <a:gd name="T16" fmla="*/ 2147483647 w 34"/>
                <a:gd name="T17" fmla="*/ 2147483647 h 105"/>
                <a:gd name="T18" fmla="*/ 2147483647 w 34"/>
                <a:gd name="T19" fmla="*/ 2147483647 h 105"/>
                <a:gd name="T20" fmla="*/ 2147483647 w 34"/>
                <a:gd name="T21" fmla="*/ 2147483647 h 105"/>
                <a:gd name="T22" fmla="*/ 2147483647 w 34"/>
                <a:gd name="T23" fmla="*/ 2147483647 h 105"/>
                <a:gd name="T24" fmla="*/ 2147483647 w 34"/>
                <a:gd name="T25" fmla="*/ 2147483647 h 105"/>
                <a:gd name="T26" fmla="*/ 2147483647 w 34"/>
                <a:gd name="T27" fmla="*/ 2147483647 h 105"/>
                <a:gd name="T28" fmla="*/ 0 w 34"/>
                <a:gd name="T29" fmla="*/ 2147483647 h 105"/>
                <a:gd name="T30" fmla="*/ 2147483647 w 34"/>
                <a:gd name="T31" fmla="*/ 2147483647 h 105"/>
                <a:gd name="T32" fmla="*/ 2147483647 w 34"/>
                <a:gd name="T33" fmla="*/ 2147483647 h 105"/>
                <a:gd name="T34" fmla="*/ 2147483647 w 34"/>
                <a:gd name="T35" fmla="*/ 2147483647 h 105"/>
                <a:gd name="T36" fmla="*/ 2147483647 w 34"/>
                <a:gd name="T37" fmla="*/ 2147483647 h 105"/>
                <a:gd name="T38" fmla="*/ 2147483647 w 34"/>
                <a:gd name="T39" fmla="*/ 2147483647 h 105"/>
                <a:gd name="T40" fmla="*/ 2147483647 w 34"/>
                <a:gd name="T41" fmla="*/ 2147483647 h 105"/>
                <a:gd name="T42" fmla="*/ 2147483647 w 34"/>
                <a:gd name="T43" fmla="*/ 2147483647 h 105"/>
                <a:gd name="T44" fmla="*/ 2147483647 w 34"/>
                <a:gd name="T45" fmla="*/ 2147483647 h 105"/>
                <a:gd name="T46" fmla="*/ 2147483647 w 34"/>
                <a:gd name="T47" fmla="*/ 2147483647 h 105"/>
                <a:gd name="T48" fmla="*/ 2147483647 w 34"/>
                <a:gd name="T49" fmla="*/ 2147483647 h 105"/>
                <a:gd name="T50" fmla="*/ 2147483647 w 34"/>
                <a:gd name="T51" fmla="*/ 2147483647 h 105"/>
                <a:gd name="T52" fmla="*/ 2147483647 w 34"/>
                <a:gd name="T53" fmla="*/ 2147483647 h 105"/>
                <a:gd name="T54" fmla="*/ 2147483647 w 34"/>
                <a:gd name="T55" fmla="*/ 2147483647 h 105"/>
                <a:gd name="T56" fmla="*/ 2147483647 w 34"/>
                <a:gd name="T57" fmla="*/ 0 h 10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" h="105">
                  <a:moveTo>
                    <a:pt x="24" y="95"/>
                  </a:moveTo>
                  <a:lnTo>
                    <a:pt x="24" y="100"/>
                  </a:lnTo>
                  <a:lnTo>
                    <a:pt x="19" y="105"/>
                  </a:lnTo>
                  <a:lnTo>
                    <a:pt x="13" y="101"/>
                  </a:lnTo>
                  <a:lnTo>
                    <a:pt x="2" y="93"/>
                  </a:lnTo>
                  <a:lnTo>
                    <a:pt x="3" y="80"/>
                  </a:lnTo>
                  <a:lnTo>
                    <a:pt x="2" y="73"/>
                  </a:lnTo>
                  <a:lnTo>
                    <a:pt x="13" y="63"/>
                  </a:lnTo>
                  <a:lnTo>
                    <a:pt x="19" y="67"/>
                  </a:lnTo>
                  <a:lnTo>
                    <a:pt x="24" y="64"/>
                  </a:lnTo>
                  <a:lnTo>
                    <a:pt x="24" y="55"/>
                  </a:lnTo>
                  <a:lnTo>
                    <a:pt x="11" y="59"/>
                  </a:lnTo>
                  <a:lnTo>
                    <a:pt x="10" y="54"/>
                  </a:lnTo>
                  <a:lnTo>
                    <a:pt x="5" y="60"/>
                  </a:lnTo>
                  <a:lnTo>
                    <a:pt x="0" y="57"/>
                  </a:lnTo>
                  <a:lnTo>
                    <a:pt x="8" y="37"/>
                  </a:lnTo>
                  <a:lnTo>
                    <a:pt x="11" y="41"/>
                  </a:lnTo>
                  <a:lnTo>
                    <a:pt x="21" y="42"/>
                  </a:lnTo>
                  <a:lnTo>
                    <a:pt x="21" y="39"/>
                  </a:lnTo>
                  <a:lnTo>
                    <a:pt x="15" y="37"/>
                  </a:lnTo>
                  <a:lnTo>
                    <a:pt x="15" y="28"/>
                  </a:lnTo>
                  <a:lnTo>
                    <a:pt x="21" y="29"/>
                  </a:lnTo>
                  <a:lnTo>
                    <a:pt x="23" y="19"/>
                  </a:lnTo>
                  <a:lnTo>
                    <a:pt x="14" y="19"/>
                  </a:lnTo>
                  <a:lnTo>
                    <a:pt x="14" y="13"/>
                  </a:lnTo>
                  <a:lnTo>
                    <a:pt x="19" y="13"/>
                  </a:lnTo>
                  <a:lnTo>
                    <a:pt x="22" y="6"/>
                  </a:lnTo>
                  <a:lnTo>
                    <a:pt x="33" y="7"/>
                  </a:lnTo>
                  <a:lnTo>
                    <a:pt x="34" y="0"/>
                  </a:lnTo>
                </a:path>
              </a:pathLst>
            </a:custGeom>
            <a:noFill/>
            <a:ln w="12700">
              <a:solidFill>
                <a:srgbClr val="FF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 sz="1350" dirty="0"/>
            </a:p>
          </p:txBody>
        </p:sp>
        <p:sp>
          <p:nvSpPr>
            <p:cNvPr id="143" name="7-Point Star 142"/>
            <p:cNvSpPr/>
            <p:nvPr/>
          </p:nvSpPr>
          <p:spPr>
            <a:xfrm>
              <a:off x="1219808" y="3315766"/>
              <a:ext cx="142691" cy="110698"/>
            </a:xfrm>
            <a:prstGeom prst="star7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flipV="1">
              <a:off x="635006" y="3377911"/>
              <a:ext cx="573006" cy="125085"/>
            </a:xfrm>
            <a:prstGeom prst="straightConnector1">
              <a:avLst/>
            </a:prstGeom>
            <a:ln>
              <a:solidFill>
                <a:srgbClr val="0070C0"/>
              </a:solidFill>
              <a:headEnd w="lg" len="lg"/>
              <a:tailEnd type="triangle"/>
            </a:ln>
            <a:effectLst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5" name="TextBox 36"/>
          <p:cNvSpPr txBox="1"/>
          <p:nvPr/>
        </p:nvSpPr>
        <p:spPr>
          <a:xfrm>
            <a:off x="2322005" y="2489737"/>
            <a:ext cx="4707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600" dirty="0">
                <a:solidFill>
                  <a:srgbClr val="0C377B"/>
                </a:solidFill>
                <a:latin typeface="Arial"/>
              </a:rPr>
              <a:t>Slow process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Was investigated in offline experiments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600" dirty="0">
                <a:solidFill>
                  <a:srgbClr val="0C377B"/>
                </a:solidFill>
                <a:latin typeface="Arial"/>
              </a:rPr>
              <a:t>Long heat treatment times necessary ~ 30 min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Simple model: Fick‘s 2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nd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 law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C377B"/>
                </a:solidFill>
                <a:latin typeface="Arial"/>
              </a:rPr>
              <a:t>     </a:t>
            </a:r>
            <a:endParaRPr kumimoji="0" lang="en-GB" sz="1600" b="0" i="0" u="none" strike="noStrike" kern="1200" cap="none" spc="0" normalizeH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6" name="TextBox 36"/>
          <p:cNvSpPr txBox="1"/>
          <p:nvPr/>
        </p:nvSpPr>
        <p:spPr>
          <a:xfrm>
            <a:off x="544783" y="4014901"/>
            <a:ext cx="3021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rgbClr val="0C377B"/>
                </a:solidFill>
                <a:latin typeface="Arial"/>
              </a:rPr>
              <a:t>2. Effusion through open space</a:t>
            </a:r>
            <a:endParaRPr kumimoji="0" lang="en-GB" sz="1600" b="0" i="0" u="none" strike="noStrike" kern="1200" cap="none" spc="0" normalizeH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57" name="Freeform 156"/>
          <p:cNvSpPr/>
          <p:nvPr/>
        </p:nvSpPr>
        <p:spPr>
          <a:xfrm rot="18199215">
            <a:off x="1248165" y="4449370"/>
            <a:ext cx="162716" cy="287701"/>
          </a:xfrm>
          <a:custGeom>
            <a:avLst/>
            <a:gdLst>
              <a:gd name="connsiteX0" fmla="*/ 0 w 426720"/>
              <a:gd name="connsiteY0" fmla="*/ 586847 h 586847"/>
              <a:gd name="connsiteX1" fmla="*/ 38100 w 426720"/>
              <a:gd name="connsiteY1" fmla="*/ 548747 h 586847"/>
              <a:gd name="connsiteX2" fmla="*/ 60960 w 426720"/>
              <a:gd name="connsiteY2" fmla="*/ 533507 h 586847"/>
              <a:gd name="connsiteX3" fmla="*/ 121920 w 426720"/>
              <a:gd name="connsiteY3" fmla="*/ 518267 h 586847"/>
              <a:gd name="connsiteX4" fmla="*/ 137160 w 426720"/>
              <a:gd name="connsiteY4" fmla="*/ 411587 h 586847"/>
              <a:gd name="connsiteX5" fmla="*/ 160020 w 426720"/>
              <a:gd name="connsiteY5" fmla="*/ 335387 h 586847"/>
              <a:gd name="connsiteX6" fmla="*/ 182880 w 426720"/>
              <a:gd name="connsiteY6" fmla="*/ 320147 h 586847"/>
              <a:gd name="connsiteX7" fmla="*/ 205740 w 426720"/>
              <a:gd name="connsiteY7" fmla="*/ 297287 h 586847"/>
              <a:gd name="connsiteX8" fmla="*/ 228600 w 426720"/>
              <a:gd name="connsiteY8" fmla="*/ 289667 h 586847"/>
              <a:gd name="connsiteX9" fmla="*/ 297180 w 426720"/>
              <a:gd name="connsiteY9" fmla="*/ 274427 h 586847"/>
              <a:gd name="connsiteX10" fmla="*/ 320040 w 426720"/>
              <a:gd name="connsiteY10" fmla="*/ 251567 h 586847"/>
              <a:gd name="connsiteX11" fmla="*/ 327660 w 426720"/>
              <a:gd name="connsiteY11" fmla="*/ 45827 h 586847"/>
              <a:gd name="connsiteX12" fmla="*/ 342900 w 426720"/>
              <a:gd name="connsiteY12" fmla="*/ 22967 h 586847"/>
              <a:gd name="connsiteX13" fmla="*/ 388620 w 426720"/>
              <a:gd name="connsiteY13" fmla="*/ 7727 h 586847"/>
              <a:gd name="connsiteX14" fmla="*/ 426720 w 426720"/>
              <a:gd name="connsiteY14" fmla="*/ 107 h 58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6720" h="586847">
                <a:moveTo>
                  <a:pt x="0" y="586847"/>
                </a:moveTo>
                <a:cubicBezTo>
                  <a:pt x="12700" y="574147"/>
                  <a:pt x="24583" y="560574"/>
                  <a:pt x="38100" y="548747"/>
                </a:cubicBezTo>
                <a:cubicBezTo>
                  <a:pt x="44992" y="542716"/>
                  <a:pt x="52769" y="537603"/>
                  <a:pt x="60960" y="533507"/>
                </a:cubicBezTo>
                <a:cubicBezTo>
                  <a:pt x="76581" y="525697"/>
                  <a:pt x="107429" y="521165"/>
                  <a:pt x="121920" y="518267"/>
                </a:cubicBezTo>
                <a:cubicBezTo>
                  <a:pt x="140271" y="463215"/>
                  <a:pt x="122321" y="522883"/>
                  <a:pt x="137160" y="411587"/>
                </a:cubicBezTo>
                <a:cubicBezTo>
                  <a:pt x="138648" y="400428"/>
                  <a:pt x="156851" y="337500"/>
                  <a:pt x="160020" y="335387"/>
                </a:cubicBezTo>
                <a:cubicBezTo>
                  <a:pt x="167640" y="330307"/>
                  <a:pt x="175845" y="326010"/>
                  <a:pt x="182880" y="320147"/>
                </a:cubicBezTo>
                <a:cubicBezTo>
                  <a:pt x="191159" y="313248"/>
                  <a:pt x="196774" y="303265"/>
                  <a:pt x="205740" y="297287"/>
                </a:cubicBezTo>
                <a:cubicBezTo>
                  <a:pt x="212423" y="292832"/>
                  <a:pt x="220877" y="291874"/>
                  <a:pt x="228600" y="289667"/>
                </a:cubicBezTo>
                <a:cubicBezTo>
                  <a:pt x="253709" y="282493"/>
                  <a:pt x="270991" y="279665"/>
                  <a:pt x="297180" y="274427"/>
                </a:cubicBezTo>
                <a:cubicBezTo>
                  <a:pt x="304800" y="266807"/>
                  <a:pt x="318616" y="262249"/>
                  <a:pt x="320040" y="251567"/>
                </a:cubicBezTo>
                <a:cubicBezTo>
                  <a:pt x="329110" y="183542"/>
                  <a:pt x="320831" y="114113"/>
                  <a:pt x="327660" y="45827"/>
                </a:cubicBezTo>
                <a:cubicBezTo>
                  <a:pt x="328571" y="36714"/>
                  <a:pt x="335134" y="27821"/>
                  <a:pt x="342900" y="22967"/>
                </a:cubicBezTo>
                <a:cubicBezTo>
                  <a:pt x="356523" y="14453"/>
                  <a:pt x="373380" y="12807"/>
                  <a:pt x="388620" y="7727"/>
                </a:cubicBezTo>
                <a:cubicBezTo>
                  <a:pt x="416299" y="-1499"/>
                  <a:pt x="403448" y="107"/>
                  <a:pt x="426720" y="107"/>
                </a:cubicBezTo>
              </a:path>
            </a:pathLst>
          </a:custGeom>
          <a:solidFill>
            <a:srgbClr val="7030A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58" name="Group 157"/>
          <p:cNvGrpSpPr/>
          <p:nvPr/>
        </p:nvGrpSpPr>
        <p:grpSpPr>
          <a:xfrm>
            <a:off x="895955" y="4440042"/>
            <a:ext cx="1018981" cy="1020008"/>
            <a:chOff x="4436141" y="2187505"/>
            <a:chExt cx="1291783" cy="1293086"/>
          </a:xfrm>
        </p:grpSpPr>
        <p:sp>
          <p:nvSpPr>
            <p:cNvPr id="159" name="Freeform 158"/>
            <p:cNvSpPr/>
            <p:nvPr/>
          </p:nvSpPr>
          <p:spPr bwMode="auto">
            <a:xfrm>
              <a:off x="4976016" y="2539303"/>
              <a:ext cx="360736" cy="429289"/>
            </a:xfrm>
            <a:custGeom>
              <a:avLst/>
              <a:gdLst>
                <a:gd name="connsiteX0" fmla="*/ 28703 w 196821"/>
                <a:gd name="connsiteY0" fmla="*/ 8485 h 258612"/>
                <a:gd name="connsiteX1" fmla="*/ 12301 w 196821"/>
                <a:gd name="connsiteY1" fmla="*/ 33088 h 258612"/>
                <a:gd name="connsiteX2" fmla="*/ 4100 w 196821"/>
                <a:gd name="connsiteY2" fmla="*/ 69992 h 258612"/>
                <a:gd name="connsiteX3" fmla="*/ 0 w 196821"/>
                <a:gd name="connsiteY3" fmla="*/ 86394 h 258612"/>
                <a:gd name="connsiteX4" fmla="*/ 4100 w 196821"/>
                <a:gd name="connsiteY4" fmla="*/ 139699 h 258612"/>
                <a:gd name="connsiteX5" fmla="*/ 12301 w 196821"/>
                <a:gd name="connsiteY5" fmla="*/ 152001 h 258612"/>
                <a:gd name="connsiteX6" fmla="*/ 32803 w 196821"/>
                <a:gd name="connsiteY6" fmla="*/ 184804 h 258612"/>
                <a:gd name="connsiteX7" fmla="*/ 41004 w 196821"/>
                <a:gd name="connsiteY7" fmla="*/ 197106 h 258612"/>
                <a:gd name="connsiteX8" fmla="*/ 45105 w 196821"/>
                <a:gd name="connsiteY8" fmla="*/ 213507 h 258612"/>
                <a:gd name="connsiteX9" fmla="*/ 69707 w 196821"/>
                <a:gd name="connsiteY9" fmla="*/ 238110 h 258612"/>
                <a:gd name="connsiteX10" fmla="*/ 77908 w 196821"/>
                <a:gd name="connsiteY10" fmla="*/ 250411 h 258612"/>
                <a:gd name="connsiteX11" fmla="*/ 90210 w 196821"/>
                <a:gd name="connsiteY11" fmla="*/ 258612 h 258612"/>
                <a:gd name="connsiteX12" fmla="*/ 127114 w 196821"/>
                <a:gd name="connsiteY12" fmla="*/ 250411 h 258612"/>
                <a:gd name="connsiteX13" fmla="*/ 139415 w 196821"/>
                <a:gd name="connsiteY13" fmla="*/ 246311 h 258612"/>
                <a:gd name="connsiteX14" fmla="*/ 147616 w 196821"/>
                <a:gd name="connsiteY14" fmla="*/ 234010 h 258612"/>
                <a:gd name="connsiteX15" fmla="*/ 172219 w 196821"/>
                <a:gd name="connsiteY15" fmla="*/ 221708 h 258612"/>
                <a:gd name="connsiteX16" fmla="*/ 176319 w 196821"/>
                <a:gd name="connsiteY16" fmla="*/ 201206 h 258612"/>
                <a:gd name="connsiteX17" fmla="*/ 180419 w 196821"/>
                <a:gd name="connsiteY17" fmla="*/ 172503 h 258612"/>
                <a:gd name="connsiteX18" fmla="*/ 184520 w 196821"/>
                <a:gd name="connsiteY18" fmla="*/ 160202 h 258612"/>
                <a:gd name="connsiteX19" fmla="*/ 188620 w 196821"/>
                <a:gd name="connsiteY19" fmla="*/ 143800 h 258612"/>
                <a:gd name="connsiteX20" fmla="*/ 196821 w 196821"/>
                <a:gd name="connsiteY20" fmla="*/ 119197 h 258612"/>
                <a:gd name="connsiteX21" fmla="*/ 192721 w 196821"/>
                <a:gd name="connsiteY21" fmla="*/ 78193 h 258612"/>
                <a:gd name="connsiteX22" fmla="*/ 188620 w 196821"/>
                <a:gd name="connsiteY22" fmla="*/ 65891 h 258612"/>
                <a:gd name="connsiteX23" fmla="*/ 176319 w 196821"/>
                <a:gd name="connsiteY23" fmla="*/ 53590 h 258612"/>
                <a:gd name="connsiteX24" fmla="*/ 151716 w 196821"/>
                <a:gd name="connsiteY24" fmla="*/ 33088 h 258612"/>
                <a:gd name="connsiteX25" fmla="*/ 139415 w 196821"/>
                <a:gd name="connsiteY25" fmla="*/ 20786 h 258612"/>
                <a:gd name="connsiteX26" fmla="*/ 110712 w 196821"/>
                <a:gd name="connsiteY26" fmla="*/ 12585 h 258612"/>
                <a:gd name="connsiteX27" fmla="*/ 98411 w 196821"/>
                <a:gd name="connsiteY27" fmla="*/ 4385 h 258612"/>
                <a:gd name="connsiteX28" fmla="*/ 53306 w 196821"/>
                <a:gd name="connsiteY28" fmla="*/ 4385 h 258612"/>
                <a:gd name="connsiteX29" fmla="*/ 28703 w 196821"/>
                <a:gd name="connsiteY29" fmla="*/ 16686 h 258612"/>
                <a:gd name="connsiteX30" fmla="*/ 28703 w 196821"/>
                <a:gd name="connsiteY30" fmla="*/ 8485 h 258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6821" h="258612">
                  <a:moveTo>
                    <a:pt x="28703" y="8485"/>
                  </a:moveTo>
                  <a:cubicBezTo>
                    <a:pt x="25969" y="11219"/>
                    <a:pt x="17088" y="24472"/>
                    <a:pt x="12301" y="33088"/>
                  </a:cubicBezTo>
                  <a:cubicBezTo>
                    <a:pt x="7315" y="42063"/>
                    <a:pt x="5559" y="62696"/>
                    <a:pt x="4100" y="69992"/>
                  </a:cubicBezTo>
                  <a:cubicBezTo>
                    <a:pt x="2995" y="75518"/>
                    <a:pt x="1367" y="80927"/>
                    <a:pt x="0" y="86394"/>
                  </a:cubicBezTo>
                  <a:cubicBezTo>
                    <a:pt x="1367" y="104162"/>
                    <a:pt x="816" y="122183"/>
                    <a:pt x="4100" y="139699"/>
                  </a:cubicBezTo>
                  <a:cubicBezTo>
                    <a:pt x="5008" y="144543"/>
                    <a:pt x="10299" y="147497"/>
                    <a:pt x="12301" y="152001"/>
                  </a:cubicBezTo>
                  <a:cubicBezTo>
                    <a:pt x="26683" y="184360"/>
                    <a:pt x="10674" y="170051"/>
                    <a:pt x="32803" y="184804"/>
                  </a:cubicBezTo>
                  <a:cubicBezTo>
                    <a:pt x="35537" y="188905"/>
                    <a:pt x="39063" y="192576"/>
                    <a:pt x="41004" y="197106"/>
                  </a:cubicBezTo>
                  <a:cubicBezTo>
                    <a:pt x="43224" y="202286"/>
                    <a:pt x="41873" y="208890"/>
                    <a:pt x="45105" y="213507"/>
                  </a:cubicBezTo>
                  <a:cubicBezTo>
                    <a:pt x="51756" y="223008"/>
                    <a:pt x="63274" y="228460"/>
                    <a:pt x="69707" y="238110"/>
                  </a:cubicBezTo>
                  <a:cubicBezTo>
                    <a:pt x="72441" y="242210"/>
                    <a:pt x="74423" y="246926"/>
                    <a:pt x="77908" y="250411"/>
                  </a:cubicBezTo>
                  <a:cubicBezTo>
                    <a:pt x="81393" y="253896"/>
                    <a:pt x="86109" y="255878"/>
                    <a:pt x="90210" y="258612"/>
                  </a:cubicBezTo>
                  <a:cubicBezTo>
                    <a:pt x="102511" y="255878"/>
                    <a:pt x="114889" y="253467"/>
                    <a:pt x="127114" y="250411"/>
                  </a:cubicBezTo>
                  <a:cubicBezTo>
                    <a:pt x="131307" y="249363"/>
                    <a:pt x="136040" y="249011"/>
                    <a:pt x="139415" y="246311"/>
                  </a:cubicBezTo>
                  <a:cubicBezTo>
                    <a:pt x="143263" y="243233"/>
                    <a:pt x="144131" y="237495"/>
                    <a:pt x="147616" y="234010"/>
                  </a:cubicBezTo>
                  <a:cubicBezTo>
                    <a:pt x="155565" y="226061"/>
                    <a:pt x="162214" y="225043"/>
                    <a:pt x="172219" y="221708"/>
                  </a:cubicBezTo>
                  <a:cubicBezTo>
                    <a:pt x="173586" y="214874"/>
                    <a:pt x="175173" y="208081"/>
                    <a:pt x="176319" y="201206"/>
                  </a:cubicBezTo>
                  <a:cubicBezTo>
                    <a:pt x="177908" y="191673"/>
                    <a:pt x="178524" y="181980"/>
                    <a:pt x="180419" y="172503"/>
                  </a:cubicBezTo>
                  <a:cubicBezTo>
                    <a:pt x="181267" y="168265"/>
                    <a:pt x="183333" y="164358"/>
                    <a:pt x="184520" y="160202"/>
                  </a:cubicBezTo>
                  <a:cubicBezTo>
                    <a:pt x="186068" y="154783"/>
                    <a:pt x="187001" y="149198"/>
                    <a:pt x="188620" y="143800"/>
                  </a:cubicBezTo>
                  <a:cubicBezTo>
                    <a:pt x="191104" y="135520"/>
                    <a:pt x="196821" y="119197"/>
                    <a:pt x="196821" y="119197"/>
                  </a:cubicBezTo>
                  <a:cubicBezTo>
                    <a:pt x="195454" y="105529"/>
                    <a:pt x="194810" y="91769"/>
                    <a:pt x="192721" y="78193"/>
                  </a:cubicBezTo>
                  <a:cubicBezTo>
                    <a:pt x="192064" y="73921"/>
                    <a:pt x="191018" y="69488"/>
                    <a:pt x="188620" y="65891"/>
                  </a:cubicBezTo>
                  <a:cubicBezTo>
                    <a:pt x="185403" y="61066"/>
                    <a:pt x="180093" y="57993"/>
                    <a:pt x="176319" y="53590"/>
                  </a:cubicBezTo>
                  <a:cubicBezTo>
                    <a:pt x="158446" y="32737"/>
                    <a:pt x="172386" y="39977"/>
                    <a:pt x="151716" y="33088"/>
                  </a:cubicBezTo>
                  <a:cubicBezTo>
                    <a:pt x="147616" y="28987"/>
                    <a:pt x="144240" y="24003"/>
                    <a:pt x="139415" y="20786"/>
                  </a:cubicBezTo>
                  <a:cubicBezTo>
                    <a:pt x="135888" y="18435"/>
                    <a:pt x="112895" y="13131"/>
                    <a:pt x="110712" y="12585"/>
                  </a:cubicBezTo>
                  <a:cubicBezTo>
                    <a:pt x="106612" y="9852"/>
                    <a:pt x="102819" y="6589"/>
                    <a:pt x="98411" y="4385"/>
                  </a:cubicBezTo>
                  <a:cubicBezTo>
                    <a:pt x="81722" y="-3959"/>
                    <a:pt x="74933" y="1681"/>
                    <a:pt x="53306" y="4385"/>
                  </a:cubicBezTo>
                  <a:cubicBezTo>
                    <a:pt x="42941" y="11294"/>
                    <a:pt x="40826" y="14261"/>
                    <a:pt x="28703" y="16686"/>
                  </a:cubicBezTo>
                  <a:cubicBezTo>
                    <a:pt x="26022" y="17222"/>
                    <a:pt x="31437" y="5751"/>
                    <a:pt x="28703" y="8485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 dirty="0"/>
            </a:p>
          </p:txBody>
        </p:sp>
        <p:sp>
          <p:nvSpPr>
            <p:cNvPr id="160" name="Oval 159"/>
            <p:cNvSpPr/>
            <p:nvPr/>
          </p:nvSpPr>
          <p:spPr bwMode="auto">
            <a:xfrm>
              <a:off x="4436141" y="2187505"/>
              <a:ext cx="1291783" cy="1293086"/>
            </a:xfrm>
            <a:prstGeom prst="ellipse">
              <a:avLst/>
            </a:prstGeom>
            <a:noFill/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 dirty="0"/>
            </a:p>
          </p:txBody>
        </p:sp>
        <p:sp>
          <p:nvSpPr>
            <p:cNvPr id="161" name="Freeform 160"/>
            <p:cNvSpPr/>
            <p:nvPr/>
          </p:nvSpPr>
          <p:spPr bwMode="auto">
            <a:xfrm>
              <a:off x="4605755" y="2319291"/>
              <a:ext cx="374486" cy="381011"/>
            </a:xfrm>
            <a:custGeom>
              <a:avLst/>
              <a:gdLst>
                <a:gd name="connsiteX0" fmla="*/ 65684 w 225964"/>
                <a:gd name="connsiteY0" fmla="*/ 12302 h 229625"/>
                <a:gd name="connsiteX1" fmla="*/ 41082 w 225964"/>
                <a:gd name="connsiteY1" fmla="*/ 20502 h 229625"/>
                <a:gd name="connsiteX2" fmla="*/ 16479 w 225964"/>
                <a:gd name="connsiteY2" fmla="*/ 49206 h 229625"/>
                <a:gd name="connsiteX3" fmla="*/ 4178 w 225964"/>
                <a:gd name="connsiteY3" fmla="*/ 61507 h 229625"/>
                <a:gd name="connsiteX4" fmla="*/ 77 w 225964"/>
                <a:gd name="connsiteY4" fmla="*/ 73808 h 229625"/>
                <a:gd name="connsiteX5" fmla="*/ 4178 w 225964"/>
                <a:gd name="connsiteY5" fmla="*/ 196822 h 229625"/>
                <a:gd name="connsiteX6" fmla="*/ 16479 w 225964"/>
                <a:gd name="connsiteY6" fmla="*/ 205023 h 229625"/>
                <a:gd name="connsiteX7" fmla="*/ 73885 w 225964"/>
                <a:gd name="connsiteY7" fmla="*/ 217324 h 229625"/>
                <a:gd name="connsiteX8" fmla="*/ 106689 w 225964"/>
                <a:gd name="connsiteY8" fmla="*/ 229625 h 229625"/>
                <a:gd name="connsiteX9" fmla="*/ 143593 w 225964"/>
                <a:gd name="connsiteY9" fmla="*/ 225525 h 229625"/>
                <a:gd name="connsiteX10" fmla="*/ 155894 w 225964"/>
                <a:gd name="connsiteY10" fmla="*/ 217324 h 229625"/>
                <a:gd name="connsiteX11" fmla="*/ 180497 w 225964"/>
                <a:gd name="connsiteY11" fmla="*/ 209123 h 229625"/>
                <a:gd name="connsiteX12" fmla="*/ 188698 w 225964"/>
                <a:gd name="connsiteY12" fmla="*/ 184520 h 229625"/>
                <a:gd name="connsiteX13" fmla="*/ 192798 w 225964"/>
                <a:gd name="connsiteY13" fmla="*/ 172219 h 229625"/>
                <a:gd name="connsiteX14" fmla="*/ 200999 w 225964"/>
                <a:gd name="connsiteY14" fmla="*/ 159918 h 229625"/>
                <a:gd name="connsiteX15" fmla="*/ 209200 w 225964"/>
                <a:gd name="connsiteY15" fmla="*/ 131215 h 229625"/>
                <a:gd name="connsiteX16" fmla="*/ 217401 w 225964"/>
                <a:gd name="connsiteY16" fmla="*/ 118913 h 229625"/>
                <a:gd name="connsiteX17" fmla="*/ 225602 w 225964"/>
                <a:gd name="connsiteY17" fmla="*/ 94311 h 229625"/>
                <a:gd name="connsiteX18" fmla="*/ 221501 w 225964"/>
                <a:gd name="connsiteY18" fmla="*/ 77909 h 229625"/>
                <a:gd name="connsiteX19" fmla="*/ 205100 w 225964"/>
                <a:gd name="connsiteY19" fmla="*/ 69708 h 229625"/>
                <a:gd name="connsiteX20" fmla="*/ 188698 w 225964"/>
                <a:gd name="connsiteY20" fmla="*/ 65607 h 229625"/>
                <a:gd name="connsiteX21" fmla="*/ 176396 w 225964"/>
                <a:gd name="connsiteY21" fmla="*/ 61507 h 229625"/>
                <a:gd name="connsiteX22" fmla="*/ 159995 w 225964"/>
                <a:gd name="connsiteY22" fmla="*/ 49206 h 229625"/>
                <a:gd name="connsiteX23" fmla="*/ 147693 w 225964"/>
                <a:gd name="connsiteY23" fmla="*/ 41005 h 229625"/>
                <a:gd name="connsiteX24" fmla="*/ 131291 w 225964"/>
                <a:gd name="connsiteY24" fmla="*/ 16402 h 229625"/>
                <a:gd name="connsiteX25" fmla="*/ 118990 w 225964"/>
                <a:gd name="connsiteY25" fmla="*/ 8201 h 229625"/>
                <a:gd name="connsiteX26" fmla="*/ 94387 w 225964"/>
                <a:gd name="connsiteY26" fmla="*/ 0 h 229625"/>
                <a:gd name="connsiteX27" fmla="*/ 53383 w 225964"/>
                <a:gd name="connsiteY27" fmla="*/ 16402 h 229625"/>
                <a:gd name="connsiteX28" fmla="*/ 65684 w 225964"/>
                <a:gd name="connsiteY28" fmla="*/ 12302 h 22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25964" h="229625">
                  <a:moveTo>
                    <a:pt x="65684" y="12302"/>
                  </a:moveTo>
                  <a:cubicBezTo>
                    <a:pt x="63634" y="12985"/>
                    <a:pt x="48494" y="16055"/>
                    <a:pt x="41082" y="20502"/>
                  </a:cubicBezTo>
                  <a:cubicBezTo>
                    <a:pt x="24655" y="30358"/>
                    <a:pt x="26764" y="36864"/>
                    <a:pt x="16479" y="49206"/>
                  </a:cubicBezTo>
                  <a:cubicBezTo>
                    <a:pt x="12767" y="53661"/>
                    <a:pt x="8278" y="57407"/>
                    <a:pt x="4178" y="61507"/>
                  </a:cubicBezTo>
                  <a:cubicBezTo>
                    <a:pt x="2811" y="65607"/>
                    <a:pt x="77" y="69486"/>
                    <a:pt x="77" y="73808"/>
                  </a:cubicBezTo>
                  <a:cubicBezTo>
                    <a:pt x="77" y="114835"/>
                    <a:pt x="-911" y="156111"/>
                    <a:pt x="4178" y="196822"/>
                  </a:cubicBezTo>
                  <a:cubicBezTo>
                    <a:pt x="4789" y="201712"/>
                    <a:pt x="11848" y="203339"/>
                    <a:pt x="16479" y="205023"/>
                  </a:cubicBezTo>
                  <a:cubicBezTo>
                    <a:pt x="33773" y="211312"/>
                    <a:pt x="55555" y="214269"/>
                    <a:pt x="73885" y="217324"/>
                  </a:cubicBezTo>
                  <a:cubicBezTo>
                    <a:pt x="83218" y="221990"/>
                    <a:pt x="95522" y="229625"/>
                    <a:pt x="106689" y="229625"/>
                  </a:cubicBezTo>
                  <a:cubicBezTo>
                    <a:pt x="119066" y="229625"/>
                    <a:pt x="131292" y="226892"/>
                    <a:pt x="143593" y="225525"/>
                  </a:cubicBezTo>
                  <a:cubicBezTo>
                    <a:pt x="147693" y="222791"/>
                    <a:pt x="151391" y="219325"/>
                    <a:pt x="155894" y="217324"/>
                  </a:cubicBezTo>
                  <a:cubicBezTo>
                    <a:pt x="163794" y="213813"/>
                    <a:pt x="180497" y="209123"/>
                    <a:pt x="180497" y="209123"/>
                  </a:cubicBezTo>
                  <a:lnTo>
                    <a:pt x="188698" y="184520"/>
                  </a:lnTo>
                  <a:cubicBezTo>
                    <a:pt x="190065" y="180420"/>
                    <a:pt x="190400" y="175815"/>
                    <a:pt x="192798" y="172219"/>
                  </a:cubicBezTo>
                  <a:lnTo>
                    <a:pt x="200999" y="159918"/>
                  </a:lnTo>
                  <a:cubicBezTo>
                    <a:pt x="202312" y="154667"/>
                    <a:pt x="206260" y="137095"/>
                    <a:pt x="209200" y="131215"/>
                  </a:cubicBezTo>
                  <a:cubicBezTo>
                    <a:pt x="211404" y="126807"/>
                    <a:pt x="214667" y="123014"/>
                    <a:pt x="217401" y="118913"/>
                  </a:cubicBezTo>
                  <a:cubicBezTo>
                    <a:pt x="220135" y="110712"/>
                    <a:pt x="227699" y="102697"/>
                    <a:pt x="225602" y="94311"/>
                  </a:cubicBezTo>
                  <a:cubicBezTo>
                    <a:pt x="224235" y="88844"/>
                    <a:pt x="225109" y="82238"/>
                    <a:pt x="221501" y="77909"/>
                  </a:cubicBezTo>
                  <a:cubicBezTo>
                    <a:pt x="217588" y="73213"/>
                    <a:pt x="210823" y="71854"/>
                    <a:pt x="205100" y="69708"/>
                  </a:cubicBezTo>
                  <a:cubicBezTo>
                    <a:pt x="199823" y="67729"/>
                    <a:pt x="194117" y="67155"/>
                    <a:pt x="188698" y="65607"/>
                  </a:cubicBezTo>
                  <a:cubicBezTo>
                    <a:pt x="184542" y="64420"/>
                    <a:pt x="180497" y="62874"/>
                    <a:pt x="176396" y="61507"/>
                  </a:cubicBezTo>
                  <a:cubicBezTo>
                    <a:pt x="170929" y="57407"/>
                    <a:pt x="165556" y="53178"/>
                    <a:pt x="159995" y="49206"/>
                  </a:cubicBezTo>
                  <a:cubicBezTo>
                    <a:pt x="155985" y="46341"/>
                    <a:pt x="150938" y="44714"/>
                    <a:pt x="147693" y="41005"/>
                  </a:cubicBezTo>
                  <a:cubicBezTo>
                    <a:pt x="141202" y="33587"/>
                    <a:pt x="139492" y="21869"/>
                    <a:pt x="131291" y="16402"/>
                  </a:cubicBezTo>
                  <a:cubicBezTo>
                    <a:pt x="127191" y="13668"/>
                    <a:pt x="123493" y="10202"/>
                    <a:pt x="118990" y="8201"/>
                  </a:cubicBezTo>
                  <a:cubicBezTo>
                    <a:pt x="111090" y="4690"/>
                    <a:pt x="94387" y="0"/>
                    <a:pt x="94387" y="0"/>
                  </a:cubicBezTo>
                  <a:cubicBezTo>
                    <a:pt x="52277" y="5265"/>
                    <a:pt x="69672" y="-5315"/>
                    <a:pt x="53383" y="16402"/>
                  </a:cubicBezTo>
                  <a:cubicBezTo>
                    <a:pt x="52223" y="17948"/>
                    <a:pt x="67734" y="11619"/>
                    <a:pt x="65684" y="1230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 dirty="0"/>
            </a:p>
          </p:txBody>
        </p:sp>
        <p:sp>
          <p:nvSpPr>
            <p:cNvPr id="162" name="Freeform 161"/>
            <p:cNvSpPr/>
            <p:nvPr/>
          </p:nvSpPr>
          <p:spPr bwMode="auto">
            <a:xfrm>
              <a:off x="4438193" y="2736598"/>
              <a:ext cx="307345" cy="418850"/>
            </a:xfrm>
            <a:custGeom>
              <a:avLst/>
              <a:gdLst>
                <a:gd name="connsiteX0" fmla="*/ 118913 w 229625"/>
                <a:gd name="connsiteY0" fmla="*/ 5386 h 252291"/>
                <a:gd name="connsiteX1" fmla="*/ 94310 w 229625"/>
                <a:gd name="connsiteY1" fmla="*/ 1286 h 252291"/>
                <a:gd name="connsiteX2" fmla="*/ 20502 w 229625"/>
                <a:gd name="connsiteY2" fmla="*/ 9487 h 252291"/>
                <a:gd name="connsiteX3" fmla="*/ 8201 w 229625"/>
                <a:gd name="connsiteY3" fmla="*/ 21788 h 252291"/>
                <a:gd name="connsiteX4" fmla="*/ 0 w 229625"/>
                <a:gd name="connsiteY4" fmla="*/ 46391 h 252291"/>
                <a:gd name="connsiteX5" fmla="*/ 16402 w 229625"/>
                <a:gd name="connsiteY5" fmla="*/ 91496 h 252291"/>
                <a:gd name="connsiteX6" fmla="*/ 20502 w 229625"/>
                <a:gd name="connsiteY6" fmla="*/ 103797 h 252291"/>
                <a:gd name="connsiteX7" fmla="*/ 32804 w 229625"/>
                <a:gd name="connsiteY7" fmla="*/ 177605 h 252291"/>
                <a:gd name="connsiteX8" fmla="*/ 49206 w 229625"/>
                <a:gd name="connsiteY8" fmla="*/ 202208 h 252291"/>
                <a:gd name="connsiteX9" fmla="*/ 73808 w 229625"/>
                <a:gd name="connsiteY9" fmla="*/ 210409 h 252291"/>
                <a:gd name="connsiteX10" fmla="*/ 86110 w 229625"/>
                <a:gd name="connsiteY10" fmla="*/ 214509 h 252291"/>
                <a:gd name="connsiteX11" fmla="*/ 102511 w 229625"/>
                <a:gd name="connsiteY11" fmla="*/ 239112 h 252291"/>
                <a:gd name="connsiteX12" fmla="*/ 200922 w 229625"/>
                <a:gd name="connsiteY12" fmla="*/ 247313 h 252291"/>
                <a:gd name="connsiteX13" fmla="*/ 213223 w 229625"/>
                <a:gd name="connsiteY13" fmla="*/ 251413 h 252291"/>
                <a:gd name="connsiteX14" fmla="*/ 229625 w 229625"/>
                <a:gd name="connsiteY14" fmla="*/ 218609 h 252291"/>
                <a:gd name="connsiteX15" fmla="*/ 213223 w 229625"/>
                <a:gd name="connsiteY15" fmla="*/ 161203 h 252291"/>
                <a:gd name="connsiteX16" fmla="*/ 196822 w 229625"/>
                <a:gd name="connsiteY16" fmla="*/ 153002 h 252291"/>
                <a:gd name="connsiteX17" fmla="*/ 180420 w 229625"/>
                <a:gd name="connsiteY17" fmla="*/ 120199 h 252291"/>
                <a:gd name="connsiteX18" fmla="*/ 172219 w 229625"/>
                <a:gd name="connsiteY18" fmla="*/ 103797 h 252291"/>
                <a:gd name="connsiteX19" fmla="*/ 168119 w 229625"/>
                <a:gd name="connsiteY19" fmla="*/ 91496 h 252291"/>
                <a:gd name="connsiteX20" fmla="*/ 147616 w 229625"/>
                <a:gd name="connsiteY20" fmla="*/ 66893 h 252291"/>
                <a:gd name="connsiteX21" fmla="*/ 139415 w 229625"/>
                <a:gd name="connsiteY21" fmla="*/ 54592 h 252291"/>
                <a:gd name="connsiteX22" fmla="*/ 118913 w 229625"/>
                <a:gd name="connsiteY22" fmla="*/ 5386 h 25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9625" h="252291">
                  <a:moveTo>
                    <a:pt x="118913" y="5386"/>
                  </a:moveTo>
                  <a:cubicBezTo>
                    <a:pt x="111396" y="-3498"/>
                    <a:pt x="102624" y="1286"/>
                    <a:pt x="94310" y="1286"/>
                  </a:cubicBezTo>
                  <a:cubicBezTo>
                    <a:pt x="41652" y="1286"/>
                    <a:pt x="49528" y="-189"/>
                    <a:pt x="20502" y="9487"/>
                  </a:cubicBezTo>
                  <a:cubicBezTo>
                    <a:pt x="16402" y="13587"/>
                    <a:pt x="11017" y="16719"/>
                    <a:pt x="8201" y="21788"/>
                  </a:cubicBezTo>
                  <a:cubicBezTo>
                    <a:pt x="4003" y="29345"/>
                    <a:pt x="0" y="46391"/>
                    <a:pt x="0" y="46391"/>
                  </a:cubicBezTo>
                  <a:cubicBezTo>
                    <a:pt x="9396" y="83975"/>
                    <a:pt x="1949" y="69816"/>
                    <a:pt x="16402" y="91496"/>
                  </a:cubicBezTo>
                  <a:cubicBezTo>
                    <a:pt x="17769" y="95596"/>
                    <a:pt x="19931" y="99513"/>
                    <a:pt x="20502" y="103797"/>
                  </a:cubicBezTo>
                  <a:cubicBezTo>
                    <a:pt x="22553" y="119180"/>
                    <a:pt x="20852" y="159677"/>
                    <a:pt x="32804" y="177605"/>
                  </a:cubicBezTo>
                  <a:cubicBezTo>
                    <a:pt x="38271" y="185806"/>
                    <a:pt x="39855" y="199091"/>
                    <a:pt x="49206" y="202208"/>
                  </a:cubicBezTo>
                  <a:lnTo>
                    <a:pt x="73808" y="210409"/>
                  </a:lnTo>
                  <a:lnTo>
                    <a:pt x="86110" y="214509"/>
                  </a:lnTo>
                  <a:cubicBezTo>
                    <a:pt x="91577" y="222710"/>
                    <a:pt x="92704" y="238131"/>
                    <a:pt x="102511" y="239112"/>
                  </a:cubicBezTo>
                  <a:cubicBezTo>
                    <a:pt x="162605" y="245121"/>
                    <a:pt x="129814" y="242233"/>
                    <a:pt x="200922" y="247313"/>
                  </a:cubicBezTo>
                  <a:cubicBezTo>
                    <a:pt x="205022" y="248680"/>
                    <a:pt x="210167" y="254469"/>
                    <a:pt x="213223" y="251413"/>
                  </a:cubicBezTo>
                  <a:cubicBezTo>
                    <a:pt x="221867" y="242768"/>
                    <a:pt x="229625" y="218609"/>
                    <a:pt x="229625" y="218609"/>
                  </a:cubicBezTo>
                  <a:cubicBezTo>
                    <a:pt x="226661" y="186004"/>
                    <a:pt x="235562" y="177160"/>
                    <a:pt x="213223" y="161203"/>
                  </a:cubicBezTo>
                  <a:cubicBezTo>
                    <a:pt x="208249" y="157650"/>
                    <a:pt x="202289" y="155736"/>
                    <a:pt x="196822" y="153002"/>
                  </a:cubicBezTo>
                  <a:lnTo>
                    <a:pt x="180420" y="120199"/>
                  </a:lnTo>
                  <a:cubicBezTo>
                    <a:pt x="177686" y="114732"/>
                    <a:pt x="174152" y="109596"/>
                    <a:pt x="172219" y="103797"/>
                  </a:cubicBezTo>
                  <a:cubicBezTo>
                    <a:pt x="170852" y="99697"/>
                    <a:pt x="170052" y="95362"/>
                    <a:pt x="168119" y="91496"/>
                  </a:cubicBezTo>
                  <a:cubicBezTo>
                    <a:pt x="160483" y="76223"/>
                    <a:pt x="158954" y="80497"/>
                    <a:pt x="147616" y="66893"/>
                  </a:cubicBezTo>
                  <a:cubicBezTo>
                    <a:pt x="144461" y="63107"/>
                    <a:pt x="142149" y="58692"/>
                    <a:pt x="139415" y="54592"/>
                  </a:cubicBezTo>
                  <a:cubicBezTo>
                    <a:pt x="134936" y="18755"/>
                    <a:pt x="126430" y="14270"/>
                    <a:pt x="118913" y="5386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 dirty="0"/>
            </a:p>
          </p:txBody>
        </p:sp>
        <p:sp>
          <p:nvSpPr>
            <p:cNvPr id="163" name="Freeform 162"/>
            <p:cNvSpPr/>
            <p:nvPr/>
          </p:nvSpPr>
          <p:spPr bwMode="auto">
            <a:xfrm>
              <a:off x="4733639" y="2755174"/>
              <a:ext cx="224728" cy="340561"/>
            </a:xfrm>
            <a:custGeom>
              <a:avLst/>
              <a:gdLst>
                <a:gd name="connsiteX0" fmla="*/ 28703 w 168756"/>
                <a:gd name="connsiteY0" fmla="*/ 16402 h 205023"/>
                <a:gd name="connsiteX1" fmla="*/ 8201 w 168756"/>
                <a:gd name="connsiteY1" fmla="*/ 41005 h 205023"/>
                <a:gd name="connsiteX2" fmla="*/ 0 w 168756"/>
                <a:gd name="connsiteY2" fmla="*/ 77909 h 205023"/>
                <a:gd name="connsiteX3" fmla="*/ 12301 w 168756"/>
                <a:gd name="connsiteY3" fmla="*/ 127114 h 205023"/>
                <a:gd name="connsiteX4" fmla="*/ 24603 w 168756"/>
                <a:gd name="connsiteY4" fmla="*/ 131215 h 205023"/>
                <a:gd name="connsiteX5" fmla="*/ 32804 w 168756"/>
                <a:gd name="connsiteY5" fmla="*/ 143516 h 205023"/>
                <a:gd name="connsiteX6" fmla="*/ 45105 w 168756"/>
                <a:gd name="connsiteY6" fmla="*/ 155817 h 205023"/>
                <a:gd name="connsiteX7" fmla="*/ 65607 w 168756"/>
                <a:gd name="connsiteY7" fmla="*/ 180420 h 205023"/>
                <a:gd name="connsiteX8" fmla="*/ 90210 w 168756"/>
                <a:gd name="connsiteY8" fmla="*/ 196822 h 205023"/>
                <a:gd name="connsiteX9" fmla="*/ 102511 w 168756"/>
                <a:gd name="connsiteY9" fmla="*/ 205023 h 205023"/>
                <a:gd name="connsiteX10" fmla="*/ 139415 w 168756"/>
                <a:gd name="connsiteY10" fmla="*/ 196822 h 205023"/>
                <a:gd name="connsiteX11" fmla="*/ 164018 w 168756"/>
                <a:gd name="connsiteY11" fmla="*/ 176320 h 205023"/>
                <a:gd name="connsiteX12" fmla="*/ 164018 w 168756"/>
                <a:gd name="connsiteY12" fmla="*/ 114813 h 205023"/>
                <a:gd name="connsiteX13" fmla="*/ 151717 w 168756"/>
                <a:gd name="connsiteY13" fmla="*/ 102512 h 205023"/>
                <a:gd name="connsiteX14" fmla="*/ 139415 w 168756"/>
                <a:gd name="connsiteY14" fmla="*/ 65607 h 205023"/>
                <a:gd name="connsiteX15" fmla="*/ 135315 w 168756"/>
                <a:gd name="connsiteY15" fmla="*/ 53306 h 205023"/>
                <a:gd name="connsiteX16" fmla="*/ 131214 w 168756"/>
                <a:gd name="connsiteY16" fmla="*/ 36904 h 205023"/>
                <a:gd name="connsiteX17" fmla="*/ 118913 w 168756"/>
                <a:gd name="connsiteY17" fmla="*/ 32804 h 205023"/>
                <a:gd name="connsiteX18" fmla="*/ 82009 w 168756"/>
                <a:gd name="connsiteY18" fmla="*/ 12302 h 205023"/>
                <a:gd name="connsiteX19" fmla="*/ 57406 w 168756"/>
                <a:gd name="connsiteY19" fmla="*/ 0 h 205023"/>
                <a:gd name="connsiteX20" fmla="*/ 32804 w 168756"/>
                <a:gd name="connsiteY20" fmla="*/ 4101 h 205023"/>
                <a:gd name="connsiteX21" fmla="*/ 28703 w 168756"/>
                <a:gd name="connsiteY21" fmla="*/ 16402 h 20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8756" h="205023">
                  <a:moveTo>
                    <a:pt x="28703" y="16402"/>
                  </a:moveTo>
                  <a:cubicBezTo>
                    <a:pt x="24603" y="22553"/>
                    <a:pt x="13693" y="31851"/>
                    <a:pt x="8201" y="41005"/>
                  </a:cubicBezTo>
                  <a:cubicBezTo>
                    <a:pt x="6462" y="43903"/>
                    <a:pt x="193" y="76942"/>
                    <a:pt x="0" y="77909"/>
                  </a:cubicBezTo>
                  <a:cubicBezTo>
                    <a:pt x="1414" y="90640"/>
                    <a:pt x="-1480" y="116090"/>
                    <a:pt x="12301" y="127114"/>
                  </a:cubicBezTo>
                  <a:cubicBezTo>
                    <a:pt x="15676" y="129814"/>
                    <a:pt x="20502" y="129848"/>
                    <a:pt x="24603" y="131215"/>
                  </a:cubicBezTo>
                  <a:cubicBezTo>
                    <a:pt x="27337" y="135315"/>
                    <a:pt x="29649" y="139730"/>
                    <a:pt x="32804" y="143516"/>
                  </a:cubicBezTo>
                  <a:cubicBezTo>
                    <a:pt x="36516" y="147971"/>
                    <a:pt x="41889" y="150992"/>
                    <a:pt x="45105" y="155817"/>
                  </a:cubicBezTo>
                  <a:cubicBezTo>
                    <a:pt x="62322" y="181644"/>
                    <a:pt x="28425" y="154393"/>
                    <a:pt x="65607" y="180420"/>
                  </a:cubicBezTo>
                  <a:cubicBezTo>
                    <a:pt x="73682" y="186072"/>
                    <a:pt x="82009" y="191355"/>
                    <a:pt x="90210" y="196822"/>
                  </a:cubicBezTo>
                  <a:lnTo>
                    <a:pt x="102511" y="205023"/>
                  </a:lnTo>
                  <a:cubicBezTo>
                    <a:pt x="114812" y="202289"/>
                    <a:pt x="127460" y="200807"/>
                    <a:pt x="139415" y="196822"/>
                  </a:cubicBezTo>
                  <a:cubicBezTo>
                    <a:pt x="147979" y="193967"/>
                    <a:pt x="158307" y="182031"/>
                    <a:pt x="164018" y="176320"/>
                  </a:cubicBezTo>
                  <a:cubicBezTo>
                    <a:pt x="167905" y="152994"/>
                    <a:pt x="172382" y="139905"/>
                    <a:pt x="164018" y="114813"/>
                  </a:cubicBezTo>
                  <a:cubicBezTo>
                    <a:pt x="162184" y="109312"/>
                    <a:pt x="155817" y="106612"/>
                    <a:pt x="151717" y="102512"/>
                  </a:cubicBezTo>
                  <a:lnTo>
                    <a:pt x="139415" y="65607"/>
                  </a:lnTo>
                  <a:cubicBezTo>
                    <a:pt x="138048" y="61507"/>
                    <a:pt x="136363" y="57499"/>
                    <a:pt x="135315" y="53306"/>
                  </a:cubicBezTo>
                  <a:cubicBezTo>
                    <a:pt x="133948" y="47839"/>
                    <a:pt x="134735" y="41305"/>
                    <a:pt x="131214" y="36904"/>
                  </a:cubicBezTo>
                  <a:cubicBezTo>
                    <a:pt x="128514" y="33529"/>
                    <a:pt x="123013" y="34171"/>
                    <a:pt x="118913" y="32804"/>
                  </a:cubicBezTo>
                  <a:cubicBezTo>
                    <a:pt x="90714" y="14005"/>
                    <a:pt x="103661" y="19519"/>
                    <a:pt x="82009" y="12302"/>
                  </a:cubicBezTo>
                  <a:cubicBezTo>
                    <a:pt x="75790" y="8156"/>
                    <a:pt x="65894" y="0"/>
                    <a:pt x="57406" y="0"/>
                  </a:cubicBezTo>
                  <a:cubicBezTo>
                    <a:pt x="49092" y="0"/>
                    <a:pt x="41005" y="2734"/>
                    <a:pt x="32804" y="4101"/>
                  </a:cubicBezTo>
                  <a:cubicBezTo>
                    <a:pt x="28271" y="17699"/>
                    <a:pt x="32803" y="10251"/>
                    <a:pt x="28703" y="1640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 dirty="0"/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5189025" y="2958658"/>
              <a:ext cx="237478" cy="450166"/>
            </a:xfrm>
            <a:custGeom>
              <a:avLst/>
              <a:gdLst>
                <a:gd name="connsiteX0" fmla="*/ 45105 w 143516"/>
                <a:gd name="connsiteY0" fmla="*/ 0 h 270629"/>
                <a:gd name="connsiteX1" fmla="*/ 36904 w 143516"/>
                <a:gd name="connsiteY1" fmla="*/ 20502 h 270629"/>
                <a:gd name="connsiteX2" fmla="*/ 28703 w 143516"/>
                <a:gd name="connsiteY2" fmla="*/ 32803 h 270629"/>
                <a:gd name="connsiteX3" fmla="*/ 16402 w 143516"/>
                <a:gd name="connsiteY3" fmla="*/ 53305 h 270629"/>
                <a:gd name="connsiteX4" fmla="*/ 4101 w 143516"/>
                <a:gd name="connsiteY4" fmla="*/ 77908 h 270629"/>
                <a:gd name="connsiteX5" fmla="*/ 0 w 143516"/>
                <a:gd name="connsiteY5" fmla="*/ 102511 h 270629"/>
                <a:gd name="connsiteX6" fmla="*/ 4101 w 143516"/>
                <a:gd name="connsiteY6" fmla="*/ 172218 h 270629"/>
                <a:gd name="connsiteX7" fmla="*/ 12301 w 143516"/>
                <a:gd name="connsiteY7" fmla="*/ 196821 h 270629"/>
                <a:gd name="connsiteX8" fmla="*/ 20502 w 143516"/>
                <a:gd name="connsiteY8" fmla="*/ 221424 h 270629"/>
                <a:gd name="connsiteX9" fmla="*/ 24603 w 143516"/>
                <a:gd name="connsiteY9" fmla="*/ 233725 h 270629"/>
                <a:gd name="connsiteX10" fmla="*/ 32804 w 143516"/>
                <a:gd name="connsiteY10" fmla="*/ 250127 h 270629"/>
                <a:gd name="connsiteX11" fmla="*/ 41005 w 143516"/>
                <a:gd name="connsiteY11" fmla="*/ 262428 h 270629"/>
                <a:gd name="connsiteX12" fmla="*/ 53306 w 143516"/>
                <a:gd name="connsiteY12" fmla="*/ 270629 h 270629"/>
                <a:gd name="connsiteX13" fmla="*/ 77909 w 143516"/>
                <a:gd name="connsiteY13" fmla="*/ 266529 h 270629"/>
                <a:gd name="connsiteX14" fmla="*/ 106612 w 143516"/>
                <a:gd name="connsiteY14" fmla="*/ 241926 h 270629"/>
                <a:gd name="connsiteX15" fmla="*/ 118913 w 143516"/>
                <a:gd name="connsiteY15" fmla="*/ 237826 h 270629"/>
                <a:gd name="connsiteX16" fmla="*/ 127114 w 143516"/>
                <a:gd name="connsiteY16" fmla="*/ 225524 h 270629"/>
                <a:gd name="connsiteX17" fmla="*/ 139415 w 143516"/>
                <a:gd name="connsiteY17" fmla="*/ 217323 h 270629"/>
                <a:gd name="connsiteX18" fmla="*/ 143516 w 143516"/>
                <a:gd name="connsiteY18" fmla="*/ 205022 h 270629"/>
                <a:gd name="connsiteX19" fmla="*/ 139415 w 143516"/>
                <a:gd name="connsiteY19" fmla="*/ 188620 h 270629"/>
                <a:gd name="connsiteX20" fmla="*/ 127114 w 143516"/>
                <a:gd name="connsiteY20" fmla="*/ 184520 h 270629"/>
                <a:gd name="connsiteX21" fmla="*/ 123014 w 143516"/>
                <a:gd name="connsiteY21" fmla="*/ 172218 h 270629"/>
                <a:gd name="connsiteX22" fmla="*/ 127114 w 143516"/>
                <a:gd name="connsiteY22" fmla="*/ 155817 h 270629"/>
                <a:gd name="connsiteX23" fmla="*/ 135315 w 143516"/>
                <a:gd name="connsiteY23" fmla="*/ 143515 h 270629"/>
                <a:gd name="connsiteX24" fmla="*/ 139415 w 143516"/>
                <a:gd name="connsiteY24" fmla="*/ 131214 h 270629"/>
                <a:gd name="connsiteX25" fmla="*/ 135315 w 143516"/>
                <a:gd name="connsiteY25" fmla="*/ 114812 h 270629"/>
                <a:gd name="connsiteX26" fmla="*/ 110712 w 143516"/>
                <a:gd name="connsiteY26" fmla="*/ 102511 h 270629"/>
                <a:gd name="connsiteX27" fmla="*/ 106612 w 143516"/>
                <a:gd name="connsiteY27" fmla="*/ 53305 h 270629"/>
                <a:gd name="connsiteX28" fmla="*/ 102511 w 143516"/>
                <a:gd name="connsiteY28" fmla="*/ 32803 h 270629"/>
                <a:gd name="connsiteX29" fmla="*/ 94310 w 143516"/>
                <a:gd name="connsiteY29" fmla="*/ 20502 h 270629"/>
                <a:gd name="connsiteX30" fmla="*/ 45105 w 143516"/>
                <a:gd name="connsiteY30" fmla="*/ 0 h 270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3516" h="270629">
                  <a:moveTo>
                    <a:pt x="45105" y="0"/>
                  </a:moveTo>
                  <a:cubicBezTo>
                    <a:pt x="35537" y="0"/>
                    <a:pt x="40196" y="13919"/>
                    <a:pt x="36904" y="20502"/>
                  </a:cubicBezTo>
                  <a:cubicBezTo>
                    <a:pt x="34700" y="24910"/>
                    <a:pt x="31315" y="28624"/>
                    <a:pt x="28703" y="32803"/>
                  </a:cubicBezTo>
                  <a:cubicBezTo>
                    <a:pt x="24479" y="39561"/>
                    <a:pt x="19966" y="46177"/>
                    <a:pt x="16402" y="53305"/>
                  </a:cubicBezTo>
                  <a:cubicBezTo>
                    <a:pt x="-576" y="87262"/>
                    <a:pt x="27603" y="42653"/>
                    <a:pt x="4101" y="77908"/>
                  </a:cubicBezTo>
                  <a:cubicBezTo>
                    <a:pt x="2734" y="86109"/>
                    <a:pt x="0" y="94197"/>
                    <a:pt x="0" y="102511"/>
                  </a:cubicBezTo>
                  <a:cubicBezTo>
                    <a:pt x="0" y="125787"/>
                    <a:pt x="1091" y="149138"/>
                    <a:pt x="4101" y="172218"/>
                  </a:cubicBezTo>
                  <a:cubicBezTo>
                    <a:pt x="5219" y="180790"/>
                    <a:pt x="9567" y="188620"/>
                    <a:pt x="12301" y="196821"/>
                  </a:cubicBezTo>
                  <a:lnTo>
                    <a:pt x="20502" y="221424"/>
                  </a:lnTo>
                  <a:cubicBezTo>
                    <a:pt x="21869" y="225524"/>
                    <a:pt x="22670" y="229859"/>
                    <a:pt x="24603" y="233725"/>
                  </a:cubicBezTo>
                  <a:cubicBezTo>
                    <a:pt x="27337" y="239192"/>
                    <a:pt x="29771" y="244820"/>
                    <a:pt x="32804" y="250127"/>
                  </a:cubicBezTo>
                  <a:cubicBezTo>
                    <a:pt x="35249" y="254406"/>
                    <a:pt x="37520" y="258943"/>
                    <a:pt x="41005" y="262428"/>
                  </a:cubicBezTo>
                  <a:cubicBezTo>
                    <a:pt x="44490" y="265913"/>
                    <a:pt x="49206" y="267895"/>
                    <a:pt x="53306" y="270629"/>
                  </a:cubicBezTo>
                  <a:cubicBezTo>
                    <a:pt x="61507" y="269262"/>
                    <a:pt x="70190" y="269617"/>
                    <a:pt x="77909" y="266529"/>
                  </a:cubicBezTo>
                  <a:cubicBezTo>
                    <a:pt x="96566" y="259066"/>
                    <a:pt x="91499" y="252000"/>
                    <a:pt x="106612" y="241926"/>
                  </a:cubicBezTo>
                  <a:cubicBezTo>
                    <a:pt x="110208" y="239529"/>
                    <a:pt x="114813" y="239193"/>
                    <a:pt x="118913" y="237826"/>
                  </a:cubicBezTo>
                  <a:cubicBezTo>
                    <a:pt x="121647" y="233725"/>
                    <a:pt x="123629" y="229009"/>
                    <a:pt x="127114" y="225524"/>
                  </a:cubicBezTo>
                  <a:cubicBezTo>
                    <a:pt x="130599" y="222039"/>
                    <a:pt x="136336" y="221171"/>
                    <a:pt x="139415" y="217323"/>
                  </a:cubicBezTo>
                  <a:cubicBezTo>
                    <a:pt x="142115" y="213948"/>
                    <a:pt x="142149" y="209122"/>
                    <a:pt x="143516" y="205022"/>
                  </a:cubicBezTo>
                  <a:cubicBezTo>
                    <a:pt x="142149" y="199555"/>
                    <a:pt x="142936" y="193021"/>
                    <a:pt x="139415" y="188620"/>
                  </a:cubicBezTo>
                  <a:cubicBezTo>
                    <a:pt x="136715" y="185245"/>
                    <a:pt x="130170" y="187576"/>
                    <a:pt x="127114" y="184520"/>
                  </a:cubicBezTo>
                  <a:cubicBezTo>
                    <a:pt x="124058" y="181464"/>
                    <a:pt x="124381" y="176319"/>
                    <a:pt x="123014" y="172218"/>
                  </a:cubicBezTo>
                  <a:cubicBezTo>
                    <a:pt x="124381" y="166751"/>
                    <a:pt x="124894" y="160997"/>
                    <a:pt x="127114" y="155817"/>
                  </a:cubicBezTo>
                  <a:cubicBezTo>
                    <a:pt x="129055" y="151287"/>
                    <a:pt x="133111" y="147923"/>
                    <a:pt x="135315" y="143515"/>
                  </a:cubicBezTo>
                  <a:cubicBezTo>
                    <a:pt x="137248" y="139649"/>
                    <a:pt x="138048" y="135314"/>
                    <a:pt x="139415" y="131214"/>
                  </a:cubicBezTo>
                  <a:cubicBezTo>
                    <a:pt x="138048" y="125747"/>
                    <a:pt x="138441" y="119501"/>
                    <a:pt x="135315" y="114812"/>
                  </a:cubicBezTo>
                  <a:cubicBezTo>
                    <a:pt x="130772" y="107998"/>
                    <a:pt x="117730" y="104850"/>
                    <a:pt x="110712" y="102511"/>
                  </a:cubicBezTo>
                  <a:cubicBezTo>
                    <a:pt x="99882" y="70021"/>
                    <a:pt x="101090" y="86435"/>
                    <a:pt x="106612" y="53305"/>
                  </a:cubicBezTo>
                  <a:cubicBezTo>
                    <a:pt x="105245" y="46471"/>
                    <a:pt x="104958" y="39329"/>
                    <a:pt x="102511" y="32803"/>
                  </a:cubicBezTo>
                  <a:cubicBezTo>
                    <a:pt x="100781" y="28189"/>
                    <a:pt x="98489" y="23114"/>
                    <a:pt x="94310" y="20502"/>
                  </a:cubicBezTo>
                  <a:cubicBezTo>
                    <a:pt x="77039" y="9708"/>
                    <a:pt x="54673" y="0"/>
                    <a:pt x="45105" y="0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 dirty="0"/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4733639" y="3078704"/>
              <a:ext cx="413632" cy="330122"/>
            </a:xfrm>
            <a:custGeom>
              <a:avLst/>
              <a:gdLst>
                <a:gd name="connsiteX0" fmla="*/ 164018 w 255003"/>
                <a:gd name="connsiteY0" fmla="*/ 337 h 218693"/>
                <a:gd name="connsiteX1" fmla="*/ 139416 w 255003"/>
                <a:gd name="connsiteY1" fmla="*/ 4437 h 218693"/>
                <a:gd name="connsiteX2" fmla="*/ 123014 w 255003"/>
                <a:gd name="connsiteY2" fmla="*/ 12638 h 218693"/>
                <a:gd name="connsiteX3" fmla="*/ 110713 w 255003"/>
                <a:gd name="connsiteY3" fmla="*/ 16739 h 218693"/>
                <a:gd name="connsiteX4" fmla="*/ 98411 w 255003"/>
                <a:gd name="connsiteY4" fmla="*/ 29040 h 218693"/>
                <a:gd name="connsiteX5" fmla="*/ 82009 w 255003"/>
                <a:gd name="connsiteY5" fmla="*/ 33140 h 218693"/>
                <a:gd name="connsiteX6" fmla="*/ 69708 w 255003"/>
                <a:gd name="connsiteY6" fmla="*/ 37241 h 218693"/>
                <a:gd name="connsiteX7" fmla="*/ 57407 w 255003"/>
                <a:gd name="connsiteY7" fmla="*/ 49542 h 218693"/>
                <a:gd name="connsiteX8" fmla="*/ 32804 w 255003"/>
                <a:gd name="connsiteY8" fmla="*/ 65944 h 218693"/>
                <a:gd name="connsiteX9" fmla="*/ 16402 w 255003"/>
                <a:gd name="connsiteY9" fmla="*/ 90547 h 218693"/>
                <a:gd name="connsiteX10" fmla="*/ 12302 w 255003"/>
                <a:gd name="connsiteY10" fmla="*/ 102848 h 218693"/>
                <a:gd name="connsiteX11" fmla="*/ 4101 w 255003"/>
                <a:gd name="connsiteY11" fmla="*/ 115149 h 218693"/>
                <a:gd name="connsiteX12" fmla="*/ 0 w 255003"/>
                <a:gd name="connsiteY12" fmla="*/ 131551 h 218693"/>
                <a:gd name="connsiteX13" fmla="*/ 4101 w 255003"/>
                <a:gd name="connsiteY13" fmla="*/ 172556 h 218693"/>
                <a:gd name="connsiteX14" fmla="*/ 16402 w 255003"/>
                <a:gd name="connsiteY14" fmla="*/ 176656 h 218693"/>
                <a:gd name="connsiteX15" fmla="*/ 32804 w 255003"/>
                <a:gd name="connsiteY15" fmla="*/ 188957 h 218693"/>
                <a:gd name="connsiteX16" fmla="*/ 49206 w 255003"/>
                <a:gd name="connsiteY16" fmla="*/ 193058 h 218693"/>
                <a:gd name="connsiteX17" fmla="*/ 82009 w 255003"/>
                <a:gd name="connsiteY17" fmla="*/ 205359 h 218693"/>
                <a:gd name="connsiteX18" fmla="*/ 94311 w 255003"/>
                <a:gd name="connsiteY18" fmla="*/ 217661 h 218693"/>
                <a:gd name="connsiteX19" fmla="*/ 180420 w 255003"/>
                <a:gd name="connsiteY19" fmla="*/ 209460 h 218693"/>
                <a:gd name="connsiteX20" fmla="*/ 192722 w 255003"/>
                <a:gd name="connsiteY20" fmla="*/ 201259 h 218693"/>
                <a:gd name="connsiteX21" fmla="*/ 200922 w 255003"/>
                <a:gd name="connsiteY21" fmla="*/ 188957 h 218693"/>
                <a:gd name="connsiteX22" fmla="*/ 229626 w 255003"/>
                <a:gd name="connsiteY22" fmla="*/ 176656 h 218693"/>
                <a:gd name="connsiteX23" fmla="*/ 250128 w 255003"/>
                <a:gd name="connsiteY23" fmla="*/ 143852 h 218693"/>
                <a:gd name="connsiteX24" fmla="*/ 254228 w 255003"/>
                <a:gd name="connsiteY24" fmla="*/ 131551 h 218693"/>
                <a:gd name="connsiteX25" fmla="*/ 241927 w 255003"/>
                <a:gd name="connsiteY25" fmla="*/ 53643 h 218693"/>
                <a:gd name="connsiteX26" fmla="*/ 217324 w 255003"/>
                <a:gd name="connsiteY26" fmla="*/ 41341 h 218693"/>
                <a:gd name="connsiteX27" fmla="*/ 192722 w 255003"/>
                <a:gd name="connsiteY27" fmla="*/ 24939 h 218693"/>
                <a:gd name="connsiteX28" fmla="*/ 184521 w 255003"/>
                <a:gd name="connsiteY28" fmla="*/ 12638 h 218693"/>
                <a:gd name="connsiteX29" fmla="*/ 164018 w 255003"/>
                <a:gd name="connsiteY29" fmla="*/ 337 h 218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55003" h="218693">
                  <a:moveTo>
                    <a:pt x="164018" y="337"/>
                  </a:moveTo>
                  <a:cubicBezTo>
                    <a:pt x="156501" y="-1030"/>
                    <a:pt x="147379" y="2048"/>
                    <a:pt x="139416" y="4437"/>
                  </a:cubicBezTo>
                  <a:cubicBezTo>
                    <a:pt x="133561" y="6193"/>
                    <a:pt x="128632" y="10230"/>
                    <a:pt x="123014" y="12638"/>
                  </a:cubicBezTo>
                  <a:cubicBezTo>
                    <a:pt x="119041" y="14341"/>
                    <a:pt x="114813" y="15372"/>
                    <a:pt x="110713" y="16739"/>
                  </a:cubicBezTo>
                  <a:cubicBezTo>
                    <a:pt x="106612" y="20839"/>
                    <a:pt x="103446" y="26163"/>
                    <a:pt x="98411" y="29040"/>
                  </a:cubicBezTo>
                  <a:cubicBezTo>
                    <a:pt x="93518" y="31836"/>
                    <a:pt x="87428" y="31592"/>
                    <a:pt x="82009" y="33140"/>
                  </a:cubicBezTo>
                  <a:cubicBezTo>
                    <a:pt x="77853" y="34327"/>
                    <a:pt x="73808" y="35874"/>
                    <a:pt x="69708" y="37241"/>
                  </a:cubicBezTo>
                  <a:cubicBezTo>
                    <a:pt x="65608" y="41341"/>
                    <a:pt x="62232" y="46325"/>
                    <a:pt x="57407" y="49542"/>
                  </a:cubicBezTo>
                  <a:cubicBezTo>
                    <a:pt x="35302" y="64279"/>
                    <a:pt x="53932" y="38779"/>
                    <a:pt x="32804" y="65944"/>
                  </a:cubicBezTo>
                  <a:cubicBezTo>
                    <a:pt x="26753" y="73724"/>
                    <a:pt x="16402" y="90547"/>
                    <a:pt x="16402" y="90547"/>
                  </a:cubicBezTo>
                  <a:cubicBezTo>
                    <a:pt x="15035" y="94647"/>
                    <a:pt x="14235" y="98982"/>
                    <a:pt x="12302" y="102848"/>
                  </a:cubicBezTo>
                  <a:cubicBezTo>
                    <a:pt x="10098" y="107256"/>
                    <a:pt x="6042" y="110619"/>
                    <a:pt x="4101" y="115149"/>
                  </a:cubicBezTo>
                  <a:cubicBezTo>
                    <a:pt x="1881" y="120329"/>
                    <a:pt x="1367" y="126084"/>
                    <a:pt x="0" y="131551"/>
                  </a:cubicBezTo>
                  <a:cubicBezTo>
                    <a:pt x="1367" y="145219"/>
                    <a:pt x="-593" y="159647"/>
                    <a:pt x="4101" y="172556"/>
                  </a:cubicBezTo>
                  <a:cubicBezTo>
                    <a:pt x="5578" y="176618"/>
                    <a:pt x="12649" y="174512"/>
                    <a:pt x="16402" y="176656"/>
                  </a:cubicBezTo>
                  <a:cubicBezTo>
                    <a:pt x="22336" y="180047"/>
                    <a:pt x="26691" y="185901"/>
                    <a:pt x="32804" y="188957"/>
                  </a:cubicBezTo>
                  <a:cubicBezTo>
                    <a:pt x="37845" y="191477"/>
                    <a:pt x="43787" y="191510"/>
                    <a:pt x="49206" y="193058"/>
                  </a:cubicBezTo>
                  <a:cubicBezTo>
                    <a:pt x="60461" y="196274"/>
                    <a:pt x="71168" y="201022"/>
                    <a:pt x="82009" y="205359"/>
                  </a:cubicBezTo>
                  <a:cubicBezTo>
                    <a:pt x="86110" y="209460"/>
                    <a:pt x="88544" y="217054"/>
                    <a:pt x="94311" y="217661"/>
                  </a:cubicBezTo>
                  <a:cubicBezTo>
                    <a:pt x="126991" y="221101"/>
                    <a:pt x="151117" y="215320"/>
                    <a:pt x="180420" y="209460"/>
                  </a:cubicBezTo>
                  <a:cubicBezTo>
                    <a:pt x="184521" y="206726"/>
                    <a:pt x="189237" y="204744"/>
                    <a:pt x="192722" y="201259"/>
                  </a:cubicBezTo>
                  <a:cubicBezTo>
                    <a:pt x="196207" y="197774"/>
                    <a:pt x="197136" y="192112"/>
                    <a:pt x="200922" y="188957"/>
                  </a:cubicBezTo>
                  <a:cubicBezTo>
                    <a:pt x="207679" y="183326"/>
                    <a:pt x="221079" y="179505"/>
                    <a:pt x="229626" y="176656"/>
                  </a:cubicBezTo>
                  <a:cubicBezTo>
                    <a:pt x="249119" y="163660"/>
                    <a:pt x="240369" y="173130"/>
                    <a:pt x="250128" y="143852"/>
                  </a:cubicBezTo>
                  <a:lnTo>
                    <a:pt x="254228" y="131551"/>
                  </a:lnTo>
                  <a:cubicBezTo>
                    <a:pt x="252837" y="109290"/>
                    <a:pt x="261604" y="73320"/>
                    <a:pt x="241927" y="53643"/>
                  </a:cubicBezTo>
                  <a:cubicBezTo>
                    <a:pt x="228274" y="39990"/>
                    <a:pt x="232332" y="49679"/>
                    <a:pt x="217324" y="41341"/>
                  </a:cubicBezTo>
                  <a:cubicBezTo>
                    <a:pt x="208708" y="36554"/>
                    <a:pt x="192722" y="24939"/>
                    <a:pt x="192722" y="24939"/>
                  </a:cubicBezTo>
                  <a:cubicBezTo>
                    <a:pt x="189988" y="20839"/>
                    <a:pt x="188700" y="15250"/>
                    <a:pt x="184521" y="12638"/>
                  </a:cubicBezTo>
                  <a:cubicBezTo>
                    <a:pt x="170707" y="4005"/>
                    <a:pt x="171535" y="1704"/>
                    <a:pt x="164018" y="337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 dirty="0"/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5014178" y="2195334"/>
              <a:ext cx="395363" cy="320988"/>
            </a:xfrm>
            <a:custGeom>
              <a:avLst/>
              <a:gdLst>
                <a:gd name="connsiteX0" fmla="*/ 86110 w 237826"/>
                <a:gd name="connsiteY0" fmla="*/ 12659 h 193078"/>
                <a:gd name="connsiteX1" fmla="*/ 49206 w 237826"/>
                <a:gd name="connsiteY1" fmla="*/ 24960 h 193078"/>
                <a:gd name="connsiteX2" fmla="*/ 36904 w 237826"/>
                <a:gd name="connsiteY2" fmla="*/ 29060 h 193078"/>
                <a:gd name="connsiteX3" fmla="*/ 24603 w 237826"/>
                <a:gd name="connsiteY3" fmla="*/ 37261 h 193078"/>
                <a:gd name="connsiteX4" fmla="*/ 4101 w 237826"/>
                <a:gd name="connsiteY4" fmla="*/ 65964 h 193078"/>
                <a:gd name="connsiteX5" fmla="*/ 0 w 237826"/>
                <a:gd name="connsiteY5" fmla="*/ 78266 h 193078"/>
                <a:gd name="connsiteX6" fmla="*/ 4101 w 237826"/>
                <a:gd name="connsiteY6" fmla="*/ 106969 h 193078"/>
                <a:gd name="connsiteX7" fmla="*/ 12302 w 237826"/>
                <a:gd name="connsiteY7" fmla="*/ 119270 h 193078"/>
                <a:gd name="connsiteX8" fmla="*/ 36904 w 237826"/>
                <a:gd name="connsiteY8" fmla="*/ 135672 h 193078"/>
                <a:gd name="connsiteX9" fmla="*/ 65607 w 237826"/>
                <a:gd name="connsiteY9" fmla="*/ 143873 h 193078"/>
                <a:gd name="connsiteX10" fmla="*/ 82009 w 237826"/>
                <a:gd name="connsiteY10" fmla="*/ 152074 h 193078"/>
                <a:gd name="connsiteX11" fmla="*/ 106612 w 237826"/>
                <a:gd name="connsiteY11" fmla="*/ 168476 h 193078"/>
                <a:gd name="connsiteX12" fmla="*/ 118913 w 237826"/>
                <a:gd name="connsiteY12" fmla="*/ 180777 h 193078"/>
                <a:gd name="connsiteX13" fmla="*/ 159918 w 237826"/>
                <a:gd name="connsiteY13" fmla="*/ 193078 h 193078"/>
                <a:gd name="connsiteX14" fmla="*/ 205023 w 237826"/>
                <a:gd name="connsiteY14" fmla="*/ 188978 h 193078"/>
                <a:gd name="connsiteX15" fmla="*/ 217324 w 237826"/>
                <a:gd name="connsiteY15" fmla="*/ 156174 h 193078"/>
                <a:gd name="connsiteX16" fmla="*/ 233726 w 237826"/>
                <a:gd name="connsiteY16" fmla="*/ 131572 h 193078"/>
                <a:gd name="connsiteX17" fmla="*/ 237826 w 237826"/>
                <a:gd name="connsiteY17" fmla="*/ 119270 h 193078"/>
                <a:gd name="connsiteX18" fmla="*/ 217324 w 237826"/>
                <a:gd name="connsiteY18" fmla="*/ 65964 h 193078"/>
                <a:gd name="connsiteX19" fmla="*/ 196822 w 237826"/>
                <a:gd name="connsiteY19" fmla="*/ 49563 h 193078"/>
                <a:gd name="connsiteX20" fmla="*/ 188621 w 237826"/>
                <a:gd name="connsiteY20" fmla="*/ 37261 h 193078"/>
                <a:gd name="connsiteX21" fmla="*/ 164018 w 237826"/>
                <a:gd name="connsiteY21" fmla="*/ 24960 h 193078"/>
                <a:gd name="connsiteX22" fmla="*/ 127114 w 237826"/>
                <a:gd name="connsiteY22" fmla="*/ 8558 h 193078"/>
                <a:gd name="connsiteX23" fmla="*/ 114813 w 237826"/>
                <a:gd name="connsiteY23" fmla="*/ 4458 h 193078"/>
                <a:gd name="connsiteX24" fmla="*/ 102511 w 237826"/>
                <a:gd name="connsiteY24" fmla="*/ 357 h 193078"/>
                <a:gd name="connsiteX25" fmla="*/ 86110 w 237826"/>
                <a:gd name="connsiteY25" fmla="*/ 12659 h 193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37826" h="193078">
                  <a:moveTo>
                    <a:pt x="86110" y="12659"/>
                  </a:moveTo>
                  <a:lnTo>
                    <a:pt x="49206" y="24960"/>
                  </a:lnTo>
                  <a:lnTo>
                    <a:pt x="36904" y="29060"/>
                  </a:lnTo>
                  <a:cubicBezTo>
                    <a:pt x="32804" y="31794"/>
                    <a:pt x="28088" y="33776"/>
                    <a:pt x="24603" y="37261"/>
                  </a:cubicBezTo>
                  <a:cubicBezTo>
                    <a:pt x="22748" y="39116"/>
                    <a:pt x="6428" y="61309"/>
                    <a:pt x="4101" y="65964"/>
                  </a:cubicBezTo>
                  <a:cubicBezTo>
                    <a:pt x="2168" y="69830"/>
                    <a:pt x="1367" y="74165"/>
                    <a:pt x="0" y="78266"/>
                  </a:cubicBezTo>
                  <a:cubicBezTo>
                    <a:pt x="1367" y="87834"/>
                    <a:pt x="1324" y="97712"/>
                    <a:pt x="4101" y="106969"/>
                  </a:cubicBezTo>
                  <a:cubicBezTo>
                    <a:pt x="5517" y="111689"/>
                    <a:pt x="8593" y="116025"/>
                    <a:pt x="12302" y="119270"/>
                  </a:cubicBezTo>
                  <a:cubicBezTo>
                    <a:pt x="19719" y="125760"/>
                    <a:pt x="27342" y="133282"/>
                    <a:pt x="36904" y="135672"/>
                  </a:cubicBezTo>
                  <a:cubicBezTo>
                    <a:pt x="45235" y="137754"/>
                    <a:pt x="57366" y="140341"/>
                    <a:pt x="65607" y="143873"/>
                  </a:cubicBezTo>
                  <a:cubicBezTo>
                    <a:pt x="71225" y="146281"/>
                    <a:pt x="76767" y="148929"/>
                    <a:pt x="82009" y="152074"/>
                  </a:cubicBezTo>
                  <a:cubicBezTo>
                    <a:pt x="90461" y="157145"/>
                    <a:pt x="99642" y="161506"/>
                    <a:pt x="106612" y="168476"/>
                  </a:cubicBezTo>
                  <a:cubicBezTo>
                    <a:pt x="110712" y="172576"/>
                    <a:pt x="113844" y="177961"/>
                    <a:pt x="118913" y="180777"/>
                  </a:cubicBezTo>
                  <a:cubicBezTo>
                    <a:pt x="127083" y="185316"/>
                    <a:pt x="149328" y="190431"/>
                    <a:pt x="159918" y="193078"/>
                  </a:cubicBezTo>
                  <a:cubicBezTo>
                    <a:pt x="174953" y="191711"/>
                    <a:pt x="190932" y="194397"/>
                    <a:pt x="205023" y="188978"/>
                  </a:cubicBezTo>
                  <a:cubicBezTo>
                    <a:pt x="212521" y="186094"/>
                    <a:pt x="214713" y="161396"/>
                    <a:pt x="217324" y="156174"/>
                  </a:cubicBezTo>
                  <a:cubicBezTo>
                    <a:pt x="221732" y="147358"/>
                    <a:pt x="233726" y="131572"/>
                    <a:pt x="233726" y="131572"/>
                  </a:cubicBezTo>
                  <a:cubicBezTo>
                    <a:pt x="235093" y="127471"/>
                    <a:pt x="237826" y="123592"/>
                    <a:pt x="237826" y="119270"/>
                  </a:cubicBezTo>
                  <a:cubicBezTo>
                    <a:pt x="237826" y="89051"/>
                    <a:pt x="233484" y="90204"/>
                    <a:pt x="217324" y="65964"/>
                  </a:cubicBezTo>
                  <a:cubicBezTo>
                    <a:pt x="206726" y="50067"/>
                    <a:pt x="213798" y="55221"/>
                    <a:pt x="196822" y="49563"/>
                  </a:cubicBezTo>
                  <a:cubicBezTo>
                    <a:pt x="194088" y="45462"/>
                    <a:pt x="192106" y="40746"/>
                    <a:pt x="188621" y="37261"/>
                  </a:cubicBezTo>
                  <a:cubicBezTo>
                    <a:pt x="180672" y="29312"/>
                    <a:pt x="174023" y="28295"/>
                    <a:pt x="164018" y="24960"/>
                  </a:cubicBezTo>
                  <a:cubicBezTo>
                    <a:pt x="144525" y="11964"/>
                    <a:pt x="156391" y="18317"/>
                    <a:pt x="127114" y="8558"/>
                  </a:cubicBezTo>
                  <a:lnTo>
                    <a:pt x="114813" y="4458"/>
                  </a:lnTo>
                  <a:lnTo>
                    <a:pt x="102511" y="357"/>
                  </a:lnTo>
                  <a:cubicBezTo>
                    <a:pt x="54362" y="4735"/>
                    <a:pt x="64157" y="-9046"/>
                    <a:pt x="86110" y="12659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 dirty="0"/>
            </a:p>
          </p:txBody>
        </p:sp>
        <p:sp>
          <p:nvSpPr>
            <p:cNvPr id="167" name="Freeform 166"/>
            <p:cNvSpPr/>
            <p:nvPr/>
          </p:nvSpPr>
          <p:spPr bwMode="auto">
            <a:xfrm>
              <a:off x="5379531" y="2449775"/>
              <a:ext cx="279234" cy="340561"/>
            </a:xfrm>
            <a:custGeom>
              <a:avLst/>
              <a:gdLst>
                <a:gd name="connsiteX0" fmla="*/ 28703 w 168756"/>
                <a:gd name="connsiteY0" fmla="*/ 16402 h 205023"/>
                <a:gd name="connsiteX1" fmla="*/ 8201 w 168756"/>
                <a:gd name="connsiteY1" fmla="*/ 41005 h 205023"/>
                <a:gd name="connsiteX2" fmla="*/ 0 w 168756"/>
                <a:gd name="connsiteY2" fmla="*/ 77909 h 205023"/>
                <a:gd name="connsiteX3" fmla="*/ 12301 w 168756"/>
                <a:gd name="connsiteY3" fmla="*/ 127114 h 205023"/>
                <a:gd name="connsiteX4" fmla="*/ 24603 w 168756"/>
                <a:gd name="connsiteY4" fmla="*/ 131215 h 205023"/>
                <a:gd name="connsiteX5" fmla="*/ 32804 w 168756"/>
                <a:gd name="connsiteY5" fmla="*/ 143516 h 205023"/>
                <a:gd name="connsiteX6" fmla="*/ 45105 w 168756"/>
                <a:gd name="connsiteY6" fmla="*/ 155817 h 205023"/>
                <a:gd name="connsiteX7" fmla="*/ 65607 w 168756"/>
                <a:gd name="connsiteY7" fmla="*/ 180420 h 205023"/>
                <a:gd name="connsiteX8" fmla="*/ 90210 w 168756"/>
                <a:gd name="connsiteY8" fmla="*/ 196822 h 205023"/>
                <a:gd name="connsiteX9" fmla="*/ 102511 w 168756"/>
                <a:gd name="connsiteY9" fmla="*/ 205023 h 205023"/>
                <a:gd name="connsiteX10" fmla="*/ 139415 w 168756"/>
                <a:gd name="connsiteY10" fmla="*/ 196822 h 205023"/>
                <a:gd name="connsiteX11" fmla="*/ 164018 w 168756"/>
                <a:gd name="connsiteY11" fmla="*/ 176320 h 205023"/>
                <a:gd name="connsiteX12" fmla="*/ 164018 w 168756"/>
                <a:gd name="connsiteY12" fmla="*/ 114813 h 205023"/>
                <a:gd name="connsiteX13" fmla="*/ 151717 w 168756"/>
                <a:gd name="connsiteY13" fmla="*/ 102512 h 205023"/>
                <a:gd name="connsiteX14" fmla="*/ 139415 w 168756"/>
                <a:gd name="connsiteY14" fmla="*/ 65607 h 205023"/>
                <a:gd name="connsiteX15" fmla="*/ 135315 w 168756"/>
                <a:gd name="connsiteY15" fmla="*/ 53306 h 205023"/>
                <a:gd name="connsiteX16" fmla="*/ 131214 w 168756"/>
                <a:gd name="connsiteY16" fmla="*/ 36904 h 205023"/>
                <a:gd name="connsiteX17" fmla="*/ 118913 w 168756"/>
                <a:gd name="connsiteY17" fmla="*/ 32804 h 205023"/>
                <a:gd name="connsiteX18" fmla="*/ 82009 w 168756"/>
                <a:gd name="connsiteY18" fmla="*/ 12302 h 205023"/>
                <a:gd name="connsiteX19" fmla="*/ 57406 w 168756"/>
                <a:gd name="connsiteY19" fmla="*/ 0 h 205023"/>
                <a:gd name="connsiteX20" fmla="*/ 32804 w 168756"/>
                <a:gd name="connsiteY20" fmla="*/ 4101 h 205023"/>
                <a:gd name="connsiteX21" fmla="*/ 28703 w 168756"/>
                <a:gd name="connsiteY21" fmla="*/ 16402 h 20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68756" h="205023">
                  <a:moveTo>
                    <a:pt x="28703" y="16402"/>
                  </a:moveTo>
                  <a:cubicBezTo>
                    <a:pt x="24603" y="22553"/>
                    <a:pt x="13693" y="31851"/>
                    <a:pt x="8201" y="41005"/>
                  </a:cubicBezTo>
                  <a:cubicBezTo>
                    <a:pt x="6462" y="43903"/>
                    <a:pt x="193" y="76942"/>
                    <a:pt x="0" y="77909"/>
                  </a:cubicBezTo>
                  <a:cubicBezTo>
                    <a:pt x="1414" y="90640"/>
                    <a:pt x="-1480" y="116090"/>
                    <a:pt x="12301" y="127114"/>
                  </a:cubicBezTo>
                  <a:cubicBezTo>
                    <a:pt x="15676" y="129814"/>
                    <a:pt x="20502" y="129848"/>
                    <a:pt x="24603" y="131215"/>
                  </a:cubicBezTo>
                  <a:cubicBezTo>
                    <a:pt x="27337" y="135315"/>
                    <a:pt x="29649" y="139730"/>
                    <a:pt x="32804" y="143516"/>
                  </a:cubicBezTo>
                  <a:cubicBezTo>
                    <a:pt x="36516" y="147971"/>
                    <a:pt x="41889" y="150992"/>
                    <a:pt x="45105" y="155817"/>
                  </a:cubicBezTo>
                  <a:cubicBezTo>
                    <a:pt x="62322" y="181644"/>
                    <a:pt x="28425" y="154393"/>
                    <a:pt x="65607" y="180420"/>
                  </a:cubicBezTo>
                  <a:cubicBezTo>
                    <a:pt x="73682" y="186072"/>
                    <a:pt x="82009" y="191355"/>
                    <a:pt x="90210" y="196822"/>
                  </a:cubicBezTo>
                  <a:lnTo>
                    <a:pt x="102511" y="205023"/>
                  </a:lnTo>
                  <a:cubicBezTo>
                    <a:pt x="114812" y="202289"/>
                    <a:pt x="127460" y="200807"/>
                    <a:pt x="139415" y="196822"/>
                  </a:cubicBezTo>
                  <a:cubicBezTo>
                    <a:pt x="147979" y="193967"/>
                    <a:pt x="158307" y="182031"/>
                    <a:pt x="164018" y="176320"/>
                  </a:cubicBezTo>
                  <a:cubicBezTo>
                    <a:pt x="167905" y="152994"/>
                    <a:pt x="172382" y="139905"/>
                    <a:pt x="164018" y="114813"/>
                  </a:cubicBezTo>
                  <a:cubicBezTo>
                    <a:pt x="162184" y="109312"/>
                    <a:pt x="155817" y="106612"/>
                    <a:pt x="151717" y="102512"/>
                  </a:cubicBezTo>
                  <a:lnTo>
                    <a:pt x="139415" y="65607"/>
                  </a:lnTo>
                  <a:cubicBezTo>
                    <a:pt x="138048" y="61507"/>
                    <a:pt x="136363" y="57499"/>
                    <a:pt x="135315" y="53306"/>
                  </a:cubicBezTo>
                  <a:cubicBezTo>
                    <a:pt x="133948" y="47839"/>
                    <a:pt x="134735" y="41305"/>
                    <a:pt x="131214" y="36904"/>
                  </a:cubicBezTo>
                  <a:cubicBezTo>
                    <a:pt x="128514" y="33529"/>
                    <a:pt x="123013" y="34171"/>
                    <a:pt x="118913" y="32804"/>
                  </a:cubicBezTo>
                  <a:cubicBezTo>
                    <a:pt x="90714" y="14005"/>
                    <a:pt x="103661" y="19519"/>
                    <a:pt x="82009" y="12302"/>
                  </a:cubicBezTo>
                  <a:cubicBezTo>
                    <a:pt x="75790" y="8156"/>
                    <a:pt x="65894" y="0"/>
                    <a:pt x="57406" y="0"/>
                  </a:cubicBezTo>
                  <a:cubicBezTo>
                    <a:pt x="49092" y="0"/>
                    <a:pt x="41005" y="2734"/>
                    <a:pt x="32804" y="4101"/>
                  </a:cubicBezTo>
                  <a:cubicBezTo>
                    <a:pt x="28271" y="17699"/>
                    <a:pt x="32803" y="10251"/>
                    <a:pt x="28703" y="1640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 dirty="0"/>
            </a:p>
          </p:txBody>
        </p:sp>
        <p:sp>
          <p:nvSpPr>
            <p:cNvPr id="168" name="Freeform 167"/>
            <p:cNvSpPr/>
            <p:nvPr/>
          </p:nvSpPr>
          <p:spPr bwMode="auto">
            <a:xfrm>
              <a:off x="5379531" y="2803383"/>
              <a:ext cx="309244" cy="310550"/>
            </a:xfrm>
            <a:custGeom>
              <a:avLst/>
              <a:gdLst>
                <a:gd name="connsiteX0" fmla="*/ 65684 w 225964"/>
                <a:gd name="connsiteY0" fmla="*/ 12302 h 229625"/>
                <a:gd name="connsiteX1" fmla="*/ 41082 w 225964"/>
                <a:gd name="connsiteY1" fmla="*/ 20502 h 229625"/>
                <a:gd name="connsiteX2" fmla="*/ 16479 w 225964"/>
                <a:gd name="connsiteY2" fmla="*/ 49206 h 229625"/>
                <a:gd name="connsiteX3" fmla="*/ 4178 w 225964"/>
                <a:gd name="connsiteY3" fmla="*/ 61507 h 229625"/>
                <a:gd name="connsiteX4" fmla="*/ 77 w 225964"/>
                <a:gd name="connsiteY4" fmla="*/ 73808 h 229625"/>
                <a:gd name="connsiteX5" fmla="*/ 4178 w 225964"/>
                <a:gd name="connsiteY5" fmla="*/ 196822 h 229625"/>
                <a:gd name="connsiteX6" fmla="*/ 16479 w 225964"/>
                <a:gd name="connsiteY6" fmla="*/ 205023 h 229625"/>
                <a:gd name="connsiteX7" fmla="*/ 73885 w 225964"/>
                <a:gd name="connsiteY7" fmla="*/ 217324 h 229625"/>
                <a:gd name="connsiteX8" fmla="*/ 106689 w 225964"/>
                <a:gd name="connsiteY8" fmla="*/ 229625 h 229625"/>
                <a:gd name="connsiteX9" fmla="*/ 143593 w 225964"/>
                <a:gd name="connsiteY9" fmla="*/ 225525 h 229625"/>
                <a:gd name="connsiteX10" fmla="*/ 155894 w 225964"/>
                <a:gd name="connsiteY10" fmla="*/ 217324 h 229625"/>
                <a:gd name="connsiteX11" fmla="*/ 180497 w 225964"/>
                <a:gd name="connsiteY11" fmla="*/ 209123 h 229625"/>
                <a:gd name="connsiteX12" fmla="*/ 188698 w 225964"/>
                <a:gd name="connsiteY12" fmla="*/ 184520 h 229625"/>
                <a:gd name="connsiteX13" fmla="*/ 192798 w 225964"/>
                <a:gd name="connsiteY13" fmla="*/ 172219 h 229625"/>
                <a:gd name="connsiteX14" fmla="*/ 200999 w 225964"/>
                <a:gd name="connsiteY14" fmla="*/ 159918 h 229625"/>
                <a:gd name="connsiteX15" fmla="*/ 209200 w 225964"/>
                <a:gd name="connsiteY15" fmla="*/ 131215 h 229625"/>
                <a:gd name="connsiteX16" fmla="*/ 217401 w 225964"/>
                <a:gd name="connsiteY16" fmla="*/ 118913 h 229625"/>
                <a:gd name="connsiteX17" fmla="*/ 225602 w 225964"/>
                <a:gd name="connsiteY17" fmla="*/ 94311 h 229625"/>
                <a:gd name="connsiteX18" fmla="*/ 221501 w 225964"/>
                <a:gd name="connsiteY18" fmla="*/ 77909 h 229625"/>
                <a:gd name="connsiteX19" fmla="*/ 205100 w 225964"/>
                <a:gd name="connsiteY19" fmla="*/ 69708 h 229625"/>
                <a:gd name="connsiteX20" fmla="*/ 188698 w 225964"/>
                <a:gd name="connsiteY20" fmla="*/ 65607 h 229625"/>
                <a:gd name="connsiteX21" fmla="*/ 176396 w 225964"/>
                <a:gd name="connsiteY21" fmla="*/ 61507 h 229625"/>
                <a:gd name="connsiteX22" fmla="*/ 159995 w 225964"/>
                <a:gd name="connsiteY22" fmla="*/ 49206 h 229625"/>
                <a:gd name="connsiteX23" fmla="*/ 147693 w 225964"/>
                <a:gd name="connsiteY23" fmla="*/ 41005 h 229625"/>
                <a:gd name="connsiteX24" fmla="*/ 131291 w 225964"/>
                <a:gd name="connsiteY24" fmla="*/ 16402 h 229625"/>
                <a:gd name="connsiteX25" fmla="*/ 118990 w 225964"/>
                <a:gd name="connsiteY25" fmla="*/ 8201 h 229625"/>
                <a:gd name="connsiteX26" fmla="*/ 94387 w 225964"/>
                <a:gd name="connsiteY26" fmla="*/ 0 h 229625"/>
                <a:gd name="connsiteX27" fmla="*/ 53383 w 225964"/>
                <a:gd name="connsiteY27" fmla="*/ 16402 h 229625"/>
                <a:gd name="connsiteX28" fmla="*/ 65684 w 225964"/>
                <a:gd name="connsiteY28" fmla="*/ 12302 h 22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25964" h="229625">
                  <a:moveTo>
                    <a:pt x="65684" y="12302"/>
                  </a:moveTo>
                  <a:cubicBezTo>
                    <a:pt x="63634" y="12985"/>
                    <a:pt x="48494" y="16055"/>
                    <a:pt x="41082" y="20502"/>
                  </a:cubicBezTo>
                  <a:cubicBezTo>
                    <a:pt x="24655" y="30358"/>
                    <a:pt x="26764" y="36864"/>
                    <a:pt x="16479" y="49206"/>
                  </a:cubicBezTo>
                  <a:cubicBezTo>
                    <a:pt x="12767" y="53661"/>
                    <a:pt x="8278" y="57407"/>
                    <a:pt x="4178" y="61507"/>
                  </a:cubicBezTo>
                  <a:cubicBezTo>
                    <a:pt x="2811" y="65607"/>
                    <a:pt x="77" y="69486"/>
                    <a:pt x="77" y="73808"/>
                  </a:cubicBezTo>
                  <a:cubicBezTo>
                    <a:pt x="77" y="114835"/>
                    <a:pt x="-911" y="156111"/>
                    <a:pt x="4178" y="196822"/>
                  </a:cubicBezTo>
                  <a:cubicBezTo>
                    <a:pt x="4789" y="201712"/>
                    <a:pt x="11848" y="203339"/>
                    <a:pt x="16479" y="205023"/>
                  </a:cubicBezTo>
                  <a:cubicBezTo>
                    <a:pt x="33773" y="211312"/>
                    <a:pt x="55555" y="214269"/>
                    <a:pt x="73885" y="217324"/>
                  </a:cubicBezTo>
                  <a:cubicBezTo>
                    <a:pt x="83218" y="221990"/>
                    <a:pt x="95522" y="229625"/>
                    <a:pt x="106689" y="229625"/>
                  </a:cubicBezTo>
                  <a:cubicBezTo>
                    <a:pt x="119066" y="229625"/>
                    <a:pt x="131292" y="226892"/>
                    <a:pt x="143593" y="225525"/>
                  </a:cubicBezTo>
                  <a:cubicBezTo>
                    <a:pt x="147693" y="222791"/>
                    <a:pt x="151391" y="219325"/>
                    <a:pt x="155894" y="217324"/>
                  </a:cubicBezTo>
                  <a:cubicBezTo>
                    <a:pt x="163794" y="213813"/>
                    <a:pt x="180497" y="209123"/>
                    <a:pt x="180497" y="209123"/>
                  </a:cubicBezTo>
                  <a:lnTo>
                    <a:pt x="188698" y="184520"/>
                  </a:lnTo>
                  <a:cubicBezTo>
                    <a:pt x="190065" y="180420"/>
                    <a:pt x="190400" y="175815"/>
                    <a:pt x="192798" y="172219"/>
                  </a:cubicBezTo>
                  <a:lnTo>
                    <a:pt x="200999" y="159918"/>
                  </a:lnTo>
                  <a:cubicBezTo>
                    <a:pt x="202312" y="154667"/>
                    <a:pt x="206260" y="137095"/>
                    <a:pt x="209200" y="131215"/>
                  </a:cubicBezTo>
                  <a:cubicBezTo>
                    <a:pt x="211404" y="126807"/>
                    <a:pt x="214667" y="123014"/>
                    <a:pt x="217401" y="118913"/>
                  </a:cubicBezTo>
                  <a:cubicBezTo>
                    <a:pt x="220135" y="110712"/>
                    <a:pt x="227699" y="102697"/>
                    <a:pt x="225602" y="94311"/>
                  </a:cubicBezTo>
                  <a:cubicBezTo>
                    <a:pt x="224235" y="88844"/>
                    <a:pt x="225109" y="82238"/>
                    <a:pt x="221501" y="77909"/>
                  </a:cubicBezTo>
                  <a:cubicBezTo>
                    <a:pt x="217588" y="73213"/>
                    <a:pt x="210823" y="71854"/>
                    <a:pt x="205100" y="69708"/>
                  </a:cubicBezTo>
                  <a:cubicBezTo>
                    <a:pt x="199823" y="67729"/>
                    <a:pt x="194117" y="67155"/>
                    <a:pt x="188698" y="65607"/>
                  </a:cubicBezTo>
                  <a:cubicBezTo>
                    <a:pt x="184542" y="64420"/>
                    <a:pt x="180497" y="62874"/>
                    <a:pt x="176396" y="61507"/>
                  </a:cubicBezTo>
                  <a:cubicBezTo>
                    <a:pt x="170929" y="57407"/>
                    <a:pt x="165556" y="53178"/>
                    <a:pt x="159995" y="49206"/>
                  </a:cubicBezTo>
                  <a:cubicBezTo>
                    <a:pt x="155985" y="46341"/>
                    <a:pt x="150938" y="44714"/>
                    <a:pt x="147693" y="41005"/>
                  </a:cubicBezTo>
                  <a:cubicBezTo>
                    <a:pt x="141202" y="33587"/>
                    <a:pt x="139492" y="21869"/>
                    <a:pt x="131291" y="16402"/>
                  </a:cubicBezTo>
                  <a:cubicBezTo>
                    <a:pt x="127191" y="13668"/>
                    <a:pt x="123493" y="10202"/>
                    <a:pt x="118990" y="8201"/>
                  </a:cubicBezTo>
                  <a:cubicBezTo>
                    <a:pt x="111090" y="4690"/>
                    <a:pt x="94387" y="0"/>
                    <a:pt x="94387" y="0"/>
                  </a:cubicBezTo>
                  <a:cubicBezTo>
                    <a:pt x="52277" y="5265"/>
                    <a:pt x="69672" y="-5315"/>
                    <a:pt x="53383" y="16402"/>
                  </a:cubicBezTo>
                  <a:cubicBezTo>
                    <a:pt x="52223" y="17948"/>
                    <a:pt x="67734" y="11619"/>
                    <a:pt x="65684" y="12302"/>
                  </a:cubicBez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350" dirty="0"/>
            </a:p>
          </p:txBody>
        </p:sp>
      </p:grpSp>
      <p:sp>
        <p:nvSpPr>
          <p:cNvPr id="169" name="TextBox 36"/>
          <p:cNvSpPr txBox="1"/>
          <p:nvPr/>
        </p:nvSpPr>
        <p:spPr>
          <a:xfrm>
            <a:off x="2292202" y="4537840"/>
            <a:ext cx="2637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600" dirty="0">
                <a:solidFill>
                  <a:srgbClr val="0C377B"/>
                </a:solidFill>
                <a:latin typeface="Arial"/>
              </a:rPr>
              <a:t>Fast process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Best investigated online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rgbClr val="0C377B"/>
                </a:solidFill>
                <a:latin typeface="Arial"/>
              </a:rPr>
              <a:t>     </a:t>
            </a:r>
            <a:endParaRPr kumimoji="0" lang="en-GB" sz="1600" b="0" i="0" u="none" strike="noStrike" kern="1200" cap="none" spc="0" normalizeH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0" name="Right Arrow 169"/>
          <p:cNvSpPr/>
          <p:nvPr/>
        </p:nvSpPr>
        <p:spPr>
          <a:xfrm>
            <a:off x="2384859" y="3623543"/>
            <a:ext cx="184414" cy="14678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ight Arrow 170"/>
          <p:cNvSpPr/>
          <p:nvPr/>
        </p:nvSpPr>
        <p:spPr>
          <a:xfrm>
            <a:off x="2377995" y="5166811"/>
            <a:ext cx="184414" cy="14678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TextBox 36"/>
          <p:cNvSpPr txBox="1"/>
          <p:nvPr/>
        </p:nvSpPr>
        <p:spPr>
          <a:xfrm>
            <a:off x="6929645" y="716146"/>
            <a:ext cx="464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dirty="0">
                <a:solidFill>
                  <a:srgbClr val="0C377B"/>
                </a:solidFill>
                <a:latin typeface="Arial"/>
              </a:rPr>
              <a:t>Online release curve fitted with release model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measured on 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8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B and corrected for decay</a:t>
            </a:r>
          </a:p>
        </p:txBody>
      </p:sp>
      <p:pic>
        <p:nvPicPr>
          <p:cNvPr id="173" name="Picture 1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326" y="1369927"/>
            <a:ext cx="3682209" cy="3030989"/>
          </a:xfrm>
          <a:prstGeom prst="rect">
            <a:avLst/>
          </a:prstGeom>
        </p:spPr>
      </p:pic>
      <p:grpSp>
        <p:nvGrpSpPr>
          <p:cNvPr id="174" name="Group 173"/>
          <p:cNvGrpSpPr/>
          <p:nvPr/>
        </p:nvGrpSpPr>
        <p:grpSpPr>
          <a:xfrm>
            <a:off x="7573531" y="4866024"/>
            <a:ext cx="3036664" cy="645923"/>
            <a:chOff x="6200793" y="5493540"/>
            <a:chExt cx="3036664" cy="645923"/>
          </a:xfrm>
        </p:grpSpPr>
        <p:sp>
          <p:nvSpPr>
            <p:cNvPr id="175" name="Rectangle 174"/>
            <p:cNvSpPr/>
            <p:nvPr/>
          </p:nvSpPr>
          <p:spPr>
            <a:xfrm>
              <a:off x="8694260" y="5838418"/>
              <a:ext cx="205175" cy="211007"/>
            </a:xfrm>
            <a:prstGeom prst="rect">
              <a:avLst/>
            </a:prstGeom>
            <a:solidFill>
              <a:srgbClr val="FEFE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8991246" y="5542092"/>
              <a:ext cx="205175" cy="211007"/>
            </a:xfrm>
            <a:prstGeom prst="rect">
              <a:avLst/>
            </a:prstGeom>
            <a:solidFill>
              <a:srgbClr val="FEFE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8221275" y="5542093"/>
              <a:ext cx="205175" cy="211007"/>
            </a:xfrm>
            <a:prstGeom prst="rect">
              <a:avLst/>
            </a:prstGeom>
            <a:solidFill>
              <a:srgbClr val="FEFE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178" name="Group 177"/>
            <p:cNvGrpSpPr/>
            <p:nvPr/>
          </p:nvGrpSpPr>
          <p:grpSpPr>
            <a:xfrm>
              <a:off x="6200793" y="5493540"/>
              <a:ext cx="3036664" cy="645923"/>
              <a:chOff x="5927293" y="1339390"/>
              <a:chExt cx="3036664" cy="645923"/>
            </a:xfrm>
          </p:grpSpPr>
          <p:pic>
            <p:nvPicPr>
              <p:cNvPr id="179" name="Picture 178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13662" r="79926" b="59908"/>
              <a:stretch/>
            </p:blipFill>
            <p:spPr>
              <a:xfrm>
                <a:off x="5927293" y="1453262"/>
                <a:ext cx="723321" cy="402866"/>
              </a:xfrm>
              <a:prstGeom prst="rect">
                <a:avLst/>
              </a:prstGeom>
            </p:spPr>
          </p:pic>
          <p:pic>
            <p:nvPicPr>
              <p:cNvPr id="180" name="Picture 179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9907" t="46403"/>
              <a:stretch/>
            </p:blipFill>
            <p:spPr>
              <a:xfrm>
                <a:off x="6682215" y="1339390"/>
                <a:ext cx="2281742" cy="645923"/>
              </a:xfrm>
              <a:prstGeom prst="rect">
                <a:avLst/>
              </a:prstGeom>
            </p:spPr>
          </p:pic>
        </p:grpSp>
      </p:grpSp>
      <p:sp>
        <p:nvSpPr>
          <p:cNvPr id="181" name="TextBox 36"/>
          <p:cNvSpPr txBox="1"/>
          <p:nvPr/>
        </p:nvSpPr>
        <p:spPr>
          <a:xfrm>
            <a:off x="7038794" y="4409355"/>
            <a:ext cx="42302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dirty="0">
                <a:solidFill>
                  <a:srgbClr val="0C377B"/>
                </a:solidFill>
                <a:latin typeface="Arial"/>
              </a:rPr>
              <a:t>Model for release of a stable isotope:</a:t>
            </a:r>
            <a:endParaRPr kumimoji="0" lang="en-GB" sz="1600" b="0" i="0" u="none" strike="noStrike" kern="1200" cap="none" spc="0" normalizeH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2" name="TextBox 36"/>
          <p:cNvSpPr txBox="1"/>
          <p:nvPr/>
        </p:nvSpPr>
        <p:spPr>
          <a:xfrm>
            <a:off x="7037823" y="5796311"/>
            <a:ext cx="5039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400" dirty="0">
                <a:solidFill>
                  <a:srgbClr val="0C377B"/>
                </a:solidFill>
                <a:latin typeface="Arial"/>
              </a:rPr>
              <a:t>with                        ,  ,        </a:t>
            </a:r>
            <a:r>
              <a:rPr lang="en-GB" sz="1400" dirty="0" err="1">
                <a:solidFill>
                  <a:srgbClr val="0C377B"/>
                </a:solidFill>
                <a:latin typeface="Arial"/>
              </a:rPr>
              <a:t>m</a:t>
            </a:r>
            <a:r>
              <a:rPr lang="en-GB" sz="1400" baseline="30000" dirty="0" err="1">
                <a:solidFill>
                  <a:srgbClr val="0C377B"/>
                </a:solidFill>
                <a:latin typeface="Arial"/>
              </a:rPr>
              <a:t>th</a:t>
            </a:r>
            <a:r>
              <a:rPr lang="en-GB" sz="1400" dirty="0">
                <a:solidFill>
                  <a:srgbClr val="0C377B"/>
                </a:solidFill>
                <a:latin typeface="Arial"/>
              </a:rPr>
              <a:t> positive root of Bessel function of order 0,       normalization constant</a:t>
            </a:r>
            <a:endParaRPr kumimoji="0" lang="en-GB" sz="1400" b="0" i="0" u="none" strike="noStrike" kern="1200" cap="none" spc="0" normalizeH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83" name="Picture 1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5894" y="5767329"/>
            <a:ext cx="1293949" cy="286517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6536" y="5867899"/>
            <a:ext cx="342110" cy="181360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901" t="74735" r="67515"/>
          <a:stretch/>
        </p:blipFill>
        <p:spPr>
          <a:xfrm>
            <a:off x="7887162" y="6070658"/>
            <a:ext cx="415496" cy="304488"/>
          </a:xfrm>
          <a:prstGeom prst="rect">
            <a:avLst/>
          </a:prstGeom>
        </p:spPr>
      </p:pic>
      <p:sp>
        <p:nvSpPr>
          <p:cNvPr id="186" name="TextBox 36"/>
          <p:cNvSpPr txBox="1"/>
          <p:nvPr/>
        </p:nvSpPr>
        <p:spPr>
          <a:xfrm>
            <a:off x="2644593" y="3458826"/>
            <a:ext cx="4707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b="1" dirty="0">
                <a:solidFill>
                  <a:srgbClr val="0C377B"/>
                </a:solidFill>
                <a:latin typeface="Arial"/>
              </a:rPr>
              <a:t>Characteristic diffusion time</a:t>
            </a:r>
            <a:r>
              <a:rPr lang="en-GB" sz="1600" dirty="0">
                <a:solidFill>
                  <a:srgbClr val="0C377B"/>
                </a:solidFill>
                <a:latin typeface="Arial"/>
              </a:rPr>
              <a:t> </a:t>
            </a:r>
            <a:r>
              <a:rPr lang="en-GB" sz="2000" i="1" dirty="0" err="1">
                <a:solidFill>
                  <a:srgbClr val="C00000"/>
                </a:solidFill>
                <a:latin typeface="Symbol" panose="05050102010706020507" pitchFamily="18" charset="2"/>
              </a:rPr>
              <a:t>t</a:t>
            </a:r>
            <a:r>
              <a:rPr lang="en-GB" sz="2000" i="1" baseline="-25000" dirty="0" err="1">
                <a:solidFill>
                  <a:srgbClr val="C00000"/>
                </a:solidFill>
                <a:latin typeface="Arial"/>
              </a:rPr>
              <a:t>D</a:t>
            </a:r>
            <a:r>
              <a:rPr lang="en-GB" sz="2000" i="1" baseline="-25000" dirty="0">
                <a:solidFill>
                  <a:srgbClr val="C00000"/>
                </a:solidFill>
                <a:latin typeface="Arial"/>
              </a:rPr>
              <a:t> </a:t>
            </a:r>
            <a:r>
              <a:rPr lang="en-GB" sz="1600" i="1" dirty="0">
                <a:solidFill>
                  <a:srgbClr val="C00000"/>
                </a:solidFill>
                <a:latin typeface="Arial"/>
              </a:rPr>
              <a:t>= </a:t>
            </a:r>
            <a:r>
              <a:rPr lang="en-GB" sz="1600" dirty="0">
                <a:solidFill>
                  <a:srgbClr val="C00000"/>
                </a:solidFill>
                <a:latin typeface="Arial"/>
              </a:rPr>
              <a:t>862</a:t>
            </a:r>
            <a:r>
              <a:rPr lang="en-GB" sz="1600" i="1" dirty="0">
                <a:solidFill>
                  <a:srgbClr val="C00000"/>
                </a:solidFill>
                <a:latin typeface="Arial"/>
              </a:rPr>
              <a:t> 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600" b="0" i="0" u="none" strike="noStrike" kern="1200" cap="none" spc="0" normalizeH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7" name="TextBox 36"/>
          <p:cNvSpPr txBox="1"/>
          <p:nvPr/>
        </p:nvSpPr>
        <p:spPr>
          <a:xfrm>
            <a:off x="2602221" y="5010785"/>
            <a:ext cx="3688959" cy="851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orbel" panose="020B0503020204020204" pitchFamily="34" charset="0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600" b="1" dirty="0">
                <a:solidFill>
                  <a:srgbClr val="0C377B"/>
                </a:solidFill>
                <a:latin typeface="Arial"/>
              </a:rPr>
              <a:t>Effusion time constant </a:t>
            </a:r>
            <a:r>
              <a:rPr lang="en-GB" sz="2000" i="1" dirty="0" err="1">
                <a:solidFill>
                  <a:srgbClr val="C00000"/>
                </a:solidFill>
                <a:latin typeface="+mn-lt"/>
              </a:rPr>
              <a:t>t</a:t>
            </a:r>
            <a:r>
              <a:rPr lang="en-GB" sz="2000" baseline="-25000" dirty="0" err="1">
                <a:solidFill>
                  <a:srgbClr val="C00000"/>
                </a:solidFill>
                <a:latin typeface="Arial"/>
              </a:rPr>
              <a:t>eff</a:t>
            </a:r>
            <a:r>
              <a:rPr lang="en-GB" sz="2000" baseline="-25000" dirty="0">
                <a:solidFill>
                  <a:srgbClr val="C00000"/>
                </a:solidFill>
                <a:latin typeface="Arial"/>
              </a:rPr>
              <a:t> </a:t>
            </a:r>
            <a:r>
              <a:rPr lang="en-GB" sz="1600" i="1" dirty="0">
                <a:solidFill>
                  <a:srgbClr val="C00000"/>
                </a:solidFill>
                <a:latin typeface="Arial"/>
              </a:rPr>
              <a:t>=  </a:t>
            </a:r>
            <a:r>
              <a:rPr lang="en-GB" sz="1600" dirty="0">
                <a:solidFill>
                  <a:srgbClr val="C00000"/>
                </a:solidFill>
                <a:latin typeface="Arial"/>
              </a:rPr>
              <a:t>339</a:t>
            </a:r>
            <a:r>
              <a:rPr lang="en-GB" sz="1600" i="1" dirty="0">
                <a:solidFill>
                  <a:srgbClr val="C00000"/>
                </a:solidFill>
                <a:latin typeface="Arial"/>
              </a:rPr>
              <a:t> </a:t>
            </a:r>
            <a:r>
              <a:rPr lang="en-GB" sz="1600" i="1" dirty="0" err="1">
                <a:solidFill>
                  <a:srgbClr val="C00000"/>
                </a:solidFill>
                <a:latin typeface="Arial"/>
              </a:rPr>
              <a:t>ms</a:t>
            </a:r>
            <a:endParaRPr lang="en-GB" sz="1600" i="1" dirty="0">
              <a:solidFill>
                <a:srgbClr val="C00000"/>
              </a:solidFill>
              <a:latin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baseline="-25000" dirty="0">
              <a:solidFill>
                <a:srgbClr val="C00000"/>
              </a:solidFill>
              <a:latin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600" b="0" i="0" u="none" strike="noStrike" kern="1200" cap="none" spc="0" normalizeH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7876906" y="1532907"/>
            <a:ext cx="2951112" cy="2159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9" name="Picture 188"/>
          <p:cNvPicPr>
            <a:picLocks noChangeAspect="1"/>
          </p:cNvPicPr>
          <p:nvPr/>
        </p:nvPicPr>
        <p:blipFill rotWithShape="1">
          <a:blip r:embed="rId7"/>
          <a:srcRect l="13611" t="4286" r="74416" b="15714"/>
          <a:stretch/>
        </p:blipFill>
        <p:spPr>
          <a:xfrm>
            <a:off x="9729930" y="1706836"/>
            <a:ext cx="774701" cy="79022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90" name="Picture 18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462" b="22872"/>
          <a:stretch/>
        </p:blipFill>
        <p:spPr>
          <a:xfrm>
            <a:off x="7884934" y="1376434"/>
            <a:ext cx="3002410" cy="233774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11FECD8-D88A-4183-AE7D-90EC82AFF8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34983" r="10567" b="39335"/>
          <a:stretch/>
        </p:blipFill>
        <p:spPr>
          <a:xfrm>
            <a:off x="10066998" y="214296"/>
            <a:ext cx="1952755" cy="46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2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42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28" grpId="0"/>
      <p:bldP spid="138" grpId="0"/>
      <p:bldP spid="155" grpId="0"/>
      <p:bldP spid="156" grpId="0"/>
      <p:bldP spid="157" grpId="0" animBg="1"/>
      <p:bldP spid="169" grpId="0"/>
      <p:bldP spid="170" grpId="0" animBg="1"/>
      <p:bldP spid="171" grpId="0" animBg="1"/>
      <p:bldP spid="172" grpId="0"/>
      <p:bldP spid="181" grpId="0"/>
      <p:bldP spid="182" grpId="0"/>
      <p:bldP spid="186" grpId="0"/>
      <p:bldP spid="18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9AEED-FD7F-4EE1-D63D-881A5822A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1D3FF6-2574-2BE7-7F42-F0F0A868DF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Transfer 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217C2-8CE1-61B2-1AC8-5802B6BD1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28</a:t>
            </a:fld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F71CAB-133E-3201-783E-E44CDA487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569" y="729902"/>
            <a:ext cx="5023226" cy="3559338"/>
          </a:xfrm>
          <a:prstGeom prst="rect">
            <a:avLst/>
          </a:prstGeom>
        </p:spPr>
      </p:pic>
      <p:sp>
        <p:nvSpPr>
          <p:cNvPr id="9" name="Freeform 24">
            <a:extLst>
              <a:ext uri="{FF2B5EF4-FFF2-40B4-BE49-F238E27FC236}">
                <a16:creationId xmlns:a16="http://schemas.microsoft.com/office/drawing/2014/main" id="{83299638-B65E-6B5C-E63C-B906506CF3F3}"/>
              </a:ext>
            </a:extLst>
          </p:cNvPr>
          <p:cNvSpPr/>
          <p:nvPr/>
        </p:nvSpPr>
        <p:spPr>
          <a:xfrm>
            <a:off x="6781625" y="2131313"/>
            <a:ext cx="814387" cy="652462"/>
          </a:xfrm>
          <a:custGeom>
            <a:avLst/>
            <a:gdLst>
              <a:gd name="connsiteX0" fmla="*/ 0 w 814387"/>
              <a:gd name="connsiteY0" fmla="*/ 476250 h 652462"/>
              <a:gd name="connsiteX1" fmla="*/ 52387 w 814387"/>
              <a:gd name="connsiteY1" fmla="*/ 502443 h 652462"/>
              <a:gd name="connsiteX2" fmla="*/ 95250 w 814387"/>
              <a:gd name="connsiteY2" fmla="*/ 557212 h 652462"/>
              <a:gd name="connsiteX3" fmla="*/ 145256 w 814387"/>
              <a:gd name="connsiteY3" fmla="*/ 621506 h 652462"/>
              <a:gd name="connsiteX4" fmla="*/ 159543 w 814387"/>
              <a:gd name="connsiteY4" fmla="*/ 652462 h 652462"/>
              <a:gd name="connsiteX5" fmla="*/ 288131 w 814387"/>
              <a:gd name="connsiteY5" fmla="*/ 428625 h 652462"/>
              <a:gd name="connsiteX6" fmla="*/ 814387 w 814387"/>
              <a:gd name="connsiteY6" fmla="*/ 257175 h 652462"/>
              <a:gd name="connsiteX7" fmla="*/ 809625 w 814387"/>
              <a:gd name="connsiteY7" fmla="*/ 173831 h 652462"/>
              <a:gd name="connsiteX8" fmla="*/ 809625 w 814387"/>
              <a:gd name="connsiteY8" fmla="*/ 0 h 652462"/>
              <a:gd name="connsiteX9" fmla="*/ 757237 w 814387"/>
              <a:gd name="connsiteY9" fmla="*/ 7143 h 652462"/>
              <a:gd name="connsiteX10" fmla="*/ 159543 w 814387"/>
              <a:gd name="connsiteY10" fmla="*/ 190500 h 652462"/>
              <a:gd name="connsiteX11" fmla="*/ 152400 w 814387"/>
              <a:gd name="connsiteY11" fmla="*/ 192881 h 652462"/>
              <a:gd name="connsiteX12" fmla="*/ 69056 w 814387"/>
              <a:gd name="connsiteY12" fmla="*/ 338137 h 652462"/>
              <a:gd name="connsiteX13" fmla="*/ 0 w 814387"/>
              <a:gd name="connsiteY13" fmla="*/ 476250 h 65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14387" h="652462">
                <a:moveTo>
                  <a:pt x="0" y="476250"/>
                </a:moveTo>
                <a:lnTo>
                  <a:pt x="52387" y="502443"/>
                </a:lnTo>
                <a:lnTo>
                  <a:pt x="95250" y="557212"/>
                </a:lnTo>
                <a:lnTo>
                  <a:pt x="145256" y="621506"/>
                </a:lnTo>
                <a:lnTo>
                  <a:pt x="159543" y="652462"/>
                </a:lnTo>
                <a:lnTo>
                  <a:pt x="288131" y="428625"/>
                </a:lnTo>
                <a:lnTo>
                  <a:pt x="814387" y="257175"/>
                </a:lnTo>
                <a:lnTo>
                  <a:pt x="809625" y="173831"/>
                </a:lnTo>
                <a:lnTo>
                  <a:pt x="809625" y="0"/>
                </a:lnTo>
                <a:lnTo>
                  <a:pt x="757237" y="7143"/>
                </a:lnTo>
                <a:lnTo>
                  <a:pt x="159543" y="190500"/>
                </a:lnTo>
                <a:lnTo>
                  <a:pt x="152400" y="192881"/>
                </a:lnTo>
                <a:lnTo>
                  <a:pt x="69056" y="338137"/>
                </a:lnTo>
                <a:lnTo>
                  <a:pt x="0" y="476250"/>
                </a:lnTo>
                <a:close/>
              </a:path>
            </a:pathLst>
          </a:custGeom>
          <a:solidFill>
            <a:srgbClr val="FF0000">
              <a:alpha val="46000"/>
            </a:srgb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37339D-F98B-62B4-202F-56B4D8CA4D97}"/>
              </a:ext>
            </a:extLst>
          </p:cNvPr>
          <p:cNvCxnSpPr/>
          <p:nvPr/>
        </p:nvCxnSpPr>
        <p:spPr>
          <a:xfrm flipV="1">
            <a:off x="8133808" y="1958032"/>
            <a:ext cx="398585" cy="12811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ADF1280-50A9-5B49-266E-88EA72DEFA16}"/>
              </a:ext>
            </a:extLst>
          </p:cNvPr>
          <p:cNvCxnSpPr/>
          <p:nvPr/>
        </p:nvCxnSpPr>
        <p:spPr>
          <a:xfrm>
            <a:off x="4043187" y="2738784"/>
            <a:ext cx="2600325" cy="5974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761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66BBE-547B-99C7-D230-84E18D970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lines - standard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E29C6-01DE-5182-0FD2-C53EE48FC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z="1050" smtClean="0">
                <a:solidFill>
                  <a:schemeClr val="tx1"/>
                </a:solidFill>
              </a:rPr>
              <a:pPr/>
              <a:t>29</a:t>
            </a:fld>
            <a:endParaRPr lang="en-US" sz="105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F6F568-4029-F631-C44F-2D62DD4E4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463"/>
          <a:stretch/>
        </p:blipFill>
        <p:spPr>
          <a:xfrm>
            <a:off x="327807" y="1290339"/>
            <a:ext cx="11536385" cy="32737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77CF0A-D2A9-24C6-4F70-01ADD7F990C5}"/>
              </a:ext>
            </a:extLst>
          </p:cNvPr>
          <p:cNvSpPr txBox="1"/>
          <p:nvPr/>
        </p:nvSpPr>
        <p:spPr>
          <a:xfrm>
            <a:off x="8226080" y="5526235"/>
            <a:ext cx="3638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very volatile species allowed:</a:t>
            </a:r>
          </a:p>
          <a:p>
            <a:r>
              <a:rPr lang="en-US" dirty="0"/>
              <a:t>Noble gases, CO, NO, O</a:t>
            </a:r>
            <a:r>
              <a:rPr lang="en-US" baseline="-25000" dirty="0"/>
              <a:t>2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D8653E5-77E1-7F46-1D18-F93C1EBAF708}"/>
              </a:ext>
            </a:extLst>
          </p:cNvPr>
          <p:cNvSpPr/>
          <p:nvPr/>
        </p:nvSpPr>
        <p:spPr>
          <a:xfrm>
            <a:off x="1074420" y="2910840"/>
            <a:ext cx="1584960" cy="297180"/>
          </a:xfrm>
          <a:custGeom>
            <a:avLst/>
            <a:gdLst>
              <a:gd name="connsiteX0" fmla="*/ 91440 w 1577340"/>
              <a:gd name="connsiteY0" fmla="*/ 297180 h 297180"/>
              <a:gd name="connsiteX1" fmla="*/ 0 w 1577340"/>
              <a:gd name="connsiteY1" fmla="*/ 297180 h 297180"/>
              <a:gd name="connsiteX2" fmla="*/ 0 w 1577340"/>
              <a:gd name="connsiteY2" fmla="*/ 0 h 297180"/>
              <a:gd name="connsiteX3" fmla="*/ 1577340 w 1577340"/>
              <a:gd name="connsiteY3" fmla="*/ 15240 h 297180"/>
              <a:gd name="connsiteX4" fmla="*/ 1569720 w 1577340"/>
              <a:gd name="connsiteY4" fmla="*/ 297180 h 297180"/>
              <a:gd name="connsiteX5" fmla="*/ 571500 w 1577340"/>
              <a:gd name="connsiteY5" fmla="*/ 289560 h 297180"/>
              <a:gd name="connsiteX6" fmla="*/ 403860 w 1577340"/>
              <a:gd name="connsiteY6" fmla="*/ 152400 h 297180"/>
              <a:gd name="connsiteX7" fmla="*/ 274320 w 1577340"/>
              <a:gd name="connsiteY7" fmla="*/ 144780 h 297180"/>
              <a:gd name="connsiteX8" fmla="*/ 205740 w 1577340"/>
              <a:gd name="connsiteY8" fmla="*/ 190500 h 297180"/>
              <a:gd name="connsiteX9" fmla="*/ 91440 w 1577340"/>
              <a:gd name="connsiteY9" fmla="*/ 297180 h 297180"/>
              <a:gd name="connsiteX0" fmla="*/ 91440 w 1584960"/>
              <a:gd name="connsiteY0" fmla="*/ 297180 h 297180"/>
              <a:gd name="connsiteX1" fmla="*/ 0 w 1584960"/>
              <a:gd name="connsiteY1" fmla="*/ 297180 h 297180"/>
              <a:gd name="connsiteX2" fmla="*/ 0 w 1584960"/>
              <a:gd name="connsiteY2" fmla="*/ 0 h 297180"/>
              <a:gd name="connsiteX3" fmla="*/ 1584960 w 1584960"/>
              <a:gd name="connsiteY3" fmla="*/ 0 h 297180"/>
              <a:gd name="connsiteX4" fmla="*/ 1569720 w 1584960"/>
              <a:gd name="connsiteY4" fmla="*/ 297180 h 297180"/>
              <a:gd name="connsiteX5" fmla="*/ 571500 w 1584960"/>
              <a:gd name="connsiteY5" fmla="*/ 289560 h 297180"/>
              <a:gd name="connsiteX6" fmla="*/ 403860 w 1584960"/>
              <a:gd name="connsiteY6" fmla="*/ 152400 h 297180"/>
              <a:gd name="connsiteX7" fmla="*/ 274320 w 1584960"/>
              <a:gd name="connsiteY7" fmla="*/ 144780 h 297180"/>
              <a:gd name="connsiteX8" fmla="*/ 205740 w 1584960"/>
              <a:gd name="connsiteY8" fmla="*/ 190500 h 297180"/>
              <a:gd name="connsiteX9" fmla="*/ 91440 w 1584960"/>
              <a:gd name="connsiteY9" fmla="*/ 297180 h 29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84960" h="297180">
                <a:moveTo>
                  <a:pt x="91440" y="297180"/>
                </a:moveTo>
                <a:lnTo>
                  <a:pt x="0" y="297180"/>
                </a:lnTo>
                <a:lnTo>
                  <a:pt x="0" y="0"/>
                </a:lnTo>
                <a:lnTo>
                  <a:pt x="1584960" y="0"/>
                </a:lnTo>
                <a:lnTo>
                  <a:pt x="1569720" y="297180"/>
                </a:lnTo>
                <a:lnTo>
                  <a:pt x="571500" y="289560"/>
                </a:lnTo>
                <a:lnTo>
                  <a:pt x="403860" y="152400"/>
                </a:lnTo>
                <a:lnTo>
                  <a:pt x="274320" y="144780"/>
                </a:lnTo>
                <a:lnTo>
                  <a:pt x="205740" y="190500"/>
                </a:lnTo>
                <a:lnTo>
                  <a:pt x="91440" y="29718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0B7FDDE-42A4-9AF9-13BB-F1F531916B76}"/>
              </a:ext>
            </a:extLst>
          </p:cNvPr>
          <p:cNvSpPr/>
          <p:nvPr/>
        </p:nvSpPr>
        <p:spPr>
          <a:xfrm>
            <a:off x="4655820" y="2872740"/>
            <a:ext cx="1767840" cy="228600"/>
          </a:xfrm>
          <a:custGeom>
            <a:avLst/>
            <a:gdLst>
              <a:gd name="connsiteX0" fmla="*/ 106680 w 1767840"/>
              <a:gd name="connsiteY0" fmla="*/ 198120 h 228600"/>
              <a:gd name="connsiteX1" fmla="*/ 7620 w 1767840"/>
              <a:gd name="connsiteY1" fmla="*/ 198120 h 228600"/>
              <a:gd name="connsiteX2" fmla="*/ 0 w 1767840"/>
              <a:gd name="connsiteY2" fmla="*/ 0 h 228600"/>
              <a:gd name="connsiteX3" fmla="*/ 1760220 w 1767840"/>
              <a:gd name="connsiteY3" fmla="*/ 7620 h 228600"/>
              <a:gd name="connsiteX4" fmla="*/ 1767840 w 1767840"/>
              <a:gd name="connsiteY4" fmla="*/ 228600 h 228600"/>
              <a:gd name="connsiteX5" fmla="*/ 480060 w 1767840"/>
              <a:gd name="connsiteY5" fmla="*/ 213360 h 228600"/>
              <a:gd name="connsiteX6" fmla="*/ 411480 w 1767840"/>
              <a:gd name="connsiteY6" fmla="*/ 137160 h 228600"/>
              <a:gd name="connsiteX7" fmla="*/ 320040 w 1767840"/>
              <a:gd name="connsiteY7" fmla="*/ 99060 h 228600"/>
              <a:gd name="connsiteX8" fmla="*/ 236220 w 1767840"/>
              <a:gd name="connsiteY8" fmla="*/ 91440 h 228600"/>
              <a:gd name="connsiteX9" fmla="*/ 167640 w 1767840"/>
              <a:gd name="connsiteY9" fmla="*/ 114300 h 228600"/>
              <a:gd name="connsiteX10" fmla="*/ 106680 w 1767840"/>
              <a:gd name="connsiteY10" fmla="*/ 19812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67840" h="228600">
                <a:moveTo>
                  <a:pt x="106680" y="198120"/>
                </a:moveTo>
                <a:lnTo>
                  <a:pt x="7620" y="198120"/>
                </a:lnTo>
                <a:lnTo>
                  <a:pt x="0" y="0"/>
                </a:lnTo>
                <a:lnTo>
                  <a:pt x="1760220" y="7620"/>
                </a:lnTo>
                <a:lnTo>
                  <a:pt x="1767840" y="228600"/>
                </a:lnTo>
                <a:lnTo>
                  <a:pt x="480060" y="213360"/>
                </a:lnTo>
                <a:lnTo>
                  <a:pt x="411480" y="137160"/>
                </a:lnTo>
                <a:lnTo>
                  <a:pt x="320040" y="99060"/>
                </a:lnTo>
                <a:lnTo>
                  <a:pt x="236220" y="91440"/>
                </a:lnTo>
                <a:lnTo>
                  <a:pt x="167640" y="114300"/>
                </a:lnTo>
                <a:lnTo>
                  <a:pt x="106680" y="19812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375408-33DB-0762-BDFB-0FBF975C8D84}"/>
              </a:ext>
            </a:extLst>
          </p:cNvPr>
          <p:cNvSpPr/>
          <p:nvPr/>
        </p:nvSpPr>
        <p:spPr>
          <a:xfrm>
            <a:off x="8343900" y="1836420"/>
            <a:ext cx="2415540" cy="1638300"/>
          </a:xfrm>
          <a:custGeom>
            <a:avLst/>
            <a:gdLst>
              <a:gd name="connsiteX0" fmla="*/ 152400 w 2415540"/>
              <a:gd name="connsiteY0" fmla="*/ 1623060 h 1638300"/>
              <a:gd name="connsiteX1" fmla="*/ 167640 w 2415540"/>
              <a:gd name="connsiteY1" fmla="*/ 1318260 h 1638300"/>
              <a:gd name="connsiteX2" fmla="*/ 0 w 2415540"/>
              <a:gd name="connsiteY2" fmla="*/ 1318260 h 1638300"/>
              <a:gd name="connsiteX3" fmla="*/ 15240 w 2415540"/>
              <a:gd name="connsiteY3" fmla="*/ 411480 h 1638300"/>
              <a:gd name="connsiteX4" fmla="*/ 1135380 w 2415540"/>
              <a:gd name="connsiteY4" fmla="*/ 434340 h 1638300"/>
              <a:gd name="connsiteX5" fmla="*/ 1143000 w 2415540"/>
              <a:gd name="connsiteY5" fmla="*/ 0 h 1638300"/>
              <a:gd name="connsiteX6" fmla="*/ 1752600 w 2415540"/>
              <a:gd name="connsiteY6" fmla="*/ 7620 h 1638300"/>
              <a:gd name="connsiteX7" fmla="*/ 1729740 w 2415540"/>
              <a:gd name="connsiteY7" fmla="*/ 952500 h 1638300"/>
              <a:gd name="connsiteX8" fmla="*/ 2400300 w 2415540"/>
              <a:gd name="connsiteY8" fmla="*/ 952500 h 1638300"/>
              <a:gd name="connsiteX9" fmla="*/ 2415540 w 2415540"/>
              <a:gd name="connsiteY9" fmla="*/ 1394460 h 1638300"/>
              <a:gd name="connsiteX10" fmla="*/ 2331720 w 2415540"/>
              <a:gd name="connsiteY10" fmla="*/ 1394460 h 1638300"/>
              <a:gd name="connsiteX11" fmla="*/ 2346960 w 2415540"/>
              <a:gd name="connsiteY11" fmla="*/ 1478280 h 1638300"/>
              <a:gd name="connsiteX12" fmla="*/ 2217420 w 2415540"/>
              <a:gd name="connsiteY12" fmla="*/ 1463040 h 1638300"/>
              <a:gd name="connsiteX13" fmla="*/ 2225040 w 2415540"/>
              <a:gd name="connsiteY13" fmla="*/ 1386840 h 1638300"/>
              <a:gd name="connsiteX14" fmla="*/ 1813560 w 2415540"/>
              <a:gd name="connsiteY14" fmla="*/ 1394460 h 1638300"/>
              <a:gd name="connsiteX15" fmla="*/ 1821180 w 2415540"/>
              <a:gd name="connsiteY15" fmla="*/ 1333500 h 1638300"/>
              <a:gd name="connsiteX16" fmla="*/ 335280 w 2415540"/>
              <a:gd name="connsiteY16" fmla="*/ 1325880 h 1638300"/>
              <a:gd name="connsiteX17" fmla="*/ 327660 w 2415540"/>
              <a:gd name="connsiteY17" fmla="*/ 1638300 h 1638300"/>
              <a:gd name="connsiteX18" fmla="*/ 289560 w 2415540"/>
              <a:gd name="connsiteY18" fmla="*/ 1623060 h 1638300"/>
              <a:gd name="connsiteX19" fmla="*/ 213360 w 2415540"/>
              <a:gd name="connsiteY19" fmla="*/ 1623060 h 1638300"/>
              <a:gd name="connsiteX20" fmla="*/ 152400 w 2415540"/>
              <a:gd name="connsiteY20" fmla="*/ 162306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15540" h="1638300">
                <a:moveTo>
                  <a:pt x="152400" y="1623060"/>
                </a:moveTo>
                <a:lnTo>
                  <a:pt x="167640" y="1318260"/>
                </a:lnTo>
                <a:lnTo>
                  <a:pt x="0" y="1318260"/>
                </a:lnTo>
                <a:lnTo>
                  <a:pt x="15240" y="411480"/>
                </a:lnTo>
                <a:lnTo>
                  <a:pt x="1135380" y="434340"/>
                </a:lnTo>
                <a:lnTo>
                  <a:pt x="1143000" y="0"/>
                </a:lnTo>
                <a:lnTo>
                  <a:pt x="1752600" y="7620"/>
                </a:lnTo>
                <a:lnTo>
                  <a:pt x="1729740" y="952500"/>
                </a:lnTo>
                <a:lnTo>
                  <a:pt x="2400300" y="952500"/>
                </a:lnTo>
                <a:lnTo>
                  <a:pt x="2415540" y="1394460"/>
                </a:lnTo>
                <a:lnTo>
                  <a:pt x="2331720" y="1394460"/>
                </a:lnTo>
                <a:lnTo>
                  <a:pt x="2346960" y="1478280"/>
                </a:lnTo>
                <a:lnTo>
                  <a:pt x="2217420" y="1463040"/>
                </a:lnTo>
                <a:lnTo>
                  <a:pt x="2225040" y="1386840"/>
                </a:lnTo>
                <a:lnTo>
                  <a:pt x="1813560" y="1394460"/>
                </a:lnTo>
                <a:lnTo>
                  <a:pt x="1821180" y="1333500"/>
                </a:lnTo>
                <a:lnTo>
                  <a:pt x="335280" y="1325880"/>
                </a:lnTo>
                <a:lnTo>
                  <a:pt x="327660" y="1638300"/>
                </a:lnTo>
                <a:lnTo>
                  <a:pt x="289560" y="1623060"/>
                </a:lnTo>
                <a:lnTo>
                  <a:pt x="213360" y="1623060"/>
                </a:lnTo>
                <a:lnTo>
                  <a:pt x="152400" y="162306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22F627-E4DD-3DA7-41A1-9EA671A6F0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77" t="6132" r="20821" b="34286"/>
          <a:stretch/>
        </p:blipFill>
        <p:spPr>
          <a:xfrm>
            <a:off x="9835763" y="-4796"/>
            <a:ext cx="2356237" cy="1618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7D1D4C-990E-F562-224A-3DE54A7A6C5D}"/>
              </a:ext>
            </a:extLst>
          </p:cNvPr>
          <p:cNvSpPr txBox="1"/>
          <p:nvPr/>
        </p:nvSpPr>
        <p:spPr>
          <a:xfrm>
            <a:off x="2380090" y="4649072"/>
            <a:ext cx="404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Hot/standard transfer line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2000°C</a:t>
            </a:r>
          </a:p>
          <a:p>
            <a:pPr algn="ctr"/>
            <a:r>
              <a:rPr lang="en-US" dirty="0"/>
              <a:t>(same temperature as ion source)</a:t>
            </a:r>
            <a:endParaRPr lang="en-US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872D09-0FEB-791B-E9CE-45D7A4CEC870}"/>
              </a:ext>
            </a:extLst>
          </p:cNvPr>
          <p:cNvSpPr txBox="1"/>
          <p:nvPr/>
        </p:nvSpPr>
        <p:spPr>
          <a:xfrm>
            <a:off x="3181533" y="6024910"/>
            <a:ext cx="2278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elements allowed</a:t>
            </a:r>
            <a:endParaRPr lang="en-US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308BDC-86E7-C9F3-32A6-CD5D5FF79BCF}"/>
              </a:ext>
            </a:extLst>
          </p:cNvPr>
          <p:cNvSpPr txBox="1"/>
          <p:nvPr/>
        </p:nvSpPr>
        <p:spPr>
          <a:xfrm>
            <a:off x="7732643" y="4600279"/>
            <a:ext cx="4043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Cold transfer line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~25°C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EF9DC1-6E36-C9FC-F5F7-695F0D25F075}"/>
              </a:ext>
            </a:extLst>
          </p:cNvPr>
          <p:cNvSpPr/>
          <p:nvPr/>
        </p:nvSpPr>
        <p:spPr>
          <a:xfrm>
            <a:off x="8226080" y="1667035"/>
            <a:ext cx="3422581" cy="28413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6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3" grpId="0" animBg="1"/>
      <p:bldP spid="5" grpId="0"/>
      <p:bldP spid="7" grpId="0"/>
      <p:bldP spid="9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CA07-3C7C-1187-ECB6-8E4F151DB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Efficiency is key!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8C318-76F1-C158-2E09-694B56337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75C72F-A9D0-DB8B-A55D-0721AC4B13EA}"/>
              </a:ext>
            </a:extLst>
          </p:cNvPr>
          <p:cNvSpPr/>
          <p:nvPr/>
        </p:nvSpPr>
        <p:spPr>
          <a:xfrm>
            <a:off x="721896" y="1488815"/>
            <a:ext cx="2177716" cy="3248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 proton on target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38F9243-FA1B-9F07-0AAB-77BED42D20A5}"/>
              </a:ext>
            </a:extLst>
          </p:cNvPr>
          <p:cNvSpPr/>
          <p:nvPr/>
        </p:nvSpPr>
        <p:spPr>
          <a:xfrm>
            <a:off x="4339390" y="1488815"/>
            <a:ext cx="2177716" cy="3248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~1 isotope created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0FCD961A-DA13-4595-E5C2-BF7BE2632AB3}"/>
              </a:ext>
            </a:extLst>
          </p:cNvPr>
          <p:cNvSpPr/>
          <p:nvPr/>
        </p:nvSpPr>
        <p:spPr>
          <a:xfrm>
            <a:off x="3128211" y="1488815"/>
            <a:ext cx="962526" cy="3248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AD1980-CDA9-23E0-8C04-4C743FA76064}"/>
              </a:ext>
            </a:extLst>
          </p:cNvPr>
          <p:cNvSpPr txBox="1"/>
          <p:nvPr/>
        </p:nvSpPr>
        <p:spPr>
          <a:xfrm>
            <a:off x="6674231" y="1464752"/>
            <a:ext cx="234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(order of magnitude)</a:t>
            </a:r>
            <a:endParaRPr lang="en-US" baseline="300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C557157-9A5F-E26E-30D4-719194C28071}"/>
              </a:ext>
            </a:extLst>
          </p:cNvPr>
          <p:cNvSpPr/>
          <p:nvPr/>
        </p:nvSpPr>
        <p:spPr>
          <a:xfrm>
            <a:off x="1347539" y="2556711"/>
            <a:ext cx="1552073" cy="5654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~0.5 mol </a:t>
            </a:r>
          </a:p>
          <a:p>
            <a:pPr algn="ctr"/>
            <a:r>
              <a:rPr lang="en-US" dirty="0"/>
              <a:t>~10</a:t>
            </a:r>
            <a:r>
              <a:rPr lang="en-US" baseline="30000" dirty="0"/>
              <a:t>23</a:t>
            </a:r>
            <a:r>
              <a:rPr lang="en-US" dirty="0"/>
              <a:t> atoms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08F1186-7D38-F322-602D-B9D69B183E37}"/>
              </a:ext>
            </a:extLst>
          </p:cNvPr>
          <p:cNvSpPr txBox="1"/>
          <p:nvPr/>
        </p:nvSpPr>
        <p:spPr>
          <a:xfrm>
            <a:off x="1461838" y="2178213"/>
            <a:ext cx="1552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 (U/Th)</a:t>
            </a:r>
            <a:endParaRPr lang="en-US" baseline="300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BC8A85D-9F96-EEC5-0870-E05D26D79FC7}"/>
              </a:ext>
            </a:extLst>
          </p:cNvPr>
          <p:cNvSpPr/>
          <p:nvPr/>
        </p:nvSpPr>
        <p:spPr>
          <a:xfrm>
            <a:off x="4339390" y="2601142"/>
            <a:ext cx="1876926" cy="5654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~6 </a:t>
            </a:r>
            <a:r>
              <a:rPr lang="en-US" dirty="0" err="1"/>
              <a:t>pmol</a:t>
            </a:r>
            <a:r>
              <a:rPr lang="en-US" dirty="0"/>
              <a:t>/s </a:t>
            </a:r>
          </a:p>
          <a:p>
            <a:pPr algn="ctr"/>
            <a:r>
              <a:rPr lang="en-US" dirty="0"/>
              <a:t>~10</a:t>
            </a:r>
            <a:r>
              <a:rPr lang="en-US" baseline="30000" dirty="0"/>
              <a:t>12</a:t>
            </a:r>
            <a:r>
              <a:rPr lang="en-US" dirty="0"/>
              <a:t> atom/s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339CEC72-B68E-0919-2499-E4B715F3726A}"/>
              </a:ext>
            </a:extLst>
          </p:cNvPr>
          <p:cNvSpPr/>
          <p:nvPr/>
        </p:nvSpPr>
        <p:spPr>
          <a:xfrm>
            <a:off x="3140241" y="2841773"/>
            <a:ext cx="962526" cy="3248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28FD2F-7BDD-4CCA-EABD-E3E4CDBB8D20}"/>
              </a:ext>
            </a:extLst>
          </p:cNvPr>
          <p:cNvSpPr txBox="1"/>
          <p:nvPr/>
        </p:nvSpPr>
        <p:spPr>
          <a:xfrm>
            <a:off x="3128211" y="2547545"/>
            <a:ext cx="1211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µA p+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D6C45B6-AC3B-2D66-F376-9FAA8FD8434F}"/>
              </a:ext>
            </a:extLst>
          </p:cNvPr>
          <p:cNvSpPr txBox="1"/>
          <p:nvPr/>
        </p:nvSpPr>
        <p:spPr>
          <a:xfrm>
            <a:off x="4359444" y="2231810"/>
            <a:ext cx="172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production</a:t>
            </a:r>
            <a:endParaRPr lang="en-US" baseline="300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A286FE-DC84-B110-4122-32B0FD9AFF11}"/>
              </a:ext>
            </a:extLst>
          </p:cNvPr>
          <p:cNvSpPr txBox="1"/>
          <p:nvPr/>
        </p:nvSpPr>
        <p:spPr>
          <a:xfrm>
            <a:off x="3128210" y="3122195"/>
            <a:ext cx="1211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(6x10</a:t>
            </a:r>
            <a:r>
              <a:rPr lang="en-US" baseline="30000" dirty="0"/>
              <a:t>12</a:t>
            </a:r>
            <a:r>
              <a:rPr lang="en-US" dirty="0"/>
              <a:t>)</a:t>
            </a: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0999A06E-57EE-9CE0-772A-14ECC31B752B}"/>
              </a:ext>
            </a:extLst>
          </p:cNvPr>
          <p:cNvSpPr/>
          <p:nvPr/>
        </p:nvSpPr>
        <p:spPr>
          <a:xfrm>
            <a:off x="6646871" y="2608339"/>
            <a:ext cx="416807" cy="5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A819D77-2C5C-42C7-0768-7BB78D860C23}"/>
              </a:ext>
            </a:extLst>
          </p:cNvPr>
          <p:cNvSpPr/>
          <p:nvPr/>
        </p:nvSpPr>
        <p:spPr>
          <a:xfrm>
            <a:off x="7359189" y="2565642"/>
            <a:ext cx="1628274" cy="5654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~0.2 </a:t>
            </a:r>
            <a:r>
              <a:rPr lang="en-US" dirty="0" err="1"/>
              <a:t>fmol</a:t>
            </a:r>
            <a:r>
              <a:rPr lang="en-US" dirty="0"/>
              <a:t>/s </a:t>
            </a:r>
          </a:p>
          <a:p>
            <a:pPr algn="ctr"/>
            <a:r>
              <a:rPr lang="en-US" dirty="0"/>
              <a:t>~10</a:t>
            </a:r>
            <a:r>
              <a:rPr lang="en-US" baseline="30000" dirty="0"/>
              <a:t>8</a:t>
            </a:r>
            <a:r>
              <a:rPr lang="en-US" dirty="0"/>
              <a:t> atom/s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9B89039-0670-7742-ABBF-6CCCEF8479BB}"/>
              </a:ext>
            </a:extLst>
          </p:cNvPr>
          <p:cNvSpPr txBox="1"/>
          <p:nvPr/>
        </p:nvSpPr>
        <p:spPr>
          <a:xfrm>
            <a:off x="8159417" y="2067350"/>
            <a:ext cx="172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RIB of interest</a:t>
            </a:r>
            <a:endParaRPr lang="en-US" baseline="300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385693C-79D2-7E12-C052-24CD913646F9}"/>
              </a:ext>
            </a:extLst>
          </p:cNvPr>
          <p:cNvSpPr/>
          <p:nvPr/>
        </p:nvSpPr>
        <p:spPr>
          <a:xfrm>
            <a:off x="9216187" y="2565642"/>
            <a:ext cx="1628274" cy="5654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~0.2 </a:t>
            </a:r>
            <a:r>
              <a:rPr lang="en-US" dirty="0" err="1"/>
              <a:t>amol</a:t>
            </a:r>
            <a:r>
              <a:rPr lang="en-US" dirty="0"/>
              <a:t>/s </a:t>
            </a:r>
          </a:p>
          <a:p>
            <a:pPr algn="ctr"/>
            <a:r>
              <a:rPr lang="en-US" dirty="0"/>
              <a:t>~10</a:t>
            </a:r>
            <a:r>
              <a:rPr lang="en-US" baseline="30000" dirty="0"/>
              <a:t>5</a:t>
            </a:r>
            <a:r>
              <a:rPr lang="en-US" dirty="0"/>
              <a:t> atom/s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D6B6CB7-C279-C108-6F4F-2B17E9874B5A}"/>
              </a:ext>
            </a:extLst>
          </p:cNvPr>
          <p:cNvSpPr txBox="1"/>
          <p:nvPr/>
        </p:nvSpPr>
        <p:spPr>
          <a:xfrm>
            <a:off x="8448757" y="3212881"/>
            <a:ext cx="162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(to extract!!)</a:t>
            </a:r>
            <a:endParaRPr lang="en-US" baseline="300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CAED6CD-21CF-CFD9-C187-333CE4A261C4}"/>
              </a:ext>
            </a:extLst>
          </p:cNvPr>
          <p:cNvSpPr txBox="1"/>
          <p:nvPr/>
        </p:nvSpPr>
        <p:spPr>
          <a:xfrm>
            <a:off x="10463465" y="1515256"/>
            <a:ext cx="1728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u="sng" dirty="0" err="1"/>
              <a:t>p</a:t>
            </a:r>
            <a:r>
              <a:rPr lang="en-US" dirty="0" err="1"/>
              <a:t>ico</a:t>
            </a:r>
            <a:r>
              <a:rPr lang="en-US" dirty="0"/>
              <a:t> – 10</a:t>
            </a:r>
            <a:r>
              <a:rPr lang="en-US" baseline="30000" dirty="0"/>
              <a:t>-12</a:t>
            </a:r>
          </a:p>
          <a:p>
            <a:pPr algn="r"/>
            <a:r>
              <a:rPr lang="en-US" u="sng" dirty="0" err="1"/>
              <a:t>f</a:t>
            </a:r>
            <a:r>
              <a:rPr lang="en-US" dirty="0" err="1"/>
              <a:t>emto</a:t>
            </a:r>
            <a:r>
              <a:rPr lang="en-US" dirty="0"/>
              <a:t> – 10</a:t>
            </a:r>
            <a:r>
              <a:rPr lang="en-US" baseline="30000" dirty="0"/>
              <a:t>-15</a:t>
            </a:r>
          </a:p>
          <a:p>
            <a:pPr algn="r"/>
            <a:r>
              <a:rPr lang="en-US" u="sng" dirty="0" err="1"/>
              <a:t>a</a:t>
            </a:r>
            <a:r>
              <a:rPr lang="en-US" dirty="0" err="1"/>
              <a:t>tto</a:t>
            </a:r>
            <a:r>
              <a:rPr lang="en-US" dirty="0"/>
              <a:t> – 10</a:t>
            </a:r>
            <a:r>
              <a:rPr lang="en-US" baseline="30000" dirty="0"/>
              <a:t>-18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6B0042D-BD09-672D-6875-9AF06742E298}"/>
              </a:ext>
            </a:extLst>
          </p:cNvPr>
          <p:cNvSpPr txBox="1"/>
          <p:nvPr/>
        </p:nvSpPr>
        <p:spPr>
          <a:xfrm>
            <a:off x="6291468" y="4659890"/>
            <a:ext cx="241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 stadium has now:</a:t>
            </a:r>
          </a:p>
          <a:p>
            <a:r>
              <a:rPr lang="en-US" dirty="0"/>
              <a:t>10</a:t>
            </a:r>
            <a:r>
              <a:rPr lang="en-US" baseline="30000" dirty="0"/>
              <a:t>16</a:t>
            </a:r>
            <a:r>
              <a:rPr lang="en-US" dirty="0"/>
              <a:t> – 10 quadrillion grains of sand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602837CD-7A57-E369-9A28-CA41562D6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45" y="3656506"/>
            <a:ext cx="5666871" cy="2646753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094C10A-F824-DA5B-DE8D-62ACE7E7950E}"/>
              </a:ext>
            </a:extLst>
          </p:cNvPr>
          <p:cNvSpPr txBox="1"/>
          <p:nvPr/>
        </p:nvSpPr>
        <p:spPr>
          <a:xfrm>
            <a:off x="6320700" y="3694573"/>
            <a:ext cx="3038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Sand:</a:t>
            </a:r>
          </a:p>
          <a:p>
            <a:r>
              <a:rPr lang="en-US" dirty="0"/>
              <a:t>8 – 15 billion grains per m</a:t>
            </a:r>
            <a:r>
              <a:rPr lang="en-US" baseline="30000" dirty="0"/>
              <a:t>3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0563D5F-EBCD-2228-BD80-087F89CCD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507" y="3676709"/>
            <a:ext cx="2336469" cy="1685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E46346-6CB2-A640-0E25-926E261B612F}"/>
              </a:ext>
            </a:extLst>
          </p:cNvPr>
          <p:cNvSpPr txBox="1"/>
          <p:nvPr/>
        </p:nvSpPr>
        <p:spPr>
          <a:xfrm>
            <a:off x="578203" y="5939245"/>
            <a:ext cx="4627036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Typical football stadium. Inner volume  ~ 1 million m</a:t>
            </a:r>
            <a:r>
              <a:rPr lang="en-US" sz="1467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CF5E76-3DC3-AA65-8D19-1CA128B4E9DF}"/>
              </a:ext>
            </a:extLst>
          </p:cNvPr>
          <p:cNvSpPr txBox="1"/>
          <p:nvPr/>
        </p:nvSpPr>
        <p:spPr>
          <a:xfrm>
            <a:off x="2237874" y="3954100"/>
            <a:ext cx="2232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 fill it with sand!</a:t>
            </a:r>
            <a:endParaRPr lang="en-US" baseline="30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290F23-8BE8-DE78-5D6F-864127724F30}"/>
              </a:ext>
            </a:extLst>
          </p:cNvPr>
          <p:cNvSpPr txBox="1"/>
          <p:nvPr/>
        </p:nvSpPr>
        <p:spPr>
          <a:xfrm>
            <a:off x="6456539" y="5624788"/>
            <a:ext cx="5343598" cy="64633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Now we need hope that </a:t>
            </a:r>
            <a:r>
              <a:rPr lang="en-US" b="1" dirty="0"/>
              <a:t>1</a:t>
            </a:r>
            <a:r>
              <a:rPr lang="en-US" dirty="0"/>
              <a:t> specific grain of sand gets out of the stadium by heating it up to 2000°C!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B532AF-F034-1CD0-D3FB-CEDBE4E98EA4}"/>
              </a:ext>
            </a:extLst>
          </p:cNvPr>
          <p:cNvSpPr txBox="1"/>
          <p:nvPr/>
        </p:nvSpPr>
        <p:spPr>
          <a:xfrm>
            <a:off x="7063678" y="6277303"/>
            <a:ext cx="414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(corresponds to an isotope with an in-target production of </a:t>
            </a:r>
            <a:r>
              <a:rPr lang="en-US" sz="1400" b="1" dirty="0"/>
              <a:t>~10</a:t>
            </a:r>
            <a:r>
              <a:rPr lang="en-US" sz="1400" b="1" baseline="30000" dirty="0"/>
              <a:t>7</a:t>
            </a:r>
            <a:r>
              <a:rPr lang="en-US" sz="1400" baseline="30000" dirty="0"/>
              <a:t> </a:t>
            </a:r>
            <a:r>
              <a:rPr lang="en-US" sz="1400" dirty="0"/>
              <a:t>/s=16 </a:t>
            </a:r>
            <a:r>
              <a:rPr lang="en-US" sz="1400" dirty="0" err="1"/>
              <a:t>amol</a:t>
            </a:r>
            <a:r>
              <a:rPr lang="en-US" sz="1400" dirty="0"/>
              <a:t>/s)</a:t>
            </a:r>
          </a:p>
        </p:txBody>
      </p:sp>
    </p:spTree>
    <p:extLst>
      <p:ext uri="{BB962C8B-B14F-4D97-AF65-F5344CB8AC3E}">
        <p14:creationId xmlns:p14="http://schemas.microsoft.com/office/powerpoint/2010/main" val="295792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8" grpId="0" animBg="1"/>
      <p:bldP spid="32" grpId="0" animBg="1"/>
      <p:bldP spid="48" grpId="0"/>
      <p:bldP spid="49" grpId="0" animBg="1"/>
      <p:bldP spid="50" grpId="0"/>
      <p:bldP spid="51" grpId="0" animBg="1"/>
      <p:bldP spid="52" grpId="0" animBg="1"/>
      <p:bldP spid="53" grpId="0"/>
      <p:bldP spid="54" grpId="0"/>
      <p:bldP spid="55" grpId="0"/>
      <p:bldP spid="56" grpId="0" animBg="1"/>
      <p:bldP spid="57" grpId="0" animBg="1"/>
      <p:bldP spid="58" grpId="0"/>
      <p:bldP spid="60" grpId="0" animBg="1"/>
      <p:bldP spid="61" grpId="0"/>
      <p:bldP spid="62" grpId="0"/>
      <p:bldP spid="65" grpId="0"/>
      <p:bldP spid="72" grpId="0"/>
      <p:bldP spid="6" grpId="0"/>
      <p:bldP spid="7" grpId="0"/>
      <p:bldP spid="8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CF12A-E564-94CD-DCC7-DBF5AFC4A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lines - special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C227B-0D11-4455-44C5-053E30F279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z="1100" smtClean="0">
                <a:solidFill>
                  <a:schemeClr val="tx1"/>
                </a:solidFill>
              </a:rPr>
              <a:pPr/>
              <a:t>30</a:t>
            </a:fld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2AD0E3-0A19-1563-3B75-3E739A0C0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890"/>
          <a:stretch/>
        </p:blipFill>
        <p:spPr>
          <a:xfrm>
            <a:off x="680281" y="1319208"/>
            <a:ext cx="10831437" cy="31554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AFBEB6-FBDD-403A-2375-EF5791574ED8}"/>
              </a:ext>
            </a:extLst>
          </p:cNvPr>
          <p:cNvSpPr txBox="1"/>
          <p:nvPr/>
        </p:nvSpPr>
        <p:spPr>
          <a:xfrm>
            <a:off x="5457248" y="5521002"/>
            <a:ext cx="6318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Delays/traps higher adsorption enthalpy elements (i.e. alkali):</a:t>
            </a:r>
          </a:p>
          <a:p>
            <a:pPr marL="285750" indent="-285750">
              <a:buFontTx/>
              <a:buChar char="-"/>
            </a:pPr>
            <a:r>
              <a:rPr lang="en-US" dirty="0"/>
              <a:t>Reduces beam of interest slightly</a:t>
            </a:r>
          </a:p>
          <a:p>
            <a:pPr marL="285750" indent="-285750">
              <a:buFontTx/>
              <a:buChar char="-"/>
            </a:pPr>
            <a:r>
              <a:rPr lang="en-US" dirty="0"/>
              <a:t>But Rb reduced by 10</a:t>
            </a:r>
            <a:r>
              <a:rPr lang="en-US" baseline="30000" dirty="0"/>
              <a:t>-5</a:t>
            </a:r>
            <a:r>
              <a:rPr lang="en-US" dirty="0"/>
              <a:t>, Cs by 10</a:t>
            </a:r>
            <a:r>
              <a:rPr lang="en-US" baseline="30000" dirty="0"/>
              <a:t>-3</a:t>
            </a:r>
            <a:r>
              <a:rPr lang="en-US" dirty="0"/>
              <a:t> and Li, K by 10</a:t>
            </a:r>
            <a:r>
              <a:rPr lang="en-US" baseline="30000" dirty="0"/>
              <a:t>-2</a:t>
            </a:r>
            <a:r>
              <a:rPr lang="en-US" dirty="0"/>
              <a:t>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A0D3D3C-7110-8581-D976-E0520051FEE4}"/>
              </a:ext>
            </a:extLst>
          </p:cNvPr>
          <p:cNvSpPr/>
          <p:nvPr/>
        </p:nvSpPr>
        <p:spPr>
          <a:xfrm>
            <a:off x="1028700" y="1996440"/>
            <a:ext cx="2232660" cy="876300"/>
          </a:xfrm>
          <a:custGeom>
            <a:avLst/>
            <a:gdLst>
              <a:gd name="connsiteX0" fmla="*/ 129540 w 2232660"/>
              <a:gd name="connsiteY0" fmla="*/ 876300 h 876300"/>
              <a:gd name="connsiteX1" fmla="*/ 152400 w 2232660"/>
              <a:gd name="connsiteY1" fmla="*/ 571500 h 876300"/>
              <a:gd name="connsiteX2" fmla="*/ 0 w 2232660"/>
              <a:gd name="connsiteY2" fmla="*/ 563880 h 876300"/>
              <a:gd name="connsiteX3" fmla="*/ 0 w 2232660"/>
              <a:gd name="connsiteY3" fmla="*/ 327660 h 876300"/>
              <a:gd name="connsiteX4" fmla="*/ 975360 w 2232660"/>
              <a:gd name="connsiteY4" fmla="*/ 312420 h 876300"/>
              <a:gd name="connsiteX5" fmla="*/ 982980 w 2232660"/>
              <a:gd name="connsiteY5" fmla="*/ 266700 h 876300"/>
              <a:gd name="connsiteX6" fmla="*/ 1059180 w 2232660"/>
              <a:gd name="connsiteY6" fmla="*/ 251460 h 876300"/>
              <a:gd name="connsiteX7" fmla="*/ 1059180 w 2232660"/>
              <a:gd name="connsiteY7" fmla="*/ 190500 h 876300"/>
              <a:gd name="connsiteX8" fmla="*/ 1203960 w 2232660"/>
              <a:gd name="connsiteY8" fmla="*/ 198120 h 876300"/>
              <a:gd name="connsiteX9" fmla="*/ 1196340 w 2232660"/>
              <a:gd name="connsiteY9" fmla="*/ 266700 h 876300"/>
              <a:gd name="connsiteX10" fmla="*/ 1325880 w 2232660"/>
              <a:gd name="connsiteY10" fmla="*/ 259080 h 876300"/>
              <a:gd name="connsiteX11" fmla="*/ 1325880 w 2232660"/>
              <a:gd name="connsiteY11" fmla="*/ 236220 h 876300"/>
              <a:gd name="connsiteX12" fmla="*/ 1272540 w 2232660"/>
              <a:gd name="connsiteY12" fmla="*/ 228600 h 876300"/>
              <a:gd name="connsiteX13" fmla="*/ 1272540 w 2232660"/>
              <a:gd name="connsiteY13" fmla="*/ 205740 h 876300"/>
              <a:gd name="connsiteX14" fmla="*/ 1226820 w 2232660"/>
              <a:gd name="connsiteY14" fmla="*/ 205740 h 876300"/>
              <a:gd name="connsiteX15" fmla="*/ 1219200 w 2232660"/>
              <a:gd name="connsiteY15" fmla="*/ 83820 h 876300"/>
              <a:gd name="connsiteX16" fmla="*/ 1287780 w 2232660"/>
              <a:gd name="connsiteY16" fmla="*/ 83820 h 876300"/>
              <a:gd name="connsiteX17" fmla="*/ 1287780 w 2232660"/>
              <a:gd name="connsiteY17" fmla="*/ 53340 h 876300"/>
              <a:gd name="connsiteX18" fmla="*/ 1318260 w 2232660"/>
              <a:gd name="connsiteY18" fmla="*/ 53340 h 876300"/>
              <a:gd name="connsiteX19" fmla="*/ 1325880 w 2232660"/>
              <a:gd name="connsiteY19" fmla="*/ 0 h 876300"/>
              <a:gd name="connsiteX20" fmla="*/ 1501140 w 2232660"/>
              <a:gd name="connsiteY20" fmla="*/ 0 h 876300"/>
              <a:gd name="connsiteX21" fmla="*/ 1463040 w 2232660"/>
              <a:gd name="connsiteY21" fmla="*/ 320040 h 876300"/>
              <a:gd name="connsiteX22" fmla="*/ 2232660 w 2232660"/>
              <a:gd name="connsiteY22" fmla="*/ 312420 h 876300"/>
              <a:gd name="connsiteX23" fmla="*/ 2217420 w 2232660"/>
              <a:gd name="connsiteY23" fmla="*/ 556260 h 876300"/>
              <a:gd name="connsiteX24" fmla="*/ 2125980 w 2232660"/>
              <a:gd name="connsiteY24" fmla="*/ 541020 h 876300"/>
              <a:gd name="connsiteX25" fmla="*/ 2118360 w 2232660"/>
              <a:gd name="connsiteY25" fmla="*/ 723900 h 876300"/>
              <a:gd name="connsiteX26" fmla="*/ 1973580 w 2232660"/>
              <a:gd name="connsiteY26" fmla="*/ 731520 h 876300"/>
              <a:gd name="connsiteX27" fmla="*/ 1965960 w 2232660"/>
              <a:gd name="connsiteY27" fmla="*/ 548640 h 876300"/>
              <a:gd name="connsiteX28" fmla="*/ 297180 w 2232660"/>
              <a:gd name="connsiteY28" fmla="*/ 563880 h 876300"/>
              <a:gd name="connsiteX29" fmla="*/ 297180 w 2232660"/>
              <a:gd name="connsiteY29" fmla="*/ 868680 h 876300"/>
              <a:gd name="connsiteX30" fmla="*/ 228600 w 2232660"/>
              <a:gd name="connsiteY30" fmla="*/ 845820 h 876300"/>
              <a:gd name="connsiteX31" fmla="*/ 182880 w 2232660"/>
              <a:gd name="connsiteY31" fmla="*/ 845820 h 876300"/>
              <a:gd name="connsiteX32" fmla="*/ 129540 w 2232660"/>
              <a:gd name="connsiteY32" fmla="*/ 876300 h 876300"/>
              <a:gd name="connsiteX0" fmla="*/ 129540 w 2232660"/>
              <a:gd name="connsiteY0" fmla="*/ 876300 h 876300"/>
              <a:gd name="connsiteX1" fmla="*/ 152400 w 2232660"/>
              <a:gd name="connsiteY1" fmla="*/ 571500 h 876300"/>
              <a:gd name="connsiteX2" fmla="*/ 0 w 2232660"/>
              <a:gd name="connsiteY2" fmla="*/ 563880 h 876300"/>
              <a:gd name="connsiteX3" fmla="*/ 0 w 2232660"/>
              <a:gd name="connsiteY3" fmla="*/ 327660 h 876300"/>
              <a:gd name="connsiteX4" fmla="*/ 975360 w 2232660"/>
              <a:gd name="connsiteY4" fmla="*/ 312420 h 876300"/>
              <a:gd name="connsiteX5" fmla="*/ 982980 w 2232660"/>
              <a:gd name="connsiteY5" fmla="*/ 266700 h 876300"/>
              <a:gd name="connsiteX6" fmla="*/ 1059180 w 2232660"/>
              <a:gd name="connsiteY6" fmla="*/ 251460 h 876300"/>
              <a:gd name="connsiteX7" fmla="*/ 1059180 w 2232660"/>
              <a:gd name="connsiteY7" fmla="*/ 190500 h 876300"/>
              <a:gd name="connsiteX8" fmla="*/ 1203960 w 2232660"/>
              <a:gd name="connsiteY8" fmla="*/ 198120 h 876300"/>
              <a:gd name="connsiteX9" fmla="*/ 1196340 w 2232660"/>
              <a:gd name="connsiteY9" fmla="*/ 266700 h 876300"/>
              <a:gd name="connsiteX10" fmla="*/ 1325880 w 2232660"/>
              <a:gd name="connsiteY10" fmla="*/ 259080 h 876300"/>
              <a:gd name="connsiteX11" fmla="*/ 1325880 w 2232660"/>
              <a:gd name="connsiteY11" fmla="*/ 236220 h 876300"/>
              <a:gd name="connsiteX12" fmla="*/ 1272540 w 2232660"/>
              <a:gd name="connsiteY12" fmla="*/ 228600 h 876300"/>
              <a:gd name="connsiteX13" fmla="*/ 1272540 w 2232660"/>
              <a:gd name="connsiteY13" fmla="*/ 205740 h 876300"/>
              <a:gd name="connsiteX14" fmla="*/ 1226820 w 2232660"/>
              <a:gd name="connsiteY14" fmla="*/ 205740 h 876300"/>
              <a:gd name="connsiteX15" fmla="*/ 1219200 w 2232660"/>
              <a:gd name="connsiteY15" fmla="*/ 83820 h 876300"/>
              <a:gd name="connsiteX16" fmla="*/ 1287780 w 2232660"/>
              <a:gd name="connsiteY16" fmla="*/ 83820 h 876300"/>
              <a:gd name="connsiteX17" fmla="*/ 1287780 w 2232660"/>
              <a:gd name="connsiteY17" fmla="*/ 53340 h 876300"/>
              <a:gd name="connsiteX18" fmla="*/ 1318260 w 2232660"/>
              <a:gd name="connsiteY18" fmla="*/ 53340 h 876300"/>
              <a:gd name="connsiteX19" fmla="*/ 1325880 w 2232660"/>
              <a:gd name="connsiteY19" fmla="*/ 0 h 876300"/>
              <a:gd name="connsiteX20" fmla="*/ 1501140 w 2232660"/>
              <a:gd name="connsiteY20" fmla="*/ 0 h 876300"/>
              <a:gd name="connsiteX21" fmla="*/ 1470660 w 2232660"/>
              <a:gd name="connsiteY21" fmla="*/ 266700 h 876300"/>
              <a:gd name="connsiteX22" fmla="*/ 1463040 w 2232660"/>
              <a:gd name="connsiteY22" fmla="*/ 320040 h 876300"/>
              <a:gd name="connsiteX23" fmla="*/ 2232660 w 2232660"/>
              <a:gd name="connsiteY23" fmla="*/ 312420 h 876300"/>
              <a:gd name="connsiteX24" fmla="*/ 2217420 w 2232660"/>
              <a:gd name="connsiteY24" fmla="*/ 556260 h 876300"/>
              <a:gd name="connsiteX25" fmla="*/ 2125980 w 2232660"/>
              <a:gd name="connsiteY25" fmla="*/ 541020 h 876300"/>
              <a:gd name="connsiteX26" fmla="*/ 2118360 w 2232660"/>
              <a:gd name="connsiteY26" fmla="*/ 723900 h 876300"/>
              <a:gd name="connsiteX27" fmla="*/ 1973580 w 2232660"/>
              <a:gd name="connsiteY27" fmla="*/ 731520 h 876300"/>
              <a:gd name="connsiteX28" fmla="*/ 1965960 w 2232660"/>
              <a:gd name="connsiteY28" fmla="*/ 548640 h 876300"/>
              <a:gd name="connsiteX29" fmla="*/ 297180 w 2232660"/>
              <a:gd name="connsiteY29" fmla="*/ 563880 h 876300"/>
              <a:gd name="connsiteX30" fmla="*/ 297180 w 2232660"/>
              <a:gd name="connsiteY30" fmla="*/ 868680 h 876300"/>
              <a:gd name="connsiteX31" fmla="*/ 228600 w 2232660"/>
              <a:gd name="connsiteY31" fmla="*/ 845820 h 876300"/>
              <a:gd name="connsiteX32" fmla="*/ 182880 w 2232660"/>
              <a:gd name="connsiteY32" fmla="*/ 845820 h 876300"/>
              <a:gd name="connsiteX33" fmla="*/ 129540 w 2232660"/>
              <a:gd name="connsiteY33" fmla="*/ 876300 h 876300"/>
              <a:gd name="connsiteX0" fmla="*/ 129540 w 2232660"/>
              <a:gd name="connsiteY0" fmla="*/ 876300 h 876300"/>
              <a:gd name="connsiteX1" fmla="*/ 152400 w 2232660"/>
              <a:gd name="connsiteY1" fmla="*/ 571500 h 876300"/>
              <a:gd name="connsiteX2" fmla="*/ 0 w 2232660"/>
              <a:gd name="connsiteY2" fmla="*/ 563880 h 876300"/>
              <a:gd name="connsiteX3" fmla="*/ 0 w 2232660"/>
              <a:gd name="connsiteY3" fmla="*/ 327660 h 876300"/>
              <a:gd name="connsiteX4" fmla="*/ 975360 w 2232660"/>
              <a:gd name="connsiteY4" fmla="*/ 312420 h 876300"/>
              <a:gd name="connsiteX5" fmla="*/ 982980 w 2232660"/>
              <a:gd name="connsiteY5" fmla="*/ 266700 h 876300"/>
              <a:gd name="connsiteX6" fmla="*/ 1059180 w 2232660"/>
              <a:gd name="connsiteY6" fmla="*/ 251460 h 876300"/>
              <a:gd name="connsiteX7" fmla="*/ 1059180 w 2232660"/>
              <a:gd name="connsiteY7" fmla="*/ 190500 h 876300"/>
              <a:gd name="connsiteX8" fmla="*/ 1203960 w 2232660"/>
              <a:gd name="connsiteY8" fmla="*/ 198120 h 876300"/>
              <a:gd name="connsiteX9" fmla="*/ 1196340 w 2232660"/>
              <a:gd name="connsiteY9" fmla="*/ 266700 h 876300"/>
              <a:gd name="connsiteX10" fmla="*/ 1325880 w 2232660"/>
              <a:gd name="connsiteY10" fmla="*/ 259080 h 876300"/>
              <a:gd name="connsiteX11" fmla="*/ 1325880 w 2232660"/>
              <a:gd name="connsiteY11" fmla="*/ 236220 h 876300"/>
              <a:gd name="connsiteX12" fmla="*/ 1272540 w 2232660"/>
              <a:gd name="connsiteY12" fmla="*/ 228600 h 876300"/>
              <a:gd name="connsiteX13" fmla="*/ 1272540 w 2232660"/>
              <a:gd name="connsiteY13" fmla="*/ 205740 h 876300"/>
              <a:gd name="connsiteX14" fmla="*/ 1226820 w 2232660"/>
              <a:gd name="connsiteY14" fmla="*/ 205740 h 876300"/>
              <a:gd name="connsiteX15" fmla="*/ 1219200 w 2232660"/>
              <a:gd name="connsiteY15" fmla="*/ 83820 h 876300"/>
              <a:gd name="connsiteX16" fmla="*/ 1287780 w 2232660"/>
              <a:gd name="connsiteY16" fmla="*/ 83820 h 876300"/>
              <a:gd name="connsiteX17" fmla="*/ 1287780 w 2232660"/>
              <a:gd name="connsiteY17" fmla="*/ 53340 h 876300"/>
              <a:gd name="connsiteX18" fmla="*/ 1318260 w 2232660"/>
              <a:gd name="connsiteY18" fmla="*/ 53340 h 876300"/>
              <a:gd name="connsiteX19" fmla="*/ 1325880 w 2232660"/>
              <a:gd name="connsiteY19" fmla="*/ 0 h 876300"/>
              <a:gd name="connsiteX20" fmla="*/ 1501140 w 2232660"/>
              <a:gd name="connsiteY20" fmla="*/ 0 h 876300"/>
              <a:gd name="connsiteX21" fmla="*/ 1470660 w 2232660"/>
              <a:gd name="connsiteY21" fmla="*/ 266700 h 876300"/>
              <a:gd name="connsiteX22" fmla="*/ 1508760 w 2232660"/>
              <a:gd name="connsiteY22" fmla="*/ 320040 h 876300"/>
              <a:gd name="connsiteX23" fmla="*/ 2232660 w 2232660"/>
              <a:gd name="connsiteY23" fmla="*/ 312420 h 876300"/>
              <a:gd name="connsiteX24" fmla="*/ 2217420 w 2232660"/>
              <a:gd name="connsiteY24" fmla="*/ 556260 h 876300"/>
              <a:gd name="connsiteX25" fmla="*/ 2125980 w 2232660"/>
              <a:gd name="connsiteY25" fmla="*/ 541020 h 876300"/>
              <a:gd name="connsiteX26" fmla="*/ 2118360 w 2232660"/>
              <a:gd name="connsiteY26" fmla="*/ 723900 h 876300"/>
              <a:gd name="connsiteX27" fmla="*/ 1973580 w 2232660"/>
              <a:gd name="connsiteY27" fmla="*/ 731520 h 876300"/>
              <a:gd name="connsiteX28" fmla="*/ 1965960 w 2232660"/>
              <a:gd name="connsiteY28" fmla="*/ 548640 h 876300"/>
              <a:gd name="connsiteX29" fmla="*/ 297180 w 2232660"/>
              <a:gd name="connsiteY29" fmla="*/ 563880 h 876300"/>
              <a:gd name="connsiteX30" fmla="*/ 297180 w 2232660"/>
              <a:gd name="connsiteY30" fmla="*/ 868680 h 876300"/>
              <a:gd name="connsiteX31" fmla="*/ 228600 w 2232660"/>
              <a:gd name="connsiteY31" fmla="*/ 845820 h 876300"/>
              <a:gd name="connsiteX32" fmla="*/ 182880 w 2232660"/>
              <a:gd name="connsiteY32" fmla="*/ 845820 h 876300"/>
              <a:gd name="connsiteX33" fmla="*/ 129540 w 2232660"/>
              <a:gd name="connsiteY33" fmla="*/ 876300 h 876300"/>
              <a:gd name="connsiteX0" fmla="*/ 129540 w 2232660"/>
              <a:gd name="connsiteY0" fmla="*/ 876300 h 876300"/>
              <a:gd name="connsiteX1" fmla="*/ 152400 w 2232660"/>
              <a:gd name="connsiteY1" fmla="*/ 571500 h 876300"/>
              <a:gd name="connsiteX2" fmla="*/ 0 w 2232660"/>
              <a:gd name="connsiteY2" fmla="*/ 563880 h 876300"/>
              <a:gd name="connsiteX3" fmla="*/ 0 w 2232660"/>
              <a:gd name="connsiteY3" fmla="*/ 327660 h 876300"/>
              <a:gd name="connsiteX4" fmla="*/ 975360 w 2232660"/>
              <a:gd name="connsiteY4" fmla="*/ 312420 h 876300"/>
              <a:gd name="connsiteX5" fmla="*/ 982980 w 2232660"/>
              <a:gd name="connsiteY5" fmla="*/ 266700 h 876300"/>
              <a:gd name="connsiteX6" fmla="*/ 1059180 w 2232660"/>
              <a:gd name="connsiteY6" fmla="*/ 251460 h 876300"/>
              <a:gd name="connsiteX7" fmla="*/ 1059180 w 2232660"/>
              <a:gd name="connsiteY7" fmla="*/ 190500 h 876300"/>
              <a:gd name="connsiteX8" fmla="*/ 1203960 w 2232660"/>
              <a:gd name="connsiteY8" fmla="*/ 198120 h 876300"/>
              <a:gd name="connsiteX9" fmla="*/ 1196340 w 2232660"/>
              <a:gd name="connsiteY9" fmla="*/ 266700 h 876300"/>
              <a:gd name="connsiteX10" fmla="*/ 1325880 w 2232660"/>
              <a:gd name="connsiteY10" fmla="*/ 259080 h 876300"/>
              <a:gd name="connsiteX11" fmla="*/ 1325880 w 2232660"/>
              <a:gd name="connsiteY11" fmla="*/ 236220 h 876300"/>
              <a:gd name="connsiteX12" fmla="*/ 1272540 w 2232660"/>
              <a:gd name="connsiteY12" fmla="*/ 228600 h 876300"/>
              <a:gd name="connsiteX13" fmla="*/ 1272540 w 2232660"/>
              <a:gd name="connsiteY13" fmla="*/ 205740 h 876300"/>
              <a:gd name="connsiteX14" fmla="*/ 1226820 w 2232660"/>
              <a:gd name="connsiteY14" fmla="*/ 205740 h 876300"/>
              <a:gd name="connsiteX15" fmla="*/ 1219200 w 2232660"/>
              <a:gd name="connsiteY15" fmla="*/ 83820 h 876300"/>
              <a:gd name="connsiteX16" fmla="*/ 1287780 w 2232660"/>
              <a:gd name="connsiteY16" fmla="*/ 83820 h 876300"/>
              <a:gd name="connsiteX17" fmla="*/ 1287780 w 2232660"/>
              <a:gd name="connsiteY17" fmla="*/ 53340 h 876300"/>
              <a:gd name="connsiteX18" fmla="*/ 1318260 w 2232660"/>
              <a:gd name="connsiteY18" fmla="*/ 53340 h 876300"/>
              <a:gd name="connsiteX19" fmla="*/ 1325880 w 2232660"/>
              <a:gd name="connsiteY19" fmla="*/ 0 h 876300"/>
              <a:gd name="connsiteX20" fmla="*/ 1501140 w 2232660"/>
              <a:gd name="connsiteY20" fmla="*/ 0 h 876300"/>
              <a:gd name="connsiteX21" fmla="*/ 1492091 w 2232660"/>
              <a:gd name="connsiteY21" fmla="*/ 240506 h 876300"/>
              <a:gd name="connsiteX22" fmla="*/ 1508760 w 2232660"/>
              <a:gd name="connsiteY22" fmla="*/ 320040 h 876300"/>
              <a:gd name="connsiteX23" fmla="*/ 2232660 w 2232660"/>
              <a:gd name="connsiteY23" fmla="*/ 312420 h 876300"/>
              <a:gd name="connsiteX24" fmla="*/ 2217420 w 2232660"/>
              <a:gd name="connsiteY24" fmla="*/ 556260 h 876300"/>
              <a:gd name="connsiteX25" fmla="*/ 2125980 w 2232660"/>
              <a:gd name="connsiteY25" fmla="*/ 541020 h 876300"/>
              <a:gd name="connsiteX26" fmla="*/ 2118360 w 2232660"/>
              <a:gd name="connsiteY26" fmla="*/ 723900 h 876300"/>
              <a:gd name="connsiteX27" fmla="*/ 1973580 w 2232660"/>
              <a:gd name="connsiteY27" fmla="*/ 731520 h 876300"/>
              <a:gd name="connsiteX28" fmla="*/ 1965960 w 2232660"/>
              <a:gd name="connsiteY28" fmla="*/ 548640 h 876300"/>
              <a:gd name="connsiteX29" fmla="*/ 297180 w 2232660"/>
              <a:gd name="connsiteY29" fmla="*/ 563880 h 876300"/>
              <a:gd name="connsiteX30" fmla="*/ 297180 w 2232660"/>
              <a:gd name="connsiteY30" fmla="*/ 868680 h 876300"/>
              <a:gd name="connsiteX31" fmla="*/ 228600 w 2232660"/>
              <a:gd name="connsiteY31" fmla="*/ 845820 h 876300"/>
              <a:gd name="connsiteX32" fmla="*/ 182880 w 2232660"/>
              <a:gd name="connsiteY32" fmla="*/ 845820 h 876300"/>
              <a:gd name="connsiteX33" fmla="*/ 129540 w 2232660"/>
              <a:gd name="connsiteY33" fmla="*/ 876300 h 876300"/>
              <a:gd name="connsiteX0" fmla="*/ 129540 w 2232660"/>
              <a:gd name="connsiteY0" fmla="*/ 876300 h 876300"/>
              <a:gd name="connsiteX1" fmla="*/ 152400 w 2232660"/>
              <a:gd name="connsiteY1" fmla="*/ 571500 h 876300"/>
              <a:gd name="connsiteX2" fmla="*/ 0 w 2232660"/>
              <a:gd name="connsiteY2" fmla="*/ 563880 h 876300"/>
              <a:gd name="connsiteX3" fmla="*/ 0 w 2232660"/>
              <a:gd name="connsiteY3" fmla="*/ 327660 h 876300"/>
              <a:gd name="connsiteX4" fmla="*/ 975360 w 2232660"/>
              <a:gd name="connsiteY4" fmla="*/ 312420 h 876300"/>
              <a:gd name="connsiteX5" fmla="*/ 982980 w 2232660"/>
              <a:gd name="connsiteY5" fmla="*/ 266700 h 876300"/>
              <a:gd name="connsiteX6" fmla="*/ 1059180 w 2232660"/>
              <a:gd name="connsiteY6" fmla="*/ 251460 h 876300"/>
              <a:gd name="connsiteX7" fmla="*/ 1059180 w 2232660"/>
              <a:gd name="connsiteY7" fmla="*/ 190500 h 876300"/>
              <a:gd name="connsiteX8" fmla="*/ 1203960 w 2232660"/>
              <a:gd name="connsiteY8" fmla="*/ 198120 h 876300"/>
              <a:gd name="connsiteX9" fmla="*/ 1196340 w 2232660"/>
              <a:gd name="connsiteY9" fmla="*/ 266700 h 876300"/>
              <a:gd name="connsiteX10" fmla="*/ 1325880 w 2232660"/>
              <a:gd name="connsiteY10" fmla="*/ 259080 h 876300"/>
              <a:gd name="connsiteX11" fmla="*/ 1325880 w 2232660"/>
              <a:gd name="connsiteY11" fmla="*/ 236220 h 876300"/>
              <a:gd name="connsiteX12" fmla="*/ 1272540 w 2232660"/>
              <a:gd name="connsiteY12" fmla="*/ 228600 h 876300"/>
              <a:gd name="connsiteX13" fmla="*/ 1272540 w 2232660"/>
              <a:gd name="connsiteY13" fmla="*/ 205740 h 876300"/>
              <a:gd name="connsiteX14" fmla="*/ 1226820 w 2232660"/>
              <a:gd name="connsiteY14" fmla="*/ 205740 h 876300"/>
              <a:gd name="connsiteX15" fmla="*/ 1219200 w 2232660"/>
              <a:gd name="connsiteY15" fmla="*/ 83820 h 876300"/>
              <a:gd name="connsiteX16" fmla="*/ 1287780 w 2232660"/>
              <a:gd name="connsiteY16" fmla="*/ 83820 h 876300"/>
              <a:gd name="connsiteX17" fmla="*/ 1287780 w 2232660"/>
              <a:gd name="connsiteY17" fmla="*/ 53340 h 876300"/>
              <a:gd name="connsiteX18" fmla="*/ 1318260 w 2232660"/>
              <a:gd name="connsiteY18" fmla="*/ 53340 h 876300"/>
              <a:gd name="connsiteX19" fmla="*/ 1325880 w 2232660"/>
              <a:gd name="connsiteY19" fmla="*/ 0 h 876300"/>
              <a:gd name="connsiteX20" fmla="*/ 1501140 w 2232660"/>
              <a:gd name="connsiteY20" fmla="*/ 0 h 876300"/>
              <a:gd name="connsiteX21" fmla="*/ 1492091 w 2232660"/>
              <a:gd name="connsiteY21" fmla="*/ 240506 h 876300"/>
              <a:gd name="connsiteX22" fmla="*/ 1508760 w 2232660"/>
              <a:gd name="connsiteY22" fmla="*/ 320040 h 876300"/>
              <a:gd name="connsiteX23" fmla="*/ 2232660 w 2232660"/>
              <a:gd name="connsiteY23" fmla="*/ 312420 h 876300"/>
              <a:gd name="connsiteX24" fmla="*/ 2217420 w 2232660"/>
              <a:gd name="connsiteY24" fmla="*/ 556260 h 876300"/>
              <a:gd name="connsiteX25" fmla="*/ 2125980 w 2232660"/>
              <a:gd name="connsiteY25" fmla="*/ 541020 h 876300"/>
              <a:gd name="connsiteX26" fmla="*/ 2118360 w 2232660"/>
              <a:gd name="connsiteY26" fmla="*/ 723900 h 876300"/>
              <a:gd name="connsiteX27" fmla="*/ 1973580 w 2232660"/>
              <a:gd name="connsiteY27" fmla="*/ 731520 h 876300"/>
              <a:gd name="connsiteX28" fmla="*/ 1965960 w 2232660"/>
              <a:gd name="connsiteY28" fmla="*/ 548640 h 876300"/>
              <a:gd name="connsiteX29" fmla="*/ 297180 w 2232660"/>
              <a:gd name="connsiteY29" fmla="*/ 563880 h 876300"/>
              <a:gd name="connsiteX30" fmla="*/ 297180 w 2232660"/>
              <a:gd name="connsiteY30" fmla="*/ 868680 h 876300"/>
              <a:gd name="connsiteX31" fmla="*/ 228600 w 2232660"/>
              <a:gd name="connsiteY31" fmla="*/ 845820 h 876300"/>
              <a:gd name="connsiteX32" fmla="*/ 182880 w 2232660"/>
              <a:gd name="connsiteY32" fmla="*/ 845820 h 876300"/>
              <a:gd name="connsiteX33" fmla="*/ 129540 w 2232660"/>
              <a:gd name="connsiteY33" fmla="*/ 876300 h 876300"/>
              <a:gd name="connsiteX0" fmla="*/ 129540 w 2232660"/>
              <a:gd name="connsiteY0" fmla="*/ 876300 h 876300"/>
              <a:gd name="connsiteX1" fmla="*/ 152400 w 2232660"/>
              <a:gd name="connsiteY1" fmla="*/ 571500 h 876300"/>
              <a:gd name="connsiteX2" fmla="*/ 0 w 2232660"/>
              <a:gd name="connsiteY2" fmla="*/ 563880 h 876300"/>
              <a:gd name="connsiteX3" fmla="*/ 0 w 2232660"/>
              <a:gd name="connsiteY3" fmla="*/ 327660 h 876300"/>
              <a:gd name="connsiteX4" fmla="*/ 975360 w 2232660"/>
              <a:gd name="connsiteY4" fmla="*/ 312420 h 876300"/>
              <a:gd name="connsiteX5" fmla="*/ 982980 w 2232660"/>
              <a:gd name="connsiteY5" fmla="*/ 266700 h 876300"/>
              <a:gd name="connsiteX6" fmla="*/ 1059180 w 2232660"/>
              <a:gd name="connsiteY6" fmla="*/ 251460 h 876300"/>
              <a:gd name="connsiteX7" fmla="*/ 1059180 w 2232660"/>
              <a:gd name="connsiteY7" fmla="*/ 190500 h 876300"/>
              <a:gd name="connsiteX8" fmla="*/ 1203960 w 2232660"/>
              <a:gd name="connsiteY8" fmla="*/ 198120 h 876300"/>
              <a:gd name="connsiteX9" fmla="*/ 1196340 w 2232660"/>
              <a:gd name="connsiteY9" fmla="*/ 266700 h 876300"/>
              <a:gd name="connsiteX10" fmla="*/ 1325880 w 2232660"/>
              <a:gd name="connsiteY10" fmla="*/ 259080 h 876300"/>
              <a:gd name="connsiteX11" fmla="*/ 1325880 w 2232660"/>
              <a:gd name="connsiteY11" fmla="*/ 236220 h 876300"/>
              <a:gd name="connsiteX12" fmla="*/ 1272540 w 2232660"/>
              <a:gd name="connsiteY12" fmla="*/ 228600 h 876300"/>
              <a:gd name="connsiteX13" fmla="*/ 1272540 w 2232660"/>
              <a:gd name="connsiteY13" fmla="*/ 205740 h 876300"/>
              <a:gd name="connsiteX14" fmla="*/ 1226820 w 2232660"/>
              <a:gd name="connsiteY14" fmla="*/ 205740 h 876300"/>
              <a:gd name="connsiteX15" fmla="*/ 1219200 w 2232660"/>
              <a:gd name="connsiteY15" fmla="*/ 83820 h 876300"/>
              <a:gd name="connsiteX16" fmla="*/ 1287780 w 2232660"/>
              <a:gd name="connsiteY16" fmla="*/ 83820 h 876300"/>
              <a:gd name="connsiteX17" fmla="*/ 1287780 w 2232660"/>
              <a:gd name="connsiteY17" fmla="*/ 53340 h 876300"/>
              <a:gd name="connsiteX18" fmla="*/ 1318260 w 2232660"/>
              <a:gd name="connsiteY18" fmla="*/ 53340 h 876300"/>
              <a:gd name="connsiteX19" fmla="*/ 1325880 w 2232660"/>
              <a:gd name="connsiteY19" fmla="*/ 0 h 876300"/>
              <a:gd name="connsiteX20" fmla="*/ 1501140 w 2232660"/>
              <a:gd name="connsiteY20" fmla="*/ 0 h 876300"/>
              <a:gd name="connsiteX21" fmla="*/ 1492091 w 2232660"/>
              <a:gd name="connsiteY21" fmla="*/ 240506 h 876300"/>
              <a:gd name="connsiteX22" fmla="*/ 1496854 w 2232660"/>
              <a:gd name="connsiteY22" fmla="*/ 322421 h 876300"/>
              <a:gd name="connsiteX23" fmla="*/ 2232660 w 2232660"/>
              <a:gd name="connsiteY23" fmla="*/ 312420 h 876300"/>
              <a:gd name="connsiteX24" fmla="*/ 2217420 w 2232660"/>
              <a:gd name="connsiteY24" fmla="*/ 556260 h 876300"/>
              <a:gd name="connsiteX25" fmla="*/ 2125980 w 2232660"/>
              <a:gd name="connsiteY25" fmla="*/ 541020 h 876300"/>
              <a:gd name="connsiteX26" fmla="*/ 2118360 w 2232660"/>
              <a:gd name="connsiteY26" fmla="*/ 723900 h 876300"/>
              <a:gd name="connsiteX27" fmla="*/ 1973580 w 2232660"/>
              <a:gd name="connsiteY27" fmla="*/ 731520 h 876300"/>
              <a:gd name="connsiteX28" fmla="*/ 1965960 w 2232660"/>
              <a:gd name="connsiteY28" fmla="*/ 548640 h 876300"/>
              <a:gd name="connsiteX29" fmla="*/ 297180 w 2232660"/>
              <a:gd name="connsiteY29" fmla="*/ 563880 h 876300"/>
              <a:gd name="connsiteX30" fmla="*/ 297180 w 2232660"/>
              <a:gd name="connsiteY30" fmla="*/ 868680 h 876300"/>
              <a:gd name="connsiteX31" fmla="*/ 228600 w 2232660"/>
              <a:gd name="connsiteY31" fmla="*/ 845820 h 876300"/>
              <a:gd name="connsiteX32" fmla="*/ 182880 w 2232660"/>
              <a:gd name="connsiteY32" fmla="*/ 845820 h 876300"/>
              <a:gd name="connsiteX33" fmla="*/ 129540 w 2232660"/>
              <a:gd name="connsiteY33" fmla="*/ 876300 h 876300"/>
              <a:gd name="connsiteX0" fmla="*/ 129540 w 2232660"/>
              <a:gd name="connsiteY0" fmla="*/ 876300 h 876300"/>
              <a:gd name="connsiteX1" fmla="*/ 152400 w 2232660"/>
              <a:gd name="connsiteY1" fmla="*/ 571500 h 876300"/>
              <a:gd name="connsiteX2" fmla="*/ 0 w 2232660"/>
              <a:gd name="connsiteY2" fmla="*/ 563880 h 876300"/>
              <a:gd name="connsiteX3" fmla="*/ 0 w 2232660"/>
              <a:gd name="connsiteY3" fmla="*/ 327660 h 876300"/>
              <a:gd name="connsiteX4" fmla="*/ 975360 w 2232660"/>
              <a:gd name="connsiteY4" fmla="*/ 312420 h 876300"/>
              <a:gd name="connsiteX5" fmla="*/ 982980 w 2232660"/>
              <a:gd name="connsiteY5" fmla="*/ 266700 h 876300"/>
              <a:gd name="connsiteX6" fmla="*/ 1059180 w 2232660"/>
              <a:gd name="connsiteY6" fmla="*/ 251460 h 876300"/>
              <a:gd name="connsiteX7" fmla="*/ 1059180 w 2232660"/>
              <a:gd name="connsiteY7" fmla="*/ 190500 h 876300"/>
              <a:gd name="connsiteX8" fmla="*/ 1203960 w 2232660"/>
              <a:gd name="connsiteY8" fmla="*/ 198120 h 876300"/>
              <a:gd name="connsiteX9" fmla="*/ 1208246 w 2232660"/>
              <a:gd name="connsiteY9" fmla="*/ 261937 h 876300"/>
              <a:gd name="connsiteX10" fmla="*/ 1325880 w 2232660"/>
              <a:gd name="connsiteY10" fmla="*/ 259080 h 876300"/>
              <a:gd name="connsiteX11" fmla="*/ 1325880 w 2232660"/>
              <a:gd name="connsiteY11" fmla="*/ 236220 h 876300"/>
              <a:gd name="connsiteX12" fmla="*/ 1272540 w 2232660"/>
              <a:gd name="connsiteY12" fmla="*/ 228600 h 876300"/>
              <a:gd name="connsiteX13" fmla="*/ 1272540 w 2232660"/>
              <a:gd name="connsiteY13" fmla="*/ 205740 h 876300"/>
              <a:gd name="connsiteX14" fmla="*/ 1226820 w 2232660"/>
              <a:gd name="connsiteY14" fmla="*/ 205740 h 876300"/>
              <a:gd name="connsiteX15" fmla="*/ 1219200 w 2232660"/>
              <a:gd name="connsiteY15" fmla="*/ 83820 h 876300"/>
              <a:gd name="connsiteX16" fmla="*/ 1287780 w 2232660"/>
              <a:gd name="connsiteY16" fmla="*/ 83820 h 876300"/>
              <a:gd name="connsiteX17" fmla="*/ 1287780 w 2232660"/>
              <a:gd name="connsiteY17" fmla="*/ 53340 h 876300"/>
              <a:gd name="connsiteX18" fmla="*/ 1318260 w 2232660"/>
              <a:gd name="connsiteY18" fmla="*/ 53340 h 876300"/>
              <a:gd name="connsiteX19" fmla="*/ 1325880 w 2232660"/>
              <a:gd name="connsiteY19" fmla="*/ 0 h 876300"/>
              <a:gd name="connsiteX20" fmla="*/ 1501140 w 2232660"/>
              <a:gd name="connsiteY20" fmla="*/ 0 h 876300"/>
              <a:gd name="connsiteX21" fmla="*/ 1492091 w 2232660"/>
              <a:gd name="connsiteY21" fmla="*/ 240506 h 876300"/>
              <a:gd name="connsiteX22" fmla="*/ 1496854 w 2232660"/>
              <a:gd name="connsiteY22" fmla="*/ 322421 h 876300"/>
              <a:gd name="connsiteX23" fmla="*/ 2232660 w 2232660"/>
              <a:gd name="connsiteY23" fmla="*/ 312420 h 876300"/>
              <a:gd name="connsiteX24" fmla="*/ 2217420 w 2232660"/>
              <a:gd name="connsiteY24" fmla="*/ 556260 h 876300"/>
              <a:gd name="connsiteX25" fmla="*/ 2125980 w 2232660"/>
              <a:gd name="connsiteY25" fmla="*/ 541020 h 876300"/>
              <a:gd name="connsiteX26" fmla="*/ 2118360 w 2232660"/>
              <a:gd name="connsiteY26" fmla="*/ 723900 h 876300"/>
              <a:gd name="connsiteX27" fmla="*/ 1973580 w 2232660"/>
              <a:gd name="connsiteY27" fmla="*/ 731520 h 876300"/>
              <a:gd name="connsiteX28" fmla="*/ 1965960 w 2232660"/>
              <a:gd name="connsiteY28" fmla="*/ 548640 h 876300"/>
              <a:gd name="connsiteX29" fmla="*/ 297180 w 2232660"/>
              <a:gd name="connsiteY29" fmla="*/ 563880 h 876300"/>
              <a:gd name="connsiteX30" fmla="*/ 297180 w 2232660"/>
              <a:gd name="connsiteY30" fmla="*/ 868680 h 876300"/>
              <a:gd name="connsiteX31" fmla="*/ 228600 w 2232660"/>
              <a:gd name="connsiteY31" fmla="*/ 845820 h 876300"/>
              <a:gd name="connsiteX32" fmla="*/ 182880 w 2232660"/>
              <a:gd name="connsiteY32" fmla="*/ 845820 h 876300"/>
              <a:gd name="connsiteX33" fmla="*/ 129540 w 2232660"/>
              <a:gd name="connsiteY33" fmla="*/ 876300 h 876300"/>
              <a:gd name="connsiteX0" fmla="*/ 129540 w 2232660"/>
              <a:gd name="connsiteY0" fmla="*/ 876300 h 876300"/>
              <a:gd name="connsiteX1" fmla="*/ 152400 w 2232660"/>
              <a:gd name="connsiteY1" fmla="*/ 571500 h 876300"/>
              <a:gd name="connsiteX2" fmla="*/ 0 w 2232660"/>
              <a:gd name="connsiteY2" fmla="*/ 563880 h 876300"/>
              <a:gd name="connsiteX3" fmla="*/ 0 w 2232660"/>
              <a:gd name="connsiteY3" fmla="*/ 327660 h 876300"/>
              <a:gd name="connsiteX4" fmla="*/ 975360 w 2232660"/>
              <a:gd name="connsiteY4" fmla="*/ 312420 h 876300"/>
              <a:gd name="connsiteX5" fmla="*/ 975836 w 2232660"/>
              <a:gd name="connsiteY5" fmla="*/ 254794 h 876300"/>
              <a:gd name="connsiteX6" fmla="*/ 1059180 w 2232660"/>
              <a:gd name="connsiteY6" fmla="*/ 251460 h 876300"/>
              <a:gd name="connsiteX7" fmla="*/ 1059180 w 2232660"/>
              <a:gd name="connsiteY7" fmla="*/ 190500 h 876300"/>
              <a:gd name="connsiteX8" fmla="*/ 1203960 w 2232660"/>
              <a:gd name="connsiteY8" fmla="*/ 198120 h 876300"/>
              <a:gd name="connsiteX9" fmla="*/ 1208246 w 2232660"/>
              <a:gd name="connsiteY9" fmla="*/ 261937 h 876300"/>
              <a:gd name="connsiteX10" fmla="*/ 1325880 w 2232660"/>
              <a:gd name="connsiteY10" fmla="*/ 259080 h 876300"/>
              <a:gd name="connsiteX11" fmla="*/ 1325880 w 2232660"/>
              <a:gd name="connsiteY11" fmla="*/ 236220 h 876300"/>
              <a:gd name="connsiteX12" fmla="*/ 1272540 w 2232660"/>
              <a:gd name="connsiteY12" fmla="*/ 228600 h 876300"/>
              <a:gd name="connsiteX13" fmla="*/ 1272540 w 2232660"/>
              <a:gd name="connsiteY13" fmla="*/ 205740 h 876300"/>
              <a:gd name="connsiteX14" fmla="*/ 1226820 w 2232660"/>
              <a:gd name="connsiteY14" fmla="*/ 205740 h 876300"/>
              <a:gd name="connsiteX15" fmla="*/ 1219200 w 2232660"/>
              <a:gd name="connsiteY15" fmla="*/ 83820 h 876300"/>
              <a:gd name="connsiteX16" fmla="*/ 1287780 w 2232660"/>
              <a:gd name="connsiteY16" fmla="*/ 83820 h 876300"/>
              <a:gd name="connsiteX17" fmla="*/ 1287780 w 2232660"/>
              <a:gd name="connsiteY17" fmla="*/ 53340 h 876300"/>
              <a:gd name="connsiteX18" fmla="*/ 1318260 w 2232660"/>
              <a:gd name="connsiteY18" fmla="*/ 53340 h 876300"/>
              <a:gd name="connsiteX19" fmla="*/ 1325880 w 2232660"/>
              <a:gd name="connsiteY19" fmla="*/ 0 h 876300"/>
              <a:gd name="connsiteX20" fmla="*/ 1501140 w 2232660"/>
              <a:gd name="connsiteY20" fmla="*/ 0 h 876300"/>
              <a:gd name="connsiteX21" fmla="*/ 1492091 w 2232660"/>
              <a:gd name="connsiteY21" fmla="*/ 240506 h 876300"/>
              <a:gd name="connsiteX22" fmla="*/ 1496854 w 2232660"/>
              <a:gd name="connsiteY22" fmla="*/ 322421 h 876300"/>
              <a:gd name="connsiteX23" fmla="*/ 2232660 w 2232660"/>
              <a:gd name="connsiteY23" fmla="*/ 312420 h 876300"/>
              <a:gd name="connsiteX24" fmla="*/ 2217420 w 2232660"/>
              <a:gd name="connsiteY24" fmla="*/ 556260 h 876300"/>
              <a:gd name="connsiteX25" fmla="*/ 2125980 w 2232660"/>
              <a:gd name="connsiteY25" fmla="*/ 541020 h 876300"/>
              <a:gd name="connsiteX26" fmla="*/ 2118360 w 2232660"/>
              <a:gd name="connsiteY26" fmla="*/ 723900 h 876300"/>
              <a:gd name="connsiteX27" fmla="*/ 1973580 w 2232660"/>
              <a:gd name="connsiteY27" fmla="*/ 731520 h 876300"/>
              <a:gd name="connsiteX28" fmla="*/ 1965960 w 2232660"/>
              <a:gd name="connsiteY28" fmla="*/ 548640 h 876300"/>
              <a:gd name="connsiteX29" fmla="*/ 297180 w 2232660"/>
              <a:gd name="connsiteY29" fmla="*/ 563880 h 876300"/>
              <a:gd name="connsiteX30" fmla="*/ 297180 w 2232660"/>
              <a:gd name="connsiteY30" fmla="*/ 868680 h 876300"/>
              <a:gd name="connsiteX31" fmla="*/ 228600 w 2232660"/>
              <a:gd name="connsiteY31" fmla="*/ 845820 h 876300"/>
              <a:gd name="connsiteX32" fmla="*/ 182880 w 2232660"/>
              <a:gd name="connsiteY32" fmla="*/ 845820 h 876300"/>
              <a:gd name="connsiteX33" fmla="*/ 129540 w 2232660"/>
              <a:gd name="connsiteY33" fmla="*/ 876300 h 876300"/>
              <a:gd name="connsiteX0" fmla="*/ 129540 w 2232660"/>
              <a:gd name="connsiteY0" fmla="*/ 876300 h 876300"/>
              <a:gd name="connsiteX1" fmla="*/ 152400 w 2232660"/>
              <a:gd name="connsiteY1" fmla="*/ 571500 h 876300"/>
              <a:gd name="connsiteX2" fmla="*/ 0 w 2232660"/>
              <a:gd name="connsiteY2" fmla="*/ 563880 h 876300"/>
              <a:gd name="connsiteX3" fmla="*/ 0 w 2232660"/>
              <a:gd name="connsiteY3" fmla="*/ 327660 h 876300"/>
              <a:gd name="connsiteX4" fmla="*/ 975360 w 2232660"/>
              <a:gd name="connsiteY4" fmla="*/ 312420 h 876300"/>
              <a:gd name="connsiteX5" fmla="*/ 975836 w 2232660"/>
              <a:gd name="connsiteY5" fmla="*/ 254794 h 876300"/>
              <a:gd name="connsiteX6" fmla="*/ 1059180 w 2232660"/>
              <a:gd name="connsiteY6" fmla="*/ 251460 h 876300"/>
              <a:gd name="connsiteX7" fmla="*/ 1059180 w 2232660"/>
              <a:gd name="connsiteY7" fmla="*/ 190500 h 876300"/>
              <a:gd name="connsiteX8" fmla="*/ 1203960 w 2232660"/>
              <a:gd name="connsiteY8" fmla="*/ 198120 h 876300"/>
              <a:gd name="connsiteX9" fmla="*/ 1208246 w 2232660"/>
              <a:gd name="connsiteY9" fmla="*/ 261937 h 876300"/>
              <a:gd name="connsiteX10" fmla="*/ 1325880 w 2232660"/>
              <a:gd name="connsiteY10" fmla="*/ 259080 h 876300"/>
              <a:gd name="connsiteX11" fmla="*/ 1325880 w 2232660"/>
              <a:gd name="connsiteY11" fmla="*/ 236220 h 876300"/>
              <a:gd name="connsiteX12" fmla="*/ 1272540 w 2232660"/>
              <a:gd name="connsiteY12" fmla="*/ 228600 h 876300"/>
              <a:gd name="connsiteX13" fmla="*/ 1272540 w 2232660"/>
              <a:gd name="connsiteY13" fmla="*/ 205740 h 876300"/>
              <a:gd name="connsiteX14" fmla="*/ 1226820 w 2232660"/>
              <a:gd name="connsiteY14" fmla="*/ 205740 h 876300"/>
              <a:gd name="connsiteX15" fmla="*/ 1219200 w 2232660"/>
              <a:gd name="connsiteY15" fmla="*/ 83820 h 876300"/>
              <a:gd name="connsiteX16" fmla="*/ 1287780 w 2232660"/>
              <a:gd name="connsiteY16" fmla="*/ 83820 h 876300"/>
              <a:gd name="connsiteX17" fmla="*/ 1287780 w 2232660"/>
              <a:gd name="connsiteY17" fmla="*/ 53340 h 876300"/>
              <a:gd name="connsiteX18" fmla="*/ 1318260 w 2232660"/>
              <a:gd name="connsiteY18" fmla="*/ 53340 h 876300"/>
              <a:gd name="connsiteX19" fmla="*/ 1325880 w 2232660"/>
              <a:gd name="connsiteY19" fmla="*/ 0 h 876300"/>
              <a:gd name="connsiteX20" fmla="*/ 1501140 w 2232660"/>
              <a:gd name="connsiteY20" fmla="*/ 0 h 876300"/>
              <a:gd name="connsiteX21" fmla="*/ 1492091 w 2232660"/>
              <a:gd name="connsiteY21" fmla="*/ 240506 h 876300"/>
              <a:gd name="connsiteX22" fmla="*/ 1496854 w 2232660"/>
              <a:gd name="connsiteY22" fmla="*/ 322421 h 876300"/>
              <a:gd name="connsiteX23" fmla="*/ 2232660 w 2232660"/>
              <a:gd name="connsiteY23" fmla="*/ 312420 h 876300"/>
              <a:gd name="connsiteX24" fmla="*/ 2217420 w 2232660"/>
              <a:gd name="connsiteY24" fmla="*/ 556260 h 876300"/>
              <a:gd name="connsiteX25" fmla="*/ 2130743 w 2232660"/>
              <a:gd name="connsiteY25" fmla="*/ 555307 h 876300"/>
              <a:gd name="connsiteX26" fmla="*/ 2118360 w 2232660"/>
              <a:gd name="connsiteY26" fmla="*/ 723900 h 876300"/>
              <a:gd name="connsiteX27" fmla="*/ 1973580 w 2232660"/>
              <a:gd name="connsiteY27" fmla="*/ 731520 h 876300"/>
              <a:gd name="connsiteX28" fmla="*/ 1965960 w 2232660"/>
              <a:gd name="connsiteY28" fmla="*/ 548640 h 876300"/>
              <a:gd name="connsiteX29" fmla="*/ 297180 w 2232660"/>
              <a:gd name="connsiteY29" fmla="*/ 563880 h 876300"/>
              <a:gd name="connsiteX30" fmla="*/ 297180 w 2232660"/>
              <a:gd name="connsiteY30" fmla="*/ 868680 h 876300"/>
              <a:gd name="connsiteX31" fmla="*/ 228600 w 2232660"/>
              <a:gd name="connsiteY31" fmla="*/ 845820 h 876300"/>
              <a:gd name="connsiteX32" fmla="*/ 182880 w 2232660"/>
              <a:gd name="connsiteY32" fmla="*/ 845820 h 876300"/>
              <a:gd name="connsiteX33" fmla="*/ 129540 w 2232660"/>
              <a:gd name="connsiteY33" fmla="*/ 876300 h 876300"/>
              <a:gd name="connsiteX0" fmla="*/ 129540 w 2232660"/>
              <a:gd name="connsiteY0" fmla="*/ 876300 h 876300"/>
              <a:gd name="connsiteX1" fmla="*/ 133350 w 2232660"/>
              <a:gd name="connsiteY1" fmla="*/ 576263 h 876300"/>
              <a:gd name="connsiteX2" fmla="*/ 0 w 2232660"/>
              <a:gd name="connsiteY2" fmla="*/ 563880 h 876300"/>
              <a:gd name="connsiteX3" fmla="*/ 0 w 2232660"/>
              <a:gd name="connsiteY3" fmla="*/ 327660 h 876300"/>
              <a:gd name="connsiteX4" fmla="*/ 975360 w 2232660"/>
              <a:gd name="connsiteY4" fmla="*/ 312420 h 876300"/>
              <a:gd name="connsiteX5" fmla="*/ 975836 w 2232660"/>
              <a:gd name="connsiteY5" fmla="*/ 254794 h 876300"/>
              <a:gd name="connsiteX6" fmla="*/ 1059180 w 2232660"/>
              <a:gd name="connsiteY6" fmla="*/ 251460 h 876300"/>
              <a:gd name="connsiteX7" fmla="*/ 1059180 w 2232660"/>
              <a:gd name="connsiteY7" fmla="*/ 190500 h 876300"/>
              <a:gd name="connsiteX8" fmla="*/ 1203960 w 2232660"/>
              <a:gd name="connsiteY8" fmla="*/ 198120 h 876300"/>
              <a:gd name="connsiteX9" fmla="*/ 1208246 w 2232660"/>
              <a:gd name="connsiteY9" fmla="*/ 261937 h 876300"/>
              <a:gd name="connsiteX10" fmla="*/ 1325880 w 2232660"/>
              <a:gd name="connsiteY10" fmla="*/ 259080 h 876300"/>
              <a:gd name="connsiteX11" fmla="*/ 1325880 w 2232660"/>
              <a:gd name="connsiteY11" fmla="*/ 236220 h 876300"/>
              <a:gd name="connsiteX12" fmla="*/ 1272540 w 2232660"/>
              <a:gd name="connsiteY12" fmla="*/ 228600 h 876300"/>
              <a:gd name="connsiteX13" fmla="*/ 1272540 w 2232660"/>
              <a:gd name="connsiteY13" fmla="*/ 205740 h 876300"/>
              <a:gd name="connsiteX14" fmla="*/ 1226820 w 2232660"/>
              <a:gd name="connsiteY14" fmla="*/ 205740 h 876300"/>
              <a:gd name="connsiteX15" fmla="*/ 1219200 w 2232660"/>
              <a:gd name="connsiteY15" fmla="*/ 83820 h 876300"/>
              <a:gd name="connsiteX16" fmla="*/ 1287780 w 2232660"/>
              <a:gd name="connsiteY16" fmla="*/ 83820 h 876300"/>
              <a:gd name="connsiteX17" fmla="*/ 1287780 w 2232660"/>
              <a:gd name="connsiteY17" fmla="*/ 53340 h 876300"/>
              <a:gd name="connsiteX18" fmla="*/ 1318260 w 2232660"/>
              <a:gd name="connsiteY18" fmla="*/ 53340 h 876300"/>
              <a:gd name="connsiteX19" fmla="*/ 1325880 w 2232660"/>
              <a:gd name="connsiteY19" fmla="*/ 0 h 876300"/>
              <a:gd name="connsiteX20" fmla="*/ 1501140 w 2232660"/>
              <a:gd name="connsiteY20" fmla="*/ 0 h 876300"/>
              <a:gd name="connsiteX21" fmla="*/ 1492091 w 2232660"/>
              <a:gd name="connsiteY21" fmla="*/ 240506 h 876300"/>
              <a:gd name="connsiteX22" fmla="*/ 1496854 w 2232660"/>
              <a:gd name="connsiteY22" fmla="*/ 322421 h 876300"/>
              <a:gd name="connsiteX23" fmla="*/ 2232660 w 2232660"/>
              <a:gd name="connsiteY23" fmla="*/ 312420 h 876300"/>
              <a:gd name="connsiteX24" fmla="*/ 2217420 w 2232660"/>
              <a:gd name="connsiteY24" fmla="*/ 556260 h 876300"/>
              <a:gd name="connsiteX25" fmla="*/ 2130743 w 2232660"/>
              <a:gd name="connsiteY25" fmla="*/ 555307 h 876300"/>
              <a:gd name="connsiteX26" fmla="*/ 2118360 w 2232660"/>
              <a:gd name="connsiteY26" fmla="*/ 723900 h 876300"/>
              <a:gd name="connsiteX27" fmla="*/ 1973580 w 2232660"/>
              <a:gd name="connsiteY27" fmla="*/ 731520 h 876300"/>
              <a:gd name="connsiteX28" fmla="*/ 1965960 w 2232660"/>
              <a:gd name="connsiteY28" fmla="*/ 548640 h 876300"/>
              <a:gd name="connsiteX29" fmla="*/ 297180 w 2232660"/>
              <a:gd name="connsiteY29" fmla="*/ 563880 h 876300"/>
              <a:gd name="connsiteX30" fmla="*/ 297180 w 2232660"/>
              <a:gd name="connsiteY30" fmla="*/ 868680 h 876300"/>
              <a:gd name="connsiteX31" fmla="*/ 228600 w 2232660"/>
              <a:gd name="connsiteY31" fmla="*/ 845820 h 876300"/>
              <a:gd name="connsiteX32" fmla="*/ 182880 w 2232660"/>
              <a:gd name="connsiteY32" fmla="*/ 845820 h 876300"/>
              <a:gd name="connsiteX33" fmla="*/ 129540 w 2232660"/>
              <a:gd name="connsiteY33" fmla="*/ 876300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232660" h="876300">
                <a:moveTo>
                  <a:pt x="129540" y="876300"/>
                </a:moveTo>
                <a:lnTo>
                  <a:pt x="133350" y="576263"/>
                </a:lnTo>
                <a:lnTo>
                  <a:pt x="0" y="563880"/>
                </a:lnTo>
                <a:lnTo>
                  <a:pt x="0" y="327660"/>
                </a:lnTo>
                <a:lnTo>
                  <a:pt x="975360" y="312420"/>
                </a:lnTo>
                <a:cubicBezTo>
                  <a:pt x="975519" y="293211"/>
                  <a:pt x="975677" y="274003"/>
                  <a:pt x="975836" y="254794"/>
                </a:cubicBezTo>
                <a:lnTo>
                  <a:pt x="1059180" y="251460"/>
                </a:lnTo>
                <a:lnTo>
                  <a:pt x="1059180" y="190500"/>
                </a:lnTo>
                <a:lnTo>
                  <a:pt x="1203960" y="198120"/>
                </a:lnTo>
                <a:lnTo>
                  <a:pt x="1208246" y="261937"/>
                </a:lnTo>
                <a:lnTo>
                  <a:pt x="1325880" y="259080"/>
                </a:lnTo>
                <a:lnTo>
                  <a:pt x="1325880" y="236220"/>
                </a:lnTo>
                <a:lnTo>
                  <a:pt x="1272540" y="228600"/>
                </a:lnTo>
                <a:lnTo>
                  <a:pt x="1272540" y="205740"/>
                </a:lnTo>
                <a:lnTo>
                  <a:pt x="1226820" y="205740"/>
                </a:lnTo>
                <a:lnTo>
                  <a:pt x="1219200" y="83820"/>
                </a:lnTo>
                <a:lnTo>
                  <a:pt x="1287780" y="83820"/>
                </a:lnTo>
                <a:lnTo>
                  <a:pt x="1287780" y="53340"/>
                </a:lnTo>
                <a:lnTo>
                  <a:pt x="1318260" y="53340"/>
                </a:lnTo>
                <a:lnTo>
                  <a:pt x="1325880" y="0"/>
                </a:lnTo>
                <a:lnTo>
                  <a:pt x="1501140" y="0"/>
                </a:lnTo>
                <a:cubicBezTo>
                  <a:pt x="1485900" y="86360"/>
                  <a:pt x="1500187" y="151765"/>
                  <a:pt x="1492091" y="240506"/>
                </a:cubicBezTo>
                <a:lnTo>
                  <a:pt x="1496854" y="322421"/>
                </a:lnTo>
                <a:lnTo>
                  <a:pt x="2232660" y="312420"/>
                </a:lnTo>
                <a:lnTo>
                  <a:pt x="2217420" y="556260"/>
                </a:lnTo>
                <a:lnTo>
                  <a:pt x="2130743" y="555307"/>
                </a:lnTo>
                <a:lnTo>
                  <a:pt x="2118360" y="723900"/>
                </a:lnTo>
                <a:lnTo>
                  <a:pt x="1973580" y="731520"/>
                </a:lnTo>
                <a:lnTo>
                  <a:pt x="1965960" y="548640"/>
                </a:lnTo>
                <a:lnTo>
                  <a:pt x="297180" y="563880"/>
                </a:lnTo>
                <a:lnTo>
                  <a:pt x="297180" y="868680"/>
                </a:lnTo>
                <a:lnTo>
                  <a:pt x="228600" y="845820"/>
                </a:lnTo>
                <a:lnTo>
                  <a:pt x="182880" y="845820"/>
                </a:lnTo>
                <a:lnTo>
                  <a:pt x="129540" y="8763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DBA917E-1B1E-DB4E-B59F-C85F945733BD}"/>
              </a:ext>
            </a:extLst>
          </p:cNvPr>
          <p:cNvSpPr/>
          <p:nvPr/>
        </p:nvSpPr>
        <p:spPr>
          <a:xfrm>
            <a:off x="4962525" y="1800225"/>
            <a:ext cx="2319338" cy="1633538"/>
          </a:xfrm>
          <a:custGeom>
            <a:avLst/>
            <a:gdLst>
              <a:gd name="connsiteX0" fmla="*/ 109538 w 2319338"/>
              <a:gd name="connsiteY0" fmla="*/ 1528763 h 1633538"/>
              <a:gd name="connsiteX1" fmla="*/ 109538 w 2319338"/>
              <a:gd name="connsiteY1" fmla="*/ 1247775 h 1633538"/>
              <a:gd name="connsiteX2" fmla="*/ 185738 w 2319338"/>
              <a:gd name="connsiteY2" fmla="*/ 1233488 h 1633538"/>
              <a:gd name="connsiteX3" fmla="*/ 176213 w 2319338"/>
              <a:gd name="connsiteY3" fmla="*/ 1038225 h 1633538"/>
              <a:gd name="connsiteX4" fmla="*/ 0 w 2319338"/>
              <a:gd name="connsiteY4" fmla="*/ 1028700 h 1633538"/>
              <a:gd name="connsiteX5" fmla="*/ 133350 w 2319338"/>
              <a:gd name="connsiteY5" fmla="*/ 781050 h 1633538"/>
              <a:gd name="connsiteX6" fmla="*/ 142875 w 2319338"/>
              <a:gd name="connsiteY6" fmla="*/ 447675 h 1633538"/>
              <a:gd name="connsiteX7" fmla="*/ 290513 w 2319338"/>
              <a:gd name="connsiteY7" fmla="*/ 452438 h 1633538"/>
              <a:gd name="connsiteX8" fmla="*/ 285750 w 2319338"/>
              <a:gd name="connsiteY8" fmla="*/ 0 h 1633538"/>
              <a:gd name="connsiteX9" fmla="*/ 2314575 w 2319338"/>
              <a:gd name="connsiteY9" fmla="*/ 0 h 1633538"/>
              <a:gd name="connsiteX10" fmla="*/ 2319338 w 2319338"/>
              <a:gd name="connsiteY10" fmla="*/ 347663 h 1633538"/>
              <a:gd name="connsiteX11" fmla="*/ 1881188 w 2319338"/>
              <a:gd name="connsiteY11" fmla="*/ 309563 h 1633538"/>
              <a:gd name="connsiteX12" fmla="*/ 1876425 w 2319338"/>
              <a:gd name="connsiteY12" fmla="*/ 471488 h 1633538"/>
              <a:gd name="connsiteX13" fmla="*/ 1919288 w 2319338"/>
              <a:gd name="connsiteY13" fmla="*/ 466725 h 1633538"/>
              <a:gd name="connsiteX14" fmla="*/ 1914525 w 2319338"/>
              <a:gd name="connsiteY14" fmla="*/ 752475 h 1633538"/>
              <a:gd name="connsiteX15" fmla="*/ 1881188 w 2319338"/>
              <a:gd name="connsiteY15" fmla="*/ 757238 h 1633538"/>
              <a:gd name="connsiteX16" fmla="*/ 1876425 w 2319338"/>
              <a:gd name="connsiteY16" fmla="*/ 1362075 h 1633538"/>
              <a:gd name="connsiteX17" fmla="*/ 1914525 w 2319338"/>
              <a:gd name="connsiteY17" fmla="*/ 1362075 h 1633538"/>
              <a:gd name="connsiteX18" fmla="*/ 1914525 w 2319338"/>
              <a:gd name="connsiteY18" fmla="*/ 1400175 h 1633538"/>
              <a:gd name="connsiteX19" fmla="*/ 2228850 w 2319338"/>
              <a:gd name="connsiteY19" fmla="*/ 1395413 h 1633538"/>
              <a:gd name="connsiteX20" fmla="*/ 2238375 w 2319338"/>
              <a:gd name="connsiteY20" fmla="*/ 1633538 h 1633538"/>
              <a:gd name="connsiteX21" fmla="*/ 1562100 w 2319338"/>
              <a:gd name="connsiteY21" fmla="*/ 1633538 h 1633538"/>
              <a:gd name="connsiteX22" fmla="*/ 1571625 w 2319338"/>
              <a:gd name="connsiteY22" fmla="*/ 728663 h 1633538"/>
              <a:gd name="connsiteX23" fmla="*/ 452438 w 2319338"/>
              <a:gd name="connsiteY23" fmla="*/ 728663 h 1633538"/>
              <a:gd name="connsiteX24" fmla="*/ 452438 w 2319338"/>
              <a:gd name="connsiteY24" fmla="*/ 785813 h 1633538"/>
              <a:gd name="connsiteX25" fmla="*/ 528638 w 2319338"/>
              <a:gd name="connsiteY25" fmla="*/ 819150 h 1633538"/>
              <a:gd name="connsiteX26" fmla="*/ 614363 w 2319338"/>
              <a:gd name="connsiteY26" fmla="*/ 1009650 h 1633538"/>
              <a:gd name="connsiteX27" fmla="*/ 485775 w 2319338"/>
              <a:gd name="connsiteY27" fmla="*/ 1023938 h 1633538"/>
              <a:gd name="connsiteX28" fmla="*/ 476250 w 2319338"/>
              <a:gd name="connsiteY28" fmla="*/ 1247775 h 1633538"/>
              <a:gd name="connsiteX29" fmla="*/ 528638 w 2319338"/>
              <a:gd name="connsiteY29" fmla="*/ 1252538 h 1633538"/>
              <a:gd name="connsiteX30" fmla="*/ 523875 w 2319338"/>
              <a:gd name="connsiteY30" fmla="*/ 1509713 h 1633538"/>
              <a:gd name="connsiteX31" fmla="*/ 109538 w 2319338"/>
              <a:gd name="connsiteY31" fmla="*/ 1528763 h 163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19338" h="1633538">
                <a:moveTo>
                  <a:pt x="109538" y="1528763"/>
                </a:moveTo>
                <a:lnTo>
                  <a:pt x="109538" y="1247775"/>
                </a:lnTo>
                <a:lnTo>
                  <a:pt x="185738" y="1233488"/>
                </a:lnTo>
                <a:lnTo>
                  <a:pt x="176213" y="1038225"/>
                </a:lnTo>
                <a:lnTo>
                  <a:pt x="0" y="1028700"/>
                </a:lnTo>
                <a:lnTo>
                  <a:pt x="133350" y="781050"/>
                </a:lnTo>
                <a:lnTo>
                  <a:pt x="142875" y="447675"/>
                </a:lnTo>
                <a:lnTo>
                  <a:pt x="290513" y="452438"/>
                </a:lnTo>
                <a:cubicBezTo>
                  <a:pt x="288925" y="301625"/>
                  <a:pt x="287338" y="150813"/>
                  <a:pt x="285750" y="0"/>
                </a:cubicBezTo>
                <a:lnTo>
                  <a:pt x="2314575" y="0"/>
                </a:lnTo>
                <a:cubicBezTo>
                  <a:pt x="2316163" y="115888"/>
                  <a:pt x="2317750" y="231775"/>
                  <a:pt x="2319338" y="347663"/>
                </a:cubicBezTo>
                <a:lnTo>
                  <a:pt x="1881188" y="309563"/>
                </a:lnTo>
                <a:lnTo>
                  <a:pt x="1876425" y="471488"/>
                </a:lnTo>
                <a:lnTo>
                  <a:pt x="1919288" y="466725"/>
                </a:lnTo>
                <a:cubicBezTo>
                  <a:pt x="1917700" y="561975"/>
                  <a:pt x="1916113" y="657225"/>
                  <a:pt x="1914525" y="752475"/>
                </a:cubicBezTo>
                <a:lnTo>
                  <a:pt x="1881188" y="757238"/>
                </a:lnTo>
                <a:cubicBezTo>
                  <a:pt x="1879600" y="958850"/>
                  <a:pt x="1878013" y="1160463"/>
                  <a:pt x="1876425" y="1362075"/>
                </a:cubicBezTo>
                <a:lnTo>
                  <a:pt x="1914525" y="1362075"/>
                </a:lnTo>
                <a:lnTo>
                  <a:pt x="1914525" y="1400175"/>
                </a:lnTo>
                <a:lnTo>
                  <a:pt x="2228850" y="1395413"/>
                </a:lnTo>
                <a:lnTo>
                  <a:pt x="2238375" y="1633538"/>
                </a:lnTo>
                <a:lnTo>
                  <a:pt x="1562100" y="1633538"/>
                </a:lnTo>
                <a:lnTo>
                  <a:pt x="1571625" y="728663"/>
                </a:lnTo>
                <a:lnTo>
                  <a:pt x="452438" y="728663"/>
                </a:lnTo>
                <a:lnTo>
                  <a:pt x="452438" y="785813"/>
                </a:lnTo>
                <a:lnTo>
                  <a:pt x="528638" y="819150"/>
                </a:lnTo>
                <a:lnTo>
                  <a:pt x="614363" y="1009650"/>
                </a:lnTo>
                <a:lnTo>
                  <a:pt x="485775" y="1023938"/>
                </a:lnTo>
                <a:lnTo>
                  <a:pt x="476250" y="1247775"/>
                </a:lnTo>
                <a:lnTo>
                  <a:pt x="528638" y="1252538"/>
                </a:lnTo>
                <a:cubicBezTo>
                  <a:pt x="527050" y="1338263"/>
                  <a:pt x="525463" y="1423988"/>
                  <a:pt x="523875" y="1509713"/>
                </a:cubicBezTo>
                <a:lnTo>
                  <a:pt x="109538" y="1528763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3FC34A0-EECA-33CA-F375-0864A1C75A9C}"/>
              </a:ext>
            </a:extLst>
          </p:cNvPr>
          <p:cNvSpPr/>
          <p:nvPr/>
        </p:nvSpPr>
        <p:spPr>
          <a:xfrm>
            <a:off x="8677275" y="1847850"/>
            <a:ext cx="2119313" cy="1576388"/>
          </a:xfrm>
          <a:custGeom>
            <a:avLst/>
            <a:gdLst>
              <a:gd name="connsiteX0" fmla="*/ 71438 w 2119313"/>
              <a:gd name="connsiteY0" fmla="*/ 1476375 h 1576388"/>
              <a:gd name="connsiteX1" fmla="*/ 71438 w 2119313"/>
              <a:gd name="connsiteY1" fmla="*/ 1262063 h 1576388"/>
              <a:gd name="connsiteX2" fmla="*/ 128588 w 2119313"/>
              <a:gd name="connsiteY2" fmla="*/ 1262063 h 1576388"/>
              <a:gd name="connsiteX3" fmla="*/ 114300 w 2119313"/>
              <a:gd name="connsiteY3" fmla="*/ 966788 h 1576388"/>
              <a:gd name="connsiteX4" fmla="*/ 4763 w 2119313"/>
              <a:gd name="connsiteY4" fmla="*/ 985838 h 1576388"/>
              <a:gd name="connsiteX5" fmla="*/ 9525 w 2119313"/>
              <a:gd name="connsiteY5" fmla="*/ 1171575 h 1576388"/>
              <a:gd name="connsiteX6" fmla="*/ 0 w 2119313"/>
              <a:gd name="connsiteY6" fmla="*/ 762000 h 1576388"/>
              <a:gd name="connsiteX7" fmla="*/ 80963 w 2119313"/>
              <a:gd name="connsiteY7" fmla="*/ 619125 h 1576388"/>
              <a:gd name="connsiteX8" fmla="*/ 80963 w 2119313"/>
              <a:gd name="connsiteY8" fmla="*/ 333375 h 1576388"/>
              <a:gd name="connsiteX9" fmla="*/ 395288 w 2119313"/>
              <a:gd name="connsiteY9" fmla="*/ 338138 h 1576388"/>
              <a:gd name="connsiteX10" fmla="*/ 385763 w 2119313"/>
              <a:gd name="connsiteY10" fmla="*/ 0 h 1576388"/>
              <a:gd name="connsiteX11" fmla="*/ 1362075 w 2119313"/>
              <a:gd name="connsiteY11" fmla="*/ 9525 h 1576388"/>
              <a:gd name="connsiteX12" fmla="*/ 1376363 w 2119313"/>
              <a:gd name="connsiteY12" fmla="*/ 66675 h 1576388"/>
              <a:gd name="connsiteX13" fmla="*/ 1371600 w 2119313"/>
              <a:gd name="connsiteY13" fmla="*/ 338138 h 1576388"/>
              <a:gd name="connsiteX14" fmla="*/ 1666875 w 2119313"/>
              <a:gd name="connsiteY14" fmla="*/ 342900 h 1576388"/>
              <a:gd name="connsiteX15" fmla="*/ 1666875 w 2119313"/>
              <a:gd name="connsiteY15" fmla="*/ 628650 h 1576388"/>
              <a:gd name="connsiteX16" fmla="*/ 1628775 w 2119313"/>
              <a:gd name="connsiteY16" fmla="*/ 633413 h 1576388"/>
              <a:gd name="connsiteX17" fmla="*/ 1624013 w 2119313"/>
              <a:gd name="connsiteY17" fmla="*/ 1290638 h 1576388"/>
              <a:gd name="connsiteX18" fmla="*/ 1657350 w 2119313"/>
              <a:gd name="connsiteY18" fmla="*/ 1295400 h 1576388"/>
              <a:gd name="connsiteX19" fmla="*/ 1657350 w 2119313"/>
              <a:gd name="connsiteY19" fmla="*/ 1333500 h 1576388"/>
              <a:gd name="connsiteX20" fmla="*/ 2109788 w 2119313"/>
              <a:gd name="connsiteY20" fmla="*/ 1343025 h 1576388"/>
              <a:gd name="connsiteX21" fmla="*/ 2119313 w 2119313"/>
              <a:gd name="connsiteY21" fmla="*/ 1562100 h 1576388"/>
              <a:gd name="connsiteX22" fmla="*/ 1657350 w 2119313"/>
              <a:gd name="connsiteY22" fmla="*/ 1552575 h 1576388"/>
              <a:gd name="connsiteX23" fmla="*/ 1671638 w 2119313"/>
              <a:gd name="connsiteY23" fmla="*/ 1576388 h 1576388"/>
              <a:gd name="connsiteX24" fmla="*/ 1357313 w 2119313"/>
              <a:gd name="connsiteY24" fmla="*/ 1576388 h 1576388"/>
              <a:gd name="connsiteX25" fmla="*/ 1352550 w 2119313"/>
              <a:gd name="connsiteY25" fmla="*/ 1281113 h 1576388"/>
              <a:gd name="connsiteX26" fmla="*/ 1404938 w 2119313"/>
              <a:gd name="connsiteY26" fmla="*/ 1285875 h 1576388"/>
              <a:gd name="connsiteX27" fmla="*/ 1409700 w 2119313"/>
              <a:gd name="connsiteY27" fmla="*/ 619125 h 1576388"/>
              <a:gd name="connsiteX28" fmla="*/ 1357313 w 2119313"/>
              <a:gd name="connsiteY28" fmla="*/ 633413 h 1576388"/>
              <a:gd name="connsiteX29" fmla="*/ 1357313 w 2119313"/>
              <a:gd name="connsiteY29" fmla="*/ 595313 h 1576388"/>
              <a:gd name="connsiteX30" fmla="*/ 400050 w 2119313"/>
              <a:gd name="connsiteY30" fmla="*/ 590550 h 1576388"/>
              <a:gd name="connsiteX31" fmla="*/ 395288 w 2119313"/>
              <a:gd name="connsiteY31" fmla="*/ 623888 h 1576388"/>
              <a:gd name="connsiteX32" fmla="*/ 347663 w 2119313"/>
              <a:gd name="connsiteY32" fmla="*/ 623888 h 1576388"/>
              <a:gd name="connsiteX33" fmla="*/ 347663 w 2119313"/>
              <a:gd name="connsiteY33" fmla="*/ 661988 h 1576388"/>
              <a:gd name="connsiteX34" fmla="*/ 390525 w 2119313"/>
              <a:gd name="connsiteY34" fmla="*/ 676275 h 1576388"/>
              <a:gd name="connsiteX35" fmla="*/ 400050 w 2119313"/>
              <a:gd name="connsiteY35" fmla="*/ 828675 h 1576388"/>
              <a:gd name="connsiteX36" fmla="*/ 471488 w 2119313"/>
              <a:gd name="connsiteY36" fmla="*/ 828675 h 1576388"/>
              <a:gd name="connsiteX37" fmla="*/ 481013 w 2119313"/>
              <a:gd name="connsiteY37" fmla="*/ 976313 h 1576388"/>
              <a:gd name="connsiteX38" fmla="*/ 342900 w 2119313"/>
              <a:gd name="connsiteY38" fmla="*/ 976313 h 1576388"/>
              <a:gd name="connsiteX39" fmla="*/ 338138 w 2119313"/>
              <a:gd name="connsiteY39" fmla="*/ 1262063 h 1576388"/>
              <a:gd name="connsiteX40" fmla="*/ 400050 w 2119313"/>
              <a:gd name="connsiteY40" fmla="*/ 1266825 h 1576388"/>
              <a:gd name="connsiteX41" fmla="*/ 385763 w 2119313"/>
              <a:gd name="connsiteY41" fmla="*/ 1504950 h 1576388"/>
              <a:gd name="connsiteX42" fmla="*/ 71438 w 2119313"/>
              <a:gd name="connsiteY42" fmla="*/ 1476375 h 157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19313" h="1576388">
                <a:moveTo>
                  <a:pt x="71438" y="1476375"/>
                </a:moveTo>
                <a:lnTo>
                  <a:pt x="71438" y="1262063"/>
                </a:lnTo>
                <a:lnTo>
                  <a:pt x="128588" y="1262063"/>
                </a:lnTo>
                <a:lnTo>
                  <a:pt x="114300" y="966788"/>
                </a:lnTo>
                <a:lnTo>
                  <a:pt x="4763" y="985838"/>
                </a:lnTo>
                <a:lnTo>
                  <a:pt x="9525" y="1171575"/>
                </a:lnTo>
                <a:lnTo>
                  <a:pt x="0" y="762000"/>
                </a:lnTo>
                <a:lnTo>
                  <a:pt x="80963" y="619125"/>
                </a:lnTo>
                <a:lnTo>
                  <a:pt x="80963" y="333375"/>
                </a:lnTo>
                <a:lnTo>
                  <a:pt x="395288" y="338138"/>
                </a:lnTo>
                <a:lnTo>
                  <a:pt x="385763" y="0"/>
                </a:lnTo>
                <a:lnTo>
                  <a:pt x="1362075" y="9525"/>
                </a:lnTo>
                <a:lnTo>
                  <a:pt x="1376363" y="66675"/>
                </a:lnTo>
                <a:cubicBezTo>
                  <a:pt x="1374775" y="157163"/>
                  <a:pt x="1373188" y="247650"/>
                  <a:pt x="1371600" y="338138"/>
                </a:cubicBezTo>
                <a:lnTo>
                  <a:pt x="1666875" y="342900"/>
                </a:lnTo>
                <a:lnTo>
                  <a:pt x="1666875" y="628650"/>
                </a:lnTo>
                <a:lnTo>
                  <a:pt x="1628775" y="633413"/>
                </a:lnTo>
                <a:cubicBezTo>
                  <a:pt x="1627188" y="852488"/>
                  <a:pt x="1625600" y="1071563"/>
                  <a:pt x="1624013" y="1290638"/>
                </a:cubicBezTo>
                <a:lnTo>
                  <a:pt x="1657350" y="1295400"/>
                </a:lnTo>
                <a:lnTo>
                  <a:pt x="1657350" y="1333500"/>
                </a:lnTo>
                <a:lnTo>
                  <a:pt x="2109788" y="1343025"/>
                </a:lnTo>
                <a:lnTo>
                  <a:pt x="2119313" y="1562100"/>
                </a:lnTo>
                <a:lnTo>
                  <a:pt x="1657350" y="1552575"/>
                </a:lnTo>
                <a:lnTo>
                  <a:pt x="1671638" y="1576388"/>
                </a:lnTo>
                <a:lnTo>
                  <a:pt x="1357313" y="1576388"/>
                </a:lnTo>
                <a:cubicBezTo>
                  <a:pt x="1355725" y="1477963"/>
                  <a:pt x="1354138" y="1379538"/>
                  <a:pt x="1352550" y="1281113"/>
                </a:cubicBezTo>
                <a:lnTo>
                  <a:pt x="1404938" y="1285875"/>
                </a:lnTo>
                <a:cubicBezTo>
                  <a:pt x="1406525" y="1063625"/>
                  <a:pt x="1408113" y="841375"/>
                  <a:pt x="1409700" y="619125"/>
                </a:cubicBezTo>
                <a:lnTo>
                  <a:pt x="1357313" y="633413"/>
                </a:lnTo>
                <a:lnTo>
                  <a:pt x="1357313" y="595313"/>
                </a:lnTo>
                <a:lnTo>
                  <a:pt x="400050" y="590550"/>
                </a:lnTo>
                <a:lnTo>
                  <a:pt x="395288" y="623888"/>
                </a:lnTo>
                <a:lnTo>
                  <a:pt x="347663" y="623888"/>
                </a:lnTo>
                <a:lnTo>
                  <a:pt x="347663" y="661988"/>
                </a:lnTo>
                <a:lnTo>
                  <a:pt x="390525" y="676275"/>
                </a:lnTo>
                <a:lnTo>
                  <a:pt x="400050" y="828675"/>
                </a:lnTo>
                <a:lnTo>
                  <a:pt x="471488" y="828675"/>
                </a:lnTo>
                <a:lnTo>
                  <a:pt x="481013" y="976313"/>
                </a:lnTo>
                <a:lnTo>
                  <a:pt x="342900" y="976313"/>
                </a:lnTo>
                <a:cubicBezTo>
                  <a:pt x="341313" y="1071563"/>
                  <a:pt x="339725" y="1166813"/>
                  <a:pt x="338138" y="1262063"/>
                </a:cubicBezTo>
                <a:lnTo>
                  <a:pt x="400050" y="1266825"/>
                </a:lnTo>
                <a:lnTo>
                  <a:pt x="385763" y="1504950"/>
                </a:lnTo>
                <a:lnTo>
                  <a:pt x="71438" y="1476375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 descr="Machine generated alternative text:&#10;">
            <a:extLst>
              <a:ext uri="{FF2B5EF4-FFF2-40B4-BE49-F238E27FC236}">
                <a16:creationId xmlns:a16="http://schemas.microsoft.com/office/drawing/2014/main" id="{08B3E7A8-6164-8DD1-E6F1-F6E750687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r="9729"/>
          <a:stretch/>
        </p:blipFill>
        <p:spPr bwMode="auto">
          <a:xfrm>
            <a:off x="8680771" y="0"/>
            <a:ext cx="1827762" cy="16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achine generated alternative text:&#10;200mm &quot; ">
            <a:extLst>
              <a:ext uri="{FF2B5EF4-FFF2-40B4-BE49-F238E27FC236}">
                <a16:creationId xmlns:a16="http://schemas.microsoft.com/office/drawing/2014/main" id="{9BED1D03-222C-797B-A416-209FA4897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20"/>
          <a:stretch/>
        </p:blipFill>
        <p:spPr bwMode="auto">
          <a:xfrm>
            <a:off x="10508533" y="-47706"/>
            <a:ext cx="1689886" cy="17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F44FC1-0929-A8EB-B955-D2E1D72EFDAB}"/>
              </a:ext>
            </a:extLst>
          </p:cNvPr>
          <p:cNvSpPr txBox="1"/>
          <p:nvPr/>
        </p:nvSpPr>
        <p:spPr>
          <a:xfrm>
            <a:off x="463827" y="4528254"/>
            <a:ext cx="404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“Warm”/temperature regulated transfer line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200-400°C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B1B802-A165-6371-E726-40A9474D04E7}"/>
              </a:ext>
            </a:extLst>
          </p:cNvPr>
          <p:cNvSpPr txBox="1"/>
          <p:nvPr/>
        </p:nvSpPr>
        <p:spPr>
          <a:xfrm>
            <a:off x="130809" y="5679238"/>
            <a:ext cx="5049078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Relatively low volatility elements allowed (Zn, Cd, Hg)</a:t>
            </a:r>
          </a:p>
          <a:p>
            <a:pPr algn="ctr"/>
            <a:r>
              <a:rPr lang="en-US" sz="1600" baseline="-25000" dirty="0"/>
              <a:t>Mainly used in liquid metal targets: condense target material evaporating) but also filters less volatile elements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2F33927-29C6-F6CD-AE9E-A42D705434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50" r="30349"/>
          <a:stretch/>
        </p:blipFill>
        <p:spPr>
          <a:xfrm>
            <a:off x="6910949" y="0"/>
            <a:ext cx="1827762" cy="16659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73F9B4-7FA9-FE8E-C55B-5D4C3CF772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35" r="8692" b="13443"/>
          <a:stretch/>
        </p:blipFill>
        <p:spPr>
          <a:xfrm>
            <a:off x="5309406" y="2778"/>
            <a:ext cx="1625575" cy="16659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B34CDC-7F91-69B3-3B44-7EC938D31AF5}"/>
              </a:ext>
            </a:extLst>
          </p:cNvPr>
          <p:cNvSpPr txBox="1"/>
          <p:nvPr/>
        </p:nvSpPr>
        <p:spPr>
          <a:xfrm>
            <a:off x="4617001" y="4401755"/>
            <a:ext cx="7444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Quartz, temperature regulated transfer line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“Cold” type 380-790°C                       “Warm” type 680-1150°C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C71853-5CCE-546B-1B2B-DBBC1C4E6E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92" y="994388"/>
            <a:ext cx="933777" cy="1280222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4030F90-F9CA-8931-B4C0-9F23AA957042}"/>
              </a:ext>
            </a:extLst>
          </p:cNvPr>
          <p:cNvCxnSpPr>
            <a:cxnSpLocks/>
          </p:cNvCxnSpPr>
          <p:nvPr/>
        </p:nvCxnSpPr>
        <p:spPr>
          <a:xfrm flipH="1">
            <a:off x="1109249" y="721078"/>
            <a:ext cx="5012944" cy="50458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9D0C8D7-78F4-0C68-BDD6-142C5B24B23D}"/>
              </a:ext>
            </a:extLst>
          </p:cNvPr>
          <p:cNvSpPr/>
          <p:nvPr/>
        </p:nvSpPr>
        <p:spPr>
          <a:xfrm>
            <a:off x="4367249" y="1733810"/>
            <a:ext cx="6986227" cy="2688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9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4" grpId="0" animBg="1"/>
      <p:bldP spid="7" grpId="0"/>
      <p:bldP spid="8" grpId="0"/>
      <p:bldP spid="18" grpId="0" uiExpand="1" build="allAtOnce"/>
      <p:bldP spid="2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5C85A-2A1C-7199-B5B9-B1EB49609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F77130-22C9-FC84-9285-62DB6189A9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Ion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B568C-0CDF-B3BC-F8C7-DC339A1E7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31</a:t>
            </a:fld>
            <a:endParaRPr lang="en-B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3F7E43-F602-C26C-330B-D13B3533C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569" y="729902"/>
            <a:ext cx="5023226" cy="3559338"/>
          </a:xfrm>
          <a:prstGeom prst="rect">
            <a:avLst/>
          </a:prstGeom>
        </p:spPr>
      </p:pic>
      <p:sp>
        <p:nvSpPr>
          <p:cNvPr id="10" name="Freeform 25">
            <a:extLst>
              <a:ext uri="{FF2B5EF4-FFF2-40B4-BE49-F238E27FC236}">
                <a16:creationId xmlns:a16="http://schemas.microsoft.com/office/drawing/2014/main" id="{DD93EC7B-50D7-E935-7BAC-C95AA8A4B1E5}"/>
              </a:ext>
            </a:extLst>
          </p:cNvPr>
          <p:cNvSpPr/>
          <p:nvPr/>
        </p:nvSpPr>
        <p:spPr>
          <a:xfrm>
            <a:off x="7596012" y="1888425"/>
            <a:ext cx="673894" cy="502444"/>
          </a:xfrm>
          <a:custGeom>
            <a:avLst/>
            <a:gdLst>
              <a:gd name="connsiteX0" fmla="*/ 7144 w 673894"/>
              <a:gd name="connsiteY0" fmla="*/ 502444 h 502444"/>
              <a:gd name="connsiteX1" fmla="*/ 0 w 673894"/>
              <a:gd name="connsiteY1" fmla="*/ 242888 h 502444"/>
              <a:gd name="connsiteX2" fmla="*/ 83344 w 673894"/>
              <a:gd name="connsiteY2" fmla="*/ 209550 h 502444"/>
              <a:gd name="connsiteX3" fmla="*/ 114300 w 673894"/>
              <a:gd name="connsiteY3" fmla="*/ 211931 h 502444"/>
              <a:gd name="connsiteX4" fmla="*/ 116681 w 673894"/>
              <a:gd name="connsiteY4" fmla="*/ 252413 h 502444"/>
              <a:gd name="connsiteX5" fmla="*/ 138113 w 673894"/>
              <a:gd name="connsiteY5" fmla="*/ 245269 h 502444"/>
              <a:gd name="connsiteX6" fmla="*/ 159544 w 673894"/>
              <a:gd name="connsiteY6" fmla="*/ 169069 h 502444"/>
              <a:gd name="connsiteX7" fmla="*/ 197644 w 673894"/>
              <a:gd name="connsiteY7" fmla="*/ 145256 h 502444"/>
              <a:gd name="connsiteX8" fmla="*/ 254794 w 673894"/>
              <a:gd name="connsiteY8" fmla="*/ 133350 h 502444"/>
              <a:gd name="connsiteX9" fmla="*/ 673894 w 673894"/>
              <a:gd name="connsiteY9" fmla="*/ 0 h 502444"/>
              <a:gd name="connsiteX10" fmla="*/ 671513 w 673894"/>
              <a:gd name="connsiteY10" fmla="*/ 314325 h 502444"/>
              <a:gd name="connsiteX11" fmla="*/ 669131 w 673894"/>
              <a:gd name="connsiteY11" fmla="*/ 326231 h 502444"/>
              <a:gd name="connsiteX12" fmla="*/ 573881 w 673894"/>
              <a:gd name="connsiteY12" fmla="*/ 364331 h 502444"/>
              <a:gd name="connsiteX13" fmla="*/ 552450 w 673894"/>
              <a:gd name="connsiteY13" fmla="*/ 352425 h 502444"/>
              <a:gd name="connsiteX14" fmla="*/ 259556 w 673894"/>
              <a:gd name="connsiteY14" fmla="*/ 442913 h 502444"/>
              <a:gd name="connsiteX15" fmla="*/ 216694 w 673894"/>
              <a:gd name="connsiteY15" fmla="*/ 419100 h 502444"/>
              <a:gd name="connsiteX16" fmla="*/ 192881 w 673894"/>
              <a:gd name="connsiteY16" fmla="*/ 397669 h 502444"/>
              <a:gd name="connsiteX17" fmla="*/ 183356 w 673894"/>
              <a:gd name="connsiteY17" fmla="*/ 388144 h 502444"/>
              <a:gd name="connsiteX18" fmla="*/ 114300 w 673894"/>
              <a:gd name="connsiteY18" fmla="*/ 404813 h 502444"/>
              <a:gd name="connsiteX19" fmla="*/ 119063 w 673894"/>
              <a:gd name="connsiteY19" fmla="*/ 450056 h 502444"/>
              <a:gd name="connsiteX20" fmla="*/ 7144 w 673894"/>
              <a:gd name="connsiteY20" fmla="*/ 502444 h 502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73894" h="502444">
                <a:moveTo>
                  <a:pt x="7144" y="502444"/>
                </a:moveTo>
                <a:lnTo>
                  <a:pt x="0" y="242888"/>
                </a:lnTo>
                <a:lnTo>
                  <a:pt x="83344" y="209550"/>
                </a:lnTo>
                <a:lnTo>
                  <a:pt x="114300" y="211931"/>
                </a:lnTo>
                <a:lnTo>
                  <a:pt x="116681" y="252413"/>
                </a:lnTo>
                <a:lnTo>
                  <a:pt x="138113" y="245269"/>
                </a:lnTo>
                <a:lnTo>
                  <a:pt x="159544" y="169069"/>
                </a:lnTo>
                <a:lnTo>
                  <a:pt x="197644" y="145256"/>
                </a:lnTo>
                <a:lnTo>
                  <a:pt x="254794" y="133350"/>
                </a:lnTo>
                <a:lnTo>
                  <a:pt x="673894" y="0"/>
                </a:lnTo>
                <a:cubicBezTo>
                  <a:pt x="673100" y="104775"/>
                  <a:pt x="672307" y="209550"/>
                  <a:pt x="671513" y="314325"/>
                </a:cubicBezTo>
                <a:lnTo>
                  <a:pt x="669131" y="326231"/>
                </a:lnTo>
                <a:lnTo>
                  <a:pt x="573881" y="364331"/>
                </a:lnTo>
                <a:lnTo>
                  <a:pt x="552450" y="352425"/>
                </a:lnTo>
                <a:lnTo>
                  <a:pt x="259556" y="442913"/>
                </a:lnTo>
                <a:lnTo>
                  <a:pt x="216694" y="419100"/>
                </a:lnTo>
                <a:lnTo>
                  <a:pt x="192881" y="397669"/>
                </a:lnTo>
                <a:lnTo>
                  <a:pt x="183356" y="388144"/>
                </a:lnTo>
                <a:lnTo>
                  <a:pt x="114300" y="404813"/>
                </a:lnTo>
                <a:lnTo>
                  <a:pt x="119063" y="450056"/>
                </a:lnTo>
                <a:lnTo>
                  <a:pt x="7144" y="502444"/>
                </a:lnTo>
                <a:close/>
              </a:path>
            </a:pathLst>
          </a:custGeom>
          <a:solidFill>
            <a:srgbClr val="FF0000">
              <a:alpha val="38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8C722AC-5F03-FD56-365C-B2F54284C0C2}"/>
              </a:ext>
            </a:extLst>
          </p:cNvPr>
          <p:cNvCxnSpPr/>
          <p:nvPr/>
        </p:nvCxnSpPr>
        <p:spPr>
          <a:xfrm flipV="1">
            <a:off x="8133808" y="1958032"/>
            <a:ext cx="398585" cy="12811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051408E-F7FC-485A-F219-116852BEA506}"/>
              </a:ext>
            </a:extLst>
          </p:cNvPr>
          <p:cNvCxnSpPr/>
          <p:nvPr/>
        </p:nvCxnSpPr>
        <p:spPr>
          <a:xfrm>
            <a:off x="4043187" y="2738784"/>
            <a:ext cx="2600325" cy="5974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34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2CC6A49-8D70-D537-57AC-B34DEE79D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18" y="649503"/>
            <a:ext cx="10899868" cy="551370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5F18C73-EDF1-C202-5257-76C917A1E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Ionization methods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F9670-4E73-7423-EED5-DE38EAE7C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32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EBB862-762B-5918-B7DA-7FF75AA63E0C}"/>
              </a:ext>
            </a:extLst>
          </p:cNvPr>
          <p:cNvSpPr/>
          <p:nvPr/>
        </p:nvSpPr>
        <p:spPr>
          <a:xfrm>
            <a:off x="407987" y="694794"/>
            <a:ext cx="3796151" cy="5358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A54F37-FD60-6B38-F120-AB07E9279E7C}"/>
              </a:ext>
            </a:extLst>
          </p:cNvPr>
          <p:cNvSpPr/>
          <p:nvPr/>
        </p:nvSpPr>
        <p:spPr>
          <a:xfrm>
            <a:off x="7693573" y="757062"/>
            <a:ext cx="3608964" cy="5358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F1B256-EEC9-CFEA-E023-60317D6CA84F}"/>
              </a:ext>
            </a:extLst>
          </p:cNvPr>
          <p:cNvSpPr txBox="1"/>
          <p:nvPr/>
        </p:nvSpPr>
        <p:spPr bwMode="auto">
          <a:xfrm>
            <a:off x="2711624" y="6467174"/>
            <a:ext cx="100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[UK06-mod]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CF9E4C-EECB-44EC-FDD9-658284F96BB9}"/>
              </a:ext>
            </a:extLst>
          </p:cNvPr>
          <p:cNvSpPr/>
          <p:nvPr/>
        </p:nvSpPr>
        <p:spPr>
          <a:xfrm>
            <a:off x="4204023" y="804768"/>
            <a:ext cx="3489550" cy="5248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568B94-4AD5-271A-86DA-B15D0C50CB09}"/>
              </a:ext>
            </a:extLst>
          </p:cNvPr>
          <p:cNvSpPr txBox="1"/>
          <p:nvPr/>
        </p:nvSpPr>
        <p:spPr>
          <a:xfrm>
            <a:off x="2281829" y="6433450"/>
            <a:ext cx="3943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U. Koster, DOI: </a:t>
            </a:r>
            <a:r>
              <a:rPr lang="en-US" sz="1400" dirty="0">
                <a:hlinkClick r:id="rId4" tooltip="Persistent link using digital object identifier"/>
              </a:rPr>
              <a:t>10.1016/S0375-9474(01)01625-6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D297DC-9FE5-44EB-CE69-8A0F660CEE21}"/>
              </a:ext>
            </a:extLst>
          </p:cNvPr>
          <p:cNvSpPr txBox="1"/>
          <p:nvPr/>
        </p:nvSpPr>
        <p:spPr>
          <a:xfrm>
            <a:off x="6296794" y="6078338"/>
            <a:ext cx="5416397" cy="64633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Also ECR ion sources, negative ion sources (but for another time…)</a:t>
            </a:r>
          </a:p>
        </p:txBody>
      </p:sp>
    </p:spTree>
    <p:extLst>
      <p:ext uri="{BB962C8B-B14F-4D97-AF65-F5344CB8AC3E}">
        <p14:creationId xmlns:p14="http://schemas.microsoft.com/office/powerpoint/2010/main" val="36393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F18C73-EDF1-C202-5257-76C917A1E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ionization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F9670-4E73-7423-EED5-DE38EAE7C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6BBD3D-1842-D377-9821-B77F77383AA6}"/>
              </a:ext>
            </a:extLst>
          </p:cNvPr>
          <p:cNvGrpSpPr/>
          <p:nvPr/>
        </p:nvGrpSpPr>
        <p:grpSpPr>
          <a:xfrm>
            <a:off x="5499" y="1029570"/>
            <a:ext cx="3451122" cy="5184000"/>
            <a:chOff x="54379" y="1052907"/>
            <a:chExt cx="3451122" cy="5184000"/>
          </a:xfrm>
        </p:grpSpPr>
        <p:graphicFrame>
          <p:nvGraphicFramePr>
            <p:cNvPr id="5" name="Object 9">
              <a:extLst>
                <a:ext uri="{FF2B5EF4-FFF2-40B4-BE49-F238E27FC236}">
                  <a16:creationId xmlns:a16="http://schemas.microsoft.com/office/drawing/2014/main" id="{FE193556-0B0D-5E0A-1CFC-B911B9AC2A1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4379" y="1052907"/>
            <a:ext cx="3451122" cy="5184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4629796" imgH="6954221" progId="MSPhotoEd.3">
                    <p:embed/>
                  </p:oleObj>
                </mc:Choice>
                <mc:Fallback>
                  <p:oleObj name="Photo Editor Photo" r:id="rId3" imgW="4629796" imgH="6954221" progId="MSPhotoEd.3">
                    <p:embed/>
                    <p:pic>
                      <p:nvPicPr>
                        <p:cNvPr id="5" name="Object 9">
                          <a:extLst>
                            <a:ext uri="{FF2B5EF4-FFF2-40B4-BE49-F238E27FC236}">
                              <a16:creationId xmlns:a16="http://schemas.microsoft.com/office/drawing/2014/main" id="{FE193556-0B0D-5E0A-1CFC-B911B9AC2A1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379" y="1052907"/>
                          <a:ext cx="3451122" cy="51840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17329DE-193A-71BF-43C9-DBCF2AC859E1}"/>
                </a:ext>
              </a:extLst>
            </p:cNvPr>
            <p:cNvSpPr/>
            <p:nvPr/>
          </p:nvSpPr>
          <p:spPr>
            <a:xfrm>
              <a:off x="66513" y="1072353"/>
              <a:ext cx="3420000" cy="5112000"/>
            </a:xfrm>
            <a:prstGeom prst="rect">
              <a:avLst/>
            </a:pr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9B7D0CE-BF07-92E3-E1FD-3CD021611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8506" y="-129983"/>
            <a:ext cx="5892487" cy="26547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221E779-644A-4A9D-7AC4-A1C11AAF7A90}"/>
              </a:ext>
            </a:extLst>
          </p:cNvPr>
          <p:cNvSpPr txBox="1"/>
          <p:nvPr/>
        </p:nvSpPr>
        <p:spPr bwMode="auto">
          <a:xfrm>
            <a:off x="7213379" y="6336646"/>
            <a:ext cx="355097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R. Kirchner. NIM 198 (1981) 10.1016/0029-554X(81)90916-2</a:t>
            </a:r>
          </a:p>
          <a:p>
            <a:r>
              <a:rPr lang="en-US" sz="900" dirty="0">
                <a:solidFill>
                  <a:schemeClr val="bg1"/>
                </a:solidFill>
              </a:rPr>
              <a:t>R. Kirchner. NIM A 292 (1990). 10.1016/0168-9002(90)90377-I</a:t>
            </a:r>
          </a:p>
          <a:p>
            <a:r>
              <a:rPr lang="en-US" sz="900" dirty="0">
                <a:solidFill>
                  <a:schemeClr val="bg1"/>
                </a:solidFill>
              </a:rPr>
              <a:t>R. Kirchner. NIM B 204 (2003). 10.1016/S0168-583X(02)01900-6 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3B058-57F2-C716-B858-F32A0365EFE0}"/>
              </a:ext>
            </a:extLst>
          </p:cNvPr>
          <p:cNvSpPr txBox="1"/>
          <p:nvPr/>
        </p:nvSpPr>
        <p:spPr bwMode="auto">
          <a:xfrm>
            <a:off x="2711624" y="6467174"/>
            <a:ext cx="19351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[UK06-mod, TDG17-mod]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6DDEEB-5866-6C96-76F2-F2E3CD4A1E3B}"/>
              </a:ext>
            </a:extLst>
          </p:cNvPr>
          <p:cNvSpPr txBox="1"/>
          <p:nvPr/>
        </p:nvSpPr>
        <p:spPr>
          <a:xfrm>
            <a:off x="2281829" y="6433450"/>
            <a:ext cx="8469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S. Stegemann, ISOL-France workshop V, Bordeaux Lecture, 2023 and S. Rothe, CERN Academic Training 2023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A0EA852-A269-ABE2-A02B-8EE9853268E6}"/>
              </a:ext>
            </a:extLst>
          </p:cNvPr>
          <p:cNvGrpSpPr/>
          <p:nvPr/>
        </p:nvGrpSpPr>
        <p:grpSpPr>
          <a:xfrm>
            <a:off x="6672909" y="2282405"/>
            <a:ext cx="5714896" cy="3991567"/>
            <a:chOff x="5753860" y="2226556"/>
            <a:chExt cx="6442223" cy="44995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AFE4E0-7F52-5347-754D-48B00FB96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53860" y="2711813"/>
              <a:ext cx="4902308" cy="3878749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A8540DD-B935-45E5-53F3-D43F9BC9A95F}"/>
                </a:ext>
              </a:extLst>
            </p:cNvPr>
            <p:cNvSpPr/>
            <p:nvPr/>
          </p:nvSpPr>
          <p:spPr>
            <a:xfrm>
              <a:off x="5834508" y="2226556"/>
              <a:ext cx="5734100" cy="4499567"/>
            </a:xfrm>
            <a:prstGeom prst="roundRect">
              <a:avLst>
                <a:gd name="adj" fmla="val 3504"/>
              </a:avLst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6F5C45-BE95-4D41-2A4B-1F56D49798F5}"/>
                </a:ext>
              </a:extLst>
            </p:cNvPr>
            <p:cNvSpPr txBox="1"/>
            <p:nvPr/>
          </p:nvSpPr>
          <p:spPr bwMode="auto">
            <a:xfrm>
              <a:off x="5943367" y="2284519"/>
              <a:ext cx="6252716" cy="473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Ionization efficiency vs (eff.) ionization potential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954FEC6-2703-C374-74C7-A8E82612321D}"/>
              </a:ext>
            </a:extLst>
          </p:cNvPr>
          <p:cNvSpPr txBox="1"/>
          <p:nvPr/>
        </p:nvSpPr>
        <p:spPr bwMode="auto">
          <a:xfrm>
            <a:off x="3509176" y="2228671"/>
            <a:ext cx="320415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i="0" u="none" strike="noStrike" baseline="0" dirty="0">
                <a:latin typeface="+mj-lt"/>
              </a:rPr>
              <a:t>Ionizer material</a:t>
            </a:r>
          </a:p>
          <a:p>
            <a:pPr algn="l"/>
            <a:r>
              <a:rPr lang="pl-PL" i="0" u="none" strike="noStrike" baseline="0" dirty="0">
                <a:latin typeface="+mj-lt"/>
              </a:rPr>
              <a:t>* </a:t>
            </a:r>
            <a:r>
              <a:rPr lang="pl-PL" b="1" i="0" u="none" strike="noStrike" baseline="0" dirty="0">
                <a:latin typeface="+mj-lt"/>
              </a:rPr>
              <a:t>Ta, W, Re</a:t>
            </a:r>
            <a:r>
              <a:rPr lang="pl-PL" i="0" u="none" strike="noStrike" baseline="0" dirty="0">
                <a:latin typeface="+mj-lt"/>
              </a:rPr>
              <a:t>, Ir, Pt</a:t>
            </a:r>
          </a:p>
          <a:p>
            <a:pPr algn="l"/>
            <a:r>
              <a:rPr lang="en-US" i="0" u="none" strike="noStrike" baseline="0" dirty="0">
                <a:latin typeface="+mj-lt"/>
              </a:rPr>
              <a:t>* temperatures up to 2800 K</a:t>
            </a:r>
          </a:p>
          <a:p>
            <a:pPr algn="l"/>
            <a:r>
              <a:rPr lang="en-US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* e.g. tungsten with </a:t>
            </a:r>
            <a:r>
              <a:rPr lang="en-US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Symbol" panose="05050102010706020507" pitchFamily="18" charset="2"/>
                <a:cs typeface="Symap" panose="00000400000000000000" pitchFamily="2" charset="0"/>
              </a:rPr>
              <a:t>f</a:t>
            </a:r>
            <a:r>
              <a:rPr lang="en-US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~4.5 eV at 2400 °C</a:t>
            </a:r>
          </a:p>
          <a:p>
            <a:pPr algn="l"/>
            <a:r>
              <a:rPr lang="en-US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* Work function depends on crystal orientation,</a:t>
            </a:r>
          </a:p>
          <a:p>
            <a:pPr algn="l"/>
            <a:r>
              <a:rPr lang="en-US" i="0" u="none" strike="noStrike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rPr>
              <a:t>temperature and cleanliness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033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A11584C2-7E0B-B46C-A33A-E9CE6AE253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Surface ionizable elements</a:t>
            </a:r>
          </a:p>
        </p:txBody>
      </p:sp>
      <p:graphicFrame>
        <p:nvGraphicFramePr>
          <p:cNvPr id="11266" name="Object 3">
            <a:extLst>
              <a:ext uri="{FF2B5EF4-FFF2-40B4-BE49-F238E27FC236}">
                <a16:creationId xmlns:a16="http://schemas.microsoft.com/office/drawing/2014/main" id="{602013E7-CA3B-1468-8D20-3BB677791F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4752890"/>
              </p:ext>
            </p:extLst>
          </p:nvPr>
        </p:nvGraphicFramePr>
        <p:xfrm>
          <a:off x="1038335" y="853965"/>
          <a:ext cx="10137665" cy="5529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7039356" imgH="3838956" progId="Excel.Sheet.8">
                  <p:embed/>
                </p:oleObj>
              </mc:Choice>
              <mc:Fallback>
                <p:oleObj name="Worksheet" r:id="rId3" imgW="7039356" imgH="3838956" progId="Excel.Sheet.8">
                  <p:embed/>
                  <p:pic>
                    <p:nvPicPr>
                      <p:cNvPr id="11266" name="Object 3">
                        <a:extLst>
                          <a:ext uri="{FF2B5EF4-FFF2-40B4-BE49-F238E27FC236}">
                            <a16:creationId xmlns:a16="http://schemas.microsoft.com/office/drawing/2014/main" id="{602013E7-CA3B-1468-8D20-3BB677791F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335" y="853965"/>
                        <a:ext cx="10137665" cy="55296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1F4F992-FC4E-2FA9-0117-6D16EBB8C89B}"/>
              </a:ext>
            </a:extLst>
          </p:cNvPr>
          <p:cNvSpPr txBox="1"/>
          <p:nvPr/>
        </p:nvSpPr>
        <p:spPr bwMode="auto">
          <a:xfrm>
            <a:off x="2711624" y="6467174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[UK06]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CE713E-1BB5-FD6A-F362-74FCA8CA1672}"/>
              </a:ext>
            </a:extLst>
          </p:cNvPr>
          <p:cNvSpPr txBox="1"/>
          <p:nvPr/>
        </p:nvSpPr>
        <p:spPr>
          <a:xfrm>
            <a:off x="2281829" y="6433450"/>
            <a:ext cx="4478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S. Stegemann, ISOL-France workshop V, Bordeaux Lecture, 2023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fik 23">
            <a:extLst>
              <a:ext uri="{FF2B5EF4-FFF2-40B4-BE49-F238E27FC236}">
                <a16:creationId xmlns:a16="http://schemas.microsoft.com/office/drawing/2014/main" id="{956C1B57-A317-2CBE-5042-EEF6E446F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453" y="4467280"/>
            <a:ext cx="3116504" cy="2037545"/>
          </a:xfrm>
          <a:prstGeom prst="rect">
            <a:avLst/>
          </a:prstGeom>
        </p:spPr>
      </p:pic>
      <p:grpSp>
        <p:nvGrpSpPr>
          <p:cNvPr id="45" name="Gruppieren 28">
            <a:extLst>
              <a:ext uri="{FF2B5EF4-FFF2-40B4-BE49-F238E27FC236}">
                <a16:creationId xmlns:a16="http://schemas.microsoft.com/office/drawing/2014/main" id="{38194904-095F-54B9-DD78-7CE1B3F373B1}"/>
              </a:ext>
            </a:extLst>
          </p:cNvPr>
          <p:cNvGrpSpPr/>
          <p:nvPr/>
        </p:nvGrpSpPr>
        <p:grpSpPr>
          <a:xfrm>
            <a:off x="2219710" y="3824722"/>
            <a:ext cx="1493747" cy="3040673"/>
            <a:chOff x="5212193" y="1843902"/>
            <a:chExt cx="2341583" cy="4766528"/>
          </a:xfrm>
        </p:grpSpPr>
        <p:sp>
          <p:nvSpPr>
            <p:cNvPr id="53" name="Textfeld 45">
              <a:extLst>
                <a:ext uri="{FF2B5EF4-FFF2-40B4-BE49-F238E27FC236}">
                  <a16:creationId xmlns:a16="http://schemas.microsoft.com/office/drawing/2014/main" id="{42AF8A06-31B6-AC89-4B2B-050A91F26C27}"/>
                </a:ext>
              </a:extLst>
            </p:cNvPr>
            <p:cNvSpPr txBox="1"/>
            <p:nvPr/>
          </p:nvSpPr>
          <p:spPr>
            <a:xfrm rot="2745204">
              <a:off x="6160097" y="3275701"/>
              <a:ext cx="2454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glow rad="254000">
                      <a:srgbClr val="FFC000"/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Mass</a:t>
              </a:r>
              <a:r>
                <a: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254000">
                      <a:srgbClr val="FFC000"/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de-DE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glow rad="254000">
                      <a:srgbClr val="FFC000"/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separation</a:t>
              </a:r>
              <a:endPara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54000">
                    <a:srgbClr val="FFC0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ihandform 129">
              <a:extLst>
                <a:ext uri="{FF2B5EF4-FFF2-40B4-BE49-F238E27FC236}">
                  <a16:creationId xmlns:a16="http://schemas.microsoft.com/office/drawing/2014/main" id="{F34CCDD9-DDC0-E38D-B6BF-1542FD5104B4}"/>
                </a:ext>
              </a:extLst>
            </p:cNvPr>
            <p:cNvSpPr/>
            <p:nvPr/>
          </p:nvSpPr>
          <p:spPr>
            <a:xfrm rot="2700000">
              <a:off x="4744614" y="3801268"/>
              <a:ext cx="4766528" cy="851796"/>
            </a:xfrm>
            <a:custGeom>
              <a:avLst/>
              <a:gdLst>
                <a:gd name="connsiteX0" fmla="*/ 0 w 4766528"/>
                <a:gd name="connsiteY0" fmla="*/ 850460 h 851796"/>
                <a:gd name="connsiteX1" fmla="*/ 594 w 4766528"/>
                <a:gd name="connsiteY1" fmla="*/ 851054 h 851796"/>
                <a:gd name="connsiteX2" fmla="*/ 851648 w 4766528"/>
                <a:gd name="connsiteY2" fmla="*/ 0 h 851796"/>
                <a:gd name="connsiteX3" fmla="*/ 4338744 w 4766528"/>
                <a:gd name="connsiteY3" fmla="*/ 1 h 851796"/>
                <a:gd name="connsiteX4" fmla="*/ 4766528 w 4766528"/>
                <a:gd name="connsiteY4" fmla="*/ 427785 h 851796"/>
                <a:gd name="connsiteX5" fmla="*/ 4766528 w 4766528"/>
                <a:gd name="connsiteY5" fmla="*/ 431145 h 851796"/>
                <a:gd name="connsiteX6" fmla="*/ 4345877 w 4766528"/>
                <a:gd name="connsiteY6" fmla="*/ 851796 h 851796"/>
                <a:gd name="connsiteX7" fmla="*/ 0 w 4766528"/>
                <a:gd name="connsiteY7" fmla="*/ 851796 h 85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528" h="851796">
                  <a:moveTo>
                    <a:pt x="0" y="850460"/>
                  </a:moveTo>
                  <a:lnTo>
                    <a:pt x="594" y="851054"/>
                  </a:lnTo>
                  <a:lnTo>
                    <a:pt x="851648" y="0"/>
                  </a:lnTo>
                  <a:lnTo>
                    <a:pt x="4338744" y="1"/>
                  </a:lnTo>
                  <a:lnTo>
                    <a:pt x="4766528" y="427785"/>
                  </a:lnTo>
                  <a:lnTo>
                    <a:pt x="4766528" y="431145"/>
                  </a:lnTo>
                  <a:lnTo>
                    <a:pt x="4345877" y="851796"/>
                  </a:lnTo>
                  <a:lnTo>
                    <a:pt x="0" y="851796"/>
                  </a:lnTo>
                  <a:close/>
                </a:path>
              </a:pathLst>
            </a:custGeom>
            <a:solidFill>
              <a:srgbClr val="FFC000">
                <a:alpha val="40000"/>
              </a:srgbClr>
            </a:solidFill>
            <a:ln w="254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5" name="Gerade Verbindung mit Pfeil 87">
              <a:extLst>
                <a:ext uri="{FF2B5EF4-FFF2-40B4-BE49-F238E27FC236}">
                  <a16:creationId xmlns:a16="http://schemas.microsoft.com/office/drawing/2014/main" id="{A19DD724-21E6-A0C3-59A5-8027BE51E28D}"/>
                </a:ext>
              </a:extLst>
            </p:cNvPr>
            <p:cNvCxnSpPr/>
            <p:nvPr/>
          </p:nvCxnSpPr>
          <p:spPr>
            <a:xfrm>
              <a:off x="5212193" y="2346028"/>
              <a:ext cx="447966" cy="425062"/>
            </a:xfrm>
            <a:prstGeom prst="straightConnector1">
              <a:avLst/>
            </a:prstGeom>
            <a:noFill/>
            <a:ln w="1270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46" name="Gruppieren 26">
            <a:extLst>
              <a:ext uri="{FF2B5EF4-FFF2-40B4-BE49-F238E27FC236}">
                <a16:creationId xmlns:a16="http://schemas.microsoft.com/office/drawing/2014/main" id="{19554033-F130-2703-8E15-0CEB12204CEF}"/>
              </a:ext>
            </a:extLst>
          </p:cNvPr>
          <p:cNvGrpSpPr/>
          <p:nvPr/>
        </p:nvGrpSpPr>
        <p:grpSpPr>
          <a:xfrm>
            <a:off x="978876" y="4947702"/>
            <a:ext cx="3525297" cy="697286"/>
            <a:chOff x="3267075" y="3604274"/>
            <a:chExt cx="5526219" cy="1093059"/>
          </a:xfrm>
        </p:grpSpPr>
        <p:grpSp>
          <p:nvGrpSpPr>
            <p:cNvPr id="49" name="Gruppieren 50">
              <a:extLst>
                <a:ext uri="{FF2B5EF4-FFF2-40B4-BE49-F238E27FC236}">
                  <a16:creationId xmlns:a16="http://schemas.microsoft.com/office/drawing/2014/main" id="{AE03015B-6583-529B-9222-D4CA4169399C}"/>
                </a:ext>
              </a:extLst>
            </p:cNvPr>
            <p:cNvGrpSpPr/>
            <p:nvPr/>
          </p:nvGrpSpPr>
          <p:grpSpPr>
            <a:xfrm>
              <a:off x="3824824" y="3604274"/>
              <a:ext cx="4968470" cy="1093059"/>
              <a:chOff x="4959972" y="3958383"/>
              <a:chExt cx="3731714" cy="1093059"/>
            </a:xfrm>
          </p:grpSpPr>
          <p:sp>
            <p:nvSpPr>
              <p:cNvPr id="51" name="Textfeld 51">
                <a:extLst>
                  <a:ext uri="{FF2B5EF4-FFF2-40B4-BE49-F238E27FC236}">
                    <a16:creationId xmlns:a16="http://schemas.microsoft.com/office/drawing/2014/main" id="{EA7BED0E-671F-237C-29C4-C267AA213829}"/>
                  </a:ext>
                </a:extLst>
              </p:cNvPr>
              <p:cNvSpPr txBox="1"/>
              <p:nvPr/>
            </p:nvSpPr>
            <p:spPr>
              <a:xfrm>
                <a:off x="4959972" y="3958383"/>
                <a:ext cx="245421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glow rad="254000">
                        <a:srgbClr val="7030A0"/>
                      </a:glo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Resonance</a:t>
                </a:r>
                <a:r>
                  <a:rPr kumimoji="0" lang="de-D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glow rad="254000">
                        <a:srgbClr val="7030A0"/>
                      </a:glo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de-DE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>
                      <a:glow rad="254000">
                        <a:srgbClr val="7030A0"/>
                      </a:glo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ionization</a:t>
                </a:r>
                <a:endParaRPr kumimoji="0" lang="de-DE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254000">
                      <a:srgbClr val="7030A0"/>
                    </a:glo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Rechteck 52">
                <a:extLst>
                  <a:ext uri="{FF2B5EF4-FFF2-40B4-BE49-F238E27FC236}">
                    <a16:creationId xmlns:a16="http://schemas.microsoft.com/office/drawing/2014/main" id="{386C2739-2755-C0F7-C252-60E5466A21E5}"/>
                  </a:ext>
                </a:extLst>
              </p:cNvPr>
              <p:cNvSpPr/>
              <p:nvPr/>
            </p:nvSpPr>
            <p:spPr>
              <a:xfrm>
                <a:off x="5034190" y="4413921"/>
                <a:ext cx="3657496" cy="637521"/>
              </a:xfrm>
              <a:prstGeom prst="rect">
                <a:avLst/>
              </a:prstGeom>
              <a:solidFill>
                <a:srgbClr val="7030A0">
                  <a:alpha val="40000"/>
                </a:srgbClr>
              </a:solidFill>
              <a:ln w="254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50" name="Gerade Verbindung mit Pfeil 87">
              <a:extLst>
                <a:ext uri="{FF2B5EF4-FFF2-40B4-BE49-F238E27FC236}">
                  <a16:creationId xmlns:a16="http://schemas.microsoft.com/office/drawing/2014/main" id="{0B07A308-8F4D-F7A0-AA36-73C5BDD9F7CF}"/>
                </a:ext>
              </a:extLst>
            </p:cNvPr>
            <p:cNvCxnSpPr/>
            <p:nvPr/>
          </p:nvCxnSpPr>
          <p:spPr>
            <a:xfrm>
              <a:off x="3267075" y="4373597"/>
              <a:ext cx="553794" cy="0"/>
            </a:xfrm>
            <a:prstGeom prst="straightConnector1">
              <a:avLst/>
            </a:prstGeom>
            <a:noFill/>
            <a:ln w="127000" cap="flat" cmpd="sng" algn="ctr">
              <a:solidFill>
                <a:srgbClr val="7030A0"/>
              </a:solidFill>
              <a:prstDash val="solid"/>
              <a:miter lim="800000"/>
              <a:tailEnd type="triangle"/>
            </a:ln>
            <a:effectLst/>
          </p:spPr>
        </p:cxnSp>
      </p:grpSp>
      <p:pic>
        <p:nvPicPr>
          <p:cNvPr id="47" name="Grafik 114">
            <a:extLst>
              <a:ext uri="{FF2B5EF4-FFF2-40B4-BE49-F238E27FC236}">
                <a16:creationId xmlns:a16="http://schemas.microsoft.com/office/drawing/2014/main" id="{09C21450-3F43-96B4-7C58-1BDFE1BE2E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28" t="95865"/>
          <a:stretch/>
        </p:blipFill>
        <p:spPr>
          <a:xfrm>
            <a:off x="3733564" y="6420950"/>
            <a:ext cx="787596" cy="84260"/>
          </a:xfrm>
          <a:prstGeom prst="rect">
            <a:avLst/>
          </a:prstGeom>
        </p:spPr>
      </p:pic>
      <p:pic>
        <p:nvPicPr>
          <p:cNvPr id="48" name="Grafik 115">
            <a:extLst>
              <a:ext uri="{FF2B5EF4-FFF2-40B4-BE49-F238E27FC236}">
                <a16:creationId xmlns:a16="http://schemas.microsoft.com/office/drawing/2014/main" id="{872325C3-61C3-D4E2-A974-F3580AAE8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08" t="38006" r="24876" b="42238"/>
          <a:stretch/>
        </p:blipFill>
        <p:spPr>
          <a:xfrm>
            <a:off x="3337675" y="5241999"/>
            <a:ext cx="402549" cy="402549"/>
          </a:xfrm>
          <a:prstGeom prst="rect">
            <a:avLst/>
          </a:prstGeom>
          <a:ln w="38100">
            <a:solidFill>
              <a:srgbClr val="00FF00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5F18C73-EDF1-C202-5257-76C917A1E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ionization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F9670-4E73-7423-EED5-DE38EAE7C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ED2A2A-B1EC-4D68-F870-8A1C432FF6F1}"/>
              </a:ext>
            </a:extLst>
          </p:cNvPr>
          <p:cNvGrpSpPr/>
          <p:nvPr/>
        </p:nvGrpSpPr>
        <p:grpSpPr>
          <a:xfrm>
            <a:off x="886429" y="976583"/>
            <a:ext cx="2952328" cy="2900502"/>
            <a:chOff x="8760296" y="3199657"/>
            <a:chExt cx="2952328" cy="2900502"/>
          </a:xfrm>
        </p:grpSpPr>
        <p:sp>
          <p:nvSpPr>
            <p:cNvPr id="179" name="Rectangle 143">
              <a:extLst>
                <a:ext uri="{FF2B5EF4-FFF2-40B4-BE49-F238E27FC236}">
                  <a16:creationId xmlns:a16="http://schemas.microsoft.com/office/drawing/2014/main" id="{0C3D5EF8-40D5-555B-678A-A765BC5C19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1097" y="3300037"/>
              <a:ext cx="627993" cy="437857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cxnSp>
          <p:nvCxnSpPr>
            <p:cNvPr id="180" name="AutoShape 3">
              <a:extLst>
                <a:ext uri="{FF2B5EF4-FFF2-40B4-BE49-F238E27FC236}">
                  <a16:creationId xmlns:a16="http://schemas.microsoft.com/office/drawing/2014/main" id="{E6D73CC5-F268-9B7B-10F6-B3F3158BF46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121097" y="4849639"/>
              <a:ext cx="627993" cy="0"/>
            </a:xfrm>
            <a:prstGeom prst="straightConnector1">
              <a:avLst/>
            </a:prstGeom>
            <a:noFill/>
            <a:ln w="3175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81" name="AutoShape 4">
              <a:extLst>
                <a:ext uri="{FF2B5EF4-FFF2-40B4-BE49-F238E27FC236}">
                  <a16:creationId xmlns:a16="http://schemas.microsoft.com/office/drawing/2014/main" id="{C3049A3B-05A6-C0E9-3E7D-9888E65C23A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121097" y="3743671"/>
              <a:ext cx="627993" cy="0"/>
            </a:xfrm>
            <a:prstGeom prst="straightConnector1">
              <a:avLst/>
            </a:prstGeom>
            <a:noFill/>
            <a:ln w="31750" algn="ctr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grpSp>
          <p:nvGrpSpPr>
            <p:cNvPr id="182" name="Gruppieren 70">
              <a:extLst>
                <a:ext uri="{FF2B5EF4-FFF2-40B4-BE49-F238E27FC236}">
                  <a16:creationId xmlns:a16="http://schemas.microsoft.com/office/drawing/2014/main" id="{1445FEF9-703B-D342-C0DF-B1BCBA14DBE1}"/>
                </a:ext>
              </a:extLst>
            </p:cNvPr>
            <p:cNvGrpSpPr/>
            <p:nvPr/>
          </p:nvGrpSpPr>
          <p:grpSpPr>
            <a:xfrm>
              <a:off x="10121097" y="3818686"/>
              <a:ext cx="627993" cy="347796"/>
              <a:chOff x="892388" y="2282211"/>
              <a:chExt cx="483649" cy="75797"/>
            </a:xfrm>
          </p:grpSpPr>
          <p:cxnSp>
            <p:nvCxnSpPr>
              <p:cNvPr id="190" name="AutoShape 12">
                <a:extLst>
                  <a:ext uri="{FF2B5EF4-FFF2-40B4-BE49-F238E27FC236}">
                    <a16:creationId xmlns:a16="http://schemas.microsoft.com/office/drawing/2014/main" id="{BC56FFA7-FDE5-3C29-0115-AF7CEC19071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92388" y="2358008"/>
                <a:ext cx="483649" cy="0"/>
              </a:xfrm>
              <a:prstGeom prst="straightConnector1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1" name="AutoShape 13">
                <a:extLst>
                  <a:ext uri="{FF2B5EF4-FFF2-40B4-BE49-F238E27FC236}">
                    <a16:creationId xmlns:a16="http://schemas.microsoft.com/office/drawing/2014/main" id="{FC25E55A-6ED5-233D-72AB-6E34BB5DA51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92388" y="2322198"/>
                <a:ext cx="483649" cy="0"/>
              </a:xfrm>
              <a:prstGeom prst="straightConnector1">
                <a:avLst/>
              </a:prstGeom>
              <a:noFill/>
              <a:ln w="1587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2" name="AutoShape 14">
                <a:extLst>
                  <a:ext uri="{FF2B5EF4-FFF2-40B4-BE49-F238E27FC236}">
                    <a16:creationId xmlns:a16="http://schemas.microsoft.com/office/drawing/2014/main" id="{F694BC38-D5B3-B99A-7F2A-682704C45E2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92388" y="2298324"/>
                <a:ext cx="483649" cy="0"/>
              </a:xfrm>
              <a:prstGeom prst="straightConnector1">
                <a:avLst/>
              </a:prstGeom>
              <a:noFill/>
              <a:ln w="1587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3" name="AutoShape 15">
                <a:extLst>
                  <a:ext uri="{FF2B5EF4-FFF2-40B4-BE49-F238E27FC236}">
                    <a16:creationId xmlns:a16="http://schemas.microsoft.com/office/drawing/2014/main" id="{C8A1422E-031B-2E08-7345-C0AFD80BF6F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92388" y="2282211"/>
                <a:ext cx="483649" cy="0"/>
              </a:xfrm>
              <a:prstGeom prst="straightConnector1">
                <a:avLst/>
              </a:prstGeom>
              <a:noFill/>
              <a:ln w="15875" algn="ctr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3" name="AutoShape 22">
              <a:extLst>
                <a:ext uri="{FF2B5EF4-FFF2-40B4-BE49-F238E27FC236}">
                  <a16:creationId xmlns:a16="http://schemas.microsoft.com/office/drawing/2014/main" id="{5A4A32A8-6B58-CCDF-1189-E04F9028FCD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9946369" y="3268038"/>
              <a:ext cx="1" cy="2558698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84" name="AutoShape 25">
              <a:extLst>
                <a:ext uri="{FF2B5EF4-FFF2-40B4-BE49-F238E27FC236}">
                  <a16:creationId xmlns:a16="http://schemas.microsoft.com/office/drawing/2014/main" id="{154D7A33-8A14-C744-3BC8-20B06139C1D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121097" y="4297460"/>
              <a:ext cx="627993" cy="0"/>
            </a:xfrm>
            <a:prstGeom prst="straightConnector1">
              <a:avLst/>
            </a:prstGeom>
            <a:noFill/>
            <a:ln w="3175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85" name="AutoShape 26">
              <a:extLst>
                <a:ext uri="{FF2B5EF4-FFF2-40B4-BE49-F238E27FC236}">
                  <a16:creationId xmlns:a16="http://schemas.microsoft.com/office/drawing/2014/main" id="{5B390602-E637-61EE-E5D8-D8D8598AF12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121097" y="5827346"/>
              <a:ext cx="627993" cy="0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86" name="AutoShape 26">
              <a:extLst>
                <a:ext uri="{FF2B5EF4-FFF2-40B4-BE49-F238E27FC236}">
                  <a16:creationId xmlns:a16="http://schemas.microsoft.com/office/drawing/2014/main" id="{B6A2A2DB-61C6-F0A4-04F4-E4817E5A64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847594" y="5826736"/>
              <a:ext cx="188767" cy="1220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87" name="AutoShape 26">
              <a:extLst>
                <a:ext uri="{FF2B5EF4-FFF2-40B4-BE49-F238E27FC236}">
                  <a16:creationId xmlns:a16="http://schemas.microsoft.com/office/drawing/2014/main" id="{7B868B43-85EB-B68A-2F42-E58112960BF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847594" y="3743671"/>
              <a:ext cx="188767" cy="1220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88" name="Text Box 23">
              <a:extLst>
                <a:ext uri="{FF2B5EF4-FFF2-40B4-BE49-F238E27FC236}">
                  <a16:creationId xmlns:a16="http://schemas.microsoft.com/office/drawing/2014/main" id="{27EAB6CA-C9C8-7D79-D5C4-97485B862D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9406824" y="4387737"/>
              <a:ext cx="735882" cy="293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altLang="en-US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Energy</a:t>
              </a:r>
              <a:endPara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189" name="AutoShape 3">
              <a:extLst>
                <a:ext uri="{FF2B5EF4-FFF2-40B4-BE49-F238E27FC236}">
                  <a16:creationId xmlns:a16="http://schemas.microsoft.com/office/drawing/2014/main" id="{2086EADF-F67C-E187-471D-42849DA516F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121093" y="4734548"/>
              <a:ext cx="627991" cy="0"/>
            </a:xfrm>
            <a:prstGeom prst="straightConnector1">
              <a:avLst/>
            </a:prstGeom>
            <a:noFill/>
            <a:ln w="3175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cxnSp>
          <p:nvCxnSpPr>
            <p:cNvPr id="194" name="Gerade Verbindung mit Pfeil 84">
              <a:extLst>
                <a:ext uri="{FF2B5EF4-FFF2-40B4-BE49-F238E27FC236}">
                  <a16:creationId xmlns:a16="http://schemas.microsoft.com/office/drawing/2014/main" id="{E0A17D3B-16AF-309C-C8A9-D0A26CFF0FFD}"/>
                </a:ext>
              </a:extLst>
            </p:cNvPr>
            <p:cNvCxnSpPr/>
            <p:nvPr/>
          </p:nvCxnSpPr>
          <p:spPr>
            <a:xfrm flipV="1">
              <a:off x="10306675" y="4849639"/>
              <a:ext cx="0" cy="970882"/>
            </a:xfrm>
            <a:prstGeom prst="straightConnector1">
              <a:avLst/>
            </a:prstGeom>
            <a:ln w="28575">
              <a:solidFill>
                <a:srgbClr val="091EE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AutoShape 25">
              <a:extLst>
                <a:ext uri="{FF2B5EF4-FFF2-40B4-BE49-F238E27FC236}">
                  <a16:creationId xmlns:a16="http://schemas.microsoft.com/office/drawing/2014/main" id="{772E7DDE-DF17-CA9D-E831-01D9AC2025F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126436" y="3440675"/>
              <a:ext cx="627993" cy="0"/>
            </a:xfrm>
            <a:prstGeom prst="straightConnector1">
              <a:avLst/>
            </a:prstGeom>
            <a:noFill/>
            <a:ln w="3175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cxnSp>
        <p:sp>
          <p:nvSpPr>
            <p:cNvPr id="196" name="Textfeld 19">
              <a:extLst>
                <a:ext uri="{FF2B5EF4-FFF2-40B4-BE49-F238E27FC236}">
                  <a16:creationId xmlns:a16="http://schemas.microsoft.com/office/drawing/2014/main" id="{A9E7D9FB-83E9-18D1-DAB0-4B968AD08847}"/>
                </a:ext>
              </a:extLst>
            </p:cNvPr>
            <p:cNvSpPr txBox="1"/>
            <p:nvPr/>
          </p:nvSpPr>
          <p:spPr>
            <a:xfrm>
              <a:off x="10720198" y="5693402"/>
              <a:ext cx="939564" cy="254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/>
                <a:t>Ground</a:t>
              </a:r>
              <a:r>
                <a:rPr lang="de-DE" sz="1400" dirty="0"/>
                <a:t> </a:t>
              </a:r>
              <a:r>
                <a:rPr lang="de-DE" sz="1400" dirty="0" err="1"/>
                <a:t>state</a:t>
              </a:r>
              <a:endParaRPr lang="en-US" sz="1400" dirty="0"/>
            </a:p>
          </p:txBody>
        </p:sp>
        <p:sp>
          <p:nvSpPr>
            <p:cNvPr id="197" name="Textfeld 105">
              <a:extLst>
                <a:ext uri="{FF2B5EF4-FFF2-40B4-BE49-F238E27FC236}">
                  <a16:creationId xmlns:a16="http://schemas.microsoft.com/office/drawing/2014/main" id="{54093B86-C81A-7D8D-EB9C-D08D5453739C}"/>
                </a:ext>
              </a:extLst>
            </p:cNvPr>
            <p:cNvSpPr txBox="1"/>
            <p:nvPr/>
          </p:nvSpPr>
          <p:spPr>
            <a:xfrm>
              <a:off x="10738525" y="4319675"/>
              <a:ext cx="974099" cy="254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/>
                <a:t>Excited</a:t>
              </a:r>
              <a:r>
                <a:rPr lang="de-DE" sz="1400" dirty="0"/>
                <a:t> </a:t>
              </a:r>
              <a:r>
                <a:rPr lang="de-DE" sz="1400" dirty="0" err="1"/>
                <a:t>states</a:t>
              </a:r>
              <a:endParaRPr lang="en-US" sz="1400" dirty="0"/>
            </a:p>
          </p:txBody>
        </p:sp>
        <p:sp>
          <p:nvSpPr>
            <p:cNvPr id="198" name="Textfeld 106">
              <a:extLst>
                <a:ext uri="{FF2B5EF4-FFF2-40B4-BE49-F238E27FC236}">
                  <a16:creationId xmlns:a16="http://schemas.microsoft.com/office/drawing/2014/main" id="{4393AFCC-1656-F402-5720-FCFD0DA46D27}"/>
                </a:ext>
              </a:extLst>
            </p:cNvPr>
            <p:cNvSpPr txBox="1"/>
            <p:nvPr/>
          </p:nvSpPr>
          <p:spPr>
            <a:xfrm>
              <a:off x="10321716" y="5163138"/>
              <a:ext cx="1202488" cy="254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err="1">
                  <a:solidFill>
                    <a:srgbClr val="091EE1"/>
                  </a:solidFill>
                </a:rPr>
                <a:t>Probed</a:t>
              </a:r>
              <a:r>
                <a:rPr lang="de-DE" sz="1400" dirty="0">
                  <a:solidFill>
                    <a:srgbClr val="091EE1"/>
                  </a:solidFill>
                </a:rPr>
                <a:t> </a:t>
              </a:r>
              <a:r>
                <a:rPr lang="de-DE" sz="1400" dirty="0" err="1">
                  <a:solidFill>
                    <a:srgbClr val="091EE1"/>
                  </a:solidFill>
                </a:rPr>
                <a:t>transition</a:t>
              </a:r>
              <a:endParaRPr lang="en-US" sz="1400" dirty="0">
                <a:solidFill>
                  <a:srgbClr val="091EE1"/>
                </a:solidFill>
              </a:endParaRPr>
            </a:p>
          </p:txBody>
        </p:sp>
        <p:sp>
          <p:nvSpPr>
            <p:cNvPr id="199" name="Textfeld 107">
              <a:extLst>
                <a:ext uri="{FF2B5EF4-FFF2-40B4-BE49-F238E27FC236}">
                  <a16:creationId xmlns:a16="http://schemas.microsoft.com/office/drawing/2014/main" id="{51773AE2-8440-A012-93DB-47A390092534}"/>
                </a:ext>
              </a:extLst>
            </p:cNvPr>
            <p:cNvSpPr txBox="1"/>
            <p:nvPr/>
          </p:nvSpPr>
          <p:spPr>
            <a:xfrm>
              <a:off x="10720198" y="3542581"/>
              <a:ext cx="747245" cy="43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Ionization</a:t>
              </a:r>
              <a:br>
                <a:rPr lang="de-DE" sz="1400" dirty="0"/>
              </a:br>
              <a:r>
                <a:rPr lang="de-DE" sz="1400" dirty="0"/>
                <a:t>potential</a:t>
              </a:r>
              <a:endParaRPr lang="en-US" sz="1400" dirty="0"/>
            </a:p>
          </p:txBody>
        </p:sp>
        <p:sp>
          <p:nvSpPr>
            <p:cNvPr id="200" name="Textfeld 108">
              <a:extLst>
                <a:ext uri="{FF2B5EF4-FFF2-40B4-BE49-F238E27FC236}">
                  <a16:creationId xmlns:a16="http://schemas.microsoft.com/office/drawing/2014/main" id="{27DAAD27-3C5D-F052-1756-9D34EB0D7DD5}"/>
                </a:ext>
              </a:extLst>
            </p:cNvPr>
            <p:cNvSpPr txBox="1"/>
            <p:nvPr/>
          </p:nvSpPr>
          <p:spPr>
            <a:xfrm>
              <a:off x="10720198" y="3199657"/>
              <a:ext cx="954871" cy="4322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Auto-ionizing</a:t>
              </a:r>
              <a:br>
                <a:rPr lang="de-DE" sz="1400" dirty="0"/>
              </a:br>
              <a:r>
                <a:rPr lang="de-DE" sz="1400" dirty="0"/>
                <a:t>state</a:t>
              </a:r>
              <a:endParaRPr lang="en-US" sz="1400" dirty="0"/>
            </a:p>
          </p:txBody>
        </p:sp>
        <p:sp>
          <p:nvSpPr>
            <p:cNvPr id="203" name="Ellipse 119">
              <a:extLst>
                <a:ext uri="{FF2B5EF4-FFF2-40B4-BE49-F238E27FC236}">
                  <a16:creationId xmlns:a16="http://schemas.microsoft.com/office/drawing/2014/main" id="{5E8975B4-C8EE-BE5B-7A0A-D746E343EE00}"/>
                </a:ext>
              </a:extLst>
            </p:cNvPr>
            <p:cNvSpPr/>
            <p:nvPr/>
          </p:nvSpPr>
          <p:spPr>
            <a:xfrm>
              <a:off x="8760296" y="5527735"/>
              <a:ext cx="570255" cy="572424"/>
            </a:xfrm>
            <a:prstGeom prst="ellipse">
              <a:avLst/>
            </a:prstGeom>
            <a:gradFill flip="none" rotWithShape="1">
              <a:gsLst>
                <a:gs pos="69000">
                  <a:schemeClr val="accent6">
                    <a:lumMod val="0"/>
                    <a:lumOff val="100000"/>
                  </a:schemeClr>
                </a:gs>
                <a:gs pos="44000">
                  <a:schemeClr val="tx1">
                    <a:lumMod val="65000"/>
                    <a:lumOff val="3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4" name="Textfeld 120">
              <a:extLst>
                <a:ext uri="{FF2B5EF4-FFF2-40B4-BE49-F238E27FC236}">
                  <a16:creationId xmlns:a16="http://schemas.microsoft.com/office/drawing/2014/main" id="{4EA8AEB3-CA8B-A41A-2DFA-751CE852CAB5}"/>
                </a:ext>
              </a:extLst>
            </p:cNvPr>
            <p:cNvSpPr txBox="1"/>
            <p:nvPr/>
          </p:nvSpPr>
          <p:spPr>
            <a:xfrm>
              <a:off x="8842045" y="5711916"/>
              <a:ext cx="624694" cy="320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>
                  <a:solidFill>
                    <a:schemeClr val="bg1"/>
                  </a:solidFill>
                </a:rPr>
                <a:t>Atom</a:t>
              </a:r>
            </a:p>
          </p:txBody>
        </p:sp>
        <p:cxnSp>
          <p:nvCxnSpPr>
            <p:cNvPr id="206" name="Gerade Verbindung mit Pfeil 86">
              <a:extLst>
                <a:ext uri="{FF2B5EF4-FFF2-40B4-BE49-F238E27FC236}">
                  <a16:creationId xmlns:a16="http://schemas.microsoft.com/office/drawing/2014/main" id="{D622E54C-A72D-1F8B-74B9-8C953EAE9CE2}"/>
                </a:ext>
              </a:extLst>
            </p:cNvPr>
            <p:cNvCxnSpPr/>
            <p:nvPr/>
          </p:nvCxnSpPr>
          <p:spPr>
            <a:xfrm flipV="1">
              <a:off x="10306675" y="4297460"/>
              <a:ext cx="0" cy="5521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Gerade Verbindung mit Pfeil 89">
              <a:extLst>
                <a:ext uri="{FF2B5EF4-FFF2-40B4-BE49-F238E27FC236}">
                  <a16:creationId xmlns:a16="http://schemas.microsoft.com/office/drawing/2014/main" id="{3814F240-727C-8AC3-18E6-BD232E7B64B9}"/>
                </a:ext>
              </a:extLst>
            </p:cNvPr>
            <p:cNvCxnSpPr/>
            <p:nvPr/>
          </p:nvCxnSpPr>
          <p:spPr>
            <a:xfrm flipV="1">
              <a:off x="10306675" y="3577880"/>
              <a:ext cx="0" cy="7195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Gerade Verbindung mit Pfeil 97">
              <a:extLst>
                <a:ext uri="{FF2B5EF4-FFF2-40B4-BE49-F238E27FC236}">
                  <a16:creationId xmlns:a16="http://schemas.microsoft.com/office/drawing/2014/main" id="{079B3FE8-5EEA-4EA4-4827-6FAEA55F629E}"/>
                </a:ext>
              </a:extLst>
            </p:cNvPr>
            <p:cNvCxnSpPr/>
            <p:nvPr/>
          </p:nvCxnSpPr>
          <p:spPr>
            <a:xfrm flipV="1">
              <a:off x="10440432" y="3440675"/>
              <a:ext cx="0" cy="85678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Line 347">
              <a:extLst>
                <a:ext uri="{FF2B5EF4-FFF2-40B4-BE49-F238E27FC236}">
                  <a16:creationId xmlns:a16="http://schemas.microsoft.com/office/drawing/2014/main" id="{B565FFEB-3AB9-1211-59AE-9096982D28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48730" y="3814109"/>
              <a:ext cx="0" cy="1646080"/>
            </a:xfrm>
            <a:prstGeom prst="line">
              <a:avLst/>
            </a:prstGeom>
            <a:noFill/>
            <a:ln w="76200" cap="flat" cmpd="sng" algn="ctr">
              <a:solidFill>
                <a:srgbClr val="7030A0"/>
              </a:solidFill>
              <a:prstDash val="solid"/>
              <a:headEnd type="none" w="med" len="med"/>
              <a:tailEnd type="triangle" w="med" len="med"/>
            </a:ln>
            <a:effectLst/>
            <a:scene3d>
              <a:camera prst="orthographicFront"/>
              <a:lightRig rig="threePt" dir="t"/>
            </a:scene3d>
            <a:sp3d extrusionH="120650" contourW="6350" prstMaterial="plastic">
              <a:bevelT/>
              <a:extrusionClr>
                <a:srgbClr val="FFFFFF"/>
              </a:extrusionClr>
              <a:contourClr>
                <a:srgbClr val="BBE0E3">
                  <a:lumMod val="50000"/>
                </a:srgbClr>
              </a:contourClr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211" name="Ellipse 124">
              <a:extLst>
                <a:ext uri="{FF2B5EF4-FFF2-40B4-BE49-F238E27FC236}">
                  <a16:creationId xmlns:a16="http://schemas.microsoft.com/office/drawing/2014/main" id="{AD0D61F7-88FD-16D3-D78D-A0B16E965A94}"/>
                </a:ext>
              </a:extLst>
            </p:cNvPr>
            <p:cNvSpPr/>
            <p:nvPr/>
          </p:nvSpPr>
          <p:spPr>
            <a:xfrm>
              <a:off x="8842046" y="3273196"/>
              <a:ext cx="401566" cy="403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2" name="Textfeld 125">
              <a:extLst>
                <a:ext uri="{FF2B5EF4-FFF2-40B4-BE49-F238E27FC236}">
                  <a16:creationId xmlns:a16="http://schemas.microsoft.com/office/drawing/2014/main" id="{A93755E3-5E74-ACBB-218E-DAB513815683}"/>
                </a:ext>
              </a:extLst>
            </p:cNvPr>
            <p:cNvSpPr txBox="1"/>
            <p:nvPr/>
          </p:nvSpPr>
          <p:spPr>
            <a:xfrm>
              <a:off x="8842046" y="3366668"/>
              <a:ext cx="401566" cy="203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b="1" dirty="0">
                  <a:solidFill>
                    <a:schemeClr val="bg1"/>
                  </a:solidFill>
                </a:rPr>
                <a:t>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7" name="TextBox 216">
                  <a:extLst>
                    <a:ext uri="{FF2B5EF4-FFF2-40B4-BE49-F238E27FC236}">
                      <a16:creationId xmlns:a16="http://schemas.microsoft.com/office/drawing/2014/main" id="{9E587ADC-89A8-8350-4BAA-60A9F143FE9B}"/>
                    </a:ext>
                  </a:extLst>
                </p:cNvPr>
                <p:cNvSpPr txBox="1"/>
                <p:nvPr/>
              </p:nvSpPr>
              <p:spPr bwMode="auto">
                <a:xfrm rot="16200000">
                  <a:off x="9103602" y="3644446"/>
                  <a:ext cx="9605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</m:oMath>
                  </a14:m>
                  <a:r>
                    <a:rPr lang="en-US" b="1" dirty="0"/>
                    <a:t>10 eV</a:t>
                  </a:r>
                  <a:endParaRPr lang="en-GB" b="1" dirty="0"/>
                </a:p>
              </p:txBody>
            </p:sp>
          </mc:Choice>
          <mc:Fallback xmlns="">
            <p:sp>
              <p:nvSpPr>
                <p:cNvPr id="217" name="TextBox 216">
                  <a:extLst>
                    <a:ext uri="{FF2B5EF4-FFF2-40B4-BE49-F238E27FC236}">
                      <a16:creationId xmlns:a16="http://schemas.microsoft.com/office/drawing/2014/main" id="{9E587ADC-89A8-8350-4BAA-60A9F143FE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 rot="16200000">
                  <a:off x="9103602" y="3644446"/>
                  <a:ext cx="960519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6557" t="-5732" r="-262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853B9DC3-F1D7-5A19-5FB3-7CA81E9A58EA}"/>
              </a:ext>
            </a:extLst>
          </p:cNvPr>
          <p:cNvSpPr txBox="1"/>
          <p:nvPr/>
        </p:nvSpPr>
        <p:spPr bwMode="auto">
          <a:xfrm>
            <a:off x="2711624" y="6467174"/>
            <a:ext cx="2762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[UK06-mod, TDG17-mod, RH22-mod]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EECF11-2505-BB3E-09D1-88C5444D49E6}"/>
              </a:ext>
            </a:extLst>
          </p:cNvPr>
          <p:cNvSpPr txBox="1"/>
          <p:nvPr/>
        </p:nvSpPr>
        <p:spPr>
          <a:xfrm>
            <a:off x="2129429" y="6522350"/>
            <a:ext cx="5424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S. Stegemann, ISOL-France workshop V, Bordeaux Lecture, 2023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A0065510-0D61-278B-9D7C-D967636C4762}"/>
              </a:ext>
            </a:extLst>
          </p:cNvPr>
          <p:cNvSpPr/>
          <p:nvPr/>
        </p:nvSpPr>
        <p:spPr>
          <a:xfrm>
            <a:off x="7659212" y="3925698"/>
            <a:ext cx="3547393" cy="2363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6" name="Grafik 22">
            <a:extLst>
              <a:ext uri="{FF2B5EF4-FFF2-40B4-BE49-F238E27FC236}">
                <a16:creationId xmlns:a16="http://schemas.microsoft.com/office/drawing/2014/main" id="{51B3AF32-6937-85FC-AE99-6BB42F08A2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8094" y="4205013"/>
            <a:ext cx="6117773" cy="2286934"/>
          </a:xfrm>
          <a:custGeom>
            <a:avLst/>
            <a:gdLst>
              <a:gd name="connsiteX0" fmla="*/ 0 w 8382727"/>
              <a:gd name="connsiteY0" fmla="*/ 0 h 3133616"/>
              <a:gd name="connsiteX1" fmla="*/ 2607478 w 8382727"/>
              <a:gd name="connsiteY1" fmla="*/ 0 h 3133616"/>
              <a:gd name="connsiteX2" fmla="*/ 2607478 w 8382727"/>
              <a:gd name="connsiteY2" fmla="*/ 2710649 h 3133616"/>
              <a:gd name="connsiteX3" fmla="*/ 4564157 w 8382727"/>
              <a:gd name="connsiteY3" fmla="*/ 2710649 h 3133616"/>
              <a:gd name="connsiteX4" fmla="*/ 4564157 w 8382727"/>
              <a:gd name="connsiteY4" fmla="*/ 0 h 3133616"/>
              <a:gd name="connsiteX5" fmla="*/ 8382727 w 8382727"/>
              <a:gd name="connsiteY5" fmla="*/ 0 h 3133616"/>
              <a:gd name="connsiteX6" fmla="*/ 8382727 w 8382727"/>
              <a:gd name="connsiteY6" fmla="*/ 3133616 h 3133616"/>
              <a:gd name="connsiteX7" fmla="*/ 0 w 8382727"/>
              <a:gd name="connsiteY7" fmla="*/ 3133616 h 3133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82727" h="3133616">
                <a:moveTo>
                  <a:pt x="0" y="0"/>
                </a:moveTo>
                <a:lnTo>
                  <a:pt x="2607478" y="0"/>
                </a:lnTo>
                <a:lnTo>
                  <a:pt x="2607478" y="2710649"/>
                </a:lnTo>
                <a:lnTo>
                  <a:pt x="4564157" y="2710649"/>
                </a:lnTo>
                <a:lnTo>
                  <a:pt x="4564157" y="0"/>
                </a:lnTo>
                <a:lnTo>
                  <a:pt x="8382727" y="0"/>
                </a:lnTo>
                <a:lnTo>
                  <a:pt x="8382727" y="3133616"/>
                </a:lnTo>
                <a:lnTo>
                  <a:pt x="0" y="3133616"/>
                </a:lnTo>
                <a:close/>
              </a:path>
            </a:pathLst>
          </a:custGeom>
        </p:spPr>
      </p:pic>
      <p:pic>
        <p:nvPicPr>
          <p:cNvPr id="117" name="Picture 2">
            <a:extLst>
              <a:ext uri="{FF2B5EF4-FFF2-40B4-BE49-F238E27FC236}">
                <a16:creationId xmlns:a16="http://schemas.microsoft.com/office/drawing/2014/main" id="{7D792962-4E88-B72E-B520-A190D91FE0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2" r="45135" b="13498"/>
          <a:stretch/>
        </p:blipFill>
        <p:spPr>
          <a:xfrm>
            <a:off x="6578663" y="4205013"/>
            <a:ext cx="302387" cy="19782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A27B06AA-341A-3C1E-7D8D-10EF937C58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9" t="78900" r="58120" b="14615"/>
          <a:stretch/>
        </p:blipFill>
        <p:spPr>
          <a:xfrm>
            <a:off x="5096275" y="6008555"/>
            <a:ext cx="1612727" cy="148297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19" name="Gruppieren 102">
            <a:extLst>
              <a:ext uri="{FF2B5EF4-FFF2-40B4-BE49-F238E27FC236}">
                <a16:creationId xmlns:a16="http://schemas.microsoft.com/office/drawing/2014/main" id="{C217EF2E-FB48-3BC8-1E0A-AF67E5C9F16C}"/>
              </a:ext>
            </a:extLst>
          </p:cNvPr>
          <p:cNvGrpSpPr/>
          <p:nvPr/>
        </p:nvGrpSpPr>
        <p:grpSpPr>
          <a:xfrm>
            <a:off x="5551756" y="4892819"/>
            <a:ext cx="5804789" cy="492243"/>
            <a:chOff x="1190129" y="1784735"/>
            <a:chExt cx="7953870" cy="674484"/>
          </a:xfrm>
        </p:grpSpPr>
        <p:grpSp>
          <p:nvGrpSpPr>
            <p:cNvPr id="120" name="Gruppieren 27">
              <a:extLst>
                <a:ext uri="{FF2B5EF4-FFF2-40B4-BE49-F238E27FC236}">
                  <a16:creationId xmlns:a16="http://schemas.microsoft.com/office/drawing/2014/main" id="{A5A78C04-69C5-8992-3544-C395906DA904}"/>
                </a:ext>
              </a:extLst>
            </p:cNvPr>
            <p:cNvGrpSpPr>
              <a:grpSpLocks/>
            </p:cNvGrpSpPr>
            <p:nvPr/>
          </p:nvGrpSpPr>
          <p:grpSpPr>
            <a:xfrm rot="10800000">
              <a:off x="1190129" y="1784735"/>
              <a:ext cx="7953870" cy="67855"/>
              <a:chOff x="56099" y="2822827"/>
              <a:chExt cx="9690971" cy="69465"/>
            </a:xfrm>
          </p:grpSpPr>
          <p:cxnSp>
            <p:nvCxnSpPr>
              <p:cNvPr id="122" name="Gerader Verbinder 28">
                <a:extLst>
                  <a:ext uri="{FF2B5EF4-FFF2-40B4-BE49-F238E27FC236}">
                    <a16:creationId xmlns:a16="http://schemas.microsoft.com/office/drawing/2014/main" id="{84FAA4CF-966C-E971-6578-0A9DE33FEE77}"/>
                  </a:ext>
                </a:extLst>
              </p:cNvPr>
              <p:cNvCxnSpPr/>
              <p:nvPr/>
            </p:nvCxnSpPr>
            <p:spPr>
              <a:xfrm rot="10800000">
                <a:off x="56099" y="2822827"/>
                <a:ext cx="9538572" cy="0"/>
              </a:xfrm>
              <a:prstGeom prst="line">
                <a:avLst/>
              </a:prstGeom>
              <a:ln w="127000">
                <a:solidFill>
                  <a:srgbClr val="FF0000">
                    <a:alpha val="50000"/>
                  </a:srgbClr>
                </a:solidFill>
                <a:headEnd type="triangle"/>
                <a:tailEnd type="none" w="lg" len="lg"/>
              </a:ln>
              <a:effectLst>
                <a:glow rad="76200">
                  <a:schemeClr val="bg1">
                    <a:alpha val="17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Gerader Verbinder 29">
                <a:extLst>
                  <a:ext uri="{FF2B5EF4-FFF2-40B4-BE49-F238E27FC236}">
                    <a16:creationId xmlns:a16="http://schemas.microsoft.com/office/drawing/2014/main" id="{2E7FB567-DE66-99B0-C0B2-E34176904ED9}"/>
                  </a:ext>
                </a:extLst>
              </p:cNvPr>
              <p:cNvCxnSpPr/>
              <p:nvPr/>
            </p:nvCxnSpPr>
            <p:spPr>
              <a:xfrm rot="10800000">
                <a:off x="58129" y="2880944"/>
                <a:ext cx="9688941" cy="11348"/>
              </a:xfrm>
              <a:prstGeom prst="line">
                <a:avLst/>
              </a:prstGeom>
              <a:ln w="127000">
                <a:solidFill>
                  <a:schemeClr val="accent1">
                    <a:alpha val="50000"/>
                  </a:schemeClr>
                </a:solidFill>
                <a:headEnd type="triangle"/>
                <a:tailEnd type="none" w="lg" len="lg"/>
              </a:ln>
              <a:effectLst>
                <a:glow rad="76200">
                  <a:schemeClr val="bg1">
                    <a:alpha val="27000"/>
                  </a:schemeClr>
                </a:glo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Textfeld 101">
              <a:extLst>
                <a:ext uri="{FF2B5EF4-FFF2-40B4-BE49-F238E27FC236}">
                  <a16:creationId xmlns:a16="http://schemas.microsoft.com/office/drawing/2014/main" id="{B8BC454B-12CC-E6E2-728F-2F9AA3005954}"/>
                </a:ext>
              </a:extLst>
            </p:cNvPr>
            <p:cNvSpPr txBox="1"/>
            <p:nvPr/>
          </p:nvSpPr>
          <p:spPr>
            <a:xfrm>
              <a:off x="8208811" y="1935999"/>
              <a:ext cx="9260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err="1">
                  <a:solidFill>
                    <a:srgbClr val="C00000"/>
                  </a:solidFill>
                </a:rPr>
                <a:t>Ionization</a:t>
              </a:r>
              <a:endParaRPr lang="de-DE" sz="1400" b="1" dirty="0">
                <a:solidFill>
                  <a:srgbClr val="C00000"/>
                </a:solidFill>
              </a:endParaRPr>
            </a:p>
            <a:p>
              <a:r>
                <a:rPr lang="de-DE" sz="1400" b="1" dirty="0" err="1">
                  <a:solidFill>
                    <a:srgbClr val="C00000"/>
                  </a:solidFill>
                </a:rPr>
                <a:t>lasers</a:t>
              </a:r>
              <a:endParaRPr lang="de-DE" sz="14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24" name="Gruppieren 1">
            <a:extLst>
              <a:ext uri="{FF2B5EF4-FFF2-40B4-BE49-F238E27FC236}">
                <a16:creationId xmlns:a16="http://schemas.microsoft.com/office/drawing/2014/main" id="{A6ACCAC6-F109-ACF6-60C8-EBFF1772020E}"/>
              </a:ext>
            </a:extLst>
          </p:cNvPr>
          <p:cNvGrpSpPr/>
          <p:nvPr/>
        </p:nvGrpSpPr>
        <p:grpSpPr>
          <a:xfrm>
            <a:off x="6025021" y="4831640"/>
            <a:ext cx="440802" cy="172757"/>
            <a:chOff x="1838609" y="1700906"/>
            <a:chExt cx="603998" cy="236716"/>
          </a:xfrm>
        </p:grpSpPr>
        <p:grpSp>
          <p:nvGrpSpPr>
            <p:cNvPr id="125" name="Gruppieren 30">
              <a:extLst>
                <a:ext uri="{FF2B5EF4-FFF2-40B4-BE49-F238E27FC236}">
                  <a16:creationId xmlns:a16="http://schemas.microsoft.com/office/drawing/2014/main" id="{81A66054-75B0-16EE-4907-25C6060B386E}"/>
                </a:ext>
              </a:extLst>
            </p:cNvPr>
            <p:cNvGrpSpPr/>
            <p:nvPr/>
          </p:nvGrpSpPr>
          <p:grpSpPr>
            <a:xfrm>
              <a:off x="2298400" y="1700906"/>
              <a:ext cx="144207" cy="144207"/>
              <a:chOff x="3355804" y="5127794"/>
              <a:chExt cx="120243" cy="120243"/>
            </a:xfrm>
          </p:grpSpPr>
          <p:sp>
            <p:nvSpPr>
              <p:cNvPr id="129" name="Ellipse 31">
                <a:extLst>
                  <a:ext uri="{FF2B5EF4-FFF2-40B4-BE49-F238E27FC236}">
                    <a16:creationId xmlns:a16="http://schemas.microsoft.com/office/drawing/2014/main" id="{6FCED182-A677-CE27-D694-5F5A9CA14B14}"/>
                  </a:ext>
                </a:extLst>
              </p:cNvPr>
              <p:cNvSpPr/>
              <p:nvPr/>
            </p:nvSpPr>
            <p:spPr>
              <a:xfrm flipH="1">
                <a:off x="3355804" y="5127794"/>
                <a:ext cx="120243" cy="12024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0" name="Freihandform 32">
                <a:extLst>
                  <a:ext uri="{FF2B5EF4-FFF2-40B4-BE49-F238E27FC236}">
                    <a16:creationId xmlns:a16="http://schemas.microsoft.com/office/drawing/2014/main" id="{1A6C2E97-E657-853E-B0BF-CD35922C812E}"/>
                  </a:ext>
                </a:extLst>
              </p:cNvPr>
              <p:cNvSpPr/>
              <p:nvPr/>
            </p:nvSpPr>
            <p:spPr>
              <a:xfrm rot="5400000">
                <a:off x="3376112" y="5145740"/>
                <a:ext cx="85150" cy="85150"/>
              </a:xfrm>
              <a:custGeom>
                <a:avLst/>
                <a:gdLst>
                  <a:gd name="connsiteX0" fmla="*/ 0 w 307975"/>
                  <a:gd name="connsiteY0" fmla="*/ 175259 h 307975"/>
                  <a:gd name="connsiteX1" fmla="*/ 0 w 307975"/>
                  <a:gd name="connsiteY1" fmla="*/ 129540 h 307975"/>
                  <a:gd name="connsiteX2" fmla="*/ 131127 w 307975"/>
                  <a:gd name="connsiteY2" fmla="*/ 129540 h 307975"/>
                  <a:gd name="connsiteX3" fmla="*/ 131127 w 307975"/>
                  <a:gd name="connsiteY3" fmla="*/ 0 h 307975"/>
                  <a:gd name="connsiteX4" fmla="*/ 176846 w 307975"/>
                  <a:gd name="connsiteY4" fmla="*/ 0 h 307975"/>
                  <a:gd name="connsiteX5" fmla="*/ 176846 w 307975"/>
                  <a:gd name="connsiteY5" fmla="*/ 129540 h 307975"/>
                  <a:gd name="connsiteX6" fmla="*/ 307975 w 307975"/>
                  <a:gd name="connsiteY6" fmla="*/ 129540 h 307975"/>
                  <a:gd name="connsiteX7" fmla="*/ 307975 w 307975"/>
                  <a:gd name="connsiteY7" fmla="*/ 175259 h 307975"/>
                  <a:gd name="connsiteX8" fmla="*/ 176846 w 307975"/>
                  <a:gd name="connsiteY8" fmla="*/ 175259 h 307975"/>
                  <a:gd name="connsiteX9" fmla="*/ 176846 w 307975"/>
                  <a:gd name="connsiteY9" fmla="*/ 307975 h 307975"/>
                  <a:gd name="connsiteX10" fmla="*/ 131127 w 307975"/>
                  <a:gd name="connsiteY10" fmla="*/ 307975 h 307975"/>
                  <a:gd name="connsiteX11" fmla="*/ 131127 w 307975"/>
                  <a:gd name="connsiteY11" fmla="*/ 175259 h 307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7975" h="307975">
                    <a:moveTo>
                      <a:pt x="0" y="175259"/>
                    </a:moveTo>
                    <a:lnTo>
                      <a:pt x="0" y="129540"/>
                    </a:lnTo>
                    <a:lnTo>
                      <a:pt x="131127" y="129540"/>
                    </a:lnTo>
                    <a:lnTo>
                      <a:pt x="131127" y="0"/>
                    </a:lnTo>
                    <a:lnTo>
                      <a:pt x="176846" y="0"/>
                    </a:lnTo>
                    <a:lnTo>
                      <a:pt x="176846" y="129540"/>
                    </a:lnTo>
                    <a:lnTo>
                      <a:pt x="307975" y="129540"/>
                    </a:lnTo>
                    <a:lnTo>
                      <a:pt x="307975" y="175259"/>
                    </a:lnTo>
                    <a:lnTo>
                      <a:pt x="176846" y="175259"/>
                    </a:lnTo>
                    <a:lnTo>
                      <a:pt x="176846" y="307975"/>
                    </a:lnTo>
                    <a:lnTo>
                      <a:pt x="131127" y="307975"/>
                    </a:lnTo>
                    <a:lnTo>
                      <a:pt x="131127" y="17525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26" name="Gruppieren 33">
              <a:extLst>
                <a:ext uri="{FF2B5EF4-FFF2-40B4-BE49-F238E27FC236}">
                  <a16:creationId xmlns:a16="http://schemas.microsoft.com/office/drawing/2014/main" id="{F482D6B4-48A3-F679-963A-171F16354605}"/>
                </a:ext>
              </a:extLst>
            </p:cNvPr>
            <p:cNvGrpSpPr/>
            <p:nvPr/>
          </p:nvGrpSpPr>
          <p:grpSpPr>
            <a:xfrm>
              <a:off x="1838609" y="1793415"/>
              <a:ext cx="144207" cy="144207"/>
              <a:chOff x="3849348" y="5128564"/>
              <a:chExt cx="120243" cy="120243"/>
            </a:xfrm>
          </p:grpSpPr>
          <p:sp>
            <p:nvSpPr>
              <p:cNvPr id="127" name="Ellipse 34">
                <a:extLst>
                  <a:ext uri="{FF2B5EF4-FFF2-40B4-BE49-F238E27FC236}">
                    <a16:creationId xmlns:a16="http://schemas.microsoft.com/office/drawing/2014/main" id="{17612E1A-A60E-1AD8-3934-426F129FE8A2}"/>
                  </a:ext>
                </a:extLst>
              </p:cNvPr>
              <p:cNvSpPr/>
              <p:nvPr/>
            </p:nvSpPr>
            <p:spPr>
              <a:xfrm flipH="1">
                <a:off x="3849348" y="5128564"/>
                <a:ext cx="120243" cy="12024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F982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8" name="Freihandform 35">
                <a:extLst>
                  <a:ext uri="{FF2B5EF4-FFF2-40B4-BE49-F238E27FC236}">
                    <a16:creationId xmlns:a16="http://schemas.microsoft.com/office/drawing/2014/main" id="{DFBED0C4-D7B1-3A50-F672-BCCE881D7692}"/>
                  </a:ext>
                </a:extLst>
              </p:cNvPr>
              <p:cNvSpPr/>
              <p:nvPr/>
            </p:nvSpPr>
            <p:spPr>
              <a:xfrm rot="5400000">
                <a:off x="3868566" y="5145740"/>
                <a:ext cx="85150" cy="85150"/>
              </a:xfrm>
              <a:custGeom>
                <a:avLst/>
                <a:gdLst>
                  <a:gd name="connsiteX0" fmla="*/ 0 w 307975"/>
                  <a:gd name="connsiteY0" fmla="*/ 175259 h 307975"/>
                  <a:gd name="connsiteX1" fmla="*/ 0 w 307975"/>
                  <a:gd name="connsiteY1" fmla="*/ 129540 h 307975"/>
                  <a:gd name="connsiteX2" fmla="*/ 131127 w 307975"/>
                  <a:gd name="connsiteY2" fmla="*/ 129540 h 307975"/>
                  <a:gd name="connsiteX3" fmla="*/ 131127 w 307975"/>
                  <a:gd name="connsiteY3" fmla="*/ 0 h 307975"/>
                  <a:gd name="connsiteX4" fmla="*/ 176846 w 307975"/>
                  <a:gd name="connsiteY4" fmla="*/ 0 h 307975"/>
                  <a:gd name="connsiteX5" fmla="*/ 176846 w 307975"/>
                  <a:gd name="connsiteY5" fmla="*/ 129540 h 307975"/>
                  <a:gd name="connsiteX6" fmla="*/ 307975 w 307975"/>
                  <a:gd name="connsiteY6" fmla="*/ 129540 h 307975"/>
                  <a:gd name="connsiteX7" fmla="*/ 307975 w 307975"/>
                  <a:gd name="connsiteY7" fmla="*/ 175259 h 307975"/>
                  <a:gd name="connsiteX8" fmla="*/ 176846 w 307975"/>
                  <a:gd name="connsiteY8" fmla="*/ 175259 h 307975"/>
                  <a:gd name="connsiteX9" fmla="*/ 176846 w 307975"/>
                  <a:gd name="connsiteY9" fmla="*/ 307975 h 307975"/>
                  <a:gd name="connsiteX10" fmla="*/ 131127 w 307975"/>
                  <a:gd name="connsiteY10" fmla="*/ 307975 h 307975"/>
                  <a:gd name="connsiteX11" fmla="*/ 131127 w 307975"/>
                  <a:gd name="connsiteY11" fmla="*/ 175259 h 307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7975" h="307975">
                    <a:moveTo>
                      <a:pt x="0" y="175259"/>
                    </a:moveTo>
                    <a:lnTo>
                      <a:pt x="0" y="129540"/>
                    </a:lnTo>
                    <a:lnTo>
                      <a:pt x="131127" y="129540"/>
                    </a:lnTo>
                    <a:lnTo>
                      <a:pt x="131127" y="0"/>
                    </a:lnTo>
                    <a:lnTo>
                      <a:pt x="176846" y="0"/>
                    </a:lnTo>
                    <a:lnTo>
                      <a:pt x="176846" y="129540"/>
                    </a:lnTo>
                    <a:lnTo>
                      <a:pt x="307975" y="129540"/>
                    </a:lnTo>
                    <a:lnTo>
                      <a:pt x="307975" y="175259"/>
                    </a:lnTo>
                    <a:lnTo>
                      <a:pt x="176846" y="175259"/>
                    </a:lnTo>
                    <a:lnTo>
                      <a:pt x="176846" y="307975"/>
                    </a:lnTo>
                    <a:lnTo>
                      <a:pt x="131127" y="307975"/>
                    </a:lnTo>
                    <a:lnTo>
                      <a:pt x="131127" y="17525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131" name="Gruppieren 4">
            <a:extLst>
              <a:ext uri="{FF2B5EF4-FFF2-40B4-BE49-F238E27FC236}">
                <a16:creationId xmlns:a16="http://schemas.microsoft.com/office/drawing/2014/main" id="{D62F0453-2E04-68C5-272C-B242EFAD8790}"/>
              </a:ext>
            </a:extLst>
          </p:cNvPr>
          <p:cNvGrpSpPr/>
          <p:nvPr/>
        </p:nvGrpSpPr>
        <p:grpSpPr>
          <a:xfrm>
            <a:off x="7122842" y="4816038"/>
            <a:ext cx="3289380" cy="1267743"/>
            <a:chOff x="3342872" y="1679528"/>
            <a:chExt cx="4507192" cy="1737094"/>
          </a:xfrm>
        </p:grpSpPr>
        <p:grpSp>
          <p:nvGrpSpPr>
            <p:cNvPr id="132" name="Gruppieren 36">
              <a:extLst>
                <a:ext uri="{FF2B5EF4-FFF2-40B4-BE49-F238E27FC236}">
                  <a16:creationId xmlns:a16="http://schemas.microsoft.com/office/drawing/2014/main" id="{D9730DF1-D624-91CB-424F-3545B843A6E4}"/>
                </a:ext>
              </a:extLst>
            </p:cNvPr>
            <p:cNvGrpSpPr/>
            <p:nvPr/>
          </p:nvGrpSpPr>
          <p:grpSpPr>
            <a:xfrm>
              <a:off x="7368384" y="2968554"/>
              <a:ext cx="144207" cy="448068"/>
              <a:chOff x="3355170" y="4902409"/>
              <a:chExt cx="120243" cy="373608"/>
            </a:xfrm>
          </p:grpSpPr>
          <p:cxnSp>
            <p:nvCxnSpPr>
              <p:cNvPr id="169" name="Gerade Verbindung mit Pfeil 37">
                <a:extLst>
                  <a:ext uri="{FF2B5EF4-FFF2-40B4-BE49-F238E27FC236}">
                    <a16:creationId xmlns:a16="http://schemas.microsoft.com/office/drawing/2014/main" id="{7A768217-70D5-C0F1-E635-C545B83764D6}"/>
                  </a:ext>
                </a:extLst>
              </p:cNvPr>
              <p:cNvCxnSpPr/>
              <p:nvPr/>
            </p:nvCxnSpPr>
            <p:spPr>
              <a:xfrm>
                <a:off x="3413468" y="4958853"/>
                <a:ext cx="3646" cy="317164"/>
              </a:xfrm>
              <a:prstGeom prst="straightConnector1">
                <a:avLst/>
              </a:prstGeom>
              <a:solidFill>
                <a:schemeClr val="bg1"/>
              </a:solidFill>
              <a:ln w="25400">
                <a:solidFill>
                  <a:srgbClr val="00B050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0" name="Ellipse 38">
                <a:extLst>
                  <a:ext uri="{FF2B5EF4-FFF2-40B4-BE49-F238E27FC236}">
                    <a16:creationId xmlns:a16="http://schemas.microsoft.com/office/drawing/2014/main" id="{99B05D12-1F82-BAEE-05EF-CFC5A7EDE573}"/>
                  </a:ext>
                </a:extLst>
              </p:cNvPr>
              <p:cNvSpPr/>
              <p:nvPr/>
            </p:nvSpPr>
            <p:spPr>
              <a:xfrm flipH="1">
                <a:off x="3355170" y="4902409"/>
                <a:ext cx="120243" cy="12024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1" name="Freihandform 39">
                <a:extLst>
                  <a:ext uri="{FF2B5EF4-FFF2-40B4-BE49-F238E27FC236}">
                    <a16:creationId xmlns:a16="http://schemas.microsoft.com/office/drawing/2014/main" id="{C9CCF7F1-A770-2EF2-597A-AE48D329F80B}"/>
                  </a:ext>
                </a:extLst>
              </p:cNvPr>
              <p:cNvSpPr/>
              <p:nvPr/>
            </p:nvSpPr>
            <p:spPr>
              <a:xfrm rot="5400000">
                <a:off x="3372371" y="4922396"/>
                <a:ext cx="85150" cy="85150"/>
              </a:xfrm>
              <a:custGeom>
                <a:avLst/>
                <a:gdLst>
                  <a:gd name="connsiteX0" fmla="*/ 0 w 307975"/>
                  <a:gd name="connsiteY0" fmla="*/ 175259 h 307975"/>
                  <a:gd name="connsiteX1" fmla="*/ 0 w 307975"/>
                  <a:gd name="connsiteY1" fmla="*/ 129540 h 307975"/>
                  <a:gd name="connsiteX2" fmla="*/ 131127 w 307975"/>
                  <a:gd name="connsiteY2" fmla="*/ 129540 h 307975"/>
                  <a:gd name="connsiteX3" fmla="*/ 131127 w 307975"/>
                  <a:gd name="connsiteY3" fmla="*/ 0 h 307975"/>
                  <a:gd name="connsiteX4" fmla="*/ 176846 w 307975"/>
                  <a:gd name="connsiteY4" fmla="*/ 0 h 307975"/>
                  <a:gd name="connsiteX5" fmla="*/ 176846 w 307975"/>
                  <a:gd name="connsiteY5" fmla="*/ 129540 h 307975"/>
                  <a:gd name="connsiteX6" fmla="*/ 307975 w 307975"/>
                  <a:gd name="connsiteY6" fmla="*/ 129540 h 307975"/>
                  <a:gd name="connsiteX7" fmla="*/ 307975 w 307975"/>
                  <a:gd name="connsiteY7" fmla="*/ 175259 h 307975"/>
                  <a:gd name="connsiteX8" fmla="*/ 176846 w 307975"/>
                  <a:gd name="connsiteY8" fmla="*/ 175259 h 307975"/>
                  <a:gd name="connsiteX9" fmla="*/ 176846 w 307975"/>
                  <a:gd name="connsiteY9" fmla="*/ 307975 h 307975"/>
                  <a:gd name="connsiteX10" fmla="*/ 131127 w 307975"/>
                  <a:gd name="connsiteY10" fmla="*/ 307975 h 307975"/>
                  <a:gd name="connsiteX11" fmla="*/ 131127 w 307975"/>
                  <a:gd name="connsiteY11" fmla="*/ 175259 h 307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7975" h="307975">
                    <a:moveTo>
                      <a:pt x="0" y="175259"/>
                    </a:moveTo>
                    <a:lnTo>
                      <a:pt x="0" y="129540"/>
                    </a:lnTo>
                    <a:lnTo>
                      <a:pt x="131127" y="129540"/>
                    </a:lnTo>
                    <a:lnTo>
                      <a:pt x="131127" y="0"/>
                    </a:lnTo>
                    <a:lnTo>
                      <a:pt x="176846" y="0"/>
                    </a:lnTo>
                    <a:lnTo>
                      <a:pt x="176846" y="129540"/>
                    </a:lnTo>
                    <a:lnTo>
                      <a:pt x="307975" y="129540"/>
                    </a:lnTo>
                    <a:lnTo>
                      <a:pt x="307975" y="175259"/>
                    </a:lnTo>
                    <a:lnTo>
                      <a:pt x="176846" y="175259"/>
                    </a:lnTo>
                    <a:lnTo>
                      <a:pt x="176846" y="307975"/>
                    </a:lnTo>
                    <a:lnTo>
                      <a:pt x="131127" y="307975"/>
                    </a:lnTo>
                    <a:lnTo>
                      <a:pt x="131127" y="17525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33" name="Gruppieren 40">
              <a:extLst>
                <a:ext uri="{FF2B5EF4-FFF2-40B4-BE49-F238E27FC236}">
                  <a16:creationId xmlns:a16="http://schemas.microsoft.com/office/drawing/2014/main" id="{B299549C-1B11-11F2-4D89-71736F30469D}"/>
                </a:ext>
              </a:extLst>
            </p:cNvPr>
            <p:cNvGrpSpPr/>
            <p:nvPr/>
          </p:nvGrpSpPr>
          <p:grpSpPr>
            <a:xfrm>
              <a:off x="7100182" y="2230869"/>
              <a:ext cx="200495" cy="356562"/>
              <a:chOff x="3355804" y="5127794"/>
              <a:chExt cx="167177" cy="297308"/>
            </a:xfrm>
          </p:grpSpPr>
          <p:cxnSp>
            <p:nvCxnSpPr>
              <p:cNvPr id="166" name="Gerade Verbindung mit Pfeil 41">
                <a:extLst>
                  <a:ext uri="{FF2B5EF4-FFF2-40B4-BE49-F238E27FC236}">
                    <a16:creationId xmlns:a16="http://schemas.microsoft.com/office/drawing/2014/main" id="{0DD0A25F-915E-8837-71A8-F07DD54496EA}"/>
                  </a:ext>
                </a:extLst>
              </p:cNvPr>
              <p:cNvCxnSpPr/>
              <p:nvPr/>
            </p:nvCxnSpPr>
            <p:spPr>
              <a:xfrm>
                <a:off x="3414893" y="5182206"/>
                <a:ext cx="108088" cy="242896"/>
              </a:xfrm>
              <a:prstGeom prst="straightConnector1">
                <a:avLst/>
              </a:prstGeom>
              <a:solidFill>
                <a:schemeClr val="bg1"/>
              </a:solidFill>
              <a:ln w="25400">
                <a:solidFill>
                  <a:srgbClr val="00B050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67" name="Ellipse 42">
                <a:extLst>
                  <a:ext uri="{FF2B5EF4-FFF2-40B4-BE49-F238E27FC236}">
                    <a16:creationId xmlns:a16="http://schemas.microsoft.com/office/drawing/2014/main" id="{DEAA699F-800B-D2C9-6162-994D74E2B71E}"/>
                  </a:ext>
                </a:extLst>
              </p:cNvPr>
              <p:cNvSpPr/>
              <p:nvPr/>
            </p:nvSpPr>
            <p:spPr>
              <a:xfrm flipH="1">
                <a:off x="3355804" y="5127794"/>
                <a:ext cx="120243" cy="12024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8" name="Freihandform 43">
                <a:extLst>
                  <a:ext uri="{FF2B5EF4-FFF2-40B4-BE49-F238E27FC236}">
                    <a16:creationId xmlns:a16="http://schemas.microsoft.com/office/drawing/2014/main" id="{2EE30B87-C985-E391-3046-3542C5E71DF6}"/>
                  </a:ext>
                </a:extLst>
              </p:cNvPr>
              <p:cNvSpPr/>
              <p:nvPr/>
            </p:nvSpPr>
            <p:spPr>
              <a:xfrm rot="5400000">
                <a:off x="3376112" y="5145740"/>
                <a:ext cx="85150" cy="85150"/>
              </a:xfrm>
              <a:custGeom>
                <a:avLst/>
                <a:gdLst>
                  <a:gd name="connsiteX0" fmla="*/ 0 w 307975"/>
                  <a:gd name="connsiteY0" fmla="*/ 175259 h 307975"/>
                  <a:gd name="connsiteX1" fmla="*/ 0 w 307975"/>
                  <a:gd name="connsiteY1" fmla="*/ 129540 h 307975"/>
                  <a:gd name="connsiteX2" fmla="*/ 131127 w 307975"/>
                  <a:gd name="connsiteY2" fmla="*/ 129540 h 307975"/>
                  <a:gd name="connsiteX3" fmla="*/ 131127 w 307975"/>
                  <a:gd name="connsiteY3" fmla="*/ 0 h 307975"/>
                  <a:gd name="connsiteX4" fmla="*/ 176846 w 307975"/>
                  <a:gd name="connsiteY4" fmla="*/ 0 h 307975"/>
                  <a:gd name="connsiteX5" fmla="*/ 176846 w 307975"/>
                  <a:gd name="connsiteY5" fmla="*/ 129540 h 307975"/>
                  <a:gd name="connsiteX6" fmla="*/ 307975 w 307975"/>
                  <a:gd name="connsiteY6" fmla="*/ 129540 h 307975"/>
                  <a:gd name="connsiteX7" fmla="*/ 307975 w 307975"/>
                  <a:gd name="connsiteY7" fmla="*/ 175259 h 307975"/>
                  <a:gd name="connsiteX8" fmla="*/ 176846 w 307975"/>
                  <a:gd name="connsiteY8" fmla="*/ 175259 h 307975"/>
                  <a:gd name="connsiteX9" fmla="*/ 176846 w 307975"/>
                  <a:gd name="connsiteY9" fmla="*/ 307975 h 307975"/>
                  <a:gd name="connsiteX10" fmla="*/ 131127 w 307975"/>
                  <a:gd name="connsiteY10" fmla="*/ 307975 h 307975"/>
                  <a:gd name="connsiteX11" fmla="*/ 131127 w 307975"/>
                  <a:gd name="connsiteY11" fmla="*/ 175259 h 307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7975" h="307975">
                    <a:moveTo>
                      <a:pt x="0" y="175259"/>
                    </a:moveTo>
                    <a:lnTo>
                      <a:pt x="0" y="129540"/>
                    </a:lnTo>
                    <a:lnTo>
                      <a:pt x="131127" y="129540"/>
                    </a:lnTo>
                    <a:lnTo>
                      <a:pt x="131127" y="0"/>
                    </a:lnTo>
                    <a:lnTo>
                      <a:pt x="176846" y="0"/>
                    </a:lnTo>
                    <a:lnTo>
                      <a:pt x="176846" y="129540"/>
                    </a:lnTo>
                    <a:lnTo>
                      <a:pt x="307975" y="129540"/>
                    </a:lnTo>
                    <a:lnTo>
                      <a:pt x="307975" y="175259"/>
                    </a:lnTo>
                    <a:lnTo>
                      <a:pt x="176846" y="175259"/>
                    </a:lnTo>
                    <a:lnTo>
                      <a:pt x="176846" y="307975"/>
                    </a:lnTo>
                    <a:lnTo>
                      <a:pt x="131127" y="307975"/>
                    </a:lnTo>
                    <a:lnTo>
                      <a:pt x="131127" y="17525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34" name="Gruppieren 44">
              <a:extLst>
                <a:ext uri="{FF2B5EF4-FFF2-40B4-BE49-F238E27FC236}">
                  <a16:creationId xmlns:a16="http://schemas.microsoft.com/office/drawing/2014/main" id="{38B6C55D-B01A-030F-4D78-56EEEF7575A5}"/>
                </a:ext>
              </a:extLst>
            </p:cNvPr>
            <p:cNvGrpSpPr/>
            <p:nvPr/>
          </p:nvGrpSpPr>
          <p:grpSpPr>
            <a:xfrm>
              <a:off x="7521231" y="2455294"/>
              <a:ext cx="171603" cy="385845"/>
              <a:chOff x="3849348" y="5128564"/>
              <a:chExt cx="143086" cy="321725"/>
            </a:xfrm>
          </p:grpSpPr>
          <p:cxnSp>
            <p:nvCxnSpPr>
              <p:cNvPr id="163" name="Gerade Verbindung mit Pfeil 45">
                <a:extLst>
                  <a:ext uri="{FF2B5EF4-FFF2-40B4-BE49-F238E27FC236}">
                    <a16:creationId xmlns:a16="http://schemas.microsoft.com/office/drawing/2014/main" id="{BCEFDBD9-4F30-E8B7-A56D-A5A0BF17AE20}"/>
                  </a:ext>
                </a:extLst>
              </p:cNvPr>
              <p:cNvCxnSpPr/>
              <p:nvPr/>
            </p:nvCxnSpPr>
            <p:spPr>
              <a:xfrm>
                <a:off x="3904609" y="5185142"/>
                <a:ext cx="87825" cy="265147"/>
              </a:xfrm>
              <a:prstGeom prst="straightConnector1">
                <a:avLst/>
              </a:prstGeom>
              <a:solidFill>
                <a:schemeClr val="bg1"/>
              </a:solidFill>
              <a:ln w="25400">
                <a:solidFill>
                  <a:srgbClr val="F98200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64" name="Ellipse 46">
                <a:extLst>
                  <a:ext uri="{FF2B5EF4-FFF2-40B4-BE49-F238E27FC236}">
                    <a16:creationId xmlns:a16="http://schemas.microsoft.com/office/drawing/2014/main" id="{C5481406-1600-EA09-E66E-12E83BA380F4}"/>
                  </a:ext>
                </a:extLst>
              </p:cNvPr>
              <p:cNvSpPr/>
              <p:nvPr/>
            </p:nvSpPr>
            <p:spPr>
              <a:xfrm flipH="1">
                <a:off x="3849348" y="5128564"/>
                <a:ext cx="120243" cy="12024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F982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5" name="Freihandform 47">
                <a:extLst>
                  <a:ext uri="{FF2B5EF4-FFF2-40B4-BE49-F238E27FC236}">
                    <a16:creationId xmlns:a16="http://schemas.microsoft.com/office/drawing/2014/main" id="{8C6898FE-3C70-DBB6-1B37-2C5AEAEB1B86}"/>
                  </a:ext>
                </a:extLst>
              </p:cNvPr>
              <p:cNvSpPr/>
              <p:nvPr/>
            </p:nvSpPr>
            <p:spPr>
              <a:xfrm rot="5400000">
                <a:off x="3868566" y="5145740"/>
                <a:ext cx="85150" cy="85150"/>
              </a:xfrm>
              <a:custGeom>
                <a:avLst/>
                <a:gdLst>
                  <a:gd name="connsiteX0" fmla="*/ 0 w 307975"/>
                  <a:gd name="connsiteY0" fmla="*/ 175259 h 307975"/>
                  <a:gd name="connsiteX1" fmla="*/ 0 w 307975"/>
                  <a:gd name="connsiteY1" fmla="*/ 129540 h 307975"/>
                  <a:gd name="connsiteX2" fmla="*/ 131127 w 307975"/>
                  <a:gd name="connsiteY2" fmla="*/ 129540 h 307975"/>
                  <a:gd name="connsiteX3" fmla="*/ 131127 w 307975"/>
                  <a:gd name="connsiteY3" fmla="*/ 0 h 307975"/>
                  <a:gd name="connsiteX4" fmla="*/ 176846 w 307975"/>
                  <a:gd name="connsiteY4" fmla="*/ 0 h 307975"/>
                  <a:gd name="connsiteX5" fmla="*/ 176846 w 307975"/>
                  <a:gd name="connsiteY5" fmla="*/ 129540 h 307975"/>
                  <a:gd name="connsiteX6" fmla="*/ 307975 w 307975"/>
                  <a:gd name="connsiteY6" fmla="*/ 129540 h 307975"/>
                  <a:gd name="connsiteX7" fmla="*/ 307975 w 307975"/>
                  <a:gd name="connsiteY7" fmla="*/ 175259 h 307975"/>
                  <a:gd name="connsiteX8" fmla="*/ 176846 w 307975"/>
                  <a:gd name="connsiteY8" fmla="*/ 175259 h 307975"/>
                  <a:gd name="connsiteX9" fmla="*/ 176846 w 307975"/>
                  <a:gd name="connsiteY9" fmla="*/ 307975 h 307975"/>
                  <a:gd name="connsiteX10" fmla="*/ 131127 w 307975"/>
                  <a:gd name="connsiteY10" fmla="*/ 307975 h 307975"/>
                  <a:gd name="connsiteX11" fmla="*/ 131127 w 307975"/>
                  <a:gd name="connsiteY11" fmla="*/ 175259 h 307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7975" h="307975">
                    <a:moveTo>
                      <a:pt x="0" y="175259"/>
                    </a:moveTo>
                    <a:lnTo>
                      <a:pt x="0" y="129540"/>
                    </a:lnTo>
                    <a:lnTo>
                      <a:pt x="131127" y="129540"/>
                    </a:lnTo>
                    <a:lnTo>
                      <a:pt x="131127" y="0"/>
                    </a:lnTo>
                    <a:lnTo>
                      <a:pt x="176846" y="0"/>
                    </a:lnTo>
                    <a:lnTo>
                      <a:pt x="176846" y="129540"/>
                    </a:lnTo>
                    <a:lnTo>
                      <a:pt x="307975" y="129540"/>
                    </a:lnTo>
                    <a:lnTo>
                      <a:pt x="307975" y="175259"/>
                    </a:lnTo>
                    <a:lnTo>
                      <a:pt x="176846" y="175259"/>
                    </a:lnTo>
                    <a:lnTo>
                      <a:pt x="176846" y="307975"/>
                    </a:lnTo>
                    <a:lnTo>
                      <a:pt x="131127" y="307975"/>
                    </a:lnTo>
                    <a:lnTo>
                      <a:pt x="131127" y="17525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35" name="Gruppieren 48">
              <a:extLst>
                <a:ext uri="{FF2B5EF4-FFF2-40B4-BE49-F238E27FC236}">
                  <a16:creationId xmlns:a16="http://schemas.microsoft.com/office/drawing/2014/main" id="{FCB4A7E5-AE2E-09F2-E7EE-32CD41BD9AE1}"/>
                </a:ext>
              </a:extLst>
            </p:cNvPr>
            <p:cNvGrpSpPr/>
            <p:nvPr/>
          </p:nvGrpSpPr>
          <p:grpSpPr>
            <a:xfrm>
              <a:off x="7705857" y="2945043"/>
              <a:ext cx="144207" cy="398251"/>
              <a:chOff x="3824754" y="4969972"/>
              <a:chExt cx="120243" cy="332069"/>
            </a:xfrm>
          </p:grpSpPr>
          <p:cxnSp>
            <p:nvCxnSpPr>
              <p:cNvPr id="160" name="Gerade Verbindung mit Pfeil 49">
                <a:extLst>
                  <a:ext uri="{FF2B5EF4-FFF2-40B4-BE49-F238E27FC236}">
                    <a16:creationId xmlns:a16="http://schemas.microsoft.com/office/drawing/2014/main" id="{64D6E9B3-BD11-DDF1-B600-5CA493F5DBE8}"/>
                  </a:ext>
                </a:extLst>
              </p:cNvPr>
              <p:cNvCxnSpPr/>
              <p:nvPr/>
            </p:nvCxnSpPr>
            <p:spPr>
              <a:xfrm>
                <a:off x="3880015" y="5026551"/>
                <a:ext cx="49107" cy="275490"/>
              </a:xfrm>
              <a:prstGeom prst="straightConnector1">
                <a:avLst/>
              </a:prstGeom>
              <a:solidFill>
                <a:schemeClr val="bg1"/>
              </a:solidFill>
              <a:ln w="25400">
                <a:solidFill>
                  <a:srgbClr val="F98200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61" name="Ellipse 50">
                <a:extLst>
                  <a:ext uri="{FF2B5EF4-FFF2-40B4-BE49-F238E27FC236}">
                    <a16:creationId xmlns:a16="http://schemas.microsoft.com/office/drawing/2014/main" id="{BB20B179-C192-5430-30F7-080D333DC735}"/>
                  </a:ext>
                </a:extLst>
              </p:cNvPr>
              <p:cNvSpPr/>
              <p:nvPr/>
            </p:nvSpPr>
            <p:spPr>
              <a:xfrm flipH="1">
                <a:off x="3824754" y="4969972"/>
                <a:ext cx="120243" cy="12024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F982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2" name="Freihandform 51">
                <a:extLst>
                  <a:ext uri="{FF2B5EF4-FFF2-40B4-BE49-F238E27FC236}">
                    <a16:creationId xmlns:a16="http://schemas.microsoft.com/office/drawing/2014/main" id="{65F00CDB-B837-E902-FB2A-6026B0424D11}"/>
                  </a:ext>
                </a:extLst>
              </p:cNvPr>
              <p:cNvSpPr/>
              <p:nvPr/>
            </p:nvSpPr>
            <p:spPr>
              <a:xfrm rot="5400000">
                <a:off x="3843972" y="4987148"/>
                <a:ext cx="85150" cy="85150"/>
              </a:xfrm>
              <a:custGeom>
                <a:avLst/>
                <a:gdLst>
                  <a:gd name="connsiteX0" fmla="*/ 0 w 307975"/>
                  <a:gd name="connsiteY0" fmla="*/ 175259 h 307975"/>
                  <a:gd name="connsiteX1" fmla="*/ 0 w 307975"/>
                  <a:gd name="connsiteY1" fmla="*/ 129540 h 307975"/>
                  <a:gd name="connsiteX2" fmla="*/ 131127 w 307975"/>
                  <a:gd name="connsiteY2" fmla="*/ 129540 h 307975"/>
                  <a:gd name="connsiteX3" fmla="*/ 131127 w 307975"/>
                  <a:gd name="connsiteY3" fmla="*/ 0 h 307975"/>
                  <a:gd name="connsiteX4" fmla="*/ 176846 w 307975"/>
                  <a:gd name="connsiteY4" fmla="*/ 0 h 307975"/>
                  <a:gd name="connsiteX5" fmla="*/ 176846 w 307975"/>
                  <a:gd name="connsiteY5" fmla="*/ 129540 h 307975"/>
                  <a:gd name="connsiteX6" fmla="*/ 307975 w 307975"/>
                  <a:gd name="connsiteY6" fmla="*/ 129540 h 307975"/>
                  <a:gd name="connsiteX7" fmla="*/ 307975 w 307975"/>
                  <a:gd name="connsiteY7" fmla="*/ 175259 h 307975"/>
                  <a:gd name="connsiteX8" fmla="*/ 176846 w 307975"/>
                  <a:gd name="connsiteY8" fmla="*/ 175259 h 307975"/>
                  <a:gd name="connsiteX9" fmla="*/ 176846 w 307975"/>
                  <a:gd name="connsiteY9" fmla="*/ 307975 h 307975"/>
                  <a:gd name="connsiteX10" fmla="*/ 131127 w 307975"/>
                  <a:gd name="connsiteY10" fmla="*/ 307975 h 307975"/>
                  <a:gd name="connsiteX11" fmla="*/ 131127 w 307975"/>
                  <a:gd name="connsiteY11" fmla="*/ 175259 h 307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7975" h="307975">
                    <a:moveTo>
                      <a:pt x="0" y="175259"/>
                    </a:moveTo>
                    <a:lnTo>
                      <a:pt x="0" y="129540"/>
                    </a:lnTo>
                    <a:lnTo>
                      <a:pt x="131127" y="129540"/>
                    </a:lnTo>
                    <a:lnTo>
                      <a:pt x="131127" y="0"/>
                    </a:lnTo>
                    <a:lnTo>
                      <a:pt x="176846" y="0"/>
                    </a:lnTo>
                    <a:lnTo>
                      <a:pt x="176846" y="129540"/>
                    </a:lnTo>
                    <a:lnTo>
                      <a:pt x="307975" y="129540"/>
                    </a:lnTo>
                    <a:lnTo>
                      <a:pt x="307975" y="175259"/>
                    </a:lnTo>
                    <a:lnTo>
                      <a:pt x="176846" y="175259"/>
                    </a:lnTo>
                    <a:lnTo>
                      <a:pt x="176846" y="307975"/>
                    </a:lnTo>
                    <a:lnTo>
                      <a:pt x="131127" y="307975"/>
                    </a:lnTo>
                    <a:lnTo>
                      <a:pt x="131127" y="17525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36" name="Gruppieren 52">
              <a:extLst>
                <a:ext uri="{FF2B5EF4-FFF2-40B4-BE49-F238E27FC236}">
                  <a16:creationId xmlns:a16="http://schemas.microsoft.com/office/drawing/2014/main" id="{76786619-70C1-B215-BE16-2AF170353508}"/>
                </a:ext>
              </a:extLst>
            </p:cNvPr>
            <p:cNvGrpSpPr/>
            <p:nvPr/>
          </p:nvGrpSpPr>
          <p:grpSpPr>
            <a:xfrm>
              <a:off x="6756440" y="1835323"/>
              <a:ext cx="365479" cy="240401"/>
              <a:chOff x="3849348" y="5128564"/>
              <a:chExt cx="304743" cy="200451"/>
            </a:xfrm>
          </p:grpSpPr>
          <p:cxnSp>
            <p:nvCxnSpPr>
              <p:cNvPr id="157" name="Gerade Verbindung mit Pfeil 53">
                <a:extLst>
                  <a:ext uri="{FF2B5EF4-FFF2-40B4-BE49-F238E27FC236}">
                    <a16:creationId xmlns:a16="http://schemas.microsoft.com/office/drawing/2014/main" id="{B04D8546-1B46-FE17-CD0D-31FFC18C087F}"/>
                  </a:ext>
                </a:extLst>
              </p:cNvPr>
              <p:cNvCxnSpPr/>
              <p:nvPr/>
            </p:nvCxnSpPr>
            <p:spPr>
              <a:xfrm>
                <a:off x="3904609" y="5185142"/>
                <a:ext cx="249482" cy="143873"/>
              </a:xfrm>
              <a:prstGeom prst="straightConnector1">
                <a:avLst/>
              </a:prstGeom>
              <a:solidFill>
                <a:schemeClr val="bg1"/>
              </a:solidFill>
              <a:ln w="25400">
                <a:solidFill>
                  <a:srgbClr val="F98200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8" name="Ellipse 54">
                <a:extLst>
                  <a:ext uri="{FF2B5EF4-FFF2-40B4-BE49-F238E27FC236}">
                    <a16:creationId xmlns:a16="http://schemas.microsoft.com/office/drawing/2014/main" id="{F8F97AB1-A033-076D-D18E-A138FF1E96A8}"/>
                  </a:ext>
                </a:extLst>
              </p:cNvPr>
              <p:cNvSpPr/>
              <p:nvPr/>
            </p:nvSpPr>
            <p:spPr>
              <a:xfrm flipH="1">
                <a:off x="3849348" y="5128564"/>
                <a:ext cx="120243" cy="12024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F982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9" name="Freihandform 55">
                <a:extLst>
                  <a:ext uri="{FF2B5EF4-FFF2-40B4-BE49-F238E27FC236}">
                    <a16:creationId xmlns:a16="http://schemas.microsoft.com/office/drawing/2014/main" id="{95544D81-5121-2D36-FFF9-29E854C2A5C0}"/>
                  </a:ext>
                </a:extLst>
              </p:cNvPr>
              <p:cNvSpPr/>
              <p:nvPr/>
            </p:nvSpPr>
            <p:spPr>
              <a:xfrm rot="5400000">
                <a:off x="3868566" y="5145740"/>
                <a:ext cx="85150" cy="85150"/>
              </a:xfrm>
              <a:custGeom>
                <a:avLst/>
                <a:gdLst>
                  <a:gd name="connsiteX0" fmla="*/ 0 w 307975"/>
                  <a:gd name="connsiteY0" fmla="*/ 175259 h 307975"/>
                  <a:gd name="connsiteX1" fmla="*/ 0 w 307975"/>
                  <a:gd name="connsiteY1" fmla="*/ 129540 h 307975"/>
                  <a:gd name="connsiteX2" fmla="*/ 131127 w 307975"/>
                  <a:gd name="connsiteY2" fmla="*/ 129540 h 307975"/>
                  <a:gd name="connsiteX3" fmla="*/ 131127 w 307975"/>
                  <a:gd name="connsiteY3" fmla="*/ 0 h 307975"/>
                  <a:gd name="connsiteX4" fmla="*/ 176846 w 307975"/>
                  <a:gd name="connsiteY4" fmla="*/ 0 h 307975"/>
                  <a:gd name="connsiteX5" fmla="*/ 176846 w 307975"/>
                  <a:gd name="connsiteY5" fmla="*/ 129540 h 307975"/>
                  <a:gd name="connsiteX6" fmla="*/ 307975 w 307975"/>
                  <a:gd name="connsiteY6" fmla="*/ 129540 h 307975"/>
                  <a:gd name="connsiteX7" fmla="*/ 307975 w 307975"/>
                  <a:gd name="connsiteY7" fmla="*/ 175259 h 307975"/>
                  <a:gd name="connsiteX8" fmla="*/ 176846 w 307975"/>
                  <a:gd name="connsiteY8" fmla="*/ 175259 h 307975"/>
                  <a:gd name="connsiteX9" fmla="*/ 176846 w 307975"/>
                  <a:gd name="connsiteY9" fmla="*/ 307975 h 307975"/>
                  <a:gd name="connsiteX10" fmla="*/ 131127 w 307975"/>
                  <a:gd name="connsiteY10" fmla="*/ 307975 h 307975"/>
                  <a:gd name="connsiteX11" fmla="*/ 131127 w 307975"/>
                  <a:gd name="connsiteY11" fmla="*/ 175259 h 307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7975" h="307975">
                    <a:moveTo>
                      <a:pt x="0" y="175259"/>
                    </a:moveTo>
                    <a:lnTo>
                      <a:pt x="0" y="129540"/>
                    </a:lnTo>
                    <a:lnTo>
                      <a:pt x="131127" y="129540"/>
                    </a:lnTo>
                    <a:lnTo>
                      <a:pt x="131127" y="0"/>
                    </a:lnTo>
                    <a:lnTo>
                      <a:pt x="176846" y="0"/>
                    </a:lnTo>
                    <a:lnTo>
                      <a:pt x="176846" y="129540"/>
                    </a:lnTo>
                    <a:lnTo>
                      <a:pt x="307975" y="129540"/>
                    </a:lnTo>
                    <a:lnTo>
                      <a:pt x="307975" y="175259"/>
                    </a:lnTo>
                    <a:lnTo>
                      <a:pt x="176846" y="175259"/>
                    </a:lnTo>
                    <a:lnTo>
                      <a:pt x="176846" y="307975"/>
                    </a:lnTo>
                    <a:lnTo>
                      <a:pt x="131127" y="307975"/>
                    </a:lnTo>
                    <a:lnTo>
                      <a:pt x="131127" y="17525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37" name="Gruppieren 56">
              <a:extLst>
                <a:ext uri="{FF2B5EF4-FFF2-40B4-BE49-F238E27FC236}">
                  <a16:creationId xmlns:a16="http://schemas.microsoft.com/office/drawing/2014/main" id="{94F9D2E7-0841-777F-0ED9-81B7FF65B0EA}"/>
                </a:ext>
              </a:extLst>
            </p:cNvPr>
            <p:cNvGrpSpPr/>
            <p:nvPr/>
          </p:nvGrpSpPr>
          <p:grpSpPr>
            <a:xfrm>
              <a:off x="3342872" y="1822976"/>
              <a:ext cx="396726" cy="144207"/>
              <a:chOff x="3355804" y="5127794"/>
              <a:chExt cx="330798" cy="120243"/>
            </a:xfrm>
          </p:grpSpPr>
          <p:cxnSp>
            <p:nvCxnSpPr>
              <p:cNvPr id="154" name="Gerade Verbindung mit Pfeil 57">
                <a:extLst>
                  <a:ext uri="{FF2B5EF4-FFF2-40B4-BE49-F238E27FC236}">
                    <a16:creationId xmlns:a16="http://schemas.microsoft.com/office/drawing/2014/main" id="{0E863202-9051-5FFF-F154-B64747CE5FCC}"/>
                  </a:ext>
                </a:extLst>
              </p:cNvPr>
              <p:cNvCxnSpPr/>
              <p:nvPr/>
            </p:nvCxnSpPr>
            <p:spPr>
              <a:xfrm>
                <a:off x="3407289" y="5185140"/>
                <a:ext cx="279313" cy="0"/>
              </a:xfrm>
              <a:prstGeom prst="straightConnector1">
                <a:avLst/>
              </a:prstGeom>
              <a:solidFill>
                <a:schemeClr val="bg1"/>
              </a:solidFill>
              <a:ln w="25400">
                <a:solidFill>
                  <a:srgbClr val="00B050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5" name="Ellipse 58">
                <a:extLst>
                  <a:ext uri="{FF2B5EF4-FFF2-40B4-BE49-F238E27FC236}">
                    <a16:creationId xmlns:a16="http://schemas.microsoft.com/office/drawing/2014/main" id="{B8F4F4F8-D4A5-6385-2014-E0C381653452}"/>
                  </a:ext>
                </a:extLst>
              </p:cNvPr>
              <p:cNvSpPr/>
              <p:nvPr/>
            </p:nvSpPr>
            <p:spPr>
              <a:xfrm flipH="1">
                <a:off x="3355804" y="5127794"/>
                <a:ext cx="120243" cy="12024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6" name="Freihandform 59">
                <a:extLst>
                  <a:ext uri="{FF2B5EF4-FFF2-40B4-BE49-F238E27FC236}">
                    <a16:creationId xmlns:a16="http://schemas.microsoft.com/office/drawing/2014/main" id="{1E4AC4D8-8973-9B22-D0EB-E9B60594D1D8}"/>
                  </a:ext>
                </a:extLst>
              </p:cNvPr>
              <p:cNvSpPr/>
              <p:nvPr/>
            </p:nvSpPr>
            <p:spPr>
              <a:xfrm rot="5400000">
                <a:off x="3376112" y="5145740"/>
                <a:ext cx="85150" cy="85150"/>
              </a:xfrm>
              <a:custGeom>
                <a:avLst/>
                <a:gdLst>
                  <a:gd name="connsiteX0" fmla="*/ 0 w 307975"/>
                  <a:gd name="connsiteY0" fmla="*/ 175259 h 307975"/>
                  <a:gd name="connsiteX1" fmla="*/ 0 w 307975"/>
                  <a:gd name="connsiteY1" fmla="*/ 129540 h 307975"/>
                  <a:gd name="connsiteX2" fmla="*/ 131127 w 307975"/>
                  <a:gd name="connsiteY2" fmla="*/ 129540 h 307975"/>
                  <a:gd name="connsiteX3" fmla="*/ 131127 w 307975"/>
                  <a:gd name="connsiteY3" fmla="*/ 0 h 307975"/>
                  <a:gd name="connsiteX4" fmla="*/ 176846 w 307975"/>
                  <a:gd name="connsiteY4" fmla="*/ 0 h 307975"/>
                  <a:gd name="connsiteX5" fmla="*/ 176846 w 307975"/>
                  <a:gd name="connsiteY5" fmla="*/ 129540 h 307975"/>
                  <a:gd name="connsiteX6" fmla="*/ 307975 w 307975"/>
                  <a:gd name="connsiteY6" fmla="*/ 129540 h 307975"/>
                  <a:gd name="connsiteX7" fmla="*/ 307975 w 307975"/>
                  <a:gd name="connsiteY7" fmla="*/ 175259 h 307975"/>
                  <a:gd name="connsiteX8" fmla="*/ 176846 w 307975"/>
                  <a:gd name="connsiteY8" fmla="*/ 175259 h 307975"/>
                  <a:gd name="connsiteX9" fmla="*/ 176846 w 307975"/>
                  <a:gd name="connsiteY9" fmla="*/ 307975 h 307975"/>
                  <a:gd name="connsiteX10" fmla="*/ 131127 w 307975"/>
                  <a:gd name="connsiteY10" fmla="*/ 307975 h 307975"/>
                  <a:gd name="connsiteX11" fmla="*/ 131127 w 307975"/>
                  <a:gd name="connsiteY11" fmla="*/ 175259 h 307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7975" h="307975">
                    <a:moveTo>
                      <a:pt x="0" y="175259"/>
                    </a:moveTo>
                    <a:lnTo>
                      <a:pt x="0" y="129540"/>
                    </a:lnTo>
                    <a:lnTo>
                      <a:pt x="131127" y="129540"/>
                    </a:lnTo>
                    <a:lnTo>
                      <a:pt x="131127" y="0"/>
                    </a:lnTo>
                    <a:lnTo>
                      <a:pt x="176846" y="0"/>
                    </a:lnTo>
                    <a:lnTo>
                      <a:pt x="176846" y="129540"/>
                    </a:lnTo>
                    <a:lnTo>
                      <a:pt x="307975" y="129540"/>
                    </a:lnTo>
                    <a:lnTo>
                      <a:pt x="307975" y="175259"/>
                    </a:lnTo>
                    <a:lnTo>
                      <a:pt x="176846" y="175259"/>
                    </a:lnTo>
                    <a:lnTo>
                      <a:pt x="176846" y="307975"/>
                    </a:lnTo>
                    <a:lnTo>
                      <a:pt x="131127" y="307975"/>
                    </a:lnTo>
                    <a:lnTo>
                      <a:pt x="131127" y="17525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38" name="Gruppieren 60">
              <a:extLst>
                <a:ext uri="{FF2B5EF4-FFF2-40B4-BE49-F238E27FC236}">
                  <a16:creationId xmlns:a16="http://schemas.microsoft.com/office/drawing/2014/main" id="{184FE1BD-82C4-FDD2-26A5-03E5A173EA81}"/>
                </a:ext>
              </a:extLst>
            </p:cNvPr>
            <p:cNvGrpSpPr/>
            <p:nvPr/>
          </p:nvGrpSpPr>
          <p:grpSpPr>
            <a:xfrm>
              <a:off x="4296954" y="1782766"/>
              <a:ext cx="396726" cy="144207"/>
              <a:chOff x="3355804" y="5127794"/>
              <a:chExt cx="330798" cy="120243"/>
            </a:xfrm>
          </p:grpSpPr>
          <p:cxnSp>
            <p:nvCxnSpPr>
              <p:cNvPr id="151" name="Gerade Verbindung mit Pfeil 61">
                <a:extLst>
                  <a:ext uri="{FF2B5EF4-FFF2-40B4-BE49-F238E27FC236}">
                    <a16:creationId xmlns:a16="http://schemas.microsoft.com/office/drawing/2014/main" id="{16626FE8-DC51-D024-2BDF-D1D1F29CA8B7}"/>
                  </a:ext>
                </a:extLst>
              </p:cNvPr>
              <p:cNvCxnSpPr/>
              <p:nvPr/>
            </p:nvCxnSpPr>
            <p:spPr>
              <a:xfrm>
                <a:off x="3407289" y="5185140"/>
                <a:ext cx="279313" cy="0"/>
              </a:xfrm>
              <a:prstGeom prst="straightConnector1">
                <a:avLst/>
              </a:prstGeom>
              <a:solidFill>
                <a:schemeClr val="bg1"/>
              </a:solidFill>
              <a:ln w="25400">
                <a:solidFill>
                  <a:srgbClr val="00B050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2" name="Ellipse 62">
                <a:extLst>
                  <a:ext uri="{FF2B5EF4-FFF2-40B4-BE49-F238E27FC236}">
                    <a16:creationId xmlns:a16="http://schemas.microsoft.com/office/drawing/2014/main" id="{4475D59D-15D5-1C07-5233-02FE5CBB4093}"/>
                  </a:ext>
                </a:extLst>
              </p:cNvPr>
              <p:cNvSpPr/>
              <p:nvPr/>
            </p:nvSpPr>
            <p:spPr>
              <a:xfrm flipH="1">
                <a:off x="3355804" y="5127794"/>
                <a:ext cx="120243" cy="12024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3" name="Freihandform 63">
                <a:extLst>
                  <a:ext uri="{FF2B5EF4-FFF2-40B4-BE49-F238E27FC236}">
                    <a16:creationId xmlns:a16="http://schemas.microsoft.com/office/drawing/2014/main" id="{5BD2FFCF-9218-8BE1-29CB-2301DC26F8FB}"/>
                  </a:ext>
                </a:extLst>
              </p:cNvPr>
              <p:cNvSpPr/>
              <p:nvPr/>
            </p:nvSpPr>
            <p:spPr>
              <a:xfrm rot="5400000">
                <a:off x="3376112" y="5145740"/>
                <a:ext cx="85150" cy="85150"/>
              </a:xfrm>
              <a:custGeom>
                <a:avLst/>
                <a:gdLst>
                  <a:gd name="connsiteX0" fmla="*/ 0 w 307975"/>
                  <a:gd name="connsiteY0" fmla="*/ 175259 h 307975"/>
                  <a:gd name="connsiteX1" fmla="*/ 0 w 307975"/>
                  <a:gd name="connsiteY1" fmla="*/ 129540 h 307975"/>
                  <a:gd name="connsiteX2" fmla="*/ 131127 w 307975"/>
                  <a:gd name="connsiteY2" fmla="*/ 129540 h 307975"/>
                  <a:gd name="connsiteX3" fmla="*/ 131127 w 307975"/>
                  <a:gd name="connsiteY3" fmla="*/ 0 h 307975"/>
                  <a:gd name="connsiteX4" fmla="*/ 176846 w 307975"/>
                  <a:gd name="connsiteY4" fmla="*/ 0 h 307975"/>
                  <a:gd name="connsiteX5" fmla="*/ 176846 w 307975"/>
                  <a:gd name="connsiteY5" fmla="*/ 129540 h 307975"/>
                  <a:gd name="connsiteX6" fmla="*/ 307975 w 307975"/>
                  <a:gd name="connsiteY6" fmla="*/ 129540 h 307975"/>
                  <a:gd name="connsiteX7" fmla="*/ 307975 w 307975"/>
                  <a:gd name="connsiteY7" fmla="*/ 175259 h 307975"/>
                  <a:gd name="connsiteX8" fmla="*/ 176846 w 307975"/>
                  <a:gd name="connsiteY8" fmla="*/ 175259 h 307975"/>
                  <a:gd name="connsiteX9" fmla="*/ 176846 w 307975"/>
                  <a:gd name="connsiteY9" fmla="*/ 307975 h 307975"/>
                  <a:gd name="connsiteX10" fmla="*/ 131127 w 307975"/>
                  <a:gd name="connsiteY10" fmla="*/ 307975 h 307975"/>
                  <a:gd name="connsiteX11" fmla="*/ 131127 w 307975"/>
                  <a:gd name="connsiteY11" fmla="*/ 175259 h 307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7975" h="307975">
                    <a:moveTo>
                      <a:pt x="0" y="175259"/>
                    </a:moveTo>
                    <a:lnTo>
                      <a:pt x="0" y="129540"/>
                    </a:lnTo>
                    <a:lnTo>
                      <a:pt x="131127" y="129540"/>
                    </a:lnTo>
                    <a:lnTo>
                      <a:pt x="131127" y="0"/>
                    </a:lnTo>
                    <a:lnTo>
                      <a:pt x="176846" y="0"/>
                    </a:lnTo>
                    <a:lnTo>
                      <a:pt x="176846" y="129540"/>
                    </a:lnTo>
                    <a:lnTo>
                      <a:pt x="307975" y="129540"/>
                    </a:lnTo>
                    <a:lnTo>
                      <a:pt x="307975" y="175259"/>
                    </a:lnTo>
                    <a:lnTo>
                      <a:pt x="176846" y="175259"/>
                    </a:lnTo>
                    <a:lnTo>
                      <a:pt x="176846" y="307975"/>
                    </a:lnTo>
                    <a:lnTo>
                      <a:pt x="131127" y="307975"/>
                    </a:lnTo>
                    <a:lnTo>
                      <a:pt x="131127" y="17525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39" name="Gruppieren 64">
              <a:extLst>
                <a:ext uri="{FF2B5EF4-FFF2-40B4-BE49-F238E27FC236}">
                  <a16:creationId xmlns:a16="http://schemas.microsoft.com/office/drawing/2014/main" id="{557032B8-8CB9-6747-DADD-770F3284DA27}"/>
                </a:ext>
              </a:extLst>
            </p:cNvPr>
            <p:cNvGrpSpPr/>
            <p:nvPr/>
          </p:nvGrpSpPr>
          <p:grpSpPr>
            <a:xfrm>
              <a:off x="3776560" y="1679528"/>
              <a:ext cx="433437" cy="144207"/>
              <a:chOff x="3849348" y="5128564"/>
              <a:chExt cx="361408" cy="120243"/>
            </a:xfrm>
          </p:grpSpPr>
          <p:cxnSp>
            <p:nvCxnSpPr>
              <p:cNvPr id="148" name="Gerade Verbindung mit Pfeil 65">
                <a:extLst>
                  <a:ext uri="{FF2B5EF4-FFF2-40B4-BE49-F238E27FC236}">
                    <a16:creationId xmlns:a16="http://schemas.microsoft.com/office/drawing/2014/main" id="{157CAA59-4887-FA85-6630-65E97AFDBA7C}"/>
                  </a:ext>
                </a:extLst>
              </p:cNvPr>
              <p:cNvCxnSpPr/>
              <p:nvPr/>
            </p:nvCxnSpPr>
            <p:spPr>
              <a:xfrm flipV="1">
                <a:off x="3904609" y="5185140"/>
                <a:ext cx="306147" cy="1"/>
              </a:xfrm>
              <a:prstGeom prst="straightConnector1">
                <a:avLst/>
              </a:prstGeom>
              <a:solidFill>
                <a:schemeClr val="bg1"/>
              </a:solidFill>
              <a:ln w="25400">
                <a:solidFill>
                  <a:srgbClr val="F98200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9" name="Ellipse 66">
                <a:extLst>
                  <a:ext uri="{FF2B5EF4-FFF2-40B4-BE49-F238E27FC236}">
                    <a16:creationId xmlns:a16="http://schemas.microsoft.com/office/drawing/2014/main" id="{887E0D36-5D02-E615-B8B2-0723A9AEB3BB}"/>
                  </a:ext>
                </a:extLst>
              </p:cNvPr>
              <p:cNvSpPr/>
              <p:nvPr/>
            </p:nvSpPr>
            <p:spPr>
              <a:xfrm flipH="1">
                <a:off x="3849348" y="5128564"/>
                <a:ext cx="120243" cy="12024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F982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0" name="Freihandform 67">
                <a:extLst>
                  <a:ext uri="{FF2B5EF4-FFF2-40B4-BE49-F238E27FC236}">
                    <a16:creationId xmlns:a16="http://schemas.microsoft.com/office/drawing/2014/main" id="{6B5AAF98-4365-4E7C-42BF-A9BD6C197190}"/>
                  </a:ext>
                </a:extLst>
              </p:cNvPr>
              <p:cNvSpPr/>
              <p:nvPr/>
            </p:nvSpPr>
            <p:spPr>
              <a:xfrm rot="5400000">
                <a:off x="3868566" y="5145740"/>
                <a:ext cx="85150" cy="85150"/>
              </a:xfrm>
              <a:custGeom>
                <a:avLst/>
                <a:gdLst>
                  <a:gd name="connsiteX0" fmla="*/ 0 w 307975"/>
                  <a:gd name="connsiteY0" fmla="*/ 175259 h 307975"/>
                  <a:gd name="connsiteX1" fmla="*/ 0 w 307975"/>
                  <a:gd name="connsiteY1" fmla="*/ 129540 h 307975"/>
                  <a:gd name="connsiteX2" fmla="*/ 131127 w 307975"/>
                  <a:gd name="connsiteY2" fmla="*/ 129540 h 307975"/>
                  <a:gd name="connsiteX3" fmla="*/ 131127 w 307975"/>
                  <a:gd name="connsiteY3" fmla="*/ 0 h 307975"/>
                  <a:gd name="connsiteX4" fmla="*/ 176846 w 307975"/>
                  <a:gd name="connsiteY4" fmla="*/ 0 h 307975"/>
                  <a:gd name="connsiteX5" fmla="*/ 176846 w 307975"/>
                  <a:gd name="connsiteY5" fmla="*/ 129540 h 307975"/>
                  <a:gd name="connsiteX6" fmla="*/ 307975 w 307975"/>
                  <a:gd name="connsiteY6" fmla="*/ 129540 h 307975"/>
                  <a:gd name="connsiteX7" fmla="*/ 307975 w 307975"/>
                  <a:gd name="connsiteY7" fmla="*/ 175259 h 307975"/>
                  <a:gd name="connsiteX8" fmla="*/ 176846 w 307975"/>
                  <a:gd name="connsiteY8" fmla="*/ 175259 h 307975"/>
                  <a:gd name="connsiteX9" fmla="*/ 176846 w 307975"/>
                  <a:gd name="connsiteY9" fmla="*/ 307975 h 307975"/>
                  <a:gd name="connsiteX10" fmla="*/ 131127 w 307975"/>
                  <a:gd name="connsiteY10" fmla="*/ 307975 h 307975"/>
                  <a:gd name="connsiteX11" fmla="*/ 131127 w 307975"/>
                  <a:gd name="connsiteY11" fmla="*/ 175259 h 307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7975" h="307975">
                    <a:moveTo>
                      <a:pt x="0" y="175259"/>
                    </a:moveTo>
                    <a:lnTo>
                      <a:pt x="0" y="129540"/>
                    </a:lnTo>
                    <a:lnTo>
                      <a:pt x="131127" y="129540"/>
                    </a:lnTo>
                    <a:lnTo>
                      <a:pt x="131127" y="0"/>
                    </a:lnTo>
                    <a:lnTo>
                      <a:pt x="176846" y="0"/>
                    </a:lnTo>
                    <a:lnTo>
                      <a:pt x="176846" y="129540"/>
                    </a:lnTo>
                    <a:lnTo>
                      <a:pt x="307975" y="129540"/>
                    </a:lnTo>
                    <a:lnTo>
                      <a:pt x="307975" y="175259"/>
                    </a:lnTo>
                    <a:lnTo>
                      <a:pt x="176846" y="175259"/>
                    </a:lnTo>
                    <a:lnTo>
                      <a:pt x="176846" y="307975"/>
                    </a:lnTo>
                    <a:lnTo>
                      <a:pt x="131127" y="307975"/>
                    </a:lnTo>
                    <a:lnTo>
                      <a:pt x="131127" y="17525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40" name="Gruppieren 68">
              <a:extLst>
                <a:ext uri="{FF2B5EF4-FFF2-40B4-BE49-F238E27FC236}">
                  <a16:creationId xmlns:a16="http://schemas.microsoft.com/office/drawing/2014/main" id="{1B431788-7587-8772-B71D-047583878392}"/>
                </a:ext>
              </a:extLst>
            </p:cNvPr>
            <p:cNvGrpSpPr/>
            <p:nvPr/>
          </p:nvGrpSpPr>
          <p:grpSpPr>
            <a:xfrm>
              <a:off x="5744854" y="1709768"/>
              <a:ext cx="396726" cy="144207"/>
              <a:chOff x="3355804" y="5127794"/>
              <a:chExt cx="330798" cy="120243"/>
            </a:xfrm>
          </p:grpSpPr>
          <p:cxnSp>
            <p:nvCxnSpPr>
              <p:cNvPr id="145" name="Gerade Verbindung mit Pfeil 69">
                <a:extLst>
                  <a:ext uri="{FF2B5EF4-FFF2-40B4-BE49-F238E27FC236}">
                    <a16:creationId xmlns:a16="http://schemas.microsoft.com/office/drawing/2014/main" id="{965671BC-E037-0E25-5476-0E6372746050}"/>
                  </a:ext>
                </a:extLst>
              </p:cNvPr>
              <p:cNvCxnSpPr/>
              <p:nvPr/>
            </p:nvCxnSpPr>
            <p:spPr>
              <a:xfrm>
                <a:off x="3407289" y="5185140"/>
                <a:ext cx="279313" cy="0"/>
              </a:xfrm>
              <a:prstGeom prst="straightConnector1">
                <a:avLst/>
              </a:prstGeom>
              <a:solidFill>
                <a:schemeClr val="bg1"/>
              </a:solidFill>
              <a:ln w="25400">
                <a:solidFill>
                  <a:srgbClr val="00B050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6" name="Ellipse 70">
                <a:extLst>
                  <a:ext uri="{FF2B5EF4-FFF2-40B4-BE49-F238E27FC236}">
                    <a16:creationId xmlns:a16="http://schemas.microsoft.com/office/drawing/2014/main" id="{8ECAB944-BF45-7139-EE5E-F36C7D7F78D0}"/>
                  </a:ext>
                </a:extLst>
              </p:cNvPr>
              <p:cNvSpPr/>
              <p:nvPr/>
            </p:nvSpPr>
            <p:spPr>
              <a:xfrm flipH="1">
                <a:off x="3355804" y="5127794"/>
                <a:ext cx="120243" cy="12024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7" name="Freihandform 71">
                <a:extLst>
                  <a:ext uri="{FF2B5EF4-FFF2-40B4-BE49-F238E27FC236}">
                    <a16:creationId xmlns:a16="http://schemas.microsoft.com/office/drawing/2014/main" id="{61FBF665-9AB2-98E9-204E-0AD0A60D0F4F}"/>
                  </a:ext>
                </a:extLst>
              </p:cNvPr>
              <p:cNvSpPr/>
              <p:nvPr/>
            </p:nvSpPr>
            <p:spPr>
              <a:xfrm rot="5400000">
                <a:off x="3376112" y="5145740"/>
                <a:ext cx="85150" cy="85150"/>
              </a:xfrm>
              <a:custGeom>
                <a:avLst/>
                <a:gdLst>
                  <a:gd name="connsiteX0" fmla="*/ 0 w 307975"/>
                  <a:gd name="connsiteY0" fmla="*/ 175259 h 307975"/>
                  <a:gd name="connsiteX1" fmla="*/ 0 w 307975"/>
                  <a:gd name="connsiteY1" fmla="*/ 129540 h 307975"/>
                  <a:gd name="connsiteX2" fmla="*/ 131127 w 307975"/>
                  <a:gd name="connsiteY2" fmla="*/ 129540 h 307975"/>
                  <a:gd name="connsiteX3" fmla="*/ 131127 w 307975"/>
                  <a:gd name="connsiteY3" fmla="*/ 0 h 307975"/>
                  <a:gd name="connsiteX4" fmla="*/ 176846 w 307975"/>
                  <a:gd name="connsiteY4" fmla="*/ 0 h 307975"/>
                  <a:gd name="connsiteX5" fmla="*/ 176846 w 307975"/>
                  <a:gd name="connsiteY5" fmla="*/ 129540 h 307975"/>
                  <a:gd name="connsiteX6" fmla="*/ 307975 w 307975"/>
                  <a:gd name="connsiteY6" fmla="*/ 129540 h 307975"/>
                  <a:gd name="connsiteX7" fmla="*/ 307975 w 307975"/>
                  <a:gd name="connsiteY7" fmla="*/ 175259 h 307975"/>
                  <a:gd name="connsiteX8" fmla="*/ 176846 w 307975"/>
                  <a:gd name="connsiteY8" fmla="*/ 175259 h 307975"/>
                  <a:gd name="connsiteX9" fmla="*/ 176846 w 307975"/>
                  <a:gd name="connsiteY9" fmla="*/ 307975 h 307975"/>
                  <a:gd name="connsiteX10" fmla="*/ 131127 w 307975"/>
                  <a:gd name="connsiteY10" fmla="*/ 307975 h 307975"/>
                  <a:gd name="connsiteX11" fmla="*/ 131127 w 307975"/>
                  <a:gd name="connsiteY11" fmla="*/ 175259 h 307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7975" h="307975">
                    <a:moveTo>
                      <a:pt x="0" y="175259"/>
                    </a:moveTo>
                    <a:lnTo>
                      <a:pt x="0" y="129540"/>
                    </a:lnTo>
                    <a:lnTo>
                      <a:pt x="131127" y="129540"/>
                    </a:lnTo>
                    <a:lnTo>
                      <a:pt x="131127" y="0"/>
                    </a:lnTo>
                    <a:lnTo>
                      <a:pt x="176846" y="0"/>
                    </a:lnTo>
                    <a:lnTo>
                      <a:pt x="176846" y="129540"/>
                    </a:lnTo>
                    <a:lnTo>
                      <a:pt x="307975" y="129540"/>
                    </a:lnTo>
                    <a:lnTo>
                      <a:pt x="307975" y="175259"/>
                    </a:lnTo>
                    <a:lnTo>
                      <a:pt x="176846" y="175259"/>
                    </a:lnTo>
                    <a:lnTo>
                      <a:pt x="176846" y="307975"/>
                    </a:lnTo>
                    <a:lnTo>
                      <a:pt x="131127" y="307975"/>
                    </a:lnTo>
                    <a:lnTo>
                      <a:pt x="131127" y="17525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41" name="Gruppieren 72">
              <a:extLst>
                <a:ext uri="{FF2B5EF4-FFF2-40B4-BE49-F238E27FC236}">
                  <a16:creationId xmlns:a16="http://schemas.microsoft.com/office/drawing/2014/main" id="{2AE581F6-4778-719B-DC05-8AE27167718F}"/>
                </a:ext>
              </a:extLst>
            </p:cNvPr>
            <p:cNvGrpSpPr/>
            <p:nvPr/>
          </p:nvGrpSpPr>
          <p:grpSpPr>
            <a:xfrm>
              <a:off x="5442849" y="1835323"/>
              <a:ext cx="433437" cy="144207"/>
              <a:chOff x="3849348" y="5128564"/>
              <a:chExt cx="361408" cy="120243"/>
            </a:xfrm>
          </p:grpSpPr>
          <p:cxnSp>
            <p:nvCxnSpPr>
              <p:cNvPr id="142" name="Gerade Verbindung mit Pfeil 73">
                <a:extLst>
                  <a:ext uri="{FF2B5EF4-FFF2-40B4-BE49-F238E27FC236}">
                    <a16:creationId xmlns:a16="http://schemas.microsoft.com/office/drawing/2014/main" id="{0F78667D-FF27-26B7-13C8-CF0973FE9674}"/>
                  </a:ext>
                </a:extLst>
              </p:cNvPr>
              <p:cNvCxnSpPr/>
              <p:nvPr/>
            </p:nvCxnSpPr>
            <p:spPr>
              <a:xfrm flipV="1">
                <a:off x="3904609" y="5185140"/>
                <a:ext cx="306147" cy="1"/>
              </a:xfrm>
              <a:prstGeom prst="straightConnector1">
                <a:avLst/>
              </a:prstGeom>
              <a:solidFill>
                <a:schemeClr val="bg1"/>
              </a:solidFill>
              <a:ln w="25400">
                <a:solidFill>
                  <a:srgbClr val="F98200"/>
                </a:solidFill>
                <a:tailEnd type="triangle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3" name="Ellipse 74">
                <a:extLst>
                  <a:ext uri="{FF2B5EF4-FFF2-40B4-BE49-F238E27FC236}">
                    <a16:creationId xmlns:a16="http://schemas.microsoft.com/office/drawing/2014/main" id="{FFD55ADF-818F-E83B-6A66-1508B775E18E}"/>
                  </a:ext>
                </a:extLst>
              </p:cNvPr>
              <p:cNvSpPr/>
              <p:nvPr/>
            </p:nvSpPr>
            <p:spPr>
              <a:xfrm flipH="1">
                <a:off x="3849348" y="5128564"/>
                <a:ext cx="120243" cy="120243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F982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4" name="Freihandform 75">
                <a:extLst>
                  <a:ext uri="{FF2B5EF4-FFF2-40B4-BE49-F238E27FC236}">
                    <a16:creationId xmlns:a16="http://schemas.microsoft.com/office/drawing/2014/main" id="{CCEDF9A5-79DF-A5D9-59C5-8AC586CE404B}"/>
                  </a:ext>
                </a:extLst>
              </p:cNvPr>
              <p:cNvSpPr/>
              <p:nvPr/>
            </p:nvSpPr>
            <p:spPr>
              <a:xfrm rot="5400000">
                <a:off x="3868566" y="5145740"/>
                <a:ext cx="85150" cy="85150"/>
              </a:xfrm>
              <a:custGeom>
                <a:avLst/>
                <a:gdLst>
                  <a:gd name="connsiteX0" fmla="*/ 0 w 307975"/>
                  <a:gd name="connsiteY0" fmla="*/ 175259 h 307975"/>
                  <a:gd name="connsiteX1" fmla="*/ 0 w 307975"/>
                  <a:gd name="connsiteY1" fmla="*/ 129540 h 307975"/>
                  <a:gd name="connsiteX2" fmla="*/ 131127 w 307975"/>
                  <a:gd name="connsiteY2" fmla="*/ 129540 h 307975"/>
                  <a:gd name="connsiteX3" fmla="*/ 131127 w 307975"/>
                  <a:gd name="connsiteY3" fmla="*/ 0 h 307975"/>
                  <a:gd name="connsiteX4" fmla="*/ 176846 w 307975"/>
                  <a:gd name="connsiteY4" fmla="*/ 0 h 307975"/>
                  <a:gd name="connsiteX5" fmla="*/ 176846 w 307975"/>
                  <a:gd name="connsiteY5" fmla="*/ 129540 h 307975"/>
                  <a:gd name="connsiteX6" fmla="*/ 307975 w 307975"/>
                  <a:gd name="connsiteY6" fmla="*/ 129540 h 307975"/>
                  <a:gd name="connsiteX7" fmla="*/ 307975 w 307975"/>
                  <a:gd name="connsiteY7" fmla="*/ 175259 h 307975"/>
                  <a:gd name="connsiteX8" fmla="*/ 176846 w 307975"/>
                  <a:gd name="connsiteY8" fmla="*/ 175259 h 307975"/>
                  <a:gd name="connsiteX9" fmla="*/ 176846 w 307975"/>
                  <a:gd name="connsiteY9" fmla="*/ 307975 h 307975"/>
                  <a:gd name="connsiteX10" fmla="*/ 131127 w 307975"/>
                  <a:gd name="connsiteY10" fmla="*/ 307975 h 307975"/>
                  <a:gd name="connsiteX11" fmla="*/ 131127 w 307975"/>
                  <a:gd name="connsiteY11" fmla="*/ 175259 h 307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7975" h="307975">
                    <a:moveTo>
                      <a:pt x="0" y="175259"/>
                    </a:moveTo>
                    <a:lnTo>
                      <a:pt x="0" y="129540"/>
                    </a:lnTo>
                    <a:lnTo>
                      <a:pt x="131127" y="129540"/>
                    </a:lnTo>
                    <a:lnTo>
                      <a:pt x="131127" y="0"/>
                    </a:lnTo>
                    <a:lnTo>
                      <a:pt x="176846" y="0"/>
                    </a:lnTo>
                    <a:lnTo>
                      <a:pt x="176846" y="129540"/>
                    </a:lnTo>
                    <a:lnTo>
                      <a:pt x="307975" y="129540"/>
                    </a:lnTo>
                    <a:lnTo>
                      <a:pt x="307975" y="175259"/>
                    </a:lnTo>
                    <a:lnTo>
                      <a:pt x="176846" y="175259"/>
                    </a:lnTo>
                    <a:lnTo>
                      <a:pt x="176846" y="307975"/>
                    </a:lnTo>
                    <a:lnTo>
                      <a:pt x="131127" y="307975"/>
                    </a:lnTo>
                    <a:lnTo>
                      <a:pt x="131127" y="17525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72" name="Rechteck 7">
            <a:extLst>
              <a:ext uri="{FF2B5EF4-FFF2-40B4-BE49-F238E27FC236}">
                <a16:creationId xmlns:a16="http://schemas.microsoft.com/office/drawing/2014/main" id="{641376D6-ABCF-F3E1-47EC-AFB192291FAC}"/>
              </a:ext>
            </a:extLst>
          </p:cNvPr>
          <p:cNvSpPr/>
          <p:nvPr/>
        </p:nvSpPr>
        <p:spPr>
          <a:xfrm>
            <a:off x="5597703" y="5787759"/>
            <a:ext cx="479939" cy="157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Textfeld 6">
            <a:extLst>
              <a:ext uri="{FF2B5EF4-FFF2-40B4-BE49-F238E27FC236}">
                <a16:creationId xmlns:a16="http://schemas.microsoft.com/office/drawing/2014/main" id="{C6F7F474-445B-EC2D-6677-28FE4CFA80FC}"/>
              </a:ext>
            </a:extLst>
          </p:cNvPr>
          <p:cNvSpPr txBox="1"/>
          <p:nvPr/>
        </p:nvSpPr>
        <p:spPr>
          <a:xfrm>
            <a:off x="6026354" y="5408193"/>
            <a:ext cx="998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04A7B"/>
                </a:solidFill>
              </a:rPr>
              <a:t>Target /</a:t>
            </a:r>
            <a:br>
              <a:rPr lang="en-US" sz="1400" b="1" dirty="0">
                <a:solidFill>
                  <a:srgbClr val="604A7B"/>
                </a:solidFill>
              </a:rPr>
            </a:br>
            <a:r>
              <a:rPr lang="en-US" sz="1400" b="1" dirty="0">
                <a:solidFill>
                  <a:srgbClr val="604A7B"/>
                </a:solidFill>
              </a:rPr>
              <a:t>sample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16831866-5976-28A4-CA38-B1A74855CD1D}"/>
              </a:ext>
            </a:extLst>
          </p:cNvPr>
          <p:cNvSpPr/>
          <p:nvPr/>
        </p:nvSpPr>
        <p:spPr>
          <a:xfrm>
            <a:off x="10266612" y="6150962"/>
            <a:ext cx="772412" cy="219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CD7B7351-2A66-BFA4-6AA1-64197317E02D}"/>
              </a:ext>
            </a:extLst>
          </p:cNvPr>
          <p:cNvSpPr txBox="1"/>
          <p:nvPr/>
        </p:nvSpPr>
        <p:spPr>
          <a:xfrm>
            <a:off x="9559662" y="6311603"/>
            <a:ext cx="2359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Collection / Experiment</a:t>
            </a:r>
            <a:endParaRPr lang="en-GB" sz="1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CB475922-EBD3-8707-8ABE-FB397468F636}"/>
              </a:ext>
            </a:extLst>
          </p:cNvPr>
          <p:cNvSpPr/>
          <p:nvPr/>
        </p:nvSpPr>
        <p:spPr>
          <a:xfrm>
            <a:off x="5103560" y="5910448"/>
            <a:ext cx="1570210" cy="243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CC3274B7-84AB-F6B0-72EB-B0F0D0C96CBA}"/>
              </a:ext>
            </a:extLst>
          </p:cNvPr>
          <p:cNvSpPr txBox="1"/>
          <p:nvPr/>
        </p:nvSpPr>
        <p:spPr>
          <a:xfrm>
            <a:off x="5381082" y="5914600"/>
            <a:ext cx="146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HV platform</a:t>
            </a:r>
            <a:endParaRPr lang="en-GB" sz="1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1" name="Textfeld 118">
            <a:extLst>
              <a:ext uri="{FF2B5EF4-FFF2-40B4-BE49-F238E27FC236}">
                <a16:creationId xmlns:a16="http://schemas.microsoft.com/office/drawing/2014/main" id="{89F2F7EB-5B59-39CB-6941-DAA5CA8160F9}"/>
              </a:ext>
            </a:extLst>
          </p:cNvPr>
          <p:cNvSpPr txBox="1"/>
          <p:nvPr/>
        </p:nvSpPr>
        <p:spPr>
          <a:xfrm>
            <a:off x="11234333" y="4356676"/>
            <a:ext cx="325642" cy="235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Ion</a:t>
            </a:r>
            <a:endParaRPr lang="de-DE" sz="1200" b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F63BDC-F5F1-16E8-3D99-BAB13D301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7694" y="28612"/>
            <a:ext cx="6140389" cy="37777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E52488-24BC-F9F0-570F-43EA4D9F232D}"/>
              </a:ext>
            </a:extLst>
          </p:cNvPr>
          <p:cNvSpPr txBox="1"/>
          <p:nvPr/>
        </p:nvSpPr>
        <p:spPr>
          <a:xfrm>
            <a:off x="6276282" y="3831177"/>
            <a:ext cx="4134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B. Marsh, DOI: </a:t>
            </a:r>
            <a:r>
              <a:rPr lang="en-US" sz="1600" dirty="0">
                <a:hlinkClick r:id="rId7" tooltip="DOI"/>
              </a:rPr>
              <a:t>10.5170/CERN-2013-007.203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016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75" grpId="0"/>
      <p:bldP spid="177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777715-F5A4-5E56-E1FF-D5F4E5062F79}"/>
              </a:ext>
            </a:extLst>
          </p:cNvPr>
          <p:cNvSpPr txBox="1"/>
          <p:nvPr/>
        </p:nvSpPr>
        <p:spPr bwMode="auto">
          <a:xfrm>
            <a:off x="2639616" y="6464369"/>
            <a:ext cx="1087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[RE23]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61B9D-CF21-1017-D68F-385B49EA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ionized elements (RILIS – CERN)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46AFD5-2F47-F76C-F033-B2A01C056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44" y="574579"/>
            <a:ext cx="10428455" cy="5648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C4CEC6-C96B-2347-C607-9325CD1C635E}"/>
              </a:ext>
            </a:extLst>
          </p:cNvPr>
          <p:cNvSpPr txBox="1"/>
          <p:nvPr/>
        </p:nvSpPr>
        <p:spPr>
          <a:xfrm>
            <a:off x="2784263" y="6402814"/>
            <a:ext cx="5545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RILIS Elements, DOI: </a:t>
            </a:r>
            <a:r>
              <a:rPr lang="en-US" sz="1600" dirty="0">
                <a:hlinkClick r:id="rId3"/>
              </a:rPr>
              <a:t>https://rilis-web.web.cern.ch/node/103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600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F18C73-EDF1-C202-5257-76C917A1E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impact ionization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F9670-4E73-7423-EED5-DE38EAE7C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E5C6B078-B7DF-BE44-953A-F81AC0FA07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781866"/>
              </p:ext>
            </p:extLst>
          </p:nvPr>
        </p:nvGraphicFramePr>
        <p:xfrm>
          <a:off x="8272790" y="819000"/>
          <a:ext cx="3498644" cy="52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4619048" imgH="6897063" progId="MSPhotoEd.3">
                  <p:embed/>
                </p:oleObj>
              </mc:Choice>
              <mc:Fallback>
                <p:oleObj name="Photo Editor Photo" r:id="rId3" imgW="4619048" imgH="6897063" progId="MSPhotoEd.3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:a16="http://schemas.microsoft.com/office/drawing/2014/main" id="{E5C6B078-B7DF-BE44-953A-F81AC0FA07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2790" y="819000"/>
                        <a:ext cx="3498644" cy="522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79523C15-7A16-6E54-27A6-C17D9E95AF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02" t="25228" r="10593" b="12151"/>
          <a:stretch/>
        </p:blipFill>
        <p:spPr>
          <a:xfrm>
            <a:off x="420566" y="1451650"/>
            <a:ext cx="7809190" cy="28860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D1E712-60B6-073A-35FF-8496F5FC5C62}"/>
              </a:ext>
            </a:extLst>
          </p:cNvPr>
          <p:cNvSpPr txBox="1"/>
          <p:nvPr/>
        </p:nvSpPr>
        <p:spPr bwMode="auto">
          <a:xfrm>
            <a:off x="284436" y="4318398"/>
            <a:ext cx="808486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i="0" u="none" strike="noStrike" baseline="0" dirty="0">
                <a:latin typeface="+mj-lt"/>
              </a:rPr>
              <a:t>Properties</a:t>
            </a:r>
          </a:p>
          <a:p>
            <a:pPr algn="l"/>
            <a:r>
              <a:rPr lang="en-US" sz="2000" i="0" u="none" strike="noStrike" baseline="0" dirty="0">
                <a:latin typeface="+mj-lt"/>
              </a:rPr>
              <a:t>+ </a:t>
            </a:r>
            <a:r>
              <a:rPr lang="en-US" sz="2000" b="1" i="0" u="none" strike="noStrike" baseline="0" dirty="0">
                <a:latin typeface="+mj-lt"/>
              </a:rPr>
              <a:t>universal ionization </a:t>
            </a:r>
            <a:r>
              <a:rPr lang="en-US" sz="2000" dirty="0">
                <a:latin typeface="+mj-lt"/>
              </a:rPr>
              <a:t>(</a:t>
            </a:r>
            <a:r>
              <a:rPr lang="en-US" sz="2000" i="0" u="none" strike="noStrike" baseline="0" dirty="0">
                <a:latin typeface="+mj-lt"/>
              </a:rPr>
              <a:t>“dirty” ion source )</a:t>
            </a:r>
          </a:p>
          <a:p>
            <a:pPr algn="l"/>
            <a:r>
              <a:rPr lang="en-US" sz="2000" dirty="0">
                <a:latin typeface="+mj-lt"/>
              </a:rPr>
              <a:t>+ </a:t>
            </a:r>
            <a:r>
              <a:rPr lang="en-US" sz="2000" b="1" dirty="0">
                <a:latin typeface="+mj-lt"/>
              </a:rPr>
              <a:t>good efficiency for noble gasses and volatile species </a:t>
            </a:r>
          </a:p>
          <a:p>
            <a:pPr algn="l"/>
            <a:r>
              <a:rPr lang="en-US" sz="2000" dirty="0">
                <a:latin typeface="+mj-lt"/>
              </a:rPr>
              <a:t>+ moderate emittance (&lt;20 </a:t>
            </a:r>
            <a:r>
              <a:rPr lang="en-US" sz="2000" dirty="0">
                <a:latin typeface="Symbol" panose="05050102010706020507" pitchFamily="18" charset="2"/>
              </a:rPr>
              <a:t>p</a:t>
            </a:r>
            <a:r>
              <a:rPr lang="en-US" sz="2000" dirty="0">
                <a:latin typeface="+mj-lt"/>
              </a:rPr>
              <a:t> mm </a:t>
            </a:r>
            <a:r>
              <a:rPr lang="en-US" sz="2000" dirty="0" err="1">
                <a:latin typeface="+mj-lt"/>
              </a:rPr>
              <a:t>mrad</a:t>
            </a:r>
            <a:r>
              <a:rPr lang="en-US" sz="2000" dirty="0">
                <a:latin typeface="+mj-lt"/>
              </a:rPr>
              <a:t> at 15 kV, 95%)</a:t>
            </a:r>
          </a:p>
          <a:p>
            <a:pPr marL="342900" indent="-342900" algn="l">
              <a:buFontTx/>
              <a:buChar char="-"/>
            </a:pPr>
            <a:r>
              <a:rPr lang="en-US" sz="2000" b="1" dirty="0">
                <a:latin typeface="+mj-lt"/>
              </a:rPr>
              <a:t>Limited lifetime</a:t>
            </a:r>
          </a:p>
          <a:p>
            <a:pPr algn="l"/>
            <a:r>
              <a:rPr lang="en-US" sz="2000" b="1" dirty="0">
                <a:latin typeface="+mj-lt"/>
              </a:rPr>
              <a:t>- Has to be used with transfer lines to filter out contaminants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1F9538-7479-7919-B1AB-FBD369785085}"/>
              </a:ext>
            </a:extLst>
          </p:cNvPr>
          <p:cNvSpPr/>
          <p:nvPr/>
        </p:nvSpPr>
        <p:spPr>
          <a:xfrm rot="3303722">
            <a:off x="1431779" y="1705399"/>
            <a:ext cx="942061" cy="311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6D15C-6CB5-FD2F-9F54-2C5CEA6AF936}"/>
              </a:ext>
            </a:extLst>
          </p:cNvPr>
          <p:cNvSpPr txBox="1"/>
          <p:nvPr/>
        </p:nvSpPr>
        <p:spPr bwMode="auto">
          <a:xfrm>
            <a:off x="119336" y="1029369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Example: Forced Electron Beam Arc Discharge ion source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1C3B07-2389-73EC-8960-E1719C1A74A1}"/>
              </a:ext>
            </a:extLst>
          </p:cNvPr>
          <p:cNvSpPr txBox="1"/>
          <p:nvPr/>
        </p:nvSpPr>
        <p:spPr bwMode="auto">
          <a:xfrm>
            <a:off x="2711624" y="6467174"/>
            <a:ext cx="2552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[UK06-mod, TDG17, FW03, SR22]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F01531-68DB-54A2-F792-843D6DD66312}"/>
              </a:ext>
            </a:extLst>
          </p:cNvPr>
          <p:cNvSpPr txBox="1"/>
          <p:nvPr/>
        </p:nvSpPr>
        <p:spPr>
          <a:xfrm>
            <a:off x="2281829" y="6433450"/>
            <a:ext cx="5424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Adapted from S. Stegemann, ISOL-France workshop V, Bordeaux Lecture, 2023</a:t>
            </a:r>
          </a:p>
        </p:txBody>
      </p:sp>
    </p:spTree>
    <p:extLst>
      <p:ext uri="{BB962C8B-B14F-4D97-AF65-F5344CB8AC3E}">
        <p14:creationId xmlns:p14="http://schemas.microsoft.com/office/powerpoint/2010/main" val="103732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allAtOnce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D094A9-8C59-F72B-DDB4-A1E5AC495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" y="1035907"/>
            <a:ext cx="10716768" cy="51048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7AFBD1-E51B-B142-A12F-7B02E5CB4751}"/>
              </a:ext>
            </a:extLst>
          </p:cNvPr>
          <p:cNvSpPr txBox="1"/>
          <p:nvPr/>
        </p:nvSpPr>
        <p:spPr bwMode="auto">
          <a:xfrm>
            <a:off x="2639616" y="6453336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[TDG17]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CB3E5-22A3-15D1-110E-2AE5BE574B2F}"/>
              </a:ext>
            </a:extLst>
          </p:cNvPr>
          <p:cNvSpPr txBox="1"/>
          <p:nvPr/>
        </p:nvSpPr>
        <p:spPr>
          <a:xfrm>
            <a:off x="2281829" y="6433450"/>
            <a:ext cx="4478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S. Stegemann, ISOL-France workshop V, Bordeaux Lecture, 2023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DFAF5216-C3F6-1766-21B3-88EA91CB63C1}"/>
              </a:ext>
            </a:extLst>
          </p:cNvPr>
          <p:cNvSpPr txBox="1">
            <a:spLocks/>
          </p:cNvSpPr>
          <p:nvPr/>
        </p:nvSpPr>
        <p:spPr>
          <a:xfrm>
            <a:off x="407988" y="116632"/>
            <a:ext cx="11376025" cy="10657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Electron impact ionization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2683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Line"/>
          <p:cNvSpPr/>
          <p:nvPr/>
        </p:nvSpPr>
        <p:spPr>
          <a:xfrm flipV="1">
            <a:off x="7434410" y="2205713"/>
            <a:ext cx="691113" cy="691112"/>
          </a:xfrm>
          <a:prstGeom prst="line">
            <a:avLst/>
          </a:prstGeom>
          <a:ln w="12700">
            <a:solidFill>
              <a:schemeClr val="accent3">
                <a:lumOff val="10980"/>
              </a:schemeClr>
            </a:solidFill>
            <a:miter lim="400000"/>
          </a:ln>
        </p:spPr>
        <p:txBody>
          <a:bodyPr lIns="45718" tIns="45718" rIns="45718" bIns="45718"/>
          <a:lstStyle/>
          <a:p>
            <a:pPr rtl="0" hangingPunct="0"/>
            <a:endParaRPr sz="2400">
              <a:solidFill>
                <a:srgbClr val="333333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831098-3863-EC07-FAFB-8F80B1075CEB}"/>
              </a:ext>
            </a:extLst>
          </p:cNvPr>
          <p:cNvSpPr txBox="1"/>
          <p:nvPr/>
        </p:nvSpPr>
        <p:spPr>
          <a:xfrm>
            <a:off x="2743855" y="6464373"/>
            <a:ext cx="1398777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[YM17-mod, SR22]</a:t>
            </a:r>
          </a:p>
        </p:txBody>
      </p:sp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08B6DE3C-5704-B59C-0215-9B96D2719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002" y="741742"/>
            <a:ext cx="2810644" cy="22666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61DAB01-B052-4775-83C9-A06DBC9E7C85}"/>
              </a:ext>
            </a:extLst>
          </p:cNvPr>
          <p:cNvGrpSpPr/>
          <p:nvPr/>
        </p:nvGrpSpPr>
        <p:grpSpPr>
          <a:xfrm>
            <a:off x="1995738" y="1012437"/>
            <a:ext cx="4337931" cy="1864702"/>
            <a:chOff x="4029032" y="1038479"/>
            <a:chExt cx="4337931" cy="186470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486822-5CD1-F063-7DFD-18844215C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29032" y="1038479"/>
              <a:ext cx="4138957" cy="1864702"/>
            </a:xfrm>
            <a:prstGeom prst="rect">
              <a:avLst/>
            </a:prstGeom>
          </p:spPr>
        </p:pic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EF60CD69-0C1E-5BF6-8AA9-63E6C64126A6}"/>
                </a:ext>
              </a:extLst>
            </p:cNvPr>
            <p:cNvSpPr/>
            <p:nvPr/>
          </p:nvSpPr>
          <p:spPr>
            <a:xfrm rot="10800000">
              <a:off x="7628265" y="1579749"/>
              <a:ext cx="648072" cy="19620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30DA2F30-92FC-9AAD-D64B-E58E40E61891}"/>
                </a:ext>
              </a:extLst>
            </p:cNvPr>
            <p:cNvSpPr/>
            <p:nvPr/>
          </p:nvSpPr>
          <p:spPr>
            <a:xfrm rot="10800000">
              <a:off x="7665315" y="1677851"/>
              <a:ext cx="648072" cy="19620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C7AC8A53-64D8-12DA-49C5-BBB72B5192BE}"/>
                </a:ext>
              </a:extLst>
            </p:cNvPr>
            <p:cNvSpPr/>
            <p:nvPr/>
          </p:nvSpPr>
          <p:spPr>
            <a:xfrm rot="10800000">
              <a:off x="7718891" y="1775953"/>
              <a:ext cx="648072" cy="196204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04363788-3D95-C98C-712B-A6230F67BE8C}"/>
              </a:ext>
            </a:extLst>
          </p:cNvPr>
          <p:cNvSpPr txBox="1"/>
          <p:nvPr/>
        </p:nvSpPr>
        <p:spPr bwMode="auto">
          <a:xfrm>
            <a:off x="3949095" y="2624429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Hot cavity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743C7A-6319-B324-1820-D0DAD2894B9F}"/>
              </a:ext>
            </a:extLst>
          </p:cNvPr>
          <p:cNvGrpSpPr/>
          <p:nvPr/>
        </p:nvGrpSpPr>
        <p:grpSpPr>
          <a:xfrm>
            <a:off x="1199456" y="3068960"/>
            <a:ext cx="7328769" cy="2763396"/>
            <a:chOff x="3080841" y="3229099"/>
            <a:chExt cx="7328769" cy="2763396"/>
          </a:xfrm>
        </p:grpSpPr>
        <p:grpSp>
          <p:nvGrpSpPr>
            <p:cNvPr id="191" name="Group"/>
            <p:cNvGrpSpPr/>
            <p:nvPr/>
          </p:nvGrpSpPr>
          <p:grpSpPr>
            <a:xfrm>
              <a:off x="9701189" y="3749215"/>
              <a:ext cx="708421" cy="1962826"/>
              <a:chOff x="-1" y="-1"/>
              <a:chExt cx="708420" cy="1962825"/>
            </a:xfrm>
          </p:grpSpPr>
          <p:sp>
            <p:nvSpPr>
              <p:cNvPr id="185" name="Rectangle"/>
              <p:cNvSpPr/>
              <p:nvPr/>
            </p:nvSpPr>
            <p:spPr>
              <a:xfrm>
                <a:off x="48504" y="925268"/>
                <a:ext cx="109341" cy="107459"/>
              </a:xfrm>
              <a:prstGeom prst="rect">
                <a:avLst/>
              </a:prstGeom>
              <a:solidFill>
                <a:srgbClr val="325D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84200" rtl="0" hangingPunct="0">
                  <a:defRPr sz="360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3600">
                  <a:solidFill>
                    <a:srgbClr val="FFFFFF"/>
                  </a:solidFill>
                  <a:latin typeface="Helvetica Neue Light"/>
                  <a:sym typeface="Helvetica Neue Light"/>
                </a:endParaRPr>
              </a:p>
            </p:txBody>
          </p:sp>
          <p:sp>
            <p:nvSpPr>
              <p:cNvPr id="186" name="Rectangle"/>
              <p:cNvSpPr/>
              <p:nvPr/>
            </p:nvSpPr>
            <p:spPr>
              <a:xfrm>
                <a:off x="-2" y="2921"/>
                <a:ext cx="59813" cy="1959904"/>
              </a:xfrm>
              <a:prstGeom prst="rect">
                <a:avLst/>
              </a:prstGeom>
              <a:solidFill>
                <a:srgbClr val="325D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84200" rtl="0" hangingPunct="0">
                  <a:defRPr sz="360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3600">
                  <a:solidFill>
                    <a:srgbClr val="FFFFFF"/>
                  </a:solidFill>
                  <a:latin typeface="Helvetica Neue Light"/>
                  <a:sym typeface="Helvetica Neue Light"/>
                </a:endParaRPr>
              </a:p>
            </p:txBody>
          </p:sp>
          <p:sp>
            <p:nvSpPr>
              <p:cNvPr id="187" name="Rectangle"/>
              <p:cNvSpPr/>
              <p:nvPr/>
            </p:nvSpPr>
            <p:spPr>
              <a:xfrm>
                <a:off x="38934" y="1388380"/>
                <a:ext cx="577458" cy="99707"/>
              </a:xfrm>
              <a:prstGeom prst="rect">
                <a:avLst/>
              </a:prstGeom>
              <a:solidFill>
                <a:srgbClr val="325D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84200" rtl="0" hangingPunct="0">
                  <a:defRPr sz="360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3600">
                  <a:solidFill>
                    <a:srgbClr val="FFFFFF"/>
                  </a:solidFill>
                  <a:latin typeface="Helvetica Neue Light"/>
                  <a:sym typeface="Helvetica Neue Light"/>
                </a:endParaRPr>
              </a:p>
            </p:txBody>
          </p:sp>
          <p:sp>
            <p:nvSpPr>
              <p:cNvPr id="188" name="Rectangle"/>
              <p:cNvSpPr/>
              <p:nvPr/>
            </p:nvSpPr>
            <p:spPr>
              <a:xfrm>
                <a:off x="38934" y="462158"/>
                <a:ext cx="669486" cy="107459"/>
              </a:xfrm>
              <a:prstGeom prst="rect">
                <a:avLst/>
              </a:prstGeom>
              <a:solidFill>
                <a:srgbClr val="325D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84200" rtl="0" hangingPunct="0">
                  <a:defRPr sz="360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3600">
                  <a:solidFill>
                    <a:srgbClr val="FFFFFF"/>
                  </a:solidFill>
                  <a:latin typeface="Helvetica Neue Light"/>
                  <a:sym typeface="Helvetica Neue Light"/>
                </a:endParaRPr>
              </a:p>
            </p:txBody>
          </p:sp>
          <p:sp>
            <p:nvSpPr>
              <p:cNvPr id="189" name="Rectangle"/>
              <p:cNvSpPr/>
              <p:nvPr/>
            </p:nvSpPr>
            <p:spPr>
              <a:xfrm>
                <a:off x="11782" y="-2"/>
                <a:ext cx="505340" cy="107458"/>
              </a:xfrm>
              <a:prstGeom prst="rect">
                <a:avLst/>
              </a:prstGeom>
              <a:solidFill>
                <a:srgbClr val="325D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84200" rtl="0" hangingPunct="0">
                  <a:defRPr sz="360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3600">
                  <a:solidFill>
                    <a:srgbClr val="FFFFFF"/>
                  </a:solidFill>
                  <a:latin typeface="Helvetica Neue Light"/>
                  <a:sym typeface="Helvetica Neue Light"/>
                </a:endParaRPr>
              </a:p>
            </p:txBody>
          </p:sp>
          <p:sp>
            <p:nvSpPr>
              <p:cNvPr id="190" name="Rectangle"/>
              <p:cNvSpPr/>
              <p:nvPr/>
            </p:nvSpPr>
            <p:spPr>
              <a:xfrm>
                <a:off x="38934" y="1862963"/>
                <a:ext cx="263456" cy="99708"/>
              </a:xfrm>
              <a:prstGeom prst="rect">
                <a:avLst/>
              </a:prstGeom>
              <a:solidFill>
                <a:srgbClr val="325D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584200" rtl="0" hangingPunct="0">
                  <a:defRPr sz="3600">
                    <a:solidFill>
                      <a:srgbClr val="FFFFFF"/>
                    </a:solidFill>
                    <a:latin typeface="Helvetica Neue Light"/>
                    <a:ea typeface="Helvetica Neue Light"/>
                    <a:cs typeface="Helvetica Neue Light"/>
                    <a:sym typeface="Helvetica Neue Light"/>
                  </a:defRPr>
                </a:pPr>
                <a:endParaRPr sz="3600">
                  <a:solidFill>
                    <a:srgbClr val="FFFFFF"/>
                  </a:solidFill>
                  <a:latin typeface="Helvetica Neue Light"/>
                  <a:sym typeface="Helvetica Neue Light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615EDE2-4785-9E27-287B-A1794389DF50}"/>
                </a:ext>
              </a:extLst>
            </p:cNvPr>
            <p:cNvGrpSpPr/>
            <p:nvPr/>
          </p:nvGrpSpPr>
          <p:grpSpPr>
            <a:xfrm>
              <a:off x="3080841" y="3785937"/>
              <a:ext cx="1451961" cy="2206558"/>
              <a:chOff x="150961" y="3744634"/>
              <a:chExt cx="1451961" cy="2206558"/>
            </a:xfrm>
          </p:grpSpPr>
          <p:sp>
            <p:nvSpPr>
              <p:cNvPr id="199" name="Universality"/>
              <p:cNvSpPr txBox="1"/>
              <p:nvPr/>
            </p:nvSpPr>
            <p:spPr>
              <a:xfrm>
                <a:off x="150961" y="4203564"/>
                <a:ext cx="1451961" cy="37083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>
                <a:spAutoFit/>
              </a:bodyPr>
              <a:lstStyle>
                <a:lvl1pPr>
                  <a:defRPr sz="1800">
                    <a:solidFill>
                      <a:srgbClr val="3153A0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lvl1pPr>
              </a:lstStyle>
              <a:p>
                <a:pPr rtl="0" hangingPunct="0"/>
                <a:r>
                  <a:rPr dirty="0"/>
                  <a:t>Universality</a:t>
                </a:r>
              </a:p>
            </p:txBody>
          </p:sp>
          <p:sp>
            <p:nvSpPr>
              <p:cNvPr id="200" name="Selectivity"/>
              <p:cNvSpPr txBox="1"/>
              <p:nvPr/>
            </p:nvSpPr>
            <p:spPr>
              <a:xfrm>
                <a:off x="150963" y="4675195"/>
                <a:ext cx="1289665" cy="37083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>
                <a:spAutoFit/>
              </a:bodyPr>
              <a:lstStyle>
                <a:lvl1pPr>
                  <a:defRPr sz="1800">
                    <a:solidFill>
                      <a:srgbClr val="3153A0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lvl1pPr>
              </a:lstStyle>
              <a:p>
                <a:pPr rtl="0" hangingPunct="0"/>
                <a:r>
                  <a:t>Selectivity</a:t>
                </a:r>
              </a:p>
            </p:txBody>
          </p:sp>
          <p:sp>
            <p:nvSpPr>
              <p:cNvPr id="201" name="Simplicity"/>
              <p:cNvSpPr txBox="1"/>
              <p:nvPr/>
            </p:nvSpPr>
            <p:spPr>
              <a:xfrm>
                <a:off x="150962" y="5108724"/>
                <a:ext cx="1219455" cy="37083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>
                <a:spAutoFit/>
              </a:bodyPr>
              <a:lstStyle>
                <a:lvl1pPr>
                  <a:defRPr sz="1800">
                    <a:solidFill>
                      <a:srgbClr val="3153A0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lvl1pPr>
              </a:lstStyle>
              <a:p>
                <a:pPr rtl="0" hangingPunct="0"/>
                <a:r>
                  <a:t>Simplicity</a:t>
                </a:r>
              </a:p>
            </p:txBody>
          </p:sp>
          <p:sp>
            <p:nvSpPr>
              <p:cNvPr id="202" name="Reliability"/>
              <p:cNvSpPr txBox="1"/>
              <p:nvPr/>
            </p:nvSpPr>
            <p:spPr>
              <a:xfrm>
                <a:off x="150963" y="5580355"/>
                <a:ext cx="1211306" cy="37083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>
                <a:spAutoFit/>
              </a:bodyPr>
              <a:lstStyle>
                <a:lvl1pPr>
                  <a:defRPr sz="1800">
                    <a:solidFill>
                      <a:srgbClr val="3153A0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lvl1pPr>
              </a:lstStyle>
              <a:p>
                <a:pPr rtl="0" hangingPunct="0"/>
                <a:r>
                  <a:t>Reliability</a:t>
                </a:r>
              </a:p>
            </p:txBody>
          </p:sp>
          <p:sp>
            <p:nvSpPr>
              <p:cNvPr id="203" name="Efficiency"/>
              <p:cNvSpPr txBox="1"/>
              <p:nvPr/>
            </p:nvSpPr>
            <p:spPr>
              <a:xfrm>
                <a:off x="150961" y="3744634"/>
                <a:ext cx="1189206" cy="37083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45718" tIns="45718" rIns="45718" bIns="45718">
                <a:spAutoFit/>
              </a:bodyPr>
              <a:lstStyle>
                <a:lvl1pPr>
                  <a:defRPr sz="1800">
                    <a:solidFill>
                      <a:srgbClr val="3153A0"/>
                    </a:solidFill>
                    <a:latin typeface="Verdana"/>
                    <a:ea typeface="Verdana"/>
                    <a:cs typeface="Verdana"/>
                    <a:sym typeface="Verdana"/>
                  </a:defRPr>
                </a:lvl1pPr>
              </a:lstStyle>
              <a:p>
                <a:pPr rtl="0" hangingPunct="0"/>
                <a:r>
                  <a:rPr dirty="0"/>
                  <a:t>Efficiency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E7B53C0-4613-B3E5-5EC8-2E1A77E73C06}"/>
                </a:ext>
              </a:extLst>
            </p:cNvPr>
            <p:cNvGrpSpPr/>
            <p:nvPr/>
          </p:nvGrpSpPr>
          <p:grpSpPr>
            <a:xfrm>
              <a:off x="4370508" y="3229099"/>
              <a:ext cx="2018501" cy="2561808"/>
              <a:chOff x="3980519" y="3158298"/>
              <a:chExt cx="2018501" cy="2561808"/>
            </a:xfrm>
          </p:grpSpPr>
          <p:grpSp>
            <p:nvGrpSpPr>
              <p:cNvPr id="176" name="Group"/>
              <p:cNvGrpSpPr/>
              <p:nvPr/>
            </p:nvGrpSpPr>
            <p:grpSpPr>
              <a:xfrm>
                <a:off x="4493476" y="3754548"/>
                <a:ext cx="1117762" cy="1965558"/>
                <a:chOff x="0" y="0"/>
                <a:chExt cx="1117760" cy="1965556"/>
              </a:xfrm>
            </p:grpSpPr>
            <p:sp>
              <p:nvSpPr>
                <p:cNvPr id="169" name="Rectangle"/>
                <p:cNvSpPr/>
                <p:nvPr/>
              </p:nvSpPr>
              <p:spPr>
                <a:xfrm>
                  <a:off x="20842" y="1394986"/>
                  <a:ext cx="1018918" cy="107458"/>
                </a:xfrm>
                <a:prstGeom prst="rect">
                  <a:avLst/>
                </a:prstGeom>
                <a:solidFill>
                  <a:srgbClr val="325D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584200" rtl="0" hangingPunct="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3600">
                    <a:solidFill>
                      <a:srgbClr val="FFFFFF"/>
                    </a:solidFill>
                    <a:latin typeface="Helvetica Neue Light"/>
                    <a:sym typeface="Helvetica Neue Light"/>
                  </a:endParaRPr>
                </a:p>
              </p:txBody>
            </p:sp>
            <p:sp>
              <p:nvSpPr>
                <p:cNvPr id="170" name="Rectangle"/>
                <p:cNvSpPr/>
                <p:nvPr/>
              </p:nvSpPr>
              <p:spPr>
                <a:xfrm>
                  <a:off x="20842" y="1858095"/>
                  <a:ext cx="1018918" cy="107459"/>
                </a:xfrm>
                <a:prstGeom prst="rect">
                  <a:avLst/>
                </a:prstGeom>
                <a:solidFill>
                  <a:srgbClr val="325D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584200" rtl="0" hangingPunct="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3600">
                    <a:solidFill>
                      <a:srgbClr val="FFFFFF"/>
                    </a:solidFill>
                    <a:latin typeface="Helvetica Neue Light"/>
                    <a:sym typeface="Helvetica Neue Light"/>
                  </a:endParaRPr>
                </a:p>
              </p:txBody>
            </p:sp>
            <p:sp>
              <p:nvSpPr>
                <p:cNvPr id="171" name="Rectangle"/>
                <p:cNvSpPr/>
                <p:nvPr/>
              </p:nvSpPr>
              <p:spPr>
                <a:xfrm>
                  <a:off x="20842" y="931874"/>
                  <a:ext cx="265355" cy="107459"/>
                </a:xfrm>
                <a:prstGeom prst="rect">
                  <a:avLst/>
                </a:prstGeom>
                <a:solidFill>
                  <a:srgbClr val="325D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584200" rtl="0" hangingPunct="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3600">
                    <a:solidFill>
                      <a:srgbClr val="FFFFFF"/>
                    </a:solidFill>
                    <a:latin typeface="Helvetica Neue Light"/>
                    <a:sym typeface="Helvetica Neue Light"/>
                  </a:endParaRPr>
                </a:p>
              </p:txBody>
            </p:sp>
            <p:sp>
              <p:nvSpPr>
                <p:cNvPr id="172" name="Rectangle"/>
                <p:cNvSpPr/>
                <p:nvPr/>
              </p:nvSpPr>
              <p:spPr>
                <a:xfrm>
                  <a:off x="-1" y="5651"/>
                  <a:ext cx="60244" cy="1959905"/>
                </a:xfrm>
                <a:prstGeom prst="rect">
                  <a:avLst/>
                </a:prstGeom>
                <a:solidFill>
                  <a:srgbClr val="325D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584200" rtl="0" hangingPunct="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3600">
                    <a:solidFill>
                      <a:srgbClr val="FFFFFF"/>
                    </a:solidFill>
                    <a:latin typeface="Helvetica Neue Light"/>
                    <a:sym typeface="Helvetica Neue Light"/>
                  </a:endParaRPr>
                </a:p>
              </p:txBody>
            </p:sp>
            <p:sp>
              <p:nvSpPr>
                <p:cNvPr id="173" name="Rectangle"/>
                <p:cNvSpPr/>
                <p:nvPr/>
              </p:nvSpPr>
              <p:spPr>
                <a:xfrm>
                  <a:off x="-1" y="468764"/>
                  <a:ext cx="199142" cy="112034"/>
                </a:xfrm>
                <a:prstGeom prst="rect">
                  <a:avLst/>
                </a:prstGeom>
                <a:solidFill>
                  <a:srgbClr val="325D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584200" rtl="0" hangingPunct="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3600">
                    <a:solidFill>
                      <a:srgbClr val="FFFFFF"/>
                    </a:solidFill>
                    <a:latin typeface="Helvetica Neue Light"/>
                    <a:sym typeface="Helvetica Neue Light"/>
                  </a:endParaRPr>
                </a:p>
              </p:txBody>
            </p:sp>
            <p:sp>
              <p:nvSpPr>
                <p:cNvPr id="174" name="Rectangle"/>
                <p:cNvSpPr/>
                <p:nvPr/>
              </p:nvSpPr>
              <p:spPr>
                <a:xfrm>
                  <a:off x="-1" y="-1"/>
                  <a:ext cx="1117761" cy="118769"/>
                </a:xfrm>
                <a:prstGeom prst="rect">
                  <a:avLst/>
                </a:prstGeom>
                <a:solidFill>
                  <a:srgbClr val="325D6B">
                    <a:alpha val="30713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584200" rtl="0" hangingPunct="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3600">
                    <a:solidFill>
                      <a:srgbClr val="FFFFFF"/>
                    </a:solidFill>
                    <a:latin typeface="Helvetica Neue Light"/>
                    <a:sym typeface="Helvetica Neue Light"/>
                  </a:endParaRPr>
                </a:p>
              </p:txBody>
            </p:sp>
            <p:sp>
              <p:nvSpPr>
                <p:cNvPr id="175" name="Rectangle"/>
                <p:cNvSpPr/>
                <p:nvPr/>
              </p:nvSpPr>
              <p:spPr>
                <a:xfrm>
                  <a:off x="20842" y="5654"/>
                  <a:ext cx="265355" cy="103575"/>
                </a:xfrm>
                <a:prstGeom prst="rect">
                  <a:avLst/>
                </a:prstGeom>
                <a:solidFill>
                  <a:srgbClr val="325D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584200" rtl="0" hangingPunct="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3600">
                    <a:solidFill>
                      <a:srgbClr val="FFFFFF"/>
                    </a:solidFill>
                    <a:latin typeface="Helvetica Neue Light"/>
                    <a:sym typeface="Helvetica Neue Light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A395F43-D9DD-253B-6178-C4B39B2EC1C0}"/>
                  </a:ext>
                </a:extLst>
              </p:cNvPr>
              <p:cNvSpPr txBox="1"/>
              <p:nvPr/>
            </p:nvSpPr>
            <p:spPr bwMode="auto">
              <a:xfrm>
                <a:off x="3980519" y="3158298"/>
                <a:ext cx="20185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Surface ionization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992C145-86CC-CBD2-E4D3-23F4691DFAF3}"/>
                </a:ext>
              </a:extLst>
            </p:cNvPr>
            <p:cNvGrpSpPr/>
            <p:nvPr/>
          </p:nvGrpSpPr>
          <p:grpSpPr>
            <a:xfrm>
              <a:off x="6420492" y="3243803"/>
              <a:ext cx="1800493" cy="2513300"/>
              <a:chOff x="5964418" y="3218065"/>
              <a:chExt cx="1800493" cy="2513300"/>
            </a:xfrm>
          </p:grpSpPr>
          <p:grpSp>
            <p:nvGrpSpPr>
              <p:cNvPr id="184" name="Group"/>
              <p:cNvGrpSpPr/>
              <p:nvPr/>
            </p:nvGrpSpPr>
            <p:grpSpPr>
              <a:xfrm>
                <a:off x="6191388" y="3760199"/>
                <a:ext cx="1143389" cy="1971166"/>
                <a:chOff x="-1" y="0"/>
                <a:chExt cx="1143388" cy="1971165"/>
              </a:xfrm>
            </p:grpSpPr>
            <p:sp>
              <p:nvSpPr>
                <p:cNvPr id="177" name="Rectangle"/>
                <p:cNvSpPr/>
                <p:nvPr/>
              </p:nvSpPr>
              <p:spPr>
                <a:xfrm>
                  <a:off x="-1" y="924787"/>
                  <a:ext cx="745473" cy="107459"/>
                </a:xfrm>
                <a:prstGeom prst="rect">
                  <a:avLst/>
                </a:prstGeom>
                <a:solidFill>
                  <a:srgbClr val="325D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584200" rtl="0" hangingPunct="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3600">
                    <a:solidFill>
                      <a:srgbClr val="FFFFFF"/>
                    </a:solidFill>
                    <a:latin typeface="Helvetica Neue Light"/>
                    <a:sym typeface="Helvetica Neue Light"/>
                  </a:endParaRPr>
                </a:p>
              </p:txBody>
            </p:sp>
            <p:sp>
              <p:nvSpPr>
                <p:cNvPr id="178" name="Rectangle"/>
                <p:cNvSpPr/>
                <p:nvPr/>
              </p:nvSpPr>
              <p:spPr>
                <a:xfrm>
                  <a:off x="18773" y="1863707"/>
                  <a:ext cx="745474" cy="107459"/>
                </a:xfrm>
                <a:prstGeom prst="rect">
                  <a:avLst/>
                </a:prstGeom>
                <a:solidFill>
                  <a:srgbClr val="325D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584200" rtl="0" hangingPunct="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3600">
                    <a:solidFill>
                      <a:srgbClr val="FFFFFF"/>
                    </a:solidFill>
                    <a:latin typeface="Helvetica Neue Light"/>
                    <a:sym typeface="Helvetica Neue Light"/>
                  </a:endParaRPr>
                </a:p>
              </p:txBody>
            </p:sp>
            <p:sp>
              <p:nvSpPr>
                <p:cNvPr id="179" name="Rectangle"/>
                <p:cNvSpPr/>
                <p:nvPr/>
              </p:nvSpPr>
              <p:spPr>
                <a:xfrm>
                  <a:off x="-1" y="2443"/>
                  <a:ext cx="60244" cy="1959900"/>
                </a:xfrm>
                <a:prstGeom prst="rect">
                  <a:avLst/>
                </a:prstGeom>
                <a:solidFill>
                  <a:srgbClr val="325D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584200" rtl="0" hangingPunct="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3600">
                    <a:solidFill>
                      <a:srgbClr val="FFFFFF"/>
                    </a:solidFill>
                    <a:latin typeface="Helvetica Neue Light"/>
                    <a:sym typeface="Helvetica Neue Light"/>
                  </a:endParaRPr>
                </a:p>
              </p:txBody>
            </p:sp>
            <p:sp>
              <p:nvSpPr>
                <p:cNvPr id="180" name="Rectangle"/>
                <p:cNvSpPr/>
                <p:nvPr/>
              </p:nvSpPr>
              <p:spPr>
                <a:xfrm>
                  <a:off x="-2" y="461678"/>
                  <a:ext cx="847719" cy="107458"/>
                </a:xfrm>
                <a:prstGeom prst="rect">
                  <a:avLst/>
                </a:prstGeom>
                <a:solidFill>
                  <a:srgbClr val="325D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584200" rtl="0" hangingPunct="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3600">
                    <a:solidFill>
                      <a:srgbClr val="FFFFFF"/>
                    </a:solidFill>
                    <a:latin typeface="Helvetica Neue Light"/>
                    <a:sym typeface="Helvetica Neue Light"/>
                  </a:endParaRPr>
                </a:p>
              </p:txBody>
            </p:sp>
            <p:sp>
              <p:nvSpPr>
                <p:cNvPr id="181" name="Rectangle"/>
                <p:cNvSpPr/>
                <p:nvPr/>
              </p:nvSpPr>
              <p:spPr>
                <a:xfrm>
                  <a:off x="-1" y="1254"/>
                  <a:ext cx="598878" cy="116260"/>
                </a:xfrm>
                <a:prstGeom prst="rect">
                  <a:avLst/>
                </a:prstGeom>
                <a:solidFill>
                  <a:srgbClr val="325D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584200" rtl="0" hangingPunct="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3600">
                    <a:solidFill>
                      <a:srgbClr val="FFFFFF"/>
                    </a:solidFill>
                    <a:latin typeface="Helvetica Neue Light"/>
                    <a:sym typeface="Helvetica Neue Light"/>
                  </a:endParaRPr>
                </a:p>
              </p:txBody>
            </p:sp>
            <p:sp>
              <p:nvSpPr>
                <p:cNvPr id="182" name="Rectangle"/>
                <p:cNvSpPr/>
                <p:nvPr/>
              </p:nvSpPr>
              <p:spPr>
                <a:xfrm>
                  <a:off x="25627" y="0"/>
                  <a:ext cx="1117761" cy="118769"/>
                </a:xfrm>
                <a:prstGeom prst="rect">
                  <a:avLst/>
                </a:prstGeom>
                <a:solidFill>
                  <a:srgbClr val="325D6B">
                    <a:alpha val="30713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584200" rtl="0" hangingPunct="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3600">
                    <a:solidFill>
                      <a:srgbClr val="FFFFFF"/>
                    </a:solidFill>
                    <a:latin typeface="Helvetica Neue Light"/>
                    <a:sym typeface="Helvetica Neue Light"/>
                  </a:endParaRPr>
                </a:p>
              </p:txBody>
            </p:sp>
            <p:sp>
              <p:nvSpPr>
                <p:cNvPr id="183" name="Rectangle"/>
                <p:cNvSpPr/>
                <p:nvPr/>
              </p:nvSpPr>
              <p:spPr>
                <a:xfrm>
                  <a:off x="-1" y="1387898"/>
                  <a:ext cx="783023" cy="107459"/>
                </a:xfrm>
                <a:prstGeom prst="rect">
                  <a:avLst/>
                </a:prstGeom>
                <a:solidFill>
                  <a:srgbClr val="325D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584200" rtl="0" hangingPunct="0">
                    <a:defRPr sz="3600">
                      <a:solidFill>
                        <a:srgbClr val="FFFFFF"/>
                      </a:solidFill>
                      <a:latin typeface="Helvetica Neue Light"/>
                      <a:ea typeface="Helvetica Neue Light"/>
                      <a:cs typeface="Helvetica Neue Light"/>
                      <a:sym typeface="Helvetica Neue Light"/>
                    </a:defRPr>
                  </a:pPr>
                  <a:endParaRPr sz="3600">
                    <a:solidFill>
                      <a:srgbClr val="FFFFFF"/>
                    </a:solidFill>
                    <a:latin typeface="Helvetica Neue Light"/>
                    <a:sym typeface="Helvetica Neue Light"/>
                  </a:endParaRP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29E4F3C-2110-ACCB-E728-B380883C3FFE}"/>
                  </a:ext>
                </a:extLst>
              </p:cNvPr>
              <p:cNvSpPr txBox="1"/>
              <p:nvPr/>
            </p:nvSpPr>
            <p:spPr bwMode="auto">
              <a:xfrm>
                <a:off x="5964418" y="3218065"/>
                <a:ext cx="18004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Laser ionization</a:t>
                </a: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86E0823-C997-7A98-1947-28DB53429226}"/>
              </a:ext>
            </a:extLst>
          </p:cNvPr>
          <p:cNvSpPr txBox="1"/>
          <p:nvPr/>
        </p:nvSpPr>
        <p:spPr bwMode="auto">
          <a:xfrm>
            <a:off x="6607150" y="3075012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FEBIAD – Plasma ion source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AD8E7D9-815F-A966-5F4A-8F97D738520C}"/>
              </a:ext>
            </a:extLst>
          </p:cNvPr>
          <p:cNvSpPr/>
          <p:nvPr/>
        </p:nvSpPr>
        <p:spPr>
          <a:xfrm>
            <a:off x="2252605" y="741742"/>
            <a:ext cx="7746586" cy="2769224"/>
          </a:xfrm>
          <a:prstGeom prst="roundRect">
            <a:avLst>
              <a:gd name="adj" fmla="val 3504"/>
            </a:avLst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417E8F-3C05-2722-F836-2E11332219BD}"/>
              </a:ext>
            </a:extLst>
          </p:cNvPr>
          <p:cNvSpPr txBox="1"/>
          <p:nvPr/>
        </p:nvSpPr>
        <p:spPr bwMode="auto">
          <a:xfrm>
            <a:off x="2340590" y="74473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ISOLDE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88105A2B-A090-4DB4-548B-4D5A0181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Ionization methods: overview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B09BA9-A8EA-B434-94A3-7CA50D9932A7}"/>
              </a:ext>
            </a:extLst>
          </p:cNvPr>
          <p:cNvSpPr txBox="1"/>
          <p:nvPr/>
        </p:nvSpPr>
        <p:spPr>
          <a:xfrm>
            <a:off x="2281829" y="6433450"/>
            <a:ext cx="37181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courtesy of S. Stegemann, S. Rothe, Y. Martinez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BAD79-72FD-9447-B150-CE327907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98" y="224862"/>
            <a:ext cx="6264052" cy="438601"/>
          </a:xfrm>
        </p:spPr>
        <p:txBody>
          <a:bodyPr/>
          <a:lstStyle/>
          <a:p>
            <a:r>
              <a:rPr lang="en-US" dirty="0"/>
              <a:t>ISOL Facilities Worldwide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B5B0E-DC03-5DEF-3497-F8CF906D4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4</a:t>
            </a:fld>
            <a:endParaRPr lang="en-BE" dirty="0"/>
          </a:p>
        </p:txBody>
      </p:sp>
      <p:pic>
        <p:nvPicPr>
          <p:cNvPr id="4100" name="Picture 4" descr="r/Maps - a black background with a black square">
            <a:extLst>
              <a:ext uri="{FF2B5EF4-FFF2-40B4-BE49-F238E27FC236}">
                <a16:creationId xmlns:a16="http://schemas.microsoft.com/office/drawing/2014/main" id="{44651228-BD97-A916-718A-E894F4844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250" y="2122689"/>
            <a:ext cx="7835389" cy="37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315E17-356C-2A2D-350A-9BD889D81E11}"/>
              </a:ext>
            </a:extLst>
          </p:cNvPr>
          <p:cNvSpPr txBox="1"/>
          <p:nvPr/>
        </p:nvSpPr>
        <p:spPr bwMode="auto">
          <a:xfrm>
            <a:off x="6904865" y="5653494"/>
            <a:ext cx="1370888" cy="95410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ISOLDE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CERN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1.4 – 1.7 GeV p</a:t>
            </a:r>
            <a:br>
              <a:rPr lang="en-US" sz="1400" dirty="0">
                <a:solidFill>
                  <a:schemeClr val="accent4"/>
                </a:solidFill>
              </a:rPr>
            </a:br>
            <a:r>
              <a:rPr lang="en-US" sz="1400" dirty="0">
                <a:solidFill>
                  <a:schemeClr val="accent4"/>
                </a:solidFill>
              </a:rPr>
              <a:t>Geneva (CH)</a:t>
            </a:r>
            <a:endParaRPr lang="en-GB" sz="1400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C5B201-19A9-EFC6-8993-22D385E79697}"/>
                  </a:ext>
                </a:extLst>
              </p:cNvPr>
              <p:cNvSpPr txBox="1"/>
              <p:nvPr/>
            </p:nvSpPr>
            <p:spPr bwMode="auto">
              <a:xfrm>
                <a:off x="4038573" y="5771918"/>
                <a:ext cx="1279517" cy="95410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4"/>
                    </a:solidFill>
                  </a:rPr>
                  <a:t>ALTO-LEB</a:t>
                </a:r>
              </a:p>
              <a:p>
                <a:r>
                  <a:rPr lang="en-US" sz="1400" dirty="0">
                    <a:solidFill>
                      <a:schemeClr val="accent4"/>
                    </a:solidFill>
                  </a:rPr>
                  <a:t>IPN Orsay</a:t>
                </a:r>
              </a:p>
              <a:p>
                <a:r>
                  <a:rPr lang="en-US" sz="1400" dirty="0">
                    <a:solidFill>
                      <a:schemeClr val="accent4"/>
                    </a:solidFill>
                  </a:rPr>
                  <a:t>50 MeV e→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400" dirty="0">
                    <a:solidFill>
                      <a:schemeClr val="accent4"/>
                    </a:solidFill>
                  </a:rPr>
                  <a:t> </a:t>
                </a:r>
                <a:br>
                  <a:rPr lang="en-US" sz="1400" dirty="0">
                    <a:solidFill>
                      <a:schemeClr val="accent4"/>
                    </a:solidFill>
                  </a:rPr>
                </a:br>
                <a:r>
                  <a:rPr lang="en-US" sz="1400" dirty="0">
                    <a:solidFill>
                      <a:schemeClr val="accent4"/>
                    </a:solidFill>
                  </a:rPr>
                  <a:t>Orsay (FR)</a:t>
                </a:r>
                <a:endParaRPr lang="en-GB" sz="1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2C5B201-19A9-EFC6-8993-22D385E79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38573" y="5771918"/>
                <a:ext cx="1279517" cy="954107"/>
              </a:xfrm>
              <a:prstGeom prst="rect">
                <a:avLst/>
              </a:prstGeom>
              <a:blipFill>
                <a:blip r:embed="rId4"/>
                <a:stretch>
                  <a:fillRect l="-465" t="-621" b="-3106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C48698-D958-C28F-FD97-3C43FE2AD273}"/>
                  </a:ext>
                </a:extLst>
              </p:cNvPr>
              <p:cNvSpPr txBox="1"/>
              <p:nvPr/>
            </p:nvSpPr>
            <p:spPr bwMode="auto">
              <a:xfrm>
                <a:off x="220018" y="2873761"/>
                <a:ext cx="2194832" cy="954107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4"/>
                    </a:solidFill>
                  </a:rPr>
                  <a:t>ISAC,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ARIEL</a:t>
                </a:r>
              </a:p>
              <a:p>
                <a:r>
                  <a:rPr lang="en-US" sz="1400" dirty="0">
                    <a:solidFill>
                      <a:schemeClr val="accent4"/>
                    </a:solidFill>
                  </a:rPr>
                  <a:t>TRIUMF</a:t>
                </a:r>
              </a:p>
              <a:p>
                <a:r>
                  <a:rPr lang="en-US" sz="1400" dirty="0">
                    <a:solidFill>
                      <a:schemeClr val="accent4"/>
                    </a:solidFill>
                  </a:rPr>
                  <a:t>490 MeV p, </a:t>
                </a:r>
                <a:r>
                  <a:rPr lang="en-US" sz="1400" dirty="0">
                    <a:solidFill>
                      <a:schemeClr val="accent2"/>
                    </a:solidFill>
                  </a:rPr>
                  <a:t>30 MeV e→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1400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 </a:t>
                </a:r>
                <a:br>
                  <a:rPr lang="en-US" sz="1400" dirty="0">
                    <a:solidFill>
                      <a:srgbClr val="FF0000"/>
                    </a:solidFill>
                  </a:rPr>
                </a:br>
                <a:r>
                  <a:rPr lang="en-US" sz="1400" dirty="0">
                    <a:solidFill>
                      <a:schemeClr val="accent4"/>
                    </a:solidFill>
                  </a:rPr>
                  <a:t>Vancouver (CA)</a:t>
                </a:r>
                <a:endParaRPr lang="en-GB" sz="1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C48698-D958-C28F-FD97-3C43FE2AD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018" y="2873761"/>
                <a:ext cx="2194832" cy="954107"/>
              </a:xfrm>
              <a:prstGeom prst="rect">
                <a:avLst/>
              </a:prstGeom>
              <a:blipFill>
                <a:blip r:embed="rId5"/>
                <a:stretch>
                  <a:fillRect l="-274" b="-3086"/>
                </a:stretch>
              </a:blipFill>
              <a:ln w="28575"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725B013-3F48-8BCD-72B2-8EC33FFE1096}"/>
              </a:ext>
            </a:extLst>
          </p:cNvPr>
          <p:cNvSpPr txBox="1"/>
          <p:nvPr/>
        </p:nvSpPr>
        <p:spPr bwMode="auto">
          <a:xfrm>
            <a:off x="181198" y="1779307"/>
            <a:ext cx="1912458" cy="95410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TRIGA Reactor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UNI Mainz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n (</a:t>
            </a:r>
            <a:r>
              <a:rPr lang="pt-BR" sz="1400" dirty="0">
                <a:solidFill>
                  <a:schemeClr val="accent4"/>
                </a:solidFill>
              </a:rPr>
              <a:t>1.1×10</a:t>
            </a:r>
            <a:r>
              <a:rPr lang="pt-BR" sz="1400" baseline="30000" dirty="0">
                <a:solidFill>
                  <a:schemeClr val="accent4"/>
                </a:solidFill>
              </a:rPr>
              <a:t>11</a:t>
            </a:r>
            <a:r>
              <a:rPr lang="pt-BR" sz="1400" dirty="0">
                <a:solidFill>
                  <a:schemeClr val="accent4"/>
                </a:solidFill>
              </a:rPr>
              <a:t>  n/(cm</a:t>
            </a:r>
            <a:r>
              <a:rPr lang="pt-BR" sz="1400" baseline="30000" dirty="0">
                <a:solidFill>
                  <a:schemeClr val="accent4"/>
                </a:solidFill>
              </a:rPr>
              <a:t>2</a:t>
            </a:r>
            <a:r>
              <a:rPr lang="pt-BR" sz="1400" dirty="0">
                <a:solidFill>
                  <a:schemeClr val="accent4"/>
                </a:solidFill>
              </a:rPr>
              <a:t> s)</a:t>
            </a:r>
            <a:endParaRPr lang="en-US" sz="1400" dirty="0">
              <a:solidFill>
                <a:schemeClr val="accent4"/>
              </a:solidFill>
            </a:endParaRPr>
          </a:p>
          <a:p>
            <a:r>
              <a:rPr lang="en-US" sz="1400" dirty="0">
                <a:solidFill>
                  <a:schemeClr val="accent4"/>
                </a:solidFill>
              </a:rPr>
              <a:t>Mainz (DE)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B44AF8-B022-8106-E448-11ED2AACB916}"/>
              </a:ext>
            </a:extLst>
          </p:cNvPr>
          <p:cNvSpPr txBox="1"/>
          <p:nvPr/>
        </p:nvSpPr>
        <p:spPr bwMode="auto">
          <a:xfrm>
            <a:off x="2913940" y="688199"/>
            <a:ext cx="1873345" cy="1169551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IGISOL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UNI-JYFL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30 MeV p, 14 MeV d, 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HI &lt; 130 MeV/u</a:t>
            </a:r>
            <a:br>
              <a:rPr lang="en-US" sz="1400" dirty="0">
                <a:solidFill>
                  <a:schemeClr val="accent4"/>
                </a:solidFill>
              </a:rPr>
            </a:br>
            <a:r>
              <a:rPr lang="en-US" sz="1400" dirty="0" err="1">
                <a:solidFill>
                  <a:schemeClr val="accent4"/>
                </a:solidFill>
              </a:rPr>
              <a:t>Jyväskylä</a:t>
            </a:r>
            <a:r>
              <a:rPr lang="en-US" sz="1400" dirty="0">
                <a:solidFill>
                  <a:schemeClr val="accent4"/>
                </a:solidFill>
              </a:rPr>
              <a:t> (FI)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79AB13-1A0E-72B5-9D0D-8DE07E8A3CCB}"/>
              </a:ext>
            </a:extLst>
          </p:cNvPr>
          <p:cNvSpPr txBox="1"/>
          <p:nvPr/>
        </p:nvSpPr>
        <p:spPr bwMode="auto">
          <a:xfrm>
            <a:off x="5401193" y="5728107"/>
            <a:ext cx="1426160" cy="95410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LERIB</a:t>
            </a:r>
          </a:p>
          <a:p>
            <a:r>
              <a:rPr lang="en-US" sz="1400" dirty="0" err="1">
                <a:solidFill>
                  <a:schemeClr val="accent2"/>
                </a:solidFill>
              </a:rPr>
              <a:t>iThemba</a:t>
            </a:r>
            <a:r>
              <a:rPr lang="en-US" sz="1400" dirty="0">
                <a:solidFill>
                  <a:schemeClr val="accent2"/>
                </a:solidFill>
              </a:rPr>
              <a:t> LABS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70 MeV p</a:t>
            </a:r>
            <a:br>
              <a:rPr lang="en-US" sz="1400" dirty="0">
                <a:solidFill>
                  <a:schemeClr val="accent2"/>
                </a:solidFill>
              </a:rPr>
            </a:br>
            <a:r>
              <a:rPr lang="en-US" sz="1400" dirty="0">
                <a:solidFill>
                  <a:schemeClr val="accent2"/>
                </a:solidFill>
              </a:rPr>
              <a:t>Cape Town (ZA)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D6F2AB-72E6-A570-BA67-E925C5BED71A}"/>
              </a:ext>
            </a:extLst>
          </p:cNvPr>
          <p:cNvSpPr txBox="1"/>
          <p:nvPr/>
        </p:nvSpPr>
        <p:spPr bwMode="auto">
          <a:xfrm>
            <a:off x="8697352" y="1041338"/>
            <a:ext cx="1129668" cy="95410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SPES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INFN-LNL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40 MeV p</a:t>
            </a:r>
          </a:p>
          <a:p>
            <a:r>
              <a:rPr lang="en-US" sz="1400" dirty="0" err="1">
                <a:solidFill>
                  <a:schemeClr val="accent4"/>
                </a:solidFill>
              </a:rPr>
              <a:t>Legnaro</a:t>
            </a:r>
            <a:r>
              <a:rPr lang="en-US" sz="1400" dirty="0">
                <a:solidFill>
                  <a:schemeClr val="accent4"/>
                </a:solidFill>
              </a:rPr>
              <a:t> (IT)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6A9816-8775-702F-93ED-E2EFDD1972E2}"/>
              </a:ext>
            </a:extLst>
          </p:cNvPr>
          <p:cNvSpPr txBox="1"/>
          <p:nvPr/>
        </p:nvSpPr>
        <p:spPr bwMode="auto">
          <a:xfrm>
            <a:off x="10400583" y="3454427"/>
            <a:ext cx="1212191" cy="95410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ISOL RAON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IBS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70 MeV p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Daejeon (KR)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B32A70-4F87-1EAC-06C7-ACE73E8A86A2}"/>
              </a:ext>
            </a:extLst>
          </p:cNvPr>
          <p:cNvSpPr txBox="1"/>
          <p:nvPr/>
        </p:nvSpPr>
        <p:spPr bwMode="auto">
          <a:xfrm>
            <a:off x="306769" y="3951609"/>
            <a:ext cx="1915909" cy="95410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CARIBU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Argonne National Lab</a:t>
            </a:r>
          </a:p>
          <a:p>
            <a:r>
              <a:rPr lang="en-US" sz="1400" baseline="30000" dirty="0">
                <a:solidFill>
                  <a:schemeClr val="accent4"/>
                </a:solidFill>
              </a:rPr>
              <a:t>252</a:t>
            </a:r>
            <a:r>
              <a:rPr lang="en-US" sz="1400" dirty="0">
                <a:solidFill>
                  <a:schemeClr val="accent4"/>
                </a:solidFill>
              </a:rPr>
              <a:t>Cf sf </a:t>
            </a:r>
            <a:br>
              <a:rPr lang="en-US" sz="1400" dirty="0">
                <a:solidFill>
                  <a:schemeClr val="accent4"/>
                </a:solidFill>
              </a:rPr>
            </a:br>
            <a:r>
              <a:rPr lang="en-US" sz="1400" dirty="0">
                <a:solidFill>
                  <a:schemeClr val="accent4"/>
                </a:solidFill>
              </a:rPr>
              <a:t>Lemont (US)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2BBB5E-C1F2-4D7E-730E-A705262541C0}"/>
              </a:ext>
            </a:extLst>
          </p:cNvPr>
          <p:cNvSpPr txBox="1"/>
          <p:nvPr/>
        </p:nvSpPr>
        <p:spPr bwMode="auto">
          <a:xfrm>
            <a:off x="105471" y="5048064"/>
            <a:ext cx="2303047" cy="1169551"/>
          </a:xfrm>
          <a:prstGeom prst="rect">
            <a:avLst/>
          </a:prstGeom>
          <a:noFill/>
          <a:ln w="28575">
            <a:solidFill>
              <a:srgbClr val="1A1A1A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Spiral, </a:t>
            </a:r>
            <a:r>
              <a:rPr lang="en-US" sz="1400" dirty="0">
                <a:solidFill>
                  <a:schemeClr val="accent2"/>
                </a:solidFill>
              </a:rPr>
              <a:t>SPIRAL-II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GANIL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HI &lt;95 MeV/u </a:t>
            </a:r>
            <a:r>
              <a:rPr lang="en-US" sz="1400" dirty="0">
                <a:solidFill>
                  <a:srgbClr val="FF9900"/>
                </a:solidFill>
              </a:rPr>
              <a:t>,</a:t>
            </a:r>
            <a:r>
              <a:rPr lang="en-US" sz="1400" dirty="0">
                <a:solidFill>
                  <a:schemeClr val="accent2"/>
                </a:solidFill>
              </a:rPr>
              <a:t>40 MeV d, 33 MeV p, 14.5 MeV/u HI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Caen (FR)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B4DF90-D027-515C-F4C5-5C20F9D8BB2D}"/>
              </a:ext>
            </a:extLst>
          </p:cNvPr>
          <p:cNvSpPr txBox="1"/>
          <p:nvPr/>
        </p:nvSpPr>
        <p:spPr bwMode="auto">
          <a:xfrm>
            <a:off x="6865362" y="899830"/>
            <a:ext cx="1670073" cy="95410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IRIS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PNPI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1 GeV p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St. Petersburg (RU)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759A6D-6E01-67F0-AAD1-830AB1131BA4}"/>
              </a:ext>
            </a:extLst>
          </p:cNvPr>
          <p:cNvSpPr txBox="1"/>
          <p:nvPr/>
        </p:nvSpPr>
        <p:spPr bwMode="auto">
          <a:xfrm>
            <a:off x="2515652" y="5766231"/>
            <a:ext cx="1439818" cy="95410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ISOL@MYRRHA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SCK CEN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100 MeV p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Mol (BE)</a:t>
            </a: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434B4F-5BFD-9425-5C93-76638869EB7A}"/>
              </a:ext>
            </a:extLst>
          </p:cNvPr>
          <p:cNvSpPr txBox="1"/>
          <p:nvPr/>
        </p:nvSpPr>
        <p:spPr bwMode="auto">
          <a:xfrm>
            <a:off x="9940864" y="5766231"/>
            <a:ext cx="1191352" cy="95410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TATTOOS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PSI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590 MeV p</a:t>
            </a:r>
            <a:br>
              <a:rPr lang="en-US" sz="1400" dirty="0">
                <a:solidFill>
                  <a:schemeClr val="accent2"/>
                </a:solidFill>
              </a:rPr>
            </a:br>
            <a:r>
              <a:rPr lang="en-US" sz="1400" dirty="0" err="1">
                <a:solidFill>
                  <a:schemeClr val="accent2"/>
                </a:solidFill>
              </a:rPr>
              <a:t>Villigen</a:t>
            </a:r>
            <a:r>
              <a:rPr lang="en-US" sz="1400" dirty="0">
                <a:solidFill>
                  <a:schemeClr val="accent2"/>
                </a:solidFill>
              </a:rPr>
              <a:t> (CH)</a:t>
            </a:r>
            <a:endParaRPr lang="en-GB" sz="14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48D44EE-B8C4-9673-AD53-4A150B6E4EA9}"/>
                  </a:ext>
                </a:extLst>
              </p:cNvPr>
              <p:cNvSpPr txBox="1"/>
              <p:nvPr/>
            </p:nvSpPr>
            <p:spPr bwMode="auto">
              <a:xfrm>
                <a:off x="10452230" y="4486763"/>
                <a:ext cx="1587635" cy="1169551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2"/>
                    </a:solidFill>
                  </a:rPr>
                  <a:t>ANURIB</a:t>
                </a:r>
              </a:p>
              <a:p>
                <a:r>
                  <a:rPr lang="en-US" sz="1400" dirty="0">
                    <a:solidFill>
                      <a:schemeClr val="accent2"/>
                    </a:solidFill>
                  </a:rPr>
                  <a:t>VECC</a:t>
                </a:r>
              </a:p>
              <a:p>
                <a:r>
                  <a:rPr lang="en-US" sz="1400" dirty="0">
                    <a:solidFill>
                      <a:schemeClr val="accent2"/>
                    </a:solidFill>
                  </a:rPr>
                  <a:t>50 MeV e→</a:t>
                </a:r>
                <a14:m>
                  <m:oMath xmlns:m="http://schemas.openxmlformats.org/officeDocument/2006/math">
                    <m:r>
                      <a:rPr lang="en-US" sz="140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br>
                  <a:rPr lang="en-US" sz="1400" dirty="0">
                    <a:solidFill>
                      <a:schemeClr val="accent2"/>
                    </a:solidFill>
                  </a:rPr>
                </a:br>
                <a:r>
                  <a:rPr lang="en-US" sz="1400" dirty="0">
                    <a:solidFill>
                      <a:schemeClr val="accent2"/>
                    </a:solidFill>
                  </a:rPr>
                  <a:t>New Town in Kolkata (IN)</a:t>
                </a:r>
                <a:endParaRPr lang="en-GB" sz="1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48D44EE-B8C4-9673-AD53-4A150B6E4E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52230" y="4486763"/>
                <a:ext cx="1587635" cy="1169551"/>
              </a:xfrm>
              <a:prstGeom prst="rect">
                <a:avLst/>
              </a:prstGeom>
              <a:blipFill>
                <a:blip r:embed="rId6"/>
                <a:stretch>
                  <a:fillRect l="-377" t="-508" b="-2538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CCCE72EA-EBC6-D8E6-AAE7-D6136711636C}"/>
              </a:ext>
            </a:extLst>
          </p:cNvPr>
          <p:cNvSpPr txBox="1"/>
          <p:nvPr/>
        </p:nvSpPr>
        <p:spPr bwMode="auto">
          <a:xfrm>
            <a:off x="8401990" y="5642255"/>
            <a:ext cx="1461362" cy="1169551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MEDICIS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CERN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1.4 GeV p and 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external sources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Geneva (CH)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654DD6-658A-B45C-B231-B04C1095E1CC}"/>
              </a:ext>
            </a:extLst>
          </p:cNvPr>
          <p:cNvSpPr txBox="1"/>
          <p:nvPr/>
        </p:nvSpPr>
        <p:spPr bwMode="auto">
          <a:xfrm>
            <a:off x="1233710" y="703816"/>
            <a:ext cx="1458156" cy="95410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RISIKO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UNI Mainz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External sources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Mainz (DE)</a:t>
            </a:r>
            <a:endParaRPr lang="en-GB" sz="1400" dirty="0">
              <a:solidFill>
                <a:schemeClr val="accent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EDC865-8966-C02A-3995-F6EC59198AA6}"/>
              </a:ext>
            </a:extLst>
          </p:cNvPr>
          <p:cNvSpPr txBox="1"/>
          <p:nvPr/>
        </p:nvSpPr>
        <p:spPr bwMode="auto">
          <a:xfrm>
            <a:off x="10731282" y="2408752"/>
            <a:ext cx="1122423" cy="95410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BRIF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CIAE</a:t>
            </a:r>
          </a:p>
          <a:p>
            <a:r>
              <a:rPr lang="en-US" sz="1400" dirty="0">
                <a:solidFill>
                  <a:schemeClr val="accent4"/>
                </a:solidFill>
              </a:rPr>
              <a:t>100 MeV p</a:t>
            </a:r>
            <a:br>
              <a:rPr lang="en-US" sz="1400" dirty="0">
                <a:solidFill>
                  <a:schemeClr val="accent4"/>
                </a:solidFill>
              </a:rPr>
            </a:br>
            <a:r>
              <a:rPr lang="en-US" sz="1400" dirty="0">
                <a:solidFill>
                  <a:schemeClr val="accent4"/>
                </a:solidFill>
              </a:rPr>
              <a:t>Beijing (CN)</a:t>
            </a:r>
            <a:endParaRPr lang="en-GB" sz="1400" dirty="0">
              <a:solidFill>
                <a:schemeClr val="accent4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17F8AA-F2FC-6516-AD08-2B6092E667A6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4678332" y="3023292"/>
            <a:ext cx="1192116" cy="27486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2C1B261-EE67-A412-9FB4-4B53C264FD30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6114273" y="5135556"/>
            <a:ext cx="158511" cy="59255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8" name="Straight Connector 4097">
            <a:extLst>
              <a:ext uri="{FF2B5EF4-FFF2-40B4-BE49-F238E27FC236}">
                <a16:creationId xmlns:a16="http://schemas.microsoft.com/office/drawing/2014/main" id="{E69DCA68-031A-3567-8358-3B2AAF090629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5948680" y="3021260"/>
            <a:ext cx="1641629" cy="263223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4" name="Straight Connector 4103">
            <a:extLst>
              <a:ext uri="{FF2B5EF4-FFF2-40B4-BE49-F238E27FC236}">
                <a16:creationId xmlns:a16="http://schemas.microsoft.com/office/drawing/2014/main" id="{12F6A6BC-D840-5C96-3762-768E7400C2A0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5948680" y="3023292"/>
            <a:ext cx="3183991" cy="261896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BB8EC99C-3285-82BB-5A67-6C349BAAEDE6}"/>
              </a:ext>
            </a:extLst>
          </p:cNvPr>
          <p:cNvCxnSpPr>
            <a:cxnSpLocks/>
            <a:stCxn id="22" idx="0"/>
          </p:cNvCxnSpPr>
          <p:nvPr/>
        </p:nvCxnSpPr>
        <p:spPr>
          <a:xfrm flipH="1" flipV="1">
            <a:off x="6002338" y="3012053"/>
            <a:ext cx="4534202" cy="27541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0" name="Straight Connector 4109">
            <a:extLst>
              <a:ext uri="{FF2B5EF4-FFF2-40B4-BE49-F238E27FC236}">
                <a16:creationId xmlns:a16="http://schemas.microsoft.com/office/drawing/2014/main" id="{847A73FD-0F8A-A537-2EFC-A3B8C4477AB4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7785100" y="3635940"/>
            <a:ext cx="2667130" cy="143559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1" name="Straight Connector 4120">
            <a:extLst>
              <a:ext uri="{FF2B5EF4-FFF2-40B4-BE49-F238E27FC236}">
                <a16:creationId xmlns:a16="http://schemas.microsoft.com/office/drawing/2014/main" id="{C8E9D8B2-9EC5-9E28-66E6-6E0053038CA1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8335433" y="2885806"/>
            <a:ext cx="2395849" cy="30020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2" name="Straight Connector 4121">
            <a:extLst>
              <a:ext uri="{FF2B5EF4-FFF2-40B4-BE49-F238E27FC236}">
                <a16:creationId xmlns:a16="http://schemas.microsoft.com/office/drawing/2014/main" id="{E3729A7A-5D81-1C4C-09F4-D7CA55F40901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8610600" y="3287607"/>
            <a:ext cx="1789983" cy="64387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9" name="Straight Connector 4128">
            <a:extLst>
              <a:ext uri="{FF2B5EF4-FFF2-40B4-BE49-F238E27FC236}">
                <a16:creationId xmlns:a16="http://schemas.microsoft.com/office/drawing/2014/main" id="{B0817683-8A21-0D48-E315-80942BAC531E}"/>
              </a:ext>
            </a:extLst>
          </p:cNvPr>
          <p:cNvCxnSpPr>
            <a:cxnSpLocks/>
            <a:stCxn id="4096" idx="2"/>
          </p:cNvCxnSpPr>
          <p:nvPr/>
        </p:nvCxnSpPr>
        <p:spPr>
          <a:xfrm>
            <a:off x="5793679" y="1779307"/>
            <a:ext cx="651571" cy="91048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3" name="Straight Connector 4132">
            <a:extLst>
              <a:ext uri="{FF2B5EF4-FFF2-40B4-BE49-F238E27FC236}">
                <a16:creationId xmlns:a16="http://schemas.microsoft.com/office/drawing/2014/main" id="{D1A0D1D2-FEFE-8FB4-8461-F0A45BAEB21E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6085417" y="1995445"/>
            <a:ext cx="3176769" cy="105509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9" name="Straight Connector 4138">
            <a:extLst>
              <a:ext uri="{FF2B5EF4-FFF2-40B4-BE49-F238E27FC236}">
                <a16:creationId xmlns:a16="http://schemas.microsoft.com/office/drawing/2014/main" id="{ACAE9F35-3376-AE6A-88BF-1100BE872805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3850613" y="1857750"/>
            <a:ext cx="2490381" cy="73031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3" name="Straight Connector 4142">
            <a:extLst>
              <a:ext uri="{FF2B5EF4-FFF2-40B4-BE49-F238E27FC236}">
                <a16:creationId xmlns:a16="http://schemas.microsoft.com/office/drawing/2014/main" id="{216229F3-D8CC-D5C2-639E-FDEDC7CD7411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1962788" y="1657923"/>
            <a:ext cx="4057012" cy="127951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7" name="Straight Connector 4146">
            <a:extLst>
              <a:ext uri="{FF2B5EF4-FFF2-40B4-BE49-F238E27FC236}">
                <a16:creationId xmlns:a16="http://schemas.microsoft.com/office/drawing/2014/main" id="{2AE81C65-69EB-36C1-BDFE-9F52B9ADC861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093656" y="2256361"/>
            <a:ext cx="3926144" cy="69028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1" name="Straight Connector 4150">
            <a:extLst>
              <a:ext uri="{FF2B5EF4-FFF2-40B4-BE49-F238E27FC236}">
                <a16:creationId xmlns:a16="http://schemas.microsoft.com/office/drawing/2014/main" id="{27F9A5DF-1090-FA9B-1223-7CB595E85D95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2408518" y="2965331"/>
            <a:ext cx="3404795" cy="266750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6" name="Straight Connector 4155">
            <a:extLst>
              <a:ext uri="{FF2B5EF4-FFF2-40B4-BE49-F238E27FC236}">
                <a16:creationId xmlns:a16="http://schemas.microsoft.com/office/drawing/2014/main" id="{B907B759-4DF6-3DB2-F0E5-11EA8AE2E854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414850" y="2937440"/>
            <a:ext cx="891653" cy="4133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1" name="Straight Connector 4160">
            <a:extLst>
              <a:ext uri="{FF2B5EF4-FFF2-40B4-BE49-F238E27FC236}">
                <a16:creationId xmlns:a16="http://schemas.microsoft.com/office/drawing/2014/main" id="{5CDE2D81-9067-26B4-E15E-73991B3380DC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2222678" y="3133531"/>
            <a:ext cx="1699016" cy="129513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4" name="Straight Connector 4163">
            <a:extLst>
              <a:ext uri="{FF2B5EF4-FFF2-40B4-BE49-F238E27FC236}">
                <a16:creationId xmlns:a16="http://schemas.microsoft.com/office/drawing/2014/main" id="{F1573663-10C2-0B84-FB96-38CB64C7AA40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3235561" y="2909923"/>
            <a:ext cx="2693222" cy="28563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8" name="TextBox 4167">
            <a:extLst>
              <a:ext uri="{FF2B5EF4-FFF2-40B4-BE49-F238E27FC236}">
                <a16:creationId xmlns:a16="http://schemas.microsoft.com/office/drawing/2014/main" id="{C3B786B1-A352-FA52-F18C-FF3CF33E43D5}"/>
              </a:ext>
            </a:extLst>
          </p:cNvPr>
          <p:cNvSpPr txBox="1"/>
          <p:nvPr/>
        </p:nvSpPr>
        <p:spPr bwMode="auto">
          <a:xfrm>
            <a:off x="6870842" y="34367"/>
            <a:ext cx="111921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Operational</a:t>
            </a:r>
          </a:p>
        </p:txBody>
      </p:sp>
      <p:sp>
        <p:nvSpPr>
          <p:cNvPr id="4169" name="TextBox 4168">
            <a:extLst>
              <a:ext uri="{FF2B5EF4-FFF2-40B4-BE49-F238E27FC236}">
                <a16:creationId xmlns:a16="http://schemas.microsoft.com/office/drawing/2014/main" id="{F974C3B1-1CF0-222D-0A0A-A4A4AA608A58}"/>
              </a:ext>
            </a:extLst>
          </p:cNvPr>
          <p:cNvSpPr txBox="1"/>
          <p:nvPr/>
        </p:nvSpPr>
        <p:spPr bwMode="auto">
          <a:xfrm>
            <a:off x="7873033" y="31674"/>
            <a:ext cx="69044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2"/>
                </a:solidFill>
              </a:rPr>
              <a:t>Future</a:t>
            </a:r>
          </a:p>
        </p:txBody>
      </p:sp>
      <p:sp>
        <p:nvSpPr>
          <p:cNvPr id="4170" name="TextBox 4169">
            <a:extLst>
              <a:ext uri="{FF2B5EF4-FFF2-40B4-BE49-F238E27FC236}">
                <a16:creationId xmlns:a16="http://schemas.microsoft.com/office/drawing/2014/main" id="{C2FEE930-A4E2-E2E0-E9E8-1F4FE71B65D7}"/>
              </a:ext>
            </a:extLst>
          </p:cNvPr>
          <p:cNvSpPr txBox="1"/>
          <p:nvPr/>
        </p:nvSpPr>
        <p:spPr bwMode="auto">
          <a:xfrm>
            <a:off x="9907454" y="405649"/>
            <a:ext cx="2085827" cy="307777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Offline RIB (operational)</a:t>
            </a:r>
          </a:p>
        </p:txBody>
      </p:sp>
      <p:sp>
        <p:nvSpPr>
          <p:cNvPr id="4171" name="TextBox 4170">
            <a:extLst>
              <a:ext uri="{FF2B5EF4-FFF2-40B4-BE49-F238E27FC236}">
                <a16:creationId xmlns:a16="http://schemas.microsoft.com/office/drawing/2014/main" id="{572AFDD0-4635-20B8-091F-2B67D12C647F}"/>
              </a:ext>
            </a:extLst>
          </p:cNvPr>
          <p:cNvSpPr txBox="1"/>
          <p:nvPr/>
        </p:nvSpPr>
        <p:spPr bwMode="auto">
          <a:xfrm>
            <a:off x="6097381" y="194031"/>
            <a:ext cx="8098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Legend:</a:t>
            </a:r>
          </a:p>
        </p:txBody>
      </p:sp>
      <p:sp>
        <p:nvSpPr>
          <p:cNvPr id="4179" name="TextBox 4178">
            <a:extLst>
              <a:ext uri="{FF2B5EF4-FFF2-40B4-BE49-F238E27FC236}">
                <a16:creationId xmlns:a16="http://schemas.microsoft.com/office/drawing/2014/main" id="{024E5E03-DF20-E7C4-0017-40141965A343}"/>
              </a:ext>
            </a:extLst>
          </p:cNvPr>
          <p:cNvSpPr txBox="1"/>
          <p:nvPr/>
        </p:nvSpPr>
        <p:spPr bwMode="auto">
          <a:xfrm>
            <a:off x="6960031" y="404825"/>
            <a:ext cx="1384546" cy="30777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</a:t>
            </a:r>
            <a:r>
              <a:rPr lang="en-GB" sz="1400" dirty="0"/>
              <a:t> High energy</a:t>
            </a:r>
          </a:p>
        </p:txBody>
      </p:sp>
      <p:sp>
        <p:nvSpPr>
          <p:cNvPr id="4180" name="TextBox 4179">
            <a:extLst>
              <a:ext uri="{FF2B5EF4-FFF2-40B4-BE49-F238E27FC236}">
                <a16:creationId xmlns:a16="http://schemas.microsoft.com/office/drawing/2014/main" id="{1D3534D6-5F1A-28EE-222A-921C13BA43FC}"/>
              </a:ext>
            </a:extLst>
          </p:cNvPr>
          <p:cNvSpPr txBox="1"/>
          <p:nvPr/>
        </p:nvSpPr>
        <p:spPr bwMode="auto">
          <a:xfrm>
            <a:off x="8437786" y="403331"/>
            <a:ext cx="1317220" cy="30777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</a:t>
            </a:r>
            <a:r>
              <a:rPr lang="en-GB" sz="1400" baseline="30000" dirty="0"/>
              <a:t>+ </a:t>
            </a:r>
            <a:r>
              <a:rPr lang="en-GB" sz="1400" dirty="0"/>
              <a:t>Low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216A24BD-39D7-FD9F-9549-FC8ED28B1E2A}"/>
                  </a:ext>
                </a:extLst>
              </p:cNvPr>
              <p:cNvSpPr txBox="1"/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e→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GB" sz="140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81" name="TextBox 4180">
                <a:extLst>
                  <a:ext uri="{FF2B5EF4-FFF2-40B4-BE49-F238E27FC236}">
                    <a16:creationId xmlns:a16="http://schemas.microsoft.com/office/drawing/2014/main" id="{216A24BD-39D7-FD9F-9549-FC8ED28B1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62469" y="58430"/>
                <a:ext cx="534121" cy="307777"/>
              </a:xfrm>
              <a:prstGeom prst="rect">
                <a:avLst/>
              </a:prstGeom>
              <a:blipFill>
                <a:blip r:embed="rId7"/>
                <a:stretch>
                  <a:fillRect l="-1087" t="-1818" b="-1090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82" name="TextBox 4181">
            <a:extLst>
              <a:ext uri="{FF2B5EF4-FFF2-40B4-BE49-F238E27FC236}">
                <a16:creationId xmlns:a16="http://schemas.microsoft.com/office/drawing/2014/main" id="{6CAB6333-0C84-D286-71F9-32F44F1677E5}"/>
              </a:ext>
            </a:extLst>
          </p:cNvPr>
          <p:cNvSpPr txBox="1"/>
          <p:nvPr/>
        </p:nvSpPr>
        <p:spPr bwMode="auto">
          <a:xfrm>
            <a:off x="8522538" y="46229"/>
            <a:ext cx="1100814" cy="30777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Gas catcher</a:t>
            </a:r>
          </a:p>
        </p:txBody>
      </p:sp>
      <p:sp>
        <p:nvSpPr>
          <p:cNvPr id="4183" name="TextBox 4182">
            <a:extLst>
              <a:ext uri="{FF2B5EF4-FFF2-40B4-BE49-F238E27FC236}">
                <a16:creationId xmlns:a16="http://schemas.microsoft.com/office/drawing/2014/main" id="{E7D2646C-1951-C9FA-68F9-FE902DDD0349}"/>
              </a:ext>
            </a:extLst>
          </p:cNvPr>
          <p:cNvSpPr txBox="1"/>
          <p:nvPr/>
        </p:nvSpPr>
        <p:spPr bwMode="auto">
          <a:xfrm>
            <a:off x="9693530" y="42119"/>
            <a:ext cx="97174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Heavy ion</a:t>
            </a:r>
          </a:p>
        </p:txBody>
      </p:sp>
      <p:sp>
        <p:nvSpPr>
          <p:cNvPr id="4184" name="Rectangle 4183">
            <a:extLst>
              <a:ext uri="{FF2B5EF4-FFF2-40B4-BE49-F238E27FC236}">
                <a16:creationId xmlns:a16="http://schemas.microsoft.com/office/drawing/2014/main" id="{4BFEB453-DE2B-BA1C-81AF-3AB2B187A3DE}"/>
              </a:ext>
            </a:extLst>
          </p:cNvPr>
          <p:cNvSpPr/>
          <p:nvPr/>
        </p:nvSpPr>
        <p:spPr>
          <a:xfrm>
            <a:off x="6904865" y="18216"/>
            <a:ext cx="5227868" cy="748017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86" name="Straight Connector 4185">
            <a:extLst>
              <a:ext uri="{FF2B5EF4-FFF2-40B4-BE49-F238E27FC236}">
                <a16:creationId xmlns:a16="http://schemas.microsoft.com/office/drawing/2014/main" id="{53FA06A0-AD30-C760-7CCC-726A453E2471}"/>
              </a:ext>
            </a:extLst>
          </p:cNvPr>
          <p:cNvCxnSpPr>
            <a:cxnSpLocks/>
            <a:stCxn id="8" idx="0"/>
          </p:cNvCxnSpPr>
          <p:nvPr/>
        </p:nvCxnSpPr>
        <p:spPr>
          <a:xfrm>
            <a:off x="1317434" y="2873761"/>
            <a:ext cx="1106559" cy="27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8" name="Straight Connector 4187">
            <a:extLst>
              <a:ext uri="{FF2B5EF4-FFF2-40B4-BE49-F238E27FC236}">
                <a16:creationId xmlns:a16="http://schemas.microsoft.com/office/drawing/2014/main" id="{A27C7D85-E010-F3EE-6FC1-8095DC7E9DB2}"/>
              </a:ext>
            </a:extLst>
          </p:cNvPr>
          <p:cNvCxnSpPr>
            <a:cxnSpLocks/>
          </p:cNvCxnSpPr>
          <p:nvPr/>
        </p:nvCxnSpPr>
        <p:spPr>
          <a:xfrm>
            <a:off x="2414850" y="2873761"/>
            <a:ext cx="0" cy="9671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3" name="Straight Connector 4192">
            <a:extLst>
              <a:ext uri="{FF2B5EF4-FFF2-40B4-BE49-F238E27FC236}">
                <a16:creationId xmlns:a16="http://schemas.microsoft.com/office/drawing/2014/main" id="{ABBC24C2-E723-EE85-6A35-ADE3478B16FA}"/>
              </a:ext>
            </a:extLst>
          </p:cNvPr>
          <p:cNvCxnSpPr>
            <a:cxnSpLocks/>
            <a:endCxn id="8" idx="2"/>
          </p:cNvCxnSpPr>
          <p:nvPr/>
        </p:nvCxnSpPr>
        <p:spPr>
          <a:xfrm flipH="1">
            <a:off x="1317434" y="3827868"/>
            <a:ext cx="10974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" name="TextBox 4095">
            <a:extLst>
              <a:ext uri="{FF2B5EF4-FFF2-40B4-BE49-F238E27FC236}">
                <a16:creationId xmlns:a16="http://schemas.microsoft.com/office/drawing/2014/main" id="{2B765F03-91F4-2718-37D1-8CF9FFDC2FFE}"/>
              </a:ext>
            </a:extLst>
          </p:cNvPr>
          <p:cNvSpPr txBox="1"/>
          <p:nvPr/>
        </p:nvSpPr>
        <p:spPr bwMode="auto">
          <a:xfrm>
            <a:off x="4949537" y="825200"/>
            <a:ext cx="1688283" cy="95410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IRIN-PIK reactor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PNPI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n (</a:t>
            </a:r>
            <a:r>
              <a:rPr lang="pt-BR" sz="1400" dirty="0">
                <a:solidFill>
                  <a:schemeClr val="accent2"/>
                </a:solidFill>
              </a:rPr>
              <a:t>3×10</a:t>
            </a:r>
            <a:r>
              <a:rPr lang="pt-BR" sz="1400" baseline="30000" dirty="0">
                <a:solidFill>
                  <a:schemeClr val="accent2"/>
                </a:solidFill>
              </a:rPr>
              <a:t>13</a:t>
            </a:r>
            <a:r>
              <a:rPr lang="pt-BR" sz="1400" dirty="0">
                <a:solidFill>
                  <a:schemeClr val="accent2"/>
                </a:solidFill>
              </a:rPr>
              <a:t> n/(cm</a:t>
            </a:r>
            <a:r>
              <a:rPr lang="pt-BR" sz="1400" baseline="30000" dirty="0">
                <a:solidFill>
                  <a:schemeClr val="accent2"/>
                </a:solidFill>
              </a:rPr>
              <a:t>2</a:t>
            </a:r>
            <a:r>
              <a:rPr lang="pt-BR" sz="1400" dirty="0">
                <a:solidFill>
                  <a:schemeClr val="accent2"/>
                </a:solidFill>
              </a:rPr>
              <a:t> s)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dirty="0">
                <a:solidFill>
                  <a:schemeClr val="accent2"/>
                </a:solidFill>
              </a:rPr>
              <a:t>St. Petersburg (RU)</a:t>
            </a:r>
            <a:endParaRPr lang="en-GB" sz="1400" dirty="0">
              <a:solidFill>
                <a:schemeClr val="accent2"/>
              </a:solidFill>
            </a:endParaRPr>
          </a:p>
        </p:txBody>
      </p:sp>
      <p:cxnSp>
        <p:nvCxnSpPr>
          <p:cNvPr id="4178" name="Straight Connector 4177">
            <a:extLst>
              <a:ext uri="{FF2B5EF4-FFF2-40B4-BE49-F238E27FC236}">
                <a16:creationId xmlns:a16="http://schemas.microsoft.com/office/drawing/2014/main" id="{4FA678DA-BFBE-9780-2DBD-1365140C969E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6439912" y="1853937"/>
            <a:ext cx="1260487" cy="8092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0" name="TextBox 4189">
            <a:extLst>
              <a:ext uri="{FF2B5EF4-FFF2-40B4-BE49-F238E27FC236}">
                <a16:creationId xmlns:a16="http://schemas.microsoft.com/office/drawing/2014/main" id="{7535344D-7287-E510-252F-E2B457CC4432}"/>
              </a:ext>
            </a:extLst>
          </p:cNvPr>
          <p:cNvSpPr txBox="1"/>
          <p:nvPr/>
        </p:nvSpPr>
        <p:spPr bwMode="auto">
          <a:xfrm>
            <a:off x="10077253" y="1243287"/>
            <a:ext cx="1787669" cy="95410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BISOL-CARIF reactor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CIAE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n (</a:t>
            </a:r>
            <a:r>
              <a:rPr lang="pt-BR" sz="1400" dirty="0">
                <a:solidFill>
                  <a:schemeClr val="accent2"/>
                </a:solidFill>
              </a:rPr>
              <a:t>8 × 10</a:t>
            </a:r>
            <a:r>
              <a:rPr lang="pt-BR" sz="1400" baseline="30000" dirty="0">
                <a:solidFill>
                  <a:schemeClr val="accent2"/>
                </a:solidFill>
              </a:rPr>
              <a:t>14</a:t>
            </a:r>
            <a:r>
              <a:rPr lang="pt-BR" sz="1400" dirty="0">
                <a:solidFill>
                  <a:schemeClr val="accent2"/>
                </a:solidFill>
              </a:rPr>
              <a:t> n/(cm</a:t>
            </a:r>
            <a:r>
              <a:rPr lang="pt-BR" sz="1400" baseline="30000" dirty="0">
                <a:solidFill>
                  <a:schemeClr val="accent2"/>
                </a:solidFill>
              </a:rPr>
              <a:t>2</a:t>
            </a:r>
            <a:r>
              <a:rPr lang="pt-BR" sz="1400" dirty="0">
                <a:solidFill>
                  <a:schemeClr val="accent2"/>
                </a:solidFill>
              </a:rPr>
              <a:t> s)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dirty="0">
                <a:solidFill>
                  <a:schemeClr val="accent2"/>
                </a:solidFill>
              </a:rPr>
              <a:t>Beijing (CN)</a:t>
            </a:r>
            <a:endParaRPr lang="en-GB" sz="1400" dirty="0">
              <a:solidFill>
                <a:schemeClr val="accent2"/>
              </a:solidFill>
            </a:endParaRPr>
          </a:p>
        </p:txBody>
      </p:sp>
      <p:cxnSp>
        <p:nvCxnSpPr>
          <p:cNvPr id="4191" name="Straight Connector 4190">
            <a:extLst>
              <a:ext uri="{FF2B5EF4-FFF2-40B4-BE49-F238E27FC236}">
                <a16:creationId xmlns:a16="http://schemas.microsoft.com/office/drawing/2014/main" id="{F53C2F89-49BB-DC55-5F82-61A798800636}"/>
              </a:ext>
            </a:extLst>
          </p:cNvPr>
          <p:cNvCxnSpPr>
            <a:cxnSpLocks/>
            <a:stCxn id="4190" idx="2"/>
          </p:cNvCxnSpPr>
          <p:nvPr/>
        </p:nvCxnSpPr>
        <p:spPr>
          <a:xfrm flipH="1">
            <a:off x="8365270" y="2197394"/>
            <a:ext cx="2605818" cy="98861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7" name="Straight Connector 4196">
            <a:extLst>
              <a:ext uri="{FF2B5EF4-FFF2-40B4-BE49-F238E27FC236}">
                <a16:creationId xmlns:a16="http://schemas.microsoft.com/office/drawing/2014/main" id="{68F7FA78-FD7F-406E-9633-FB03A11DE6EB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1137427" y="1775776"/>
            <a:ext cx="956229" cy="3531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8" name="Straight Connector 4197">
            <a:extLst>
              <a:ext uri="{FF2B5EF4-FFF2-40B4-BE49-F238E27FC236}">
                <a16:creationId xmlns:a16="http://schemas.microsoft.com/office/drawing/2014/main" id="{6DAA8D82-C789-0215-A1AD-599ACD1AD538}"/>
              </a:ext>
            </a:extLst>
          </p:cNvPr>
          <p:cNvCxnSpPr>
            <a:cxnSpLocks/>
          </p:cNvCxnSpPr>
          <p:nvPr/>
        </p:nvCxnSpPr>
        <p:spPr>
          <a:xfrm>
            <a:off x="2096144" y="1775776"/>
            <a:ext cx="0" cy="954107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1" name="Straight Connector 4200">
            <a:extLst>
              <a:ext uri="{FF2B5EF4-FFF2-40B4-BE49-F238E27FC236}">
                <a16:creationId xmlns:a16="http://schemas.microsoft.com/office/drawing/2014/main" id="{616BFB0C-FE0F-5615-0AAD-EA84CE2531BB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1137427" y="2733414"/>
            <a:ext cx="956229" cy="0"/>
          </a:xfrm>
          <a:prstGeom prst="line">
            <a:avLst/>
          </a:prstGeom>
          <a:ln w="28575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4" name="TextBox 4203">
            <a:extLst>
              <a:ext uri="{FF2B5EF4-FFF2-40B4-BE49-F238E27FC236}">
                <a16:creationId xmlns:a16="http://schemas.microsoft.com/office/drawing/2014/main" id="{E137A124-858A-D5FE-C23E-AE879D9425DD}"/>
              </a:ext>
            </a:extLst>
          </p:cNvPr>
          <p:cNvSpPr txBox="1"/>
          <p:nvPr/>
        </p:nvSpPr>
        <p:spPr bwMode="auto">
          <a:xfrm>
            <a:off x="10728213" y="51263"/>
            <a:ext cx="784189" cy="307777"/>
          </a:xfrm>
          <a:prstGeom prst="rect">
            <a:avLst/>
          </a:prstGeom>
          <a:noFill/>
          <a:ln w="28575">
            <a:solidFill>
              <a:srgbClr val="CC00CC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Reactor</a:t>
            </a:r>
          </a:p>
        </p:txBody>
      </p:sp>
    </p:spTree>
    <p:extLst>
      <p:ext uri="{BB962C8B-B14F-4D97-AF65-F5344CB8AC3E}">
        <p14:creationId xmlns:p14="http://schemas.microsoft.com/office/powerpoint/2010/main" val="268940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4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9" grpId="0" animBg="1"/>
      <p:bldP spid="10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168" grpId="0"/>
      <p:bldP spid="4169" grpId="0"/>
      <p:bldP spid="4170" grpId="0" animBg="1"/>
      <p:bldP spid="4171" grpId="0"/>
      <p:bldP spid="4179" grpId="0" animBg="1"/>
      <p:bldP spid="4180" grpId="0" animBg="1"/>
      <p:bldP spid="4181" grpId="0" animBg="1"/>
      <p:bldP spid="4182" grpId="0" animBg="1"/>
      <p:bldP spid="4183" grpId="0" animBg="1"/>
      <p:bldP spid="4184" grpId="0" animBg="1"/>
      <p:bldP spid="4096" grpId="0" animBg="1"/>
      <p:bldP spid="4190" grpId="0" animBg="1"/>
      <p:bldP spid="420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36291-F09A-CF58-BF90-9EFB6BDCA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08" y="239149"/>
            <a:ext cx="11327021" cy="884477"/>
          </a:xfrm>
        </p:spPr>
        <p:txBody>
          <a:bodyPr>
            <a:normAutofit fontScale="90000"/>
          </a:bodyPr>
          <a:lstStyle/>
          <a:p>
            <a:r>
              <a:rPr lang="en-US" dirty="0"/>
              <a:t>Overview of element ionization techniques (ISOLDE)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020E0-FEBF-87A2-C525-695961057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z="1100" smtClean="0">
                <a:solidFill>
                  <a:schemeClr val="tx1"/>
                </a:solidFill>
              </a:rPr>
              <a:pPr/>
              <a:t>40</a:t>
            </a:fld>
            <a:endParaRPr lang="en-US" sz="11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FF52A5-2F7C-7D0D-802C-0F41D60A8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46" y="833612"/>
            <a:ext cx="11630140" cy="538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88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629AF-AFCB-BEE0-7FB8-797BFD3B1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15B989-10CE-69EE-3930-775AB496B3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Extraction, transport and mass separation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B8313-EEFD-FBF7-C933-8051E361A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41</a:t>
            </a:fld>
            <a:endParaRPr lang="en-BE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0CAA5D-1AA0-A773-35A1-2E7F46A975B1}"/>
              </a:ext>
            </a:extLst>
          </p:cNvPr>
          <p:cNvGrpSpPr/>
          <p:nvPr/>
        </p:nvGrpSpPr>
        <p:grpSpPr>
          <a:xfrm>
            <a:off x="3484866" y="1485070"/>
            <a:ext cx="5589245" cy="3046344"/>
            <a:chOff x="3755080" y="665961"/>
            <a:chExt cx="5685403" cy="30987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DBCF452-900A-77C1-3C0D-98A3155276E6}"/>
                </a:ext>
              </a:extLst>
            </p:cNvPr>
            <p:cNvGrpSpPr/>
            <p:nvPr/>
          </p:nvGrpSpPr>
          <p:grpSpPr>
            <a:xfrm>
              <a:off x="3755080" y="665961"/>
              <a:ext cx="5685403" cy="3098753"/>
              <a:chOff x="3755080" y="665961"/>
              <a:chExt cx="5685403" cy="3098753"/>
            </a:xfrm>
          </p:grpSpPr>
          <p:grpSp>
            <p:nvGrpSpPr>
              <p:cNvPr id="9" name="Group 7">
                <a:extLst>
                  <a:ext uri="{FF2B5EF4-FFF2-40B4-BE49-F238E27FC236}">
                    <a16:creationId xmlns:a16="http://schemas.microsoft.com/office/drawing/2014/main" id="{BC0F2CDA-79F0-AE52-85BA-3E1393C0D6A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3755080" y="779151"/>
                <a:ext cx="5106523" cy="2985563"/>
                <a:chOff x="385" y="1298"/>
                <a:chExt cx="1927" cy="1187"/>
              </a:xfrm>
            </p:grpSpPr>
            <p:sp>
              <p:nvSpPr>
                <p:cNvPr id="16" name="AutoShape 8">
                  <a:extLst>
                    <a:ext uri="{FF2B5EF4-FFF2-40B4-BE49-F238E27FC236}">
                      <a16:creationId xmlns:a16="http://schemas.microsoft.com/office/drawing/2014/main" id="{974EE181-E93C-86C9-8750-407A08EB8DC7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85" y="1298"/>
                  <a:ext cx="1927" cy="1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17" name="Freeform 9">
                  <a:extLst>
                    <a:ext uri="{FF2B5EF4-FFF2-40B4-BE49-F238E27FC236}">
                      <a16:creationId xmlns:a16="http://schemas.microsoft.com/office/drawing/2014/main" id="{B6273640-1B71-B071-B885-F7FD886326C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37" y="1575"/>
                  <a:ext cx="393" cy="235"/>
                </a:xfrm>
                <a:custGeom>
                  <a:avLst/>
                  <a:gdLst/>
                  <a:ahLst/>
                  <a:cxnLst>
                    <a:cxn ang="0">
                      <a:pos x="1600" y="1"/>
                    </a:cxn>
                    <a:cxn ang="0">
                      <a:pos x="1543" y="1"/>
                    </a:cxn>
                    <a:cxn ang="0">
                      <a:pos x="1475" y="6"/>
                    </a:cxn>
                    <a:cxn ang="0">
                      <a:pos x="1394" y="17"/>
                    </a:cxn>
                    <a:cxn ang="0">
                      <a:pos x="1303" y="33"/>
                    </a:cxn>
                    <a:cxn ang="0">
                      <a:pos x="1204" y="56"/>
                    </a:cxn>
                    <a:cxn ang="0">
                      <a:pos x="1098" y="85"/>
                    </a:cxn>
                    <a:cxn ang="0">
                      <a:pos x="987" y="119"/>
                    </a:cxn>
                    <a:cxn ang="0">
                      <a:pos x="870" y="160"/>
                    </a:cxn>
                    <a:cxn ang="0">
                      <a:pos x="751" y="208"/>
                    </a:cxn>
                    <a:cxn ang="0">
                      <a:pos x="629" y="262"/>
                    </a:cxn>
                    <a:cxn ang="0">
                      <a:pos x="509" y="322"/>
                    </a:cxn>
                    <a:cxn ang="0">
                      <a:pos x="389" y="389"/>
                    </a:cxn>
                    <a:cxn ang="0">
                      <a:pos x="272" y="463"/>
                    </a:cxn>
                    <a:cxn ang="0">
                      <a:pos x="159" y="544"/>
                    </a:cxn>
                    <a:cxn ang="0">
                      <a:pos x="52" y="632"/>
                    </a:cxn>
                    <a:cxn ang="0">
                      <a:pos x="0" y="926"/>
                    </a:cxn>
                    <a:cxn ang="0">
                      <a:pos x="668" y="1142"/>
                    </a:cxn>
                    <a:cxn ang="0">
                      <a:pos x="728" y="1073"/>
                    </a:cxn>
                    <a:cxn ang="0">
                      <a:pos x="795" y="1005"/>
                    </a:cxn>
                    <a:cxn ang="0">
                      <a:pos x="871" y="942"/>
                    </a:cxn>
                    <a:cxn ang="0">
                      <a:pos x="952" y="881"/>
                    </a:cxn>
                    <a:cxn ang="0">
                      <a:pos x="1037" y="825"/>
                    </a:cxn>
                    <a:cxn ang="0">
                      <a:pos x="1126" y="772"/>
                    </a:cxn>
                    <a:cxn ang="0">
                      <a:pos x="1219" y="724"/>
                    </a:cxn>
                    <a:cxn ang="0">
                      <a:pos x="1311" y="679"/>
                    </a:cxn>
                    <a:cxn ang="0">
                      <a:pos x="1406" y="641"/>
                    </a:cxn>
                    <a:cxn ang="0">
                      <a:pos x="1500" y="607"/>
                    </a:cxn>
                    <a:cxn ang="0">
                      <a:pos x="1593" y="578"/>
                    </a:cxn>
                    <a:cxn ang="0">
                      <a:pos x="1683" y="553"/>
                    </a:cxn>
                    <a:cxn ang="0">
                      <a:pos x="1770" y="535"/>
                    </a:cxn>
                    <a:cxn ang="0">
                      <a:pos x="1851" y="523"/>
                    </a:cxn>
                    <a:cxn ang="0">
                      <a:pos x="1927" y="517"/>
                    </a:cxn>
                    <a:cxn ang="0">
                      <a:pos x="1963" y="307"/>
                    </a:cxn>
                  </a:cxnLst>
                  <a:rect l="0" t="0" r="r" b="b"/>
                  <a:pathLst>
                    <a:path w="1963" h="1178">
                      <a:moveTo>
                        <a:pt x="1623" y="4"/>
                      </a:moveTo>
                      <a:lnTo>
                        <a:pt x="1600" y="1"/>
                      </a:lnTo>
                      <a:lnTo>
                        <a:pt x="1574" y="0"/>
                      </a:lnTo>
                      <a:lnTo>
                        <a:pt x="1543" y="1"/>
                      </a:lnTo>
                      <a:lnTo>
                        <a:pt x="1511" y="2"/>
                      </a:lnTo>
                      <a:lnTo>
                        <a:pt x="1475" y="6"/>
                      </a:lnTo>
                      <a:lnTo>
                        <a:pt x="1435" y="11"/>
                      </a:lnTo>
                      <a:lnTo>
                        <a:pt x="1394" y="17"/>
                      </a:lnTo>
                      <a:lnTo>
                        <a:pt x="1350" y="24"/>
                      </a:lnTo>
                      <a:lnTo>
                        <a:pt x="1303" y="33"/>
                      </a:lnTo>
                      <a:lnTo>
                        <a:pt x="1255" y="44"/>
                      </a:lnTo>
                      <a:lnTo>
                        <a:pt x="1204" y="56"/>
                      </a:lnTo>
                      <a:lnTo>
                        <a:pt x="1153" y="69"/>
                      </a:lnTo>
                      <a:lnTo>
                        <a:pt x="1098" y="85"/>
                      </a:lnTo>
                      <a:lnTo>
                        <a:pt x="1043" y="101"/>
                      </a:lnTo>
                      <a:lnTo>
                        <a:pt x="987" y="119"/>
                      </a:lnTo>
                      <a:lnTo>
                        <a:pt x="929" y="138"/>
                      </a:lnTo>
                      <a:lnTo>
                        <a:pt x="870" y="160"/>
                      </a:lnTo>
                      <a:lnTo>
                        <a:pt x="811" y="183"/>
                      </a:lnTo>
                      <a:lnTo>
                        <a:pt x="751" y="208"/>
                      </a:lnTo>
                      <a:lnTo>
                        <a:pt x="691" y="234"/>
                      </a:lnTo>
                      <a:lnTo>
                        <a:pt x="629" y="262"/>
                      </a:lnTo>
                      <a:lnTo>
                        <a:pt x="569" y="291"/>
                      </a:lnTo>
                      <a:lnTo>
                        <a:pt x="509" y="322"/>
                      </a:lnTo>
                      <a:lnTo>
                        <a:pt x="449" y="354"/>
                      </a:lnTo>
                      <a:lnTo>
                        <a:pt x="389" y="389"/>
                      </a:lnTo>
                      <a:lnTo>
                        <a:pt x="330" y="426"/>
                      </a:lnTo>
                      <a:lnTo>
                        <a:pt x="272" y="463"/>
                      </a:lnTo>
                      <a:lnTo>
                        <a:pt x="214" y="502"/>
                      </a:lnTo>
                      <a:lnTo>
                        <a:pt x="159" y="544"/>
                      </a:lnTo>
                      <a:lnTo>
                        <a:pt x="105" y="587"/>
                      </a:lnTo>
                      <a:lnTo>
                        <a:pt x="52" y="632"/>
                      </a:lnTo>
                      <a:lnTo>
                        <a:pt x="0" y="678"/>
                      </a:lnTo>
                      <a:lnTo>
                        <a:pt x="0" y="926"/>
                      </a:lnTo>
                      <a:lnTo>
                        <a:pt x="641" y="1178"/>
                      </a:lnTo>
                      <a:lnTo>
                        <a:pt x="668" y="1142"/>
                      </a:lnTo>
                      <a:lnTo>
                        <a:pt x="697" y="1106"/>
                      </a:lnTo>
                      <a:lnTo>
                        <a:pt x="728" y="1073"/>
                      </a:lnTo>
                      <a:lnTo>
                        <a:pt x="760" y="1039"/>
                      </a:lnTo>
                      <a:lnTo>
                        <a:pt x="795" y="1005"/>
                      </a:lnTo>
                      <a:lnTo>
                        <a:pt x="833" y="973"/>
                      </a:lnTo>
                      <a:lnTo>
                        <a:pt x="871" y="942"/>
                      </a:lnTo>
                      <a:lnTo>
                        <a:pt x="911" y="911"/>
                      </a:lnTo>
                      <a:lnTo>
                        <a:pt x="952" y="881"/>
                      </a:lnTo>
                      <a:lnTo>
                        <a:pt x="994" y="853"/>
                      </a:lnTo>
                      <a:lnTo>
                        <a:pt x="1037" y="825"/>
                      </a:lnTo>
                      <a:lnTo>
                        <a:pt x="1082" y="798"/>
                      </a:lnTo>
                      <a:lnTo>
                        <a:pt x="1126" y="772"/>
                      </a:lnTo>
                      <a:lnTo>
                        <a:pt x="1172" y="747"/>
                      </a:lnTo>
                      <a:lnTo>
                        <a:pt x="1219" y="724"/>
                      </a:lnTo>
                      <a:lnTo>
                        <a:pt x="1264" y="701"/>
                      </a:lnTo>
                      <a:lnTo>
                        <a:pt x="1311" y="679"/>
                      </a:lnTo>
                      <a:lnTo>
                        <a:pt x="1359" y="660"/>
                      </a:lnTo>
                      <a:lnTo>
                        <a:pt x="1406" y="641"/>
                      </a:lnTo>
                      <a:lnTo>
                        <a:pt x="1453" y="622"/>
                      </a:lnTo>
                      <a:lnTo>
                        <a:pt x="1500" y="607"/>
                      </a:lnTo>
                      <a:lnTo>
                        <a:pt x="1547" y="591"/>
                      </a:lnTo>
                      <a:lnTo>
                        <a:pt x="1593" y="578"/>
                      </a:lnTo>
                      <a:lnTo>
                        <a:pt x="1638" y="564"/>
                      </a:lnTo>
                      <a:lnTo>
                        <a:pt x="1683" y="553"/>
                      </a:lnTo>
                      <a:lnTo>
                        <a:pt x="1726" y="544"/>
                      </a:lnTo>
                      <a:lnTo>
                        <a:pt x="1770" y="535"/>
                      </a:lnTo>
                      <a:lnTo>
                        <a:pt x="1810" y="528"/>
                      </a:lnTo>
                      <a:lnTo>
                        <a:pt x="1851" y="523"/>
                      </a:lnTo>
                      <a:lnTo>
                        <a:pt x="1890" y="519"/>
                      </a:lnTo>
                      <a:lnTo>
                        <a:pt x="1927" y="517"/>
                      </a:lnTo>
                      <a:lnTo>
                        <a:pt x="1963" y="516"/>
                      </a:lnTo>
                      <a:lnTo>
                        <a:pt x="1963" y="307"/>
                      </a:lnTo>
                      <a:lnTo>
                        <a:pt x="1623" y="4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18" name="Freeform 10">
                  <a:extLst>
                    <a:ext uri="{FF2B5EF4-FFF2-40B4-BE49-F238E27FC236}">
                      <a16:creationId xmlns:a16="http://schemas.microsoft.com/office/drawing/2014/main" id="{BA394B6C-A009-527E-A0CC-C820425F38C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37" y="1575"/>
                  <a:ext cx="393" cy="235"/>
                </a:xfrm>
                <a:custGeom>
                  <a:avLst/>
                  <a:gdLst/>
                  <a:ahLst/>
                  <a:cxnLst>
                    <a:cxn ang="0">
                      <a:pos x="1623" y="4"/>
                    </a:cxn>
                    <a:cxn ang="0">
                      <a:pos x="1574" y="0"/>
                    </a:cxn>
                    <a:cxn ang="0">
                      <a:pos x="1511" y="2"/>
                    </a:cxn>
                    <a:cxn ang="0">
                      <a:pos x="1435" y="11"/>
                    </a:cxn>
                    <a:cxn ang="0">
                      <a:pos x="1350" y="24"/>
                    </a:cxn>
                    <a:cxn ang="0">
                      <a:pos x="1255" y="44"/>
                    </a:cxn>
                    <a:cxn ang="0">
                      <a:pos x="1153" y="69"/>
                    </a:cxn>
                    <a:cxn ang="0">
                      <a:pos x="1043" y="101"/>
                    </a:cxn>
                    <a:cxn ang="0">
                      <a:pos x="929" y="138"/>
                    </a:cxn>
                    <a:cxn ang="0">
                      <a:pos x="811" y="183"/>
                    </a:cxn>
                    <a:cxn ang="0">
                      <a:pos x="691" y="234"/>
                    </a:cxn>
                    <a:cxn ang="0">
                      <a:pos x="569" y="291"/>
                    </a:cxn>
                    <a:cxn ang="0">
                      <a:pos x="449" y="354"/>
                    </a:cxn>
                    <a:cxn ang="0">
                      <a:pos x="330" y="426"/>
                    </a:cxn>
                    <a:cxn ang="0">
                      <a:pos x="214" y="502"/>
                    </a:cxn>
                    <a:cxn ang="0">
                      <a:pos x="105" y="587"/>
                    </a:cxn>
                    <a:cxn ang="0">
                      <a:pos x="0" y="678"/>
                    </a:cxn>
                    <a:cxn ang="0">
                      <a:pos x="641" y="1178"/>
                    </a:cxn>
                    <a:cxn ang="0">
                      <a:pos x="668" y="1142"/>
                    </a:cxn>
                    <a:cxn ang="0">
                      <a:pos x="728" y="1073"/>
                    </a:cxn>
                    <a:cxn ang="0">
                      <a:pos x="795" y="1005"/>
                    </a:cxn>
                    <a:cxn ang="0">
                      <a:pos x="871" y="942"/>
                    </a:cxn>
                    <a:cxn ang="0">
                      <a:pos x="952" y="881"/>
                    </a:cxn>
                    <a:cxn ang="0">
                      <a:pos x="1037" y="825"/>
                    </a:cxn>
                    <a:cxn ang="0">
                      <a:pos x="1126" y="772"/>
                    </a:cxn>
                    <a:cxn ang="0">
                      <a:pos x="1219" y="724"/>
                    </a:cxn>
                    <a:cxn ang="0">
                      <a:pos x="1311" y="679"/>
                    </a:cxn>
                    <a:cxn ang="0">
                      <a:pos x="1406" y="641"/>
                    </a:cxn>
                    <a:cxn ang="0">
                      <a:pos x="1500" y="607"/>
                    </a:cxn>
                    <a:cxn ang="0">
                      <a:pos x="1593" y="578"/>
                    </a:cxn>
                    <a:cxn ang="0">
                      <a:pos x="1683" y="553"/>
                    </a:cxn>
                    <a:cxn ang="0">
                      <a:pos x="1770" y="535"/>
                    </a:cxn>
                    <a:cxn ang="0">
                      <a:pos x="1851" y="523"/>
                    </a:cxn>
                    <a:cxn ang="0">
                      <a:pos x="1927" y="517"/>
                    </a:cxn>
                    <a:cxn ang="0">
                      <a:pos x="1963" y="307"/>
                    </a:cxn>
                  </a:cxnLst>
                  <a:rect l="0" t="0" r="r" b="b"/>
                  <a:pathLst>
                    <a:path w="1963" h="1178">
                      <a:moveTo>
                        <a:pt x="1623" y="4"/>
                      </a:moveTo>
                      <a:lnTo>
                        <a:pt x="1623" y="4"/>
                      </a:lnTo>
                      <a:lnTo>
                        <a:pt x="1600" y="1"/>
                      </a:lnTo>
                      <a:lnTo>
                        <a:pt x="1574" y="0"/>
                      </a:lnTo>
                      <a:lnTo>
                        <a:pt x="1543" y="1"/>
                      </a:lnTo>
                      <a:lnTo>
                        <a:pt x="1511" y="2"/>
                      </a:lnTo>
                      <a:lnTo>
                        <a:pt x="1475" y="6"/>
                      </a:lnTo>
                      <a:lnTo>
                        <a:pt x="1435" y="11"/>
                      </a:lnTo>
                      <a:lnTo>
                        <a:pt x="1394" y="17"/>
                      </a:lnTo>
                      <a:lnTo>
                        <a:pt x="1350" y="24"/>
                      </a:lnTo>
                      <a:lnTo>
                        <a:pt x="1303" y="33"/>
                      </a:lnTo>
                      <a:lnTo>
                        <a:pt x="1255" y="44"/>
                      </a:lnTo>
                      <a:lnTo>
                        <a:pt x="1204" y="56"/>
                      </a:lnTo>
                      <a:lnTo>
                        <a:pt x="1153" y="69"/>
                      </a:lnTo>
                      <a:lnTo>
                        <a:pt x="1098" y="85"/>
                      </a:lnTo>
                      <a:lnTo>
                        <a:pt x="1043" y="101"/>
                      </a:lnTo>
                      <a:lnTo>
                        <a:pt x="987" y="119"/>
                      </a:lnTo>
                      <a:lnTo>
                        <a:pt x="929" y="138"/>
                      </a:lnTo>
                      <a:lnTo>
                        <a:pt x="870" y="160"/>
                      </a:lnTo>
                      <a:lnTo>
                        <a:pt x="811" y="183"/>
                      </a:lnTo>
                      <a:lnTo>
                        <a:pt x="751" y="208"/>
                      </a:lnTo>
                      <a:lnTo>
                        <a:pt x="691" y="234"/>
                      </a:lnTo>
                      <a:lnTo>
                        <a:pt x="629" y="262"/>
                      </a:lnTo>
                      <a:lnTo>
                        <a:pt x="569" y="291"/>
                      </a:lnTo>
                      <a:lnTo>
                        <a:pt x="509" y="322"/>
                      </a:lnTo>
                      <a:lnTo>
                        <a:pt x="449" y="354"/>
                      </a:lnTo>
                      <a:lnTo>
                        <a:pt x="389" y="389"/>
                      </a:lnTo>
                      <a:lnTo>
                        <a:pt x="330" y="426"/>
                      </a:lnTo>
                      <a:lnTo>
                        <a:pt x="272" y="463"/>
                      </a:lnTo>
                      <a:lnTo>
                        <a:pt x="214" y="502"/>
                      </a:lnTo>
                      <a:lnTo>
                        <a:pt x="159" y="544"/>
                      </a:lnTo>
                      <a:lnTo>
                        <a:pt x="105" y="587"/>
                      </a:lnTo>
                      <a:lnTo>
                        <a:pt x="52" y="632"/>
                      </a:lnTo>
                      <a:lnTo>
                        <a:pt x="0" y="678"/>
                      </a:lnTo>
                      <a:lnTo>
                        <a:pt x="0" y="926"/>
                      </a:lnTo>
                      <a:lnTo>
                        <a:pt x="641" y="1178"/>
                      </a:lnTo>
                      <a:lnTo>
                        <a:pt x="641" y="1178"/>
                      </a:lnTo>
                      <a:lnTo>
                        <a:pt x="668" y="1142"/>
                      </a:lnTo>
                      <a:lnTo>
                        <a:pt x="697" y="1106"/>
                      </a:lnTo>
                      <a:lnTo>
                        <a:pt x="728" y="1073"/>
                      </a:lnTo>
                      <a:lnTo>
                        <a:pt x="760" y="1039"/>
                      </a:lnTo>
                      <a:lnTo>
                        <a:pt x="795" y="1005"/>
                      </a:lnTo>
                      <a:lnTo>
                        <a:pt x="833" y="973"/>
                      </a:lnTo>
                      <a:lnTo>
                        <a:pt x="871" y="942"/>
                      </a:lnTo>
                      <a:lnTo>
                        <a:pt x="911" y="911"/>
                      </a:lnTo>
                      <a:lnTo>
                        <a:pt x="952" y="881"/>
                      </a:lnTo>
                      <a:lnTo>
                        <a:pt x="994" y="853"/>
                      </a:lnTo>
                      <a:lnTo>
                        <a:pt x="1037" y="825"/>
                      </a:lnTo>
                      <a:lnTo>
                        <a:pt x="1082" y="798"/>
                      </a:lnTo>
                      <a:lnTo>
                        <a:pt x="1126" y="772"/>
                      </a:lnTo>
                      <a:lnTo>
                        <a:pt x="1172" y="747"/>
                      </a:lnTo>
                      <a:lnTo>
                        <a:pt x="1219" y="724"/>
                      </a:lnTo>
                      <a:lnTo>
                        <a:pt x="1264" y="701"/>
                      </a:lnTo>
                      <a:lnTo>
                        <a:pt x="1311" y="679"/>
                      </a:lnTo>
                      <a:lnTo>
                        <a:pt x="1359" y="660"/>
                      </a:lnTo>
                      <a:lnTo>
                        <a:pt x="1406" y="641"/>
                      </a:lnTo>
                      <a:lnTo>
                        <a:pt x="1453" y="622"/>
                      </a:lnTo>
                      <a:lnTo>
                        <a:pt x="1500" y="607"/>
                      </a:lnTo>
                      <a:lnTo>
                        <a:pt x="1547" y="591"/>
                      </a:lnTo>
                      <a:lnTo>
                        <a:pt x="1593" y="578"/>
                      </a:lnTo>
                      <a:lnTo>
                        <a:pt x="1638" y="564"/>
                      </a:lnTo>
                      <a:lnTo>
                        <a:pt x="1683" y="553"/>
                      </a:lnTo>
                      <a:lnTo>
                        <a:pt x="1726" y="544"/>
                      </a:lnTo>
                      <a:lnTo>
                        <a:pt x="1770" y="535"/>
                      </a:lnTo>
                      <a:lnTo>
                        <a:pt x="1810" y="528"/>
                      </a:lnTo>
                      <a:lnTo>
                        <a:pt x="1851" y="523"/>
                      </a:lnTo>
                      <a:lnTo>
                        <a:pt x="1890" y="519"/>
                      </a:lnTo>
                      <a:lnTo>
                        <a:pt x="1927" y="517"/>
                      </a:lnTo>
                      <a:lnTo>
                        <a:pt x="1963" y="516"/>
                      </a:lnTo>
                      <a:lnTo>
                        <a:pt x="1963" y="307"/>
                      </a:lnTo>
                      <a:lnTo>
                        <a:pt x="1623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19" name="Freeform 11">
                  <a:extLst>
                    <a:ext uri="{FF2B5EF4-FFF2-40B4-BE49-F238E27FC236}">
                      <a16:creationId xmlns:a16="http://schemas.microsoft.com/office/drawing/2014/main" id="{6769A58B-FA7C-2937-176D-F81F0E26261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64" y="1635"/>
                  <a:ext cx="263" cy="175"/>
                </a:xfrm>
                <a:custGeom>
                  <a:avLst/>
                  <a:gdLst/>
                  <a:ahLst/>
                  <a:cxnLst>
                    <a:cxn ang="0">
                      <a:pos x="1316" y="0"/>
                    </a:cxn>
                    <a:cxn ang="0">
                      <a:pos x="1316" y="0"/>
                    </a:cxn>
                    <a:cxn ang="0">
                      <a:pos x="1280" y="1"/>
                    </a:cxn>
                    <a:cxn ang="0">
                      <a:pos x="1243" y="3"/>
                    </a:cxn>
                    <a:cxn ang="0">
                      <a:pos x="1203" y="6"/>
                    </a:cxn>
                    <a:cxn ang="0">
                      <a:pos x="1162" y="11"/>
                    </a:cxn>
                    <a:cxn ang="0">
                      <a:pos x="1120" y="18"/>
                    </a:cxn>
                    <a:cxn ang="0">
                      <a:pos x="1077" y="26"/>
                    </a:cxn>
                    <a:cxn ang="0">
                      <a:pos x="1032" y="34"/>
                    </a:cxn>
                    <a:cxn ang="0">
                      <a:pos x="987" y="45"/>
                    </a:cxn>
                    <a:cxn ang="0">
                      <a:pos x="940" y="57"/>
                    </a:cxn>
                    <a:cxn ang="0">
                      <a:pos x="893" y="69"/>
                    </a:cxn>
                    <a:cxn ang="0">
                      <a:pos x="846" y="84"/>
                    </a:cxn>
                    <a:cxn ang="0">
                      <a:pos x="798" y="100"/>
                    </a:cxn>
                    <a:cxn ang="0">
                      <a:pos x="750" y="117"/>
                    </a:cxn>
                    <a:cxn ang="0">
                      <a:pos x="703" y="135"/>
                    </a:cxn>
                    <a:cxn ang="0">
                      <a:pos x="655" y="153"/>
                    </a:cxn>
                    <a:cxn ang="0">
                      <a:pos x="607" y="174"/>
                    </a:cxn>
                    <a:cxn ang="0">
                      <a:pos x="560" y="195"/>
                    </a:cxn>
                    <a:cxn ang="0">
                      <a:pos x="513" y="219"/>
                    </a:cxn>
                    <a:cxn ang="0">
                      <a:pos x="467" y="243"/>
                    </a:cxn>
                    <a:cxn ang="0">
                      <a:pos x="423" y="267"/>
                    </a:cxn>
                    <a:cxn ang="0">
                      <a:pos x="378" y="294"/>
                    </a:cxn>
                    <a:cxn ang="0">
                      <a:pos x="335" y="320"/>
                    </a:cxn>
                    <a:cxn ang="0">
                      <a:pos x="293" y="350"/>
                    </a:cxn>
                    <a:cxn ang="0">
                      <a:pos x="253" y="379"/>
                    </a:cxn>
                    <a:cxn ang="0">
                      <a:pos x="214" y="409"/>
                    </a:cxn>
                    <a:cxn ang="0">
                      <a:pos x="177" y="441"/>
                    </a:cxn>
                    <a:cxn ang="0">
                      <a:pos x="142" y="473"/>
                    </a:cxn>
                    <a:cxn ang="0">
                      <a:pos x="110" y="507"/>
                    </a:cxn>
                    <a:cxn ang="0">
                      <a:pos x="78" y="542"/>
                    </a:cxn>
                    <a:cxn ang="0">
                      <a:pos x="50" y="578"/>
                    </a:cxn>
                    <a:cxn ang="0">
                      <a:pos x="24" y="614"/>
                    </a:cxn>
                    <a:cxn ang="0">
                      <a:pos x="0" y="652"/>
                    </a:cxn>
                    <a:cxn ang="0">
                      <a:pos x="0" y="876"/>
                    </a:cxn>
                  </a:cxnLst>
                  <a:rect l="0" t="0" r="r" b="b"/>
                  <a:pathLst>
                    <a:path w="1316" h="876">
                      <a:moveTo>
                        <a:pt x="1316" y="0"/>
                      </a:moveTo>
                      <a:lnTo>
                        <a:pt x="1316" y="0"/>
                      </a:lnTo>
                      <a:lnTo>
                        <a:pt x="1280" y="1"/>
                      </a:lnTo>
                      <a:lnTo>
                        <a:pt x="1243" y="3"/>
                      </a:lnTo>
                      <a:lnTo>
                        <a:pt x="1203" y="6"/>
                      </a:lnTo>
                      <a:lnTo>
                        <a:pt x="1162" y="11"/>
                      </a:lnTo>
                      <a:lnTo>
                        <a:pt x="1120" y="18"/>
                      </a:lnTo>
                      <a:lnTo>
                        <a:pt x="1077" y="26"/>
                      </a:lnTo>
                      <a:lnTo>
                        <a:pt x="1032" y="34"/>
                      </a:lnTo>
                      <a:lnTo>
                        <a:pt x="987" y="45"/>
                      </a:lnTo>
                      <a:lnTo>
                        <a:pt x="940" y="57"/>
                      </a:lnTo>
                      <a:lnTo>
                        <a:pt x="893" y="69"/>
                      </a:lnTo>
                      <a:lnTo>
                        <a:pt x="846" y="84"/>
                      </a:lnTo>
                      <a:lnTo>
                        <a:pt x="798" y="100"/>
                      </a:lnTo>
                      <a:lnTo>
                        <a:pt x="750" y="117"/>
                      </a:lnTo>
                      <a:lnTo>
                        <a:pt x="703" y="135"/>
                      </a:lnTo>
                      <a:lnTo>
                        <a:pt x="655" y="153"/>
                      </a:lnTo>
                      <a:lnTo>
                        <a:pt x="607" y="174"/>
                      </a:lnTo>
                      <a:lnTo>
                        <a:pt x="560" y="195"/>
                      </a:lnTo>
                      <a:lnTo>
                        <a:pt x="513" y="219"/>
                      </a:lnTo>
                      <a:lnTo>
                        <a:pt x="467" y="243"/>
                      </a:lnTo>
                      <a:lnTo>
                        <a:pt x="423" y="267"/>
                      </a:lnTo>
                      <a:lnTo>
                        <a:pt x="378" y="294"/>
                      </a:lnTo>
                      <a:lnTo>
                        <a:pt x="335" y="320"/>
                      </a:lnTo>
                      <a:lnTo>
                        <a:pt x="293" y="350"/>
                      </a:lnTo>
                      <a:lnTo>
                        <a:pt x="253" y="379"/>
                      </a:lnTo>
                      <a:lnTo>
                        <a:pt x="214" y="409"/>
                      </a:lnTo>
                      <a:lnTo>
                        <a:pt x="177" y="441"/>
                      </a:lnTo>
                      <a:lnTo>
                        <a:pt x="142" y="473"/>
                      </a:lnTo>
                      <a:lnTo>
                        <a:pt x="110" y="507"/>
                      </a:lnTo>
                      <a:lnTo>
                        <a:pt x="78" y="542"/>
                      </a:lnTo>
                      <a:lnTo>
                        <a:pt x="50" y="578"/>
                      </a:lnTo>
                      <a:lnTo>
                        <a:pt x="24" y="614"/>
                      </a:lnTo>
                      <a:lnTo>
                        <a:pt x="0" y="652"/>
                      </a:lnTo>
                      <a:lnTo>
                        <a:pt x="0" y="87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20" name="Line 12">
                  <a:extLst>
                    <a:ext uri="{FF2B5EF4-FFF2-40B4-BE49-F238E27FC236}">
                      <a16:creationId xmlns:a16="http://schemas.microsoft.com/office/drawing/2014/main" id="{5A29B69F-5785-8470-22DD-7BC2F095314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140" y="1714"/>
                  <a:ext cx="124" cy="5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21" name="Freeform 13">
                  <a:extLst>
                    <a:ext uri="{FF2B5EF4-FFF2-40B4-BE49-F238E27FC236}">
                      <a16:creationId xmlns:a16="http://schemas.microsoft.com/office/drawing/2014/main" id="{BCEB825E-A6DF-C9E8-3D20-BDCC64D28B0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49" y="2090"/>
                  <a:ext cx="21" cy="173"/>
                </a:xfrm>
                <a:custGeom>
                  <a:avLst/>
                  <a:gdLst/>
                  <a:ahLst/>
                  <a:cxnLst>
                    <a:cxn ang="0">
                      <a:pos x="38" y="865"/>
                    </a:cxn>
                    <a:cxn ang="0">
                      <a:pos x="0" y="634"/>
                    </a:cxn>
                    <a:cxn ang="0">
                      <a:pos x="0" y="0"/>
                    </a:cxn>
                    <a:cxn ang="0">
                      <a:pos x="105" y="455"/>
                    </a:cxn>
                    <a:cxn ang="0">
                      <a:pos x="38" y="865"/>
                    </a:cxn>
                  </a:cxnLst>
                  <a:rect l="0" t="0" r="r" b="b"/>
                  <a:pathLst>
                    <a:path w="105" h="865">
                      <a:moveTo>
                        <a:pt x="38" y="865"/>
                      </a:moveTo>
                      <a:lnTo>
                        <a:pt x="0" y="634"/>
                      </a:lnTo>
                      <a:lnTo>
                        <a:pt x="0" y="0"/>
                      </a:lnTo>
                      <a:lnTo>
                        <a:pt x="105" y="455"/>
                      </a:lnTo>
                      <a:lnTo>
                        <a:pt x="38" y="865"/>
                      </a:lnTo>
                      <a:close/>
                    </a:path>
                  </a:pathLst>
                </a:custGeom>
                <a:solidFill>
                  <a:srgbClr val="40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22" name="Freeform 14">
                  <a:extLst>
                    <a:ext uri="{FF2B5EF4-FFF2-40B4-BE49-F238E27FC236}">
                      <a16:creationId xmlns:a16="http://schemas.microsoft.com/office/drawing/2014/main" id="{04E7E69F-7A5C-6F6D-62D8-38C8D740F6B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49" y="2090"/>
                  <a:ext cx="21" cy="173"/>
                </a:xfrm>
                <a:custGeom>
                  <a:avLst/>
                  <a:gdLst/>
                  <a:ahLst/>
                  <a:cxnLst>
                    <a:cxn ang="0">
                      <a:pos x="38" y="865"/>
                    </a:cxn>
                    <a:cxn ang="0">
                      <a:pos x="0" y="634"/>
                    </a:cxn>
                    <a:cxn ang="0">
                      <a:pos x="0" y="0"/>
                    </a:cxn>
                    <a:cxn ang="0">
                      <a:pos x="105" y="455"/>
                    </a:cxn>
                    <a:cxn ang="0">
                      <a:pos x="38" y="865"/>
                    </a:cxn>
                  </a:cxnLst>
                  <a:rect l="0" t="0" r="r" b="b"/>
                  <a:pathLst>
                    <a:path w="105" h="865">
                      <a:moveTo>
                        <a:pt x="38" y="865"/>
                      </a:moveTo>
                      <a:lnTo>
                        <a:pt x="0" y="634"/>
                      </a:lnTo>
                      <a:lnTo>
                        <a:pt x="0" y="0"/>
                      </a:lnTo>
                      <a:lnTo>
                        <a:pt x="105" y="455"/>
                      </a:lnTo>
                      <a:lnTo>
                        <a:pt x="38" y="86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23" name="Freeform 15">
                  <a:extLst>
                    <a:ext uri="{FF2B5EF4-FFF2-40B4-BE49-F238E27FC236}">
                      <a16:creationId xmlns:a16="http://schemas.microsoft.com/office/drawing/2014/main" id="{8F9600F5-C2E8-B517-7D8C-69C4DE60285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64" y="1431"/>
                  <a:ext cx="161" cy="167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429" y="5"/>
                    </a:cxn>
                    <a:cxn ang="0">
                      <a:pos x="456" y="0"/>
                    </a:cxn>
                    <a:cxn ang="0">
                      <a:pos x="482" y="0"/>
                    </a:cxn>
                    <a:cxn ang="0">
                      <a:pos x="509" y="3"/>
                    </a:cxn>
                    <a:cxn ang="0">
                      <a:pos x="535" y="10"/>
                    </a:cxn>
                    <a:cxn ang="0">
                      <a:pos x="562" y="19"/>
                    </a:cxn>
                    <a:cxn ang="0">
                      <a:pos x="587" y="33"/>
                    </a:cxn>
                    <a:cxn ang="0">
                      <a:pos x="611" y="50"/>
                    </a:cxn>
                    <a:cxn ang="0">
                      <a:pos x="635" y="69"/>
                    </a:cxn>
                    <a:cxn ang="0">
                      <a:pos x="658" y="91"/>
                    </a:cxn>
                    <a:cxn ang="0">
                      <a:pos x="679" y="116"/>
                    </a:cxn>
                    <a:cxn ang="0">
                      <a:pos x="700" y="143"/>
                    </a:cxn>
                    <a:cxn ang="0">
                      <a:pos x="719" y="173"/>
                    </a:cxn>
                    <a:cxn ang="0">
                      <a:pos x="736" y="205"/>
                    </a:cxn>
                    <a:cxn ang="0">
                      <a:pos x="752" y="239"/>
                    </a:cxn>
                    <a:cxn ang="0">
                      <a:pos x="766" y="274"/>
                    </a:cxn>
                    <a:cxn ang="0">
                      <a:pos x="778" y="312"/>
                    </a:cxn>
                    <a:cxn ang="0">
                      <a:pos x="788" y="349"/>
                    </a:cxn>
                    <a:cxn ang="0">
                      <a:pos x="796" y="387"/>
                    </a:cxn>
                    <a:cxn ang="0">
                      <a:pos x="801" y="424"/>
                    </a:cxn>
                    <a:cxn ang="0">
                      <a:pos x="803" y="460"/>
                    </a:cxn>
                    <a:cxn ang="0">
                      <a:pos x="803" y="495"/>
                    </a:cxn>
                    <a:cxn ang="0">
                      <a:pos x="801" y="528"/>
                    </a:cxn>
                    <a:cxn ang="0">
                      <a:pos x="796" y="560"/>
                    </a:cxn>
                    <a:cxn ang="0">
                      <a:pos x="789" y="589"/>
                    </a:cxn>
                    <a:cxn ang="0">
                      <a:pos x="779" y="619"/>
                    </a:cxn>
                    <a:cxn ang="0">
                      <a:pos x="767" y="644"/>
                    </a:cxn>
                    <a:cxn ang="0">
                      <a:pos x="753" y="667"/>
                    </a:cxn>
                    <a:cxn ang="0">
                      <a:pos x="737" y="688"/>
                    </a:cxn>
                    <a:cxn ang="0">
                      <a:pos x="718" y="706"/>
                    </a:cxn>
                    <a:cxn ang="0">
                      <a:pos x="698" y="722"/>
                    </a:cxn>
                    <a:cxn ang="0">
                      <a:pos x="673" y="733"/>
                    </a:cxn>
                    <a:cxn ang="0">
                      <a:pos x="648" y="741"/>
                    </a:cxn>
                    <a:cxn ang="0">
                      <a:pos x="166" y="836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803" h="836">
                      <a:moveTo>
                        <a:pt x="0" y="44"/>
                      </a:moveTo>
                      <a:lnTo>
                        <a:pt x="429" y="5"/>
                      </a:lnTo>
                      <a:lnTo>
                        <a:pt x="456" y="0"/>
                      </a:lnTo>
                      <a:lnTo>
                        <a:pt x="482" y="0"/>
                      </a:lnTo>
                      <a:lnTo>
                        <a:pt x="509" y="3"/>
                      </a:lnTo>
                      <a:lnTo>
                        <a:pt x="535" y="10"/>
                      </a:lnTo>
                      <a:lnTo>
                        <a:pt x="562" y="19"/>
                      </a:lnTo>
                      <a:lnTo>
                        <a:pt x="587" y="33"/>
                      </a:lnTo>
                      <a:lnTo>
                        <a:pt x="611" y="50"/>
                      </a:lnTo>
                      <a:lnTo>
                        <a:pt x="635" y="69"/>
                      </a:lnTo>
                      <a:lnTo>
                        <a:pt x="658" y="91"/>
                      </a:lnTo>
                      <a:lnTo>
                        <a:pt x="679" y="116"/>
                      </a:lnTo>
                      <a:lnTo>
                        <a:pt x="700" y="143"/>
                      </a:lnTo>
                      <a:lnTo>
                        <a:pt x="719" y="173"/>
                      </a:lnTo>
                      <a:lnTo>
                        <a:pt x="736" y="205"/>
                      </a:lnTo>
                      <a:lnTo>
                        <a:pt x="752" y="239"/>
                      </a:lnTo>
                      <a:lnTo>
                        <a:pt x="766" y="274"/>
                      </a:lnTo>
                      <a:lnTo>
                        <a:pt x="778" y="312"/>
                      </a:lnTo>
                      <a:lnTo>
                        <a:pt x="788" y="349"/>
                      </a:lnTo>
                      <a:lnTo>
                        <a:pt x="796" y="387"/>
                      </a:lnTo>
                      <a:lnTo>
                        <a:pt x="801" y="424"/>
                      </a:lnTo>
                      <a:lnTo>
                        <a:pt x="803" y="460"/>
                      </a:lnTo>
                      <a:lnTo>
                        <a:pt x="803" y="495"/>
                      </a:lnTo>
                      <a:lnTo>
                        <a:pt x="801" y="528"/>
                      </a:lnTo>
                      <a:lnTo>
                        <a:pt x="796" y="560"/>
                      </a:lnTo>
                      <a:lnTo>
                        <a:pt x="789" y="589"/>
                      </a:lnTo>
                      <a:lnTo>
                        <a:pt x="779" y="619"/>
                      </a:lnTo>
                      <a:lnTo>
                        <a:pt x="767" y="644"/>
                      </a:lnTo>
                      <a:lnTo>
                        <a:pt x="753" y="667"/>
                      </a:lnTo>
                      <a:lnTo>
                        <a:pt x="737" y="688"/>
                      </a:lnTo>
                      <a:lnTo>
                        <a:pt x="718" y="706"/>
                      </a:lnTo>
                      <a:lnTo>
                        <a:pt x="698" y="722"/>
                      </a:lnTo>
                      <a:lnTo>
                        <a:pt x="673" y="733"/>
                      </a:lnTo>
                      <a:lnTo>
                        <a:pt x="648" y="741"/>
                      </a:lnTo>
                      <a:lnTo>
                        <a:pt x="166" y="836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24" name="Freeform 16">
                  <a:extLst>
                    <a:ext uri="{FF2B5EF4-FFF2-40B4-BE49-F238E27FC236}">
                      <a16:creationId xmlns:a16="http://schemas.microsoft.com/office/drawing/2014/main" id="{344EB817-5A2C-5AF5-C533-001CEDCEC0D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66" y="1431"/>
                  <a:ext cx="161" cy="167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429" y="5"/>
                    </a:cxn>
                    <a:cxn ang="0">
                      <a:pos x="429" y="5"/>
                    </a:cxn>
                    <a:cxn ang="0">
                      <a:pos x="456" y="0"/>
                    </a:cxn>
                    <a:cxn ang="0">
                      <a:pos x="482" y="0"/>
                    </a:cxn>
                    <a:cxn ang="0">
                      <a:pos x="509" y="3"/>
                    </a:cxn>
                    <a:cxn ang="0">
                      <a:pos x="535" y="10"/>
                    </a:cxn>
                    <a:cxn ang="0">
                      <a:pos x="562" y="19"/>
                    </a:cxn>
                    <a:cxn ang="0">
                      <a:pos x="587" y="33"/>
                    </a:cxn>
                    <a:cxn ang="0">
                      <a:pos x="611" y="50"/>
                    </a:cxn>
                    <a:cxn ang="0">
                      <a:pos x="635" y="69"/>
                    </a:cxn>
                    <a:cxn ang="0">
                      <a:pos x="658" y="91"/>
                    </a:cxn>
                    <a:cxn ang="0">
                      <a:pos x="679" y="116"/>
                    </a:cxn>
                    <a:cxn ang="0">
                      <a:pos x="700" y="143"/>
                    </a:cxn>
                    <a:cxn ang="0">
                      <a:pos x="719" y="173"/>
                    </a:cxn>
                    <a:cxn ang="0">
                      <a:pos x="736" y="205"/>
                    </a:cxn>
                    <a:cxn ang="0">
                      <a:pos x="752" y="239"/>
                    </a:cxn>
                    <a:cxn ang="0">
                      <a:pos x="766" y="274"/>
                    </a:cxn>
                    <a:cxn ang="0">
                      <a:pos x="778" y="312"/>
                    </a:cxn>
                    <a:cxn ang="0">
                      <a:pos x="778" y="312"/>
                    </a:cxn>
                    <a:cxn ang="0">
                      <a:pos x="788" y="349"/>
                    </a:cxn>
                    <a:cxn ang="0">
                      <a:pos x="796" y="387"/>
                    </a:cxn>
                    <a:cxn ang="0">
                      <a:pos x="801" y="424"/>
                    </a:cxn>
                    <a:cxn ang="0">
                      <a:pos x="803" y="460"/>
                    </a:cxn>
                    <a:cxn ang="0">
                      <a:pos x="803" y="495"/>
                    </a:cxn>
                    <a:cxn ang="0">
                      <a:pos x="801" y="528"/>
                    </a:cxn>
                    <a:cxn ang="0">
                      <a:pos x="796" y="560"/>
                    </a:cxn>
                    <a:cxn ang="0">
                      <a:pos x="789" y="589"/>
                    </a:cxn>
                    <a:cxn ang="0">
                      <a:pos x="779" y="619"/>
                    </a:cxn>
                    <a:cxn ang="0">
                      <a:pos x="767" y="644"/>
                    </a:cxn>
                    <a:cxn ang="0">
                      <a:pos x="753" y="667"/>
                    </a:cxn>
                    <a:cxn ang="0">
                      <a:pos x="737" y="688"/>
                    </a:cxn>
                    <a:cxn ang="0">
                      <a:pos x="718" y="706"/>
                    </a:cxn>
                    <a:cxn ang="0">
                      <a:pos x="698" y="722"/>
                    </a:cxn>
                    <a:cxn ang="0">
                      <a:pos x="673" y="733"/>
                    </a:cxn>
                    <a:cxn ang="0">
                      <a:pos x="648" y="741"/>
                    </a:cxn>
                    <a:cxn ang="0">
                      <a:pos x="166" y="836"/>
                    </a:cxn>
                  </a:cxnLst>
                  <a:rect l="0" t="0" r="r" b="b"/>
                  <a:pathLst>
                    <a:path w="803" h="836">
                      <a:moveTo>
                        <a:pt x="0" y="44"/>
                      </a:moveTo>
                      <a:lnTo>
                        <a:pt x="429" y="5"/>
                      </a:lnTo>
                      <a:lnTo>
                        <a:pt x="429" y="5"/>
                      </a:lnTo>
                      <a:lnTo>
                        <a:pt x="456" y="0"/>
                      </a:lnTo>
                      <a:lnTo>
                        <a:pt x="482" y="0"/>
                      </a:lnTo>
                      <a:lnTo>
                        <a:pt x="509" y="3"/>
                      </a:lnTo>
                      <a:lnTo>
                        <a:pt x="535" y="10"/>
                      </a:lnTo>
                      <a:lnTo>
                        <a:pt x="562" y="19"/>
                      </a:lnTo>
                      <a:lnTo>
                        <a:pt x="587" y="33"/>
                      </a:lnTo>
                      <a:lnTo>
                        <a:pt x="611" y="50"/>
                      </a:lnTo>
                      <a:lnTo>
                        <a:pt x="635" y="69"/>
                      </a:lnTo>
                      <a:lnTo>
                        <a:pt x="658" y="91"/>
                      </a:lnTo>
                      <a:lnTo>
                        <a:pt x="679" y="116"/>
                      </a:lnTo>
                      <a:lnTo>
                        <a:pt x="700" y="143"/>
                      </a:lnTo>
                      <a:lnTo>
                        <a:pt x="719" y="173"/>
                      </a:lnTo>
                      <a:lnTo>
                        <a:pt x="736" y="205"/>
                      </a:lnTo>
                      <a:lnTo>
                        <a:pt x="752" y="239"/>
                      </a:lnTo>
                      <a:lnTo>
                        <a:pt x="766" y="274"/>
                      </a:lnTo>
                      <a:lnTo>
                        <a:pt x="778" y="312"/>
                      </a:lnTo>
                      <a:lnTo>
                        <a:pt x="778" y="312"/>
                      </a:lnTo>
                      <a:lnTo>
                        <a:pt x="788" y="349"/>
                      </a:lnTo>
                      <a:lnTo>
                        <a:pt x="796" y="387"/>
                      </a:lnTo>
                      <a:lnTo>
                        <a:pt x="801" y="424"/>
                      </a:lnTo>
                      <a:lnTo>
                        <a:pt x="803" y="460"/>
                      </a:lnTo>
                      <a:lnTo>
                        <a:pt x="803" y="495"/>
                      </a:lnTo>
                      <a:lnTo>
                        <a:pt x="801" y="528"/>
                      </a:lnTo>
                      <a:lnTo>
                        <a:pt x="796" y="560"/>
                      </a:lnTo>
                      <a:lnTo>
                        <a:pt x="789" y="589"/>
                      </a:lnTo>
                      <a:lnTo>
                        <a:pt x="779" y="619"/>
                      </a:lnTo>
                      <a:lnTo>
                        <a:pt x="767" y="644"/>
                      </a:lnTo>
                      <a:lnTo>
                        <a:pt x="753" y="667"/>
                      </a:lnTo>
                      <a:lnTo>
                        <a:pt x="737" y="688"/>
                      </a:lnTo>
                      <a:lnTo>
                        <a:pt x="718" y="706"/>
                      </a:lnTo>
                      <a:lnTo>
                        <a:pt x="698" y="722"/>
                      </a:lnTo>
                      <a:lnTo>
                        <a:pt x="673" y="733"/>
                      </a:lnTo>
                      <a:lnTo>
                        <a:pt x="648" y="741"/>
                      </a:lnTo>
                      <a:lnTo>
                        <a:pt x="166" y="83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25" name="Freeform 18">
                  <a:extLst>
                    <a:ext uri="{FF2B5EF4-FFF2-40B4-BE49-F238E27FC236}">
                      <a16:creationId xmlns:a16="http://schemas.microsoft.com/office/drawing/2014/main" id="{A9E54573-BFE4-57FD-FD1A-6690FC67131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827" y="1440"/>
                  <a:ext cx="111" cy="157"/>
                </a:xfrm>
                <a:custGeom>
                  <a:avLst/>
                  <a:gdLst/>
                  <a:ahLst/>
                  <a:cxnLst>
                    <a:cxn ang="0">
                      <a:pos x="392" y="780"/>
                    </a:cxn>
                    <a:cxn ang="0">
                      <a:pos x="442" y="760"/>
                    </a:cxn>
                    <a:cxn ang="0">
                      <a:pos x="484" y="724"/>
                    </a:cxn>
                    <a:cxn ang="0">
                      <a:pos x="517" y="678"/>
                    </a:cxn>
                    <a:cxn ang="0">
                      <a:pos x="540" y="621"/>
                    </a:cxn>
                    <a:cxn ang="0">
                      <a:pos x="553" y="556"/>
                    </a:cxn>
                    <a:cxn ang="0">
                      <a:pos x="555" y="484"/>
                    </a:cxn>
                    <a:cxn ang="0">
                      <a:pos x="547" y="408"/>
                    </a:cxn>
                    <a:cxn ang="0">
                      <a:pos x="529" y="328"/>
                    </a:cxn>
                    <a:cxn ang="0">
                      <a:pos x="516" y="289"/>
                    </a:cxn>
                    <a:cxn ang="0">
                      <a:pos x="483" y="216"/>
                    </a:cxn>
                    <a:cxn ang="0">
                      <a:pos x="445" y="151"/>
                    </a:cxn>
                    <a:cxn ang="0">
                      <a:pos x="400" y="96"/>
                    </a:cxn>
                    <a:cxn ang="0">
                      <a:pos x="352" y="52"/>
                    </a:cxn>
                    <a:cxn ang="0">
                      <a:pos x="299" y="21"/>
                    </a:cxn>
                    <a:cxn ang="0">
                      <a:pos x="245" y="3"/>
                    </a:cxn>
                    <a:cxn ang="0">
                      <a:pos x="190" y="0"/>
                    </a:cxn>
                    <a:cxn ang="0">
                      <a:pos x="162" y="5"/>
                    </a:cxn>
                    <a:cxn ang="0">
                      <a:pos x="112" y="26"/>
                    </a:cxn>
                    <a:cxn ang="0">
                      <a:pos x="69" y="61"/>
                    </a:cxn>
                    <a:cxn ang="0">
                      <a:pos x="37" y="108"/>
                    </a:cxn>
                    <a:cxn ang="0">
                      <a:pos x="14" y="165"/>
                    </a:cxn>
                    <a:cxn ang="0">
                      <a:pos x="2" y="231"/>
                    </a:cxn>
                    <a:cxn ang="0">
                      <a:pos x="0" y="302"/>
                    </a:cxn>
                    <a:cxn ang="0">
                      <a:pos x="7" y="379"/>
                    </a:cxn>
                    <a:cxn ang="0">
                      <a:pos x="25" y="458"/>
                    </a:cxn>
                    <a:cxn ang="0">
                      <a:pos x="38" y="496"/>
                    </a:cxn>
                    <a:cxn ang="0">
                      <a:pos x="71" y="570"/>
                    </a:cxn>
                    <a:cxn ang="0">
                      <a:pos x="109" y="635"/>
                    </a:cxn>
                    <a:cxn ang="0">
                      <a:pos x="154" y="689"/>
                    </a:cxn>
                    <a:cxn ang="0">
                      <a:pos x="202" y="733"/>
                    </a:cxn>
                    <a:cxn ang="0">
                      <a:pos x="255" y="764"/>
                    </a:cxn>
                    <a:cxn ang="0">
                      <a:pos x="309" y="783"/>
                    </a:cxn>
                    <a:cxn ang="0">
                      <a:pos x="364" y="785"/>
                    </a:cxn>
                  </a:cxnLst>
                  <a:rect l="0" t="0" r="r" b="b"/>
                  <a:pathLst>
                    <a:path w="555" h="785">
                      <a:moveTo>
                        <a:pt x="392" y="780"/>
                      </a:moveTo>
                      <a:lnTo>
                        <a:pt x="392" y="780"/>
                      </a:lnTo>
                      <a:lnTo>
                        <a:pt x="418" y="772"/>
                      </a:lnTo>
                      <a:lnTo>
                        <a:pt x="442" y="760"/>
                      </a:lnTo>
                      <a:lnTo>
                        <a:pt x="465" y="744"/>
                      </a:lnTo>
                      <a:lnTo>
                        <a:pt x="484" y="724"/>
                      </a:lnTo>
                      <a:lnTo>
                        <a:pt x="502" y="703"/>
                      </a:lnTo>
                      <a:lnTo>
                        <a:pt x="517" y="678"/>
                      </a:lnTo>
                      <a:lnTo>
                        <a:pt x="530" y="650"/>
                      </a:lnTo>
                      <a:lnTo>
                        <a:pt x="540" y="621"/>
                      </a:lnTo>
                      <a:lnTo>
                        <a:pt x="547" y="590"/>
                      </a:lnTo>
                      <a:lnTo>
                        <a:pt x="553" y="556"/>
                      </a:lnTo>
                      <a:lnTo>
                        <a:pt x="555" y="521"/>
                      </a:lnTo>
                      <a:lnTo>
                        <a:pt x="555" y="484"/>
                      </a:lnTo>
                      <a:lnTo>
                        <a:pt x="553" y="447"/>
                      </a:lnTo>
                      <a:lnTo>
                        <a:pt x="547" y="408"/>
                      </a:lnTo>
                      <a:lnTo>
                        <a:pt x="540" y="368"/>
                      </a:lnTo>
                      <a:lnTo>
                        <a:pt x="529" y="328"/>
                      </a:lnTo>
                      <a:lnTo>
                        <a:pt x="529" y="328"/>
                      </a:lnTo>
                      <a:lnTo>
                        <a:pt x="516" y="289"/>
                      </a:lnTo>
                      <a:lnTo>
                        <a:pt x="500" y="251"/>
                      </a:lnTo>
                      <a:lnTo>
                        <a:pt x="483" y="216"/>
                      </a:lnTo>
                      <a:lnTo>
                        <a:pt x="465" y="182"/>
                      </a:lnTo>
                      <a:lnTo>
                        <a:pt x="445" y="151"/>
                      </a:lnTo>
                      <a:lnTo>
                        <a:pt x="423" y="123"/>
                      </a:lnTo>
                      <a:lnTo>
                        <a:pt x="400" y="96"/>
                      </a:lnTo>
                      <a:lnTo>
                        <a:pt x="376" y="73"/>
                      </a:lnTo>
                      <a:lnTo>
                        <a:pt x="352" y="52"/>
                      </a:lnTo>
                      <a:lnTo>
                        <a:pt x="326" y="35"/>
                      </a:lnTo>
                      <a:lnTo>
                        <a:pt x="299" y="21"/>
                      </a:lnTo>
                      <a:lnTo>
                        <a:pt x="273" y="10"/>
                      </a:lnTo>
                      <a:lnTo>
                        <a:pt x="245" y="3"/>
                      </a:lnTo>
                      <a:lnTo>
                        <a:pt x="217" y="0"/>
                      </a:lnTo>
                      <a:lnTo>
                        <a:pt x="190" y="0"/>
                      </a:lnTo>
                      <a:lnTo>
                        <a:pt x="162" y="5"/>
                      </a:lnTo>
                      <a:lnTo>
                        <a:pt x="162" y="5"/>
                      </a:lnTo>
                      <a:lnTo>
                        <a:pt x="136" y="13"/>
                      </a:lnTo>
                      <a:lnTo>
                        <a:pt x="112" y="26"/>
                      </a:lnTo>
                      <a:lnTo>
                        <a:pt x="89" y="41"/>
                      </a:lnTo>
                      <a:lnTo>
                        <a:pt x="69" y="61"/>
                      </a:lnTo>
                      <a:lnTo>
                        <a:pt x="53" y="83"/>
                      </a:lnTo>
                      <a:lnTo>
                        <a:pt x="37" y="108"/>
                      </a:lnTo>
                      <a:lnTo>
                        <a:pt x="25" y="135"/>
                      </a:lnTo>
                      <a:lnTo>
                        <a:pt x="14" y="165"/>
                      </a:lnTo>
                      <a:lnTo>
                        <a:pt x="7" y="197"/>
                      </a:lnTo>
                      <a:lnTo>
                        <a:pt x="2" y="231"/>
                      </a:lnTo>
                      <a:lnTo>
                        <a:pt x="0" y="266"/>
                      </a:lnTo>
                      <a:lnTo>
                        <a:pt x="0" y="302"/>
                      </a:lnTo>
                      <a:lnTo>
                        <a:pt x="2" y="340"/>
                      </a:lnTo>
                      <a:lnTo>
                        <a:pt x="7" y="379"/>
                      </a:lnTo>
                      <a:lnTo>
                        <a:pt x="14" y="417"/>
                      </a:lnTo>
                      <a:lnTo>
                        <a:pt x="25" y="458"/>
                      </a:lnTo>
                      <a:lnTo>
                        <a:pt x="25" y="458"/>
                      </a:lnTo>
                      <a:lnTo>
                        <a:pt x="38" y="496"/>
                      </a:lnTo>
                      <a:lnTo>
                        <a:pt x="54" y="534"/>
                      </a:lnTo>
                      <a:lnTo>
                        <a:pt x="71" y="570"/>
                      </a:lnTo>
                      <a:lnTo>
                        <a:pt x="89" y="603"/>
                      </a:lnTo>
                      <a:lnTo>
                        <a:pt x="109" y="635"/>
                      </a:lnTo>
                      <a:lnTo>
                        <a:pt x="131" y="664"/>
                      </a:lnTo>
                      <a:lnTo>
                        <a:pt x="154" y="689"/>
                      </a:lnTo>
                      <a:lnTo>
                        <a:pt x="178" y="714"/>
                      </a:lnTo>
                      <a:lnTo>
                        <a:pt x="202" y="733"/>
                      </a:lnTo>
                      <a:lnTo>
                        <a:pt x="228" y="751"/>
                      </a:lnTo>
                      <a:lnTo>
                        <a:pt x="255" y="764"/>
                      </a:lnTo>
                      <a:lnTo>
                        <a:pt x="281" y="775"/>
                      </a:lnTo>
                      <a:lnTo>
                        <a:pt x="309" y="783"/>
                      </a:lnTo>
                      <a:lnTo>
                        <a:pt x="336" y="785"/>
                      </a:lnTo>
                      <a:lnTo>
                        <a:pt x="364" y="785"/>
                      </a:lnTo>
                      <a:lnTo>
                        <a:pt x="392" y="780"/>
                      </a:lnTo>
                    </a:path>
                  </a:pathLst>
                </a:custGeom>
                <a:solidFill>
                  <a:schemeClr val="accent1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26" name="Freeform 19">
                  <a:extLst>
                    <a:ext uri="{FF2B5EF4-FFF2-40B4-BE49-F238E27FC236}">
                      <a16:creationId xmlns:a16="http://schemas.microsoft.com/office/drawing/2014/main" id="{37ACD0BF-36CA-50CB-AAC9-51279589EDF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flipH="1" flipV="1">
                  <a:off x="1754" y="1323"/>
                  <a:ext cx="143" cy="102"/>
                </a:xfrm>
                <a:custGeom>
                  <a:avLst/>
                  <a:gdLst/>
                  <a:ahLst/>
                  <a:cxnLst>
                    <a:cxn ang="0">
                      <a:pos x="105" y="0"/>
                    </a:cxn>
                    <a:cxn ang="0">
                      <a:pos x="0" y="387"/>
                    </a:cxn>
                    <a:cxn ang="0">
                      <a:pos x="210" y="311"/>
                    </a:cxn>
                    <a:cxn ang="0">
                      <a:pos x="833" y="831"/>
                    </a:cxn>
                    <a:cxn ang="0">
                      <a:pos x="1160" y="738"/>
                    </a:cxn>
                    <a:cxn ang="0">
                      <a:pos x="513" y="214"/>
                    </a:cxn>
                    <a:cxn ang="0">
                      <a:pos x="674" y="156"/>
                    </a:cxn>
                    <a:cxn ang="0">
                      <a:pos x="105" y="0"/>
                    </a:cxn>
                  </a:cxnLst>
                  <a:rect l="0" t="0" r="r" b="b"/>
                  <a:pathLst>
                    <a:path w="1160" h="831">
                      <a:moveTo>
                        <a:pt x="105" y="0"/>
                      </a:moveTo>
                      <a:lnTo>
                        <a:pt x="0" y="387"/>
                      </a:lnTo>
                      <a:lnTo>
                        <a:pt x="210" y="311"/>
                      </a:lnTo>
                      <a:lnTo>
                        <a:pt x="833" y="831"/>
                      </a:lnTo>
                      <a:lnTo>
                        <a:pt x="1160" y="738"/>
                      </a:lnTo>
                      <a:lnTo>
                        <a:pt x="513" y="214"/>
                      </a:lnTo>
                      <a:lnTo>
                        <a:pt x="674" y="156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27" name="Freeform 21">
                  <a:extLst>
                    <a:ext uri="{FF2B5EF4-FFF2-40B4-BE49-F238E27FC236}">
                      <a16:creationId xmlns:a16="http://schemas.microsoft.com/office/drawing/2014/main" id="{243A74D1-7F5D-C6BA-0D88-EA706151A63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796" y="1482"/>
                  <a:ext cx="102" cy="77"/>
                </a:xfrm>
                <a:custGeom>
                  <a:avLst/>
                  <a:gdLst/>
                  <a:ahLst/>
                  <a:cxnLst>
                    <a:cxn ang="0">
                      <a:pos x="101" y="381"/>
                    </a:cxn>
                    <a:cxn ang="0">
                      <a:pos x="434" y="345"/>
                    </a:cxn>
                    <a:cxn ang="0">
                      <a:pos x="436" y="345"/>
                    </a:cxn>
                    <a:cxn ang="0">
                      <a:pos x="448" y="341"/>
                    </a:cxn>
                    <a:cxn ang="0">
                      <a:pos x="459" y="335"/>
                    </a:cxn>
                    <a:cxn ang="0">
                      <a:pos x="468" y="329"/>
                    </a:cxn>
                    <a:cxn ang="0">
                      <a:pos x="477" y="320"/>
                    </a:cxn>
                    <a:cxn ang="0">
                      <a:pos x="484" y="311"/>
                    </a:cxn>
                    <a:cxn ang="0">
                      <a:pos x="491" y="300"/>
                    </a:cxn>
                    <a:cxn ang="0">
                      <a:pos x="496" y="288"/>
                    </a:cxn>
                    <a:cxn ang="0">
                      <a:pos x="501" y="274"/>
                    </a:cxn>
                    <a:cxn ang="0">
                      <a:pos x="504" y="260"/>
                    </a:cxn>
                    <a:cxn ang="0">
                      <a:pos x="507" y="245"/>
                    </a:cxn>
                    <a:cxn ang="0">
                      <a:pos x="507" y="229"/>
                    </a:cxn>
                    <a:cxn ang="0">
                      <a:pos x="507" y="214"/>
                    </a:cxn>
                    <a:cxn ang="0">
                      <a:pos x="507" y="197"/>
                    </a:cxn>
                    <a:cxn ang="0">
                      <a:pos x="504" y="180"/>
                    </a:cxn>
                    <a:cxn ang="0">
                      <a:pos x="501" y="163"/>
                    </a:cxn>
                    <a:cxn ang="0">
                      <a:pos x="496" y="144"/>
                    </a:cxn>
                    <a:cxn ang="0">
                      <a:pos x="484" y="110"/>
                    </a:cxn>
                    <a:cxn ang="0">
                      <a:pos x="468" y="80"/>
                    </a:cxn>
                    <a:cxn ang="0">
                      <a:pos x="450" y="53"/>
                    </a:cxn>
                    <a:cxn ang="0">
                      <a:pos x="430" y="32"/>
                    </a:cxn>
                    <a:cxn ang="0">
                      <a:pos x="407" y="16"/>
                    </a:cxn>
                    <a:cxn ang="0">
                      <a:pos x="383" y="5"/>
                    </a:cxn>
                    <a:cxn ang="0">
                      <a:pos x="359" y="0"/>
                    </a:cxn>
                    <a:cxn ang="0">
                      <a:pos x="335" y="2"/>
                    </a:cxn>
                    <a:cxn ang="0">
                      <a:pos x="0" y="38"/>
                    </a:cxn>
                    <a:cxn ang="0">
                      <a:pos x="101" y="381"/>
                    </a:cxn>
                  </a:cxnLst>
                  <a:rect l="0" t="0" r="r" b="b"/>
                  <a:pathLst>
                    <a:path w="507" h="381">
                      <a:moveTo>
                        <a:pt x="101" y="381"/>
                      </a:moveTo>
                      <a:lnTo>
                        <a:pt x="434" y="345"/>
                      </a:lnTo>
                      <a:lnTo>
                        <a:pt x="436" y="345"/>
                      </a:lnTo>
                      <a:lnTo>
                        <a:pt x="448" y="341"/>
                      </a:lnTo>
                      <a:lnTo>
                        <a:pt x="459" y="335"/>
                      </a:lnTo>
                      <a:lnTo>
                        <a:pt x="468" y="329"/>
                      </a:lnTo>
                      <a:lnTo>
                        <a:pt x="477" y="320"/>
                      </a:lnTo>
                      <a:lnTo>
                        <a:pt x="484" y="311"/>
                      </a:lnTo>
                      <a:lnTo>
                        <a:pt x="491" y="300"/>
                      </a:lnTo>
                      <a:lnTo>
                        <a:pt x="496" y="288"/>
                      </a:lnTo>
                      <a:lnTo>
                        <a:pt x="501" y="274"/>
                      </a:lnTo>
                      <a:lnTo>
                        <a:pt x="504" y="260"/>
                      </a:lnTo>
                      <a:lnTo>
                        <a:pt x="507" y="245"/>
                      </a:lnTo>
                      <a:lnTo>
                        <a:pt x="507" y="229"/>
                      </a:lnTo>
                      <a:lnTo>
                        <a:pt x="507" y="214"/>
                      </a:lnTo>
                      <a:lnTo>
                        <a:pt x="507" y="197"/>
                      </a:lnTo>
                      <a:lnTo>
                        <a:pt x="504" y="180"/>
                      </a:lnTo>
                      <a:lnTo>
                        <a:pt x="501" y="163"/>
                      </a:lnTo>
                      <a:lnTo>
                        <a:pt x="496" y="144"/>
                      </a:lnTo>
                      <a:lnTo>
                        <a:pt x="484" y="110"/>
                      </a:lnTo>
                      <a:lnTo>
                        <a:pt x="468" y="80"/>
                      </a:lnTo>
                      <a:lnTo>
                        <a:pt x="450" y="53"/>
                      </a:lnTo>
                      <a:lnTo>
                        <a:pt x="430" y="32"/>
                      </a:lnTo>
                      <a:lnTo>
                        <a:pt x="407" y="16"/>
                      </a:lnTo>
                      <a:lnTo>
                        <a:pt x="383" y="5"/>
                      </a:lnTo>
                      <a:lnTo>
                        <a:pt x="359" y="0"/>
                      </a:lnTo>
                      <a:lnTo>
                        <a:pt x="335" y="2"/>
                      </a:lnTo>
                      <a:lnTo>
                        <a:pt x="0" y="38"/>
                      </a:lnTo>
                      <a:lnTo>
                        <a:pt x="101" y="381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28" name="Freeform 22">
                  <a:extLst>
                    <a:ext uri="{FF2B5EF4-FFF2-40B4-BE49-F238E27FC236}">
                      <a16:creationId xmlns:a16="http://schemas.microsoft.com/office/drawing/2014/main" id="{CA6ACA80-B2A6-0875-E791-5DEB2F43108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796" y="1482"/>
                  <a:ext cx="102" cy="77"/>
                </a:xfrm>
                <a:custGeom>
                  <a:avLst/>
                  <a:gdLst/>
                  <a:ahLst/>
                  <a:cxnLst>
                    <a:cxn ang="0">
                      <a:pos x="101" y="381"/>
                    </a:cxn>
                    <a:cxn ang="0">
                      <a:pos x="434" y="345"/>
                    </a:cxn>
                    <a:cxn ang="0">
                      <a:pos x="436" y="345"/>
                    </a:cxn>
                    <a:cxn ang="0">
                      <a:pos x="436" y="345"/>
                    </a:cxn>
                    <a:cxn ang="0">
                      <a:pos x="448" y="341"/>
                    </a:cxn>
                    <a:cxn ang="0">
                      <a:pos x="459" y="335"/>
                    </a:cxn>
                    <a:cxn ang="0">
                      <a:pos x="468" y="329"/>
                    </a:cxn>
                    <a:cxn ang="0">
                      <a:pos x="477" y="320"/>
                    </a:cxn>
                    <a:cxn ang="0">
                      <a:pos x="484" y="311"/>
                    </a:cxn>
                    <a:cxn ang="0">
                      <a:pos x="491" y="300"/>
                    </a:cxn>
                    <a:cxn ang="0">
                      <a:pos x="496" y="288"/>
                    </a:cxn>
                    <a:cxn ang="0">
                      <a:pos x="501" y="274"/>
                    </a:cxn>
                    <a:cxn ang="0">
                      <a:pos x="504" y="260"/>
                    </a:cxn>
                    <a:cxn ang="0">
                      <a:pos x="507" y="245"/>
                    </a:cxn>
                    <a:cxn ang="0">
                      <a:pos x="507" y="229"/>
                    </a:cxn>
                    <a:cxn ang="0">
                      <a:pos x="507" y="214"/>
                    </a:cxn>
                    <a:cxn ang="0">
                      <a:pos x="507" y="197"/>
                    </a:cxn>
                    <a:cxn ang="0">
                      <a:pos x="504" y="180"/>
                    </a:cxn>
                    <a:cxn ang="0">
                      <a:pos x="501" y="163"/>
                    </a:cxn>
                    <a:cxn ang="0">
                      <a:pos x="496" y="144"/>
                    </a:cxn>
                    <a:cxn ang="0">
                      <a:pos x="496" y="144"/>
                    </a:cxn>
                    <a:cxn ang="0">
                      <a:pos x="484" y="110"/>
                    </a:cxn>
                    <a:cxn ang="0">
                      <a:pos x="468" y="80"/>
                    </a:cxn>
                    <a:cxn ang="0">
                      <a:pos x="450" y="53"/>
                    </a:cxn>
                    <a:cxn ang="0">
                      <a:pos x="430" y="32"/>
                    </a:cxn>
                    <a:cxn ang="0">
                      <a:pos x="407" y="16"/>
                    </a:cxn>
                    <a:cxn ang="0">
                      <a:pos x="383" y="5"/>
                    </a:cxn>
                    <a:cxn ang="0">
                      <a:pos x="359" y="0"/>
                    </a:cxn>
                    <a:cxn ang="0">
                      <a:pos x="335" y="2"/>
                    </a:cxn>
                    <a:cxn ang="0">
                      <a:pos x="0" y="38"/>
                    </a:cxn>
                  </a:cxnLst>
                  <a:rect l="0" t="0" r="r" b="b"/>
                  <a:pathLst>
                    <a:path w="507" h="381">
                      <a:moveTo>
                        <a:pt x="101" y="381"/>
                      </a:moveTo>
                      <a:lnTo>
                        <a:pt x="434" y="345"/>
                      </a:lnTo>
                      <a:lnTo>
                        <a:pt x="436" y="345"/>
                      </a:lnTo>
                      <a:lnTo>
                        <a:pt x="436" y="345"/>
                      </a:lnTo>
                      <a:lnTo>
                        <a:pt x="448" y="341"/>
                      </a:lnTo>
                      <a:lnTo>
                        <a:pt x="459" y="335"/>
                      </a:lnTo>
                      <a:lnTo>
                        <a:pt x="468" y="329"/>
                      </a:lnTo>
                      <a:lnTo>
                        <a:pt x="477" y="320"/>
                      </a:lnTo>
                      <a:lnTo>
                        <a:pt x="484" y="311"/>
                      </a:lnTo>
                      <a:lnTo>
                        <a:pt x="491" y="300"/>
                      </a:lnTo>
                      <a:lnTo>
                        <a:pt x="496" y="288"/>
                      </a:lnTo>
                      <a:lnTo>
                        <a:pt x="501" y="274"/>
                      </a:lnTo>
                      <a:lnTo>
                        <a:pt x="504" y="260"/>
                      </a:lnTo>
                      <a:lnTo>
                        <a:pt x="507" y="245"/>
                      </a:lnTo>
                      <a:lnTo>
                        <a:pt x="507" y="229"/>
                      </a:lnTo>
                      <a:lnTo>
                        <a:pt x="507" y="214"/>
                      </a:lnTo>
                      <a:lnTo>
                        <a:pt x="507" y="197"/>
                      </a:lnTo>
                      <a:lnTo>
                        <a:pt x="504" y="180"/>
                      </a:lnTo>
                      <a:lnTo>
                        <a:pt x="501" y="163"/>
                      </a:lnTo>
                      <a:lnTo>
                        <a:pt x="496" y="144"/>
                      </a:lnTo>
                      <a:lnTo>
                        <a:pt x="496" y="144"/>
                      </a:lnTo>
                      <a:lnTo>
                        <a:pt x="484" y="110"/>
                      </a:lnTo>
                      <a:lnTo>
                        <a:pt x="468" y="80"/>
                      </a:lnTo>
                      <a:lnTo>
                        <a:pt x="450" y="53"/>
                      </a:lnTo>
                      <a:lnTo>
                        <a:pt x="430" y="32"/>
                      </a:lnTo>
                      <a:lnTo>
                        <a:pt x="407" y="16"/>
                      </a:lnTo>
                      <a:lnTo>
                        <a:pt x="383" y="5"/>
                      </a:lnTo>
                      <a:lnTo>
                        <a:pt x="359" y="0"/>
                      </a:lnTo>
                      <a:lnTo>
                        <a:pt x="335" y="2"/>
                      </a:lnTo>
                      <a:lnTo>
                        <a:pt x="0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29" name="Freeform 23">
                  <a:extLst>
                    <a:ext uri="{FF2B5EF4-FFF2-40B4-BE49-F238E27FC236}">
                      <a16:creationId xmlns:a16="http://schemas.microsoft.com/office/drawing/2014/main" id="{42B2FDF8-8438-7233-F903-6275613A44C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77" y="1451"/>
                  <a:ext cx="262" cy="194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893" y="5"/>
                    </a:cxn>
                    <a:cxn ang="0">
                      <a:pos x="922" y="0"/>
                    </a:cxn>
                    <a:cxn ang="0">
                      <a:pos x="952" y="0"/>
                    </a:cxn>
                    <a:cxn ang="0">
                      <a:pos x="981" y="3"/>
                    </a:cxn>
                    <a:cxn ang="0">
                      <a:pos x="1009" y="11"/>
                    </a:cxn>
                    <a:cxn ang="0">
                      <a:pos x="1038" y="22"/>
                    </a:cxn>
                    <a:cxn ang="0">
                      <a:pos x="1066" y="37"/>
                    </a:cxn>
                    <a:cxn ang="0">
                      <a:pos x="1094" y="55"/>
                    </a:cxn>
                    <a:cxn ang="0">
                      <a:pos x="1120" y="77"/>
                    </a:cxn>
                    <a:cxn ang="0">
                      <a:pos x="1145" y="101"/>
                    </a:cxn>
                    <a:cxn ang="0">
                      <a:pos x="1169" y="129"/>
                    </a:cxn>
                    <a:cxn ang="0">
                      <a:pos x="1192" y="159"/>
                    </a:cxn>
                    <a:cxn ang="0">
                      <a:pos x="1213" y="192"/>
                    </a:cxn>
                    <a:cxn ang="0">
                      <a:pos x="1233" y="227"/>
                    </a:cxn>
                    <a:cxn ang="0">
                      <a:pos x="1250" y="265"/>
                    </a:cxn>
                    <a:cxn ang="0">
                      <a:pos x="1267" y="304"/>
                    </a:cxn>
                    <a:cxn ang="0">
                      <a:pos x="1280" y="345"/>
                    </a:cxn>
                    <a:cxn ang="0">
                      <a:pos x="1291" y="387"/>
                    </a:cxn>
                    <a:cxn ang="0">
                      <a:pos x="1299" y="429"/>
                    </a:cxn>
                    <a:cxn ang="0">
                      <a:pos x="1304" y="470"/>
                    </a:cxn>
                    <a:cxn ang="0">
                      <a:pos x="1308" y="510"/>
                    </a:cxn>
                    <a:cxn ang="0">
                      <a:pos x="1308" y="547"/>
                    </a:cxn>
                    <a:cxn ang="0">
                      <a:pos x="1304" y="585"/>
                    </a:cxn>
                    <a:cxn ang="0">
                      <a:pos x="1299" y="620"/>
                    </a:cxn>
                    <a:cxn ang="0">
                      <a:pos x="1291" y="654"/>
                    </a:cxn>
                    <a:cxn ang="0">
                      <a:pos x="1281" y="685"/>
                    </a:cxn>
                    <a:cxn ang="0">
                      <a:pos x="1268" y="714"/>
                    </a:cxn>
                    <a:cxn ang="0">
                      <a:pos x="1252" y="740"/>
                    </a:cxn>
                    <a:cxn ang="0">
                      <a:pos x="1233" y="763"/>
                    </a:cxn>
                    <a:cxn ang="0">
                      <a:pos x="1213" y="783"/>
                    </a:cxn>
                    <a:cxn ang="0">
                      <a:pos x="1190" y="800"/>
                    </a:cxn>
                    <a:cxn ang="0">
                      <a:pos x="1163" y="813"/>
                    </a:cxn>
                    <a:cxn ang="0">
                      <a:pos x="1136" y="822"/>
                    </a:cxn>
                    <a:cxn ang="0">
                      <a:pos x="199" y="973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1308" h="973">
                      <a:moveTo>
                        <a:pt x="0" y="107"/>
                      </a:moveTo>
                      <a:lnTo>
                        <a:pt x="893" y="5"/>
                      </a:lnTo>
                      <a:lnTo>
                        <a:pt x="922" y="0"/>
                      </a:lnTo>
                      <a:lnTo>
                        <a:pt x="952" y="0"/>
                      </a:lnTo>
                      <a:lnTo>
                        <a:pt x="981" y="3"/>
                      </a:lnTo>
                      <a:lnTo>
                        <a:pt x="1009" y="11"/>
                      </a:lnTo>
                      <a:lnTo>
                        <a:pt x="1038" y="22"/>
                      </a:lnTo>
                      <a:lnTo>
                        <a:pt x="1066" y="37"/>
                      </a:lnTo>
                      <a:lnTo>
                        <a:pt x="1094" y="55"/>
                      </a:lnTo>
                      <a:lnTo>
                        <a:pt x="1120" y="77"/>
                      </a:lnTo>
                      <a:lnTo>
                        <a:pt x="1145" y="101"/>
                      </a:lnTo>
                      <a:lnTo>
                        <a:pt x="1169" y="129"/>
                      </a:lnTo>
                      <a:lnTo>
                        <a:pt x="1192" y="159"/>
                      </a:lnTo>
                      <a:lnTo>
                        <a:pt x="1213" y="192"/>
                      </a:lnTo>
                      <a:lnTo>
                        <a:pt x="1233" y="227"/>
                      </a:lnTo>
                      <a:lnTo>
                        <a:pt x="1250" y="265"/>
                      </a:lnTo>
                      <a:lnTo>
                        <a:pt x="1267" y="304"/>
                      </a:lnTo>
                      <a:lnTo>
                        <a:pt x="1280" y="345"/>
                      </a:lnTo>
                      <a:lnTo>
                        <a:pt x="1291" y="387"/>
                      </a:lnTo>
                      <a:lnTo>
                        <a:pt x="1299" y="429"/>
                      </a:lnTo>
                      <a:lnTo>
                        <a:pt x="1304" y="470"/>
                      </a:lnTo>
                      <a:lnTo>
                        <a:pt x="1308" y="510"/>
                      </a:lnTo>
                      <a:lnTo>
                        <a:pt x="1308" y="547"/>
                      </a:lnTo>
                      <a:lnTo>
                        <a:pt x="1304" y="585"/>
                      </a:lnTo>
                      <a:lnTo>
                        <a:pt x="1299" y="620"/>
                      </a:lnTo>
                      <a:lnTo>
                        <a:pt x="1291" y="654"/>
                      </a:lnTo>
                      <a:lnTo>
                        <a:pt x="1281" y="685"/>
                      </a:lnTo>
                      <a:lnTo>
                        <a:pt x="1268" y="714"/>
                      </a:lnTo>
                      <a:lnTo>
                        <a:pt x="1252" y="740"/>
                      </a:lnTo>
                      <a:lnTo>
                        <a:pt x="1233" y="763"/>
                      </a:lnTo>
                      <a:lnTo>
                        <a:pt x="1213" y="783"/>
                      </a:lnTo>
                      <a:lnTo>
                        <a:pt x="1190" y="800"/>
                      </a:lnTo>
                      <a:lnTo>
                        <a:pt x="1163" y="813"/>
                      </a:lnTo>
                      <a:lnTo>
                        <a:pt x="1136" y="822"/>
                      </a:lnTo>
                      <a:lnTo>
                        <a:pt x="199" y="973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30" name="Freeform 24">
                  <a:extLst>
                    <a:ext uri="{FF2B5EF4-FFF2-40B4-BE49-F238E27FC236}">
                      <a16:creationId xmlns:a16="http://schemas.microsoft.com/office/drawing/2014/main" id="{04AB05AC-06A4-B7E8-1391-BEB42AA9196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77" y="1451"/>
                  <a:ext cx="262" cy="194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893" y="5"/>
                    </a:cxn>
                    <a:cxn ang="0">
                      <a:pos x="893" y="5"/>
                    </a:cxn>
                    <a:cxn ang="0">
                      <a:pos x="922" y="0"/>
                    </a:cxn>
                    <a:cxn ang="0">
                      <a:pos x="952" y="0"/>
                    </a:cxn>
                    <a:cxn ang="0">
                      <a:pos x="981" y="3"/>
                    </a:cxn>
                    <a:cxn ang="0">
                      <a:pos x="1009" y="11"/>
                    </a:cxn>
                    <a:cxn ang="0">
                      <a:pos x="1038" y="22"/>
                    </a:cxn>
                    <a:cxn ang="0">
                      <a:pos x="1066" y="37"/>
                    </a:cxn>
                    <a:cxn ang="0">
                      <a:pos x="1094" y="55"/>
                    </a:cxn>
                    <a:cxn ang="0">
                      <a:pos x="1120" y="77"/>
                    </a:cxn>
                    <a:cxn ang="0">
                      <a:pos x="1145" y="101"/>
                    </a:cxn>
                    <a:cxn ang="0">
                      <a:pos x="1169" y="129"/>
                    </a:cxn>
                    <a:cxn ang="0">
                      <a:pos x="1192" y="159"/>
                    </a:cxn>
                    <a:cxn ang="0">
                      <a:pos x="1213" y="192"/>
                    </a:cxn>
                    <a:cxn ang="0">
                      <a:pos x="1233" y="227"/>
                    </a:cxn>
                    <a:cxn ang="0">
                      <a:pos x="1250" y="265"/>
                    </a:cxn>
                    <a:cxn ang="0">
                      <a:pos x="1267" y="304"/>
                    </a:cxn>
                    <a:cxn ang="0">
                      <a:pos x="1280" y="345"/>
                    </a:cxn>
                    <a:cxn ang="0">
                      <a:pos x="1280" y="345"/>
                    </a:cxn>
                    <a:cxn ang="0">
                      <a:pos x="1291" y="387"/>
                    </a:cxn>
                    <a:cxn ang="0">
                      <a:pos x="1299" y="429"/>
                    </a:cxn>
                    <a:cxn ang="0">
                      <a:pos x="1304" y="470"/>
                    </a:cxn>
                    <a:cxn ang="0">
                      <a:pos x="1308" y="510"/>
                    </a:cxn>
                    <a:cxn ang="0">
                      <a:pos x="1308" y="547"/>
                    </a:cxn>
                    <a:cxn ang="0">
                      <a:pos x="1304" y="585"/>
                    </a:cxn>
                    <a:cxn ang="0">
                      <a:pos x="1299" y="620"/>
                    </a:cxn>
                    <a:cxn ang="0">
                      <a:pos x="1291" y="654"/>
                    </a:cxn>
                    <a:cxn ang="0">
                      <a:pos x="1281" y="685"/>
                    </a:cxn>
                    <a:cxn ang="0">
                      <a:pos x="1268" y="714"/>
                    </a:cxn>
                    <a:cxn ang="0">
                      <a:pos x="1252" y="740"/>
                    </a:cxn>
                    <a:cxn ang="0">
                      <a:pos x="1233" y="763"/>
                    </a:cxn>
                    <a:cxn ang="0">
                      <a:pos x="1213" y="783"/>
                    </a:cxn>
                    <a:cxn ang="0">
                      <a:pos x="1190" y="800"/>
                    </a:cxn>
                    <a:cxn ang="0">
                      <a:pos x="1163" y="813"/>
                    </a:cxn>
                    <a:cxn ang="0">
                      <a:pos x="1136" y="822"/>
                    </a:cxn>
                    <a:cxn ang="0">
                      <a:pos x="199" y="973"/>
                    </a:cxn>
                  </a:cxnLst>
                  <a:rect l="0" t="0" r="r" b="b"/>
                  <a:pathLst>
                    <a:path w="1308" h="973">
                      <a:moveTo>
                        <a:pt x="0" y="107"/>
                      </a:moveTo>
                      <a:lnTo>
                        <a:pt x="893" y="5"/>
                      </a:lnTo>
                      <a:lnTo>
                        <a:pt x="893" y="5"/>
                      </a:lnTo>
                      <a:lnTo>
                        <a:pt x="922" y="0"/>
                      </a:lnTo>
                      <a:lnTo>
                        <a:pt x="952" y="0"/>
                      </a:lnTo>
                      <a:lnTo>
                        <a:pt x="981" y="3"/>
                      </a:lnTo>
                      <a:lnTo>
                        <a:pt x="1009" y="11"/>
                      </a:lnTo>
                      <a:lnTo>
                        <a:pt x="1038" y="22"/>
                      </a:lnTo>
                      <a:lnTo>
                        <a:pt x="1066" y="37"/>
                      </a:lnTo>
                      <a:lnTo>
                        <a:pt x="1094" y="55"/>
                      </a:lnTo>
                      <a:lnTo>
                        <a:pt x="1120" y="77"/>
                      </a:lnTo>
                      <a:lnTo>
                        <a:pt x="1145" y="101"/>
                      </a:lnTo>
                      <a:lnTo>
                        <a:pt x="1169" y="129"/>
                      </a:lnTo>
                      <a:lnTo>
                        <a:pt x="1192" y="159"/>
                      </a:lnTo>
                      <a:lnTo>
                        <a:pt x="1213" y="192"/>
                      </a:lnTo>
                      <a:lnTo>
                        <a:pt x="1233" y="227"/>
                      </a:lnTo>
                      <a:lnTo>
                        <a:pt x="1250" y="265"/>
                      </a:lnTo>
                      <a:lnTo>
                        <a:pt x="1267" y="304"/>
                      </a:lnTo>
                      <a:lnTo>
                        <a:pt x="1280" y="345"/>
                      </a:lnTo>
                      <a:lnTo>
                        <a:pt x="1280" y="345"/>
                      </a:lnTo>
                      <a:lnTo>
                        <a:pt x="1291" y="387"/>
                      </a:lnTo>
                      <a:lnTo>
                        <a:pt x="1299" y="429"/>
                      </a:lnTo>
                      <a:lnTo>
                        <a:pt x="1304" y="470"/>
                      </a:lnTo>
                      <a:lnTo>
                        <a:pt x="1308" y="510"/>
                      </a:lnTo>
                      <a:lnTo>
                        <a:pt x="1308" y="547"/>
                      </a:lnTo>
                      <a:lnTo>
                        <a:pt x="1304" y="585"/>
                      </a:lnTo>
                      <a:lnTo>
                        <a:pt x="1299" y="620"/>
                      </a:lnTo>
                      <a:lnTo>
                        <a:pt x="1291" y="654"/>
                      </a:lnTo>
                      <a:lnTo>
                        <a:pt x="1281" y="685"/>
                      </a:lnTo>
                      <a:lnTo>
                        <a:pt x="1268" y="714"/>
                      </a:lnTo>
                      <a:lnTo>
                        <a:pt x="1252" y="740"/>
                      </a:lnTo>
                      <a:lnTo>
                        <a:pt x="1233" y="763"/>
                      </a:lnTo>
                      <a:lnTo>
                        <a:pt x="1213" y="783"/>
                      </a:lnTo>
                      <a:lnTo>
                        <a:pt x="1190" y="800"/>
                      </a:lnTo>
                      <a:lnTo>
                        <a:pt x="1163" y="813"/>
                      </a:lnTo>
                      <a:lnTo>
                        <a:pt x="1136" y="822"/>
                      </a:lnTo>
                      <a:lnTo>
                        <a:pt x="199" y="97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31" name="Freeform 25">
                  <a:extLst>
                    <a:ext uri="{FF2B5EF4-FFF2-40B4-BE49-F238E27FC236}">
                      <a16:creationId xmlns:a16="http://schemas.microsoft.com/office/drawing/2014/main" id="{35B9460A-06F0-EAD4-556D-D5B9C2CFF03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36" y="1471"/>
                  <a:ext cx="123" cy="174"/>
                </a:xfrm>
                <a:custGeom>
                  <a:avLst/>
                  <a:gdLst/>
                  <a:ahLst/>
                  <a:cxnLst>
                    <a:cxn ang="0">
                      <a:pos x="465" y="856"/>
                    </a:cxn>
                    <a:cxn ang="0">
                      <a:pos x="516" y="824"/>
                    </a:cxn>
                    <a:cxn ang="0">
                      <a:pos x="557" y="779"/>
                    </a:cxn>
                    <a:cxn ang="0">
                      <a:pos x="587" y="721"/>
                    </a:cxn>
                    <a:cxn ang="0">
                      <a:pos x="608" y="653"/>
                    </a:cxn>
                    <a:cxn ang="0">
                      <a:pos x="616" y="577"/>
                    </a:cxn>
                    <a:cxn ang="0">
                      <a:pos x="614" y="494"/>
                    </a:cxn>
                    <a:cxn ang="0">
                      <a:pos x="599" y="408"/>
                    </a:cxn>
                    <a:cxn ang="0">
                      <a:pos x="573" y="319"/>
                    </a:cxn>
                    <a:cxn ang="0">
                      <a:pos x="538" y="239"/>
                    </a:cxn>
                    <a:cxn ang="0">
                      <a:pos x="495" y="168"/>
                    </a:cxn>
                    <a:cxn ang="0">
                      <a:pos x="445" y="107"/>
                    </a:cxn>
                    <a:cxn ang="0">
                      <a:pos x="391" y="58"/>
                    </a:cxn>
                    <a:cxn ang="0">
                      <a:pos x="334" y="23"/>
                    </a:cxn>
                    <a:cxn ang="0">
                      <a:pos x="273" y="4"/>
                    </a:cxn>
                    <a:cxn ang="0">
                      <a:pos x="212" y="1"/>
                    </a:cxn>
                    <a:cxn ang="0">
                      <a:pos x="151" y="16"/>
                    </a:cxn>
                    <a:cxn ang="0">
                      <a:pos x="99" y="46"/>
                    </a:cxn>
                    <a:cxn ang="0">
                      <a:pos x="58" y="91"/>
                    </a:cxn>
                    <a:cxn ang="0">
                      <a:pos x="28" y="149"/>
                    </a:cxn>
                    <a:cxn ang="0">
                      <a:pos x="9" y="217"/>
                    </a:cxn>
                    <a:cxn ang="0">
                      <a:pos x="0" y="294"/>
                    </a:cxn>
                    <a:cxn ang="0">
                      <a:pos x="4" y="376"/>
                    </a:cxn>
                    <a:cxn ang="0">
                      <a:pos x="18" y="462"/>
                    </a:cxn>
                    <a:cxn ang="0">
                      <a:pos x="45" y="551"/>
                    </a:cxn>
                    <a:cxn ang="0">
                      <a:pos x="80" y="632"/>
                    </a:cxn>
                    <a:cxn ang="0">
                      <a:pos x="122" y="704"/>
                    </a:cxn>
                    <a:cxn ang="0">
                      <a:pos x="171" y="765"/>
                    </a:cxn>
                    <a:cxn ang="0">
                      <a:pos x="225" y="813"/>
                    </a:cxn>
                    <a:cxn ang="0">
                      <a:pos x="283" y="848"/>
                    </a:cxn>
                    <a:cxn ang="0">
                      <a:pos x="343" y="868"/>
                    </a:cxn>
                    <a:cxn ang="0">
                      <a:pos x="404" y="870"/>
                    </a:cxn>
                  </a:cxnLst>
                  <a:rect l="0" t="0" r="r" b="b"/>
                  <a:pathLst>
                    <a:path w="616" h="871">
                      <a:moveTo>
                        <a:pt x="436" y="865"/>
                      </a:moveTo>
                      <a:lnTo>
                        <a:pt x="465" y="856"/>
                      </a:lnTo>
                      <a:lnTo>
                        <a:pt x="492" y="842"/>
                      </a:lnTo>
                      <a:lnTo>
                        <a:pt x="516" y="824"/>
                      </a:lnTo>
                      <a:lnTo>
                        <a:pt x="538" y="803"/>
                      </a:lnTo>
                      <a:lnTo>
                        <a:pt x="557" y="779"/>
                      </a:lnTo>
                      <a:lnTo>
                        <a:pt x="574" y="751"/>
                      </a:lnTo>
                      <a:lnTo>
                        <a:pt x="587" y="721"/>
                      </a:lnTo>
                      <a:lnTo>
                        <a:pt x="599" y="688"/>
                      </a:lnTo>
                      <a:lnTo>
                        <a:pt x="608" y="653"/>
                      </a:lnTo>
                      <a:lnTo>
                        <a:pt x="613" y="615"/>
                      </a:lnTo>
                      <a:lnTo>
                        <a:pt x="616" y="577"/>
                      </a:lnTo>
                      <a:lnTo>
                        <a:pt x="616" y="536"/>
                      </a:lnTo>
                      <a:lnTo>
                        <a:pt x="614" y="494"/>
                      </a:lnTo>
                      <a:lnTo>
                        <a:pt x="608" y="452"/>
                      </a:lnTo>
                      <a:lnTo>
                        <a:pt x="599" y="408"/>
                      </a:lnTo>
                      <a:lnTo>
                        <a:pt x="587" y="363"/>
                      </a:lnTo>
                      <a:lnTo>
                        <a:pt x="573" y="319"/>
                      </a:lnTo>
                      <a:lnTo>
                        <a:pt x="556" y="278"/>
                      </a:lnTo>
                      <a:lnTo>
                        <a:pt x="538" y="239"/>
                      </a:lnTo>
                      <a:lnTo>
                        <a:pt x="516" y="202"/>
                      </a:lnTo>
                      <a:lnTo>
                        <a:pt x="495" y="168"/>
                      </a:lnTo>
                      <a:lnTo>
                        <a:pt x="471" y="136"/>
                      </a:lnTo>
                      <a:lnTo>
                        <a:pt x="445" y="107"/>
                      </a:lnTo>
                      <a:lnTo>
                        <a:pt x="419" y="80"/>
                      </a:lnTo>
                      <a:lnTo>
                        <a:pt x="391" y="58"/>
                      </a:lnTo>
                      <a:lnTo>
                        <a:pt x="362" y="39"/>
                      </a:lnTo>
                      <a:lnTo>
                        <a:pt x="334" y="23"/>
                      </a:lnTo>
                      <a:lnTo>
                        <a:pt x="303" y="12"/>
                      </a:lnTo>
                      <a:lnTo>
                        <a:pt x="273" y="4"/>
                      </a:lnTo>
                      <a:lnTo>
                        <a:pt x="242" y="0"/>
                      </a:lnTo>
                      <a:lnTo>
                        <a:pt x="212" y="1"/>
                      </a:lnTo>
                      <a:lnTo>
                        <a:pt x="181" y="6"/>
                      </a:lnTo>
                      <a:lnTo>
                        <a:pt x="151" y="16"/>
                      </a:lnTo>
                      <a:lnTo>
                        <a:pt x="124" y="29"/>
                      </a:lnTo>
                      <a:lnTo>
                        <a:pt x="99" y="46"/>
                      </a:lnTo>
                      <a:lnTo>
                        <a:pt x="77" y="67"/>
                      </a:lnTo>
                      <a:lnTo>
                        <a:pt x="58" y="91"/>
                      </a:lnTo>
                      <a:lnTo>
                        <a:pt x="41" y="119"/>
                      </a:lnTo>
                      <a:lnTo>
                        <a:pt x="28" y="149"/>
                      </a:lnTo>
                      <a:lnTo>
                        <a:pt x="17" y="182"/>
                      </a:lnTo>
                      <a:lnTo>
                        <a:pt x="9" y="217"/>
                      </a:lnTo>
                      <a:lnTo>
                        <a:pt x="3" y="255"/>
                      </a:lnTo>
                      <a:lnTo>
                        <a:pt x="0" y="294"/>
                      </a:lnTo>
                      <a:lnTo>
                        <a:pt x="0" y="334"/>
                      </a:lnTo>
                      <a:lnTo>
                        <a:pt x="4" y="376"/>
                      </a:lnTo>
                      <a:lnTo>
                        <a:pt x="10" y="419"/>
                      </a:lnTo>
                      <a:lnTo>
                        <a:pt x="18" y="462"/>
                      </a:lnTo>
                      <a:lnTo>
                        <a:pt x="30" y="507"/>
                      </a:lnTo>
                      <a:lnTo>
                        <a:pt x="45" y="551"/>
                      </a:lnTo>
                      <a:lnTo>
                        <a:pt x="62" y="592"/>
                      </a:lnTo>
                      <a:lnTo>
                        <a:pt x="80" y="632"/>
                      </a:lnTo>
                      <a:lnTo>
                        <a:pt x="100" y="669"/>
                      </a:lnTo>
                      <a:lnTo>
                        <a:pt x="122" y="704"/>
                      </a:lnTo>
                      <a:lnTo>
                        <a:pt x="146" y="735"/>
                      </a:lnTo>
                      <a:lnTo>
                        <a:pt x="171" y="765"/>
                      </a:lnTo>
                      <a:lnTo>
                        <a:pt x="198" y="790"/>
                      </a:lnTo>
                      <a:lnTo>
                        <a:pt x="225" y="813"/>
                      </a:lnTo>
                      <a:lnTo>
                        <a:pt x="254" y="832"/>
                      </a:lnTo>
                      <a:lnTo>
                        <a:pt x="283" y="848"/>
                      </a:lnTo>
                      <a:lnTo>
                        <a:pt x="313" y="859"/>
                      </a:lnTo>
                      <a:lnTo>
                        <a:pt x="343" y="868"/>
                      </a:lnTo>
                      <a:lnTo>
                        <a:pt x="374" y="871"/>
                      </a:lnTo>
                      <a:lnTo>
                        <a:pt x="404" y="870"/>
                      </a:lnTo>
                      <a:lnTo>
                        <a:pt x="436" y="8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32" name="Freeform 26">
                  <a:extLst>
                    <a:ext uri="{FF2B5EF4-FFF2-40B4-BE49-F238E27FC236}">
                      <a16:creationId xmlns:a16="http://schemas.microsoft.com/office/drawing/2014/main" id="{543B8EEE-40C8-C2E2-D2E2-E0D4FE9310F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36" y="1471"/>
                  <a:ext cx="123" cy="174"/>
                </a:xfrm>
                <a:custGeom>
                  <a:avLst/>
                  <a:gdLst/>
                  <a:ahLst/>
                  <a:cxnLst>
                    <a:cxn ang="0">
                      <a:pos x="436" y="865"/>
                    </a:cxn>
                    <a:cxn ang="0">
                      <a:pos x="492" y="842"/>
                    </a:cxn>
                    <a:cxn ang="0">
                      <a:pos x="538" y="803"/>
                    </a:cxn>
                    <a:cxn ang="0">
                      <a:pos x="574" y="751"/>
                    </a:cxn>
                    <a:cxn ang="0">
                      <a:pos x="599" y="688"/>
                    </a:cxn>
                    <a:cxn ang="0">
                      <a:pos x="613" y="615"/>
                    </a:cxn>
                    <a:cxn ang="0">
                      <a:pos x="616" y="536"/>
                    </a:cxn>
                    <a:cxn ang="0">
                      <a:pos x="608" y="452"/>
                    </a:cxn>
                    <a:cxn ang="0">
                      <a:pos x="587" y="363"/>
                    </a:cxn>
                    <a:cxn ang="0">
                      <a:pos x="573" y="319"/>
                    </a:cxn>
                    <a:cxn ang="0">
                      <a:pos x="538" y="239"/>
                    </a:cxn>
                    <a:cxn ang="0">
                      <a:pos x="495" y="168"/>
                    </a:cxn>
                    <a:cxn ang="0">
                      <a:pos x="445" y="107"/>
                    </a:cxn>
                    <a:cxn ang="0">
                      <a:pos x="391" y="58"/>
                    </a:cxn>
                    <a:cxn ang="0">
                      <a:pos x="334" y="23"/>
                    </a:cxn>
                    <a:cxn ang="0">
                      <a:pos x="273" y="4"/>
                    </a:cxn>
                    <a:cxn ang="0">
                      <a:pos x="212" y="1"/>
                    </a:cxn>
                    <a:cxn ang="0">
                      <a:pos x="181" y="6"/>
                    </a:cxn>
                    <a:cxn ang="0">
                      <a:pos x="124" y="29"/>
                    </a:cxn>
                    <a:cxn ang="0">
                      <a:pos x="77" y="67"/>
                    </a:cxn>
                    <a:cxn ang="0">
                      <a:pos x="41" y="119"/>
                    </a:cxn>
                    <a:cxn ang="0">
                      <a:pos x="17" y="182"/>
                    </a:cxn>
                    <a:cxn ang="0">
                      <a:pos x="3" y="255"/>
                    </a:cxn>
                    <a:cxn ang="0">
                      <a:pos x="0" y="334"/>
                    </a:cxn>
                    <a:cxn ang="0">
                      <a:pos x="10" y="419"/>
                    </a:cxn>
                    <a:cxn ang="0">
                      <a:pos x="30" y="507"/>
                    </a:cxn>
                    <a:cxn ang="0">
                      <a:pos x="45" y="551"/>
                    </a:cxn>
                    <a:cxn ang="0">
                      <a:pos x="80" y="632"/>
                    </a:cxn>
                    <a:cxn ang="0">
                      <a:pos x="122" y="704"/>
                    </a:cxn>
                    <a:cxn ang="0">
                      <a:pos x="171" y="765"/>
                    </a:cxn>
                    <a:cxn ang="0">
                      <a:pos x="225" y="813"/>
                    </a:cxn>
                    <a:cxn ang="0">
                      <a:pos x="283" y="848"/>
                    </a:cxn>
                    <a:cxn ang="0">
                      <a:pos x="343" y="868"/>
                    </a:cxn>
                    <a:cxn ang="0">
                      <a:pos x="404" y="870"/>
                    </a:cxn>
                  </a:cxnLst>
                  <a:rect l="0" t="0" r="r" b="b"/>
                  <a:pathLst>
                    <a:path w="616" h="871">
                      <a:moveTo>
                        <a:pt x="436" y="865"/>
                      </a:moveTo>
                      <a:lnTo>
                        <a:pt x="436" y="865"/>
                      </a:lnTo>
                      <a:lnTo>
                        <a:pt x="465" y="856"/>
                      </a:lnTo>
                      <a:lnTo>
                        <a:pt x="492" y="842"/>
                      </a:lnTo>
                      <a:lnTo>
                        <a:pt x="516" y="824"/>
                      </a:lnTo>
                      <a:lnTo>
                        <a:pt x="538" y="803"/>
                      </a:lnTo>
                      <a:lnTo>
                        <a:pt x="557" y="779"/>
                      </a:lnTo>
                      <a:lnTo>
                        <a:pt x="574" y="751"/>
                      </a:lnTo>
                      <a:lnTo>
                        <a:pt x="587" y="721"/>
                      </a:lnTo>
                      <a:lnTo>
                        <a:pt x="599" y="688"/>
                      </a:lnTo>
                      <a:lnTo>
                        <a:pt x="608" y="653"/>
                      </a:lnTo>
                      <a:lnTo>
                        <a:pt x="613" y="615"/>
                      </a:lnTo>
                      <a:lnTo>
                        <a:pt x="616" y="577"/>
                      </a:lnTo>
                      <a:lnTo>
                        <a:pt x="616" y="536"/>
                      </a:lnTo>
                      <a:lnTo>
                        <a:pt x="614" y="494"/>
                      </a:lnTo>
                      <a:lnTo>
                        <a:pt x="608" y="452"/>
                      </a:lnTo>
                      <a:lnTo>
                        <a:pt x="599" y="408"/>
                      </a:lnTo>
                      <a:lnTo>
                        <a:pt x="587" y="363"/>
                      </a:lnTo>
                      <a:lnTo>
                        <a:pt x="587" y="363"/>
                      </a:lnTo>
                      <a:lnTo>
                        <a:pt x="573" y="319"/>
                      </a:lnTo>
                      <a:lnTo>
                        <a:pt x="556" y="278"/>
                      </a:lnTo>
                      <a:lnTo>
                        <a:pt x="538" y="239"/>
                      </a:lnTo>
                      <a:lnTo>
                        <a:pt x="516" y="202"/>
                      </a:lnTo>
                      <a:lnTo>
                        <a:pt x="495" y="168"/>
                      </a:lnTo>
                      <a:lnTo>
                        <a:pt x="471" y="136"/>
                      </a:lnTo>
                      <a:lnTo>
                        <a:pt x="445" y="107"/>
                      </a:lnTo>
                      <a:lnTo>
                        <a:pt x="419" y="80"/>
                      </a:lnTo>
                      <a:lnTo>
                        <a:pt x="391" y="58"/>
                      </a:lnTo>
                      <a:lnTo>
                        <a:pt x="362" y="39"/>
                      </a:lnTo>
                      <a:lnTo>
                        <a:pt x="334" y="23"/>
                      </a:lnTo>
                      <a:lnTo>
                        <a:pt x="303" y="12"/>
                      </a:lnTo>
                      <a:lnTo>
                        <a:pt x="273" y="4"/>
                      </a:lnTo>
                      <a:lnTo>
                        <a:pt x="242" y="0"/>
                      </a:lnTo>
                      <a:lnTo>
                        <a:pt x="212" y="1"/>
                      </a:lnTo>
                      <a:lnTo>
                        <a:pt x="181" y="6"/>
                      </a:lnTo>
                      <a:lnTo>
                        <a:pt x="181" y="6"/>
                      </a:lnTo>
                      <a:lnTo>
                        <a:pt x="151" y="16"/>
                      </a:lnTo>
                      <a:lnTo>
                        <a:pt x="124" y="29"/>
                      </a:lnTo>
                      <a:lnTo>
                        <a:pt x="99" y="46"/>
                      </a:lnTo>
                      <a:lnTo>
                        <a:pt x="77" y="67"/>
                      </a:lnTo>
                      <a:lnTo>
                        <a:pt x="58" y="91"/>
                      </a:lnTo>
                      <a:lnTo>
                        <a:pt x="41" y="119"/>
                      </a:lnTo>
                      <a:lnTo>
                        <a:pt x="28" y="149"/>
                      </a:lnTo>
                      <a:lnTo>
                        <a:pt x="17" y="182"/>
                      </a:lnTo>
                      <a:lnTo>
                        <a:pt x="9" y="217"/>
                      </a:lnTo>
                      <a:lnTo>
                        <a:pt x="3" y="255"/>
                      </a:lnTo>
                      <a:lnTo>
                        <a:pt x="0" y="294"/>
                      </a:lnTo>
                      <a:lnTo>
                        <a:pt x="0" y="334"/>
                      </a:lnTo>
                      <a:lnTo>
                        <a:pt x="4" y="376"/>
                      </a:lnTo>
                      <a:lnTo>
                        <a:pt x="10" y="419"/>
                      </a:lnTo>
                      <a:lnTo>
                        <a:pt x="18" y="462"/>
                      </a:lnTo>
                      <a:lnTo>
                        <a:pt x="30" y="507"/>
                      </a:lnTo>
                      <a:lnTo>
                        <a:pt x="30" y="507"/>
                      </a:lnTo>
                      <a:lnTo>
                        <a:pt x="45" y="551"/>
                      </a:lnTo>
                      <a:lnTo>
                        <a:pt x="62" y="592"/>
                      </a:lnTo>
                      <a:lnTo>
                        <a:pt x="80" y="632"/>
                      </a:lnTo>
                      <a:lnTo>
                        <a:pt x="100" y="669"/>
                      </a:lnTo>
                      <a:lnTo>
                        <a:pt x="122" y="704"/>
                      </a:lnTo>
                      <a:lnTo>
                        <a:pt x="146" y="735"/>
                      </a:lnTo>
                      <a:lnTo>
                        <a:pt x="171" y="765"/>
                      </a:lnTo>
                      <a:lnTo>
                        <a:pt x="198" y="790"/>
                      </a:lnTo>
                      <a:lnTo>
                        <a:pt x="225" y="813"/>
                      </a:lnTo>
                      <a:lnTo>
                        <a:pt x="254" y="832"/>
                      </a:lnTo>
                      <a:lnTo>
                        <a:pt x="283" y="848"/>
                      </a:lnTo>
                      <a:lnTo>
                        <a:pt x="313" y="859"/>
                      </a:lnTo>
                      <a:lnTo>
                        <a:pt x="343" y="868"/>
                      </a:lnTo>
                      <a:lnTo>
                        <a:pt x="374" y="871"/>
                      </a:lnTo>
                      <a:lnTo>
                        <a:pt x="404" y="870"/>
                      </a:lnTo>
                      <a:lnTo>
                        <a:pt x="436" y="86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33" name="Freeform 27">
                  <a:extLst>
                    <a:ext uri="{FF2B5EF4-FFF2-40B4-BE49-F238E27FC236}">
                      <a16:creationId xmlns:a16="http://schemas.microsoft.com/office/drawing/2014/main" id="{D4F91738-726A-F637-6ED1-5220F4B86B7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76" y="1532"/>
                  <a:ext cx="135" cy="61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587" y="0"/>
                    </a:cxn>
                    <a:cxn ang="0">
                      <a:pos x="554" y="1"/>
                    </a:cxn>
                    <a:cxn ang="0">
                      <a:pos x="570" y="0"/>
                    </a:cxn>
                    <a:cxn ang="0">
                      <a:pos x="587" y="2"/>
                    </a:cxn>
                    <a:cxn ang="0">
                      <a:pos x="604" y="11"/>
                    </a:cxn>
                    <a:cxn ang="0">
                      <a:pos x="620" y="22"/>
                    </a:cxn>
                    <a:cxn ang="0">
                      <a:pos x="634" y="37"/>
                    </a:cxn>
                    <a:cxn ang="0">
                      <a:pos x="646" y="56"/>
                    </a:cxn>
                    <a:cxn ang="0">
                      <a:pos x="658" y="77"/>
                    </a:cxn>
                    <a:cxn ang="0">
                      <a:pos x="667" y="100"/>
                    </a:cxn>
                    <a:cxn ang="0">
                      <a:pos x="673" y="125"/>
                    </a:cxn>
                    <a:cxn ang="0">
                      <a:pos x="675" y="149"/>
                    </a:cxn>
                    <a:cxn ang="0">
                      <a:pos x="674" y="171"/>
                    </a:cxn>
                    <a:cxn ang="0">
                      <a:pos x="670" y="191"/>
                    </a:cxn>
                    <a:cxn ang="0">
                      <a:pos x="663" y="210"/>
                    </a:cxn>
                    <a:cxn ang="0">
                      <a:pos x="653" y="224"/>
                    </a:cxn>
                    <a:cxn ang="0">
                      <a:pos x="640" y="235"/>
                    </a:cxn>
                    <a:cxn ang="0">
                      <a:pos x="625" y="241"/>
                    </a:cxn>
                    <a:cxn ang="0">
                      <a:pos x="39" y="305"/>
                    </a:cxn>
                    <a:cxn ang="0">
                      <a:pos x="0" y="64"/>
                    </a:cxn>
                  </a:cxnLst>
                  <a:rect l="0" t="0" r="r" b="b"/>
                  <a:pathLst>
                    <a:path w="675" h="305">
                      <a:moveTo>
                        <a:pt x="0" y="64"/>
                      </a:moveTo>
                      <a:lnTo>
                        <a:pt x="587" y="0"/>
                      </a:lnTo>
                      <a:lnTo>
                        <a:pt x="554" y="1"/>
                      </a:lnTo>
                      <a:lnTo>
                        <a:pt x="570" y="0"/>
                      </a:lnTo>
                      <a:lnTo>
                        <a:pt x="587" y="2"/>
                      </a:lnTo>
                      <a:lnTo>
                        <a:pt x="604" y="11"/>
                      </a:lnTo>
                      <a:lnTo>
                        <a:pt x="620" y="22"/>
                      </a:lnTo>
                      <a:lnTo>
                        <a:pt x="634" y="37"/>
                      </a:lnTo>
                      <a:lnTo>
                        <a:pt x="646" y="56"/>
                      </a:lnTo>
                      <a:lnTo>
                        <a:pt x="658" y="77"/>
                      </a:lnTo>
                      <a:lnTo>
                        <a:pt x="667" y="100"/>
                      </a:lnTo>
                      <a:lnTo>
                        <a:pt x="673" y="125"/>
                      </a:lnTo>
                      <a:lnTo>
                        <a:pt x="675" y="149"/>
                      </a:lnTo>
                      <a:lnTo>
                        <a:pt x="674" y="171"/>
                      </a:lnTo>
                      <a:lnTo>
                        <a:pt x="670" y="191"/>
                      </a:lnTo>
                      <a:lnTo>
                        <a:pt x="663" y="210"/>
                      </a:lnTo>
                      <a:lnTo>
                        <a:pt x="653" y="224"/>
                      </a:lnTo>
                      <a:lnTo>
                        <a:pt x="640" y="235"/>
                      </a:lnTo>
                      <a:lnTo>
                        <a:pt x="625" y="241"/>
                      </a:lnTo>
                      <a:lnTo>
                        <a:pt x="39" y="305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34" name="Freeform 28">
                  <a:extLst>
                    <a:ext uri="{FF2B5EF4-FFF2-40B4-BE49-F238E27FC236}">
                      <a16:creationId xmlns:a16="http://schemas.microsoft.com/office/drawing/2014/main" id="{9B1D047A-1B5B-58A1-4275-084609EA333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76" y="1532"/>
                  <a:ext cx="135" cy="61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587" y="0"/>
                    </a:cxn>
                    <a:cxn ang="0">
                      <a:pos x="554" y="1"/>
                    </a:cxn>
                    <a:cxn ang="0">
                      <a:pos x="554" y="1"/>
                    </a:cxn>
                    <a:cxn ang="0">
                      <a:pos x="570" y="0"/>
                    </a:cxn>
                    <a:cxn ang="0">
                      <a:pos x="587" y="2"/>
                    </a:cxn>
                    <a:cxn ang="0">
                      <a:pos x="604" y="11"/>
                    </a:cxn>
                    <a:cxn ang="0">
                      <a:pos x="620" y="22"/>
                    </a:cxn>
                    <a:cxn ang="0">
                      <a:pos x="634" y="37"/>
                    </a:cxn>
                    <a:cxn ang="0">
                      <a:pos x="646" y="56"/>
                    </a:cxn>
                    <a:cxn ang="0">
                      <a:pos x="658" y="77"/>
                    </a:cxn>
                    <a:cxn ang="0">
                      <a:pos x="667" y="100"/>
                    </a:cxn>
                    <a:cxn ang="0">
                      <a:pos x="667" y="100"/>
                    </a:cxn>
                    <a:cxn ang="0">
                      <a:pos x="673" y="125"/>
                    </a:cxn>
                    <a:cxn ang="0">
                      <a:pos x="675" y="149"/>
                    </a:cxn>
                    <a:cxn ang="0">
                      <a:pos x="674" y="171"/>
                    </a:cxn>
                    <a:cxn ang="0">
                      <a:pos x="670" y="191"/>
                    </a:cxn>
                    <a:cxn ang="0">
                      <a:pos x="663" y="210"/>
                    </a:cxn>
                    <a:cxn ang="0">
                      <a:pos x="653" y="224"/>
                    </a:cxn>
                    <a:cxn ang="0">
                      <a:pos x="640" y="235"/>
                    </a:cxn>
                    <a:cxn ang="0">
                      <a:pos x="625" y="241"/>
                    </a:cxn>
                    <a:cxn ang="0">
                      <a:pos x="39" y="305"/>
                    </a:cxn>
                  </a:cxnLst>
                  <a:rect l="0" t="0" r="r" b="b"/>
                  <a:pathLst>
                    <a:path w="675" h="305">
                      <a:moveTo>
                        <a:pt x="0" y="64"/>
                      </a:moveTo>
                      <a:lnTo>
                        <a:pt x="587" y="0"/>
                      </a:lnTo>
                      <a:lnTo>
                        <a:pt x="554" y="1"/>
                      </a:lnTo>
                      <a:lnTo>
                        <a:pt x="554" y="1"/>
                      </a:lnTo>
                      <a:lnTo>
                        <a:pt x="570" y="0"/>
                      </a:lnTo>
                      <a:lnTo>
                        <a:pt x="587" y="2"/>
                      </a:lnTo>
                      <a:lnTo>
                        <a:pt x="604" y="11"/>
                      </a:lnTo>
                      <a:lnTo>
                        <a:pt x="620" y="22"/>
                      </a:lnTo>
                      <a:lnTo>
                        <a:pt x="634" y="37"/>
                      </a:lnTo>
                      <a:lnTo>
                        <a:pt x="646" y="56"/>
                      </a:lnTo>
                      <a:lnTo>
                        <a:pt x="658" y="77"/>
                      </a:lnTo>
                      <a:lnTo>
                        <a:pt x="667" y="100"/>
                      </a:lnTo>
                      <a:lnTo>
                        <a:pt x="667" y="100"/>
                      </a:lnTo>
                      <a:lnTo>
                        <a:pt x="673" y="125"/>
                      </a:lnTo>
                      <a:lnTo>
                        <a:pt x="675" y="149"/>
                      </a:lnTo>
                      <a:lnTo>
                        <a:pt x="674" y="171"/>
                      </a:lnTo>
                      <a:lnTo>
                        <a:pt x="670" y="191"/>
                      </a:lnTo>
                      <a:lnTo>
                        <a:pt x="663" y="210"/>
                      </a:lnTo>
                      <a:lnTo>
                        <a:pt x="653" y="224"/>
                      </a:lnTo>
                      <a:lnTo>
                        <a:pt x="640" y="235"/>
                      </a:lnTo>
                      <a:lnTo>
                        <a:pt x="625" y="241"/>
                      </a:lnTo>
                      <a:lnTo>
                        <a:pt x="39" y="30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35" name="Freeform 30">
                  <a:extLst>
                    <a:ext uri="{FF2B5EF4-FFF2-40B4-BE49-F238E27FC236}">
                      <a16:creationId xmlns:a16="http://schemas.microsoft.com/office/drawing/2014/main" id="{4DDC233C-8DB7-27CB-4162-186E0A6CC9F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47" y="1536"/>
                  <a:ext cx="969" cy="869"/>
                </a:xfrm>
                <a:custGeom>
                  <a:avLst/>
                  <a:gdLst/>
                  <a:ahLst/>
                  <a:cxnLst>
                    <a:cxn ang="0">
                      <a:pos x="57" y="3225"/>
                    </a:cxn>
                    <a:cxn ang="0">
                      <a:pos x="946" y="2776"/>
                    </a:cxn>
                    <a:cxn ang="0">
                      <a:pos x="3121" y="502"/>
                    </a:cxn>
                    <a:cxn ang="0">
                      <a:pos x="4829" y="13"/>
                    </a:cxn>
                    <a:cxn ang="0">
                      <a:pos x="4836" y="333"/>
                    </a:cxn>
                    <a:cxn ang="0">
                      <a:pos x="4803" y="338"/>
                    </a:cxn>
                    <a:cxn ang="0">
                      <a:pos x="4729" y="349"/>
                    </a:cxn>
                    <a:cxn ang="0">
                      <a:pos x="4642" y="363"/>
                    </a:cxn>
                    <a:cxn ang="0">
                      <a:pos x="4547" y="380"/>
                    </a:cxn>
                    <a:cxn ang="0">
                      <a:pos x="4444" y="403"/>
                    </a:cxn>
                    <a:cxn ang="0">
                      <a:pos x="4333" y="432"/>
                    </a:cxn>
                    <a:cxn ang="0">
                      <a:pos x="4219" y="468"/>
                    </a:cxn>
                    <a:cxn ang="0">
                      <a:pos x="4100" y="515"/>
                    </a:cxn>
                    <a:cxn ang="0">
                      <a:pos x="3979" y="572"/>
                    </a:cxn>
                    <a:cxn ang="0">
                      <a:pos x="3858" y="642"/>
                    </a:cxn>
                    <a:cxn ang="0">
                      <a:pos x="3738" y="724"/>
                    </a:cxn>
                    <a:cxn ang="0">
                      <a:pos x="3620" y="822"/>
                    </a:cxn>
                    <a:cxn ang="0">
                      <a:pos x="3507" y="935"/>
                    </a:cxn>
                    <a:cxn ang="0">
                      <a:pos x="3398" y="1066"/>
                    </a:cxn>
                    <a:cxn ang="0">
                      <a:pos x="3299" y="1217"/>
                    </a:cxn>
                    <a:cxn ang="0">
                      <a:pos x="3206" y="1387"/>
                    </a:cxn>
                    <a:cxn ang="0">
                      <a:pos x="3164" y="1480"/>
                    </a:cxn>
                    <a:cxn ang="0">
                      <a:pos x="3117" y="1573"/>
                    </a:cxn>
                    <a:cxn ang="0">
                      <a:pos x="3066" y="1669"/>
                    </a:cxn>
                    <a:cxn ang="0">
                      <a:pos x="3015" y="1765"/>
                    </a:cxn>
                    <a:cxn ang="0">
                      <a:pos x="2961" y="1863"/>
                    </a:cxn>
                    <a:cxn ang="0">
                      <a:pos x="2906" y="1959"/>
                    </a:cxn>
                    <a:cxn ang="0">
                      <a:pos x="2854" y="2053"/>
                    </a:cxn>
                    <a:cxn ang="0">
                      <a:pos x="2801" y="2144"/>
                    </a:cxn>
                    <a:cxn ang="0">
                      <a:pos x="2750" y="2230"/>
                    </a:cxn>
                    <a:cxn ang="0">
                      <a:pos x="2702" y="2310"/>
                    </a:cxn>
                    <a:cxn ang="0">
                      <a:pos x="2659" y="2383"/>
                    </a:cxn>
                    <a:cxn ang="0">
                      <a:pos x="2619" y="2448"/>
                    </a:cxn>
                    <a:cxn ang="0">
                      <a:pos x="2585" y="2505"/>
                    </a:cxn>
                    <a:cxn ang="0">
                      <a:pos x="2556" y="2550"/>
                    </a:cxn>
                    <a:cxn ang="0">
                      <a:pos x="2536" y="2584"/>
                    </a:cxn>
                    <a:cxn ang="0">
                      <a:pos x="2523" y="2606"/>
                    </a:cxn>
                    <a:cxn ang="0">
                      <a:pos x="2518" y="2613"/>
                    </a:cxn>
                    <a:cxn ang="0">
                      <a:pos x="1548" y="4343"/>
                    </a:cxn>
                    <a:cxn ang="0">
                      <a:pos x="361" y="3933"/>
                    </a:cxn>
                    <a:cxn ang="0">
                      <a:pos x="50" y="3241"/>
                    </a:cxn>
                  </a:cxnLst>
                  <a:rect l="0" t="0" r="r" b="b"/>
                  <a:pathLst>
                    <a:path w="4846" h="4343">
                      <a:moveTo>
                        <a:pt x="64" y="3233"/>
                      </a:moveTo>
                      <a:lnTo>
                        <a:pt x="57" y="3225"/>
                      </a:lnTo>
                      <a:lnTo>
                        <a:pt x="0" y="2776"/>
                      </a:lnTo>
                      <a:lnTo>
                        <a:pt x="946" y="2776"/>
                      </a:lnTo>
                      <a:lnTo>
                        <a:pt x="1617" y="1940"/>
                      </a:lnTo>
                      <a:lnTo>
                        <a:pt x="3121" y="502"/>
                      </a:lnTo>
                      <a:lnTo>
                        <a:pt x="4846" y="0"/>
                      </a:lnTo>
                      <a:lnTo>
                        <a:pt x="4829" y="13"/>
                      </a:lnTo>
                      <a:lnTo>
                        <a:pt x="4836" y="30"/>
                      </a:lnTo>
                      <a:lnTo>
                        <a:pt x="4836" y="333"/>
                      </a:lnTo>
                      <a:lnTo>
                        <a:pt x="4836" y="333"/>
                      </a:lnTo>
                      <a:lnTo>
                        <a:pt x="4803" y="338"/>
                      </a:lnTo>
                      <a:lnTo>
                        <a:pt x="4767" y="343"/>
                      </a:lnTo>
                      <a:lnTo>
                        <a:pt x="4729" y="349"/>
                      </a:lnTo>
                      <a:lnTo>
                        <a:pt x="4687" y="355"/>
                      </a:lnTo>
                      <a:lnTo>
                        <a:pt x="4642" y="363"/>
                      </a:lnTo>
                      <a:lnTo>
                        <a:pt x="4597" y="371"/>
                      </a:lnTo>
                      <a:lnTo>
                        <a:pt x="4547" y="380"/>
                      </a:lnTo>
                      <a:lnTo>
                        <a:pt x="4497" y="390"/>
                      </a:lnTo>
                      <a:lnTo>
                        <a:pt x="4444" y="403"/>
                      </a:lnTo>
                      <a:lnTo>
                        <a:pt x="4390" y="416"/>
                      </a:lnTo>
                      <a:lnTo>
                        <a:pt x="4333" y="432"/>
                      </a:lnTo>
                      <a:lnTo>
                        <a:pt x="4277" y="449"/>
                      </a:lnTo>
                      <a:lnTo>
                        <a:pt x="4219" y="468"/>
                      </a:lnTo>
                      <a:lnTo>
                        <a:pt x="4160" y="491"/>
                      </a:lnTo>
                      <a:lnTo>
                        <a:pt x="4100" y="515"/>
                      </a:lnTo>
                      <a:lnTo>
                        <a:pt x="4040" y="542"/>
                      </a:lnTo>
                      <a:lnTo>
                        <a:pt x="3979" y="572"/>
                      </a:lnTo>
                      <a:lnTo>
                        <a:pt x="3918" y="605"/>
                      </a:lnTo>
                      <a:lnTo>
                        <a:pt x="3858" y="642"/>
                      </a:lnTo>
                      <a:lnTo>
                        <a:pt x="3798" y="682"/>
                      </a:lnTo>
                      <a:lnTo>
                        <a:pt x="3738" y="724"/>
                      </a:lnTo>
                      <a:lnTo>
                        <a:pt x="3679" y="771"/>
                      </a:lnTo>
                      <a:lnTo>
                        <a:pt x="3620" y="822"/>
                      </a:lnTo>
                      <a:lnTo>
                        <a:pt x="3563" y="877"/>
                      </a:lnTo>
                      <a:lnTo>
                        <a:pt x="3507" y="935"/>
                      </a:lnTo>
                      <a:lnTo>
                        <a:pt x="3453" y="998"/>
                      </a:lnTo>
                      <a:lnTo>
                        <a:pt x="3398" y="1066"/>
                      </a:lnTo>
                      <a:lnTo>
                        <a:pt x="3348" y="1139"/>
                      </a:lnTo>
                      <a:lnTo>
                        <a:pt x="3299" y="1217"/>
                      </a:lnTo>
                      <a:lnTo>
                        <a:pt x="3251" y="1299"/>
                      </a:lnTo>
                      <a:lnTo>
                        <a:pt x="3206" y="1387"/>
                      </a:lnTo>
                      <a:lnTo>
                        <a:pt x="3164" y="1480"/>
                      </a:lnTo>
                      <a:lnTo>
                        <a:pt x="3164" y="1480"/>
                      </a:lnTo>
                      <a:lnTo>
                        <a:pt x="3141" y="1526"/>
                      </a:lnTo>
                      <a:lnTo>
                        <a:pt x="3117" y="1573"/>
                      </a:lnTo>
                      <a:lnTo>
                        <a:pt x="3092" y="1621"/>
                      </a:lnTo>
                      <a:lnTo>
                        <a:pt x="3066" y="1669"/>
                      </a:lnTo>
                      <a:lnTo>
                        <a:pt x="3041" y="1716"/>
                      </a:lnTo>
                      <a:lnTo>
                        <a:pt x="3015" y="1765"/>
                      </a:lnTo>
                      <a:lnTo>
                        <a:pt x="2988" y="1815"/>
                      </a:lnTo>
                      <a:lnTo>
                        <a:pt x="2961" y="1863"/>
                      </a:lnTo>
                      <a:lnTo>
                        <a:pt x="2934" y="1911"/>
                      </a:lnTo>
                      <a:lnTo>
                        <a:pt x="2906" y="1959"/>
                      </a:lnTo>
                      <a:lnTo>
                        <a:pt x="2880" y="2006"/>
                      </a:lnTo>
                      <a:lnTo>
                        <a:pt x="2854" y="2053"/>
                      </a:lnTo>
                      <a:lnTo>
                        <a:pt x="2827" y="2099"/>
                      </a:lnTo>
                      <a:lnTo>
                        <a:pt x="2801" y="2144"/>
                      </a:lnTo>
                      <a:lnTo>
                        <a:pt x="2775" y="2187"/>
                      </a:lnTo>
                      <a:lnTo>
                        <a:pt x="2750" y="2230"/>
                      </a:lnTo>
                      <a:lnTo>
                        <a:pt x="2726" y="2271"/>
                      </a:lnTo>
                      <a:lnTo>
                        <a:pt x="2702" y="2310"/>
                      </a:lnTo>
                      <a:lnTo>
                        <a:pt x="2680" y="2347"/>
                      </a:lnTo>
                      <a:lnTo>
                        <a:pt x="2659" y="2383"/>
                      </a:lnTo>
                      <a:lnTo>
                        <a:pt x="2638" y="2417"/>
                      </a:lnTo>
                      <a:lnTo>
                        <a:pt x="2619" y="2448"/>
                      </a:lnTo>
                      <a:lnTo>
                        <a:pt x="2601" y="2477"/>
                      </a:lnTo>
                      <a:lnTo>
                        <a:pt x="2585" y="2505"/>
                      </a:lnTo>
                      <a:lnTo>
                        <a:pt x="2570" y="2529"/>
                      </a:lnTo>
                      <a:lnTo>
                        <a:pt x="2556" y="2550"/>
                      </a:lnTo>
                      <a:lnTo>
                        <a:pt x="2546" y="2569"/>
                      </a:lnTo>
                      <a:lnTo>
                        <a:pt x="2536" y="2584"/>
                      </a:lnTo>
                      <a:lnTo>
                        <a:pt x="2528" y="2597"/>
                      </a:lnTo>
                      <a:lnTo>
                        <a:pt x="2523" y="2606"/>
                      </a:lnTo>
                      <a:lnTo>
                        <a:pt x="2519" y="2611"/>
                      </a:lnTo>
                      <a:lnTo>
                        <a:pt x="2518" y="2613"/>
                      </a:lnTo>
                      <a:lnTo>
                        <a:pt x="1815" y="3528"/>
                      </a:lnTo>
                      <a:lnTo>
                        <a:pt x="1548" y="4343"/>
                      </a:lnTo>
                      <a:lnTo>
                        <a:pt x="833" y="4185"/>
                      </a:lnTo>
                      <a:lnTo>
                        <a:pt x="361" y="3933"/>
                      </a:lnTo>
                      <a:lnTo>
                        <a:pt x="50" y="3641"/>
                      </a:lnTo>
                      <a:lnTo>
                        <a:pt x="50" y="3241"/>
                      </a:lnTo>
                      <a:lnTo>
                        <a:pt x="64" y="3233"/>
                      </a:lnTo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36" name="Freeform 31">
                  <a:extLst>
                    <a:ext uri="{FF2B5EF4-FFF2-40B4-BE49-F238E27FC236}">
                      <a16:creationId xmlns:a16="http://schemas.microsoft.com/office/drawing/2014/main" id="{5CE54200-E2BC-5917-93C1-C8FE8EA4158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29" y="1510"/>
                  <a:ext cx="1505" cy="938"/>
                </a:xfrm>
                <a:custGeom>
                  <a:avLst/>
                  <a:gdLst/>
                  <a:ahLst/>
                  <a:cxnLst>
                    <a:cxn ang="0">
                      <a:pos x="4901" y="330"/>
                    </a:cxn>
                    <a:cxn ang="0">
                      <a:pos x="3986" y="732"/>
                    </a:cxn>
                    <a:cxn ang="0">
                      <a:pos x="3130" y="1509"/>
                    </a:cxn>
                    <a:cxn ang="0">
                      <a:pos x="2415" y="2276"/>
                    </a:cxn>
                    <a:cxn ang="0">
                      <a:pos x="1815" y="2882"/>
                    </a:cxn>
                    <a:cxn ang="0">
                      <a:pos x="1452" y="3198"/>
                    </a:cxn>
                    <a:cxn ang="0">
                      <a:pos x="1008" y="3269"/>
                    </a:cxn>
                    <a:cxn ang="0">
                      <a:pos x="451" y="3276"/>
                    </a:cxn>
                    <a:cxn ang="0">
                      <a:pos x="180" y="3267"/>
                    </a:cxn>
                    <a:cxn ang="0">
                      <a:pos x="471" y="3410"/>
                    </a:cxn>
                    <a:cxn ang="0">
                      <a:pos x="1053" y="3382"/>
                    </a:cxn>
                    <a:cxn ang="0">
                      <a:pos x="1473" y="3279"/>
                    </a:cxn>
                    <a:cxn ang="0">
                      <a:pos x="1946" y="2798"/>
                    </a:cxn>
                    <a:cxn ang="0">
                      <a:pos x="2251" y="2477"/>
                    </a:cxn>
                    <a:cxn ang="0">
                      <a:pos x="2700" y="2040"/>
                    </a:cxn>
                    <a:cxn ang="0">
                      <a:pos x="3048" y="1698"/>
                    </a:cxn>
                    <a:cxn ang="0">
                      <a:pos x="2890" y="1918"/>
                    </a:cxn>
                    <a:cxn ang="0">
                      <a:pos x="2553" y="2334"/>
                    </a:cxn>
                    <a:cxn ang="0">
                      <a:pos x="2302" y="2627"/>
                    </a:cxn>
                    <a:cxn ang="0">
                      <a:pos x="1894" y="3048"/>
                    </a:cxn>
                    <a:cxn ang="0">
                      <a:pos x="1382" y="3397"/>
                    </a:cxn>
                    <a:cxn ang="0">
                      <a:pos x="724" y="3608"/>
                    </a:cxn>
                    <a:cxn ang="0">
                      <a:pos x="138" y="3796"/>
                    </a:cxn>
                    <a:cxn ang="0">
                      <a:pos x="214" y="3942"/>
                    </a:cxn>
                    <a:cxn ang="0">
                      <a:pos x="893" y="3699"/>
                    </a:cxn>
                    <a:cxn ang="0">
                      <a:pos x="1600" y="3382"/>
                    </a:cxn>
                    <a:cxn ang="0">
                      <a:pos x="1974" y="3035"/>
                    </a:cxn>
                    <a:cxn ang="0">
                      <a:pos x="2278" y="2681"/>
                    </a:cxn>
                    <a:cxn ang="0">
                      <a:pos x="2627" y="2303"/>
                    </a:cxn>
                    <a:cxn ang="0">
                      <a:pos x="3039" y="1844"/>
                    </a:cxn>
                    <a:cxn ang="0">
                      <a:pos x="3235" y="1623"/>
                    </a:cxn>
                    <a:cxn ang="0">
                      <a:pos x="2941" y="2016"/>
                    </a:cxn>
                    <a:cxn ang="0">
                      <a:pos x="2615" y="2458"/>
                    </a:cxn>
                    <a:cxn ang="0">
                      <a:pos x="2359" y="2789"/>
                    </a:cxn>
                    <a:cxn ang="0">
                      <a:pos x="1681" y="3471"/>
                    </a:cxn>
                    <a:cxn ang="0">
                      <a:pos x="1009" y="3934"/>
                    </a:cxn>
                    <a:cxn ang="0">
                      <a:pos x="738" y="4314"/>
                    </a:cxn>
                    <a:cxn ang="0">
                      <a:pos x="1326" y="3850"/>
                    </a:cxn>
                    <a:cxn ang="0">
                      <a:pos x="1992" y="3240"/>
                    </a:cxn>
                    <a:cxn ang="0">
                      <a:pos x="2502" y="2639"/>
                    </a:cxn>
                    <a:cxn ang="0">
                      <a:pos x="2879" y="2208"/>
                    </a:cxn>
                    <a:cxn ang="0">
                      <a:pos x="3231" y="1806"/>
                    </a:cxn>
                    <a:cxn ang="0">
                      <a:pos x="3243" y="1818"/>
                    </a:cxn>
                    <a:cxn ang="0">
                      <a:pos x="2887" y="2317"/>
                    </a:cxn>
                    <a:cxn ang="0">
                      <a:pos x="2605" y="2699"/>
                    </a:cxn>
                    <a:cxn ang="0">
                      <a:pos x="2436" y="2898"/>
                    </a:cxn>
                    <a:cxn ang="0">
                      <a:pos x="2166" y="3207"/>
                    </a:cxn>
                    <a:cxn ang="0">
                      <a:pos x="1966" y="3498"/>
                    </a:cxn>
                    <a:cxn ang="0">
                      <a:pos x="1811" y="4621"/>
                    </a:cxn>
                    <a:cxn ang="0">
                      <a:pos x="1883" y="4166"/>
                    </a:cxn>
                    <a:cxn ang="0">
                      <a:pos x="2028" y="3604"/>
                    </a:cxn>
                    <a:cxn ang="0">
                      <a:pos x="2292" y="3171"/>
                    </a:cxn>
                    <a:cxn ang="0">
                      <a:pos x="2553" y="2803"/>
                    </a:cxn>
                    <a:cxn ang="0">
                      <a:pos x="2837" y="2478"/>
                    </a:cxn>
                    <a:cxn ang="0">
                      <a:pos x="3125" y="2147"/>
                    </a:cxn>
                    <a:cxn ang="0">
                      <a:pos x="3357" y="1858"/>
                    </a:cxn>
                    <a:cxn ang="0">
                      <a:pos x="3942" y="1133"/>
                    </a:cxn>
                    <a:cxn ang="0">
                      <a:pos x="4708" y="544"/>
                    </a:cxn>
                    <a:cxn ang="0">
                      <a:pos x="5701" y="273"/>
                    </a:cxn>
                    <a:cxn ang="0">
                      <a:pos x="6104" y="223"/>
                    </a:cxn>
                    <a:cxn ang="0">
                      <a:pos x="6387" y="216"/>
                    </a:cxn>
                  </a:cxnLst>
                  <a:rect l="0" t="0" r="r" b="b"/>
                  <a:pathLst>
                    <a:path w="7527" h="4689">
                      <a:moveTo>
                        <a:pt x="7527" y="0"/>
                      </a:moveTo>
                      <a:lnTo>
                        <a:pt x="6401" y="49"/>
                      </a:lnTo>
                      <a:lnTo>
                        <a:pt x="5662" y="235"/>
                      </a:lnTo>
                      <a:lnTo>
                        <a:pt x="5561" y="239"/>
                      </a:lnTo>
                      <a:lnTo>
                        <a:pt x="5462" y="245"/>
                      </a:lnTo>
                      <a:lnTo>
                        <a:pt x="5365" y="253"/>
                      </a:lnTo>
                      <a:lnTo>
                        <a:pt x="5268" y="263"/>
                      </a:lnTo>
                      <a:lnTo>
                        <a:pt x="5174" y="276"/>
                      </a:lnTo>
                      <a:lnTo>
                        <a:pt x="5082" y="292"/>
                      </a:lnTo>
                      <a:lnTo>
                        <a:pt x="4990" y="309"/>
                      </a:lnTo>
                      <a:lnTo>
                        <a:pt x="4901" y="330"/>
                      </a:lnTo>
                      <a:lnTo>
                        <a:pt x="4814" y="353"/>
                      </a:lnTo>
                      <a:lnTo>
                        <a:pt x="4726" y="378"/>
                      </a:lnTo>
                      <a:lnTo>
                        <a:pt x="4640" y="406"/>
                      </a:lnTo>
                      <a:lnTo>
                        <a:pt x="4555" y="436"/>
                      </a:lnTo>
                      <a:lnTo>
                        <a:pt x="4472" y="470"/>
                      </a:lnTo>
                      <a:lnTo>
                        <a:pt x="4389" y="507"/>
                      </a:lnTo>
                      <a:lnTo>
                        <a:pt x="4307" y="545"/>
                      </a:lnTo>
                      <a:lnTo>
                        <a:pt x="4225" y="588"/>
                      </a:lnTo>
                      <a:lnTo>
                        <a:pt x="4145" y="633"/>
                      </a:lnTo>
                      <a:lnTo>
                        <a:pt x="4065" y="681"/>
                      </a:lnTo>
                      <a:lnTo>
                        <a:pt x="3986" y="732"/>
                      </a:lnTo>
                      <a:lnTo>
                        <a:pt x="3908" y="787"/>
                      </a:lnTo>
                      <a:lnTo>
                        <a:pt x="3828" y="844"/>
                      </a:lnTo>
                      <a:lnTo>
                        <a:pt x="3751" y="905"/>
                      </a:lnTo>
                      <a:lnTo>
                        <a:pt x="3673" y="968"/>
                      </a:lnTo>
                      <a:lnTo>
                        <a:pt x="3595" y="1036"/>
                      </a:lnTo>
                      <a:lnTo>
                        <a:pt x="3518" y="1106"/>
                      </a:lnTo>
                      <a:lnTo>
                        <a:pt x="3441" y="1179"/>
                      </a:lnTo>
                      <a:lnTo>
                        <a:pt x="3363" y="1256"/>
                      </a:lnTo>
                      <a:lnTo>
                        <a:pt x="3286" y="1338"/>
                      </a:lnTo>
                      <a:lnTo>
                        <a:pt x="3208" y="1421"/>
                      </a:lnTo>
                      <a:lnTo>
                        <a:pt x="3130" y="1509"/>
                      </a:lnTo>
                      <a:lnTo>
                        <a:pt x="3051" y="1601"/>
                      </a:lnTo>
                      <a:lnTo>
                        <a:pt x="2972" y="1696"/>
                      </a:lnTo>
                      <a:lnTo>
                        <a:pt x="2911" y="1760"/>
                      </a:lnTo>
                      <a:lnTo>
                        <a:pt x="2848" y="1825"/>
                      </a:lnTo>
                      <a:lnTo>
                        <a:pt x="2786" y="1891"/>
                      </a:lnTo>
                      <a:lnTo>
                        <a:pt x="2723" y="1955"/>
                      </a:lnTo>
                      <a:lnTo>
                        <a:pt x="2660" y="2021"/>
                      </a:lnTo>
                      <a:lnTo>
                        <a:pt x="2599" y="2085"/>
                      </a:lnTo>
                      <a:lnTo>
                        <a:pt x="2537" y="2149"/>
                      </a:lnTo>
                      <a:lnTo>
                        <a:pt x="2475" y="2214"/>
                      </a:lnTo>
                      <a:lnTo>
                        <a:pt x="2415" y="2276"/>
                      </a:lnTo>
                      <a:lnTo>
                        <a:pt x="2355" y="2339"/>
                      </a:lnTo>
                      <a:lnTo>
                        <a:pt x="2295" y="2399"/>
                      </a:lnTo>
                      <a:lnTo>
                        <a:pt x="2237" y="2460"/>
                      </a:lnTo>
                      <a:lnTo>
                        <a:pt x="2179" y="2518"/>
                      </a:lnTo>
                      <a:lnTo>
                        <a:pt x="2123" y="2575"/>
                      </a:lnTo>
                      <a:lnTo>
                        <a:pt x="2067" y="2631"/>
                      </a:lnTo>
                      <a:lnTo>
                        <a:pt x="2015" y="2686"/>
                      </a:lnTo>
                      <a:lnTo>
                        <a:pt x="1962" y="2738"/>
                      </a:lnTo>
                      <a:lnTo>
                        <a:pt x="1911" y="2788"/>
                      </a:lnTo>
                      <a:lnTo>
                        <a:pt x="1862" y="2836"/>
                      </a:lnTo>
                      <a:lnTo>
                        <a:pt x="1815" y="2882"/>
                      </a:lnTo>
                      <a:lnTo>
                        <a:pt x="1770" y="2926"/>
                      </a:lnTo>
                      <a:lnTo>
                        <a:pt x="1727" y="2967"/>
                      </a:lnTo>
                      <a:lnTo>
                        <a:pt x="1686" y="3005"/>
                      </a:lnTo>
                      <a:lnTo>
                        <a:pt x="1648" y="3040"/>
                      </a:lnTo>
                      <a:lnTo>
                        <a:pt x="1612" y="3073"/>
                      </a:lnTo>
                      <a:lnTo>
                        <a:pt x="1578" y="3102"/>
                      </a:lnTo>
                      <a:lnTo>
                        <a:pt x="1547" y="3128"/>
                      </a:lnTo>
                      <a:lnTo>
                        <a:pt x="1519" y="3150"/>
                      </a:lnTo>
                      <a:lnTo>
                        <a:pt x="1494" y="3170"/>
                      </a:lnTo>
                      <a:lnTo>
                        <a:pt x="1471" y="3185"/>
                      </a:lnTo>
                      <a:lnTo>
                        <a:pt x="1452" y="3198"/>
                      </a:lnTo>
                      <a:lnTo>
                        <a:pt x="1436" y="3205"/>
                      </a:lnTo>
                      <a:lnTo>
                        <a:pt x="1405" y="3215"/>
                      </a:lnTo>
                      <a:lnTo>
                        <a:pt x="1371" y="3224"/>
                      </a:lnTo>
                      <a:lnTo>
                        <a:pt x="1334" y="3233"/>
                      </a:lnTo>
                      <a:lnTo>
                        <a:pt x="1293" y="3240"/>
                      </a:lnTo>
                      <a:lnTo>
                        <a:pt x="1251" y="3246"/>
                      </a:lnTo>
                      <a:lnTo>
                        <a:pt x="1205" y="3252"/>
                      </a:lnTo>
                      <a:lnTo>
                        <a:pt x="1158" y="3258"/>
                      </a:lnTo>
                      <a:lnTo>
                        <a:pt x="1109" y="3262"/>
                      </a:lnTo>
                      <a:lnTo>
                        <a:pt x="1059" y="3266"/>
                      </a:lnTo>
                      <a:lnTo>
                        <a:pt x="1008" y="3269"/>
                      </a:lnTo>
                      <a:lnTo>
                        <a:pt x="956" y="3272"/>
                      </a:lnTo>
                      <a:lnTo>
                        <a:pt x="903" y="3274"/>
                      </a:lnTo>
                      <a:lnTo>
                        <a:pt x="850" y="3275"/>
                      </a:lnTo>
                      <a:lnTo>
                        <a:pt x="797" y="3276"/>
                      </a:lnTo>
                      <a:lnTo>
                        <a:pt x="744" y="3278"/>
                      </a:lnTo>
                      <a:lnTo>
                        <a:pt x="693" y="3278"/>
                      </a:lnTo>
                      <a:lnTo>
                        <a:pt x="641" y="3278"/>
                      </a:lnTo>
                      <a:lnTo>
                        <a:pt x="592" y="3278"/>
                      </a:lnTo>
                      <a:lnTo>
                        <a:pt x="542" y="3278"/>
                      </a:lnTo>
                      <a:lnTo>
                        <a:pt x="497" y="3276"/>
                      </a:lnTo>
                      <a:lnTo>
                        <a:pt x="451" y="3276"/>
                      </a:lnTo>
                      <a:lnTo>
                        <a:pt x="409" y="3275"/>
                      </a:lnTo>
                      <a:lnTo>
                        <a:pt x="369" y="3274"/>
                      </a:lnTo>
                      <a:lnTo>
                        <a:pt x="333" y="3273"/>
                      </a:lnTo>
                      <a:lnTo>
                        <a:pt x="299" y="3272"/>
                      </a:lnTo>
                      <a:lnTo>
                        <a:pt x="269" y="3270"/>
                      </a:lnTo>
                      <a:lnTo>
                        <a:pt x="244" y="3269"/>
                      </a:lnTo>
                      <a:lnTo>
                        <a:pt x="221" y="3269"/>
                      </a:lnTo>
                      <a:lnTo>
                        <a:pt x="204" y="3268"/>
                      </a:lnTo>
                      <a:lnTo>
                        <a:pt x="191" y="3267"/>
                      </a:lnTo>
                      <a:lnTo>
                        <a:pt x="183" y="3267"/>
                      </a:lnTo>
                      <a:lnTo>
                        <a:pt x="180" y="3267"/>
                      </a:lnTo>
                      <a:lnTo>
                        <a:pt x="21" y="3410"/>
                      </a:lnTo>
                      <a:lnTo>
                        <a:pt x="57" y="3410"/>
                      </a:lnTo>
                      <a:lnTo>
                        <a:pt x="96" y="3410"/>
                      </a:lnTo>
                      <a:lnTo>
                        <a:pt x="136" y="3410"/>
                      </a:lnTo>
                      <a:lnTo>
                        <a:pt x="179" y="3410"/>
                      </a:lnTo>
                      <a:lnTo>
                        <a:pt x="223" y="3411"/>
                      </a:lnTo>
                      <a:lnTo>
                        <a:pt x="270" y="3411"/>
                      </a:lnTo>
                      <a:lnTo>
                        <a:pt x="320" y="3411"/>
                      </a:lnTo>
                      <a:lnTo>
                        <a:pt x="369" y="3411"/>
                      </a:lnTo>
                      <a:lnTo>
                        <a:pt x="420" y="3410"/>
                      </a:lnTo>
                      <a:lnTo>
                        <a:pt x="471" y="3410"/>
                      </a:lnTo>
                      <a:lnTo>
                        <a:pt x="524" y="3410"/>
                      </a:lnTo>
                      <a:lnTo>
                        <a:pt x="578" y="3409"/>
                      </a:lnTo>
                      <a:lnTo>
                        <a:pt x="631" y="3407"/>
                      </a:lnTo>
                      <a:lnTo>
                        <a:pt x="685" y="3405"/>
                      </a:lnTo>
                      <a:lnTo>
                        <a:pt x="739" y="3404"/>
                      </a:lnTo>
                      <a:lnTo>
                        <a:pt x="794" y="3401"/>
                      </a:lnTo>
                      <a:lnTo>
                        <a:pt x="848" y="3399"/>
                      </a:lnTo>
                      <a:lnTo>
                        <a:pt x="901" y="3395"/>
                      </a:lnTo>
                      <a:lnTo>
                        <a:pt x="952" y="3392"/>
                      </a:lnTo>
                      <a:lnTo>
                        <a:pt x="1004" y="3387"/>
                      </a:lnTo>
                      <a:lnTo>
                        <a:pt x="1053" y="3382"/>
                      </a:lnTo>
                      <a:lnTo>
                        <a:pt x="1103" y="3376"/>
                      </a:lnTo>
                      <a:lnTo>
                        <a:pt x="1150" y="3370"/>
                      </a:lnTo>
                      <a:lnTo>
                        <a:pt x="1195" y="3364"/>
                      </a:lnTo>
                      <a:lnTo>
                        <a:pt x="1239" y="3355"/>
                      </a:lnTo>
                      <a:lnTo>
                        <a:pt x="1281" y="3347"/>
                      </a:lnTo>
                      <a:lnTo>
                        <a:pt x="1319" y="3338"/>
                      </a:lnTo>
                      <a:lnTo>
                        <a:pt x="1357" y="3329"/>
                      </a:lnTo>
                      <a:lnTo>
                        <a:pt x="1390" y="3318"/>
                      </a:lnTo>
                      <a:lnTo>
                        <a:pt x="1422" y="3306"/>
                      </a:lnTo>
                      <a:lnTo>
                        <a:pt x="1449" y="3292"/>
                      </a:lnTo>
                      <a:lnTo>
                        <a:pt x="1473" y="3279"/>
                      </a:lnTo>
                      <a:lnTo>
                        <a:pt x="1521" y="3238"/>
                      </a:lnTo>
                      <a:lnTo>
                        <a:pt x="1569" y="3195"/>
                      </a:lnTo>
                      <a:lnTo>
                        <a:pt x="1616" y="3151"/>
                      </a:lnTo>
                      <a:lnTo>
                        <a:pt x="1662" y="3107"/>
                      </a:lnTo>
                      <a:lnTo>
                        <a:pt x="1707" y="3062"/>
                      </a:lnTo>
                      <a:lnTo>
                        <a:pt x="1751" y="3016"/>
                      </a:lnTo>
                      <a:lnTo>
                        <a:pt x="1793" y="2971"/>
                      </a:lnTo>
                      <a:lnTo>
                        <a:pt x="1834" y="2926"/>
                      </a:lnTo>
                      <a:lnTo>
                        <a:pt x="1873" y="2882"/>
                      </a:lnTo>
                      <a:lnTo>
                        <a:pt x="1910" y="2840"/>
                      </a:lnTo>
                      <a:lnTo>
                        <a:pt x="1946" y="2798"/>
                      </a:lnTo>
                      <a:lnTo>
                        <a:pt x="1978" y="2760"/>
                      </a:lnTo>
                      <a:lnTo>
                        <a:pt x="2010" y="2723"/>
                      </a:lnTo>
                      <a:lnTo>
                        <a:pt x="2039" y="2690"/>
                      </a:lnTo>
                      <a:lnTo>
                        <a:pt x="2064" y="2659"/>
                      </a:lnTo>
                      <a:lnTo>
                        <a:pt x="2088" y="2632"/>
                      </a:lnTo>
                      <a:lnTo>
                        <a:pt x="2108" y="2614"/>
                      </a:lnTo>
                      <a:lnTo>
                        <a:pt x="2131" y="2592"/>
                      </a:lnTo>
                      <a:lnTo>
                        <a:pt x="2158" y="2567"/>
                      </a:lnTo>
                      <a:lnTo>
                        <a:pt x="2187" y="2540"/>
                      </a:lnTo>
                      <a:lnTo>
                        <a:pt x="2218" y="2510"/>
                      </a:lnTo>
                      <a:lnTo>
                        <a:pt x="2251" y="2477"/>
                      </a:lnTo>
                      <a:lnTo>
                        <a:pt x="2288" y="2442"/>
                      </a:lnTo>
                      <a:lnTo>
                        <a:pt x="2325" y="2405"/>
                      </a:lnTo>
                      <a:lnTo>
                        <a:pt x="2365" y="2368"/>
                      </a:lnTo>
                      <a:lnTo>
                        <a:pt x="2404" y="2329"/>
                      </a:lnTo>
                      <a:lnTo>
                        <a:pt x="2445" y="2289"/>
                      </a:lnTo>
                      <a:lnTo>
                        <a:pt x="2487" y="2248"/>
                      </a:lnTo>
                      <a:lnTo>
                        <a:pt x="2531" y="2206"/>
                      </a:lnTo>
                      <a:lnTo>
                        <a:pt x="2573" y="2164"/>
                      </a:lnTo>
                      <a:lnTo>
                        <a:pt x="2616" y="2123"/>
                      </a:lnTo>
                      <a:lnTo>
                        <a:pt x="2658" y="2081"/>
                      </a:lnTo>
                      <a:lnTo>
                        <a:pt x="2700" y="2040"/>
                      </a:lnTo>
                      <a:lnTo>
                        <a:pt x="2741" y="2000"/>
                      </a:lnTo>
                      <a:lnTo>
                        <a:pt x="2781" y="1961"/>
                      </a:lnTo>
                      <a:lnTo>
                        <a:pt x="2819" y="1924"/>
                      </a:lnTo>
                      <a:lnTo>
                        <a:pt x="2855" y="1887"/>
                      </a:lnTo>
                      <a:lnTo>
                        <a:pt x="2891" y="1852"/>
                      </a:lnTo>
                      <a:lnTo>
                        <a:pt x="2924" y="1821"/>
                      </a:lnTo>
                      <a:lnTo>
                        <a:pt x="2954" y="1790"/>
                      </a:lnTo>
                      <a:lnTo>
                        <a:pt x="2983" y="1762"/>
                      </a:lnTo>
                      <a:lnTo>
                        <a:pt x="3007" y="1738"/>
                      </a:lnTo>
                      <a:lnTo>
                        <a:pt x="3030" y="1716"/>
                      </a:lnTo>
                      <a:lnTo>
                        <a:pt x="3048" y="1698"/>
                      </a:lnTo>
                      <a:lnTo>
                        <a:pt x="3062" y="1683"/>
                      </a:lnTo>
                      <a:lnTo>
                        <a:pt x="3073" y="1673"/>
                      </a:lnTo>
                      <a:lnTo>
                        <a:pt x="3080" y="1666"/>
                      </a:lnTo>
                      <a:lnTo>
                        <a:pt x="3083" y="1664"/>
                      </a:lnTo>
                      <a:lnTo>
                        <a:pt x="3059" y="1698"/>
                      </a:lnTo>
                      <a:lnTo>
                        <a:pt x="3032" y="1733"/>
                      </a:lnTo>
                      <a:lnTo>
                        <a:pt x="3006" y="1768"/>
                      </a:lnTo>
                      <a:lnTo>
                        <a:pt x="2978" y="1805"/>
                      </a:lnTo>
                      <a:lnTo>
                        <a:pt x="2949" y="1842"/>
                      </a:lnTo>
                      <a:lnTo>
                        <a:pt x="2920" y="1880"/>
                      </a:lnTo>
                      <a:lnTo>
                        <a:pt x="2890" y="1918"/>
                      </a:lnTo>
                      <a:lnTo>
                        <a:pt x="2860" y="1956"/>
                      </a:lnTo>
                      <a:lnTo>
                        <a:pt x="2829" y="1995"/>
                      </a:lnTo>
                      <a:lnTo>
                        <a:pt x="2799" y="2034"/>
                      </a:lnTo>
                      <a:lnTo>
                        <a:pt x="2768" y="2073"/>
                      </a:lnTo>
                      <a:lnTo>
                        <a:pt x="2736" y="2112"/>
                      </a:lnTo>
                      <a:lnTo>
                        <a:pt x="2705" y="2149"/>
                      </a:lnTo>
                      <a:lnTo>
                        <a:pt x="2674" y="2188"/>
                      </a:lnTo>
                      <a:lnTo>
                        <a:pt x="2642" y="2226"/>
                      </a:lnTo>
                      <a:lnTo>
                        <a:pt x="2612" y="2262"/>
                      </a:lnTo>
                      <a:lnTo>
                        <a:pt x="2582" y="2299"/>
                      </a:lnTo>
                      <a:lnTo>
                        <a:pt x="2553" y="2334"/>
                      </a:lnTo>
                      <a:lnTo>
                        <a:pt x="2525" y="2368"/>
                      </a:lnTo>
                      <a:lnTo>
                        <a:pt x="2497" y="2400"/>
                      </a:lnTo>
                      <a:lnTo>
                        <a:pt x="2470" y="2432"/>
                      </a:lnTo>
                      <a:lnTo>
                        <a:pt x="2444" y="2462"/>
                      </a:lnTo>
                      <a:lnTo>
                        <a:pt x="2420" y="2491"/>
                      </a:lnTo>
                      <a:lnTo>
                        <a:pt x="2396" y="2519"/>
                      </a:lnTo>
                      <a:lnTo>
                        <a:pt x="2374" y="2545"/>
                      </a:lnTo>
                      <a:lnTo>
                        <a:pt x="2354" y="2568"/>
                      </a:lnTo>
                      <a:lnTo>
                        <a:pt x="2334" y="2590"/>
                      </a:lnTo>
                      <a:lnTo>
                        <a:pt x="2318" y="2610"/>
                      </a:lnTo>
                      <a:lnTo>
                        <a:pt x="2302" y="2627"/>
                      </a:lnTo>
                      <a:lnTo>
                        <a:pt x="2289" y="2643"/>
                      </a:lnTo>
                      <a:lnTo>
                        <a:pt x="2278" y="2656"/>
                      </a:lnTo>
                      <a:lnTo>
                        <a:pt x="2268" y="2666"/>
                      </a:lnTo>
                      <a:lnTo>
                        <a:pt x="2230" y="2704"/>
                      </a:lnTo>
                      <a:lnTo>
                        <a:pt x="2188" y="2746"/>
                      </a:lnTo>
                      <a:lnTo>
                        <a:pt x="2143" y="2791"/>
                      </a:lnTo>
                      <a:lnTo>
                        <a:pt x="2096" y="2841"/>
                      </a:lnTo>
                      <a:lnTo>
                        <a:pt x="2047" y="2892"/>
                      </a:lnTo>
                      <a:lnTo>
                        <a:pt x="1998" y="2944"/>
                      </a:lnTo>
                      <a:lnTo>
                        <a:pt x="1946" y="2996"/>
                      </a:lnTo>
                      <a:lnTo>
                        <a:pt x="1894" y="3048"/>
                      </a:lnTo>
                      <a:lnTo>
                        <a:pt x="1844" y="3101"/>
                      </a:lnTo>
                      <a:lnTo>
                        <a:pt x="1792" y="3149"/>
                      </a:lnTo>
                      <a:lnTo>
                        <a:pt x="1741" y="3195"/>
                      </a:lnTo>
                      <a:lnTo>
                        <a:pt x="1692" y="3238"/>
                      </a:lnTo>
                      <a:lnTo>
                        <a:pt x="1645" y="3275"/>
                      </a:lnTo>
                      <a:lnTo>
                        <a:pt x="1600" y="3307"/>
                      </a:lnTo>
                      <a:lnTo>
                        <a:pt x="1556" y="3333"/>
                      </a:lnTo>
                      <a:lnTo>
                        <a:pt x="1517" y="3352"/>
                      </a:lnTo>
                      <a:lnTo>
                        <a:pt x="1474" y="3365"/>
                      </a:lnTo>
                      <a:lnTo>
                        <a:pt x="1430" y="3380"/>
                      </a:lnTo>
                      <a:lnTo>
                        <a:pt x="1382" y="3397"/>
                      </a:lnTo>
                      <a:lnTo>
                        <a:pt x="1330" y="3412"/>
                      </a:lnTo>
                      <a:lnTo>
                        <a:pt x="1276" y="3430"/>
                      </a:lnTo>
                      <a:lnTo>
                        <a:pt x="1219" y="3449"/>
                      </a:lnTo>
                      <a:lnTo>
                        <a:pt x="1160" y="3467"/>
                      </a:lnTo>
                      <a:lnTo>
                        <a:pt x="1100" y="3486"/>
                      </a:lnTo>
                      <a:lnTo>
                        <a:pt x="1039" y="3507"/>
                      </a:lnTo>
                      <a:lnTo>
                        <a:pt x="978" y="3526"/>
                      </a:lnTo>
                      <a:lnTo>
                        <a:pt x="914" y="3547"/>
                      </a:lnTo>
                      <a:lnTo>
                        <a:pt x="850" y="3568"/>
                      </a:lnTo>
                      <a:lnTo>
                        <a:pt x="788" y="3588"/>
                      </a:lnTo>
                      <a:lnTo>
                        <a:pt x="724" y="3608"/>
                      </a:lnTo>
                      <a:lnTo>
                        <a:pt x="661" y="3628"/>
                      </a:lnTo>
                      <a:lnTo>
                        <a:pt x="600" y="3648"/>
                      </a:lnTo>
                      <a:lnTo>
                        <a:pt x="539" y="3667"/>
                      </a:lnTo>
                      <a:lnTo>
                        <a:pt x="480" y="3686"/>
                      </a:lnTo>
                      <a:lnTo>
                        <a:pt x="423" y="3705"/>
                      </a:lnTo>
                      <a:lnTo>
                        <a:pt x="368" y="3722"/>
                      </a:lnTo>
                      <a:lnTo>
                        <a:pt x="316" y="3739"/>
                      </a:lnTo>
                      <a:lnTo>
                        <a:pt x="267" y="3754"/>
                      </a:lnTo>
                      <a:lnTo>
                        <a:pt x="220" y="3769"/>
                      </a:lnTo>
                      <a:lnTo>
                        <a:pt x="178" y="3782"/>
                      </a:lnTo>
                      <a:lnTo>
                        <a:pt x="138" y="3796"/>
                      </a:lnTo>
                      <a:lnTo>
                        <a:pt x="103" y="3807"/>
                      </a:lnTo>
                      <a:lnTo>
                        <a:pt x="73" y="3816"/>
                      </a:lnTo>
                      <a:lnTo>
                        <a:pt x="48" y="3824"/>
                      </a:lnTo>
                      <a:lnTo>
                        <a:pt x="27" y="3831"/>
                      </a:lnTo>
                      <a:lnTo>
                        <a:pt x="12" y="3836"/>
                      </a:lnTo>
                      <a:lnTo>
                        <a:pt x="3" y="3838"/>
                      </a:lnTo>
                      <a:lnTo>
                        <a:pt x="0" y="3839"/>
                      </a:lnTo>
                      <a:lnTo>
                        <a:pt x="92" y="3986"/>
                      </a:lnTo>
                      <a:lnTo>
                        <a:pt x="128" y="3973"/>
                      </a:lnTo>
                      <a:lnTo>
                        <a:pt x="169" y="3958"/>
                      </a:lnTo>
                      <a:lnTo>
                        <a:pt x="214" y="3942"/>
                      </a:lnTo>
                      <a:lnTo>
                        <a:pt x="263" y="3925"/>
                      </a:lnTo>
                      <a:lnTo>
                        <a:pt x="316" y="3907"/>
                      </a:lnTo>
                      <a:lnTo>
                        <a:pt x="371" y="3888"/>
                      </a:lnTo>
                      <a:lnTo>
                        <a:pt x="430" y="3867"/>
                      </a:lnTo>
                      <a:lnTo>
                        <a:pt x="492" y="3845"/>
                      </a:lnTo>
                      <a:lnTo>
                        <a:pt x="555" y="3824"/>
                      </a:lnTo>
                      <a:lnTo>
                        <a:pt x="620" y="3799"/>
                      </a:lnTo>
                      <a:lnTo>
                        <a:pt x="688" y="3776"/>
                      </a:lnTo>
                      <a:lnTo>
                        <a:pt x="755" y="3751"/>
                      </a:lnTo>
                      <a:lnTo>
                        <a:pt x="825" y="3725"/>
                      </a:lnTo>
                      <a:lnTo>
                        <a:pt x="893" y="3699"/>
                      </a:lnTo>
                      <a:lnTo>
                        <a:pt x="963" y="3672"/>
                      </a:lnTo>
                      <a:lnTo>
                        <a:pt x="1033" y="3645"/>
                      </a:lnTo>
                      <a:lnTo>
                        <a:pt x="1103" y="3617"/>
                      </a:lnTo>
                      <a:lnTo>
                        <a:pt x="1171" y="3588"/>
                      </a:lnTo>
                      <a:lnTo>
                        <a:pt x="1239" y="3560"/>
                      </a:lnTo>
                      <a:lnTo>
                        <a:pt x="1304" y="3531"/>
                      </a:lnTo>
                      <a:lnTo>
                        <a:pt x="1369" y="3501"/>
                      </a:lnTo>
                      <a:lnTo>
                        <a:pt x="1430" y="3472"/>
                      </a:lnTo>
                      <a:lnTo>
                        <a:pt x="1490" y="3443"/>
                      </a:lnTo>
                      <a:lnTo>
                        <a:pt x="1547" y="3412"/>
                      </a:lnTo>
                      <a:lnTo>
                        <a:pt x="1600" y="3382"/>
                      </a:lnTo>
                      <a:lnTo>
                        <a:pt x="1650" y="3353"/>
                      </a:lnTo>
                      <a:lnTo>
                        <a:pt x="1696" y="3323"/>
                      </a:lnTo>
                      <a:lnTo>
                        <a:pt x="1738" y="3293"/>
                      </a:lnTo>
                      <a:lnTo>
                        <a:pt x="1775" y="3264"/>
                      </a:lnTo>
                      <a:lnTo>
                        <a:pt x="1809" y="3234"/>
                      </a:lnTo>
                      <a:lnTo>
                        <a:pt x="1837" y="3206"/>
                      </a:lnTo>
                      <a:lnTo>
                        <a:pt x="1858" y="3177"/>
                      </a:lnTo>
                      <a:lnTo>
                        <a:pt x="1882" y="3147"/>
                      </a:lnTo>
                      <a:lnTo>
                        <a:pt x="1910" y="3111"/>
                      </a:lnTo>
                      <a:lnTo>
                        <a:pt x="1941" y="3075"/>
                      </a:lnTo>
                      <a:lnTo>
                        <a:pt x="1974" y="3035"/>
                      </a:lnTo>
                      <a:lnTo>
                        <a:pt x="2009" y="2994"/>
                      </a:lnTo>
                      <a:lnTo>
                        <a:pt x="2043" y="2952"/>
                      </a:lnTo>
                      <a:lnTo>
                        <a:pt x="2079" y="2911"/>
                      </a:lnTo>
                      <a:lnTo>
                        <a:pt x="2114" y="2870"/>
                      </a:lnTo>
                      <a:lnTo>
                        <a:pt x="2147" y="2831"/>
                      </a:lnTo>
                      <a:lnTo>
                        <a:pt x="2178" y="2795"/>
                      </a:lnTo>
                      <a:lnTo>
                        <a:pt x="2207" y="2762"/>
                      </a:lnTo>
                      <a:lnTo>
                        <a:pt x="2232" y="2734"/>
                      </a:lnTo>
                      <a:lnTo>
                        <a:pt x="2253" y="2710"/>
                      </a:lnTo>
                      <a:lnTo>
                        <a:pt x="2268" y="2693"/>
                      </a:lnTo>
                      <a:lnTo>
                        <a:pt x="2278" y="2681"/>
                      </a:lnTo>
                      <a:lnTo>
                        <a:pt x="2282" y="2677"/>
                      </a:lnTo>
                      <a:lnTo>
                        <a:pt x="2309" y="2648"/>
                      </a:lnTo>
                      <a:lnTo>
                        <a:pt x="2338" y="2618"/>
                      </a:lnTo>
                      <a:lnTo>
                        <a:pt x="2369" y="2584"/>
                      </a:lnTo>
                      <a:lnTo>
                        <a:pt x="2403" y="2548"/>
                      </a:lnTo>
                      <a:lnTo>
                        <a:pt x="2437" y="2511"/>
                      </a:lnTo>
                      <a:lnTo>
                        <a:pt x="2473" y="2472"/>
                      </a:lnTo>
                      <a:lnTo>
                        <a:pt x="2510" y="2431"/>
                      </a:lnTo>
                      <a:lnTo>
                        <a:pt x="2549" y="2390"/>
                      </a:lnTo>
                      <a:lnTo>
                        <a:pt x="2587" y="2347"/>
                      </a:lnTo>
                      <a:lnTo>
                        <a:pt x="2627" y="2303"/>
                      </a:lnTo>
                      <a:lnTo>
                        <a:pt x="2666" y="2260"/>
                      </a:lnTo>
                      <a:lnTo>
                        <a:pt x="2706" y="2216"/>
                      </a:lnTo>
                      <a:lnTo>
                        <a:pt x="2746" y="2171"/>
                      </a:lnTo>
                      <a:lnTo>
                        <a:pt x="2786" y="2128"/>
                      </a:lnTo>
                      <a:lnTo>
                        <a:pt x="2824" y="2084"/>
                      </a:lnTo>
                      <a:lnTo>
                        <a:pt x="2864" y="2040"/>
                      </a:lnTo>
                      <a:lnTo>
                        <a:pt x="2901" y="1999"/>
                      </a:lnTo>
                      <a:lnTo>
                        <a:pt x="2937" y="1958"/>
                      </a:lnTo>
                      <a:lnTo>
                        <a:pt x="2973" y="1918"/>
                      </a:lnTo>
                      <a:lnTo>
                        <a:pt x="3007" y="1880"/>
                      </a:lnTo>
                      <a:lnTo>
                        <a:pt x="3039" y="1844"/>
                      </a:lnTo>
                      <a:lnTo>
                        <a:pt x="3071" y="1808"/>
                      </a:lnTo>
                      <a:lnTo>
                        <a:pt x="3100" y="1777"/>
                      </a:lnTo>
                      <a:lnTo>
                        <a:pt x="3126" y="1747"/>
                      </a:lnTo>
                      <a:lnTo>
                        <a:pt x="3150" y="1720"/>
                      </a:lnTo>
                      <a:lnTo>
                        <a:pt x="3172" y="1696"/>
                      </a:lnTo>
                      <a:lnTo>
                        <a:pt x="3190" y="1674"/>
                      </a:lnTo>
                      <a:lnTo>
                        <a:pt x="3205" y="1656"/>
                      </a:lnTo>
                      <a:lnTo>
                        <a:pt x="3219" y="1642"/>
                      </a:lnTo>
                      <a:lnTo>
                        <a:pt x="3228" y="1631"/>
                      </a:lnTo>
                      <a:lnTo>
                        <a:pt x="3233" y="1625"/>
                      </a:lnTo>
                      <a:lnTo>
                        <a:pt x="3235" y="1623"/>
                      </a:lnTo>
                      <a:lnTo>
                        <a:pt x="3214" y="1651"/>
                      </a:lnTo>
                      <a:lnTo>
                        <a:pt x="3191" y="1681"/>
                      </a:lnTo>
                      <a:lnTo>
                        <a:pt x="3167" y="1713"/>
                      </a:lnTo>
                      <a:lnTo>
                        <a:pt x="3142" y="1747"/>
                      </a:lnTo>
                      <a:lnTo>
                        <a:pt x="3115" y="1782"/>
                      </a:lnTo>
                      <a:lnTo>
                        <a:pt x="3087" y="1818"/>
                      </a:lnTo>
                      <a:lnTo>
                        <a:pt x="3060" y="1856"/>
                      </a:lnTo>
                      <a:lnTo>
                        <a:pt x="3031" y="1895"/>
                      </a:lnTo>
                      <a:lnTo>
                        <a:pt x="3001" y="1935"/>
                      </a:lnTo>
                      <a:lnTo>
                        <a:pt x="2971" y="1975"/>
                      </a:lnTo>
                      <a:lnTo>
                        <a:pt x="2941" y="2016"/>
                      </a:lnTo>
                      <a:lnTo>
                        <a:pt x="2911" y="2058"/>
                      </a:lnTo>
                      <a:lnTo>
                        <a:pt x="2879" y="2100"/>
                      </a:lnTo>
                      <a:lnTo>
                        <a:pt x="2849" y="2142"/>
                      </a:lnTo>
                      <a:lnTo>
                        <a:pt x="2818" y="2183"/>
                      </a:lnTo>
                      <a:lnTo>
                        <a:pt x="2788" y="2225"/>
                      </a:lnTo>
                      <a:lnTo>
                        <a:pt x="2758" y="2266"/>
                      </a:lnTo>
                      <a:lnTo>
                        <a:pt x="2728" y="2306"/>
                      </a:lnTo>
                      <a:lnTo>
                        <a:pt x="2699" y="2346"/>
                      </a:lnTo>
                      <a:lnTo>
                        <a:pt x="2670" y="2385"/>
                      </a:lnTo>
                      <a:lnTo>
                        <a:pt x="2642" y="2422"/>
                      </a:lnTo>
                      <a:lnTo>
                        <a:pt x="2615" y="2458"/>
                      </a:lnTo>
                      <a:lnTo>
                        <a:pt x="2590" y="2493"/>
                      </a:lnTo>
                      <a:lnTo>
                        <a:pt x="2564" y="2525"/>
                      </a:lnTo>
                      <a:lnTo>
                        <a:pt x="2540" y="2557"/>
                      </a:lnTo>
                      <a:lnTo>
                        <a:pt x="2519" y="2586"/>
                      </a:lnTo>
                      <a:lnTo>
                        <a:pt x="2497" y="2614"/>
                      </a:lnTo>
                      <a:lnTo>
                        <a:pt x="2478" y="2638"/>
                      </a:lnTo>
                      <a:lnTo>
                        <a:pt x="2460" y="2660"/>
                      </a:lnTo>
                      <a:lnTo>
                        <a:pt x="2444" y="2681"/>
                      </a:lnTo>
                      <a:lnTo>
                        <a:pt x="2430" y="2698"/>
                      </a:lnTo>
                      <a:lnTo>
                        <a:pt x="2417" y="2711"/>
                      </a:lnTo>
                      <a:lnTo>
                        <a:pt x="2359" y="2789"/>
                      </a:lnTo>
                      <a:lnTo>
                        <a:pt x="2300" y="2864"/>
                      </a:lnTo>
                      <a:lnTo>
                        <a:pt x="2239" y="2936"/>
                      </a:lnTo>
                      <a:lnTo>
                        <a:pt x="2179" y="3005"/>
                      </a:lnTo>
                      <a:lnTo>
                        <a:pt x="2118" y="3071"/>
                      </a:lnTo>
                      <a:lnTo>
                        <a:pt x="2057" y="3136"/>
                      </a:lnTo>
                      <a:lnTo>
                        <a:pt x="1994" y="3196"/>
                      </a:lnTo>
                      <a:lnTo>
                        <a:pt x="1932" y="3256"/>
                      </a:lnTo>
                      <a:lnTo>
                        <a:pt x="1869" y="3313"/>
                      </a:lnTo>
                      <a:lnTo>
                        <a:pt x="1806" y="3367"/>
                      </a:lnTo>
                      <a:lnTo>
                        <a:pt x="1744" y="3420"/>
                      </a:lnTo>
                      <a:lnTo>
                        <a:pt x="1681" y="3471"/>
                      </a:lnTo>
                      <a:lnTo>
                        <a:pt x="1619" y="3519"/>
                      </a:lnTo>
                      <a:lnTo>
                        <a:pt x="1556" y="3566"/>
                      </a:lnTo>
                      <a:lnTo>
                        <a:pt x="1494" y="3612"/>
                      </a:lnTo>
                      <a:lnTo>
                        <a:pt x="1431" y="3656"/>
                      </a:lnTo>
                      <a:lnTo>
                        <a:pt x="1370" y="3699"/>
                      </a:lnTo>
                      <a:lnTo>
                        <a:pt x="1307" y="3741"/>
                      </a:lnTo>
                      <a:lnTo>
                        <a:pt x="1247" y="3781"/>
                      </a:lnTo>
                      <a:lnTo>
                        <a:pt x="1186" y="3820"/>
                      </a:lnTo>
                      <a:lnTo>
                        <a:pt x="1127" y="3859"/>
                      </a:lnTo>
                      <a:lnTo>
                        <a:pt x="1067" y="3896"/>
                      </a:lnTo>
                      <a:lnTo>
                        <a:pt x="1009" y="3934"/>
                      </a:lnTo>
                      <a:lnTo>
                        <a:pt x="951" y="3970"/>
                      </a:lnTo>
                      <a:lnTo>
                        <a:pt x="895" y="4007"/>
                      </a:lnTo>
                      <a:lnTo>
                        <a:pt x="838" y="4042"/>
                      </a:lnTo>
                      <a:lnTo>
                        <a:pt x="784" y="4077"/>
                      </a:lnTo>
                      <a:lnTo>
                        <a:pt x="730" y="4112"/>
                      </a:lnTo>
                      <a:lnTo>
                        <a:pt x="677" y="4149"/>
                      </a:lnTo>
                      <a:lnTo>
                        <a:pt x="626" y="4184"/>
                      </a:lnTo>
                      <a:lnTo>
                        <a:pt x="576" y="4219"/>
                      </a:lnTo>
                      <a:lnTo>
                        <a:pt x="528" y="4255"/>
                      </a:lnTo>
                      <a:lnTo>
                        <a:pt x="695" y="4345"/>
                      </a:lnTo>
                      <a:lnTo>
                        <a:pt x="738" y="4314"/>
                      </a:lnTo>
                      <a:lnTo>
                        <a:pt x="783" y="4280"/>
                      </a:lnTo>
                      <a:lnTo>
                        <a:pt x="830" y="4245"/>
                      </a:lnTo>
                      <a:lnTo>
                        <a:pt x="879" y="4207"/>
                      </a:lnTo>
                      <a:lnTo>
                        <a:pt x="931" y="4168"/>
                      </a:lnTo>
                      <a:lnTo>
                        <a:pt x="982" y="4127"/>
                      </a:lnTo>
                      <a:lnTo>
                        <a:pt x="1038" y="4084"/>
                      </a:lnTo>
                      <a:lnTo>
                        <a:pt x="1093" y="4041"/>
                      </a:lnTo>
                      <a:lnTo>
                        <a:pt x="1150" y="3995"/>
                      </a:lnTo>
                      <a:lnTo>
                        <a:pt x="1209" y="3947"/>
                      </a:lnTo>
                      <a:lnTo>
                        <a:pt x="1268" y="3900"/>
                      </a:lnTo>
                      <a:lnTo>
                        <a:pt x="1326" y="3850"/>
                      </a:lnTo>
                      <a:lnTo>
                        <a:pt x="1387" y="3799"/>
                      </a:lnTo>
                      <a:lnTo>
                        <a:pt x="1448" y="3747"/>
                      </a:lnTo>
                      <a:lnTo>
                        <a:pt x="1509" y="3694"/>
                      </a:lnTo>
                      <a:lnTo>
                        <a:pt x="1571" y="3640"/>
                      </a:lnTo>
                      <a:lnTo>
                        <a:pt x="1632" y="3585"/>
                      </a:lnTo>
                      <a:lnTo>
                        <a:pt x="1693" y="3530"/>
                      </a:lnTo>
                      <a:lnTo>
                        <a:pt x="1754" y="3473"/>
                      </a:lnTo>
                      <a:lnTo>
                        <a:pt x="1815" y="3416"/>
                      </a:lnTo>
                      <a:lnTo>
                        <a:pt x="1874" y="3358"/>
                      </a:lnTo>
                      <a:lnTo>
                        <a:pt x="1934" y="3299"/>
                      </a:lnTo>
                      <a:lnTo>
                        <a:pt x="1992" y="3240"/>
                      </a:lnTo>
                      <a:lnTo>
                        <a:pt x="2048" y="3181"/>
                      </a:lnTo>
                      <a:lnTo>
                        <a:pt x="2105" y="3121"/>
                      </a:lnTo>
                      <a:lnTo>
                        <a:pt x="2159" y="3062"/>
                      </a:lnTo>
                      <a:lnTo>
                        <a:pt x="2212" y="3001"/>
                      </a:lnTo>
                      <a:lnTo>
                        <a:pt x="2264" y="2942"/>
                      </a:lnTo>
                      <a:lnTo>
                        <a:pt x="2313" y="2881"/>
                      </a:lnTo>
                      <a:lnTo>
                        <a:pt x="2361" y="2820"/>
                      </a:lnTo>
                      <a:lnTo>
                        <a:pt x="2405" y="2760"/>
                      </a:lnTo>
                      <a:lnTo>
                        <a:pt x="2449" y="2700"/>
                      </a:lnTo>
                      <a:lnTo>
                        <a:pt x="2474" y="2671"/>
                      </a:lnTo>
                      <a:lnTo>
                        <a:pt x="2502" y="2639"/>
                      </a:lnTo>
                      <a:lnTo>
                        <a:pt x="2531" y="2607"/>
                      </a:lnTo>
                      <a:lnTo>
                        <a:pt x="2562" y="2572"/>
                      </a:lnTo>
                      <a:lnTo>
                        <a:pt x="2594" y="2535"/>
                      </a:lnTo>
                      <a:lnTo>
                        <a:pt x="2627" y="2496"/>
                      </a:lnTo>
                      <a:lnTo>
                        <a:pt x="2662" y="2458"/>
                      </a:lnTo>
                      <a:lnTo>
                        <a:pt x="2697" y="2416"/>
                      </a:lnTo>
                      <a:lnTo>
                        <a:pt x="2733" y="2376"/>
                      </a:lnTo>
                      <a:lnTo>
                        <a:pt x="2769" y="2334"/>
                      </a:lnTo>
                      <a:lnTo>
                        <a:pt x="2806" y="2293"/>
                      </a:lnTo>
                      <a:lnTo>
                        <a:pt x="2843" y="2250"/>
                      </a:lnTo>
                      <a:lnTo>
                        <a:pt x="2879" y="2208"/>
                      </a:lnTo>
                      <a:lnTo>
                        <a:pt x="2917" y="2165"/>
                      </a:lnTo>
                      <a:lnTo>
                        <a:pt x="2953" y="2124"/>
                      </a:lnTo>
                      <a:lnTo>
                        <a:pt x="2988" y="2084"/>
                      </a:lnTo>
                      <a:lnTo>
                        <a:pt x="3023" y="2044"/>
                      </a:lnTo>
                      <a:lnTo>
                        <a:pt x="3057" y="2005"/>
                      </a:lnTo>
                      <a:lnTo>
                        <a:pt x="3090" y="1967"/>
                      </a:lnTo>
                      <a:lnTo>
                        <a:pt x="3121" y="1931"/>
                      </a:lnTo>
                      <a:lnTo>
                        <a:pt x="3151" y="1897"/>
                      </a:lnTo>
                      <a:lnTo>
                        <a:pt x="3179" y="1864"/>
                      </a:lnTo>
                      <a:lnTo>
                        <a:pt x="3205" y="1834"/>
                      </a:lnTo>
                      <a:lnTo>
                        <a:pt x="3231" y="1806"/>
                      </a:lnTo>
                      <a:lnTo>
                        <a:pt x="3252" y="1781"/>
                      </a:lnTo>
                      <a:lnTo>
                        <a:pt x="3273" y="1757"/>
                      </a:lnTo>
                      <a:lnTo>
                        <a:pt x="3290" y="1738"/>
                      </a:lnTo>
                      <a:lnTo>
                        <a:pt x="3304" y="1721"/>
                      </a:lnTo>
                      <a:lnTo>
                        <a:pt x="3316" y="1708"/>
                      </a:lnTo>
                      <a:lnTo>
                        <a:pt x="3324" y="1698"/>
                      </a:lnTo>
                      <a:lnTo>
                        <a:pt x="3330" y="1692"/>
                      </a:lnTo>
                      <a:lnTo>
                        <a:pt x="3332" y="1690"/>
                      </a:lnTo>
                      <a:lnTo>
                        <a:pt x="3303" y="1731"/>
                      </a:lnTo>
                      <a:lnTo>
                        <a:pt x="3274" y="1774"/>
                      </a:lnTo>
                      <a:lnTo>
                        <a:pt x="3243" y="1818"/>
                      </a:lnTo>
                      <a:lnTo>
                        <a:pt x="3213" y="1862"/>
                      </a:lnTo>
                      <a:lnTo>
                        <a:pt x="3180" y="1908"/>
                      </a:lnTo>
                      <a:lnTo>
                        <a:pt x="3148" y="1953"/>
                      </a:lnTo>
                      <a:lnTo>
                        <a:pt x="3115" y="1999"/>
                      </a:lnTo>
                      <a:lnTo>
                        <a:pt x="3083" y="2045"/>
                      </a:lnTo>
                      <a:lnTo>
                        <a:pt x="3049" y="2091"/>
                      </a:lnTo>
                      <a:lnTo>
                        <a:pt x="3017" y="2137"/>
                      </a:lnTo>
                      <a:lnTo>
                        <a:pt x="2983" y="2183"/>
                      </a:lnTo>
                      <a:lnTo>
                        <a:pt x="2950" y="2228"/>
                      </a:lnTo>
                      <a:lnTo>
                        <a:pt x="2918" y="2273"/>
                      </a:lnTo>
                      <a:lnTo>
                        <a:pt x="2887" y="2317"/>
                      </a:lnTo>
                      <a:lnTo>
                        <a:pt x="2855" y="2359"/>
                      </a:lnTo>
                      <a:lnTo>
                        <a:pt x="2825" y="2400"/>
                      </a:lnTo>
                      <a:lnTo>
                        <a:pt x="2795" y="2442"/>
                      </a:lnTo>
                      <a:lnTo>
                        <a:pt x="2766" y="2481"/>
                      </a:lnTo>
                      <a:lnTo>
                        <a:pt x="2739" y="2517"/>
                      </a:lnTo>
                      <a:lnTo>
                        <a:pt x="2712" y="2553"/>
                      </a:lnTo>
                      <a:lnTo>
                        <a:pt x="2688" y="2587"/>
                      </a:lnTo>
                      <a:lnTo>
                        <a:pt x="2664" y="2619"/>
                      </a:lnTo>
                      <a:lnTo>
                        <a:pt x="2642" y="2648"/>
                      </a:lnTo>
                      <a:lnTo>
                        <a:pt x="2623" y="2675"/>
                      </a:lnTo>
                      <a:lnTo>
                        <a:pt x="2605" y="2699"/>
                      </a:lnTo>
                      <a:lnTo>
                        <a:pt x="2588" y="2721"/>
                      </a:lnTo>
                      <a:lnTo>
                        <a:pt x="2575" y="2739"/>
                      </a:lnTo>
                      <a:lnTo>
                        <a:pt x="2563" y="2755"/>
                      </a:lnTo>
                      <a:lnTo>
                        <a:pt x="2553" y="2767"/>
                      </a:lnTo>
                      <a:lnTo>
                        <a:pt x="2547" y="2777"/>
                      </a:lnTo>
                      <a:lnTo>
                        <a:pt x="2543" y="2781"/>
                      </a:lnTo>
                      <a:lnTo>
                        <a:pt x="2541" y="2784"/>
                      </a:lnTo>
                      <a:lnTo>
                        <a:pt x="2515" y="2812"/>
                      </a:lnTo>
                      <a:lnTo>
                        <a:pt x="2488" y="2841"/>
                      </a:lnTo>
                      <a:lnTo>
                        <a:pt x="2462" y="2869"/>
                      </a:lnTo>
                      <a:lnTo>
                        <a:pt x="2436" y="2898"/>
                      </a:lnTo>
                      <a:lnTo>
                        <a:pt x="2409" y="2926"/>
                      </a:lnTo>
                      <a:lnTo>
                        <a:pt x="2384" y="2955"/>
                      </a:lnTo>
                      <a:lnTo>
                        <a:pt x="2357" y="2983"/>
                      </a:lnTo>
                      <a:lnTo>
                        <a:pt x="2332" y="3012"/>
                      </a:lnTo>
                      <a:lnTo>
                        <a:pt x="2308" y="3040"/>
                      </a:lnTo>
                      <a:lnTo>
                        <a:pt x="2283" y="3068"/>
                      </a:lnTo>
                      <a:lnTo>
                        <a:pt x="2259" y="3096"/>
                      </a:lnTo>
                      <a:lnTo>
                        <a:pt x="2235" y="3124"/>
                      </a:lnTo>
                      <a:lnTo>
                        <a:pt x="2212" y="3151"/>
                      </a:lnTo>
                      <a:lnTo>
                        <a:pt x="2189" y="3179"/>
                      </a:lnTo>
                      <a:lnTo>
                        <a:pt x="2166" y="3207"/>
                      </a:lnTo>
                      <a:lnTo>
                        <a:pt x="2144" y="3235"/>
                      </a:lnTo>
                      <a:lnTo>
                        <a:pt x="2124" y="3262"/>
                      </a:lnTo>
                      <a:lnTo>
                        <a:pt x="2104" y="3289"/>
                      </a:lnTo>
                      <a:lnTo>
                        <a:pt x="2083" y="3316"/>
                      </a:lnTo>
                      <a:lnTo>
                        <a:pt x="2064" y="3343"/>
                      </a:lnTo>
                      <a:lnTo>
                        <a:pt x="2046" y="3370"/>
                      </a:lnTo>
                      <a:lnTo>
                        <a:pt x="2028" y="3395"/>
                      </a:lnTo>
                      <a:lnTo>
                        <a:pt x="2011" y="3422"/>
                      </a:lnTo>
                      <a:lnTo>
                        <a:pt x="1995" y="3447"/>
                      </a:lnTo>
                      <a:lnTo>
                        <a:pt x="1980" y="3473"/>
                      </a:lnTo>
                      <a:lnTo>
                        <a:pt x="1966" y="3498"/>
                      </a:lnTo>
                      <a:lnTo>
                        <a:pt x="1953" y="3523"/>
                      </a:lnTo>
                      <a:lnTo>
                        <a:pt x="1940" y="3548"/>
                      </a:lnTo>
                      <a:lnTo>
                        <a:pt x="1929" y="3572"/>
                      </a:lnTo>
                      <a:lnTo>
                        <a:pt x="1918" y="3595"/>
                      </a:lnTo>
                      <a:lnTo>
                        <a:pt x="1910" y="3620"/>
                      </a:lnTo>
                      <a:lnTo>
                        <a:pt x="1901" y="3643"/>
                      </a:lnTo>
                      <a:lnTo>
                        <a:pt x="1615" y="4655"/>
                      </a:lnTo>
                      <a:lnTo>
                        <a:pt x="1797" y="4689"/>
                      </a:lnTo>
                      <a:lnTo>
                        <a:pt x="1802" y="4669"/>
                      </a:lnTo>
                      <a:lnTo>
                        <a:pt x="1806" y="4647"/>
                      </a:lnTo>
                      <a:lnTo>
                        <a:pt x="1811" y="4621"/>
                      </a:lnTo>
                      <a:lnTo>
                        <a:pt x="1816" y="4592"/>
                      </a:lnTo>
                      <a:lnTo>
                        <a:pt x="1821" y="4559"/>
                      </a:lnTo>
                      <a:lnTo>
                        <a:pt x="1827" y="4524"/>
                      </a:lnTo>
                      <a:lnTo>
                        <a:pt x="1833" y="4486"/>
                      </a:lnTo>
                      <a:lnTo>
                        <a:pt x="1839" y="4446"/>
                      </a:lnTo>
                      <a:lnTo>
                        <a:pt x="1845" y="4403"/>
                      </a:lnTo>
                      <a:lnTo>
                        <a:pt x="1851" y="4359"/>
                      </a:lnTo>
                      <a:lnTo>
                        <a:pt x="1858" y="4312"/>
                      </a:lnTo>
                      <a:lnTo>
                        <a:pt x="1867" y="4265"/>
                      </a:lnTo>
                      <a:lnTo>
                        <a:pt x="1875" y="4215"/>
                      </a:lnTo>
                      <a:lnTo>
                        <a:pt x="1883" y="4166"/>
                      </a:lnTo>
                      <a:lnTo>
                        <a:pt x="1893" y="4115"/>
                      </a:lnTo>
                      <a:lnTo>
                        <a:pt x="1903" y="4063"/>
                      </a:lnTo>
                      <a:lnTo>
                        <a:pt x="1913" y="4010"/>
                      </a:lnTo>
                      <a:lnTo>
                        <a:pt x="1924" y="3958"/>
                      </a:lnTo>
                      <a:lnTo>
                        <a:pt x="1936" y="3906"/>
                      </a:lnTo>
                      <a:lnTo>
                        <a:pt x="1950" y="3854"/>
                      </a:lnTo>
                      <a:lnTo>
                        <a:pt x="1964" y="3802"/>
                      </a:lnTo>
                      <a:lnTo>
                        <a:pt x="1978" y="3751"/>
                      </a:lnTo>
                      <a:lnTo>
                        <a:pt x="1994" y="3700"/>
                      </a:lnTo>
                      <a:lnTo>
                        <a:pt x="2010" y="3651"/>
                      </a:lnTo>
                      <a:lnTo>
                        <a:pt x="2028" y="3604"/>
                      </a:lnTo>
                      <a:lnTo>
                        <a:pt x="2046" y="3557"/>
                      </a:lnTo>
                      <a:lnTo>
                        <a:pt x="2066" y="3513"/>
                      </a:lnTo>
                      <a:lnTo>
                        <a:pt x="2087" y="3471"/>
                      </a:lnTo>
                      <a:lnTo>
                        <a:pt x="2108" y="3429"/>
                      </a:lnTo>
                      <a:lnTo>
                        <a:pt x="2131" y="3392"/>
                      </a:lnTo>
                      <a:lnTo>
                        <a:pt x="2156" y="3356"/>
                      </a:lnTo>
                      <a:lnTo>
                        <a:pt x="2182" y="3324"/>
                      </a:lnTo>
                      <a:lnTo>
                        <a:pt x="2207" y="3290"/>
                      </a:lnTo>
                      <a:lnTo>
                        <a:pt x="2235" y="3252"/>
                      </a:lnTo>
                      <a:lnTo>
                        <a:pt x="2264" y="3212"/>
                      </a:lnTo>
                      <a:lnTo>
                        <a:pt x="2292" y="3171"/>
                      </a:lnTo>
                      <a:lnTo>
                        <a:pt x="2322" y="3130"/>
                      </a:lnTo>
                      <a:lnTo>
                        <a:pt x="2353" y="3087"/>
                      </a:lnTo>
                      <a:lnTo>
                        <a:pt x="2383" y="3046"/>
                      </a:lnTo>
                      <a:lnTo>
                        <a:pt x="2411" y="3005"/>
                      </a:lnTo>
                      <a:lnTo>
                        <a:pt x="2438" y="2966"/>
                      </a:lnTo>
                      <a:lnTo>
                        <a:pt x="2464" y="2929"/>
                      </a:lnTo>
                      <a:lnTo>
                        <a:pt x="2488" y="2895"/>
                      </a:lnTo>
                      <a:lnTo>
                        <a:pt x="2509" y="2865"/>
                      </a:lnTo>
                      <a:lnTo>
                        <a:pt x="2527" y="2840"/>
                      </a:lnTo>
                      <a:lnTo>
                        <a:pt x="2543" y="2819"/>
                      </a:lnTo>
                      <a:lnTo>
                        <a:pt x="2553" y="2803"/>
                      </a:lnTo>
                      <a:lnTo>
                        <a:pt x="2561" y="2795"/>
                      </a:lnTo>
                      <a:lnTo>
                        <a:pt x="2588" y="2763"/>
                      </a:lnTo>
                      <a:lnTo>
                        <a:pt x="2616" y="2730"/>
                      </a:lnTo>
                      <a:lnTo>
                        <a:pt x="2644" y="2699"/>
                      </a:lnTo>
                      <a:lnTo>
                        <a:pt x="2671" y="2667"/>
                      </a:lnTo>
                      <a:lnTo>
                        <a:pt x="2699" y="2635"/>
                      </a:lnTo>
                      <a:lnTo>
                        <a:pt x="2727" y="2603"/>
                      </a:lnTo>
                      <a:lnTo>
                        <a:pt x="2755" y="2572"/>
                      </a:lnTo>
                      <a:lnTo>
                        <a:pt x="2783" y="2540"/>
                      </a:lnTo>
                      <a:lnTo>
                        <a:pt x="2811" y="2508"/>
                      </a:lnTo>
                      <a:lnTo>
                        <a:pt x="2837" y="2478"/>
                      </a:lnTo>
                      <a:lnTo>
                        <a:pt x="2865" y="2447"/>
                      </a:lnTo>
                      <a:lnTo>
                        <a:pt x="2893" y="2415"/>
                      </a:lnTo>
                      <a:lnTo>
                        <a:pt x="2919" y="2385"/>
                      </a:lnTo>
                      <a:lnTo>
                        <a:pt x="2947" y="2354"/>
                      </a:lnTo>
                      <a:lnTo>
                        <a:pt x="2973" y="2324"/>
                      </a:lnTo>
                      <a:lnTo>
                        <a:pt x="2998" y="2294"/>
                      </a:lnTo>
                      <a:lnTo>
                        <a:pt x="3025" y="2263"/>
                      </a:lnTo>
                      <a:lnTo>
                        <a:pt x="3050" y="2234"/>
                      </a:lnTo>
                      <a:lnTo>
                        <a:pt x="3075" y="2205"/>
                      </a:lnTo>
                      <a:lnTo>
                        <a:pt x="3101" y="2176"/>
                      </a:lnTo>
                      <a:lnTo>
                        <a:pt x="3125" y="2147"/>
                      </a:lnTo>
                      <a:lnTo>
                        <a:pt x="3149" y="2119"/>
                      </a:lnTo>
                      <a:lnTo>
                        <a:pt x="3172" y="2091"/>
                      </a:lnTo>
                      <a:lnTo>
                        <a:pt x="3195" y="2063"/>
                      </a:lnTo>
                      <a:lnTo>
                        <a:pt x="3217" y="2037"/>
                      </a:lnTo>
                      <a:lnTo>
                        <a:pt x="3239" y="2010"/>
                      </a:lnTo>
                      <a:lnTo>
                        <a:pt x="3261" y="1983"/>
                      </a:lnTo>
                      <a:lnTo>
                        <a:pt x="3281" y="1958"/>
                      </a:lnTo>
                      <a:lnTo>
                        <a:pt x="3302" y="1932"/>
                      </a:lnTo>
                      <a:lnTo>
                        <a:pt x="3321" y="1907"/>
                      </a:lnTo>
                      <a:lnTo>
                        <a:pt x="3339" y="1882"/>
                      </a:lnTo>
                      <a:lnTo>
                        <a:pt x="3357" y="1858"/>
                      </a:lnTo>
                      <a:lnTo>
                        <a:pt x="3405" y="1791"/>
                      </a:lnTo>
                      <a:lnTo>
                        <a:pt x="3454" y="1724"/>
                      </a:lnTo>
                      <a:lnTo>
                        <a:pt x="3505" y="1657"/>
                      </a:lnTo>
                      <a:lnTo>
                        <a:pt x="3555" y="1590"/>
                      </a:lnTo>
                      <a:lnTo>
                        <a:pt x="3607" y="1522"/>
                      </a:lnTo>
                      <a:lnTo>
                        <a:pt x="3660" y="1455"/>
                      </a:lnTo>
                      <a:lnTo>
                        <a:pt x="3714" y="1390"/>
                      </a:lnTo>
                      <a:lnTo>
                        <a:pt x="3768" y="1324"/>
                      </a:lnTo>
                      <a:lnTo>
                        <a:pt x="3825" y="1259"/>
                      </a:lnTo>
                      <a:lnTo>
                        <a:pt x="3883" y="1196"/>
                      </a:lnTo>
                      <a:lnTo>
                        <a:pt x="3942" y="1133"/>
                      </a:lnTo>
                      <a:lnTo>
                        <a:pt x="4002" y="1071"/>
                      </a:lnTo>
                      <a:lnTo>
                        <a:pt x="4064" y="1010"/>
                      </a:lnTo>
                      <a:lnTo>
                        <a:pt x="4128" y="951"/>
                      </a:lnTo>
                      <a:lnTo>
                        <a:pt x="4193" y="894"/>
                      </a:lnTo>
                      <a:lnTo>
                        <a:pt x="4260" y="838"/>
                      </a:lnTo>
                      <a:lnTo>
                        <a:pt x="4330" y="783"/>
                      </a:lnTo>
                      <a:lnTo>
                        <a:pt x="4401" y="731"/>
                      </a:lnTo>
                      <a:lnTo>
                        <a:pt x="4474" y="681"/>
                      </a:lnTo>
                      <a:lnTo>
                        <a:pt x="4550" y="633"/>
                      </a:lnTo>
                      <a:lnTo>
                        <a:pt x="4628" y="588"/>
                      </a:lnTo>
                      <a:lnTo>
                        <a:pt x="4708" y="544"/>
                      </a:lnTo>
                      <a:lnTo>
                        <a:pt x="4791" y="504"/>
                      </a:lnTo>
                      <a:lnTo>
                        <a:pt x="4876" y="467"/>
                      </a:lnTo>
                      <a:lnTo>
                        <a:pt x="4964" y="431"/>
                      </a:lnTo>
                      <a:lnTo>
                        <a:pt x="5055" y="400"/>
                      </a:lnTo>
                      <a:lnTo>
                        <a:pt x="5148" y="371"/>
                      </a:lnTo>
                      <a:lnTo>
                        <a:pt x="5245" y="345"/>
                      </a:lnTo>
                      <a:lnTo>
                        <a:pt x="5344" y="323"/>
                      </a:lnTo>
                      <a:lnTo>
                        <a:pt x="5448" y="305"/>
                      </a:lnTo>
                      <a:lnTo>
                        <a:pt x="5552" y="291"/>
                      </a:lnTo>
                      <a:lnTo>
                        <a:pt x="5662" y="280"/>
                      </a:lnTo>
                      <a:lnTo>
                        <a:pt x="5701" y="273"/>
                      </a:lnTo>
                      <a:lnTo>
                        <a:pt x="5741" y="265"/>
                      </a:lnTo>
                      <a:lnTo>
                        <a:pt x="5780" y="259"/>
                      </a:lnTo>
                      <a:lnTo>
                        <a:pt x="5819" y="253"/>
                      </a:lnTo>
                      <a:lnTo>
                        <a:pt x="5857" y="247"/>
                      </a:lnTo>
                      <a:lnTo>
                        <a:pt x="5894" y="242"/>
                      </a:lnTo>
                      <a:lnTo>
                        <a:pt x="5931" y="239"/>
                      </a:lnTo>
                      <a:lnTo>
                        <a:pt x="5967" y="234"/>
                      </a:lnTo>
                      <a:lnTo>
                        <a:pt x="6003" y="231"/>
                      </a:lnTo>
                      <a:lnTo>
                        <a:pt x="6038" y="228"/>
                      </a:lnTo>
                      <a:lnTo>
                        <a:pt x="6072" y="225"/>
                      </a:lnTo>
                      <a:lnTo>
                        <a:pt x="6104" y="223"/>
                      </a:lnTo>
                      <a:lnTo>
                        <a:pt x="6137" y="222"/>
                      </a:lnTo>
                      <a:lnTo>
                        <a:pt x="6167" y="219"/>
                      </a:lnTo>
                      <a:lnTo>
                        <a:pt x="6197" y="218"/>
                      </a:lnTo>
                      <a:lnTo>
                        <a:pt x="6226" y="217"/>
                      </a:lnTo>
                      <a:lnTo>
                        <a:pt x="6252" y="217"/>
                      </a:lnTo>
                      <a:lnTo>
                        <a:pt x="6279" y="216"/>
                      </a:lnTo>
                      <a:lnTo>
                        <a:pt x="6303" y="216"/>
                      </a:lnTo>
                      <a:lnTo>
                        <a:pt x="6327" y="216"/>
                      </a:lnTo>
                      <a:lnTo>
                        <a:pt x="6348" y="216"/>
                      </a:lnTo>
                      <a:lnTo>
                        <a:pt x="6368" y="216"/>
                      </a:lnTo>
                      <a:lnTo>
                        <a:pt x="6387" y="216"/>
                      </a:lnTo>
                      <a:lnTo>
                        <a:pt x="6404" y="216"/>
                      </a:lnTo>
                      <a:lnTo>
                        <a:pt x="6418" y="216"/>
                      </a:lnTo>
                      <a:lnTo>
                        <a:pt x="6431" y="217"/>
                      </a:lnTo>
                      <a:lnTo>
                        <a:pt x="6444" y="217"/>
                      </a:lnTo>
                      <a:lnTo>
                        <a:pt x="6453" y="217"/>
                      </a:lnTo>
                      <a:lnTo>
                        <a:pt x="6460" y="218"/>
                      </a:lnTo>
                      <a:lnTo>
                        <a:pt x="6465" y="218"/>
                      </a:lnTo>
                      <a:lnTo>
                        <a:pt x="6469" y="218"/>
                      </a:lnTo>
                      <a:lnTo>
                        <a:pt x="6470" y="218"/>
                      </a:lnTo>
                      <a:lnTo>
                        <a:pt x="7527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37" name="Freeform 32">
                  <a:extLst>
                    <a:ext uri="{FF2B5EF4-FFF2-40B4-BE49-F238E27FC236}">
                      <a16:creationId xmlns:a16="http://schemas.microsoft.com/office/drawing/2014/main" id="{7E734E88-312B-2BB2-9063-BAFAA71A765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1" y="1816"/>
                  <a:ext cx="575" cy="494"/>
                </a:xfrm>
                <a:custGeom>
                  <a:avLst/>
                  <a:gdLst/>
                  <a:ahLst/>
                  <a:cxnLst>
                    <a:cxn ang="0">
                      <a:pos x="2877" y="0"/>
                    </a:cxn>
                    <a:cxn ang="0">
                      <a:pos x="2461" y="747"/>
                    </a:cxn>
                    <a:cxn ang="0">
                      <a:pos x="1745" y="1577"/>
                    </a:cxn>
                    <a:cxn ang="0">
                      <a:pos x="1477" y="2470"/>
                    </a:cxn>
                    <a:cxn ang="0">
                      <a:pos x="764" y="2335"/>
                    </a:cxn>
                    <a:cxn ang="0">
                      <a:pos x="278" y="2083"/>
                    </a:cxn>
                    <a:cxn ang="0">
                      <a:pos x="0" y="1821"/>
                    </a:cxn>
                  </a:cxnLst>
                  <a:rect l="0" t="0" r="r" b="b"/>
                  <a:pathLst>
                    <a:path w="2877" h="2470">
                      <a:moveTo>
                        <a:pt x="2877" y="0"/>
                      </a:moveTo>
                      <a:lnTo>
                        <a:pt x="2461" y="747"/>
                      </a:lnTo>
                      <a:lnTo>
                        <a:pt x="1745" y="1577"/>
                      </a:lnTo>
                      <a:lnTo>
                        <a:pt x="1477" y="2470"/>
                      </a:lnTo>
                      <a:lnTo>
                        <a:pt x="764" y="2335"/>
                      </a:lnTo>
                      <a:lnTo>
                        <a:pt x="278" y="2083"/>
                      </a:lnTo>
                      <a:lnTo>
                        <a:pt x="0" y="182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38" name="Freeform 33">
                  <a:extLst>
                    <a:ext uri="{FF2B5EF4-FFF2-40B4-BE49-F238E27FC236}">
                      <a16:creationId xmlns:a16="http://schemas.microsoft.com/office/drawing/2014/main" id="{3EE4A31F-F264-A2EC-B025-769709F51C7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870" y="1925"/>
                  <a:ext cx="183" cy="13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915" y="207"/>
                    </a:cxn>
                    <a:cxn ang="0">
                      <a:pos x="915" y="650"/>
                    </a:cxn>
                  </a:cxnLst>
                  <a:rect l="0" t="0" r="r" b="b"/>
                  <a:pathLst>
                    <a:path w="915" h="650">
                      <a:moveTo>
                        <a:pt x="0" y="0"/>
                      </a:moveTo>
                      <a:lnTo>
                        <a:pt x="915" y="207"/>
                      </a:lnTo>
                      <a:lnTo>
                        <a:pt x="915" y="65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39" name="Freeform 34">
                  <a:extLst>
                    <a:ext uri="{FF2B5EF4-FFF2-40B4-BE49-F238E27FC236}">
                      <a16:creationId xmlns:a16="http://schemas.microsoft.com/office/drawing/2014/main" id="{633AB8F3-3865-48C7-ECAD-FB797435FC2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36" y="2089"/>
                  <a:ext cx="174" cy="15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70" y="230"/>
                    </a:cxn>
                    <a:cxn ang="0">
                      <a:pos x="870" y="758"/>
                    </a:cxn>
                  </a:cxnLst>
                  <a:rect l="0" t="0" r="r" b="b"/>
                  <a:pathLst>
                    <a:path w="870" h="758">
                      <a:moveTo>
                        <a:pt x="0" y="0"/>
                      </a:moveTo>
                      <a:lnTo>
                        <a:pt x="870" y="230"/>
                      </a:lnTo>
                      <a:lnTo>
                        <a:pt x="870" y="7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0" name="Line 35">
                  <a:extLst>
                    <a:ext uri="{FF2B5EF4-FFF2-40B4-BE49-F238E27FC236}">
                      <a16:creationId xmlns:a16="http://schemas.microsoft.com/office/drawing/2014/main" id="{69869CB9-939D-8DAD-DC28-1A76940DEEE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854" y="2312"/>
                  <a:ext cx="1" cy="9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1" name="Line 36">
                  <a:extLst>
                    <a:ext uri="{FF2B5EF4-FFF2-40B4-BE49-F238E27FC236}">
                      <a16:creationId xmlns:a16="http://schemas.microsoft.com/office/drawing/2014/main" id="{2A611ED5-5B25-06E5-F457-D8CA2C7D4398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12" y="2283"/>
                  <a:ext cx="1" cy="8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2" name="Line 37">
                  <a:extLst>
                    <a:ext uri="{FF2B5EF4-FFF2-40B4-BE49-F238E27FC236}">
                      <a16:creationId xmlns:a16="http://schemas.microsoft.com/office/drawing/2014/main" id="{E26BA5FF-A89D-0AA2-7C2D-28FAC27D509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616" y="2232"/>
                  <a:ext cx="1" cy="8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3" name="Freeform 38">
                  <a:extLst>
                    <a:ext uri="{FF2B5EF4-FFF2-40B4-BE49-F238E27FC236}">
                      <a16:creationId xmlns:a16="http://schemas.microsoft.com/office/drawing/2014/main" id="{92808AE8-6C20-91C5-2D53-821056ED15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36" y="1574"/>
                  <a:ext cx="393" cy="235"/>
                </a:xfrm>
                <a:custGeom>
                  <a:avLst/>
                  <a:gdLst/>
                  <a:ahLst/>
                  <a:cxnLst>
                    <a:cxn ang="0">
                      <a:pos x="1963" y="307"/>
                    </a:cxn>
                    <a:cxn ang="0">
                      <a:pos x="1620" y="4"/>
                    </a:cxn>
                    <a:cxn ang="0">
                      <a:pos x="1620" y="4"/>
                    </a:cxn>
                    <a:cxn ang="0">
                      <a:pos x="1597" y="2"/>
                    </a:cxn>
                    <a:cxn ang="0">
                      <a:pos x="1572" y="0"/>
                    </a:cxn>
                    <a:cxn ang="0">
                      <a:pos x="1542" y="2"/>
                    </a:cxn>
                    <a:cxn ang="0">
                      <a:pos x="1509" y="4"/>
                    </a:cxn>
                    <a:cxn ang="0">
                      <a:pos x="1474" y="8"/>
                    </a:cxn>
                    <a:cxn ang="0">
                      <a:pos x="1437" y="14"/>
                    </a:cxn>
                    <a:cxn ang="0">
                      <a:pos x="1396" y="20"/>
                    </a:cxn>
                    <a:cxn ang="0">
                      <a:pos x="1353" y="28"/>
                    </a:cxn>
                    <a:cxn ang="0">
                      <a:pos x="1308" y="39"/>
                    </a:cxn>
                    <a:cxn ang="0">
                      <a:pos x="1260" y="50"/>
                    </a:cxn>
                    <a:cxn ang="0">
                      <a:pos x="1211" y="64"/>
                    </a:cxn>
                    <a:cxn ang="0">
                      <a:pos x="1160" y="78"/>
                    </a:cxn>
                    <a:cxn ang="0">
                      <a:pos x="1107" y="94"/>
                    </a:cxn>
                    <a:cxn ang="0">
                      <a:pos x="1053" y="112"/>
                    </a:cxn>
                    <a:cxn ang="0">
                      <a:pos x="997" y="131"/>
                    </a:cxn>
                    <a:cxn ang="0">
                      <a:pos x="940" y="151"/>
                    </a:cxn>
                    <a:cxn ang="0">
                      <a:pos x="882" y="174"/>
                    </a:cxn>
                    <a:cxn ang="0">
                      <a:pos x="824" y="197"/>
                    </a:cxn>
                    <a:cxn ang="0">
                      <a:pos x="765" y="222"/>
                    </a:cxn>
                    <a:cxn ang="0">
                      <a:pos x="704" y="249"/>
                    </a:cxn>
                    <a:cxn ang="0">
                      <a:pos x="644" y="277"/>
                    </a:cxn>
                    <a:cxn ang="0">
                      <a:pos x="584" y="306"/>
                    </a:cxn>
                    <a:cxn ang="0">
                      <a:pos x="523" y="336"/>
                    </a:cxn>
                    <a:cxn ang="0">
                      <a:pos x="463" y="369"/>
                    </a:cxn>
                    <a:cxn ang="0">
                      <a:pos x="403" y="402"/>
                    </a:cxn>
                    <a:cxn ang="0">
                      <a:pos x="342" y="437"/>
                    </a:cxn>
                    <a:cxn ang="0">
                      <a:pos x="282" y="474"/>
                    </a:cxn>
                    <a:cxn ang="0">
                      <a:pos x="225" y="512"/>
                    </a:cxn>
                    <a:cxn ang="0">
                      <a:pos x="167" y="551"/>
                    </a:cxn>
                    <a:cxn ang="0">
                      <a:pos x="109" y="592"/>
                    </a:cxn>
                    <a:cxn ang="0">
                      <a:pos x="54" y="634"/>
                    </a:cxn>
                    <a:cxn ang="0">
                      <a:pos x="0" y="677"/>
                    </a:cxn>
                    <a:cxn ang="0">
                      <a:pos x="0" y="925"/>
                    </a:cxn>
                    <a:cxn ang="0">
                      <a:pos x="639" y="1177"/>
                    </a:cxn>
                  </a:cxnLst>
                  <a:rect l="0" t="0" r="r" b="b"/>
                  <a:pathLst>
                    <a:path w="1963" h="1177">
                      <a:moveTo>
                        <a:pt x="1963" y="307"/>
                      </a:moveTo>
                      <a:lnTo>
                        <a:pt x="1620" y="4"/>
                      </a:lnTo>
                      <a:lnTo>
                        <a:pt x="1620" y="4"/>
                      </a:lnTo>
                      <a:lnTo>
                        <a:pt x="1597" y="2"/>
                      </a:lnTo>
                      <a:lnTo>
                        <a:pt x="1572" y="0"/>
                      </a:lnTo>
                      <a:lnTo>
                        <a:pt x="1542" y="2"/>
                      </a:lnTo>
                      <a:lnTo>
                        <a:pt x="1509" y="4"/>
                      </a:lnTo>
                      <a:lnTo>
                        <a:pt x="1474" y="8"/>
                      </a:lnTo>
                      <a:lnTo>
                        <a:pt x="1437" y="14"/>
                      </a:lnTo>
                      <a:lnTo>
                        <a:pt x="1396" y="20"/>
                      </a:lnTo>
                      <a:lnTo>
                        <a:pt x="1353" y="28"/>
                      </a:lnTo>
                      <a:lnTo>
                        <a:pt x="1308" y="39"/>
                      </a:lnTo>
                      <a:lnTo>
                        <a:pt x="1260" y="50"/>
                      </a:lnTo>
                      <a:lnTo>
                        <a:pt x="1211" y="64"/>
                      </a:lnTo>
                      <a:lnTo>
                        <a:pt x="1160" y="78"/>
                      </a:lnTo>
                      <a:lnTo>
                        <a:pt x="1107" y="94"/>
                      </a:lnTo>
                      <a:lnTo>
                        <a:pt x="1053" y="112"/>
                      </a:lnTo>
                      <a:lnTo>
                        <a:pt x="997" y="131"/>
                      </a:lnTo>
                      <a:lnTo>
                        <a:pt x="940" y="151"/>
                      </a:lnTo>
                      <a:lnTo>
                        <a:pt x="882" y="174"/>
                      </a:lnTo>
                      <a:lnTo>
                        <a:pt x="824" y="197"/>
                      </a:lnTo>
                      <a:lnTo>
                        <a:pt x="765" y="222"/>
                      </a:lnTo>
                      <a:lnTo>
                        <a:pt x="704" y="249"/>
                      </a:lnTo>
                      <a:lnTo>
                        <a:pt x="644" y="277"/>
                      </a:lnTo>
                      <a:lnTo>
                        <a:pt x="584" y="306"/>
                      </a:lnTo>
                      <a:lnTo>
                        <a:pt x="523" y="336"/>
                      </a:lnTo>
                      <a:lnTo>
                        <a:pt x="463" y="369"/>
                      </a:lnTo>
                      <a:lnTo>
                        <a:pt x="403" y="402"/>
                      </a:lnTo>
                      <a:lnTo>
                        <a:pt x="342" y="437"/>
                      </a:lnTo>
                      <a:lnTo>
                        <a:pt x="282" y="474"/>
                      </a:lnTo>
                      <a:lnTo>
                        <a:pt x="225" y="512"/>
                      </a:lnTo>
                      <a:lnTo>
                        <a:pt x="167" y="551"/>
                      </a:lnTo>
                      <a:lnTo>
                        <a:pt x="109" y="592"/>
                      </a:lnTo>
                      <a:lnTo>
                        <a:pt x="54" y="634"/>
                      </a:lnTo>
                      <a:lnTo>
                        <a:pt x="0" y="677"/>
                      </a:lnTo>
                      <a:lnTo>
                        <a:pt x="0" y="925"/>
                      </a:lnTo>
                      <a:lnTo>
                        <a:pt x="639" y="11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4" name="Line 39">
                  <a:extLst>
                    <a:ext uri="{FF2B5EF4-FFF2-40B4-BE49-F238E27FC236}">
                      <a16:creationId xmlns:a16="http://schemas.microsoft.com/office/drawing/2014/main" id="{DFD988AC-BBBA-6868-546D-5044DA05698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139" y="1713"/>
                  <a:ext cx="124" cy="5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5" name="Freeform 41">
                  <a:extLst>
                    <a:ext uri="{FF2B5EF4-FFF2-40B4-BE49-F238E27FC236}">
                      <a16:creationId xmlns:a16="http://schemas.microsoft.com/office/drawing/2014/main" id="{6D22C611-D6A4-9688-DC2D-E24E2F51CBD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132" y="1459"/>
                  <a:ext cx="393" cy="209"/>
                </a:xfrm>
                <a:custGeom>
                  <a:avLst/>
                  <a:gdLst/>
                  <a:ahLst/>
                  <a:cxnLst>
                    <a:cxn ang="0">
                      <a:pos x="1690" y="7"/>
                    </a:cxn>
                    <a:cxn ang="0">
                      <a:pos x="1640" y="2"/>
                    </a:cxn>
                    <a:cxn ang="0">
                      <a:pos x="1575" y="0"/>
                    </a:cxn>
                    <a:cxn ang="0">
                      <a:pos x="1496" y="1"/>
                    </a:cxn>
                    <a:cxn ang="0">
                      <a:pos x="1406" y="6"/>
                    </a:cxn>
                    <a:cxn ang="0">
                      <a:pos x="1306" y="15"/>
                    </a:cxn>
                    <a:cxn ang="0">
                      <a:pos x="1198" y="30"/>
                    </a:cxn>
                    <a:cxn ang="0">
                      <a:pos x="1083" y="49"/>
                    </a:cxn>
                    <a:cxn ang="0">
                      <a:pos x="961" y="75"/>
                    </a:cxn>
                    <a:cxn ang="0">
                      <a:pos x="837" y="106"/>
                    </a:cxn>
                    <a:cxn ang="0">
                      <a:pos x="711" y="145"/>
                    </a:cxn>
                    <a:cxn ang="0">
                      <a:pos x="584" y="191"/>
                    </a:cxn>
                    <a:cxn ang="0">
                      <a:pos x="458" y="245"/>
                    </a:cxn>
                    <a:cxn ang="0">
                      <a:pos x="336" y="307"/>
                    </a:cxn>
                    <a:cxn ang="0">
                      <a:pos x="217" y="377"/>
                    </a:cxn>
                    <a:cxn ang="0">
                      <a:pos x="105" y="457"/>
                    </a:cxn>
                    <a:cxn ang="0">
                      <a:pos x="0" y="547"/>
                    </a:cxn>
                    <a:cxn ang="0">
                      <a:pos x="641" y="1047"/>
                    </a:cxn>
                    <a:cxn ang="0">
                      <a:pos x="664" y="1009"/>
                    </a:cxn>
                    <a:cxn ang="0">
                      <a:pos x="719" y="938"/>
                    </a:cxn>
                    <a:cxn ang="0">
                      <a:pos x="783" y="870"/>
                    </a:cxn>
                    <a:cxn ang="0">
                      <a:pos x="855" y="805"/>
                    </a:cxn>
                    <a:cxn ang="0">
                      <a:pos x="935" y="746"/>
                    </a:cxn>
                    <a:cxn ang="0">
                      <a:pos x="1020" y="690"/>
                    </a:cxn>
                    <a:cxn ang="0">
                      <a:pos x="1109" y="639"/>
                    </a:cxn>
                    <a:cxn ang="0">
                      <a:pos x="1203" y="593"/>
                    </a:cxn>
                    <a:cxn ang="0">
                      <a:pos x="1298" y="552"/>
                    </a:cxn>
                    <a:cxn ang="0">
                      <a:pos x="1394" y="514"/>
                    </a:cxn>
                    <a:cxn ang="0">
                      <a:pos x="1490" y="483"/>
                    </a:cxn>
                    <a:cxn ang="0">
                      <a:pos x="1586" y="456"/>
                    </a:cxn>
                    <a:cxn ang="0">
                      <a:pos x="1678" y="434"/>
                    </a:cxn>
                    <a:cxn ang="0">
                      <a:pos x="1766" y="417"/>
                    </a:cxn>
                    <a:cxn ang="0">
                      <a:pos x="1850" y="406"/>
                    </a:cxn>
                    <a:cxn ang="0">
                      <a:pos x="1927" y="401"/>
                    </a:cxn>
                    <a:cxn ang="0">
                      <a:pos x="1963" y="210"/>
                    </a:cxn>
                  </a:cxnLst>
                  <a:rect l="0" t="0" r="r" b="b"/>
                  <a:pathLst>
                    <a:path w="1963" h="1047">
                      <a:moveTo>
                        <a:pt x="1690" y="7"/>
                      </a:moveTo>
                      <a:lnTo>
                        <a:pt x="1690" y="7"/>
                      </a:lnTo>
                      <a:lnTo>
                        <a:pt x="1667" y="5"/>
                      </a:lnTo>
                      <a:lnTo>
                        <a:pt x="1640" y="2"/>
                      </a:lnTo>
                      <a:lnTo>
                        <a:pt x="1610" y="1"/>
                      </a:lnTo>
                      <a:lnTo>
                        <a:pt x="1575" y="0"/>
                      </a:lnTo>
                      <a:lnTo>
                        <a:pt x="1537" y="0"/>
                      </a:lnTo>
                      <a:lnTo>
                        <a:pt x="1496" y="1"/>
                      </a:lnTo>
                      <a:lnTo>
                        <a:pt x="1453" y="3"/>
                      </a:lnTo>
                      <a:lnTo>
                        <a:pt x="1406" y="6"/>
                      </a:lnTo>
                      <a:lnTo>
                        <a:pt x="1358" y="11"/>
                      </a:lnTo>
                      <a:lnTo>
                        <a:pt x="1306" y="15"/>
                      </a:lnTo>
                      <a:lnTo>
                        <a:pt x="1254" y="23"/>
                      </a:lnTo>
                      <a:lnTo>
                        <a:pt x="1198" y="30"/>
                      </a:lnTo>
                      <a:lnTo>
                        <a:pt x="1140" y="39"/>
                      </a:lnTo>
                      <a:lnTo>
                        <a:pt x="1083" y="49"/>
                      </a:lnTo>
                      <a:lnTo>
                        <a:pt x="1023" y="62"/>
                      </a:lnTo>
                      <a:lnTo>
                        <a:pt x="961" y="75"/>
                      </a:lnTo>
                      <a:lnTo>
                        <a:pt x="900" y="89"/>
                      </a:lnTo>
                      <a:lnTo>
                        <a:pt x="837" y="106"/>
                      </a:lnTo>
                      <a:lnTo>
                        <a:pt x="774" y="125"/>
                      </a:lnTo>
                      <a:lnTo>
                        <a:pt x="711" y="145"/>
                      </a:lnTo>
                      <a:lnTo>
                        <a:pt x="647" y="167"/>
                      </a:lnTo>
                      <a:lnTo>
                        <a:pt x="584" y="191"/>
                      </a:lnTo>
                      <a:lnTo>
                        <a:pt x="521" y="217"/>
                      </a:lnTo>
                      <a:lnTo>
                        <a:pt x="458" y="245"/>
                      </a:lnTo>
                      <a:lnTo>
                        <a:pt x="396" y="274"/>
                      </a:lnTo>
                      <a:lnTo>
                        <a:pt x="336" y="307"/>
                      </a:lnTo>
                      <a:lnTo>
                        <a:pt x="276" y="341"/>
                      </a:lnTo>
                      <a:lnTo>
                        <a:pt x="217" y="377"/>
                      </a:lnTo>
                      <a:lnTo>
                        <a:pt x="160" y="416"/>
                      </a:lnTo>
                      <a:lnTo>
                        <a:pt x="105" y="457"/>
                      </a:lnTo>
                      <a:lnTo>
                        <a:pt x="52" y="501"/>
                      </a:lnTo>
                      <a:lnTo>
                        <a:pt x="0" y="547"/>
                      </a:lnTo>
                      <a:lnTo>
                        <a:pt x="0" y="793"/>
                      </a:lnTo>
                      <a:lnTo>
                        <a:pt x="641" y="1047"/>
                      </a:lnTo>
                      <a:lnTo>
                        <a:pt x="641" y="1047"/>
                      </a:lnTo>
                      <a:lnTo>
                        <a:pt x="664" y="1009"/>
                      </a:lnTo>
                      <a:lnTo>
                        <a:pt x="691" y="973"/>
                      </a:lnTo>
                      <a:lnTo>
                        <a:pt x="719" y="938"/>
                      </a:lnTo>
                      <a:lnTo>
                        <a:pt x="750" y="902"/>
                      </a:lnTo>
                      <a:lnTo>
                        <a:pt x="783" y="870"/>
                      </a:lnTo>
                      <a:lnTo>
                        <a:pt x="818" y="837"/>
                      </a:lnTo>
                      <a:lnTo>
                        <a:pt x="855" y="805"/>
                      </a:lnTo>
                      <a:lnTo>
                        <a:pt x="894" y="775"/>
                      </a:lnTo>
                      <a:lnTo>
                        <a:pt x="935" y="746"/>
                      </a:lnTo>
                      <a:lnTo>
                        <a:pt x="977" y="717"/>
                      </a:lnTo>
                      <a:lnTo>
                        <a:pt x="1020" y="690"/>
                      </a:lnTo>
                      <a:lnTo>
                        <a:pt x="1065" y="665"/>
                      </a:lnTo>
                      <a:lnTo>
                        <a:pt x="1109" y="639"/>
                      </a:lnTo>
                      <a:lnTo>
                        <a:pt x="1156" y="616"/>
                      </a:lnTo>
                      <a:lnTo>
                        <a:pt x="1203" y="593"/>
                      </a:lnTo>
                      <a:lnTo>
                        <a:pt x="1250" y="571"/>
                      </a:lnTo>
                      <a:lnTo>
                        <a:pt x="1298" y="552"/>
                      </a:lnTo>
                      <a:lnTo>
                        <a:pt x="1346" y="532"/>
                      </a:lnTo>
                      <a:lnTo>
                        <a:pt x="1394" y="514"/>
                      </a:lnTo>
                      <a:lnTo>
                        <a:pt x="1442" y="498"/>
                      </a:lnTo>
                      <a:lnTo>
                        <a:pt x="1490" y="483"/>
                      </a:lnTo>
                      <a:lnTo>
                        <a:pt x="1539" y="468"/>
                      </a:lnTo>
                      <a:lnTo>
                        <a:pt x="1586" y="456"/>
                      </a:lnTo>
                      <a:lnTo>
                        <a:pt x="1632" y="444"/>
                      </a:lnTo>
                      <a:lnTo>
                        <a:pt x="1678" y="434"/>
                      </a:lnTo>
                      <a:lnTo>
                        <a:pt x="1723" y="426"/>
                      </a:lnTo>
                      <a:lnTo>
                        <a:pt x="1766" y="417"/>
                      </a:lnTo>
                      <a:lnTo>
                        <a:pt x="1809" y="411"/>
                      </a:lnTo>
                      <a:lnTo>
                        <a:pt x="1850" y="406"/>
                      </a:lnTo>
                      <a:lnTo>
                        <a:pt x="1890" y="402"/>
                      </a:lnTo>
                      <a:lnTo>
                        <a:pt x="1927" y="401"/>
                      </a:lnTo>
                      <a:lnTo>
                        <a:pt x="1963" y="400"/>
                      </a:lnTo>
                      <a:lnTo>
                        <a:pt x="1963" y="210"/>
                      </a:lnTo>
                      <a:lnTo>
                        <a:pt x="1690" y="7"/>
                      </a:lnTo>
                    </a:path>
                  </a:pathLst>
                </a:custGeom>
                <a:solidFill>
                  <a:schemeClr val="accent4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6" name="Freeform 42">
                  <a:extLst>
                    <a:ext uri="{FF2B5EF4-FFF2-40B4-BE49-F238E27FC236}">
                      <a16:creationId xmlns:a16="http://schemas.microsoft.com/office/drawing/2014/main" id="{E7244688-1FDF-63FA-AB72-198D66A19D6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259" y="1502"/>
                  <a:ext cx="263" cy="169"/>
                </a:xfrm>
                <a:custGeom>
                  <a:avLst/>
                  <a:gdLst/>
                  <a:ahLst/>
                  <a:cxnLst>
                    <a:cxn ang="0">
                      <a:pos x="1317" y="0"/>
                    </a:cxn>
                    <a:cxn ang="0">
                      <a:pos x="1317" y="0"/>
                    </a:cxn>
                    <a:cxn ang="0">
                      <a:pos x="1281" y="1"/>
                    </a:cxn>
                    <a:cxn ang="0">
                      <a:pos x="1244" y="2"/>
                    </a:cxn>
                    <a:cxn ang="0">
                      <a:pos x="1204" y="6"/>
                    </a:cxn>
                    <a:cxn ang="0">
                      <a:pos x="1163" y="10"/>
                    </a:cxn>
                    <a:cxn ang="0">
                      <a:pos x="1121" y="18"/>
                    </a:cxn>
                    <a:cxn ang="0">
                      <a:pos x="1078" y="25"/>
                    </a:cxn>
                    <a:cxn ang="0">
                      <a:pos x="1032" y="35"/>
                    </a:cxn>
                    <a:cxn ang="0">
                      <a:pos x="988" y="44"/>
                    </a:cxn>
                    <a:cxn ang="0">
                      <a:pos x="941" y="57"/>
                    </a:cxn>
                    <a:cxn ang="0">
                      <a:pos x="894" y="69"/>
                    </a:cxn>
                    <a:cxn ang="0">
                      <a:pos x="846" y="83"/>
                    </a:cxn>
                    <a:cxn ang="0">
                      <a:pos x="799" y="99"/>
                    </a:cxn>
                    <a:cxn ang="0">
                      <a:pos x="751" y="116"/>
                    </a:cxn>
                    <a:cxn ang="0">
                      <a:pos x="703" y="134"/>
                    </a:cxn>
                    <a:cxn ang="0">
                      <a:pos x="654" y="154"/>
                    </a:cxn>
                    <a:cxn ang="0">
                      <a:pos x="606" y="174"/>
                    </a:cxn>
                    <a:cxn ang="0">
                      <a:pos x="559" y="195"/>
                    </a:cxn>
                    <a:cxn ang="0">
                      <a:pos x="512" y="218"/>
                    </a:cxn>
                    <a:cxn ang="0">
                      <a:pos x="467" y="242"/>
                    </a:cxn>
                    <a:cxn ang="0">
                      <a:pos x="421" y="268"/>
                    </a:cxn>
                    <a:cxn ang="0">
                      <a:pos x="378" y="293"/>
                    </a:cxn>
                    <a:cxn ang="0">
                      <a:pos x="334" y="321"/>
                    </a:cxn>
                    <a:cxn ang="0">
                      <a:pos x="292" y="349"/>
                    </a:cxn>
                    <a:cxn ang="0">
                      <a:pos x="253" y="379"/>
                    </a:cxn>
                    <a:cxn ang="0">
                      <a:pos x="214" y="410"/>
                    </a:cxn>
                    <a:cxn ang="0">
                      <a:pos x="177" y="441"/>
                    </a:cxn>
                    <a:cxn ang="0">
                      <a:pos x="142" y="474"/>
                    </a:cxn>
                    <a:cxn ang="0">
                      <a:pos x="108" y="507"/>
                    </a:cxn>
                    <a:cxn ang="0">
                      <a:pos x="78" y="542"/>
                    </a:cxn>
                    <a:cxn ang="0">
                      <a:pos x="49" y="577"/>
                    </a:cxn>
                    <a:cxn ang="0">
                      <a:pos x="23" y="613"/>
                    </a:cxn>
                    <a:cxn ang="0">
                      <a:pos x="0" y="651"/>
                    </a:cxn>
                    <a:cxn ang="0">
                      <a:pos x="0" y="843"/>
                    </a:cxn>
                  </a:cxnLst>
                  <a:rect l="0" t="0" r="r" b="b"/>
                  <a:pathLst>
                    <a:path w="1317" h="843">
                      <a:moveTo>
                        <a:pt x="1317" y="0"/>
                      </a:moveTo>
                      <a:lnTo>
                        <a:pt x="1317" y="0"/>
                      </a:lnTo>
                      <a:lnTo>
                        <a:pt x="1281" y="1"/>
                      </a:lnTo>
                      <a:lnTo>
                        <a:pt x="1244" y="2"/>
                      </a:lnTo>
                      <a:lnTo>
                        <a:pt x="1204" y="6"/>
                      </a:lnTo>
                      <a:lnTo>
                        <a:pt x="1163" y="10"/>
                      </a:lnTo>
                      <a:lnTo>
                        <a:pt x="1121" y="18"/>
                      </a:lnTo>
                      <a:lnTo>
                        <a:pt x="1078" y="25"/>
                      </a:lnTo>
                      <a:lnTo>
                        <a:pt x="1032" y="35"/>
                      </a:lnTo>
                      <a:lnTo>
                        <a:pt x="988" y="44"/>
                      </a:lnTo>
                      <a:lnTo>
                        <a:pt x="941" y="57"/>
                      </a:lnTo>
                      <a:lnTo>
                        <a:pt x="894" y="69"/>
                      </a:lnTo>
                      <a:lnTo>
                        <a:pt x="846" y="83"/>
                      </a:lnTo>
                      <a:lnTo>
                        <a:pt x="799" y="99"/>
                      </a:lnTo>
                      <a:lnTo>
                        <a:pt x="751" y="116"/>
                      </a:lnTo>
                      <a:lnTo>
                        <a:pt x="703" y="134"/>
                      </a:lnTo>
                      <a:lnTo>
                        <a:pt x="654" y="154"/>
                      </a:lnTo>
                      <a:lnTo>
                        <a:pt x="606" y="174"/>
                      </a:lnTo>
                      <a:lnTo>
                        <a:pt x="559" y="195"/>
                      </a:lnTo>
                      <a:lnTo>
                        <a:pt x="512" y="218"/>
                      </a:lnTo>
                      <a:lnTo>
                        <a:pt x="467" y="242"/>
                      </a:lnTo>
                      <a:lnTo>
                        <a:pt x="421" y="268"/>
                      </a:lnTo>
                      <a:lnTo>
                        <a:pt x="378" y="293"/>
                      </a:lnTo>
                      <a:lnTo>
                        <a:pt x="334" y="321"/>
                      </a:lnTo>
                      <a:lnTo>
                        <a:pt x="292" y="349"/>
                      </a:lnTo>
                      <a:lnTo>
                        <a:pt x="253" y="379"/>
                      </a:lnTo>
                      <a:lnTo>
                        <a:pt x="214" y="410"/>
                      </a:lnTo>
                      <a:lnTo>
                        <a:pt x="177" y="441"/>
                      </a:lnTo>
                      <a:lnTo>
                        <a:pt x="142" y="474"/>
                      </a:lnTo>
                      <a:lnTo>
                        <a:pt x="108" y="507"/>
                      </a:lnTo>
                      <a:lnTo>
                        <a:pt x="78" y="542"/>
                      </a:lnTo>
                      <a:lnTo>
                        <a:pt x="49" y="577"/>
                      </a:lnTo>
                      <a:lnTo>
                        <a:pt x="23" y="613"/>
                      </a:lnTo>
                      <a:lnTo>
                        <a:pt x="0" y="651"/>
                      </a:lnTo>
                      <a:lnTo>
                        <a:pt x="0" y="8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7" name="Line 43">
                  <a:extLst>
                    <a:ext uri="{FF2B5EF4-FFF2-40B4-BE49-F238E27FC236}">
                      <a16:creationId xmlns:a16="http://schemas.microsoft.com/office/drawing/2014/main" id="{A6329017-66E9-AADB-2D20-8A3954CEC8F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135" y="1574"/>
                  <a:ext cx="124" cy="5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8" name="Freeform 44">
                  <a:extLst>
                    <a:ext uri="{FF2B5EF4-FFF2-40B4-BE49-F238E27FC236}">
                      <a16:creationId xmlns:a16="http://schemas.microsoft.com/office/drawing/2014/main" id="{6B424166-A120-239D-219F-8AC131E54AA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5" y="2271"/>
                  <a:ext cx="72" cy="43"/>
                </a:xfrm>
                <a:custGeom>
                  <a:avLst/>
                  <a:gdLst/>
                  <a:ahLst/>
                  <a:cxnLst>
                    <a:cxn ang="0">
                      <a:pos x="192" y="0"/>
                    </a:cxn>
                    <a:cxn ang="0">
                      <a:pos x="360" y="207"/>
                    </a:cxn>
                    <a:cxn ang="0">
                      <a:pos x="0" y="219"/>
                    </a:cxn>
                    <a:cxn ang="0">
                      <a:pos x="192" y="0"/>
                    </a:cxn>
                  </a:cxnLst>
                  <a:rect l="0" t="0" r="r" b="b"/>
                  <a:pathLst>
                    <a:path w="360" h="219">
                      <a:moveTo>
                        <a:pt x="192" y="0"/>
                      </a:moveTo>
                      <a:lnTo>
                        <a:pt x="360" y="207"/>
                      </a:lnTo>
                      <a:lnTo>
                        <a:pt x="0" y="219"/>
                      </a:lnTo>
                      <a:lnTo>
                        <a:pt x="19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49" name="Freeform 45">
                  <a:extLst>
                    <a:ext uri="{FF2B5EF4-FFF2-40B4-BE49-F238E27FC236}">
                      <a16:creationId xmlns:a16="http://schemas.microsoft.com/office/drawing/2014/main" id="{58FB2051-F27E-3675-D201-A1D3A97CB85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5" y="2271"/>
                  <a:ext cx="72" cy="43"/>
                </a:xfrm>
                <a:custGeom>
                  <a:avLst/>
                  <a:gdLst/>
                  <a:ahLst/>
                  <a:cxnLst>
                    <a:cxn ang="0">
                      <a:pos x="192" y="0"/>
                    </a:cxn>
                    <a:cxn ang="0">
                      <a:pos x="360" y="207"/>
                    </a:cxn>
                    <a:cxn ang="0">
                      <a:pos x="0" y="219"/>
                    </a:cxn>
                    <a:cxn ang="0">
                      <a:pos x="192" y="0"/>
                    </a:cxn>
                  </a:cxnLst>
                  <a:rect l="0" t="0" r="r" b="b"/>
                  <a:pathLst>
                    <a:path w="360" h="219">
                      <a:moveTo>
                        <a:pt x="192" y="0"/>
                      </a:moveTo>
                      <a:lnTo>
                        <a:pt x="360" y="207"/>
                      </a:lnTo>
                      <a:lnTo>
                        <a:pt x="0" y="219"/>
                      </a:lnTo>
                      <a:lnTo>
                        <a:pt x="19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50" name="Freeform 46">
                  <a:extLst>
                    <a:ext uri="{FF2B5EF4-FFF2-40B4-BE49-F238E27FC236}">
                      <a16:creationId xmlns:a16="http://schemas.microsoft.com/office/drawing/2014/main" id="{3E0231DF-092D-BE85-209B-A59B783BC9F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1" y="2154"/>
                  <a:ext cx="77" cy="48"/>
                </a:xfrm>
                <a:custGeom>
                  <a:avLst/>
                  <a:gdLst/>
                  <a:ahLst/>
                  <a:cxnLst>
                    <a:cxn ang="0">
                      <a:pos x="131" y="241"/>
                    </a:cxn>
                    <a:cxn ang="0">
                      <a:pos x="386" y="0"/>
                    </a:cxn>
                    <a:cxn ang="0">
                      <a:pos x="0" y="90"/>
                    </a:cxn>
                    <a:cxn ang="0">
                      <a:pos x="131" y="241"/>
                    </a:cxn>
                  </a:cxnLst>
                  <a:rect l="0" t="0" r="r" b="b"/>
                  <a:pathLst>
                    <a:path w="386" h="241">
                      <a:moveTo>
                        <a:pt x="131" y="241"/>
                      </a:moveTo>
                      <a:lnTo>
                        <a:pt x="386" y="0"/>
                      </a:lnTo>
                      <a:lnTo>
                        <a:pt x="0" y="90"/>
                      </a:lnTo>
                      <a:lnTo>
                        <a:pt x="131" y="2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51" name="Freeform 47">
                  <a:extLst>
                    <a:ext uri="{FF2B5EF4-FFF2-40B4-BE49-F238E27FC236}">
                      <a16:creationId xmlns:a16="http://schemas.microsoft.com/office/drawing/2014/main" id="{DDDA5B92-3367-1213-0237-F2CD9ED50FB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1" y="2154"/>
                  <a:ext cx="77" cy="48"/>
                </a:xfrm>
                <a:custGeom>
                  <a:avLst/>
                  <a:gdLst/>
                  <a:ahLst/>
                  <a:cxnLst>
                    <a:cxn ang="0">
                      <a:pos x="131" y="241"/>
                    </a:cxn>
                    <a:cxn ang="0">
                      <a:pos x="386" y="0"/>
                    </a:cxn>
                    <a:cxn ang="0">
                      <a:pos x="0" y="90"/>
                    </a:cxn>
                    <a:cxn ang="0">
                      <a:pos x="131" y="241"/>
                    </a:cxn>
                  </a:cxnLst>
                  <a:rect l="0" t="0" r="r" b="b"/>
                  <a:pathLst>
                    <a:path w="386" h="241">
                      <a:moveTo>
                        <a:pt x="131" y="241"/>
                      </a:moveTo>
                      <a:lnTo>
                        <a:pt x="386" y="0"/>
                      </a:lnTo>
                      <a:lnTo>
                        <a:pt x="0" y="90"/>
                      </a:lnTo>
                      <a:lnTo>
                        <a:pt x="131" y="24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52" name="Freeform 48">
                  <a:extLst>
                    <a:ext uri="{FF2B5EF4-FFF2-40B4-BE49-F238E27FC236}">
                      <a16:creationId xmlns:a16="http://schemas.microsoft.com/office/drawing/2014/main" id="{CD775AB8-ECC2-E8AE-3786-8A446869C1E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04" y="2355"/>
                  <a:ext cx="72" cy="36"/>
                </a:xfrm>
                <a:custGeom>
                  <a:avLst/>
                  <a:gdLst/>
                  <a:ahLst/>
                  <a:cxnLst>
                    <a:cxn ang="0">
                      <a:pos x="92" y="0"/>
                    </a:cxn>
                    <a:cxn ang="0">
                      <a:pos x="359" y="146"/>
                    </a:cxn>
                    <a:cxn ang="0">
                      <a:pos x="0" y="179"/>
                    </a:cxn>
                    <a:cxn ang="0">
                      <a:pos x="92" y="0"/>
                    </a:cxn>
                  </a:cxnLst>
                  <a:rect l="0" t="0" r="r" b="b"/>
                  <a:pathLst>
                    <a:path w="359" h="179">
                      <a:moveTo>
                        <a:pt x="92" y="0"/>
                      </a:moveTo>
                      <a:lnTo>
                        <a:pt x="359" y="146"/>
                      </a:lnTo>
                      <a:lnTo>
                        <a:pt x="0" y="179"/>
                      </a:lnTo>
                      <a:lnTo>
                        <a:pt x="9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53" name="Freeform 49">
                  <a:extLst>
                    <a:ext uri="{FF2B5EF4-FFF2-40B4-BE49-F238E27FC236}">
                      <a16:creationId xmlns:a16="http://schemas.microsoft.com/office/drawing/2014/main" id="{B3AAFE7B-C883-B9F2-6095-0AB1A8DA2AC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04" y="2355"/>
                  <a:ext cx="72" cy="36"/>
                </a:xfrm>
                <a:custGeom>
                  <a:avLst/>
                  <a:gdLst/>
                  <a:ahLst/>
                  <a:cxnLst>
                    <a:cxn ang="0">
                      <a:pos x="92" y="0"/>
                    </a:cxn>
                    <a:cxn ang="0">
                      <a:pos x="359" y="146"/>
                    </a:cxn>
                    <a:cxn ang="0">
                      <a:pos x="0" y="179"/>
                    </a:cxn>
                    <a:cxn ang="0">
                      <a:pos x="92" y="0"/>
                    </a:cxn>
                  </a:cxnLst>
                  <a:rect l="0" t="0" r="r" b="b"/>
                  <a:pathLst>
                    <a:path w="359" h="179">
                      <a:moveTo>
                        <a:pt x="92" y="0"/>
                      </a:moveTo>
                      <a:lnTo>
                        <a:pt x="359" y="146"/>
                      </a:lnTo>
                      <a:lnTo>
                        <a:pt x="0" y="179"/>
                      </a:lnTo>
                      <a:lnTo>
                        <a:pt x="9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54" name="Freeform 50">
                  <a:extLst>
                    <a:ext uri="{FF2B5EF4-FFF2-40B4-BE49-F238E27FC236}">
                      <a16:creationId xmlns:a16="http://schemas.microsoft.com/office/drawing/2014/main" id="{FDEE1738-4D23-A562-671D-4C0933E9596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45" y="2438"/>
                  <a:ext cx="52" cy="4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6" y="51"/>
                    </a:cxn>
                    <a:cxn ang="0">
                      <a:pos x="38" y="23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6" h="235">
                      <a:moveTo>
                        <a:pt x="0" y="0"/>
                      </a:moveTo>
                      <a:lnTo>
                        <a:pt x="256" y="51"/>
                      </a:lnTo>
                      <a:lnTo>
                        <a:pt x="38" y="2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  <p:sp>
              <p:nvSpPr>
                <p:cNvPr id="55" name="Freeform 51">
                  <a:extLst>
                    <a:ext uri="{FF2B5EF4-FFF2-40B4-BE49-F238E27FC236}">
                      <a16:creationId xmlns:a16="http://schemas.microsoft.com/office/drawing/2014/main" id="{5E830060-F0E9-DC43-98E4-D8A1DC94FFF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45" y="2438"/>
                  <a:ext cx="52" cy="4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56" y="51"/>
                    </a:cxn>
                    <a:cxn ang="0">
                      <a:pos x="38" y="23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6" h="235">
                      <a:moveTo>
                        <a:pt x="0" y="0"/>
                      </a:moveTo>
                      <a:lnTo>
                        <a:pt x="256" y="51"/>
                      </a:lnTo>
                      <a:lnTo>
                        <a:pt x="38" y="23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 dirty="0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3C766B-D86C-057D-71CE-EA511D374EED}"/>
                  </a:ext>
                </a:extLst>
              </p:cNvPr>
              <p:cNvSpPr txBox="1"/>
              <p:nvPr/>
            </p:nvSpPr>
            <p:spPr>
              <a:xfrm>
                <a:off x="5473165" y="665961"/>
                <a:ext cx="1447753" cy="284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67" dirty="0">
                    <a:solidFill>
                      <a:schemeClr val="accent6">
                        <a:lumMod val="50000"/>
                      </a:schemeClr>
                    </a:solidFill>
                  </a:rPr>
                  <a:t>Extraction optics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9AE17FE-003F-0A90-0712-2E5A0945F0BA}"/>
                  </a:ext>
                </a:extLst>
              </p:cNvPr>
              <p:cNvSpPr txBox="1"/>
              <p:nvPr/>
            </p:nvSpPr>
            <p:spPr>
              <a:xfrm>
                <a:off x="6860534" y="999561"/>
                <a:ext cx="2579949" cy="386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67" dirty="0">
                    <a:solidFill>
                      <a:schemeClr val="accent6">
                        <a:lumMod val="50000"/>
                      </a:schemeClr>
                    </a:solidFill>
                  </a:rPr>
                  <a:t>Mass separator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D74B2388-0CE8-6BC6-CD85-964DDB14C565}"/>
                  </a:ext>
                </a:extLst>
              </p:cNvPr>
              <p:cNvCxnSpPr/>
              <p:nvPr/>
            </p:nvCxnSpPr>
            <p:spPr>
              <a:xfrm flipV="1">
                <a:off x="5493141" y="1076325"/>
                <a:ext cx="136134" cy="115322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93739FB-CFD3-E99F-C937-BE98D5BF45E4}"/>
                  </a:ext>
                </a:extLst>
              </p:cNvPr>
              <p:cNvCxnSpPr/>
              <p:nvPr/>
            </p:nvCxnSpPr>
            <p:spPr>
              <a:xfrm flipV="1">
                <a:off x="6627045" y="1219408"/>
                <a:ext cx="204723" cy="84516"/>
              </a:xfrm>
              <a:prstGeom prst="line">
                <a:avLst/>
              </a:prstGeom>
              <a:ln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D1346BD-2BA1-1DFF-F1FE-C30EE74D21B6}"/>
                </a:ext>
              </a:extLst>
            </p:cNvPr>
            <p:cNvCxnSpPr/>
            <p:nvPr/>
          </p:nvCxnSpPr>
          <p:spPr>
            <a:xfrm flipV="1">
              <a:off x="4637391" y="1501051"/>
              <a:ext cx="36904" cy="93670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325722-6D57-BD94-4AE8-1E3999200EF4}"/>
                </a:ext>
              </a:extLst>
            </p:cNvPr>
            <p:cNvSpPr txBox="1"/>
            <p:nvPr/>
          </p:nvSpPr>
          <p:spPr>
            <a:xfrm>
              <a:off x="4092317" y="1561153"/>
              <a:ext cx="983924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67" dirty="0">
                  <a:solidFill>
                    <a:schemeClr val="accent6">
                      <a:lumMod val="50000"/>
                    </a:schemeClr>
                  </a:solidFill>
                </a:rPr>
                <a:t>Target unit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51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538BD-FBB2-7664-1215-5AACA050E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Extraction and beam transport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BB4237-6273-B710-40BD-5B0EC8427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42</a:t>
            </a:fld>
            <a:endParaRPr lang="en-B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270621-7CCE-8E56-48CE-6AA12F147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87"/>
          <a:stretch/>
        </p:blipFill>
        <p:spPr>
          <a:xfrm>
            <a:off x="6145007" y="374655"/>
            <a:ext cx="5578626" cy="25792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0DD65D-3589-5C9C-AA88-336C4620C2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744" y="1089261"/>
            <a:ext cx="4455398" cy="2580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D75138-FC70-F161-07BF-5BB25D8CFB2E}"/>
              </a:ext>
            </a:extLst>
          </p:cNvPr>
          <p:cNvSpPr/>
          <p:nvPr/>
        </p:nvSpPr>
        <p:spPr>
          <a:xfrm>
            <a:off x="1200771" y="1102943"/>
            <a:ext cx="3265632" cy="2539234"/>
          </a:xfrm>
          <a:custGeom>
            <a:avLst/>
            <a:gdLst>
              <a:gd name="connsiteX0" fmla="*/ 4676775 w 4924425"/>
              <a:gd name="connsiteY0" fmla="*/ 0 h 3829050"/>
              <a:gd name="connsiteX1" fmla="*/ 4667250 w 4924425"/>
              <a:gd name="connsiteY1" fmla="*/ 180975 h 3829050"/>
              <a:gd name="connsiteX2" fmla="*/ 4657725 w 4924425"/>
              <a:gd name="connsiteY2" fmla="*/ 276225 h 3829050"/>
              <a:gd name="connsiteX3" fmla="*/ 4657725 w 4924425"/>
              <a:gd name="connsiteY3" fmla="*/ 342900 h 3829050"/>
              <a:gd name="connsiteX4" fmla="*/ 4791075 w 4924425"/>
              <a:gd name="connsiteY4" fmla="*/ 333375 h 3829050"/>
              <a:gd name="connsiteX5" fmla="*/ 4924425 w 4924425"/>
              <a:gd name="connsiteY5" fmla="*/ 314325 h 3829050"/>
              <a:gd name="connsiteX6" fmla="*/ 4924425 w 4924425"/>
              <a:gd name="connsiteY6" fmla="*/ 371475 h 3829050"/>
              <a:gd name="connsiteX7" fmla="*/ 4895850 w 4924425"/>
              <a:gd name="connsiteY7" fmla="*/ 400050 h 3829050"/>
              <a:gd name="connsiteX8" fmla="*/ 4705350 w 4924425"/>
              <a:gd name="connsiteY8" fmla="*/ 419100 h 3829050"/>
              <a:gd name="connsiteX9" fmla="*/ 4619625 w 4924425"/>
              <a:gd name="connsiteY9" fmla="*/ 428625 h 3829050"/>
              <a:gd name="connsiteX10" fmla="*/ 4543425 w 4924425"/>
              <a:gd name="connsiteY10" fmla="*/ 438150 h 3829050"/>
              <a:gd name="connsiteX11" fmla="*/ 4429125 w 4924425"/>
              <a:gd name="connsiteY11" fmla="*/ 457200 h 3829050"/>
              <a:gd name="connsiteX12" fmla="*/ 4429125 w 4924425"/>
              <a:gd name="connsiteY12" fmla="*/ 457200 h 3829050"/>
              <a:gd name="connsiteX13" fmla="*/ 4352925 w 4924425"/>
              <a:gd name="connsiteY13" fmla="*/ 619125 h 3829050"/>
              <a:gd name="connsiteX14" fmla="*/ 4305300 w 4924425"/>
              <a:gd name="connsiteY14" fmla="*/ 714375 h 3829050"/>
              <a:gd name="connsiteX15" fmla="*/ 4248150 w 4924425"/>
              <a:gd name="connsiteY15" fmla="*/ 762000 h 3829050"/>
              <a:gd name="connsiteX16" fmla="*/ 4229100 w 4924425"/>
              <a:gd name="connsiteY16" fmla="*/ 847725 h 3829050"/>
              <a:gd name="connsiteX17" fmla="*/ 4181475 w 4924425"/>
              <a:gd name="connsiteY17" fmla="*/ 933450 h 3829050"/>
              <a:gd name="connsiteX18" fmla="*/ 4181475 w 4924425"/>
              <a:gd name="connsiteY18" fmla="*/ 933450 h 3829050"/>
              <a:gd name="connsiteX19" fmla="*/ 4171950 w 4924425"/>
              <a:gd name="connsiteY19" fmla="*/ 1019175 h 3829050"/>
              <a:gd name="connsiteX20" fmla="*/ 4171950 w 4924425"/>
              <a:gd name="connsiteY20" fmla="*/ 1019175 h 3829050"/>
              <a:gd name="connsiteX21" fmla="*/ 4171950 w 4924425"/>
              <a:gd name="connsiteY21" fmla="*/ 1066800 h 3829050"/>
              <a:gd name="connsiteX22" fmla="*/ 2971800 w 4924425"/>
              <a:gd name="connsiteY22" fmla="*/ 1276350 h 3829050"/>
              <a:gd name="connsiteX23" fmla="*/ 2867025 w 4924425"/>
              <a:gd name="connsiteY23" fmla="*/ 1485900 h 3829050"/>
              <a:gd name="connsiteX24" fmla="*/ 2847975 w 4924425"/>
              <a:gd name="connsiteY24" fmla="*/ 1619250 h 3829050"/>
              <a:gd name="connsiteX25" fmla="*/ 2886075 w 4924425"/>
              <a:gd name="connsiteY25" fmla="*/ 1781175 h 3829050"/>
              <a:gd name="connsiteX26" fmla="*/ 2971800 w 4924425"/>
              <a:gd name="connsiteY26" fmla="*/ 1905000 h 3829050"/>
              <a:gd name="connsiteX27" fmla="*/ 3086100 w 4924425"/>
              <a:gd name="connsiteY27" fmla="*/ 1981200 h 3829050"/>
              <a:gd name="connsiteX28" fmla="*/ 3324225 w 4924425"/>
              <a:gd name="connsiteY28" fmla="*/ 1914525 h 3829050"/>
              <a:gd name="connsiteX29" fmla="*/ 3514725 w 4924425"/>
              <a:gd name="connsiteY29" fmla="*/ 1885950 h 3829050"/>
              <a:gd name="connsiteX30" fmla="*/ 3667125 w 4924425"/>
              <a:gd name="connsiteY30" fmla="*/ 1857375 h 3829050"/>
              <a:gd name="connsiteX31" fmla="*/ 3924300 w 4924425"/>
              <a:gd name="connsiteY31" fmla="*/ 1809750 h 3829050"/>
              <a:gd name="connsiteX32" fmla="*/ 4114800 w 4924425"/>
              <a:gd name="connsiteY32" fmla="*/ 1762125 h 3829050"/>
              <a:gd name="connsiteX33" fmla="*/ 4286250 w 4924425"/>
              <a:gd name="connsiteY33" fmla="*/ 1714500 h 3829050"/>
              <a:gd name="connsiteX34" fmla="*/ 4324350 w 4924425"/>
              <a:gd name="connsiteY34" fmla="*/ 1733550 h 3829050"/>
              <a:gd name="connsiteX35" fmla="*/ 4381500 w 4924425"/>
              <a:gd name="connsiteY35" fmla="*/ 1819275 h 3829050"/>
              <a:gd name="connsiteX36" fmla="*/ 4438650 w 4924425"/>
              <a:gd name="connsiteY36" fmla="*/ 1905000 h 3829050"/>
              <a:gd name="connsiteX37" fmla="*/ 4514850 w 4924425"/>
              <a:gd name="connsiteY37" fmla="*/ 1971675 h 3829050"/>
              <a:gd name="connsiteX38" fmla="*/ 4600575 w 4924425"/>
              <a:gd name="connsiteY38" fmla="*/ 2038350 h 3829050"/>
              <a:gd name="connsiteX39" fmla="*/ 4695825 w 4924425"/>
              <a:gd name="connsiteY39" fmla="*/ 2095500 h 3829050"/>
              <a:gd name="connsiteX40" fmla="*/ 4733925 w 4924425"/>
              <a:gd name="connsiteY40" fmla="*/ 2152650 h 3829050"/>
              <a:gd name="connsiteX41" fmla="*/ 4733925 w 4924425"/>
              <a:gd name="connsiteY41" fmla="*/ 2200275 h 3829050"/>
              <a:gd name="connsiteX42" fmla="*/ 4572000 w 4924425"/>
              <a:gd name="connsiteY42" fmla="*/ 2238375 h 3829050"/>
              <a:gd name="connsiteX43" fmla="*/ 4457700 w 4924425"/>
              <a:gd name="connsiteY43" fmla="*/ 2276475 h 3829050"/>
              <a:gd name="connsiteX44" fmla="*/ 4438650 w 4924425"/>
              <a:gd name="connsiteY44" fmla="*/ 2428875 h 3829050"/>
              <a:gd name="connsiteX45" fmla="*/ 4562475 w 4924425"/>
              <a:gd name="connsiteY45" fmla="*/ 2552700 h 3829050"/>
              <a:gd name="connsiteX46" fmla="*/ 4638675 w 4924425"/>
              <a:gd name="connsiteY46" fmla="*/ 2628900 h 3829050"/>
              <a:gd name="connsiteX47" fmla="*/ 4800600 w 4924425"/>
              <a:gd name="connsiteY47" fmla="*/ 2686050 h 3829050"/>
              <a:gd name="connsiteX48" fmla="*/ 4791075 w 4924425"/>
              <a:gd name="connsiteY48" fmla="*/ 2790825 h 3829050"/>
              <a:gd name="connsiteX49" fmla="*/ 4791075 w 4924425"/>
              <a:gd name="connsiteY49" fmla="*/ 2876550 h 3829050"/>
              <a:gd name="connsiteX50" fmla="*/ 4752975 w 4924425"/>
              <a:gd name="connsiteY50" fmla="*/ 2990850 h 3829050"/>
              <a:gd name="connsiteX51" fmla="*/ 4533900 w 4924425"/>
              <a:gd name="connsiteY51" fmla="*/ 3048000 h 3829050"/>
              <a:gd name="connsiteX52" fmla="*/ 4486275 w 4924425"/>
              <a:gd name="connsiteY52" fmla="*/ 3057525 h 3829050"/>
              <a:gd name="connsiteX53" fmla="*/ 4448175 w 4924425"/>
              <a:gd name="connsiteY53" fmla="*/ 3105150 h 3829050"/>
              <a:gd name="connsiteX54" fmla="*/ 4438650 w 4924425"/>
              <a:gd name="connsiteY54" fmla="*/ 3276600 h 3829050"/>
              <a:gd name="connsiteX55" fmla="*/ 4410075 w 4924425"/>
              <a:gd name="connsiteY55" fmla="*/ 3314700 h 3829050"/>
              <a:gd name="connsiteX56" fmla="*/ 4305300 w 4924425"/>
              <a:gd name="connsiteY56" fmla="*/ 3362325 h 3829050"/>
              <a:gd name="connsiteX57" fmla="*/ 4305300 w 4924425"/>
              <a:gd name="connsiteY57" fmla="*/ 3448050 h 3829050"/>
              <a:gd name="connsiteX58" fmla="*/ 4305300 w 4924425"/>
              <a:gd name="connsiteY58" fmla="*/ 3543300 h 3829050"/>
              <a:gd name="connsiteX59" fmla="*/ 4333875 w 4924425"/>
              <a:gd name="connsiteY59" fmla="*/ 3695700 h 3829050"/>
              <a:gd name="connsiteX60" fmla="*/ 4343400 w 4924425"/>
              <a:gd name="connsiteY60" fmla="*/ 3800475 h 3829050"/>
              <a:gd name="connsiteX61" fmla="*/ 38100 w 4924425"/>
              <a:gd name="connsiteY61" fmla="*/ 3829050 h 3829050"/>
              <a:gd name="connsiteX62" fmla="*/ 0 w 4924425"/>
              <a:gd name="connsiteY62" fmla="*/ 3228975 h 3829050"/>
              <a:gd name="connsiteX63" fmla="*/ 619125 w 4924425"/>
              <a:gd name="connsiteY63" fmla="*/ 3057525 h 3829050"/>
              <a:gd name="connsiteX64" fmla="*/ 514350 w 4924425"/>
              <a:gd name="connsiteY64" fmla="*/ 2657475 h 3829050"/>
              <a:gd name="connsiteX65" fmla="*/ 428625 w 4924425"/>
              <a:gd name="connsiteY65" fmla="*/ 2390775 h 3829050"/>
              <a:gd name="connsiteX66" fmla="*/ 342900 w 4924425"/>
              <a:gd name="connsiteY66" fmla="*/ 1971675 h 3829050"/>
              <a:gd name="connsiteX67" fmla="*/ 304800 w 4924425"/>
              <a:gd name="connsiteY67" fmla="*/ 1704975 h 3829050"/>
              <a:gd name="connsiteX68" fmla="*/ 304800 w 4924425"/>
              <a:gd name="connsiteY68" fmla="*/ 1333500 h 3829050"/>
              <a:gd name="connsiteX69" fmla="*/ 314325 w 4924425"/>
              <a:gd name="connsiteY69" fmla="*/ 666750 h 3829050"/>
              <a:gd name="connsiteX70" fmla="*/ 390525 w 4924425"/>
              <a:gd name="connsiteY70" fmla="*/ 323850 h 3829050"/>
              <a:gd name="connsiteX71" fmla="*/ 485775 w 4924425"/>
              <a:gd name="connsiteY71" fmla="*/ 47625 h 3829050"/>
              <a:gd name="connsiteX72" fmla="*/ 4676775 w 4924425"/>
              <a:gd name="connsiteY72" fmla="*/ 0 h 3829050"/>
              <a:gd name="connsiteX0" fmla="*/ 4676775 w 4924425"/>
              <a:gd name="connsiteY0" fmla="*/ 0 h 3829050"/>
              <a:gd name="connsiteX1" fmla="*/ 4667250 w 4924425"/>
              <a:gd name="connsiteY1" fmla="*/ 180975 h 3829050"/>
              <a:gd name="connsiteX2" fmla="*/ 4657725 w 4924425"/>
              <a:gd name="connsiteY2" fmla="*/ 276225 h 3829050"/>
              <a:gd name="connsiteX3" fmla="*/ 4657725 w 4924425"/>
              <a:gd name="connsiteY3" fmla="*/ 342900 h 3829050"/>
              <a:gd name="connsiteX4" fmla="*/ 4791075 w 4924425"/>
              <a:gd name="connsiteY4" fmla="*/ 333375 h 3829050"/>
              <a:gd name="connsiteX5" fmla="*/ 4924425 w 4924425"/>
              <a:gd name="connsiteY5" fmla="*/ 314325 h 3829050"/>
              <a:gd name="connsiteX6" fmla="*/ 4924425 w 4924425"/>
              <a:gd name="connsiteY6" fmla="*/ 371475 h 3829050"/>
              <a:gd name="connsiteX7" fmla="*/ 4895850 w 4924425"/>
              <a:gd name="connsiteY7" fmla="*/ 400050 h 3829050"/>
              <a:gd name="connsiteX8" fmla="*/ 4705350 w 4924425"/>
              <a:gd name="connsiteY8" fmla="*/ 419100 h 3829050"/>
              <a:gd name="connsiteX9" fmla="*/ 4619625 w 4924425"/>
              <a:gd name="connsiteY9" fmla="*/ 428625 h 3829050"/>
              <a:gd name="connsiteX10" fmla="*/ 4543425 w 4924425"/>
              <a:gd name="connsiteY10" fmla="*/ 438150 h 3829050"/>
              <a:gd name="connsiteX11" fmla="*/ 4429125 w 4924425"/>
              <a:gd name="connsiteY11" fmla="*/ 457200 h 3829050"/>
              <a:gd name="connsiteX12" fmla="*/ 4429125 w 4924425"/>
              <a:gd name="connsiteY12" fmla="*/ 457200 h 3829050"/>
              <a:gd name="connsiteX13" fmla="*/ 4352925 w 4924425"/>
              <a:gd name="connsiteY13" fmla="*/ 619125 h 3829050"/>
              <a:gd name="connsiteX14" fmla="*/ 4305300 w 4924425"/>
              <a:gd name="connsiteY14" fmla="*/ 714375 h 3829050"/>
              <a:gd name="connsiteX15" fmla="*/ 4248150 w 4924425"/>
              <a:gd name="connsiteY15" fmla="*/ 762000 h 3829050"/>
              <a:gd name="connsiteX16" fmla="*/ 4229100 w 4924425"/>
              <a:gd name="connsiteY16" fmla="*/ 847725 h 3829050"/>
              <a:gd name="connsiteX17" fmla="*/ 4181475 w 4924425"/>
              <a:gd name="connsiteY17" fmla="*/ 933450 h 3829050"/>
              <a:gd name="connsiteX18" fmla="*/ 4181475 w 4924425"/>
              <a:gd name="connsiteY18" fmla="*/ 933450 h 3829050"/>
              <a:gd name="connsiteX19" fmla="*/ 4171950 w 4924425"/>
              <a:gd name="connsiteY19" fmla="*/ 1019175 h 3829050"/>
              <a:gd name="connsiteX20" fmla="*/ 4171950 w 4924425"/>
              <a:gd name="connsiteY20" fmla="*/ 1019175 h 3829050"/>
              <a:gd name="connsiteX21" fmla="*/ 4171950 w 4924425"/>
              <a:gd name="connsiteY21" fmla="*/ 1066800 h 3829050"/>
              <a:gd name="connsiteX22" fmla="*/ 2971800 w 4924425"/>
              <a:gd name="connsiteY22" fmla="*/ 1276350 h 3829050"/>
              <a:gd name="connsiteX23" fmla="*/ 2879725 w 4924425"/>
              <a:gd name="connsiteY23" fmla="*/ 1422400 h 3829050"/>
              <a:gd name="connsiteX24" fmla="*/ 2847975 w 4924425"/>
              <a:gd name="connsiteY24" fmla="*/ 1619250 h 3829050"/>
              <a:gd name="connsiteX25" fmla="*/ 2886075 w 4924425"/>
              <a:gd name="connsiteY25" fmla="*/ 1781175 h 3829050"/>
              <a:gd name="connsiteX26" fmla="*/ 2971800 w 4924425"/>
              <a:gd name="connsiteY26" fmla="*/ 1905000 h 3829050"/>
              <a:gd name="connsiteX27" fmla="*/ 3086100 w 4924425"/>
              <a:gd name="connsiteY27" fmla="*/ 1981200 h 3829050"/>
              <a:gd name="connsiteX28" fmla="*/ 3324225 w 4924425"/>
              <a:gd name="connsiteY28" fmla="*/ 1914525 h 3829050"/>
              <a:gd name="connsiteX29" fmla="*/ 3514725 w 4924425"/>
              <a:gd name="connsiteY29" fmla="*/ 1885950 h 3829050"/>
              <a:gd name="connsiteX30" fmla="*/ 3667125 w 4924425"/>
              <a:gd name="connsiteY30" fmla="*/ 1857375 h 3829050"/>
              <a:gd name="connsiteX31" fmla="*/ 3924300 w 4924425"/>
              <a:gd name="connsiteY31" fmla="*/ 1809750 h 3829050"/>
              <a:gd name="connsiteX32" fmla="*/ 4114800 w 4924425"/>
              <a:gd name="connsiteY32" fmla="*/ 1762125 h 3829050"/>
              <a:gd name="connsiteX33" fmla="*/ 4286250 w 4924425"/>
              <a:gd name="connsiteY33" fmla="*/ 1714500 h 3829050"/>
              <a:gd name="connsiteX34" fmla="*/ 4324350 w 4924425"/>
              <a:gd name="connsiteY34" fmla="*/ 1733550 h 3829050"/>
              <a:gd name="connsiteX35" fmla="*/ 4381500 w 4924425"/>
              <a:gd name="connsiteY35" fmla="*/ 1819275 h 3829050"/>
              <a:gd name="connsiteX36" fmla="*/ 4438650 w 4924425"/>
              <a:gd name="connsiteY36" fmla="*/ 1905000 h 3829050"/>
              <a:gd name="connsiteX37" fmla="*/ 4514850 w 4924425"/>
              <a:gd name="connsiteY37" fmla="*/ 1971675 h 3829050"/>
              <a:gd name="connsiteX38" fmla="*/ 4600575 w 4924425"/>
              <a:gd name="connsiteY38" fmla="*/ 2038350 h 3829050"/>
              <a:gd name="connsiteX39" fmla="*/ 4695825 w 4924425"/>
              <a:gd name="connsiteY39" fmla="*/ 2095500 h 3829050"/>
              <a:gd name="connsiteX40" fmla="*/ 4733925 w 4924425"/>
              <a:gd name="connsiteY40" fmla="*/ 2152650 h 3829050"/>
              <a:gd name="connsiteX41" fmla="*/ 4733925 w 4924425"/>
              <a:gd name="connsiteY41" fmla="*/ 2200275 h 3829050"/>
              <a:gd name="connsiteX42" fmla="*/ 4572000 w 4924425"/>
              <a:gd name="connsiteY42" fmla="*/ 2238375 h 3829050"/>
              <a:gd name="connsiteX43" fmla="*/ 4457700 w 4924425"/>
              <a:gd name="connsiteY43" fmla="*/ 2276475 h 3829050"/>
              <a:gd name="connsiteX44" fmla="*/ 4438650 w 4924425"/>
              <a:gd name="connsiteY44" fmla="*/ 2428875 h 3829050"/>
              <a:gd name="connsiteX45" fmla="*/ 4562475 w 4924425"/>
              <a:gd name="connsiteY45" fmla="*/ 2552700 h 3829050"/>
              <a:gd name="connsiteX46" fmla="*/ 4638675 w 4924425"/>
              <a:gd name="connsiteY46" fmla="*/ 2628900 h 3829050"/>
              <a:gd name="connsiteX47" fmla="*/ 4800600 w 4924425"/>
              <a:gd name="connsiteY47" fmla="*/ 2686050 h 3829050"/>
              <a:gd name="connsiteX48" fmla="*/ 4791075 w 4924425"/>
              <a:gd name="connsiteY48" fmla="*/ 2790825 h 3829050"/>
              <a:gd name="connsiteX49" fmla="*/ 4791075 w 4924425"/>
              <a:gd name="connsiteY49" fmla="*/ 2876550 h 3829050"/>
              <a:gd name="connsiteX50" fmla="*/ 4752975 w 4924425"/>
              <a:gd name="connsiteY50" fmla="*/ 2990850 h 3829050"/>
              <a:gd name="connsiteX51" fmla="*/ 4533900 w 4924425"/>
              <a:gd name="connsiteY51" fmla="*/ 3048000 h 3829050"/>
              <a:gd name="connsiteX52" fmla="*/ 4486275 w 4924425"/>
              <a:gd name="connsiteY52" fmla="*/ 3057525 h 3829050"/>
              <a:gd name="connsiteX53" fmla="*/ 4448175 w 4924425"/>
              <a:gd name="connsiteY53" fmla="*/ 3105150 h 3829050"/>
              <a:gd name="connsiteX54" fmla="*/ 4438650 w 4924425"/>
              <a:gd name="connsiteY54" fmla="*/ 3276600 h 3829050"/>
              <a:gd name="connsiteX55" fmla="*/ 4410075 w 4924425"/>
              <a:gd name="connsiteY55" fmla="*/ 3314700 h 3829050"/>
              <a:gd name="connsiteX56" fmla="*/ 4305300 w 4924425"/>
              <a:gd name="connsiteY56" fmla="*/ 3362325 h 3829050"/>
              <a:gd name="connsiteX57" fmla="*/ 4305300 w 4924425"/>
              <a:gd name="connsiteY57" fmla="*/ 3448050 h 3829050"/>
              <a:gd name="connsiteX58" fmla="*/ 4305300 w 4924425"/>
              <a:gd name="connsiteY58" fmla="*/ 3543300 h 3829050"/>
              <a:gd name="connsiteX59" fmla="*/ 4333875 w 4924425"/>
              <a:gd name="connsiteY59" fmla="*/ 3695700 h 3829050"/>
              <a:gd name="connsiteX60" fmla="*/ 4343400 w 4924425"/>
              <a:gd name="connsiteY60" fmla="*/ 3800475 h 3829050"/>
              <a:gd name="connsiteX61" fmla="*/ 38100 w 4924425"/>
              <a:gd name="connsiteY61" fmla="*/ 3829050 h 3829050"/>
              <a:gd name="connsiteX62" fmla="*/ 0 w 4924425"/>
              <a:gd name="connsiteY62" fmla="*/ 3228975 h 3829050"/>
              <a:gd name="connsiteX63" fmla="*/ 619125 w 4924425"/>
              <a:gd name="connsiteY63" fmla="*/ 3057525 h 3829050"/>
              <a:gd name="connsiteX64" fmla="*/ 514350 w 4924425"/>
              <a:gd name="connsiteY64" fmla="*/ 2657475 h 3829050"/>
              <a:gd name="connsiteX65" fmla="*/ 428625 w 4924425"/>
              <a:gd name="connsiteY65" fmla="*/ 2390775 h 3829050"/>
              <a:gd name="connsiteX66" fmla="*/ 342900 w 4924425"/>
              <a:gd name="connsiteY66" fmla="*/ 1971675 h 3829050"/>
              <a:gd name="connsiteX67" fmla="*/ 304800 w 4924425"/>
              <a:gd name="connsiteY67" fmla="*/ 1704975 h 3829050"/>
              <a:gd name="connsiteX68" fmla="*/ 304800 w 4924425"/>
              <a:gd name="connsiteY68" fmla="*/ 1333500 h 3829050"/>
              <a:gd name="connsiteX69" fmla="*/ 314325 w 4924425"/>
              <a:gd name="connsiteY69" fmla="*/ 666750 h 3829050"/>
              <a:gd name="connsiteX70" fmla="*/ 390525 w 4924425"/>
              <a:gd name="connsiteY70" fmla="*/ 323850 h 3829050"/>
              <a:gd name="connsiteX71" fmla="*/ 485775 w 4924425"/>
              <a:gd name="connsiteY71" fmla="*/ 47625 h 3829050"/>
              <a:gd name="connsiteX72" fmla="*/ 4676775 w 4924425"/>
              <a:gd name="connsiteY72" fmla="*/ 0 h 3829050"/>
              <a:gd name="connsiteX0" fmla="*/ 4676775 w 4924425"/>
              <a:gd name="connsiteY0" fmla="*/ 0 h 3829050"/>
              <a:gd name="connsiteX1" fmla="*/ 4667250 w 4924425"/>
              <a:gd name="connsiteY1" fmla="*/ 180975 h 3829050"/>
              <a:gd name="connsiteX2" fmla="*/ 4657725 w 4924425"/>
              <a:gd name="connsiteY2" fmla="*/ 276225 h 3829050"/>
              <a:gd name="connsiteX3" fmla="*/ 4657725 w 4924425"/>
              <a:gd name="connsiteY3" fmla="*/ 342900 h 3829050"/>
              <a:gd name="connsiteX4" fmla="*/ 4791075 w 4924425"/>
              <a:gd name="connsiteY4" fmla="*/ 333375 h 3829050"/>
              <a:gd name="connsiteX5" fmla="*/ 4924425 w 4924425"/>
              <a:gd name="connsiteY5" fmla="*/ 314325 h 3829050"/>
              <a:gd name="connsiteX6" fmla="*/ 4924425 w 4924425"/>
              <a:gd name="connsiteY6" fmla="*/ 371475 h 3829050"/>
              <a:gd name="connsiteX7" fmla="*/ 4895850 w 4924425"/>
              <a:gd name="connsiteY7" fmla="*/ 400050 h 3829050"/>
              <a:gd name="connsiteX8" fmla="*/ 4705350 w 4924425"/>
              <a:gd name="connsiteY8" fmla="*/ 419100 h 3829050"/>
              <a:gd name="connsiteX9" fmla="*/ 4619625 w 4924425"/>
              <a:gd name="connsiteY9" fmla="*/ 428625 h 3829050"/>
              <a:gd name="connsiteX10" fmla="*/ 4543425 w 4924425"/>
              <a:gd name="connsiteY10" fmla="*/ 438150 h 3829050"/>
              <a:gd name="connsiteX11" fmla="*/ 4429125 w 4924425"/>
              <a:gd name="connsiteY11" fmla="*/ 457200 h 3829050"/>
              <a:gd name="connsiteX12" fmla="*/ 4429125 w 4924425"/>
              <a:gd name="connsiteY12" fmla="*/ 457200 h 3829050"/>
              <a:gd name="connsiteX13" fmla="*/ 4352925 w 4924425"/>
              <a:gd name="connsiteY13" fmla="*/ 619125 h 3829050"/>
              <a:gd name="connsiteX14" fmla="*/ 4305300 w 4924425"/>
              <a:gd name="connsiteY14" fmla="*/ 714375 h 3829050"/>
              <a:gd name="connsiteX15" fmla="*/ 4248150 w 4924425"/>
              <a:gd name="connsiteY15" fmla="*/ 762000 h 3829050"/>
              <a:gd name="connsiteX16" fmla="*/ 4229100 w 4924425"/>
              <a:gd name="connsiteY16" fmla="*/ 847725 h 3829050"/>
              <a:gd name="connsiteX17" fmla="*/ 4181475 w 4924425"/>
              <a:gd name="connsiteY17" fmla="*/ 933450 h 3829050"/>
              <a:gd name="connsiteX18" fmla="*/ 4181475 w 4924425"/>
              <a:gd name="connsiteY18" fmla="*/ 933450 h 3829050"/>
              <a:gd name="connsiteX19" fmla="*/ 4171950 w 4924425"/>
              <a:gd name="connsiteY19" fmla="*/ 1019175 h 3829050"/>
              <a:gd name="connsiteX20" fmla="*/ 4171950 w 4924425"/>
              <a:gd name="connsiteY20" fmla="*/ 1019175 h 3829050"/>
              <a:gd name="connsiteX21" fmla="*/ 4171950 w 4924425"/>
              <a:gd name="connsiteY21" fmla="*/ 1066800 h 3829050"/>
              <a:gd name="connsiteX22" fmla="*/ 2971800 w 4924425"/>
              <a:gd name="connsiteY22" fmla="*/ 1276350 h 3829050"/>
              <a:gd name="connsiteX23" fmla="*/ 2860675 w 4924425"/>
              <a:gd name="connsiteY23" fmla="*/ 1422400 h 3829050"/>
              <a:gd name="connsiteX24" fmla="*/ 2847975 w 4924425"/>
              <a:gd name="connsiteY24" fmla="*/ 1619250 h 3829050"/>
              <a:gd name="connsiteX25" fmla="*/ 2886075 w 4924425"/>
              <a:gd name="connsiteY25" fmla="*/ 1781175 h 3829050"/>
              <a:gd name="connsiteX26" fmla="*/ 2971800 w 4924425"/>
              <a:gd name="connsiteY26" fmla="*/ 1905000 h 3829050"/>
              <a:gd name="connsiteX27" fmla="*/ 3086100 w 4924425"/>
              <a:gd name="connsiteY27" fmla="*/ 1981200 h 3829050"/>
              <a:gd name="connsiteX28" fmla="*/ 3324225 w 4924425"/>
              <a:gd name="connsiteY28" fmla="*/ 1914525 h 3829050"/>
              <a:gd name="connsiteX29" fmla="*/ 3514725 w 4924425"/>
              <a:gd name="connsiteY29" fmla="*/ 1885950 h 3829050"/>
              <a:gd name="connsiteX30" fmla="*/ 3667125 w 4924425"/>
              <a:gd name="connsiteY30" fmla="*/ 1857375 h 3829050"/>
              <a:gd name="connsiteX31" fmla="*/ 3924300 w 4924425"/>
              <a:gd name="connsiteY31" fmla="*/ 1809750 h 3829050"/>
              <a:gd name="connsiteX32" fmla="*/ 4114800 w 4924425"/>
              <a:gd name="connsiteY32" fmla="*/ 1762125 h 3829050"/>
              <a:gd name="connsiteX33" fmla="*/ 4286250 w 4924425"/>
              <a:gd name="connsiteY33" fmla="*/ 1714500 h 3829050"/>
              <a:gd name="connsiteX34" fmla="*/ 4324350 w 4924425"/>
              <a:gd name="connsiteY34" fmla="*/ 1733550 h 3829050"/>
              <a:gd name="connsiteX35" fmla="*/ 4381500 w 4924425"/>
              <a:gd name="connsiteY35" fmla="*/ 1819275 h 3829050"/>
              <a:gd name="connsiteX36" fmla="*/ 4438650 w 4924425"/>
              <a:gd name="connsiteY36" fmla="*/ 1905000 h 3829050"/>
              <a:gd name="connsiteX37" fmla="*/ 4514850 w 4924425"/>
              <a:gd name="connsiteY37" fmla="*/ 1971675 h 3829050"/>
              <a:gd name="connsiteX38" fmla="*/ 4600575 w 4924425"/>
              <a:gd name="connsiteY38" fmla="*/ 2038350 h 3829050"/>
              <a:gd name="connsiteX39" fmla="*/ 4695825 w 4924425"/>
              <a:gd name="connsiteY39" fmla="*/ 2095500 h 3829050"/>
              <a:gd name="connsiteX40" fmla="*/ 4733925 w 4924425"/>
              <a:gd name="connsiteY40" fmla="*/ 2152650 h 3829050"/>
              <a:gd name="connsiteX41" fmla="*/ 4733925 w 4924425"/>
              <a:gd name="connsiteY41" fmla="*/ 2200275 h 3829050"/>
              <a:gd name="connsiteX42" fmla="*/ 4572000 w 4924425"/>
              <a:gd name="connsiteY42" fmla="*/ 2238375 h 3829050"/>
              <a:gd name="connsiteX43" fmla="*/ 4457700 w 4924425"/>
              <a:gd name="connsiteY43" fmla="*/ 2276475 h 3829050"/>
              <a:gd name="connsiteX44" fmla="*/ 4438650 w 4924425"/>
              <a:gd name="connsiteY44" fmla="*/ 2428875 h 3829050"/>
              <a:gd name="connsiteX45" fmla="*/ 4562475 w 4924425"/>
              <a:gd name="connsiteY45" fmla="*/ 2552700 h 3829050"/>
              <a:gd name="connsiteX46" fmla="*/ 4638675 w 4924425"/>
              <a:gd name="connsiteY46" fmla="*/ 2628900 h 3829050"/>
              <a:gd name="connsiteX47" fmla="*/ 4800600 w 4924425"/>
              <a:gd name="connsiteY47" fmla="*/ 2686050 h 3829050"/>
              <a:gd name="connsiteX48" fmla="*/ 4791075 w 4924425"/>
              <a:gd name="connsiteY48" fmla="*/ 2790825 h 3829050"/>
              <a:gd name="connsiteX49" fmla="*/ 4791075 w 4924425"/>
              <a:gd name="connsiteY49" fmla="*/ 2876550 h 3829050"/>
              <a:gd name="connsiteX50" fmla="*/ 4752975 w 4924425"/>
              <a:gd name="connsiteY50" fmla="*/ 2990850 h 3829050"/>
              <a:gd name="connsiteX51" fmla="*/ 4533900 w 4924425"/>
              <a:gd name="connsiteY51" fmla="*/ 3048000 h 3829050"/>
              <a:gd name="connsiteX52" fmla="*/ 4486275 w 4924425"/>
              <a:gd name="connsiteY52" fmla="*/ 3057525 h 3829050"/>
              <a:gd name="connsiteX53" fmla="*/ 4448175 w 4924425"/>
              <a:gd name="connsiteY53" fmla="*/ 3105150 h 3829050"/>
              <a:gd name="connsiteX54" fmla="*/ 4438650 w 4924425"/>
              <a:gd name="connsiteY54" fmla="*/ 3276600 h 3829050"/>
              <a:gd name="connsiteX55" fmla="*/ 4410075 w 4924425"/>
              <a:gd name="connsiteY55" fmla="*/ 3314700 h 3829050"/>
              <a:gd name="connsiteX56" fmla="*/ 4305300 w 4924425"/>
              <a:gd name="connsiteY56" fmla="*/ 3362325 h 3829050"/>
              <a:gd name="connsiteX57" fmla="*/ 4305300 w 4924425"/>
              <a:gd name="connsiteY57" fmla="*/ 3448050 h 3829050"/>
              <a:gd name="connsiteX58" fmla="*/ 4305300 w 4924425"/>
              <a:gd name="connsiteY58" fmla="*/ 3543300 h 3829050"/>
              <a:gd name="connsiteX59" fmla="*/ 4333875 w 4924425"/>
              <a:gd name="connsiteY59" fmla="*/ 3695700 h 3829050"/>
              <a:gd name="connsiteX60" fmla="*/ 4343400 w 4924425"/>
              <a:gd name="connsiteY60" fmla="*/ 3800475 h 3829050"/>
              <a:gd name="connsiteX61" fmla="*/ 38100 w 4924425"/>
              <a:gd name="connsiteY61" fmla="*/ 3829050 h 3829050"/>
              <a:gd name="connsiteX62" fmla="*/ 0 w 4924425"/>
              <a:gd name="connsiteY62" fmla="*/ 3228975 h 3829050"/>
              <a:gd name="connsiteX63" fmla="*/ 619125 w 4924425"/>
              <a:gd name="connsiteY63" fmla="*/ 3057525 h 3829050"/>
              <a:gd name="connsiteX64" fmla="*/ 514350 w 4924425"/>
              <a:gd name="connsiteY64" fmla="*/ 2657475 h 3829050"/>
              <a:gd name="connsiteX65" fmla="*/ 428625 w 4924425"/>
              <a:gd name="connsiteY65" fmla="*/ 2390775 h 3829050"/>
              <a:gd name="connsiteX66" fmla="*/ 342900 w 4924425"/>
              <a:gd name="connsiteY66" fmla="*/ 1971675 h 3829050"/>
              <a:gd name="connsiteX67" fmla="*/ 304800 w 4924425"/>
              <a:gd name="connsiteY67" fmla="*/ 1704975 h 3829050"/>
              <a:gd name="connsiteX68" fmla="*/ 304800 w 4924425"/>
              <a:gd name="connsiteY68" fmla="*/ 1333500 h 3829050"/>
              <a:gd name="connsiteX69" fmla="*/ 314325 w 4924425"/>
              <a:gd name="connsiteY69" fmla="*/ 666750 h 3829050"/>
              <a:gd name="connsiteX70" fmla="*/ 390525 w 4924425"/>
              <a:gd name="connsiteY70" fmla="*/ 323850 h 3829050"/>
              <a:gd name="connsiteX71" fmla="*/ 485775 w 4924425"/>
              <a:gd name="connsiteY71" fmla="*/ 47625 h 3829050"/>
              <a:gd name="connsiteX72" fmla="*/ 4676775 w 4924425"/>
              <a:gd name="connsiteY72" fmla="*/ 0 h 3829050"/>
              <a:gd name="connsiteX0" fmla="*/ 4676775 w 4924425"/>
              <a:gd name="connsiteY0" fmla="*/ 0 h 3829050"/>
              <a:gd name="connsiteX1" fmla="*/ 4667250 w 4924425"/>
              <a:gd name="connsiteY1" fmla="*/ 180975 h 3829050"/>
              <a:gd name="connsiteX2" fmla="*/ 4657725 w 4924425"/>
              <a:gd name="connsiteY2" fmla="*/ 276225 h 3829050"/>
              <a:gd name="connsiteX3" fmla="*/ 4657725 w 4924425"/>
              <a:gd name="connsiteY3" fmla="*/ 342900 h 3829050"/>
              <a:gd name="connsiteX4" fmla="*/ 4791075 w 4924425"/>
              <a:gd name="connsiteY4" fmla="*/ 333375 h 3829050"/>
              <a:gd name="connsiteX5" fmla="*/ 4924425 w 4924425"/>
              <a:gd name="connsiteY5" fmla="*/ 314325 h 3829050"/>
              <a:gd name="connsiteX6" fmla="*/ 4924425 w 4924425"/>
              <a:gd name="connsiteY6" fmla="*/ 371475 h 3829050"/>
              <a:gd name="connsiteX7" fmla="*/ 4895850 w 4924425"/>
              <a:gd name="connsiteY7" fmla="*/ 400050 h 3829050"/>
              <a:gd name="connsiteX8" fmla="*/ 4705350 w 4924425"/>
              <a:gd name="connsiteY8" fmla="*/ 419100 h 3829050"/>
              <a:gd name="connsiteX9" fmla="*/ 4619625 w 4924425"/>
              <a:gd name="connsiteY9" fmla="*/ 428625 h 3829050"/>
              <a:gd name="connsiteX10" fmla="*/ 4543425 w 4924425"/>
              <a:gd name="connsiteY10" fmla="*/ 438150 h 3829050"/>
              <a:gd name="connsiteX11" fmla="*/ 4429125 w 4924425"/>
              <a:gd name="connsiteY11" fmla="*/ 457200 h 3829050"/>
              <a:gd name="connsiteX12" fmla="*/ 4429125 w 4924425"/>
              <a:gd name="connsiteY12" fmla="*/ 457200 h 3829050"/>
              <a:gd name="connsiteX13" fmla="*/ 4352925 w 4924425"/>
              <a:gd name="connsiteY13" fmla="*/ 619125 h 3829050"/>
              <a:gd name="connsiteX14" fmla="*/ 4305300 w 4924425"/>
              <a:gd name="connsiteY14" fmla="*/ 714375 h 3829050"/>
              <a:gd name="connsiteX15" fmla="*/ 4248150 w 4924425"/>
              <a:gd name="connsiteY15" fmla="*/ 762000 h 3829050"/>
              <a:gd name="connsiteX16" fmla="*/ 4229100 w 4924425"/>
              <a:gd name="connsiteY16" fmla="*/ 847725 h 3829050"/>
              <a:gd name="connsiteX17" fmla="*/ 4181475 w 4924425"/>
              <a:gd name="connsiteY17" fmla="*/ 933450 h 3829050"/>
              <a:gd name="connsiteX18" fmla="*/ 4181475 w 4924425"/>
              <a:gd name="connsiteY18" fmla="*/ 933450 h 3829050"/>
              <a:gd name="connsiteX19" fmla="*/ 4171950 w 4924425"/>
              <a:gd name="connsiteY19" fmla="*/ 1019175 h 3829050"/>
              <a:gd name="connsiteX20" fmla="*/ 4171950 w 4924425"/>
              <a:gd name="connsiteY20" fmla="*/ 1019175 h 3829050"/>
              <a:gd name="connsiteX21" fmla="*/ 4171950 w 4924425"/>
              <a:gd name="connsiteY21" fmla="*/ 1066800 h 3829050"/>
              <a:gd name="connsiteX22" fmla="*/ 2971800 w 4924425"/>
              <a:gd name="connsiteY22" fmla="*/ 1276350 h 3829050"/>
              <a:gd name="connsiteX23" fmla="*/ 2860675 w 4924425"/>
              <a:gd name="connsiteY23" fmla="*/ 1422400 h 3829050"/>
              <a:gd name="connsiteX24" fmla="*/ 2838450 w 4924425"/>
              <a:gd name="connsiteY24" fmla="*/ 1619250 h 3829050"/>
              <a:gd name="connsiteX25" fmla="*/ 2886075 w 4924425"/>
              <a:gd name="connsiteY25" fmla="*/ 1781175 h 3829050"/>
              <a:gd name="connsiteX26" fmla="*/ 2971800 w 4924425"/>
              <a:gd name="connsiteY26" fmla="*/ 1905000 h 3829050"/>
              <a:gd name="connsiteX27" fmla="*/ 3086100 w 4924425"/>
              <a:gd name="connsiteY27" fmla="*/ 1981200 h 3829050"/>
              <a:gd name="connsiteX28" fmla="*/ 3324225 w 4924425"/>
              <a:gd name="connsiteY28" fmla="*/ 1914525 h 3829050"/>
              <a:gd name="connsiteX29" fmla="*/ 3514725 w 4924425"/>
              <a:gd name="connsiteY29" fmla="*/ 1885950 h 3829050"/>
              <a:gd name="connsiteX30" fmla="*/ 3667125 w 4924425"/>
              <a:gd name="connsiteY30" fmla="*/ 1857375 h 3829050"/>
              <a:gd name="connsiteX31" fmla="*/ 3924300 w 4924425"/>
              <a:gd name="connsiteY31" fmla="*/ 1809750 h 3829050"/>
              <a:gd name="connsiteX32" fmla="*/ 4114800 w 4924425"/>
              <a:gd name="connsiteY32" fmla="*/ 1762125 h 3829050"/>
              <a:gd name="connsiteX33" fmla="*/ 4286250 w 4924425"/>
              <a:gd name="connsiteY33" fmla="*/ 1714500 h 3829050"/>
              <a:gd name="connsiteX34" fmla="*/ 4324350 w 4924425"/>
              <a:gd name="connsiteY34" fmla="*/ 1733550 h 3829050"/>
              <a:gd name="connsiteX35" fmla="*/ 4381500 w 4924425"/>
              <a:gd name="connsiteY35" fmla="*/ 1819275 h 3829050"/>
              <a:gd name="connsiteX36" fmla="*/ 4438650 w 4924425"/>
              <a:gd name="connsiteY36" fmla="*/ 1905000 h 3829050"/>
              <a:gd name="connsiteX37" fmla="*/ 4514850 w 4924425"/>
              <a:gd name="connsiteY37" fmla="*/ 1971675 h 3829050"/>
              <a:gd name="connsiteX38" fmla="*/ 4600575 w 4924425"/>
              <a:gd name="connsiteY38" fmla="*/ 2038350 h 3829050"/>
              <a:gd name="connsiteX39" fmla="*/ 4695825 w 4924425"/>
              <a:gd name="connsiteY39" fmla="*/ 2095500 h 3829050"/>
              <a:gd name="connsiteX40" fmla="*/ 4733925 w 4924425"/>
              <a:gd name="connsiteY40" fmla="*/ 2152650 h 3829050"/>
              <a:gd name="connsiteX41" fmla="*/ 4733925 w 4924425"/>
              <a:gd name="connsiteY41" fmla="*/ 2200275 h 3829050"/>
              <a:gd name="connsiteX42" fmla="*/ 4572000 w 4924425"/>
              <a:gd name="connsiteY42" fmla="*/ 2238375 h 3829050"/>
              <a:gd name="connsiteX43" fmla="*/ 4457700 w 4924425"/>
              <a:gd name="connsiteY43" fmla="*/ 2276475 h 3829050"/>
              <a:gd name="connsiteX44" fmla="*/ 4438650 w 4924425"/>
              <a:gd name="connsiteY44" fmla="*/ 2428875 h 3829050"/>
              <a:gd name="connsiteX45" fmla="*/ 4562475 w 4924425"/>
              <a:gd name="connsiteY45" fmla="*/ 2552700 h 3829050"/>
              <a:gd name="connsiteX46" fmla="*/ 4638675 w 4924425"/>
              <a:gd name="connsiteY46" fmla="*/ 2628900 h 3829050"/>
              <a:gd name="connsiteX47" fmla="*/ 4800600 w 4924425"/>
              <a:gd name="connsiteY47" fmla="*/ 2686050 h 3829050"/>
              <a:gd name="connsiteX48" fmla="*/ 4791075 w 4924425"/>
              <a:gd name="connsiteY48" fmla="*/ 2790825 h 3829050"/>
              <a:gd name="connsiteX49" fmla="*/ 4791075 w 4924425"/>
              <a:gd name="connsiteY49" fmla="*/ 2876550 h 3829050"/>
              <a:gd name="connsiteX50" fmla="*/ 4752975 w 4924425"/>
              <a:gd name="connsiteY50" fmla="*/ 2990850 h 3829050"/>
              <a:gd name="connsiteX51" fmla="*/ 4533900 w 4924425"/>
              <a:gd name="connsiteY51" fmla="*/ 3048000 h 3829050"/>
              <a:gd name="connsiteX52" fmla="*/ 4486275 w 4924425"/>
              <a:gd name="connsiteY52" fmla="*/ 3057525 h 3829050"/>
              <a:gd name="connsiteX53" fmla="*/ 4448175 w 4924425"/>
              <a:gd name="connsiteY53" fmla="*/ 3105150 h 3829050"/>
              <a:gd name="connsiteX54" fmla="*/ 4438650 w 4924425"/>
              <a:gd name="connsiteY54" fmla="*/ 3276600 h 3829050"/>
              <a:gd name="connsiteX55" fmla="*/ 4410075 w 4924425"/>
              <a:gd name="connsiteY55" fmla="*/ 3314700 h 3829050"/>
              <a:gd name="connsiteX56" fmla="*/ 4305300 w 4924425"/>
              <a:gd name="connsiteY56" fmla="*/ 3362325 h 3829050"/>
              <a:gd name="connsiteX57" fmla="*/ 4305300 w 4924425"/>
              <a:gd name="connsiteY57" fmla="*/ 3448050 h 3829050"/>
              <a:gd name="connsiteX58" fmla="*/ 4305300 w 4924425"/>
              <a:gd name="connsiteY58" fmla="*/ 3543300 h 3829050"/>
              <a:gd name="connsiteX59" fmla="*/ 4333875 w 4924425"/>
              <a:gd name="connsiteY59" fmla="*/ 3695700 h 3829050"/>
              <a:gd name="connsiteX60" fmla="*/ 4343400 w 4924425"/>
              <a:gd name="connsiteY60" fmla="*/ 3800475 h 3829050"/>
              <a:gd name="connsiteX61" fmla="*/ 38100 w 4924425"/>
              <a:gd name="connsiteY61" fmla="*/ 3829050 h 3829050"/>
              <a:gd name="connsiteX62" fmla="*/ 0 w 4924425"/>
              <a:gd name="connsiteY62" fmla="*/ 3228975 h 3829050"/>
              <a:gd name="connsiteX63" fmla="*/ 619125 w 4924425"/>
              <a:gd name="connsiteY63" fmla="*/ 3057525 h 3829050"/>
              <a:gd name="connsiteX64" fmla="*/ 514350 w 4924425"/>
              <a:gd name="connsiteY64" fmla="*/ 2657475 h 3829050"/>
              <a:gd name="connsiteX65" fmla="*/ 428625 w 4924425"/>
              <a:gd name="connsiteY65" fmla="*/ 2390775 h 3829050"/>
              <a:gd name="connsiteX66" fmla="*/ 342900 w 4924425"/>
              <a:gd name="connsiteY66" fmla="*/ 1971675 h 3829050"/>
              <a:gd name="connsiteX67" fmla="*/ 304800 w 4924425"/>
              <a:gd name="connsiteY67" fmla="*/ 1704975 h 3829050"/>
              <a:gd name="connsiteX68" fmla="*/ 304800 w 4924425"/>
              <a:gd name="connsiteY68" fmla="*/ 1333500 h 3829050"/>
              <a:gd name="connsiteX69" fmla="*/ 314325 w 4924425"/>
              <a:gd name="connsiteY69" fmla="*/ 666750 h 3829050"/>
              <a:gd name="connsiteX70" fmla="*/ 390525 w 4924425"/>
              <a:gd name="connsiteY70" fmla="*/ 323850 h 3829050"/>
              <a:gd name="connsiteX71" fmla="*/ 485775 w 4924425"/>
              <a:gd name="connsiteY71" fmla="*/ 47625 h 3829050"/>
              <a:gd name="connsiteX72" fmla="*/ 4676775 w 4924425"/>
              <a:gd name="connsiteY72" fmla="*/ 0 h 3829050"/>
              <a:gd name="connsiteX0" fmla="*/ 4676775 w 4924425"/>
              <a:gd name="connsiteY0" fmla="*/ 0 h 3829050"/>
              <a:gd name="connsiteX1" fmla="*/ 4667250 w 4924425"/>
              <a:gd name="connsiteY1" fmla="*/ 180975 h 3829050"/>
              <a:gd name="connsiteX2" fmla="*/ 4657725 w 4924425"/>
              <a:gd name="connsiteY2" fmla="*/ 276225 h 3829050"/>
              <a:gd name="connsiteX3" fmla="*/ 4657725 w 4924425"/>
              <a:gd name="connsiteY3" fmla="*/ 342900 h 3829050"/>
              <a:gd name="connsiteX4" fmla="*/ 4791075 w 4924425"/>
              <a:gd name="connsiteY4" fmla="*/ 333375 h 3829050"/>
              <a:gd name="connsiteX5" fmla="*/ 4924425 w 4924425"/>
              <a:gd name="connsiteY5" fmla="*/ 314325 h 3829050"/>
              <a:gd name="connsiteX6" fmla="*/ 4924425 w 4924425"/>
              <a:gd name="connsiteY6" fmla="*/ 371475 h 3829050"/>
              <a:gd name="connsiteX7" fmla="*/ 4895850 w 4924425"/>
              <a:gd name="connsiteY7" fmla="*/ 400050 h 3829050"/>
              <a:gd name="connsiteX8" fmla="*/ 4705350 w 4924425"/>
              <a:gd name="connsiteY8" fmla="*/ 419100 h 3829050"/>
              <a:gd name="connsiteX9" fmla="*/ 4619625 w 4924425"/>
              <a:gd name="connsiteY9" fmla="*/ 428625 h 3829050"/>
              <a:gd name="connsiteX10" fmla="*/ 4543425 w 4924425"/>
              <a:gd name="connsiteY10" fmla="*/ 438150 h 3829050"/>
              <a:gd name="connsiteX11" fmla="*/ 4429125 w 4924425"/>
              <a:gd name="connsiteY11" fmla="*/ 457200 h 3829050"/>
              <a:gd name="connsiteX12" fmla="*/ 4429125 w 4924425"/>
              <a:gd name="connsiteY12" fmla="*/ 457200 h 3829050"/>
              <a:gd name="connsiteX13" fmla="*/ 4352925 w 4924425"/>
              <a:gd name="connsiteY13" fmla="*/ 619125 h 3829050"/>
              <a:gd name="connsiteX14" fmla="*/ 4305300 w 4924425"/>
              <a:gd name="connsiteY14" fmla="*/ 714375 h 3829050"/>
              <a:gd name="connsiteX15" fmla="*/ 4248150 w 4924425"/>
              <a:gd name="connsiteY15" fmla="*/ 762000 h 3829050"/>
              <a:gd name="connsiteX16" fmla="*/ 4229100 w 4924425"/>
              <a:gd name="connsiteY16" fmla="*/ 847725 h 3829050"/>
              <a:gd name="connsiteX17" fmla="*/ 4181475 w 4924425"/>
              <a:gd name="connsiteY17" fmla="*/ 933450 h 3829050"/>
              <a:gd name="connsiteX18" fmla="*/ 4181475 w 4924425"/>
              <a:gd name="connsiteY18" fmla="*/ 933450 h 3829050"/>
              <a:gd name="connsiteX19" fmla="*/ 4171950 w 4924425"/>
              <a:gd name="connsiteY19" fmla="*/ 1019175 h 3829050"/>
              <a:gd name="connsiteX20" fmla="*/ 4171950 w 4924425"/>
              <a:gd name="connsiteY20" fmla="*/ 1019175 h 3829050"/>
              <a:gd name="connsiteX21" fmla="*/ 4171950 w 4924425"/>
              <a:gd name="connsiteY21" fmla="*/ 1066800 h 3829050"/>
              <a:gd name="connsiteX22" fmla="*/ 2971800 w 4924425"/>
              <a:gd name="connsiteY22" fmla="*/ 1276350 h 3829050"/>
              <a:gd name="connsiteX23" fmla="*/ 2860675 w 4924425"/>
              <a:gd name="connsiteY23" fmla="*/ 1422400 h 3829050"/>
              <a:gd name="connsiteX24" fmla="*/ 2838450 w 4924425"/>
              <a:gd name="connsiteY24" fmla="*/ 1619250 h 3829050"/>
              <a:gd name="connsiteX25" fmla="*/ 2876550 w 4924425"/>
              <a:gd name="connsiteY25" fmla="*/ 1790700 h 3829050"/>
              <a:gd name="connsiteX26" fmla="*/ 2971800 w 4924425"/>
              <a:gd name="connsiteY26" fmla="*/ 1905000 h 3829050"/>
              <a:gd name="connsiteX27" fmla="*/ 3086100 w 4924425"/>
              <a:gd name="connsiteY27" fmla="*/ 1981200 h 3829050"/>
              <a:gd name="connsiteX28" fmla="*/ 3324225 w 4924425"/>
              <a:gd name="connsiteY28" fmla="*/ 1914525 h 3829050"/>
              <a:gd name="connsiteX29" fmla="*/ 3514725 w 4924425"/>
              <a:gd name="connsiteY29" fmla="*/ 1885950 h 3829050"/>
              <a:gd name="connsiteX30" fmla="*/ 3667125 w 4924425"/>
              <a:gd name="connsiteY30" fmla="*/ 1857375 h 3829050"/>
              <a:gd name="connsiteX31" fmla="*/ 3924300 w 4924425"/>
              <a:gd name="connsiteY31" fmla="*/ 1809750 h 3829050"/>
              <a:gd name="connsiteX32" fmla="*/ 4114800 w 4924425"/>
              <a:gd name="connsiteY32" fmla="*/ 1762125 h 3829050"/>
              <a:gd name="connsiteX33" fmla="*/ 4286250 w 4924425"/>
              <a:gd name="connsiteY33" fmla="*/ 1714500 h 3829050"/>
              <a:gd name="connsiteX34" fmla="*/ 4324350 w 4924425"/>
              <a:gd name="connsiteY34" fmla="*/ 1733550 h 3829050"/>
              <a:gd name="connsiteX35" fmla="*/ 4381500 w 4924425"/>
              <a:gd name="connsiteY35" fmla="*/ 1819275 h 3829050"/>
              <a:gd name="connsiteX36" fmla="*/ 4438650 w 4924425"/>
              <a:gd name="connsiteY36" fmla="*/ 1905000 h 3829050"/>
              <a:gd name="connsiteX37" fmla="*/ 4514850 w 4924425"/>
              <a:gd name="connsiteY37" fmla="*/ 1971675 h 3829050"/>
              <a:gd name="connsiteX38" fmla="*/ 4600575 w 4924425"/>
              <a:gd name="connsiteY38" fmla="*/ 2038350 h 3829050"/>
              <a:gd name="connsiteX39" fmla="*/ 4695825 w 4924425"/>
              <a:gd name="connsiteY39" fmla="*/ 2095500 h 3829050"/>
              <a:gd name="connsiteX40" fmla="*/ 4733925 w 4924425"/>
              <a:gd name="connsiteY40" fmla="*/ 2152650 h 3829050"/>
              <a:gd name="connsiteX41" fmla="*/ 4733925 w 4924425"/>
              <a:gd name="connsiteY41" fmla="*/ 2200275 h 3829050"/>
              <a:gd name="connsiteX42" fmla="*/ 4572000 w 4924425"/>
              <a:gd name="connsiteY42" fmla="*/ 2238375 h 3829050"/>
              <a:gd name="connsiteX43" fmla="*/ 4457700 w 4924425"/>
              <a:gd name="connsiteY43" fmla="*/ 2276475 h 3829050"/>
              <a:gd name="connsiteX44" fmla="*/ 4438650 w 4924425"/>
              <a:gd name="connsiteY44" fmla="*/ 2428875 h 3829050"/>
              <a:gd name="connsiteX45" fmla="*/ 4562475 w 4924425"/>
              <a:gd name="connsiteY45" fmla="*/ 2552700 h 3829050"/>
              <a:gd name="connsiteX46" fmla="*/ 4638675 w 4924425"/>
              <a:gd name="connsiteY46" fmla="*/ 2628900 h 3829050"/>
              <a:gd name="connsiteX47" fmla="*/ 4800600 w 4924425"/>
              <a:gd name="connsiteY47" fmla="*/ 2686050 h 3829050"/>
              <a:gd name="connsiteX48" fmla="*/ 4791075 w 4924425"/>
              <a:gd name="connsiteY48" fmla="*/ 2790825 h 3829050"/>
              <a:gd name="connsiteX49" fmla="*/ 4791075 w 4924425"/>
              <a:gd name="connsiteY49" fmla="*/ 2876550 h 3829050"/>
              <a:gd name="connsiteX50" fmla="*/ 4752975 w 4924425"/>
              <a:gd name="connsiteY50" fmla="*/ 2990850 h 3829050"/>
              <a:gd name="connsiteX51" fmla="*/ 4533900 w 4924425"/>
              <a:gd name="connsiteY51" fmla="*/ 3048000 h 3829050"/>
              <a:gd name="connsiteX52" fmla="*/ 4486275 w 4924425"/>
              <a:gd name="connsiteY52" fmla="*/ 3057525 h 3829050"/>
              <a:gd name="connsiteX53" fmla="*/ 4448175 w 4924425"/>
              <a:gd name="connsiteY53" fmla="*/ 3105150 h 3829050"/>
              <a:gd name="connsiteX54" fmla="*/ 4438650 w 4924425"/>
              <a:gd name="connsiteY54" fmla="*/ 3276600 h 3829050"/>
              <a:gd name="connsiteX55" fmla="*/ 4410075 w 4924425"/>
              <a:gd name="connsiteY55" fmla="*/ 3314700 h 3829050"/>
              <a:gd name="connsiteX56" fmla="*/ 4305300 w 4924425"/>
              <a:gd name="connsiteY56" fmla="*/ 3362325 h 3829050"/>
              <a:gd name="connsiteX57" fmla="*/ 4305300 w 4924425"/>
              <a:gd name="connsiteY57" fmla="*/ 3448050 h 3829050"/>
              <a:gd name="connsiteX58" fmla="*/ 4305300 w 4924425"/>
              <a:gd name="connsiteY58" fmla="*/ 3543300 h 3829050"/>
              <a:gd name="connsiteX59" fmla="*/ 4333875 w 4924425"/>
              <a:gd name="connsiteY59" fmla="*/ 3695700 h 3829050"/>
              <a:gd name="connsiteX60" fmla="*/ 4343400 w 4924425"/>
              <a:gd name="connsiteY60" fmla="*/ 3800475 h 3829050"/>
              <a:gd name="connsiteX61" fmla="*/ 38100 w 4924425"/>
              <a:gd name="connsiteY61" fmla="*/ 3829050 h 3829050"/>
              <a:gd name="connsiteX62" fmla="*/ 0 w 4924425"/>
              <a:gd name="connsiteY62" fmla="*/ 3228975 h 3829050"/>
              <a:gd name="connsiteX63" fmla="*/ 619125 w 4924425"/>
              <a:gd name="connsiteY63" fmla="*/ 3057525 h 3829050"/>
              <a:gd name="connsiteX64" fmla="*/ 514350 w 4924425"/>
              <a:gd name="connsiteY64" fmla="*/ 2657475 h 3829050"/>
              <a:gd name="connsiteX65" fmla="*/ 428625 w 4924425"/>
              <a:gd name="connsiteY65" fmla="*/ 2390775 h 3829050"/>
              <a:gd name="connsiteX66" fmla="*/ 342900 w 4924425"/>
              <a:gd name="connsiteY66" fmla="*/ 1971675 h 3829050"/>
              <a:gd name="connsiteX67" fmla="*/ 304800 w 4924425"/>
              <a:gd name="connsiteY67" fmla="*/ 1704975 h 3829050"/>
              <a:gd name="connsiteX68" fmla="*/ 304800 w 4924425"/>
              <a:gd name="connsiteY68" fmla="*/ 1333500 h 3829050"/>
              <a:gd name="connsiteX69" fmla="*/ 314325 w 4924425"/>
              <a:gd name="connsiteY69" fmla="*/ 666750 h 3829050"/>
              <a:gd name="connsiteX70" fmla="*/ 390525 w 4924425"/>
              <a:gd name="connsiteY70" fmla="*/ 323850 h 3829050"/>
              <a:gd name="connsiteX71" fmla="*/ 485775 w 4924425"/>
              <a:gd name="connsiteY71" fmla="*/ 47625 h 3829050"/>
              <a:gd name="connsiteX72" fmla="*/ 4676775 w 4924425"/>
              <a:gd name="connsiteY72" fmla="*/ 0 h 3829050"/>
              <a:gd name="connsiteX0" fmla="*/ 4676775 w 4924425"/>
              <a:gd name="connsiteY0" fmla="*/ 0 h 3829050"/>
              <a:gd name="connsiteX1" fmla="*/ 4667250 w 4924425"/>
              <a:gd name="connsiteY1" fmla="*/ 180975 h 3829050"/>
              <a:gd name="connsiteX2" fmla="*/ 4657725 w 4924425"/>
              <a:gd name="connsiteY2" fmla="*/ 276225 h 3829050"/>
              <a:gd name="connsiteX3" fmla="*/ 4657725 w 4924425"/>
              <a:gd name="connsiteY3" fmla="*/ 342900 h 3829050"/>
              <a:gd name="connsiteX4" fmla="*/ 4791075 w 4924425"/>
              <a:gd name="connsiteY4" fmla="*/ 333375 h 3829050"/>
              <a:gd name="connsiteX5" fmla="*/ 4924425 w 4924425"/>
              <a:gd name="connsiteY5" fmla="*/ 314325 h 3829050"/>
              <a:gd name="connsiteX6" fmla="*/ 4924425 w 4924425"/>
              <a:gd name="connsiteY6" fmla="*/ 371475 h 3829050"/>
              <a:gd name="connsiteX7" fmla="*/ 4895850 w 4924425"/>
              <a:gd name="connsiteY7" fmla="*/ 400050 h 3829050"/>
              <a:gd name="connsiteX8" fmla="*/ 4705350 w 4924425"/>
              <a:gd name="connsiteY8" fmla="*/ 419100 h 3829050"/>
              <a:gd name="connsiteX9" fmla="*/ 4619625 w 4924425"/>
              <a:gd name="connsiteY9" fmla="*/ 428625 h 3829050"/>
              <a:gd name="connsiteX10" fmla="*/ 4543425 w 4924425"/>
              <a:gd name="connsiteY10" fmla="*/ 438150 h 3829050"/>
              <a:gd name="connsiteX11" fmla="*/ 4429125 w 4924425"/>
              <a:gd name="connsiteY11" fmla="*/ 457200 h 3829050"/>
              <a:gd name="connsiteX12" fmla="*/ 4429125 w 4924425"/>
              <a:gd name="connsiteY12" fmla="*/ 457200 h 3829050"/>
              <a:gd name="connsiteX13" fmla="*/ 4352925 w 4924425"/>
              <a:gd name="connsiteY13" fmla="*/ 619125 h 3829050"/>
              <a:gd name="connsiteX14" fmla="*/ 4305300 w 4924425"/>
              <a:gd name="connsiteY14" fmla="*/ 714375 h 3829050"/>
              <a:gd name="connsiteX15" fmla="*/ 4248150 w 4924425"/>
              <a:gd name="connsiteY15" fmla="*/ 762000 h 3829050"/>
              <a:gd name="connsiteX16" fmla="*/ 4229100 w 4924425"/>
              <a:gd name="connsiteY16" fmla="*/ 847725 h 3829050"/>
              <a:gd name="connsiteX17" fmla="*/ 4181475 w 4924425"/>
              <a:gd name="connsiteY17" fmla="*/ 933450 h 3829050"/>
              <a:gd name="connsiteX18" fmla="*/ 4181475 w 4924425"/>
              <a:gd name="connsiteY18" fmla="*/ 933450 h 3829050"/>
              <a:gd name="connsiteX19" fmla="*/ 4171950 w 4924425"/>
              <a:gd name="connsiteY19" fmla="*/ 1019175 h 3829050"/>
              <a:gd name="connsiteX20" fmla="*/ 4171950 w 4924425"/>
              <a:gd name="connsiteY20" fmla="*/ 1019175 h 3829050"/>
              <a:gd name="connsiteX21" fmla="*/ 4171950 w 4924425"/>
              <a:gd name="connsiteY21" fmla="*/ 1066800 h 3829050"/>
              <a:gd name="connsiteX22" fmla="*/ 2971800 w 4924425"/>
              <a:gd name="connsiteY22" fmla="*/ 1276350 h 3829050"/>
              <a:gd name="connsiteX23" fmla="*/ 2860675 w 4924425"/>
              <a:gd name="connsiteY23" fmla="*/ 1422400 h 3829050"/>
              <a:gd name="connsiteX24" fmla="*/ 2838450 w 4924425"/>
              <a:gd name="connsiteY24" fmla="*/ 1619250 h 3829050"/>
              <a:gd name="connsiteX25" fmla="*/ 2876550 w 4924425"/>
              <a:gd name="connsiteY25" fmla="*/ 1790700 h 3829050"/>
              <a:gd name="connsiteX26" fmla="*/ 2959100 w 4924425"/>
              <a:gd name="connsiteY26" fmla="*/ 1930400 h 3829050"/>
              <a:gd name="connsiteX27" fmla="*/ 3086100 w 4924425"/>
              <a:gd name="connsiteY27" fmla="*/ 1981200 h 3829050"/>
              <a:gd name="connsiteX28" fmla="*/ 3324225 w 4924425"/>
              <a:gd name="connsiteY28" fmla="*/ 1914525 h 3829050"/>
              <a:gd name="connsiteX29" fmla="*/ 3514725 w 4924425"/>
              <a:gd name="connsiteY29" fmla="*/ 1885950 h 3829050"/>
              <a:gd name="connsiteX30" fmla="*/ 3667125 w 4924425"/>
              <a:gd name="connsiteY30" fmla="*/ 1857375 h 3829050"/>
              <a:gd name="connsiteX31" fmla="*/ 3924300 w 4924425"/>
              <a:gd name="connsiteY31" fmla="*/ 1809750 h 3829050"/>
              <a:gd name="connsiteX32" fmla="*/ 4114800 w 4924425"/>
              <a:gd name="connsiteY32" fmla="*/ 1762125 h 3829050"/>
              <a:gd name="connsiteX33" fmla="*/ 4286250 w 4924425"/>
              <a:gd name="connsiteY33" fmla="*/ 1714500 h 3829050"/>
              <a:gd name="connsiteX34" fmla="*/ 4324350 w 4924425"/>
              <a:gd name="connsiteY34" fmla="*/ 1733550 h 3829050"/>
              <a:gd name="connsiteX35" fmla="*/ 4381500 w 4924425"/>
              <a:gd name="connsiteY35" fmla="*/ 1819275 h 3829050"/>
              <a:gd name="connsiteX36" fmla="*/ 4438650 w 4924425"/>
              <a:gd name="connsiteY36" fmla="*/ 1905000 h 3829050"/>
              <a:gd name="connsiteX37" fmla="*/ 4514850 w 4924425"/>
              <a:gd name="connsiteY37" fmla="*/ 1971675 h 3829050"/>
              <a:gd name="connsiteX38" fmla="*/ 4600575 w 4924425"/>
              <a:gd name="connsiteY38" fmla="*/ 2038350 h 3829050"/>
              <a:gd name="connsiteX39" fmla="*/ 4695825 w 4924425"/>
              <a:gd name="connsiteY39" fmla="*/ 2095500 h 3829050"/>
              <a:gd name="connsiteX40" fmla="*/ 4733925 w 4924425"/>
              <a:gd name="connsiteY40" fmla="*/ 2152650 h 3829050"/>
              <a:gd name="connsiteX41" fmla="*/ 4733925 w 4924425"/>
              <a:gd name="connsiteY41" fmla="*/ 2200275 h 3829050"/>
              <a:gd name="connsiteX42" fmla="*/ 4572000 w 4924425"/>
              <a:gd name="connsiteY42" fmla="*/ 2238375 h 3829050"/>
              <a:gd name="connsiteX43" fmla="*/ 4457700 w 4924425"/>
              <a:gd name="connsiteY43" fmla="*/ 2276475 h 3829050"/>
              <a:gd name="connsiteX44" fmla="*/ 4438650 w 4924425"/>
              <a:gd name="connsiteY44" fmla="*/ 2428875 h 3829050"/>
              <a:gd name="connsiteX45" fmla="*/ 4562475 w 4924425"/>
              <a:gd name="connsiteY45" fmla="*/ 2552700 h 3829050"/>
              <a:gd name="connsiteX46" fmla="*/ 4638675 w 4924425"/>
              <a:gd name="connsiteY46" fmla="*/ 2628900 h 3829050"/>
              <a:gd name="connsiteX47" fmla="*/ 4800600 w 4924425"/>
              <a:gd name="connsiteY47" fmla="*/ 2686050 h 3829050"/>
              <a:gd name="connsiteX48" fmla="*/ 4791075 w 4924425"/>
              <a:gd name="connsiteY48" fmla="*/ 2790825 h 3829050"/>
              <a:gd name="connsiteX49" fmla="*/ 4791075 w 4924425"/>
              <a:gd name="connsiteY49" fmla="*/ 2876550 h 3829050"/>
              <a:gd name="connsiteX50" fmla="*/ 4752975 w 4924425"/>
              <a:gd name="connsiteY50" fmla="*/ 2990850 h 3829050"/>
              <a:gd name="connsiteX51" fmla="*/ 4533900 w 4924425"/>
              <a:gd name="connsiteY51" fmla="*/ 3048000 h 3829050"/>
              <a:gd name="connsiteX52" fmla="*/ 4486275 w 4924425"/>
              <a:gd name="connsiteY52" fmla="*/ 3057525 h 3829050"/>
              <a:gd name="connsiteX53" fmla="*/ 4448175 w 4924425"/>
              <a:gd name="connsiteY53" fmla="*/ 3105150 h 3829050"/>
              <a:gd name="connsiteX54" fmla="*/ 4438650 w 4924425"/>
              <a:gd name="connsiteY54" fmla="*/ 3276600 h 3829050"/>
              <a:gd name="connsiteX55" fmla="*/ 4410075 w 4924425"/>
              <a:gd name="connsiteY55" fmla="*/ 3314700 h 3829050"/>
              <a:gd name="connsiteX56" fmla="*/ 4305300 w 4924425"/>
              <a:gd name="connsiteY56" fmla="*/ 3362325 h 3829050"/>
              <a:gd name="connsiteX57" fmla="*/ 4305300 w 4924425"/>
              <a:gd name="connsiteY57" fmla="*/ 3448050 h 3829050"/>
              <a:gd name="connsiteX58" fmla="*/ 4305300 w 4924425"/>
              <a:gd name="connsiteY58" fmla="*/ 3543300 h 3829050"/>
              <a:gd name="connsiteX59" fmla="*/ 4333875 w 4924425"/>
              <a:gd name="connsiteY59" fmla="*/ 3695700 h 3829050"/>
              <a:gd name="connsiteX60" fmla="*/ 4343400 w 4924425"/>
              <a:gd name="connsiteY60" fmla="*/ 3800475 h 3829050"/>
              <a:gd name="connsiteX61" fmla="*/ 38100 w 4924425"/>
              <a:gd name="connsiteY61" fmla="*/ 3829050 h 3829050"/>
              <a:gd name="connsiteX62" fmla="*/ 0 w 4924425"/>
              <a:gd name="connsiteY62" fmla="*/ 3228975 h 3829050"/>
              <a:gd name="connsiteX63" fmla="*/ 619125 w 4924425"/>
              <a:gd name="connsiteY63" fmla="*/ 3057525 h 3829050"/>
              <a:gd name="connsiteX64" fmla="*/ 514350 w 4924425"/>
              <a:gd name="connsiteY64" fmla="*/ 2657475 h 3829050"/>
              <a:gd name="connsiteX65" fmla="*/ 428625 w 4924425"/>
              <a:gd name="connsiteY65" fmla="*/ 2390775 h 3829050"/>
              <a:gd name="connsiteX66" fmla="*/ 342900 w 4924425"/>
              <a:gd name="connsiteY66" fmla="*/ 1971675 h 3829050"/>
              <a:gd name="connsiteX67" fmla="*/ 304800 w 4924425"/>
              <a:gd name="connsiteY67" fmla="*/ 1704975 h 3829050"/>
              <a:gd name="connsiteX68" fmla="*/ 304800 w 4924425"/>
              <a:gd name="connsiteY68" fmla="*/ 1333500 h 3829050"/>
              <a:gd name="connsiteX69" fmla="*/ 314325 w 4924425"/>
              <a:gd name="connsiteY69" fmla="*/ 666750 h 3829050"/>
              <a:gd name="connsiteX70" fmla="*/ 390525 w 4924425"/>
              <a:gd name="connsiteY70" fmla="*/ 323850 h 3829050"/>
              <a:gd name="connsiteX71" fmla="*/ 485775 w 4924425"/>
              <a:gd name="connsiteY71" fmla="*/ 47625 h 3829050"/>
              <a:gd name="connsiteX72" fmla="*/ 4676775 w 4924425"/>
              <a:gd name="connsiteY72" fmla="*/ 0 h 3829050"/>
              <a:gd name="connsiteX0" fmla="*/ 4676775 w 4924425"/>
              <a:gd name="connsiteY0" fmla="*/ 0 h 3829050"/>
              <a:gd name="connsiteX1" fmla="*/ 4667250 w 4924425"/>
              <a:gd name="connsiteY1" fmla="*/ 180975 h 3829050"/>
              <a:gd name="connsiteX2" fmla="*/ 4657725 w 4924425"/>
              <a:gd name="connsiteY2" fmla="*/ 276225 h 3829050"/>
              <a:gd name="connsiteX3" fmla="*/ 4657725 w 4924425"/>
              <a:gd name="connsiteY3" fmla="*/ 342900 h 3829050"/>
              <a:gd name="connsiteX4" fmla="*/ 4791075 w 4924425"/>
              <a:gd name="connsiteY4" fmla="*/ 333375 h 3829050"/>
              <a:gd name="connsiteX5" fmla="*/ 4924425 w 4924425"/>
              <a:gd name="connsiteY5" fmla="*/ 314325 h 3829050"/>
              <a:gd name="connsiteX6" fmla="*/ 4924425 w 4924425"/>
              <a:gd name="connsiteY6" fmla="*/ 371475 h 3829050"/>
              <a:gd name="connsiteX7" fmla="*/ 4895850 w 4924425"/>
              <a:gd name="connsiteY7" fmla="*/ 400050 h 3829050"/>
              <a:gd name="connsiteX8" fmla="*/ 4705350 w 4924425"/>
              <a:gd name="connsiteY8" fmla="*/ 419100 h 3829050"/>
              <a:gd name="connsiteX9" fmla="*/ 4619625 w 4924425"/>
              <a:gd name="connsiteY9" fmla="*/ 428625 h 3829050"/>
              <a:gd name="connsiteX10" fmla="*/ 4543425 w 4924425"/>
              <a:gd name="connsiteY10" fmla="*/ 438150 h 3829050"/>
              <a:gd name="connsiteX11" fmla="*/ 4429125 w 4924425"/>
              <a:gd name="connsiteY11" fmla="*/ 457200 h 3829050"/>
              <a:gd name="connsiteX12" fmla="*/ 4429125 w 4924425"/>
              <a:gd name="connsiteY12" fmla="*/ 457200 h 3829050"/>
              <a:gd name="connsiteX13" fmla="*/ 4352925 w 4924425"/>
              <a:gd name="connsiteY13" fmla="*/ 619125 h 3829050"/>
              <a:gd name="connsiteX14" fmla="*/ 4305300 w 4924425"/>
              <a:gd name="connsiteY14" fmla="*/ 714375 h 3829050"/>
              <a:gd name="connsiteX15" fmla="*/ 4248150 w 4924425"/>
              <a:gd name="connsiteY15" fmla="*/ 762000 h 3829050"/>
              <a:gd name="connsiteX16" fmla="*/ 4229100 w 4924425"/>
              <a:gd name="connsiteY16" fmla="*/ 847725 h 3829050"/>
              <a:gd name="connsiteX17" fmla="*/ 4181475 w 4924425"/>
              <a:gd name="connsiteY17" fmla="*/ 933450 h 3829050"/>
              <a:gd name="connsiteX18" fmla="*/ 4181475 w 4924425"/>
              <a:gd name="connsiteY18" fmla="*/ 933450 h 3829050"/>
              <a:gd name="connsiteX19" fmla="*/ 4171950 w 4924425"/>
              <a:gd name="connsiteY19" fmla="*/ 1019175 h 3829050"/>
              <a:gd name="connsiteX20" fmla="*/ 4171950 w 4924425"/>
              <a:gd name="connsiteY20" fmla="*/ 1019175 h 3829050"/>
              <a:gd name="connsiteX21" fmla="*/ 4171950 w 4924425"/>
              <a:gd name="connsiteY21" fmla="*/ 1066800 h 3829050"/>
              <a:gd name="connsiteX22" fmla="*/ 2971800 w 4924425"/>
              <a:gd name="connsiteY22" fmla="*/ 1276350 h 3829050"/>
              <a:gd name="connsiteX23" fmla="*/ 2860675 w 4924425"/>
              <a:gd name="connsiteY23" fmla="*/ 1422400 h 3829050"/>
              <a:gd name="connsiteX24" fmla="*/ 2838450 w 4924425"/>
              <a:gd name="connsiteY24" fmla="*/ 1619250 h 3829050"/>
              <a:gd name="connsiteX25" fmla="*/ 2876550 w 4924425"/>
              <a:gd name="connsiteY25" fmla="*/ 1790700 h 3829050"/>
              <a:gd name="connsiteX26" fmla="*/ 2959100 w 4924425"/>
              <a:gd name="connsiteY26" fmla="*/ 1930400 h 3829050"/>
              <a:gd name="connsiteX27" fmla="*/ 3086100 w 4924425"/>
              <a:gd name="connsiteY27" fmla="*/ 1981200 h 3829050"/>
              <a:gd name="connsiteX28" fmla="*/ 3330575 w 4924425"/>
              <a:gd name="connsiteY28" fmla="*/ 1930400 h 3829050"/>
              <a:gd name="connsiteX29" fmla="*/ 3514725 w 4924425"/>
              <a:gd name="connsiteY29" fmla="*/ 1885950 h 3829050"/>
              <a:gd name="connsiteX30" fmla="*/ 3667125 w 4924425"/>
              <a:gd name="connsiteY30" fmla="*/ 1857375 h 3829050"/>
              <a:gd name="connsiteX31" fmla="*/ 3924300 w 4924425"/>
              <a:gd name="connsiteY31" fmla="*/ 1809750 h 3829050"/>
              <a:gd name="connsiteX32" fmla="*/ 4114800 w 4924425"/>
              <a:gd name="connsiteY32" fmla="*/ 1762125 h 3829050"/>
              <a:gd name="connsiteX33" fmla="*/ 4286250 w 4924425"/>
              <a:gd name="connsiteY33" fmla="*/ 1714500 h 3829050"/>
              <a:gd name="connsiteX34" fmla="*/ 4324350 w 4924425"/>
              <a:gd name="connsiteY34" fmla="*/ 1733550 h 3829050"/>
              <a:gd name="connsiteX35" fmla="*/ 4381500 w 4924425"/>
              <a:gd name="connsiteY35" fmla="*/ 1819275 h 3829050"/>
              <a:gd name="connsiteX36" fmla="*/ 4438650 w 4924425"/>
              <a:gd name="connsiteY36" fmla="*/ 1905000 h 3829050"/>
              <a:gd name="connsiteX37" fmla="*/ 4514850 w 4924425"/>
              <a:gd name="connsiteY37" fmla="*/ 1971675 h 3829050"/>
              <a:gd name="connsiteX38" fmla="*/ 4600575 w 4924425"/>
              <a:gd name="connsiteY38" fmla="*/ 2038350 h 3829050"/>
              <a:gd name="connsiteX39" fmla="*/ 4695825 w 4924425"/>
              <a:gd name="connsiteY39" fmla="*/ 2095500 h 3829050"/>
              <a:gd name="connsiteX40" fmla="*/ 4733925 w 4924425"/>
              <a:gd name="connsiteY40" fmla="*/ 2152650 h 3829050"/>
              <a:gd name="connsiteX41" fmla="*/ 4733925 w 4924425"/>
              <a:gd name="connsiteY41" fmla="*/ 2200275 h 3829050"/>
              <a:gd name="connsiteX42" fmla="*/ 4572000 w 4924425"/>
              <a:gd name="connsiteY42" fmla="*/ 2238375 h 3829050"/>
              <a:gd name="connsiteX43" fmla="*/ 4457700 w 4924425"/>
              <a:gd name="connsiteY43" fmla="*/ 2276475 h 3829050"/>
              <a:gd name="connsiteX44" fmla="*/ 4438650 w 4924425"/>
              <a:gd name="connsiteY44" fmla="*/ 2428875 h 3829050"/>
              <a:gd name="connsiteX45" fmla="*/ 4562475 w 4924425"/>
              <a:gd name="connsiteY45" fmla="*/ 2552700 h 3829050"/>
              <a:gd name="connsiteX46" fmla="*/ 4638675 w 4924425"/>
              <a:gd name="connsiteY46" fmla="*/ 2628900 h 3829050"/>
              <a:gd name="connsiteX47" fmla="*/ 4800600 w 4924425"/>
              <a:gd name="connsiteY47" fmla="*/ 2686050 h 3829050"/>
              <a:gd name="connsiteX48" fmla="*/ 4791075 w 4924425"/>
              <a:gd name="connsiteY48" fmla="*/ 2790825 h 3829050"/>
              <a:gd name="connsiteX49" fmla="*/ 4791075 w 4924425"/>
              <a:gd name="connsiteY49" fmla="*/ 2876550 h 3829050"/>
              <a:gd name="connsiteX50" fmla="*/ 4752975 w 4924425"/>
              <a:gd name="connsiteY50" fmla="*/ 2990850 h 3829050"/>
              <a:gd name="connsiteX51" fmla="*/ 4533900 w 4924425"/>
              <a:gd name="connsiteY51" fmla="*/ 3048000 h 3829050"/>
              <a:gd name="connsiteX52" fmla="*/ 4486275 w 4924425"/>
              <a:gd name="connsiteY52" fmla="*/ 3057525 h 3829050"/>
              <a:gd name="connsiteX53" fmla="*/ 4448175 w 4924425"/>
              <a:gd name="connsiteY53" fmla="*/ 3105150 h 3829050"/>
              <a:gd name="connsiteX54" fmla="*/ 4438650 w 4924425"/>
              <a:gd name="connsiteY54" fmla="*/ 3276600 h 3829050"/>
              <a:gd name="connsiteX55" fmla="*/ 4410075 w 4924425"/>
              <a:gd name="connsiteY55" fmla="*/ 3314700 h 3829050"/>
              <a:gd name="connsiteX56" fmla="*/ 4305300 w 4924425"/>
              <a:gd name="connsiteY56" fmla="*/ 3362325 h 3829050"/>
              <a:gd name="connsiteX57" fmla="*/ 4305300 w 4924425"/>
              <a:gd name="connsiteY57" fmla="*/ 3448050 h 3829050"/>
              <a:gd name="connsiteX58" fmla="*/ 4305300 w 4924425"/>
              <a:gd name="connsiteY58" fmla="*/ 3543300 h 3829050"/>
              <a:gd name="connsiteX59" fmla="*/ 4333875 w 4924425"/>
              <a:gd name="connsiteY59" fmla="*/ 3695700 h 3829050"/>
              <a:gd name="connsiteX60" fmla="*/ 4343400 w 4924425"/>
              <a:gd name="connsiteY60" fmla="*/ 3800475 h 3829050"/>
              <a:gd name="connsiteX61" fmla="*/ 38100 w 4924425"/>
              <a:gd name="connsiteY61" fmla="*/ 3829050 h 3829050"/>
              <a:gd name="connsiteX62" fmla="*/ 0 w 4924425"/>
              <a:gd name="connsiteY62" fmla="*/ 3228975 h 3829050"/>
              <a:gd name="connsiteX63" fmla="*/ 619125 w 4924425"/>
              <a:gd name="connsiteY63" fmla="*/ 3057525 h 3829050"/>
              <a:gd name="connsiteX64" fmla="*/ 514350 w 4924425"/>
              <a:gd name="connsiteY64" fmla="*/ 2657475 h 3829050"/>
              <a:gd name="connsiteX65" fmla="*/ 428625 w 4924425"/>
              <a:gd name="connsiteY65" fmla="*/ 2390775 h 3829050"/>
              <a:gd name="connsiteX66" fmla="*/ 342900 w 4924425"/>
              <a:gd name="connsiteY66" fmla="*/ 1971675 h 3829050"/>
              <a:gd name="connsiteX67" fmla="*/ 304800 w 4924425"/>
              <a:gd name="connsiteY67" fmla="*/ 1704975 h 3829050"/>
              <a:gd name="connsiteX68" fmla="*/ 304800 w 4924425"/>
              <a:gd name="connsiteY68" fmla="*/ 1333500 h 3829050"/>
              <a:gd name="connsiteX69" fmla="*/ 314325 w 4924425"/>
              <a:gd name="connsiteY69" fmla="*/ 666750 h 3829050"/>
              <a:gd name="connsiteX70" fmla="*/ 390525 w 4924425"/>
              <a:gd name="connsiteY70" fmla="*/ 323850 h 3829050"/>
              <a:gd name="connsiteX71" fmla="*/ 485775 w 4924425"/>
              <a:gd name="connsiteY71" fmla="*/ 47625 h 3829050"/>
              <a:gd name="connsiteX72" fmla="*/ 4676775 w 4924425"/>
              <a:gd name="connsiteY72" fmla="*/ 0 h 3829050"/>
              <a:gd name="connsiteX0" fmla="*/ 4676775 w 4924425"/>
              <a:gd name="connsiteY0" fmla="*/ 0 h 3829050"/>
              <a:gd name="connsiteX1" fmla="*/ 4667250 w 4924425"/>
              <a:gd name="connsiteY1" fmla="*/ 180975 h 3829050"/>
              <a:gd name="connsiteX2" fmla="*/ 4657725 w 4924425"/>
              <a:gd name="connsiteY2" fmla="*/ 276225 h 3829050"/>
              <a:gd name="connsiteX3" fmla="*/ 4657725 w 4924425"/>
              <a:gd name="connsiteY3" fmla="*/ 342900 h 3829050"/>
              <a:gd name="connsiteX4" fmla="*/ 4791075 w 4924425"/>
              <a:gd name="connsiteY4" fmla="*/ 333375 h 3829050"/>
              <a:gd name="connsiteX5" fmla="*/ 4924425 w 4924425"/>
              <a:gd name="connsiteY5" fmla="*/ 314325 h 3829050"/>
              <a:gd name="connsiteX6" fmla="*/ 4924425 w 4924425"/>
              <a:gd name="connsiteY6" fmla="*/ 371475 h 3829050"/>
              <a:gd name="connsiteX7" fmla="*/ 4895850 w 4924425"/>
              <a:gd name="connsiteY7" fmla="*/ 400050 h 3829050"/>
              <a:gd name="connsiteX8" fmla="*/ 4705350 w 4924425"/>
              <a:gd name="connsiteY8" fmla="*/ 419100 h 3829050"/>
              <a:gd name="connsiteX9" fmla="*/ 4619625 w 4924425"/>
              <a:gd name="connsiteY9" fmla="*/ 428625 h 3829050"/>
              <a:gd name="connsiteX10" fmla="*/ 4543425 w 4924425"/>
              <a:gd name="connsiteY10" fmla="*/ 438150 h 3829050"/>
              <a:gd name="connsiteX11" fmla="*/ 4429125 w 4924425"/>
              <a:gd name="connsiteY11" fmla="*/ 457200 h 3829050"/>
              <a:gd name="connsiteX12" fmla="*/ 4429125 w 4924425"/>
              <a:gd name="connsiteY12" fmla="*/ 457200 h 3829050"/>
              <a:gd name="connsiteX13" fmla="*/ 4352925 w 4924425"/>
              <a:gd name="connsiteY13" fmla="*/ 619125 h 3829050"/>
              <a:gd name="connsiteX14" fmla="*/ 4305300 w 4924425"/>
              <a:gd name="connsiteY14" fmla="*/ 714375 h 3829050"/>
              <a:gd name="connsiteX15" fmla="*/ 4248150 w 4924425"/>
              <a:gd name="connsiteY15" fmla="*/ 762000 h 3829050"/>
              <a:gd name="connsiteX16" fmla="*/ 4229100 w 4924425"/>
              <a:gd name="connsiteY16" fmla="*/ 847725 h 3829050"/>
              <a:gd name="connsiteX17" fmla="*/ 4181475 w 4924425"/>
              <a:gd name="connsiteY17" fmla="*/ 933450 h 3829050"/>
              <a:gd name="connsiteX18" fmla="*/ 4181475 w 4924425"/>
              <a:gd name="connsiteY18" fmla="*/ 933450 h 3829050"/>
              <a:gd name="connsiteX19" fmla="*/ 4171950 w 4924425"/>
              <a:gd name="connsiteY19" fmla="*/ 1019175 h 3829050"/>
              <a:gd name="connsiteX20" fmla="*/ 4171950 w 4924425"/>
              <a:gd name="connsiteY20" fmla="*/ 1019175 h 3829050"/>
              <a:gd name="connsiteX21" fmla="*/ 4171950 w 4924425"/>
              <a:gd name="connsiteY21" fmla="*/ 1066800 h 3829050"/>
              <a:gd name="connsiteX22" fmla="*/ 2971800 w 4924425"/>
              <a:gd name="connsiteY22" fmla="*/ 1276350 h 3829050"/>
              <a:gd name="connsiteX23" fmla="*/ 2860675 w 4924425"/>
              <a:gd name="connsiteY23" fmla="*/ 1422400 h 3829050"/>
              <a:gd name="connsiteX24" fmla="*/ 2838450 w 4924425"/>
              <a:gd name="connsiteY24" fmla="*/ 1619250 h 3829050"/>
              <a:gd name="connsiteX25" fmla="*/ 2876550 w 4924425"/>
              <a:gd name="connsiteY25" fmla="*/ 1790700 h 3829050"/>
              <a:gd name="connsiteX26" fmla="*/ 2959100 w 4924425"/>
              <a:gd name="connsiteY26" fmla="*/ 1930400 h 3829050"/>
              <a:gd name="connsiteX27" fmla="*/ 3086100 w 4924425"/>
              <a:gd name="connsiteY27" fmla="*/ 1981200 h 3829050"/>
              <a:gd name="connsiteX28" fmla="*/ 3330575 w 4924425"/>
              <a:gd name="connsiteY28" fmla="*/ 1930400 h 3829050"/>
              <a:gd name="connsiteX29" fmla="*/ 3514725 w 4924425"/>
              <a:gd name="connsiteY29" fmla="*/ 1885950 h 3829050"/>
              <a:gd name="connsiteX30" fmla="*/ 3667125 w 4924425"/>
              <a:gd name="connsiteY30" fmla="*/ 1857375 h 3829050"/>
              <a:gd name="connsiteX31" fmla="*/ 3924300 w 4924425"/>
              <a:gd name="connsiteY31" fmla="*/ 1793875 h 3829050"/>
              <a:gd name="connsiteX32" fmla="*/ 4114800 w 4924425"/>
              <a:gd name="connsiteY32" fmla="*/ 1762125 h 3829050"/>
              <a:gd name="connsiteX33" fmla="*/ 4286250 w 4924425"/>
              <a:gd name="connsiteY33" fmla="*/ 1714500 h 3829050"/>
              <a:gd name="connsiteX34" fmla="*/ 4324350 w 4924425"/>
              <a:gd name="connsiteY34" fmla="*/ 1733550 h 3829050"/>
              <a:gd name="connsiteX35" fmla="*/ 4381500 w 4924425"/>
              <a:gd name="connsiteY35" fmla="*/ 1819275 h 3829050"/>
              <a:gd name="connsiteX36" fmla="*/ 4438650 w 4924425"/>
              <a:gd name="connsiteY36" fmla="*/ 1905000 h 3829050"/>
              <a:gd name="connsiteX37" fmla="*/ 4514850 w 4924425"/>
              <a:gd name="connsiteY37" fmla="*/ 1971675 h 3829050"/>
              <a:gd name="connsiteX38" fmla="*/ 4600575 w 4924425"/>
              <a:gd name="connsiteY38" fmla="*/ 2038350 h 3829050"/>
              <a:gd name="connsiteX39" fmla="*/ 4695825 w 4924425"/>
              <a:gd name="connsiteY39" fmla="*/ 2095500 h 3829050"/>
              <a:gd name="connsiteX40" fmla="*/ 4733925 w 4924425"/>
              <a:gd name="connsiteY40" fmla="*/ 2152650 h 3829050"/>
              <a:gd name="connsiteX41" fmla="*/ 4733925 w 4924425"/>
              <a:gd name="connsiteY41" fmla="*/ 2200275 h 3829050"/>
              <a:gd name="connsiteX42" fmla="*/ 4572000 w 4924425"/>
              <a:gd name="connsiteY42" fmla="*/ 2238375 h 3829050"/>
              <a:gd name="connsiteX43" fmla="*/ 4457700 w 4924425"/>
              <a:gd name="connsiteY43" fmla="*/ 2276475 h 3829050"/>
              <a:gd name="connsiteX44" fmla="*/ 4438650 w 4924425"/>
              <a:gd name="connsiteY44" fmla="*/ 2428875 h 3829050"/>
              <a:gd name="connsiteX45" fmla="*/ 4562475 w 4924425"/>
              <a:gd name="connsiteY45" fmla="*/ 2552700 h 3829050"/>
              <a:gd name="connsiteX46" fmla="*/ 4638675 w 4924425"/>
              <a:gd name="connsiteY46" fmla="*/ 2628900 h 3829050"/>
              <a:gd name="connsiteX47" fmla="*/ 4800600 w 4924425"/>
              <a:gd name="connsiteY47" fmla="*/ 2686050 h 3829050"/>
              <a:gd name="connsiteX48" fmla="*/ 4791075 w 4924425"/>
              <a:gd name="connsiteY48" fmla="*/ 2790825 h 3829050"/>
              <a:gd name="connsiteX49" fmla="*/ 4791075 w 4924425"/>
              <a:gd name="connsiteY49" fmla="*/ 2876550 h 3829050"/>
              <a:gd name="connsiteX50" fmla="*/ 4752975 w 4924425"/>
              <a:gd name="connsiteY50" fmla="*/ 2990850 h 3829050"/>
              <a:gd name="connsiteX51" fmla="*/ 4533900 w 4924425"/>
              <a:gd name="connsiteY51" fmla="*/ 3048000 h 3829050"/>
              <a:gd name="connsiteX52" fmla="*/ 4486275 w 4924425"/>
              <a:gd name="connsiteY52" fmla="*/ 3057525 h 3829050"/>
              <a:gd name="connsiteX53" fmla="*/ 4448175 w 4924425"/>
              <a:gd name="connsiteY53" fmla="*/ 3105150 h 3829050"/>
              <a:gd name="connsiteX54" fmla="*/ 4438650 w 4924425"/>
              <a:gd name="connsiteY54" fmla="*/ 3276600 h 3829050"/>
              <a:gd name="connsiteX55" fmla="*/ 4410075 w 4924425"/>
              <a:gd name="connsiteY55" fmla="*/ 3314700 h 3829050"/>
              <a:gd name="connsiteX56" fmla="*/ 4305300 w 4924425"/>
              <a:gd name="connsiteY56" fmla="*/ 3362325 h 3829050"/>
              <a:gd name="connsiteX57" fmla="*/ 4305300 w 4924425"/>
              <a:gd name="connsiteY57" fmla="*/ 3448050 h 3829050"/>
              <a:gd name="connsiteX58" fmla="*/ 4305300 w 4924425"/>
              <a:gd name="connsiteY58" fmla="*/ 3543300 h 3829050"/>
              <a:gd name="connsiteX59" fmla="*/ 4333875 w 4924425"/>
              <a:gd name="connsiteY59" fmla="*/ 3695700 h 3829050"/>
              <a:gd name="connsiteX60" fmla="*/ 4343400 w 4924425"/>
              <a:gd name="connsiteY60" fmla="*/ 3800475 h 3829050"/>
              <a:gd name="connsiteX61" fmla="*/ 38100 w 4924425"/>
              <a:gd name="connsiteY61" fmla="*/ 3829050 h 3829050"/>
              <a:gd name="connsiteX62" fmla="*/ 0 w 4924425"/>
              <a:gd name="connsiteY62" fmla="*/ 3228975 h 3829050"/>
              <a:gd name="connsiteX63" fmla="*/ 619125 w 4924425"/>
              <a:gd name="connsiteY63" fmla="*/ 3057525 h 3829050"/>
              <a:gd name="connsiteX64" fmla="*/ 514350 w 4924425"/>
              <a:gd name="connsiteY64" fmla="*/ 2657475 h 3829050"/>
              <a:gd name="connsiteX65" fmla="*/ 428625 w 4924425"/>
              <a:gd name="connsiteY65" fmla="*/ 2390775 h 3829050"/>
              <a:gd name="connsiteX66" fmla="*/ 342900 w 4924425"/>
              <a:gd name="connsiteY66" fmla="*/ 1971675 h 3829050"/>
              <a:gd name="connsiteX67" fmla="*/ 304800 w 4924425"/>
              <a:gd name="connsiteY67" fmla="*/ 1704975 h 3829050"/>
              <a:gd name="connsiteX68" fmla="*/ 304800 w 4924425"/>
              <a:gd name="connsiteY68" fmla="*/ 1333500 h 3829050"/>
              <a:gd name="connsiteX69" fmla="*/ 314325 w 4924425"/>
              <a:gd name="connsiteY69" fmla="*/ 666750 h 3829050"/>
              <a:gd name="connsiteX70" fmla="*/ 390525 w 4924425"/>
              <a:gd name="connsiteY70" fmla="*/ 323850 h 3829050"/>
              <a:gd name="connsiteX71" fmla="*/ 485775 w 4924425"/>
              <a:gd name="connsiteY71" fmla="*/ 47625 h 3829050"/>
              <a:gd name="connsiteX72" fmla="*/ 4676775 w 4924425"/>
              <a:gd name="connsiteY72" fmla="*/ 0 h 3829050"/>
              <a:gd name="connsiteX0" fmla="*/ 4676775 w 4924425"/>
              <a:gd name="connsiteY0" fmla="*/ 0 h 3829050"/>
              <a:gd name="connsiteX1" fmla="*/ 4667250 w 4924425"/>
              <a:gd name="connsiteY1" fmla="*/ 180975 h 3829050"/>
              <a:gd name="connsiteX2" fmla="*/ 4657725 w 4924425"/>
              <a:gd name="connsiteY2" fmla="*/ 276225 h 3829050"/>
              <a:gd name="connsiteX3" fmla="*/ 4657725 w 4924425"/>
              <a:gd name="connsiteY3" fmla="*/ 342900 h 3829050"/>
              <a:gd name="connsiteX4" fmla="*/ 4791075 w 4924425"/>
              <a:gd name="connsiteY4" fmla="*/ 333375 h 3829050"/>
              <a:gd name="connsiteX5" fmla="*/ 4924425 w 4924425"/>
              <a:gd name="connsiteY5" fmla="*/ 314325 h 3829050"/>
              <a:gd name="connsiteX6" fmla="*/ 4924425 w 4924425"/>
              <a:gd name="connsiteY6" fmla="*/ 371475 h 3829050"/>
              <a:gd name="connsiteX7" fmla="*/ 4895850 w 4924425"/>
              <a:gd name="connsiteY7" fmla="*/ 400050 h 3829050"/>
              <a:gd name="connsiteX8" fmla="*/ 4705350 w 4924425"/>
              <a:gd name="connsiteY8" fmla="*/ 419100 h 3829050"/>
              <a:gd name="connsiteX9" fmla="*/ 4619625 w 4924425"/>
              <a:gd name="connsiteY9" fmla="*/ 428625 h 3829050"/>
              <a:gd name="connsiteX10" fmla="*/ 4543425 w 4924425"/>
              <a:gd name="connsiteY10" fmla="*/ 438150 h 3829050"/>
              <a:gd name="connsiteX11" fmla="*/ 4429125 w 4924425"/>
              <a:gd name="connsiteY11" fmla="*/ 457200 h 3829050"/>
              <a:gd name="connsiteX12" fmla="*/ 4429125 w 4924425"/>
              <a:gd name="connsiteY12" fmla="*/ 457200 h 3829050"/>
              <a:gd name="connsiteX13" fmla="*/ 4352925 w 4924425"/>
              <a:gd name="connsiteY13" fmla="*/ 619125 h 3829050"/>
              <a:gd name="connsiteX14" fmla="*/ 4305300 w 4924425"/>
              <a:gd name="connsiteY14" fmla="*/ 714375 h 3829050"/>
              <a:gd name="connsiteX15" fmla="*/ 4248150 w 4924425"/>
              <a:gd name="connsiteY15" fmla="*/ 762000 h 3829050"/>
              <a:gd name="connsiteX16" fmla="*/ 4229100 w 4924425"/>
              <a:gd name="connsiteY16" fmla="*/ 847725 h 3829050"/>
              <a:gd name="connsiteX17" fmla="*/ 4181475 w 4924425"/>
              <a:gd name="connsiteY17" fmla="*/ 933450 h 3829050"/>
              <a:gd name="connsiteX18" fmla="*/ 4181475 w 4924425"/>
              <a:gd name="connsiteY18" fmla="*/ 933450 h 3829050"/>
              <a:gd name="connsiteX19" fmla="*/ 4171950 w 4924425"/>
              <a:gd name="connsiteY19" fmla="*/ 1019175 h 3829050"/>
              <a:gd name="connsiteX20" fmla="*/ 4171950 w 4924425"/>
              <a:gd name="connsiteY20" fmla="*/ 1019175 h 3829050"/>
              <a:gd name="connsiteX21" fmla="*/ 4171950 w 4924425"/>
              <a:gd name="connsiteY21" fmla="*/ 1066800 h 3829050"/>
              <a:gd name="connsiteX22" fmla="*/ 2971800 w 4924425"/>
              <a:gd name="connsiteY22" fmla="*/ 1276350 h 3829050"/>
              <a:gd name="connsiteX23" fmla="*/ 2860675 w 4924425"/>
              <a:gd name="connsiteY23" fmla="*/ 1422400 h 3829050"/>
              <a:gd name="connsiteX24" fmla="*/ 2838450 w 4924425"/>
              <a:gd name="connsiteY24" fmla="*/ 1619250 h 3829050"/>
              <a:gd name="connsiteX25" fmla="*/ 2876550 w 4924425"/>
              <a:gd name="connsiteY25" fmla="*/ 1790700 h 3829050"/>
              <a:gd name="connsiteX26" fmla="*/ 2959100 w 4924425"/>
              <a:gd name="connsiteY26" fmla="*/ 1930400 h 3829050"/>
              <a:gd name="connsiteX27" fmla="*/ 3086100 w 4924425"/>
              <a:gd name="connsiteY27" fmla="*/ 1981200 h 3829050"/>
              <a:gd name="connsiteX28" fmla="*/ 3330575 w 4924425"/>
              <a:gd name="connsiteY28" fmla="*/ 1930400 h 3829050"/>
              <a:gd name="connsiteX29" fmla="*/ 3514725 w 4924425"/>
              <a:gd name="connsiteY29" fmla="*/ 1885950 h 3829050"/>
              <a:gd name="connsiteX30" fmla="*/ 3667125 w 4924425"/>
              <a:gd name="connsiteY30" fmla="*/ 1857375 h 3829050"/>
              <a:gd name="connsiteX31" fmla="*/ 3924300 w 4924425"/>
              <a:gd name="connsiteY31" fmla="*/ 1793875 h 3829050"/>
              <a:gd name="connsiteX32" fmla="*/ 4111625 w 4924425"/>
              <a:gd name="connsiteY32" fmla="*/ 1743075 h 3829050"/>
              <a:gd name="connsiteX33" fmla="*/ 4286250 w 4924425"/>
              <a:gd name="connsiteY33" fmla="*/ 1714500 h 3829050"/>
              <a:gd name="connsiteX34" fmla="*/ 4324350 w 4924425"/>
              <a:gd name="connsiteY34" fmla="*/ 1733550 h 3829050"/>
              <a:gd name="connsiteX35" fmla="*/ 4381500 w 4924425"/>
              <a:gd name="connsiteY35" fmla="*/ 1819275 h 3829050"/>
              <a:gd name="connsiteX36" fmla="*/ 4438650 w 4924425"/>
              <a:gd name="connsiteY36" fmla="*/ 1905000 h 3829050"/>
              <a:gd name="connsiteX37" fmla="*/ 4514850 w 4924425"/>
              <a:gd name="connsiteY37" fmla="*/ 1971675 h 3829050"/>
              <a:gd name="connsiteX38" fmla="*/ 4600575 w 4924425"/>
              <a:gd name="connsiteY38" fmla="*/ 2038350 h 3829050"/>
              <a:gd name="connsiteX39" fmla="*/ 4695825 w 4924425"/>
              <a:gd name="connsiteY39" fmla="*/ 2095500 h 3829050"/>
              <a:gd name="connsiteX40" fmla="*/ 4733925 w 4924425"/>
              <a:gd name="connsiteY40" fmla="*/ 2152650 h 3829050"/>
              <a:gd name="connsiteX41" fmla="*/ 4733925 w 4924425"/>
              <a:gd name="connsiteY41" fmla="*/ 2200275 h 3829050"/>
              <a:gd name="connsiteX42" fmla="*/ 4572000 w 4924425"/>
              <a:gd name="connsiteY42" fmla="*/ 2238375 h 3829050"/>
              <a:gd name="connsiteX43" fmla="*/ 4457700 w 4924425"/>
              <a:gd name="connsiteY43" fmla="*/ 2276475 h 3829050"/>
              <a:gd name="connsiteX44" fmla="*/ 4438650 w 4924425"/>
              <a:gd name="connsiteY44" fmla="*/ 2428875 h 3829050"/>
              <a:gd name="connsiteX45" fmla="*/ 4562475 w 4924425"/>
              <a:gd name="connsiteY45" fmla="*/ 2552700 h 3829050"/>
              <a:gd name="connsiteX46" fmla="*/ 4638675 w 4924425"/>
              <a:gd name="connsiteY46" fmla="*/ 2628900 h 3829050"/>
              <a:gd name="connsiteX47" fmla="*/ 4800600 w 4924425"/>
              <a:gd name="connsiteY47" fmla="*/ 2686050 h 3829050"/>
              <a:gd name="connsiteX48" fmla="*/ 4791075 w 4924425"/>
              <a:gd name="connsiteY48" fmla="*/ 2790825 h 3829050"/>
              <a:gd name="connsiteX49" fmla="*/ 4791075 w 4924425"/>
              <a:gd name="connsiteY49" fmla="*/ 2876550 h 3829050"/>
              <a:gd name="connsiteX50" fmla="*/ 4752975 w 4924425"/>
              <a:gd name="connsiteY50" fmla="*/ 2990850 h 3829050"/>
              <a:gd name="connsiteX51" fmla="*/ 4533900 w 4924425"/>
              <a:gd name="connsiteY51" fmla="*/ 3048000 h 3829050"/>
              <a:gd name="connsiteX52" fmla="*/ 4486275 w 4924425"/>
              <a:gd name="connsiteY52" fmla="*/ 3057525 h 3829050"/>
              <a:gd name="connsiteX53" fmla="*/ 4448175 w 4924425"/>
              <a:gd name="connsiteY53" fmla="*/ 3105150 h 3829050"/>
              <a:gd name="connsiteX54" fmla="*/ 4438650 w 4924425"/>
              <a:gd name="connsiteY54" fmla="*/ 3276600 h 3829050"/>
              <a:gd name="connsiteX55" fmla="*/ 4410075 w 4924425"/>
              <a:gd name="connsiteY55" fmla="*/ 3314700 h 3829050"/>
              <a:gd name="connsiteX56" fmla="*/ 4305300 w 4924425"/>
              <a:gd name="connsiteY56" fmla="*/ 3362325 h 3829050"/>
              <a:gd name="connsiteX57" fmla="*/ 4305300 w 4924425"/>
              <a:gd name="connsiteY57" fmla="*/ 3448050 h 3829050"/>
              <a:gd name="connsiteX58" fmla="*/ 4305300 w 4924425"/>
              <a:gd name="connsiteY58" fmla="*/ 3543300 h 3829050"/>
              <a:gd name="connsiteX59" fmla="*/ 4333875 w 4924425"/>
              <a:gd name="connsiteY59" fmla="*/ 3695700 h 3829050"/>
              <a:gd name="connsiteX60" fmla="*/ 4343400 w 4924425"/>
              <a:gd name="connsiteY60" fmla="*/ 3800475 h 3829050"/>
              <a:gd name="connsiteX61" fmla="*/ 38100 w 4924425"/>
              <a:gd name="connsiteY61" fmla="*/ 3829050 h 3829050"/>
              <a:gd name="connsiteX62" fmla="*/ 0 w 4924425"/>
              <a:gd name="connsiteY62" fmla="*/ 3228975 h 3829050"/>
              <a:gd name="connsiteX63" fmla="*/ 619125 w 4924425"/>
              <a:gd name="connsiteY63" fmla="*/ 3057525 h 3829050"/>
              <a:gd name="connsiteX64" fmla="*/ 514350 w 4924425"/>
              <a:gd name="connsiteY64" fmla="*/ 2657475 h 3829050"/>
              <a:gd name="connsiteX65" fmla="*/ 428625 w 4924425"/>
              <a:gd name="connsiteY65" fmla="*/ 2390775 h 3829050"/>
              <a:gd name="connsiteX66" fmla="*/ 342900 w 4924425"/>
              <a:gd name="connsiteY66" fmla="*/ 1971675 h 3829050"/>
              <a:gd name="connsiteX67" fmla="*/ 304800 w 4924425"/>
              <a:gd name="connsiteY67" fmla="*/ 1704975 h 3829050"/>
              <a:gd name="connsiteX68" fmla="*/ 304800 w 4924425"/>
              <a:gd name="connsiteY68" fmla="*/ 1333500 h 3829050"/>
              <a:gd name="connsiteX69" fmla="*/ 314325 w 4924425"/>
              <a:gd name="connsiteY69" fmla="*/ 666750 h 3829050"/>
              <a:gd name="connsiteX70" fmla="*/ 390525 w 4924425"/>
              <a:gd name="connsiteY70" fmla="*/ 323850 h 3829050"/>
              <a:gd name="connsiteX71" fmla="*/ 485775 w 4924425"/>
              <a:gd name="connsiteY71" fmla="*/ 47625 h 3829050"/>
              <a:gd name="connsiteX72" fmla="*/ 4676775 w 4924425"/>
              <a:gd name="connsiteY72" fmla="*/ 0 h 382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924425" h="3829050">
                <a:moveTo>
                  <a:pt x="4676775" y="0"/>
                </a:moveTo>
                <a:lnTo>
                  <a:pt x="4667250" y="180975"/>
                </a:lnTo>
                <a:lnTo>
                  <a:pt x="4657725" y="276225"/>
                </a:lnTo>
                <a:lnTo>
                  <a:pt x="4657725" y="342900"/>
                </a:lnTo>
                <a:lnTo>
                  <a:pt x="4791075" y="333375"/>
                </a:lnTo>
                <a:lnTo>
                  <a:pt x="4924425" y="314325"/>
                </a:lnTo>
                <a:lnTo>
                  <a:pt x="4924425" y="371475"/>
                </a:lnTo>
                <a:lnTo>
                  <a:pt x="4895850" y="400050"/>
                </a:lnTo>
                <a:lnTo>
                  <a:pt x="4705350" y="419100"/>
                </a:lnTo>
                <a:lnTo>
                  <a:pt x="4619625" y="428625"/>
                </a:lnTo>
                <a:lnTo>
                  <a:pt x="4543425" y="438150"/>
                </a:lnTo>
                <a:lnTo>
                  <a:pt x="4429125" y="457200"/>
                </a:lnTo>
                <a:lnTo>
                  <a:pt x="4429125" y="457200"/>
                </a:lnTo>
                <a:lnTo>
                  <a:pt x="4352925" y="619125"/>
                </a:lnTo>
                <a:lnTo>
                  <a:pt x="4305300" y="714375"/>
                </a:lnTo>
                <a:lnTo>
                  <a:pt x="4248150" y="762000"/>
                </a:lnTo>
                <a:lnTo>
                  <a:pt x="4229100" y="847725"/>
                </a:lnTo>
                <a:lnTo>
                  <a:pt x="4181475" y="933450"/>
                </a:lnTo>
                <a:lnTo>
                  <a:pt x="4181475" y="933450"/>
                </a:lnTo>
                <a:lnTo>
                  <a:pt x="4171950" y="1019175"/>
                </a:lnTo>
                <a:lnTo>
                  <a:pt x="4171950" y="1019175"/>
                </a:lnTo>
                <a:lnTo>
                  <a:pt x="4171950" y="1066800"/>
                </a:lnTo>
                <a:lnTo>
                  <a:pt x="2971800" y="1276350"/>
                </a:lnTo>
                <a:lnTo>
                  <a:pt x="2860675" y="1422400"/>
                </a:lnTo>
                <a:lnTo>
                  <a:pt x="2838450" y="1619250"/>
                </a:lnTo>
                <a:lnTo>
                  <a:pt x="2876550" y="1790700"/>
                </a:lnTo>
                <a:lnTo>
                  <a:pt x="2959100" y="1930400"/>
                </a:lnTo>
                <a:lnTo>
                  <a:pt x="3086100" y="1981200"/>
                </a:lnTo>
                <a:lnTo>
                  <a:pt x="3330575" y="1930400"/>
                </a:lnTo>
                <a:lnTo>
                  <a:pt x="3514725" y="1885950"/>
                </a:lnTo>
                <a:lnTo>
                  <a:pt x="3667125" y="1857375"/>
                </a:lnTo>
                <a:lnTo>
                  <a:pt x="3924300" y="1793875"/>
                </a:lnTo>
                <a:lnTo>
                  <a:pt x="4111625" y="1743075"/>
                </a:lnTo>
                <a:lnTo>
                  <a:pt x="4286250" y="1714500"/>
                </a:lnTo>
                <a:lnTo>
                  <a:pt x="4324350" y="1733550"/>
                </a:lnTo>
                <a:lnTo>
                  <a:pt x="4381500" y="1819275"/>
                </a:lnTo>
                <a:lnTo>
                  <a:pt x="4438650" y="1905000"/>
                </a:lnTo>
                <a:lnTo>
                  <a:pt x="4514850" y="1971675"/>
                </a:lnTo>
                <a:lnTo>
                  <a:pt x="4600575" y="2038350"/>
                </a:lnTo>
                <a:lnTo>
                  <a:pt x="4695825" y="2095500"/>
                </a:lnTo>
                <a:lnTo>
                  <a:pt x="4733925" y="2152650"/>
                </a:lnTo>
                <a:lnTo>
                  <a:pt x="4733925" y="2200275"/>
                </a:lnTo>
                <a:lnTo>
                  <a:pt x="4572000" y="2238375"/>
                </a:lnTo>
                <a:lnTo>
                  <a:pt x="4457700" y="2276475"/>
                </a:lnTo>
                <a:lnTo>
                  <a:pt x="4438650" y="2428875"/>
                </a:lnTo>
                <a:lnTo>
                  <a:pt x="4562475" y="2552700"/>
                </a:lnTo>
                <a:lnTo>
                  <a:pt x="4638675" y="2628900"/>
                </a:lnTo>
                <a:lnTo>
                  <a:pt x="4800600" y="2686050"/>
                </a:lnTo>
                <a:lnTo>
                  <a:pt x="4791075" y="2790825"/>
                </a:lnTo>
                <a:lnTo>
                  <a:pt x="4791075" y="2876550"/>
                </a:lnTo>
                <a:lnTo>
                  <a:pt x="4752975" y="2990850"/>
                </a:lnTo>
                <a:lnTo>
                  <a:pt x="4533900" y="3048000"/>
                </a:lnTo>
                <a:lnTo>
                  <a:pt x="4486275" y="3057525"/>
                </a:lnTo>
                <a:lnTo>
                  <a:pt x="4448175" y="3105150"/>
                </a:lnTo>
                <a:lnTo>
                  <a:pt x="4438650" y="3276600"/>
                </a:lnTo>
                <a:lnTo>
                  <a:pt x="4410075" y="3314700"/>
                </a:lnTo>
                <a:lnTo>
                  <a:pt x="4305300" y="3362325"/>
                </a:lnTo>
                <a:lnTo>
                  <a:pt x="4305300" y="3448050"/>
                </a:lnTo>
                <a:lnTo>
                  <a:pt x="4305300" y="3543300"/>
                </a:lnTo>
                <a:lnTo>
                  <a:pt x="4333875" y="3695700"/>
                </a:lnTo>
                <a:lnTo>
                  <a:pt x="4343400" y="3800475"/>
                </a:lnTo>
                <a:lnTo>
                  <a:pt x="38100" y="3829050"/>
                </a:lnTo>
                <a:lnTo>
                  <a:pt x="0" y="3228975"/>
                </a:lnTo>
                <a:lnTo>
                  <a:pt x="619125" y="3057525"/>
                </a:lnTo>
                <a:lnTo>
                  <a:pt x="514350" y="2657475"/>
                </a:lnTo>
                <a:lnTo>
                  <a:pt x="428625" y="2390775"/>
                </a:lnTo>
                <a:lnTo>
                  <a:pt x="342900" y="1971675"/>
                </a:lnTo>
                <a:lnTo>
                  <a:pt x="304800" y="1704975"/>
                </a:lnTo>
                <a:lnTo>
                  <a:pt x="304800" y="1333500"/>
                </a:lnTo>
                <a:lnTo>
                  <a:pt x="314325" y="666750"/>
                </a:lnTo>
                <a:lnTo>
                  <a:pt x="390525" y="323850"/>
                </a:lnTo>
                <a:lnTo>
                  <a:pt x="485775" y="47625"/>
                </a:lnTo>
                <a:lnTo>
                  <a:pt x="4676775" y="0"/>
                </a:lnTo>
                <a:close/>
              </a:path>
            </a:pathLst>
          </a:custGeom>
          <a:solidFill>
            <a:srgbClr val="C00000">
              <a:alpha val="4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3BFEFC-E25A-8CE9-B066-23ECF0E66F69}"/>
              </a:ext>
            </a:extLst>
          </p:cNvPr>
          <p:cNvSpPr txBox="1"/>
          <p:nvPr/>
        </p:nvSpPr>
        <p:spPr>
          <a:xfrm>
            <a:off x="1766421" y="858021"/>
            <a:ext cx="711381" cy="244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&gt;+60 kV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ADA26A-13FA-3B00-3DF2-E4A95434710F}"/>
              </a:ext>
            </a:extLst>
          </p:cNvPr>
          <p:cNvSpPr txBox="1"/>
          <p:nvPr/>
        </p:nvSpPr>
        <p:spPr>
          <a:xfrm>
            <a:off x="4390630" y="849392"/>
            <a:ext cx="994275" cy="244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0 V - Ground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62D18E0-1207-AA1F-CEBA-3D4D9B30B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855" y="3678229"/>
            <a:ext cx="4763425" cy="26773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C3C4D35-A216-5A33-ECC7-48C24FF84859}"/>
              </a:ext>
            </a:extLst>
          </p:cNvPr>
          <p:cNvSpPr txBox="1"/>
          <p:nvPr/>
        </p:nvSpPr>
        <p:spPr>
          <a:xfrm>
            <a:off x="2591338" y="6309484"/>
            <a:ext cx="1717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Potential field in kV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B74DB0-AF9B-A1CB-7892-12095FA6AB7C}"/>
              </a:ext>
            </a:extLst>
          </p:cNvPr>
          <p:cNvSpPr txBox="1"/>
          <p:nvPr/>
        </p:nvSpPr>
        <p:spPr>
          <a:xfrm>
            <a:off x="7411962" y="2889872"/>
            <a:ext cx="3241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Particle trajectories and potential in kV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D0A531F-D24B-BD03-6F74-8CB1B2191F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31"/>
          <a:stretch/>
        </p:blipFill>
        <p:spPr>
          <a:xfrm>
            <a:off x="6096000" y="3753016"/>
            <a:ext cx="5594762" cy="23418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45B9EF-03FD-0DAD-3085-1A1D18C015EE}"/>
              </a:ext>
            </a:extLst>
          </p:cNvPr>
          <p:cNvSpPr txBox="1"/>
          <p:nvPr/>
        </p:nvSpPr>
        <p:spPr>
          <a:xfrm>
            <a:off x="9223719" y="6048527"/>
            <a:ext cx="2431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Picture courtesy of S. Ramos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FA70D5-793A-CA53-B679-9C9EA077F10B}"/>
              </a:ext>
            </a:extLst>
          </p:cNvPr>
          <p:cNvSpPr txBox="1"/>
          <p:nvPr/>
        </p:nvSpPr>
        <p:spPr>
          <a:xfrm>
            <a:off x="5231122" y="6341041"/>
            <a:ext cx="3362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</a:rPr>
              <a:t>F. Maldonado, MSc thesis (TRIUMF)</a:t>
            </a:r>
          </a:p>
        </p:txBody>
      </p:sp>
    </p:spTree>
    <p:extLst>
      <p:ext uri="{BB962C8B-B14F-4D97-AF65-F5344CB8AC3E}">
        <p14:creationId xmlns:p14="http://schemas.microsoft.com/office/powerpoint/2010/main" val="139164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21" grpId="0"/>
      <p:bldP spid="22" grpId="0"/>
      <p:bldP spid="3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46686-F1D3-9B76-AB0B-3D2BF300F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separation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0AE47-898A-BD75-1DEE-759ECE6AB9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6D13F-69AE-830D-A8BE-D92CA99B81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43</a:t>
            </a:fld>
            <a:endParaRPr lang="en-BE" dirty="0"/>
          </a:p>
        </p:txBody>
      </p:sp>
      <p:pic>
        <p:nvPicPr>
          <p:cNvPr id="17409" name="404856_10150635325153986_534433985_11918638_1365523923_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0" b="26038"/>
          <a:stretch/>
        </p:blipFill>
        <p:spPr bwMode="auto">
          <a:xfrm>
            <a:off x="-12699" y="773275"/>
            <a:ext cx="12192000" cy="559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CECD3B9-54EE-8324-76E8-DC81BF958A0A}"/>
              </a:ext>
            </a:extLst>
          </p:cNvPr>
          <p:cNvGrpSpPr/>
          <p:nvPr/>
        </p:nvGrpSpPr>
        <p:grpSpPr>
          <a:xfrm>
            <a:off x="1038808" y="480415"/>
            <a:ext cx="2118537" cy="1968797"/>
            <a:chOff x="1038808" y="480415"/>
            <a:chExt cx="2118537" cy="1968797"/>
          </a:xfrm>
        </p:grpSpPr>
        <p:sp>
          <p:nvSpPr>
            <p:cNvPr id="5" name="Oval 4"/>
            <p:cNvSpPr/>
            <p:nvPr/>
          </p:nvSpPr>
          <p:spPr>
            <a:xfrm>
              <a:off x="1765446" y="1248634"/>
              <a:ext cx="627810" cy="469304"/>
            </a:xfrm>
            <a:prstGeom prst="ellipse">
              <a:avLst/>
            </a:prstGeom>
            <a:noFill/>
            <a:ln w="57150" cap="flat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35717" tIns="35717" rIns="35717" bIns="35717" spcCol="26788" anchor="ctr">
              <a:spAutoFit/>
            </a:bodyPr>
            <a:lstStyle/>
            <a:p>
              <a:pPr algn="ctr" defTabSz="410751">
                <a:defRPr/>
              </a:pPr>
              <a:endParaRPr lang="en-GB" sz="17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" name="Up Arrow 3"/>
            <p:cNvSpPr/>
            <p:nvPr/>
          </p:nvSpPr>
          <p:spPr>
            <a:xfrm rot="19128159">
              <a:off x="2422927" y="2005729"/>
              <a:ext cx="665629" cy="443483"/>
            </a:xfrm>
            <a:prstGeom prst="upArrow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35717" tIns="35717" rIns="35717" bIns="35717" spcCol="26788" anchor="ctr">
              <a:spAutoFit/>
            </a:bodyPr>
            <a:lstStyle/>
            <a:p>
              <a:pPr algn="ctr" defTabSz="410751">
                <a:defRPr/>
              </a:pPr>
              <a:endParaRPr lang="en-GB" sz="17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7" name="Up Arrow 4"/>
            <p:cNvSpPr/>
            <p:nvPr/>
          </p:nvSpPr>
          <p:spPr>
            <a:xfrm rot="8688332">
              <a:off x="1120855" y="480415"/>
              <a:ext cx="665629" cy="443483"/>
            </a:xfrm>
            <a:prstGeom prst="upArrow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35717" tIns="35717" rIns="35717" bIns="35717" spcCol="26788" anchor="ctr">
              <a:spAutoFit/>
            </a:bodyPr>
            <a:lstStyle/>
            <a:p>
              <a:pPr algn="ctr" defTabSz="410751">
                <a:defRPr/>
              </a:pPr>
              <a:endParaRPr lang="en-GB" sz="17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8" name="Up Arrow 5"/>
            <p:cNvSpPr/>
            <p:nvPr/>
          </p:nvSpPr>
          <p:spPr>
            <a:xfrm rot="14377714">
              <a:off x="2602789" y="692804"/>
              <a:ext cx="665629" cy="443483"/>
            </a:xfrm>
            <a:prstGeom prst="upArrow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35717" tIns="35717" rIns="35717" bIns="35717" spcCol="26788" anchor="ctr">
              <a:spAutoFit/>
            </a:bodyPr>
            <a:lstStyle/>
            <a:p>
              <a:pPr algn="ctr" defTabSz="410751">
                <a:defRPr/>
              </a:pPr>
              <a:endParaRPr lang="en-GB" sz="17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9" name="Up Arrow 6"/>
            <p:cNvSpPr/>
            <p:nvPr/>
          </p:nvSpPr>
          <p:spPr>
            <a:xfrm rot="3641769">
              <a:off x="927735" y="1805153"/>
              <a:ext cx="665629" cy="443483"/>
            </a:xfrm>
            <a:prstGeom prst="upArrow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35717" tIns="35717" rIns="35717" bIns="35717" spcCol="26788" anchor="ctr">
              <a:spAutoFit/>
            </a:bodyPr>
            <a:lstStyle/>
            <a:p>
              <a:pPr algn="ctr" defTabSz="410751">
                <a:defRPr/>
              </a:pPr>
              <a:endParaRPr lang="en-GB" sz="1700">
                <a:solidFill>
                  <a:srgbClr val="FFFFFF"/>
                </a:solidFill>
                <a:sym typeface="Helvetica Light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881C202-E36C-8E5B-0908-4394522C9478}"/>
              </a:ext>
            </a:extLst>
          </p:cNvPr>
          <p:cNvGrpSpPr/>
          <p:nvPr/>
        </p:nvGrpSpPr>
        <p:grpSpPr>
          <a:xfrm>
            <a:off x="6889750" y="2857500"/>
            <a:ext cx="4953000" cy="3352800"/>
            <a:chOff x="6889750" y="2857500"/>
            <a:chExt cx="4953000" cy="3352800"/>
          </a:xfrm>
        </p:grpSpPr>
        <p:sp>
          <p:nvSpPr>
            <p:cNvPr id="11" name="Rectangle 10"/>
            <p:cNvSpPr/>
            <p:nvPr/>
          </p:nvSpPr>
          <p:spPr>
            <a:xfrm>
              <a:off x="6889750" y="2857500"/>
              <a:ext cx="4953000" cy="3352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29"/>
            <p:cNvGrpSpPr>
              <a:grpSpLocks/>
            </p:cNvGrpSpPr>
            <p:nvPr/>
          </p:nvGrpSpPr>
          <p:grpSpPr bwMode="auto">
            <a:xfrm>
              <a:off x="7105651" y="3238501"/>
              <a:ext cx="4594225" cy="2944813"/>
              <a:chOff x="1955225" y="3668713"/>
              <a:chExt cx="4594694" cy="2944812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flipV="1">
                <a:off x="4584393" y="5089526"/>
                <a:ext cx="0" cy="506412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  <a:prstDash val="dot"/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Block Arc 13"/>
              <p:cNvSpPr/>
              <p:nvPr/>
            </p:nvSpPr>
            <p:spPr>
              <a:xfrm>
                <a:off x="2398183" y="3683001"/>
                <a:ext cx="2705376" cy="2719386"/>
              </a:xfrm>
              <a:prstGeom prst="blockArc">
                <a:avLst>
                  <a:gd name="adj1" fmla="val 16208226"/>
                  <a:gd name="adj2" fmla="val 20745173"/>
                  <a:gd name="adj3" fmla="val 30204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Arc 14"/>
              <p:cNvSpPr/>
              <p:nvPr/>
            </p:nvSpPr>
            <p:spPr>
              <a:xfrm>
                <a:off x="2245768" y="4049713"/>
                <a:ext cx="2581539" cy="2554287"/>
              </a:xfrm>
              <a:prstGeom prst="arc">
                <a:avLst>
                  <a:gd name="adj1" fmla="val 16200000"/>
                  <a:gd name="adj2" fmla="val 21104191"/>
                </a:avLst>
              </a:prstGeom>
              <a:ln w="38100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6" name="Arc 15"/>
              <p:cNvSpPr/>
              <p:nvPr/>
            </p:nvSpPr>
            <p:spPr>
              <a:xfrm>
                <a:off x="2258469" y="4060826"/>
                <a:ext cx="2830801" cy="2552699"/>
              </a:xfrm>
              <a:prstGeom prst="arc">
                <a:avLst>
                  <a:gd name="adj1" fmla="val 16200000"/>
                  <a:gd name="adj2" fmla="val 20859100"/>
                </a:avLst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7" name="Arc 16"/>
              <p:cNvSpPr/>
              <p:nvPr/>
            </p:nvSpPr>
            <p:spPr>
              <a:xfrm>
                <a:off x="2209251" y="4038601"/>
                <a:ext cx="2375142" cy="2554286"/>
              </a:xfrm>
              <a:prstGeom prst="arc">
                <a:avLst>
                  <a:gd name="adj1" fmla="val 16619773"/>
                  <a:gd name="adj2" fmla="val 21131396"/>
                </a:avLst>
              </a:prstGeom>
              <a:ln w="38100" cmpd="sng">
                <a:solidFill>
                  <a:srgbClr val="000000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 flipH="1" flipV="1">
                <a:off x="2045722" y="4038601"/>
                <a:ext cx="1528918" cy="11112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/>
              <p:cNvSpPr/>
              <p:nvPr/>
            </p:nvSpPr>
            <p:spPr>
              <a:xfrm>
                <a:off x="4519300" y="5089526"/>
                <a:ext cx="103198" cy="107950"/>
              </a:xfrm>
              <a:prstGeom prst="ellipse">
                <a:avLst/>
              </a:prstGeom>
              <a:solidFill>
                <a:srgbClr val="3399FF"/>
              </a:solidFill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725696" y="5033963"/>
                <a:ext cx="165117" cy="163513"/>
              </a:xfrm>
              <a:prstGeom prst="ellipse">
                <a:avLst/>
              </a:prstGeom>
              <a:solidFill>
                <a:srgbClr val="008000"/>
              </a:solidFill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26"/>
              <p:cNvSpPr txBox="1">
                <a:spLocks noChangeArrowheads="1"/>
              </p:cNvSpPr>
              <p:nvPr/>
            </p:nvSpPr>
            <p:spPr bwMode="auto">
              <a:xfrm>
                <a:off x="1955225" y="4141788"/>
                <a:ext cx="1317188" cy="584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600" dirty="0">
                    <a:latin typeface="Lucida Sans" charset="0"/>
                    <a:cs typeface="Lucida Sans" charset="0"/>
                  </a:rPr>
                  <a:t>Radioactive</a:t>
                </a:r>
              </a:p>
              <a:p>
                <a:pPr algn="ctr"/>
                <a:r>
                  <a:rPr lang="en-US" sz="1600" dirty="0">
                    <a:latin typeface="Lucida Sans" charset="0"/>
                    <a:cs typeface="Lucida Sans" charset="0"/>
                  </a:rPr>
                  <a:t>isotopes</a:t>
                </a:r>
              </a:p>
            </p:txBody>
          </p:sp>
          <p:sp>
            <p:nvSpPr>
              <p:cNvPr id="22" name="TextBox 27"/>
              <p:cNvSpPr txBox="1">
                <a:spLocks noChangeArrowheads="1"/>
              </p:cNvSpPr>
              <p:nvPr/>
            </p:nvSpPr>
            <p:spPr bwMode="auto">
              <a:xfrm>
                <a:off x="4547882" y="3668713"/>
                <a:ext cx="1654789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 sz="1600">
                    <a:latin typeface="Lucida Sans" charset="0"/>
                    <a:cs typeface="Lucida Sans" charset="0"/>
                  </a:rPr>
                  <a:t>Magnetic field </a:t>
                </a:r>
              </a:p>
              <a:p>
                <a:pPr algn="ctr"/>
                <a:r>
                  <a:rPr lang="en-US" sz="1600">
                    <a:latin typeface="Lucida Sans" charset="0"/>
                    <a:cs typeface="Lucida Sans" charset="0"/>
                  </a:rPr>
                  <a:t>bends ions</a:t>
                </a:r>
              </a:p>
            </p:txBody>
          </p:sp>
          <p:sp>
            <p:nvSpPr>
              <p:cNvPr id="23" name="TextBox 28"/>
              <p:cNvSpPr txBox="1">
                <a:spLocks noChangeArrowheads="1"/>
              </p:cNvSpPr>
              <p:nvPr/>
            </p:nvSpPr>
            <p:spPr bwMode="auto">
              <a:xfrm>
                <a:off x="3433763" y="4978400"/>
                <a:ext cx="1035050" cy="584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>
                    <a:solidFill>
                      <a:srgbClr val="3399FF"/>
                    </a:solidFill>
                    <a:latin typeface="Lucida Sans" charset="0"/>
                    <a:cs typeface="Lucida Sans" charset="0"/>
                  </a:rPr>
                  <a:t>Too light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2331501" y="3973513"/>
                <a:ext cx="103198" cy="107950"/>
              </a:xfrm>
              <a:prstGeom prst="ellipse">
                <a:avLst/>
              </a:prstGeom>
              <a:solidFill>
                <a:srgbClr val="3399FF"/>
              </a:solidFill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434699" y="3978276"/>
                <a:ext cx="165117" cy="163512"/>
              </a:xfrm>
              <a:prstGeom prst="ellipse">
                <a:avLst/>
              </a:prstGeom>
              <a:solidFill>
                <a:srgbClr val="008000"/>
              </a:solidFill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093352" y="3933826"/>
                <a:ext cx="231799" cy="231775"/>
              </a:xfrm>
              <a:prstGeom prst="ellipse">
                <a:avLst/>
              </a:prstGeom>
              <a:solidFill>
                <a:srgbClr val="FF0000"/>
              </a:solidFill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614105" y="3902076"/>
                <a:ext cx="230210" cy="231775"/>
              </a:xfrm>
              <a:prstGeom prst="ellipse">
                <a:avLst/>
              </a:prstGeom>
              <a:solidFill>
                <a:srgbClr val="FF0000"/>
              </a:solidFill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034835" y="3998913"/>
                <a:ext cx="103199" cy="107950"/>
              </a:xfrm>
              <a:prstGeom prst="ellipse">
                <a:avLst/>
              </a:prstGeom>
              <a:solidFill>
                <a:srgbClr val="3399FF"/>
              </a:solidFill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2841140" y="3989388"/>
                <a:ext cx="165117" cy="163513"/>
              </a:xfrm>
              <a:prstGeom prst="ellipse">
                <a:avLst/>
              </a:prstGeom>
              <a:solidFill>
                <a:srgbClr val="008000"/>
              </a:solidFill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TextBox 36"/>
              <p:cNvSpPr txBox="1">
                <a:spLocks noChangeArrowheads="1"/>
              </p:cNvSpPr>
              <p:nvPr/>
            </p:nvSpPr>
            <p:spPr bwMode="auto">
              <a:xfrm>
                <a:off x="5275263" y="4918075"/>
                <a:ext cx="121058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>
                    <a:solidFill>
                      <a:srgbClr val="FF0000"/>
                    </a:solidFill>
                    <a:latin typeface="Lucida Sans" charset="0"/>
                    <a:cs typeface="Lucida Sans" charset="0"/>
                  </a:rPr>
                  <a:t>Too heavy</a:t>
                </a: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H="1" flipV="1">
                <a:off x="3168199" y="5573712"/>
                <a:ext cx="1528919" cy="11113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08" name="Straight Connector 17407"/>
              <p:cNvCxnSpPr/>
              <p:nvPr/>
            </p:nvCxnSpPr>
            <p:spPr>
              <a:xfrm flipH="1" flipV="1">
                <a:off x="5000361" y="5584825"/>
                <a:ext cx="1528919" cy="11112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10" name="Straight Connector 17409"/>
              <p:cNvCxnSpPr/>
              <p:nvPr/>
            </p:nvCxnSpPr>
            <p:spPr>
              <a:xfrm flipV="1">
                <a:off x="5090858" y="4991101"/>
                <a:ext cx="0" cy="582612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4973371" y="4976813"/>
                <a:ext cx="230210" cy="231775"/>
              </a:xfrm>
              <a:prstGeom prst="ellipse">
                <a:avLst/>
              </a:prstGeom>
              <a:solidFill>
                <a:srgbClr val="FF0000"/>
              </a:solidFill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V="1">
                <a:off x="4820956" y="5197475"/>
                <a:ext cx="0" cy="1076325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  <a:prstDash val="dash"/>
                <a:headEnd type="arrow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4738397" y="5848350"/>
                <a:ext cx="165117" cy="165100"/>
              </a:xfrm>
              <a:prstGeom prst="ellipse">
                <a:avLst/>
              </a:prstGeom>
              <a:solidFill>
                <a:srgbClr val="008000"/>
              </a:solidFill>
              <a:ln w="1905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TextBox 49"/>
              <p:cNvSpPr txBox="1">
                <a:spLocks noChangeArrowheads="1"/>
              </p:cNvSpPr>
              <p:nvPr/>
            </p:nvSpPr>
            <p:spPr bwMode="auto">
              <a:xfrm>
                <a:off x="4962525" y="5772150"/>
                <a:ext cx="158739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1600">
                    <a:solidFill>
                      <a:srgbClr val="008000"/>
                    </a:solidFill>
                    <a:latin typeface="Lucida Sans" charset="0"/>
                    <a:cs typeface="Lucida Sans" charset="0"/>
                  </a:rPr>
                  <a:t>Selected mass</a:t>
                </a:r>
              </a:p>
            </p:txBody>
          </p:sp>
        </p:grpSp>
      </p:grpSp>
      <p:sp>
        <p:nvSpPr>
          <p:cNvPr id="36" name="TextBox 26"/>
          <p:cNvSpPr txBox="1">
            <a:spLocks noChangeArrowheads="1"/>
          </p:cNvSpPr>
          <p:nvPr/>
        </p:nvSpPr>
        <p:spPr bwMode="auto">
          <a:xfrm>
            <a:off x="8584544" y="6467863"/>
            <a:ext cx="1988045" cy="26161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Lucida Sans" charset="0"/>
                <a:cs typeface="Lucida Sans" charset="0"/>
              </a:rPr>
              <a:t>Adapted from M.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  <a:latin typeface="Lucida Sans" charset="0"/>
                <a:cs typeface="Lucida Sans" charset="0"/>
              </a:rPr>
              <a:t>Mougeot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Lucida Sans" charset="0"/>
              <a:cs typeface="Lucida Sans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281ACB5C-DD30-6378-D825-FA9E04B25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58" y="2326918"/>
            <a:ext cx="5593980" cy="4120997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C106DEF-70D0-EEDE-7B0C-A0FB1654A582}"/>
              </a:ext>
            </a:extLst>
          </p:cNvPr>
          <p:cNvCxnSpPr/>
          <p:nvPr/>
        </p:nvCxnSpPr>
        <p:spPr>
          <a:xfrm>
            <a:off x="1652318" y="2397734"/>
            <a:ext cx="3955262" cy="39552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4575D16-D85B-791C-1F6D-50FBF906E5F4}"/>
              </a:ext>
            </a:extLst>
          </p:cNvPr>
          <p:cNvSpPr txBox="1"/>
          <p:nvPr/>
        </p:nvSpPr>
        <p:spPr>
          <a:xfrm>
            <a:off x="3935410" y="1345799"/>
            <a:ext cx="2379117" cy="20313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 molecules with lighter isotopes (e.g. 136Ce+16O is A=152)</a:t>
            </a:r>
          </a:p>
          <a:p>
            <a:r>
              <a:rPr lang="en-US" dirty="0">
                <a:solidFill>
                  <a:srgbClr val="FF0000"/>
                </a:solidFill>
              </a:rPr>
              <a:t>+stable contaminants from targe/ion source (molecules or atomic)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4F45871-29ED-56CE-03CA-1E74B513DD0D}"/>
              </a:ext>
            </a:extLst>
          </p:cNvPr>
          <p:cNvGrpSpPr/>
          <p:nvPr/>
        </p:nvGrpSpPr>
        <p:grpSpPr>
          <a:xfrm>
            <a:off x="10604778" y="177007"/>
            <a:ext cx="1500880" cy="2330450"/>
            <a:chOff x="12538970" y="603250"/>
            <a:chExt cx="1500880" cy="233045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58A9A1C-F883-DF68-8333-AA2AE75E65A3}"/>
                </a:ext>
              </a:extLst>
            </p:cNvPr>
            <p:cNvSpPr/>
            <p:nvPr/>
          </p:nvSpPr>
          <p:spPr>
            <a:xfrm>
              <a:off x="12538970" y="603250"/>
              <a:ext cx="1500880" cy="233045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2" descr="Image result for lorentz principle mass spectrometry">
              <a:extLst>
                <a:ext uri="{FF2B5EF4-FFF2-40B4-BE49-F238E27FC236}">
                  <a16:creationId xmlns:a16="http://schemas.microsoft.com/office/drawing/2014/main" id="{155A9B6E-B09F-4489-390F-DA9C78B7B7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84" t="15856"/>
            <a:stretch/>
          </p:blipFill>
          <p:spPr bwMode="auto">
            <a:xfrm>
              <a:off x="12549878" y="603250"/>
              <a:ext cx="1489972" cy="2315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5391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allAtOnce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6">
            <a:extLst>
              <a:ext uri="{FF2B5EF4-FFF2-40B4-BE49-F238E27FC236}">
                <a16:creationId xmlns:a16="http://schemas.microsoft.com/office/drawing/2014/main" id="{517B3138-D1AB-80C4-6A3B-48802A2C1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0248" y="6480067"/>
            <a:ext cx="2076209" cy="26161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Lucida Sans" charset="0"/>
                <a:cs typeface="Lucida Sans" charset="0"/>
              </a:rPr>
              <a:t>Adapted from D. Atanasov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46686-F1D3-9B76-AB0B-3D2BF300F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separation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6D13F-69AE-830D-A8BE-D92CA99B81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44</a:t>
            </a:fld>
            <a:endParaRPr lang="en-B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76654"/>
            <a:ext cx="9144000" cy="185607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7645494-DD4D-584A-D397-4AD791DDC719}"/>
              </a:ext>
            </a:extLst>
          </p:cNvPr>
          <p:cNvSpPr txBox="1"/>
          <p:nvPr/>
        </p:nvSpPr>
        <p:spPr>
          <a:xfrm>
            <a:off x="175491" y="4282981"/>
            <a:ext cx="1348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Higher resolution</a:t>
            </a:r>
          </a:p>
          <a:p>
            <a:r>
              <a:rPr lang="en-US" dirty="0"/>
              <a:t>(MR-</a:t>
            </a:r>
            <a:r>
              <a:rPr lang="en-US" dirty="0" err="1"/>
              <a:t>ToF</a:t>
            </a:r>
            <a:r>
              <a:rPr lang="en-US" dirty="0"/>
              <a:t>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041B42B-AA5E-BB95-A668-EB80D21AF123}"/>
              </a:ext>
            </a:extLst>
          </p:cNvPr>
          <p:cNvGrpSpPr/>
          <p:nvPr/>
        </p:nvGrpSpPr>
        <p:grpSpPr>
          <a:xfrm>
            <a:off x="175491" y="1443083"/>
            <a:ext cx="10725923" cy="1864244"/>
            <a:chOff x="219167" y="3437196"/>
            <a:chExt cx="10725923" cy="1864244"/>
          </a:xfrm>
        </p:grpSpPr>
        <p:sp>
          <p:nvSpPr>
            <p:cNvPr id="6" name="TextBox 5"/>
            <p:cNvSpPr txBox="1"/>
            <p:nvPr/>
          </p:nvSpPr>
          <p:spPr>
            <a:xfrm>
              <a:off x="2682770" y="3446488"/>
              <a:ext cx="989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i="1" dirty="0"/>
                <a:t>А</a:t>
              </a:r>
              <a:r>
                <a:rPr lang="bg-BG" dirty="0"/>
                <a:t> = </a:t>
              </a:r>
              <a:r>
                <a:rPr lang="en-US" dirty="0"/>
                <a:t>151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567033" y="3437196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i="1" dirty="0"/>
                <a:t>А</a:t>
              </a:r>
              <a:r>
                <a:rPr lang="bg-BG" dirty="0"/>
                <a:t> = 152</a:t>
              </a:r>
              <a:endParaRPr lang="en-US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762388" y="3437196"/>
              <a:ext cx="989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i="1" dirty="0"/>
                <a:t>А</a:t>
              </a:r>
              <a:r>
                <a:rPr lang="bg-BG" dirty="0"/>
                <a:t> = 15</a:t>
              </a:r>
              <a:r>
                <a:rPr lang="en-US" dirty="0"/>
                <a:t>3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C4C867D-75D3-6C87-7303-0FD3F49D331A}"/>
                </a:ext>
              </a:extLst>
            </p:cNvPr>
            <p:cNvSpPr/>
            <p:nvPr/>
          </p:nvSpPr>
          <p:spPr>
            <a:xfrm>
              <a:off x="2022764" y="4251371"/>
              <a:ext cx="2320411" cy="983967"/>
            </a:xfrm>
            <a:custGeom>
              <a:avLst/>
              <a:gdLst>
                <a:gd name="connsiteX0" fmla="*/ 0 w 2320411"/>
                <a:gd name="connsiteY0" fmla="*/ 877906 h 983967"/>
                <a:gd name="connsiteX1" fmla="*/ 572654 w 2320411"/>
                <a:gd name="connsiteY1" fmla="*/ 138997 h 983967"/>
                <a:gd name="connsiteX2" fmla="*/ 1376218 w 2320411"/>
                <a:gd name="connsiteY2" fmla="*/ 65106 h 983967"/>
                <a:gd name="connsiteX3" fmla="*/ 2189018 w 2320411"/>
                <a:gd name="connsiteY3" fmla="*/ 859434 h 983967"/>
                <a:gd name="connsiteX4" fmla="*/ 2309091 w 2320411"/>
                <a:gd name="connsiteY4" fmla="*/ 970270 h 983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0411" h="983967">
                  <a:moveTo>
                    <a:pt x="0" y="877906"/>
                  </a:moveTo>
                  <a:cubicBezTo>
                    <a:pt x="171642" y="576185"/>
                    <a:pt x="343284" y="274464"/>
                    <a:pt x="572654" y="138997"/>
                  </a:cubicBezTo>
                  <a:cubicBezTo>
                    <a:pt x="802024" y="3530"/>
                    <a:pt x="1106824" y="-54967"/>
                    <a:pt x="1376218" y="65106"/>
                  </a:cubicBezTo>
                  <a:cubicBezTo>
                    <a:pt x="1645612" y="185179"/>
                    <a:pt x="2033539" y="708574"/>
                    <a:pt x="2189018" y="859434"/>
                  </a:cubicBezTo>
                  <a:cubicBezTo>
                    <a:pt x="2344497" y="1010294"/>
                    <a:pt x="2326794" y="990282"/>
                    <a:pt x="2309091" y="97027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6230365-44FB-C2E2-789C-598A3A0A97D8}"/>
                </a:ext>
              </a:extLst>
            </p:cNvPr>
            <p:cNvSpPr/>
            <p:nvPr/>
          </p:nvSpPr>
          <p:spPr>
            <a:xfrm>
              <a:off x="4932218" y="3727247"/>
              <a:ext cx="2619443" cy="1574193"/>
            </a:xfrm>
            <a:custGeom>
              <a:avLst/>
              <a:gdLst>
                <a:gd name="connsiteX0" fmla="*/ 0 w 2619443"/>
                <a:gd name="connsiteY0" fmla="*/ 1374325 h 1574193"/>
                <a:gd name="connsiteX1" fmla="*/ 498764 w 2619443"/>
                <a:gd name="connsiteY1" fmla="*/ 201307 h 1574193"/>
                <a:gd name="connsiteX2" fmla="*/ 1717964 w 2619443"/>
                <a:gd name="connsiteY2" fmla="*/ 118180 h 1574193"/>
                <a:gd name="connsiteX3" fmla="*/ 2521528 w 2619443"/>
                <a:gd name="connsiteY3" fmla="*/ 1411271 h 1574193"/>
                <a:gd name="connsiteX4" fmla="*/ 2576946 w 2619443"/>
                <a:gd name="connsiteY4" fmla="*/ 1512871 h 157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9443" h="1574193">
                  <a:moveTo>
                    <a:pt x="0" y="1374325"/>
                  </a:moveTo>
                  <a:cubicBezTo>
                    <a:pt x="106218" y="892494"/>
                    <a:pt x="212437" y="410664"/>
                    <a:pt x="498764" y="201307"/>
                  </a:cubicBezTo>
                  <a:cubicBezTo>
                    <a:pt x="785091" y="-8050"/>
                    <a:pt x="1380837" y="-83481"/>
                    <a:pt x="1717964" y="118180"/>
                  </a:cubicBezTo>
                  <a:cubicBezTo>
                    <a:pt x="2055091" y="319841"/>
                    <a:pt x="2378364" y="1178823"/>
                    <a:pt x="2521528" y="1411271"/>
                  </a:cubicBezTo>
                  <a:cubicBezTo>
                    <a:pt x="2664692" y="1643719"/>
                    <a:pt x="2620819" y="1578295"/>
                    <a:pt x="2576946" y="1512871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8E3B79B-BA9A-0FD6-D900-4AF6DCB6CD17}"/>
                </a:ext>
              </a:extLst>
            </p:cNvPr>
            <p:cNvSpPr/>
            <p:nvPr/>
          </p:nvSpPr>
          <p:spPr>
            <a:xfrm>
              <a:off x="7961746" y="4297975"/>
              <a:ext cx="2456872" cy="997563"/>
            </a:xfrm>
            <a:custGeom>
              <a:avLst/>
              <a:gdLst>
                <a:gd name="connsiteX0" fmla="*/ 0 w 2456872"/>
                <a:gd name="connsiteY0" fmla="*/ 951381 h 997563"/>
                <a:gd name="connsiteX1" fmla="*/ 378690 w 2456872"/>
                <a:gd name="connsiteY1" fmla="*/ 203236 h 997563"/>
                <a:gd name="connsiteX2" fmla="*/ 1034472 w 2456872"/>
                <a:gd name="connsiteY2" fmla="*/ 36 h 997563"/>
                <a:gd name="connsiteX3" fmla="*/ 1856509 w 2456872"/>
                <a:gd name="connsiteY3" fmla="*/ 212472 h 997563"/>
                <a:gd name="connsiteX4" fmla="*/ 2456872 w 2456872"/>
                <a:gd name="connsiteY4" fmla="*/ 997563 h 997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6872" h="997563">
                  <a:moveTo>
                    <a:pt x="0" y="951381"/>
                  </a:moveTo>
                  <a:cubicBezTo>
                    <a:pt x="103139" y="656587"/>
                    <a:pt x="206278" y="361793"/>
                    <a:pt x="378690" y="203236"/>
                  </a:cubicBezTo>
                  <a:cubicBezTo>
                    <a:pt x="551102" y="44679"/>
                    <a:pt x="788169" y="-1503"/>
                    <a:pt x="1034472" y="36"/>
                  </a:cubicBezTo>
                  <a:cubicBezTo>
                    <a:pt x="1280775" y="1575"/>
                    <a:pt x="1619442" y="46217"/>
                    <a:pt x="1856509" y="212472"/>
                  </a:cubicBezTo>
                  <a:cubicBezTo>
                    <a:pt x="2093576" y="378727"/>
                    <a:pt x="2275224" y="688145"/>
                    <a:pt x="2456872" y="99756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C2E2FE0-F440-540C-FB2A-E201FD4DDC44}"/>
                </a:ext>
              </a:extLst>
            </p:cNvPr>
            <p:cNvCxnSpPr/>
            <p:nvPr/>
          </p:nvCxnSpPr>
          <p:spPr>
            <a:xfrm flipV="1">
              <a:off x="1801090" y="3728967"/>
              <a:ext cx="0" cy="1563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7BA7771-8185-CC4E-C1F8-373EA660CBED}"/>
                </a:ext>
              </a:extLst>
            </p:cNvPr>
            <p:cNvCxnSpPr/>
            <p:nvPr/>
          </p:nvCxnSpPr>
          <p:spPr>
            <a:xfrm>
              <a:off x="1801090" y="5292435"/>
              <a:ext cx="91440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CE8EF02-6CB7-76B5-60EA-37DDF28A8072}"/>
                </a:ext>
              </a:extLst>
            </p:cNvPr>
            <p:cNvSpPr txBox="1"/>
            <p:nvPr/>
          </p:nvSpPr>
          <p:spPr>
            <a:xfrm>
              <a:off x="219167" y="4511662"/>
              <a:ext cx="1348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Typical resolution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D1A1157-546B-74F9-1D10-7434D243288D}"/>
              </a:ext>
            </a:extLst>
          </p:cNvPr>
          <p:cNvSpPr/>
          <p:nvPr/>
        </p:nvSpPr>
        <p:spPr>
          <a:xfrm>
            <a:off x="1287639" y="1210682"/>
            <a:ext cx="3528290" cy="236088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9C7C52-8EFA-5387-BD7A-D98E7527CA68}"/>
              </a:ext>
            </a:extLst>
          </p:cNvPr>
          <p:cNvSpPr/>
          <p:nvPr/>
        </p:nvSpPr>
        <p:spPr>
          <a:xfrm>
            <a:off x="7578167" y="1250921"/>
            <a:ext cx="3528290" cy="236088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EA2759-873A-7960-E375-52908D7894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690"/>
          <a:stretch/>
        </p:blipFill>
        <p:spPr>
          <a:xfrm>
            <a:off x="4601094" y="3877895"/>
            <a:ext cx="302688" cy="18560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3E36E0-41C9-E0A8-4119-51B7607B812A}"/>
              </a:ext>
            </a:extLst>
          </p:cNvPr>
          <p:cNvSpPr/>
          <p:nvPr/>
        </p:nvSpPr>
        <p:spPr>
          <a:xfrm>
            <a:off x="4815929" y="5492750"/>
            <a:ext cx="130721" cy="208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359A6D-E164-4F26-876D-DA985A4CFBE8}"/>
              </a:ext>
            </a:extLst>
          </p:cNvPr>
          <p:cNvSpPr/>
          <p:nvPr/>
        </p:nvSpPr>
        <p:spPr>
          <a:xfrm>
            <a:off x="7553135" y="3900055"/>
            <a:ext cx="3279965" cy="1865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4BA7B1-FC76-8E3F-1870-DDDB2EF1B303}"/>
              </a:ext>
            </a:extLst>
          </p:cNvPr>
          <p:cNvSpPr/>
          <p:nvPr/>
        </p:nvSpPr>
        <p:spPr>
          <a:xfrm>
            <a:off x="1329945" y="3805443"/>
            <a:ext cx="3279965" cy="1865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2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 animBg="1"/>
      <p:bldP spid="27" grpId="0" animBg="1"/>
      <p:bldP spid="9" grpId="0" animBg="1"/>
      <p:bldP spid="11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54C2D-EA3A-DB9D-0B77-C4ED5D44A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7924A-A1EA-532D-189E-D8C27757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 - efficiency is key!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480A51-32F8-8041-F4C6-780812801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z="1100" smtClean="0">
                <a:solidFill>
                  <a:schemeClr val="tx1"/>
                </a:solidFill>
              </a:rPr>
              <a:pPr/>
              <a:t>45</a:t>
            </a:fld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364B4C-6006-B973-F183-6E4DD2FC578B}"/>
              </a:ext>
            </a:extLst>
          </p:cNvPr>
          <p:cNvSpPr/>
          <p:nvPr/>
        </p:nvSpPr>
        <p:spPr>
          <a:xfrm>
            <a:off x="721896" y="1488815"/>
            <a:ext cx="2177716" cy="3248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 proton on target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61425C-C11D-7C87-680A-131F57D3E59C}"/>
              </a:ext>
            </a:extLst>
          </p:cNvPr>
          <p:cNvSpPr/>
          <p:nvPr/>
        </p:nvSpPr>
        <p:spPr>
          <a:xfrm>
            <a:off x="4339390" y="1488815"/>
            <a:ext cx="2177716" cy="32485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~1 isotope created</a:t>
            </a: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53A48571-5C7A-8182-DD1A-0B5872E89B9E}"/>
              </a:ext>
            </a:extLst>
          </p:cNvPr>
          <p:cNvSpPr/>
          <p:nvPr/>
        </p:nvSpPr>
        <p:spPr>
          <a:xfrm>
            <a:off x="3128211" y="1488815"/>
            <a:ext cx="962526" cy="3248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277625-6C29-FBC9-B43D-608C66EC4D93}"/>
              </a:ext>
            </a:extLst>
          </p:cNvPr>
          <p:cNvSpPr txBox="1"/>
          <p:nvPr/>
        </p:nvSpPr>
        <p:spPr>
          <a:xfrm>
            <a:off x="6674231" y="1464752"/>
            <a:ext cx="234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(order of magnitude)</a:t>
            </a:r>
            <a:endParaRPr lang="en-US" baseline="300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DB7AD87-920A-BF04-83F6-5B98DF5A56C3}"/>
              </a:ext>
            </a:extLst>
          </p:cNvPr>
          <p:cNvSpPr/>
          <p:nvPr/>
        </p:nvSpPr>
        <p:spPr>
          <a:xfrm>
            <a:off x="1347539" y="2556711"/>
            <a:ext cx="1552073" cy="5654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~0.5 mol </a:t>
            </a:r>
          </a:p>
          <a:p>
            <a:pPr algn="ctr"/>
            <a:r>
              <a:rPr lang="en-US" dirty="0"/>
              <a:t>~10</a:t>
            </a:r>
            <a:r>
              <a:rPr lang="en-US" baseline="30000" dirty="0"/>
              <a:t>23</a:t>
            </a:r>
            <a:r>
              <a:rPr lang="en-US" dirty="0"/>
              <a:t> atoms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3E42E35-1945-F110-2CDD-04E1C60941EE}"/>
              </a:ext>
            </a:extLst>
          </p:cNvPr>
          <p:cNvSpPr txBox="1"/>
          <p:nvPr/>
        </p:nvSpPr>
        <p:spPr>
          <a:xfrm>
            <a:off x="1461838" y="2178213"/>
            <a:ext cx="1552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Target (U/Th)</a:t>
            </a:r>
            <a:endParaRPr lang="en-US" baseline="30000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4FB3D9A-6B1C-288F-550F-2ABB08A59C62}"/>
              </a:ext>
            </a:extLst>
          </p:cNvPr>
          <p:cNvSpPr/>
          <p:nvPr/>
        </p:nvSpPr>
        <p:spPr>
          <a:xfrm>
            <a:off x="4339390" y="2601142"/>
            <a:ext cx="1876926" cy="5654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~6 </a:t>
            </a:r>
            <a:r>
              <a:rPr lang="en-US" dirty="0" err="1"/>
              <a:t>pmol</a:t>
            </a:r>
            <a:r>
              <a:rPr lang="en-US" dirty="0"/>
              <a:t>/s </a:t>
            </a:r>
          </a:p>
          <a:p>
            <a:pPr algn="ctr"/>
            <a:r>
              <a:rPr lang="en-US" dirty="0"/>
              <a:t>~10</a:t>
            </a:r>
            <a:r>
              <a:rPr lang="en-US" baseline="30000" dirty="0"/>
              <a:t>12</a:t>
            </a:r>
            <a:r>
              <a:rPr lang="en-US" dirty="0"/>
              <a:t> atom/s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FF18BC06-309C-DAD5-2E43-344441977980}"/>
              </a:ext>
            </a:extLst>
          </p:cNvPr>
          <p:cNvSpPr/>
          <p:nvPr/>
        </p:nvSpPr>
        <p:spPr>
          <a:xfrm>
            <a:off x="3140241" y="2841773"/>
            <a:ext cx="962526" cy="32485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678DB89-6FF4-F472-C226-04243FBC7D78}"/>
              </a:ext>
            </a:extLst>
          </p:cNvPr>
          <p:cNvSpPr txBox="1"/>
          <p:nvPr/>
        </p:nvSpPr>
        <p:spPr>
          <a:xfrm>
            <a:off x="3128211" y="2547545"/>
            <a:ext cx="1211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µA p+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B4854FE-1BC5-840C-D2C6-3574BBDD64BA}"/>
              </a:ext>
            </a:extLst>
          </p:cNvPr>
          <p:cNvSpPr txBox="1"/>
          <p:nvPr/>
        </p:nvSpPr>
        <p:spPr>
          <a:xfrm>
            <a:off x="4359444" y="2231810"/>
            <a:ext cx="172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production</a:t>
            </a:r>
            <a:endParaRPr lang="en-US" baseline="300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EC4CCE6-8645-6481-D34B-2DDAE8AB17CE}"/>
              </a:ext>
            </a:extLst>
          </p:cNvPr>
          <p:cNvSpPr txBox="1"/>
          <p:nvPr/>
        </p:nvSpPr>
        <p:spPr>
          <a:xfrm>
            <a:off x="3128210" y="3122195"/>
            <a:ext cx="1211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(6x10</a:t>
            </a:r>
            <a:r>
              <a:rPr lang="en-US" baseline="30000" dirty="0"/>
              <a:t>12</a:t>
            </a:r>
            <a:r>
              <a:rPr lang="en-US" dirty="0"/>
              <a:t>)</a:t>
            </a: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696871D9-E09E-E6CD-B594-E041D619F13E}"/>
              </a:ext>
            </a:extLst>
          </p:cNvPr>
          <p:cNvSpPr/>
          <p:nvPr/>
        </p:nvSpPr>
        <p:spPr>
          <a:xfrm>
            <a:off x="6646871" y="2608339"/>
            <a:ext cx="416807" cy="5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0F7B320-B4D5-E341-3B30-C2A83A40F442}"/>
              </a:ext>
            </a:extLst>
          </p:cNvPr>
          <p:cNvSpPr/>
          <p:nvPr/>
        </p:nvSpPr>
        <p:spPr>
          <a:xfrm>
            <a:off x="7359189" y="2565642"/>
            <a:ext cx="1628274" cy="5654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~0.2 </a:t>
            </a:r>
            <a:r>
              <a:rPr lang="en-US" dirty="0" err="1"/>
              <a:t>fmol</a:t>
            </a:r>
            <a:r>
              <a:rPr lang="en-US" dirty="0"/>
              <a:t>/s </a:t>
            </a:r>
          </a:p>
          <a:p>
            <a:pPr algn="ctr"/>
            <a:r>
              <a:rPr lang="en-US" dirty="0"/>
              <a:t>~10</a:t>
            </a:r>
            <a:r>
              <a:rPr lang="en-US" baseline="30000" dirty="0"/>
              <a:t>8</a:t>
            </a:r>
            <a:r>
              <a:rPr lang="en-US" dirty="0"/>
              <a:t> atom/s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2DB83A6-D280-E7CB-1F1A-0375F80736D9}"/>
              </a:ext>
            </a:extLst>
          </p:cNvPr>
          <p:cNvSpPr txBox="1"/>
          <p:nvPr/>
        </p:nvSpPr>
        <p:spPr>
          <a:xfrm>
            <a:off x="8159417" y="2067350"/>
            <a:ext cx="1728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RIB of interest</a:t>
            </a:r>
            <a:endParaRPr lang="en-US" baseline="300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949A36B-9CDD-C5C6-7328-B8F8908CE1B8}"/>
              </a:ext>
            </a:extLst>
          </p:cNvPr>
          <p:cNvSpPr/>
          <p:nvPr/>
        </p:nvSpPr>
        <p:spPr>
          <a:xfrm>
            <a:off x="9216187" y="2565642"/>
            <a:ext cx="1628274" cy="5654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~0.2 </a:t>
            </a:r>
            <a:r>
              <a:rPr lang="en-US" dirty="0" err="1"/>
              <a:t>amol</a:t>
            </a:r>
            <a:r>
              <a:rPr lang="en-US" dirty="0"/>
              <a:t>/s </a:t>
            </a:r>
          </a:p>
          <a:p>
            <a:pPr algn="ctr"/>
            <a:r>
              <a:rPr lang="en-US" dirty="0"/>
              <a:t>~10</a:t>
            </a:r>
            <a:r>
              <a:rPr lang="en-US" baseline="30000" dirty="0"/>
              <a:t>5</a:t>
            </a:r>
            <a:r>
              <a:rPr lang="en-US" dirty="0"/>
              <a:t> atom/s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7ADE96-9507-3018-85FE-C65D1336CD4A}"/>
              </a:ext>
            </a:extLst>
          </p:cNvPr>
          <p:cNvSpPr txBox="1"/>
          <p:nvPr/>
        </p:nvSpPr>
        <p:spPr>
          <a:xfrm>
            <a:off x="8448757" y="3212881"/>
            <a:ext cx="162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(to extract!!)</a:t>
            </a:r>
            <a:endParaRPr lang="en-US" baseline="300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931C94-2EB4-53EB-5D35-C04256E0F1D8}"/>
              </a:ext>
            </a:extLst>
          </p:cNvPr>
          <p:cNvSpPr txBox="1"/>
          <p:nvPr/>
        </p:nvSpPr>
        <p:spPr>
          <a:xfrm>
            <a:off x="10463465" y="1515256"/>
            <a:ext cx="1728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u="sng" dirty="0" err="1"/>
              <a:t>p</a:t>
            </a:r>
            <a:r>
              <a:rPr lang="en-US" dirty="0" err="1"/>
              <a:t>ico</a:t>
            </a:r>
            <a:r>
              <a:rPr lang="en-US" dirty="0"/>
              <a:t> – 10</a:t>
            </a:r>
            <a:r>
              <a:rPr lang="en-US" baseline="30000" dirty="0"/>
              <a:t>-12</a:t>
            </a:r>
          </a:p>
          <a:p>
            <a:pPr algn="r"/>
            <a:r>
              <a:rPr lang="en-US" u="sng" dirty="0" err="1"/>
              <a:t>f</a:t>
            </a:r>
            <a:r>
              <a:rPr lang="en-US" dirty="0" err="1"/>
              <a:t>emto</a:t>
            </a:r>
            <a:r>
              <a:rPr lang="en-US" dirty="0"/>
              <a:t> – 10</a:t>
            </a:r>
            <a:r>
              <a:rPr lang="en-US" baseline="30000" dirty="0"/>
              <a:t>-15</a:t>
            </a:r>
          </a:p>
          <a:p>
            <a:pPr algn="r"/>
            <a:r>
              <a:rPr lang="en-US" u="sng" dirty="0" err="1"/>
              <a:t>a</a:t>
            </a:r>
            <a:r>
              <a:rPr lang="en-US" dirty="0" err="1"/>
              <a:t>tto</a:t>
            </a:r>
            <a:r>
              <a:rPr lang="en-US" dirty="0"/>
              <a:t> – 10</a:t>
            </a:r>
            <a:r>
              <a:rPr lang="en-US" baseline="30000" dirty="0"/>
              <a:t>-18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E172762-2065-4757-20EE-2673B4B8A981}"/>
              </a:ext>
            </a:extLst>
          </p:cNvPr>
          <p:cNvSpPr txBox="1"/>
          <p:nvPr/>
        </p:nvSpPr>
        <p:spPr>
          <a:xfrm>
            <a:off x="6291468" y="4659890"/>
            <a:ext cx="241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 stadium has now:</a:t>
            </a:r>
          </a:p>
          <a:p>
            <a:r>
              <a:rPr lang="en-US" dirty="0"/>
              <a:t>10</a:t>
            </a:r>
            <a:r>
              <a:rPr lang="en-US" baseline="30000" dirty="0"/>
              <a:t>16</a:t>
            </a:r>
            <a:r>
              <a:rPr lang="en-US" dirty="0"/>
              <a:t> – 10 quadrillion grains of sand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39985F6-0AB5-B662-190A-7A65D306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45" y="3656506"/>
            <a:ext cx="5666871" cy="2646753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1ED2ACDD-066A-F566-F3E1-849CF4845231}"/>
              </a:ext>
            </a:extLst>
          </p:cNvPr>
          <p:cNvSpPr txBox="1"/>
          <p:nvPr/>
        </p:nvSpPr>
        <p:spPr>
          <a:xfrm>
            <a:off x="6320700" y="3694573"/>
            <a:ext cx="3038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Sand:</a:t>
            </a:r>
          </a:p>
          <a:p>
            <a:r>
              <a:rPr lang="en-US" dirty="0"/>
              <a:t>8 – 15 billion grains per m</a:t>
            </a:r>
            <a:r>
              <a:rPr lang="en-US" baseline="30000" dirty="0"/>
              <a:t>3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FF7DE060-3A53-BB0A-B450-151BB098C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507" y="3676709"/>
            <a:ext cx="2336469" cy="1685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255941-3BD2-9613-A882-CB5818C4808F}"/>
              </a:ext>
            </a:extLst>
          </p:cNvPr>
          <p:cNvSpPr txBox="1"/>
          <p:nvPr/>
        </p:nvSpPr>
        <p:spPr>
          <a:xfrm>
            <a:off x="578203" y="5939245"/>
            <a:ext cx="4627036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Typical football stadium. Inner volume  ~ 1 million m</a:t>
            </a:r>
            <a:r>
              <a:rPr lang="en-US" sz="1467" baseline="30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CDB324-A9DA-1218-6F5D-542798E21EDC}"/>
              </a:ext>
            </a:extLst>
          </p:cNvPr>
          <p:cNvSpPr txBox="1"/>
          <p:nvPr/>
        </p:nvSpPr>
        <p:spPr>
          <a:xfrm>
            <a:off x="2237874" y="3954100"/>
            <a:ext cx="2232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Let’s fill it with sand!</a:t>
            </a:r>
            <a:endParaRPr lang="en-US" baseline="30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345E6-D2A2-90D0-853B-A9075F42FD6B}"/>
              </a:ext>
            </a:extLst>
          </p:cNvPr>
          <p:cNvSpPr txBox="1"/>
          <p:nvPr/>
        </p:nvSpPr>
        <p:spPr>
          <a:xfrm>
            <a:off x="6456539" y="5624788"/>
            <a:ext cx="5343598" cy="64633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Now we need hope that </a:t>
            </a:r>
            <a:r>
              <a:rPr lang="en-US" b="1" dirty="0"/>
              <a:t>1</a:t>
            </a:r>
            <a:r>
              <a:rPr lang="en-US" dirty="0"/>
              <a:t> specific grain of sand gets out of the stadium by heating it up to 2000°C!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CC95C4-A50E-7F5D-4DCE-F53B4476D5B2}"/>
              </a:ext>
            </a:extLst>
          </p:cNvPr>
          <p:cNvSpPr txBox="1"/>
          <p:nvPr/>
        </p:nvSpPr>
        <p:spPr>
          <a:xfrm>
            <a:off x="7063678" y="6277303"/>
            <a:ext cx="414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(corresponds to an isotope with an in-target production of </a:t>
            </a:r>
            <a:r>
              <a:rPr lang="en-US" sz="1400" b="1" dirty="0"/>
              <a:t>~10</a:t>
            </a:r>
            <a:r>
              <a:rPr lang="en-US" sz="1400" b="1" baseline="30000" dirty="0"/>
              <a:t>7</a:t>
            </a:r>
            <a:r>
              <a:rPr lang="en-US" sz="1400" baseline="30000" dirty="0"/>
              <a:t> </a:t>
            </a:r>
            <a:r>
              <a:rPr lang="en-US" sz="1400" dirty="0"/>
              <a:t>/s=16 </a:t>
            </a:r>
            <a:r>
              <a:rPr lang="en-US" sz="1400" dirty="0" err="1"/>
              <a:t>amol</a:t>
            </a:r>
            <a:r>
              <a:rPr lang="en-US" sz="1400" dirty="0"/>
              <a:t>/s)</a:t>
            </a:r>
          </a:p>
        </p:txBody>
      </p:sp>
    </p:spTree>
    <p:extLst>
      <p:ext uri="{BB962C8B-B14F-4D97-AF65-F5344CB8AC3E}">
        <p14:creationId xmlns:p14="http://schemas.microsoft.com/office/powerpoint/2010/main" val="4531798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13B5C-7AE1-4F38-0B2C-22AC021F6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D06CAA-2CD8-CEF6-5423-BCCCA67694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1198" y="834918"/>
            <a:ext cx="11635200" cy="535556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RIB production through ISOL is very diverse technique</a:t>
            </a:r>
          </a:p>
          <a:p>
            <a:r>
              <a:rPr lang="en-US" dirty="0"/>
              <a:t>Isotope production can happen through different driver beams which can include conversion steps (electron to gamma, proton to neutron)</a:t>
            </a:r>
          </a:p>
          <a:p>
            <a:r>
              <a:rPr lang="en-US" dirty="0"/>
              <a:t>Target materials microstructural behavior under high temperature and high irradiation and stabilization methods are essential for reliable cumulated yields to users.</a:t>
            </a:r>
          </a:p>
          <a:p>
            <a:r>
              <a:rPr lang="en-US" dirty="0"/>
              <a:t>In-situ chemical selection can be done, already in the target-ion source assembly, through special transfer lines, before reaching the mass separation</a:t>
            </a:r>
          </a:p>
          <a:p>
            <a:r>
              <a:rPr lang="en-US" dirty="0"/>
              <a:t>Ion sources in ISOL are highly efficient and a few methods exist</a:t>
            </a:r>
          </a:p>
          <a:p>
            <a:r>
              <a:rPr lang="en-US" dirty="0"/>
              <a:t>Molecular beams are becoming more popular for extraction of refractory beams, but also for contamination cleanup (shifting in A/q)</a:t>
            </a:r>
          </a:p>
          <a:p>
            <a:r>
              <a:rPr lang="en-US" dirty="0"/>
              <a:t>ISOL technique, with enough services available for the Target and Ion source Assembly, allows thousand of combinations with different targets, transfer lines and ion sources.</a:t>
            </a:r>
          </a:p>
          <a:p>
            <a:r>
              <a:rPr lang="en-US" dirty="0"/>
              <a:t>Working on efficient and innovative target and ion source systems (target materials, ion sources, etc.) is a much more cost-effective path than just increasing power on target, for high in-target production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040D1-02A3-CB87-D82D-C53683281F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46</a:t>
            </a:fld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22914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E3396F7-E7CA-46F8-9F2B-7BCB0D71C8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80433" y="6479665"/>
            <a:ext cx="2743200" cy="143176"/>
          </a:xfrm>
          <a:prstGeom prst="rect">
            <a:avLst/>
          </a:prstGeom>
        </p:spPr>
        <p:txBody>
          <a:bodyPr/>
          <a:lstStyle/>
          <a:p>
            <a:fld id="{A814E660-BF25-4843-B2A0-93C6E2B6253B}" type="slidenum">
              <a:rPr lang="en-BE" sz="9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47</a:t>
            </a:fld>
            <a:endParaRPr lang="en-BE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92" name="Rectangle 691"/>
          <p:cNvSpPr/>
          <p:nvPr/>
        </p:nvSpPr>
        <p:spPr>
          <a:xfrm>
            <a:off x="952500" y="661750"/>
            <a:ext cx="10287000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2000" b="1" dirty="0">
                <a:solidFill>
                  <a:schemeClr val="accent2"/>
                </a:solidFill>
              </a:rPr>
              <a:t>Copyright © SCK</a:t>
            </a:r>
            <a:r>
              <a:rPr lang="en-GB" sz="2000" b="1" dirty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en-GB" sz="2000" b="1" dirty="0">
                <a:solidFill>
                  <a:schemeClr val="accent2"/>
                </a:solidFill>
              </a:rPr>
              <a:t>CEN</a:t>
            </a:r>
          </a:p>
          <a:p>
            <a:pPr algn="ctr">
              <a:spcBef>
                <a:spcPct val="0"/>
              </a:spcBef>
            </a:pPr>
            <a:endParaRPr lang="en-GB" sz="2000" b="1" dirty="0">
              <a:solidFill>
                <a:schemeClr val="accent2"/>
              </a:solidFill>
            </a:endParaRPr>
          </a:p>
          <a:p>
            <a:pPr algn="ctr">
              <a:spcBef>
                <a:spcPct val="0"/>
              </a:spcBef>
            </a:pPr>
            <a:r>
              <a:rPr lang="en-US" sz="1600" dirty="0">
                <a:solidFill>
                  <a:schemeClr val="accent1"/>
                </a:solidFill>
                <a:latin typeface="Georgia" panose="02040502050405020303" pitchFamily="18" charset="0"/>
              </a:rPr>
              <a:t>All property rights and copyright are reserved.</a:t>
            </a:r>
            <a:endParaRPr lang="en-GB" sz="1600" dirty="0">
              <a:solidFill>
                <a:schemeClr val="accent1"/>
              </a:solidFill>
              <a:latin typeface="Georgia" panose="02040502050405020303" pitchFamily="18" charset="0"/>
            </a:endParaRPr>
          </a:p>
          <a:p>
            <a:pPr algn="ctr">
              <a:spcBef>
                <a:spcPct val="0"/>
              </a:spcBef>
            </a:pPr>
            <a:endParaRPr lang="en-GB" sz="1400" b="1" dirty="0"/>
          </a:p>
          <a:p>
            <a:pPr algn="ctr">
              <a:spcBef>
                <a:spcPct val="0"/>
              </a:spcBef>
            </a:pPr>
            <a:r>
              <a:rPr lang="en-US" sz="1200" dirty="0"/>
              <a:t>This presentation contains data, information and formats for dedicated use only and may not be communicated, copied, reproduced, distributed or cited without the explicit written permission of SCK CEN.</a:t>
            </a:r>
          </a:p>
          <a:p>
            <a:pPr algn="ctr">
              <a:spcBef>
                <a:spcPct val="0"/>
              </a:spcBef>
            </a:pPr>
            <a:r>
              <a:rPr lang="en-US" sz="1200" dirty="0"/>
              <a:t>If this explicit written permission has been obtained, please reference the author, followed by ‘by courtesy of SCK CEN’.</a:t>
            </a:r>
          </a:p>
          <a:p>
            <a:pPr algn="ctr">
              <a:spcBef>
                <a:spcPct val="0"/>
              </a:spcBef>
            </a:pPr>
            <a:endParaRPr lang="en-US" sz="1200" dirty="0"/>
          </a:p>
          <a:p>
            <a:pPr algn="ctr">
              <a:spcBef>
                <a:spcPct val="0"/>
              </a:spcBef>
            </a:pPr>
            <a:r>
              <a:rPr lang="en-US" sz="1200" dirty="0"/>
              <a:t>Any infringement to this rule is illegal and entitles to claim damages from the infringer, without prejudice to any other right in case of granting a patent or registration in the field of intellectual property.</a:t>
            </a:r>
          </a:p>
          <a:p>
            <a:pPr algn="ctr">
              <a:spcBef>
                <a:spcPct val="0"/>
              </a:spcBef>
            </a:pPr>
            <a:endParaRPr lang="en-GB" sz="1200" dirty="0"/>
          </a:p>
          <a:p>
            <a:pPr algn="ctr">
              <a:spcBef>
                <a:spcPct val="0"/>
              </a:spcBef>
            </a:pPr>
            <a:endParaRPr lang="en-GB" sz="1200" dirty="0"/>
          </a:p>
          <a:p>
            <a:pPr algn="ctr">
              <a:spcBef>
                <a:spcPct val="0"/>
              </a:spcBef>
            </a:pPr>
            <a:r>
              <a:rPr lang="en-GB" sz="1200" b="1" dirty="0"/>
              <a:t>SCK CEN</a:t>
            </a:r>
          </a:p>
          <a:p>
            <a:pPr algn="ctr">
              <a:spcBef>
                <a:spcPct val="0"/>
              </a:spcBef>
            </a:pPr>
            <a:r>
              <a:rPr lang="en-GB" sz="1200" dirty="0"/>
              <a:t>Belgian Nuclear </a:t>
            </a:r>
            <a:r>
              <a:rPr lang="en-US" sz="1200" dirty="0"/>
              <a:t>Research</a:t>
            </a:r>
            <a:r>
              <a:rPr lang="en-GB" sz="1200" dirty="0"/>
              <a:t> Centre</a:t>
            </a:r>
          </a:p>
          <a:p>
            <a:pPr algn="ctr">
              <a:spcBef>
                <a:spcPct val="0"/>
              </a:spcBef>
            </a:pPr>
            <a:r>
              <a:rPr lang="en-GB" sz="1050" dirty="0" err="1"/>
              <a:t>Studiecentrum</a:t>
            </a:r>
            <a:r>
              <a:rPr lang="en-GB" sz="1050" dirty="0"/>
              <a:t> </a:t>
            </a:r>
            <a:r>
              <a:rPr lang="en-GB" sz="1050" dirty="0" err="1"/>
              <a:t>voor</a:t>
            </a:r>
            <a:r>
              <a:rPr lang="en-GB" sz="1050" dirty="0"/>
              <a:t> </a:t>
            </a:r>
            <a:r>
              <a:rPr lang="en-GB" sz="1050" dirty="0" err="1"/>
              <a:t>Kernenergie</a:t>
            </a:r>
            <a:endParaRPr lang="en-GB" sz="1050" dirty="0"/>
          </a:p>
          <a:p>
            <a:pPr algn="ctr">
              <a:spcBef>
                <a:spcPct val="0"/>
              </a:spcBef>
            </a:pPr>
            <a:r>
              <a:rPr lang="en-GB" sz="1050" dirty="0"/>
              <a:t>Centre </a:t>
            </a:r>
            <a:r>
              <a:rPr lang="en-GB" sz="1050" dirty="0" err="1"/>
              <a:t>d'Etude</a:t>
            </a:r>
            <a:r>
              <a:rPr lang="en-GB" sz="1050" dirty="0"/>
              <a:t> de </a:t>
            </a:r>
            <a:r>
              <a:rPr lang="en-GB" sz="1050" dirty="0" err="1"/>
              <a:t>l'Energie</a:t>
            </a:r>
            <a:r>
              <a:rPr lang="en-GB" sz="1050" dirty="0"/>
              <a:t> </a:t>
            </a:r>
            <a:r>
              <a:rPr lang="en-GB" sz="1050" dirty="0" err="1"/>
              <a:t>Nucléaire</a:t>
            </a:r>
            <a:endParaRPr lang="en-GB" sz="1050" dirty="0"/>
          </a:p>
          <a:p>
            <a:pPr algn="ctr">
              <a:spcBef>
                <a:spcPct val="0"/>
              </a:spcBef>
            </a:pPr>
            <a:endParaRPr lang="en-GB" sz="1200" dirty="0"/>
          </a:p>
          <a:p>
            <a:pPr algn="ctr">
              <a:spcBef>
                <a:spcPct val="0"/>
              </a:spcBef>
            </a:pPr>
            <a:r>
              <a:rPr lang="en-GB" sz="1000" dirty="0"/>
              <a:t>Foundation of Public Utility</a:t>
            </a:r>
            <a:endParaRPr lang="en-GB" sz="1200" dirty="0"/>
          </a:p>
          <a:p>
            <a:pPr algn="ctr">
              <a:spcBef>
                <a:spcPct val="0"/>
              </a:spcBef>
            </a:pPr>
            <a:r>
              <a:rPr lang="en-GB" sz="1000" dirty="0" err="1"/>
              <a:t>Stichting</a:t>
            </a:r>
            <a:r>
              <a:rPr lang="en-GB" sz="1000" dirty="0"/>
              <a:t> van </a:t>
            </a:r>
            <a:r>
              <a:rPr lang="en-GB" sz="1000" dirty="0" err="1"/>
              <a:t>Openbaar</a:t>
            </a:r>
            <a:r>
              <a:rPr lang="en-GB" sz="1000" dirty="0"/>
              <a:t> Nut </a:t>
            </a:r>
          </a:p>
          <a:p>
            <a:pPr algn="ctr">
              <a:spcBef>
                <a:spcPct val="0"/>
              </a:spcBef>
            </a:pPr>
            <a:r>
              <a:rPr lang="en-GB" sz="1000" dirty="0" err="1"/>
              <a:t>Fondation</a:t>
            </a:r>
            <a:r>
              <a:rPr lang="en-GB" sz="1000" dirty="0"/>
              <a:t> </a:t>
            </a:r>
            <a:r>
              <a:rPr lang="en-GB" sz="1000" dirty="0" err="1"/>
              <a:t>d'Utilité</a:t>
            </a:r>
            <a:r>
              <a:rPr lang="en-GB" sz="1000" dirty="0"/>
              <a:t> </a:t>
            </a:r>
            <a:r>
              <a:rPr lang="en-GB" sz="1000" dirty="0" err="1"/>
              <a:t>Publique</a:t>
            </a:r>
            <a:r>
              <a:rPr lang="en-GB" sz="1000" dirty="0"/>
              <a:t> </a:t>
            </a:r>
          </a:p>
          <a:p>
            <a:pPr algn="ctr">
              <a:spcBef>
                <a:spcPct val="0"/>
              </a:spcBef>
            </a:pPr>
            <a:endParaRPr lang="en-GB" sz="1200" dirty="0"/>
          </a:p>
          <a:p>
            <a:pPr algn="ctr">
              <a:spcBef>
                <a:spcPct val="0"/>
              </a:spcBef>
            </a:pPr>
            <a:r>
              <a:rPr lang="en-GB" sz="1100" b="1" dirty="0"/>
              <a:t>Registered Office:</a:t>
            </a:r>
          </a:p>
          <a:p>
            <a:pPr algn="ctr">
              <a:spcBef>
                <a:spcPct val="0"/>
              </a:spcBef>
            </a:pPr>
            <a:r>
              <a:rPr lang="en-GB" sz="1100" dirty="0"/>
              <a:t>Avenue Herrmann-</a:t>
            </a:r>
            <a:r>
              <a:rPr lang="en-GB" sz="1100" dirty="0" err="1"/>
              <a:t>Debrouxlaan</a:t>
            </a:r>
            <a:r>
              <a:rPr lang="en-GB" sz="1100" dirty="0"/>
              <a:t> 40 - 1160 BRUSSELS - Belgium</a:t>
            </a:r>
          </a:p>
          <a:p>
            <a:pPr algn="ctr">
              <a:spcBef>
                <a:spcPct val="0"/>
              </a:spcBef>
            </a:pPr>
            <a:endParaRPr lang="en-GB" sz="1100" dirty="0"/>
          </a:p>
          <a:p>
            <a:pPr algn="ctr">
              <a:spcBef>
                <a:spcPct val="0"/>
              </a:spcBef>
            </a:pPr>
            <a:r>
              <a:rPr lang="en-GB" sz="1100" b="1" dirty="0"/>
              <a:t>Research Centres:</a:t>
            </a:r>
          </a:p>
          <a:p>
            <a:pPr algn="ctr">
              <a:spcBef>
                <a:spcPct val="0"/>
              </a:spcBef>
            </a:pPr>
            <a:r>
              <a:rPr lang="en-GB" sz="1100" dirty="0" err="1"/>
              <a:t>Boeretang</a:t>
            </a:r>
            <a:r>
              <a:rPr lang="en-GB" sz="1100" dirty="0"/>
              <a:t> 200 - 2400 MOL - Belgium</a:t>
            </a:r>
          </a:p>
          <a:p>
            <a:pPr algn="ctr">
              <a:spcBef>
                <a:spcPct val="0"/>
              </a:spcBef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8191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BEACFB-F40B-A2DA-6395-42FCECD86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radioactive ion beams?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59313-F66B-27A3-652C-1C84EAF1B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3" descr="radio5">
            <a:extLst>
              <a:ext uri="{FF2B5EF4-FFF2-40B4-BE49-F238E27FC236}">
                <a16:creationId xmlns:a16="http://schemas.microsoft.com/office/drawing/2014/main" id="{CF84ADEB-C165-350F-E259-A7AEFDE06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81" y="1905000"/>
            <a:ext cx="1619250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F570664-F6F9-98F1-F9B4-8BC7D4AF9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018" y="1612689"/>
            <a:ext cx="14478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3C922A15-2F0E-5F0C-50A4-BBC12F777B6D}"/>
              </a:ext>
            </a:extLst>
          </p:cNvPr>
          <p:cNvSpPr>
            <a:spLocks noChangeShapeType="1"/>
          </p:cNvSpPr>
          <p:nvPr/>
        </p:nvSpPr>
        <p:spPr bwMode="auto">
          <a:xfrm>
            <a:off x="1383602" y="2651309"/>
            <a:ext cx="1752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8" name="AutoShape 6">
            <a:extLst>
              <a:ext uri="{FF2B5EF4-FFF2-40B4-BE49-F238E27FC236}">
                <a16:creationId xmlns:a16="http://schemas.microsoft.com/office/drawing/2014/main" id="{4CD98829-F4B3-9BD1-EEE1-029D4B9E0C36}"/>
              </a:ext>
            </a:extLst>
          </p:cNvPr>
          <p:cNvCxnSpPr>
            <a:cxnSpLocks noChangeShapeType="1"/>
            <a:stCxn id="5" idx="3"/>
          </p:cNvCxnSpPr>
          <p:nvPr/>
        </p:nvCxnSpPr>
        <p:spPr bwMode="auto">
          <a:xfrm>
            <a:off x="4876031" y="2663032"/>
            <a:ext cx="4532337" cy="827936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 Box 7">
            <a:extLst>
              <a:ext uri="{FF2B5EF4-FFF2-40B4-BE49-F238E27FC236}">
                <a16:creationId xmlns:a16="http://schemas.microsoft.com/office/drawing/2014/main" id="{B035906F-0652-F8A1-6C41-B6F3327A1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828148"/>
            <a:ext cx="4343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000" b="1" dirty="0">
                <a:solidFill>
                  <a:schemeClr val="accent1"/>
                </a:solidFill>
              </a:rPr>
              <a:t>Production: </a:t>
            </a:r>
          </a:p>
          <a:p>
            <a:pPr algn="l">
              <a:spcBef>
                <a:spcPct val="50000"/>
              </a:spcBef>
            </a:pPr>
            <a:r>
              <a:rPr lang="en-US" altLang="en-US" sz="2000" dirty="0"/>
              <a:t>high radiation environment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68598559-7E36-14F6-B77B-BB10FC8B6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0377" y="685800"/>
            <a:ext cx="3429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000" b="1" dirty="0">
                <a:solidFill>
                  <a:schemeClr val="accent1"/>
                </a:solidFill>
              </a:rPr>
              <a:t>Detection: </a:t>
            </a:r>
          </a:p>
          <a:p>
            <a:pPr algn="l">
              <a:spcBef>
                <a:spcPct val="50000"/>
              </a:spcBef>
            </a:pPr>
            <a:r>
              <a:rPr lang="en-US" altLang="en-US" sz="2000" dirty="0"/>
              <a:t>low radiation background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05676139-7A3C-DD32-07C0-382299967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82" y="3614893"/>
            <a:ext cx="696423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000" b="1" dirty="0">
                <a:solidFill>
                  <a:schemeClr val="accent1"/>
                </a:solidFill>
              </a:rPr>
              <a:t>Transport methods:</a:t>
            </a:r>
          </a:p>
          <a:p>
            <a:pPr algn="l">
              <a:spcBef>
                <a:spcPct val="10000"/>
              </a:spcBef>
              <a:buFontTx/>
              <a:buChar char="•"/>
            </a:pPr>
            <a:r>
              <a:rPr lang="en-US" altLang="en-US" sz="2000" dirty="0"/>
              <a:t> carry (“SRAFAP”) </a:t>
            </a:r>
          </a:p>
          <a:p>
            <a:pPr algn="l">
              <a:spcBef>
                <a:spcPct val="10000"/>
              </a:spcBef>
              <a:buFontTx/>
              <a:buChar char="•"/>
            </a:pPr>
            <a:r>
              <a:rPr lang="en-US" altLang="en-US" sz="2000" dirty="0"/>
              <a:t> drive (</a:t>
            </a:r>
            <a:r>
              <a:rPr lang="en-US" altLang="en-US" i="1" dirty="0"/>
              <a:t>G.T. Seaborg and W.D. Loveland, The Elements 	beyond Uranium, John Wiley &amp; Sons, 1990</a:t>
            </a:r>
            <a:r>
              <a:rPr lang="en-US" altLang="en-US" sz="2000" dirty="0"/>
              <a:t>)</a:t>
            </a:r>
          </a:p>
          <a:p>
            <a:pPr algn="l">
              <a:spcBef>
                <a:spcPct val="10000"/>
              </a:spcBef>
              <a:buFontTx/>
              <a:buChar char="•"/>
            </a:pPr>
            <a:r>
              <a:rPr lang="en-US" altLang="en-US" sz="2000" dirty="0"/>
              <a:t> transport shuttle with pressurized air</a:t>
            </a:r>
          </a:p>
          <a:p>
            <a:pPr algn="l">
              <a:spcBef>
                <a:spcPct val="10000"/>
              </a:spcBef>
              <a:buFontTx/>
              <a:buChar char="•"/>
            </a:pPr>
            <a:r>
              <a:rPr lang="en-US" altLang="en-US" sz="2000" dirty="0"/>
              <a:t> transport in gas-jet</a:t>
            </a:r>
          </a:p>
          <a:p>
            <a:pPr algn="l">
              <a:spcBef>
                <a:spcPct val="10000"/>
              </a:spcBef>
              <a:buFontTx/>
              <a:buChar char="•"/>
            </a:pPr>
            <a:r>
              <a:rPr lang="en-US" altLang="en-US" sz="2000" dirty="0"/>
              <a:t> pump through vacuum system</a:t>
            </a:r>
          </a:p>
          <a:p>
            <a:pPr algn="l">
              <a:spcBef>
                <a:spcPct val="10000"/>
              </a:spcBef>
              <a:buFontTx/>
              <a:buChar char="•"/>
            </a:pPr>
            <a:r>
              <a:rPr lang="en-US" altLang="en-US" sz="2000" dirty="0">
                <a:solidFill>
                  <a:schemeClr val="accent1"/>
                </a:solidFill>
              </a:rPr>
              <a:t> </a:t>
            </a:r>
            <a:r>
              <a:rPr lang="en-US" altLang="en-US" sz="2000" b="1" dirty="0">
                <a:solidFill>
                  <a:schemeClr val="accent1"/>
                </a:solidFill>
              </a:rPr>
              <a:t>send as ion beam</a:t>
            </a:r>
            <a:endParaRPr lang="en-US" altLang="en-US" sz="2000" b="1" dirty="0">
              <a:solidFill>
                <a:schemeClr val="accent1"/>
              </a:solidFill>
              <a:latin typeface="Helvetica" panose="020B0604020202020204" pitchFamily="34" charset="0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E58B840A-28BB-0D87-3783-220672E10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314" y="2208383"/>
            <a:ext cx="10302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>
                <a:solidFill>
                  <a:srgbClr val="FF0000"/>
                </a:solidFill>
              </a:rPr>
              <a:t>primary</a:t>
            </a:r>
          </a:p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AED73773-26D7-FF58-560A-81AB1D980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814" y="3066609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000" dirty="0"/>
              <a:t>target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91B194-9D4F-463C-E07B-DE9AEE25A3AF}"/>
              </a:ext>
            </a:extLst>
          </p:cNvPr>
          <p:cNvSpPr txBox="1"/>
          <p:nvPr/>
        </p:nvSpPr>
        <p:spPr bwMode="auto">
          <a:xfrm>
            <a:off x="5957970" y="5881364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1’000’000 m/s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CDD820-2758-78B0-02B0-4FB7433BA629}"/>
              </a:ext>
            </a:extLst>
          </p:cNvPr>
          <p:cNvSpPr txBox="1"/>
          <p:nvPr/>
        </p:nvSpPr>
        <p:spPr bwMode="auto">
          <a:xfrm>
            <a:off x="6628427" y="405483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m/s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7F518D-75BC-488D-BE7D-E40ECF81537C}"/>
              </a:ext>
            </a:extLst>
          </p:cNvPr>
          <p:cNvSpPr txBox="1"/>
          <p:nvPr/>
        </p:nvSpPr>
        <p:spPr bwMode="auto">
          <a:xfrm>
            <a:off x="6352835" y="5373462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1’000 m/s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94D42E-9524-88CB-70C4-D3976C955886}"/>
              </a:ext>
            </a:extLst>
          </p:cNvPr>
          <p:cNvSpPr txBox="1"/>
          <p:nvPr/>
        </p:nvSpPr>
        <p:spPr bwMode="auto">
          <a:xfrm>
            <a:off x="6628427" y="446886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m/s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CABDC9-FC29-74B9-2F65-C3F203B3229E}"/>
              </a:ext>
            </a:extLst>
          </p:cNvPr>
          <p:cNvSpPr txBox="1"/>
          <p:nvPr/>
        </p:nvSpPr>
        <p:spPr bwMode="auto">
          <a:xfrm>
            <a:off x="6507698" y="489881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m/s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4E53B6-05C2-8C2F-B075-8F8B895A6CD5}"/>
              </a:ext>
            </a:extLst>
          </p:cNvPr>
          <p:cNvSpPr txBox="1"/>
          <p:nvPr/>
        </p:nvSpPr>
        <p:spPr bwMode="auto">
          <a:xfrm>
            <a:off x="5951364" y="3571741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Speed (approx.)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453CC0-0B48-2993-4BB4-8E236CBE6E37}"/>
              </a:ext>
            </a:extLst>
          </p:cNvPr>
          <p:cNvSpPr txBox="1"/>
          <p:nvPr/>
        </p:nvSpPr>
        <p:spPr bwMode="auto">
          <a:xfrm>
            <a:off x="2862168" y="6421327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[SR22,UK06]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96D7C9-7CBF-9014-3BBD-DB3E486B9ECD}"/>
              </a:ext>
            </a:extLst>
          </p:cNvPr>
          <p:cNvSpPr txBox="1"/>
          <p:nvPr/>
        </p:nvSpPr>
        <p:spPr>
          <a:xfrm>
            <a:off x="2281829" y="6433450"/>
            <a:ext cx="3204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courtesy of S. Rothe and S. Stegemann </a:t>
            </a:r>
          </a:p>
        </p:txBody>
      </p:sp>
    </p:spTree>
    <p:extLst>
      <p:ext uri="{BB962C8B-B14F-4D97-AF65-F5344CB8AC3E}">
        <p14:creationId xmlns:p14="http://schemas.microsoft.com/office/powerpoint/2010/main" val="382595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uiExpand="1" build="allAtOnce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1679AD-CFD1-683A-60E6-6CF748CC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ISOL-history: off-line mass separation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30964-2993-B095-647D-87D5C431C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3" descr="off-line-separator1961">
            <a:extLst>
              <a:ext uri="{FF2B5EF4-FFF2-40B4-BE49-F238E27FC236}">
                <a16:creationId xmlns:a16="http://schemas.microsoft.com/office/drawing/2014/main" id="{F338AB92-4BE0-B55C-D0F5-1C1BA8EAA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14" y="1124744"/>
            <a:ext cx="6462841" cy="4851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81CB2A28-D19F-0D42-7470-54BF88FA8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208" y="976788"/>
            <a:ext cx="4536504" cy="18928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kern="1200" dirty="0">
                <a:solidFill>
                  <a:schemeClr val="accent1"/>
                </a:solidFill>
                <a:sym typeface="Symbol" panose="05050102010706020507" pitchFamily="18" charset="2"/>
              </a:rPr>
              <a:t> Ionization to typ. q = 1+</a:t>
            </a:r>
          </a:p>
          <a:p>
            <a:pPr rtl="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kern="1200" dirty="0">
                <a:solidFill>
                  <a:schemeClr val="accent1"/>
                </a:solidFill>
                <a:sym typeface="Symbol" panose="05050102010706020507" pitchFamily="18" charset="2"/>
              </a:rPr>
              <a:t> Acceleration to e.g. 60 keV</a:t>
            </a:r>
          </a:p>
          <a:p>
            <a:pPr rtl="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kern="1200" dirty="0">
                <a:solidFill>
                  <a:schemeClr val="accent1"/>
                </a:solidFill>
                <a:sym typeface="Symbol" panose="05050102010706020507" pitchFamily="18" charset="2"/>
              </a:rPr>
              <a:t> Mass selection by magnetic deflection (Lorentz force)</a:t>
            </a:r>
          </a:p>
          <a:p>
            <a:pPr rt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kern="1200" dirty="0">
                <a:solidFill>
                  <a:schemeClr val="accent1"/>
                </a:solidFill>
                <a:sym typeface="Symbol" panose="05050102010706020507" pitchFamily="18" charset="2"/>
              </a:rPr>
              <a:t>       ( B</a:t>
            </a:r>
            <a:r>
              <a:rPr lang="en-US" altLang="en-US" kern="1200" dirty="0">
                <a:solidFill>
                  <a:schemeClr val="accent1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r</a:t>
            </a:r>
            <a:r>
              <a:rPr lang="en-US" altLang="en-US" kern="1200" dirty="0">
                <a:solidFill>
                  <a:schemeClr val="accent1"/>
                </a:solidFill>
                <a:sym typeface="Symbol" panose="05050102010706020507" pitchFamily="18" charset="2"/>
              </a:rPr>
              <a:t> = p/q  A )</a:t>
            </a:r>
          </a:p>
        </p:txBody>
      </p:sp>
      <p:pic>
        <p:nvPicPr>
          <p:cNvPr id="9" name="Picture 8" descr="hrs">
            <a:extLst>
              <a:ext uri="{FF2B5EF4-FFF2-40B4-BE49-F238E27FC236}">
                <a16:creationId xmlns:a16="http://schemas.microsoft.com/office/drawing/2014/main" id="{31C1FD71-501F-B48E-F20E-1635233F9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" t="3556" r="71498" b="32924"/>
          <a:stretch/>
        </p:blipFill>
        <p:spPr bwMode="auto">
          <a:xfrm>
            <a:off x="8215095" y="2924944"/>
            <a:ext cx="1724474" cy="321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hrs">
            <a:extLst>
              <a:ext uri="{FF2B5EF4-FFF2-40B4-BE49-F238E27FC236}">
                <a16:creationId xmlns:a16="http://schemas.microsoft.com/office/drawing/2014/main" id="{BB43C8BD-7BE8-D967-ECB6-E1E147C63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9" t="34182" r="49237" b="32924"/>
          <a:stretch/>
        </p:blipFill>
        <p:spPr bwMode="auto">
          <a:xfrm>
            <a:off x="10055295" y="4455248"/>
            <a:ext cx="1552030" cy="16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562072-B4F8-CCEB-CEF8-3489F3909919}"/>
              </a:ext>
            </a:extLst>
          </p:cNvPr>
          <p:cNvSpPr txBox="1"/>
          <p:nvPr/>
        </p:nvSpPr>
        <p:spPr bwMode="auto">
          <a:xfrm>
            <a:off x="8484862" y="598863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Position 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9A920D-4CC8-8C0A-A577-9DA26323E071}"/>
              </a:ext>
            </a:extLst>
          </p:cNvPr>
          <p:cNvSpPr txBox="1"/>
          <p:nvPr/>
        </p:nvSpPr>
        <p:spPr bwMode="auto">
          <a:xfrm rot="16200000">
            <a:off x="7506899" y="510407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Position 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A3F391-9224-3853-09F1-C2EDE47589F4}"/>
              </a:ext>
            </a:extLst>
          </p:cNvPr>
          <p:cNvSpPr txBox="1"/>
          <p:nvPr/>
        </p:nvSpPr>
        <p:spPr bwMode="auto">
          <a:xfrm>
            <a:off x="2862168" y="6421327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[SR22,UK06]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80EF27-345E-25E7-3624-6C8E80FB184E}"/>
              </a:ext>
            </a:extLst>
          </p:cNvPr>
          <p:cNvSpPr txBox="1"/>
          <p:nvPr/>
        </p:nvSpPr>
        <p:spPr>
          <a:xfrm>
            <a:off x="2281829" y="6433450"/>
            <a:ext cx="3204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courtesy of S. Rothe and S. Stegemann </a:t>
            </a:r>
          </a:p>
        </p:txBody>
      </p:sp>
    </p:spTree>
    <p:extLst>
      <p:ext uri="{BB962C8B-B14F-4D97-AF65-F5344CB8AC3E}">
        <p14:creationId xmlns:p14="http://schemas.microsoft.com/office/powerpoint/2010/main" val="4207754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1679AD-CFD1-683A-60E6-6CF748CC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ISOL-history: first ISOL experiment at Niels Bohr Institute</a:t>
            </a:r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30964-2993-B095-647D-87D5C431C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15AC67-8D70-23AD-A3D1-93C507500377}"/>
              </a:ext>
            </a:extLst>
          </p:cNvPr>
          <p:cNvSpPr txBox="1"/>
          <p:nvPr/>
        </p:nvSpPr>
        <p:spPr bwMode="auto">
          <a:xfrm>
            <a:off x="2647973" y="6443036"/>
            <a:ext cx="1705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[UK06, TDG17, SR22]</a:t>
            </a:r>
          </a:p>
        </p:txBody>
      </p:sp>
      <p:pic>
        <p:nvPicPr>
          <p:cNvPr id="2" name="Picture 3" descr="NBI2">
            <a:extLst>
              <a:ext uri="{FF2B5EF4-FFF2-40B4-BE49-F238E27FC236}">
                <a16:creationId xmlns:a16="http://schemas.microsoft.com/office/drawing/2014/main" id="{9B1D6694-8015-AC1E-1D38-7CE7A9129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832" y="1340768"/>
            <a:ext cx="6452832" cy="496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CC77D893-12C8-5248-A147-D70E7575F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4916224"/>
            <a:ext cx="43441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800" b="1" dirty="0">
                <a:latin typeface="Helvetica" panose="020B0604020202020204" pitchFamily="34" charset="0"/>
              </a:rPr>
              <a:t>ISOL beams of  </a:t>
            </a:r>
            <a:r>
              <a:rPr lang="en-US" altLang="en-US" sz="2800" b="1" baseline="30000" dirty="0">
                <a:latin typeface="Helvetica" panose="020B0604020202020204" pitchFamily="34" charset="0"/>
              </a:rPr>
              <a:t>89-93</a:t>
            </a:r>
            <a:r>
              <a:rPr lang="en-US" altLang="en-US" sz="2800" b="1" dirty="0">
                <a:latin typeface="Helvetica" panose="020B0604020202020204" pitchFamily="34" charset="0"/>
              </a:rPr>
              <a:t>Kr</a:t>
            </a:r>
            <a:endParaRPr lang="en-US" altLang="en-US" sz="2800" dirty="0">
              <a:latin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E00C02-097F-C905-EA84-5A684A877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1293021"/>
            <a:ext cx="3913112" cy="2578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1FF984-3332-66BA-33D3-83452D06291F}"/>
              </a:ext>
            </a:extLst>
          </p:cNvPr>
          <p:cNvSpPr txBox="1"/>
          <p:nvPr/>
        </p:nvSpPr>
        <p:spPr bwMode="auto">
          <a:xfrm>
            <a:off x="6744072" y="6489203"/>
            <a:ext cx="60943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+mj-lt"/>
              </a:rPr>
              <a:t>O. Kofoed-Hansen and K. O. Nielsen, Phys. Rev. 82 (1951)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9171C5-A9CD-00D1-091B-6F7DC7375136}"/>
              </a:ext>
            </a:extLst>
          </p:cNvPr>
          <p:cNvSpPr txBox="1"/>
          <p:nvPr/>
        </p:nvSpPr>
        <p:spPr>
          <a:xfrm>
            <a:off x="2281829" y="6433450"/>
            <a:ext cx="3204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courtesy of S. Rothe and S. Stegemann </a:t>
            </a:r>
          </a:p>
        </p:txBody>
      </p:sp>
    </p:spTree>
    <p:extLst>
      <p:ext uri="{BB962C8B-B14F-4D97-AF65-F5344CB8AC3E}">
        <p14:creationId xmlns:p14="http://schemas.microsoft.com/office/powerpoint/2010/main" val="2121850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7CA07-3C7C-1187-ECB6-8E4F151DB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Production: Primary beam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6B4CD-28A6-6174-DFDA-FBDC46418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809" y="1049509"/>
            <a:ext cx="10234233" cy="4541539"/>
          </a:xfrm>
        </p:spPr>
        <p:txBody>
          <a:bodyPr/>
          <a:lstStyle/>
          <a:p>
            <a:r>
              <a:rPr lang="en-US" dirty="0"/>
              <a:t>Protons, electrons and (heavy) ions are typical primary beams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8C318-76F1-C158-2E09-694B56337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yieldCrossSections">
            <a:hlinkClick r:id="" action="ppaction://media"/>
            <a:extLst>
              <a:ext uri="{FF2B5EF4-FFF2-40B4-BE49-F238E27FC236}">
                <a16:creationId xmlns:a16="http://schemas.microsoft.com/office/drawing/2014/main" id="{E90C8EB5-0A97-B222-3679-F61559F649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8421" y="3841268"/>
            <a:ext cx="3619237" cy="27144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207755-BEAF-1610-F477-AEE07B59A2F2}"/>
              </a:ext>
            </a:extLst>
          </p:cNvPr>
          <p:cNvGrpSpPr/>
          <p:nvPr/>
        </p:nvGrpSpPr>
        <p:grpSpPr>
          <a:xfrm>
            <a:off x="3788593" y="3796843"/>
            <a:ext cx="4304578" cy="2774908"/>
            <a:chOff x="5802561" y="1885379"/>
            <a:chExt cx="6023257" cy="384367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C2CA889-6776-C7E8-C2B5-D66ED024C007}"/>
                </a:ext>
              </a:extLst>
            </p:cNvPr>
            <p:cNvGrpSpPr/>
            <p:nvPr/>
          </p:nvGrpSpPr>
          <p:grpSpPr>
            <a:xfrm>
              <a:off x="5802561" y="1885379"/>
              <a:ext cx="6023257" cy="3843671"/>
              <a:chOff x="6062043" y="2022197"/>
              <a:chExt cx="6023257" cy="366913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4F63005-6D00-2158-A062-A300AC4303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62043" y="2022197"/>
                <a:ext cx="6023257" cy="3669130"/>
              </a:xfrm>
              <a:prstGeom prst="rect">
                <a:avLst/>
              </a:prstGeom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7053BB4-058E-04C2-440B-AE97B3498F0F}"/>
                  </a:ext>
                </a:extLst>
              </p:cNvPr>
              <p:cNvSpPr/>
              <p:nvPr/>
            </p:nvSpPr>
            <p:spPr bwMode="auto">
              <a:xfrm>
                <a:off x="10303355" y="2450750"/>
                <a:ext cx="463974" cy="231316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EEC6250-4BAD-53AC-9128-6C94E64ECACD}"/>
                  </a:ext>
                </a:extLst>
              </p:cNvPr>
              <p:cNvSpPr/>
              <p:nvPr/>
            </p:nvSpPr>
            <p:spPr bwMode="auto">
              <a:xfrm rot="19518874">
                <a:off x="7688275" y="3640142"/>
                <a:ext cx="2157375" cy="450489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DA9988D-E6E8-4919-BBD8-1CA3E0D016CD}"/>
                  </a:ext>
                </a:extLst>
              </p:cNvPr>
              <p:cNvSpPr txBox="1"/>
              <p:nvPr/>
            </p:nvSpPr>
            <p:spPr>
              <a:xfrm>
                <a:off x="9073671" y="3856763"/>
                <a:ext cx="896663" cy="343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>
                    <a:solidFill>
                      <a:srgbClr val="0000FF"/>
                    </a:solidFill>
                  </a:defRPr>
                </a:lvl1pPr>
              </a:lstStyle>
              <a:p>
                <a:r>
                  <a:rPr lang="en-US" sz="1400" dirty="0"/>
                  <a:t>(</a:t>
                </a:r>
                <a:r>
                  <a:rPr lang="en-US" sz="1400" dirty="0" err="1"/>
                  <a:t>p,f</a:t>
                </a:r>
                <a:r>
                  <a:rPr lang="en-US" sz="1400" dirty="0"/>
                  <a:t>): </a:t>
                </a:r>
                <a:r>
                  <a:rPr lang="en-US" sz="1400" dirty="0" err="1"/>
                  <a:t>3x</a:t>
                </a:r>
                <a:endParaRPr lang="en-US" sz="1400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26E674F-740B-635D-2F11-E46116EB3EAD}"/>
                  </a:ext>
                </a:extLst>
              </p:cNvPr>
              <p:cNvSpPr txBox="1"/>
              <p:nvPr/>
            </p:nvSpPr>
            <p:spPr>
              <a:xfrm>
                <a:off x="9254027" y="2324766"/>
                <a:ext cx="1159497" cy="3430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</a:rPr>
                  <a:t>(</a:t>
                </a:r>
                <a:r>
                  <a:rPr lang="en-US" sz="1400" dirty="0" err="1">
                    <a:solidFill>
                      <a:srgbClr val="0000FF"/>
                    </a:solidFill>
                  </a:rPr>
                  <a:t>p,nx</a:t>
                </a:r>
                <a:r>
                  <a:rPr lang="en-US" sz="1400" dirty="0">
                    <a:solidFill>
                      <a:srgbClr val="0000FF"/>
                    </a:solidFill>
                  </a:rPr>
                  <a:t>): </a:t>
                </a:r>
                <a:r>
                  <a:rPr lang="en-US" sz="1400" dirty="0" err="1">
                    <a:solidFill>
                      <a:srgbClr val="0000FF"/>
                    </a:solidFill>
                  </a:rPr>
                  <a:t>15x</a:t>
                </a:r>
                <a:endParaRPr lang="en-US" sz="14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361C9B-9D69-68DB-C415-7DBBC2B964B0}"/>
                </a:ext>
              </a:extLst>
            </p:cNvPr>
            <p:cNvSpPr txBox="1"/>
            <p:nvPr/>
          </p:nvSpPr>
          <p:spPr>
            <a:xfrm>
              <a:off x="6428915" y="1885379"/>
              <a:ext cx="4243484" cy="35603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latin typeface="+mn-lt"/>
                </a:rPr>
                <a:t>Ratio of cross sections at 100 MeV vs </a:t>
              </a:r>
              <a:r>
                <a:rPr lang="en-US" sz="1100" b="1" dirty="0" err="1">
                  <a:latin typeface="+mn-lt"/>
                </a:rPr>
                <a:t>1GeV</a:t>
              </a:r>
              <a:endParaRPr lang="en-US" sz="1100" b="1" dirty="0">
                <a:latin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09B91BB-8201-3D0D-E35B-5BD7C9594F16}"/>
              </a:ext>
            </a:extLst>
          </p:cNvPr>
          <p:cNvSpPr txBox="1"/>
          <p:nvPr/>
        </p:nvSpPr>
        <p:spPr>
          <a:xfrm>
            <a:off x="2314726" y="1982291"/>
            <a:ext cx="14350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55A0"/>
                </a:solidFill>
                <a:latin typeface="Arial"/>
              </a:rPr>
              <a:t>35 MeV e</a:t>
            </a:r>
            <a:r>
              <a:rPr lang="en-US" sz="1100" baseline="30000" dirty="0">
                <a:solidFill>
                  <a:srgbClr val="0055A0"/>
                </a:solidFill>
                <a:latin typeface="Arial"/>
              </a:rPr>
              <a:t>-</a:t>
            </a:r>
            <a:r>
              <a:rPr lang="en-US" sz="1100" dirty="0">
                <a:solidFill>
                  <a:srgbClr val="0055A0"/>
                </a:solidFill>
                <a:latin typeface="Arial"/>
              </a:rPr>
              <a:t> – 2.8 m</a:t>
            </a:r>
            <a:r>
              <a:rPr lang="en-US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100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B010BD-8D62-4566-5FF9-29D0DC3EB3FD}"/>
              </a:ext>
            </a:extLst>
          </p:cNvPr>
          <p:cNvSpPr txBox="1"/>
          <p:nvPr/>
        </p:nvSpPr>
        <p:spPr>
          <a:xfrm>
            <a:off x="2700057" y="2187852"/>
            <a:ext cx="7801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55A0"/>
                </a:solidFill>
                <a:latin typeface="Arial"/>
              </a:rPr>
              <a:t>100 kW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17EF8E-4398-F18F-349A-A5E72C1F4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0049" y="1689857"/>
            <a:ext cx="1150517" cy="261748"/>
          </a:xfrm>
          <a:prstGeom prst="rect">
            <a:avLst/>
          </a:prstGeom>
        </p:spPr>
      </p:pic>
      <p:pic>
        <p:nvPicPr>
          <p:cNvPr id="22" name="Picture 4" descr="Image result for ganil">
            <a:extLst>
              <a:ext uri="{FF2B5EF4-FFF2-40B4-BE49-F238E27FC236}">
                <a16:creationId xmlns:a16="http://schemas.microsoft.com/office/drawing/2014/main" id="{D798104E-8DF5-10FC-03D3-4B83FE0EA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03" y="1709759"/>
            <a:ext cx="1324620" cy="29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21B8CB-B564-8348-1160-E73D583AF00A}"/>
              </a:ext>
            </a:extLst>
          </p:cNvPr>
          <p:cNvSpPr txBox="1"/>
          <p:nvPr/>
        </p:nvSpPr>
        <p:spPr>
          <a:xfrm>
            <a:off x="3829493" y="2001445"/>
            <a:ext cx="2272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55A0"/>
                </a:solidFill>
                <a:latin typeface="Arial"/>
              </a:rPr>
              <a:t>95 MeV/u or 40 MeV d</a:t>
            </a:r>
            <a:r>
              <a:rPr lang="en-US" sz="1100" baseline="30000" dirty="0">
                <a:solidFill>
                  <a:srgbClr val="0055A0"/>
                </a:solidFill>
                <a:latin typeface="Arial"/>
              </a:rPr>
              <a:t>+</a:t>
            </a:r>
            <a:r>
              <a:rPr lang="en-US" sz="1100" dirty="0">
                <a:solidFill>
                  <a:srgbClr val="0055A0"/>
                </a:solidFill>
                <a:latin typeface="Arial"/>
              </a:rPr>
              <a:t> – mA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076A93-F5A5-A0E1-580C-5C34D8635DFC}"/>
              </a:ext>
            </a:extLst>
          </p:cNvPr>
          <p:cNvSpPr txBox="1"/>
          <p:nvPr/>
        </p:nvSpPr>
        <p:spPr>
          <a:xfrm>
            <a:off x="4796233" y="2263266"/>
            <a:ext cx="675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55A0"/>
                </a:solidFill>
                <a:latin typeface="Arial"/>
              </a:rPr>
              <a:t>200 kW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90B255-6CC1-57E8-0363-BCA3098AEE0D}"/>
              </a:ext>
            </a:extLst>
          </p:cNvPr>
          <p:cNvSpPr txBox="1"/>
          <p:nvPr/>
        </p:nvSpPr>
        <p:spPr>
          <a:xfrm>
            <a:off x="488843" y="1978727"/>
            <a:ext cx="13099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55A0"/>
                </a:solidFill>
                <a:latin typeface="Arial"/>
              </a:rPr>
              <a:t>1.4GeV p</a:t>
            </a:r>
            <a:r>
              <a:rPr lang="en-US" sz="1100" baseline="30000" dirty="0">
                <a:solidFill>
                  <a:srgbClr val="0055A0"/>
                </a:solidFill>
                <a:latin typeface="Arial"/>
              </a:rPr>
              <a:t>+</a:t>
            </a:r>
            <a:r>
              <a:rPr lang="en-US" sz="1100" dirty="0">
                <a:solidFill>
                  <a:srgbClr val="0055A0"/>
                </a:solidFill>
                <a:latin typeface="Arial"/>
              </a:rPr>
              <a:t> – 2 </a:t>
            </a:r>
            <a:r>
              <a:rPr lang="el-GR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1100" dirty="0">
                <a:solidFill>
                  <a:srgbClr val="0055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100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518197-1860-41FF-39A5-4F417E5D320D}"/>
              </a:ext>
            </a:extLst>
          </p:cNvPr>
          <p:cNvSpPr txBox="1"/>
          <p:nvPr/>
        </p:nvSpPr>
        <p:spPr>
          <a:xfrm>
            <a:off x="553956" y="2203580"/>
            <a:ext cx="12298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55A0"/>
                </a:solidFill>
                <a:latin typeface="Arial"/>
              </a:rPr>
              <a:t>2.8 kW (1.2 GW)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F498B63-E347-6CBA-F9C4-A7E10A81F71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34983" r="10567" b="39335"/>
          <a:stretch/>
        </p:blipFill>
        <p:spPr>
          <a:xfrm>
            <a:off x="643922" y="1681721"/>
            <a:ext cx="1094253" cy="2580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94583D0-E417-3FBB-AFBD-EC7674A32983}"/>
              </a:ext>
            </a:extLst>
          </p:cNvPr>
          <p:cNvSpPr txBox="1"/>
          <p:nvPr/>
        </p:nvSpPr>
        <p:spPr>
          <a:xfrm>
            <a:off x="4233369" y="2240619"/>
            <a:ext cx="675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55A0"/>
                </a:solidFill>
                <a:latin typeface="Arial"/>
              </a:rPr>
              <a:t>(6 kW)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A23C83-8DF9-8F04-8E35-B8CC2FE845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3442" y="3664819"/>
            <a:ext cx="3960915" cy="2596176"/>
          </a:xfrm>
          <a:prstGeom prst="rect">
            <a:avLst/>
          </a:prstGeom>
        </p:spPr>
      </p:pic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53A9C363-8A88-1148-50D2-27B6BB6AC94F}"/>
              </a:ext>
            </a:extLst>
          </p:cNvPr>
          <p:cNvSpPr txBox="1">
            <a:spLocks/>
          </p:cNvSpPr>
          <p:nvPr/>
        </p:nvSpPr>
        <p:spPr>
          <a:xfrm>
            <a:off x="7585463" y="6531311"/>
            <a:ext cx="383608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solidFill>
                  <a:schemeClr val="tx1"/>
                </a:solidFill>
              </a:rPr>
              <a:t>L. Popescu, et al., DOI: </a:t>
            </a:r>
            <a:r>
              <a:rPr lang="en-US" dirty="0">
                <a:hlinkClick r:id="rId10" tooltip="Persistent link using digital object identifier"/>
              </a:rPr>
              <a:t>10.1016/j.nimb.2019.05.023</a:t>
            </a:r>
            <a:endParaRPr lang="en-US" sz="1050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050FA5B-3A83-9087-294F-1AEFB7FB642C}"/>
              </a:ext>
            </a:extLst>
          </p:cNvPr>
          <p:cNvCxnSpPr>
            <a:cxnSpLocks/>
          </p:cNvCxnSpPr>
          <p:nvPr/>
        </p:nvCxnSpPr>
        <p:spPr>
          <a:xfrm>
            <a:off x="1200745" y="2543162"/>
            <a:ext cx="0" cy="335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AD70768-7415-24AA-B307-D8DEB4780DED}"/>
              </a:ext>
            </a:extLst>
          </p:cNvPr>
          <p:cNvSpPr txBox="1"/>
          <p:nvPr/>
        </p:nvSpPr>
        <p:spPr>
          <a:xfrm>
            <a:off x="1000209" y="2885381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02AE1B-D02E-DE24-E8F7-A3B6A1E32B80}"/>
              </a:ext>
            </a:extLst>
          </p:cNvPr>
          <p:cNvSpPr txBox="1"/>
          <p:nvPr/>
        </p:nvSpPr>
        <p:spPr>
          <a:xfrm>
            <a:off x="535188" y="3468231"/>
            <a:ext cx="1542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Fast neutrons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A3B95D-5E28-ECBD-85F6-51C00F8885BC}"/>
              </a:ext>
            </a:extLst>
          </p:cNvPr>
          <p:cNvCxnSpPr/>
          <p:nvPr/>
        </p:nvCxnSpPr>
        <p:spPr>
          <a:xfrm>
            <a:off x="1200745" y="3184401"/>
            <a:ext cx="0" cy="335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60142D9-A661-257B-857D-839213978036}"/>
              </a:ext>
            </a:extLst>
          </p:cNvPr>
          <p:cNvSpPr txBox="1"/>
          <p:nvPr/>
        </p:nvSpPr>
        <p:spPr>
          <a:xfrm>
            <a:off x="173719" y="5042435"/>
            <a:ext cx="265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Isobarically</a:t>
            </a:r>
            <a:r>
              <a:rPr lang="en-US" dirty="0"/>
              <a:t> pure n-rich fission products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C172142-0431-7027-6572-BCEB3EC52AA0}"/>
              </a:ext>
            </a:extLst>
          </p:cNvPr>
          <p:cNvCxnSpPr/>
          <p:nvPr/>
        </p:nvCxnSpPr>
        <p:spPr>
          <a:xfrm>
            <a:off x="1200745" y="3846799"/>
            <a:ext cx="0" cy="335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66409D3-A7AA-4AA3-F241-BBBFFB147103}"/>
              </a:ext>
            </a:extLst>
          </p:cNvPr>
          <p:cNvSpPr txBox="1"/>
          <p:nvPr/>
        </p:nvSpPr>
        <p:spPr>
          <a:xfrm>
            <a:off x="2043889" y="2828000"/>
            <a:ext cx="216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Z material (Ta)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A3C83A9-E087-FE13-8FCF-FB63D2C17344}"/>
              </a:ext>
            </a:extLst>
          </p:cNvPr>
          <p:cNvCxnSpPr/>
          <p:nvPr/>
        </p:nvCxnSpPr>
        <p:spPr>
          <a:xfrm>
            <a:off x="3032036" y="2549790"/>
            <a:ext cx="0" cy="335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C7652C35-1752-79DB-D5A6-719A1ED1DD0D}"/>
              </a:ext>
            </a:extLst>
          </p:cNvPr>
          <p:cNvSpPr txBox="1"/>
          <p:nvPr/>
        </p:nvSpPr>
        <p:spPr>
          <a:xfrm>
            <a:off x="2174811" y="3468858"/>
            <a:ext cx="188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Bremsstrahlung photons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7F3D302-CBC7-BEF4-ED77-AAB917EF6820}"/>
              </a:ext>
            </a:extLst>
          </p:cNvPr>
          <p:cNvCxnSpPr/>
          <p:nvPr/>
        </p:nvCxnSpPr>
        <p:spPr>
          <a:xfrm>
            <a:off x="1200745" y="4593349"/>
            <a:ext cx="0" cy="335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D9E2036-A2DF-C2A4-34DD-62162F79774F}"/>
              </a:ext>
            </a:extLst>
          </p:cNvPr>
          <p:cNvCxnSpPr/>
          <p:nvPr/>
        </p:nvCxnSpPr>
        <p:spPr>
          <a:xfrm>
            <a:off x="3032035" y="3223974"/>
            <a:ext cx="0" cy="335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0C0FE54-7C4E-7CEC-24E1-C037428865F8}"/>
              </a:ext>
            </a:extLst>
          </p:cNvPr>
          <p:cNvCxnSpPr>
            <a:cxnSpLocks/>
            <a:stCxn id="41" idx="2"/>
            <a:endCxn id="47" idx="3"/>
          </p:cNvCxnSpPr>
          <p:nvPr/>
        </p:nvCxnSpPr>
        <p:spPr>
          <a:xfrm flipH="1">
            <a:off x="2321745" y="4115189"/>
            <a:ext cx="796797" cy="221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58F0B18A-E166-39C5-9D9A-47923A5F38A9}"/>
              </a:ext>
            </a:extLst>
          </p:cNvPr>
          <p:cNvSpPr txBox="1"/>
          <p:nvPr/>
        </p:nvSpPr>
        <p:spPr>
          <a:xfrm>
            <a:off x="275992" y="4152190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Induce fission in U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ACF40FA-0D61-0F14-37CD-E4C1D4979F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992" y="5653827"/>
            <a:ext cx="2645898" cy="838943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66270309-357C-EE4A-5A33-195E1E35DCD4}"/>
              </a:ext>
            </a:extLst>
          </p:cNvPr>
          <p:cNvGrpSpPr/>
          <p:nvPr/>
        </p:nvGrpSpPr>
        <p:grpSpPr>
          <a:xfrm>
            <a:off x="6385245" y="183425"/>
            <a:ext cx="1707926" cy="646331"/>
            <a:chOff x="6218260" y="1459629"/>
            <a:chExt cx="1707926" cy="64633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EE23CF5-DFB2-0639-B06B-E5C538E37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000437" y="1459629"/>
              <a:ext cx="925749" cy="64633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CB6B56-2ECB-0AE8-5156-4B71005718D9}"/>
                </a:ext>
              </a:extLst>
            </p:cNvPr>
            <p:cNvSpPr txBox="1"/>
            <p:nvPr/>
          </p:nvSpPr>
          <p:spPr>
            <a:xfrm>
              <a:off x="6218260" y="1590633"/>
              <a:ext cx="873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ISOL@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6B60BA7-CB92-8D68-9BAD-248E8C294573}"/>
              </a:ext>
            </a:extLst>
          </p:cNvPr>
          <p:cNvSpPr txBox="1"/>
          <p:nvPr/>
        </p:nvSpPr>
        <p:spPr>
          <a:xfrm>
            <a:off x="6162203" y="2020268"/>
            <a:ext cx="14478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55A0"/>
                </a:solidFill>
                <a:latin typeface="Arial"/>
              </a:rPr>
              <a:t>40 MeV p</a:t>
            </a:r>
            <a:r>
              <a:rPr lang="en-US" sz="1100" baseline="30000" dirty="0">
                <a:solidFill>
                  <a:srgbClr val="0055A0"/>
                </a:solidFill>
                <a:latin typeface="Arial"/>
              </a:rPr>
              <a:t>+</a:t>
            </a:r>
            <a:r>
              <a:rPr lang="en-US" sz="1100" dirty="0">
                <a:solidFill>
                  <a:srgbClr val="0055A0"/>
                </a:solidFill>
                <a:latin typeface="Arial"/>
              </a:rPr>
              <a:t> – 200 </a:t>
            </a:r>
            <a:r>
              <a:rPr lang="el-GR" sz="1100" dirty="0">
                <a:solidFill>
                  <a:srgbClr val="0055A0"/>
                </a:solidFill>
                <a:latin typeface="Arial"/>
              </a:rPr>
              <a:t>μ</a:t>
            </a:r>
            <a:r>
              <a:rPr lang="en-US" sz="1100" dirty="0">
                <a:solidFill>
                  <a:srgbClr val="0055A0"/>
                </a:solidFill>
                <a:latin typeface="Arial"/>
              </a:rPr>
              <a:t>A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F4A3DB4-373E-B8D0-2837-05CF604E1597}"/>
              </a:ext>
            </a:extLst>
          </p:cNvPr>
          <p:cNvSpPr txBox="1"/>
          <p:nvPr/>
        </p:nvSpPr>
        <p:spPr>
          <a:xfrm>
            <a:off x="6521429" y="2229845"/>
            <a:ext cx="9003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55A0"/>
                </a:solidFill>
                <a:latin typeface="Arial"/>
              </a:rPr>
              <a:t>8 kW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3D0FF63-0C38-2494-17A6-65B3E8231FE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420" y="1684547"/>
            <a:ext cx="3879748" cy="1672790"/>
          </a:xfrm>
          <a:prstGeom prst="rect">
            <a:avLst/>
          </a:prstGeom>
          <a:ln w="19050">
            <a:solidFill>
              <a:srgbClr val="104282"/>
            </a:solidFill>
          </a:ln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9FB9CECB-7C9F-5F40-D820-846276EF069A}"/>
              </a:ext>
            </a:extLst>
          </p:cNvPr>
          <p:cNvSpPr/>
          <p:nvPr/>
        </p:nvSpPr>
        <p:spPr>
          <a:xfrm>
            <a:off x="10471370" y="1792394"/>
            <a:ext cx="1231788" cy="11918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9BE8917B-5FDD-1E2A-A373-1865A80D5ED0}"/>
              </a:ext>
            </a:extLst>
          </p:cNvPr>
          <p:cNvSpPr/>
          <p:nvPr/>
        </p:nvSpPr>
        <p:spPr>
          <a:xfrm>
            <a:off x="9507201" y="1816099"/>
            <a:ext cx="1011649" cy="11918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1D2EF23-AB43-2470-BB38-EEEC9BD66557}"/>
              </a:ext>
            </a:extLst>
          </p:cNvPr>
          <p:cNvSpPr/>
          <p:nvPr/>
        </p:nvSpPr>
        <p:spPr>
          <a:xfrm>
            <a:off x="8467091" y="95410"/>
            <a:ext cx="35941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Computational codes are typical tools used to estimate in-target productions (e.g. FLUKA)</a:t>
            </a:r>
          </a:p>
        </p:txBody>
      </p:sp>
      <p:pic>
        <p:nvPicPr>
          <p:cNvPr id="2050" name="Picture 2" descr="Home">
            <a:extLst>
              <a:ext uri="{FF2B5EF4-FFF2-40B4-BE49-F238E27FC236}">
                <a16:creationId xmlns:a16="http://schemas.microsoft.com/office/drawing/2014/main" id="{22935061-AB9A-53E2-6FF8-880D157B5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123" y="1489318"/>
            <a:ext cx="601375" cy="53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71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27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build="p"/>
      <p:bldP spid="5" grpId="0"/>
      <p:bldP spid="16" grpId="0"/>
      <p:bldP spid="23" grpId="0"/>
      <p:bldP spid="24" grpId="0"/>
      <p:bldP spid="25" grpId="0"/>
      <p:bldP spid="26" grpId="0"/>
      <p:bldP spid="30" grpId="0"/>
      <p:bldP spid="31" grpId="0"/>
      <p:bldP spid="34" grpId="0"/>
      <p:bldP spid="35" grpId="0"/>
      <p:bldP spid="37" grpId="0"/>
      <p:bldP spid="39" grpId="0"/>
      <p:bldP spid="41" grpId="0"/>
      <p:bldP spid="47" grpId="0"/>
      <p:bldP spid="50" grpId="0"/>
      <p:bldP spid="51" grpId="0"/>
      <p:bldP spid="57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9FF5936-28E8-EFBC-5DF5-2EB575AAD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721" y="1253691"/>
            <a:ext cx="4212633" cy="174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814E660-BF25-4843-B2A0-93C6E2B6253B}" type="slidenum">
              <a:rPr lang="en-BE" smtClean="0"/>
              <a:pPr/>
              <a:t>9</a:t>
            </a:fld>
            <a:endParaRPr lang="en-BE" dirty="0"/>
          </a:p>
        </p:txBody>
      </p:sp>
      <p:pic>
        <p:nvPicPr>
          <p:cNvPr id="7" name="Picture Placeholder 5"/>
          <p:cNvPicPr>
            <a:picLocks noChangeAspect="1"/>
          </p:cNvPicPr>
          <p:nvPr/>
        </p:nvPicPr>
        <p:blipFill rotWithShape="1">
          <a:blip r:embed="rId3"/>
          <a:srcRect l="27026" t="32622" r="30587" b="23644"/>
          <a:stretch/>
        </p:blipFill>
        <p:spPr>
          <a:xfrm>
            <a:off x="272266" y="1067791"/>
            <a:ext cx="4338869" cy="271744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3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635" y="3785237"/>
            <a:ext cx="3852904" cy="286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611135" y="1200367"/>
            <a:ext cx="3294928" cy="2682845"/>
            <a:chOff x="3321661" y="1380681"/>
            <a:chExt cx="5948731" cy="484366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/>
            <a:srcRect t="3872"/>
            <a:stretch/>
          </p:blipFill>
          <p:spPr>
            <a:xfrm>
              <a:off x="3321661" y="1380681"/>
              <a:ext cx="5948731" cy="4843663"/>
            </a:xfrm>
            <a:prstGeom prst="rect">
              <a:avLst/>
            </a:prstGeom>
            <a:effectLst>
              <a:softEdge rad="228600"/>
            </a:effectLst>
          </p:spPr>
        </p:pic>
        <p:sp>
          <p:nvSpPr>
            <p:cNvPr id="22" name="Rectangle 21"/>
            <p:cNvSpPr/>
            <p:nvPr/>
          </p:nvSpPr>
          <p:spPr>
            <a:xfrm>
              <a:off x="7105651" y="3514724"/>
              <a:ext cx="1228726" cy="2112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" b="98213" l="2837" r="93516">
                        <a14:foregroundMark x1="12563" y1="41466" x2="12563" y2="40214"/>
                        <a14:foregroundMark x1="62817" y1="90527" x2="62411" y2="89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6470" y="3862561"/>
            <a:ext cx="2627193" cy="29785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780" y="3810783"/>
            <a:ext cx="3622484" cy="2559849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H="1">
            <a:off x="3020949" y="1066355"/>
            <a:ext cx="972088" cy="37039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877076" y="1500664"/>
            <a:ext cx="972088" cy="37039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1660692" y="1893920"/>
            <a:ext cx="99770" cy="11423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1591056" y="2010485"/>
            <a:ext cx="14426" cy="19365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258599" y="988695"/>
            <a:ext cx="707383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5466119" y="996315"/>
            <a:ext cx="707383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5106955" y="1003935"/>
            <a:ext cx="258478" cy="6242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4825365" y="1104455"/>
            <a:ext cx="173788" cy="33229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4825365" y="1500664"/>
            <a:ext cx="1" cy="24241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4845887" y="1829832"/>
            <a:ext cx="261068" cy="59668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5413260" y="2595129"/>
            <a:ext cx="593205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cxnSpLocks/>
          </p:cNvCxnSpPr>
          <p:nvPr/>
        </p:nvCxnSpPr>
        <p:spPr>
          <a:xfrm flipV="1">
            <a:off x="7862722" y="2692138"/>
            <a:ext cx="1541229" cy="4088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cxnSpLocks/>
          </p:cNvCxnSpPr>
          <p:nvPr/>
        </p:nvCxnSpPr>
        <p:spPr>
          <a:xfrm>
            <a:off x="9358369" y="2668458"/>
            <a:ext cx="581193" cy="38841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9983514" y="2707299"/>
            <a:ext cx="296603" cy="1662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cxnSpLocks/>
          </p:cNvCxnSpPr>
          <p:nvPr/>
        </p:nvCxnSpPr>
        <p:spPr>
          <a:xfrm flipV="1">
            <a:off x="10381625" y="2707299"/>
            <a:ext cx="246657" cy="831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10766189" y="2707299"/>
            <a:ext cx="395447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rcRect t="431" r="13092"/>
          <a:stretch/>
        </p:blipFill>
        <p:spPr>
          <a:xfrm>
            <a:off x="6294695" y="709560"/>
            <a:ext cx="1786676" cy="1850002"/>
          </a:xfrm>
          <a:prstGeom prst="rect">
            <a:avLst/>
          </a:prstGeom>
        </p:spPr>
      </p:pic>
      <p:cxnSp>
        <p:nvCxnSpPr>
          <p:cNvPr id="55" name="Straight Arrow Connector 54"/>
          <p:cNvCxnSpPr/>
          <p:nvPr/>
        </p:nvCxnSpPr>
        <p:spPr>
          <a:xfrm>
            <a:off x="6582364" y="1180022"/>
            <a:ext cx="544660" cy="691038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7030868" y="1398538"/>
            <a:ext cx="390598" cy="283218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7434873" y="1379335"/>
            <a:ext cx="348624" cy="41477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7862722" y="4900648"/>
            <a:ext cx="2841797" cy="188428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9737991" y="4775947"/>
            <a:ext cx="1554623" cy="97318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182868" y="119568"/>
            <a:ext cx="11633530" cy="5715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Let’s zoom into</a:t>
            </a:r>
          </a:p>
        </p:txBody>
      </p:sp>
      <p:cxnSp>
        <p:nvCxnSpPr>
          <p:cNvPr id="87" name="Straight Connector 86"/>
          <p:cNvCxnSpPr/>
          <p:nvPr/>
        </p:nvCxnSpPr>
        <p:spPr>
          <a:xfrm flipV="1">
            <a:off x="5074993" y="2522342"/>
            <a:ext cx="1748378" cy="30629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endCxn id="52" idx="1"/>
          </p:cNvCxnSpPr>
          <p:nvPr/>
        </p:nvCxnSpPr>
        <p:spPr>
          <a:xfrm flipV="1">
            <a:off x="5166977" y="1634561"/>
            <a:ext cx="1127718" cy="61105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4364236" y="5343525"/>
            <a:ext cx="2523772" cy="99853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flipV="1">
            <a:off x="5949182" y="4818272"/>
            <a:ext cx="791541" cy="65026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>
            <a:off x="327660" y="5351836"/>
            <a:ext cx="3561806" cy="57652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V="1">
            <a:off x="2108563" y="3992880"/>
            <a:ext cx="436517" cy="78306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Right Arrow 155"/>
          <p:cNvSpPr/>
          <p:nvPr/>
        </p:nvSpPr>
        <p:spPr>
          <a:xfrm rot="4896200">
            <a:off x="9150101" y="3306295"/>
            <a:ext cx="507699" cy="2299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8918908" y="5245520"/>
            <a:ext cx="1249353" cy="1226583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9064230" y="2431223"/>
            <a:ext cx="581193" cy="570601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6652975" y="1050161"/>
            <a:ext cx="998163" cy="979971"/>
          </a:xfrm>
          <a:prstGeom prst="ellipse">
            <a:avLst/>
          </a:prstGeom>
          <a:noFill/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0167397" y="38734"/>
            <a:ext cx="1887189" cy="307777"/>
            <a:chOff x="8260670" y="401783"/>
            <a:chExt cx="1887189" cy="307777"/>
          </a:xfrm>
        </p:grpSpPr>
        <p:sp>
          <p:nvSpPr>
            <p:cNvPr id="83" name="TextBox 82"/>
            <p:cNvSpPr txBox="1"/>
            <p:nvPr/>
          </p:nvSpPr>
          <p:spPr>
            <a:xfrm>
              <a:off x="8260670" y="401783"/>
              <a:ext cx="12829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</a:rPr>
                <a:t>Proton beam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flipH="1">
              <a:off x="8342124" y="709560"/>
              <a:ext cx="1805735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0167397" y="387813"/>
            <a:ext cx="2013436" cy="307777"/>
            <a:chOff x="9710197" y="394163"/>
            <a:chExt cx="2013436" cy="307777"/>
          </a:xfrm>
        </p:grpSpPr>
        <p:sp>
          <p:nvSpPr>
            <p:cNvPr id="84" name="TextBox 83"/>
            <p:cNvSpPr txBox="1"/>
            <p:nvPr/>
          </p:nvSpPr>
          <p:spPr>
            <a:xfrm>
              <a:off x="9710197" y="394163"/>
              <a:ext cx="2013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</a:rPr>
                <a:t>Radioactive Ion Beam</a:t>
              </a: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H="1">
              <a:off x="9783712" y="700416"/>
              <a:ext cx="1820024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10338395" y="2968698"/>
            <a:ext cx="17679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*courtesy of A. Atherton and D. Atanasov</a:t>
            </a:r>
          </a:p>
        </p:txBody>
      </p:sp>
      <p:sp>
        <p:nvSpPr>
          <p:cNvPr id="4" name="Rectangle 3"/>
          <p:cNvSpPr/>
          <p:nvPr/>
        </p:nvSpPr>
        <p:spPr>
          <a:xfrm>
            <a:off x="10109200" y="6985"/>
            <a:ext cx="2082800" cy="8547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7538340" y="6627084"/>
            <a:ext cx="16401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*courtesy of P. Creemers</a:t>
            </a:r>
          </a:p>
        </p:txBody>
      </p:sp>
      <p:sp>
        <p:nvSpPr>
          <p:cNvPr id="54" name="TextBox 53"/>
          <p:cNvSpPr txBox="1"/>
          <p:nvPr/>
        </p:nvSpPr>
        <p:spPr>
          <a:xfrm rot="527863">
            <a:off x="519712" y="5858820"/>
            <a:ext cx="25058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*courtesy of S. Hurier, D. </a:t>
            </a:r>
            <a:r>
              <a:rPr lang="en-US" sz="900" dirty="0" err="1">
                <a:solidFill>
                  <a:schemeClr val="bg1">
                    <a:lumMod val="50000"/>
                  </a:schemeClr>
                </a:solidFill>
              </a:rPr>
              <a:t>Houngbo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, K. Rijpstra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613502-761F-3617-1602-090CB5F1FF02}"/>
              </a:ext>
            </a:extLst>
          </p:cNvPr>
          <p:cNvGrpSpPr/>
          <p:nvPr/>
        </p:nvGrpSpPr>
        <p:grpSpPr>
          <a:xfrm>
            <a:off x="3414358" y="18700"/>
            <a:ext cx="1963133" cy="766474"/>
            <a:chOff x="6218260" y="1404211"/>
            <a:chExt cx="1963133" cy="7664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E16171-DA0A-8038-0C40-A026E99F2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83561" y="1404211"/>
              <a:ext cx="1097832" cy="76647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64CAF6-A73D-A13F-1E12-3A4F823C6E56}"/>
                </a:ext>
              </a:extLst>
            </p:cNvPr>
            <p:cNvSpPr txBox="1"/>
            <p:nvPr/>
          </p:nvSpPr>
          <p:spPr>
            <a:xfrm>
              <a:off x="6218260" y="1590633"/>
              <a:ext cx="9492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ISOL@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498642A-ADEB-119F-DCEA-E0293344D988}"/>
              </a:ext>
            </a:extLst>
          </p:cNvPr>
          <p:cNvCxnSpPr>
            <a:cxnSpLocks/>
          </p:cNvCxnSpPr>
          <p:nvPr/>
        </p:nvCxnSpPr>
        <p:spPr>
          <a:xfrm>
            <a:off x="11242439" y="2707299"/>
            <a:ext cx="314561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231E6A2-1E5B-0912-ECB3-3433FA4E9BA7}"/>
              </a:ext>
            </a:extLst>
          </p:cNvPr>
          <p:cNvCxnSpPr>
            <a:cxnSpLocks/>
          </p:cNvCxnSpPr>
          <p:nvPr/>
        </p:nvCxnSpPr>
        <p:spPr>
          <a:xfrm>
            <a:off x="11659117" y="2717811"/>
            <a:ext cx="314561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12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57" grpId="0" animBg="1"/>
      <p:bldP spid="158" grpId="0" animBg="1"/>
      <p:bldP spid="159" grpId="0" animBg="1"/>
      <p:bldP spid="57" grpId="0"/>
      <p:bldP spid="4" grpId="0" animBg="1"/>
      <p:bldP spid="53" grpId="0"/>
      <p:bldP spid="54" grpId="0"/>
    </p:bldLst>
  </p:timing>
</p:sld>
</file>

<file path=ppt/theme/theme1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lexandria Master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SCK•CEN 2020">
      <a:dk1>
        <a:sysClr val="windowText" lastClr="000000"/>
      </a:dk1>
      <a:lt1>
        <a:sysClr val="window" lastClr="FFFFFF"/>
      </a:lt1>
      <a:dk2>
        <a:srgbClr val="515151"/>
      </a:dk2>
      <a:lt2>
        <a:srgbClr val="E7E6E6"/>
      </a:lt2>
      <a:accent1>
        <a:srgbClr val="562873"/>
      </a:accent1>
      <a:accent2>
        <a:srgbClr val="984A9C"/>
      </a:accent2>
      <a:accent3>
        <a:srgbClr val="8ED8F8"/>
      </a:accent3>
      <a:accent4>
        <a:srgbClr val="034694"/>
      </a:accent4>
      <a:accent5>
        <a:srgbClr val="CACCD0"/>
      </a:accent5>
      <a:accent6>
        <a:srgbClr val="DFE0E2"/>
      </a:accent6>
      <a:hlink>
        <a:srgbClr val="BC58AE"/>
      </a:hlink>
      <a:folHlink>
        <a:srgbClr val="501D53"/>
      </a:folHlink>
    </a:clrScheme>
    <a:fontScheme name="sckcen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41417</TotalTime>
  <Words>3774</Words>
  <Application>Microsoft Office PowerPoint</Application>
  <PresentationFormat>Widescreen</PresentationFormat>
  <Paragraphs>755</Paragraphs>
  <Slides>47</Slides>
  <Notes>11</Notes>
  <HiddenSlides>0</HiddenSlides>
  <MMClips>2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70" baseType="lpstr">
      <vt:lpstr>Arial</vt:lpstr>
      <vt:lpstr>Arial Black</vt:lpstr>
      <vt:lpstr>Arial Narrow</vt:lpstr>
      <vt:lpstr>Arial Unicode MS</vt:lpstr>
      <vt:lpstr>Calibri</vt:lpstr>
      <vt:lpstr>Cambria</vt:lpstr>
      <vt:lpstr>Cambria Math</vt:lpstr>
      <vt:lpstr>Courier New</vt:lpstr>
      <vt:lpstr>Georgia</vt:lpstr>
      <vt:lpstr>Gill Sans MT</vt:lpstr>
      <vt:lpstr>Helvetica</vt:lpstr>
      <vt:lpstr>Helvetica Light</vt:lpstr>
      <vt:lpstr>Helvetica Neue Light</vt:lpstr>
      <vt:lpstr>Lucida Sans</vt:lpstr>
      <vt:lpstr>Myriad Pro Light</vt:lpstr>
      <vt:lpstr>Segoe UI</vt:lpstr>
      <vt:lpstr>Segoe UI Semibold</vt:lpstr>
      <vt:lpstr>Symbol</vt:lpstr>
      <vt:lpstr>Wingdings</vt:lpstr>
      <vt:lpstr>Office Theme</vt:lpstr>
      <vt:lpstr>Alexandria Master</vt:lpstr>
      <vt:lpstr>Photo Editor Photo</vt:lpstr>
      <vt:lpstr>Worksheet</vt:lpstr>
      <vt:lpstr>ISOL RIB Production  EMIS XX Student Lecture Programme  Whistler, Canada</vt:lpstr>
      <vt:lpstr>ISOL Isotope Separation</vt:lpstr>
      <vt:lpstr>Efficiency is key!</vt:lpstr>
      <vt:lpstr>ISOL Facilities Worldwide</vt:lpstr>
      <vt:lpstr>Why radioactive ion beams?</vt:lpstr>
      <vt:lpstr>ISOL-history: off-line mass separation</vt:lpstr>
      <vt:lpstr>ISOL-history: first ISOL experiment at Niels Bohr Institute</vt:lpstr>
      <vt:lpstr>Production: Primary beam</vt:lpstr>
      <vt:lpstr>PowerPoint Presentation</vt:lpstr>
      <vt:lpstr>The Target Ion Source – variety of target materials</vt:lpstr>
      <vt:lpstr>Target Unit – Heart of</vt:lpstr>
      <vt:lpstr>PowerPoint Presentation</vt:lpstr>
      <vt:lpstr>ISOL Targets</vt:lpstr>
      <vt:lpstr>Liquid targets</vt:lpstr>
      <vt:lpstr>Temperature homogeneity importance</vt:lpstr>
      <vt:lpstr>Converter targets</vt:lpstr>
      <vt:lpstr>Gas catcher and fragmentation</vt:lpstr>
      <vt:lpstr>Target material influence on RIB intensity?</vt:lpstr>
      <vt:lpstr>What is sintering?</vt:lpstr>
      <vt:lpstr>Target material influence on beam intensity?</vt:lpstr>
      <vt:lpstr>How to develop a new target material?</vt:lpstr>
      <vt:lpstr>Material characterization techniques</vt:lpstr>
      <vt:lpstr>Let’s keep zooming in! Into the microstructure…</vt:lpstr>
      <vt:lpstr>TRIUMF (non-)irradiated UCx analysis</vt:lpstr>
      <vt:lpstr>TRIUMF (non-)irradiated UCx analysis</vt:lpstr>
      <vt:lpstr>Example of the B beams</vt:lpstr>
      <vt:lpstr>Example of the B beams</vt:lpstr>
      <vt:lpstr>PowerPoint Presentation</vt:lpstr>
      <vt:lpstr>Transfer lines - standard</vt:lpstr>
      <vt:lpstr>Transfer lines - special</vt:lpstr>
      <vt:lpstr>PowerPoint Presentation</vt:lpstr>
      <vt:lpstr>Ionization methods</vt:lpstr>
      <vt:lpstr>Surface ionization</vt:lpstr>
      <vt:lpstr>Surface ionizable elements</vt:lpstr>
      <vt:lpstr>Laser ionization</vt:lpstr>
      <vt:lpstr>Laser ionized elements (RILIS – CERN)</vt:lpstr>
      <vt:lpstr>Electron impact ionization</vt:lpstr>
      <vt:lpstr>PowerPoint Presentation</vt:lpstr>
      <vt:lpstr>Ionization methods: overview</vt:lpstr>
      <vt:lpstr>Overview of element ionization techniques (ISOLDE)</vt:lpstr>
      <vt:lpstr>PowerPoint Presentation</vt:lpstr>
      <vt:lpstr>Extraction and beam transport</vt:lpstr>
      <vt:lpstr>Mass separation</vt:lpstr>
      <vt:lpstr>Mass separation</vt:lpstr>
      <vt:lpstr>Key takeaways - efficiency is key!</vt:lpstr>
      <vt:lpstr>Key takeaways</vt:lpstr>
      <vt:lpstr>PowerPoint Presentation</vt:lpstr>
    </vt:vector>
  </TitlesOfParts>
  <Company>SCK CEN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joao.pedro.ramos@sckcen.be</dc:creator>
  <cp:lastModifiedBy>Ramos João Pedro</cp:lastModifiedBy>
  <cp:revision>552</cp:revision>
  <cp:lastPrinted>2020-01-20T09:16:47Z</cp:lastPrinted>
  <dcterms:created xsi:type="dcterms:W3CDTF">2019-10-21T09:10:33Z</dcterms:created>
  <dcterms:modified xsi:type="dcterms:W3CDTF">2025-10-21T14:35:01Z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exandriaPath">
    <vt:lpwstr>Enterprise:Business Workspaces:IMS Process descriptions:IMS Process Descriptions:APR-MINERVA Management of MINERVA programma:Documents (How?):MINERVA templates</vt:lpwstr>
  </property>
  <property fmtid="{D5CDD505-2E9C-101B-9397-08002B2CF9AE}" pid="3" name="ID">
    <vt:lpwstr>95638029</vt:lpwstr>
  </property>
  <property fmtid="{D5CDD505-2E9C-101B-9397-08002B2CF9AE}" pid="4" name="Name">
    <vt:lpwstr>JoaoPedroRamos-Sun - Lecture - ISOL RIB Production</vt:lpwstr>
  </property>
  <property fmtid="{D5CDD505-2E9C-101B-9397-08002B2CF9AE}" pid="5" name="SuppMarkings">
    <vt:lpwstr> </vt:lpwstr>
  </property>
  <property fmtid="{D5CDD505-2E9C-101B-9397-08002B2CF9AE}" pid="6" name="Security Clearance">
    <vt:lpwstr> </vt:lpwstr>
  </property>
  <property fmtid="{D5CDD505-2E9C-101B-9397-08002B2CF9AE}" pid="7" name="HyperLink">
    <vt:lpwstr>https://ecm.sckcen.be/OTCS/llisapi.dll/open/95638029</vt:lpwstr>
  </property>
  <property fmtid="{D5CDD505-2E9C-101B-9397-08002B2CF9AE}" pid="8" name="Common Attributes_Reference Number">
    <vt:lpwstr>SCK CEN/95638029</vt:lpwstr>
  </property>
  <property fmtid="{D5CDD505-2E9C-101B-9397-08002B2CF9AE}" pid="9" name="Common Attributes_Short Reference">
    <vt:lpwstr>SCK CEN/95638029</vt:lpwstr>
  </property>
  <property fmtid="{D5CDD505-2E9C-101B-9397-08002B2CF9AE}" pid="10" name="Common Attributes_Alternative Reference">
    <vt:lpwstr> </vt:lpwstr>
  </property>
  <property fmtid="{D5CDD505-2E9C-101B-9397-08002B2CF9AE}" pid="11" name="Common Attributes_Document Type">
    <vt:lpwstr> </vt:lpwstr>
  </property>
  <property fmtid="{D5CDD505-2E9C-101B-9397-08002B2CF9AE}" pid="12" name="Common Attributes_Author_Author Name">
    <vt:lpwstr>João Pedro Ramos</vt:lpwstr>
  </property>
  <property fmtid="{D5CDD505-2E9C-101B-9397-08002B2CF9AE}" pid="13" name="Common Attributes_Author_Author Affiliation">
    <vt:lpwstr>SCK CEN</vt:lpwstr>
  </property>
  <property fmtid="{D5CDD505-2E9C-101B-9397-08002B2CF9AE}" pid="14" name="Common Attributes_Information Security Classification">
    <vt:lpwstr>Public</vt:lpwstr>
  </property>
  <property fmtid="{D5CDD505-2E9C-101B-9397-08002B2CF9AE}" pid="15" name="Common Attributes_ISC Motivation">
    <vt:lpwstr> </vt:lpwstr>
  </property>
  <property fmtid="{D5CDD505-2E9C-101B-9397-08002B2CF9AE}" pid="16" name="Event Attributes_Event_Event Type">
    <vt:lpwstr/>
  </property>
  <property fmtid="{D5CDD505-2E9C-101B-9397-08002B2CF9AE}" pid="17" name="Event Attributes_Event_Event Name">
    <vt:lpwstr/>
  </property>
  <property fmtid="{D5CDD505-2E9C-101B-9397-08002B2CF9AE}" pid="18" name="Event Attributes_Event_Event Start Date">
    <vt:lpwstr/>
  </property>
  <property fmtid="{D5CDD505-2E9C-101B-9397-08002B2CF9AE}" pid="19" name="Event Attributes_Event_Event End Date">
    <vt:lpwstr/>
  </property>
  <property fmtid="{D5CDD505-2E9C-101B-9397-08002B2CF9AE}" pid="20" name="Event Attributes_Event_Event Location">
    <vt:lpwstr/>
  </property>
  <property fmtid="{D5CDD505-2E9C-101B-9397-08002B2CF9AE}" pid="21" name="IMS Attributes_IMS Document Type">
    <vt:lpwstr/>
  </property>
  <property fmtid="{D5CDD505-2E9C-101B-9397-08002B2CF9AE}" pid="22" name="Common Revision Attributes_Revision Index">
    <vt:lpwstr/>
  </property>
  <property fmtid="{D5CDD505-2E9C-101B-9397-08002B2CF9AE}" pid="23" name="Common Revision Attributes_Revision Status">
    <vt:lpwstr/>
  </property>
  <property fmtid="{D5CDD505-2E9C-101B-9397-08002B2CF9AE}" pid="24" name="Common Revision Attributes_Revision Changes">
    <vt:lpwstr/>
  </property>
  <property fmtid="{D5CDD505-2E9C-101B-9397-08002B2CF9AE}" pid="25" name="CreateDate">
    <vt:filetime>2025-09-08T12:02:12Z</vt:filetime>
  </property>
</Properties>
</file>