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50"/>
  </p:notesMasterIdLst>
  <p:handoutMasterIdLst>
    <p:handoutMasterId r:id="rId51"/>
  </p:handoutMasterIdLst>
  <p:sldIdLst>
    <p:sldId id="256" r:id="rId4"/>
    <p:sldId id="272" r:id="rId5"/>
    <p:sldId id="274" r:id="rId6"/>
    <p:sldId id="275" r:id="rId7"/>
    <p:sldId id="298" r:id="rId8"/>
    <p:sldId id="295" r:id="rId9"/>
    <p:sldId id="296" r:id="rId10"/>
    <p:sldId id="297" r:id="rId11"/>
    <p:sldId id="273" r:id="rId12"/>
    <p:sldId id="373" r:id="rId13"/>
    <p:sldId id="299" r:id="rId14"/>
    <p:sldId id="282" r:id="rId15"/>
    <p:sldId id="304" r:id="rId16"/>
    <p:sldId id="308" r:id="rId17"/>
    <p:sldId id="366" r:id="rId18"/>
    <p:sldId id="367" r:id="rId19"/>
    <p:sldId id="368" r:id="rId20"/>
    <p:sldId id="369" r:id="rId21"/>
    <p:sldId id="370" r:id="rId22"/>
    <p:sldId id="371" r:id="rId23"/>
    <p:sldId id="300" r:id="rId24"/>
    <p:sldId id="372" r:id="rId25"/>
    <p:sldId id="374" r:id="rId26"/>
    <p:sldId id="375" r:id="rId27"/>
    <p:sldId id="376" r:id="rId28"/>
    <p:sldId id="377" r:id="rId29"/>
    <p:sldId id="301" r:id="rId30"/>
    <p:sldId id="365" r:id="rId31"/>
    <p:sldId id="309" r:id="rId32"/>
    <p:sldId id="379" r:id="rId33"/>
    <p:sldId id="387" r:id="rId34"/>
    <p:sldId id="386" r:id="rId35"/>
    <p:sldId id="388" r:id="rId36"/>
    <p:sldId id="380" r:id="rId37"/>
    <p:sldId id="364" r:id="rId38"/>
    <p:sldId id="381" r:id="rId39"/>
    <p:sldId id="302" r:id="rId40"/>
    <p:sldId id="382" r:id="rId41"/>
    <p:sldId id="389" r:id="rId42"/>
    <p:sldId id="390" r:id="rId43"/>
    <p:sldId id="384" r:id="rId44"/>
    <p:sldId id="385" r:id="rId45"/>
    <p:sldId id="391" r:id="rId46"/>
    <p:sldId id="383" r:id="rId47"/>
    <p:sldId id="303" r:id="rId48"/>
    <p:sldId id="271" r:id="rId4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7F0"/>
    <a:srgbClr val="1E2128"/>
    <a:srgbClr val="0080FF"/>
    <a:srgbClr val="CCD9E5"/>
    <a:srgbClr val="00417E"/>
    <a:srgbClr val="001D41"/>
    <a:srgbClr val="00407A"/>
    <a:srgbClr val="1D8DB0"/>
    <a:srgbClr val="2F4D5D"/>
    <a:srgbClr val="005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37"/>
    <p:restoredTop sz="96301"/>
  </p:normalViewPr>
  <p:slideViewPr>
    <p:cSldViewPr snapToGrid="0" snapToObjects="1">
      <p:cViewPr>
        <p:scale>
          <a:sx n="105" d="100"/>
          <a:sy n="105" d="100"/>
        </p:scale>
        <p:origin x="840" y="5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8" d="100"/>
          <a:sy n="158" d="100"/>
        </p:scale>
        <p:origin x="424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5FC82F-5B15-634E-87EE-3A6954442282}" type="doc">
      <dgm:prSet loTypeId="urn:microsoft.com/office/officeart/2008/layout/RadialCluster" loCatId="" qsTypeId="urn:microsoft.com/office/officeart/2005/8/quickstyle/simple1" qsCatId="simple" csTypeId="urn:microsoft.com/office/officeart/2005/8/colors/colorful5" csCatId="colorful" phldr="1"/>
      <dgm:spPr/>
      <dgm:t>
        <a:bodyPr/>
        <a:lstStyle/>
        <a:p>
          <a:endParaRPr lang="en-GB"/>
        </a:p>
      </dgm:t>
    </dgm:pt>
    <dgm:pt modelId="{51D9FC8F-062A-244F-A389-F3CA7FDE2DF5}">
      <dgm:prSet phldrT="[Text]" custT="1"/>
      <dgm:spPr>
        <a:blipFill rotWithShape="0">
          <a:blip xmlns:r="http://schemas.openxmlformats.org/officeDocument/2006/relationships" r:embed="rId1"/>
          <a:stretch>
            <a:fillRect/>
          </a:stretch>
        </a:blipFill>
      </dgm:spPr>
      <dgm:t>
        <a:bodyPr/>
        <a:lstStyle/>
        <a:p>
          <a:r>
            <a:rPr lang="en-GB" sz="8800" dirty="0"/>
            <a:t> </a:t>
          </a:r>
        </a:p>
      </dgm:t>
    </dgm:pt>
    <dgm:pt modelId="{93368C73-E311-834B-A450-3C4A5527E6AE}" type="parTrans" cxnId="{BD509CD6-3161-B44D-8B2E-7FE6D0B50EEE}">
      <dgm:prSet/>
      <dgm:spPr/>
      <dgm:t>
        <a:bodyPr/>
        <a:lstStyle/>
        <a:p>
          <a:endParaRPr lang="en-GB" sz="3200"/>
        </a:p>
      </dgm:t>
    </dgm:pt>
    <dgm:pt modelId="{6E5C6B4F-6DB3-7148-A7FE-C2EEE7262034}" type="sibTrans" cxnId="{BD509CD6-3161-B44D-8B2E-7FE6D0B50EEE}">
      <dgm:prSet/>
      <dgm:spPr/>
      <dgm:t>
        <a:bodyPr/>
        <a:lstStyle/>
        <a:p>
          <a:endParaRPr lang="en-GB" sz="3200"/>
        </a:p>
      </dgm:t>
    </dgm:pt>
    <dgm:pt modelId="{6F62C064-0D6F-8D43-8795-96280AD5EEA4}">
      <dgm:prSet phldrT="[Text]" custT="1"/>
      <dgm:spPr/>
      <dgm:t>
        <a:bodyPr/>
        <a:lstStyle/>
        <a:p>
          <a:r>
            <a:rPr lang="en-GB" sz="2400" dirty="0"/>
            <a:t>Spectroscopy</a:t>
          </a:r>
        </a:p>
      </dgm:t>
    </dgm:pt>
    <dgm:pt modelId="{9D6A8D19-EE7D-5548-B4B2-9EB794CDD015}" type="parTrans" cxnId="{AF600CD4-3D15-BF44-BC74-ED9F93B21F5B}">
      <dgm:prSet/>
      <dgm:spPr/>
      <dgm:t>
        <a:bodyPr/>
        <a:lstStyle/>
        <a:p>
          <a:endParaRPr lang="en-GB" sz="3200"/>
        </a:p>
      </dgm:t>
    </dgm:pt>
    <dgm:pt modelId="{735F5FDE-53CD-0F47-9EB1-EB94C72011E5}" type="sibTrans" cxnId="{AF600CD4-3D15-BF44-BC74-ED9F93B21F5B}">
      <dgm:prSet/>
      <dgm:spPr/>
      <dgm:t>
        <a:bodyPr/>
        <a:lstStyle/>
        <a:p>
          <a:endParaRPr lang="en-GB" sz="3200"/>
        </a:p>
      </dgm:t>
    </dgm:pt>
    <dgm:pt modelId="{B690531C-49FE-8F40-A899-50D7D3479552}">
      <dgm:prSet phldrT="[Text]" custT="1"/>
      <dgm:spPr/>
      <dgm:t>
        <a:bodyPr/>
        <a:lstStyle/>
        <a:p>
          <a:r>
            <a:rPr lang="en-GB" sz="2400" dirty="0"/>
            <a:t>Manipulation</a:t>
          </a:r>
        </a:p>
      </dgm:t>
    </dgm:pt>
    <dgm:pt modelId="{61FF39A9-5102-6545-85E3-82E6EEB66E77}" type="parTrans" cxnId="{BEF4DB29-C456-774C-BE0A-3AC874BB9AA3}">
      <dgm:prSet/>
      <dgm:spPr/>
      <dgm:t>
        <a:bodyPr/>
        <a:lstStyle/>
        <a:p>
          <a:endParaRPr lang="en-GB" sz="3200"/>
        </a:p>
      </dgm:t>
    </dgm:pt>
    <dgm:pt modelId="{795231F1-9EE3-BC44-AB48-3A25812D8DFE}" type="sibTrans" cxnId="{BEF4DB29-C456-774C-BE0A-3AC874BB9AA3}">
      <dgm:prSet/>
      <dgm:spPr/>
      <dgm:t>
        <a:bodyPr/>
        <a:lstStyle/>
        <a:p>
          <a:endParaRPr lang="en-GB" sz="3200"/>
        </a:p>
      </dgm:t>
    </dgm:pt>
    <dgm:pt modelId="{541981B7-D4C8-324C-93EB-BD34165A135B}">
      <dgm:prSet phldrT="[Text]" custT="1"/>
      <dgm:spPr/>
      <dgm:t>
        <a:bodyPr/>
        <a:lstStyle/>
        <a:p>
          <a:r>
            <a:rPr lang="en-GB" sz="2400" dirty="0"/>
            <a:t>Production</a:t>
          </a:r>
        </a:p>
      </dgm:t>
    </dgm:pt>
    <dgm:pt modelId="{D3F2C0F6-9BF2-E443-9FCA-5892EE2F34B0}" type="parTrans" cxnId="{AD669B5E-AD4C-7D48-83AA-3406D6A87A3B}">
      <dgm:prSet/>
      <dgm:spPr/>
      <dgm:t>
        <a:bodyPr/>
        <a:lstStyle/>
        <a:p>
          <a:endParaRPr lang="en-GB" sz="3200"/>
        </a:p>
      </dgm:t>
    </dgm:pt>
    <dgm:pt modelId="{31CD4D4B-5D59-FC40-B9AA-A5DD1762036A}" type="sibTrans" cxnId="{AD669B5E-AD4C-7D48-83AA-3406D6A87A3B}">
      <dgm:prSet/>
      <dgm:spPr/>
      <dgm:t>
        <a:bodyPr/>
        <a:lstStyle/>
        <a:p>
          <a:endParaRPr lang="en-GB" sz="3200"/>
        </a:p>
      </dgm:t>
    </dgm:pt>
    <dgm:pt modelId="{D32D63B2-0463-4445-BCEF-641320CD3488}" type="pres">
      <dgm:prSet presAssocID="{B15FC82F-5B15-634E-87EE-3A6954442282}" presName="Name0" presStyleCnt="0">
        <dgm:presLayoutVars>
          <dgm:chMax val="1"/>
          <dgm:chPref val="1"/>
          <dgm:dir/>
          <dgm:animOne val="branch"/>
          <dgm:animLvl val="lvl"/>
        </dgm:presLayoutVars>
      </dgm:prSet>
      <dgm:spPr/>
    </dgm:pt>
    <dgm:pt modelId="{EB0EE677-0FAE-5643-A99F-CD62FB685975}" type="pres">
      <dgm:prSet presAssocID="{51D9FC8F-062A-244F-A389-F3CA7FDE2DF5}" presName="singleCycle" presStyleCnt="0"/>
      <dgm:spPr/>
    </dgm:pt>
    <dgm:pt modelId="{18E3D94F-00BF-8B44-9408-C22F79EF21C5}" type="pres">
      <dgm:prSet presAssocID="{51D9FC8F-062A-244F-A389-F3CA7FDE2DF5}" presName="singleCenter" presStyleLbl="node1" presStyleIdx="0" presStyleCnt="4" custLinFactNeighborX="0" custLinFactNeighborY="-12500">
        <dgm:presLayoutVars>
          <dgm:chMax val="7"/>
          <dgm:chPref val="7"/>
        </dgm:presLayoutVars>
      </dgm:prSet>
      <dgm:spPr/>
    </dgm:pt>
    <dgm:pt modelId="{2A1BDE4F-8426-704D-B8AF-D708D414614E}" type="pres">
      <dgm:prSet presAssocID="{9D6A8D19-EE7D-5548-B4B2-9EB794CDD015}" presName="Name56" presStyleLbl="parChTrans1D2" presStyleIdx="0" presStyleCnt="3"/>
      <dgm:spPr/>
    </dgm:pt>
    <dgm:pt modelId="{97740185-C613-E741-AA72-988F5A12E18E}" type="pres">
      <dgm:prSet presAssocID="{6F62C064-0D6F-8D43-8795-96280AD5EEA4}" presName="text0" presStyleLbl="node1" presStyleIdx="1" presStyleCnt="4" custScaleX="231373" custScaleY="99160">
        <dgm:presLayoutVars>
          <dgm:bulletEnabled val="1"/>
        </dgm:presLayoutVars>
      </dgm:prSet>
      <dgm:spPr/>
    </dgm:pt>
    <dgm:pt modelId="{881F33E4-F9DD-1D4F-A5F0-A3860157AD97}" type="pres">
      <dgm:prSet presAssocID="{61FF39A9-5102-6545-85E3-82E6EEB66E77}" presName="Name56" presStyleLbl="parChTrans1D2" presStyleIdx="1" presStyleCnt="3"/>
      <dgm:spPr/>
    </dgm:pt>
    <dgm:pt modelId="{D62ABB17-2965-F44B-A2B0-5BF69520F0A4}" type="pres">
      <dgm:prSet presAssocID="{B690531C-49FE-8F40-A899-50D7D3479552}" presName="text0" presStyleLbl="node1" presStyleIdx="2" presStyleCnt="4" custScaleX="231373" custScaleY="99160">
        <dgm:presLayoutVars>
          <dgm:bulletEnabled val="1"/>
        </dgm:presLayoutVars>
      </dgm:prSet>
      <dgm:spPr/>
    </dgm:pt>
    <dgm:pt modelId="{9E0B5776-703D-3C41-8ECB-33DB0105A191}" type="pres">
      <dgm:prSet presAssocID="{D3F2C0F6-9BF2-E443-9FCA-5892EE2F34B0}" presName="Name56" presStyleLbl="parChTrans1D2" presStyleIdx="2" presStyleCnt="3"/>
      <dgm:spPr/>
    </dgm:pt>
    <dgm:pt modelId="{4C2865F0-28AD-A44E-B8D0-4A9474225167}" type="pres">
      <dgm:prSet presAssocID="{541981B7-D4C8-324C-93EB-BD34165A135B}" presName="text0" presStyleLbl="node1" presStyleIdx="3" presStyleCnt="4" custScaleX="231373" custScaleY="99160">
        <dgm:presLayoutVars>
          <dgm:bulletEnabled val="1"/>
        </dgm:presLayoutVars>
      </dgm:prSet>
      <dgm:spPr/>
    </dgm:pt>
  </dgm:ptLst>
  <dgm:cxnLst>
    <dgm:cxn modelId="{BEF4DB29-C456-774C-BE0A-3AC874BB9AA3}" srcId="{51D9FC8F-062A-244F-A389-F3CA7FDE2DF5}" destId="{B690531C-49FE-8F40-A899-50D7D3479552}" srcOrd="1" destOrd="0" parTransId="{61FF39A9-5102-6545-85E3-82E6EEB66E77}" sibTransId="{795231F1-9EE3-BC44-AB48-3A25812D8DFE}"/>
    <dgm:cxn modelId="{C219042F-70F2-AC40-98A0-8A3B7F21DABA}" type="presOf" srcId="{541981B7-D4C8-324C-93EB-BD34165A135B}" destId="{4C2865F0-28AD-A44E-B8D0-4A9474225167}" srcOrd="0" destOrd="0" presId="urn:microsoft.com/office/officeart/2008/layout/RadialCluster"/>
    <dgm:cxn modelId="{B5EA3946-221A-114A-B52D-B4E58A88FCE8}" type="presOf" srcId="{B690531C-49FE-8F40-A899-50D7D3479552}" destId="{D62ABB17-2965-F44B-A2B0-5BF69520F0A4}" srcOrd="0" destOrd="0" presId="urn:microsoft.com/office/officeart/2008/layout/RadialCluster"/>
    <dgm:cxn modelId="{4D5E1F48-B14D-874C-A863-085E7AE5B5F5}" type="presOf" srcId="{51D9FC8F-062A-244F-A389-F3CA7FDE2DF5}" destId="{18E3D94F-00BF-8B44-9408-C22F79EF21C5}" srcOrd="0" destOrd="0" presId="urn:microsoft.com/office/officeart/2008/layout/RadialCluster"/>
    <dgm:cxn modelId="{A3C6D753-6F2C-7449-A02F-4418F549F1C5}" type="presOf" srcId="{9D6A8D19-EE7D-5548-B4B2-9EB794CDD015}" destId="{2A1BDE4F-8426-704D-B8AF-D708D414614E}" srcOrd="0" destOrd="0" presId="urn:microsoft.com/office/officeart/2008/layout/RadialCluster"/>
    <dgm:cxn modelId="{86D3B25C-F17E-1249-832D-D1EE52120311}" type="presOf" srcId="{61FF39A9-5102-6545-85E3-82E6EEB66E77}" destId="{881F33E4-F9DD-1D4F-A5F0-A3860157AD97}" srcOrd="0" destOrd="0" presId="urn:microsoft.com/office/officeart/2008/layout/RadialCluster"/>
    <dgm:cxn modelId="{AD669B5E-AD4C-7D48-83AA-3406D6A87A3B}" srcId="{51D9FC8F-062A-244F-A389-F3CA7FDE2DF5}" destId="{541981B7-D4C8-324C-93EB-BD34165A135B}" srcOrd="2" destOrd="0" parTransId="{D3F2C0F6-9BF2-E443-9FCA-5892EE2F34B0}" sibTransId="{31CD4D4B-5D59-FC40-B9AA-A5DD1762036A}"/>
    <dgm:cxn modelId="{1EB75B8C-F5DF-9F46-821F-2024D9DC72EE}" type="presOf" srcId="{B15FC82F-5B15-634E-87EE-3A6954442282}" destId="{D32D63B2-0463-4445-BCEF-641320CD3488}" srcOrd="0" destOrd="0" presId="urn:microsoft.com/office/officeart/2008/layout/RadialCluster"/>
    <dgm:cxn modelId="{BB8348B8-3B14-1D40-915F-77494770EAE7}" type="presOf" srcId="{D3F2C0F6-9BF2-E443-9FCA-5892EE2F34B0}" destId="{9E0B5776-703D-3C41-8ECB-33DB0105A191}" srcOrd="0" destOrd="0" presId="urn:microsoft.com/office/officeart/2008/layout/RadialCluster"/>
    <dgm:cxn modelId="{AF600CD4-3D15-BF44-BC74-ED9F93B21F5B}" srcId="{51D9FC8F-062A-244F-A389-F3CA7FDE2DF5}" destId="{6F62C064-0D6F-8D43-8795-96280AD5EEA4}" srcOrd="0" destOrd="0" parTransId="{9D6A8D19-EE7D-5548-B4B2-9EB794CDD015}" sibTransId="{735F5FDE-53CD-0F47-9EB1-EB94C72011E5}"/>
    <dgm:cxn modelId="{BD509CD6-3161-B44D-8B2E-7FE6D0B50EEE}" srcId="{B15FC82F-5B15-634E-87EE-3A6954442282}" destId="{51D9FC8F-062A-244F-A389-F3CA7FDE2DF5}" srcOrd="0" destOrd="0" parTransId="{93368C73-E311-834B-A450-3C4A5527E6AE}" sibTransId="{6E5C6B4F-6DB3-7148-A7FE-C2EEE7262034}"/>
    <dgm:cxn modelId="{31BD16EF-3E84-B048-AE40-404903833D59}" type="presOf" srcId="{6F62C064-0D6F-8D43-8795-96280AD5EEA4}" destId="{97740185-C613-E741-AA72-988F5A12E18E}" srcOrd="0" destOrd="0" presId="urn:microsoft.com/office/officeart/2008/layout/RadialCluster"/>
    <dgm:cxn modelId="{39DF9D17-BCC8-7145-824B-C8772608F352}" type="presParOf" srcId="{D32D63B2-0463-4445-BCEF-641320CD3488}" destId="{EB0EE677-0FAE-5643-A99F-CD62FB685975}" srcOrd="0" destOrd="0" presId="urn:microsoft.com/office/officeart/2008/layout/RadialCluster"/>
    <dgm:cxn modelId="{E067D651-C9E4-1949-8238-B5E14851F36D}" type="presParOf" srcId="{EB0EE677-0FAE-5643-A99F-CD62FB685975}" destId="{18E3D94F-00BF-8B44-9408-C22F79EF21C5}" srcOrd="0" destOrd="0" presId="urn:microsoft.com/office/officeart/2008/layout/RadialCluster"/>
    <dgm:cxn modelId="{CA450EAB-70F3-824F-B70F-ED828E7B52EF}" type="presParOf" srcId="{EB0EE677-0FAE-5643-A99F-CD62FB685975}" destId="{2A1BDE4F-8426-704D-B8AF-D708D414614E}" srcOrd="1" destOrd="0" presId="urn:microsoft.com/office/officeart/2008/layout/RadialCluster"/>
    <dgm:cxn modelId="{07A9BB3E-1C36-8B41-9907-0E4D950AC8DA}" type="presParOf" srcId="{EB0EE677-0FAE-5643-A99F-CD62FB685975}" destId="{97740185-C613-E741-AA72-988F5A12E18E}" srcOrd="2" destOrd="0" presId="urn:microsoft.com/office/officeart/2008/layout/RadialCluster"/>
    <dgm:cxn modelId="{3FE87DCE-BC72-414E-B84F-10347FAD4DE5}" type="presParOf" srcId="{EB0EE677-0FAE-5643-A99F-CD62FB685975}" destId="{881F33E4-F9DD-1D4F-A5F0-A3860157AD97}" srcOrd="3" destOrd="0" presId="urn:microsoft.com/office/officeart/2008/layout/RadialCluster"/>
    <dgm:cxn modelId="{F681FC68-E28D-E147-AE23-F9CF407C9BD0}" type="presParOf" srcId="{EB0EE677-0FAE-5643-A99F-CD62FB685975}" destId="{D62ABB17-2965-F44B-A2B0-5BF69520F0A4}" srcOrd="4" destOrd="0" presId="urn:microsoft.com/office/officeart/2008/layout/RadialCluster"/>
    <dgm:cxn modelId="{1D83F2DA-C2D2-554D-9FCA-34527148B4A7}" type="presParOf" srcId="{EB0EE677-0FAE-5643-A99F-CD62FB685975}" destId="{9E0B5776-703D-3C41-8ECB-33DB0105A191}" srcOrd="5" destOrd="0" presId="urn:microsoft.com/office/officeart/2008/layout/RadialCluster"/>
    <dgm:cxn modelId="{F0047FD6-65E6-884F-91DA-BDD2D3261581}" type="presParOf" srcId="{EB0EE677-0FAE-5643-A99F-CD62FB685975}" destId="{4C2865F0-28AD-A44E-B8D0-4A9474225167}"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3D94F-00BF-8B44-9408-C22F79EF21C5}">
      <dsp:nvSpPr>
        <dsp:cNvPr id="0" name=""/>
        <dsp:cNvSpPr/>
      </dsp:nvSpPr>
      <dsp:spPr>
        <a:xfrm>
          <a:off x="3251199" y="1896533"/>
          <a:ext cx="1625600" cy="1625600"/>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520" tIns="223520" rIns="223520" bIns="223520" numCol="1" spcCol="1270" anchor="ctr" anchorCtr="0">
          <a:noAutofit/>
        </a:bodyPr>
        <a:lstStyle/>
        <a:p>
          <a:pPr marL="0" lvl="0" indent="0" algn="ctr" defTabSz="3911600">
            <a:lnSpc>
              <a:spcPct val="90000"/>
            </a:lnSpc>
            <a:spcBef>
              <a:spcPct val="0"/>
            </a:spcBef>
            <a:spcAft>
              <a:spcPct val="35000"/>
            </a:spcAft>
            <a:buNone/>
          </a:pPr>
          <a:r>
            <a:rPr lang="en-GB" sz="8800" kern="1200" dirty="0"/>
            <a:t> </a:t>
          </a:r>
        </a:p>
      </dsp:txBody>
      <dsp:txXfrm>
        <a:off x="3330554" y="1975888"/>
        <a:ext cx="1466890" cy="1466890"/>
      </dsp:txXfrm>
    </dsp:sp>
    <dsp:sp modelId="{2A1BDE4F-8426-704D-B8AF-D708D414614E}">
      <dsp:nvSpPr>
        <dsp:cNvPr id="0" name=""/>
        <dsp:cNvSpPr/>
      </dsp:nvSpPr>
      <dsp:spPr>
        <a:xfrm rot="16200000">
          <a:off x="3803775" y="1636309"/>
          <a:ext cx="520448" cy="0"/>
        </a:xfrm>
        <a:custGeom>
          <a:avLst/>
          <a:gdLst/>
          <a:ahLst/>
          <a:cxnLst/>
          <a:rect l="0" t="0" r="0" b="0"/>
          <a:pathLst>
            <a:path>
              <a:moveTo>
                <a:pt x="0" y="0"/>
              </a:moveTo>
              <a:lnTo>
                <a:pt x="52044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740185-C613-E741-AA72-988F5A12E18E}">
      <dsp:nvSpPr>
        <dsp:cNvPr id="0" name=""/>
        <dsp:cNvSpPr/>
      </dsp:nvSpPr>
      <dsp:spPr>
        <a:xfrm>
          <a:off x="2803998" y="296081"/>
          <a:ext cx="2520003" cy="108000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t>Spectroscopy</a:t>
          </a:r>
        </a:p>
      </dsp:txBody>
      <dsp:txXfrm>
        <a:off x="2856719" y="348802"/>
        <a:ext cx="2414561" cy="974561"/>
      </dsp:txXfrm>
    </dsp:sp>
    <dsp:sp modelId="{881F33E4-F9DD-1D4F-A5F0-A3860157AD97}">
      <dsp:nvSpPr>
        <dsp:cNvPr id="0" name=""/>
        <dsp:cNvSpPr/>
      </dsp:nvSpPr>
      <dsp:spPr>
        <a:xfrm rot="2453604">
          <a:off x="4759482" y="3727910"/>
          <a:ext cx="961337" cy="0"/>
        </a:xfrm>
        <a:custGeom>
          <a:avLst/>
          <a:gdLst/>
          <a:ahLst/>
          <a:cxnLst/>
          <a:rect l="0" t="0" r="0" b="0"/>
          <a:pathLst>
            <a:path>
              <a:moveTo>
                <a:pt x="0" y="0"/>
              </a:moveTo>
              <a:lnTo>
                <a:pt x="961337"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ABB17-2965-F44B-A2B0-5BF69520F0A4}">
      <dsp:nvSpPr>
        <dsp:cNvPr id="0" name=""/>
        <dsp:cNvSpPr/>
      </dsp:nvSpPr>
      <dsp:spPr>
        <a:xfrm>
          <a:off x="4967041" y="4042582"/>
          <a:ext cx="2520003" cy="108000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t>Manipulation</a:t>
          </a:r>
        </a:p>
      </dsp:txBody>
      <dsp:txXfrm>
        <a:off x="5019762" y="4095303"/>
        <a:ext cx="2414561" cy="974561"/>
      </dsp:txXfrm>
    </dsp:sp>
    <dsp:sp modelId="{9E0B5776-703D-3C41-8ECB-33DB0105A191}">
      <dsp:nvSpPr>
        <dsp:cNvPr id="0" name=""/>
        <dsp:cNvSpPr/>
      </dsp:nvSpPr>
      <dsp:spPr>
        <a:xfrm rot="8346396">
          <a:off x="2407179" y="3727910"/>
          <a:ext cx="961337" cy="0"/>
        </a:xfrm>
        <a:custGeom>
          <a:avLst/>
          <a:gdLst/>
          <a:ahLst/>
          <a:cxnLst/>
          <a:rect l="0" t="0" r="0" b="0"/>
          <a:pathLst>
            <a:path>
              <a:moveTo>
                <a:pt x="0" y="0"/>
              </a:moveTo>
              <a:lnTo>
                <a:pt x="961337"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2865F0-28AD-A44E-B8D0-4A9474225167}">
      <dsp:nvSpPr>
        <dsp:cNvPr id="0" name=""/>
        <dsp:cNvSpPr/>
      </dsp:nvSpPr>
      <dsp:spPr>
        <a:xfrm>
          <a:off x="640955" y="4042582"/>
          <a:ext cx="2520003" cy="10800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t>Production</a:t>
          </a:r>
        </a:p>
      </dsp:txBody>
      <dsp:txXfrm>
        <a:off x="693676" y="4095303"/>
        <a:ext cx="2414561" cy="97456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15-10-2025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15-10-2025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954E32A-327F-AF4B-8E1F-209FBF93D26D}" type="slidenum">
              <a:rPr lang="nl-NL" smtClean="0"/>
              <a:t>1</a:t>
            </a:fld>
            <a:endParaRPr lang="nl-NL"/>
          </a:p>
        </p:txBody>
      </p:sp>
    </p:spTree>
    <p:extLst>
      <p:ext uri="{BB962C8B-B14F-4D97-AF65-F5344CB8AC3E}">
        <p14:creationId xmlns:p14="http://schemas.microsoft.com/office/powerpoint/2010/main" val="282420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10</a:t>
            </a:fld>
            <a:endParaRPr lang="nl-NL"/>
          </a:p>
        </p:txBody>
      </p:sp>
    </p:spTree>
    <p:extLst>
      <p:ext uri="{BB962C8B-B14F-4D97-AF65-F5344CB8AC3E}">
        <p14:creationId xmlns:p14="http://schemas.microsoft.com/office/powerpoint/2010/main" val="4176788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11</a:t>
            </a:fld>
            <a:endParaRPr lang="nl-NL"/>
          </a:p>
        </p:txBody>
      </p:sp>
    </p:spTree>
    <p:extLst>
      <p:ext uri="{BB962C8B-B14F-4D97-AF65-F5344CB8AC3E}">
        <p14:creationId xmlns:p14="http://schemas.microsoft.com/office/powerpoint/2010/main" val="354201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12</a:t>
            </a:fld>
            <a:endParaRPr lang="nl-NL"/>
          </a:p>
        </p:txBody>
      </p:sp>
    </p:spTree>
    <p:extLst>
      <p:ext uri="{BB962C8B-B14F-4D97-AF65-F5344CB8AC3E}">
        <p14:creationId xmlns:p14="http://schemas.microsoft.com/office/powerpoint/2010/main" val="1281413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13</a:t>
            </a:fld>
            <a:endParaRPr lang="nl-NL"/>
          </a:p>
        </p:txBody>
      </p:sp>
    </p:spTree>
    <p:extLst>
      <p:ext uri="{BB962C8B-B14F-4D97-AF65-F5344CB8AC3E}">
        <p14:creationId xmlns:p14="http://schemas.microsoft.com/office/powerpoint/2010/main" val="1116165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14</a:t>
            </a:fld>
            <a:endParaRPr lang="nl-NL"/>
          </a:p>
        </p:txBody>
      </p:sp>
    </p:spTree>
    <p:extLst>
      <p:ext uri="{BB962C8B-B14F-4D97-AF65-F5344CB8AC3E}">
        <p14:creationId xmlns:p14="http://schemas.microsoft.com/office/powerpoint/2010/main" val="331430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A013-B314-273F-5E19-341464565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680C1-DC52-28DA-7B45-C0A70BFBA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E2CC3-9BA5-0D0F-A8A1-4991D77FF0C7}"/>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0ED348B6-6A31-5A16-9342-F02BB1A4621F}"/>
              </a:ext>
            </a:extLst>
          </p:cNvPr>
          <p:cNvSpPr>
            <a:spLocks noGrp="1"/>
          </p:cNvSpPr>
          <p:nvPr>
            <p:ph type="sldNum" sz="quarter" idx="5"/>
          </p:nvPr>
        </p:nvSpPr>
        <p:spPr/>
        <p:txBody>
          <a:bodyPr/>
          <a:lstStyle/>
          <a:p>
            <a:fld id="{8954E32A-327F-AF4B-8E1F-209FBF93D26D}" type="slidenum">
              <a:rPr lang="nl-NL" smtClean="0"/>
              <a:t>15</a:t>
            </a:fld>
            <a:endParaRPr lang="nl-NL"/>
          </a:p>
        </p:txBody>
      </p:sp>
    </p:spTree>
    <p:extLst>
      <p:ext uri="{BB962C8B-B14F-4D97-AF65-F5344CB8AC3E}">
        <p14:creationId xmlns:p14="http://schemas.microsoft.com/office/powerpoint/2010/main" val="3189885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BA614-1F39-273D-3D68-ABEE5B21E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218ED-9C31-4C96-58C2-CDF26B441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C5CC4-6331-6646-BC5A-6ECD6E35E271}"/>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21600D18-BDCE-FD5B-3E51-1A5E8CBA775C}"/>
              </a:ext>
            </a:extLst>
          </p:cNvPr>
          <p:cNvSpPr>
            <a:spLocks noGrp="1"/>
          </p:cNvSpPr>
          <p:nvPr>
            <p:ph type="sldNum" sz="quarter" idx="5"/>
          </p:nvPr>
        </p:nvSpPr>
        <p:spPr/>
        <p:txBody>
          <a:bodyPr/>
          <a:lstStyle/>
          <a:p>
            <a:fld id="{8954E32A-327F-AF4B-8E1F-209FBF93D26D}" type="slidenum">
              <a:rPr lang="nl-NL" smtClean="0"/>
              <a:t>16</a:t>
            </a:fld>
            <a:endParaRPr lang="nl-NL"/>
          </a:p>
        </p:txBody>
      </p:sp>
    </p:spTree>
    <p:extLst>
      <p:ext uri="{BB962C8B-B14F-4D97-AF65-F5344CB8AC3E}">
        <p14:creationId xmlns:p14="http://schemas.microsoft.com/office/powerpoint/2010/main" val="383972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17</a:t>
            </a:fld>
            <a:endParaRPr lang="nl-NL"/>
          </a:p>
        </p:txBody>
      </p:sp>
    </p:spTree>
    <p:extLst>
      <p:ext uri="{BB962C8B-B14F-4D97-AF65-F5344CB8AC3E}">
        <p14:creationId xmlns:p14="http://schemas.microsoft.com/office/powerpoint/2010/main" val="667317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C8ED4-FA3D-DE5E-BDF4-F12F2F033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994E8-B972-7BE8-FB10-09F1A5B5E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1AD36-8844-F72A-946F-C225FAF8BFAF}"/>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0307A5B3-BC42-9BD9-6013-36C33960022F}"/>
              </a:ext>
            </a:extLst>
          </p:cNvPr>
          <p:cNvSpPr>
            <a:spLocks noGrp="1"/>
          </p:cNvSpPr>
          <p:nvPr>
            <p:ph type="sldNum" sz="quarter" idx="5"/>
          </p:nvPr>
        </p:nvSpPr>
        <p:spPr/>
        <p:txBody>
          <a:bodyPr/>
          <a:lstStyle/>
          <a:p>
            <a:fld id="{8954E32A-327F-AF4B-8E1F-209FBF93D26D}" type="slidenum">
              <a:rPr lang="nl-NL" smtClean="0"/>
              <a:t>18</a:t>
            </a:fld>
            <a:endParaRPr lang="nl-NL"/>
          </a:p>
        </p:txBody>
      </p:sp>
    </p:spTree>
    <p:extLst>
      <p:ext uri="{BB962C8B-B14F-4D97-AF65-F5344CB8AC3E}">
        <p14:creationId xmlns:p14="http://schemas.microsoft.com/office/powerpoint/2010/main" val="76461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34C49-272C-F54A-D0A7-93C4B27AE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1FBEB-B53C-2538-5BB2-496A7C9BC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2750D-62DC-4836-E596-66F4FC1BF0FD}"/>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5D9469B4-2035-295E-4A86-96917538862A}"/>
              </a:ext>
            </a:extLst>
          </p:cNvPr>
          <p:cNvSpPr>
            <a:spLocks noGrp="1"/>
          </p:cNvSpPr>
          <p:nvPr>
            <p:ph type="sldNum" sz="quarter" idx="5"/>
          </p:nvPr>
        </p:nvSpPr>
        <p:spPr/>
        <p:txBody>
          <a:bodyPr/>
          <a:lstStyle/>
          <a:p>
            <a:fld id="{8954E32A-327F-AF4B-8E1F-209FBF93D26D}" type="slidenum">
              <a:rPr lang="nl-NL" smtClean="0"/>
              <a:t>19</a:t>
            </a:fld>
            <a:endParaRPr lang="nl-NL"/>
          </a:p>
        </p:txBody>
      </p:sp>
    </p:spTree>
    <p:extLst>
      <p:ext uri="{BB962C8B-B14F-4D97-AF65-F5344CB8AC3E}">
        <p14:creationId xmlns:p14="http://schemas.microsoft.com/office/powerpoint/2010/main" val="184109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a:t>
            </a:fld>
            <a:endParaRPr lang="nl-NL"/>
          </a:p>
        </p:txBody>
      </p:sp>
    </p:spTree>
    <p:extLst>
      <p:ext uri="{BB962C8B-B14F-4D97-AF65-F5344CB8AC3E}">
        <p14:creationId xmlns:p14="http://schemas.microsoft.com/office/powerpoint/2010/main" val="839280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1C471-A237-1C24-744A-2737D6D76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2B8AE-D9E1-A4C3-E7D5-DE6414E8E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1C37B-005B-75BA-C8AE-FF1E9BCCF5EF}"/>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1D77CBE1-FE52-FE69-588A-F1629573EFF1}"/>
              </a:ext>
            </a:extLst>
          </p:cNvPr>
          <p:cNvSpPr>
            <a:spLocks noGrp="1"/>
          </p:cNvSpPr>
          <p:nvPr>
            <p:ph type="sldNum" sz="quarter" idx="5"/>
          </p:nvPr>
        </p:nvSpPr>
        <p:spPr/>
        <p:txBody>
          <a:bodyPr/>
          <a:lstStyle/>
          <a:p>
            <a:fld id="{8954E32A-327F-AF4B-8E1F-209FBF93D26D}" type="slidenum">
              <a:rPr lang="nl-NL" smtClean="0"/>
              <a:t>20</a:t>
            </a:fld>
            <a:endParaRPr lang="nl-NL"/>
          </a:p>
        </p:txBody>
      </p:sp>
    </p:spTree>
    <p:extLst>
      <p:ext uri="{BB962C8B-B14F-4D97-AF65-F5344CB8AC3E}">
        <p14:creationId xmlns:p14="http://schemas.microsoft.com/office/powerpoint/2010/main" val="3794618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21</a:t>
            </a:fld>
            <a:endParaRPr lang="nl-NL"/>
          </a:p>
        </p:txBody>
      </p:sp>
    </p:spTree>
    <p:extLst>
      <p:ext uri="{BB962C8B-B14F-4D97-AF65-F5344CB8AC3E}">
        <p14:creationId xmlns:p14="http://schemas.microsoft.com/office/powerpoint/2010/main" val="1868102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22</a:t>
            </a:fld>
            <a:endParaRPr lang="nl-NL"/>
          </a:p>
        </p:txBody>
      </p:sp>
    </p:spTree>
    <p:extLst>
      <p:ext uri="{BB962C8B-B14F-4D97-AF65-F5344CB8AC3E}">
        <p14:creationId xmlns:p14="http://schemas.microsoft.com/office/powerpoint/2010/main" val="1638197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23</a:t>
            </a:fld>
            <a:endParaRPr lang="nl-NL"/>
          </a:p>
        </p:txBody>
      </p:sp>
    </p:spTree>
    <p:extLst>
      <p:ext uri="{BB962C8B-B14F-4D97-AF65-F5344CB8AC3E}">
        <p14:creationId xmlns:p14="http://schemas.microsoft.com/office/powerpoint/2010/main" val="1264489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24</a:t>
            </a:fld>
            <a:endParaRPr lang="nl-NL"/>
          </a:p>
        </p:txBody>
      </p:sp>
    </p:spTree>
    <p:extLst>
      <p:ext uri="{BB962C8B-B14F-4D97-AF65-F5344CB8AC3E}">
        <p14:creationId xmlns:p14="http://schemas.microsoft.com/office/powerpoint/2010/main" val="1060787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25</a:t>
            </a:fld>
            <a:endParaRPr lang="nl-NL"/>
          </a:p>
        </p:txBody>
      </p:sp>
    </p:spTree>
    <p:extLst>
      <p:ext uri="{BB962C8B-B14F-4D97-AF65-F5344CB8AC3E}">
        <p14:creationId xmlns:p14="http://schemas.microsoft.com/office/powerpoint/2010/main" val="1272292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26</a:t>
            </a:fld>
            <a:endParaRPr lang="nl-NL"/>
          </a:p>
        </p:txBody>
      </p:sp>
    </p:spTree>
    <p:extLst>
      <p:ext uri="{BB962C8B-B14F-4D97-AF65-F5344CB8AC3E}">
        <p14:creationId xmlns:p14="http://schemas.microsoft.com/office/powerpoint/2010/main" val="3554306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27</a:t>
            </a:fld>
            <a:endParaRPr lang="nl-NL"/>
          </a:p>
        </p:txBody>
      </p:sp>
    </p:spTree>
    <p:extLst>
      <p:ext uri="{BB962C8B-B14F-4D97-AF65-F5344CB8AC3E}">
        <p14:creationId xmlns:p14="http://schemas.microsoft.com/office/powerpoint/2010/main" val="1766711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28</a:t>
            </a:fld>
            <a:endParaRPr lang="nl-NL"/>
          </a:p>
        </p:txBody>
      </p:sp>
    </p:spTree>
    <p:extLst>
      <p:ext uri="{BB962C8B-B14F-4D97-AF65-F5344CB8AC3E}">
        <p14:creationId xmlns:p14="http://schemas.microsoft.com/office/powerpoint/2010/main" val="3799364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29</a:t>
            </a:fld>
            <a:endParaRPr lang="nl-NL"/>
          </a:p>
        </p:txBody>
      </p:sp>
    </p:spTree>
    <p:extLst>
      <p:ext uri="{BB962C8B-B14F-4D97-AF65-F5344CB8AC3E}">
        <p14:creationId xmlns:p14="http://schemas.microsoft.com/office/powerpoint/2010/main" val="388867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a:t>
            </a:fld>
            <a:endParaRPr lang="nl-NL"/>
          </a:p>
        </p:txBody>
      </p:sp>
    </p:spTree>
    <p:extLst>
      <p:ext uri="{BB962C8B-B14F-4D97-AF65-F5344CB8AC3E}">
        <p14:creationId xmlns:p14="http://schemas.microsoft.com/office/powerpoint/2010/main" val="1587254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30</a:t>
            </a:fld>
            <a:endParaRPr lang="nl-NL"/>
          </a:p>
        </p:txBody>
      </p:sp>
    </p:spTree>
    <p:extLst>
      <p:ext uri="{BB962C8B-B14F-4D97-AF65-F5344CB8AC3E}">
        <p14:creationId xmlns:p14="http://schemas.microsoft.com/office/powerpoint/2010/main" val="3336056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31</a:t>
            </a:fld>
            <a:endParaRPr lang="nl-NL"/>
          </a:p>
        </p:txBody>
      </p:sp>
    </p:spTree>
    <p:extLst>
      <p:ext uri="{BB962C8B-B14F-4D97-AF65-F5344CB8AC3E}">
        <p14:creationId xmlns:p14="http://schemas.microsoft.com/office/powerpoint/2010/main" val="427767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32</a:t>
            </a:fld>
            <a:endParaRPr lang="nl-NL"/>
          </a:p>
        </p:txBody>
      </p:sp>
    </p:spTree>
    <p:extLst>
      <p:ext uri="{BB962C8B-B14F-4D97-AF65-F5344CB8AC3E}">
        <p14:creationId xmlns:p14="http://schemas.microsoft.com/office/powerpoint/2010/main" val="1168090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33</a:t>
            </a:fld>
            <a:endParaRPr lang="nl-NL"/>
          </a:p>
        </p:txBody>
      </p:sp>
    </p:spTree>
    <p:extLst>
      <p:ext uri="{BB962C8B-B14F-4D97-AF65-F5344CB8AC3E}">
        <p14:creationId xmlns:p14="http://schemas.microsoft.com/office/powerpoint/2010/main" val="3474734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34</a:t>
            </a:fld>
            <a:endParaRPr lang="nl-NL"/>
          </a:p>
        </p:txBody>
      </p:sp>
    </p:spTree>
    <p:extLst>
      <p:ext uri="{BB962C8B-B14F-4D97-AF65-F5344CB8AC3E}">
        <p14:creationId xmlns:p14="http://schemas.microsoft.com/office/powerpoint/2010/main" val="2073149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35</a:t>
            </a:fld>
            <a:endParaRPr lang="nl-NL"/>
          </a:p>
        </p:txBody>
      </p:sp>
    </p:spTree>
    <p:extLst>
      <p:ext uri="{BB962C8B-B14F-4D97-AF65-F5344CB8AC3E}">
        <p14:creationId xmlns:p14="http://schemas.microsoft.com/office/powerpoint/2010/main" val="325128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36</a:t>
            </a:fld>
            <a:endParaRPr lang="nl-NL"/>
          </a:p>
        </p:txBody>
      </p:sp>
    </p:spTree>
    <p:extLst>
      <p:ext uri="{BB962C8B-B14F-4D97-AF65-F5344CB8AC3E}">
        <p14:creationId xmlns:p14="http://schemas.microsoft.com/office/powerpoint/2010/main" val="4190919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37</a:t>
            </a:fld>
            <a:endParaRPr lang="nl-NL"/>
          </a:p>
        </p:txBody>
      </p:sp>
    </p:spTree>
    <p:extLst>
      <p:ext uri="{BB962C8B-B14F-4D97-AF65-F5344CB8AC3E}">
        <p14:creationId xmlns:p14="http://schemas.microsoft.com/office/powerpoint/2010/main" val="3159838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38</a:t>
            </a:fld>
            <a:endParaRPr lang="nl-NL"/>
          </a:p>
        </p:txBody>
      </p:sp>
    </p:spTree>
    <p:extLst>
      <p:ext uri="{BB962C8B-B14F-4D97-AF65-F5344CB8AC3E}">
        <p14:creationId xmlns:p14="http://schemas.microsoft.com/office/powerpoint/2010/main" val="2909240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39</a:t>
            </a:fld>
            <a:endParaRPr lang="nl-NL"/>
          </a:p>
        </p:txBody>
      </p:sp>
    </p:spTree>
    <p:extLst>
      <p:ext uri="{BB962C8B-B14F-4D97-AF65-F5344CB8AC3E}">
        <p14:creationId xmlns:p14="http://schemas.microsoft.com/office/powerpoint/2010/main" val="62780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4</a:t>
            </a:fld>
            <a:endParaRPr lang="nl-NL"/>
          </a:p>
        </p:txBody>
      </p:sp>
    </p:spTree>
    <p:extLst>
      <p:ext uri="{BB962C8B-B14F-4D97-AF65-F5344CB8AC3E}">
        <p14:creationId xmlns:p14="http://schemas.microsoft.com/office/powerpoint/2010/main" val="1707935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7259-435D-AB2E-A91B-1BAD01816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8CD5A-F7BF-82D5-1D04-5FDEADF1E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3B17F-3C18-953F-3DE3-57A8932ABF17}"/>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84CEE123-07E2-7E7C-ECB7-12BAD35F16BB}"/>
              </a:ext>
            </a:extLst>
          </p:cNvPr>
          <p:cNvSpPr>
            <a:spLocks noGrp="1"/>
          </p:cNvSpPr>
          <p:nvPr>
            <p:ph type="sldNum" sz="quarter" idx="5"/>
          </p:nvPr>
        </p:nvSpPr>
        <p:spPr/>
        <p:txBody>
          <a:bodyPr/>
          <a:lstStyle/>
          <a:p>
            <a:fld id="{8954E32A-327F-AF4B-8E1F-209FBF93D26D}" type="slidenum">
              <a:rPr lang="nl-NL" smtClean="0"/>
              <a:t>40</a:t>
            </a:fld>
            <a:endParaRPr lang="nl-NL"/>
          </a:p>
        </p:txBody>
      </p:sp>
    </p:spTree>
    <p:extLst>
      <p:ext uri="{BB962C8B-B14F-4D97-AF65-F5344CB8AC3E}">
        <p14:creationId xmlns:p14="http://schemas.microsoft.com/office/powerpoint/2010/main" val="3199861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41</a:t>
            </a:fld>
            <a:endParaRPr lang="nl-NL"/>
          </a:p>
        </p:txBody>
      </p:sp>
    </p:spTree>
    <p:extLst>
      <p:ext uri="{BB962C8B-B14F-4D97-AF65-F5344CB8AC3E}">
        <p14:creationId xmlns:p14="http://schemas.microsoft.com/office/powerpoint/2010/main" val="3454223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42</a:t>
            </a:fld>
            <a:endParaRPr lang="nl-NL"/>
          </a:p>
        </p:txBody>
      </p:sp>
    </p:spTree>
    <p:extLst>
      <p:ext uri="{BB962C8B-B14F-4D97-AF65-F5344CB8AC3E}">
        <p14:creationId xmlns:p14="http://schemas.microsoft.com/office/powerpoint/2010/main" val="2323740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5A0F-EB5C-8A8B-65C4-F0AECB17C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57FB9-6EF6-5E9A-1EA3-F95658FBF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093CF-7A88-EE7A-E4BE-3E45D5A6AE76}"/>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639ECE6E-567D-EA12-7B0B-1C7748114814}"/>
              </a:ext>
            </a:extLst>
          </p:cNvPr>
          <p:cNvSpPr>
            <a:spLocks noGrp="1"/>
          </p:cNvSpPr>
          <p:nvPr>
            <p:ph type="sldNum" sz="quarter" idx="5"/>
          </p:nvPr>
        </p:nvSpPr>
        <p:spPr/>
        <p:txBody>
          <a:bodyPr/>
          <a:lstStyle/>
          <a:p>
            <a:fld id="{8954E32A-327F-AF4B-8E1F-209FBF93D26D}" type="slidenum">
              <a:rPr lang="nl-NL" smtClean="0"/>
              <a:t>43</a:t>
            </a:fld>
            <a:endParaRPr lang="nl-NL"/>
          </a:p>
        </p:txBody>
      </p:sp>
    </p:spTree>
    <p:extLst>
      <p:ext uri="{BB962C8B-B14F-4D97-AF65-F5344CB8AC3E}">
        <p14:creationId xmlns:p14="http://schemas.microsoft.com/office/powerpoint/2010/main" val="3342066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44</a:t>
            </a:fld>
            <a:endParaRPr lang="nl-NL"/>
          </a:p>
        </p:txBody>
      </p:sp>
    </p:spTree>
    <p:extLst>
      <p:ext uri="{BB962C8B-B14F-4D97-AF65-F5344CB8AC3E}">
        <p14:creationId xmlns:p14="http://schemas.microsoft.com/office/powerpoint/2010/main" val="4220243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45</a:t>
            </a:fld>
            <a:endParaRPr lang="nl-NL"/>
          </a:p>
        </p:txBody>
      </p:sp>
    </p:spTree>
    <p:extLst>
      <p:ext uri="{BB962C8B-B14F-4D97-AF65-F5344CB8AC3E}">
        <p14:creationId xmlns:p14="http://schemas.microsoft.com/office/powerpoint/2010/main" val="2431627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46</a:t>
            </a:fld>
            <a:endParaRPr lang="nl-NL"/>
          </a:p>
        </p:txBody>
      </p:sp>
    </p:spTree>
    <p:extLst>
      <p:ext uri="{BB962C8B-B14F-4D97-AF65-F5344CB8AC3E}">
        <p14:creationId xmlns:p14="http://schemas.microsoft.com/office/powerpoint/2010/main" val="115953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5</a:t>
            </a:fld>
            <a:endParaRPr lang="nl-NL"/>
          </a:p>
        </p:txBody>
      </p:sp>
    </p:spTree>
    <p:extLst>
      <p:ext uri="{BB962C8B-B14F-4D97-AF65-F5344CB8AC3E}">
        <p14:creationId xmlns:p14="http://schemas.microsoft.com/office/powerpoint/2010/main" val="272959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6</a:t>
            </a:fld>
            <a:endParaRPr lang="nl-NL"/>
          </a:p>
        </p:txBody>
      </p:sp>
    </p:spTree>
    <p:extLst>
      <p:ext uri="{BB962C8B-B14F-4D97-AF65-F5344CB8AC3E}">
        <p14:creationId xmlns:p14="http://schemas.microsoft.com/office/powerpoint/2010/main" val="3584433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7</a:t>
            </a:fld>
            <a:endParaRPr lang="nl-NL"/>
          </a:p>
        </p:txBody>
      </p:sp>
    </p:spTree>
    <p:extLst>
      <p:ext uri="{BB962C8B-B14F-4D97-AF65-F5344CB8AC3E}">
        <p14:creationId xmlns:p14="http://schemas.microsoft.com/office/powerpoint/2010/main" val="3769790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8</a:t>
            </a:fld>
            <a:endParaRPr lang="nl-NL"/>
          </a:p>
        </p:txBody>
      </p:sp>
    </p:spTree>
    <p:extLst>
      <p:ext uri="{BB962C8B-B14F-4D97-AF65-F5344CB8AC3E}">
        <p14:creationId xmlns:p14="http://schemas.microsoft.com/office/powerpoint/2010/main" val="404118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954E32A-327F-AF4B-8E1F-209FBF93D26D}" type="slidenum">
              <a:rPr lang="nl-NL" smtClean="0"/>
              <a:t>9</a:t>
            </a:fld>
            <a:endParaRPr lang="nl-NL"/>
          </a:p>
        </p:txBody>
      </p:sp>
    </p:spTree>
    <p:extLst>
      <p:ext uri="{BB962C8B-B14F-4D97-AF65-F5344CB8AC3E}">
        <p14:creationId xmlns:p14="http://schemas.microsoft.com/office/powerpoint/2010/main" val="1608885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1" name="Rechthoek 10">
            <a:extLst>
              <a:ext uri="{FF2B5EF4-FFF2-40B4-BE49-F238E27FC236}">
                <a16:creationId xmlns:a16="http://schemas.microsoft.com/office/drawing/2014/main" id="{D846E527-02A1-754A-9B67-B58DABD12B01}"/>
              </a:ext>
            </a:extLst>
          </p:cNvPr>
          <p:cNvSpPr/>
          <p:nvPr userDrawn="1"/>
        </p:nvSpPr>
        <p:spPr>
          <a:xfrm>
            <a:off x="0" y="0"/>
            <a:ext cx="12193200" cy="685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3" name="Titel 2">
            <a:extLst>
              <a:ext uri="{FF2B5EF4-FFF2-40B4-BE49-F238E27FC236}">
                <a16:creationId xmlns:a16="http://schemas.microsoft.com/office/drawing/2014/main" id="{68BDB9EC-0874-2647-AB98-1103A741C35F}"/>
              </a:ext>
            </a:extLst>
          </p:cNvPr>
          <p:cNvSpPr>
            <a:spLocks noGrp="1"/>
          </p:cNvSpPr>
          <p:nvPr>
            <p:ph type="title" hasCustomPrompt="1"/>
          </p:nvPr>
        </p:nvSpPr>
        <p:spPr>
          <a:xfrm>
            <a:off x="6333667" y="1730828"/>
            <a:ext cx="5283534"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8" name="Afbeelding 7" descr="Afbeelding met Lettertype, Graphics, logo, schermopname&#10;&#10;Automatisch gegenereerde beschrijving">
            <a:extLst>
              <a:ext uri="{FF2B5EF4-FFF2-40B4-BE49-F238E27FC236}">
                <a16:creationId xmlns:a16="http://schemas.microsoft.com/office/drawing/2014/main" id="{5D495572-740C-622D-A0A0-55B335E879EE}"/>
              </a:ext>
            </a:extLst>
          </p:cNvPr>
          <p:cNvPicPr>
            <a:picLocks noChangeAspect="1"/>
          </p:cNvPicPr>
          <p:nvPr userDrawn="1"/>
        </p:nvPicPr>
        <p:blipFill>
          <a:blip r:embed="rId2"/>
          <a:stretch>
            <a:fillRect/>
          </a:stretch>
        </p:blipFill>
        <p:spPr>
          <a:xfrm>
            <a:off x="9249045" y="5969498"/>
            <a:ext cx="2520000" cy="495158"/>
          </a:xfrm>
          <a:prstGeom prst="rect">
            <a:avLst/>
          </a:prstGeom>
        </p:spPr>
      </p:pic>
      <p:sp>
        <p:nvSpPr>
          <p:cNvPr id="9" name="Titel 2">
            <a:extLst>
              <a:ext uri="{FF2B5EF4-FFF2-40B4-BE49-F238E27FC236}">
                <a16:creationId xmlns:a16="http://schemas.microsoft.com/office/drawing/2014/main" id="{3DAE7C1F-2FF5-D159-64D6-93BFDEDD4C19}"/>
              </a:ext>
            </a:extLst>
          </p:cNvPr>
          <p:cNvSpPr txBox="1">
            <a:spLocks/>
          </p:cNvSpPr>
          <p:nvPr userDrawn="1"/>
        </p:nvSpPr>
        <p:spPr>
          <a:xfrm>
            <a:off x="6333667" y="4484914"/>
            <a:ext cx="5283534" cy="64225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000" b="1" i="0" kern="1200" baseline="0">
                <a:solidFill>
                  <a:schemeClr val="bg1"/>
                </a:solidFill>
                <a:latin typeface="Arial" panose="020B0604020202020204" pitchFamily="34" charset="0"/>
                <a:ea typeface="+mj-ea"/>
                <a:cs typeface="+mj-cs"/>
              </a:defRPr>
            </a:lvl1pPr>
          </a:lstStyle>
          <a:p>
            <a:endParaRPr lang="nl-BE" sz="2000" b="0" i="0" baseline="0" dirty="0"/>
          </a:p>
        </p:txBody>
      </p:sp>
    </p:spTree>
    <p:extLst>
      <p:ext uri="{BB962C8B-B14F-4D97-AF65-F5344CB8AC3E}">
        <p14:creationId xmlns:p14="http://schemas.microsoft.com/office/powerpoint/2010/main" val="11286177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pic>
        <p:nvPicPr>
          <p:cNvPr id="8" name="Afbeelding 12" hidden="1">
            <a:extLst>
              <a:ext uri="{FF2B5EF4-FFF2-40B4-BE49-F238E27FC236}">
                <a16:creationId xmlns:a16="http://schemas.microsoft.com/office/drawing/2014/main" id="{5B8C2C39-7048-4243-B1E8-31BBBBC79F6E}"/>
              </a:ext>
            </a:extLst>
          </p:cNvPr>
          <p:cNvPicPr>
            <a:picLocks noChangeAspect="1"/>
          </p:cNvPicPr>
          <p:nvPr userDrawn="1"/>
        </p:nvPicPr>
        <p:blipFill rotWithShape="1">
          <a:blip r:embed="rId2"/>
          <a:srcRect l="-153" r="11592"/>
          <a:stretch/>
        </p:blipFill>
        <p:spPr>
          <a:xfrm>
            <a:off x="576001" y="1693926"/>
            <a:ext cx="5436000" cy="3311999"/>
          </a:xfrm>
          <a:prstGeom prst="rect">
            <a:avLst/>
          </a:prstGeom>
        </p:spPr>
      </p:pic>
      <p:sp>
        <p:nvSpPr>
          <p:cNvPr id="3" name="Tijdelijke aanduiding voor datum 1">
            <a:extLst>
              <a:ext uri="{FF2B5EF4-FFF2-40B4-BE49-F238E27FC236}">
                <a16:creationId xmlns:a16="http://schemas.microsoft.com/office/drawing/2014/main" id="{6A203405-5AB4-4041-BC43-931E47083455}"/>
              </a:ext>
            </a:extLst>
          </p:cNvPr>
          <p:cNvSpPr>
            <a:spLocks noGrp="1"/>
          </p:cNvSpPr>
          <p:nvPr>
            <p:ph type="dt" sz="half" idx="10"/>
          </p:nvPr>
        </p:nvSpPr>
        <p:spPr>
          <a:xfrm>
            <a:off x="1440000" y="6210000"/>
            <a:ext cx="720000" cy="648000"/>
          </a:xfrm>
        </p:spPr>
        <p:txBody>
          <a:bodyPr/>
          <a:lstStyle/>
          <a:p>
            <a:fld id="{F52CA13D-CC20-034F-8D4D-5C3038626ED9}" type="datetime1">
              <a:rPr lang="nl-BE" smtClean="0"/>
              <a:t>15/10/2025</a:t>
            </a:fld>
            <a:endParaRPr lang="nl-NL"/>
          </a:p>
        </p:txBody>
      </p:sp>
      <p:sp>
        <p:nvSpPr>
          <p:cNvPr id="10" name="Tijdelijke aanduiding voor voettekst 2">
            <a:extLst>
              <a:ext uri="{FF2B5EF4-FFF2-40B4-BE49-F238E27FC236}">
                <a16:creationId xmlns:a16="http://schemas.microsoft.com/office/drawing/2014/main" id="{280625EE-0D20-CA00-6D4E-2CB4B3A42C87}"/>
              </a:ext>
            </a:extLst>
          </p:cNvPr>
          <p:cNvSpPr>
            <a:spLocks noGrp="1"/>
          </p:cNvSpPr>
          <p:nvPr>
            <p:ph type="ftr" sz="quarter" idx="11"/>
          </p:nvPr>
        </p:nvSpPr>
        <p:spPr>
          <a:xfrm>
            <a:off x="5052003" y="6210000"/>
            <a:ext cx="4993200" cy="648000"/>
          </a:xfrm>
        </p:spPr>
        <p:txBody>
          <a:bodyPr/>
          <a:lstStyle/>
          <a:p>
            <a:endParaRPr lang="nl-NL"/>
          </a:p>
        </p:txBody>
      </p:sp>
      <p:sp>
        <p:nvSpPr>
          <p:cNvPr id="11" name="Tijdelijke aanduiding voor dianummer 3">
            <a:extLst>
              <a:ext uri="{FF2B5EF4-FFF2-40B4-BE49-F238E27FC236}">
                <a16:creationId xmlns:a16="http://schemas.microsoft.com/office/drawing/2014/main" id="{99F3FCD5-B5D9-F8CC-D2B5-5AA7F139ADA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ekop">
    <p:spTree>
      <p:nvGrpSpPr>
        <p:cNvPr id="1" name=""/>
        <p:cNvGrpSpPr/>
        <p:nvPr/>
      </p:nvGrpSpPr>
      <p:grpSpPr>
        <a:xfrm>
          <a:off x="0" y="0"/>
          <a:ext cx="0" cy="0"/>
          <a:chOff x="0" y="0"/>
          <a:chExt cx="0" cy="0"/>
        </a:xfrm>
      </p:grpSpPr>
      <p:sp>
        <p:nvSpPr>
          <p:cNvPr id="9" name="Tijdelijke aanduiding voor datum 1">
            <a:extLst>
              <a:ext uri="{FF2B5EF4-FFF2-40B4-BE49-F238E27FC236}">
                <a16:creationId xmlns:a16="http://schemas.microsoft.com/office/drawing/2014/main" id="{A1323F9D-CF30-394E-FC17-C41B7DD788B6}"/>
              </a:ext>
            </a:extLst>
          </p:cNvPr>
          <p:cNvSpPr>
            <a:spLocks noGrp="1"/>
          </p:cNvSpPr>
          <p:nvPr>
            <p:ph type="dt" sz="half" idx="10"/>
          </p:nvPr>
        </p:nvSpPr>
        <p:spPr>
          <a:xfrm>
            <a:off x="1440000" y="6210000"/>
            <a:ext cx="720000" cy="648000"/>
          </a:xfrm>
        </p:spPr>
        <p:txBody>
          <a:bodyPr/>
          <a:lstStyle/>
          <a:p>
            <a:fld id="{F52CA13D-CC20-034F-8D4D-5C3038626ED9}" type="datetime1">
              <a:rPr lang="nl-BE" smtClean="0"/>
              <a:t>15/10/2025</a:t>
            </a:fld>
            <a:endParaRPr lang="nl-NL"/>
          </a:p>
        </p:txBody>
      </p:sp>
      <p:sp>
        <p:nvSpPr>
          <p:cNvPr id="10" name="Tijdelijke aanduiding voor voettekst 2">
            <a:extLst>
              <a:ext uri="{FF2B5EF4-FFF2-40B4-BE49-F238E27FC236}">
                <a16:creationId xmlns:a16="http://schemas.microsoft.com/office/drawing/2014/main" id="{CD1ABF06-0FA3-4C9D-85F6-CF04A11E5BD1}"/>
              </a:ext>
            </a:extLst>
          </p:cNvPr>
          <p:cNvSpPr>
            <a:spLocks noGrp="1"/>
          </p:cNvSpPr>
          <p:nvPr>
            <p:ph type="ftr" sz="quarter" idx="11"/>
          </p:nvPr>
        </p:nvSpPr>
        <p:spPr>
          <a:xfrm>
            <a:off x="5052003" y="6210000"/>
            <a:ext cx="4993200" cy="648000"/>
          </a:xfrm>
        </p:spPr>
        <p:txBody>
          <a:bodyPr/>
          <a:lstStyle/>
          <a:p>
            <a:endParaRPr lang="nl-NL"/>
          </a:p>
        </p:txBody>
      </p:sp>
      <p:sp>
        <p:nvSpPr>
          <p:cNvPr id="11" name="Tijdelijke aanduiding voor dianummer 3">
            <a:extLst>
              <a:ext uri="{FF2B5EF4-FFF2-40B4-BE49-F238E27FC236}">
                <a16:creationId xmlns:a16="http://schemas.microsoft.com/office/drawing/2014/main" id="{4898B557-E57E-C3D3-6113-55F1E95460DB}"/>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332380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F61B3555-9001-884E-AE6D-0D4BE3D082B7}" type="datetime1">
              <a:rPr lang="nl-BE" smtClean="0"/>
              <a:t>15/10/2025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1859589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7" name="Tijdelijke aanduiding voor datum 6"/>
          <p:cNvSpPr>
            <a:spLocks noGrp="1"/>
          </p:cNvSpPr>
          <p:nvPr>
            <p:ph type="dt" sz="half" idx="10"/>
          </p:nvPr>
        </p:nvSpPr>
        <p:spPr/>
        <p:txBody>
          <a:bodyPr/>
          <a:lstStyle/>
          <a:p>
            <a:fld id="{20E01900-F623-E149-83C0-F154A8F1FBD9}" type="datetime1">
              <a:rPr lang="nl-BE" smtClean="0"/>
              <a:t>15/10/2025</a:t>
            </a:fld>
            <a:endParaRPr lang="nl-NL" dirty="0"/>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1784001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jdelijke aanduiding voor datum 1">
            <a:extLst>
              <a:ext uri="{FF2B5EF4-FFF2-40B4-BE49-F238E27FC236}">
                <a16:creationId xmlns:a16="http://schemas.microsoft.com/office/drawing/2014/main" id="{0239C91D-7374-5571-F5CD-F91B9B98F356}"/>
              </a:ext>
            </a:extLst>
          </p:cNvPr>
          <p:cNvSpPr>
            <a:spLocks noGrp="1"/>
          </p:cNvSpPr>
          <p:nvPr>
            <p:ph type="dt" sz="half" idx="10"/>
          </p:nvPr>
        </p:nvSpPr>
        <p:spPr>
          <a:xfrm>
            <a:off x="1440000" y="6210000"/>
            <a:ext cx="720000" cy="648000"/>
          </a:xfrm>
        </p:spPr>
        <p:txBody>
          <a:bodyPr/>
          <a:lstStyle/>
          <a:p>
            <a:fld id="{F52CA13D-CC20-034F-8D4D-5C3038626ED9}" type="datetime1">
              <a:rPr lang="nl-BE" smtClean="0"/>
              <a:t>15/10/2025</a:t>
            </a:fld>
            <a:endParaRPr lang="nl-NL"/>
          </a:p>
        </p:txBody>
      </p:sp>
      <p:sp>
        <p:nvSpPr>
          <p:cNvPr id="7" name="Tijdelijke aanduiding voor voettekst 2">
            <a:extLst>
              <a:ext uri="{FF2B5EF4-FFF2-40B4-BE49-F238E27FC236}">
                <a16:creationId xmlns:a16="http://schemas.microsoft.com/office/drawing/2014/main" id="{DE1DE4BA-DF7F-5DF7-83E0-2156F55DACCE}"/>
              </a:ext>
            </a:extLst>
          </p:cNvPr>
          <p:cNvSpPr>
            <a:spLocks noGrp="1"/>
          </p:cNvSpPr>
          <p:nvPr>
            <p:ph type="ftr" sz="quarter" idx="11"/>
          </p:nvPr>
        </p:nvSpPr>
        <p:spPr>
          <a:xfrm>
            <a:off x="5052003" y="6210000"/>
            <a:ext cx="4993200" cy="648000"/>
          </a:xfrm>
        </p:spPr>
        <p:txBody>
          <a:bodyPr/>
          <a:lstStyle/>
          <a:p>
            <a:endParaRPr lang="nl-NL"/>
          </a:p>
        </p:txBody>
      </p:sp>
      <p:sp>
        <p:nvSpPr>
          <p:cNvPr id="8" name="Tijdelijke aanduiding voor dianummer 3">
            <a:extLst>
              <a:ext uri="{FF2B5EF4-FFF2-40B4-BE49-F238E27FC236}">
                <a16:creationId xmlns:a16="http://schemas.microsoft.com/office/drawing/2014/main" id="{52C0B215-2B75-6BEA-DC4F-6B39C0496775}"/>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546631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52CA13D-CC20-034F-8D4D-5C3038626ED9}" type="datetime1">
              <a:rPr lang="nl-BE" smtClean="0"/>
              <a:t>15/10/2025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307772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8" name="Tijdelijke aanduiding voor datum 1">
            <a:extLst>
              <a:ext uri="{FF2B5EF4-FFF2-40B4-BE49-F238E27FC236}">
                <a16:creationId xmlns:a16="http://schemas.microsoft.com/office/drawing/2014/main" id="{D0338AB7-487A-F1A4-5B70-2E078980396B}"/>
              </a:ext>
            </a:extLst>
          </p:cNvPr>
          <p:cNvSpPr>
            <a:spLocks noGrp="1"/>
          </p:cNvSpPr>
          <p:nvPr>
            <p:ph type="dt" sz="half" idx="10"/>
          </p:nvPr>
        </p:nvSpPr>
        <p:spPr>
          <a:xfrm>
            <a:off x="1440000" y="6210000"/>
            <a:ext cx="720000" cy="648000"/>
          </a:xfrm>
        </p:spPr>
        <p:txBody>
          <a:bodyPr/>
          <a:lstStyle/>
          <a:p>
            <a:fld id="{F52CA13D-CC20-034F-8D4D-5C3038626ED9}" type="datetime1">
              <a:rPr lang="nl-BE" smtClean="0"/>
              <a:t>15/10/2025</a:t>
            </a:fld>
            <a:endParaRPr lang="nl-NL"/>
          </a:p>
        </p:txBody>
      </p:sp>
      <p:sp>
        <p:nvSpPr>
          <p:cNvPr id="9" name="Tijdelijke aanduiding voor voettekst 2">
            <a:extLst>
              <a:ext uri="{FF2B5EF4-FFF2-40B4-BE49-F238E27FC236}">
                <a16:creationId xmlns:a16="http://schemas.microsoft.com/office/drawing/2014/main" id="{B0F53F80-6FE2-D50D-084B-C48D65217D8B}"/>
              </a:ext>
            </a:extLst>
          </p:cNvPr>
          <p:cNvSpPr>
            <a:spLocks noGrp="1"/>
          </p:cNvSpPr>
          <p:nvPr>
            <p:ph type="ftr" sz="quarter" idx="11"/>
          </p:nvPr>
        </p:nvSpPr>
        <p:spPr>
          <a:xfrm>
            <a:off x="5052003" y="6210000"/>
            <a:ext cx="4993200" cy="648000"/>
          </a:xfrm>
        </p:spPr>
        <p:txBody>
          <a:bodyPr/>
          <a:lstStyle/>
          <a:p>
            <a:endParaRPr lang="nl-NL"/>
          </a:p>
        </p:txBody>
      </p:sp>
      <p:sp>
        <p:nvSpPr>
          <p:cNvPr id="10" name="Tijdelijke aanduiding voor dianummer 3">
            <a:extLst>
              <a:ext uri="{FF2B5EF4-FFF2-40B4-BE49-F238E27FC236}">
                <a16:creationId xmlns:a16="http://schemas.microsoft.com/office/drawing/2014/main" id="{7E714486-B7C1-D276-F413-F2FB9BE4342E}"/>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158388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8" name="Tijdelijke aanduiding voor datum 1">
            <a:extLst>
              <a:ext uri="{FF2B5EF4-FFF2-40B4-BE49-F238E27FC236}">
                <a16:creationId xmlns:a16="http://schemas.microsoft.com/office/drawing/2014/main" id="{E78EC103-212F-FB59-928F-F060F2C1A74B}"/>
              </a:ext>
            </a:extLst>
          </p:cNvPr>
          <p:cNvSpPr>
            <a:spLocks noGrp="1"/>
          </p:cNvSpPr>
          <p:nvPr>
            <p:ph type="dt" sz="half" idx="10"/>
          </p:nvPr>
        </p:nvSpPr>
        <p:spPr>
          <a:xfrm>
            <a:off x="1440000" y="6210000"/>
            <a:ext cx="720000" cy="648000"/>
          </a:xfrm>
        </p:spPr>
        <p:txBody>
          <a:bodyPr/>
          <a:lstStyle/>
          <a:p>
            <a:fld id="{F52CA13D-CC20-034F-8D4D-5C3038626ED9}" type="datetime1">
              <a:rPr lang="nl-BE" smtClean="0"/>
              <a:t>15/10/2025</a:t>
            </a:fld>
            <a:endParaRPr lang="nl-NL"/>
          </a:p>
        </p:txBody>
      </p:sp>
      <p:sp>
        <p:nvSpPr>
          <p:cNvPr id="9" name="Tijdelijke aanduiding voor voettekst 2">
            <a:extLst>
              <a:ext uri="{FF2B5EF4-FFF2-40B4-BE49-F238E27FC236}">
                <a16:creationId xmlns:a16="http://schemas.microsoft.com/office/drawing/2014/main" id="{ECFAD9E7-33C6-5725-2AB3-185AC98431F7}"/>
              </a:ext>
            </a:extLst>
          </p:cNvPr>
          <p:cNvSpPr>
            <a:spLocks noGrp="1"/>
          </p:cNvSpPr>
          <p:nvPr>
            <p:ph type="ftr" sz="quarter" idx="11"/>
          </p:nvPr>
        </p:nvSpPr>
        <p:spPr>
          <a:xfrm>
            <a:off x="5052003" y="6210000"/>
            <a:ext cx="4993200" cy="648000"/>
          </a:xfrm>
        </p:spPr>
        <p:txBody>
          <a:bodyPr/>
          <a:lstStyle/>
          <a:p>
            <a:endParaRPr lang="nl-NL"/>
          </a:p>
        </p:txBody>
      </p:sp>
      <p:sp>
        <p:nvSpPr>
          <p:cNvPr id="10" name="Tijdelijke aanduiding voor dianummer 3">
            <a:extLst>
              <a:ext uri="{FF2B5EF4-FFF2-40B4-BE49-F238E27FC236}">
                <a16:creationId xmlns:a16="http://schemas.microsoft.com/office/drawing/2014/main" id="{AC2D60D6-D218-1194-1776-94FFF7A6FB0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168646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sp>
        <p:nvSpPr>
          <p:cNvPr id="7" name="Tijdelijke aanduiding voor datum 1">
            <a:extLst>
              <a:ext uri="{FF2B5EF4-FFF2-40B4-BE49-F238E27FC236}">
                <a16:creationId xmlns:a16="http://schemas.microsoft.com/office/drawing/2014/main" id="{A69E89F4-AE3F-6BE1-4394-460F0F84A3A5}"/>
              </a:ext>
            </a:extLst>
          </p:cNvPr>
          <p:cNvSpPr>
            <a:spLocks noGrp="1"/>
          </p:cNvSpPr>
          <p:nvPr>
            <p:ph type="dt" sz="half" idx="10"/>
          </p:nvPr>
        </p:nvSpPr>
        <p:spPr>
          <a:xfrm>
            <a:off x="1440000" y="6210000"/>
            <a:ext cx="720000" cy="648000"/>
          </a:xfrm>
        </p:spPr>
        <p:txBody>
          <a:bodyPr/>
          <a:lstStyle/>
          <a:p>
            <a:fld id="{F52CA13D-CC20-034F-8D4D-5C3038626ED9}" type="datetime1">
              <a:rPr lang="nl-BE" smtClean="0"/>
              <a:t>15/10/2025</a:t>
            </a:fld>
            <a:endParaRPr lang="nl-NL"/>
          </a:p>
        </p:txBody>
      </p:sp>
      <p:sp>
        <p:nvSpPr>
          <p:cNvPr id="8" name="Tijdelijke aanduiding voor voettekst 2">
            <a:extLst>
              <a:ext uri="{FF2B5EF4-FFF2-40B4-BE49-F238E27FC236}">
                <a16:creationId xmlns:a16="http://schemas.microsoft.com/office/drawing/2014/main" id="{B3B0DD5F-3019-AB78-E664-EE17375AFC4A}"/>
              </a:ext>
            </a:extLst>
          </p:cNvPr>
          <p:cNvSpPr>
            <a:spLocks noGrp="1"/>
          </p:cNvSpPr>
          <p:nvPr>
            <p:ph type="ftr" sz="quarter" idx="11"/>
          </p:nvPr>
        </p:nvSpPr>
        <p:spPr>
          <a:xfrm>
            <a:off x="5052003" y="6210000"/>
            <a:ext cx="4993200" cy="648000"/>
          </a:xfrm>
        </p:spPr>
        <p:txBody>
          <a:bodyPr/>
          <a:lstStyle/>
          <a:p>
            <a:endParaRPr lang="nl-NL"/>
          </a:p>
        </p:txBody>
      </p:sp>
      <p:sp>
        <p:nvSpPr>
          <p:cNvPr id="9" name="Tijdelijke aanduiding voor dianummer 3">
            <a:extLst>
              <a:ext uri="{FF2B5EF4-FFF2-40B4-BE49-F238E27FC236}">
                <a16:creationId xmlns:a16="http://schemas.microsoft.com/office/drawing/2014/main" id="{663A16A5-D5E6-6233-D9C2-3ACF0ABC40A3}"/>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1912912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B49D114F-6D1D-4017-BE74-B3E066A8205C}" type="datetime1">
              <a:rPr lang="nl-BE" smtClean="0"/>
              <a:t>15/10/2025</a:t>
            </a:fld>
            <a:endParaRPr lang="nl-NL"/>
          </a:p>
        </p:txBody>
      </p:sp>
      <p:sp>
        <p:nvSpPr>
          <p:cNvPr id="4" name="Tijdelijke aanduiding voor voettekst 3"/>
          <p:cNvSpPr>
            <a:spLocks noGrp="1"/>
          </p:cNvSpPr>
          <p:nvPr>
            <p:ph type="ftr" sz="quarter" idx="11"/>
          </p:nvPr>
        </p:nvSpPr>
        <p:spPr/>
        <p:txBody>
          <a:bodyPr/>
          <a:lstStyle>
            <a:lvl1pPr>
              <a:defRPr/>
            </a:lvl1pPr>
          </a:lstStyle>
          <a:p>
            <a:r>
              <a:rPr lang="nl-NL" dirty="0" err="1"/>
              <a:t>Interdisciplinary</a:t>
            </a:r>
            <a:r>
              <a:rPr lang="nl-NL" dirty="0"/>
              <a:t> Research Group</a:t>
            </a:r>
          </a:p>
          <a:p>
            <a:r>
              <a:rPr lang="nl-NL" dirty="0"/>
              <a:t>Instituut voor Kern- en Stralingsfysica</a:t>
            </a:r>
          </a:p>
          <a:p>
            <a:r>
              <a:rPr lang="nl-NL" dirty="0" err="1"/>
              <a:t>Department</a:t>
            </a:r>
            <a:r>
              <a:rPr lang="nl-NL" dirty="0"/>
              <a:t> of </a:t>
            </a:r>
            <a:r>
              <a:rPr lang="nl-NL" dirty="0" err="1"/>
              <a:t>Physics</a:t>
            </a:r>
            <a:r>
              <a:rPr lang="nl-NL" dirty="0"/>
              <a:t> &amp; </a:t>
            </a:r>
            <a:r>
              <a:rPr lang="nl-NL" dirty="0" err="1"/>
              <a:t>Astronomy</a:t>
            </a:r>
            <a:endParaRPr lang="nl-NL" dirty="0"/>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a:t>
            </a:fld>
            <a:endParaRPr lang="nl-NL" dirty="0"/>
          </a:p>
        </p:txBody>
      </p:sp>
      <p:sp>
        <p:nvSpPr>
          <p:cNvPr id="6" name="Title 5"/>
          <p:cNvSpPr>
            <a:spLocks noGrp="1"/>
          </p:cNvSpPr>
          <p:nvPr>
            <p:ph type="title"/>
          </p:nvPr>
        </p:nvSpPr>
        <p:spPr/>
        <p:txBody>
          <a:bodyPr/>
          <a:lstStyle/>
          <a:p>
            <a:r>
              <a:rPr lang="en-US" noProof="0"/>
              <a:t>Click to edit Master title style</a:t>
            </a:r>
            <a:endParaRPr lang="nl-BE" noProof="0" dirty="0"/>
          </a:p>
        </p:txBody>
      </p:sp>
    </p:spTree>
    <p:extLst>
      <p:ext uri="{BB962C8B-B14F-4D97-AF65-F5344CB8AC3E}">
        <p14:creationId xmlns:p14="http://schemas.microsoft.com/office/powerpoint/2010/main" val="408944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13" name="Afbeelding 12" descr="Afbeelding met schermopname, blauw, Elektrisch blauw, ontwerp&#10;&#10;Automatisch gegenereerde beschrijving">
            <a:extLst>
              <a:ext uri="{FF2B5EF4-FFF2-40B4-BE49-F238E27FC236}">
                <a16:creationId xmlns:a16="http://schemas.microsoft.com/office/drawing/2014/main" id="{B40E423F-CCF8-4A62-41BB-2C22CAC749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el 2">
            <a:extLst>
              <a:ext uri="{FF2B5EF4-FFF2-40B4-BE49-F238E27FC236}">
                <a16:creationId xmlns:a16="http://schemas.microsoft.com/office/drawing/2014/main" id="{D96485BC-8D44-B69E-01B8-A8905B4AA829}"/>
              </a:ext>
            </a:extLst>
          </p:cNvPr>
          <p:cNvSpPr>
            <a:spLocks noGrp="1"/>
          </p:cNvSpPr>
          <p:nvPr>
            <p:ph type="title" hasCustomPrompt="1"/>
          </p:nvPr>
        </p:nvSpPr>
        <p:spPr>
          <a:xfrm>
            <a:off x="1684266" y="898071"/>
            <a:ext cx="9931733"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2" name="Afbeelding 1" descr="Afbeelding met Lettertype, Graphics, logo, schermopname&#10;&#10;Automatisch gegenereerde beschrijving">
            <a:extLst>
              <a:ext uri="{FF2B5EF4-FFF2-40B4-BE49-F238E27FC236}">
                <a16:creationId xmlns:a16="http://schemas.microsoft.com/office/drawing/2014/main" id="{5DDC59BD-319A-966E-C8B8-3E1004F142A1}"/>
              </a:ext>
            </a:extLst>
          </p:cNvPr>
          <p:cNvPicPr>
            <a:picLocks noChangeAspect="1"/>
          </p:cNvPicPr>
          <p:nvPr userDrawn="1"/>
        </p:nvPicPr>
        <p:blipFill>
          <a:blip r:embed="rId3"/>
          <a:stretch>
            <a:fillRect/>
          </a:stretch>
        </p:blipFill>
        <p:spPr>
          <a:xfrm>
            <a:off x="9249045" y="5969498"/>
            <a:ext cx="2520000" cy="495158"/>
          </a:xfrm>
          <a:prstGeom prst="rect">
            <a:avLst/>
          </a:prstGeom>
        </p:spPr>
      </p:pic>
    </p:spTree>
    <p:extLst>
      <p:ext uri="{BB962C8B-B14F-4D97-AF65-F5344CB8AC3E}">
        <p14:creationId xmlns:p14="http://schemas.microsoft.com/office/powerpoint/2010/main" val="2102180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B49D114F-6D1D-4017-BE74-B3E066A8205C}" type="datetime1">
              <a:rPr lang="nl-BE" smtClean="0"/>
              <a:t>15/10/2025</a:t>
            </a:fld>
            <a:endParaRPr lang="nl-NL"/>
          </a:p>
        </p:txBody>
      </p:sp>
      <p:sp>
        <p:nvSpPr>
          <p:cNvPr id="4" name="Tijdelijke aanduiding voor voettekst 3"/>
          <p:cNvSpPr>
            <a:spLocks noGrp="1"/>
          </p:cNvSpPr>
          <p:nvPr>
            <p:ph type="ftr" sz="quarter" idx="11"/>
          </p:nvPr>
        </p:nvSpPr>
        <p:spPr/>
        <p:txBody>
          <a:bodyPr/>
          <a:lstStyle>
            <a:lvl1pPr>
              <a:defRPr/>
            </a:lvl1pPr>
          </a:lstStyle>
          <a:p>
            <a:r>
              <a:rPr lang="nl-NL" dirty="0" err="1"/>
              <a:t>Interdisciplinary</a:t>
            </a:r>
            <a:r>
              <a:rPr lang="nl-NL" dirty="0"/>
              <a:t> Research Group</a:t>
            </a:r>
          </a:p>
          <a:p>
            <a:r>
              <a:rPr lang="nl-NL" dirty="0"/>
              <a:t>Instituut voor Kern- en Stralingsfysica</a:t>
            </a:r>
          </a:p>
          <a:p>
            <a:r>
              <a:rPr lang="nl-NL" dirty="0" err="1"/>
              <a:t>Department</a:t>
            </a:r>
            <a:r>
              <a:rPr lang="nl-NL" dirty="0"/>
              <a:t> of </a:t>
            </a:r>
            <a:r>
              <a:rPr lang="nl-NL" dirty="0" err="1"/>
              <a:t>Physics</a:t>
            </a:r>
            <a:r>
              <a:rPr lang="nl-NL" dirty="0"/>
              <a:t> &amp; </a:t>
            </a:r>
            <a:r>
              <a:rPr lang="nl-NL" dirty="0" err="1"/>
              <a:t>Astronomy</a:t>
            </a:r>
            <a:endParaRPr lang="nl-NL" dirty="0"/>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a:t>
            </a:fld>
            <a:endParaRPr lang="nl-NL" dirty="0"/>
          </a:p>
        </p:txBody>
      </p:sp>
      <p:sp>
        <p:nvSpPr>
          <p:cNvPr id="6" name="Title 5"/>
          <p:cNvSpPr>
            <a:spLocks noGrp="1"/>
          </p:cNvSpPr>
          <p:nvPr>
            <p:ph type="title"/>
          </p:nvPr>
        </p:nvSpPr>
        <p:spPr/>
        <p:txBody>
          <a:bodyPr/>
          <a:lstStyle/>
          <a:p>
            <a:r>
              <a:rPr lang="en-US" noProof="0"/>
              <a:t>Click to edit Master title style</a:t>
            </a:r>
            <a:endParaRPr lang="nl-BE" noProof="0" dirty="0"/>
          </a:p>
        </p:txBody>
      </p:sp>
    </p:spTree>
    <p:extLst>
      <p:ext uri="{BB962C8B-B14F-4D97-AF65-F5344CB8AC3E}">
        <p14:creationId xmlns:p14="http://schemas.microsoft.com/office/powerpoint/2010/main" val="634385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wee objecten">
    <p:spTree>
      <p:nvGrpSpPr>
        <p:cNvPr id="1" name=""/>
        <p:cNvGrpSpPr/>
        <p:nvPr/>
      </p:nvGrpSpPr>
      <p:grpSpPr>
        <a:xfrm>
          <a:off x="0" y="0"/>
          <a:ext cx="0" cy="0"/>
          <a:chOff x="0" y="0"/>
          <a:chExt cx="0" cy="0"/>
        </a:xfrm>
      </p:grpSpPr>
      <p:sp>
        <p:nvSpPr>
          <p:cNvPr id="65" name="Shape 65"/>
          <p:cNvSpPr txBox="1">
            <a:spLocks noGrp="1"/>
          </p:cNvSpPr>
          <p:nvPr>
            <p:ph type="body" sz="half" idx="1"/>
          </p:nvPr>
        </p:nvSpPr>
        <p:spPr>
          <a:xfrm>
            <a:off x="768001" y="1656000"/>
            <a:ext cx="5232001" cy="4392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hape 66"/>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7" name="Shape 67"/>
          <p:cNvSpPr txBox="1">
            <a:spLocks noGrp="1"/>
          </p:cNvSpPr>
          <p:nvPr>
            <p:ph type="title"/>
          </p:nvPr>
        </p:nvSpPr>
        <p:spPr>
          <a:prstGeom prst="rect">
            <a:avLst/>
          </a:prstGeom>
        </p:spPr>
        <p:txBody>
          <a:bodyPr/>
          <a:lstStyle>
            <a:lvl1pPr>
              <a:defRPr>
                <a:solidFill>
                  <a:schemeClr val="accent1">
                    <a:lumOff val="-8039"/>
                  </a:schemeClr>
                </a:solidFill>
              </a:defRPr>
            </a:lvl1pPr>
          </a:lstStyle>
          <a:p>
            <a:r>
              <a:t>Title Text</a:t>
            </a:r>
          </a:p>
        </p:txBody>
      </p:sp>
    </p:spTree>
    <p:extLst>
      <p:ext uri="{BB962C8B-B14F-4D97-AF65-F5344CB8AC3E}">
        <p14:creationId xmlns:p14="http://schemas.microsoft.com/office/powerpoint/2010/main" val="365049271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Volgpagina 1">
    <p:spTree>
      <p:nvGrpSpPr>
        <p:cNvPr id="1" name=""/>
        <p:cNvGrpSpPr/>
        <p:nvPr/>
      </p:nvGrpSpPr>
      <p:grpSpPr>
        <a:xfrm>
          <a:off x="0" y="0"/>
          <a:ext cx="0" cy="0"/>
          <a:chOff x="0" y="0"/>
          <a:chExt cx="0" cy="0"/>
        </a:xfrm>
      </p:grpSpPr>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4" name="Tijdelijke aanduiding voor datum 3"/>
          <p:cNvSpPr>
            <a:spLocks noGrp="1"/>
          </p:cNvSpPr>
          <p:nvPr>
            <p:ph type="dt" sz="half" idx="10"/>
          </p:nvPr>
        </p:nvSpPr>
        <p:spPr/>
        <p:txBody>
          <a:bodyPr/>
          <a:lstStyle/>
          <a:p>
            <a:fld id="{89C9038E-4067-FD4F-B7DA-F6DA5F5270E5}" type="datetime1">
              <a:rPr lang="nl-BE" smtClean="0"/>
              <a:t>15/10/2025</a:t>
            </a:fld>
            <a:endParaRPr lang="nl-NL"/>
          </a:p>
        </p:txBody>
      </p:sp>
      <p:sp>
        <p:nvSpPr>
          <p:cNvPr id="2" name="Titel 1"/>
          <p:cNvSpPr>
            <a:spLocks noGrp="1"/>
          </p:cNvSpPr>
          <p:nvPr>
            <p:ph type="title"/>
          </p:nvPr>
        </p:nvSpPr>
        <p:spPr>
          <a:xfrm>
            <a:off x="575999" y="576000"/>
            <a:ext cx="11006401" cy="1112675"/>
          </a:xfrm>
        </p:spPr>
        <p:txBody>
          <a:bodyPr/>
          <a:lstStyle>
            <a:lvl1pPr>
              <a:defRPr>
                <a:solidFill>
                  <a:srgbClr val="00407A"/>
                </a:solidFill>
              </a:defRPr>
            </a:lvl1pPr>
          </a:lstStyle>
          <a:p>
            <a:r>
              <a:rPr lang="nl-NL" dirty="0"/>
              <a:t>Titelstijl van model bewerken</a:t>
            </a:r>
          </a:p>
        </p:txBody>
      </p:sp>
      <p:sp>
        <p:nvSpPr>
          <p:cNvPr id="3" name="Tijdelijke aanduiding voor inhoud 2"/>
          <p:cNvSpPr>
            <a:spLocks noGrp="1"/>
          </p:cNvSpPr>
          <p:nvPr>
            <p:ph idx="1"/>
          </p:nvPr>
        </p:nvSpPr>
        <p:spPr>
          <a:xfrm>
            <a:off x="576000" y="1814513"/>
            <a:ext cx="11006400" cy="4238133"/>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359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gpagina 2">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7" name="Titel 1">
            <a:extLst>
              <a:ext uri="{FF2B5EF4-FFF2-40B4-BE49-F238E27FC236}">
                <a16:creationId xmlns:a16="http://schemas.microsoft.com/office/drawing/2014/main" id="{272C2555-2A82-CBD8-F3D5-ECB725087148}"/>
              </a:ext>
            </a:extLst>
          </p:cNvPr>
          <p:cNvSpPr>
            <a:spLocks noGrp="1"/>
          </p:cNvSpPr>
          <p:nvPr>
            <p:ph type="title"/>
          </p:nvPr>
        </p:nvSpPr>
        <p:spPr>
          <a:xfrm>
            <a:off x="575999" y="576000"/>
            <a:ext cx="11006401" cy="1112675"/>
          </a:xfrm>
        </p:spPr>
        <p:txBody>
          <a:bodyPr/>
          <a:lstStyle>
            <a:lvl1pPr>
              <a:defRPr>
                <a:solidFill>
                  <a:srgbClr val="00407A"/>
                </a:solidFill>
              </a:defRPr>
            </a:lvl1pPr>
          </a:lstStyle>
          <a:p>
            <a:r>
              <a:rPr lang="nl-NL" dirty="0"/>
              <a:t>Titelstijl van model bewerken</a:t>
            </a:r>
          </a:p>
        </p:txBody>
      </p:sp>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p:nvPr>
        </p:nvSpPr>
        <p:spPr>
          <a:xfrm>
            <a:off x="576000" y="2232000"/>
            <a:ext cx="11006400" cy="382064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F52CA13D-CC20-034F-8D4D-5C3038626ED9}" type="datetime1">
              <a:rPr lang="nl-BE" smtClean="0"/>
              <a:t>15/10/2025</a:t>
            </a:fld>
            <a:endParaRPr lang="nl-NL"/>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3"/>
          <a:stretch>
            <a:fillRect/>
          </a:stretch>
        </p:blipFill>
        <p:spPr>
          <a:xfrm>
            <a:off x="10290602" y="6357900"/>
            <a:ext cx="1655999" cy="325389"/>
          </a:xfrm>
          <a:prstGeom prst="rect">
            <a:avLst/>
          </a:prstGeom>
        </p:spPr>
      </p:pic>
    </p:spTree>
    <p:extLst>
      <p:ext uri="{BB962C8B-B14F-4D97-AF65-F5344CB8AC3E}">
        <p14:creationId xmlns:p14="http://schemas.microsoft.com/office/powerpoint/2010/main" val="272992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lgpagina 3">
    <p:spTree>
      <p:nvGrpSpPr>
        <p:cNvPr id="1" name=""/>
        <p:cNvGrpSpPr/>
        <p:nvPr/>
      </p:nvGrpSpPr>
      <p:grpSpPr>
        <a:xfrm>
          <a:off x="0" y="0"/>
          <a:ext cx="0" cy="0"/>
          <a:chOff x="0" y="0"/>
          <a:chExt cx="0" cy="0"/>
        </a:xfrm>
      </p:grpSpPr>
      <p:pic>
        <p:nvPicPr>
          <p:cNvPr id="10" name="Afbeelding 9" descr="Afbeelding met Graphics, cirkel, ontwerp&#10;&#10;Automatisch gegenereerde beschrijving">
            <a:extLst>
              <a:ext uri="{FF2B5EF4-FFF2-40B4-BE49-F238E27FC236}">
                <a16:creationId xmlns:a16="http://schemas.microsoft.com/office/drawing/2014/main" id="{1EC811A3-D471-16F1-F5F7-188800F32FEF}"/>
              </a:ext>
            </a:extLst>
          </p:cNvPr>
          <p:cNvPicPr>
            <a:picLocks noChangeAspect="1"/>
          </p:cNvPicPr>
          <p:nvPr userDrawn="1"/>
        </p:nvPicPr>
        <p:blipFill>
          <a:blip r:embed="rId2">
            <a:alphaModFix amt="10000"/>
          </a:blip>
          <a:stretch>
            <a:fillRect/>
          </a:stretch>
        </p:blipFill>
        <p:spPr>
          <a:xfrm rot="16200000">
            <a:off x="-1124411" y="1629838"/>
            <a:ext cx="5011676" cy="2237771"/>
          </a:xfrm>
          <a:prstGeom prst="rect">
            <a:avLst/>
          </a:prstGeom>
        </p:spPr>
      </p:pic>
      <p:sp>
        <p:nvSpPr>
          <p:cNvPr id="4" name="Tijdelijke aanduiding voor datum 3"/>
          <p:cNvSpPr>
            <a:spLocks noGrp="1"/>
          </p:cNvSpPr>
          <p:nvPr>
            <p:ph type="dt" sz="half" idx="10"/>
          </p:nvPr>
        </p:nvSpPr>
        <p:spPr/>
        <p:txBody>
          <a:bodyPr/>
          <a:lstStyle/>
          <a:p>
            <a:fld id="{D15822B7-9EF6-9542-AF10-CD505E021A84}" type="datetime1">
              <a:rPr lang="nl-BE" smtClean="0"/>
              <a:t>15/10/2025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Tijdelijke aanduiding voor inhoud 2">
            <a:extLst>
              <a:ext uri="{FF2B5EF4-FFF2-40B4-BE49-F238E27FC236}">
                <a16:creationId xmlns:a16="http://schemas.microsoft.com/office/drawing/2014/main" id="{6BA570E8-5D95-B3F1-8C6F-957AE9CDC0B9}"/>
              </a:ext>
            </a:extLst>
          </p:cNvPr>
          <p:cNvSpPr>
            <a:spLocks noGrp="1"/>
          </p:cNvSpPr>
          <p:nvPr>
            <p:ph idx="13"/>
          </p:nvPr>
        </p:nvSpPr>
        <p:spPr>
          <a:xfrm>
            <a:off x="576000" y="2232000"/>
            <a:ext cx="11006402" cy="382064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a:extLst>
              <a:ext uri="{FF2B5EF4-FFF2-40B4-BE49-F238E27FC236}">
                <a16:creationId xmlns:a16="http://schemas.microsoft.com/office/drawing/2014/main" id="{0A4D4271-ACDB-A14F-8429-E0287B1D214E}"/>
              </a:ext>
            </a:extLst>
          </p:cNvPr>
          <p:cNvSpPr>
            <a:spLocks noGrp="1"/>
          </p:cNvSpPr>
          <p:nvPr>
            <p:ph type="title"/>
          </p:nvPr>
        </p:nvSpPr>
        <p:spPr>
          <a:xfrm>
            <a:off x="575999" y="576000"/>
            <a:ext cx="11006401" cy="1112675"/>
          </a:xfrm>
        </p:spPr>
        <p:txBody>
          <a:bodyPr/>
          <a:lstStyle>
            <a:lvl1pPr>
              <a:defRPr>
                <a:solidFill>
                  <a:srgbClr val="00407A"/>
                </a:solidFill>
              </a:defRPr>
            </a:lvl1pPr>
          </a:lstStyle>
          <a:p>
            <a:r>
              <a:rPr lang="nl-NL" dirty="0"/>
              <a:t>Titelstijl van model bewerken</a:t>
            </a:r>
          </a:p>
        </p:txBody>
      </p:sp>
    </p:spTree>
    <p:extLst>
      <p:ext uri="{BB962C8B-B14F-4D97-AF65-F5344CB8AC3E}">
        <p14:creationId xmlns:p14="http://schemas.microsoft.com/office/powerpoint/2010/main" val="423995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lgpagina 4">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15822B7-9EF6-9542-AF10-CD505E021A84}" type="datetime1">
              <a:rPr lang="nl-BE" smtClean="0"/>
              <a:t>15/10/2025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Tijdelijke aanduiding voor inhoud 2">
            <a:extLst>
              <a:ext uri="{FF2B5EF4-FFF2-40B4-BE49-F238E27FC236}">
                <a16:creationId xmlns:a16="http://schemas.microsoft.com/office/drawing/2014/main" id="{ED9010BD-3FA3-6D64-D974-8B02411BFB23}"/>
              </a:ext>
            </a:extLst>
          </p:cNvPr>
          <p:cNvSpPr>
            <a:spLocks noGrp="1"/>
          </p:cNvSpPr>
          <p:nvPr>
            <p:ph idx="13"/>
          </p:nvPr>
        </p:nvSpPr>
        <p:spPr>
          <a:xfrm>
            <a:off x="576000" y="2232000"/>
            <a:ext cx="11006402" cy="382064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10" descr="Afbeelding met Graphics, cirkel, ontwerp&#10;&#10;Automatisch gegenereerde beschrijving">
            <a:extLst>
              <a:ext uri="{FF2B5EF4-FFF2-40B4-BE49-F238E27FC236}">
                <a16:creationId xmlns:a16="http://schemas.microsoft.com/office/drawing/2014/main" id="{C5F47133-76D0-7365-C888-86F5F1E4FF1B}"/>
              </a:ext>
            </a:extLst>
          </p:cNvPr>
          <p:cNvPicPr>
            <a:picLocks noChangeAspect="1"/>
          </p:cNvPicPr>
          <p:nvPr userDrawn="1"/>
        </p:nvPicPr>
        <p:blipFill>
          <a:blip r:embed="rId2">
            <a:alphaModFix amt="10000"/>
          </a:blip>
          <a:srcRect l="7150" t="5136" r="-7150" b="-3030"/>
          <a:stretch/>
        </p:blipFill>
        <p:spPr>
          <a:xfrm>
            <a:off x="0" y="0"/>
            <a:ext cx="8401050" cy="3672000"/>
          </a:xfrm>
          <a:prstGeom prst="rect">
            <a:avLst/>
          </a:prstGeom>
        </p:spPr>
      </p:pic>
      <p:sp>
        <p:nvSpPr>
          <p:cNvPr id="2" name="Titel 1">
            <a:extLst>
              <a:ext uri="{FF2B5EF4-FFF2-40B4-BE49-F238E27FC236}">
                <a16:creationId xmlns:a16="http://schemas.microsoft.com/office/drawing/2014/main" id="{967AFCF3-4166-1A2B-AFC2-DF8ABF0F0F43}"/>
              </a:ext>
            </a:extLst>
          </p:cNvPr>
          <p:cNvSpPr>
            <a:spLocks noGrp="1"/>
          </p:cNvSpPr>
          <p:nvPr>
            <p:ph type="title"/>
          </p:nvPr>
        </p:nvSpPr>
        <p:spPr>
          <a:xfrm>
            <a:off x="575999" y="576000"/>
            <a:ext cx="11006401" cy="1112675"/>
          </a:xfrm>
        </p:spPr>
        <p:txBody>
          <a:bodyPr/>
          <a:lstStyle>
            <a:lvl1pPr>
              <a:defRPr>
                <a:solidFill>
                  <a:srgbClr val="00407A"/>
                </a:solidFill>
              </a:defRPr>
            </a:lvl1pPr>
          </a:lstStyle>
          <a:p>
            <a:r>
              <a:rPr lang="nl-NL" dirty="0"/>
              <a:t>Titelstijl van model bewerken</a:t>
            </a:r>
          </a:p>
        </p:txBody>
      </p:sp>
    </p:spTree>
    <p:extLst>
      <p:ext uri="{BB962C8B-B14F-4D97-AF65-F5344CB8AC3E}">
        <p14:creationId xmlns:p14="http://schemas.microsoft.com/office/powerpoint/2010/main" val="961122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pagina">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1" name="Titel 2">
            <a:extLst>
              <a:ext uri="{FF2B5EF4-FFF2-40B4-BE49-F238E27FC236}">
                <a16:creationId xmlns:a16="http://schemas.microsoft.com/office/drawing/2014/main" id="{5F0D7E60-AB2F-7312-3DE2-B9E5D42F7399}"/>
              </a:ext>
            </a:extLst>
          </p:cNvPr>
          <p:cNvSpPr>
            <a:spLocks noGrp="1"/>
          </p:cNvSpPr>
          <p:nvPr>
            <p:ph type="title" hasCustomPrompt="1"/>
          </p:nvPr>
        </p:nvSpPr>
        <p:spPr>
          <a:xfrm>
            <a:off x="1684266" y="898071"/>
            <a:ext cx="9931733" cy="3396343"/>
          </a:xfrm>
        </p:spPr>
        <p:txBody>
          <a:bodyPr anchor="ctr" anchorCtr="0">
            <a:normAutofit/>
          </a:bodyPr>
          <a:lstStyle>
            <a:lvl1pPr>
              <a:defRPr sz="4000" b="1" i="0" baseline="0">
                <a:solidFill>
                  <a:srgbClr val="00417E"/>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D15822B7-9EF6-9542-AF10-CD505E021A84}" type="datetime1">
              <a:rPr lang="nl-BE" smtClean="0"/>
              <a:t>15/10/2025</a:t>
            </a:fld>
            <a:endParaRPr lang="nl-NL"/>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atste pagina">
    <p:spTree>
      <p:nvGrpSpPr>
        <p:cNvPr id="1" name=""/>
        <p:cNvGrpSpPr/>
        <p:nvPr/>
      </p:nvGrpSpPr>
      <p:grpSpPr>
        <a:xfrm>
          <a:off x="0" y="0"/>
          <a:ext cx="0" cy="0"/>
          <a:chOff x="0" y="0"/>
          <a:chExt cx="0" cy="0"/>
        </a:xfrm>
      </p:grpSpPr>
      <p:pic>
        <p:nvPicPr>
          <p:cNvPr id="8" name="Afbeelding 7" descr="Afbeelding met tekst, schermopname, Elektrisch blauw, Lettertype&#10;&#10;Automatisch gegenereerde beschrijving">
            <a:extLst>
              <a:ext uri="{FF2B5EF4-FFF2-40B4-BE49-F238E27FC236}">
                <a16:creationId xmlns:a16="http://schemas.microsoft.com/office/drawing/2014/main" id="{6D73E500-2118-B683-D4F6-FD660F35371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5606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datum 1">
            <a:extLst>
              <a:ext uri="{FF2B5EF4-FFF2-40B4-BE49-F238E27FC236}">
                <a16:creationId xmlns:a16="http://schemas.microsoft.com/office/drawing/2014/main" id="{6235C20E-3391-4145-4D84-53842E905E6B}"/>
              </a:ext>
            </a:extLst>
          </p:cNvPr>
          <p:cNvSpPr>
            <a:spLocks noGrp="1"/>
          </p:cNvSpPr>
          <p:nvPr>
            <p:ph type="dt" sz="half" idx="10"/>
          </p:nvPr>
        </p:nvSpPr>
        <p:spPr>
          <a:xfrm>
            <a:off x="1440000" y="6210000"/>
            <a:ext cx="720000" cy="648000"/>
          </a:xfrm>
        </p:spPr>
        <p:txBody>
          <a:bodyPr/>
          <a:lstStyle/>
          <a:p>
            <a:fld id="{F52CA13D-CC20-034F-8D4D-5C3038626ED9}" type="datetime1">
              <a:rPr lang="nl-BE" smtClean="0"/>
              <a:t>15/10/2025</a:t>
            </a:fld>
            <a:endParaRPr lang="nl-NL"/>
          </a:p>
        </p:txBody>
      </p:sp>
      <p:sp>
        <p:nvSpPr>
          <p:cNvPr id="5" name="Tijdelijke aanduiding voor voettekst 2">
            <a:extLst>
              <a:ext uri="{FF2B5EF4-FFF2-40B4-BE49-F238E27FC236}">
                <a16:creationId xmlns:a16="http://schemas.microsoft.com/office/drawing/2014/main" id="{78D2F004-28B6-C370-D870-67D28C32D0D7}"/>
              </a:ext>
            </a:extLst>
          </p:cNvPr>
          <p:cNvSpPr>
            <a:spLocks noGrp="1"/>
          </p:cNvSpPr>
          <p:nvPr>
            <p:ph type="ftr" sz="quarter" idx="11"/>
          </p:nvPr>
        </p:nvSpPr>
        <p:spPr>
          <a:xfrm>
            <a:off x="5052003" y="6210000"/>
            <a:ext cx="4993200" cy="648000"/>
          </a:xfrm>
        </p:spPr>
        <p:txBody>
          <a:bodyPr/>
          <a:lstStyle/>
          <a:p>
            <a:endParaRPr lang="nl-NL"/>
          </a:p>
        </p:txBody>
      </p:sp>
      <p:sp>
        <p:nvSpPr>
          <p:cNvPr id="8" name="Tijdelijke aanduiding voor dianummer 3">
            <a:extLst>
              <a:ext uri="{FF2B5EF4-FFF2-40B4-BE49-F238E27FC236}">
                <a16:creationId xmlns:a16="http://schemas.microsoft.com/office/drawing/2014/main" id="{1AE2BA5A-EDBB-7957-59A2-5BB98B0C26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95214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6BDB821E-3E44-1141-8C7B-FEB07B979251}"/>
              </a:ext>
            </a:extLst>
          </p:cNvPr>
          <p:cNvSpPr/>
          <p:nvPr userDrawn="1"/>
        </p:nvSpPr>
        <p:spPr>
          <a:xfrm>
            <a:off x="0" y="6210000"/>
            <a:ext cx="12193200" cy="64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dirty="0"/>
          </a:p>
        </p:txBody>
      </p:sp>
      <p:sp>
        <p:nvSpPr>
          <p:cNvPr id="2" name="Tijdelijke aanduiding voor titel 1"/>
          <p:cNvSpPr>
            <a:spLocks noGrp="1"/>
          </p:cNvSpPr>
          <p:nvPr>
            <p:ph type="title"/>
          </p:nvPr>
        </p:nvSpPr>
        <p:spPr>
          <a:xfrm>
            <a:off x="576000" y="576000"/>
            <a:ext cx="11041200" cy="1112675"/>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836000"/>
            <a:ext cx="11041200" cy="4046910"/>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C33DDE8-63FF-C642-9F3A-0B773DD34821}" type="datetime1">
              <a:rPr lang="nl-BE" smtClean="0"/>
              <a:t>15/10/2025</a:t>
            </a:fld>
            <a:endParaRPr lang="nl-NL" dirty="0"/>
          </a:p>
        </p:txBody>
      </p:sp>
      <p:sp>
        <p:nvSpPr>
          <p:cNvPr id="5" name="Tijdelijke aanduiding voor voettekst 4"/>
          <p:cNvSpPr>
            <a:spLocks noGrp="1"/>
          </p:cNvSpPr>
          <p:nvPr>
            <p:ph type="ftr" sz="quarter" idx="3"/>
          </p:nvPr>
        </p:nvSpPr>
        <p:spPr>
          <a:xfrm>
            <a:off x="5052003"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pic>
        <p:nvPicPr>
          <p:cNvPr id="7" name="Afbeelding 6" descr="Afbeelding met Lettertype, Graphics, logo, schermopname&#10;&#10;Automatisch gegenereerde beschrijving">
            <a:extLst>
              <a:ext uri="{FF2B5EF4-FFF2-40B4-BE49-F238E27FC236}">
                <a16:creationId xmlns:a16="http://schemas.microsoft.com/office/drawing/2014/main" id="{15E13232-C638-6951-DDA6-89141A14C296}"/>
              </a:ext>
            </a:extLst>
          </p:cNvPr>
          <p:cNvPicPr>
            <a:picLocks noChangeAspect="1"/>
          </p:cNvPicPr>
          <p:nvPr userDrawn="1"/>
        </p:nvPicPr>
        <p:blipFill>
          <a:blip r:embed="rId23"/>
          <a:stretch>
            <a:fillRect/>
          </a:stretch>
        </p:blipFill>
        <p:spPr>
          <a:xfrm>
            <a:off x="10290602" y="6357900"/>
            <a:ext cx="1655999" cy="325389"/>
          </a:xfrm>
          <a:prstGeom prst="rect">
            <a:avLst/>
          </a:prstGeom>
        </p:spPr>
      </p:pic>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67" r:id="rId5"/>
    <p:sldLayoutId id="2147483665" r:id="rId6"/>
    <p:sldLayoutId id="2147483661" r:id="rId7"/>
    <p:sldLayoutId id="2147483666" r:id="rId8"/>
    <p:sldLayoutId id="2147483651" r:id="rId9"/>
    <p:sldLayoutId id="2147483660" r:id="rId10"/>
    <p:sldLayoutId id="2147483662" r:id="rId11"/>
    <p:sldLayoutId id="2147483652" r:id="rId12"/>
    <p:sldLayoutId id="2147483653" r:id="rId13"/>
    <p:sldLayoutId id="2147483654" r:id="rId14"/>
    <p:sldLayoutId id="2147483655" r:id="rId15"/>
    <p:sldLayoutId id="2147483656" r:id="rId16"/>
    <p:sldLayoutId id="2147483657" r:id="rId17"/>
    <p:sldLayoutId id="2147483658" r:id="rId18"/>
    <p:sldLayoutId id="2147483668" r:id="rId19"/>
    <p:sldLayoutId id="2147483669" r:id="rId20"/>
    <p:sldLayoutId id="2147483670" r:id="rId21"/>
  </p:sldLayoutIdLst>
  <p:hf hdr="0" ftr="0" dt="0"/>
  <p:txStyles>
    <p:titleStyle>
      <a:lvl1pPr algn="l" defTabSz="914400" rtl="0" eaLnBrk="1" latinLnBrk="0" hangingPunct="1">
        <a:lnSpc>
          <a:spcPct val="90000"/>
        </a:lnSpc>
        <a:spcBef>
          <a:spcPct val="0"/>
        </a:spcBef>
        <a:buNone/>
        <a:defRPr sz="4500" b="1" i="0" kern="1200" baseline="0">
          <a:solidFill>
            <a:srgbClr val="00407A"/>
          </a:solidFill>
          <a:latin typeface="Arial"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w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s://cern.ch/rilis-db"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s://indico.triumf.ca/event/523/contributions/7128/" TargetMode="External"/><Relationship Id="rId3" Type="http://schemas.openxmlformats.org/officeDocument/2006/relationships/hyperlink" Target="https://indico.triumf.ca/event/523/contributions/6926/" TargetMode="External"/><Relationship Id="rId7" Type="http://schemas.openxmlformats.org/officeDocument/2006/relationships/hyperlink" Target="https://indico.triumf.ca/event/523/contributions/7100/"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indico.triumf.ca/event/523/contributions/6957/" TargetMode="External"/><Relationship Id="rId5" Type="http://schemas.openxmlformats.org/officeDocument/2006/relationships/hyperlink" Target="https://indico.triumf.ca/event/523/contributions/6948/" TargetMode="External"/><Relationship Id="rId4" Type="http://schemas.openxmlformats.org/officeDocument/2006/relationships/hyperlink" Target="https://indico.triumf.ca/event/523/contributions/7134/"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hyperlink" Target="https://indico.triumf.ca/event/523/contributions/7359/" TargetMode="External"/><Relationship Id="rId13" Type="http://schemas.openxmlformats.org/officeDocument/2006/relationships/hyperlink" Target="https://indico.triumf.ca/event/523/contributions/7109/" TargetMode="External"/><Relationship Id="rId3" Type="http://schemas.openxmlformats.org/officeDocument/2006/relationships/hyperlink" Target="https://indico.triumf.ca/event/523/contributions/7084/" TargetMode="External"/><Relationship Id="rId7" Type="http://schemas.openxmlformats.org/officeDocument/2006/relationships/hyperlink" Target="https://indico.triumf.ca/event/523/contributions/6963/" TargetMode="External"/><Relationship Id="rId12" Type="http://schemas.openxmlformats.org/officeDocument/2006/relationships/hyperlink" Target="https://indico.triumf.ca/event/523/contributions/6993/"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indico.triumf.ca/event/523/contributions/6951/" TargetMode="External"/><Relationship Id="rId11" Type="http://schemas.openxmlformats.org/officeDocument/2006/relationships/hyperlink" Target="https://indico.triumf.ca/event/523/contributions/7102/" TargetMode="External"/><Relationship Id="rId5" Type="http://schemas.openxmlformats.org/officeDocument/2006/relationships/hyperlink" Target="https://indico.triumf.ca/event/523/contributions/7122/" TargetMode="External"/><Relationship Id="rId10" Type="http://schemas.openxmlformats.org/officeDocument/2006/relationships/hyperlink" Target="https://indico.triumf.ca/event/523/contributions/7093/" TargetMode="External"/><Relationship Id="rId4" Type="http://schemas.openxmlformats.org/officeDocument/2006/relationships/hyperlink" Target="https://indico.triumf.ca/event/523/contributions/6938/" TargetMode="External"/><Relationship Id="rId9" Type="http://schemas.openxmlformats.org/officeDocument/2006/relationships/hyperlink" Target="https://indico.triumf.ca/event/523/contributions/7092/"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5.emf"/><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hyperlink" Target="https://indico.triumf.ca/event/523/contributions/7243/" TargetMode="External"/><Relationship Id="rId3" Type="http://schemas.openxmlformats.org/officeDocument/2006/relationships/hyperlink" Target="https://indico.triumf.ca/event/523/contributions/7142/" TargetMode="External"/><Relationship Id="rId7" Type="http://schemas.openxmlformats.org/officeDocument/2006/relationships/hyperlink" Target="https://indico.triumf.ca/event/523/contributions/7203/"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indico.triumf.ca/event/523/contributions/6935/" TargetMode="External"/><Relationship Id="rId5" Type="http://schemas.openxmlformats.org/officeDocument/2006/relationships/hyperlink" Target="https://indico.triumf.ca/event/523/contributions/6952/" TargetMode="External"/><Relationship Id="rId4" Type="http://schemas.openxmlformats.org/officeDocument/2006/relationships/hyperlink" Target="https://indico.triumf.ca/event/523/contributions/7084/"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20th International Conference on Electromagnetic Isotope Separators and Related Topics (EMISXX)">
            <a:extLst>
              <a:ext uri="{FF2B5EF4-FFF2-40B4-BE49-F238E27FC236}">
                <a16:creationId xmlns:a16="http://schemas.microsoft.com/office/drawing/2014/main" id="{74111FA3-ABB5-8DFB-BB58-4A0B3AC7C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078" y="-1"/>
            <a:ext cx="8344829" cy="1261343"/>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1C99046D-02C8-0B78-DFAA-DF1FEE1F4C1D}"/>
              </a:ext>
            </a:extLst>
          </p:cNvPr>
          <p:cNvSpPr>
            <a:spLocks noGrp="1"/>
          </p:cNvSpPr>
          <p:nvPr>
            <p:ph type="title"/>
          </p:nvPr>
        </p:nvSpPr>
        <p:spPr>
          <a:xfrm>
            <a:off x="5664820" y="1730828"/>
            <a:ext cx="5952381" cy="3396343"/>
          </a:xfrm>
        </p:spPr>
        <p:txBody>
          <a:bodyPr/>
          <a:lstStyle/>
          <a:p>
            <a:r>
              <a:rPr lang="nl-BE" dirty="0"/>
              <a:t>Lecture 4</a:t>
            </a:r>
            <a:br>
              <a:rPr lang="nl-BE" dirty="0"/>
            </a:br>
            <a:r>
              <a:rPr lang="nl-BE" sz="2800" i="1" dirty="0"/>
              <a:t>Laser-based techniques for RIB</a:t>
            </a:r>
            <a:endParaRPr lang="nl-BE" i="1" dirty="0"/>
          </a:p>
        </p:txBody>
      </p:sp>
      <p:sp>
        <p:nvSpPr>
          <p:cNvPr id="4" name="Oval 3">
            <a:extLst>
              <a:ext uri="{FF2B5EF4-FFF2-40B4-BE49-F238E27FC236}">
                <a16:creationId xmlns:a16="http://schemas.microsoft.com/office/drawing/2014/main" id="{385904BA-A170-0A4B-273F-89EB135FAF07}"/>
              </a:ext>
            </a:extLst>
          </p:cNvPr>
          <p:cNvSpPr/>
          <p:nvPr/>
        </p:nvSpPr>
        <p:spPr>
          <a:xfrm>
            <a:off x="-1844298" y="-309966"/>
            <a:ext cx="7299701" cy="7718156"/>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1026" name="Picture 2" descr="20th International Conference on Electromagnetic Isotope Separators and Related Topics (EMISXX)">
            <a:extLst>
              <a:ext uri="{FF2B5EF4-FFF2-40B4-BE49-F238E27FC236}">
                <a16:creationId xmlns:a16="http://schemas.microsoft.com/office/drawing/2014/main" id="{D3F1AF27-F53F-63C9-92F5-21AAF5C7D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7171" y="-1"/>
            <a:ext cx="8344829" cy="126134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7182CC0-A18E-7A74-D5D2-0E818224DC04}"/>
              </a:ext>
            </a:extLst>
          </p:cNvPr>
          <p:cNvSpPr/>
          <p:nvPr/>
        </p:nvSpPr>
        <p:spPr>
          <a:xfrm>
            <a:off x="-1844298" y="-298815"/>
            <a:ext cx="7299701" cy="7718156"/>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7" name="TextBox 6">
            <a:extLst>
              <a:ext uri="{FF2B5EF4-FFF2-40B4-BE49-F238E27FC236}">
                <a16:creationId xmlns:a16="http://schemas.microsoft.com/office/drawing/2014/main" id="{3A64EC30-98E3-B324-3423-64B945F0A8D1}"/>
              </a:ext>
            </a:extLst>
          </p:cNvPr>
          <p:cNvSpPr txBox="1"/>
          <p:nvPr/>
        </p:nvSpPr>
        <p:spPr>
          <a:xfrm>
            <a:off x="4730496" y="6120384"/>
            <a:ext cx="2947858" cy="369332"/>
          </a:xfrm>
          <a:prstGeom prst="rect">
            <a:avLst/>
          </a:prstGeom>
          <a:noFill/>
        </p:spPr>
        <p:txBody>
          <a:bodyPr wrap="none" rtlCol="0">
            <a:spAutoFit/>
          </a:bodyPr>
          <a:lstStyle/>
          <a:p>
            <a:r>
              <a:rPr lang="en-BE" dirty="0">
                <a:solidFill>
                  <a:schemeClr val="bg1"/>
                </a:solidFill>
              </a:rPr>
              <a:t>by P</a:t>
            </a:r>
            <a:r>
              <a:rPr lang="en-GB" dirty="0">
                <a:solidFill>
                  <a:schemeClr val="bg1"/>
                </a:solidFill>
              </a:rPr>
              <a:t>r</a:t>
            </a:r>
            <a:r>
              <a:rPr lang="en-BE" dirty="0">
                <a:solidFill>
                  <a:schemeClr val="bg1"/>
                </a:solidFill>
              </a:rPr>
              <a:t>of Thomas Elias Cocolios</a:t>
            </a:r>
          </a:p>
        </p:txBody>
      </p:sp>
    </p:spTree>
    <p:extLst>
      <p:ext uri="{BB962C8B-B14F-4D97-AF65-F5344CB8AC3E}">
        <p14:creationId xmlns:p14="http://schemas.microsoft.com/office/powerpoint/2010/main" val="377603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11F44F-6298-B5C9-C223-68011838EEA3}"/>
              </a:ext>
            </a:extLst>
          </p:cNvPr>
          <p:cNvSpPr>
            <a:spLocks noGrp="1"/>
          </p:cNvSpPr>
          <p:nvPr>
            <p:ph type="sldNum" sz="quarter" idx="12"/>
          </p:nvPr>
        </p:nvSpPr>
        <p:spPr/>
        <p:txBody>
          <a:bodyPr/>
          <a:lstStyle/>
          <a:p>
            <a:fld id="{0A297500-7527-634B-90F4-69D0994C32B4}" type="slidenum">
              <a:rPr lang="nl-NL" smtClean="0"/>
              <a:t>10</a:t>
            </a:fld>
            <a:endParaRPr lang="nl-NL" dirty="0"/>
          </a:p>
        </p:txBody>
      </p:sp>
      <p:sp>
        <p:nvSpPr>
          <p:cNvPr id="3" name="Title 2">
            <a:extLst>
              <a:ext uri="{FF2B5EF4-FFF2-40B4-BE49-F238E27FC236}">
                <a16:creationId xmlns:a16="http://schemas.microsoft.com/office/drawing/2014/main" id="{6F2BF6AF-40E4-2B3B-995F-7BF28C8225A8}"/>
              </a:ext>
            </a:extLst>
          </p:cNvPr>
          <p:cNvSpPr>
            <a:spLocks noGrp="1"/>
          </p:cNvSpPr>
          <p:nvPr>
            <p:ph type="title"/>
          </p:nvPr>
        </p:nvSpPr>
        <p:spPr/>
        <p:txBody>
          <a:bodyPr/>
          <a:lstStyle/>
          <a:p>
            <a:r>
              <a:rPr lang="en-BE" dirty="0"/>
              <a:t>A matter of scale</a:t>
            </a:r>
          </a:p>
        </p:txBody>
      </p:sp>
      <p:sp>
        <p:nvSpPr>
          <p:cNvPr id="4" name="Content Placeholder 3">
            <a:extLst>
              <a:ext uri="{FF2B5EF4-FFF2-40B4-BE49-F238E27FC236}">
                <a16:creationId xmlns:a16="http://schemas.microsoft.com/office/drawing/2014/main" id="{797D2006-120F-FC88-14F0-39D15E3B77BE}"/>
              </a:ext>
            </a:extLst>
          </p:cNvPr>
          <p:cNvSpPr>
            <a:spLocks noGrp="1"/>
          </p:cNvSpPr>
          <p:nvPr>
            <p:ph idx="1"/>
          </p:nvPr>
        </p:nvSpPr>
        <p:spPr/>
        <p:txBody>
          <a:bodyPr/>
          <a:lstStyle/>
          <a:p>
            <a:r>
              <a:rPr lang="en-BE" dirty="0"/>
              <a:t>The typical energy scale in an atomic system are of ~eV. Ionization potentials vary from ~3.5 eV in alkali to ~20 eV in noble gases.</a:t>
            </a:r>
          </a:p>
          <a:p>
            <a:r>
              <a:rPr lang="en-BE" dirty="0"/>
              <a:t>Atomic transitions may be found from the UV to IR, spanning across the entire visible spectrum. Those are accessible with lasers!</a:t>
            </a:r>
          </a:p>
          <a:p>
            <a:r>
              <a:rPr lang="en-BE" dirty="0"/>
              <a:t>The lifetime of atomic levels is of the order of ns. This translates in practice to natural linewidths of the order of f</a:t>
            </a:r>
            <a:r>
              <a:rPr lang="en-GB" dirty="0" err="1"/>
              <a:t>ew</a:t>
            </a:r>
            <a:r>
              <a:rPr lang="en-BE" dirty="0"/>
              <a:t> tens of MHz. Of course, long-lived states may be found that have narrower natural linewidth. They are populated, however, via weaker transitions that might be difficult to drive…</a:t>
            </a:r>
          </a:p>
        </p:txBody>
      </p:sp>
    </p:spTree>
    <p:extLst>
      <p:ext uri="{BB962C8B-B14F-4D97-AF65-F5344CB8AC3E}">
        <p14:creationId xmlns:p14="http://schemas.microsoft.com/office/powerpoint/2010/main" val="1578541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E6FBA-F479-4E7E-A298-64B9A1DB79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43E89C-54B1-67EA-FF48-C8DE4713237F}"/>
              </a:ext>
            </a:extLst>
          </p:cNvPr>
          <p:cNvSpPr>
            <a:spLocks noGrp="1"/>
          </p:cNvSpPr>
          <p:nvPr>
            <p:ph type="sldNum" sz="quarter" idx="12"/>
          </p:nvPr>
        </p:nvSpPr>
        <p:spPr/>
        <p:txBody>
          <a:bodyPr/>
          <a:lstStyle/>
          <a:p>
            <a:fld id="{0A297500-7527-634B-90F4-69D0994C32B4}" type="slidenum">
              <a:rPr lang="nl-NL" smtClean="0"/>
              <a:t>11</a:t>
            </a:fld>
            <a:endParaRPr lang="nl-NL"/>
          </a:p>
        </p:txBody>
      </p:sp>
      <p:sp>
        <p:nvSpPr>
          <p:cNvPr id="4" name="Content Placeholder 3">
            <a:extLst>
              <a:ext uri="{FF2B5EF4-FFF2-40B4-BE49-F238E27FC236}">
                <a16:creationId xmlns:a16="http://schemas.microsoft.com/office/drawing/2014/main" id="{E59DF8B1-4357-5004-E107-3C19BF661C07}"/>
              </a:ext>
            </a:extLst>
          </p:cNvPr>
          <p:cNvSpPr txBox="1">
            <a:spLocks/>
          </p:cNvSpPr>
          <p:nvPr/>
        </p:nvSpPr>
        <p:spPr>
          <a:xfrm>
            <a:off x="2743200" y="790414"/>
            <a:ext cx="8839200" cy="5262232"/>
          </a:xfrm>
          <a:prstGeom prst="rect">
            <a:avLst/>
          </a:prstGeom>
        </p:spPr>
        <p:txBody>
          <a:bodyPr/>
          <a:lst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itchFamily="2" charset="2"/>
              <a:buChar char="Ø"/>
            </a:pPr>
            <a:r>
              <a:rPr lang="en-BE" dirty="0">
                <a:solidFill>
                  <a:srgbClr val="DCE7F0"/>
                </a:solidFill>
              </a:rPr>
              <a:t>Basics of atomic structure</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t>Finite size and hyperfine structure</a:t>
            </a:r>
          </a:p>
          <a:p>
            <a:pPr marL="457200" indent="-457200">
              <a:buFont typeface="Wingdings" pitchFamily="2" charset="2"/>
              <a:buChar char="Ø"/>
            </a:pPr>
            <a:endParaRPr lang="en-BE" dirty="0"/>
          </a:p>
          <a:p>
            <a:pPr marL="457200" indent="-457200">
              <a:buFont typeface="Wingdings" pitchFamily="2" charset="2"/>
              <a:buChar char="Ø"/>
            </a:pPr>
            <a:r>
              <a:rPr lang="en-BE" dirty="0">
                <a:solidFill>
                  <a:srgbClr val="DCE7F0"/>
                </a:solidFill>
              </a:rPr>
              <a:t>Laser ion sources</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spectroscopy</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manipulations</a:t>
            </a:r>
          </a:p>
        </p:txBody>
      </p:sp>
    </p:spTree>
    <p:extLst>
      <p:ext uri="{BB962C8B-B14F-4D97-AF65-F5344CB8AC3E}">
        <p14:creationId xmlns:p14="http://schemas.microsoft.com/office/powerpoint/2010/main" val="174402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asted-image.tiff"/>
          <p:cNvPicPr>
            <a:picLocks noChangeAspect="1"/>
          </p:cNvPicPr>
          <p:nvPr/>
        </p:nvPicPr>
        <p:blipFill>
          <a:blip r:embed="rId3"/>
          <a:stretch>
            <a:fillRect/>
          </a:stretch>
        </p:blipFill>
        <p:spPr>
          <a:xfrm>
            <a:off x="3448050" y="787400"/>
            <a:ext cx="5295900" cy="5283200"/>
          </a:xfrm>
          <a:prstGeom prst="rect">
            <a:avLst/>
          </a:prstGeom>
          <a:ln w="12700">
            <a:miter lim="400000"/>
          </a:ln>
        </p:spPr>
      </p:pic>
      <p:sp>
        <p:nvSpPr>
          <p:cNvPr id="335" name="Shape 335"/>
          <p:cNvSpPr txBox="1">
            <a:spLocks noGrp="1"/>
          </p:cNvSpPr>
          <p:nvPr>
            <p:ph type="title"/>
          </p:nvPr>
        </p:nvSpPr>
        <p:spPr>
          <a:xfrm>
            <a:off x="576000" y="207036"/>
            <a:ext cx="11041200" cy="1152000"/>
          </a:xfrm>
          <a:prstGeom prst="rect">
            <a:avLst/>
          </a:prstGeom>
        </p:spPr>
        <p:txBody>
          <a:bodyPr>
            <a:normAutofit fontScale="90000"/>
          </a:bodyPr>
          <a:lstStyle/>
          <a:p>
            <a:r>
              <a:rPr lang="en-US" dirty="0"/>
              <a:t>Probing the nucleus with atomic electrons</a:t>
            </a:r>
            <a:endParaRPr dirty="0"/>
          </a:p>
        </p:txBody>
      </p:sp>
      <p:sp>
        <p:nvSpPr>
          <p:cNvPr id="336" name="Shape 336"/>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grpSp>
        <p:nvGrpSpPr>
          <p:cNvPr id="340" name="Group 340"/>
          <p:cNvGrpSpPr/>
          <p:nvPr/>
        </p:nvGrpSpPr>
        <p:grpSpPr>
          <a:xfrm rot="3072229">
            <a:off x="6605286" y="2384071"/>
            <a:ext cx="4499216" cy="3468425"/>
            <a:chOff x="0" y="0"/>
            <a:chExt cx="4499214" cy="3468424"/>
          </a:xfrm>
        </p:grpSpPr>
        <p:pic>
          <p:nvPicPr>
            <p:cNvPr id="337" name="44TI.png"/>
            <p:cNvPicPr>
              <a:picLocks noChangeAspect="1"/>
            </p:cNvPicPr>
            <p:nvPr/>
          </p:nvPicPr>
          <p:blipFill>
            <a:blip r:embed="rId4"/>
            <a:stretch>
              <a:fillRect/>
            </a:stretch>
          </p:blipFill>
          <p:spPr>
            <a:xfrm>
              <a:off x="2045986" y="0"/>
              <a:ext cx="2453229" cy="2446279"/>
            </a:xfrm>
            <a:prstGeom prst="rect">
              <a:avLst/>
            </a:prstGeom>
            <a:ln w="12700" cap="flat">
              <a:noFill/>
              <a:miter lim="400000"/>
            </a:ln>
            <a:effectLst/>
          </p:spPr>
        </p:pic>
        <p:sp>
          <p:nvSpPr>
            <p:cNvPr id="338" name="Shape 338"/>
            <p:cNvSpPr/>
            <p:nvPr/>
          </p:nvSpPr>
          <p:spPr>
            <a:xfrm flipV="1">
              <a:off x="0" y="498644"/>
              <a:ext cx="2378007" cy="2867927"/>
            </a:xfrm>
            <a:prstGeom prst="line">
              <a:avLst/>
            </a:prstGeom>
            <a:noFill/>
            <a:ln w="25400" cap="flat">
              <a:solidFill>
                <a:schemeClr val="accent2"/>
              </a:solidFill>
              <a:prstDash val="solid"/>
              <a:bevel/>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solidFill>
                    <a:srgbClr val="000000"/>
                  </a:solidFill>
                  <a:latin typeface="+mn-lt"/>
                  <a:ea typeface="+mn-ea"/>
                  <a:cs typeface="+mn-cs"/>
                  <a:sym typeface="Helvetica"/>
                </a:defRPr>
              </a:pPr>
              <a:endParaRPr sz="1200"/>
            </a:p>
          </p:txBody>
        </p:sp>
        <p:sp>
          <p:nvSpPr>
            <p:cNvPr id="339" name="Shape 339"/>
            <p:cNvSpPr/>
            <p:nvPr/>
          </p:nvSpPr>
          <p:spPr>
            <a:xfrm flipV="1">
              <a:off x="86151" y="2316098"/>
              <a:ext cx="3610808" cy="1152327"/>
            </a:xfrm>
            <a:prstGeom prst="line">
              <a:avLst/>
            </a:prstGeom>
            <a:noFill/>
            <a:ln w="25400" cap="flat">
              <a:solidFill>
                <a:schemeClr val="accent2"/>
              </a:solidFill>
              <a:prstDash val="solid"/>
              <a:bevel/>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solidFill>
                    <a:srgbClr val="000000"/>
                  </a:solidFill>
                  <a:latin typeface="+mn-lt"/>
                  <a:ea typeface="+mn-ea"/>
                  <a:cs typeface="+mn-cs"/>
                  <a:sym typeface="Helvetica"/>
                </a:defRPr>
              </a:pPr>
              <a:endParaRPr sz="1200"/>
            </a:p>
          </p:txBody>
        </p:sp>
      </p:grpSp>
      <p:grpSp>
        <p:nvGrpSpPr>
          <p:cNvPr id="345" name="Group 345"/>
          <p:cNvGrpSpPr/>
          <p:nvPr/>
        </p:nvGrpSpPr>
        <p:grpSpPr>
          <a:xfrm>
            <a:off x="3580773" y="6064801"/>
            <a:ext cx="5118146" cy="445236"/>
            <a:chOff x="0" y="0"/>
            <a:chExt cx="5118144" cy="445234"/>
          </a:xfrm>
        </p:grpSpPr>
        <p:sp>
          <p:nvSpPr>
            <p:cNvPr id="343" name="Shape 343"/>
            <p:cNvSpPr/>
            <p:nvPr/>
          </p:nvSpPr>
          <p:spPr>
            <a:xfrm>
              <a:off x="0" y="0"/>
              <a:ext cx="5118146" cy="0"/>
            </a:xfrm>
            <a:prstGeom prst="line">
              <a:avLst/>
            </a:prstGeom>
            <a:noFill/>
            <a:ln w="25400" cap="flat">
              <a:solidFill>
                <a:schemeClr val="accent2"/>
              </a:solidFill>
              <a:prstDash val="solid"/>
              <a:bevel/>
              <a:headEnd type="triangle" w="med" len="me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solidFill>
                    <a:srgbClr val="000000"/>
                  </a:solidFill>
                  <a:latin typeface="+mn-lt"/>
                  <a:ea typeface="+mn-ea"/>
                  <a:cs typeface="+mn-cs"/>
                  <a:sym typeface="Helvetica"/>
                </a:defRPr>
              </a:pPr>
              <a:endParaRPr sz="1200"/>
            </a:p>
          </p:txBody>
        </p:sp>
        <p:sp>
          <p:nvSpPr>
            <p:cNvPr id="344" name="Shape 344"/>
            <p:cNvSpPr txBox="1"/>
            <p:nvPr/>
          </p:nvSpPr>
          <p:spPr>
            <a:xfrm>
              <a:off x="1891753" y="69172"/>
              <a:ext cx="1334639" cy="376063"/>
            </a:xfrm>
            <a:prstGeom prst="rect">
              <a:avLst/>
            </a:prstGeom>
            <a:solidFill>
              <a:schemeClr val="accent2"/>
            </a:solidFill>
            <a:ln w="25400" cap="flat">
              <a:solidFill>
                <a:srgbClr val="0C5065"/>
              </a:solidFill>
              <a:prstDash val="solid"/>
              <a:beve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a:solidFill>
                    <a:srgbClr val="FFFFFF"/>
                  </a:solidFill>
                </a:defRPr>
              </a:pPr>
              <a:r>
                <a:t>1Å = 10</a:t>
              </a:r>
              <a:r>
                <a:rPr baseline="31999"/>
                <a:t>-10</a:t>
              </a:r>
              <a:r>
                <a:t>m</a:t>
              </a:r>
            </a:p>
          </p:txBody>
        </p:sp>
      </p:grpSp>
      <p:grpSp>
        <p:nvGrpSpPr>
          <p:cNvPr id="348" name="Group 348"/>
          <p:cNvGrpSpPr/>
          <p:nvPr/>
        </p:nvGrpSpPr>
        <p:grpSpPr>
          <a:xfrm>
            <a:off x="8806341" y="6063520"/>
            <a:ext cx="2457778" cy="437862"/>
            <a:chOff x="0" y="0"/>
            <a:chExt cx="2457777" cy="437861"/>
          </a:xfrm>
        </p:grpSpPr>
        <p:sp>
          <p:nvSpPr>
            <p:cNvPr id="346" name="Shape 346"/>
            <p:cNvSpPr/>
            <p:nvPr/>
          </p:nvSpPr>
          <p:spPr>
            <a:xfrm>
              <a:off x="0" y="0"/>
              <a:ext cx="2457778" cy="0"/>
            </a:xfrm>
            <a:prstGeom prst="line">
              <a:avLst/>
            </a:prstGeom>
            <a:noFill/>
            <a:ln w="25400" cap="flat">
              <a:solidFill>
                <a:schemeClr val="accent2"/>
              </a:solidFill>
              <a:prstDash val="solid"/>
              <a:bevel/>
              <a:headEnd type="triangle" w="med" len="me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solidFill>
                    <a:srgbClr val="000000"/>
                  </a:solidFill>
                  <a:latin typeface="+mn-lt"/>
                  <a:ea typeface="+mn-ea"/>
                  <a:cs typeface="+mn-cs"/>
                  <a:sym typeface="Helvetica"/>
                </a:defRPr>
              </a:pPr>
              <a:endParaRPr sz="1200"/>
            </a:p>
          </p:txBody>
        </p:sp>
        <p:sp>
          <p:nvSpPr>
            <p:cNvPr id="347" name="Shape 347"/>
            <p:cNvSpPr txBox="1"/>
            <p:nvPr/>
          </p:nvSpPr>
          <p:spPr>
            <a:xfrm>
              <a:off x="561568" y="61800"/>
              <a:ext cx="1436103" cy="376062"/>
            </a:xfrm>
            <a:prstGeom prst="rect">
              <a:avLst/>
            </a:prstGeom>
            <a:solidFill>
              <a:schemeClr val="accent2"/>
            </a:solidFill>
            <a:ln w="25400" cap="flat">
              <a:solidFill>
                <a:srgbClr val="0C5065"/>
              </a:solidFill>
              <a:prstDash val="solid"/>
              <a:beve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a:solidFill>
                    <a:srgbClr val="FFFFFF"/>
                  </a:solidFill>
                </a:defRPr>
              </a:pPr>
              <a:r>
                <a:rPr dirty="0"/>
                <a:t>1fm = 10</a:t>
              </a:r>
              <a:r>
                <a:rPr baseline="31999" dirty="0"/>
                <a:t>-15</a:t>
              </a:r>
              <a:r>
                <a:rPr dirty="0"/>
                <a:t>m</a:t>
              </a:r>
            </a:p>
          </p:txBody>
        </p:sp>
      </p:grpSp>
      <p:grpSp>
        <p:nvGrpSpPr>
          <p:cNvPr id="17" name="Group 166">
            <a:extLst>
              <a:ext uri="{FF2B5EF4-FFF2-40B4-BE49-F238E27FC236}">
                <a16:creationId xmlns:a16="http://schemas.microsoft.com/office/drawing/2014/main" id="{CBDEBAE1-1DEC-4FD8-ABB5-0DD0B3F43F6E}"/>
              </a:ext>
            </a:extLst>
          </p:cNvPr>
          <p:cNvGrpSpPr/>
          <p:nvPr/>
        </p:nvGrpSpPr>
        <p:grpSpPr>
          <a:xfrm>
            <a:off x="424191" y="1088512"/>
            <a:ext cx="4287548" cy="1978724"/>
            <a:chOff x="0" y="0"/>
            <a:chExt cx="4287546" cy="1978722"/>
          </a:xfrm>
        </p:grpSpPr>
        <p:pic>
          <p:nvPicPr>
            <p:cNvPr id="18" name="Tijdelijke aanduiding voor afbeelding 2" descr="Tijdelijke aanduiding voor afbeelding 2">
              <a:extLst>
                <a:ext uri="{FF2B5EF4-FFF2-40B4-BE49-F238E27FC236}">
                  <a16:creationId xmlns:a16="http://schemas.microsoft.com/office/drawing/2014/main" id="{BD589319-6420-44A0-8B37-206CD58C52F0}"/>
                </a:ext>
              </a:extLst>
            </p:cNvPr>
            <p:cNvPicPr>
              <a:picLocks noChangeAspect="1"/>
            </p:cNvPicPr>
            <p:nvPr/>
          </p:nvPicPr>
          <p:blipFill>
            <a:blip r:embed="rId5"/>
            <a:srcRect l="2082" t="7049"/>
            <a:stretch>
              <a:fillRect/>
            </a:stretch>
          </p:blipFill>
          <p:spPr>
            <a:xfrm>
              <a:off x="0" y="0"/>
              <a:ext cx="4287547" cy="1978723"/>
            </a:xfrm>
            <a:prstGeom prst="rect">
              <a:avLst/>
            </a:prstGeom>
            <a:ln w="12700" cap="flat">
              <a:noFill/>
              <a:miter lim="400000"/>
            </a:ln>
            <a:effectLst/>
          </p:spPr>
        </p:pic>
        <p:sp>
          <p:nvSpPr>
            <p:cNvPr id="19" name="Shape 164">
              <a:extLst>
                <a:ext uri="{FF2B5EF4-FFF2-40B4-BE49-F238E27FC236}">
                  <a16:creationId xmlns:a16="http://schemas.microsoft.com/office/drawing/2014/main" id="{41DEF269-9FA7-4015-8E1F-CDF571BC6F5C}"/>
                </a:ext>
              </a:extLst>
            </p:cNvPr>
            <p:cNvSpPr/>
            <p:nvPr/>
          </p:nvSpPr>
          <p:spPr>
            <a:xfrm>
              <a:off x="364071" y="114293"/>
              <a:ext cx="1432565" cy="83676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20" name="Shape 165">
              <a:extLst>
                <a:ext uri="{FF2B5EF4-FFF2-40B4-BE49-F238E27FC236}">
                  <a16:creationId xmlns:a16="http://schemas.microsoft.com/office/drawing/2014/main" id="{E7AC28CC-0A3A-4E64-90D2-5D01D06997F8}"/>
                </a:ext>
              </a:extLst>
            </p:cNvPr>
            <p:cNvSpPr/>
            <p:nvPr/>
          </p:nvSpPr>
          <p:spPr>
            <a:xfrm>
              <a:off x="118805" y="229382"/>
              <a:ext cx="325768" cy="310788"/>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grpSp>
        <p:nvGrpSpPr>
          <p:cNvPr id="21" name="Group 194">
            <a:extLst>
              <a:ext uri="{FF2B5EF4-FFF2-40B4-BE49-F238E27FC236}">
                <a16:creationId xmlns:a16="http://schemas.microsoft.com/office/drawing/2014/main" id="{C6A25ED9-C077-47CE-A4E2-17407BD38432}"/>
              </a:ext>
            </a:extLst>
          </p:cNvPr>
          <p:cNvGrpSpPr/>
          <p:nvPr/>
        </p:nvGrpSpPr>
        <p:grpSpPr>
          <a:xfrm>
            <a:off x="788262" y="3978774"/>
            <a:ext cx="3013914" cy="1585342"/>
            <a:chOff x="0" y="0"/>
            <a:chExt cx="3013913" cy="1585340"/>
          </a:xfrm>
        </p:grpSpPr>
        <p:pic>
          <p:nvPicPr>
            <p:cNvPr id="22" name="pasted-image.png">
              <a:extLst>
                <a:ext uri="{FF2B5EF4-FFF2-40B4-BE49-F238E27FC236}">
                  <a16:creationId xmlns:a16="http://schemas.microsoft.com/office/drawing/2014/main" id="{0D6131F3-A127-4B6D-9811-DCA662764D6E}"/>
                </a:ext>
              </a:extLst>
            </p:cNvPr>
            <p:cNvPicPr>
              <a:picLocks noChangeAspect="1"/>
            </p:cNvPicPr>
            <p:nvPr/>
          </p:nvPicPr>
          <p:blipFill>
            <a:blip r:embed="rId6"/>
            <a:stretch>
              <a:fillRect/>
            </a:stretch>
          </p:blipFill>
          <p:spPr>
            <a:xfrm>
              <a:off x="0" y="0"/>
              <a:ext cx="1476628" cy="1271580"/>
            </a:xfrm>
            <a:prstGeom prst="rect">
              <a:avLst/>
            </a:prstGeom>
            <a:ln w="12700" cap="flat">
              <a:noFill/>
              <a:miter lim="400000"/>
            </a:ln>
            <a:effectLst/>
          </p:spPr>
        </p:pic>
        <p:pic>
          <p:nvPicPr>
            <p:cNvPr id="23" name="pasted-image.pdf">
              <a:extLst>
                <a:ext uri="{FF2B5EF4-FFF2-40B4-BE49-F238E27FC236}">
                  <a16:creationId xmlns:a16="http://schemas.microsoft.com/office/drawing/2014/main" id="{2953DCFE-B3B3-4031-A31B-2183436B753C}"/>
                </a:ext>
              </a:extLst>
            </p:cNvPr>
            <p:cNvPicPr>
              <a:picLocks/>
            </p:cNvPicPr>
            <p:nvPr/>
          </p:nvPicPr>
          <p:blipFill>
            <a:blip r:embed="rId6"/>
            <a:stretch>
              <a:fillRect/>
            </a:stretch>
          </p:blipFill>
          <p:spPr>
            <a:xfrm>
              <a:off x="1567119" y="97188"/>
              <a:ext cx="1446794" cy="1018792"/>
            </a:xfrm>
            <a:prstGeom prst="rect">
              <a:avLst/>
            </a:prstGeom>
            <a:ln w="12700" cap="flat">
              <a:noFill/>
              <a:miter lim="400000"/>
            </a:ln>
            <a:effectLst/>
          </p:spPr>
        </p:pic>
        <p:sp>
          <p:nvSpPr>
            <p:cNvPr id="24" name="Shape 188">
              <a:extLst>
                <a:ext uri="{FF2B5EF4-FFF2-40B4-BE49-F238E27FC236}">
                  <a16:creationId xmlns:a16="http://schemas.microsoft.com/office/drawing/2014/main" id="{CDE87117-83C1-41C5-BAE3-3924ECB7837C}"/>
                </a:ext>
              </a:extLst>
            </p:cNvPr>
            <p:cNvSpPr txBox="1"/>
            <p:nvPr/>
          </p:nvSpPr>
          <p:spPr>
            <a:xfrm>
              <a:off x="608157" y="1183186"/>
              <a:ext cx="260313" cy="402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defTabSz="584200">
                <a:defRPr sz="1600">
                  <a:solidFill>
                    <a:srgbClr val="000000"/>
                  </a:solidFill>
                  <a:latin typeface="Helvetica Light"/>
                  <a:ea typeface="Helvetica Light"/>
                  <a:cs typeface="Helvetica Light"/>
                  <a:sym typeface="Helvetica Light"/>
                </a:defRPr>
              </a:lvl1pPr>
            </a:lstStyle>
            <a:p>
              <a:r>
                <a:t>A</a:t>
              </a:r>
            </a:p>
          </p:txBody>
        </p:sp>
        <p:sp>
          <p:nvSpPr>
            <p:cNvPr id="25" name="Shape 189">
              <a:extLst>
                <a:ext uri="{FF2B5EF4-FFF2-40B4-BE49-F238E27FC236}">
                  <a16:creationId xmlns:a16="http://schemas.microsoft.com/office/drawing/2014/main" id="{69442E0A-87EC-4366-9AE7-AAC024655E13}"/>
                </a:ext>
              </a:extLst>
            </p:cNvPr>
            <p:cNvSpPr txBox="1"/>
            <p:nvPr/>
          </p:nvSpPr>
          <p:spPr>
            <a:xfrm>
              <a:off x="2139353" y="1183186"/>
              <a:ext cx="302326" cy="402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defTabSz="584200">
                <a:defRPr sz="1600">
                  <a:solidFill>
                    <a:srgbClr val="000000"/>
                  </a:solidFill>
                  <a:latin typeface="Helvetica Light"/>
                  <a:ea typeface="Helvetica Light"/>
                  <a:cs typeface="Helvetica Light"/>
                  <a:sym typeface="Helvetica Light"/>
                </a:defRPr>
              </a:lvl1pPr>
            </a:lstStyle>
            <a:p>
              <a:r>
                <a:t>A’</a:t>
              </a:r>
            </a:p>
          </p:txBody>
        </p:sp>
        <p:pic>
          <p:nvPicPr>
            <p:cNvPr id="26" name="pasted-image.png">
              <a:extLst>
                <a:ext uri="{FF2B5EF4-FFF2-40B4-BE49-F238E27FC236}">
                  <a16:creationId xmlns:a16="http://schemas.microsoft.com/office/drawing/2014/main" id="{C8084423-B922-4E94-8E4D-67C4797642EB}"/>
                </a:ext>
              </a:extLst>
            </p:cNvPr>
            <p:cNvPicPr>
              <a:picLocks noChangeAspect="1"/>
            </p:cNvPicPr>
            <p:nvPr/>
          </p:nvPicPr>
          <p:blipFill>
            <a:blip r:embed="rId7"/>
            <a:stretch>
              <a:fillRect/>
            </a:stretch>
          </p:blipFill>
          <p:spPr>
            <a:xfrm>
              <a:off x="294838" y="494693"/>
              <a:ext cx="227203" cy="185454"/>
            </a:xfrm>
            <a:prstGeom prst="rect">
              <a:avLst/>
            </a:prstGeom>
            <a:ln w="12700" cap="flat">
              <a:noFill/>
              <a:miter lim="400000"/>
            </a:ln>
            <a:effectLst/>
          </p:spPr>
        </p:pic>
        <p:grpSp>
          <p:nvGrpSpPr>
            <p:cNvPr id="27" name="Group 193">
              <a:extLst>
                <a:ext uri="{FF2B5EF4-FFF2-40B4-BE49-F238E27FC236}">
                  <a16:creationId xmlns:a16="http://schemas.microsoft.com/office/drawing/2014/main" id="{BD170F3C-C0B9-4E1A-9296-885AA5C7ECD7}"/>
                </a:ext>
              </a:extLst>
            </p:cNvPr>
            <p:cNvGrpSpPr/>
            <p:nvPr/>
          </p:nvGrpSpPr>
          <p:grpSpPr>
            <a:xfrm>
              <a:off x="1823191" y="374528"/>
              <a:ext cx="450136" cy="299763"/>
              <a:chOff x="0" y="-60185"/>
              <a:chExt cx="450133" cy="299762"/>
            </a:xfrm>
          </p:grpSpPr>
          <p:pic>
            <p:nvPicPr>
              <p:cNvPr id="28" name="pasted-image.pdf">
                <a:extLst>
                  <a:ext uri="{FF2B5EF4-FFF2-40B4-BE49-F238E27FC236}">
                    <a16:creationId xmlns:a16="http://schemas.microsoft.com/office/drawing/2014/main" id="{C9C695B5-EE15-4A77-A020-254AC2281EBE}"/>
                  </a:ext>
                </a:extLst>
              </p:cNvPr>
              <p:cNvPicPr>
                <a:picLocks noChangeAspect="1"/>
              </p:cNvPicPr>
              <p:nvPr/>
            </p:nvPicPr>
            <p:blipFill>
              <a:blip r:embed="rId7"/>
              <a:srcRect/>
              <a:stretch>
                <a:fillRect/>
              </a:stretch>
            </p:blipFill>
            <p:spPr>
              <a:xfrm>
                <a:off x="0" y="41996"/>
                <a:ext cx="242061" cy="197581"/>
              </a:xfrm>
              <a:prstGeom prst="rect">
                <a:avLst/>
              </a:prstGeom>
              <a:ln w="12700" cap="flat">
                <a:noFill/>
                <a:miter lim="400000"/>
              </a:ln>
              <a:effectLst/>
            </p:spPr>
          </p:pic>
          <p:sp>
            <p:nvSpPr>
              <p:cNvPr id="29" name="Shape 192">
                <a:extLst>
                  <a:ext uri="{FF2B5EF4-FFF2-40B4-BE49-F238E27FC236}">
                    <a16:creationId xmlns:a16="http://schemas.microsoft.com/office/drawing/2014/main" id="{11D0562D-19B4-41F8-B273-0AF1EB27290C}"/>
                  </a:ext>
                </a:extLst>
              </p:cNvPr>
              <p:cNvSpPr txBox="1"/>
              <p:nvPr/>
            </p:nvSpPr>
            <p:spPr>
              <a:xfrm>
                <a:off x="80743" y="-60185"/>
                <a:ext cx="369390" cy="457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defTabSz="584200">
                  <a:defRPr sz="3600">
                    <a:solidFill>
                      <a:srgbClr val="000000"/>
                    </a:solidFill>
                    <a:latin typeface="Helvetica Light"/>
                    <a:ea typeface="Helvetica Light"/>
                    <a:cs typeface="Helvetica Light"/>
                    <a:sym typeface="Helvetica Light"/>
                  </a:defRPr>
                </a:lvl1pPr>
              </a:lstStyle>
              <a:p>
                <a:r>
                  <a:rPr dirty="0"/>
                  <a:t>  ’</a:t>
                </a:r>
              </a:p>
            </p:txBody>
          </p:sp>
        </p:gr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40"/>
                                        </p:tgtEl>
                                        <p:attrNameLst>
                                          <p:attrName>style.visibility</p:attrName>
                                        </p:attrNameLst>
                                      </p:cBhvr>
                                      <p:to>
                                        <p:strVal val="visible"/>
                                      </p:to>
                                    </p:set>
                                    <p:animEffect transition="in" filter="wipe(left)">
                                      <p:cBhvr>
                                        <p:cTn id="7" dur="10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45"/>
                                        </p:tgtEl>
                                        <p:attrNameLst>
                                          <p:attrName>style.visibility</p:attrName>
                                        </p:attrNameLst>
                                      </p:cBhvr>
                                      <p:to>
                                        <p:strVal val="visible"/>
                                      </p:to>
                                    </p:set>
                                    <p:animEffect transition="in" filter="barn(outVertical)">
                                      <p:cBhvr>
                                        <p:cTn id="12" dur="500"/>
                                        <p:tgtEl>
                                          <p:spTgt spid="3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48"/>
                                        </p:tgtEl>
                                        <p:attrNameLst>
                                          <p:attrName>style.visibility</p:attrName>
                                        </p:attrNameLst>
                                      </p:cBhvr>
                                      <p:to>
                                        <p:strVal val="visible"/>
                                      </p:to>
                                    </p:set>
                                    <p:animEffect transition="in" filter="barn(outVertical)">
                                      <p:cBhvr>
                                        <p:cTn id="17" dur="500"/>
                                        <p:tgtEl>
                                          <p:spTgt spid="3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advAuto="0"/>
      <p:bldP spid="34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81537A-30D6-5C7A-998D-96B62D8FBE31}"/>
              </a:ext>
            </a:extLst>
          </p:cNvPr>
          <p:cNvSpPr>
            <a:spLocks noGrp="1"/>
          </p:cNvSpPr>
          <p:nvPr>
            <p:ph type="sldNum" sz="quarter" idx="12"/>
          </p:nvPr>
        </p:nvSpPr>
        <p:spPr/>
        <p:txBody>
          <a:bodyPr/>
          <a:lstStyle/>
          <a:p>
            <a:fld id="{0A297500-7527-634B-90F4-69D0994C32B4}" type="slidenum">
              <a:rPr lang="nl-NL" smtClean="0"/>
              <a:t>13</a:t>
            </a:fld>
            <a:endParaRPr lang="nl-NL" dirty="0"/>
          </a:p>
        </p:txBody>
      </p:sp>
      <p:sp>
        <p:nvSpPr>
          <p:cNvPr id="3" name="Title 2">
            <a:extLst>
              <a:ext uri="{FF2B5EF4-FFF2-40B4-BE49-F238E27FC236}">
                <a16:creationId xmlns:a16="http://schemas.microsoft.com/office/drawing/2014/main" id="{980F27E9-0C1D-E165-11F2-ADCE214CE738}"/>
              </a:ext>
            </a:extLst>
          </p:cNvPr>
          <p:cNvSpPr>
            <a:spLocks noGrp="1"/>
          </p:cNvSpPr>
          <p:nvPr>
            <p:ph type="title"/>
          </p:nvPr>
        </p:nvSpPr>
        <p:spPr/>
        <p:txBody>
          <a:bodyPr/>
          <a:lstStyle/>
          <a:p>
            <a:r>
              <a:rPr lang="en-BE" dirty="0"/>
              <a:t>Finite size correction</a:t>
            </a:r>
          </a:p>
        </p:txBody>
      </p:sp>
      <p:grpSp>
        <p:nvGrpSpPr>
          <p:cNvPr id="5" name="Group 4">
            <a:extLst>
              <a:ext uri="{FF2B5EF4-FFF2-40B4-BE49-F238E27FC236}">
                <a16:creationId xmlns:a16="http://schemas.microsoft.com/office/drawing/2014/main" id="{B46E73E6-EAF0-CFE5-2052-A559A2A5DAF1}"/>
              </a:ext>
            </a:extLst>
          </p:cNvPr>
          <p:cNvGrpSpPr/>
          <p:nvPr/>
        </p:nvGrpSpPr>
        <p:grpSpPr>
          <a:xfrm>
            <a:off x="1392427" y="1688675"/>
            <a:ext cx="8936930" cy="4043017"/>
            <a:chOff x="3297554" y="1566000"/>
            <a:chExt cx="8515350" cy="4531795"/>
          </a:xfrm>
        </p:grpSpPr>
        <p:sp>
          <p:nvSpPr>
            <p:cNvPr id="6" name="TextBox 5">
              <a:extLst>
                <a:ext uri="{FF2B5EF4-FFF2-40B4-BE49-F238E27FC236}">
                  <a16:creationId xmlns:a16="http://schemas.microsoft.com/office/drawing/2014/main" id="{3A1531F6-8B6A-7BC1-CE98-30332B8C154D}"/>
                </a:ext>
              </a:extLst>
            </p:cNvPr>
            <p:cNvSpPr txBox="1"/>
            <p:nvPr/>
          </p:nvSpPr>
          <p:spPr>
            <a:xfrm>
              <a:off x="8806430" y="2201199"/>
              <a:ext cx="2694612" cy="655471"/>
            </a:xfrm>
            <a:prstGeom prst="rect">
              <a:avLst/>
            </a:prstGeom>
            <a:noFill/>
          </p:spPr>
          <p:txBody>
            <a:bodyPr wrap="none" rtlCol="0">
              <a:spAutoFit/>
            </a:bodyPr>
            <a:lstStyle/>
            <a:p>
              <a:r>
                <a:rPr lang="fi-FI" sz="1600" dirty="0" err="1">
                  <a:latin typeface="+mj-lt"/>
                </a:rPr>
                <a:t>Nuclear</a:t>
              </a:r>
              <a:r>
                <a:rPr lang="fi-FI" sz="1600">
                  <a:latin typeface="+mj-lt"/>
                </a:rPr>
                <a:t> radius: </a:t>
              </a:r>
              <a:r>
                <a:rPr lang="fi-FI" sz="1600" err="1">
                  <a:latin typeface="+mj-lt"/>
                </a:rPr>
                <a:t>few</a:t>
              </a:r>
              <a:r>
                <a:rPr lang="fi-FI" sz="1600">
                  <a:latin typeface="+mj-lt"/>
                </a:rPr>
                <a:t> × 10</a:t>
              </a:r>
              <a:r>
                <a:rPr lang="fi-FI" sz="1600" baseline="30000">
                  <a:latin typeface="+mj-lt"/>
                </a:rPr>
                <a:t>-15</a:t>
              </a:r>
              <a:r>
                <a:rPr lang="fi-FI" sz="1600">
                  <a:latin typeface="+mj-lt"/>
                </a:rPr>
                <a:t> m</a:t>
              </a:r>
            </a:p>
            <a:p>
              <a:r>
                <a:rPr lang="fi-FI" sz="1600" err="1">
                  <a:latin typeface="+mj-lt"/>
                </a:rPr>
                <a:t>Atomic</a:t>
              </a:r>
              <a:r>
                <a:rPr lang="fi-FI" sz="1600">
                  <a:latin typeface="+mj-lt"/>
                </a:rPr>
                <a:t> radius: </a:t>
              </a:r>
              <a:r>
                <a:rPr lang="fi-FI" sz="1600" err="1">
                  <a:latin typeface="+mj-lt"/>
                </a:rPr>
                <a:t>few</a:t>
              </a:r>
              <a:r>
                <a:rPr lang="fi-FI" sz="1600">
                  <a:latin typeface="+mj-lt"/>
                </a:rPr>
                <a:t> × 10</a:t>
              </a:r>
              <a:r>
                <a:rPr lang="fi-FI" sz="1600" baseline="30000">
                  <a:latin typeface="+mj-lt"/>
                </a:rPr>
                <a:t>-10</a:t>
              </a:r>
              <a:r>
                <a:rPr lang="fi-FI" sz="1600">
                  <a:latin typeface="+mj-lt"/>
                </a:rPr>
                <a:t> m</a:t>
              </a:r>
              <a:endParaRPr lang="en-US" sz="1600">
                <a:latin typeface="+mj-lt"/>
              </a:endParaRPr>
            </a:p>
          </p:txBody>
        </p:sp>
        <p:sp>
          <p:nvSpPr>
            <p:cNvPr id="7" name="TextBox 6">
              <a:extLst>
                <a:ext uri="{FF2B5EF4-FFF2-40B4-BE49-F238E27FC236}">
                  <a16:creationId xmlns:a16="http://schemas.microsoft.com/office/drawing/2014/main" id="{E08CEB59-4466-9097-2C10-BC6E53D14483}"/>
                </a:ext>
              </a:extLst>
            </p:cNvPr>
            <p:cNvSpPr txBox="1"/>
            <p:nvPr/>
          </p:nvSpPr>
          <p:spPr>
            <a:xfrm>
              <a:off x="4592954" y="5369511"/>
              <a:ext cx="3124200" cy="724469"/>
            </a:xfrm>
            <a:prstGeom prst="rect">
              <a:avLst/>
            </a:prstGeom>
            <a:noFill/>
          </p:spPr>
          <p:txBody>
            <a:bodyPr wrap="square" rtlCol="0">
              <a:spAutoFit/>
            </a:bodyPr>
            <a:lstStyle/>
            <a:p>
              <a:r>
                <a:rPr lang="fi-FI" err="1">
                  <a:solidFill>
                    <a:srgbClr val="0000FF"/>
                  </a:solidFill>
                  <a:latin typeface="+mj-lt"/>
                </a:rPr>
                <a:t>Point</a:t>
              </a:r>
              <a:r>
                <a:rPr lang="fi-FI">
                  <a:solidFill>
                    <a:srgbClr val="0000FF"/>
                  </a:solidFill>
                  <a:latin typeface="+mj-lt"/>
                </a:rPr>
                <a:t> </a:t>
              </a:r>
              <a:r>
                <a:rPr lang="fi-FI" err="1">
                  <a:solidFill>
                    <a:srgbClr val="0000FF"/>
                  </a:solidFill>
                  <a:latin typeface="+mj-lt"/>
                </a:rPr>
                <a:t>nuclear</a:t>
              </a:r>
              <a:r>
                <a:rPr lang="fi-FI">
                  <a:solidFill>
                    <a:srgbClr val="0000FF"/>
                  </a:solidFill>
                  <a:latin typeface="+mj-lt"/>
                </a:rPr>
                <a:t> </a:t>
              </a:r>
              <a:r>
                <a:rPr lang="fi-FI" err="1">
                  <a:solidFill>
                    <a:srgbClr val="0000FF"/>
                  </a:solidFill>
                  <a:latin typeface="+mj-lt"/>
                </a:rPr>
                <a:t>charge</a:t>
              </a:r>
              <a:r>
                <a:rPr lang="fi-FI">
                  <a:solidFill>
                    <a:srgbClr val="0000FF"/>
                  </a:solidFill>
                  <a:latin typeface="+mj-lt"/>
                </a:rPr>
                <a:t>:</a:t>
              </a:r>
            </a:p>
            <a:p>
              <a:r>
                <a:rPr lang="fi-FI" err="1">
                  <a:solidFill>
                    <a:srgbClr val="0000FF"/>
                  </a:solidFill>
                  <a:latin typeface="+mj-lt"/>
                </a:rPr>
                <a:t>Coulomb</a:t>
              </a:r>
              <a:r>
                <a:rPr lang="fi-FI">
                  <a:solidFill>
                    <a:srgbClr val="0000FF"/>
                  </a:solidFill>
                  <a:latin typeface="+mj-lt"/>
                </a:rPr>
                <a:t> </a:t>
              </a:r>
              <a:r>
                <a:rPr lang="fi-FI" err="1">
                  <a:solidFill>
                    <a:srgbClr val="0000FF"/>
                  </a:solidFill>
                  <a:latin typeface="+mj-lt"/>
                </a:rPr>
                <a:t>potential</a:t>
              </a:r>
              <a:r>
                <a:rPr lang="fi-FI">
                  <a:solidFill>
                    <a:srgbClr val="0000FF"/>
                  </a:solidFill>
                  <a:latin typeface="+mj-lt"/>
                </a:rPr>
                <a:t> (-1/r)</a:t>
              </a:r>
              <a:endParaRPr lang="en-US">
                <a:solidFill>
                  <a:srgbClr val="0000FF"/>
                </a:solidFill>
                <a:latin typeface="+mj-lt"/>
              </a:endParaRPr>
            </a:p>
          </p:txBody>
        </p:sp>
        <p:sp>
          <p:nvSpPr>
            <p:cNvPr id="8" name="TextBox 7">
              <a:extLst>
                <a:ext uri="{FF2B5EF4-FFF2-40B4-BE49-F238E27FC236}">
                  <a16:creationId xmlns:a16="http://schemas.microsoft.com/office/drawing/2014/main" id="{C681EC57-19CE-E73B-D2BD-300AD9E3F99F}"/>
                </a:ext>
              </a:extLst>
            </p:cNvPr>
            <p:cNvSpPr txBox="1"/>
            <p:nvPr/>
          </p:nvSpPr>
          <p:spPr>
            <a:xfrm>
              <a:off x="5402578" y="3350211"/>
              <a:ext cx="4314825" cy="931460"/>
            </a:xfrm>
            <a:prstGeom prst="rect">
              <a:avLst/>
            </a:prstGeom>
            <a:noFill/>
          </p:spPr>
          <p:txBody>
            <a:bodyPr wrap="square" rtlCol="0">
              <a:spAutoFit/>
            </a:bodyPr>
            <a:lstStyle/>
            <a:p>
              <a:r>
                <a:rPr lang="fi-FI" sz="1600" err="1">
                  <a:latin typeface="+mj-lt"/>
                </a:rPr>
                <a:t>Potential</a:t>
              </a:r>
              <a:r>
                <a:rPr lang="fi-FI" sz="1600">
                  <a:latin typeface="+mj-lt"/>
                </a:rPr>
                <a:t> is </a:t>
              </a:r>
              <a:r>
                <a:rPr lang="fi-FI" sz="1600" err="1">
                  <a:latin typeface="+mj-lt"/>
                </a:rPr>
                <a:t>slightly</a:t>
              </a:r>
              <a:r>
                <a:rPr lang="fi-FI" sz="1600">
                  <a:latin typeface="+mj-lt"/>
                </a:rPr>
                <a:t> </a:t>
              </a:r>
              <a:r>
                <a:rPr lang="fi-FI" sz="1600" err="1">
                  <a:solidFill>
                    <a:srgbClr val="00B050"/>
                  </a:solidFill>
                  <a:latin typeface="+mj-lt"/>
                </a:rPr>
                <a:t>deeper</a:t>
              </a:r>
              <a:r>
                <a:rPr lang="fi-FI" sz="1600">
                  <a:latin typeface="+mj-lt"/>
                </a:rPr>
                <a:t> for the</a:t>
              </a:r>
            </a:p>
            <a:p>
              <a:r>
                <a:rPr lang="fi-FI" sz="1600" err="1">
                  <a:latin typeface="+mj-lt"/>
                </a:rPr>
                <a:t>smaller</a:t>
              </a:r>
              <a:r>
                <a:rPr lang="fi-FI" sz="1600">
                  <a:latin typeface="+mj-lt"/>
                </a:rPr>
                <a:t> </a:t>
              </a:r>
              <a:r>
                <a:rPr lang="fi-FI" sz="1600" err="1">
                  <a:latin typeface="+mj-lt"/>
                </a:rPr>
                <a:t>isotope</a:t>
              </a:r>
              <a:r>
                <a:rPr lang="fi-FI" sz="1600">
                  <a:latin typeface="+mj-lt"/>
                </a:rPr>
                <a:t>: </a:t>
              </a:r>
              <a:r>
                <a:rPr lang="fi-FI" sz="1600" err="1">
                  <a:solidFill>
                    <a:srgbClr val="00B050"/>
                  </a:solidFill>
                  <a:latin typeface="+mj-lt"/>
                </a:rPr>
                <a:t>s-electrons</a:t>
              </a:r>
              <a:r>
                <a:rPr lang="fi-FI" sz="1600">
                  <a:latin typeface="+mj-lt"/>
                </a:rPr>
                <a:t> </a:t>
              </a:r>
              <a:r>
                <a:rPr lang="fi-FI" sz="1600" err="1">
                  <a:latin typeface="+mj-lt"/>
                </a:rPr>
                <a:t>more</a:t>
              </a:r>
              <a:endParaRPr lang="fi-FI" sz="1600">
                <a:latin typeface="+mj-lt"/>
              </a:endParaRPr>
            </a:p>
            <a:p>
              <a:r>
                <a:rPr lang="fi-FI" sz="1600" err="1">
                  <a:latin typeface="+mj-lt"/>
                </a:rPr>
                <a:t>tightly</a:t>
              </a:r>
              <a:r>
                <a:rPr lang="fi-FI" sz="1600">
                  <a:latin typeface="+mj-lt"/>
                </a:rPr>
                <a:t> </a:t>
              </a:r>
              <a:r>
                <a:rPr lang="fi-FI" sz="1600" err="1">
                  <a:latin typeface="+mj-lt"/>
                </a:rPr>
                <a:t>bound</a:t>
              </a:r>
              <a:endParaRPr lang="en-US" sz="1600">
                <a:latin typeface="+mj-lt"/>
              </a:endParaRPr>
            </a:p>
          </p:txBody>
        </p:sp>
        <p:pic>
          <p:nvPicPr>
            <p:cNvPr id="9" name="Picture 40">
              <a:extLst>
                <a:ext uri="{FF2B5EF4-FFF2-40B4-BE49-F238E27FC236}">
                  <a16:creationId xmlns:a16="http://schemas.microsoft.com/office/drawing/2014/main" id="{782A033E-04D5-EF3E-5226-32E7590FD3EB}"/>
                </a:ext>
              </a:extLst>
            </p:cNvPr>
            <p:cNvPicPr>
              <a:picLocks noChangeAspect="1" noChangeArrowheads="1"/>
            </p:cNvPicPr>
            <p:nvPr/>
          </p:nvPicPr>
          <p:blipFill>
            <a:blip r:embed="rId3" cstate="print"/>
            <a:srcRect/>
            <a:stretch>
              <a:fillRect/>
            </a:stretch>
          </p:blipFill>
          <p:spPr bwMode="auto">
            <a:xfrm>
              <a:off x="3297554" y="1766025"/>
              <a:ext cx="5486400" cy="4233936"/>
            </a:xfrm>
            <a:prstGeom prst="rect">
              <a:avLst/>
            </a:prstGeom>
            <a:noFill/>
            <a:ln w="9525">
              <a:noFill/>
              <a:miter lim="800000"/>
              <a:headEnd/>
              <a:tailEnd/>
            </a:ln>
          </p:spPr>
        </p:pic>
        <p:pic>
          <p:nvPicPr>
            <p:cNvPr id="10" name="Picture 95">
              <a:extLst>
                <a:ext uri="{FF2B5EF4-FFF2-40B4-BE49-F238E27FC236}">
                  <a16:creationId xmlns:a16="http://schemas.microsoft.com/office/drawing/2014/main" id="{940E0F32-1A85-984E-1603-40E4CCE91B69}"/>
                </a:ext>
              </a:extLst>
            </p:cNvPr>
            <p:cNvPicPr>
              <a:picLocks noChangeAspect="1" noChangeArrowheads="1"/>
            </p:cNvPicPr>
            <p:nvPr/>
          </p:nvPicPr>
          <p:blipFill>
            <a:blip r:embed="rId4" cstate="print"/>
            <a:srcRect/>
            <a:stretch>
              <a:fillRect/>
            </a:stretch>
          </p:blipFill>
          <p:spPr bwMode="auto">
            <a:xfrm>
              <a:off x="3414028" y="1566000"/>
              <a:ext cx="1664605" cy="1720292"/>
            </a:xfrm>
            <a:prstGeom prst="rect">
              <a:avLst/>
            </a:prstGeom>
            <a:noFill/>
            <a:ln w="9525">
              <a:noFill/>
              <a:miter lim="800000"/>
              <a:headEnd/>
              <a:tailEnd/>
            </a:ln>
            <a:effectLst/>
          </p:spPr>
        </p:pic>
        <p:sp>
          <p:nvSpPr>
            <p:cNvPr id="11" name="Rectangle 10">
              <a:extLst>
                <a:ext uri="{FF2B5EF4-FFF2-40B4-BE49-F238E27FC236}">
                  <a16:creationId xmlns:a16="http://schemas.microsoft.com/office/drawing/2014/main" id="{A40B17D0-41FD-5E90-CAF2-8AF9CD0058A5}"/>
                </a:ext>
              </a:extLst>
            </p:cNvPr>
            <p:cNvSpPr/>
            <p:nvPr/>
          </p:nvSpPr>
          <p:spPr>
            <a:xfrm>
              <a:off x="3440429" y="4375875"/>
              <a:ext cx="714375" cy="1019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11">
              <a:extLst>
                <a:ext uri="{FF2B5EF4-FFF2-40B4-BE49-F238E27FC236}">
                  <a16:creationId xmlns:a16="http://schemas.microsoft.com/office/drawing/2014/main" id="{33CF65E5-DDF5-DD86-C21E-9D00BDA3745D}"/>
                </a:ext>
              </a:extLst>
            </p:cNvPr>
            <p:cNvSpPr/>
            <p:nvPr/>
          </p:nvSpPr>
          <p:spPr>
            <a:xfrm>
              <a:off x="8374379" y="2175600"/>
              <a:ext cx="295275"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TextBox 12">
              <a:extLst>
                <a:ext uri="{FF2B5EF4-FFF2-40B4-BE49-F238E27FC236}">
                  <a16:creationId xmlns:a16="http://schemas.microsoft.com/office/drawing/2014/main" id="{A1B6C6C5-4E6F-C9C2-EFF2-4F60C56231ED}"/>
                </a:ext>
              </a:extLst>
            </p:cNvPr>
            <p:cNvSpPr txBox="1"/>
            <p:nvPr/>
          </p:nvSpPr>
          <p:spPr>
            <a:xfrm>
              <a:off x="3414028" y="4358009"/>
              <a:ext cx="664718" cy="517478"/>
            </a:xfrm>
            <a:prstGeom prst="rect">
              <a:avLst/>
            </a:prstGeom>
            <a:noFill/>
          </p:spPr>
          <p:txBody>
            <a:bodyPr wrap="none" rtlCol="0">
              <a:spAutoFit/>
            </a:bodyPr>
            <a:lstStyle/>
            <a:p>
              <a:r>
                <a:rPr lang="fi-FI" sz="2400" err="1">
                  <a:latin typeface="+mj-lt"/>
                </a:rPr>
                <a:t>V(r</a:t>
              </a:r>
              <a:r>
                <a:rPr lang="fi-FI" sz="2400">
                  <a:latin typeface="+mj-lt"/>
                </a:rPr>
                <a:t>)</a:t>
              </a:r>
              <a:endParaRPr lang="en-US" sz="2400">
                <a:latin typeface="+mj-lt"/>
              </a:endParaRPr>
            </a:p>
          </p:txBody>
        </p:sp>
        <p:sp>
          <p:nvSpPr>
            <p:cNvPr id="14" name="TextBox 13">
              <a:extLst>
                <a:ext uri="{FF2B5EF4-FFF2-40B4-BE49-F238E27FC236}">
                  <a16:creationId xmlns:a16="http://schemas.microsoft.com/office/drawing/2014/main" id="{44889328-9679-F871-C4A8-579E90D35E43}"/>
                </a:ext>
              </a:extLst>
            </p:cNvPr>
            <p:cNvSpPr txBox="1"/>
            <p:nvPr/>
          </p:nvSpPr>
          <p:spPr>
            <a:xfrm>
              <a:off x="8412479" y="2166075"/>
              <a:ext cx="273707" cy="517478"/>
            </a:xfrm>
            <a:prstGeom prst="rect">
              <a:avLst/>
            </a:prstGeom>
            <a:noFill/>
          </p:spPr>
          <p:txBody>
            <a:bodyPr wrap="none" rtlCol="0">
              <a:spAutoFit/>
            </a:bodyPr>
            <a:lstStyle/>
            <a:p>
              <a:r>
                <a:rPr lang="fi-FI" sz="2400">
                  <a:latin typeface="+mj-lt"/>
                </a:rPr>
                <a:t>r</a:t>
              </a:r>
              <a:endParaRPr lang="en-US" sz="2400">
                <a:latin typeface="+mj-lt"/>
              </a:endParaRPr>
            </a:p>
          </p:txBody>
        </p:sp>
        <p:sp>
          <p:nvSpPr>
            <p:cNvPr id="15" name="Text Box 13">
              <a:extLst>
                <a:ext uri="{FF2B5EF4-FFF2-40B4-BE49-F238E27FC236}">
                  <a16:creationId xmlns:a16="http://schemas.microsoft.com/office/drawing/2014/main" id="{BCC6978F-FCFC-9D7A-5467-7232E89326E5}"/>
                </a:ext>
              </a:extLst>
            </p:cNvPr>
            <p:cNvSpPr txBox="1">
              <a:spLocks noChangeArrowheads="1"/>
            </p:cNvSpPr>
            <p:nvPr/>
          </p:nvSpPr>
          <p:spPr bwMode="auto">
            <a:xfrm>
              <a:off x="9968601" y="4375602"/>
              <a:ext cx="1844303" cy="655431"/>
            </a:xfrm>
            <a:prstGeom prst="rect">
              <a:avLst/>
            </a:prstGeom>
            <a:noFill/>
            <a:ln w="9525">
              <a:noFill/>
              <a:miter lim="800000"/>
              <a:headEnd/>
              <a:tailEnd/>
            </a:ln>
            <a:effectLst/>
          </p:spPr>
          <p:txBody>
            <a:bodyPr wrap="square" lIns="91402" tIns="45702" rIns="91402" bIns="45702">
              <a:spAutoFit/>
            </a:bodyPr>
            <a:lstStyle/>
            <a:p>
              <a:pPr algn="l">
                <a:spcBef>
                  <a:spcPct val="50000"/>
                </a:spcBef>
                <a:defRPr/>
              </a:pPr>
              <a:r>
                <a:rPr lang="en-GB" sz="1600">
                  <a:latin typeface="+mj-lt"/>
                </a:rPr>
                <a:t>Isotope shift of atomic level</a:t>
              </a:r>
            </a:p>
          </p:txBody>
        </p:sp>
        <p:cxnSp>
          <p:nvCxnSpPr>
            <p:cNvPr id="16" name="Straight Connector 15">
              <a:extLst>
                <a:ext uri="{FF2B5EF4-FFF2-40B4-BE49-F238E27FC236}">
                  <a16:creationId xmlns:a16="http://schemas.microsoft.com/office/drawing/2014/main" id="{98270321-C22E-60E6-EBBB-5B01C33322C3}"/>
                </a:ext>
              </a:extLst>
            </p:cNvPr>
            <p:cNvCxnSpPr/>
            <p:nvPr/>
          </p:nvCxnSpPr>
          <p:spPr>
            <a:xfrm>
              <a:off x="8904083" y="4453488"/>
              <a:ext cx="838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16C1E5-250B-DE63-259E-093E67FD3EE0}"/>
                </a:ext>
              </a:extLst>
            </p:cNvPr>
            <p:cNvCxnSpPr/>
            <p:nvPr/>
          </p:nvCxnSpPr>
          <p:spPr>
            <a:xfrm>
              <a:off x="7827758" y="4605888"/>
              <a:ext cx="8382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808C97-A91A-4939-FFE4-71E6FE57F7DF}"/>
                </a:ext>
              </a:extLst>
            </p:cNvPr>
            <p:cNvCxnSpPr/>
            <p:nvPr/>
          </p:nvCxnSpPr>
          <p:spPr>
            <a:xfrm>
              <a:off x="7399133" y="4767813"/>
              <a:ext cx="2333625" cy="0"/>
            </a:xfrm>
            <a:prstGeom prst="line">
              <a:avLst/>
            </a:prstGeom>
            <a:ln w="254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2661E0-7D9D-1950-30B1-17CC541B3435}"/>
                </a:ext>
              </a:extLst>
            </p:cNvPr>
            <p:cNvCxnSpPr/>
            <p:nvPr/>
          </p:nvCxnSpPr>
          <p:spPr>
            <a:xfrm flipH="1">
              <a:off x="6694283" y="4767813"/>
              <a:ext cx="695325"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Ovaal 13">
              <a:extLst>
                <a:ext uri="{FF2B5EF4-FFF2-40B4-BE49-F238E27FC236}">
                  <a16:creationId xmlns:a16="http://schemas.microsoft.com/office/drawing/2014/main" id="{B0B1E494-AEE3-52E5-6DBB-665DDBAB5328}"/>
                </a:ext>
              </a:extLst>
            </p:cNvPr>
            <p:cNvSpPr>
              <a:spLocks noChangeAspect="1"/>
            </p:cNvSpPr>
            <p:nvPr/>
          </p:nvSpPr>
          <p:spPr>
            <a:xfrm>
              <a:off x="4219866" y="5657849"/>
              <a:ext cx="72000" cy="72000"/>
            </a:xfrm>
            <a:prstGeom prst="ellipse">
              <a:avLst/>
            </a:prstGeom>
            <a:solidFill>
              <a:srgbClr val="F35252"/>
            </a:solidFill>
            <a:ln>
              <a:no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sp>
          <p:nvSpPr>
            <p:cNvPr id="21" name="Oval 20">
              <a:extLst>
                <a:ext uri="{FF2B5EF4-FFF2-40B4-BE49-F238E27FC236}">
                  <a16:creationId xmlns:a16="http://schemas.microsoft.com/office/drawing/2014/main" id="{ED8A3481-C55E-2522-26DC-DFA9B66B8526}"/>
                </a:ext>
              </a:extLst>
            </p:cNvPr>
            <p:cNvSpPr/>
            <p:nvPr/>
          </p:nvSpPr>
          <p:spPr>
            <a:xfrm>
              <a:off x="4176757" y="5653985"/>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mj-lt"/>
                <a:cs typeface="Helvetica" panose="020B0604020202020204" pitchFamily="34" charset="0"/>
              </a:endParaRPr>
            </a:p>
          </p:txBody>
        </p:sp>
        <p:pic>
          <p:nvPicPr>
            <p:cNvPr id="22" name="Afbeelding 80">
              <a:extLst>
                <a:ext uri="{FF2B5EF4-FFF2-40B4-BE49-F238E27FC236}">
                  <a16:creationId xmlns:a16="http://schemas.microsoft.com/office/drawing/2014/main" id="{C554511B-98A7-CDC1-EEE3-7303D01F3485}"/>
                </a:ext>
              </a:extLst>
            </p:cNvPr>
            <p:cNvPicPr>
              <a:picLocks noChangeAspect="1"/>
            </p:cNvPicPr>
            <p:nvPr/>
          </p:nvPicPr>
          <p:blipFill>
            <a:blip r:embed="rId5"/>
            <a:stretch>
              <a:fillRect/>
            </a:stretch>
          </p:blipFill>
          <p:spPr>
            <a:xfrm>
              <a:off x="4004184" y="5480778"/>
              <a:ext cx="467735" cy="454105"/>
            </a:xfrm>
            <a:prstGeom prst="rect">
              <a:avLst/>
            </a:prstGeom>
          </p:spPr>
        </p:pic>
        <p:cxnSp>
          <p:nvCxnSpPr>
            <p:cNvPr id="23" name="Curved Connector 58">
              <a:extLst>
                <a:ext uri="{FF2B5EF4-FFF2-40B4-BE49-F238E27FC236}">
                  <a16:creationId xmlns:a16="http://schemas.microsoft.com/office/drawing/2014/main" id="{0F3F215C-D808-4916-7A98-5B20A8E3EDBA}"/>
                </a:ext>
              </a:extLst>
            </p:cNvPr>
            <p:cNvCxnSpPr>
              <a:cxnSpLocks/>
            </p:cNvCxnSpPr>
            <p:nvPr/>
          </p:nvCxnSpPr>
          <p:spPr>
            <a:xfrm rot="16200000" flipH="1">
              <a:off x="4021354" y="5708952"/>
              <a:ext cx="432048" cy="7618"/>
            </a:xfrm>
            <a:prstGeom prst="curvedConnector5">
              <a:avLst>
                <a:gd name="adj1" fmla="val -31746"/>
                <a:gd name="adj2" fmla="val 5040598"/>
                <a:gd name="adj3" fmla="val 131746"/>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urved Connector 60">
              <a:extLst>
                <a:ext uri="{FF2B5EF4-FFF2-40B4-BE49-F238E27FC236}">
                  <a16:creationId xmlns:a16="http://schemas.microsoft.com/office/drawing/2014/main" id="{9116459C-F9DB-66C5-2A43-0042E280FF4D}"/>
                </a:ext>
              </a:extLst>
            </p:cNvPr>
            <p:cNvCxnSpPr>
              <a:cxnSpLocks/>
            </p:cNvCxnSpPr>
            <p:nvPr/>
          </p:nvCxnSpPr>
          <p:spPr>
            <a:xfrm rot="16200000" flipH="1">
              <a:off x="4021354" y="5708952"/>
              <a:ext cx="432048" cy="7618"/>
            </a:xfrm>
            <a:prstGeom prst="curvedConnector5">
              <a:avLst>
                <a:gd name="adj1" fmla="val -12072"/>
                <a:gd name="adj2" fmla="val 3925102"/>
                <a:gd name="adj3" fmla="val 117438"/>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urved Connector 74">
              <a:extLst>
                <a:ext uri="{FF2B5EF4-FFF2-40B4-BE49-F238E27FC236}">
                  <a16:creationId xmlns:a16="http://schemas.microsoft.com/office/drawing/2014/main" id="{A9D17D8D-1FEA-9777-A342-D4500C60A9A1}"/>
                </a:ext>
              </a:extLst>
            </p:cNvPr>
            <p:cNvCxnSpPr>
              <a:cxnSpLocks/>
            </p:cNvCxnSpPr>
            <p:nvPr/>
          </p:nvCxnSpPr>
          <p:spPr>
            <a:xfrm rot="16200000" flipH="1">
              <a:off x="4021354" y="5708952"/>
              <a:ext cx="432048" cy="7618"/>
            </a:xfrm>
            <a:prstGeom prst="curvedConnector5">
              <a:avLst>
                <a:gd name="adj1" fmla="val -31746"/>
                <a:gd name="adj2" fmla="val -4897441"/>
                <a:gd name="adj3" fmla="val 131746"/>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urved Connector 75">
              <a:extLst>
                <a:ext uri="{FF2B5EF4-FFF2-40B4-BE49-F238E27FC236}">
                  <a16:creationId xmlns:a16="http://schemas.microsoft.com/office/drawing/2014/main" id="{C83FB399-3B7E-E896-DEDC-1F1B76FC4262}"/>
                </a:ext>
              </a:extLst>
            </p:cNvPr>
            <p:cNvCxnSpPr>
              <a:cxnSpLocks/>
            </p:cNvCxnSpPr>
            <p:nvPr/>
          </p:nvCxnSpPr>
          <p:spPr>
            <a:xfrm rot="16200000" flipH="1">
              <a:off x="4021354" y="5708952"/>
              <a:ext cx="432048" cy="7618"/>
            </a:xfrm>
            <a:prstGeom prst="curvedConnector5">
              <a:avLst>
                <a:gd name="adj1" fmla="val -13861"/>
                <a:gd name="adj2" fmla="val -3781945"/>
                <a:gd name="adj3" fmla="val 115649"/>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55">
              <a:extLst>
                <a:ext uri="{FF2B5EF4-FFF2-40B4-BE49-F238E27FC236}">
                  <a16:creationId xmlns:a16="http://schemas.microsoft.com/office/drawing/2014/main" id="{96AC09F7-4EF7-2D56-F2F6-34B2BE9FE5B9}"/>
                </a:ext>
              </a:extLst>
            </p:cNvPr>
            <p:cNvCxnSpPr>
              <a:cxnSpLocks/>
            </p:cNvCxnSpPr>
            <p:nvPr/>
          </p:nvCxnSpPr>
          <p:spPr>
            <a:xfrm flipV="1">
              <a:off x="4237378" y="5320109"/>
              <a:ext cx="0" cy="777686"/>
            </a:xfrm>
            <a:prstGeom prst="straightConnector1">
              <a:avLst/>
            </a:prstGeom>
            <a:ln w="47625">
              <a:solidFill>
                <a:srgbClr val="92D05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28" name="Arc 45">
              <a:extLst>
                <a:ext uri="{FF2B5EF4-FFF2-40B4-BE49-F238E27FC236}">
                  <a16:creationId xmlns:a16="http://schemas.microsoft.com/office/drawing/2014/main" id="{ABC4F1A3-C504-E699-18DA-550069808CBF}"/>
                </a:ext>
              </a:extLst>
            </p:cNvPr>
            <p:cNvSpPr>
              <a:spLocks noChangeAspect="1"/>
            </p:cNvSpPr>
            <p:nvPr/>
          </p:nvSpPr>
          <p:spPr bwMode="auto">
            <a:xfrm rot="1284754" flipH="1">
              <a:off x="3550778" y="5572625"/>
              <a:ext cx="1299499" cy="299204"/>
            </a:xfrm>
            <a:custGeom>
              <a:avLst/>
              <a:gdLst>
                <a:gd name="G0" fmla="+- 21600 0 0"/>
                <a:gd name="G1" fmla="+- 19281 0 0"/>
                <a:gd name="G2" fmla="+- 21600 0 0"/>
                <a:gd name="T0" fmla="*/ 31337 w 43200"/>
                <a:gd name="T1" fmla="*/ 0 h 40881"/>
                <a:gd name="T2" fmla="*/ 11412 w 43200"/>
                <a:gd name="T3" fmla="*/ 234 h 40881"/>
                <a:gd name="T4" fmla="*/ 21600 w 43200"/>
                <a:gd name="T5" fmla="*/ 19281 h 40881"/>
              </a:gdLst>
              <a:ahLst/>
              <a:cxnLst>
                <a:cxn ang="0">
                  <a:pos x="T0" y="T1"/>
                </a:cxn>
                <a:cxn ang="0">
                  <a:pos x="T2" y="T3"/>
                </a:cxn>
                <a:cxn ang="0">
                  <a:pos x="T4" y="T5"/>
                </a:cxn>
              </a:cxnLst>
              <a:rect l="0" t="0" r="r" b="b"/>
              <a:pathLst>
                <a:path w="43200" h="40881" fill="none" extrusionOk="0">
                  <a:moveTo>
                    <a:pt x="31336" y="0"/>
                  </a:moveTo>
                  <a:cubicBezTo>
                    <a:pt x="38612" y="3674"/>
                    <a:pt x="43200" y="11130"/>
                    <a:pt x="43200" y="19281"/>
                  </a:cubicBezTo>
                  <a:cubicBezTo>
                    <a:pt x="43200" y="31210"/>
                    <a:pt x="33529" y="40881"/>
                    <a:pt x="21600" y="40881"/>
                  </a:cubicBezTo>
                  <a:cubicBezTo>
                    <a:pt x="9670" y="40881"/>
                    <a:pt x="0" y="31210"/>
                    <a:pt x="0" y="19281"/>
                  </a:cubicBezTo>
                  <a:cubicBezTo>
                    <a:pt x="-1" y="11313"/>
                    <a:pt x="4386" y="3992"/>
                    <a:pt x="11412" y="234"/>
                  </a:cubicBezTo>
                </a:path>
                <a:path w="43200" h="40881" stroke="0" extrusionOk="0">
                  <a:moveTo>
                    <a:pt x="31336" y="0"/>
                  </a:moveTo>
                  <a:cubicBezTo>
                    <a:pt x="38612" y="3674"/>
                    <a:pt x="43200" y="11130"/>
                    <a:pt x="43200" y="19281"/>
                  </a:cubicBezTo>
                  <a:cubicBezTo>
                    <a:pt x="43200" y="31210"/>
                    <a:pt x="33529" y="40881"/>
                    <a:pt x="21600" y="40881"/>
                  </a:cubicBezTo>
                  <a:cubicBezTo>
                    <a:pt x="9670" y="40881"/>
                    <a:pt x="0" y="31210"/>
                    <a:pt x="0" y="19281"/>
                  </a:cubicBezTo>
                  <a:cubicBezTo>
                    <a:pt x="-1" y="11313"/>
                    <a:pt x="4386" y="3992"/>
                    <a:pt x="11412" y="234"/>
                  </a:cubicBezTo>
                  <a:lnTo>
                    <a:pt x="21600" y="19281"/>
                  </a:lnTo>
                  <a:close/>
                </a:path>
              </a:pathLst>
            </a:custGeom>
            <a:noFill/>
            <a:ln>
              <a:solidFill>
                <a:srgbClr val="92D050"/>
              </a:solidFill>
              <a:headEnd/>
              <a:tailEnd type="arrow" w="med" len="med"/>
            </a:ln>
          </p:spPr>
          <p:style>
            <a:lnRef idx="2">
              <a:schemeClr val="accent4"/>
            </a:lnRef>
            <a:fillRef idx="1">
              <a:schemeClr val="lt1"/>
            </a:fillRef>
            <a:effectRef idx="0">
              <a:schemeClr val="accent4"/>
            </a:effectRef>
            <a:fontRef idx="minor">
              <a:schemeClr val="dk1"/>
            </a:fontRef>
          </p:style>
          <p:txBody>
            <a:bodyPr wrap="none" anchor="ctr"/>
            <a:lstStyle/>
            <a:p>
              <a:endParaRPr lang="en-US">
                <a:latin typeface="+mj-lt"/>
                <a:cs typeface="Helvetica" panose="020B0604020202020204" pitchFamily="34" charset="0"/>
              </a:endParaRPr>
            </a:p>
          </p:txBody>
        </p:sp>
        <p:sp>
          <p:nvSpPr>
            <p:cNvPr id="29" name="Line 8">
              <a:extLst>
                <a:ext uri="{FF2B5EF4-FFF2-40B4-BE49-F238E27FC236}">
                  <a16:creationId xmlns:a16="http://schemas.microsoft.com/office/drawing/2014/main" id="{BE5F73CC-88CC-3A93-F7CF-7DA61FF6FAD6}"/>
                </a:ext>
              </a:extLst>
            </p:cNvPr>
            <p:cNvSpPr>
              <a:spLocks noChangeShapeType="1"/>
            </p:cNvSpPr>
            <p:nvPr/>
          </p:nvSpPr>
          <p:spPr bwMode="auto">
            <a:xfrm flipV="1">
              <a:off x="8783954" y="4605887"/>
              <a:ext cx="0" cy="391487"/>
            </a:xfrm>
            <a:prstGeom prst="line">
              <a:avLst/>
            </a:prstGeom>
            <a:noFill/>
            <a:ln w="28575">
              <a:solidFill>
                <a:srgbClr val="FF0000"/>
              </a:solidFill>
              <a:round/>
              <a:headEnd/>
              <a:tailEnd type="triangle" w="med" len="med"/>
            </a:ln>
            <a:effectLst/>
          </p:spPr>
          <p:txBody>
            <a:bodyPr lIns="91406" tIns="45703" rIns="91406" bIns="45703"/>
            <a:lstStyle/>
            <a:p>
              <a:pPr algn="l">
                <a:defRPr/>
              </a:pPr>
              <a:endParaRPr lang="en-GB" sz="984">
                <a:solidFill>
                  <a:srgbClr val="FFFFFF"/>
                </a:solidFill>
                <a:latin typeface="+mj-lt"/>
              </a:endParaRPr>
            </a:p>
          </p:txBody>
        </p:sp>
        <p:sp>
          <p:nvSpPr>
            <p:cNvPr id="30" name="Line 9">
              <a:extLst>
                <a:ext uri="{FF2B5EF4-FFF2-40B4-BE49-F238E27FC236}">
                  <a16:creationId xmlns:a16="http://schemas.microsoft.com/office/drawing/2014/main" id="{C6E7200B-45C6-85B8-F025-D2AE694460E7}"/>
                </a:ext>
              </a:extLst>
            </p:cNvPr>
            <p:cNvSpPr>
              <a:spLocks noChangeShapeType="1"/>
            </p:cNvSpPr>
            <p:nvPr/>
          </p:nvSpPr>
          <p:spPr bwMode="auto">
            <a:xfrm>
              <a:off x="8783954" y="4118104"/>
              <a:ext cx="0" cy="359420"/>
            </a:xfrm>
            <a:prstGeom prst="line">
              <a:avLst/>
            </a:prstGeom>
            <a:noFill/>
            <a:ln w="28575">
              <a:solidFill>
                <a:srgbClr val="FF0000"/>
              </a:solidFill>
              <a:round/>
              <a:headEnd/>
              <a:tailEnd type="triangle" w="med" len="med"/>
            </a:ln>
            <a:effectLst/>
          </p:spPr>
          <p:txBody>
            <a:bodyPr lIns="91406" tIns="45703" rIns="91406" bIns="45703"/>
            <a:lstStyle/>
            <a:p>
              <a:pPr algn="l">
                <a:defRPr/>
              </a:pPr>
              <a:endParaRPr lang="en-GB" sz="984">
                <a:solidFill>
                  <a:srgbClr val="FFFFFF"/>
                </a:solidFill>
                <a:latin typeface="+mj-lt"/>
              </a:endParaRPr>
            </a:p>
          </p:txBody>
        </p:sp>
      </p:grpSp>
      <p:sp>
        <p:nvSpPr>
          <p:cNvPr id="4" name="TextBox 3">
            <a:extLst>
              <a:ext uri="{FF2B5EF4-FFF2-40B4-BE49-F238E27FC236}">
                <a16:creationId xmlns:a16="http://schemas.microsoft.com/office/drawing/2014/main" id="{411B123F-3A16-52E1-4E12-D78538582B36}"/>
              </a:ext>
            </a:extLst>
          </p:cNvPr>
          <p:cNvSpPr txBox="1"/>
          <p:nvPr/>
        </p:nvSpPr>
        <p:spPr>
          <a:xfrm>
            <a:off x="900000" y="6395500"/>
            <a:ext cx="2523576" cy="276999"/>
          </a:xfrm>
          <a:prstGeom prst="rect">
            <a:avLst/>
          </a:prstGeom>
          <a:noFill/>
        </p:spPr>
        <p:txBody>
          <a:bodyPr wrap="none" rtlCol="0" anchor="ctr">
            <a:spAutoFit/>
          </a:bodyPr>
          <a:lstStyle/>
          <a:p>
            <a:r>
              <a:rPr lang="en-BE" sz="1200" i="1" dirty="0">
                <a:solidFill>
                  <a:srgbClr val="DCE7F0"/>
                </a:solidFill>
              </a:rPr>
              <a:t>Illustration courtesy of R.P. de Groote.</a:t>
            </a:r>
          </a:p>
        </p:txBody>
      </p:sp>
    </p:spTree>
    <p:extLst>
      <p:ext uri="{BB962C8B-B14F-4D97-AF65-F5344CB8AC3E}">
        <p14:creationId xmlns:p14="http://schemas.microsoft.com/office/powerpoint/2010/main" val="3745350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4" name="Shape 240">
            <a:extLst>
              <a:ext uri="{FF2B5EF4-FFF2-40B4-BE49-F238E27FC236}">
                <a16:creationId xmlns:a16="http://schemas.microsoft.com/office/drawing/2014/main" id="{A5DC2A25-B2C1-E2EF-A643-EF2225093EAF}"/>
              </a:ext>
            </a:extLst>
          </p:cNvPr>
          <p:cNvSpPr txBox="1">
            <a:spLocks noGrp="1"/>
          </p:cNvSpPr>
          <p:nvPr>
            <p:ph type="title"/>
          </p:nvPr>
        </p:nvSpPr>
        <p:spPr>
          <a:xfrm>
            <a:off x="575999" y="576000"/>
            <a:ext cx="11354744" cy="1112675"/>
          </a:xfrm>
          <a:prstGeom prst="rect">
            <a:avLst/>
          </a:prstGeom>
        </p:spPr>
        <p:txBody>
          <a:bodyPr>
            <a:normAutofit/>
          </a:bodyPr>
          <a:lstStyle/>
          <a:p>
            <a:r>
              <a:rPr lang="en-US" dirty="0"/>
              <a:t>Finite size correction for transitions</a:t>
            </a:r>
            <a:endParaRPr dirty="0"/>
          </a:p>
        </p:txBody>
      </p:sp>
      <p:sp>
        <p:nvSpPr>
          <p:cNvPr id="369" name="Shape 369"/>
          <p:cNvSpPr txBox="1">
            <a:spLocks noGrp="1"/>
          </p:cNvSpPr>
          <p:nvPr>
            <p:ph idx="1"/>
          </p:nvPr>
        </p:nvSpPr>
        <p:spPr>
          <a:xfrm>
            <a:off x="576000" y="1688675"/>
            <a:ext cx="6830084" cy="4363971"/>
          </a:xfrm>
          <a:prstGeom prst="rect">
            <a:avLst/>
          </a:prstGeom>
        </p:spPr>
        <p:txBody>
          <a:bodyPr/>
          <a:lstStyle/>
          <a:p>
            <a:r>
              <a:rPr lang="en-US" dirty="0"/>
              <a:t>Rather than extracting the absolute finite size effect on a single level, we probe the changes across isotopes of a transition between levels: i</a:t>
            </a:r>
            <a:r>
              <a:rPr dirty="0"/>
              <a:t>sotope shifts</a:t>
            </a:r>
          </a:p>
          <a:p>
            <a:pPr lvl="1">
              <a:buChar char="‣"/>
              <a:defRPr sz="2000"/>
            </a:pPr>
            <a:r>
              <a:rPr dirty="0"/>
              <a:t>∂&lt;r</a:t>
            </a:r>
            <a:r>
              <a:rPr baseline="31999" dirty="0"/>
              <a:t>2</a:t>
            </a:r>
            <a:r>
              <a:rPr dirty="0"/>
              <a:t>&gt;</a:t>
            </a:r>
          </a:p>
          <a:p>
            <a:pPr lvl="1">
              <a:buChar char="‣"/>
              <a:defRPr sz="2000"/>
            </a:pPr>
            <a:r>
              <a:rPr dirty="0"/>
              <a:t>Accessible over long chains of isotopes</a:t>
            </a:r>
          </a:p>
        </p:txBody>
      </p:sp>
      <p:grpSp>
        <p:nvGrpSpPr>
          <p:cNvPr id="378" name="Group 378"/>
          <p:cNvGrpSpPr/>
          <p:nvPr/>
        </p:nvGrpSpPr>
        <p:grpSpPr>
          <a:xfrm>
            <a:off x="8014242" y="1881108"/>
            <a:ext cx="3013913" cy="1585341"/>
            <a:chOff x="0" y="0"/>
            <a:chExt cx="3013912" cy="1585339"/>
          </a:xfrm>
        </p:grpSpPr>
        <p:pic>
          <p:nvPicPr>
            <p:cNvPr id="370" name="pasted-image.png"/>
            <p:cNvPicPr>
              <a:picLocks noChangeAspect="1"/>
            </p:cNvPicPr>
            <p:nvPr/>
          </p:nvPicPr>
          <p:blipFill>
            <a:blip r:embed="rId3"/>
            <a:stretch>
              <a:fillRect/>
            </a:stretch>
          </p:blipFill>
          <p:spPr>
            <a:xfrm>
              <a:off x="0" y="0"/>
              <a:ext cx="1476628" cy="1271580"/>
            </a:xfrm>
            <a:prstGeom prst="rect">
              <a:avLst/>
            </a:prstGeom>
            <a:ln w="12700" cap="flat">
              <a:noFill/>
              <a:miter lim="400000"/>
            </a:ln>
            <a:effectLst/>
          </p:spPr>
        </p:pic>
        <p:pic>
          <p:nvPicPr>
            <p:cNvPr id="371" name="pasted-image.pdf"/>
            <p:cNvPicPr>
              <a:picLocks/>
            </p:cNvPicPr>
            <p:nvPr/>
          </p:nvPicPr>
          <p:blipFill>
            <a:blip r:embed="rId3"/>
            <a:stretch>
              <a:fillRect/>
            </a:stretch>
          </p:blipFill>
          <p:spPr>
            <a:xfrm>
              <a:off x="1567119" y="97188"/>
              <a:ext cx="1446794" cy="1018792"/>
            </a:xfrm>
            <a:prstGeom prst="rect">
              <a:avLst/>
            </a:prstGeom>
            <a:ln w="12700" cap="flat">
              <a:noFill/>
              <a:miter lim="400000"/>
            </a:ln>
            <a:effectLst/>
          </p:spPr>
        </p:pic>
        <p:sp>
          <p:nvSpPr>
            <p:cNvPr id="372" name="Shape 372"/>
            <p:cNvSpPr txBox="1"/>
            <p:nvPr/>
          </p:nvSpPr>
          <p:spPr>
            <a:xfrm>
              <a:off x="608157" y="1183186"/>
              <a:ext cx="260313" cy="4021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defRPr sz="1600">
                  <a:solidFill>
                    <a:srgbClr val="000000"/>
                  </a:solidFill>
                  <a:latin typeface="Helvetica Light"/>
                  <a:ea typeface="Helvetica Light"/>
                  <a:cs typeface="Helvetica Light"/>
                  <a:sym typeface="Helvetica Light"/>
                </a:defRPr>
              </a:lvl1pPr>
            </a:lstStyle>
            <a:p>
              <a:r>
                <a:t>A</a:t>
              </a:r>
            </a:p>
          </p:txBody>
        </p:sp>
        <p:sp>
          <p:nvSpPr>
            <p:cNvPr id="373" name="Shape 373"/>
            <p:cNvSpPr txBox="1"/>
            <p:nvPr/>
          </p:nvSpPr>
          <p:spPr>
            <a:xfrm>
              <a:off x="2139353" y="1183186"/>
              <a:ext cx="302326" cy="4021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defRPr sz="1600">
                  <a:solidFill>
                    <a:srgbClr val="000000"/>
                  </a:solidFill>
                  <a:latin typeface="Helvetica Light"/>
                  <a:ea typeface="Helvetica Light"/>
                  <a:cs typeface="Helvetica Light"/>
                  <a:sym typeface="Helvetica Light"/>
                </a:defRPr>
              </a:lvl1pPr>
            </a:lstStyle>
            <a:p>
              <a:r>
                <a:t>A’</a:t>
              </a:r>
            </a:p>
          </p:txBody>
        </p:sp>
        <p:pic>
          <p:nvPicPr>
            <p:cNvPr id="374" name="pasted-image.png"/>
            <p:cNvPicPr>
              <a:picLocks noChangeAspect="1"/>
            </p:cNvPicPr>
            <p:nvPr/>
          </p:nvPicPr>
          <p:blipFill>
            <a:blip r:embed="rId4"/>
            <a:stretch>
              <a:fillRect/>
            </a:stretch>
          </p:blipFill>
          <p:spPr>
            <a:xfrm>
              <a:off x="294838" y="494693"/>
              <a:ext cx="227203" cy="185454"/>
            </a:xfrm>
            <a:prstGeom prst="rect">
              <a:avLst/>
            </a:prstGeom>
            <a:ln w="12700" cap="flat">
              <a:noFill/>
              <a:miter lim="400000"/>
            </a:ln>
            <a:effectLst/>
          </p:spPr>
        </p:pic>
        <p:grpSp>
          <p:nvGrpSpPr>
            <p:cNvPr id="377" name="Group 377"/>
            <p:cNvGrpSpPr/>
            <p:nvPr/>
          </p:nvGrpSpPr>
          <p:grpSpPr>
            <a:xfrm>
              <a:off x="1698069" y="216513"/>
              <a:ext cx="636371" cy="768837"/>
              <a:chOff x="0" y="0"/>
              <a:chExt cx="636370" cy="768835"/>
            </a:xfrm>
          </p:grpSpPr>
          <p:pic>
            <p:nvPicPr>
              <p:cNvPr id="375" name="pasted-image.pdf"/>
              <p:cNvPicPr>
                <a:picLocks noChangeAspect="1"/>
              </p:cNvPicPr>
              <p:nvPr/>
            </p:nvPicPr>
            <p:blipFill>
              <a:blip r:embed="rId4"/>
              <a:srcRect/>
              <a:stretch>
                <a:fillRect/>
              </a:stretch>
            </p:blipFill>
            <p:spPr>
              <a:xfrm>
                <a:off x="125122" y="260196"/>
                <a:ext cx="242061" cy="197580"/>
              </a:xfrm>
              <a:prstGeom prst="rect">
                <a:avLst/>
              </a:prstGeom>
              <a:ln w="12700" cap="flat">
                <a:noFill/>
                <a:miter lim="400000"/>
              </a:ln>
              <a:effectLst/>
            </p:spPr>
          </p:pic>
          <p:sp>
            <p:nvSpPr>
              <p:cNvPr id="376" name="Shape 376"/>
              <p:cNvSpPr txBox="1"/>
              <p:nvPr/>
            </p:nvSpPr>
            <p:spPr>
              <a:xfrm>
                <a:off x="0" y="0"/>
                <a:ext cx="636371" cy="7688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defRPr sz="2300">
                    <a:solidFill>
                      <a:srgbClr val="000000"/>
                    </a:solidFill>
                    <a:latin typeface="Helvetica Light"/>
                    <a:ea typeface="Helvetica Light"/>
                    <a:cs typeface="Helvetica Light"/>
                    <a:sym typeface="Helvetica Light"/>
                  </a:defRPr>
                </a:lvl1pPr>
              </a:lstStyle>
              <a:p>
                <a:r>
                  <a:t>  ’</a:t>
                </a:r>
              </a:p>
            </p:txBody>
          </p:sp>
        </p:grpSp>
      </p:grpSp>
      <p:pic>
        <p:nvPicPr>
          <p:cNvPr id="379" name="pasted-image.png"/>
          <p:cNvPicPr>
            <a:picLocks noChangeAspect="1"/>
          </p:cNvPicPr>
          <p:nvPr/>
        </p:nvPicPr>
        <p:blipFill>
          <a:blip r:embed="rId5"/>
          <a:stretch>
            <a:fillRect/>
          </a:stretch>
        </p:blipFill>
        <p:spPr>
          <a:xfrm>
            <a:off x="900000" y="4028927"/>
            <a:ext cx="4416218" cy="639673"/>
          </a:xfrm>
          <a:prstGeom prst="rect">
            <a:avLst/>
          </a:prstGeom>
          <a:ln w="12700">
            <a:miter lim="400000"/>
          </a:ln>
        </p:spPr>
      </p:pic>
      <p:sp>
        <p:nvSpPr>
          <p:cNvPr id="381" name="Shape 381"/>
          <p:cNvSpPr txBox="1"/>
          <p:nvPr/>
        </p:nvSpPr>
        <p:spPr>
          <a:xfrm>
            <a:off x="575999" y="4747277"/>
            <a:ext cx="5526143" cy="1200327"/>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hemeClr val="accent2"/>
          </a:lnRef>
          <a:fillRef idx="3">
            <a:schemeClr val="accent2"/>
          </a:fillRef>
          <a:effectRef idx="3">
            <a:schemeClr val="accent2"/>
          </a:effectRef>
          <a:fontRef idx="minor">
            <a:schemeClr val="lt1"/>
          </a:fontRef>
        </p:style>
        <p:txBody>
          <a:bodyPr wrap="square" lIns="45719" tIns="45719" rIns="45719" bIns="45719" numCol="1" anchor="t">
            <a:spAutoFit/>
          </a:bodyPr>
          <a:lstStyle/>
          <a:p>
            <a:pPr algn="ctr">
              <a:defRPr b="1">
                <a:solidFill>
                  <a:srgbClr val="FFFFFF"/>
                </a:solidFill>
              </a:defRPr>
            </a:pPr>
            <a:r>
              <a:rPr dirty="0"/>
              <a:t>Completely independent of nuclear models!</a:t>
            </a:r>
          </a:p>
          <a:p>
            <a:pPr algn="ctr">
              <a:defRPr b="1" i="1">
                <a:solidFill>
                  <a:srgbClr val="FFFFFF"/>
                </a:solidFill>
              </a:defRPr>
            </a:pPr>
            <a:r>
              <a:rPr dirty="0"/>
              <a:t>M</a:t>
            </a:r>
            <a:r>
              <a:rPr baseline="-5999" dirty="0"/>
              <a:t>SMS</a:t>
            </a:r>
            <a:r>
              <a:rPr dirty="0"/>
              <a:t>  and F are affected by the entire electron cloud</a:t>
            </a:r>
          </a:p>
          <a:p>
            <a:pPr algn="ctr">
              <a:defRPr b="1" i="1">
                <a:solidFill>
                  <a:srgbClr val="FFFFFF"/>
                </a:solidFill>
              </a:defRPr>
            </a:pPr>
            <a:r>
              <a:rPr dirty="0"/>
              <a:t>⇒ nearly impossible to compute from first principle beyond 3 electrons</a:t>
            </a:r>
          </a:p>
        </p:txBody>
      </p:sp>
      <p:pic>
        <p:nvPicPr>
          <p:cNvPr id="5" name="laser_shifts_compare.png">
            <a:extLst>
              <a:ext uri="{FF2B5EF4-FFF2-40B4-BE49-F238E27FC236}">
                <a16:creationId xmlns:a16="http://schemas.microsoft.com/office/drawing/2014/main" id="{EFB47B9D-8A44-3848-76F6-7BB34B47E7F7}"/>
              </a:ext>
            </a:extLst>
          </p:cNvPr>
          <p:cNvPicPr>
            <a:picLocks noChangeAspect="1"/>
          </p:cNvPicPr>
          <p:nvPr/>
        </p:nvPicPr>
        <p:blipFill>
          <a:blip r:embed="rId6"/>
          <a:stretch>
            <a:fillRect/>
          </a:stretch>
        </p:blipFill>
        <p:spPr>
          <a:xfrm>
            <a:off x="6524146" y="3870660"/>
            <a:ext cx="5236030" cy="1919025"/>
          </a:xfrm>
          <a:prstGeom prst="rect">
            <a:avLst/>
          </a:prstGeom>
          <a:ln w="12700">
            <a:miter lim="400000"/>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0DB74-2D98-D25F-0FEA-A693514DA147}"/>
            </a:ext>
          </a:extLst>
        </p:cNvPr>
        <p:cNvGrpSpPr/>
        <p:nvPr/>
      </p:nvGrpSpPr>
      <p:grpSpPr>
        <a:xfrm>
          <a:off x="0" y="0"/>
          <a:ext cx="0" cy="0"/>
          <a:chOff x="0" y="0"/>
          <a:chExt cx="0" cy="0"/>
        </a:xfrm>
      </p:grpSpPr>
      <p:sp>
        <p:nvSpPr>
          <p:cNvPr id="367" name="Shape 367">
            <a:extLst>
              <a:ext uri="{FF2B5EF4-FFF2-40B4-BE49-F238E27FC236}">
                <a16:creationId xmlns:a16="http://schemas.microsoft.com/office/drawing/2014/main" id="{D7BEE293-64D1-FB60-EDFC-C6089A51C689}"/>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dirty="0"/>
          </a:p>
        </p:txBody>
      </p:sp>
      <p:sp>
        <p:nvSpPr>
          <p:cNvPr id="4" name="Shape 240">
            <a:extLst>
              <a:ext uri="{FF2B5EF4-FFF2-40B4-BE49-F238E27FC236}">
                <a16:creationId xmlns:a16="http://schemas.microsoft.com/office/drawing/2014/main" id="{386E9CE7-0AB5-F3E2-6A69-19A6F717A25B}"/>
              </a:ext>
            </a:extLst>
          </p:cNvPr>
          <p:cNvSpPr txBox="1">
            <a:spLocks noGrp="1"/>
          </p:cNvSpPr>
          <p:nvPr>
            <p:ph type="title"/>
          </p:nvPr>
        </p:nvSpPr>
        <p:spPr>
          <a:xfrm>
            <a:off x="575999" y="576000"/>
            <a:ext cx="11354744" cy="1112675"/>
          </a:xfrm>
          <a:prstGeom prst="rect">
            <a:avLst/>
          </a:prstGeom>
        </p:spPr>
        <p:txBody>
          <a:bodyPr>
            <a:normAutofit/>
          </a:bodyPr>
          <a:lstStyle/>
          <a:p>
            <a:r>
              <a:rPr lang="en-US" dirty="0"/>
              <a:t>Hyperfine structure </a:t>
            </a:r>
            <a:endParaRPr dirty="0"/>
          </a:p>
        </p:txBody>
      </p:sp>
      <p:sp>
        <p:nvSpPr>
          <p:cNvPr id="369" name="Shape 369">
            <a:extLst>
              <a:ext uri="{FF2B5EF4-FFF2-40B4-BE49-F238E27FC236}">
                <a16:creationId xmlns:a16="http://schemas.microsoft.com/office/drawing/2014/main" id="{C834423C-60B2-4997-3019-5EB305DEA104}"/>
              </a:ext>
            </a:extLst>
          </p:cNvPr>
          <p:cNvSpPr txBox="1">
            <a:spLocks noGrp="1"/>
          </p:cNvSpPr>
          <p:nvPr>
            <p:ph idx="1"/>
          </p:nvPr>
        </p:nvSpPr>
        <p:spPr>
          <a:xfrm>
            <a:off x="575999" y="2440432"/>
            <a:ext cx="11040001" cy="3612214"/>
          </a:xfrm>
          <a:prstGeom prst="rect">
            <a:avLst/>
          </a:prstGeom>
        </p:spPr>
        <p:txBody>
          <a:bodyPr/>
          <a:lstStyle/>
          <a:p>
            <a:r>
              <a:rPr lang="en-US" dirty="0"/>
              <a:t>Besides the finite size effect, the structure of the nucleus results in the presence of electric currents and electric field gradients, with which the electrons may interact.</a:t>
            </a:r>
          </a:p>
          <a:p>
            <a:r>
              <a:rPr lang="en-US" dirty="0"/>
              <a:t>This is best represented in a Taylor expansion of the Coulomb interaction in terms of multipoles:</a:t>
            </a:r>
          </a:p>
          <a:p>
            <a:endParaRPr lang="en-US" dirty="0"/>
          </a:p>
          <a:p>
            <a:endParaRPr lang="en-US" dirty="0"/>
          </a:p>
        </p:txBody>
      </p:sp>
      <p:grpSp>
        <p:nvGrpSpPr>
          <p:cNvPr id="2" name="Group 166">
            <a:extLst>
              <a:ext uri="{FF2B5EF4-FFF2-40B4-BE49-F238E27FC236}">
                <a16:creationId xmlns:a16="http://schemas.microsoft.com/office/drawing/2014/main" id="{A6B89B6E-2E10-D052-19C4-19DCF464585D}"/>
              </a:ext>
            </a:extLst>
          </p:cNvPr>
          <p:cNvGrpSpPr/>
          <p:nvPr/>
        </p:nvGrpSpPr>
        <p:grpSpPr>
          <a:xfrm>
            <a:off x="7524639" y="297955"/>
            <a:ext cx="4287548" cy="1978724"/>
            <a:chOff x="0" y="0"/>
            <a:chExt cx="4287546" cy="1978722"/>
          </a:xfrm>
        </p:grpSpPr>
        <p:pic>
          <p:nvPicPr>
            <p:cNvPr id="3" name="Tijdelijke aanduiding voor afbeelding 2" descr="Tijdelijke aanduiding voor afbeelding 2">
              <a:extLst>
                <a:ext uri="{FF2B5EF4-FFF2-40B4-BE49-F238E27FC236}">
                  <a16:creationId xmlns:a16="http://schemas.microsoft.com/office/drawing/2014/main" id="{E6BFAF7E-E4C8-337A-B410-B2AC39C2653C}"/>
                </a:ext>
              </a:extLst>
            </p:cNvPr>
            <p:cNvPicPr>
              <a:picLocks noChangeAspect="1"/>
            </p:cNvPicPr>
            <p:nvPr/>
          </p:nvPicPr>
          <p:blipFill>
            <a:blip r:embed="rId3"/>
            <a:srcRect l="2082" t="7049"/>
            <a:stretch>
              <a:fillRect/>
            </a:stretch>
          </p:blipFill>
          <p:spPr>
            <a:xfrm>
              <a:off x="0" y="0"/>
              <a:ext cx="4287547" cy="1978723"/>
            </a:xfrm>
            <a:prstGeom prst="rect">
              <a:avLst/>
            </a:prstGeom>
            <a:ln w="12700" cap="flat">
              <a:noFill/>
              <a:miter lim="400000"/>
            </a:ln>
            <a:effectLst/>
          </p:spPr>
        </p:pic>
        <p:sp>
          <p:nvSpPr>
            <p:cNvPr id="6" name="Shape 164">
              <a:extLst>
                <a:ext uri="{FF2B5EF4-FFF2-40B4-BE49-F238E27FC236}">
                  <a16:creationId xmlns:a16="http://schemas.microsoft.com/office/drawing/2014/main" id="{45AAA60E-A478-FB24-B7C7-09888A4C9A01}"/>
                </a:ext>
              </a:extLst>
            </p:cNvPr>
            <p:cNvSpPr/>
            <p:nvPr/>
          </p:nvSpPr>
          <p:spPr>
            <a:xfrm>
              <a:off x="364071" y="114293"/>
              <a:ext cx="1432565" cy="83676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 name="Shape 165">
              <a:extLst>
                <a:ext uri="{FF2B5EF4-FFF2-40B4-BE49-F238E27FC236}">
                  <a16:creationId xmlns:a16="http://schemas.microsoft.com/office/drawing/2014/main" id="{AE328F2D-475E-6592-BF6F-775A56FC3324}"/>
                </a:ext>
              </a:extLst>
            </p:cNvPr>
            <p:cNvSpPr/>
            <p:nvPr/>
          </p:nvSpPr>
          <p:spPr>
            <a:xfrm>
              <a:off x="118805" y="229382"/>
              <a:ext cx="325768" cy="310788"/>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pic>
        <p:nvPicPr>
          <p:cNvPr id="14" name="Picture 13">
            <a:extLst>
              <a:ext uri="{FF2B5EF4-FFF2-40B4-BE49-F238E27FC236}">
                <a16:creationId xmlns:a16="http://schemas.microsoft.com/office/drawing/2014/main" id="{CB26A2EE-6F90-59C4-B756-BA9DAF67B552}"/>
              </a:ext>
            </a:extLst>
          </p:cNvPr>
          <p:cNvPicPr>
            <a:picLocks noChangeAspect="1"/>
          </p:cNvPicPr>
          <p:nvPr/>
        </p:nvPicPr>
        <p:blipFill>
          <a:blip r:embed="rId4"/>
          <a:stretch>
            <a:fillRect/>
          </a:stretch>
        </p:blipFill>
        <p:spPr>
          <a:xfrm>
            <a:off x="2419349" y="4895850"/>
            <a:ext cx="7353300" cy="609600"/>
          </a:xfrm>
          <a:prstGeom prst="rect">
            <a:avLst/>
          </a:prstGeom>
        </p:spPr>
      </p:pic>
    </p:spTree>
    <p:extLst>
      <p:ext uri="{BB962C8B-B14F-4D97-AF65-F5344CB8AC3E}">
        <p14:creationId xmlns:p14="http://schemas.microsoft.com/office/powerpoint/2010/main" val="151692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0B06-A461-755F-6736-EA5FCEBE4FFA}"/>
            </a:ext>
          </a:extLst>
        </p:cNvPr>
        <p:cNvGrpSpPr/>
        <p:nvPr/>
      </p:nvGrpSpPr>
      <p:grpSpPr>
        <a:xfrm>
          <a:off x="0" y="0"/>
          <a:ext cx="0" cy="0"/>
          <a:chOff x="0" y="0"/>
          <a:chExt cx="0" cy="0"/>
        </a:xfrm>
      </p:grpSpPr>
      <p:sp>
        <p:nvSpPr>
          <p:cNvPr id="367" name="Shape 367">
            <a:extLst>
              <a:ext uri="{FF2B5EF4-FFF2-40B4-BE49-F238E27FC236}">
                <a16:creationId xmlns:a16="http://schemas.microsoft.com/office/drawing/2014/main" id="{AA32A93A-8764-0B1D-38D4-B131133636C0}"/>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dirty="0"/>
          </a:p>
        </p:txBody>
      </p:sp>
      <p:sp>
        <p:nvSpPr>
          <p:cNvPr id="4" name="Shape 240">
            <a:extLst>
              <a:ext uri="{FF2B5EF4-FFF2-40B4-BE49-F238E27FC236}">
                <a16:creationId xmlns:a16="http://schemas.microsoft.com/office/drawing/2014/main" id="{80FF47A0-4AF9-9933-9571-D25810F30CA3}"/>
              </a:ext>
            </a:extLst>
          </p:cNvPr>
          <p:cNvSpPr txBox="1">
            <a:spLocks noGrp="1"/>
          </p:cNvSpPr>
          <p:nvPr>
            <p:ph type="title"/>
          </p:nvPr>
        </p:nvSpPr>
        <p:spPr>
          <a:xfrm>
            <a:off x="575999" y="576000"/>
            <a:ext cx="11354744" cy="1112675"/>
          </a:xfrm>
          <a:prstGeom prst="rect">
            <a:avLst/>
          </a:prstGeom>
        </p:spPr>
        <p:txBody>
          <a:bodyPr>
            <a:normAutofit/>
          </a:bodyPr>
          <a:lstStyle/>
          <a:p>
            <a:r>
              <a:rPr lang="en-US" dirty="0"/>
              <a:t>Hyperfine structure </a:t>
            </a:r>
            <a:endParaRPr dirty="0"/>
          </a:p>
        </p:txBody>
      </p:sp>
      <p:sp>
        <p:nvSpPr>
          <p:cNvPr id="369" name="Shape 369">
            <a:extLst>
              <a:ext uri="{FF2B5EF4-FFF2-40B4-BE49-F238E27FC236}">
                <a16:creationId xmlns:a16="http://schemas.microsoft.com/office/drawing/2014/main" id="{78E8651C-DA40-64FF-F981-AF859CBD9110}"/>
              </a:ext>
            </a:extLst>
          </p:cNvPr>
          <p:cNvSpPr txBox="1">
            <a:spLocks noGrp="1"/>
          </p:cNvSpPr>
          <p:nvPr>
            <p:ph idx="1"/>
          </p:nvPr>
        </p:nvSpPr>
        <p:spPr>
          <a:xfrm>
            <a:off x="576000" y="1688675"/>
            <a:ext cx="6830084" cy="4363971"/>
          </a:xfrm>
          <a:prstGeom prst="rect">
            <a:avLst/>
          </a:prstGeom>
        </p:spPr>
        <p:txBody>
          <a:bodyPr/>
          <a:lstStyle/>
          <a:p>
            <a:r>
              <a:rPr lang="en-US" dirty="0"/>
              <a:t>The spin of the nucleus couples with the angular momentum of the electronic level and results in a perturbation of that level that lifts the degeneracy of the m-substates.</a:t>
            </a:r>
          </a:p>
          <a:p>
            <a:endParaRPr lang="en-US" dirty="0"/>
          </a:p>
          <a:p>
            <a:endParaRPr lang="en-US" dirty="0"/>
          </a:p>
        </p:txBody>
      </p:sp>
      <p:sp>
        <p:nvSpPr>
          <p:cNvPr id="381" name="Shape 381">
            <a:extLst>
              <a:ext uri="{FF2B5EF4-FFF2-40B4-BE49-F238E27FC236}">
                <a16:creationId xmlns:a16="http://schemas.microsoft.com/office/drawing/2014/main" id="{6430FD9C-E368-EB89-4C35-82E61AE9FF0B}"/>
              </a:ext>
            </a:extLst>
          </p:cNvPr>
          <p:cNvSpPr txBox="1"/>
          <p:nvPr/>
        </p:nvSpPr>
        <p:spPr>
          <a:xfrm>
            <a:off x="4314259" y="4796794"/>
            <a:ext cx="7497929" cy="1200327"/>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hemeClr val="accent2"/>
          </a:lnRef>
          <a:fillRef idx="3">
            <a:schemeClr val="accent2"/>
          </a:fillRef>
          <a:effectRef idx="3">
            <a:schemeClr val="accent2"/>
          </a:effectRef>
          <a:fontRef idx="minor">
            <a:schemeClr val="lt1"/>
          </a:fontRef>
        </p:style>
        <p:txBody>
          <a:bodyPr wrap="square" lIns="45719" tIns="45719" rIns="45719" bIns="45719" numCol="1" anchor="t">
            <a:spAutoFit/>
          </a:bodyPr>
          <a:lstStyle/>
          <a:p>
            <a:pPr algn="ctr">
              <a:defRPr b="1">
                <a:solidFill>
                  <a:srgbClr val="FFFFFF"/>
                </a:solidFill>
              </a:defRPr>
            </a:pPr>
            <a:r>
              <a:rPr lang="en-US" dirty="0"/>
              <a:t>The hyperfine structure depends upon</a:t>
            </a:r>
          </a:p>
          <a:p>
            <a:pPr marL="285750" indent="-285750" algn="ctr">
              <a:buFont typeface="Wingdings" pitchFamily="2" charset="2"/>
              <a:buChar char="Ø"/>
              <a:defRPr b="1">
                <a:solidFill>
                  <a:srgbClr val="FFFFFF"/>
                </a:solidFill>
              </a:defRPr>
            </a:pPr>
            <a:r>
              <a:rPr lang="en-US" dirty="0"/>
              <a:t>The nuclear spin</a:t>
            </a:r>
          </a:p>
          <a:p>
            <a:pPr marL="285750" indent="-285750" algn="ctr">
              <a:buFont typeface="Wingdings" pitchFamily="2" charset="2"/>
              <a:buChar char="Ø"/>
              <a:defRPr b="1">
                <a:solidFill>
                  <a:srgbClr val="FFFFFF"/>
                </a:solidFill>
              </a:defRPr>
            </a:pPr>
            <a:r>
              <a:rPr lang="en-US" dirty="0"/>
              <a:t>The nuclear magnetic dipole moment</a:t>
            </a:r>
          </a:p>
          <a:p>
            <a:pPr marL="285750" indent="-285750" algn="ctr">
              <a:buFont typeface="Wingdings" pitchFamily="2" charset="2"/>
              <a:buChar char="Ø"/>
              <a:defRPr b="1">
                <a:solidFill>
                  <a:srgbClr val="FFFFFF"/>
                </a:solidFill>
              </a:defRPr>
            </a:pPr>
            <a:r>
              <a:rPr lang="en-US" dirty="0"/>
              <a:t>The nuclear electric quadrupole moment</a:t>
            </a:r>
            <a:endParaRPr dirty="0"/>
          </a:p>
        </p:txBody>
      </p:sp>
      <p:grpSp>
        <p:nvGrpSpPr>
          <p:cNvPr id="2" name="Group 166">
            <a:extLst>
              <a:ext uri="{FF2B5EF4-FFF2-40B4-BE49-F238E27FC236}">
                <a16:creationId xmlns:a16="http://schemas.microsoft.com/office/drawing/2014/main" id="{F00D460E-F6CE-B0D6-A3EA-854D6F3A81FB}"/>
              </a:ext>
            </a:extLst>
          </p:cNvPr>
          <p:cNvGrpSpPr/>
          <p:nvPr/>
        </p:nvGrpSpPr>
        <p:grpSpPr>
          <a:xfrm>
            <a:off x="7524639" y="297955"/>
            <a:ext cx="4287548" cy="1978724"/>
            <a:chOff x="0" y="0"/>
            <a:chExt cx="4287546" cy="1978722"/>
          </a:xfrm>
        </p:grpSpPr>
        <p:pic>
          <p:nvPicPr>
            <p:cNvPr id="3" name="Tijdelijke aanduiding voor afbeelding 2" descr="Tijdelijke aanduiding voor afbeelding 2">
              <a:extLst>
                <a:ext uri="{FF2B5EF4-FFF2-40B4-BE49-F238E27FC236}">
                  <a16:creationId xmlns:a16="http://schemas.microsoft.com/office/drawing/2014/main" id="{5A64AB62-8CCB-C77E-2CE6-EB65FD7A7FB9}"/>
                </a:ext>
              </a:extLst>
            </p:cNvPr>
            <p:cNvPicPr>
              <a:picLocks noChangeAspect="1"/>
            </p:cNvPicPr>
            <p:nvPr/>
          </p:nvPicPr>
          <p:blipFill>
            <a:blip r:embed="rId3"/>
            <a:srcRect l="2082" t="7049"/>
            <a:stretch>
              <a:fillRect/>
            </a:stretch>
          </p:blipFill>
          <p:spPr>
            <a:xfrm>
              <a:off x="0" y="0"/>
              <a:ext cx="4287547" cy="1978723"/>
            </a:xfrm>
            <a:prstGeom prst="rect">
              <a:avLst/>
            </a:prstGeom>
            <a:ln w="12700" cap="flat">
              <a:noFill/>
              <a:miter lim="400000"/>
            </a:ln>
            <a:effectLst/>
          </p:spPr>
        </p:pic>
        <p:sp>
          <p:nvSpPr>
            <p:cNvPr id="6" name="Shape 164">
              <a:extLst>
                <a:ext uri="{FF2B5EF4-FFF2-40B4-BE49-F238E27FC236}">
                  <a16:creationId xmlns:a16="http://schemas.microsoft.com/office/drawing/2014/main" id="{C2B6B187-BF53-1D9B-F13C-86D55ABBE833}"/>
                </a:ext>
              </a:extLst>
            </p:cNvPr>
            <p:cNvSpPr/>
            <p:nvPr/>
          </p:nvSpPr>
          <p:spPr>
            <a:xfrm>
              <a:off x="364071" y="114293"/>
              <a:ext cx="1432565" cy="83676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7" name="Shape 165">
              <a:extLst>
                <a:ext uri="{FF2B5EF4-FFF2-40B4-BE49-F238E27FC236}">
                  <a16:creationId xmlns:a16="http://schemas.microsoft.com/office/drawing/2014/main" id="{E61453FC-3224-7B0F-AED1-9EEDA6214EF6}"/>
                </a:ext>
              </a:extLst>
            </p:cNvPr>
            <p:cNvSpPr/>
            <p:nvPr/>
          </p:nvSpPr>
          <p:spPr>
            <a:xfrm>
              <a:off x="118805" y="229382"/>
              <a:ext cx="325768" cy="310788"/>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pic>
        <p:nvPicPr>
          <p:cNvPr id="8" name="pasted-image.png">
            <a:extLst>
              <a:ext uri="{FF2B5EF4-FFF2-40B4-BE49-F238E27FC236}">
                <a16:creationId xmlns:a16="http://schemas.microsoft.com/office/drawing/2014/main" id="{B43066E1-77FA-E790-0434-D41A2EC78AEF}"/>
              </a:ext>
            </a:extLst>
          </p:cNvPr>
          <p:cNvPicPr>
            <a:picLocks noChangeAspect="1"/>
          </p:cNvPicPr>
          <p:nvPr/>
        </p:nvPicPr>
        <p:blipFill>
          <a:blip r:embed="rId4"/>
          <a:stretch>
            <a:fillRect/>
          </a:stretch>
        </p:blipFill>
        <p:spPr>
          <a:xfrm>
            <a:off x="2798035" y="3676079"/>
            <a:ext cx="2386013" cy="714862"/>
          </a:xfrm>
          <a:prstGeom prst="rect">
            <a:avLst/>
          </a:prstGeom>
          <a:ln w="12700">
            <a:miter lim="400000"/>
          </a:ln>
        </p:spPr>
      </p:pic>
      <p:grpSp>
        <p:nvGrpSpPr>
          <p:cNvPr id="9" name="Group 174">
            <a:extLst>
              <a:ext uri="{FF2B5EF4-FFF2-40B4-BE49-F238E27FC236}">
                <a16:creationId xmlns:a16="http://schemas.microsoft.com/office/drawing/2014/main" id="{34EA9ABE-2C7E-D746-F5B6-132E0B3FA3AA}"/>
              </a:ext>
            </a:extLst>
          </p:cNvPr>
          <p:cNvGrpSpPr>
            <a:grpSpLocks noChangeAspect="1"/>
          </p:cNvGrpSpPr>
          <p:nvPr/>
        </p:nvGrpSpPr>
        <p:grpSpPr>
          <a:xfrm>
            <a:off x="7246244" y="3001396"/>
            <a:ext cx="4565944" cy="626260"/>
            <a:chOff x="0" y="0"/>
            <a:chExt cx="6214713" cy="852402"/>
          </a:xfrm>
        </p:grpSpPr>
        <p:pic>
          <p:nvPicPr>
            <p:cNvPr id="10" name="pasted-image.png">
              <a:extLst>
                <a:ext uri="{FF2B5EF4-FFF2-40B4-BE49-F238E27FC236}">
                  <a16:creationId xmlns:a16="http://schemas.microsoft.com/office/drawing/2014/main" id="{3E1A9C06-03B0-8AB3-D614-2DDC5BE6183A}"/>
                </a:ext>
              </a:extLst>
            </p:cNvPr>
            <p:cNvPicPr>
              <a:picLocks noChangeAspect="1"/>
            </p:cNvPicPr>
            <p:nvPr/>
          </p:nvPicPr>
          <p:blipFill>
            <a:blip r:embed="rId5"/>
            <a:stretch>
              <a:fillRect/>
            </a:stretch>
          </p:blipFill>
          <p:spPr>
            <a:xfrm>
              <a:off x="0" y="0"/>
              <a:ext cx="1547819" cy="738168"/>
            </a:xfrm>
            <a:prstGeom prst="rect">
              <a:avLst/>
            </a:prstGeom>
            <a:ln w="12700" cap="flat">
              <a:noFill/>
              <a:miter lim="400000"/>
            </a:ln>
            <a:effectLst/>
          </p:spPr>
        </p:pic>
        <p:pic>
          <p:nvPicPr>
            <p:cNvPr id="11" name="pasted-image.png">
              <a:extLst>
                <a:ext uri="{FF2B5EF4-FFF2-40B4-BE49-F238E27FC236}">
                  <a16:creationId xmlns:a16="http://schemas.microsoft.com/office/drawing/2014/main" id="{F83087D2-72B5-642B-04CA-5871DC2C731B}"/>
                </a:ext>
              </a:extLst>
            </p:cNvPr>
            <p:cNvPicPr>
              <a:picLocks noChangeAspect="1"/>
            </p:cNvPicPr>
            <p:nvPr/>
          </p:nvPicPr>
          <p:blipFill>
            <a:blip r:embed="rId6"/>
            <a:srcRect l="16555"/>
            <a:stretch>
              <a:fillRect/>
            </a:stretch>
          </p:blipFill>
          <p:spPr>
            <a:xfrm>
              <a:off x="1692371" y="3165"/>
              <a:ext cx="4522343" cy="849238"/>
            </a:xfrm>
            <a:prstGeom prst="rect">
              <a:avLst/>
            </a:prstGeom>
            <a:ln w="12700" cap="flat">
              <a:noFill/>
              <a:miter lim="400000"/>
            </a:ln>
            <a:effectLst/>
          </p:spPr>
        </p:pic>
        <p:pic>
          <p:nvPicPr>
            <p:cNvPr id="12" name="pasted-image.png">
              <a:extLst>
                <a:ext uri="{FF2B5EF4-FFF2-40B4-BE49-F238E27FC236}">
                  <a16:creationId xmlns:a16="http://schemas.microsoft.com/office/drawing/2014/main" id="{401E0586-17CE-51BF-E933-C4403F302E3F}"/>
                </a:ext>
              </a:extLst>
            </p:cNvPr>
            <p:cNvPicPr>
              <a:picLocks noChangeAspect="1"/>
            </p:cNvPicPr>
            <p:nvPr/>
          </p:nvPicPr>
          <p:blipFill>
            <a:blip r:embed="rId4"/>
            <a:srcRect l="70684" r="18060" b="53812"/>
            <a:stretch>
              <a:fillRect/>
            </a:stretch>
          </p:blipFill>
          <p:spPr>
            <a:xfrm>
              <a:off x="1391469" y="198626"/>
              <a:ext cx="277308" cy="340943"/>
            </a:xfrm>
            <a:prstGeom prst="rect">
              <a:avLst/>
            </a:prstGeom>
            <a:ln w="12700" cap="flat">
              <a:noFill/>
              <a:miter lim="400000"/>
            </a:ln>
            <a:effectLst/>
          </p:spPr>
        </p:pic>
      </p:grpSp>
      <p:pic>
        <p:nvPicPr>
          <p:cNvPr id="13" name="pasted-image.png">
            <a:extLst>
              <a:ext uri="{FF2B5EF4-FFF2-40B4-BE49-F238E27FC236}">
                <a16:creationId xmlns:a16="http://schemas.microsoft.com/office/drawing/2014/main" id="{8732814A-DAAA-E024-EF76-B19AAFC6AA6A}"/>
              </a:ext>
            </a:extLst>
          </p:cNvPr>
          <p:cNvPicPr>
            <a:picLocks noChangeAspect="1"/>
          </p:cNvPicPr>
          <p:nvPr/>
        </p:nvPicPr>
        <p:blipFill>
          <a:blip r:embed="rId7"/>
          <a:stretch>
            <a:fillRect/>
          </a:stretch>
        </p:blipFill>
        <p:spPr>
          <a:xfrm>
            <a:off x="8250062" y="3675656"/>
            <a:ext cx="3180680" cy="309431"/>
          </a:xfrm>
          <a:prstGeom prst="rect">
            <a:avLst/>
          </a:prstGeom>
          <a:ln w="12700">
            <a:miter lim="400000"/>
          </a:ln>
        </p:spPr>
      </p:pic>
      <p:pic>
        <p:nvPicPr>
          <p:cNvPr id="5" name="pasted-image.png">
            <a:extLst>
              <a:ext uri="{FF2B5EF4-FFF2-40B4-BE49-F238E27FC236}">
                <a16:creationId xmlns:a16="http://schemas.microsoft.com/office/drawing/2014/main" id="{69B54E33-A9D5-C356-602D-271F8E6D1443}"/>
              </a:ext>
            </a:extLst>
          </p:cNvPr>
          <p:cNvPicPr>
            <a:picLocks noChangeAspect="1"/>
          </p:cNvPicPr>
          <p:nvPr/>
        </p:nvPicPr>
        <p:blipFill>
          <a:blip r:embed="rId8"/>
          <a:stretch>
            <a:fillRect/>
          </a:stretch>
        </p:blipFill>
        <p:spPr>
          <a:xfrm>
            <a:off x="9840402" y="4117015"/>
            <a:ext cx="1013247" cy="450524"/>
          </a:xfrm>
          <a:prstGeom prst="rect">
            <a:avLst/>
          </a:prstGeom>
          <a:ln w="12700">
            <a:miter lim="400000"/>
          </a:ln>
        </p:spPr>
      </p:pic>
      <p:pic>
        <p:nvPicPr>
          <p:cNvPr id="14" name="pasted-image.png">
            <a:extLst>
              <a:ext uri="{FF2B5EF4-FFF2-40B4-BE49-F238E27FC236}">
                <a16:creationId xmlns:a16="http://schemas.microsoft.com/office/drawing/2014/main" id="{ADA36BB6-FD67-8DEE-6BF8-C33C9ECDD1AF}"/>
              </a:ext>
            </a:extLst>
          </p:cNvPr>
          <p:cNvPicPr>
            <a:picLocks noChangeAspect="1"/>
          </p:cNvPicPr>
          <p:nvPr/>
        </p:nvPicPr>
        <p:blipFill>
          <a:blip r:embed="rId9"/>
          <a:stretch>
            <a:fillRect/>
          </a:stretch>
        </p:blipFill>
        <p:spPr>
          <a:xfrm>
            <a:off x="8657172" y="4129434"/>
            <a:ext cx="736793" cy="450525"/>
          </a:xfrm>
          <a:prstGeom prst="rect">
            <a:avLst/>
          </a:prstGeom>
          <a:ln w="12700">
            <a:miter lim="400000"/>
          </a:ln>
        </p:spPr>
      </p:pic>
    </p:spTree>
    <p:extLst>
      <p:ext uri="{BB962C8B-B14F-4D97-AF65-F5344CB8AC3E}">
        <p14:creationId xmlns:p14="http://schemas.microsoft.com/office/powerpoint/2010/main" val="2924826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ED156C-611E-B972-DA2C-F98EA3A912E3}"/>
              </a:ext>
            </a:extLst>
          </p:cNvPr>
          <p:cNvSpPr>
            <a:spLocks noGrp="1"/>
          </p:cNvSpPr>
          <p:nvPr>
            <p:ph type="sldNum" sz="quarter" idx="12"/>
          </p:nvPr>
        </p:nvSpPr>
        <p:spPr/>
        <p:txBody>
          <a:bodyPr/>
          <a:lstStyle/>
          <a:p>
            <a:fld id="{0A297500-7527-634B-90F4-69D0994C32B4}" type="slidenum">
              <a:rPr lang="nl-NL" smtClean="0"/>
              <a:t>17</a:t>
            </a:fld>
            <a:endParaRPr lang="nl-NL" dirty="0"/>
          </a:p>
        </p:txBody>
      </p:sp>
      <p:sp>
        <p:nvSpPr>
          <p:cNvPr id="3" name="Title 2">
            <a:extLst>
              <a:ext uri="{FF2B5EF4-FFF2-40B4-BE49-F238E27FC236}">
                <a16:creationId xmlns:a16="http://schemas.microsoft.com/office/drawing/2014/main" id="{75697042-761D-B21E-0B74-B8F6CC3499FB}"/>
              </a:ext>
            </a:extLst>
          </p:cNvPr>
          <p:cNvSpPr>
            <a:spLocks noGrp="1"/>
          </p:cNvSpPr>
          <p:nvPr>
            <p:ph type="title"/>
          </p:nvPr>
        </p:nvSpPr>
        <p:spPr/>
        <p:txBody>
          <a:bodyPr/>
          <a:lstStyle/>
          <a:p>
            <a:r>
              <a:rPr lang="en-BE" dirty="0"/>
              <a:t>Hyperfine structure</a:t>
            </a:r>
          </a:p>
        </p:txBody>
      </p:sp>
      <p:pic>
        <p:nvPicPr>
          <p:cNvPr id="5" name="Content Placeholder 4">
            <a:extLst>
              <a:ext uri="{FF2B5EF4-FFF2-40B4-BE49-F238E27FC236}">
                <a16:creationId xmlns:a16="http://schemas.microsoft.com/office/drawing/2014/main" id="{F6915B03-F1E4-1CEE-7AEE-B9329556CEBA}"/>
              </a:ext>
            </a:extLst>
          </p:cNvPr>
          <p:cNvPicPr>
            <a:picLocks noGrp="1" noChangeAspect="1"/>
          </p:cNvPicPr>
          <p:nvPr>
            <p:ph idx="1"/>
          </p:nvPr>
        </p:nvPicPr>
        <p:blipFill>
          <a:blip r:embed="rId3"/>
          <a:stretch>
            <a:fillRect/>
          </a:stretch>
        </p:blipFill>
        <p:spPr>
          <a:xfrm>
            <a:off x="2536942" y="1689100"/>
            <a:ext cx="7084779" cy="4364038"/>
          </a:xfrm>
          <a:prstGeom prst="rect">
            <a:avLst/>
          </a:prstGeom>
        </p:spPr>
      </p:pic>
    </p:spTree>
    <p:extLst>
      <p:ext uri="{BB962C8B-B14F-4D97-AF65-F5344CB8AC3E}">
        <p14:creationId xmlns:p14="http://schemas.microsoft.com/office/powerpoint/2010/main" val="4192448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4FB2-328A-27B3-2F31-DEB43EAB080B}"/>
            </a:ext>
          </a:extLst>
        </p:cNvPr>
        <p:cNvGrpSpPr/>
        <p:nvPr/>
      </p:nvGrpSpPr>
      <p:grpSpPr>
        <a:xfrm>
          <a:off x="0" y="0"/>
          <a:ext cx="0" cy="0"/>
          <a:chOff x="0" y="0"/>
          <a:chExt cx="0" cy="0"/>
        </a:xfrm>
      </p:grpSpPr>
      <p:sp>
        <p:nvSpPr>
          <p:cNvPr id="367" name="Shape 367">
            <a:extLst>
              <a:ext uri="{FF2B5EF4-FFF2-40B4-BE49-F238E27FC236}">
                <a16:creationId xmlns:a16="http://schemas.microsoft.com/office/drawing/2014/main" id="{40DB620C-1B27-9E03-060D-646DC31B8BCF}"/>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dirty="0"/>
          </a:p>
        </p:txBody>
      </p:sp>
      <p:sp>
        <p:nvSpPr>
          <p:cNvPr id="4" name="Shape 240">
            <a:extLst>
              <a:ext uri="{FF2B5EF4-FFF2-40B4-BE49-F238E27FC236}">
                <a16:creationId xmlns:a16="http://schemas.microsoft.com/office/drawing/2014/main" id="{553BD549-3FF7-02EC-FED9-1A9236CD011B}"/>
              </a:ext>
            </a:extLst>
          </p:cNvPr>
          <p:cNvSpPr txBox="1">
            <a:spLocks noGrp="1"/>
          </p:cNvSpPr>
          <p:nvPr>
            <p:ph type="title"/>
          </p:nvPr>
        </p:nvSpPr>
        <p:spPr>
          <a:xfrm>
            <a:off x="575999" y="576000"/>
            <a:ext cx="11354744" cy="1112675"/>
          </a:xfrm>
          <a:prstGeom prst="rect">
            <a:avLst/>
          </a:prstGeom>
        </p:spPr>
        <p:txBody>
          <a:bodyPr>
            <a:normAutofit/>
          </a:bodyPr>
          <a:lstStyle/>
          <a:p>
            <a:r>
              <a:rPr lang="en-US" dirty="0"/>
              <a:t>Hyperfine structure </a:t>
            </a:r>
            <a:endParaRPr dirty="0"/>
          </a:p>
        </p:txBody>
      </p:sp>
      <p:sp>
        <p:nvSpPr>
          <p:cNvPr id="369" name="Shape 369">
            <a:extLst>
              <a:ext uri="{FF2B5EF4-FFF2-40B4-BE49-F238E27FC236}">
                <a16:creationId xmlns:a16="http://schemas.microsoft.com/office/drawing/2014/main" id="{C29DFCDF-3C03-5892-90F4-829B54B55A87}"/>
              </a:ext>
            </a:extLst>
          </p:cNvPr>
          <p:cNvSpPr txBox="1">
            <a:spLocks noGrp="1"/>
          </p:cNvSpPr>
          <p:nvPr>
            <p:ph idx="1"/>
          </p:nvPr>
        </p:nvSpPr>
        <p:spPr>
          <a:xfrm>
            <a:off x="575999" y="1688675"/>
            <a:ext cx="10782563" cy="4363971"/>
          </a:xfrm>
          <a:prstGeom prst="rect">
            <a:avLst/>
          </a:prstGeom>
        </p:spPr>
        <p:txBody>
          <a:bodyPr>
            <a:normAutofit/>
          </a:bodyPr>
          <a:lstStyle/>
          <a:p>
            <a:r>
              <a:rPr lang="en-US" dirty="0"/>
              <a:t>Transitions are then between F states with </a:t>
            </a:r>
            <a:r>
              <a:rPr lang="el-GR" dirty="0"/>
              <a:t>Δ</a:t>
            </a:r>
            <a:r>
              <a:rPr lang="en-US" dirty="0"/>
              <a:t>F=-1,0,+1.</a:t>
            </a:r>
          </a:p>
          <a:p>
            <a:r>
              <a:rPr lang="en-US" dirty="0"/>
              <a:t>To first order, the ratio of </a:t>
            </a:r>
            <a:r>
              <a:rPr lang="en-US" i="1" dirty="0"/>
              <a:t>A</a:t>
            </a:r>
            <a:r>
              <a:rPr lang="en-US" dirty="0"/>
              <a:t> parameters can be used to either constrain the information or learn about different isotopes</a:t>
            </a:r>
          </a:p>
          <a:p>
            <a:pPr marL="457200" indent="-457200">
              <a:buFont typeface="Arial" panose="020B0604020202020204" pitchFamily="34" charset="0"/>
              <a:buChar char="•"/>
            </a:pPr>
            <a:r>
              <a:rPr lang="en-US" sz="2500" dirty="0"/>
              <a:t>The ratio of </a:t>
            </a:r>
            <a:r>
              <a:rPr lang="en-US" sz="2500" i="1" dirty="0"/>
              <a:t>A</a:t>
            </a:r>
            <a:r>
              <a:rPr lang="en-US" sz="2500" dirty="0"/>
              <a:t> parameters from two levels is constant for all isotopes of that element, as </a:t>
            </a:r>
            <a:r>
              <a:rPr lang="en-US" sz="2500" i="1" dirty="0"/>
              <a:t>µ</a:t>
            </a:r>
            <a:r>
              <a:rPr lang="en-US" sz="2500" dirty="0"/>
              <a:t> &amp; </a:t>
            </a:r>
            <a:r>
              <a:rPr lang="en-US" sz="2500" i="1" dirty="0"/>
              <a:t>I</a:t>
            </a:r>
            <a:r>
              <a:rPr lang="en-US" sz="2500" dirty="0"/>
              <a:t> are independent of the state and thus cancel out.</a:t>
            </a:r>
          </a:p>
          <a:p>
            <a:pPr marL="457200" indent="-457200">
              <a:buFont typeface="Arial" panose="020B0604020202020204" pitchFamily="34" charset="0"/>
              <a:buChar char="•"/>
            </a:pPr>
            <a:r>
              <a:rPr lang="en-US" sz="2500" dirty="0"/>
              <a:t>The ratio of </a:t>
            </a:r>
            <a:r>
              <a:rPr lang="en-US" sz="2500" i="1" dirty="0"/>
              <a:t>A</a:t>
            </a:r>
            <a:r>
              <a:rPr lang="en-US" sz="2500" dirty="0"/>
              <a:t> from a given level across two isotopes is equal to the ratio of </a:t>
            </a:r>
            <a:r>
              <a:rPr lang="en-US" sz="2500" i="1" dirty="0"/>
              <a:t>µ</a:t>
            </a:r>
            <a:r>
              <a:rPr lang="en-US" sz="2500" dirty="0"/>
              <a:t> &amp; </a:t>
            </a:r>
            <a:r>
              <a:rPr lang="en-US" sz="2500" i="1" dirty="0"/>
              <a:t>I</a:t>
            </a:r>
            <a:r>
              <a:rPr lang="en-US" sz="2500" dirty="0"/>
              <a:t> from those elements and allows to determine the magnetic dipole moment, given a reference is known, even if the </a:t>
            </a:r>
            <a:r>
              <a:rPr lang="en-US" sz="2500" i="1" dirty="0"/>
              <a:t>B</a:t>
            </a:r>
            <a:r>
              <a:rPr lang="en-US" sz="2500" i="1" baseline="-25000" dirty="0"/>
              <a:t>0</a:t>
            </a:r>
            <a:r>
              <a:rPr lang="en-US" sz="2500" dirty="0"/>
              <a:t> parameter cannot be determined accurately.</a:t>
            </a:r>
          </a:p>
          <a:p>
            <a:endParaRPr lang="en-US" dirty="0"/>
          </a:p>
        </p:txBody>
      </p:sp>
      <p:pic>
        <p:nvPicPr>
          <p:cNvPr id="5" name="pasted-image.png">
            <a:extLst>
              <a:ext uri="{FF2B5EF4-FFF2-40B4-BE49-F238E27FC236}">
                <a16:creationId xmlns:a16="http://schemas.microsoft.com/office/drawing/2014/main" id="{D0A5AEA3-6437-383E-575A-F3301E2DE5BF}"/>
              </a:ext>
            </a:extLst>
          </p:cNvPr>
          <p:cNvPicPr>
            <a:picLocks noChangeAspect="1"/>
          </p:cNvPicPr>
          <p:nvPr/>
        </p:nvPicPr>
        <p:blipFill>
          <a:blip r:embed="rId3"/>
          <a:stretch>
            <a:fillRect/>
          </a:stretch>
        </p:blipFill>
        <p:spPr>
          <a:xfrm>
            <a:off x="7820616" y="376721"/>
            <a:ext cx="1235742" cy="755616"/>
          </a:xfrm>
          <a:prstGeom prst="rect">
            <a:avLst/>
          </a:prstGeom>
          <a:ln w="12700">
            <a:miter lim="400000"/>
          </a:ln>
        </p:spPr>
      </p:pic>
      <p:pic>
        <p:nvPicPr>
          <p:cNvPr id="14" name="pasted-image.png">
            <a:extLst>
              <a:ext uri="{FF2B5EF4-FFF2-40B4-BE49-F238E27FC236}">
                <a16:creationId xmlns:a16="http://schemas.microsoft.com/office/drawing/2014/main" id="{6EE14782-988F-761C-A81B-5E3EA5E3DD3A}"/>
              </a:ext>
            </a:extLst>
          </p:cNvPr>
          <p:cNvPicPr>
            <a:picLocks noChangeAspect="1"/>
          </p:cNvPicPr>
          <p:nvPr/>
        </p:nvPicPr>
        <p:blipFill>
          <a:blip r:embed="rId4"/>
          <a:stretch>
            <a:fillRect/>
          </a:stretch>
        </p:blipFill>
        <p:spPr>
          <a:xfrm>
            <a:off x="9464220" y="418645"/>
            <a:ext cx="1708372" cy="759600"/>
          </a:xfrm>
          <a:prstGeom prst="rect">
            <a:avLst/>
          </a:prstGeom>
          <a:ln w="12700">
            <a:miter lim="400000"/>
          </a:ln>
        </p:spPr>
      </p:pic>
    </p:spTree>
    <p:extLst>
      <p:ext uri="{BB962C8B-B14F-4D97-AF65-F5344CB8AC3E}">
        <p14:creationId xmlns:p14="http://schemas.microsoft.com/office/powerpoint/2010/main" val="188212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86F0-D18A-564D-369C-97379D5BD410}"/>
            </a:ext>
          </a:extLst>
        </p:cNvPr>
        <p:cNvGrpSpPr/>
        <p:nvPr/>
      </p:nvGrpSpPr>
      <p:grpSpPr>
        <a:xfrm>
          <a:off x="0" y="0"/>
          <a:ext cx="0" cy="0"/>
          <a:chOff x="0" y="0"/>
          <a:chExt cx="0" cy="0"/>
        </a:xfrm>
      </p:grpSpPr>
      <p:sp>
        <p:nvSpPr>
          <p:cNvPr id="367" name="Shape 367">
            <a:extLst>
              <a:ext uri="{FF2B5EF4-FFF2-40B4-BE49-F238E27FC236}">
                <a16:creationId xmlns:a16="http://schemas.microsoft.com/office/drawing/2014/main" id="{5F24C337-03AB-983E-3450-BC8B9FEB0371}"/>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sp>
        <p:nvSpPr>
          <p:cNvPr id="4" name="Shape 240">
            <a:extLst>
              <a:ext uri="{FF2B5EF4-FFF2-40B4-BE49-F238E27FC236}">
                <a16:creationId xmlns:a16="http://schemas.microsoft.com/office/drawing/2014/main" id="{78B70ABD-6DD6-C9F0-CB7B-C1FB737036D6}"/>
              </a:ext>
            </a:extLst>
          </p:cNvPr>
          <p:cNvSpPr txBox="1">
            <a:spLocks noGrp="1"/>
          </p:cNvSpPr>
          <p:nvPr>
            <p:ph type="title"/>
          </p:nvPr>
        </p:nvSpPr>
        <p:spPr>
          <a:xfrm>
            <a:off x="575999" y="576000"/>
            <a:ext cx="11354744" cy="1112675"/>
          </a:xfrm>
          <a:prstGeom prst="rect">
            <a:avLst/>
          </a:prstGeom>
        </p:spPr>
        <p:txBody>
          <a:bodyPr>
            <a:normAutofit/>
          </a:bodyPr>
          <a:lstStyle/>
          <a:p>
            <a:r>
              <a:rPr lang="en-US" dirty="0"/>
              <a:t>Higher orders</a:t>
            </a:r>
            <a:endParaRPr dirty="0"/>
          </a:p>
        </p:txBody>
      </p:sp>
      <p:sp>
        <p:nvSpPr>
          <p:cNvPr id="369" name="Shape 369">
            <a:extLst>
              <a:ext uri="{FF2B5EF4-FFF2-40B4-BE49-F238E27FC236}">
                <a16:creationId xmlns:a16="http://schemas.microsoft.com/office/drawing/2014/main" id="{0A6AA4DB-B5B8-3363-B89D-2FC95D2810A3}"/>
              </a:ext>
            </a:extLst>
          </p:cNvPr>
          <p:cNvSpPr txBox="1">
            <a:spLocks noGrp="1"/>
          </p:cNvSpPr>
          <p:nvPr>
            <p:ph idx="1"/>
          </p:nvPr>
        </p:nvSpPr>
        <p:spPr>
          <a:xfrm>
            <a:off x="575999" y="1688675"/>
            <a:ext cx="10782563" cy="4363971"/>
          </a:xfrm>
          <a:prstGeom prst="rect">
            <a:avLst/>
          </a:prstGeom>
        </p:spPr>
        <p:txBody>
          <a:bodyPr>
            <a:normAutofit/>
          </a:bodyPr>
          <a:lstStyle/>
          <a:p>
            <a:r>
              <a:rPr lang="en-US" dirty="0"/>
              <a:t>The expansion does not stop with the electric quadrupole moment. However, the amplitude of the perturbation drops down substantially beyond the electric quadrupole.</a:t>
            </a:r>
          </a:p>
          <a:p>
            <a:r>
              <a:rPr lang="en-US" dirty="0"/>
              <a:t>It is possible to probe the </a:t>
            </a:r>
            <a:r>
              <a:rPr lang="en-US" b="1" dirty="0"/>
              <a:t>magnetic</a:t>
            </a:r>
            <a:r>
              <a:rPr lang="en-US" dirty="0"/>
              <a:t> octupole moment, but it requires already kHz precision, instead of the MHz required for the earlier perturbations. It also requires that both the nuclear spin and atomic angular momentum are at least 3/2.</a:t>
            </a:r>
          </a:p>
          <a:p>
            <a:r>
              <a:rPr lang="en-US" dirty="0"/>
              <a:t>So far, only ~20 isotopes have been investigated, none of them radioactive. Efforts are ongoing to explore this new avenue.</a:t>
            </a:r>
          </a:p>
        </p:txBody>
      </p:sp>
      <p:sp>
        <p:nvSpPr>
          <p:cNvPr id="2" name="TextBox 1">
            <a:extLst>
              <a:ext uri="{FF2B5EF4-FFF2-40B4-BE49-F238E27FC236}">
                <a16:creationId xmlns:a16="http://schemas.microsoft.com/office/drawing/2014/main" id="{0F649DE3-5CAE-6484-4E40-CBAF6E6C69BF}"/>
              </a:ext>
            </a:extLst>
          </p:cNvPr>
          <p:cNvSpPr txBox="1"/>
          <p:nvPr/>
        </p:nvSpPr>
        <p:spPr>
          <a:xfrm>
            <a:off x="900000" y="6395500"/>
            <a:ext cx="7211911" cy="276999"/>
          </a:xfrm>
          <a:prstGeom prst="rect">
            <a:avLst/>
          </a:prstGeom>
          <a:noFill/>
        </p:spPr>
        <p:txBody>
          <a:bodyPr wrap="none" rtlCol="0" anchor="ctr">
            <a:spAutoFit/>
          </a:bodyPr>
          <a:lstStyle/>
          <a:p>
            <a:r>
              <a:rPr lang="en-BE" sz="1200" i="1" dirty="0">
                <a:solidFill>
                  <a:srgbClr val="DCE7F0"/>
                </a:solidFill>
              </a:rPr>
              <a:t>R.P. de Groote et al., Precision measurement of the magnetic octupole moment of 45Sc …, Phys Lett B </a:t>
            </a:r>
            <a:r>
              <a:rPr lang="en-BE" sz="1200" b="1" i="1" dirty="0">
                <a:solidFill>
                  <a:srgbClr val="DCE7F0"/>
                </a:solidFill>
              </a:rPr>
              <a:t>827</a:t>
            </a:r>
            <a:r>
              <a:rPr lang="en-BE" sz="1200" i="1" dirty="0">
                <a:solidFill>
                  <a:srgbClr val="DCE7F0"/>
                </a:solidFill>
              </a:rPr>
              <a:t> (2022) </a:t>
            </a:r>
          </a:p>
        </p:txBody>
      </p:sp>
      <p:sp>
        <p:nvSpPr>
          <p:cNvPr id="3" name="TextBox 2">
            <a:extLst>
              <a:ext uri="{FF2B5EF4-FFF2-40B4-BE49-F238E27FC236}">
                <a16:creationId xmlns:a16="http://schemas.microsoft.com/office/drawing/2014/main" id="{0ECE089F-9851-3CF9-43E7-4A9A4F58CF31}"/>
              </a:ext>
            </a:extLst>
          </p:cNvPr>
          <p:cNvSpPr txBox="1"/>
          <p:nvPr/>
        </p:nvSpPr>
        <p:spPr>
          <a:xfrm rot="876550">
            <a:off x="6757989" y="585787"/>
            <a:ext cx="5588261" cy="707886"/>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BE" sz="4000" dirty="0"/>
              <a:t>Not featured at EMIS2026</a:t>
            </a:r>
          </a:p>
        </p:txBody>
      </p:sp>
    </p:spTree>
    <p:extLst>
      <p:ext uri="{BB962C8B-B14F-4D97-AF65-F5344CB8AC3E}">
        <p14:creationId xmlns:p14="http://schemas.microsoft.com/office/powerpoint/2010/main" val="25375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91AAC2-9489-6BCE-D0DA-A8ED3C15E4DF}"/>
              </a:ext>
            </a:extLst>
          </p:cNvPr>
          <p:cNvSpPr>
            <a:spLocks noGrp="1"/>
          </p:cNvSpPr>
          <p:nvPr>
            <p:ph type="sldNum" sz="quarter" idx="12"/>
          </p:nvPr>
        </p:nvSpPr>
        <p:spPr/>
        <p:txBody>
          <a:bodyPr/>
          <a:lstStyle/>
          <a:p>
            <a:fld id="{0A297500-7527-634B-90F4-69D0994C32B4}" type="slidenum">
              <a:rPr lang="nl-NL" smtClean="0"/>
              <a:t>2</a:t>
            </a:fld>
            <a:endParaRPr lang="nl-NL"/>
          </a:p>
        </p:txBody>
      </p:sp>
      <p:graphicFrame>
        <p:nvGraphicFramePr>
          <p:cNvPr id="3" name="Diagram 2">
            <a:extLst>
              <a:ext uri="{FF2B5EF4-FFF2-40B4-BE49-F238E27FC236}">
                <a16:creationId xmlns:a16="http://schemas.microsoft.com/office/drawing/2014/main" id="{74196BEE-D31E-26B7-99AC-E0B18BAE555C}"/>
              </a:ext>
            </a:extLst>
          </p:cNvPr>
          <p:cNvGraphicFramePr/>
          <p:nvPr>
            <p:extLst>
              <p:ext uri="{D42A27DB-BD31-4B8C-83A1-F6EECF244321}">
                <p14:modId xmlns:p14="http://schemas.microsoft.com/office/powerpoint/2010/main" val="309822132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9828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A03A0-8809-1CFC-4D08-6D760A8F4A6F}"/>
            </a:ext>
          </a:extLst>
        </p:cNvPr>
        <p:cNvGrpSpPr/>
        <p:nvPr/>
      </p:nvGrpSpPr>
      <p:grpSpPr>
        <a:xfrm>
          <a:off x="0" y="0"/>
          <a:ext cx="0" cy="0"/>
          <a:chOff x="0" y="0"/>
          <a:chExt cx="0" cy="0"/>
        </a:xfrm>
      </p:grpSpPr>
      <p:sp>
        <p:nvSpPr>
          <p:cNvPr id="367" name="Shape 367">
            <a:extLst>
              <a:ext uri="{FF2B5EF4-FFF2-40B4-BE49-F238E27FC236}">
                <a16:creationId xmlns:a16="http://schemas.microsoft.com/office/drawing/2014/main" id="{0B0985CB-6A3A-281B-3BDD-902A59B8502B}"/>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dirty="0"/>
          </a:p>
        </p:txBody>
      </p:sp>
      <p:sp>
        <p:nvSpPr>
          <p:cNvPr id="4" name="Shape 240">
            <a:extLst>
              <a:ext uri="{FF2B5EF4-FFF2-40B4-BE49-F238E27FC236}">
                <a16:creationId xmlns:a16="http://schemas.microsoft.com/office/drawing/2014/main" id="{2DBAC1D7-74E0-FFCE-15F3-22780C0C69AE}"/>
              </a:ext>
            </a:extLst>
          </p:cNvPr>
          <p:cNvSpPr txBox="1">
            <a:spLocks noGrp="1"/>
          </p:cNvSpPr>
          <p:nvPr>
            <p:ph type="title"/>
          </p:nvPr>
        </p:nvSpPr>
        <p:spPr>
          <a:xfrm>
            <a:off x="575999" y="576000"/>
            <a:ext cx="11354744" cy="1112675"/>
          </a:xfrm>
          <a:prstGeom prst="rect">
            <a:avLst/>
          </a:prstGeom>
        </p:spPr>
        <p:txBody>
          <a:bodyPr>
            <a:normAutofit/>
          </a:bodyPr>
          <a:lstStyle/>
          <a:p>
            <a:r>
              <a:rPr lang="en-US" dirty="0"/>
              <a:t>Hyperfine anomaly</a:t>
            </a:r>
            <a:endParaRPr dirty="0"/>
          </a:p>
        </p:txBody>
      </p:sp>
      <p:sp>
        <p:nvSpPr>
          <p:cNvPr id="369" name="Shape 369">
            <a:extLst>
              <a:ext uri="{FF2B5EF4-FFF2-40B4-BE49-F238E27FC236}">
                <a16:creationId xmlns:a16="http://schemas.microsoft.com/office/drawing/2014/main" id="{5FB66B79-01C4-DB98-087B-33B638DF5591}"/>
              </a:ext>
            </a:extLst>
          </p:cNvPr>
          <p:cNvSpPr txBox="1">
            <a:spLocks noGrp="1"/>
          </p:cNvSpPr>
          <p:nvPr>
            <p:ph idx="1"/>
          </p:nvPr>
        </p:nvSpPr>
        <p:spPr>
          <a:xfrm>
            <a:off x="575999" y="1688675"/>
            <a:ext cx="10782563" cy="4363971"/>
          </a:xfrm>
          <a:prstGeom prst="rect">
            <a:avLst/>
          </a:prstGeom>
        </p:spPr>
        <p:txBody>
          <a:bodyPr>
            <a:normAutofit/>
          </a:bodyPr>
          <a:lstStyle/>
          <a:p>
            <a:r>
              <a:rPr lang="en-US" dirty="0"/>
              <a:t>The claim that the hyperfine parameter ratio is constant or how it may be used to extract the magnetic dipole moment is actually an approximation.</a:t>
            </a:r>
          </a:p>
          <a:p>
            <a:r>
              <a:rPr lang="en-US" dirty="0"/>
              <a:t>Due to the changes in the finite size of the nucleus, the way the electron orbital overlaps with the nucleus varies ever so slightly, which may incur additional shifts beside the isotope shift and the hyperfine structure already mentioned.</a:t>
            </a:r>
          </a:p>
          <a:p>
            <a:r>
              <a:rPr lang="en-US" dirty="0"/>
              <a:t>This effect is called the hyperfine anomaly and can be up to a few % of the hyperfine parameter.</a:t>
            </a:r>
          </a:p>
          <a:p>
            <a:r>
              <a:rPr lang="en-US" dirty="0"/>
              <a:t>It can be used to explore the magnetization of the nucleus.</a:t>
            </a:r>
          </a:p>
        </p:txBody>
      </p:sp>
      <p:sp>
        <p:nvSpPr>
          <p:cNvPr id="3" name="TextBox 2">
            <a:extLst>
              <a:ext uri="{FF2B5EF4-FFF2-40B4-BE49-F238E27FC236}">
                <a16:creationId xmlns:a16="http://schemas.microsoft.com/office/drawing/2014/main" id="{9D0ACC12-4A0A-00E2-5889-EFD256F451C4}"/>
              </a:ext>
            </a:extLst>
          </p:cNvPr>
          <p:cNvSpPr txBox="1"/>
          <p:nvPr/>
        </p:nvSpPr>
        <p:spPr>
          <a:xfrm rot="876550">
            <a:off x="6757989" y="585787"/>
            <a:ext cx="5588261" cy="707886"/>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BE" sz="4000" dirty="0"/>
              <a:t>Not featured at EMIS2026</a:t>
            </a:r>
          </a:p>
        </p:txBody>
      </p:sp>
    </p:spTree>
    <p:extLst>
      <p:ext uri="{BB962C8B-B14F-4D97-AF65-F5344CB8AC3E}">
        <p14:creationId xmlns:p14="http://schemas.microsoft.com/office/powerpoint/2010/main" val="377057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41141-4E1B-F923-7C2C-0B77EC01555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1561EC-24AF-BBC0-C7AD-69C3E0E1C8E2}"/>
              </a:ext>
            </a:extLst>
          </p:cNvPr>
          <p:cNvSpPr>
            <a:spLocks noGrp="1"/>
          </p:cNvSpPr>
          <p:nvPr>
            <p:ph type="sldNum" sz="quarter" idx="12"/>
          </p:nvPr>
        </p:nvSpPr>
        <p:spPr/>
        <p:txBody>
          <a:bodyPr/>
          <a:lstStyle/>
          <a:p>
            <a:fld id="{0A297500-7527-634B-90F4-69D0994C32B4}" type="slidenum">
              <a:rPr lang="nl-NL" smtClean="0"/>
              <a:t>21</a:t>
            </a:fld>
            <a:endParaRPr lang="nl-NL"/>
          </a:p>
        </p:txBody>
      </p:sp>
      <p:sp>
        <p:nvSpPr>
          <p:cNvPr id="4" name="Content Placeholder 3">
            <a:extLst>
              <a:ext uri="{FF2B5EF4-FFF2-40B4-BE49-F238E27FC236}">
                <a16:creationId xmlns:a16="http://schemas.microsoft.com/office/drawing/2014/main" id="{4C6783D1-EBD8-0E7A-C650-2FF66C1AEFF5}"/>
              </a:ext>
            </a:extLst>
          </p:cNvPr>
          <p:cNvSpPr txBox="1">
            <a:spLocks/>
          </p:cNvSpPr>
          <p:nvPr/>
        </p:nvSpPr>
        <p:spPr>
          <a:xfrm>
            <a:off x="2743200" y="790414"/>
            <a:ext cx="8839200" cy="5262232"/>
          </a:xfrm>
          <a:prstGeom prst="rect">
            <a:avLst/>
          </a:prstGeom>
        </p:spPr>
        <p:txBody>
          <a:bodyPr/>
          <a:lst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itchFamily="2" charset="2"/>
              <a:buChar char="Ø"/>
            </a:pPr>
            <a:r>
              <a:rPr lang="en-BE" dirty="0">
                <a:solidFill>
                  <a:srgbClr val="DCE7F0"/>
                </a:solidFill>
              </a:rPr>
              <a:t>Basics of atomic structure</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Finite size and hyperfine structure</a:t>
            </a:r>
          </a:p>
          <a:p>
            <a:endParaRPr lang="en-BE" dirty="0"/>
          </a:p>
          <a:p>
            <a:pPr marL="457200" indent="-457200">
              <a:buFont typeface="Wingdings" pitchFamily="2" charset="2"/>
              <a:buChar char="Ø"/>
            </a:pPr>
            <a:r>
              <a:rPr lang="en-BE" dirty="0"/>
              <a:t>Laser ion sources</a:t>
            </a:r>
          </a:p>
          <a:p>
            <a:pPr marL="457200" indent="-457200">
              <a:buFont typeface="Wingdings" pitchFamily="2" charset="2"/>
              <a:buChar char="Ø"/>
            </a:pPr>
            <a:endParaRPr lang="en-BE" dirty="0"/>
          </a:p>
          <a:p>
            <a:pPr marL="457200" indent="-457200">
              <a:buFont typeface="Wingdings" pitchFamily="2" charset="2"/>
              <a:buChar char="Ø"/>
            </a:pPr>
            <a:r>
              <a:rPr lang="en-BE" dirty="0">
                <a:solidFill>
                  <a:srgbClr val="DCE7F0"/>
                </a:solidFill>
              </a:rPr>
              <a:t>Laser spectroscopy</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manipulations</a:t>
            </a:r>
          </a:p>
        </p:txBody>
      </p:sp>
    </p:spTree>
    <p:extLst>
      <p:ext uri="{BB962C8B-B14F-4D97-AF65-F5344CB8AC3E}">
        <p14:creationId xmlns:p14="http://schemas.microsoft.com/office/powerpoint/2010/main" val="929401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302D70-093E-337D-81EF-97F1115B2615}"/>
              </a:ext>
            </a:extLst>
          </p:cNvPr>
          <p:cNvSpPr>
            <a:spLocks noGrp="1"/>
          </p:cNvSpPr>
          <p:nvPr>
            <p:ph type="sldNum" sz="quarter" idx="12"/>
          </p:nvPr>
        </p:nvSpPr>
        <p:spPr/>
        <p:txBody>
          <a:bodyPr/>
          <a:lstStyle/>
          <a:p>
            <a:fld id="{0A297500-7527-634B-90F4-69D0994C32B4}" type="slidenum">
              <a:rPr lang="nl-NL" smtClean="0"/>
              <a:t>22</a:t>
            </a:fld>
            <a:endParaRPr lang="nl-NL" dirty="0"/>
          </a:p>
        </p:txBody>
      </p:sp>
      <p:sp>
        <p:nvSpPr>
          <p:cNvPr id="3" name="Title 2">
            <a:extLst>
              <a:ext uri="{FF2B5EF4-FFF2-40B4-BE49-F238E27FC236}">
                <a16:creationId xmlns:a16="http://schemas.microsoft.com/office/drawing/2014/main" id="{789F6CBA-D62B-36DD-A805-4AA4B3C7A5AD}"/>
              </a:ext>
            </a:extLst>
          </p:cNvPr>
          <p:cNvSpPr>
            <a:spLocks noGrp="1"/>
          </p:cNvSpPr>
          <p:nvPr>
            <p:ph type="title"/>
          </p:nvPr>
        </p:nvSpPr>
        <p:spPr/>
        <p:txBody>
          <a:bodyPr/>
          <a:lstStyle/>
          <a:p>
            <a:r>
              <a:rPr lang="en-BE" dirty="0"/>
              <a:t>Resonance ionization</a:t>
            </a:r>
          </a:p>
        </p:txBody>
      </p:sp>
      <p:sp>
        <p:nvSpPr>
          <p:cNvPr id="4" name="Content Placeholder 3">
            <a:extLst>
              <a:ext uri="{FF2B5EF4-FFF2-40B4-BE49-F238E27FC236}">
                <a16:creationId xmlns:a16="http://schemas.microsoft.com/office/drawing/2014/main" id="{56EC1964-37BB-D062-F1F6-A0E0F5C8C44A}"/>
              </a:ext>
            </a:extLst>
          </p:cNvPr>
          <p:cNvSpPr>
            <a:spLocks noGrp="1"/>
          </p:cNvSpPr>
          <p:nvPr>
            <p:ph idx="1"/>
          </p:nvPr>
        </p:nvSpPr>
        <p:spPr>
          <a:xfrm>
            <a:off x="576000" y="1688675"/>
            <a:ext cx="8510850" cy="4363971"/>
          </a:xfrm>
        </p:spPr>
        <p:txBody>
          <a:bodyPr/>
          <a:lstStyle/>
          <a:p>
            <a:r>
              <a:rPr lang="en-BE" dirty="0"/>
              <a:t>The atomic transitions are specific to each element across the periodic table of the elements. As such, resonances in the atom of an element are unlikely to be found in another element.</a:t>
            </a:r>
          </a:p>
          <a:p>
            <a:r>
              <a:rPr lang="en-BE" dirty="0"/>
              <a:t>By applying a sequence of lasers, it is possible to resonantly bring an electron beyond the ionization threshold, and thus produce an ion.</a:t>
            </a:r>
          </a:p>
          <a:p>
            <a:r>
              <a:rPr lang="en-BE" dirty="0"/>
              <a:t>By using multiple lasers, no single laser is sufficiently energetic to ionize any element, while it also decreases the likelihood of hitting multiple elements.</a:t>
            </a:r>
          </a:p>
        </p:txBody>
      </p:sp>
      <p:pic>
        <p:nvPicPr>
          <p:cNvPr id="5" name="Slide8.png">
            <a:extLst>
              <a:ext uri="{FF2B5EF4-FFF2-40B4-BE49-F238E27FC236}">
                <a16:creationId xmlns:a16="http://schemas.microsoft.com/office/drawing/2014/main" id="{960A0048-9674-A33B-E415-F05FAAEFA57A}"/>
              </a:ext>
            </a:extLst>
          </p:cNvPr>
          <p:cNvPicPr>
            <a:picLocks noChangeAspect="1"/>
          </p:cNvPicPr>
          <p:nvPr/>
        </p:nvPicPr>
        <p:blipFill>
          <a:blip r:embed="rId3"/>
          <a:srcRect l="65486" t="10565" b="43161"/>
          <a:stretch>
            <a:fillRect/>
          </a:stretch>
        </p:blipFill>
        <p:spPr>
          <a:xfrm>
            <a:off x="9086850" y="2221869"/>
            <a:ext cx="2706667" cy="2721606"/>
          </a:xfrm>
          <a:prstGeom prst="rect">
            <a:avLst/>
          </a:prstGeom>
          <a:ln w="12700">
            <a:miter lim="400000"/>
          </a:ln>
        </p:spPr>
      </p:pic>
    </p:spTree>
    <p:extLst>
      <p:ext uri="{BB962C8B-B14F-4D97-AF65-F5344CB8AC3E}">
        <p14:creationId xmlns:p14="http://schemas.microsoft.com/office/powerpoint/2010/main" val="224279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0BCE9-C93F-7FA3-5F5E-CF45A4601E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C475E1-3A62-84EE-77A0-23E1C1FBB4C0}"/>
              </a:ext>
            </a:extLst>
          </p:cNvPr>
          <p:cNvSpPr>
            <a:spLocks noGrp="1"/>
          </p:cNvSpPr>
          <p:nvPr>
            <p:ph type="sldNum" sz="quarter" idx="12"/>
          </p:nvPr>
        </p:nvSpPr>
        <p:spPr/>
        <p:txBody>
          <a:bodyPr/>
          <a:lstStyle/>
          <a:p>
            <a:fld id="{0A297500-7527-634B-90F4-69D0994C32B4}" type="slidenum">
              <a:rPr lang="nl-NL" smtClean="0"/>
              <a:t>23</a:t>
            </a:fld>
            <a:endParaRPr lang="nl-NL" dirty="0"/>
          </a:p>
        </p:txBody>
      </p:sp>
      <p:sp>
        <p:nvSpPr>
          <p:cNvPr id="3" name="Title 2">
            <a:extLst>
              <a:ext uri="{FF2B5EF4-FFF2-40B4-BE49-F238E27FC236}">
                <a16:creationId xmlns:a16="http://schemas.microsoft.com/office/drawing/2014/main" id="{7028A40D-3E30-26DE-EF59-F897CF5AF7DD}"/>
              </a:ext>
            </a:extLst>
          </p:cNvPr>
          <p:cNvSpPr>
            <a:spLocks noGrp="1"/>
          </p:cNvSpPr>
          <p:nvPr>
            <p:ph type="title"/>
          </p:nvPr>
        </p:nvSpPr>
        <p:spPr/>
        <p:txBody>
          <a:bodyPr/>
          <a:lstStyle/>
          <a:p>
            <a:r>
              <a:rPr lang="en-BE" dirty="0"/>
              <a:t>Resonance ionization in hot cavities</a:t>
            </a:r>
          </a:p>
        </p:txBody>
      </p:sp>
      <p:pic>
        <p:nvPicPr>
          <p:cNvPr id="6" name="Slide8.png">
            <a:extLst>
              <a:ext uri="{FF2B5EF4-FFF2-40B4-BE49-F238E27FC236}">
                <a16:creationId xmlns:a16="http://schemas.microsoft.com/office/drawing/2014/main" id="{38A31CF4-5DC7-4D96-17B8-829632EFE790}"/>
              </a:ext>
            </a:extLst>
          </p:cNvPr>
          <p:cNvPicPr>
            <a:picLocks noGrp="1" noChangeAspect="1"/>
          </p:cNvPicPr>
          <p:nvPr>
            <p:ph idx="1"/>
          </p:nvPr>
        </p:nvPicPr>
        <p:blipFill>
          <a:blip r:embed="rId3"/>
          <a:srcRect l="81" t="10565" r="37428" b="43161"/>
          <a:stretch>
            <a:fillRect/>
          </a:stretch>
        </p:blipFill>
        <p:spPr>
          <a:xfrm>
            <a:off x="2167039" y="1417638"/>
            <a:ext cx="7857921" cy="4364038"/>
          </a:xfrm>
          <a:prstGeom prst="rect">
            <a:avLst/>
          </a:prstGeom>
          <a:ln w="12700">
            <a:miter lim="400000"/>
          </a:ln>
        </p:spPr>
      </p:pic>
    </p:spTree>
    <p:extLst>
      <p:ext uri="{BB962C8B-B14F-4D97-AF65-F5344CB8AC3E}">
        <p14:creationId xmlns:p14="http://schemas.microsoft.com/office/powerpoint/2010/main" val="1590084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D9446-D3CE-35E5-90AF-DDE78075CC2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02DF70C-DBD3-92F2-CFCC-718B51CA3D0C}"/>
              </a:ext>
            </a:extLst>
          </p:cNvPr>
          <p:cNvSpPr/>
          <p:nvPr/>
        </p:nvSpPr>
        <p:spPr>
          <a:xfrm>
            <a:off x="0" y="0"/>
            <a:ext cx="12192000" cy="6210000"/>
          </a:xfrm>
          <a:prstGeom prst="rect">
            <a:avLst/>
          </a:prstGeom>
          <a:solidFill>
            <a:srgbClr val="1E212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Content Placeholder 6">
            <a:extLst>
              <a:ext uri="{FF2B5EF4-FFF2-40B4-BE49-F238E27FC236}">
                <a16:creationId xmlns:a16="http://schemas.microsoft.com/office/drawing/2014/main" id="{4F83C781-6DF5-F0AF-372A-2F5289F4D4A6}"/>
              </a:ext>
            </a:extLst>
          </p:cNvPr>
          <p:cNvPicPr>
            <a:picLocks noGrp="1" noChangeAspect="1"/>
          </p:cNvPicPr>
          <p:nvPr>
            <p:ph idx="1"/>
          </p:nvPr>
        </p:nvPicPr>
        <p:blipFill>
          <a:blip r:embed="rId3"/>
          <a:srcRect/>
          <a:stretch/>
        </p:blipFill>
        <p:spPr>
          <a:xfrm>
            <a:off x="1514113" y="294418"/>
            <a:ext cx="9163773" cy="5795661"/>
          </a:xfrm>
          <a:prstGeom prst="rect">
            <a:avLst/>
          </a:prstGeom>
        </p:spPr>
      </p:pic>
      <p:sp>
        <p:nvSpPr>
          <p:cNvPr id="2" name="Slide Number Placeholder 1">
            <a:extLst>
              <a:ext uri="{FF2B5EF4-FFF2-40B4-BE49-F238E27FC236}">
                <a16:creationId xmlns:a16="http://schemas.microsoft.com/office/drawing/2014/main" id="{E7FC98E6-9DC9-E50A-A207-1877D132C088}"/>
              </a:ext>
            </a:extLst>
          </p:cNvPr>
          <p:cNvSpPr>
            <a:spLocks noGrp="1"/>
          </p:cNvSpPr>
          <p:nvPr>
            <p:ph type="sldNum" sz="quarter" idx="12"/>
          </p:nvPr>
        </p:nvSpPr>
        <p:spPr/>
        <p:txBody>
          <a:bodyPr/>
          <a:lstStyle/>
          <a:p>
            <a:fld id="{0A297500-7527-634B-90F4-69D0994C32B4}" type="slidenum">
              <a:rPr lang="nl-NL" smtClean="0"/>
              <a:t>24</a:t>
            </a:fld>
            <a:endParaRPr lang="nl-NL" dirty="0"/>
          </a:p>
        </p:txBody>
      </p:sp>
      <p:sp>
        <p:nvSpPr>
          <p:cNvPr id="8" name="Shape 450">
            <a:extLst>
              <a:ext uri="{FF2B5EF4-FFF2-40B4-BE49-F238E27FC236}">
                <a16:creationId xmlns:a16="http://schemas.microsoft.com/office/drawing/2014/main" id="{18E924CC-DAAE-DA87-F116-903C4BCFD85F}"/>
              </a:ext>
            </a:extLst>
          </p:cNvPr>
          <p:cNvSpPr txBox="1"/>
          <p:nvPr/>
        </p:nvSpPr>
        <p:spPr>
          <a:xfrm>
            <a:off x="910790" y="6395500"/>
            <a:ext cx="9844988"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defRPr sz="1300" i="1">
                <a:solidFill>
                  <a:srgbClr val="FFFFFF"/>
                </a:solidFill>
              </a:defRPr>
            </a:pPr>
            <a:r>
              <a:rPr lang="fr-FR" sz="1200" dirty="0">
                <a:solidFill>
                  <a:srgbClr val="DCE7F0"/>
                </a:solidFill>
                <a:hlinkClick r:id="rId4">
                  <a:extLst>
                    <a:ext uri="{A12FA001-AC4F-418D-AE19-62706E023703}">
                      <ahyp:hlinkClr xmlns:ahyp="http://schemas.microsoft.com/office/drawing/2018/hyperlinkcolor" val="tx"/>
                    </a:ext>
                  </a:extLst>
                </a:hlinkClick>
              </a:rPr>
              <a:t>https://cern.ch/rilis-db</a:t>
            </a:r>
            <a:r>
              <a:rPr lang="fr-FR" sz="1200" dirty="0">
                <a:solidFill>
                  <a:srgbClr val="DCE7F0"/>
                </a:solidFill>
              </a:rPr>
              <a:t> </a:t>
            </a:r>
          </a:p>
        </p:txBody>
      </p:sp>
      <p:pic>
        <p:nvPicPr>
          <p:cNvPr id="12" name="Picture 11">
            <a:extLst>
              <a:ext uri="{FF2B5EF4-FFF2-40B4-BE49-F238E27FC236}">
                <a16:creationId xmlns:a16="http://schemas.microsoft.com/office/drawing/2014/main" id="{7CF14D6B-4607-3641-E859-4528FCA6B86C}"/>
              </a:ext>
            </a:extLst>
          </p:cNvPr>
          <p:cNvPicPr>
            <a:picLocks noChangeAspect="1"/>
          </p:cNvPicPr>
          <p:nvPr/>
        </p:nvPicPr>
        <p:blipFill>
          <a:blip r:embed="rId5"/>
          <a:srcRect l="6091" r="5963"/>
          <a:stretch>
            <a:fillRect/>
          </a:stretch>
        </p:blipFill>
        <p:spPr>
          <a:xfrm>
            <a:off x="2415526" y="0"/>
            <a:ext cx="6835516" cy="963777"/>
          </a:xfrm>
          <a:prstGeom prst="rect">
            <a:avLst/>
          </a:prstGeom>
        </p:spPr>
      </p:pic>
      <p:sp>
        <p:nvSpPr>
          <p:cNvPr id="13" name="TextBox 12">
            <a:extLst>
              <a:ext uri="{FF2B5EF4-FFF2-40B4-BE49-F238E27FC236}">
                <a16:creationId xmlns:a16="http://schemas.microsoft.com/office/drawing/2014/main" id="{6DF28049-AF7D-72E7-4925-C19D8DE1D41A}"/>
              </a:ext>
            </a:extLst>
          </p:cNvPr>
          <p:cNvSpPr txBox="1"/>
          <p:nvPr/>
        </p:nvSpPr>
        <p:spPr>
          <a:xfrm rot="1799029">
            <a:off x="7886450" y="1097436"/>
            <a:ext cx="4532010"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BE" sz="2800" dirty="0"/>
              <a:t>Contribute your own scheme!</a:t>
            </a:r>
          </a:p>
        </p:txBody>
      </p:sp>
    </p:spTree>
    <p:extLst>
      <p:ext uri="{BB962C8B-B14F-4D97-AF65-F5344CB8AC3E}">
        <p14:creationId xmlns:p14="http://schemas.microsoft.com/office/powerpoint/2010/main" val="209776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1704-1950-E160-3715-8CC7A85A8D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14EADB-359F-DD9B-8959-4A0EBFCE6375}"/>
              </a:ext>
            </a:extLst>
          </p:cNvPr>
          <p:cNvSpPr>
            <a:spLocks noGrp="1"/>
          </p:cNvSpPr>
          <p:nvPr>
            <p:ph type="sldNum" sz="quarter" idx="12"/>
          </p:nvPr>
        </p:nvSpPr>
        <p:spPr/>
        <p:txBody>
          <a:bodyPr/>
          <a:lstStyle/>
          <a:p>
            <a:fld id="{0A297500-7527-634B-90F4-69D0994C32B4}" type="slidenum">
              <a:rPr lang="nl-NL" smtClean="0"/>
              <a:t>25</a:t>
            </a:fld>
            <a:endParaRPr lang="nl-NL" dirty="0"/>
          </a:p>
        </p:txBody>
      </p:sp>
      <p:sp>
        <p:nvSpPr>
          <p:cNvPr id="3" name="Title 2">
            <a:extLst>
              <a:ext uri="{FF2B5EF4-FFF2-40B4-BE49-F238E27FC236}">
                <a16:creationId xmlns:a16="http://schemas.microsoft.com/office/drawing/2014/main" id="{8B1DC35C-F101-DD38-A731-E50F33158973}"/>
              </a:ext>
            </a:extLst>
          </p:cNvPr>
          <p:cNvSpPr>
            <a:spLocks noGrp="1"/>
          </p:cNvSpPr>
          <p:nvPr>
            <p:ph type="title"/>
          </p:nvPr>
        </p:nvSpPr>
        <p:spPr/>
        <p:txBody>
          <a:bodyPr/>
          <a:lstStyle/>
          <a:p>
            <a:r>
              <a:rPr lang="en-BE" dirty="0"/>
              <a:t>Gas cell twist</a:t>
            </a:r>
          </a:p>
        </p:txBody>
      </p:sp>
      <p:sp>
        <p:nvSpPr>
          <p:cNvPr id="5" name="Content Placeholder 4">
            <a:extLst>
              <a:ext uri="{FF2B5EF4-FFF2-40B4-BE49-F238E27FC236}">
                <a16:creationId xmlns:a16="http://schemas.microsoft.com/office/drawing/2014/main" id="{388DFD6F-B6F3-A368-A79F-485825F5F4D6}"/>
              </a:ext>
            </a:extLst>
          </p:cNvPr>
          <p:cNvSpPr>
            <a:spLocks noGrp="1"/>
          </p:cNvSpPr>
          <p:nvPr>
            <p:ph idx="1"/>
          </p:nvPr>
        </p:nvSpPr>
        <p:spPr>
          <a:xfrm>
            <a:off x="242888" y="1688675"/>
            <a:ext cx="4176712" cy="4363971"/>
          </a:xfrm>
        </p:spPr>
        <p:txBody>
          <a:bodyPr>
            <a:normAutofit lnSpcReduction="10000"/>
          </a:bodyPr>
          <a:lstStyle/>
          <a:p>
            <a:r>
              <a:rPr lang="en-BE" dirty="0"/>
              <a:t>Compared to a hot cavity, a gas offers interesting advantages: </a:t>
            </a:r>
            <a:r>
              <a:rPr lang="en-BE" b="1" dirty="0"/>
              <a:t>lesser chemical sensitivity </a:t>
            </a:r>
            <a:r>
              <a:rPr lang="en-BE" dirty="0"/>
              <a:t>(= access to all elements), and operation at </a:t>
            </a:r>
            <a:r>
              <a:rPr lang="en-BE" b="1" dirty="0"/>
              <a:t>lower temperature </a:t>
            </a:r>
            <a:r>
              <a:rPr lang="en-BE" dirty="0"/>
              <a:t>(</a:t>
            </a:r>
            <a:r>
              <a:rPr lang="en-BE" i="1" dirty="0"/>
              <a:t>T</a:t>
            </a:r>
            <a:r>
              <a:rPr lang="en-BE" baseline="-25000" dirty="0"/>
              <a:t>room</a:t>
            </a:r>
            <a:r>
              <a:rPr lang="en-BE" dirty="0"/>
              <a:t> down to cryogenic).</a:t>
            </a:r>
          </a:p>
          <a:p>
            <a:r>
              <a:rPr lang="en-BE" dirty="0"/>
              <a:t>The </a:t>
            </a:r>
            <a:r>
              <a:rPr lang="en-BE" b="1" dirty="0"/>
              <a:t>supersonic gas jet </a:t>
            </a:r>
            <a:r>
              <a:rPr lang="en-BE" dirty="0"/>
              <a:t>offers even better conditions, reaching down to ~15K.</a:t>
            </a:r>
          </a:p>
        </p:txBody>
      </p:sp>
      <p:pic>
        <p:nvPicPr>
          <p:cNvPr id="6" name="Picture 5">
            <a:extLst>
              <a:ext uri="{FF2B5EF4-FFF2-40B4-BE49-F238E27FC236}">
                <a16:creationId xmlns:a16="http://schemas.microsoft.com/office/drawing/2014/main" id="{5E9A63A1-094B-7605-4FBE-D0712D7324EA}"/>
              </a:ext>
            </a:extLst>
          </p:cNvPr>
          <p:cNvPicPr>
            <a:picLocks noChangeAspect="1"/>
          </p:cNvPicPr>
          <p:nvPr/>
        </p:nvPicPr>
        <p:blipFill>
          <a:blip r:embed="rId3"/>
          <a:stretch>
            <a:fillRect/>
          </a:stretch>
        </p:blipFill>
        <p:spPr>
          <a:xfrm>
            <a:off x="4419600" y="337933"/>
            <a:ext cx="7772400" cy="5714713"/>
          </a:xfrm>
          <a:prstGeom prst="rect">
            <a:avLst/>
          </a:prstGeom>
        </p:spPr>
      </p:pic>
      <p:sp>
        <p:nvSpPr>
          <p:cNvPr id="7" name="Shape 450">
            <a:extLst>
              <a:ext uri="{FF2B5EF4-FFF2-40B4-BE49-F238E27FC236}">
                <a16:creationId xmlns:a16="http://schemas.microsoft.com/office/drawing/2014/main" id="{2D535931-FEC7-19AB-79F0-7D17DA6C1FF7}"/>
              </a:ext>
            </a:extLst>
          </p:cNvPr>
          <p:cNvSpPr txBox="1"/>
          <p:nvPr/>
        </p:nvSpPr>
        <p:spPr>
          <a:xfrm>
            <a:off x="895800" y="6395500"/>
            <a:ext cx="9844988"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defRPr sz="1300" i="1">
                <a:solidFill>
                  <a:srgbClr val="FFFFFF"/>
                </a:solidFill>
              </a:defRPr>
            </a:pPr>
            <a:r>
              <a:rPr lang="fr-FR" sz="1200" dirty="0">
                <a:solidFill>
                  <a:srgbClr val="DCE7F0"/>
                </a:solidFill>
              </a:rPr>
              <a:t>R. Ferrer et al., Physical </a:t>
            </a:r>
            <a:r>
              <a:rPr lang="fr-FR" sz="1200" dirty="0" err="1">
                <a:solidFill>
                  <a:srgbClr val="DCE7F0"/>
                </a:solidFill>
              </a:rPr>
              <a:t>Review</a:t>
            </a:r>
            <a:r>
              <a:rPr lang="fr-FR" sz="1200" dirty="0">
                <a:solidFill>
                  <a:srgbClr val="DCE7F0"/>
                </a:solidFill>
              </a:rPr>
              <a:t> </a:t>
            </a:r>
            <a:r>
              <a:rPr lang="fr-FR" sz="1200" dirty="0" err="1">
                <a:solidFill>
                  <a:srgbClr val="DCE7F0"/>
                </a:solidFill>
              </a:rPr>
              <a:t>Research</a:t>
            </a:r>
            <a:r>
              <a:rPr lang="fr-FR" sz="1200" dirty="0">
                <a:solidFill>
                  <a:srgbClr val="DCE7F0"/>
                </a:solidFill>
              </a:rPr>
              <a:t> </a:t>
            </a:r>
            <a:r>
              <a:rPr lang="fr-FR" sz="1200" b="1" dirty="0">
                <a:solidFill>
                  <a:srgbClr val="DCE7F0"/>
                </a:solidFill>
              </a:rPr>
              <a:t>3</a:t>
            </a:r>
            <a:r>
              <a:rPr lang="fr-FR" sz="1200" dirty="0">
                <a:solidFill>
                  <a:srgbClr val="DCE7F0"/>
                </a:solidFill>
              </a:rPr>
              <a:t> (2021) 043041.</a:t>
            </a:r>
          </a:p>
        </p:txBody>
      </p:sp>
    </p:spTree>
    <p:extLst>
      <p:ext uri="{BB962C8B-B14F-4D97-AF65-F5344CB8AC3E}">
        <p14:creationId xmlns:p14="http://schemas.microsoft.com/office/powerpoint/2010/main" val="739998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B5D82-74C0-EC6E-68D0-8299A9664A6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EFF2C6-CE82-E110-2061-54A92B6CBC9E}"/>
              </a:ext>
            </a:extLst>
          </p:cNvPr>
          <p:cNvSpPr>
            <a:spLocks noGrp="1"/>
          </p:cNvSpPr>
          <p:nvPr>
            <p:ph type="sldNum" sz="quarter" idx="12"/>
          </p:nvPr>
        </p:nvSpPr>
        <p:spPr/>
        <p:txBody>
          <a:bodyPr/>
          <a:lstStyle/>
          <a:p>
            <a:fld id="{0A297500-7527-634B-90F4-69D0994C32B4}" type="slidenum">
              <a:rPr lang="nl-NL" smtClean="0"/>
              <a:t>26</a:t>
            </a:fld>
            <a:endParaRPr lang="nl-NL" dirty="0"/>
          </a:p>
        </p:txBody>
      </p:sp>
      <p:sp>
        <p:nvSpPr>
          <p:cNvPr id="3" name="Title 2">
            <a:extLst>
              <a:ext uri="{FF2B5EF4-FFF2-40B4-BE49-F238E27FC236}">
                <a16:creationId xmlns:a16="http://schemas.microsoft.com/office/drawing/2014/main" id="{F97DF298-BF33-A777-4C9C-83E0A39B81E0}"/>
              </a:ext>
            </a:extLst>
          </p:cNvPr>
          <p:cNvSpPr>
            <a:spLocks noGrp="1"/>
          </p:cNvSpPr>
          <p:nvPr>
            <p:ph type="title"/>
          </p:nvPr>
        </p:nvSpPr>
        <p:spPr/>
        <p:txBody>
          <a:bodyPr/>
          <a:lstStyle/>
          <a:p>
            <a:r>
              <a:rPr lang="en-BE" dirty="0"/>
              <a:t>Talks &amp; posters on ion sources</a:t>
            </a:r>
          </a:p>
        </p:txBody>
      </p:sp>
      <p:sp>
        <p:nvSpPr>
          <p:cNvPr id="5" name="Content Placeholder 4">
            <a:extLst>
              <a:ext uri="{FF2B5EF4-FFF2-40B4-BE49-F238E27FC236}">
                <a16:creationId xmlns:a16="http://schemas.microsoft.com/office/drawing/2014/main" id="{12366CE5-4286-4FC7-8053-D0C1048210C0}"/>
              </a:ext>
            </a:extLst>
          </p:cNvPr>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BE" dirty="0"/>
              <a:t>Monday 20 Oct</a:t>
            </a:r>
          </a:p>
          <a:p>
            <a:pPr marL="1143000" lvl="1" indent="-457200">
              <a:buFont typeface="Arial" panose="020B0604020202020204" pitchFamily="34" charset="0"/>
              <a:buChar char="•"/>
            </a:pPr>
            <a:r>
              <a:rPr lang="en-BE" dirty="0"/>
              <a:t>11:20 – Carla Babcock, </a:t>
            </a:r>
            <a:r>
              <a:rPr lang="en-GB" dirty="0">
                <a:hlinkClick r:id="rId3"/>
              </a:rPr>
              <a:t>Expanding User Capabilities and Increasing Reliability at TRIUMF-ISAC</a:t>
            </a:r>
            <a:endParaRPr lang="en-GB" dirty="0"/>
          </a:p>
          <a:p>
            <a:pPr marL="457200" indent="-457200">
              <a:buFont typeface="Arial" panose="020B0604020202020204" pitchFamily="34" charset="0"/>
              <a:buChar char="•"/>
            </a:pPr>
            <a:r>
              <a:rPr lang="en-GB" dirty="0"/>
              <a:t>Tuesday 21 Oct</a:t>
            </a:r>
          </a:p>
          <a:p>
            <a:pPr marL="1143000" lvl="1" indent="-457200">
              <a:buFont typeface="Arial" panose="020B0604020202020204" pitchFamily="34" charset="0"/>
              <a:buChar char="•"/>
            </a:pPr>
            <a:r>
              <a:rPr lang="en-GB" dirty="0"/>
              <a:t>16:00 – Yoshikazu Hirayama, </a:t>
            </a:r>
            <a:r>
              <a:rPr lang="en-GB" dirty="0">
                <a:hlinkClick r:id="rId4"/>
              </a:rPr>
              <a:t>KISS1.5 to reveal the origin of heavy-element synthesis</a:t>
            </a:r>
            <a:endParaRPr lang="en-GB" dirty="0"/>
          </a:p>
          <a:p>
            <a:pPr marL="1143000" lvl="1" indent="-457200">
              <a:buFont typeface="Arial" panose="020B0604020202020204" pitchFamily="34" charset="0"/>
              <a:buChar char="•"/>
            </a:pPr>
            <a:r>
              <a:rPr lang="en-GB" dirty="0"/>
              <a:t>17:10 – Sarina Geldhof, </a:t>
            </a:r>
            <a:r>
              <a:rPr lang="en-GB" dirty="0">
                <a:hlinkClick r:id="rId5"/>
              </a:rPr>
              <a:t>Recent advances of the S3-Low Energy Branch</a:t>
            </a:r>
            <a:endParaRPr lang="en-GB" dirty="0"/>
          </a:p>
          <a:p>
            <a:pPr marL="457200" indent="-457200">
              <a:buFont typeface="Arial" panose="020B0604020202020204" pitchFamily="34" charset="0"/>
              <a:buChar char="•"/>
            </a:pPr>
            <a:r>
              <a:rPr lang="en-GB" dirty="0"/>
              <a:t>Thursday 23 Oct</a:t>
            </a:r>
          </a:p>
          <a:p>
            <a:pPr marL="1143000" lvl="1" indent="-457200">
              <a:buFont typeface="Arial" panose="020B0604020202020204" pitchFamily="34" charset="0"/>
              <a:buChar char="•"/>
            </a:pPr>
            <a:r>
              <a:rPr lang="en-GB" dirty="0"/>
              <a:t>16:50 – Raphael Hasse, </a:t>
            </a:r>
            <a:r>
              <a:rPr lang="en-GB" dirty="0">
                <a:hlinkClick r:id="rId6"/>
              </a:rPr>
              <a:t>Purification of radioisotope beams at the RISIKO off-line RIB facility at Mainz</a:t>
            </a:r>
            <a:endParaRPr lang="en-GB" dirty="0"/>
          </a:p>
          <a:p>
            <a:pPr marL="457200" indent="-457200">
              <a:buFont typeface="Arial" panose="020B0604020202020204" pitchFamily="34" charset="0"/>
              <a:buChar char="•"/>
            </a:pPr>
            <a:r>
              <a:rPr lang="en-GB" dirty="0"/>
              <a:t>Friday 24 Oct</a:t>
            </a:r>
          </a:p>
          <a:p>
            <a:pPr marL="1143000" lvl="1" indent="-457200">
              <a:buFont typeface="Arial" panose="020B0604020202020204" pitchFamily="34" charset="0"/>
              <a:buChar char="•"/>
            </a:pPr>
            <a:r>
              <a:rPr lang="en-GB" dirty="0"/>
              <a:t>09:00 – Jens Lassen, </a:t>
            </a:r>
            <a:r>
              <a:rPr lang="en-GB" dirty="0">
                <a:hlinkClick r:id="rId7"/>
              </a:rPr>
              <a:t>Laser resonance ionization laser ion source(s) for radioactive ion beam delivery at TRIUMF</a:t>
            </a:r>
            <a:endParaRPr lang="en-GB" dirty="0"/>
          </a:p>
          <a:p>
            <a:pPr marL="457200" indent="-457200">
              <a:buFont typeface="Arial" panose="020B0604020202020204" pitchFamily="34" charset="0"/>
              <a:buChar char="•"/>
            </a:pPr>
            <a:r>
              <a:rPr lang="en-GB" dirty="0"/>
              <a:t>Posters</a:t>
            </a:r>
          </a:p>
          <a:p>
            <a:pPr marL="1143000" lvl="1" indent="-457200">
              <a:buFont typeface="Arial" panose="020B0604020202020204" pitchFamily="34" charset="0"/>
              <a:buChar char="•"/>
            </a:pPr>
            <a:r>
              <a:rPr lang="en-GB" dirty="0"/>
              <a:t>157 – Ha-Na Kim, </a:t>
            </a:r>
            <a:r>
              <a:rPr lang="en-GB" dirty="0">
                <a:hlinkClick r:id="rId8"/>
              </a:rPr>
              <a:t>Current Status of Laser Ion Source Development at RAON</a:t>
            </a:r>
            <a:endParaRPr lang="en-GB" dirty="0"/>
          </a:p>
          <a:p>
            <a:pPr marL="1143000" lvl="1" indent="-457200">
              <a:buFont typeface="Arial" panose="020B0604020202020204" pitchFamily="34" charset="0"/>
              <a:buChar char="•"/>
            </a:pPr>
            <a:endParaRPr lang="en-BE" dirty="0"/>
          </a:p>
        </p:txBody>
      </p:sp>
    </p:spTree>
    <p:extLst>
      <p:ext uri="{BB962C8B-B14F-4D97-AF65-F5344CB8AC3E}">
        <p14:creationId xmlns:p14="http://schemas.microsoft.com/office/powerpoint/2010/main" val="324898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56DCD-C936-6BC7-7017-52A2A9B8F3E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9575C6-D70D-E771-8F12-E8320389135A}"/>
              </a:ext>
            </a:extLst>
          </p:cNvPr>
          <p:cNvSpPr>
            <a:spLocks noGrp="1"/>
          </p:cNvSpPr>
          <p:nvPr>
            <p:ph type="sldNum" sz="quarter" idx="12"/>
          </p:nvPr>
        </p:nvSpPr>
        <p:spPr/>
        <p:txBody>
          <a:bodyPr/>
          <a:lstStyle/>
          <a:p>
            <a:fld id="{0A297500-7527-634B-90F4-69D0994C32B4}" type="slidenum">
              <a:rPr lang="nl-NL" smtClean="0"/>
              <a:t>27</a:t>
            </a:fld>
            <a:endParaRPr lang="nl-NL"/>
          </a:p>
        </p:txBody>
      </p:sp>
      <p:sp>
        <p:nvSpPr>
          <p:cNvPr id="4" name="Content Placeholder 3">
            <a:extLst>
              <a:ext uri="{FF2B5EF4-FFF2-40B4-BE49-F238E27FC236}">
                <a16:creationId xmlns:a16="http://schemas.microsoft.com/office/drawing/2014/main" id="{85800D89-C605-CC18-C914-21536D9D89AA}"/>
              </a:ext>
            </a:extLst>
          </p:cNvPr>
          <p:cNvSpPr txBox="1">
            <a:spLocks/>
          </p:cNvSpPr>
          <p:nvPr/>
        </p:nvSpPr>
        <p:spPr>
          <a:xfrm>
            <a:off x="2743200" y="790414"/>
            <a:ext cx="8839200" cy="5262232"/>
          </a:xfrm>
          <a:prstGeom prst="rect">
            <a:avLst/>
          </a:prstGeom>
        </p:spPr>
        <p:txBody>
          <a:bodyPr/>
          <a:lst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itchFamily="2" charset="2"/>
              <a:buChar char="Ø"/>
            </a:pPr>
            <a:r>
              <a:rPr lang="en-BE" dirty="0">
                <a:solidFill>
                  <a:srgbClr val="DCE7F0"/>
                </a:solidFill>
              </a:rPr>
              <a:t>Basics of atomic structure</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Finite size and hyperfine structure</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ion sources</a:t>
            </a:r>
          </a:p>
          <a:p>
            <a:pPr marL="457200" indent="-457200">
              <a:buFont typeface="Wingdings" pitchFamily="2" charset="2"/>
              <a:buChar char="Ø"/>
            </a:pPr>
            <a:endParaRPr lang="en-BE" dirty="0"/>
          </a:p>
          <a:p>
            <a:pPr marL="457200" indent="-457200">
              <a:buFont typeface="Wingdings" pitchFamily="2" charset="2"/>
              <a:buChar char="Ø"/>
            </a:pPr>
            <a:r>
              <a:rPr lang="en-BE" dirty="0"/>
              <a:t>Laser spectroscopy</a:t>
            </a:r>
          </a:p>
          <a:p>
            <a:pPr marL="457200" indent="-457200">
              <a:buFont typeface="Wingdings" pitchFamily="2" charset="2"/>
              <a:buChar char="Ø"/>
            </a:pPr>
            <a:endParaRPr lang="en-BE" dirty="0"/>
          </a:p>
          <a:p>
            <a:pPr marL="457200" indent="-457200">
              <a:buFont typeface="Wingdings" pitchFamily="2" charset="2"/>
              <a:buChar char="Ø"/>
            </a:pPr>
            <a:r>
              <a:rPr lang="en-BE" dirty="0">
                <a:solidFill>
                  <a:srgbClr val="DCE7F0"/>
                </a:solidFill>
              </a:rPr>
              <a:t>Laser manipulations</a:t>
            </a:r>
          </a:p>
        </p:txBody>
      </p:sp>
    </p:spTree>
    <p:extLst>
      <p:ext uri="{BB962C8B-B14F-4D97-AF65-F5344CB8AC3E}">
        <p14:creationId xmlns:p14="http://schemas.microsoft.com/office/powerpoint/2010/main" val="1372405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Shape 860"/>
          <p:cNvSpPr txBox="1">
            <a:spLocks noGrp="1"/>
          </p:cNvSpPr>
          <p:nvPr>
            <p:ph type="title"/>
          </p:nvPr>
        </p:nvSpPr>
        <p:spPr>
          <a:prstGeom prst="rect">
            <a:avLst/>
          </a:prstGeom>
        </p:spPr>
        <p:txBody>
          <a:bodyPr/>
          <a:lstStyle/>
          <a:p>
            <a:r>
              <a:rPr dirty="0"/>
              <a:t>Laser spectroscopy: overview</a:t>
            </a:r>
          </a:p>
        </p:txBody>
      </p:sp>
      <p:pic>
        <p:nvPicPr>
          <p:cNvPr id="861" name="laser_spectroscopy_Che12.png"/>
          <p:cNvPicPr>
            <a:picLocks noChangeAspect="1"/>
          </p:cNvPicPr>
          <p:nvPr/>
        </p:nvPicPr>
        <p:blipFill>
          <a:blip r:embed="rId3"/>
          <a:stretch>
            <a:fillRect/>
          </a:stretch>
        </p:blipFill>
        <p:spPr>
          <a:xfrm>
            <a:off x="1524000" y="1219603"/>
            <a:ext cx="9144000" cy="4974426"/>
          </a:xfrm>
          <a:prstGeom prst="rect">
            <a:avLst/>
          </a:prstGeom>
          <a:ln w="12700">
            <a:miter lim="400000"/>
          </a:ln>
        </p:spPr>
      </p:pic>
      <p:sp>
        <p:nvSpPr>
          <p:cNvPr id="2" name="Shape 367">
            <a:extLst>
              <a:ext uri="{FF2B5EF4-FFF2-40B4-BE49-F238E27FC236}">
                <a16:creationId xmlns:a16="http://schemas.microsoft.com/office/drawing/2014/main" id="{BDCC7402-B866-89B2-3BBB-08DEF42812D0}"/>
              </a:ext>
            </a:extLst>
          </p:cNvPr>
          <p:cNvSpPr txBox="1">
            <a:spLocks noGrp="1"/>
          </p:cNvSpPr>
          <p:nvPr>
            <p:ph type="sldNum" sz="quarter" idx="12"/>
          </p:nvPr>
        </p:nvSpPr>
        <p:spPr>
          <a:xfrm>
            <a:off x="576000" y="6210000"/>
            <a:ext cx="648000" cy="648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dirty="0"/>
          </a:p>
        </p:txBody>
      </p:sp>
      <p:sp>
        <p:nvSpPr>
          <p:cNvPr id="3" name="TextBox 2">
            <a:extLst>
              <a:ext uri="{FF2B5EF4-FFF2-40B4-BE49-F238E27FC236}">
                <a16:creationId xmlns:a16="http://schemas.microsoft.com/office/drawing/2014/main" id="{756CD1CD-5118-2C9D-24BC-56CEA47B6A5A}"/>
              </a:ext>
            </a:extLst>
          </p:cNvPr>
          <p:cNvSpPr txBox="1"/>
          <p:nvPr/>
        </p:nvSpPr>
        <p:spPr>
          <a:xfrm>
            <a:off x="900000" y="6395500"/>
            <a:ext cx="3853299" cy="276999"/>
          </a:xfrm>
          <a:prstGeom prst="rect">
            <a:avLst/>
          </a:prstGeom>
          <a:noFill/>
        </p:spPr>
        <p:txBody>
          <a:bodyPr wrap="none" rtlCol="0" anchor="ctr">
            <a:spAutoFit/>
          </a:bodyPr>
          <a:lstStyle/>
          <a:p>
            <a:r>
              <a:rPr lang="en-BE" sz="1200" i="1" dirty="0">
                <a:solidFill>
                  <a:srgbClr val="DCE7F0"/>
                </a:solidFill>
              </a:rPr>
              <a:t>B.Cheal, T.E. Cocolios &amp; S. Fritzsche, PRA </a:t>
            </a:r>
            <a:r>
              <a:rPr lang="en-BE" sz="1200" b="1" i="1" dirty="0">
                <a:solidFill>
                  <a:srgbClr val="DCE7F0"/>
                </a:solidFill>
              </a:rPr>
              <a:t>86</a:t>
            </a:r>
            <a:r>
              <a:rPr lang="en-BE" sz="1200" i="1" dirty="0">
                <a:solidFill>
                  <a:srgbClr val="DCE7F0"/>
                </a:solidFill>
              </a:rPr>
              <a:t> (2012) 042501.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txBox="1">
            <a:spLocks noGrp="1"/>
          </p:cNvSpPr>
          <p:nvPr>
            <p:ph type="body" sz="half" idx="1"/>
          </p:nvPr>
        </p:nvSpPr>
        <p:spPr>
          <a:xfrm>
            <a:off x="419725" y="1359036"/>
            <a:ext cx="5580277" cy="4688965"/>
          </a:xfrm>
          <a:prstGeom prst="rect">
            <a:avLst/>
          </a:prstGeom>
        </p:spPr>
        <p:txBody>
          <a:bodyPr>
            <a:normAutofit fontScale="92500" lnSpcReduction="10000"/>
          </a:bodyPr>
          <a:lstStyle/>
          <a:p>
            <a:r>
              <a:rPr lang="en-US" dirty="0"/>
              <a:t>Step 1: excite, step 2: decay. Photon detection can have its challenges but the method is simple.</a:t>
            </a:r>
          </a:p>
          <a:p>
            <a:r>
              <a:rPr dirty="0"/>
              <a:t>Doppler compression</a:t>
            </a:r>
            <a:r>
              <a:rPr lang="en-US" dirty="0"/>
              <a:t> ensures that high resolution is maintained by minimizing the broadening to comparable levels to the natural linewidth &lt;50 </a:t>
            </a:r>
            <a:r>
              <a:rPr lang="en-US" dirty="0" err="1"/>
              <a:t>MHz.</a:t>
            </a:r>
            <a:endParaRPr lang="en-US" dirty="0"/>
          </a:p>
          <a:p>
            <a:r>
              <a:rPr lang="en-US" dirty="0"/>
              <a:t>Bunching the beam allows to control the photon yield, keeping the signal strength while suppressing the scattered light background by a factor 10</a:t>
            </a:r>
            <a:r>
              <a:rPr lang="en-US" baseline="30000" dirty="0"/>
              <a:t>4</a:t>
            </a:r>
            <a:r>
              <a:rPr lang="en-US" dirty="0"/>
              <a:t>.</a:t>
            </a:r>
            <a:endParaRPr dirty="0"/>
          </a:p>
        </p:txBody>
      </p:sp>
      <p:sp>
        <p:nvSpPr>
          <p:cNvPr id="924" name="Shape 924"/>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dirty="0"/>
          </a:p>
        </p:txBody>
      </p:sp>
      <p:sp>
        <p:nvSpPr>
          <p:cNvPr id="925" name="Shape 925"/>
          <p:cNvSpPr txBox="1">
            <a:spLocks noGrp="1"/>
          </p:cNvSpPr>
          <p:nvPr>
            <p:ph type="title"/>
          </p:nvPr>
        </p:nvSpPr>
        <p:spPr>
          <a:prstGeom prst="rect">
            <a:avLst/>
          </a:prstGeom>
        </p:spPr>
        <p:txBody>
          <a:bodyPr/>
          <a:lstStyle/>
          <a:p>
            <a:r>
              <a:rPr dirty="0">
                <a:solidFill>
                  <a:srgbClr val="00407A"/>
                </a:solidFill>
              </a:rPr>
              <a:t>High resolution</a:t>
            </a:r>
          </a:p>
        </p:txBody>
      </p:sp>
      <p:pic>
        <p:nvPicPr>
          <p:cNvPr id="926" name="pasted-image.png"/>
          <p:cNvPicPr>
            <a:picLocks noChangeAspect="1"/>
          </p:cNvPicPr>
          <p:nvPr/>
        </p:nvPicPr>
        <p:blipFill>
          <a:blip r:embed="rId3"/>
          <a:stretch>
            <a:fillRect/>
          </a:stretch>
        </p:blipFill>
        <p:spPr>
          <a:xfrm>
            <a:off x="8843546" y="3134352"/>
            <a:ext cx="2472309" cy="610999"/>
          </a:xfrm>
          <a:prstGeom prst="rect">
            <a:avLst/>
          </a:prstGeom>
          <a:ln w="12700">
            <a:miter lim="400000"/>
          </a:ln>
        </p:spPr>
      </p:pic>
      <p:pic>
        <p:nvPicPr>
          <p:cNvPr id="927" name="pasted-image.png"/>
          <p:cNvPicPr>
            <a:picLocks noChangeAspect="1"/>
          </p:cNvPicPr>
          <p:nvPr/>
        </p:nvPicPr>
        <p:blipFill>
          <a:blip r:embed="rId4"/>
          <a:srcRect/>
          <a:stretch>
            <a:fillRect/>
          </a:stretch>
        </p:blipFill>
        <p:spPr>
          <a:xfrm>
            <a:off x="8843546" y="4029147"/>
            <a:ext cx="3167179" cy="2018854"/>
          </a:xfrm>
          <a:prstGeom prst="rect">
            <a:avLst/>
          </a:prstGeom>
          <a:ln w="12700">
            <a:miter lim="400000"/>
          </a:ln>
        </p:spPr>
      </p:pic>
      <p:pic>
        <p:nvPicPr>
          <p:cNvPr id="928" name="Doppler_compression.png"/>
          <p:cNvPicPr>
            <a:picLocks noChangeAspect="1"/>
          </p:cNvPicPr>
          <p:nvPr/>
        </p:nvPicPr>
        <p:blipFill>
          <a:blip r:embed="rId5"/>
          <a:stretch>
            <a:fillRect/>
          </a:stretch>
        </p:blipFill>
        <p:spPr>
          <a:xfrm>
            <a:off x="6038041" y="2532586"/>
            <a:ext cx="2770559" cy="1814532"/>
          </a:xfrm>
          <a:prstGeom prst="rect">
            <a:avLst/>
          </a:prstGeom>
          <a:ln w="12700">
            <a:miter lim="400000"/>
          </a:ln>
        </p:spPr>
      </p:pic>
      <p:grpSp>
        <p:nvGrpSpPr>
          <p:cNvPr id="16" name="Group 15">
            <a:extLst>
              <a:ext uri="{FF2B5EF4-FFF2-40B4-BE49-F238E27FC236}">
                <a16:creationId xmlns:a16="http://schemas.microsoft.com/office/drawing/2014/main" id="{C88FB602-1FEF-6D23-5AB6-E540F2FE94A5}"/>
              </a:ext>
            </a:extLst>
          </p:cNvPr>
          <p:cNvGrpSpPr/>
          <p:nvPr/>
        </p:nvGrpSpPr>
        <p:grpSpPr>
          <a:xfrm>
            <a:off x="6096600" y="297955"/>
            <a:ext cx="3433163" cy="1978725"/>
            <a:chOff x="6096600" y="297955"/>
            <a:chExt cx="3433163" cy="1978725"/>
          </a:xfrm>
        </p:grpSpPr>
        <p:grpSp>
          <p:nvGrpSpPr>
            <p:cNvPr id="6" name="Group 5">
              <a:extLst>
                <a:ext uri="{FF2B5EF4-FFF2-40B4-BE49-F238E27FC236}">
                  <a16:creationId xmlns:a16="http://schemas.microsoft.com/office/drawing/2014/main" id="{00E4A380-8042-5D1A-DB60-2F4C14A06E62}"/>
                </a:ext>
              </a:extLst>
            </p:cNvPr>
            <p:cNvGrpSpPr>
              <a:grpSpLocks noChangeAspect="1"/>
            </p:cNvGrpSpPr>
            <p:nvPr/>
          </p:nvGrpSpPr>
          <p:grpSpPr>
            <a:xfrm>
              <a:off x="7524639" y="297955"/>
              <a:ext cx="1796637" cy="1978725"/>
              <a:chOff x="7524639" y="297955"/>
              <a:chExt cx="1796637" cy="1978725"/>
            </a:xfrm>
          </p:grpSpPr>
          <p:pic>
            <p:nvPicPr>
              <p:cNvPr id="3" name="Tijdelijke aanduiding voor afbeelding 2" descr="Tijdelijke aanduiding voor afbeelding 2">
                <a:extLst>
                  <a:ext uri="{FF2B5EF4-FFF2-40B4-BE49-F238E27FC236}">
                    <a16:creationId xmlns:a16="http://schemas.microsoft.com/office/drawing/2014/main" id="{72FE3F5E-F265-4987-8047-194E01E9C1DB}"/>
                  </a:ext>
                </a:extLst>
              </p:cNvPr>
              <p:cNvPicPr>
                <a:picLocks noChangeAspect="1"/>
              </p:cNvPicPr>
              <p:nvPr/>
            </p:nvPicPr>
            <p:blipFill>
              <a:blip r:embed="rId6"/>
              <a:srcRect l="2082" t="7049" r="56887"/>
              <a:stretch>
                <a:fillRect/>
              </a:stretch>
            </p:blipFill>
            <p:spPr>
              <a:xfrm>
                <a:off x="7524639" y="297955"/>
                <a:ext cx="1796637" cy="1978725"/>
              </a:xfrm>
              <a:prstGeom prst="rect">
                <a:avLst/>
              </a:prstGeom>
              <a:ln w="12700" cap="flat">
                <a:noFill/>
                <a:miter lim="400000"/>
              </a:ln>
              <a:effectLst/>
            </p:spPr>
          </p:pic>
          <p:sp>
            <p:nvSpPr>
              <p:cNvPr id="4" name="Shape 164">
                <a:extLst>
                  <a:ext uri="{FF2B5EF4-FFF2-40B4-BE49-F238E27FC236}">
                    <a16:creationId xmlns:a16="http://schemas.microsoft.com/office/drawing/2014/main" id="{431D8960-51AA-7282-DD6B-F0734CFC99C1}"/>
                  </a:ext>
                </a:extLst>
              </p:cNvPr>
              <p:cNvSpPr/>
              <p:nvPr/>
            </p:nvSpPr>
            <p:spPr>
              <a:xfrm>
                <a:off x="7888710" y="412248"/>
                <a:ext cx="1432566" cy="836762"/>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5" name="Shape 165">
                <a:extLst>
                  <a:ext uri="{FF2B5EF4-FFF2-40B4-BE49-F238E27FC236}">
                    <a16:creationId xmlns:a16="http://schemas.microsoft.com/office/drawing/2014/main" id="{A1AD600E-5BA7-C377-A37C-CB8A0308A937}"/>
                  </a:ext>
                </a:extLst>
              </p:cNvPr>
              <p:cNvSpPr/>
              <p:nvPr/>
            </p:nvSpPr>
            <p:spPr>
              <a:xfrm>
                <a:off x="7643444" y="527337"/>
                <a:ext cx="325768" cy="310788"/>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grpSp>
        <p:cxnSp>
          <p:nvCxnSpPr>
            <p:cNvPr id="8" name="Straight Arrow Connector 7">
              <a:extLst>
                <a:ext uri="{FF2B5EF4-FFF2-40B4-BE49-F238E27FC236}">
                  <a16:creationId xmlns:a16="http://schemas.microsoft.com/office/drawing/2014/main" id="{9619D2A2-6FEB-8C2B-4CB3-60AC4347670C}"/>
                </a:ext>
              </a:extLst>
            </p:cNvPr>
            <p:cNvCxnSpPr/>
            <p:nvPr/>
          </p:nvCxnSpPr>
          <p:spPr>
            <a:xfrm>
              <a:off x="8972550" y="1359036"/>
              <a:ext cx="557213" cy="541202"/>
            </a:xfrm>
            <a:prstGeom prst="straightConnector1">
              <a:avLst/>
            </a:prstGeom>
            <a:ln w="57150">
              <a:solidFill>
                <a:srgbClr val="008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89B6CFB-FD4E-603A-300F-83670B7147F8}"/>
                </a:ext>
              </a:extLst>
            </p:cNvPr>
            <p:cNvCxnSpPr>
              <a:cxnSpLocks/>
              <a:stCxn id="925" idx="2"/>
            </p:cNvCxnSpPr>
            <p:nvPr/>
          </p:nvCxnSpPr>
          <p:spPr>
            <a:xfrm flipV="1">
              <a:off x="6096600" y="1682036"/>
              <a:ext cx="2152997" cy="6639"/>
            </a:xfrm>
            <a:prstGeom prst="straightConnector1">
              <a:avLst/>
            </a:prstGeom>
            <a:ln w="57150">
              <a:solidFill>
                <a:srgbClr val="0080FF"/>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D179719-1831-8F08-4E4B-BA0DDFFA4D02}"/>
              </a:ext>
            </a:extLst>
          </p:cNvPr>
          <p:cNvSpPr txBox="1"/>
          <p:nvPr/>
        </p:nvSpPr>
        <p:spPr>
          <a:xfrm rot="876550">
            <a:off x="7660072" y="635191"/>
            <a:ext cx="4488473"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BE" sz="2800" dirty="0"/>
              <a:t>Generally limited in efficiency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ppt_w</p:attrName>
                                        </p:attrNameLst>
                                      </p:cBhvr>
                                      <p:tavLst>
                                        <p:tav tm="0" fmla="#ppt_w*sin(2.5*pi*$)">
                                          <p:val>
                                            <p:fltVal val="0"/>
                                          </p:val>
                                        </p:tav>
                                        <p:tav tm="100000">
                                          <p:val>
                                            <p:fltVal val="1"/>
                                          </p:val>
                                        </p:tav>
                                      </p:tavLst>
                                    </p:anim>
                                    <p:anim calcmode="lin" valueType="num">
                                      <p:cBhvr>
                                        <p:cTn id="9" dur="1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804C1E-7DB4-0578-C340-0693C827061F}"/>
              </a:ext>
            </a:extLst>
          </p:cNvPr>
          <p:cNvSpPr>
            <a:spLocks noGrp="1"/>
          </p:cNvSpPr>
          <p:nvPr>
            <p:ph type="sldNum" sz="quarter" idx="12"/>
          </p:nvPr>
        </p:nvSpPr>
        <p:spPr/>
        <p:txBody>
          <a:bodyPr/>
          <a:lstStyle/>
          <a:p>
            <a:fld id="{0A297500-7527-634B-90F4-69D0994C32B4}" type="slidenum">
              <a:rPr lang="nl-NL" smtClean="0"/>
              <a:t>3</a:t>
            </a:fld>
            <a:endParaRPr lang="nl-NL"/>
          </a:p>
        </p:txBody>
      </p:sp>
      <p:sp>
        <p:nvSpPr>
          <p:cNvPr id="4" name="Content Placeholder 3">
            <a:extLst>
              <a:ext uri="{FF2B5EF4-FFF2-40B4-BE49-F238E27FC236}">
                <a16:creationId xmlns:a16="http://schemas.microsoft.com/office/drawing/2014/main" id="{90649B8E-4EFF-2CC8-C645-3CAA792E0B5C}"/>
              </a:ext>
            </a:extLst>
          </p:cNvPr>
          <p:cNvSpPr txBox="1">
            <a:spLocks/>
          </p:cNvSpPr>
          <p:nvPr/>
        </p:nvSpPr>
        <p:spPr>
          <a:xfrm>
            <a:off x="2743200" y="790414"/>
            <a:ext cx="8839200" cy="5262232"/>
          </a:xfrm>
          <a:prstGeom prst="rect">
            <a:avLst/>
          </a:prstGeom>
        </p:spPr>
        <p:txBody>
          <a:bodyPr/>
          <a:lst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itchFamily="2" charset="2"/>
              <a:buChar char="Ø"/>
            </a:pPr>
            <a:r>
              <a:rPr lang="en-BE" dirty="0"/>
              <a:t>Basics of atomic structure</a:t>
            </a:r>
          </a:p>
          <a:p>
            <a:pPr marL="457200" indent="-457200">
              <a:buFont typeface="Wingdings" pitchFamily="2" charset="2"/>
              <a:buChar char="Ø"/>
            </a:pPr>
            <a:endParaRPr lang="en-BE" dirty="0"/>
          </a:p>
          <a:p>
            <a:pPr marL="457200" indent="-457200">
              <a:buFont typeface="Wingdings" pitchFamily="2" charset="2"/>
              <a:buChar char="Ø"/>
            </a:pPr>
            <a:r>
              <a:rPr lang="en-BE" dirty="0"/>
              <a:t>Finite size and hyperfine structure</a:t>
            </a:r>
          </a:p>
          <a:p>
            <a:pPr marL="457200" indent="-457200">
              <a:buFont typeface="Wingdings" pitchFamily="2" charset="2"/>
              <a:buChar char="Ø"/>
            </a:pPr>
            <a:endParaRPr lang="en-BE" dirty="0"/>
          </a:p>
          <a:p>
            <a:pPr marL="457200" indent="-457200">
              <a:buFont typeface="Wingdings" pitchFamily="2" charset="2"/>
              <a:buChar char="Ø"/>
            </a:pPr>
            <a:r>
              <a:rPr lang="en-BE" dirty="0"/>
              <a:t>Laser ion sources</a:t>
            </a:r>
          </a:p>
          <a:p>
            <a:pPr marL="457200" indent="-457200">
              <a:buFont typeface="Wingdings" pitchFamily="2" charset="2"/>
              <a:buChar char="Ø"/>
            </a:pPr>
            <a:endParaRPr lang="en-BE" dirty="0"/>
          </a:p>
          <a:p>
            <a:pPr marL="457200" indent="-457200">
              <a:buFont typeface="Wingdings" pitchFamily="2" charset="2"/>
              <a:buChar char="Ø"/>
            </a:pPr>
            <a:r>
              <a:rPr lang="en-BE" dirty="0"/>
              <a:t>Laser spectroscopy</a:t>
            </a:r>
          </a:p>
          <a:p>
            <a:pPr marL="457200" indent="-457200">
              <a:buFont typeface="Wingdings" pitchFamily="2" charset="2"/>
              <a:buChar char="Ø"/>
            </a:pPr>
            <a:endParaRPr lang="en-BE" dirty="0"/>
          </a:p>
          <a:p>
            <a:pPr marL="457200" indent="-457200">
              <a:buFont typeface="Wingdings" pitchFamily="2" charset="2"/>
              <a:buChar char="Ø"/>
            </a:pPr>
            <a:r>
              <a:rPr lang="en-BE" dirty="0"/>
              <a:t>Laser manipulations</a:t>
            </a:r>
          </a:p>
        </p:txBody>
      </p:sp>
    </p:spTree>
    <p:extLst>
      <p:ext uri="{BB962C8B-B14F-4D97-AF65-F5344CB8AC3E}">
        <p14:creationId xmlns:p14="http://schemas.microsoft.com/office/powerpoint/2010/main" val="9813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AD84C-E176-1A48-4DB9-DB7898874DF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B6BAB-94D9-FBB6-114D-8A5CF2D88D0F}"/>
              </a:ext>
            </a:extLst>
          </p:cNvPr>
          <p:cNvSpPr>
            <a:spLocks noGrp="1"/>
          </p:cNvSpPr>
          <p:nvPr>
            <p:ph type="sldNum" sz="quarter" idx="12"/>
          </p:nvPr>
        </p:nvSpPr>
        <p:spPr/>
        <p:txBody>
          <a:bodyPr/>
          <a:lstStyle/>
          <a:p>
            <a:fld id="{0A297500-7527-634B-90F4-69D0994C32B4}" type="slidenum">
              <a:rPr lang="nl-NL" smtClean="0"/>
              <a:t>30</a:t>
            </a:fld>
            <a:endParaRPr lang="nl-NL" dirty="0"/>
          </a:p>
        </p:txBody>
      </p:sp>
      <p:sp>
        <p:nvSpPr>
          <p:cNvPr id="3" name="Title 2">
            <a:extLst>
              <a:ext uri="{FF2B5EF4-FFF2-40B4-BE49-F238E27FC236}">
                <a16:creationId xmlns:a16="http://schemas.microsoft.com/office/drawing/2014/main" id="{F358982B-8E10-293E-7F65-1A6BA2EC65FB}"/>
              </a:ext>
            </a:extLst>
          </p:cNvPr>
          <p:cNvSpPr>
            <a:spLocks noGrp="1"/>
          </p:cNvSpPr>
          <p:nvPr>
            <p:ph type="title"/>
          </p:nvPr>
        </p:nvSpPr>
        <p:spPr/>
        <p:txBody>
          <a:bodyPr/>
          <a:lstStyle/>
          <a:p>
            <a:r>
              <a:rPr lang="en-BE" dirty="0"/>
              <a:t>In-source</a:t>
            </a:r>
          </a:p>
        </p:txBody>
      </p:sp>
      <p:sp>
        <p:nvSpPr>
          <p:cNvPr id="5" name="Content Placeholder 4">
            <a:extLst>
              <a:ext uri="{FF2B5EF4-FFF2-40B4-BE49-F238E27FC236}">
                <a16:creationId xmlns:a16="http://schemas.microsoft.com/office/drawing/2014/main" id="{70FE5E57-C83E-D452-E188-A2EBDAC9196D}"/>
              </a:ext>
            </a:extLst>
          </p:cNvPr>
          <p:cNvSpPr>
            <a:spLocks noGrp="1"/>
          </p:cNvSpPr>
          <p:nvPr>
            <p:ph idx="1"/>
          </p:nvPr>
        </p:nvSpPr>
        <p:spPr>
          <a:xfrm>
            <a:off x="464694" y="1688675"/>
            <a:ext cx="5291529" cy="4363971"/>
          </a:xfrm>
        </p:spPr>
        <p:txBody>
          <a:bodyPr>
            <a:normAutofit fontScale="92500" lnSpcReduction="20000"/>
          </a:bodyPr>
          <a:lstStyle/>
          <a:p>
            <a:r>
              <a:rPr lang="en-GB" dirty="0"/>
              <a:t>The resonance ionization technique can be used to probe the hyperfine structure and isotope shift in atomic transitions.</a:t>
            </a:r>
          </a:p>
          <a:p>
            <a:r>
              <a:rPr lang="en-GB" dirty="0"/>
              <a:t>Combined with ion counting, high-resolution mass spectrometry in an MR-</a:t>
            </a:r>
            <a:r>
              <a:rPr lang="en-GB" dirty="0" err="1"/>
              <a:t>ToF</a:t>
            </a:r>
            <a:r>
              <a:rPr lang="en-GB" dirty="0"/>
              <a:t> or decay detection, it is possible to achieve high sensitivity – down to a few ions per minutes.</a:t>
            </a:r>
          </a:p>
          <a:p>
            <a:r>
              <a:rPr lang="en-GB" dirty="0"/>
              <a:t>It suffers however from poor resolution due to the high temperature of the ion source, at ~5 GHz.</a:t>
            </a:r>
            <a:endParaRPr lang="en-BE" dirty="0"/>
          </a:p>
        </p:txBody>
      </p:sp>
      <p:grpSp>
        <p:nvGrpSpPr>
          <p:cNvPr id="8" name="Group 7">
            <a:extLst>
              <a:ext uri="{FF2B5EF4-FFF2-40B4-BE49-F238E27FC236}">
                <a16:creationId xmlns:a16="http://schemas.microsoft.com/office/drawing/2014/main" id="{97AB31B3-4EE8-BD03-1948-CFE30D9F7428}"/>
              </a:ext>
            </a:extLst>
          </p:cNvPr>
          <p:cNvGrpSpPr>
            <a:grpSpLocks noChangeAspect="1"/>
          </p:cNvGrpSpPr>
          <p:nvPr/>
        </p:nvGrpSpPr>
        <p:grpSpPr>
          <a:xfrm>
            <a:off x="6003363" y="265179"/>
            <a:ext cx="5925877" cy="5787467"/>
            <a:chOff x="7326394" y="133811"/>
            <a:chExt cx="4602847" cy="4495339"/>
          </a:xfrm>
        </p:grpSpPr>
        <p:pic>
          <p:nvPicPr>
            <p:cNvPr id="4" name="pasted-image.png">
              <a:extLst>
                <a:ext uri="{FF2B5EF4-FFF2-40B4-BE49-F238E27FC236}">
                  <a16:creationId xmlns:a16="http://schemas.microsoft.com/office/drawing/2014/main" id="{0AD3AF95-35F5-FA16-0188-49BAA9CDF175}"/>
                </a:ext>
              </a:extLst>
            </p:cNvPr>
            <p:cNvPicPr>
              <a:picLocks noChangeAspect="1"/>
            </p:cNvPicPr>
            <p:nvPr/>
          </p:nvPicPr>
          <p:blipFill>
            <a:blip r:embed="rId3"/>
            <a:srcRect r="54139"/>
            <a:stretch>
              <a:fillRect/>
            </a:stretch>
          </p:blipFill>
          <p:spPr>
            <a:xfrm>
              <a:off x="7326394" y="133811"/>
              <a:ext cx="4602102" cy="4495339"/>
            </a:xfrm>
            <a:prstGeom prst="rect">
              <a:avLst/>
            </a:prstGeom>
            <a:ln w="12700">
              <a:miter lim="400000"/>
            </a:ln>
          </p:spPr>
        </p:pic>
        <p:sp>
          <p:nvSpPr>
            <p:cNvPr id="6" name="Rectangle 5">
              <a:extLst>
                <a:ext uri="{FF2B5EF4-FFF2-40B4-BE49-F238E27FC236}">
                  <a16:creationId xmlns:a16="http://schemas.microsoft.com/office/drawing/2014/main" id="{2E3262C0-A97E-9668-42D5-19FD9E4BB2AE}"/>
                </a:ext>
              </a:extLst>
            </p:cNvPr>
            <p:cNvSpPr/>
            <p:nvPr/>
          </p:nvSpPr>
          <p:spPr>
            <a:xfrm>
              <a:off x="11761076" y="2007476"/>
              <a:ext cx="168165" cy="641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6">
              <a:extLst>
                <a:ext uri="{FF2B5EF4-FFF2-40B4-BE49-F238E27FC236}">
                  <a16:creationId xmlns:a16="http://schemas.microsoft.com/office/drawing/2014/main" id="{6746357E-8FC2-7927-FB3B-6A5C5DA8FBEE}"/>
                </a:ext>
              </a:extLst>
            </p:cNvPr>
            <p:cNvSpPr/>
            <p:nvPr/>
          </p:nvSpPr>
          <p:spPr>
            <a:xfrm>
              <a:off x="9228084" y="192516"/>
              <a:ext cx="225972" cy="198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9" name="Shape 450">
            <a:extLst>
              <a:ext uri="{FF2B5EF4-FFF2-40B4-BE49-F238E27FC236}">
                <a16:creationId xmlns:a16="http://schemas.microsoft.com/office/drawing/2014/main" id="{C4F0A3C0-9390-CF1A-A396-AE39D4AD590D}"/>
              </a:ext>
            </a:extLst>
          </p:cNvPr>
          <p:cNvSpPr txBox="1"/>
          <p:nvPr/>
        </p:nvSpPr>
        <p:spPr>
          <a:xfrm>
            <a:off x="900000" y="6395500"/>
            <a:ext cx="3136241"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300" i="1">
                <a:solidFill>
                  <a:srgbClr val="FFFFFF"/>
                </a:solidFill>
              </a:defRPr>
            </a:pPr>
            <a:r>
              <a:rPr sz="1200">
                <a:solidFill>
                  <a:schemeClr val="bg2"/>
                </a:solidFill>
              </a:rPr>
              <a:t>B.A. Marsh et al</a:t>
            </a:r>
            <a:r>
              <a:rPr lang="en-US" sz="1200">
                <a:solidFill>
                  <a:schemeClr val="bg2"/>
                </a:solidFill>
              </a:rPr>
              <a:t>. </a:t>
            </a:r>
            <a:r>
              <a:rPr sz="1200">
                <a:solidFill>
                  <a:schemeClr val="bg2"/>
                </a:solidFill>
              </a:rPr>
              <a:t>Nature Physics </a:t>
            </a:r>
            <a:r>
              <a:rPr sz="1200" b="1">
                <a:solidFill>
                  <a:schemeClr val="bg2"/>
                </a:solidFill>
              </a:rPr>
              <a:t>14</a:t>
            </a:r>
            <a:r>
              <a:rPr sz="1200">
                <a:solidFill>
                  <a:schemeClr val="bg2"/>
                </a:solidFill>
              </a:rPr>
              <a:t> (2018) 1163.</a:t>
            </a:r>
          </a:p>
        </p:txBody>
      </p:sp>
    </p:spTree>
    <p:extLst>
      <p:ext uri="{BB962C8B-B14F-4D97-AF65-F5344CB8AC3E}">
        <p14:creationId xmlns:p14="http://schemas.microsoft.com/office/powerpoint/2010/main" val="1223105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384DA-4DBB-A67F-585F-412A7E621BE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049B5-E060-470F-18D7-8E21EC5ADF42}"/>
              </a:ext>
            </a:extLst>
          </p:cNvPr>
          <p:cNvSpPr>
            <a:spLocks noGrp="1"/>
          </p:cNvSpPr>
          <p:nvPr>
            <p:ph type="sldNum" sz="quarter" idx="12"/>
          </p:nvPr>
        </p:nvSpPr>
        <p:spPr/>
        <p:txBody>
          <a:bodyPr/>
          <a:lstStyle/>
          <a:p>
            <a:fld id="{0A297500-7527-634B-90F4-69D0994C32B4}" type="slidenum">
              <a:rPr lang="nl-NL" smtClean="0"/>
              <a:t>31</a:t>
            </a:fld>
            <a:endParaRPr lang="nl-NL" dirty="0"/>
          </a:p>
        </p:txBody>
      </p:sp>
      <p:sp>
        <p:nvSpPr>
          <p:cNvPr id="3" name="Title 2">
            <a:extLst>
              <a:ext uri="{FF2B5EF4-FFF2-40B4-BE49-F238E27FC236}">
                <a16:creationId xmlns:a16="http://schemas.microsoft.com/office/drawing/2014/main" id="{3B1611FB-F88B-3755-76AB-1876DE51A992}"/>
              </a:ext>
            </a:extLst>
          </p:cNvPr>
          <p:cNvSpPr>
            <a:spLocks noGrp="1"/>
          </p:cNvSpPr>
          <p:nvPr>
            <p:ph type="title"/>
          </p:nvPr>
        </p:nvSpPr>
        <p:spPr/>
        <p:txBody>
          <a:bodyPr/>
          <a:lstStyle/>
          <a:p>
            <a:r>
              <a:rPr lang="en-BE" dirty="0"/>
              <a:t>PI-LIST</a:t>
            </a:r>
          </a:p>
        </p:txBody>
      </p:sp>
      <p:sp>
        <p:nvSpPr>
          <p:cNvPr id="5" name="Content Placeholder 4">
            <a:extLst>
              <a:ext uri="{FF2B5EF4-FFF2-40B4-BE49-F238E27FC236}">
                <a16:creationId xmlns:a16="http://schemas.microsoft.com/office/drawing/2014/main" id="{7E9782B7-6618-20A6-25B1-E0A2E0651911}"/>
              </a:ext>
            </a:extLst>
          </p:cNvPr>
          <p:cNvSpPr>
            <a:spLocks noGrp="1"/>
          </p:cNvSpPr>
          <p:nvPr>
            <p:ph idx="1"/>
          </p:nvPr>
        </p:nvSpPr>
        <p:spPr>
          <a:xfrm>
            <a:off x="576000" y="1484027"/>
            <a:ext cx="6814151" cy="4568620"/>
          </a:xfrm>
        </p:spPr>
        <p:txBody>
          <a:bodyPr/>
          <a:lstStyle/>
          <a:p>
            <a:r>
              <a:rPr lang="en-US" dirty="0"/>
              <a:t>It is possible to improve from the poor resolution of the in-source technique by probing the atomic population orthogonally.</a:t>
            </a:r>
          </a:p>
          <a:p>
            <a:r>
              <a:rPr lang="en-US" dirty="0"/>
              <a:t>This is achieved with the Perpendicularly-Illuminated Laser Ion Source and Trap, at the cost of efficiency. </a:t>
            </a:r>
          </a:p>
          <a:p>
            <a:r>
              <a:rPr lang="en-US" dirty="0"/>
              <a:t>Resolution down to 250 MHz has been achieved online, but required beams of hundreds per second.</a:t>
            </a:r>
            <a:endParaRPr lang="en-BE" dirty="0"/>
          </a:p>
        </p:txBody>
      </p:sp>
      <p:pic>
        <p:nvPicPr>
          <p:cNvPr id="4" name="Picture 3">
            <a:extLst>
              <a:ext uri="{FF2B5EF4-FFF2-40B4-BE49-F238E27FC236}">
                <a16:creationId xmlns:a16="http://schemas.microsoft.com/office/drawing/2014/main" id="{43D34112-FDEA-A13C-CE9F-0DC9D1D09A9B}"/>
              </a:ext>
            </a:extLst>
          </p:cNvPr>
          <p:cNvPicPr>
            <a:picLocks noChangeAspect="1"/>
          </p:cNvPicPr>
          <p:nvPr/>
        </p:nvPicPr>
        <p:blipFill>
          <a:blip r:embed="rId3"/>
          <a:srcRect/>
          <a:stretch/>
        </p:blipFill>
        <p:spPr>
          <a:xfrm>
            <a:off x="7910716" y="486059"/>
            <a:ext cx="3319462" cy="2361673"/>
          </a:xfrm>
          <a:prstGeom prst="rect">
            <a:avLst/>
          </a:prstGeom>
        </p:spPr>
      </p:pic>
      <p:pic>
        <p:nvPicPr>
          <p:cNvPr id="6" name="Content Placeholder 10">
            <a:extLst>
              <a:ext uri="{FF2B5EF4-FFF2-40B4-BE49-F238E27FC236}">
                <a16:creationId xmlns:a16="http://schemas.microsoft.com/office/drawing/2014/main" id="{46978464-9F6C-C71A-702C-BD0637CDF46D}"/>
              </a:ext>
            </a:extLst>
          </p:cNvPr>
          <p:cNvPicPr>
            <a:picLocks noChangeAspect="1"/>
          </p:cNvPicPr>
          <p:nvPr/>
        </p:nvPicPr>
        <p:blipFill>
          <a:blip r:embed="rId4"/>
          <a:stretch>
            <a:fillRect/>
          </a:stretch>
        </p:blipFill>
        <p:spPr>
          <a:xfrm>
            <a:off x="7245230" y="2937672"/>
            <a:ext cx="4650435" cy="3179159"/>
          </a:xfrm>
          <a:prstGeom prst="rect">
            <a:avLst/>
          </a:prstGeom>
        </p:spPr>
      </p:pic>
      <p:sp>
        <p:nvSpPr>
          <p:cNvPr id="7" name="Shape 450">
            <a:extLst>
              <a:ext uri="{FF2B5EF4-FFF2-40B4-BE49-F238E27FC236}">
                <a16:creationId xmlns:a16="http://schemas.microsoft.com/office/drawing/2014/main" id="{7496B74C-4F37-7F95-6E99-3351EB26DCA8}"/>
              </a:ext>
            </a:extLst>
          </p:cNvPr>
          <p:cNvSpPr txBox="1"/>
          <p:nvPr/>
        </p:nvSpPr>
        <p:spPr>
          <a:xfrm>
            <a:off x="895800" y="6395500"/>
            <a:ext cx="9844988"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defRPr sz="1300" i="1">
                <a:solidFill>
                  <a:srgbClr val="FFFFFF"/>
                </a:solidFill>
              </a:defRPr>
            </a:pPr>
            <a:r>
              <a:rPr lang="fr-FR" sz="1200" dirty="0">
                <a:solidFill>
                  <a:srgbClr val="DCE7F0"/>
                </a:solidFill>
              </a:rPr>
              <a:t>R. </a:t>
            </a:r>
            <a:r>
              <a:rPr lang="fr-FR" sz="1200" dirty="0" err="1">
                <a:solidFill>
                  <a:srgbClr val="DCE7F0"/>
                </a:solidFill>
              </a:rPr>
              <a:t>Heinke</a:t>
            </a:r>
            <a:r>
              <a:rPr lang="fr-FR" sz="1200" dirty="0">
                <a:solidFill>
                  <a:srgbClr val="DCE7F0"/>
                </a:solidFill>
              </a:rPr>
              <a:t> et al., NIMB </a:t>
            </a:r>
            <a:r>
              <a:rPr lang="fr-FR" sz="1200" b="1" dirty="0">
                <a:solidFill>
                  <a:srgbClr val="DCE7F0"/>
                </a:solidFill>
              </a:rPr>
              <a:t>541</a:t>
            </a:r>
            <a:r>
              <a:rPr lang="fr-FR" sz="1200" dirty="0">
                <a:solidFill>
                  <a:srgbClr val="DCE7F0"/>
                </a:solidFill>
              </a:rPr>
              <a:t> (2023) 8-12. (EMIS 2022)</a:t>
            </a:r>
          </a:p>
        </p:txBody>
      </p:sp>
    </p:spTree>
    <p:extLst>
      <p:ext uri="{BB962C8B-B14F-4D97-AF65-F5344CB8AC3E}">
        <p14:creationId xmlns:p14="http://schemas.microsoft.com/office/powerpoint/2010/main" val="1472229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AED9-ABA5-D380-9806-53B775E4D5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3791D0-74ED-D345-A6D2-40FEE772FAAE}"/>
              </a:ext>
            </a:extLst>
          </p:cNvPr>
          <p:cNvSpPr>
            <a:spLocks noGrp="1"/>
          </p:cNvSpPr>
          <p:nvPr>
            <p:ph type="sldNum" sz="quarter" idx="12"/>
          </p:nvPr>
        </p:nvSpPr>
        <p:spPr/>
        <p:txBody>
          <a:bodyPr/>
          <a:lstStyle/>
          <a:p>
            <a:fld id="{0A297500-7527-634B-90F4-69D0994C32B4}" type="slidenum">
              <a:rPr lang="nl-NL" smtClean="0"/>
              <a:t>32</a:t>
            </a:fld>
            <a:endParaRPr lang="nl-NL" dirty="0"/>
          </a:p>
        </p:txBody>
      </p:sp>
      <p:sp>
        <p:nvSpPr>
          <p:cNvPr id="3" name="Title 2">
            <a:extLst>
              <a:ext uri="{FF2B5EF4-FFF2-40B4-BE49-F238E27FC236}">
                <a16:creationId xmlns:a16="http://schemas.microsoft.com/office/drawing/2014/main" id="{4281774B-84D6-F5E3-31C8-9DCA716D09CF}"/>
              </a:ext>
            </a:extLst>
          </p:cNvPr>
          <p:cNvSpPr>
            <a:spLocks noGrp="1"/>
          </p:cNvSpPr>
          <p:nvPr>
            <p:ph type="title"/>
          </p:nvPr>
        </p:nvSpPr>
        <p:spPr/>
        <p:txBody>
          <a:bodyPr/>
          <a:lstStyle/>
          <a:p>
            <a:r>
              <a:rPr lang="en-BE" dirty="0"/>
              <a:t>JetRIS</a:t>
            </a:r>
          </a:p>
        </p:txBody>
      </p:sp>
      <p:sp>
        <p:nvSpPr>
          <p:cNvPr id="7" name="Shape 450">
            <a:extLst>
              <a:ext uri="{FF2B5EF4-FFF2-40B4-BE49-F238E27FC236}">
                <a16:creationId xmlns:a16="http://schemas.microsoft.com/office/drawing/2014/main" id="{7F1B090B-74FC-4A8F-EA09-9370EA4C74CF}"/>
              </a:ext>
            </a:extLst>
          </p:cNvPr>
          <p:cNvSpPr txBox="1"/>
          <p:nvPr/>
        </p:nvSpPr>
        <p:spPr>
          <a:xfrm>
            <a:off x="895800" y="6395500"/>
            <a:ext cx="9844988"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defRPr sz="1300" i="1">
                <a:solidFill>
                  <a:srgbClr val="FFFFFF"/>
                </a:solidFill>
              </a:defRPr>
            </a:pPr>
            <a:r>
              <a:rPr lang="fr-FR" sz="1200" dirty="0">
                <a:solidFill>
                  <a:srgbClr val="DCE7F0"/>
                </a:solidFill>
              </a:rPr>
              <a:t>R. Ferrer et al., Physical </a:t>
            </a:r>
            <a:r>
              <a:rPr lang="fr-FR" sz="1200" dirty="0" err="1">
                <a:solidFill>
                  <a:srgbClr val="DCE7F0"/>
                </a:solidFill>
              </a:rPr>
              <a:t>Review</a:t>
            </a:r>
            <a:r>
              <a:rPr lang="fr-FR" sz="1200" dirty="0">
                <a:solidFill>
                  <a:srgbClr val="DCE7F0"/>
                </a:solidFill>
              </a:rPr>
              <a:t> </a:t>
            </a:r>
            <a:r>
              <a:rPr lang="fr-FR" sz="1200" dirty="0" err="1">
                <a:solidFill>
                  <a:srgbClr val="DCE7F0"/>
                </a:solidFill>
              </a:rPr>
              <a:t>Research</a:t>
            </a:r>
            <a:r>
              <a:rPr lang="fr-FR" sz="1200" dirty="0">
                <a:solidFill>
                  <a:srgbClr val="DCE7F0"/>
                </a:solidFill>
              </a:rPr>
              <a:t> </a:t>
            </a:r>
            <a:r>
              <a:rPr lang="fr-FR" sz="1200" b="1" dirty="0">
                <a:solidFill>
                  <a:srgbClr val="DCE7F0"/>
                </a:solidFill>
              </a:rPr>
              <a:t>3</a:t>
            </a:r>
            <a:r>
              <a:rPr lang="fr-FR" sz="1200" dirty="0">
                <a:solidFill>
                  <a:srgbClr val="DCE7F0"/>
                </a:solidFill>
              </a:rPr>
              <a:t> (2021) 043041.</a:t>
            </a:r>
          </a:p>
        </p:txBody>
      </p:sp>
      <p:sp>
        <p:nvSpPr>
          <p:cNvPr id="11" name="Content Placeholder 10">
            <a:extLst>
              <a:ext uri="{FF2B5EF4-FFF2-40B4-BE49-F238E27FC236}">
                <a16:creationId xmlns:a16="http://schemas.microsoft.com/office/drawing/2014/main" id="{2F06C04F-7743-FB74-C8FB-9CD8DBC0FB30}"/>
              </a:ext>
            </a:extLst>
          </p:cNvPr>
          <p:cNvSpPr>
            <a:spLocks noGrp="1"/>
          </p:cNvSpPr>
          <p:nvPr>
            <p:ph idx="1"/>
          </p:nvPr>
        </p:nvSpPr>
        <p:spPr>
          <a:xfrm>
            <a:off x="464694" y="1385889"/>
            <a:ext cx="3980471" cy="4666758"/>
          </a:xfrm>
        </p:spPr>
        <p:txBody>
          <a:bodyPr>
            <a:normAutofit/>
          </a:bodyPr>
          <a:lstStyle/>
          <a:p>
            <a:r>
              <a:rPr lang="en-BE" dirty="0"/>
              <a:t>One may also make use of the low temperature of the supersonic jet (15K) to perform laser spectroscopy.</a:t>
            </a:r>
          </a:p>
          <a:p>
            <a:r>
              <a:rPr lang="en-BE" dirty="0"/>
              <a:t>This technique was developed in Louvain-La-Neuve and is now applied in GSI, and soon at the GANIL S3-LEB</a:t>
            </a:r>
          </a:p>
        </p:txBody>
      </p:sp>
      <p:pic>
        <p:nvPicPr>
          <p:cNvPr id="12" name="Content Placeholder 8">
            <a:extLst>
              <a:ext uri="{FF2B5EF4-FFF2-40B4-BE49-F238E27FC236}">
                <a16:creationId xmlns:a16="http://schemas.microsoft.com/office/drawing/2014/main" id="{783DD51C-9E51-CD68-E08B-72240022643A}"/>
              </a:ext>
            </a:extLst>
          </p:cNvPr>
          <p:cNvPicPr>
            <a:picLocks noChangeAspect="1"/>
          </p:cNvPicPr>
          <p:nvPr/>
        </p:nvPicPr>
        <p:blipFill>
          <a:blip r:embed="rId3"/>
          <a:srcRect/>
          <a:stretch/>
        </p:blipFill>
        <p:spPr>
          <a:xfrm>
            <a:off x="4445166" y="1214203"/>
            <a:ext cx="7746834" cy="4953366"/>
          </a:xfrm>
          <a:prstGeom prst="rect">
            <a:avLst/>
          </a:prstGeom>
        </p:spPr>
      </p:pic>
    </p:spTree>
    <p:extLst>
      <p:ext uri="{BB962C8B-B14F-4D97-AF65-F5344CB8AC3E}">
        <p14:creationId xmlns:p14="http://schemas.microsoft.com/office/powerpoint/2010/main" val="428328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B9F3-7A21-53D1-FF84-D947E25F37D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37C45D-FD86-B23E-8E35-B461AB7C2B65}"/>
              </a:ext>
            </a:extLst>
          </p:cNvPr>
          <p:cNvSpPr>
            <a:spLocks noGrp="1"/>
          </p:cNvSpPr>
          <p:nvPr>
            <p:ph type="sldNum" sz="quarter" idx="12"/>
          </p:nvPr>
        </p:nvSpPr>
        <p:spPr/>
        <p:txBody>
          <a:bodyPr/>
          <a:lstStyle/>
          <a:p>
            <a:fld id="{0A297500-7527-634B-90F4-69D0994C32B4}" type="slidenum">
              <a:rPr lang="nl-NL" smtClean="0"/>
              <a:t>33</a:t>
            </a:fld>
            <a:endParaRPr lang="nl-NL" dirty="0"/>
          </a:p>
        </p:txBody>
      </p:sp>
      <p:sp>
        <p:nvSpPr>
          <p:cNvPr id="3" name="Title 2">
            <a:extLst>
              <a:ext uri="{FF2B5EF4-FFF2-40B4-BE49-F238E27FC236}">
                <a16:creationId xmlns:a16="http://schemas.microsoft.com/office/drawing/2014/main" id="{D9D04539-61FA-D871-F450-FE1ED7AD9F1E}"/>
              </a:ext>
            </a:extLst>
          </p:cNvPr>
          <p:cNvSpPr>
            <a:spLocks noGrp="1"/>
          </p:cNvSpPr>
          <p:nvPr>
            <p:ph type="title"/>
          </p:nvPr>
        </p:nvSpPr>
        <p:spPr/>
        <p:txBody>
          <a:bodyPr/>
          <a:lstStyle/>
          <a:p>
            <a:r>
              <a:rPr lang="en-BE" dirty="0"/>
              <a:t>JetRIS</a:t>
            </a:r>
          </a:p>
        </p:txBody>
      </p:sp>
      <p:sp>
        <p:nvSpPr>
          <p:cNvPr id="7" name="Shape 450">
            <a:extLst>
              <a:ext uri="{FF2B5EF4-FFF2-40B4-BE49-F238E27FC236}">
                <a16:creationId xmlns:a16="http://schemas.microsoft.com/office/drawing/2014/main" id="{6ABDCA21-2DDB-BD56-DBB1-51AC26955BC1}"/>
              </a:ext>
            </a:extLst>
          </p:cNvPr>
          <p:cNvSpPr txBox="1"/>
          <p:nvPr/>
        </p:nvSpPr>
        <p:spPr>
          <a:xfrm>
            <a:off x="895800" y="6395500"/>
            <a:ext cx="9844988"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defRPr sz="1300" i="1">
                <a:solidFill>
                  <a:srgbClr val="FFFFFF"/>
                </a:solidFill>
              </a:defRPr>
            </a:pPr>
            <a:r>
              <a:rPr lang="en-GB" sz="1200" dirty="0"/>
              <a:t>R. Ferrer et al, Nature Communications </a:t>
            </a:r>
            <a:r>
              <a:rPr lang="en-GB" sz="1200" b="1" dirty="0"/>
              <a:t>8 </a:t>
            </a:r>
            <a:r>
              <a:rPr lang="en-GB" sz="1200" dirty="0"/>
              <a:t>(2017) 14520.</a:t>
            </a:r>
            <a:endParaRPr lang="fr-FR" sz="1200" dirty="0">
              <a:solidFill>
                <a:srgbClr val="DCE7F0"/>
              </a:solidFill>
            </a:endParaRPr>
          </a:p>
        </p:txBody>
      </p:sp>
      <p:pic>
        <p:nvPicPr>
          <p:cNvPr id="4" name="pasted-image.png">
            <a:extLst>
              <a:ext uri="{FF2B5EF4-FFF2-40B4-BE49-F238E27FC236}">
                <a16:creationId xmlns:a16="http://schemas.microsoft.com/office/drawing/2014/main" id="{94813C16-5CF3-6062-9E22-FFD799DDF005}"/>
              </a:ext>
            </a:extLst>
          </p:cNvPr>
          <p:cNvPicPr>
            <a:picLocks noChangeAspect="1"/>
          </p:cNvPicPr>
          <p:nvPr/>
        </p:nvPicPr>
        <p:blipFill>
          <a:blip r:embed="rId3"/>
          <a:stretch>
            <a:fillRect/>
          </a:stretch>
        </p:blipFill>
        <p:spPr>
          <a:xfrm>
            <a:off x="4463539" y="1543987"/>
            <a:ext cx="7152462" cy="4218392"/>
          </a:xfrm>
          <a:prstGeom prst="rect">
            <a:avLst/>
          </a:prstGeom>
          <a:ln w="12700">
            <a:miter lim="400000"/>
          </a:ln>
        </p:spPr>
      </p:pic>
      <p:sp>
        <p:nvSpPr>
          <p:cNvPr id="8" name="Content Placeholder 10">
            <a:extLst>
              <a:ext uri="{FF2B5EF4-FFF2-40B4-BE49-F238E27FC236}">
                <a16:creationId xmlns:a16="http://schemas.microsoft.com/office/drawing/2014/main" id="{74DB5119-041B-7A74-1CB9-AC07BAF035AC}"/>
              </a:ext>
            </a:extLst>
          </p:cNvPr>
          <p:cNvSpPr>
            <a:spLocks noGrp="1"/>
          </p:cNvSpPr>
          <p:nvPr>
            <p:ph idx="1"/>
          </p:nvPr>
        </p:nvSpPr>
        <p:spPr>
          <a:xfrm>
            <a:off x="464694" y="1385889"/>
            <a:ext cx="3980471" cy="4666758"/>
          </a:xfrm>
        </p:spPr>
        <p:txBody>
          <a:bodyPr>
            <a:normAutofit/>
          </a:bodyPr>
          <a:lstStyle/>
          <a:p>
            <a:r>
              <a:rPr lang="en-BE" dirty="0"/>
              <a:t>One may also make use of the low temperature of the supersonic jet (15K) to perform laser spectroscopy.</a:t>
            </a:r>
          </a:p>
          <a:p>
            <a:r>
              <a:rPr lang="en-BE" dirty="0"/>
              <a:t>This technique was developed in Louvain-La-Neuve and is now applied in GSI, and soon at the GANIL S3-LEB</a:t>
            </a:r>
          </a:p>
        </p:txBody>
      </p:sp>
    </p:spTree>
    <p:extLst>
      <p:ext uri="{BB962C8B-B14F-4D97-AF65-F5344CB8AC3E}">
        <p14:creationId xmlns:p14="http://schemas.microsoft.com/office/powerpoint/2010/main" val="3143314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0E6D-308A-52DF-E066-38FD7D4371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C6DDAC-C124-6D29-5DCE-2F7CC8FE2869}"/>
              </a:ext>
            </a:extLst>
          </p:cNvPr>
          <p:cNvSpPr>
            <a:spLocks noGrp="1"/>
          </p:cNvSpPr>
          <p:nvPr>
            <p:ph type="sldNum" sz="quarter" idx="12"/>
          </p:nvPr>
        </p:nvSpPr>
        <p:spPr/>
        <p:txBody>
          <a:bodyPr/>
          <a:lstStyle/>
          <a:p>
            <a:fld id="{0A297500-7527-634B-90F4-69D0994C32B4}" type="slidenum">
              <a:rPr lang="nl-NL" smtClean="0"/>
              <a:t>34</a:t>
            </a:fld>
            <a:endParaRPr lang="nl-NL" dirty="0"/>
          </a:p>
        </p:txBody>
      </p:sp>
      <p:sp>
        <p:nvSpPr>
          <p:cNvPr id="3" name="Title 2">
            <a:extLst>
              <a:ext uri="{FF2B5EF4-FFF2-40B4-BE49-F238E27FC236}">
                <a16:creationId xmlns:a16="http://schemas.microsoft.com/office/drawing/2014/main" id="{AB27D6CB-CF71-8BD0-8388-9AFA18B2AC99}"/>
              </a:ext>
            </a:extLst>
          </p:cNvPr>
          <p:cNvSpPr>
            <a:spLocks noGrp="1"/>
          </p:cNvSpPr>
          <p:nvPr>
            <p:ph type="title"/>
          </p:nvPr>
        </p:nvSpPr>
        <p:spPr/>
        <p:txBody>
          <a:bodyPr/>
          <a:lstStyle/>
          <a:p>
            <a:r>
              <a:rPr lang="en-BE" dirty="0"/>
              <a:t>CRIS: combining resolution &amp; efficiency</a:t>
            </a:r>
          </a:p>
        </p:txBody>
      </p:sp>
      <p:pic>
        <p:nvPicPr>
          <p:cNvPr id="6" name="Content Placeholder 5" descr="A screenshot of a computer&#10;&#10;AI-generated content may be incorrect.">
            <a:extLst>
              <a:ext uri="{FF2B5EF4-FFF2-40B4-BE49-F238E27FC236}">
                <a16:creationId xmlns:a16="http://schemas.microsoft.com/office/drawing/2014/main" id="{55329B30-2BE8-E150-456B-10EC86FDE9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0386" y="1362525"/>
            <a:ext cx="11271227" cy="4847475"/>
          </a:xfrm>
          <a:prstGeom prst="rect">
            <a:avLst/>
          </a:prstGeom>
        </p:spPr>
      </p:pic>
      <p:sp>
        <p:nvSpPr>
          <p:cNvPr id="7" name="Shape 450">
            <a:extLst>
              <a:ext uri="{FF2B5EF4-FFF2-40B4-BE49-F238E27FC236}">
                <a16:creationId xmlns:a16="http://schemas.microsoft.com/office/drawing/2014/main" id="{BA2A21E7-28E7-9B69-6D45-AC108B9E674F}"/>
              </a:ext>
            </a:extLst>
          </p:cNvPr>
          <p:cNvSpPr txBox="1"/>
          <p:nvPr/>
        </p:nvSpPr>
        <p:spPr>
          <a:xfrm>
            <a:off x="895800" y="6303167"/>
            <a:ext cx="9844988"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defRPr sz="1300" i="1">
                <a:solidFill>
                  <a:srgbClr val="FFFFFF"/>
                </a:solidFill>
              </a:defRPr>
            </a:pPr>
            <a:r>
              <a:rPr lang="en-GB" sz="1200" dirty="0">
                <a:solidFill>
                  <a:srgbClr val="DCE7F0"/>
                </a:solidFill>
              </a:rPr>
              <a:t>M. Athanasakis-</a:t>
            </a:r>
            <a:r>
              <a:rPr lang="en-GB" sz="1200" dirty="0" err="1">
                <a:solidFill>
                  <a:srgbClr val="DCE7F0"/>
                </a:solidFill>
              </a:rPr>
              <a:t>Kaklamanakis</a:t>
            </a:r>
            <a:r>
              <a:rPr lang="en-GB" sz="1200" dirty="0">
                <a:solidFill>
                  <a:srgbClr val="DCE7F0"/>
                </a:solidFill>
              </a:rPr>
              <a:t> et al., NIMB </a:t>
            </a:r>
            <a:r>
              <a:rPr lang="en-GB" sz="1200" b="1" dirty="0">
                <a:solidFill>
                  <a:srgbClr val="DCE7F0"/>
                </a:solidFill>
              </a:rPr>
              <a:t>541</a:t>
            </a:r>
            <a:r>
              <a:rPr lang="en-GB" sz="1200" dirty="0">
                <a:solidFill>
                  <a:srgbClr val="DCE7F0"/>
                </a:solidFill>
              </a:rPr>
              <a:t> (2023) 86-89 (EMIS 2022).</a:t>
            </a:r>
          </a:p>
          <a:p>
            <a:pPr>
              <a:defRPr sz="1300" i="1">
                <a:solidFill>
                  <a:srgbClr val="FFFFFF"/>
                </a:solidFill>
              </a:defRPr>
            </a:pPr>
            <a:r>
              <a:rPr lang="en-GB" sz="1200" dirty="0">
                <a:solidFill>
                  <a:srgbClr val="DCE7F0"/>
                </a:solidFill>
              </a:rPr>
              <a:t>Illustration courtesy Simone Casci (KU Leuven).</a:t>
            </a:r>
            <a:endParaRPr lang="fr-FR" sz="1200" dirty="0">
              <a:solidFill>
                <a:srgbClr val="DCE7F0"/>
              </a:solidFill>
            </a:endParaRPr>
          </a:p>
        </p:txBody>
      </p:sp>
    </p:spTree>
    <p:extLst>
      <p:ext uri="{BB962C8B-B14F-4D97-AF65-F5344CB8AC3E}">
        <p14:creationId xmlns:p14="http://schemas.microsoft.com/office/powerpoint/2010/main" val="2024180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BEEE-5C2A-9FA6-3340-90587F1BEC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9B8377-7BD8-8EEE-EB28-755939FEFBD9}"/>
              </a:ext>
            </a:extLst>
          </p:cNvPr>
          <p:cNvSpPr>
            <a:spLocks noGrp="1"/>
          </p:cNvSpPr>
          <p:nvPr>
            <p:ph type="sldNum" sz="quarter" idx="12"/>
          </p:nvPr>
        </p:nvSpPr>
        <p:spPr/>
        <p:txBody>
          <a:bodyPr/>
          <a:lstStyle/>
          <a:p>
            <a:fld id="{0A297500-7527-634B-90F4-69D0994C32B4}" type="slidenum">
              <a:rPr lang="nl-NL" smtClean="0"/>
              <a:t>35</a:t>
            </a:fld>
            <a:endParaRPr lang="nl-NL"/>
          </a:p>
        </p:txBody>
      </p:sp>
      <p:sp>
        <p:nvSpPr>
          <p:cNvPr id="3" name="Title 2">
            <a:extLst>
              <a:ext uri="{FF2B5EF4-FFF2-40B4-BE49-F238E27FC236}">
                <a16:creationId xmlns:a16="http://schemas.microsoft.com/office/drawing/2014/main" id="{9E21124E-E36D-B550-5E33-3BC2A186AAC1}"/>
              </a:ext>
            </a:extLst>
          </p:cNvPr>
          <p:cNvSpPr>
            <a:spLocks noGrp="1"/>
          </p:cNvSpPr>
          <p:nvPr>
            <p:ph type="title"/>
          </p:nvPr>
        </p:nvSpPr>
        <p:spPr/>
        <p:txBody>
          <a:bodyPr/>
          <a:lstStyle/>
          <a:p>
            <a:r>
              <a:rPr lang="en-BE"/>
              <a:t>Laser spectroscopy</a:t>
            </a:r>
          </a:p>
        </p:txBody>
      </p:sp>
      <p:pic>
        <p:nvPicPr>
          <p:cNvPr id="5" name="Picture 4">
            <a:extLst>
              <a:ext uri="{FF2B5EF4-FFF2-40B4-BE49-F238E27FC236}">
                <a16:creationId xmlns:a16="http://schemas.microsoft.com/office/drawing/2014/main" id="{7C8E4A7C-FFD2-E7F5-FC58-0997C364D364}"/>
              </a:ext>
            </a:extLst>
          </p:cNvPr>
          <p:cNvPicPr>
            <a:picLocks noChangeAspect="1"/>
          </p:cNvPicPr>
          <p:nvPr/>
        </p:nvPicPr>
        <p:blipFill>
          <a:blip r:embed="rId3"/>
          <a:stretch>
            <a:fillRect/>
          </a:stretch>
        </p:blipFill>
        <p:spPr>
          <a:xfrm>
            <a:off x="609600" y="1688675"/>
            <a:ext cx="6451600" cy="4140200"/>
          </a:xfrm>
          <a:prstGeom prst="rect">
            <a:avLst/>
          </a:prstGeom>
        </p:spPr>
      </p:pic>
      <p:sp>
        <p:nvSpPr>
          <p:cNvPr id="7" name="TextBox 6">
            <a:extLst>
              <a:ext uri="{FF2B5EF4-FFF2-40B4-BE49-F238E27FC236}">
                <a16:creationId xmlns:a16="http://schemas.microsoft.com/office/drawing/2014/main" id="{6D49FDCD-0986-D3F4-7F91-7B4A8DA28CAA}"/>
              </a:ext>
            </a:extLst>
          </p:cNvPr>
          <p:cNvSpPr txBox="1"/>
          <p:nvPr/>
        </p:nvSpPr>
        <p:spPr>
          <a:xfrm>
            <a:off x="1671525" y="6395500"/>
            <a:ext cx="2752933" cy="276999"/>
          </a:xfrm>
          <a:prstGeom prst="rect">
            <a:avLst/>
          </a:prstGeom>
          <a:noFill/>
        </p:spPr>
        <p:txBody>
          <a:bodyPr wrap="none" rtlCol="0">
            <a:spAutoFit/>
          </a:bodyPr>
          <a:lstStyle/>
          <a:p>
            <a:r>
              <a:rPr lang="en-BE" sz="1200" i="1" dirty="0">
                <a:solidFill>
                  <a:srgbClr val="CCD9E5"/>
                </a:solidFill>
              </a:rPr>
              <a:t>X.F. Yang et al., PPNP </a:t>
            </a:r>
            <a:r>
              <a:rPr lang="en-BE" sz="1200" b="1" i="1" dirty="0">
                <a:solidFill>
                  <a:srgbClr val="CCD9E5"/>
                </a:solidFill>
              </a:rPr>
              <a:t>129</a:t>
            </a:r>
            <a:r>
              <a:rPr lang="en-BE" sz="1200" i="1" dirty="0">
                <a:solidFill>
                  <a:srgbClr val="CCD9E5"/>
                </a:solidFill>
              </a:rPr>
              <a:t> (2023) 104005.</a:t>
            </a:r>
          </a:p>
        </p:txBody>
      </p:sp>
      <p:grpSp>
        <p:nvGrpSpPr>
          <p:cNvPr id="17" name="Group 16">
            <a:extLst>
              <a:ext uri="{FF2B5EF4-FFF2-40B4-BE49-F238E27FC236}">
                <a16:creationId xmlns:a16="http://schemas.microsoft.com/office/drawing/2014/main" id="{291C387A-1E16-5A60-D148-878DDC9D754F}"/>
              </a:ext>
            </a:extLst>
          </p:cNvPr>
          <p:cNvGrpSpPr/>
          <p:nvPr/>
        </p:nvGrpSpPr>
        <p:grpSpPr>
          <a:xfrm flipH="1" flipV="1">
            <a:off x="6586791" y="1288388"/>
            <a:ext cx="5029210" cy="4281224"/>
            <a:chOff x="6699591" y="940253"/>
            <a:chExt cx="5029210" cy="4281224"/>
          </a:xfrm>
        </p:grpSpPr>
        <p:grpSp>
          <p:nvGrpSpPr>
            <p:cNvPr id="8" name="Group 7">
              <a:extLst>
                <a:ext uri="{FF2B5EF4-FFF2-40B4-BE49-F238E27FC236}">
                  <a16:creationId xmlns:a16="http://schemas.microsoft.com/office/drawing/2014/main" id="{BC4A3118-9A7E-FEC4-BB77-04F889EAD5FC}"/>
                </a:ext>
              </a:extLst>
            </p:cNvPr>
            <p:cNvGrpSpPr/>
            <p:nvPr/>
          </p:nvGrpSpPr>
          <p:grpSpPr>
            <a:xfrm>
              <a:off x="6699591" y="940253"/>
              <a:ext cx="5029210" cy="4281224"/>
              <a:chOff x="6699591" y="940253"/>
              <a:chExt cx="5029210" cy="4281224"/>
            </a:xfrm>
          </p:grpSpPr>
          <p:grpSp>
            <p:nvGrpSpPr>
              <p:cNvPr id="9" name="Group 8">
                <a:extLst>
                  <a:ext uri="{FF2B5EF4-FFF2-40B4-BE49-F238E27FC236}">
                    <a16:creationId xmlns:a16="http://schemas.microsoft.com/office/drawing/2014/main" id="{710FC0A5-007C-4FF9-5B51-020D2B0549EF}"/>
                  </a:ext>
                </a:extLst>
              </p:cNvPr>
              <p:cNvGrpSpPr/>
              <p:nvPr/>
            </p:nvGrpSpPr>
            <p:grpSpPr>
              <a:xfrm>
                <a:off x="6699591" y="940253"/>
                <a:ext cx="5029210" cy="4281224"/>
                <a:chOff x="6699591" y="940253"/>
                <a:chExt cx="5029210" cy="4281224"/>
              </a:xfrm>
            </p:grpSpPr>
            <p:grpSp>
              <p:nvGrpSpPr>
                <p:cNvPr id="11" name="Group 10">
                  <a:extLst>
                    <a:ext uri="{FF2B5EF4-FFF2-40B4-BE49-F238E27FC236}">
                      <a16:creationId xmlns:a16="http://schemas.microsoft.com/office/drawing/2014/main" id="{0255B30F-D058-2F02-D357-A00BA448A0DA}"/>
                    </a:ext>
                  </a:extLst>
                </p:cNvPr>
                <p:cNvGrpSpPr/>
                <p:nvPr/>
              </p:nvGrpSpPr>
              <p:grpSpPr>
                <a:xfrm>
                  <a:off x="6699591" y="940253"/>
                  <a:ext cx="5029210" cy="4281224"/>
                  <a:chOff x="6699591" y="940253"/>
                  <a:chExt cx="5029210" cy="4281224"/>
                </a:xfrm>
              </p:grpSpPr>
              <p:pic>
                <p:nvPicPr>
                  <p:cNvPr id="13" name="Content Placeholder 14">
                    <a:extLst>
                      <a:ext uri="{FF2B5EF4-FFF2-40B4-BE49-F238E27FC236}">
                        <a16:creationId xmlns:a16="http://schemas.microsoft.com/office/drawing/2014/main" id="{3B914892-07FE-7C59-6264-1D4F11AD3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591" y="1421087"/>
                    <a:ext cx="5029210" cy="3621031"/>
                  </a:xfrm>
                  <a:prstGeom prst="rect">
                    <a:avLst/>
                  </a:prstGeom>
                </p:spPr>
              </p:pic>
              <p:sp>
                <p:nvSpPr>
                  <p:cNvPr id="14" name="TextBox 13">
                    <a:extLst>
                      <a:ext uri="{FF2B5EF4-FFF2-40B4-BE49-F238E27FC236}">
                        <a16:creationId xmlns:a16="http://schemas.microsoft.com/office/drawing/2014/main" id="{C550DCD2-24FA-048E-65DE-1A5880458628}"/>
                      </a:ext>
                    </a:extLst>
                  </p:cNvPr>
                  <p:cNvSpPr txBox="1"/>
                  <p:nvPr/>
                </p:nvSpPr>
                <p:spPr>
                  <a:xfrm>
                    <a:off x="6892433" y="940253"/>
                    <a:ext cx="2584056" cy="646331"/>
                  </a:xfrm>
                  <a:prstGeom prst="rect">
                    <a:avLst/>
                  </a:prstGeom>
                  <a:noFill/>
                </p:spPr>
                <p:txBody>
                  <a:bodyPr wrap="square" rtlCol="0">
                    <a:spAutoFit/>
                  </a:bodyPr>
                  <a:lstStyle/>
                  <a:p>
                    <a:pPr algn="ctr"/>
                    <a:r>
                      <a:rPr lang="en-US">
                        <a:solidFill>
                          <a:srgbClr val="FF7F0E"/>
                        </a:solidFill>
                        <a:latin typeface="Helvetica" panose="020B0604020202020204" pitchFamily="34" charset="0"/>
                        <a:cs typeface="Helvetica" panose="020B0604020202020204" pitchFamily="34" charset="0"/>
                      </a:rPr>
                      <a:t>Predominantly collinear fast-beam experiments</a:t>
                    </a:r>
                    <a:endParaRPr lang="en-GB">
                      <a:solidFill>
                        <a:srgbClr val="FF7F0E"/>
                      </a:solidFill>
                      <a:latin typeface="Helvetica" panose="020B060402020202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D60432AE-A9EE-56E0-22BB-67627C44699A}"/>
                      </a:ext>
                    </a:extLst>
                  </p:cNvPr>
                  <p:cNvSpPr txBox="1"/>
                  <p:nvPr/>
                </p:nvSpPr>
                <p:spPr>
                  <a:xfrm>
                    <a:off x="10087135" y="4575146"/>
                    <a:ext cx="1609086" cy="646331"/>
                  </a:xfrm>
                  <a:prstGeom prst="rect">
                    <a:avLst/>
                  </a:prstGeom>
                  <a:noFill/>
                </p:spPr>
                <p:txBody>
                  <a:bodyPr wrap="square" rtlCol="0">
                    <a:spAutoFit/>
                  </a:bodyPr>
                  <a:lstStyle/>
                  <a:p>
                    <a:pPr algn="ctr"/>
                    <a:r>
                      <a:rPr lang="en-US">
                        <a:solidFill>
                          <a:srgbClr val="1F77B4"/>
                        </a:solidFill>
                        <a:latin typeface="Helvetica" panose="020B0604020202020204" pitchFamily="34" charset="0"/>
                        <a:cs typeface="Helvetica" panose="020B0604020202020204" pitchFamily="34" charset="0"/>
                      </a:rPr>
                      <a:t>In-source</a:t>
                    </a:r>
                    <a:br>
                      <a:rPr lang="en-US">
                        <a:solidFill>
                          <a:srgbClr val="1F77B4"/>
                        </a:solidFill>
                        <a:latin typeface="Helvetica" panose="020B0604020202020204" pitchFamily="34" charset="0"/>
                        <a:cs typeface="Helvetica" panose="020B0604020202020204" pitchFamily="34" charset="0"/>
                      </a:rPr>
                    </a:br>
                    <a:r>
                      <a:rPr lang="en-US">
                        <a:solidFill>
                          <a:srgbClr val="1F77B4"/>
                        </a:solidFill>
                        <a:latin typeface="Helvetica" panose="020B0604020202020204" pitchFamily="34" charset="0"/>
                        <a:cs typeface="Helvetica" panose="020B0604020202020204" pitchFamily="34" charset="0"/>
                      </a:rPr>
                      <a:t>experiments</a:t>
                    </a:r>
                    <a:endParaRPr lang="en-GB">
                      <a:solidFill>
                        <a:srgbClr val="1F77B4"/>
                      </a:solidFill>
                      <a:latin typeface="Helvetica" panose="020B0604020202020204" pitchFamily="34" charset="0"/>
                      <a:cs typeface="Helvetica" panose="020B0604020202020204" pitchFamily="34" charset="0"/>
                    </a:endParaRPr>
                  </a:p>
                </p:txBody>
              </p:sp>
            </p:grpSp>
            <p:sp>
              <p:nvSpPr>
                <p:cNvPr id="12" name="TextBox 11">
                  <a:extLst>
                    <a:ext uri="{FF2B5EF4-FFF2-40B4-BE49-F238E27FC236}">
                      <a16:creationId xmlns:a16="http://schemas.microsoft.com/office/drawing/2014/main" id="{00CDC07B-BC09-A9FD-E516-01B20C895B20}"/>
                    </a:ext>
                  </a:extLst>
                </p:cNvPr>
                <p:cNvSpPr txBox="1"/>
                <p:nvPr/>
              </p:nvSpPr>
              <p:spPr>
                <a:xfrm>
                  <a:off x="9214196" y="1590833"/>
                  <a:ext cx="1550424" cy="369332"/>
                </a:xfrm>
                <a:prstGeom prst="rect">
                  <a:avLst/>
                </a:prstGeom>
                <a:noFill/>
              </p:spPr>
              <p:txBody>
                <a:bodyPr wrap="none" rtlCol="0">
                  <a:spAutoFit/>
                </a:bodyPr>
                <a:lstStyle/>
                <a:p>
                  <a:r>
                    <a:rPr lang="en-US">
                      <a:latin typeface="Helvetica" panose="020B0604020202020204" pitchFamily="34" charset="0"/>
                      <a:cs typeface="Helvetica" panose="020B0604020202020204" pitchFamily="34" charset="0"/>
                    </a:rPr>
                    <a:t>Status ~2010</a:t>
                  </a:r>
                  <a:endParaRPr lang="en-GB">
                    <a:latin typeface="Helvetica" panose="020B0604020202020204" pitchFamily="34" charset="0"/>
                    <a:cs typeface="Helvetica" panose="020B0604020202020204" pitchFamily="34" charset="0"/>
                  </a:endParaRPr>
                </a:p>
              </p:txBody>
            </p:sp>
          </p:grpSp>
          <p:sp>
            <p:nvSpPr>
              <p:cNvPr id="10" name="Oval 9">
                <a:extLst>
                  <a:ext uri="{FF2B5EF4-FFF2-40B4-BE49-F238E27FC236}">
                    <a16:creationId xmlns:a16="http://schemas.microsoft.com/office/drawing/2014/main" id="{6D78165C-064B-1AEE-7ECB-A3180C914D17}"/>
                  </a:ext>
                </a:extLst>
              </p:cNvPr>
              <p:cNvSpPr/>
              <p:nvPr/>
            </p:nvSpPr>
            <p:spPr>
              <a:xfrm>
                <a:off x="10518449" y="2311592"/>
                <a:ext cx="746459" cy="2084195"/>
              </a:xfrm>
              <a:prstGeom prst="ellipse">
                <a:avLst/>
              </a:prstGeom>
              <a:noFill/>
              <a:ln w="38100">
                <a:solidFill>
                  <a:srgbClr val="1F77B4">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6" name="Oval 15">
              <a:extLst>
                <a:ext uri="{FF2B5EF4-FFF2-40B4-BE49-F238E27FC236}">
                  <a16:creationId xmlns:a16="http://schemas.microsoft.com/office/drawing/2014/main" id="{5BC8CD6D-83E1-EFB2-B002-4D154EC06721}"/>
                </a:ext>
              </a:extLst>
            </p:cNvPr>
            <p:cNvSpPr/>
            <p:nvPr/>
          </p:nvSpPr>
          <p:spPr>
            <a:xfrm>
              <a:off x="7373389" y="2095837"/>
              <a:ext cx="1622144" cy="1456567"/>
            </a:xfrm>
            <a:prstGeom prst="ellipse">
              <a:avLst/>
            </a:prstGeom>
            <a:noFill/>
            <a:ln w="38100">
              <a:solidFill>
                <a:srgbClr val="FF7F0E">
                  <a:alpha val="65882"/>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34C09837-F27B-3106-572D-01036D12A27C}"/>
              </a:ext>
            </a:extLst>
          </p:cNvPr>
          <p:cNvSpPr txBox="1"/>
          <p:nvPr/>
        </p:nvSpPr>
        <p:spPr>
          <a:xfrm>
            <a:off x="7083641" y="6395499"/>
            <a:ext cx="2659831" cy="276999"/>
          </a:xfrm>
          <a:prstGeom prst="rect">
            <a:avLst/>
          </a:prstGeom>
          <a:noFill/>
        </p:spPr>
        <p:txBody>
          <a:bodyPr wrap="none" rtlCol="0">
            <a:spAutoFit/>
          </a:bodyPr>
          <a:lstStyle/>
          <a:p>
            <a:r>
              <a:rPr lang="en-BE" sz="1200" i="1">
                <a:solidFill>
                  <a:srgbClr val="CCD9E5"/>
                </a:solidFill>
              </a:rPr>
              <a:t>Illustration courtesy from R.P. de Groote</a:t>
            </a:r>
          </a:p>
        </p:txBody>
      </p:sp>
      <p:cxnSp>
        <p:nvCxnSpPr>
          <p:cNvPr id="19" name="Straight Arrow Connector 18">
            <a:extLst>
              <a:ext uri="{FF2B5EF4-FFF2-40B4-BE49-F238E27FC236}">
                <a16:creationId xmlns:a16="http://schemas.microsoft.com/office/drawing/2014/main" id="{0A0EEBA6-E86F-1ACF-AAED-497F74A69150}"/>
              </a:ext>
            </a:extLst>
          </p:cNvPr>
          <p:cNvCxnSpPr>
            <a:cxnSpLocks/>
          </p:cNvCxnSpPr>
          <p:nvPr/>
        </p:nvCxnSpPr>
        <p:spPr>
          <a:xfrm>
            <a:off x="10758488" y="3900488"/>
            <a:ext cx="1052512" cy="0"/>
          </a:xfrm>
          <a:prstGeom prst="straightConnector1">
            <a:avLst/>
          </a:prstGeom>
          <a:ln w="76200">
            <a:solidFill>
              <a:srgbClr val="1D8DB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6FC895-9868-C770-F415-5AA1303FC70D}"/>
              </a:ext>
            </a:extLst>
          </p:cNvPr>
          <p:cNvCxnSpPr>
            <a:cxnSpLocks/>
          </p:cNvCxnSpPr>
          <p:nvPr/>
        </p:nvCxnSpPr>
        <p:spPr>
          <a:xfrm flipV="1">
            <a:off x="7958138" y="2614613"/>
            <a:ext cx="985837" cy="600075"/>
          </a:xfrm>
          <a:prstGeom prst="straightConnector1">
            <a:avLst/>
          </a:prstGeom>
          <a:ln w="76200">
            <a:solidFill>
              <a:srgbClr val="1D8DB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0835F2D-641C-C1B2-1FC7-8020EA463560}"/>
              </a:ext>
            </a:extLst>
          </p:cNvPr>
          <p:cNvSpPr txBox="1"/>
          <p:nvPr/>
        </p:nvSpPr>
        <p:spPr>
          <a:xfrm>
            <a:off x="10283894" y="4005034"/>
            <a:ext cx="1990417" cy="461665"/>
          </a:xfrm>
          <a:prstGeom prst="rect">
            <a:avLst/>
          </a:prstGeom>
          <a:solidFill>
            <a:schemeClr val="bg1"/>
          </a:solidFill>
        </p:spPr>
        <p:txBody>
          <a:bodyPr wrap="none" rtlCol="0">
            <a:spAutoFit/>
          </a:bodyPr>
          <a:lstStyle/>
          <a:p>
            <a:r>
              <a:rPr lang="en-BE" sz="2400">
                <a:solidFill>
                  <a:srgbClr val="1D8DB0"/>
                </a:solidFill>
              </a:rPr>
              <a:t>Precision push</a:t>
            </a:r>
          </a:p>
        </p:txBody>
      </p:sp>
      <p:sp>
        <p:nvSpPr>
          <p:cNvPr id="26" name="TextBox 25">
            <a:extLst>
              <a:ext uri="{FF2B5EF4-FFF2-40B4-BE49-F238E27FC236}">
                <a16:creationId xmlns:a16="http://schemas.microsoft.com/office/drawing/2014/main" id="{90A38AFF-D9EA-6D85-1EC5-14782D0AEB33}"/>
              </a:ext>
            </a:extLst>
          </p:cNvPr>
          <p:cNvSpPr txBox="1"/>
          <p:nvPr/>
        </p:nvSpPr>
        <p:spPr>
          <a:xfrm>
            <a:off x="7797143" y="2114078"/>
            <a:ext cx="2132315" cy="461665"/>
          </a:xfrm>
          <a:prstGeom prst="rect">
            <a:avLst/>
          </a:prstGeom>
          <a:solidFill>
            <a:schemeClr val="bg1"/>
          </a:solidFill>
        </p:spPr>
        <p:txBody>
          <a:bodyPr wrap="none" rtlCol="0">
            <a:spAutoFit/>
          </a:bodyPr>
          <a:lstStyle/>
          <a:p>
            <a:r>
              <a:rPr lang="en-BE" sz="2400">
                <a:solidFill>
                  <a:srgbClr val="1D8DB0"/>
                </a:solidFill>
              </a:rPr>
              <a:t>Sensitivity push</a:t>
            </a:r>
          </a:p>
        </p:txBody>
      </p:sp>
    </p:spTree>
    <p:extLst>
      <p:ext uri="{BB962C8B-B14F-4D97-AF65-F5344CB8AC3E}">
        <p14:creationId xmlns:p14="http://schemas.microsoft.com/office/powerpoint/2010/main" val="1142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par>
                                <p:cTn id="9" presetID="1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ppt_x</p:attrName>
                                        </p:attrNameLst>
                                      </p:cBhvr>
                                      <p:tavLst>
                                        <p:tav tm="0">
                                          <p:val>
                                            <p:strVal val="#ppt_x-#ppt_w*1.125000"/>
                                          </p:val>
                                        </p:tav>
                                        <p:tav tm="100000">
                                          <p:val>
                                            <p:strVal val="#ppt_x"/>
                                          </p:val>
                                        </p:tav>
                                      </p:tavLst>
                                    </p:anim>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0-#ppt_w/2"/>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4FC5F-714D-643D-5F56-4ABA19D7714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D2C548-1449-841F-3F11-0B3D0C170BB8}"/>
              </a:ext>
            </a:extLst>
          </p:cNvPr>
          <p:cNvSpPr>
            <a:spLocks noGrp="1"/>
          </p:cNvSpPr>
          <p:nvPr>
            <p:ph type="sldNum" sz="quarter" idx="12"/>
          </p:nvPr>
        </p:nvSpPr>
        <p:spPr/>
        <p:txBody>
          <a:bodyPr/>
          <a:lstStyle/>
          <a:p>
            <a:fld id="{0A297500-7527-634B-90F4-69D0994C32B4}" type="slidenum">
              <a:rPr lang="nl-NL" smtClean="0"/>
              <a:t>36</a:t>
            </a:fld>
            <a:endParaRPr lang="nl-NL" dirty="0"/>
          </a:p>
        </p:txBody>
      </p:sp>
      <p:sp>
        <p:nvSpPr>
          <p:cNvPr id="3" name="Title 2">
            <a:extLst>
              <a:ext uri="{FF2B5EF4-FFF2-40B4-BE49-F238E27FC236}">
                <a16:creationId xmlns:a16="http://schemas.microsoft.com/office/drawing/2014/main" id="{4B6B48E3-89B8-C86A-8FD2-DB6D8BCE85E3}"/>
              </a:ext>
            </a:extLst>
          </p:cNvPr>
          <p:cNvSpPr>
            <a:spLocks noGrp="1"/>
          </p:cNvSpPr>
          <p:nvPr>
            <p:ph type="title"/>
          </p:nvPr>
        </p:nvSpPr>
        <p:spPr/>
        <p:txBody>
          <a:bodyPr/>
          <a:lstStyle/>
          <a:p>
            <a:r>
              <a:rPr lang="en-BE" dirty="0"/>
              <a:t>Talks &amp; posters on spectroscopy</a:t>
            </a:r>
          </a:p>
        </p:txBody>
      </p:sp>
      <p:sp>
        <p:nvSpPr>
          <p:cNvPr id="5" name="Content Placeholder 4">
            <a:extLst>
              <a:ext uri="{FF2B5EF4-FFF2-40B4-BE49-F238E27FC236}">
                <a16:creationId xmlns:a16="http://schemas.microsoft.com/office/drawing/2014/main" id="{4B235240-5AD5-B0C3-04EF-5C7768CF587E}"/>
              </a:ext>
            </a:extLst>
          </p:cNvPr>
          <p:cNvSpPr>
            <a:spLocks noGrp="1"/>
          </p:cNvSpPr>
          <p:nvPr>
            <p:ph idx="1"/>
          </p:nvPr>
        </p:nvSpPr>
        <p:spPr>
          <a:xfrm>
            <a:off x="576000" y="1379095"/>
            <a:ext cx="11006400" cy="4673551"/>
          </a:xfrm>
        </p:spPr>
        <p:txBody>
          <a:bodyPr>
            <a:normAutofit fontScale="62500" lnSpcReduction="20000"/>
          </a:bodyPr>
          <a:lstStyle/>
          <a:p>
            <a:pPr marL="457200" indent="-457200">
              <a:buFont typeface="Arial" panose="020B0604020202020204" pitchFamily="34" charset="0"/>
              <a:buChar char="•"/>
            </a:pPr>
            <a:r>
              <a:rPr lang="en-US" dirty="0"/>
              <a:t>Monday 20 Oct</a:t>
            </a:r>
          </a:p>
          <a:p>
            <a:pPr marL="1143000" lvl="1" indent="-457200">
              <a:buFont typeface="Arial" panose="020B0604020202020204" pitchFamily="34" charset="0"/>
              <a:buChar char="•"/>
            </a:pPr>
            <a:r>
              <a:rPr lang="en-US" dirty="0"/>
              <a:t>16:40 – </a:t>
            </a:r>
            <a:r>
              <a:rPr lang="en-US" dirty="0" err="1"/>
              <a:t>Ruohong</a:t>
            </a:r>
            <a:r>
              <a:rPr lang="en-US" dirty="0"/>
              <a:t> Li, </a:t>
            </a:r>
            <a:r>
              <a:rPr lang="en-GB" dirty="0">
                <a:hlinkClick r:id="rId3"/>
              </a:rPr>
              <a:t>Nuclear spin polarization and collinear laser spectroscopy program at TRIUMF</a:t>
            </a:r>
            <a:endParaRPr lang="en-GB" dirty="0"/>
          </a:p>
          <a:p>
            <a:pPr marL="457200" indent="-457200">
              <a:buFont typeface="Arial" panose="020B0604020202020204" pitchFamily="34" charset="0"/>
              <a:buChar char="•"/>
            </a:pPr>
            <a:r>
              <a:rPr lang="en-GB" dirty="0"/>
              <a:t>Tuesday 21 Oct</a:t>
            </a:r>
          </a:p>
          <a:p>
            <a:pPr marL="1143000" lvl="1" indent="-457200">
              <a:buFont typeface="Arial" panose="020B0604020202020204" pitchFamily="34" charset="0"/>
              <a:buChar char="•"/>
            </a:pPr>
            <a:r>
              <a:rPr lang="en-US" dirty="0"/>
              <a:t>09:40 – </a:t>
            </a:r>
            <a:r>
              <a:rPr lang="en-GB" dirty="0" err="1"/>
              <a:t>Jaehyun</a:t>
            </a:r>
            <a:r>
              <a:rPr lang="en-GB" dirty="0"/>
              <a:t> Song, </a:t>
            </a:r>
            <a:r>
              <a:rPr lang="en-GB" dirty="0">
                <a:hlinkClick r:id="rId4"/>
              </a:rPr>
              <a:t>Online commissioning and current status of CLaSsy at RAON</a:t>
            </a:r>
            <a:endParaRPr lang="en-GB" dirty="0"/>
          </a:p>
          <a:p>
            <a:pPr marL="1143000" lvl="1" indent="-457200">
              <a:buFont typeface="Arial" panose="020B0604020202020204" pitchFamily="34" charset="0"/>
              <a:buChar char="•"/>
            </a:pPr>
            <a:r>
              <a:rPr lang="en-GB" dirty="0"/>
              <a:t>10:30 – Agi Koszorus, </a:t>
            </a:r>
            <a:r>
              <a:rPr lang="en-GB" dirty="0">
                <a:hlinkClick r:id="rId5"/>
              </a:rPr>
              <a:t>Nuclear structure studies by collinear laser spectroscopy</a:t>
            </a:r>
            <a:endParaRPr lang="en-US" dirty="0"/>
          </a:p>
          <a:p>
            <a:pPr marL="457200" indent="-457200">
              <a:buFont typeface="Arial" panose="020B0604020202020204" pitchFamily="34" charset="0"/>
              <a:buChar char="•"/>
            </a:pPr>
            <a:r>
              <a:rPr lang="en-US" dirty="0"/>
              <a:t>Thursday 23 Oct</a:t>
            </a:r>
          </a:p>
          <a:p>
            <a:pPr marL="1143000" lvl="1" indent="-457200">
              <a:buFont typeface="Arial" panose="020B0604020202020204" pitchFamily="34" charset="0"/>
              <a:buChar char="•"/>
            </a:pPr>
            <a:r>
              <a:rPr lang="en-US" dirty="0"/>
              <a:t>11:20 – Jessica Warbinek, </a:t>
            </a:r>
            <a:r>
              <a:rPr lang="en-GB" dirty="0">
                <a:hlinkClick r:id="rId6"/>
              </a:rPr>
              <a:t>The CRIS technique and its latest advances: towards more exotic isotopes and beyond nuclear structure studies</a:t>
            </a:r>
            <a:endParaRPr lang="en-US" dirty="0"/>
          </a:p>
          <a:p>
            <a:pPr marL="1143000" lvl="1" indent="-457200">
              <a:buFont typeface="Arial" panose="020B0604020202020204" pitchFamily="34" charset="0"/>
              <a:buChar char="•"/>
            </a:pPr>
            <a:r>
              <a:rPr lang="en-US" dirty="0"/>
              <a:t>11:40 – Dave Lunny, </a:t>
            </a:r>
            <a:r>
              <a:rPr lang="en-GB" dirty="0">
                <a:hlinkClick r:id="rId7"/>
              </a:rPr>
              <a:t>Simultaneous mass spectrometry and in-source laser spectroscopy of exotic nuclides from ISOLDE</a:t>
            </a:r>
            <a:endParaRPr lang="en-GB" dirty="0"/>
          </a:p>
          <a:p>
            <a:pPr marL="457200" indent="-457200">
              <a:buFont typeface="Arial" panose="020B0604020202020204" pitchFamily="34" charset="0"/>
              <a:buChar char="•"/>
            </a:pPr>
            <a:r>
              <a:rPr lang="en-US" dirty="0"/>
              <a:t>Friday 24 Oct</a:t>
            </a:r>
          </a:p>
          <a:p>
            <a:pPr marL="1143000" lvl="1" indent="-457200">
              <a:buFont typeface="Arial" panose="020B0604020202020204" pitchFamily="34" charset="0"/>
              <a:buChar char="•"/>
            </a:pPr>
            <a:r>
              <a:rPr lang="en-US" dirty="0"/>
              <a:t>09:40 – Klaus Wendt, </a:t>
            </a:r>
            <a:r>
              <a:rPr lang="en-GB" dirty="0">
                <a:hlinkClick r:id="rId8"/>
              </a:rPr>
              <a:t>High resolution laser spectroscopy in the actinide region using the PI-LIST laser ion source</a:t>
            </a:r>
            <a:endParaRPr lang="en-US" dirty="0"/>
          </a:p>
          <a:p>
            <a:pPr marL="457200" indent="-457200">
              <a:buFont typeface="Arial" panose="020B0604020202020204" pitchFamily="34" charset="0"/>
              <a:buChar char="•"/>
            </a:pPr>
            <a:r>
              <a:rPr lang="en-US" dirty="0"/>
              <a:t>Posters</a:t>
            </a:r>
          </a:p>
          <a:p>
            <a:pPr marL="1143000" lvl="1" indent="-457200">
              <a:buFont typeface="Arial" panose="020B0604020202020204" pitchFamily="34" charset="0"/>
              <a:buChar char="•"/>
            </a:pPr>
            <a:r>
              <a:rPr lang="en-US" dirty="0"/>
              <a:t>49 – Klaus Wendt, </a:t>
            </a:r>
            <a:r>
              <a:rPr lang="en-GB" dirty="0">
                <a:hlinkClick r:id="rId9"/>
              </a:rPr>
              <a:t>High resolution laser spectroscopy in the actinide region using the PI-LIST laser ion source</a:t>
            </a:r>
            <a:endParaRPr lang="en-GB" dirty="0"/>
          </a:p>
          <a:p>
            <a:pPr marL="1143000" lvl="1" indent="-457200">
              <a:buFont typeface="Arial" panose="020B0604020202020204" pitchFamily="34" charset="0"/>
              <a:buChar char="•"/>
            </a:pPr>
            <a:r>
              <a:rPr lang="en-GB" dirty="0"/>
              <a:t>51 – Fedor </a:t>
            </a:r>
            <a:r>
              <a:rPr lang="en-GB" dirty="0" err="1"/>
              <a:t>Ivandikov</a:t>
            </a:r>
            <a:r>
              <a:rPr lang="en-GB" dirty="0"/>
              <a:t>, </a:t>
            </a:r>
            <a:r>
              <a:rPr lang="en-GB" dirty="0">
                <a:hlinkClick r:id="rId10"/>
              </a:rPr>
              <a:t>Hyperfine spectroscopy of the K=8</a:t>
            </a:r>
            <a:r>
              <a:rPr lang="en-GB" baseline="30000" dirty="0">
                <a:hlinkClick r:id="rId10"/>
              </a:rPr>
              <a:t>-</a:t>
            </a:r>
            <a:r>
              <a:rPr lang="en-GB" dirty="0">
                <a:hlinkClick r:id="rId10"/>
              </a:rPr>
              <a:t> isomer in No-254 with </a:t>
            </a:r>
            <a:r>
              <a:rPr lang="en-GB" dirty="0" err="1">
                <a:hlinkClick r:id="rId10"/>
              </a:rPr>
              <a:t>JetRIS</a:t>
            </a:r>
            <a:r>
              <a:rPr lang="en-GB" dirty="0">
                <a:hlinkClick r:id="rId10"/>
              </a:rPr>
              <a:t> and other applications of in-gas-jet laser spectroscopy</a:t>
            </a:r>
            <a:endParaRPr lang="en-GB" dirty="0"/>
          </a:p>
          <a:p>
            <a:pPr marL="1143000" lvl="1" indent="-457200">
              <a:buFont typeface="Arial" panose="020B0604020202020204" pitchFamily="34" charset="0"/>
              <a:buChar char="•"/>
            </a:pPr>
            <a:r>
              <a:rPr lang="en-GB" dirty="0"/>
              <a:t>79 – Iain Moore, </a:t>
            </a:r>
            <a:r>
              <a:rPr lang="en-GB" dirty="0">
                <a:hlinkClick r:id="rId11"/>
              </a:rPr>
              <a:t>Probing the silver isotopic chain with mass- and laser spectroscopy</a:t>
            </a:r>
            <a:endParaRPr lang="en-GB" dirty="0"/>
          </a:p>
          <a:p>
            <a:pPr marL="1143000" lvl="1" indent="-457200">
              <a:buFont typeface="Arial" panose="020B0604020202020204" pitchFamily="34" charset="0"/>
              <a:buChar char="•"/>
            </a:pPr>
            <a:r>
              <a:rPr lang="en-GB" dirty="0"/>
              <a:t>90 – Sung Jong Park, </a:t>
            </a:r>
            <a:r>
              <a:rPr lang="en-GB" dirty="0">
                <a:hlinkClick r:id="rId12"/>
              </a:rPr>
              <a:t>High-resolution collinear laser spectroscopy in a combined collinear and anti-collinear geometry</a:t>
            </a:r>
            <a:endParaRPr lang="en-GB" dirty="0"/>
          </a:p>
          <a:p>
            <a:pPr marL="1143000" lvl="1" indent="-457200">
              <a:buFont typeface="Arial" panose="020B0604020202020204" pitchFamily="34" charset="0"/>
              <a:buChar char="•"/>
            </a:pPr>
            <a:r>
              <a:rPr lang="en-GB" dirty="0"/>
              <a:t>101 – Kenneth van Beek, </a:t>
            </a:r>
            <a:r>
              <a:rPr lang="en-GB" dirty="0">
                <a:hlinkClick r:id="rId13"/>
              </a:rPr>
              <a:t>Towards laser spectroscopy of longer-lived heavy nuclei with RADRIS</a:t>
            </a:r>
            <a:endParaRPr lang="en-BE" dirty="0"/>
          </a:p>
        </p:txBody>
      </p:sp>
    </p:spTree>
    <p:extLst>
      <p:ext uri="{BB962C8B-B14F-4D97-AF65-F5344CB8AC3E}">
        <p14:creationId xmlns:p14="http://schemas.microsoft.com/office/powerpoint/2010/main" val="387373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59A5D-390E-9654-88F9-6EA97B3DD39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354057-9A8D-AAB0-95F0-CE02EBF86DCC}"/>
              </a:ext>
            </a:extLst>
          </p:cNvPr>
          <p:cNvSpPr>
            <a:spLocks noGrp="1"/>
          </p:cNvSpPr>
          <p:nvPr>
            <p:ph type="sldNum" sz="quarter" idx="12"/>
          </p:nvPr>
        </p:nvSpPr>
        <p:spPr/>
        <p:txBody>
          <a:bodyPr/>
          <a:lstStyle/>
          <a:p>
            <a:fld id="{0A297500-7527-634B-90F4-69D0994C32B4}" type="slidenum">
              <a:rPr lang="nl-NL" smtClean="0"/>
              <a:t>37</a:t>
            </a:fld>
            <a:endParaRPr lang="nl-NL"/>
          </a:p>
        </p:txBody>
      </p:sp>
      <p:sp>
        <p:nvSpPr>
          <p:cNvPr id="4" name="Content Placeholder 3">
            <a:extLst>
              <a:ext uri="{FF2B5EF4-FFF2-40B4-BE49-F238E27FC236}">
                <a16:creationId xmlns:a16="http://schemas.microsoft.com/office/drawing/2014/main" id="{571C265D-E574-F72F-8F31-7F56C9F63B8D}"/>
              </a:ext>
            </a:extLst>
          </p:cNvPr>
          <p:cNvSpPr txBox="1">
            <a:spLocks/>
          </p:cNvSpPr>
          <p:nvPr/>
        </p:nvSpPr>
        <p:spPr>
          <a:xfrm>
            <a:off x="2743200" y="790414"/>
            <a:ext cx="8839200" cy="5262232"/>
          </a:xfrm>
          <a:prstGeom prst="rect">
            <a:avLst/>
          </a:prstGeom>
        </p:spPr>
        <p:txBody>
          <a:bodyPr/>
          <a:lst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itchFamily="2" charset="2"/>
              <a:buChar char="Ø"/>
            </a:pPr>
            <a:r>
              <a:rPr lang="en-BE" dirty="0">
                <a:solidFill>
                  <a:srgbClr val="DCE7F0"/>
                </a:solidFill>
              </a:rPr>
              <a:t>Basics of atomic structure</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Finite size and hyperfine structure</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ion sources</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spectroscopy</a:t>
            </a:r>
          </a:p>
          <a:p>
            <a:pPr marL="457200" indent="-457200">
              <a:buFont typeface="Wingdings" pitchFamily="2" charset="2"/>
              <a:buChar char="Ø"/>
            </a:pPr>
            <a:endParaRPr lang="en-BE" dirty="0"/>
          </a:p>
          <a:p>
            <a:pPr marL="457200" indent="-457200">
              <a:buFont typeface="Wingdings" pitchFamily="2" charset="2"/>
              <a:buChar char="Ø"/>
            </a:pPr>
            <a:r>
              <a:rPr lang="en-BE" dirty="0"/>
              <a:t>Laser manipulations</a:t>
            </a:r>
          </a:p>
        </p:txBody>
      </p:sp>
    </p:spTree>
    <p:extLst>
      <p:ext uri="{BB962C8B-B14F-4D97-AF65-F5344CB8AC3E}">
        <p14:creationId xmlns:p14="http://schemas.microsoft.com/office/powerpoint/2010/main" val="3503420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FBC7F-D217-1840-4491-37BF6AE82B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A7C900-31FF-C92B-1752-6C4450254B92}"/>
              </a:ext>
            </a:extLst>
          </p:cNvPr>
          <p:cNvSpPr>
            <a:spLocks noGrp="1"/>
          </p:cNvSpPr>
          <p:nvPr>
            <p:ph type="sldNum" sz="quarter" idx="12"/>
          </p:nvPr>
        </p:nvSpPr>
        <p:spPr/>
        <p:txBody>
          <a:bodyPr/>
          <a:lstStyle/>
          <a:p>
            <a:fld id="{0A297500-7527-634B-90F4-69D0994C32B4}" type="slidenum">
              <a:rPr lang="nl-NL" smtClean="0"/>
              <a:t>38</a:t>
            </a:fld>
            <a:endParaRPr lang="nl-NL" dirty="0"/>
          </a:p>
        </p:txBody>
      </p:sp>
      <p:sp>
        <p:nvSpPr>
          <p:cNvPr id="3" name="Title 2">
            <a:extLst>
              <a:ext uri="{FF2B5EF4-FFF2-40B4-BE49-F238E27FC236}">
                <a16:creationId xmlns:a16="http://schemas.microsoft.com/office/drawing/2014/main" id="{1FF656FA-81F8-05EF-85A7-2174379F7632}"/>
              </a:ext>
            </a:extLst>
          </p:cNvPr>
          <p:cNvSpPr>
            <a:spLocks noGrp="1"/>
          </p:cNvSpPr>
          <p:nvPr>
            <p:ph type="title"/>
          </p:nvPr>
        </p:nvSpPr>
        <p:spPr/>
        <p:txBody>
          <a:bodyPr/>
          <a:lstStyle/>
          <a:p>
            <a:r>
              <a:rPr lang="en-BE" dirty="0"/>
              <a:t>Laser polarization</a:t>
            </a:r>
          </a:p>
        </p:txBody>
      </p:sp>
      <p:sp>
        <p:nvSpPr>
          <p:cNvPr id="5" name="Content Placeholder 4">
            <a:extLst>
              <a:ext uri="{FF2B5EF4-FFF2-40B4-BE49-F238E27FC236}">
                <a16:creationId xmlns:a16="http://schemas.microsoft.com/office/drawing/2014/main" id="{DD78367A-6CEA-4C8C-9A33-D25CF43609E3}"/>
              </a:ext>
            </a:extLst>
          </p:cNvPr>
          <p:cNvSpPr>
            <a:spLocks noGrp="1"/>
          </p:cNvSpPr>
          <p:nvPr>
            <p:ph idx="1"/>
          </p:nvPr>
        </p:nvSpPr>
        <p:spPr/>
        <p:txBody>
          <a:bodyPr>
            <a:normAutofit/>
          </a:bodyPr>
          <a:lstStyle/>
          <a:p>
            <a:r>
              <a:rPr lang="en-US" dirty="0"/>
              <a:t>Gamma and beta emissions from nuclei have a </a:t>
            </a:r>
            <a:r>
              <a:rPr lang="en-US" b="1" dirty="0"/>
              <a:t>preferred orientation </a:t>
            </a:r>
            <a:r>
              <a:rPr lang="en-US" dirty="0"/>
              <a:t>with respect to the nuclear spin. However, that spin does not have any preferred orientation and nuclei are often found in </a:t>
            </a:r>
            <a:r>
              <a:rPr lang="en-US" b="1" dirty="0"/>
              <a:t>disorganized samples</a:t>
            </a:r>
            <a:r>
              <a:rPr lang="en-US" dirty="0"/>
              <a:t>, meaning </a:t>
            </a:r>
            <a:r>
              <a:rPr lang="en-US" b="1" dirty="0"/>
              <a:t>isotropic emissions</a:t>
            </a:r>
            <a:r>
              <a:rPr lang="en-US" dirty="0"/>
              <a:t>.</a:t>
            </a:r>
          </a:p>
          <a:p>
            <a:r>
              <a:rPr lang="en-US" dirty="0"/>
              <a:t>It is however possible to </a:t>
            </a:r>
            <a:r>
              <a:rPr lang="en-US" b="1" dirty="0"/>
              <a:t>correlate the nuclear spin to the atomic angular momentum</a:t>
            </a:r>
            <a:r>
              <a:rPr lang="en-US" dirty="0"/>
              <a:t>, and to manipulate that later one to create a nuclear-spin-oriented sample.</a:t>
            </a:r>
          </a:p>
          <a:p>
            <a:r>
              <a:rPr lang="en-US" dirty="0"/>
              <a:t>This can be used to study </a:t>
            </a:r>
            <a:r>
              <a:rPr lang="en-US" b="1" dirty="0"/>
              <a:t>emission anisotropy </a:t>
            </a:r>
            <a:r>
              <a:rPr lang="en-US" dirty="0"/>
              <a:t>for weak interaction or to investigate how external factors may perturb that anisotropy (e.g., for solid state physics or biochemical investigations).</a:t>
            </a:r>
            <a:endParaRPr lang="en-BE" dirty="0"/>
          </a:p>
        </p:txBody>
      </p:sp>
      <p:pic>
        <p:nvPicPr>
          <p:cNvPr id="4" name="Picture 2" descr="a)Typical angular distribution for γ-radiation and (b) β-radiation as... |  Download Scientific Diagram">
            <a:extLst>
              <a:ext uri="{FF2B5EF4-FFF2-40B4-BE49-F238E27FC236}">
                <a16:creationId xmlns:a16="http://schemas.microsoft.com/office/drawing/2014/main" id="{0224FA0A-B753-1B58-C555-898694AC1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1" t="7539" r="2763" b="13978"/>
          <a:stretch>
            <a:fillRect/>
          </a:stretch>
        </p:blipFill>
        <p:spPr bwMode="auto">
          <a:xfrm>
            <a:off x="7863840" y="93875"/>
            <a:ext cx="3364992" cy="172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218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40D1-3E7D-C29B-396E-BA912A18C0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46FC55-CA0F-CEA5-097E-406DCCB1459A}"/>
              </a:ext>
            </a:extLst>
          </p:cNvPr>
          <p:cNvSpPr>
            <a:spLocks noGrp="1"/>
          </p:cNvSpPr>
          <p:nvPr>
            <p:ph type="sldNum" sz="quarter" idx="12"/>
          </p:nvPr>
        </p:nvSpPr>
        <p:spPr/>
        <p:txBody>
          <a:bodyPr/>
          <a:lstStyle/>
          <a:p>
            <a:fld id="{0A297500-7527-634B-90F4-69D0994C32B4}" type="slidenum">
              <a:rPr lang="nl-NL" smtClean="0"/>
              <a:t>39</a:t>
            </a:fld>
            <a:endParaRPr lang="nl-NL" dirty="0"/>
          </a:p>
        </p:txBody>
      </p:sp>
      <p:sp>
        <p:nvSpPr>
          <p:cNvPr id="3" name="Title 2">
            <a:extLst>
              <a:ext uri="{FF2B5EF4-FFF2-40B4-BE49-F238E27FC236}">
                <a16:creationId xmlns:a16="http://schemas.microsoft.com/office/drawing/2014/main" id="{DFC59A69-ACC6-C0B9-D5F8-16E24FEB5A13}"/>
              </a:ext>
            </a:extLst>
          </p:cNvPr>
          <p:cNvSpPr>
            <a:spLocks noGrp="1"/>
          </p:cNvSpPr>
          <p:nvPr>
            <p:ph type="title"/>
          </p:nvPr>
        </p:nvSpPr>
        <p:spPr/>
        <p:txBody>
          <a:bodyPr/>
          <a:lstStyle/>
          <a:p>
            <a:r>
              <a:rPr lang="en-BE" dirty="0"/>
              <a:t>Laser polarization</a:t>
            </a:r>
          </a:p>
        </p:txBody>
      </p:sp>
      <p:sp>
        <p:nvSpPr>
          <p:cNvPr id="6" name="Content Placeholder 5">
            <a:extLst>
              <a:ext uri="{FF2B5EF4-FFF2-40B4-BE49-F238E27FC236}">
                <a16:creationId xmlns:a16="http://schemas.microsoft.com/office/drawing/2014/main" id="{7D633406-3BBB-240E-9B98-AEC2A7233F1D}"/>
              </a:ext>
            </a:extLst>
          </p:cNvPr>
          <p:cNvSpPr>
            <a:spLocks noGrp="1"/>
          </p:cNvSpPr>
          <p:nvPr>
            <p:ph idx="1"/>
          </p:nvPr>
        </p:nvSpPr>
        <p:spPr>
          <a:xfrm>
            <a:off x="576000" y="2916840"/>
            <a:ext cx="11371161" cy="3135806"/>
          </a:xfrm>
        </p:spPr>
        <p:txBody>
          <a:bodyPr>
            <a:normAutofit fontScale="92500" lnSpcReduction="10000"/>
          </a:bodyPr>
          <a:lstStyle/>
          <a:p>
            <a:pPr marL="457200" indent="-457200">
              <a:buFont typeface="Courier New" panose="02070309020205020404" pitchFamily="49" charset="0"/>
              <a:buChar char="o"/>
            </a:pPr>
            <a:r>
              <a:rPr lang="en-BE" dirty="0"/>
              <a:t>A weak magnetic field is applied to spread the atomic substates in energy.</a:t>
            </a:r>
          </a:p>
          <a:p>
            <a:pPr marL="457200" indent="-457200">
              <a:buFont typeface="Courier New" panose="02070309020205020404" pitchFamily="49" charset="0"/>
              <a:buChar char="o"/>
            </a:pPr>
            <a:r>
              <a:rPr lang="en-BE" dirty="0"/>
              <a:t>A circularly polarised light will impose a definite change in magnetic substate while the decay will be isotropic, inducing a global shift in the population.</a:t>
            </a:r>
          </a:p>
          <a:p>
            <a:pPr marL="457200" indent="-457200">
              <a:buFont typeface="Courier New" panose="02070309020205020404" pitchFamily="49" charset="0"/>
              <a:buChar char="o"/>
            </a:pPr>
            <a:r>
              <a:rPr lang="en-BE" dirty="0"/>
              <a:t>Circulating multiple times through the transition increases the degree of polarization.</a:t>
            </a:r>
          </a:p>
          <a:p>
            <a:pPr marL="457200" indent="-457200">
              <a:buFont typeface="Courier New" panose="02070309020205020404" pitchFamily="49" charset="0"/>
              <a:buChar char="o"/>
            </a:pPr>
            <a:r>
              <a:rPr lang="en-BE" dirty="0"/>
              <a:t>Finally, a different magnetic field is applied to lock the atomic population in a selected orientation.</a:t>
            </a:r>
          </a:p>
        </p:txBody>
      </p:sp>
      <p:pic>
        <p:nvPicPr>
          <p:cNvPr id="7" name="Picture 6">
            <a:extLst>
              <a:ext uri="{FF2B5EF4-FFF2-40B4-BE49-F238E27FC236}">
                <a16:creationId xmlns:a16="http://schemas.microsoft.com/office/drawing/2014/main" id="{BA34A08D-2DF4-2AF5-8DA5-B402AF483F9C}"/>
              </a:ext>
            </a:extLst>
          </p:cNvPr>
          <p:cNvPicPr>
            <a:picLocks noChangeAspect="1"/>
          </p:cNvPicPr>
          <p:nvPr/>
        </p:nvPicPr>
        <p:blipFill>
          <a:blip r:embed="rId3"/>
          <a:stretch>
            <a:fillRect/>
          </a:stretch>
        </p:blipFill>
        <p:spPr>
          <a:xfrm>
            <a:off x="6550701" y="357671"/>
            <a:ext cx="4630711" cy="2373668"/>
          </a:xfrm>
          <a:prstGeom prst="rect">
            <a:avLst/>
          </a:prstGeom>
        </p:spPr>
      </p:pic>
      <p:sp>
        <p:nvSpPr>
          <p:cNvPr id="8" name="Shape 450">
            <a:extLst>
              <a:ext uri="{FF2B5EF4-FFF2-40B4-BE49-F238E27FC236}">
                <a16:creationId xmlns:a16="http://schemas.microsoft.com/office/drawing/2014/main" id="{536E5FE9-040C-DB6D-0489-B26F0276D477}"/>
              </a:ext>
            </a:extLst>
          </p:cNvPr>
          <p:cNvSpPr txBox="1"/>
          <p:nvPr/>
        </p:nvSpPr>
        <p:spPr>
          <a:xfrm>
            <a:off x="895800" y="6395500"/>
            <a:ext cx="9844988"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defRPr sz="1300" i="1">
                <a:solidFill>
                  <a:srgbClr val="FFFFFF"/>
                </a:solidFill>
              </a:defRPr>
            </a:pPr>
            <a:r>
              <a:rPr lang="en-GB" sz="1200" dirty="0">
                <a:solidFill>
                  <a:srgbClr val="DCE7F0"/>
                </a:solidFill>
              </a:rPr>
              <a:t>W. Gins et al., NIMA </a:t>
            </a:r>
            <a:r>
              <a:rPr lang="en-GB" sz="1200" b="1" dirty="0">
                <a:solidFill>
                  <a:srgbClr val="DCE7F0"/>
                </a:solidFill>
              </a:rPr>
              <a:t>925</a:t>
            </a:r>
            <a:r>
              <a:rPr lang="en-GB" sz="1200" dirty="0">
                <a:solidFill>
                  <a:srgbClr val="DCE7F0"/>
                </a:solidFill>
              </a:rPr>
              <a:t> (2019) 24-32.</a:t>
            </a:r>
            <a:endParaRPr lang="fr-FR" sz="1200" dirty="0">
              <a:solidFill>
                <a:srgbClr val="DCE7F0"/>
              </a:solidFill>
            </a:endParaRPr>
          </a:p>
        </p:txBody>
      </p:sp>
    </p:spTree>
    <p:extLst>
      <p:ext uri="{BB962C8B-B14F-4D97-AF65-F5344CB8AC3E}">
        <p14:creationId xmlns:p14="http://schemas.microsoft.com/office/powerpoint/2010/main" val="276966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574A6-B4B4-5EFD-380E-6E4718EE4DF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77E6FA-1D40-42CD-FC44-D0BBEF3E5C7F}"/>
              </a:ext>
            </a:extLst>
          </p:cNvPr>
          <p:cNvSpPr>
            <a:spLocks noGrp="1"/>
          </p:cNvSpPr>
          <p:nvPr>
            <p:ph type="sldNum" sz="quarter" idx="12"/>
          </p:nvPr>
        </p:nvSpPr>
        <p:spPr/>
        <p:txBody>
          <a:bodyPr/>
          <a:lstStyle/>
          <a:p>
            <a:fld id="{0A297500-7527-634B-90F4-69D0994C32B4}" type="slidenum">
              <a:rPr lang="nl-NL" smtClean="0"/>
              <a:t>4</a:t>
            </a:fld>
            <a:endParaRPr lang="nl-NL"/>
          </a:p>
        </p:txBody>
      </p:sp>
      <p:sp>
        <p:nvSpPr>
          <p:cNvPr id="4" name="Content Placeholder 3">
            <a:extLst>
              <a:ext uri="{FF2B5EF4-FFF2-40B4-BE49-F238E27FC236}">
                <a16:creationId xmlns:a16="http://schemas.microsoft.com/office/drawing/2014/main" id="{30897713-7FE7-2F44-4F80-6936AD2BA18A}"/>
              </a:ext>
            </a:extLst>
          </p:cNvPr>
          <p:cNvSpPr txBox="1">
            <a:spLocks/>
          </p:cNvSpPr>
          <p:nvPr/>
        </p:nvSpPr>
        <p:spPr>
          <a:xfrm>
            <a:off x="2743200" y="790414"/>
            <a:ext cx="8839200" cy="5262232"/>
          </a:xfrm>
          <a:prstGeom prst="rect">
            <a:avLst/>
          </a:prstGeom>
        </p:spPr>
        <p:txBody>
          <a:bodyPr/>
          <a:lst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itchFamily="2" charset="2"/>
              <a:buChar char="Ø"/>
            </a:pPr>
            <a:r>
              <a:rPr lang="en-BE" dirty="0"/>
              <a:t>Basics of atomic structure</a:t>
            </a:r>
          </a:p>
          <a:p>
            <a:pPr marL="457200" indent="-457200">
              <a:buFont typeface="Wingdings" pitchFamily="2" charset="2"/>
              <a:buChar char="Ø"/>
            </a:pPr>
            <a:endParaRPr lang="en-BE" dirty="0"/>
          </a:p>
          <a:p>
            <a:pPr marL="457200" indent="-457200">
              <a:buFont typeface="Wingdings" pitchFamily="2" charset="2"/>
              <a:buChar char="Ø"/>
            </a:pPr>
            <a:r>
              <a:rPr lang="en-BE" dirty="0">
                <a:solidFill>
                  <a:srgbClr val="DCE7F0"/>
                </a:solidFill>
              </a:rPr>
              <a:t>Finite size and hyperfine structure</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ion sources</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spectroscopy</a:t>
            </a:r>
          </a:p>
          <a:p>
            <a:pPr marL="457200" indent="-457200">
              <a:buFont typeface="Wingdings" pitchFamily="2" charset="2"/>
              <a:buChar char="Ø"/>
            </a:pPr>
            <a:endParaRPr lang="en-BE" dirty="0">
              <a:solidFill>
                <a:srgbClr val="DCE7F0"/>
              </a:solidFill>
            </a:endParaRPr>
          </a:p>
          <a:p>
            <a:pPr marL="457200" indent="-457200">
              <a:buFont typeface="Wingdings" pitchFamily="2" charset="2"/>
              <a:buChar char="Ø"/>
            </a:pPr>
            <a:r>
              <a:rPr lang="en-BE" dirty="0">
                <a:solidFill>
                  <a:srgbClr val="DCE7F0"/>
                </a:solidFill>
              </a:rPr>
              <a:t>Laser manipulations</a:t>
            </a:r>
          </a:p>
        </p:txBody>
      </p:sp>
    </p:spTree>
    <p:extLst>
      <p:ext uri="{BB962C8B-B14F-4D97-AF65-F5344CB8AC3E}">
        <p14:creationId xmlns:p14="http://schemas.microsoft.com/office/powerpoint/2010/main" val="4054825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21E3C-C7EB-B3B5-8B6D-CDDEAD9E29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484B2A-9A4B-8F6D-C6BA-4E47304602AF}"/>
              </a:ext>
            </a:extLst>
          </p:cNvPr>
          <p:cNvSpPr>
            <a:spLocks noGrp="1"/>
          </p:cNvSpPr>
          <p:nvPr>
            <p:ph type="sldNum" sz="quarter" idx="12"/>
          </p:nvPr>
        </p:nvSpPr>
        <p:spPr/>
        <p:txBody>
          <a:bodyPr/>
          <a:lstStyle/>
          <a:p>
            <a:fld id="{0A297500-7527-634B-90F4-69D0994C32B4}" type="slidenum">
              <a:rPr lang="nl-NL" smtClean="0"/>
              <a:t>40</a:t>
            </a:fld>
            <a:endParaRPr lang="nl-NL" dirty="0"/>
          </a:p>
        </p:txBody>
      </p:sp>
      <p:sp>
        <p:nvSpPr>
          <p:cNvPr id="3" name="Title 2">
            <a:extLst>
              <a:ext uri="{FF2B5EF4-FFF2-40B4-BE49-F238E27FC236}">
                <a16:creationId xmlns:a16="http://schemas.microsoft.com/office/drawing/2014/main" id="{A7F988B4-60CA-EDFA-2068-B5B3B780F409}"/>
              </a:ext>
            </a:extLst>
          </p:cNvPr>
          <p:cNvSpPr>
            <a:spLocks noGrp="1"/>
          </p:cNvSpPr>
          <p:nvPr>
            <p:ph type="title"/>
          </p:nvPr>
        </p:nvSpPr>
        <p:spPr/>
        <p:txBody>
          <a:bodyPr/>
          <a:lstStyle/>
          <a:p>
            <a:r>
              <a:rPr lang="en-BE" dirty="0"/>
              <a:t>Laser polarization</a:t>
            </a:r>
          </a:p>
        </p:txBody>
      </p:sp>
      <p:sp>
        <p:nvSpPr>
          <p:cNvPr id="8" name="Shape 450">
            <a:extLst>
              <a:ext uri="{FF2B5EF4-FFF2-40B4-BE49-F238E27FC236}">
                <a16:creationId xmlns:a16="http://schemas.microsoft.com/office/drawing/2014/main" id="{92828031-27DF-1FDA-2BFA-16B16C4729FD}"/>
              </a:ext>
            </a:extLst>
          </p:cNvPr>
          <p:cNvSpPr txBox="1"/>
          <p:nvPr/>
        </p:nvSpPr>
        <p:spPr>
          <a:xfrm>
            <a:off x="895800" y="6395500"/>
            <a:ext cx="9844988"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defRPr sz="1300" i="1">
                <a:solidFill>
                  <a:srgbClr val="FFFFFF"/>
                </a:solidFill>
              </a:defRPr>
            </a:pPr>
            <a:r>
              <a:rPr lang="en-GB" sz="1200" dirty="0">
                <a:solidFill>
                  <a:srgbClr val="DCE7F0"/>
                </a:solidFill>
              </a:rPr>
              <a:t>W. Gins et al., NIMA </a:t>
            </a:r>
            <a:r>
              <a:rPr lang="en-GB" sz="1200" b="1" dirty="0">
                <a:solidFill>
                  <a:srgbClr val="DCE7F0"/>
                </a:solidFill>
              </a:rPr>
              <a:t>925</a:t>
            </a:r>
            <a:r>
              <a:rPr lang="en-GB" sz="1200" dirty="0">
                <a:solidFill>
                  <a:srgbClr val="DCE7F0"/>
                </a:solidFill>
              </a:rPr>
              <a:t> (2019) 24-32.</a:t>
            </a:r>
            <a:endParaRPr lang="fr-FR" sz="1200" dirty="0">
              <a:solidFill>
                <a:srgbClr val="DCE7F0"/>
              </a:solidFill>
            </a:endParaRPr>
          </a:p>
        </p:txBody>
      </p:sp>
      <p:pic>
        <p:nvPicPr>
          <p:cNvPr id="4" name="Picture 2">
            <a:extLst>
              <a:ext uri="{FF2B5EF4-FFF2-40B4-BE49-F238E27FC236}">
                <a16:creationId xmlns:a16="http://schemas.microsoft.com/office/drawing/2014/main" id="{A03B2686-D834-FD3E-0A76-DDFF54D68E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14" y="1473467"/>
            <a:ext cx="12173586" cy="428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81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7AB2-244E-61D5-8BB8-64D7088AE6E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450F40-E151-5B71-77B8-A7D6D64752A1}"/>
              </a:ext>
            </a:extLst>
          </p:cNvPr>
          <p:cNvSpPr>
            <a:spLocks noGrp="1"/>
          </p:cNvSpPr>
          <p:nvPr>
            <p:ph type="sldNum" sz="quarter" idx="12"/>
          </p:nvPr>
        </p:nvSpPr>
        <p:spPr/>
        <p:txBody>
          <a:bodyPr/>
          <a:lstStyle/>
          <a:p>
            <a:fld id="{0A297500-7527-634B-90F4-69D0994C32B4}" type="slidenum">
              <a:rPr lang="nl-NL" smtClean="0"/>
              <a:t>41</a:t>
            </a:fld>
            <a:endParaRPr lang="nl-NL" dirty="0"/>
          </a:p>
        </p:txBody>
      </p:sp>
      <p:sp>
        <p:nvSpPr>
          <p:cNvPr id="3" name="Title 2">
            <a:extLst>
              <a:ext uri="{FF2B5EF4-FFF2-40B4-BE49-F238E27FC236}">
                <a16:creationId xmlns:a16="http://schemas.microsoft.com/office/drawing/2014/main" id="{EED4E824-FE66-4403-5764-D96AD7786CE9}"/>
              </a:ext>
            </a:extLst>
          </p:cNvPr>
          <p:cNvSpPr>
            <a:spLocks noGrp="1"/>
          </p:cNvSpPr>
          <p:nvPr>
            <p:ph type="title"/>
          </p:nvPr>
        </p:nvSpPr>
        <p:spPr/>
        <p:txBody>
          <a:bodyPr/>
          <a:lstStyle/>
          <a:p>
            <a:r>
              <a:rPr lang="en-BE" dirty="0"/>
              <a:t>Laser cooling</a:t>
            </a:r>
          </a:p>
        </p:txBody>
      </p:sp>
      <p:sp>
        <p:nvSpPr>
          <p:cNvPr id="5" name="Content Placeholder 4">
            <a:extLst>
              <a:ext uri="{FF2B5EF4-FFF2-40B4-BE49-F238E27FC236}">
                <a16:creationId xmlns:a16="http://schemas.microsoft.com/office/drawing/2014/main" id="{C12DAC08-9525-65F8-7E55-5A00E0BA66E0}"/>
              </a:ext>
            </a:extLst>
          </p:cNvPr>
          <p:cNvSpPr>
            <a:spLocks noGrp="1"/>
          </p:cNvSpPr>
          <p:nvPr>
            <p:ph idx="1"/>
          </p:nvPr>
        </p:nvSpPr>
        <p:spPr>
          <a:xfrm>
            <a:off x="576000" y="1402081"/>
            <a:ext cx="6666048" cy="4650566"/>
          </a:xfrm>
        </p:spPr>
        <p:txBody>
          <a:bodyPr>
            <a:normAutofit fontScale="77500" lnSpcReduction="20000"/>
          </a:bodyPr>
          <a:lstStyle/>
          <a:p>
            <a:r>
              <a:rPr lang="en-US" dirty="0"/>
              <a:t>Just like laser polarization, laser cooling plays on an isotropic vs anisotropic imbalance to act on an atomic sample.</a:t>
            </a:r>
          </a:p>
          <a:p>
            <a:pPr marL="1143000" lvl="1" indent="-457200">
              <a:buFont typeface="Wingdings" pitchFamily="2" charset="2"/>
              <a:buChar char="v"/>
            </a:pPr>
            <a:r>
              <a:rPr lang="en-US" dirty="0"/>
              <a:t>A </a:t>
            </a:r>
            <a:r>
              <a:rPr lang="en-US" b="1" dirty="0"/>
              <a:t>laser beam is directional </a:t>
            </a:r>
            <a:r>
              <a:rPr lang="en-US" dirty="0"/>
              <a:t>and will thus exert a force onto an atom, however tiny, by </a:t>
            </a:r>
            <a:r>
              <a:rPr lang="en-US" b="1" dirty="0"/>
              <a:t>transferring the photon momentum </a:t>
            </a:r>
            <a:r>
              <a:rPr lang="en-US" i="1" dirty="0"/>
              <a:t>p=h/</a:t>
            </a:r>
            <a:r>
              <a:rPr lang="en-US" i="1" dirty="0" err="1"/>
              <a:t>λ</a:t>
            </a:r>
            <a:r>
              <a:rPr lang="en-US" i="1" dirty="0"/>
              <a:t>=E/c</a:t>
            </a:r>
            <a:r>
              <a:rPr lang="en-US" dirty="0"/>
              <a:t>.</a:t>
            </a:r>
          </a:p>
          <a:p>
            <a:pPr marL="1143000" lvl="1" indent="-457200">
              <a:buFont typeface="Wingdings" pitchFamily="2" charset="2"/>
              <a:buChar char="v"/>
            </a:pPr>
            <a:r>
              <a:rPr lang="en-US" b="1" dirty="0"/>
              <a:t>Radiation from an excited atom is isotropic</a:t>
            </a:r>
            <a:r>
              <a:rPr lang="en-US" dirty="0"/>
              <a:t>, resulting in a net 0 force from the decay.</a:t>
            </a:r>
          </a:p>
          <a:p>
            <a:pPr marL="1143000" lvl="1" indent="-457200">
              <a:buFont typeface="Wingdings" pitchFamily="2" charset="2"/>
              <a:buChar char="Ø"/>
            </a:pPr>
            <a:r>
              <a:rPr lang="en-US" dirty="0"/>
              <a:t>The resulting action is a </a:t>
            </a:r>
            <a:r>
              <a:rPr lang="en-US" b="1" dirty="0"/>
              <a:t>net force in the direction of the laser beam</a:t>
            </a:r>
            <a:r>
              <a:rPr lang="en-US" dirty="0"/>
              <a:t>.</a:t>
            </a:r>
          </a:p>
          <a:p>
            <a:pPr marL="1143000" lvl="1" indent="-457200">
              <a:buFont typeface="Wingdings" pitchFamily="2" charset="2"/>
              <a:buChar char="Ø"/>
            </a:pPr>
            <a:r>
              <a:rPr lang="en-US" dirty="0"/>
              <a:t>A measurable action is obtained by repeating the excitation-decay cycles multiple times.</a:t>
            </a:r>
          </a:p>
          <a:p>
            <a:r>
              <a:rPr lang="en-US" dirty="0"/>
              <a:t>By tuning the laser beam slightly </a:t>
            </a:r>
            <a:r>
              <a:rPr lang="en-US" b="1" dirty="0"/>
              <a:t>off resonance</a:t>
            </a:r>
            <a:r>
              <a:rPr lang="en-US" dirty="0"/>
              <a:t>, it will scatter more photons from atoms that are Doppler shifted accordingly, namely that have a velocity component in the direction of the laser beam. This will contribute to bring that velocity closer to the central one, resulting in a net </a:t>
            </a:r>
            <a:r>
              <a:rPr lang="en-US" b="1" dirty="0"/>
              <a:t>decrease of the velocity distribution </a:t>
            </a:r>
            <a:r>
              <a:rPr lang="en-US" b="1" dirty="0">
                <a:sym typeface="Wingdings" pitchFamily="2" charset="2"/>
              </a:rPr>
              <a:t></a:t>
            </a:r>
            <a:r>
              <a:rPr lang="en-US" b="1" dirty="0"/>
              <a:t> cooling</a:t>
            </a:r>
            <a:r>
              <a:rPr lang="en-US" dirty="0"/>
              <a:t>.</a:t>
            </a:r>
            <a:endParaRPr lang="en-BE" dirty="0"/>
          </a:p>
        </p:txBody>
      </p:sp>
      <p:sp>
        <p:nvSpPr>
          <p:cNvPr id="4" name="Sun 3">
            <a:extLst>
              <a:ext uri="{FF2B5EF4-FFF2-40B4-BE49-F238E27FC236}">
                <a16:creationId xmlns:a16="http://schemas.microsoft.com/office/drawing/2014/main" id="{2C1FFB58-F99B-175C-2F87-76ADE4DDFAEA}"/>
              </a:ext>
            </a:extLst>
          </p:cNvPr>
          <p:cNvSpPr/>
          <p:nvPr/>
        </p:nvSpPr>
        <p:spPr>
          <a:xfrm>
            <a:off x="7504856" y="2772729"/>
            <a:ext cx="869429" cy="878046"/>
          </a:xfrm>
          <a:prstGeom prst="sun">
            <a:avLst>
              <a:gd name="adj" fmla="val 4288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cxnSp>
        <p:nvCxnSpPr>
          <p:cNvPr id="7" name="Straight Arrow Connector 6">
            <a:extLst>
              <a:ext uri="{FF2B5EF4-FFF2-40B4-BE49-F238E27FC236}">
                <a16:creationId xmlns:a16="http://schemas.microsoft.com/office/drawing/2014/main" id="{FFE23351-B376-CE2E-8FF9-350440B7D4A6}"/>
              </a:ext>
            </a:extLst>
          </p:cNvPr>
          <p:cNvCxnSpPr>
            <a:cxnSpLocks/>
            <a:endCxn id="4" idx="3"/>
          </p:cNvCxnSpPr>
          <p:nvPr/>
        </p:nvCxnSpPr>
        <p:spPr>
          <a:xfrm flipH="1">
            <a:off x="8374285" y="3211752"/>
            <a:ext cx="3092971" cy="0"/>
          </a:xfrm>
          <a:prstGeom prst="straightConnector1">
            <a:avLst/>
          </a:prstGeom>
          <a:ln w="22225">
            <a:gradFill>
              <a:gsLst>
                <a:gs pos="0">
                  <a:schemeClr val="accent1">
                    <a:lumMod val="5000"/>
                    <a:lumOff val="95000"/>
                  </a:schemeClr>
                </a:gs>
                <a:gs pos="22000">
                  <a:schemeClr val="accent1">
                    <a:lumMod val="45000"/>
                    <a:lumOff val="55000"/>
                  </a:schemeClr>
                </a:gs>
                <a:gs pos="45000">
                  <a:schemeClr val="accent1">
                    <a:lumMod val="45000"/>
                    <a:lumOff val="55000"/>
                  </a:schemeClr>
                </a:gs>
                <a:gs pos="100000">
                  <a:schemeClr val="accent1"/>
                </a:gs>
              </a:gsLst>
              <a:lin ang="0" scaled="0"/>
            </a:gradFill>
            <a:tailEnd type="triangle" w="lg" len="lg"/>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1811B798-499E-77E5-5314-DDBA4B2C8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856" y="188138"/>
            <a:ext cx="4443303" cy="24993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52D412B-2C07-9651-04B3-7ED592153D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78" b="17155"/>
          <a:stretch>
            <a:fillRect/>
          </a:stretch>
        </p:blipFill>
        <p:spPr bwMode="auto">
          <a:xfrm>
            <a:off x="8096686" y="3670935"/>
            <a:ext cx="3259641" cy="238171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A000C32-B5FD-7A2E-4094-7408429B7BB6}"/>
              </a:ext>
            </a:extLst>
          </p:cNvPr>
          <p:cNvGrpSpPr>
            <a:grpSpLocks noChangeAspect="1"/>
          </p:cNvGrpSpPr>
          <p:nvPr/>
        </p:nvGrpSpPr>
        <p:grpSpPr>
          <a:xfrm>
            <a:off x="8696236" y="3429000"/>
            <a:ext cx="2062160" cy="789426"/>
            <a:chOff x="952500" y="1280160"/>
            <a:chExt cx="10287000" cy="3938016"/>
          </a:xfrm>
        </p:grpSpPr>
        <p:pic>
          <p:nvPicPr>
            <p:cNvPr id="5126" name="Picture 6">
              <a:extLst>
                <a:ext uri="{FF2B5EF4-FFF2-40B4-BE49-F238E27FC236}">
                  <a16:creationId xmlns:a16="http://schemas.microsoft.com/office/drawing/2014/main" id="{B5A1A69E-3FF0-26C9-3519-8CE5A8F0C7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666" b="23911"/>
            <a:stretch>
              <a:fillRect/>
            </a:stretch>
          </p:blipFill>
          <p:spPr bwMode="auto">
            <a:xfrm>
              <a:off x="952500" y="1280160"/>
              <a:ext cx="10287000" cy="39380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9FEFCA45-31E4-93A5-0796-F873C7DC62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666" r="67110" b="23911"/>
            <a:stretch>
              <a:fillRect/>
            </a:stretch>
          </p:blipFill>
          <p:spPr bwMode="auto">
            <a:xfrm flipH="1">
              <a:off x="964921" y="1280160"/>
              <a:ext cx="3383374" cy="39380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6573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D50A7-B9E6-DA1D-5DE3-3A21C4F9872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3BB40-DA36-2631-BC27-BAB9E0F276CB}"/>
              </a:ext>
            </a:extLst>
          </p:cNvPr>
          <p:cNvSpPr>
            <a:spLocks noGrp="1"/>
          </p:cNvSpPr>
          <p:nvPr>
            <p:ph type="sldNum" sz="quarter" idx="12"/>
          </p:nvPr>
        </p:nvSpPr>
        <p:spPr/>
        <p:txBody>
          <a:bodyPr/>
          <a:lstStyle/>
          <a:p>
            <a:fld id="{0A297500-7527-634B-90F4-69D0994C32B4}" type="slidenum">
              <a:rPr lang="nl-NL" smtClean="0"/>
              <a:t>42</a:t>
            </a:fld>
            <a:endParaRPr lang="nl-NL" dirty="0"/>
          </a:p>
        </p:txBody>
      </p:sp>
      <p:sp>
        <p:nvSpPr>
          <p:cNvPr id="3" name="Title 2">
            <a:extLst>
              <a:ext uri="{FF2B5EF4-FFF2-40B4-BE49-F238E27FC236}">
                <a16:creationId xmlns:a16="http://schemas.microsoft.com/office/drawing/2014/main" id="{E92E98B5-488E-AA2A-C622-219D2868BD77}"/>
              </a:ext>
            </a:extLst>
          </p:cNvPr>
          <p:cNvSpPr>
            <a:spLocks noGrp="1"/>
          </p:cNvSpPr>
          <p:nvPr>
            <p:ph type="title"/>
          </p:nvPr>
        </p:nvSpPr>
        <p:spPr/>
        <p:txBody>
          <a:bodyPr/>
          <a:lstStyle/>
          <a:p>
            <a:r>
              <a:rPr lang="en-BE" dirty="0"/>
              <a:t>Molecules</a:t>
            </a:r>
          </a:p>
        </p:txBody>
      </p:sp>
      <p:sp>
        <p:nvSpPr>
          <p:cNvPr id="5" name="Content Placeholder 4">
            <a:extLst>
              <a:ext uri="{FF2B5EF4-FFF2-40B4-BE49-F238E27FC236}">
                <a16:creationId xmlns:a16="http://schemas.microsoft.com/office/drawing/2014/main" id="{0754DD2F-9065-9A05-9E6B-3FDE71CC7E96}"/>
              </a:ext>
            </a:extLst>
          </p:cNvPr>
          <p:cNvSpPr>
            <a:spLocks noGrp="1"/>
          </p:cNvSpPr>
          <p:nvPr>
            <p:ph idx="1"/>
          </p:nvPr>
        </p:nvSpPr>
        <p:spPr>
          <a:xfrm>
            <a:off x="576000" y="1814513"/>
            <a:ext cx="6349056" cy="4238133"/>
          </a:xfrm>
        </p:spPr>
        <p:txBody>
          <a:bodyPr>
            <a:normAutofit fontScale="92500" lnSpcReduction="20000"/>
          </a:bodyPr>
          <a:lstStyle/>
          <a:p>
            <a:r>
              <a:rPr lang="en-US" dirty="0"/>
              <a:t>Besides </a:t>
            </a:r>
            <a:r>
              <a:rPr lang="en-US" b="1" dirty="0"/>
              <a:t>electronic levels</a:t>
            </a:r>
            <a:r>
              <a:rPr lang="en-US" dirty="0"/>
              <a:t>, molecules have additional degrees of freedom: </a:t>
            </a:r>
            <a:r>
              <a:rPr lang="en-US" b="1" dirty="0"/>
              <a:t>vibrations</a:t>
            </a:r>
            <a:r>
              <a:rPr lang="en-US" dirty="0"/>
              <a:t> and </a:t>
            </a:r>
            <a:r>
              <a:rPr lang="en-US" b="1" dirty="0"/>
              <a:t>rotations</a:t>
            </a:r>
            <a:r>
              <a:rPr lang="en-US" dirty="0"/>
              <a:t>. Those give rise to additional transitions and selection rules on top of the ones applied in the atom, complexifying the spectrum. The </a:t>
            </a:r>
            <a:r>
              <a:rPr lang="en-US" b="1" dirty="0"/>
              <a:t>HFS</a:t>
            </a:r>
            <a:r>
              <a:rPr lang="en-US" dirty="0"/>
              <a:t> remains as well.</a:t>
            </a:r>
          </a:p>
          <a:p>
            <a:r>
              <a:rPr lang="en-US" dirty="0"/>
              <a:t>Some radioactive molecules may prove to be excellent ground for searches of physics beyond the standard model, as such effects might be enhanced in the presence of strong octupole deformation: </a:t>
            </a:r>
            <a:r>
              <a:rPr lang="en-US" dirty="0" err="1"/>
              <a:t>FrAg</a:t>
            </a:r>
            <a:r>
              <a:rPr lang="en-US" dirty="0"/>
              <a:t>, </a:t>
            </a:r>
            <a:r>
              <a:rPr lang="en-US" dirty="0" err="1"/>
              <a:t>RaF</a:t>
            </a:r>
            <a:r>
              <a:rPr lang="en-US" dirty="0"/>
              <a:t>, </a:t>
            </a:r>
            <a:r>
              <a:rPr lang="en-US" dirty="0" err="1"/>
              <a:t>RaOH</a:t>
            </a:r>
            <a:r>
              <a:rPr lang="en-US" dirty="0"/>
              <a:t>, </a:t>
            </a:r>
            <a:r>
              <a:rPr lang="en-US" dirty="0" err="1"/>
              <a:t>AcF</a:t>
            </a:r>
            <a:r>
              <a:rPr lang="en-US" dirty="0"/>
              <a:t>, …</a:t>
            </a:r>
            <a:endParaRPr lang="en-BE" dirty="0"/>
          </a:p>
        </p:txBody>
      </p:sp>
      <p:pic>
        <p:nvPicPr>
          <p:cNvPr id="6" name="Picture 5" descr="Diagram&#10;&#10;Description automatically generated">
            <a:extLst>
              <a:ext uri="{FF2B5EF4-FFF2-40B4-BE49-F238E27FC236}">
                <a16:creationId xmlns:a16="http://schemas.microsoft.com/office/drawing/2014/main" id="{DBD3F1AF-B32D-B1EC-1244-47523377816E}"/>
              </a:ext>
            </a:extLst>
          </p:cNvPr>
          <p:cNvPicPr>
            <a:picLocks noChangeAspect="1"/>
          </p:cNvPicPr>
          <p:nvPr/>
        </p:nvPicPr>
        <p:blipFill>
          <a:blip r:embed="rId3"/>
          <a:stretch>
            <a:fillRect/>
          </a:stretch>
        </p:blipFill>
        <p:spPr>
          <a:xfrm>
            <a:off x="7253175" y="1665411"/>
            <a:ext cx="4095465" cy="2430480"/>
          </a:xfrm>
          <a:prstGeom prst="rect">
            <a:avLst/>
          </a:prstGeom>
        </p:spPr>
      </p:pic>
      <p:pic>
        <p:nvPicPr>
          <p:cNvPr id="4" name="Picture 3">
            <a:extLst>
              <a:ext uri="{FF2B5EF4-FFF2-40B4-BE49-F238E27FC236}">
                <a16:creationId xmlns:a16="http://schemas.microsoft.com/office/drawing/2014/main" id="{1E4753D0-CF43-CD5F-916F-6214971FF723}"/>
              </a:ext>
            </a:extLst>
          </p:cNvPr>
          <p:cNvPicPr>
            <a:picLocks noChangeAspect="1"/>
          </p:cNvPicPr>
          <p:nvPr/>
        </p:nvPicPr>
        <p:blipFill>
          <a:blip r:embed="rId4"/>
          <a:srcRect l="53501" t="78111" r="32999"/>
          <a:stretch>
            <a:fillRect/>
          </a:stretch>
        </p:blipFill>
        <p:spPr>
          <a:xfrm>
            <a:off x="8197531" y="4095891"/>
            <a:ext cx="2206752" cy="1608866"/>
          </a:xfrm>
          <a:prstGeom prst="rect">
            <a:avLst/>
          </a:prstGeom>
        </p:spPr>
      </p:pic>
      <p:pic>
        <p:nvPicPr>
          <p:cNvPr id="8" name="Picture 7">
            <a:extLst>
              <a:ext uri="{FF2B5EF4-FFF2-40B4-BE49-F238E27FC236}">
                <a16:creationId xmlns:a16="http://schemas.microsoft.com/office/drawing/2014/main" id="{C12FEA2E-7874-6F07-2232-9C322ADB80AA}"/>
              </a:ext>
            </a:extLst>
          </p:cNvPr>
          <p:cNvPicPr>
            <a:picLocks noChangeAspect="1"/>
          </p:cNvPicPr>
          <p:nvPr/>
        </p:nvPicPr>
        <p:blipFill>
          <a:blip r:embed="rId5"/>
          <a:stretch>
            <a:fillRect/>
          </a:stretch>
        </p:blipFill>
        <p:spPr>
          <a:xfrm>
            <a:off x="10253472" y="0"/>
            <a:ext cx="1636942" cy="2316480"/>
          </a:xfrm>
          <a:prstGeom prst="rect">
            <a:avLst/>
          </a:prstGeom>
        </p:spPr>
      </p:pic>
    </p:spTree>
    <p:extLst>
      <p:ext uri="{BB962C8B-B14F-4D97-AF65-F5344CB8AC3E}">
        <p14:creationId xmlns:p14="http://schemas.microsoft.com/office/powerpoint/2010/main" val="1561936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32C95-537D-CA8D-2A2F-C29521A837C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35E452-3EAD-EC4A-82D9-6C340882BAB3}"/>
              </a:ext>
            </a:extLst>
          </p:cNvPr>
          <p:cNvSpPr>
            <a:spLocks noGrp="1"/>
          </p:cNvSpPr>
          <p:nvPr>
            <p:ph type="sldNum" sz="quarter" idx="12"/>
          </p:nvPr>
        </p:nvSpPr>
        <p:spPr/>
        <p:txBody>
          <a:bodyPr/>
          <a:lstStyle/>
          <a:p>
            <a:fld id="{0A297500-7527-634B-90F4-69D0994C32B4}" type="slidenum">
              <a:rPr lang="nl-NL" smtClean="0"/>
              <a:t>43</a:t>
            </a:fld>
            <a:endParaRPr lang="nl-NL" dirty="0"/>
          </a:p>
        </p:txBody>
      </p:sp>
      <p:sp>
        <p:nvSpPr>
          <p:cNvPr id="3" name="Title 2">
            <a:extLst>
              <a:ext uri="{FF2B5EF4-FFF2-40B4-BE49-F238E27FC236}">
                <a16:creationId xmlns:a16="http://schemas.microsoft.com/office/drawing/2014/main" id="{44534DEB-C621-2DD2-FD60-F7C8600AEBA9}"/>
              </a:ext>
            </a:extLst>
          </p:cNvPr>
          <p:cNvSpPr>
            <a:spLocks noGrp="1"/>
          </p:cNvSpPr>
          <p:nvPr>
            <p:ph type="title"/>
          </p:nvPr>
        </p:nvSpPr>
        <p:spPr/>
        <p:txBody>
          <a:bodyPr/>
          <a:lstStyle/>
          <a:p>
            <a:r>
              <a:rPr lang="en-BE" dirty="0"/>
              <a:t>Molecules</a:t>
            </a:r>
          </a:p>
        </p:txBody>
      </p:sp>
      <p:grpSp>
        <p:nvGrpSpPr>
          <p:cNvPr id="12" name="Group 11">
            <a:extLst>
              <a:ext uri="{FF2B5EF4-FFF2-40B4-BE49-F238E27FC236}">
                <a16:creationId xmlns:a16="http://schemas.microsoft.com/office/drawing/2014/main" id="{B4990806-2878-1A88-B314-A1C72E8E99A2}"/>
              </a:ext>
            </a:extLst>
          </p:cNvPr>
          <p:cNvGrpSpPr>
            <a:grpSpLocks noChangeAspect="1"/>
          </p:cNvGrpSpPr>
          <p:nvPr/>
        </p:nvGrpSpPr>
        <p:grpSpPr>
          <a:xfrm>
            <a:off x="7086903" y="4301302"/>
            <a:ext cx="4014383" cy="1735662"/>
            <a:chOff x="6778752" y="3779346"/>
            <a:chExt cx="5257876" cy="2273300"/>
          </a:xfrm>
        </p:grpSpPr>
        <p:pic>
          <p:nvPicPr>
            <p:cNvPr id="9" name="Picture 8">
              <a:extLst>
                <a:ext uri="{FF2B5EF4-FFF2-40B4-BE49-F238E27FC236}">
                  <a16:creationId xmlns:a16="http://schemas.microsoft.com/office/drawing/2014/main" id="{2A652D38-7F27-EED1-9CD9-870AE360D13E}"/>
                </a:ext>
              </a:extLst>
            </p:cNvPr>
            <p:cNvPicPr>
              <a:picLocks noChangeAspect="1"/>
            </p:cNvPicPr>
            <p:nvPr/>
          </p:nvPicPr>
          <p:blipFill>
            <a:blip r:embed="rId3"/>
            <a:stretch>
              <a:fillRect/>
            </a:stretch>
          </p:blipFill>
          <p:spPr>
            <a:xfrm>
              <a:off x="6791528" y="3779346"/>
              <a:ext cx="5245100" cy="2273300"/>
            </a:xfrm>
            <a:prstGeom prst="rect">
              <a:avLst/>
            </a:prstGeom>
          </p:spPr>
        </p:pic>
        <p:sp>
          <p:nvSpPr>
            <p:cNvPr id="10" name="Rectangle 9">
              <a:extLst>
                <a:ext uri="{FF2B5EF4-FFF2-40B4-BE49-F238E27FC236}">
                  <a16:creationId xmlns:a16="http://schemas.microsoft.com/office/drawing/2014/main" id="{DB7D0DF5-96DD-4C35-5306-09D92A05E2B7}"/>
                </a:ext>
              </a:extLst>
            </p:cNvPr>
            <p:cNvSpPr/>
            <p:nvPr/>
          </p:nvSpPr>
          <p:spPr>
            <a:xfrm>
              <a:off x="6778752" y="5583936"/>
              <a:ext cx="1658112" cy="468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0AFAA177-DBC4-B78B-448D-227B5B570B74}"/>
                </a:ext>
              </a:extLst>
            </p:cNvPr>
            <p:cNvSpPr/>
            <p:nvPr/>
          </p:nvSpPr>
          <p:spPr>
            <a:xfrm>
              <a:off x="8310702" y="5791200"/>
              <a:ext cx="808914" cy="261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4" name="Content Placeholder 13" descr="Diagram&#10;&#10;Description automatically generated">
            <a:extLst>
              <a:ext uri="{FF2B5EF4-FFF2-40B4-BE49-F238E27FC236}">
                <a16:creationId xmlns:a16="http://schemas.microsoft.com/office/drawing/2014/main" id="{7190CF33-E3CA-F62D-511F-152DE3374C06}"/>
              </a:ext>
            </a:extLst>
          </p:cNvPr>
          <p:cNvPicPr>
            <a:picLocks noGrp="1" noChangeAspect="1"/>
          </p:cNvPicPr>
          <p:nvPr>
            <p:ph idx="1"/>
          </p:nvPr>
        </p:nvPicPr>
        <p:blipFill>
          <a:blip r:embed="rId4"/>
          <a:stretch>
            <a:fillRect/>
          </a:stretch>
        </p:blipFill>
        <p:spPr>
          <a:xfrm>
            <a:off x="3608832" y="89535"/>
            <a:ext cx="6332478" cy="3594017"/>
          </a:xfrm>
          <a:prstGeom prst="rect">
            <a:avLst/>
          </a:prstGeom>
        </p:spPr>
      </p:pic>
      <p:pic>
        <p:nvPicPr>
          <p:cNvPr id="6146" name="Picture 2" descr="Fig. 1">
            <a:extLst>
              <a:ext uri="{FF2B5EF4-FFF2-40B4-BE49-F238E27FC236}">
                <a16:creationId xmlns:a16="http://schemas.microsoft.com/office/drawing/2014/main" id="{84784230-BBAB-2CAE-0E0A-4F7572B049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600" b="7734"/>
          <a:stretch>
            <a:fillRect/>
          </a:stretch>
        </p:blipFill>
        <p:spPr bwMode="auto">
          <a:xfrm>
            <a:off x="10010572" y="53975"/>
            <a:ext cx="2181428" cy="40669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g. 1">
            <a:extLst>
              <a:ext uri="{FF2B5EF4-FFF2-40B4-BE49-F238E27FC236}">
                <a16:creationId xmlns:a16="http://schemas.microsoft.com/office/drawing/2014/main" id="{6323951B-7135-1E7F-B487-E0B985D9C5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00" t="45801" r="32000" b="-800"/>
          <a:stretch>
            <a:fillRect/>
          </a:stretch>
        </p:blipFill>
        <p:spPr bwMode="auto">
          <a:xfrm>
            <a:off x="732052" y="1209175"/>
            <a:ext cx="2143788" cy="173152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ig. 2">
            <a:extLst>
              <a:ext uri="{FF2B5EF4-FFF2-40B4-BE49-F238E27FC236}">
                <a16:creationId xmlns:a16="http://schemas.microsoft.com/office/drawing/2014/main" id="{FD42B962-7C5F-AE6D-346D-1B042BC21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08" y="3029698"/>
            <a:ext cx="5909192" cy="3002300"/>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450">
            <a:extLst>
              <a:ext uri="{FF2B5EF4-FFF2-40B4-BE49-F238E27FC236}">
                <a16:creationId xmlns:a16="http://schemas.microsoft.com/office/drawing/2014/main" id="{8DB4C5F8-9064-D56C-D99E-27049FE4BF5D}"/>
              </a:ext>
            </a:extLst>
          </p:cNvPr>
          <p:cNvSpPr txBox="1"/>
          <p:nvPr/>
        </p:nvSpPr>
        <p:spPr>
          <a:xfrm>
            <a:off x="895800" y="6303167"/>
            <a:ext cx="984498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defRPr sz="1300" i="1">
                <a:solidFill>
                  <a:srgbClr val="FFFFFF"/>
                </a:solidFill>
              </a:defRPr>
            </a:pPr>
            <a:r>
              <a:rPr lang="en-GB" sz="1200" dirty="0">
                <a:solidFill>
                  <a:srgbClr val="DCE7F0"/>
                </a:solidFill>
              </a:rPr>
              <a:t>R.F. Garcia Ruiz et al., Nature </a:t>
            </a:r>
            <a:r>
              <a:rPr lang="en-GB" sz="1200" b="1" dirty="0">
                <a:solidFill>
                  <a:srgbClr val="DCE7F0"/>
                </a:solidFill>
              </a:rPr>
              <a:t>581</a:t>
            </a:r>
            <a:r>
              <a:rPr lang="en-GB" sz="1200" dirty="0">
                <a:solidFill>
                  <a:srgbClr val="DCE7F0"/>
                </a:solidFill>
              </a:rPr>
              <a:t> (2020) 396-400.</a:t>
            </a:r>
          </a:p>
          <a:p>
            <a:pPr>
              <a:defRPr sz="1300" i="1">
                <a:solidFill>
                  <a:srgbClr val="FFFFFF"/>
                </a:solidFill>
              </a:defRPr>
            </a:pPr>
            <a:r>
              <a:rPr lang="en-GB" sz="1200" dirty="0">
                <a:solidFill>
                  <a:srgbClr val="DCE7F0"/>
                </a:solidFill>
              </a:rPr>
              <a:t>S. </a:t>
            </a:r>
            <a:r>
              <a:rPr lang="en-GB" sz="1200" dirty="0" err="1">
                <a:solidFill>
                  <a:srgbClr val="DCE7F0"/>
                </a:solidFill>
              </a:rPr>
              <a:t>Udrescu</a:t>
            </a:r>
            <a:r>
              <a:rPr lang="en-GB" sz="1200" dirty="0">
                <a:solidFill>
                  <a:srgbClr val="DCE7F0"/>
                </a:solidFill>
              </a:rPr>
              <a:t> et al., Nature Physics </a:t>
            </a:r>
            <a:r>
              <a:rPr lang="en-GB" sz="1200" b="1" dirty="0">
                <a:solidFill>
                  <a:srgbClr val="DCE7F0"/>
                </a:solidFill>
              </a:rPr>
              <a:t>20</a:t>
            </a:r>
            <a:r>
              <a:rPr lang="en-GB" sz="1200" dirty="0">
                <a:solidFill>
                  <a:srgbClr val="DCE7F0"/>
                </a:solidFill>
              </a:rPr>
              <a:t> (2024) 202-207.</a:t>
            </a:r>
            <a:endParaRPr lang="fr-FR" sz="1200" dirty="0">
              <a:solidFill>
                <a:srgbClr val="DCE7F0"/>
              </a:solidFill>
            </a:endParaRPr>
          </a:p>
        </p:txBody>
      </p:sp>
    </p:spTree>
    <p:extLst>
      <p:ext uri="{BB962C8B-B14F-4D97-AF65-F5344CB8AC3E}">
        <p14:creationId xmlns:p14="http://schemas.microsoft.com/office/powerpoint/2010/main" val="2108276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7137F-78C0-810C-23F6-531526CBF5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EA9B05-0CCB-0B44-28DF-EE9B0A63F1EB}"/>
              </a:ext>
            </a:extLst>
          </p:cNvPr>
          <p:cNvSpPr>
            <a:spLocks noGrp="1"/>
          </p:cNvSpPr>
          <p:nvPr>
            <p:ph type="sldNum" sz="quarter" idx="12"/>
          </p:nvPr>
        </p:nvSpPr>
        <p:spPr/>
        <p:txBody>
          <a:bodyPr/>
          <a:lstStyle/>
          <a:p>
            <a:fld id="{0A297500-7527-634B-90F4-69D0994C32B4}" type="slidenum">
              <a:rPr lang="nl-NL" smtClean="0"/>
              <a:t>44</a:t>
            </a:fld>
            <a:endParaRPr lang="nl-NL" dirty="0"/>
          </a:p>
        </p:txBody>
      </p:sp>
      <p:sp>
        <p:nvSpPr>
          <p:cNvPr id="3" name="Title 2">
            <a:extLst>
              <a:ext uri="{FF2B5EF4-FFF2-40B4-BE49-F238E27FC236}">
                <a16:creationId xmlns:a16="http://schemas.microsoft.com/office/drawing/2014/main" id="{9E739295-CC60-35A0-6E5D-4FED73238C31}"/>
              </a:ext>
            </a:extLst>
          </p:cNvPr>
          <p:cNvSpPr>
            <a:spLocks noGrp="1"/>
          </p:cNvSpPr>
          <p:nvPr>
            <p:ph type="title"/>
          </p:nvPr>
        </p:nvSpPr>
        <p:spPr/>
        <p:txBody>
          <a:bodyPr/>
          <a:lstStyle/>
          <a:p>
            <a:r>
              <a:rPr lang="en-BE" dirty="0"/>
              <a:t>Talks &amp; posters on spectroscopy</a:t>
            </a:r>
          </a:p>
        </p:txBody>
      </p:sp>
      <p:sp>
        <p:nvSpPr>
          <p:cNvPr id="5" name="Content Placeholder 4">
            <a:extLst>
              <a:ext uri="{FF2B5EF4-FFF2-40B4-BE49-F238E27FC236}">
                <a16:creationId xmlns:a16="http://schemas.microsoft.com/office/drawing/2014/main" id="{3D8188F1-6FF2-F6E1-E538-3D8F45DED5A4}"/>
              </a:ext>
            </a:extLst>
          </p:cNvPr>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US" dirty="0"/>
              <a:t>Monday 20 Oct</a:t>
            </a:r>
          </a:p>
          <a:p>
            <a:pPr marL="1143000" lvl="1" indent="-457200">
              <a:buFont typeface="Arial" panose="020B0604020202020204" pitchFamily="34" charset="0"/>
              <a:buChar char="•"/>
            </a:pPr>
            <a:r>
              <a:rPr lang="en-US" dirty="0"/>
              <a:t>09:30 – Tommi Eronen, </a:t>
            </a:r>
            <a:r>
              <a:rPr lang="en-GB" dirty="0">
                <a:hlinkClick r:id="rId3"/>
              </a:rPr>
              <a:t>Proof-of-principle of in-trap laser polarization of Mg-23 ions with MORA at IGISOL</a:t>
            </a:r>
            <a:endParaRPr lang="en-US" dirty="0"/>
          </a:p>
          <a:p>
            <a:pPr marL="1143000" lvl="1" indent="-457200">
              <a:buFont typeface="Arial" panose="020B0604020202020204" pitchFamily="34" charset="0"/>
              <a:buChar char="•"/>
            </a:pPr>
            <a:r>
              <a:rPr lang="en-US" dirty="0"/>
              <a:t>16:40 – </a:t>
            </a:r>
            <a:r>
              <a:rPr lang="en-US" dirty="0" err="1"/>
              <a:t>Ruohong</a:t>
            </a:r>
            <a:r>
              <a:rPr lang="en-US" dirty="0"/>
              <a:t> Li, </a:t>
            </a:r>
            <a:r>
              <a:rPr lang="en-GB" dirty="0">
                <a:hlinkClick r:id="rId4"/>
              </a:rPr>
              <a:t>Nuclear spin polarization and collinear laser spectroscopy program at TRIUMF</a:t>
            </a:r>
            <a:endParaRPr lang="en-GB" dirty="0"/>
          </a:p>
          <a:p>
            <a:pPr marL="457200" indent="-457200">
              <a:buFont typeface="Arial" panose="020B0604020202020204" pitchFamily="34" charset="0"/>
              <a:buChar char="•"/>
            </a:pPr>
            <a:r>
              <a:rPr lang="en-GB" dirty="0"/>
              <a:t>Tuesday 21 Oct</a:t>
            </a:r>
          </a:p>
          <a:p>
            <a:pPr marL="1143000" lvl="1" indent="-457200">
              <a:buFont typeface="Arial" panose="020B0604020202020204" pitchFamily="34" charset="0"/>
              <a:buChar char="•"/>
            </a:pPr>
            <a:r>
              <a:rPr lang="en-GB" dirty="0"/>
              <a:t>09:00 – Stephan </a:t>
            </a:r>
            <a:r>
              <a:rPr lang="en-GB" dirty="0" err="1"/>
              <a:t>Malbrunot-Ettenauer</a:t>
            </a:r>
            <a:r>
              <a:rPr lang="en-GB" dirty="0"/>
              <a:t>, </a:t>
            </a:r>
            <a:r>
              <a:rPr lang="en-GB" dirty="0">
                <a:hlinkClick r:id="rId5"/>
              </a:rPr>
              <a:t>Doppler and sympathetic cooling for the investigation of short-lived radionuclides</a:t>
            </a:r>
            <a:endParaRPr lang="en-GB" dirty="0"/>
          </a:p>
          <a:p>
            <a:pPr marL="457200" indent="-457200">
              <a:buFont typeface="Arial" panose="020B0604020202020204" pitchFamily="34" charset="0"/>
              <a:buChar char="•"/>
            </a:pPr>
            <a:r>
              <a:rPr lang="en-GB" dirty="0"/>
              <a:t>Wednesday 22 Oct</a:t>
            </a:r>
          </a:p>
          <a:p>
            <a:pPr marL="1143000" lvl="1" indent="-457200">
              <a:buFont typeface="Arial" panose="020B0604020202020204" pitchFamily="34" charset="0"/>
              <a:buChar char="•"/>
            </a:pPr>
            <a:r>
              <a:rPr lang="en-GB" dirty="0"/>
              <a:t>11:20 – Moritz Pascal Reiter, </a:t>
            </a:r>
            <a:r>
              <a:rPr lang="en-GB" dirty="0">
                <a:hlinkClick r:id="rId6"/>
              </a:rPr>
              <a:t>The RAdium-Fluride Ion Catcher Instrument - A path towards offline eEDM experiments with RaF</a:t>
            </a:r>
            <a:endParaRPr lang="en-GB" dirty="0"/>
          </a:p>
          <a:p>
            <a:pPr marL="457200" indent="-457200">
              <a:buFont typeface="Arial" panose="020B0604020202020204" pitchFamily="34" charset="0"/>
              <a:buChar char="•"/>
            </a:pPr>
            <a:r>
              <a:rPr lang="en-GB" dirty="0"/>
              <a:t>Thursday 23 Oct</a:t>
            </a:r>
          </a:p>
          <a:p>
            <a:pPr marL="1143000" lvl="1" indent="-457200">
              <a:buFont typeface="Arial" panose="020B0604020202020204" pitchFamily="34" charset="0"/>
              <a:buChar char="•"/>
            </a:pPr>
            <a:r>
              <a:rPr lang="en-GB" dirty="0"/>
              <a:t>11</a:t>
            </a:r>
            <a:r>
              <a:rPr lang="en-GB" dirty="0">
                <a:sym typeface="Wingdings" pitchFamily="2" charset="2"/>
              </a:rPr>
              <a:t>:00 – Louis Croquette, </a:t>
            </a:r>
            <a:r>
              <a:rPr lang="en-GB" dirty="0">
                <a:hlinkClick r:id="rId7"/>
              </a:rPr>
              <a:t>Photoassociation spectroscopy of francium molecules</a:t>
            </a:r>
            <a:endParaRPr lang="en-GB" dirty="0"/>
          </a:p>
          <a:p>
            <a:pPr marL="1143000" lvl="1" indent="-457200">
              <a:buFont typeface="Arial" panose="020B0604020202020204" pitchFamily="34" charset="0"/>
              <a:buChar char="•"/>
            </a:pPr>
            <a:r>
              <a:rPr lang="en-GB" dirty="0"/>
              <a:t>15:30 – Ronald Fernando Garcia Ruiz, </a:t>
            </a:r>
            <a:r>
              <a:rPr lang="en-GB" dirty="0">
                <a:hlinkClick r:id="rId8"/>
              </a:rPr>
              <a:t>Developments for Standard Model tests with radioactive molecules</a:t>
            </a:r>
            <a:endParaRPr lang="en-GB" dirty="0"/>
          </a:p>
        </p:txBody>
      </p:sp>
    </p:spTree>
    <p:extLst>
      <p:ext uri="{BB962C8B-B14F-4D97-AF65-F5344CB8AC3E}">
        <p14:creationId xmlns:p14="http://schemas.microsoft.com/office/powerpoint/2010/main" val="3970162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A14B-C300-1519-FC58-6CB2A0D93FD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7BB218-81AC-09E6-E81A-DEFCB7D944FA}"/>
              </a:ext>
            </a:extLst>
          </p:cNvPr>
          <p:cNvSpPr>
            <a:spLocks noGrp="1"/>
          </p:cNvSpPr>
          <p:nvPr>
            <p:ph type="sldNum" sz="quarter" idx="12"/>
          </p:nvPr>
        </p:nvSpPr>
        <p:spPr/>
        <p:txBody>
          <a:bodyPr/>
          <a:lstStyle/>
          <a:p>
            <a:fld id="{0A297500-7527-634B-90F4-69D0994C32B4}" type="slidenum">
              <a:rPr lang="nl-NL" smtClean="0"/>
              <a:t>45</a:t>
            </a:fld>
            <a:endParaRPr lang="nl-NL"/>
          </a:p>
        </p:txBody>
      </p:sp>
      <p:sp>
        <p:nvSpPr>
          <p:cNvPr id="4" name="Content Placeholder 3">
            <a:extLst>
              <a:ext uri="{FF2B5EF4-FFF2-40B4-BE49-F238E27FC236}">
                <a16:creationId xmlns:a16="http://schemas.microsoft.com/office/drawing/2014/main" id="{D619CD33-9E55-D751-604B-ACD73E105822}"/>
              </a:ext>
            </a:extLst>
          </p:cNvPr>
          <p:cNvSpPr txBox="1">
            <a:spLocks/>
          </p:cNvSpPr>
          <p:nvPr/>
        </p:nvSpPr>
        <p:spPr>
          <a:xfrm>
            <a:off x="2743200" y="790414"/>
            <a:ext cx="8839200" cy="5262232"/>
          </a:xfrm>
          <a:prstGeom prst="rect">
            <a:avLst/>
          </a:prstGeom>
        </p:spPr>
        <p:txBody>
          <a:bodyPr/>
          <a:lst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BE" dirty="0"/>
              <a:t>Lasers have multiple use with radioactive ion beams. All are based on probing the </a:t>
            </a:r>
            <a:r>
              <a:rPr lang="en-BE" b="1" dirty="0"/>
              <a:t>electronic levels in the atom </a:t>
            </a:r>
            <a:r>
              <a:rPr lang="en-BE" dirty="0"/>
              <a:t>and either using or probing </a:t>
            </a:r>
            <a:r>
              <a:rPr lang="en-BE" b="1" dirty="0"/>
              <a:t>their interaction with the nucleus</a:t>
            </a:r>
            <a:r>
              <a:rPr lang="en-BE" dirty="0"/>
              <a:t>.</a:t>
            </a:r>
          </a:p>
          <a:p>
            <a:pPr marL="457200" indent="-457200">
              <a:buFont typeface="Wingdings" pitchFamily="2" charset="2"/>
              <a:buChar char="Ø"/>
            </a:pPr>
            <a:r>
              <a:rPr lang="en-BE" dirty="0"/>
              <a:t>For the production &amp; purification of radionuclides (ion source, CRIS)</a:t>
            </a:r>
          </a:p>
          <a:p>
            <a:pPr marL="457200" indent="-457200">
              <a:buFont typeface="Wingdings" pitchFamily="2" charset="2"/>
              <a:buChar char="Ø"/>
            </a:pPr>
            <a:r>
              <a:rPr lang="en-BE" dirty="0"/>
              <a:t>For the spectroscopy of radioactive ions and molecules (collinear, in source, in jet)</a:t>
            </a:r>
          </a:p>
          <a:p>
            <a:pPr marL="457200" indent="-457200">
              <a:buFont typeface="Wingdings" pitchFamily="2" charset="2"/>
              <a:buChar char="Ø"/>
            </a:pPr>
            <a:r>
              <a:rPr lang="en-BE" dirty="0"/>
              <a:t>For the manipulation of radioactive atoms (polarization, colling)</a:t>
            </a:r>
          </a:p>
        </p:txBody>
      </p:sp>
    </p:spTree>
    <p:extLst>
      <p:ext uri="{BB962C8B-B14F-4D97-AF65-F5344CB8AC3E}">
        <p14:creationId xmlns:p14="http://schemas.microsoft.com/office/powerpoint/2010/main" val="2606955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with a city in the background&#10;&#10;AI-generated content may be incorrect.">
            <a:extLst>
              <a:ext uri="{FF2B5EF4-FFF2-40B4-BE49-F238E27FC236}">
                <a16:creationId xmlns:a16="http://schemas.microsoft.com/office/drawing/2014/main" id="{838DD304-7D4F-73C4-1084-8264B574A6FD}"/>
              </a:ext>
            </a:extLst>
          </p:cNvPr>
          <p:cNvPicPr>
            <a:picLocks noChangeAspect="1"/>
          </p:cNvPicPr>
          <p:nvPr/>
        </p:nvPicPr>
        <p:blipFill>
          <a:blip r:embed="rId3"/>
          <a:stretch>
            <a:fillRect/>
          </a:stretch>
        </p:blipFill>
        <p:spPr>
          <a:xfrm>
            <a:off x="2814541" y="651868"/>
            <a:ext cx="6622067" cy="5505092"/>
          </a:xfrm>
          <a:prstGeom prst="rect">
            <a:avLst/>
          </a:prstGeom>
        </p:spPr>
      </p:pic>
    </p:spTree>
    <p:extLst>
      <p:ext uri="{BB962C8B-B14F-4D97-AF65-F5344CB8AC3E}">
        <p14:creationId xmlns:p14="http://schemas.microsoft.com/office/powerpoint/2010/main" val="50842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5DFD-ED85-44F7-4CB9-B660650E04B9}"/>
              </a:ext>
            </a:extLst>
          </p:cNvPr>
          <p:cNvSpPr>
            <a:spLocks noGrp="1"/>
          </p:cNvSpPr>
          <p:nvPr>
            <p:ph type="title"/>
          </p:nvPr>
        </p:nvSpPr>
        <p:spPr>
          <a:xfrm>
            <a:off x="2590800" y="898071"/>
            <a:ext cx="4539343" cy="3396343"/>
          </a:xfrm>
        </p:spPr>
        <p:txBody>
          <a:bodyPr/>
          <a:lstStyle/>
          <a:p>
            <a:r>
              <a:rPr lang="en-BE" dirty="0"/>
              <a:t>Solving the hydrogen atom…</a:t>
            </a:r>
          </a:p>
        </p:txBody>
      </p:sp>
      <p:sp>
        <p:nvSpPr>
          <p:cNvPr id="3" name="Slide Number Placeholder 2">
            <a:extLst>
              <a:ext uri="{FF2B5EF4-FFF2-40B4-BE49-F238E27FC236}">
                <a16:creationId xmlns:a16="http://schemas.microsoft.com/office/drawing/2014/main" id="{E8475DAB-BBBB-C008-7DBD-8321751165FD}"/>
              </a:ext>
            </a:extLst>
          </p:cNvPr>
          <p:cNvSpPr>
            <a:spLocks noGrp="1"/>
          </p:cNvSpPr>
          <p:nvPr>
            <p:ph type="sldNum" sz="quarter" idx="12"/>
          </p:nvPr>
        </p:nvSpPr>
        <p:spPr/>
        <p:txBody>
          <a:bodyPr/>
          <a:lstStyle/>
          <a:p>
            <a:fld id="{0A297500-7527-634B-90F4-69D0994C32B4}" type="slidenum">
              <a:rPr lang="nl-NL" smtClean="0"/>
              <a:t>5</a:t>
            </a:fld>
            <a:endParaRPr lang="nl-NL"/>
          </a:p>
        </p:txBody>
      </p:sp>
      <p:pic>
        <p:nvPicPr>
          <p:cNvPr id="4" name="Picture Placeholder 6">
            <a:extLst>
              <a:ext uri="{FF2B5EF4-FFF2-40B4-BE49-F238E27FC236}">
                <a16:creationId xmlns:a16="http://schemas.microsoft.com/office/drawing/2014/main" id="{373E64C5-D583-BD27-9160-37B583941253}"/>
              </a:ext>
            </a:extLst>
          </p:cNvPr>
          <p:cNvPicPr>
            <a:picLocks noChangeAspect="1"/>
          </p:cNvPicPr>
          <p:nvPr/>
        </p:nvPicPr>
        <p:blipFill>
          <a:blip r:embed="rId3"/>
          <a:srcRect l="25640" r="25640"/>
          <a:stretch>
            <a:fillRect/>
          </a:stretch>
        </p:blipFill>
        <p:spPr>
          <a:xfrm>
            <a:off x="7248525" y="584201"/>
            <a:ext cx="4368673" cy="5040312"/>
          </a:xfrm>
          <a:prstGeom prst="rect">
            <a:avLst/>
          </a:prstGeom>
        </p:spPr>
      </p:pic>
    </p:spTree>
    <p:extLst>
      <p:ext uri="{BB962C8B-B14F-4D97-AF65-F5344CB8AC3E}">
        <p14:creationId xmlns:p14="http://schemas.microsoft.com/office/powerpoint/2010/main" val="18333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txBox="1">
            <a:spLocks noGrp="1"/>
          </p:cNvSpPr>
          <p:nvPr>
            <p:ph type="title"/>
          </p:nvPr>
        </p:nvSpPr>
        <p:spPr>
          <a:prstGeom prst="rect">
            <a:avLst/>
          </a:prstGeom>
        </p:spPr>
        <p:txBody>
          <a:bodyPr/>
          <a:lstStyle/>
          <a:p>
            <a:r>
              <a:t>A quantum system under EM forces</a:t>
            </a:r>
          </a:p>
        </p:txBody>
      </p:sp>
      <p:sp>
        <p:nvSpPr>
          <p:cNvPr id="222" name="Shape 222"/>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pic>
        <p:nvPicPr>
          <p:cNvPr id="223" name="pasted-image.png"/>
          <p:cNvPicPr>
            <a:picLocks noChangeAspect="1"/>
          </p:cNvPicPr>
          <p:nvPr/>
        </p:nvPicPr>
        <p:blipFill>
          <a:blip r:embed="rId3"/>
          <a:stretch>
            <a:fillRect/>
          </a:stretch>
        </p:blipFill>
        <p:spPr>
          <a:xfrm>
            <a:off x="4421989" y="2080564"/>
            <a:ext cx="3348022" cy="1184561"/>
          </a:xfrm>
          <a:prstGeom prst="rect">
            <a:avLst/>
          </a:prstGeom>
          <a:ln w="3175">
            <a:miter lim="400000"/>
          </a:ln>
        </p:spPr>
      </p:pic>
      <p:pic>
        <p:nvPicPr>
          <p:cNvPr id="224" name="pasted-image.png"/>
          <p:cNvPicPr>
            <a:picLocks noChangeAspect="1"/>
          </p:cNvPicPr>
          <p:nvPr/>
        </p:nvPicPr>
        <p:blipFill>
          <a:blip r:embed="rId4"/>
          <a:stretch>
            <a:fillRect/>
          </a:stretch>
        </p:blipFill>
        <p:spPr>
          <a:xfrm>
            <a:off x="5170981" y="3594200"/>
            <a:ext cx="1850038" cy="901899"/>
          </a:xfrm>
          <a:prstGeom prst="rect">
            <a:avLst/>
          </a:prstGeom>
          <a:ln w="3175">
            <a:miter lim="400000"/>
          </a:ln>
        </p:spPr>
      </p:pic>
      <p:sp>
        <p:nvSpPr>
          <p:cNvPr id="225" name="Shape 225"/>
          <p:cNvSpPr/>
          <p:nvPr/>
        </p:nvSpPr>
        <p:spPr>
          <a:xfrm>
            <a:off x="2019892" y="5277220"/>
            <a:ext cx="2949016" cy="376062"/>
          </a:xfrm>
          <a:prstGeom prst="rect">
            <a:avLst/>
          </a:prstGeom>
          <a:solidFill>
            <a:schemeClr val="accent2"/>
          </a:solidFill>
          <a:ln w="25400">
            <a:solidFill>
              <a:srgbClr val="0C5065"/>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solidFill>
                  <a:srgbClr val="FFFFFF"/>
                </a:solidFill>
              </a:defRPr>
            </a:lvl1pPr>
          </a:lstStyle>
          <a:p>
            <a:r>
              <a:t>Let’s look at the math…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txBox="1">
            <a:spLocks noGrp="1"/>
          </p:cNvSpPr>
          <p:nvPr>
            <p:ph type="title"/>
          </p:nvPr>
        </p:nvSpPr>
        <p:spPr>
          <a:prstGeom prst="rect">
            <a:avLst/>
          </a:prstGeom>
        </p:spPr>
        <p:txBody>
          <a:bodyPr/>
          <a:lstStyle/>
          <a:p>
            <a:r>
              <a:t>Solving the (hydrogen) atom</a:t>
            </a:r>
          </a:p>
        </p:txBody>
      </p:sp>
      <p:sp>
        <p:nvSpPr>
          <p:cNvPr id="228" name="Shape 228"/>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229" name="Shape 229"/>
          <p:cNvSpPr/>
          <p:nvPr/>
        </p:nvSpPr>
        <p:spPr>
          <a:xfrm>
            <a:off x="2180190" y="1616545"/>
            <a:ext cx="5662688" cy="356060"/>
          </a:xfrm>
          <a:prstGeom prst="rect">
            <a:avLst/>
          </a:prstGeom>
          <a:solidFill>
            <a:srgbClr val="FFFFFF"/>
          </a:solidFill>
          <a:ln w="25400">
            <a:solidFill>
              <a:schemeClr val="accent1"/>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r>
              <a:t>Double separation of variables in spherical coordinates</a:t>
            </a:r>
          </a:p>
        </p:txBody>
      </p:sp>
      <p:pic>
        <p:nvPicPr>
          <p:cNvPr id="230" name="pasted-image.png"/>
          <p:cNvPicPr>
            <a:picLocks noChangeAspect="1"/>
          </p:cNvPicPr>
          <p:nvPr/>
        </p:nvPicPr>
        <p:blipFill>
          <a:blip r:embed="rId3"/>
          <a:stretch>
            <a:fillRect/>
          </a:stretch>
        </p:blipFill>
        <p:spPr>
          <a:xfrm>
            <a:off x="2447960" y="2207385"/>
            <a:ext cx="1921424" cy="371194"/>
          </a:xfrm>
          <a:prstGeom prst="rect">
            <a:avLst/>
          </a:prstGeom>
          <a:ln w="3175">
            <a:miter lim="400000"/>
          </a:ln>
        </p:spPr>
      </p:pic>
      <p:pic>
        <p:nvPicPr>
          <p:cNvPr id="231" name="pasted-image.png"/>
          <p:cNvPicPr>
            <a:picLocks noChangeAspect="1"/>
          </p:cNvPicPr>
          <p:nvPr/>
        </p:nvPicPr>
        <p:blipFill>
          <a:blip r:embed="rId4"/>
          <a:stretch>
            <a:fillRect/>
          </a:stretch>
        </p:blipFill>
        <p:spPr>
          <a:xfrm>
            <a:off x="4393590" y="2152211"/>
            <a:ext cx="5715001" cy="1039096"/>
          </a:xfrm>
          <a:prstGeom prst="rect">
            <a:avLst/>
          </a:prstGeom>
          <a:ln w="3175">
            <a:miter lim="400000"/>
          </a:ln>
        </p:spPr>
      </p:pic>
      <p:pic>
        <p:nvPicPr>
          <p:cNvPr id="232" name="pasted-image.png"/>
          <p:cNvPicPr>
            <a:picLocks noChangeAspect="1"/>
          </p:cNvPicPr>
          <p:nvPr/>
        </p:nvPicPr>
        <p:blipFill>
          <a:blip r:embed="rId5"/>
          <a:stretch>
            <a:fillRect/>
          </a:stretch>
        </p:blipFill>
        <p:spPr>
          <a:xfrm>
            <a:off x="2591365" y="3981077"/>
            <a:ext cx="1634617" cy="371194"/>
          </a:xfrm>
          <a:prstGeom prst="rect">
            <a:avLst/>
          </a:prstGeom>
          <a:ln w="3175">
            <a:miter lim="400000"/>
          </a:ln>
        </p:spPr>
      </p:pic>
      <p:pic>
        <p:nvPicPr>
          <p:cNvPr id="233" name="pasted-image.png"/>
          <p:cNvPicPr>
            <a:picLocks noChangeAspect="1"/>
          </p:cNvPicPr>
          <p:nvPr/>
        </p:nvPicPr>
        <p:blipFill>
          <a:blip r:embed="rId6"/>
          <a:stretch>
            <a:fillRect/>
          </a:stretch>
        </p:blipFill>
        <p:spPr>
          <a:xfrm>
            <a:off x="5264948" y="3899722"/>
            <a:ext cx="3972284" cy="1039096"/>
          </a:xfrm>
          <a:prstGeom prst="rect">
            <a:avLst/>
          </a:prstGeom>
          <a:ln w="3175">
            <a:miter lim="400000"/>
          </a:ln>
        </p:spPr>
      </p:pic>
      <p:sp>
        <p:nvSpPr>
          <p:cNvPr id="234" name="Shape 234"/>
          <p:cNvSpPr/>
          <p:nvPr/>
        </p:nvSpPr>
        <p:spPr>
          <a:xfrm>
            <a:off x="2369316" y="2225274"/>
            <a:ext cx="2078715" cy="335416"/>
          </a:xfrm>
          <a:prstGeom prst="rect">
            <a:avLst/>
          </a:prstGeom>
          <a:ln w="25400">
            <a:solidFill>
              <a:srgbClr val="641C92"/>
            </a:solidFill>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a:p>
        </p:txBody>
      </p:sp>
      <p:sp>
        <p:nvSpPr>
          <p:cNvPr id="235" name="Shape 235"/>
          <p:cNvSpPr/>
          <p:nvPr/>
        </p:nvSpPr>
        <p:spPr>
          <a:xfrm>
            <a:off x="2369316" y="3998966"/>
            <a:ext cx="2078715" cy="335416"/>
          </a:xfrm>
          <a:prstGeom prst="rect">
            <a:avLst/>
          </a:prstGeom>
          <a:ln w="25400">
            <a:solidFill>
              <a:srgbClr val="641C92"/>
            </a:solidFill>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a:p>
        </p:txBody>
      </p:sp>
      <p:sp>
        <p:nvSpPr>
          <p:cNvPr id="236" name="Shape 236"/>
          <p:cNvSpPr/>
          <p:nvPr/>
        </p:nvSpPr>
        <p:spPr>
          <a:xfrm>
            <a:off x="1828978" y="5203844"/>
            <a:ext cx="3946884" cy="903130"/>
          </a:xfrm>
          <a:prstGeom prst="rect">
            <a:avLst/>
          </a:prstGeom>
          <a:solidFill>
            <a:schemeClr val="accent2"/>
          </a:solidFill>
          <a:ln w="25400">
            <a:solidFill>
              <a:srgbClr val="0C5065"/>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a:defRPr>
                <a:solidFill>
                  <a:srgbClr val="FFFFFF"/>
                </a:solidFill>
              </a:defRPr>
            </a:lvl1pPr>
          </a:lstStyle>
          <a:p>
            <a:r>
              <a:t>Separation constants make angular momentum quantum numbers appear naturally</a:t>
            </a:r>
          </a:p>
        </p:txBody>
      </p:sp>
      <p:sp>
        <p:nvSpPr>
          <p:cNvPr id="237" name="Shape 237"/>
          <p:cNvSpPr/>
          <p:nvPr/>
        </p:nvSpPr>
        <p:spPr>
          <a:xfrm>
            <a:off x="9223315" y="2269924"/>
            <a:ext cx="908716" cy="803673"/>
          </a:xfrm>
          <a:prstGeom prst="rect">
            <a:avLst/>
          </a:prstGeom>
          <a:ln w="25400">
            <a:solidFill>
              <a:srgbClr val="FDE21F"/>
            </a:solidFill>
            <a:miter lim="400000"/>
          </a:ln>
          <a:effectLst>
            <a:outerShdw blurRad="25400" dist="25400" dir="5400000" rotWithShape="0">
              <a:srgbClr val="641C92">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a:p>
        </p:txBody>
      </p:sp>
      <p:sp>
        <p:nvSpPr>
          <p:cNvPr id="238" name="Shape 238"/>
          <p:cNvSpPr/>
          <p:nvPr/>
        </p:nvSpPr>
        <p:spPr>
          <a:xfrm>
            <a:off x="8563500" y="4017434"/>
            <a:ext cx="709290" cy="803673"/>
          </a:xfrm>
          <a:prstGeom prst="rect">
            <a:avLst/>
          </a:prstGeom>
          <a:ln w="25400">
            <a:solidFill>
              <a:srgbClr val="FDE21F"/>
            </a:solidFill>
            <a:miter lim="400000"/>
          </a:ln>
          <a:effectLst>
            <a:outerShdw blurRad="25400" dist="25400" dir="5400000" rotWithShape="0">
              <a:srgbClr val="641C92">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a:p>
        </p:txBody>
      </p:sp>
    </p:spTree>
  </p:cSld>
  <p:clrMapOvr>
    <a:masterClrMapping/>
  </p:clrMapOvr>
  <mc:AlternateContent xmlns:mc="http://schemas.openxmlformats.org/markup-compatibility/2006" xmlns:p14="http://schemas.microsoft.com/office/powerpoint/2010/main">
    <mc:Choice Requires="p14">
      <p:transition spd="slow">
        <p14:prism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txBox="1">
            <a:spLocks noGrp="1"/>
          </p:cNvSpPr>
          <p:nvPr>
            <p:ph type="title"/>
          </p:nvPr>
        </p:nvSpPr>
        <p:spPr>
          <a:prstGeom prst="rect">
            <a:avLst/>
          </a:prstGeom>
        </p:spPr>
        <p:txBody>
          <a:bodyPr/>
          <a:lstStyle/>
          <a:p>
            <a:r>
              <a:rPr dirty="0"/>
              <a:t>Solving the (hydrogen) atom</a:t>
            </a:r>
          </a:p>
        </p:txBody>
      </p:sp>
      <p:sp>
        <p:nvSpPr>
          <p:cNvPr id="241" name="Shape 241"/>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242" name="Shape 242"/>
          <p:cNvSpPr/>
          <p:nvPr/>
        </p:nvSpPr>
        <p:spPr>
          <a:xfrm>
            <a:off x="2180190" y="1616545"/>
            <a:ext cx="5433306" cy="356060"/>
          </a:xfrm>
          <a:prstGeom prst="rect">
            <a:avLst/>
          </a:prstGeom>
          <a:solidFill>
            <a:srgbClr val="FFFFFF"/>
          </a:solidFill>
          <a:ln w="25400">
            <a:solidFill>
              <a:schemeClr val="accent1"/>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r>
              <a:t>Solving backwards reveals some conditions on </a:t>
            </a:r>
            <a:r>
              <a:rPr i="1"/>
              <a:t>l</a:t>
            </a:r>
            <a:r>
              <a:t> &amp; </a:t>
            </a:r>
            <a:r>
              <a:rPr i="1"/>
              <a:t>m</a:t>
            </a:r>
          </a:p>
        </p:txBody>
      </p:sp>
      <p:sp>
        <p:nvSpPr>
          <p:cNvPr id="243" name="Shape 243"/>
          <p:cNvSpPr/>
          <p:nvPr/>
        </p:nvSpPr>
        <p:spPr>
          <a:xfrm>
            <a:off x="6307826" y="3261292"/>
            <a:ext cx="1914713" cy="335416"/>
          </a:xfrm>
          <a:prstGeom prst="rect">
            <a:avLst/>
          </a:prstGeom>
          <a:ln w="25400">
            <a:solidFill>
              <a:srgbClr val="641C92"/>
            </a:solidFill>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a:p>
        </p:txBody>
      </p:sp>
      <p:sp>
        <p:nvSpPr>
          <p:cNvPr id="244" name="Shape 244"/>
          <p:cNvSpPr/>
          <p:nvPr/>
        </p:nvSpPr>
        <p:spPr>
          <a:xfrm>
            <a:off x="6307826" y="4447664"/>
            <a:ext cx="1914713" cy="335416"/>
          </a:xfrm>
          <a:prstGeom prst="rect">
            <a:avLst/>
          </a:prstGeom>
          <a:ln w="25400">
            <a:solidFill>
              <a:srgbClr val="641C92"/>
            </a:solidFill>
            <a:miter lim="400000"/>
          </a:ln>
          <a:effectLst>
            <a:outerShdw blurRad="25400" dist="12700" dir="5400000" rotWithShape="0">
              <a:srgbClr val="000000">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a:p>
        </p:txBody>
      </p:sp>
      <p:sp>
        <p:nvSpPr>
          <p:cNvPr id="245" name="Shape 245"/>
          <p:cNvSpPr/>
          <p:nvPr/>
        </p:nvSpPr>
        <p:spPr>
          <a:xfrm>
            <a:off x="7834019" y="5498964"/>
            <a:ext cx="4249799" cy="622760"/>
          </a:xfrm>
          <a:prstGeom prst="rect">
            <a:avLst/>
          </a:prstGeom>
          <a:solidFill>
            <a:schemeClr val="accent2"/>
          </a:solidFill>
          <a:ln w="25400">
            <a:solidFill>
              <a:srgbClr val="0C5065"/>
            </a:solidFill>
            <a:beve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a:defRPr>
                <a:solidFill>
                  <a:srgbClr val="FFFFFF"/>
                </a:solidFill>
              </a:defRPr>
            </a:lvl1pPr>
          </a:lstStyle>
          <a:p>
            <a:r>
              <a:t>Quantisation is a natural outcome of solving the Schrödinger equation</a:t>
            </a:r>
          </a:p>
        </p:txBody>
      </p:sp>
      <p:sp>
        <p:nvSpPr>
          <p:cNvPr id="246" name="Shape 246"/>
          <p:cNvSpPr/>
          <p:nvPr/>
        </p:nvSpPr>
        <p:spPr>
          <a:xfrm>
            <a:off x="6286727" y="3230270"/>
            <a:ext cx="745468" cy="419696"/>
          </a:xfrm>
          <a:prstGeom prst="rect">
            <a:avLst/>
          </a:prstGeom>
          <a:ln w="25400">
            <a:solidFill>
              <a:srgbClr val="FDE21F"/>
            </a:solidFill>
            <a:miter lim="400000"/>
          </a:ln>
          <a:effectLst>
            <a:outerShdw blurRad="25400" dist="25400" dir="5400000" rotWithShape="0">
              <a:srgbClr val="641C92">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a:p>
        </p:txBody>
      </p:sp>
      <p:sp>
        <p:nvSpPr>
          <p:cNvPr id="247" name="Shape 247"/>
          <p:cNvSpPr/>
          <p:nvPr/>
        </p:nvSpPr>
        <p:spPr>
          <a:xfrm>
            <a:off x="6304817" y="4438954"/>
            <a:ext cx="709289" cy="419696"/>
          </a:xfrm>
          <a:prstGeom prst="rect">
            <a:avLst/>
          </a:prstGeom>
          <a:ln w="25400">
            <a:solidFill>
              <a:srgbClr val="FDE21F"/>
            </a:solidFill>
            <a:miter lim="400000"/>
          </a:ln>
          <a:effectLst>
            <a:outerShdw blurRad="25400" dist="25400" dir="5400000" rotWithShape="0">
              <a:srgbClr val="641C92">
                <a:alpha val="50000"/>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a:p>
        </p:txBody>
      </p:sp>
      <p:pic>
        <p:nvPicPr>
          <p:cNvPr id="248" name="pasted-image.png"/>
          <p:cNvPicPr>
            <a:picLocks noChangeAspect="1"/>
          </p:cNvPicPr>
          <p:nvPr/>
        </p:nvPicPr>
        <p:blipFill>
          <a:blip r:embed="rId3"/>
          <a:stretch>
            <a:fillRect/>
          </a:stretch>
        </p:blipFill>
        <p:spPr>
          <a:xfrm>
            <a:off x="5299939" y="2118113"/>
            <a:ext cx="1403745" cy="325870"/>
          </a:xfrm>
          <a:prstGeom prst="rect">
            <a:avLst/>
          </a:prstGeom>
          <a:ln w="3175">
            <a:miter lim="400000"/>
          </a:ln>
        </p:spPr>
      </p:pic>
      <p:pic>
        <p:nvPicPr>
          <p:cNvPr id="249" name="pasted-image.png"/>
          <p:cNvPicPr>
            <a:picLocks noChangeAspect="1"/>
          </p:cNvPicPr>
          <p:nvPr/>
        </p:nvPicPr>
        <p:blipFill>
          <a:blip r:embed="rId4"/>
          <a:stretch>
            <a:fillRect/>
          </a:stretch>
        </p:blipFill>
        <p:spPr>
          <a:xfrm>
            <a:off x="4042440" y="2640734"/>
            <a:ext cx="4107120" cy="997622"/>
          </a:xfrm>
          <a:prstGeom prst="rect">
            <a:avLst/>
          </a:prstGeom>
          <a:ln w="3175">
            <a:miter lim="400000"/>
          </a:ln>
        </p:spPr>
      </p:pic>
      <p:pic>
        <p:nvPicPr>
          <p:cNvPr id="250" name="pasted-image.png"/>
          <p:cNvPicPr>
            <a:picLocks noChangeAspect="1"/>
          </p:cNvPicPr>
          <p:nvPr/>
        </p:nvPicPr>
        <p:blipFill>
          <a:blip r:embed="rId5"/>
          <a:stretch>
            <a:fillRect/>
          </a:stretch>
        </p:blipFill>
        <p:spPr>
          <a:xfrm>
            <a:off x="3220448" y="3805143"/>
            <a:ext cx="5021409" cy="997623"/>
          </a:xfrm>
          <a:prstGeom prst="rect">
            <a:avLst/>
          </a:prstGeom>
          <a:ln w="3175">
            <a:miter lim="400000"/>
          </a:ln>
        </p:spPr>
      </p:pic>
      <p:pic>
        <p:nvPicPr>
          <p:cNvPr id="251" name="pasted-image.png"/>
          <p:cNvPicPr>
            <a:picLocks noChangeAspect="1"/>
          </p:cNvPicPr>
          <p:nvPr/>
        </p:nvPicPr>
        <p:blipFill>
          <a:blip r:embed="rId6"/>
          <a:stretch>
            <a:fillRect/>
          </a:stretch>
        </p:blipFill>
        <p:spPr>
          <a:xfrm>
            <a:off x="5140933" y="4956962"/>
            <a:ext cx="1721755" cy="568986"/>
          </a:xfrm>
          <a:prstGeom prst="rect">
            <a:avLst/>
          </a:prstGeom>
          <a:ln w="3175">
            <a:miter lim="400000"/>
          </a:ln>
        </p:spPr>
      </p:pic>
      <p:sp>
        <p:nvSpPr>
          <p:cNvPr id="252" name="Shape 252"/>
          <p:cNvSpPr/>
          <p:nvPr/>
        </p:nvSpPr>
        <p:spPr>
          <a:xfrm>
            <a:off x="1004874" y="4929258"/>
            <a:ext cx="3236626" cy="635460"/>
          </a:xfrm>
          <a:prstGeom prst="rect">
            <a:avLst/>
          </a:prstGeom>
          <a:solidFill>
            <a:schemeClr val="accent3"/>
          </a:solidFill>
          <a:ln w="38100">
            <a:solidFill>
              <a:srgbClr val="FFFFFF"/>
            </a:solidFill>
            <a:bevel/>
          </a:ln>
          <a:effectLst>
            <a:outerShdw blurRad="38100" dist="20000" dir="5400000" rotWithShape="0">
              <a:srgbClr val="000000">
                <a:alpha val="38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a:defRPr>
                <a:solidFill>
                  <a:srgbClr val="FFFFFF"/>
                </a:solidFill>
              </a:defRPr>
            </a:lvl1pPr>
          </a:lstStyle>
          <a:p>
            <a:r>
              <a:t>And let us not forget the electron spin too!</a:t>
            </a:r>
          </a:p>
        </p:txBody>
      </p:sp>
    </p:spTree>
  </p:cSld>
  <p:clrMapOvr>
    <a:masterClrMapping/>
  </p:clrMapOvr>
  <mc:AlternateContent xmlns:mc="http://schemas.openxmlformats.org/markup-compatibility/2006" xmlns:p14="http://schemas.microsoft.com/office/powerpoint/2010/main">
    <mc:Choice Requires="p14">
      <p:transition spd="slow">
        <p14:prism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FD513D-62DD-B5F2-14A6-E623785AAD22}"/>
              </a:ext>
            </a:extLst>
          </p:cNvPr>
          <p:cNvSpPr>
            <a:spLocks noGrp="1"/>
          </p:cNvSpPr>
          <p:nvPr>
            <p:ph type="sldNum" sz="quarter" idx="12"/>
          </p:nvPr>
        </p:nvSpPr>
        <p:spPr/>
        <p:txBody>
          <a:bodyPr/>
          <a:lstStyle/>
          <a:p>
            <a:fld id="{0A297500-7527-634B-90F4-69D0994C32B4}" type="slidenum">
              <a:rPr lang="nl-NL" smtClean="0"/>
              <a:t>9</a:t>
            </a:fld>
            <a:endParaRPr lang="nl-NL" dirty="0"/>
          </a:p>
        </p:txBody>
      </p:sp>
      <p:sp>
        <p:nvSpPr>
          <p:cNvPr id="3" name="Title 2">
            <a:extLst>
              <a:ext uri="{FF2B5EF4-FFF2-40B4-BE49-F238E27FC236}">
                <a16:creationId xmlns:a16="http://schemas.microsoft.com/office/drawing/2014/main" id="{010C9265-0340-3BD0-FD8F-640DBDC9EB71}"/>
              </a:ext>
            </a:extLst>
          </p:cNvPr>
          <p:cNvSpPr>
            <a:spLocks noGrp="1"/>
          </p:cNvSpPr>
          <p:nvPr>
            <p:ph type="title"/>
          </p:nvPr>
        </p:nvSpPr>
        <p:spPr/>
        <p:txBody>
          <a:bodyPr/>
          <a:lstStyle/>
          <a:p>
            <a:r>
              <a:rPr lang="en-BE" dirty="0"/>
              <a:t>A typical atomic spectrum</a:t>
            </a:r>
          </a:p>
        </p:txBody>
      </p:sp>
      <p:sp>
        <p:nvSpPr>
          <p:cNvPr id="4" name="Content Placeholder 3">
            <a:extLst>
              <a:ext uri="{FF2B5EF4-FFF2-40B4-BE49-F238E27FC236}">
                <a16:creationId xmlns:a16="http://schemas.microsoft.com/office/drawing/2014/main" id="{154726D1-AE97-DCD8-1C33-60B66E0B1432}"/>
              </a:ext>
            </a:extLst>
          </p:cNvPr>
          <p:cNvSpPr>
            <a:spLocks noGrp="1"/>
          </p:cNvSpPr>
          <p:nvPr>
            <p:ph idx="1"/>
          </p:nvPr>
        </p:nvSpPr>
        <p:spPr>
          <a:xfrm>
            <a:off x="576000" y="1688675"/>
            <a:ext cx="6824925" cy="4363971"/>
          </a:xfrm>
        </p:spPr>
        <p:txBody>
          <a:bodyPr>
            <a:normAutofit fontScale="92500" lnSpcReduction="20000"/>
          </a:bodyPr>
          <a:lstStyle/>
          <a:p>
            <a:r>
              <a:rPr lang="en-US" dirty="0"/>
              <a:t>A real atom is much more complex than the hydrogen atom. One must consider the </a:t>
            </a:r>
            <a:r>
              <a:rPr lang="en-US" b="1" dirty="0"/>
              <a:t>interaction between the electrons </a:t>
            </a:r>
            <a:r>
              <a:rPr lang="en-US" dirty="0"/>
              <a:t>and how this will affect the levels.</a:t>
            </a:r>
          </a:p>
          <a:p>
            <a:r>
              <a:rPr lang="en-US" dirty="0"/>
              <a:t>Some levels also arise from the combined excitation of multiple electrons, which can even give rise to levels BEYOND the ionization threshold – for which both electrons would be bound, but combined have more energy. Those levels are called </a:t>
            </a:r>
            <a:r>
              <a:rPr lang="en-US" b="1" i="1" dirty="0"/>
              <a:t>autoionizing states</a:t>
            </a:r>
            <a:r>
              <a:rPr lang="en-US" dirty="0"/>
              <a:t>, as one electron may give energy to the other, kicking one away from the atom while the other drops back down, hereby creating an ion.</a:t>
            </a:r>
            <a:endParaRPr lang="en-BE" dirty="0"/>
          </a:p>
        </p:txBody>
      </p:sp>
      <p:pic>
        <p:nvPicPr>
          <p:cNvPr id="5" name="Picture 4">
            <a:extLst>
              <a:ext uri="{FF2B5EF4-FFF2-40B4-BE49-F238E27FC236}">
                <a16:creationId xmlns:a16="http://schemas.microsoft.com/office/drawing/2014/main" id="{EFDAB2AE-CE1A-2FDD-3ACA-0011D57449E1}"/>
              </a:ext>
            </a:extLst>
          </p:cNvPr>
          <p:cNvPicPr>
            <a:picLocks noChangeAspect="1"/>
          </p:cNvPicPr>
          <p:nvPr/>
        </p:nvPicPr>
        <p:blipFill>
          <a:blip r:embed="rId3"/>
          <a:stretch>
            <a:fillRect/>
          </a:stretch>
        </p:blipFill>
        <p:spPr>
          <a:xfrm>
            <a:off x="7400925" y="1126565"/>
            <a:ext cx="4791075" cy="5054860"/>
          </a:xfrm>
          <a:prstGeom prst="rect">
            <a:avLst/>
          </a:prstGeom>
        </p:spPr>
      </p:pic>
      <p:sp>
        <p:nvSpPr>
          <p:cNvPr id="6" name="TextBox 5">
            <a:extLst>
              <a:ext uri="{FF2B5EF4-FFF2-40B4-BE49-F238E27FC236}">
                <a16:creationId xmlns:a16="http://schemas.microsoft.com/office/drawing/2014/main" id="{D0B2FAEA-8BFD-4385-D39D-F2F0CDEC42F1}"/>
              </a:ext>
            </a:extLst>
          </p:cNvPr>
          <p:cNvSpPr txBox="1"/>
          <p:nvPr/>
        </p:nvSpPr>
        <p:spPr>
          <a:xfrm>
            <a:off x="10729913" y="4900613"/>
            <a:ext cx="529312"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BE" dirty="0"/>
              <a:t>Eu I</a:t>
            </a:r>
          </a:p>
        </p:txBody>
      </p:sp>
    </p:spTree>
    <p:extLst>
      <p:ext uri="{BB962C8B-B14F-4D97-AF65-F5344CB8AC3E}">
        <p14:creationId xmlns:p14="http://schemas.microsoft.com/office/powerpoint/2010/main" val="356701626"/>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46983B72C424C88FBCD0E1DECCF85" ma:contentTypeVersion="12" ma:contentTypeDescription="Een nieuw document maken." ma:contentTypeScope="" ma:versionID="5846a7b120efa31d6a09f58a7faac088">
  <xsd:schema xmlns:xsd="http://www.w3.org/2001/XMLSchema" xmlns:xs="http://www.w3.org/2001/XMLSchema" xmlns:p="http://schemas.microsoft.com/office/2006/metadata/properties" xmlns:ns2="32eed89f-79b4-417e-a160-85df67bb5f7d" xmlns:ns3="d1743567-cb3e-4b14-8a71-e30f49f9e94e" targetNamespace="http://schemas.microsoft.com/office/2006/metadata/properties" ma:root="true" ma:fieldsID="31dca94b58fe67baedc934845f394aed" ns2:_="" ns3:_="">
    <xsd:import namespace="32eed89f-79b4-417e-a160-85df67bb5f7d"/>
    <xsd:import namespace="d1743567-cb3e-4b14-8a71-e30f49f9e94e"/>
    <xsd:element name="properties">
      <xsd:complexType>
        <xsd:sequence>
          <xsd:element name="documentManagement">
            <xsd:complexType>
              <xsd:all>
                <xsd:element ref="ns2:SharedWithUsers" minOccurs="0"/>
                <xsd:element ref="ns2:SharedWithDetails" minOccurs="0"/>
                <xsd:element ref="ns3:lcf76f155ced4ddcb4097134ff3c332f"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ed89f-79b4-417e-a160-85df67bb5f7d"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743567-cb3e-4b14-8a71-e30f49f9e94e"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D1BC25-83D8-41F7-BBD9-DAE88966D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ed89f-79b4-417e-a160-85df67bb5f7d"/>
    <ds:schemaRef ds:uri="d1743567-cb3e-4b14-8a71-e30f49f9e9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3A7949-1B93-457F-8888-53CC8A016F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6314</TotalTime>
  <Words>2703</Words>
  <Application>Microsoft Macintosh PowerPoint</Application>
  <PresentationFormat>Widescreen</PresentationFormat>
  <Paragraphs>339</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Courier New</vt:lpstr>
      <vt:lpstr>Helvetica</vt:lpstr>
      <vt:lpstr>Wingdings</vt:lpstr>
      <vt:lpstr>Office-thema</vt:lpstr>
      <vt:lpstr>Lecture 4 Laser-based techniques for RIB</vt:lpstr>
      <vt:lpstr>PowerPoint Presentation</vt:lpstr>
      <vt:lpstr>PowerPoint Presentation</vt:lpstr>
      <vt:lpstr>PowerPoint Presentation</vt:lpstr>
      <vt:lpstr>Solving the hydrogen atom…</vt:lpstr>
      <vt:lpstr>A quantum system under EM forces</vt:lpstr>
      <vt:lpstr>Solving the (hydrogen) atom</vt:lpstr>
      <vt:lpstr>Solving the (hydrogen) atom</vt:lpstr>
      <vt:lpstr>A typical atomic spectrum</vt:lpstr>
      <vt:lpstr>A matter of scale</vt:lpstr>
      <vt:lpstr>PowerPoint Presentation</vt:lpstr>
      <vt:lpstr>Probing the nucleus with atomic electrons</vt:lpstr>
      <vt:lpstr>Finite size correction</vt:lpstr>
      <vt:lpstr>Finite size correction for transitions</vt:lpstr>
      <vt:lpstr>Hyperfine structure </vt:lpstr>
      <vt:lpstr>Hyperfine structure </vt:lpstr>
      <vt:lpstr>Hyperfine structure</vt:lpstr>
      <vt:lpstr>Hyperfine structure </vt:lpstr>
      <vt:lpstr>Higher orders</vt:lpstr>
      <vt:lpstr>Hyperfine anomaly</vt:lpstr>
      <vt:lpstr>PowerPoint Presentation</vt:lpstr>
      <vt:lpstr>Resonance ionization</vt:lpstr>
      <vt:lpstr>Resonance ionization in hot cavities</vt:lpstr>
      <vt:lpstr>PowerPoint Presentation</vt:lpstr>
      <vt:lpstr>Gas cell twist</vt:lpstr>
      <vt:lpstr>Talks &amp; posters on ion sources</vt:lpstr>
      <vt:lpstr>PowerPoint Presentation</vt:lpstr>
      <vt:lpstr>Laser spectroscopy: overview</vt:lpstr>
      <vt:lpstr>High resolution</vt:lpstr>
      <vt:lpstr>In-source</vt:lpstr>
      <vt:lpstr>PI-LIST</vt:lpstr>
      <vt:lpstr>JetRIS</vt:lpstr>
      <vt:lpstr>JetRIS</vt:lpstr>
      <vt:lpstr>CRIS: combining resolution &amp; efficiency</vt:lpstr>
      <vt:lpstr>Laser spectroscopy</vt:lpstr>
      <vt:lpstr>Talks &amp; posters on spectroscopy</vt:lpstr>
      <vt:lpstr>PowerPoint Presentation</vt:lpstr>
      <vt:lpstr>Laser polarization</vt:lpstr>
      <vt:lpstr>Laser polarization</vt:lpstr>
      <vt:lpstr>Laser polarization</vt:lpstr>
      <vt:lpstr>Laser cooling</vt:lpstr>
      <vt:lpstr>Molecules</vt:lpstr>
      <vt:lpstr>Molecules</vt:lpstr>
      <vt:lpstr>Talks &amp; posters on spectroscopy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Lieve Fonteyne</dc:creator>
  <cp:lastModifiedBy>Thomas Elias Cocolios</cp:lastModifiedBy>
  <cp:revision>49</cp:revision>
  <dcterms:created xsi:type="dcterms:W3CDTF">2017-06-28T07:18:12Z</dcterms:created>
  <dcterms:modified xsi:type="dcterms:W3CDTF">2025-10-19T18:27:35Z</dcterms:modified>
</cp:coreProperties>
</file>