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0" r:id="rId4"/>
  </p:sldMasterIdLst>
  <p:notesMasterIdLst>
    <p:notesMasterId r:id="rId47"/>
  </p:notesMasterIdLst>
  <p:handoutMasterIdLst>
    <p:handoutMasterId r:id="rId48"/>
  </p:handoutMasterIdLst>
  <p:sldIdLst>
    <p:sldId id="270" r:id="rId5"/>
    <p:sldId id="517" r:id="rId6"/>
    <p:sldId id="518" r:id="rId7"/>
    <p:sldId id="519" r:id="rId8"/>
    <p:sldId id="520" r:id="rId9"/>
    <p:sldId id="521" r:id="rId10"/>
    <p:sldId id="516" r:id="rId11"/>
    <p:sldId id="522" r:id="rId12"/>
    <p:sldId id="524" r:id="rId13"/>
    <p:sldId id="523" r:id="rId14"/>
    <p:sldId id="581" r:id="rId15"/>
    <p:sldId id="531" r:id="rId16"/>
    <p:sldId id="532" r:id="rId17"/>
    <p:sldId id="533" r:id="rId18"/>
    <p:sldId id="534" r:id="rId19"/>
    <p:sldId id="535" r:id="rId20"/>
    <p:sldId id="536" r:id="rId21"/>
    <p:sldId id="578" r:id="rId22"/>
    <p:sldId id="537" r:id="rId23"/>
    <p:sldId id="538" r:id="rId24"/>
    <p:sldId id="539" r:id="rId25"/>
    <p:sldId id="540" r:id="rId26"/>
    <p:sldId id="553" r:id="rId27"/>
    <p:sldId id="504" r:id="rId28"/>
    <p:sldId id="554" r:id="rId29"/>
    <p:sldId id="550" r:id="rId30"/>
    <p:sldId id="558" r:id="rId31"/>
    <p:sldId id="559" r:id="rId32"/>
    <p:sldId id="579" r:id="rId33"/>
    <p:sldId id="552" r:id="rId34"/>
    <p:sldId id="572" r:id="rId35"/>
    <p:sldId id="555" r:id="rId36"/>
    <p:sldId id="556" r:id="rId37"/>
    <p:sldId id="557" r:id="rId38"/>
    <p:sldId id="580" r:id="rId39"/>
    <p:sldId id="509" r:id="rId40"/>
    <p:sldId id="510" r:id="rId41"/>
    <p:sldId id="511" r:id="rId42"/>
    <p:sldId id="576" r:id="rId43"/>
    <p:sldId id="577" r:id="rId44"/>
    <p:sldId id="515" r:id="rId45"/>
    <p:sldId id="582" r:id="rId46"/>
  </p:sldIdLst>
  <p:sldSz cx="12192000" cy="6858000"/>
  <p:notesSz cx="7010400" cy="9296400"/>
  <p:defaultTextStyle>
    <a:defPPr>
      <a:defRPr lang="en-US"/>
    </a:defPPr>
    <a:lvl1pPr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12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254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379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506" algn="l" defTabSz="457126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5633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2759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199886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012" algn="l" defTabSz="914254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4308"/>
    <a:srgbClr val="1E2B40"/>
    <a:srgbClr val="8B0000"/>
    <a:srgbClr val="0F0C8F"/>
    <a:srgbClr val="FFAE1A"/>
    <a:srgbClr val="E7E9DE"/>
    <a:srgbClr val="CC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2" autoAdjust="0"/>
    <p:restoredTop sz="94660"/>
  </p:normalViewPr>
  <p:slideViewPr>
    <p:cSldViewPr snapToObjects="1">
      <p:cViewPr>
        <p:scale>
          <a:sx n="143" d="100"/>
          <a:sy n="143" d="100"/>
        </p:scale>
        <p:origin x="200" y="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73" d="100"/>
          <a:sy n="73" d="100"/>
        </p:scale>
        <p:origin x="2982" y="54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83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r">
              <a:defRPr sz="1200"/>
            </a:lvl1pPr>
          </a:lstStyle>
          <a:p>
            <a:r>
              <a:rPr lang="en-US" sz="900" dirty="0"/>
              <a:t>3 May 2023</a:t>
            </a:r>
          </a:p>
        </p:txBody>
      </p:sp>
      <p:sp>
        <p:nvSpPr>
          <p:cNvPr id="14" name="Header Placeholder 13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628" cy="466412"/>
          </a:xfrm>
          <a:prstGeom prst="rect">
            <a:avLst/>
          </a:prstGeom>
        </p:spPr>
        <p:txBody>
          <a:bodyPr vert="horz" lIns="91637" tIns="45818" rIns="91637" bIns="45818" rtlCol="0"/>
          <a:lstStyle>
            <a:lvl1pPr algn="l">
              <a:defRPr sz="1200"/>
            </a:lvl1pPr>
          </a:lstStyle>
          <a:p>
            <a:r>
              <a:rPr lang="en-US" sz="900" dirty="0"/>
              <a:t>FRIB PowerPoint Template 16x9 Status</a:t>
            </a:r>
          </a:p>
          <a:p>
            <a:r>
              <a:rPr lang="en-US" sz="900" dirty="0"/>
              <a:t>Alex Parsons, FRIB Creative Director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795131" y="8505419"/>
            <a:ext cx="4770781" cy="708286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r>
              <a:rPr lang="en-US" sz="900" dirty="0"/>
              <a:t>Facility for Rare Isotope Beams</a:t>
            </a:r>
          </a:p>
          <a:p>
            <a:r>
              <a:rPr lang="en-US" sz="900" dirty="0"/>
              <a:t>U.S. Department of Energy Office of Science | Michigan State University</a:t>
            </a:r>
          </a:p>
          <a:p>
            <a:r>
              <a:rPr lang="en-US" sz="900" dirty="0"/>
              <a:t>640 South Shaw Lane • East Lansing, MI 48824, USA</a:t>
            </a:r>
          </a:p>
          <a:p>
            <a:r>
              <a:rPr lang="en-US" sz="900" dirty="0"/>
              <a:t>frib.msu.edu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" y="8458200"/>
            <a:ext cx="648443" cy="75550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F6D33-7C2E-44BB-B6EF-2876F56DBD42}" type="slidenum">
              <a:rPr lang="en-US" sz="900" smtClean="0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74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10/17/25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599" tIns="46299" rIns="92599" bIns="4629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832"/>
            <a:ext cx="5608320" cy="4182661"/>
          </a:xfrm>
          <a:prstGeom prst="rect">
            <a:avLst/>
          </a:prstGeom>
        </p:spPr>
        <p:txBody>
          <a:bodyPr vert="horz" wrap="square" lIns="92599" tIns="46299" rIns="92599" bIns="4629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063"/>
            <a:ext cx="3037840" cy="464740"/>
          </a:xfrm>
          <a:prstGeom prst="rect">
            <a:avLst/>
          </a:prstGeom>
        </p:spPr>
        <p:txBody>
          <a:bodyPr vert="horz" wrap="square" lIns="92599" tIns="46299" rIns="92599" bIns="4629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831" indent="-285705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2817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599942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070" indent="-228563" algn="l" defTabSz="457126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5633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59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86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2" algn="l" defTabSz="457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87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3" y="1238250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5" y="3147284"/>
            <a:ext cx="12001499" cy="47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5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46592"/>
            <a:ext cx="1600200" cy="2043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679995"/>
            <a:ext cx="3200400" cy="701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34" y="5700725"/>
            <a:ext cx="2651760" cy="627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45204" y="5486400"/>
            <a:ext cx="970396" cy="9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93746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10/29/2025, EMIS 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9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10200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07095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10200"/>
            <a:ext cx="12089496" cy="584200"/>
          </a:xfrm>
        </p:spPr>
        <p:txBody>
          <a:bodyPr anchor="ctr"/>
          <a:lstStyle>
            <a:lvl1pPr marL="13711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064EA8C7-A737-84BE-9A6A-448CF98311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10/29/2025, EMIS </a:t>
            </a:r>
          </a:p>
        </p:txBody>
      </p:sp>
    </p:spTree>
    <p:extLst>
      <p:ext uri="{BB962C8B-B14F-4D97-AF65-F5344CB8AC3E}">
        <p14:creationId xmlns:p14="http://schemas.microsoft.com/office/powerpoint/2010/main" val="93552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7" y="1071570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063F0EC0-AF4E-D441-9962-A2733BC343D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10/29/2025, EMIS </a:t>
            </a:r>
          </a:p>
        </p:txBody>
      </p:sp>
    </p:spTree>
    <p:extLst>
      <p:ext uri="{BB962C8B-B14F-4D97-AF65-F5344CB8AC3E}">
        <p14:creationId xmlns:p14="http://schemas.microsoft.com/office/powerpoint/2010/main" val="56905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2" y="1067105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2" y="3581407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6E9402C2-2096-BE02-0CAB-16BE88BED1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10/29/2025, EMIS </a:t>
            </a:r>
          </a:p>
        </p:txBody>
      </p:sp>
    </p:spTree>
    <p:extLst>
      <p:ext uri="{BB962C8B-B14F-4D97-AF65-F5344CB8AC3E}">
        <p14:creationId xmlns:p14="http://schemas.microsoft.com/office/powerpoint/2010/main" val="2456740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5"/>
            <a:ext cx="58928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9" y="1067105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13" y="3581407"/>
            <a:ext cx="58927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9" y="3581407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8BD74C02-E14E-C21A-FD82-7FB01CB6B9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10/29/2025, EMIS </a:t>
            </a:r>
          </a:p>
        </p:txBody>
      </p:sp>
    </p:spTree>
    <p:extLst>
      <p:ext uri="{BB962C8B-B14F-4D97-AF65-F5344CB8AC3E}">
        <p14:creationId xmlns:p14="http://schemas.microsoft.com/office/powerpoint/2010/main" val="117802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F17C9E-48F2-981D-7AF0-9449791092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10/29/2025, EMIS </a:t>
            </a:r>
          </a:p>
        </p:txBody>
      </p:sp>
    </p:spTree>
    <p:extLst>
      <p:ext uri="{BB962C8B-B14F-4D97-AF65-F5344CB8AC3E}">
        <p14:creationId xmlns:p14="http://schemas.microsoft.com/office/powerpoint/2010/main" val="330951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6079" y="6063452"/>
            <a:ext cx="12192000" cy="822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" y="6063452"/>
            <a:ext cx="621425" cy="731520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09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2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200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5E8EB660-D97B-1BC4-705F-8F8452F811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10/29/2025, EMIS </a:t>
            </a:r>
          </a:p>
        </p:txBody>
      </p:sp>
    </p:spTree>
    <p:extLst>
      <p:ext uri="{BB962C8B-B14F-4D97-AF65-F5344CB8AC3E}">
        <p14:creationId xmlns:p14="http://schemas.microsoft.com/office/powerpoint/2010/main" val="89377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8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8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2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R. Ringle, March 1, 2024 - NUSTAR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</p:sldLayoutIdLst>
  <p:hf hd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ingle@frib.ms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2026458" y="4267200"/>
            <a:ext cx="8128000" cy="1143000"/>
          </a:xfrm>
        </p:spPr>
        <p:txBody>
          <a:bodyPr/>
          <a:lstStyle/>
          <a:p>
            <a:r>
              <a:rPr lang="en-US" dirty="0"/>
              <a:t>R. Ringle</a:t>
            </a:r>
            <a:br>
              <a:rPr lang="en-US" dirty="0"/>
            </a:br>
            <a:r>
              <a:rPr lang="en-US" dirty="0">
                <a:hlinkClick r:id="rId3"/>
              </a:rPr>
              <a:t>ringle@frib.msu.edu</a:t>
            </a:r>
            <a:endParaRPr lang="en-US" dirty="0"/>
          </a:p>
          <a:p>
            <a:r>
              <a:rPr lang="en-US" dirty="0"/>
              <a:t>EMIS Student Symposium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95255" y="2930623"/>
            <a:ext cx="12001499" cy="911935"/>
          </a:xfrm>
        </p:spPr>
        <p:txBody>
          <a:bodyPr/>
          <a:lstStyle/>
          <a:p>
            <a:r>
              <a:rPr lang="en-US" dirty="0"/>
              <a:t>Ion Traps for Low-Energy Nuclear Science and Applications Using Rare Isotopes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3EAF88-01B1-D52D-E868-6CFC3207A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Experiments Using Stopped and Reaccelerated Beams Have Different Rate and Purity 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6FD4A-66B9-4641-B73A-2B505F5A32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D0305D9-C794-D16A-85CB-724097771823}"/>
              </a:ext>
            </a:extLst>
          </p:cNvPr>
          <p:cNvGrpSpPr/>
          <p:nvPr/>
        </p:nvGrpSpPr>
        <p:grpSpPr>
          <a:xfrm>
            <a:off x="2207263" y="1004970"/>
            <a:ext cx="9910157" cy="5039448"/>
            <a:chOff x="2207263" y="1004970"/>
            <a:chExt cx="9910157" cy="5039448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83714D4-3F68-4A72-2FCA-201D06B57E34}"/>
                </a:ext>
              </a:extLst>
            </p:cNvPr>
            <p:cNvGrpSpPr/>
            <p:nvPr/>
          </p:nvGrpSpPr>
          <p:grpSpPr>
            <a:xfrm>
              <a:off x="2207263" y="1004970"/>
              <a:ext cx="9910157" cy="5039448"/>
              <a:chOff x="2207263" y="1004970"/>
              <a:chExt cx="9910157" cy="5039448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5A55C75F-9AF0-9E65-C563-5439A07FA23F}"/>
                  </a:ext>
                </a:extLst>
              </p:cNvPr>
              <p:cNvGrpSpPr/>
              <p:nvPr/>
            </p:nvGrpSpPr>
            <p:grpSpPr>
              <a:xfrm>
                <a:off x="2207263" y="1004970"/>
                <a:ext cx="9910157" cy="5039448"/>
                <a:chOff x="2207263" y="1004970"/>
                <a:chExt cx="9910157" cy="5039448"/>
              </a:xfrm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1FCAB02-D00A-3BB3-F550-DCAEDCA214F2}"/>
                    </a:ext>
                  </a:extLst>
                </p:cNvPr>
                <p:cNvGrpSpPr/>
                <p:nvPr/>
              </p:nvGrpSpPr>
              <p:grpSpPr>
                <a:xfrm>
                  <a:off x="2207263" y="1156708"/>
                  <a:ext cx="9070337" cy="4887710"/>
                  <a:chOff x="457200" y="2293455"/>
                  <a:chExt cx="6797261" cy="3833467"/>
                </a:xfrm>
              </p:grpSpPr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DEA0AC11-73DB-6D9F-521A-DAEB239E459B}"/>
                      </a:ext>
                    </a:extLst>
                  </p:cNvPr>
                  <p:cNvGrpSpPr/>
                  <p:nvPr/>
                </p:nvGrpSpPr>
                <p:grpSpPr>
                  <a:xfrm>
                    <a:off x="457200" y="2293455"/>
                    <a:ext cx="6527800" cy="3714969"/>
                    <a:chOff x="457200" y="2293455"/>
                    <a:chExt cx="6527800" cy="3714969"/>
                  </a:xfrm>
                </p:grpSpPr>
                <p:pic>
                  <p:nvPicPr>
                    <p:cNvPr id="84" name="Picture 83">
                      <a:extLst>
                        <a:ext uri="{FF2B5EF4-FFF2-40B4-BE49-F238E27FC236}">
                          <a16:creationId xmlns:a16="http://schemas.microsoft.com/office/drawing/2014/main" id="{46A1D0B3-850C-2BE0-F748-434E5426B98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457200" y="2452424"/>
                      <a:ext cx="6527800" cy="35560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F0758F68-D581-58FB-598B-B33D6185F0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72877" y="2293455"/>
                      <a:ext cx="2012119" cy="20499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DC78B4C4-1693-2B0B-1BD8-B3E78125451F}"/>
                      </a:ext>
                    </a:extLst>
                  </p:cNvPr>
                  <p:cNvSpPr/>
                  <p:nvPr/>
                </p:nvSpPr>
                <p:spPr>
                  <a:xfrm>
                    <a:off x="5181607" y="4627851"/>
                    <a:ext cx="2072854" cy="13805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C1506398-AE01-8932-08B8-FD0A2FF67492}"/>
                      </a:ext>
                    </a:extLst>
                  </p:cNvPr>
                  <p:cNvSpPr/>
                  <p:nvPr/>
                </p:nvSpPr>
                <p:spPr>
                  <a:xfrm>
                    <a:off x="4648200" y="5762294"/>
                    <a:ext cx="2072854" cy="36462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DB930080-3FEC-021B-BD85-08BE228BF0BE}"/>
                    </a:ext>
                  </a:extLst>
                </p:cNvPr>
                <p:cNvSpPr txBox="1"/>
                <p:nvPr/>
              </p:nvSpPr>
              <p:spPr>
                <a:xfrm>
                  <a:off x="8948102" y="1004970"/>
                  <a:ext cx="3169318" cy="2554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00B050"/>
                      </a:solidFill>
                    </a:rPr>
                    <a:t>Decay experimental stations</a:t>
                  </a:r>
                  <a:r>
                    <a:rPr lang="en-US" sz="1600" b="1" baseline="30000" dirty="0">
                      <a:solidFill>
                        <a:srgbClr val="00B050"/>
                      </a:solidFill>
                    </a:rPr>
                    <a:t>1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High purity beams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Moderate rates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Isomeric beams</a:t>
                  </a:r>
                </a:p>
                <a:p>
                  <a:endParaRPr lang="en-US" sz="1600" dirty="0"/>
                </a:p>
                <a:p>
                  <a:r>
                    <a:rPr lang="en-US" sz="1600" b="1" dirty="0">
                      <a:solidFill>
                        <a:srgbClr val="00B050"/>
                      </a:solidFill>
                    </a:rPr>
                    <a:t>LEBIT</a:t>
                  </a:r>
                  <a:r>
                    <a:rPr lang="en-US" sz="1600" b="1" baseline="30000" dirty="0">
                      <a:solidFill>
                        <a:srgbClr val="00B050"/>
                      </a:solidFill>
                    </a:rPr>
                    <a:t>3</a:t>
                  </a:r>
                  <a:r>
                    <a:rPr lang="en-US" sz="1600" b="1" dirty="0">
                      <a:solidFill>
                        <a:srgbClr val="00B050"/>
                      </a:solidFill>
                    </a:rPr>
                    <a:t> (Mass measurements</a:t>
                  </a:r>
                  <a:r>
                    <a:rPr lang="en-US" sz="1600" dirty="0">
                      <a:solidFill>
                        <a:srgbClr val="00B050"/>
                      </a:solidFill>
                    </a:rPr>
                    <a:t>)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Very low rates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High purity</a:t>
                  </a:r>
                </a:p>
                <a:p>
                  <a:endParaRPr lang="en-US" sz="1600" dirty="0"/>
                </a:p>
                <a:p>
                  <a:endParaRPr lang="en-US" sz="1600" dirty="0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3CB55B20-51D4-664A-CE3D-904FE187EFDA}"/>
                    </a:ext>
                  </a:extLst>
                </p:cNvPr>
                <p:cNvSpPr/>
                <p:nvPr/>
              </p:nvSpPr>
              <p:spPr>
                <a:xfrm>
                  <a:off x="3400425" y="3848100"/>
                  <a:ext cx="598757" cy="4476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CF8A307-DC3A-E442-98FE-4CD893E5A9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30226" y="4077097"/>
                <a:ext cx="1063560" cy="13172"/>
              </a:xfrm>
              <a:prstGeom prst="line">
                <a:avLst/>
              </a:prstGeom>
              <a:ln w="38100">
                <a:solidFill>
                  <a:srgbClr val="064308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C4FDEE2-90D0-9BCB-8C25-6E2DD17ACCC1}"/>
                  </a:ext>
                </a:extLst>
              </p:cNvPr>
              <p:cNvSpPr/>
              <p:nvPr/>
            </p:nvSpPr>
            <p:spPr>
              <a:xfrm>
                <a:off x="3685894" y="3948381"/>
                <a:ext cx="768706" cy="4737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5211B2F-B80D-2F5F-7297-532AB14A11CE}"/>
                </a:ext>
              </a:extLst>
            </p:cNvPr>
            <p:cNvSpPr/>
            <p:nvPr/>
          </p:nvSpPr>
          <p:spPr>
            <a:xfrm>
              <a:off x="4383676" y="3886200"/>
              <a:ext cx="443114" cy="370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6ACD6D7-CE54-5FCA-0AEA-6E356C527589}"/>
              </a:ext>
            </a:extLst>
          </p:cNvPr>
          <p:cNvCxnSpPr>
            <a:cxnSpLocks/>
          </p:cNvCxnSpPr>
          <p:nvPr/>
        </p:nvCxnSpPr>
        <p:spPr>
          <a:xfrm>
            <a:off x="7037461" y="1548172"/>
            <a:ext cx="0" cy="2123820"/>
          </a:xfrm>
          <a:prstGeom prst="line">
            <a:avLst/>
          </a:prstGeom>
          <a:ln w="38100">
            <a:solidFill>
              <a:srgbClr val="0643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F6DCC30-9397-857B-1240-FDEA038CB1A2}"/>
              </a:ext>
            </a:extLst>
          </p:cNvPr>
          <p:cNvCxnSpPr>
            <a:cxnSpLocks/>
          </p:cNvCxnSpPr>
          <p:nvPr/>
        </p:nvCxnSpPr>
        <p:spPr>
          <a:xfrm flipH="1">
            <a:off x="6096000" y="3671992"/>
            <a:ext cx="941461" cy="0"/>
          </a:xfrm>
          <a:prstGeom prst="line">
            <a:avLst/>
          </a:prstGeom>
          <a:ln w="38100">
            <a:solidFill>
              <a:srgbClr val="0643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D153D3F-CC21-6DCD-0EAD-411ADC79C387}"/>
              </a:ext>
            </a:extLst>
          </p:cNvPr>
          <p:cNvCxnSpPr>
            <a:cxnSpLocks/>
          </p:cNvCxnSpPr>
          <p:nvPr/>
        </p:nvCxnSpPr>
        <p:spPr>
          <a:xfrm>
            <a:off x="6096000" y="3671992"/>
            <a:ext cx="0" cy="983313"/>
          </a:xfrm>
          <a:prstGeom prst="line">
            <a:avLst/>
          </a:prstGeom>
          <a:ln w="38100">
            <a:solidFill>
              <a:srgbClr val="0643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C3B9A2A-4406-D01B-9FF8-29058B01DDBE}"/>
              </a:ext>
            </a:extLst>
          </p:cNvPr>
          <p:cNvCxnSpPr>
            <a:cxnSpLocks/>
          </p:cNvCxnSpPr>
          <p:nvPr/>
        </p:nvCxnSpPr>
        <p:spPr>
          <a:xfrm flipH="1">
            <a:off x="6096000" y="4648200"/>
            <a:ext cx="1043541" cy="0"/>
          </a:xfrm>
          <a:prstGeom prst="line">
            <a:avLst/>
          </a:prstGeom>
          <a:ln w="38100">
            <a:solidFill>
              <a:srgbClr val="0643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5C1F7D1-87D8-3FF0-9600-074AB26D66FB}"/>
              </a:ext>
            </a:extLst>
          </p:cNvPr>
          <p:cNvCxnSpPr>
            <a:cxnSpLocks/>
          </p:cNvCxnSpPr>
          <p:nvPr/>
        </p:nvCxnSpPr>
        <p:spPr>
          <a:xfrm flipV="1">
            <a:off x="7130226" y="4076503"/>
            <a:ext cx="0" cy="571697"/>
          </a:xfrm>
          <a:prstGeom prst="line">
            <a:avLst/>
          </a:prstGeom>
          <a:ln w="38100">
            <a:solidFill>
              <a:srgbClr val="0643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88D6990-C74E-A53B-22B4-D0403150F33B}"/>
              </a:ext>
            </a:extLst>
          </p:cNvPr>
          <p:cNvCxnSpPr>
            <a:cxnSpLocks/>
          </p:cNvCxnSpPr>
          <p:nvPr/>
        </p:nvCxnSpPr>
        <p:spPr>
          <a:xfrm>
            <a:off x="8193786" y="1561344"/>
            <a:ext cx="0" cy="2538461"/>
          </a:xfrm>
          <a:prstGeom prst="line">
            <a:avLst/>
          </a:prstGeom>
          <a:ln w="38100">
            <a:solidFill>
              <a:srgbClr val="0643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E1C8986-BBFD-3F0A-2C2A-EDB83CA28EBC}"/>
              </a:ext>
            </a:extLst>
          </p:cNvPr>
          <p:cNvCxnSpPr>
            <a:cxnSpLocks/>
          </p:cNvCxnSpPr>
          <p:nvPr/>
        </p:nvCxnSpPr>
        <p:spPr>
          <a:xfrm flipH="1" flipV="1">
            <a:off x="7037462" y="1548172"/>
            <a:ext cx="1170733" cy="13172"/>
          </a:xfrm>
          <a:prstGeom prst="line">
            <a:avLst/>
          </a:prstGeom>
          <a:ln w="38100">
            <a:solidFill>
              <a:srgbClr val="0643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31568EC4-8AEE-15F7-FEE9-334853B5CDD9}"/>
              </a:ext>
            </a:extLst>
          </p:cNvPr>
          <p:cNvCxnSpPr>
            <a:cxnSpLocks/>
          </p:cNvCxnSpPr>
          <p:nvPr/>
        </p:nvCxnSpPr>
        <p:spPr>
          <a:xfrm>
            <a:off x="3219450" y="3186734"/>
            <a:ext cx="2492056" cy="10702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AF8669A6-03EB-2AAB-6C22-69415B55C76C}"/>
              </a:ext>
            </a:extLst>
          </p:cNvPr>
          <p:cNvSpPr txBox="1"/>
          <p:nvPr/>
        </p:nvSpPr>
        <p:spPr>
          <a:xfrm>
            <a:off x="6316926" y="925306"/>
            <a:ext cx="2690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64308"/>
                </a:solidFill>
              </a:rPr>
              <a:t>Stopped beam experiment area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5CD67D1-832B-3C37-CEE6-C58E804C4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" y="1051892"/>
            <a:ext cx="3067877" cy="2300908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7FB229A7-CD73-C5E8-C4D6-8B49E2A26FAD}"/>
              </a:ext>
            </a:extLst>
          </p:cNvPr>
          <p:cNvSpPr txBox="1"/>
          <p:nvPr/>
        </p:nvSpPr>
        <p:spPr>
          <a:xfrm>
            <a:off x="141576" y="3327814"/>
            <a:ext cx="1896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Stopped beam facility</a:t>
            </a:r>
          </a:p>
          <a:p>
            <a:r>
              <a:rPr lang="en-US" sz="1400" dirty="0"/>
              <a:t>(N4 vault)</a:t>
            </a:r>
          </a:p>
        </p:txBody>
      </p:sp>
      <p:sp>
        <p:nvSpPr>
          <p:cNvPr id="97" name="Right Brace 96">
            <a:extLst>
              <a:ext uri="{FF2B5EF4-FFF2-40B4-BE49-F238E27FC236}">
                <a16:creationId xmlns:a16="http://schemas.microsoft.com/office/drawing/2014/main" id="{BE11D850-9A2B-5B09-55D8-D44DF8504C7E}"/>
              </a:ext>
            </a:extLst>
          </p:cNvPr>
          <p:cNvSpPr/>
          <p:nvPr/>
        </p:nvSpPr>
        <p:spPr>
          <a:xfrm rot="16200000">
            <a:off x="7497000" y="782655"/>
            <a:ext cx="246359" cy="1147216"/>
          </a:xfrm>
          <a:prstGeom prst="rightBrace">
            <a:avLst>
              <a:gd name="adj1" fmla="val 73031"/>
              <a:gd name="adj2" fmla="val 48796"/>
            </a:avLst>
          </a:prstGeom>
          <a:ln w="28575">
            <a:solidFill>
              <a:srgbClr val="0643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C5215940-5599-CE06-D738-0F169887AF54}"/>
              </a:ext>
            </a:extLst>
          </p:cNvPr>
          <p:cNvCxnSpPr>
            <a:cxnSpLocks/>
          </p:cNvCxnSpPr>
          <p:nvPr/>
        </p:nvCxnSpPr>
        <p:spPr>
          <a:xfrm flipV="1">
            <a:off x="7095108" y="1819381"/>
            <a:ext cx="0" cy="1312981"/>
          </a:xfrm>
          <a:prstGeom prst="line">
            <a:avLst/>
          </a:prstGeom>
          <a:ln w="28575">
            <a:solidFill>
              <a:srgbClr val="7226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D341D59-28AA-76B6-7817-A6A6A05C91E8}"/>
              </a:ext>
            </a:extLst>
          </p:cNvPr>
          <p:cNvCxnSpPr>
            <a:cxnSpLocks/>
          </p:cNvCxnSpPr>
          <p:nvPr/>
        </p:nvCxnSpPr>
        <p:spPr>
          <a:xfrm flipV="1">
            <a:off x="7095108" y="2071645"/>
            <a:ext cx="266504" cy="244277"/>
          </a:xfrm>
          <a:prstGeom prst="line">
            <a:avLst/>
          </a:prstGeom>
          <a:ln w="28575">
            <a:solidFill>
              <a:srgbClr val="7226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Arc 99">
            <a:extLst>
              <a:ext uri="{FF2B5EF4-FFF2-40B4-BE49-F238E27FC236}">
                <a16:creationId xmlns:a16="http://schemas.microsoft.com/office/drawing/2014/main" id="{55754EB5-1300-D6FB-3FB7-6D74D7F87B5F}"/>
              </a:ext>
            </a:extLst>
          </p:cNvPr>
          <p:cNvSpPr/>
          <p:nvPr/>
        </p:nvSpPr>
        <p:spPr>
          <a:xfrm rot="16200000">
            <a:off x="7185064" y="1586740"/>
            <a:ext cx="351345" cy="549020"/>
          </a:xfrm>
          <a:prstGeom prst="arc">
            <a:avLst/>
          </a:prstGeom>
          <a:ln w="28575">
            <a:solidFill>
              <a:srgbClr val="8423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CA61E305-B5DE-A362-0D27-6FCA248C334E}"/>
              </a:ext>
            </a:extLst>
          </p:cNvPr>
          <p:cNvCxnSpPr>
            <a:cxnSpLocks/>
          </p:cNvCxnSpPr>
          <p:nvPr/>
        </p:nvCxnSpPr>
        <p:spPr>
          <a:xfrm flipH="1">
            <a:off x="7400854" y="1402495"/>
            <a:ext cx="1615981" cy="669150"/>
          </a:xfrm>
          <a:prstGeom prst="straightConnector1">
            <a:avLst/>
          </a:prstGeom>
          <a:ln w="41275">
            <a:solidFill>
              <a:srgbClr val="0643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9DB37FB-9500-9F0C-3BC7-B684A8685E9B}"/>
              </a:ext>
            </a:extLst>
          </p:cNvPr>
          <p:cNvCxnSpPr>
            <a:cxnSpLocks/>
          </p:cNvCxnSpPr>
          <p:nvPr/>
        </p:nvCxnSpPr>
        <p:spPr>
          <a:xfrm flipH="1">
            <a:off x="7435155" y="1402495"/>
            <a:ext cx="1581679" cy="290280"/>
          </a:xfrm>
          <a:prstGeom prst="straightConnector1">
            <a:avLst/>
          </a:prstGeom>
          <a:ln w="41275">
            <a:solidFill>
              <a:srgbClr val="0643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CBDB4908-E2A9-9644-DF1D-DEFBB221193F}"/>
              </a:ext>
            </a:extLst>
          </p:cNvPr>
          <p:cNvCxnSpPr>
            <a:cxnSpLocks/>
          </p:cNvCxnSpPr>
          <p:nvPr/>
        </p:nvCxnSpPr>
        <p:spPr>
          <a:xfrm>
            <a:off x="6096000" y="2643342"/>
            <a:ext cx="1347733" cy="133601"/>
          </a:xfrm>
          <a:prstGeom prst="straightConnector1">
            <a:avLst/>
          </a:prstGeom>
          <a:ln w="41275">
            <a:solidFill>
              <a:srgbClr val="0643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05DAB153-068C-2CF9-0C7C-0CF6B4B3CF2E}"/>
              </a:ext>
            </a:extLst>
          </p:cNvPr>
          <p:cNvCxnSpPr>
            <a:cxnSpLocks/>
          </p:cNvCxnSpPr>
          <p:nvPr/>
        </p:nvCxnSpPr>
        <p:spPr>
          <a:xfrm flipH="1">
            <a:off x="7933018" y="2534763"/>
            <a:ext cx="1083816" cy="724227"/>
          </a:xfrm>
          <a:prstGeom prst="straightConnector1">
            <a:avLst/>
          </a:prstGeom>
          <a:ln w="41275">
            <a:solidFill>
              <a:srgbClr val="0643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B5F037B5-28EA-4FC6-C435-96AD09FFB17F}"/>
              </a:ext>
            </a:extLst>
          </p:cNvPr>
          <p:cNvSpPr txBox="1"/>
          <p:nvPr/>
        </p:nvSpPr>
        <p:spPr>
          <a:xfrm>
            <a:off x="9231508" y="4403944"/>
            <a:ext cx="273767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ReA3/6</a:t>
            </a:r>
            <a:r>
              <a:rPr lang="en-US" sz="1600" b="1" baseline="30000" dirty="0">
                <a:solidFill>
                  <a:srgbClr val="00B050"/>
                </a:solidFill>
              </a:rPr>
              <a:t>4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beam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Moderate purity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03A6283-EF6A-F338-F195-3CEF9B5B75E0}"/>
              </a:ext>
            </a:extLst>
          </p:cNvPr>
          <p:cNvSpPr txBox="1"/>
          <p:nvPr/>
        </p:nvSpPr>
        <p:spPr>
          <a:xfrm>
            <a:off x="7935548" y="5260341"/>
            <a:ext cx="4301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A. Simon, </a:t>
            </a:r>
            <a:r>
              <a:rPr lang="en-US" sz="1200" i="1" dirty="0"/>
              <a:t>et al</a:t>
            </a:r>
            <a:r>
              <a:rPr lang="en-US" sz="1200" dirty="0"/>
              <a:t>. NIM A </a:t>
            </a:r>
            <a:r>
              <a:rPr lang="en-US" sz="1200" b="1" dirty="0"/>
              <a:t>703</a:t>
            </a:r>
            <a:r>
              <a:rPr lang="en-US" sz="1200" dirty="0"/>
              <a:t>, 16–21 (2013)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K. </a:t>
            </a:r>
            <a:r>
              <a:rPr lang="en-US" sz="1200" dirty="0" err="1"/>
              <a:t>Minamisono</a:t>
            </a:r>
            <a:r>
              <a:rPr lang="en-US" sz="1200" dirty="0"/>
              <a:t>, </a:t>
            </a:r>
            <a:r>
              <a:rPr lang="en-US" sz="1200" i="1" dirty="0"/>
              <a:t>et al</a:t>
            </a:r>
            <a:r>
              <a:rPr lang="en-US" sz="1200" dirty="0"/>
              <a:t>. NIM A </a:t>
            </a:r>
            <a:r>
              <a:rPr lang="en-US" sz="1200" b="1" dirty="0"/>
              <a:t>709</a:t>
            </a:r>
            <a:r>
              <a:rPr lang="en-US" sz="1200" dirty="0"/>
              <a:t>, 85–94 (2013)</a:t>
            </a:r>
          </a:p>
          <a:p>
            <a:r>
              <a:rPr lang="en-US" sz="1200" baseline="30000" dirty="0"/>
              <a:t>3</a:t>
            </a:r>
            <a:r>
              <a:rPr lang="en-US" sz="1200" dirty="0"/>
              <a:t>R. </a:t>
            </a:r>
            <a:r>
              <a:rPr lang="en-US" sz="1200" dirty="0" err="1"/>
              <a:t>Ringle</a:t>
            </a:r>
            <a:r>
              <a:rPr lang="en-US" sz="1200" dirty="0"/>
              <a:t>, </a:t>
            </a:r>
            <a:r>
              <a:rPr lang="en-US" sz="1200" i="1" dirty="0"/>
              <a:t>et al</a:t>
            </a:r>
            <a:r>
              <a:rPr lang="en-US" sz="1200" dirty="0"/>
              <a:t>. Int J Mass </a:t>
            </a:r>
            <a:r>
              <a:rPr lang="en-US" sz="1200" dirty="0" err="1"/>
              <a:t>Spectrom</a:t>
            </a:r>
            <a:r>
              <a:rPr lang="en-US" sz="1200" dirty="0"/>
              <a:t> </a:t>
            </a:r>
            <a:r>
              <a:rPr lang="en-US" sz="1200" b="1" dirty="0"/>
              <a:t>349</a:t>
            </a:r>
            <a:r>
              <a:rPr lang="en-US" sz="1200" dirty="0"/>
              <a:t>, 87–93 (2013)</a:t>
            </a:r>
          </a:p>
          <a:p>
            <a:r>
              <a:rPr lang="en-US" sz="1200" baseline="30000" dirty="0"/>
              <a:t>4</a:t>
            </a:r>
            <a:r>
              <a:rPr lang="en-US" sz="1200" dirty="0"/>
              <a:t>A. C. C. </a:t>
            </a:r>
            <a:r>
              <a:rPr lang="en-US" sz="1200" dirty="0" err="1"/>
              <a:t>Villari</a:t>
            </a:r>
            <a:r>
              <a:rPr lang="en-US" sz="1200" dirty="0"/>
              <a:t>, </a:t>
            </a:r>
            <a:r>
              <a:rPr lang="en-US" sz="1200" i="1" dirty="0"/>
              <a:t>et al</a:t>
            </a:r>
            <a:r>
              <a:rPr lang="en-US" sz="1200" dirty="0"/>
              <a:t>. Proceedings of LINAC2016 </a:t>
            </a:r>
            <a:r>
              <a:rPr lang="en-US" sz="1200" b="1" dirty="0"/>
              <a:t>390</a:t>
            </a:r>
            <a:r>
              <a:rPr lang="en-US" sz="1200" dirty="0"/>
              <a:t> (2018)</a:t>
            </a:r>
          </a:p>
        </p:txBody>
      </p:sp>
      <p:sp>
        <p:nvSpPr>
          <p:cNvPr id="107" name="Right Brace 106">
            <a:extLst>
              <a:ext uri="{FF2B5EF4-FFF2-40B4-BE49-F238E27FC236}">
                <a16:creationId xmlns:a16="http://schemas.microsoft.com/office/drawing/2014/main" id="{09B374E5-C74B-7A31-0727-C057B5D05DCA}"/>
              </a:ext>
            </a:extLst>
          </p:cNvPr>
          <p:cNvSpPr/>
          <p:nvPr/>
        </p:nvSpPr>
        <p:spPr>
          <a:xfrm rot="5400000">
            <a:off x="9629341" y="3079290"/>
            <a:ext cx="246359" cy="2268318"/>
          </a:xfrm>
          <a:prstGeom prst="rightBrace">
            <a:avLst>
              <a:gd name="adj1" fmla="val 73031"/>
              <a:gd name="adj2" fmla="val 48796"/>
            </a:avLst>
          </a:prstGeom>
          <a:ln w="28575">
            <a:solidFill>
              <a:srgbClr val="0643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FFE7029-ADBF-0C7C-740F-2CA1EBB01C4F}"/>
              </a:ext>
            </a:extLst>
          </p:cNvPr>
          <p:cNvSpPr txBox="1"/>
          <p:nvPr/>
        </p:nvSpPr>
        <p:spPr>
          <a:xfrm>
            <a:off x="3427530" y="2154336"/>
            <a:ext cx="3318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BECOLA</a:t>
            </a:r>
            <a:r>
              <a:rPr lang="en-US" sz="1600" b="1" baseline="30000" dirty="0">
                <a:solidFill>
                  <a:srgbClr val="00B050"/>
                </a:solidFill>
              </a:rPr>
              <a:t>2</a:t>
            </a:r>
            <a:r>
              <a:rPr lang="en-US" sz="1600" b="1" dirty="0">
                <a:solidFill>
                  <a:srgbClr val="00B050"/>
                </a:solidFill>
              </a:rPr>
              <a:t>  (Laser Spectroscopy)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purity (for CRIS)</a:t>
            </a:r>
          </a:p>
          <a:p>
            <a:endParaRPr lang="en-US" sz="1600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8E85F58-39CC-2995-AB53-359203679AE3}"/>
              </a:ext>
            </a:extLst>
          </p:cNvPr>
          <p:cNvSpPr/>
          <p:nvPr/>
        </p:nvSpPr>
        <p:spPr>
          <a:xfrm>
            <a:off x="4381687" y="3848100"/>
            <a:ext cx="301538" cy="56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E758A4B-617D-72A6-61B2-D229EE34BE26}"/>
              </a:ext>
            </a:extLst>
          </p:cNvPr>
          <p:cNvSpPr/>
          <p:nvPr/>
        </p:nvSpPr>
        <p:spPr>
          <a:xfrm rot="5400000">
            <a:off x="4664167" y="3961948"/>
            <a:ext cx="248109" cy="209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F50C763-0068-DC3E-761D-8B525509CD21}"/>
              </a:ext>
            </a:extLst>
          </p:cNvPr>
          <p:cNvSpPr/>
          <p:nvPr/>
        </p:nvSpPr>
        <p:spPr>
          <a:xfrm rot="8854709">
            <a:off x="4601060" y="4182627"/>
            <a:ext cx="248109" cy="117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2D2894C-DD04-6B18-5C05-E6E0D1A22C11}"/>
              </a:ext>
            </a:extLst>
          </p:cNvPr>
          <p:cNvSpPr/>
          <p:nvPr/>
        </p:nvSpPr>
        <p:spPr>
          <a:xfrm rot="5400000">
            <a:off x="4417794" y="4114348"/>
            <a:ext cx="248109" cy="209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8CF6574-2B49-EFDD-494A-C3CE17967F25}"/>
              </a:ext>
            </a:extLst>
          </p:cNvPr>
          <p:cNvSpPr/>
          <p:nvPr/>
        </p:nvSpPr>
        <p:spPr>
          <a:xfrm rot="5400000">
            <a:off x="4087414" y="4151837"/>
            <a:ext cx="248109" cy="424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3EA5F8C-FC28-FBF6-A3EE-52273E9C8EFD}"/>
              </a:ext>
            </a:extLst>
          </p:cNvPr>
          <p:cNvSpPr/>
          <p:nvPr/>
        </p:nvSpPr>
        <p:spPr>
          <a:xfrm rot="5400000">
            <a:off x="3489046" y="4152252"/>
            <a:ext cx="409219" cy="584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6109209C-C21D-9C4C-231A-08C14E61B5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3749365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7874-D8C7-662A-DAD2-AF125EEA9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Homework: Gas Stopping Related Talks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85331-6E4E-617A-42C2-32D69BFE4FD4}"/>
              </a:ext>
            </a:extLst>
          </p:cNvPr>
          <p:cNvSpPr txBox="1">
            <a:spLocks/>
          </p:cNvSpPr>
          <p:nvPr/>
        </p:nvSpPr>
        <p:spPr>
          <a:xfrm>
            <a:off x="67732" y="1060064"/>
            <a:ext cx="12022668" cy="5797936"/>
          </a:xfrm>
          <a:prstGeom prst="rect">
            <a:avLst/>
          </a:prstGeom>
        </p:spPr>
        <p:txBody>
          <a:bodyPr>
            <a:normAutofit/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Stopping of fast rare isotopes</a:t>
            </a:r>
          </a:p>
          <a:p>
            <a:pPr lvl="1"/>
            <a:r>
              <a:rPr lang="en-US" sz="1900" kern="0" dirty="0"/>
              <a:t>Addressing open riddles in heavy N=Z nuclei with the FRS Ion Catcher and plans for the first experiments at the Super-FRS Ion Catcher at FAIR (10/22 @ 10:30 a.m.)</a:t>
            </a:r>
          </a:p>
          <a:p>
            <a:r>
              <a:rPr lang="en-US" kern="0" dirty="0"/>
              <a:t>Production of beams from reactions</a:t>
            </a:r>
            <a:endParaRPr lang="en-US" b="1" kern="0" dirty="0"/>
          </a:p>
          <a:p>
            <a:pPr lvl="1"/>
            <a:r>
              <a:rPr lang="en-US" sz="1900" kern="0" dirty="0"/>
              <a:t>MNT reactions with slowed-down relativistic beams – on a pathway to heavy-ion Coulomb barrier reactions with secondary beams (10/20 @ 11:00 a.m.)</a:t>
            </a:r>
          </a:p>
          <a:p>
            <a:pPr lvl="1"/>
            <a:r>
              <a:rPr lang="en-US" sz="1900" kern="0" dirty="0"/>
              <a:t>Neutron-rich beams from gas catchers: the </a:t>
            </a:r>
            <a:r>
              <a:rPr lang="en-US" sz="1900" kern="0" dirty="0" err="1"/>
              <a:t>nuCARIBU</a:t>
            </a:r>
            <a:r>
              <a:rPr lang="en-US" sz="1900" kern="0" dirty="0"/>
              <a:t> and N=126 factory facilities (10/22 @ 11:00 a.m.)</a:t>
            </a:r>
          </a:p>
          <a:p>
            <a:pPr lvl="1"/>
            <a:r>
              <a:rPr lang="en-US" sz="1900" kern="0" dirty="0"/>
              <a:t>NEXT - A new setup to study Neutron-rich Exotic, heavy, nuclei produced in multinucleon Transfer reactions (10/23 @ 9:20 a.m.)</a:t>
            </a:r>
          </a:p>
          <a:p>
            <a:pPr lvl="1"/>
            <a:r>
              <a:rPr lang="en-US" sz="1900" kern="0" dirty="0"/>
              <a:t>KISS1.5 for multi-nucleon transfer experiment, ion optics of a mass range separator (10/21 @ 4:00 p.m.)</a:t>
            </a:r>
          </a:p>
          <a:p>
            <a:r>
              <a:rPr lang="en-US" sz="2100" kern="0" dirty="0"/>
              <a:t>Superheavy elements</a:t>
            </a:r>
          </a:p>
          <a:p>
            <a:pPr lvl="1"/>
            <a:r>
              <a:rPr lang="en-US" sz="1900" kern="0" dirty="0"/>
              <a:t>Progress on the new Universal High-Density Gas Stopping Cell (</a:t>
            </a:r>
            <a:r>
              <a:rPr lang="en-US" sz="1900" kern="0" dirty="0" err="1"/>
              <a:t>UniCell</a:t>
            </a:r>
            <a:r>
              <a:rPr lang="en-US" sz="1900" kern="0" dirty="0"/>
              <a:t>) for </a:t>
            </a:r>
            <a:r>
              <a:rPr lang="en-US" sz="1900" kern="0" dirty="0" err="1"/>
              <a:t>Supherheavy</a:t>
            </a:r>
            <a:r>
              <a:rPr lang="en-US" sz="1900" kern="0" dirty="0"/>
              <a:t> Element Chemistry Studies (10/22 @ 11:40 a.m.)</a:t>
            </a:r>
          </a:p>
          <a:p>
            <a:r>
              <a:rPr lang="en-US" sz="2100" kern="0" dirty="0"/>
              <a:t>Extra credit (posters)</a:t>
            </a:r>
          </a:p>
          <a:p>
            <a:pPr lvl="1"/>
            <a:r>
              <a:rPr lang="en-US" sz="1900" kern="0" dirty="0"/>
              <a:t>Commissioning the N=126 Factory, a new multi-nucleon transfer reaction facility at Argonne National Laboratory</a:t>
            </a:r>
          </a:p>
          <a:p>
            <a:pPr lvl="1"/>
            <a:r>
              <a:rPr lang="en-US" sz="1900" kern="0" dirty="0"/>
              <a:t>Beam Stopping Operation at FRIB with the Advanced Cryogenic Gas Stopper</a:t>
            </a:r>
          </a:p>
          <a:p>
            <a:pPr lvl="1"/>
            <a:r>
              <a:rPr lang="en-US" sz="1900" kern="0" dirty="0"/>
              <a:t>The First Radioactive Ion Beams at the St. Benedict Trapping Facility</a:t>
            </a:r>
          </a:p>
        </p:txBody>
      </p:sp>
    </p:spTree>
    <p:extLst>
      <p:ext uri="{BB962C8B-B14F-4D97-AF65-F5344CB8AC3E}">
        <p14:creationId xmlns:p14="http://schemas.microsoft.com/office/powerpoint/2010/main" val="1060266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FFE16A-7F6F-0BD0-E5FB-6F84A563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Manipulating Phase Space and Time Structure of Stopped Beams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0A96F-BF98-6545-6473-922CDC46B6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A65B9D-38E0-4803-F0D2-1A75D71427A2}"/>
              </a:ext>
            </a:extLst>
          </p:cNvPr>
          <p:cNvGrpSpPr/>
          <p:nvPr/>
        </p:nvGrpSpPr>
        <p:grpSpPr>
          <a:xfrm>
            <a:off x="8001000" y="1060064"/>
            <a:ext cx="3457759" cy="2328164"/>
            <a:chOff x="6115201" y="1143000"/>
            <a:chExt cx="2344034" cy="17920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A93AE9-14A8-6789-E129-1B991AE4C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77000" y="1143000"/>
              <a:ext cx="1753920" cy="166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8216F3-3F99-DF2B-5156-95CD243A0F00}"/>
                </a:ext>
              </a:extLst>
            </p:cNvPr>
            <p:cNvCxnSpPr/>
            <p:nvPr/>
          </p:nvCxnSpPr>
          <p:spPr>
            <a:xfrm flipH="1">
              <a:off x="6265920" y="2397564"/>
              <a:ext cx="30480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D0B23B6-D83B-AD4C-93DC-DF41DF87042B}"/>
                </a:ext>
              </a:extLst>
            </p:cNvPr>
            <p:cNvCxnSpPr/>
            <p:nvPr/>
          </p:nvCxnSpPr>
          <p:spPr>
            <a:xfrm>
              <a:off x="8001864" y="1368089"/>
              <a:ext cx="0" cy="225089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DC78A53-2E62-1037-D227-5F77F1E74449}"/>
                </a:ext>
              </a:extLst>
            </p:cNvPr>
            <p:cNvCxnSpPr/>
            <p:nvPr/>
          </p:nvCxnSpPr>
          <p:spPr>
            <a:xfrm>
              <a:off x="6629746" y="1368089"/>
              <a:ext cx="1371600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44F19A-0582-C062-766D-87F7937D44D6}"/>
                </a:ext>
              </a:extLst>
            </p:cNvPr>
            <p:cNvSpPr txBox="1"/>
            <p:nvPr/>
          </p:nvSpPr>
          <p:spPr>
            <a:xfrm>
              <a:off x="6115201" y="1255545"/>
              <a:ext cx="509883" cy="2727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RF 0°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B531859-C03C-84EC-43B9-4163BA2A455A}"/>
                </a:ext>
              </a:extLst>
            </p:cNvPr>
            <p:cNvCxnSpPr/>
            <p:nvPr/>
          </p:nvCxnSpPr>
          <p:spPr>
            <a:xfrm>
              <a:off x="6265920" y="1559364"/>
              <a:ext cx="0" cy="8382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286351-37CD-589D-A08B-F2837F48C971}"/>
                </a:ext>
              </a:extLst>
            </p:cNvPr>
            <p:cNvSpPr txBox="1"/>
            <p:nvPr/>
          </p:nvSpPr>
          <p:spPr>
            <a:xfrm>
              <a:off x="7789919" y="2245165"/>
              <a:ext cx="669316" cy="2727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RF 180°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EA71312-C7A9-42FA-7887-04C86D5B37EF}"/>
                </a:ext>
              </a:extLst>
            </p:cNvPr>
            <p:cNvCxnSpPr/>
            <p:nvPr/>
          </p:nvCxnSpPr>
          <p:spPr>
            <a:xfrm flipV="1">
              <a:off x="6115201" y="2245164"/>
              <a:ext cx="760318" cy="4171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55AFD3-6AF3-53A2-5232-8B3DFA677090}"/>
                </a:ext>
              </a:extLst>
            </p:cNvPr>
            <p:cNvSpPr txBox="1"/>
            <p:nvPr/>
          </p:nvSpPr>
          <p:spPr>
            <a:xfrm>
              <a:off x="6229544" y="2662354"/>
              <a:ext cx="952975" cy="2727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Beam Path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68BBE4D-5B07-5BA1-2225-2324CC9C0260}"/>
                </a:ext>
              </a:extLst>
            </p:cNvPr>
            <p:cNvCxnSpPr/>
            <p:nvPr/>
          </p:nvCxnSpPr>
          <p:spPr>
            <a:xfrm>
              <a:off x="7789920" y="1559364"/>
              <a:ext cx="609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3068ED-1E68-D26A-15A4-37BD7E2B79F1}"/>
                </a:ext>
              </a:extLst>
            </p:cNvPr>
            <p:cNvCxnSpPr/>
            <p:nvPr/>
          </p:nvCxnSpPr>
          <p:spPr>
            <a:xfrm>
              <a:off x="8399520" y="1559364"/>
              <a:ext cx="0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6713A17-7627-BBE5-D8E3-28ED72F914F2}"/>
                </a:ext>
              </a:extLst>
            </p:cNvPr>
            <p:cNvCxnSpPr/>
            <p:nvPr/>
          </p:nvCxnSpPr>
          <p:spPr>
            <a:xfrm>
              <a:off x="7332720" y="2397564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16E85D54-543E-D3D7-5A89-318A5E2C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9183" y="3536477"/>
            <a:ext cx="4437522" cy="238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42899E7-1BDA-B86F-1714-3A9C4D2A5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2" y="1060064"/>
            <a:ext cx="7223559" cy="4952827"/>
          </a:xfrm>
        </p:spPr>
        <p:txBody>
          <a:bodyPr>
            <a:normAutofit/>
          </a:bodyPr>
          <a:lstStyle/>
          <a:p>
            <a:r>
              <a:rPr lang="en-US" sz="2200" dirty="0"/>
              <a:t>Oscillating </a:t>
            </a:r>
            <a:r>
              <a:rPr lang="en-US" sz="2200" dirty="0" err="1"/>
              <a:t>quadrupole</a:t>
            </a:r>
            <a:r>
              <a:rPr lang="en-US" sz="2200" dirty="0"/>
              <a:t> electric fields provide transverse confinement – Radio Frequency </a:t>
            </a:r>
            <a:r>
              <a:rPr lang="en-US" sz="2200" dirty="0" err="1"/>
              <a:t>Quadrupole</a:t>
            </a:r>
            <a:r>
              <a:rPr lang="en-US" sz="2200" dirty="0"/>
              <a:t> (RFQ)</a:t>
            </a:r>
          </a:p>
          <a:p>
            <a:pPr lvl="1"/>
            <a:r>
              <a:rPr lang="en-US" sz="1900" dirty="0"/>
              <a:t>Confinement depends on RF voltage, frequency</a:t>
            </a:r>
          </a:p>
          <a:p>
            <a:pPr lvl="1"/>
            <a:r>
              <a:rPr lang="en-US" sz="1900" dirty="0"/>
              <a:t>Analogous to focusing/defocusing system</a:t>
            </a:r>
          </a:p>
          <a:p>
            <a:r>
              <a:rPr lang="en-US" sz="2200" dirty="0"/>
              <a:t>Cooling</a:t>
            </a:r>
            <a:r>
              <a:rPr lang="en-US" sz="2200" b="1" dirty="0"/>
              <a:t> </a:t>
            </a:r>
          </a:p>
          <a:p>
            <a:pPr lvl="1"/>
            <a:r>
              <a:rPr lang="en-US" sz="1900" dirty="0"/>
              <a:t>Buffer gas (usually He) damps ion motion</a:t>
            </a:r>
          </a:p>
          <a:p>
            <a:r>
              <a:rPr lang="en-US" sz="2200" dirty="0"/>
              <a:t>Moving and trapping ions</a:t>
            </a:r>
          </a:p>
          <a:p>
            <a:pPr lvl="1"/>
            <a:r>
              <a:rPr lang="en-US" sz="1900" dirty="0"/>
              <a:t>Axial electric field created by segmentation of RFQ rods and application of additional DC potentials along rod in addition to RF</a:t>
            </a:r>
          </a:p>
          <a:p>
            <a:pPr lvl="1"/>
            <a:r>
              <a:rPr lang="en-US" sz="1900" dirty="0"/>
              <a:t>Apply longitudinal push/drag field or form axial trap</a:t>
            </a:r>
          </a:p>
          <a:p>
            <a:r>
              <a:rPr lang="en-US" sz="2100" dirty="0"/>
              <a:t>Must be able to handle large number of ions to make full use of high-intensity stopped beams available at FRIB</a:t>
            </a:r>
          </a:p>
          <a:p>
            <a:pPr lvl="1"/>
            <a:r>
              <a:rPr lang="en-US" sz="1900" dirty="0"/>
              <a:t>Particularly true for reaccelerated beams</a:t>
            </a:r>
          </a:p>
          <a:p>
            <a:endParaRPr lang="en-US" sz="2600" dirty="0"/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348379D8-7497-CC72-9151-9353F1AE4D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2137340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D29659-86A7-4F8E-F3D3-0F81B9DD9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Generations of RFQ Cooler/Bunchers Developed at FRIB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1298E7-0EF5-D885-562D-FA9DEBE33C7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066800"/>
            <a:ext cx="6070600" cy="4937125"/>
          </a:xfrm>
        </p:spPr>
        <p:txBody>
          <a:bodyPr/>
          <a:lstStyle/>
          <a:p>
            <a:r>
              <a:rPr lang="en-US" dirty="0"/>
              <a:t>First Generation – the LEBIT cooler/buncher</a:t>
            </a:r>
            <a:r>
              <a:rPr lang="en-US" baseline="30000" dirty="0"/>
              <a:t>1</a:t>
            </a:r>
          </a:p>
          <a:p>
            <a:pPr lvl="1"/>
            <a:r>
              <a:rPr lang="en-US" dirty="0"/>
              <a:t>First three-stage device separating cooling and bunching stages</a:t>
            </a:r>
          </a:p>
          <a:p>
            <a:pPr lvl="1"/>
            <a:r>
              <a:rPr lang="en-US" dirty="0"/>
              <a:t>Cryogenic capable with circulating LN2</a:t>
            </a:r>
          </a:p>
          <a:p>
            <a:r>
              <a:rPr lang="en-US" dirty="0"/>
              <a:t>Second generation – the BECOLA cooler/buncher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Optimized for low energy spreads</a:t>
            </a:r>
          </a:p>
          <a:p>
            <a:pPr lvl="1"/>
            <a:r>
              <a:rPr lang="en-US" dirty="0"/>
              <a:t>Cryogenic capable with flowing LN2</a:t>
            </a:r>
          </a:p>
          <a:p>
            <a:pPr lvl="1"/>
            <a:r>
              <a:rPr lang="en-US" dirty="0"/>
              <a:t>Same design used for RTGC and ACGS extraction RFQs</a:t>
            </a:r>
          </a:p>
          <a:p>
            <a:r>
              <a:rPr lang="en-US" dirty="0"/>
              <a:t>Third generation – the EBIT cooler/buncher</a:t>
            </a:r>
          </a:p>
          <a:p>
            <a:pPr lvl="1"/>
            <a:r>
              <a:rPr lang="en-US" dirty="0"/>
              <a:t>Optimized for large ion capacity and acceptance</a:t>
            </a:r>
          </a:p>
          <a:p>
            <a:pPr lvl="1"/>
            <a:r>
              <a:rPr lang="en-US" dirty="0"/>
              <a:t>Cryogenic capable using cryocooler</a:t>
            </a:r>
          </a:p>
          <a:p>
            <a:pPr lvl="1"/>
            <a:r>
              <a:rPr lang="en-US" dirty="0"/>
              <a:t>Design copied for many other experiments</a:t>
            </a:r>
          </a:p>
          <a:p>
            <a:pPr lvl="2"/>
            <a:r>
              <a:rPr lang="en-US" dirty="0"/>
              <a:t>ATLANTIS and N=126 Factory at ANL</a:t>
            </a:r>
          </a:p>
          <a:p>
            <a:pPr lvl="2"/>
            <a:r>
              <a:rPr lang="en-US" dirty="0"/>
              <a:t>St. Benedict at U. Notre Dame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099E7-B133-EE3C-A979-EA815711A6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205CE3-3128-4085-A367-F78B35F12C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346" y="1095638"/>
            <a:ext cx="2955906" cy="2216930"/>
          </a:xfrm>
          <a:prstGeom prst="rect">
            <a:avLst/>
          </a:prstGeom>
        </p:spPr>
      </p:pic>
      <p:pic>
        <p:nvPicPr>
          <p:cNvPr id="7" name="Picture 6" descr="A picture containing indoor, table, wall&#10;&#10;Description automatically generated">
            <a:extLst>
              <a:ext uri="{FF2B5EF4-FFF2-40B4-BE49-F238E27FC236}">
                <a16:creationId xmlns:a16="http://schemas.microsoft.com/office/drawing/2014/main" id="{6CC3CA24-FCA7-D03E-F4EA-8289AB2F2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123" y="3393908"/>
            <a:ext cx="3855877" cy="25051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9B281A-40FD-781A-43E9-83AD9CEB4957}"/>
              </a:ext>
            </a:extLst>
          </p:cNvPr>
          <p:cNvSpPr txBox="1"/>
          <p:nvPr/>
        </p:nvSpPr>
        <p:spPr>
          <a:xfrm>
            <a:off x="4556875" y="6101185"/>
            <a:ext cx="5729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S. Schwarz, </a:t>
            </a:r>
            <a:r>
              <a:rPr lang="en-US" sz="1200" i="1" dirty="0"/>
              <a:t>et al</a:t>
            </a:r>
            <a:r>
              <a:rPr lang="en-US" sz="1200" dirty="0"/>
              <a:t>., NIMA </a:t>
            </a:r>
            <a:r>
              <a:rPr lang="en-US" sz="1200" b="1" dirty="0"/>
              <a:t>816</a:t>
            </a:r>
            <a:r>
              <a:rPr lang="en-US" sz="1200" dirty="0"/>
              <a:t>, 131–141 (2016)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B.R. </a:t>
            </a:r>
            <a:r>
              <a:rPr lang="en-US" sz="1200" dirty="0" err="1"/>
              <a:t>Barquest</a:t>
            </a:r>
            <a:r>
              <a:rPr lang="en-US" sz="1200" dirty="0"/>
              <a:t>, NIMA </a:t>
            </a:r>
            <a:r>
              <a:rPr lang="en-US" sz="1200" b="1" dirty="0"/>
              <a:t>866</a:t>
            </a:r>
            <a:r>
              <a:rPr lang="en-US" sz="1200" dirty="0"/>
              <a:t>, 18–28 (2017) </a:t>
            </a:r>
          </a:p>
          <a:p>
            <a:r>
              <a:rPr lang="en-US" sz="1200" baseline="30000" dirty="0"/>
              <a:t>3</a:t>
            </a:r>
            <a:r>
              <a:rPr lang="en-US" sz="1200" dirty="0"/>
              <a:t>A. Lapierre, et al., J. Phys.: Conf. Ser. 2743, 012063 (2024)</a:t>
            </a:r>
          </a:p>
        </p:txBody>
      </p:sp>
      <p:pic>
        <p:nvPicPr>
          <p:cNvPr id="3074" name="Picture 2" descr="Stacks Image 163">
            <a:extLst>
              <a:ext uri="{FF2B5EF4-FFF2-40B4-BE49-F238E27FC236}">
                <a16:creationId xmlns:a16="http://schemas.microsoft.com/office/drawing/2014/main" id="{87FB6767-B342-4F02-9900-617E2E50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771" y="1095638"/>
            <a:ext cx="2955905" cy="221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0C5FD2-C0EB-D5C6-49D9-50B3C96F28F5}"/>
              </a:ext>
            </a:extLst>
          </p:cNvPr>
          <p:cNvSpPr txBox="1"/>
          <p:nvPr/>
        </p:nvSpPr>
        <p:spPr>
          <a:xfrm>
            <a:off x="5943771" y="292646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LEBIT CB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3C475A-97A5-78F6-C6B6-0E68AA852196}"/>
              </a:ext>
            </a:extLst>
          </p:cNvPr>
          <p:cNvSpPr txBox="1"/>
          <p:nvPr/>
        </p:nvSpPr>
        <p:spPr>
          <a:xfrm>
            <a:off x="8967356" y="2712931"/>
            <a:ext cx="1548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BECOLA CB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(Brad </a:t>
            </a:r>
            <a:r>
              <a:rPr lang="en-US" sz="1400" b="1" dirty="0" err="1">
                <a:solidFill>
                  <a:schemeClr val="bg1"/>
                </a:solidFill>
              </a:rPr>
              <a:t>Barquest</a:t>
            </a:r>
            <a:r>
              <a:rPr lang="en-US" sz="1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66E214-57CF-82BD-5C0B-6E72E5A92CB1}"/>
              </a:ext>
            </a:extLst>
          </p:cNvPr>
          <p:cNvSpPr txBox="1"/>
          <p:nvPr/>
        </p:nvSpPr>
        <p:spPr>
          <a:xfrm>
            <a:off x="5943771" y="552977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EBIT CB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DF6DDA1-0420-A776-4B66-E16FA2C7E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2319852"/>
            <a:ext cx="1446719" cy="96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6D99CDB-847A-1724-E911-A17AA1BF0321}"/>
              </a:ext>
            </a:extLst>
          </p:cNvPr>
          <p:cNvSpPr txBox="1">
            <a:spLocks/>
          </p:cNvSpPr>
          <p:nvPr/>
        </p:nvSpPr>
        <p:spPr>
          <a:xfrm>
            <a:off x="6197593" y="6452898"/>
            <a:ext cx="5080007" cy="36462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457126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1332656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6F07B-1B17-E3B9-C564-2A8DACD5D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Collinear Las Spectroscopy (CLS) of Rare Isotope Beams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A9A1768-DFAC-FF90-D9B7-C5A275BF5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990600"/>
            <a:ext cx="7691555" cy="505577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2FF77C-63A9-75ED-E982-9799A96D75BA}"/>
              </a:ext>
            </a:extLst>
          </p:cNvPr>
          <p:cNvSpPr txBox="1">
            <a:spLocks/>
          </p:cNvSpPr>
          <p:nvPr/>
        </p:nvSpPr>
        <p:spPr>
          <a:xfrm>
            <a:off x="4191000" y="4409495"/>
            <a:ext cx="6781800" cy="1636877"/>
          </a:xfrm>
          <a:prstGeom prst="rect">
            <a:avLst/>
          </a:prstGeom>
        </p:spPr>
        <p:txBody>
          <a:bodyPr>
            <a:normAutofit/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kern="0" dirty="0"/>
              <a:t>Infer µ, Q, &lt;r</a:t>
            </a:r>
            <a:r>
              <a:rPr lang="en-US" sz="2000" kern="0" baseline="-25000" dirty="0"/>
              <a:t>ch</a:t>
            </a:r>
            <a:r>
              <a:rPr lang="en-US" sz="2000" kern="0" baseline="30000" dirty="0"/>
              <a:t>2</a:t>
            </a:r>
            <a:r>
              <a:rPr lang="en-US" sz="2000" kern="0" dirty="0"/>
              <a:t>&gt; of rare isotopes from hyperfine spectra</a:t>
            </a:r>
          </a:p>
          <a:p>
            <a:r>
              <a:rPr lang="en-US" sz="2000" kern="0" dirty="0"/>
              <a:t>Pioneered at ISOL facilities </a:t>
            </a:r>
          </a:p>
          <a:p>
            <a:r>
              <a:rPr lang="en-US" sz="2000" kern="0" dirty="0"/>
              <a:t>Projectile fragmentation offers complementary capabilities (beams not available at ISOL)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D08CEC-2F63-B56F-B637-E85BCB7C4BED}"/>
              </a:ext>
            </a:extLst>
          </p:cNvPr>
          <p:cNvSpPr/>
          <p:nvPr/>
        </p:nvSpPr>
        <p:spPr>
          <a:xfrm>
            <a:off x="0" y="1066800"/>
            <a:ext cx="31968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K.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Blaum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</a:rPr>
              <a:t>et al.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</a:rPr>
              <a:t>Phys. Scr.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2013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 014017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4DB2B-6C75-958C-CBE3-51803ED04B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167958"/>
            <a:ext cx="2871197" cy="2888538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FB90189-71F3-B23F-3826-ABC5969C03E0}"/>
              </a:ext>
            </a:extLst>
          </p:cNvPr>
          <p:cNvSpPr txBox="1">
            <a:spLocks/>
          </p:cNvSpPr>
          <p:nvPr/>
        </p:nvSpPr>
        <p:spPr>
          <a:xfrm>
            <a:off x="11176000" y="6356350"/>
            <a:ext cx="1016000" cy="365125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126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64308"/>
                </a:solidFill>
                <a:latin typeface="Arial" pitchFamily="34" charset="0"/>
                <a:ea typeface="ヒラギノ角ゴ Pro W3" charset="-128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1762EC0D-B10C-0A23-8A51-ADDAE6593E88}"/>
              </a:ext>
            </a:extLst>
          </p:cNvPr>
          <p:cNvSpPr txBox="1">
            <a:spLocks/>
          </p:cNvSpPr>
          <p:nvPr/>
        </p:nvSpPr>
        <p:spPr>
          <a:xfrm>
            <a:off x="6197593" y="6452898"/>
            <a:ext cx="5080007" cy="36462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457126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1007138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DFF6D2-0D39-3281-BE3A-05F333A68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69095"/>
            <a:ext cx="11988800" cy="911948"/>
          </a:xfrm>
        </p:spPr>
        <p:txBody>
          <a:bodyPr/>
          <a:lstStyle/>
          <a:p>
            <a:r>
              <a:rPr lang="en-US" dirty="0"/>
              <a:t>BECOLA Facility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Be</a:t>
            </a:r>
            <a:r>
              <a:rPr lang="en-US" dirty="0"/>
              <a:t>am </a:t>
            </a:r>
            <a:r>
              <a:rPr lang="en-US" dirty="0">
                <a:solidFill>
                  <a:srgbClr val="FF0000"/>
                </a:solidFill>
              </a:rPr>
              <a:t>Co</a:t>
            </a:r>
            <a:r>
              <a:rPr lang="en-US" dirty="0"/>
              <a:t>oling and </a:t>
            </a:r>
            <a:r>
              <a:rPr lang="en-US" dirty="0">
                <a:solidFill>
                  <a:srgbClr val="FF0000"/>
                </a:solidFill>
              </a:rPr>
              <a:t>La</a:t>
            </a:r>
            <a:r>
              <a:rPr lang="en-US" dirty="0"/>
              <a:t>ser Spectroscopy)</a:t>
            </a:r>
          </a:p>
        </p:txBody>
      </p:sp>
      <p:pic>
        <p:nvPicPr>
          <p:cNvPr id="5" name="Picture 6" descr="becola_3.jpg                                                   01114366Macintosh HD                   7C263204:">
            <a:extLst>
              <a:ext uri="{FF2B5EF4-FFF2-40B4-BE49-F238E27FC236}">
                <a16:creationId xmlns:a16="http://schemas.microsoft.com/office/drawing/2014/main" id="{2493D180-6383-EF8C-6FE3-0F69EA1F6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4" t="31825" r="8821" b="28812"/>
          <a:stretch>
            <a:fillRect/>
          </a:stretch>
        </p:blipFill>
        <p:spPr bwMode="auto">
          <a:xfrm>
            <a:off x="4724917" y="1478756"/>
            <a:ext cx="5703094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62C7AD76-1D48-0A4C-0C3B-F350AD427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6032" y="3567426"/>
            <a:ext cx="10326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ja-JP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laser system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5AF8FF4F-C657-2B4B-08F9-649C5100F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863" y="4352174"/>
            <a:ext cx="120738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ja-JP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cooler/</a:t>
            </a:r>
            <a:r>
              <a:rPr lang="en-US" altLang="ja-JP" sz="12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buncher</a:t>
            </a:r>
            <a:endParaRPr lang="en-US" altLang="ja-JP" sz="12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43E03023-AAD5-1720-84EC-2E22AFF93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6714" y="4932761"/>
            <a:ext cx="11288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ja-JP" sz="1200">
                <a:solidFill>
                  <a:srgbClr val="FF0000"/>
                </a:solidFill>
                <a:ea typeface="ＭＳ Ｐゴシック" panose="020B0600070205080204" pitchFamily="34" charset="-128"/>
              </a:rPr>
              <a:t>laser injection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A2DDB781-D49C-7D07-4E88-AEA7D93F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916" y="3313511"/>
            <a:ext cx="20485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ja-JP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collinear laser spectroscopy</a:t>
            </a:r>
          </a:p>
        </p:txBody>
      </p:sp>
      <p:sp>
        <p:nvSpPr>
          <p:cNvPr id="10" name="Line 12">
            <a:extLst>
              <a:ext uri="{FF2B5EF4-FFF2-40B4-BE49-F238E27FC236}">
                <a16:creationId xmlns:a16="http://schemas.microsoft.com/office/drawing/2014/main" id="{B282CC13-9627-8360-DB43-CA6EEB64587E}"/>
              </a:ext>
            </a:extLst>
          </p:cNvPr>
          <p:cNvSpPr>
            <a:spLocks noChangeShapeType="1"/>
          </p:cNvSpPr>
          <p:nvPr/>
        </p:nvSpPr>
        <p:spPr bwMode="auto">
          <a:xfrm>
            <a:off x="9348112" y="1664494"/>
            <a:ext cx="300038" cy="64651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55A5B89A-C3D2-9F45-DC1D-AB4297C76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7634" y="1509249"/>
            <a:ext cx="1040478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ja-JP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rare isotope </a:t>
            </a:r>
          </a:p>
          <a:p>
            <a:pPr algn="r">
              <a:lnSpc>
                <a:spcPct val="80000"/>
              </a:lnSpc>
            </a:pPr>
            <a:r>
              <a:rPr lang="en-US" altLang="ja-JP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beams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E7090D-D284-1C1F-6D89-801CA030048E}"/>
              </a:ext>
            </a:extLst>
          </p:cNvPr>
          <p:cNvCxnSpPr/>
          <p:nvPr/>
        </p:nvCxnSpPr>
        <p:spPr>
          <a:xfrm flipH="1">
            <a:off x="6212006" y="3813572"/>
            <a:ext cx="1601391" cy="333375"/>
          </a:xfrm>
          <a:prstGeom prst="straightConnector1">
            <a:avLst/>
          </a:prstGeom>
          <a:ln w="1905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577086F-7085-44DB-523C-8B7CCEB46E86}"/>
              </a:ext>
            </a:extLst>
          </p:cNvPr>
          <p:cNvCxnSpPr/>
          <p:nvPr/>
        </p:nvCxnSpPr>
        <p:spPr>
          <a:xfrm flipH="1">
            <a:off x="4603472" y="4296967"/>
            <a:ext cx="875109" cy="182165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0">
            <a:extLst>
              <a:ext uri="{FF2B5EF4-FFF2-40B4-BE49-F238E27FC236}">
                <a16:creationId xmlns:a16="http://schemas.microsoft.com/office/drawing/2014/main" id="{B68C07D9-8713-3D4E-CE9A-D7FD610BB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384" y="4423731"/>
            <a:ext cx="771366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0000"/>
              </a:lnSpc>
            </a:pPr>
            <a:r>
              <a:rPr lang="en-US" altLang="ja-JP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laser/ion</a:t>
            </a:r>
          </a:p>
          <a:p>
            <a:pPr algn="r">
              <a:lnSpc>
                <a:spcPct val="80000"/>
              </a:lnSpc>
            </a:pPr>
            <a:r>
              <a:rPr lang="en-US" altLang="ja-JP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beams</a:t>
            </a:r>
          </a:p>
        </p:txBody>
      </p:sp>
      <p:pic>
        <p:nvPicPr>
          <p:cNvPr id="15" name="Picture 21">
            <a:extLst>
              <a:ext uri="{FF2B5EF4-FFF2-40B4-BE49-F238E27FC236}">
                <a16:creationId xmlns:a16="http://schemas.microsoft.com/office/drawing/2014/main" id="{422C521A-C2D0-DA0C-40D3-1BC071DC6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9" t="30145" r="16084"/>
          <a:stretch>
            <a:fillRect/>
          </a:stretch>
        </p:blipFill>
        <p:spPr bwMode="auto">
          <a:xfrm>
            <a:off x="9747033" y="3811258"/>
            <a:ext cx="2292567" cy="153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8">
            <a:extLst>
              <a:ext uri="{FF2B5EF4-FFF2-40B4-BE49-F238E27FC236}">
                <a16:creationId xmlns:a16="http://schemas.microsoft.com/office/drawing/2014/main" id="{62669182-EADC-86CF-FEF3-FB81B68B5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1174" y="2535671"/>
            <a:ext cx="898708" cy="3877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PIG offline</a:t>
            </a:r>
          </a:p>
          <a:p>
            <a:pPr>
              <a:lnSpc>
                <a:spcPct val="80000"/>
              </a:lnSpc>
            </a:pPr>
            <a:r>
              <a:rPr lang="en-US" altLang="ja-JP" sz="1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ion source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6AB9F0-40DD-19FA-2149-116AD9A76A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9" r="6311" b="10666"/>
          <a:stretch/>
        </p:blipFill>
        <p:spPr>
          <a:xfrm>
            <a:off x="10476032" y="1526621"/>
            <a:ext cx="1401043" cy="10008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FDC359-87F2-107E-BB10-6230CD46C959}"/>
                  </a:ext>
                </a:extLst>
              </p:cNvPr>
              <p:cNvSpPr txBox="1"/>
              <p:nvPr/>
            </p:nvSpPr>
            <p:spPr>
              <a:xfrm>
                <a:off x="65288" y="1025322"/>
                <a:ext cx="6411712" cy="3268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64308"/>
                    </a:solidFill>
                    <a:latin typeface="+mn-lt"/>
                  </a:rPr>
                  <a:t>Ground and isomeric states’ electromagnetic moments (</a:t>
                </a:r>
                <a:r>
                  <a:rPr lang="en-US" sz="2000" dirty="0">
                    <a:solidFill>
                      <a:srgbClr val="064308"/>
                    </a:solidFill>
                    <a:latin typeface="Symbol" pitchFamily="2" charset="2"/>
                  </a:rPr>
                  <a:t>m</a:t>
                </a:r>
                <a:r>
                  <a:rPr lang="en-US" sz="2000" dirty="0">
                    <a:solidFill>
                      <a:srgbClr val="064308"/>
                    </a:solidFill>
                    <a:latin typeface="+mn-lt"/>
                  </a:rPr>
                  <a:t>, </a:t>
                </a:r>
                <a:r>
                  <a:rPr lang="en-US" sz="2000" i="1" dirty="0">
                    <a:solidFill>
                      <a:srgbClr val="064308"/>
                    </a:solidFill>
                    <a:latin typeface="+mn-lt"/>
                  </a:rPr>
                  <a:t>Q</a:t>
                </a:r>
                <a:r>
                  <a:rPr lang="en-US" sz="2000" dirty="0">
                    <a:solidFill>
                      <a:srgbClr val="064308"/>
                    </a:solidFill>
                    <a:latin typeface="+mn-lt"/>
                  </a:rPr>
                  <a:t>) and charge radius (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>
                            <a:solidFill>
                              <a:srgbClr val="064308"/>
                            </a:solidFill>
                            <a:latin typeface="+mn-lt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rgbClr val="064308"/>
                                </a:solidFill>
                                <a:latin typeface="+mn-lt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64308"/>
                                </a:solidFill>
                                <a:latin typeface="+mn-lt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064308"/>
                                </a:solidFill>
                                <a:latin typeface="+mn-lt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solidFill>
                      <a:srgbClr val="064308"/>
                    </a:solidFill>
                    <a:latin typeface="+mn-lt"/>
                  </a:rPr>
                  <a:t>)</a:t>
                </a:r>
                <a:endPara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endParaRPr>
              </a:p>
              <a:p>
                <a:pPr lvl="1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- Transition metals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- Neutron-deficient isotopes</a:t>
                </a:r>
              </a:p>
              <a:p>
                <a:pPr marL="214313" indent="-21431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64308"/>
                    </a:solidFill>
                    <a:latin typeface="+mn-lt"/>
                  </a:rPr>
                  <a:t>Fundamental symmetry tests</a:t>
                </a:r>
              </a:p>
              <a:p>
                <a:pPr marL="214313" indent="-21431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64308"/>
                    </a:solidFill>
                    <a:latin typeface="+mn-lt"/>
                  </a:rPr>
                  <a:t>Bunched beam collinear laser spectroscopy</a:t>
                </a:r>
              </a:p>
              <a:p>
                <a:pPr marL="214313" indent="-21431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64308"/>
                    </a:solidFill>
                    <a:latin typeface="+mn-lt"/>
                  </a:rPr>
                  <a:t>Accepts up to 60 </a:t>
                </a:r>
                <a:r>
                  <a:rPr lang="en-US" sz="2000" dirty="0" err="1">
                    <a:solidFill>
                      <a:srgbClr val="064308"/>
                    </a:solidFill>
                    <a:latin typeface="+mn-lt"/>
                  </a:rPr>
                  <a:t>keV</a:t>
                </a:r>
                <a:r>
                  <a:rPr lang="en-US" sz="2000" dirty="0">
                    <a:solidFill>
                      <a:srgbClr val="064308"/>
                    </a:solidFill>
                    <a:latin typeface="+mn-lt"/>
                  </a:rPr>
                  <a:t> beam (typ. 30 </a:t>
                </a:r>
                <a:r>
                  <a:rPr lang="en-US" sz="2000" dirty="0" err="1">
                    <a:solidFill>
                      <a:srgbClr val="064308"/>
                    </a:solidFill>
                    <a:latin typeface="+mn-lt"/>
                  </a:rPr>
                  <a:t>keV</a:t>
                </a:r>
                <a:r>
                  <a:rPr lang="en-US" sz="2000" dirty="0">
                    <a:solidFill>
                      <a:srgbClr val="064308"/>
                    </a:solidFill>
                    <a:latin typeface="+mn-lt"/>
                  </a:rPr>
                  <a:t>)</a:t>
                </a:r>
              </a:p>
              <a:p>
                <a:pPr marL="214313" indent="-21431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64308"/>
                    </a:solidFill>
                    <a:latin typeface="+mn-lt"/>
                  </a:rPr>
                  <a:t>Polarized beam by optical pumping</a:t>
                </a:r>
              </a:p>
              <a:p>
                <a:pPr marL="214313" indent="-21431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64308"/>
                    </a:solidFill>
                    <a:latin typeface="+mn-lt"/>
                  </a:rPr>
                  <a:t>Recent CRIS upgrade</a:t>
                </a:r>
              </a:p>
              <a:p>
                <a:pPr marL="671439" lvl="1" indent="-214313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n-lt"/>
                  </a:rPr>
                  <a:t>collaboration With MIT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FDC359-87F2-107E-BB10-6230CD46C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8" y="1025322"/>
                <a:ext cx="6411712" cy="3268908"/>
              </a:xfrm>
              <a:prstGeom prst="rect">
                <a:avLst/>
              </a:prstGeom>
              <a:blipFill>
                <a:blip r:embed="rId5"/>
                <a:stretch>
                  <a:fillRect l="-988" t="-775" b="-3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A45AFF3-3100-C22F-C28D-2FC66B2B4A6C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8429592" y="3429000"/>
            <a:ext cx="549962" cy="9231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1">
            <a:extLst>
              <a:ext uri="{FF2B5EF4-FFF2-40B4-BE49-F238E27FC236}">
                <a16:creationId xmlns:a16="http://schemas.microsoft.com/office/drawing/2014/main" id="{5BD76D31-13CB-6881-EE17-3F762DE62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79244"/>
            <a:ext cx="4636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ja-JP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ＭＳ Ｐゴシック" panose="020B0600070205080204" pitchFamily="34" charset="-128"/>
              </a:rPr>
              <a:t>K. </a:t>
            </a:r>
            <a:r>
              <a:rPr lang="en-US" altLang="ja-JP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ＭＳ Ｐゴシック" panose="020B0600070205080204" pitchFamily="34" charset="-128"/>
              </a:rPr>
              <a:t>Minamisono</a:t>
            </a:r>
            <a:r>
              <a:rPr lang="en-US" altLang="ja-JP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ＭＳ Ｐゴシック" panose="020B0600070205080204" pitchFamily="34" charset="-128"/>
              </a:rPr>
              <a:t> et al, NIMA 709, 85 (2013);</a:t>
            </a:r>
          </a:p>
          <a:p>
            <a:r>
              <a:rPr lang="en-US" altLang="ja-JP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ＭＳ Ｐゴシック" panose="020B0600070205080204" pitchFamily="34" charset="-128"/>
              </a:rPr>
              <a:t>D. M. Rossi, K. M. et al., RSI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85, 093503 (2014);</a:t>
            </a:r>
          </a:p>
          <a:p>
            <a:r>
              <a:rPr lang="en-US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C. A. Ryder, K. M. et al.,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Spectrochim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Acta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Part B 113, 16 (2015).</a:t>
            </a:r>
            <a:endParaRPr lang="en-US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59C7D35C-3B31-9D3B-4BCD-EEF2A005BE4F}"/>
              </a:ext>
            </a:extLst>
          </p:cNvPr>
          <p:cNvSpPr txBox="1">
            <a:spLocks/>
          </p:cNvSpPr>
          <p:nvPr/>
        </p:nvSpPr>
        <p:spPr>
          <a:xfrm>
            <a:off x="11176000" y="6356350"/>
            <a:ext cx="1016000" cy="365125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126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64308"/>
                </a:solidFill>
                <a:latin typeface="Arial" pitchFamily="34" charset="0"/>
                <a:ea typeface="ヒラギノ角ゴ Pro W3" charset="-128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59227FA5-29F5-3258-E917-302BEC7EC1AD}"/>
              </a:ext>
            </a:extLst>
          </p:cNvPr>
          <p:cNvSpPr txBox="1">
            <a:spLocks/>
          </p:cNvSpPr>
          <p:nvPr/>
        </p:nvSpPr>
        <p:spPr>
          <a:xfrm>
            <a:off x="6197593" y="6452898"/>
            <a:ext cx="5080007" cy="36462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defTabSz="457126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276480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C785C-743A-768E-AB02-4BA49ECD7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69095"/>
            <a:ext cx="11988800" cy="911948"/>
          </a:xfrm>
        </p:spPr>
        <p:txBody>
          <a:bodyPr/>
          <a:lstStyle/>
          <a:p>
            <a:r>
              <a:rPr lang="en-US" dirty="0"/>
              <a:t>BECOLA RFQ</a:t>
            </a:r>
            <a:r>
              <a:rPr lang="en-US" baseline="30000" dirty="0"/>
              <a:t>1</a:t>
            </a:r>
            <a:r>
              <a:rPr lang="en-US" dirty="0"/>
              <a:t> Provides Cooled and Bunched Ion Beams for Laser Spectroscopy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BCFC17-E890-A1AE-C5A9-2FF12C8D37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118682-1B82-D8A4-9BC1-950FE4E0B3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R. Ringle, 10/19/2025, EMIS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1D43C2-A8B3-FA38-85CE-FD07B0F213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1005796"/>
            <a:ext cx="3531705" cy="1356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989E4C-52B2-7CB4-96D3-48E738EB9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632" y="3828572"/>
            <a:ext cx="3659635" cy="217997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2F61E7-817E-02E4-A47C-210A4DF16245}"/>
              </a:ext>
            </a:extLst>
          </p:cNvPr>
          <p:cNvSpPr txBox="1">
            <a:spLocks/>
          </p:cNvSpPr>
          <p:nvPr/>
        </p:nvSpPr>
        <p:spPr>
          <a:xfrm>
            <a:off x="0" y="1045510"/>
            <a:ext cx="3276600" cy="108808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Crosscut geometry</a:t>
            </a:r>
          </a:p>
          <a:p>
            <a:pPr lvl="1"/>
            <a:r>
              <a:rPr lang="en-US" sz="1900" kern="0" dirty="0"/>
              <a:t>Fewer electrodes</a:t>
            </a:r>
          </a:p>
          <a:p>
            <a:pPr lvl="1"/>
            <a:r>
              <a:rPr lang="en-US" sz="1900" kern="0" dirty="0"/>
              <a:t>Simplified wiring</a:t>
            </a:r>
          </a:p>
          <a:p>
            <a:pPr lvl="1"/>
            <a:r>
              <a:rPr lang="en-US" sz="1900" kern="0" dirty="0"/>
              <a:t>Smoother gradient</a:t>
            </a:r>
          </a:p>
        </p:txBody>
      </p:sp>
      <p:pic>
        <p:nvPicPr>
          <p:cNvPr id="9" name="Picture 8" descr="IMG_1247cropped.jpg">
            <a:extLst>
              <a:ext uri="{FF2B5EF4-FFF2-40B4-BE49-F238E27FC236}">
                <a16:creationId xmlns:a16="http://schemas.microsoft.com/office/drawing/2014/main" id="{CCA70DE4-98CF-0841-2021-C9919C79D7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28" y="4026877"/>
            <a:ext cx="2209800" cy="202826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6C4512-97A7-DD53-3405-304CF85328D4}"/>
              </a:ext>
            </a:extLst>
          </p:cNvPr>
          <p:cNvSpPr txBox="1">
            <a:spLocks/>
          </p:cNvSpPr>
          <p:nvPr/>
        </p:nvSpPr>
        <p:spPr bwMode="auto">
          <a:xfrm>
            <a:off x="2490438" y="4026877"/>
            <a:ext cx="5739162" cy="202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180066" indent="-180066" algn="l" defTabSz="802795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131" indent="-151555" algn="l" defTabSz="802795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213" indent="-160559" algn="l" defTabSz="802795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7764" indent="-133548" algn="l" defTabSz="802795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366" indent="-180066" algn="l" defTabSz="802795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1907" indent="-150666" algn="l" defTabSz="80724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78660" indent="-150666" algn="l" defTabSz="80724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5414" indent="-150666" algn="l" defTabSz="80724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2165" indent="-150666" algn="l" defTabSz="807246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RF</a:t>
            </a:r>
          </a:p>
          <a:p>
            <a:pPr lvl="1"/>
            <a:r>
              <a:rPr lang="en-US" sz="1900" kern="0" dirty="0"/>
              <a:t>Produced via tunable LC circuit</a:t>
            </a:r>
          </a:p>
          <a:p>
            <a:pPr lvl="1"/>
            <a:r>
              <a:rPr lang="en-US" sz="1900" kern="0" dirty="0"/>
              <a:t>Impedance matched with transmission line transformer</a:t>
            </a:r>
          </a:p>
          <a:p>
            <a:pPr lvl="1"/>
            <a:r>
              <a:rPr lang="en-US" sz="1900" kern="0" dirty="0" err="1"/>
              <a:t>Capacitively</a:t>
            </a:r>
            <a:r>
              <a:rPr lang="en-US" sz="1900" kern="0" dirty="0"/>
              <a:t> coupled to split electrodes</a:t>
            </a:r>
          </a:p>
          <a:p>
            <a:r>
              <a:rPr lang="en-US" kern="0" dirty="0"/>
              <a:t>DC</a:t>
            </a:r>
          </a:p>
          <a:p>
            <a:pPr lvl="1"/>
            <a:r>
              <a:rPr lang="en-US" sz="1900" kern="0" dirty="0"/>
              <a:t>Leads fed through inductor</a:t>
            </a:r>
          </a:p>
          <a:p>
            <a:pPr lvl="1"/>
            <a:r>
              <a:rPr lang="en-US" sz="1900" kern="0" dirty="0"/>
              <a:t>Minimizes RF at power supply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55866C-BD5C-4E63-01C7-7DEDF7B2F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8" y="2575821"/>
            <a:ext cx="4112084" cy="1252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DA4A3F-12A5-8F37-2A24-7E4CFE013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2136" y="1044880"/>
            <a:ext cx="3531705" cy="26487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6A58BF-6089-0F8E-CA1D-3F2A4FBC7EBF}"/>
              </a:ext>
            </a:extLst>
          </p:cNvPr>
          <p:cNvSpPr txBox="1"/>
          <p:nvPr/>
        </p:nvSpPr>
        <p:spPr>
          <a:xfrm>
            <a:off x="9011320" y="6079451"/>
            <a:ext cx="3122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B. R. </a:t>
            </a:r>
            <a:r>
              <a:rPr lang="en-US" sz="1200" dirty="0" err="1"/>
              <a:t>Barquest</a:t>
            </a:r>
            <a:r>
              <a:rPr lang="en-US" sz="1200" dirty="0"/>
              <a:t> et al., NIMA </a:t>
            </a:r>
            <a:r>
              <a:rPr lang="en-US" sz="1200" b="1" dirty="0"/>
              <a:t>866</a:t>
            </a:r>
            <a:r>
              <a:rPr lang="en-US" sz="1200" dirty="0"/>
              <a:t>, 18 (2017)</a:t>
            </a:r>
          </a:p>
        </p:txBody>
      </p:sp>
    </p:spTree>
    <p:extLst>
      <p:ext uri="{BB962C8B-B14F-4D97-AF65-F5344CB8AC3E}">
        <p14:creationId xmlns:p14="http://schemas.microsoft.com/office/powerpoint/2010/main" val="986675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2D62A-E1B7-46E0-3B98-15FC1560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69095"/>
            <a:ext cx="11988800" cy="911948"/>
          </a:xfrm>
        </p:spPr>
        <p:txBody>
          <a:bodyPr/>
          <a:lstStyle/>
          <a:p>
            <a:r>
              <a:rPr lang="en-US" dirty="0"/>
              <a:t>Bunched Ion Beams Reduce Background in CLS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B2B095-4A33-8181-A47B-706D913B67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17509-C25A-FF08-4393-E282B024D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R. Ringle, 10/19/2025, EMIS </a:t>
            </a:r>
          </a:p>
        </p:txBody>
      </p:sp>
      <p:pic>
        <p:nvPicPr>
          <p:cNvPr id="5" name="Picture 36" descr="IMG_1225.JPG                                                   01239D08Macintosh HD                   7C263204:">
            <a:extLst>
              <a:ext uri="{FF2B5EF4-FFF2-40B4-BE49-F238E27FC236}">
                <a16:creationId xmlns:a16="http://schemas.microsoft.com/office/drawing/2014/main" id="{95E4CECE-B707-4493-BEA6-D76BF44E7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1" r="10909"/>
          <a:stretch>
            <a:fillRect/>
          </a:stretch>
        </p:blipFill>
        <p:spPr bwMode="auto">
          <a:xfrm>
            <a:off x="1828800" y="1093412"/>
            <a:ext cx="3048000" cy="192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E052CC-CAF0-FDE6-974A-AD640024CF30}"/>
              </a:ext>
            </a:extLst>
          </p:cNvPr>
          <p:cNvGrpSpPr/>
          <p:nvPr/>
        </p:nvGrpSpPr>
        <p:grpSpPr>
          <a:xfrm>
            <a:off x="6785549" y="2865538"/>
            <a:ext cx="3788269" cy="3196447"/>
            <a:chOff x="4569400" y="2006753"/>
            <a:chExt cx="4574600" cy="41083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A77EAD-1E10-82AA-26D5-8E483FC71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400" y="2286000"/>
              <a:ext cx="4574600" cy="3829110"/>
            </a:xfrm>
            <a:prstGeom prst="rect">
              <a:avLst/>
            </a:prstGeom>
          </p:spPr>
        </p:pic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A5FD5DA5-6961-81A1-B1A0-000C4C7CB0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6811" y="2006753"/>
              <a:ext cx="269977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ja-JP" sz="2000" b="1" baseline="30000" dirty="0">
                  <a:solidFill>
                    <a:srgbClr val="008000"/>
                  </a:solidFill>
                </a:rPr>
                <a:t>39</a:t>
              </a:r>
              <a:r>
                <a:rPr kumimoji="1" lang="en-US" altLang="ja-JP" sz="2000" b="1" dirty="0">
                  <a:solidFill>
                    <a:srgbClr val="008000"/>
                  </a:solidFill>
                </a:rPr>
                <a:t>K I: 4p </a:t>
              </a:r>
              <a:r>
                <a:rPr kumimoji="1" lang="en-US" altLang="ja-JP" sz="2000" b="1" baseline="30000" dirty="0">
                  <a:solidFill>
                    <a:srgbClr val="008000"/>
                  </a:solidFill>
                </a:rPr>
                <a:t>2</a:t>
              </a:r>
              <a:r>
                <a:rPr kumimoji="1" lang="en-US" altLang="ja-JP" sz="2000" b="1" dirty="0">
                  <a:solidFill>
                    <a:srgbClr val="008000"/>
                  </a:solidFill>
                </a:rPr>
                <a:t>P</a:t>
              </a:r>
              <a:r>
                <a:rPr kumimoji="1" lang="en-US" altLang="ja-JP" sz="2000" b="1" baseline="-25000" dirty="0">
                  <a:solidFill>
                    <a:srgbClr val="008000"/>
                  </a:solidFill>
                </a:rPr>
                <a:t>1/2</a:t>
              </a:r>
              <a:r>
                <a:rPr kumimoji="1" lang="en-US" altLang="ja-JP" sz="2000" b="1" dirty="0">
                  <a:solidFill>
                    <a:srgbClr val="008000"/>
                  </a:solidFill>
                </a:rPr>
                <a:t> → 4s </a:t>
              </a:r>
              <a:r>
                <a:rPr kumimoji="1" lang="en-US" altLang="ja-JP" sz="2000" b="1" baseline="30000" dirty="0">
                  <a:solidFill>
                    <a:srgbClr val="008000"/>
                  </a:solidFill>
                </a:rPr>
                <a:t>2</a:t>
              </a:r>
              <a:r>
                <a:rPr kumimoji="1" lang="en-US" altLang="ja-JP" sz="2000" b="1" dirty="0">
                  <a:solidFill>
                    <a:srgbClr val="008000"/>
                  </a:solidFill>
                </a:rPr>
                <a:t>S</a:t>
              </a:r>
              <a:r>
                <a:rPr kumimoji="1" lang="en-US" altLang="ja-JP" sz="2000" b="1" baseline="-25000" dirty="0">
                  <a:solidFill>
                    <a:srgbClr val="008000"/>
                  </a:solidFill>
                </a:rPr>
                <a:t>1/2</a:t>
              </a:r>
              <a:r>
                <a:rPr kumimoji="1" lang="en-US" altLang="ja-JP" sz="2000" b="1" dirty="0">
                  <a:solidFill>
                    <a:srgbClr val="008000"/>
                  </a:solidFill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C80F20-E789-0CA0-C161-7313666054AC}"/>
                </a:ext>
              </a:extLst>
            </p:cNvPr>
            <p:cNvSpPr txBox="1"/>
            <p:nvPr/>
          </p:nvSpPr>
          <p:spPr>
            <a:xfrm>
              <a:off x="5506811" y="5355491"/>
              <a:ext cx="1016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1B1AEF"/>
                  </a:solidFill>
                </a:rPr>
                <a:t>unbunched</a:t>
              </a:r>
              <a:endParaRPr lang="en-US" sz="1200" b="1" dirty="0">
                <a:solidFill>
                  <a:srgbClr val="1B1AEF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D24997-AC89-B27F-FA30-2F78F277F904}"/>
                </a:ext>
              </a:extLst>
            </p:cNvPr>
            <p:cNvSpPr txBox="1"/>
            <p:nvPr/>
          </p:nvSpPr>
          <p:spPr>
            <a:xfrm>
              <a:off x="7343351" y="2700241"/>
              <a:ext cx="8274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71713"/>
                  </a:solidFill>
                </a:rPr>
                <a:t>bunched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D05D322-2833-30E4-0ACE-38BC52D291E9}"/>
              </a:ext>
            </a:extLst>
          </p:cNvPr>
          <p:cNvSpPr txBox="1"/>
          <p:nvPr/>
        </p:nvSpPr>
        <p:spPr>
          <a:xfrm>
            <a:off x="8037708" y="6060707"/>
            <a:ext cx="3128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A. Nieminen et al., PRL 88, 094801 (2002)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6563E9-0EBD-AEEB-E993-F2804B10B35C}"/>
              </a:ext>
            </a:extLst>
          </p:cNvPr>
          <p:cNvCxnSpPr>
            <a:cxnSpLocks/>
          </p:cNvCxnSpPr>
          <p:nvPr/>
        </p:nvCxnSpPr>
        <p:spPr>
          <a:xfrm flipV="1">
            <a:off x="3200399" y="1931709"/>
            <a:ext cx="457137" cy="1447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4ED981F-5464-9130-C954-B2CAF0F788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88" y="1013630"/>
            <a:ext cx="4208857" cy="17734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281AAC-3ED0-ED4A-10C7-8392436B94C8}"/>
              </a:ext>
            </a:extLst>
          </p:cNvPr>
          <p:cNvGrpSpPr/>
          <p:nvPr/>
        </p:nvGrpSpPr>
        <p:grpSpPr>
          <a:xfrm>
            <a:off x="1770582" y="3082802"/>
            <a:ext cx="3106218" cy="1974406"/>
            <a:chOff x="1006560" y="3892648"/>
            <a:chExt cx="4380123" cy="2006891"/>
          </a:xfrm>
        </p:grpSpPr>
        <p:pic>
          <p:nvPicPr>
            <p:cNvPr id="15" name="Picture 2" descr=" bunch.jpg                                                      003B802EMia                            B74677AA:">
              <a:extLst>
                <a:ext uri="{FF2B5EF4-FFF2-40B4-BE49-F238E27FC236}">
                  <a16:creationId xmlns:a16="http://schemas.microsoft.com/office/drawing/2014/main" id="{5B9BD05A-0111-55B9-233C-181EF023D3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8" t="66905" r="5755"/>
            <a:stretch/>
          </p:blipFill>
          <p:spPr bwMode="auto">
            <a:xfrm>
              <a:off x="1006560" y="3892648"/>
              <a:ext cx="4380123" cy="2006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4B43CF1-E891-3FFD-0A44-49C0BA5EC9D0}"/>
                </a:ext>
              </a:extLst>
            </p:cNvPr>
            <p:cNvSpPr/>
            <p:nvPr/>
          </p:nvSpPr>
          <p:spPr>
            <a:xfrm>
              <a:off x="3926541" y="3892648"/>
              <a:ext cx="1062318" cy="2759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74F23B5-D186-28C1-DF89-F65C834A8BEC}"/>
              </a:ext>
            </a:extLst>
          </p:cNvPr>
          <p:cNvSpPr txBox="1"/>
          <p:nvPr/>
        </p:nvSpPr>
        <p:spPr>
          <a:xfrm>
            <a:off x="1633764" y="5040123"/>
            <a:ext cx="5416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Ion beam bunching significantly enhances SNR of fluorescence spectrum.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First demonstrated at IGISOL</a:t>
            </a:r>
            <a:r>
              <a:rPr lang="en-US" sz="1600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Significantly increases sensitivity of CLS</a:t>
            </a:r>
          </a:p>
        </p:txBody>
      </p:sp>
    </p:spTree>
    <p:extLst>
      <p:ext uri="{BB962C8B-B14F-4D97-AF65-F5344CB8AC3E}">
        <p14:creationId xmlns:p14="http://schemas.microsoft.com/office/powerpoint/2010/main" val="1879903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1F8F0-85E6-6F20-3DF4-46BC35F1F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: Laser Related Talks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B062E4-71FE-20EC-EC97-D48474AD1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397481-7D06-138B-F7E5-A76C12D4D8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R. Ringle, 10/19/2025, EMIS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7C3941-A62B-7989-83DE-09A503406D6E}"/>
              </a:ext>
            </a:extLst>
          </p:cNvPr>
          <p:cNvSpPr txBox="1">
            <a:spLocks/>
          </p:cNvSpPr>
          <p:nvPr/>
        </p:nvSpPr>
        <p:spPr>
          <a:xfrm>
            <a:off x="67732" y="1060064"/>
            <a:ext cx="12022668" cy="495282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Laser facilities &amp; techniques</a:t>
            </a:r>
          </a:p>
          <a:p>
            <a:pPr lvl="1"/>
            <a:r>
              <a:rPr lang="en-US" sz="1900" kern="0" dirty="0"/>
              <a:t>Nuclear spin polarization and collinear laser spectroscopy program at TRIUMF (10/20 @ 4:40 p.m.)</a:t>
            </a:r>
          </a:p>
          <a:p>
            <a:pPr lvl="1"/>
            <a:r>
              <a:rPr lang="en-US" sz="1900" kern="0" dirty="0"/>
              <a:t>Online commissioning and current status of </a:t>
            </a:r>
            <a:r>
              <a:rPr lang="en-US" sz="1900" kern="0" dirty="0" err="1"/>
              <a:t>CLaSsy</a:t>
            </a:r>
            <a:r>
              <a:rPr lang="en-US" sz="1900" kern="0" dirty="0"/>
              <a:t> at RAON (10/21 @ 9:40 a.m.)</a:t>
            </a:r>
          </a:p>
          <a:p>
            <a:pPr lvl="1"/>
            <a:r>
              <a:rPr lang="en-US" sz="1900" kern="0" dirty="0"/>
              <a:t>The CRIS technique and its latest advances: towards more exotic isotopes and beyond nuclear structure studies (10/23 @ 11:20 a.m.)</a:t>
            </a:r>
          </a:p>
          <a:p>
            <a:r>
              <a:rPr lang="en-US" sz="2100" kern="0" dirty="0"/>
              <a:t>Laser ion sources</a:t>
            </a:r>
          </a:p>
          <a:p>
            <a:pPr lvl="1"/>
            <a:r>
              <a:rPr lang="en-US" sz="1900" kern="0" dirty="0"/>
              <a:t>Simultaneous mass spectrometry and in-source laser spectroscopy of exotic nuclides from ISOLDE (10/23 @ 11:40 a.m.)</a:t>
            </a:r>
          </a:p>
          <a:p>
            <a:pPr lvl="1"/>
            <a:r>
              <a:rPr lang="en-US" sz="1900" kern="0" dirty="0"/>
              <a:t>Laser resonance ionization laser ion source(s) for radioactive ion beam delivery at TRIUMF (10/24 @ 9:00 a.m.)</a:t>
            </a:r>
          </a:p>
          <a:p>
            <a:r>
              <a:rPr lang="en-US" kern="0" dirty="0"/>
              <a:t>Nuclear science results</a:t>
            </a:r>
            <a:endParaRPr lang="en-US" b="1" kern="0" dirty="0"/>
          </a:p>
          <a:p>
            <a:pPr lvl="1"/>
            <a:r>
              <a:rPr lang="en-US" sz="1900" kern="0" dirty="0"/>
              <a:t>Nuclear structure studies by collinear laser spectroscopy (10/21 @ 10:30 a.m.)</a:t>
            </a:r>
          </a:p>
          <a:p>
            <a:pPr lvl="1"/>
            <a:r>
              <a:rPr lang="en-US" sz="1900" kern="0" dirty="0"/>
              <a:t>High resolution laser spectroscopy in the actinide region using the PI-LIST laser ion source (10/24 @ 9:40 a.m.)</a:t>
            </a:r>
          </a:p>
          <a:p>
            <a:r>
              <a:rPr lang="en-US" sz="2100" kern="0" dirty="0"/>
              <a:t>Radioactive molecules</a:t>
            </a:r>
          </a:p>
          <a:p>
            <a:pPr lvl="1"/>
            <a:r>
              <a:rPr lang="en-US" sz="1900" kern="0" dirty="0"/>
              <a:t>Developments for Standard Model tests with radioactive molecules (10/23 @ 3:30 p.m.)</a:t>
            </a:r>
          </a:p>
        </p:txBody>
      </p:sp>
    </p:spTree>
    <p:extLst>
      <p:ext uri="{BB962C8B-B14F-4D97-AF65-F5344CB8AC3E}">
        <p14:creationId xmlns:p14="http://schemas.microsoft.com/office/powerpoint/2010/main" val="3016319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A8602-D2F2-D0EA-220E-951DDE66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Measurements in </a:t>
            </a:r>
            <a:r>
              <a:rPr lang="en-US" dirty="0">
                <a:latin typeface="Symbol" pitchFamily="2" charset="2"/>
              </a:rPr>
              <a:t>b</a:t>
            </a:r>
            <a:r>
              <a:rPr lang="en-US" dirty="0"/>
              <a:t> decay Using Trapped 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91BE75-EDE4-8728-37EE-5E84676705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E1157-AC9A-6723-5114-FF0D9EF2AE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R. Ringle, 10/19/2025, EMIS 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207F675-2B5F-49F1-F484-5C85B79F2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296" y="2838549"/>
            <a:ext cx="5698104" cy="3010980"/>
          </a:xfrm>
          <a:prstGeom prst="rect">
            <a:avLst/>
          </a:prstGeom>
        </p:spPr>
      </p:pic>
      <p:pic>
        <p:nvPicPr>
          <p:cNvPr id="11" name="Picture 10" descr="Table&#10;&#10;Description automatically generated with medium confidence">
            <a:extLst>
              <a:ext uri="{FF2B5EF4-FFF2-40B4-BE49-F238E27FC236}">
                <a16:creationId xmlns:a16="http://schemas.microsoft.com/office/drawing/2014/main" id="{D6030B63-D7A8-2D01-F5BE-46E671149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057793"/>
            <a:ext cx="5537200" cy="16309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462796-27B2-DB19-FB90-24593A7CCF86}"/>
              </a:ext>
            </a:extLst>
          </p:cNvPr>
          <p:cNvSpPr txBox="1"/>
          <p:nvPr/>
        </p:nvSpPr>
        <p:spPr>
          <a:xfrm>
            <a:off x="110069" y="1575256"/>
            <a:ext cx="56981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MORA</a:t>
            </a:r>
            <a:r>
              <a:rPr lang="en-US" baseline="30000" dirty="0"/>
              <a:t>1</a:t>
            </a:r>
            <a:r>
              <a:rPr lang="en-US" dirty="0"/>
              <a:t> project aims to search for explanations for the strong matter-antimatter asymmetry in the universe.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CP violation beyond that predicted in the SM via quark mixing.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MORA aims to measure the D correlation to search for CP-violating interactions in a region less accessible to EDM searchers.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LHC cannot offer competitive bounds for the specific CP-violating interactions affecting the D correlation.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7B99DC-E93D-96BE-5E0A-3A3607D9334D}"/>
              </a:ext>
            </a:extLst>
          </p:cNvPr>
          <p:cNvSpPr txBox="1"/>
          <p:nvPr/>
        </p:nvSpPr>
        <p:spPr>
          <a:xfrm>
            <a:off x="8392442" y="6079451"/>
            <a:ext cx="381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P. </a:t>
            </a:r>
            <a:r>
              <a:rPr lang="en-US" sz="1200" dirty="0" err="1"/>
              <a:t>Delahaye</a:t>
            </a:r>
            <a:r>
              <a:rPr lang="en-US" sz="1200" dirty="0"/>
              <a:t> et al., Hyperfine Interact. 240, 63 (2019)</a:t>
            </a:r>
          </a:p>
        </p:txBody>
      </p:sp>
    </p:spTree>
    <p:extLst>
      <p:ext uri="{BB962C8B-B14F-4D97-AF65-F5344CB8AC3E}">
        <p14:creationId xmlns:p14="http://schemas.microsoft.com/office/powerpoint/2010/main" val="2967501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612154-D1A3-BFE2-8A4F-09C7A2E9E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sz="3200" dirty="0"/>
              <a:t>Ion Traps at Rare Isotope Beam Facilities Enable Broad Science Programs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A8FAE-2BF1-5C73-4D5D-85E2BAB005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030CBE8D-84AE-924E-1C30-C3274BE3C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5883"/>
            <a:ext cx="9144000" cy="4566235"/>
          </a:xfrm>
          <a:prstGeom prst="rect">
            <a:avLst/>
          </a:prstGeom>
        </p:spPr>
      </p:pic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42F8C88-396F-8B13-6E48-69B770E5E44B}"/>
              </a:ext>
            </a:extLst>
          </p:cNvPr>
          <p:cNvCxnSpPr>
            <a:cxnSpLocks/>
          </p:cNvCxnSpPr>
          <p:nvPr/>
        </p:nvCxnSpPr>
        <p:spPr>
          <a:xfrm flipH="1" flipV="1">
            <a:off x="4077679" y="2348170"/>
            <a:ext cx="487109" cy="1175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64D192B-AE50-3BBD-8921-F7A0204A870D}"/>
              </a:ext>
            </a:extLst>
          </p:cNvPr>
          <p:cNvCxnSpPr>
            <a:cxnSpLocks/>
          </p:cNvCxnSpPr>
          <p:nvPr/>
        </p:nvCxnSpPr>
        <p:spPr>
          <a:xfrm flipH="1" flipV="1">
            <a:off x="9411692" y="2547990"/>
            <a:ext cx="269298" cy="3856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5E84958-33E1-0D7C-BCB2-FCE621D30D37}"/>
              </a:ext>
            </a:extLst>
          </p:cNvPr>
          <p:cNvCxnSpPr>
            <a:cxnSpLocks/>
          </p:cNvCxnSpPr>
          <p:nvPr/>
        </p:nvCxnSpPr>
        <p:spPr>
          <a:xfrm flipH="1">
            <a:off x="6277535" y="2004349"/>
            <a:ext cx="1030738" cy="1471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0E6A3D9A-19F4-B75C-5069-0AC0E3F61DB8}"/>
              </a:ext>
            </a:extLst>
          </p:cNvPr>
          <p:cNvCxnSpPr>
            <a:cxnSpLocks/>
            <a:stCxn id="120" idx="0"/>
          </p:cNvCxnSpPr>
          <p:nvPr/>
        </p:nvCxnSpPr>
        <p:spPr>
          <a:xfrm flipV="1">
            <a:off x="5955523" y="2238936"/>
            <a:ext cx="295118" cy="12081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DDA719F-1FBD-18CA-D714-B9B0608527FE}"/>
              </a:ext>
            </a:extLst>
          </p:cNvPr>
          <p:cNvCxnSpPr>
            <a:cxnSpLocks/>
          </p:cNvCxnSpPr>
          <p:nvPr/>
        </p:nvCxnSpPr>
        <p:spPr>
          <a:xfrm flipV="1">
            <a:off x="2841288" y="2151530"/>
            <a:ext cx="390758" cy="2437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C161CB79-D1C8-FD75-129B-78B85D3B6198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429000" y="2682689"/>
            <a:ext cx="266700" cy="443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67C1DB1-BA3D-1421-C049-79A406641C0A}"/>
              </a:ext>
            </a:extLst>
          </p:cNvPr>
          <p:cNvCxnSpPr>
            <a:cxnSpLocks/>
          </p:cNvCxnSpPr>
          <p:nvPr/>
        </p:nvCxnSpPr>
        <p:spPr>
          <a:xfrm>
            <a:off x="3566415" y="2151529"/>
            <a:ext cx="439324" cy="2711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8998E52-2EBB-13EB-A99E-9105075C3AFD}"/>
              </a:ext>
            </a:extLst>
          </p:cNvPr>
          <p:cNvCxnSpPr>
            <a:cxnSpLocks/>
          </p:cNvCxnSpPr>
          <p:nvPr/>
        </p:nvCxnSpPr>
        <p:spPr>
          <a:xfrm>
            <a:off x="5791850" y="1928344"/>
            <a:ext cx="247098" cy="2849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309A834-A51B-ACD3-24D9-37338CE03ED6}"/>
              </a:ext>
            </a:extLst>
          </p:cNvPr>
          <p:cNvGrpSpPr/>
          <p:nvPr/>
        </p:nvGrpSpPr>
        <p:grpSpPr>
          <a:xfrm>
            <a:off x="2163816" y="5732063"/>
            <a:ext cx="7992137" cy="369332"/>
            <a:chOff x="152400" y="5791200"/>
            <a:chExt cx="7992137" cy="369332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3249D11-8643-184D-88E8-B5D5C66B47CE}"/>
                </a:ext>
              </a:extLst>
            </p:cNvPr>
            <p:cNvSpPr txBox="1"/>
            <p:nvPr/>
          </p:nvSpPr>
          <p:spPr>
            <a:xfrm>
              <a:off x="152400" y="5791200"/>
              <a:ext cx="7992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Mass/Q-value     Beam Prep.     Decay/Laser Spec.     Charge Breeding</a:t>
              </a: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5EA2837A-09A7-D242-DEDA-7B2D421850FA}"/>
                </a:ext>
              </a:extLst>
            </p:cNvPr>
            <p:cNvSpPr/>
            <p:nvPr/>
          </p:nvSpPr>
          <p:spPr>
            <a:xfrm>
              <a:off x="228600" y="5933395"/>
              <a:ext cx="85063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851CA960-CE99-C31B-ADCA-68DF302B40C5}"/>
                </a:ext>
              </a:extLst>
            </p:cNvPr>
            <p:cNvSpPr/>
            <p:nvPr/>
          </p:nvSpPr>
          <p:spPr>
            <a:xfrm>
              <a:off x="1981200" y="5933395"/>
              <a:ext cx="85063" cy="822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8A81F76-EB55-FECF-E9EB-BEC26760F30B}"/>
                </a:ext>
              </a:extLst>
            </p:cNvPr>
            <p:cNvSpPr/>
            <p:nvPr/>
          </p:nvSpPr>
          <p:spPr>
            <a:xfrm>
              <a:off x="3505200" y="5933395"/>
              <a:ext cx="85063" cy="8229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F1F2298-9537-25BB-B86D-C41175CAA9CF}"/>
                </a:ext>
              </a:extLst>
            </p:cNvPr>
            <p:cNvSpPr/>
            <p:nvPr/>
          </p:nvSpPr>
          <p:spPr>
            <a:xfrm>
              <a:off x="5750655" y="5933395"/>
              <a:ext cx="85063" cy="822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2FEC863-A3E7-6F89-F50D-B43C2332412D}"/>
              </a:ext>
            </a:extLst>
          </p:cNvPr>
          <p:cNvGrpSpPr/>
          <p:nvPr/>
        </p:nvGrpSpPr>
        <p:grpSpPr>
          <a:xfrm>
            <a:off x="1916890" y="2213291"/>
            <a:ext cx="1040841" cy="461665"/>
            <a:chOff x="392889" y="2213290"/>
            <a:chExt cx="1040841" cy="46166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CE0E7437-593C-2DC9-1E9A-FD30AAFA118A}"/>
                </a:ext>
              </a:extLst>
            </p:cNvPr>
            <p:cNvSpPr txBox="1"/>
            <p:nvPr/>
          </p:nvSpPr>
          <p:spPr>
            <a:xfrm>
              <a:off x="630850" y="2213290"/>
              <a:ext cx="8028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TRIUMF</a:t>
              </a:r>
            </a:p>
            <a:p>
              <a:r>
                <a:rPr lang="en-US" sz="1200" dirty="0"/>
                <a:t>TITAN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72078C3-3246-59A9-8AD8-0DD0A484F293}"/>
                </a:ext>
              </a:extLst>
            </p:cNvPr>
            <p:cNvSpPr/>
            <p:nvPr/>
          </p:nvSpPr>
          <p:spPr>
            <a:xfrm>
              <a:off x="597283" y="2489561"/>
              <a:ext cx="85063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A586228-BAF7-BED5-7FA5-BF3AA40BDD49}"/>
                </a:ext>
              </a:extLst>
            </p:cNvPr>
            <p:cNvSpPr/>
            <p:nvPr/>
          </p:nvSpPr>
          <p:spPr>
            <a:xfrm>
              <a:off x="494736" y="2489561"/>
              <a:ext cx="85063" cy="8229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E53C7576-4524-D42E-7420-B1B8F4969AE6}"/>
                </a:ext>
              </a:extLst>
            </p:cNvPr>
            <p:cNvSpPr/>
            <p:nvPr/>
          </p:nvSpPr>
          <p:spPr>
            <a:xfrm>
              <a:off x="392889" y="2494339"/>
              <a:ext cx="85063" cy="822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62E9D5-BE84-7703-CE2F-DFDE3013CDF2}"/>
              </a:ext>
            </a:extLst>
          </p:cNvPr>
          <p:cNvGrpSpPr/>
          <p:nvPr/>
        </p:nvGrpSpPr>
        <p:grpSpPr>
          <a:xfrm>
            <a:off x="1652678" y="2638274"/>
            <a:ext cx="1070254" cy="461665"/>
            <a:chOff x="758546" y="2812658"/>
            <a:chExt cx="1070254" cy="461665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D99A98A-26F3-0965-A70D-7EBA09606E50}"/>
                </a:ext>
              </a:extLst>
            </p:cNvPr>
            <p:cNvSpPr txBox="1"/>
            <p:nvPr/>
          </p:nvSpPr>
          <p:spPr>
            <a:xfrm>
              <a:off x="762000" y="2812658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LBNL</a:t>
              </a:r>
            </a:p>
            <a:p>
              <a:r>
                <a:rPr lang="en-US" sz="1200" dirty="0"/>
                <a:t>AETHER</a:t>
              </a: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47BC758-8990-82F4-B16F-BB571547F53A}"/>
                </a:ext>
              </a:extLst>
            </p:cNvPr>
            <p:cNvSpPr/>
            <p:nvPr/>
          </p:nvSpPr>
          <p:spPr>
            <a:xfrm>
              <a:off x="758546" y="3092379"/>
              <a:ext cx="85063" cy="7743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92D77B6-7B8D-E30A-B14F-48EA495EE8D1}"/>
              </a:ext>
            </a:extLst>
          </p:cNvPr>
          <p:cNvGrpSpPr/>
          <p:nvPr/>
        </p:nvGrpSpPr>
        <p:grpSpPr>
          <a:xfrm>
            <a:off x="3055243" y="1382294"/>
            <a:ext cx="1437787" cy="830997"/>
            <a:chOff x="1531242" y="1382293"/>
            <a:chExt cx="1437787" cy="830997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B94308B-D70E-E5D8-0F4A-D8D5AA171064}"/>
                </a:ext>
              </a:extLst>
            </p:cNvPr>
            <p:cNvSpPr txBox="1"/>
            <p:nvPr/>
          </p:nvSpPr>
          <p:spPr>
            <a:xfrm>
              <a:off x="1671034" y="1382293"/>
              <a:ext cx="1297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ANL</a:t>
              </a:r>
            </a:p>
            <a:p>
              <a:r>
                <a:rPr lang="en-US" sz="1200" dirty="0"/>
                <a:t>CPT, </a:t>
              </a:r>
            </a:p>
            <a:p>
              <a:r>
                <a:rPr lang="en-US" sz="1200" dirty="0"/>
                <a:t>BPT,  </a:t>
              </a:r>
            </a:p>
            <a:p>
              <a:r>
                <a:rPr lang="en-US" sz="1200" dirty="0"/>
                <a:t>N=126 Factory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B34093C-DA82-0E04-5BC3-A7A532A9ADE8}"/>
                </a:ext>
              </a:extLst>
            </p:cNvPr>
            <p:cNvSpPr/>
            <p:nvPr/>
          </p:nvSpPr>
          <p:spPr>
            <a:xfrm>
              <a:off x="1655014" y="1649360"/>
              <a:ext cx="85063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1653EADA-689C-DD24-B711-BF3D85C51CD2}"/>
                </a:ext>
              </a:extLst>
            </p:cNvPr>
            <p:cNvSpPr/>
            <p:nvPr/>
          </p:nvSpPr>
          <p:spPr>
            <a:xfrm>
              <a:off x="1652946" y="1837684"/>
              <a:ext cx="85063" cy="8229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1F51ABEC-C9CE-BDA2-4F93-E66DC9B5DF51}"/>
                </a:ext>
              </a:extLst>
            </p:cNvPr>
            <p:cNvSpPr/>
            <p:nvPr/>
          </p:nvSpPr>
          <p:spPr>
            <a:xfrm>
              <a:off x="1531242" y="2039222"/>
              <a:ext cx="85063" cy="822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9FB33E0-F1B3-4A20-E891-140587DD7D6C}"/>
                </a:ext>
              </a:extLst>
            </p:cNvPr>
            <p:cNvSpPr/>
            <p:nvPr/>
          </p:nvSpPr>
          <p:spPr>
            <a:xfrm>
              <a:off x="1649356" y="2039222"/>
              <a:ext cx="82296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ACF87775-E7B4-017F-012C-4816CB1A4736}"/>
              </a:ext>
            </a:extLst>
          </p:cNvPr>
          <p:cNvGrpSpPr/>
          <p:nvPr/>
        </p:nvGrpSpPr>
        <p:grpSpPr>
          <a:xfrm>
            <a:off x="4827083" y="1268151"/>
            <a:ext cx="1201231" cy="1015663"/>
            <a:chOff x="3211170" y="1866579"/>
            <a:chExt cx="1201231" cy="1015663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73EAC1D-0B80-FC85-5508-DDC855B7DC8D}"/>
                </a:ext>
              </a:extLst>
            </p:cNvPr>
            <p:cNvSpPr txBox="1"/>
            <p:nvPr/>
          </p:nvSpPr>
          <p:spPr>
            <a:xfrm>
              <a:off x="3345601" y="1866579"/>
              <a:ext cx="1066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GANIL</a:t>
              </a:r>
            </a:p>
            <a:p>
              <a:r>
                <a:rPr lang="en-US" sz="1200" dirty="0"/>
                <a:t>PIPERADE,</a:t>
              </a:r>
            </a:p>
            <a:p>
              <a:r>
                <a:rPr lang="en-US" sz="1200" dirty="0"/>
                <a:t>MORA,</a:t>
              </a:r>
            </a:p>
            <a:p>
              <a:r>
                <a:rPr lang="en-US" sz="1200" dirty="0"/>
                <a:t>PILGRIM,</a:t>
              </a:r>
            </a:p>
            <a:p>
              <a:r>
                <a:rPr lang="en-US" sz="1200" dirty="0"/>
                <a:t>MLLTRAP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8F785F97-8A68-72BF-ECA9-0EDA16ACEE0A}"/>
                </a:ext>
              </a:extLst>
            </p:cNvPr>
            <p:cNvSpPr/>
            <p:nvPr/>
          </p:nvSpPr>
          <p:spPr>
            <a:xfrm>
              <a:off x="3336548" y="2137629"/>
              <a:ext cx="85063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60E370C3-0B62-34AF-B1FE-931F799D8DD7}"/>
                </a:ext>
              </a:extLst>
            </p:cNvPr>
            <p:cNvSpPr/>
            <p:nvPr/>
          </p:nvSpPr>
          <p:spPr>
            <a:xfrm>
              <a:off x="3213480" y="2137629"/>
              <a:ext cx="85063" cy="822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9E1A561-30FD-FE2A-D707-FDD5F10769E1}"/>
                </a:ext>
              </a:extLst>
            </p:cNvPr>
            <p:cNvSpPr/>
            <p:nvPr/>
          </p:nvSpPr>
          <p:spPr>
            <a:xfrm>
              <a:off x="3331930" y="2327878"/>
              <a:ext cx="85063" cy="8229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4056278-5ED7-9DC1-1F4D-5FD4891D5BEE}"/>
                </a:ext>
              </a:extLst>
            </p:cNvPr>
            <p:cNvSpPr/>
            <p:nvPr/>
          </p:nvSpPr>
          <p:spPr>
            <a:xfrm>
              <a:off x="3331929" y="2508504"/>
              <a:ext cx="85063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3B0EEC41-71E3-4934-4617-AED56ADB539B}"/>
                </a:ext>
              </a:extLst>
            </p:cNvPr>
            <p:cNvSpPr/>
            <p:nvPr/>
          </p:nvSpPr>
          <p:spPr>
            <a:xfrm>
              <a:off x="3213422" y="2508504"/>
              <a:ext cx="85063" cy="822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20B2ADBC-674F-65D8-DF78-E0468B18217B}"/>
                </a:ext>
              </a:extLst>
            </p:cNvPr>
            <p:cNvSpPr/>
            <p:nvPr/>
          </p:nvSpPr>
          <p:spPr>
            <a:xfrm>
              <a:off x="3331928" y="2698279"/>
              <a:ext cx="85063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32A6A144-2E01-7D54-B4D4-D3D67D874020}"/>
                </a:ext>
              </a:extLst>
            </p:cNvPr>
            <p:cNvSpPr/>
            <p:nvPr/>
          </p:nvSpPr>
          <p:spPr>
            <a:xfrm>
              <a:off x="3211170" y="2694022"/>
              <a:ext cx="85063" cy="8229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5BDEAD7-F25D-BBB6-DEEF-E07A3D8521EA}"/>
              </a:ext>
            </a:extLst>
          </p:cNvPr>
          <p:cNvGrpSpPr/>
          <p:nvPr/>
        </p:nvGrpSpPr>
        <p:grpSpPr>
          <a:xfrm>
            <a:off x="5313428" y="3447105"/>
            <a:ext cx="1157465" cy="1015663"/>
            <a:chOff x="3789427" y="3447104"/>
            <a:chExt cx="1157465" cy="1015663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4AB4CDB-3A1B-E085-F5C0-986782EA57BA}"/>
                </a:ext>
              </a:extLst>
            </p:cNvPr>
            <p:cNvSpPr txBox="1"/>
            <p:nvPr/>
          </p:nvSpPr>
          <p:spPr>
            <a:xfrm>
              <a:off x="3916154" y="3447104"/>
              <a:ext cx="10307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ISOLDE</a:t>
              </a:r>
            </a:p>
            <a:p>
              <a:r>
                <a:rPr lang="en-US" sz="1200" dirty="0"/>
                <a:t>ISOLTRAP, REX,</a:t>
              </a:r>
            </a:p>
            <a:p>
              <a:r>
                <a:rPr lang="en-US" sz="1200" dirty="0"/>
                <a:t>COLLAPS,MIRACLS</a:t>
              </a: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698C3E0-5F2B-13F4-BEAB-BEBC16706B14}"/>
                </a:ext>
              </a:extLst>
            </p:cNvPr>
            <p:cNvSpPr/>
            <p:nvPr/>
          </p:nvSpPr>
          <p:spPr>
            <a:xfrm>
              <a:off x="3899297" y="3733800"/>
              <a:ext cx="85063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1C02E6EC-E8AD-4D95-4E2F-608A4BB453C5}"/>
                </a:ext>
              </a:extLst>
            </p:cNvPr>
            <p:cNvSpPr/>
            <p:nvPr/>
          </p:nvSpPr>
          <p:spPr>
            <a:xfrm>
              <a:off x="3789428" y="3733800"/>
              <a:ext cx="85063" cy="8229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64ECE64-E492-3169-707D-F44B026E8A00}"/>
                </a:ext>
              </a:extLst>
            </p:cNvPr>
            <p:cNvSpPr/>
            <p:nvPr/>
          </p:nvSpPr>
          <p:spPr>
            <a:xfrm>
              <a:off x="3899296" y="3902475"/>
              <a:ext cx="85063" cy="822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E04AB709-D398-0F4D-E620-1AA1ECF0145E}"/>
                </a:ext>
              </a:extLst>
            </p:cNvPr>
            <p:cNvSpPr/>
            <p:nvPr/>
          </p:nvSpPr>
          <p:spPr>
            <a:xfrm>
              <a:off x="3789427" y="3902475"/>
              <a:ext cx="85063" cy="822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7DA254A-F84D-8BF6-F5BA-BCB02E8B779B}"/>
                </a:ext>
              </a:extLst>
            </p:cNvPr>
            <p:cNvSpPr/>
            <p:nvPr/>
          </p:nvSpPr>
          <p:spPr>
            <a:xfrm>
              <a:off x="3900472" y="4087751"/>
              <a:ext cx="85063" cy="8229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7A15ED71-622D-D437-9446-C5E64DC8DD59}"/>
                </a:ext>
              </a:extLst>
            </p:cNvPr>
            <p:cNvSpPr/>
            <p:nvPr/>
          </p:nvSpPr>
          <p:spPr>
            <a:xfrm>
              <a:off x="3897501" y="4276075"/>
              <a:ext cx="82296" cy="8229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D19C902-E969-C670-534C-F899348ABF95}"/>
              </a:ext>
            </a:extLst>
          </p:cNvPr>
          <p:cNvGrpSpPr/>
          <p:nvPr/>
        </p:nvGrpSpPr>
        <p:grpSpPr>
          <a:xfrm>
            <a:off x="7181792" y="1631816"/>
            <a:ext cx="2082798" cy="1015663"/>
            <a:chOff x="5792441" y="1649360"/>
            <a:chExt cx="2082798" cy="1015663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6B70138-606E-5173-44B4-5FE90BC0C594}"/>
                </a:ext>
              </a:extLst>
            </p:cNvPr>
            <p:cNvSpPr txBox="1"/>
            <p:nvPr/>
          </p:nvSpPr>
          <p:spPr>
            <a:xfrm>
              <a:off x="6043691" y="1649360"/>
              <a:ext cx="18315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GSI/FAIR</a:t>
              </a:r>
            </a:p>
            <a:p>
              <a:r>
                <a:rPr lang="en-US" sz="1200" dirty="0"/>
                <a:t>SHIPTRAP, </a:t>
              </a:r>
            </a:p>
            <a:p>
              <a:r>
                <a:rPr lang="en-US" sz="1200" dirty="0"/>
                <a:t>HITRAP, </a:t>
              </a:r>
            </a:p>
            <a:p>
              <a:r>
                <a:rPr lang="en-US" sz="1200" dirty="0" err="1"/>
                <a:t>Gießen</a:t>
              </a:r>
              <a:r>
                <a:rPr lang="en-US" sz="1200" dirty="0"/>
                <a:t> MR-TOF,</a:t>
              </a:r>
            </a:p>
            <a:p>
              <a:r>
                <a:rPr lang="en-US" sz="1200" dirty="0"/>
                <a:t>MATS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1D2431B-CA22-8D29-FA56-F2F43BA79281}"/>
                </a:ext>
              </a:extLst>
            </p:cNvPr>
            <p:cNvSpPr/>
            <p:nvPr/>
          </p:nvSpPr>
          <p:spPr>
            <a:xfrm>
              <a:off x="6022860" y="1924525"/>
              <a:ext cx="85063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4D57952-2AC6-FF1A-A795-0D135B70DB8F}"/>
                </a:ext>
              </a:extLst>
            </p:cNvPr>
            <p:cNvSpPr/>
            <p:nvPr/>
          </p:nvSpPr>
          <p:spPr>
            <a:xfrm>
              <a:off x="6022860" y="2110381"/>
              <a:ext cx="85063" cy="822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11F93D85-4A99-7F2D-986D-8BD40EAAF6D6}"/>
                </a:ext>
              </a:extLst>
            </p:cNvPr>
            <p:cNvSpPr/>
            <p:nvPr/>
          </p:nvSpPr>
          <p:spPr>
            <a:xfrm>
              <a:off x="6022860" y="2309021"/>
              <a:ext cx="85063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416FED28-6C21-2B2E-B7A7-456B32A56F27}"/>
                </a:ext>
              </a:extLst>
            </p:cNvPr>
            <p:cNvSpPr/>
            <p:nvPr/>
          </p:nvSpPr>
          <p:spPr>
            <a:xfrm>
              <a:off x="6022860" y="2483239"/>
              <a:ext cx="85063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61E36200-CE7F-DB25-4E1D-A2A57C89B970}"/>
                </a:ext>
              </a:extLst>
            </p:cNvPr>
            <p:cNvSpPr/>
            <p:nvPr/>
          </p:nvSpPr>
          <p:spPr>
            <a:xfrm>
              <a:off x="5912991" y="2483239"/>
              <a:ext cx="85063" cy="822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0D564C5F-00EE-426E-8AB7-EBE7DD6306A8}"/>
                </a:ext>
              </a:extLst>
            </p:cNvPr>
            <p:cNvSpPr/>
            <p:nvPr/>
          </p:nvSpPr>
          <p:spPr>
            <a:xfrm>
              <a:off x="5792441" y="2494339"/>
              <a:ext cx="85063" cy="8229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6C41A78-1C0F-4FE5-5A56-CEA432B989EC}"/>
              </a:ext>
            </a:extLst>
          </p:cNvPr>
          <p:cNvGrpSpPr/>
          <p:nvPr/>
        </p:nvGrpSpPr>
        <p:grpSpPr>
          <a:xfrm>
            <a:off x="9546342" y="2812659"/>
            <a:ext cx="1176389" cy="646331"/>
            <a:chOff x="8152508" y="2602621"/>
            <a:chExt cx="1176389" cy="646331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5B80ABB-6D71-8B34-2CD2-91F4E447334B}"/>
                </a:ext>
              </a:extLst>
            </p:cNvPr>
            <p:cNvSpPr txBox="1"/>
            <p:nvPr/>
          </p:nvSpPr>
          <p:spPr>
            <a:xfrm>
              <a:off x="8262097" y="2602621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RIKEN</a:t>
              </a:r>
            </a:p>
            <a:p>
              <a:r>
                <a:rPr lang="en-US" sz="1200" dirty="0"/>
                <a:t>SLOWRI,</a:t>
              </a:r>
            </a:p>
            <a:p>
              <a:r>
                <a:rPr lang="en-US" sz="1200" dirty="0"/>
                <a:t>KISS</a:t>
              </a: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EA6C3CB2-E1E3-9FB2-8092-383B4B52B2B6}"/>
                </a:ext>
              </a:extLst>
            </p:cNvPr>
            <p:cNvSpPr/>
            <p:nvPr/>
          </p:nvSpPr>
          <p:spPr>
            <a:xfrm>
              <a:off x="8261560" y="2880079"/>
              <a:ext cx="85063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1FDFACE6-F813-09B8-9BD5-EAC0DD882073}"/>
                </a:ext>
              </a:extLst>
            </p:cNvPr>
            <p:cNvSpPr/>
            <p:nvPr/>
          </p:nvSpPr>
          <p:spPr>
            <a:xfrm>
              <a:off x="8152508" y="2880079"/>
              <a:ext cx="85063" cy="8229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6D1D88C6-3316-A1BA-11A0-7DDE43F33BCA}"/>
                </a:ext>
              </a:extLst>
            </p:cNvPr>
            <p:cNvSpPr/>
            <p:nvPr/>
          </p:nvSpPr>
          <p:spPr>
            <a:xfrm>
              <a:off x="8261559" y="3064515"/>
              <a:ext cx="85063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B2148F2-3CEC-966F-32E6-B861FA5EA05C}"/>
              </a:ext>
            </a:extLst>
          </p:cNvPr>
          <p:cNvGrpSpPr/>
          <p:nvPr/>
        </p:nvGrpSpPr>
        <p:grpSpPr>
          <a:xfrm>
            <a:off x="6592668" y="1145718"/>
            <a:ext cx="1309135" cy="461665"/>
            <a:chOff x="3103266" y="1866579"/>
            <a:chExt cx="1309135" cy="461665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47F6561-B1F9-E28D-21B2-5736ADC95544}"/>
                </a:ext>
              </a:extLst>
            </p:cNvPr>
            <p:cNvSpPr txBox="1"/>
            <p:nvPr/>
          </p:nvSpPr>
          <p:spPr>
            <a:xfrm>
              <a:off x="3345601" y="1866579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/>
                <a:t>Jyväskylä</a:t>
              </a:r>
              <a:endParaRPr lang="en-US" sz="1200" b="1" dirty="0"/>
            </a:p>
            <a:p>
              <a:r>
                <a:rPr lang="en-US" sz="1200" dirty="0"/>
                <a:t>JYFLTRAP</a:t>
              </a: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EEFC6F39-B623-0C4A-12C4-134D0FC188F7}"/>
                </a:ext>
              </a:extLst>
            </p:cNvPr>
            <p:cNvSpPr/>
            <p:nvPr/>
          </p:nvSpPr>
          <p:spPr>
            <a:xfrm>
              <a:off x="3336548" y="2137629"/>
              <a:ext cx="85063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8F7AAA87-ED1D-95B7-4FC6-3BD7955806A9}"/>
                </a:ext>
              </a:extLst>
            </p:cNvPr>
            <p:cNvSpPr/>
            <p:nvPr/>
          </p:nvSpPr>
          <p:spPr>
            <a:xfrm>
              <a:off x="3103266" y="2137629"/>
              <a:ext cx="85063" cy="822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Oval 143">
            <a:extLst>
              <a:ext uri="{FF2B5EF4-FFF2-40B4-BE49-F238E27FC236}">
                <a16:creationId xmlns:a16="http://schemas.microsoft.com/office/drawing/2014/main" id="{C738C846-8F43-6E8B-1CFD-F066C4C246DD}"/>
              </a:ext>
            </a:extLst>
          </p:cNvPr>
          <p:cNvSpPr/>
          <p:nvPr/>
        </p:nvSpPr>
        <p:spPr>
          <a:xfrm>
            <a:off x="6707547" y="1419266"/>
            <a:ext cx="85063" cy="8229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35DEED10-83D5-A9DE-C1E2-461F6BA45086}"/>
              </a:ext>
            </a:extLst>
          </p:cNvPr>
          <p:cNvCxnSpPr>
            <a:cxnSpLocks/>
          </p:cNvCxnSpPr>
          <p:nvPr/>
        </p:nvCxnSpPr>
        <p:spPr>
          <a:xfrm flipH="1">
            <a:off x="6617191" y="1619599"/>
            <a:ext cx="428470" cy="2428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CB45D7A-E15F-C606-88D6-6DC8A4349048}"/>
              </a:ext>
            </a:extLst>
          </p:cNvPr>
          <p:cNvGrpSpPr/>
          <p:nvPr/>
        </p:nvGrpSpPr>
        <p:grpSpPr>
          <a:xfrm>
            <a:off x="4442017" y="2344258"/>
            <a:ext cx="1181773" cy="830997"/>
            <a:chOff x="2571402" y="2378201"/>
            <a:chExt cx="1181773" cy="830997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67D3CD2D-CE0C-9A6B-4095-E2A43DA72BE6}"/>
                </a:ext>
              </a:extLst>
            </p:cNvPr>
            <p:cNvGrpSpPr/>
            <p:nvPr/>
          </p:nvGrpSpPr>
          <p:grpSpPr>
            <a:xfrm>
              <a:off x="2573623" y="2378201"/>
              <a:ext cx="1179552" cy="830997"/>
              <a:chOff x="2573623" y="2378201"/>
              <a:chExt cx="1179552" cy="830997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632F8A5F-953C-96B9-F6D3-BFE422F64CBB}"/>
                  </a:ext>
                </a:extLst>
              </p:cNvPr>
              <p:cNvSpPr txBox="1"/>
              <p:nvPr/>
            </p:nvSpPr>
            <p:spPr>
              <a:xfrm>
                <a:off x="2686375" y="2378201"/>
                <a:ext cx="1066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FRIB</a:t>
                </a:r>
              </a:p>
              <a:p>
                <a:r>
                  <a:rPr lang="en-US" sz="1200" dirty="0"/>
                  <a:t>LEBIT, BECOLA, </a:t>
                </a:r>
                <a:r>
                  <a:rPr lang="en-US" sz="1200" dirty="0" err="1"/>
                  <a:t>ReA</a:t>
                </a:r>
                <a:endParaRPr lang="en-US" sz="1200" dirty="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CCC67FE-2C38-8BEF-0579-3C4225CEFBE8}"/>
                  </a:ext>
                </a:extLst>
              </p:cNvPr>
              <p:cNvSpPr/>
              <p:nvPr/>
            </p:nvSpPr>
            <p:spPr>
              <a:xfrm>
                <a:off x="2690959" y="2647478"/>
                <a:ext cx="85063" cy="8229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00D066F1-6A50-759B-5CF1-6BF9442BACB0}"/>
                  </a:ext>
                </a:extLst>
              </p:cNvPr>
              <p:cNvSpPr/>
              <p:nvPr/>
            </p:nvSpPr>
            <p:spPr>
              <a:xfrm>
                <a:off x="2573623" y="2647478"/>
                <a:ext cx="85063" cy="822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73DDB39B-104B-49BF-127C-A1A963DED443}"/>
                  </a:ext>
                </a:extLst>
              </p:cNvPr>
              <p:cNvSpPr/>
              <p:nvPr/>
            </p:nvSpPr>
            <p:spPr>
              <a:xfrm>
                <a:off x="2686375" y="2838931"/>
                <a:ext cx="85063" cy="82296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028D0A9A-9B7A-3C16-F5A5-8E639302BEAD}"/>
                  </a:ext>
                </a:extLst>
              </p:cNvPr>
              <p:cNvSpPr/>
              <p:nvPr/>
            </p:nvSpPr>
            <p:spPr>
              <a:xfrm>
                <a:off x="2573623" y="2848521"/>
                <a:ext cx="85063" cy="822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44A057F5-75D0-35F7-044C-1568D3715D55}"/>
                  </a:ext>
                </a:extLst>
              </p:cNvPr>
              <p:cNvSpPr/>
              <p:nvPr/>
            </p:nvSpPr>
            <p:spPr>
              <a:xfrm>
                <a:off x="2686374" y="3027255"/>
                <a:ext cx="85063" cy="8229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89E9034E-6DDB-A8C2-0197-E51C5706F978}"/>
                </a:ext>
              </a:extLst>
            </p:cNvPr>
            <p:cNvSpPr/>
            <p:nvPr/>
          </p:nvSpPr>
          <p:spPr>
            <a:xfrm>
              <a:off x="2571402" y="3025656"/>
              <a:ext cx="85063" cy="822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52E7739A-DF39-9AB5-2430-D66DD9D0CE25}"/>
              </a:ext>
            </a:extLst>
          </p:cNvPr>
          <p:cNvGrpSpPr/>
          <p:nvPr/>
        </p:nvGrpSpPr>
        <p:grpSpPr>
          <a:xfrm>
            <a:off x="2761218" y="3248776"/>
            <a:ext cx="1441720" cy="461665"/>
            <a:chOff x="758546" y="2812658"/>
            <a:chExt cx="1070254" cy="461665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9B349C7A-3F8A-DC90-5079-89BDA4CF66F5}"/>
                </a:ext>
              </a:extLst>
            </p:cNvPr>
            <p:cNvSpPr txBox="1"/>
            <p:nvPr/>
          </p:nvSpPr>
          <p:spPr>
            <a:xfrm>
              <a:off x="762000" y="2812658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U. Notre Dame</a:t>
              </a:r>
            </a:p>
            <a:p>
              <a:r>
                <a:rPr lang="en-US" sz="1200" dirty="0"/>
                <a:t> St. Benedict</a:t>
              </a: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D0133171-2805-8138-D9A5-84E1108195AB}"/>
                </a:ext>
              </a:extLst>
            </p:cNvPr>
            <p:cNvSpPr/>
            <p:nvPr/>
          </p:nvSpPr>
          <p:spPr>
            <a:xfrm>
              <a:off x="758546" y="3092379"/>
              <a:ext cx="85063" cy="7743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2C665C88-16B4-9F23-339A-A1E7089FB133}"/>
              </a:ext>
            </a:extLst>
          </p:cNvPr>
          <p:cNvCxnSpPr>
            <a:cxnSpLocks/>
          </p:cNvCxnSpPr>
          <p:nvPr/>
        </p:nvCxnSpPr>
        <p:spPr>
          <a:xfrm flipV="1">
            <a:off x="3725610" y="2442638"/>
            <a:ext cx="280129" cy="8150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1D47F2E-2041-D153-CB76-2816784E1514}"/>
              </a:ext>
            </a:extLst>
          </p:cNvPr>
          <p:cNvCxnSpPr>
            <a:cxnSpLocks/>
          </p:cNvCxnSpPr>
          <p:nvPr/>
        </p:nvCxnSpPr>
        <p:spPr>
          <a:xfrm flipV="1">
            <a:off x="2341375" y="2415507"/>
            <a:ext cx="767084" cy="3817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9CA314B-5146-DB51-EA8C-DB0C5C34BE5D}"/>
              </a:ext>
            </a:extLst>
          </p:cNvPr>
          <p:cNvGrpSpPr/>
          <p:nvPr/>
        </p:nvGrpSpPr>
        <p:grpSpPr>
          <a:xfrm>
            <a:off x="2358746" y="2895600"/>
            <a:ext cx="1070254" cy="461665"/>
            <a:chOff x="758546" y="2812658"/>
            <a:chExt cx="1070254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C682A3-0299-711D-D32C-CED557013C50}"/>
                </a:ext>
              </a:extLst>
            </p:cNvPr>
            <p:cNvSpPr txBox="1"/>
            <p:nvPr/>
          </p:nvSpPr>
          <p:spPr>
            <a:xfrm>
              <a:off x="762000" y="2812658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Texas A&amp;M</a:t>
              </a:r>
            </a:p>
            <a:p>
              <a:r>
                <a:rPr lang="en-US" sz="1200" dirty="0"/>
                <a:t>TAMUTRAP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7BE52D5-0AD4-5EC1-C54E-EA8F55A6D3C7}"/>
                </a:ext>
              </a:extLst>
            </p:cNvPr>
            <p:cNvSpPr/>
            <p:nvPr/>
          </p:nvSpPr>
          <p:spPr>
            <a:xfrm>
              <a:off x="758546" y="3092379"/>
              <a:ext cx="85063" cy="7743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6859A7CB-B51A-506B-77B9-154ED8CB0ED5}"/>
              </a:ext>
            </a:extLst>
          </p:cNvPr>
          <p:cNvSpPr/>
          <p:nvPr/>
        </p:nvSpPr>
        <p:spPr>
          <a:xfrm>
            <a:off x="1538939" y="2919215"/>
            <a:ext cx="85063" cy="822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8B9EAEA-17F7-76E7-1F85-F76C75B155A9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8438157" y="2517943"/>
            <a:ext cx="699587" cy="7178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2E4E59-5E4B-92F5-38F1-AEAF2CFB8461}"/>
              </a:ext>
            </a:extLst>
          </p:cNvPr>
          <p:cNvGrpSpPr/>
          <p:nvPr/>
        </p:nvGrpSpPr>
        <p:grpSpPr>
          <a:xfrm>
            <a:off x="7904220" y="3235752"/>
            <a:ext cx="1067337" cy="646331"/>
            <a:chOff x="8261560" y="2602621"/>
            <a:chExt cx="1067337" cy="64633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7C7A36-B664-F25C-1DEA-5254ABDF7582}"/>
                </a:ext>
              </a:extLst>
            </p:cNvPr>
            <p:cNvSpPr txBox="1"/>
            <p:nvPr/>
          </p:nvSpPr>
          <p:spPr>
            <a:xfrm>
              <a:off x="8262097" y="2602621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RAON</a:t>
              </a:r>
            </a:p>
            <a:p>
              <a:r>
                <a:rPr lang="en-US" sz="1200" dirty="0"/>
                <a:t>HPMMS</a:t>
              </a:r>
            </a:p>
            <a:p>
              <a:endParaRPr lang="en-US" sz="12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96AE7F8-5E5B-5F6B-87FB-2DC879BD67D4}"/>
                </a:ext>
              </a:extLst>
            </p:cNvPr>
            <p:cNvSpPr/>
            <p:nvPr/>
          </p:nvSpPr>
          <p:spPr>
            <a:xfrm>
              <a:off x="8261560" y="2880079"/>
              <a:ext cx="85063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Footer Placeholder 6">
            <a:extLst>
              <a:ext uri="{FF2B5EF4-FFF2-40B4-BE49-F238E27FC236}">
                <a16:creationId xmlns:a16="http://schemas.microsoft.com/office/drawing/2014/main" id="{868E8CA6-C058-EAE8-5190-09DE358338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10/19/2025, EMIS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5C97AB6-0D38-BB83-C988-B6FA56ABD85A}"/>
              </a:ext>
            </a:extLst>
          </p:cNvPr>
          <p:cNvCxnSpPr>
            <a:cxnSpLocks/>
          </p:cNvCxnSpPr>
          <p:nvPr/>
        </p:nvCxnSpPr>
        <p:spPr>
          <a:xfrm flipH="1">
            <a:off x="8636003" y="2092837"/>
            <a:ext cx="335554" cy="4911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D28C7-E0F1-D615-2705-9439977F58A5}"/>
              </a:ext>
            </a:extLst>
          </p:cNvPr>
          <p:cNvGrpSpPr/>
          <p:nvPr/>
        </p:nvGrpSpPr>
        <p:grpSpPr>
          <a:xfrm>
            <a:off x="8711905" y="1615082"/>
            <a:ext cx="1067337" cy="646331"/>
            <a:chOff x="8261560" y="2602621"/>
            <a:chExt cx="1067337" cy="64633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F3C8E7A-7C0B-456A-793C-3BB2EA4BF5F1}"/>
                </a:ext>
              </a:extLst>
            </p:cNvPr>
            <p:cNvSpPr txBox="1"/>
            <p:nvPr/>
          </p:nvSpPr>
          <p:spPr>
            <a:xfrm>
              <a:off x="8262097" y="2602621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IMP</a:t>
              </a:r>
            </a:p>
            <a:p>
              <a:r>
                <a:rPr lang="en-US" sz="1200" dirty="0"/>
                <a:t>SHANS</a:t>
              </a:r>
            </a:p>
            <a:p>
              <a:endParaRPr lang="en-US" sz="120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76E0B9B-7568-9759-539B-08B6AF279876}"/>
                </a:ext>
              </a:extLst>
            </p:cNvPr>
            <p:cNvSpPr/>
            <p:nvPr/>
          </p:nvSpPr>
          <p:spPr>
            <a:xfrm>
              <a:off x="8261560" y="2880079"/>
              <a:ext cx="85063" cy="8229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51313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7668E-B0F5-7617-27B8-47AC5AEB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MORA Installation at IGISOL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8AA2AB-28D6-D5F2-C987-2F8680F33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0A8B5B-C24B-CA0C-071C-A8FC563710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R. Ringle, 10/19/2025, EMIS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3074422-6065-81CF-D379-93C035CCB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5658195" cy="3175518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2C59CB0-9DBE-453F-BECC-5923DB58F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319" y="3209585"/>
            <a:ext cx="6181699" cy="26416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43CF1B-0212-989F-8BB2-BB6F4C187BE2}"/>
              </a:ext>
            </a:extLst>
          </p:cNvPr>
          <p:cNvSpPr/>
          <p:nvPr/>
        </p:nvSpPr>
        <p:spPr>
          <a:xfrm>
            <a:off x="4480560" y="3108960"/>
            <a:ext cx="152400" cy="152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22FC5A-6253-9278-B43D-33432996A5C8}"/>
              </a:ext>
            </a:extLst>
          </p:cNvPr>
          <p:cNvSpPr/>
          <p:nvPr/>
        </p:nvSpPr>
        <p:spPr>
          <a:xfrm>
            <a:off x="6324600" y="3261360"/>
            <a:ext cx="5498911" cy="24664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E71546-EBB0-6E7B-CD8B-EF4EF161EFCD}"/>
              </a:ext>
            </a:extLst>
          </p:cNvPr>
          <p:cNvCxnSpPr>
            <a:cxnSpLocks/>
            <a:endCxn id="7" idx="1"/>
          </p:cNvCxnSpPr>
          <p:nvPr/>
        </p:nvCxnSpPr>
        <p:spPr>
          <a:xfrm flipH="1" flipV="1">
            <a:off x="4480560" y="3185160"/>
            <a:ext cx="184404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1FD004-8CB3-B943-F8ED-B19441B4D4FA}"/>
              </a:ext>
            </a:extLst>
          </p:cNvPr>
          <p:cNvCxnSpPr>
            <a:cxnSpLocks/>
          </p:cNvCxnSpPr>
          <p:nvPr/>
        </p:nvCxnSpPr>
        <p:spPr>
          <a:xfrm flipH="1" flipV="1">
            <a:off x="4634204" y="3265714"/>
            <a:ext cx="1690396" cy="24621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27E9492-E600-B5A5-86CE-C773128466E3}"/>
              </a:ext>
            </a:extLst>
          </p:cNvPr>
          <p:cNvSpPr txBox="1"/>
          <p:nvPr/>
        </p:nvSpPr>
        <p:spPr>
          <a:xfrm>
            <a:off x="152400" y="1143000"/>
            <a:ext cx="1338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IGISOL</a:t>
            </a:r>
          </a:p>
          <a:p>
            <a:r>
              <a:rPr lang="en-US" dirty="0"/>
              <a:t>(</a:t>
            </a:r>
            <a:r>
              <a:rPr lang="en-US" dirty="0" err="1"/>
              <a:t>Jyväskylä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BC35EA-479F-ACAA-D16F-B29C324A0877}"/>
              </a:ext>
            </a:extLst>
          </p:cNvPr>
          <p:cNvSpPr txBox="1"/>
          <p:nvPr/>
        </p:nvSpPr>
        <p:spPr>
          <a:xfrm>
            <a:off x="1" y="4255005"/>
            <a:ext cx="56581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measurements of D correlation in </a:t>
            </a:r>
            <a:r>
              <a:rPr lang="en-US" baseline="30000" dirty="0"/>
              <a:t>23</a:t>
            </a:r>
            <a:r>
              <a:rPr lang="en-US" dirty="0"/>
              <a:t>Mg</a:t>
            </a:r>
            <a:r>
              <a:rPr lang="en-US" baseline="30000" dirty="0"/>
              <a:t>+</a:t>
            </a:r>
            <a:r>
              <a:rPr lang="en-US" dirty="0"/>
              <a:t> will be performed at IGISOL and later moved to GANIL.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of MR-TOF may be required to purify contaminant </a:t>
            </a:r>
            <a:r>
              <a:rPr lang="en-US" baseline="30000" dirty="0"/>
              <a:t>23</a:t>
            </a:r>
            <a:r>
              <a:rPr lang="en-US" dirty="0"/>
              <a:t>Na</a:t>
            </a:r>
            <a:r>
              <a:rPr lang="en-US" baseline="30000" dirty="0"/>
              <a:t>+</a:t>
            </a:r>
            <a:r>
              <a:rPr lang="en-US" dirty="0"/>
              <a:t>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Talk by T. Eronen on Monday 9:30 a.m.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3479C8-FBC4-2729-48BD-AF4292E42120}"/>
              </a:ext>
            </a:extLst>
          </p:cNvPr>
          <p:cNvSpPr txBox="1"/>
          <p:nvPr/>
        </p:nvSpPr>
        <p:spPr>
          <a:xfrm>
            <a:off x="5978901" y="1586970"/>
            <a:ext cx="584500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308"/>
                </a:solidFill>
              </a:rPr>
              <a:t>Use of trapped ions offers several advantages: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Increased sensitivity (plane selection)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Reduced systematics related to source size, geometry and polarization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376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2BF8E158-2CAC-392B-031C-1097F6DA617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722" y="2130214"/>
            <a:ext cx="4990771" cy="345239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D90A7-F3DD-E456-4BAA-4C2F02A785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FFD472D-E858-AEDF-3FCA-217425A40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Mass Measurements of Rare Isotopes Needed to Address Many Physics Topics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77C5F0-E879-5EFD-3C28-053A3068B6A7}"/>
              </a:ext>
            </a:extLst>
          </p:cNvPr>
          <p:cNvCxnSpPr/>
          <p:nvPr/>
        </p:nvCxnSpPr>
        <p:spPr>
          <a:xfrm flipV="1">
            <a:off x="2395600" y="2967204"/>
            <a:ext cx="3565669" cy="19257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DF194E-600A-AB32-C752-156C4CB2F410}"/>
              </a:ext>
            </a:extLst>
          </p:cNvPr>
          <p:cNvCxnSpPr/>
          <p:nvPr/>
        </p:nvCxnSpPr>
        <p:spPr>
          <a:xfrm flipV="1">
            <a:off x="1064497" y="3502469"/>
            <a:ext cx="1567888" cy="117074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FEFC54B-D38F-908E-22D2-9027588820E0}"/>
              </a:ext>
            </a:extLst>
          </p:cNvPr>
          <p:cNvSpPr txBox="1"/>
          <p:nvPr/>
        </p:nvSpPr>
        <p:spPr>
          <a:xfrm>
            <a:off x="1600200" y="22860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Tests of Fundamental Interactions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0BF357-23DF-1F9A-397C-506209B7F719}"/>
              </a:ext>
            </a:extLst>
          </p:cNvPr>
          <p:cNvSpPr txBox="1"/>
          <p:nvPr/>
        </p:nvSpPr>
        <p:spPr>
          <a:xfrm>
            <a:off x="2396868" y="2848031"/>
            <a:ext cx="1259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Δm/m &lt; 10</a:t>
            </a:r>
            <a:r>
              <a:rPr lang="en-US" sz="1400" b="1" baseline="30000" dirty="0"/>
              <a:t>-8</a:t>
            </a:r>
            <a:endParaRPr lang="en-US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0017D7-96C7-6E73-B19B-660BB70CBDAA}"/>
              </a:ext>
            </a:extLst>
          </p:cNvPr>
          <p:cNvSpPr txBox="1"/>
          <p:nvPr/>
        </p:nvSpPr>
        <p:spPr>
          <a:xfrm>
            <a:off x="-304800" y="3123965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 Synthesis</a:t>
            </a:r>
          </a:p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rp-Process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CC128-1B05-5DAB-4BF4-F49AF86FB326}"/>
              </a:ext>
            </a:extLst>
          </p:cNvPr>
          <p:cNvSpPr txBox="1"/>
          <p:nvPr/>
        </p:nvSpPr>
        <p:spPr>
          <a:xfrm>
            <a:off x="491868" y="3685996"/>
            <a:ext cx="1259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Δm/m ~ 10</a:t>
            </a:r>
            <a:r>
              <a:rPr lang="en-US" sz="1400" b="1" baseline="30000" dirty="0"/>
              <a:t>-7</a:t>
            </a:r>
            <a:endParaRPr lang="en-US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CC054-D11F-D4F5-5F02-437DE60C3F0B}"/>
              </a:ext>
            </a:extLst>
          </p:cNvPr>
          <p:cNvSpPr txBox="1"/>
          <p:nvPr/>
        </p:nvSpPr>
        <p:spPr>
          <a:xfrm>
            <a:off x="4968989" y="3596725"/>
            <a:ext cx="224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 Synthesis</a:t>
            </a:r>
          </a:p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r-Process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43202-480D-CE3C-E1DF-A8C5A946E223}"/>
              </a:ext>
            </a:extLst>
          </p:cNvPr>
          <p:cNvSpPr txBox="1"/>
          <p:nvPr/>
        </p:nvSpPr>
        <p:spPr>
          <a:xfrm>
            <a:off x="5427642" y="4203348"/>
            <a:ext cx="125918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Δm/m ~ 10</a:t>
            </a:r>
            <a:r>
              <a:rPr lang="en-US" sz="1400" b="1" baseline="30000" dirty="0"/>
              <a:t>-7</a:t>
            </a:r>
            <a:endParaRPr lang="en-US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B19DAC-56A2-738C-8E79-204F21086491}"/>
              </a:ext>
            </a:extLst>
          </p:cNvPr>
          <p:cNvSpPr txBox="1"/>
          <p:nvPr/>
        </p:nvSpPr>
        <p:spPr>
          <a:xfrm rot="20035441">
            <a:off x="3152723" y="4062739"/>
            <a:ext cx="173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r-process path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038CDB-40A8-6551-D20E-8C9E4FA72BC2}"/>
              </a:ext>
            </a:extLst>
          </p:cNvPr>
          <p:cNvSpPr txBox="1"/>
          <p:nvPr/>
        </p:nvSpPr>
        <p:spPr>
          <a:xfrm rot="19406343">
            <a:off x="889604" y="3796771"/>
            <a:ext cx="173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rp-process path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C49A7107-3277-0657-5631-D55643607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977220"/>
            <a:ext cx="43156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1200" dirty="0">
                <a:solidFill>
                  <a:srgbClr val="000000"/>
                </a:solidFill>
                <a:latin typeface="+mj-lt"/>
              </a:rPr>
              <a:t>AME20: Huang </a:t>
            </a:r>
            <a:r>
              <a:rPr lang="en-US" altLang="en-US" sz="1200" i="1" dirty="0">
                <a:solidFill>
                  <a:srgbClr val="000000"/>
                </a:solidFill>
                <a:latin typeface="+mj-lt"/>
              </a:rPr>
              <a:t>et al.</a:t>
            </a:r>
            <a:r>
              <a:rPr lang="en-US" altLang="en-US" sz="1200" dirty="0">
                <a:solidFill>
                  <a:srgbClr val="000000"/>
                </a:solidFill>
                <a:latin typeface="+mj-lt"/>
              </a:rPr>
              <a:t>, Chin. Phys. C </a:t>
            </a:r>
            <a:r>
              <a:rPr lang="en-US" altLang="en-US" sz="1200" b="1" dirty="0">
                <a:solidFill>
                  <a:srgbClr val="000000"/>
                </a:solidFill>
                <a:latin typeface="+mj-lt"/>
              </a:rPr>
              <a:t>45</a:t>
            </a:r>
            <a:r>
              <a:rPr lang="en-US" altLang="en-US" sz="1200" dirty="0">
                <a:solidFill>
                  <a:srgbClr val="000000"/>
                </a:solidFill>
                <a:latin typeface="+mj-lt"/>
              </a:rPr>
              <a:t>, 030002 (2021)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3F41B0-2E2B-A805-4914-1720C3AD204A}"/>
              </a:ext>
            </a:extLst>
          </p:cNvPr>
          <p:cNvSpPr txBox="1"/>
          <p:nvPr/>
        </p:nvSpPr>
        <p:spPr>
          <a:xfrm>
            <a:off x="4921668" y="4577636"/>
            <a:ext cx="2476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Relative mass uncertainty</a:t>
            </a:r>
            <a:endParaRPr lang="en-US" sz="1400" b="1" baseline="30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D5888D-B6A1-DF0F-D115-24CC2323AC28}"/>
              </a:ext>
            </a:extLst>
          </p:cNvPr>
          <p:cNvSpPr/>
          <p:nvPr/>
        </p:nvSpPr>
        <p:spPr>
          <a:xfrm>
            <a:off x="5188219" y="4896025"/>
            <a:ext cx="76201" cy="762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4780B8-56B1-4C1D-2626-868C42F4D160}"/>
              </a:ext>
            </a:extLst>
          </p:cNvPr>
          <p:cNvSpPr/>
          <p:nvPr/>
        </p:nvSpPr>
        <p:spPr>
          <a:xfrm>
            <a:off x="5188220" y="5072226"/>
            <a:ext cx="76201" cy="76201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43ADC6-5D3B-34F3-D185-D12D8312C5E0}"/>
              </a:ext>
            </a:extLst>
          </p:cNvPr>
          <p:cNvSpPr/>
          <p:nvPr/>
        </p:nvSpPr>
        <p:spPr>
          <a:xfrm>
            <a:off x="5188219" y="5249478"/>
            <a:ext cx="76201" cy="76201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E5883A-EA66-6FBB-0A95-56C5C7F80A1A}"/>
              </a:ext>
            </a:extLst>
          </p:cNvPr>
          <p:cNvSpPr/>
          <p:nvPr/>
        </p:nvSpPr>
        <p:spPr>
          <a:xfrm>
            <a:off x="5188219" y="5425670"/>
            <a:ext cx="76201" cy="7620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D7E863-50F1-EE42-AD5B-DFD147096FE4}"/>
              </a:ext>
            </a:extLst>
          </p:cNvPr>
          <p:cNvSpPr/>
          <p:nvPr/>
        </p:nvSpPr>
        <p:spPr>
          <a:xfrm>
            <a:off x="5188219" y="5583579"/>
            <a:ext cx="76201" cy="76201"/>
          </a:xfrm>
          <a:prstGeom prst="rect">
            <a:avLst/>
          </a:prstGeom>
          <a:solidFill>
            <a:srgbClr val="FF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6013BC-C3A1-A4A9-C29E-B0404C424AD6}"/>
              </a:ext>
            </a:extLst>
          </p:cNvPr>
          <p:cNvSpPr txBox="1"/>
          <p:nvPr/>
        </p:nvSpPr>
        <p:spPr>
          <a:xfrm>
            <a:off x="5243133" y="4773139"/>
            <a:ext cx="1265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Δ</a:t>
            </a:r>
            <a:r>
              <a:rPr lang="en-US" sz="1200" b="1" dirty="0"/>
              <a:t>m/m ≤ 10</a:t>
            </a:r>
            <a:r>
              <a:rPr lang="en-US" sz="1200" b="1" baseline="30000" dirty="0"/>
              <a:t>-9</a:t>
            </a:r>
            <a:endParaRPr lang="en-US" sz="1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169EA1-8D68-B990-EA1E-7FB5CC203B35}"/>
              </a:ext>
            </a:extLst>
          </p:cNvPr>
          <p:cNvSpPr txBox="1"/>
          <p:nvPr/>
        </p:nvSpPr>
        <p:spPr>
          <a:xfrm>
            <a:off x="5223278" y="4968706"/>
            <a:ext cx="1604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10</a:t>
            </a:r>
            <a:r>
              <a:rPr lang="en-US" sz="1200" b="1" baseline="30000" dirty="0"/>
              <a:t>-9 </a:t>
            </a:r>
            <a:r>
              <a:rPr lang="en-US" sz="1200" b="1" dirty="0"/>
              <a:t>&lt; </a:t>
            </a:r>
            <a:r>
              <a:rPr lang="el-GR" sz="1200" b="1" dirty="0"/>
              <a:t>Δ</a:t>
            </a:r>
            <a:r>
              <a:rPr lang="en-US" sz="1200" b="1" dirty="0"/>
              <a:t>m/m ≤ 10</a:t>
            </a:r>
            <a:r>
              <a:rPr lang="en-US" sz="1200" b="1" baseline="30000" dirty="0"/>
              <a:t>-8</a:t>
            </a:r>
            <a:endParaRPr lang="en-US" sz="12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408349-5B2C-3FE0-6BA2-81FDC94203FB}"/>
              </a:ext>
            </a:extLst>
          </p:cNvPr>
          <p:cNvSpPr txBox="1"/>
          <p:nvPr/>
        </p:nvSpPr>
        <p:spPr>
          <a:xfrm>
            <a:off x="5228212" y="5126736"/>
            <a:ext cx="1550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10</a:t>
            </a:r>
            <a:r>
              <a:rPr lang="en-US" sz="1200" b="1" baseline="30000" dirty="0"/>
              <a:t>-8 </a:t>
            </a:r>
            <a:r>
              <a:rPr lang="en-US" sz="1200" b="1" dirty="0"/>
              <a:t>&lt; </a:t>
            </a:r>
            <a:r>
              <a:rPr lang="el-GR" sz="1200" b="1" dirty="0"/>
              <a:t>Δ</a:t>
            </a:r>
            <a:r>
              <a:rPr lang="en-US" sz="1200" b="1" dirty="0"/>
              <a:t>m/m ≤ 10</a:t>
            </a:r>
            <a:r>
              <a:rPr lang="en-US" sz="1200" b="1" baseline="30000" dirty="0"/>
              <a:t>-7</a:t>
            </a:r>
            <a:endParaRPr lang="en-US" sz="1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B1CBF5-52F5-0A2F-5E49-C9FCA6C1DE96}"/>
              </a:ext>
            </a:extLst>
          </p:cNvPr>
          <p:cNvSpPr txBox="1"/>
          <p:nvPr/>
        </p:nvSpPr>
        <p:spPr>
          <a:xfrm>
            <a:off x="5236240" y="5300827"/>
            <a:ext cx="15034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10</a:t>
            </a:r>
            <a:r>
              <a:rPr lang="en-US" sz="1200" b="1" baseline="30000" dirty="0"/>
              <a:t>-7 </a:t>
            </a:r>
            <a:r>
              <a:rPr lang="en-US" sz="1200" b="1" dirty="0"/>
              <a:t>&lt; </a:t>
            </a:r>
            <a:r>
              <a:rPr lang="el-GR" sz="1200" b="1" dirty="0"/>
              <a:t>Δ</a:t>
            </a:r>
            <a:r>
              <a:rPr lang="en-US" sz="1200" b="1" dirty="0"/>
              <a:t>m/m ≤ 10</a:t>
            </a:r>
            <a:r>
              <a:rPr lang="en-US" sz="1200" b="1" baseline="30000" dirty="0"/>
              <a:t>-6</a:t>
            </a:r>
            <a:endParaRPr lang="en-US" sz="1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A3836F-D333-D123-BCB6-E19164548870}"/>
              </a:ext>
            </a:extLst>
          </p:cNvPr>
          <p:cNvSpPr txBox="1"/>
          <p:nvPr/>
        </p:nvSpPr>
        <p:spPr>
          <a:xfrm>
            <a:off x="5223278" y="5455755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Δ</a:t>
            </a:r>
            <a:r>
              <a:rPr lang="en-US" sz="1200" b="1" dirty="0"/>
              <a:t>m/m &gt; 10</a:t>
            </a:r>
            <a:r>
              <a:rPr lang="en-US" sz="1200" b="1" baseline="30000" dirty="0"/>
              <a:t>-6</a:t>
            </a:r>
            <a:endParaRPr lang="en-US" sz="1200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22725B-686F-22CE-6749-BBC6F70ED519}"/>
              </a:ext>
            </a:extLst>
          </p:cNvPr>
          <p:cNvSpPr/>
          <p:nvPr/>
        </p:nvSpPr>
        <p:spPr>
          <a:xfrm>
            <a:off x="5188219" y="5730705"/>
            <a:ext cx="76201" cy="7620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8C5676-3DB5-7EA1-4B8E-4EE69C8C88FF}"/>
              </a:ext>
            </a:extLst>
          </p:cNvPr>
          <p:cNvSpPr txBox="1"/>
          <p:nvPr/>
        </p:nvSpPr>
        <p:spPr>
          <a:xfrm>
            <a:off x="5223278" y="5606107"/>
            <a:ext cx="1494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unmeasured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01E272-03F7-FE46-45C3-9A7330645DC2}"/>
              </a:ext>
            </a:extLst>
          </p:cNvPr>
          <p:cNvSpPr txBox="1"/>
          <p:nvPr/>
        </p:nvSpPr>
        <p:spPr>
          <a:xfrm>
            <a:off x="7535541" y="1182894"/>
            <a:ext cx="1521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studies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95653C-4245-2ABB-298E-6D4FB5A7826A}"/>
              </a:ext>
            </a:extLst>
          </p:cNvPr>
          <p:cNvSpPr txBox="1"/>
          <p:nvPr/>
        </p:nvSpPr>
        <p:spPr>
          <a:xfrm>
            <a:off x="7735497" y="1484717"/>
            <a:ext cx="1259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Δm</a:t>
            </a:r>
            <a:r>
              <a:rPr lang="en-US" sz="1400" b="1" dirty="0"/>
              <a:t>/m &lt; 10</a:t>
            </a:r>
            <a:r>
              <a:rPr lang="en-US" sz="1400" b="1" baseline="30000" dirty="0"/>
              <a:t>-6</a:t>
            </a:r>
            <a:endParaRPr lang="en-US" sz="1400" b="1" dirty="0"/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id="{FE0953F7-BEE4-3D27-5926-42B0E464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4159" y="6079451"/>
            <a:ext cx="42919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1200" dirty="0">
                <a:solidFill>
                  <a:srgbClr val="000000"/>
                </a:solidFill>
                <a:latin typeface="+mj-lt"/>
              </a:rPr>
              <a:t>M. </a:t>
            </a:r>
            <a:r>
              <a:rPr lang="en-US" altLang="en-US" sz="1200" dirty="0" err="1">
                <a:solidFill>
                  <a:srgbClr val="000000"/>
                </a:solidFill>
                <a:latin typeface="+mj-lt"/>
              </a:rPr>
              <a:t>Famiano</a:t>
            </a:r>
            <a:r>
              <a:rPr lang="en-US" altLang="en-US" sz="1200" dirty="0">
                <a:solidFill>
                  <a:srgbClr val="000000"/>
                </a:solidFill>
                <a:latin typeface="+mj-lt"/>
              </a:rPr>
              <a:t>, Int. Journal Mod. Phys. E </a:t>
            </a:r>
            <a:r>
              <a:rPr lang="en-US" altLang="en-US" sz="1200" b="1" dirty="0">
                <a:solidFill>
                  <a:srgbClr val="000000"/>
                </a:solidFill>
                <a:latin typeface="+mj-lt"/>
              </a:rPr>
              <a:t>28</a:t>
            </a:r>
            <a:r>
              <a:rPr lang="en-US" altLang="en-US" sz="1200" dirty="0">
                <a:solidFill>
                  <a:srgbClr val="000000"/>
                </a:solidFill>
                <a:latin typeface="+mj-lt"/>
              </a:rPr>
              <a:t>, 1930005 (2019)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04B9974-73EA-234D-ECBA-B78FE260A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24" y="1110914"/>
            <a:ext cx="2992376" cy="10193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5513D6E-A038-F8F9-5856-16B962E30C70}"/>
              </a:ext>
            </a:extLst>
          </p:cNvPr>
          <p:cNvSpPr txBox="1"/>
          <p:nvPr/>
        </p:nvSpPr>
        <p:spPr>
          <a:xfrm>
            <a:off x="1964700" y="5149992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 of Nuclear Shell Structure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E8AFCB-96F8-8E9D-EC02-DAF18817567D}"/>
              </a:ext>
            </a:extLst>
          </p:cNvPr>
          <p:cNvSpPr txBox="1"/>
          <p:nvPr/>
        </p:nvSpPr>
        <p:spPr>
          <a:xfrm>
            <a:off x="2782508" y="5666688"/>
            <a:ext cx="1259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Δm</a:t>
            </a:r>
            <a:r>
              <a:rPr lang="en-US" sz="1400" b="1" dirty="0"/>
              <a:t>/m </a:t>
            </a:r>
            <a:r>
              <a:rPr lang="en-US" sz="1400" b="1" dirty="0">
                <a:cs typeface="Arial" panose="020B0604020202020204" pitchFamily="34" charset="0"/>
              </a:rPr>
              <a:t>≤</a:t>
            </a:r>
            <a:r>
              <a:rPr lang="en-US" sz="1400" b="1" dirty="0"/>
              <a:t> 10</a:t>
            </a:r>
            <a:r>
              <a:rPr lang="en-US" sz="1400" b="1" baseline="30000" dirty="0"/>
              <a:t>-6</a:t>
            </a:r>
            <a:endParaRPr lang="en-US" sz="1400" b="1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079FA94-AE51-B0E3-69BE-D770925F14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12" y="1268798"/>
            <a:ext cx="7066087" cy="436759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D7A20FB-A60C-092B-372D-4FAFEB9D0B91}"/>
              </a:ext>
            </a:extLst>
          </p:cNvPr>
          <p:cNvSpPr txBox="1"/>
          <p:nvPr/>
        </p:nvSpPr>
        <p:spPr>
          <a:xfrm>
            <a:off x="145009" y="574512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Neutron number 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192CBD-C293-25F3-BF7E-6D1E730164E1}"/>
              </a:ext>
            </a:extLst>
          </p:cNvPr>
          <p:cNvSpPr txBox="1"/>
          <p:nvPr/>
        </p:nvSpPr>
        <p:spPr>
          <a:xfrm rot="16200000">
            <a:off x="-724882" y="4748940"/>
            <a:ext cx="1788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Proton number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89B6F86-D999-266F-11D5-41EC45369986}"/>
              </a:ext>
            </a:extLst>
          </p:cNvPr>
          <p:cNvCxnSpPr/>
          <p:nvPr/>
        </p:nvCxnSpPr>
        <p:spPr>
          <a:xfrm>
            <a:off x="396346" y="5675538"/>
            <a:ext cx="1844675" cy="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EDCAC16-2EF4-55E3-6CA3-0984DE0A4969}"/>
              </a:ext>
            </a:extLst>
          </p:cNvPr>
          <p:cNvCxnSpPr/>
          <p:nvPr/>
        </p:nvCxnSpPr>
        <p:spPr>
          <a:xfrm flipV="1">
            <a:off x="390683" y="4090734"/>
            <a:ext cx="0" cy="160020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318D0B03-8053-AAB6-EC16-5CEC72D473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/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3606256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E57272-C3F3-3B16-2B0C-6EF8FED8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Ion Traps Required For Highest Precision Mass Measurements of Rare Isotopes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904956-6B43-1A5A-9C3C-9CE6F8CFF3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R. Ringle, 10/29/2025, EMIS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D4E9F-8194-8E44-6D81-C3188FC44D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9C580E-97FB-ED2B-AB60-D742E6193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8600"/>
            <a:ext cx="9144000" cy="598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19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142EE9-6BE0-56BD-C165-EE960F3A3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Penning Traps Enable High Precision Mass Measurements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24A658-205E-7D5C-9F3D-A0482F6CE9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6BF49FC9-7A2D-CC9D-EF30-FD5CA805B0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3144" y="1453998"/>
                <a:ext cx="369887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1400" dirty="0">
                    <a:solidFill>
                      <a:schemeClr val="tx1"/>
                    </a:solidFill>
                  </a:rPr>
                  <a:t>(radial confinement &amp; access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en-US" sz="14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6BF49FC9-7A2D-CC9D-EF30-FD5CA805B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3144" y="1453998"/>
                <a:ext cx="3698875" cy="307777"/>
              </a:xfrm>
              <a:prstGeom prst="rect">
                <a:avLst/>
              </a:prstGeom>
              <a:blipFill>
                <a:blip r:embed="rId4"/>
                <a:stretch>
                  <a:fillRect t="-4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AF7293ED-DFE0-7B77-E8D2-DAFCFF89C6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13638" y="1447800"/>
                <a:ext cx="368776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1400" dirty="0">
                    <a:solidFill>
                      <a:schemeClr val="tx1"/>
                    </a:solidFill>
                  </a:rPr>
                  <a:t>(3D confinement </a:t>
                </a:r>
                <a:r>
                  <a:rPr lang="en-US" altLang="en-US" sz="1400" dirty="0"/>
                  <a:t>to probe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en-US" sz="1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en-US" sz="14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AF7293ED-DFE0-7B77-E8D2-DAFCFF89C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13638" y="1447800"/>
                <a:ext cx="3687762" cy="307777"/>
              </a:xfrm>
              <a:prstGeom prst="rect">
                <a:avLst/>
              </a:prstGeom>
              <a:blipFill>
                <a:blip r:embed="rId5"/>
                <a:stretch>
                  <a:fillRect t="-4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EACC193-3865-A371-B660-38203CD7EBFD}"/>
              </a:ext>
            </a:extLst>
          </p:cNvPr>
          <p:cNvSpPr txBox="1"/>
          <p:nvPr/>
        </p:nvSpPr>
        <p:spPr>
          <a:xfrm>
            <a:off x="1364997" y="1047690"/>
            <a:ext cx="3206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Uniform Magnetic Field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0DBD0-A2AE-CC88-5A87-CBB6BEEB4EFA}"/>
              </a:ext>
            </a:extLst>
          </p:cNvPr>
          <p:cNvSpPr txBox="1"/>
          <p:nvPr/>
        </p:nvSpPr>
        <p:spPr>
          <a:xfrm>
            <a:off x="4186403" y="1047672"/>
            <a:ext cx="4341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+   </a:t>
            </a:r>
            <a:r>
              <a:rPr lang="en-US" altLang="en-US" sz="2000" dirty="0" err="1"/>
              <a:t>Quadrupolar</a:t>
            </a:r>
            <a:r>
              <a:rPr lang="en-US" altLang="en-US" sz="2000" dirty="0"/>
              <a:t> Electrostatic Field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CAD17B-0961-A151-21C1-BAA457020FAC}"/>
              </a:ext>
            </a:extLst>
          </p:cNvPr>
          <p:cNvSpPr txBox="1"/>
          <p:nvPr/>
        </p:nvSpPr>
        <p:spPr>
          <a:xfrm>
            <a:off x="8222997" y="1047672"/>
            <a:ext cx="2521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=  Penning Trap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1B840-EAC4-0AC9-73DC-C0279E999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863" y="1453998"/>
            <a:ext cx="36877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dirty="0">
                <a:solidFill>
                  <a:schemeClr val="tx1"/>
                </a:solidFill>
              </a:rPr>
              <a:t>(</a:t>
            </a:r>
            <a:r>
              <a:rPr lang="en-US" altLang="en-US" sz="1400" dirty="0"/>
              <a:t>axial confinement</a:t>
            </a:r>
            <a:r>
              <a:rPr lang="en-US" altLang="en-US" sz="14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EFA1FBA8-6BCC-009D-92DC-C7B0B82E92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93" y="1752600"/>
            <a:ext cx="69850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>
            <a:extLst>
              <a:ext uri="{FF2B5EF4-FFF2-40B4-BE49-F238E27FC236}">
                <a16:creationId xmlns:a16="http://schemas.microsoft.com/office/drawing/2014/main" id="{CF210914-68C4-AD21-019B-D744950BF23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38" y="2213069"/>
            <a:ext cx="1243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1">
            <a:extLst>
              <a:ext uri="{FF2B5EF4-FFF2-40B4-BE49-F238E27FC236}">
                <a16:creationId xmlns:a16="http://schemas.microsoft.com/office/drawing/2014/main" id="{0510CD53-E29A-5CAC-BDFF-219A23F7F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213" y="2649632"/>
            <a:ext cx="1144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600" dirty="0">
                <a:solidFill>
                  <a:schemeClr val="tx1"/>
                </a:solidFill>
              </a:rPr>
              <a:t>“cyclotron</a:t>
            </a:r>
          </a:p>
          <a:p>
            <a:r>
              <a:rPr lang="en-US" altLang="en-US" sz="1600" dirty="0">
                <a:solidFill>
                  <a:schemeClr val="tx1"/>
                </a:solidFill>
              </a:rPr>
              <a:t>frequency”</a:t>
            </a: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757A9158-FCA8-2316-0240-93C25FC8D9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752600"/>
            <a:ext cx="1973262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7">
            <a:extLst>
              <a:ext uri="{FF2B5EF4-FFF2-40B4-BE49-F238E27FC236}">
                <a16:creationId xmlns:a16="http://schemas.microsoft.com/office/drawing/2014/main" id="{BE35A1AE-176C-DB9C-BF42-3A7EA03BFD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81" y="3333845"/>
            <a:ext cx="4038600" cy="264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3">
            <a:extLst>
              <a:ext uri="{FF2B5EF4-FFF2-40B4-BE49-F238E27FC236}">
                <a16:creationId xmlns:a16="http://schemas.microsoft.com/office/drawing/2014/main" id="{305F2FFB-6CBF-A4F8-0527-F4A880DBAFE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47838"/>
            <a:ext cx="174625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096FB0E-DFF1-D907-E412-548FADCBE599}"/>
              </a:ext>
            </a:extLst>
          </p:cNvPr>
          <p:cNvSpPr/>
          <p:nvPr/>
        </p:nvSpPr>
        <p:spPr>
          <a:xfrm>
            <a:off x="7315200" y="4038600"/>
            <a:ext cx="4343400" cy="1752600"/>
          </a:xfrm>
          <a:prstGeom prst="roundRect">
            <a:avLst>
              <a:gd name="adj" fmla="val 3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6834C9-1AEE-7DEF-B34F-5C8B4A062600}"/>
                  </a:ext>
                </a:extLst>
              </p:cNvPr>
              <p:cNvSpPr txBox="1"/>
              <p:nvPr/>
            </p:nvSpPr>
            <p:spPr>
              <a:xfrm>
                <a:off x="7315200" y="4173698"/>
                <a:ext cx="4343400" cy="1488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𝑞𝐵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 get mass: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directly </a:t>
                </a:r>
                <a:r>
                  <a:rPr lang="en-US" i="1" dirty="0"/>
                  <a:t>or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/>
                  <a:t> independently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 field calibrated by well known mass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6834C9-1AEE-7DEF-B34F-5C8B4A062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4173698"/>
                <a:ext cx="4343400" cy="1488677"/>
              </a:xfrm>
              <a:prstGeom prst="rect">
                <a:avLst/>
              </a:prstGeom>
              <a:blipFill>
                <a:blip r:embed="rId11"/>
                <a:stretch>
                  <a:fillRect l="-875" b="-5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CB2541AE-7867-4A48-B3AD-FEBA763B61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8275" y="1601688"/>
            <a:ext cx="2921000" cy="2387600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A0BE518E-0FC3-8EF4-BA27-8E57C9BF43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/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1958280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A85611-3BDE-AEEB-AE02-D3DDF054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Cyclotron Frequency Measurement with Penning Traps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D9B5FF-C5C8-34CB-2478-F6ACAF9734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058863"/>
            <a:ext cx="8990013" cy="5027612"/>
          </a:xfrm>
        </p:spPr>
        <p:txBody>
          <a:bodyPr/>
          <a:lstStyle/>
          <a:p>
            <a:r>
              <a:rPr lang="en-US" sz="2000" dirty="0"/>
              <a:t>Time-of-flight ion cyclotron resonance (TOF-ICR)</a:t>
            </a:r>
            <a:r>
              <a:rPr lang="en-US" sz="2000" baseline="30000" dirty="0"/>
              <a:t>1</a:t>
            </a:r>
          </a:p>
          <a:p>
            <a:pPr lvl="1"/>
            <a:r>
              <a:rPr lang="en-US" sz="1800" dirty="0"/>
              <a:t>Original method developed for measurements of rare isotopes</a:t>
            </a:r>
          </a:p>
          <a:p>
            <a:pPr lvl="1"/>
            <a:r>
              <a:rPr lang="en-US" sz="1800" dirty="0"/>
              <a:t>Scanning, very adaptable and easy to use</a:t>
            </a:r>
          </a:p>
          <a:p>
            <a:r>
              <a:rPr lang="en-US" sz="2000" dirty="0"/>
              <a:t>Phase-imaging ion cyclotron resonance (PI-ICR)</a:t>
            </a:r>
            <a:r>
              <a:rPr lang="en-US" sz="2000" baseline="30000" dirty="0"/>
              <a:t>2</a:t>
            </a:r>
          </a:p>
          <a:p>
            <a:pPr lvl="1"/>
            <a:r>
              <a:rPr lang="en-US" sz="1800" dirty="0"/>
              <a:t>Measure phase accumulation of ions in the trap</a:t>
            </a:r>
          </a:p>
          <a:p>
            <a:pPr lvl="1"/>
            <a:r>
              <a:rPr lang="en-US" sz="1800" dirty="0"/>
              <a:t>Offers higher precision than TOF-ICR</a:t>
            </a:r>
          </a:p>
          <a:p>
            <a:pPr lvl="1"/>
            <a:r>
              <a:rPr lang="en-US" sz="1800" dirty="0"/>
              <a:t>Slightly more complicated, requires position-sensitive MCP</a:t>
            </a:r>
          </a:p>
          <a:p>
            <a:r>
              <a:rPr lang="en-US" sz="2000" dirty="0"/>
              <a:t>Fourier-transform ion cyclotron resonance (FT-ICR)</a:t>
            </a:r>
            <a:r>
              <a:rPr lang="en-US" sz="2000" baseline="30000" dirty="0"/>
              <a:t>3</a:t>
            </a:r>
          </a:p>
          <a:p>
            <a:pPr lvl="1"/>
            <a:r>
              <a:rPr lang="en-US" sz="1800" dirty="0"/>
              <a:t>Originally developed for analytical chemistry</a:t>
            </a:r>
          </a:p>
          <a:p>
            <a:pPr lvl="1"/>
            <a:r>
              <a:rPr lang="en-US" sz="1800" dirty="0"/>
              <a:t>Narrowband can reach single-ion sensitivity</a:t>
            </a:r>
          </a:p>
          <a:p>
            <a:pPr lvl="1"/>
            <a:r>
              <a:rPr lang="en-US" sz="1800" dirty="0"/>
              <a:t>Mass measurements with a single 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B4D86-961D-7784-F28F-185C4E734D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058727"/>
            <a:ext cx="3276600" cy="2481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0543B3-CC7C-5814-2EFD-8D9CEF56A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269" y="3540464"/>
            <a:ext cx="2953031" cy="3031779"/>
          </a:xfrm>
          <a:prstGeom prst="rect">
            <a:avLst/>
          </a:prstGeom>
        </p:spPr>
      </p:pic>
      <p:pic>
        <p:nvPicPr>
          <p:cNvPr id="21" name="Picture 20" descr="Image Charge Detection 2.jpg">
            <a:extLst>
              <a:ext uri="{FF2B5EF4-FFF2-40B4-BE49-F238E27FC236}">
                <a16:creationId xmlns:a16="http://schemas.microsoft.com/office/drawing/2014/main" id="{D3F675A2-0B9E-3296-D5EA-9937D6A9B85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793" y="4721743"/>
            <a:ext cx="3181306" cy="146753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20D23C4-7E15-F202-09C3-1770DEDC331D}"/>
              </a:ext>
            </a:extLst>
          </p:cNvPr>
          <p:cNvSpPr/>
          <p:nvPr/>
        </p:nvSpPr>
        <p:spPr>
          <a:xfrm>
            <a:off x="468908" y="4707747"/>
            <a:ext cx="2180765" cy="1539251"/>
          </a:xfrm>
          <a:prstGeom prst="rect">
            <a:avLst/>
          </a:prstGeom>
          <a:noFill/>
          <a:ln w="38100">
            <a:solidFill>
              <a:srgbClr val="7299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A3625B-ACEE-D7C9-B222-F76A6AC7F24A}"/>
              </a:ext>
            </a:extLst>
          </p:cNvPr>
          <p:cNvSpPr txBox="1"/>
          <p:nvPr/>
        </p:nvSpPr>
        <p:spPr>
          <a:xfrm>
            <a:off x="2193764" y="4693751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299FE"/>
                </a:solidFill>
              </a:rPr>
              <a:t>4K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D1A6156-3B3D-34C9-68CD-B97913958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26" b="6022"/>
          <a:stretch/>
        </p:blipFill>
        <p:spPr>
          <a:xfrm>
            <a:off x="2006549" y="4938276"/>
            <a:ext cx="588264" cy="4205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FF8F07-2119-733A-6E36-4DA2891C70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48" y="4567035"/>
            <a:ext cx="2448673" cy="1909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59119A0-7D30-AF46-638C-018628D85E1B}"/>
              </a:ext>
            </a:extLst>
          </p:cNvPr>
          <p:cNvSpPr txBox="1"/>
          <p:nvPr/>
        </p:nvSpPr>
        <p:spPr>
          <a:xfrm>
            <a:off x="9906000" y="2853624"/>
            <a:ext cx="807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TOF-ICR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0B2A9E-0723-5E30-8E8F-140E5EEA718B}"/>
              </a:ext>
            </a:extLst>
          </p:cNvPr>
          <p:cNvSpPr txBox="1"/>
          <p:nvPr/>
        </p:nvSpPr>
        <p:spPr>
          <a:xfrm>
            <a:off x="9325385" y="5019457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PI-ICR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968F75-DD98-5657-A858-EA87CFA277EF}"/>
              </a:ext>
            </a:extLst>
          </p:cNvPr>
          <p:cNvSpPr txBox="1"/>
          <p:nvPr/>
        </p:nvSpPr>
        <p:spPr>
          <a:xfrm>
            <a:off x="1968524" y="5969999"/>
            <a:ext cx="681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FT-ICR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F2549E-9B12-F45C-14EC-0C6711549CEB}"/>
              </a:ext>
            </a:extLst>
          </p:cNvPr>
          <p:cNvSpPr txBox="1"/>
          <p:nvPr/>
        </p:nvSpPr>
        <p:spPr>
          <a:xfrm>
            <a:off x="3140680" y="5317011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FFT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67CA4E4-EAB1-F204-FE2A-AB53E1ABEC03}"/>
              </a:ext>
            </a:extLst>
          </p:cNvPr>
          <p:cNvCxnSpPr>
            <a:cxnSpLocks/>
          </p:cNvCxnSpPr>
          <p:nvPr/>
        </p:nvCxnSpPr>
        <p:spPr>
          <a:xfrm>
            <a:off x="3602438" y="5455750"/>
            <a:ext cx="329682" cy="0"/>
          </a:xfrm>
          <a:prstGeom prst="straightConnector1">
            <a:avLst/>
          </a:prstGeom>
          <a:ln w="9525"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FC67DB4-5DBB-D9EE-3A24-2579128C5113}"/>
              </a:ext>
            </a:extLst>
          </p:cNvPr>
          <p:cNvSpPr txBox="1"/>
          <p:nvPr/>
        </p:nvSpPr>
        <p:spPr>
          <a:xfrm>
            <a:off x="665567" y="6629158"/>
            <a:ext cx="10860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König et al. IJMSIP 142, 95 (1995).	</a:t>
            </a:r>
            <a:r>
              <a:rPr lang="en-US" sz="1200" baseline="30000" dirty="0"/>
              <a:t>2</a:t>
            </a:r>
            <a:r>
              <a:rPr lang="en-US" sz="1200" dirty="0"/>
              <a:t>S. </a:t>
            </a:r>
            <a:r>
              <a:rPr lang="en-US" sz="1200" dirty="0" err="1"/>
              <a:t>Eliseev</a:t>
            </a:r>
            <a:r>
              <a:rPr lang="en-US" sz="1200" dirty="0"/>
              <a:t> et al. PRL, 110, 082501 (2013)	</a:t>
            </a:r>
            <a:r>
              <a:rPr lang="en-US" sz="1200" baseline="30000" dirty="0"/>
              <a:t>3</a:t>
            </a:r>
            <a:r>
              <a:rPr lang="en-US" sz="1200" dirty="0"/>
              <a:t>Marshall et al. Mass </a:t>
            </a:r>
            <a:r>
              <a:rPr lang="en-US" sz="1200" dirty="0" err="1"/>
              <a:t>Spectrom</a:t>
            </a:r>
            <a:r>
              <a:rPr lang="en-US" sz="1200" dirty="0"/>
              <a:t>. Rev.  88, 1 (1998)</a:t>
            </a:r>
          </a:p>
          <a:p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887323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85EFCE-D0B6-B79D-33A0-CF5B6D49F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The LEBIT Penning Trap Mass Spectrometry Facility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CECD51-D456-47BC-893B-E5C7192DA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b="17700"/>
          <a:stretch/>
        </p:blipFill>
        <p:spPr>
          <a:xfrm>
            <a:off x="22412" y="1871625"/>
            <a:ext cx="8816788" cy="38310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</p:pic>
      <p:sp>
        <p:nvSpPr>
          <p:cNvPr id="7" name="Rechteck 20">
            <a:extLst>
              <a:ext uri="{FF2B5EF4-FFF2-40B4-BE49-F238E27FC236}">
                <a16:creationId xmlns:a16="http://schemas.microsoft.com/office/drawing/2014/main" id="{F46F3721-1669-F9FA-04EE-4F39CF37EA19}"/>
              </a:ext>
            </a:extLst>
          </p:cNvPr>
          <p:cNvSpPr/>
          <p:nvPr/>
        </p:nvSpPr>
        <p:spPr>
          <a:xfrm>
            <a:off x="914399" y="1356879"/>
            <a:ext cx="8001001" cy="4510522"/>
          </a:xfrm>
          <a:prstGeom prst="rect">
            <a:avLst/>
          </a:prstGeom>
          <a:noFill/>
          <a:ln w="444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CC0000"/>
              </a:solidFill>
            </a:endParaRPr>
          </a:p>
        </p:txBody>
      </p:sp>
      <p:sp>
        <p:nvSpPr>
          <p:cNvPr id="8" name="Textfeld 21">
            <a:extLst>
              <a:ext uri="{FF2B5EF4-FFF2-40B4-BE49-F238E27FC236}">
                <a16:creationId xmlns:a16="http://schemas.microsoft.com/office/drawing/2014/main" id="{D149958E-A71B-9834-522F-553543B4CFAA}"/>
              </a:ext>
            </a:extLst>
          </p:cNvPr>
          <p:cNvSpPr txBox="1"/>
          <p:nvPr/>
        </p:nvSpPr>
        <p:spPr>
          <a:xfrm>
            <a:off x="841644" y="974466"/>
            <a:ext cx="1622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e-DE" sz="2000" b="1" dirty="0">
                <a:solidFill>
                  <a:schemeClr val="accent2"/>
                </a:solidFill>
              </a:rPr>
              <a:t>30 kV offset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1E18A6-897E-A47E-7306-727B221054D9}"/>
              </a:ext>
            </a:extLst>
          </p:cNvPr>
          <p:cNvSpPr txBox="1"/>
          <p:nvPr/>
        </p:nvSpPr>
        <p:spPr>
          <a:xfrm>
            <a:off x="64303" y="5212982"/>
            <a:ext cx="777342" cy="71558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55839"/>
                </a:solidFill>
                <a:latin typeface="+mn-lt"/>
              </a:rPr>
              <a:t>Rare </a:t>
            </a:r>
          </a:p>
          <a:p>
            <a:pPr algn="ctr"/>
            <a:r>
              <a:rPr lang="en-US" sz="1300" b="1" dirty="0">
                <a:solidFill>
                  <a:srgbClr val="F55839"/>
                </a:solidFill>
                <a:latin typeface="+mn-lt"/>
              </a:rPr>
              <a:t>isotope beam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0ECA00E-7B87-265C-11E5-E56FB8640F2D}"/>
              </a:ext>
            </a:extLst>
          </p:cNvPr>
          <p:cNvSpPr/>
          <p:nvPr/>
        </p:nvSpPr>
        <p:spPr>
          <a:xfrm rot="16200000">
            <a:off x="212104" y="4162156"/>
            <a:ext cx="558077" cy="261610"/>
          </a:xfrm>
          <a:prstGeom prst="rightArrow">
            <a:avLst/>
          </a:prstGeom>
          <a:solidFill>
            <a:srgbClr val="F77C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 Arrow 10">
            <a:extLst>
              <a:ext uri="{FF2B5EF4-FFF2-40B4-BE49-F238E27FC236}">
                <a16:creationId xmlns:a16="http://schemas.microsoft.com/office/drawing/2014/main" id="{D4CC2003-FB7B-0F52-D012-AAA8BFDDCE2C}"/>
              </a:ext>
            </a:extLst>
          </p:cNvPr>
          <p:cNvSpPr/>
          <p:nvPr/>
        </p:nvSpPr>
        <p:spPr>
          <a:xfrm>
            <a:off x="436536" y="2438400"/>
            <a:ext cx="554064" cy="609600"/>
          </a:xfrm>
          <a:prstGeom prst="bentArrow">
            <a:avLst/>
          </a:prstGeom>
          <a:solidFill>
            <a:srgbClr val="F77C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957D851-A787-F9B9-2FE4-1614CED7721B}"/>
              </a:ext>
            </a:extLst>
          </p:cNvPr>
          <p:cNvSpPr/>
          <p:nvPr/>
        </p:nvSpPr>
        <p:spPr>
          <a:xfrm>
            <a:off x="1273732" y="2415450"/>
            <a:ext cx="926683" cy="283194"/>
          </a:xfrm>
          <a:prstGeom prst="rightArrow">
            <a:avLst/>
          </a:prstGeom>
          <a:solidFill>
            <a:srgbClr val="F77C6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63BE22-1007-B30C-B879-87A1F304B912}"/>
              </a:ext>
            </a:extLst>
          </p:cNvPr>
          <p:cNvSpPr txBox="1"/>
          <p:nvPr/>
        </p:nvSpPr>
        <p:spPr>
          <a:xfrm>
            <a:off x="1838071" y="1330460"/>
            <a:ext cx="1188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Off-line</a:t>
            </a:r>
          </a:p>
          <a:p>
            <a:pPr algn="ctr"/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Ion sources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16B345A5-920F-1C4A-A057-5925E1CC08B8}"/>
              </a:ext>
            </a:extLst>
          </p:cNvPr>
          <p:cNvSpPr/>
          <p:nvPr/>
        </p:nvSpPr>
        <p:spPr>
          <a:xfrm rot="10800000">
            <a:off x="2308283" y="2673227"/>
            <a:ext cx="234854" cy="729164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219EF67F-85C5-C328-84A8-8DE8B2107B14}"/>
              </a:ext>
            </a:extLst>
          </p:cNvPr>
          <p:cNvSpPr/>
          <p:nvPr/>
        </p:nvSpPr>
        <p:spPr>
          <a:xfrm>
            <a:off x="2314717" y="2007569"/>
            <a:ext cx="234854" cy="408610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E94A5B-C1BD-593B-4341-D49FC1EC7E1C}"/>
              </a:ext>
            </a:extLst>
          </p:cNvPr>
          <p:cNvSpPr txBox="1"/>
          <p:nvPr/>
        </p:nvSpPr>
        <p:spPr>
          <a:xfrm>
            <a:off x="1697007" y="3402393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n-lt"/>
              </a:rPr>
              <a:t>Plasma Source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6584DC-D231-5B7A-75A9-3BDBF60E7ACD}"/>
              </a:ext>
            </a:extLst>
          </p:cNvPr>
          <p:cNvSpPr txBox="1"/>
          <p:nvPr/>
        </p:nvSpPr>
        <p:spPr>
          <a:xfrm>
            <a:off x="1721984" y="1744147"/>
            <a:ext cx="1420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n-lt"/>
              </a:rPr>
              <a:t>Laser Ablation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A9DA1AF1-A389-D055-B78E-6181CB718DC4}"/>
              </a:ext>
            </a:extLst>
          </p:cNvPr>
          <p:cNvSpPr/>
          <p:nvPr/>
        </p:nvSpPr>
        <p:spPr>
          <a:xfrm>
            <a:off x="2619197" y="2428841"/>
            <a:ext cx="806674" cy="266889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9BCA48E2-6F84-AA70-21E5-2F44F2C3B35D}"/>
              </a:ext>
            </a:extLst>
          </p:cNvPr>
          <p:cNvSpPr/>
          <p:nvPr/>
        </p:nvSpPr>
        <p:spPr>
          <a:xfrm>
            <a:off x="4267200" y="2422096"/>
            <a:ext cx="667721" cy="266889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C2CBCF-8E91-84E5-B9DF-BEF0DBBEE917}"/>
              </a:ext>
            </a:extLst>
          </p:cNvPr>
          <p:cNvSpPr txBox="1"/>
          <p:nvPr/>
        </p:nvSpPr>
        <p:spPr>
          <a:xfrm>
            <a:off x="3519156" y="1789340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n-lt"/>
              </a:rPr>
              <a:t>RFQ cooler </a:t>
            </a:r>
          </a:p>
          <a:p>
            <a:r>
              <a:rPr lang="en-US" sz="1400" b="1" dirty="0">
                <a:latin typeface="+mn-lt"/>
              </a:rPr>
              <a:t>buncher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8B65B813-7436-490B-61E9-B8D73713CCB5}"/>
              </a:ext>
            </a:extLst>
          </p:cNvPr>
          <p:cNvSpPr/>
          <p:nvPr/>
        </p:nvSpPr>
        <p:spPr>
          <a:xfrm>
            <a:off x="6629400" y="2422095"/>
            <a:ext cx="571500" cy="251132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049054-E8C0-BFF7-82F3-637C43E97C20}"/>
              </a:ext>
            </a:extLst>
          </p:cNvPr>
          <p:cNvSpPr txBox="1"/>
          <p:nvPr/>
        </p:nvSpPr>
        <p:spPr>
          <a:xfrm>
            <a:off x="5215293" y="1674834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n-lt"/>
              </a:rPr>
              <a:t>Switchyard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43B92B-5D8D-48B0-D0E8-F91BCA3E896F}"/>
              </a:ext>
            </a:extLst>
          </p:cNvPr>
          <p:cNvSpPr txBox="1"/>
          <p:nvPr/>
        </p:nvSpPr>
        <p:spPr>
          <a:xfrm>
            <a:off x="7122196" y="1665591"/>
            <a:ext cx="1294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n-lt"/>
              </a:rPr>
              <a:t>9.4 T magnet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45B895-2362-57BE-2765-82406BB4B242}"/>
              </a:ext>
            </a:extLst>
          </p:cNvPr>
          <p:cNvSpPr txBox="1"/>
          <p:nvPr/>
        </p:nvSpPr>
        <p:spPr>
          <a:xfrm>
            <a:off x="7239000" y="2192954"/>
            <a:ext cx="998619" cy="738664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+mn-lt"/>
              </a:rPr>
              <a:t>TOF-ICR</a:t>
            </a:r>
          </a:p>
          <a:p>
            <a:pPr algn="ctr"/>
            <a:endParaRPr lang="en-US" sz="1400" b="1" dirty="0">
              <a:latin typeface="+mn-lt"/>
            </a:endParaRPr>
          </a:p>
          <a:p>
            <a:pPr algn="ctr"/>
            <a:r>
              <a:rPr lang="en-US" sz="1400" b="1" dirty="0">
                <a:latin typeface="+mn-lt"/>
              </a:rPr>
              <a:t>PI-ICR</a:t>
            </a:r>
          </a:p>
        </p:txBody>
      </p:sp>
      <p:sp>
        <p:nvSpPr>
          <p:cNvPr id="25" name="Circular Arrow 24">
            <a:extLst>
              <a:ext uri="{FF2B5EF4-FFF2-40B4-BE49-F238E27FC236}">
                <a16:creationId xmlns:a16="http://schemas.microsoft.com/office/drawing/2014/main" id="{3C780A5F-6A29-B07D-9B95-06720F4B774C}"/>
              </a:ext>
            </a:extLst>
          </p:cNvPr>
          <p:cNvSpPr/>
          <p:nvPr/>
        </p:nvSpPr>
        <p:spPr>
          <a:xfrm rot="5400000">
            <a:off x="5077362" y="2405717"/>
            <a:ext cx="970199" cy="1067078"/>
          </a:xfrm>
          <a:prstGeom prst="circularArrow">
            <a:avLst>
              <a:gd name="adj1" fmla="val 12020"/>
              <a:gd name="adj2" fmla="val 1142319"/>
              <a:gd name="adj3" fmla="val 18309408"/>
              <a:gd name="adj4" fmla="val 10318783"/>
              <a:gd name="adj5" fmla="val 12645"/>
            </a:avLst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4E4E1B14-4E2F-1A85-85E9-417A9BCA1402}"/>
              </a:ext>
            </a:extLst>
          </p:cNvPr>
          <p:cNvSpPr/>
          <p:nvPr/>
        </p:nvSpPr>
        <p:spPr>
          <a:xfrm rot="8464270">
            <a:off x="4636198" y="3775236"/>
            <a:ext cx="785449" cy="304800"/>
          </a:xfrm>
          <a:prstGeom prst="rightArrow">
            <a:avLst>
              <a:gd name="adj1" fmla="val 41808"/>
              <a:gd name="adj2" fmla="val 43203"/>
            </a:avLst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66E828-AE7F-1279-E35F-84CBD76EB208}"/>
              </a:ext>
            </a:extLst>
          </p:cNvPr>
          <p:cNvSpPr txBox="1"/>
          <p:nvPr/>
        </p:nvSpPr>
        <p:spPr>
          <a:xfrm rot="19243994">
            <a:off x="2949546" y="4119282"/>
            <a:ext cx="885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n-lt"/>
              </a:rPr>
              <a:t>7 T SIPT</a:t>
            </a:r>
          </a:p>
          <a:p>
            <a:r>
              <a:rPr lang="en-US" sz="1400" b="1" dirty="0">
                <a:latin typeface="+mn-lt"/>
              </a:rPr>
              <a:t>magnet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541AC9-E52A-C97D-507C-5F9A4ADE4210}"/>
              </a:ext>
            </a:extLst>
          </p:cNvPr>
          <p:cNvSpPr txBox="1"/>
          <p:nvPr/>
        </p:nvSpPr>
        <p:spPr>
          <a:xfrm rot="19173135">
            <a:off x="3234476" y="4643735"/>
            <a:ext cx="917372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+mn-lt"/>
              </a:rPr>
              <a:t>FT-ICR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650395-4D39-DA15-D84A-F197908608D9}"/>
              </a:ext>
            </a:extLst>
          </p:cNvPr>
          <p:cNvSpPr txBox="1"/>
          <p:nvPr/>
        </p:nvSpPr>
        <p:spPr>
          <a:xfrm>
            <a:off x="2602062" y="5582649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Cryocooler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39DEA5E-446F-0BA8-1A1E-BB0F93431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83"/>
          <a:stretch/>
        </p:blipFill>
        <p:spPr>
          <a:xfrm>
            <a:off x="9009401" y="1345837"/>
            <a:ext cx="3109578" cy="3835763"/>
          </a:xfrm>
          <a:prstGeom prst="rect">
            <a:avLst/>
          </a:prstGeom>
        </p:spPr>
      </p:pic>
      <p:sp>
        <p:nvSpPr>
          <p:cNvPr id="31" name="Right Arrow 30">
            <a:extLst>
              <a:ext uri="{FF2B5EF4-FFF2-40B4-BE49-F238E27FC236}">
                <a16:creationId xmlns:a16="http://schemas.microsoft.com/office/drawing/2014/main" id="{E703E34C-02F8-8E98-AD95-9017AB1CF159}"/>
              </a:ext>
            </a:extLst>
          </p:cNvPr>
          <p:cNvSpPr/>
          <p:nvPr/>
        </p:nvSpPr>
        <p:spPr>
          <a:xfrm>
            <a:off x="5497432" y="2454157"/>
            <a:ext cx="636669" cy="251132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46EC4B2-8C69-5ED8-3E14-B9A9CF429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26" y="3569417"/>
            <a:ext cx="2304274" cy="222178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82094A2-456A-7F07-EDE4-992DBFA28BA0}"/>
              </a:ext>
            </a:extLst>
          </p:cNvPr>
          <p:cNvSpPr txBox="1"/>
          <p:nvPr/>
        </p:nvSpPr>
        <p:spPr>
          <a:xfrm>
            <a:off x="4077584" y="6053935"/>
            <a:ext cx="4160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Laser Ablation</a:t>
            </a:r>
            <a:r>
              <a:rPr lang="en-US" sz="1100" dirty="0"/>
              <a:t>: C. </a:t>
            </a:r>
            <a:r>
              <a:rPr lang="en-US" sz="1100" dirty="0" err="1"/>
              <a:t>Izzo</a:t>
            </a:r>
            <a:r>
              <a:rPr lang="en-US" sz="1100" dirty="0"/>
              <a:t> </a:t>
            </a:r>
            <a:r>
              <a:rPr lang="en-US" sz="1100" i="1" dirty="0"/>
              <a:t>et al.</a:t>
            </a:r>
            <a:r>
              <a:rPr lang="en-US" sz="1100" dirty="0"/>
              <a:t>, NIM B </a:t>
            </a:r>
            <a:r>
              <a:rPr lang="en-US" sz="1100" b="1" dirty="0"/>
              <a:t>376</a:t>
            </a:r>
            <a:r>
              <a:rPr lang="en-US" sz="1100" dirty="0"/>
              <a:t>, 60 (2016)</a:t>
            </a:r>
          </a:p>
          <a:p>
            <a:r>
              <a:rPr lang="en-US" sz="1100" b="1" dirty="0"/>
              <a:t>Cooler/</a:t>
            </a:r>
            <a:r>
              <a:rPr lang="en-US" sz="1100" b="1" dirty="0" err="1"/>
              <a:t>Buncher</a:t>
            </a:r>
            <a:r>
              <a:rPr lang="en-US" sz="1100" dirty="0"/>
              <a:t>: Schwarz </a:t>
            </a:r>
            <a:r>
              <a:rPr lang="en-US" sz="1100" i="1" dirty="0"/>
              <a:t>et al.,</a:t>
            </a:r>
            <a:r>
              <a:rPr lang="en-US" sz="1100" dirty="0"/>
              <a:t> NIM A </a:t>
            </a:r>
            <a:r>
              <a:rPr lang="en-US" sz="1100" b="1" dirty="0"/>
              <a:t>816</a:t>
            </a:r>
            <a:r>
              <a:rPr lang="en-US" sz="1100" dirty="0"/>
              <a:t>, 131-141 (2016)</a:t>
            </a:r>
            <a:endParaRPr lang="en-US" sz="1100" i="1" dirty="0"/>
          </a:p>
          <a:p>
            <a:r>
              <a:rPr lang="en-US" sz="1100" b="1" dirty="0"/>
              <a:t>9.4 T Spec.</a:t>
            </a:r>
            <a:r>
              <a:rPr lang="en-US" sz="1100" dirty="0"/>
              <a:t>: R. Ringle </a:t>
            </a:r>
            <a:r>
              <a:rPr lang="en-US" sz="1100" i="1" dirty="0"/>
              <a:t>et al.,</a:t>
            </a:r>
            <a:r>
              <a:rPr lang="en-US" sz="1100" dirty="0"/>
              <a:t> Int. J. Mass Spec 349-350 (2013)</a:t>
            </a:r>
          </a:p>
          <a:p>
            <a:r>
              <a:rPr lang="en-US" sz="1100" b="1" dirty="0"/>
              <a:t>SIPT</a:t>
            </a:r>
            <a:r>
              <a:rPr lang="en-US" sz="1100" dirty="0"/>
              <a:t>: A. Hamaker </a:t>
            </a:r>
            <a:r>
              <a:rPr lang="en-US" sz="1100" i="1" dirty="0"/>
              <a:t>et al.,</a:t>
            </a:r>
            <a:r>
              <a:rPr lang="en-US" sz="1100" dirty="0"/>
              <a:t> Hyperfine Interact. </a:t>
            </a:r>
            <a:r>
              <a:rPr lang="en-US" sz="1100" b="1" dirty="0"/>
              <a:t>240</a:t>
            </a:r>
            <a:r>
              <a:rPr lang="en-US" sz="1100" dirty="0"/>
              <a:t>, 34 (2019)</a:t>
            </a:r>
          </a:p>
        </p:txBody>
      </p:sp>
    </p:spTree>
    <p:extLst>
      <p:ext uri="{BB962C8B-B14F-4D97-AF65-F5344CB8AC3E}">
        <p14:creationId xmlns:p14="http://schemas.microsoft.com/office/powerpoint/2010/main" val="1390505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2">
            <a:extLst>
              <a:ext uri="{FF2B5EF4-FFF2-40B4-BE49-F238E27FC236}">
                <a16:creationId xmlns:a16="http://schemas.microsoft.com/office/drawing/2014/main" id="{EC4D2441-81F8-DDFE-137C-FE966FF3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Post-Trap Decay Spectroscopy with Isomeric Beams</a:t>
            </a:r>
          </a:p>
        </p:txBody>
      </p:sp>
      <p:pic>
        <p:nvPicPr>
          <p:cNvPr id="20" name="Picture 19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F85CE8C5-7CBD-0F29-96A5-2DF7B347A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3" y="3338721"/>
            <a:ext cx="4653475" cy="3490106"/>
          </a:xfrm>
          <a:prstGeom prst="rect">
            <a:avLst/>
          </a:prstGeom>
        </p:spPr>
      </p:pic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0B4BC095-6C46-E35D-3311-B8AAF2CF5D5B}"/>
              </a:ext>
            </a:extLst>
          </p:cNvPr>
          <p:cNvSpPr txBox="1">
            <a:spLocks/>
          </p:cNvSpPr>
          <p:nvPr/>
        </p:nvSpPr>
        <p:spPr>
          <a:xfrm>
            <a:off x="76200" y="973115"/>
            <a:ext cx="7162800" cy="2104601"/>
          </a:xfrm>
          <a:prstGeom prst="rect">
            <a:avLst/>
          </a:prstGeom>
        </p:spPr>
        <p:txBody>
          <a:bodyPr/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kern="0" dirty="0">
                <a:solidFill>
                  <a:schemeClr val="tx1"/>
                </a:solidFill>
              </a:rPr>
              <a:t>Some ion traps can serve as an ultra-high-resolution mass separator</a:t>
            </a:r>
          </a:p>
          <a:p>
            <a:pPr>
              <a:lnSpc>
                <a:spcPct val="100000"/>
              </a:lnSpc>
            </a:pPr>
            <a:r>
              <a:rPr lang="en-US" sz="1600" kern="0" dirty="0">
                <a:solidFill>
                  <a:schemeClr val="tx1"/>
                </a:solidFill>
              </a:rPr>
              <a:t>Isomeric beams can be purified and delivered</a:t>
            </a:r>
          </a:p>
          <a:p>
            <a:pPr lvl="1">
              <a:lnSpc>
                <a:spcPct val="100000"/>
              </a:lnSpc>
            </a:pPr>
            <a:r>
              <a:rPr lang="en-US" sz="1400" kern="0" dirty="0">
                <a:solidFill>
                  <a:schemeClr val="tx1"/>
                </a:solidFill>
              </a:rPr>
              <a:t>Serves important topics in nuclear structure</a:t>
            </a:r>
            <a:r>
              <a:rPr lang="en-US" sz="1400" kern="0" baseline="30000" dirty="0">
                <a:solidFill>
                  <a:schemeClr val="tx1"/>
                </a:solidFill>
              </a:rPr>
              <a:t>1</a:t>
            </a:r>
            <a:r>
              <a:rPr lang="en-US" sz="1400" kern="0" dirty="0">
                <a:solidFill>
                  <a:schemeClr val="tx1"/>
                </a:solidFill>
              </a:rPr>
              <a:t>, astrophysics</a:t>
            </a:r>
            <a:r>
              <a:rPr lang="en-US" sz="1400" kern="0" baseline="30000" dirty="0">
                <a:solidFill>
                  <a:schemeClr val="tx1"/>
                </a:solidFill>
              </a:rPr>
              <a:t>2</a:t>
            </a:r>
            <a:r>
              <a:rPr lang="en-US" sz="1400" kern="0" dirty="0">
                <a:solidFill>
                  <a:schemeClr val="tx1"/>
                </a:solidFill>
              </a:rPr>
              <a:t>, and applications</a:t>
            </a:r>
            <a:r>
              <a:rPr lang="en-US" sz="1400" kern="0" baseline="30000" dirty="0">
                <a:solidFill>
                  <a:schemeClr val="tx1"/>
                </a:solidFill>
              </a:rPr>
              <a:t>3</a:t>
            </a:r>
          </a:p>
          <a:p>
            <a:pPr>
              <a:lnSpc>
                <a:spcPct val="100000"/>
              </a:lnSpc>
            </a:pPr>
            <a:r>
              <a:rPr lang="en-US" sz="1600" kern="0" dirty="0">
                <a:solidFill>
                  <a:schemeClr val="tx1"/>
                </a:solidFill>
              </a:rPr>
              <a:t>Example: three states in </a:t>
            </a:r>
            <a:r>
              <a:rPr lang="en-US" sz="1600" kern="0" baseline="30000" dirty="0">
                <a:solidFill>
                  <a:schemeClr val="tx1"/>
                </a:solidFill>
              </a:rPr>
              <a:t>70</a:t>
            </a:r>
            <a:r>
              <a:rPr lang="en-US" sz="1600" kern="0" dirty="0">
                <a:solidFill>
                  <a:schemeClr val="tx1"/>
                </a:solidFill>
              </a:rPr>
              <a:t>Cu purified and delivered to </a:t>
            </a:r>
            <a:r>
              <a:rPr lang="en-US" sz="1600" kern="0" dirty="0" err="1">
                <a:solidFill>
                  <a:schemeClr val="tx1"/>
                </a:solidFill>
              </a:rPr>
              <a:t>SuN</a:t>
            </a:r>
            <a:r>
              <a:rPr lang="en-US" sz="1600" kern="0" dirty="0">
                <a:solidFill>
                  <a:schemeClr val="tx1"/>
                </a:solidFill>
              </a:rPr>
              <a:t>++ using LEBIT Penning trap</a:t>
            </a:r>
            <a:endParaRPr lang="en-US" sz="1400" kern="0" dirty="0"/>
          </a:p>
          <a:p>
            <a:pPr>
              <a:lnSpc>
                <a:spcPct val="100000"/>
              </a:lnSpc>
            </a:pPr>
            <a:r>
              <a:rPr lang="en-US" sz="1600" b="1" kern="0" dirty="0">
                <a:solidFill>
                  <a:schemeClr val="tx1"/>
                </a:solidFill>
              </a:rPr>
              <a:t>Total ion throughput in a Penning trap is limited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898762-25AC-2E40-D7D0-AFDFD477901F}"/>
              </a:ext>
            </a:extLst>
          </p:cNvPr>
          <p:cNvSpPr txBox="1"/>
          <p:nvPr/>
        </p:nvSpPr>
        <p:spPr>
          <a:xfrm>
            <a:off x="249640" y="5380219"/>
            <a:ext cx="1464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9.4 T solenoid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51569A-DC63-10AB-C5AB-4BA598624AE0}"/>
              </a:ext>
            </a:extLst>
          </p:cNvPr>
          <p:cNvSpPr txBox="1"/>
          <p:nvPr/>
        </p:nvSpPr>
        <p:spPr>
          <a:xfrm>
            <a:off x="51073" y="3320512"/>
            <a:ext cx="1549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LEBIT detector</a:t>
            </a:r>
          </a:p>
          <a:p>
            <a:r>
              <a:rPr lang="en-US" sz="1600" dirty="0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C7B58C-A89C-EACB-FF83-D33BC296D21F}"/>
              </a:ext>
            </a:extLst>
          </p:cNvPr>
          <p:cNvSpPr txBox="1"/>
          <p:nvPr/>
        </p:nvSpPr>
        <p:spPr>
          <a:xfrm>
            <a:off x="3578728" y="3276600"/>
            <a:ext cx="104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SuN</a:t>
            </a:r>
            <a:r>
              <a:rPr lang="en-US" sz="1600" dirty="0">
                <a:solidFill>
                  <a:schemeClr val="bg1"/>
                </a:solidFill>
              </a:rPr>
              <a:t>++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091848-3D86-EB97-454F-F4D40CCB5B31}"/>
              </a:ext>
            </a:extLst>
          </p:cNvPr>
          <p:cNvSpPr txBox="1"/>
          <p:nvPr/>
        </p:nvSpPr>
        <p:spPr>
          <a:xfrm>
            <a:off x="2071739" y="6061892"/>
            <a:ext cx="1334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NEC column</a:t>
            </a:r>
          </a:p>
          <a:p>
            <a:r>
              <a:rPr lang="en-US" sz="1600" dirty="0">
                <a:solidFill>
                  <a:schemeClr val="bg1"/>
                </a:solidFill>
              </a:rPr>
              <a:t>(HV break)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6E6981-1FB6-6028-AF2A-218B209CC6D3}"/>
              </a:ext>
            </a:extLst>
          </p:cNvPr>
          <p:cNvCxnSpPr>
            <a:cxnSpLocks/>
          </p:cNvCxnSpPr>
          <p:nvPr/>
        </p:nvCxnSpPr>
        <p:spPr>
          <a:xfrm flipH="1" flipV="1">
            <a:off x="2641873" y="4847627"/>
            <a:ext cx="96876" cy="112295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D187B58-9216-3D47-6767-ABD903CF1E6D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3645861" y="3615154"/>
            <a:ext cx="452917" cy="5336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132A08B-CFAF-591E-E45A-1E47C4497BD8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600984" y="3612900"/>
            <a:ext cx="380216" cy="92294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Content Placeholder 5">
            <a:extLst>
              <a:ext uri="{FF2B5EF4-FFF2-40B4-BE49-F238E27FC236}">
                <a16:creationId xmlns:a16="http://schemas.microsoft.com/office/drawing/2014/main" id="{5218DA5A-AC84-E18C-F36A-2F9D4E44C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8" r="19633"/>
          <a:stretch/>
        </p:blipFill>
        <p:spPr bwMode="auto">
          <a:xfrm>
            <a:off x="8372815" y="3425332"/>
            <a:ext cx="3276601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86C22A7-2EAF-A5E4-0DB4-E95B6211EB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r="17387"/>
          <a:stretch/>
        </p:blipFill>
        <p:spPr>
          <a:xfrm>
            <a:off x="4874845" y="3324811"/>
            <a:ext cx="3352800" cy="2680761"/>
          </a:xfrm>
          <a:prstGeom prst="rect">
            <a:avLst/>
          </a:prstGeom>
        </p:spPr>
      </p:pic>
      <p:pic>
        <p:nvPicPr>
          <p:cNvPr id="31" name="Content Placeholder 6">
            <a:extLst>
              <a:ext uri="{FF2B5EF4-FFF2-40B4-BE49-F238E27FC236}">
                <a16:creationId xmlns:a16="http://schemas.microsoft.com/office/drawing/2014/main" id="{86F44AE3-A694-A2C0-FDC9-A2D0D1AC7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2456" y="1049563"/>
            <a:ext cx="4624764" cy="237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58E4640-5E22-B1D0-400D-AC581EE07A66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6551245" y="1766568"/>
            <a:ext cx="2578585" cy="15582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C42B838-C34A-FD3E-6367-389ECDA49E7E}"/>
              </a:ext>
            </a:extLst>
          </p:cNvPr>
          <p:cNvCxnSpPr>
            <a:cxnSpLocks/>
            <a:endCxn id="29" idx="0"/>
          </p:cNvCxnSpPr>
          <p:nvPr/>
        </p:nvCxnSpPr>
        <p:spPr>
          <a:xfrm flipH="1">
            <a:off x="10011116" y="2876029"/>
            <a:ext cx="352084" cy="5493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7ABB170-B34C-31BF-1D31-79B806CFA169}"/>
              </a:ext>
            </a:extLst>
          </p:cNvPr>
          <p:cNvSpPr txBox="1"/>
          <p:nvPr/>
        </p:nvSpPr>
        <p:spPr>
          <a:xfrm>
            <a:off x="5181600" y="6204455"/>
            <a:ext cx="5655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P. Walker &amp; G. </a:t>
            </a:r>
            <a:r>
              <a:rPr lang="en-US" sz="1200" dirty="0" err="1"/>
              <a:t>Dracoulis</a:t>
            </a:r>
            <a:r>
              <a:rPr lang="en-US" sz="1200" dirty="0"/>
              <a:t>, Nature </a:t>
            </a:r>
            <a:r>
              <a:rPr lang="en-US" sz="1200" b="1" dirty="0"/>
              <a:t>399</a:t>
            </a:r>
            <a:r>
              <a:rPr lang="en-US" sz="1200" dirty="0"/>
              <a:t>, 35–40 (1999) 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G.W. Misch &amp; M.R. </a:t>
            </a:r>
            <a:r>
              <a:rPr lang="en-US" sz="1200" dirty="0" err="1"/>
              <a:t>Mumpower</a:t>
            </a:r>
            <a:r>
              <a:rPr lang="en-US" sz="1200" dirty="0"/>
              <a:t>, Eur. Phys. J. </a:t>
            </a:r>
            <a:r>
              <a:rPr lang="en-US" sz="1200" dirty="0" err="1"/>
              <a:t>Spéc</a:t>
            </a:r>
            <a:r>
              <a:rPr lang="en-US" sz="1200" dirty="0"/>
              <a:t>. Top. </a:t>
            </a:r>
            <a:r>
              <a:rPr lang="en-US" sz="1200" b="1" dirty="0"/>
              <a:t>233</a:t>
            </a:r>
            <a:r>
              <a:rPr lang="en-US" sz="1200" dirty="0"/>
              <a:t>, 1075–1099 (2024)</a:t>
            </a:r>
          </a:p>
          <a:p>
            <a:r>
              <a:rPr lang="en-US" sz="1200" baseline="30000" dirty="0"/>
              <a:t>3</a:t>
            </a:r>
            <a:r>
              <a:rPr lang="en-US" sz="1200" dirty="0"/>
              <a:t>L. Hemmingsen, </a:t>
            </a:r>
            <a:r>
              <a:rPr lang="en-US" sz="1200" i="1" dirty="0"/>
              <a:t>et al.</a:t>
            </a:r>
            <a:r>
              <a:rPr lang="en-US" sz="1200" dirty="0"/>
              <a:t>, Chem. Rev. </a:t>
            </a:r>
            <a:r>
              <a:rPr lang="en-US" sz="1200" b="1" dirty="0"/>
              <a:t>104</a:t>
            </a:r>
            <a:r>
              <a:rPr lang="en-US" sz="1200" dirty="0"/>
              <a:t>, 4027–4062 (2004)</a:t>
            </a:r>
          </a:p>
        </p:txBody>
      </p:sp>
    </p:spTree>
    <p:extLst>
      <p:ext uri="{BB962C8B-B14F-4D97-AF65-F5344CB8AC3E}">
        <p14:creationId xmlns:p14="http://schemas.microsoft.com/office/powerpoint/2010/main" val="888521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B2775E-DBB6-6C02-9AE9-1F9563F60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Standard Model Search with TAMUTRAP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E05402E1-23EE-B767-30AB-727E0B45E4CD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1058863"/>
                <a:ext cx="9677400" cy="6103937"/>
              </a:xfrm>
            </p:spPr>
            <p:txBody>
              <a:bodyPr/>
              <a:lstStyle/>
              <a:p>
                <a:r>
                  <a:rPr lang="en-CA" dirty="0"/>
                  <a:t>Proton inherits information from leptons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CA" dirty="0"/>
                  <a:t>-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CA" dirty="0"/>
                  <a:t> correlation, </a:t>
                </a:r>
                <a:r>
                  <a:rPr lang="en-CA" dirty="0" err="1"/>
                  <a:t>Fierz</a:t>
                </a:r>
                <a:r>
                  <a:rPr lang="en-CA" dirty="0"/>
                  <a:t> interference</a:t>
                </a:r>
                <a:br>
                  <a:rPr lang="en-CA" dirty="0"/>
                </a:br>
                <a:r>
                  <a:rPr lang="en-CA" dirty="0"/>
                  <a:t>sensitive to new physics </a:t>
                </a:r>
                <a:br>
                  <a:rPr lang="en-CA" dirty="0"/>
                </a:br>
                <a:r>
                  <a:rPr lang="en-CA" dirty="0"/>
                  <a:t>(scalar/tensor currents)</a:t>
                </a:r>
              </a:p>
              <a:p>
                <a:pPr lvl="1"/>
                <a:endParaRPr lang="en-CA" dirty="0"/>
              </a:p>
              <a:p>
                <a:pPr lvl="1"/>
                <a:endParaRPr lang="en-CA" dirty="0"/>
              </a:p>
              <a:p>
                <a:pPr lvl="1"/>
                <a:endParaRPr lang="en-CA" dirty="0"/>
              </a:p>
              <a:p>
                <a:pPr lvl="1"/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endParaRPr lang="en-CA" dirty="0"/>
              </a:p>
              <a:p>
                <a:endParaRPr lang="en-CA" sz="2400" i="1" dirty="0"/>
              </a:p>
              <a:p>
                <a:endParaRPr lang="en-CA" sz="2400" i="1" dirty="0"/>
              </a:p>
              <a:p>
                <a:r>
                  <a:rPr lang="en-CA" sz="2400" i="1" dirty="0"/>
                  <a:t>Extremely</a:t>
                </a:r>
                <a:r>
                  <a:rPr lang="en-CA" sz="2400" dirty="0"/>
                  <a:t> clean measurement</a:t>
                </a:r>
              </a:p>
              <a:p>
                <a:r>
                  <a:rPr lang="en-CA" sz="2400" dirty="0"/>
                  <a:t>Many cases to test systematics</a:t>
                </a:r>
              </a:p>
            </p:txBody>
          </p:sp>
        </mc:Choice>
        <mc:Fallback>
          <p:sp>
            <p:nvSpPr>
              <p:cNvPr id="8" name="Content Placeholder 1">
                <a:extLst>
                  <a:ext uri="{FF2B5EF4-FFF2-40B4-BE49-F238E27FC236}">
                    <a16:creationId xmlns:a16="http://schemas.microsoft.com/office/drawing/2014/main" id="{E05402E1-23EE-B767-30AB-727E0B45E4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0" y="1058863"/>
                <a:ext cx="9677400" cy="6103937"/>
              </a:xfrm>
              <a:blipFill>
                <a:blip r:embed="rId2"/>
                <a:stretch>
                  <a:fillRect l="-1835" t="-1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62840F3-D233-8193-BD55-7BCA032D2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619" y="3059974"/>
            <a:ext cx="4568817" cy="3790131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C684D4-93B1-C3A6-BF8D-129FD8B7D3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23" y="1729104"/>
            <a:ext cx="2132010" cy="439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CCA010-2182-844B-2784-AC078622A9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63" y="2522192"/>
            <a:ext cx="1063412" cy="69947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F12988B-B2E1-9ED3-4CD4-9CD7A7F2BD9B}"/>
              </a:ext>
            </a:extLst>
          </p:cNvPr>
          <p:cNvGrpSpPr>
            <a:grpSpLocks noChangeAspect="1"/>
          </p:cNvGrpSpPr>
          <p:nvPr/>
        </p:nvGrpSpPr>
        <p:grpSpPr>
          <a:xfrm>
            <a:off x="6713238" y="1069521"/>
            <a:ext cx="3993928" cy="2029385"/>
            <a:chOff x="516980" y="3196815"/>
            <a:chExt cx="4443884" cy="225801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E4495C3-C07A-39D1-35A2-3E65049B9837}"/>
                </a:ext>
              </a:extLst>
            </p:cNvPr>
            <p:cNvCxnSpPr/>
            <p:nvPr/>
          </p:nvCxnSpPr>
          <p:spPr>
            <a:xfrm>
              <a:off x="3484604" y="3559927"/>
              <a:ext cx="1476260" cy="0"/>
            </a:xfrm>
            <a:prstGeom prst="line">
              <a:avLst/>
            </a:prstGeom>
            <a:ln w="635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98D5DD8-DCFA-5011-ABAC-E2929FD3A564}"/>
                </a:ext>
              </a:extLst>
            </p:cNvPr>
            <p:cNvCxnSpPr/>
            <p:nvPr/>
          </p:nvCxnSpPr>
          <p:spPr>
            <a:xfrm>
              <a:off x="1247155" y="5454831"/>
              <a:ext cx="1476260" cy="0"/>
            </a:xfrm>
            <a:prstGeom prst="line">
              <a:avLst/>
            </a:prstGeom>
            <a:ln w="6350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F3E6EC8-0D0C-E13A-B058-BD5977874225}"/>
                </a:ext>
              </a:extLst>
            </p:cNvPr>
            <p:cNvCxnSpPr/>
            <p:nvPr/>
          </p:nvCxnSpPr>
          <p:spPr>
            <a:xfrm flipH="1">
              <a:off x="2853433" y="3571434"/>
              <a:ext cx="670935" cy="812196"/>
            </a:xfrm>
            <a:prstGeom prst="straightConnector1">
              <a:avLst/>
            </a:prstGeom>
            <a:ln w="3175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C5BFEDF-5EF6-0CEC-879E-9104EA009067}"/>
                </a:ext>
              </a:extLst>
            </p:cNvPr>
            <p:cNvSpPr/>
            <p:nvPr/>
          </p:nvSpPr>
          <p:spPr>
            <a:xfrm>
              <a:off x="1933773" y="4549915"/>
              <a:ext cx="105816" cy="873456"/>
            </a:xfrm>
            <a:custGeom>
              <a:avLst/>
              <a:gdLst>
                <a:gd name="connsiteX0" fmla="*/ 20472 w 167185"/>
                <a:gd name="connsiteY0" fmla="*/ 0 h 921224"/>
                <a:gd name="connsiteX1" fmla="*/ 109182 w 167185"/>
                <a:gd name="connsiteY1" fmla="*/ 81886 h 921224"/>
                <a:gd name="connsiteX2" fmla="*/ 10236 w 167185"/>
                <a:gd name="connsiteY2" fmla="*/ 156949 h 921224"/>
                <a:gd name="connsiteX3" fmla="*/ 105770 w 167185"/>
                <a:gd name="connsiteY3" fmla="*/ 235424 h 921224"/>
                <a:gd name="connsiteX4" fmla="*/ 3412 w 167185"/>
                <a:gd name="connsiteY4" fmla="*/ 310486 h 921224"/>
                <a:gd name="connsiteX5" fmla="*/ 105770 w 167185"/>
                <a:gd name="connsiteY5" fmla="*/ 385549 h 921224"/>
                <a:gd name="connsiteX6" fmla="*/ 6824 w 167185"/>
                <a:gd name="connsiteY6" fmla="*/ 460612 h 921224"/>
                <a:gd name="connsiteX7" fmla="*/ 105770 w 167185"/>
                <a:gd name="connsiteY7" fmla="*/ 539086 h 921224"/>
                <a:gd name="connsiteX8" fmla="*/ 0 w 167185"/>
                <a:gd name="connsiteY8" fmla="*/ 610737 h 921224"/>
                <a:gd name="connsiteX9" fmla="*/ 105770 w 167185"/>
                <a:gd name="connsiteY9" fmla="*/ 689212 h 921224"/>
                <a:gd name="connsiteX10" fmla="*/ 54591 w 167185"/>
                <a:gd name="connsiteY10" fmla="*/ 730155 h 921224"/>
                <a:gd name="connsiteX11" fmla="*/ 37532 w 167185"/>
                <a:gd name="connsiteY11" fmla="*/ 774510 h 921224"/>
                <a:gd name="connsiteX12" fmla="*/ 37532 w 167185"/>
                <a:gd name="connsiteY12" fmla="*/ 771098 h 921224"/>
                <a:gd name="connsiteX13" fmla="*/ 167185 w 167185"/>
                <a:gd name="connsiteY13" fmla="*/ 921224 h 921224"/>
                <a:gd name="connsiteX0" fmla="*/ 20472 w 156950"/>
                <a:gd name="connsiteY0" fmla="*/ 0 h 924635"/>
                <a:gd name="connsiteX1" fmla="*/ 109182 w 156950"/>
                <a:gd name="connsiteY1" fmla="*/ 81886 h 924635"/>
                <a:gd name="connsiteX2" fmla="*/ 10236 w 156950"/>
                <a:gd name="connsiteY2" fmla="*/ 156949 h 924635"/>
                <a:gd name="connsiteX3" fmla="*/ 105770 w 156950"/>
                <a:gd name="connsiteY3" fmla="*/ 235424 h 924635"/>
                <a:gd name="connsiteX4" fmla="*/ 3412 w 156950"/>
                <a:gd name="connsiteY4" fmla="*/ 310486 h 924635"/>
                <a:gd name="connsiteX5" fmla="*/ 105770 w 156950"/>
                <a:gd name="connsiteY5" fmla="*/ 385549 h 924635"/>
                <a:gd name="connsiteX6" fmla="*/ 6824 w 156950"/>
                <a:gd name="connsiteY6" fmla="*/ 460612 h 924635"/>
                <a:gd name="connsiteX7" fmla="*/ 105770 w 156950"/>
                <a:gd name="connsiteY7" fmla="*/ 539086 h 924635"/>
                <a:gd name="connsiteX8" fmla="*/ 0 w 156950"/>
                <a:gd name="connsiteY8" fmla="*/ 610737 h 924635"/>
                <a:gd name="connsiteX9" fmla="*/ 105770 w 156950"/>
                <a:gd name="connsiteY9" fmla="*/ 689212 h 924635"/>
                <a:gd name="connsiteX10" fmla="*/ 54591 w 156950"/>
                <a:gd name="connsiteY10" fmla="*/ 730155 h 924635"/>
                <a:gd name="connsiteX11" fmla="*/ 37532 w 156950"/>
                <a:gd name="connsiteY11" fmla="*/ 774510 h 924635"/>
                <a:gd name="connsiteX12" fmla="*/ 37532 w 156950"/>
                <a:gd name="connsiteY12" fmla="*/ 771098 h 924635"/>
                <a:gd name="connsiteX13" fmla="*/ 156950 w 156950"/>
                <a:gd name="connsiteY13" fmla="*/ 924635 h 924635"/>
                <a:gd name="connsiteX0" fmla="*/ 20472 w 109228"/>
                <a:gd name="connsiteY0" fmla="*/ 0 h 775404"/>
                <a:gd name="connsiteX1" fmla="*/ 109182 w 109228"/>
                <a:gd name="connsiteY1" fmla="*/ 81886 h 775404"/>
                <a:gd name="connsiteX2" fmla="*/ 10236 w 109228"/>
                <a:gd name="connsiteY2" fmla="*/ 156949 h 775404"/>
                <a:gd name="connsiteX3" fmla="*/ 105770 w 109228"/>
                <a:gd name="connsiteY3" fmla="*/ 235424 h 775404"/>
                <a:gd name="connsiteX4" fmla="*/ 3412 w 109228"/>
                <a:gd name="connsiteY4" fmla="*/ 310486 h 775404"/>
                <a:gd name="connsiteX5" fmla="*/ 105770 w 109228"/>
                <a:gd name="connsiteY5" fmla="*/ 385549 h 775404"/>
                <a:gd name="connsiteX6" fmla="*/ 6824 w 109228"/>
                <a:gd name="connsiteY6" fmla="*/ 460612 h 775404"/>
                <a:gd name="connsiteX7" fmla="*/ 105770 w 109228"/>
                <a:gd name="connsiteY7" fmla="*/ 539086 h 775404"/>
                <a:gd name="connsiteX8" fmla="*/ 0 w 109228"/>
                <a:gd name="connsiteY8" fmla="*/ 610737 h 775404"/>
                <a:gd name="connsiteX9" fmla="*/ 105770 w 109228"/>
                <a:gd name="connsiteY9" fmla="*/ 689212 h 775404"/>
                <a:gd name="connsiteX10" fmla="*/ 54591 w 109228"/>
                <a:gd name="connsiteY10" fmla="*/ 730155 h 775404"/>
                <a:gd name="connsiteX11" fmla="*/ 37532 w 109228"/>
                <a:gd name="connsiteY11" fmla="*/ 774510 h 775404"/>
                <a:gd name="connsiteX12" fmla="*/ 37532 w 109228"/>
                <a:gd name="connsiteY12" fmla="*/ 771098 h 775404"/>
                <a:gd name="connsiteX0" fmla="*/ 20472 w 109228"/>
                <a:gd name="connsiteY0" fmla="*/ 0 h 822277"/>
                <a:gd name="connsiteX1" fmla="*/ 109182 w 109228"/>
                <a:gd name="connsiteY1" fmla="*/ 81886 h 822277"/>
                <a:gd name="connsiteX2" fmla="*/ 10236 w 109228"/>
                <a:gd name="connsiteY2" fmla="*/ 156949 h 822277"/>
                <a:gd name="connsiteX3" fmla="*/ 105770 w 109228"/>
                <a:gd name="connsiteY3" fmla="*/ 235424 h 822277"/>
                <a:gd name="connsiteX4" fmla="*/ 3412 w 109228"/>
                <a:gd name="connsiteY4" fmla="*/ 310486 h 822277"/>
                <a:gd name="connsiteX5" fmla="*/ 105770 w 109228"/>
                <a:gd name="connsiteY5" fmla="*/ 385549 h 822277"/>
                <a:gd name="connsiteX6" fmla="*/ 6824 w 109228"/>
                <a:gd name="connsiteY6" fmla="*/ 460612 h 822277"/>
                <a:gd name="connsiteX7" fmla="*/ 105770 w 109228"/>
                <a:gd name="connsiteY7" fmla="*/ 539086 h 822277"/>
                <a:gd name="connsiteX8" fmla="*/ 0 w 109228"/>
                <a:gd name="connsiteY8" fmla="*/ 610737 h 822277"/>
                <a:gd name="connsiteX9" fmla="*/ 105770 w 109228"/>
                <a:gd name="connsiteY9" fmla="*/ 689212 h 822277"/>
                <a:gd name="connsiteX10" fmla="*/ 54591 w 109228"/>
                <a:gd name="connsiteY10" fmla="*/ 730155 h 822277"/>
                <a:gd name="connsiteX11" fmla="*/ 37532 w 109228"/>
                <a:gd name="connsiteY11" fmla="*/ 774510 h 822277"/>
                <a:gd name="connsiteX12" fmla="*/ 61415 w 109228"/>
                <a:gd name="connsiteY12" fmla="*/ 822277 h 822277"/>
                <a:gd name="connsiteX0" fmla="*/ 20472 w 109228"/>
                <a:gd name="connsiteY0" fmla="*/ 0 h 774510"/>
                <a:gd name="connsiteX1" fmla="*/ 109182 w 109228"/>
                <a:gd name="connsiteY1" fmla="*/ 81886 h 774510"/>
                <a:gd name="connsiteX2" fmla="*/ 10236 w 109228"/>
                <a:gd name="connsiteY2" fmla="*/ 156949 h 774510"/>
                <a:gd name="connsiteX3" fmla="*/ 105770 w 109228"/>
                <a:gd name="connsiteY3" fmla="*/ 235424 h 774510"/>
                <a:gd name="connsiteX4" fmla="*/ 3412 w 109228"/>
                <a:gd name="connsiteY4" fmla="*/ 310486 h 774510"/>
                <a:gd name="connsiteX5" fmla="*/ 105770 w 109228"/>
                <a:gd name="connsiteY5" fmla="*/ 385549 h 774510"/>
                <a:gd name="connsiteX6" fmla="*/ 6824 w 109228"/>
                <a:gd name="connsiteY6" fmla="*/ 460612 h 774510"/>
                <a:gd name="connsiteX7" fmla="*/ 105770 w 109228"/>
                <a:gd name="connsiteY7" fmla="*/ 539086 h 774510"/>
                <a:gd name="connsiteX8" fmla="*/ 0 w 109228"/>
                <a:gd name="connsiteY8" fmla="*/ 610737 h 774510"/>
                <a:gd name="connsiteX9" fmla="*/ 105770 w 109228"/>
                <a:gd name="connsiteY9" fmla="*/ 689212 h 774510"/>
                <a:gd name="connsiteX10" fmla="*/ 54591 w 109228"/>
                <a:gd name="connsiteY10" fmla="*/ 730155 h 774510"/>
                <a:gd name="connsiteX11" fmla="*/ 37532 w 109228"/>
                <a:gd name="connsiteY11" fmla="*/ 774510 h 774510"/>
                <a:gd name="connsiteX0" fmla="*/ 20472 w 109228"/>
                <a:gd name="connsiteY0" fmla="*/ 0 h 825689"/>
                <a:gd name="connsiteX1" fmla="*/ 109182 w 109228"/>
                <a:gd name="connsiteY1" fmla="*/ 81886 h 825689"/>
                <a:gd name="connsiteX2" fmla="*/ 10236 w 109228"/>
                <a:gd name="connsiteY2" fmla="*/ 156949 h 825689"/>
                <a:gd name="connsiteX3" fmla="*/ 105770 w 109228"/>
                <a:gd name="connsiteY3" fmla="*/ 235424 h 825689"/>
                <a:gd name="connsiteX4" fmla="*/ 3412 w 109228"/>
                <a:gd name="connsiteY4" fmla="*/ 310486 h 825689"/>
                <a:gd name="connsiteX5" fmla="*/ 105770 w 109228"/>
                <a:gd name="connsiteY5" fmla="*/ 385549 h 825689"/>
                <a:gd name="connsiteX6" fmla="*/ 6824 w 109228"/>
                <a:gd name="connsiteY6" fmla="*/ 460612 h 825689"/>
                <a:gd name="connsiteX7" fmla="*/ 105770 w 109228"/>
                <a:gd name="connsiteY7" fmla="*/ 539086 h 825689"/>
                <a:gd name="connsiteX8" fmla="*/ 0 w 109228"/>
                <a:gd name="connsiteY8" fmla="*/ 610737 h 825689"/>
                <a:gd name="connsiteX9" fmla="*/ 105770 w 109228"/>
                <a:gd name="connsiteY9" fmla="*/ 689212 h 825689"/>
                <a:gd name="connsiteX10" fmla="*/ 54591 w 109228"/>
                <a:gd name="connsiteY10" fmla="*/ 730155 h 825689"/>
                <a:gd name="connsiteX11" fmla="*/ 54591 w 109228"/>
                <a:gd name="connsiteY11" fmla="*/ 825689 h 825689"/>
                <a:gd name="connsiteX0" fmla="*/ 17060 w 105816"/>
                <a:gd name="connsiteY0" fmla="*/ 0 h 825689"/>
                <a:gd name="connsiteX1" fmla="*/ 105770 w 105816"/>
                <a:gd name="connsiteY1" fmla="*/ 81886 h 825689"/>
                <a:gd name="connsiteX2" fmla="*/ 6824 w 105816"/>
                <a:gd name="connsiteY2" fmla="*/ 156949 h 825689"/>
                <a:gd name="connsiteX3" fmla="*/ 102358 w 105816"/>
                <a:gd name="connsiteY3" fmla="*/ 235424 h 825689"/>
                <a:gd name="connsiteX4" fmla="*/ 0 w 105816"/>
                <a:gd name="connsiteY4" fmla="*/ 310486 h 825689"/>
                <a:gd name="connsiteX5" fmla="*/ 102358 w 105816"/>
                <a:gd name="connsiteY5" fmla="*/ 385549 h 825689"/>
                <a:gd name="connsiteX6" fmla="*/ 3412 w 105816"/>
                <a:gd name="connsiteY6" fmla="*/ 460612 h 825689"/>
                <a:gd name="connsiteX7" fmla="*/ 102358 w 105816"/>
                <a:gd name="connsiteY7" fmla="*/ 539086 h 825689"/>
                <a:gd name="connsiteX8" fmla="*/ 6824 w 105816"/>
                <a:gd name="connsiteY8" fmla="*/ 610737 h 825689"/>
                <a:gd name="connsiteX9" fmla="*/ 102358 w 105816"/>
                <a:gd name="connsiteY9" fmla="*/ 689212 h 825689"/>
                <a:gd name="connsiteX10" fmla="*/ 51179 w 105816"/>
                <a:gd name="connsiteY10" fmla="*/ 730155 h 825689"/>
                <a:gd name="connsiteX11" fmla="*/ 51179 w 105816"/>
                <a:gd name="connsiteY11" fmla="*/ 825689 h 825689"/>
                <a:gd name="connsiteX0" fmla="*/ 17060 w 105816"/>
                <a:gd name="connsiteY0" fmla="*/ 0 h 873456"/>
                <a:gd name="connsiteX1" fmla="*/ 105770 w 105816"/>
                <a:gd name="connsiteY1" fmla="*/ 81886 h 873456"/>
                <a:gd name="connsiteX2" fmla="*/ 6824 w 105816"/>
                <a:gd name="connsiteY2" fmla="*/ 156949 h 873456"/>
                <a:gd name="connsiteX3" fmla="*/ 102358 w 105816"/>
                <a:gd name="connsiteY3" fmla="*/ 235424 h 873456"/>
                <a:gd name="connsiteX4" fmla="*/ 0 w 105816"/>
                <a:gd name="connsiteY4" fmla="*/ 310486 h 873456"/>
                <a:gd name="connsiteX5" fmla="*/ 102358 w 105816"/>
                <a:gd name="connsiteY5" fmla="*/ 385549 h 873456"/>
                <a:gd name="connsiteX6" fmla="*/ 3412 w 105816"/>
                <a:gd name="connsiteY6" fmla="*/ 460612 h 873456"/>
                <a:gd name="connsiteX7" fmla="*/ 102358 w 105816"/>
                <a:gd name="connsiteY7" fmla="*/ 539086 h 873456"/>
                <a:gd name="connsiteX8" fmla="*/ 6824 w 105816"/>
                <a:gd name="connsiteY8" fmla="*/ 610737 h 873456"/>
                <a:gd name="connsiteX9" fmla="*/ 102358 w 105816"/>
                <a:gd name="connsiteY9" fmla="*/ 689212 h 873456"/>
                <a:gd name="connsiteX10" fmla="*/ 51179 w 105816"/>
                <a:gd name="connsiteY10" fmla="*/ 730155 h 873456"/>
                <a:gd name="connsiteX11" fmla="*/ 51179 w 105816"/>
                <a:gd name="connsiteY11" fmla="*/ 873456 h 873456"/>
                <a:gd name="connsiteX0" fmla="*/ 17060 w 105816"/>
                <a:gd name="connsiteY0" fmla="*/ 0 h 873456"/>
                <a:gd name="connsiteX1" fmla="*/ 105770 w 105816"/>
                <a:gd name="connsiteY1" fmla="*/ 81886 h 873456"/>
                <a:gd name="connsiteX2" fmla="*/ 6824 w 105816"/>
                <a:gd name="connsiteY2" fmla="*/ 156949 h 873456"/>
                <a:gd name="connsiteX3" fmla="*/ 102358 w 105816"/>
                <a:gd name="connsiteY3" fmla="*/ 235424 h 873456"/>
                <a:gd name="connsiteX4" fmla="*/ 0 w 105816"/>
                <a:gd name="connsiteY4" fmla="*/ 310486 h 873456"/>
                <a:gd name="connsiteX5" fmla="*/ 102358 w 105816"/>
                <a:gd name="connsiteY5" fmla="*/ 385549 h 873456"/>
                <a:gd name="connsiteX6" fmla="*/ 3412 w 105816"/>
                <a:gd name="connsiteY6" fmla="*/ 460612 h 873456"/>
                <a:gd name="connsiteX7" fmla="*/ 102358 w 105816"/>
                <a:gd name="connsiteY7" fmla="*/ 539086 h 873456"/>
                <a:gd name="connsiteX8" fmla="*/ 6824 w 105816"/>
                <a:gd name="connsiteY8" fmla="*/ 610737 h 873456"/>
                <a:gd name="connsiteX9" fmla="*/ 102358 w 105816"/>
                <a:gd name="connsiteY9" fmla="*/ 689212 h 873456"/>
                <a:gd name="connsiteX10" fmla="*/ 37531 w 105816"/>
                <a:gd name="connsiteY10" fmla="*/ 740391 h 873456"/>
                <a:gd name="connsiteX11" fmla="*/ 51179 w 105816"/>
                <a:gd name="connsiteY11" fmla="*/ 873456 h 873456"/>
                <a:gd name="connsiteX0" fmla="*/ 17060 w 105816"/>
                <a:gd name="connsiteY0" fmla="*/ 0 h 873456"/>
                <a:gd name="connsiteX1" fmla="*/ 105770 w 105816"/>
                <a:gd name="connsiteY1" fmla="*/ 81886 h 873456"/>
                <a:gd name="connsiteX2" fmla="*/ 6824 w 105816"/>
                <a:gd name="connsiteY2" fmla="*/ 156949 h 873456"/>
                <a:gd name="connsiteX3" fmla="*/ 102358 w 105816"/>
                <a:gd name="connsiteY3" fmla="*/ 235424 h 873456"/>
                <a:gd name="connsiteX4" fmla="*/ 0 w 105816"/>
                <a:gd name="connsiteY4" fmla="*/ 310486 h 873456"/>
                <a:gd name="connsiteX5" fmla="*/ 102358 w 105816"/>
                <a:gd name="connsiteY5" fmla="*/ 385549 h 873456"/>
                <a:gd name="connsiteX6" fmla="*/ 3412 w 105816"/>
                <a:gd name="connsiteY6" fmla="*/ 460612 h 873456"/>
                <a:gd name="connsiteX7" fmla="*/ 102358 w 105816"/>
                <a:gd name="connsiteY7" fmla="*/ 539086 h 873456"/>
                <a:gd name="connsiteX8" fmla="*/ 6824 w 105816"/>
                <a:gd name="connsiteY8" fmla="*/ 610737 h 873456"/>
                <a:gd name="connsiteX9" fmla="*/ 102358 w 105816"/>
                <a:gd name="connsiteY9" fmla="*/ 689212 h 873456"/>
                <a:gd name="connsiteX10" fmla="*/ 37531 w 105816"/>
                <a:gd name="connsiteY10" fmla="*/ 740391 h 873456"/>
                <a:gd name="connsiteX11" fmla="*/ 51179 w 105816"/>
                <a:gd name="connsiteY11" fmla="*/ 873456 h 873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816" h="873456">
                  <a:moveTo>
                    <a:pt x="17060" y="0"/>
                  </a:moveTo>
                  <a:cubicBezTo>
                    <a:pt x="62268" y="27864"/>
                    <a:pt x="107476" y="55728"/>
                    <a:pt x="105770" y="81886"/>
                  </a:cubicBezTo>
                  <a:cubicBezTo>
                    <a:pt x="104064" y="108044"/>
                    <a:pt x="7393" y="131359"/>
                    <a:pt x="6824" y="156949"/>
                  </a:cubicBezTo>
                  <a:cubicBezTo>
                    <a:pt x="6255" y="182539"/>
                    <a:pt x="103495" y="209835"/>
                    <a:pt x="102358" y="235424"/>
                  </a:cubicBezTo>
                  <a:cubicBezTo>
                    <a:pt x="101221" y="261013"/>
                    <a:pt x="0" y="285465"/>
                    <a:pt x="0" y="310486"/>
                  </a:cubicBezTo>
                  <a:cubicBezTo>
                    <a:pt x="0" y="335507"/>
                    <a:pt x="101789" y="360528"/>
                    <a:pt x="102358" y="385549"/>
                  </a:cubicBezTo>
                  <a:cubicBezTo>
                    <a:pt x="102927" y="410570"/>
                    <a:pt x="3412" y="435023"/>
                    <a:pt x="3412" y="460612"/>
                  </a:cubicBezTo>
                  <a:cubicBezTo>
                    <a:pt x="3412" y="486201"/>
                    <a:pt x="101789" y="514065"/>
                    <a:pt x="102358" y="539086"/>
                  </a:cubicBezTo>
                  <a:cubicBezTo>
                    <a:pt x="102927" y="564107"/>
                    <a:pt x="6824" y="585716"/>
                    <a:pt x="6824" y="610737"/>
                  </a:cubicBezTo>
                  <a:cubicBezTo>
                    <a:pt x="6824" y="635758"/>
                    <a:pt x="97240" y="667603"/>
                    <a:pt x="102358" y="689212"/>
                  </a:cubicBezTo>
                  <a:cubicBezTo>
                    <a:pt x="107476" y="710821"/>
                    <a:pt x="25590" y="709684"/>
                    <a:pt x="37531" y="740391"/>
                  </a:cubicBezTo>
                  <a:cubicBezTo>
                    <a:pt x="49472" y="771098"/>
                    <a:pt x="50042" y="858102"/>
                    <a:pt x="51179" y="873456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2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9A05B6A-142D-2D23-5A17-38FAA74920CC}"/>
                    </a:ext>
                  </a:extLst>
                </p:cNvPr>
                <p:cNvSpPr txBox="1"/>
                <p:nvPr/>
              </p:nvSpPr>
              <p:spPr>
                <a:xfrm>
                  <a:off x="3800452" y="3196815"/>
                  <a:ext cx="927971" cy="3424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CA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CA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CA" sz="1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CA" sz="14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oMath>
                    </m:oMathPara>
                  </a14:m>
                  <a:endParaRPr lang="en-CA" sz="1400" dirty="0"/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9A05B6A-142D-2D23-5A17-38FAA74920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0452" y="3196815"/>
                  <a:ext cx="927971" cy="342451"/>
                </a:xfrm>
                <a:prstGeom prst="rect">
                  <a:avLst/>
                </a:prstGeom>
                <a:blipFill>
                  <a:blip r:embed="rId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1C02B52-D879-775C-71FD-96CE0A99BD2A}"/>
                    </a:ext>
                  </a:extLst>
                </p:cNvPr>
                <p:cNvSpPr txBox="1"/>
                <p:nvPr/>
              </p:nvSpPr>
              <p:spPr>
                <a:xfrm>
                  <a:off x="1556075" y="4205474"/>
                  <a:ext cx="1001169" cy="3424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CA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CA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CA" sz="1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CA" sz="14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oMath>
                    </m:oMathPara>
                  </a14:m>
                  <a:endParaRPr lang="en-CA" sz="1400" dirty="0"/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1C02B52-D879-775C-71FD-96CE0A99BD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6075" y="4205474"/>
                  <a:ext cx="1001169" cy="342451"/>
                </a:xfrm>
                <a:prstGeom prst="rect">
                  <a:avLst/>
                </a:prstGeom>
                <a:blipFill>
                  <a:blip r:embed="rId7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AC0918-6393-59FD-12D7-F4AE50C22512}"/>
                </a:ext>
              </a:extLst>
            </p:cNvPr>
            <p:cNvCxnSpPr/>
            <p:nvPr/>
          </p:nvCxnSpPr>
          <p:spPr>
            <a:xfrm>
              <a:off x="1247155" y="4533010"/>
              <a:ext cx="1476260" cy="0"/>
            </a:xfrm>
            <a:prstGeom prst="line">
              <a:avLst/>
            </a:prstGeom>
            <a:ln w="31750">
              <a:solidFill>
                <a:srgbClr val="008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D2BBD5C-4130-D14F-7EE6-9CCF668525E2}"/>
                </a:ext>
              </a:extLst>
            </p:cNvPr>
            <p:cNvCxnSpPr/>
            <p:nvPr/>
          </p:nvCxnSpPr>
          <p:spPr>
            <a:xfrm flipH="1">
              <a:off x="516980" y="4532274"/>
              <a:ext cx="623844" cy="732298"/>
            </a:xfrm>
            <a:prstGeom prst="straightConnector1">
              <a:avLst/>
            </a:prstGeom>
            <a:ln w="31750">
              <a:solidFill>
                <a:srgbClr val="CC33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AA8FFA9-1D04-D5F3-2DF0-FA754056E138}"/>
                    </a:ext>
                  </a:extLst>
                </p:cNvPr>
                <p:cNvSpPr txBox="1"/>
                <p:nvPr/>
              </p:nvSpPr>
              <p:spPr>
                <a:xfrm>
                  <a:off x="3235105" y="3838577"/>
                  <a:ext cx="501619" cy="3424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CA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1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CA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CA" sz="1400" dirty="0"/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AA8FFA9-1D04-D5F3-2DF0-FA754056E1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105" y="3838577"/>
                  <a:ext cx="501619" cy="342451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7160013-50A1-696F-E741-A2BBBCF6764B}"/>
                    </a:ext>
                  </a:extLst>
                </p:cNvPr>
                <p:cNvSpPr txBox="1"/>
                <p:nvPr/>
              </p:nvSpPr>
              <p:spPr>
                <a:xfrm>
                  <a:off x="713025" y="4427154"/>
                  <a:ext cx="355174" cy="3424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1400" i="1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CA" sz="1400" dirty="0"/>
                </a:p>
              </p:txBody>
            </p:sp>
          </mc:Choice>
          <mc:Fallback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7160013-50A1-696F-E741-A2BBBCF676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025" y="4427154"/>
                  <a:ext cx="355174" cy="342451"/>
                </a:xfrm>
                <a:prstGeom prst="rect">
                  <a:avLst/>
                </a:prstGeom>
                <a:blipFill>
                  <a:blip r:embed="rId9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DD07AE3-87DB-197C-470F-05FB338A9889}"/>
                </a:ext>
              </a:extLst>
            </p:cNvPr>
            <p:cNvCxnSpPr/>
            <p:nvPr/>
          </p:nvCxnSpPr>
          <p:spPr>
            <a:xfrm>
              <a:off x="1247155" y="3999746"/>
              <a:ext cx="147626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4D4671B-ACA3-A146-D69C-1D5E9B59E487}"/>
                </a:ext>
              </a:extLst>
            </p:cNvPr>
            <p:cNvCxnSpPr/>
            <p:nvPr/>
          </p:nvCxnSpPr>
          <p:spPr>
            <a:xfrm>
              <a:off x="1247155" y="4934216"/>
              <a:ext cx="147626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B9182AE-9AB2-1C6A-A8E1-BD223058BDCC}"/>
                </a:ext>
              </a:extLst>
            </p:cNvPr>
            <p:cNvCxnSpPr/>
            <p:nvPr/>
          </p:nvCxnSpPr>
          <p:spPr>
            <a:xfrm flipH="1">
              <a:off x="2802670" y="3571434"/>
              <a:ext cx="721697" cy="1219102"/>
            </a:xfrm>
            <a:prstGeom prst="straightConnector1">
              <a:avLst/>
            </a:prstGeom>
            <a:ln w="22225">
              <a:solidFill>
                <a:srgbClr val="00800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543389C-BF59-9541-F634-52C8C7E65834}"/>
                </a:ext>
              </a:extLst>
            </p:cNvPr>
            <p:cNvCxnSpPr/>
            <p:nvPr/>
          </p:nvCxnSpPr>
          <p:spPr>
            <a:xfrm flipH="1">
              <a:off x="2832538" y="3571434"/>
              <a:ext cx="683827" cy="366149"/>
            </a:xfrm>
            <a:prstGeom prst="straightConnector1">
              <a:avLst/>
            </a:prstGeom>
            <a:ln w="22225">
              <a:solidFill>
                <a:srgbClr val="008000">
                  <a:alpha val="5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D4A7290-1D22-41EF-F80C-E6D9E79CE6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12" y="2286000"/>
            <a:ext cx="3121637" cy="16258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E560620-7EE3-76AD-246F-93A9168145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361" y="2175284"/>
            <a:ext cx="3720617" cy="270151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02D714C-B20E-1E45-42B2-A2CDBDEB1332}"/>
              </a:ext>
            </a:extLst>
          </p:cNvPr>
          <p:cNvSpPr txBox="1"/>
          <p:nvPr/>
        </p:nvSpPr>
        <p:spPr>
          <a:xfrm>
            <a:off x="2811410" y="5497780"/>
            <a:ext cx="202729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</a:rPr>
              <a:t>s</a:t>
            </a:r>
            <a:r>
              <a:rPr lang="en-US" dirty="0">
                <a:solidFill>
                  <a:srgbClr val="C00000"/>
                </a:solidFill>
              </a:rPr>
              <a:t>c</a:t>
            </a:r>
            <a:r>
              <a:rPr lang="en-US" dirty="0">
                <a:solidFill>
                  <a:srgbClr val="0000CC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l</a:t>
            </a:r>
            <a:r>
              <a:rPr lang="en-US" dirty="0">
                <a:solidFill>
                  <a:srgbClr val="0000CC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r</a:t>
            </a:r>
            <a:r>
              <a:rPr lang="en-US" dirty="0"/>
              <a:t> vs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vector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F86B8AB-ED11-4A73-4313-C78EDD052F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76" y="4001470"/>
            <a:ext cx="2906887" cy="15097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1C824A-4CD2-1F69-D025-DFFA1E30B74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7" t="28142" r="29689" b="29882"/>
          <a:stretch/>
        </p:blipFill>
        <p:spPr>
          <a:xfrm rot="5400000">
            <a:off x="4932765" y="4117743"/>
            <a:ext cx="1644162" cy="11291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677A3EF-70F6-4ADD-F710-94A64253491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8" t="28654" r="28384" b="29370"/>
          <a:stretch/>
        </p:blipFill>
        <p:spPr>
          <a:xfrm rot="5400000">
            <a:off x="943396" y="4114441"/>
            <a:ext cx="1637557" cy="112912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BF40006-6BE2-698C-D9A7-0A3066689876}"/>
              </a:ext>
            </a:extLst>
          </p:cNvPr>
          <p:cNvSpPr txBox="1"/>
          <p:nvPr/>
        </p:nvSpPr>
        <p:spPr>
          <a:xfrm>
            <a:off x="10390061" y="2423623"/>
            <a:ext cx="163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 Texas A&amp;M</a:t>
            </a:r>
          </a:p>
        </p:txBody>
      </p:sp>
    </p:spTree>
    <p:extLst>
      <p:ext uri="{BB962C8B-B14F-4D97-AF65-F5344CB8AC3E}">
        <p14:creationId xmlns:p14="http://schemas.microsoft.com/office/powerpoint/2010/main" val="31291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BAF503-9F63-3B44-1335-23031B46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69"/>
            <a:ext cx="11277600" cy="911948"/>
          </a:xfrm>
        </p:spPr>
        <p:txBody>
          <a:bodyPr/>
          <a:lstStyle/>
          <a:p>
            <a:r>
              <a:rPr lang="en-US" dirty="0"/>
              <a:t>TAMUTRAP Boasts the World’s Largest Penning Trap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704A8-7A6E-BB85-9245-D508850058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ontent Placeholder 1">
                <a:extLst>
                  <a:ext uri="{FF2B5EF4-FFF2-40B4-BE49-F238E27FC236}">
                    <a16:creationId xmlns:a16="http://schemas.microsoft.com/office/drawing/2014/main" id="{0CDB6140-6BEC-5405-DD52-DAE36479AC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36771" y="1066800"/>
                <a:ext cx="9512230" cy="5639672"/>
              </a:xfrm>
            </p:spPr>
            <p:txBody>
              <a:bodyPr/>
              <a:lstStyle/>
              <a:p>
                <a:r>
                  <a:rPr lang="en-US" dirty="0"/>
                  <a:t>Most cylindrical Penning traps have a length-to-radius ratio of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=11.75</m:t>
                    </m:r>
                  </m:oMath>
                </a14:m>
                <a:endParaRPr lang="en-CA" dirty="0"/>
              </a:p>
              <a:p>
                <a:r>
                  <a:rPr lang="en-US" dirty="0"/>
                  <a:t>To confine the protons from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CA" dirty="0"/>
                  <a:t> decays, need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=90 </m:t>
                    </m:r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endParaRPr lang="en-CA" dirty="0"/>
              </a:p>
              <a:p>
                <a:pPr lvl="1"/>
                <a:r>
                  <a:rPr lang="en-US" dirty="0"/>
                  <a:t>Needed a new design to make it fit in the 7T magnet</a:t>
                </a:r>
                <a:endParaRPr lang="en-CA" dirty="0"/>
              </a:p>
            </p:txBody>
          </p:sp>
        </mc:Choice>
        <mc:Fallback>
          <p:sp>
            <p:nvSpPr>
              <p:cNvPr id="31" name="Content Placeholder 1">
                <a:extLst>
                  <a:ext uri="{FF2B5EF4-FFF2-40B4-BE49-F238E27FC236}">
                    <a16:creationId xmlns:a16="http://schemas.microsoft.com/office/drawing/2014/main" id="{0CDB6140-6BEC-5405-DD52-DAE36479AC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36771" y="1066800"/>
                <a:ext cx="9512230" cy="5639672"/>
              </a:xfrm>
              <a:blipFill>
                <a:blip r:embed="rId2"/>
                <a:stretch>
                  <a:fillRect l="-1598" t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00C425A2-F585-CC64-CF78-9067297AB052}"/>
              </a:ext>
            </a:extLst>
          </p:cNvPr>
          <p:cNvGrpSpPr/>
          <p:nvPr/>
        </p:nvGrpSpPr>
        <p:grpSpPr>
          <a:xfrm>
            <a:off x="1570322" y="2895600"/>
            <a:ext cx="4569845" cy="2531075"/>
            <a:chOff x="103714" y="2315273"/>
            <a:chExt cx="6093126" cy="365263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5A41984-BD2E-507C-226C-C11B70A885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74" t="-426" r="446" b="-953"/>
            <a:stretch/>
          </p:blipFill>
          <p:spPr bwMode="auto">
            <a:xfrm>
              <a:off x="103714" y="2315273"/>
              <a:ext cx="6093126" cy="3652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DBD3870-AF25-73E4-E714-3AEDBBB7B643}"/>
                </a:ext>
              </a:extLst>
            </p:cNvPr>
            <p:cNvCxnSpPr/>
            <p:nvPr/>
          </p:nvCxnSpPr>
          <p:spPr>
            <a:xfrm>
              <a:off x="371804" y="4045344"/>
              <a:ext cx="4889309" cy="23073"/>
            </a:xfrm>
            <a:prstGeom prst="straightConnector1">
              <a:avLst/>
            </a:prstGeom>
            <a:ln w="25400">
              <a:solidFill>
                <a:srgbClr val="0000CC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0DBCD4C-A80C-8AE1-DB07-8358E4634ECC}"/>
                    </a:ext>
                  </a:extLst>
                </p:cNvPr>
                <p:cNvSpPr txBox="1"/>
                <p:nvPr/>
              </p:nvSpPr>
              <p:spPr>
                <a:xfrm>
                  <a:off x="1687398" y="4045344"/>
                  <a:ext cx="2320206" cy="5996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b="1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𝒍</m:t>
                        </m:r>
                        <m:r>
                          <a:rPr lang="en-US" sz="2100" b="1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</m:t>
                        </m:r>
                        <m:r>
                          <a:rPr lang="en-US" sz="2100" b="1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𝟑𝟑𝟓</m:t>
                        </m:r>
                        <m:r>
                          <a:rPr lang="en-US" sz="2100" b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100" b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𝐦𝐦</m:t>
                        </m:r>
                      </m:oMath>
                    </m:oMathPara>
                  </a14:m>
                  <a:endParaRPr lang="en-US" sz="2100" b="1" dirty="0">
                    <a:solidFill>
                      <a:srgbClr val="0000CC"/>
                    </a:solidFill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0DBCD4C-A80C-8AE1-DB07-8358E4634E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7398" y="4045344"/>
                  <a:ext cx="2320206" cy="599612"/>
                </a:xfrm>
                <a:prstGeom prst="rect">
                  <a:avLst/>
                </a:prstGeom>
                <a:blipFill>
                  <a:blip r:embed="rId4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1274DCF-184A-6254-6119-07B1603AB4EE}"/>
                  </a:ext>
                </a:extLst>
              </p:cNvPr>
              <p:cNvSpPr txBox="1"/>
              <p:nvPr/>
            </p:nvSpPr>
            <p:spPr>
              <a:xfrm>
                <a:off x="7147286" y="5086407"/>
                <a:ext cx="23853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=3.72</m:t>
                      </m:r>
                    </m:oMath>
                  </m:oMathPara>
                </a14:m>
                <a:endParaRPr lang="en-CA" sz="2400" dirty="0"/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1274DCF-184A-6254-6119-07B1603AB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286" y="5086407"/>
                <a:ext cx="2385391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2BEE6535-2051-E532-137D-AF04819522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5"/>
          <a:stretch/>
        </p:blipFill>
        <p:spPr>
          <a:xfrm>
            <a:off x="6108701" y="2951810"/>
            <a:ext cx="4546529" cy="217242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2F18BEC-DD2D-2D8C-6FD8-9B31D91789F1}"/>
              </a:ext>
            </a:extLst>
          </p:cNvPr>
          <p:cNvSpPr txBox="1"/>
          <p:nvPr/>
        </p:nvSpPr>
        <p:spPr>
          <a:xfrm>
            <a:off x="4114800" y="5604908"/>
            <a:ext cx="3569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M.Mehlman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NIMA </a:t>
            </a:r>
            <a:r>
              <a:rPr lang="en-US" sz="1200" b="1" dirty="0"/>
              <a:t>712</a:t>
            </a:r>
            <a:r>
              <a:rPr lang="en-US" sz="1200" dirty="0"/>
              <a:t>, 9 (2013)</a:t>
            </a:r>
          </a:p>
          <a:p>
            <a:r>
              <a:rPr lang="en-US" sz="1200" dirty="0" err="1"/>
              <a:t>P.Shidling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Hyperfine Interact </a:t>
            </a:r>
            <a:r>
              <a:rPr lang="en-US" sz="1200" b="1" dirty="0"/>
              <a:t>240</a:t>
            </a:r>
            <a:r>
              <a:rPr lang="en-US" sz="1200" dirty="0"/>
              <a:t>, 40 (2019)</a:t>
            </a:r>
            <a:endParaRPr lang="en-CA" sz="12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BCD7591-04BD-EC71-C662-EB14E62D3D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7" t="28142" r="29689" b="29882"/>
          <a:stretch/>
        </p:blipFill>
        <p:spPr>
          <a:xfrm>
            <a:off x="1994962" y="3081242"/>
            <a:ext cx="3219836" cy="2042996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19D2E6C-6CF2-D701-9702-05E6CD4405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/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161841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9105B4-08F7-8DAE-5E8B-2AA5321D9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Beam purification and preparation</a:t>
            </a:r>
          </a:p>
          <a:p>
            <a:pPr lvl="1"/>
            <a:r>
              <a:rPr lang="en-US" dirty="0" err="1"/>
              <a:t>BuRI</a:t>
            </a:r>
            <a:r>
              <a:rPr lang="en-US" dirty="0"/>
              <a:t>‑To &amp; PIPERADE commissioning for DESIR (10/20 @ 4:00 p.m.)</a:t>
            </a:r>
          </a:p>
          <a:p>
            <a:r>
              <a:rPr lang="en-US" dirty="0"/>
              <a:t>Mass measurements</a:t>
            </a:r>
          </a:p>
          <a:p>
            <a:pPr lvl="1"/>
            <a:r>
              <a:rPr lang="en-US" dirty="0"/>
              <a:t>Mass measurements of the heaviest elements with the SHIPTRAP mass spectrometer at GSI (10/21 @ 9:00 a.m.)</a:t>
            </a:r>
          </a:p>
          <a:p>
            <a:r>
              <a:rPr lang="en-US" dirty="0"/>
              <a:t>Decay spectroscopy</a:t>
            </a:r>
          </a:p>
          <a:p>
            <a:pPr lvl="1"/>
            <a:r>
              <a:rPr lang="en-US" dirty="0"/>
              <a:t>Proof-of-principle of in-trap laser polarization of Mg-23 ions with MORA at IGISOL</a:t>
            </a:r>
          </a:p>
          <a:p>
            <a:r>
              <a:rPr lang="en-US" dirty="0"/>
              <a:t>Extra credit (posters)</a:t>
            </a:r>
          </a:p>
          <a:p>
            <a:pPr lvl="1"/>
            <a:r>
              <a:rPr lang="en-US" dirty="0"/>
              <a:t>Next-generation Penning-trap mass spectrometry at TITAN</a:t>
            </a:r>
          </a:p>
          <a:p>
            <a:pPr lvl="1"/>
            <a:r>
              <a:rPr lang="en-US" dirty="0"/>
              <a:t>Probing the silver isotopic chain with mass- and laser spectroscopy</a:t>
            </a:r>
          </a:p>
          <a:p>
            <a:pPr lvl="1"/>
            <a:r>
              <a:rPr lang="en-US" dirty="0"/>
              <a:t>Status of RFQ Cooler Buncher for rare isotope experiments with Isotope Separation On-Line system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A530E7-5E28-C441-72D9-575B27680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Homework: Penning and Paul Trap Related Talks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DA607-C684-77A8-F057-31ED289A4B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Ringle, 10/29/2025, EMIS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7D72B8-6D67-7078-7E98-51BDC1E66A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267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1E12D0-3F16-3A09-74F9-002907E8A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Main Types of Ion Traps Used in Research with RIBs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8DCCAD-8AE3-15A8-AD63-5DA9134D1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BD29667-9F62-4C42-3109-90F8A58B1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32" y="990600"/>
            <a:ext cx="8990922" cy="5027414"/>
          </a:xfrm>
        </p:spPr>
        <p:txBody>
          <a:bodyPr/>
          <a:lstStyle/>
          <a:p>
            <a:r>
              <a:rPr lang="en-US" dirty="0"/>
              <a:t>Radiofrequency multipole traps (RF+DC)</a:t>
            </a:r>
          </a:p>
          <a:p>
            <a:pPr lvl="1"/>
            <a:r>
              <a:rPr lang="en-US" dirty="0"/>
              <a:t>Storage devices for charged particles</a:t>
            </a:r>
          </a:p>
          <a:p>
            <a:pPr lvl="1"/>
            <a:r>
              <a:rPr lang="en-US" dirty="0"/>
              <a:t>Mass filters and spectrometers</a:t>
            </a:r>
          </a:p>
          <a:p>
            <a:pPr lvl="1"/>
            <a:r>
              <a:rPr lang="en-US" dirty="0"/>
              <a:t>Ion (beam) manipulation</a:t>
            </a:r>
          </a:p>
          <a:p>
            <a:pPr lvl="1"/>
            <a:r>
              <a:rPr lang="en-US" dirty="0"/>
              <a:t>Decay studies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Analytical chemistry</a:t>
            </a:r>
          </a:p>
          <a:p>
            <a:r>
              <a:rPr lang="en-US" dirty="0"/>
              <a:t>Penning traps (DC + magnetic field)</a:t>
            </a:r>
          </a:p>
          <a:p>
            <a:pPr lvl="1"/>
            <a:r>
              <a:rPr lang="en-US" dirty="0"/>
              <a:t>Highest-precision mass measurements </a:t>
            </a:r>
          </a:p>
          <a:p>
            <a:pPr lvl="1"/>
            <a:r>
              <a:rPr lang="en-US" dirty="0"/>
              <a:t>Ion manipulation</a:t>
            </a:r>
          </a:p>
          <a:p>
            <a:pPr lvl="1"/>
            <a:r>
              <a:rPr lang="en-US" dirty="0"/>
              <a:t>Decay studies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g-factor measurements, quantum information</a:t>
            </a:r>
          </a:p>
          <a:p>
            <a:r>
              <a:rPr lang="en-US" dirty="0"/>
              <a:t>Multi-reflection time-of-flight devices (MR-TOFs, DC)</a:t>
            </a:r>
          </a:p>
          <a:p>
            <a:pPr lvl="1"/>
            <a:r>
              <a:rPr lang="en-US" dirty="0"/>
              <a:t>High-precision mass measurements</a:t>
            </a:r>
          </a:p>
          <a:p>
            <a:pPr lvl="1"/>
            <a:r>
              <a:rPr lang="en-US" dirty="0"/>
              <a:t>Ion manipulation</a:t>
            </a:r>
          </a:p>
          <a:p>
            <a:pPr lvl="1"/>
            <a:r>
              <a:rPr lang="en-US" dirty="0"/>
              <a:t>Decay/laser studies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Collective ion dynamics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001138-0FAF-89F2-1F9C-A6CDA7DA7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r="1703" b="16170"/>
          <a:stretch/>
        </p:blipFill>
        <p:spPr>
          <a:xfrm>
            <a:off x="7086600" y="1067101"/>
            <a:ext cx="2781348" cy="1816327"/>
          </a:xfrm>
          <a:prstGeom prst="rect">
            <a:avLst/>
          </a:prstGeom>
        </p:spPr>
      </p:pic>
      <p:pic>
        <p:nvPicPr>
          <p:cNvPr id="8" name="Picture 225" descr="D:\conf&amp;talk\2004-user\bastel\040319_penAuOpenMidSmXga.jpg">
            <a:extLst>
              <a:ext uri="{FF2B5EF4-FFF2-40B4-BE49-F238E27FC236}">
                <a16:creationId xmlns:a16="http://schemas.microsoft.com/office/drawing/2014/main" id="{696A522A-0794-0F93-022A-9674F6818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74" y="3107027"/>
            <a:ext cx="2237062" cy="1677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6DB3D7-AAA6-47F9-F63A-83B1B242A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520" y="4753164"/>
            <a:ext cx="4841203" cy="1295400"/>
          </a:xfrm>
          <a:prstGeom prst="rect">
            <a:avLst/>
          </a:prstGeom>
        </p:spPr>
      </p:pic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14BECDF1-DCD9-4F6C-B81E-1CB8D77B78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1677699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55C235-A345-739B-E498-AF3BCD5DC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Multi-Reflection Time-of-Flight (MR-</a:t>
            </a:r>
            <a:r>
              <a:rPr lang="en-US" dirty="0" err="1"/>
              <a:t>ToF</a:t>
            </a:r>
            <a:r>
              <a:rPr lang="en-US" dirty="0"/>
              <a:t>) Devices are Versatile Devices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7BDFEFD7-642C-E2EB-217F-D64EDACE5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12"/>
          <a:stretch/>
        </p:blipFill>
        <p:spPr>
          <a:xfrm>
            <a:off x="60026" y="1302560"/>
            <a:ext cx="8702974" cy="1293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4EC384-E5B2-76A5-1156-583802B67E45}"/>
              </a:ext>
            </a:extLst>
          </p:cNvPr>
          <p:cNvSpPr/>
          <p:nvPr/>
        </p:nvSpPr>
        <p:spPr>
          <a:xfrm rot="19953452">
            <a:off x="10451615" y="1124679"/>
            <a:ext cx="633328" cy="535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DDABD-CC71-B4E9-4F1D-79511A4AB41E}"/>
              </a:ext>
            </a:extLst>
          </p:cNvPr>
          <p:cNvSpPr txBox="1"/>
          <p:nvPr/>
        </p:nvSpPr>
        <p:spPr>
          <a:xfrm>
            <a:off x="56749" y="1820666"/>
            <a:ext cx="10207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Ion mixture</a:t>
            </a:r>
            <a:endParaRPr lang="en-GB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80E6D3-26AD-1152-1E09-FD33F580D632}"/>
              </a:ext>
            </a:extLst>
          </p:cNvPr>
          <p:cNvSpPr txBox="1"/>
          <p:nvPr/>
        </p:nvSpPr>
        <p:spPr>
          <a:xfrm>
            <a:off x="2560576" y="2167043"/>
            <a:ext cx="29649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time-of-flight separation in multiple revolutions</a:t>
            </a:r>
            <a:endParaRPr lang="en-GB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EECE2-1398-A2D7-0BCD-3582797985D1}"/>
              </a:ext>
            </a:extLst>
          </p:cNvPr>
          <p:cNvSpPr txBox="1"/>
          <p:nvPr/>
        </p:nvSpPr>
        <p:spPr>
          <a:xfrm>
            <a:off x="5307536" y="2134178"/>
            <a:ext cx="154716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separated ion species</a:t>
            </a:r>
            <a:endParaRPr lang="en-GB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87E87-34B6-5880-326F-51D2EF9A9E33}"/>
              </a:ext>
            </a:extLst>
          </p:cNvPr>
          <p:cNvSpPr txBox="1"/>
          <p:nvPr/>
        </p:nvSpPr>
        <p:spPr>
          <a:xfrm>
            <a:off x="6763492" y="2143832"/>
            <a:ext cx="15151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ion trajectory</a:t>
            </a:r>
            <a:endParaRPr lang="en-GB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93D4BB-18F5-036E-7940-0AE09E68783E}"/>
              </a:ext>
            </a:extLst>
          </p:cNvPr>
          <p:cNvSpPr/>
          <p:nvPr/>
        </p:nvSpPr>
        <p:spPr>
          <a:xfrm>
            <a:off x="1080362" y="2303719"/>
            <a:ext cx="368741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061064-27CC-7356-4430-AB115CF50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49"/>
          <a:stretch/>
        </p:blipFill>
        <p:spPr>
          <a:xfrm>
            <a:off x="8971957" y="1054239"/>
            <a:ext cx="2904592" cy="13841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744C3DE-62D0-0B80-E513-4C4C8D1D557C}"/>
              </a:ext>
            </a:extLst>
          </p:cNvPr>
          <p:cNvSpPr/>
          <p:nvPr/>
        </p:nvSpPr>
        <p:spPr>
          <a:xfrm rot="2570803">
            <a:off x="956933" y="1982011"/>
            <a:ext cx="367790" cy="360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754CDB-CFB9-2F9B-74F3-ED27383C9AB5}"/>
              </a:ext>
            </a:extLst>
          </p:cNvPr>
          <p:cNvSpPr/>
          <p:nvPr/>
        </p:nvSpPr>
        <p:spPr>
          <a:xfrm rot="2570803">
            <a:off x="8921616" y="1937841"/>
            <a:ext cx="259029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C7A543-B08B-6FDD-3B62-1A85DADF24DF}"/>
              </a:ext>
            </a:extLst>
          </p:cNvPr>
          <p:cNvSpPr/>
          <p:nvPr/>
        </p:nvSpPr>
        <p:spPr>
          <a:xfrm rot="3179754">
            <a:off x="8412944" y="1387508"/>
            <a:ext cx="48391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03D801-23E4-6DBC-4A79-F1E594838C04}"/>
              </a:ext>
            </a:extLst>
          </p:cNvPr>
          <p:cNvSpPr/>
          <p:nvPr/>
        </p:nvSpPr>
        <p:spPr>
          <a:xfrm>
            <a:off x="10922195" y="1170190"/>
            <a:ext cx="106807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46B8B9-1FC6-771F-F349-36C665B39315}"/>
              </a:ext>
            </a:extLst>
          </p:cNvPr>
          <p:cNvSpPr/>
          <p:nvPr/>
        </p:nvSpPr>
        <p:spPr>
          <a:xfrm>
            <a:off x="11398242" y="1599320"/>
            <a:ext cx="478307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6718DFB-E3AE-3BC1-8F0B-D77DA4D1AC3A}"/>
              </a:ext>
            </a:extLst>
          </p:cNvPr>
          <p:cNvCxnSpPr/>
          <p:nvPr/>
        </p:nvCxnSpPr>
        <p:spPr>
          <a:xfrm flipV="1">
            <a:off x="8520339" y="1556792"/>
            <a:ext cx="409412" cy="11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66C9C79-4C35-B85E-F70C-284AF3D56EDE}"/>
              </a:ext>
            </a:extLst>
          </p:cNvPr>
          <p:cNvSpPr/>
          <p:nvPr/>
        </p:nvSpPr>
        <p:spPr>
          <a:xfrm>
            <a:off x="11077192" y="1384755"/>
            <a:ext cx="68021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16190F-A312-54E6-1CFB-64ABB66A3EB0}"/>
              </a:ext>
            </a:extLst>
          </p:cNvPr>
          <p:cNvCxnSpPr>
            <a:cxnSpLocks/>
          </p:cNvCxnSpPr>
          <p:nvPr/>
        </p:nvCxnSpPr>
        <p:spPr>
          <a:xfrm>
            <a:off x="11003141" y="1660436"/>
            <a:ext cx="87340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FB63750-61CC-C91D-28DD-35D0DE517B3A}"/>
              </a:ext>
            </a:extLst>
          </p:cNvPr>
          <p:cNvSpPr txBox="1"/>
          <p:nvPr/>
        </p:nvSpPr>
        <p:spPr>
          <a:xfrm>
            <a:off x="10922195" y="1076980"/>
            <a:ext cx="12097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Downstream experiments</a:t>
            </a:r>
            <a:endParaRPr lang="en-GB" sz="1400" dirty="0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1246D94-61DF-432B-4805-E28C5B99A6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369300"/>
              </p:ext>
            </p:extLst>
          </p:nvPr>
        </p:nvGraphicFramePr>
        <p:xfrm>
          <a:off x="1828800" y="2939927"/>
          <a:ext cx="8167663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372">
                  <a:extLst>
                    <a:ext uri="{9D8B030D-6E8A-4147-A177-3AD203B41FA5}">
                      <a16:colId xmlns:a16="http://schemas.microsoft.com/office/drawing/2014/main" val="297165889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621564627"/>
                    </a:ext>
                  </a:extLst>
                </a:gridCol>
                <a:gridCol w="1849474">
                  <a:extLst>
                    <a:ext uri="{9D8B030D-6E8A-4147-A177-3AD203B41FA5}">
                      <a16:colId xmlns:a16="http://schemas.microsoft.com/office/drawing/2014/main" val="821703708"/>
                    </a:ext>
                  </a:extLst>
                </a:gridCol>
                <a:gridCol w="2009617">
                  <a:extLst>
                    <a:ext uri="{9D8B030D-6E8A-4147-A177-3AD203B41FA5}">
                      <a16:colId xmlns:a16="http://schemas.microsoft.com/office/drawing/2014/main" val="29463738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Penning Traps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MR-</a:t>
                      </a:r>
                      <a:r>
                        <a:rPr lang="en-GB" dirty="0" err="1"/>
                        <a:t>ToF</a:t>
                      </a:r>
                      <a:r>
                        <a:rPr lang="en-GB" dirty="0"/>
                        <a:t> devices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Magnetic</a:t>
                      </a:r>
                      <a:r>
                        <a:rPr lang="en-GB" baseline="0" dirty="0"/>
                        <a:t> mass separators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075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1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&gt;1,000,000</a:t>
                      </a:r>
                      <a:endParaRPr lang="en-GB" baseline="30000" dirty="0"/>
                    </a:p>
                    <a:p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&gt; 100,000</a:t>
                      </a:r>
                      <a:endParaRPr lang="en-GB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~ 10,000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753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Processing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(hundreds of </a:t>
                      </a:r>
                      <a:r>
                        <a:rPr lang="en-GB" dirty="0" err="1"/>
                        <a:t>ms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(tens of)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continuous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034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Ion flux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10’s of ions/s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&lt; 10</a:t>
                      </a:r>
                      <a:r>
                        <a:rPr lang="en-GB" baseline="30000" dirty="0"/>
                        <a:t>2</a:t>
                      </a:r>
                      <a:r>
                        <a:rPr lang="en-GB" dirty="0"/>
                        <a:t>-10</a:t>
                      </a:r>
                      <a:r>
                        <a:rPr lang="en-GB" baseline="30000" dirty="0"/>
                        <a:t>7</a:t>
                      </a:r>
                      <a:r>
                        <a:rPr lang="en-GB" baseline="0" dirty="0"/>
                        <a:t> ions/s </a:t>
                      </a:r>
                      <a:r>
                        <a:rPr lang="en-GB" dirty="0"/>
                        <a:t>depending on</a:t>
                      </a:r>
                      <a:r>
                        <a:rPr lang="en-GB" baseline="0" dirty="0"/>
                        <a:t> m/</a:t>
                      </a:r>
                      <a:r>
                        <a:rPr lang="el-GR" baseline="0" dirty="0"/>
                        <a:t>Δ</a:t>
                      </a:r>
                      <a:r>
                        <a:rPr lang="en-GB" baseline="0" dirty="0"/>
                        <a:t>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  <a:r>
                        <a:rPr lang="en-GB" baseline="30000" dirty="0"/>
                        <a:t>13</a:t>
                      </a:r>
                      <a:r>
                        <a:rPr lang="en-GB" dirty="0"/>
                        <a:t> </a:t>
                      </a:r>
                      <a:r>
                        <a:rPr lang="en-GB" dirty="0" err="1"/>
                        <a:t>pps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206899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A4E1A4-35D1-3737-05F5-C12092238AD1}"/>
                  </a:ext>
                </a:extLst>
              </p:cNvPr>
              <p:cNvSpPr txBox="1"/>
              <p:nvPr/>
            </p:nvSpPr>
            <p:spPr>
              <a:xfrm>
                <a:off x="1725204" y="3615243"/>
                <a:ext cx="2514600" cy="5774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A4E1A4-35D1-3737-05F5-C12092238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204" y="3615243"/>
                <a:ext cx="2514600" cy="577402"/>
              </a:xfrm>
              <a:prstGeom prst="rect">
                <a:avLst/>
              </a:prstGeom>
              <a:blipFill>
                <a:blip r:embed="rId4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49667013-0831-C4BC-C599-1ED700978649}"/>
              </a:ext>
            </a:extLst>
          </p:cNvPr>
          <p:cNvSpPr txBox="1"/>
          <p:nvPr/>
        </p:nvSpPr>
        <p:spPr>
          <a:xfrm>
            <a:off x="22899" y="5758780"/>
            <a:ext cx="1208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>
                <a:solidFill>
                  <a:srgbClr val="064308"/>
                </a:solidFill>
              </a:rPr>
              <a:t>MR-</a:t>
            </a:r>
            <a:r>
              <a:rPr lang="en-US" sz="2000" dirty="0" err="1">
                <a:solidFill>
                  <a:srgbClr val="064308"/>
                </a:solidFill>
              </a:rPr>
              <a:t>ToFs</a:t>
            </a:r>
            <a:r>
              <a:rPr lang="en-US" sz="2000" dirty="0">
                <a:solidFill>
                  <a:srgbClr val="064308"/>
                </a:solidFill>
              </a:rPr>
              <a:t> excel at high-precision mass measurements and beam purification</a:t>
            </a:r>
          </a:p>
          <a:p>
            <a:pPr marL="742876" lvl="1" indent="-285750">
              <a:buFont typeface="Wingdings" pitchFamily="2" charset="2"/>
              <a:buChar char="§"/>
            </a:pPr>
            <a:r>
              <a:rPr lang="en-US" sz="2000" dirty="0">
                <a:solidFill>
                  <a:srgbClr val="064308"/>
                </a:solidFill>
              </a:rPr>
              <a:t>Ion flux exceeds what is possible with a Penning trap</a:t>
            </a:r>
          </a:p>
          <a:p>
            <a:pPr marL="742876" lvl="1" indent="-285750">
              <a:buFont typeface="Wingdings" pitchFamily="2" charset="2"/>
              <a:buChar char="§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0659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BCCE9B-53AA-B8B6-C66C-34F4B2F9B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82625"/>
            <a:ext cx="11988800" cy="884889"/>
          </a:xfrm>
        </p:spPr>
        <p:txBody>
          <a:bodyPr/>
          <a:lstStyle/>
          <a:p>
            <a:r>
              <a:rPr lang="en-US" dirty="0"/>
              <a:t>Path to High-Rate, High-Resolution MR-</a:t>
            </a:r>
            <a:r>
              <a:rPr lang="en-US" dirty="0" err="1"/>
              <a:t>ToF</a:t>
            </a:r>
            <a:r>
              <a:rPr lang="en-US" dirty="0"/>
              <a:t> Understood</a:t>
            </a:r>
            <a:br>
              <a:rPr lang="en-US" dirty="0"/>
            </a:br>
            <a:r>
              <a:rPr lang="en-US" sz="3000" dirty="0"/>
              <a:t>Design Studies Complete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E7DD37-A007-30F1-F6D0-4D2DBA625B89}"/>
              </a:ext>
            </a:extLst>
          </p:cNvPr>
          <p:cNvSpPr txBox="1"/>
          <p:nvPr/>
        </p:nvSpPr>
        <p:spPr>
          <a:xfrm>
            <a:off x="101600" y="1143000"/>
            <a:ext cx="5994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200" dirty="0">
                <a:solidFill>
                  <a:srgbClr val="064308"/>
                </a:solidFill>
              </a:rPr>
              <a:t>Current MR-</a:t>
            </a:r>
            <a:r>
              <a:rPr lang="en-US" sz="2200" dirty="0" err="1">
                <a:solidFill>
                  <a:srgbClr val="064308"/>
                </a:solidFill>
              </a:rPr>
              <a:t>ToFs</a:t>
            </a:r>
            <a:r>
              <a:rPr lang="en-US" sz="2200" dirty="0">
                <a:solidFill>
                  <a:srgbClr val="064308"/>
                </a:solidFill>
              </a:rPr>
              <a:t> typically operate with a few keV beam energy, resolving powers of ~100k for ~1000 </a:t>
            </a:r>
            <a:r>
              <a:rPr lang="en-US" sz="2200" dirty="0" err="1">
                <a:solidFill>
                  <a:srgbClr val="064308"/>
                </a:solidFill>
              </a:rPr>
              <a:t>pps</a:t>
            </a:r>
            <a:endParaRPr lang="en-US" sz="2200" dirty="0">
              <a:solidFill>
                <a:srgbClr val="064308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dirty="0">
                <a:solidFill>
                  <a:srgbClr val="064308"/>
                </a:solidFill>
              </a:rPr>
              <a:t>Simulations reveal that beam energy of </a:t>
            </a:r>
            <a:br>
              <a:rPr lang="en-US" sz="2200" dirty="0">
                <a:solidFill>
                  <a:srgbClr val="064308"/>
                </a:solidFill>
              </a:rPr>
            </a:br>
            <a:r>
              <a:rPr lang="en-US" sz="2200" dirty="0">
                <a:solidFill>
                  <a:srgbClr val="064308"/>
                </a:solidFill>
              </a:rPr>
              <a:t>30 keV results in resolving power of ~100k for 10</a:t>
            </a:r>
            <a:r>
              <a:rPr lang="en-US" sz="2200" baseline="30000" dirty="0">
                <a:solidFill>
                  <a:srgbClr val="064308"/>
                </a:solidFill>
              </a:rPr>
              <a:t>5</a:t>
            </a:r>
            <a:r>
              <a:rPr lang="en-US" sz="2200" dirty="0">
                <a:solidFill>
                  <a:srgbClr val="064308"/>
                </a:solidFill>
              </a:rPr>
              <a:t> </a:t>
            </a:r>
            <a:r>
              <a:rPr lang="en-US" sz="2200" dirty="0" err="1">
                <a:solidFill>
                  <a:srgbClr val="064308"/>
                </a:solidFill>
              </a:rPr>
              <a:t>pps</a:t>
            </a:r>
            <a:endParaRPr lang="en-US" sz="2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dirty="0">
                <a:solidFill>
                  <a:srgbClr val="064308"/>
                </a:solidFill>
              </a:rPr>
              <a:t>Challenges of 30 keV operation met through design</a:t>
            </a:r>
            <a:r>
              <a:rPr lang="en-US" sz="2200" baseline="30000" dirty="0">
                <a:solidFill>
                  <a:srgbClr val="064308"/>
                </a:solidFill>
              </a:rPr>
              <a:t>1,2</a:t>
            </a:r>
            <a:r>
              <a:rPr lang="en-US" sz="2200" dirty="0">
                <a:solidFill>
                  <a:srgbClr val="064308"/>
                </a:solidFill>
              </a:rPr>
              <a:t>:</a:t>
            </a:r>
          </a:p>
          <a:p>
            <a:pPr marL="742876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Use of high-stability power supplies needed to maintain high resolving power</a:t>
            </a:r>
          </a:p>
          <a:p>
            <a:pPr marL="742876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Potential differences between neighboring electrodes kept below values recently demonstrated at MIRACLS/ISOLDE</a:t>
            </a:r>
            <a:r>
              <a:rPr lang="en-US" sz="2000" baseline="30000" dirty="0"/>
              <a:t>3,4</a:t>
            </a:r>
            <a:r>
              <a:rPr lang="en-US" sz="20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6C9EBD-5E54-7C75-13CA-2CC4F9B2DCD5}"/>
              </a:ext>
            </a:extLst>
          </p:cNvPr>
          <p:cNvSpPr txBox="1"/>
          <p:nvPr/>
        </p:nvSpPr>
        <p:spPr>
          <a:xfrm>
            <a:off x="7494389" y="5821268"/>
            <a:ext cx="47155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F. M. Maier </a:t>
            </a:r>
            <a:r>
              <a:rPr lang="en-US" sz="1400" i="1" dirty="0"/>
              <a:t>et al</a:t>
            </a:r>
            <a:r>
              <a:rPr lang="en-US" sz="1400" dirty="0"/>
              <a:t>., </a:t>
            </a:r>
            <a:r>
              <a:rPr lang="en-US" sz="1400" dirty="0" err="1"/>
              <a:t>arXiv</a:t>
            </a:r>
            <a:r>
              <a:rPr lang="en-US" sz="1400" dirty="0"/>
              <a:t>, 2509.16428 (2025)</a:t>
            </a:r>
            <a:endParaRPr lang="en-US" sz="1400" baseline="30000" dirty="0"/>
          </a:p>
          <a:p>
            <a:r>
              <a:rPr lang="en-US" sz="1400" baseline="30000" dirty="0"/>
              <a:t>2</a:t>
            </a:r>
            <a:r>
              <a:rPr lang="en-US" sz="1400" dirty="0"/>
              <a:t>C. M. Ireland </a:t>
            </a:r>
            <a:r>
              <a:rPr lang="en-US" sz="1400" i="1" dirty="0"/>
              <a:t>et al</a:t>
            </a:r>
            <a:r>
              <a:rPr lang="en-US" sz="1400" dirty="0"/>
              <a:t>., </a:t>
            </a:r>
            <a:r>
              <a:rPr lang="en-US" sz="1400" dirty="0" err="1"/>
              <a:t>arXiv</a:t>
            </a:r>
            <a:r>
              <a:rPr lang="en-US" sz="1400" dirty="0"/>
              <a:t>, 2510.11741 (2025)</a:t>
            </a:r>
            <a:endParaRPr lang="en-US" sz="1400" baseline="30000" dirty="0"/>
          </a:p>
          <a:p>
            <a:r>
              <a:rPr lang="en-US" sz="1400" baseline="30000" dirty="0"/>
              <a:t>3</a:t>
            </a:r>
            <a:r>
              <a:rPr lang="en-US" sz="1400" dirty="0"/>
              <a:t>F. M. Maier, M. </a:t>
            </a:r>
            <a:r>
              <a:rPr lang="en-US" sz="1400" dirty="0" err="1"/>
              <a:t>Vilen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., NIMA, 1048, 167927 (2023)</a:t>
            </a:r>
          </a:p>
          <a:p>
            <a:r>
              <a:rPr lang="en-US" sz="1400" baseline="30000" dirty="0"/>
              <a:t>4</a:t>
            </a:r>
            <a:r>
              <a:rPr lang="en-US" sz="1400" dirty="0"/>
              <a:t>S. Sels </a:t>
            </a:r>
            <a:r>
              <a:rPr lang="en-US" sz="1400" i="1" dirty="0"/>
              <a:t>et al</a:t>
            </a:r>
            <a:r>
              <a:rPr lang="en-US" sz="1400" dirty="0"/>
              <a:t>., NIMB 463, 310 (2020)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BD9F68-F8E3-4C2D-8BC1-15E3A84A88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50"/>
          <a:stretch/>
        </p:blipFill>
        <p:spPr>
          <a:xfrm>
            <a:off x="304800" y="5686175"/>
            <a:ext cx="6223000" cy="1171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388EAF-67AC-4B60-B868-2187044A0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046031"/>
            <a:ext cx="5440298" cy="456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49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FAF1364-15FC-1925-D50C-4386C8C1C8D5}"/>
              </a:ext>
            </a:extLst>
          </p:cNvPr>
          <p:cNvGrpSpPr/>
          <p:nvPr/>
        </p:nvGrpSpPr>
        <p:grpSpPr>
          <a:xfrm>
            <a:off x="76200" y="1524000"/>
            <a:ext cx="5029200" cy="2839696"/>
            <a:chOff x="76200" y="1524000"/>
            <a:chExt cx="5029200" cy="2839696"/>
          </a:xfrm>
        </p:grpSpPr>
        <p:pic>
          <p:nvPicPr>
            <p:cNvPr id="4" name="Picture 3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DFD484E3-52EA-E735-E80E-BF0003E35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1524000"/>
              <a:ext cx="5029200" cy="264079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8F01AA-AAEA-E5A8-FEEB-A6854B211392}"/>
                </a:ext>
              </a:extLst>
            </p:cNvPr>
            <p:cNvSpPr/>
            <p:nvPr/>
          </p:nvSpPr>
          <p:spPr>
            <a:xfrm>
              <a:off x="3918324" y="4025320"/>
              <a:ext cx="304800" cy="338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2">
            <a:extLst>
              <a:ext uri="{FF2B5EF4-FFF2-40B4-BE49-F238E27FC236}">
                <a16:creationId xmlns:a16="http://schemas.microsoft.com/office/drawing/2014/main" id="{3D57C1A7-98F6-A9B8-0696-099BC49E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2669"/>
            <a:ext cx="10834758" cy="911948"/>
          </a:xfrm>
        </p:spPr>
        <p:txBody>
          <a:bodyPr/>
          <a:lstStyle/>
          <a:p>
            <a:r>
              <a:rPr lang="en-US" dirty="0"/>
              <a:t>MIRACLS Can Happen When Combining Ion Traps and Lasers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CE2E71-09A6-3889-0173-E97D8F3EAB26}"/>
              </a:ext>
            </a:extLst>
          </p:cNvPr>
          <p:cNvSpPr txBox="1"/>
          <p:nvPr/>
        </p:nvSpPr>
        <p:spPr>
          <a:xfrm>
            <a:off x="685800" y="1006887"/>
            <a:ext cx="899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Introducing the “Multi Ion Reflection Apparatus for Collinear Laser Spectroscopy” - MIRACLS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307FA6-14AA-17E8-59CA-1C50E81A097B}"/>
              </a:ext>
            </a:extLst>
          </p:cNvPr>
          <p:cNvGrpSpPr/>
          <p:nvPr/>
        </p:nvGrpSpPr>
        <p:grpSpPr>
          <a:xfrm>
            <a:off x="6400800" y="2765378"/>
            <a:ext cx="4017462" cy="3196635"/>
            <a:chOff x="6400800" y="2765378"/>
            <a:chExt cx="4017462" cy="3196635"/>
          </a:xfrm>
        </p:grpSpPr>
        <p:pic>
          <p:nvPicPr>
            <p:cNvPr id="9" name="Picture 8" descr="Chart, histogram&#10;&#10;Description automatically generated">
              <a:extLst>
                <a:ext uri="{FF2B5EF4-FFF2-40B4-BE49-F238E27FC236}">
                  <a16:creationId xmlns:a16="http://schemas.microsoft.com/office/drawing/2014/main" id="{604F8B88-9E52-B62B-054B-E2AE134CA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0800" y="2765378"/>
              <a:ext cx="4017462" cy="319663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14C8A3-A495-E3E5-F8D6-EFA9875BB2BF}"/>
                </a:ext>
              </a:extLst>
            </p:cNvPr>
            <p:cNvSpPr/>
            <p:nvPr/>
          </p:nvSpPr>
          <p:spPr>
            <a:xfrm>
              <a:off x="8839200" y="5334917"/>
              <a:ext cx="304800" cy="338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1" descr="page43image52983200">
            <a:extLst>
              <a:ext uri="{FF2B5EF4-FFF2-40B4-BE49-F238E27FC236}">
                <a16:creationId xmlns:a16="http://schemas.microsoft.com/office/drawing/2014/main" id="{FBEF1244-8F1F-C679-2F44-E1547B589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192789"/>
            <a:ext cx="1909584" cy="165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86D44E-1103-911A-75CF-ED367BFABD64}"/>
              </a:ext>
            </a:extLst>
          </p:cNvPr>
          <p:cNvSpPr txBox="1"/>
          <p:nvPr/>
        </p:nvSpPr>
        <p:spPr>
          <a:xfrm>
            <a:off x="7377042" y="6139000"/>
            <a:ext cx="3533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S. Sels et al., NIM B 463, 310 (2020)</a:t>
            </a:r>
          </a:p>
          <a:p>
            <a:r>
              <a:rPr lang="en-US" sz="1200" dirty="0"/>
              <a:t>F. Maier et al., Hyperfine Interact. 240, 54 (2019) </a:t>
            </a:r>
          </a:p>
          <a:p>
            <a:r>
              <a:rPr lang="en-US" sz="1200" dirty="0"/>
              <a:t>V. </a:t>
            </a:r>
            <a:r>
              <a:rPr lang="en-US" sz="1200" dirty="0" err="1"/>
              <a:t>Lagaki</a:t>
            </a:r>
            <a:r>
              <a:rPr lang="en-US" sz="1200" dirty="0"/>
              <a:t> et al., NIM A 1014, 165663 (2021)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0820D3-7FAF-1B18-D300-0FFF9C09258F}"/>
              </a:ext>
            </a:extLst>
          </p:cNvPr>
          <p:cNvSpPr txBox="1"/>
          <p:nvPr/>
        </p:nvSpPr>
        <p:spPr>
          <a:xfrm>
            <a:off x="0" y="4192790"/>
            <a:ext cx="4223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Modified an existing MR-TOF from Uni. Greifswald.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Performed offline measurements of isotope shift of stable </a:t>
            </a:r>
            <a:r>
              <a:rPr lang="en-US" baseline="30000" dirty="0"/>
              <a:t>24,26</a:t>
            </a:r>
            <a:r>
              <a:rPr lang="en-US" dirty="0"/>
              <a:t>Mg</a:t>
            </a:r>
            <a:r>
              <a:rPr lang="en-US" baseline="30000" dirty="0"/>
              <a:t>+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Demonstrated that the same MR-TOFs used for mass measurements can also be used for laser spectroscopy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ECD302-2BDB-429F-2BFF-44E64EF2EBC8}"/>
              </a:ext>
            </a:extLst>
          </p:cNvPr>
          <p:cNvSpPr txBox="1"/>
          <p:nvPr/>
        </p:nvSpPr>
        <p:spPr>
          <a:xfrm>
            <a:off x="304800" y="1963341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@ CERN-ISOLDE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095254-CF1B-A51C-1466-7E140196F945}"/>
              </a:ext>
            </a:extLst>
          </p:cNvPr>
          <p:cNvSpPr txBox="1"/>
          <p:nvPr/>
        </p:nvSpPr>
        <p:spPr>
          <a:xfrm>
            <a:off x="6400800" y="1363229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concept as ion bunching to enhance CLS.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Reuse ions with a cyclic electronic transition.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 period enhances sensitivity!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035F07-BCB4-677A-DD5D-798B7C2C0CE0}"/>
              </a:ext>
            </a:extLst>
          </p:cNvPr>
          <p:cNvSpPr/>
          <p:nvPr/>
        </p:nvSpPr>
        <p:spPr>
          <a:xfrm>
            <a:off x="10134600" y="5673293"/>
            <a:ext cx="381000" cy="346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299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CA90-9F08-6DA5-41A8-B4C69E69D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Photodetachment</a:t>
            </a:r>
            <a:r>
              <a:rPr lang="en-US" dirty="0"/>
              <a:t> Measurements Enabled by MIRACLS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48310-A816-64D0-A685-29FF680B8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080700"/>
            <a:ext cx="10896600" cy="5047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1771B0-0C87-6C40-65E2-A29650F6ED24}"/>
              </a:ext>
            </a:extLst>
          </p:cNvPr>
          <p:cNvSpPr txBox="1"/>
          <p:nvPr/>
        </p:nvSpPr>
        <p:spPr>
          <a:xfrm>
            <a:off x="8051560" y="5882420"/>
            <a:ext cx="2946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Graphic provided by E. </a:t>
            </a:r>
            <a:r>
              <a:rPr lang="en-US" sz="1200" dirty="0" err="1"/>
              <a:t>Leistenschneider</a:t>
            </a:r>
            <a:endParaRPr lang="en-US" sz="1200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CEE3D8F-1CF7-B649-0244-5A1566A3EC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0" y="6356450"/>
            <a:ext cx="1016000" cy="364628"/>
          </a:xfrm>
        </p:spPr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E207727-ABB9-7770-F124-E94BA3C7A6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/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3154428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90A01-0009-AE25-7B95-E44C4D81A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69095"/>
            <a:ext cx="11988800" cy="911948"/>
          </a:xfrm>
        </p:spPr>
        <p:txBody>
          <a:bodyPr/>
          <a:lstStyle/>
          <a:p>
            <a:r>
              <a:rPr lang="en-US" dirty="0"/>
              <a:t>Combining Ion Traps and Lasers Significantly Improves Sensitivity of </a:t>
            </a:r>
            <a:r>
              <a:rPr lang="en-US" dirty="0" err="1"/>
              <a:t>Photodetachment</a:t>
            </a:r>
            <a:r>
              <a:rPr lang="en-US" dirty="0"/>
              <a:t> Measurements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E6F365-846E-EE96-8D35-7BCBECDC42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6C02EC-DEA2-D6A1-15DB-161DDBE6D3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R. Ringle, 10/19/2025, EMIS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B543D-D686-4F90-E6ED-79B817913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60" y="1143000"/>
            <a:ext cx="11866075" cy="4911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D9454E-6D72-F164-DAC0-86C618C1A231}"/>
              </a:ext>
            </a:extLst>
          </p:cNvPr>
          <p:cNvSpPr txBox="1"/>
          <p:nvPr/>
        </p:nvSpPr>
        <p:spPr>
          <a:xfrm>
            <a:off x="9139278" y="5790115"/>
            <a:ext cx="2946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Graphic provided by E. </a:t>
            </a:r>
            <a:r>
              <a:rPr lang="en-US" sz="1200" dirty="0" err="1"/>
              <a:t>Leistenschneider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2329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F895-A110-0AAC-A7B9-A0F327D6C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Homework: MR-</a:t>
            </a:r>
            <a:r>
              <a:rPr lang="en-US" dirty="0" err="1"/>
              <a:t>ToF</a:t>
            </a:r>
            <a:r>
              <a:rPr lang="en-US" dirty="0"/>
              <a:t> Related Talks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EB1489-BB50-56A4-64A4-EB077EE37E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F61E59-E51C-2AD5-47E4-C7C1830CC5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Ringle, 10/29/2025, EMIS </a:t>
            </a: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BDD7908-A693-9494-CC80-C2B940252ABA}"/>
              </a:ext>
            </a:extLst>
          </p:cNvPr>
          <p:cNvSpPr txBox="1">
            <a:spLocks/>
          </p:cNvSpPr>
          <p:nvPr/>
        </p:nvSpPr>
        <p:spPr>
          <a:xfrm>
            <a:off x="101600" y="1067100"/>
            <a:ext cx="11987896" cy="4937460"/>
          </a:xfrm>
          <a:prstGeom prst="rect">
            <a:avLst/>
          </a:prstGeom>
        </p:spPr>
        <p:txBody>
          <a:bodyPr/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Beam purification and applications</a:t>
            </a:r>
          </a:p>
          <a:p>
            <a:pPr lvl="1"/>
            <a:r>
              <a:rPr lang="en-US" kern="0" dirty="0"/>
              <a:t>MR-</a:t>
            </a:r>
            <a:r>
              <a:rPr lang="en-US" kern="0" dirty="0" err="1"/>
              <a:t>ToF</a:t>
            </a:r>
            <a:r>
              <a:rPr lang="en-US" kern="0" dirty="0"/>
              <a:t> Devices: New Applications and Developments (10/23 @ 10:30 a.m.)</a:t>
            </a:r>
          </a:p>
          <a:p>
            <a:pPr lvl="1"/>
            <a:r>
              <a:rPr lang="en-US" kern="0" dirty="0"/>
              <a:t>Development of high-flux MRTOF isobar separator at SCRIT facility (10/24 @ 11:00 a.m.)</a:t>
            </a:r>
          </a:p>
          <a:p>
            <a:pPr lvl="1"/>
            <a:endParaRPr lang="en-US" kern="0" dirty="0"/>
          </a:p>
          <a:p>
            <a:r>
              <a:rPr lang="en-US" kern="0" dirty="0"/>
              <a:t>Mass measurements</a:t>
            </a:r>
          </a:p>
          <a:p>
            <a:pPr lvl="1"/>
            <a:r>
              <a:rPr lang="en-US" kern="0" dirty="0"/>
              <a:t>Presence and Future of the MRTOF systems at RIBF, and new projects in East Asia (10/21 @ 8:30 a.m.)</a:t>
            </a:r>
          </a:p>
          <a:p>
            <a:pPr lvl="1"/>
            <a:r>
              <a:rPr lang="en-US" kern="0" dirty="0"/>
              <a:t>High-Precision Mass Spectrometry Near the Driplines with TITAN MR-TOF-MS (10/23 @ 9:40 a.m.)</a:t>
            </a:r>
          </a:p>
          <a:p>
            <a:r>
              <a:rPr lang="en-US" kern="0" dirty="0"/>
              <a:t>Extra credit (posters)</a:t>
            </a:r>
          </a:p>
          <a:p>
            <a:pPr lvl="1"/>
            <a:r>
              <a:rPr lang="en-US" kern="0" dirty="0"/>
              <a:t>A Small Size High Resolution Multi-turn TOF Mass Analyzer</a:t>
            </a:r>
          </a:p>
          <a:p>
            <a:pPr lvl="1"/>
            <a:r>
              <a:rPr lang="en-US" kern="0" dirty="0"/>
              <a:t>An FPGA-based timing system for MRTOF</a:t>
            </a:r>
          </a:p>
          <a:p>
            <a:pPr lvl="1"/>
            <a:r>
              <a:rPr lang="en-US" kern="0" dirty="0"/>
              <a:t>Probing the Unknown: Mass Measurements near N=126 with the FRS Ion Catcher</a:t>
            </a:r>
          </a:p>
        </p:txBody>
      </p:sp>
    </p:spTree>
    <p:extLst>
      <p:ext uri="{BB962C8B-B14F-4D97-AF65-F5344CB8AC3E}">
        <p14:creationId xmlns:p14="http://schemas.microsoft.com/office/powerpoint/2010/main" val="30049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26D7A3-814A-BF63-3490-095A0565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Charge Breeding in an Electron Beam Ion Trap (EBIT)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60928ED-1E88-CD98-1291-E96AA5D122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61012" y="1028899"/>
            <a:ext cx="7786688" cy="187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24161" lvl="1" indent="-156270" defTabSz="754559">
              <a:spcBef>
                <a:spcPts val="200"/>
              </a:spcBef>
              <a:buSzPct val="100000"/>
            </a:pPr>
            <a:r>
              <a:rPr lang="en-US" sz="1500" b="1" dirty="0">
                <a:solidFill>
                  <a:srgbClr val="064308"/>
                </a:solidFill>
                <a:latin typeface="+mn-lt"/>
              </a:rPr>
              <a:t>What is an Electron-Beam Ion Source/Trap and how does it work</a:t>
            </a:r>
            <a:r>
              <a:rPr lang="en-US" sz="1500" b="1" dirty="0">
                <a:solidFill>
                  <a:srgbClr val="064308"/>
                </a:solidFill>
                <a:latin typeface="+mn-lt"/>
                <a:cs typeface="Tahoma" pitchFamily="34" charset="0"/>
              </a:rPr>
              <a:t>?</a:t>
            </a:r>
          </a:p>
          <a:p>
            <a:pPr marL="424161" lvl="1" indent="-156270" defTabSz="754559">
              <a:spcBef>
                <a:spcPts val="200"/>
              </a:spcBef>
              <a:buSzPct val="100000"/>
              <a:buFont typeface="Wingdings 3" pitchFamily="18" charset="2"/>
              <a:buChar char=""/>
            </a:pPr>
            <a:r>
              <a:rPr lang="en-US" sz="1500" dirty="0">
                <a:solidFill>
                  <a:srgbClr val="000000"/>
                </a:solidFill>
                <a:latin typeface="+mn-lt"/>
              </a:rPr>
              <a:t> Produces &amp; traps </a:t>
            </a:r>
            <a:r>
              <a:rPr lang="en-US" sz="1500" b="1" dirty="0">
                <a:solidFill>
                  <a:srgbClr val="000000"/>
                </a:solidFill>
                <a:latin typeface="+mn-lt"/>
              </a:rPr>
              <a:t>highly charged ions </a:t>
            </a:r>
            <a:r>
              <a:rPr lang="en-US" sz="1500" dirty="0">
                <a:solidFill>
                  <a:srgbClr val="000000"/>
                </a:solidFill>
                <a:latin typeface="+mn-lt"/>
              </a:rPr>
              <a:t>with a high-current density electron beam</a:t>
            </a:r>
          </a:p>
          <a:p>
            <a:pPr marL="424161" lvl="1" indent="-156270" defTabSz="754559">
              <a:spcBef>
                <a:spcPts val="200"/>
              </a:spcBef>
              <a:buSzPct val="100000"/>
              <a:buFont typeface="Wingdings 3" pitchFamily="18" charset="2"/>
              <a:buChar char=""/>
            </a:pPr>
            <a:r>
              <a:rPr lang="en-US" sz="1500" dirty="0">
                <a:solidFill>
                  <a:srgbClr val="000000"/>
                </a:solidFill>
                <a:latin typeface="+mn-lt"/>
              </a:rPr>
              <a:t> 3 Parts: e-gun, trap + magnet , e-collector</a:t>
            </a:r>
          </a:p>
          <a:p>
            <a:pPr marL="424161" lvl="1" indent="-156270" defTabSz="754559">
              <a:spcBef>
                <a:spcPts val="200"/>
              </a:spcBef>
              <a:buSzPct val="100000"/>
              <a:buFont typeface="Wingdings 3" pitchFamily="18" charset="2"/>
              <a:buChar char=""/>
            </a:pPr>
            <a:r>
              <a:rPr lang="en-US" sz="1500" dirty="0">
                <a:solidFill>
                  <a:srgbClr val="000000"/>
                </a:solidFill>
                <a:latin typeface="+mn-lt"/>
                <a:cs typeface="Tahoma" pitchFamily="34" charset="0"/>
              </a:rPr>
              <a:t> Strong magnetic field: </a:t>
            </a:r>
            <a:r>
              <a:rPr lang="en-US" sz="1500" dirty="0">
                <a:solidFill>
                  <a:srgbClr val="000000"/>
                </a:solidFill>
                <a:latin typeface="+mn-lt"/>
                <a:cs typeface="Tahoma" pitchFamily="34" charset="0"/>
                <a:sym typeface="Wingdings" pitchFamily="2" charset="2"/>
              </a:rPr>
              <a:t>Electron-beam compression &amp; Ionization by </a:t>
            </a:r>
            <a:r>
              <a:rPr lang="en-US" sz="1500" dirty="0">
                <a:solidFill>
                  <a:srgbClr val="000000"/>
                </a:solidFill>
                <a:latin typeface="+mn-lt"/>
                <a:cs typeface="Tahoma" pitchFamily="34" charset="0"/>
              </a:rPr>
              <a:t>electron impact</a:t>
            </a:r>
          </a:p>
          <a:p>
            <a:pPr marL="424161" lvl="1" indent="-156270" defTabSz="754559">
              <a:spcBef>
                <a:spcPts val="200"/>
              </a:spcBef>
              <a:buSzPct val="100000"/>
              <a:buFont typeface="Wingdings 3" pitchFamily="18" charset="2"/>
              <a:buChar char=""/>
            </a:pPr>
            <a:r>
              <a:rPr lang="en-US" sz="1500" dirty="0">
                <a:solidFill>
                  <a:srgbClr val="000000"/>
                </a:solidFill>
                <a:latin typeface="+mn-lt"/>
                <a:cs typeface="Tahoma" pitchFamily="34" charset="0"/>
                <a:sym typeface="Wingdings" pitchFamily="2" charset="2"/>
              </a:rPr>
              <a:t> T</a:t>
            </a:r>
            <a:r>
              <a:rPr lang="en-US" sz="1500" dirty="0">
                <a:solidFill>
                  <a:srgbClr val="000000"/>
                </a:solidFill>
                <a:latin typeface="+mn-lt"/>
                <a:cs typeface="Tahoma" pitchFamily="34" charset="0"/>
              </a:rPr>
              <a:t>rap electrodes (</a:t>
            </a:r>
            <a:r>
              <a:rPr lang="en-US" sz="1500" b="1" dirty="0">
                <a:solidFill>
                  <a:srgbClr val="000000"/>
                </a:solidFill>
                <a:latin typeface="+mn-lt"/>
                <a:cs typeface="Tahoma" pitchFamily="34" charset="0"/>
              </a:rPr>
              <a:t>drift tubes</a:t>
            </a:r>
            <a:r>
              <a:rPr lang="en-US" sz="1500" dirty="0">
                <a:solidFill>
                  <a:srgbClr val="000000"/>
                </a:solidFill>
                <a:latin typeface="+mn-lt"/>
                <a:cs typeface="Tahoma" pitchFamily="34" charset="0"/>
              </a:rPr>
              <a:t>) </a:t>
            </a:r>
            <a:r>
              <a:rPr lang="en-US" sz="1500" dirty="0">
                <a:solidFill>
                  <a:srgbClr val="000000"/>
                </a:solidFill>
                <a:latin typeface="+mn-lt"/>
                <a:cs typeface="Tahoma" pitchFamily="34" charset="0"/>
                <a:sym typeface="Wingdings" panose="05000000000000000000" pitchFamily="2" charset="2"/>
              </a:rPr>
              <a:t> A</a:t>
            </a:r>
            <a:r>
              <a:rPr lang="en-US" sz="1500" dirty="0">
                <a:solidFill>
                  <a:srgbClr val="000000"/>
                </a:solidFill>
                <a:latin typeface="+mn-lt"/>
                <a:cs typeface="Tahoma" pitchFamily="34" charset="0"/>
              </a:rPr>
              <a:t>xial ion confinement</a:t>
            </a:r>
          </a:p>
          <a:p>
            <a:pPr marL="424161" lvl="1" indent="-156270" defTabSz="754559">
              <a:spcBef>
                <a:spcPts val="200"/>
              </a:spcBef>
              <a:buSzPct val="100000"/>
              <a:buFont typeface="Wingdings 3" pitchFamily="18" charset="2"/>
              <a:buChar char=""/>
            </a:pPr>
            <a:r>
              <a:rPr lang="en-US" sz="1500" dirty="0">
                <a:solidFill>
                  <a:srgbClr val="000000"/>
                </a:solidFill>
                <a:latin typeface="+mn-lt"/>
                <a:cs typeface="Tahoma" pitchFamily="34" charset="0"/>
              </a:rPr>
              <a:t> Electron beam </a:t>
            </a:r>
            <a:r>
              <a:rPr lang="en-US" sz="1500" dirty="0">
                <a:solidFill>
                  <a:srgbClr val="000000"/>
                </a:solidFill>
                <a:latin typeface="+mn-lt"/>
                <a:cs typeface="Tahoma" pitchFamily="34" charset="0"/>
                <a:sym typeface="Wingdings" pitchFamily="2" charset="2"/>
              </a:rPr>
              <a:t> R</a:t>
            </a:r>
            <a:r>
              <a:rPr lang="en-US" sz="1500" dirty="0">
                <a:solidFill>
                  <a:srgbClr val="000000"/>
                </a:solidFill>
                <a:latin typeface="+mn-lt"/>
                <a:cs typeface="Tahoma" pitchFamily="34" charset="0"/>
              </a:rPr>
              <a:t>adial ion confinement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C162AA-EE1B-FCDE-B572-0FAE5BAF5004}"/>
              </a:ext>
            </a:extLst>
          </p:cNvPr>
          <p:cNvCxnSpPr/>
          <p:nvPr/>
        </p:nvCxnSpPr>
        <p:spPr>
          <a:xfrm flipH="1">
            <a:off x="8334990" y="3451969"/>
            <a:ext cx="921205" cy="3393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2287B5-63FE-3CFB-D555-0EE2F24B9071}"/>
              </a:ext>
            </a:extLst>
          </p:cNvPr>
          <p:cNvCxnSpPr/>
          <p:nvPr/>
        </p:nvCxnSpPr>
        <p:spPr>
          <a:xfrm>
            <a:off x="8368217" y="3944145"/>
            <a:ext cx="1063255" cy="66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2A9FF1-E8FA-7C6F-8045-59B40FEF5D76}"/>
              </a:ext>
            </a:extLst>
          </p:cNvPr>
          <p:cNvSpPr txBox="1"/>
          <p:nvPr/>
        </p:nvSpPr>
        <p:spPr>
          <a:xfrm>
            <a:off x="8009880" y="2630380"/>
            <a:ext cx="2777133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FF0000"/>
                </a:solidFill>
                <a:latin typeface="+mn-lt"/>
              </a:rPr>
              <a:t>Quasi-continuous </a:t>
            </a:r>
            <a:r>
              <a:rPr lang="en-US" sz="1500" u="sng" dirty="0">
                <a:solidFill>
                  <a:srgbClr val="FF0000"/>
                </a:solidFill>
                <a:latin typeface="+mn-lt"/>
              </a:rPr>
              <a:t>injection</a:t>
            </a:r>
            <a:r>
              <a:rPr lang="en-US" sz="1500" dirty="0">
                <a:solidFill>
                  <a:srgbClr val="FF0000"/>
                </a:solidFill>
                <a:latin typeface="+mn-lt"/>
              </a:rPr>
              <a:t> &amp; </a:t>
            </a:r>
            <a:r>
              <a:rPr lang="en-US" sz="1500" u="sng" dirty="0">
                <a:solidFill>
                  <a:srgbClr val="FF0000"/>
                </a:solidFill>
                <a:latin typeface="+mn-lt"/>
              </a:rPr>
              <a:t>accumulation</a:t>
            </a:r>
            <a:r>
              <a:rPr lang="en-US" sz="1500" dirty="0">
                <a:solidFill>
                  <a:srgbClr val="FF0000"/>
                </a:solidFill>
                <a:latin typeface="+mn-lt"/>
              </a:rPr>
              <a:t> (~100 ms)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75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sz="1875" baseline="30000" dirty="0">
                <a:solidFill>
                  <a:srgbClr val="FF0000"/>
                </a:solidFill>
                <a:latin typeface="+mn-lt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A941A9-FE48-682D-6EF2-A602F19EBE5F}"/>
              </a:ext>
            </a:extLst>
          </p:cNvPr>
          <p:cNvSpPr txBox="1"/>
          <p:nvPr/>
        </p:nvSpPr>
        <p:spPr>
          <a:xfrm>
            <a:off x="8704121" y="4099476"/>
            <a:ext cx="1662635" cy="6117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FF0000"/>
                </a:solidFill>
                <a:latin typeface="+mn-lt"/>
              </a:rPr>
              <a:t>Pulsed extraction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75" dirty="0">
                <a:solidFill>
                  <a:srgbClr val="FF0000"/>
                </a:solidFill>
                <a:latin typeface="+mn-lt"/>
              </a:rPr>
              <a:t>A</a:t>
            </a:r>
            <a:r>
              <a:rPr lang="en-US" sz="1875" baseline="30000" dirty="0">
                <a:solidFill>
                  <a:srgbClr val="FF0000"/>
                </a:solidFill>
                <a:latin typeface="+mn-lt"/>
              </a:rPr>
              <a:t>Q+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3629E5-E0B4-C9F9-ECF8-FA94CA3B74A2}"/>
              </a:ext>
            </a:extLst>
          </p:cNvPr>
          <p:cNvSpPr/>
          <p:nvPr/>
        </p:nvSpPr>
        <p:spPr>
          <a:xfrm>
            <a:off x="2003623" y="3914790"/>
            <a:ext cx="803425" cy="2943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313" kern="0" dirty="0">
                <a:solidFill>
                  <a:sysClr val="windowText" lastClr="000000"/>
                </a:solidFill>
                <a:latin typeface="+mn-lt"/>
              </a:rPr>
              <a:t>F~6 mm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8C6799-D087-1FE5-8AD9-8CEEF58CCC71}"/>
              </a:ext>
            </a:extLst>
          </p:cNvPr>
          <p:cNvSpPr/>
          <p:nvPr/>
        </p:nvSpPr>
        <p:spPr>
          <a:xfrm>
            <a:off x="1527704" y="6098467"/>
            <a:ext cx="9140296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2BBF51-8554-5AE7-6FB2-718A153B163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0" y="2438129"/>
            <a:ext cx="8281718" cy="4416875"/>
            <a:chOff x="-903892" y="40753"/>
            <a:chExt cx="9842985" cy="5249542"/>
          </a:xfrm>
        </p:grpSpPr>
        <p:grpSp>
          <p:nvGrpSpPr>
            <p:cNvPr id="16" name="Group 508">
              <a:extLst>
                <a:ext uri="{FF2B5EF4-FFF2-40B4-BE49-F238E27FC236}">
                  <a16:creationId xmlns:a16="http://schemas.microsoft.com/office/drawing/2014/main" id="{AD19A646-6630-DFC3-4838-F71A9433CE66}"/>
                </a:ext>
              </a:extLst>
            </p:cNvPr>
            <p:cNvGrpSpPr/>
            <p:nvPr/>
          </p:nvGrpSpPr>
          <p:grpSpPr>
            <a:xfrm>
              <a:off x="1303776" y="3322893"/>
              <a:ext cx="4385249" cy="1257698"/>
              <a:chOff x="1636805" y="2256319"/>
              <a:chExt cx="5341918" cy="1942651"/>
            </a:xfrm>
          </p:grpSpPr>
          <p:grpSp>
            <p:nvGrpSpPr>
              <p:cNvPr id="528" name="Group 178">
                <a:extLst>
                  <a:ext uri="{FF2B5EF4-FFF2-40B4-BE49-F238E27FC236}">
                    <a16:creationId xmlns:a16="http://schemas.microsoft.com/office/drawing/2014/main" id="{A92511DD-51EC-A97B-FB07-99391903AEDD}"/>
                  </a:ext>
                </a:extLst>
              </p:cNvPr>
              <p:cNvGrpSpPr/>
              <p:nvPr/>
            </p:nvGrpSpPr>
            <p:grpSpPr>
              <a:xfrm>
                <a:off x="1644731" y="2256319"/>
                <a:ext cx="5333992" cy="935179"/>
                <a:chOff x="1644731" y="2256319"/>
                <a:chExt cx="5333992" cy="935179"/>
              </a:xfrm>
            </p:grpSpPr>
            <p:sp>
              <p:nvSpPr>
                <p:cNvPr id="535" name="Freeform 516">
                  <a:extLst>
                    <a:ext uri="{FF2B5EF4-FFF2-40B4-BE49-F238E27FC236}">
                      <a16:creationId xmlns:a16="http://schemas.microsoft.com/office/drawing/2014/main" id="{87445BC3-0E3C-7787-5BF6-64D51424BD91}"/>
                    </a:ext>
                  </a:extLst>
                </p:cNvPr>
                <p:cNvSpPr/>
                <p:nvPr/>
              </p:nvSpPr>
              <p:spPr>
                <a:xfrm>
                  <a:off x="1644731" y="2256319"/>
                  <a:ext cx="5326083" cy="656112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  <p:sp>
              <p:nvSpPr>
                <p:cNvPr id="536" name="Freeform 535">
                  <a:extLst>
                    <a:ext uri="{FF2B5EF4-FFF2-40B4-BE49-F238E27FC236}">
                      <a16:creationId xmlns:a16="http://schemas.microsoft.com/office/drawing/2014/main" id="{458F9498-36AA-3AB3-434F-6DAA31F503CC}"/>
                    </a:ext>
                  </a:extLst>
                </p:cNvPr>
                <p:cNvSpPr/>
                <p:nvPr/>
              </p:nvSpPr>
              <p:spPr>
                <a:xfrm>
                  <a:off x="1648690" y="2535388"/>
                  <a:ext cx="5326083" cy="511637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  <p:sp>
              <p:nvSpPr>
                <p:cNvPr id="537" name="Freeform 536">
                  <a:extLst>
                    <a:ext uri="{FF2B5EF4-FFF2-40B4-BE49-F238E27FC236}">
                      <a16:creationId xmlns:a16="http://schemas.microsoft.com/office/drawing/2014/main" id="{DE7AC018-3B39-232F-E88A-8EBACAB6D561}"/>
                    </a:ext>
                  </a:extLst>
                </p:cNvPr>
                <p:cNvSpPr/>
                <p:nvPr/>
              </p:nvSpPr>
              <p:spPr>
                <a:xfrm>
                  <a:off x="1652640" y="2814452"/>
                  <a:ext cx="5326083" cy="319654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  <p:sp>
              <p:nvSpPr>
                <p:cNvPr id="538" name="Freeform 537">
                  <a:extLst>
                    <a:ext uri="{FF2B5EF4-FFF2-40B4-BE49-F238E27FC236}">
                      <a16:creationId xmlns:a16="http://schemas.microsoft.com/office/drawing/2014/main" id="{3F9F04AF-D671-D4ED-E0B7-6D19DD3D2259}"/>
                    </a:ext>
                  </a:extLst>
                </p:cNvPr>
                <p:cNvSpPr/>
                <p:nvPr/>
              </p:nvSpPr>
              <p:spPr>
                <a:xfrm>
                  <a:off x="1650652" y="3034145"/>
                  <a:ext cx="5326083" cy="157353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</p:grpSp>
          <p:sp>
            <p:nvSpPr>
              <p:cNvPr id="529" name="Freeform 528">
                <a:extLst>
                  <a:ext uri="{FF2B5EF4-FFF2-40B4-BE49-F238E27FC236}">
                    <a16:creationId xmlns:a16="http://schemas.microsoft.com/office/drawing/2014/main" id="{B42F00EE-9BD4-8DFB-48F6-A26E1126D321}"/>
                  </a:ext>
                </a:extLst>
              </p:cNvPr>
              <p:cNvSpPr/>
              <p:nvPr/>
            </p:nvSpPr>
            <p:spPr>
              <a:xfrm>
                <a:off x="1636815" y="3234021"/>
                <a:ext cx="5326083" cy="0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  <a:gd name="connsiteX0" fmla="*/ 0 w 5326083"/>
                  <a:gd name="connsiteY0" fmla="*/ 0 h 17813"/>
                  <a:gd name="connsiteX1" fmla="*/ 5326083 w 5326083"/>
                  <a:gd name="connsiteY1" fmla="*/ 17813 h 1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26083" h="17813">
                    <a:moveTo>
                      <a:pt x="0" y="0"/>
                    </a:moveTo>
                    <a:lnTo>
                      <a:pt x="5326083" y="17813"/>
                    </a:lnTo>
                  </a:path>
                </a:pathLst>
              </a:custGeom>
              <a:noFill/>
              <a:ln w="2540" cap="flat" cmpd="sng" algn="ctr">
                <a:solidFill>
                  <a:sysClr val="window" lastClr="FFFFFF">
                    <a:lumMod val="50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grpSp>
            <p:nvGrpSpPr>
              <p:cNvPr id="530" name="Group 179">
                <a:extLst>
                  <a:ext uri="{FF2B5EF4-FFF2-40B4-BE49-F238E27FC236}">
                    <a16:creationId xmlns:a16="http://schemas.microsoft.com/office/drawing/2014/main" id="{386534A0-933E-7636-EF6C-11A91EBE4A23}"/>
                  </a:ext>
                </a:extLst>
              </p:cNvPr>
              <p:cNvGrpSpPr/>
              <p:nvPr/>
            </p:nvGrpSpPr>
            <p:grpSpPr>
              <a:xfrm flipV="1">
                <a:off x="1636805" y="3263791"/>
                <a:ext cx="5333992" cy="935179"/>
                <a:chOff x="1644731" y="2256319"/>
                <a:chExt cx="5333992" cy="935179"/>
              </a:xfrm>
            </p:grpSpPr>
            <p:sp>
              <p:nvSpPr>
                <p:cNvPr id="531" name="Freeform 530">
                  <a:extLst>
                    <a:ext uri="{FF2B5EF4-FFF2-40B4-BE49-F238E27FC236}">
                      <a16:creationId xmlns:a16="http://schemas.microsoft.com/office/drawing/2014/main" id="{8E66885A-5BB4-10D5-335B-39CB463C36FC}"/>
                    </a:ext>
                  </a:extLst>
                </p:cNvPr>
                <p:cNvSpPr/>
                <p:nvPr/>
              </p:nvSpPr>
              <p:spPr>
                <a:xfrm>
                  <a:off x="1644731" y="2256319"/>
                  <a:ext cx="5326083" cy="656112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  <p:sp>
              <p:nvSpPr>
                <p:cNvPr id="532" name="Freeform 531">
                  <a:extLst>
                    <a:ext uri="{FF2B5EF4-FFF2-40B4-BE49-F238E27FC236}">
                      <a16:creationId xmlns:a16="http://schemas.microsoft.com/office/drawing/2014/main" id="{9D3CC816-DE9F-D823-0E09-6861AF0CE772}"/>
                    </a:ext>
                  </a:extLst>
                </p:cNvPr>
                <p:cNvSpPr/>
                <p:nvPr/>
              </p:nvSpPr>
              <p:spPr>
                <a:xfrm>
                  <a:off x="1648690" y="2535388"/>
                  <a:ext cx="5326083" cy="511637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  <p:sp>
              <p:nvSpPr>
                <p:cNvPr id="533" name="Freeform 514">
                  <a:extLst>
                    <a:ext uri="{FF2B5EF4-FFF2-40B4-BE49-F238E27FC236}">
                      <a16:creationId xmlns:a16="http://schemas.microsoft.com/office/drawing/2014/main" id="{1707A0F1-F737-6476-E66A-A9551DDEAC35}"/>
                    </a:ext>
                  </a:extLst>
                </p:cNvPr>
                <p:cNvSpPr/>
                <p:nvPr/>
              </p:nvSpPr>
              <p:spPr>
                <a:xfrm>
                  <a:off x="1652640" y="2814452"/>
                  <a:ext cx="5326083" cy="319654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  <p:sp>
              <p:nvSpPr>
                <p:cNvPr id="534" name="Freeform 533">
                  <a:extLst>
                    <a:ext uri="{FF2B5EF4-FFF2-40B4-BE49-F238E27FC236}">
                      <a16:creationId xmlns:a16="http://schemas.microsoft.com/office/drawing/2014/main" id="{2BE68CF6-C3FF-7690-AB2C-58177EB4B1BA}"/>
                    </a:ext>
                  </a:extLst>
                </p:cNvPr>
                <p:cNvSpPr/>
                <p:nvPr/>
              </p:nvSpPr>
              <p:spPr>
                <a:xfrm>
                  <a:off x="1650652" y="3034145"/>
                  <a:ext cx="5326083" cy="157353"/>
                </a:xfrm>
                <a:custGeom>
                  <a:avLst/>
                  <a:gdLst>
                    <a:gd name="connsiteX0" fmla="*/ 0 w 5326083"/>
                    <a:gd name="connsiteY0" fmla="*/ 0 h 656112"/>
                    <a:gd name="connsiteX1" fmla="*/ 2618509 w 5326083"/>
                    <a:gd name="connsiteY1" fmla="*/ 653143 h 656112"/>
                    <a:gd name="connsiteX2" fmla="*/ 5326083 w 5326083"/>
                    <a:gd name="connsiteY2" fmla="*/ 17813 h 656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6083" h="656112">
                      <a:moveTo>
                        <a:pt x="0" y="0"/>
                      </a:moveTo>
                      <a:cubicBezTo>
                        <a:pt x="865414" y="325087"/>
                        <a:pt x="1730829" y="650174"/>
                        <a:pt x="2618509" y="653143"/>
                      </a:cubicBezTo>
                      <a:cubicBezTo>
                        <a:pt x="3506190" y="656112"/>
                        <a:pt x="4871852" y="139535"/>
                        <a:pt x="5326083" y="17813"/>
                      </a:cubicBezTo>
                    </a:path>
                  </a:pathLst>
                </a:custGeom>
                <a:noFill/>
                <a:ln w="2540" cap="flat" cmpd="sng" algn="ctr">
                  <a:solidFill>
                    <a:sysClr val="window" lastClr="FFFFFF">
                      <a:lumMod val="50000"/>
                      <a:alpha val="65000"/>
                    </a:sysClr>
                  </a:solidFill>
                  <a:prstDash val="solid"/>
                  <a:tailEnd type="stealth" w="med" len="me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Text" lastClr="000000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17" name="Group 147">
              <a:extLst>
                <a:ext uri="{FF2B5EF4-FFF2-40B4-BE49-F238E27FC236}">
                  <a16:creationId xmlns:a16="http://schemas.microsoft.com/office/drawing/2014/main" id="{3CB32BAA-2818-D3EC-17FC-DEABE88C8534}"/>
                </a:ext>
              </a:extLst>
            </p:cNvPr>
            <p:cNvGrpSpPr/>
            <p:nvPr/>
          </p:nvGrpSpPr>
          <p:grpSpPr>
            <a:xfrm>
              <a:off x="6202959" y="1452016"/>
              <a:ext cx="680663" cy="626933"/>
              <a:chOff x="6888179" y="1890666"/>
              <a:chExt cx="513029" cy="725786"/>
            </a:xfrm>
          </p:grpSpPr>
          <p:sp>
            <p:nvSpPr>
              <p:cNvPr id="525" name="Rounded Rectangle 524">
                <a:extLst>
                  <a:ext uri="{FF2B5EF4-FFF2-40B4-BE49-F238E27FC236}">
                    <a16:creationId xmlns:a16="http://schemas.microsoft.com/office/drawing/2014/main" id="{E6AAE5AB-A7C1-301C-A5C9-E481D6CCFFB3}"/>
                  </a:ext>
                </a:extLst>
              </p:cNvPr>
              <p:cNvSpPr/>
              <p:nvPr/>
            </p:nvSpPr>
            <p:spPr>
              <a:xfrm>
                <a:off x="6888179" y="1890666"/>
                <a:ext cx="511979" cy="725786"/>
              </a:xfrm>
              <a:prstGeom prst="roundRect">
                <a:avLst>
                  <a:gd name="adj" fmla="val 9608"/>
                </a:avLst>
              </a:prstGeom>
              <a:solidFill>
                <a:srgbClr val="F79646">
                  <a:lumMod val="75000"/>
                </a:srgb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526" name="Rounded Rectangle 525">
                <a:extLst>
                  <a:ext uri="{FF2B5EF4-FFF2-40B4-BE49-F238E27FC236}">
                    <a16:creationId xmlns:a16="http://schemas.microsoft.com/office/drawing/2014/main" id="{9964C55C-FB26-6DD5-CF47-C50FE487F80E}"/>
                  </a:ext>
                </a:extLst>
              </p:cNvPr>
              <p:cNvSpPr/>
              <p:nvPr/>
            </p:nvSpPr>
            <p:spPr>
              <a:xfrm>
                <a:off x="6889689" y="1892173"/>
                <a:ext cx="511519" cy="140329"/>
              </a:xfrm>
              <a:prstGeom prst="round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527" name="Rounded Rectangle 526">
                <a:extLst>
                  <a:ext uri="{FF2B5EF4-FFF2-40B4-BE49-F238E27FC236}">
                    <a16:creationId xmlns:a16="http://schemas.microsoft.com/office/drawing/2014/main" id="{15FA5956-4BD8-7B56-0B6D-A1F85AB69C17}"/>
                  </a:ext>
                </a:extLst>
              </p:cNvPr>
              <p:cNvSpPr/>
              <p:nvPr/>
            </p:nvSpPr>
            <p:spPr>
              <a:xfrm>
                <a:off x="6888180" y="2474612"/>
                <a:ext cx="511519" cy="140329"/>
              </a:xfrm>
              <a:prstGeom prst="round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18" name="Group 99">
              <a:extLst>
                <a:ext uri="{FF2B5EF4-FFF2-40B4-BE49-F238E27FC236}">
                  <a16:creationId xmlns:a16="http://schemas.microsoft.com/office/drawing/2014/main" id="{09384CE7-7550-A1D5-2CB9-ED654BF0161B}"/>
                </a:ext>
              </a:extLst>
            </p:cNvPr>
            <p:cNvGrpSpPr/>
            <p:nvPr/>
          </p:nvGrpSpPr>
          <p:grpSpPr>
            <a:xfrm>
              <a:off x="3813283" y="375338"/>
              <a:ext cx="599087" cy="2768049"/>
              <a:chOff x="6644636" y="2529840"/>
              <a:chExt cx="565292" cy="2339340"/>
            </a:xfrm>
          </p:grpSpPr>
          <p:sp>
            <p:nvSpPr>
              <p:cNvPr id="516" name="Rectangle 515">
                <a:extLst>
                  <a:ext uri="{FF2B5EF4-FFF2-40B4-BE49-F238E27FC236}">
                    <a16:creationId xmlns:a16="http://schemas.microsoft.com/office/drawing/2014/main" id="{9AAA0B30-6C7F-4422-B50B-4376892534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4636" y="2529840"/>
                <a:ext cx="563782" cy="2331720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grpSp>
            <p:nvGrpSpPr>
              <p:cNvPr id="517" name="Group 94">
                <a:extLst>
                  <a:ext uri="{FF2B5EF4-FFF2-40B4-BE49-F238E27FC236}">
                    <a16:creationId xmlns:a16="http://schemas.microsoft.com/office/drawing/2014/main" id="{B7DBE8FF-E7F7-973A-F09F-95C24DAFAB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44640" y="2529840"/>
                <a:ext cx="565288" cy="571500"/>
                <a:chOff x="6644640" y="4168140"/>
                <a:chExt cx="693420" cy="701040"/>
              </a:xfrm>
            </p:grpSpPr>
            <p:sp>
              <p:nvSpPr>
                <p:cNvPr id="522" name="Rectangle 521">
                  <a:extLst>
                    <a:ext uri="{FF2B5EF4-FFF2-40B4-BE49-F238E27FC236}">
                      <a16:creationId xmlns:a16="http://schemas.microsoft.com/office/drawing/2014/main" id="{982F7D98-C386-5D1A-9CD7-8F4DFBDA9E0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44640" y="4168140"/>
                  <a:ext cx="693420" cy="693420"/>
                </a:xfrm>
                <a:prstGeom prst="rect">
                  <a:avLst/>
                </a:prstGeom>
                <a:solidFill>
                  <a:srgbClr val="F79646">
                    <a:lumMod val="20000"/>
                    <a:lumOff val="80000"/>
                  </a:srgb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cxnSp>
              <p:nvCxnSpPr>
                <p:cNvPr id="523" name="Straight Connector 522">
                  <a:extLst>
                    <a:ext uri="{FF2B5EF4-FFF2-40B4-BE49-F238E27FC236}">
                      <a16:creationId xmlns:a16="http://schemas.microsoft.com/office/drawing/2014/main" id="{9AC9B5C5-874B-8D50-9447-B24AE20AC838}"/>
                    </a:ext>
                  </a:extLst>
                </p:cNvPr>
                <p:cNvCxnSpPr/>
                <p:nvPr/>
              </p:nvCxnSpPr>
              <p:spPr>
                <a:xfrm rot="5400000" flipH="1">
                  <a:off x="6644640" y="417576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24" name="Straight Connector 523">
                  <a:extLst>
                    <a:ext uri="{FF2B5EF4-FFF2-40B4-BE49-F238E27FC236}">
                      <a16:creationId xmlns:a16="http://schemas.microsoft.com/office/drawing/2014/main" id="{1E32C332-93A3-465C-E6D5-301B427AD31B}"/>
                    </a:ext>
                  </a:extLst>
                </p:cNvPr>
                <p:cNvCxnSpPr/>
                <p:nvPr/>
              </p:nvCxnSpPr>
              <p:spPr>
                <a:xfrm flipH="1">
                  <a:off x="6644640" y="418338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518" name="Group 95">
                <a:extLst>
                  <a:ext uri="{FF2B5EF4-FFF2-40B4-BE49-F238E27FC236}">
                    <a16:creationId xmlns:a16="http://schemas.microsoft.com/office/drawing/2014/main" id="{BD84D92A-9BFD-601C-5666-C0A7C456FCE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44640" y="4297680"/>
                <a:ext cx="565288" cy="571500"/>
                <a:chOff x="6644640" y="4168140"/>
                <a:chExt cx="693420" cy="701040"/>
              </a:xfrm>
            </p:grpSpPr>
            <p:sp>
              <p:nvSpPr>
                <p:cNvPr id="519" name="Rectangle 518">
                  <a:extLst>
                    <a:ext uri="{FF2B5EF4-FFF2-40B4-BE49-F238E27FC236}">
                      <a16:creationId xmlns:a16="http://schemas.microsoft.com/office/drawing/2014/main" id="{97D7214A-84D0-57AC-0977-6179035613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44640" y="4168140"/>
                  <a:ext cx="693420" cy="693420"/>
                </a:xfrm>
                <a:prstGeom prst="rect">
                  <a:avLst/>
                </a:prstGeom>
                <a:solidFill>
                  <a:srgbClr val="F79646">
                    <a:lumMod val="20000"/>
                    <a:lumOff val="80000"/>
                  </a:srgb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cxnSp>
              <p:nvCxnSpPr>
                <p:cNvPr id="520" name="Straight Connector 97">
                  <a:extLst>
                    <a:ext uri="{FF2B5EF4-FFF2-40B4-BE49-F238E27FC236}">
                      <a16:creationId xmlns:a16="http://schemas.microsoft.com/office/drawing/2014/main" id="{E7AA6218-CD1C-99C1-9FC8-34FB8ACE21A8}"/>
                    </a:ext>
                  </a:extLst>
                </p:cNvPr>
                <p:cNvCxnSpPr/>
                <p:nvPr/>
              </p:nvCxnSpPr>
              <p:spPr>
                <a:xfrm rot="5400000" flipH="1">
                  <a:off x="6644640" y="417576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21" name="Straight Connector 520">
                  <a:extLst>
                    <a:ext uri="{FF2B5EF4-FFF2-40B4-BE49-F238E27FC236}">
                      <a16:creationId xmlns:a16="http://schemas.microsoft.com/office/drawing/2014/main" id="{629E0DCA-CA0D-298B-FC48-DF96082AEAEF}"/>
                    </a:ext>
                  </a:extLst>
                </p:cNvPr>
                <p:cNvCxnSpPr/>
                <p:nvPr/>
              </p:nvCxnSpPr>
              <p:spPr>
                <a:xfrm flipH="1">
                  <a:off x="6644640" y="418338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19" name="Group 539">
              <a:extLst>
                <a:ext uri="{FF2B5EF4-FFF2-40B4-BE49-F238E27FC236}">
                  <a16:creationId xmlns:a16="http://schemas.microsoft.com/office/drawing/2014/main" id="{8319304C-695B-1C51-AB4A-E467834F159F}"/>
                </a:ext>
              </a:extLst>
            </p:cNvPr>
            <p:cNvGrpSpPr/>
            <p:nvPr/>
          </p:nvGrpSpPr>
          <p:grpSpPr>
            <a:xfrm>
              <a:off x="2750597" y="376126"/>
              <a:ext cx="599081" cy="2768048"/>
              <a:chOff x="3373443" y="747127"/>
              <a:chExt cx="693544" cy="3204507"/>
            </a:xfrm>
          </p:grpSpPr>
          <p:sp>
            <p:nvSpPr>
              <p:cNvPr id="507" name="Rectangle 101">
                <a:extLst>
                  <a:ext uri="{FF2B5EF4-FFF2-40B4-BE49-F238E27FC236}">
                    <a16:creationId xmlns:a16="http://schemas.microsoft.com/office/drawing/2014/main" id="{E288FBE9-254E-8460-AFC8-C74F980712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73446" y="747127"/>
                <a:ext cx="691015" cy="3194069"/>
              </a:xfrm>
              <a:prstGeom prst="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63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grpSp>
            <p:nvGrpSpPr>
              <p:cNvPr id="508" name="Group 94">
                <a:extLst>
                  <a:ext uri="{FF2B5EF4-FFF2-40B4-BE49-F238E27FC236}">
                    <a16:creationId xmlns:a16="http://schemas.microsoft.com/office/drawing/2014/main" id="{8B7D7ACB-5DE6-319D-64F3-AA80E9B70D6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73443" y="747127"/>
                <a:ext cx="693544" cy="782860"/>
                <a:chOff x="6644640" y="4168140"/>
                <a:chExt cx="693420" cy="701040"/>
              </a:xfrm>
            </p:grpSpPr>
            <p:sp>
              <p:nvSpPr>
                <p:cNvPr id="513" name="Rectangle 512">
                  <a:extLst>
                    <a:ext uri="{FF2B5EF4-FFF2-40B4-BE49-F238E27FC236}">
                      <a16:creationId xmlns:a16="http://schemas.microsoft.com/office/drawing/2014/main" id="{F555560A-9A6F-9681-0FE9-893478F3F4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44640" y="4168140"/>
                  <a:ext cx="693420" cy="693420"/>
                </a:xfrm>
                <a:prstGeom prst="rect">
                  <a:avLst/>
                </a:prstGeom>
                <a:solidFill>
                  <a:srgbClr val="F79646">
                    <a:lumMod val="20000"/>
                    <a:lumOff val="80000"/>
                  </a:srgb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cxnSp>
              <p:nvCxnSpPr>
                <p:cNvPr id="514" name="Straight Connector 513">
                  <a:extLst>
                    <a:ext uri="{FF2B5EF4-FFF2-40B4-BE49-F238E27FC236}">
                      <a16:creationId xmlns:a16="http://schemas.microsoft.com/office/drawing/2014/main" id="{9F651D5F-744E-CF97-BA71-CDEED2276A38}"/>
                    </a:ext>
                  </a:extLst>
                </p:cNvPr>
                <p:cNvCxnSpPr/>
                <p:nvPr/>
              </p:nvCxnSpPr>
              <p:spPr>
                <a:xfrm rot="5400000" flipH="1">
                  <a:off x="6644640" y="417576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15" name="Straight Connector 109">
                  <a:extLst>
                    <a:ext uri="{FF2B5EF4-FFF2-40B4-BE49-F238E27FC236}">
                      <a16:creationId xmlns:a16="http://schemas.microsoft.com/office/drawing/2014/main" id="{323F37CD-6D82-BB50-DDC2-90300382C4E1}"/>
                    </a:ext>
                  </a:extLst>
                </p:cNvPr>
                <p:cNvCxnSpPr/>
                <p:nvPr/>
              </p:nvCxnSpPr>
              <p:spPr>
                <a:xfrm flipH="1">
                  <a:off x="6644640" y="418338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509" name="Group 95">
                <a:extLst>
                  <a:ext uri="{FF2B5EF4-FFF2-40B4-BE49-F238E27FC236}">
                    <a16:creationId xmlns:a16="http://schemas.microsoft.com/office/drawing/2014/main" id="{71E56D53-BAA4-7BE6-FD09-EC28BF9457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73443" y="3168774"/>
                <a:ext cx="693544" cy="782860"/>
                <a:chOff x="6644640" y="4168140"/>
                <a:chExt cx="693420" cy="701040"/>
              </a:xfrm>
            </p:grpSpPr>
            <p:sp>
              <p:nvSpPr>
                <p:cNvPr id="510" name="Rectangle 104">
                  <a:extLst>
                    <a:ext uri="{FF2B5EF4-FFF2-40B4-BE49-F238E27FC236}">
                      <a16:creationId xmlns:a16="http://schemas.microsoft.com/office/drawing/2014/main" id="{73BB1BD3-BA13-2E01-CE20-817A369CE4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644640" y="4168140"/>
                  <a:ext cx="693420" cy="693420"/>
                </a:xfrm>
                <a:prstGeom prst="rect">
                  <a:avLst/>
                </a:prstGeom>
                <a:solidFill>
                  <a:srgbClr val="F79646">
                    <a:lumMod val="20000"/>
                    <a:lumOff val="80000"/>
                  </a:srgbClr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cxnSp>
              <p:nvCxnSpPr>
                <p:cNvPr id="511" name="Straight Connector 105">
                  <a:extLst>
                    <a:ext uri="{FF2B5EF4-FFF2-40B4-BE49-F238E27FC236}">
                      <a16:creationId xmlns:a16="http://schemas.microsoft.com/office/drawing/2014/main" id="{B2B118FC-67CC-F87E-4AB5-75D54B5165E2}"/>
                    </a:ext>
                  </a:extLst>
                </p:cNvPr>
                <p:cNvCxnSpPr/>
                <p:nvPr/>
              </p:nvCxnSpPr>
              <p:spPr>
                <a:xfrm rot="5400000" flipH="1">
                  <a:off x="6644640" y="417576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D57E78EB-C884-124D-EFEC-2FADAD894081}"/>
                    </a:ext>
                  </a:extLst>
                </p:cNvPr>
                <p:cNvCxnSpPr/>
                <p:nvPr/>
              </p:nvCxnSpPr>
              <p:spPr>
                <a:xfrm flipH="1">
                  <a:off x="6644640" y="4183380"/>
                  <a:ext cx="685800" cy="6858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</p:grpSp>
        </p:grpSp>
        <p:grpSp>
          <p:nvGrpSpPr>
            <p:cNvPr id="20" name="Group 111">
              <a:extLst>
                <a:ext uri="{FF2B5EF4-FFF2-40B4-BE49-F238E27FC236}">
                  <a16:creationId xmlns:a16="http://schemas.microsoft.com/office/drawing/2014/main" id="{9BE8FCB3-4C35-7DD7-7828-A2A45753DA19}"/>
                </a:ext>
              </a:extLst>
            </p:cNvPr>
            <p:cNvGrpSpPr/>
            <p:nvPr/>
          </p:nvGrpSpPr>
          <p:grpSpPr>
            <a:xfrm>
              <a:off x="4236711" y="1438339"/>
              <a:ext cx="443154" cy="626933"/>
              <a:chOff x="6888180" y="1890666"/>
              <a:chExt cx="513029" cy="725786"/>
            </a:xfrm>
          </p:grpSpPr>
          <p:sp>
            <p:nvSpPr>
              <p:cNvPr id="504" name="Rounded Rectangle 503">
                <a:extLst>
                  <a:ext uri="{FF2B5EF4-FFF2-40B4-BE49-F238E27FC236}">
                    <a16:creationId xmlns:a16="http://schemas.microsoft.com/office/drawing/2014/main" id="{7A870842-DF42-6AA5-88D3-DE65B8E670C5}"/>
                  </a:ext>
                </a:extLst>
              </p:cNvPr>
              <p:cNvSpPr/>
              <p:nvPr/>
            </p:nvSpPr>
            <p:spPr>
              <a:xfrm>
                <a:off x="6888181" y="1890666"/>
                <a:ext cx="513028" cy="725786"/>
              </a:xfrm>
              <a:prstGeom prst="roundRect">
                <a:avLst>
                  <a:gd name="adj" fmla="val 9608"/>
                </a:avLst>
              </a:prstGeom>
              <a:solidFill>
                <a:sysClr val="window" lastClr="FFFFFF">
                  <a:lumMod val="85000"/>
                </a:sys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505" name="Rounded Rectangle 504">
                <a:extLst>
                  <a:ext uri="{FF2B5EF4-FFF2-40B4-BE49-F238E27FC236}">
                    <a16:creationId xmlns:a16="http://schemas.microsoft.com/office/drawing/2014/main" id="{20DBE5F8-4487-CF31-B194-7CA0F9513B92}"/>
                  </a:ext>
                </a:extLst>
              </p:cNvPr>
              <p:cNvSpPr/>
              <p:nvPr/>
            </p:nvSpPr>
            <p:spPr>
              <a:xfrm>
                <a:off x="6889689" y="1892173"/>
                <a:ext cx="511519" cy="140329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506" name="Rounded Rectangle 110">
                <a:extLst>
                  <a:ext uri="{FF2B5EF4-FFF2-40B4-BE49-F238E27FC236}">
                    <a16:creationId xmlns:a16="http://schemas.microsoft.com/office/drawing/2014/main" id="{7665BE27-4C33-8634-25F7-D2E709C1B854}"/>
                  </a:ext>
                </a:extLst>
              </p:cNvPr>
              <p:cNvSpPr/>
              <p:nvPr/>
            </p:nvSpPr>
            <p:spPr>
              <a:xfrm>
                <a:off x="6888180" y="2474612"/>
                <a:ext cx="511519" cy="140329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21" name="Group 117">
              <a:extLst>
                <a:ext uri="{FF2B5EF4-FFF2-40B4-BE49-F238E27FC236}">
                  <a16:creationId xmlns:a16="http://schemas.microsoft.com/office/drawing/2014/main" id="{381E3795-3F5C-DFA4-1FDC-8DCF32DFBB3A}"/>
                </a:ext>
              </a:extLst>
            </p:cNvPr>
            <p:cNvGrpSpPr/>
            <p:nvPr/>
          </p:nvGrpSpPr>
          <p:grpSpPr>
            <a:xfrm>
              <a:off x="2998511" y="1435733"/>
              <a:ext cx="1135268" cy="626933"/>
              <a:chOff x="6888180" y="1890666"/>
              <a:chExt cx="513029" cy="725786"/>
            </a:xfrm>
          </p:grpSpPr>
          <p:sp>
            <p:nvSpPr>
              <p:cNvPr id="501" name="Rounded Rectangle 500">
                <a:extLst>
                  <a:ext uri="{FF2B5EF4-FFF2-40B4-BE49-F238E27FC236}">
                    <a16:creationId xmlns:a16="http://schemas.microsoft.com/office/drawing/2014/main" id="{675BC187-B77D-BBC3-3A24-C20292729A8B}"/>
                  </a:ext>
                </a:extLst>
              </p:cNvPr>
              <p:cNvSpPr/>
              <p:nvPr/>
            </p:nvSpPr>
            <p:spPr>
              <a:xfrm>
                <a:off x="6888181" y="1890666"/>
                <a:ext cx="513028" cy="725786"/>
              </a:xfrm>
              <a:prstGeom prst="roundRect">
                <a:avLst>
                  <a:gd name="adj" fmla="val 9608"/>
                </a:avLst>
              </a:prstGeom>
              <a:solidFill>
                <a:sysClr val="window" lastClr="FFFFFF">
                  <a:lumMod val="85000"/>
                </a:sys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502" name="Rounded Rectangle 501">
                <a:extLst>
                  <a:ext uri="{FF2B5EF4-FFF2-40B4-BE49-F238E27FC236}">
                    <a16:creationId xmlns:a16="http://schemas.microsoft.com/office/drawing/2014/main" id="{9AA842AF-18BA-99A1-1BF0-BE427840E74D}"/>
                  </a:ext>
                </a:extLst>
              </p:cNvPr>
              <p:cNvSpPr/>
              <p:nvPr/>
            </p:nvSpPr>
            <p:spPr>
              <a:xfrm>
                <a:off x="6889689" y="1892173"/>
                <a:ext cx="511519" cy="140329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503" name="Rounded Rectangle 502">
                <a:extLst>
                  <a:ext uri="{FF2B5EF4-FFF2-40B4-BE49-F238E27FC236}">
                    <a16:creationId xmlns:a16="http://schemas.microsoft.com/office/drawing/2014/main" id="{422CD57F-0202-A100-E2BE-83FE3615C664}"/>
                  </a:ext>
                </a:extLst>
              </p:cNvPr>
              <p:cNvSpPr/>
              <p:nvPr/>
            </p:nvSpPr>
            <p:spPr>
              <a:xfrm>
                <a:off x="6888180" y="2474612"/>
                <a:ext cx="511519" cy="140329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22" name="Group 127">
              <a:extLst>
                <a:ext uri="{FF2B5EF4-FFF2-40B4-BE49-F238E27FC236}">
                  <a16:creationId xmlns:a16="http://schemas.microsoft.com/office/drawing/2014/main" id="{4540D7B2-AC41-8492-5644-4463B374E0C5}"/>
                </a:ext>
              </a:extLst>
            </p:cNvPr>
            <p:cNvGrpSpPr/>
            <p:nvPr/>
          </p:nvGrpSpPr>
          <p:grpSpPr>
            <a:xfrm>
              <a:off x="2457613" y="1434466"/>
              <a:ext cx="443154" cy="626933"/>
              <a:chOff x="6888180" y="1890666"/>
              <a:chExt cx="513029" cy="725786"/>
            </a:xfrm>
          </p:grpSpPr>
          <p:sp>
            <p:nvSpPr>
              <p:cNvPr id="498" name="Rounded Rectangle 497">
                <a:extLst>
                  <a:ext uri="{FF2B5EF4-FFF2-40B4-BE49-F238E27FC236}">
                    <a16:creationId xmlns:a16="http://schemas.microsoft.com/office/drawing/2014/main" id="{FED6FEE5-63C7-A55F-9A16-C23A17EF354F}"/>
                  </a:ext>
                </a:extLst>
              </p:cNvPr>
              <p:cNvSpPr/>
              <p:nvPr/>
            </p:nvSpPr>
            <p:spPr>
              <a:xfrm>
                <a:off x="6888181" y="1890666"/>
                <a:ext cx="513028" cy="725786"/>
              </a:xfrm>
              <a:prstGeom prst="roundRect">
                <a:avLst>
                  <a:gd name="adj" fmla="val 9608"/>
                </a:avLst>
              </a:prstGeom>
              <a:solidFill>
                <a:sysClr val="window" lastClr="FFFFFF">
                  <a:lumMod val="85000"/>
                </a:sys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99" name="Rounded Rectangle 498">
                <a:extLst>
                  <a:ext uri="{FF2B5EF4-FFF2-40B4-BE49-F238E27FC236}">
                    <a16:creationId xmlns:a16="http://schemas.microsoft.com/office/drawing/2014/main" id="{FC107FBC-B1B6-B8E9-D989-00D6E861E436}"/>
                  </a:ext>
                </a:extLst>
              </p:cNvPr>
              <p:cNvSpPr/>
              <p:nvPr/>
            </p:nvSpPr>
            <p:spPr>
              <a:xfrm>
                <a:off x="6889689" y="1892173"/>
                <a:ext cx="511519" cy="140329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500" name="Rounded Rectangle 499">
                <a:extLst>
                  <a:ext uri="{FF2B5EF4-FFF2-40B4-BE49-F238E27FC236}">
                    <a16:creationId xmlns:a16="http://schemas.microsoft.com/office/drawing/2014/main" id="{B35E6D73-65DA-C139-55CE-7CF17924534E}"/>
                  </a:ext>
                </a:extLst>
              </p:cNvPr>
              <p:cNvSpPr/>
              <p:nvPr/>
            </p:nvSpPr>
            <p:spPr>
              <a:xfrm>
                <a:off x="6888180" y="2474612"/>
                <a:ext cx="511519" cy="140329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23" name="Group 348">
              <a:extLst>
                <a:ext uri="{FF2B5EF4-FFF2-40B4-BE49-F238E27FC236}">
                  <a16:creationId xmlns:a16="http://schemas.microsoft.com/office/drawing/2014/main" id="{F0DC8F77-3FFA-020B-FA9E-C7F854F99F76}"/>
                </a:ext>
              </a:extLst>
            </p:cNvPr>
            <p:cNvGrpSpPr/>
            <p:nvPr/>
          </p:nvGrpSpPr>
          <p:grpSpPr>
            <a:xfrm>
              <a:off x="364022" y="1613313"/>
              <a:ext cx="6475189" cy="304238"/>
              <a:chOff x="571500" y="3061947"/>
              <a:chExt cx="7496176" cy="352209"/>
            </a:xfrm>
          </p:grpSpPr>
          <p:sp>
            <p:nvSpPr>
              <p:cNvPr id="496" name="Freeform 495">
                <a:extLst>
                  <a:ext uri="{FF2B5EF4-FFF2-40B4-BE49-F238E27FC236}">
                    <a16:creationId xmlns:a16="http://schemas.microsoft.com/office/drawing/2014/main" id="{622DEE47-D7BF-491A-226F-739DD2912C95}"/>
                  </a:ext>
                </a:extLst>
              </p:cNvPr>
              <p:cNvSpPr/>
              <p:nvPr/>
            </p:nvSpPr>
            <p:spPr>
              <a:xfrm>
                <a:off x="572991" y="3061947"/>
                <a:ext cx="7494685" cy="192555"/>
              </a:xfrm>
              <a:custGeom>
                <a:avLst/>
                <a:gdLst>
                  <a:gd name="connsiteX0" fmla="*/ 6867525 w 6917267"/>
                  <a:gd name="connsiteY0" fmla="*/ 304800 h 313267"/>
                  <a:gd name="connsiteX1" fmla="*/ 6867525 w 6917267"/>
                  <a:gd name="connsiteY1" fmla="*/ 44450 h 313267"/>
                  <a:gd name="connsiteX2" fmla="*/ 6569075 w 6917267"/>
                  <a:gd name="connsiteY2" fmla="*/ 38100 h 313267"/>
                  <a:gd name="connsiteX3" fmla="*/ 3559175 w 6917267"/>
                  <a:gd name="connsiteY3" fmla="*/ 298450 h 313267"/>
                  <a:gd name="connsiteX4" fmla="*/ 498475 w 6917267"/>
                  <a:gd name="connsiteY4" fmla="*/ 127000 h 313267"/>
                  <a:gd name="connsiteX5" fmla="*/ 568325 w 6917267"/>
                  <a:gd name="connsiteY5" fmla="*/ 133350 h 313267"/>
                  <a:gd name="connsiteX6" fmla="*/ 568325 w 6917267"/>
                  <a:gd name="connsiteY6" fmla="*/ 209550 h 313267"/>
                  <a:gd name="connsiteX7" fmla="*/ 568325 w 6917267"/>
                  <a:gd name="connsiteY7" fmla="*/ 266700 h 313267"/>
                  <a:gd name="connsiteX8" fmla="*/ 568325 w 6917267"/>
                  <a:gd name="connsiteY8" fmla="*/ 292100 h 313267"/>
                  <a:gd name="connsiteX9" fmla="*/ 568325 w 6917267"/>
                  <a:gd name="connsiteY9" fmla="*/ 304800 h 313267"/>
                  <a:gd name="connsiteX10" fmla="*/ 6867525 w 6917267"/>
                  <a:gd name="connsiteY10" fmla="*/ 304800 h 31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17267" h="313267">
                    <a:moveTo>
                      <a:pt x="6867525" y="304800"/>
                    </a:moveTo>
                    <a:cubicBezTo>
                      <a:pt x="6892396" y="196850"/>
                      <a:pt x="6917267" y="88900"/>
                      <a:pt x="6867525" y="44450"/>
                    </a:cubicBezTo>
                    <a:cubicBezTo>
                      <a:pt x="6817783" y="0"/>
                      <a:pt x="6569075" y="38100"/>
                      <a:pt x="6569075" y="38100"/>
                    </a:cubicBezTo>
                    <a:cubicBezTo>
                      <a:pt x="6017683" y="80433"/>
                      <a:pt x="4570942" y="283633"/>
                      <a:pt x="3559175" y="298450"/>
                    </a:cubicBezTo>
                    <a:cubicBezTo>
                      <a:pt x="2547408" y="313267"/>
                      <a:pt x="996950" y="154517"/>
                      <a:pt x="498475" y="127000"/>
                    </a:cubicBezTo>
                    <a:cubicBezTo>
                      <a:pt x="0" y="99483"/>
                      <a:pt x="556683" y="119592"/>
                      <a:pt x="568325" y="133350"/>
                    </a:cubicBezTo>
                    <a:cubicBezTo>
                      <a:pt x="579967" y="147108"/>
                      <a:pt x="568325" y="209550"/>
                      <a:pt x="568325" y="209550"/>
                    </a:cubicBezTo>
                    <a:lnTo>
                      <a:pt x="568325" y="266700"/>
                    </a:lnTo>
                    <a:lnTo>
                      <a:pt x="568325" y="292100"/>
                    </a:lnTo>
                    <a:lnTo>
                      <a:pt x="568325" y="304800"/>
                    </a:lnTo>
                    <a:lnTo>
                      <a:pt x="6867525" y="304800"/>
                    </a:lnTo>
                    <a:close/>
                  </a:path>
                </a:pathLst>
              </a:cu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97" name="Freeform 496">
                <a:extLst>
                  <a:ext uri="{FF2B5EF4-FFF2-40B4-BE49-F238E27FC236}">
                    <a16:creationId xmlns:a16="http://schemas.microsoft.com/office/drawing/2014/main" id="{C0B7C073-588F-683D-565E-E489E1E301DD}"/>
                  </a:ext>
                </a:extLst>
              </p:cNvPr>
              <p:cNvSpPr/>
              <p:nvPr/>
            </p:nvSpPr>
            <p:spPr>
              <a:xfrm flipV="1">
                <a:off x="571500" y="3226262"/>
                <a:ext cx="7494685" cy="187894"/>
              </a:xfrm>
              <a:custGeom>
                <a:avLst/>
                <a:gdLst>
                  <a:gd name="connsiteX0" fmla="*/ 6867525 w 6917267"/>
                  <a:gd name="connsiteY0" fmla="*/ 304800 h 313267"/>
                  <a:gd name="connsiteX1" fmla="*/ 6867525 w 6917267"/>
                  <a:gd name="connsiteY1" fmla="*/ 44450 h 313267"/>
                  <a:gd name="connsiteX2" fmla="*/ 6569075 w 6917267"/>
                  <a:gd name="connsiteY2" fmla="*/ 38100 h 313267"/>
                  <a:gd name="connsiteX3" fmla="*/ 3559175 w 6917267"/>
                  <a:gd name="connsiteY3" fmla="*/ 298450 h 313267"/>
                  <a:gd name="connsiteX4" fmla="*/ 498475 w 6917267"/>
                  <a:gd name="connsiteY4" fmla="*/ 127000 h 313267"/>
                  <a:gd name="connsiteX5" fmla="*/ 568325 w 6917267"/>
                  <a:gd name="connsiteY5" fmla="*/ 133350 h 313267"/>
                  <a:gd name="connsiteX6" fmla="*/ 568325 w 6917267"/>
                  <a:gd name="connsiteY6" fmla="*/ 209550 h 313267"/>
                  <a:gd name="connsiteX7" fmla="*/ 568325 w 6917267"/>
                  <a:gd name="connsiteY7" fmla="*/ 266700 h 313267"/>
                  <a:gd name="connsiteX8" fmla="*/ 568325 w 6917267"/>
                  <a:gd name="connsiteY8" fmla="*/ 292100 h 313267"/>
                  <a:gd name="connsiteX9" fmla="*/ 568325 w 6917267"/>
                  <a:gd name="connsiteY9" fmla="*/ 304800 h 313267"/>
                  <a:gd name="connsiteX10" fmla="*/ 6867525 w 6917267"/>
                  <a:gd name="connsiteY10" fmla="*/ 304800 h 313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17267" h="313267">
                    <a:moveTo>
                      <a:pt x="6867525" y="304800"/>
                    </a:moveTo>
                    <a:cubicBezTo>
                      <a:pt x="6892396" y="196850"/>
                      <a:pt x="6917267" y="88900"/>
                      <a:pt x="6867525" y="44450"/>
                    </a:cubicBezTo>
                    <a:cubicBezTo>
                      <a:pt x="6817783" y="0"/>
                      <a:pt x="6569075" y="38100"/>
                      <a:pt x="6569075" y="38100"/>
                    </a:cubicBezTo>
                    <a:cubicBezTo>
                      <a:pt x="6017683" y="80433"/>
                      <a:pt x="4570942" y="283633"/>
                      <a:pt x="3559175" y="298450"/>
                    </a:cubicBezTo>
                    <a:cubicBezTo>
                      <a:pt x="2547408" y="313267"/>
                      <a:pt x="996950" y="154517"/>
                      <a:pt x="498475" y="127000"/>
                    </a:cubicBezTo>
                    <a:cubicBezTo>
                      <a:pt x="0" y="99483"/>
                      <a:pt x="556683" y="119592"/>
                      <a:pt x="568325" y="133350"/>
                    </a:cubicBezTo>
                    <a:cubicBezTo>
                      <a:pt x="579967" y="147108"/>
                      <a:pt x="568325" y="209550"/>
                      <a:pt x="568325" y="209550"/>
                    </a:cubicBezTo>
                    <a:lnTo>
                      <a:pt x="568325" y="266700"/>
                    </a:lnTo>
                    <a:lnTo>
                      <a:pt x="568325" y="292100"/>
                    </a:lnTo>
                    <a:lnTo>
                      <a:pt x="568325" y="304800"/>
                    </a:lnTo>
                    <a:lnTo>
                      <a:pt x="6867525" y="304800"/>
                    </a:lnTo>
                    <a:close/>
                  </a:path>
                </a:pathLst>
              </a:cu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41D614F5-DA77-7F35-57DC-48CD7D490753}"/>
                </a:ext>
              </a:extLst>
            </p:cNvPr>
            <p:cNvSpPr/>
            <p:nvPr/>
          </p:nvSpPr>
          <p:spPr>
            <a:xfrm>
              <a:off x="649959" y="1525872"/>
              <a:ext cx="249100" cy="443308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>
                <a:defRPr/>
              </a:pPr>
              <a:endParaRPr lang="en-US" sz="1688" kern="0">
                <a:solidFill>
                  <a:sysClr val="window" lastClr="FFFFFF"/>
                </a:solidFill>
                <a:latin typeface="+mn-lt"/>
              </a:endParaRPr>
            </a:p>
          </p:txBody>
        </p:sp>
        <p:grpSp>
          <p:nvGrpSpPr>
            <p:cNvPr id="25" name="Group 155">
              <a:extLst>
                <a:ext uri="{FF2B5EF4-FFF2-40B4-BE49-F238E27FC236}">
                  <a16:creationId xmlns:a16="http://schemas.microsoft.com/office/drawing/2014/main" id="{806ABC53-1DB2-3956-F0C5-FE1BAC09E0FC}"/>
                </a:ext>
              </a:extLst>
            </p:cNvPr>
            <p:cNvGrpSpPr/>
            <p:nvPr/>
          </p:nvGrpSpPr>
          <p:grpSpPr>
            <a:xfrm>
              <a:off x="6910623" y="1614433"/>
              <a:ext cx="140263" cy="292856"/>
              <a:chOff x="6888180" y="1890666"/>
              <a:chExt cx="513029" cy="725786"/>
            </a:xfrm>
          </p:grpSpPr>
          <p:sp>
            <p:nvSpPr>
              <p:cNvPr id="493" name="Rounded Rectangle 492">
                <a:extLst>
                  <a:ext uri="{FF2B5EF4-FFF2-40B4-BE49-F238E27FC236}">
                    <a16:creationId xmlns:a16="http://schemas.microsoft.com/office/drawing/2014/main" id="{AD39F208-3018-3D83-0821-BC87589FE2C8}"/>
                  </a:ext>
                </a:extLst>
              </p:cNvPr>
              <p:cNvSpPr/>
              <p:nvPr/>
            </p:nvSpPr>
            <p:spPr>
              <a:xfrm>
                <a:off x="6888181" y="1890666"/>
                <a:ext cx="513028" cy="725786"/>
              </a:xfrm>
              <a:prstGeom prst="roundRect">
                <a:avLst>
                  <a:gd name="adj" fmla="val 9608"/>
                </a:avLst>
              </a:prstGeom>
              <a:solidFill>
                <a:srgbClr val="F79646">
                  <a:lumMod val="75000"/>
                </a:srgb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94" name="Rounded Rectangle 157">
                <a:extLst>
                  <a:ext uri="{FF2B5EF4-FFF2-40B4-BE49-F238E27FC236}">
                    <a16:creationId xmlns:a16="http://schemas.microsoft.com/office/drawing/2014/main" id="{61864E8A-BF08-128E-ABC6-F2FAD640EED6}"/>
                  </a:ext>
                </a:extLst>
              </p:cNvPr>
              <p:cNvSpPr/>
              <p:nvPr/>
            </p:nvSpPr>
            <p:spPr>
              <a:xfrm>
                <a:off x="6889689" y="1892173"/>
                <a:ext cx="511519" cy="140329"/>
              </a:xfrm>
              <a:prstGeom prst="round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95" name="Rounded Rectangle 158">
                <a:extLst>
                  <a:ext uri="{FF2B5EF4-FFF2-40B4-BE49-F238E27FC236}">
                    <a16:creationId xmlns:a16="http://schemas.microsoft.com/office/drawing/2014/main" id="{010E7BFC-8DAB-7F31-E34B-71B3CB335C25}"/>
                  </a:ext>
                </a:extLst>
              </p:cNvPr>
              <p:cNvSpPr/>
              <p:nvPr/>
            </p:nvSpPr>
            <p:spPr>
              <a:xfrm>
                <a:off x="6888180" y="2474612"/>
                <a:ext cx="511519" cy="140329"/>
              </a:xfrm>
              <a:prstGeom prst="roundRect">
                <a:avLst/>
              </a:prstGeom>
              <a:solidFill>
                <a:srgbClr val="F79646">
                  <a:lumMod val="60000"/>
                  <a:lumOff val="40000"/>
                </a:srgb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26" name="Group 178">
              <a:extLst>
                <a:ext uri="{FF2B5EF4-FFF2-40B4-BE49-F238E27FC236}">
                  <a16:creationId xmlns:a16="http://schemas.microsoft.com/office/drawing/2014/main" id="{429B94B7-BEB3-C658-53CA-878E8D538EFA}"/>
                </a:ext>
              </a:extLst>
            </p:cNvPr>
            <p:cNvGrpSpPr/>
            <p:nvPr/>
          </p:nvGrpSpPr>
          <p:grpSpPr>
            <a:xfrm>
              <a:off x="1405293" y="727818"/>
              <a:ext cx="4378744" cy="986353"/>
              <a:chOff x="1644731" y="2293819"/>
              <a:chExt cx="5333992" cy="897679"/>
            </a:xfrm>
          </p:grpSpPr>
          <p:sp>
            <p:nvSpPr>
              <p:cNvPr id="489" name="Freeform 488">
                <a:extLst>
                  <a:ext uri="{FF2B5EF4-FFF2-40B4-BE49-F238E27FC236}">
                    <a16:creationId xmlns:a16="http://schemas.microsoft.com/office/drawing/2014/main" id="{00A74496-D02B-45EC-ABF5-3E0A7943C346}"/>
                  </a:ext>
                </a:extLst>
              </p:cNvPr>
              <p:cNvSpPr/>
              <p:nvPr/>
            </p:nvSpPr>
            <p:spPr>
              <a:xfrm>
                <a:off x="1644731" y="2293819"/>
                <a:ext cx="5326083" cy="656111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90" name="Freeform 489">
                <a:extLst>
                  <a:ext uri="{FF2B5EF4-FFF2-40B4-BE49-F238E27FC236}">
                    <a16:creationId xmlns:a16="http://schemas.microsoft.com/office/drawing/2014/main" id="{46ADB122-05AA-3FF3-5ACB-F4E634611D78}"/>
                  </a:ext>
                </a:extLst>
              </p:cNvPr>
              <p:cNvSpPr/>
              <p:nvPr/>
            </p:nvSpPr>
            <p:spPr>
              <a:xfrm>
                <a:off x="1648690" y="2535388"/>
                <a:ext cx="5326083" cy="511637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91" name="Freeform 490">
                <a:extLst>
                  <a:ext uri="{FF2B5EF4-FFF2-40B4-BE49-F238E27FC236}">
                    <a16:creationId xmlns:a16="http://schemas.microsoft.com/office/drawing/2014/main" id="{7904214A-3922-0E9E-DECD-FF83211F16D3}"/>
                  </a:ext>
                </a:extLst>
              </p:cNvPr>
              <p:cNvSpPr/>
              <p:nvPr/>
            </p:nvSpPr>
            <p:spPr>
              <a:xfrm>
                <a:off x="1652640" y="2814452"/>
                <a:ext cx="5326083" cy="319654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92" name="Freeform 491">
                <a:extLst>
                  <a:ext uri="{FF2B5EF4-FFF2-40B4-BE49-F238E27FC236}">
                    <a16:creationId xmlns:a16="http://schemas.microsoft.com/office/drawing/2014/main" id="{75AF163C-6632-FC26-DBA3-F3F86E650FCA}"/>
                  </a:ext>
                </a:extLst>
              </p:cNvPr>
              <p:cNvSpPr/>
              <p:nvPr/>
            </p:nvSpPr>
            <p:spPr>
              <a:xfrm>
                <a:off x="1650652" y="3034145"/>
                <a:ext cx="5326083" cy="157353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23C1C1-1131-2909-A0C7-4F5B2987E41D}"/>
                </a:ext>
              </a:extLst>
            </p:cNvPr>
            <p:cNvSpPr/>
            <p:nvPr/>
          </p:nvSpPr>
          <p:spPr>
            <a:xfrm>
              <a:off x="1398796" y="1760889"/>
              <a:ext cx="4372250" cy="0"/>
            </a:xfrm>
            <a:custGeom>
              <a:avLst/>
              <a:gdLst>
                <a:gd name="connsiteX0" fmla="*/ 0 w 5326083"/>
                <a:gd name="connsiteY0" fmla="*/ 0 h 656112"/>
                <a:gd name="connsiteX1" fmla="*/ 2618509 w 5326083"/>
                <a:gd name="connsiteY1" fmla="*/ 653143 h 656112"/>
                <a:gd name="connsiteX2" fmla="*/ 5326083 w 5326083"/>
                <a:gd name="connsiteY2" fmla="*/ 17813 h 656112"/>
                <a:gd name="connsiteX0" fmla="*/ 0 w 5326083"/>
                <a:gd name="connsiteY0" fmla="*/ 0 h 17813"/>
                <a:gd name="connsiteX1" fmla="*/ 5326083 w 5326083"/>
                <a:gd name="connsiteY1" fmla="*/ 17813 h 1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26083" h="17813">
                  <a:moveTo>
                    <a:pt x="0" y="0"/>
                  </a:moveTo>
                  <a:lnTo>
                    <a:pt x="5326083" y="17813"/>
                  </a:lnTo>
                </a:path>
              </a:pathLst>
            </a:custGeom>
            <a:noFill/>
            <a:ln w="2540" cap="flat" cmpd="sng" algn="ctr">
              <a:solidFill>
                <a:sysClr val="windowText" lastClr="000000">
                  <a:lumMod val="95000"/>
                  <a:lumOff val="5000"/>
                  <a:alpha val="65000"/>
                </a:sysClr>
              </a:solidFill>
              <a:prstDash val="solid"/>
              <a:tailEnd type="stealth" w="med" len="med"/>
            </a:ln>
            <a:effectLst/>
          </p:spPr>
          <p:txBody>
            <a:bodyPr rtlCol="0" anchor="ctr"/>
            <a:lstStyle/>
            <a:p>
              <a:pPr>
                <a:defRPr/>
              </a:pPr>
              <a:endParaRPr lang="en-US" sz="1688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grpSp>
          <p:nvGrpSpPr>
            <p:cNvPr id="28" name="Group 179">
              <a:extLst>
                <a:ext uri="{FF2B5EF4-FFF2-40B4-BE49-F238E27FC236}">
                  <a16:creationId xmlns:a16="http://schemas.microsoft.com/office/drawing/2014/main" id="{2C5AEAB5-5B98-B5E5-243F-0EFE671FAD6A}"/>
                </a:ext>
              </a:extLst>
            </p:cNvPr>
            <p:cNvGrpSpPr/>
            <p:nvPr/>
          </p:nvGrpSpPr>
          <p:grpSpPr>
            <a:xfrm flipV="1">
              <a:off x="1398787" y="1786727"/>
              <a:ext cx="4378744" cy="986353"/>
              <a:chOff x="1644731" y="2293819"/>
              <a:chExt cx="5333992" cy="897679"/>
            </a:xfrm>
          </p:grpSpPr>
          <p:sp>
            <p:nvSpPr>
              <p:cNvPr id="485" name="Freeform 484">
                <a:extLst>
                  <a:ext uri="{FF2B5EF4-FFF2-40B4-BE49-F238E27FC236}">
                    <a16:creationId xmlns:a16="http://schemas.microsoft.com/office/drawing/2014/main" id="{8CEA1DC7-CD30-101C-7F23-6D1C52D71F65}"/>
                  </a:ext>
                </a:extLst>
              </p:cNvPr>
              <p:cNvSpPr/>
              <p:nvPr/>
            </p:nvSpPr>
            <p:spPr>
              <a:xfrm>
                <a:off x="1644731" y="2293819"/>
                <a:ext cx="5326083" cy="656111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86" name="Freeform 485">
                <a:extLst>
                  <a:ext uri="{FF2B5EF4-FFF2-40B4-BE49-F238E27FC236}">
                    <a16:creationId xmlns:a16="http://schemas.microsoft.com/office/drawing/2014/main" id="{E96C3BE4-7407-13E7-7434-A2498FCF2968}"/>
                  </a:ext>
                </a:extLst>
              </p:cNvPr>
              <p:cNvSpPr/>
              <p:nvPr/>
            </p:nvSpPr>
            <p:spPr>
              <a:xfrm>
                <a:off x="1648690" y="2535388"/>
                <a:ext cx="5326083" cy="511637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87" name="Freeform 486">
                <a:extLst>
                  <a:ext uri="{FF2B5EF4-FFF2-40B4-BE49-F238E27FC236}">
                    <a16:creationId xmlns:a16="http://schemas.microsoft.com/office/drawing/2014/main" id="{68C33A05-759E-E15C-7086-B302342264CD}"/>
                  </a:ext>
                </a:extLst>
              </p:cNvPr>
              <p:cNvSpPr/>
              <p:nvPr/>
            </p:nvSpPr>
            <p:spPr>
              <a:xfrm>
                <a:off x="1652640" y="2814452"/>
                <a:ext cx="5326083" cy="319654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88" name="Freeform 487">
                <a:extLst>
                  <a:ext uri="{FF2B5EF4-FFF2-40B4-BE49-F238E27FC236}">
                    <a16:creationId xmlns:a16="http://schemas.microsoft.com/office/drawing/2014/main" id="{64783003-546A-DC84-1F9C-101C06793276}"/>
                  </a:ext>
                </a:extLst>
              </p:cNvPr>
              <p:cNvSpPr/>
              <p:nvPr/>
            </p:nvSpPr>
            <p:spPr>
              <a:xfrm>
                <a:off x="1650652" y="3034145"/>
                <a:ext cx="5326083" cy="157353"/>
              </a:xfrm>
              <a:custGeom>
                <a:avLst/>
                <a:gdLst>
                  <a:gd name="connsiteX0" fmla="*/ 0 w 5326083"/>
                  <a:gd name="connsiteY0" fmla="*/ 0 h 656112"/>
                  <a:gd name="connsiteX1" fmla="*/ 2618509 w 5326083"/>
                  <a:gd name="connsiteY1" fmla="*/ 653143 h 656112"/>
                  <a:gd name="connsiteX2" fmla="*/ 5326083 w 5326083"/>
                  <a:gd name="connsiteY2" fmla="*/ 17813 h 656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26083" h="656112">
                    <a:moveTo>
                      <a:pt x="0" y="0"/>
                    </a:moveTo>
                    <a:cubicBezTo>
                      <a:pt x="865414" y="325087"/>
                      <a:pt x="1730829" y="650174"/>
                      <a:pt x="2618509" y="653143"/>
                    </a:cubicBezTo>
                    <a:cubicBezTo>
                      <a:pt x="3506190" y="656112"/>
                      <a:pt x="4871852" y="139535"/>
                      <a:pt x="5326083" y="17813"/>
                    </a:cubicBezTo>
                  </a:path>
                </a:pathLst>
              </a:custGeom>
              <a:noFill/>
              <a:ln w="2540" cap="flat" cmpd="sng" algn="ctr">
                <a:solidFill>
                  <a:sysClr val="windowText" lastClr="000000">
                    <a:lumMod val="95000"/>
                    <a:lumOff val="5000"/>
                    <a:alpha val="65000"/>
                  </a:sysClr>
                </a:solidFill>
                <a:prstDash val="solid"/>
                <a:tailEnd type="stealth" w="med" len="me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29" name="Group 219">
              <a:extLst>
                <a:ext uri="{FF2B5EF4-FFF2-40B4-BE49-F238E27FC236}">
                  <a16:creationId xmlns:a16="http://schemas.microsoft.com/office/drawing/2014/main" id="{F1BE5AA2-77C0-B203-ABC9-DDDBD21DD30A}"/>
                </a:ext>
              </a:extLst>
            </p:cNvPr>
            <p:cNvGrpSpPr/>
            <p:nvPr/>
          </p:nvGrpSpPr>
          <p:grpSpPr>
            <a:xfrm>
              <a:off x="1813472" y="4419190"/>
              <a:ext cx="3513814" cy="469810"/>
              <a:chOff x="2302706" y="4856132"/>
              <a:chExt cx="3598501" cy="607436"/>
            </a:xfrm>
          </p:grpSpPr>
          <p:sp>
            <p:nvSpPr>
              <p:cNvPr id="483" name="Freeform 209">
                <a:extLst>
                  <a:ext uri="{FF2B5EF4-FFF2-40B4-BE49-F238E27FC236}">
                    <a16:creationId xmlns:a16="http://schemas.microsoft.com/office/drawing/2014/main" id="{10752AAC-0709-8043-CD7C-3BC99F4A8789}"/>
                  </a:ext>
                </a:extLst>
              </p:cNvPr>
              <p:cNvSpPr/>
              <p:nvPr/>
            </p:nvSpPr>
            <p:spPr>
              <a:xfrm>
                <a:off x="2302706" y="4856132"/>
                <a:ext cx="1805049" cy="604539"/>
              </a:xfrm>
              <a:custGeom>
                <a:avLst/>
                <a:gdLst>
                  <a:gd name="connsiteX0" fmla="*/ 0 w 1805049"/>
                  <a:gd name="connsiteY0" fmla="*/ 741218 h 895598"/>
                  <a:gd name="connsiteX1" fmla="*/ 587829 w 1805049"/>
                  <a:gd name="connsiteY1" fmla="*/ 129639 h 895598"/>
                  <a:gd name="connsiteX2" fmla="*/ 1128156 w 1805049"/>
                  <a:gd name="connsiteY2" fmla="*/ 105888 h 895598"/>
                  <a:gd name="connsiteX3" fmla="*/ 1223159 w 1805049"/>
                  <a:gd name="connsiteY3" fmla="*/ 764969 h 895598"/>
                  <a:gd name="connsiteX4" fmla="*/ 1805049 w 1805049"/>
                  <a:gd name="connsiteY4" fmla="*/ 889660 h 895598"/>
                  <a:gd name="connsiteX0" fmla="*/ 0 w 1805049"/>
                  <a:gd name="connsiteY0" fmla="*/ 747377 h 938708"/>
                  <a:gd name="connsiteX1" fmla="*/ 587829 w 1805049"/>
                  <a:gd name="connsiteY1" fmla="*/ 135798 h 938708"/>
                  <a:gd name="connsiteX2" fmla="*/ 1128156 w 1805049"/>
                  <a:gd name="connsiteY2" fmla="*/ 112047 h 938708"/>
                  <a:gd name="connsiteX3" fmla="*/ 1223159 w 1805049"/>
                  <a:gd name="connsiteY3" fmla="*/ 808079 h 938708"/>
                  <a:gd name="connsiteX4" fmla="*/ 1805049 w 1805049"/>
                  <a:gd name="connsiteY4" fmla="*/ 895819 h 938708"/>
                  <a:gd name="connsiteX0" fmla="*/ 0 w 1805049"/>
                  <a:gd name="connsiteY0" fmla="*/ 747377 h 940511"/>
                  <a:gd name="connsiteX1" fmla="*/ 587829 w 1805049"/>
                  <a:gd name="connsiteY1" fmla="*/ 135798 h 940511"/>
                  <a:gd name="connsiteX2" fmla="*/ 1128156 w 1805049"/>
                  <a:gd name="connsiteY2" fmla="*/ 112047 h 940511"/>
                  <a:gd name="connsiteX3" fmla="*/ 1223159 w 1805049"/>
                  <a:gd name="connsiteY3" fmla="*/ 808079 h 940511"/>
                  <a:gd name="connsiteX4" fmla="*/ 1805049 w 1805049"/>
                  <a:gd name="connsiteY4" fmla="*/ 906638 h 940511"/>
                  <a:gd name="connsiteX0" fmla="*/ 0 w 1805049"/>
                  <a:gd name="connsiteY0" fmla="*/ 747377 h 940511"/>
                  <a:gd name="connsiteX1" fmla="*/ 587829 w 1805049"/>
                  <a:gd name="connsiteY1" fmla="*/ 135798 h 940511"/>
                  <a:gd name="connsiteX2" fmla="*/ 1128156 w 1805049"/>
                  <a:gd name="connsiteY2" fmla="*/ 112047 h 940511"/>
                  <a:gd name="connsiteX3" fmla="*/ 1223159 w 1805049"/>
                  <a:gd name="connsiteY3" fmla="*/ 808079 h 940511"/>
                  <a:gd name="connsiteX4" fmla="*/ 1805049 w 1805049"/>
                  <a:gd name="connsiteY4" fmla="*/ 906638 h 9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5049" h="940511">
                    <a:moveTo>
                      <a:pt x="0" y="747377"/>
                    </a:moveTo>
                    <a:cubicBezTo>
                      <a:pt x="199901" y="494531"/>
                      <a:pt x="399803" y="241686"/>
                      <a:pt x="587829" y="135798"/>
                    </a:cubicBezTo>
                    <a:cubicBezTo>
                      <a:pt x="775855" y="29910"/>
                      <a:pt x="1022268" y="0"/>
                      <a:pt x="1128156" y="112047"/>
                    </a:cubicBezTo>
                    <a:cubicBezTo>
                      <a:pt x="1234044" y="224094"/>
                      <a:pt x="1110344" y="675647"/>
                      <a:pt x="1223159" y="808079"/>
                    </a:cubicBezTo>
                    <a:cubicBezTo>
                      <a:pt x="1335974" y="940511"/>
                      <a:pt x="1570512" y="893380"/>
                      <a:pt x="1805049" y="906638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484" name="Freeform 483">
                <a:extLst>
                  <a:ext uri="{FF2B5EF4-FFF2-40B4-BE49-F238E27FC236}">
                    <a16:creationId xmlns:a16="http://schemas.microsoft.com/office/drawing/2014/main" id="{20486BAC-B74C-EA32-DFC2-C74554066681}"/>
                  </a:ext>
                </a:extLst>
              </p:cNvPr>
              <p:cNvSpPr/>
              <p:nvPr/>
            </p:nvSpPr>
            <p:spPr>
              <a:xfrm flipH="1">
                <a:off x="4096158" y="4859029"/>
                <a:ext cx="1805049" cy="604539"/>
              </a:xfrm>
              <a:custGeom>
                <a:avLst/>
                <a:gdLst>
                  <a:gd name="connsiteX0" fmla="*/ 0 w 1805049"/>
                  <a:gd name="connsiteY0" fmla="*/ 741218 h 895598"/>
                  <a:gd name="connsiteX1" fmla="*/ 587829 w 1805049"/>
                  <a:gd name="connsiteY1" fmla="*/ 129639 h 895598"/>
                  <a:gd name="connsiteX2" fmla="*/ 1128156 w 1805049"/>
                  <a:gd name="connsiteY2" fmla="*/ 105888 h 895598"/>
                  <a:gd name="connsiteX3" fmla="*/ 1223159 w 1805049"/>
                  <a:gd name="connsiteY3" fmla="*/ 764969 h 895598"/>
                  <a:gd name="connsiteX4" fmla="*/ 1805049 w 1805049"/>
                  <a:gd name="connsiteY4" fmla="*/ 889660 h 895598"/>
                  <a:gd name="connsiteX0" fmla="*/ 0 w 1805049"/>
                  <a:gd name="connsiteY0" fmla="*/ 747377 h 938708"/>
                  <a:gd name="connsiteX1" fmla="*/ 587829 w 1805049"/>
                  <a:gd name="connsiteY1" fmla="*/ 135798 h 938708"/>
                  <a:gd name="connsiteX2" fmla="*/ 1128156 w 1805049"/>
                  <a:gd name="connsiteY2" fmla="*/ 112047 h 938708"/>
                  <a:gd name="connsiteX3" fmla="*/ 1223159 w 1805049"/>
                  <a:gd name="connsiteY3" fmla="*/ 808079 h 938708"/>
                  <a:gd name="connsiteX4" fmla="*/ 1805049 w 1805049"/>
                  <a:gd name="connsiteY4" fmla="*/ 895819 h 938708"/>
                  <a:gd name="connsiteX0" fmla="*/ 0 w 1805049"/>
                  <a:gd name="connsiteY0" fmla="*/ 747377 h 940511"/>
                  <a:gd name="connsiteX1" fmla="*/ 587829 w 1805049"/>
                  <a:gd name="connsiteY1" fmla="*/ 135798 h 940511"/>
                  <a:gd name="connsiteX2" fmla="*/ 1128156 w 1805049"/>
                  <a:gd name="connsiteY2" fmla="*/ 112047 h 940511"/>
                  <a:gd name="connsiteX3" fmla="*/ 1223159 w 1805049"/>
                  <a:gd name="connsiteY3" fmla="*/ 808079 h 940511"/>
                  <a:gd name="connsiteX4" fmla="*/ 1805049 w 1805049"/>
                  <a:gd name="connsiteY4" fmla="*/ 906638 h 940511"/>
                  <a:gd name="connsiteX0" fmla="*/ 0 w 1805049"/>
                  <a:gd name="connsiteY0" fmla="*/ 747377 h 940511"/>
                  <a:gd name="connsiteX1" fmla="*/ 587829 w 1805049"/>
                  <a:gd name="connsiteY1" fmla="*/ 135798 h 940511"/>
                  <a:gd name="connsiteX2" fmla="*/ 1128156 w 1805049"/>
                  <a:gd name="connsiteY2" fmla="*/ 112047 h 940511"/>
                  <a:gd name="connsiteX3" fmla="*/ 1223159 w 1805049"/>
                  <a:gd name="connsiteY3" fmla="*/ 808079 h 940511"/>
                  <a:gd name="connsiteX4" fmla="*/ 1805049 w 1805049"/>
                  <a:gd name="connsiteY4" fmla="*/ 906638 h 94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5049" h="940511">
                    <a:moveTo>
                      <a:pt x="0" y="747377"/>
                    </a:moveTo>
                    <a:cubicBezTo>
                      <a:pt x="199901" y="494531"/>
                      <a:pt x="399803" y="241686"/>
                      <a:pt x="587829" y="135798"/>
                    </a:cubicBezTo>
                    <a:cubicBezTo>
                      <a:pt x="775855" y="29910"/>
                      <a:pt x="1022268" y="0"/>
                      <a:pt x="1128156" y="112047"/>
                    </a:cubicBezTo>
                    <a:cubicBezTo>
                      <a:pt x="1234044" y="224094"/>
                      <a:pt x="1110344" y="675647"/>
                      <a:pt x="1223159" y="808079"/>
                    </a:cubicBezTo>
                    <a:cubicBezTo>
                      <a:pt x="1335974" y="940511"/>
                      <a:pt x="1570512" y="893380"/>
                      <a:pt x="1805049" y="906638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grpSp>
          <p:nvGrpSpPr>
            <p:cNvPr id="30" name="Group 227">
              <a:extLst>
                <a:ext uri="{FF2B5EF4-FFF2-40B4-BE49-F238E27FC236}">
                  <a16:creationId xmlns:a16="http://schemas.microsoft.com/office/drawing/2014/main" id="{2A169E59-CC59-B1AC-4723-F2E61E8994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92117" y="3850259"/>
              <a:ext cx="123218" cy="214944"/>
              <a:chOff x="3336202" y="5744424"/>
              <a:chExt cx="420986" cy="734384"/>
            </a:xfrm>
          </p:grpSpPr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71A79717-C423-D27C-E2FF-0B9509A202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CE2930E1-65EE-73C6-2A8B-C567E33DE9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82" name="Oval 481">
                <a:extLst>
                  <a:ext uri="{FF2B5EF4-FFF2-40B4-BE49-F238E27FC236}">
                    <a16:creationId xmlns:a16="http://schemas.microsoft.com/office/drawing/2014/main" id="{B2D93A7D-46D1-98D9-1768-9B4F500854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7575" y="6256998"/>
                <a:ext cx="217284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31" name="Group 228">
              <a:extLst>
                <a:ext uri="{FF2B5EF4-FFF2-40B4-BE49-F238E27FC236}">
                  <a16:creationId xmlns:a16="http://schemas.microsoft.com/office/drawing/2014/main" id="{63307988-E35F-10E2-6BB7-45809E1FF4C2}"/>
                </a:ext>
              </a:extLst>
            </p:cNvPr>
            <p:cNvGrpSpPr>
              <a:grpSpLocks noChangeAspect="1"/>
            </p:cNvGrpSpPr>
            <p:nvPr/>
          </p:nvGrpSpPr>
          <p:grpSpPr>
            <a:xfrm rot="17618759">
              <a:off x="1836593" y="3982773"/>
              <a:ext cx="123218" cy="191672"/>
              <a:chOff x="3336202" y="5744424"/>
              <a:chExt cx="420986" cy="654867"/>
            </a:xfrm>
          </p:grpSpPr>
          <p:sp>
            <p:nvSpPr>
              <p:cNvPr id="477" name="Oval 476">
                <a:extLst>
                  <a:ext uri="{FF2B5EF4-FFF2-40B4-BE49-F238E27FC236}">
                    <a16:creationId xmlns:a16="http://schemas.microsoft.com/office/drawing/2014/main" id="{DD9DC255-689D-8F5C-F45E-0E3B916222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78" name="Oval 230">
                <a:extLst>
                  <a:ext uri="{FF2B5EF4-FFF2-40B4-BE49-F238E27FC236}">
                    <a16:creationId xmlns:a16="http://schemas.microsoft.com/office/drawing/2014/main" id="{C1C796FF-09B1-CC57-3C20-79AD91A28A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79" name="Oval 231">
                <a:extLst>
                  <a:ext uri="{FF2B5EF4-FFF2-40B4-BE49-F238E27FC236}">
                    <a16:creationId xmlns:a16="http://schemas.microsoft.com/office/drawing/2014/main" id="{274B780E-9710-40F8-7DCD-9FC96C7303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32" name="Group 232">
              <a:extLst>
                <a:ext uri="{FF2B5EF4-FFF2-40B4-BE49-F238E27FC236}">
                  <a16:creationId xmlns:a16="http://schemas.microsoft.com/office/drawing/2014/main" id="{A8EEAC98-ACB1-B3B2-EA18-F96161C324F8}"/>
                </a:ext>
              </a:extLst>
            </p:cNvPr>
            <p:cNvGrpSpPr>
              <a:grpSpLocks noChangeAspect="1"/>
            </p:cNvGrpSpPr>
            <p:nvPr/>
          </p:nvGrpSpPr>
          <p:grpSpPr>
            <a:xfrm rot="17618759">
              <a:off x="1672650" y="4141998"/>
              <a:ext cx="156515" cy="226667"/>
              <a:chOff x="3222430" y="5744424"/>
              <a:chExt cx="534758" cy="774420"/>
            </a:xfrm>
          </p:grpSpPr>
          <p:sp>
            <p:nvSpPr>
              <p:cNvPr id="474" name="Oval 233">
                <a:extLst>
                  <a:ext uri="{FF2B5EF4-FFF2-40B4-BE49-F238E27FC236}">
                    <a16:creationId xmlns:a16="http://schemas.microsoft.com/office/drawing/2014/main" id="{36C40D61-C21E-1986-03C4-9A5A5FB497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22430" y="5899865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6F3AF384-66E8-C929-134E-37892FE6EB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76" name="Oval 475">
                <a:extLst>
                  <a:ext uri="{FF2B5EF4-FFF2-40B4-BE49-F238E27FC236}">
                    <a16:creationId xmlns:a16="http://schemas.microsoft.com/office/drawing/2014/main" id="{0387A019-9D62-EF35-7BDF-5E79B07D62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3542" y="6297038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33" name="Group 236">
              <a:extLst>
                <a:ext uri="{FF2B5EF4-FFF2-40B4-BE49-F238E27FC236}">
                  <a16:creationId xmlns:a16="http://schemas.microsoft.com/office/drawing/2014/main" id="{196AFBC9-0F38-77A8-8D5F-A568B53F000C}"/>
                </a:ext>
              </a:extLst>
            </p:cNvPr>
            <p:cNvGrpSpPr>
              <a:grpSpLocks noChangeAspect="1"/>
            </p:cNvGrpSpPr>
            <p:nvPr/>
          </p:nvGrpSpPr>
          <p:grpSpPr>
            <a:xfrm rot="14937451">
              <a:off x="1904839" y="3813701"/>
              <a:ext cx="123218" cy="191672"/>
              <a:chOff x="3336202" y="5744424"/>
              <a:chExt cx="420986" cy="654867"/>
            </a:xfrm>
          </p:grpSpPr>
          <p:sp>
            <p:nvSpPr>
              <p:cNvPr id="471" name="Oval 470">
                <a:extLst>
                  <a:ext uri="{FF2B5EF4-FFF2-40B4-BE49-F238E27FC236}">
                    <a16:creationId xmlns:a16="http://schemas.microsoft.com/office/drawing/2014/main" id="{921C222A-ABEA-CC08-DCF8-79FA8EC3B9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29C36888-D3B8-4BD3-D905-1152AEF965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6F1609C5-8218-ED94-F0E0-C7D86E36B5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34" name="Group 257">
              <a:extLst>
                <a:ext uri="{FF2B5EF4-FFF2-40B4-BE49-F238E27FC236}">
                  <a16:creationId xmlns:a16="http://schemas.microsoft.com/office/drawing/2014/main" id="{7B3E23EB-7450-0BBF-5384-838E74092D0A}"/>
                </a:ext>
              </a:extLst>
            </p:cNvPr>
            <p:cNvGrpSpPr/>
            <p:nvPr/>
          </p:nvGrpSpPr>
          <p:grpSpPr>
            <a:xfrm rot="15937221">
              <a:off x="2121160" y="3957981"/>
              <a:ext cx="368940" cy="344684"/>
              <a:chOff x="3878061" y="6213695"/>
              <a:chExt cx="502467" cy="469432"/>
            </a:xfrm>
          </p:grpSpPr>
          <p:grpSp>
            <p:nvGrpSpPr>
              <p:cNvPr id="456" name="Group 240">
                <a:extLst>
                  <a:ext uri="{FF2B5EF4-FFF2-40B4-BE49-F238E27FC236}">
                    <a16:creationId xmlns:a16="http://schemas.microsoft.com/office/drawing/2014/main" id="{DAD5A34E-4504-AFB4-290C-A70C2693588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468" name="Oval 467">
                  <a:extLst>
                    <a:ext uri="{FF2B5EF4-FFF2-40B4-BE49-F238E27FC236}">
                      <a16:creationId xmlns:a16="http://schemas.microsoft.com/office/drawing/2014/main" id="{BCADC5F7-C12C-8A88-0219-D9074AC1B4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69" name="Oval 468">
                  <a:extLst>
                    <a:ext uri="{FF2B5EF4-FFF2-40B4-BE49-F238E27FC236}">
                      <a16:creationId xmlns:a16="http://schemas.microsoft.com/office/drawing/2014/main" id="{5E69DBC0-E792-22A8-1484-516C0B3832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70" name="Oval 469">
                  <a:extLst>
                    <a:ext uri="{FF2B5EF4-FFF2-40B4-BE49-F238E27FC236}">
                      <a16:creationId xmlns:a16="http://schemas.microsoft.com/office/drawing/2014/main" id="{42724DA4-5A50-3217-CCCF-92209EC590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57" name="Group 244">
                <a:extLst>
                  <a:ext uri="{FF2B5EF4-FFF2-40B4-BE49-F238E27FC236}">
                    <a16:creationId xmlns:a16="http://schemas.microsoft.com/office/drawing/2014/main" id="{57B2E94B-6EC8-C5F3-F832-038FD12B2B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465" name="Oval 464">
                  <a:extLst>
                    <a:ext uri="{FF2B5EF4-FFF2-40B4-BE49-F238E27FC236}">
                      <a16:creationId xmlns:a16="http://schemas.microsoft.com/office/drawing/2014/main" id="{4A68C969-73EA-6420-2706-172990969E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66" name="Oval 465">
                  <a:extLst>
                    <a:ext uri="{FF2B5EF4-FFF2-40B4-BE49-F238E27FC236}">
                      <a16:creationId xmlns:a16="http://schemas.microsoft.com/office/drawing/2014/main" id="{365906DF-0386-F161-E55F-12CBFF60B9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67" name="Oval 466">
                  <a:extLst>
                    <a:ext uri="{FF2B5EF4-FFF2-40B4-BE49-F238E27FC236}">
                      <a16:creationId xmlns:a16="http://schemas.microsoft.com/office/drawing/2014/main" id="{7F19BC08-14F9-E0ED-A19B-6586EBED2E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58" name="Group 248">
                <a:extLst>
                  <a:ext uri="{FF2B5EF4-FFF2-40B4-BE49-F238E27FC236}">
                    <a16:creationId xmlns:a16="http://schemas.microsoft.com/office/drawing/2014/main" id="{1F03078C-21D5-6AC9-1DD1-2397BB49D31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462" name="Oval 265">
                  <a:extLst>
                    <a:ext uri="{FF2B5EF4-FFF2-40B4-BE49-F238E27FC236}">
                      <a16:creationId xmlns:a16="http://schemas.microsoft.com/office/drawing/2014/main" id="{4AC5CF33-90D3-F97B-9B07-44F3AB5FE9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63" name="Oval 266">
                  <a:extLst>
                    <a:ext uri="{FF2B5EF4-FFF2-40B4-BE49-F238E27FC236}">
                      <a16:creationId xmlns:a16="http://schemas.microsoft.com/office/drawing/2014/main" id="{510AC8E4-63E1-9EFF-BE5D-77D9665DEE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64" name="Oval 267">
                  <a:extLst>
                    <a:ext uri="{FF2B5EF4-FFF2-40B4-BE49-F238E27FC236}">
                      <a16:creationId xmlns:a16="http://schemas.microsoft.com/office/drawing/2014/main" id="{932537BE-A257-31A6-7A2B-7811CA9DD9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59" name="Group 252">
                <a:extLst>
                  <a:ext uri="{FF2B5EF4-FFF2-40B4-BE49-F238E27FC236}">
                    <a16:creationId xmlns:a16="http://schemas.microsoft.com/office/drawing/2014/main" id="{C63DCFEB-3D9C-E718-7C16-33AA0EE723E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4937451">
                <a:off x="4190850" y="6226872"/>
                <a:ext cx="167812" cy="175030"/>
                <a:chOff x="3336202" y="5744424"/>
                <a:chExt cx="420986" cy="439093"/>
              </a:xfrm>
            </p:grpSpPr>
            <p:sp>
              <p:nvSpPr>
                <p:cNvPr id="460" name="Oval 459">
                  <a:extLst>
                    <a:ext uri="{FF2B5EF4-FFF2-40B4-BE49-F238E27FC236}">
                      <a16:creationId xmlns:a16="http://schemas.microsoft.com/office/drawing/2014/main" id="{67A79E4D-484F-42CB-7E19-F9215BE2C9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61" name="Oval 460">
                  <a:extLst>
                    <a:ext uri="{FF2B5EF4-FFF2-40B4-BE49-F238E27FC236}">
                      <a16:creationId xmlns:a16="http://schemas.microsoft.com/office/drawing/2014/main" id="{9F0EE40B-0844-8758-300F-057BFA044B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35" name="Group 278">
              <a:extLst>
                <a:ext uri="{FF2B5EF4-FFF2-40B4-BE49-F238E27FC236}">
                  <a16:creationId xmlns:a16="http://schemas.microsoft.com/office/drawing/2014/main" id="{85D49EC1-6CD0-4968-E570-B11AAC557759}"/>
                </a:ext>
              </a:extLst>
            </p:cNvPr>
            <p:cNvGrpSpPr>
              <a:grpSpLocks noChangeAspect="1"/>
            </p:cNvGrpSpPr>
            <p:nvPr/>
          </p:nvGrpSpPr>
          <p:grpSpPr>
            <a:xfrm rot="15975965">
              <a:off x="1978567" y="4123087"/>
              <a:ext cx="117475" cy="223276"/>
              <a:chOff x="3336202" y="5636452"/>
              <a:chExt cx="401370" cy="762839"/>
            </a:xfrm>
          </p:grpSpPr>
          <p:sp>
            <p:nvSpPr>
              <p:cNvPr id="453" name="Oval 279">
                <a:extLst>
                  <a:ext uri="{FF2B5EF4-FFF2-40B4-BE49-F238E27FC236}">
                    <a16:creationId xmlns:a16="http://schemas.microsoft.com/office/drawing/2014/main" id="{98A80F95-11E7-3D8C-774B-D1C3C542E3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54" name="Oval 280">
                <a:extLst>
                  <a:ext uri="{FF2B5EF4-FFF2-40B4-BE49-F238E27FC236}">
                    <a16:creationId xmlns:a16="http://schemas.microsoft.com/office/drawing/2014/main" id="{5E3F713E-AF20-FD88-EC7B-D51BF20403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5917" y="5636452"/>
                <a:ext cx="217285" cy="221807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55" name="Oval 281">
                <a:extLst>
                  <a:ext uri="{FF2B5EF4-FFF2-40B4-BE49-F238E27FC236}">
                    <a16:creationId xmlns:a16="http://schemas.microsoft.com/office/drawing/2014/main" id="{4CED2356-ABBD-95E0-EB36-5C2E437333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36" name="Group 282">
              <a:extLst>
                <a:ext uri="{FF2B5EF4-FFF2-40B4-BE49-F238E27FC236}">
                  <a16:creationId xmlns:a16="http://schemas.microsoft.com/office/drawing/2014/main" id="{29F2DDC1-BF84-2FC4-23A4-4E2AF9895642}"/>
                </a:ext>
              </a:extLst>
            </p:cNvPr>
            <p:cNvGrpSpPr>
              <a:grpSpLocks noChangeAspect="1"/>
            </p:cNvGrpSpPr>
            <p:nvPr/>
          </p:nvGrpSpPr>
          <p:grpSpPr>
            <a:xfrm rot="234534">
              <a:off x="2013415" y="3972342"/>
              <a:ext cx="123218" cy="191671"/>
              <a:chOff x="3336202" y="5744424"/>
              <a:chExt cx="420986" cy="654867"/>
            </a:xfrm>
          </p:grpSpPr>
          <p:sp>
            <p:nvSpPr>
              <p:cNvPr id="450" name="Oval 449">
                <a:extLst>
                  <a:ext uri="{FF2B5EF4-FFF2-40B4-BE49-F238E27FC236}">
                    <a16:creationId xmlns:a16="http://schemas.microsoft.com/office/drawing/2014/main" id="{6C71482C-391F-9136-A9F5-BECB327E1C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0E30FD1E-41BC-1D57-86ED-4ECD059446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52" name="Oval 451">
                <a:extLst>
                  <a:ext uri="{FF2B5EF4-FFF2-40B4-BE49-F238E27FC236}">
                    <a16:creationId xmlns:a16="http://schemas.microsoft.com/office/drawing/2014/main" id="{2B917E15-0432-4205-6B17-6ECA9FC7CA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37" name="Group 286">
              <a:extLst>
                <a:ext uri="{FF2B5EF4-FFF2-40B4-BE49-F238E27FC236}">
                  <a16:creationId xmlns:a16="http://schemas.microsoft.com/office/drawing/2014/main" id="{A2E2732C-8F9C-D257-DC02-7DA10D0806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827745" y="3859122"/>
              <a:ext cx="123218" cy="214944"/>
              <a:chOff x="3336202" y="5744424"/>
              <a:chExt cx="420986" cy="734384"/>
            </a:xfrm>
          </p:grpSpPr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75D7DE2F-290E-C741-3010-ED34B84496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31C8E019-3931-18F6-4E97-33FB8E6C17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49" name="Oval 448">
                <a:extLst>
                  <a:ext uri="{FF2B5EF4-FFF2-40B4-BE49-F238E27FC236}">
                    <a16:creationId xmlns:a16="http://schemas.microsoft.com/office/drawing/2014/main" id="{64D2718F-153A-1D0D-9356-15445C11EF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7575" y="6256998"/>
                <a:ext cx="217284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38" name="Group 290">
              <a:extLst>
                <a:ext uri="{FF2B5EF4-FFF2-40B4-BE49-F238E27FC236}">
                  <a16:creationId xmlns:a16="http://schemas.microsoft.com/office/drawing/2014/main" id="{6AF5FFF0-B6BC-B210-E80B-5F4BA4D8B491}"/>
                </a:ext>
              </a:extLst>
            </p:cNvPr>
            <p:cNvGrpSpPr>
              <a:grpSpLocks noChangeAspect="1"/>
            </p:cNvGrpSpPr>
            <p:nvPr/>
          </p:nvGrpSpPr>
          <p:grpSpPr>
            <a:xfrm rot="17618759">
              <a:off x="2992826" y="3971031"/>
              <a:ext cx="123218" cy="191672"/>
              <a:chOff x="3336202" y="5744424"/>
              <a:chExt cx="420986" cy="654867"/>
            </a:xfrm>
          </p:grpSpPr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C04DDCA8-53A8-13E6-52FF-E0618AB676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B56C9C19-016F-9D49-8A39-DB5AE2E9A1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46" name="Oval 445">
                <a:extLst>
                  <a:ext uri="{FF2B5EF4-FFF2-40B4-BE49-F238E27FC236}">
                    <a16:creationId xmlns:a16="http://schemas.microsoft.com/office/drawing/2014/main" id="{369F2153-7D63-0CED-0224-09F0ECC806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39" name="Group 294">
              <a:extLst>
                <a:ext uri="{FF2B5EF4-FFF2-40B4-BE49-F238E27FC236}">
                  <a16:creationId xmlns:a16="http://schemas.microsoft.com/office/drawing/2014/main" id="{6CF41D72-0017-50EB-4204-91CDC3ADBF9E}"/>
                </a:ext>
              </a:extLst>
            </p:cNvPr>
            <p:cNvGrpSpPr>
              <a:grpSpLocks noChangeAspect="1"/>
            </p:cNvGrpSpPr>
            <p:nvPr/>
          </p:nvGrpSpPr>
          <p:grpSpPr>
            <a:xfrm rot="17618759">
              <a:off x="2808279" y="4047840"/>
              <a:ext cx="156515" cy="226667"/>
              <a:chOff x="3222430" y="5744424"/>
              <a:chExt cx="534758" cy="774420"/>
            </a:xfrm>
          </p:grpSpPr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7EBFAF0C-8EC2-C951-D20E-C9FB1BE08C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22430" y="5899865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7847F36D-4033-9FDF-19A7-6D6068B81E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43" name="Oval 442">
                <a:extLst>
                  <a:ext uri="{FF2B5EF4-FFF2-40B4-BE49-F238E27FC236}">
                    <a16:creationId xmlns:a16="http://schemas.microsoft.com/office/drawing/2014/main" id="{8A852D9C-D799-0E0B-CE59-D4E0A824C9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3542" y="6297038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40" name="Group 298">
              <a:extLst>
                <a:ext uri="{FF2B5EF4-FFF2-40B4-BE49-F238E27FC236}">
                  <a16:creationId xmlns:a16="http://schemas.microsoft.com/office/drawing/2014/main" id="{A0B15DE1-1336-4CEE-2BF1-1637CE529C0E}"/>
                </a:ext>
              </a:extLst>
            </p:cNvPr>
            <p:cNvGrpSpPr>
              <a:grpSpLocks noChangeAspect="1"/>
            </p:cNvGrpSpPr>
            <p:nvPr/>
          </p:nvGrpSpPr>
          <p:grpSpPr>
            <a:xfrm rot="14937451">
              <a:off x="3040468" y="3822564"/>
              <a:ext cx="123218" cy="191672"/>
              <a:chOff x="3336202" y="5744424"/>
              <a:chExt cx="420986" cy="654867"/>
            </a:xfrm>
          </p:grpSpPr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0B840E6C-5880-B636-B8D4-9ADE7E9B18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D1685F06-936C-00F9-2C4F-1A1934A122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C43558F1-881A-9CD2-D605-094779B46C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41" name="Group 302">
              <a:extLst>
                <a:ext uri="{FF2B5EF4-FFF2-40B4-BE49-F238E27FC236}">
                  <a16:creationId xmlns:a16="http://schemas.microsoft.com/office/drawing/2014/main" id="{F73FB443-D10D-C8FA-374C-8F49FEA09316}"/>
                </a:ext>
              </a:extLst>
            </p:cNvPr>
            <p:cNvGrpSpPr/>
            <p:nvPr/>
          </p:nvGrpSpPr>
          <p:grpSpPr>
            <a:xfrm rot="15937221">
              <a:off x="2371396" y="3888815"/>
              <a:ext cx="416581" cy="344684"/>
              <a:chOff x="3878061" y="6213695"/>
              <a:chExt cx="567351" cy="469432"/>
            </a:xfrm>
          </p:grpSpPr>
          <p:grpSp>
            <p:nvGrpSpPr>
              <p:cNvPr id="422" name="Group 240">
                <a:extLst>
                  <a:ext uri="{FF2B5EF4-FFF2-40B4-BE49-F238E27FC236}">
                    <a16:creationId xmlns:a16="http://schemas.microsoft.com/office/drawing/2014/main" id="{965003D5-E566-7612-E91F-79104A5D4E5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435" name="Oval 434">
                  <a:extLst>
                    <a:ext uri="{FF2B5EF4-FFF2-40B4-BE49-F238E27FC236}">
                      <a16:creationId xmlns:a16="http://schemas.microsoft.com/office/drawing/2014/main" id="{49409FC2-4BF2-D3B6-2ECB-F92851CA42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36" name="Oval 435">
                  <a:extLst>
                    <a:ext uri="{FF2B5EF4-FFF2-40B4-BE49-F238E27FC236}">
                      <a16:creationId xmlns:a16="http://schemas.microsoft.com/office/drawing/2014/main" id="{37283A7F-8000-0E8C-29BC-8FA6FCB94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1E3597A1-3EA8-A014-8A32-037E3D7118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23" name="Group 244">
                <a:extLst>
                  <a:ext uri="{FF2B5EF4-FFF2-40B4-BE49-F238E27FC236}">
                    <a16:creationId xmlns:a16="http://schemas.microsoft.com/office/drawing/2014/main" id="{007FEB4C-AA60-BF0D-2519-F8740D9868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432" name="Oval 313">
                  <a:extLst>
                    <a:ext uri="{FF2B5EF4-FFF2-40B4-BE49-F238E27FC236}">
                      <a16:creationId xmlns:a16="http://schemas.microsoft.com/office/drawing/2014/main" id="{6EB4D77C-B05B-F634-AEC2-3DB037E66C3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33" name="Oval 432">
                  <a:extLst>
                    <a:ext uri="{FF2B5EF4-FFF2-40B4-BE49-F238E27FC236}">
                      <a16:creationId xmlns:a16="http://schemas.microsoft.com/office/drawing/2014/main" id="{9338CA0A-E23F-641D-6F06-50C13599F1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34" name="Oval 433">
                  <a:extLst>
                    <a:ext uri="{FF2B5EF4-FFF2-40B4-BE49-F238E27FC236}">
                      <a16:creationId xmlns:a16="http://schemas.microsoft.com/office/drawing/2014/main" id="{E24A00BF-6EE6-3FD3-D91D-483552977F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24" name="Group 248">
                <a:extLst>
                  <a:ext uri="{FF2B5EF4-FFF2-40B4-BE49-F238E27FC236}">
                    <a16:creationId xmlns:a16="http://schemas.microsoft.com/office/drawing/2014/main" id="{35D575FE-96B1-D816-A740-20A9EF6D392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429" name="Oval 310">
                  <a:extLst>
                    <a:ext uri="{FF2B5EF4-FFF2-40B4-BE49-F238E27FC236}">
                      <a16:creationId xmlns:a16="http://schemas.microsoft.com/office/drawing/2014/main" id="{058BCA63-353D-90B1-1FE8-4730E3B602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30" name="Oval 311">
                  <a:extLst>
                    <a:ext uri="{FF2B5EF4-FFF2-40B4-BE49-F238E27FC236}">
                      <a16:creationId xmlns:a16="http://schemas.microsoft.com/office/drawing/2014/main" id="{C4F1042D-8017-8B1F-9FC4-53FD3F4ED0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31" name="Oval 312">
                  <a:extLst>
                    <a:ext uri="{FF2B5EF4-FFF2-40B4-BE49-F238E27FC236}">
                      <a16:creationId xmlns:a16="http://schemas.microsoft.com/office/drawing/2014/main" id="{C02196AF-FE56-6C9E-14F6-2F8CB68D29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25" name="Group 252">
                <a:extLst>
                  <a:ext uri="{FF2B5EF4-FFF2-40B4-BE49-F238E27FC236}">
                    <a16:creationId xmlns:a16="http://schemas.microsoft.com/office/drawing/2014/main" id="{A29E728B-8F0C-8ED1-2BB3-627BB31DF77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4937451">
                <a:off x="4230986" y="6168426"/>
                <a:ext cx="167812" cy="261041"/>
                <a:chOff x="3336202" y="5744424"/>
                <a:chExt cx="420986" cy="654867"/>
              </a:xfrm>
            </p:grpSpPr>
            <p:sp>
              <p:nvSpPr>
                <p:cNvPr id="426" name="Oval 425">
                  <a:extLst>
                    <a:ext uri="{FF2B5EF4-FFF2-40B4-BE49-F238E27FC236}">
                      <a16:creationId xmlns:a16="http://schemas.microsoft.com/office/drawing/2014/main" id="{3653A3B6-5DEA-2173-FB6B-FE3EB02D7A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27" name="Oval 426">
                  <a:extLst>
                    <a:ext uri="{FF2B5EF4-FFF2-40B4-BE49-F238E27FC236}">
                      <a16:creationId xmlns:a16="http://schemas.microsoft.com/office/drawing/2014/main" id="{05EA7DF6-AEFD-EBCD-B324-8AF8F8F3D62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D1913314-87B1-675F-53BC-36A9707472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42" name="Group 319">
              <a:extLst>
                <a:ext uri="{FF2B5EF4-FFF2-40B4-BE49-F238E27FC236}">
                  <a16:creationId xmlns:a16="http://schemas.microsoft.com/office/drawing/2014/main" id="{265F95FD-4150-FDE6-961F-D741B523C811}"/>
                </a:ext>
              </a:extLst>
            </p:cNvPr>
            <p:cNvGrpSpPr/>
            <p:nvPr/>
          </p:nvGrpSpPr>
          <p:grpSpPr>
            <a:xfrm rot="15937221">
              <a:off x="3256789" y="3870691"/>
              <a:ext cx="368940" cy="344684"/>
              <a:chOff x="3878061" y="6213695"/>
              <a:chExt cx="502467" cy="469432"/>
            </a:xfrm>
          </p:grpSpPr>
          <p:grpSp>
            <p:nvGrpSpPr>
              <p:cNvPr id="407" name="Group 240">
                <a:extLst>
                  <a:ext uri="{FF2B5EF4-FFF2-40B4-BE49-F238E27FC236}">
                    <a16:creationId xmlns:a16="http://schemas.microsoft.com/office/drawing/2014/main" id="{637B05F3-8C6C-5F8F-019B-ADF88526D29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419" name="Oval 418">
                  <a:extLst>
                    <a:ext uri="{FF2B5EF4-FFF2-40B4-BE49-F238E27FC236}">
                      <a16:creationId xmlns:a16="http://schemas.microsoft.com/office/drawing/2014/main" id="{61AC9D14-6650-59E4-2F0B-0D19A2333C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20" name="Oval 419">
                  <a:extLst>
                    <a:ext uri="{FF2B5EF4-FFF2-40B4-BE49-F238E27FC236}">
                      <a16:creationId xmlns:a16="http://schemas.microsoft.com/office/drawing/2014/main" id="{B5BB5FA6-7C4D-9ED8-D706-57E5860C93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21" name="Oval 420">
                  <a:extLst>
                    <a:ext uri="{FF2B5EF4-FFF2-40B4-BE49-F238E27FC236}">
                      <a16:creationId xmlns:a16="http://schemas.microsoft.com/office/drawing/2014/main" id="{AEA1E742-1B0E-1D7E-3170-9756B65D77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08" name="Group 244">
                <a:extLst>
                  <a:ext uri="{FF2B5EF4-FFF2-40B4-BE49-F238E27FC236}">
                    <a16:creationId xmlns:a16="http://schemas.microsoft.com/office/drawing/2014/main" id="{D26448BC-B809-3655-CD07-B41BC55C0D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416" name="Oval 415">
                  <a:extLst>
                    <a:ext uri="{FF2B5EF4-FFF2-40B4-BE49-F238E27FC236}">
                      <a16:creationId xmlns:a16="http://schemas.microsoft.com/office/drawing/2014/main" id="{B38A89AD-43A0-C1E2-3033-168DE7404B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17" name="Oval 416">
                  <a:extLst>
                    <a:ext uri="{FF2B5EF4-FFF2-40B4-BE49-F238E27FC236}">
                      <a16:creationId xmlns:a16="http://schemas.microsoft.com/office/drawing/2014/main" id="{756298ED-0D27-40FB-501B-B5ECADC195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18" name="Oval 417">
                  <a:extLst>
                    <a:ext uri="{FF2B5EF4-FFF2-40B4-BE49-F238E27FC236}">
                      <a16:creationId xmlns:a16="http://schemas.microsoft.com/office/drawing/2014/main" id="{9BB1D86B-42CC-A232-9086-ACDF236200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09" name="Group 248">
                <a:extLst>
                  <a:ext uri="{FF2B5EF4-FFF2-40B4-BE49-F238E27FC236}">
                    <a16:creationId xmlns:a16="http://schemas.microsoft.com/office/drawing/2014/main" id="{D1D079CD-E8A1-175E-43DC-8FF01EE6A12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413" name="Oval 412">
                  <a:extLst>
                    <a:ext uri="{FF2B5EF4-FFF2-40B4-BE49-F238E27FC236}">
                      <a16:creationId xmlns:a16="http://schemas.microsoft.com/office/drawing/2014/main" id="{2C19CD6C-C942-1983-DDF7-9D78BC6C4C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9B126E83-C05F-6F2A-E2AE-3BB3AADA5B2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15" name="Oval 414">
                  <a:extLst>
                    <a:ext uri="{FF2B5EF4-FFF2-40B4-BE49-F238E27FC236}">
                      <a16:creationId xmlns:a16="http://schemas.microsoft.com/office/drawing/2014/main" id="{C668EA85-F384-509C-FD5F-776A78C00BC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410" name="Group 252">
                <a:extLst>
                  <a:ext uri="{FF2B5EF4-FFF2-40B4-BE49-F238E27FC236}">
                    <a16:creationId xmlns:a16="http://schemas.microsoft.com/office/drawing/2014/main" id="{265FDBDA-A163-2396-6D4C-00A137AEE55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4937451">
                <a:off x="4190850" y="6226872"/>
                <a:ext cx="167812" cy="175030"/>
                <a:chOff x="3336202" y="5744424"/>
                <a:chExt cx="420986" cy="439093"/>
              </a:xfrm>
            </p:grpSpPr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E6940E50-D5D9-BF3F-B0B2-F88723C4E9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412" name="Oval 411">
                  <a:extLst>
                    <a:ext uri="{FF2B5EF4-FFF2-40B4-BE49-F238E27FC236}">
                      <a16:creationId xmlns:a16="http://schemas.microsoft.com/office/drawing/2014/main" id="{A6809156-E807-7A93-CCA7-6C50695B54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43" name="Group 335">
              <a:extLst>
                <a:ext uri="{FF2B5EF4-FFF2-40B4-BE49-F238E27FC236}">
                  <a16:creationId xmlns:a16="http://schemas.microsoft.com/office/drawing/2014/main" id="{DD80BEE9-4B4C-0BED-A03E-E9455DD71783}"/>
                </a:ext>
              </a:extLst>
            </p:cNvPr>
            <p:cNvGrpSpPr>
              <a:grpSpLocks noChangeAspect="1"/>
            </p:cNvGrpSpPr>
            <p:nvPr/>
          </p:nvGrpSpPr>
          <p:grpSpPr>
            <a:xfrm rot="20048937">
              <a:off x="2688338" y="3853199"/>
              <a:ext cx="184873" cy="135959"/>
              <a:chOff x="3336202" y="5934775"/>
              <a:chExt cx="631645" cy="464516"/>
            </a:xfrm>
          </p:grpSpPr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2012721E-BC85-7C1A-28CF-9ABBEB2A38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F2D45166-BA24-041F-8823-0D50C55BF1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0561" y="5934775"/>
                <a:ext cx="217286" cy="221808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BE9F271B-E84F-C7B5-4450-749A3927F8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44" name="Group 339">
              <a:extLst>
                <a:ext uri="{FF2B5EF4-FFF2-40B4-BE49-F238E27FC236}">
                  <a16:creationId xmlns:a16="http://schemas.microsoft.com/office/drawing/2014/main" id="{5E10376F-FDF1-21D9-C1FD-E7A4AD8D531F}"/>
                </a:ext>
              </a:extLst>
            </p:cNvPr>
            <p:cNvGrpSpPr>
              <a:grpSpLocks noChangeAspect="1"/>
            </p:cNvGrpSpPr>
            <p:nvPr/>
          </p:nvGrpSpPr>
          <p:grpSpPr>
            <a:xfrm rot="15975965">
              <a:off x="3114196" y="4063268"/>
              <a:ext cx="117475" cy="223276"/>
              <a:chOff x="3336202" y="5636452"/>
              <a:chExt cx="401370" cy="762839"/>
            </a:xfrm>
          </p:grpSpPr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BB8673D7-EA04-98F7-1F3C-82F59A7B6E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02" name="Oval 341">
                <a:extLst>
                  <a:ext uri="{FF2B5EF4-FFF2-40B4-BE49-F238E27FC236}">
                    <a16:creationId xmlns:a16="http://schemas.microsoft.com/office/drawing/2014/main" id="{FF650725-2006-DF3C-37C9-4351D23579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5917" y="5636452"/>
                <a:ext cx="217285" cy="221807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03" name="Oval 342">
                <a:extLst>
                  <a:ext uri="{FF2B5EF4-FFF2-40B4-BE49-F238E27FC236}">
                    <a16:creationId xmlns:a16="http://schemas.microsoft.com/office/drawing/2014/main" id="{126616FF-7EFD-5A65-23B6-5D40DDD144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45" name="Group 343">
              <a:extLst>
                <a:ext uri="{FF2B5EF4-FFF2-40B4-BE49-F238E27FC236}">
                  <a16:creationId xmlns:a16="http://schemas.microsoft.com/office/drawing/2014/main" id="{B133B3D8-5A90-BDEE-5C26-F35A54C84DB5}"/>
                </a:ext>
              </a:extLst>
            </p:cNvPr>
            <p:cNvGrpSpPr>
              <a:grpSpLocks noChangeAspect="1"/>
            </p:cNvGrpSpPr>
            <p:nvPr/>
          </p:nvGrpSpPr>
          <p:grpSpPr>
            <a:xfrm rot="234534">
              <a:off x="3149043" y="3871315"/>
              <a:ext cx="123218" cy="191671"/>
              <a:chOff x="3336202" y="5744424"/>
              <a:chExt cx="420986" cy="654867"/>
            </a:xfrm>
          </p:grpSpPr>
          <p:sp>
            <p:nvSpPr>
              <p:cNvPr id="398" name="Oval 344">
                <a:extLst>
                  <a:ext uri="{FF2B5EF4-FFF2-40B4-BE49-F238E27FC236}">
                    <a16:creationId xmlns:a16="http://schemas.microsoft.com/office/drawing/2014/main" id="{9046E414-8759-C627-B497-BBA8F08DFC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88D4AA82-65F9-F552-67B7-ADA5F3AE6C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842E5708-58D4-E412-D8B0-2205461516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46" name="Group 227">
              <a:extLst>
                <a:ext uri="{FF2B5EF4-FFF2-40B4-BE49-F238E27FC236}">
                  <a16:creationId xmlns:a16="http://schemas.microsoft.com/office/drawing/2014/main" id="{1314816D-6CBC-BC1B-1E89-80AA176358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14756" y="3844537"/>
              <a:ext cx="123218" cy="214944"/>
              <a:chOff x="3336202" y="5744424"/>
              <a:chExt cx="420986" cy="734384"/>
            </a:xfrm>
          </p:grpSpPr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409B4E9E-0067-A963-6FE3-D95A54058A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CDEDD8EF-6048-F020-A02A-5C17D09ABD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533EE38D-968D-50DF-4DD7-29D482187C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7575" y="6256998"/>
                <a:ext cx="217284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47" name="Group 228">
              <a:extLst>
                <a:ext uri="{FF2B5EF4-FFF2-40B4-BE49-F238E27FC236}">
                  <a16:creationId xmlns:a16="http://schemas.microsoft.com/office/drawing/2014/main" id="{D5E4A879-9F35-7C52-AF33-D7F540B23528}"/>
                </a:ext>
              </a:extLst>
            </p:cNvPr>
            <p:cNvGrpSpPr>
              <a:grpSpLocks noChangeAspect="1"/>
            </p:cNvGrpSpPr>
            <p:nvPr/>
          </p:nvGrpSpPr>
          <p:grpSpPr>
            <a:xfrm rot="17618759">
              <a:off x="4179837" y="3956446"/>
              <a:ext cx="123218" cy="191672"/>
              <a:chOff x="3336202" y="5744424"/>
              <a:chExt cx="420986" cy="654867"/>
            </a:xfrm>
          </p:grpSpPr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5777F0FB-10B6-1027-6B9A-F7A67DCF45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EB2E965B-38E6-3FFE-12DD-AEF49E2740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EB39CF55-336A-20FE-0D17-E45840DDDD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48" name="Group 232">
              <a:extLst>
                <a:ext uri="{FF2B5EF4-FFF2-40B4-BE49-F238E27FC236}">
                  <a16:creationId xmlns:a16="http://schemas.microsoft.com/office/drawing/2014/main" id="{49A39C58-AF43-1BDE-BDD4-DCC9AEFD7615}"/>
                </a:ext>
              </a:extLst>
            </p:cNvPr>
            <p:cNvGrpSpPr>
              <a:grpSpLocks noChangeAspect="1"/>
            </p:cNvGrpSpPr>
            <p:nvPr/>
          </p:nvGrpSpPr>
          <p:grpSpPr>
            <a:xfrm rot="17618759">
              <a:off x="3995290" y="4033255"/>
              <a:ext cx="156515" cy="226667"/>
              <a:chOff x="3222430" y="5744424"/>
              <a:chExt cx="534758" cy="774420"/>
            </a:xfrm>
          </p:grpSpPr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92172C94-9948-5686-89B1-AEBE6FDE4B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22430" y="5899865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87987846-45F9-3B6F-1FE9-C8515885D9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F8AF43F8-A8F1-C0C5-5C0E-02E8BECE0B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3542" y="6297038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49" name="Group 236">
              <a:extLst>
                <a:ext uri="{FF2B5EF4-FFF2-40B4-BE49-F238E27FC236}">
                  <a16:creationId xmlns:a16="http://schemas.microsoft.com/office/drawing/2014/main" id="{41F87E72-A2CF-2FC0-F245-2749E5147319}"/>
                </a:ext>
              </a:extLst>
            </p:cNvPr>
            <p:cNvGrpSpPr>
              <a:grpSpLocks noChangeAspect="1"/>
            </p:cNvGrpSpPr>
            <p:nvPr/>
          </p:nvGrpSpPr>
          <p:grpSpPr>
            <a:xfrm rot="14937451">
              <a:off x="4227479" y="3807979"/>
              <a:ext cx="123218" cy="191672"/>
              <a:chOff x="3336202" y="5744424"/>
              <a:chExt cx="420986" cy="654867"/>
            </a:xfrm>
          </p:grpSpPr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C09B091F-3A65-E12C-7366-48BEE8CC62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CCF1FE13-F6AC-F112-7220-76F6F128C6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B6B880BF-D4D3-AD50-B5D8-7D0D23A3CF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50" name="Group 256">
              <a:extLst>
                <a:ext uri="{FF2B5EF4-FFF2-40B4-BE49-F238E27FC236}">
                  <a16:creationId xmlns:a16="http://schemas.microsoft.com/office/drawing/2014/main" id="{82FE75B1-80C9-2917-E5EF-520455DFD73A}"/>
                </a:ext>
              </a:extLst>
            </p:cNvPr>
            <p:cNvGrpSpPr/>
            <p:nvPr/>
          </p:nvGrpSpPr>
          <p:grpSpPr>
            <a:xfrm rot="15937221">
              <a:off x="3558407" y="3846758"/>
              <a:ext cx="416581" cy="344684"/>
              <a:chOff x="3878061" y="6213695"/>
              <a:chExt cx="567351" cy="469432"/>
            </a:xfrm>
          </p:grpSpPr>
          <p:grpSp>
            <p:nvGrpSpPr>
              <p:cNvPr id="370" name="Group 240">
                <a:extLst>
                  <a:ext uri="{FF2B5EF4-FFF2-40B4-BE49-F238E27FC236}">
                    <a16:creationId xmlns:a16="http://schemas.microsoft.com/office/drawing/2014/main" id="{2CBDF563-113B-9667-9C18-AC45FBA1AFB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383" name="Oval 382">
                  <a:extLst>
                    <a:ext uri="{FF2B5EF4-FFF2-40B4-BE49-F238E27FC236}">
                      <a16:creationId xmlns:a16="http://schemas.microsoft.com/office/drawing/2014/main" id="{86737CE5-DB4F-70C1-FFD2-62D5F4F512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84" name="Oval 383">
                  <a:extLst>
                    <a:ext uri="{FF2B5EF4-FFF2-40B4-BE49-F238E27FC236}">
                      <a16:creationId xmlns:a16="http://schemas.microsoft.com/office/drawing/2014/main" id="{9E213B98-00D5-B547-291C-B65AC39A4D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85" name="Oval 384">
                  <a:extLst>
                    <a:ext uri="{FF2B5EF4-FFF2-40B4-BE49-F238E27FC236}">
                      <a16:creationId xmlns:a16="http://schemas.microsoft.com/office/drawing/2014/main" id="{79C8A17B-D5FB-6C6A-5D75-AEA8936B52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371" name="Group 244">
                <a:extLst>
                  <a:ext uri="{FF2B5EF4-FFF2-40B4-BE49-F238E27FC236}">
                    <a16:creationId xmlns:a16="http://schemas.microsoft.com/office/drawing/2014/main" id="{B9CE3866-C08F-0BEF-F8E9-287BD14F7ED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380" name="Oval 379">
                  <a:extLst>
                    <a:ext uri="{FF2B5EF4-FFF2-40B4-BE49-F238E27FC236}">
                      <a16:creationId xmlns:a16="http://schemas.microsoft.com/office/drawing/2014/main" id="{55AFACE0-EE34-F664-8FDE-2FE8B93CEF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81" name="Oval 380">
                  <a:extLst>
                    <a:ext uri="{FF2B5EF4-FFF2-40B4-BE49-F238E27FC236}">
                      <a16:creationId xmlns:a16="http://schemas.microsoft.com/office/drawing/2014/main" id="{B2A56C55-2EF0-1BC4-DE7B-92027458F0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82" name="Oval 381">
                  <a:extLst>
                    <a:ext uri="{FF2B5EF4-FFF2-40B4-BE49-F238E27FC236}">
                      <a16:creationId xmlns:a16="http://schemas.microsoft.com/office/drawing/2014/main" id="{C66B480D-9193-5537-8615-76DE55C1A7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372" name="Group 248">
                <a:extLst>
                  <a:ext uri="{FF2B5EF4-FFF2-40B4-BE49-F238E27FC236}">
                    <a16:creationId xmlns:a16="http://schemas.microsoft.com/office/drawing/2014/main" id="{C7A00DC8-91D8-5598-EE1C-B81B545A7D6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377" name="Oval 376">
                  <a:extLst>
                    <a:ext uri="{FF2B5EF4-FFF2-40B4-BE49-F238E27FC236}">
                      <a16:creationId xmlns:a16="http://schemas.microsoft.com/office/drawing/2014/main" id="{D8B40776-FD75-0B6B-8737-4327A23702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03065619-0035-8E15-3DB8-9CD9CEAF3B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79" name="Oval 378">
                  <a:extLst>
                    <a:ext uri="{FF2B5EF4-FFF2-40B4-BE49-F238E27FC236}">
                      <a16:creationId xmlns:a16="http://schemas.microsoft.com/office/drawing/2014/main" id="{549785F3-A695-64CF-47C9-4BE8C76DEC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373" name="Group 252">
                <a:extLst>
                  <a:ext uri="{FF2B5EF4-FFF2-40B4-BE49-F238E27FC236}">
                    <a16:creationId xmlns:a16="http://schemas.microsoft.com/office/drawing/2014/main" id="{F44362C4-7087-9C35-D225-2110965BB37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4937451">
                <a:off x="4230986" y="6168426"/>
                <a:ext cx="167812" cy="261041"/>
                <a:chOff x="3336202" y="5744424"/>
                <a:chExt cx="420986" cy="654867"/>
              </a:xfrm>
            </p:grpSpPr>
            <p:sp>
              <p:nvSpPr>
                <p:cNvPr id="374" name="Oval 373">
                  <a:extLst>
                    <a:ext uri="{FF2B5EF4-FFF2-40B4-BE49-F238E27FC236}">
                      <a16:creationId xmlns:a16="http://schemas.microsoft.com/office/drawing/2014/main" id="{B18E20B9-F89F-6A78-7B44-6D7197AA79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0A4BEBCE-B775-26B7-F04A-45A93F65AB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76" name="Oval 375">
                  <a:extLst>
                    <a:ext uri="{FF2B5EF4-FFF2-40B4-BE49-F238E27FC236}">
                      <a16:creationId xmlns:a16="http://schemas.microsoft.com/office/drawing/2014/main" id="{621657DC-A520-E3D0-CE87-BD397BBAC2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51" name="Group 257">
              <a:extLst>
                <a:ext uri="{FF2B5EF4-FFF2-40B4-BE49-F238E27FC236}">
                  <a16:creationId xmlns:a16="http://schemas.microsoft.com/office/drawing/2014/main" id="{8D338DD2-8386-BE5A-68F6-942D80171B29}"/>
                </a:ext>
              </a:extLst>
            </p:cNvPr>
            <p:cNvGrpSpPr/>
            <p:nvPr/>
          </p:nvGrpSpPr>
          <p:grpSpPr>
            <a:xfrm rot="15937221">
              <a:off x="4443799" y="3931655"/>
              <a:ext cx="368940" cy="344684"/>
              <a:chOff x="3878061" y="6213695"/>
              <a:chExt cx="502467" cy="469432"/>
            </a:xfrm>
          </p:grpSpPr>
          <p:grpSp>
            <p:nvGrpSpPr>
              <p:cNvPr id="355" name="Group 240">
                <a:extLst>
                  <a:ext uri="{FF2B5EF4-FFF2-40B4-BE49-F238E27FC236}">
                    <a16:creationId xmlns:a16="http://schemas.microsoft.com/office/drawing/2014/main" id="{9D8C6036-FD76-6414-D2A8-217D9586E26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367" name="Oval 366">
                  <a:extLst>
                    <a:ext uri="{FF2B5EF4-FFF2-40B4-BE49-F238E27FC236}">
                      <a16:creationId xmlns:a16="http://schemas.microsoft.com/office/drawing/2014/main" id="{E468C0E0-36FC-36EC-51F4-4468060DA00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68" name="Oval 367">
                  <a:extLst>
                    <a:ext uri="{FF2B5EF4-FFF2-40B4-BE49-F238E27FC236}">
                      <a16:creationId xmlns:a16="http://schemas.microsoft.com/office/drawing/2014/main" id="{369A5A82-14BC-FB3E-F020-3BAD4B37BA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69" name="Oval 368">
                  <a:extLst>
                    <a:ext uri="{FF2B5EF4-FFF2-40B4-BE49-F238E27FC236}">
                      <a16:creationId xmlns:a16="http://schemas.microsoft.com/office/drawing/2014/main" id="{A5CC8169-10D1-0523-C1B2-08D55A323E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356" name="Group 244">
                <a:extLst>
                  <a:ext uri="{FF2B5EF4-FFF2-40B4-BE49-F238E27FC236}">
                    <a16:creationId xmlns:a16="http://schemas.microsoft.com/office/drawing/2014/main" id="{F64A524D-47CF-C7F6-BFC7-18E883203E5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364" name="Oval 363">
                  <a:extLst>
                    <a:ext uri="{FF2B5EF4-FFF2-40B4-BE49-F238E27FC236}">
                      <a16:creationId xmlns:a16="http://schemas.microsoft.com/office/drawing/2014/main" id="{5F2FA4D6-010D-8E1D-2766-BBBDE93EB4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65" name="Oval 364">
                  <a:extLst>
                    <a:ext uri="{FF2B5EF4-FFF2-40B4-BE49-F238E27FC236}">
                      <a16:creationId xmlns:a16="http://schemas.microsoft.com/office/drawing/2014/main" id="{2AC63E32-CBD1-630F-144F-4400D6B3BE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2BA45467-0ACF-6263-6C31-34F55B13C0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357" name="Group 248">
                <a:extLst>
                  <a:ext uri="{FF2B5EF4-FFF2-40B4-BE49-F238E27FC236}">
                    <a16:creationId xmlns:a16="http://schemas.microsoft.com/office/drawing/2014/main" id="{0BFE9544-4F4F-3E84-A366-C1990B002CB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6B50AC1F-DEC5-7955-E0ED-E3EA00820B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62" name="Oval 361">
                  <a:extLst>
                    <a:ext uri="{FF2B5EF4-FFF2-40B4-BE49-F238E27FC236}">
                      <a16:creationId xmlns:a16="http://schemas.microsoft.com/office/drawing/2014/main" id="{E8AEBCAD-E282-C205-0545-F29853A851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63" name="Oval 362">
                  <a:extLst>
                    <a:ext uri="{FF2B5EF4-FFF2-40B4-BE49-F238E27FC236}">
                      <a16:creationId xmlns:a16="http://schemas.microsoft.com/office/drawing/2014/main" id="{C53A6CA5-4E62-79EE-2117-5E630AC734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358" name="Group 252">
                <a:extLst>
                  <a:ext uri="{FF2B5EF4-FFF2-40B4-BE49-F238E27FC236}">
                    <a16:creationId xmlns:a16="http://schemas.microsoft.com/office/drawing/2014/main" id="{74DB5032-6B0A-2446-FE70-CCD2AA851E9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4937451">
                <a:off x="4190850" y="6226872"/>
                <a:ext cx="167812" cy="175030"/>
                <a:chOff x="3336202" y="5744424"/>
                <a:chExt cx="420986" cy="439093"/>
              </a:xfrm>
            </p:grpSpPr>
            <p:sp>
              <p:nvSpPr>
                <p:cNvPr id="359" name="Oval 358">
                  <a:extLst>
                    <a:ext uri="{FF2B5EF4-FFF2-40B4-BE49-F238E27FC236}">
                      <a16:creationId xmlns:a16="http://schemas.microsoft.com/office/drawing/2014/main" id="{C1604461-6000-1DDA-2C3B-75B899D722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60" name="Oval 359">
                  <a:extLst>
                    <a:ext uri="{FF2B5EF4-FFF2-40B4-BE49-F238E27FC236}">
                      <a16:creationId xmlns:a16="http://schemas.microsoft.com/office/drawing/2014/main" id="{CB8812A2-7D3A-581E-F796-C3D37D09FE0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52" name="Group 274">
              <a:extLst>
                <a:ext uri="{FF2B5EF4-FFF2-40B4-BE49-F238E27FC236}">
                  <a16:creationId xmlns:a16="http://schemas.microsoft.com/office/drawing/2014/main" id="{95341FE8-095E-DD40-37E2-58CD4B1C310B}"/>
                </a:ext>
              </a:extLst>
            </p:cNvPr>
            <p:cNvGrpSpPr>
              <a:grpSpLocks noChangeAspect="1"/>
            </p:cNvGrpSpPr>
            <p:nvPr/>
          </p:nvGrpSpPr>
          <p:grpSpPr>
            <a:xfrm rot="20048937">
              <a:off x="3894740" y="3857494"/>
              <a:ext cx="117473" cy="193773"/>
              <a:chOff x="3336202" y="5961707"/>
              <a:chExt cx="401370" cy="662052"/>
            </a:xfrm>
          </p:grpSpPr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BFA7419B-1B72-EFB5-5013-F353CCD3EE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B5454D79-9E7C-B69D-8AC4-25A987B041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60244" y="6401948"/>
                <a:ext cx="217289" cy="221811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0B2B6A00-91B5-C89A-BA66-95DFB2261A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53" name="Group 278">
              <a:extLst>
                <a:ext uri="{FF2B5EF4-FFF2-40B4-BE49-F238E27FC236}">
                  <a16:creationId xmlns:a16="http://schemas.microsoft.com/office/drawing/2014/main" id="{B4AE5A78-4058-DD4A-C29A-CF5F406895EE}"/>
                </a:ext>
              </a:extLst>
            </p:cNvPr>
            <p:cNvGrpSpPr>
              <a:grpSpLocks noChangeAspect="1"/>
            </p:cNvGrpSpPr>
            <p:nvPr/>
          </p:nvGrpSpPr>
          <p:grpSpPr>
            <a:xfrm rot="15975965">
              <a:off x="4301207" y="4048683"/>
              <a:ext cx="117475" cy="223276"/>
              <a:chOff x="3336202" y="5636452"/>
              <a:chExt cx="401370" cy="762839"/>
            </a:xfrm>
          </p:grpSpPr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518FD1CB-9165-EA9B-2ABF-0D8705FC08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78B8BF9C-D952-BA11-DA8C-D6069741F9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5917" y="5636452"/>
                <a:ext cx="217285" cy="221807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C0294BD1-2F9C-97C7-387B-0FFA6225DE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54" name="Group 282">
              <a:extLst>
                <a:ext uri="{FF2B5EF4-FFF2-40B4-BE49-F238E27FC236}">
                  <a16:creationId xmlns:a16="http://schemas.microsoft.com/office/drawing/2014/main" id="{B83F7F8F-17BB-F78C-4696-1603E118FF0C}"/>
                </a:ext>
              </a:extLst>
            </p:cNvPr>
            <p:cNvGrpSpPr>
              <a:grpSpLocks noChangeAspect="1"/>
            </p:cNvGrpSpPr>
            <p:nvPr/>
          </p:nvGrpSpPr>
          <p:grpSpPr>
            <a:xfrm rot="234534">
              <a:off x="4336054" y="3856730"/>
              <a:ext cx="123218" cy="191671"/>
              <a:chOff x="3336202" y="5744424"/>
              <a:chExt cx="420986" cy="654867"/>
            </a:xfrm>
          </p:grpSpPr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5AEAEE79-2313-B06D-AE53-E51493B011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1CDF8A09-4971-0290-2D60-0827B7C30F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343DFB2-186F-C84B-E0FB-4E0C10F742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55" name="Group 286">
              <a:extLst>
                <a:ext uri="{FF2B5EF4-FFF2-40B4-BE49-F238E27FC236}">
                  <a16:creationId xmlns:a16="http://schemas.microsoft.com/office/drawing/2014/main" id="{ACA156D4-6EFF-AD51-B7AA-41EF9D7BA44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50385" y="3853399"/>
              <a:ext cx="123218" cy="214944"/>
              <a:chOff x="3336202" y="5744424"/>
              <a:chExt cx="420986" cy="734384"/>
            </a:xfrm>
          </p:grpSpPr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2AAE415F-2491-7638-996A-5CFBF130CF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3414A14A-09FE-BADE-6241-5FC0F979E5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F20D4239-0E4C-B324-23D4-04DFE52EF0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7575" y="6256998"/>
                <a:ext cx="217284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56" name="Group 294">
              <a:extLst>
                <a:ext uri="{FF2B5EF4-FFF2-40B4-BE49-F238E27FC236}">
                  <a16:creationId xmlns:a16="http://schemas.microsoft.com/office/drawing/2014/main" id="{DB890B0B-35CB-2437-283E-865A0F0562DC}"/>
                </a:ext>
              </a:extLst>
            </p:cNvPr>
            <p:cNvGrpSpPr>
              <a:grpSpLocks noChangeAspect="1"/>
            </p:cNvGrpSpPr>
            <p:nvPr/>
          </p:nvGrpSpPr>
          <p:grpSpPr>
            <a:xfrm rot="17618759">
              <a:off x="5144655" y="4200083"/>
              <a:ext cx="156515" cy="226667"/>
              <a:chOff x="3222430" y="5744424"/>
              <a:chExt cx="534758" cy="774420"/>
            </a:xfrm>
          </p:grpSpPr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2D0FEAFE-208B-6F28-31C0-7C05BD8544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22430" y="5899865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8EF0DED3-85E4-8340-9489-1AA069EEB5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28A97736-ABE2-92EA-B929-F886AB9C31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3542" y="6297038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57" name="Group 302">
              <a:extLst>
                <a:ext uri="{FF2B5EF4-FFF2-40B4-BE49-F238E27FC236}">
                  <a16:creationId xmlns:a16="http://schemas.microsoft.com/office/drawing/2014/main" id="{49851939-EA4F-1627-9D3C-430E5BC07569}"/>
                </a:ext>
              </a:extLst>
            </p:cNvPr>
            <p:cNvGrpSpPr/>
            <p:nvPr/>
          </p:nvGrpSpPr>
          <p:grpSpPr>
            <a:xfrm rot="15937221">
              <a:off x="4694036" y="3999850"/>
              <a:ext cx="416581" cy="344684"/>
              <a:chOff x="3878061" y="6213695"/>
              <a:chExt cx="567351" cy="469432"/>
            </a:xfrm>
          </p:grpSpPr>
          <p:grpSp>
            <p:nvGrpSpPr>
              <p:cNvPr id="324" name="Group 240">
                <a:extLst>
                  <a:ext uri="{FF2B5EF4-FFF2-40B4-BE49-F238E27FC236}">
                    <a16:creationId xmlns:a16="http://schemas.microsoft.com/office/drawing/2014/main" id="{116113A1-3B91-5568-BEDD-2FF75F49733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337" name="Oval 336">
                  <a:extLst>
                    <a:ext uri="{FF2B5EF4-FFF2-40B4-BE49-F238E27FC236}">
                      <a16:creationId xmlns:a16="http://schemas.microsoft.com/office/drawing/2014/main" id="{6EC87227-633D-492F-4A56-C80418AF76B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941F1255-E671-4FA0-784C-F64D8BD061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39" name="Oval 338">
                  <a:extLst>
                    <a:ext uri="{FF2B5EF4-FFF2-40B4-BE49-F238E27FC236}">
                      <a16:creationId xmlns:a16="http://schemas.microsoft.com/office/drawing/2014/main" id="{3AC22D91-D97D-A0BC-B3DA-2034DF19FB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325" name="Group 244">
                <a:extLst>
                  <a:ext uri="{FF2B5EF4-FFF2-40B4-BE49-F238E27FC236}">
                    <a16:creationId xmlns:a16="http://schemas.microsoft.com/office/drawing/2014/main" id="{6C2D52A3-7CDF-CB63-E1E2-847D587F9CA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334" name="Oval 333">
                  <a:extLst>
                    <a:ext uri="{FF2B5EF4-FFF2-40B4-BE49-F238E27FC236}">
                      <a16:creationId xmlns:a16="http://schemas.microsoft.com/office/drawing/2014/main" id="{CD99888A-96D4-6CBB-E8D7-63D848F71E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35" name="Oval 334">
                  <a:extLst>
                    <a:ext uri="{FF2B5EF4-FFF2-40B4-BE49-F238E27FC236}">
                      <a16:creationId xmlns:a16="http://schemas.microsoft.com/office/drawing/2014/main" id="{3DCD28AD-63FD-1836-DAD0-192F83D7DC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36" name="Oval 335">
                  <a:extLst>
                    <a:ext uri="{FF2B5EF4-FFF2-40B4-BE49-F238E27FC236}">
                      <a16:creationId xmlns:a16="http://schemas.microsoft.com/office/drawing/2014/main" id="{9E03D5BD-8005-B452-7358-7FD1E829F6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326" name="Group 248">
                <a:extLst>
                  <a:ext uri="{FF2B5EF4-FFF2-40B4-BE49-F238E27FC236}">
                    <a16:creationId xmlns:a16="http://schemas.microsoft.com/office/drawing/2014/main" id="{F896EA7B-CBC0-C59D-8E4F-8D9CF40503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331" name="Oval 330">
                  <a:extLst>
                    <a:ext uri="{FF2B5EF4-FFF2-40B4-BE49-F238E27FC236}">
                      <a16:creationId xmlns:a16="http://schemas.microsoft.com/office/drawing/2014/main" id="{F85232E6-EF99-8CC5-2045-B3B484B9BE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32" name="Oval 331">
                  <a:extLst>
                    <a:ext uri="{FF2B5EF4-FFF2-40B4-BE49-F238E27FC236}">
                      <a16:creationId xmlns:a16="http://schemas.microsoft.com/office/drawing/2014/main" id="{918C395C-2D0A-2257-98D6-B9A2915309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33" name="Oval 332">
                  <a:extLst>
                    <a:ext uri="{FF2B5EF4-FFF2-40B4-BE49-F238E27FC236}">
                      <a16:creationId xmlns:a16="http://schemas.microsoft.com/office/drawing/2014/main" id="{A72FA60B-F95D-4515-4974-264EED3D25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327" name="Group 252">
                <a:extLst>
                  <a:ext uri="{FF2B5EF4-FFF2-40B4-BE49-F238E27FC236}">
                    <a16:creationId xmlns:a16="http://schemas.microsoft.com/office/drawing/2014/main" id="{02CD2304-A185-280D-1AAE-9005E7BEE53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4937451">
                <a:off x="4230986" y="6168426"/>
                <a:ext cx="167812" cy="261041"/>
                <a:chOff x="3336202" y="5744424"/>
                <a:chExt cx="420986" cy="654867"/>
              </a:xfrm>
            </p:grpSpPr>
            <p:sp>
              <p:nvSpPr>
                <p:cNvPr id="328" name="Oval 327">
                  <a:extLst>
                    <a:ext uri="{FF2B5EF4-FFF2-40B4-BE49-F238E27FC236}">
                      <a16:creationId xmlns:a16="http://schemas.microsoft.com/office/drawing/2014/main" id="{4F840912-BF41-39A4-EC16-B99DB91243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29" name="Oval 328">
                  <a:extLst>
                    <a:ext uri="{FF2B5EF4-FFF2-40B4-BE49-F238E27FC236}">
                      <a16:creationId xmlns:a16="http://schemas.microsoft.com/office/drawing/2014/main" id="{2533E660-0E93-04BB-BAF7-DBE9498D06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30" name="Oval 329">
                  <a:extLst>
                    <a:ext uri="{FF2B5EF4-FFF2-40B4-BE49-F238E27FC236}">
                      <a16:creationId xmlns:a16="http://schemas.microsoft.com/office/drawing/2014/main" id="{EF5642C4-3FB8-39BB-F2D3-C4809CD26F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58" name="Group 335">
              <a:extLst>
                <a:ext uri="{FF2B5EF4-FFF2-40B4-BE49-F238E27FC236}">
                  <a16:creationId xmlns:a16="http://schemas.microsoft.com/office/drawing/2014/main" id="{3CE8AF93-9DCE-963A-64BF-5AB930F649BB}"/>
                </a:ext>
              </a:extLst>
            </p:cNvPr>
            <p:cNvGrpSpPr>
              <a:grpSpLocks noChangeAspect="1"/>
            </p:cNvGrpSpPr>
            <p:nvPr/>
          </p:nvGrpSpPr>
          <p:grpSpPr>
            <a:xfrm rot="20048937">
              <a:off x="4901089" y="3847476"/>
              <a:ext cx="184873" cy="135959"/>
              <a:chOff x="3336202" y="5934775"/>
              <a:chExt cx="631645" cy="464516"/>
            </a:xfrm>
          </p:grpSpPr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7B1ECC30-6B77-9CD1-2DD3-A85DAF7BC7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7D264A1C-D31D-DB7B-7C3D-2DA942B429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0561" y="5934775"/>
                <a:ext cx="217286" cy="221808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E2E30438-92C0-5F77-A33D-0FA674A461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59" name="Group 227">
              <a:extLst>
                <a:ext uri="{FF2B5EF4-FFF2-40B4-BE49-F238E27FC236}">
                  <a16:creationId xmlns:a16="http://schemas.microsoft.com/office/drawing/2014/main" id="{991F9EE3-87E9-0164-AAFA-742636D3E5FE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2968110" y="3822742"/>
              <a:ext cx="123218" cy="214944"/>
              <a:chOff x="3336202" y="5744424"/>
              <a:chExt cx="420986" cy="734384"/>
            </a:xfrm>
          </p:grpSpPr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1EAF3B1A-3A49-51AF-3F62-D49DAD85FE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5844B678-0853-8621-F6BC-5A6299DBCF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8311CFAE-A802-28C5-AD2B-31CC02246E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7575" y="6256998"/>
                <a:ext cx="217284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60" name="Group 228">
              <a:extLst>
                <a:ext uri="{FF2B5EF4-FFF2-40B4-BE49-F238E27FC236}">
                  <a16:creationId xmlns:a16="http://schemas.microsoft.com/office/drawing/2014/main" id="{23EC9C08-D85A-86D3-8D14-1CE488B67533}"/>
                </a:ext>
              </a:extLst>
            </p:cNvPr>
            <p:cNvGrpSpPr>
              <a:grpSpLocks noChangeAspect="1"/>
            </p:cNvGrpSpPr>
            <p:nvPr/>
          </p:nvGrpSpPr>
          <p:grpSpPr>
            <a:xfrm rot="6818759">
              <a:off x="2803030" y="3734106"/>
              <a:ext cx="123218" cy="191672"/>
              <a:chOff x="3336202" y="5744424"/>
              <a:chExt cx="420986" cy="654867"/>
            </a:xfrm>
          </p:grpSpPr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ACE0D884-39A3-2D95-EBD9-37FA21FF11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29AD1823-4420-E3D3-8F72-D9F6E7F4E4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25D7597F-FC8C-42EC-78BE-4B8A522D89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61" name="Group 232">
              <a:extLst>
                <a:ext uri="{FF2B5EF4-FFF2-40B4-BE49-F238E27FC236}">
                  <a16:creationId xmlns:a16="http://schemas.microsoft.com/office/drawing/2014/main" id="{4B306061-891D-6E48-EC1D-5B76B3FEBC18}"/>
                </a:ext>
              </a:extLst>
            </p:cNvPr>
            <p:cNvGrpSpPr>
              <a:grpSpLocks noChangeAspect="1"/>
            </p:cNvGrpSpPr>
            <p:nvPr/>
          </p:nvGrpSpPr>
          <p:grpSpPr>
            <a:xfrm rot="6818759">
              <a:off x="2954280" y="3622302"/>
              <a:ext cx="156515" cy="226667"/>
              <a:chOff x="3222430" y="5744424"/>
              <a:chExt cx="534758" cy="774420"/>
            </a:xfrm>
          </p:grpSpPr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2D78CA03-EC82-B513-0A72-C804874661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22430" y="5899865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75818DB6-A6AF-3413-CA75-68A2101894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BA8CEA86-47BB-E424-E1A7-329821B7B7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3542" y="6297038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62" name="Group 236">
              <a:extLst>
                <a:ext uri="{FF2B5EF4-FFF2-40B4-BE49-F238E27FC236}">
                  <a16:creationId xmlns:a16="http://schemas.microsoft.com/office/drawing/2014/main" id="{C871AEE7-ADD9-CD95-D178-5EDEEE1E7895}"/>
                </a:ext>
              </a:extLst>
            </p:cNvPr>
            <p:cNvGrpSpPr>
              <a:grpSpLocks noChangeAspect="1"/>
            </p:cNvGrpSpPr>
            <p:nvPr/>
          </p:nvGrpSpPr>
          <p:grpSpPr>
            <a:xfrm rot="4137451">
              <a:off x="2755387" y="3882573"/>
              <a:ext cx="123218" cy="191672"/>
              <a:chOff x="3336202" y="5744424"/>
              <a:chExt cx="420986" cy="654867"/>
            </a:xfrm>
          </p:grpSpPr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329A1A4A-0CE7-42DD-BE51-98F469C97D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6E7980F7-B65D-6D40-8560-B598BD7FC0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F62DD019-E06F-D461-A8D1-280E2AB91B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63" name="Group 256">
              <a:extLst>
                <a:ext uri="{FF2B5EF4-FFF2-40B4-BE49-F238E27FC236}">
                  <a16:creationId xmlns:a16="http://schemas.microsoft.com/office/drawing/2014/main" id="{4A732BF5-0F37-7593-1EF8-1058DB1C3631}"/>
                </a:ext>
              </a:extLst>
            </p:cNvPr>
            <p:cNvGrpSpPr/>
            <p:nvPr/>
          </p:nvGrpSpPr>
          <p:grpSpPr>
            <a:xfrm rot="5137221">
              <a:off x="3131095" y="3690781"/>
              <a:ext cx="416581" cy="344684"/>
              <a:chOff x="3878061" y="6213695"/>
              <a:chExt cx="567351" cy="469432"/>
            </a:xfrm>
          </p:grpSpPr>
          <p:grpSp>
            <p:nvGrpSpPr>
              <p:cNvPr id="293" name="Group 240">
                <a:extLst>
                  <a:ext uri="{FF2B5EF4-FFF2-40B4-BE49-F238E27FC236}">
                    <a16:creationId xmlns:a16="http://schemas.microsoft.com/office/drawing/2014/main" id="{44AC5235-AE07-5EDD-F156-0CE33DEAAFC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306" name="Oval 305">
                  <a:extLst>
                    <a:ext uri="{FF2B5EF4-FFF2-40B4-BE49-F238E27FC236}">
                      <a16:creationId xmlns:a16="http://schemas.microsoft.com/office/drawing/2014/main" id="{A277AFA8-12CE-D7CE-2DA2-BD5B497C645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3243AEF8-B4E0-18CC-17E4-B1B1D71DBC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08" name="Oval 307">
                  <a:extLst>
                    <a:ext uri="{FF2B5EF4-FFF2-40B4-BE49-F238E27FC236}">
                      <a16:creationId xmlns:a16="http://schemas.microsoft.com/office/drawing/2014/main" id="{6BAC4C59-E573-CA35-1070-4FD5C9E49A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294" name="Group 244">
                <a:extLst>
                  <a:ext uri="{FF2B5EF4-FFF2-40B4-BE49-F238E27FC236}">
                    <a16:creationId xmlns:a16="http://schemas.microsoft.com/office/drawing/2014/main" id="{DAF81274-951B-4511-7D36-235F00E4CA8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303" name="Oval 302">
                  <a:extLst>
                    <a:ext uri="{FF2B5EF4-FFF2-40B4-BE49-F238E27FC236}">
                      <a16:creationId xmlns:a16="http://schemas.microsoft.com/office/drawing/2014/main" id="{F9817ECA-F426-6208-3F0E-39BF3B393A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04" name="Oval 303">
                  <a:extLst>
                    <a:ext uri="{FF2B5EF4-FFF2-40B4-BE49-F238E27FC236}">
                      <a16:creationId xmlns:a16="http://schemas.microsoft.com/office/drawing/2014/main" id="{4EF7BC57-509A-EB16-B6F7-3FBBA0F2F3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05" name="Oval 304">
                  <a:extLst>
                    <a:ext uri="{FF2B5EF4-FFF2-40B4-BE49-F238E27FC236}">
                      <a16:creationId xmlns:a16="http://schemas.microsoft.com/office/drawing/2014/main" id="{14C92502-54CD-A233-2E1C-F8612E3EB8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295" name="Group 248">
                <a:extLst>
                  <a:ext uri="{FF2B5EF4-FFF2-40B4-BE49-F238E27FC236}">
                    <a16:creationId xmlns:a16="http://schemas.microsoft.com/office/drawing/2014/main" id="{62ECDCDB-5F6E-EEB7-5BF9-2CF6EFCE4D0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300" name="Oval 299">
                  <a:extLst>
                    <a:ext uri="{FF2B5EF4-FFF2-40B4-BE49-F238E27FC236}">
                      <a16:creationId xmlns:a16="http://schemas.microsoft.com/office/drawing/2014/main" id="{AC4A192E-C164-91A4-B7FB-8773F34998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01" name="Oval 300">
                  <a:extLst>
                    <a:ext uri="{FF2B5EF4-FFF2-40B4-BE49-F238E27FC236}">
                      <a16:creationId xmlns:a16="http://schemas.microsoft.com/office/drawing/2014/main" id="{0485F6B5-AEB6-BF00-320D-FAE8A51CB8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302" name="Oval 301">
                  <a:extLst>
                    <a:ext uri="{FF2B5EF4-FFF2-40B4-BE49-F238E27FC236}">
                      <a16:creationId xmlns:a16="http://schemas.microsoft.com/office/drawing/2014/main" id="{19BDEF9A-3843-FCF1-DDE6-F13C9A67D5A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296" name="Group 252">
                <a:extLst>
                  <a:ext uri="{FF2B5EF4-FFF2-40B4-BE49-F238E27FC236}">
                    <a16:creationId xmlns:a16="http://schemas.microsoft.com/office/drawing/2014/main" id="{F5034533-B7FF-DBF0-3131-11C46B8E270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4937451">
                <a:off x="4230986" y="6168426"/>
                <a:ext cx="167812" cy="261041"/>
                <a:chOff x="3336202" y="5744424"/>
                <a:chExt cx="420986" cy="654867"/>
              </a:xfrm>
            </p:grpSpPr>
            <p:sp>
              <p:nvSpPr>
                <p:cNvPr id="297" name="Oval 296">
                  <a:extLst>
                    <a:ext uri="{FF2B5EF4-FFF2-40B4-BE49-F238E27FC236}">
                      <a16:creationId xmlns:a16="http://schemas.microsoft.com/office/drawing/2014/main" id="{EF0FBAAE-4271-80D5-AE58-2BC8D3A187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98" name="Oval 297">
                  <a:extLst>
                    <a:ext uri="{FF2B5EF4-FFF2-40B4-BE49-F238E27FC236}">
                      <a16:creationId xmlns:a16="http://schemas.microsoft.com/office/drawing/2014/main" id="{CF4C6C47-8EEE-4D67-4438-5A68F4DA23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99" name="Oval 298">
                  <a:extLst>
                    <a:ext uri="{FF2B5EF4-FFF2-40B4-BE49-F238E27FC236}">
                      <a16:creationId xmlns:a16="http://schemas.microsoft.com/office/drawing/2014/main" id="{7E3BE3F1-67E7-2ED8-99B9-C075E14166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64" name="Group 257">
              <a:extLst>
                <a:ext uri="{FF2B5EF4-FFF2-40B4-BE49-F238E27FC236}">
                  <a16:creationId xmlns:a16="http://schemas.microsoft.com/office/drawing/2014/main" id="{7B61EBB0-6272-5813-8E5A-FA35654763C1}"/>
                </a:ext>
              </a:extLst>
            </p:cNvPr>
            <p:cNvGrpSpPr/>
            <p:nvPr/>
          </p:nvGrpSpPr>
          <p:grpSpPr>
            <a:xfrm rot="5137221">
              <a:off x="2293344" y="3633356"/>
              <a:ext cx="368940" cy="344684"/>
              <a:chOff x="3878061" y="6213695"/>
              <a:chExt cx="502467" cy="469432"/>
            </a:xfrm>
          </p:grpSpPr>
          <p:grpSp>
            <p:nvGrpSpPr>
              <p:cNvPr id="278" name="Group 240">
                <a:extLst>
                  <a:ext uri="{FF2B5EF4-FFF2-40B4-BE49-F238E27FC236}">
                    <a16:creationId xmlns:a16="http://schemas.microsoft.com/office/drawing/2014/main" id="{42A96F85-FF58-FC67-4B65-6B5F2ED2C8A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290" name="Oval 289">
                  <a:extLst>
                    <a:ext uri="{FF2B5EF4-FFF2-40B4-BE49-F238E27FC236}">
                      <a16:creationId xmlns:a16="http://schemas.microsoft.com/office/drawing/2014/main" id="{F9C73A63-C7AF-5E4F-ED10-6F3C04884C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91" name="Oval 290">
                  <a:extLst>
                    <a:ext uri="{FF2B5EF4-FFF2-40B4-BE49-F238E27FC236}">
                      <a16:creationId xmlns:a16="http://schemas.microsoft.com/office/drawing/2014/main" id="{8BDBFC69-F6E4-FFDD-338E-8F767BA336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92" name="Oval 291">
                  <a:extLst>
                    <a:ext uri="{FF2B5EF4-FFF2-40B4-BE49-F238E27FC236}">
                      <a16:creationId xmlns:a16="http://schemas.microsoft.com/office/drawing/2014/main" id="{28A8067E-9181-7F98-9E16-5956A276FD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279" name="Group 244">
                <a:extLst>
                  <a:ext uri="{FF2B5EF4-FFF2-40B4-BE49-F238E27FC236}">
                    <a16:creationId xmlns:a16="http://schemas.microsoft.com/office/drawing/2014/main" id="{99671EBC-E056-05CC-72E9-9A269A3EBC7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287" name="Oval 286">
                  <a:extLst>
                    <a:ext uri="{FF2B5EF4-FFF2-40B4-BE49-F238E27FC236}">
                      <a16:creationId xmlns:a16="http://schemas.microsoft.com/office/drawing/2014/main" id="{8A51BC74-70DF-1BB7-7084-434EC40328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88" name="Oval 287">
                  <a:extLst>
                    <a:ext uri="{FF2B5EF4-FFF2-40B4-BE49-F238E27FC236}">
                      <a16:creationId xmlns:a16="http://schemas.microsoft.com/office/drawing/2014/main" id="{B21D542B-0E70-5481-31E6-A87E56102C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89" name="Oval 288">
                  <a:extLst>
                    <a:ext uri="{FF2B5EF4-FFF2-40B4-BE49-F238E27FC236}">
                      <a16:creationId xmlns:a16="http://schemas.microsoft.com/office/drawing/2014/main" id="{00D636A5-8FA2-A679-2BF6-E289690895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280" name="Group 248">
                <a:extLst>
                  <a:ext uri="{FF2B5EF4-FFF2-40B4-BE49-F238E27FC236}">
                    <a16:creationId xmlns:a16="http://schemas.microsoft.com/office/drawing/2014/main" id="{7C289E9D-3224-91B1-AF2F-ED3FEEC7C58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284" name="Oval 283">
                  <a:extLst>
                    <a:ext uri="{FF2B5EF4-FFF2-40B4-BE49-F238E27FC236}">
                      <a16:creationId xmlns:a16="http://schemas.microsoft.com/office/drawing/2014/main" id="{59AEBE9E-8250-307E-6E25-E419FB3BDB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85" name="Oval 284">
                  <a:extLst>
                    <a:ext uri="{FF2B5EF4-FFF2-40B4-BE49-F238E27FC236}">
                      <a16:creationId xmlns:a16="http://schemas.microsoft.com/office/drawing/2014/main" id="{806766EB-B6EF-D2C0-EF99-594489C238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86" name="Oval 285">
                  <a:extLst>
                    <a:ext uri="{FF2B5EF4-FFF2-40B4-BE49-F238E27FC236}">
                      <a16:creationId xmlns:a16="http://schemas.microsoft.com/office/drawing/2014/main" id="{AA442A9D-E0E6-4A76-DF68-FD2795342F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281" name="Group 252">
                <a:extLst>
                  <a:ext uri="{FF2B5EF4-FFF2-40B4-BE49-F238E27FC236}">
                    <a16:creationId xmlns:a16="http://schemas.microsoft.com/office/drawing/2014/main" id="{32DDAAF3-5A21-8483-7FBC-C9EA90438F0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4937451">
                <a:off x="4190850" y="6226872"/>
                <a:ext cx="167812" cy="175030"/>
                <a:chOff x="3336202" y="5744424"/>
                <a:chExt cx="420986" cy="439093"/>
              </a:xfrm>
            </p:grpSpPr>
            <p:sp>
              <p:nvSpPr>
                <p:cNvPr id="282" name="Oval 281">
                  <a:extLst>
                    <a:ext uri="{FF2B5EF4-FFF2-40B4-BE49-F238E27FC236}">
                      <a16:creationId xmlns:a16="http://schemas.microsoft.com/office/drawing/2014/main" id="{6BAF0A44-2A96-5EF3-9229-7CA5886340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83" name="Oval 282">
                  <a:extLst>
                    <a:ext uri="{FF2B5EF4-FFF2-40B4-BE49-F238E27FC236}">
                      <a16:creationId xmlns:a16="http://schemas.microsoft.com/office/drawing/2014/main" id="{0AB8AB92-8967-1FCE-3E4E-92317D1FDE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65" name="Group 274">
              <a:extLst>
                <a:ext uri="{FF2B5EF4-FFF2-40B4-BE49-F238E27FC236}">
                  <a16:creationId xmlns:a16="http://schemas.microsoft.com/office/drawing/2014/main" id="{DFD77707-1F46-D0E8-BCE3-7260F776FE38}"/>
                </a:ext>
              </a:extLst>
            </p:cNvPr>
            <p:cNvGrpSpPr>
              <a:grpSpLocks noChangeAspect="1"/>
            </p:cNvGrpSpPr>
            <p:nvPr/>
          </p:nvGrpSpPr>
          <p:grpSpPr>
            <a:xfrm rot="9248937">
              <a:off x="3093871" y="3830957"/>
              <a:ext cx="117473" cy="193773"/>
              <a:chOff x="3336202" y="5961707"/>
              <a:chExt cx="401370" cy="662052"/>
            </a:xfrm>
          </p:grpSpPr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9250CA8B-59D5-6DBF-F548-76A76AB3C1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1F2365C1-6C58-19EB-9761-F930936499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60244" y="6401948"/>
                <a:ext cx="217289" cy="221811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A0ECB9E0-E0E7-9D66-19D3-08DE6971FD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66" name="Group 278">
              <a:extLst>
                <a:ext uri="{FF2B5EF4-FFF2-40B4-BE49-F238E27FC236}">
                  <a16:creationId xmlns:a16="http://schemas.microsoft.com/office/drawing/2014/main" id="{BC8FE57D-00F6-0C3E-0E0C-7DB32873F0A9}"/>
                </a:ext>
              </a:extLst>
            </p:cNvPr>
            <p:cNvGrpSpPr>
              <a:grpSpLocks noChangeAspect="1"/>
            </p:cNvGrpSpPr>
            <p:nvPr/>
          </p:nvGrpSpPr>
          <p:grpSpPr>
            <a:xfrm rot="5175965">
              <a:off x="2687402" y="3610264"/>
              <a:ext cx="117475" cy="223276"/>
              <a:chOff x="3336202" y="5636452"/>
              <a:chExt cx="401370" cy="762839"/>
            </a:xfrm>
          </p:grpSpPr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D57BA0FE-D533-0315-A8CF-116BDB2596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E74FFF9B-1C6F-63D7-24AB-6EF300A7B3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5917" y="5636452"/>
                <a:ext cx="217285" cy="221807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CEE156DD-3356-506F-9440-FD59A7FC72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67" name="Group 282">
              <a:extLst>
                <a:ext uri="{FF2B5EF4-FFF2-40B4-BE49-F238E27FC236}">
                  <a16:creationId xmlns:a16="http://schemas.microsoft.com/office/drawing/2014/main" id="{028D5F92-8BC5-F7C3-48D4-DBFC84DE9FA6}"/>
                </a:ext>
              </a:extLst>
            </p:cNvPr>
            <p:cNvGrpSpPr>
              <a:grpSpLocks noChangeAspect="1"/>
            </p:cNvGrpSpPr>
            <p:nvPr/>
          </p:nvGrpSpPr>
          <p:grpSpPr>
            <a:xfrm rot="11034534">
              <a:off x="2646812" y="3833822"/>
              <a:ext cx="123218" cy="191671"/>
              <a:chOff x="3336202" y="5744424"/>
              <a:chExt cx="420986" cy="654867"/>
            </a:xfrm>
          </p:grpSpPr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C0E4D198-5AE8-E54D-D601-D9BFB8DB8A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56F0657B-ADAE-466A-9059-A0C62B5F42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132C8D3E-4BB1-6821-37C7-AAFB3916D2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68" name="Group 286">
              <a:extLst>
                <a:ext uri="{FF2B5EF4-FFF2-40B4-BE49-F238E27FC236}">
                  <a16:creationId xmlns:a16="http://schemas.microsoft.com/office/drawing/2014/main" id="{777AB45C-36BD-D31E-F7BD-A38B18A1C9F4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1805009" y="3669651"/>
              <a:ext cx="123218" cy="214944"/>
              <a:chOff x="3336202" y="5744424"/>
              <a:chExt cx="420986" cy="734384"/>
            </a:xfrm>
          </p:grpSpPr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EC683728-FE7A-0DA0-BD32-5D8E8EBAB6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C459EC49-1C83-387F-77FE-4B29974CB9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013B53C5-AE87-485B-5D9E-419E3DF99F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7575" y="6256998"/>
                <a:ext cx="217284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69" name="Group 290">
              <a:extLst>
                <a:ext uri="{FF2B5EF4-FFF2-40B4-BE49-F238E27FC236}">
                  <a16:creationId xmlns:a16="http://schemas.microsoft.com/office/drawing/2014/main" id="{A5B6B39D-3D49-7767-137A-91C2A355D116}"/>
                </a:ext>
              </a:extLst>
            </p:cNvPr>
            <p:cNvGrpSpPr>
              <a:grpSpLocks noChangeAspect="1"/>
            </p:cNvGrpSpPr>
            <p:nvPr/>
          </p:nvGrpSpPr>
          <p:grpSpPr>
            <a:xfrm rot="6818759">
              <a:off x="1756685" y="3436785"/>
              <a:ext cx="123218" cy="191672"/>
              <a:chOff x="3336202" y="5744424"/>
              <a:chExt cx="420986" cy="654867"/>
            </a:xfrm>
          </p:grpSpPr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1918A07C-BA80-42D0-B75B-D7DEBBA087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9F087B56-A163-EF76-3D59-95B5A86340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5F252338-3886-C12E-B7F2-2D26337D27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70" name="Group 294">
              <a:extLst>
                <a:ext uri="{FF2B5EF4-FFF2-40B4-BE49-F238E27FC236}">
                  <a16:creationId xmlns:a16="http://schemas.microsoft.com/office/drawing/2014/main" id="{B27910B4-58BE-C079-86B4-A7D37EB69079}"/>
                </a:ext>
              </a:extLst>
            </p:cNvPr>
            <p:cNvGrpSpPr>
              <a:grpSpLocks noChangeAspect="1"/>
            </p:cNvGrpSpPr>
            <p:nvPr/>
          </p:nvGrpSpPr>
          <p:grpSpPr>
            <a:xfrm rot="6818759">
              <a:off x="1818652" y="3517286"/>
              <a:ext cx="156515" cy="226667"/>
              <a:chOff x="3222430" y="5744424"/>
              <a:chExt cx="534758" cy="774420"/>
            </a:xfrm>
          </p:grpSpPr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05092A31-DA29-AF00-6859-362869BF09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22430" y="5899865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2D7B9213-1E06-AB85-658D-66614A039A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AB989699-4D2B-E12A-C4F3-87DC983088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3542" y="6297038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71" name="Group 302">
              <a:extLst>
                <a:ext uri="{FF2B5EF4-FFF2-40B4-BE49-F238E27FC236}">
                  <a16:creationId xmlns:a16="http://schemas.microsoft.com/office/drawing/2014/main" id="{A608A082-BF78-A74E-7D24-9B163FA83689}"/>
                </a:ext>
              </a:extLst>
            </p:cNvPr>
            <p:cNvGrpSpPr/>
            <p:nvPr/>
          </p:nvGrpSpPr>
          <p:grpSpPr>
            <a:xfrm rot="5137221">
              <a:off x="1981730" y="3585766"/>
              <a:ext cx="416581" cy="344684"/>
              <a:chOff x="3878061" y="6213695"/>
              <a:chExt cx="567351" cy="469432"/>
            </a:xfrm>
          </p:grpSpPr>
          <p:grpSp>
            <p:nvGrpSpPr>
              <p:cNvPr id="244" name="Group 240">
                <a:extLst>
                  <a:ext uri="{FF2B5EF4-FFF2-40B4-BE49-F238E27FC236}">
                    <a16:creationId xmlns:a16="http://schemas.microsoft.com/office/drawing/2014/main" id="{3F957A7B-3351-4208-7E4C-EA321944B59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257" name="Oval 256">
                  <a:extLst>
                    <a:ext uri="{FF2B5EF4-FFF2-40B4-BE49-F238E27FC236}">
                      <a16:creationId xmlns:a16="http://schemas.microsoft.com/office/drawing/2014/main" id="{B234B1FE-BE96-1924-020F-EF9FD53616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58" name="Oval 257">
                  <a:extLst>
                    <a:ext uri="{FF2B5EF4-FFF2-40B4-BE49-F238E27FC236}">
                      <a16:creationId xmlns:a16="http://schemas.microsoft.com/office/drawing/2014/main" id="{C6EF478B-7AED-B74C-D88F-D9910315B0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A03F0326-3DE9-BBDF-1829-70AF76868B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829AEACA-04AB-4648-CDA8-D5B5E97F89E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254" name="Oval 253">
                  <a:extLst>
                    <a:ext uri="{FF2B5EF4-FFF2-40B4-BE49-F238E27FC236}">
                      <a16:creationId xmlns:a16="http://schemas.microsoft.com/office/drawing/2014/main" id="{B2B4A59A-1821-F68F-8CC9-CDEB753F8D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55" name="Oval 254">
                  <a:extLst>
                    <a:ext uri="{FF2B5EF4-FFF2-40B4-BE49-F238E27FC236}">
                      <a16:creationId xmlns:a16="http://schemas.microsoft.com/office/drawing/2014/main" id="{FD484410-4CCF-5504-127E-01C88D6413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A6CBA8D8-6D60-699F-B553-B121E5ABEA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246" name="Group 248">
                <a:extLst>
                  <a:ext uri="{FF2B5EF4-FFF2-40B4-BE49-F238E27FC236}">
                    <a16:creationId xmlns:a16="http://schemas.microsoft.com/office/drawing/2014/main" id="{A8E45C3A-99F5-79FF-ED79-2A9E0F4460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251" name="Oval 250">
                  <a:extLst>
                    <a:ext uri="{FF2B5EF4-FFF2-40B4-BE49-F238E27FC236}">
                      <a16:creationId xmlns:a16="http://schemas.microsoft.com/office/drawing/2014/main" id="{0A4317A1-15C0-21FF-2A24-F86125D2B2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670BC983-A89D-8D5F-5031-849E5779E9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53" name="Oval 252">
                  <a:extLst>
                    <a:ext uri="{FF2B5EF4-FFF2-40B4-BE49-F238E27FC236}">
                      <a16:creationId xmlns:a16="http://schemas.microsoft.com/office/drawing/2014/main" id="{6CA8D886-E5F1-408B-835B-D30FB1C3EF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247" name="Group 252">
                <a:extLst>
                  <a:ext uri="{FF2B5EF4-FFF2-40B4-BE49-F238E27FC236}">
                    <a16:creationId xmlns:a16="http://schemas.microsoft.com/office/drawing/2014/main" id="{BE2E8BEF-1720-310C-595C-5F19D34938C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4937451">
                <a:off x="4230986" y="6168426"/>
                <a:ext cx="167812" cy="261041"/>
                <a:chOff x="3336202" y="5744424"/>
                <a:chExt cx="420986" cy="654867"/>
              </a:xfrm>
            </p:grpSpPr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34F7189F-6735-CC3A-41DB-CED77913017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C44F23F8-6354-3101-A727-024AAEDA8AE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50" name="Oval 249">
                  <a:extLst>
                    <a:ext uri="{FF2B5EF4-FFF2-40B4-BE49-F238E27FC236}">
                      <a16:creationId xmlns:a16="http://schemas.microsoft.com/office/drawing/2014/main" id="{ABAC0962-FC1E-170F-3557-A19B3BFC50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72" name="Group 335">
              <a:extLst>
                <a:ext uri="{FF2B5EF4-FFF2-40B4-BE49-F238E27FC236}">
                  <a16:creationId xmlns:a16="http://schemas.microsoft.com/office/drawing/2014/main" id="{ED29F65F-0A72-CEB6-B425-EC2749FF9008}"/>
                </a:ext>
              </a:extLst>
            </p:cNvPr>
            <p:cNvGrpSpPr>
              <a:grpSpLocks noChangeAspect="1"/>
            </p:cNvGrpSpPr>
            <p:nvPr/>
          </p:nvGrpSpPr>
          <p:grpSpPr>
            <a:xfrm rot="9248937">
              <a:off x="1903364" y="4228455"/>
              <a:ext cx="184873" cy="135959"/>
              <a:chOff x="3336202" y="5934775"/>
              <a:chExt cx="631645" cy="464516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0A513A2A-28FF-0869-FC4C-1F2BD2C79C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67DAA7FB-902C-DAD3-F5A0-D366A829AD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0561" y="5934775"/>
                <a:ext cx="217286" cy="221808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60C21E1-F73A-0266-AFC9-3A26924ADD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73" name="Group 228">
              <a:extLst>
                <a:ext uri="{FF2B5EF4-FFF2-40B4-BE49-F238E27FC236}">
                  <a16:creationId xmlns:a16="http://schemas.microsoft.com/office/drawing/2014/main" id="{AE4B23BA-39EB-B85D-1C34-6379CF4A7D29}"/>
                </a:ext>
              </a:extLst>
            </p:cNvPr>
            <p:cNvGrpSpPr>
              <a:grpSpLocks noChangeAspect="1"/>
            </p:cNvGrpSpPr>
            <p:nvPr/>
          </p:nvGrpSpPr>
          <p:grpSpPr>
            <a:xfrm rot="6818759">
              <a:off x="5242426" y="3645967"/>
              <a:ext cx="123218" cy="191672"/>
              <a:chOff x="3336202" y="5744424"/>
              <a:chExt cx="420986" cy="654867"/>
            </a:xfrm>
          </p:grpSpPr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168FC0AF-083D-303E-E11E-37B79F056E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D3A31A7A-1E94-90FB-2E66-F098E4EFA9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5C8C671-E09C-E530-050C-EFD76F60D0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74" name="Group 236">
              <a:extLst>
                <a:ext uri="{FF2B5EF4-FFF2-40B4-BE49-F238E27FC236}">
                  <a16:creationId xmlns:a16="http://schemas.microsoft.com/office/drawing/2014/main" id="{25D6F2EF-86E5-81D8-ACCA-E04380DE83B8}"/>
                </a:ext>
              </a:extLst>
            </p:cNvPr>
            <p:cNvGrpSpPr>
              <a:grpSpLocks noChangeAspect="1"/>
            </p:cNvGrpSpPr>
            <p:nvPr/>
          </p:nvGrpSpPr>
          <p:grpSpPr>
            <a:xfrm rot="4137451">
              <a:off x="5194784" y="3986740"/>
              <a:ext cx="123218" cy="191672"/>
              <a:chOff x="3336202" y="5744424"/>
              <a:chExt cx="420986" cy="654867"/>
            </a:xfrm>
          </p:grpSpPr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2E5F8000-6D7D-B09A-C81A-C7E1BE2CDB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CA338D00-3CCD-6DDE-8195-69BB56EC58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2C33AFE9-8499-FA31-82E5-2032EDF797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75" name="Group 257">
              <a:extLst>
                <a:ext uri="{FF2B5EF4-FFF2-40B4-BE49-F238E27FC236}">
                  <a16:creationId xmlns:a16="http://schemas.microsoft.com/office/drawing/2014/main" id="{DCC44306-787E-04E4-D17D-207DDA221257}"/>
                </a:ext>
              </a:extLst>
            </p:cNvPr>
            <p:cNvGrpSpPr/>
            <p:nvPr/>
          </p:nvGrpSpPr>
          <p:grpSpPr>
            <a:xfrm rot="5137221">
              <a:off x="4732740" y="3538349"/>
              <a:ext cx="368940" cy="344684"/>
              <a:chOff x="3878061" y="6213695"/>
              <a:chExt cx="502467" cy="469432"/>
            </a:xfrm>
          </p:grpSpPr>
          <p:grpSp>
            <p:nvGrpSpPr>
              <p:cNvPr id="220" name="Group 240">
                <a:extLst>
                  <a:ext uri="{FF2B5EF4-FFF2-40B4-BE49-F238E27FC236}">
                    <a16:creationId xmlns:a16="http://schemas.microsoft.com/office/drawing/2014/main" id="{80D2F60B-6797-2136-6B10-C19B2E63905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FC81F963-4EB5-DD8C-5175-C6B52A4954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68C339D8-ECA9-E670-2150-2F37377A3D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34" name="Oval 233">
                  <a:extLst>
                    <a:ext uri="{FF2B5EF4-FFF2-40B4-BE49-F238E27FC236}">
                      <a16:creationId xmlns:a16="http://schemas.microsoft.com/office/drawing/2014/main" id="{051AB0A1-AA9B-80EF-B664-F0A0B9215C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221" name="Group 244">
                <a:extLst>
                  <a:ext uri="{FF2B5EF4-FFF2-40B4-BE49-F238E27FC236}">
                    <a16:creationId xmlns:a16="http://schemas.microsoft.com/office/drawing/2014/main" id="{14AD5D2B-FEEE-FBFB-36CD-6A812CFDD51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8AB72314-29A5-9210-E9B1-2AD34C87C3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ED93A54D-DB25-4D12-3B07-2D56BB9289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1FCABDD5-DF25-64E3-746C-20E2469C2B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222" name="Group 248">
                <a:extLst>
                  <a:ext uri="{FF2B5EF4-FFF2-40B4-BE49-F238E27FC236}">
                    <a16:creationId xmlns:a16="http://schemas.microsoft.com/office/drawing/2014/main" id="{866D3783-936C-9E34-839C-C540840522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499752BA-4618-15F8-3525-F949FBAFF6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5E640576-BFDE-5CB3-AF2D-AF92D3B324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44A824C0-35DD-A91F-E76D-7BAEB0AEB6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223" name="Group 252">
                <a:extLst>
                  <a:ext uri="{FF2B5EF4-FFF2-40B4-BE49-F238E27FC236}">
                    <a16:creationId xmlns:a16="http://schemas.microsoft.com/office/drawing/2014/main" id="{EE302A6A-834D-F497-5A79-5C6DBC53D5E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4937451">
                <a:off x="4190850" y="6226872"/>
                <a:ext cx="167812" cy="175030"/>
                <a:chOff x="3336202" y="5744424"/>
                <a:chExt cx="420986" cy="439093"/>
              </a:xfrm>
            </p:grpSpPr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A3D22501-F020-B2BF-628D-A175F97418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CA7F7F98-CEDC-2C62-F04D-24DB2FDBEE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76" name="Group 278">
              <a:extLst>
                <a:ext uri="{FF2B5EF4-FFF2-40B4-BE49-F238E27FC236}">
                  <a16:creationId xmlns:a16="http://schemas.microsoft.com/office/drawing/2014/main" id="{CF4090F1-4687-64A5-7E5E-8386D31910C5}"/>
                </a:ext>
              </a:extLst>
            </p:cNvPr>
            <p:cNvGrpSpPr>
              <a:grpSpLocks noChangeAspect="1"/>
            </p:cNvGrpSpPr>
            <p:nvPr/>
          </p:nvGrpSpPr>
          <p:grpSpPr>
            <a:xfrm rot="5175965">
              <a:off x="5126799" y="3453444"/>
              <a:ext cx="117475" cy="223276"/>
              <a:chOff x="3336202" y="5636452"/>
              <a:chExt cx="401370" cy="762839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3C810A90-9507-D16A-DB6A-983AADD142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ED64CC95-00D0-4518-8D32-68F67B41BB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5917" y="5636452"/>
                <a:ext cx="217285" cy="221807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BF875A08-863F-8FAF-6970-F458668416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77" name="Group 282">
              <a:extLst>
                <a:ext uri="{FF2B5EF4-FFF2-40B4-BE49-F238E27FC236}">
                  <a16:creationId xmlns:a16="http://schemas.microsoft.com/office/drawing/2014/main" id="{092A40A9-5F9C-8EA3-130E-E23A22EEE9BA}"/>
                </a:ext>
              </a:extLst>
            </p:cNvPr>
            <p:cNvGrpSpPr>
              <a:grpSpLocks noChangeAspect="1"/>
            </p:cNvGrpSpPr>
            <p:nvPr/>
          </p:nvGrpSpPr>
          <p:grpSpPr>
            <a:xfrm rot="11034534">
              <a:off x="5058737" y="3979197"/>
              <a:ext cx="123218" cy="191671"/>
              <a:chOff x="3336202" y="5744424"/>
              <a:chExt cx="420986" cy="654867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956D24AE-CBE2-6A52-C49B-7CCBC7C44A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EA15258D-5518-2F39-4672-0DF8D5EC3A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D3E3974B-23C3-41EA-71D6-2EE6B8CCE2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78" name="Group 286">
              <a:extLst>
                <a:ext uri="{FF2B5EF4-FFF2-40B4-BE49-F238E27FC236}">
                  <a16:creationId xmlns:a16="http://schemas.microsoft.com/office/drawing/2014/main" id="{586B7154-3F42-8092-CCF5-B8E4D6449389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4271879" y="3815026"/>
              <a:ext cx="123218" cy="214944"/>
              <a:chOff x="3336202" y="5744424"/>
              <a:chExt cx="420986" cy="734384"/>
            </a:xfrm>
          </p:grpSpPr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92BC5C7F-2477-C698-C285-A899AB93C9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26B844F3-C57D-D32F-5452-432F27BAF8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7F8F8CD0-51D7-0342-075B-57636260A5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97575" y="6256998"/>
                <a:ext cx="217284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79" name="Group 290">
              <a:extLst>
                <a:ext uri="{FF2B5EF4-FFF2-40B4-BE49-F238E27FC236}">
                  <a16:creationId xmlns:a16="http://schemas.microsoft.com/office/drawing/2014/main" id="{E8777288-D771-62BA-C7AD-06EEBD1768D2}"/>
                </a:ext>
              </a:extLst>
            </p:cNvPr>
            <p:cNvGrpSpPr>
              <a:grpSpLocks noChangeAspect="1"/>
            </p:cNvGrpSpPr>
            <p:nvPr/>
          </p:nvGrpSpPr>
          <p:grpSpPr>
            <a:xfrm rot="6818759">
              <a:off x="4106798" y="3726389"/>
              <a:ext cx="123218" cy="191672"/>
              <a:chOff x="3336202" y="5744424"/>
              <a:chExt cx="420986" cy="654867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C56B6B84-485D-ECC6-3B28-4FFB6E7C6B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5EB76554-764A-E620-2991-1E748A1D31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C906F17C-63F0-591A-118A-E3F4620E02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80" name="Group 294">
              <a:extLst>
                <a:ext uri="{FF2B5EF4-FFF2-40B4-BE49-F238E27FC236}">
                  <a16:creationId xmlns:a16="http://schemas.microsoft.com/office/drawing/2014/main" id="{D5236974-0E74-55AB-284B-19F1625A972A}"/>
                </a:ext>
              </a:extLst>
            </p:cNvPr>
            <p:cNvGrpSpPr>
              <a:grpSpLocks noChangeAspect="1"/>
            </p:cNvGrpSpPr>
            <p:nvPr/>
          </p:nvGrpSpPr>
          <p:grpSpPr>
            <a:xfrm rot="6818759">
              <a:off x="4258048" y="3614585"/>
              <a:ext cx="156515" cy="226667"/>
              <a:chOff x="3222430" y="5744424"/>
              <a:chExt cx="534758" cy="774420"/>
            </a:xfrm>
          </p:grpSpPr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4DBA576C-BB7B-97F6-9515-10F5A9FE59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22430" y="5899865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7C9CD5AB-4A48-BF28-A99A-2B08A734CE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8C22B82E-74FB-A355-FC36-D2C7829EE8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3542" y="6297038"/>
                <a:ext cx="217287" cy="221806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81" name="Group 298">
              <a:extLst>
                <a:ext uri="{FF2B5EF4-FFF2-40B4-BE49-F238E27FC236}">
                  <a16:creationId xmlns:a16="http://schemas.microsoft.com/office/drawing/2014/main" id="{0BE701B5-7693-4781-E665-05B9E3D24EA4}"/>
                </a:ext>
              </a:extLst>
            </p:cNvPr>
            <p:cNvGrpSpPr>
              <a:grpSpLocks noChangeAspect="1"/>
            </p:cNvGrpSpPr>
            <p:nvPr/>
          </p:nvGrpSpPr>
          <p:grpSpPr>
            <a:xfrm rot="4137451">
              <a:off x="4059155" y="3874855"/>
              <a:ext cx="123218" cy="191672"/>
              <a:chOff x="3336202" y="5744424"/>
              <a:chExt cx="420986" cy="654867"/>
            </a:xfrm>
          </p:grpSpPr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C39B51F6-BDE2-7B15-73AB-9885CB409D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199EC8C3-BDE4-A0A9-1B41-FD17260F35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924AAC27-5CC9-659A-35E8-FF0B4EB5FD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82" name="Group 302">
              <a:extLst>
                <a:ext uri="{FF2B5EF4-FFF2-40B4-BE49-F238E27FC236}">
                  <a16:creationId xmlns:a16="http://schemas.microsoft.com/office/drawing/2014/main" id="{3C5054CF-FC8C-4C60-7052-3F046BDF8E1A}"/>
                </a:ext>
              </a:extLst>
            </p:cNvPr>
            <p:cNvGrpSpPr/>
            <p:nvPr/>
          </p:nvGrpSpPr>
          <p:grpSpPr>
            <a:xfrm rot="5137221">
              <a:off x="4434863" y="3683064"/>
              <a:ext cx="416581" cy="344684"/>
              <a:chOff x="3878061" y="6213695"/>
              <a:chExt cx="567351" cy="469432"/>
            </a:xfrm>
          </p:grpSpPr>
          <p:grpSp>
            <p:nvGrpSpPr>
              <p:cNvPr id="186" name="Group 240">
                <a:extLst>
                  <a:ext uri="{FF2B5EF4-FFF2-40B4-BE49-F238E27FC236}">
                    <a16:creationId xmlns:a16="http://schemas.microsoft.com/office/drawing/2014/main" id="{B133A6D6-C43E-7913-41B2-79ED162CB32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53A507D5-6481-E7B2-D1BE-759FA5C5F9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65521C15-5AFB-48CF-933A-5722CC9E4E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019003DC-305D-07E1-536E-460B682DCF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87" name="Group 244">
                <a:extLst>
                  <a:ext uri="{FF2B5EF4-FFF2-40B4-BE49-F238E27FC236}">
                    <a16:creationId xmlns:a16="http://schemas.microsoft.com/office/drawing/2014/main" id="{04BD36B8-3517-0853-9FEF-F2B38F33F77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96" name="Oval 195">
                  <a:extLst>
                    <a:ext uri="{FF2B5EF4-FFF2-40B4-BE49-F238E27FC236}">
                      <a16:creationId xmlns:a16="http://schemas.microsoft.com/office/drawing/2014/main" id="{66B4DD48-2B4D-390E-C946-23B6EA48E7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97" name="Oval 196">
                  <a:extLst>
                    <a:ext uri="{FF2B5EF4-FFF2-40B4-BE49-F238E27FC236}">
                      <a16:creationId xmlns:a16="http://schemas.microsoft.com/office/drawing/2014/main" id="{F043EB91-BF32-C47B-A2B3-FA099B7CD7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98" name="Oval 197">
                  <a:extLst>
                    <a:ext uri="{FF2B5EF4-FFF2-40B4-BE49-F238E27FC236}">
                      <a16:creationId xmlns:a16="http://schemas.microsoft.com/office/drawing/2014/main" id="{6F123622-3F24-A8C2-2FE5-589035C78F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88" name="Group 248">
                <a:extLst>
                  <a:ext uri="{FF2B5EF4-FFF2-40B4-BE49-F238E27FC236}">
                    <a16:creationId xmlns:a16="http://schemas.microsoft.com/office/drawing/2014/main" id="{BEFF1104-6258-FEFA-9005-91CEEFD98C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9192420-BEDB-8ED6-E0B3-617F2ED589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2D8B9F96-5224-EEEF-DE2C-B157B27B89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CA3F518C-5927-1CED-E9F5-3B5513C273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89" name="Group 252">
                <a:extLst>
                  <a:ext uri="{FF2B5EF4-FFF2-40B4-BE49-F238E27FC236}">
                    <a16:creationId xmlns:a16="http://schemas.microsoft.com/office/drawing/2014/main" id="{E9E446DA-47F3-9765-E227-83EBE838CDA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4937451">
                <a:off x="4230986" y="61684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8ACF3D18-9F4A-106D-34E6-F765715D86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459BA516-EAA0-803E-C4AF-E58011B5CB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77774621-DB9C-7D91-6991-6EAB86E3A4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83" name="Group 319">
              <a:extLst>
                <a:ext uri="{FF2B5EF4-FFF2-40B4-BE49-F238E27FC236}">
                  <a16:creationId xmlns:a16="http://schemas.microsoft.com/office/drawing/2014/main" id="{C259051A-2206-A22C-E8B2-66EDAF5D4899}"/>
                </a:ext>
              </a:extLst>
            </p:cNvPr>
            <p:cNvGrpSpPr/>
            <p:nvPr/>
          </p:nvGrpSpPr>
          <p:grpSpPr>
            <a:xfrm rot="5137221">
              <a:off x="3597112" y="3673716"/>
              <a:ext cx="368940" cy="344684"/>
              <a:chOff x="3878061" y="6213695"/>
              <a:chExt cx="502467" cy="469432"/>
            </a:xfrm>
          </p:grpSpPr>
          <p:grpSp>
            <p:nvGrpSpPr>
              <p:cNvPr id="171" name="Group 240">
                <a:extLst>
                  <a:ext uri="{FF2B5EF4-FFF2-40B4-BE49-F238E27FC236}">
                    <a16:creationId xmlns:a16="http://schemas.microsoft.com/office/drawing/2014/main" id="{623B4DAA-79BC-348A-865A-25669283D4B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945802" y="6213695"/>
                <a:ext cx="167812" cy="261041"/>
                <a:chOff x="3336202" y="5744424"/>
                <a:chExt cx="420986" cy="654867"/>
              </a:xfrm>
            </p:grpSpPr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A792382C-E059-268E-55F6-88412F19CB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926ACE9C-84B8-A9C0-E37B-6F2EB6580C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B20D8D84-5562-A0F5-22CA-1C95FB7DA0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72" name="Group 244">
                <a:extLst>
                  <a:ext uri="{FF2B5EF4-FFF2-40B4-BE49-F238E27FC236}">
                    <a16:creationId xmlns:a16="http://schemas.microsoft.com/office/drawing/2014/main" id="{49A82570-64D9-31C9-C70D-101A7B788F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4166102" y="6370626"/>
                <a:ext cx="167812" cy="261041"/>
                <a:chOff x="3336202" y="5744424"/>
                <a:chExt cx="420986" cy="654867"/>
              </a:xfrm>
            </p:grpSpPr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12A9AFF4-6D61-2412-F7AA-5DD7B1C721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81" name="Oval 180">
                  <a:extLst>
                    <a:ext uri="{FF2B5EF4-FFF2-40B4-BE49-F238E27FC236}">
                      <a16:creationId xmlns:a16="http://schemas.microsoft.com/office/drawing/2014/main" id="{1625890A-B9BA-A7DC-8B45-07F0592067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065A6BE5-849E-2308-5F07-9BC10BAFDF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73" name="Group 248">
                <a:extLst>
                  <a:ext uri="{FF2B5EF4-FFF2-40B4-BE49-F238E27FC236}">
                    <a16:creationId xmlns:a16="http://schemas.microsoft.com/office/drawing/2014/main" id="{F344A432-6DBC-94AC-678A-EA1E4984EE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3924676" y="6468700"/>
                <a:ext cx="167812" cy="261041"/>
                <a:chOff x="3336202" y="5744424"/>
                <a:chExt cx="420986" cy="654867"/>
              </a:xfrm>
            </p:grpSpPr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CFC32F93-E6A2-9407-C2F0-424472D6FE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18298221-B2FC-1B31-4223-A3F73619F4F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79" name="Oval 178">
                  <a:extLst>
                    <a:ext uri="{FF2B5EF4-FFF2-40B4-BE49-F238E27FC236}">
                      <a16:creationId xmlns:a16="http://schemas.microsoft.com/office/drawing/2014/main" id="{2D448ECF-2F0C-12A9-7929-D6F1789014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20289" y="6177481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74" name="Group 252">
                <a:extLst>
                  <a:ext uri="{FF2B5EF4-FFF2-40B4-BE49-F238E27FC236}">
                    <a16:creationId xmlns:a16="http://schemas.microsoft.com/office/drawing/2014/main" id="{49F8332C-6595-2899-BB6A-B3097A723AE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4937451">
                <a:off x="4190850" y="6226872"/>
                <a:ext cx="167812" cy="175030"/>
                <a:chOff x="3336202" y="5744424"/>
                <a:chExt cx="420986" cy="439093"/>
              </a:xfrm>
            </p:grpSpPr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B68D891E-BC4D-B5CA-BC19-0F060B004A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6202" y="5961707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452105C6-1112-D5CF-A6CC-147EA4BDBB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9905" y="5744424"/>
                  <a:ext cx="217283" cy="221810"/>
                </a:xfrm>
                <a:prstGeom prst="ellipse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84" name="Group 335">
              <a:extLst>
                <a:ext uri="{FF2B5EF4-FFF2-40B4-BE49-F238E27FC236}">
                  <a16:creationId xmlns:a16="http://schemas.microsoft.com/office/drawing/2014/main" id="{C7870A7D-E988-42EC-296D-DE5B3269A49C}"/>
                </a:ext>
              </a:extLst>
            </p:cNvPr>
            <p:cNvGrpSpPr>
              <a:grpSpLocks noChangeAspect="1"/>
            </p:cNvGrpSpPr>
            <p:nvPr/>
          </p:nvGrpSpPr>
          <p:grpSpPr>
            <a:xfrm rot="9248937">
              <a:off x="4349630" y="3899933"/>
              <a:ext cx="184873" cy="135959"/>
              <a:chOff x="3336202" y="5934775"/>
              <a:chExt cx="631645" cy="464516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9DCFB33E-73FE-2EBB-4A87-872D4AD7B3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CB478777-E721-0530-276C-5D7696EA33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50561" y="5934775"/>
                <a:ext cx="217286" cy="221808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4789ADA4-EE80-B9CA-9C89-F8932ECE68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85" name="Group 339">
              <a:extLst>
                <a:ext uri="{FF2B5EF4-FFF2-40B4-BE49-F238E27FC236}">
                  <a16:creationId xmlns:a16="http://schemas.microsoft.com/office/drawing/2014/main" id="{30C6025A-72E5-FEA8-EF4A-E4A45DE94F9A}"/>
                </a:ext>
              </a:extLst>
            </p:cNvPr>
            <p:cNvGrpSpPr>
              <a:grpSpLocks noChangeAspect="1"/>
            </p:cNvGrpSpPr>
            <p:nvPr/>
          </p:nvGrpSpPr>
          <p:grpSpPr>
            <a:xfrm rot="5175965">
              <a:off x="3991170" y="3602548"/>
              <a:ext cx="117475" cy="223276"/>
              <a:chOff x="3336202" y="5636452"/>
              <a:chExt cx="401370" cy="762839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99BD81B8-A8C0-981B-2E69-83230AD438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D0DDD053-E03B-0050-2667-4C4996762F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55917" y="5636452"/>
                <a:ext cx="217285" cy="221807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C34C3EB1-FC02-B667-5F0D-EA5F6467F3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86" name="Group 343">
              <a:extLst>
                <a:ext uri="{FF2B5EF4-FFF2-40B4-BE49-F238E27FC236}">
                  <a16:creationId xmlns:a16="http://schemas.microsoft.com/office/drawing/2014/main" id="{F34BA159-A5C2-5E7D-6793-C6F2164065B3}"/>
                </a:ext>
              </a:extLst>
            </p:cNvPr>
            <p:cNvGrpSpPr>
              <a:grpSpLocks noChangeAspect="1"/>
            </p:cNvGrpSpPr>
            <p:nvPr/>
          </p:nvGrpSpPr>
          <p:grpSpPr>
            <a:xfrm rot="11034534">
              <a:off x="3950581" y="3826106"/>
              <a:ext cx="123218" cy="191671"/>
              <a:chOff x="3336202" y="5744424"/>
              <a:chExt cx="420986" cy="654867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0085BD37-FD80-5C22-41C5-4556E1704D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E2A1F4F8-0FDE-46AA-E5F2-031D476E2A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39A76C17-E9D5-C5E1-C63C-78ACA335F8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BEBD83E-BE2F-D900-4100-65EFBD824C65}"/>
                </a:ext>
              </a:extLst>
            </p:cNvPr>
            <p:cNvSpPr>
              <a:spLocks noChangeAspect="1"/>
            </p:cNvSpPr>
            <p:nvPr/>
          </p:nvSpPr>
          <p:spPr>
            <a:xfrm rot="15937221">
              <a:off x="3512386" y="3705641"/>
              <a:ext cx="63596" cy="64922"/>
            </a:xfrm>
            <a:prstGeom prst="ellipse">
              <a:avLst/>
            </a:prstGeom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>
                <a:defRPr/>
              </a:pPr>
              <a:endParaRPr lang="en-US" sz="1688" kern="0">
                <a:solidFill>
                  <a:sysClr val="window" lastClr="FFFFFF"/>
                </a:solidFill>
                <a:latin typeface="+mn-lt"/>
              </a:endParaRPr>
            </a:p>
          </p:txBody>
        </p:sp>
        <p:grpSp>
          <p:nvGrpSpPr>
            <p:cNvPr id="88" name="Group 598">
              <a:extLst>
                <a:ext uri="{FF2B5EF4-FFF2-40B4-BE49-F238E27FC236}">
                  <a16:creationId xmlns:a16="http://schemas.microsoft.com/office/drawing/2014/main" id="{189BEB55-DE5D-FEA8-A448-44ABBB82A8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12701" y="3759901"/>
              <a:ext cx="1334524" cy="385263"/>
              <a:chOff x="6297814" y="6043004"/>
              <a:chExt cx="1039457" cy="300084"/>
            </a:xfrm>
            <a:solidFill>
              <a:srgbClr val="FF0000"/>
            </a:solidFill>
          </p:grpSpPr>
          <p:grpSp>
            <p:nvGrpSpPr>
              <p:cNvPr id="111" name="Group 228">
                <a:extLst>
                  <a:ext uri="{FF2B5EF4-FFF2-40B4-BE49-F238E27FC236}">
                    <a16:creationId xmlns:a16="http://schemas.microsoft.com/office/drawing/2014/main" id="{5930A3E9-A594-F17A-3463-AEC4A472BC9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7618759">
                <a:off x="6407803" y="6085032"/>
                <a:ext cx="173785" cy="342327"/>
                <a:chOff x="3571639" y="6294674"/>
                <a:chExt cx="512861" cy="1010293"/>
              </a:xfrm>
              <a:grpFill/>
            </p:grpSpPr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6A6DAA11-72C0-46D3-FE6F-10BB2DCA10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67225" y="7083159"/>
                  <a:ext cx="217275" cy="221808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3601C53B-FD37-68B2-2586-A5D5D10DDC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71639" y="6294674"/>
                  <a:ext cx="217283" cy="221811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95BCCB73-276A-136F-79EF-3AA9A5D3F57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4937451">
                <a:off x="6298581" y="6120828"/>
                <a:ext cx="73624" cy="75157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grpSp>
            <p:nvGrpSpPr>
              <p:cNvPr id="113" name="Group 257">
                <a:extLst>
                  <a:ext uri="{FF2B5EF4-FFF2-40B4-BE49-F238E27FC236}">
                    <a16:creationId xmlns:a16="http://schemas.microsoft.com/office/drawing/2014/main" id="{CE0A6883-1A83-F9FC-5667-7150F6A0EA7A}"/>
                  </a:ext>
                </a:extLst>
              </p:cNvPr>
              <p:cNvGrpSpPr/>
              <p:nvPr/>
            </p:nvGrpSpPr>
            <p:grpSpPr>
              <a:xfrm rot="15937221">
                <a:off x="6566162" y="5996797"/>
                <a:ext cx="232442" cy="398222"/>
                <a:chOff x="4017057" y="6220931"/>
                <a:chExt cx="273453" cy="468482"/>
              </a:xfrm>
              <a:grpFill/>
            </p:grpSpPr>
            <p:grpSp>
              <p:nvGrpSpPr>
                <p:cNvPr id="145" name="Group 240">
                  <a:extLst>
                    <a:ext uri="{FF2B5EF4-FFF2-40B4-BE49-F238E27FC236}">
                      <a16:creationId xmlns:a16="http://schemas.microsoft.com/office/drawing/2014/main" id="{438B7201-8590-47F8-7371-7A4F8C1B9AF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064983" y="6220931"/>
                  <a:ext cx="142770" cy="276501"/>
                  <a:chOff x="3635198" y="5762604"/>
                  <a:chExt cx="358165" cy="693654"/>
                </a:xfrm>
                <a:grpFill/>
              </p:grpSpPr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A47F3A3C-9AF9-D2F8-E4FF-9E7D8CA7293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35198" y="5984672"/>
                    <a:ext cx="217287" cy="22181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8AFE2664-F357-ECAC-8876-DC85123FF92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776078" y="5762604"/>
                    <a:ext cx="217285" cy="22181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F6DDA265-2F72-41CB-C9E3-56ABED863F2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42646" y="6234446"/>
                    <a:ext cx="217283" cy="22181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46" name="Group 244">
                  <a:extLst>
                    <a:ext uri="{FF2B5EF4-FFF2-40B4-BE49-F238E27FC236}">
                      <a16:creationId xmlns:a16="http://schemas.microsoft.com/office/drawing/2014/main" id="{902EAEF3-C161-2C28-5A5B-CDA26FFE3D9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7618759">
                  <a:off x="4109002" y="6403570"/>
                  <a:ext cx="193230" cy="169315"/>
                  <a:chOff x="3289309" y="5744424"/>
                  <a:chExt cx="484747" cy="424753"/>
                </a:xfrm>
                <a:grpFill/>
              </p:grpSpPr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3FE8ECB9-F1D0-0749-2494-98388BC4305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289309" y="5827550"/>
                    <a:ext cx="217284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D173A27D-0B2B-CF42-0719-EE5DF5D8A5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539905" y="5744424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5BEE2763-F225-115D-B6DA-1E878FF9C7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556773" y="5947366"/>
                    <a:ext cx="217283" cy="221811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47" name="Group 248">
                  <a:extLst>
                    <a:ext uri="{FF2B5EF4-FFF2-40B4-BE49-F238E27FC236}">
                      <a16:creationId xmlns:a16="http://schemas.microsoft.com/office/drawing/2014/main" id="{A99D5978-BF10-70FF-7F95-6423D2849F0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7618759">
                  <a:off x="3986880" y="6528925"/>
                  <a:ext cx="190665" cy="130311"/>
                  <a:chOff x="3393430" y="6072386"/>
                  <a:chExt cx="478316" cy="326905"/>
                </a:xfrm>
                <a:grpFill/>
              </p:grpSpPr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88F382F2-7331-C986-B0CD-C6E800AE810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93430" y="6125661"/>
                    <a:ext cx="217285" cy="221808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56A91F92-10C0-019E-48F3-BBF98462A8F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54462" y="6072386"/>
                    <a:ext cx="217284" cy="221811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4F758C4F-E892-2E42-0CE7-6224233B970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520289" y="6177481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48" name="Group 252">
                  <a:extLst>
                    <a:ext uri="{FF2B5EF4-FFF2-40B4-BE49-F238E27FC236}">
                      <a16:creationId xmlns:a16="http://schemas.microsoft.com/office/drawing/2014/main" id="{9DF964B2-FC79-17B3-3E05-57C93F23B30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4937451">
                  <a:off x="4169388" y="6258130"/>
                  <a:ext cx="135437" cy="106807"/>
                  <a:chOff x="3417419" y="5744424"/>
                  <a:chExt cx="339769" cy="267944"/>
                </a:xfrm>
                <a:grpFill/>
              </p:grpSpPr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2FD8171B-0BBD-18AE-9B40-15F5FAF840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7419" y="5790557"/>
                    <a:ext cx="217285" cy="221811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670C79C6-C206-B419-D421-61B64CF1CD4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539905" y="5744424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114" name="Group 278">
                <a:extLst>
                  <a:ext uri="{FF2B5EF4-FFF2-40B4-BE49-F238E27FC236}">
                    <a16:creationId xmlns:a16="http://schemas.microsoft.com/office/drawing/2014/main" id="{7A8197A0-9A68-1F38-BB14-42A4900FD4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5975965">
                <a:off x="6365990" y="6159285"/>
                <a:ext cx="124043" cy="151645"/>
                <a:chOff x="3738796" y="5997697"/>
                <a:chExt cx="366095" cy="447536"/>
              </a:xfrm>
              <a:grpFill/>
            </p:grpSpPr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A4DBEBE2-B427-94BA-BAA1-9B999F6F44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87606" y="5997697"/>
                  <a:ext cx="217285" cy="221811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674FD39B-7B6F-9D4D-D1AB-AFF51BE9E3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738796" y="6223421"/>
                  <a:ext cx="217285" cy="221812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15" name="Group 282">
                <a:extLst>
                  <a:ext uri="{FF2B5EF4-FFF2-40B4-BE49-F238E27FC236}">
                    <a16:creationId xmlns:a16="http://schemas.microsoft.com/office/drawing/2014/main" id="{53E81F8D-3802-5FFE-08EF-CD216562391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34534">
                <a:off x="6337668" y="6059887"/>
                <a:ext cx="147750" cy="142942"/>
                <a:chOff x="3329726" y="5867166"/>
                <a:chExt cx="436045" cy="421859"/>
              </a:xfrm>
              <a:grpFill/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D0FFDDDA-45BE-9F68-DF47-AF3ABF4A5C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29726" y="5867166"/>
                  <a:ext cx="217283" cy="221810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3D821E46-775C-C709-99B0-95295DC960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48489" y="5870435"/>
                  <a:ext cx="217282" cy="221811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99ACAB2A-C588-6FD2-1B62-3F798B9CFA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12754" y="6067215"/>
                  <a:ext cx="217283" cy="221810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16" name="Group 286">
                <a:extLst>
                  <a:ext uri="{FF2B5EF4-FFF2-40B4-BE49-F238E27FC236}">
                    <a16:creationId xmlns:a16="http://schemas.microsoft.com/office/drawing/2014/main" id="{81FCF3D8-DE2C-3452-2D3B-6A20783A41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45561" y="6088039"/>
                <a:ext cx="91710" cy="159213"/>
                <a:chOff x="3226542" y="5961707"/>
                <a:chExt cx="270664" cy="469881"/>
              </a:xfrm>
              <a:grpFill/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8908BDBF-97A4-7816-CAA5-247AEAFC8B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26542" y="5961707"/>
                  <a:ext cx="217283" cy="221811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E45A1B5D-C452-6E68-7D06-F4286BC612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79921" y="6209777"/>
                  <a:ext cx="217285" cy="221811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93297C1-A3BF-C3B2-34AA-FB0DC113EF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7618759">
                <a:off x="7225009" y="6213009"/>
                <a:ext cx="73623" cy="75159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grpSp>
            <p:nvGrpSpPr>
              <p:cNvPr id="118" name="Group 302">
                <a:extLst>
                  <a:ext uri="{FF2B5EF4-FFF2-40B4-BE49-F238E27FC236}">
                    <a16:creationId xmlns:a16="http://schemas.microsoft.com/office/drawing/2014/main" id="{E82138DC-7A04-B1B7-3E0D-E3B881AC35E5}"/>
                  </a:ext>
                </a:extLst>
              </p:cNvPr>
              <p:cNvGrpSpPr/>
              <p:nvPr/>
            </p:nvGrpSpPr>
            <p:grpSpPr>
              <a:xfrm rot="15937221">
                <a:off x="6866237" y="5959993"/>
                <a:ext cx="259585" cy="425607"/>
                <a:chOff x="4060294" y="6202526"/>
                <a:chExt cx="305384" cy="500693"/>
              </a:xfrm>
              <a:grpFill/>
            </p:grpSpPr>
            <p:grpSp>
              <p:nvGrpSpPr>
                <p:cNvPr id="123" name="Group 240">
                  <a:extLst>
                    <a:ext uri="{FF2B5EF4-FFF2-40B4-BE49-F238E27FC236}">
                      <a16:creationId xmlns:a16="http://schemas.microsoft.com/office/drawing/2014/main" id="{BBACD1AA-1EE0-907E-ECB5-04E476B302C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063112" y="6312305"/>
                  <a:ext cx="126153" cy="165754"/>
                  <a:chOff x="3630448" y="5991822"/>
                  <a:chExt cx="316473" cy="415824"/>
                </a:xfrm>
                <a:grpFill/>
              </p:grpSpPr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C72FA356-807A-4998-EBBB-4D80AC49D25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729642" y="5991822"/>
                    <a:ext cx="217279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04CFC6A9-16C2-7970-F0D7-319DCFE0B7F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30448" y="6185836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4" name="Group 244">
                  <a:extLst>
                    <a:ext uri="{FF2B5EF4-FFF2-40B4-BE49-F238E27FC236}">
                      <a16:creationId xmlns:a16="http://schemas.microsoft.com/office/drawing/2014/main" id="{8B8A5663-071C-D411-F352-2BAB514EC3E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7618759">
                  <a:off x="4123503" y="6391495"/>
                  <a:ext cx="178446" cy="175028"/>
                  <a:chOff x="3336202" y="5744424"/>
                  <a:chExt cx="447661" cy="439093"/>
                </a:xfrm>
                <a:grpFill/>
              </p:grpSpPr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1E082A23-BDA2-456B-44A6-AE5841248C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36202" y="5961707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1340BD33-0408-EE6E-C66C-21128593F7E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539905" y="5744424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ECC0180D-4A4D-9522-DD60-34A02A43C74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566581" y="5927166"/>
                    <a:ext cx="217282" cy="22181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5" name="Group 248">
                  <a:extLst>
                    <a:ext uri="{FF2B5EF4-FFF2-40B4-BE49-F238E27FC236}">
                      <a16:creationId xmlns:a16="http://schemas.microsoft.com/office/drawing/2014/main" id="{AE99B236-0857-ECAE-14BE-BEDEA32FC5E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7618759">
                  <a:off x="4028702" y="6525181"/>
                  <a:ext cx="209630" cy="146445"/>
                  <a:chOff x="3411340" y="6174477"/>
                  <a:chExt cx="525894" cy="367384"/>
                </a:xfrm>
                <a:grpFill/>
              </p:grpSpPr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97AD7303-C7A2-5012-0219-17221867C7E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11340" y="6320049"/>
                    <a:ext cx="217283" cy="22181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3B479D53-D90D-B773-8C1E-9CEDA9B22EF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72268" y="6266665"/>
                    <a:ext cx="217285" cy="22181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E4019D61-17CA-EDC3-6E4B-FAB3112D635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719951" y="6174477"/>
                    <a:ext cx="217283" cy="221811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</p:grpSp>
            <p:grpSp>
              <p:nvGrpSpPr>
                <p:cNvPr id="126" name="Group 252">
                  <a:extLst>
                    <a:ext uri="{FF2B5EF4-FFF2-40B4-BE49-F238E27FC236}">
                      <a16:creationId xmlns:a16="http://schemas.microsoft.com/office/drawing/2014/main" id="{7CC633F8-C57C-61CB-5242-6DF26100924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4937451">
                  <a:off x="4183989" y="6197075"/>
                  <a:ext cx="176237" cy="187140"/>
                  <a:chOff x="3383608" y="5744424"/>
                  <a:chExt cx="442121" cy="469473"/>
                </a:xfrm>
                <a:grpFill/>
              </p:grpSpPr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CF29D6A0-F507-2889-6900-D074DA1AB11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83608" y="5861843"/>
                    <a:ext cx="217281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9115559F-FEB1-5A17-4D46-1282C6CFEC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539905" y="5744424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E5C366B2-64E5-7C8B-89B7-8437CF7718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608446" y="5992087"/>
                    <a:ext cx="217283" cy="22181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 sz="1688" kern="0">
                      <a:solidFill>
                        <a:sysClr val="window" lastClr="FFFFFF"/>
                      </a:solidFill>
                      <a:latin typeface="+mn-lt"/>
                    </a:endParaRPr>
                  </a:p>
                </p:txBody>
              </p:sp>
            </p:grpSp>
          </p:grpSp>
          <p:grpSp>
            <p:nvGrpSpPr>
              <p:cNvPr id="119" name="Group 335">
                <a:extLst>
                  <a:ext uri="{FF2B5EF4-FFF2-40B4-BE49-F238E27FC236}">
                    <a16:creationId xmlns:a16="http://schemas.microsoft.com/office/drawing/2014/main" id="{338750CF-6762-0821-F4D6-95D217609A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048937">
                <a:off x="7142986" y="6089099"/>
                <a:ext cx="156985" cy="225307"/>
                <a:chOff x="3253476" y="6132370"/>
                <a:chExt cx="463308" cy="664926"/>
              </a:xfrm>
              <a:grpFill/>
            </p:grpSpPr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216FC4E7-2B26-D0DE-67EB-6B093B78CE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253476" y="6132370"/>
                  <a:ext cx="217282" cy="221811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118C6970-35BB-F2B8-788C-93ACEA5828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34795" y="6575491"/>
                  <a:ext cx="217285" cy="221805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F150740F-1DEC-361F-F65C-7E09419007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99504" y="6220165"/>
                  <a:ext cx="217280" cy="221809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 sz="1688" kern="0">
                    <a:solidFill>
                      <a:sysClr val="window" lastClr="FFFFFF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89" name="Group 282">
              <a:extLst>
                <a:ext uri="{FF2B5EF4-FFF2-40B4-BE49-F238E27FC236}">
                  <a16:creationId xmlns:a16="http://schemas.microsoft.com/office/drawing/2014/main" id="{95F906A9-7A12-0D5C-02A1-FE7AEC27B652}"/>
                </a:ext>
              </a:extLst>
            </p:cNvPr>
            <p:cNvGrpSpPr>
              <a:grpSpLocks noChangeAspect="1"/>
            </p:cNvGrpSpPr>
            <p:nvPr/>
          </p:nvGrpSpPr>
          <p:grpSpPr>
            <a:xfrm rot="11034534">
              <a:off x="5107959" y="3671269"/>
              <a:ext cx="123218" cy="191671"/>
              <a:chOff x="3336202" y="5744424"/>
              <a:chExt cx="420986" cy="654867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15F00601-1195-1957-7529-913FA69421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6202" y="5961707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9622FFBC-AEEF-93BD-29A9-05C6820C70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39905" y="5744424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A6CFDF3E-BA0E-1E25-23D6-C9E811CD11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20289" y="6177481"/>
                <a:ext cx="217283" cy="221810"/>
              </a:xfrm>
              <a:prstGeom prst="ellips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  <p:grpSp>
          <p:nvGrpSpPr>
            <p:cNvPr id="90" name="Group 507">
              <a:extLst>
                <a:ext uri="{FF2B5EF4-FFF2-40B4-BE49-F238E27FC236}">
                  <a16:creationId xmlns:a16="http://schemas.microsoft.com/office/drawing/2014/main" id="{C7ED8594-0829-BFE6-C256-C79699A62E7D}"/>
                </a:ext>
              </a:extLst>
            </p:cNvPr>
            <p:cNvGrpSpPr/>
            <p:nvPr/>
          </p:nvGrpSpPr>
          <p:grpSpPr>
            <a:xfrm rot="16200000">
              <a:off x="5459970" y="3593431"/>
              <a:ext cx="1233008" cy="719602"/>
              <a:chOff x="6766561" y="5119818"/>
              <a:chExt cx="1427425" cy="833068"/>
            </a:xfrm>
          </p:grpSpPr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75387D53-81DD-AED4-D351-C62BD212DF7D}"/>
                  </a:ext>
                </a:extLst>
              </p:cNvPr>
              <p:cNvSpPr/>
              <p:nvPr/>
            </p:nvSpPr>
            <p:spPr>
              <a:xfrm>
                <a:off x="6766561" y="5119818"/>
                <a:ext cx="718765" cy="833066"/>
              </a:xfrm>
              <a:custGeom>
                <a:avLst/>
                <a:gdLst>
                  <a:gd name="connsiteX0" fmla="*/ 0 w 699715"/>
                  <a:gd name="connsiteY0" fmla="*/ 0 h 817660"/>
                  <a:gd name="connsiteX1" fmla="*/ 270344 w 699715"/>
                  <a:gd name="connsiteY1" fmla="*/ 63611 h 817660"/>
                  <a:gd name="connsiteX2" fmla="*/ 516835 w 699715"/>
                  <a:gd name="connsiteY2" fmla="*/ 373711 h 817660"/>
                  <a:gd name="connsiteX3" fmla="*/ 644056 w 699715"/>
                  <a:gd name="connsiteY3" fmla="*/ 747423 h 817660"/>
                  <a:gd name="connsiteX4" fmla="*/ 699715 w 699715"/>
                  <a:gd name="connsiteY4" fmla="*/ 795131 h 817660"/>
                  <a:gd name="connsiteX0" fmla="*/ 0 w 699715"/>
                  <a:gd name="connsiteY0" fmla="*/ 0 h 816334"/>
                  <a:gd name="connsiteX1" fmla="*/ 270344 w 699715"/>
                  <a:gd name="connsiteY1" fmla="*/ 63611 h 816334"/>
                  <a:gd name="connsiteX2" fmla="*/ 485030 w 699715"/>
                  <a:gd name="connsiteY2" fmla="*/ 381663 h 816334"/>
                  <a:gd name="connsiteX3" fmla="*/ 644056 w 699715"/>
                  <a:gd name="connsiteY3" fmla="*/ 747423 h 816334"/>
                  <a:gd name="connsiteX4" fmla="*/ 699715 w 699715"/>
                  <a:gd name="connsiteY4" fmla="*/ 795131 h 816334"/>
                  <a:gd name="connsiteX0" fmla="*/ 0 w 699715"/>
                  <a:gd name="connsiteY0" fmla="*/ 0 h 816334"/>
                  <a:gd name="connsiteX1" fmla="*/ 270344 w 699715"/>
                  <a:gd name="connsiteY1" fmla="*/ 95416 h 816334"/>
                  <a:gd name="connsiteX2" fmla="*/ 485030 w 699715"/>
                  <a:gd name="connsiteY2" fmla="*/ 381663 h 816334"/>
                  <a:gd name="connsiteX3" fmla="*/ 644056 w 699715"/>
                  <a:gd name="connsiteY3" fmla="*/ 747423 h 816334"/>
                  <a:gd name="connsiteX4" fmla="*/ 699715 w 699715"/>
                  <a:gd name="connsiteY4" fmla="*/ 795131 h 816334"/>
                  <a:gd name="connsiteX0" fmla="*/ 0 w 703525"/>
                  <a:gd name="connsiteY0" fmla="*/ 0 h 818239"/>
                  <a:gd name="connsiteX1" fmla="*/ 270344 w 703525"/>
                  <a:gd name="connsiteY1" fmla="*/ 95416 h 818239"/>
                  <a:gd name="connsiteX2" fmla="*/ 485030 w 703525"/>
                  <a:gd name="connsiteY2" fmla="*/ 381663 h 818239"/>
                  <a:gd name="connsiteX3" fmla="*/ 644056 w 703525"/>
                  <a:gd name="connsiteY3" fmla="*/ 747423 h 818239"/>
                  <a:gd name="connsiteX4" fmla="*/ 703525 w 703525"/>
                  <a:gd name="connsiteY4" fmla="*/ 806561 h 818239"/>
                  <a:gd name="connsiteX0" fmla="*/ 0 w 718765"/>
                  <a:gd name="connsiteY0" fmla="*/ 0 h 833065"/>
                  <a:gd name="connsiteX1" fmla="*/ 270344 w 718765"/>
                  <a:gd name="connsiteY1" fmla="*/ 95416 h 833065"/>
                  <a:gd name="connsiteX2" fmla="*/ 485030 w 718765"/>
                  <a:gd name="connsiteY2" fmla="*/ 381663 h 833065"/>
                  <a:gd name="connsiteX3" fmla="*/ 644056 w 718765"/>
                  <a:gd name="connsiteY3" fmla="*/ 747423 h 833065"/>
                  <a:gd name="connsiteX4" fmla="*/ 718765 w 718765"/>
                  <a:gd name="connsiteY4" fmla="*/ 821801 h 833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765" h="833065">
                    <a:moveTo>
                      <a:pt x="0" y="0"/>
                    </a:moveTo>
                    <a:cubicBezTo>
                      <a:pt x="92102" y="663"/>
                      <a:pt x="189506" y="31806"/>
                      <a:pt x="270344" y="95416"/>
                    </a:cubicBezTo>
                    <a:cubicBezTo>
                      <a:pt x="351182" y="159026"/>
                      <a:pt x="422745" y="272995"/>
                      <a:pt x="485030" y="381663"/>
                    </a:cubicBezTo>
                    <a:cubicBezTo>
                      <a:pt x="547315" y="490331"/>
                      <a:pt x="605100" y="674067"/>
                      <a:pt x="644056" y="747423"/>
                    </a:cubicBezTo>
                    <a:cubicBezTo>
                      <a:pt x="683012" y="820779"/>
                      <a:pt x="706175" y="833065"/>
                      <a:pt x="718765" y="821801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FEE2C2C1-F092-DB57-BD3D-E5B40E98C3E9}"/>
                  </a:ext>
                </a:extLst>
              </p:cNvPr>
              <p:cNvSpPr/>
              <p:nvPr/>
            </p:nvSpPr>
            <p:spPr>
              <a:xfrm flipH="1">
                <a:off x="7475221" y="5119820"/>
                <a:ext cx="718765" cy="833066"/>
              </a:xfrm>
              <a:custGeom>
                <a:avLst/>
                <a:gdLst>
                  <a:gd name="connsiteX0" fmla="*/ 0 w 699715"/>
                  <a:gd name="connsiteY0" fmla="*/ 0 h 817660"/>
                  <a:gd name="connsiteX1" fmla="*/ 270344 w 699715"/>
                  <a:gd name="connsiteY1" fmla="*/ 63611 h 817660"/>
                  <a:gd name="connsiteX2" fmla="*/ 516835 w 699715"/>
                  <a:gd name="connsiteY2" fmla="*/ 373711 h 817660"/>
                  <a:gd name="connsiteX3" fmla="*/ 644056 w 699715"/>
                  <a:gd name="connsiteY3" fmla="*/ 747423 h 817660"/>
                  <a:gd name="connsiteX4" fmla="*/ 699715 w 699715"/>
                  <a:gd name="connsiteY4" fmla="*/ 795131 h 817660"/>
                  <a:gd name="connsiteX0" fmla="*/ 0 w 699715"/>
                  <a:gd name="connsiteY0" fmla="*/ 0 h 816334"/>
                  <a:gd name="connsiteX1" fmla="*/ 270344 w 699715"/>
                  <a:gd name="connsiteY1" fmla="*/ 63611 h 816334"/>
                  <a:gd name="connsiteX2" fmla="*/ 485030 w 699715"/>
                  <a:gd name="connsiteY2" fmla="*/ 381663 h 816334"/>
                  <a:gd name="connsiteX3" fmla="*/ 644056 w 699715"/>
                  <a:gd name="connsiteY3" fmla="*/ 747423 h 816334"/>
                  <a:gd name="connsiteX4" fmla="*/ 699715 w 699715"/>
                  <a:gd name="connsiteY4" fmla="*/ 795131 h 816334"/>
                  <a:gd name="connsiteX0" fmla="*/ 0 w 699715"/>
                  <a:gd name="connsiteY0" fmla="*/ 0 h 816334"/>
                  <a:gd name="connsiteX1" fmla="*/ 270344 w 699715"/>
                  <a:gd name="connsiteY1" fmla="*/ 95416 h 816334"/>
                  <a:gd name="connsiteX2" fmla="*/ 485030 w 699715"/>
                  <a:gd name="connsiteY2" fmla="*/ 381663 h 816334"/>
                  <a:gd name="connsiteX3" fmla="*/ 644056 w 699715"/>
                  <a:gd name="connsiteY3" fmla="*/ 747423 h 816334"/>
                  <a:gd name="connsiteX4" fmla="*/ 699715 w 699715"/>
                  <a:gd name="connsiteY4" fmla="*/ 795131 h 816334"/>
                  <a:gd name="connsiteX0" fmla="*/ 0 w 703525"/>
                  <a:gd name="connsiteY0" fmla="*/ 0 h 818239"/>
                  <a:gd name="connsiteX1" fmla="*/ 270344 w 703525"/>
                  <a:gd name="connsiteY1" fmla="*/ 95416 h 818239"/>
                  <a:gd name="connsiteX2" fmla="*/ 485030 w 703525"/>
                  <a:gd name="connsiteY2" fmla="*/ 381663 h 818239"/>
                  <a:gd name="connsiteX3" fmla="*/ 644056 w 703525"/>
                  <a:gd name="connsiteY3" fmla="*/ 747423 h 818239"/>
                  <a:gd name="connsiteX4" fmla="*/ 703525 w 703525"/>
                  <a:gd name="connsiteY4" fmla="*/ 806561 h 818239"/>
                  <a:gd name="connsiteX0" fmla="*/ 0 w 718765"/>
                  <a:gd name="connsiteY0" fmla="*/ 0 h 833065"/>
                  <a:gd name="connsiteX1" fmla="*/ 270344 w 718765"/>
                  <a:gd name="connsiteY1" fmla="*/ 95416 h 833065"/>
                  <a:gd name="connsiteX2" fmla="*/ 485030 w 718765"/>
                  <a:gd name="connsiteY2" fmla="*/ 381663 h 833065"/>
                  <a:gd name="connsiteX3" fmla="*/ 644056 w 718765"/>
                  <a:gd name="connsiteY3" fmla="*/ 747423 h 833065"/>
                  <a:gd name="connsiteX4" fmla="*/ 718765 w 718765"/>
                  <a:gd name="connsiteY4" fmla="*/ 821801 h 833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8765" h="833065">
                    <a:moveTo>
                      <a:pt x="0" y="0"/>
                    </a:moveTo>
                    <a:cubicBezTo>
                      <a:pt x="92102" y="663"/>
                      <a:pt x="189506" y="31806"/>
                      <a:pt x="270344" y="95416"/>
                    </a:cubicBezTo>
                    <a:cubicBezTo>
                      <a:pt x="351182" y="159026"/>
                      <a:pt x="422745" y="272995"/>
                      <a:pt x="485030" y="381663"/>
                    </a:cubicBezTo>
                    <a:cubicBezTo>
                      <a:pt x="547315" y="490331"/>
                      <a:pt x="605100" y="674067"/>
                      <a:pt x="644056" y="747423"/>
                    </a:cubicBezTo>
                    <a:cubicBezTo>
                      <a:pt x="683012" y="820779"/>
                      <a:pt x="706175" y="833065"/>
                      <a:pt x="718765" y="821801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  <p:sp>
          <p:nvSpPr>
            <p:cNvPr id="91" name="Plus 90">
              <a:extLst>
                <a:ext uri="{FF2B5EF4-FFF2-40B4-BE49-F238E27FC236}">
                  <a16:creationId xmlns:a16="http://schemas.microsoft.com/office/drawing/2014/main" id="{C1BD2118-CF42-9DA5-3478-7CDE78160E08}"/>
                </a:ext>
              </a:extLst>
            </p:cNvPr>
            <p:cNvSpPr/>
            <p:nvPr/>
          </p:nvSpPr>
          <p:spPr>
            <a:xfrm>
              <a:off x="2439116" y="4538588"/>
              <a:ext cx="343417" cy="336548"/>
            </a:xfrm>
            <a:prstGeom prst="mathPl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>
                <a:defRPr/>
              </a:pPr>
              <a:endParaRPr lang="en-US" sz="1688" kern="0" dirty="0">
                <a:solidFill>
                  <a:sysClr val="window" lastClr="FFFFFF"/>
                </a:solidFill>
                <a:latin typeface="+mn-lt"/>
              </a:endParaRPr>
            </a:p>
          </p:txBody>
        </p:sp>
        <p:sp>
          <p:nvSpPr>
            <p:cNvPr id="92" name="Plus 91">
              <a:extLst>
                <a:ext uri="{FF2B5EF4-FFF2-40B4-BE49-F238E27FC236}">
                  <a16:creationId xmlns:a16="http://schemas.microsoft.com/office/drawing/2014/main" id="{2817D814-DD21-620C-544D-F048C70F58EE}"/>
                </a:ext>
              </a:extLst>
            </p:cNvPr>
            <p:cNvSpPr/>
            <p:nvPr/>
          </p:nvSpPr>
          <p:spPr>
            <a:xfrm>
              <a:off x="4342787" y="4532865"/>
              <a:ext cx="343417" cy="336548"/>
            </a:xfrm>
            <a:prstGeom prst="mathPl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>
                <a:defRPr/>
              </a:pPr>
              <a:endParaRPr lang="en-US" sz="1688" kern="0">
                <a:solidFill>
                  <a:sysClr val="window" lastClr="FFFFFF"/>
                </a:solidFill>
                <a:latin typeface="+mn-lt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5C17276-F008-FB25-1ECF-29DEF64FC63E}"/>
                </a:ext>
              </a:extLst>
            </p:cNvPr>
            <p:cNvSpPr txBox="1"/>
            <p:nvPr/>
          </p:nvSpPr>
          <p:spPr>
            <a:xfrm>
              <a:off x="2789076" y="1035144"/>
              <a:ext cx="1604561" cy="349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13" kern="0" dirty="0">
                  <a:solidFill>
                    <a:sysClr val="windowText" lastClr="000000"/>
                  </a:solidFill>
                  <a:latin typeface="+mn-lt"/>
                </a:rPr>
                <a:t>Trap electrodes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B43D0C2-1913-275F-C3AF-09C52C1C5BB0}"/>
                </a:ext>
              </a:extLst>
            </p:cNvPr>
            <p:cNvSpPr txBox="1"/>
            <p:nvPr/>
          </p:nvSpPr>
          <p:spPr>
            <a:xfrm>
              <a:off x="4852764" y="40753"/>
              <a:ext cx="1888435" cy="590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13" kern="0" dirty="0">
                  <a:solidFill>
                    <a:sysClr val="windowText" lastClr="000000"/>
                  </a:solidFill>
                  <a:latin typeface="+mn-lt"/>
                </a:rPr>
                <a:t>Magnetic field,</a:t>
              </a:r>
            </a:p>
            <a:p>
              <a:pPr>
                <a:defRPr/>
              </a:pPr>
              <a:r>
                <a:rPr lang="en-US" sz="1313" kern="0" dirty="0">
                  <a:solidFill>
                    <a:sysClr val="windowText" lastClr="000000"/>
                  </a:solidFill>
                  <a:latin typeface="+mn-lt"/>
                </a:rPr>
                <a:t>up to several Tesla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FB9111D-01F0-500D-4B8A-88FDE8952CCE}"/>
                </a:ext>
              </a:extLst>
            </p:cNvPr>
            <p:cNvSpPr txBox="1"/>
            <p:nvPr/>
          </p:nvSpPr>
          <p:spPr>
            <a:xfrm>
              <a:off x="6073946" y="824449"/>
              <a:ext cx="954888" cy="590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13" kern="0" dirty="0">
                  <a:solidFill>
                    <a:sysClr val="windowText" lastClr="000000"/>
                  </a:solidFill>
                  <a:latin typeface="+mn-lt"/>
                </a:rPr>
                <a:t>Electron</a:t>
              </a:r>
            </a:p>
            <a:p>
              <a:pPr>
                <a:defRPr/>
              </a:pPr>
              <a:r>
                <a:rPr lang="en-US" sz="1313" kern="0" dirty="0">
                  <a:solidFill>
                    <a:sysClr val="windowText" lastClr="000000"/>
                  </a:solidFill>
                  <a:latin typeface="+mn-lt"/>
                </a:rPr>
                <a:t>collector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222057A-11F2-3E67-E925-7FA7972B7B12}"/>
                </a:ext>
              </a:extLst>
            </p:cNvPr>
            <p:cNvSpPr txBox="1"/>
            <p:nvPr/>
          </p:nvSpPr>
          <p:spPr>
            <a:xfrm>
              <a:off x="-615980" y="1275940"/>
              <a:ext cx="1379747" cy="590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13" kern="0" dirty="0">
                  <a:solidFill>
                    <a:sysClr val="windowText" lastClr="000000"/>
                  </a:solidFill>
                  <a:latin typeface="+mn-lt"/>
                </a:rPr>
                <a:t>Electron</a:t>
              </a:r>
            </a:p>
            <a:p>
              <a:pPr>
                <a:defRPr/>
              </a:pPr>
              <a:r>
                <a:rPr lang="en-US" sz="1313" kern="0" dirty="0">
                  <a:solidFill>
                    <a:sysClr val="windowText" lastClr="000000"/>
                  </a:solidFill>
                  <a:latin typeface="+mn-lt"/>
                </a:rPr>
                <a:t> gun cathode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CCC341DF-1486-F0AF-B630-D4845743C8A3}"/>
                </a:ext>
              </a:extLst>
            </p:cNvPr>
            <p:cNvSpPr txBox="1"/>
            <p:nvPr/>
          </p:nvSpPr>
          <p:spPr>
            <a:xfrm>
              <a:off x="6493235" y="3539426"/>
              <a:ext cx="2445858" cy="830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313" kern="0" dirty="0">
                  <a:solidFill>
                    <a:sysClr val="windowText" lastClr="000000"/>
                  </a:solidFill>
                  <a:latin typeface="+mn-lt"/>
                </a:rPr>
                <a:t>Radial space-charge potential from the electron beam</a:t>
              </a: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5E14BEBC-BED8-F057-7C3E-50CD4AC7641C}"/>
                </a:ext>
              </a:extLst>
            </p:cNvPr>
            <p:cNvSpPr/>
            <p:nvPr/>
          </p:nvSpPr>
          <p:spPr>
            <a:xfrm>
              <a:off x="1040920" y="850789"/>
              <a:ext cx="1249055" cy="825162"/>
            </a:xfrm>
            <a:custGeom>
              <a:avLst/>
              <a:gdLst>
                <a:gd name="connsiteX0" fmla="*/ 278295 w 1248354"/>
                <a:gd name="connsiteY0" fmla="*/ 39756 h 787179"/>
                <a:gd name="connsiteX1" fmla="*/ 0 w 1248354"/>
                <a:gd name="connsiteY1" fmla="*/ 270344 h 787179"/>
                <a:gd name="connsiteX2" fmla="*/ 206734 w 1248354"/>
                <a:gd name="connsiteY2" fmla="*/ 429370 h 787179"/>
                <a:gd name="connsiteX3" fmla="*/ 174928 w 1248354"/>
                <a:gd name="connsiteY3" fmla="*/ 652007 h 787179"/>
                <a:gd name="connsiteX4" fmla="*/ 437321 w 1248354"/>
                <a:gd name="connsiteY4" fmla="*/ 787179 h 787179"/>
                <a:gd name="connsiteX5" fmla="*/ 572494 w 1248354"/>
                <a:gd name="connsiteY5" fmla="*/ 699715 h 787179"/>
                <a:gd name="connsiteX6" fmla="*/ 898497 w 1248354"/>
                <a:gd name="connsiteY6" fmla="*/ 771276 h 787179"/>
                <a:gd name="connsiteX7" fmla="*/ 906448 w 1248354"/>
                <a:gd name="connsiteY7" fmla="*/ 524786 h 787179"/>
                <a:gd name="connsiteX8" fmla="*/ 1137036 w 1248354"/>
                <a:gd name="connsiteY8" fmla="*/ 469127 h 787179"/>
                <a:gd name="connsiteX9" fmla="*/ 1121134 w 1248354"/>
                <a:gd name="connsiteY9" fmla="*/ 278295 h 787179"/>
                <a:gd name="connsiteX10" fmla="*/ 1248354 w 1248354"/>
                <a:gd name="connsiteY10" fmla="*/ 111318 h 787179"/>
                <a:gd name="connsiteX11" fmla="*/ 914400 w 1248354"/>
                <a:gd name="connsiteY11" fmla="*/ 111318 h 787179"/>
                <a:gd name="connsiteX12" fmla="*/ 747422 w 1248354"/>
                <a:gd name="connsiteY12" fmla="*/ 0 h 787179"/>
                <a:gd name="connsiteX13" fmla="*/ 628153 w 1248354"/>
                <a:gd name="connsiteY13" fmla="*/ 47708 h 787179"/>
                <a:gd name="connsiteX14" fmla="*/ 278295 w 1248354"/>
                <a:gd name="connsiteY14" fmla="*/ 39756 h 787179"/>
                <a:gd name="connsiteX0" fmla="*/ 278295 w 1137036"/>
                <a:gd name="connsiteY0" fmla="*/ 39756 h 787179"/>
                <a:gd name="connsiteX1" fmla="*/ 0 w 1137036"/>
                <a:gd name="connsiteY1" fmla="*/ 270344 h 787179"/>
                <a:gd name="connsiteX2" fmla="*/ 206734 w 1137036"/>
                <a:gd name="connsiteY2" fmla="*/ 429370 h 787179"/>
                <a:gd name="connsiteX3" fmla="*/ 174928 w 1137036"/>
                <a:gd name="connsiteY3" fmla="*/ 652007 h 787179"/>
                <a:gd name="connsiteX4" fmla="*/ 437321 w 1137036"/>
                <a:gd name="connsiteY4" fmla="*/ 787179 h 787179"/>
                <a:gd name="connsiteX5" fmla="*/ 572494 w 1137036"/>
                <a:gd name="connsiteY5" fmla="*/ 699715 h 787179"/>
                <a:gd name="connsiteX6" fmla="*/ 898497 w 1137036"/>
                <a:gd name="connsiteY6" fmla="*/ 771276 h 787179"/>
                <a:gd name="connsiteX7" fmla="*/ 906448 w 1137036"/>
                <a:gd name="connsiteY7" fmla="*/ 524786 h 787179"/>
                <a:gd name="connsiteX8" fmla="*/ 1137036 w 1137036"/>
                <a:gd name="connsiteY8" fmla="*/ 469127 h 787179"/>
                <a:gd name="connsiteX9" fmla="*/ 1121134 w 1137036"/>
                <a:gd name="connsiteY9" fmla="*/ 278295 h 787179"/>
                <a:gd name="connsiteX10" fmla="*/ 954156 w 1137036"/>
                <a:gd name="connsiteY10" fmla="*/ 270344 h 787179"/>
                <a:gd name="connsiteX11" fmla="*/ 914400 w 1137036"/>
                <a:gd name="connsiteY11" fmla="*/ 111318 h 787179"/>
                <a:gd name="connsiteX12" fmla="*/ 747422 w 1137036"/>
                <a:gd name="connsiteY12" fmla="*/ 0 h 787179"/>
                <a:gd name="connsiteX13" fmla="*/ 628153 w 1137036"/>
                <a:gd name="connsiteY13" fmla="*/ 47708 h 787179"/>
                <a:gd name="connsiteX14" fmla="*/ 278295 w 1137036"/>
                <a:gd name="connsiteY14" fmla="*/ 39756 h 787179"/>
                <a:gd name="connsiteX0" fmla="*/ 278295 w 1137036"/>
                <a:gd name="connsiteY0" fmla="*/ 39756 h 787179"/>
                <a:gd name="connsiteX1" fmla="*/ 0 w 1137036"/>
                <a:gd name="connsiteY1" fmla="*/ 270344 h 787179"/>
                <a:gd name="connsiteX2" fmla="*/ 206734 w 1137036"/>
                <a:gd name="connsiteY2" fmla="*/ 429370 h 787179"/>
                <a:gd name="connsiteX3" fmla="*/ 174928 w 1137036"/>
                <a:gd name="connsiteY3" fmla="*/ 652007 h 787179"/>
                <a:gd name="connsiteX4" fmla="*/ 437321 w 1137036"/>
                <a:gd name="connsiteY4" fmla="*/ 787179 h 787179"/>
                <a:gd name="connsiteX5" fmla="*/ 572494 w 1137036"/>
                <a:gd name="connsiteY5" fmla="*/ 699715 h 787179"/>
                <a:gd name="connsiteX6" fmla="*/ 898497 w 1137036"/>
                <a:gd name="connsiteY6" fmla="*/ 771276 h 787179"/>
                <a:gd name="connsiteX7" fmla="*/ 906448 w 1137036"/>
                <a:gd name="connsiteY7" fmla="*/ 524786 h 787179"/>
                <a:gd name="connsiteX8" fmla="*/ 1137036 w 1137036"/>
                <a:gd name="connsiteY8" fmla="*/ 469127 h 787179"/>
                <a:gd name="connsiteX9" fmla="*/ 1121134 w 1137036"/>
                <a:gd name="connsiteY9" fmla="*/ 278295 h 787179"/>
                <a:gd name="connsiteX10" fmla="*/ 954156 w 1137036"/>
                <a:gd name="connsiteY10" fmla="*/ 270344 h 787179"/>
                <a:gd name="connsiteX11" fmla="*/ 914400 w 1137036"/>
                <a:gd name="connsiteY11" fmla="*/ 111318 h 787179"/>
                <a:gd name="connsiteX12" fmla="*/ 747422 w 1137036"/>
                <a:gd name="connsiteY12" fmla="*/ 0 h 787179"/>
                <a:gd name="connsiteX13" fmla="*/ 572494 w 1137036"/>
                <a:gd name="connsiteY13" fmla="*/ 127221 h 787179"/>
                <a:gd name="connsiteX14" fmla="*/ 278295 w 1137036"/>
                <a:gd name="connsiteY14" fmla="*/ 39756 h 787179"/>
                <a:gd name="connsiteX0" fmla="*/ 278295 w 1137036"/>
                <a:gd name="connsiteY0" fmla="*/ 0 h 747423"/>
                <a:gd name="connsiteX1" fmla="*/ 0 w 1137036"/>
                <a:gd name="connsiteY1" fmla="*/ 230588 h 747423"/>
                <a:gd name="connsiteX2" fmla="*/ 206734 w 1137036"/>
                <a:gd name="connsiteY2" fmla="*/ 389614 h 747423"/>
                <a:gd name="connsiteX3" fmla="*/ 174928 w 1137036"/>
                <a:gd name="connsiteY3" fmla="*/ 612251 h 747423"/>
                <a:gd name="connsiteX4" fmla="*/ 437321 w 1137036"/>
                <a:gd name="connsiteY4" fmla="*/ 747423 h 747423"/>
                <a:gd name="connsiteX5" fmla="*/ 572494 w 1137036"/>
                <a:gd name="connsiteY5" fmla="*/ 659959 h 747423"/>
                <a:gd name="connsiteX6" fmla="*/ 898497 w 1137036"/>
                <a:gd name="connsiteY6" fmla="*/ 731520 h 747423"/>
                <a:gd name="connsiteX7" fmla="*/ 906448 w 1137036"/>
                <a:gd name="connsiteY7" fmla="*/ 485030 h 747423"/>
                <a:gd name="connsiteX8" fmla="*/ 1137036 w 1137036"/>
                <a:gd name="connsiteY8" fmla="*/ 429371 h 747423"/>
                <a:gd name="connsiteX9" fmla="*/ 1121134 w 1137036"/>
                <a:gd name="connsiteY9" fmla="*/ 238539 h 747423"/>
                <a:gd name="connsiteX10" fmla="*/ 954156 w 1137036"/>
                <a:gd name="connsiteY10" fmla="*/ 230588 h 747423"/>
                <a:gd name="connsiteX11" fmla="*/ 914400 w 1137036"/>
                <a:gd name="connsiteY11" fmla="*/ 71562 h 747423"/>
                <a:gd name="connsiteX12" fmla="*/ 763325 w 1137036"/>
                <a:gd name="connsiteY12" fmla="*/ 143124 h 747423"/>
                <a:gd name="connsiteX13" fmla="*/ 572494 w 1137036"/>
                <a:gd name="connsiteY13" fmla="*/ 87465 h 747423"/>
                <a:gd name="connsiteX14" fmla="*/ 278295 w 1137036"/>
                <a:gd name="connsiteY14" fmla="*/ 0 h 747423"/>
                <a:gd name="connsiteX0" fmla="*/ 278295 w 1137036"/>
                <a:gd name="connsiteY0" fmla="*/ 0 h 747423"/>
                <a:gd name="connsiteX1" fmla="*/ 0 w 1137036"/>
                <a:gd name="connsiteY1" fmla="*/ 230588 h 747423"/>
                <a:gd name="connsiteX2" fmla="*/ 95416 w 1137036"/>
                <a:gd name="connsiteY2" fmla="*/ 397565 h 747423"/>
                <a:gd name="connsiteX3" fmla="*/ 174928 w 1137036"/>
                <a:gd name="connsiteY3" fmla="*/ 612251 h 747423"/>
                <a:gd name="connsiteX4" fmla="*/ 437321 w 1137036"/>
                <a:gd name="connsiteY4" fmla="*/ 747423 h 747423"/>
                <a:gd name="connsiteX5" fmla="*/ 572494 w 1137036"/>
                <a:gd name="connsiteY5" fmla="*/ 659959 h 747423"/>
                <a:gd name="connsiteX6" fmla="*/ 898497 w 1137036"/>
                <a:gd name="connsiteY6" fmla="*/ 731520 h 747423"/>
                <a:gd name="connsiteX7" fmla="*/ 906448 w 1137036"/>
                <a:gd name="connsiteY7" fmla="*/ 485030 h 747423"/>
                <a:gd name="connsiteX8" fmla="*/ 1137036 w 1137036"/>
                <a:gd name="connsiteY8" fmla="*/ 429371 h 747423"/>
                <a:gd name="connsiteX9" fmla="*/ 1121134 w 1137036"/>
                <a:gd name="connsiteY9" fmla="*/ 238539 h 747423"/>
                <a:gd name="connsiteX10" fmla="*/ 954156 w 1137036"/>
                <a:gd name="connsiteY10" fmla="*/ 230588 h 747423"/>
                <a:gd name="connsiteX11" fmla="*/ 914400 w 1137036"/>
                <a:gd name="connsiteY11" fmla="*/ 71562 h 747423"/>
                <a:gd name="connsiteX12" fmla="*/ 763325 w 1137036"/>
                <a:gd name="connsiteY12" fmla="*/ 143124 h 747423"/>
                <a:gd name="connsiteX13" fmla="*/ 572494 w 1137036"/>
                <a:gd name="connsiteY13" fmla="*/ 87465 h 747423"/>
                <a:gd name="connsiteX14" fmla="*/ 278295 w 1137036"/>
                <a:gd name="connsiteY14" fmla="*/ 0 h 747423"/>
                <a:gd name="connsiteX0" fmla="*/ 278295 w 1137036"/>
                <a:gd name="connsiteY0" fmla="*/ 0 h 747423"/>
                <a:gd name="connsiteX1" fmla="*/ 0 w 1137036"/>
                <a:gd name="connsiteY1" fmla="*/ 230588 h 747423"/>
                <a:gd name="connsiteX2" fmla="*/ 95416 w 1137036"/>
                <a:gd name="connsiteY2" fmla="*/ 397565 h 747423"/>
                <a:gd name="connsiteX3" fmla="*/ 174928 w 1137036"/>
                <a:gd name="connsiteY3" fmla="*/ 612251 h 747423"/>
                <a:gd name="connsiteX4" fmla="*/ 437321 w 1137036"/>
                <a:gd name="connsiteY4" fmla="*/ 747423 h 747423"/>
                <a:gd name="connsiteX5" fmla="*/ 588397 w 1137036"/>
                <a:gd name="connsiteY5" fmla="*/ 699716 h 747423"/>
                <a:gd name="connsiteX6" fmla="*/ 898497 w 1137036"/>
                <a:gd name="connsiteY6" fmla="*/ 731520 h 747423"/>
                <a:gd name="connsiteX7" fmla="*/ 906448 w 1137036"/>
                <a:gd name="connsiteY7" fmla="*/ 485030 h 747423"/>
                <a:gd name="connsiteX8" fmla="*/ 1137036 w 1137036"/>
                <a:gd name="connsiteY8" fmla="*/ 429371 h 747423"/>
                <a:gd name="connsiteX9" fmla="*/ 1121134 w 1137036"/>
                <a:gd name="connsiteY9" fmla="*/ 238539 h 747423"/>
                <a:gd name="connsiteX10" fmla="*/ 954156 w 1137036"/>
                <a:gd name="connsiteY10" fmla="*/ 230588 h 747423"/>
                <a:gd name="connsiteX11" fmla="*/ 914400 w 1137036"/>
                <a:gd name="connsiteY11" fmla="*/ 71562 h 747423"/>
                <a:gd name="connsiteX12" fmla="*/ 763325 w 1137036"/>
                <a:gd name="connsiteY12" fmla="*/ 143124 h 747423"/>
                <a:gd name="connsiteX13" fmla="*/ 572494 w 1137036"/>
                <a:gd name="connsiteY13" fmla="*/ 87465 h 747423"/>
                <a:gd name="connsiteX14" fmla="*/ 278295 w 1137036"/>
                <a:gd name="connsiteY14" fmla="*/ 0 h 747423"/>
                <a:gd name="connsiteX0" fmla="*/ 278295 w 1121134"/>
                <a:gd name="connsiteY0" fmla="*/ 0 h 747423"/>
                <a:gd name="connsiteX1" fmla="*/ 0 w 1121134"/>
                <a:gd name="connsiteY1" fmla="*/ 230588 h 747423"/>
                <a:gd name="connsiteX2" fmla="*/ 95416 w 1121134"/>
                <a:gd name="connsiteY2" fmla="*/ 397565 h 747423"/>
                <a:gd name="connsiteX3" fmla="*/ 174928 w 1121134"/>
                <a:gd name="connsiteY3" fmla="*/ 612251 h 747423"/>
                <a:gd name="connsiteX4" fmla="*/ 437321 w 1121134"/>
                <a:gd name="connsiteY4" fmla="*/ 747423 h 747423"/>
                <a:gd name="connsiteX5" fmla="*/ 588397 w 1121134"/>
                <a:gd name="connsiteY5" fmla="*/ 699716 h 747423"/>
                <a:gd name="connsiteX6" fmla="*/ 898497 w 1121134"/>
                <a:gd name="connsiteY6" fmla="*/ 731520 h 747423"/>
                <a:gd name="connsiteX7" fmla="*/ 906448 w 1121134"/>
                <a:gd name="connsiteY7" fmla="*/ 485030 h 747423"/>
                <a:gd name="connsiteX8" fmla="*/ 1025717 w 1121134"/>
                <a:gd name="connsiteY8" fmla="*/ 405517 h 747423"/>
                <a:gd name="connsiteX9" fmla="*/ 1121134 w 1121134"/>
                <a:gd name="connsiteY9" fmla="*/ 238539 h 747423"/>
                <a:gd name="connsiteX10" fmla="*/ 954156 w 1121134"/>
                <a:gd name="connsiteY10" fmla="*/ 230588 h 747423"/>
                <a:gd name="connsiteX11" fmla="*/ 914400 w 1121134"/>
                <a:gd name="connsiteY11" fmla="*/ 71562 h 747423"/>
                <a:gd name="connsiteX12" fmla="*/ 763325 w 1121134"/>
                <a:gd name="connsiteY12" fmla="*/ 143124 h 747423"/>
                <a:gd name="connsiteX13" fmla="*/ 572494 w 1121134"/>
                <a:gd name="connsiteY13" fmla="*/ 87465 h 747423"/>
                <a:gd name="connsiteX14" fmla="*/ 278295 w 1121134"/>
                <a:gd name="connsiteY14" fmla="*/ 0 h 74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1134" h="747423">
                  <a:moveTo>
                    <a:pt x="278295" y="0"/>
                  </a:moveTo>
                  <a:lnTo>
                    <a:pt x="0" y="230588"/>
                  </a:lnTo>
                  <a:lnTo>
                    <a:pt x="95416" y="397565"/>
                  </a:lnTo>
                  <a:lnTo>
                    <a:pt x="174928" y="612251"/>
                  </a:lnTo>
                  <a:lnTo>
                    <a:pt x="437321" y="747423"/>
                  </a:lnTo>
                  <a:lnTo>
                    <a:pt x="588397" y="699716"/>
                  </a:lnTo>
                  <a:lnTo>
                    <a:pt x="898497" y="731520"/>
                  </a:lnTo>
                  <a:lnTo>
                    <a:pt x="906448" y="485030"/>
                  </a:lnTo>
                  <a:lnTo>
                    <a:pt x="1025717" y="405517"/>
                  </a:lnTo>
                  <a:lnTo>
                    <a:pt x="1121134" y="238539"/>
                  </a:lnTo>
                  <a:lnTo>
                    <a:pt x="954156" y="230588"/>
                  </a:lnTo>
                  <a:lnTo>
                    <a:pt x="914400" y="71562"/>
                  </a:lnTo>
                  <a:lnTo>
                    <a:pt x="763325" y="143124"/>
                  </a:lnTo>
                  <a:lnTo>
                    <a:pt x="572494" y="87465"/>
                  </a:lnTo>
                  <a:lnTo>
                    <a:pt x="278295" y="0"/>
                  </a:lnTo>
                  <a:close/>
                </a:path>
              </a:pathLst>
            </a:custGeom>
            <a:solidFill>
              <a:sysClr val="window" lastClr="FFFFFF">
                <a:alpha val="6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>
                <a:defRPr/>
              </a:pPr>
              <a:endParaRPr lang="en-US" sz="1688" kern="0">
                <a:solidFill>
                  <a:sysClr val="window" lastClr="FFFFFF"/>
                </a:solidFill>
                <a:latin typeface="+mn-lt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14EE5A5-22E6-EC3A-C093-7FDFB1C2C1F0}"/>
                </a:ext>
              </a:extLst>
            </p:cNvPr>
            <p:cNvSpPr txBox="1"/>
            <p:nvPr/>
          </p:nvSpPr>
          <p:spPr>
            <a:xfrm>
              <a:off x="1089323" y="1029416"/>
              <a:ext cx="1128788" cy="590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313" kern="0" dirty="0">
                  <a:solidFill>
                    <a:sysClr val="windowText" lastClr="000000"/>
                  </a:solidFill>
                  <a:latin typeface="+mn-lt"/>
                </a:rPr>
                <a:t>Electron</a:t>
              </a:r>
            </a:p>
            <a:p>
              <a:pPr>
                <a:defRPr/>
              </a:pPr>
              <a:r>
                <a:rPr lang="en-US" sz="1313" kern="0" dirty="0">
                  <a:solidFill>
                    <a:sysClr val="windowText" lastClr="000000"/>
                  </a:solidFill>
                  <a:latin typeface="+mn-lt"/>
                </a:rPr>
                <a:t>beam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8333D24-CEA8-09D9-3DDB-93B68156B1AC}"/>
                </a:ext>
              </a:extLst>
            </p:cNvPr>
            <p:cNvSpPr txBox="1"/>
            <p:nvPr/>
          </p:nvSpPr>
          <p:spPr>
            <a:xfrm>
              <a:off x="1607231" y="4940423"/>
              <a:ext cx="4071796" cy="349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313" kern="0" dirty="0">
                  <a:solidFill>
                    <a:sysClr val="windowText" lastClr="000000"/>
                  </a:solidFill>
                  <a:latin typeface="+mn-lt"/>
                </a:rPr>
                <a:t>Axial potential well from the trap electrodes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0D9FB82-3F40-4980-E5D8-371BACD34ADE}"/>
                </a:ext>
              </a:extLst>
            </p:cNvPr>
            <p:cNvSpPr txBox="1"/>
            <p:nvPr/>
          </p:nvSpPr>
          <p:spPr>
            <a:xfrm>
              <a:off x="2369480" y="3279319"/>
              <a:ext cx="2357823" cy="34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313" kern="0" dirty="0">
                  <a:solidFill>
                    <a:sysClr val="windowText" lastClr="000000"/>
                  </a:solidFill>
                  <a:latin typeface="+mn-lt"/>
                </a:rPr>
                <a:t>Highly charged ions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1912C2C-AFF7-108A-1E5F-F92ABD60B6C4}"/>
                </a:ext>
              </a:extLst>
            </p:cNvPr>
            <p:cNvSpPr txBox="1"/>
            <p:nvPr/>
          </p:nvSpPr>
          <p:spPr>
            <a:xfrm>
              <a:off x="-903892" y="3608849"/>
              <a:ext cx="2800928" cy="590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313" kern="0" dirty="0">
                  <a:solidFill>
                    <a:sysClr val="windowText" lastClr="000000"/>
                  </a:solidFill>
                  <a:latin typeface="+mn-lt"/>
                </a:rPr>
                <a:t> Hair-like e</a:t>
              </a:r>
              <a:r>
                <a:rPr lang="en-US" sz="1313" kern="0" dirty="0" err="1">
                  <a:solidFill>
                    <a:sysClr val="windowText" lastClr="000000"/>
                  </a:solidFill>
                  <a:latin typeface="+mn-lt"/>
                </a:rPr>
                <a:t>lectron</a:t>
              </a:r>
              <a:r>
                <a:rPr lang="en-US" sz="1313" kern="0" dirty="0">
                  <a:solidFill>
                    <a:sysClr val="windowText" lastClr="000000"/>
                  </a:solidFill>
                  <a:latin typeface="+mn-lt"/>
                </a:rPr>
                <a:t> beam</a:t>
              </a:r>
            </a:p>
            <a:p>
              <a:pPr>
                <a:defRPr/>
              </a:pPr>
              <a:r>
                <a:rPr lang="en-US" sz="1313" kern="0" dirty="0">
                  <a:solidFill>
                    <a:sysClr val="windowText" lastClr="000000"/>
                  </a:solidFill>
                  <a:latin typeface="+mn-lt"/>
                </a:rPr>
                <a:t>F~100 mm</a:t>
              </a:r>
            </a:p>
          </p:txBody>
        </p:sp>
        <p:grpSp>
          <p:nvGrpSpPr>
            <p:cNvPr id="103" name="Group 552">
              <a:extLst>
                <a:ext uri="{FF2B5EF4-FFF2-40B4-BE49-F238E27FC236}">
                  <a16:creationId xmlns:a16="http://schemas.microsoft.com/office/drawing/2014/main" id="{74CF634A-336C-BA69-1113-820DD235E8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9532" y="1574791"/>
              <a:ext cx="214838" cy="387826"/>
              <a:chOff x="-1148318" y="204869"/>
              <a:chExt cx="1443593" cy="2605982"/>
            </a:xfrm>
          </p:grpSpPr>
          <p:sp>
            <p:nvSpPr>
              <p:cNvPr id="104" name="Moon 103">
                <a:extLst>
                  <a:ext uri="{FF2B5EF4-FFF2-40B4-BE49-F238E27FC236}">
                    <a16:creationId xmlns:a16="http://schemas.microsoft.com/office/drawing/2014/main" id="{43E82809-0BFB-1807-6B4E-F18E3AA895D1}"/>
                  </a:ext>
                </a:extLst>
              </p:cNvPr>
              <p:cNvSpPr/>
              <p:nvPr/>
            </p:nvSpPr>
            <p:spPr>
              <a:xfrm>
                <a:off x="-606047" y="219671"/>
                <a:ext cx="901322" cy="2591180"/>
              </a:xfrm>
              <a:prstGeom prst="moon">
                <a:avLst/>
              </a:prstGeom>
              <a:solidFill>
                <a:sysClr val="windowText" lastClr="000000">
                  <a:lumMod val="95000"/>
                  <a:lumOff val="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A66806C1-538D-F8F7-A201-AEE710DC7A69}"/>
                  </a:ext>
                </a:extLst>
              </p:cNvPr>
              <p:cNvSpPr/>
              <p:nvPr/>
            </p:nvSpPr>
            <p:spPr>
              <a:xfrm>
                <a:off x="-1148318" y="204869"/>
                <a:ext cx="1416353" cy="2600652"/>
              </a:xfrm>
              <a:custGeom>
                <a:avLst/>
                <a:gdLst>
                  <a:gd name="connsiteX0" fmla="*/ 226337 w 226337"/>
                  <a:gd name="connsiteY0" fmla="*/ 0 h 280657"/>
                  <a:gd name="connsiteX1" fmla="*/ 144856 w 226337"/>
                  <a:gd name="connsiteY1" fmla="*/ 76954 h 280657"/>
                  <a:gd name="connsiteX2" fmla="*/ 131276 w 226337"/>
                  <a:gd name="connsiteY2" fmla="*/ 153909 h 280657"/>
                  <a:gd name="connsiteX3" fmla="*/ 162963 w 226337"/>
                  <a:gd name="connsiteY3" fmla="*/ 226336 h 280657"/>
                  <a:gd name="connsiteX4" fmla="*/ 226337 w 226337"/>
                  <a:gd name="connsiteY4" fmla="*/ 280657 h 280657"/>
                  <a:gd name="connsiteX5" fmla="*/ 0 w 226337"/>
                  <a:gd name="connsiteY5" fmla="*/ 276130 h 280657"/>
                  <a:gd name="connsiteX6" fmla="*/ 0 w 226337"/>
                  <a:gd name="connsiteY6" fmla="*/ 9053 h 280657"/>
                  <a:gd name="connsiteX7" fmla="*/ 226337 w 226337"/>
                  <a:gd name="connsiteY7" fmla="*/ 0 h 280657"/>
                  <a:gd name="connsiteX0" fmla="*/ 226337 w 226337"/>
                  <a:gd name="connsiteY0" fmla="*/ 0 h 280657"/>
                  <a:gd name="connsiteX1" fmla="*/ 144856 w 226337"/>
                  <a:gd name="connsiteY1" fmla="*/ 76954 h 280657"/>
                  <a:gd name="connsiteX2" fmla="*/ 131276 w 226337"/>
                  <a:gd name="connsiteY2" fmla="*/ 153909 h 280657"/>
                  <a:gd name="connsiteX3" fmla="*/ 162963 w 226337"/>
                  <a:gd name="connsiteY3" fmla="*/ 226336 h 280657"/>
                  <a:gd name="connsiteX4" fmla="*/ 226337 w 226337"/>
                  <a:gd name="connsiteY4" fmla="*/ 280657 h 280657"/>
                  <a:gd name="connsiteX5" fmla="*/ 0 w 226337"/>
                  <a:gd name="connsiteY5" fmla="*/ 276130 h 280657"/>
                  <a:gd name="connsiteX6" fmla="*/ 0 w 226337"/>
                  <a:gd name="connsiteY6" fmla="*/ 505 h 280657"/>
                  <a:gd name="connsiteX7" fmla="*/ 226337 w 226337"/>
                  <a:gd name="connsiteY7" fmla="*/ 0 h 280657"/>
                  <a:gd name="connsiteX0" fmla="*/ 226337 w 226337"/>
                  <a:gd name="connsiteY0" fmla="*/ 0 h 280657"/>
                  <a:gd name="connsiteX1" fmla="*/ 144856 w 226337"/>
                  <a:gd name="connsiteY1" fmla="*/ 76954 h 280657"/>
                  <a:gd name="connsiteX2" fmla="*/ 131276 w 226337"/>
                  <a:gd name="connsiteY2" fmla="*/ 153909 h 280657"/>
                  <a:gd name="connsiteX3" fmla="*/ 162963 w 226337"/>
                  <a:gd name="connsiteY3" fmla="*/ 226336 h 280657"/>
                  <a:gd name="connsiteX4" fmla="*/ 226337 w 226337"/>
                  <a:gd name="connsiteY4" fmla="*/ 280657 h 280657"/>
                  <a:gd name="connsiteX5" fmla="*/ 0 w 226337"/>
                  <a:gd name="connsiteY5" fmla="*/ 278979 h 280657"/>
                  <a:gd name="connsiteX6" fmla="*/ 0 w 226337"/>
                  <a:gd name="connsiteY6" fmla="*/ 505 h 280657"/>
                  <a:gd name="connsiteX7" fmla="*/ 226337 w 226337"/>
                  <a:gd name="connsiteY7" fmla="*/ 0 h 280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6337" h="280657">
                    <a:moveTo>
                      <a:pt x="226337" y="0"/>
                    </a:moveTo>
                    <a:lnTo>
                      <a:pt x="144856" y="76954"/>
                    </a:lnTo>
                    <a:lnTo>
                      <a:pt x="131276" y="153909"/>
                    </a:lnTo>
                    <a:lnTo>
                      <a:pt x="162963" y="226336"/>
                    </a:lnTo>
                    <a:lnTo>
                      <a:pt x="226337" y="280657"/>
                    </a:lnTo>
                    <a:lnTo>
                      <a:pt x="0" y="278979"/>
                    </a:lnTo>
                    <a:lnTo>
                      <a:pt x="0" y="505"/>
                    </a:lnTo>
                    <a:lnTo>
                      <a:pt x="226337" y="0"/>
                    </a:lnTo>
                    <a:close/>
                  </a:path>
                </a:pathLst>
              </a:custGeom>
              <a:solidFill>
                <a:sysClr val="windowText" lastClr="000000">
                  <a:lumMod val="95000"/>
                  <a:lumOff val="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>
                  <a:defRPr/>
                </a:pPr>
                <a:endParaRPr lang="en-US" sz="1688" kern="0">
                  <a:solidFill>
                    <a:sysClr val="window" lastClr="FFFFFF"/>
                  </a:solidFill>
                  <a:latin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3170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31E606-A592-50C1-66BE-FAA5C9233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2669"/>
            <a:ext cx="11582400" cy="911948"/>
          </a:xfrm>
        </p:spPr>
        <p:txBody>
          <a:bodyPr/>
          <a:lstStyle/>
          <a:p>
            <a:r>
              <a:rPr lang="en-US" dirty="0"/>
              <a:t>Atomic Spectroscopy of Highly Charged Na-Like Ions Enable Charge Radius and Isotope Shift Measurements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8FDE4-87AB-CF27-4821-EE2697D0B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BA6748-2724-E232-4AB6-CBEEEEC02452}"/>
              </a:ext>
            </a:extLst>
          </p:cNvPr>
          <p:cNvSpPr txBox="1">
            <a:spLocks/>
          </p:cNvSpPr>
          <p:nvPr/>
        </p:nvSpPr>
        <p:spPr bwMode="auto">
          <a:xfrm>
            <a:off x="152400" y="1026655"/>
            <a:ext cx="7037773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7800" indent="-177800" defTabSz="850900">
              <a:lnSpc>
                <a:spcPct val="90000"/>
              </a:lnSpc>
              <a:spcBef>
                <a:spcPct val="50000"/>
              </a:spcBef>
              <a:buSzPct val="100000"/>
              <a:buChar char="•"/>
              <a:defRPr sz="2100">
                <a:solidFill>
                  <a:srgbClr val="064308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504825" indent="-266700" defTabSz="850900">
              <a:lnSpc>
                <a:spcPct val="90000"/>
              </a:lnSpc>
              <a:spcBef>
                <a:spcPct val="25000"/>
              </a:spcBef>
              <a:buSzPct val="100000"/>
              <a:buChar char="–"/>
              <a:defRPr sz="17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781050" indent="-177800" defTabSz="850900">
              <a:lnSpc>
                <a:spcPct val="90000"/>
              </a:lnSpc>
              <a:spcBef>
                <a:spcPct val="15000"/>
              </a:spcBef>
              <a:buSzPct val="100000"/>
              <a:buChar char="»"/>
              <a:defRPr sz="1700">
                <a:solidFill>
                  <a:schemeClr val="tx1"/>
                </a:solidFill>
                <a:latin typeface="Tahoma" panose="020B060403050404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325563" indent="-238125" defTabSz="850900">
              <a:lnSpc>
                <a:spcPct val="90000"/>
              </a:lnSpc>
              <a:spcBef>
                <a:spcPct val="10000"/>
              </a:spcBef>
              <a:buSzPct val="100000"/>
              <a:buChar char="–"/>
              <a:defRPr sz="1400">
                <a:solidFill>
                  <a:schemeClr val="tx1"/>
                </a:solidFill>
                <a:latin typeface="Helvetica" pitchFamily="2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1863725" indent="-155575" defTabSz="850900">
              <a:lnSpc>
                <a:spcPct val="90000"/>
              </a:lnSpc>
              <a:spcBef>
                <a:spcPct val="10000"/>
              </a:spcBef>
              <a:buSzPct val="100000"/>
              <a:buChar char="–"/>
              <a:defRPr sz="1400">
                <a:solidFill>
                  <a:schemeClr val="tx1"/>
                </a:solidFill>
                <a:latin typeface="Helvetica" pitchFamily="2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320925" indent="-155575" defTabSz="85090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pitchFamily="2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778125" indent="-155575" defTabSz="85090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pitchFamily="2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235325" indent="-155575" defTabSz="85090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pitchFamily="2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692525" indent="-155575" defTabSz="85090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pitchFamily="2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Na-like ions have a single valence electron.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The </a:t>
            </a:r>
            <a:r>
              <a:rPr lang="en-US" altLang="en-US" sz="1600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3s</a:t>
            </a:r>
            <a:r>
              <a:rPr lang="en-US" altLang="en-US" sz="16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 valence electron orbital </a:t>
            </a:r>
            <a:r>
              <a:rPr lang="en-US" altLang="en-US" sz="1600" u="sng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strongly</a:t>
            </a:r>
            <a:r>
              <a:rPr lang="en-US" altLang="en-US" sz="16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 overlaps the nucleus (high radial probability).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3s-3p</a:t>
            </a:r>
            <a:r>
              <a:rPr lang="en-US" altLang="en-US" sz="16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 electronic transitions are highly sensitive to the size of the nucleus.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1600" i="1" u="sng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Ab-initio</a:t>
            </a:r>
            <a:r>
              <a:rPr lang="en-US" altLang="en-US" sz="1600" u="sng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 atomic-structure calculations (with QED effects) can reach a high accuracy level and are highly sensitive to the nucleus’ size.</a:t>
            </a:r>
          </a:p>
          <a:p>
            <a:pPr lvl="1">
              <a:lnSpc>
                <a:spcPct val="100000"/>
              </a:lnSpc>
              <a:spcBef>
                <a:spcPts val="625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cs typeface="Tahoma" panose="020B0604030504040204" pitchFamily="34" charset="0"/>
              </a:rPr>
              <a:t>Na-like 3s-3p transition energies can be a new tool for nuclear charge radius measurements and isotope shifts.</a:t>
            </a:r>
          </a:p>
          <a:p>
            <a:pPr lvl="1">
              <a:lnSpc>
                <a:spcPct val="100000"/>
              </a:lnSpc>
              <a:spcBef>
                <a:spcPts val="625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cs typeface="Tahoma" panose="020B0604030504040204" pitchFamily="34" charset="0"/>
              </a:rPr>
              <a:t>Na-like 3s-3p transitions of heavy highly charged ions are in the </a:t>
            </a:r>
            <a:r>
              <a:rPr lang="en-US" altLang="en-US" sz="1600" b="1" dirty="0">
                <a:latin typeface="+mn-lt"/>
                <a:cs typeface="Tahoma" panose="020B0604030504040204" pitchFamily="34" charset="0"/>
              </a:rPr>
              <a:t>EUV spectral range </a:t>
            </a:r>
            <a:r>
              <a:rPr lang="en-US" altLang="en-US" sz="1600" dirty="0">
                <a:latin typeface="+mn-lt"/>
                <a:cs typeface="Tahoma" panose="020B0604030504040204" pitchFamily="34" charset="0"/>
              </a:rPr>
              <a:t>(~6 to 12 nm)…</a:t>
            </a:r>
          </a:p>
          <a:p>
            <a:pPr lvl="1">
              <a:lnSpc>
                <a:spcPct val="100000"/>
              </a:lnSpc>
              <a:spcBef>
                <a:spcPts val="625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+mn-lt"/>
                <a:cs typeface="Tahoma" panose="020B0604030504040204" pitchFamily="34" charset="0"/>
              </a:rPr>
              <a:t>Simple atomic structure reduces dependence on atomic structure calculations.</a:t>
            </a:r>
          </a:p>
        </p:txBody>
      </p:sp>
      <p:grpSp>
        <p:nvGrpSpPr>
          <p:cNvPr id="7" name="Group 26">
            <a:extLst>
              <a:ext uri="{FF2B5EF4-FFF2-40B4-BE49-F238E27FC236}">
                <a16:creationId xmlns:a16="http://schemas.microsoft.com/office/drawing/2014/main" id="{1F5E4AEF-4B16-1393-4746-F97D1C7C85F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152040" y="1020687"/>
            <a:ext cx="1216025" cy="1216025"/>
            <a:chOff x="7061428" y="957422"/>
            <a:chExt cx="1498600" cy="14986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E14C15-BA1A-F0D7-B52E-B95DD82CE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007" y="1425000"/>
              <a:ext cx="563442" cy="563442"/>
            </a:xfrm>
            <a:prstGeom prst="ellips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DC381EA-1E86-9A4D-CE60-307B0DA20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149" y="1239143"/>
              <a:ext cx="935158" cy="935158"/>
            </a:xfrm>
            <a:prstGeom prst="ellips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C7D2817-690C-EBED-072F-A44B4A24B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428" y="957422"/>
              <a:ext cx="1498600" cy="1498600"/>
            </a:xfrm>
            <a:prstGeom prst="ellips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E8CA919-B04C-4DBE-6829-A065F7B4E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22" y="1612814"/>
              <a:ext cx="187814" cy="18781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C79701-BE17-0BDC-E41A-3229F33E0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9242" y="1145236"/>
              <a:ext cx="1122972" cy="1122972"/>
            </a:xfrm>
            <a:prstGeom prst="ellipse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8D7CBC5-1D7B-584E-8509-F6D55FAC0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3556" y="1393698"/>
              <a:ext cx="74343" cy="7434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5221695-C8C1-E879-3B22-CC2542556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7688" y="1941489"/>
              <a:ext cx="76299" cy="7434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5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190415-29B1-6223-4A10-B8A80EAE9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065" y="1669550"/>
              <a:ext cx="76299" cy="7434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C42E687-DE3C-2003-0C60-9B95ACFF1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136" y="1669550"/>
              <a:ext cx="76299" cy="7434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43DB34D-8F73-E4D9-2640-D36637D76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3556" y="1106108"/>
              <a:ext cx="74343" cy="7629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32A924-AB45-35DA-C620-E1AFFE93F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3556" y="2231036"/>
              <a:ext cx="74343" cy="763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50"/>
            </a:p>
          </p:txBody>
        </p:sp>
        <p:grpSp>
          <p:nvGrpSpPr>
            <p:cNvPr id="19" name="Group 2">
              <a:extLst>
                <a:ext uri="{FF2B5EF4-FFF2-40B4-BE49-F238E27FC236}">
                  <a16:creationId xmlns:a16="http://schemas.microsoft.com/office/drawing/2014/main" id="{6548A16D-31DB-F2D0-C004-96B1241C2D28}"/>
                </a:ext>
              </a:extLst>
            </p:cNvPr>
            <p:cNvGrpSpPr>
              <a:grpSpLocks/>
            </p:cNvGrpSpPr>
            <p:nvPr/>
          </p:nvGrpSpPr>
          <p:grpSpPr bwMode="auto">
            <a:xfrm rot="3600000">
              <a:off x="7768626" y="1102262"/>
              <a:ext cx="74930" cy="1198881"/>
              <a:chOff x="12133694" y="-205740"/>
              <a:chExt cx="91440" cy="146304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7139BF3-B50A-56C1-642A-ADACD2D59CA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2073234" y="-183395"/>
                <a:ext cx="112211" cy="9311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31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EE4C513-3804-B8C6-CE29-A53193EE343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2073746" y="1200130"/>
                <a:ext cx="109824" cy="9311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3150"/>
              </a:p>
            </p:txBody>
          </p:sp>
        </p:grpSp>
        <p:grpSp>
          <p:nvGrpSpPr>
            <p:cNvPr id="20" name="Group 26">
              <a:extLst>
                <a:ext uri="{FF2B5EF4-FFF2-40B4-BE49-F238E27FC236}">
                  <a16:creationId xmlns:a16="http://schemas.microsoft.com/office/drawing/2014/main" id="{3DC87D7B-863B-9A01-BF93-8EF541C63AA6}"/>
                </a:ext>
              </a:extLst>
            </p:cNvPr>
            <p:cNvGrpSpPr>
              <a:grpSpLocks/>
            </p:cNvGrpSpPr>
            <p:nvPr/>
          </p:nvGrpSpPr>
          <p:grpSpPr bwMode="auto">
            <a:xfrm rot="7200000">
              <a:off x="7768626" y="1111029"/>
              <a:ext cx="74930" cy="1198881"/>
              <a:chOff x="12133694" y="-205740"/>
              <a:chExt cx="91440" cy="146304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DE56BCB-A73E-F7CC-F630-AF0260C1E4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2136156" y="-186024"/>
                <a:ext cx="90724" cy="9311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31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D00F864-4784-6F01-85FD-508F35A404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2138073" y="1200046"/>
                <a:ext cx="78787" cy="9072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3150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CB2EEE7-4E20-FD76-5082-269A2FE32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4400" y="1051329"/>
              <a:ext cx="74343" cy="7434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50"/>
            </a:p>
          </p:txBody>
        </p:sp>
      </p:grpSp>
      <p:sp>
        <p:nvSpPr>
          <p:cNvPr id="26" name="Rectangle 4">
            <a:extLst>
              <a:ext uri="{FF2B5EF4-FFF2-40B4-BE49-F238E27FC236}">
                <a16:creationId xmlns:a16="http://schemas.microsoft.com/office/drawing/2014/main" id="{C4C9A906-1DA8-3855-10B2-7C976E4E5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153" y="1016368"/>
            <a:ext cx="2033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200" dirty="0">
                <a:solidFill>
                  <a:srgbClr val="000000"/>
                </a:solidFill>
                <a:cs typeface="Tahoma" panose="020B0604030504040204" pitchFamily="34" charset="0"/>
              </a:rPr>
              <a:t>Simplified Na-like atomic structure </a:t>
            </a:r>
            <a:endParaRPr lang="en-US" altLang="en-US" sz="1200" dirty="0"/>
          </a:p>
        </p:txBody>
      </p:sp>
      <p:pic>
        <p:nvPicPr>
          <p:cNvPr id="29" name="Picture 30">
            <a:extLst>
              <a:ext uri="{FF2B5EF4-FFF2-40B4-BE49-F238E27FC236}">
                <a16:creationId xmlns:a16="http://schemas.microsoft.com/office/drawing/2014/main" id="{3C73BCBF-2859-FCCF-0E1D-EABFA7D95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6" y="3733801"/>
            <a:ext cx="2878931" cy="225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0">
            <a:extLst>
              <a:ext uri="{FF2B5EF4-FFF2-40B4-BE49-F238E27FC236}">
                <a16:creationId xmlns:a16="http://schemas.microsoft.com/office/drawing/2014/main" id="{1D96560D-231C-C728-DCC7-005990813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022" y="5879332"/>
            <a:ext cx="282160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Radial distance from the nucleus [atomic units]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3CF22CE1-3320-470E-1148-A36E9DCE9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6044" y="960288"/>
            <a:ext cx="3545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dirty="0"/>
              <a:t>3s</a:t>
            </a: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D0CCC5E3-0A6C-14E2-EE59-10E3FFE52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340" y="2268462"/>
            <a:ext cx="26416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39">
            <a:extLst>
              <a:ext uri="{FF2B5EF4-FFF2-40B4-BE49-F238E27FC236}">
                <a16:creationId xmlns:a16="http://schemas.microsoft.com/office/drawing/2014/main" id="{50ABBC60-3F80-1EB0-17E1-425EBBFBD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8662" y="2156563"/>
            <a:ext cx="1974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200" dirty="0"/>
              <a:t>3s electron probability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0C814C7-C357-E50C-23A4-A8E248348567}"/>
              </a:ext>
            </a:extLst>
          </p:cNvPr>
          <p:cNvCxnSpPr>
            <a:cxnSpLocks/>
          </p:cNvCxnSpPr>
          <p:nvPr/>
        </p:nvCxnSpPr>
        <p:spPr>
          <a:xfrm>
            <a:off x="9038253" y="2320213"/>
            <a:ext cx="807422" cy="148351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48F0DED-CFA5-3F4A-4551-ECFF20856C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/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1502598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1CFDB7-3169-E331-19B1-9E470ED2D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2669"/>
            <a:ext cx="11960582" cy="911948"/>
          </a:xfrm>
        </p:spPr>
        <p:txBody>
          <a:bodyPr/>
          <a:lstStyle/>
          <a:p>
            <a:r>
              <a:rPr lang="en-US" dirty="0"/>
              <a:t>Soft X-Ray Spectroscopy for Measuring Charge Radii of Rare Isotopes in an EBIT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EB339-0328-EAA6-DF53-7B58F593A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986AA66-312D-A6EA-0A3C-03963D11F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426548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E0044B-F344-5C0E-373F-C446C904E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01618"/>
            <a:ext cx="4774722" cy="336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E:\temp\photo\110127-nscl\110131-ebit-70-xga.jpg">
            <a:extLst>
              <a:ext uri="{FF2B5EF4-FFF2-40B4-BE49-F238E27FC236}">
                <a16:creationId xmlns:a16="http://schemas.microsoft.com/office/drawing/2014/main" id="{6AD8F123-25CF-EAD5-56CC-7AA914508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221" y="3114505"/>
            <a:ext cx="4067673" cy="270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63595622-7125-3244-665F-C960418EE964}"/>
              </a:ext>
            </a:extLst>
          </p:cNvPr>
          <p:cNvSpPr/>
          <p:nvPr/>
        </p:nvSpPr>
        <p:spPr>
          <a:xfrm rot="8669594">
            <a:off x="3583904" y="4560518"/>
            <a:ext cx="304914" cy="5478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038E5C2B-1C53-BBD4-E98E-E4B8DC64B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738" y="5145955"/>
            <a:ext cx="3298354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600" dirty="0"/>
              <a:t>Access viewports specifically for spectroscopy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45926F-77AA-0460-4B54-3FC5D849716D}"/>
              </a:ext>
            </a:extLst>
          </p:cNvPr>
          <p:cNvSpPr txBox="1"/>
          <p:nvPr/>
        </p:nvSpPr>
        <p:spPr>
          <a:xfrm>
            <a:off x="6093043" y="4386532"/>
            <a:ext cx="5943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EBIT EUV spectroscopy is in good agreement with other methods.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ReA</a:t>
            </a:r>
            <a:r>
              <a:rPr lang="en-US" sz="1600" dirty="0"/>
              <a:t> EBIT at FRIB primarily used to produce highly charged ions for reacceleration.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Goal : Pursue charge radii measurements of heavy, rare-isotopes at FRIB with </a:t>
            </a:r>
            <a:r>
              <a:rPr lang="en-US" sz="1600" dirty="0" err="1"/>
              <a:t>ReA</a:t>
            </a:r>
            <a:r>
              <a:rPr lang="en-US" sz="1600" dirty="0"/>
              <a:t> EBIT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90CC460-BC6F-9836-30A5-54951AA45B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/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1960097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08E9D6-AC43-CBFF-53E2-3FBBBF7AF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69095"/>
            <a:ext cx="11988800" cy="911948"/>
          </a:xfrm>
        </p:spPr>
        <p:txBody>
          <a:bodyPr/>
          <a:lstStyle/>
          <a:p>
            <a:r>
              <a:rPr lang="en-US" dirty="0"/>
              <a:t>Precision Decay Spectroscopy with Highly Charged Rare Isotope Ions to Provide Insight into Solar Energy Production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94148D-390F-85B4-4E70-44F2DD2050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066800"/>
            <a:ext cx="11734799" cy="3810000"/>
          </a:xfrm>
        </p:spPr>
        <p:txBody>
          <a:bodyPr/>
          <a:lstStyle/>
          <a:p>
            <a:r>
              <a:rPr lang="en-US" dirty="0"/>
              <a:t>In the sun’s core ~80% of </a:t>
            </a:r>
            <a:r>
              <a:rPr lang="en-US" baseline="30000" dirty="0"/>
              <a:t>7</a:t>
            </a:r>
            <a:r>
              <a:rPr lang="en-US" dirty="0"/>
              <a:t>Be is fully stripped and decays solely </a:t>
            </a:r>
            <a:br>
              <a:rPr lang="en-US" dirty="0"/>
            </a:br>
            <a:r>
              <a:rPr lang="en-US" dirty="0"/>
              <a:t>through electron capture (EC) – understanding the EC rate as a </a:t>
            </a:r>
            <a:br>
              <a:rPr lang="en-US" dirty="0"/>
            </a:br>
            <a:r>
              <a:rPr lang="en-US" dirty="0"/>
              <a:t>function of charge state is required</a:t>
            </a:r>
            <a:r>
              <a:rPr lang="en-US" baseline="30000" dirty="0"/>
              <a:t>1</a:t>
            </a:r>
            <a:r>
              <a:rPr lang="en-US" dirty="0"/>
              <a:t>.</a:t>
            </a:r>
          </a:p>
          <a:p>
            <a:r>
              <a:rPr lang="en-US" dirty="0"/>
              <a:t>Orbital electrons can significantly impact specific modes of </a:t>
            </a:r>
            <a:br>
              <a:rPr lang="en-US" dirty="0"/>
            </a:br>
            <a:r>
              <a:rPr lang="en-US" dirty="0"/>
              <a:t>radioactive decay: electron capture, internal conversion</a:t>
            </a:r>
          </a:p>
          <a:p>
            <a:r>
              <a:rPr lang="en-US" dirty="0"/>
              <a:t>Examining the variance of the properties of these transitions under </a:t>
            </a:r>
            <a:br>
              <a:rPr lang="en-US" dirty="0"/>
            </a:br>
            <a:r>
              <a:rPr lang="en-US" dirty="0"/>
              <a:t>different atomic conditions provides crucial insights into the </a:t>
            </a:r>
            <a:br>
              <a:rPr lang="en-US" dirty="0"/>
            </a:br>
            <a:r>
              <a:rPr lang="en-US" dirty="0"/>
              <a:t>fundamental tests of electroweak interactions</a:t>
            </a:r>
            <a:r>
              <a:rPr lang="en-US" baseline="30000" dirty="0"/>
              <a:t>2,3,4</a:t>
            </a:r>
            <a:r>
              <a:rPr lang="en-US" dirty="0"/>
              <a:t>.</a:t>
            </a:r>
          </a:p>
          <a:p>
            <a:r>
              <a:rPr lang="en-US" dirty="0"/>
              <a:t>Suppression of EC allows for cleaner study of rarer decay branches</a:t>
            </a:r>
          </a:p>
          <a:p>
            <a:pPr lvl="1"/>
            <a:r>
              <a:rPr lang="en-US" dirty="0">
                <a:latin typeface="Symbol" pitchFamily="2" charset="2"/>
              </a:rPr>
              <a:t>gg</a:t>
            </a:r>
            <a:r>
              <a:rPr lang="en-US" dirty="0"/>
              <a:t> emission</a:t>
            </a:r>
            <a:r>
              <a:rPr lang="en-US" baseline="30000" dirty="0"/>
              <a:t>5</a:t>
            </a:r>
            <a:r>
              <a:rPr lang="en-US" dirty="0"/>
              <a:t> and bound-state </a:t>
            </a:r>
            <a:r>
              <a:rPr lang="en-US" dirty="0">
                <a:latin typeface="Symbol" pitchFamily="2" charset="2"/>
              </a:rPr>
              <a:t>b-</a:t>
            </a:r>
            <a:r>
              <a:rPr lang="en-US" dirty="0"/>
              <a:t>decay</a:t>
            </a:r>
            <a:r>
              <a:rPr lang="en-US" baseline="30000" dirty="0"/>
              <a:t>6</a:t>
            </a:r>
          </a:p>
          <a:p>
            <a:r>
              <a:rPr lang="en-US" dirty="0"/>
              <a:t>Most nuclear physics experiments using highly charged ions are carried out in storage rings.</a:t>
            </a:r>
          </a:p>
          <a:p>
            <a:pPr lvl="1"/>
            <a:r>
              <a:rPr lang="en-US" dirty="0"/>
              <a:t>No controlled environment that allows inspection of ions in a localized space and limit sensitivity</a:t>
            </a:r>
          </a:p>
          <a:p>
            <a:pPr lvl="1"/>
            <a:r>
              <a:rPr lang="en-US" dirty="0"/>
              <a:t>If you don’t have a storage ring, they’re big and expensive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E6DA8B-8C42-00E9-0169-36A11CAD490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2653C1-9F84-FE1E-4E94-33A93CFF546F}"/>
              </a:ext>
            </a:extLst>
          </p:cNvPr>
          <p:cNvSpPr txBox="1"/>
          <p:nvPr/>
        </p:nvSpPr>
        <p:spPr>
          <a:xfrm>
            <a:off x="88153" y="6033184"/>
            <a:ext cx="10346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E.G. </a:t>
            </a:r>
            <a:r>
              <a:rPr lang="en-US" sz="1200" dirty="0" err="1"/>
              <a:t>Adelberger</a:t>
            </a:r>
            <a:r>
              <a:rPr lang="en-US" sz="1200" dirty="0"/>
              <a:t> </a:t>
            </a:r>
            <a:r>
              <a:rPr lang="en-US" sz="1200" i="1" dirty="0"/>
              <a:t>et al., Rev. Mod. Phys.</a:t>
            </a:r>
            <a:r>
              <a:rPr lang="en-US" sz="1200" dirty="0"/>
              <a:t> </a:t>
            </a:r>
            <a:r>
              <a:rPr lang="en-US" sz="1200" b="1" dirty="0"/>
              <a:t>83</a:t>
            </a:r>
            <a:r>
              <a:rPr lang="en-US" sz="1200" dirty="0"/>
              <a:t>, 195 (2011)		</a:t>
            </a:r>
            <a:r>
              <a:rPr lang="en-US" sz="1200" baseline="30000" dirty="0"/>
              <a:t>4</a:t>
            </a:r>
            <a:r>
              <a:rPr lang="en-US" sz="1200" dirty="0"/>
              <a:t>K. </a:t>
            </a:r>
            <a:r>
              <a:rPr lang="en-US" sz="1200" dirty="0" err="1"/>
              <a:t>Siegień-Iwaniuk</a:t>
            </a:r>
            <a:r>
              <a:rPr lang="en-US" sz="1200" dirty="0"/>
              <a:t> &amp; Z. </a:t>
            </a:r>
            <a:r>
              <a:rPr lang="en-US" sz="1200" dirty="0" err="1"/>
              <a:t>Patyk</a:t>
            </a:r>
            <a:r>
              <a:rPr lang="en-US" sz="1200" dirty="0"/>
              <a:t>, Phys. Rev. C </a:t>
            </a:r>
            <a:r>
              <a:rPr lang="en-US" sz="1200" b="1" dirty="0"/>
              <a:t>84</a:t>
            </a:r>
            <a:r>
              <a:rPr lang="en-US" sz="1200" dirty="0"/>
              <a:t>, 064309 (2011)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Yu.A. Litvinov </a:t>
            </a:r>
            <a:r>
              <a:rPr lang="en-US" sz="1200" i="1" dirty="0"/>
              <a:t>et al</a:t>
            </a:r>
            <a:r>
              <a:rPr lang="en-US" sz="1200" dirty="0"/>
              <a:t>., Phys. Rev. Lett. </a:t>
            </a:r>
            <a:r>
              <a:rPr lang="en-US" sz="1200" b="1" dirty="0"/>
              <a:t>99</a:t>
            </a:r>
            <a:r>
              <a:rPr lang="en-US" sz="1200" dirty="0"/>
              <a:t>, 262501 (2007)		</a:t>
            </a:r>
            <a:r>
              <a:rPr lang="en-US" sz="1200" baseline="30000" dirty="0"/>
              <a:t>5</a:t>
            </a:r>
            <a:r>
              <a:rPr lang="en-US" sz="1200" dirty="0"/>
              <a:t>K. Leach et al., Atoms </a:t>
            </a:r>
            <a:r>
              <a:rPr lang="en-US" sz="1200" b="1" dirty="0"/>
              <a:t>5</a:t>
            </a:r>
            <a:r>
              <a:rPr lang="en-US" sz="1200" dirty="0"/>
              <a:t>, 14 (2017)</a:t>
            </a:r>
          </a:p>
          <a:p>
            <a:r>
              <a:rPr lang="en-US" sz="1200" baseline="30000" dirty="0"/>
              <a:t>3</a:t>
            </a:r>
            <a:r>
              <a:rPr lang="en-US" sz="1200" dirty="0"/>
              <a:t>A.N. Ivanov </a:t>
            </a:r>
            <a:r>
              <a:rPr lang="en-US" sz="1200" i="1" dirty="0"/>
              <a:t>et al.</a:t>
            </a:r>
            <a:r>
              <a:rPr lang="en-US" sz="1200" dirty="0"/>
              <a:t>, Phys. Rev. C </a:t>
            </a:r>
            <a:r>
              <a:rPr lang="en-US" sz="1200" b="1" dirty="0"/>
              <a:t>78</a:t>
            </a:r>
            <a:r>
              <a:rPr lang="en-US" sz="1200" dirty="0"/>
              <a:t>, 025503 (2008) 			</a:t>
            </a:r>
            <a:r>
              <a:rPr lang="en-US" sz="1200" baseline="30000" dirty="0"/>
              <a:t>6</a:t>
            </a:r>
            <a:r>
              <a:rPr lang="en-US" sz="1200" dirty="0"/>
              <a:t>Y.A. Litvinov &amp; F. Bosch, Rep. Prog. Phys. </a:t>
            </a:r>
            <a:r>
              <a:rPr lang="en-US" sz="1200" b="1" dirty="0"/>
              <a:t>74</a:t>
            </a:r>
            <a:r>
              <a:rPr lang="en-US" sz="1200" dirty="0"/>
              <a:t>, 016301 (2011)</a:t>
            </a:r>
          </a:p>
        </p:txBody>
      </p:sp>
      <p:pic>
        <p:nvPicPr>
          <p:cNvPr id="1026" name="Picture 2" descr="The Sun and its atmosphere consist of several zones or layers. From the inside out, the solar interior consists of: the Core, the Radiative Zone, the Convective Zone">
            <a:extLst>
              <a:ext uri="{FF2B5EF4-FFF2-40B4-BE49-F238E27FC236}">
                <a16:creationId xmlns:a16="http://schemas.microsoft.com/office/drawing/2014/main" id="{FF2C41FB-5288-B9F4-0BC8-1284CFEE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952" y="1053662"/>
            <a:ext cx="3370317" cy="25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8D18F84-2BE3-76AA-2FF6-0E33707263C0}"/>
              </a:ext>
            </a:extLst>
          </p:cNvPr>
          <p:cNvSpPr txBox="1">
            <a:spLocks/>
          </p:cNvSpPr>
          <p:nvPr/>
        </p:nvSpPr>
        <p:spPr>
          <a:xfrm>
            <a:off x="6173948" y="6400800"/>
            <a:ext cx="5080007" cy="32067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>
              <a:defRPr/>
            </a:pPr>
            <a:r>
              <a:rPr lang="en-US" sz="1200" dirty="0">
                <a:solidFill>
                  <a:srgbClr val="064308"/>
                </a:solidFill>
              </a:rPr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1063949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B595CF-9B08-5E4A-0AF9-8972A0A1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Traps Require Low-Energy Beams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2BBBC-AB20-7C5D-7427-8B28965390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768B53-9906-48A9-DD09-2E6667DD7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1" y="4294188"/>
            <a:ext cx="855663" cy="37941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8">
            <a:extLst>
              <a:ext uri="{FF2B5EF4-FFF2-40B4-BE49-F238E27FC236}">
                <a16:creationId xmlns:a16="http://schemas.microsoft.com/office/drawing/2014/main" id="{4257E322-5EC7-0CEC-534F-CCAB292E04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8750" y="4484688"/>
            <a:ext cx="113665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E793BE1C-CDA1-F8F7-D1F0-58B65C842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4551" y="4578351"/>
            <a:ext cx="758825" cy="7588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dirty="0">
                <a:latin typeface="Arial" panose="020B0604020202020204" pitchFamily="34" charset="0"/>
              </a:rPr>
              <a:t>Mass</a:t>
            </a:r>
          </a:p>
          <a:p>
            <a:pPr algn="ctr" eaLnBrk="0" hangingPunct="0"/>
            <a:r>
              <a:rPr lang="en-US" altLang="en-US" dirty="0"/>
              <a:t>Sep.</a:t>
            </a:r>
          </a:p>
        </p:txBody>
      </p:sp>
      <p:sp>
        <p:nvSpPr>
          <p:cNvPr id="25" name="AutoShape 13">
            <a:extLst>
              <a:ext uri="{FF2B5EF4-FFF2-40B4-BE49-F238E27FC236}">
                <a16:creationId xmlns:a16="http://schemas.microsoft.com/office/drawing/2014/main" id="{51357AFC-B99E-48D0-46E3-8A62EB7032C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86401" y="4673601"/>
            <a:ext cx="379413" cy="379413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E6D99D00-B048-EBB4-0601-1FD26F2B0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01" y="4768851"/>
            <a:ext cx="379413" cy="37941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altLang="en-US"/>
          </a:p>
        </p:txBody>
      </p:sp>
      <p:grpSp>
        <p:nvGrpSpPr>
          <p:cNvPr id="27" name="Group 15">
            <a:extLst>
              <a:ext uri="{FF2B5EF4-FFF2-40B4-BE49-F238E27FC236}">
                <a16:creationId xmlns:a16="http://schemas.microsoft.com/office/drawing/2014/main" id="{38F05777-5D92-9998-27BA-F372AA50925D}"/>
              </a:ext>
            </a:extLst>
          </p:cNvPr>
          <p:cNvGrpSpPr>
            <a:grpSpLocks/>
          </p:cNvGrpSpPr>
          <p:nvPr/>
        </p:nvGrpSpPr>
        <p:grpSpPr bwMode="auto">
          <a:xfrm>
            <a:off x="6056314" y="4864101"/>
            <a:ext cx="1138237" cy="188913"/>
            <a:chOff x="3600" y="1776"/>
            <a:chExt cx="912" cy="96"/>
          </a:xfrm>
        </p:grpSpPr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67ED7D0E-7E01-A836-22B6-DD8C56BC7A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1824"/>
              <a:ext cx="912" cy="0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7">
              <a:extLst>
                <a:ext uri="{FF2B5EF4-FFF2-40B4-BE49-F238E27FC236}">
                  <a16:creationId xmlns:a16="http://schemas.microsoft.com/office/drawing/2014/main" id="{704186FC-97EF-8755-151D-4527575BC4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1824"/>
              <a:ext cx="864" cy="48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8">
              <a:extLst>
                <a:ext uri="{FF2B5EF4-FFF2-40B4-BE49-F238E27FC236}">
                  <a16:creationId xmlns:a16="http://schemas.microsoft.com/office/drawing/2014/main" id="{FD02BC20-64C0-CCB9-BB38-6A3E0320E3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0" y="1776"/>
              <a:ext cx="816" cy="48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" name="Line 21">
            <a:extLst>
              <a:ext uri="{FF2B5EF4-FFF2-40B4-BE49-F238E27FC236}">
                <a16:creationId xmlns:a16="http://schemas.microsoft.com/office/drawing/2014/main" id="{6D6C8D39-3FBA-E311-6C19-FD6AEA8494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1000" y="4979988"/>
            <a:ext cx="1614488" cy="0"/>
          </a:xfrm>
          <a:prstGeom prst="line">
            <a:avLst/>
          </a:prstGeom>
          <a:noFill/>
          <a:ln w="28575">
            <a:solidFill>
              <a:srgbClr val="CC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23">
            <a:extLst>
              <a:ext uri="{FF2B5EF4-FFF2-40B4-BE49-F238E27FC236}">
                <a16:creationId xmlns:a16="http://schemas.microsoft.com/office/drawing/2014/main" id="{E15D718A-DBBD-DB35-845F-46B20A251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140" y="5133608"/>
            <a:ext cx="15573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1600" b="1" dirty="0">
                <a:solidFill>
                  <a:srgbClr val="00CC00"/>
                </a:solidFill>
              </a:rPr>
              <a:t>Ion source</a:t>
            </a:r>
            <a:endParaRPr lang="en-US" altLang="en-US" dirty="0"/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B13B83AF-3253-2097-F535-1D8B00C1B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809" y="4010025"/>
            <a:ext cx="16562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1600" b="1" dirty="0"/>
              <a:t>Protons, 1 GeV</a:t>
            </a:r>
          </a:p>
        </p:txBody>
      </p:sp>
      <p:sp>
        <p:nvSpPr>
          <p:cNvPr id="34" name="Text Box 26">
            <a:extLst>
              <a:ext uri="{FF2B5EF4-FFF2-40B4-BE49-F238E27FC236}">
                <a16:creationId xmlns:a16="http://schemas.microsoft.com/office/drawing/2014/main" id="{288178BD-E300-DE11-C62E-36C4FB8A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021" y="1005424"/>
            <a:ext cx="73100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64308"/>
                </a:solidFill>
              </a:rPr>
              <a:t>Fast-beam fragmentation and in-flight </a:t>
            </a:r>
            <a:r>
              <a:rPr lang="en-US" altLang="en-US" sz="1600" dirty="0">
                <a:solidFill>
                  <a:srgbClr val="064308"/>
                </a:solidFill>
              </a:rPr>
              <a:t>separation</a:t>
            </a:r>
            <a:r>
              <a:rPr lang="en-US" altLang="en-US" dirty="0">
                <a:solidFill>
                  <a:srgbClr val="064308"/>
                </a:solidFill>
              </a:rPr>
              <a:t> (FRIB, FAIR, RIKEN)</a:t>
            </a:r>
          </a:p>
        </p:txBody>
      </p:sp>
      <p:sp>
        <p:nvSpPr>
          <p:cNvPr id="35" name="Text Box 27">
            <a:extLst>
              <a:ext uri="{FF2B5EF4-FFF2-40B4-BE49-F238E27FC236}">
                <a16:creationId xmlns:a16="http://schemas.microsoft.com/office/drawing/2014/main" id="{32E3D292-3BDF-5B63-CDCE-A8E19F441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021" y="3505687"/>
            <a:ext cx="45747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64308"/>
                </a:solidFill>
              </a:rPr>
              <a:t>ISOL technique (ISOLDE, ISAC, SPIRAL2)</a:t>
            </a:r>
          </a:p>
        </p:txBody>
      </p:sp>
      <p:sp>
        <p:nvSpPr>
          <p:cNvPr id="36" name="Text Box 30">
            <a:extLst>
              <a:ext uri="{FF2B5EF4-FFF2-40B4-BE49-F238E27FC236}">
                <a16:creationId xmlns:a16="http://schemas.microsoft.com/office/drawing/2014/main" id="{DBF46C9C-FA94-98BB-6D09-051604659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604571"/>
            <a:ext cx="481894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/>
              <a:t>Production: no chemistry involved, fast,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/>
              <a:t>High beam energy ideal for many reaction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FF3300"/>
                </a:solidFill>
              </a:rPr>
              <a:t>Low intensity, poor beam quality – deceleration difficult</a:t>
            </a:r>
          </a:p>
        </p:txBody>
      </p:sp>
      <p:sp>
        <p:nvSpPr>
          <p:cNvPr id="37" name="Text Box 31">
            <a:extLst>
              <a:ext uri="{FF2B5EF4-FFF2-40B4-BE49-F238E27FC236}">
                <a16:creationId xmlns:a16="http://schemas.microsoft.com/office/drawing/2014/main" id="{3DD16E27-306B-B501-04B6-53442AD49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742" y="5150932"/>
            <a:ext cx="623920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/>
              <a:t>High intensity, good beam quality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/>
              <a:t>Ideal for stopped beam and low-energy beam experiments (traps, lasers)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FF3300"/>
                </a:solidFill>
              </a:rPr>
              <a:t>A number of elements not possible, decay losses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rgbClr val="FF3300"/>
                </a:solidFill>
              </a:rPr>
              <a:t>Post-acceleration required for reaction experiments</a:t>
            </a:r>
          </a:p>
        </p:txBody>
      </p:sp>
      <p:grpSp>
        <p:nvGrpSpPr>
          <p:cNvPr id="38" name="Group 39">
            <a:extLst>
              <a:ext uri="{FF2B5EF4-FFF2-40B4-BE49-F238E27FC236}">
                <a16:creationId xmlns:a16="http://schemas.microsoft.com/office/drawing/2014/main" id="{270C4EAE-F25B-9DD7-8E69-4186CEB661A7}"/>
              </a:ext>
            </a:extLst>
          </p:cNvPr>
          <p:cNvGrpSpPr>
            <a:grpSpLocks/>
          </p:cNvGrpSpPr>
          <p:nvPr/>
        </p:nvGrpSpPr>
        <p:grpSpPr bwMode="auto">
          <a:xfrm>
            <a:off x="2676525" y="1485900"/>
            <a:ext cx="6986588" cy="3157538"/>
            <a:chOff x="726" y="936"/>
            <a:chExt cx="4401" cy="1989"/>
          </a:xfrm>
        </p:grpSpPr>
        <p:sp>
          <p:nvSpPr>
            <p:cNvPr id="39" name="Rectangle 4">
              <a:extLst>
                <a:ext uri="{FF2B5EF4-FFF2-40B4-BE49-F238E27FC236}">
                  <a16:creationId xmlns:a16="http://schemas.microsoft.com/office/drawing/2014/main" id="{004CAFEA-55F0-1AC9-C039-65AC71513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3" y="996"/>
              <a:ext cx="478" cy="47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dirty="0">
                  <a:latin typeface="Arial" panose="020B0604020202020204" pitchFamily="34" charset="0"/>
                </a:rPr>
                <a:t>Mass</a:t>
              </a:r>
            </a:p>
            <a:p>
              <a:pPr algn="ctr" eaLnBrk="0" hangingPunct="0"/>
              <a:r>
                <a:rPr lang="en-US" altLang="en-US" dirty="0"/>
                <a:t>Sep.</a:t>
              </a:r>
            </a:p>
          </p:txBody>
        </p:sp>
        <p:sp>
          <p:nvSpPr>
            <p:cNvPr id="40" name="Rectangle 5">
              <a:extLst>
                <a:ext uri="{FF2B5EF4-FFF2-40B4-BE49-F238E27FC236}">
                  <a16:creationId xmlns:a16="http://schemas.microsoft.com/office/drawing/2014/main" id="{FC6BB147-E61D-D526-F340-2E85C0921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056"/>
              <a:ext cx="59" cy="41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7">
              <a:extLst>
                <a:ext uri="{FF2B5EF4-FFF2-40B4-BE49-F238E27FC236}">
                  <a16:creationId xmlns:a16="http://schemas.microsoft.com/office/drawing/2014/main" id="{414C889E-8835-FB70-D522-6686BE983E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1" y="1235"/>
              <a:ext cx="897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9">
              <a:extLst>
                <a:ext uri="{FF2B5EF4-FFF2-40B4-BE49-F238E27FC236}">
                  <a16:creationId xmlns:a16="http://schemas.microsoft.com/office/drawing/2014/main" id="{7DC1FBBA-38B7-0996-3DC6-E33B98A428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7" y="1235"/>
              <a:ext cx="1136" cy="0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0">
              <a:extLst>
                <a:ext uri="{FF2B5EF4-FFF2-40B4-BE49-F238E27FC236}">
                  <a16:creationId xmlns:a16="http://schemas.microsoft.com/office/drawing/2014/main" id="{28F033FE-5A46-6924-7893-5FC5A259B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7" y="1235"/>
              <a:ext cx="1076" cy="60"/>
            </a:xfrm>
            <a:prstGeom prst="lin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11">
              <a:extLst>
                <a:ext uri="{FF2B5EF4-FFF2-40B4-BE49-F238E27FC236}">
                  <a16:creationId xmlns:a16="http://schemas.microsoft.com/office/drawing/2014/main" id="{A196FBFB-F061-8AA4-4435-8885A3ABD2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07" y="1175"/>
              <a:ext cx="1016" cy="60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20">
              <a:extLst>
                <a:ext uri="{FF2B5EF4-FFF2-40B4-BE49-F238E27FC236}">
                  <a16:creationId xmlns:a16="http://schemas.microsoft.com/office/drawing/2014/main" id="{4F238F4A-0CD2-7D9F-CF30-CF9F1CE0EF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248"/>
              <a:ext cx="1095" cy="0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Text Box 22">
              <a:extLst>
                <a:ext uri="{FF2B5EF4-FFF2-40B4-BE49-F238E27FC236}">
                  <a16:creationId xmlns:a16="http://schemas.microsoft.com/office/drawing/2014/main" id="{3DB9C336-1501-2536-BE2C-66A127837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6" y="1453"/>
              <a:ext cx="50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600" b="1">
                  <a:solidFill>
                    <a:schemeClr val="accent2"/>
                  </a:solidFill>
                </a:rPr>
                <a:t>Target</a:t>
              </a:r>
              <a:endParaRPr lang="en-US" altLang="en-US" sz="1600">
                <a:solidFill>
                  <a:schemeClr val="accent2"/>
                </a:solidFill>
              </a:endParaRPr>
            </a:p>
          </p:txBody>
        </p:sp>
        <p:sp>
          <p:nvSpPr>
            <p:cNvPr id="47" name="Text Box 24">
              <a:extLst>
                <a:ext uri="{FF2B5EF4-FFF2-40B4-BE49-F238E27FC236}">
                  <a16:creationId xmlns:a16="http://schemas.microsoft.com/office/drawing/2014/main" id="{CADE6D6A-593C-EEC0-99A1-F61ABAE828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" y="936"/>
              <a:ext cx="14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1600" b="1"/>
                <a:t>Heavy ions, &lt;2GeV/u </a:t>
              </a:r>
            </a:p>
          </p:txBody>
        </p:sp>
        <p:sp>
          <p:nvSpPr>
            <p:cNvPr id="48" name="Text Box 33">
              <a:extLst>
                <a:ext uri="{FF2B5EF4-FFF2-40B4-BE49-F238E27FC236}">
                  <a16:creationId xmlns:a16="http://schemas.microsoft.com/office/drawing/2014/main" id="{1756CEFA-5983-107C-AC80-5232D7D646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4" y="1676"/>
              <a:ext cx="897" cy="2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/>
                <a:t>Gas Stopping</a:t>
              </a:r>
            </a:p>
          </p:txBody>
        </p:sp>
        <p:sp>
          <p:nvSpPr>
            <p:cNvPr id="49" name="Line 34">
              <a:extLst>
                <a:ext uri="{FF2B5EF4-FFF2-40B4-BE49-F238E27FC236}">
                  <a16:creationId xmlns:a16="http://schemas.microsoft.com/office/drawing/2014/main" id="{12A75444-DE7D-CB21-9712-C310F22FF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8" y="1296"/>
              <a:ext cx="519" cy="372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17DA76B5-0BD6-ABBB-367C-5036F223A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6" y="1896"/>
              <a:ext cx="450" cy="1029"/>
            </a:xfrm>
            <a:custGeom>
              <a:avLst/>
              <a:gdLst>
                <a:gd name="T0" fmla="*/ 0 w 684"/>
                <a:gd name="T1" fmla="*/ 0 h 252"/>
                <a:gd name="T2" fmla="*/ 0 w 684"/>
                <a:gd name="T3" fmla="*/ 252 h 252"/>
                <a:gd name="T4" fmla="*/ 684 w 684"/>
                <a:gd name="T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4" h="252">
                  <a:moveTo>
                    <a:pt x="0" y="0"/>
                  </a:moveTo>
                  <a:lnTo>
                    <a:pt x="0" y="252"/>
                  </a:lnTo>
                  <a:lnTo>
                    <a:pt x="684" y="252"/>
                  </a:lnTo>
                </a:path>
              </a:pathLst>
            </a:custGeom>
            <a:noFill/>
            <a:ln w="28575" cap="flat" cmpd="sng">
              <a:solidFill>
                <a:srgbClr val="CC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Rectangle 41">
            <a:extLst>
              <a:ext uri="{FF2B5EF4-FFF2-40B4-BE49-F238E27FC236}">
                <a16:creationId xmlns:a16="http://schemas.microsoft.com/office/drawing/2014/main" id="{1BE50773-9CEE-8045-E232-AD54606E4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0834" y="1611214"/>
            <a:ext cx="13083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~200 MeV/u</a:t>
            </a:r>
          </a:p>
        </p:txBody>
      </p:sp>
      <p:sp>
        <p:nvSpPr>
          <p:cNvPr id="52" name="Rectangle 42">
            <a:extLst>
              <a:ext uri="{FF2B5EF4-FFF2-40B4-BE49-F238E27FC236}">
                <a16:creationId xmlns:a16="http://schemas.microsoft.com/office/drawing/2014/main" id="{0C9AEDB6-75A3-2BB5-8F6F-5E220C91F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5669" y="5082690"/>
            <a:ext cx="9541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~60 keV</a:t>
            </a:r>
          </a:p>
        </p:txBody>
      </p:sp>
      <p:pic>
        <p:nvPicPr>
          <p:cNvPr id="53" name="Picture 225" descr="D:\conf&amp;talk\2004-user\bastel\040319_penAuOpenMidSmXga.jpg">
            <a:extLst>
              <a:ext uri="{FF2B5EF4-FFF2-40B4-BE49-F238E27FC236}">
                <a16:creationId xmlns:a16="http://schemas.microsoft.com/office/drawing/2014/main" id="{C415AC7F-C732-EC03-90B3-C23D6DDBD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7134" y="4033209"/>
            <a:ext cx="2003271" cy="150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C4629366-BA13-C8E9-2236-61352087E5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1847630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7F6BA8-FCD7-E677-4A3C-4AD66299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A Dedicated Cryogenic Paul Trap for Decay Spectroscopy of Highly Charged Rare Isotope 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8EA01F-CA37-7427-A246-77A7BBF3BF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D8D570-CFEB-BB63-261E-A46F66E8A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7483" y="2819400"/>
            <a:ext cx="3138708" cy="313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0F74F4D-BD25-8514-2DCC-351E07EAA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376249">
            <a:off x="10147299" y="1460307"/>
            <a:ext cx="2057401" cy="141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291A4A-D603-B641-2F13-BA39764728DA}"/>
              </a:ext>
            </a:extLst>
          </p:cNvPr>
          <p:cNvCxnSpPr>
            <a:cxnSpLocks/>
          </p:cNvCxnSpPr>
          <p:nvPr/>
        </p:nvCxnSpPr>
        <p:spPr>
          <a:xfrm>
            <a:off x="7239000" y="4267200"/>
            <a:ext cx="1397003" cy="0"/>
          </a:xfrm>
          <a:prstGeom prst="straightConnector1">
            <a:avLst/>
          </a:prstGeom>
          <a:ln w="1270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99E86C7-0010-6CEF-99E3-985206361548}"/>
              </a:ext>
            </a:extLst>
          </p:cNvPr>
          <p:cNvSpPr txBox="1"/>
          <p:nvPr/>
        </p:nvSpPr>
        <p:spPr>
          <a:xfrm>
            <a:off x="7026014" y="448087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HCIs from EBIT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B00404-0AEE-81DE-7015-8719C8654923}"/>
              </a:ext>
            </a:extLst>
          </p:cNvPr>
          <p:cNvSpPr txBox="1"/>
          <p:nvPr/>
        </p:nvSpPr>
        <p:spPr>
          <a:xfrm>
            <a:off x="9144000" y="5568275"/>
            <a:ext cx="227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Cryogenic Paul Trap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0EB51C-0AD3-226C-A7B6-D1D37F2D377A}"/>
              </a:ext>
            </a:extLst>
          </p:cNvPr>
          <p:cNvSpPr txBox="1"/>
          <p:nvPr/>
        </p:nvSpPr>
        <p:spPr>
          <a:xfrm>
            <a:off x="55343" y="1004953"/>
            <a:ext cx="702217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200" dirty="0">
                <a:solidFill>
                  <a:srgbClr val="064308"/>
                </a:solidFill>
              </a:rPr>
              <a:t>Highly charged rare isotope ions produce by existing EBIT and delivered to Paul trap</a:t>
            </a:r>
          </a:p>
          <a:p>
            <a:pPr marL="800026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Reduced background</a:t>
            </a:r>
          </a:p>
          <a:p>
            <a:pPr marL="800026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Single charge states</a:t>
            </a:r>
          </a:p>
          <a:p>
            <a:pPr marL="800026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Room for detectors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dirty="0">
                <a:solidFill>
                  <a:srgbClr val="064308"/>
                </a:solidFill>
              </a:rPr>
              <a:t>Paul trap cryogenically cooled to maintain charge state</a:t>
            </a:r>
          </a:p>
          <a:p>
            <a:pPr marL="800026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Previous experience building cryogenic Paul traps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dirty="0">
                <a:solidFill>
                  <a:srgbClr val="064308"/>
                </a:solidFill>
              </a:rPr>
              <a:t>Large ion capacity required, particularly for long half lives</a:t>
            </a:r>
          </a:p>
          <a:p>
            <a:pPr marL="800026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Previous experience building high-intensity Paul traps</a:t>
            </a:r>
          </a:p>
          <a:p>
            <a:pPr marL="800026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Simulation codes already developed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dirty="0">
                <a:solidFill>
                  <a:srgbClr val="064308"/>
                </a:solidFill>
              </a:rPr>
              <a:t>In collaboration with LBNL</a:t>
            </a:r>
          </a:p>
          <a:p>
            <a:pPr marL="800026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E. </a:t>
            </a:r>
            <a:r>
              <a:rPr lang="en-US" sz="2000" dirty="0" err="1"/>
              <a:t>Leistenschneider</a:t>
            </a:r>
            <a:r>
              <a:rPr lang="en-US" sz="2000" dirty="0"/>
              <a:t> will be an FRIB Visiting Scholar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>
                <a:solidFill>
                  <a:srgbClr val="064308"/>
                </a:solidFill>
              </a:rPr>
              <a:t>Alternative concept using a Penning trap</a:t>
            </a:r>
            <a:r>
              <a:rPr lang="en-US" sz="2000" baseline="30000" dirty="0">
                <a:solidFill>
                  <a:srgbClr val="064308"/>
                </a:solidFill>
              </a:rPr>
              <a:t>1</a:t>
            </a:r>
          </a:p>
          <a:p>
            <a:endParaRPr lang="en-US" sz="2000" dirty="0"/>
          </a:p>
          <a:p>
            <a:endParaRPr lang="en-US" sz="2000" dirty="0"/>
          </a:p>
          <a:p>
            <a:pPr marL="342900" indent="-342900">
              <a:buFont typeface="Wingdings" pitchFamily="2" charset="2"/>
              <a:buChar char="§"/>
            </a:pPr>
            <a:endParaRPr lang="en-US" sz="2200" dirty="0">
              <a:solidFill>
                <a:srgbClr val="064308"/>
              </a:solidFill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463D5E4-53D4-759A-F09C-EA7C475ED1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/>
          <a:p>
            <a:pPr>
              <a:defRPr/>
            </a:pPr>
            <a:r>
              <a:rPr lang="en-US" dirty="0"/>
              <a:t>R. Ringle, 10/19/2025, EMIS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89A90-F3A5-7E4E-6C88-794BC1F52D71}"/>
              </a:ext>
            </a:extLst>
          </p:cNvPr>
          <p:cNvSpPr txBox="1"/>
          <p:nvPr/>
        </p:nvSpPr>
        <p:spPr>
          <a:xfrm>
            <a:off x="8300323" y="6066004"/>
            <a:ext cx="3962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S. Moroch </a:t>
            </a:r>
            <a:r>
              <a:rPr lang="en-US" sz="1200" i="1" dirty="0"/>
              <a:t>et al., Phys. Rev. Res.</a:t>
            </a:r>
            <a:r>
              <a:rPr lang="en-US" sz="1200" dirty="0"/>
              <a:t> </a:t>
            </a:r>
            <a:r>
              <a:rPr lang="en-US" sz="1200" b="1" dirty="0"/>
              <a:t>7</a:t>
            </a:r>
            <a:r>
              <a:rPr lang="en-US" sz="1200" dirty="0"/>
              <a:t>, 033226 (2025)</a:t>
            </a:r>
          </a:p>
        </p:txBody>
      </p:sp>
    </p:spTree>
    <p:extLst>
      <p:ext uri="{BB962C8B-B14F-4D97-AF65-F5344CB8AC3E}">
        <p14:creationId xmlns:p14="http://schemas.microsoft.com/office/powerpoint/2010/main" val="3021737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9DF7A6-50AA-DC90-0EAD-CDE991955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990600"/>
            <a:ext cx="11987896" cy="4937460"/>
          </a:xfrm>
        </p:spPr>
        <p:txBody>
          <a:bodyPr/>
          <a:lstStyle/>
          <a:p>
            <a:r>
              <a:rPr lang="en-US" dirty="0"/>
              <a:t>Ion traps are everywhere in RIB research</a:t>
            </a:r>
          </a:p>
          <a:p>
            <a:pPr lvl="1"/>
            <a:r>
              <a:rPr lang="en-US" dirty="0"/>
              <a:t>Nuclear structure</a:t>
            </a:r>
          </a:p>
          <a:p>
            <a:pPr lvl="1"/>
            <a:r>
              <a:rPr lang="en-US" dirty="0"/>
              <a:t>Nuclear astrophysics</a:t>
            </a:r>
          </a:p>
          <a:p>
            <a:pPr lvl="1"/>
            <a:r>
              <a:rPr lang="en-US" dirty="0"/>
              <a:t>Fundamental symmetries</a:t>
            </a:r>
          </a:p>
          <a:p>
            <a:r>
              <a:rPr lang="en-US" dirty="0"/>
              <a:t>Ion traps are also great auxiliary devices</a:t>
            </a:r>
          </a:p>
          <a:p>
            <a:pPr lvl="1"/>
            <a:r>
              <a:rPr lang="en-US" dirty="0"/>
              <a:t>Improve transverse emittance</a:t>
            </a:r>
          </a:p>
          <a:p>
            <a:pPr lvl="1"/>
            <a:r>
              <a:rPr lang="en-US" dirty="0"/>
              <a:t>Bunched beams</a:t>
            </a:r>
          </a:p>
          <a:p>
            <a:pPr lvl="1"/>
            <a:r>
              <a:rPr lang="en-US" dirty="0"/>
              <a:t>High-resolution separators</a:t>
            </a:r>
          </a:p>
          <a:p>
            <a:pPr lvl="1"/>
            <a:r>
              <a:rPr lang="en-US" dirty="0"/>
              <a:t>Generate highly-charged ions</a:t>
            </a:r>
          </a:p>
          <a:p>
            <a:pPr lvl="1"/>
            <a:r>
              <a:rPr lang="en-US" dirty="0"/>
              <a:t>Isomeric beams?</a:t>
            </a:r>
          </a:p>
          <a:p>
            <a:r>
              <a:rPr lang="en-US" dirty="0"/>
              <a:t>Ion traps are even more extensively used outside of RIB research</a:t>
            </a:r>
          </a:p>
          <a:p>
            <a:pPr lvl="1"/>
            <a:r>
              <a:rPr lang="en-US" dirty="0"/>
              <a:t>Quantum information</a:t>
            </a:r>
          </a:p>
          <a:p>
            <a:pPr lvl="1"/>
            <a:r>
              <a:rPr lang="en-US" dirty="0"/>
              <a:t>Plasma physics</a:t>
            </a:r>
          </a:p>
          <a:p>
            <a:pPr lvl="1"/>
            <a:r>
              <a:rPr lang="en-US" dirty="0"/>
              <a:t>Cluster physics</a:t>
            </a:r>
          </a:p>
          <a:p>
            <a:pPr lvl="1"/>
            <a:r>
              <a:rPr lang="en-US" dirty="0"/>
              <a:t>Analytical Chemistry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443063-451F-38B6-6372-343B53E5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E8C1E-23E3-DDB0-8653-2AD181EB3C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B0837C-508A-1E3A-270F-16A7C2431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84" y="1034332"/>
            <a:ext cx="4208890" cy="315666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B972F-8D74-0372-0BCF-E6C6C51AE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8889" r="22500"/>
          <a:stretch/>
        </p:blipFill>
        <p:spPr>
          <a:xfrm>
            <a:off x="9540169" y="4706895"/>
            <a:ext cx="994805" cy="1294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862194-6695-7A02-FD3B-B1F852496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40" y="4706894"/>
            <a:ext cx="1773912" cy="1330434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7277B0D-F48B-8743-C25D-F34AFF27A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/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1755619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379F25-47B6-B25D-2330-5C90A0DFF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Shameless plug – postdoc position available at LEBIT</a:t>
            </a:r>
          </a:p>
          <a:p>
            <a:pPr lvl="1"/>
            <a:r>
              <a:rPr lang="en-US" dirty="0"/>
              <a:t>Go to </a:t>
            </a:r>
            <a:r>
              <a:rPr lang="en-US" dirty="0" err="1"/>
              <a:t>careers.msu.edu</a:t>
            </a:r>
            <a:endParaRPr lang="en-US" dirty="0"/>
          </a:p>
          <a:p>
            <a:pPr lvl="1"/>
            <a:r>
              <a:rPr lang="en-US" dirty="0"/>
              <a:t>Search for posting 935807</a:t>
            </a:r>
          </a:p>
          <a:p>
            <a:pPr lvl="1"/>
            <a:r>
              <a:rPr lang="en-US" dirty="0"/>
              <a:t>Part of a pool posting, express interest in LEBIT and your application will make its way to 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5C76CC-BAAC-2343-26DC-C2A1029FC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Your Attention!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1A700-4024-0F9F-C515-8FFEB2A070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R. Ringle, 10/19/2025, EMIS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F70D7-1F83-E700-C623-098873BC4C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279CF010-E848-5890-5BA7-178E8484D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5996" y="2617888"/>
            <a:ext cx="5080007" cy="338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3070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298515-BE31-2092-37F2-F956CB9822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3F40FF-BB85-5B51-F558-3D72A142AD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492236"/>
            <a:ext cx="5791200" cy="4472308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8650A725-2036-B781-2B51-A9ACE058D5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" y="126818"/>
            <a:ext cx="11963400" cy="803649"/>
          </a:xfrm>
        </p:spPr>
        <p:txBody>
          <a:bodyPr/>
          <a:lstStyle/>
          <a:p>
            <a:r>
              <a:rPr lang="en-US" dirty="0"/>
              <a:t>FRIB Optimized for Science</a:t>
            </a:r>
            <a:br>
              <a:rPr lang="en-US" dirty="0"/>
            </a:br>
            <a:r>
              <a:rPr lang="en-US" sz="2400" dirty="0"/>
              <a:t>with Fast, Stopped and Reaccelerated Rare Isotope Beams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D1DCC4FE-66FE-34EA-CC9F-13941D71B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90600"/>
            <a:ext cx="10134600" cy="5027414"/>
          </a:xfrm>
        </p:spPr>
        <p:txBody>
          <a:bodyPr/>
          <a:lstStyle/>
          <a:p>
            <a:r>
              <a:rPr lang="en-US" sz="2000" dirty="0"/>
              <a:t>Key feature is 400 kW beam power for all ions (5 x 10</a:t>
            </a:r>
            <a:r>
              <a:rPr lang="en-US" sz="2000" baseline="30000" dirty="0"/>
              <a:t>13</a:t>
            </a:r>
            <a:r>
              <a:rPr lang="en-US" sz="2000" dirty="0"/>
              <a:t> </a:t>
            </a:r>
            <a:r>
              <a:rPr lang="en-US" sz="2000" baseline="30000" dirty="0"/>
              <a:t>238</a:t>
            </a:r>
            <a:r>
              <a:rPr lang="en-US" sz="2000" dirty="0"/>
              <a:t>U/s) mission goal</a:t>
            </a:r>
          </a:p>
          <a:p>
            <a:r>
              <a:rPr lang="en-US" sz="2000" dirty="0"/>
              <a:t>Separation of isotopes in-flight provides</a:t>
            </a:r>
          </a:p>
          <a:p>
            <a:pPr lvl="1"/>
            <a:r>
              <a:rPr lang="en-US" sz="1600" dirty="0"/>
              <a:t>Fast development time for any isotope</a:t>
            </a:r>
          </a:p>
          <a:p>
            <a:pPr lvl="1"/>
            <a:r>
              <a:rPr lang="en-US" sz="1600" dirty="0"/>
              <a:t>Beams of all elements and short half-lives</a:t>
            </a:r>
          </a:p>
          <a:p>
            <a:pPr lvl="1"/>
            <a:r>
              <a:rPr lang="en-US" sz="1600" dirty="0"/>
              <a:t>Fast, stopped, and reaccelerated beams</a:t>
            </a:r>
          </a:p>
          <a:p>
            <a:r>
              <a:rPr lang="en-US" sz="2000" dirty="0"/>
              <a:t>Power ramp-up to 400 kW </a:t>
            </a:r>
            <a:br>
              <a:rPr lang="en-US" sz="2000" dirty="0"/>
            </a:br>
            <a:r>
              <a:rPr lang="en-US" sz="2000" dirty="0"/>
              <a:t>over several years</a:t>
            </a:r>
          </a:p>
          <a:p>
            <a:pPr lvl="1"/>
            <a:r>
              <a:rPr lang="en-US" sz="1600" dirty="0"/>
              <a:t>Currently ~ 20 kW</a:t>
            </a:r>
          </a:p>
          <a:p>
            <a:r>
              <a:rPr lang="en-US" sz="2000" dirty="0"/>
              <a:t>Improvements projects, R&amp;D, </a:t>
            </a:r>
            <a:br>
              <a:rPr lang="en-US" sz="2000" dirty="0"/>
            </a:br>
            <a:r>
              <a:rPr lang="en-US" sz="2000" dirty="0"/>
              <a:t>and new equipment increase </a:t>
            </a:r>
            <a:br>
              <a:rPr lang="en-US" sz="2000" dirty="0"/>
            </a:br>
            <a:r>
              <a:rPr lang="en-US" sz="2000" dirty="0"/>
              <a:t>FRIB’s capabilities for science</a:t>
            </a:r>
          </a:p>
          <a:p>
            <a:pPr lvl="1"/>
            <a:r>
              <a:rPr lang="en-US" sz="1600" dirty="0"/>
              <a:t>Stopped and reaccelerated </a:t>
            </a:r>
            <a:br>
              <a:rPr lang="en-US" sz="1600" dirty="0"/>
            </a:br>
            <a:r>
              <a:rPr lang="en-US" sz="1600" dirty="0"/>
              <a:t>beams is one important area</a:t>
            </a:r>
          </a:p>
          <a:p>
            <a:r>
              <a:rPr lang="en-US" sz="2000" dirty="0"/>
              <a:t>Isotope harvesting capability from beam dump water</a:t>
            </a:r>
          </a:p>
          <a:p>
            <a:pPr lvl="1"/>
            <a:r>
              <a:rPr lang="en-US" sz="1600" dirty="0"/>
              <a:t>Can provide additional beams for science</a:t>
            </a:r>
          </a:p>
          <a:p>
            <a:r>
              <a:rPr lang="en-US" sz="1800" dirty="0"/>
              <a:t>Future FRIB400 Energy Upgrade Will Increase Yields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B99E57CC-9441-4697-A672-66F4E20E4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4152264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1BA10-2035-DDF3-AAB0-CF958CE022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9D5CAE02-DAA0-64EC-1CA5-4494903CC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67099"/>
            <a:ext cx="6146118" cy="5505145"/>
          </a:xfrm>
        </p:spPr>
        <p:txBody>
          <a:bodyPr/>
          <a:lstStyle/>
          <a:p>
            <a:r>
              <a:rPr lang="en-US" dirty="0"/>
              <a:t>LEBIT requires stopped beams (~ eV)</a:t>
            </a:r>
          </a:p>
          <a:p>
            <a:r>
              <a:rPr lang="en-US" dirty="0"/>
              <a:t>Gas stopping facility converts fast beams (~ 200 MeV/u) to stopped beams (~ 30 keV/q)</a:t>
            </a:r>
          </a:p>
          <a:p>
            <a:r>
              <a:rPr lang="en-US" dirty="0" err="1"/>
              <a:t>ReA</a:t>
            </a:r>
            <a:r>
              <a:rPr lang="en-US" dirty="0"/>
              <a:t> reaccelerates stopped beams (~ 6 MeV/u)</a:t>
            </a:r>
          </a:p>
          <a:p>
            <a:endParaRPr lang="en-US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0A267-A2ED-428F-3787-B7920911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85755"/>
            <a:ext cx="12115800" cy="485775"/>
          </a:xfrm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Experimental Areas for Fast, Stopped, and Reaccelerated Beam Experiments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9F2993-7037-A3F5-9C30-431DAA668996}"/>
              </a:ext>
            </a:extLst>
          </p:cNvPr>
          <p:cNvSpPr/>
          <p:nvPr/>
        </p:nvSpPr>
        <p:spPr>
          <a:xfrm>
            <a:off x="3138333" y="3739681"/>
            <a:ext cx="4074949" cy="9167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5F2D79-739E-7BA9-DFB8-230BD0ECE067}"/>
              </a:ext>
            </a:extLst>
          </p:cNvPr>
          <p:cNvGrpSpPr/>
          <p:nvPr/>
        </p:nvGrpSpPr>
        <p:grpSpPr>
          <a:xfrm>
            <a:off x="3716087" y="1195237"/>
            <a:ext cx="4044289" cy="2545026"/>
            <a:chOff x="2971800" y="2438400"/>
            <a:chExt cx="3200400" cy="201397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4AAD0B-FD5A-613A-D62A-6452EB71F4BB}"/>
                </a:ext>
              </a:extLst>
            </p:cNvPr>
            <p:cNvSpPr/>
            <p:nvPr/>
          </p:nvSpPr>
          <p:spPr>
            <a:xfrm>
              <a:off x="2971800" y="3918976"/>
              <a:ext cx="3200400" cy="5334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4DF115-BCDB-A2CD-A929-65E061F9A854}"/>
                </a:ext>
              </a:extLst>
            </p:cNvPr>
            <p:cNvSpPr/>
            <p:nvPr/>
          </p:nvSpPr>
          <p:spPr>
            <a:xfrm>
              <a:off x="5334001" y="2438400"/>
              <a:ext cx="838199" cy="174278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6A06C16-376C-AA83-5186-2CD44CC55FD2}"/>
              </a:ext>
            </a:extLst>
          </p:cNvPr>
          <p:cNvSpPr/>
          <p:nvPr/>
        </p:nvSpPr>
        <p:spPr>
          <a:xfrm>
            <a:off x="7760377" y="1195237"/>
            <a:ext cx="2985071" cy="2202323"/>
          </a:xfrm>
          <a:prstGeom prst="rect">
            <a:avLst/>
          </a:prstGeom>
          <a:solidFill>
            <a:srgbClr val="D9EC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BBC8EF-499B-FEAA-4DCF-77EAB9AF97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274" y="1084732"/>
            <a:ext cx="11167978" cy="45581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6A9284-E2D5-9574-5481-B08D55568FCF}"/>
              </a:ext>
            </a:extLst>
          </p:cNvPr>
          <p:cNvSpPr txBox="1"/>
          <p:nvPr/>
        </p:nvSpPr>
        <p:spPr>
          <a:xfrm>
            <a:off x="6697122" y="1279007"/>
            <a:ext cx="1136815" cy="661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Stopped</a:t>
            </a:r>
          </a:p>
          <a:p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Beams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A41F4B-7E75-8DE6-6BBD-9F9A21E838F6}"/>
              </a:ext>
            </a:extLst>
          </p:cNvPr>
          <p:cNvSpPr txBox="1"/>
          <p:nvPr/>
        </p:nvSpPr>
        <p:spPr>
          <a:xfrm>
            <a:off x="8127998" y="3660952"/>
            <a:ext cx="3273950" cy="388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Reaccelerated Beams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72D992-6D66-4C46-023B-B221F9A9C3DF}"/>
              </a:ext>
            </a:extLst>
          </p:cNvPr>
          <p:cNvSpPr txBox="1"/>
          <p:nvPr/>
        </p:nvSpPr>
        <p:spPr>
          <a:xfrm>
            <a:off x="7138387" y="3866991"/>
            <a:ext cx="3273950" cy="661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/>
                </a:solidFill>
              </a:rPr>
              <a:t>Fast </a:t>
            </a:r>
            <a:br>
              <a:rPr lang="en-US" sz="1400" b="1" dirty="0">
                <a:solidFill>
                  <a:schemeClr val="accent4"/>
                </a:solidFill>
              </a:rPr>
            </a:br>
            <a:r>
              <a:rPr lang="en-US" sz="1400" b="1" dirty="0">
                <a:solidFill>
                  <a:schemeClr val="accent4"/>
                </a:solidFill>
              </a:rPr>
              <a:t>Beams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ABEF08-E5AB-01C7-ED9A-E99F2D689DC8}"/>
              </a:ext>
            </a:extLst>
          </p:cNvPr>
          <p:cNvSpPr txBox="1"/>
          <p:nvPr/>
        </p:nvSpPr>
        <p:spPr>
          <a:xfrm>
            <a:off x="8345875" y="3423547"/>
            <a:ext cx="727627" cy="35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ReA3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857DFE-8331-A87C-0693-AD3ABD3D0EBB}"/>
              </a:ext>
            </a:extLst>
          </p:cNvPr>
          <p:cNvSpPr txBox="1"/>
          <p:nvPr/>
        </p:nvSpPr>
        <p:spPr>
          <a:xfrm>
            <a:off x="9614440" y="3423547"/>
            <a:ext cx="727627" cy="35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ReA6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27EDDC-36E9-A88E-F8B0-3203AD00CDC4}"/>
              </a:ext>
            </a:extLst>
          </p:cNvPr>
          <p:cNvSpPr txBox="1"/>
          <p:nvPr/>
        </p:nvSpPr>
        <p:spPr>
          <a:xfrm>
            <a:off x="8237029" y="1652693"/>
            <a:ext cx="861322" cy="330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SECAR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510033-6AB7-B29A-D0A1-0F399F2E4BF5}"/>
              </a:ext>
            </a:extLst>
          </p:cNvPr>
          <p:cNvSpPr txBox="1"/>
          <p:nvPr/>
        </p:nvSpPr>
        <p:spPr>
          <a:xfrm>
            <a:off x="9644226" y="1652693"/>
            <a:ext cx="1027428" cy="330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SOLARIS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9E2223-53AD-8C61-4EAB-B39E50FB0BA9}"/>
              </a:ext>
            </a:extLst>
          </p:cNvPr>
          <p:cNvSpPr txBox="1"/>
          <p:nvPr/>
        </p:nvSpPr>
        <p:spPr>
          <a:xfrm>
            <a:off x="6701159" y="2126386"/>
            <a:ext cx="988941" cy="330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BECOLA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0A7F6B-3D70-7D75-0C79-056F07E34657}"/>
              </a:ext>
            </a:extLst>
          </p:cNvPr>
          <p:cNvSpPr txBox="1"/>
          <p:nvPr/>
        </p:nvSpPr>
        <p:spPr>
          <a:xfrm>
            <a:off x="6807817" y="2650770"/>
            <a:ext cx="749910" cy="330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LEBIT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594337-4965-CD76-62F6-AAFD94847D03}"/>
              </a:ext>
            </a:extLst>
          </p:cNvPr>
          <p:cNvSpPr txBox="1"/>
          <p:nvPr/>
        </p:nvSpPr>
        <p:spPr>
          <a:xfrm>
            <a:off x="5296441" y="2708650"/>
            <a:ext cx="1292794" cy="330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Gas Stopper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B5FD39-3DBE-C22D-670A-E79A03933C66}"/>
              </a:ext>
            </a:extLst>
          </p:cNvPr>
          <p:cNvSpPr txBox="1"/>
          <p:nvPr/>
        </p:nvSpPr>
        <p:spPr>
          <a:xfrm>
            <a:off x="3491916" y="2708650"/>
            <a:ext cx="1789086" cy="3305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Cyclotron Stopper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44571E-2824-E4A1-F5A7-379B2FD2C256}"/>
              </a:ext>
            </a:extLst>
          </p:cNvPr>
          <p:cNvSpPr txBox="1"/>
          <p:nvPr/>
        </p:nvSpPr>
        <p:spPr>
          <a:xfrm>
            <a:off x="6260875" y="3869106"/>
            <a:ext cx="632419" cy="4569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/>
              <a:t>S800</a:t>
            </a:r>
          </a:p>
          <a:p>
            <a:pPr algn="ctr"/>
            <a:r>
              <a:rPr lang="en-US" sz="700" b="1" dirty="0" err="1"/>
              <a:t>Gretina</a:t>
            </a:r>
            <a:endParaRPr lang="en-US" sz="7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A58C00-1AB2-6863-F99F-7D8999D0A71E}"/>
              </a:ext>
            </a:extLst>
          </p:cNvPr>
          <p:cNvSpPr txBox="1"/>
          <p:nvPr/>
        </p:nvSpPr>
        <p:spPr>
          <a:xfrm>
            <a:off x="3181783" y="4005231"/>
            <a:ext cx="620266" cy="320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FDSi</a:t>
            </a:r>
            <a:endParaRPr lang="en-US" sz="7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BCC5BD-AD32-8F02-6A0D-1F3158DB835B}"/>
              </a:ext>
            </a:extLst>
          </p:cNvPr>
          <p:cNvSpPr txBox="1"/>
          <p:nvPr/>
        </p:nvSpPr>
        <p:spPr>
          <a:xfrm>
            <a:off x="5088142" y="4082384"/>
            <a:ext cx="725600" cy="525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MoNA</a:t>
            </a:r>
            <a:endParaRPr lang="en-US" sz="1050" b="1" dirty="0"/>
          </a:p>
          <a:p>
            <a:r>
              <a:rPr lang="en-US" sz="1050" b="1" dirty="0"/>
              <a:t>EOS</a:t>
            </a:r>
            <a:endParaRPr lang="en-US" sz="7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682B01-F09C-BF8C-79A2-4AC93ED9C30B}"/>
              </a:ext>
            </a:extLst>
          </p:cNvPr>
          <p:cNvSpPr txBox="1"/>
          <p:nvPr/>
        </p:nvSpPr>
        <p:spPr>
          <a:xfrm>
            <a:off x="1577772" y="4706866"/>
            <a:ext cx="1638668" cy="583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Fragment Separator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8B06EC-F0C5-FD41-C62E-4E640C834B4C}"/>
              </a:ext>
            </a:extLst>
          </p:cNvPr>
          <p:cNvSpPr txBox="1"/>
          <p:nvPr/>
        </p:nvSpPr>
        <p:spPr>
          <a:xfrm>
            <a:off x="4530486" y="4489030"/>
            <a:ext cx="620266" cy="320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FDSi</a:t>
            </a:r>
            <a:endParaRPr lang="en-US" sz="7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B930FE-AAA5-6A6A-8398-CEC4548C69CA}"/>
              </a:ext>
            </a:extLst>
          </p:cNvPr>
          <p:cNvSpPr txBox="1"/>
          <p:nvPr/>
        </p:nvSpPr>
        <p:spPr>
          <a:xfrm>
            <a:off x="10580976" y="3417520"/>
            <a:ext cx="727627" cy="35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ReA9</a:t>
            </a:r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63EFAFD7-BCD7-F362-E320-F16E0E16E0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164252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C330CA-2089-3907-C9E7-17B88ED5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Stopping of Fast Projectile Fragments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19306-7C68-305C-84AB-84AE78DDA5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132AA0B5-AC38-4630-99AE-CF6971FAE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19200"/>
            <a:ext cx="9144000" cy="1515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79C99B-CD41-C1E2-DBA9-5DE1291452A7}"/>
              </a:ext>
            </a:extLst>
          </p:cNvPr>
          <p:cNvSpPr/>
          <p:nvPr/>
        </p:nvSpPr>
        <p:spPr>
          <a:xfrm>
            <a:off x="5850835" y="1058286"/>
            <a:ext cx="4800600" cy="16764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F74C5-3D14-B8E6-F26E-055C1C16B90B}"/>
              </a:ext>
            </a:extLst>
          </p:cNvPr>
          <p:cNvSpPr txBox="1"/>
          <p:nvPr/>
        </p:nvSpPr>
        <p:spPr>
          <a:xfrm>
            <a:off x="7391401" y="273799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30-60 kV platform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12FD2-FB02-948D-8C9D-17687BCA45AD}"/>
              </a:ext>
            </a:extLst>
          </p:cNvPr>
          <p:cNvSpPr txBox="1"/>
          <p:nvPr/>
        </p:nvSpPr>
        <p:spPr>
          <a:xfrm>
            <a:off x="14052" y="2363437"/>
            <a:ext cx="61642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064308"/>
                </a:solidFill>
              </a:rPr>
              <a:t>Production of fragments from high energy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Large momentum spread due to reaction mechanism and production target.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308"/>
                </a:solidFill>
              </a:rPr>
              <a:t>B</a:t>
            </a:r>
            <a:r>
              <a:rPr lang="en-US" sz="2000" dirty="0">
                <a:solidFill>
                  <a:srgbClr val="064308"/>
                </a:solidFill>
                <a:latin typeface="Symbol" pitchFamily="18" charset="2"/>
              </a:rPr>
              <a:t>r</a:t>
            </a:r>
            <a:r>
              <a:rPr lang="en-US" sz="2000" dirty="0">
                <a:solidFill>
                  <a:srgbClr val="064308"/>
                </a:solidFill>
              </a:rPr>
              <a:t> and </a:t>
            </a:r>
            <a:r>
              <a:rPr lang="en-US" sz="2000" dirty="0">
                <a:solidFill>
                  <a:srgbClr val="064308"/>
                </a:solidFill>
                <a:latin typeface="Symbol" pitchFamily="18" charset="2"/>
              </a:rPr>
              <a:t>D</a:t>
            </a:r>
            <a:r>
              <a:rPr lang="en-US" sz="2000" dirty="0">
                <a:solidFill>
                  <a:srgbClr val="064308"/>
                </a:solidFill>
              </a:rPr>
              <a:t>E separation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ARIS separator (High acceptance: 5% </a:t>
            </a:r>
            <a:r>
              <a:rPr lang="en-US" sz="1600" dirty="0" err="1">
                <a:latin typeface="Symbol" pitchFamily="18" charset="2"/>
              </a:rPr>
              <a:t>D</a:t>
            </a:r>
            <a:r>
              <a:rPr lang="en-US" sz="1600" dirty="0" err="1"/>
              <a:t>p</a:t>
            </a:r>
            <a:r>
              <a:rPr lang="en-US" sz="1600" dirty="0"/>
              <a:t>/p), achromatic wedge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308"/>
                </a:solidFill>
              </a:rPr>
              <a:t>Momentum compression and </a:t>
            </a:r>
            <a:r>
              <a:rPr lang="en-US" sz="2000" dirty="0" err="1">
                <a:solidFill>
                  <a:srgbClr val="064308"/>
                </a:solidFill>
              </a:rPr>
              <a:t>thermalization</a:t>
            </a:r>
            <a:endParaRPr lang="en-US" sz="2000" dirty="0">
              <a:solidFill>
                <a:srgbClr val="064308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Narrow momentum spread beams lead to high stopping efficiency</a:t>
            </a:r>
            <a:r>
              <a:rPr lang="en-US" sz="1600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308"/>
                </a:solidFill>
              </a:rPr>
              <a:t>Gaseous ions collection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64308"/>
                </a:solidFill>
              </a:rPr>
              <a:t>Low energy beam 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6A556C-744C-4EAF-827E-826A3961DEA5}"/>
              </a:ext>
            </a:extLst>
          </p:cNvPr>
          <p:cNvSpPr txBox="1"/>
          <p:nvPr/>
        </p:nvSpPr>
        <p:spPr>
          <a:xfrm>
            <a:off x="7162800" y="3185931"/>
            <a:ext cx="3429000" cy="129266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Method for producing an ideal incident beam: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Degrade beam at the object point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Bunch momentum spread with wedge at the dispersive focal plane</a:t>
            </a:r>
            <a:r>
              <a:rPr lang="en-US" sz="1400" baseline="30000" dirty="0"/>
              <a:t>2,3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8E81D3B2-9F2E-4ED2-6886-6665F0635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819" y="4549737"/>
            <a:ext cx="3860800" cy="1447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8E3AEC-DD6B-8F58-4F21-CBF487674A2F}"/>
              </a:ext>
            </a:extLst>
          </p:cNvPr>
          <p:cNvSpPr txBox="1"/>
          <p:nvPr/>
        </p:nvSpPr>
        <p:spPr>
          <a:xfrm>
            <a:off x="6064465" y="6200947"/>
            <a:ext cx="25715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/>
              <a:t>1</a:t>
            </a:r>
            <a:r>
              <a:rPr lang="en-US" sz="1000" dirty="0"/>
              <a:t>L. Weissman et al. NIM A </a:t>
            </a:r>
            <a:r>
              <a:rPr lang="en-US" sz="1000" b="1" dirty="0"/>
              <a:t>522</a:t>
            </a:r>
            <a:r>
              <a:rPr lang="en-US" sz="1000" dirty="0"/>
              <a:t> (2004) 212</a:t>
            </a:r>
          </a:p>
          <a:p>
            <a:r>
              <a:rPr lang="en-US" sz="1000" baseline="30000" dirty="0"/>
              <a:t>2</a:t>
            </a:r>
            <a:r>
              <a:rPr lang="en-US" sz="1000" dirty="0"/>
              <a:t>H. Weick et al., NIM B </a:t>
            </a:r>
            <a:r>
              <a:rPr lang="en-US" sz="1000" b="1" dirty="0"/>
              <a:t>164-5</a:t>
            </a:r>
            <a:r>
              <a:rPr lang="en-US" sz="1000" dirty="0"/>
              <a:t> (2000) 168</a:t>
            </a:r>
          </a:p>
          <a:p>
            <a:r>
              <a:rPr lang="en-US" sz="1000" baseline="30000" dirty="0"/>
              <a:t>3</a:t>
            </a:r>
            <a:r>
              <a:rPr lang="en-US" sz="1000" dirty="0"/>
              <a:t>H. </a:t>
            </a:r>
            <a:r>
              <a:rPr lang="en-US" sz="1000" dirty="0" err="1"/>
              <a:t>Geissel</a:t>
            </a:r>
            <a:r>
              <a:rPr lang="en-US" sz="1000" dirty="0"/>
              <a:t> et al., NIM A </a:t>
            </a:r>
            <a:r>
              <a:rPr lang="en-US" sz="1000" b="1" dirty="0"/>
              <a:t>282 </a:t>
            </a:r>
            <a:r>
              <a:rPr lang="en-US" sz="1000" dirty="0"/>
              <a:t>(1989) 247</a:t>
            </a:r>
          </a:p>
        </p:txBody>
      </p:sp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682C944B-A175-2EBC-BFA9-D57AAB4028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227983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C50E6-F081-05AE-2095-4177EB0208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9A2DDD9-22D0-A6FE-476F-26637D88E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67100"/>
            <a:ext cx="7933792" cy="5027414"/>
          </a:xfrm>
        </p:spPr>
        <p:txBody>
          <a:bodyPr/>
          <a:lstStyle/>
          <a:p>
            <a:r>
              <a:rPr lang="en-US" sz="2000" dirty="0"/>
              <a:t>Room Temperature Gas Cell (RTGC) - reliable </a:t>
            </a:r>
            <a:br>
              <a:rPr lang="en-US" sz="2000" dirty="0"/>
            </a:br>
            <a:r>
              <a:rPr lang="en-US" sz="2000" dirty="0"/>
              <a:t>workhorse since 2011</a:t>
            </a:r>
          </a:p>
          <a:p>
            <a:pPr lvl="1"/>
            <a:r>
              <a:rPr lang="en-US" sz="1800" dirty="0"/>
              <a:t>Large linear gas catcher developed and built by Argonne National Lab</a:t>
            </a:r>
          </a:p>
          <a:p>
            <a:pPr lvl="1"/>
            <a:r>
              <a:rPr lang="en-US" sz="1800" dirty="0"/>
              <a:t>120 cm long gas catcher operates at pressure of 70 Torr and temperature of -10 </a:t>
            </a:r>
            <a:r>
              <a:rPr lang="en-US" sz="1800" baseline="30000" dirty="0"/>
              <a:t>0</a:t>
            </a:r>
            <a:r>
              <a:rPr lang="en-US" sz="1800" dirty="0"/>
              <a:t>C </a:t>
            </a:r>
          </a:p>
          <a:p>
            <a:pPr lvl="1"/>
            <a:r>
              <a:rPr lang="en-US" sz="1800" dirty="0"/>
              <a:t>Operates with Radio-frequency (RF) + DC voltage gradient </a:t>
            </a:r>
          </a:p>
          <a:p>
            <a:r>
              <a:rPr lang="en-US" sz="2000" dirty="0"/>
              <a:t>Advanced Cryogenic Gas Stopper (ACGS) provides improved performance since 2017</a:t>
            </a:r>
          </a:p>
          <a:p>
            <a:pPr lvl="1"/>
            <a:r>
              <a:rPr lang="en-US" sz="1800" dirty="0"/>
              <a:t>Novel geometry reduces space charge effects (&gt;10x higher beam rate capability)</a:t>
            </a:r>
          </a:p>
          <a:p>
            <a:pPr lvl="1"/>
            <a:r>
              <a:rPr lang="en-US" sz="1800" dirty="0"/>
              <a:t>Ion surfing technique for fast extraction (2x faster)</a:t>
            </a:r>
          </a:p>
          <a:p>
            <a:pPr lvl="1"/>
            <a:r>
              <a:rPr lang="en-US" sz="1800" dirty="0"/>
              <a:t>Cryogenic operation for cleaner beams (in-situ gas purification)</a:t>
            </a:r>
          </a:p>
          <a:p>
            <a:pPr lvl="1"/>
            <a:r>
              <a:rPr lang="en-US" sz="1800" dirty="0"/>
              <a:t>Features</a:t>
            </a:r>
          </a:p>
          <a:p>
            <a:pPr lvl="2"/>
            <a:r>
              <a:rPr lang="en-US" sz="1600" dirty="0"/>
              <a:t>1.2 m (9 segments) wire carpet operated with </a:t>
            </a:r>
            <a:br>
              <a:rPr lang="en-US" sz="1600" dirty="0"/>
            </a:br>
            <a:r>
              <a:rPr lang="en-US" sz="1600" dirty="0"/>
              <a:t>4 phase-RF creating a traveling wave</a:t>
            </a:r>
          </a:p>
          <a:p>
            <a:pPr lvl="2"/>
            <a:r>
              <a:rPr lang="en-US" sz="1600" dirty="0"/>
              <a:t>Each segment has 276 </a:t>
            </a:r>
            <a:r>
              <a:rPr lang="en-US" sz="1600" dirty="0" err="1"/>
              <a:t>CuBe</a:t>
            </a:r>
            <a:r>
              <a:rPr lang="en-US" sz="1600" dirty="0"/>
              <a:t> wires 50 </a:t>
            </a:r>
            <a:r>
              <a:rPr lang="el-GR" sz="1600" dirty="0"/>
              <a:t>μ</a:t>
            </a:r>
            <a:r>
              <a:rPr lang="en-US" sz="1600" dirty="0"/>
              <a:t>m diameter</a:t>
            </a:r>
          </a:p>
          <a:p>
            <a:r>
              <a:rPr lang="en-US" sz="2000" dirty="0"/>
              <a:t>Two gas stoppers provide redundancy</a:t>
            </a:r>
          </a:p>
          <a:p>
            <a:endParaRPr lang="en-US" sz="16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D1B2D03-3492-8940-1E79-6284E906C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2668"/>
            <a:ext cx="11963400" cy="911948"/>
          </a:xfrm>
        </p:spPr>
        <p:txBody>
          <a:bodyPr/>
          <a:lstStyle/>
          <a:p>
            <a:r>
              <a:rPr lang="en-US" dirty="0"/>
              <a:t>Beam Stopping Devices</a:t>
            </a:r>
            <a:br>
              <a:rPr lang="en-US" dirty="0"/>
            </a:br>
            <a:r>
              <a:rPr lang="en-US" dirty="0"/>
              <a:t>Two Gas Cells Provide Beams to Experiments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120DF-FA73-1059-FA67-91F653A41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852" y="1109048"/>
            <a:ext cx="3103262" cy="2327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BE59FF-5EAF-3C99-624B-77639D6AC2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7"/>
          <a:stretch/>
        </p:blipFill>
        <p:spPr>
          <a:xfrm>
            <a:off x="8009992" y="3613937"/>
            <a:ext cx="4056112" cy="2699966"/>
          </a:xfrm>
          <a:prstGeom prst="rect">
            <a:avLst/>
          </a:prstGeom>
        </p:spPr>
      </p:pic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C97C5A2E-B9EC-A62F-BC1F-C1C378911F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0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/>
              <a:t>R. Ringle, 10/19/2025, EMIS </a:t>
            </a:r>
          </a:p>
        </p:txBody>
      </p:sp>
    </p:spTree>
    <p:extLst>
      <p:ext uri="{BB962C8B-B14F-4D97-AF65-F5344CB8AC3E}">
        <p14:creationId xmlns:p14="http://schemas.microsoft.com/office/powerpoint/2010/main" val="1840991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10D92DC1-EC52-ADE0-412A-8904423D6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2675"/>
            <a:ext cx="11988800" cy="911948"/>
          </a:xfrm>
        </p:spPr>
        <p:txBody>
          <a:bodyPr/>
          <a:lstStyle/>
          <a:p>
            <a:r>
              <a:rPr lang="en-US" dirty="0"/>
              <a:t>Challenges to Beam Purity, Rate, and Molecular Formation in Gas Stopping of Relativistic Heavy Ions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6821243-0184-034F-23D6-A022C573F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406" y="984622"/>
            <a:ext cx="3770594" cy="285879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3FC319-408B-3FBD-53D7-93B948E5621E}"/>
              </a:ext>
            </a:extLst>
          </p:cNvPr>
          <p:cNvSpPr txBox="1"/>
          <p:nvPr/>
        </p:nvSpPr>
        <p:spPr>
          <a:xfrm>
            <a:off x="9516383" y="1114130"/>
            <a:ext cx="893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~10</a:t>
            </a:r>
            <a:r>
              <a:rPr lang="en-US" sz="1400" baseline="30000" dirty="0"/>
              <a:t>6</a:t>
            </a:r>
            <a:r>
              <a:rPr lang="en-US" sz="1400" dirty="0"/>
              <a:t> </a:t>
            </a:r>
            <a:r>
              <a:rPr lang="en-US" sz="1400" dirty="0" err="1"/>
              <a:t>pps</a:t>
            </a:r>
            <a:endParaRPr lang="en-US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86F969-2584-BDC6-D52A-C67B2824970E}"/>
              </a:ext>
            </a:extLst>
          </p:cNvPr>
          <p:cNvSpPr txBox="1"/>
          <p:nvPr/>
        </p:nvSpPr>
        <p:spPr>
          <a:xfrm>
            <a:off x="8847769" y="3121223"/>
            <a:ext cx="689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RTGC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ED34A66-EB65-09A4-32FE-4654EBDCAB8B}"/>
              </a:ext>
            </a:extLst>
          </p:cNvPr>
          <p:cNvSpPr/>
          <p:nvPr/>
        </p:nvSpPr>
        <p:spPr>
          <a:xfrm>
            <a:off x="10661307" y="1917387"/>
            <a:ext cx="304800" cy="35348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E8CA672-8614-C808-BF12-2CFEF22FA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812" y="3926128"/>
            <a:ext cx="3860814" cy="294738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0C037C7-5BCE-D7C7-EAAE-90B8CEAA5273}"/>
              </a:ext>
            </a:extLst>
          </p:cNvPr>
          <p:cNvSpPr txBox="1"/>
          <p:nvPr/>
        </p:nvSpPr>
        <p:spPr>
          <a:xfrm>
            <a:off x="10425328" y="5888567"/>
            <a:ext cx="154240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baseline="30000" dirty="0"/>
              <a:t>39</a:t>
            </a:r>
            <a:r>
              <a:rPr lang="en-US" sz="1600" dirty="0"/>
              <a:t>Ca molecular</a:t>
            </a:r>
          </a:p>
          <a:p>
            <a:pPr algn="r"/>
            <a:r>
              <a:rPr lang="en-US" sz="1600" dirty="0"/>
              <a:t>sidebands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135AF2B-CC3B-1245-A8A9-00D9335FB74A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10036950" y="1458180"/>
            <a:ext cx="776757" cy="459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E78CF2-FBAD-FF70-C874-FCE93D456A4E}"/>
              </a:ext>
            </a:extLst>
          </p:cNvPr>
          <p:cNvGrpSpPr/>
          <p:nvPr/>
        </p:nvGrpSpPr>
        <p:grpSpPr>
          <a:xfrm>
            <a:off x="4530671" y="3521088"/>
            <a:ext cx="4317098" cy="3529786"/>
            <a:chOff x="4530671" y="3985066"/>
            <a:chExt cx="4012721" cy="310203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0565918-A916-F7AE-1EF3-74CC69BFDC2C}"/>
                </a:ext>
              </a:extLst>
            </p:cNvPr>
            <p:cNvGrpSpPr/>
            <p:nvPr/>
          </p:nvGrpSpPr>
          <p:grpSpPr>
            <a:xfrm>
              <a:off x="4530671" y="3985066"/>
              <a:ext cx="4012721" cy="3102035"/>
              <a:chOff x="1736162" y="3996932"/>
              <a:chExt cx="3809873" cy="2968254"/>
            </a:xfrm>
          </p:grpSpPr>
          <p:pic>
            <p:nvPicPr>
              <p:cNvPr id="21" name="Picture 20" descr="Chart, histogram&#10;&#10;Description automatically generated">
                <a:extLst>
                  <a:ext uri="{FF2B5EF4-FFF2-40B4-BE49-F238E27FC236}">
                    <a16:creationId xmlns:a16="http://schemas.microsoft.com/office/drawing/2014/main" id="{851FA518-2CAC-224F-47FB-4CDD96168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162" y="4210819"/>
                <a:ext cx="3809873" cy="2754367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EFDF951-955A-EF12-A9B2-E97EE4661308}"/>
                  </a:ext>
                </a:extLst>
              </p:cNvPr>
              <p:cNvSpPr/>
              <p:nvPr/>
            </p:nvSpPr>
            <p:spPr>
              <a:xfrm>
                <a:off x="2726634" y="3996932"/>
                <a:ext cx="2133599" cy="5106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B366E40-5F63-529B-22C2-0CBAB7E44219}"/>
                </a:ext>
              </a:extLst>
            </p:cNvPr>
            <p:cNvSpPr txBox="1"/>
            <p:nvPr/>
          </p:nvSpPr>
          <p:spPr>
            <a:xfrm>
              <a:off x="6210615" y="5213041"/>
              <a:ext cx="14045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Stable ion </a:t>
              </a:r>
            </a:p>
            <a:p>
              <a:pPr algn="r"/>
              <a:r>
                <a:rPr lang="en-US" sz="1600" dirty="0"/>
                <a:t>contaminants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512C0AA-99B8-11A2-6A43-B15E38DE32E1}"/>
                </a:ext>
              </a:extLst>
            </p:cNvPr>
            <p:cNvSpPr txBox="1"/>
            <p:nvPr/>
          </p:nvSpPr>
          <p:spPr>
            <a:xfrm>
              <a:off x="5845580" y="5012224"/>
              <a:ext cx="5966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aseline="30000" dirty="0"/>
                <a:t>16</a:t>
              </a:r>
              <a:r>
                <a:rPr lang="en-US" sz="1400" dirty="0"/>
                <a:t>O</a:t>
              </a:r>
              <a:r>
                <a:rPr lang="en-US" sz="1400" baseline="-25000" dirty="0"/>
                <a:t>2</a:t>
              </a:r>
              <a:r>
                <a:rPr lang="en-US" sz="1400" baseline="30000" dirty="0"/>
                <a:t>+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C54DB0A-0620-6944-EBE2-DED364BE0D27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 flipH="1">
              <a:off x="5779357" y="5320002"/>
              <a:ext cx="364542" cy="3239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504D78FF-46B1-5DCE-F818-335C6AACDD71}"/>
              </a:ext>
            </a:extLst>
          </p:cNvPr>
          <p:cNvSpPr txBox="1">
            <a:spLocks/>
          </p:cNvSpPr>
          <p:nvPr/>
        </p:nvSpPr>
        <p:spPr>
          <a:xfrm>
            <a:off x="96329" y="984622"/>
            <a:ext cx="7637629" cy="3434978"/>
          </a:xfrm>
          <a:prstGeom prst="rect">
            <a:avLst/>
          </a:prstGeom>
        </p:spPr>
        <p:txBody>
          <a:bodyPr/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kern="0" dirty="0"/>
              <a:t>Generation of large space-charge fields</a:t>
            </a:r>
          </a:p>
          <a:p>
            <a:pPr lvl="1"/>
            <a:r>
              <a:rPr lang="en-US" sz="1800" kern="0" dirty="0"/>
              <a:t>~ 10</a:t>
            </a:r>
            <a:r>
              <a:rPr lang="en-US" sz="1800" kern="0" baseline="30000" dirty="0"/>
              <a:t>6</a:t>
            </a:r>
            <a:r>
              <a:rPr lang="en-US" sz="1800" kern="0" dirty="0"/>
              <a:t> He</a:t>
            </a:r>
            <a:r>
              <a:rPr lang="en-US" sz="1800" kern="0" baseline="30000" dirty="0"/>
              <a:t>+</a:t>
            </a:r>
            <a:r>
              <a:rPr lang="en-US" sz="1800" kern="0" dirty="0"/>
              <a:t>/e</a:t>
            </a:r>
            <a:r>
              <a:rPr lang="en-US" sz="1800" kern="0" baseline="30000" dirty="0"/>
              <a:t>-</a:t>
            </a:r>
            <a:r>
              <a:rPr lang="en-US" sz="1800" kern="0" dirty="0"/>
              <a:t> pairs per stopped ion created during stopping process</a:t>
            </a:r>
          </a:p>
          <a:p>
            <a:pPr lvl="1"/>
            <a:r>
              <a:rPr lang="en-US" sz="1800" kern="0" dirty="0"/>
              <a:t>Can hinder transport efficiency by generating large electric fields</a:t>
            </a:r>
          </a:p>
          <a:p>
            <a:r>
              <a:rPr lang="en-US" sz="2000" kern="0" dirty="0"/>
              <a:t>Molecular ion formation with stopped rare isotopes</a:t>
            </a:r>
          </a:p>
          <a:p>
            <a:pPr lvl="1"/>
            <a:r>
              <a:rPr lang="en-US" sz="1800" kern="0" dirty="0"/>
              <a:t>Spreads rare isotope across several mass peaks</a:t>
            </a:r>
          </a:p>
          <a:p>
            <a:pPr lvl="1"/>
            <a:r>
              <a:rPr lang="en-US" sz="1800" kern="0" dirty="0"/>
              <a:t>Reduces efficiency through mass separator</a:t>
            </a:r>
          </a:p>
          <a:p>
            <a:r>
              <a:rPr lang="en-US" sz="2000" kern="0" dirty="0"/>
              <a:t>Large stable molecular ion beams</a:t>
            </a:r>
          </a:p>
          <a:p>
            <a:pPr lvl="1"/>
            <a:r>
              <a:rPr lang="en-US" sz="1800" kern="0" dirty="0"/>
              <a:t>Trace contaminants in buffer gas or on surfaces are ionized during stopping process</a:t>
            </a:r>
          </a:p>
          <a:p>
            <a:pPr lvl="1"/>
            <a:r>
              <a:rPr lang="en-US" sz="1800" kern="0" dirty="0"/>
              <a:t>Can cause efficiency losses in extraction when squeezing large amounts of charge through small orifices</a:t>
            </a:r>
            <a:endParaRPr lang="en-US" sz="2000" kern="0" dirty="0"/>
          </a:p>
          <a:p>
            <a:pPr lvl="1"/>
            <a:endParaRPr lang="en-US" sz="1600" kern="0" dirty="0"/>
          </a:p>
          <a:p>
            <a:pPr marL="0" indent="0">
              <a:buFont typeface="Wingdings" pitchFamily="2" charset="2"/>
              <a:buNone/>
            </a:pPr>
            <a:endParaRPr lang="en-US" sz="1800" kern="0" dirty="0"/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59C03144-E8B9-09A7-B226-373B2ED70436}"/>
              </a:ext>
            </a:extLst>
          </p:cNvPr>
          <p:cNvSpPr txBox="1">
            <a:spLocks/>
          </p:cNvSpPr>
          <p:nvPr/>
        </p:nvSpPr>
        <p:spPr>
          <a:xfrm>
            <a:off x="96329" y="4463465"/>
            <a:ext cx="4530671" cy="3434978"/>
          </a:xfrm>
          <a:prstGeom prst="rect">
            <a:avLst/>
          </a:prstGeom>
        </p:spPr>
        <p:txBody>
          <a:bodyPr/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000" kern="0" dirty="0"/>
              <a:t>Can anything be done to mitigate these effects?</a:t>
            </a:r>
          </a:p>
          <a:p>
            <a:pPr lvl="1"/>
            <a:r>
              <a:rPr lang="en-US" sz="1800" kern="0" dirty="0"/>
              <a:t>Can we increase beam purity and intensity?</a:t>
            </a:r>
          </a:p>
          <a:p>
            <a:pPr lvl="1"/>
            <a:r>
              <a:rPr lang="en-US" sz="1800" kern="0" dirty="0"/>
              <a:t>Challenging for ion trap experiments</a:t>
            </a:r>
          </a:p>
          <a:p>
            <a:pPr lvl="1"/>
            <a:r>
              <a:rPr lang="en-US" sz="1800" b="1" kern="0" dirty="0"/>
              <a:t>Ion traps can play a big role in purifying beams</a:t>
            </a:r>
          </a:p>
          <a:p>
            <a:pPr lvl="1"/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41516552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.25"/>
  <p:tag name="ORIGINALWIDTH" val="506.25"/>
  <p:tag name="LATEXADDIN" val="\documentclass{article}&#10;\usepackage{amsmath}&#10;\pagestyle{empty}&#10;\begin{document}&#10;&#10;$\omega_{c}=\frac{q}{m}B$&#10;&#10;&#10;\end{document}"/>
  <p:tag name="IGUANATEXSIZE" val="20"/>
  <p:tag name="IGUANATEXCURSOR" val="1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"/>
  <p:tag name="ORIGINALWIDTH" val="752.25"/>
  <p:tag name="LATEXADDIN" val="\documentclass{article}&#10;\usepackage{amsmath}&#10;\pagestyle{empty}&#10;\begin{document}&#10;&#10;$\omega_{c}=\omega_{+} + \omega_{-}$&#10;&#10;&#10;\end{document}"/>
  <p:tag name="IGUANATEXSIZE" val="20"/>
  <p:tag name="IGUANATEXCURSOR" val="113"/>
</p:tagLst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A1C35A495A12468ACFFCDB37189F8E" ma:contentTypeVersion="1" ma:contentTypeDescription="Create a new document." ma:contentTypeScope="" ma:versionID="d00b18073c75dd1a68b0611de944c60b">
  <xsd:schema xmlns:xsd="http://www.w3.org/2001/XMLSchema" xmlns:xs="http://www.w3.org/2001/XMLSchema" xmlns:p="http://schemas.microsoft.com/office/2006/metadata/properties" xmlns:ns2="http://schemas.microsoft.com/sharepoint/v4" targetNamespace="http://schemas.microsoft.com/office/2006/metadata/properties" ma:root="true" ma:fieldsID="7d47d7ec698e4a557d3174bd2381506b" ns2:_=""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BA702D-F6E6-4314-8945-369A109C75F9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http://schemas.microsoft.com/sharepoint/v4"/>
  </ds:schemaRefs>
</ds:datastoreItem>
</file>

<file path=customXml/itemProps2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22D1A5-B2AE-493D-8CC6-6BF6B0AE9F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25046</TotalTime>
  <Words>4635</Words>
  <Application>Microsoft Macintosh PowerPoint</Application>
  <PresentationFormat>Widescreen</PresentationFormat>
  <Paragraphs>672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ＭＳ Ｐゴシック</vt:lpstr>
      <vt:lpstr>Arial</vt:lpstr>
      <vt:lpstr>Calibri</vt:lpstr>
      <vt:lpstr>Cambria Math</vt:lpstr>
      <vt:lpstr>Helvetica</vt:lpstr>
      <vt:lpstr>Lucida Grande</vt:lpstr>
      <vt:lpstr>Symbol</vt:lpstr>
      <vt:lpstr>Tahoma</vt:lpstr>
      <vt:lpstr>Wingdings</vt:lpstr>
      <vt:lpstr>Wingdings 3</vt:lpstr>
      <vt:lpstr>ヒラギノ角ゴ Pro W3</vt:lpstr>
      <vt:lpstr>1_FRIB3</vt:lpstr>
      <vt:lpstr>Ion Traps for Low-Energy Nuclear Science and Applications Using Rare Isotopes</vt:lpstr>
      <vt:lpstr>Ion Traps at Rare Isotope Beam Facilities Enable Broad Science Programs</vt:lpstr>
      <vt:lpstr>Three Main Types of Ion Traps Used in Research with RIBs</vt:lpstr>
      <vt:lpstr>Ion Traps Require Low-Energy Beams</vt:lpstr>
      <vt:lpstr>FRIB Optimized for Science with Fast, Stopped and Reaccelerated Rare Isotope Beams</vt:lpstr>
      <vt:lpstr>Experimental Areas for Fast, Stopped, and Reaccelerated Beam Experiments</vt:lpstr>
      <vt:lpstr>Beam Stopping of Fast Projectile Fragments</vt:lpstr>
      <vt:lpstr>Beam Stopping Devices Two Gas Cells Provide Beams to Experiments</vt:lpstr>
      <vt:lpstr>Challenges to Beam Purity, Rate, and Molecular Formation in Gas Stopping of Relativistic Heavy Ions</vt:lpstr>
      <vt:lpstr>Experiments Using Stopped and Reaccelerated Beams Have Different Rate and Purity Requirements</vt:lpstr>
      <vt:lpstr>Homework: Gas Stopping Related Talks</vt:lpstr>
      <vt:lpstr>Manipulating Phase Space and Time Structure of Stopped Beams</vt:lpstr>
      <vt:lpstr>Three Generations of RFQ Cooler/Bunchers Developed at FRIB</vt:lpstr>
      <vt:lpstr>Collinear Las Spectroscopy (CLS) of Rare Isotope Beams</vt:lpstr>
      <vt:lpstr>BECOLA Facility (Beam Cooling and Laser Spectroscopy)</vt:lpstr>
      <vt:lpstr>BECOLA RFQ1 Provides Cooled and Bunched Ion Beams for Laser Spectroscopy</vt:lpstr>
      <vt:lpstr>Bunched Ion Beams Reduce Background in CLS Measurements</vt:lpstr>
      <vt:lpstr>Homework : Laser Related Talks</vt:lpstr>
      <vt:lpstr>Correlation Measurements in b decay Using Trapped Ions</vt:lpstr>
      <vt:lpstr>MORA Installation at IGISOL</vt:lpstr>
      <vt:lpstr>Mass Measurements of Rare Isotopes Needed to Address Many Physics Topics </vt:lpstr>
      <vt:lpstr>Ion Traps Required For Highest Precision Mass Measurements of Rare Isotopes</vt:lpstr>
      <vt:lpstr>Penning Traps Enable High Precision Mass Measurements</vt:lpstr>
      <vt:lpstr>Cyclotron Frequency Measurement with Penning Traps</vt:lpstr>
      <vt:lpstr>The LEBIT Penning Trap Mass Spectrometry Facility</vt:lpstr>
      <vt:lpstr>Post-Trap Decay Spectroscopy with Isomeric Beams</vt:lpstr>
      <vt:lpstr>Beyond Standard Model Search with TAMUTRAP</vt:lpstr>
      <vt:lpstr>TAMUTRAP Boasts the World’s Largest Penning Trap</vt:lpstr>
      <vt:lpstr>Homework: Penning and Paul Trap Related Talks</vt:lpstr>
      <vt:lpstr>Multi-Reflection Time-of-Flight (MR-ToF) Devices are Versatile Devices</vt:lpstr>
      <vt:lpstr>Path to High-Rate, High-Resolution MR-ToF Understood Design Studies Complete</vt:lpstr>
      <vt:lpstr>MIRACLS Can Happen When Combining Ion Traps and Lasers</vt:lpstr>
      <vt:lpstr>Photodetachment Measurements Enabled by MIRACLS</vt:lpstr>
      <vt:lpstr>Combining Ion Traps and Lasers Significantly Improves Sensitivity of Photodetachment Measurements</vt:lpstr>
      <vt:lpstr>Homework: MR-ToF Related Talks</vt:lpstr>
      <vt:lpstr>Charge Breeding in an Electron Beam Ion Trap (EBIT)</vt:lpstr>
      <vt:lpstr>Atomic Spectroscopy of Highly Charged Na-Like Ions Enable Charge Radius and Isotope Shift Measurements</vt:lpstr>
      <vt:lpstr>Soft X-Ray Spectroscopy for Measuring Charge Radii of Rare Isotopes in an EBIT</vt:lpstr>
      <vt:lpstr>Precision Decay Spectroscopy with Highly Charged Rare Isotope Ions to Provide Insight into Solar Energy Production</vt:lpstr>
      <vt:lpstr>A Dedicated Cryogenic Paul Trap for Decay Spectroscopy of Highly Charged Rare Isotope Ions</vt:lpstr>
      <vt:lpstr>Summary</vt:lpstr>
      <vt:lpstr>Thanks for Your Attention!</vt:lpstr>
    </vt:vector>
  </TitlesOfParts>
  <Company>MSU NSCL/FRIB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PowerPoint Template</dc:title>
  <dc:creator>Parsons, Alex</dc:creator>
  <cp:lastModifiedBy>Ringle, Ryan</cp:lastModifiedBy>
  <cp:revision>57</cp:revision>
  <cp:lastPrinted>2023-04-27T17:51:02Z</cp:lastPrinted>
  <dcterms:created xsi:type="dcterms:W3CDTF">2023-05-16T14:40:51Z</dcterms:created>
  <dcterms:modified xsi:type="dcterms:W3CDTF">2025-10-19T20:58:31Z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0x01010057A1C35A495A12468ACFFCDB37189F8E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Order">
    <vt:r8>5600</vt:r8>
  </property>
  <property fmtid="{D5CDD505-2E9C-101B-9397-08002B2CF9AE}" pid="7" name="Author_">
    <vt:lpwstr>447;#Parsons, Alex|61354939-8ef1-40bf-a344-a283b52ba8e0</vt:lpwstr>
  </property>
  <property fmtid="{D5CDD505-2E9C-101B-9397-08002B2CF9AE}" pid="8" name="Subcategory_">
    <vt:lpwstr>283;#FM|6b363047-e12c-44ec-9837-aeed4884c22d</vt:lpwstr>
  </property>
  <property fmtid="{D5CDD505-2E9C-101B-9397-08002B2CF9AE}" pid="9" name="ECKeywords">
    <vt:lpwstr/>
  </property>
  <property fmtid="{D5CDD505-2E9C-101B-9397-08002B2CF9AE}" pid="10" name="WBS0">
    <vt:lpwstr>471;#S10000 Management and Administration|26ad7ea8-87d4-42ac-9781-b7fff1d89416</vt:lpwstr>
  </property>
  <property fmtid="{D5CDD505-2E9C-101B-9397-08002B2CF9AE}" pid="11" name="Tags10">
    <vt:lpwstr/>
  </property>
  <property fmtid="{D5CDD505-2E9C-101B-9397-08002B2CF9AE}" pid="12" name="WorkflowChangePath">
    <vt:lpwstr>141c4800-5459-4a0f-8f70-37b212b6aaa7,4;141c4800-5459-4a0f-8f70-37b212b6aaa7,4;141c4800-5459-4a0f-8f70-37b212b6aaa7,4;141c4800-5459-4a0f-8f70-37b212b6aaa7,6;141c4800-5459-4a0f-8f70-37b212b6aaa7,6;141c4800-5459-4a0f-8f70-37b212b6aaa7,6;141c4800-5459-4a0f-8f</vt:lpwstr>
  </property>
  <property fmtid="{D5CDD505-2E9C-101B-9397-08002B2CF9AE}" pid="13" name="DNS">
    <vt:lpwstr>44668;#S10000-FM-000454-R002</vt:lpwstr>
  </property>
  <property fmtid="{D5CDD505-2E9C-101B-9397-08002B2CF9AE}" pid="14" name="Archive Document Workflow">
    <vt:lpwstr>, </vt:lpwstr>
  </property>
  <property fmtid="{D5CDD505-2E9C-101B-9397-08002B2CF9AE}" pid="15" name="Submission Date">
    <vt:filetime>2023-08-09T16:57:02Z</vt:filetime>
  </property>
  <property fmtid="{D5CDD505-2E9C-101B-9397-08002B2CF9AE}" pid="16" name="Subcategory">
    <vt:lpwstr>20</vt:lpwstr>
  </property>
</Properties>
</file>