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76"/>
  </p:normalViewPr>
  <p:slideViewPr>
    <p:cSldViewPr snapToGrid="0">
      <p:cViewPr>
        <p:scale>
          <a:sx n="149" d="100"/>
          <a:sy n="149" d="100"/>
        </p:scale>
        <p:origin x="9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6A67-7E05-9B44-9796-7F6BEB08E1CE}" type="datetimeFigureOut">
              <a:rPr lang="fr-PE" smtClean="0"/>
              <a:t>8/04/24</a:t>
            </a:fld>
            <a:endParaRPr lang="fr-P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D8BA3-3F10-D143-A9FA-A020AE4B40B3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6229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D8BA3-3F10-D143-A9FA-A020AE4B40B3}" type="slidenum">
              <a:rPr lang="fr-PE" smtClean="0"/>
              <a:t>6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63176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F2186-5FE1-3598-F20B-E9597512E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2E551E-D2AE-4D0A-B8BF-44F87725B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63CE09-B5D9-E09D-C3C7-F15B70C4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492D56-7CF7-D8A4-3D6F-89F7401E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33AA57-6D75-F20E-AE07-1B82F4CD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6909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AA8B4-BF09-4E3B-26B4-F5A823DA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783A0-A546-6CF8-F4D2-33309A9FF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DA642-F283-73B6-FB61-CE893135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3DC99-C5CD-CF48-159E-34591999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70233-614B-3EA9-18BD-FCDAE478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8350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CB5D5C-0B73-7CB6-19FD-3CF153D1C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EEF555-D7D3-70A8-AA86-A91DB7FE0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276AA-E492-AD01-8E51-57514118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8908-1391-AE52-8525-223CE361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587BE-89C6-D4A5-7465-6BCB85CF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80024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852E2-2F71-E963-40F9-F043CA27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937DEC-20E8-BB93-56B3-9E26F8F8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DF5C27-3D82-DAFF-F7C3-51DCA62C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EE7EF-6897-2E01-A8B5-A258A5E2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B0309D-D4A3-9CE3-F1CA-DF9B14B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32583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4EB3B-73D8-340D-8A03-4D1F5C12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0D4B25-75D5-30F9-F53A-E518AF4C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F2DC5-684B-0AB6-7478-2930C18B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BAB27C-8E4B-E260-7359-7A626601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A957F-F462-3CC0-484F-B330E0E2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36355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F3315-05EB-6EBA-A01F-8A156F89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37C36-42C0-CC2B-3BFE-CF4E33FA9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868953-FC06-86C7-FD8F-0E35E66B5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B3C0AB-60D5-734C-6F9D-1782CB13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A4FFBA-D5AA-1DBC-256D-6EB65278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F707BF-387C-F2F6-0FF6-4B7A82ED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4125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89FA7-D20A-D9A4-146B-BEB02B86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C890E2-2153-0CFF-CE89-29299F9E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C961A4-5077-2F34-A188-F9445A971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2A1734-F503-A8AE-2C37-3F5440122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0D76B9-35A6-2AF6-5B5D-01E0D12DE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365356-C856-B533-5247-0A9E9B9E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0EB5FC-45D7-3C8F-52B3-320710E6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340B8F-880F-43A9-3447-3E707483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7404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F591D-4E4C-527D-E662-BE22A8B1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CEAD57-6120-ED4D-8C2F-A61A1193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324E18-FAAE-6D16-82A0-72C4C183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717E2B-D0E3-40EA-62BA-4B565FB2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68596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97E7EC-1D8C-589E-63C4-F52B6EC3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4348CB-46E2-FD24-5F76-106E9701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900E73-350D-7761-B438-E6078E3F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7044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34AFD-E8CE-6412-B65B-8AC99585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80548-F72A-158D-3839-87BBB04D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065FF-D4CA-B3FE-0BD9-525307F8D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FF0A31-E170-BD36-0C3B-4B70894B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640EC0-D78D-BB69-0477-68B0DCBB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3700FA-B16A-8D0B-FF0D-3C8B1EF7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70301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2A889-DEC6-6384-C595-E9ABB32B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A0647B-8AB1-1E0E-5A33-33C0C5F44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06A76-3A68-CA88-3592-51AF0AB4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9E096A-C2F4-E7CD-EC4B-DA8DA39B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F07527-6758-1EC2-E517-BD1C9A86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EF790A-2EA1-6EB2-2A0A-4EC6F25A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526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6241D-68F3-38E5-F6AF-00CCAC39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5AC09-08F0-1B49-9B93-8B18D91B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DBE08-6B23-77AA-51D5-D00192AEB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E1325-4680-FD49-8959-FE52AE6D4876}" type="datetimeFigureOut">
              <a:rPr lang="fr-PE" smtClean="0"/>
              <a:t>8/04/24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E2617-02A1-3767-E5A9-AC5121D6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AA12C-25A2-732D-AA52-44B4F34D1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AACFA-C2ED-EE4F-8B80-6C52B41B3ACF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4280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arxiv.org/pdf/1202.374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6D8D3-A946-FAED-8A88-E5D54DD33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PE" dirty="0"/>
              <a:t>Exploring Conditioning Methods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589AC-6F72-67FE-F5C1-B1459405E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PE" dirty="0"/>
              <a:t>April 8</a:t>
            </a:r>
            <a:r>
              <a:rPr lang="fr-PE" baseline="30000" dirty="0"/>
              <a:t>th</a:t>
            </a:r>
            <a:endParaRPr lang="fr-PE" dirty="0"/>
          </a:p>
        </p:txBody>
      </p:sp>
    </p:spTree>
    <p:extLst>
      <p:ext uri="{BB962C8B-B14F-4D97-AF65-F5344CB8AC3E}">
        <p14:creationId xmlns:p14="http://schemas.microsoft.com/office/powerpoint/2010/main" val="24334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0A0644B6-E057-82B2-9407-627F1FD0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47931"/>
            <a:ext cx="5291666" cy="4259790"/>
          </a:xfrm>
          <a:prstGeom prst="rect">
            <a:avLst/>
          </a:prstGeom>
        </p:spPr>
      </p:pic>
      <p:pic>
        <p:nvPicPr>
          <p:cNvPr id="7" name="Image 6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55DE1EEC-887E-CF92-F9A2-F72047B3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9" y="2247931"/>
            <a:ext cx="5291667" cy="41671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E845FC-C662-A0E5-462C-C3E4842D3385}"/>
              </a:ext>
            </a:extLst>
          </p:cNvPr>
          <p:cNvSpPr txBox="1"/>
          <p:nvPr/>
        </p:nvSpPr>
        <p:spPr>
          <a:xfrm>
            <a:off x="1080655" y="442882"/>
            <a:ext cx="69233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sz="2000" b="1" dirty="0"/>
              <a:t>Remake of Unconditioned Encoder histograms</a:t>
            </a:r>
          </a:p>
          <a:p>
            <a:endParaRPr lang="fr-PE" dirty="0"/>
          </a:p>
          <a:p>
            <a:r>
              <a:rPr lang="fr-PE" dirty="0"/>
              <a:t>Old bug in beta estimation: dwave energies and rbm energies computed with different sets of hamitonian weights. Function was giving wrong temperature. </a:t>
            </a:r>
          </a:p>
        </p:txBody>
      </p:sp>
    </p:spTree>
    <p:extLst>
      <p:ext uri="{BB962C8B-B14F-4D97-AF65-F5344CB8AC3E}">
        <p14:creationId xmlns:p14="http://schemas.microsoft.com/office/powerpoint/2010/main" val="215578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75E8D193-CB45-2B14-5EB3-13E411E82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575728DE-BC78-0F29-9BA2-CFA7CF13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775007"/>
            <a:ext cx="5294715" cy="53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C4A7384A-2B38-997A-D686-9EA78972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265" y="833469"/>
            <a:ext cx="4940300" cy="8255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AC3C0A-F81F-182E-66D7-0A72F62157A2}"/>
              </a:ext>
            </a:extLst>
          </p:cNvPr>
          <p:cNvSpPr txBox="1"/>
          <p:nvPr/>
        </p:nvSpPr>
        <p:spPr>
          <a:xfrm>
            <a:off x="538265" y="190005"/>
            <a:ext cx="137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h</a:t>
            </a:r>
            <a:r>
              <a:rPr lang="fr-PE" sz="2800" b="1" dirty="0"/>
              <a:t>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9493FB-5EA3-2413-F4B2-FD9B84BD10AF}"/>
                  </a:ext>
                </a:extLst>
              </p:cNvPr>
              <p:cNvSpPr txBox="1"/>
              <p:nvPr/>
            </p:nvSpPr>
            <p:spPr>
              <a:xfrm>
                <a:off x="5902036" y="833469"/>
                <a:ext cx="2812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=−4.0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A9493FB-5EA3-2413-F4B2-FD9B84BD1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833469"/>
                <a:ext cx="2812180" cy="276999"/>
              </a:xfrm>
              <a:prstGeom prst="rect">
                <a:avLst/>
              </a:prstGeom>
              <a:blipFill>
                <a:blip r:embed="rId3"/>
                <a:stretch>
                  <a:fillRect l="-1802" t="-8696" r="-1802" b="-34783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5AF9AFB-D01A-0C78-A965-9A6F88FABFF2}"/>
                  </a:ext>
                </a:extLst>
              </p:cNvPr>
              <p:cNvSpPr txBox="1"/>
              <p:nvPr/>
            </p:nvSpPr>
            <p:spPr>
              <a:xfrm>
                <a:off x="5902036" y="1287700"/>
                <a:ext cx="2812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=+4.0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5AF9AFB-D01A-0C78-A965-9A6F88FA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1287700"/>
                <a:ext cx="2812180" cy="276999"/>
              </a:xfrm>
              <a:prstGeom prst="rect">
                <a:avLst/>
              </a:prstGeom>
              <a:blipFill>
                <a:blip r:embed="rId4"/>
                <a:stretch>
                  <a:fillRect l="-1802" t="-8696" r="-1802" b="-34783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Une image contenant capture d’écran, texte, ligne, Parallèle&#10;&#10;Description générée automatiquement">
            <a:extLst>
              <a:ext uri="{FF2B5EF4-FFF2-40B4-BE49-F238E27FC236}">
                <a16:creationId xmlns:a16="http://schemas.microsoft.com/office/drawing/2014/main" id="{BDBFE6D2-A2D3-E850-959D-09E2CB8B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20" y="2196328"/>
            <a:ext cx="5562600" cy="4051300"/>
          </a:xfrm>
          <a:prstGeom prst="rect">
            <a:avLst/>
          </a:prstGeom>
        </p:spPr>
      </p:pic>
      <p:pic>
        <p:nvPicPr>
          <p:cNvPr id="12" name="Image 11" descr="Une image contenant capture d’écran, ligne, texte, Tracé&#10;&#10;Description générée automatiquement">
            <a:extLst>
              <a:ext uri="{FF2B5EF4-FFF2-40B4-BE49-F238E27FC236}">
                <a16:creationId xmlns:a16="http://schemas.microsoft.com/office/drawing/2014/main" id="{898D3279-F648-1209-525D-013DA4FD3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912" y="2196328"/>
            <a:ext cx="5448300" cy="402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041068E-88E3-7E17-ECB0-083EC6ECF505}"/>
                  </a:ext>
                </a:extLst>
              </p:cNvPr>
              <p:cNvSpPr txBox="1"/>
              <p:nvPr/>
            </p:nvSpPr>
            <p:spPr>
              <a:xfrm>
                <a:off x="1903048" y="1919329"/>
                <a:ext cx="2494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⊂[60, 100]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041068E-88E3-7E17-ECB0-083EC6ECF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048" y="1919329"/>
                <a:ext cx="2494465" cy="276999"/>
              </a:xfrm>
              <a:prstGeom prst="rect">
                <a:avLst/>
              </a:prstGeom>
              <a:blipFill>
                <a:blip r:embed="rId7"/>
                <a:stretch>
                  <a:fillRect l="-2020" t="-9091" r="-3030" b="-40909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AF7FD3A-1BE8-CC10-4EFE-53617250C3D8}"/>
                  </a:ext>
                </a:extLst>
              </p:cNvPr>
              <p:cNvSpPr txBox="1"/>
              <p:nvPr/>
            </p:nvSpPr>
            <p:spPr>
              <a:xfrm>
                <a:off x="8384996" y="1919329"/>
                <a:ext cx="2494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=+4.0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⊂[60, 100]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AF7FD3A-1BE8-CC10-4EFE-53617250C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96" y="1919329"/>
                <a:ext cx="2494465" cy="276999"/>
              </a:xfrm>
              <a:prstGeom prst="rect">
                <a:avLst/>
              </a:prstGeom>
              <a:blipFill>
                <a:blip r:embed="rId8"/>
                <a:stretch>
                  <a:fillRect l="-2030" t="-9091" r="-3046" b="-40909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98D0E7ED-7FEE-7A57-A827-583C82E18A08}"/>
              </a:ext>
            </a:extLst>
          </p:cNvPr>
          <p:cNvSpPr txBox="1"/>
          <p:nvPr/>
        </p:nvSpPr>
        <p:spPr>
          <a:xfrm rot="16200000">
            <a:off x="-868902" y="4052700"/>
            <a:ext cx="25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600" dirty="0"/>
              <a:t>Counts (256 total samples)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3A91FD-36AD-BC15-FD28-92405006FD10}"/>
              </a:ext>
            </a:extLst>
          </p:cNvPr>
          <p:cNvSpPr txBox="1"/>
          <p:nvPr/>
        </p:nvSpPr>
        <p:spPr>
          <a:xfrm rot="16200000">
            <a:off x="5087171" y="4052699"/>
            <a:ext cx="25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600" dirty="0"/>
              <a:t>Counts (256 total samples)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5FF86C0-DBA8-EAE3-E0C9-BAA2CAE1BA23}"/>
              </a:ext>
            </a:extLst>
          </p:cNvPr>
          <p:cNvCxnSpPr/>
          <p:nvPr/>
        </p:nvCxnSpPr>
        <p:spPr>
          <a:xfrm>
            <a:off x="1101464" y="6222228"/>
            <a:ext cx="134191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265CBD6-5BAD-3225-2726-8878BDC490E5}"/>
              </a:ext>
            </a:extLst>
          </p:cNvPr>
          <p:cNvCxnSpPr/>
          <p:nvPr/>
        </p:nvCxnSpPr>
        <p:spPr>
          <a:xfrm>
            <a:off x="7155901" y="6196056"/>
            <a:ext cx="134191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17BD5E0-AC5E-ED1E-6CDF-844A8FC1D050}"/>
              </a:ext>
            </a:extLst>
          </p:cNvPr>
          <p:cNvSpPr txBox="1"/>
          <p:nvPr/>
        </p:nvSpPr>
        <p:spPr>
          <a:xfrm>
            <a:off x="975967" y="6287013"/>
            <a:ext cx="1854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400" dirty="0">
                <a:solidFill>
                  <a:srgbClr val="FF0000"/>
                </a:solidFill>
              </a:rPr>
              <a:t>Qubits from 60 to 100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CCCBA6D-5467-FFB7-E851-6787A3EDB768}"/>
              </a:ext>
            </a:extLst>
          </p:cNvPr>
          <p:cNvSpPr txBox="1"/>
          <p:nvPr/>
        </p:nvSpPr>
        <p:spPr>
          <a:xfrm>
            <a:off x="6899776" y="6287012"/>
            <a:ext cx="1854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400" dirty="0">
                <a:solidFill>
                  <a:srgbClr val="FF0000"/>
                </a:solidFill>
              </a:rPr>
              <a:t>Qubits from 60 to 100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76FE4C-4D8F-E310-9B9C-9C3FBF19F522}"/>
              </a:ext>
            </a:extLst>
          </p:cNvPr>
          <p:cNvSpPr txBox="1"/>
          <p:nvPr/>
        </p:nvSpPr>
        <p:spPr>
          <a:xfrm>
            <a:off x="2830129" y="6327741"/>
            <a:ext cx="351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200" dirty="0">
                <a:solidFill>
                  <a:srgbClr val="FF0000"/>
                </a:solidFill>
              </a:rPr>
              <a:t>Note: 60-100 qubits have on average 6-7 couplings</a:t>
            </a:r>
          </a:p>
        </p:txBody>
      </p:sp>
    </p:spTree>
    <p:extLst>
      <p:ext uri="{BB962C8B-B14F-4D97-AF65-F5344CB8AC3E}">
        <p14:creationId xmlns:p14="http://schemas.microsoft.com/office/powerpoint/2010/main" val="28020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2D5361-65BC-76F6-C485-09DB02429ADB}"/>
              </a:ext>
            </a:extLst>
          </p:cNvPr>
          <p:cNvSpPr txBox="1"/>
          <p:nvPr/>
        </p:nvSpPr>
        <p:spPr>
          <a:xfrm>
            <a:off x="1591919" y="6476216"/>
            <a:ext cx="10600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2"/>
              </a:rPr>
              <a:t>https://arxiv.org/pdf/1202.3748.pdf</a:t>
            </a:r>
            <a:r>
              <a:rPr lang="fr-FR" sz="1200" dirty="0"/>
              <a:t> - </a:t>
            </a:r>
            <a:r>
              <a:rPr lang="fr-PE" sz="1200" dirty="0"/>
              <a:t>Mnih, V., Larochelle, H., Hinton, G. E. (2012) </a:t>
            </a:r>
            <a:r>
              <a:rPr lang="fr-FR" sz="1200" i="1" dirty="0"/>
              <a:t>Conditional Restricted Boltzmann Machines for Structured Output Prediction</a:t>
            </a:r>
            <a:endParaRPr lang="fr-PE" sz="12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A2017D-5E19-FB7E-BCF8-3E4F829DCFF0}"/>
              </a:ext>
            </a:extLst>
          </p:cNvPr>
          <p:cNvSpPr txBox="1"/>
          <p:nvPr/>
        </p:nvSpPr>
        <p:spPr>
          <a:xfrm>
            <a:off x="490194" y="320512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000" dirty="0"/>
              <a:t>C</a:t>
            </a:r>
            <a:r>
              <a:rPr lang="fr-FR" sz="2000" dirty="0"/>
              <a:t>o</a:t>
            </a:r>
            <a:r>
              <a:rPr lang="fr-PE" sz="2000" dirty="0"/>
              <a:t>nditional RBMs</a:t>
            </a:r>
          </a:p>
        </p:txBody>
      </p:sp>
      <p:pic>
        <p:nvPicPr>
          <p:cNvPr id="7" name="Image 6" descr="Une image contenant croquis, ligne, Police, diagramme&#10;&#10;Description générée automatiquement">
            <a:extLst>
              <a:ext uri="{FF2B5EF4-FFF2-40B4-BE49-F238E27FC236}">
                <a16:creationId xmlns:a16="http://schemas.microsoft.com/office/drawing/2014/main" id="{F9D1AE74-BC1D-10C5-9095-D15729A6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5" y="2749517"/>
            <a:ext cx="5147421" cy="2393099"/>
          </a:xfrm>
          <a:prstGeom prst="rect">
            <a:avLst/>
          </a:prstGeom>
        </p:spPr>
      </p:pic>
      <p:pic>
        <p:nvPicPr>
          <p:cNvPr id="9" name="Image 8" descr="Une image contenant texte, Police, blanc, écriture manuscrite&#10;&#10;Description générée automatiquement">
            <a:extLst>
              <a:ext uri="{FF2B5EF4-FFF2-40B4-BE49-F238E27FC236}">
                <a16:creationId xmlns:a16="http://schemas.microsoft.com/office/drawing/2014/main" id="{6A7FF2E0-71C3-445E-2832-8BF46E89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93" y="1126469"/>
            <a:ext cx="5605807" cy="104294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7119E74-E1E1-D465-B598-BCD1401E14D4}"/>
              </a:ext>
            </a:extLst>
          </p:cNvPr>
          <p:cNvSpPr txBox="1"/>
          <p:nvPr/>
        </p:nvSpPr>
        <p:spPr>
          <a:xfrm>
            <a:off x="490193" y="854082"/>
            <a:ext cx="36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>
                <a:solidFill>
                  <a:srgbClr val="FF0000"/>
                </a:solidFill>
              </a:rPr>
              <a:t>Hamiltonian with new parameter </a:t>
            </a:r>
            <a:r>
              <a:rPr lang="fr-PE" i="1" dirty="0">
                <a:solidFill>
                  <a:srgbClr val="FF0000"/>
                </a:solidFill>
              </a:rPr>
              <a:t>u</a:t>
            </a:r>
            <a:endParaRPr lang="fr-PE" dirty="0">
              <a:solidFill>
                <a:srgbClr val="FF0000"/>
              </a:solidFill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2A66B19-0E30-823E-8970-843E09C9B1EA}"/>
              </a:ext>
            </a:extLst>
          </p:cNvPr>
          <p:cNvSpPr/>
          <p:nvPr/>
        </p:nvSpPr>
        <p:spPr>
          <a:xfrm rot="7856194">
            <a:off x="1499320" y="3091226"/>
            <a:ext cx="2323322" cy="2144592"/>
          </a:xfrm>
          <a:prstGeom prst="arc">
            <a:avLst>
              <a:gd name="adj1" fmla="val 16200000"/>
              <a:gd name="adj2" fmla="val 7289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PE">
              <a:solidFill>
                <a:srgbClr val="FF0000"/>
              </a:solidFill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F757E6BF-5984-3F54-1887-501B5FD0DFEE}"/>
              </a:ext>
            </a:extLst>
          </p:cNvPr>
          <p:cNvSpPr/>
          <p:nvPr/>
        </p:nvSpPr>
        <p:spPr>
          <a:xfrm rot="19055137">
            <a:off x="1697122" y="4809280"/>
            <a:ext cx="120104" cy="1331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>
              <a:solidFill>
                <a:srgbClr val="FF0000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172EB153-C4D5-00B8-632F-F0D4E048D7AC}"/>
              </a:ext>
            </a:extLst>
          </p:cNvPr>
          <p:cNvSpPr/>
          <p:nvPr/>
        </p:nvSpPr>
        <p:spPr>
          <a:xfrm rot="15946177">
            <a:off x="1083189" y="3198995"/>
            <a:ext cx="2323322" cy="2144592"/>
          </a:xfrm>
          <a:prstGeom prst="arc">
            <a:avLst>
              <a:gd name="adj1" fmla="val 16200000"/>
              <a:gd name="adj2" fmla="val 7289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PE" dirty="0">
              <a:solidFill>
                <a:srgbClr val="FF0000"/>
              </a:solidFill>
            </a:endParaRP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473FAD99-7056-D8CE-959C-E57992C553A7}"/>
              </a:ext>
            </a:extLst>
          </p:cNvPr>
          <p:cNvSpPr/>
          <p:nvPr/>
        </p:nvSpPr>
        <p:spPr>
          <a:xfrm rot="10516812">
            <a:off x="1118957" y="4256257"/>
            <a:ext cx="120104" cy="1331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AD63DF07-6C15-09EB-C81E-DA945A49EB00}"/>
                  </a:ext>
                </a:extLst>
              </p:cNvPr>
              <p:cNvSpPr txBox="1"/>
              <p:nvPr/>
            </p:nvSpPr>
            <p:spPr>
              <a:xfrm>
                <a:off x="2055729" y="5304646"/>
                <a:ext cx="1085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P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fr-P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fr-P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fr-P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AD63DF07-6C15-09EB-C81E-DA945A49E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29" y="5304646"/>
                <a:ext cx="1085041" cy="276999"/>
              </a:xfrm>
              <a:prstGeom prst="rect">
                <a:avLst/>
              </a:prstGeom>
              <a:blipFill>
                <a:blip r:embed="rId5"/>
                <a:stretch>
                  <a:fillRect l="-4598" b="-869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F086274-AEF2-D1FF-02F0-2D29AF293F78}"/>
                  </a:ext>
                </a:extLst>
              </p:cNvPr>
              <p:cNvSpPr txBox="1"/>
              <p:nvPr/>
            </p:nvSpPr>
            <p:spPr>
              <a:xfrm>
                <a:off x="571869" y="3069836"/>
                <a:ext cx="109465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P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fr-P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fr-P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fr-P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F086274-AEF2-D1FF-02F0-2D29AF29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9" y="3069836"/>
                <a:ext cx="1094659" cy="281937"/>
              </a:xfrm>
              <a:prstGeom prst="rect">
                <a:avLst/>
              </a:prstGeom>
              <a:blipFill>
                <a:blip r:embed="rId6"/>
                <a:stretch>
                  <a:fillRect l="-5747" t="-4348" b="-869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E5962D4C-FA45-0206-9DDF-C20C651D4592}"/>
                  </a:ext>
                </a:extLst>
              </p:cNvPr>
              <p:cNvSpPr txBox="1"/>
              <p:nvPr/>
            </p:nvSpPr>
            <p:spPr>
              <a:xfrm>
                <a:off x="7357929" y="1223414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P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P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P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E5962D4C-FA45-0206-9DDF-C20C651D4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29" y="1223414"/>
                <a:ext cx="2426305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0A988CB-DD4A-917F-E65B-075EE29BD157}"/>
                  </a:ext>
                </a:extLst>
              </p:cNvPr>
              <p:cNvSpPr txBox="1"/>
              <p:nvPr/>
            </p:nvSpPr>
            <p:spPr>
              <a:xfrm>
                <a:off x="4760007" y="1647939"/>
                <a:ext cx="972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fr-P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0A988CB-DD4A-917F-E65B-075EE29BD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07" y="1647939"/>
                <a:ext cx="972254" cy="369332"/>
              </a:xfrm>
              <a:prstGeom prst="rect">
                <a:avLst/>
              </a:prstGeom>
              <a:blipFill>
                <a:blip r:embed="rId8"/>
                <a:stretch>
                  <a:fillRect l="-1282" r="-1282" b="-6667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766DAB0-B0DB-8271-589F-A631A76834C0}"/>
              </a:ext>
            </a:extLst>
          </p:cNvPr>
          <p:cNvCxnSpPr>
            <a:cxnSpLocks/>
          </p:cNvCxnSpPr>
          <p:nvPr/>
        </p:nvCxnSpPr>
        <p:spPr>
          <a:xfrm flipH="1" flipV="1">
            <a:off x="5640224" y="2017271"/>
            <a:ext cx="317178" cy="324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966527E6-C2F6-475C-6E9F-834ACAE8247B}"/>
                  </a:ext>
                </a:extLst>
              </p:cNvPr>
              <p:cNvSpPr txBox="1"/>
              <p:nvPr/>
            </p:nvSpPr>
            <p:spPr>
              <a:xfrm>
                <a:off x="5798813" y="2341548"/>
                <a:ext cx="9934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966527E6-C2F6-475C-6E9F-834ACAE8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13" y="2341548"/>
                <a:ext cx="9934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1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texte, blanc, ligne&#10;&#10;Description générée automatiquement">
            <a:extLst>
              <a:ext uri="{FF2B5EF4-FFF2-40B4-BE49-F238E27FC236}">
                <a16:creationId xmlns:a16="http://schemas.microsoft.com/office/drawing/2014/main" id="{49BD3EF1-068D-9F6E-32B4-D60E66E1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9" y="859240"/>
            <a:ext cx="5873731" cy="1516491"/>
          </a:xfrm>
          <a:prstGeom prst="rect">
            <a:avLst/>
          </a:prstGeom>
        </p:spPr>
      </p:pic>
      <p:pic>
        <p:nvPicPr>
          <p:cNvPr id="5" name="Image 4" descr="Une image contenant Police, blanc, texte, calligraphie&#10;&#10;Description générée automatiquement">
            <a:extLst>
              <a:ext uri="{FF2B5EF4-FFF2-40B4-BE49-F238E27FC236}">
                <a16:creationId xmlns:a16="http://schemas.microsoft.com/office/drawing/2014/main" id="{29EEB88C-20D9-26BC-A465-660620EC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6" y="2501763"/>
            <a:ext cx="5239320" cy="8404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F04BE7-7691-5705-6A13-CB476707FF18}"/>
              </a:ext>
            </a:extLst>
          </p:cNvPr>
          <p:cNvSpPr txBox="1"/>
          <p:nvPr/>
        </p:nvSpPr>
        <p:spPr>
          <a:xfrm>
            <a:off x="450742" y="315312"/>
            <a:ext cx="571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>
                <a:solidFill>
                  <a:srgbClr val="FF0000"/>
                </a:solidFill>
              </a:rPr>
              <a:t>Conditional likelihood parameterized by CRBM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16A785-D5AC-508D-CA6F-272D8CB73A46}"/>
                  </a:ext>
                </a:extLst>
              </p:cNvPr>
              <p:cNvSpPr txBox="1"/>
              <p:nvPr/>
            </p:nvSpPr>
            <p:spPr>
              <a:xfrm>
                <a:off x="-359415" y="4472338"/>
                <a:ext cx="380251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fr-PE" sz="16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16A785-D5AC-508D-CA6F-272D8CB7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415" y="4472338"/>
                <a:ext cx="3802518" cy="246221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ACC49BF-0BBA-248E-2291-5475122834AA}"/>
              </a:ext>
            </a:extLst>
          </p:cNvPr>
          <p:cNvSpPr txBox="1"/>
          <p:nvPr/>
        </p:nvSpPr>
        <p:spPr>
          <a:xfrm>
            <a:off x="95334" y="4084579"/>
            <a:ext cx="471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sz="1400" dirty="0">
                <a:solidFill>
                  <a:srgbClr val="FF0000"/>
                </a:solidFill>
              </a:rPr>
              <a:t>Note: Quadpartite-QRBM has no hidden units so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649F32B-D634-8D59-5E57-F8D46DD8737B}"/>
                  </a:ext>
                </a:extLst>
              </p:cNvPr>
              <p:cNvSpPr txBox="1"/>
              <p:nvPr/>
            </p:nvSpPr>
            <p:spPr>
              <a:xfrm>
                <a:off x="-248320" y="4839538"/>
                <a:ext cx="5167184" cy="551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fr-PE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649F32B-D634-8D59-5E57-F8D46DD87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320" y="4839538"/>
                <a:ext cx="5167184" cy="551818"/>
              </a:xfrm>
              <a:prstGeom prst="rect">
                <a:avLst/>
              </a:prstGeom>
              <a:blipFill>
                <a:blip r:embed="rId6"/>
                <a:stretch>
                  <a:fillRect t="-29545" b="-11363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B0CC63E2-3E33-4BF4-615A-354096D38A3A}"/>
              </a:ext>
            </a:extLst>
          </p:cNvPr>
          <p:cNvSpPr txBox="1"/>
          <p:nvPr/>
        </p:nvSpPr>
        <p:spPr>
          <a:xfrm>
            <a:off x="5451921" y="4074935"/>
            <a:ext cx="471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sz="1400" dirty="0">
                <a:solidFill>
                  <a:srgbClr val="FF0000"/>
                </a:solidFill>
              </a:rPr>
              <a:t>Sampling from CRBM: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D518854-8970-13F7-7593-C2E0F50C7CC5}"/>
                  </a:ext>
                </a:extLst>
              </p:cNvPr>
              <p:cNvSpPr txBox="1"/>
              <p:nvPr/>
            </p:nvSpPr>
            <p:spPr>
              <a:xfrm>
                <a:off x="5554766" y="4564767"/>
                <a:ext cx="4506747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PE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D518854-8970-13F7-7593-C2E0F50C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66" y="4564767"/>
                <a:ext cx="4506747" cy="269048"/>
              </a:xfrm>
              <a:prstGeom prst="rect">
                <a:avLst/>
              </a:prstGeom>
              <a:blipFill>
                <a:blip r:embed="rId7"/>
                <a:stretch>
                  <a:fillRect l="-562" t="-13636" r="-843" b="-22727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15860B6-270A-6663-D1F5-FAD5817C75F2}"/>
                  </a:ext>
                </a:extLst>
              </p:cNvPr>
              <p:cNvSpPr txBox="1"/>
              <p:nvPr/>
            </p:nvSpPr>
            <p:spPr>
              <a:xfrm>
                <a:off x="5522738" y="5115447"/>
                <a:ext cx="5819414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𝑙𝑗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𝑙𝑘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(4)≈1</m:t>
                      </m:r>
                    </m:oMath>
                  </m:oMathPara>
                </a14:m>
                <a:endParaRPr lang="fr-PE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15860B6-270A-6663-D1F5-FAD5817C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38" y="5115447"/>
                <a:ext cx="5819414" cy="269048"/>
              </a:xfrm>
              <a:prstGeom prst="rect">
                <a:avLst/>
              </a:prstGeom>
              <a:blipFill>
                <a:blip r:embed="rId8"/>
                <a:stretch>
                  <a:fillRect l="-217" t="-13636" r="-217" b="-27273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52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B4846E1-73FD-F14B-9BB5-AF39427F0995}"/>
              </a:ext>
            </a:extLst>
          </p:cNvPr>
          <p:cNvSpPr txBox="1"/>
          <p:nvPr/>
        </p:nvSpPr>
        <p:spPr>
          <a:xfrm>
            <a:off x="564022" y="444382"/>
            <a:ext cx="33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400"/>
              <a:t>CRBM Training </a:t>
            </a:r>
            <a:r>
              <a:rPr lang="fr-PE" sz="2400" dirty="0"/>
              <a:t>Methods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BF767F-2586-D778-F003-041EF80FC70D}"/>
              </a:ext>
            </a:extLst>
          </p:cNvPr>
          <p:cNvSpPr txBox="1"/>
          <p:nvPr/>
        </p:nvSpPr>
        <p:spPr>
          <a:xfrm>
            <a:off x="675118" y="1623701"/>
            <a:ext cx="434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dirty="0"/>
              <a:t>1. Contrastive Divergence for 1000 &lt; steps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51317C-4358-294E-45F3-7296A10E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18" y="2281358"/>
            <a:ext cx="35306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A3419B-9C75-7EAE-F23F-EC95F947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18" y="3771230"/>
            <a:ext cx="4213076" cy="4158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D1D15FA-43E3-2B2E-F550-22FBDC732EDD}"/>
              </a:ext>
            </a:extLst>
          </p:cNvPr>
          <p:cNvSpPr txBox="1"/>
          <p:nvPr/>
        </p:nvSpPr>
        <p:spPr>
          <a:xfrm>
            <a:off x="595225" y="2942695"/>
            <a:ext cx="641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dirty="0"/>
              <a:t>2. Minimizing Generilized Perceptron Loss - </a:t>
            </a:r>
            <a:r>
              <a:rPr lang="fr-FR" dirty="0"/>
              <a:t>(LeCun et al., 2006)</a:t>
            </a:r>
            <a:endParaRPr lang="fr-P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3AC9A1-4373-D2E8-46BF-A5CD0F0B908C}"/>
              </a:ext>
            </a:extLst>
          </p:cNvPr>
          <p:cNvSpPr txBox="1"/>
          <p:nvPr/>
        </p:nvSpPr>
        <p:spPr>
          <a:xfrm>
            <a:off x="595225" y="4646250"/>
            <a:ext cx="816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dirty="0"/>
              <a:t>3. </a:t>
            </a:r>
            <a:r>
              <a:rPr lang="en-US" dirty="0"/>
              <a:t>PCD – Potentially unfeasible as you must keep a persistent MC for each u label</a:t>
            </a:r>
            <a:endParaRPr lang="fr-P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333519-2DEB-0452-839A-7A4BFE488E34}"/>
              </a:ext>
            </a:extLst>
          </p:cNvPr>
          <p:cNvSpPr txBox="1"/>
          <p:nvPr/>
        </p:nvSpPr>
        <p:spPr>
          <a:xfrm>
            <a:off x="675118" y="2001021"/>
            <a:ext cx="776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100" dirty="0"/>
              <a:t>Running CD for few steps does not discourage model from making bad predictions as V and Vk might have similar distributions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7521257-BE3D-0D69-0B62-2AB7DDCEDFC2}"/>
              </a:ext>
            </a:extLst>
          </p:cNvPr>
          <p:cNvSpPr txBox="1"/>
          <p:nvPr/>
        </p:nvSpPr>
        <p:spPr>
          <a:xfrm>
            <a:off x="675118" y="3410823"/>
            <a:ext cx="4354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1100" dirty="0"/>
              <a:t>Sample k negative examples and choose example with lowest energy</a:t>
            </a:r>
          </a:p>
        </p:txBody>
      </p:sp>
    </p:spTree>
    <p:extLst>
      <p:ext uri="{BB962C8B-B14F-4D97-AF65-F5344CB8AC3E}">
        <p14:creationId xmlns:p14="http://schemas.microsoft.com/office/powerpoint/2010/main" val="1781410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325</Words>
  <Application>Microsoft Macintosh PowerPoint</Application>
  <PresentationFormat>Grand écran</PresentationFormat>
  <Paragraphs>37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Cambria Math</vt:lpstr>
      <vt:lpstr>Thème Office</vt:lpstr>
      <vt:lpstr>Exploring Conditioning Methods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Conditioning Methods</dc:title>
  <dc:creator>sebastian.gonzalez@students.markham.edu.pe</dc:creator>
  <cp:lastModifiedBy>sebastian.gonzalez@students.markham.edu.pe</cp:lastModifiedBy>
  <cp:revision>12</cp:revision>
  <dcterms:created xsi:type="dcterms:W3CDTF">2024-04-03T22:08:12Z</dcterms:created>
  <dcterms:modified xsi:type="dcterms:W3CDTF">2024-04-08T17:44:17Z</dcterms:modified>
</cp:coreProperties>
</file>