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6" r:id="rId1"/>
  </p:sldMasterIdLst>
  <p:notesMasterIdLst>
    <p:notesMasterId r:id="rId19"/>
  </p:notesMasterIdLst>
  <p:handoutMasterIdLst>
    <p:handoutMasterId r:id="rId20"/>
  </p:handoutMasterIdLst>
  <p:sldIdLst>
    <p:sldId id="664" r:id="rId2"/>
    <p:sldId id="675" r:id="rId3"/>
    <p:sldId id="679" r:id="rId4"/>
    <p:sldId id="680" r:id="rId5"/>
    <p:sldId id="682" r:id="rId6"/>
    <p:sldId id="683" r:id="rId7"/>
    <p:sldId id="684" r:id="rId8"/>
    <p:sldId id="685" r:id="rId9"/>
    <p:sldId id="686" r:id="rId10"/>
    <p:sldId id="692" r:id="rId11"/>
    <p:sldId id="681" r:id="rId12"/>
    <p:sldId id="687" r:id="rId13"/>
    <p:sldId id="689" r:id="rId14"/>
    <p:sldId id="688" r:id="rId15"/>
    <p:sldId id="690" r:id="rId16"/>
    <p:sldId id="691" r:id="rId17"/>
    <p:sldId id="6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F"/>
    <a:srgbClr val="767171"/>
    <a:srgbClr val="FFFFFF"/>
    <a:srgbClr val="009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266" autoAdjust="0"/>
    <p:restoredTop sz="94692"/>
  </p:normalViewPr>
  <p:slideViewPr>
    <p:cSldViewPr snapToGrid="0" snapToObjects="1">
      <p:cViewPr>
        <p:scale>
          <a:sx n="150" d="100"/>
          <a:sy n="150" d="100"/>
        </p:scale>
        <p:origin x="144" y="144"/>
      </p:cViewPr>
      <p:guideLst>
        <p:guide orient="horz" pos="2160"/>
        <p:guide pos="3840"/>
      </p:guideLst>
    </p:cSldViewPr>
  </p:slideViewPr>
  <p:notesTextViewPr>
    <p:cViewPr>
      <p:scale>
        <a:sx n="1" d="1"/>
        <a:sy n="1" d="1"/>
      </p:scale>
      <p:origin x="0" y="0"/>
    </p:cViewPr>
  </p:notesTextViewPr>
  <p:notesViewPr>
    <p:cSldViewPr snapToGrid="0" snapToObjects="1">
      <p:cViewPr varScale="1">
        <p:scale>
          <a:sx n="137" d="100"/>
          <a:sy n="137" d="100"/>
        </p:scale>
        <p:origin x="178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8F9C03A-79D8-174C-8A65-8B724BE9D7B5}" type="datetimeFigureOut">
              <a:rPr lang="en-US" smtClean="0"/>
              <a:t>1/23/19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49E93-5542-D14B-A07B-05AD65D6EB97}" type="slidenum">
              <a:rPr lang="en-US" smtClean="0"/>
              <a:t>‹#›</a:t>
            </a:fld>
            <a:endParaRPr lang="en-US" dirty="0"/>
          </a:p>
        </p:txBody>
      </p:sp>
    </p:spTree>
    <p:extLst>
      <p:ext uri="{BB962C8B-B14F-4D97-AF65-F5344CB8AC3E}">
        <p14:creationId xmlns:p14="http://schemas.microsoft.com/office/powerpoint/2010/main" val="1989204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03967B-E13D-644C-B749-25F5E6C5117C}" type="datetimeFigureOut">
              <a:rPr lang="en-US" smtClean="0"/>
              <a:t>1/23/19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FA6A82-C43D-0E45-8BBC-3BA89641B414}" type="slidenum">
              <a:rPr lang="en-US" smtClean="0"/>
              <a:t>‹#›</a:t>
            </a:fld>
            <a:endParaRPr lang="en-US" dirty="0"/>
          </a:p>
        </p:txBody>
      </p:sp>
    </p:spTree>
    <p:extLst>
      <p:ext uri="{BB962C8B-B14F-4D97-AF65-F5344CB8AC3E}">
        <p14:creationId xmlns:p14="http://schemas.microsoft.com/office/powerpoint/2010/main" val="1504460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15" name="Rectangle 14"/>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2019-01-23</a:t>
            </a:fld>
            <a:endParaRPr lang="en-US" dirty="0">
              <a:solidFill>
                <a:schemeClr val="bg2">
                  <a:lumMod val="10000"/>
                </a:schemeClr>
              </a:solidFill>
              <a:latin typeface="Arial" panose="020B0604020202020204"/>
            </a:endParaRPr>
          </a:p>
        </p:txBody>
      </p:sp>
      <p:sp>
        <p:nvSpPr>
          <p:cNvPr id="17"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8" name="TextBox 17"/>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0"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4"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2534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2"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2019-01-23</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86681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2019-01-23</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1740321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2019-01-23</a:t>
            </a:fld>
            <a:endParaRPr lang="en-US" dirty="0">
              <a:solidFill>
                <a:schemeClr val="bg2">
                  <a:lumMod val="10000"/>
                </a:schemeClr>
              </a:solidFill>
              <a:latin typeface="Arial" panose="020B0604020202020204"/>
            </a:endParaRP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9"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2019-01-23</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82062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1" name="Title 1"/>
          <p:cNvSpPr>
            <a:spLocks noGrp="1"/>
          </p:cNvSpPr>
          <p:nvPr>
            <p:ph type="title" hasCustomPrompt="1"/>
          </p:nvPr>
        </p:nvSpPr>
        <p:spPr>
          <a:xfrm>
            <a:off x="681471" y="979687"/>
            <a:ext cx="8953827" cy="650329"/>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
        <p:nvSpPr>
          <p:cNvPr id="12" name="Content Placeholder 2"/>
          <p:cNvSpPr>
            <a:spLocks noGrp="1"/>
          </p:cNvSpPr>
          <p:nvPr>
            <p:ph idx="1"/>
          </p:nvPr>
        </p:nvSpPr>
        <p:spPr>
          <a:xfrm>
            <a:off x="681471" y="2032777"/>
            <a:ext cx="8953827" cy="3939398"/>
          </a:xfrm>
          <a:prstGeom prst="rect">
            <a:avLst/>
          </a:prstGeom>
        </p:spPr>
        <p:txBody>
          <a:bodyPr anchor="ctr">
            <a:normAutofit/>
          </a:bodyP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7523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Picture Placeholder 2"/>
          <p:cNvSpPr>
            <a:spLocks noGrp="1" noChangeAspect="1"/>
          </p:cNvSpPr>
          <p:nvPr>
            <p:ph type="pic" idx="1"/>
          </p:nvPr>
        </p:nvSpPr>
        <p:spPr>
          <a:xfrm>
            <a:off x="698269" y="979688"/>
            <a:ext cx="10231669"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23957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14" name="Subtitle 2"/>
          <p:cNvSpPr>
            <a:spLocks noGrp="1"/>
          </p:cNvSpPr>
          <p:nvPr>
            <p:ph type="subTitle" idx="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55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9" name="Content Placeholder 3"/>
          <p:cNvSpPr>
            <a:spLocks noGrp="1"/>
          </p:cNvSpPr>
          <p:nvPr>
            <p:ph sz="half" idx="2"/>
          </p:nvPr>
        </p:nvSpPr>
        <p:spPr>
          <a:xfrm>
            <a:off x="773410"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10" name="Content Placeholder 3"/>
          <p:cNvSpPr>
            <a:spLocks noGrp="1"/>
          </p:cNvSpPr>
          <p:nvPr>
            <p:ph sz="half" idx="13"/>
          </p:nvPr>
        </p:nvSpPr>
        <p:spPr>
          <a:xfrm>
            <a:off x="5968073"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6616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Text Placeholder 2"/>
          <p:cNvSpPr>
            <a:spLocks noGrp="1"/>
          </p:cNvSpPr>
          <p:nvPr>
            <p:ph type="body" idx="1"/>
          </p:nvPr>
        </p:nvSpPr>
        <p:spPr>
          <a:xfrm>
            <a:off x="773411"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p:cNvSpPr>
            <a:spLocks noGrp="1"/>
          </p:cNvSpPr>
          <p:nvPr>
            <p:ph sz="half" idx="2"/>
          </p:nvPr>
        </p:nvSpPr>
        <p:spPr>
          <a:xfrm>
            <a:off x="773410" y="3337854"/>
            <a:ext cx="4869744" cy="3040252"/>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9" name="Text Placeholder 2"/>
          <p:cNvSpPr>
            <a:spLocks noGrp="1"/>
          </p:cNvSpPr>
          <p:nvPr>
            <p:ph type="body" idx="12"/>
          </p:nvPr>
        </p:nvSpPr>
        <p:spPr>
          <a:xfrm>
            <a:off x="5968074"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p:cNvSpPr>
            <a:spLocks noGrp="1"/>
          </p:cNvSpPr>
          <p:nvPr>
            <p:ph sz="half" idx="13"/>
          </p:nvPr>
        </p:nvSpPr>
        <p:spPr>
          <a:xfrm>
            <a:off x="5968073" y="3337854"/>
            <a:ext cx="4869744" cy="3040251"/>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11" name="Title 1"/>
          <p:cNvSpPr>
            <a:spLocks noGrp="1"/>
          </p:cNvSpPr>
          <p:nvPr>
            <p:ph type="title" hasCustomPrompt="1"/>
          </p:nvPr>
        </p:nvSpPr>
        <p:spPr>
          <a:xfrm>
            <a:off x="773410" y="979687"/>
            <a:ext cx="10064407" cy="637077"/>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903464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2"/>
          </a:xfrm>
          <a:prstGeom prst="rect">
            <a:avLst/>
          </a:prstGeom>
        </p:spPr>
        <p:txBody>
          <a:bodyPr anchor="t">
            <a:normAutofit/>
          </a:bodyPr>
          <a:lstStyle>
            <a:lvl1pPr algn="l">
              <a:defRPr sz="3200" b="0">
                <a:solidFill>
                  <a:srgbClr val="00B0F0"/>
                </a:solidFill>
                <a:latin typeface="+mn-lt"/>
              </a:defRPr>
            </a:lvl1pPr>
          </a:lstStyle>
          <a:p>
            <a:r>
              <a:rPr lang="en-US"/>
              <a:t>Click to edit Master title style</a:t>
            </a:r>
            <a:endParaRPr lang="en-US" dirty="0"/>
          </a:p>
        </p:txBody>
      </p:sp>
      <p:sp>
        <p:nvSpPr>
          <p:cNvPr id="11"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Content Placeholder 2"/>
          <p:cNvSpPr>
            <a:spLocks noGrp="1"/>
          </p:cNvSpPr>
          <p:nvPr>
            <p:ph idx="1"/>
          </p:nvPr>
        </p:nvSpPr>
        <p:spPr>
          <a:xfrm>
            <a:off x="5075864" y="2032776"/>
            <a:ext cx="5446278" cy="3931442"/>
          </a:xfrm>
          <a:prstGeom prst="rect">
            <a:avLst/>
          </a:prstGeom>
        </p:spPr>
        <p:txBody>
          <a:bodyPr anchor="ct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6365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Title 1"/>
          <p:cNvSpPr>
            <a:spLocks noGrp="1"/>
          </p:cNvSpPr>
          <p:nvPr>
            <p:ph type="title"/>
          </p:nvPr>
        </p:nvSpPr>
        <p:spPr>
          <a:xfrm>
            <a:off x="661743" y="2032776"/>
            <a:ext cx="3938833" cy="1581962"/>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9"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2"/>
          <p:cNvSpPr>
            <a:spLocks noGrp="1" noChangeAspect="1"/>
          </p:cNvSpPr>
          <p:nvPr>
            <p:ph type="pic" idx="1"/>
          </p:nvPr>
        </p:nvSpPr>
        <p:spPr>
          <a:xfrm>
            <a:off x="6747062" y="979688"/>
            <a:ext cx="4182876"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468787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7687507"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a:off x="1947791" y="979688"/>
            <a:ext cx="7687507" cy="663582"/>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592065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6921889"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rot="5400000">
            <a:off x="7116880" y="3953881"/>
            <a:ext cx="4439522" cy="597317"/>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560668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ur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0"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3"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4"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1130185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ur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535462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ur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1564176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ur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ur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9"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0"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885934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3"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02613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yclotr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5128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RI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34398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son H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896059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eo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92157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yclotron Grou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039419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fe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297925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ud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6959840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I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37673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mote Handling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06589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mote Handling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124815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mote Handling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70101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mote Handling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177894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F NI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9597145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A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099446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LPH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738488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RAG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852085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SO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392674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elium Recycl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3151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1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22323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13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53669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ESCA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32640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SCA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350479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er Tap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36687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sign Draf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982826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abbit 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76498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achine Sh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18993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rol Room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8286531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rol Room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520384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rol Room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674047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aper Clip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563148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10231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86" r:id="rId4"/>
    <p:sldLayoutId id="2147483817" r:id="rId5"/>
    <p:sldLayoutId id="2147483770" r:id="rId6"/>
    <p:sldLayoutId id="2147483784" r:id="rId7"/>
    <p:sldLayoutId id="2147483771"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8" r:id="rId18"/>
    <p:sldLayoutId id="2147483818" r:id="rId19"/>
    <p:sldLayoutId id="2147483785" r:id="rId20"/>
    <p:sldLayoutId id="2147483790" r:id="rId21"/>
    <p:sldLayoutId id="2147483791" r:id="rId22"/>
    <p:sldLayoutId id="2147483793" r:id="rId23"/>
    <p:sldLayoutId id="2147483794" r:id="rId24"/>
    <p:sldLayoutId id="2147483795" r:id="rId25"/>
    <p:sldLayoutId id="2147483798" r:id="rId26"/>
    <p:sldLayoutId id="2147483799" r:id="rId27"/>
    <p:sldLayoutId id="2147483800" r:id="rId28"/>
    <p:sldLayoutId id="2147483801" r:id="rId29"/>
    <p:sldLayoutId id="2147483802" r:id="rId30"/>
    <p:sldLayoutId id="2147483803" r:id="rId31"/>
    <p:sldLayoutId id="2147483804" r:id="rId32"/>
    <p:sldLayoutId id="2147483805" r:id="rId33"/>
    <p:sldLayoutId id="2147483806" r:id="rId34"/>
    <p:sldLayoutId id="2147483807" r:id="rId35"/>
    <p:sldLayoutId id="2147483808" r:id="rId36"/>
    <p:sldLayoutId id="2147483809" r:id="rId37"/>
    <p:sldLayoutId id="2147483810" r:id="rId38"/>
    <p:sldLayoutId id="2147483811" r:id="rId39"/>
    <p:sldLayoutId id="2147483812" r:id="rId40"/>
    <p:sldLayoutId id="2147483813" r:id="rId41"/>
    <p:sldLayoutId id="2147483796" r:id="rId42"/>
    <p:sldLayoutId id="2147483821" r:id="rId43"/>
    <p:sldLayoutId id="2147483823" r:id="rId44"/>
    <p:sldLayoutId id="2147483819" r:id="rId45"/>
    <p:sldLayoutId id="2147483820" r:id="rId46"/>
    <p:sldLayoutId id="2147483814" r:id="rId47"/>
    <p:sldLayoutId id="2147483815" r:id="rId48"/>
    <p:sldLayoutId id="2147483816" r:id="rId49"/>
    <p:sldLayoutId id="2147483824" r:id="rId5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Particle Physics Faculty Meeting</a:t>
            </a:r>
            <a:endParaRPr lang="en-US" sz="3000" dirty="0"/>
          </a:p>
        </p:txBody>
      </p:sp>
      <p:sp>
        <p:nvSpPr>
          <p:cNvPr id="5" name="Rectangle 4">
            <a:extLst>
              <a:ext uri="{FF2B5EF4-FFF2-40B4-BE49-F238E27FC236}">
                <a16:creationId xmlns:a16="http://schemas.microsoft.com/office/drawing/2014/main" id="{3F3E9DF6-0197-454E-9EB8-796E0050B9AE}"/>
              </a:ext>
            </a:extLst>
          </p:cNvPr>
          <p:cNvSpPr/>
          <p:nvPr/>
        </p:nvSpPr>
        <p:spPr>
          <a:xfrm>
            <a:off x="1417280" y="2262813"/>
            <a:ext cx="10943746" cy="2677656"/>
          </a:xfrm>
          <a:prstGeom prst="rect">
            <a:avLst/>
          </a:prstGeom>
        </p:spPr>
        <p:txBody>
          <a:bodyPr wrap="square">
            <a:spAutoFit/>
          </a:bodyPr>
          <a:lstStyle/>
          <a:p>
            <a:pPr marL="285750" indent="-285750">
              <a:buClr>
                <a:srgbClr val="00B0F0"/>
              </a:buClr>
              <a:buFont typeface="Wingdings" charset="2"/>
              <a:buChar char="§"/>
            </a:pPr>
            <a:r>
              <a:rPr lang="en-US" sz="2400" dirty="0"/>
              <a:t>Agenda</a:t>
            </a:r>
          </a:p>
          <a:p>
            <a:pPr marL="742950" lvl="1" indent="-285750">
              <a:buClr>
                <a:srgbClr val="00B0F0"/>
              </a:buClr>
              <a:buFont typeface="Wingdings" charset="2"/>
              <a:buChar char="§"/>
            </a:pPr>
            <a:r>
              <a:rPr lang="en-CA" sz="2400" dirty="0"/>
              <a:t>News</a:t>
            </a:r>
          </a:p>
          <a:p>
            <a:pPr marL="742950" lvl="1" indent="-285750">
              <a:buClr>
                <a:srgbClr val="00B0F0"/>
              </a:buClr>
              <a:buFont typeface="Wingdings" charset="2"/>
              <a:buChar char="§"/>
            </a:pPr>
            <a:r>
              <a:rPr lang="en-CA" sz="2400" dirty="0"/>
              <a:t>Goals and Objectives for 2019 within PSD</a:t>
            </a:r>
          </a:p>
          <a:p>
            <a:pPr marL="742950" lvl="1" indent="-285750">
              <a:buClr>
                <a:srgbClr val="00B0F0"/>
              </a:buClr>
              <a:buFont typeface="Wingdings" charset="2"/>
              <a:buChar char="§"/>
            </a:pPr>
            <a:r>
              <a:rPr lang="en-CA" sz="2400" dirty="0"/>
              <a:t>Space/Trailer FF move to MOB</a:t>
            </a:r>
          </a:p>
          <a:p>
            <a:pPr marL="742950" lvl="1" indent="-285750">
              <a:buClr>
                <a:srgbClr val="00B0F0"/>
              </a:buClr>
              <a:buFont typeface="Wingdings" charset="2"/>
              <a:buChar char="§"/>
            </a:pPr>
            <a:r>
              <a:rPr lang="en-CA" sz="2400" dirty="0"/>
              <a:t>Update from Committees</a:t>
            </a:r>
          </a:p>
          <a:p>
            <a:pPr marL="742950" lvl="1" indent="-285750">
              <a:buClr>
                <a:srgbClr val="00B0F0"/>
              </a:buClr>
              <a:buFont typeface="Wingdings" charset="2"/>
              <a:buChar char="§"/>
            </a:pPr>
            <a:r>
              <a:rPr lang="en-CA" sz="2400" dirty="0"/>
              <a:t>Update from Groups</a:t>
            </a:r>
          </a:p>
          <a:p>
            <a:pPr marL="742950" lvl="1" indent="-285750">
              <a:buClr>
                <a:srgbClr val="00B0F0"/>
              </a:buClr>
              <a:buFont typeface="Wingdings" charset="2"/>
              <a:buChar char="§"/>
            </a:pPr>
            <a:r>
              <a:rPr lang="en-CA" sz="2400" dirty="0"/>
              <a:t>AOB</a:t>
            </a:r>
          </a:p>
        </p:txBody>
      </p:sp>
    </p:spTree>
    <p:extLst>
      <p:ext uri="{BB962C8B-B14F-4D97-AF65-F5344CB8AC3E}">
        <p14:creationId xmlns:p14="http://schemas.microsoft.com/office/powerpoint/2010/main" val="2815220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854121"/>
            <a:ext cx="10621926" cy="688338"/>
          </a:xfrm>
        </p:spPr>
        <p:txBody>
          <a:bodyPr>
            <a:normAutofit/>
          </a:bodyPr>
          <a:lstStyle/>
          <a:p>
            <a:r>
              <a:rPr lang="en-US" sz="3200" dirty="0"/>
              <a:t>SMM – Important Dates</a:t>
            </a:r>
            <a:endParaRPr lang="en-US" sz="3000" dirty="0"/>
          </a:p>
        </p:txBody>
      </p:sp>
      <p:graphicFrame>
        <p:nvGraphicFramePr>
          <p:cNvPr id="4" name="Content Placeholder 3">
            <a:extLst>
              <a:ext uri="{FF2B5EF4-FFF2-40B4-BE49-F238E27FC236}">
                <a16:creationId xmlns:a16="http://schemas.microsoft.com/office/drawing/2014/main" id="{3A625E6A-2D1A-9840-97F5-1F21740F6264}"/>
              </a:ext>
            </a:extLst>
          </p:cNvPr>
          <p:cNvGraphicFramePr>
            <a:graphicFrameLocks/>
          </p:cNvGraphicFramePr>
          <p:nvPr>
            <p:extLst>
              <p:ext uri="{D42A27DB-BD31-4B8C-83A1-F6EECF244321}">
                <p14:modId xmlns:p14="http://schemas.microsoft.com/office/powerpoint/2010/main" val="699047100"/>
              </p:ext>
            </p:extLst>
          </p:nvPr>
        </p:nvGraphicFramePr>
        <p:xfrm>
          <a:off x="907867" y="1419629"/>
          <a:ext cx="10146820" cy="4922520"/>
        </p:xfrm>
        <a:graphic>
          <a:graphicData uri="http://schemas.openxmlformats.org/drawingml/2006/table">
            <a:tbl>
              <a:tblPr firstRow="1" bandRow="1">
                <a:tableStyleId>{5C22544A-7EE6-4342-B048-85BDC9FD1C3A}</a:tableStyleId>
              </a:tblPr>
              <a:tblGrid>
                <a:gridCol w="2587159">
                  <a:extLst>
                    <a:ext uri="{9D8B030D-6E8A-4147-A177-3AD203B41FA5}">
                      <a16:colId xmlns:a16="http://schemas.microsoft.com/office/drawing/2014/main" val="20000"/>
                    </a:ext>
                  </a:extLst>
                </a:gridCol>
                <a:gridCol w="7559661">
                  <a:extLst>
                    <a:ext uri="{9D8B030D-6E8A-4147-A177-3AD203B41FA5}">
                      <a16:colId xmlns:a16="http://schemas.microsoft.com/office/drawing/2014/main" val="20001"/>
                    </a:ext>
                  </a:extLst>
                </a:gridCol>
              </a:tblGrid>
              <a:tr h="279362">
                <a:tc>
                  <a:txBody>
                    <a:bodyPr/>
                    <a:lstStyle/>
                    <a:p>
                      <a:r>
                        <a:rPr lang="en-CA" sz="1300" dirty="0"/>
                        <a:t>Dates:  2019</a:t>
                      </a:r>
                    </a:p>
                  </a:txBody>
                  <a:tcPr anchor="ctr"/>
                </a:tc>
                <a:tc>
                  <a:txBody>
                    <a:bodyPr/>
                    <a:lstStyle/>
                    <a:p>
                      <a:pPr algn="l"/>
                      <a:r>
                        <a:rPr lang="en-CA" sz="1300" dirty="0"/>
                        <a:t>Event</a:t>
                      </a:r>
                    </a:p>
                  </a:txBody>
                  <a:tcPr anchor="ctr"/>
                </a:tc>
                <a:extLst>
                  <a:ext uri="{0D108BD9-81ED-4DB2-BD59-A6C34878D82A}">
                    <a16:rowId xmlns:a16="http://schemas.microsoft.com/office/drawing/2014/main" val="10000"/>
                  </a:ext>
                </a:extLst>
              </a:tr>
              <a:tr h="279362">
                <a:tc>
                  <a:txBody>
                    <a:bodyPr/>
                    <a:lstStyle/>
                    <a:p>
                      <a:pPr>
                        <a:spcBef>
                          <a:spcPts val="600"/>
                        </a:spcBef>
                        <a:spcAft>
                          <a:spcPts val="600"/>
                        </a:spcAft>
                      </a:pPr>
                      <a:r>
                        <a:rPr lang="en-CA" sz="1300" b="0" dirty="0">
                          <a:solidFill>
                            <a:srgbClr val="000000"/>
                          </a:solidFill>
                          <a:latin typeface="+mn-lt"/>
                        </a:rPr>
                        <a:t>January 19</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rgbClr val="000000"/>
                          </a:solidFill>
                          <a:latin typeface="+mn-lt"/>
                        </a:rPr>
                        <a:t>Mid-Winter Celebration 2019</a:t>
                      </a:r>
                    </a:p>
                  </a:txBody>
                  <a:tcPr/>
                </a:tc>
                <a:extLst>
                  <a:ext uri="{0D108BD9-81ED-4DB2-BD59-A6C34878D82A}">
                    <a16:rowId xmlns:a16="http://schemas.microsoft.com/office/drawing/2014/main" val="822724937"/>
                  </a:ext>
                </a:extLst>
              </a:tr>
              <a:tr h="279362">
                <a:tc>
                  <a:txBody>
                    <a:bodyPr/>
                    <a:lstStyle/>
                    <a:p>
                      <a:pPr>
                        <a:spcBef>
                          <a:spcPts val="600"/>
                        </a:spcBef>
                        <a:spcAft>
                          <a:spcPts val="600"/>
                        </a:spcAft>
                      </a:pPr>
                      <a:r>
                        <a:rPr lang="en-CA" sz="1300" b="0" dirty="0">
                          <a:solidFill>
                            <a:srgbClr val="000000"/>
                          </a:solidFill>
                          <a:latin typeface="+mn-lt"/>
                        </a:rPr>
                        <a:t>January 21 – 22</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rgbClr val="000000"/>
                          </a:solidFill>
                          <a:latin typeface="+mn-lt"/>
                        </a:rPr>
                        <a:t>MMS EEC (Molecular &amp; Material Sciences Experiments Evaluation Committee)</a:t>
                      </a:r>
                    </a:p>
                  </a:txBody>
                  <a:tcPr/>
                </a:tc>
                <a:extLst>
                  <a:ext uri="{0D108BD9-81ED-4DB2-BD59-A6C34878D82A}">
                    <a16:rowId xmlns:a16="http://schemas.microsoft.com/office/drawing/2014/main" val="159409013"/>
                  </a:ext>
                </a:extLst>
              </a:tr>
              <a:tr h="279362">
                <a:tc>
                  <a:txBody>
                    <a:bodyPr/>
                    <a:lstStyle/>
                    <a:p>
                      <a:pPr>
                        <a:spcBef>
                          <a:spcPts val="600"/>
                        </a:spcBef>
                        <a:spcAft>
                          <a:spcPts val="600"/>
                        </a:spcAft>
                      </a:pPr>
                      <a:r>
                        <a:rPr lang="en-CA" sz="1300" b="0" dirty="0">
                          <a:solidFill>
                            <a:srgbClr val="FF0000"/>
                          </a:solidFill>
                          <a:latin typeface="+mn-lt"/>
                        </a:rPr>
                        <a:t>January 24</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rgbClr val="FF0000"/>
                          </a:solidFill>
                          <a:latin typeface="+mn-lt"/>
                        </a:rPr>
                        <a:t>Supervisor Safety Training</a:t>
                      </a:r>
                    </a:p>
                  </a:txBody>
                  <a:tcPr/>
                </a:tc>
                <a:extLst>
                  <a:ext uri="{0D108BD9-81ED-4DB2-BD59-A6C34878D82A}">
                    <a16:rowId xmlns:a16="http://schemas.microsoft.com/office/drawing/2014/main" val="10003"/>
                  </a:ext>
                </a:extLst>
              </a:tr>
              <a:tr h="279362">
                <a:tc>
                  <a:txBody>
                    <a:bodyPr/>
                    <a:lstStyle/>
                    <a:p>
                      <a:pPr>
                        <a:spcBef>
                          <a:spcPts val="600"/>
                        </a:spcBef>
                        <a:spcAft>
                          <a:spcPts val="600"/>
                        </a:spcAft>
                      </a:pPr>
                      <a:r>
                        <a:rPr lang="en-CA" sz="1300" b="0" dirty="0">
                          <a:solidFill>
                            <a:srgbClr val="000000"/>
                          </a:solidFill>
                          <a:latin typeface="+mn-lt"/>
                        </a:rPr>
                        <a:t>January 28 – 29</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300" dirty="0">
                          <a:solidFill>
                            <a:srgbClr val="000000"/>
                          </a:solidFill>
                          <a:latin typeface="+mn-lt"/>
                        </a:rPr>
                        <a:t>SAP EEC (Subatomic Physics Experiments Evaluation Committee)</a:t>
                      </a:r>
                      <a:endParaRPr lang="en-CA" sz="1300" dirty="0">
                        <a:solidFill>
                          <a:srgbClr val="000000"/>
                        </a:solidFill>
                        <a:latin typeface="+mn-lt"/>
                      </a:endParaRPr>
                    </a:p>
                  </a:txBody>
                  <a:tcPr/>
                </a:tc>
                <a:extLst>
                  <a:ext uri="{0D108BD9-81ED-4DB2-BD59-A6C34878D82A}">
                    <a16:rowId xmlns:a16="http://schemas.microsoft.com/office/drawing/2014/main" val="2134149586"/>
                  </a:ext>
                </a:extLst>
              </a:tr>
              <a:tr h="279362">
                <a:tc>
                  <a:txBody>
                    <a:bodyPr/>
                    <a:lstStyle/>
                    <a:p>
                      <a:pPr>
                        <a:spcBef>
                          <a:spcPts val="600"/>
                        </a:spcBef>
                        <a:spcAft>
                          <a:spcPts val="600"/>
                        </a:spcAft>
                      </a:pPr>
                      <a:r>
                        <a:rPr lang="en-CA" sz="1300" b="0" dirty="0">
                          <a:solidFill>
                            <a:schemeClr val="tx1"/>
                          </a:solidFill>
                          <a:latin typeface="+mn-lt"/>
                        </a:rPr>
                        <a:t>February 6</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Innovations Board Meeting</a:t>
                      </a:r>
                    </a:p>
                  </a:txBody>
                  <a:tcPr/>
                </a:tc>
                <a:extLst>
                  <a:ext uri="{0D108BD9-81ED-4DB2-BD59-A6C34878D82A}">
                    <a16:rowId xmlns:a16="http://schemas.microsoft.com/office/drawing/2014/main" val="2138938515"/>
                  </a:ext>
                </a:extLst>
              </a:tr>
              <a:tr h="279362">
                <a:tc>
                  <a:txBody>
                    <a:bodyPr/>
                    <a:lstStyle/>
                    <a:p>
                      <a:pPr>
                        <a:spcBef>
                          <a:spcPts val="600"/>
                        </a:spcBef>
                        <a:spcAft>
                          <a:spcPts val="600"/>
                        </a:spcAft>
                      </a:pPr>
                      <a:r>
                        <a:rPr lang="en-CA" sz="1300" b="0" dirty="0">
                          <a:solidFill>
                            <a:schemeClr val="tx1"/>
                          </a:solidFill>
                          <a:latin typeface="+mn-lt"/>
                        </a:rPr>
                        <a:t>April 3</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Innovations Board Meeting</a:t>
                      </a:r>
                    </a:p>
                  </a:txBody>
                  <a:tcPr/>
                </a:tc>
                <a:extLst>
                  <a:ext uri="{0D108BD9-81ED-4DB2-BD59-A6C34878D82A}">
                    <a16:rowId xmlns:a16="http://schemas.microsoft.com/office/drawing/2014/main" val="3225327684"/>
                  </a:ext>
                </a:extLst>
              </a:tr>
              <a:tr h="279362">
                <a:tc>
                  <a:txBody>
                    <a:bodyPr/>
                    <a:lstStyle/>
                    <a:p>
                      <a:pPr>
                        <a:spcBef>
                          <a:spcPts val="600"/>
                        </a:spcBef>
                        <a:spcAft>
                          <a:spcPts val="600"/>
                        </a:spcAft>
                      </a:pPr>
                      <a:r>
                        <a:rPr lang="en-CA" sz="1300" b="0" dirty="0">
                          <a:solidFill>
                            <a:schemeClr val="tx1"/>
                          </a:solidFill>
                          <a:latin typeface="+mn-lt"/>
                        </a:rPr>
                        <a:t>April 8</a:t>
                      </a:r>
                      <a:r>
                        <a:rPr lang="en-CA" sz="1300" b="0" baseline="0" dirty="0">
                          <a:solidFill>
                            <a:schemeClr val="tx1"/>
                          </a:solidFill>
                          <a:latin typeface="+mn-lt"/>
                        </a:rPr>
                        <a:t> – 10</a:t>
                      </a:r>
                      <a:endParaRPr lang="en-CA" sz="1300" b="0" dirty="0">
                        <a:solidFill>
                          <a:schemeClr val="tx1"/>
                        </a:solidFill>
                        <a:latin typeface="+mn-lt"/>
                      </a:endParaRP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ACOT Spring 2019 (Advisory Committee on TRIUMF)</a:t>
                      </a:r>
                    </a:p>
                  </a:txBody>
                  <a:tcPr/>
                </a:tc>
                <a:extLst>
                  <a:ext uri="{0D108BD9-81ED-4DB2-BD59-A6C34878D82A}">
                    <a16:rowId xmlns:a16="http://schemas.microsoft.com/office/drawing/2014/main" val="2747868298"/>
                  </a:ext>
                </a:extLst>
              </a:tr>
              <a:tr h="279362">
                <a:tc>
                  <a:txBody>
                    <a:bodyPr/>
                    <a:lstStyle/>
                    <a:p>
                      <a:pPr>
                        <a:spcBef>
                          <a:spcPts val="600"/>
                        </a:spcBef>
                        <a:spcAft>
                          <a:spcPts val="600"/>
                        </a:spcAft>
                      </a:pPr>
                      <a:r>
                        <a:rPr lang="en-CA" sz="1300" b="0" dirty="0">
                          <a:solidFill>
                            <a:schemeClr val="tx1"/>
                          </a:solidFill>
                          <a:latin typeface="+mn-lt"/>
                        </a:rPr>
                        <a:t>April 25 – 26</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BOM Spring 2019 (Board of Management)</a:t>
                      </a:r>
                    </a:p>
                  </a:txBody>
                  <a:tcPr/>
                </a:tc>
                <a:extLst>
                  <a:ext uri="{0D108BD9-81ED-4DB2-BD59-A6C34878D82A}">
                    <a16:rowId xmlns:a16="http://schemas.microsoft.com/office/drawing/2014/main" val="4074979634"/>
                  </a:ext>
                </a:extLst>
              </a:tr>
              <a:tr h="279362">
                <a:tc>
                  <a:txBody>
                    <a:bodyPr/>
                    <a:lstStyle/>
                    <a:p>
                      <a:pPr>
                        <a:spcBef>
                          <a:spcPts val="600"/>
                        </a:spcBef>
                        <a:spcAft>
                          <a:spcPts val="600"/>
                        </a:spcAft>
                      </a:pPr>
                      <a:r>
                        <a:rPr lang="en-CA" sz="1300" b="0" dirty="0">
                          <a:solidFill>
                            <a:schemeClr val="tx1"/>
                          </a:solidFill>
                          <a:latin typeface="+mn-lt"/>
                        </a:rPr>
                        <a:t>June 10 – 21 </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GRIDS  (Graduate Instrumentation Detector School), TRIUMF</a:t>
                      </a:r>
                    </a:p>
                  </a:txBody>
                  <a:tcPr/>
                </a:tc>
                <a:extLst>
                  <a:ext uri="{0D108BD9-81ED-4DB2-BD59-A6C34878D82A}">
                    <a16:rowId xmlns:a16="http://schemas.microsoft.com/office/drawing/2014/main" val="10006"/>
                  </a:ext>
                </a:extLst>
              </a:tr>
              <a:tr h="279362">
                <a:tc>
                  <a:txBody>
                    <a:bodyPr/>
                    <a:lstStyle/>
                    <a:p>
                      <a:pPr>
                        <a:spcBef>
                          <a:spcPts val="600"/>
                        </a:spcBef>
                        <a:spcAft>
                          <a:spcPts val="600"/>
                        </a:spcAft>
                      </a:pPr>
                      <a:r>
                        <a:rPr lang="en-CA" sz="1300" b="0" dirty="0">
                          <a:solidFill>
                            <a:schemeClr val="tx1"/>
                          </a:solidFill>
                          <a:latin typeface="+mn-lt"/>
                        </a:rPr>
                        <a:t>June 13 – 14</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300" dirty="0">
                          <a:solidFill>
                            <a:schemeClr val="tx1"/>
                          </a:solidFill>
                          <a:latin typeface="+mn-lt"/>
                        </a:rPr>
                        <a:t>LSPEC (Life Sciences Projects Evaluation Committee)</a:t>
                      </a:r>
                      <a:endParaRPr lang="en-CA" sz="1300" dirty="0">
                        <a:solidFill>
                          <a:schemeClr val="tx1"/>
                        </a:solidFill>
                        <a:latin typeface="+mn-lt"/>
                      </a:endParaRPr>
                    </a:p>
                  </a:txBody>
                  <a:tcPr/>
                </a:tc>
                <a:extLst>
                  <a:ext uri="{0D108BD9-81ED-4DB2-BD59-A6C34878D82A}">
                    <a16:rowId xmlns:a16="http://schemas.microsoft.com/office/drawing/2014/main" val="3366482122"/>
                  </a:ext>
                </a:extLst>
              </a:tr>
              <a:tr h="279362">
                <a:tc>
                  <a:txBody>
                    <a:bodyPr/>
                    <a:lstStyle/>
                    <a:p>
                      <a:pPr>
                        <a:spcBef>
                          <a:spcPts val="600"/>
                        </a:spcBef>
                        <a:spcAft>
                          <a:spcPts val="600"/>
                        </a:spcAft>
                      </a:pPr>
                      <a:r>
                        <a:rPr lang="en-CA" sz="1300" b="0" dirty="0">
                          <a:solidFill>
                            <a:schemeClr val="tx1"/>
                          </a:solidFill>
                          <a:latin typeface="+mn-lt"/>
                        </a:rPr>
                        <a:t>July 10</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Innovations Board Meeting</a:t>
                      </a:r>
                    </a:p>
                  </a:txBody>
                  <a:tcPr/>
                </a:tc>
                <a:extLst>
                  <a:ext uri="{0D108BD9-81ED-4DB2-BD59-A6C34878D82A}">
                    <a16:rowId xmlns:a16="http://schemas.microsoft.com/office/drawing/2014/main" val="3949511709"/>
                  </a:ext>
                </a:extLst>
              </a:tr>
              <a:tr h="279362">
                <a:tc>
                  <a:txBody>
                    <a:bodyPr/>
                    <a:lstStyle/>
                    <a:p>
                      <a:pPr>
                        <a:spcBef>
                          <a:spcPts val="600"/>
                        </a:spcBef>
                        <a:spcAft>
                          <a:spcPts val="600"/>
                        </a:spcAft>
                      </a:pPr>
                      <a:r>
                        <a:rPr lang="en-CA" sz="1300" b="0" i="0" dirty="0">
                          <a:solidFill>
                            <a:schemeClr val="tx1"/>
                          </a:solidFill>
                          <a:latin typeface="+mn-lt"/>
                        </a:rPr>
                        <a:t>July 22 – August 2</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2019 TRISEP (TRI-institute Summer School on Elementary Particles), TRIUMF</a:t>
                      </a:r>
                    </a:p>
                  </a:txBody>
                  <a:tcPr/>
                </a:tc>
                <a:extLst>
                  <a:ext uri="{0D108BD9-81ED-4DB2-BD59-A6C34878D82A}">
                    <a16:rowId xmlns:a16="http://schemas.microsoft.com/office/drawing/2014/main" val="10008"/>
                  </a:ext>
                </a:extLst>
              </a:tr>
              <a:tr h="279362">
                <a:tc>
                  <a:txBody>
                    <a:bodyPr/>
                    <a:lstStyle/>
                    <a:p>
                      <a:pPr>
                        <a:spcBef>
                          <a:spcPts val="600"/>
                        </a:spcBef>
                        <a:spcAft>
                          <a:spcPts val="600"/>
                        </a:spcAft>
                      </a:pPr>
                      <a:r>
                        <a:rPr lang="en-CA" sz="1300" b="0" i="0" kern="1200" dirty="0">
                          <a:solidFill>
                            <a:schemeClr val="tx1"/>
                          </a:solidFill>
                          <a:latin typeface="+mn-lt"/>
                          <a:ea typeface="+mn-ea"/>
                          <a:cs typeface="+mn-cs"/>
                        </a:rPr>
                        <a:t>October 2</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Innovations Board Meeting</a:t>
                      </a:r>
                    </a:p>
                  </a:txBody>
                  <a:tcPr/>
                </a:tc>
                <a:extLst>
                  <a:ext uri="{0D108BD9-81ED-4DB2-BD59-A6C34878D82A}">
                    <a16:rowId xmlns:a16="http://schemas.microsoft.com/office/drawing/2014/main" val="3949667159"/>
                  </a:ext>
                </a:extLst>
              </a:tr>
              <a:tr h="279362">
                <a:tc>
                  <a:txBody>
                    <a:bodyPr/>
                    <a:lstStyle/>
                    <a:p>
                      <a:pPr>
                        <a:spcBef>
                          <a:spcPts val="600"/>
                        </a:spcBef>
                        <a:spcAft>
                          <a:spcPts val="600"/>
                        </a:spcAft>
                      </a:pPr>
                      <a:r>
                        <a:rPr lang="en-CA" sz="1300" b="0" dirty="0">
                          <a:solidFill>
                            <a:schemeClr val="tx1"/>
                          </a:solidFill>
                          <a:latin typeface="+mn-lt"/>
                        </a:rPr>
                        <a:t>November 14 – 16</a:t>
                      </a:r>
                      <a:endParaRPr lang="en-CA" sz="1300" b="0" i="1" dirty="0">
                        <a:solidFill>
                          <a:schemeClr val="tx1"/>
                        </a:solidFill>
                        <a:latin typeface="+mn-lt"/>
                      </a:endParaRP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ACOT Fall 2019 (Advisory Committee on TRIUMF) </a:t>
                      </a:r>
                    </a:p>
                  </a:txBody>
                  <a:tcPr/>
                </a:tc>
                <a:extLst>
                  <a:ext uri="{0D108BD9-81ED-4DB2-BD59-A6C34878D82A}">
                    <a16:rowId xmlns:a16="http://schemas.microsoft.com/office/drawing/2014/main" val="3908190138"/>
                  </a:ext>
                </a:extLst>
              </a:tr>
              <a:tr h="279362">
                <a:tc>
                  <a:txBody>
                    <a:bodyPr/>
                    <a:lstStyle/>
                    <a:p>
                      <a:pPr>
                        <a:spcBef>
                          <a:spcPts val="600"/>
                        </a:spcBef>
                        <a:spcAft>
                          <a:spcPts val="600"/>
                        </a:spcAft>
                      </a:pPr>
                      <a:r>
                        <a:rPr lang="en-CA" sz="1300" b="0" kern="1200" dirty="0">
                          <a:solidFill>
                            <a:schemeClr val="tx1"/>
                          </a:solidFill>
                          <a:latin typeface="+mn-lt"/>
                          <a:ea typeface="+mn-ea"/>
                          <a:cs typeface="+mn-cs"/>
                        </a:rPr>
                        <a:t>December 5 – 6 </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dirty="0">
                          <a:solidFill>
                            <a:schemeClr val="tx1"/>
                          </a:solidFill>
                          <a:latin typeface="+mn-lt"/>
                        </a:rPr>
                        <a:t>TRIUMF BOM Fall 2019 (Board of Management)</a:t>
                      </a:r>
                    </a:p>
                  </a:txBody>
                  <a:tcPr/>
                </a:tc>
                <a:extLst>
                  <a:ext uri="{0D108BD9-81ED-4DB2-BD59-A6C34878D82A}">
                    <a16:rowId xmlns:a16="http://schemas.microsoft.com/office/drawing/2014/main" val="3137072367"/>
                  </a:ext>
                </a:extLst>
              </a:tr>
              <a:tr h="279362">
                <a:tc>
                  <a:txBody>
                    <a:bodyPr/>
                    <a:lstStyle/>
                    <a:p>
                      <a:pPr>
                        <a:spcBef>
                          <a:spcPts val="600"/>
                        </a:spcBef>
                        <a:spcAft>
                          <a:spcPts val="600"/>
                        </a:spcAft>
                      </a:pPr>
                      <a:r>
                        <a:rPr lang="en-CA" sz="1300" b="0" kern="1200" dirty="0">
                          <a:solidFill>
                            <a:schemeClr val="tx1"/>
                          </a:solidFill>
                          <a:latin typeface="+mn-lt"/>
                          <a:ea typeface="+mn-ea"/>
                          <a:cs typeface="+mn-cs"/>
                        </a:rPr>
                        <a:t>TBC</a:t>
                      </a:r>
                    </a:p>
                  </a:txBody>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CA" sz="1300" u="none" kern="1200" baseline="0" dirty="0">
                          <a:solidFill>
                            <a:schemeClr val="tx1"/>
                          </a:solidFill>
                          <a:latin typeface="+mn-lt"/>
                          <a:ea typeface="+mn-ea"/>
                          <a:cs typeface="+mn-cs"/>
                        </a:rPr>
                        <a:t>TRIUMF50 Science Soiree</a:t>
                      </a:r>
                      <a:endParaRPr lang="en-CA" sz="1300" dirty="0">
                        <a:solidFill>
                          <a:srgbClr val="FF0000"/>
                        </a:solidFill>
                        <a:latin typeface="+mn-lt"/>
                      </a:endParaRPr>
                    </a:p>
                  </a:txBody>
                  <a:tcPr/>
                </a:tc>
                <a:extLst>
                  <a:ext uri="{0D108BD9-81ED-4DB2-BD59-A6C34878D82A}">
                    <a16:rowId xmlns:a16="http://schemas.microsoft.com/office/drawing/2014/main" val="620910356"/>
                  </a:ext>
                </a:extLst>
              </a:tr>
            </a:tbl>
          </a:graphicData>
        </a:graphic>
      </p:graphicFrame>
    </p:spTree>
    <p:extLst>
      <p:ext uri="{BB962C8B-B14F-4D97-AF65-F5344CB8AC3E}">
        <p14:creationId xmlns:p14="http://schemas.microsoft.com/office/powerpoint/2010/main" val="2973386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908713"/>
            <a:ext cx="10621926" cy="688338"/>
          </a:xfrm>
        </p:spPr>
        <p:txBody>
          <a:bodyPr>
            <a:normAutofit/>
          </a:bodyPr>
          <a:lstStyle/>
          <a:p>
            <a:r>
              <a:rPr lang="en-US" sz="3200" dirty="0"/>
              <a:t>NEW Opportunities</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463217" y="1372705"/>
            <a:ext cx="10943746" cy="4247317"/>
          </a:xfrm>
          <a:prstGeom prst="rect">
            <a:avLst/>
          </a:prstGeom>
        </p:spPr>
        <p:txBody>
          <a:bodyPr wrap="square">
            <a:spAutoFit/>
          </a:bodyPr>
          <a:lstStyle/>
          <a:p>
            <a:pPr lvl="1">
              <a:buClr>
                <a:srgbClr val="00B0F0"/>
              </a:buClr>
            </a:pPr>
            <a:endParaRPr lang="en-CA" sz="2200" dirty="0"/>
          </a:p>
          <a:p>
            <a:pPr marL="742950" lvl="1" indent="-285750">
              <a:buClr>
                <a:srgbClr val="00B0F0"/>
              </a:buClr>
              <a:buFont typeface="Wingdings" charset="2"/>
              <a:buChar char="§"/>
            </a:pPr>
            <a:r>
              <a:rPr lang="en-US" dirty="0"/>
              <a:t>UBC workshop for faculty on graduate supervision: </a:t>
            </a:r>
            <a:r>
              <a:rPr lang="en-CA" dirty="0"/>
              <a:t>Tuesday, March 12, 2019 - 12:30 to 14:30</a:t>
            </a:r>
            <a:endParaRPr lang="en-US" dirty="0"/>
          </a:p>
          <a:p>
            <a:pPr marL="1200150" lvl="2" indent="-285750">
              <a:buClr>
                <a:srgbClr val="00B0F0"/>
              </a:buClr>
              <a:buFont typeface="Wingdings" charset="2"/>
              <a:buChar char="§"/>
            </a:pPr>
            <a:r>
              <a:rPr lang="en-US" sz="1600" dirty="0"/>
              <a:t>The workshop covers the fundamentals of effective graduate supervision, including:</a:t>
            </a:r>
          </a:p>
          <a:p>
            <a:r>
              <a:rPr lang="en-US" sz="1600" dirty="0"/>
              <a:t>		Getting Started</a:t>
            </a:r>
          </a:p>
          <a:p>
            <a:pPr lvl="1"/>
            <a:r>
              <a:rPr lang="en-US" sz="1600" dirty="0"/>
              <a:t>		elements of excellent graduate supervision</a:t>
            </a:r>
          </a:p>
          <a:p>
            <a:pPr lvl="1"/>
            <a:r>
              <a:rPr lang="en-US" sz="1600" dirty="0"/>
              <a:t>		effective recruiting and selecting of graduate students</a:t>
            </a:r>
          </a:p>
          <a:p>
            <a:r>
              <a:rPr lang="en-US" sz="1600" dirty="0"/>
              <a:t>		Building a Strong Student – Supervisor Relationship</a:t>
            </a:r>
          </a:p>
          <a:p>
            <a:pPr lvl="1"/>
            <a:r>
              <a:rPr lang="en-US" sz="1600" dirty="0"/>
              <a:t>		establishing communication, discussing expectations</a:t>
            </a:r>
          </a:p>
          <a:p>
            <a:pPr lvl="1"/>
            <a:r>
              <a:rPr lang="en-US" sz="1600" dirty="0"/>
              <a:t>		preventing and solving problems</a:t>
            </a:r>
          </a:p>
          <a:p>
            <a:pPr lvl="1"/>
            <a:r>
              <a:rPr lang="en-US" sz="1600" dirty="0"/>
              <a:t>		negotiating concerns, issues and conflicts that may arise</a:t>
            </a:r>
          </a:p>
          <a:p>
            <a:r>
              <a:rPr lang="en-US" sz="1600" dirty="0"/>
              <a:t>		Maintaining Momentum</a:t>
            </a:r>
          </a:p>
          <a:p>
            <a:pPr lvl="1"/>
            <a:r>
              <a:rPr lang="en-US" sz="1600" dirty="0"/>
              <a:t>		the work plan, identifying and achieving milestones, assessing academic progress</a:t>
            </a:r>
          </a:p>
          <a:p>
            <a:pPr lvl="1"/>
            <a:r>
              <a:rPr lang="en-US" sz="1600" dirty="0"/>
              <a:t>		dealing with crises and program interruptions, maintaining motivation</a:t>
            </a:r>
          </a:p>
          <a:p>
            <a:r>
              <a:rPr lang="en-US" sz="1600" dirty="0"/>
              <a:t>		Preparing for the Future</a:t>
            </a:r>
          </a:p>
          <a:p>
            <a:pPr lvl="1"/>
            <a:r>
              <a:rPr lang="en-US" sz="1600" dirty="0"/>
              <a:t>		career mentoring, professional skills development, the future relationship</a:t>
            </a:r>
          </a:p>
          <a:p>
            <a:pPr marL="742950" lvl="1" indent="-285750">
              <a:buClr>
                <a:srgbClr val="00B0F0"/>
              </a:buClr>
              <a:buFont typeface="Wingdings" charset="2"/>
              <a:buChar char="§"/>
            </a:pPr>
            <a:endParaRPr lang="en-CA" sz="2200" dirty="0"/>
          </a:p>
        </p:txBody>
      </p:sp>
    </p:spTree>
    <p:extLst>
      <p:ext uri="{BB962C8B-B14F-4D97-AF65-F5344CB8AC3E}">
        <p14:creationId xmlns:p14="http://schemas.microsoft.com/office/powerpoint/2010/main" val="1084535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908713"/>
            <a:ext cx="10621926" cy="688338"/>
          </a:xfrm>
        </p:spPr>
        <p:txBody>
          <a:bodyPr>
            <a:normAutofit/>
          </a:bodyPr>
          <a:lstStyle/>
          <a:p>
            <a:r>
              <a:rPr lang="en-US" sz="3200" dirty="0"/>
              <a:t>EHS Update</a:t>
            </a:r>
            <a:endParaRPr lang="en-US" sz="3000" dirty="0"/>
          </a:p>
        </p:txBody>
      </p:sp>
      <p:sp>
        <p:nvSpPr>
          <p:cNvPr id="4" name="Content Placeholder 2">
            <a:extLst>
              <a:ext uri="{FF2B5EF4-FFF2-40B4-BE49-F238E27FC236}">
                <a16:creationId xmlns:a16="http://schemas.microsoft.com/office/drawing/2014/main" id="{16E01F73-E364-4940-82D6-2DCD1CBBF314}"/>
              </a:ext>
            </a:extLst>
          </p:cNvPr>
          <p:cNvSpPr txBox="1">
            <a:spLocks/>
          </p:cNvSpPr>
          <p:nvPr/>
        </p:nvSpPr>
        <p:spPr>
          <a:xfrm>
            <a:off x="785037" y="908713"/>
            <a:ext cx="10676524" cy="2553849"/>
          </a:xfrm>
          <a:prstGeom prst="rect">
            <a:avLst/>
          </a:prstGeom>
        </p:spPr>
        <p:txBody>
          <a:bodyPr tIns="0" anchor="b">
            <a:normAutofit/>
          </a:bodyPr>
          <a:lstStyle>
            <a:lvl1pPr marL="0" indent="0" algn="l" defTabSz="914400" rtl="0" eaLnBrk="1" latinLnBrk="0" hangingPunct="1">
              <a:lnSpc>
                <a:spcPct val="90000"/>
              </a:lnSpc>
              <a:spcBef>
                <a:spcPts val="1000"/>
              </a:spcBef>
              <a:buFont typeface="Arial"/>
              <a:buNone/>
              <a:defRPr sz="1800" b="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2200" b="1" u="sng"/>
              <a:t>Fire Safety Requirements for Stairwells</a:t>
            </a:r>
            <a:endParaRPr lang="en-US" sz="2100"/>
          </a:p>
          <a:p>
            <a:r>
              <a:rPr lang="en-US" sz="2100"/>
              <a:t>Exit enclosures shall not be designed/used for any purpose other than exiting or for access to a floor area  (NFPA 1010 / BC Building Code)</a:t>
            </a:r>
          </a:p>
          <a:p>
            <a:pPr lvl="1"/>
            <a:r>
              <a:rPr lang="en-US" sz="2100"/>
              <a:t>NO STORAGE OF ANY KIND IN AN ENCLOSED STAIRWELL</a:t>
            </a:r>
          </a:p>
          <a:p>
            <a:pPr lvl="1"/>
            <a:r>
              <a:rPr lang="en-US" sz="2100"/>
              <a:t>EXCEPTION: Storage of non-combustible items like metal cabinets is permitted in non-enclosed stairwells (e.g. MH, ISAC Experimental Halls)    </a:t>
            </a:r>
            <a:endParaRPr lang="en-US" sz="2100" dirty="0"/>
          </a:p>
        </p:txBody>
      </p:sp>
      <p:pic>
        <p:nvPicPr>
          <p:cNvPr id="7" name="Picture 6">
            <a:extLst>
              <a:ext uri="{FF2B5EF4-FFF2-40B4-BE49-F238E27FC236}">
                <a16:creationId xmlns:a16="http://schemas.microsoft.com/office/drawing/2014/main" id="{3461B2AC-0AEF-BA4A-AE19-956CD700BBF2}"/>
              </a:ext>
            </a:extLst>
          </p:cNvPr>
          <p:cNvPicPr>
            <a:picLocks noChangeAspect="1"/>
          </p:cNvPicPr>
          <p:nvPr/>
        </p:nvPicPr>
        <p:blipFill>
          <a:blip r:embed="rId2"/>
          <a:stretch>
            <a:fillRect/>
          </a:stretch>
        </p:blipFill>
        <p:spPr>
          <a:xfrm>
            <a:off x="2885876" y="3462562"/>
            <a:ext cx="1913173" cy="3397271"/>
          </a:xfrm>
          <a:prstGeom prst="rect">
            <a:avLst/>
          </a:prstGeom>
        </p:spPr>
      </p:pic>
      <p:pic>
        <p:nvPicPr>
          <p:cNvPr id="8" name="Picture 7">
            <a:extLst>
              <a:ext uri="{FF2B5EF4-FFF2-40B4-BE49-F238E27FC236}">
                <a16:creationId xmlns:a16="http://schemas.microsoft.com/office/drawing/2014/main" id="{FA4A40C2-D1E6-1E40-9194-16E667A7EBB0}"/>
              </a:ext>
            </a:extLst>
          </p:cNvPr>
          <p:cNvPicPr>
            <a:picLocks noChangeAspect="1"/>
          </p:cNvPicPr>
          <p:nvPr/>
        </p:nvPicPr>
        <p:blipFill>
          <a:blip r:embed="rId3"/>
          <a:stretch>
            <a:fillRect/>
          </a:stretch>
        </p:blipFill>
        <p:spPr>
          <a:xfrm>
            <a:off x="6483122" y="3462517"/>
            <a:ext cx="1913173" cy="3397361"/>
          </a:xfrm>
          <a:prstGeom prst="rect">
            <a:avLst/>
          </a:prstGeom>
        </p:spPr>
      </p:pic>
      <p:sp>
        <p:nvSpPr>
          <p:cNvPr id="9" name="TextBox 8">
            <a:extLst>
              <a:ext uri="{FF2B5EF4-FFF2-40B4-BE49-F238E27FC236}">
                <a16:creationId xmlns:a16="http://schemas.microsoft.com/office/drawing/2014/main" id="{856F9446-7D93-C24F-925A-D01550159426}"/>
              </a:ext>
            </a:extLst>
          </p:cNvPr>
          <p:cNvSpPr txBox="1"/>
          <p:nvPr/>
        </p:nvSpPr>
        <p:spPr>
          <a:xfrm>
            <a:off x="8878381" y="3765302"/>
            <a:ext cx="34417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All facility, hall and building coordinators contacted</a:t>
            </a:r>
          </a:p>
          <a:p>
            <a:pPr marL="285750" indent="-285750">
              <a:buFont typeface="Arial" panose="020B0604020202020204" pitchFamily="34" charset="0"/>
              <a:buChar char="•"/>
            </a:pPr>
            <a:r>
              <a:rPr lang="en-US" dirty="0"/>
              <a:t>Audit early Feb.</a:t>
            </a:r>
          </a:p>
        </p:txBody>
      </p:sp>
      <p:sp>
        <p:nvSpPr>
          <p:cNvPr id="10" name="TextBox 9">
            <a:extLst>
              <a:ext uri="{FF2B5EF4-FFF2-40B4-BE49-F238E27FC236}">
                <a16:creationId xmlns:a16="http://schemas.microsoft.com/office/drawing/2014/main" id="{AAC8C42A-D463-C948-9610-00BDC23A94E2}"/>
              </a:ext>
            </a:extLst>
          </p:cNvPr>
          <p:cNvSpPr txBox="1"/>
          <p:nvPr/>
        </p:nvSpPr>
        <p:spPr>
          <a:xfrm>
            <a:off x="9296451" y="5036667"/>
            <a:ext cx="2082621" cy="646331"/>
          </a:xfrm>
          <a:prstGeom prst="rect">
            <a:avLst/>
          </a:prstGeom>
          <a:noFill/>
        </p:spPr>
        <p:txBody>
          <a:bodyPr wrap="none" rtlCol="0">
            <a:spAutoFit/>
          </a:bodyPr>
          <a:lstStyle/>
          <a:p>
            <a:r>
              <a:rPr lang="en-US" dirty="0"/>
              <a:t>Requirements in</a:t>
            </a:r>
          </a:p>
          <a:p>
            <a:r>
              <a:rPr lang="en-US" dirty="0"/>
              <a:t>Document-163015</a:t>
            </a:r>
          </a:p>
        </p:txBody>
      </p:sp>
    </p:spTree>
    <p:extLst>
      <p:ext uri="{BB962C8B-B14F-4D97-AF65-F5344CB8AC3E}">
        <p14:creationId xmlns:p14="http://schemas.microsoft.com/office/powerpoint/2010/main" val="1358537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Goals 2019</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653158"/>
            <a:ext cx="11113164" cy="5109091"/>
          </a:xfrm>
          <a:prstGeom prst="rect">
            <a:avLst/>
          </a:prstGeom>
        </p:spPr>
        <p:txBody>
          <a:bodyPr wrap="square">
            <a:spAutoFit/>
          </a:bodyPr>
          <a:lstStyle/>
          <a:p>
            <a:pPr marL="742950" lvl="1" indent="-285750">
              <a:buClr>
                <a:srgbClr val="00B0F0"/>
              </a:buClr>
              <a:buFont typeface="Wingdings" charset="2"/>
              <a:buChar char="§"/>
            </a:pPr>
            <a:r>
              <a:rPr lang="en-CA" sz="2200" dirty="0"/>
              <a:t>Operate safely and effectively</a:t>
            </a:r>
          </a:p>
          <a:p>
            <a:pPr marL="1200150" lvl="2" indent="-285750">
              <a:buClr>
                <a:srgbClr val="00B0F0"/>
              </a:buClr>
              <a:buFont typeface="Wingdings" charset="2"/>
              <a:buChar char="§"/>
            </a:pPr>
            <a:r>
              <a:rPr lang="en-CA" sz="2000" dirty="0"/>
              <a:t>Necessary space to carry out our research safely and productively </a:t>
            </a:r>
          </a:p>
          <a:p>
            <a:pPr marL="742950" lvl="1" indent="-285750">
              <a:buClr>
                <a:srgbClr val="00B0F0"/>
              </a:buClr>
              <a:buFont typeface="Wingdings" charset="2"/>
              <a:buChar char="§"/>
            </a:pPr>
            <a:r>
              <a:rPr lang="en-CA" sz="2200" dirty="0"/>
              <a:t>Produce world class science</a:t>
            </a:r>
          </a:p>
          <a:p>
            <a:pPr marL="1200150" lvl="2" indent="-285750">
              <a:buClr>
                <a:srgbClr val="00B0F0"/>
              </a:buClr>
              <a:buFont typeface="Wingdings" charset="2"/>
              <a:buChar char="§"/>
            </a:pPr>
            <a:r>
              <a:rPr lang="en-CA" sz="2000" dirty="0"/>
              <a:t>deliver high-impact results in Particle Physics with a focus on ATLAS, T2K, UCN, ALPHA, </a:t>
            </a:r>
            <a:r>
              <a:rPr lang="en-CA" sz="2000" dirty="0" err="1"/>
              <a:t>SuperCDMS</a:t>
            </a:r>
            <a:endParaRPr lang="en-CA" sz="2000" dirty="0"/>
          </a:p>
          <a:p>
            <a:pPr marL="1200150" lvl="2" indent="-285750">
              <a:buClr>
                <a:srgbClr val="00B0F0"/>
              </a:buClr>
              <a:buFont typeface="Wingdings" charset="2"/>
              <a:buChar char="§"/>
            </a:pPr>
            <a:r>
              <a:rPr lang="en-CA" sz="2000" dirty="0"/>
              <a:t>Continue the design and fabrication of instruments enabling scientific discoveries, beam delivery and commercial applications</a:t>
            </a:r>
          </a:p>
          <a:p>
            <a:pPr marL="1200150" lvl="2" indent="-285750">
              <a:buClr>
                <a:srgbClr val="00B0F0"/>
              </a:buClr>
              <a:buFont typeface="Wingdings" charset="2"/>
              <a:buChar char="§"/>
            </a:pPr>
            <a:r>
              <a:rPr lang="en-CA" sz="2000" dirty="0"/>
              <a:t>Drive the development of new technologies with high potential for enabling future scientific discoveries</a:t>
            </a:r>
          </a:p>
          <a:p>
            <a:pPr marL="1200150" lvl="2" indent="-285750">
              <a:buClr>
                <a:srgbClr val="00B0F0"/>
              </a:buClr>
              <a:buFont typeface="Wingdings" charset="2"/>
              <a:buChar char="§"/>
            </a:pPr>
            <a:r>
              <a:rPr lang="en-CA" sz="2000" dirty="0"/>
              <a:t>Maintain  Science Technology department infrastructure and expertise that is critical for supporting existing and future projects</a:t>
            </a:r>
          </a:p>
          <a:p>
            <a:pPr marL="742950" lvl="1" indent="-285750">
              <a:buClr>
                <a:srgbClr val="00B0F0"/>
              </a:buClr>
              <a:buFont typeface="Wingdings" charset="2"/>
              <a:buChar char="§"/>
            </a:pPr>
            <a:r>
              <a:rPr lang="en-CA" sz="2200" dirty="0"/>
              <a:t>Connect TRIUMF to the world</a:t>
            </a:r>
          </a:p>
          <a:p>
            <a:pPr marL="1200150" lvl="2" indent="-285750">
              <a:buClr>
                <a:srgbClr val="00B0F0"/>
              </a:buClr>
              <a:buFont typeface="Wingdings" charset="2"/>
              <a:buChar char="§"/>
            </a:pPr>
            <a:r>
              <a:rPr lang="en-CA" sz="2000" dirty="0"/>
              <a:t>Enhance user and university support and activities</a:t>
            </a:r>
          </a:p>
          <a:p>
            <a:pPr marL="1200150" lvl="2" indent="-285750">
              <a:buClr>
                <a:srgbClr val="00B0F0"/>
              </a:buClr>
              <a:buFont typeface="Wingdings" charset="2"/>
              <a:buChar char="§"/>
            </a:pPr>
            <a:r>
              <a:rPr lang="en-CA" sz="2000" dirty="0"/>
              <a:t>Enhance HQP education and academic activities</a:t>
            </a:r>
          </a:p>
          <a:p>
            <a:pPr marL="1200150" lvl="2" indent="-285750">
              <a:buClr>
                <a:srgbClr val="00B0F0"/>
              </a:buClr>
              <a:buFont typeface="Wingdings" charset="2"/>
              <a:buChar char="§"/>
            </a:pPr>
            <a:r>
              <a:rPr lang="en-CA" sz="2000" dirty="0"/>
              <a:t>Promote TRIUMF and its activities &amp; connect TRIUMF nationally and internationally with new and existing partners to support established research goals</a:t>
            </a:r>
          </a:p>
        </p:txBody>
      </p:sp>
    </p:spTree>
    <p:extLst>
      <p:ext uri="{BB962C8B-B14F-4D97-AF65-F5344CB8AC3E}">
        <p14:creationId xmlns:p14="http://schemas.microsoft.com/office/powerpoint/2010/main" val="3670014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Objectives 2019</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430887"/>
          </a:xfrm>
          <a:prstGeom prst="rect">
            <a:avLst/>
          </a:prstGeom>
        </p:spPr>
        <p:txBody>
          <a:bodyPr wrap="square">
            <a:spAutoFit/>
          </a:bodyPr>
          <a:lstStyle/>
          <a:p>
            <a:pPr marL="742950" lvl="1" indent="-285750">
              <a:buClr>
                <a:srgbClr val="00B0F0"/>
              </a:buClr>
              <a:buFont typeface="Wingdings" charset="2"/>
              <a:buChar char="§"/>
            </a:pPr>
            <a:r>
              <a:rPr lang="en-CA" sz="2200" dirty="0"/>
              <a:t>ATLAS</a:t>
            </a:r>
          </a:p>
        </p:txBody>
      </p:sp>
      <p:graphicFrame>
        <p:nvGraphicFramePr>
          <p:cNvPr id="7" name="Table 6">
            <a:extLst>
              <a:ext uri="{FF2B5EF4-FFF2-40B4-BE49-F238E27FC236}">
                <a16:creationId xmlns:a16="http://schemas.microsoft.com/office/drawing/2014/main" id="{1BEDFEB8-812D-4D4E-AC8D-02EC32CD9B76}"/>
              </a:ext>
            </a:extLst>
          </p:cNvPr>
          <p:cNvGraphicFramePr>
            <a:graphicFrameLocks noGrp="1"/>
          </p:cNvGraphicFramePr>
          <p:nvPr>
            <p:extLst>
              <p:ext uri="{D42A27DB-BD31-4B8C-83A1-F6EECF244321}">
                <p14:modId xmlns:p14="http://schemas.microsoft.com/office/powerpoint/2010/main" val="3061213830"/>
              </p:ext>
            </p:extLst>
          </p:nvPr>
        </p:nvGraphicFramePr>
        <p:xfrm>
          <a:off x="1361263" y="2544696"/>
          <a:ext cx="10045700" cy="861553"/>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1995934801"/>
                    </a:ext>
                  </a:extLst>
                </a:gridCol>
              </a:tblGrid>
              <a:tr h="275697">
                <a:tc>
                  <a:txBody>
                    <a:bodyPr/>
                    <a:lstStyle/>
                    <a:p>
                      <a:pPr algn="l" fontAlgn="b"/>
                      <a:r>
                        <a:rPr lang="en-CA" sz="1200" u="none" strike="noStrike" dirty="0">
                          <a:effectLst/>
                        </a:rPr>
                        <a:t>ATLAS: Operate the ATLAS Tier-1 at the highest reliability and availability</a:t>
                      </a:r>
                      <a:endParaRPr lang="en-CA" sz="12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738042019"/>
                  </a:ext>
                </a:extLst>
              </a:tr>
              <a:tr h="292928">
                <a:tc>
                  <a:txBody>
                    <a:bodyPr/>
                    <a:lstStyle/>
                    <a:p>
                      <a:pPr algn="l" fontAlgn="ctr"/>
                      <a:r>
                        <a:rPr lang="en-CA" sz="1200" u="none" strike="noStrike" dirty="0">
                          <a:effectLst/>
                        </a:rPr>
                        <a:t>ATLAS: Maintain ATLAS detector derive muon trigger scale factors, produce data derivatives</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270109057"/>
                  </a:ext>
                </a:extLst>
              </a:tr>
              <a:tr h="292928">
                <a:tc>
                  <a:txBody>
                    <a:bodyPr/>
                    <a:lstStyle/>
                    <a:p>
                      <a:pPr algn="l" fontAlgn="ctr"/>
                      <a:r>
                        <a:rPr lang="en-CA" sz="1200" u="none" strike="noStrike" dirty="0">
                          <a:effectLst/>
                        </a:rPr>
                        <a:t>ATLAS: Analyze ATLAS data in searches for new physics, Higgs boson characterization and Standard Model measurements</a:t>
                      </a:r>
                    </a:p>
                  </a:txBody>
                  <a:tcPr marL="9525" marR="9525" marT="9525" marB="0" anchor="ctr"/>
                </a:tc>
                <a:extLst>
                  <a:ext uri="{0D108BD9-81ED-4DB2-BD59-A6C34878D82A}">
                    <a16:rowId xmlns:a16="http://schemas.microsoft.com/office/drawing/2014/main" val="3952644768"/>
                  </a:ext>
                </a:extLst>
              </a:tr>
            </a:tbl>
          </a:graphicData>
        </a:graphic>
      </p:graphicFrame>
      <p:graphicFrame>
        <p:nvGraphicFramePr>
          <p:cNvPr id="8" name="Table 7">
            <a:extLst>
              <a:ext uri="{FF2B5EF4-FFF2-40B4-BE49-F238E27FC236}">
                <a16:creationId xmlns:a16="http://schemas.microsoft.com/office/drawing/2014/main" id="{AE5F93F4-150A-9A48-AFA1-6EE1C05BC2CF}"/>
              </a:ext>
            </a:extLst>
          </p:cNvPr>
          <p:cNvGraphicFramePr>
            <a:graphicFrameLocks noGrp="1"/>
          </p:cNvGraphicFramePr>
          <p:nvPr>
            <p:extLst>
              <p:ext uri="{D42A27DB-BD31-4B8C-83A1-F6EECF244321}">
                <p14:modId xmlns:p14="http://schemas.microsoft.com/office/powerpoint/2010/main" val="3722836423"/>
              </p:ext>
            </p:extLst>
          </p:nvPr>
        </p:nvGraphicFramePr>
        <p:xfrm>
          <a:off x="1361263" y="3406249"/>
          <a:ext cx="10045700" cy="1865661"/>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1775791140"/>
                    </a:ext>
                  </a:extLst>
                </a:gridCol>
              </a:tblGrid>
              <a:tr h="314022">
                <a:tc>
                  <a:txBody>
                    <a:bodyPr/>
                    <a:lstStyle/>
                    <a:p>
                      <a:pPr algn="l" fontAlgn="ctr"/>
                      <a:r>
                        <a:rPr lang="en-CA" sz="1200" u="none" strike="noStrike" dirty="0">
                          <a:effectLst/>
                        </a:rPr>
                        <a:t>ATLAS </a:t>
                      </a:r>
                      <a:r>
                        <a:rPr lang="en-CA" sz="1200" u="none" strike="noStrike" dirty="0" err="1">
                          <a:effectLst/>
                        </a:rPr>
                        <a:t>sTGC</a:t>
                      </a:r>
                      <a:r>
                        <a:rPr lang="en-CA" sz="1200" u="none" strike="noStrike" dirty="0">
                          <a:effectLst/>
                        </a:rPr>
                        <a:t>: Maintain production of ATLAS </a:t>
                      </a:r>
                      <a:r>
                        <a:rPr lang="en-CA" sz="1200" u="none" strike="noStrike" dirty="0" err="1">
                          <a:effectLst/>
                        </a:rPr>
                        <a:t>sTGC</a:t>
                      </a:r>
                      <a:r>
                        <a:rPr lang="en-CA" sz="1200" u="none" strike="noStrike" dirty="0">
                          <a:effectLst/>
                        </a:rPr>
                        <a:t> detectors at production level rate</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214661633"/>
                  </a:ext>
                </a:extLst>
              </a:tr>
              <a:tr h="295551">
                <a:tc>
                  <a:txBody>
                    <a:bodyPr/>
                    <a:lstStyle/>
                    <a:p>
                      <a:pPr algn="l" fontAlgn="b"/>
                      <a:r>
                        <a:rPr lang="en-CA" sz="1200" u="none" strike="noStrike" dirty="0">
                          <a:effectLst/>
                        </a:rPr>
                        <a:t>ATLAS </a:t>
                      </a:r>
                      <a:r>
                        <a:rPr lang="en-CA" sz="1200" u="none" strike="noStrike" dirty="0" err="1">
                          <a:effectLst/>
                        </a:rPr>
                        <a:t>sTGC</a:t>
                      </a:r>
                      <a:r>
                        <a:rPr lang="en-CA" sz="1200" u="none" strike="noStrike" dirty="0">
                          <a:effectLst/>
                        </a:rPr>
                        <a:t>: Support ATLAS </a:t>
                      </a:r>
                      <a:r>
                        <a:rPr lang="en-CA" sz="1200" u="none" strike="noStrike" dirty="0" err="1">
                          <a:effectLst/>
                        </a:rPr>
                        <a:t>sTGC</a:t>
                      </a:r>
                      <a:r>
                        <a:rPr lang="en-CA" sz="1200" u="none" strike="noStrike" dirty="0">
                          <a:effectLst/>
                        </a:rPr>
                        <a:t> wedge assembly at CERN into production</a:t>
                      </a:r>
                      <a:endParaRPr lang="en-CA" sz="12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558077976"/>
                  </a:ext>
                </a:extLst>
              </a:tr>
              <a:tr h="314022">
                <a:tc>
                  <a:txBody>
                    <a:bodyPr/>
                    <a:lstStyle/>
                    <a:p>
                      <a:pPr algn="l" fontAlgn="ct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557778935"/>
                  </a:ext>
                </a:extLst>
              </a:tr>
              <a:tr h="314022">
                <a:tc>
                  <a:txBody>
                    <a:bodyPr/>
                    <a:lstStyle/>
                    <a:p>
                      <a:pPr algn="l" fontAlgn="ctr"/>
                      <a:r>
                        <a:rPr lang="en-CA" sz="1200" u="none" strike="noStrike" dirty="0">
                          <a:effectLst/>
                        </a:rPr>
                        <a:t>ATLAS </a:t>
                      </a:r>
                      <a:r>
                        <a:rPr lang="en-CA" sz="1200" u="none" strike="noStrike" dirty="0" err="1">
                          <a:effectLst/>
                        </a:rPr>
                        <a:t>ITk</a:t>
                      </a:r>
                      <a:r>
                        <a:rPr lang="en-CA" sz="1200" u="none" strike="noStrike" dirty="0">
                          <a:effectLst/>
                        </a:rPr>
                        <a:t>: Complete </a:t>
                      </a:r>
                      <a:r>
                        <a:rPr lang="en-CA" sz="1200" u="none" strike="noStrike" dirty="0" err="1">
                          <a:effectLst/>
                        </a:rPr>
                        <a:t>ITk</a:t>
                      </a:r>
                      <a:r>
                        <a:rPr lang="en-CA" sz="1200" u="none" strike="noStrike" dirty="0">
                          <a:effectLst/>
                        </a:rPr>
                        <a:t> module zero proto-type end-cap strip module</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809425320"/>
                  </a:ext>
                </a:extLst>
              </a:tr>
              <a:tr h="314022">
                <a:tc>
                  <a:txBody>
                    <a:bodyPr/>
                    <a:lstStyle/>
                    <a:p>
                      <a:pPr algn="l" fontAlgn="ctr"/>
                      <a:r>
                        <a:rPr lang="en-CA" sz="1200" u="none" strike="noStrike">
                          <a:effectLst/>
                        </a:rPr>
                        <a:t>ATLAS ITk: Complete Monte Carlo investigations of layouts with additional Barrel Completion Layer</a:t>
                      </a:r>
                      <a:endParaRPr lang="en-CA" sz="12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52913524"/>
                  </a:ext>
                </a:extLst>
              </a:tr>
              <a:tr h="314022">
                <a:tc>
                  <a:txBody>
                    <a:bodyPr/>
                    <a:lstStyle/>
                    <a:p>
                      <a:pPr algn="l" fontAlgn="ctr"/>
                      <a:r>
                        <a:rPr lang="en-CA" sz="1200" u="none" strike="noStrike" dirty="0">
                          <a:effectLst/>
                        </a:rPr>
                        <a:t>ATLAS </a:t>
                      </a:r>
                      <a:r>
                        <a:rPr lang="en-CA" sz="1200" u="none" strike="noStrike" dirty="0" err="1">
                          <a:effectLst/>
                        </a:rPr>
                        <a:t>LAr</a:t>
                      </a:r>
                      <a:r>
                        <a:rPr lang="en-CA" sz="1200" u="none" strike="noStrike" dirty="0">
                          <a:effectLst/>
                        </a:rPr>
                        <a:t> upgrade: Prepare and go through the PRR review </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58161635"/>
                  </a:ext>
                </a:extLst>
              </a:tr>
            </a:tbl>
          </a:graphicData>
        </a:graphic>
      </p:graphicFrame>
      <p:graphicFrame>
        <p:nvGraphicFramePr>
          <p:cNvPr id="9" name="Table 8">
            <a:extLst>
              <a:ext uri="{FF2B5EF4-FFF2-40B4-BE49-F238E27FC236}">
                <a16:creationId xmlns:a16="http://schemas.microsoft.com/office/drawing/2014/main" id="{2FD0564D-AB44-3C4E-9AD1-BDBCA070A59A}"/>
              </a:ext>
            </a:extLst>
          </p:cNvPr>
          <p:cNvGraphicFramePr>
            <a:graphicFrameLocks noGrp="1"/>
          </p:cNvGraphicFramePr>
          <p:nvPr>
            <p:extLst>
              <p:ext uri="{D42A27DB-BD31-4B8C-83A1-F6EECF244321}">
                <p14:modId xmlns:p14="http://schemas.microsoft.com/office/powerpoint/2010/main" val="914860712"/>
              </p:ext>
            </p:extLst>
          </p:nvPr>
        </p:nvGraphicFramePr>
        <p:xfrm>
          <a:off x="1361263" y="5422805"/>
          <a:ext cx="10045700" cy="363846"/>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2675660242"/>
                    </a:ext>
                  </a:extLst>
                </a:gridCol>
              </a:tblGrid>
              <a:tr h="363846">
                <a:tc>
                  <a:txBody>
                    <a:bodyPr/>
                    <a:lstStyle/>
                    <a:p>
                      <a:pPr algn="l" fontAlgn="ctr"/>
                      <a:r>
                        <a:rPr lang="en-CA" sz="1200" u="none" strike="noStrike" dirty="0">
                          <a:effectLst/>
                        </a:rPr>
                        <a:t>ATLAS: Complete production of ATLAS-</a:t>
                      </a:r>
                      <a:r>
                        <a:rPr lang="en-CA" sz="1200" u="none" strike="noStrike" dirty="0" err="1">
                          <a:effectLst/>
                        </a:rPr>
                        <a:t>LAr</a:t>
                      </a:r>
                      <a:r>
                        <a:rPr lang="en-CA" sz="1200" u="none" strike="noStrike" dirty="0">
                          <a:effectLst/>
                        </a:rPr>
                        <a:t> upgrade 1 electronics. Complete fabrication of  ITK module-0 prototype.</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735927389"/>
                  </a:ext>
                </a:extLst>
              </a:tr>
            </a:tbl>
          </a:graphicData>
        </a:graphic>
      </p:graphicFrame>
      <p:graphicFrame>
        <p:nvGraphicFramePr>
          <p:cNvPr id="10" name="Table 9">
            <a:extLst>
              <a:ext uri="{FF2B5EF4-FFF2-40B4-BE49-F238E27FC236}">
                <a16:creationId xmlns:a16="http://schemas.microsoft.com/office/drawing/2014/main" id="{003483A7-D3B8-D74C-8D1D-C8613D8E9945}"/>
              </a:ext>
            </a:extLst>
          </p:cNvPr>
          <p:cNvGraphicFramePr>
            <a:graphicFrameLocks noGrp="1"/>
          </p:cNvGraphicFramePr>
          <p:nvPr>
            <p:extLst>
              <p:ext uri="{D42A27DB-BD31-4B8C-83A1-F6EECF244321}">
                <p14:modId xmlns:p14="http://schemas.microsoft.com/office/powerpoint/2010/main" val="2327874344"/>
              </p:ext>
            </p:extLst>
          </p:nvPr>
        </p:nvGraphicFramePr>
        <p:xfrm>
          <a:off x="1361263" y="5881776"/>
          <a:ext cx="10045700" cy="339192"/>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367457216"/>
                    </a:ext>
                  </a:extLst>
                </a:gridCol>
              </a:tblGrid>
              <a:tr h="339192">
                <a:tc>
                  <a:txBody>
                    <a:bodyPr/>
                    <a:lstStyle/>
                    <a:p>
                      <a:pPr algn="l" fontAlgn="ctr"/>
                      <a:r>
                        <a:rPr lang="en-CA" sz="1200" u="none" strike="noStrike" dirty="0">
                          <a:effectLst/>
                        </a:rPr>
                        <a:t>ATLAS: Complete initial R&amp;D for ATLAS-</a:t>
                      </a:r>
                      <a:r>
                        <a:rPr lang="en-CA" sz="1200" u="none" strike="noStrike" dirty="0" err="1">
                          <a:effectLst/>
                        </a:rPr>
                        <a:t>LAr</a:t>
                      </a:r>
                      <a:r>
                        <a:rPr lang="en-CA" sz="1200" u="none" strike="noStrike" dirty="0">
                          <a:effectLst/>
                        </a:rPr>
                        <a:t> electronics upgrade  2.</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405040783"/>
                  </a:ext>
                </a:extLst>
              </a:tr>
            </a:tbl>
          </a:graphicData>
        </a:graphic>
      </p:graphicFrame>
    </p:spTree>
    <p:extLst>
      <p:ext uri="{BB962C8B-B14F-4D97-AF65-F5344CB8AC3E}">
        <p14:creationId xmlns:p14="http://schemas.microsoft.com/office/powerpoint/2010/main" val="2423445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Objectives 2018</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430887"/>
          </a:xfrm>
          <a:prstGeom prst="rect">
            <a:avLst/>
          </a:prstGeom>
        </p:spPr>
        <p:txBody>
          <a:bodyPr wrap="square">
            <a:spAutoFit/>
          </a:bodyPr>
          <a:lstStyle/>
          <a:p>
            <a:pPr marL="742950" lvl="1" indent="-285750">
              <a:buClr>
                <a:srgbClr val="00B0F0"/>
              </a:buClr>
              <a:buFont typeface="Wingdings" charset="2"/>
              <a:buChar char="§"/>
            </a:pPr>
            <a:r>
              <a:rPr lang="en-CA" sz="2200" dirty="0"/>
              <a:t>T2K/</a:t>
            </a:r>
            <a:r>
              <a:rPr lang="en-CA" sz="2200" dirty="0" err="1"/>
              <a:t>HyperK</a:t>
            </a:r>
            <a:endParaRPr lang="en-CA" sz="2200" dirty="0"/>
          </a:p>
        </p:txBody>
      </p:sp>
      <p:graphicFrame>
        <p:nvGraphicFramePr>
          <p:cNvPr id="2" name="Table 1">
            <a:extLst>
              <a:ext uri="{FF2B5EF4-FFF2-40B4-BE49-F238E27FC236}">
                <a16:creationId xmlns:a16="http://schemas.microsoft.com/office/drawing/2014/main" id="{327BB963-4735-8640-8E50-BE011BC7D68E}"/>
              </a:ext>
            </a:extLst>
          </p:cNvPr>
          <p:cNvGraphicFramePr>
            <a:graphicFrameLocks noGrp="1"/>
          </p:cNvGraphicFramePr>
          <p:nvPr>
            <p:extLst>
              <p:ext uri="{D42A27DB-BD31-4B8C-83A1-F6EECF244321}">
                <p14:modId xmlns:p14="http://schemas.microsoft.com/office/powerpoint/2010/main" val="3863220949"/>
              </p:ext>
            </p:extLst>
          </p:nvPr>
        </p:nvGraphicFramePr>
        <p:xfrm>
          <a:off x="1361263" y="2467583"/>
          <a:ext cx="10045700" cy="1490270"/>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571585405"/>
                    </a:ext>
                  </a:extLst>
                </a:gridCol>
              </a:tblGrid>
              <a:tr h="298054">
                <a:tc>
                  <a:txBody>
                    <a:bodyPr/>
                    <a:lstStyle/>
                    <a:p>
                      <a:pPr algn="l" fontAlgn="b"/>
                      <a:r>
                        <a:rPr lang="en-CA" sz="1200" u="none" strike="noStrike">
                          <a:effectLst/>
                        </a:rPr>
                        <a:t>T2K: Develop a future long baseline neutrino program for Canada and the world</a:t>
                      </a:r>
                      <a:endParaRPr lang="en-CA" sz="12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74318775"/>
                  </a:ext>
                </a:extLst>
              </a:tr>
              <a:tr h="298054">
                <a:tc>
                  <a:txBody>
                    <a:bodyPr/>
                    <a:lstStyle/>
                    <a:p>
                      <a:pPr algn="l" fontAlgn="b"/>
                      <a:r>
                        <a:rPr lang="en-CA" sz="1200" u="none" strike="noStrike">
                          <a:effectLst/>
                        </a:rPr>
                        <a:t>T2K: Development of the multi-PMT and preparation for the next CFI grant request</a:t>
                      </a:r>
                      <a:endParaRPr lang="en-CA" sz="12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88058208"/>
                  </a:ext>
                </a:extLst>
              </a:tr>
              <a:tr h="298054">
                <a:tc>
                  <a:txBody>
                    <a:bodyPr/>
                    <a:lstStyle/>
                    <a:p>
                      <a:pPr algn="l" fontAlgn="b"/>
                      <a:r>
                        <a:rPr lang="en-CA" sz="1200" u="none" strike="noStrike" dirty="0">
                          <a:effectLst/>
                        </a:rPr>
                        <a:t>T2K: Stable data taking and detector (OTR, TPC, FGD) operation</a:t>
                      </a:r>
                      <a:endParaRPr lang="en-CA" sz="12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486589994"/>
                  </a:ext>
                </a:extLst>
              </a:tr>
              <a:tr h="298054">
                <a:tc>
                  <a:txBody>
                    <a:bodyPr/>
                    <a:lstStyle/>
                    <a:p>
                      <a:pPr algn="l" fontAlgn="b"/>
                      <a:r>
                        <a:rPr lang="en-CA" sz="1200" u="none" strike="noStrike">
                          <a:effectLst/>
                        </a:rPr>
                        <a:t>T2K: Publish the results of the hadron production experiment at Fermilab for neutrino fluxsystematics</a:t>
                      </a:r>
                      <a:endParaRPr lang="en-CA" sz="12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951370477"/>
                  </a:ext>
                </a:extLst>
              </a:tr>
              <a:tr h="298054">
                <a:tc>
                  <a:txBody>
                    <a:bodyPr/>
                    <a:lstStyle/>
                    <a:p>
                      <a:pPr algn="l" fontAlgn="b"/>
                      <a:r>
                        <a:rPr lang="en-CA" sz="1200" u="none" strike="noStrike" dirty="0">
                          <a:effectLst/>
                        </a:rPr>
                        <a:t>T2K: Publish the detailed study of the SK PMT response and apply for the SK analysis</a:t>
                      </a:r>
                      <a:endParaRPr lang="en-CA" sz="12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033116281"/>
                  </a:ext>
                </a:extLst>
              </a:tr>
            </a:tbl>
          </a:graphicData>
        </a:graphic>
      </p:graphicFrame>
      <p:sp>
        <p:nvSpPr>
          <p:cNvPr id="9" name="Rectangle 8">
            <a:extLst>
              <a:ext uri="{FF2B5EF4-FFF2-40B4-BE49-F238E27FC236}">
                <a16:creationId xmlns:a16="http://schemas.microsoft.com/office/drawing/2014/main" id="{6B99AD4B-F71B-EB45-B7A1-9FB93596E873}"/>
              </a:ext>
            </a:extLst>
          </p:cNvPr>
          <p:cNvSpPr/>
          <p:nvPr/>
        </p:nvSpPr>
        <p:spPr>
          <a:xfrm>
            <a:off x="539418" y="4516158"/>
            <a:ext cx="11113164" cy="430887"/>
          </a:xfrm>
          <a:prstGeom prst="rect">
            <a:avLst/>
          </a:prstGeom>
        </p:spPr>
        <p:txBody>
          <a:bodyPr wrap="square">
            <a:spAutoFit/>
          </a:bodyPr>
          <a:lstStyle/>
          <a:p>
            <a:pPr marL="742950" lvl="1" indent="-285750">
              <a:buClr>
                <a:srgbClr val="00B0F0"/>
              </a:buClr>
              <a:buFont typeface="Wingdings" charset="2"/>
              <a:buChar char="§"/>
            </a:pPr>
            <a:r>
              <a:rPr lang="en-CA" sz="2200" dirty="0"/>
              <a:t>ALPHA</a:t>
            </a:r>
          </a:p>
        </p:txBody>
      </p:sp>
      <p:graphicFrame>
        <p:nvGraphicFramePr>
          <p:cNvPr id="3" name="Table 2">
            <a:extLst>
              <a:ext uri="{FF2B5EF4-FFF2-40B4-BE49-F238E27FC236}">
                <a16:creationId xmlns:a16="http://schemas.microsoft.com/office/drawing/2014/main" id="{3164FC8B-300F-7547-A96E-D47846FC1CEF}"/>
              </a:ext>
            </a:extLst>
          </p:cNvPr>
          <p:cNvGraphicFramePr>
            <a:graphicFrameLocks noGrp="1"/>
          </p:cNvGraphicFramePr>
          <p:nvPr>
            <p:extLst>
              <p:ext uri="{D42A27DB-BD31-4B8C-83A1-F6EECF244321}">
                <p14:modId xmlns:p14="http://schemas.microsoft.com/office/powerpoint/2010/main" val="3298341951"/>
              </p:ext>
            </p:extLst>
          </p:nvPr>
        </p:nvGraphicFramePr>
        <p:xfrm>
          <a:off x="1361263" y="5011633"/>
          <a:ext cx="10045700" cy="702514"/>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1087744848"/>
                    </a:ext>
                  </a:extLst>
                </a:gridCol>
              </a:tblGrid>
              <a:tr h="351257">
                <a:tc>
                  <a:txBody>
                    <a:bodyPr/>
                    <a:lstStyle/>
                    <a:p>
                      <a:pPr algn="l" fontAlgn="ctr"/>
                      <a:r>
                        <a:rPr lang="en-CA" sz="1200" u="none" strike="noStrike">
                          <a:effectLst/>
                        </a:rPr>
                        <a:t>ALPHA: Fulfill Canadian TRIUMF responsibilities for ALPHA-2 operation, including detectors, DAQ, and analysis software</a:t>
                      </a:r>
                      <a:endParaRPr lang="en-CA" sz="12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555124268"/>
                  </a:ext>
                </a:extLst>
              </a:tr>
              <a:tr h="351257">
                <a:tc>
                  <a:txBody>
                    <a:bodyPr/>
                    <a:lstStyle/>
                    <a:p>
                      <a:pPr algn="l" fontAlgn="ctr"/>
                      <a:r>
                        <a:rPr lang="en-CA" sz="1200" u="none" strike="noStrike" dirty="0">
                          <a:effectLst/>
                        </a:rPr>
                        <a:t>ALPHA: Improve laser and microwave spectroscopy to new world leading levels</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720662969"/>
                  </a:ext>
                </a:extLst>
              </a:tr>
            </a:tbl>
          </a:graphicData>
        </a:graphic>
      </p:graphicFrame>
      <p:graphicFrame>
        <p:nvGraphicFramePr>
          <p:cNvPr id="4" name="Table 3">
            <a:extLst>
              <a:ext uri="{FF2B5EF4-FFF2-40B4-BE49-F238E27FC236}">
                <a16:creationId xmlns:a16="http://schemas.microsoft.com/office/drawing/2014/main" id="{08C3C7E0-B0D5-D24E-876B-C2AD55AC48CB}"/>
              </a:ext>
            </a:extLst>
          </p:cNvPr>
          <p:cNvGraphicFramePr>
            <a:graphicFrameLocks noGrp="1"/>
          </p:cNvGraphicFramePr>
          <p:nvPr>
            <p:extLst>
              <p:ext uri="{D42A27DB-BD31-4B8C-83A1-F6EECF244321}">
                <p14:modId xmlns:p14="http://schemas.microsoft.com/office/powerpoint/2010/main" val="3436953928"/>
              </p:ext>
            </p:extLst>
          </p:nvPr>
        </p:nvGraphicFramePr>
        <p:xfrm>
          <a:off x="1361263" y="5769417"/>
          <a:ext cx="10045700" cy="319516"/>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280097977"/>
                    </a:ext>
                  </a:extLst>
                </a:gridCol>
              </a:tblGrid>
              <a:tr h="319516">
                <a:tc>
                  <a:txBody>
                    <a:bodyPr/>
                    <a:lstStyle/>
                    <a:p>
                      <a:pPr algn="l" fontAlgn="ctr"/>
                      <a:r>
                        <a:rPr lang="en-CA" sz="1200" u="none" strike="noStrike" dirty="0">
                          <a:effectLst/>
                        </a:rPr>
                        <a:t>ALPHA-g: complete TPC construction and cosmic Veto R&amp;D</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189875554"/>
                  </a:ext>
                </a:extLst>
              </a:tr>
            </a:tbl>
          </a:graphicData>
        </a:graphic>
      </p:graphicFrame>
      <p:graphicFrame>
        <p:nvGraphicFramePr>
          <p:cNvPr id="10" name="Table 9">
            <a:extLst>
              <a:ext uri="{FF2B5EF4-FFF2-40B4-BE49-F238E27FC236}">
                <a16:creationId xmlns:a16="http://schemas.microsoft.com/office/drawing/2014/main" id="{A561EB4D-CEDB-EC4C-AB4F-F6F6DAD52293}"/>
              </a:ext>
            </a:extLst>
          </p:cNvPr>
          <p:cNvGraphicFramePr>
            <a:graphicFrameLocks noGrp="1"/>
          </p:cNvGraphicFramePr>
          <p:nvPr>
            <p:extLst>
              <p:ext uri="{D42A27DB-BD31-4B8C-83A1-F6EECF244321}">
                <p14:modId xmlns:p14="http://schemas.microsoft.com/office/powerpoint/2010/main" val="2011763805"/>
              </p:ext>
            </p:extLst>
          </p:nvPr>
        </p:nvGraphicFramePr>
        <p:xfrm>
          <a:off x="1361263" y="4035021"/>
          <a:ext cx="10045700" cy="336551"/>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4251486972"/>
                    </a:ext>
                  </a:extLst>
                </a:gridCol>
              </a:tblGrid>
              <a:tr h="336551">
                <a:tc>
                  <a:txBody>
                    <a:bodyPr/>
                    <a:lstStyle/>
                    <a:p>
                      <a:pPr algn="l" fontAlgn="ctr"/>
                      <a:r>
                        <a:rPr lang="en-CA" sz="1200" u="none" strike="noStrike" dirty="0">
                          <a:effectLst/>
                        </a:rPr>
                        <a:t>T2K: Participate in the design of the multi-PMT and construction of a prototype module for </a:t>
                      </a:r>
                      <a:r>
                        <a:rPr lang="en-CA" sz="1200" u="none" strike="noStrike" dirty="0" err="1">
                          <a:effectLst/>
                        </a:rPr>
                        <a:t>NuPRISM</a:t>
                      </a:r>
                      <a:r>
                        <a:rPr lang="en-CA" sz="1200" u="none" strike="noStrike" dirty="0">
                          <a:effectLst/>
                        </a:rPr>
                        <a:t> and HK</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187167090"/>
                  </a:ext>
                </a:extLst>
              </a:tr>
            </a:tbl>
          </a:graphicData>
        </a:graphic>
      </p:graphicFrame>
      <p:graphicFrame>
        <p:nvGraphicFramePr>
          <p:cNvPr id="11" name="Table 10">
            <a:extLst>
              <a:ext uri="{FF2B5EF4-FFF2-40B4-BE49-F238E27FC236}">
                <a16:creationId xmlns:a16="http://schemas.microsoft.com/office/drawing/2014/main" id="{5384A578-27F2-D844-8495-204DD4A76FBE}"/>
              </a:ext>
            </a:extLst>
          </p:cNvPr>
          <p:cNvGraphicFramePr>
            <a:graphicFrameLocks noGrp="1"/>
          </p:cNvGraphicFramePr>
          <p:nvPr>
            <p:extLst>
              <p:ext uri="{D42A27DB-BD31-4B8C-83A1-F6EECF244321}">
                <p14:modId xmlns:p14="http://schemas.microsoft.com/office/powerpoint/2010/main" val="3745910518"/>
              </p:ext>
            </p:extLst>
          </p:nvPr>
        </p:nvGraphicFramePr>
        <p:xfrm>
          <a:off x="1361263" y="6186765"/>
          <a:ext cx="10045700" cy="309569"/>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3048706748"/>
                    </a:ext>
                  </a:extLst>
                </a:gridCol>
              </a:tblGrid>
              <a:tr h="309569">
                <a:tc>
                  <a:txBody>
                    <a:bodyPr/>
                    <a:lstStyle/>
                    <a:p>
                      <a:pPr algn="l" fontAlgn="ctr"/>
                      <a:r>
                        <a:rPr lang="en-CA" sz="1200" u="none" strike="noStrike" dirty="0">
                          <a:effectLst/>
                        </a:rPr>
                        <a:t>ALPHA-g: Complete construction of TPC and final design of barrel scintillator</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550266522"/>
                  </a:ext>
                </a:extLst>
              </a:tr>
            </a:tbl>
          </a:graphicData>
        </a:graphic>
      </p:graphicFrame>
    </p:spTree>
    <p:extLst>
      <p:ext uri="{BB962C8B-B14F-4D97-AF65-F5344CB8AC3E}">
        <p14:creationId xmlns:p14="http://schemas.microsoft.com/office/powerpoint/2010/main" val="406730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Objectives 2018</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430887"/>
          </a:xfrm>
          <a:prstGeom prst="rect">
            <a:avLst/>
          </a:prstGeom>
        </p:spPr>
        <p:txBody>
          <a:bodyPr wrap="square">
            <a:spAutoFit/>
          </a:bodyPr>
          <a:lstStyle/>
          <a:p>
            <a:pPr marL="742950" lvl="1" indent="-285750">
              <a:buClr>
                <a:srgbClr val="00B0F0"/>
              </a:buClr>
              <a:buFont typeface="Wingdings" charset="2"/>
              <a:buChar char="§"/>
            </a:pPr>
            <a:r>
              <a:rPr lang="en-CA" sz="2200" dirty="0"/>
              <a:t>UCN</a:t>
            </a:r>
          </a:p>
        </p:txBody>
      </p:sp>
      <p:graphicFrame>
        <p:nvGraphicFramePr>
          <p:cNvPr id="7" name="Table 6">
            <a:extLst>
              <a:ext uri="{FF2B5EF4-FFF2-40B4-BE49-F238E27FC236}">
                <a16:creationId xmlns:a16="http://schemas.microsoft.com/office/drawing/2014/main" id="{F281D437-27A7-6D42-A752-BDA4FA5C05BE}"/>
              </a:ext>
            </a:extLst>
          </p:cNvPr>
          <p:cNvGraphicFramePr>
            <a:graphicFrameLocks noGrp="1"/>
          </p:cNvGraphicFramePr>
          <p:nvPr>
            <p:extLst>
              <p:ext uri="{D42A27DB-BD31-4B8C-83A1-F6EECF244321}">
                <p14:modId xmlns:p14="http://schemas.microsoft.com/office/powerpoint/2010/main" val="23643097"/>
              </p:ext>
            </p:extLst>
          </p:nvPr>
        </p:nvGraphicFramePr>
        <p:xfrm>
          <a:off x="1361263" y="2445058"/>
          <a:ext cx="10045700" cy="994176"/>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460587632"/>
                    </a:ext>
                  </a:extLst>
                </a:gridCol>
              </a:tblGrid>
              <a:tr h="331392">
                <a:tc>
                  <a:txBody>
                    <a:bodyPr/>
                    <a:lstStyle/>
                    <a:p>
                      <a:pPr algn="l" fontAlgn="ctr"/>
                      <a:r>
                        <a:rPr lang="en-CA" sz="1200" u="none" strike="noStrike">
                          <a:effectLst/>
                        </a:rPr>
                        <a:t>UCN: complete UCN beam-line and source commissioning drive forward experimental program</a:t>
                      </a:r>
                      <a:endParaRPr lang="en-CA" sz="12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174487577"/>
                  </a:ext>
                </a:extLst>
              </a:tr>
              <a:tr h="331392">
                <a:tc>
                  <a:txBody>
                    <a:bodyPr/>
                    <a:lstStyle/>
                    <a:p>
                      <a:pPr algn="l" fontAlgn="ctr"/>
                      <a:r>
                        <a:rPr lang="en-CA" sz="1200" u="none" strike="noStrike" dirty="0">
                          <a:effectLst/>
                        </a:rPr>
                        <a:t>UCN: participate in cold neutron cross-section measurements at J-Parc</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87037397"/>
                  </a:ext>
                </a:extLst>
              </a:tr>
              <a:tr h="331392">
                <a:tc>
                  <a:txBody>
                    <a:bodyPr/>
                    <a:lstStyle/>
                    <a:p>
                      <a:pPr algn="l" fontAlgn="ctr"/>
                      <a:r>
                        <a:rPr lang="en-CA" sz="1200" u="none" strike="noStrike" dirty="0">
                          <a:effectLst/>
                        </a:rPr>
                        <a:t>UCN: prepare the installation of EDM prototype apparatus from RCNP and prepare tests </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558506091"/>
                  </a:ext>
                </a:extLst>
              </a:tr>
            </a:tbl>
          </a:graphicData>
        </a:graphic>
      </p:graphicFrame>
      <p:graphicFrame>
        <p:nvGraphicFramePr>
          <p:cNvPr id="8" name="Table 7">
            <a:extLst>
              <a:ext uri="{FF2B5EF4-FFF2-40B4-BE49-F238E27FC236}">
                <a16:creationId xmlns:a16="http://schemas.microsoft.com/office/drawing/2014/main" id="{B20D7BD5-A10A-A749-9372-8F499EF2E945}"/>
              </a:ext>
            </a:extLst>
          </p:cNvPr>
          <p:cNvGraphicFramePr>
            <a:graphicFrameLocks noGrp="1"/>
          </p:cNvGraphicFramePr>
          <p:nvPr>
            <p:extLst>
              <p:ext uri="{D42A27DB-BD31-4B8C-83A1-F6EECF244321}">
                <p14:modId xmlns:p14="http://schemas.microsoft.com/office/powerpoint/2010/main" val="3240700888"/>
              </p:ext>
            </p:extLst>
          </p:nvPr>
        </p:nvGraphicFramePr>
        <p:xfrm>
          <a:off x="1361263" y="4509636"/>
          <a:ext cx="10045700" cy="635570"/>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1505425503"/>
                    </a:ext>
                  </a:extLst>
                </a:gridCol>
              </a:tblGrid>
              <a:tr h="317785">
                <a:tc>
                  <a:txBody>
                    <a:bodyPr/>
                    <a:lstStyle/>
                    <a:p>
                      <a:pPr algn="l" fontAlgn="ctr"/>
                      <a:r>
                        <a:rPr lang="en-CA" sz="1200" u="none" strike="noStrike">
                          <a:effectLst/>
                        </a:rPr>
                        <a:t>nEXO photo-detector: Identify solution for VUV light detection and establish technology selection process. </a:t>
                      </a:r>
                      <a:endParaRPr lang="en-CA" sz="12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576606499"/>
                  </a:ext>
                </a:extLst>
              </a:tr>
              <a:tr h="317785">
                <a:tc>
                  <a:txBody>
                    <a:bodyPr/>
                    <a:lstStyle/>
                    <a:p>
                      <a:pPr algn="l" fontAlgn="ctr"/>
                      <a:r>
                        <a:rPr lang="en-CA" sz="1200" u="none" strike="noStrike" dirty="0">
                          <a:effectLst/>
                        </a:rPr>
                        <a:t>3DdSiPMs: Define program for 3DdSiPMs development for subatomic physics.</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63634696"/>
                  </a:ext>
                </a:extLst>
              </a:tr>
            </a:tbl>
          </a:graphicData>
        </a:graphic>
      </p:graphicFrame>
    </p:spTree>
    <p:extLst>
      <p:ext uri="{BB962C8B-B14F-4D97-AF65-F5344CB8AC3E}">
        <p14:creationId xmlns:p14="http://schemas.microsoft.com/office/powerpoint/2010/main" val="1958015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Objectives 2018</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430887"/>
          </a:xfrm>
          <a:prstGeom prst="rect">
            <a:avLst/>
          </a:prstGeom>
        </p:spPr>
        <p:txBody>
          <a:bodyPr wrap="square">
            <a:spAutoFit/>
          </a:bodyPr>
          <a:lstStyle/>
          <a:p>
            <a:pPr marL="742950" lvl="1" indent="-285750">
              <a:buClr>
                <a:srgbClr val="00B0F0"/>
              </a:buClr>
              <a:buFont typeface="Wingdings" charset="2"/>
              <a:buChar char="§"/>
            </a:pPr>
            <a:r>
              <a:rPr lang="en-CA" sz="2200" dirty="0"/>
              <a:t>Connecting to the World</a:t>
            </a:r>
          </a:p>
        </p:txBody>
      </p:sp>
      <p:graphicFrame>
        <p:nvGraphicFramePr>
          <p:cNvPr id="2" name="Table 1">
            <a:extLst>
              <a:ext uri="{FF2B5EF4-FFF2-40B4-BE49-F238E27FC236}">
                <a16:creationId xmlns:a16="http://schemas.microsoft.com/office/drawing/2014/main" id="{4BB1EA3F-615E-2041-BC65-C2AF64BDCF3C}"/>
              </a:ext>
            </a:extLst>
          </p:cNvPr>
          <p:cNvGraphicFramePr>
            <a:graphicFrameLocks noGrp="1"/>
          </p:cNvGraphicFramePr>
          <p:nvPr>
            <p:extLst>
              <p:ext uri="{D42A27DB-BD31-4B8C-83A1-F6EECF244321}">
                <p14:modId xmlns:p14="http://schemas.microsoft.com/office/powerpoint/2010/main" val="3861972538"/>
              </p:ext>
            </p:extLst>
          </p:nvPr>
        </p:nvGraphicFramePr>
        <p:xfrm>
          <a:off x="1241946" y="2833417"/>
          <a:ext cx="10045700" cy="662864"/>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2143345553"/>
                    </a:ext>
                  </a:extLst>
                </a:gridCol>
              </a:tblGrid>
              <a:tr h="662864">
                <a:tc>
                  <a:txBody>
                    <a:bodyPr/>
                    <a:lstStyle/>
                    <a:p>
                      <a:pPr algn="l" fontAlgn="ctr"/>
                      <a:r>
                        <a:rPr lang="en-CA" sz="1200" u="none" strike="noStrike" dirty="0">
                          <a:effectLst/>
                        </a:rPr>
                        <a:t>Develop metric and support for TRAC (</a:t>
                      </a:r>
                      <a:r>
                        <a:rPr lang="en-CA" sz="1200" u="none" strike="noStrike" dirty="0" err="1">
                          <a:effectLst/>
                        </a:rPr>
                        <a:t>Triumf’s</a:t>
                      </a:r>
                      <a:r>
                        <a:rPr lang="en-CA" sz="1200" u="none" strike="noStrike" dirty="0">
                          <a:effectLst/>
                        </a:rPr>
                        <a:t> academic committee): Determine TRIUMF’s academic activities and coordinate lectures; Contribute to undergraduate, graduate and post-graduate training</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677722503"/>
                  </a:ext>
                </a:extLst>
              </a:tr>
            </a:tbl>
          </a:graphicData>
        </a:graphic>
      </p:graphicFrame>
      <p:graphicFrame>
        <p:nvGraphicFramePr>
          <p:cNvPr id="3" name="Table 2">
            <a:extLst>
              <a:ext uri="{FF2B5EF4-FFF2-40B4-BE49-F238E27FC236}">
                <a16:creationId xmlns:a16="http://schemas.microsoft.com/office/drawing/2014/main" id="{D1200C9E-4F74-C24C-B430-979648454CE0}"/>
              </a:ext>
            </a:extLst>
          </p:cNvPr>
          <p:cNvGraphicFramePr>
            <a:graphicFrameLocks noGrp="1"/>
          </p:cNvGraphicFramePr>
          <p:nvPr>
            <p:extLst>
              <p:ext uri="{D42A27DB-BD31-4B8C-83A1-F6EECF244321}">
                <p14:modId xmlns:p14="http://schemas.microsoft.com/office/powerpoint/2010/main" val="542121014"/>
              </p:ext>
            </p:extLst>
          </p:nvPr>
        </p:nvGraphicFramePr>
        <p:xfrm>
          <a:off x="1241946" y="2376086"/>
          <a:ext cx="10045700" cy="368490"/>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1518161504"/>
                    </a:ext>
                  </a:extLst>
                </a:gridCol>
              </a:tblGrid>
              <a:tr h="368490">
                <a:tc>
                  <a:txBody>
                    <a:bodyPr/>
                    <a:lstStyle/>
                    <a:p>
                      <a:pPr algn="l" fontAlgn="ctr"/>
                      <a:r>
                        <a:rPr lang="en-CA" sz="1200" u="none" strike="noStrike" dirty="0">
                          <a:effectLst/>
                        </a:rPr>
                        <a:t>Host international workshops, lecture series, summer schools and conferences</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23950555"/>
                  </a:ext>
                </a:extLst>
              </a:tr>
            </a:tbl>
          </a:graphicData>
        </a:graphic>
      </p:graphicFrame>
      <p:graphicFrame>
        <p:nvGraphicFramePr>
          <p:cNvPr id="9" name="Table 8">
            <a:extLst>
              <a:ext uri="{FF2B5EF4-FFF2-40B4-BE49-F238E27FC236}">
                <a16:creationId xmlns:a16="http://schemas.microsoft.com/office/drawing/2014/main" id="{FE8043C1-BCC5-7145-8E10-73359FDA924C}"/>
              </a:ext>
            </a:extLst>
          </p:cNvPr>
          <p:cNvGraphicFramePr>
            <a:graphicFrameLocks noGrp="1"/>
          </p:cNvGraphicFramePr>
          <p:nvPr>
            <p:extLst>
              <p:ext uri="{D42A27DB-BD31-4B8C-83A1-F6EECF244321}">
                <p14:modId xmlns:p14="http://schemas.microsoft.com/office/powerpoint/2010/main" val="2624778935"/>
              </p:ext>
            </p:extLst>
          </p:nvPr>
        </p:nvGraphicFramePr>
        <p:xfrm>
          <a:off x="1241946" y="3824019"/>
          <a:ext cx="10045700" cy="573206"/>
        </p:xfrm>
        <a:graphic>
          <a:graphicData uri="http://schemas.openxmlformats.org/drawingml/2006/table">
            <a:tbl>
              <a:tblPr>
                <a:tableStyleId>{5C22544A-7EE6-4342-B048-85BDC9FD1C3A}</a:tableStyleId>
              </a:tblPr>
              <a:tblGrid>
                <a:gridCol w="10045700">
                  <a:extLst>
                    <a:ext uri="{9D8B030D-6E8A-4147-A177-3AD203B41FA5}">
                      <a16:colId xmlns:a16="http://schemas.microsoft.com/office/drawing/2014/main" val="2250193880"/>
                    </a:ext>
                  </a:extLst>
                </a:gridCol>
              </a:tblGrid>
              <a:tr h="573206">
                <a:tc>
                  <a:txBody>
                    <a:bodyPr/>
                    <a:lstStyle/>
                    <a:p>
                      <a:pPr algn="l" fontAlgn="ctr"/>
                      <a:r>
                        <a:rPr lang="en-CA" sz="1200" u="none" strike="noStrike" dirty="0">
                          <a:effectLst/>
                        </a:rPr>
                        <a:t>Develop and roll out University Program to facilitate stronger engagement and support of universities at TRIUMF, both experiment (and science technologies) and theory</a:t>
                      </a:r>
                      <a:endParaRPr lang="en-CA"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552215913"/>
                  </a:ext>
                </a:extLst>
              </a:tr>
            </a:tbl>
          </a:graphicData>
        </a:graphic>
      </p:graphicFrame>
    </p:spTree>
    <p:extLst>
      <p:ext uri="{BB962C8B-B14F-4D97-AF65-F5344CB8AC3E}">
        <p14:creationId xmlns:p14="http://schemas.microsoft.com/office/powerpoint/2010/main" val="859010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Risks and Budget</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3139321"/>
          </a:xfrm>
          <a:prstGeom prst="rect">
            <a:avLst/>
          </a:prstGeom>
        </p:spPr>
        <p:txBody>
          <a:bodyPr wrap="square">
            <a:spAutoFit/>
          </a:bodyPr>
          <a:lstStyle/>
          <a:p>
            <a:pPr marL="742950" lvl="1" indent="-285750">
              <a:buClr>
                <a:srgbClr val="00B0F0"/>
              </a:buClr>
              <a:buFont typeface="Wingdings" charset="2"/>
              <a:buChar char="§"/>
            </a:pPr>
            <a:r>
              <a:rPr lang="en-CA" dirty="0"/>
              <a:t>All three components (Goals, Objectives, and Risk) will be used for the Budget Submission</a:t>
            </a:r>
          </a:p>
          <a:p>
            <a:pPr marL="742950" lvl="1" indent="-285750">
              <a:buClr>
                <a:srgbClr val="00B0F0"/>
              </a:buClr>
              <a:buFont typeface="Wingdings" charset="2"/>
              <a:buChar char="§"/>
            </a:pPr>
            <a:endParaRPr lang="en-CA" dirty="0"/>
          </a:p>
          <a:p>
            <a:pPr marL="742950" lvl="1" indent="-285750">
              <a:buClr>
                <a:srgbClr val="00B0F0"/>
              </a:buClr>
              <a:buFont typeface="Wingdings" charset="2"/>
              <a:buChar char="§"/>
            </a:pPr>
            <a:r>
              <a:rPr lang="en-CA" dirty="0"/>
              <a:t>Examples for Risks:</a:t>
            </a:r>
          </a:p>
          <a:p>
            <a:pPr marL="1200150" lvl="2" indent="-285750">
              <a:buClr>
                <a:srgbClr val="00B0F0"/>
              </a:buClr>
              <a:buFont typeface="Wingdings" charset="2"/>
              <a:buChar char="§"/>
            </a:pPr>
            <a:r>
              <a:rPr lang="en-CA" dirty="0"/>
              <a:t>Risks inside the division (-- and proposed mitigations):</a:t>
            </a:r>
          </a:p>
          <a:p>
            <a:pPr marL="1200150" lvl="2" indent="-285750">
              <a:buClr>
                <a:srgbClr val="00B0F0"/>
              </a:buClr>
              <a:buFont typeface="Wingdings" charset="2"/>
              <a:buChar char="§"/>
            </a:pPr>
            <a:r>
              <a:rPr lang="en-CA" dirty="0"/>
              <a:t>TIER 1 center power failure --- emergency power back up</a:t>
            </a:r>
          </a:p>
          <a:p>
            <a:pPr marL="1200150" lvl="2" indent="-285750">
              <a:buClr>
                <a:srgbClr val="00B0F0"/>
              </a:buClr>
              <a:buFont typeface="Wingdings" charset="2"/>
              <a:buChar char="§"/>
            </a:pPr>
            <a:r>
              <a:rPr lang="en-CA" dirty="0"/>
              <a:t>Sci Tech machine catastrophically fail --- TRIUMF emergency funds for repair or replacement</a:t>
            </a:r>
          </a:p>
          <a:p>
            <a:pPr marL="1200150" lvl="2" indent="-285750">
              <a:buClr>
                <a:srgbClr val="00B0F0"/>
              </a:buClr>
              <a:buFont typeface="Wingdings" charset="2"/>
              <a:buChar char="§"/>
            </a:pPr>
            <a:r>
              <a:rPr lang="en-CA" dirty="0"/>
              <a:t>Operate M11, power supply failure</a:t>
            </a:r>
          </a:p>
          <a:p>
            <a:pPr marL="742950" lvl="1" indent="-285750">
              <a:buClr>
                <a:srgbClr val="00B0F0"/>
              </a:buClr>
              <a:buFont typeface="Wingdings" charset="2"/>
              <a:buChar char="§"/>
            </a:pPr>
            <a:endParaRPr lang="en-CA" dirty="0"/>
          </a:p>
          <a:p>
            <a:pPr marL="1200150" lvl="2" indent="-285750">
              <a:buClr>
                <a:srgbClr val="00B0F0"/>
              </a:buClr>
              <a:buFont typeface="Wingdings" charset="2"/>
              <a:buChar char="§"/>
            </a:pPr>
            <a:r>
              <a:rPr lang="en-CA" dirty="0"/>
              <a:t>Risks external to the division</a:t>
            </a:r>
          </a:p>
          <a:p>
            <a:pPr marL="1200150" lvl="2" indent="-285750">
              <a:buClr>
                <a:srgbClr val="00B0F0"/>
              </a:buClr>
              <a:buFont typeface="Wingdings" charset="2"/>
              <a:buChar char="§"/>
            </a:pPr>
            <a:r>
              <a:rPr lang="en-CA" dirty="0"/>
              <a:t>Uninsured shipping damage</a:t>
            </a:r>
          </a:p>
          <a:p>
            <a:pPr marL="1200150" lvl="2" indent="-285750">
              <a:buClr>
                <a:srgbClr val="00B0F0"/>
              </a:buClr>
              <a:buFont typeface="Wingdings" charset="2"/>
              <a:buChar char="§"/>
            </a:pPr>
            <a:r>
              <a:rPr lang="en-CA" dirty="0"/>
              <a:t>…</a:t>
            </a:r>
          </a:p>
        </p:txBody>
      </p:sp>
    </p:spTree>
    <p:extLst>
      <p:ext uri="{BB962C8B-B14F-4D97-AF65-F5344CB8AC3E}">
        <p14:creationId xmlns:p14="http://schemas.microsoft.com/office/powerpoint/2010/main" val="3647428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MOB 201</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719135"/>
            <a:ext cx="11113164" cy="4308872"/>
          </a:xfrm>
          <a:prstGeom prst="rect">
            <a:avLst/>
          </a:prstGeom>
        </p:spPr>
        <p:txBody>
          <a:bodyPr wrap="square">
            <a:spAutoFit/>
          </a:bodyPr>
          <a:lstStyle/>
          <a:p>
            <a:pPr marL="742950" lvl="1" indent="-285750">
              <a:buClr>
                <a:srgbClr val="00B0F0"/>
              </a:buClr>
              <a:buFont typeface="Wingdings" charset="2"/>
              <a:buChar char="§"/>
            </a:pPr>
            <a:r>
              <a:rPr lang="en-CA" sz="2200" dirty="0"/>
              <a:t>From Jens</a:t>
            </a:r>
          </a:p>
          <a:p>
            <a:pPr marL="1200150" lvl="2" indent="-285750">
              <a:buClr>
                <a:srgbClr val="00B0F0"/>
              </a:buClr>
              <a:buFont typeface="Wingdings" charset="2"/>
              <a:buChar char="§"/>
            </a:pPr>
            <a:r>
              <a:rPr lang="en-CA" dirty="0"/>
              <a:t>current time-line is that the project will be completed by mid to end of April</a:t>
            </a:r>
          </a:p>
          <a:p>
            <a:pPr marL="1200150" lvl="2" indent="-285750">
              <a:buClr>
                <a:srgbClr val="00B0F0"/>
              </a:buClr>
              <a:buFont typeface="Wingdings" charset="2"/>
              <a:buChar char="§"/>
            </a:pPr>
            <a:r>
              <a:rPr lang="en-CA" dirty="0"/>
              <a:t>The renovations include: remodeling of MOB201 into a grad-student and post-doc office, plus 2 (or 3) discussion rooms plus one single scientist office (currently for Makoto)</a:t>
            </a:r>
          </a:p>
          <a:p>
            <a:pPr marL="1200150" lvl="2" indent="-285750">
              <a:buClr>
                <a:srgbClr val="00B0F0"/>
              </a:buClr>
              <a:buFont typeface="Wingdings" charset="2"/>
              <a:buChar char="§"/>
            </a:pPr>
            <a:r>
              <a:rPr lang="en-CA" dirty="0"/>
              <a:t>Remodeling of the printer room, and conversion into a kitchen (printer will move to MOB201)</a:t>
            </a:r>
          </a:p>
          <a:p>
            <a:pPr marL="1200150" lvl="2" indent="-285750">
              <a:buClr>
                <a:srgbClr val="00B0F0"/>
              </a:buClr>
              <a:buFont typeface="Wingdings" charset="2"/>
              <a:buChar char="§"/>
            </a:pPr>
            <a:r>
              <a:rPr lang="en-CA" dirty="0"/>
              <a:t>Remodeling of MOB 299 into a 6-desk undergrad room</a:t>
            </a:r>
          </a:p>
          <a:p>
            <a:pPr marL="1200150" lvl="2" indent="-285750">
              <a:buClr>
                <a:srgbClr val="00B0F0"/>
              </a:buClr>
              <a:buFont typeface="Wingdings" charset="2"/>
              <a:buChar char="§"/>
            </a:pPr>
            <a:r>
              <a:rPr lang="en-CA" dirty="0"/>
              <a:t>In order to facilitate the move of all people from the trailer(s) FF (and HH) into the MOB, we will also make use of all double and triple office for senior members (TRIUMF scientist, affiliate and emeriti), that means, students and post-docs currently in these would move into MOB201</a:t>
            </a:r>
          </a:p>
          <a:p>
            <a:pPr marL="1200150" lvl="2" indent="-285750">
              <a:buClr>
                <a:srgbClr val="00B0F0"/>
              </a:buClr>
              <a:buFont typeface="Wingdings" charset="2"/>
              <a:buChar char="§"/>
            </a:pPr>
            <a:r>
              <a:rPr lang="en-CA" dirty="0"/>
              <a:t>Concept for MOB201 (currently 24 desk, each desk with a surface of 1.8m2, which is bigger than the recommended 1.5m2) with very open concept </a:t>
            </a:r>
          </a:p>
          <a:p>
            <a:pPr marL="1200150" lvl="2" indent="-285750">
              <a:buClr>
                <a:srgbClr val="00B0F0"/>
              </a:buClr>
              <a:buFont typeface="Wingdings" charset="2"/>
              <a:buChar char="§"/>
            </a:pPr>
            <a:r>
              <a:rPr lang="en-CA" dirty="0"/>
              <a:t>Under consideration is a reduced density with only 20 desks (these desk would be 2.1m2)</a:t>
            </a:r>
          </a:p>
          <a:p>
            <a:pPr marL="1200150" lvl="2" indent="-285750">
              <a:buClr>
                <a:srgbClr val="00B0F0"/>
              </a:buClr>
              <a:buFont typeface="Wingdings" charset="2"/>
              <a:buChar char="§"/>
            </a:pPr>
            <a:r>
              <a:rPr lang="en-CA" dirty="0"/>
              <a:t>For students and post docs we will have 4 dedicated rooms on the 2md floor: the ATLAS-office MOB290, MOB201, MOB299, and the theory student room MOB215</a:t>
            </a:r>
          </a:p>
          <a:p>
            <a:pPr marL="1200150" lvl="2" indent="-285750">
              <a:buClr>
                <a:srgbClr val="00B0F0"/>
              </a:buClr>
              <a:buFont typeface="Wingdings" charset="2"/>
              <a:buChar char="§"/>
            </a:pPr>
            <a:r>
              <a:rPr lang="en-CA" dirty="0"/>
              <a:t>Furniture order by the end of the month</a:t>
            </a:r>
          </a:p>
        </p:txBody>
      </p:sp>
    </p:spTree>
    <p:extLst>
      <p:ext uri="{BB962C8B-B14F-4D97-AF65-F5344CB8AC3E}">
        <p14:creationId xmlns:p14="http://schemas.microsoft.com/office/powerpoint/2010/main" val="2108768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MOB 201</a:t>
            </a:r>
            <a:endParaRPr lang="en-US" sz="3000" dirty="0"/>
          </a:p>
        </p:txBody>
      </p:sp>
      <p:pic>
        <p:nvPicPr>
          <p:cNvPr id="3" name="Picture 2">
            <a:extLst>
              <a:ext uri="{FF2B5EF4-FFF2-40B4-BE49-F238E27FC236}">
                <a16:creationId xmlns:a16="http://schemas.microsoft.com/office/drawing/2014/main" id="{CB60CBA0-0246-0349-98B1-9DDA783BBD58}"/>
              </a:ext>
            </a:extLst>
          </p:cNvPr>
          <p:cNvPicPr>
            <a:picLocks noChangeAspect="1"/>
          </p:cNvPicPr>
          <p:nvPr/>
        </p:nvPicPr>
        <p:blipFill>
          <a:blip r:embed="rId2"/>
          <a:stretch>
            <a:fillRect/>
          </a:stretch>
        </p:blipFill>
        <p:spPr>
          <a:xfrm>
            <a:off x="2702257" y="842662"/>
            <a:ext cx="8860984" cy="5885684"/>
          </a:xfrm>
          <a:prstGeom prst="rect">
            <a:avLst/>
          </a:prstGeom>
        </p:spPr>
      </p:pic>
    </p:spTree>
    <p:extLst>
      <p:ext uri="{BB962C8B-B14F-4D97-AF65-F5344CB8AC3E}">
        <p14:creationId xmlns:p14="http://schemas.microsoft.com/office/powerpoint/2010/main" val="3998032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MOB 201</a:t>
            </a:r>
            <a:endParaRPr lang="en-US" sz="3000" dirty="0"/>
          </a:p>
        </p:txBody>
      </p:sp>
      <p:pic>
        <p:nvPicPr>
          <p:cNvPr id="4" name="Picture 3">
            <a:extLst>
              <a:ext uri="{FF2B5EF4-FFF2-40B4-BE49-F238E27FC236}">
                <a16:creationId xmlns:a16="http://schemas.microsoft.com/office/drawing/2014/main" id="{43A8DDA1-7C51-5243-9A50-9032C46598FC}"/>
              </a:ext>
            </a:extLst>
          </p:cNvPr>
          <p:cNvPicPr>
            <a:picLocks noChangeAspect="1"/>
          </p:cNvPicPr>
          <p:nvPr/>
        </p:nvPicPr>
        <p:blipFill>
          <a:blip r:embed="rId2"/>
          <a:stretch>
            <a:fillRect/>
          </a:stretch>
        </p:blipFill>
        <p:spPr>
          <a:xfrm rot="16200000">
            <a:off x="4149108" y="-620784"/>
            <a:ext cx="5983027" cy="8974540"/>
          </a:xfrm>
          <a:prstGeom prst="rect">
            <a:avLst/>
          </a:prstGeom>
        </p:spPr>
      </p:pic>
    </p:spTree>
    <p:extLst>
      <p:ext uri="{BB962C8B-B14F-4D97-AF65-F5344CB8AC3E}">
        <p14:creationId xmlns:p14="http://schemas.microsoft.com/office/powerpoint/2010/main" val="1461044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Trailer FF Move / MOB 201</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2800767"/>
          </a:xfrm>
          <a:prstGeom prst="rect">
            <a:avLst/>
          </a:prstGeom>
        </p:spPr>
        <p:txBody>
          <a:bodyPr wrap="square">
            <a:spAutoFit/>
          </a:bodyPr>
          <a:lstStyle/>
          <a:p>
            <a:pPr marL="742950" lvl="1" indent="-285750">
              <a:buClr>
                <a:srgbClr val="00B0F0"/>
              </a:buClr>
              <a:buFont typeface="Wingdings" charset="2"/>
              <a:buChar char="§"/>
            </a:pPr>
            <a:r>
              <a:rPr lang="en-CA" sz="2200" dirty="0"/>
              <a:t>Consultation process from Akira</a:t>
            </a:r>
          </a:p>
          <a:p>
            <a:pPr marL="742950" lvl="1" indent="-285750">
              <a:buClr>
                <a:srgbClr val="00B0F0"/>
              </a:buClr>
              <a:buFont typeface="Wingdings" charset="2"/>
              <a:buChar char="§"/>
            </a:pPr>
            <a:r>
              <a:rPr lang="en-CA" sz="2200" dirty="0"/>
              <a:t>Space committee recommendations from Nigel</a:t>
            </a:r>
          </a:p>
          <a:p>
            <a:pPr marL="742950" lvl="1" indent="-285750">
              <a:buClr>
                <a:srgbClr val="00B0F0"/>
              </a:buClr>
              <a:buFont typeface="Wingdings" charset="2"/>
              <a:buChar char="§"/>
            </a:pPr>
            <a:endParaRPr lang="en-CA" sz="2200" dirty="0"/>
          </a:p>
          <a:p>
            <a:pPr marL="742950" lvl="1" indent="-285750">
              <a:buClr>
                <a:srgbClr val="00B0F0"/>
              </a:buClr>
              <a:buFont typeface="Wingdings" charset="2"/>
              <a:buChar char="§"/>
            </a:pPr>
            <a:r>
              <a:rPr lang="en-CA" sz="2200" dirty="0"/>
              <a:t>This Friday’s mixer will have Anne </a:t>
            </a:r>
            <a:r>
              <a:rPr lang="en-CA" sz="2200" dirty="0" err="1"/>
              <a:t>Aboud</a:t>
            </a:r>
            <a:r>
              <a:rPr lang="en-CA" sz="2200" dirty="0"/>
              <a:t> present for questions</a:t>
            </a:r>
          </a:p>
          <a:p>
            <a:pPr marL="742950" lvl="1" indent="-285750">
              <a:buClr>
                <a:srgbClr val="00B0F0"/>
              </a:buClr>
              <a:buFont typeface="Wingdings" charset="2"/>
              <a:buChar char="§"/>
            </a:pPr>
            <a:endParaRPr lang="en-CA" sz="2200" dirty="0"/>
          </a:p>
          <a:p>
            <a:pPr marL="742950" lvl="1" indent="-285750">
              <a:buClr>
                <a:srgbClr val="00B0F0"/>
              </a:buClr>
              <a:buFont typeface="Wingdings" charset="2"/>
              <a:buChar char="§"/>
            </a:pPr>
            <a:r>
              <a:rPr lang="en-CA" sz="2200" dirty="0"/>
              <a:t>Next step:</a:t>
            </a:r>
          </a:p>
          <a:p>
            <a:pPr marL="742950" lvl="1" indent="-285750">
              <a:buClr>
                <a:srgbClr val="00B0F0"/>
              </a:buClr>
              <a:buFont typeface="Wingdings" charset="2"/>
              <a:buChar char="§"/>
            </a:pPr>
            <a:r>
              <a:rPr lang="en-CA" sz="2200" dirty="0"/>
              <a:t>Suggest to write outlining the urgent need for more space, i.e. new building</a:t>
            </a:r>
          </a:p>
          <a:p>
            <a:pPr marL="742950" lvl="1" indent="-285750">
              <a:buClr>
                <a:srgbClr val="00B0F0"/>
              </a:buClr>
              <a:buFont typeface="Wingdings" charset="2"/>
              <a:buChar char="§"/>
            </a:pPr>
            <a:r>
              <a:rPr lang="en-CA" sz="2200" dirty="0"/>
              <a:t>Space is amongst the top risks for TRIUMF’s future growth</a:t>
            </a:r>
          </a:p>
        </p:txBody>
      </p:sp>
    </p:spTree>
    <p:extLst>
      <p:ext uri="{BB962C8B-B14F-4D97-AF65-F5344CB8AC3E}">
        <p14:creationId xmlns:p14="http://schemas.microsoft.com/office/powerpoint/2010/main" val="1349427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Committee Updates</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3693319"/>
          </a:xfrm>
          <a:prstGeom prst="rect">
            <a:avLst/>
          </a:prstGeom>
        </p:spPr>
        <p:txBody>
          <a:bodyPr wrap="square">
            <a:spAutoFit/>
          </a:bodyPr>
          <a:lstStyle/>
          <a:p>
            <a:pPr marL="742950" lvl="1" indent="-285750">
              <a:buClr>
                <a:srgbClr val="00B0F0"/>
              </a:buClr>
              <a:buFont typeface="Wingdings" charset="2"/>
              <a:buChar char="§"/>
            </a:pPr>
            <a:r>
              <a:rPr lang="en-US" dirty="0"/>
              <a:t>Seminar/Colloquia</a:t>
            </a:r>
          </a:p>
          <a:p>
            <a:pPr marL="742950" lvl="1" indent="-285750">
              <a:buClr>
                <a:srgbClr val="00B0F0"/>
              </a:buClr>
              <a:buFont typeface="Wingdings" charset="2"/>
              <a:buChar char="§"/>
            </a:pPr>
            <a:r>
              <a:rPr lang="en-US" dirty="0"/>
              <a:t>Safety</a:t>
            </a:r>
          </a:p>
          <a:p>
            <a:pPr marL="742950" lvl="1" indent="-285750">
              <a:buClr>
                <a:srgbClr val="00B0F0"/>
              </a:buClr>
              <a:buFont typeface="Wingdings" charset="2"/>
              <a:buChar char="§"/>
            </a:pPr>
            <a:r>
              <a:rPr lang="en-US" dirty="0"/>
              <a:t>Space</a:t>
            </a:r>
          </a:p>
          <a:p>
            <a:pPr marL="742950" lvl="1" indent="-285750">
              <a:buClr>
                <a:srgbClr val="00B0F0"/>
              </a:buClr>
              <a:buFont typeface="Wingdings" charset="2"/>
              <a:buChar char="§"/>
            </a:pPr>
            <a:r>
              <a:rPr lang="en-US" dirty="0"/>
              <a:t>5S</a:t>
            </a:r>
          </a:p>
          <a:p>
            <a:pPr marL="742950" lvl="1" indent="-285750">
              <a:buClr>
                <a:srgbClr val="00B0F0"/>
              </a:buClr>
              <a:buFont typeface="Wingdings" charset="2"/>
              <a:buChar char="§"/>
            </a:pPr>
            <a:r>
              <a:rPr lang="en-US" dirty="0"/>
              <a:t>Academic</a:t>
            </a:r>
          </a:p>
          <a:p>
            <a:pPr marL="742950" lvl="1" indent="-285750">
              <a:buClr>
                <a:srgbClr val="00B0F0"/>
              </a:buClr>
              <a:buFont typeface="Wingdings" charset="2"/>
              <a:buChar char="§"/>
            </a:pPr>
            <a:r>
              <a:rPr lang="en-US" dirty="0"/>
              <a:t>Health &amp; Wellness</a:t>
            </a:r>
          </a:p>
          <a:p>
            <a:pPr marL="742950" lvl="1" indent="-285750">
              <a:buClr>
                <a:srgbClr val="00B0F0"/>
              </a:buClr>
              <a:buFont typeface="Wingdings" charset="2"/>
              <a:buChar char="§"/>
            </a:pPr>
            <a:r>
              <a:rPr lang="en-US" dirty="0"/>
              <a:t>Data science</a:t>
            </a:r>
          </a:p>
          <a:p>
            <a:pPr marL="742950" lvl="1" indent="-285750">
              <a:buClr>
                <a:srgbClr val="00B0F0"/>
              </a:buClr>
              <a:buFont typeface="Wingdings" charset="2"/>
              <a:buChar char="§"/>
            </a:pPr>
            <a:r>
              <a:rPr lang="en-US" dirty="0"/>
              <a:t>Summer schools </a:t>
            </a:r>
          </a:p>
          <a:p>
            <a:pPr marL="742950" lvl="1" indent="-285750">
              <a:buClr>
                <a:srgbClr val="00B0F0"/>
              </a:buClr>
              <a:buFont typeface="Wingdings" charset="2"/>
              <a:buChar char="§"/>
            </a:pPr>
            <a:r>
              <a:rPr lang="en-US" dirty="0"/>
              <a:t>Diversity committee</a:t>
            </a:r>
          </a:p>
          <a:p>
            <a:pPr marL="742950" lvl="1" indent="-285750">
              <a:buClr>
                <a:srgbClr val="00B0F0"/>
              </a:buClr>
              <a:buFont typeface="Wingdings" charset="2"/>
              <a:buChar char="§"/>
            </a:pPr>
            <a:r>
              <a:rPr lang="en-US" dirty="0"/>
              <a:t>Physical Sciences Division</a:t>
            </a:r>
          </a:p>
          <a:p>
            <a:pPr marL="742950" lvl="1" indent="-285750">
              <a:buClr>
                <a:srgbClr val="00B0F0"/>
              </a:buClr>
              <a:buFont typeface="Wingdings" charset="2"/>
              <a:buChar char="§"/>
            </a:pPr>
            <a:endParaRPr lang="en-US" dirty="0"/>
          </a:p>
          <a:p>
            <a:pPr marL="742950" lvl="1" indent="-285750">
              <a:buClr>
                <a:srgbClr val="00B0F0"/>
              </a:buClr>
              <a:buFont typeface="Wingdings" charset="2"/>
              <a:buChar char="§"/>
            </a:pPr>
            <a:r>
              <a:rPr lang="en-US" dirty="0"/>
              <a:t>IPP </a:t>
            </a:r>
          </a:p>
          <a:p>
            <a:pPr marL="742950" lvl="1" indent="-285750">
              <a:buClr>
                <a:srgbClr val="00B0F0"/>
              </a:buClr>
              <a:buFont typeface="Wingdings" charset="2"/>
              <a:buChar char="§"/>
            </a:pPr>
            <a:r>
              <a:rPr lang="en-US" dirty="0"/>
              <a:t>CAP PPD </a:t>
            </a:r>
            <a:endParaRPr lang="en-CA" sz="2200" dirty="0"/>
          </a:p>
        </p:txBody>
      </p:sp>
    </p:spTree>
    <p:extLst>
      <p:ext uri="{BB962C8B-B14F-4D97-AF65-F5344CB8AC3E}">
        <p14:creationId xmlns:p14="http://schemas.microsoft.com/office/powerpoint/2010/main" val="2585747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Project News</a:t>
            </a:r>
            <a:endParaRPr lang="en-US" sz="3000" dirty="0"/>
          </a:p>
        </p:txBody>
      </p:sp>
      <p:sp>
        <p:nvSpPr>
          <p:cNvPr id="5" name="Rectangle 4">
            <a:extLst>
              <a:ext uri="{FF2B5EF4-FFF2-40B4-BE49-F238E27FC236}">
                <a16:creationId xmlns:a16="http://schemas.microsoft.com/office/drawing/2014/main" id="{58AA9893-04F1-4A45-A255-8ACD5D549302}"/>
              </a:ext>
            </a:extLst>
          </p:cNvPr>
          <p:cNvSpPr/>
          <p:nvPr/>
        </p:nvSpPr>
        <p:spPr>
          <a:xfrm>
            <a:off x="539418" y="1856358"/>
            <a:ext cx="11113164" cy="4308872"/>
          </a:xfrm>
          <a:prstGeom prst="rect">
            <a:avLst/>
          </a:prstGeom>
        </p:spPr>
        <p:txBody>
          <a:bodyPr wrap="square">
            <a:spAutoFit/>
          </a:bodyPr>
          <a:lstStyle/>
          <a:p>
            <a:pPr marL="742950" lvl="1" indent="-285750">
              <a:buClr>
                <a:srgbClr val="00B0F0"/>
              </a:buClr>
              <a:buFont typeface="Wingdings" charset="2"/>
              <a:buChar char="§"/>
            </a:pPr>
            <a:r>
              <a:rPr lang="en-US" dirty="0"/>
              <a:t>ATLAS</a:t>
            </a:r>
          </a:p>
          <a:p>
            <a:pPr marL="742950" lvl="1" indent="-285750">
              <a:buClr>
                <a:srgbClr val="00B0F0"/>
              </a:buClr>
              <a:buFont typeface="Wingdings" charset="2"/>
              <a:buChar char="§"/>
            </a:pPr>
            <a:r>
              <a:rPr lang="en-US" dirty="0"/>
              <a:t>T2K/</a:t>
            </a:r>
            <a:r>
              <a:rPr lang="en-US" dirty="0" err="1"/>
              <a:t>HyperK</a:t>
            </a:r>
            <a:endParaRPr lang="en-US" dirty="0"/>
          </a:p>
          <a:p>
            <a:pPr marL="742950" lvl="1" indent="-285750">
              <a:buClr>
                <a:srgbClr val="00B0F0"/>
              </a:buClr>
              <a:buFont typeface="Wingdings" charset="2"/>
              <a:buChar char="§"/>
            </a:pPr>
            <a:r>
              <a:rPr lang="en-US" dirty="0"/>
              <a:t>UCN</a:t>
            </a:r>
          </a:p>
          <a:p>
            <a:pPr marL="742950" lvl="1" indent="-285750">
              <a:buClr>
                <a:srgbClr val="00B0F0"/>
              </a:buClr>
              <a:buFont typeface="Wingdings" charset="2"/>
              <a:buChar char="§"/>
            </a:pPr>
            <a:r>
              <a:rPr lang="en-US" dirty="0"/>
              <a:t>ALPHA</a:t>
            </a:r>
          </a:p>
          <a:p>
            <a:pPr marL="742950" lvl="1" indent="-285750">
              <a:buClr>
                <a:srgbClr val="00B0F0"/>
              </a:buClr>
              <a:buFont typeface="Wingdings" charset="2"/>
              <a:buChar char="§"/>
            </a:pPr>
            <a:r>
              <a:rPr lang="en-US" dirty="0" err="1"/>
              <a:t>SuperCDMS</a:t>
            </a:r>
            <a:endParaRPr lang="en-US" dirty="0"/>
          </a:p>
          <a:p>
            <a:pPr marL="742950" lvl="1" indent="-285750">
              <a:buClr>
                <a:srgbClr val="00B0F0"/>
              </a:buClr>
              <a:buFont typeface="Wingdings" charset="2"/>
              <a:buChar char="§"/>
            </a:pPr>
            <a:r>
              <a:rPr lang="en-US" dirty="0" err="1"/>
              <a:t>Pienu</a:t>
            </a:r>
            <a:endParaRPr lang="en-US" dirty="0"/>
          </a:p>
          <a:p>
            <a:pPr marL="742950" lvl="1" indent="-285750">
              <a:buClr>
                <a:srgbClr val="00B0F0"/>
              </a:buClr>
              <a:buFont typeface="Wingdings" charset="2"/>
              <a:buChar char="§"/>
            </a:pPr>
            <a:r>
              <a:rPr lang="en-US" dirty="0"/>
              <a:t>NA62</a:t>
            </a:r>
          </a:p>
          <a:p>
            <a:pPr marL="742950" lvl="1" indent="-285750">
              <a:buClr>
                <a:srgbClr val="00B0F0"/>
              </a:buClr>
              <a:buFont typeface="Wingdings" charset="2"/>
              <a:buChar char="§"/>
            </a:pPr>
            <a:r>
              <a:rPr lang="en-US" dirty="0"/>
              <a:t>DEAP</a:t>
            </a:r>
          </a:p>
          <a:p>
            <a:pPr marL="742950" lvl="1" indent="-285750">
              <a:buClr>
                <a:srgbClr val="00B0F0"/>
              </a:buClr>
              <a:buFont typeface="Wingdings" charset="2"/>
              <a:buChar char="§"/>
            </a:pPr>
            <a:r>
              <a:rPr lang="en-US" dirty="0"/>
              <a:t>SNO+</a:t>
            </a:r>
          </a:p>
          <a:p>
            <a:pPr marL="742950" lvl="1" indent="-285750">
              <a:buClr>
                <a:srgbClr val="00B0F0"/>
              </a:buClr>
              <a:buFont typeface="Wingdings" charset="2"/>
              <a:buChar char="§"/>
            </a:pPr>
            <a:r>
              <a:rPr lang="en-US" dirty="0"/>
              <a:t>EXO</a:t>
            </a:r>
          </a:p>
          <a:p>
            <a:pPr marL="742950" lvl="1" indent="-285750">
              <a:buClr>
                <a:srgbClr val="00B0F0"/>
              </a:buClr>
              <a:buFont typeface="Wingdings" charset="2"/>
              <a:buChar char="§"/>
            </a:pPr>
            <a:r>
              <a:rPr lang="en-US" dirty="0"/>
              <a:t>HALO</a:t>
            </a:r>
          </a:p>
          <a:p>
            <a:pPr marL="742950" lvl="1" indent="-285750">
              <a:buClr>
                <a:srgbClr val="00B0F0"/>
              </a:buClr>
              <a:buFont typeface="Wingdings" charset="2"/>
              <a:buChar char="§"/>
            </a:pPr>
            <a:r>
              <a:rPr lang="en-US" dirty="0"/>
              <a:t>g-2</a:t>
            </a:r>
          </a:p>
          <a:p>
            <a:pPr marL="742950" lvl="1" indent="-285750">
              <a:buClr>
                <a:srgbClr val="00B0F0"/>
              </a:buClr>
              <a:buFont typeface="Wingdings" charset="2"/>
              <a:buChar char="§"/>
            </a:pPr>
            <a:r>
              <a:rPr lang="en-US" dirty="0"/>
              <a:t>Belle 2</a:t>
            </a:r>
          </a:p>
          <a:p>
            <a:pPr marL="742950" lvl="1" indent="-285750">
              <a:buClr>
                <a:srgbClr val="00B0F0"/>
              </a:buClr>
              <a:buFont typeface="Wingdings" charset="2"/>
              <a:buChar char="§"/>
            </a:pPr>
            <a:r>
              <a:rPr lang="en-US" dirty="0"/>
              <a:t>Theory</a:t>
            </a:r>
          </a:p>
          <a:p>
            <a:pPr marL="742950" lvl="1" indent="-285750">
              <a:buClr>
                <a:srgbClr val="00B0F0"/>
              </a:buClr>
              <a:buFont typeface="Wingdings" charset="2"/>
              <a:buChar char="§"/>
            </a:pPr>
            <a:endParaRPr lang="en-CA" sz="2200" dirty="0"/>
          </a:p>
        </p:txBody>
      </p:sp>
    </p:spTree>
    <p:extLst>
      <p:ext uri="{BB962C8B-B14F-4D97-AF65-F5344CB8AC3E}">
        <p14:creationId xmlns:p14="http://schemas.microsoft.com/office/powerpoint/2010/main" val="3956755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85037" y="1168020"/>
            <a:ext cx="10621926" cy="688338"/>
          </a:xfrm>
        </p:spPr>
        <p:txBody>
          <a:bodyPr>
            <a:normAutofit/>
          </a:bodyPr>
          <a:lstStyle/>
          <a:p>
            <a:r>
              <a:rPr lang="en-US" sz="3200" dirty="0"/>
              <a:t>AOB</a:t>
            </a:r>
            <a:endParaRPr lang="en-US" sz="3000" dirty="0"/>
          </a:p>
        </p:txBody>
      </p:sp>
      <p:sp>
        <p:nvSpPr>
          <p:cNvPr id="3" name="Rectangle 2">
            <a:extLst>
              <a:ext uri="{FF2B5EF4-FFF2-40B4-BE49-F238E27FC236}">
                <a16:creationId xmlns:a16="http://schemas.microsoft.com/office/drawing/2014/main" id="{B4BB2D92-3A69-E64E-A209-EFFE6373DC44}"/>
              </a:ext>
            </a:extLst>
          </p:cNvPr>
          <p:cNvSpPr/>
          <p:nvPr/>
        </p:nvSpPr>
        <p:spPr>
          <a:xfrm>
            <a:off x="1131876" y="1856358"/>
            <a:ext cx="10943746" cy="430887"/>
          </a:xfrm>
          <a:prstGeom prst="rect">
            <a:avLst/>
          </a:prstGeom>
        </p:spPr>
        <p:txBody>
          <a:bodyPr wrap="square">
            <a:spAutoFit/>
          </a:bodyPr>
          <a:lstStyle/>
          <a:p>
            <a:pPr marL="285750" indent="-285750">
              <a:buClr>
                <a:srgbClr val="00B0F0"/>
              </a:buClr>
              <a:buFont typeface="Wingdings" charset="2"/>
              <a:buChar char="§"/>
            </a:pPr>
            <a:r>
              <a:rPr lang="en-CA" sz="2200" dirty="0"/>
              <a:t>Next meeting Thursday February 21</a:t>
            </a:r>
            <a:r>
              <a:rPr lang="en-CA" sz="2200" baseline="30000" dirty="0"/>
              <a:t>st</a:t>
            </a:r>
            <a:r>
              <a:rPr lang="en-CA" sz="2200" dirty="0"/>
              <a:t> 2019 12:30?</a:t>
            </a:r>
          </a:p>
        </p:txBody>
      </p:sp>
    </p:spTree>
    <p:extLst>
      <p:ext uri="{BB962C8B-B14F-4D97-AF65-F5344CB8AC3E}">
        <p14:creationId xmlns:p14="http://schemas.microsoft.com/office/powerpoint/2010/main" val="3039654903"/>
      </p:ext>
    </p:extLst>
  </p:cSld>
  <p:clrMapOvr>
    <a:masterClrMapping/>
  </p:clrMapOvr>
</p:sld>
</file>

<file path=ppt/theme/theme1.xml><?xml version="1.0" encoding="utf-8"?>
<a:theme xmlns:a="http://schemas.openxmlformats.org/drawingml/2006/main" name="Custom Design">
  <a:themeElements>
    <a:clrScheme name="TRIUMF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IUMF_Light_03" id="{4D894E19-41A3-8842-A464-3F12065EEF05}" vid="{B960C763-9EE8-8C4A-B0B5-CE3D986AFA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Custom Design</Template>
  <TotalTime>15196</TotalTime>
  <Words>1260</Words>
  <Application>Microsoft Macintosh PowerPoint</Application>
  <PresentationFormat>Widescreen</PresentationFormat>
  <Paragraphs>182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Custom Design</vt:lpstr>
      <vt:lpstr>Particle Physics Faculty Meeting</vt:lpstr>
      <vt:lpstr>SMM – Important Dates</vt:lpstr>
      <vt:lpstr>NEW Opportunities</vt:lpstr>
      <vt:lpstr>EHS Update</vt:lpstr>
      <vt:lpstr>Goals 2019</vt:lpstr>
      <vt:lpstr>Objectives 2019</vt:lpstr>
      <vt:lpstr>Objectives 2018</vt:lpstr>
      <vt:lpstr>Objectives 2018</vt:lpstr>
      <vt:lpstr>Objectives 2018</vt:lpstr>
      <vt:lpstr>Risks and Budget</vt:lpstr>
      <vt:lpstr>MOB 201</vt:lpstr>
      <vt:lpstr>MOB 201</vt:lpstr>
      <vt:lpstr>MOB 201</vt:lpstr>
      <vt:lpstr>Trailer FF Move / MOB 201</vt:lpstr>
      <vt:lpstr>Committee Updates</vt:lpstr>
      <vt:lpstr>Project News</vt:lpstr>
      <vt:lpstr>AOB</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Oliver Stelzer-Chilton</dc:creator>
  <cp:lastModifiedBy>Microsoft Office User</cp:lastModifiedBy>
  <cp:revision>194</cp:revision>
  <dcterms:created xsi:type="dcterms:W3CDTF">2018-01-29T04:01:54Z</dcterms:created>
  <dcterms:modified xsi:type="dcterms:W3CDTF">2019-01-24T21:56:47Z</dcterms:modified>
</cp:coreProperties>
</file>