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047" r:id="rId1"/>
    <p:sldMasterId id="2147485059" r:id="rId2"/>
  </p:sldMasterIdLst>
  <p:notesMasterIdLst>
    <p:notesMasterId r:id="rId22"/>
  </p:notesMasterIdLst>
  <p:handoutMasterIdLst>
    <p:handoutMasterId r:id="rId23"/>
  </p:handoutMasterIdLst>
  <p:sldIdLst>
    <p:sldId id="1488" r:id="rId3"/>
    <p:sldId id="1485" r:id="rId4"/>
    <p:sldId id="1499" r:id="rId5"/>
    <p:sldId id="1501" r:id="rId6"/>
    <p:sldId id="1502" r:id="rId7"/>
    <p:sldId id="1496" r:id="rId8"/>
    <p:sldId id="263" r:id="rId9"/>
    <p:sldId id="1492" r:id="rId10"/>
    <p:sldId id="262" r:id="rId11"/>
    <p:sldId id="265" r:id="rId12"/>
    <p:sldId id="1509" r:id="rId13"/>
    <p:sldId id="272" r:id="rId14"/>
    <p:sldId id="1484" r:id="rId15"/>
    <p:sldId id="1490" r:id="rId16"/>
    <p:sldId id="1504" r:id="rId17"/>
    <p:sldId id="258" r:id="rId18"/>
    <p:sldId id="274" r:id="rId19"/>
    <p:sldId id="1519" r:id="rId20"/>
    <p:sldId id="1491" r:id="rId21"/>
  </p:sldIdLst>
  <p:sldSz cx="9144000" cy="6858000" type="screen4x3"/>
  <p:notesSz cx="674211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u="sng" kern="1200">
        <a:solidFill>
          <a:schemeClr val="tx1"/>
        </a:solidFill>
        <a:latin typeface="Times New Roman" pitchFamily="18" charset="0"/>
        <a:ea typeface="メイリオ" pitchFamily="50" charset="-128"/>
        <a:cs typeface="メイリオ" pitchFamily="50" charset="-128"/>
      </a:defRPr>
    </a:lvl1pPr>
    <a:lvl2pPr marL="457200" algn="l" rtl="0" fontAlgn="base">
      <a:spcBef>
        <a:spcPct val="0"/>
      </a:spcBef>
      <a:spcAft>
        <a:spcPct val="0"/>
      </a:spcAft>
      <a:defRPr kumimoji="1" b="1" u="sng" kern="1200">
        <a:solidFill>
          <a:schemeClr val="tx1"/>
        </a:solidFill>
        <a:latin typeface="Times New Roman" pitchFamily="18" charset="0"/>
        <a:ea typeface="メイリオ" pitchFamily="50" charset="-128"/>
        <a:cs typeface="メイリオ" pitchFamily="50" charset="-128"/>
      </a:defRPr>
    </a:lvl2pPr>
    <a:lvl3pPr marL="914400" algn="l" rtl="0" fontAlgn="base">
      <a:spcBef>
        <a:spcPct val="0"/>
      </a:spcBef>
      <a:spcAft>
        <a:spcPct val="0"/>
      </a:spcAft>
      <a:defRPr kumimoji="1" b="1" u="sng" kern="1200">
        <a:solidFill>
          <a:schemeClr val="tx1"/>
        </a:solidFill>
        <a:latin typeface="Times New Roman" pitchFamily="18" charset="0"/>
        <a:ea typeface="メイリオ" pitchFamily="50" charset="-128"/>
        <a:cs typeface="メイリオ" pitchFamily="50" charset="-128"/>
      </a:defRPr>
    </a:lvl3pPr>
    <a:lvl4pPr marL="1371600" algn="l" rtl="0" fontAlgn="base">
      <a:spcBef>
        <a:spcPct val="0"/>
      </a:spcBef>
      <a:spcAft>
        <a:spcPct val="0"/>
      </a:spcAft>
      <a:defRPr kumimoji="1" b="1" u="sng" kern="1200">
        <a:solidFill>
          <a:schemeClr val="tx1"/>
        </a:solidFill>
        <a:latin typeface="Times New Roman" pitchFamily="18" charset="0"/>
        <a:ea typeface="メイリオ" pitchFamily="50" charset="-128"/>
        <a:cs typeface="メイリオ" pitchFamily="50" charset="-128"/>
      </a:defRPr>
    </a:lvl4pPr>
    <a:lvl5pPr marL="1828800" algn="l" rtl="0" fontAlgn="base">
      <a:spcBef>
        <a:spcPct val="0"/>
      </a:spcBef>
      <a:spcAft>
        <a:spcPct val="0"/>
      </a:spcAft>
      <a:defRPr kumimoji="1" b="1" u="sng" kern="1200">
        <a:solidFill>
          <a:schemeClr val="tx1"/>
        </a:solidFill>
        <a:latin typeface="Times New Roman" pitchFamily="18" charset="0"/>
        <a:ea typeface="メイリオ" pitchFamily="50" charset="-128"/>
        <a:cs typeface="メイリオ" pitchFamily="50" charset="-128"/>
      </a:defRPr>
    </a:lvl5pPr>
    <a:lvl6pPr marL="2286000" algn="l" defTabSz="914400" rtl="0" eaLnBrk="1" latinLnBrk="0" hangingPunct="1">
      <a:defRPr kumimoji="1" b="1" u="sng" kern="1200">
        <a:solidFill>
          <a:schemeClr val="tx1"/>
        </a:solidFill>
        <a:latin typeface="Times New Roman" pitchFamily="18" charset="0"/>
        <a:ea typeface="メイリオ" pitchFamily="50" charset="-128"/>
        <a:cs typeface="メイリオ" pitchFamily="50" charset="-128"/>
      </a:defRPr>
    </a:lvl6pPr>
    <a:lvl7pPr marL="2743200" algn="l" defTabSz="914400" rtl="0" eaLnBrk="1" latinLnBrk="0" hangingPunct="1">
      <a:defRPr kumimoji="1" b="1" u="sng" kern="1200">
        <a:solidFill>
          <a:schemeClr val="tx1"/>
        </a:solidFill>
        <a:latin typeface="Times New Roman" pitchFamily="18" charset="0"/>
        <a:ea typeface="メイリオ" pitchFamily="50" charset="-128"/>
        <a:cs typeface="メイリオ" pitchFamily="50" charset="-128"/>
      </a:defRPr>
    </a:lvl7pPr>
    <a:lvl8pPr marL="3200400" algn="l" defTabSz="914400" rtl="0" eaLnBrk="1" latinLnBrk="0" hangingPunct="1">
      <a:defRPr kumimoji="1" b="1" u="sng" kern="1200">
        <a:solidFill>
          <a:schemeClr val="tx1"/>
        </a:solidFill>
        <a:latin typeface="Times New Roman" pitchFamily="18" charset="0"/>
        <a:ea typeface="メイリオ" pitchFamily="50" charset="-128"/>
        <a:cs typeface="メイリオ" pitchFamily="50" charset="-128"/>
      </a:defRPr>
    </a:lvl8pPr>
    <a:lvl9pPr marL="3657600" algn="l" defTabSz="914400" rtl="0" eaLnBrk="1" latinLnBrk="0" hangingPunct="1">
      <a:defRPr kumimoji="1" b="1" u="sng" kern="1200">
        <a:solidFill>
          <a:schemeClr val="tx1"/>
        </a:solidFill>
        <a:latin typeface="Times New Roman" pitchFamily="18" charset="0"/>
        <a:ea typeface="メイリオ" pitchFamily="50" charset="-128"/>
        <a:cs typeface="メイリオ" pitchFamily="5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FFFFFF"/>
    <a:srgbClr val="4F81BD"/>
    <a:srgbClr val="FF40FF"/>
    <a:srgbClr val="21D7ED"/>
    <a:srgbClr val="00FDFF"/>
    <a:srgbClr val="9437FF"/>
    <a:srgbClr val="683294"/>
    <a:srgbClr val="3333FF"/>
    <a:srgbClr val="00E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3" autoAdjust="0"/>
    <p:restoredTop sz="97430" autoAdjust="0"/>
  </p:normalViewPr>
  <p:slideViewPr>
    <p:cSldViewPr snapToGrid="0">
      <p:cViewPr varScale="1">
        <p:scale>
          <a:sx n="128" d="100"/>
          <a:sy n="128" d="100"/>
        </p:scale>
        <p:origin x="2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7" tIns="45154" rIns="90307" bIns="45154" numCol="1" anchor="t" anchorCtr="0" compatLnSpc="1">
            <a:prstTxWarp prst="textNoShape">
              <a:avLst/>
            </a:prstTxWarp>
          </a:bodyPr>
          <a:lstStyle>
            <a:lvl1pPr defTabSz="903288">
              <a:defRPr sz="1100" b="0" u="none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225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7" tIns="45154" rIns="90307" bIns="45154" numCol="1" anchor="t" anchorCtr="0" compatLnSpc="1">
            <a:prstTxWarp prst="textNoShape">
              <a:avLst/>
            </a:prstTxWarp>
          </a:bodyPr>
          <a:lstStyle>
            <a:lvl1pPr algn="r" defTabSz="903288">
              <a:defRPr sz="1100" b="0" u="none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7" tIns="45154" rIns="90307" bIns="45154" numCol="1" anchor="b" anchorCtr="0" compatLnSpc="1">
            <a:prstTxWarp prst="textNoShape">
              <a:avLst/>
            </a:prstTxWarp>
          </a:bodyPr>
          <a:lstStyle>
            <a:lvl1pPr defTabSz="903288">
              <a:defRPr sz="1100" b="0" u="none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8950"/>
            <a:ext cx="29225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7" tIns="45154" rIns="90307" bIns="4515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100" b="0" u="none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F549CD1-0872-4E47-A1ED-9464EAA472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256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7" tIns="45154" rIns="90307" bIns="45154" numCol="1" anchor="t" anchorCtr="0" compatLnSpc="1">
            <a:prstTxWarp prst="textNoShape">
              <a:avLst/>
            </a:prstTxWarp>
          </a:bodyPr>
          <a:lstStyle>
            <a:lvl1pPr defTabSz="903288">
              <a:defRPr sz="1100" b="0" u="none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225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7" tIns="45154" rIns="90307" bIns="45154" numCol="1" anchor="t" anchorCtr="0" compatLnSpc="1">
            <a:prstTxWarp prst="textNoShape">
              <a:avLst/>
            </a:prstTxWarp>
          </a:bodyPr>
          <a:lstStyle>
            <a:lvl1pPr algn="r" defTabSz="903288">
              <a:defRPr sz="1100" b="0" u="none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87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9475"/>
            <a:ext cx="5395913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7" tIns="45154" rIns="90307" bIns="45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7" tIns="45154" rIns="90307" bIns="45154" numCol="1" anchor="b" anchorCtr="0" compatLnSpc="1">
            <a:prstTxWarp prst="textNoShape">
              <a:avLst/>
            </a:prstTxWarp>
          </a:bodyPr>
          <a:lstStyle>
            <a:lvl1pPr defTabSz="903288">
              <a:defRPr sz="1100" b="0" u="none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8950"/>
            <a:ext cx="29225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07" tIns="45154" rIns="90307" bIns="4515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100" b="0" u="none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7E82DFE-B1F5-4B49-A042-68B26408BD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928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E281C-E218-4BE9-A5F6-10EC78DD9D9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1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5CBDB-BA60-9B88-7AAC-0FDA2EC94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C4542D-8A48-FAA6-6742-49BEC967E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5A9F3D3-6D43-EB31-EEE3-A47BF8F58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BBDBAB-2D9A-6E4E-BD26-1FB4FBC21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E281C-E218-4BE9-A5F6-10EC78DD9D9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2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E281C-E218-4BE9-A5F6-10EC78DD9D9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6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8297-DEFB-5D44-03E6-49A7E8EA2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5F642B-4BF3-AC56-3C80-481591A1A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0175C01-8E5E-AD9A-6A54-35EC3BE09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3C53F-4C1D-AF44-0DDD-01A42BC92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E281C-E218-4BE9-A5F6-10EC78DD9D9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1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C5BD-F7C2-4920-A1B1-0F518A1D9FF5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9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82A7-9007-449D-BE23-5AC6C838042D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2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671C-F1F8-4CC9-BBA3-2F796F04C85F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96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93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47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68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57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09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36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99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23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4135-5ABD-4A6A-B553-C258DC43633F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062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203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130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96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5C25-4C63-46B7-873C-2EA9E7C48F08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46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1283-C7B5-45FD-85EF-8554BB1B8EE3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0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3E38-10B5-4519-91DB-7D4AAB78774C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32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EAC5-0E90-42CB-89A0-74513FCCF7A8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1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3E32-7F0F-4386-A17B-C846020CF052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06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E783-88C6-4DF6-9DA5-B02B69C03947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33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E924-CF6C-4D71-B823-555E273FC8BF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81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6EA0-5E67-4821-83C6-971A22CFA50C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4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8" r:id="rId1"/>
    <p:sldLayoutId id="2147485049" r:id="rId2"/>
    <p:sldLayoutId id="2147485050" r:id="rId3"/>
    <p:sldLayoutId id="2147485051" r:id="rId4"/>
    <p:sldLayoutId id="2147485052" r:id="rId5"/>
    <p:sldLayoutId id="2147485053" r:id="rId6"/>
    <p:sldLayoutId id="2147485054" r:id="rId7"/>
    <p:sldLayoutId id="2147485055" r:id="rId8"/>
    <p:sldLayoutId id="2147485056" r:id="rId9"/>
    <p:sldLayoutId id="2147485057" r:id="rId10"/>
    <p:sldLayoutId id="214748505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0D50-192F-4B2B-B890-28031C075089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3587-ACC8-488F-BE22-3BAFF2E3F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0" r:id="rId1"/>
    <p:sldLayoutId id="2147485061" r:id="rId2"/>
    <p:sldLayoutId id="2147485062" r:id="rId3"/>
    <p:sldLayoutId id="2147485063" r:id="rId4"/>
    <p:sldLayoutId id="2147485064" r:id="rId5"/>
    <p:sldLayoutId id="2147485065" r:id="rId6"/>
    <p:sldLayoutId id="2147485066" r:id="rId7"/>
    <p:sldLayoutId id="2147485067" r:id="rId8"/>
    <p:sldLayoutId id="2147485068" r:id="rId9"/>
    <p:sldLayoutId id="2147485069" r:id="rId10"/>
    <p:sldLayoutId id="21474850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1.tiff"/><Relationship Id="rId7" Type="http://schemas.openxmlformats.org/officeDocument/2006/relationships/image" Target="../media/image32.png"/><Relationship Id="rId12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2.tiff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gif"/><Relationship Id="rId5" Type="http://schemas.openxmlformats.org/officeDocument/2006/relationships/image" Target="../media/image40.emf"/><Relationship Id="rId4" Type="http://schemas.openxmlformats.org/officeDocument/2006/relationships/image" Target="../media/image39.tiff"/><Relationship Id="rId9" Type="http://schemas.openxmlformats.org/officeDocument/2006/relationships/image" Target="../media/image4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0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519687B-0E1A-7459-CED4-DBD3AC53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3D2FB4-B549-9829-FAD1-0C6C3F709DC1}"/>
              </a:ext>
            </a:extLst>
          </p:cNvPr>
          <p:cNvSpPr txBox="1"/>
          <p:nvPr/>
        </p:nvSpPr>
        <p:spPr>
          <a:xfrm>
            <a:off x="422413" y="1082034"/>
            <a:ext cx="829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kern="100" dirty="0">
                <a:solidFill>
                  <a:srgbClr val="000000"/>
                </a:solidFill>
                <a:effectLst/>
                <a:latin typeface="Helvetica" pitchFamily="2" charset="0"/>
                <a:ea typeface="ＭＳ 明朝" panose="02020609040205080304" pitchFamily="49" charset="-128"/>
                <a:cs typeface="Times New Roman" panose="02020603050405020304" pitchFamily="18" charset="0"/>
              </a:rPr>
              <a:t>Extension of Dynamical Kubo-</a:t>
            </a:r>
            <a:r>
              <a:rPr lang="en-US" altLang="ja-JP" sz="2400" b="0" u="none" kern="100" dirty="0" err="1">
                <a:solidFill>
                  <a:srgbClr val="000000"/>
                </a:solidFill>
                <a:effectLst/>
                <a:latin typeface="Helvetica" pitchFamily="2" charset="0"/>
                <a:ea typeface="ＭＳ 明朝" panose="02020609040205080304" pitchFamily="49" charset="-128"/>
                <a:cs typeface="Times New Roman" panose="02020603050405020304" pitchFamily="18" charset="0"/>
              </a:rPr>
              <a:t>Toyabe</a:t>
            </a:r>
            <a:r>
              <a:rPr lang="en-US" altLang="ja-JP" sz="2400" b="0" u="none" kern="100" dirty="0">
                <a:solidFill>
                  <a:srgbClr val="000000"/>
                </a:solidFill>
                <a:effectLst/>
                <a:latin typeface="Helvetica" pitchFamily="2" charset="0"/>
                <a:ea typeface="ＭＳ 明朝" panose="02020609040205080304" pitchFamily="49" charset="-128"/>
                <a:cs typeface="Times New Roman" panose="02020603050405020304" pitchFamily="18" charset="0"/>
              </a:rPr>
              <a:t> Relaxation Function for the Refinement of Ion Dynamics Analysis</a:t>
            </a:r>
            <a:endParaRPr lang="ja-JP" altLang="ja-JP" sz="2400" b="0" u="none" kern="100">
              <a:solidFill>
                <a:srgbClr val="000000"/>
              </a:solidFill>
              <a:effectLst/>
              <a:latin typeface="Helvetica" pitchFamily="2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9BA90B-92C9-BA6F-55DD-49BCFCD7CD91}"/>
              </a:ext>
            </a:extLst>
          </p:cNvPr>
          <p:cNvSpPr txBox="1"/>
          <p:nvPr/>
        </p:nvSpPr>
        <p:spPr>
          <a:xfrm>
            <a:off x="387626" y="3117397"/>
            <a:ext cx="82991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b="0" u="none" kern="100" dirty="0">
                <a:effectLst/>
                <a:latin typeface="Helvetica" pitchFamily="2" charset="0"/>
                <a:ea typeface="ＭＳ 明朝" panose="02020609040205080304" pitchFamily="49" charset="-128"/>
                <a:cs typeface="Arial" panose="020B0604020202020204" pitchFamily="34" charset="0"/>
              </a:rPr>
              <a:t>Takashi U. Ito</a:t>
            </a:r>
            <a:r>
              <a:rPr lang="en-US" altLang="ja-JP" sz="1800" b="0" u="none" kern="100" baseline="30000" dirty="0">
                <a:effectLst/>
                <a:latin typeface="Helvetica" pitchFamily="2" charset="0"/>
                <a:ea typeface="ＭＳ 明朝" panose="02020609040205080304" pitchFamily="49" charset="-128"/>
                <a:cs typeface="Arial" panose="020B0604020202020204" pitchFamily="34" charset="0"/>
              </a:rPr>
              <a:t>1)</a:t>
            </a:r>
            <a:r>
              <a:rPr lang="en-US" altLang="ja-JP" sz="1800" b="0" u="none" kern="100" dirty="0">
                <a:effectLst/>
                <a:latin typeface="Helvetica" pitchFamily="2" charset="0"/>
                <a:ea typeface="ＭＳ 明朝" panose="02020609040205080304" pitchFamily="49" charset="-128"/>
                <a:cs typeface="Arial" panose="020B0604020202020204" pitchFamily="34" charset="0"/>
              </a:rPr>
              <a:t> and Ryosuke Kadono</a:t>
            </a:r>
            <a:r>
              <a:rPr lang="en-US" altLang="ja-JP" sz="1800" b="0" u="none" kern="100" baseline="30000" dirty="0">
                <a:effectLst/>
                <a:latin typeface="Helvetica" pitchFamily="2" charset="0"/>
                <a:ea typeface="ＭＳ 明朝" panose="02020609040205080304" pitchFamily="49" charset="-128"/>
                <a:cs typeface="Arial" panose="020B0604020202020204" pitchFamily="34" charset="0"/>
              </a:rPr>
              <a:t>2)</a:t>
            </a:r>
          </a:p>
          <a:p>
            <a:pPr algn="ctr"/>
            <a:endParaRPr lang="en-US" altLang="ja-JP" b="0" u="none" kern="100" baseline="30000" dirty="0">
              <a:latin typeface="Helvetica" pitchFamily="2" charset="0"/>
              <a:ea typeface="ＭＳ 明朝" panose="02020609040205080304" pitchFamily="49" charset="-128"/>
              <a:cs typeface="Arial" panose="020B0604020202020204" pitchFamily="34" charset="0"/>
            </a:endParaRPr>
          </a:p>
          <a:p>
            <a:pPr algn="ctr"/>
            <a:endParaRPr lang="en-US" altLang="ja-JP" sz="1800" b="0" u="none" kern="100" baseline="30000" dirty="0">
              <a:effectLst/>
              <a:latin typeface="Helvetica" pitchFamily="2" charset="0"/>
              <a:ea typeface="ＭＳ 明朝" panose="02020609040205080304" pitchFamily="49" charset="-128"/>
              <a:cs typeface="Arial" panose="020B0604020202020204" pitchFamily="34" charset="0"/>
            </a:endParaRPr>
          </a:p>
          <a:p>
            <a:pPr algn="ctr"/>
            <a:endParaRPr lang="en-US" altLang="ja-JP" sz="1800" b="0" u="none" kern="100" baseline="30000" dirty="0">
              <a:effectLst/>
              <a:latin typeface="Helvetica" pitchFamily="2" charset="0"/>
              <a:ea typeface="ＭＳ 明朝" panose="02020609040205080304" pitchFamily="49" charset="-128"/>
              <a:cs typeface="Arial" panose="020B0604020202020204" pitchFamily="34" charset="0"/>
            </a:endParaRPr>
          </a:p>
          <a:p>
            <a:pPr algn="ctr"/>
            <a:endParaRPr lang="ja-JP" altLang="ja-JP" sz="1800" b="0" u="none" kern="100">
              <a:effectLst/>
              <a:latin typeface="Helvetica" pitchFamily="2" charset="0"/>
              <a:ea typeface="ＭＳ 明朝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1800" b="0" u="none" kern="100" baseline="30000" dirty="0">
                <a:effectLst/>
                <a:latin typeface="Helvetica" pitchFamily="2" charset="0"/>
                <a:ea typeface="ＭＳ 明朝" panose="02020609040205080304" pitchFamily="49" charset="-128"/>
                <a:cs typeface="Arial" panose="020B0604020202020204" pitchFamily="34" charset="0"/>
              </a:rPr>
              <a:t>1</a:t>
            </a:r>
            <a:r>
              <a:rPr lang="en-US" altLang="ja-JP" sz="1800" b="0" u="none" kern="100" baseline="30000" dirty="0">
                <a:solidFill>
                  <a:srgbClr val="000000"/>
                </a:solidFill>
                <a:effectLst/>
                <a:latin typeface="Helvetica" pitchFamily="2" charset="0"/>
                <a:ea typeface="ＭＳ 明朝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en-US" altLang="ja-JP" sz="1800" b="0" u="none" kern="100" dirty="0">
                <a:solidFill>
                  <a:srgbClr val="000000"/>
                </a:solidFill>
                <a:effectLst/>
                <a:latin typeface="Helvetica" pitchFamily="2" charset="0"/>
                <a:ea typeface="ＭＳ 明朝" panose="02020609040205080304" pitchFamily="49" charset="-128"/>
                <a:cs typeface="Arial" panose="020B0604020202020204" pitchFamily="34" charset="0"/>
              </a:rPr>
              <a:t> Advanced Science Research Center, Japan Atomic Energy Agency, Tokai, Ibaraki 319-1195, Japan </a:t>
            </a:r>
            <a:endParaRPr lang="ja-JP" altLang="ja-JP" sz="1800" b="0" u="none" kern="100">
              <a:effectLst/>
              <a:latin typeface="Helvetica" pitchFamily="2" charset="0"/>
              <a:ea typeface="ＭＳ 明朝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1800" b="0" u="none" kern="100" baseline="30000" dirty="0">
                <a:solidFill>
                  <a:srgbClr val="000000"/>
                </a:solidFill>
                <a:effectLst/>
                <a:latin typeface="Helvetica" pitchFamily="2" charset="0"/>
                <a:ea typeface="ＭＳ 明朝" panose="02020609040205080304" pitchFamily="49" charset="-128"/>
                <a:cs typeface="Arial" panose="020B0604020202020204" pitchFamily="34" charset="0"/>
              </a:rPr>
              <a:t>2)</a:t>
            </a:r>
            <a:r>
              <a:rPr lang="en-US" altLang="ja-JP" sz="1800" b="0" u="none" kern="100" dirty="0">
                <a:solidFill>
                  <a:srgbClr val="000000"/>
                </a:solidFill>
                <a:effectLst/>
                <a:latin typeface="Helvetica" pitchFamily="2" charset="0"/>
                <a:ea typeface="ＭＳ 明朝" panose="02020609040205080304" pitchFamily="49" charset="-128"/>
                <a:cs typeface="Arial" panose="020B0604020202020204" pitchFamily="34" charset="0"/>
              </a:rPr>
              <a:t> Institute of Materials Structure Science, High Energy Accelerator Research Organization (KEK), Tsukuba, Ibaraki 305-0801, Japan</a:t>
            </a:r>
            <a:endParaRPr lang="ja-JP" altLang="ja-JP" sz="1800" b="0" u="none" kern="100">
              <a:effectLst/>
              <a:latin typeface="Helvetica" pitchFamily="2" charset="0"/>
              <a:ea typeface="ＭＳ 明朝" panose="02020609040205080304" pitchFamily="49" charset="-128"/>
              <a:cs typeface="Arial" panose="020B0604020202020204" pitchFamily="34" charset="0"/>
            </a:endParaRPr>
          </a:p>
          <a:p>
            <a:endParaRPr kumimoji="1" lang="ja-JP" altLang="en-US" b="0" u="none">
              <a:latin typeface="Helvetica" pitchFamily="2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0302D1-1233-3C7F-4454-680B184A2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79" y="2298247"/>
            <a:ext cx="1219200" cy="163830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FE8EEA7-61D4-EA0A-F75F-7BE33B38DF8D}"/>
              </a:ext>
            </a:extLst>
          </p:cNvPr>
          <p:cNvGrpSpPr/>
          <p:nvPr/>
        </p:nvGrpSpPr>
        <p:grpSpPr>
          <a:xfrm>
            <a:off x="0" y="-1"/>
            <a:ext cx="9144000" cy="793176"/>
            <a:chOff x="0" y="-1"/>
            <a:chExt cx="9144000" cy="79317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F9E1328-3C20-F7ED-074E-36EFC0F9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-1"/>
              <a:ext cx="7772400" cy="793175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C8CD838-D1FA-1EDE-9434-7A73AB462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2400" cy="793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47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C90241B-7FA6-5F9D-4A48-0DF333EC4B60}"/>
              </a:ext>
            </a:extLst>
          </p:cNvPr>
          <p:cNvGrpSpPr/>
          <p:nvPr/>
        </p:nvGrpSpPr>
        <p:grpSpPr>
          <a:xfrm>
            <a:off x="1840834" y="1548643"/>
            <a:ext cx="6905651" cy="4682868"/>
            <a:chOff x="805354" y="2438582"/>
            <a:chExt cx="5623001" cy="3813076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B1B9AAF6-E160-0E68-FF8F-B900B8529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260"/>
            <a:stretch/>
          </p:blipFill>
          <p:spPr>
            <a:xfrm>
              <a:off x="1126711" y="2438582"/>
              <a:ext cx="5301644" cy="3813076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99952B6-E5D7-45E1-BD1E-77CA54B54055}"/>
                </a:ext>
              </a:extLst>
            </p:cNvPr>
            <p:cNvSpPr/>
            <p:nvPr/>
          </p:nvSpPr>
          <p:spPr>
            <a:xfrm rot="16200000">
              <a:off x="665848" y="4061443"/>
              <a:ext cx="579746" cy="3007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</a:t>
              </a:r>
              <a:r>
                <a:rPr kumimoji="0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EA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kumimoji="0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t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)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D121310-1543-8654-0492-47CD3175AB72}"/>
                  </a:ext>
                </a:extLst>
              </p:cNvPr>
              <p:cNvSpPr txBox="1"/>
              <p:nvPr/>
            </p:nvSpPr>
            <p:spPr>
              <a:xfrm>
                <a:off x="615207" y="910307"/>
                <a:ext cx="3978269" cy="564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ja-JP" altLang="en-US" sz="16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600" b="0" i="0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loc</m:t>
                              </m:r>
                            </m:sub>
                          </m:sSub>
                          <m:r>
                            <a:rPr kumimoji="1" lang="en-US" altLang="ja-JP" sz="16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sSub>
                            <m:sSubPr>
                              <m:ctrlP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600" b="0" i="0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loc</m:t>
                              </m:r>
                            </m:sub>
                          </m:sSub>
                          <m:r>
                            <a:rPr kumimoji="1" lang="en-US" altLang="ja-JP" sz="16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16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16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ja-JP" sz="16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</m:e>
                            <m:sup>
                              <m: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sub>
                            <m:sup>
                              <m: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en-US" altLang="ja-JP" sz="16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0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kumimoji="1" lang="en-US" altLang="ja-JP" sz="16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a:rPr kumimoji="1" lang="en-US" altLang="ja-JP" sz="1600" b="0" i="0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1600" b="0" i="1" u="none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m:rPr>
                              <m:sty m:val="p"/>
                            </m:rPr>
                            <a:rPr kumimoji="1" lang="en-US" altLang="ja-JP" sz="1600" b="0" i="0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kumimoji="1" lang="en-US" altLang="ja-JP" sz="1600" b="0" i="1" u="none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1600" b="0" i="1" u="none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D121310-1543-8654-0492-47CD3175A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07" y="910307"/>
                <a:ext cx="3978269" cy="564898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1C158D7-2435-4BF1-591D-BB49C3AAFA79}"/>
              </a:ext>
            </a:extLst>
          </p:cNvPr>
          <p:cNvGrpSpPr/>
          <p:nvPr/>
        </p:nvGrpSpPr>
        <p:grpSpPr>
          <a:xfrm>
            <a:off x="877458" y="1432412"/>
            <a:ext cx="1781388" cy="2820997"/>
            <a:chOff x="6878960" y="2476058"/>
            <a:chExt cx="1633254" cy="2586413"/>
          </a:xfrm>
        </p:grpSpPr>
        <p:sp>
          <p:nvSpPr>
            <p:cNvPr id="6" name="楕円 7">
              <a:extLst>
                <a:ext uri="{FF2B5EF4-FFF2-40B4-BE49-F238E27FC236}">
                  <a16:creationId xmlns:a16="http://schemas.microsoft.com/office/drawing/2014/main" id="{D14BE9DE-3DF9-DD80-1AB8-F549402E0C60}"/>
                </a:ext>
              </a:extLst>
            </p:cNvPr>
            <p:cNvSpPr/>
            <p:nvPr/>
          </p:nvSpPr>
          <p:spPr>
            <a:xfrm>
              <a:off x="6878960" y="2749711"/>
              <a:ext cx="1084633" cy="1084633"/>
            </a:xfrm>
            <a:prstGeom prst="ellipse">
              <a:avLst/>
            </a:prstGeom>
            <a:gradFill flip="none" rotWithShape="1">
              <a:gsLst>
                <a:gs pos="0">
                  <a:srgbClr val="00E521"/>
                </a:gs>
                <a:gs pos="64000">
                  <a:srgbClr val="4FFF7B">
                    <a:alpha val="20472"/>
                  </a:srgbClr>
                </a:gs>
                <a:gs pos="89000">
                  <a:schemeClr val="bg1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068D0F7D-C46B-1293-87DD-28B91223A88D}"/>
                </a:ext>
              </a:extLst>
            </p:cNvPr>
            <p:cNvCxnSpPr>
              <a:cxnSpLocks/>
            </p:cNvCxnSpPr>
            <p:nvPr/>
          </p:nvCxnSpPr>
          <p:spPr>
            <a:xfrm>
              <a:off x="7427454" y="3224591"/>
              <a:ext cx="327454" cy="32745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892D05AE-F148-7BE2-491D-094A8AF5D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7327" y="3224591"/>
              <a:ext cx="420127" cy="117277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36E06405-43FE-F6B3-E47C-797FE4741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5352" y="3224591"/>
              <a:ext cx="142102" cy="38185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CF260D93-887C-60E8-45A0-A326DE8A9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7454" y="3038144"/>
              <a:ext cx="461080" cy="186446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82583F76-3321-764A-B1EF-A7DE6380EB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0693" y="3014414"/>
              <a:ext cx="180584" cy="215152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FCD1B35-1167-1BF8-C784-C31D6FE0FDAA}"/>
                </a:ext>
              </a:extLst>
            </p:cNvPr>
            <p:cNvSpPr txBox="1"/>
            <p:nvPr/>
          </p:nvSpPr>
          <p:spPr>
            <a:xfrm>
              <a:off x="7180886" y="2476058"/>
              <a:ext cx="561496" cy="31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B</a:t>
              </a:r>
              <a:r>
                <a:rPr kumimoji="1" lang="en-US" altLang="ja-JP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dyn</a:t>
              </a:r>
              <a:r>
                <a:rPr lang="en-US" altLang="ja-JP" sz="1600" b="0" u="none" baseline="-25000" dirty="0">
                  <a:solidFill>
                    <a:srgbClr val="00B050"/>
                  </a:solidFill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3C1A4ED3-3DD3-0A00-0227-00C6D420C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9993" y="3249726"/>
              <a:ext cx="335625" cy="155618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28179D3-2A69-C449-C2CA-23903732B3AF}"/>
                </a:ext>
              </a:extLst>
            </p:cNvPr>
            <p:cNvSpPr txBox="1"/>
            <p:nvPr/>
          </p:nvSpPr>
          <p:spPr>
            <a:xfrm>
              <a:off x="7278003" y="3706852"/>
              <a:ext cx="1234211" cy="31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B</a:t>
              </a:r>
              <a:r>
                <a:rPr kumimoji="1" lang="en-US" altLang="ja-JP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sta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4FE97DE0-5A79-4093-5100-BE63202775E4}"/>
                </a:ext>
              </a:extLst>
            </p:cNvPr>
            <p:cNvCxnSpPr/>
            <p:nvPr/>
          </p:nvCxnSpPr>
          <p:spPr>
            <a:xfrm flipV="1">
              <a:off x="7119926" y="3539519"/>
              <a:ext cx="622456" cy="1253863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04349B64-D1F3-4B1D-609B-3267C4604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3663" y="3581303"/>
              <a:ext cx="197762" cy="1224605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C9ED0847-197A-62DA-3E48-51D7F684C2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16429" y="3340355"/>
              <a:ext cx="92268" cy="1445322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117EDB59-24F3-129C-7DF1-693EF2E223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6871" y="3006830"/>
              <a:ext cx="761664" cy="1757827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789A1183-F026-9C28-DBC4-0E31C3E97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0505" y="3038145"/>
              <a:ext cx="134446" cy="1730108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2A0E445-EFEA-B511-B654-2C9CF3825F12}"/>
                </a:ext>
              </a:extLst>
            </p:cNvPr>
            <p:cNvSpPr txBox="1"/>
            <p:nvPr/>
          </p:nvSpPr>
          <p:spPr>
            <a:xfrm>
              <a:off x="6953141" y="4752070"/>
              <a:ext cx="471101" cy="31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</a:t>
              </a:r>
              <a:endParaRPr kumimoji="1" lang="ja-JP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836B2B6-9C01-AC6D-64F1-51E8B35A55B5}"/>
              </a:ext>
            </a:extLst>
          </p:cNvPr>
          <p:cNvSpPr txBox="1"/>
          <p:nvPr/>
        </p:nvSpPr>
        <p:spPr>
          <a:xfrm>
            <a:off x="586577" y="3096265"/>
            <a:ext cx="638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u="none" dirty="0">
                <a:solidFill>
                  <a:srgbClr val="FF0000"/>
                </a:solidFill>
                <a:latin typeface="Calibri" panose="020F0502020204030204"/>
              </a:rPr>
              <a:t>1</a:t>
            </a:r>
            <a:r>
              <a:rPr lang="en-US" altLang="ja-JP" b="0" u="none" dirty="0">
                <a:solidFill>
                  <a:srgbClr val="FF0000"/>
                </a:solidFill>
                <a:latin typeface="Symbol" pitchFamily="2" charset="2"/>
              </a:rPr>
              <a:t>-</a:t>
            </a:r>
            <a:r>
              <a:rPr lang="en-US" altLang="ja-JP" b="0" i="1" u="none" dirty="0">
                <a:solidFill>
                  <a:srgbClr val="FF0000"/>
                </a:solidFill>
                <a:latin typeface="Calibri" panose="020F0502020204030204"/>
              </a:rPr>
              <a:t>Q</a:t>
            </a:r>
            <a:endParaRPr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1E59DC-EAC5-E796-F5C6-D6E260F5B9CA}"/>
              </a:ext>
            </a:extLst>
          </p:cNvPr>
          <p:cNvSpPr txBox="1"/>
          <p:nvPr/>
        </p:nvSpPr>
        <p:spPr>
          <a:xfrm>
            <a:off x="600932" y="1826658"/>
            <a:ext cx="409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1" u="none" dirty="0">
                <a:solidFill>
                  <a:srgbClr val="00B050"/>
                </a:solidFill>
                <a:latin typeface="Calibri" panose="020F0502020204030204"/>
              </a:rPr>
              <a:t>Q</a:t>
            </a:r>
            <a:endParaRPr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9F33343-BBD2-FBC9-CC5C-FCEFBA9BA090}"/>
              </a:ext>
            </a:extLst>
          </p:cNvPr>
          <p:cNvSpPr txBox="1"/>
          <p:nvPr/>
        </p:nvSpPr>
        <p:spPr>
          <a:xfrm>
            <a:off x="0" y="-895"/>
            <a:ext cx="914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Extended DKT function </a:t>
            </a:r>
            <a:r>
              <a:rPr lang="en-US" altLang="ja-JP" sz="2400" b="0" i="1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G</a:t>
            </a:r>
            <a:r>
              <a:rPr lang="en-US" altLang="ja-JP" sz="2400" b="0" u="none" baseline="30000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EA</a:t>
            </a:r>
            <a:r>
              <a:rPr lang="en-US" altLang="ja-JP" sz="2400" b="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(</a:t>
            </a:r>
            <a:r>
              <a:rPr lang="en-US" altLang="ja-JP" sz="2400" b="0" i="1" u="none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</a:t>
            </a:r>
            <a:r>
              <a:rPr lang="en-US" altLang="ja-JP" sz="2400" b="0" u="none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;Δ,Q,ν</a:t>
            </a:r>
            <a:r>
              <a:rPr lang="en-US" altLang="ja-JP" sz="2400" b="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) obtained by Monte Carlo method</a:t>
            </a:r>
            <a:endParaRPr kumimoji="1" lang="ja-JP" altLang="en-US" sz="2400" b="0" u="none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5BC3AC-5277-3919-A0F1-F47E1B27D474}"/>
              </a:ext>
            </a:extLst>
          </p:cNvPr>
          <p:cNvSpPr txBox="1"/>
          <p:nvPr/>
        </p:nvSpPr>
        <p:spPr>
          <a:xfrm>
            <a:off x="1695468" y="6281070"/>
            <a:ext cx="614371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The gross </a:t>
            </a:r>
            <a:r>
              <a:rPr kumimoji="1" lang="en-US" altLang="ja-JP" sz="2000" u="none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lineshape</a:t>
            </a:r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 resembles quasistatic DKT </a:t>
            </a:r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for </a:t>
            </a:r>
            <a:r>
              <a:rPr kumimoji="1" lang="en-US" altLang="ja-JP" sz="20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Q </a:t>
            </a:r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&lt; 1.</a:t>
            </a:r>
            <a:endParaRPr kumimoji="1" lang="ja-JP" altLang="en-US" sz="2000" u="none">
              <a:latin typeface="+mn-lt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5692496-ABA4-7D62-BC1E-26255DB18B20}"/>
              </a:ext>
            </a:extLst>
          </p:cNvPr>
          <p:cNvSpPr txBox="1"/>
          <p:nvPr/>
        </p:nvSpPr>
        <p:spPr>
          <a:xfrm>
            <a:off x="3564577" y="1603034"/>
            <a:ext cx="683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u="none" dirty="0">
                <a:solidFill>
                  <a:srgbClr val="FF0000"/>
                </a:solidFill>
                <a:latin typeface="+mn-lt"/>
                <a:ea typeface="Meiryo UI" panose="020B0604030504040204" pitchFamily="50" charset="-128"/>
              </a:rPr>
              <a:t>ZF</a:t>
            </a:r>
            <a:endParaRPr lang="ja-JP" altLang="en-US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8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AF2EB-D05A-3A0B-A91D-111F33580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98EFE85-4C98-B8B5-B0B1-34D4975BBAE5}"/>
              </a:ext>
            </a:extLst>
          </p:cNvPr>
          <p:cNvGrpSpPr/>
          <p:nvPr/>
        </p:nvGrpSpPr>
        <p:grpSpPr>
          <a:xfrm>
            <a:off x="1082772" y="1106255"/>
            <a:ext cx="4443534" cy="704360"/>
            <a:chOff x="1082772" y="1106255"/>
            <a:chExt cx="4443534" cy="704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FCCA1E-56FB-BC7D-7213-FA5CFB6406BE}"/>
                    </a:ext>
                  </a:extLst>
                </p:cNvPr>
                <p:cNvSpPr txBox="1"/>
                <p:nvPr/>
              </p:nvSpPr>
              <p:spPr>
                <a:xfrm>
                  <a:off x="4108547" y="1106255"/>
                  <a:ext cx="1417759" cy="7043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b="0" i="1" u="none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kumimoji="1" lang="ja-JP" altLang="en-US" sz="2000" b="0" i="1" u="none" smtClean="0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kumimoji="1" lang="en-US" altLang="ja-JP" sz="2000" b="0" i="1" u="none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1" lang="en-US" altLang="ja-JP" sz="2000" b="0" i="1" u="none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ja-JP" sz="2000" b="0" i="0" u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kumimoji="1" lang="en-US" altLang="ja-JP" sz="2000" b="0" i="1" u="none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ja-JP" sz="2000" b="0" i="1" u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num>
                          <m:den>
                            <m:sSubSup>
                              <m:sSubSupPr>
                                <m:ctrlPr>
                                  <a:rPr kumimoji="1" lang="en-US" altLang="ja-JP" sz="2000" b="0" i="1" u="none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000" b="0" i="1" u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1" lang="en-US" altLang="ja-JP" sz="2000" b="0" i="1" u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  <m:sup>
                                <m:r>
                                  <a:rPr kumimoji="1" lang="en-US" altLang="ja-JP" sz="2000" b="0" i="1" u="none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ja-JP" sz="2000" b="0" i="1" u="none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1" lang="en-US" altLang="ja-JP" sz="2000" b="0" i="1" u="none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u="non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kumimoji="1" lang="en-US" altLang="ja-JP" sz="2000" b="0" i="1" u="none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kumimoji="1" lang="ja-JP" altLang="en-US" sz="2000" b="0" u="none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FCCA1E-56FB-BC7D-7213-FA5CFB640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547" y="1106255"/>
                  <a:ext cx="1417759" cy="704360"/>
                </a:xfrm>
                <a:prstGeom prst="rect">
                  <a:avLst/>
                </a:prstGeom>
                <a:blipFill>
                  <a:blip r:embed="rId2"/>
                  <a:stretch>
                    <a:fillRect l="-3540" r="-885" b="-70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6FD3A48-4785-C58F-2BB3-9017E5EC3F38}"/>
                </a:ext>
              </a:extLst>
            </p:cNvPr>
            <p:cNvSpPr txBox="1"/>
            <p:nvPr/>
          </p:nvSpPr>
          <p:spPr>
            <a:xfrm>
              <a:off x="1082772" y="1280075"/>
              <a:ext cx="2883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0" u="none" dirty="0">
                  <a:latin typeface="+mn-lt"/>
                </a:rPr>
                <a:t>Bloembergen</a:t>
              </a:r>
              <a:r>
                <a:rPr lang="en-US" altLang="ja-JP" b="0" u="none" dirty="0">
                  <a:latin typeface="+mn-lt"/>
                </a:rPr>
                <a:t>-Purcell-Pound:</a:t>
              </a:r>
              <a:endParaRPr kumimoji="1" lang="ja-JP" altLang="en-US" b="0" u="none">
                <a:latin typeface="+mn-lt"/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EC9D2C0-F84C-656B-2565-25CBD6902D23}"/>
              </a:ext>
            </a:extLst>
          </p:cNvPr>
          <p:cNvSpPr txBox="1"/>
          <p:nvPr/>
        </p:nvSpPr>
        <p:spPr>
          <a:xfrm>
            <a:off x="1439484" y="5440051"/>
            <a:ext cx="647074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i="1" u="none" dirty="0">
                <a:solidFill>
                  <a:schemeClr val="accent5">
                    <a:lumMod val="50000"/>
                  </a:schemeClr>
                </a:solidFill>
                <a:ea typeface="Meiryo UI" panose="020B0604030504040204" pitchFamily="50" charset="-128"/>
              </a:rPr>
              <a:t>G</a:t>
            </a:r>
            <a:r>
              <a:rPr lang="en-US" altLang="ja-JP" sz="2000" u="none" baseline="30000" dirty="0">
                <a:solidFill>
                  <a:schemeClr val="accent5">
                    <a:lumMod val="50000"/>
                  </a:schemeClr>
                </a:solidFill>
                <a:ea typeface="Meiryo UI" panose="020B0604030504040204" pitchFamily="50" charset="-128"/>
              </a:rPr>
              <a:t>EA</a:t>
            </a:r>
            <a:r>
              <a:rPr lang="en-US" altLang="ja-JP" sz="2000" u="none" dirty="0">
                <a:solidFill>
                  <a:schemeClr val="accent5">
                    <a:lumMod val="50000"/>
                  </a:schemeClr>
                </a:solidFill>
                <a:ea typeface="Meiryo UI" panose="020B0604030504040204" pitchFamily="50" charset="-128"/>
              </a:rPr>
              <a:t>(</a:t>
            </a:r>
            <a:r>
              <a:rPr lang="en-US" altLang="ja-JP" sz="2000" i="1" u="none" dirty="0" err="1">
                <a:solidFill>
                  <a:schemeClr val="accent5">
                    <a:lumMod val="50000"/>
                  </a:schemeClr>
                </a:solidFill>
                <a:ea typeface="Meiryo UI" panose="020B0604030504040204" pitchFamily="50" charset="-128"/>
              </a:rPr>
              <a:t>t</a:t>
            </a:r>
            <a:r>
              <a:rPr lang="en-US" altLang="ja-JP" sz="2000" u="none" dirty="0" err="1">
                <a:solidFill>
                  <a:schemeClr val="accent5">
                    <a:lumMod val="50000"/>
                  </a:schemeClr>
                </a:solidFill>
                <a:ea typeface="Meiryo UI" panose="020B0604030504040204" pitchFamily="50" charset="-128"/>
              </a:rPr>
              <a:t>;Δ,Q,ν</a:t>
            </a:r>
            <a:r>
              <a:rPr lang="en-US" altLang="ja-JP" sz="2000" u="none" dirty="0">
                <a:solidFill>
                  <a:schemeClr val="accent5">
                    <a:lumMod val="50000"/>
                  </a:schemeClr>
                </a:solidFill>
                <a:ea typeface="Meiryo UI" panose="020B0604030504040204" pitchFamily="50" charset="-128"/>
              </a:rPr>
              <a:t>) </a:t>
            </a:r>
            <a:r>
              <a:rPr lang="en-US" altLang="ja-JP" sz="2000" u="none" dirty="0">
                <a:solidFill>
                  <a:srgbClr val="FF0000"/>
                </a:solidFill>
                <a:ea typeface="Meiryo UI" panose="020B0604030504040204" pitchFamily="50" charset="-128"/>
              </a:rPr>
              <a:t>at ZF </a:t>
            </a:r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is dominated by </a:t>
            </a:r>
            <a:r>
              <a:rPr kumimoji="1" lang="en-US" altLang="ja-JP" sz="2000" u="none" dirty="0">
                <a:solidFill>
                  <a:srgbClr val="FF0000"/>
                </a:solidFill>
                <a:latin typeface="+mn-lt"/>
              </a:rPr>
              <a:t>zero</a:t>
            </a:r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kumimoji="1" lang="en-US" altLang="ja-JP" sz="2000" u="none" dirty="0">
                <a:solidFill>
                  <a:srgbClr val="FF0000"/>
                </a:solidFill>
                <a:latin typeface="+mn-lt"/>
              </a:rPr>
              <a:t>fluctuation</a:t>
            </a:r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for </a:t>
            </a:r>
            <a:r>
              <a:rPr kumimoji="1" lang="en-US" altLang="ja-JP" sz="20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Q </a:t>
            </a:r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&lt; 1.</a:t>
            </a:r>
            <a:endParaRPr kumimoji="1" lang="ja-JP" altLang="en-US" sz="2000" u="none">
              <a:latin typeface="+mn-lt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92791C-3C03-6509-3689-4C4F6CB65120}"/>
              </a:ext>
            </a:extLst>
          </p:cNvPr>
          <p:cNvSpPr txBox="1"/>
          <p:nvPr/>
        </p:nvSpPr>
        <p:spPr>
          <a:xfrm>
            <a:off x="0" y="-895"/>
            <a:ext cx="914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Extended DKT function </a:t>
            </a:r>
            <a:r>
              <a:rPr lang="en-US" altLang="ja-JP" sz="2400" b="0" i="1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G</a:t>
            </a:r>
            <a:r>
              <a:rPr lang="en-US" altLang="ja-JP" sz="2400" b="0" u="none" baseline="30000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EA</a:t>
            </a:r>
            <a:r>
              <a:rPr lang="en-US" altLang="ja-JP" sz="2400" b="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(</a:t>
            </a:r>
            <a:r>
              <a:rPr lang="en-US" altLang="ja-JP" sz="2400" b="0" i="1" u="none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</a:t>
            </a:r>
            <a:r>
              <a:rPr lang="en-US" altLang="ja-JP" sz="2400" b="0" u="none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;Δ,Q,ν</a:t>
            </a:r>
            <a:r>
              <a:rPr lang="en-US" altLang="ja-JP" sz="2400" b="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) obtained by Monte Carlo method</a:t>
            </a:r>
            <a:endParaRPr kumimoji="1" lang="ja-JP" altLang="en-US" sz="2400" b="0" u="none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948E30-8806-E115-FB1F-0613E0F046BB}"/>
              </a:ext>
            </a:extLst>
          </p:cNvPr>
          <p:cNvSpPr txBox="1"/>
          <p:nvPr/>
        </p:nvSpPr>
        <p:spPr>
          <a:xfrm>
            <a:off x="1096858" y="609281"/>
            <a:ext cx="681336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The gross </a:t>
            </a:r>
            <a:r>
              <a:rPr kumimoji="1" lang="en-US" altLang="ja-JP" sz="2000" u="none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lineshape</a:t>
            </a:r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 resembles quasistatic DKT </a:t>
            </a:r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for </a:t>
            </a:r>
            <a:r>
              <a:rPr kumimoji="1" lang="en-US" altLang="ja-JP" sz="2000" i="1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Q </a:t>
            </a:r>
            <a:r>
              <a:rPr kumimoji="1" lang="en-US" altLang="ja-JP" sz="2000" u="none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&lt; 1: Why?</a:t>
            </a:r>
            <a:endParaRPr kumimoji="1" lang="ja-JP" altLang="en-US" sz="2000" u="none">
              <a:latin typeface="+mn-lt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601E3C38-D295-605A-0232-20CD0925E7D7}"/>
              </a:ext>
            </a:extLst>
          </p:cNvPr>
          <p:cNvGrpSpPr/>
          <p:nvPr/>
        </p:nvGrpSpPr>
        <p:grpSpPr>
          <a:xfrm>
            <a:off x="1082772" y="1876854"/>
            <a:ext cx="5535854" cy="3310926"/>
            <a:chOff x="1082772" y="1876854"/>
            <a:chExt cx="5535854" cy="3310926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9ED67ED1-EA23-0D29-88C2-0FC791EDA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8" t="27180" r="32758" b="21446"/>
            <a:stretch/>
          </p:blipFill>
          <p:spPr>
            <a:xfrm>
              <a:off x="2428379" y="3020521"/>
              <a:ext cx="1069155" cy="1660085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0FAD54A-B497-6D1F-26E7-2A2ACE1A2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2" t="57284" r="6730" b="23017"/>
            <a:stretch/>
          </p:blipFill>
          <p:spPr>
            <a:xfrm>
              <a:off x="3574442" y="3765100"/>
              <a:ext cx="2732886" cy="885140"/>
            </a:xfrm>
            <a:prstGeom prst="rect">
              <a:avLst/>
            </a:prstGeom>
          </p:spPr>
        </p:pic>
        <p:cxnSp>
          <p:nvCxnSpPr>
            <p:cNvPr id="3" name="直線矢印コネクタ 2">
              <a:extLst>
                <a:ext uri="{FF2B5EF4-FFF2-40B4-BE49-F238E27FC236}">
                  <a16:creationId xmlns:a16="http://schemas.microsoft.com/office/drawing/2014/main" id="{ECE73270-CA2D-DB1B-21B2-62C10AB8F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460" y="2001180"/>
              <a:ext cx="0" cy="3186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7C95BFC-6A1F-C54A-513F-708AC2A1DDE9}"/>
                </a:ext>
              </a:extLst>
            </p:cNvPr>
            <p:cNvSpPr txBox="1"/>
            <p:nvPr/>
          </p:nvSpPr>
          <p:spPr>
            <a:xfrm rot="16200000">
              <a:off x="382452" y="3213457"/>
              <a:ext cx="1800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0" u="none" dirty="0">
                  <a:latin typeface="+mn-lt"/>
                </a:rPr>
                <a:t>Relaxation Rate</a:t>
              </a:r>
              <a:endParaRPr kumimoji="1" lang="ja-JP" altLang="en-US" sz="2000" b="0" i="1" u="none" dirty="0"/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1D3BEF5A-7A7A-7281-EB6A-3F06C7FC0485}"/>
                </a:ext>
              </a:extLst>
            </p:cNvPr>
            <p:cNvCxnSpPr>
              <a:cxnSpLocks/>
            </p:cNvCxnSpPr>
            <p:nvPr/>
          </p:nvCxnSpPr>
          <p:spPr>
            <a:xfrm>
              <a:off x="1972427" y="4644114"/>
              <a:ext cx="46461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49D553B-0DC1-F6B6-2DAF-ED5E00CD71C0}"/>
                </a:ext>
              </a:extLst>
            </p:cNvPr>
            <p:cNvSpPr txBox="1"/>
            <p:nvPr/>
          </p:nvSpPr>
          <p:spPr>
            <a:xfrm>
              <a:off x="2131390" y="4614436"/>
              <a:ext cx="326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b="0" u="none" dirty="0">
                  <a:solidFill>
                    <a:prstClr val="black"/>
                  </a:solidFill>
                  <a:latin typeface="Helvetica" pitchFamily="2" charset="0"/>
                  <a:ea typeface="游ゴシック" panose="020B0400000000000000" pitchFamily="50" charset="-128"/>
                  <a:cs typeface="+mn-cs"/>
                </a:rPr>
                <a:t>0</a:t>
              </a:r>
              <a:endParaRPr lang="ja-JP" altLang="en-US" sz="2000" b="0" u="none" baseline="-25000" dirty="0">
                <a:solidFill>
                  <a:prstClr val="black"/>
                </a:solidFill>
                <a:latin typeface="Helvetica" pitchFamily="2" charset="0"/>
                <a:ea typeface="游ゴシック" panose="020B0400000000000000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E6637A18-46B4-9708-87F0-E63BC4453611}"/>
                    </a:ext>
                  </a:extLst>
                </p:cNvPr>
                <p:cNvSpPr txBox="1"/>
                <p:nvPr/>
              </p:nvSpPr>
              <p:spPr>
                <a:xfrm>
                  <a:off x="2442339" y="2694995"/>
                  <a:ext cx="1079333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u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ja-JP" sz="2000" b="0" i="1" u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ja-JP" sz="2000" b="0" i="1" u="none">
                            <a:latin typeface="Cambria Math" panose="02040503050406030204" pitchFamily="18" charset="0"/>
                          </a:rPr>
                          <m:t>= 0</m:t>
                        </m:r>
                      </m:oMath>
                    </m:oMathPara>
                  </a14:m>
                  <a:endParaRPr kumimoji="1" lang="ja-JP" altLang="en-US" sz="2000" b="0" i="1" u="none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E6637A18-46B4-9708-87F0-E63BC44536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339" y="2694995"/>
                  <a:ext cx="1079333" cy="424796"/>
                </a:xfrm>
                <a:prstGeom prst="rect">
                  <a:avLst/>
                </a:prstGeom>
                <a:blipFill>
                  <a:blip r:embed="rId5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DC42AF97-0E61-CA6D-6779-0BAACD4A6BD7}"/>
                    </a:ext>
                  </a:extLst>
                </p:cNvPr>
                <p:cNvSpPr txBox="1"/>
                <p:nvPr/>
              </p:nvSpPr>
              <p:spPr>
                <a:xfrm>
                  <a:off x="4931261" y="3529316"/>
                  <a:ext cx="1282146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sz="2000" b="0" i="1" u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kumimoji="1" lang="en-US" altLang="ja-JP" sz="2000" b="0" i="1" u="none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000" b="0" i="0" u="none" smtClean="0">
                                <a:latin typeface="Cambria Math" panose="02040503050406030204" pitchFamily="18" charset="0"/>
                              </a:rPr>
                              <m:t>loc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0" i="1" u="none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DC42AF97-0E61-CA6D-6779-0BAACD4A6B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1261" y="3529316"/>
                  <a:ext cx="1282146" cy="424796"/>
                </a:xfrm>
                <a:prstGeom prst="rect">
                  <a:avLst/>
                </a:prstGeom>
                <a:blipFill>
                  <a:blip r:embed="rId6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65FCF19-46BC-12AD-BA58-2794A7FECF81}"/>
                </a:ext>
              </a:extLst>
            </p:cNvPr>
            <p:cNvSpPr txBox="1"/>
            <p:nvPr/>
          </p:nvSpPr>
          <p:spPr>
            <a:xfrm>
              <a:off x="2125844" y="1876854"/>
              <a:ext cx="3291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 b="0" i="1" u="none" dirty="0" err="1"/>
                <a:t>λ</a:t>
              </a:r>
              <a:endParaRPr lang="ja-JP" altLang="en-US" sz="2400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5F19AEDF-FDDC-CA00-C983-DFAD60A89C19}"/>
                </a:ext>
              </a:extLst>
            </p:cNvPr>
            <p:cNvCxnSpPr>
              <a:cxnSpLocks/>
            </p:cNvCxnSpPr>
            <p:nvPr/>
          </p:nvCxnSpPr>
          <p:spPr>
            <a:xfrm>
              <a:off x="4961719" y="3606255"/>
              <a:ext cx="0" cy="106737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948B8D5B-B1A7-AE2B-348A-4E39B883779B}"/>
                    </a:ext>
                  </a:extLst>
                </p:cNvPr>
                <p:cNvSpPr txBox="1"/>
                <p:nvPr/>
              </p:nvSpPr>
              <p:spPr>
                <a:xfrm>
                  <a:off x="1437854" y="2780712"/>
                  <a:ext cx="1201235" cy="390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ja-JP" altLang="en-US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l-GR" altLang="ja-JP" sz="16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ja-JP" altLang="en-US" sz="1600" b="0" u="none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948B8D5B-B1A7-AE2B-348A-4E39B8837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7854" y="2780712"/>
                  <a:ext cx="1201235" cy="390492"/>
                </a:xfrm>
                <a:prstGeom prst="rect">
                  <a:avLst/>
                </a:prstGeom>
                <a:blipFill>
                  <a:blip r:embed="rId7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399FA45-EB9F-9CB7-580F-6AEA2EB77374}"/>
                </a:ext>
              </a:extLst>
            </p:cNvPr>
            <p:cNvSpPr txBox="1"/>
            <p:nvPr/>
          </p:nvSpPr>
          <p:spPr>
            <a:xfrm>
              <a:off x="6165303" y="4543613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0" i="1" u="none" dirty="0">
                  <a:latin typeface="Symbol" pitchFamily="2" charset="2"/>
                </a:rPr>
                <a:t>n</a:t>
              </a:r>
              <a:endParaRPr kumimoji="1" lang="ja-JP" altLang="en-US" sz="2400" b="0" i="1" u="none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4A629382-1A79-0CC1-5D51-4D4B5C81D193}"/>
                    </a:ext>
                  </a:extLst>
                </p:cNvPr>
                <p:cNvSpPr txBox="1"/>
                <p:nvPr/>
              </p:nvSpPr>
              <p:spPr>
                <a:xfrm>
                  <a:off x="4308297" y="3462582"/>
                  <a:ext cx="586571" cy="6267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sz="1600" b="0" i="1" u="none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600" b="0" i="1" u="none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sSup>
                              <m:sSupPr>
                                <m:ctrlPr>
                                  <a:rPr lang="en-US" altLang="ja-JP" sz="1600" b="0" i="1" u="non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1600" b="0" i="1" u="non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altLang="ja-JP" sz="1600" b="0" i="1" u="none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ja-JP" sz="1600" b="0" i="1" u="none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b="0" i="1" u="none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1600" b="0" i="0" u="none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loc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1" lang="ja-JP" altLang="en-US" sz="1600" b="0" i="1" u="none">
                    <a:solidFill>
                      <a:srgbClr val="00B05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4A629382-1A79-0CC1-5D51-4D4B5C81D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297" y="3462582"/>
                  <a:ext cx="586571" cy="6267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DDC40E73-B614-4085-F368-9B9CCE33610A}"/>
                </a:ext>
              </a:extLst>
            </p:cNvPr>
            <p:cNvCxnSpPr/>
            <p:nvPr/>
          </p:nvCxnSpPr>
          <p:spPr>
            <a:xfrm flipV="1">
              <a:off x="2455040" y="4571760"/>
              <a:ext cx="1217432" cy="72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2BF0D9C7-DB77-330F-45FD-568B0D6F8EC4}"/>
              </a:ext>
            </a:extLst>
          </p:cNvPr>
          <p:cNvGrpSpPr/>
          <p:nvPr/>
        </p:nvGrpSpPr>
        <p:grpSpPr>
          <a:xfrm>
            <a:off x="5668215" y="1117277"/>
            <a:ext cx="3143223" cy="668276"/>
            <a:chOff x="5458991" y="1848362"/>
            <a:chExt cx="3143223" cy="668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9AE17F1C-5BF2-52AA-CC13-BBAE1586D366}"/>
                    </a:ext>
                  </a:extLst>
                </p:cNvPr>
                <p:cNvSpPr txBox="1"/>
                <p:nvPr/>
              </p:nvSpPr>
              <p:spPr>
                <a:xfrm>
                  <a:off x="5458991" y="1848362"/>
                  <a:ext cx="1858201" cy="6227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u="none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f>
                          <m:fPr>
                            <m:ctrlPr>
                              <a:rPr lang="en-US" altLang="ja-JP" sz="2000" b="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b="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ja-JP" sz="2000" b="0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000" b="0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altLang="ja-JP" sz="2000" b="0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000" b="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sz="2000" b="0" i="1" u="none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000" b="0" i="1" u="none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altLang="ja-JP" sz="2000" b="0" i="1" u="none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000" b="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sz="2000" b="0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b="0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altLang="ja-JP" sz="2000" b="0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ja-JP" sz="2000" b="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≈2</m:t>
                        </m:r>
                        <m:r>
                          <a:rPr lang="en-US" altLang="ja-JP" sz="2000" b="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kumimoji="1" lang="ja-JP" altLang="en-US" sz="2000" b="0" u="none"/>
                </a:p>
              </p:txBody>
            </p:sp>
          </mc:Choice>
          <mc:Fallback xmlns="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9AE17F1C-5BF2-52AA-CC13-BBAE1586D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8991" y="1848362"/>
                  <a:ext cx="1858201" cy="622735"/>
                </a:xfrm>
                <a:prstGeom prst="rect">
                  <a:avLst/>
                </a:prstGeom>
                <a:blipFill>
                  <a:blip r:embed="rId9"/>
                  <a:stretch>
                    <a:fillRect l="-4762" r="-2041" b="-1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A4A2A4B4-346E-49FE-BDFA-2A6E6107090F}"/>
                </a:ext>
              </a:extLst>
            </p:cNvPr>
            <p:cNvSpPr txBox="1"/>
            <p:nvPr/>
          </p:nvSpPr>
          <p:spPr>
            <a:xfrm>
              <a:off x="7318337" y="202596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0" u="none" dirty="0">
                  <a:solidFill>
                    <a:srgbClr val="7030A0"/>
                  </a:solidFill>
                  <a:latin typeface="+mn-lt"/>
                </a:rPr>
                <a:t>for</a:t>
              </a:r>
              <a:endParaRPr kumimoji="1" lang="ja-JP" altLang="en-US" b="0" u="none">
                <a:solidFill>
                  <a:srgbClr val="7030A0"/>
                </a:solidFill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3EE85BDF-E99F-019C-BF8B-BB3B5DBBC702}"/>
                    </a:ext>
                  </a:extLst>
                </p:cNvPr>
                <p:cNvSpPr txBox="1"/>
                <p:nvPr/>
              </p:nvSpPr>
              <p:spPr>
                <a:xfrm>
                  <a:off x="7724532" y="1922062"/>
                  <a:ext cx="827919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u="non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u="non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1" lang="en-US" altLang="ja-JP" b="0" i="1" u="non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kumimoji="1" lang="en-US" altLang="ja-JP" b="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→0,</m:t>
                        </m:r>
                      </m:oMath>
                    </m:oMathPara>
                  </a14:m>
                  <a:endParaRPr kumimoji="1" lang="ja-JP" altLang="en-US" b="0" u="none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3EE85BDF-E99F-019C-BF8B-BB3B5DBBC7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532" y="1922062"/>
                  <a:ext cx="827919" cy="299313"/>
                </a:xfrm>
                <a:prstGeom prst="rect">
                  <a:avLst/>
                </a:prstGeom>
                <a:blipFill>
                  <a:blip r:embed="rId10"/>
                  <a:stretch>
                    <a:fillRect l="-3030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大かっこ 40">
              <a:extLst>
                <a:ext uri="{FF2B5EF4-FFF2-40B4-BE49-F238E27FC236}">
                  <a16:creationId xmlns:a16="http://schemas.microsoft.com/office/drawing/2014/main" id="{BA962E24-47EB-568F-DF17-1C52AE1A19BC}"/>
                </a:ext>
              </a:extLst>
            </p:cNvPr>
            <p:cNvSpPr/>
            <p:nvPr/>
          </p:nvSpPr>
          <p:spPr>
            <a:xfrm>
              <a:off x="5461412" y="1894030"/>
              <a:ext cx="3140802" cy="622608"/>
            </a:xfrm>
            <a:prstGeom prst="bracketPair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6B1B64AC-0759-DCB2-C1EE-5066D84917CB}"/>
                    </a:ext>
                  </a:extLst>
                </p:cNvPr>
                <p:cNvSpPr txBox="1"/>
                <p:nvPr/>
              </p:nvSpPr>
              <p:spPr>
                <a:xfrm>
                  <a:off x="7788074" y="2205334"/>
                  <a:ext cx="6527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kumimoji="1" lang="en-US" altLang="ja-JP" b="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m:rPr>
                            <m:sty m:val="p"/>
                          </m:rPr>
                          <a:rPr kumimoji="1" lang="el-GR" altLang="ja-JP" b="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kumimoji="1" lang="ja-JP" altLang="en-US" b="0" u="none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6B1B64AC-0759-DCB2-C1EE-5066D8491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8074" y="2205334"/>
                  <a:ext cx="65274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774" r="-5660" b="-90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4A8F071-3DFE-5E0E-E3B8-F596713E7667}"/>
              </a:ext>
            </a:extLst>
          </p:cNvPr>
          <p:cNvGrpSpPr/>
          <p:nvPr/>
        </p:nvGrpSpPr>
        <p:grpSpPr>
          <a:xfrm>
            <a:off x="5222190" y="1872613"/>
            <a:ext cx="3780919" cy="1630349"/>
            <a:chOff x="5222190" y="1872613"/>
            <a:chExt cx="3780919" cy="1630349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8AA05F74-02AE-ED25-898B-CD4C4EE11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349"/>
            <a:stretch/>
          </p:blipFill>
          <p:spPr>
            <a:xfrm>
              <a:off x="5222190" y="1872613"/>
              <a:ext cx="3055107" cy="163034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E4752799-1544-E55B-5B92-21C109036663}"/>
                </a:ext>
              </a:extLst>
            </p:cNvPr>
            <p:cNvGrpSpPr/>
            <p:nvPr/>
          </p:nvGrpSpPr>
          <p:grpSpPr>
            <a:xfrm>
              <a:off x="6498523" y="2602522"/>
              <a:ext cx="2504586" cy="684055"/>
              <a:chOff x="6317039" y="1752018"/>
              <a:chExt cx="2504586" cy="6840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テキスト ボックス 45">
                    <a:extLst>
                      <a:ext uri="{FF2B5EF4-FFF2-40B4-BE49-F238E27FC236}">
                        <a16:creationId xmlns:a16="http://schemas.microsoft.com/office/drawing/2014/main" id="{038EBF7A-F31B-39FA-9418-BD258802F5B3}"/>
                      </a:ext>
                    </a:extLst>
                  </p:cNvPr>
                  <p:cNvSpPr txBox="1"/>
                  <p:nvPr/>
                </p:nvSpPr>
                <p:spPr>
                  <a:xfrm>
                    <a:off x="8027177" y="1803400"/>
                    <a:ext cx="794448" cy="46262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ja-JP" altLang="en-US" sz="1600" b="0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kumimoji="1" lang="en-US" altLang="ja-JP" sz="16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6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16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ja-JP" sz="16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16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kumimoji="1" lang="en-US" altLang="ja-JP" sz="16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600" b="0" u="none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テキスト ボックス 45">
                    <a:extLst>
                      <a:ext uri="{FF2B5EF4-FFF2-40B4-BE49-F238E27FC236}">
                        <a16:creationId xmlns:a16="http://schemas.microsoft.com/office/drawing/2014/main" id="{038EBF7A-F31B-39FA-9418-BD258802F5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7177" y="1803400"/>
                    <a:ext cx="794448" cy="46262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587" t="-2632" r="-1587" b="-1315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8E0FF2D3-7158-ABFE-DDFA-683E140858A0}"/>
                  </a:ext>
                </a:extLst>
              </p:cNvPr>
              <p:cNvSpPr/>
              <p:nvPr/>
            </p:nvSpPr>
            <p:spPr>
              <a:xfrm>
                <a:off x="6317039" y="1752018"/>
                <a:ext cx="1710138" cy="6840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06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527FE13-276F-4131-A01D-57E6F1F96D32}"/>
              </a:ext>
            </a:extLst>
          </p:cNvPr>
          <p:cNvSpPr txBox="1"/>
          <p:nvPr/>
        </p:nvSpPr>
        <p:spPr>
          <a:xfrm>
            <a:off x="576377" y="5664400"/>
            <a:ext cx="815445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μ</a:t>
            </a:r>
            <a:r>
              <a:rPr kumimoji="1" lang="en-US" altLang="ja-JP" sz="18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2" charset="2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en-US" altLang="ja-JP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SR has little sensitivity to Na diffusion</a:t>
            </a:r>
            <a:r>
              <a:rPr lang="en-US" altLang="ja-JP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  <a:cs typeface="+mn-cs"/>
              </a:rPr>
              <a:t> </a:t>
            </a:r>
            <a:r>
              <a:rPr lang="en-US" altLang="ja-JP" b="0" u="none" dirty="0">
                <a:solidFill>
                  <a:srgbClr val="FFFF00"/>
                </a:solidFill>
                <a:latin typeface="+mn-lt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consistent with the conclusion of PRB2020</a:t>
            </a:r>
            <a:r>
              <a:rPr lang="en-US" altLang="ja-JP" b="0" u="none" dirty="0">
                <a:solidFill>
                  <a:srgbClr val="FFFF00"/>
                </a:solidFill>
                <a:latin typeface="+mn-lt"/>
                <a:ea typeface="Meiryo UI" panose="020B0604030504040204" pitchFamily="50" charset="-128"/>
                <a:cs typeface="+mn-cs"/>
              </a:rPr>
              <a:t>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6E435A-DEB1-93EB-63D2-7487EE1EBA8A}"/>
              </a:ext>
            </a:extLst>
          </p:cNvPr>
          <p:cNvSpPr/>
          <p:nvPr/>
        </p:nvSpPr>
        <p:spPr>
          <a:xfrm>
            <a:off x="603128" y="638833"/>
            <a:ext cx="6783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0" u="none" dirty="0">
                <a:solidFill>
                  <a:prstClr val="black"/>
                </a:solidFill>
                <a:latin typeface="Calibri" panose="020F0502020204030204"/>
                <a:ea typeface="Meiryo UI" panose="020B0604030504040204" pitchFamily="50" charset="-128"/>
                <a:cs typeface="+mj-cs"/>
              </a:rPr>
              <a:t>μ</a:t>
            </a:r>
            <a:r>
              <a:rPr lang="en-US" altLang="ja-JP" sz="2000" b="0" u="none" baseline="30000" dirty="0">
                <a:solidFill>
                  <a:prstClr val="black"/>
                </a:solidFill>
                <a:latin typeface="Symbol" pitchFamily="2" charset="2"/>
                <a:ea typeface="Meiryo UI" panose="020B0604030504040204" pitchFamily="50" charset="-128"/>
                <a:cs typeface="+mj-cs"/>
              </a:rPr>
              <a:t>-</a:t>
            </a:r>
            <a:r>
              <a:rPr lang="en-US" altLang="ja-JP" sz="2000" b="0" u="none" dirty="0">
                <a:solidFill>
                  <a:prstClr val="black"/>
                </a:solidFill>
                <a:latin typeface="Calibri" panose="020F0502020204030204"/>
                <a:ea typeface="Meiryo UI" panose="020B0604030504040204" pitchFamily="50" charset="-128"/>
                <a:cs typeface="+mj-cs"/>
              </a:rPr>
              <a:t>SR</a:t>
            </a:r>
            <a:endParaRPr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DE5F51-8010-CEBA-3C4E-105DC9378856}"/>
              </a:ext>
            </a:extLst>
          </p:cNvPr>
          <p:cNvSpPr txBox="1"/>
          <p:nvPr/>
        </p:nvSpPr>
        <p:spPr>
          <a:xfrm>
            <a:off x="1423014" y="568015"/>
            <a:ext cx="515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0" u="none" dirty="0">
                <a:solidFill>
                  <a:srgbClr val="C00000"/>
                </a:solidFill>
                <a:latin typeface="+mn-lt"/>
              </a:rPr>
              <a:t>Application of the EA function </a:t>
            </a:r>
            <a:r>
              <a:rPr lang="en-US" altLang="ja-JP" sz="1600" b="0" u="none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based on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the numbers reported in Phys. Rev. B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102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144431 (2020)</a:t>
            </a:r>
            <a:r>
              <a:rPr lang="en-US" altLang="ja-JP" sz="1600" b="0" u="none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.</a:t>
            </a:r>
            <a:r>
              <a:rPr kumimoji="1" lang="en-US" altLang="ja-JP" sz="1600" b="0" u="none" dirty="0">
                <a:latin typeface="+mn-lt"/>
              </a:rPr>
              <a:t> </a:t>
            </a:r>
            <a:endParaRPr kumimoji="1" lang="ja-JP" altLang="en-US" sz="1600" b="0" u="none">
              <a:latin typeface="+mn-lt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9C23A486-247F-D337-52A9-5248A9C87662}"/>
              </a:ext>
            </a:extLst>
          </p:cNvPr>
          <p:cNvGrpSpPr/>
          <p:nvPr/>
        </p:nvGrpSpPr>
        <p:grpSpPr>
          <a:xfrm>
            <a:off x="4969866" y="1034224"/>
            <a:ext cx="3609550" cy="1340923"/>
            <a:chOff x="4969866" y="1034224"/>
            <a:chExt cx="3609550" cy="1340923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A482F9C-C5C9-4EB1-96CF-5C5C99EE43FF}"/>
                </a:ext>
              </a:extLst>
            </p:cNvPr>
            <p:cNvSpPr/>
            <p:nvPr/>
          </p:nvSpPr>
          <p:spPr>
            <a:xfrm>
              <a:off x="5267676" y="1451817"/>
              <a:ext cx="33117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(</a:t>
              </a: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sta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+</a:t>
              </a: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dyn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)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1/2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0.4861 μs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-1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,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       </a:t>
              </a:r>
              <a:r>
                <a:rPr kumimoji="1" lang="en-US" altLang="ja-JP" sz="1800" b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sta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(1-</a:t>
              </a: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)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1/2</a:t>
              </a: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0.4718 μs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-1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∴ </a:t>
              </a:r>
              <a:r>
                <a:rPr kumimoji="0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0.06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1FC9C97C-E2B3-C8ED-2CA6-FB33113B0397}"/>
                </a:ext>
              </a:extLst>
            </p:cNvPr>
            <p:cNvSpPr txBox="1"/>
            <p:nvPr/>
          </p:nvSpPr>
          <p:spPr>
            <a:xfrm>
              <a:off x="5721967" y="1034224"/>
              <a:ext cx="2403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0" u="none" dirty="0">
                  <a:solidFill>
                    <a:srgbClr val="0432FF"/>
                  </a:solidFill>
                  <a:latin typeface="+mn-lt"/>
                </a:rPr>
                <a:t>“Immobile µ</a:t>
              </a:r>
              <a:r>
                <a:rPr kumimoji="1" lang="en-US" altLang="ja-JP" b="0" u="none" baseline="30000" dirty="0">
                  <a:solidFill>
                    <a:srgbClr val="0432FF"/>
                  </a:solidFill>
                  <a:latin typeface="Symbol" pitchFamily="2" charset="2"/>
                </a:rPr>
                <a:t>-</a:t>
              </a:r>
              <a:r>
                <a:rPr kumimoji="1" lang="en-US" altLang="ja-JP" b="0" u="none" dirty="0">
                  <a:solidFill>
                    <a:srgbClr val="0432FF"/>
                  </a:solidFill>
                  <a:latin typeface="+mn-lt"/>
                </a:rPr>
                <a:t>O” picture</a:t>
              </a:r>
              <a:endParaRPr kumimoji="1" lang="ja-JP" altLang="en-US" b="0" u="none">
                <a:solidFill>
                  <a:srgbClr val="0432FF"/>
                </a:solidFill>
                <a:latin typeface="+mn-lt"/>
              </a:endParaRPr>
            </a:p>
          </p:txBody>
        </p:sp>
        <p:sp>
          <p:nvSpPr>
            <p:cNvPr id="32" name="右矢印 31">
              <a:extLst>
                <a:ext uri="{FF2B5EF4-FFF2-40B4-BE49-F238E27FC236}">
                  <a16:creationId xmlns:a16="http://schemas.microsoft.com/office/drawing/2014/main" id="{83DCF114-D1AD-E309-3185-F0381A8E3C7C}"/>
                </a:ext>
              </a:extLst>
            </p:cNvPr>
            <p:cNvSpPr/>
            <p:nvPr/>
          </p:nvSpPr>
          <p:spPr>
            <a:xfrm>
              <a:off x="4969866" y="1755910"/>
              <a:ext cx="184445" cy="464926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A89645B-5811-5AF9-797C-AEECF880DE28}"/>
              </a:ext>
            </a:extLst>
          </p:cNvPr>
          <p:cNvSpPr txBox="1"/>
          <p:nvPr/>
        </p:nvSpPr>
        <p:spPr>
          <a:xfrm>
            <a:off x="761888" y="6049881"/>
            <a:ext cx="762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u="none" dirty="0">
                <a:latin typeface="+mn-lt"/>
              </a:rPr>
              <a:t>This is because 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EA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with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small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b="0" u="none" dirty="0">
                <a:latin typeface="+mn-lt"/>
              </a:rPr>
              <a:t>exhibits little variation with large change in </a:t>
            </a:r>
            <a:r>
              <a:rPr kumimoji="1" lang="en-US" altLang="ja-JP" b="0" u="none" dirty="0">
                <a:latin typeface="Symbol" pitchFamily="2" charset="2"/>
              </a:rPr>
              <a:t>n</a:t>
            </a:r>
            <a:r>
              <a:rPr kumimoji="1" lang="en-US" altLang="ja-JP" b="0" u="none" dirty="0">
                <a:latin typeface="+mn-lt"/>
              </a:rPr>
              <a:t>, not just because Na ions are distant from µ</a:t>
            </a:r>
            <a:r>
              <a:rPr lang="en-US" altLang="ja-JP" b="0" u="none" baseline="30000" dirty="0">
                <a:latin typeface="+mn-lt"/>
              </a:rPr>
              <a:t>-</a:t>
            </a:r>
            <a:r>
              <a:rPr lang="en-US" altLang="ja-JP" b="0" u="none" dirty="0">
                <a:latin typeface="+mn-lt"/>
              </a:rPr>
              <a:t>O</a:t>
            </a:r>
            <a:r>
              <a:rPr kumimoji="1" lang="en-US" altLang="ja-JP" b="0" u="none" dirty="0">
                <a:latin typeface="+mn-lt"/>
              </a:rPr>
              <a:t>. 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C72973E-B318-E93D-F0A6-94A61F88D9EB}"/>
              </a:ext>
            </a:extLst>
          </p:cNvPr>
          <p:cNvGrpSpPr/>
          <p:nvPr/>
        </p:nvGrpSpPr>
        <p:grpSpPr>
          <a:xfrm>
            <a:off x="788721" y="1290640"/>
            <a:ext cx="3733552" cy="1483360"/>
            <a:chOff x="788721" y="1290640"/>
            <a:chExt cx="3733552" cy="1483360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89C99575-080B-0384-7960-C49AA0469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1694" y="1300984"/>
              <a:ext cx="2230579" cy="1444676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B80E3A3-F90A-B639-715B-93D00EB4B741}"/>
                </a:ext>
              </a:extLst>
            </p:cNvPr>
            <p:cNvSpPr txBox="1"/>
            <p:nvPr/>
          </p:nvSpPr>
          <p:spPr>
            <a:xfrm>
              <a:off x="788721" y="1480541"/>
              <a:ext cx="14331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0" u="none" dirty="0">
                  <a:latin typeface="+mn-lt"/>
                </a:rPr>
                <a:t>“</a:t>
              </a:r>
              <a:r>
                <a:rPr lang="en-US" altLang="ja-JP" sz="1200" b="0" u="none" dirty="0">
                  <a:latin typeface="Symbol" pitchFamily="2" charset="2"/>
                </a:rPr>
                <a:t>D</a:t>
              </a:r>
              <a:r>
                <a:rPr lang="en-US" altLang="ja-JP" sz="1200" b="0" u="none" baseline="30000" dirty="0">
                  <a:latin typeface="+mn-lt"/>
                  <a:ea typeface="Meiryo UI" panose="020B0604030504040204" pitchFamily="50" charset="-128"/>
                </a:rPr>
                <a:t>±</a:t>
              </a:r>
              <a:r>
                <a:rPr lang="en-US" altLang="ja-JP" sz="1200" b="0" u="none" dirty="0">
                  <a:effectLst/>
                  <a:latin typeface="+mn-lt"/>
                </a:rPr>
                <a:t> was predicted by dipole field calculations with DIPELEC for the known structures.”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D546371-FAE4-53E5-A4EE-22F9B46E3ACA}"/>
                </a:ext>
              </a:extLst>
            </p:cNvPr>
            <p:cNvSpPr/>
            <p:nvPr/>
          </p:nvSpPr>
          <p:spPr>
            <a:xfrm>
              <a:off x="2840922" y="1290640"/>
              <a:ext cx="851579" cy="1483360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DBFE6E2-77E1-941B-ACE7-0CBE5E7AD76A}"/>
              </a:ext>
            </a:extLst>
          </p:cNvPr>
          <p:cNvGrpSpPr/>
          <p:nvPr/>
        </p:nvGrpSpPr>
        <p:grpSpPr>
          <a:xfrm>
            <a:off x="3591267" y="3154789"/>
            <a:ext cx="1844452" cy="2192952"/>
            <a:chOff x="3591267" y="3154789"/>
            <a:chExt cx="1844452" cy="2192952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FDB21483-6782-0811-C59C-2BF87F094624}"/>
                </a:ext>
              </a:extLst>
            </p:cNvPr>
            <p:cNvGrpSpPr/>
            <p:nvPr/>
          </p:nvGrpSpPr>
          <p:grpSpPr>
            <a:xfrm>
              <a:off x="4217061" y="3154789"/>
              <a:ext cx="1218658" cy="2192952"/>
              <a:chOff x="7983270" y="2904645"/>
              <a:chExt cx="984885" cy="177228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7A5C2AEA-350F-DD44-D747-FE300A46DAAD}"/>
                  </a:ext>
                </a:extLst>
              </p:cNvPr>
              <p:cNvGrpSpPr/>
              <p:nvPr/>
            </p:nvGrpSpPr>
            <p:grpSpPr>
              <a:xfrm>
                <a:off x="8080146" y="3149395"/>
                <a:ext cx="471101" cy="1527532"/>
                <a:chOff x="6402257" y="1927014"/>
                <a:chExt cx="471101" cy="1527532"/>
              </a:xfrm>
            </p:grpSpPr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A290C663-FEA5-F105-DBDC-81F9BA11449E}"/>
                    </a:ext>
                  </a:extLst>
                </p:cNvPr>
                <p:cNvGrpSpPr/>
                <p:nvPr/>
              </p:nvGrpSpPr>
              <p:grpSpPr>
                <a:xfrm>
                  <a:off x="6402257" y="1927014"/>
                  <a:ext cx="471101" cy="516533"/>
                  <a:chOff x="6402257" y="1927014"/>
                  <a:chExt cx="471101" cy="516533"/>
                </a:xfrm>
              </p:grpSpPr>
              <p:sp>
                <p:nvSpPr>
                  <p:cNvPr id="19" name="楕円 49">
                    <a:extLst>
                      <a:ext uri="{FF2B5EF4-FFF2-40B4-BE49-F238E27FC236}">
                        <a16:creationId xmlns:a16="http://schemas.microsoft.com/office/drawing/2014/main" id="{3B284004-C1E6-BE01-3331-19D774908B13}"/>
                      </a:ext>
                    </a:extLst>
                  </p:cNvPr>
                  <p:cNvSpPr/>
                  <p:nvPr/>
                </p:nvSpPr>
                <p:spPr>
                  <a:xfrm>
                    <a:off x="6402257" y="1927014"/>
                    <a:ext cx="471101" cy="4711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E521"/>
                      </a:gs>
                      <a:gs pos="64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cxnSp>
                <p:nvCxnSpPr>
                  <p:cNvPr id="20" name="直線矢印コネクタ 19">
                    <a:extLst>
                      <a:ext uri="{FF2B5EF4-FFF2-40B4-BE49-F238E27FC236}">
                        <a16:creationId xmlns:a16="http://schemas.microsoft.com/office/drawing/2014/main" id="{BA93748A-BFBB-7F34-C5F0-D917DD276C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23072" y="2162564"/>
                    <a:ext cx="165472" cy="59411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矢印コネクタ 20">
                    <a:extLst>
                      <a:ext uri="{FF2B5EF4-FFF2-40B4-BE49-F238E27FC236}">
                        <a16:creationId xmlns:a16="http://schemas.microsoft.com/office/drawing/2014/main" id="{E26267C9-0ACB-F974-9131-229EE25364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69683" y="2170087"/>
                    <a:ext cx="161574" cy="146177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線矢印コネクタ 21">
                    <a:extLst>
                      <a:ext uri="{FF2B5EF4-FFF2-40B4-BE49-F238E27FC236}">
                        <a16:creationId xmlns:a16="http://schemas.microsoft.com/office/drawing/2014/main" id="{CE8ACC43-98A9-3716-866A-D2EC13E8D1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39905" y="2197408"/>
                    <a:ext cx="33585" cy="246139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矢印コネクタ 22">
                    <a:extLst>
                      <a:ext uri="{FF2B5EF4-FFF2-40B4-BE49-F238E27FC236}">
                        <a16:creationId xmlns:a16="http://schemas.microsoft.com/office/drawing/2014/main" id="{CBBDC437-CB4B-9347-7825-60AFC1FB12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601937" y="2020818"/>
                    <a:ext cx="25346" cy="114141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直線矢印コネクタ 17">
                  <a:extLst>
                    <a:ext uri="{FF2B5EF4-FFF2-40B4-BE49-F238E27FC236}">
                      <a16:creationId xmlns:a16="http://schemas.microsoft.com/office/drawing/2014/main" id="{F93FF361-D2AF-AB6D-3E1A-D7D56F391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02257" y="2170087"/>
                  <a:ext cx="237648" cy="128445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B7F3EB4-F2F2-00FA-D61D-A31DE2665398}"/>
                  </a:ext>
                </a:extLst>
              </p:cNvPr>
              <p:cNvSpPr txBox="1"/>
              <p:nvPr/>
            </p:nvSpPr>
            <p:spPr>
              <a:xfrm>
                <a:off x="8146182" y="3890043"/>
                <a:ext cx="821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sta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(Co)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B71D7D-4BC2-4DAD-BB0B-000FDC41B72C}"/>
                  </a:ext>
                </a:extLst>
              </p:cNvPr>
              <p:cNvSpPr txBox="1"/>
              <p:nvPr/>
            </p:nvSpPr>
            <p:spPr>
              <a:xfrm>
                <a:off x="7983270" y="2904645"/>
                <a:ext cx="9448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dyn</a:t>
                </a:r>
                <a:r>
                  <a:rPr lang="en-US" altLang="ja-JP" sz="1600" b="0" u="none" baseline="-25000" dirty="0">
                    <a:solidFill>
                      <a:srgbClr val="00B050"/>
                    </a:solidFill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(Na)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CA20E88-042F-2780-79DC-FCC65E0D5AA2}"/>
                </a:ext>
              </a:extLst>
            </p:cNvPr>
            <p:cNvSpPr txBox="1"/>
            <p:nvPr/>
          </p:nvSpPr>
          <p:spPr>
            <a:xfrm>
              <a:off x="3591267" y="3535938"/>
              <a:ext cx="88190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0.06</a:t>
              </a:r>
              <a:endParaRPr lang="ja-JP" altLang="en-US" sz="1600">
                <a:solidFill>
                  <a:srgbClr val="00B050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6BA5505-0593-ADEE-DAEC-3B19626DDC75}"/>
                </a:ext>
              </a:extLst>
            </p:cNvPr>
            <p:cNvSpPr txBox="1"/>
            <p:nvPr/>
          </p:nvSpPr>
          <p:spPr>
            <a:xfrm>
              <a:off x="3786347" y="4220378"/>
              <a:ext cx="7626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ja-JP" sz="16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r>
                <a:rPr kumimoji="0" lang="en-US" altLang="ja-JP" sz="16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-</a:t>
              </a:r>
              <a:r>
                <a: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</a:p>
            <a:p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 0.94</a:t>
              </a:r>
              <a:endParaRPr lang="ja-JP" alt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9213A81-6054-D09C-84C5-2B1E8A0187F9}"/>
              </a:ext>
            </a:extLst>
          </p:cNvPr>
          <p:cNvGrpSpPr/>
          <p:nvPr/>
        </p:nvGrpSpPr>
        <p:grpSpPr>
          <a:xfrm>
            <a:off x="5200008" y="2596333"/>
            <a:ext cx="3268798" cy="3031337"/>
            <a:chOff x="5200008" y="2596333"/>
            <a:chExt cx="3268798" cy="303133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438E828-55BE-45AA-BBC0-AFFBE9D05560}"/>
                </a:ext>
              </a:extLst>
            </p:cNvPr>
            <p:cNvSpPr/>
            <p:nvPr/>
          </p:nvSpPr>
          <p:spPr>
            <a:xfrm>
              <a:off x="5503899" y="2596333"/>
              <a:ext cx="2964907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</a:t>
              </a:r>
              <a:r>
                <a:rPr kumimoji="0" lang="en-US" altLang="ja-JP" sz="1600" i="0" u="none" strike="noStrike" kern="120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EA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kumimoji="0" lang="en-US" altLang="ja-JP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t</a:t>
              </a:r>
              <a:r>
                <a:rPr kumimoji="0" lang="en-US" altLang="ja-JP" sz="16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;Δ,</a:t>
              </a:r>
              <a:r>
                <a:rPr kumimoji="0" lang="en-US" altLang="ja-JP" sz="1600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=0.06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,ν) corresponding to the above interpretation: </a:t>
              </a:r>
              <a:endParaRPr kumimoji="0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DA2A0729-D38E-4CD8-3231-65A59DCE0685}"/>
                </a:ext>
              </a:extLst>
            </p:cNvPr>
            <p:cNvGrpSpPr/>
            <p:nvPr/>
          </p:nvGrpSpPr>
          <p:grpSpPr>
            <a:xfrm>
              <a:off x="5200008" y="3247958"/>
              <a:ext cx="3268798" cy="2379712"/>
              <a:chOff x="5200008" y="3247958"/>
              <a:chExt cx="3268798" cy="2379712"/>
            </a:xfrm>
          </p:grpSpPr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33517C2A-8896-4339-9597-B9BAD0608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0008" y="3247958"/>
                <a:ext cx="3268798" cy="2379712"/>
              </a:xfrm>
              <a:prstGeom prst="rect">
                <a:avLst/>
              </a:prstGeom>
            </p:spPr>
          </p:pic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14DCE87-A1E5-33C3-C79D-29EA4B9F2438}"/>
                  </a:ext>
                </a:extLst>
              </p:cNvPr>
              <p:cNvSpPr txBox="1"/>
              <p:nvPr/>
            </p:nvSpPr>
            <p:spPr>
              <a:xfrm>
                <a:off x="5848422" y="3345604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0" u="none" dirty="0">
                    <a:latin typeface="+mn-lt"/>
                  </a:rPr>
                  <a:t>ZF</a:t>
                </a:r>
                <a:endParaRPr kumimoji="1" lang="ja-JP" altLang="en-US" b="0" u="none">
                  <a:latin typeface="+mn-lt"/>
                </a:endParaRPr>
              </a:p>
            </p:txBody>
          </p:sp>
        </p:grp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11B0610C-47F1-9D60-DD1A-231C5086B5F3}"/>
              </a:ext>
            </a:extLst>
          </p:cNvPr>
          <p:cNvGrpSpPr/>
          <p:nvPr/>
        </p:nvGrpSpPr>
        <p:grpSpPr>
          <a:xfrm>
            <a:off x="750947" y="2873396"/>
            <a:ext cx="2639764" cy="2693964"/>
            <a:chOff x="750947" y="2873396"/>
            <a:chExt cx="2639764" cy="269396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5D50483-771A-4500-8C24-9D95DFB44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947" y="2873396"/>
              <a:ext cx="1965441" cy="2693964"/>
            </a:xfrm>
            <a:prstGeom prst="rect">
              <a:avLst/>
            </a:prstGeom>
          </p:spPr>
        </p:pic>
        <p:sp>
          <p:nvSpPr>
            <p:cNvPr id="40" name="左右矢印 39">
              <a:extLst>
                <a:ext uri="{FF2B5EF4-FFF2-40B4-BE49-F238E27FC236}">
                  <a16:creationId xmlns:a16="http://schemas.microsoft.com/office/drawing/2014/main" id="{3581515C-757E-BD54-4A46-B9868DB1E414}"/>
                </a:ext>
              </a:extLst>
            </p:cNvPr>
            <p:cNvSpPr/>
            <p:nvPr/>
          </p:nvSpPr>
          <p:spPr>
            <a:xfrm>
              <a:off x="3022566" y="3947244"/>
              <a:ext cx="368145" cy="490570"/>
            </a:xfrm>
            <a:prstGeom prst="leftRightArrow">
              <a:avLst>
                <a:gd name="adj1" fmla="val 50000"/>
                <a:gd name="adj2" fmla="val 25343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BCFFD1-724E-00F0-9E3C-DEDE6B963442}"/>
              </a:ext>
            </a:extLst>
          </p:cNvPr>
          <p:cNvSpPr txBox="1"/>
          <p:nvPr/>
        </p:nvSpPr>
        <p:spPr>
          <a:xfrm>
            <a:off x="2515316" y="4948730"/>
            <a:ext cx="41373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0" u="none" dirty="0"/>
              <a:t>More importantly, </a:t>
            </a:r>
            <a:r>
              <a:rPr kumimoji="1" lang="en-US" altLang="ja-JP" u="none" dirty="0"/>
              <a:t>Co ions are confirmed to be static in the time window of µSR</a:t>
            </a:r>
            <a:r>
              <a:rPr kumimoji="1" lang="en-US" altLang="ja-JP" b="0" u="none" dirty="0"/>
              <a:t>.</a:t>
            </a:r>
            <a:endParaRPr kumimoji="1" lang="ja-JP" altLang="en-US" b="0" u="none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C13A12B-C251-F580-409E-D7DEE04FC1A4}"/>
              </a:ext>
            </a:extLst>
          </p:cNvPr>
          <p:cNvSpPr txBox="1"/>
          <p:nvPr/>
        </p:nvSpPr>
        <p:spPr>
          <a:xfrm>
            <a:off x="0" y="2296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A test case: </a:t>
            </a:r>
            <a:r>
              <a:rPr lang="en-US" altLang="ja-JP" sz="2000" u="none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μ</a:t>
            </a:r>
            <a:r>
              <a:rPr lang="en-US" altLang="ja-JP" sz="2000" u="none" baseline="30000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±</a:t>
            </a:r>
            <a:r>
              <a:rPr lang="en-US" altLang="ja-JP" sz="2000" u="none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SR</a:t>
            </a:r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 studies of Na</a:t>
            </a:r>
            <a:r>
              <a:rPr lang="en-US" altLang="ja-JP" sz="2000" i="1" u="none" baseline="-25000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x</a:t>
            </a:r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CoO</a:t>
            </a:r>
            <a:r>
              <a:rPr lang="en-US" altLang="ja-JP" sz="2000" u="none" baseline="-25000" dirty="0">
                <a:solidFill>
                  <a:schemeClr val="bg1"/>
                </a:solidFill>
                <a:ea typeface="Meiryo UI" panose="020B0604030504040204" pitchFamily="50" charset="-128"/>
              </a:rPr>
              <a:t>2</a:t>
            </a:r>
            <a:endParaRPr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32664E-8DF1-45F1-FA6B-8766EADEE09E}"/>
              </a:ext>
            </a:extLst>
          </p:cNvPr>
          <p:cNvSpPr/>
          <p:nvPr/>
        </p:nvSpPr>
        <p:spPr>
          <a:xfrm>
            <a:off x="603128" y="638833"/>
            <a:ext cx="67839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0" u="none" dirty="0" err="1">
                <a:solidFill>
                  <a:prstClr val="black"/>
                </a:solidFill>
                <a:latin typeface="Calibri" panose="020F0502020204030204"/>
                <a:ea typeface="Meiryo UI" panose="020B0604030504040204" pitchFamily="50" charset="-128"/>
                <a:cs typeface="+mj-cs"/>
              </a:rPr>
              <a:t>μ</a:t>
            </a:r>
            <a:r>
              <a:rPr lang="en-US" altLang="ja-JP" sz="2000" b="0" u="none" baseline="30000" dirty="0" err="1">
                <a:solidFill>
                  <a:prstClr val="black"/>
                </a:solidFill>
                <a:latin typeface="Symbol" pitchFamily="2" charset="2"/>
                <a:ea typeface="Meiryo UI" panose="020B0604030504040204" pitchFamily="50" charset="-128"/>
                <a:cs typeface="+mj-cs"/>
              </a:rPr>
              <a:t>+</a:t>
            </a:r>
            <a:r>
              <a:rPr lang="en-US" altLang="ja-JP" sz="2000" b="0" u="none" dirty="0" err="1">
                <a:solidFill>
                  <a:prstClr val="black"/>
                </a:solidFill>
                <a:latin typeface="Calibri" panose="020F0502020204030204"/>
                <a:ea typeface="Meiryo UI" panose="020B0604030504040204" pitchFamily="50" charset="-128"/>
                <a:cs typeface="+mj-cs"/>
              </a:rPr>
              <a:t>SR</a:t>
            </a:r>
            <a:endParaRPr lang="ja-JP" altLang="en-US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E71965-4174-D627-97C6-02F2CEF8008B}"/>
              </a:ext>
            </a:extLst>
          </p:cNvPr>
          <p:cNvSpPr txBox="1"/>
          <p:nvPr/>
        </p:nvSpPr>
        <p:spPr>
          <a:xfrm>
            <a:off x="1423014" y="568015"/>
            <a:ext cx="515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0" u="none" dirty="0">
                <a:latin typeface="+mn-lt"/>
              </a:rPr>
              <a:t>Application of the EA function </a:t>
            </a:r>
            <a:r>
              <a:rPr lang="en-US" altLang="ja-JP" sz="1600" b="0" u="none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based on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the numbers reported in Phys. Rev. B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102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144431 (2020)</a:t>
            </a:r>
            <a:r>
              <a:rPr lang="en-US" altLang="ja-JP" sz="1600" b="0" u="none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.</a:t>
            </a:r>
            <a:r>
              <a:rPr kumimoji="1" lang="en-US" altLang="ja-JP" sz="1600" b="0" u="none" dirty="0">
                <a:latin typeface="+mn-lt"/>
              </a:rPr>
              <a:t> </a:t>
            </a:r>
            <a:endParaRPr kumimoji="1" lang="ja-JP" altLang="en-US" sz="1600" b="0" u="none">
              <a:latin typeface="+mn-lt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56610EF-2165-ED19-DC7F-43DEEE2C9335}"/>
              </a:ext>
            </a:extLst>
          </p:cNvPr>
          <p:cNvGrpSpPr/>
          <p:nvPr/>
        </p:nvGrpSpPr>
        <p:grpSpPr>
          <a:xfrm>
            <a:off x="4969866" y="1034224"/>
            <a:ext cx="3491756" cy="1340768"/>
            <a:chOff x="4969866" y="1034224"/>
            <a:chExt cx="3491756" cy="1340768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AD5709AA-7381-6448-1076-0740803F774B}"/>
                </a:ext>
              </a:extLst>
            </p:cNvPr>
            <p:cNvSpPr/>
            <p:nvPr/>
          </p:nvSpPr>
          <p:spPr>
            <a:xfrm>
              <a:off x="5266901" y="1451662"/>
              <a:ext cx="319472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(</a:t>
              </a: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sta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+</a:t>
              </a: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dyn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)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1/2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0.494 μs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-1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,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b="0" u="none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       </a:t>
              </a:r>
              <a:r>
                <a:rPr kumimoji="1" lang="en-US" altLang="ja-JP" sz="1800" b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sta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 (1-</a:t>
              </a: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)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1/2</a:t>
              </a: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0.428 μs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-1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∴ </a:t>
              </a:r>
              <a:r>
                <a:rPr kumimoji="0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0.25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右矢印 8">
              <a:extLst>
                <a:ext uri="{FF2B5EF4-FFF2-40B4-BE49-F238E27FC236}">
                  <a16:creationId xmlns:a16="http://schemas.microsoft.com/office/drawing/2014/main" id="{7DDCECA6-8D0A-5DF8-B545-74BD8328E6CF}"/>
                </a:ext>
              </a:extLst>
            </p:cNvPr>
            <p:cNvSpPr/>
            <p:nvPr/>
          </p:nvSpPr>
          <p:spPr>
            <a:xfrm>
              <a:off x="4969866" y="1755910"/>
              <a:ext cx="184445" cy="464926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C072FEF-207E-0550-1CBD-A0207A66082B}"/>
                </a:ext>
              </a:extLst>
            </p:cNvPr>
            <p:cNvSpPr txBox="1"/>
            <p:nvPr/>
          </p:nvSpPr>
          <p:spPr>
            <a:xfrm>
              <a:off x="5721967" y="1034224"/>
              <a:ext cx="2326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0" u="none" dirty="0">
                  <a:solidFill>
                    <a:srgbClr val="FF0000"/>
                  </a:solidFill>
                  <a:latin typeface="+mn-lt"/>
                </a:rPr>
                <a:t>“Immobile µ</a:t>
              </a:r>
              <a:r>
                <a:rPr kumimoji="1" lang="en-US" altLang="ja-JP" b="0" u="none" baseline="30000" dirty="0">
                  <a:solidFill>
                    <a:srgbClr val="FF0000"/>
                  </a:solidFill>
                  <a:latin typeface="+mn-lt"/>
                </a:rPr>
                <a:t>+</a:t>
              </a:r>
              <a:r>
                <a:rPr kumimoji="1" lang="en-US" altLang="ja-JP" b="0" u="none" dirty="0">
                  <a:solidFill>
                    <a:srgbClr val="FF0000"/>
                  </a:solidFill>
                  <a:latin typeface="+mn-lt"/>
                </a:rPr>
                <a:t>” picture</a:t>
              </a:r>
              <a:endParaRPr kumimoji="1" lang="ja-JP" altLang="en-US" b="0" u="none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2AB838A-90F4-31E5-2A82-CBF412084FD0}"/>
              </a:ext>
            </a:extLst>
          </p:cNvPr>
          <p:cNvGrpSpPr/>
          <p:nvPr/>
        </p:nvGrpSpPr>
        <p:grpSpPr>
          <a:xfrm>
            <a:off x="5154311" y="2574348"/>
            <a:ext cx="3331229" cy="3056148"/>
            <a:chOff x="5154311" y="2574348"/>
            <a:chExt cx="3331229" cy="3056148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9DD121C9-57CB-F1C7-AE69-8BE51750C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311" y="3256107"/>
              <a:ext cx="3297027" cy="2374389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D0F2860-D66A-8DCE-3777-D8738982FE18}"/>
                </a:ext>
              </a:extLst>
            </p:cNvPr>
            <p:cNvSpPr/>
            <p:nvPr/>
          </p:nvSpPr>
          <p:spPr>
            <a:xfrm>
              <a:off x="5257970" y="2574348"/>
              <a:ext cx="3227570" cy="63330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</a:t>
              </a:r>
              <a:r>
                <a:rPr kumimoji="0" lang="en-US" altLang="ja-JP" sz="1600" i="0" u="none" strike="noStrike" kern="120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EA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kumimoji="0" lang="en-US" altLang="ja-JP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t</a:t>
              </a:r>
              <a:r>
                <a:rPr kumimoji="0" lang="en-US" altLang="ja-JP" sz="16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;Δ,</a:t>
              </a:r>
              <a:r>
                <a:rPr kumimoji="0" lang="en-US" altLang="ja-JP" sz="1600" i="1" u="none" strike="noStrike" kern="1200" cap="none" spc="0" normalizeH="0" baseline="0" noProof="0" dirty="0" err="1">
                  <a:ln>
                    <a:noFill/>
                  </a:ln>
                  <a:solidFill>
                    <a:srgbClr val="00FD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FD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=0.25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,ν) corresponding to the above estimations for 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D</a:t>
              </a:r>
              <a:r>
                <a:rPr kumimoji="0" lang="en-US" altLang="ja-JP" sz="1600" i="0" u="none" strike="noStrike" kern="120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+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: </a:t>
              </a:r>
              <a:endParaRPr kumimoji="0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E88B562-C84E-1C1D-D759-7A82B8E0CA1C}"/>
              </a:ext>
            </a:extLst>
          </p:cNvPr>
          <p:cNvGrpSpPr/>
          <p:nvPr/>
        </p:nvGrpSpPr>
        <p:grpSpPr>
          <a:xfrm>
            <a:off x="2494365" y="2890999"/>
            <a:ext cx="2819965" cy="2820997"/>
            <a:chOff x="5006989" y="3176414"/>
            <a:chExt cx="2819965" cy="2820997"/>
          </a:xfrm>
        </p:grpSpPr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B1516463-A90B-CCF9-0333-7416FAA91B76}"/>
                </a:ext>
              </a:extLst>
            </p:cNvPr>
            <p:cNvGrpSpPr/>
            <p:nvPr/>
          </p:nvGrpSpPr>
          <p:grpSpPr>
            <a:xfrm>
              <a:off x="5887922" y="3176414"/>
              <a:ext cx="1939032" cy="2820997"/>
              <a:chOff x="6878960" y="2476058"/>
              <a:chExt cx="1777789" cy="2586413"/>
            </a:xfrm>
          </p:grpSpPr>
          <p:sp>
            <p:nvSpPr>
              <p:cNvPr id="63" name="楕円 7">
                <a:extLst>
                  <a:ext uri="{FF2B5EF4-FFF2-40B4-BE49-F238E27FC236}">
                    <a16:creationId xmlns:a16="http://schemas.microsoft.com/office/drawing/2014/main" id="{10F77481-CF20-8B97-26F0-FA52ADD1F5BA}"/>
                  </a:ext>
                </a:extLst>
              </p:cNvPr>
              <p:cNvSpPr/>
              <p:nvPr/>
            </p:nvSpPr>
            <p:spPr>
              <a:xfrm>
                <a:off x="6878960" y="2749711"/>
                <a:ext cx="1084633" cy="1084633"/>
              </a:xfrm>
              <a:prstGeom prst="ellipse">
                <a:avLst/>
              </a:prstGeom>
              <a:gradFill flip="none" rotWithShape="1">
                <a:gsLst>
                  <a:gs pos="0">
                    <a:srgbClr val="00E521"/>
                  </a:gs>
                  <a:gs pos="64000">
                    <a:srgbClr val="4FFF7B">
                      <a:alpha val="20472"/>
                    </a:srgbClr>
                  </a:gs>
                  <a:gs pos="89000">
                    <a:schemeClr val="bg1">
                      <a:alpha val="2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64" name="直線矢印コネクタ 63">
                <a:extLst>
                  <a:ext uri="{FF2B5EF4-FFF2-40B4-BE49-F238E27FC236}">
                    <a16:creationId xmlns:a16="http://schemas.microsoft.com/office/drawing/2014/main" id="{F2CC105C-194D-668E-1530-B9473BDC68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7454" y="3224591"/>
                <a:ext cx="327454" cy="327454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3C5F359E-591C-D643-1754-1244FC4964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07327" y="3224591"/>
                <a:ext cx="420127" cy="117277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>
                <a:extLst>
                  <a:ext uri="{FF2B5EF4-FFF2-40B4-BE49-F238E27FC236}">
                    <a16:creationId xmlns:a16="http://schemas.microsoft.com/office/drawing/2014/main" id="{EA9E23C4-5D2E-3EAE-74BE-63BE0C0B18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85352" y="3224591"/>
                <a:ext cx="142102" cy="381855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>
                <a:extLst>
                  <a:ext uri="{FF2B5EF4-FFF2-40B4-BE49-F238E27FC236}">
                    <a16:creationId xmlns:a16="http://schemas.microsoft.com/office/drawing/2014/main" id="{B51FA15B-33E8-F3FB-4CBA-DEBDB25982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27454" y="3038144"/>
                <a:ext cx="461080" cy="186446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矢印コネクタ 67">
                <a:extLst>
                  <a:ext uri="{FF2B5EF4-FFF2-40B4-BE49-F238E27FC236}">
                    <a16:creationId xmlns:a16="http://schemas.microsoft.com/office/drawing/2014/main" id="{B0CFE767-F2A6-FFCC-4213-3EFD1A34B5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0693" y="3014414"/>
                <a:ext cx="180584" cy="21515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9527A42E-F46E-09FF-BD9A-7B5075D60864}"/>
                  </a:ext>
                </a:extLst>
              </p:cNvPr>
              <p:cNvSpPr txBox="1"/>
              <p:nvPr/>
            </p:nvSpPr>
            <p:spPr>
              <a:xfrm>
                <a:off x="7180886" y="2476058"/>
                <a:ext cx="1028993" cy="31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dyn</a:t>
                </a:r>
                <a:r>
                  <a:rPr lang="en-US" altLang="ja-JP" sz="1600" b="0" u="none" baseline="-25000" dirty="0">
                    <a:solidFill>
                      <a:srgbClr val="00B050"/>
                    </a:solidFill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(</a:t>
                </a: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Li,Na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)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70" name="直線矢印コネクタ 69">
                <a:extLst>
                  <a:ext uri="{FF2B5EF4-FFF2-40B4-BE49-F238E27FC236}">
                    <a16:creationId xmlns:a16="http://schemas.microsoft.com/office/drawing/2014/main" id="{B56BD6B3-63B1-94B7-A477-566FB1F0DD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09993" y="3249726"/>
                <a:ext cx="335625" cy="1556182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5BA95E4F-702F-E8AA-66E0-5D2513F3600E}"/>
                  </a:ext>
                </a:extLst>
              </p:cNvPr>
              <p:cNvSpPr txBox="1"/>
              <p:nvPr/>
            </p:nvSpPr>
            <p:spPr>
              <a:xfrm>
                <a:off x="7278003" y="3706852"/>
                <a:ext cx="1234211" cy="31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sta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(Co)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72" name="直線矢印コネクタ 71">
                <a:extLst>
                  <a:ext uri="{FF2B5EF4-FFF2-40B4-BE49-F238E27FC236}">
                    <a16:creationId xmlns:a16="http://schemas.microsoft.com/office/drawing/2014/main" id="{D4956D18-8CF4-3F4C-F85D-28E015312DB8}"/>
                  </a:ext>
                </a:extLst>
              </p:cNvPr>
              <p:cNvCxnSpPr/>
              <p:nvPr/>
            </p:nvCxnSpPr>
            <p:spPr>
              <a:xfrm flipV="1">
                <a:off x="7119926" y="3539519"/>
                <a:ext cx="622456" cy="1253863"/>
              </a:xfrm>
              <a:prstGeom prst="straightConnector1">
                <a:avLst/>
              </a:prstGeom>
              <a:ln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矢印コネクタ 72">
                <a:extLst>
                  <a:ext uri="{FF2B5EF4-FFF2-40B4-BE49-F238E27FC236}">
                    <a16:creationId xmlns:a16="http://schemas.microsoft.com/office/drawing/2014/main" id="{F8F7B1A4-C49E-81D5-C227-7199E34AB9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3663" y="3581303"/>
                <a:ext cx="197762" cy="1224605"/>
              </a:xfrm>
              <a:prstGeom prst="straightConnector1">
                <a:avLst/>
              </a:prstGeom>
              <a:ln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矢印コネクタ 73">
                <a:extLst>
                  <a:ext uri="{FF2B5EF4-FFF2-40B4-BE49-F238E27FC236}">
                    <a16:creationId xmlns:a16="http://schemas.microsoft.com/office/drawing/2014/main" id="{BC5CB798-43D9-10EF-4945-4A601094ED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16429" y="3340355"/>
                <a:ext cx="92268" cy="1445322"/>
              </a:xfrm>
              <a:prstGeom prst="straightConnector1">
                <a:avLst/>
              </a:prstGeom>
              <a:ln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矢印コネクタ 74">
                <a:extLst>
                  <a:ext uri="{FF2B5EF4-FFF2-40B4-BE49-F238E27FC236}">
                    <a16:creationId xmlns:a16="http://schemas.microsoft.com/office/drawing/2014/main" id="{5DA47BE9-7610-2B04-16BD-B3687F4EAE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871" y="3006830"/>
                <a:ext cx="761664" cy="1757827"/>
              </a:xfrm>
              <a:prstGeom prst="straightConnector1">
                <a:avLst/>
              </a:prstGeom>
              <a:ln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矢印コネクタ 75">
                <a:extLst>
                  <a:ext uri="{FF2B5EF4-FFF2-40B4-BE49-F238E27FC236}">
                    <a16:creationId xmlns:a16="http://schemas.microsoft.com/office/drawing/2014/main" id="{6CAC86AF-4EA3-FF9F-CECC-C1E51915D7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0505" y="3038145"/>
                <a:ext cx="134446" cy="1730108"/>
              </a:xfrm>
              <a:prstGeom prst="straightConnector1">
                <a:avLst/>
              </a:prstGeom>
              <a:ln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22BF6AFB-57C7-4D9C-39DE-08244B710ED4}"/>
                  </a:ext>
                </a:extLst>
              </p:cNvPr>
              <p:cNvSpPr txBox="1"/>
              <p:nvPr/>
            </p:nvSpPr>
            <p:spPr>
              <a:xfrm>
                <a:off x="7314583" y="4382810"/>
                <a:ext cx="1342166" cy="31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loc </a:t>
                </a:r>
                <a:r>
                  <a:rPr kumimoji="1" lang="en-US" altLang="ja-JP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= </a:t>
                </a:r>
                <a:r>
                  <a:rPr kumimoji="1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sta</a:t>
                </a:r>
                <a:r>
                  <a:rPr lang="en-US" altLang="ja-JP" sz="1600" b="0" u="none" dirty="0">
                    <a:solidFill>
                      <a:srgbClr val="0070C0"/>
                    </a:solidFill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+ </a:t>
                </a:r>
                <a:r>
                  <a:rPr kumimoji="1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dyn</a:t>
                </a:r>
                <a:endParaRPr kumimoji="1" lang="en-US" altLang="ja-JP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75FADD38-632B-1991-CFE6-24A9831DBD8E}"/>
                  </a:ext>
                </a:extLst>
              </p:cNvPr>
              <p:cNvSpPr txBox="1"/>
              <p:nvPr/>
            </p:nvSpPr>
            <p:spPr>
              <a:xfrm>
                <a:off x="6953141" y="4752070"/>
                <a:ext cx="471101" cy="31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O</a:t>
                </a:r>
                <a:endParaRPr kumimoji="1" lang="ja-JP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6BC5BDC-2FBB-D757-AA22-B9340910251A}"/>
                </a:ext>
              </a:extLst>
            </p:cNvPr>
            <p:cNvSpPr txBox="1"/>
            <p:nvPr/>
          </p:nvSpPr>
          <p:spPr>
            <a:xfrm>
              <a:off x="5006989" y="3926236"/>
              <a:ext cx="88190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0.25</a:t>
              </a:r>
              <a:endParaRPr lang="ja-JP" altLang="en-US" sz="1600">
                <a:solidFill>
                  <a:srgbClr val="00B050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C547219-575C-F9EE-E48F-B552D18F003A}"/>
                </a:ext>
              </a:extLst>
            </p:cNvPr>
            <p:cNvSpPr txBox="1"/>
            <p:nvPr/>
          </p:nvSpPr>
          <p:spPr>
            <a:xfrm>
              <a:off x="5363580" y="4718563"/>
              <a:ext cx="7626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ja-JP" sz="16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r>
                <a:rPr kumimoji="0" lang="en-US" altLang="ja-JP" sz="16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-</a:t>
              </a:r>
              <a:r>
                <a: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</a:p>
            <a:p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 0.75</a:t>
              </a:r>
              <a:endParaRPr lang="ja-JP" alt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A655814-32BE-1656-2494-8A04C8B126B6}"/>
              </a:ext>
            </a:extLst>
          </p:cNvPr>
          <p:cNvGrpSpPr/>
          <p:nvPr/>
        </p:nvGrpSpPr>
        <p:grpSpPr>
          <a:xfrm>
            <a:off x="788721" y="1290640"/>
            <a:ext cx="3734412" cy="1483360"/>
            <a:chOff x="788721" y="1290640"/>
            <a:chExt cx="3734412" cy="1483360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AA8FEE5-D2A8-D0FE-5365-A40A3A96D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1694" y="1300984"/>
              <a:ext cx="2230579" cy="1444676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8AB8D3F-CFFF-1959-CE63-50BF3DF3840E}"/>
                </a:ext>
              </a:extLst>
            </p:cNvPr>
            <p:cNvSpPr txBox="1"/>
            <p:nvPr/>
          </p:nvSpPr>
          <p:spPr>
            <a:xfrm>
              <a:off x="788721" y="1480541"/>
              <a:ext cx="14331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0" u="none" dirty="0">
                  <a:latin typeface="+mn-lt"/>
                </a:rPr>
                <a:t>“</a:t>
              </a:r>
              <a:r>
                <a:rPr lang="en-US" altLang="ja-JP" sz="1200" b="0" u="none" dirty="0">
                  <a:latin typeface="Symbol" pitchFamily="2" charset="2"/>
                </a:rPr>
                <a:t>D</a:t>
              </a:r>
              <a:r>
                <a:rPr lang="en-US" altLang="ja-JP" sz="1200" b="0" u="none" baseline="30000" dirty="0">
                  <a:latin typeface="+mn-lt"/>
                  <a:ea typeface="Meiryo UI" panose="020B0604030504040204" pitchFamily="50" charset="-128"/>
                </a:rPr>
                <a:t>±</a:t>
              </a:r>
              <a:r>
                <a:rPr lang="en-US" altLang="ja-JP" sz="1200" b="0" u="none" dirty="0">
                  <a:effectLst/>
                  <a:latin typeface="+mn-lt"/>
                </a:rPr>
                <a:t> was predicted by dipole field calculations with DIPELEC for the known structures.”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C1BC25C-C7B6-7B62-CF81-E67CC8DEEBC6}"/>
                </a:ext>
              </a:extLst>
            </p:cNvPr>
            <p:cNvSpPr/>
            <p:nvPr/>
          </p:nvSpPr>
          <p:spPr>
            <a:xfrm>
              <a:off x="3671554" y="1290640"/>
              <a:ext cx="851579" cy="1483360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BBDAA10-2516-F26B-A237-BA4EAAF53D73}"/>
              </a:ext>
            </a:extLst>
          </p:cNvPr>
          <p:cNvSpPr txBox="1"/>
          <p:nvPr/>
        </p:nvSpPr>
        <p:spPr>
          <a:xfrm>
            <a:off x="0" y="2296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A test case: </a:t>
            </a:r>
            <a:r>
              <a:rPr lang="en-US" altLang="ja-JP" sz="2000" u="none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μ</a:t>
            </a:r>
            <a:r>
              <a:rPr lang="en-US" altLang="ja-JP" sz="2000" u="none" baseline="30000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±</a:t>
            </a:r>
            <a:r>
              <a:rPr lang="en-US" altLang="ja-JP" sz="2000" u="none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SR</a:t>
            </a:r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 studies of Na</a:t>
            </a:r>
            <a:r>
              <a:rPr lang="en-US" altLang="ja-JP" sz="2000" i="1" u="none" baseline="-25000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x</a:t>
            </a:r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CoO</a:t>
            </a:r>
            <a:r>
              <a:rPr lang="en-US" altLang="ja-JP" sz="2000" u="none" baseline="-25000" dirty="0">
                <a:solidFill>
                  <a:schemeClr val="bg1"/>
                </a:solidFill>
                <a:ea typeface="Meiryo UI" panose="020B0604030504040204" pitchFamily="50" charset="-128"/>
              </a:rPr>
              <a:t>2</a:t>
            </a:r>
            <a:endParaRPr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1884A-FBAE-F1A1-825A-1F5A93D44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F3B93A-19D0-8CCB-85E0-69A9E109E009}"/>
              </a:ext>
            </a:extLst>
          </p:cNvPr>
          <p:cNvSpPr/>
          <p:nvPr/>
        </p:nvSpPr>
        <p:spPr>
          <a:xfrm>
            <a:off x="603128" y="638833"/>
            <a:ext cx="67839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0" u="none" dirty="0" err="1">
                <a:solidFill>
                  <a:prstClr val="black"/>
                </a:solidFill>
                <a:latin typeface="Calibri" panose="020F0502020204030204"/>
                <a:ea typeface="Meiryo UI" panose="020B0604030504040204" pitchFamily="50" charset="-128"/>
                <a:cs typeface="+mj-cs"/>
              </a:rPr>
              <a:t>μ</a:t>
            </a:r>
            <a:r>
              <a:rPr lang="en-US" altLang="ja-JP" sz="2000" b="0" u="none" baseline="30000" dirty="0" err="1">
                <a:solidFill>
                  <a:prstClr val="black"/>
                </a:solidFill>
                <a:latin typeface="Symbol" pitchFamily="2" charset="2"/>
                <a:ea typeface="Meiryo UI" panose="020B0604030504040204" pitchFamily="50" charset="-128"/>
                <a:cs typeface="+mj-cs"/>
              </a:rPr>
              <a:t>+</a:t>
            </a:r>
            <a:r>
              <a:rPr lang="en-US" altLang="ja-JP" sz="2000" b="0" u="none" dirty="0" err="1">
                <a:solidFill>
                  <a:prstClr val="black"/>
                </a:solidFill>
                <a:latin typeface="Calibri" panose="020F0502020204030204"/>
                <a:ea typeface="Meiryo UI" panose="020B0604030504040204" pitchFamily="50" charset="-128"/>
                <a:cs typeface="+mj-cs"/>
              </a:rPr>
              <a:t>SR</a:t>
            </a:r>
            <a:endParaRPr lang="ja-JP" altLang="en-US" sz="12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5A0B80C-1962-A210-B6A3-D3C7A7FF1A70}"/>
              </a:ext>
            </a:extLst>
          </p:cNvPr>
          <p:cNvSpPr txBox="1"/>
          <p:nvPr/>
        </p:nvSpPr>
        <p:spPr>
          <a:xfrm>
            <a:off x="1354018" y="645403"/>
            <a:ext cx="2919652" cy="291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u="none" dirty="0">
                <a:solidFill>
                  <a:srgbClr val="C00000"/>
                </a:solidFill>
                <a:latin typeface="+mn-lt"/>
              </a:rPr>
              <a:t>Result of analysis by the DKT function</a:t>
            </a:r>
            <a:endParaRPr kumimoji="1" lang="ja-JP" altLang="en-US" b="0" u="none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F6D145F-5F76-AF66-0D83-1B5DD16474B8}"/>
              </a:ext>
            </a:extLst>
          </p:cNvPr>
          <p:cNvGrpSpPr/>
          <p:nvPr/>
        </p:nvGrpSpPr>
        <p:grpSpPr>
          <a:xfrm>
            <a:off x="432638" y="1153559"/>
            <a:ext cx="3544276" cy="5118304"/>
            <a:chOff x="432638" y="1153559"/>
            <a:chExt cx="3544276" cy="5118304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CD6A4C1-7AF0-5DFE-EA42-C4710E10E7BD}"/>
                </a:ext>
              </a:extLst>
            </p:cNvPr>
            <p:cNvSpPr txBox="1"/>
            <p:nvPr/>
          </p:nvSpPr>
          <p:spPr>
            <a:xfrm>
              <a:off x="432638" y="5748643"/>
              <a:ext cx="3544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itchFamily="50" charset="-128"/>
                  <a:cs typeface="+mn-cs"/>
                </a:rPr>
                <a:t>Månsson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itchFamily="50" charset="-128"/>
                  <a:cs typeface="+mn-cs"/>
                </a:rPr>
                <a:t> and Sugiyama, Phys. Scr.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88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, 068509 (2013): </a:t>
              </a:r>
              <a:r>
                <a:rPr lang="en-US" altLang="ja-JP" sz="1400" b="0" u="none" dirty="0">
                  <a:solidFill>
                    <a:prstClr val="black"/>
                  </a:solidFill>
                  <a:latin typeface="Calibri"/>
                </a:rPr>
                <a:t>Fig. 11 (</a:t>
              </a:r>
              <a:r>
                <a:rPr lang="en-US" altLang="ja-JP" sz="1400" b="0" u="none" dirty="0" err="1">
                  <a:solidFill>
                    <a:prstClr val="black"/>
                  </a:solidFill>
                  <a:latin typeface="Calibri"/>
                </a:rPr>
                <a:t>a,b</a:t>
              </a:r>
              <a:r>
                <a:rPr lang="en-US" altLang="ja-JP" sz="1400" b="0" u="none" dirty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altLang="ja-JP" sz="1400" b="0" u="none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D297B07C-7BC9-6BFC-207F-00B378FEA6F1}"/>
                </a:ext>
              </a:extLst>
            </p:cNvPr>
            <p:cNvGrpSpPr/>
            <p:nvPr/>
          </p:nvGrpSpPr>
          <p:grpSpPr>
            <a:xfrm>
              <a:off x="624113" y="1153559"/>
              <a:ext cx="3246828" cy="4473666"/>
              <a:chOff x="515258" y="1593305"/>
              <a:chExt cx="3246828" cy="4473666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9A0DF9F8-8DB8-318B-E73E-7839FCF1EA7C}"/>
                  </a:ext>
                </a:extLst>
              </p:cNvPr>
              <p:cNvGrpSpPr/>
              <p:nvPr/>
            </p:nvGrpSpPr>
            <p:grpSpPr>
              <a:xfrm>
                <a:off x="515258" y="1593305"/>
                <a:ext cx="3246828" cy="4473666"/>
                <a:chOff x="342375" y="1637716"/>
                <a:chExt cx="3246828" cy="4473666"/>
              </a:xfrm>
            </p:grpSpPr>
            <p:grpSp>
              <p:nvGrpSpPr>
                <p:cNvPr id="32" name="グループ化 31">
                  <a:extLst>
                    <a:ext uri="{FF2B5EF4-FFF2-40B4-BE49-F238E27FC236}">
                      <a16:creationId xmlns:a16="http://schemas.microsoft.com/office/drawing/2014/main" id="{6BFBF9A9-13E1-7575-547B-A166D9F2D3DD}"/>
                    </a:ext>
                  </a:extLst>
                </p:cNvPr>
                <p:cNvGrpSpPr/>
                <p:nvPr/>
              </p:nvGrpSpPr>
              <p:grpSpPr>
                <a:xfrm>
                  <a:off x="518753" y="1727759"/>
                  <a:ext cx="2918691" cy="2910286"/>
                  <a:chOff x="4753429" y="2502528"/>
                  <a:chExt cx="3771245" cy="3760385"/>
                </a:xfrm>
              </p:grpSpPr>
              <p:pic>
                <p:nvPicPr>
                  <p:cNvPr id="30" name="図 29">
                    <a:extLst>
                      <a:ext uri="{FF2B5EF4-FFF2-40B4-BE49-F238E27FC236}">
                        <a16:creationId xmlns:a16="http://schemas.microsoft.com/office/drawing/2014/main" id="{C5D4021E-1168-6EF3-2801-2C2D46CF77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58083" y="2502528"/>
                    <a:ext cx="3666591" cy="3701445"/>
                  </a:xfrm>
                  <a:prstGeom prst="rect">
                    <a:avLst/>
                  </a:prstGeom>
                </p:spPr>
              </p:pic>
              <p:sp>
                <p:nvSpPr>
                  <p:cNvPr id="31" name="正方形/長方形 30">
                    <a:extLst>
                      <a:ext uri="{FF2B5EF4-FFF2-40B4-BE49-F238E27FC236}">
                        <a16:creationId xmlns:a16="http://schemas.microsoft.com/office/drawing/2014/main" id="{81E85132-4423-7E62-33DC-98C5AFB3BD03}"/>
                      </a:ext>
                    </a:extLst>
                  </p:cNvPr>
                  <p:cNvSpPr/>
                  <p:nvPr/>
                </p:nvSpPr>
                <p:spPr>
                  <a:xfrm>
                    <a:off x="4753429" y="6059714"/>
                    <a:ext cx="355600" cy="2031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35" name="角丸四角形 34">
                  <a:extLst>
                    <a:ext uri="{FF2B5EF4-FFF2-40B4-BE49-F238E27FC236}">
                      <a16:creationId xmlns:a16="http://schemas.microsoft.com/office/drawing/2014/main" id="{4DBAA386-E454-23EF-D214-2B85B1783C29}"/>
                    </a:ext>
                  </a:extLst>
                </p:cNvPr>
                <p:cNvSpPr/>
                <p:nvPr/>
              </p:nvSpPr>
              <p:spPr>
                <a:xfrm>
                  <a:off x="342375" y="1637716"/>
                  <a:ext cx="3246828" cy="4473666"/>
                </a:xfrm>
                <a:prstGeom prst="roundRect">
                  <a:avLst>
                    <a:gd name="adj" fmla="val 2393"/>
                  </a:avLst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4AF84C01-9765-9D23-28EF-8B6F697F1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516"/>
              <a:stretch/>
            </p:blipFill>
            <p:spPr>
              <a:xfrm>
                <a:off x="597518" y="4742052"/>
                <a:ext cx="1526402" cy="1207618"/>
              </a:xfrm>
              <a:prstGeom prst="rect">
                <a:avLst/>
              </a:prstGeom>
            </p:spPr>
          </p:pic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035DC020-097B-87BE-0DCE-D6C37DAA5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16"/>
              <a:stretch/>
            </p:blipFill>
            <p:spPr>
              <a:xfrm>
                <a:off x="2182248" y="4734795"/>
                <a:ext cx="1526402" cy="1207619"/>
              </a:xfrm>
              <a:prstGeom prst="rect">
                <a:avLst/>
              </a:prstGeom>
            </p:spPr>
          </p:pic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4A9F606-35BE-DF0F-39C1-7FD463C2D0F0}"/>
              </a:ext>
            </a:extLst>
          </p:cNvPr>
          <p:cNvGrpSpPr/>
          <p:nvPr/>
        </p:nvGrpSpPr>
        <p:grpSpPr>
          <a:xfrm>
            <a:off x="4068896" y="4018034"/>
            <a:ext cx="1596919" cy="1494145"/>
            <a:chOff x="4068896" y="4018034"/>
            <a:chExt cx="1596919" cy="1494145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DD1FD846-667C-56C7-CB27-9D17AB242FD1}"/>
                </a:ext>
              </a:extLst>
            </p:cNvPr>
            <p:cNvGrpSpPr/>
            <p:nvPr/>
          </p:nvGrpSpPr>
          <p:grpSpPr>
            <a:xfrm>
              <a:off x="4068896" y="4216732"/>
              <a:ext cx="1596919" cy="1295447"/>
              <a:chOff x="2619520" y="1494849"/>
              <a:chExt cx="1500277" cy="1217048"/>
            </a:xfrm>
          </p:grpSpPr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532606E-6460-E6E9-1D52-8D87E0F15781}"/>
                  </a:ext>
                </a:extLst>
              </p:cNvPr>
              <p:cNvSpPr txBox="1"/>
              <p:nvPr/>
            </p:nvSpPr>
            <p:spPr>
              <a:xfrm>
                <a:off x="3798476" y="2170166"/>
                <a:ext cx="3213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2" charset="2"/>
                    <a:ea typeface="游ゴシック" panose="020B0400000000000000" pitchFamily="50" charset="-128"/>
                    <a:cs typeface="+mn-cs"/>
                  </a:rPr>
                  <a:t>ν</a:t>
                </a:r>
                <a:endParaRPr kumimoji="1" lang="ja-JP" altLang="en-US" sz="1600" b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76399BD4-437A-9C87-9BEC-6999791B0BBB}"/>
                  </a:ext>
                </a:extLst>
              </p:cNvPr>
              <p:cNvGrpSpPr/>
              <p:nvPr/>
            </p:nvGrpSpPr>
            <p:grpSpPr>
              <a:xfrm>
                <a:off x="2619520" y="1494849"/>
                <a:ext cx="1193661" cy="1217048"/>
                <a:chOff x="2619520" y="1494849"/>
                <a:chExt cx="1193661" cy="1217048"/>
              </a:xfrm>
            </p:grpSpPr>
            <p:sp>
              <p:nvSpPr>
                <p:cNvPr id="40" name="楕円 7">
                  <a:extLst>
                    <a:ext uri="{FF2B5EF4-FFF2-40B4-BE49-F238E27FC236}">
                      <a16:creationId xmlns:a16="http://schemas.microsoft.com/office/drawing/2014/main" id="{3F8BA492-3BDD-4EC7-4F5A-359C12F98299}"/>
                    </a:ext>
                  </a:extLst>
                </p:cNvPr>
                <p:cNvSpPr/>
                <p:nvPr/>
              </p:nvSpPr>
              <p:spPr>
                <a:xfrm>
                  <a:off x="2728548" y="1627264"/>
                  <a:ext cx="1084633" cy="10846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E521"/>
                    </a:gs>
                    <a:gs pos="64000">
                      <a:srgbClr val="4FFF7B">
                        <a:alpha val="20472"/>
                      </a:srgbClr>
                    </a:gs>
                    <a:gs pos="89000">
                      <a:schemeClr val="bg1">
                        <a:alpha val="2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cxnSp>
              <p:nvCxnSpPr>
                <p:cNvPr id="41" name="直線矢印コネクタ 40">
                  <a:extLst>
                    <a:ext uri="{FF2B5EF4-FFF2-40B4-BE49-F238E27FC236}">
                      <a16:creationId xmlns:a16="http://schemas.microsoft.com/office/drawing/2014/main" id="{1CE8DFA9-B1CE-1BE4-C775-FBAC84FDC2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79845" y="2151974"/>
                  <a:ext cx="327454" cy="327454"/>
                </a:xfrm>
                <a:prstGeom prst="straightConnector1">
                  <a:avLst/>
                </a:prstGeom>
                <a:ln w="127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矢印コネクタ 41">
                  <a:extLst>
                    <a:ext uri="{FF2B5EF4-FFF2-40B4-BE49-F238E27FC236}">
                      <a16:creationId xmlns:a16="http://schemas.microsoft.com/office/drawing/2014/main" id="{FBBD9399-550E-2B6C-B9E3-0431929607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53368" y="2148799"/>
                  <a:ext cx="420127" cy="117277"/>
                </a:xfrm>
                <a:prstGeom prst="straightConnector1">
                  <a:avLst/>
                </a:prstGeom>
                <a:ln w="127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矢印コネクタ 42">
                  <a:extLst>
                    <a:ext uri="{FF2B5EF4-FFF2-40B4-BE49-F238E27FC236}">
                      <a16:creationId xmlns:a16="http://schemas.microsoft.com/office/drawing/2014/main" id="{D2FE9599-277A-DB0A-8B4E-FBE2E5F325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37743" y="2132924"/>
                  <a:ext cx="142102" cy="381855"/>
                </a:xfrm>
                <a:prstGeom prst="straightConnector1">
                  <a:avLst/>
                </a:prstGeom>
                <a:ln w="127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矢印コネクタ 43">
                  <a:extLst>
                    <a:ext uri="{FF2B5EF4-FFF2-40B4-BE49-F238E27FC236}">
                      <a16:creationId xmlns:a16="http://schemas.microsoft.com/office/drawing/2014/main" id="{0D1CF65B-9F62-6495-77FE-E52FF3062C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73495" y="1854597"/>
                  <a:ext cx="488956" cy="295943"/>
                </a:xfrm>
                <a:prstGeom prst="straightConnector1">
                  <a:avLst/>
                </a:prstGeom>
                <a:ln w="127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矢印コネクタ 44">
                  <a:extLst>
                    <a:ext uri="{FF2B5EF4-FFF2-40B4-BE49-F238E27FC236}">
                      <a16:creationId xmlns:a16="http://schemas.microsoft.com/office/drawing/2014/main" id="{2BED1502-5F5C-7F34-98DC-285A0EBCB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89909" y="1929097"/>
                  <a:ext cx="180584" cy="215152"/>
                </a:xfrm>
                <a:prstGeom prst="straightConnector1">
                  <a:avLst/>
                </a:prstGeom>
                <a:ln w="127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AD14643C-4D2D-802E-BCED-F356244BC386}"/>
                    </a:ext>
                  </a:extLst>
                </p:cNvPr>
                <p:cNvSpPr txBox="1"/>
                <p:nvPr/>
              </p:nvSpPr>
              <p:spPr>
                <a:xfrm>
                  <a:off x="2619520" y="1494849"/>
                  <a:ext cx="438063" cy="318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6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B</a:t>
                  </a:r>
                  <a:r>
                    <a:rPr kumimoji="1" lang="en-US" altLang="ja-JP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loc</a:t>
                  </a:r>
                  <a:endParaRPr kumimoji="1" lang="ja-JP" alt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C0AD0B42-4380-3C5D-56A3-B89B185E6489}"/>
                    </a:ext>
                  </a:extLst>
                </p:cNvPr>
                <p:cNvSpPr txBox="1"/>
                <p:nvPr/>
              </p:nvSpPr>
              <p:spPr>
                <a:xfrm>
                  <a:off x="3143559" y="1857136"/>
                  <a:ext cx="3260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ja-JP" sz="1600" b="0" u="none" dirty="0">
                      <a:solidFill>
                        <a:prstClr val="black"/>
                      </a:solidFill>
                      <a:latin typeface="Helvetica" pitchFamily="2" charset="0"/>
                      <a:ea typeface="游ゴシック" panose="020B0400000000000000" pitchFamily="50" charset="-128"/>
                      <a:cs typeface="+mn-cs"/>
                    </a:rPr>
                    <a:t>0</a:t>
                  </a:r>
                  <a:endParaRPr lang="ja-JP" altLang="en-US" sz="1600" b="0" u="none" baseline="-25000" dirty="0">
                    <a:solidFill>
                      <a:prstClr val="black"/>
                    </a:solidFill>
                    <a:latin typeface="Helvetica" pitchFamily="2" charset="0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8" name="円/楕円 47">
                  <a:extLst>
                    <a:ext uri="{FF2B5EF4-FFF2-40B4-BE49-F238E27FC236}">
                      <a16:creationId xmlns:a16="http://schemas.microsoft.com/office/drawing/2014/main" id="{2F813F83-8AC0-685F-4F91-434303D749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55668" y="2135074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3D81B393-976B-5CA8-F0E8-880882F840BA}"/>
                </a:ext>
              </a:extLst>
            </p:cNvPr>
            <p:cNvSpPr txBox="1"/>
            <p:nvPr/>
          </p:nvSpPr>
          <p:spPr>
            <a:xfrm>
              <a:off x="4378654" y="4018034"/>
              <a:ext cx="70895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1</a:t>
              </a:r>
              <a:endParaRPr lang="ja-JP" altLang="en-US" sz="1600">
                <a:solidFill>
                  <a:srgbClr val="00B050"/>
                </a:solidFill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4A5B216-AF11-347B-FE8E-F3C7FD841A75}"/>
              </a:ext>
            </a:extLst>
          </p:cNvPr>
          <p:cNvGrpSpPr/>
          <p:nvPr/>
        </p:nvGrpSpPr>
        <p:grpSpPr>
          <a:xfrm>
            <a:off x="4259700" y="1121657"/>
            <a:ext cx="4209402" cy="3235195"/>
            <a:chOff x="4259700" y="1121657"/>
            <a:chExt cx="4209402" cy="3235195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D239C19-8AEB-DDFE-C944-07F32D2A6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02" y="1769967"/>
              <a:ext cx="3600000" cy="2586885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CBB19E5-63A7-8D11-625E-5975536F38F4}"/>
                </a:ext>
              </a:extLst>
            </p:cNvPr>
            <p:cNvSpPr/>
            <p:nvPr/>
          </p:nvSpPr>
          <p:spPr>
            <a:xfrm>
              <a:off x="5025224" y="1121657"/>
              <a:ext cx="3443878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u="none" dirty="0">
                  <a:solidFill>
                    <a:schemeClr val="bg1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Reproduced behavior of ZF-µSR spec-</a:t>
              </a:r>
              <a:r>
                <a:rPr kumimoji="0" lang="en-US" altLang="ja-JP" sz="1600" u="none" dirty="0" err="1">
                  <a:solidFill>
                    <a:schemeClr val="bg1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tra</a:t>
              </a:r>
              <a:r>
                <a:rPr kumimoji="0" lang="en-US" altLang="ja-JP" sz="1600" u="none" dirty="0">
                  <a:solidFill>
                    <a:schemeClr val="bg1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 (25-430 K) using the DKT function</a:t>
              </a:r>
              <a:endParaRPr kumimoji="0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3" name="右矢印 12">
              <a:extLst>
                <a:ext uri="{FF2B5EF4-FFF2-40B4-BE49-F238E27FC236}">
                  <a16:creationId xmlns:a16="http://schemas.microsoft.com/office/drawing/2014/main" id="{392C10EC-A9A9-25EF-9725-801F0FFCD50C}"/>
                </a:ext>
              </a:extLst>
            </p:cNvPr>
            <p:cNvSpPr/>
            <p:nvPr/>
          </p:nvSpPr>
          <p:spPr>
            <a:xfrm>
              <a:off x="4259700" y="2580017"/>
              <a:ext cx="309843" cy="464926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542160B-C2F3-5FA0-4C76-CAB3141AB0ED}"/>
              </a:ext>
            </a:extLst>
          </p:cNvPr>
          <p:cNvSpPr txBox="1"/>
          <p:nvPr/>
        </p:nvSpPr>
        <p:spPr>
          <a:xfrm>
            <a:off x="0" y="2296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A test case: </a:t>
            </a:r>
            <a:r>
              <a:rPr lang="en-US" altLang="ja-JP" sz="2000" u="none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μ</a:t>
            </a:r>
            <a:r>
              <a:rPr lang="en-US" altLang="ja-JP" sz="2000" u="none" baseline="30000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±</a:t>
            </a:r>
            <a:r>
              <a:rPr lang="en-US" altLang="ja-JP" sz="2000" u="none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SR</a:t>
            </a:r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 studies of Na</a:t>
            </a:r>
            <a:r>
              <a:rPr lang="en-US" altLang="ja-JP" sz="2000" i="1" u="none" baseline="-25000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x</a:t>
            </a:r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CoO</a:t>
            </a:r>
            <a:r>
              <a:rPr lang="en-US" altLang="ja-JP" sz="2000" u="none" baseline="-25000" dirty="0">
                <a:solidFill>
                  <a:schemeClr val="bg1"/>
                </a:solidFill>
                <a:ea typeface="Meiryo UI" panose="020B0604030504040204" pitchFamily="50" charset="-128"/>
              </a:rPr>
              <a:t>2</a:t>
            </a:r>
            <a:endParaRPr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1DCA1-ED3E-568E-12D5-678944D7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8841E0C7-A693-25E5-09A6-EAD9BDC11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2" y="1769967"/>
            <a:ext cx="3600000" cy="258688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A23B466-B2DE-5048-5947-EB35CAB93FA5}"/>
              </a:ext>
            </a:extLst>
          </p:cNvPr>
          <p:cNvSpPr/>
          <p:nvPr/>
        </p:nvSpPr>
        <p:spPr>
          <a:xfrm>
            <a:off x="5025224" y="1121657"/>
            <a:ext cx="34438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  <a:cs typeface="+mn-cs"/>
              </a:rPr>
              <a:t>Reproduced behavior of ZF-µSR spec-</a:t>
            </a:r>
            <a:r>
              <a:rPr kumimoji="0" lang="en-US" altLang="ja-JP" sz="1600" u="none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  <a:cs typeface="+mn-cs"/>
              </a:rPr>
              <a:t>tra</a:t>
            </a:r>
            <a:r>
              <a:rPr kumimoji="0" lang="en-US" altLang="ja-JP" sz="16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  <a:cs typeface="+mn-cs"/>
              </a:rPr>
              <a:t> (25-430 K) using the DKT function</a:t>
            </a:r>
            <a:endParaRPr kumimoji="0" lang="ja-JP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917EC3-FDD6-C30E-13E7-DAEDF24A315A}"/>
              </a:ext>
            </a:extLst>
          </p:cNvPr>
          <p:cNvSpPr/>
          <p:nvPr/>
        </p:nvSpPr>
        <p:spPr>
          <a:xfrm>
            <a:off x="603128" y="638833"/>
            <a:ext cx="678391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b="0" u="none" dirty="0" err="1">
                <a:solidFill>
                  <a:prstClr val="black"/>
                </a:solidFill>
                <a:latin typeface="Calibri" panose="020F0502020204030204"/>
                <a:ea typeface="Meiryo UI" panose="020B0604030504040204" pitchFamily="50" charset="-128"/>
                <a:cs typeface="+mj-cs"/>
              </a:rPr>
              <a:t>μ</a:t>
            </a:r>
            <a:r>
              <a:rPr lang="en-US" altLang="ja-JP" sz="2000" b="0" u="none" baseline="30000" dirty="0" err="1">
                <a:solidFill>
                  <a:prstClr val="black"/>
                </a:solidFill>
                <a:latin typeface="Symbol" pitchFamily="2" charset="2"/>
                <a:ea typeface="Meiryo UI" panose="020B0604030504040204" pitchFamily="50" charset="-128"/>
                <a:cs typeface="+mj-cs"/>
              </a:rPr>
              <a:t>+</a:t>
            </a:r>
            <a:r>
              <a:rPr lang="en-US" altLang="ja-JP" sz="2000" b="0" u="none" dirty="0" err="1">
                <a:solidFill>
                  <a:prstClr val="black"/>
                </a:solidFill>
                <a:latin typeface="Calibri" panose="020F0502020204030204"/>
                <a:ea typeface="Meiryo UI" panose="020B0604030504040204" pitchFamily="50" charset="-128"/>
                <a:cs typeface="+mj-cs"/>
              </a:rPr>
              <a:t>SR</a:t>
            </a:r>
            <a:endParaRPr lang="ja-JP" altLang="en-US" sz="12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92C06DD-86D7-A4E1-C22A-78F18A1FDF7F}"/>
              </a:ext>
            </a:extLst>
          </p:cNvPr>
          <p:cNvSpPr txBox="1"/>
          <p:nvPr/>
        </p:nvSpPr>
        <p:spPr>
          <a:xfrm>
            <a:off x="1354018" y="645403"/>
            <a:ext cx="2919652" cy="291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u="none" dirty="0">
                <a:solidFill>
                  <a:srgbClr val="C00000"/>
                </a:solidFill>
                <a:latin typeface="+mn-lt"/>
              </a:rPr>
              <a:t>Result of analysis by the DKT function</a:t>
            </a:r>
            <a:endParaRPr kumimoji="1" lang="ja-JP" altLang="en-US" b="0" u="none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07AD3F8E-CAA9-941F-067F-B5290B858675}"/>
              </a:ext>
            </a:extLst>
          </p:cNvPr>
          <p:cNvGrpSpPr/>
          <p:nvPr/>
        </p:nvGrpSpPr>
        <p:grpSpPr>
          <a:xfrm>
            <a:off x="172422" y="1170947"/>
            <a:ext cx="3869782" cy="3427679"/>
            <a:chOff x="173043" y="1990969"/>
            <a:chExt cx="3573256" cy="3165033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08A6D746-EA87-25D1-EE8D-6B4F1D6AD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43" y="2582684"/>
              <a:ext cx="3573256" cy="2573318"/>
            </a:xfrm>
            <a:prstGeom prst="rect">
              <a:avLst/>
            </a:prstGeom>
          </p:spPr>
        </p:pic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A910119E-67B6-1524-1C84-702FA7C1C522}"/>
                </a:ext>
              </a:extLst>
            </p:cNvPr>
            <p:cNvGrpSpPr/>
            <p:nvPr/>
          </p:nvGrpSpPr>
          <p:grpSpPr>
            <a:xfrm>
              <a:off x="1426927" y="2657388"/>
              <a:ext cx="1427276" cy="1833451"/>
              <a:chOff x="6878960" y="2476058"/>
              <a:chExt cx="2087117" cy="2681070"/>
            </a:xfrm>
          </p:grpSpPr>
          <p:sp>
            <p:nvSpPr>
              <p:cNvPr id="37" name="楕円 7">
                <a:extLst>
                  <a:ext uri="{FF2B5EF4-FFF2-40B4-BE49-F238E27FC236}">
                    <a16:creationId xmlns:a16="http://schemas.microsoft.com/office/drawing/2014/main" id="{4394D234-B6DE-3903-5CC3-9CD741041E02}"/>
                  </a:ext>
                </a:extLst>
              </p:cNvPr>
              <p:cNvSpPr/>
              <p:nvPr/>
            </p:nvSpPr>
            <p:spPr>
              <a:xfrm>
                <a:off x="6878960" y="2749711"/>
                <a:ext cx="1084633" cy="1084633"/>
              </a:xfrm>
              <a:prstGeom prst="ellipse">
                <a:avLst/>
              </a:prstGeom>
              <a:gradFill flip="none" rotWithShape="1">
                <a:gsLst>
                  <a:gs pos="0">
                    <a:srgbClr val="00E521"/>
                  </a:gs>
                  <a:gs pos="64000">
                    <a:srgbClr val="4FFF7B">
                      <a:alpha val="20472"/>
                    </a:srgbClr>
                  </a:gs>
                  <a:gs pos="89000">
                    <a:schemeClr val="bg1">
                      <a:alpha val="2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49" name="直線矢印コネクタ 48">
                <a:extLst>
                  <a:ext uri="{FF2B5EF4-FFF2-40B4-BE49-F238E27FC236}">
                    <a16:creationId xmlns:a16="http://schemas.microsoft.com/office/drawing/2014/main" id="{E286070E-FCED-063F-BBFA-BA8CD4378C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7454" y="3224591"/>
                <a:ext cx="327454" cy="327454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矢印コネクタ 50">
                <a:extLst>
                  <a:ext uri="{FF2B5EF4-FFF2-40B4-BE49-F238E27FC236}">
                    <a16:creationId xmlns:a16="http://schemas.microsoft.com/office/drawing/2014/main" id="{BA0C5AEC-36D1-822A-2C21-35F76504C2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07327" y="3224591"/>
                <a:ext cx="420127" cy="117277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>
                <a:extLst>
                  <a:ext uri="{FF2B5EF4-FFF2-40B4-BE49-F238E27FC236}">
                    <a16:creationId xmlns:a16="http://schemas.microsoft.com/office/drawing/2014/main" id="{6A43BD65-EE14-D48F-900C-6C4150DB0E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85352" y="3224591"/>
                <a:ext cx="142102" cy="381855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矢印コネクタ 52">
                <a:extLst>
                  <a:ext uri="{FF2B5EF4-FFF2-40B4-BE49-F238E27FC236}">
                    <a16:creationId xmlns:a16="http://schemas.microsoft.com/office/drawing/2014/main" id="{5FC102C8-D5D8-D054-E747-7924991E78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27454" y="3038144"/>
                <a:ext cx="461080" cy="186446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矢印コネクタ 53">
                <a:extLst>
                  <a:ext uri="{FF2B5EF4-FFF2-40B4-BE49-F238E27FC236}">
                    <a16:creationId xmlns:a16="http://schemas.microsoft.com/office/drawing/2014/main" id="{E52736C4-3631-33F6-26B8-6F0F0BFA08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0693" y="3014414"/>
                <a:ext cx="180584" cy="21515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F8A2924-746E-A25E-C1DA-9F33CA6FDF98}"/>
                  </a:ext>
                </a:extLst>
              </p:cNvPr>
              <p:cNvSpPr txBox="1"/>
              <p:nvPr/>
            </p:nvSpPr>
            <p:spPr>
              <a:xfrm>
                <a:off x="7180886" y="2476058"/>
                <a:ext cx="1785191" cy="405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dyn</a:t>
                </a:r>
                <a:r>
                  <a:rPr lang="en-US" altLang="ja-JP" sz="1200" b="0" u="none" baseline="-25000" dirty="0">
                    <a:solidFill>
                      <a:srgbClr val="00B050"/>
                    </a:solidFill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(</a:t>
                </a:r>
                <a:r>
                  <a:rPr kumimoji="1" lang="en-US" altLang="ja-JP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Li,Na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)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56" name="直線矢印コネクタ 55">
                <a:extLst>
                  <a:ext uri="{FF2B5EF4-FFF2-40B4-BE49-F238E27FC236}">
                    <a16:creationId xmlns:a16="http://schemas.microsoft.com/office/drawing/2014/main" id="{1981A4B9-60EA-971D-F1B7-306454C315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09993" y="3249726"/>
                <a:ext cx="335625" cy="1556182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8BA646B-BCC7-32F3-2764-FFE4B2503992}"/>
                  </a:ext>
                </a:extLst>
              </p:cNvPr>
              <p:cNvSpPr txBox="1"/>
              <p:nvPr/>
            </p:nvSpPr>
            <p:spPr>
              <a:xfrm>
                <a:off x="7278003" y="3706852"/>
                <a:ext cx="1234211" cy="405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sta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(Co)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58" name="直線矢印コネクタ 57">
                <a:extLst>
                  <a:ext uri="{FF2B5EF4-FFF2-40B4-BE49-F238E27FC236}">
                    <a16:creationId xmlns:a16="http://schemas.microsoft.com/office/drawing/2014/main" id="{4C0563DA-F209-2173-A8A5-01866E623084}"/>
                  </a:ext>
                </a:extLst>
              </p:cNvPr>
              <p:cNvCxnSpPr/>
              <p:nvPr/>
            </p:nvCxnSpPr>
            <p:spPr>
              <a:xfrm flipV="1">
                <a:off x="7119926" y="3539519"/>
                <a:ext cx="622456" cy="1253863"/>
              </a:xfrm>
              <a:prstGeom prst="straightConnector1">
                <a:avLst/>
              </a:prstGeom>
              <a:ln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矢印コネクタ 58">
                <a:extLst>
                  <a:ext uri="{FF2B5EF4-FFF2-40B4-BE49-F238E27FC236}">
                    <a16:creationId xmlns:a16="http://schemas.microsoft.com/office/drawing/2014/main" id="{F2210AC7-A82A-4C9E-1AE7-A20B62B341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3663" y="3581303"/>
                <a:ext cx="197762" cy="1224605"/>
              </a:xfrm>
              <a:prstGeom prst="straightConnector1">
                <a:avLst/>
              </a:prstGeom>
              <a:ln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>
                <a:extLst>
                  <a:ext uri="{FF2B5EF4-FFF2-40B4-BE49-F238E27FC236}">
                    <a16:creationId xmlns:a16="http://schemas.microsoft.com/office/drawing/2014/main" id="{F12E8EB5-0213-C104-18B5-BF396DB2FC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16429" y="3340355"/>
                <a:ext cx="92268" cy="1445322"/>
              </a:xfrm>
              <a:prstGeom prst="straightConnector1">
                <a:avLst/>
              </a:prstGeom>
              <a:ln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>
                <a:extLst>
                  <a:ext uri="{FF2B5EF4-FFF2-40B4-BE49-F238E27FC236}">
                    <a16:creationId xmlns:a16="http://schemas.microsoft.com/office/drawing/2014/main" id="{DC7CF9C4-0F10-F5CB-2E42-EE4D18E646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871" y="3006830"/>
                <a:ext cx="761664" cy="1757827"/>
              </a:xfrm>
              <a:prstGeom prst="straightConnector1">
                <a:avLst/>
              </a:prstGeom>
              <a:ln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>
                <a:extLst>
                  <a:ext uri="{FF2B5EF4-FFF2-40B4-BE49-F238E27FC236}">
                    <a16:creationId xmlns:a16="http://schemas.microsoft.com/office/drawing/2014/main" id="{03C4DA7E-C306-9947-F8D5-BAD3FD9C6E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0505" y="3038145"/>
                <a:ext cx="134446" cy="1730108"/>
              </a:xfrm>
              <a:prstGeom prst="straightConnector1">
                <a:avLst/>
              </a:prstGeom>
              <a:ln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F388A8EC-5C8D-F14A-B4BC-917F9876DE04}"/>
                  </a:ext>
                </a:extLst>
              </p:cNvPr>
              <p:cNvSpPr txBox="1"/>
              <p:nvPr/>
            </p:nvSpPr>
            <p:spPr>
              <a:xfrm>
                <a:off x="6953141" y="4752070"/>
                <a:ext cx="471101" cy="405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O</a:t>
                </a:r>
                <a:endParaRPr kumimoji="1" lang="ja-JP" alt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F6206356-218B-7F82-3585-8BB4E2AB33C7}"/>
                </a:ext>
              </a:extLst>
            </p:cNvPr>
            <p:cNvSpPr/>
            <p:nvPr/>
          </p:nvSpPr>
          <p:spPr>
            <a:xfrm>
              <a:off x="674804" y="1990969"/>
              <a:ext cx="2980254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</a:t>
              </a:r>
              <a:r>
                <a:rPr kumimoji="0" lang="en-US" altLang="ja-JP" sz="1600" i="0" u="none" strike="noStrike" kern="120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EA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kumimoji="0" lang="en-US" altLang="ja-JP" sz="1600" i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t</a:t>
              </a:r>
              <a:r>
                <a:rPr kumimoji="0" lang="en-US" altLang="ja-JP" sz="16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;Δ,</a:t>
              </a:r>
              <a:r>
                <a:rPr kumimoji="0" lang="en-US" altLang="ja-JP" sz="1600" i="1" u="none" strike="noStrike" kern="1200" cap="none" spc="0" normalizeH="0" baseline="0" noProof="0" dirty="0" err="1">
                  <a:ln>
                    <a:noFill/>
                  </a:ln>
                  <a:solidFill>
                    <a:srgbClr val="00FD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FD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=0.25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,ν) corresponding to the above estimations for 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D</a:t>
              </a:r>
              <a:r>
                <a:rPr kumimoji="0" lang="en-US" altLang="ja-JP" sz="1600" i="0" u="none" strike="noStrike" kern="120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+</a:t>
              </a:r>
              <a:r>
                <a:rPr kumimoji="0" lang="en-US" altLang="ja-JP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: </a:t>
              </a:r>
              <a:endParaRPr kumimoji="0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CA95520-D836-33F6-DE61-E071F785D6B1}"/>
              </a:ext>
            </a:extLst>
          </p:cNvPr>
          <p:cNvSpPr txBox="1"/>
          <p:nvPr/>
        </p:nvSpPr>
        <p:spPr>
          <a:xfrm>
            <a:off x="868358" y="5456873"/>
            <a:ext cx="740728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0" u="none" dirty="0">
                <a:latin typeface="+mn-lt"/>
              </a:rPr>
              <a:t>Since </a:t>
            </a:r>
            <a:r>
              <a:rPr kumimoji="1" lang="en-US" altLang="ja-JP" b="0" u="none" dirty="0">
                <a:solidFill>
                  <a:srgbClr val="0432FF"/>
                </a:solidFill>
                <a:latin typeface="+mn-lt"/>
              </a:rPr>
              <a:t>Co ions’ dynamics is inferred to be negligible </a:t>
            </a:r>
            <a:r>
              <a:rPr kumimoji="1" lang="en-US" altLang="ja-JP" b="0" u="none" dirty="0">
                <a:latin typeface="+mn-lt"/>
              </a:rPr>
              <a:t>from µ</a:t>
            </a:r>
            <a:r>
              <a:rPr kumimoji="1" lang="en-US" altLang="ja-JP" b="0" u="none" baseline="30000" dirty="0">
                <a:latin typeface="Symbol" pitchFamily="2" charset="2"/>
              </a:rPr>
              <a:t>-</a:t>
            </a:r>
            <a:r>
              <a:rPr kumimoji="1" lang="en-US" altLang="ja-JP" b="0" u="none" dirty="0">
                <a:latin typeface="+mn-lt"/>
              </a:rPr>
              <a:t>SR, th</a:t>
            </a:r>
            <a:r>
              <a:rPr lang="en-US" altLang="ja-JP" b="0" u="none" dirty="0">
                <a:latin typeface="+mn-lt"/>
              </a:rPr>
              <a:t>e remaining possibility for the origin of “</a:t>
            </a:r>
            <a:r>
              <a:rPr kumimoji="0" lang="en-US" altLang="ja-JP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=1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”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en-US" altLang="ja-JP" b="0" u="none" dirty="0">
                <a:latin typeface="+mn-lt"/>
              </a:rPr>
              <a:t>inferred by µ</a:t>
            </a:r>
            <a:r>
              <a:rPr lang="en-US" altLang="ja-JP" b="0" u="none" baseline="30000" dirty="0">
                <a:latin typeface="+mn-lt"/>
              </a:rPr>
              <a:t>+</a:t>
            </a:r>
            <a:r>
              <a:rPr lang="en-US" altLang="ja-JP" b="0" u="none" dirty="0">
                <a:latin typeface="+mn-lt"/>
              </a:rPr>
              <a:t>SR is </a:t>
            </a:r>
            <a:r>
              <a:rPr lang="en-US" altLang="ja-JP" b="0" u="none" dirty="0">
                <a:solidFill>
                  <a:srgbClr val="FF0000"/>
                </a:solidFill>
                <a:latin typeface="+mn-lt"/>
              </a:rPr>
              <a:t>µ</a:t>
            </a:r>
            <a:r>
              <a:rPr lang="en-US" altLang="ja-JP" b="0" u="none" baseline="30000" dirty="0">
                <a:solidFill>
                  <a:srgbClr val="FF0000"/>
                </a:solidFill>
                <a:latin typeface="+mn-lt"/>
              </a:rPr>
              <a:t>+</a:t>
            </a:r>
            <a:r>
              <a:rPr lang="en-US" altLang="ja-JP" b="0" u="none" dirty="0">
                <a:solidFill>
                  <a:srgbClr val="FF0000"/>
                </a:solidFill>
                <a:latin typeface="+mn-lt"/>
              </a:rPr>
              <a:t> diffusion</a:t>
            </a:r>
            <a:r>
              <a:rPr lang="en-US" altLang="ja-JP" b="0" u="none" dirty="0">
                <a:latin typeface="+mn-lt"/>
              </a:rPr>
              <a:t>.</a:t>
            </a:r>
            <a:endParaRPr kumimoji="1" lang="ja-JP" altLang="en-US" b="0" u="none">
              <a:latin typeface="+mn-lt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8521FB9-A4C8-12D6-6215-851ECDC48210}"/>
              </a:ext>
            </a:extLst>
          </p:cNvPr>
          <p:cNvSpPr txBox="1"/>
          <p:nvPr/>
        </p:nvSpPr>
        <p:spPr>
          <a:xfrm>
            <a:off x="868358" y="4978371"/>
            <a:ext cx="752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</a:t>
            </a:r>
            <a:r>
              <a:rPr kumimoji="0" lang="en-US" altLang="ja-JP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EA</a:t>
            </a:r>
            <a:r>
              <a:rPr kumimoji="0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en-US" altLang="ja-JP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</a:t>
            </a:r>
            <a:r>
              <a:rPr kumimoji="0" lang="en-US" altLang="ja-JP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;Δ,</a:t>
            </a:r>
            <a:r>
              <a:rPr kumimoji="0" lang="en-US" altLang="ja-JP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</a:t>
            </a:r>
            <a:r>
              <a:rPr kumimoji="0" lang="en-US" altLang="ja-JP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=0.25</a:t>
            </a:r>
            <a:r>
              <a:rPr kumimoji="0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,ν) fails to explain the observed behavior, suggesting that </a:t>
            </a:r>
            <a:r>
              <a:rPr kumimoji="0" lang="en-US" altLang="ja-JP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</a:t>
            </a:r>
            <a:r>
              <a:rPr kumimoji="0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=1</a:t>
            </a:r>
            <a:r>
              <a:rPr kumimoji="0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endParaRPr kumimoji="1" lang="ja-JP" altLang="en-US" u="none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9223223-63DB-62EB-3764-7BADC5206D75}"/>
              </a:ext>
            </a:extLst>
          </p:cNvPr>
          <p:cNvGrpSpPr/>
          <p:nvPr/>
        </p:nvGrpSpPr>
        <p:grpSpPr>
          <a:xfrm>
            <a:off x="5718817" y="2475824"/>
            <a:ext cx="1303167" cy="860073"/>
            <a:chOff x="2429032" y="1596015"/>
            <a:chExt cx="1690765" cy="1115882"/>
          </a:xfrm>
        </p:grpSpPr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D798E7C5-B962-C5E6-4EA5-021D247E89CA}"/>
                </a:ext>
              </a:extLst>
            </p:cNvPr>
            <p:cNvSpPr txBox="1"/>
            <p:nvPr/>
          </p:nvSpPr>
          <p:spPr>
            <a:xfrm>
              <a:off x="3798476" y="2170166"/>
              <a:ext cx="321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ν</a:t>
              </a:r>
              <a:endParaRPr kumimoji="1" lang="ja-JP" altLang="en-US" sz="1600" b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0D1D5DE6-A0B2-9E9A-BF2F-0DBD9BF5DCE6}"/>
                </a:ext>
              </a:extLst>
            </p:cNvPr>
            <p:cNvGrpSpPr/>
            <p:nvPr/>
          </p:nvGrpSpPr>
          <p:grpSpPr>
            <a:xfrm>
              <a:off x="2429032" y="1596015"/>
              <a:ext cx="1384149" cy="1115882"/>
              <a:chOff x="2429032" y="1596015"/>
              <a:chExt cx="1384149" cy="1115882"/>
            </a:xfrm>
          </p:grpSpPr>
          <p:sp>
            <p:nvSpPr>
              <p:cNvPr id="122" name="楕円 7">
                <a:extLst>
                  <a:ext uri="{FF2B5EF4-FFF2-40B4-BE49-F238E27FC236}">
                    <a16:creationId xmlns:a16="http://schemas.microsoft.com/office/drawing/2014/main" id="{12C20622-BE61-CED3-8819-2C5E4248CF5F}"/>
                  </a:ext>
                </a:extLst>
              </p:cNvPr>
              <p:cNvSpPr/>
              <p:nvPr/>
            </p:nvSpPr>
            <p:spPr>
              <a:xfrm>
                <a:off x="2728548" y="1627264"/>
                <a:ext cx="1084633" cy="1084633"/>
              </a:xfrm>
              <a:prstGeom prst="ellipse">
                <a:avLst/>
              </a:prstGeom>
              <a:gradFill flip="none" rotWithShape="1">
                <a:gsLst>
                  <a:gs pos="0">
                    <a:srgbClr val="00E521"/>
                  </a:gs>
                  <a:gs pos="64000">
                    <a:srgbClr val="4FFF7B">
                      <a:alpha val="20472"/>
                    </a:srgbClr>
                  </a:gs>
                  <a:gs pos="89000">
                    <a:schemeClr val="bg1">
                      <a:alpha val="2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123" name="直線矢印コネクタ 122">
                <a:extLst>
                  <a:ext uri="{FF2B5EF4-FFF2-40B4-BE49-F238E27FC236}">
                    <a16:creationId xmlns:a16="http://schemas.microsoft.com/office/drawing/2014/main" id="{7057312F-2220-7C7F-EA5C-78F568778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9845" y="2151974"/>
                <a:ext cx="327454" cy="327454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矢印コネクタ 123">
                <a:extLst>
                  <a:ext uri="{FF2B5EF4-FFF2-40B4-BE49-F238E27FC236}">
                    <a16:creationId xmlns:a16="http://schemas.microsoft.com/office/drawing/2014/main" id="{9FB14323-9667-8444-4EE5-8A53BD1F49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53368" y="2148799"/>
                <a:ext cx="420127" cy="117277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矢印コネクタ 124">
                <a:extLst>
                  <a:ext uri="{FF2B5EF4-FFF2-40B4-BE49-F238E27FC236}">
                    <a16:creationId xmlns:a16="http://schemas.microsoft.com/office/drawing/2014/main" id="{EDDF69EA-D797-5C29-7650-511EE35682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7743" y="2132924"/>
                <a:ext cx="142102" cy="381855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矢印コネクタ 125">
                <a:extLst>
                  <a:ext uri="{FF2B5EF4-FFF2-40B4-BE49-F238E27FC236}">
                    <a16:creationId xmlns:a16="http://schemas.microsoft.com/office/drawing/2014/main" id="{911BF0DC-104B-4FA5-E264-7DF31AC418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3495" y="1854597"/>
                <a:ext cx="488956" cy="295943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矢印コネクタ 126">
                <a:extLst>
                  <a:ext uri="{FF2B5EF4-FFF2-40B4-BE49-F238E27FC236}">
                    <a16:creationId xmlns:a16="http://schemas.microsoft.com/office/drawing/2014/main" id="{37EEF50B-A1B6-0B24-2323-6D01992190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89909" y="1929097"/>
                <a:ext cx="180584" cy="21515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id="{E49AD40C-B68B-5CD7-4311-9E7553641299}"/>
                  </a:ext>
                </a:extLst>
              </p:cNvPr>
              <p:cNvSpPr txBox="1"/>
              <p:nvPr/>
            </p:nvSpPr>
            <p:spPr>
              <a:xfrm>
                <a:off x="2429032" y="1596015"/>
                <a:ext cx="635458" cy="420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loc</a:t>
                </a:r>
                <a:endParaRPr kumimoji="1" lang="ja-JP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42E77C85-F4F8-59C8-91A6-A93259C8C60B}"/>
                  </a:ext>
                </a:extLst>
              </p:cNvPr>
              <p:cNvSpPr txBox="1"/>
              <p:nvPr/>
            </p:nvSpPr>
            <p:spPr>
              <a:xfrm>
                <a:off x="3144068" y="1778746"/>
                <a:ext cx="3260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600" b="0" u="none" dirty="0">
                    <a:solidFill>
                      <a:prstClr val="black"/>
                    </a:solidFill>
                    <a:latin typeface="Helvetica" pitchFamily="2" charset="0"/>
                    <a:ea typeface="游ゴシック" panose="020B0400000000000000" pitchFamily="50" charset="-128"/>
                    <a:cs typeface="+mn-cs"/>
                  </a:rPr>
                  <a:t>0</a:t>
                </a:r>
                <a:endParaRPr lang="ja-JP" altLang="en-US" sz="1600" b="0" u="none" baseline="-25000" dirty="0">
                  <a:solidFill>
                    <a:prstClr val="black"/>
                  </a:solidFill>
                  <a:latin typeface="Helvetica" pitchFamily="2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0" name="円/楕円 129">
                <a:extLst>
                  <a:ext uri="{FF2B5EF4-FFF2-40B4-BE49-F238E27FC236}">
                    <a16:creationId xmlns:a16="http://schemas.microsoft.com/office/drawing/2014/main" id="{7EF51953-83F3-7047-1C34-C3BB948D63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5668" y="2135074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31" name="左右矢印 130">
            <a:extLst>
              <a:ext uri="{FF2B5EF4-FFF2-40B4-BE49-F238E27FC236}">
                <a16:creationId xmlns:a16="http://schemas.microsoft.com/office/drawing/2014/main" id="{21931D2E-C98D-A82F-2818-62878864AE68}"/>
              </a:ext>
            </a:extLst>
          </p:cNvPr>
          <p:cNvSpPr/>
          <p:nvPr/>
        </p:nvSpPr>
        <p:spPr>
          <a:xfrm>
            <a:off x="4175281" y="2845327"/>
            <a:ext cx="368145" cy="490570"/>
          </a:xfrm>
          <a:prstGeom prst="leftRightArrow">
            <a:avLst>
              <a:gd name="adj1" fmla="val 50000"/>
              <a:gd name="adj2" fmla="val 25343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A1A9F3-0E81-095E-D273-82608548BE72}"/>
              </a:ext>
            </a:extLst>
          </p:cNvPr>
          <p:cNvSpPr txBox="1"/>
          <p:nvPr/>
        </p:nvSpPr>
        <p:spPr>
          <a:xfrm>
            <a:off x="5334932" y="3528535"/>
            <a:ext cx="614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1</a:t>
            </a:r>
            <a:endParaRPr lang="ja-JP" altLang="en-US" sz="1600">
              <a:solidFill>
                <a:srgbClr val="00B05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AA6551-2B66-1A03-6914-37B5BFA0B600}"/>
              </a:ext>
            </a:extLst>
          </p:cNvPr>
          <p:cNvSpPr txBox="1"/>
          <p:nvPr/>
        </p:nvSpPr>
        <p:spPr>
          <a:xfrm>
            <a:off x="2306018" y="2363488"/>
            <a:ext cx="8819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0.25</a:t>
            </a:r>
            <a:endParaRPr lang="ja-JP" altLang="en-US" sz="1600">
              <a:solidFill>
                <a:srgbClr val="00B05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2E803D-61D2-EA18-C8AF-41B2B3AD7797}"/>
              </a:ext>
            </a:extLst>
          </p:cNvPr>
          <p:cNvSpPr txBox="1"/>
          <p:nvPr/>
        </p:nvSpPr>
        <p:spPr>
          <a:xfrm>
            <a:off x="1954717" y="3079613"/>
            <a:ext cx="1197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2" charset="2"/>
                <a:ea typeface="游ゴシック" panose="020B0400000000000000" pitchFamily="50" charset="-128"/>
                <a:cs typeface="+mn-cs"/>
              </a:rPr>
              <a:t>-</a:t>
            </a:r>
            <a:r>
              <a:rPr kumimoji="0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0.75</a:t>
            </a: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327317-8EFA-832E-A24E-350DE3C39AEA}"/>
              </a:ext>
            </a:extLst>
          </p:cNvPr>
          <p:cNvSpPr txBox="1"/>
          <p:nvPr/>
        </p:nvSpPr>
        <p:spPr>
          <a:xfrm>
            <a:off x="0" y="2296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A test case: </a:t>
            </a:r>
            <a:r>
              <a:rPr lang="en-US" altLang="ja-JP" sz="2000" u="none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μ</a:t>
            </a:r>
            <a:r>
              <a:rPr lang="en-US" altLang="ja-JP" sz="2000" u="none" baseline="30000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±</a:t>
            </a:r>
            <a:r>
              <a:rPr lang="en-US" altLang="ja-JP" sz="2000" u="none" dirty="0" err="1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SR</a:t>
            </a:r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 studies of Na</a:t>
            </a:r>
            <a:r>
              <a:rPr lang="en-US" altLang="ja-JP" sz="2000" i="1" u="none" baseline="-25000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x</a:t>
            </a:r>
            <a:r>
              <a:rPr lang="en-US" altLang="ja-JP" sz="2000" u="none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CoO</a:t>
            </a:r>
            <a:r>
              <a:rPr lang="en-US" altLang="ja-JP" sz="2000" u="none" baseline="-25000" dirty="0">
                <a:solidFill>
                  <a:schemeClr val="bg1"/>
                </a:solidFill>
                <a:ea typeface="Meiryo UI" panose="020B0604030504040204" pitchFamily="50" charset="-128"/>
              </a:rPr>
              <a:t>2</a:t>
            </a:r>
            <a:endParaRPr lang="ja-JP" altLang="en-US" sz="2000">
              <a:solidFill>
                <a:schemeClr val="bg1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AE1A456-D0F4-F314-80EB-4761F8F7089D}"/>
              </a:ext>
            </a:extLst>
          </p:cNvPr>
          <p:cNvGrpSpPr/>
          <p:nvPr/>
        </p:nvGrpSpPr>
        <p:grpSpPr>
          <a:xfrm>
            <a:off x="2578331" y="3714415"/>
            <a:ext cx="1470452" cy="952366"/>
            <a:chOff x="2578331" y="3714415"/>
            <a:chExt cx="1470452" cy="952366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E00568C9-6A17-37E6-4CD3-AB9ECA175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8331" y="3714415"/>
              <a:ext cx="1470452" cy="952366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83E54BD-AFE6-4A66-B557-C4A10550BA5D}"/>
                </a:ext>
              </a:extLst>
            </p:cNvPr>
            <p:cNvSpPr/>
            <p:nvPr/>
          </p:nvSpPr>
          <p:spPr>
            <a:xfrm>
              <a:off x="3503482" y="3728375"/>
              <a:ext cx="522886" cy="910812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85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7F40D498-7534-43ED-8BE4-2D6B300E8D7A}"/>
              </a:ext>
            </a:extLst>
          </p:cNvPr>
          <p:cNvSpPr txBox="1"/>
          <p:nvPr/>
        </p:nvSpPr>
        <p:spPr>
          <a:xfrm>
            <a:off x="0" y="6937"/>
            <a:ext cx="9143999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u="none" dirty="0">
                <a:solidFill>
                  <a:schemeClr val="bg1"/>
                </a:solidFill>
                <a:cs typeface="Calibri Light" panose="020F0302020204030204" pitchFamily="34" charset="0"/>
              </a:rPr>
              <a:t>Example where </a:t>
            </a:r>
            <a:r>
              <a:rPr lang="en-US" altLang="ja-JP" sz="2000" i="1" u="none" dirty="0">
                <a:solidFill>
                  <a:schemeClr val="bg1"/>
                </a:solidFill>
                <a:cs typeface="Calibri Light" panose="020F0302020204030204" pitchFamily="34" charset="0"/>
              </a:rPr>
              <a:t>G</a:t>
            </a:r>
            <a:r>
              <a:rPr lang="en-US" altLang="ja-JP" sz="2000" u="none" baseline="30000" dirty="0">
                <a:solidFill>
                  <a:schemeClr val="bg1"/>
                </a:solidFill>
                <a:cs typeface="Calibri Light" panose="020F0302020204030204" pitchFamily="34" charset="0"/>
              </a:rPr>
              <a:t>EA</a:t>
            </a:r>
            <a:r>
              <a:rPr lang="en-US" altLang="ja-JP" sz="2000" u="none" dirty="0">
                <a:solidFill>
                  <a:schemeClr val="bg1"/>
                </a:solidFill>
                <a:cs typeface="Calibri Light" panose="020F0302020204030204" pitchFamily="34" charset="0"/>
              </a:rPr>
              <a:t>(</a:t>
            </a:r>
            <a:r>
              <a:rPr lang="en-US" altLang="ja-JP" sz="2000" i="1" u="none" dirty="0" err="1">
                <a:solidFill>
                  <a:schemeClr val="bg1"/>
                </a:solidFill>
                <a:cs typeface="Calibri Light" panose="020F0302020204030204" pitchFamily="34" charset="0"/>
              </a:rPr>
              <a:t>t</a:t>
            </a:r>
            <a:r>
              <a:rPr lang="en-US" altLang="ja-JP" sz="2000" u="none" dirty="0" err="1">
                <a:solidFill>
                  <a:schemeClr val="bg1"/>
                </a:solidFill>
                <a:cs typeface="Calibri Light" panose="020F0302020204030204" pitchFamily="34" charset="0"/>
              </a:rPr>
              <a:t>;D,</a:t>
            </a:r>
            <a:r>
              <a:rPr lang="en-US" altLang="ja-JP" sz="2000" i="1" u="none" dirty="0" err="1">
                <a:solidFill>
                  <a:schemeClr val="bg1"/>
                </a:solidFill>
                <a:cs typeface="Calibri Light" panose="020F0302020204030204" pitchFamily="34" charset="0"/>
              </a:rPr>
              <a:t>Q</a:t>
            </a:r>
            <a:r>
              <a:rPr lang="en-US" altLang="ja-JP" sz="2000" u="none" dirty="0" err="1">
                <a:solidFill>
                  <a:schemeClr val="bg1"/>
                </a:solidFill>
                <a:cs typeface="Calibri Light" panose="020F0302020204030204" pitchFamily="34" charset="0"/>
              </a:rPr>
              <a:t>,</a:t>
            </a:r>
            <a:r>
              <a:rPr lang="en-US" altLang="ja-JP" sz="2000" u="none" dirty="0" err="1">
                <a:solidFill>
                  <a:schemeClr val="bg1"/>
                </a:solidFill>
                <a:latin typeface="Symbol" pitchFamily="2" charset="2"/>
                <a:cs typeface="Calibri Light" panose="020F0302020204030204" pitchFamily="34" charset="0"/>
              </a:rPr>
              <a:t>n</a:t>
            </a:r>
            <a:r>
              <a:rPr lang="en-US" altLang="ja-JP" sz="2000" u="none" dirty="0">
                <a:solidFill>
                  <a:schemeClr val="bg1"/>
                </a:solidFill>
                <a:cs typeface="Calibri Light" panose="020F0302020204030204" pitchFamily="34" charset="0"/>
              </a:rPr>
              <a:t>) successfully reproduces µSR spectra </a:t>
            </a:r>
            <a:endParaRPr lang="ja-JP" altLang="en-US" sz="2000" u="none" baseline="-250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ED71FB5-B4BC-02D8-0652-CD12E258E5D5}"/>
              </a:ext>
            </a:extLst>
          </p:cNvPr>
          <p:cNvGrpSpPr/>
          <p:nvPr/>
        </p:nvGrpSpPr>
        <p:grpSpPr>
          <a:xfrm>
            <a:off x="293166" y="628150"/>
            <a:ext cx="5507371" cy="3789013"/>
            <a:chOff x="293166" y="628150"/>
            <a:chExt cx="5507371" cy="3789013"/>
          </a:xfrm>
        </p:grpSpPr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24B3B7AE-2B6D-D368-15B7-6C94858E0B67}"/>
                </a:ext>
              </a:extLst>
            </p:cNvPr>
            <p:cNvSpPr/>
            <p:nvPr/>
          </p:nvSpPr>
          <p:spPr>
            <a:xfrm>
              <a:off x="293166" y="628150"/>
              <a:ext cx="5507370" cy="3789013"/>
            </a:xfrm>
            <a:prstGeom prst="roundRect">
              <a:avLst>
                <a:gd name="adj" fmla="val 467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テキスト ボックス 215">
              <a:extLst>
                <a:ext uri="{FF2B5EF4-FFF2-40B4-BE49-F238E27FC236}">
                  <a16:creationId xmlns:a16="http://schemas.microsoft.com/office/drawing/2014/main" id="{D7EF79D0-F1D0-46C1-87FA-C8D535579195}"/>
                </a:ext>
              </a:extLst>
            </p:cNvPr>
            <p:cNvSpPr txBox="1"/>
            <p:nvPr/>
          </p:nvSpPr>
          <p:spPr>
            <a:xfrm>
              <a:off x="370085" y="3832388"/>
              <a:ext cx="2720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0" u="none" dirty="0">
                  <a:latin typeface="+mn-lt"/>
                </a:rPr>
                <a:t>Rotational dynamics of the FA cation</a:t>
              </a:r>
              <a:r>
                <a:rPr lang="ja-JP" altLang="en-US" sz="1600" b="0" u="none" dirty="0">
                  <a:latin typeface="+mn-lt"/>
                </a:rPr>
                <a:t> </a:t>
              </a:r>
              <a:r>
                <a:rPr lang="en-US" altLang="ja-JP" sz="1600" b="0" u="none" dirty="0">
                  <a:latin typeface="+mn-lt"/>
                </a:rPr>
                <a:t>in</a:t>
              </a:r>
              <a:r>
                <a:rPr lang="ja-JP" altLang="en-US" sz="1600" b="0" u="none" dirty="0">
                  <a:latin typeface="+mn-lt"/>
                </a:rPr>
                <a:t> </a:t>
              </a:r>
              <a:r>
                <a:rPr lang="en-US" altLang="ja-JP" sz="1600" b="0" u="none" dirty="0">
                  <a:latin typeface="+mn-lt"/>
                </a:rPr>
                <a:t>the</a:t>
              </a:r>
              <a:r>
                <a:rPr lang="ja-JP" altLang="en-US" sz="1600" b="0" u="none" dirty="0">
                  <a:latin typeface="+mn-lt"/>
                </a:rPr>
                <a:t> </a:t>
              </a:r>
              <a:r>
                <a:rPr lang="en-US" altLang="ja-JP" sz="1600" b="0" u="none" dirty="0">
                  <a:latin typeface="+mn-lt"/>
                </a:rPr>
                <a:t>static PbI</a:t>
              </a:r>
              <a:r>
                <a:rPr lang="en-US" altLang="ja-JP" sz="1600" b="0" u="none" baseline="-25000" dirty="0">
                  <a:latin typeface="+mn-lt"/>
                </a:rPr>
                <a:t>3</a:t>
              </a:r>
              <a:r>
                <a:rPr lang="ja-JP" altLang="en-US" sz="1600" b="0" u="none" dirty="0">
                  <a:latin typeface="+mn-lt"/>
                </a:rPr>
                <a:t> </a:t>
              </a:r>
              <a:r>
                <a:rPr lang="en-US" altLang="ja-JP" sz="1600" b="0" u="none" dirty="0">
                  <a:latin typeface="+mn-lt"/>
                </a:rPr>
                <a:t>frame</a:t>
              </a:r>
              <a:endParaRPr lang="ja-JP" altLang="en-US" sz="1600" b="0" u="none" dirty="0">
                <a:latin typeface="+mn-lt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284690CE-6C40-2F37-8C3D-080943314326}"/>
                </a:ext>
              </a:extLst>
            </p:cNvPr>
            <p:cNvGrpSpPr/>
            <p:nvPr/>
          </p:nvGrpSpPr>
          <p:grpSpPr>
            <a:xfrm>
              <a:off x="654054" y="1304978"/>
              <a:ext cx="1983317" cy="1976186"/>
              <a:chOff x="742522" y="4521286"/>
              <a:chExt cx="1208280" cy="1203935"/>
            </a:xfrm>
          </p:grpSpPr>
          <p:pic>
            <p:nvPicPr>
              <p:cNvPr id="237" name="図 236">
                <a:extLst>
                  <a:ext uri="{FF2B5EF4-FFF2-40B4-BE49-F238E27FC236}">
                    <a16:creationId xmlns:a16="http://schemas.microsoft.com/office/drawing/2014/main" id="{0F57E00D-50B6-4805-A93C-B80FF2198F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85" t="29691" r="31808" b="25841"/>
              <a:stretch/>
            </p:blipFill>
            <p:spPr>
              <a:xfrm>
                <a:off x="904026" y="4623221"/>
                <a:ext cx="1046776" cy="1071487"/>
              </a:xfrm>
              <a:prstGeom prst="rect">
                <a:avLst/>
              </a:prstGeom>
            </p:spPr>
          </p:pic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DD475876-C39D-48B5-9F63-07414A49C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357" y="5095054"/>
                <a:ext cx="460981" cy="31955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矢印コネクタ 194">
                <a:extLst>
                  <a:ext uri="{FF2B5EF4-FFF2-40B4-BE49-F238E27FC236}">
                    <a16:creationId xmlns:a16="http://schemas.microsoft.com/office/drawing/2014/main" id="{3AD15543-44FA-4C9B-B60A-66FCCE9A3F99}"/>
                  </a:ext>
                </a:extLst>
              </p:cNvPr>
              <p:cNvCxnSpPr/>
              <p:nvPr/>
            </p:nvCxnSpPr>
            <p:spPr>
              <a:xfrm flipV="1">
                <a:off x="1455562" y="4521286"/>
                <a:ext cx="0" cy="60042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テキスト ボックス 228">
                <a:extLst>
                  <a:ext uri="{FF2B5EF4-FFF2-40B4-BE49-F238E27FC236}">
                    <a16:creationId xmlns:a16="http://schemas.microsoft.com/office/drawing/2014/main" id="{5FDF5343-376D-4316-97FC-27876AEDDBC7}"/>
                  </a:ext>
                </a:extLst>
              </p:cNvPr>
              <p:cNvSpPr txBox="1"/>
              <p:nvPr/>
            </p:nvSpPr>
            <p:spPr>
              <a:xfrm>
                <a:off x="742522" y="4731636"/>
                <a:ext cx="224886" cy="18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0" u="none" dirty="0">
                    <a:latin typeface="+mn-lt"/>
                  </a:rPr>
                  <a:t>Pb</a:t>
                </a:r>
                <a:endParaRPr lang="ja-JP" altLang="en-US" sz="1400" b="0" u="none" dirty="0">
                  <a:latin typeface="+mn-lt"/>
                </a:endParaRPr>
              </a:p>
            </p:txBody>
          </p:sp>
          <p:sp>
            <p:nvSpPr>
              <p:cNvPr id="230" name="テキスト ボックス 229">
                <a:extLst>
                  <a:ext uri="{FF2B5EF4-FFF2-40B4-BE49-F238E27FC236}">
                    <a16:creationId xmlns:a16="http://schemas.microsoft.com/office/drawing/2014/main" id="{B59DABCC-EB40-480B-9A9C-CA714E79538B}"/>
                  </a:ext>
                </a:extLst>
              </p:cNvPr>
              <p:cNvSpPr txBox="1"/>
              <p:nvPr/>
            </p:nvSpPr>
            <p:spPr>
              <a:xfrm>
                <a:off x="1183161" y="5537717"/>
                <a:ext cx="234543" cy="18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0" u="none" dirty="0">
                    <a:latin typeface="+mn-lt"/>
                  </a:rPr>
                  <a:t>I</a:t>
                </a:r>
                <a:endParaRPr lang="ja-JP" altLang="en-US" sz="1400" b="0" u="none" dirty="0">
                  <a:latin typeface="+mn-lt"/>
                </a:endParaRPr>
              </a:p>
            </p:txBody>
          </p:sp>
          <p:sp>
            <p:nvSpPr>
              <p:cNvPr id="231" name="テキスト ボックス 230">
                <a:extLst>
                  <a:ext uri="{FF2B5EF4-FFF2-40B4-BE49-F238E27FC236}">
                    <a16:creationId xmlns:a16="http://schemas.microsoft.com/office/drawing/2014/main" id="{DD50173A-0E2A-4F35-A42E-25EA4F2C95E0}"/>
                  </a:ext>
                </a:extLst>
              </p:cNvPr>
              <p:cNvSpPr txBox="1"/>
              <p:nvPr/>
            </p:nvSpPr>
            <p:spPr>
              <a:xfrm>
                <a:off x="1263153" y="5115565"/>
                <a:ext cx="393353" cy="18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0" u="none" dirty="0">
                    <a:latin typeface="+mn-lt"/>
                  </a:rPr>
                  <a:t>FA</a:t>
                </a:r>
                <a:endParaRPr lang="ja-JP" altLang="en-US" sz="1400" b="0" u="none" dirty="0">
                  <a:latin typeface="+mn-lt"/>
                </a:endParaRPr>
              </a:p>
            </p:txBody>
          </p:sp>
          <p:sp>
            <p:nvSpPr>
              <p:cNvPr id="209" name="円弧 208">
                <a:extLst>
                  <a:ext uri="{FF2B5EF4-FFF2-40B4-BE49-F238E27FC236}">
                    <a16:creationId xmlns:a16="http://schemas.microsoft.com/office/drawing/2014/main" id="{4CE9AC71-2365-4F22-AC83-E74845A27CBF}"/>
                  </a:ext>
                </a:extLst>
              </p:cNvPr>
              <p:cNvSpPr/>
              <p:nvPr/>
            </p:nvSpPr>
            <p:spPr>
              <a:xfrm flipH="1">
                <a:off x="1050130" y="4986840"/>
                <a:ext cx="100065" cy="236052"/>
              </a:xfrm>
              <a:prstGeom prst="arc">
                <a:avLst>
                  <a:gd name="adj1" fmla="val 11039349"/>
                  <a:gd name="adj2" fmla="val 8913311"/>
                </a:avLst>
              </a:prstGeom>
              <a:ln w="12700">
                <a:solidFill>
                  <a:srgbClr val="00B050"/>
                </a:solidFill>
                <a:headEnd type="arrow" w="med" len="sm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232" name="円弧 231">
                <a:extLst>
                  <a:ext uri="{FF2B5EF4-FFF2-40B4-BE49-F238E27FC236}">
                    <a16:creationId xmlns:a16="http://schemas.microsoft.com/office/drawing/2014/main" id="{09B57368-EDD4-4506-ABE3-032307CCFE66}"/>
                  </a:ext>
                </a:extLst>
              </p:cNvPr>
              <p:cNvSpPr/>
              <p:nvPr/>
            </p:nvSpPr>
            <p:spPr>
              <a:xfrm rot="16200000" flipH="1">
                <a:off x="1410001" y="4680056"/>
                <a:ext cx="82070" cy="236052"/>
              </a:xfrm>
              <a:prstGeom prst="arc">
                <a:avLst>
                  <a:gd name="adj1" fmla="val 11039349"/>
                  <a:gd name="adj2" fmla="val 8913311"/>
                </a:avLst>
              </a:prstGeom>
              <a:ln w="12700">
                <a:solidFill>
                  <a:srgbClr val="00B050"/>
                </a:solidFill>
                <a:headEnd type="arrow" w="med" len="sm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  <p:sp>
          <p:nvSpPr>
            <p:cNvPr id="129" name="円/楕円 57">
              <a:extLst>
                <a:ext uri="{FF2B5EF4-FFF2-40B4-BE49-F238E27FC236}">
                  <a16:creationId xmlns:a16="http://schemas.microsoft.com/office/drawing/2014/main" id="{DD7ED670-C23C-462C-2C0B-429FFE7A3C4E}"/>
                </a:ext>
              </a:extLst>
            </p:cNvPr>
            <p:cNvSpPr/>
            <p:nvPr/>
          </p:nvSpPr>
          <p:spPr>
            <a:xfrm>
              <a:off x="1813130" y="2862153"/>
              <a:ext cx="117307" cy="117307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C00000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" name="正方形/長方形 177">
              <a:extLst>
                <a:ext uri="{FF2B5EF4-FFF2-40B4-BE49-F238E27FC236}">
                  <a16:creationId xmlns:a16="http://schemas.microsoft.com/office/drawing/2014/main" id="{B1304AC7-19F9-3618-C477-97BC348DEA06}"/>
                </a:ext>
              </a:extLst>
            </p:cNvPr>
            <p:cNvSpPr/>
            <p:nvPr/>
          </p:nvSpPr>
          <p:spPr>
            <a:xfrm>
              <a:off x="1680653" y="2965676"/>
              <a:ext cx="5018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μ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+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99" name="図 198">
              <a:extLst>
                <a:ext uri="{FF2B5EF4-FFF2-40B4-BE49-F238E27FC236}">
                  <a16:creationId xmlns:a16="http://schemas.microsoft.com/office/drawing/2014/main" id="{EBC0DF26-92A9-9B95-37A9-5C04D4263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2" t="22732" r="15829" b="23804"/>
            <a:stretch/>
          </p:blipFill>
          <p:spPr>
            <a:xfrm rot="12600000" flipH="1">
              <a:off x="1843217" y="2746764"/>
              <a:ext cx="209480" cy="138925"/>
            </a:xfrm>
            <a:prstGeom prst="rect">
              <a:avLst/>
            </a:prstGeom>
          </p:spPr>
        </p:pic>
        <p:sp>
          <p:nvSpPr>
            <p:cNvPr id="201" name="テキスト ボックス 200">
              <a:extLst>
                <a:ext uri="{FF2B5EF4-FFF2-40B4-BE49-F238E27FC236}">
                  <a16:creationId xmlns:a16="http://schemas.microsoft.com/office/drawing/2014/main" id="{F2CA888D-AB55-5652-33C8-10724AD3B941}"/>
                </a:ext>
              </a:extLst>
            </p:cNvPr>
            <p:cNvSpPr txBox="1"/>
            <p:nvPr/>
          </p:nvSpPr>
          <p:spPr>
            <a:xfrm>
              <a:off x="377499" y="693474"/>
              <a:ext cx="27383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800" u="none" dirty="0">
                  <a:solidFill>
                    <a:schemeClr val="tx1"/>
                  </a:solidFill>
                  <a:latin typeface="+mn-lt"/>
                  <a:cs typeface="Calibri Light" panose="020F0302020204030204" pitchFamily="34" charset="0"/>
                </a:rPr>
                <a:t>FAPbI</a:t>
              </a:r>
              <a:r>
                <a:rPr lang="en-US" altLang="ja-JP" sz="1800" u="none" baseline="-25000" dirty="0">
                  <a:solidFill>
                    <a:schemeClr val="tx1"/>
                  </a:solidFill>
                  <a:latin typeface="+mn-lt"/>
                  <a:cs typeface="Calibri Light" panose="020F0302020204030204" pitchFamily="34" charset="0"/>
                </a:rPr>
                <a:t>3</a:t>
              </a:r>
              <a:r>
                <a:rPr lang="en-US" altLang="ja-JP" sz="1800" u="none" dirty="0">
                  <a:solidFill>
                    <a:schemeClr val="tx1"/>
                  </a:solidFill>
                  <a:latin typeface="+mn-lt"/>
                  <a:cs typeface="Calibri Light" panose="020F0302020204030204" pitchFamily="34" charset="0"/>
                </a:rPr>
                <a:t> (hybrid perovskite)</a:t>
              </a:r>
              <a:endParaRPr lang="ja-JP" altLang="en-US">
                <a:latin typeface="+mn-lt"/>
              </a:endParaRPr>
            </a:p>
          </p:txBody>
        </p:sp>
        <p:sp>
          <p:nvSpPr>
            <p:cNvPr id="235" name="テキスト ボックス 234">
              <a:extLst>
                <a:ext uri="{FF2B5EF4-FFF2-40B4-BE49-F238E27FC236}">
                  <a16:creationId xmlns:a16="http://schemas.microsoft.com/office/drawing/2014/main" id="{F708317C-EEB5-BB78-9876-3D2FC52D041D}"/>
                </a:ext>
              </a:extLst>
            </p:cNvPr>
            <p:cNvSpPr txBox="1"/>
            <p:nvPr/>
          </p:nvSpPr>
          <p:spPr>
            <a:xfrm>
              <a:off x="931608" y="3408705"/>
              <a:ext cx="1930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</a:t>
              </a: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PbI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+</a:t>
              </a: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FA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A16F946-CCA3-E37F-5863-D9DB084C38A8}"/>
                </a:ext>
              </a:extLst>
            </p:cNvPr>
            <p:cNvSpPr txBox="1"/>
            <p:nvPr/>
          </p:nvSpPr>
          <p:spPr>
            <a:xfrm>
              <a:off x="3232029" y="3893943"/>
              <a:ext cx="2568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ja-JP" sz="1400" b="0" u="none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H</a:t>
              </a:r>
              <a:r>
                <a:rPr kumimoji="1" lang="en-US" altLang="ja-JP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itchFamily="50" charset="-128"/>
                  <a:cs typeface="+mn-cs"/>
                </a:rPr>
                <a:t>iraishi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itchFamily="50" charset="-128"/>
                  <a:cs typeface="+mn-cs"/>
                </a:rPr>
                <a:t> </a:t>
              </a:r>
              <a:r>
                <a:rPr kumimoji="1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itchFamily="50" charset="-128"/>
                  <a:cs typeface="+mn-cs"/>
                </a:rPr>
                <a:t>et al.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itchFamily="50" charset="-128"/>
                  <a:cs typeface="+mn-cs"/>
                </a:rPr>
                <a:t>, J. Appl. Phys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メイリオ" pitchFamily="50" charset="-128"/>
                  <a:cs typeface="+mn-cs"/>
                </a:rPr>
                <a:t>. </a:t>
              </a:r>
              <a:r>
                <a:rPr lang="en-US" altLang="ja-JP" sz="1400" u="none" dirty="0">
                  <a:solidFill>
                    <a:srgbClr val="1A1A1A"/>
                  </a:solidFill>
                  <a:effectLst/>
                  <a:latin typeface="+mn-lt"/>
                </a:rPr>
                <a:t>134</a:t>
              </a:r>
              <a:r>
                <a:rPr lang="en-US" altLang="ja-JP" sz="1400" b="0" u="none" dirty="0">
                  <a:solidFill>
                    <a:srgbClr val="1A1A1A"/>
                  </a:solidFill>
                  <a:effectLst/>
                  <a:latin typeface="+mn-lt"/>
                </a:rPr>
                <a:t>, 055106 (2023)</a:t>
              </a: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358C72AA-1652-5AD0-9438-75329C1E303A}"/>
                </a:ext>
              </a:extLst>
            </p:cNvPr>
            <p:cNvGrpSpPr/>
            <p:nvPr/>
          </p:nvGrpSpPr>
          <p:grpSpPr>
            <a:xfrm>
              <a:off x="3291779" y="628150"/>
              <a:ext cx="2508757" cy="3199295"/>
              <a:chOff x="3291779" y="844533"/>
              <a:chExt cx="2508757" cy="3199295"/>
            </a:xfrm>
          </p:grpSpPr>
          <p:grpSp>
            <p:nvGrpSpPr>
              <p:cNvPr id="208" name="グループ化 207">
                <a:extLst>
                  <a:ext uri="{FF2B5EF4-FFF2-40B4-BE49-F238E27FC236}">
                    <a16:creationId xmlns:a16="http://schemas.microsoft.com/office/drawing/2014/main" id="{5EB82E10-676F-EC6F-AC04-053C13A816D7}"/>
                  </a:ext>
                </a:extLst>
              </p:cNvPr>
              <p:cNvGrpSpPr/>
              <p:nvPr/>
            </p:nvGrpSpPr>
            <p:grpSpPr>
              <a:xfrm>
                <a:off x="3291779" y="1105101"/>
                <a:ext cx="2353054" cy="2938727"/>
                <a:chOff x="5503372" y="657213"/>
                <a:chExt cx="3216501" cy="4017085"/>
              </a:xfrm>
            </p:grpSpPr>
            <p:pic>
              <p:nvPicPr>
                <p:cNvPr id="204" name="図 203">
                  <a:extLst>
                    <a:ext uri="{FF2B5EF4-FFF2-40B4-BE49-F238E27FC236}">
                      <a16:creationId xmlns:a16="http://schemas.microsoft.com/office/drawing/2014/main" id="{3F25776D-C0F8-5188-8F2D-D1E12CAB09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63" t="-1676" r="-263"/>
                <a:stretch/>
              </p:blipFill>
              <p:spPr>
                <a:xfrm>
                  <a:off x="5540457" y="2804813"/>
                  <a:ext cx="3176562" cy="1869485"/>
                </a:xfrm>
                <a:prstGeom prst="rect">
                  <a:avLst/>
                </a:prstGeom>
              </p:spPr>
            </p:pic>
            <p:pic>
              <p:nvPicPr>
                <p:cNvPr id="205" name="図 204">
                  <a:extLst>
                    <a:ext uri="{FF2B5EF4-FFF2-40B4-BE49-F238E27FC236}">
                      <a16:creationId xmlns:a16="http://schemas.microsoft.com/office/drawing/2014/main" id="{1C03F4B8-6919-B5DA-F132-061414F24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13375"/>
                <a:stretch/>
              </p:blipFill>
              <p:spPr>
                <a:xfrm>
                  <a:off x="5503372" y="657213"/>
                  <a:ext cx="3216501" cy="2250000"/>
                </a:xfrm>
                <a:prstGeom prst="rect">
                  <a:avLst/>
                </a:prstGeom>
              </p:spPr>
            </p:pic>
          </p:grpSp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80F68769-3F9E-BCD0-818C-0CFB3E7CA23B}"/>
                  </a:ext>
                </a:extLst>
              </p:cNvPr>
              <p:cNvGrpSpPr/>
              <p:nvPr/>
            </p:nvGrpSpPr>
            <p:grpSpPr>
              <a:xfrm>
                <a:off x="3674402" y="844533"/>
                <a:ext cx="2126134" cy="1454702"/>
                <a:chOff x="3674402" y="844533"/>
                <a:chExt cx="2126134" cy="1454702"/>
              </a:xfrm>
            </p:grpSpPr>
            <p:sp>
              <p:nvSpPr>
                <p:cNvPr id="217" name="テキスト ボックス 216">
                  <a:extLst>
                    <a:ext uri="{FF2B5EF4-FFF2-40B4-BE49-F238E27FC236}">
                      <a16:creationId xmlns:a16="http://schemas.microsoft.com/office/drawing/2014/main" id="{3E0BF2A6-4754-6D6D-069F-221B01964D53}"/>
                    </a:ext>
                  </a:extLst>
                </p:cNvPr>
                <p:cNvSpPr txBox="1"/>
                <p:nvPr/>
              </p:nvSpPr>
              <p:spPr>
                <a:xfrm>
                  <a:off x="3674402" y="844533"/>
                  <a:ext cx="212613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600" u="none" dirty="0">
                      <a:solidFill>
                        <a:srgbClr val="C00000"/>
                      </a:solidFill>
                      <a:latin typeface="+mn-lt"/>
                      <a:cs typeface="Calibri Light" panose="020F0302020204030204" pitchFamily="34" charset="0"/>
                    </a:rPr>
                    <a:t>Analysis by </a:t>
                  </a:r>
                  <a:r>
                    <a:rPr lang="en-US" altLang="ja-JP" sz="1600" i="1" u="none" dirty="0">
                      <a:solidFill>
                        <a:srgbClr val="C00000"/>
                      </a:solidFill>
                      <a:latin typeface="+mn-lt"/>
                      <a:cs typeface="Calibri Light" panose="020F0302020204030204" pitchFamily="34" charset="0"/>
                    </a:rPr>
                    <a:t>G</a:t>
                  </a:r>
                  <a:r>
                    <a:rPr lang="en-US" altLang="ja-JP" sz="1600" u="none" baseline="30000" dirty="0">
                      <a:solidFill>
                        <a:srgbClr val="C00000"/>
                      </a:solidFill>
                      <a:latin typeface="+mn-lt"/>
                      <a:cs typeface="Calibri Light" panose="020F0302020204030204" pitchFamily="34" charset="0"/>
                    </a:rPr>
                    <a:t>DKT</a:t>
                  </a:r>
                  <a:r>
                    <a:rPr lang="en-US" altLang="ja-JP" sz="1600" u="none" dirty="0">
                      <a:solidFill>
                        <a:srgbClr val="C00000"/>
                      </a:solidFill>
                      <a:latin typeface="+mn-lt"/>
                      <a:cs typeface="Calibri Light" panose="020F0302020204030204" pitchFamily="34" charset="0"/>
                    </a:rPr>
                    <a:t>(</a:t>
                  </a:r>
                  <a:r>
                    <a:rPr lang="en-US" altLang="ja-JP" sz="1600" i="1" u="none" dirty="0" err="1">
                      <a:solidFill>
                        <a:srgbClr val="C00000"/>
                      </a:solidFill>
                      <a:latin typeface="+mn-lt"/>
                      <a:cs typeface="Calibri Light" panose="020F0302020204030204" pitchFamily="34" charset="0"/>
                    </a:rPr>
                    <a:t>t</a:t>
                  </a:r>
                  <a:r>
                    <a:rPr lang="en-US" altLang="ja-JP" sz="1600" u="none" dirty="0" err="1">
                      <a:solidFill>
                        <a:srgbClr val="C00000"/>
                      </a:solidFill>
                      <a:latin typeface="+mn-lt"/>
                      <a:cs typeface="Calibri Light" panose="020F0302020204030204" pitchFamily="34" charset="0"/>
                    </a:rPr>
                    <a:t>;</a:t>
                  </a:r>
                  <a:r>
                    <a:rPr lang="en-US" altLang="ja-JP" sz="1600" u="none" dirty="0" err="1">
                      <a:solidFill>
                        <a:srgbClr val="C00000"/>
                      </a:solidFill>
                      <a:latin typeface="Symbol" pitchFamily="2" charset="2"/>
                      <a:cs typeface="Calibri Light" panose="020F0302020204030204" pitchFamily="34" charset="0"/>
                    </a:rPr>
                    <a:t>D</a:t>
                  </a:r>
                  <a:r>
                    <a:rPr lang="en-US" altLang="ja-JP" sz="1600" u="none" dirty="0" err="1">
                      <a:solidFill>
                        <a:srgbClr val="C00000"/>
                      </a:solidFill>
                      <a:latin typeface="+mn-lt"/>
                      <a:cs typeface="Calibri Light" panose="020F0302020204030204" pitchFamily="34" charset="0"/>
                    </a:rPr>
                    <a:t>,</a:t>
                  </a:r>
                  <a:r>
                    <a:rPr lang="en-US" altLang="ja-JP" sz="1600" u="none" dirty="0" err="1">
                      <a:solidFill>
                        <a:srgbClr val="C00000"/>
                      </a:solidFill>
                      <a:latin typeface="Symbol" pitchFamily="2" charset="2"/>
                      <a:cs typeface="Calibri Light" panose="020F0302020204030204" pitchFamily="34" charset="0"/>
                    </a:rPr>
                    <a:t>n</a:t>
                  </a:r>
                  <a:r>
                    <a:rPr lang="en-US" altLang="ja-JP" sz="1600" u="none" dirty="0">
                      <a:solidFill>
                        <a:srgbClr val="C00000"/>
                      </a:solidFill>
                      <a:latin typeface="+mn-lt"/>
                      <a:cs typeface="Calibri Light" panose="020F0302020204030204" pitchFamily="34" charset="0"/>
                    </a:rPr>
                    <a:t>)</a:t>
                  </a:r>
                  <a:endParaRPr lang="ja-JP" altLang="en-US" sz="1600">
                    <a:solidFill>
                      <a:srgbClr val="C00000"/>
                    </a:solidFill>
                    <a:latin typeface="+mn-lt"/>
                  </a:endParaRPr>
                </a:p>
              </p:txBody>
            </p:sp>
            <p:grpSp>
              <p:nvGrpSpPr>
                <p:cNvPr id="19" name="グループ化 18">
                  <a:extLst>
                    <a:ext uri="{FF2B5EF4-FFF2-40B4-BE49-F238E27FC236}">
                      <a16:creationId xmlns:a16="http://schemas.microsoft.com/office/drawing/2014/main" id="{35D0A403-31BB-48CA-D67F-21C602ADB656}"/>
                    </a:ext>
                  </a:extLst>
                </p:cNvPr>
                <p:cNvGrpSpPr/>
                <p:nvPr/>
              </p:nvGrpSpPr>
              <p:grpSpPr>
                <a:xfrm>
                  <a:off x="3726767" y="1186128"/>
                  <a:ext cx="1883173" cy="1113107"/>
                  <a:chOff x="3726767" y="1186128"/>
                  <a:chExt cx="1883173" cy="1113107"/>
                </a:xfrm>
              </p:grpSpPr>
              <p:grpSp>
                <p:nvGrpSpPr>
                  <p:cNvPr id="13" name="グループ化 12">
                    <a:extLst>
                      <a:ext uri="{FF2B5EF4-FFF2-40B4-BE49-F238E27FC236}">
                        <a16:creationId xmlns:a16="http://schemas.microsoft.com/office/drawing/2014/main" id="{C0F655F9-7A4E-8076-B30F-50048B82D03D}"/>
                      </a:ext>
                    </a:extLst>
                  </p:cNvPr>
                  <p:cNvGrpSpPr/>
                  <p:nvPr/>
                </p:nvGrpSpPr>
                <p:grpSpPr>
                  <a:xfrm>
                    <a:off x="3726767" y="1186128"/>
                    <a:ext cx="1883173" cy="1113107"/>
                    <a:chOff x="4006476" y="2204365"/>
                    <a:chExt cx="2459060" cy="1453503"/>
                  </a:xfrm>
                </p:grpSpPr>
                <p:sp>
                  <p:nvSpPr>
                    <p:cNvPr id="7" name="正方形/長方形 6">
                      <a:extLst>
                        <a:ext uri="{FF2B5EF4-FFF2-40B4-BE49-F238E27FC236}">
                          <a16:creationId xmlns:a16="http://schemas.microsoft.com/office/drawing/2014/main" id="{77D6E7A2-098F-11AE-8414-5420C339F5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6476" y="2204365"/>
                      <a:ext cx="1530000" cy="547813"/>
                    </a:xfrm>
                    <a:prstGeom prst="rect">
                      <a:avLst/>
                    </a:prstGeom>
                    <a:solidFill>
                      <a:srgbClr val="00B600">
                        <a:alpha val="58431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9" name="直線コネクタ 8">
                      <a:extLst>
                        <a:ext uri="{FF2B5EF4-FFF2-40B4-BE49-F238E27FC236}">
                          <a16:creationId xmlns:a16="http://schemas.microsoft.com/office/drawing/2014/main" id="{F8F22F6F-56FF-DBCC-56AA-D28395034E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37650" y="3119938"/>
                      <a:ext cx="927886" cy="0"/>
                    </a:xfrm>
                    <a:prstGeom prst="line">
                      <a:avLst/>
                    </a:prstGeom>
                    <a:ln w="25400">
                      <a:solidFill>
                        <a:srgbClr val="00B600">
                          <a:alpha val="58431"/>
                        </a:srgb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直線コネクタ 9">
                      <a:extLst>
                        <a:ext uri="{FF2B5EF4-FFF2-40B4-BE49-F238E27FC236}">
                          <a16:creationId xmlns:a16="http://schemas.microsoft.com/office/drawing/2014/main" id="{FAE65865-7460-26AF-9BD0-C3E9B743EB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37650" y="3657868"/>
                      <a:ext cx="927886" cy="0"/>
                    </a:xfrm>
                    <a:prstGeom prst="line">
                      <a:avLst/>
                    </a:prstGeom>
                    <a:ln w="25400">
                      <a:solidFill>
                        <a:schemeClr val="accent2">
                          <a:lumMod val="75000"/>
                          <a:alpha val="60784"/>
                        </a:scheme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直線矢印コネクタ 10">
                      <a:extLst>
                        <a:ext uri="{FF2B5EF4-FFF2-40B4-BE49-F238E27FC236}">
                          <a16:creationId xmlns:a16="http://schemas.microsoft.com/office/drawing/2014/main" id="{09AF8123-830A-AB2A-377D-B2FA09FA10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20876" y="2780766"/>
                      <a:ext cx="0" cy="547815"/>
                    </a:xfrm>
                    <a:prstGeom prst="straightConnector1">
                      <a:avLst/>
                    </a:prstGeom>
                    <a:ln w="19050">
                      <a:solidFill>
                        <a:srgbClr val="FFC000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" name="正方形/長方形 11">
                      <a:extLst>
                        <a:ext uri="{FF2B5EF4-FFF2-40B4-BE49-F238E27FC236}">
                          <a16:creationId xmlns:a16="http://schemas.microsoft.com/office/drawing/2014/main" id="{4C0AF2F9-0199-1F14-53AD-7617288973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6476" y="3354983"/>
                      <a:ext cx="1530000" cy="218761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  <a:alpha val="58431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5" name="テキスト ボックス 14">
                    <a:extLst>
                      <a:ext uri="{FF2B5EF4-FFF2-40B4-BE49-F238E27FC236}">
                        <a16:creationId xmlns:a16="http://schemas.microsoft.com/office/drawing/2014/main" id="{80774A22-088F-6189-B6FD-C9C5BD751555}"/>
                      </a:ext>
                    </a:extLst>
                  </p:cNvPr>
                  <p:cNvSpPr txBox="1"/>
                  <p:nvPr/>
                </p:nvSpPr>
                <p:spPr>
                  <a:xfrm>
                    <a:off x="3962265" y="1265818"/>
                    <a:ext cx="72770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200" u="none" dirty="0">
                        <a:solidFill>
                          <a:schemeClr val="bg1"/>
                        </a:solidFill>
                        <a:latin typeface="+mn-lt"/>
                      </a:rPr>
                      <a:t>Static FA</a:t>
                    </a:r>
                    <a:endParaRPr kumimoji="1" lang="ja-JP" altLang="en-US" sz="1200" u="none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" name="テキスト ボックス 17">
                    <a:extLst>
                      <a:ext uri="{FF2B5EF4-FFF2-40B4-BE49-F238E27FC236}">
                        <a16:creationId xmlns:a16="http://schemas.microsoft.com/office/drawing/2014/main" id="{090E9AA2-08F4-A2AA-6D84-99C40A7DEE6E}"/>
                      </a:ext>
                    </a:extLst>
                  </p:cNvPr>
                  <p:cNvSpPr txBox="1"/>
                  <p:nvPr/>
                </p:nvSpPr>
                <p:spPr>
                  <a:xfrm>
                    <a:off x="3892810" y="2008691"/>
                    <a:ext cx="918758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1200" u="none" dirty="0">
                        <a:solidFill>
                          <a:schemeClr val="bg1"/>
                        </a:solidFill>
                        <a:latin typeface="+mn-lt"/>
                      </a:rPr>
                      <a:t>Rotating FA</a:t>
                    </a:r>
                    <a:endParaRPr lang="ja-JP" altLang="en-US" sz="1200"/>
                  </a:p>
                </p:txBody>
              </p:sp>
            </p:grpSp>
          </p:grpSp>
        </p:grp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CEA5CC9-FBCA-2C14-61B3-CAFEB6D3100F}"/>
              </a:ext>
            </a:extLst>
          </p:cNvPr>
          <p:cNvGrpSpPr/>
          <p:nvPr/>
        </p:nvGrpSpPr>
        <p:grpSpPr>
          <a:xfrm>
            <a:off x="5642745" y="693474"/>
            <a:ext cx="3358633" cy="3267261"/>
            <a:chOff x="5642745" y="693474"/>
            <a:chExt cx="3358633" cy="3267261"/>
          </a:xfrm>
        </p:grpSpPr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59AFC679-0190-1D8E-F9E9-8EA17E22BA82}"/>
                </a:ext>
              </a:extLst>
            </p:cNvPr>
            <p:cNvSpPr txBox="1"/>
            <p:nvPr/>
          </p:nvSpPr>
          <p:spPr>
            <a:xfrm>
              <a:off x="6205837" y="3375960"/>
              <a:ext cx="2795541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600" b="0" u="none" dirty="0"/>
                <a:t>T</a:t>
              </a:r>
              <a:r>
                <a:rPr kumimoji="1" lang="en-US" altLang="ja-JP" sz="1600" b="0" u="none" dirty="0"/>
                <a:t>he fluctuation rate </a:t>
              </a:r>
              <a:r>
                <a:rPr kumimoji="1" lang="en-US" altLang="ja-JP" sz="1600" b="0" u="none" dirty="0">
                  <a:latin typeface="Symbol" pitchFamily="2" charset="2"/>
                </a:rPr>
                <a:t>n</a:t>
              </a:r>
              <a:r>
                <a:rPr kumimoji="1" lang="en-US" altLang="ja-JP" sz="1600" b="0" u="none" dirty="0"/>
                <a:t> does not reflect cation FA motion at all!</a:t>
              </a:r>
              <a:endParaRPr kumimoji="1" lang="ja-JP" altLang="en-US" sz="1600" b="0" u="none"/>
            </a:p>
          </p:txBody>
        </p:sp>
        <p:pic>
          <p:nvPicPr>
            <p:cNvPr id="219" name="図 218">
              <a:extLst>
                <a:ext uri="{FF2B5EF4-FFF2-40B4-BE49-F238E27FC236}">
                  <a16:creationId xmlns:a16="http://schemas.microsoft.com/office/drawing/2014/main" id="{A201F224-D4BC-D0AE-E6B9-7C3B8ACB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245" y="693474"/>
              <a:ext cx="2482727" cy="2596995"/>
            </a:xfrm>
            <a:prstGeom prst="rect">
              <a:avLst/>
            </a:prstGeom>
          </p:spPr>
        </p:pic>
        <p:cxnSp>
          <p:nvCxnSpPr>
            <p:cNvPr id="221" name="直線矢印コネクタ 220">
              <a:extLst>
                <a:ext uri="{FF2B5EF4-FFF2-40B4-BE49-F238E27FC236}">
                  <a16:creationId xmlns:a16="http://schemas.microsoft.com/office/drawing/2014/main" id="{D49EB20C-449D-E691-AAB3-4F33D0832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2129" y="2564010"/>
              <a:ext cx="623748" cy="33734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D455C7AE-FA01-AF59-7366-991C93A980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42745" y="3143628"/>
              <a:ext cx="563092" cy="5247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26A933D2-4C9E-10B9-BCC9-500EDEF01ADA}"/>
              </a:ext>
            </a:extLst>
          </p:cNvPr>
          <p:cNvGrpSpPr/>
          <p:nvPr/>
        </p:nvGrpSpPr>
        <p:grpSpPr>
          <a:xfrm>
            <a:off x="219064" y="4449802"/>
            <a:ext cx="8556107" cy="2431338"/>
            <a:chOff x="288864" y="4449802"/>
            <a:chExt cx="8556107" cy="2431338"/>
          </a:xfrm>
        </p:grpSpPr>
        <p:pic>
          <p:nvPicPr>
            <p:cNvPr id="250" name="図 249">
              <a:extLst>
                <a:ext uri="{FF2B5EF4-FFF2-40B4-BE49-F238E27FC236}">
                  <a16:creationId xmlns:a16="http://schemas.microsoft.com/office/drawing/2014/main" id="{94C41887-EAEC-4AC8-BC4D-F3F0EF967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680" y="4654143"/>
              <a:ext cx="2776984" cy="2066077"/>
            </a:xfrm>
            <a:prstGeom prst="rect">
              <a:avLst/>
            </a:prstGeom>
          </p:spPr>
        </p:pic>
        <p:grpSp>
          <p:nvGrpSpPr>
            <p:cNvPr id="228" name="グループ化 227">
              <a:extLst>
                <a:ext uri="{FF2B5EF4-FFF2-40B4-BE49-F238E27FC236}">
                  <a16:creationId xmlns:a16="http://schemas.microsoft.com/office/drawing/2014/main" id="{87DA679D-124F-CC69-5E6D-31D164585990}"/>
                </a:ext>
              </a:extLst>
            </p:cNvPr>
            <p:cNvGrpSpPr/>
            <p:nvPr/>
          </p:nvGrpSpPr>
          <p:grpSpPr>
            <a:xfrm>
              <a:off x="288864" y="4654143"/>
              <a:ext cx="2776986" cy="2066077"/>
              <a:chOff x="4708246" y="4842983"/>
              <a:chExt cx="2064849" cy="1536247"/>
            </a:xfrm>
          </p:grpSpPr>
          <p:grpSp>
            <p:nvGrpSpPr>
              <p:cNvPr id="223" name="グループ化 222">
                <a:extLst>
                  <a:ext uri="{FF2B5EF4-FFF2-40B4-BE49-F238E27FC236}">
                    <a16:creationId xmlns:a16="http://schemas.microsoft.com/office/drawing/2014/main" id="{DB19C267-7B78-1B57-98C0-CC35ED186329}"/>
                  </a:ext>
                </a:extLst>
              </p:cNvPr>
              <p:cNvGrpSpPr/>
              <p:nvPr/>
            </p:nvGrpSpPr>
            <p:grpSpPr>
              <a:xfrm>
                <a:off x="4708246" y="4842983"/>
                <a:ext cx="2064849" cy="1536247"/>
                <a:chOff x="4708246" y="4842983"/>
                <a:chExt cx="2064849" cy="1536247"/>
              </a:xfrm>
            </p:grpSpPr>
            <p:pic>
              <p:nvPicPr>
                <p:cNvPr id="241" name="図 240">
                  <a:extLst>
                    <a:ext uri="{FF2B5EF4-FFF2-40B4-BE49-F238E27FC236}">
                      <a16:creationId xmlns:a16="http://schemas.microsoft.com/office/drawing/2014/main" id="{F8F7CB7A-9978-4A21-9706-6CAED342BA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8246" y="4842983"/>
                  <a:ext cx="2064849" cy="1536247"/>
                </a:xfrm>
                <a:prstGeom prst="rect">
                  <a:avLst/>
                </a:prstGeom>
              </p:spPr>
            </p:pic>
            <p:sp>
              <p:nvSpPr>
                <p:cNvPr id="242" name="テキスト ボックス 241">
                  <a:extLst>
                    <a:ext uri="{FF2B5EF4-FFF2-40B4-BE49-F238E27FC236}">
                      <a16:creationId xmlns:a16="http://schemas.microsoft.com/office/drawing/2014/main" id="{C8A58BAC-2BC6-4D7E-8587-B467CBEA5E1E}"/>
                    </a:ext>
                  </a:extLst>
                </p:cNvPr>
                <p:cNvSpPr txBox="1"/>
                <p:nvPr/>
              </p:nvSpPr>
              <p:spPr>
                <a:xfrm>
                  <a:off x="5061142" y="5899572"/>
                  <a:ext cx="457176" cy="2031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altLang="ja-JP" sz="720" b="0" i="1" u="none" dirty="0" err="1"/>
                    <a:t>H</a:t>
                  </a:r>
                  <a:r>
                    <a:rPr lang="en-US" altLang="ja-JP" sz="720" b="0" i="1" u="none" baseline="-25000" dirty="0" err="1"/>
                    <a:t>ext</a:t>
                  </a:r>
                  <a:r>
                    <a:rPr lang="en-US" altLang="ja-JP" sz="720" b="0" u="none" dirty="0"/>
                    <a:t> = 0</a:t>
                  </a:r>
                  <a:endParaRPr lang="ja-JP" altLang="en-US" sz="720" b="0" u="none" dirty="0"/>
                </a:p>
              </p:txBody>
            </p:sp>
          </p:grpSp>
          <p:sp>
            <p:nvSpPr>
              <p:cNvPr id="251" name="正方形/長方形 250">
                <a:extLst>
                  <a:ext uri="{FF2B5EF4-FFF2-40B4-BE49-F238E27FC236}">
                    <a16:creationId xmlns:a16="http://schemas.microsoft.com/office/drawing/2014/main" id="{C91872DC-59A6-4861-8584-BF4217564328}"/>
                  </a:ext>
                </a:extLst>
              </p:cNvPr>
              <p:cNvSpPr/>
              <p:nvPr/>
            </p:nvSpPr>
            <p:spPr>
              <a:xfrm>
                <a:off x="5562804" y="4886280"/>
                <a:ext cx="872909" cy="22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b="0" i="1" u="none" dirty="0">
                    <a:solidFill>
                      <a:srgbClr val="0432FF"/>
                    </a:solidFill>
                    <a:latin typeface="+mn-lt"/>
                  </a:rPr>
                  <a:t>Q </a:t>
                </a:r>
                <a:r>
                  <a:rPr lang="en-US" altLang="ja-JP" sz="1400" b="0" u="none" dirty="0">
                    <a:solidFill>
                      <a:srgbClr val="0432FF"/>
                    </a:solidFill>
                    <a:latin typeface="+mn-lt"/>
                  </a:rPr>
                  <a:t>= 0.947(3)</a:t>
                </a:r>
              </a:p>
            </p:txBody>
          </p:sp>
        </p:grpSp>
        <p:sp>
          <p:nvSpPr>
            <p:cNvPr id="222" name="テキスト ボックス 221">
              <a:extLst>
                <a:ext uri="{FF2B5EF4-FFF2-40B4-BE49-F238E27FC236}">
                  <a16:creationId xmlns:a16="http://schemas.microsoft.com/office/drawing/2014/main" id="{ED64F351-3EBE-0B2C-BADD-0D5D2AFAC85C}"/>
                </a:ext>
              </a:extLst>
            </p:cNvPr>
            <p:cNvSpPr txBox="1"/>
            <p:nvPr/>
          </p:nvSpPr>
          <p:spPr>
            <a:xfrm>
              <a:off x="728611" y="4449802"/>
              <a:ext cx="23530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u="none" dirty="0">
                  <a:solidFill>
                    <a:srgbClr val="0432FF"/>
                  </a:solidFill>
                  <a:latin typeface="+mn-lt"/>
                  <a:cs typeface="Calibri Light" panose="020F0302020204030204" pitchFamily="34" charset="0"/>
                </a:rPr>
                <a:t>Analysis by </a:t>
              </a:r>
              <a:r>
                <a:rPr lang="en-US" altLang="ja-JP" sz="1600" i="1" u="none" dirty="0">
                  <a:solidFill>
                    <a:srgbClr val="0432FF"/>
                  </a:solidFill>
                  <a:latin typeface="+mn-lt"/>
                  <a:cs typeface="Calibri Light" panose="020F0302020204030204" pitchFamily="34" charset="0"/>
                </a:rPr>
                <a:t>G</a:t>
              </a:r>
              <a:r>
                <a:rPr lang="en-US" altLang="ja-JP" sz="1600" u="none" baseline="30000" dirty="0">
                  <a:solidFill>
                    <a:srgbClr val="0432FF"/>
                  </a:solidFill>
                  <a:latin typeface="+mn-lt"/>
                  <a:cs typeface="Calibri Light" panose="020F0302020204030204" pitchFamily="34" charset="0"/>
                </a:rPr>
                <a:t>EA</a:t>
              </a:r>
              <a:r>
                <a:rPr lang="en-US" altLang="ja-JP" sz="1600" u="none" dirty="0">
                  <a:solidFill>
                    <a:srgbClr val="0432FF"/>
                  </a:solidFill>
                  <a:latin typeface="+mn-lt"/>
                  <a:cs typeface="Calibri Light" panose="020F0302020204030204" pitchFamily="34" charset="0"/>
                </a:rPr>
                <a:t>(</a:t>
              </a:r>
              <a:r>
                <a:rPr lang="en-US" altLang="ja-JP" sz="1600" i="1" u="none" dirty="0" err="1">
                  <a:solidFill>
                    <a:srgbClr val="0432FF"/>
                  </a:solidFill>
                  <a:latin typeface="+mn-lt"/>
                  <a:cs typeface="Calibri Light" panose="020F0302020204030204" pitchFamily="34" charset="0"/>
                </a:rPr>
                <a:t>t</a:t>
              </a:r>
              <a:r>
                <a:rPr lang="en-US" altLang="ja-JP" sz="1600" u="none" dirty="0" err="1">
                  <a:solidFill>
                    <a:srgbClr val="0432FF"/>
                  </a:solidFill>
                  <a:latin typeface="+mn-lt"/>
                  <a:cs typeface="Calibri Light" panose="020F0302020204030204" pitchFamily="34" charset="0"/>
                </a:rPr>
                <a:t>;</a:t>
              </a:r>
              <a:r>
                <a:rPr lang="en-US" altLang="ja-JP" sz="1600" u="none" dirty="0" err="1">
                  <a:solidFill>
                    <a:srgbClr val="0432FF"/>
                  </a:solidFill>
                  <a:latin typeface="Symbol" pitchFamily="2" charset="2"/>
                  <a:cs typeface="Calibri Light" panose="020F0302020204030204" pitchFamily="34" charset="0"/>
                </a:rPr>
                <a:t>D</a:t>
              </a:r>
              <a:r>
                <a:rPr lang="en-US" altLang="ja-JP" sz="1600" u="none" dirty="0" err="1">
                  <a:solidFill>
                    <a:srgbClr val="0432FF"/>
                  </a:solidFill>
                  <a:latin typeface="+mn-lt"/>
                  <a:cs typeface="Calibri Light" panose="020F0302020204030204" pitchFamily="34" charset="0"/>
                </a:rPr>
                <a:t>,</a:t>
              </a:r>
              <a:r>
                <a:rPr lang="en-US" altLang="ja-JP" sz="1600" i="1" u="none" dirty="0" err="1">
                  <a:solidFill>
                    <a:srgbClr val="0432FF"/>
                  </a:solidFill>
                  <a:latin typeface="+mn-lt"/>
                  <a:cs typeface="Calibri Light" panose="020F0302020204030204" pitchFamily="34" charset="0"/>
                </a:rPr>
                <a:t>Q</a:t>
              </a:r>
              <a:r>
                <a:rPr lang="en-US" altLang="ja-JP" sz="1600" u="none" dirty="0" err="1">
                  <a:solidFill>
                    <a:srgbClr val="0432FF"/>
                  </a:solidFill>
                  <a:latin typeface="+mn-lt"/>
                  <a:cs typeface="Calibri Light" panose="020F0302020204030204" pitchFamily="34" charset="0"/>
                </a:rPr>
                <a:t>,</a:t>
              </a:r>
              <a:r>
                <a:rPr lang="en-US" altLang="ja-JP" sz="1600" u="none" dirty="0" err="1">
                  <a:solidFill>
                    <a:srgbClr val="0432FF"/>
                  </a:solidFill>
                  <a:latin typeface="Symbol" pitchFamily="2" charset="2"/>
                  <a:cs typeface="Calibri Light" panose="020F0302020204030204" pitchFamily="34" charset="0"/>
                </a:rPr>
                <a:t>n</a:t>
              </a:r>
              <a:r>
                <a:rPr lang="en-US" altLang="ja-JP" sz="1600" u="none" dirty="0">
                  <a:solidFill>
                    <a:srgbClr val="0432FF"/>
                  </a:solidFill>
                  <a:latin typeface="+mn-lt"/>
                  <a:cs typeface="Calibri Light" panose="020F0302020204030204" pitchFamily="34" charset="0"/>
                </a:rPr>
                <a:t>)</a:t>
              </a:r>
              <a:endParaRPr lang="ja-JP" altLang="en-US" sz="1600">
                <a:solidFill>
                  <a:srgbClr val="0432FF"/>
                </a:solidFill>
                <a:latin typeface="+mn-lt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BAD83AA-1D3E-BE5E-4049-DF42A32F9A34}"/>
                </a:ext>
              </a:extLst>
            </p:cNvPr>
            <p:cNvSpPr txBox="1"/>
            <p:nvPr/>
          </p:nvSpPr>
          <p:spPr>
            <a:xfrm>
              <a:off x="1931233" y="6619530"/>
              <a:ext cx="25719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ja-JP" sz="1100" b="0" u="none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T.U. Ito and </a:t>
              </a:r>
              <a:r>
                <a:rPr lang="en-US" altLang="ja-JP" sz="1100" b="0" u="none" dirty="0" err="1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RyK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itchFamily="50" charset="-128"/>
                  <a:cs typeface="+mn-cs"/>
                </a:rPr>
                <a:t>, JPSJ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メイリオ" pitchFamily="50" charset="-128"/>
                  <a:cs typeface="+mn-cs"/>
                </a:rPr>
                <a:t> </a:t>
              </a:r>
              <a:r>
                <a:rPr lang="en-US" altLang="ja-JP" sz="1100" u="none" dirty="0">
                  <a:solidFill>
                    <a:srgbClr val="1A1A1A"/>
                  </a:solidFill>
                  <a:effectLst/>
                  <a:latin typeface="+mn-lt"/>
                </a:rPr>
                <a:t>93</a:t>
              </a:r>
              <a:r>
                <a:rPr lang="en-US" altLang="ja-JP" sz="1100" b="0" u="none" dirty="0">
                  <a:solidFill>
                    <a:srgbClr val="1A1A1A"/>
                  </a:solidFill>
                  <a:effectLst/>
                  <a:latin typeface="+mn-lt"/>
                </a:rPr>
                <a:t>, 044602 (2024)</a:t>
              </a:r>
            </a:p>
          </p:txBody>
        </p:sp>
        <p:sp>
          <p:nvSpPr>
            <p:cNvPr id="17" name="角丸四角形 16">
              <a:extLst>
                <a:ext uri="{FF2B5EF4-FFF2-40B4-BE49-F238E27FC236}">
                  <a16:creationId xmlns:a16="http://schemas.microsoft.com/office/drawing/2014/main" id="{F1291036-BA7E-BFDC-1A11-B0E9E602B7AC}"/>
                </a:ext>
              </a:extLst>
            </p:cNvPr>
            <p:cNvSpPr/>
            <p:nvPr/>
          </p:nvSpPr>
          <p:spPr>
            <a:xfrm>
              <a:off x="346858" y="4498080"/>
              <a:ext cx="8498113" cy="2352983"/>
            </a:xfrm>
            <a:prstGeom prst="roundRect">
              <a:avLst>
                <a:gd name="adj" fmla="val 4670"/>
              </a:avLst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3CE9F8FD-404D-1B28-E393-F8E2B3CA221D}"/>
                </a:ext>
              </a:extLst>
            </p:cNvPr>
            <p:cNvGrpSpPr/>
            <p:nvPr/>
          </p:nvGrpSpPr>
          <p:grpSpPr>
            <a:xfrm>
              <a:off x="5904126" y="4657034"/>
              <a:ext cx="2894076" cy="1962496"/>
              <a:chOff x="3133541" y="1402945"/>
              <a:chExt cx="4222927" cy="2863600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32719991-66BA-B702-530D-9CEE79C5B4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2" r="7259"/>
              <a:stretch/>
            </p:blipFill>
            <p:spPr>
              <a:xfrm>
                <a:off x="3577941" y="1402945"/>
                <a:ext cx="3357986" cy="2863600"/>
              </a:xfrm>
              <a:prstGeom prst="rect">
                <a:avLst/>
              </a:prstGeom>
            </p:spPr>
          </p:pic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0F834EAF-2A63-92D0-DF21-C32C1A5606A4}"/>
                  </a:ext>
                </a:extLst>
              </p:cNvPr>
              <p:cNvGrpSpPr/>
              <p:nvPr/>
            </p:nvGrpSpPr>
            <p:grpSpPr>
              <a:xfrm rot="16200000">
                <a:off x="3030624" y="2417697"/>
                <a:ext cx="699840" cy="494005"/>
                <a:chOff x="2582745" y="4947159"/>
                <a:chExt cx="699840" cy="494005"/>
              </a:xfrm>
              <a:solidFill>
                <a:schemeClr val="bg1"/>
              </a:solidFill>
            </p:grpSpPr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AF4D43B6-8FC0-13DB-152D-E5359CB153CA}"/>
                    </a:ext>
                  </a:extLst>
                </p:cNvPr>
                <p:cNvSpPr/>
                <p:nvPr/>
              </p:nvSpPr>
              <p:spPr>
                <a:xfrm>
                  <a:off x="2582745" y="4947159"/>
                  <a:ext cx="699840" cy="49400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ja-JP" sz="1600" b="0" i="1" u="none" dirty="0">
                      <a:solidFill>
                        <a:srgbClr val="00B050"/>
                      </a:solidFill>
                      <a:cs typeface="Times New Roman" panose="02020603050405020304" pitchFamily="18" charset="0"/>
                    </a:rPr>
                    <a:t>√</a:t>
                  </a:r>
                  <a:r>
                    <a:rPr kumimoji="1" lang="en-US" altLang="ja-JP" sz="1600" b="0" i="1" u="none" dirty="0">
                      <a:solidFill>
                        <a:srgbClr val="00B050"/>
                      </a:solidFill>
                      <a:latin typeface="+mn-lt"/>
                      <a:cs typeface="Times New Roman" panose="02020603050405020304" pitchFamily="18" charset="0"/>
                    </a:rPr>
                    <a:t>Q </a:t>
                  </a:r>
                  <a:endParaRPr lang="ja-JP" altLang="en-US" sz="1600" b="0" u="none">
                    <a:solidFill>
                      <a:srgbClr val="00B050"/>
                    </a:solidFill>
                    <a:latin typeface="+mn-lt"/>
                  </a:endParaRPr>
                </a:p>
              </p:txBody>
            </p: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934350D8-0DD1-4190-80A4-486B9A2EE188}"/>
                    </a:ext>
                  </a:extLst>
                </p:cNvPr>
                <p:cNvCxnSpPr/>
                <p:nvPr/>
              </p:nvCxnSpPr>
              <p:spPr>
                <a:xfrm>
                  <a:off x="2869892" y="5024918"/>
                  <a:ext cx="216000" cy="0"/>
                </a:xfrm>
                <a:prstGeom prst="line">
                  <a:avLst/>
                </a:prstGeom>
                <a:grpFill/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322F8291-C6C0-8C9C-EF19-C243A8A020C7}"/>
                  </a:ext>
                </a:extLst>
              </p:cNvPr>
              <p:cNvGrpSpPr/>
              <p:nvPr/>
            </p:nvGrpSpPr>
            <p:grpSpPr>
              <a:xfrm rot="5400000">
                <a:off x="6637915" y="2417697"/>
                <a:ext cx="943102" cy="494005"/>
                <a:chOff x="2627826" y="4947159"/>
                <a:chExt cx="943102" cy="494005"/>
              </a:xfrm>
              <a:solidFill>
                <a:schemeClr val="bg1"/>
              </a:solidFill>
            </p:grpSpPr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CAF65C50-B762-0CCA-1EC1-895779840F1D}"/>
                    </a:ext>
                  </a:extLst>
                </p:cNvPr>
                <p:cNvSpPr/>
                <p:nvPr/>
              </p:nvSpPr>
              <p:spPr>
                <a:xfrm>
                  <a:off x="2627826" y="4947159"/>
                  <a:ext cx="943102" cy="49400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ja-JP" sz="1600" b="0" i="1" u="none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√</a:t>
                  </a:r>
                  <a:r>
                    <a:rPr kumimoji="1" lang="en-US" altLang="ja-JP" sz="1600" b="0" u="none" dirty="0">
                      <a:solidFill>
                        <a:srgbClr val="FF0000"/>
                      </a:solidFill>
                      <a:latin typeface="+mn-lt"/>
                      <a:cs typeface="Times New Roman" panose="02020603050405020304" pitchFamily="18" charset="0"/>
                    </a:rPr>
                    <a:t>1</a:t>
                  </a:r>
                  <a:r>
                    <a:rPr kumimoji="1" lang="en-US" altLang="ja-JP" sz="1600" b="0" i="1" u="none" dirty="0">
                      <a:solidFill>
                        <a:srgbClr val="FF0000"/>
                      </a:solidFill>
                      <a:latin typeface="+mn-lt"/>
                      <a:cs typeface="Times New Roman" panose="02020603050405020304" pitchFamily="18" charset="0"/>
                    </a:rPr>
                    <a:t>-Q </a:t>
                  </a:r>
                  <a:endParaRPr lang="ja-JP" altLang="en-US" sz="1600" b="0" u="none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cxnSp>
              <p:nvCxnSpPr>
                <p:cNvPr id="31" name="直線コネクタ 30">
                  <a:extLst>
                    <a:ext uri="{FF2B5EF4-FFF2-40B4-BE49-F238E27FC236}">
                      <a16:creationId xmlns:a16="http://schemas.microsoft.com/office/drawing/2014/main" id="{9D480B8B-1A18-35A5-6A82-11D7B0CD74ED}"/>
                    </a:ext>
                  </a:extLst>
                </p:cNvPr>
                <p:cNvCxnSpPr/>
                <p:nvPr/>
              </p:nvCxnSpPr>
              <p:spPr>
                <a:xfrm>
                  <a:off x="2915200" y="5026785"/>
                  <a:ext cx="468000" cy="0"/>
                </a:xfrm>
                <a:prstGeom prst="line">
                  <a:avLst/>
                </a:prstGeom>
                <a:grpFill/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984A532C-8ACA-8471-AA88-C0DE8CA271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2239" y="1535905"/>
                <a:ext cx="0" cy="2318585"/>
              </a:xfrm>
              <a:prstGeom prst="line">
                <a:avLst/>
              </a:prstGeom>
              <a:ln w="9525">
                <a:solidFill>
                  <a:srgbClr val="0432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DF6C77F-FCC4-248A-AF94-550A3DADFCF2}"/>
                  </a:ext>
                </a:extLst>
              </p:cNvPr>
              <p:cNvSpPr txBox="1"/>
              <p:nvPr/>
            </p:nvSpPr>
            <p:spPr>
              <a:xfrm>
                <a:off x="5127047" y="2730840"/>
                <a:ext cx="1050231" cy="49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0" u="none" dirty="0">
                    <a:solidFill>
                      <a:srgbClr val="0432FF"/>
                    </a:solidFill>
                    <a:latin typeface="+mn-lt"/>
                  </a:rPr>
                  <a:t>FAPbI</a:t>
                </a:r>
                <a:r>
                  <a:rPr kumimoji="1" lang="en-US" altLang="ja-JP" sz="1600" b="0" u="none" baseline="-25000" dirty="0">
                    <a:solidFill>
                      <a:srgbClr val="0432FF"/>
                    </a:solidFill>
                    <a:latin typeface="+mn-lt"/>
                  </a:rPr>
                  <a:t>3</a:t>
                </a:r>
                <a:endParaRPr kumimoji="1" lang="ja-JP" altLang="en-US" sz="1600" b="0" u="none" baseline="-25000">
                  <a:solidFill>
                    <a:srgbClr val="0432FF"/>
                  </a:solidFill>
                  <a:latin typeface="+mn-lt"/>
                </a:endParaRPr>
              </a:p>
            </p:txBody>
          </p:sp>
          <p:cxnSp>
            <p:nvCxnSpPr>
              <p:cNvPr id="34" name="曲線コネクタ 33">
                <a:extLst>
                  <a:ext uri="{FF2B5EF4-FFF2-40B4-BE49-F238E27FC236}">
                    <a16:creationId xmlns:a16="http://schemas.microsoft.com/office/drawing/2014/main" id="{DD63151D-9F06-BFDC-0C93-9F718DF5FBF9}"/>
                  </a:ext>
                </a:extLst>
              </p:cNvPr>
              <p:cNvCxnSpPr/>
              <p:nvPr/>
            </p:nvCxnSpPr>
            <p:spPr>
              <a:xfrm>
                <a:off x="6003461" y="2925067"/>
                <a:ext cx="638408" cy="355125"/>
              </a:xfrm>
              <a:prstGeom prst="curvedConnector3">
                <a:avLst/>
              </a:prstGeom>
              <a:ln>
                <a:solidFill>
                  <a:srgbClr val="0432FF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226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C81A41-E895-49E2-A8AE-38A57B9E0220}"/>
              </a:ext>
            </a:extLst>
          </p:cNvPr>
          <p:cNvSpPr txBox="1"/>
          <p:nvPr/>
        </p:nvSpPr>
        <p:spPr>
          <a:xfrm>
            <a:off x="855508" y="872887"/>
            <a:ext cx="7432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 muon spin relaxation in the </a:t>
            </a:r>
            <a:r>
              <a:rPr lang="en-US" altLang="ja-JP" sz="1600" i="0" u="none" strike="noStrike" dirty="0">
                <a:solidFill>
                  <a:srgbClr val="FF0000"/>
                </a:solidFill>
                <a:effectLst/>
                <a:latin typeface="+mn-lt"/>
              </a:rPr>
              <a:t>microscopic coexistence </a:t>
            </a:r>
            <a:r>
              <a:rPr lang="en-US" altLang="ja-JP" sz="1600" i="0" u="none" strike="noStrike" dirty="0">
                <a:solidFill>
                  <a:srgbClr val="000000"/>
                </a:solidFill>
                <a:effectLst/>
                <a:latin typeface="+mn-lt"/>
              </a:rPr>
              <a:t>of Gaussian distributed static and dynamic local magnetic fields 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is simulated by a Monte Carlo method and the </a:t>
            </a:r>
            <a:r>
              <a:rPr lang="en-US" altLang="ja-JP" sz="1600" i="0" u="none" strike="noStrike" dirty="0">
                <a:solidFill>
                  <a:srgbClr val="000000"/>
                </a:solidFill>
                <a:effectLst/>
                <a:latin typeface="+mn-lt"/>
              </a:rPr>
              <a:t>extended DKT relaxation function </a:t>
            </a:r>
            <a:r>
              <a:rPr lang="en-US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G</a:t>
            </a:r>
            <a:r>
              <a:rPr lang="en-US" altLang="ja-JP" sz="1600" i="0" u="none" strike="noStrike" baseline="30000" dirty="0">
                <a:solidFill>
                  <a:srgbClr val="C00000"/>
                </a:solidFill>
                <a:effectLst/>
                <a:latin typeface="+mn-lt"/>
              </a:rPr>
              <a:t>EA</a:t>
            </a:r>
            <a:r>
              <a:rPr lang="en-US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(</a:t>
            </a:r>
            <a:r>
              <a:rPr lang="en-US" altLang="ja-JP" sz="1600" i="1" u="none" strike="noStrike" dirty="0">
                <a:solidFill>
                  <a:srgbClr val="C00000"/>
                </a:solidFill>
                <a:effectLst/>
                <a:latin typeface="+mn-lt"/>
              </a:rPr>
              <a:t>t</a:t>
            </a:r>
            <a:r>
              <a:rPr lang="en-US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;</a:t>
            </a:r>
            <a:r>
              <a:rPr lang="el-GR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Δ,</a:t>
            </a:r>
            <a:r>
              <a:rPr lang="en-US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Q,</a:t>
            </a:r>
            <a:r>
              <a:rPr lang="el-GR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ν</a:t>
            </a:r>
            <a:r>
              <a:rPr lang="en-US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) 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is obtained.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 behavior of </a:t>
            </a:r>
            <a:r>
              <a:rPr lang="en-US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G</a:t>
            </a:r>
            <a:r>
              <a:rPr lang="en-US" altLang="ja-JP" sz="1600" i="0" u="none" strike="noStrike" baseline="30000" dirty="0">
                <a:solidFill>
                  <a:srgbClr val="C00000"/>
                </a:solidFill>
                <a:effectLst/>
                <a:latin typeface="+mn-lt"/>
              </a:rPr>
              <a:t>EA</a:t>
            </a:r>
            <a:r>
              <a:rPr lang="en-US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(</a:t>
            </a:r>
            <a:r>
              <a:rPr lang="en-US" altLang="ja-JP" sz="1600" i="1" u="none" strike="noStrike" dirty="0">
                <a:solidFill>
                  <a:srgbClr val="C00000"/>
                </a:solidFill>
                <a:effectLst/>
                <a:latin typeface="+mn-lt"/>
              </a:rPr>
              <a:t>t</a:t>
            </a:r>
            <a:r>
              <a:rPr lang="en-US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;</a:t>
            </a:r>
            <a:r>
              <a:rPr lang="el-GR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Δ,</a:t>
            </a:r>
            <a:r>
              <a:rPr lang="en-US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Q,</a:t>
            </a:r>
            <a:r>
              <a:rPr lang="el-GR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ν</a:t>
            </a:r>
            <a:r>
              <a:rPr lang="en-US" altLang="ja-JP" sz="1600" i="0" u="none" strike="noStrike" dirty="0">
                <a:solidFill>
                  <a:srgbClr val="C00000"/>
                </a:solidFill>
                <a:effectLst/>
                <a:latin typeface="+mn-lt"/>
              </a:rPr>
              <a:t>)</a:t>
            </a:r>
            <a:r>
              <a:rPr lang="en-US" altLang="ja-JP" sz="1600" b="0" u="none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in terms of 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Symbol" pitchFamily="2" charset="2"/>
              </a:rPr>
              <a:t>n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altLang="ja-JP" sz="1600" i="0" u="none" strike="noStrike" dirty="0">
                <a:solidFill>
                  <a:srgbClr val="000000"/>
                </a:solidFill>
                <a:effectLst/>
                <a:latin typeface="+mn-lt"/>
              </a:rPr>
              <a:t>deviates significantly from </a:t>
            </a:r>
            <a:r>
              <a:rPr lang="en-US" altLang="ja-JP" sz="1600" i="1" u="none" strike="noStrike" dirty="0">
                <a:solidFill>
                  <a:srgbClr val="0432FF"/>
                </a:solidFill>
                <a:effectLst/>
                <a:latin typeface="+mn-lt"/>
              </a:rPr>
              <a:t>G</a:t>
            </a:r>
            <a:r>
              <a:rPr lang="en-US" altLang="ja-JP" sz="1600" i="0" u="none" strike="noStrike" baseline="30000" dirty="0">
                <a:solidFill>
                  <a:srgbClr val="0432FF"/>
                </a:solidFill>
                <a:effectLst/>
                <a:latin typeface="+mn-lt"/>
              </a:rPr>
              <a:t>DKT</a:t>
            </a:r>
            <a:r>
              <a:rPr lang="en-US" altLang="ja-JP" sz="1600" i="0" u="none" strike="noStrike" dirty="0">
                <a:solidFill>
                  <a:srgbClr val="0432FF"/>
                </a:solidFill>
                <a:effectLst/>
                <a:latin typeface="+mn-lt"/>
              </a:rPr>
              <a:t>(</a:t>
            </a:r>
            <a:r>
              <a:rPr lang="en-US" altLang="ja-JP" sz="1600" i="1" u="none" strike="noStrike" dirty="0">
                <a:solidFill>
                  <a:srgbClr val="0432FF"/>
                </a:solidFill>
                <a:effectLst/>
                <a:latin typeface="+mn-lt"/>
              </a:rPr>
              <a:t>t</a:t>
            </a:r>
            <a:r>
              <a:rPr lang="en-US" altLang="ja-JP" sz="1600" i="0" u="none" strike="noStrike" dirty="0">
                <a:solidFill>
                  <a:srgbClr val="0432FF"/>
                </a:solidFill>
                <a:effectLst/>
                <a:latin typeface="+mn-lt"/>
              </a:rPr>
              <a:t>;</a:t>
            </a:r>
            <a:r>
              <a:rPr lang="el-GR" altLang="ja-JP" sz="1600" i="0" u="none" strike="noStrike" dirty="0" err="1">
                <a:solidFill>
                  <a:srgbClr val="0432FF"/>
                </a:solidFill>
                <a:effectLst/>
                <a:latin typeface="+mn-lt"/>
              </a:rPr>
              <a:t>Δ,ν</a:t>
            </a:r>
            <a:r>
              <a:rPr lang="en-US" altLang="ja-JP" sz="1600" i="0" u="none" strike="noStrike" dirty="0">
                <a:solidFill>
                  <a:srgbClr val="0432FF"/>
                </a:solidFill>
                <a:effectLst/>
                <a:latin typeface="+mn-lt"/>
              </a:rPr>
              <a:t>) 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for </a:t>
            </a:r>
            <a:r>
              <a:rPr lang="el-GR" altLang="ja-JP" sz="1600" b="0" i="0" u="none" strike="noStrike" dirty="0">
                <a:solidFill>
                  <a:srgbClr val="C00000"/>
                </a:solidFill>
                <a:effectLst/>
                <a:latin typeface="+mn-lt"/>
              </a:rPr>
              <a:t>0</a:t>
            </a:r>
            <a:r>
              <a:rPr lang="en-US" altLang="ja-JP" sz="1600" b="0" i="0" u="none" strike="noStrike" dirty="0">
                <a:solidFill>
                  <a:srgbClr val="C00000"/>
                </a:solidFill>
                <a:effectLst/>
                <a:latin typeface="+mn-lt"/>
              </a:rPr>
              <a:t> &lt; </a:t>
            </a:r>
            <a:r>
              <a:rPr lang="en-US" altLang="ja-JP" sz="1600" b="0" i="1" u="none" strike="noStrike" dirty="0">
                <a:solidFill>
                  <a:srgbClr val="C00000"/>
                </a:solidFill>
                <a:effectLst/>
                <a:latin typeface="+mn-lt"/>
              </a:rPr>
              <a:t>Q</a:t>
            </a:r>
            <a:r>
              <a:rPr lang="en-US" altLang="ja-JP" sz="1600" b="0" i="0" u="none" strike="noStrike" dirty="0">
                <a:solidFill>
                  <a:srgbClr val="C00000"/>
                </a:solidFill>
                <a:effectLst/>
                <a:latin typeface="+mn-lt"/>
              </a:rPr>
              <a:t> &lt; 1</a:t>
            </a:r>
            <a:r>
              <a:rPr lang="en-US" altLang="ja-JP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b="0" u="none" dirty="0">
                <a:solidFill>
                  <a:srgbClr val="000000"/>
                </a:solidFill>
                <a:latin typeface="+mn-lt"/>
              </a:rPr>
              <a:t>The new relaxation function will pave the way to the </a:t>
            </a:r>
            <a:r>
              <a:rPr lang="en-US" altLang="ja-JP" sz="1600" u="none" dirty="0">
                <a:solidFill>
                  <a:srgbClr val="000000"/>
                </a:solidFill>
                <a:latin typeface="+mn-lt"/>
              </a:rPr>
              <a:t>more refined ion dynamics analysis in solids by µSR</a:t>
            </a:r>
            <a:r>
              <a:rPr lang="en-US" altLang="ja-JP" sz="1600" b="0" u="none" dirty="0">
                <a:solidFill>
                  <a:srgbClr val="000000"/>
                </a:solidFill>
                <a:latin typeface="+mn-lt"/>
              </a:rPr>
              <a:t>.</a:t>
            </a:r>
            <a:endParaRPr lang="el-GR" altLang="ja-JP" sz="16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ja-JP" sz="16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0DE5F5-0639-6467-C6C4-F565AE4C447B}"/>
              </a:ext>
            </a:extLst>
          </p:cNvPr>
          <p:cNvSpPr txBox="1"/>
          <p:nvPr/>
        </p:nvSpPr>
        <p:spPr>
          <a:xfrm>
            <a:off x="479398" y="269870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none" dirty="0">
                <a:latin typeface="+mn-lt"/>
              </a:rPr>
              <a:t>Conclusion</a:t>
            </a:r>
            <a:endParaRPr kumimoji="1" lang="ja-JP" altLang="en-US" sz="2800" u="none">
              <a:latin typeface="+mn-lt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BC52E0F-3866-5DE2-0371-61B0077521DD}"/>
              </a:ext>
            </a:extLst>
          </p:cNvPr>
          <p:cNvGrpSpPr/>
          <p:nvPr/>
        </p:nvGrpSpPr>
        <p:grpSpPr>
          <a:xfrm>
            <a:off x="893460" y="2934990"/>
            <a:ext cx="7395032" cy="2911477"/>
            <a:chOff x="893460" y="2934990"/>
            <a:chExt cx="7395032" cy="2911477"/>
          </a:xfrm>
        </p:grpSpPr>
        <p:sp>
          <p:nvSpPr>
            <p:cNvPr id="200" name="テキスト ボックス 199">
              <a:extLst>
                <a:ext uri="{FF2B5EF4-FFF2-40B4-BE49-F238E27FC236}">
                  <a16:creationId xmlns:a16="http://schemas.microsoft.com/office/drawing/2014/main" id="{DD88CA34-90DB-CCD8-AA07-2A8092135BA0}"/>
                </a:ext>
              </a:extLst>
            </p:cNvPr>
            <p:cNvSpPr txBox="1"/>
            <p:nvPr/>
          </p:nvSpPr>
          <p:spPr>
            <a:xfrm>
              <a:off x="1074944" y="3261144"/>
              <a:ext cx="7213548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ja-JP" b="0" u="none" dirty="0">
                  <a:solidFill>
                    <a:srgbClr val="000000"/>
                  </a:solidFill>
                  <a:latin typeface="+mn-lt"/>
                  <a:ea typeface="游明朝" panose="02020400000000000000" pitchFamily="18" charset="-128"/>
                  <a:cs typeface="Times New Roman" panose="02020603050405020304" pitchFamily="18" charset="0"/>
                </a:rPr>
                <a:t>• </a:t>
              </a:r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T. U. Ito and R. </a:t>
              </a:r>
              <a:r>
                <a:rPr lang="en-US" altLang="ja-JP" b="0" u="none" kern="100" dirty="0" err="1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Kadono</a:t>
              </a:r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, J. Phys. Soc. </a:t>
              </a:r>
              <a:r>
                <a:rPr lang="en-US" altLang="ja-JP" b="0" u="none" kern="100" dirty="0" err="1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Jpn</a:t>
              </a:r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. </a:t>
              </a:r>
              <a:r>
                <a:rPr lang="en-US" altLang="ja-JP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93</a:t>
              </a:r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, 044602 (2024).</a:t>
              </a:r>
            </a:p>
            <a:p>
              <a:pPr algn="just"/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• T. U. Ito and R. </a:t>
              </a:r>
              <a:r>
                <a:rPr lang="en-US" altLang="ja-JP" b="0" u="none" kern="100" dirty="0" err="1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Kadono</a:t>
              </a:r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, arXiv</a:t>
              </a:r>
              <a:r>
                <a:rPr lang="en-US" altLang="ja-JP" b="0" u="none" kern="100" dirty="0">
                  <a:solidFill>
                    <a:srgbClr val="000000"/>
                  </a:solidFill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:2505.09147</a:t>
              </a:r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 (2025).</a:t>
              </a:r>
            </a:p>
            <a:p>
              <a:pPr algn="just"/>
              <a:r>
                <a:rPr lang="en-US" altLang="ja-JP" b="0" u="none" kern="100" dirty="0">
                  <a:solidFill>
                    <a:srgbClr val="000000"/>
                  </a:solidFill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   </a:t>
              </a:r>
              <a:r>
                <a:rPr lang="en-US" altLang="ja-JP" b="0" u="none" kern="100" dirty="0">
                  <a:solidFill>
                    <a:srgbClr val="C00000"/>
                  </a:solidFill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Simulations have been extended to incorporate longitudinal fields </a:t>
              </a:r>
              <a:r>
                <a:rPr lang="en-US" altLang="ja-JP" sz="1800" i="1" u="none" strike="noStrike" dirty="0">
                  <a:solidFill>
                    <a:srgbClr val="C00000"/>
                  </a:solidFill>
                  <a:effectLst/>
                  <a:latin typeface="+mn-lt"/>
                </a:rPr>
                <a:t>B</a:t>
              </a:r>
              <a:r>
                <a:rPr lang="en-US" altLang="ja-JP" sz="1800" i="0" u="none" strike="noStrike" baseline="-25000" dirty="0">
                  <a:solidFill>
                    <a:srgbClr val="C00000"/>
                  </a:solidFill>
                  <a:effectLst/>
                  <a:latin typeface="+mn-lt"/>
                </a:rPr>
                <a:t>LF</a:t>
              </a:r>
              <a:r>
                <a:rPr lang="en-US" altLang="ja-JP" b="0" u="none" kern="100" dirty="0">
                  <a:solidFill>
                    <a:srgbClr val="000000"/>
                  </a:solidFill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kumimoji="1" lang="en-US" altLang="ja-JP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   </a:t>
              </a: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User function </a:t>
              </a:r>
              <a:r>
                <a:rPr lang="en-US" altLang="ja-JP" sz="1800" i="0" u="none" strike="noStrike" dirty="0">
                  <a:effectLst/>
                  <a:latin typeface="+mn-lt"/>
                </a:rPr>
                <a:t>G</a:t>
              </a:r>
              <a:r>
                <a:rPr lang="en-US" altLang="ja-JP" sz="1800" i="0" u="none" strike="noStrike" baseline="30000" dirty="0">
                  <a:effectLst/>
                  <a:latin typeface="+mn-lt"/>
                </a:rPr>
                <a:t>EA</a:t>
              </a:r>
              <a:r>
                <a:rPr lang="en-US" altLang="ja-JP" sz="1800" i="0" u="none" strike="noStrike" dirty="0">
                  <a:effectLst/>
                  <a:latin typeface="+mn-lt"/>
                </a:rPr>
                <a:t>(</a:t>
              </a:r>
              <a:r>
                <a:rPr lang="en-US" altLang="ja-JP" sz="1800" i="1" u="none" strike="noStrike" dirty="0">
                  <a:effectLst/>
                  <a:latin typeface="+mn-lt"/>
                </a:rPr>
                <a:t>t</a:t>
              </a:r>
              <a:r>
                <a:rPr lang="en-US" altLang="ja-JP" sz="1800" i="0" u="none" strike="noStrike" dirty="0">
                  <a:effectLst/>
                  <a:latin typeface="+mn-lt"/>
                </a:rPr>
                <a:t>;</a:t>
              </a:r>
              <a:r>
                <a:rPr lang="el-GR" altLang="ja-JP" sz="1800" i="0" u="none" strike="noStrike" dirty="0">
                  <a:effectLst/>
                  <a:latin typeface="+mn-lt"/>
                </a:rPr>
                <a:t>Δ,</a:t>
              </a:r>
              <a:r>
                <a:rPr lang="en-US" altLang="ja-JP" sz="1800" i="0" u="none" strike="noStrike" dirty="0">
                  <a:effectLst/>
                  <a:latin typeface="+mn-lt"/>
                </a:rPr>
                <a:t>Q,</a:t>
              </a:r>
              <a:r>
                <a:rPr lang="el-GR" altLang="ja-JP" sz="1800" i="0" u="none" strike="noStrike" dirty="0">
                  <a:effectLst/>
                  <a:latin typeface="+mn-lt"/>
                </a:rPr>
                <a:t>ν,</a:t>
              </a:r>
              <a:r>
                <a:rPr lang="en-US" altLang="ja-JP" sz="1800" i="1" u="none" strike="noStrike" dirty="0">
                  <a:effectLst/>
                  <a:latin typeface="+mn-lt"/>
                </a:rPr>
                <a:t>B</a:t>
              </a:r>
              <a:r>
                <a:rPr lang="en-US" altLang="ja-JP" sz="1800" i="0" u="none" strike="noStrike" baseline="-25000" dirty="0">
                  <a:effectLst/>
                  <a:latin typeface="+mn-lt"/>
                </a:rPr>
                <a:t>LF</a:t>
              </a:r>
              <a:r>
                <a:rPr lang="en-US" altLang="ja-JP" sz="1800" i="0" u="none" strike="noStrike" dirty="0">
                  <a:effectLst/>
                  <a:latin typeface="+mn-lt"/>
                </a:rPr>
                <a:t>) </a:t>
              </a: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for </a:t>
              </a:r>
              <a:r>
                <a:rPr kumimoji="1" lang="en-US" altLang="ja-JP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musrfit</a:t>
              </a: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 is available at the following URL:</a:t>
              </a:r>
            </a:p>
            <a:p>
              <a:pPr algn="just"/>
              <a:r>
                <a:rPr lang="en-US" altLang="ja-JP" b="0" u="none" dirty="0">
                  <a:latin typeface="+mn-lt"/>
                </a:rPr>
                <a:t>   </a:t>
              </a:r>
              <a:r>
                <a:rPr lang="en-US" altLang="ja-JP" b="0" u="none" dirty="0">
                  <a:solidFill>
                    <a:srgbClr val="0432FF"/>
                  </a:solidFill>
                  <a:latin typeface="+mn-lt"/>
                </a:rPr>
                <a:t>https://</a:t>
              </a:r>
              <a:r>
                <a:rPr lang="en-US" altLang="ja-JP" b="0" u="none" dirty="0" err="1">
                  <a:solidFill>
                    <a:srgbClr val="0432FF"/>
                  </a:solidFill>
                  <a:latin typeface="+mn-lt"/>
                </a:rPr>
                <a:t>github.com</a:t>
              </a:r>
              <a:r>
                <a:rPr lang="en-US" altLang="ja-JP" b="0" u="none" dirty="0">
                  <a:solidFill>
                    <a:srgbClr val="0432FF"/>
                  </a:solidFill>
                  <a:latin typeface="+mn-lt"/>
                </a:rPr>
                <a:t>/tuito0/</a:t>
              </a:r>
              <a:r>
                <a:rPr lang="en-US" altLang="ja-JP" b="0" u="none" dirty="0" err="1">
                  <a:solidFill>
                    <a:srgbClr val="0432FF"/>
                  </a:solidFill>
                  <a:latin typeface="+mn-lt"/>
                </a:rPr>
                <a:t>musrfit-dynGssEALF</a:t>
              </a:r>
              <a:endPara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  <a:p>
              <a:pPr algn="just"/>
              <a:endParaRPr lang="en-US" altLang="ja-JP" b="0" u="none" dirty="0">
                <a:solidFill>
                  <a:srgbClr val="0432FF"/>
                </a:solidFill>
                <a:latin typeface="+mn-lt"/>
                <a:ea typeface="Meiryo UI" panose="020B0604030504040204" pitchFamily="50" charset="-128"/>
                <a:cs typeface="+mn-cs"/>
              </a:endParaRPr>
            </a:p>
            <a:p>
              <a:pPr algn="just"/>
              <a:r>
                <a:rPr lang="en-US" altLang="ja-JP" b="0" u="none" dirty="0">
                  <a:latin typeface="+mn-lt"/>
                  <a:ea typeface="Meiryo UI" panose="020B0604030504040204" pitchFamily="50" charset="-128"/>
                  <a:cs typeface="+mn-cs"/>
                </a:rPr>
                <a:t>• </a:t>
              </a:r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R. </a:t>
              </a:r>
              <a:r>
                <a:rPr lang="en-US" altLang="ja-JP" b="0" u="none" kern="100" dirty="0" err="1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Kadono</a:t>
              </a:r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 and T. U. Ito, J. Phys. Soc. </a:t>
              </a:r>
              <a:r>
                <a:rPr lang="en-US" altLang="ja-JP" b="0" u="none" kern="100" dirty="0" err="1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Jpn</a:t>
              </a:r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. </a:t>
              </a:r>
              <a:r>
                <a:rPr lang="en-US" altLang="ja-JP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94</a:t>
              </a:r>
              <a:r>
                <a:rPr lang="en-US" altLang="ja-JP" b="0" u="none" kern="100" dirty="0">
                  <a:solidFill>
                    <a:srgbClr val="000000"/>
                  </a:solidFill>
                  <a:effectLst/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, 064601 (2025).</a:t>
              </a:r>
            </a:p>
            <a:p>
              <a:pPr algn="just"/>
              <a:r>
                <a:rPr lang="en-US" altLang="ja-JP" b="0" u="none" kern="100" dirty="0">
                  <a:solidFill>
                    <a:srgbClr val="000000"/>
                  </a:solidFill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   </a:t>
              </a:r>
              <a:r>
                <a:rPr lang="en-US" altLang="ja-JP" b="0" u="none" kern="100" dirty="0">
                  <a:solidFill>
                    <a:srgbClr val="C00000"/>
                  </a:solidFill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Further</a:t>
              </a:r>
              <a:r>
                <a:rPr lang="en-US" altLang="ja-JP" b="0" u="none" kern="100" dirty="0">
                  <a:solidFill>
                    <a:srgbClr val="000000"/>
                  </a:solidFill>
                  <a:latin typeface="+mn-lt"/>
                  <a:ea typeface="ＭＳ 明朝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altLang="ja-JP" b="0" u="none" kern="100" dirty="0">
                  <a:solidFill>
                    <a:srgbClr val="C00000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e</a:t>
              </a:r>
              <a:r>
                <a:rPr lang="en-US" altLang="ja-JP" b="0" u="none" dirty="0">
                  <a:solidFill>
                    <a:srgbClr val="C00000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xtension to paramagnetic Mu to distinguish the dynamics </a:t>
              </a:r>
            </a:p>
            <a:p>
              <a:pPr algn="just"/>
              <a:r>
                <a:rPr lang="en-US" altLang="ja-JP" b="0" u="none" dirty="0">
                  <a:solidFill>
                    <a:srgbClr val="C00000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   of unpaired electron, Mu</a:t>
              </a:r>
              <a:r>
                <a:rPr lang="en-US" altLang="ja-JP" b="0" u="none" baseline="30000" dirty="0">
                  <a:solidFill>
                    <a:srgbClr val="C00000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0</a:t>
              </a:r>
              <a:r>
                <a:rPr lang="en-US" altLang="ja-JP" b="0" u="none" dirty="0">
                  <a:solidFill>
                    <a:srgbClr val="C00000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 hoping motion, and molecular motion of hosts.</a:t>
              </a: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5A3686E3-431A-2787-C5B3-E49B9964A1B5}"/>
                </a:ext>
              </a:extLst>
            </p:cNvPr>
            <p:cNvSpPr txBox="1"/>
            <p:nvPr/>
          </p:nvSpPr>
          <p:spPr>
            <a:xfrm>
              <a:off x="893460" y="2934990"/>
              <a:ext cx="12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0" u="none" dirty="0">
                  <a:latin typeface="+mn-lt"/>
                </a:rPr>
                <a:t>References:</a:t>
              </a:r>
              <a:endParaRPr kumimoji="1" lang="ja-JP" altLang="en-US" b="0" u="non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5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5A110F-FB39-6D46-8427-11A03CD707F8}"/>
              </a:ext>
            </a:extLst>
          </p:cNvPr>
          <p:cNvSpPr txBox="1"/>
          <p:nvPr/>
        </p:nvSpPr>
        <p:spPr>
          <a:xfrm>
            <a:off x="2754120" y="2124084"/>
            <a:ext cx="5280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b="0" u="none" dirty="0">
                <a:latin typeface="+mn-lt"/>
              </a:rPr>
              <a:t>It is with great regret that I lost the opportunity to talk to </a:t>
            </a:r>
            <a:r>
              <a:rPr lang="en-US" altLang="ja-JP" sz="2000" b="0" u="none" dirty="0" err="1">
                <a:latin typeface="+mn-lt"/>
              </a:rPr>
              <a:t>Toshi</a:t>
            </a:r>
            <a:r>
              <a:rPr lang="en-US" altLang="ja-JP" sz="2000" b="0" u="none" dirty="0">
                <a:latin typeface="+mn-lt"/>
              </a:rPr>
              <a:t> about this new development on the Kubo-</a:t>
            </a:r>
            <a:r>
              <a:rPr lang="en-US" altLang="ja-JP" sz="2000" b="0" u="none" dirty="0" err="1">
                <a:latin typeface="+mn-lt"/>
              </a:rPr>
              <a:t>Toyabe</a:t>
            </a:r>
            <a:r>
              <a:rPr lang="en-US" altLang="ja-JP" sz="2000" b="0" u="none" dirty="0">
                <a:latin typeface="+mn-lt"/>
              </a:rPr>
              <a:t> function forever with his passing, but I would like to reiterate here my deepest gratitude for the favor and mentorship I received from him, and I respectfully pray for his soul rest in peace.</a:t>
            </a:r>
            <a:endParaRPr kumimoji="1" lang="ja-JP" altLang="en-US" sz="2000" b="0" u="none">
              <a:latin typeface="+mn-lt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84D6D0-9F0F-724B-B0FE-D9820798AF07}"/>
              </a:ext>
            </a:extLst>
          </p:cNvPr>
          <p:cNvSpPr txBox="1"/>
          <p:nvPr/>
        </p:nvSpPr>
        <p:spPr>
          <a:xfrm>
            <a:off x="7363263" y="4618193"/>
            <a:ext cx="67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u="none" dirty="0">
                <a:latin typeface="+mn-lt"/>
              </a:rPr>
              <a:t>--</a:t>
            </a:r>
            <a:r>
              <a:rPr kumimoji="1" lang="en-US" altLang="ja-JP" b="0" u="none" dirty="0" err="1">
                <a:latin typeface="+mn-lt"/>
              </a:rPr>
              <a:t>RyK</a:t>
            </a:r>
            <a:endParaRPr kumimoji="1" lang="ja-JP" altLang="en-US" b="0" u="none">
              <a:latin typeface="+mn-lt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FB077C-6494-AF41-AEF3-A8369EF1DB73}"/>
              </a:ext>
            </a:extLst>
          </p:cNvPr>
          <p:cNvSpPr txBox="1"/>
          <p:nvPr/>
        </p:nvSpPr>
        <p:spPr>
          <a:xfrm>
            <a:off x="824459" y="839449"/>
            <a:ext cx="195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u="none" dirty="0">
                <a:latin typeface="+mn-lt"/>
              </a:rPr>
              <a:t>In closing my talk…</a:t>
            </a:r>
            <a:endParaRPr kumimoji="1" lang="ja-JP" altLang="en-US" b="0" u="none">
              <a:latin typeface="+mn-lt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8C0839-C9B3-F140-86A6-92F03A838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908147" y="2230409"/>
            <a:ext cx="1345955" cy="19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9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410B582-6EFA-E248-9F3E-7539F190C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C454E7-4918-0CAF-9956-85CD1B858CE6}"/>
              </a:ext>
            </a:extLst>
          </p:cNvPr>
          <p:cNvSpPr txBox="1"/>
          <p:nvPr/>
        </p:nvSpPr>
        <p:spPr>
          <a:xfrm>
            <a:off x="2289740" y="2083003"/>
            <a:ext cx="4564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none" dirty="0">
                <a:solidFill>
                  <a:schemeClr val="bg1"/>
                </a:solidFill>
                <a:latin typeface="+mn-lt"/>
              </a:rPr>
              <a:t>Thank you for your attention.</a:t>
            </a:r>
            <a:endParaRPr kumimoji="1" lang="ja-JP" altLang="en-US" sz="2800" u="none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535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9FA6F3-E7CE-4053-675F-44A894E27393}"/>
              </a:ext>
            </a:extLst>
          </p:cNvPr>
          <p:cNvSpPr txBox="1"/>
          <p:nvPr/>
        </p:nvSpPr>
        <p:spPr>
          <a:xfrm>
            <a:off x="0" y="-8726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Dynamical Kubo-</a:t>
            </a:r>
            <a:r>
              <a:rPr lang="en-US" altLang="ja-JP" sz="2400" b="0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Toyabe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 (DKT) relaxation function</a:t>
            </a:r>
            <a:endParaRPr kumimoji="1" lang="ja-JP" altLang="en-US" sz="2400" b="0" u="none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617C12-EDBB-117F-0575-640E4A3F9B2F}"/>
              </a:ext>
            </a:extLst>
          </p:cNvPr>
          <p:cNvSpPr txBox="1"/>
          <p:nvPr/>
        </p:nvSpPr>
        <p:spPr>
          <a:xfrm>
            <a:off x="551504" y="1003228"/>
            <a:ext cx="508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At TRIUMF, </a:t>
            </a:r>
            <a:r>
              <a:rPr lang="en-US" altLang="ja-JP" sz="1200" i="0" u="none" strike="noStrike" dirty="0">
                <a:solidFill>
                  <a:srgbClr val="000000"/>
                </a:solidFill>
                <a:effectLst/>
                <a:latin typeface="+mn-lt"/>
              </a:rPr>
              <a:t>Toshi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altLang="ja-JP" sz="1200" i="0" u="none" strike="noStrike" dirty="0">
                <a:solidFill>
                  <a:srgbClr val="000000"/>
                </a:solidFill>
                <a:effectLst/>
                <a:latin typeface="+mn-lt"/>
              </a:rPr>
              <a:t>Yamazaki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 and his coworkers were having great fun taking </a:t>
            </a:r>
            <a:r>
              <a:rPr lang="el-GR" altLang="ja-JP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μ</a:t>
            </a:r>
            <a:r>
              <a:rPr lang="en-US" altLang="ja-JP" sz="1200" b="0" i="0" u="none" strike="noStrike" baseline="30000" dirty="0">
                <a:solidFill>
                  <a:srgbClr val="000000"/>
                </a:solidFill>
                <a:effectLst/>
                <a:latin typeface="+mn-lt"/>
              </a:rPr>
              <a:t>+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SR data on a variety of samples, after long-time struggle with </a:t>
            </a:r>
            <a:r>
              <a:rPr lang="el-GR" altLang="ja-JP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μ</a:t>
            </a:r>
            <a:r>
              <a:rPr lang="en-US" altLang="ja-JP" sz="1200" b="0" i="0" u="none" strike="noStrike" baseline="30000" dirty="0">
                <a:solidFill>
                  <a:srgbClr val="000000"/>
                </a:solidFill>
                <a:effectLst/>
                <a:latin typeface="Symbol" pitchFamily="2" charset="2"/>
              </a:rPr>
              <a:t>-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 experiment. 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21B532D-6D6D-2699-DEE5-E30E10F51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386" t="15373" r="5232"/>
          <a:stretch/>
        </p:blipFill>
        <p:spPr>
          <a:xfrm>
            <a:off x="5978716" y="984983"/>
            <a:ext cx="2889622" cy="205506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DC2463-E365-643F-3B5D-8674D774B499}"/>
              </a:ext>
            </a:extLst>
          </p:cNvPr>
          <p:cNvSpPr txBox="1"/>
          <p:nvPr/>
        </p:nvSpPr>
        <p:spPr>
          <a:xfrm>
            <a:off x="7763139" y="963153"/>
            <a:ext cx="1105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u="none" dirty="0">
                <a:solidFill>
                  <a:srgbClr val="0432FF"/>
                </a:solidFill>
                <a:latin typeface="+mn-lt"/>
              </a:rPr>
              <a:t>TRIUMF, 1978</a:t>
            </a:r>
            <a:endParaRPr kumimoji="1" lang="ja-JP" altLang="en-US" sz="1200" u="none">
              <a:solidFill>
                <a:srgbClr val="0432FF"/>
              </a:solidFill>
              <a:latin typeface="+mn-lt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476836-A86A-58ED-A610-0FF196625968}"/>
              </a:ext>
            </a:extLst>
          </p:cNvPr>
          <p:cNvSpPr txBox="1"/>
          <p:nvPr/>
        </p:nvSpPr>
        <p:spPr>
          <a:xfrm>
            <a:off x="547251" y="691474"/>
            <a:ext cx="442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none" dirty="0">
                <a:solidFill>
                  <a:srgbClr val="9437FF"/>
                </a:solidFill>
                <a:latin typeface="+mn-lt"/>
              </a:rPr>
              <a:t>Stories behind the discovery of DKT function</a:t>
            </a:r>
            <a:endParaRPr kumimoji="1" lang="ja-JP" altLang="en-US" u="none">
              <a:solidFill>
                <a:srgbClr val="9437FF"/>
              </a:solidFill>
              <a:latin typeface="+mn-lt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296B3C-271E-DAEE-6823-361FCA31AFE7}"/>
              </a:ext>
            </a:extLst>
          </p:cNvPr>
          <p:cNvSpPr txBox="1"/>
          <p:nvPr/>
        </p:nvSpPr>
        <p:spPr>
          <a:xfrm rot="16200000">
            <a:off x="8073051" y="2309814"/>
            <a:ext cx="917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none" dirty="0">
                <a:solidFill>
                  <a:srgbClr val="FFFF00"/>
                </a:solidFill>
                <a:latin typeface="+mn-lt"/>
                <a:ea typeface="HGP創英角ﾎﾟｯﾌﾟ体" panose="040B0A00000000000000" pitchFamily="50" charset="-128"/>
              </a:rPr>
              <a:t>T. Yamazaki</a:t>
            </a:r>
            <a:endParaRPr kumimoji="1" lang="ja-JP" altLang="en-US" sz="1200" u="none" dirty="0">
              <a:solidFill>
                <a:srgbClr val="FFFF00"/>
              </a:solidFill>
              <a:latin typeface="+mn-lt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DD19AB-064D-D13B-BBF7-BF84F2F7C1F8}"/>
              </a:ext>
            </a:extLst>
          </p:cNvPr>
          <p:cNvSpPr txBox="1"/>
          <p:nvPr/>
        </p:nvSpPr>
        <p:spPr>
          <a:xfrm rot="16200000">
            <a:off x="7771090" y="2289241"/>
            <a:ext cx="873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none" dirty="0">
                <a:solidFill>
                  <a:srgbClr val="FFFF00"/>
                </a:solidFill>
                <a:latin typeface="+mn-lt"/>
                <a:ea typeface="HGP創英角ﾎﾟｯﾌﾟ体" panose="040B0A00000000000000" pitchFamily="50" charset="-128"/>
              </a:rPr>
              <a:t>T.  </a:t>
            </a:r>
            <a:r>
              <a:rPr lang="en-US" altLang="ja-JP" sz="1200" u="none" dirty="0" err="1">
                <a:solidFill>
                  <a:srgbClr val="FFFF00"/>
                </a:solidFill>
                <a:latin typeface="+mn-lt"/>
                <a:ea typeface="HGP創英角ﾎﾟｯﾌﾟ体" panose="040B0A00000000000000" pitchFamily="50" charset="-128"/>
              </a:rPr>
              <a:t>Uemura</a:t>
            </a:r>
            <a:endParaRPr kumimoji="1" lang="ja-JP" altLang="en-US" sz="1200" u="none" dirty="0">
              <a:solidFill>
                <a:srgbClr val="FFFF00"/>
              </a:solidFill>
              <a:latin typeface="+mn-lt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9FAE65-7163-345B-AE97-5BD3014BF5F9}"/>
              </a:ext>
            </a:extLst>
          </p:cNvPr>
          <p:cNvSpPr txBox="1"/>
          <p:nvPr/>
        </p:nvSpPr>
        <p:spPr>
          <a:xfrm rot="16200000">
            <a:off x="7408705" y="2287884"/>
            <a:ext cx="866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none" dirty="0">
                <a:solidFill>
                  <a:srgbClr val="FFFF00"/>
                </a:solidFill>
                <a:latin typeface="+mn-lt"/>
                <a:ea typeface="HGP創英角ﾎﾟｯﾌﾟ体" panose="040B0A00000000000000" pitchFamily="50" charset="-128"/>
              </a:rPr>
              <a:t>R.  </a:t>
            </a:r>
            <a:r>
              <a:rPr lang="en-US" altLang="ja-JP" sz="1200" u="none" dirty="0" err="1">
                <a:solidFill>
                  <a:srgbClr val="FFFF00"/>
                </a:solidFill>
                <a:latin typeface="+mn-lt"/>
                <a:ea typeface="HGP創英角ﾎﾟｯﾌﾟ体" panose="040B0A00000000000000" pitchFamily="50" charset="-128"/>
              </a:rPr>
              <a:t>Hayano</a:t>
            </a:r>
            <a:endParaRPr kumimoji="1" lang="ja-JP" altLang="en-US" sz="1200" u="none" dirty="0">
              <a:solidFill>
                <a:srgbClr val="FFFF00"/>
              </a:solidFill>
              <a:latin typeface="+mn-lt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AEF561-3FC3-81AF-08E9-B1130C871272}"/>
              </a:ext>
            </a:extLst>
          </p:cNvPr>
          <p:cNvSpPr txBox="1"/>
          <p:nvPr/>
        </p:nvSpPr>
        <p:spPr>
          <a:xfrm rot="16200000">
            <a:off x="5862289" y="2234106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none" dirty="0">
                <a:solidFill>
                  <a:srgbClr val="FFFF00"/>
                </a:solidFill>
                <a:latin typeface="+mn-lt"/>
                <a:ea typeface="HGP創英角ﾎﾟｯﾌﾟ体" panose="040B0A00000000000000" pitchFamily="50" charset="-128"/>
              </a:rPr>
              <a:t>N.  Nishida</a:t>
            </a:r>
            <a:endParaRPr kumimoji="1" lang="ja-JP" altLang="en-US" sz="1200" u="none" dirty="0">
              <a:solidFill>
                <a:srgbClr val="FFFF00"/>
              </a:solidFill>
              <a:latin typeface="+mn-lt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7C45D8-9664-4A95-483C-9EBA21FE9A2A}"/>
              </a:ext>
            </a:extLst>
          </p:cNvPr>
          <p:cNvSpPr txBox="1"/>
          <p:nvPr/>
        </p:nvSpPr>
        <p:spPr>
          <a:xfrm rot="16200000">
            <a:off x="6265277" y="2199645"/>
            <a:ext cx="856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none" dirty="0">
                <a:solidFill>
                  <a:srgbClr val="FFFF00"/>
                </a:solidFill>
                <a:latin typeface="+mn-lt"/>
                <a:ea typeface="HGP創英角ﾎﾟｯﾌﾟ体" panose="040B0A00000000000000" pitchFamily="50" charset="-128"/>
              </a:rPr>
              <a:t>J.  </a:t>
            </a:r>
            <a:r>
              <a:rPr lang="en-US" altLang="ja-JP" sz="1200" u="none" dirty="0" err="1">
                <a:solidFill>
                  <a:srgbClr val="FFFF00"/>
                </a:solidFill>
                <a:latin typeface="+mn-lt"/>
                <a:ea typeface="HGP創英角ﾎﾟｯﾌﾟ体" panose="040B0A00000000000000" pitchFamily="50" charset="-128"/>
              </a:rPr>
              <a:t>Imazato</a:t>
            </a:r>
            <a:endParaRPr kumimoji="1" lang="ja-JP" altLang="en-US" sz="1200" u="none" dirty="0">
              <a:solidFill>
                <a:srgbClr val="FFFF00"/>
              </a:solidFill>
              <a:latin typeface="+mn-lt"/>
              <a:ea typeface="HGP創英角ﾎﾟｯﾌﾟ体" panose="040B0A00000000000000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77259AD-A4C8-76E2-CCA5-B762764043D4}"/>
              </a:ext>
            </a:extLst>
          </p:cNvPr>
          <p:cNvGrpSpPr/>
          <p:nvPr/>
        </p:nvGrpSpPr>
        <p:grpSpPr>
          <a:xfrm>
            <a:off x="5832047" y="5665521"/>
            <a:ext cx="3218822" cy="712418"/>
            <a:chOff x="5832047" y="5665521"/>
            <a:chExt cx="3218822" cy="712418"/>
          </a:xfrm>
        </p:grpSpPr>
        <p:sp>
          <p:nvSpPr>
            <p:cNvPr id="16" name="上リボン 15">
              <a:extLst>
                <a:ext uri="{FF2B5EF4-FFF2-40B4-BE49-F238E27FC236}">
                  <a16:creationId xmlns:a16="http://schemas.microsoft.com/office/drawing/2014/main" id="{92A12F7E-997E-B75D-9D50-BA8E5289CB98}"/>
                </a:ext>
              </a:extLst>
            </p:cNvPr>
            <p:cNvSpPr/>
            <p:nvPr/>
          </p:nvSpPr>
          <p:spPr>
            <a:xfrm>
              <a:off x="5832047" y="5765223"/>
              <a:ext cx="3218822" cy="612716"/>
            </a:xfrm>
            <a:prstGeom prst="ribbon2">
              <a:avLst>
                <a:gd name="adj1" fmla="val 16667"/>
                <a:gd name="adj2" fmla="val 71495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8947247-93D5-DF7E-8F8F-9193610561E1}"/>
                </a:ext>
              </a:extLst>
            </p:cNvPr>
            <p:cNvSpPr txBox="1"/>
            <p:nvPr/>
          </p:nvSpPr>
          <p:spPr>
            <a:xfrm>
              <a:off x="6334424" y="5665521"/>
              <a:ext cx="2214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u="none" cap="small" dirty="0">
                  <a:solidFill>
                    <a:srgbClr val="9437FF"/>
                  </a:solidFill>
                  <a:latin typeface="+mn-lt"/>
                </a:rPr>
                <a:t>Serendipity</a:t>
              </a:r>
              <a:endParaRPr kumimoji="1" lang="ja-JP" altLang="en-US" sz="3600" u="none" cap="small">
                <a:solidFill>
                  <a:srgbClr val="9437FF"/>
                </a:solidFill>
                <a:latin typeface="+mn-lt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DE8FA4F-B479-D100-4AFD-198844B263C9}"/>
              </a:ext>
            </a:extLst>
          </p:cNvPr>
          <p:cNvSpPr txBox="1"/>
          <p:nvPr/>
        </p:nvSpPr>
        <p:spPr>
          <a:xfrm>
            <a:off x="533972" y="1496846"/>
            <a:ext cx="508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In the mean time, </a:t>
            </a:r>
            <a:r>
              <a:rPr lang="en-US" altLang="ja-JP" sz="1200" i="0" u="none" strike="noStrike" dirty="0">
                <a:solidFill>
                  <a:srgbClr val="000000"/>
                </a:solidFill>
                <a:effectLst/>
                <a:latin typeface="+mn-lt"/>
              </a:rPr>
              <a:t>Toshi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 had to return to Tokyo earlier, leaving in the middle of the experiment. When he was back to his office, he happened to run into Prof. </a:t>
            </a:r>
            <a:r>
              <a:rPr lang="en-US" altLang="ja-JP" sz="1200" i="0" u="none" strike="noStrike" dirty="0">
                <a:solidFill>
                  <a:srgbClr val="000000"/>
                </a:solidFill>
                <a:effectLst/>
                <a:latin typeface="+mn-lt"/>
              </a:rPr>
              <a:t>R. Kubo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 in the hallway, and was asked how the TRIUMF experiment was going.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A7391F6-8A38-A243-AE81-0BBFC381AA7D}"/>
              </a:ext>
            </a:extLst>
          </p:cNvPr>
          <p:cNvGrpSpPr/>
          <p:nvPr/>
        </p:nvGrpSpPr>
        <p:grpSpPr>
          <a:xfrm>
            <a:off x="531404" y="2221247"/>
            <a:ext cx="8383251" cy="4518875"/>
            <a:chOff x="531404" y="2221247"/>
            <a:chExt cx="8383251" cy="4518875"/>
          </a:xfrm>
        </p:grpSpPr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547917E2-8337-B14F-9F9F-AEED90C391CA}"/>
                </a:ext>
              </a:extLst>
            </p:cNvPr>
            <p:cNvGrpSpPr/>
            <p:nvPr/>
          </p:nvGrpSpPr>
          <p:grpSpPr>
            <a:xfrm>
              <a:off x="5978718" y="3127083"/>
              <a:ext cx="2935937" cy="2180749"/>
              <a:chOff x="5562815" y="878326"/>
              <a:chExt cx="2836017" cy="2106529"/>
            </a:xfrm>
          </p:grpSpPr>
          <p:pic>
            <p:nvPicPr>
              <p:cNvPr id="76" name="図 75">
                <a:extLst>
                  <a:ext uri="{FF2B5EF4-FFF2-40B4-BE49-F238E27FC236}">
                    <a16:creationId xmlns:a16="http://schemas.microsoft.com/office/drawing/2014/main" id="{BBDDB624-4D80-0244-CCED-FCE3D730A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39" t="6690"/>
              <a:stretch/>
            </p:blipFill>
            <p:spPr>
              <a:xfrm>
                <a:off x="5562815" y="912036"/>
                <a:ext cx="2791279" cy="2072819"/>
              </a:xfrm>
              <a:prstGeom prst="rect">
                <a:avLst/>
              </a:prstGeom>
            </p:spPr>
          </p:pic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B74AD4A8-C9D9-3D6D-E73A-D26A5A1AF2D4}"/>
                  </a:ext>
                </a:extLst>
              </p:cNvPr>
              <p:cNvSpPr txBox="1"/>
              <p:nvPr/>
            </p:nvSpPr>
            <p:spPr>
              <a:xfrm>
                <a:off x="5718200" y="2258157"/>
                <a:ext cx="861247" cy="460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u="none" dirty="0">
                    <a:solidFill>
                      <a:srgbClr val="FFFF00"/>
                    </a:solidFill>
                    <a:latin typeface="+mn-lt"/>
                    <a:ea typeface="HGP創英角ﾎﾟｯﾌﾟ体" panose="040B0A00000000000000" pitchFamily="50" charset="-128"/>
                  </a:rPr>
                  <a:t>R. Kubo</a:t>
                </a:r>
              </a:p>
              <a:p>
                <a:pPr algn="ctr"/>
                <a:r>
                  <a:rPr lang="en-US" altLang="ja-JP" sz="1100" b="0" u="none" dirty="0">
                    <a:solidFill>
                      <a:srgbClr val="FFFF00"/>
                    </a:solidFill>
                    <a:latin typeface="+mn-lt"/>
                    <a:ea typeface="HGP創英角ﾎﾟｯﾌﾟ体" panose="040B0A00000000000000" pitchFamily="50" charset="-128"/>
                  </a:rPr>
                  <a:t>(1920-1995)</a:t>
                </a:r>
                <a:endParaRPr kumimoji="1" lang="ja-JP" altLang="en-US" sz="1100" b="0" u="none" dirty="0">
                  <a:solidFill>
                    <a:srgbClr val="FFFF00"/>
                  </a:solidFill>
                  <a:latin typeface="+mn-lt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D5E59404-72D1-BC15-2D59-ABE070E9F8E4}"/>
                  </a:ext>
                </a:extLst>
              </p:cNvPr>
              <p:cNvSpPr txBox="1"/>
              <p:nvPr/>
            </p:nvSpPr>
            <p:spPr>
              <a:xfrm>
                <a:off x="7395810" y="2283710"/>
                <a:ext cx="1003022" cy="460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u="none" dirty="0">
                    <a:solidFill>
                      <a:srgbClr val="FFFF00"/>
                    </a:solidFill>
                    <a:latin typeface="+mn-lt"/>
                    <a:ea typeface="HGP創英角ﾎﾟｯﾌﾟ体" panose="040B0A00000000000000" pitchFamily="50" charset="-128"/>
                  </a:rPr>
                  <a:t>T</a:t>
                </a:r>
                <a:r>
                  <a:rPr kumimoji="1" lang="en-US" altLang="ja-JP" sz="1400" u="none" dirty="0">
                    <a:solidFill>
                      <a:srgbClr val="FFFF00"/>
                    </a:solidFill>
                    <a:latin typeface="+mn-lt"/>
                    <a:ea typeface="HGP創英角ﾎﾟｯﾌﾟ体" panose="040B0A00000000000000" pitchFamily="50" charset="-128"/>
                  </a:rPr>
                  <a:t>. Yamazaki</a:t>
                </a:r>
              </a:p>
              <a:p>
                <a:pPr algn="ctr"/>
                <a:r>
                  <a:rPr lang="en-US" altLang="ja-JP" sz="1100" b="0" u="none" dirty="0">
                    <a:solidFill>
                      <a:srgbClr val="FFFF00"/>
                    </a:solidFill>
                    <a:latin typeface="+mn-lt"/>
                    <a:ea typeface="HGP創英角ﾎﾟｯﾌﾟ体" panose="040B0A00000000000000" pitchFamily="50" charset="-128"/>
                  </a:rPr>
                  <a:t>(1934-2025)</a:t>
                </a:r>
                <a:endParaRPr kumimoji="1" lang="ja-JP" altLang="en-US" sz="1100" b="0" u="none" dirty="0">
                  <a:solidFill>
                    <a:srgbClr val="FFFF00"/>
                  </a:solidFill>
                  <a:latin typeface="+mn-lt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89904165-FD5D-0873-E8E4-843B9DA4A3D5}"/>
                  </a:ext>
                </a:extLst>
              </p:cNvPr>
              <p:cNvSpPr txBox="1"/>
              <p:nvPr/>
            </p:nvSpPr>
            <p:spPr>
              <a:xfrm>
                <a:off x="7316063" y="878326"/>
                <a:ext cx="1050281" cy="26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u="none" dirty="0">
                    <a:solidFill>
                      <a:srgbClr val="00FDFF"/>
                    </a:solidFill>
                    <a:latin typeface="+mn-lt"/>
                    <a:ea typeface="HGP創英角ﾎﾟｯﾌﾟ体" panose="040B0A00000000000000" pitchFamily="50" charset="-128"/>
                  </a:rPr>
                  <a:t>U. Tokyo,1988</a:t>
                </a:r>
                <a:endParaRPr kumimoji="1" lang="ja-JP" altLang="en-US" sz="1200" u="none" dirty="0">
                  <a:solidFill>
                    <a:srgbClr val="00FDFF"/>
                  </a:solidFill>
                  <a:latin typeface="+mn-lt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C5E3843-3B1B-B32B-798D-300109393056}"/>
                </a:ext>
              </a:extLst>
            </p:cNvPr>
            <p:cNvSpPr txBox="1"/>
            <p:nvPr/>
          </p:nvSpPr>
          <p:spPr>
            <a:xfrm>
              <a:off x="531404" y="2221247"/>
              <a:ext cx="50116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2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Toshi showed Kubo the </a:t>
              </a:r>
              <a:r>
                <a:rPr lang="en-US" altLang="ja-JP" sz="1200" i="0" u="none" strike="noStrike" dirty="0" err="1">
                  <a:solidFill>
                    <a:srgbClr val="000000"/>
                  </a:solidFill>
                  <a:effectLst/>
                  <a:latin typeface="+mn-lt"/>
                </a:rPr>
                <a:t>MnSi</a:t>
              </a:r>
              <a:r>
                <a:rPr lang="en-US" altLang="ja-JP" sz="12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 data faxed to him by </a:t>
              </a:r>
              <a:r>
                <a:rPr lang="en-US" altLang="ja-JP" sz="120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Ryu </a:t>
              </a:r>
              <a:r>
                <a:rPr lang="en-US" altLang="ja-JP" sz="1200" i="0" u="none" strike="noStrike" dirty="0" err="1">
                  <a:solidFill>
                    <a:srgbClr val="000000"/>
                  </a:solidFill>
                  <a:effectLst/>
                  <a:latin typeface="+mn-lt"/>
                </a:rPr>
                <a:t>Hayano</a:t>
              </a:r>
              <a:r>
                <a:rPr lang="en-US" altLang="ja-JP" sz="12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, and Kubo noticed that the Gaussian decay resembled the behavior predicted by </a:t>
              </a:r>
              <a:r>
                <a:rPr lang="en-US" altLang="ja-JP" sz="120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low-field NMR theory</a:t>
              </a:r>
              <a:r>
                <a:rPr lang="en-US" altLang="ja-JP" sz="12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, which he and </a:t>
              </a:r>
              <a:r>
                <a:rPr lang="en-US" altLang="ja-JP" sz="120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Toru </a:t>
              </a:r>
              <a:r>
                <a:rPr lang="en-US" altLang="ja-JP" sz="1200" i="0" u="none" strike="noStrike" dirty="0" err="1">
                  <a:solidFill>
                    <a:srgbClr val="000000"/>
                  </a:solidFill>
                  <a:effectLst/>
                  <a:latin typeface="+mn-lt"/>
                </a:rPr>
                <a:t>Toyabe</a:t>
              </a:r>
              <a:r>
                <a:rPr lang="en-US" altLang="ja-JP" sz="120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lang="en-US" altLang="ja-JP" sz="12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(then his master's student) had worked out many years before. </a:t>
              </a:r>
              <a:r>
                <a:rPr lang="en-US" altLang="ja-JP" sz="120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Kubo suggested to take data </a:t>
              </a:r>
              <a:r>
                <a:rPr lang="en-US" altLang="ja-JP" sz="1200" u="none" dirty="0">
                  <a:solidFill>
                    <a:srgbClr val="000000"/>
                  </a:solidFill>
                  <a:latin typeface="+mn-lt"/>
                </a:rPr>
                <a:t>with</a:t>
              </a:r>
              <a:r>
                <a:rPr lang="en-US" altLang="ja-JP" sz="120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 a wider time window, </a:t>
              </a:r>
              <a:r>
                <a:rPr lang="en-US" altLang="ja-JP" sz="12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envisaging that they might </a:t>
              </a:r>
              <a:r>
                <a:rPr lang="en-US" altLang="ja-JP" sz="1200" b="0" u="none" dirty="0">
                  <a:solidFill>
                    <a:srgbClr val="000000"/>
                  </a:solidFill>
                  <a:latin typeface="+mn-lt"/>
                </a:rPr>
                <a:t>find</a:t>
              </a:r>
              <a:r>
                <a:rPr lang="en-US" altLang="ja-JP" sz="12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 asymmetry recovering at a later timing.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8D2D93D-17F5-03CD-0445-CC798625E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8415" r="16731" b="31073"/>
            <a:stretch/>
          </p:blipFill>
          <p:spPr>
            <a:xfrm>
              <a:off x="674215" y="4380926"/>
              <a:ext cx="3091643" cy="1511685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53C4F37-D656-2848-47A4-D98278940FDA}"/>
                </a:ext>
              </a:extLst>
            </p:cNvPr>
            <p:cNvSpPr txBox="1"/>
            <p:nvPr/>
          </p:nvSpPr>
          <p:spPr>
            <a:xfrm>
              <a:off x="1005246" y="5970681"/>
              <a:ext cx="18431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0" u="none" dirty="0">
                  <a:latin typeface="+mn-lt"/>
                </a:rPr>
                <a:t>R. Kubo and T. </a:t>
              </a:r>
              <a:r>
                <a:rPr lang="en-US" altLang="ja-JP" sz="1400" b="0" u="none" dirty="0" err="1">
                  <a:latin typeface="+mn-lt"/>
                </a:rPr>
                <a:t>Toyabe</a:t>
              </a:r>
              <a:r>
                <a:rPr lang="en-US" altLang="ja-JP" sz="1400" b="0" u="none" dirty="0">
                  <a:latin typeface="+mn-lt"/>
                </a:rPr>
                <a:t>, </a:t>
              </a:r>
            </a:p>
            <a:p>
              <a:r>
                <a:rPr kumimoji="1" lang="en-US" altLang="ja-JP" sz="1000" b="0" u="none" dirty="0">
                  <a:latin typeface="+mn-lt"/>
                </a:rPr>
                <a:t>14th Colloque Ampère Ljubljana, Slovenia) </a:t>
              </a:r>
              <a:r>
                <a:rPr kumimoji="1" lang="en-US" altLang="ja-JP" sz="1000" u="none" dirty="0">
                  <a:latin typeface="+mn-lt"/>
                </a:rPr>
                <a:t>1966</a:t>
              </a:r>
              <a:r>
                <a:rPr kumimoji="1" lang="en-US" altLang="ja-JP" sz="1000" b="0" u="none" dirty="0">
                  <a:latin typeface="+mn-lt"/>
                </a:rPr>
                <a:t> (Proceedings published in 1967).</a:t>
              </a:r>
              <a:endParaRPr kumimoji="1" lang="ja-JP" altLang="en-US" sz="1000" b="0" u="none">
                <a:latin typeface="+mn-lt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7CD48B6-E113-9F4A-9A7D-198BB89E3057}"/>
              </a:ext>
            </a:extLst>
          </p:cNvPr>
          <p:cNvGrpSpPr/>
          <p:nvPr/>
        </p:nvGrpSpPr>
        <p:grpSpPr>
          <a:xfrm>
            <a:off x="533972" y="3413610"/>
            <a:ext cx="5298075" cy="3425994"/>
            <a:chOff x="533972" y="3413610"/>
            <a:chExt cx="5298075" cy="3425994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FEB1FB0-EE19-5C85-B1B7-D62A92CD33EC}"/>
                </a:ext>
              </a:extLst>
            </p:cNvPr>
            <p:cNvGrpSpPr/>
            <p:nvPr/>
          </p:nvGrpSpPr>
          <p:grpSpPr>
            <a:xfrm>
              <a:off x="3774222" y="4050216"/>
              <a:ext cx="2057825" cy="2789388"/>
              <a:chOff x="3774222" y="4050216"/>
              <a:chExt cx="2057825" cy="2789388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052D49C-9CDC-49A8-85B0-6D2F6A8CF0DF}"/>
                  </a:ext>
                </a:extLst>
              </p:cNvPr>
              <p:cNvSpPr txBox="1"/>
              <p:nvPr/>
            </p:nvSpPr>
            <p:spPr>
              <a:xfrm>
                <a:off x="4117315" y="6377939"/>
                <a:ext cx="17147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0" u="none" dirty="0">
                    <a:latin typeface="+mn-lt"/>
                  </a:rPr>
                  <a:t>R.S. </a:t>
                </a:r>
                <a:r>
                  <a:rPr lang="en-US" altLang="ja-JP" sz="1400" b="0" u="none" dirty="0" err="1">
                    <a:latin typeface="+mn-lt"/>
                  </a:rPr>
                  <a:t>Hayano</a:t>
                </a:r>
                <a:r>
                  <a:rPr lang="en-US" altLang="ja-JP" sz="1400" b="0" u="none" dirty="0">
                    <a:latin typeface="+mn-lt"/>
                  </a:rPr>
                  <a:t> </a:t>
                </a:r>
                <a:r>
                  <a:rPr lang="en-US" altLang="ja-JP" sz="1400" b="0" i="1" u="none" dirty="0">
                    <a:latin typeface="+mn-lt"/>
                  </a:rPr>
                  <a:t>et al.</a:t>
                </a:r>
                <a:r>
                  <a:rPr lang="en-US" altLang="ja-JP" sz="1400" b="0" u="none" dirty="0">
                    <a:latin typeface="+mn-lt"/>
                  </a:rPr>
                  <a:t>, </a:t>
                </a:r>
              </a:p>
              <a:p>
                <a:r>
                  <a:rPr kumimoji="1" lang="en-US" altLang="ja-JP" sz="1000" b="0" u="none" dirty="0">
                    <a:latin typeface="+mn-lt"/>
                  </a:rPr>
                  <a:t>Phys. Rev. B</a:t>
                </a:r>
                <a:r>
                  <a:rPr kumimoji="1" lang="en-US" altLang="ja-JP" sz="1000" u="none" dirty="0">
                    <a:latin typeface="+mn-lt"/>
                  </a:rPr>
                  <a:t>20</a:t>
                </a:r>
                <a:r>
                  <a:rPr kumimoji="1" lang="en-US" altLang="ja-JP" sz="1000" b="0" u="none" dirty="0">
                    <a:latin typeface="+mn-lt"/>
                  </a:rPr>
                  <a:t> 850 (1979).</a:t>
                </a:r>
                <a:endParaRPr kumimoji="1" lang="ja-JP" altLang="en-US" sz="1000" b="0" u="none">
                  <a:latin typeface="+mn-lt"/>
                </a:endParaRPr>
              </a:p>
            </p:txBody>
          </p:sp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6C9D5E38-5FA7-4708-A7B7-DDA9FE32C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4222" y="4050216"/>
                <a:ext cx="1947919" cy="2363542"/>
              </a:xfrm>
              <a:prstGeom prst="rect">
                <a:avLst/>
              </a:prstGeom>
            </p:spPr>
          </p:pic>
        </p:grp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2976DDC-221A-ED6D-20A1-D5025797FB7C}"/>
                </a:ext>
              </a:extLst>
            </p:cNvPr>
            <p:cNvSpPr txBox="1"/>
            <p:nvPr/>
          </p:nvSpPr>
          <p:spPr>
            <a:xfrm>
              <a:off x="533972" y="3413610"/>
              <a:ext cx="5081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2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Toshi devoured the paper Kubo had given him, informed his suggestion to </a:t>
              </a:r>
              <a:r>
                <a:rPr lang="en-US" altLang="ja-JP" sz="1200" b="0" i="0" u="none" strike="noStrike" dirty="0" err="1">
                  <a:solidFill>
                    <a:srgbClr val="000000"/>
                  </a:solidFill>
                  <a:effectLst/>
                  <a:latin typeface="+mn-lt"/>
                </a:rPr>
                <a:t>Hayano</a:t>
              </a:r>
              <a:r>
                <a:rPr lang="en-US" altLang="ja-JP" sz="12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, and they began enthusiastically performing additional measurements. (Faxes flew back and forth between Tokyo and Vancouver.)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4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B7CEE3C-1130-E784-C819-452C6C14A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7"/>
          <a:stretch/>
        </p:blipFill>
        <p:spPr>
          <a:xfrm>
            <a:off x="742095" y="1022109"/>
            <a:ext cx="3055107" cy="1685888"/>
          </a:xfrm>
          <a:prstGeom prst="rect">
            <a:avLst/>
          </a:prstGeom>
          <a:ln>
            <a:noFill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4532AD-310C-2A61-E590-90C0E7460802}"/>
              </a:ext>
            </a:extLst>
          </p:cNvPr>
          <p:cNvSpPr txBox="1"/>
          <p:nvPr/>
        </p:nvSpPr>
        <p:spPr>
          <a:xfrm>
            <a:off x="1987074" y="73894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none" dirty="0">
                <a:latin typeface="+mn-lt"/>
              </a:rPr>
              <a:t>TF-</a:t>
            </a:r>
            <a:r>
              <a:rPr kumimoji="1" lang="en-US" altLang="ja-JP" u="none" dirty="0">
                <a:latin typeface="+mn-lt"/>
              </a:rPr>
              <a:t>µ</a:t>
            </a:r>
            <a:r>
              <a:rPr kumimoji="1" lang="en-US" altLang="ja-JP" u="none" baseline="30000" dirty="0">
                <a:latin typeface="+mn-lt"/>
              </a:rPr>
              <a:t>+</a:t>
            </a:r>
            <a:r>
              <a:rPr kumimoji="1" lang="en-US" altLang="ja-JP" u="none" dirty="0">
                <a:latin typeface="+mn-lt"/>
              </a:rPr>
              <a:t>SR</a:t>
            </a:r>
            <a:endParaRPr kumimoji="1" lang="ja-JP" altLang="en-US" u="none">
              <a:latin typeface="+mn-lt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818410E-319C-B4CF-8B11-F4DE14CFE809}"/>
              </a:ext>
            </a:extLst>
          </p:cNvPr>
          <p:cNvGrpSpPr/>
          <p:nvPr/>
        </p:nvGrpSpPr>
        <p:grpSpPr>
          <a:xfrm>
            <a:off x="291531" y="2939128"/>
            <a:ext cx="4068379" cy="3426213"/>
            <a:chOff x="291531" y="2939128"/>
            <a:chExt cx="4068379" cy="342621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05211C0D-C3F7-30D6-4180-C3D14FEA5FE6}"/>
                </a:ext>
              </a:extLst>
            </p:cNvPr>
            <p:cNvGrpSpPr/>
            <p:nvPr/>
          </p:nvGrpSpPr>
          <p:grpSpPr>
            <a:xfrm>
              <a:off x="291531" y="2939128"/>
              <a:ext cx="4068379" cy="3426213"/>
              <a:chOff x="291531" y="2939128"/>
              <a:chExt cx="4068379" cy="3426213"/>
            </a:xfrm>
          </p:grpSpPr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6425EB15-C214-FD25-5EF2-E4559A258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426"/>
              <a:stretch/>
            </p:blipFill>
            <p:spPr>
              <a:xfrm>
                <a:off x="291531" y="2939128"/>
                <a:ext cx="3956234" cy="2896763"/>
              </a:xfrm>
              <a:prstGeom prst="rect">
                <a:avLst/>
              </a:prstGeom>
            </p:spPr>
          </p:pic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FD243B5-AF9A-6335-5C5B-0CC8792CFC20}"/>
                  </a:ext>
                </a:extLst>
              </p:cNvPr>
              <p:cNvSpPr txBox="1"/>
              <p:nvPr/>
            </p:nvSpPr>
            <p:spPr>
              <a:xfrm>
                <a:off x="997002" y="2997955"/>
                <a:ext cx="10640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0" u="none" dirty="0">
                    <a:solidFill>
                      <a:srgbClr val="C00000"/>
                    </a:solidFill>
                    <a:latin typeface="+mn-lt"/>
                  </a:rPr>
                  <a:t>µ</a:t>
                </a:r>
                <a:r>
                  <a:rPr kumimoji="1" lang="en-US" altLang="ja-JP" sz="1600" b="0" u="none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r>
                  <a:rPr kumimoji="1" lang="en-US" altLang="ja-JP" sz="1600" b="0" u="none" dirty="0">
                    <a:solidFill>
                      <a:srgbClr val="C00000"/>
                    </a:solidFill>
                    <a:latin typeface="+mn-lt"/>
                  </a:rPr>
                  <a:t> in Cu/Al</a:t>
                </a:r>
                <a:endParaRPr kumimoji="1" lang="ja-JP" altLang="en-US" sz="1600" b="0" u="none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6EE4A4E-E391-0488-F057-FC9107E07335}"/>
                  </a:ext>
                </a:extLst>
              </p:cNvPr>
              <p:cNvSpPr txBox="1"/>
              <p:nvPr/>
            </p:nvSpPr>
            <p:spPr>
              <a:xfrm>
                <a:off x="534682" y="6057564"/>
                <a:ext cx="3825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0" u="none" dirty="0">
                    <a:latin typeface="+mn-lt"/>
                  </a:rPr>
                  <a:t>O. Hartmann </a:t>
                </a:r>
                <a:r>
                  <a:rPr lang="en-US" altLang="ja-JP" sz="1400" b="0" i="1" u="none" dirty="0">
                    <a:latin typeface="+mn-lt"/>
                  </a:rPr>
                  <a:t>et al.</a:t>
                </a:r>
                <a:r>
                  <a:rPr lang="en-US" altLang="ja-JP" sz="1400" b="0" u="none" dirty="0">
                    <a:latin typeface="+mn-lt"/>
                  </a:rPr>
                  <a:t>, </a:t>
                </a:r>
                <a:r>
                  <a:rPr kumimoji="1" lang="en-US" altLang="ja-JP" sz="1400" b="0" u="none" dirty="0">
                    <a:latin typeface="+mn-lt"/>
                  </a:rPr>
                  <a:t>Phys. Rev. Lett. </a:t>
                </a:r>
                <a:r>
                  <a:rPr kumimoji="1" lang="en-US" altLang="ja-JP" sz="1400" u="none" dirty="0">
                    <a:latin typeface="+mn-lt"/>
                  </a:rPr>
                  <a:t>44,</a:t>
                </a:r>
                <a:r>
                  <a:rPr kumimoji="1" lang="en-US" altLang="ja-JP" sz="1400" b="0" u="none" dirty="0">
                    <a:latin typeface="+mn-lt"/>
                  </a:rPr>
                  <a:t> 337 (1980).</a:t>
                </a:r>
                <a:endParaRPr kumimoji="1" lang="ja-JP" altLang="en-US" sz="1400" b="0" u="none">
                  <a:latin typeface="+mn-lt"/>
                </a:endParaRPr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6C2CB6C-CCCD-89F2-E8CB-99667FAD468D}"/>
                </a:ext>
              </a:extLst>
            </p:cNvPr>
            <p:cNvSpPr txBox="1"/>
            <p:nvPr/>
          </p:nvSpPr>
          <p:spPr>
            <a:xfrm>
              <a:off x="1218068" y="3591833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0" u="none" dirty="0">
                  <a:latin typeface="+mn-lt"/>
                </a:rPr>
                <a:t>Cu</a:t>
              </a:r>
              <a:endParaRPr kumimoji="1" lang="ja-JP" altLang="en-US" b="0" u="none">
                <a:latin typeface="+mn-lt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251DD47-80C0-D0DE-30CD-C37EBAD08619}"/>
                </a:ext>
              </a:extLst>
            </p:cNvPr>
            <p:cNvSpPr txBox="1"/>
            <p:nvPr/>
          </p:nvSpPr>
          <p:spPr>
            <a:xfrm>
              <a:off x="1247724" y="448461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0" u="none" dirty="0">
                  <a:latin typeface="+mn-lt"/>
                </a:rPr>
                <a:t>Al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35108A-82CD-C0FF-9E0D-F37AD88F0E59}"/>
              </a:ext>
            </a:extLst>
          </p:cNvPr>
          <p:cNvSpPr txBox="1"/>
          <p:nvPr/>
        </p:nvSpPr>
        <p:spPr>
          <a:xfrm>
            <a:off x="0" y="-8726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Dynamical Kubo-</a:t>
            </a:r>
            <a:r>
              <a:rPr lang="en-US" altLang="ja-JP" sz="2400" b="0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Toyabe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 (DKT) relaxation function</a:t>
            </a:r>
            <a:endParaRPr kumimoji="1" lang="ja-JP" altLang="en-US" sz="2400" b="0" u="none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FD1B7B2-687D-CF5B-4CAD-A4F894D4A1CE}"/>
              </a:ext>
            </a:extLst>
          </p:cNvPr>
          <p:cNvGrpSpPr/>
          <p:nvPr/>
        </p:nvGrpSpPr>
        <p:grpSpPr>
          <a:xfrm>
            <a:off x="910942" y="1441113"/>
            <a:ext cx="1300923" cy="215444"/>
            <a:chOff x="910942" y="1441113"/>
            <a:chExt cx="1300923" cy="215444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3E7305E4-1E27-C751-A2A5-B65ADF1425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4492" y="1578940"/>
              <a:ext cx="265246" cy="0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A73CA2FD-254A-E2AD-67FA-66F31FD18FB9}"/>
                </a:ext>
              </a:extLst>
            </p:cNvPr>
            <p:cNvCxnSpPr>
              <a:cxnSpLocks/>
            </p:cNvCxnSpPr>
            <p:nvPr/>
          </p:nvCxnSpPr>
          <p:spPr>
            <a:xfrm>
              <a:off x="910942" y="1572248"/>
              <a:ext cx="265246" cy="0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D77AD192-3E27-2817-2CB4-C75924B61FA7}"/>
                    </a:ext>
                  </a:extLst>
                </p:cNvPr>
                <p:cNvSpPr txBox="1"/>
                <p:nvPr/>
              </p:nvSpPr>
              <p:spPr>
                <a:xfrm>
                  <a:off x="1873311" y="1441113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1400" b="0" i="1" u="none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u="none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ja-JP" sz="1400" b="0" i="1" u="none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 b="0" u="none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D77AD192-3E27-2817-2CB4-C75924B61F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3311" y="1441113"/>
                  <a:ext cx="338554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7143" b="-555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四角形吹き出し 51">
            <a:extLst>
              <a:ext uri="{FF2B5EF4-FFF2-40B4-BE49-F238E27FC236}">
                <a16:creationId xmlns:a16="http://schemas.microsoft.com/office/drawing/2014/main" id="{4636D85E-15FE-2D86-9510-33A92C8CD087}"/>
              </a:ext>
            </a:extLst>
          </p:cNvPr>
          <p:cNvSpPr/>
          <p:nvPr/>
        </p:nvSpPr>
        <p:spPr>
          <a:xfrm>
            <a:off x="3386169" y="3685811"/>
            <a:ext cx="4046671" cy="998162"/>
          </a:xfrm>
          <a:prstGeom prst="wedgeRectCallout">
            <a:avLst>
              <a:gd name="adj1" fmla="val -74210"/>
              <a:gd name="adj2" fmla="val -28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u="none" dirty="0">
                <a:latin typeface="+mn-lt"/>
              </a:rPr>
              <a:t>• Partial delocalization?</a:t>
            </a:r>
          </a:p>
          <a:p>
            <a:endParaRPr lang="en-US" altLang="ja-JP" u="none" dirty="0"/>
          </a:p>
          <a:p>
            <a:endParaRPr kumimoji="1" lang="en-US" altLang="ja-JP" u="none" dirty="0">
              <a:latin typeface="+mn-lt"/>
            </a:endParaRPr>
          </a:p>
        </p:txBody>
      </p:sp>
      <p:sp>
        <p:nvSpPr>
          <p:cNvPr id="51" name="四角形吹き出し 50">
            <a:extLst>
              <a:ext uri="{FF2B5EF4-FFF2-40B4-BE49-F238E27FC236}">
                <a16:creationId xmlns:a16="http://schemas.microsoft.com/office/drawing/2014/main" id="{30FEDC9D-4592-63D8-A40B-B87858CA15F1}"/>
              </a:ext>
            </a:extLst>
          </p:cNvPr>
          <p:cNvSpPr/>
          <p:nvPr/>
        </p:nvSpPr>
        <p:spPr>
          <a:xfrm>
            <a:off x="3386169" y="3714042"/>
            <a:ext cx="4046671" cy="998162"/>
          </a:xfrm>
          <a:prstGeom prst="wedgeRectCallout">
            <a:avLst>
              <a:gd name="adj1" fmla="val -74210"/>
              <a:gd name="adj2" fmla="val -28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u="none" dirty="0">
                <a:latin typeface="+mn-lt"/>
              </a:rPr>
              <a:t>• Partial delocalization?</a:t>
            </a:r>
          </a:p>
          <a:p>
            <a:r>
              <a:rPr kumimoji="1" lang="en-US" altLang="ja-JP" u="none" dirty="0">
                <a:latin typeface="+mn-lt"/>
              </a:rPr>
              <a:t>• Trapping/</a:t>
            </a:r>
            <a:r>
              <a:rPr kumimoji="1" lang="en-US" altLang="ja-JP" u="none" dirty="0" err="1">
                <a:latin typeface="+mn-lt"/>
              </a:rPr>
              <a:t>detrapping</a:t>
            </a:r>
            <a:r>
              <a:rPr kumimoji="1" lang="en-US" altLang="ja-JP" u="none" dirty="0">
                <a:latin typeface="+mn-lt"/>
              </a:rPr>
              <a:t> with impurities?</a:t>
            </a:r>
          </a:p>
          <a:p>
            <a:endParaRPr kumimoji="1" lang="en-US" altLang="ja-JP" u="none" dirty="0">
              <a:latin typeface="+mn-lt"/>
            </a:endParaRPr>
          </a:p>
        </p:txBody>
      </p:sp>
      <p:sp>
        <p:nvSpPr>
          <p:cNvPr id="53" name="四角形吹き出し 52">
            <a:extLst>
              <a:ext uri="{FF2B5EF4-FFF2-40B4-BE49-F238E27FC236}">
                <a16:creationId xmlns:a16="http://schemas.microsoft.com/office/drawing/2014/main" id="{44CEC224-D08D-422F-F03D-29616053E5C5}"/>
              </a:ext>
            </a:extLst>
          </p:cNvPr>
          <p:cNvSpPr/>
          <p:nvPr/>
        </p:nvSpPr>
        <p:spPr>
          <a:xfrm>
            <a:off x="3402177" y="3699927"/>
            <a:ext cx="4080135" cy="998162"/>
          </a:xfrm>
          <a:prstGeom prst="wedgeRectCallout">
            <a:avLst>
              <a:gd name="adj1" fmla="val -74210"/>
              <a:gd name="adj2" fmla="val -28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u="none" dirty="0">
                <a:latin typeface="+mn-lt"/>
              </a:rPr>
              <a:t>• Partial delocalization?</a:t>
            </a:r>
          </a:p>
          <a:p>
            <a:r>
              <a:rPr kumimoji="1" lang="en-US" altLang="ja-JP" u="none" dirty="0">
                <a:latin typeface="+mn-lt"/>
              </a:rPr>
              <a:t>• Trapping/</a:t>
            </a:r>
            <a:r>
              <a:rPr kumimoji="1" lang="en-US" altLang="ja-JP" u="none" dirty="0" err="1">
                <a:latin typeface="+mn-lt"/>
              </a:rPr>
              <a:t>detrapping</a:t>
            </a:r>
            <a:r>
              <a:rPr kumimoji="1" lang="en-US" altLang="ja-JP" u="none" dirty="0">
                <a:latin typeface="+mn-lt"/>
              </a:rPr>
              <a:t> </a:t>
            </a:r>
            <a:r>
              <a:rPr lang="en-US" altLang="ja-JP" u="none" dirty="0"/>
              <a:t>with</a:t>
            </a:r>
            <a:r>
              <a:rPr kumimoji="1" lang="en-US" altLang="ja-JP" u="none" dirty="0">
                <a:latin typeface="+mn-lt"/>
              </a:rPr>
              <a:t> impurities?</a:t>
            </a:r>
          </a:p>
          <a:p>
            <a:r>
              <a:rPr kumimoji="1" lang="en-US" altLang="ja-JP" u="none" dirty="0">
                <a:latin typeface="+mn-lt"/>
              </a:rPr>
              <a:t>• Quantum diffusion?</a:t>
            </a:r>
          </a:p>
        </p:txBody>
      </p:sp>
    </p:spTree>
    <p:extLst>
      <p:ext uri="{BB962C8B-B14F-4D97-AF65-F5344CB8AC3E}">
        <p14:creationId xmlns:p14="http://schemas.microsoft.com/office/powerpoint/2010/main" val="16111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88B93-5BD0-2222-4AF4-DEC2A9D8F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985726E-E0A1-561A-AECD-2E286B7A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6"/>
          <a:stretch/>
        </p:blipFill>
        <p:spPr>
          <a:xfrm>
            <a:off x="291531" y="2939128"/>
            <a:ext cx="3956234" cy="28967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996842C-B5D4-3EB2-FA7D-E1862A3F9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7"/>
          <a:stretch/>
        </p:blipFill>
        <p:spPr>
          <a:xfrm>
            <a:off x="742095" y="1022109"/>
            <a:ext cx="3055107" cy="1685888"/>
          </a:xfrm>
          <a:prstGeom prst="rect">
            <a:avLst/>
          </a:prstGeom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AE3427-C650-B499-6E8B-C0200485B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49"/>
          <a:stretch/>
        </p:blipFill>
        <p:spPr>
          <a:xfrm>
            <a:off x="5040706" y="1022109"/>
            <a:ext cx="3055107" cy="1630349"/>
          </a:xfrm>
          <a:prstGeom prst="rect">
            <a:avLst/>
          </a:prstGeom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BE1523-A751-5FDF-1E53-5D43BE5001BB}"/>
              </a:ext>
            </a:extLst>
          </p:cNvPr>
          <p:cNvSpPr txBox="1"/>
          <p:nvPr/>
        </p:nvSpPr>
        <p:spPr>
          <a:xfrm>
            <a:off x="1218068" y="359183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u="none" dirty="0">
                <a:latin typeface="+mn-lt"/>
              </a:rPr>
              <a:t>Cu</a:t>
            </a:r>
            <a:endParaRPr kumimoji="1" lang="ja-JP" altLang="en-US" b="0" u="none">
              <a:latin typeface="+mn-lt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46ACAD-CC4E-FF4E-6449-F2F687EE44E7}"/>
              </a:ext>
            </a:extLst>
          </p:cNvPr>
          <p:cNvSpPr txBox="1"/>
          <p:nvPr/>
        </p:nvSpPr>
        <p:spPr>
          <a:xfrm>
            <a:off x="1247724" y="448461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u="none" dirty="0">
                <a:latin typeface="+mn-lt"/>
              </a:rPr>
              <a:t>Al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C5D013-497A-E86B-B4F8-F16854FC9AB4}"/>
              </a:ext>
            </a:extLst>
          </p:cNvPr>
          <p:cNvSpPr txBox="1"/>
          <p:nvPr/>
        </p:nvSpPr>
        <p:spPr>
          <a:xfrm>
            <a:off x="1987074" y="73894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none" dirty="0">
                <a:latin typeface="+mn-lt"/>
              </a:rPr>
              <a:t>TF-</a:t>
            </a:r>
            <a:r>
              <a:rPr kumimoji="1" lang="en-US" altLang="ja-JP" u="none" dirty="0">
                <a:latin typeface="+mn-lt"/>
              </a:rPr>
              <a:t>µ</a:t>
            </a:r>
            <a:r>
              <a:rPr kumimoji="1" lang="en-US" altLang="ja-JP" u="none" baseline="30000" dirty="0">
                <a:latin typeface="+mn-lt"/>
              </a:rPr>
              <a:t>+</a:t>
            </a:r>
            <a:r>
              <a:rPr kumimoji="1" lang="en-US" altLang="ja-JP" u="none" dirty="0">
                <a:latin typeface="+mn-lt"/>
              </a:rPr>
              <a:t>SR</a:t>
            </a:r>
            <a:endParaRPr kumimoji="1" lang="ja-JP" altLang="en-US" u="none">
              <a:latin typeface="+mn-lt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FE8C13-1E15-F345-CAC1-2734A78DF531}"/>
              </a:ext>
            </a:extLst>
          </p:cNvPr>
          <p:cNvSpPr txBox="1"/>
          <p:nvPr/>
        </p:nvSpPr>
        <p:spPr>
          <a:xfrm>
            <a:off x="6167022" y="710893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none" dirty="0">
                <a:latin typeface="+mn-lt"/>
              </a:rPr>
              <a:t>ZF-</a:t>
            </a:r>
            <a:r>
              <a:rPr kumimoji="1" lang="en-US" altLang="ja-JP" u="none" dirty="0">
                <a:latin typeface="+mn-lt"/>
              </a:rPr>
              <a:t>µ</a:t>
            </a:r>
            <a:r>
              <a:rPr kumimoji="1" lang="en-US" altLang="ja-JP" u="none" baseline="30000" dirty="0">
                <a:latin typeface="+mn-lt"/>
              </a:rPr>
              <a:t>+</a:t>
            </a:r>
            <a:r>
              <a:rPr kumimoji="1" lang="en-US" altLang="ja-JP" u="none" dirty="0">
                <a:latin typeface="+mn-lt"/>
              </a:rPr>
              <a:t>SR</a:t>
            </a:r>
            <a:endParaRPr kumimoji="1" lang="ja-JP" altLang="en-US" u="none">
              <a:latin typeface="+mn-lt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5817217-D0A6-11CE-FE20-158E3F3BAD32}"/>
              </a:ext>
            </a:extLst>
          </p:cNvPr>
          <p:cNvGrpSpPr/>
          <p:nvPr/>
        </p:nvGrpSpPr>
        <p:grpSpPr>
          <a:xfrm>
            <a:off x="4871673" y="2939128"/>
            <a:ext cx="3825228" cy="3426213"/>
            <a:chOff x="4871673" y="2939128"/>
            <a:chExt cx="3825228" cy="3426213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947DCD0-304A-2354-CD57-AD368DD1EDB8}"/>
                </a:ext>
              </a:extLst>
            </p:cNvPr>
            <p:cNvGrpSpPr/>
            <p:nvPr/>
          </p:nvGrpSpPr>
          <p:grpSpPr>
            <a:xfrm>
              <a:off x="4871673" y="2939128"/>
              <a:ext cx="3224140" cy="2823169"/>
              <a:chOff x="4871673" y="2939128"/>
              <a:chExt cx="3224140" cy="2823169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4BC82749-F396-B3B5-9561-C67B42527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857" t="24813" r="1661"/>
              <a:stretch/>
            </p:blipFill>
            <p:spPr>
              <a:xfrm>
                <a:off x="4871673" y="2939128"/>
                <a:ext cx="3224140" cy="2823169"/>
              </a:xfrm>
              <a:prstGeom prst="rect">
                <a:avLst/>
              </a:prstGeom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CBBF96B-7150-F6A1-D12F-5D68F5CADA70}"/>
                  </a:ext>
                </a:extLst>
              </p:cNvPr>
              <p:cNvSpPr txBox="1"/>
              <p:nvPr/>
            </p:nvSpPr>
            <p:spPr>
              <a:xfrm>
                <a:off x="7408300" y="3059668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0" u="none" dirty="0">
                    <a:latin typeface="+mn-lt"/>
                  </a:rPr>
                  <a:t>Cu</a:t>
                </a:r>
                <a:endParaRPr kumimoji="1" lang="ja-JP" altLang="en-US" b="0" u="none">
                  <a:latin typeface="+mn-lt"/>
                </a:endParaRPr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BC8FB12-F630-1FD9-4F45-F77C26A8C9D3}"/>
                </a:ext>
              </a:extLst>
            </p:cNvPr>
            <p:cNvSpPr txBox="1"/>
            <p:nvPr/>
          </p:nvSpPr>
          <p:spPr>
            <a:xfrm>
              <a:off x="4871673" y="6057564"/>
              <a:ext cx="38252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0" u="none" dirty="0">
                  <a:latin typeface="+mn-lt"/>
                </a:rPr>
                <a:t>C.W. Clawson </a:t>
              </a:r>
              <a:r>
                <a:rPr lang="en-US" altLang="ja-JP" sz="1400" b="0" i="1" u="none" dirty="0">
                  <a:latin typeface="+mn-lt"/>
                </a:rPr>
                <a:t>et al.</a:t>
              </a:r>
              <a:r>
                <a:rPr lang="en-US" altLang="ja-JP" sz="1400" b="0" u="none" dirty="0">
                  <a:latin typeface="+mn-lt"/>
                </a:rPr>
                <a:t>, </a:t>
              </a:r>
              <a:r>
                <a:rPr kumimoji="1" lang="en-US" altLang="ja-JP" sz="1400" b="0" u="none" dirty="0">
                  <a:latin typeface="+mn-lt"/>
                </a:rPr>
                <a:t>Phys. Rev. Lett. </a:t>
              </a:r>
              <a:r>
                <a:rPr lang="en-US" altLang="ja-JP" sz="1400" u="none" dirty="0">
                  <a:latin typeface="+mn-lt"/>
                </a:rPr>
                <a:t>51</a:t>
              </a:r>
              <a:r>
                <a:rPr lang="en-US" altLang="ja-JP" sz="1400" b="0" u="none" dirty="0">
                  <a:latin typeface="+mn-lt"/>
                </a:rPr>
                <a:t>,</a:t>
              </a:r>
              <a:r>
                <a:rPr kumimoji="1" lang="en-US" altLang="ja-JP" sz="1400" b="0" u="none" dirty="0">
                  <a:latin typeface="+mn-lt"/>
                </a:rPr>
                <a:t> 114 (1983).</a:t>
              </a:r>
              <a:endParaRPr kumimoji="1" lang="ja-JP" altLang="en-US" sz="1400" b="0" u="none">
                <a:latin typeface="+mn-lt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A59A90-3D7C-23D0-A34B-ED6949694669}"/>
              </a:ext>
            </a:extLst>
          </p:cNvPr>
          <p:cNvSpPr txBox="1"/>
          <p:nvPr/>
        </p:nvSpPr>
        <p:spPr>
          <a:xfrm>
            <a:off x="534682" y="6057564"/>
            <a:ext cx="382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0" u="none" dirty="0">
                <a:latin typeface="+mn-lt"/>
              </a:rPr>
              <a:t>O. Hartmann </a:t>
            </a:r>
            <a:r>
              <a:rPr lang="en-US" altLang="ja-JP" sz="1400" b="0" i="1" u="none" dirty="0">
                <a:latin typeface="+mn-lt"/>
              </a:rPr>
              <a:t>et al.</a:t>
            </a:r>
            <a:r>
              <a:rPr lang="en-US" altLang="ja-JP" sz="1400" b="0" u="none" dirty="0">
                <a:latin typeface="+mn-lt"/>
              </a:rPr>
              <a:t>, </a:t>
            </a:r>
            <a:r>
              <a:rPr kumimoji="1" lang="en-US" altLang="ja-JP" sz="1400" b="0" u="none" dirty="0">
                <a:latin typeface="+mn-lt"/>
              </a:rPr>
              <a:t>Phys. Rev. Lett. </a:t>
            </a:r>
            <a:r>
              <a:rPr kumimoji="1" lang="en-US" altLang="ja-JP" sz="1400" u="none" dirty="0">
                <a:latin typeface="+mn-lt"/>
              </a:rPr>
              <a:t>44,</a:t>
            </a:r>
            <a:r>
              <a:rPr kumimoji="1" lang="en-US" altLang="ja-JP" sz="1400" b="0" u="none" dirty="0">
                <a:latin typeface="+mn-lt"/>
              </a:rPr>
              <a:t> 337 (1980).</a:t>
            </a:r>
            <a:endParaRPr kumimoji="1" lang="ja-JP" altLang="en-US" sz="1400" b="0" u="none">
              <a:latin typeface="+mn-lt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CF3B30-C32A-6A06-DFC2-DEF41B620B85}"/>
              </a:ext>
            </a:extLst>
          </p:cNvPr>
          <p:cNvSpPr txBox="1"/>
          <p:nvPr/>
        </p:nvSpPr>
        <p:spPr>
          <a:xfrm>
            <a:off x="997002" y="2997955"/>
            <a:ext cx="106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0" u="none" dirty="0">
                <a:latin typeface="+mn-lt"/>
              </a:rPr>
              <a:t>µ</a:t>
            </a:r>
            <a:r>
              <a:rPr kumimoji="1" lang="en-US" altLang="ja-JP" sz="1600" b="0" u="none" baseline="30000" dirty="0">
                <a:latin typeface="+mn-lt"/>
              </a:rPr>
              <a:t>+</a:t>
            </a:r>
            <a:r>
              <a:rPr kumimoji="1" lang="en-US" altLang="ja-JP" sz="1600" b="0" u="none" dirty="0">
                <a:latin typeface="+mn-lt"/>
              </a:rPr>
              <a:t> in Cu/Al</a:t>
            </a:r>
            <a:endParaRPr kumimoji="1" lang="ja-JP" altLang="en-US" sz="1600" b="0" u="none">
              <a:latin typeface="+mn-lt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C54470-1E0C-009E-F47F-7A16EB9896A6}"/>
              </a:ext>
            </a:extLst>
          </p:cNvPr>
          <p:cNvSpPr txBox="1"/>
          <p:nvPr/>
        </p:nvSpPr>
        <p:spPr>
          <a:xfrm>
            <a:off x="0" y="-8726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Dynamical Kubo-</a:t>
            </a:r>
            <a:r>
              <a:rPr lang="en-US" altLang="ja-JP" sz="2400" b="0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Toyabe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 (DKT) relaxation function</a:t>
            </a:r>
            <a:endParaRPr kumimoji="1" lang="ja-JP" altLang="en-US" sz="2400" b="0" u="none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AF2FB67-DF02-6CEF-7FAC-AFF3AB58F059}"/>
              </a:ext>
            </a:extLst>
          </p:cNvPr>
          <p:cNvGrpSpPr/>
          <p:nvPr/>
        </p:nvGrpSpPr>
        <p:grpSpPr>
          <a:xfrm>
            <a:off x="6317039" y="1702576"/>
            <a:ext cx="2504585" cy="733497"/>
            <a:chOff x="6317039" y="1702576"/>
            <a:chExt cx="2504585" cy="7334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F94A04E0-C48D-8D88-980D-2EC8983FEBC7}"/>
                    </a:ext>
                  </a:extLst>
                </p:cNvPr>
                <p:cNvSpPr txBox="1"/>
                <p:nvPr/>
              </p:nvSpPr>
              <p:spPr>
                <a:xfrm>
                  <a:off x="8027176" y="1702576"/>
                  <a:ext cx="794448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16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kumimoji="1"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kumimoji="1"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600" b="0" u="none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F94A04E0-C48D-8D88-980D-2EC8983FE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7176" y="1702576"/>
                  <a:ext cx="794448" cy="462627"/>
                </a:xfrm>
                <a:prstGeom prst="rect">
                  <a:avLst/>
                </a:prstGeom>
                <a:blipFill>
                  <a:blip r:embed="rId5"/>
                  <a:stretch>
                    <a:fillRect l="-3175" t="-2632" r="-1587" b="-131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2AA8C984-7E48-4354-71B2-565E23D55915}"/>
                </a:ext>
              </a:extLst>
            </p:cNvPr>
            <p:cNvSpPr/>
            <p:nvPr/>
          </p:nvSpPr>
          <p:spPr>
            <a:xfrm>
              <a:off x="6317039" y="1752018"/>
              <a:ext cx="1710138" cy="684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ADE5B37-F012-8A7D-B1C9-B7B1C06B5AAD}"/>
              </a:ext>
            </a:extLst>
          </p:cNvPr>
          <p:cNvSpPr/>
          <p:nvPr/>
        </p:nvSpPr>
        <p:spPr>
          <a:xfrm>
            <a:off x="656134" y="738942"/>
            <a:ext cx="3371414" cy="1969055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4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3437E-8B18-8702-9B77-F3F2A57DF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F338F15-5852-697B-2968-6EC494542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6"/>
          <a:stretch/>
        </p:blipFill>
        <p:spPr>
          <a:xfrm>
            <a:off x="291531" y="2939128"/>
            <a:ext cx="3956234" cy="28967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51781C-9ADB-DBD0-F7B0-A23ADC13C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7"/>
          <a:stretch/>
        </p:blipFill>
        <p:spPr>
          <a:xfrm>
            <a:off x="742095" y="1022109"/>
            <a:ext cx="3055107" cy="1685888"/>
          </a:xfrm>
          <a:prstGeom prst="rect">
            <a:avLst/>
          </a:prstGeom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E23DAE-E5F9-312C-2F60-D12DF44BC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49"/>
          <a:stretch/>
        </p:blipFill>
        <p:spPr>
          <a:xfrm>
            <a:off x="5040706" y="1022109"/>
            <a:ext cx="3055107" cy="1630349"/>
          </a:xfrm>
          <a:prstGeom prst="rect">
            <a:avLst/>
          </a:prstGeom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B40C10-E405-A404-515B-F9FA856C4DC3}"/>
              </a:ext>
            </a:extLst>
          </p:cNvPr>
          <p:cNvSpPr txBox="1"/>
          <p:nvPr/>
        </p:nvSpPr>
        <p:spPr>
          <a:xfrm>
            <a:off x="1987074" y="73894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none" dirty="0">
                <a:latin typeface="+mn-lt"/>
              </a:rPr>
              <a:t>TF-</a:t>
            </a:r>
            <a:r>
              <a:rPr kumimoji="1" lang="en-US" altLang="ja-JP" u="none" dirty="0">
                <a:latin typeface="+mn-lt"/>
              </a:rPr>
              <a:t>µ</a:t>
            </a:r>
            <a:r>
              <a:rPr kumimoji="1" lang="en-US" altLang="ja-JP" u="none" baseline="30000" dirty="0">
                <a:latin typeface="+mn-lt"/>
              </a:rPr>
              <a:t>+</a:t>
            </a:r>
            <a:r>
              <a:rPr kumimoji="1" lang="en-US" altLang="ja-JP" u="none" dirty="0">
                <a:latin typeface="+mn-lt"/>
              </a:rPr>
              <a:t>SR</a:t>
            </a:r>
            <a:endParaRPr kumimoji="1" lang="ja-JP" altLang="en-US" u="none">
              <a:latin typeface="+mn-lt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157E56-9F14-208C-9363-68DC448C1E90}"/>
              </a:ext>
            </a:extLst>
          </p:cNvPr>
          <p:cNvSpPr txBox="1"/>
          <p:nvPr/>
        </p:nvSpPr>
        <p:spPr>
          <a:xfrm>
            <a:off x="6167022" y="710893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none" dirty="0">
                <a:latin typeface="+mn-lt"/>
              </a:rPr>
              <a:t>ZF-</a:t>
            </a:r>
            <a:r>
              <a:rPr kumimoji="1" lang="en-US" altLang="ja-JP" u="none" dirty="0">
                <a:latin typeface="+mn-lt"/>
              </a:rPr>
              <a:t>µ</a:t>
            </a:r>
            <a:r>
              <a:rPr kumimoji="1" lang="en-US" altLang="ja-JP" u="none" baseline="30000" dirty="0">
                <a:latin typeface="+mn-lt"/>
              </a:rPr>
              <a:t>+</a:t>
            </a:r>
            <a:r>
              <a:rPr kumimoji="1" lang="en-US" altLang="ja-JP" u="none" dirty="0">
                <a:latin typeface="+mn-lt"/>
              </a:rPr>
              <a:t>SR</a:t>
            </a:r>
            <a:endParaRPr kumimoji="1" lang="ja-JP" altLang="en-US" u="none">
              <a:latin typeface="+mn-lt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F53618-BE96-42C1-06E6-447F44079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6"/>
          <a:stretch/>
        </p:blipFill>
        <p:spPr>
          <a:xfrm>
            <a:off x="5174302" y="2745814"/>
            <a:ext cx="3000430" cy="335976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D386DC-596E-5DF1-76E6-3240D31D7E7E}"/>
              </a:ext>
            </a:extLst>
          </p:cNvPr>
          <p:cNvSpPr txBox="1"/>
          <p:nvPr/>
        </p:nvSpPr>
        <p:spPr>
          <a:xfrm>
            <a:off x="1218068" y="359183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u="none" dirty="0">
                <a:latin typeface="+mn-lt"/>
              </a:rPr>
              <a:t>Cu</a:t>
            </a:r>
            <a:endParaRPr kumimoji="1" lang="ja-JP" altLang="en-US" b="0" u="none">
              <a:latin typeface="+mn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0793D9-76B1-E20C-767D-CE111B058163}"/>
              </a:ext>
            </a:extLst>
          </p:cNvPr>
          <p:cNvSpPr txBox="1"/>
          <p:nvPr/>
        </p:nvSpPr>
        <p:spPr>
          <a:xfrm>
            <a:off x="1247724" y="448461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u="none" dirty="0">
                <a:latin typeface="+mn-lt"/>
              </a:rPr>
              <a:t>Al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A880DB-92DB-7D5E-91A2-15D0E149B379}"/>
              </a:ext>
            </a:extLst>
          </p:cNvPr>
          <p:cNvSpPr txBox="1"/>
          <p:nvPr/>
        </p:nvSpPr>
        <p:spPr>
          <a:xfrm>
            <a:off x="5688236" y="286155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u="none" dirty="0">
                <a:latin typeface="+mn-lt"/>
              </a:rPr>
              <a:t>Cu</a:t>
            </a:r>
            <a:endParaRPr kumimoji="1" lang="ja-JP" altLang="en-US" b="0" u="none">
              <a:latin typeface="+mn-lt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FEFACB-6DFD-8741-AB4E-CF8A42CFEA8C}"/>
              </a:ext>
            </a:extLst>
          </p:cNvPr>
          <p:cNvSpPr txBox="1"/>
          <p:nvPr/>
        </p:nvSpPr>
        <p:spPr>
          <a:xfrm>
            <a:off x="4871672" y="6057564"/>
            <a:ext cx="3902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0" u="none" dirty="0">
                <a:latin typeface="+mn-lt"/>
              </a:rPr>
              <a:t>C. W. Clawson </a:t>
            </a:r>
            <a:r>
              <a:rPr lang="en-US" altLang="ja-JP" sz="1400" b="0" i="1" u="none" dirty="0">
                <a:latin typeface="+mn-lt"/>
              </a:rPr>
              <a:t>et al.</a:t>
            </a:r>
            <a:r>
              <a:rPr lang="en-US" altLang="ja-JP" sz="1400" b="0" u="none" dirty="0">
                <a:latin typeface="+mn-lt"/>
              </a:rPr>
              <a:t>, </a:t>
            </a:r>
            <a:r>
              <a:rPr kumimoji="1" lang="en-US" altLang="ja-JP" sz="1400" b="0" u="none" dirty="0">
                <a:latin typeface="+mn-lt"/>
              </a:rPr>
              <a:t>Phys. Rev. Lett. </a:t>
            </a:r>
            <a:r>
              <a:rPr lang="en-US" altLang="ja-JP" sz="1400" u="none" dirty="0">
                <a:latin typeface="+mn-lt"/>
              </a:rPr>
              <a:t>51</a:t>
            </a:r>
            <a:r>
              <a:rPr lang="en-US" altLang="ja-JP" sz="1400" b="0" u="none" dirty="0">
                <a:latin typeface="+mn-lt"/>
              </a:rPr>
              <a:t>,</a:t>
            </a:r>
            <a:r>
              <a:rPr kumimoji="1" lang="en-US" altLang="ja-JP" sz="1400" b="0" u="none" dirty="0">
                <a:latin typeface="+mn-lt"/>
              </a:rPr>
              <a:t> 114 (1983).</a:t>
            </a:r>
            <a:endParaRPr kumimoji="1" lang="ja-JP" altLang="en-US" sz="1400" b="0" u="none">
              <a:latin typeface="+mn-lt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2C3474-47F3-05B6-8C44-A82F76325527}"/>
              </a:ext>
            </a:extLst>
          </p:cNvPr>
          <p:cNvSpPr txBox="1"/>
          <p:nvPr/>
        </p:nvSpPr>
        <p:spPr>
          <a:xfrm>
            <a:off x="534682" y="6057564"/>
            <a:ext cx="382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0" u="none" dirty="0">
                <a:latin typeface="+mn-lt"/>
              </a:rPr>
              <a:t>O. Hartmann </a:t>
            </a:r>
            <a:r>
              <a:rPr lang="en-US" altLang="ja-JP" sz="1400" b="0" i="1" u="none" dirty="0">
                <a:latin typeface="+mn-lt"/>
              </a:rPr>
              <a:t>et al.</a:t>
            </a:r>
            <a:r>
              <a:rPr lang="en-US" altLang="ja-JP" sz="1400" b="0" u="none" dirty="0">
                <a:latin typeface="+mn-lt"/>
              </a:rPr>
              <a:t>, </a:t>
            </a:r>
            <a:r>
              <a:rPr kumimoji="1" lang="en-US" altLang="ja-JP" sz="1400" b="0" u="none" dirty="0">
                <a:latin typeface="+mn-lt"/>
              </a:rPr>
              <a:t>Phys. Rev. Lett. </a:t>
            </a:r>
            <a:r>
              <a:rPr kumimoji="1" lang="en-US" altLang="ja-JP" sz="1400" u="none" dirty="0">
                <a:latin typeface="+mn-lt"/>
              </a:rPr>
              <a:t>44,</a:t>
            </a:r>
            <a:r>
              <a:rPr kumimoji="1" lang="en-US" altLang="ja-JP" sz="1400" b="0" u="none" dirty="0">
                <a:latin typeface="+mn-lt"/>
              </a:rPr>
              <a:t> 337 (1980).</a:t>
            </a:r>
            <a:endParaRPr kumimoji="1" lang="ja-JP" altLang="en-US" sz="1400" b="0" u="none">
              <a:latin typeface="+mn-lt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A054E-D9A3-57A1-D4A2-D348283561DB}"/>
              </a:ext>
            </a:extLst>
          </p:cNvPr>
          <p:cNvSpPr txBox="1"/>
          <p:nvPr/>
        </p:nvSpPr>
        <p:spPr>
          <a:xfrm>
            <a:off x="997002" y="2997955"/>
            <a:ext cx="106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0" u="none" dirty="0">
                <a:latin typeface="+mn-lt"/>
              </a:rPr>
              <a:t>µ</a:t>
            </a:r>
            <a:r>
              <a:rPr kumimoji="1" lang="en-US" altLang="ja-JP" sz="1600" b="0" u="none" baseline="30000" dirty="0">
                <a:latin typeface="+mn-lt"/>
              </a:rPr>
              <a:t>+</a:t>
            </a:r>
            <a:r>
              <a:rPr kumimoji="1" lang="en-US" altLang="ja-JP" sz="1600" b="0" u="none" dirty="0">
                <a:latin typeface="+mn-lt"/>
              </a:rPr>
              <a:t> in Cu/Al</a:t>
            </a:r>
            <a:endParaRPr kumimoji="1" lang="ja-JP" altLang="en-US" sz="1600" b="0" u="none">
              <a:latin typeface="+mn-lt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C0B22F-7BCF-E494-2156-925D744A8115}"/>
              </a:ext>
            </a:extLst>
          </p:cNvPr>
          <p:cNvSpPr txBox="1"/>
          <p:nvPr/>
        </p:nvSpPr>
        <p:spPr>
          <a:xfrm>
            <a:off x="0" y="-8726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Dynamical Kubo-</a:t>
            </a:r>
            <a:r>
              <a:rPr lang="en-US" altLang="ja-JP" sz="2400" b="0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Toyabe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 (DKT) relaxation function</a:t>
            </a:r>
            <a:endParaRPr kumimoji="1" lang="ja-JP" altLang="en-US" sz="2400" b="0" u="none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B6ADF3-D94A-5ADE-E8DB-41AE2B005BA7}"/>
              </a:ext>
            </a:extLst>
          </p:cNvPr>
          <p:cNvSpPr txBox="1"/>
          <p:nvPr/>
        </p:nvSpPr>
        <p:spPr>
          <a:xfrm>
            <a:off x="5535006" y="3816400"/>
            <a:ext cx="227902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u="none" dirty="0">
                <a:latin typeface="+mn-lt"/>
              </a:rPr>
              <a:t>Quantum diffusion!</a:t>
            </a:r>
            <a:endParaRPr kumimoji="1" lang="ja-JP" altLang="en-US" sz="2000" u="none">
              <a:latin typeface="+mn-lt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9F8578-AB44-96EA-D4DA-B3A46B8EFEDD}"/>
              </a:ext>
            </a:extLst>
          </p:cNvPr>
          <p:cNvSpPr txBox="1"/>
          <p:nvPr/>
        </p:nvSpPr>
        <p:spPr>
          <a:xfrm>
            <a:off x="7814028" y="332055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0" u="none" dirty="0"/>
              <a:t>👈</a:t>
            </a:r>
            <a:endParaRPr kumimoji="1" lang="ja-JP" altLang="en-US" b="0" u="none"/>
          </a:p>
        </p:txBody>
      </p:sp>
    </p:spTree>
    <p:extLst>
      <p:ext uri="{BB962C8B-B14F-4D97-AF65-F5344CB8AC3E}">
        <p14:creationId xmlns:p14="http://schemas.microsoft.com/office/powerpoint/2010/main" val="22772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10704-84AB-E3B8-A9C3-6A8BE2889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AF2CAB2F-3FA1-FD2D-70CE-35FC667FA30D}"/>
              </a:ext>
            </a:extLst>
          </p:cNvPr>
          <p:cNvSpPr/>
          <p:nvPr/>
        </p:nvSpPr>
        <p:spPr>
          <a:xfrm>
            <a:off x="1881934" y="835567"/>
            <a:ext cx="4817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eiryo UI" panose="020B0604030504040204" pitchFamily="50" charset="-128"/>
                <a:cs typeface="+mn-cs"/>
              </a:rPr>
              <a:t>It describes spin relaxation under a 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Meiryo UI" panose="020B0604030504040204" pitchFamily="50" charset="-128"/>
                <a:cs typeface="+mn-cs"/>
              </a:rPr>
              <a:t>Gaussian random local field.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Meiryo UI" panose="020B0604030504040204" pitchFamily="50" charset="-128"/>
                <a:cs typeface="+mn-cs"/>
              </a:rPr>
              <a:t> </a:t>
            </a:r>
            <a:endParaRPr kumimoji="0" lang="ja-JP" altLang="en-US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DB601CE9-20D3-E035-74F1-091460AEAFAA}"/>
              </a:ext>
            </a:extLst>
          </p:cNvPr>
          <p:cNvSpPr/>
          <p:nvPr/>
        </p:nvSpPr>
        <p:spPr>
          <a:xfrm>
            <a:off x="1867974" y="1476396"/>
            <a:ext cx="5306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eiryo UI" panose="020B0604030504040204" pitchFamily="50" charset="-128"/>
                <a:cs typeface="+mn-cs"/>
              </a:rPr>
              <a:t>The “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Meiryo UI" panose="020B0604030504040204" pitchFamily="50" charset="-128"/>
                <a:cs typeface="+mn-cs"/>
              </a:rPr>
              <a:t>strong collision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eiryo UI" panose="020B0604030504040204" pitchFamily="50" charset="-128"/>
                <a:cs typeface="+mn-cs"/>
              </a:rPr>
              <a:t>” approximation is incorporated for the effect of local field fluctuations. </a:t>
            </a:r>
            <a:endParaRPr kumimoji="0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422D55C5-67A7-76DF-9526-90B900AFF3EA}"/>
              </a:ext>
            </a:extLst>
          </p:cNvPr>
          <p:cNvSpPr/>
          <p:nvPr/>
        </p:nvSpPr>
        <p:spPr>
          <a:xfrm>
            <a:off x="489513" y="2275168"/>
            <a:ext cx="392453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eiryo UI" panose="020B0604030504040204" pitchFamily="50" charset="-128"/>
              </a:rPr>
              <a:t>Preconditions for application to real systems: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2DB522-95A1-E397-3AEA-FB9D86C9E895}"/>
              </a:ext>
            </a:extLst>
          </p:cNvPr>
          <p:cNvSpPr txBox="1"/>
          <p:nvPr/>
        </p:nvSpPr>
        <p:spPr>
          <a:xfrm>
            <a:off x="0" y="6097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Dynamical Kubo-</a:t>
            </a:r>
            <a:r>
              <a:rPr lang="en-US" altLang="ja-JP" sz="2400" b="0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Toyabe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 (DKT) relaxation function </a:t>
            </a:r>
            <a:r>
              <a:rPr lang="en-US" altLang="ja-JP" sz="2400" b="0" i="1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G</a:t>
            </a:r>
            <a:r>
              <a:rPr lang="en-US" altLang="ja-JP" sz="2400" b="0" u="none" baseline="30000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DKT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(</a:t>
            </a:r>
            <a:r>
              <a:rPr lang="en-US" altLang="ja-JP" sz="2400" b="0" i="1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</a:t>
            </a:r>
            <a:r>
              <a:rPr lang="en-US" altLang="ja-JP" sz="2400" b="0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;Δ,ν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)</a:t>
            </a:r>
            <a:endParaRPr kumimoji="1" lang="ja-JP" altLang="en-US" sz="2400" b="0" u="none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98C2741-6CE2-A001-013D-200897719C30}"/>
              </a:ext>
            </a:extLst>
          </p:cNvPr>
          <p:cNvGrpSpPr/>
          <p:nvPr/>
        </p:nvGrpSpPr>
        <p:grpSpPr>
          <a:xfrm>
            <a:off x="647407" y="2655868"/>
            <a:ext cx="8370091" cy="1723377"/>
            <a:chOff x="647407" y="2655868"/>
            <a:chExt cx="8370091" cy="1723377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42F90601-0F5E-7347-9305-B959DF3EA31A}"/>
                </a:ext>
              </a:extLst>
            </p:cNvPr>
            <p:cNvSpPr/>
            <p:nvPr/>
          </p:nvSpPr>
          <p:spPr>
            <a:xfrm>
              <a:off x="647407" y="2931052"/>
              <a:ext cx="26149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eiryo UI" panose="020B0604030504040204" pitchFamily="50" charset="-128"/>
                  <a:cs typeface="+mn-cs"/>
                </a:rPr>
                <a:t>High density spin systems where </a:t>
              </a:r>
              <a:r>
                <a: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eiryo UI" panose="020B0604030504040204" pitchFamily="50" charset="-128"/>
                  <a:cs typeface="+mn-cs"/>
                </a:rPr>
                <a:t>n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eiryo UI" panose="020B0604030504040204" pitchFamily="50" charset="-128"/>
                  <a:cs typeface="+mn-cs"/>
                </a:rPr>
                <a:t>B</a:t>
              </a:r>
              <a:r>
                <a:rPr kumimoji="0" lang="en-US" altLang="ja-JP" sz="1600" b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eiryo UI" panose="020B0604030504040204" pitchFamily="50" charset="-128"/>
                  <a:cs typeface="+mn-cs"/>
                </a:rPr>
                <a:t>loc</a:t>
              </a:r>
              <a:r>
                <a: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eiryo UI" panose="020B0604030504040204" pitchFamily="50" charset="-128"/>
                  <a:cs typeface="+mn-cs"/>
                </a:rPr>
                <a:t>)</a:t>
              </a:r>
              <a:r>
                <a:rPr kumimoji="0" lang="en-US" altLang="ja-JP" sz="1600" b="0" u="none" dirty="0">
                  <a:solidFill>
                    <a:prstClr val="black"/>
                  </a:solidFill>
                  <a:latin typeface="Calibri" panose="020F0502020204030204"/>
                  <a:ea typeface="Meiryo UI" panose="020B0604030504040204" pitchFamily="50" charset="-128"/>
                  <a:cs typeface="+mn-cs"/>
                </a:rPr>
                <a:t> obeys a Gaussian distribution </a:t>
              </a:r>
              <a:endPara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eiryo UI" panose="020B0604030504040204" pitchFamily="50" charset="-128"/>
                <a:cs typeface="+mn-cs"/>
              </a:endParaRP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86C65CE-4666-145E-D6E2-8540AC57B007}"/>
                </a:ext>
              </a:extLst>
            </p:cNvPr>
            <p:cNvGrpSpPr/>
            <p:nvPr/>
          </p:nvGrpSpPr>
          <p:grpSpPr>
            <a:xfrm>
              <a:off x="3535003" y="2938992"/>
              <a:ext cx="1513142" cy="1241045"/>
              <a:chOff x="3211735" y="2408161"/>
              <a:chExt cx="1513142" cy="1241045"/>
            </a:xfrm>
          </p:grpSpPr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39DEC275-4A8B-1EF3-E9B3-390597EC94AC}"/>
                  </a:ext>
                </a:extLst>
              </p:cNvPr>
              <p:cNvCxnSpPr/>
              <p:nvPr/>
            </p:nvCxnSpPr>
            <p:spPr>
              <a:xfrm>
                <a:off x="3428733" y="2421040"/>
                <a:ext cx="0" cy="1187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3C87EEA7-D11E-C424-9E3F-CC6292BD055F}"/>
                  </a:ext>
                </a:extLst>
              </p:cNvPr>
              <p:cNvCxnSpPr/>
              <p:nvPr/>
            </p:nvCxnSpPr>
            <p:spPr>
              <a:xfrm>
                <a:off x="3769342" y="2429608"/>
                <a:ext cx="0" cy="1187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26D2BDA8-96DF-20A5-F898-8B7100BCB0FC}"/>
                  </a:ext>
                </a:extLst>
              </p:cNvPr>
              <p:cNvCxnSpPr/>
              <p:nvPr/>
            </p:nvCxnSpPr>
            <p:spPr>
              <a:xfrm>
                <a:off x="4122058" y="2429608"/>
                <a:ext cx="0" cy="1187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8BFEB602-6DD6-187B-15A0-2C20106ED9E6}"/>
                  </a:ext>
                </a:extLst>
              </p:cNvPr>
              <p:cNvCxnSpPr/>
              <p:nvPr/>
            </p:nvCxnSpPr>
            <p:spPr>
              <a:xfrm>
                <a:off x="4476430" y="2436053"/>
                <a:ext cx="0" cy="11871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AF9E8C38-77AF-1B08-4CD9-7C101512BEAD}"/>
                  </a:ext>
                </a:extLst>
              </p:cNvPr>
              <p:cNvCxnSpPr/>
              <p:nvPr/>
            </p:nvCxnSpPr>
            <p:spPr>
              <a:xfrm>
                <a:off x="3212709" y="2553554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0279C25C-E7E3-8030-BA24-DD8B6667D7DA}"/>
                  </a:ext>
                </a:extLst>
              </p:cNvPr>
              <p:cNvCxnSpPr/>
              <p:nvPr/>
            </p:nvCxnSpPr>
            <p:spPr>
              <a:xfrm>
                <a:off x="3211735" y="2861656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>
                <a:extLst>
                  <a:ext uri="{FF2B5EF4-FFF2-40B4-BE49-F238E27FC236}">
                    <a16:creationId xmlns:a16="http://schemas.microsoft.com/office/drawing/2014/main" id="{3D1268DD-3CFE-12FD-6F44-65C9B5E461FF}"/>
                  </a:ext>
                </a:extLst>
              </p:cNvPr>
              <p:cNvCxnSpPr/>
              <p:nvPr/>
            </p:nvCxnSpPr>
            <p:spPr>
              <a:xfrm>
                <a:off x="3212709" y="3205287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>
                <a:extLst>
                  <a:ext uri="{FF2B5EF4-FFF2-40B4-BE49-F238E27FC236}">
                    <a16:creationId xmlns:a16="http://schemas.microsoft.com/office/drawing/2014/main" id="{3B044B6A-F757-F2A1-B85E-49213FD2E959}"/>
                  </a:ext>
                </a:extLst>
              </p:cNvPr>
              <p:cNvCxnSpPr/>
              <p:nvPr/>
            </p:nvCxnSpPr>
            <p:spPr>
              <a:xfrm>
                <a:off x="3211735" y="3509728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下矢印 58">
                <a:extLst>
                  <a:ext uri="{FF2B5EF4-FFF2-40B4-BE49-F238E27FC236}">
                    <a16:creationId xmlns:a16="http://schemas.microsoft.com/office/drawing/2014/main" id="{7112F0FF-9F0A-FF50-2DF6-927EE29E8516}"/>
                  </a:ext>
                </a:extLst>
              </p:cNvPr>
              <p:cNvSpPr/>
              <p:nvPr/>
            </p:nvSpPr>
            <p:spPr>
              <a:xfrm>
                <a:off x="4090064" y="2740215"/>
                <a:ext cx="87186" cy="239922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3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8" name="下矢印 59">
                <a:extLst>
                  <a:ext uri="{FF2B5EF4-FFF2-40B4-BE49-F238E27FC236}">
                    <a16:creationId xmlns:a16="http://schemas.microsoft.com/office/drawing/2014/main" id="{7EFFABFB-BCDB-54AE-4ED8-55F4B417E097}"/>
                  </a:ext>
                </a:extLst>
              </p:cNvPr>
              <p:cNvSpPr/>
              <p:nvPr/>
            </p:nvSpPr>
            <p:spPr>
              <a:xfrm>
                <a:off x="3385140" y="2738081"/>
                <a:ext cx="87186" cy="239922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153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9" name="下矢印 60">
                <a:extLst>
                  <a:ext uri="{FF2B5EF4-FFF2-40B4-BE49-F238E27FC236}">
                    <a16:creationId xmlns:a16="http://schemas.microsoft.com/office/drawing/2014/main" id="{127C8F31-3654-3B94-2DF3-B7642A2841FC}"/>
                  </a:ext>
                </a:extLst>
              </p:cNvPr>
              <p:cNvSpPr/>
              <p:nvPr/>
            </p:nvSpPr>
            <p:spPr>
              <a:xfrm>
                <a:off x="3725749" y="3077542"/>
                <a:ext cx="87186" cy="239922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0" name="下矢印 61">
                <a:extLst>
                  <a:ext uri="{FF2B5EF4-FFF2-40B4-BE49-F238E27FC236}">
                    <a16:creationId xmlns:a16="http://schemas.microsoft.com/office/drawing/2014/main" id="{BFFC14C3-E881-2DCE-47A2-D685089E6BC7}"/>
                  </a:ext>
                </a:extLst>
              </p:cNvPr>
              <p:cNvSpPr/>
              <p:nvPr/>
            </p:nvSpPr>
            <p:spPr>
              <a:xfrm>
                <a:off x="4441058" y="3098989"/>
                <a:ext cx="87186" cy="239922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194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1" name="下矢印 62">
                <a:extLst>
                  <a:ext uri="{FF2B5EF4-FFF2-40B4-BE49-F238E27FC236}">
                    <a16:creationId xmlns:a16="http://schemas.microsoft.com/office/drawing/2014/main" id="{657308BD-3109-BB14-DA17-C02FA77DF51D}"/>
                  </a:ext>
                </a:extLst>
              </p:cNvPr>
              <p:cNvSpPr/>
              <p:nvPr/>
            </p:nvSpPr>
            <p:spPr>
              <a:xfrm>
                <a:off x="4432837" y="2421040"/>
                <a:ext cx="87186" cy="239922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200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2" name="下矢印 63">
                <a:extLst>
                  <a:ext uri="{FF2B5EF4-FFF2-40B4-BE49-F238E27FC236}">
                    <a16:creationId xmlns:a16="http://schemas.microsoft.com/office/drawing/2014/main" id="{110BF281-11D9-D113-A495-50A1C31A6594}"/>
                  </a:ext>
                </a:extLst>
              </p:cNvPr>
              <p:cNvSpPr/>
              <p:nvPr/>
            </p:nvSpPr>
            <p:spPr>
              <a:xfrm>
                <a:off x="3742221" y="2429608"/>
                <a:ext cx="87186" cy="239922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3" name="下矢印 64">
                <a:extLst>
                  <a:ext uri="{FF2B5EF4-FFF2-40B4-BE49-F238E27FC236}">
                    <a16:creationId xmlns:a16="http://schemas.microsoft.com/office/drawing/2014/main" id="{DB480B5D-4754-F83A-3DCB-A15F576AE819}"/>
                  </a:ext>
                </a:extLst>
              </p:cNvPr>
              <p:cNvSpPr/>
              <p:nvPr/>
            </p:nvSpPr>
            <p:spPr>
              <a:xfrm>
                <a:off x="4090064" y="3383233"/>
                <a:ext cx="87186" cy="239922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4" name="下矢印 65">
                <a:extLst>
                  <a:ext uri="{FF2B5EF4-FFF2-40B4-BE49-F238E27FC236}">
                    <a16:creationId xmlns:a16="http://schemas.microsoft.com/office/drawing/2014/main" id="{43C2797C-0771-C7E3-9C78-1117A96D5D6F}"/>
                  </a:ext>
                </a:extLst>
              </p:cNvPr>
              <p:cNvSpPr/>
              <p:nvPr/>
            </p:nvSpPr>
            <p:spPr>
              <a:xfrm>
                <a:off x="3388454" y="3390538"/>
                <a:ext cx="87186" cy="239922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18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5" name="下矢印 66">
                <a:extLst>
                  <a:ext uri="{FF2B5EF4-FFF2-40B4-BE49-F238E27FC236}">
                    <a16:creationId xmlns:a16="http://schemas.microsoft.com/office/drawing/2014/main" id="{1F1D0046-AB18-06AE-12B7-EBFD2EEE0282}"/>
                  </a:ext>
                </a:extLst>
              </p:cNvPr>
              <p:cNvSpPr/>
              <p:nvPr/>
            </p:nvSpPr>
            <p:spPr>
              <a:xfrm flipV="1">
                <a:off x="4441058" y="2742466"/>
                <a:ext cx="87186" cy="23838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6" name="下矢印 67">
                <a:extLst>
                  <a:ext uri="{FF2B5EF4-FFF2-40B4-BE49-F238E27FC236}">
                    <a16:creationId xmlns:a16="http://schemas.microsoft.com/office/drawing/2014/main" id="{8194EE2D-0464-A8C3-3F4D-67B2B5986EC1}"/>
                  </a:ext>
                </a:extLst>
              </p:cNvPr>
              <p:cNvSpPr/>
              <p:nvPr/>
            </p:nvSpPr>
            <p:spPr>
              <a:xfrm flipV="1">
                <a:off x="4432837" y="3390538"/>
                <a:ext cx="87186" cy="23838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7" name="下矢印 68">
                <a:extLst>
                  <a:ext uri="{FF2B5EF4-FFF2-40B4-BE49-F238E27FC236}">
                    <a16:creationId xmlns:a16="http://schemas.microsoft.com/office/drawing/2014/main" id="{ADA4CC69-E11B-CE99-E9BE-FA0465E91281}"/>
                  </a:ext>
                </a:extLst>
              </p:cNvPr>
              <p:cNvSpPr/>
              <p:nvPr/>
            </p:nvSpPr>
            <p:spPr>
              <a:xfrm flipV="1">
                <a:off x="4090064" y="2421040"/>
                <a:ext cx="87186" cy="23838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1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8" name="下矢印 69">
                <a:extLst>
                  <a:ext uri="{FF2B5EF4-FFF2-40B4-BE49-F238E27FC236}">
                    <a16:creationId xmlns:a16="http://schemas.microsoft.com/office/drawing/2014/main" id="{6C911854-3C62-DC51-023E-4C66DB670F9F}"/>
                  </a:ext>
                </a:extLst>
              </p:cNvPr>
              <p:cNvSpPr/>
              <p:nvPr/>
            </p:nvSpPr>
            <p:spPr>
              <a:xfrm flipV="1">
                <a:off x="4097012" y="3075408"/>
                <a:ext cx="87186" cy="23838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191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9" name="下矢印 70">
                <a:extLst>
                  <a:ext uri="{FF2B5EF4-FFF2-40B4-BE49-F238E27FC236}">
                    <a16:creationId xmlns:a16="http://schemas.microsoft.com/office/drawing/2014/main" id="{C2BFE7FA-7771-D8F1-52E0-539DB79C9D40}"/>
                  </a:ext>
                </a:extLst>
              </p:cNvPr>
              <p:cNvSpPr/>
              <p:nvPr/>
            </p:nvSpPr>
            <p:spPr>
              <a:xfrm flipV="1">
                <a:off x="3725749" y="2740215"/>
                <a:ext cx="87186" cy="23838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194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0" name="下矢印 71">
                <a:extLst>
                  <a:ext uri="{FF2B5EF4-FFF2-40B4-BE49-F238E27FC236}">
                    <a16:creationId xmlns:a16="http://schemas.microsoft.com/office/drawing/2014/main" id="{211DB821-1BD3-2A9C-06ED-4CE6A7706F76}"/>
                  </a:ext>
                </a:extLst>
              </p:cNvPr>
              <p:cNvSpPr/>
              <p:nvPr/>
            </p:nvSpPr>
            <p:spPr>
              <a:xfrm flipV="1">
                <a:off x="3388454" y="2408161"/>
                <a:ext cx="87186" cy="23838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19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1" name="下矢印 72">
                <a:extLst>
                  <a:ext uri="{FF2B5EF4-FFF2-40B4-BE49-F238E27FC236}">
                    <a16:creationId xmlns:a16="http://schemas.microsoft.com/office/drawing/2014/main" id="{E89DFE96-8AC6-0875-1B92-B630EA9A1B29}"/>
                  </a:ext>
                </a:extLst>
              </p:cNvPr>
              <p:cNvSpPr/>
              <p:nvPr/>
            </p:nvSpPr>
            <p:spPr>
              <a:xfrm flipV="1">
                <a:off x="3388454" y="3075408"/>
                <a:ext cx="87186" cy="23838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2" name="下矢印 73">
                <a:extLst>
                  <a:ext uri="{FF2B5EF4-FFF2-40B4-BE49-F238E27FC236}">
                    <a16:creationId xmlns:a16="http://schemas.microsoft.com/office/drawing/2014/main" id="{474902D3-359D-9D3F-4080-0FF62EB37494}"/>
                  </a:ext>
                </a:extLst>
              </p:cNvPr>
              <p:cNvSpPr/>
              <p:nvPr/>
            </p:nvSpPr>
            <p:spPr>
              <a:xfrm flipV="1">
                <a:off x="3725749" y="3410826"/>
                <a:ext cx="87186" cy="23838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0" lon="0" rev="4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D79C61A-BFFE-80BC-0217-AC8060004132}"/>
                  </a:ext>
                </a:extLst>
              </p:cNvPr>
              <p:cNvSpPr txBox="1"/>
              <p:nvPr/>
            </p:nvSpPr>
            <p:spPr>
              <a:xfrm>
                <a:off x="3463004" y="2865467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0" u="none" dirty="0">
                    <a:solidFill>
                      <a:srgbClr val="3333FF"/>
                    </a:solidFill>
                    <a:latin typeface="+mn-lt"/>
                  </a:rPr>
                  <a:t>b</a:t>
                </a:r>
                <a:endParaRPr kumimoji="1" lang="ja-JP" altLang="en-US" sz="1200" b="0" u="none" dirty="0">
                  <a:solidFill>
                    <a:srgbClr val="3333FF"/>
                  </a:solidFill>
                  <a:latin typeface="+mn-lt"/>
                </a:endParaRPr>
              </a:p>
            </p:txBody>
          </p:sp>
          <p:sp>
            <p:nvSpPr>
              <p:cNvPr id="165" name="テキスト ボックス 164">
                <a:extLst>
                  <a:ext uri="{FF2B5EF4-FFF2-40B4-BE49-F238E27FC236}">
                    <a16:creationId xmlns:a16="http://schemas.microsoft.com/office/drawing/2014/main" id="{6A332123-C998-9AD9-F05A-53B03EAE35AA}"/>
                  </a:ext>
                </a:extLst>
              </p:cNvPr>
              <p:cNvSpPr txBox="1"/>
              <p:nvPr/>
            </p:nvSpPr>
            <p:spPr>
              <a:xfrm>
                <a:off x="3463004" y="2500250"/>
                <a:ext cx="2584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0" u="none" dirty="0">
                    <a:solidFill>
                      <a:srgbClr val="3333FF"/>
                    </a:solidFill>
                    <a:latin typeface="+mn-lt"/>
                  </a:rPr>
                  <a:t>a</a:t>
                </a:r>
                <a:endParaRPr kumimoji="1" lang="ja-JP" altLang="en-US" sz="1200" b="0" u="none" dirty="0">
                  <a:solidFill>
                    <a:srgbClr val="3333FF"/>
                  </a:solidFill>
                  <a:latin typeface="+mn-lt"/>
                </a:endParaRPr>
              </a:p>
            </p:txBody>
          </p:sp>
          <p:sp>
            <p:nvSpPr>
              <p:cNvPr id="166" name="テキスト ボックス 165">
                <a:extLst>
                  <a:ext uri="{FF2B5EF4-FFF2-40B4-BE49-F238E27FC236}">
                    <a16:creationId xmlns:a16="http://schemas.microsoft.com/office/drawing/2014/main" id="{8821CBE1-E7D0-72C4-6D97-691072BFB911}"/>
                  </a:ext>
                </a:extLst>
              </p:cNvPr>
              <p:cNvSpPr txBox="1"/>
              <p:nvPr/>
            </p:nvSpPr>
            <p:spPr>
              <a:xfrm>
                <a:off x="3467757" y="3187245"/>
                <a:ext cx="2503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0" u="none" dirty="0">
                    <a:solidFill>
                      <a:srgbClr val="3333FF"/>
                    </a:solidFill>
                    <a:latin typeface="+mn-lt"/>
                  </a:rPr>
                  <a:t>c</a:t>
                </a:r>
                <a:endParaRPr kumimoji="1" lang="ja-JP" altLang="en-US" sz="1200" b="0" u="none" dirty="0">
                  <a:solidFill>
                    <a:srgbClr val="3333FF"/>
                  </a:solidFill>
                  <a:latin typeface="+mn-lt"/>
                </a:endParaRPr>
              </a:p>
            </p:txBody>
          </p:sp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35B46229-0FFF-DA20-CEBE-8D9AA1917CA8}"/>
                  </a:ext>
                </a:extLst>
              </p:cNvPr>
              <p:cNvSpPr txBox="1"/>
              <p:nvPr/>
            </p:nvSpPr>
            <p:spPr>
              <a:xfrm>
                <a:off x="3802130" y="2513295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0" u="none" dirty="0">
                    <a:solidFill>
                      <a:srgbClr val="3333FF"/>
                    </a:solidFill>
                    <a:latin typeface="+mn-lt"/>
                  </a:rPr>
                  <a:t>d</a:t>
                </a:r>
                <a:endParaRPr kumimoji="1" lang="ja-JP" altLang="en-US" sz="1200" b="0" u="none" dirty="0">
                  <a:solidFill>
                    <a:srgbClr val="3333FF"/>
                  </a:solidFill>
                  <a:latin typeface="+mn-lt"/>
                </a:endParaRPr>
              </a:p>
            </p:txBody>
          </p:sp>
          <p:sp>
            <p:nvSpPr>
              <p:cNvPr id="168" name="テキスト ボックス 167">
                <a:extLst>
                  <a:ext uri="{FF2B5EF4-FFF2-40B4-BE49-F238E27FC236}">
                    <a16:creationId xmlns:a16="http://schemas.microsoft.com/office/drawing/2014/main" id="{EB918056-8A93-7CCF-17B4-9DAD257E3C5B}"/>
                  </a:ext>
                </a:extLst>
              </p:cNvPr>
              <p:cNvSpPr txBox="1"/>
              <p:nvPr/>
            </p:nvSpPr>
            <p:spPr>
              <a:xfrm>
                <a:off x="3805714" y="2847770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0" u="none" dirty="0">
                    <a:solidFill>
                      <a:srgbClr val="3333FF"/>
                    </a:solidFill>
                    <a:latin typeface="+mn-lt"/>
                  </a:rPr>
                  <a:t>e</a:t>
                </a:r>
                <a:endParaRPr kumimoji="1" lang="ja-JP" altLang="en-US" sz="1200" b="0" u="none" dirty="0">
                  <a:solidFill>
                    <a:srgbClr val="3333FF"/>
                  </a:solidFill>
                  <a:latin typeface="+mn-lt"/>
                </a:endParaRPr>
              </a:p>
            </p:txBody>
          </p:sp>
          <p:sp>
            <p:nvSpPr>
              <p:cNvPr id="169" name="テキスト ボックス 168">
                <a:extLst>
                  <a:ext uri="{FF2B5EF4-FFF2-40B4-BE49-F238E27FC236}">
                    <a16:creationId xmlns:a16="http://schemas.microsoft.com/office/drawing/2014/main" id="{C1C603D2-F90D-6955-E567-BB396F2BDD77}"/>
                  </a:ext>
                </a:extLst>
              </p:cNvPr>
              <p:cNvSpPr txBox="1"/>
              <p:nvPr/>
            </p:nvSpPr>
            <p:spPr>
              <a:xfrm>
                <a:off x="3822049" y="3218950"/>
                <a:ext cx="2311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0" u="none" dirty="0">
                    <a:solidFill>
                      <a:srgbClr val="3333FF"/>
                    </a:solidFill>
                    <a:latin typeface="+mn-lt"/>
                  </a:rPr>
                  <a:t>f</a:t>
                </a:r>
                <a:endParaRPr kumimoji="1" lang="ja-JP" altLang="en-US" sz="1200" b="0" u="none" dirty="0">
                  <a:solidFill>
                    <a:srgbClr val="3333FF"/>
                  </a:solidFill>
                  <a:latin typeface="+mn-lt"/>
                </a:endParaRPr>
              </a:p>
            </p:txBody>
          </p:sp>
          <p:sp>
            <p:nvSpPr>
              <p:cNvPr id="170" name="テキスト ボックス 169">
                <a:extLst>
                  <a:ext uri="{FF2B5EF4-FFF2-40B4-BE49-F238E27FC236}">
                    <a16:creationId xmlns:a16="http://schemas.microsoft.com/office/drawing/2014/main" id="{1FD42335-9A7B-FEB0-8105-38235848095E}"/>
                  </a:ext>
                </a:extLst>
              </p:cNvPr>
              <p:cNvSpPr txBox="1"/>
              <p:nvPr/>
            </p:nvSpPr>
            <p:spPr>
              <a:xfrm>
                <a:off x="4163977" y="2512842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0" u="none" dirty="0">
                    <a:solidFill>
                      <a:srgbClr val="3333FF"/>
                    </a:solidFill>
                    <a:latin typeface="+mn-lt"/>
                  </a:rPr>
                  <a:t>g</a:t>
                </a:r>
                <a:endParaRPr kumimoji="1" lang="ja-JP" altLang="en-US" sz="1200" b="0" u="none" dirty="0">
                  <a:solidFill>
                    <a:srgbClr val="3333FF"/>
                  </a:solidFill>
                  <a:latin typeface="+mn-lt"/>
                </a:endParaRPr>
              </a:p>
            </p:txBody>
          </p:sp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id="{6682FDA9-8694-F3F2-519F-F2C09CA9556C}"/>
                  </a:ext>
                </a:extLst>
              </p:cNvPr>
              <p:cNvSpPr txBox="1"/>
              <p:nvPr/>
            </p:nvSpPr>
            <p:spPr>
              <a:xfrm>
                <a:off x="4160964" y="2846587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0" u="none" dirty="0">
                    <a:solidFill>
                      <a:srgbClr val="3333FF"/>
                    </a:solidFill>
                    <a:latin typeface="+mn-lt"/>
                  </a:rPr>
                  <a:t>h</a:t>
                </a:r>
                <a:endParaRPr kumimoji="1" lang="ja-JP" altLang="en-US" sz="1200" b="0" u="none" dirty="0">
                  <a:solidFill>
                    <a:srgbClr val="3333FF"/>
                  </a:solidFill>
                  <a:latin typeface="+mn-lt"/>
                </a:endParaRPr>
              </a:p>
            </p:txBody>
          </p:sp>
          <p:sp>
            <p:nvSpPr>
              <p:cNvPr id="172" name="テキスト ボックス 171">
                <a:extLst>
                  <a:ext uri="{FF2B5EF4-FFF2-40B4-BE49-F238E27FC236}">
                    <a16:creationId xmlns:a16="http://schemas.microsoft.com/office/drawing/2014/main" id="{9028BBFE-415E-B234-EC4C-2219BCAA5D15}"/>
                  </a:ext>
                </a:extLst>
              </p:cNvPr>
              <p:cNvSpPr txBox="1"/>
              <p:nvPr/>
            </p:nvSpPr>
            <p:spPr>
              <a:xfrm>
                <a:off x="4204270" y="3207694"/>
                <a:ext cx="2199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0" u="none" dirty="0" err="1">
                    <a:solidFill>
                      <a:srgbClr val="3333FF"/>
                    </a:solidFill>
                    <a:latin typeface="+mn-lt"/>
                  </a:rPr>
                  <a:t>i</a:t>
                </a:r>
                <a:endParaRPr kumimoji="1" lang="ja-JP" altLang="en-US" sz="1200" b="0" u="none" dirty="0">
                  <a:solidFill>
                    <a:srgbClr val="3333FF"/>
                  </a:solidFill>
                  <a:latin typeface="+mn-lt"/>
                </a:endParaRPr>
              </a:p>
            </p:txBody>
          </p:sp>
        </p:grpSp>
        <p:pic>
          <p:nvPicPr>
            <p:cNvPr id="173" name="図 172">
              <a:extLst>
                <a:ext uri="{FF2B5EF4-FFF2-40B4-BE49-F238E27FC236}">
                  <a16:creationId xmlns:a16="http://schemas.microsoft.com/office/drawing/2014/main" id="{FE680A5D-8832-3E84-8DAC-AC94CBDB3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6904" y="3110622"/>
              <a:ext cx="1790903" cy="1100032"/>
            </a:xfrm>
            <a:prstGeom prst="rect">
              <a:avLst/>
            </a:prstGeom>
          </p:spPr>
        </p:pic>
        <p:cxnSp>
          <p:nvCxnSpPr>
            <p:cNvPr id="174" name="直線矢印コネクタ 173">
              <a:extLst>
                <a:ext uri="{FF2B5EF4-FFF2-40B4-BE49-F238E27FC236}">
                  <a16:creationId xmlns:a16="http://schemas.microsoft.com/office/drawing/2014/main" id="{225915D0-FE26-17F9-3647-170725EBA812}"/>
                </a:ext>
              </a:extLst>
            </p:cNvPr>
            <p:cNvCxnSpPr>
              <a:cxnSpLocks/>
            </p:cNvCxnSpPr>
            <p:nvPr/>
          </p:nvCxnSpPr>
          <p:spPr>
            <a:xfrm>
              <a:off x="5182458" y="4154576"/>
              <a:ext cx="19785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矢印コネクタ 174">
              <a:extLst>
                <a:ext uri="{FF2B5EF4-FFF2-40B4-BE49-F238E27FC236}">
                  <a16:creationId xmlns:a16="http://schemas.microsoft.com/office/drawing/2014/main" id="{A49598EB-AE02-7A63-62A0-147AC2D04201}"/>
                </a:ext>
              </a:extLst>
            </p:cNvPr>
            <p:cNvCxnSpPr/>
            <p:nvPr/>
          </p:nvCxnSpPr>
          <p:spPr>
            <a:xfrm flipV="1">
              <a:off x="6134892" y="2966868"/>
              <a:ext cx="0" cy="14122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矢印コネクタ 175">
              <a:extLst>
                <a:ext uri="{FF2B5EF4-FFF2-40B4-BE49-F238E27FC236}">
                  <a16:creationId xmlns:a16="http://schemas.microsoft.com/office/drawing/2014/main" id="{8F4F6AB8-5C00-4B74-6C6D-19B32B8EFC1E}"/>
                </a:ext>
              </a:extLst>
            </p:cNvPr>
            <p:cNvCxnSpPr>
              <a:cxnSpLocks/>
            </p:cNvCxnSpPr>
            <p:nvPr/>
          </p:nvCxnSpPr>
          <p:spPr>
            <a:xfrm>
              <a:off x="5888215" y="3615616"/>
              <a:ext cx="2224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矢印コネクタ 176">
              <a:extLst>
                <a:ext uri="{FF2B5EF4-FFF2-40B4-BE49-F238E27FC236}">
                  <a16:creationId xmlns:a16="http://schemas.microsoft.com/office/drawing/2014/main" id="{3BFCCDC8-D967-737F-0E05-A3DEF65F76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6948" y="3615616"/>
              <a:ext cx="210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テキスト ボックス 177">
              <a:extLst>
                <a:ext uri="{FF2B5EF4-FFF2-40B4-BE49-F238E27FC236}">
                  <a16:creationId xmlns:a16="http://schemas.microsoft.com/office/drawing/2014/main" id="{6561435A-B735-B770-8059-12A1BE2E6BB9}"/>
                </a:ext>
              </a:extLst>
            </p:cNvPr>
            <p:cNvSpPr txBox="1"/>
            <p:nvPr/>
          </p:nvSpPr>
          <p:spPr>
            <a:xfrm>
              <a:off x="6301287" y="3291981"/>
              <a:ext cx="681754" cy="27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/</a:t>
              </a:r>
              <a:r>
                <a:rPr kumimoji="1" lang="en-US" altLang="ja-JP" sz="1600" b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γ</a:t>
              </a:r>
              <a:r>
                <a:rPr kumimoji="1" lang="en-US" altLang="ja-JP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μ</a:t>
              </a:r>
              <a:endParaRPr kumimoji="1" lang="ja-JP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" name="テキスト ボックス 182">
              <a:extLst>
                <a:ext uri="{FF2B5EF4-FFF2-40B4-BE49-F238E27FC236}">
                  <a16:creationId xmlns:a16="http://schemas.microsoft.com/office/drawing/2014/main" id="{7DD967AF-1A42-B2B0-0560-0E7F2ED246D4}"/>
                </a:ext>
              </a:extLst>
            </p:cNvPr>
            <p:cNvSpPr txBox="1"/>
            <p:nvPr/>
          </p:nvSpPr>
          <p:spPr>
            <a:xfrm>
              <a:off x="5359020" y="2655868"/>
              <a:ext cx="1683210" cy="27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Probability </a:t>
              </a: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n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B</a:t>
              </a:r>
              <a:r>
                <a:rPr kumimoji="0" lang="en-US" altLang="ja-JP" sz="1600" b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eiryo UI" panose="020B0604030504040204" pitchFamily="50" charset="-128"/>
                  <a:cs typeface="+mn-cs"/>
                </a:rPr>
                <a:t>loc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)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84" name="テキスト ボックス 183">
              <a:extLst>
                <a:ext uri="{FF2B5EF4-FFF2-40B4-BE49-F238E27FC236}">
                  <a16:creationId xmlns:a16="http://schemas.microsoft.com/office/drawing/2014/main" id="{22DC6746-476D-511E-4CC4-842C55472EC7}"/>
                </a:ext>
              </a:extLst>
            </p:cNvPr>
            <p:cNvSpPr txBox="1"/>
            <p:nvPr/>
          </p:nvSpPr>
          <p:spPr>
            <a:xfrm>
              <a:off x="5850205" y="4082624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0" u="none" dirty="0">
                  <a:solidFill>
                    <a:srgbClr val="3333FF"/>
                  </a:solidFill>
                  <a:latin typeface="+mn-lt"/>
                </a:rPr>
                <a:t>a</a:t>
              </a:r>
              <a:endParaRPr kumimoji="1" lang="ja-JP" altLang="en-US" sz="1200" b="0" u="none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85" name="テキスト ボックス 184">
              <a:extLst>
                <a:ext uri="{FF2B5EF4-FFF2-40B4-BE49-F238E27FC236}">
                  <a16:creationId xmlns:a16="http://schemas.microsoft.com/office/drawing/2014/main" id="{54EA0D0B-6098-6495-D412-F93D47D56623}"/>
                </a:ext>
              </a:extLst>
            </p:cNvPr>
            <p:cNvSpPr txBox="1"/>
            <p:nvPr/>
          </p:nvSpPr>
          <p:spPr>
            <a:xfrm>
              <a:off x="6295183" y="4089181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0" u="none" dirty="0">
                  <a:solidFill>
                    <a:srgbClr val="3333FF"/>
                  </a:solidFill>
                  <a:latin typeface="+mn-lt"/>
                </a:rPr>
                <a:t>b</a:t>
              </a:r>
              <a:endParaRPr kumimoji="1" lang="ja-JP" altLang="en-US" sz="1200" b="0" u="none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86" name="テキスト ボックス 185">
              <a:extLst>
                <a:ext uri="{FF2B5EF4-FFF2-40B4-BE49-F238E27FC236}">
                  <a16:creationId xmlns:a16="http://schemas.microsoft.com/office/drawing/2014/main" id="{60E391DB-4BCE-CB78-1668-2B5C3FBDB522}"/>
                </a:ext>
              </a:extLst>
            </p:cNvPr>
            <p:cNvSpPr txBox="1"/>
            <p:nvPr/>
          </p:nvSpPr>
          <p:spPr>
            <a:xfrm>
              <a:off x="6019523" y="4085780"/>
              <a:ext cx="250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0" u="none" dirty="0">
                  <a:solidFill>
                    <a:srgbClr val="3333FF"/>
                  </a:solidFill>
                  <a:latin typeface="+mn-lt"/>
                </a:rPr>
                <a:t>c</a:t>
              </a:r>
              <a:endParaRPr kumimoji="1" lang="ja-JP" altLang="en-US" sz="1200" b="0" u="none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87" name="テキスト ボックス 186">
              <a:extLst>
                <a:ext uri="{FF2B5EF4-FFF2-40B4-BE49-F238E27FC236}">
                  <a16:creationId xmlns:a16="http://schemas.microsoft.com/office/drawing/2014/main" id="{798F99AA-5909-A104-83C5-3A01A513BC0F}"/>
                </a:ext>
              </a:extLst>
            </p:cNvPr>
            <p:cNvSpPr txBox="1"/>
            <p:nvPr/>
          </p:nvSpPr>
          <p:spPr>
            <a:xfrm>
              <a:off x="5452337" y="4088078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0" u="none" dirty="0">
                  <a:solidFill>
                    <a:srgbClr val="3333FF"/>
                  </a:solidFill>
                  <a:latin typeface="+mn-lt"/>
                </a:rPr>
                <a:t>d</a:t>
              </a:r>
              <a:endParaRPr kumimoji="1" lang="ja-JP" altLang="en-US" sz="1200" b="0" u="none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88" name="テキスト ボックス 187">
              <a:extLst>
                <a:ext uri="{FF2B5EF4-FFF2-40B4-BE49-F238E27FC236}">
                  <a16:creationId xmlns:a16="http://schemas.microsoft.com/office/drawing/2014/main" id="{52078F6A-585F-DB50-4050-FBCF1BEDF74A}"/>
                </a:ext>
              </a:extLst>
            </p:cNvPr>
            <p:cNvSpPr txBox="1"/>
            <p:nvPr/>
          </p:nvSpPr>
          <p:spPr>
            <a:xfrm>
              <a:off x="5926886" y="4086988"/>
              <a:ext cx="455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0" u="none" dirty="0">
                  <a:solidFill>
                    <a:srgbClr val="3333FF"/>
                  </a:solidFill>
                  <a:latin typeface="+mn-lt"/>
                </a:rPr>
                <a:t>e</a:t>
              </a:r>
              <a:endParaRPr kumimoji="1" lang="ja-JP" altLang="en-US" sz="1200" b="0" u="none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89" name="テキスト ボックス 188">
              <a:extLst>
                <a:ext uri="{FF2B5EF4-FFF2-40B4-BE49-F238E27FC236}">
                  <a16:creationId xmlns:a16="http://schemas.microsoft.com/office/drawing/2014/main" id="{EA5C27F3-018D-6275-FD8F-2A64025A7D2F}"/>
                </a:ext>
              </a:extLst>
            </p:cNvPr>
            <p:cNvSpPr txBox="1"/>
            <p:nvPr/>
          </p:nvSpPr>
          <p:spPr>
            <a:xfrm>
              <a:off x="5730912" y="4099744"/>
              <a:ext cx="231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0" u="none" dirty="0">
                  <a:solidFill>
                    <a:srgbClr val="3333FF"/>
                  </a:solidFill>
                  <a:latin typeface="+mn-lt"/>
                </a:rPr>
                <a:t>f</a:t>
              </a:r>
              <a:endParaRPr kumimoji="1" lang="ja-JP" altLang="en-US" sz="1200" b="0" u="none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90" name="テキスト ボックス 189">
              <a:extLst>
                <a:ext uri="{FF2B5EF4-FFF2-40B4-BE49-F238E27FC236}">
                  <a16:creationId xmlns:a16="http://schemas.microsoft.com/office/drawing/2014/main" id="{FC3706DE-20DB-D882-825C-6402B8A5E0B9}"/>
                </a:ext>
              </a:extLst>
            </p:cNvPr>
            <p:cNvSpPr txBox="1"/>
            <p:nvPr/>
          </p:nvSpPr>
          <p:spPr>
            <a:xfrm>
              <a:off x="6090018" y="4080486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0" u="none" dirty="0">
                  <a:solidFill>
                    <a:srgbClr val="3333FF"/>
                  </a:solidFill>
                  <a:latin typeface="+mn-lt"/>
                </a:rPr>
                <a:t>g</a:t>
              </a:r>
              <a:endParaRPr kumimoji="1" lang="ja-JP" altLang="en-US" sz="1200" b="0" u="none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AE5246DA-7572-7B2D-3904-E6804B0369C9}"/>
                </a:ext>
              </a:extLst>
            </p:cNvPr>
            <p:cNvSpPr txBox="1"/>
            <p:nvPr/>
          </p:nvSpPr>
          <p:spPr>
            <a:xfrm>
              <a:off x="6505352" y="4089181"/>
              <a:ext cx="2951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0" u="none" dirty="0">
                  <a:solidFill>
                    <a:srgbClr val="3333FF"/>
                  </a:solidFill>
                  <a:latin typeface="+mn-lt"/>
                </a:rPr>
                <a:t>h</a:t>
              </a:r>
              <a:endParaRPr kumimoji="1" lang="ja-JP" altLang="en-US" sz="1200" b="0" u="none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7E00CA51-0950-DC8B-B667-B99F9FD023AF}"/>
                </a:ext>
              </a:extLst>
            </p:cNvPr>
            <p:cNvSpPr txBox="1"/>
            <p:nvPr/>
          </p:nvSpPr>
          <p:spPr>
            <a:xfrm>
              <a:off x="6200625" y="4102246"/>
              <a:ext cx="219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0" u="none" dirty="0" err="1">
                  <a:solidFill>
                    <a:srgbClr val="3333FF"/>
                  </a:solidFill>
                  <a:latin typeface="+mn-lt"/>
                </a:rPr>
                <a:t>i</a:t>
              </a:r>
              <a:endParaRPr kumimoji="1" lang="ja-JP" altLang="en-US" sz="1200" b="0" u="none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96" name="テキスト ボックス 195">
              <a:extLst>
                <a:ext uri="{FF2B5EF4-FFF2-40B4-BE49-F238E27FC236}">
                  <a16:creationId xmlns:a16="http://schemas.microsoft.com/office/drawing/2014/main" id="{A2D99A8A-DF4F-2C70-2A66-E032999BCCAC}"/>
                </a:ext>
              </a:extLst>
            </p:cNvPr>
            <p:cNvSpPr txBox="1"/>
            <p:nvPr/>
          </p:nvSpPr>
          <p:spPr>
            <a:xfrm>
              <a:off x="5926799" y="3878960"/>
              <a:ext cx="303033" cy="27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C0539103-F436-4864-3442-66416EE85A3C}"/>
                </a:ext>
              </a:extLst>
            </p:cNvPr>
            <p:cNvSpPr txBox="1"/>
            <p:nvPr/>
          </p:nvSpPr>
          <p:spPr>
            <a:xfrm>
              <a:off x="8635362" y="3490633"/>
              <a:ext cx="38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B</a:t>
              </a:r>
              <a:r>
                <a:rPr kumimoji="1" lang="en-US" altLang="ja-JP" sz="16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y</a:t>
              </a:r>
              <a:endParaRPr kumimoji="1" lang="ja-JP" alt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FA535DC6-4FD5-4E2C-3B5F-7F2BB0803B04}"/>
                </a:ext>
              </a:extLst>
            </p:cNvPr>
            <p:cNvGrpSpPr/>
            <p:nvPr/>
          </p:nvGrpSpPr>
          <p:grpSpPr>
            <a:xfrm>
              <a:off x="7326361" y="2879199"/>
              <a:ext cx="1584887" cy="1378706"/>
              <a:chOff x="7326361" y="2879199"/>
              <a:chExt cx="1584887" cy="1378706"/>
            </a:xfrm>
          </p:grpSpPr>
          <p:sp>
            <p:nvSpPr>
              <p:cNvPr id="50" name="楕円 20">
                <a:extLst>
                  <a:ext uri="{FF2B5EF4-FFF2-40B4-BE49-F238E27FC236}">
                    <a16:creationId xmlns:a16="http://schemas.microsoft.com/office/drawing/2014/main" id="{9669AD66-09AD-FB42-BD67-3496B770244B}"/>
                  </a:ext>
                </a:extLst>
              </p:cNvPr>
              <p:cNvSpPr/>
              <p:nvPr/>
            </p:nvSpPr>
            <p:spPr>
              <a:xfrm>
                <a:off x="7528793" y="3100404"/>
                <a:ext cx="1084633" cy="10846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64000">
                    <a:srgbClr val="FFD1D1">
                      <a:alpha val="20000"/>
                    </a:srgbClr>
                  </a:gs>
                  <a:gs pos="100000">
                    <a:srgbClr val="FFD1D1">
                      <a:alpha val="784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82" name="テキスト ボックス 181">
                <a:extLst>
                  <a:ext uri="{FF2B5EF4-FFF2-40B4-BE49-F238E27FC236}">
                    <a16:creationId xmlns:a16="http://schemas.microsoft.com/office/drawing/2014/main" id="{05BA97EB-FF43-ACE1-742E-43D38007606C}"/>
                  </a:ext>
                </a:extLst>
              </p:cNvPr>
              <p:cNvSpPr txBox="1"/>
              <p:nvPr/>
            </p:nvSpPr>
            <p:spPr>
              <a:xfrm>
                <a:off x="7413202" y="3919351"/>
                <a:ext cx="6057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eiryo UI" panose="020B0604030504040204" pitchFamily="50" charset="-128"/>
                    <a:cs typeface="+mn-cs"/>
                  </a:rPr>
                  <a:t>B</a:t>
                </a:r>
                <a:r>
                  <a:rPr kumimoji="1" lang="en-US" altLang="ja-JP" sz="16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eiryo UI" panose="020B0604030504040204" pitchFamily="50" charset="-128"/>
                    <a:cs typeface="+mn-cs"/>
                  </a:rPr>
                  <a:t>x</a:t>
                </a:r>
                <a:endParaRPr kumimoji="1" lang="ja-JP" altLang="en-US" sz="16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3A6F4B6-2724-E970-3130-0F4D67DF1F40}"/>
                  </a:ext>
                </a:extLst>
              </p:cNvPr>
              <p:cNvSpPr txBox="1"/>
              <p:nvPr/>
            </p:nvSpPr>
            <p:spPr>
              <a:xfrm>
                <a:off x="7326361" y="2915108"/>
                <a:ext cx="4711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B</a:t>
                </a:r>
                <a:r>
                  <a: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loc</a:t>
                </a:r>
                <a:endParaRPr kumimoji="1" lang="ja-JP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3C025D1-EE77-AC77-CD4A-F608FD97BAF0}"/>
                  </a:ext>
                </a:extLst>
              </p:cNvPr>
              <p:cNvSpPr txBox="1"/>
              <p:nvPr/>
            </p:nvSpPr>
            <p:spPr>
              <a:xfrm flipH="1">
                <a:off x="7837093" y="3458514"/>
                <a:ext cx="3439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600" b="0" u="none" dirty="0">
                    <a:solidFill>
                      <a:prstClr val="black"/>
                    </a:solidFill>
                    <a:latin typeface="Helvetica" pitchFamily="2" charset="0"/>
                    <a:ea typeface="游ゴシック" panose="020B0400000000000000" pitchFamily="50" charset="-128"/>
                    <a:cs typeface="+mn-cs"/>
                  </a:rPr>
                  <a:t>0</a:t>
                </a:r>
                <a:endParaRPr lang="ja-JP" altLang="en-US" sz="1600" b="0" u="none" baseline="-25000" dirty="0">
                  <a:solidFill>
                    <a:prstClr val="black"/>
                  </a:solidFill>
                  <a:latin typeface="Helvetica" pitchFamily="2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CDD069CC-90BE-0F92-755C-E18BE19047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56984" y="3658575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" name="直線矢印コネクタ 53">
                <a:extLst>
                  <a:ext uri="{FF2B5EF4-FFF2-40B4-BE49-F238E27FC236}">
                    <a16:creationId xmlns:a16="http://schemas.microsoft.com/office/drawing/2014/main" id="{FB36093D-3949-0E98-5CBB-106D9CB34E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56130" y="3676088"/>
                <a:ext cx="61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矢印コネクタ 55">
                <a:extLst>
                  <a:ext uri="{FF2B5EF4-FFF2-40B4-BE49-F238E27FC236}">
                    <a16:creationId xmlns:a16="http://schemas.microsoft.com/office/drawing/2014/main" id="{4E5BA64E-C961-BAE5-F06F-088F845082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74130" y="3016801"/>
                <a:ext cx="0" cy="648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>
                <a:extLst>
                  <a:ext uri="{FF2B5EF4-FFF2-40B4-BE49-F238E27FC236}">
                    <a16:creationId xmlns:a16="http://schemas.microsoft.com/office/drawing/2014/main" id="{FA9E551B-BBD5-A201-D1AE-835887FE99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74339" y="3666369"/>
                <a:ext cx="391936" cy="4175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F6838F9A-AEA6-E018-6401-EEE39C4A5F8B}"/>
                  </a:ext>
                </a:extLst>
              </p:cNvPr>
              <p:cNvSpPr txBox="1"/>
              <p:nvPr/>
            </p:nvSpPr>
            <p:spPr>
              <a:xfrm>
                <a:off x="8056130" y="2879199"/>
                <a:ext cx="6057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eiryo UI" panose="020B0604030504040204" pitchFamily="50" charset="-128"/>
                    <a:cs typeface="+mn-cs"/>
                  </a:rPr>
                  <a:t>B</a:t>
                </a:r>
                <a:r>
                  <a:rPr kumimoji="1" lang="en-US" altLang="ja-JP" sz="16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Meiryo UI" panose="020B0604030504040204" pitchFamily="50" charset="-128"/>
                    <a:cs typeface="+mn-cs"/>
                  </a:rPr>
                  <a:t>z</a:t>
                </a:r>
                <a:endParaRPr kumimoji="1" lang="ja-JP" altLang="en-US" sz="16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endParaRPr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F60B5A4-449B-CD72-22AB-9D218D18CF48}"/>
                  </a:ext>
                </a:extLst>
              </p:cNvPr>
              <p:cNvSpPr txBox="1"/>
              <p:nvPr/>
            </p:nvSpPr>
            <p:spPr>
              <a:xfrm>
                <a:off x="8229494" y="3862535"/>
                <a:ext cx="681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2" charset="2"/>
                    <a:ea typeface="游ゴシック" panose="020B0400000000000000" pitchFamily="50" charset="-128"/>
                    <a:cs typeface="+mn-cs"/>
                  </a:rPr>
                  <a:t>Δ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2" charset="2"/>
                    <a:ea typeface="游ゴシック" panose="020B0400000000000000" pitchFamily="50" charset="-128"/>
                    <a:cs typeface="+mn-cs"/>
                  </a:rPr>
                  <a:t>/</a:t>
                </a:r>
                <a:r>
                  <a:rPr kumimoji="1" lang="en-US" altLang="ja-JP" sz="16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2" charset="2"/>
                    <a:ea typeface="游ゴシック" panose="020B0400000000000000" pitchFamily="50" charset="-128"/>
                    <a:cs typeface="+mn-cs"/>
                  </a:rPr>
                  <a:t>γ</a:t>
                </a:r>
                <a:r>
                  <a:rPr kumimoji="1" lang="en-US" altLang="ja-JP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2" charset="2"/>
                    <a:ea typeface="游ゴシック" panose="020B0400000000000000" pitchFamily="50" charset="-128"/>
                    <a:cs typeface="+mn-cs"/>
                  </a:rPr>
                  <a:t>μ</a:t>
                </a:r>
                <a:endParaRPr kumimoji="1" lang="ja-JP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9A062F9-6BF4-6AF6-DBF4-F9D239F04FD2}"/>
              </a:ext>
            </a:extLst>
          </p:cNvPr>
          <p:cNvGrpSpPr/>
          <p:nvPr/>
        </p:nvGrpSpPr>
        <p:grpSpPr>
          <a:xfrm>
            <a:off x="3718402" y="4683626"/>
            <a:ext cx="1543214" cy="2166251"/>
            <a:chOff x="3718402" y="4683626"/>
            <a:chExt cx="1543214" cy="2166251"/>
          </a:xfrm>
        </p:grpSpPr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8ED34760-2E23-C6E2-0D88-C2AB273754D0}"/>
                </a:ext>
              </a:extLst>
            </p:cNvPr>
            <p:cNvSpPr txBox="1"/>
            <p:nvPr/>
          </p:nvSpPr>
          <p:spPr>
            <a:xfrm>
              <a:off x="4072067" y="6177460"/>
              <a:ext cx="342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74236A7-BE05-CF70-ADAC-BE838C4C0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2848" y="4916730"/>
              <a:ext cx="1050501" cy="1361905"/>
            </a:xfrm>
            <a:prstGeom prst="rect">
              <a:avLst/>
            </a:prstGeom>
          </p:spPr>
        </p:pic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D7E069DA-85C9-C997-0E58-77D7A6FF48C4}"/>
                </a:ext>
              </a:extLst>
            </p:cNvPr>
            <p:cNvCxnSpPr/>
            <p:nvPr/>
          </p:nvCxnSpPr>
          <p:spPr>
            <a:xfrm>
              <a:off x="3718402" y="6209208"/>
              <a:ext cx="1297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EED45E41-D81D-CEBC-E68F-8C614EEA1C22}"/>
                </a:ext>
              </a:extLst>
            </p:cNvPr>
            <p:cNvCxnSpPr/>
            <p:nvPr/>
          </p:nvCxnSpPr>
          <p:spPr>
            <a:xfrm flipV="1">
              <a:off x="4305346" y="4738754"/>
              <a:ext cx="0" cy="1748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F5193A0-4B15-8DF5-DC28-495A2684365B}"/>
                </a:ext>
              </a:extLst>
            </p:cNvPr>
            <p:cNvSpPr txBox="1"/>
            <p:nvPr/>
          </p:nvSpPr>
          <p:spPr>
            <a:xfrm>
              <a:off x="4503422" y="6229067"/>
              <a:ext cx="758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B</a:t>
              </a:r>
              <a:r>
                <a:rPr lang="en-US" altLang="ja-JP" sz="1600" b="0" u="none" baseline="-25000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loc</a:t>
              </a:r>
              <a:endParaRPr kumimoji="1" lang="ja-JP" altLang="en-US" sz="1600" b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D81DE91B-F878-50A5-9F94-63587FD3C15C}"/>
                </a:ext>
              </a:extLst>
            </p:cNvPr>
            <p:cNvSpPr txBox="1"/>
            <p:nvPr/>
          </p:nvSpPr>
          <p:spPr>
            <a:xfrm>
              <a:off x="4305345" y="4683626"/>
              <a:ext cx="71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n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B</a:t>
              </a:r>
              <a:r>
                <a:rPr lang="en-US" altLang="ja-JP" sz="1600" b="0" u="none" baseline="-25000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loc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)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B5B52273-CE41-0985-3E1F-DC83D621C9F7}"/>
                </a:ext>
              </a:extLst>
            </p:cNvPr>
            <p:cNvCxnSpPr/>
            <p:nvPr/>
          </p:nvCxnSpPr>
          <p:spPr>
            <a:xfrm>
              <a:off x="4082927" y="5541943"/>
              <a:ext cx="2224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AA41972D-A7B8-99B8-3FFD-ED60809A849A}"/>
                </a:ext>
              </a:extLst>
            </p:cNvPr>
            <p:cNvCxnSpPr/>
            <p:nvPr/>
          </p:nvCxnSpPr>
          <p:spPr>
            <a:xfrm flipH="1">
              <a:off x="4453630" y="5541943"/>
              <a:ext cx="210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488E4CD-F5E1-D9E1-65CD-558881ABC81E}"/>
                </a:ext>
              </a:extLst>
            </p:cNvPr>
            <p:cNvSpPr txBox="1"/>
            <p:nvPr/>
          </p:nvSpPr>
          <p:spPr>
            <a:xfrm>
              <a:off x="4393868" y="5224415"/>
              <a:ext cx="61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Δ/</a:t>
              </a:r>
              <a:r>
                <a:rPr kumimoji="1" lang="en-US" altLang="ja-JP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γ</a:t>
              </a:r>
              <a:r>
                <a:rPr kumimoji="1" lang="en-US" altLang="ja-JP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μ</a:t>
              </a:r>
              <a:endParaRPr kumimoji="1" lang="ja-JP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292B2C7C-5F5E-4F49-827B-80DEF2BF5B5D}"/>
                </a:ext>
              </a:extLst>
            </p:cNvPr>
            <p:cNvSpPr/>
            <p:nvPr/>
          </p:nvSpPr>
          <p:spPr>
            <a:xfrm>
              <a:off x="4198339" y="6158785"/>
              <a:ext cx="100846" cy="10084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3C00D32-869A-AF9C-878B-005E213C34A9}"/>
                </a:ext>
              </a:extLst>
            </p:cNvPr>
            <p:cNvSpPr txBox="1"/>
            <p:nvPr/>
          </p:nvSpPr>
          <p:spPr>
            <a:xfrm>
              <a:off x="4013779" y="6480545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0" i="1" u="none" dirty="0">
                  <a:latin typeface="+mn-lt"/>
                </a:rPr>
                <a:t>t </a:t>
              </a:r>
              <a:r>
                <a:rPr kumimoji="1" lang="en-US" altLang="ja-JP" b="0" u="none" dirty="0">
                  <a:latin typeface="+mn-lt"/>
                </a:rPr>
                <a:t>= </a:t>
              </a:r>
              <a:r>
                <a:rPr kumimoji="1" lang="en-US" altLang="ja-JP" b="0" i="1" u="none" dirty="0">
                  <a:latin typeface="+mn-lt"/>
                </a:rPr>
                <a:t>t</a:t>
              </a:r>
              <a:r>
                <a:rPr kumimoji="1" lang="en-US" altLang="ja-JP" b="0" u="none" baseline="-25000" dirty="0">
                  <a:latin typeface="+mn-lt"/>
                </a:rPr>
                <a:t>1</a:t>
              </a:r>
              <a:endParaRPr kumimoji="1" lang="ja-JP" altLang="en-US" b="0" u="none" baseline="-25000">
                <a:latin typeface="+mn-lt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D9B78B3-6612-C809-7594-5C101CDB374C}"/>
              </a:ext>
            </a:extLst>
          </p:cNvPr>
          <p:cNvGrpSpPr/>
          <p:nvPr/>
        </p:nvGrpSpPr>
        <p:grpSpPr>
          <a:xfrm>
            <a:off x="4753337" y="4738754"/>
            <a:ext cx="2104297" cy="2105106"/>
            <a:chOff x="4753337" y="4738754"/>
            <a:chExt cx="2104297" cy="2105106"/>
          </a:xfrm>
        </p:grpSpPr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37C6A692-7926-CB1F-9C58-7FACD4DA50B1}"/>
                </a:ext>
              </a:extLst>
            </p:cNvPr>
            <p:cNvSpPr txBox="1"/>
            <p:nvPr/>
          </p:nvSpPr>
          <p:spPr>
            <a:xfrm>
              <a:off x="5911322" y="6182047"/>
              <a:ext cx="342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14D34F2-9304-CD76-1B83-36F1B28CB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4620" y="4916730"/>
              <a:ext cx="1050501" cy="1361905"/>
            </a:xfrm>
            <a:prstGeom prst="rect">
              <a:avLst/>
            </a:prstGeom>
          </p:spPr>
        </p:pic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6E9E2C5D-B075-AC3E-8CF7-55E6AC74E4E4}"/>
                </a:ext>
              </a:extLst>
            </p:cNvPr>
            <p:cNvCxnSpPr/>
            <p:nvPr/>
          </p:nvCxnSpPr>
          <p:spPr>
            <a:xfrm>
              <a:off x="5560174" y="6209208"/>
              <a:ext cx="1297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66C59205-360A-3999-885F-C6144E777E73}"/>
                </a:ext>
              </a:extLst>
            </p:cNvPr>
            <p:cNvCxnSpPr/>
            <p:nvPr/>
          </p:nvCxnSpPr>
          <p:spPr>
            <a:xfrm flipV="1">
              <a:off x="6147118" y="4738754"/>
              <a:ext cx="0" cy="1748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F5ED7F52-8520-2445-0B24-C864293A27A6}"/>
                </a:ext>
              </a:extLst>
            </p:cNvPr>
            <p:cNvSpPr/>
            <p:nvPr/>
          </p:nvSpPr>
          <p:spPr>
            <a:xfrm>
              <a:off x="5884640" y="6166504"/>
              <a:ext cx="100846" cy="10084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id="{2DAC823E-43CE-E9AC-56F8-341878915E20}"/>
                </a:ext>
              </a:extLst>
            </p:cNvPr>
            <p:cNvSpPr/>
            <p:nvPr/>
          </p:nvSpPr>
          <p:spPr>
            <a:xfrm rot="16200000">
              <a:off x="5242233" y="5370991"/>
              <a:ext cx="224795" cy="29043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438E8F5-9903-AE7B-C66E-BB48640CB955}"/>
                </a:ext>
              </a:extLst>
            </p:cNvPr>
            <p:cNvSpPr txBox="1"/>
            <p:nvPr/>
          </p:nvSpPr>
          <p:spPr>
            <a:xfrm>
              <a:off x="4753337" y="5132492"/>
              <a:ext cx="12474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 mean time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ν</a:t>
              </a:r>
              <a:r>
                <a:rPr kumimoji="1" lang="en-US" altLang="ja-JP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-1</a:t>
              </a:r>
              <a:endParaRPr kumimoji="1" lang="ja-JP" alt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53B72EE-E43E-7FA1-745D-D6ED5C467B14}"/>
                </a:ext>
              </a:extLst>
            </p:cNvPr>
            <p:cNvSpPr txBox="1"/>
            <p:nvPr/>
          </p:nvSpPr>
          <p:spPr>
            <a:xfrm>
              <a:off x="5938530" y="6474528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0" i="1" u="none" dirty="0">
                  <a:latin typeface="+mn-lt"/>
                </a:rPr>
                <a:t>t</a:t>
              </a:r>
              <a:r>
                <a:rPr kumimoji="1" lang="en-US" altLang="ja-JP" b="0" u="none" baseline="-25000" dirty="0">
                  <a:latin typeface="+mn-lt"/>
                </a:rPr>
                <a:t>2</a:t>
              </a:r>
              <a:endParaRPr kumimoji="1" lang="ja-JP" altLang="en-US" b="0" u="none" baseline="-25000">
                <a:latin typeface="+mn-lt"/>
              </a:endParaRPr>
            </a:p>
          </p:txBody>
        </p:sp>
      </p:grpSp>
      <p:sp>
        <p:nvSpPr>
          <p:cNvPr id="74" name="矢印: 下 73">
            <a:extLst>
              <a:ext uri="{FF2B5EF4-FFF2-40B4-BE49-F238E27FC236}">
                <a16:creationId xmlns:a16="http://schemas.microsoft.com/office/drawing/2014/main" id="{4A32FCDE-8E47-159F-649E-4290E45845DC}"/>
              </a:ext>
            </a:extLst>
          </p:cNvPr>
          <p:cNvSpPr/>
          <p:nvPr/>
        </p:nvSpPr>
        <p:spPr>
          <a:xfrm rot="16200000">
            <a:off x="8585905" y="5375877"/>
            <a:ext cx="224795" cy="290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0752D22-FBD0-AD47-8823-D6E8A48EE5C5}"/>
              </a:ext>
            </a:extLst>
          </p:cNvPr>
          <p:cNvGrpSpPr/>
          <p:nvPr/>
        </p:nvGrpSpPr>
        <p:grpSpPr>
          <a:xfrm>
            <a:off x="6910805" y="4750754"/>
            <a:ext cx="1926128" cy="2087189"/>
            <a:chOff x="6910805" y="4750754"/>
            <a:chExt cx="1926128" cy="2087189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BD4EF7FD-10AF-6388-04F5-54A7FD751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8675" y="4928730"/>
              <a:ext cx="1050501" cy="1361905"/>
            </a:xfrm>
            <a:prstGeom prst="rect">
              <a:avLst/>
            </a:prstGeom>
          </p:spPr>
        </p:pic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872FDEDA-98CA-2EF6-F7D8-5C65C09F3A5A}"/>
                </a:ext>
              </a:extLst>
            </p:cNvPr>
            <p:cNvCxnSpPr/>
            <p:nvPr/>
          </p:nvCxnSpPr>
          <p:spPr>
            <a:xfrm>
              <a:off x="7224229" y="6221208"/>
              <a:ext cx="1297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3B0219C1-E7DB-619A-5277-159D77F976C5}"/>
                </a:ext>
              </a:extLst>
            </p:cNvPr>
            <p:cNvCxnSpPr/>
            <p:nvPr/>
          </p:nvCxnSpPr>
          <p:spPr>
            <a:xfrm flipV="1">
              <a:off x="7811173" y="4750754"/>
              <a:ext cx="0" cy="1748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9D35B5F2-1AA4-56B8-A188-A096A9F27275}"/>
                </a:ext>
              </a:extLst>
            </p:cNvPr>
            <p:cNvSpPr/>
            <p:nvPr/>
          </p:nvSpPr>
          <p:spPr>
            <a:xfrm>
              <a:off x="7957758" y="6166737"/>
              <a:ext cx="100846" cy="10084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矢印: 下 70">
              <a:extLst>
                <a:ext uri="{FF2B5EF4-FFF2-40B4-BE49-F238E27FC236}">
                  <a16:creationId xmlns:a16="http://schemas.microsoft.com/office/drawing/2014/main" id="{E436AABF-BD03-6082-9979-0E52F67B0050}"/>
                </a:ext>
              </a:extLst>
            </p:cNvPr>
            <p:cNvSpPr/>
            <p:nvPr/>
          </p:nvSpPr>
          <p:spPr>
            <a:xfrm rot="16200000">
              <a:off x="6943626" y="5367804"/>
              <a:ext cx="224795" cy="29043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2EC0AC3B-74D5-1DB2-5B59-2C0A486FD9C1}"/>
                </a:ext>
              </a:extLst>
            </p:cNvPr>
            <p:cNvSpPr txBox="1"/>
            <p:nvPr/>
          </p:nvSpPr>
          <p:spPr>
            <a:xfrm>
              <a:off x="7561510" y="6198658"/>
              <a:ext cx="342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4CAB45E0-7812-2EA9-035A-CD6357536D5B}"/>
                </a:ext>
              </a:extLst>
            </p:cNvPr>
            <p:cNvSpPr txBox="1"/>
            <p:nvPr/>
          </p:nvSpPr>
          <p:spPr>
            <a:xfrm>
              <a:off x="7668023" y="6468611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0" i="1" u="none" dirty="0">
                  <a:latin typeface="+mn-lt"/>
                </a:rPr>
                <a:t>t</a:t>
              </a:r>
              <a:r>
                <a:rPr kumimoji="1" lang="en-US" altLang="ja-JP" b="0" u="none" baseline="-25000" dirty="0">
                  <a:latin typeface="+mn-lt"/>
                </a:rPr>
                <a:t>3 </a:t>
              </a:r>
              <a:r>
                <a:rPr kumimoji="1" lang="en-US" altLang="ja-JP" b="0" u="none" dirty="0">
                  <a:latin typeface="+mn-lt"/>
                </a:rPr>
                <a:t>            …</a:t>
              </a:r>
              <a:endParaRPr kumimoji="1" lang="ja-JP" altLang="en-US" b="0" u="none">
                <a:latin typeface="+mn-lt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A830A07-2AB8-C13F-BD9C-B03191B10385}"/>
              </a:ext>
            </a:extLst>
          </p:cNvPr>
          <p:cNvGrpSpPr/>
          <p:nvPr/>
        </p:nvGrpSpPr>
        <p:grpSpPr>
          <a:xfrm>
            <a:off x="596803" y="4299429"/>
            <a:ext cx="3085661" cy="2447122"/>
            <a:chOff x="596803" y="4299429"/>
            <a:chExt cx="3085661" cy="2447122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C656D36A-E14C-505E-F87C-E9B52D833B70}"/>
                </a:ext>
              </a:extLst>
            </p:cNvPr>
            <p:cNvSpPr/>
            <p:nvPr/>
          </p:nvSpPr>
          <p:spPr>
            <a:xfrm>
              <a:off x="596803" y="4299429"/>
              <a:ext cx="26764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defTabSz="4572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eiryo UI" panose="020B0604030504040204" pitchFamily="50" charset="-128"/>
                  <a:cs typeface="+mn-cs"/>
                </a:rPr>
                <a:t>B</a:t>
              </a:r>
              <a:r>
                <a:rPr kumimoji="0" lang="en-US" altLang="ja-JP" sz="1600" b="0" u="none" baseline="-25000" dirty="0">
                  <a:solidFill>
                    <a:prstClr val="black"/>
                  </a:solidFill>
                  <a:latin typeface="Calibri" panose="020F0502020204030204"/>
                  <a:ea typeface="Meiryo UI" panose="020B0604030504040204" pitchFamily="50" charset="-128"/>
                  <a:cs typeface="+mn-cs"/>
                </a:rPr>
                <a:t>loc</a:t>
              </a:r>
              <a:r>
                <a:rPr kumimoji="0" lang="en-US" altLang="ja-JP" sz="1600" b="0" u="none" dirty="0">
                  <a:solidFill>
                    <a:prstClr val="black"/>
                  </a:solidFill>
                  <a:latin typeface="Calibri" panose="020F0502020204030204"/>
                  <a:ea typeface="Meiryo UI" panose="020B0604030504040204" pitchFamily="50" charset="-128"/>
                  <a:cs typeface="+mn-cs"/>
                </a:rPr>
                <a:t> is reset at every step of fluctuation </a:t>
              </a:r>
              <a:r>
                <a:rPr kumimoji="0" lang="en-US" altLang="ja-JP" sz="1600" b="0" u="none" dirty="0">
                  <a:solidFill>
                    <a:prstClr val="black"/>
                  </a:solidFill>
                  <a:latin typeface="Calibri" panose="020F0502020204030204"/>
                  <a:ea typeface="Meiryo UI" panose="020B0604030504040204" pitchFamily="50" charset="-128"/>
                </a:rPr>
                <a:t>(after mean time </a:t>
              </a:r>
              <a:r>
                <a:rPr kumimoji="0" lang="en-US" altLang="ja-JP" sz="1600" b="0" u="none" dirty="0">
                  <a:solidFill>
                    <a:prstClr val="black"/>
                  </a:solidFill>
                  <a:latin typeface="Symbol" pitchFamily="2" charset="2"/>
                  <a:ea typeface="Meiryo UI" panose="020B0604030504040204" pitchFamily="50" charset="-128"/>
                </a:rPr>
                <a:t>n</a:t>
              </a:r>
              <a:r>
                <a:rPr kumimoji="0" lang="en-US" altLang="ja-JP" sz="1600" b="0" u="none" baseline="30000" dirty="0">
                  <a:solidFill>
                    <a:prstClr val="black"/>
                  </a:solidFill>
                  <a:latin typeface="Symbol" pitchFamily="2" charset="2"/>
                  <a:ea typeface="Meiryo UI" panose="020B0604030504040204" pitchFamily="50" charset="-128"/>
                </a:rPr>
                <a:t>-1</a:t>
              </a:r>
              <a:r>
                <a:rPr kumimoji="0" lang="en-US" altLang="ja-JP" sz="1600" b="0" u="none" dirty="0">
                  <a:solidFill>
                    <a:prstClr val="black"/>
                  </a:solidFill>
                  <a:latin typeface="Calibri" panose="020F0502020204030204"/>
                  <a:ea typeface="Meiryo UI" panose="020B0604030504040204" pitchFamily="50" charset="-128"/>
                </a:rPr>
                <a:t>) </a:t>
              </a:r>
              <a:endPara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eiryo UI" panose="020B0604030504040204" pitchFamily="50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DA1D72D2-1DD0-6B8D-F08C-730458B57CA0}"/>
                    </a:ext>
                  </a:extLst>
                </p:cNvPr>
                <p:cNvSpPr txBox="1"/>
                <p:nvPr/>
              </p:nvSpPr>
              <p:spPr>
                <a:xfrm>
                  <a:off x="904203" y="5058796"/>
                  <a:ext cx="2778261" cy="5648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ja-JP" sz="1600" b="0" i="0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loc</m:t>
                                </m:r>
                              </m:sub>
                            </m:sSub>
                            <m:r>
                              <a:rPr kumimoji="1" lang="en-US" altLang="ja-JP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  <m:sSub>
                              <m:sSubPr>
                                <m:ctrlP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ja-JP" sz="1600" b="0" i="0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loc</m:t>
                                </m:r>
                              </m:sub>
                            </m:sSub>
                            <m:r>
                              <a:rPr kumimoji="1" lang="en-US" altLang="ja-JP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ja-JP" sz="16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p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sub>
                              <m:sup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1600" b="0" i="0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kumimoji="1" lang="en-US" altLang="ja-JP" sz="16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kumimoji="1" lang="en-US" altLang="ja-JP" sz="16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kumimoji="1" lang="en-US" altLang="ja-JP" sz="16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16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1600" b="0" i="1" u="none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DA1D72D2-1DD0-6B8D-F08C-730458B57C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203" y="5058796"/>
                  <a:ext cx="2778261" cy="564898"/>
                </a:xfrm>
                <a:prstGeom prst="rect">
                  <a:avLst/>
                </a:prstGeom>
                <a:blipFill>
                  <a:blip r:embed="rId4"/>
                  <a:stretch>
                    <a:fillRect r="-2283" b="-65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楕円 7">
              <a:extLst>
                <a:ext uri="{FF2B5EF4-FFF2-40B4-BE49-F238E27FC236}">
                  <a16:creationId xmlns:a16="http://schemas.microsoft.com/office/drawing/2014/main" id="{DAEB1D37-340A-C0DB-0C0F-9DA98A7E5527}"/>
                </a:ext>
              </a:extLst>
            </p:cNvPr>
            <p:cNvSpPr/>
            <p:nvPr/>
          </p:nvSpPr>
          <p:spPr>
            <a:xfrm>
              <a:off x="1173697" y="5644243"/>
              <a:ext cx="1084633" cy="1084633"/>
            </a:xfrm>
            <a:prstGeom prst="ellipse">
              <a:avLst/>
            </a:prstGeom>
            <a:gradFill flip="none" rotWithShape="1">
              <a:gsLst>
                <a:gs pos="0">
                  <a:srgbClr val="00E521"/>
                </a:gs>
                <a:gs pos="64000">
                  <a:srgbClr val="4FFF7B">
                    <a:alpha val="20472"/>
                  </a:srgbClr>
                </a:gs>
                <a:gs pos="89000">
                  <a:schemeClr val="bg1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0D37EB61-B253-542B-07F3-87AADB49753F}"/>
                </a:ext>
              </a:extLst>
            </p:cNvPr>
            <p:cNvCxnSpPr>
              <a:cxnSpLocks/>
            </p:cNvCxnSpPr>
            <p:nvPr/>
          </p:nvCxnSpPr>
          <p:spPr>
            <a:xfrm>
              <a:off x="1724994" y="6168953"/>
              <a:ext cx="327454" cy="32745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79450355-7003-9568-A532-2DA86CACA2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8517" y="6165778"/>
              <a:ext cx="420127" cy="117277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E1BAE659-9C56-CC34-3AF3-C188401D4B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2892" y="6149903"/>
              <a:ext cx="142102" cy="38185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EDE9ADA4-6BFA-D9A3-95DD-79AB5ED387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8644" y="5871576"/>
              <a:ext cx="488956" cy="29594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03372194-2672-C5B0-DD23-24501FA410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35058" y="5946076"/>
              <a:ext cx="180584" cy="215152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354184DF-48BD-CFCC-EF88-6AFC9E36FC70}"/>
                </a:ext>
              </a:extLst>
            </p:cNvPr>
            <p:cNvSpPr txBox="1"/>
            <p:nvPr/>
          </p:nvSpPr>
          <p:spPr>
            <a:xfrm>
              <a:off x="874181" y="5612994"/>
              <a:ext cx="471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B</a:t>
              </a:r>
              <a:r>
                <a:rPr kumimoji="1" lang="en-US" altLang="ja-JP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loc</a:t>
              </a:r>
              <a:endParaRPr kumimoji="1" lang="ja-JP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D2612E8D-B11A-CF7D-DDB4-5296FAFB58B4}"/>
                </a:ext>
              </a:extLst>
            </p:cNvPr>
            <p:cNvSpPr txBox="1"/>
            <p:nvPr/>
          </p:nvSpPr>
          <p:spPr>
            <a:xfrm>
              <a:off x="1598446" y="5878652"/>
              <a:ext cx="32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0" u="none" dirty="0">
                  <a:solidFill>
                    <a:prstClr val="black"/>
                  </a:solidFill>
                  <a:latin typeface="Helvetica" pitchFamily="2" charset="0"/>
                  <a:ea typeface="游ゴシック" panose="020B0400000000000000" pitchFamily="50" charset="-128"/>
                  <a:cs typeface="+mn-cs"/>
                </a:rPr>
                <a:t>0</a:t>
              </a:r>
              <a:endParaRPr lang="ja-JP" altLang="en-US" sz="1600" b="0" u="none" baseline="-25000" dirty="0">
                <a:solidFill>
                  <a:prstClr val="black"/>
                </a:solidFill>
                <a:latin typeface="Helvetica" pitchFamily="2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025CB9E9-1C6B-FEE0-2884-83A1D7F0F623}"/>
                </a:ext>
              </a:extLst>
            </p:cNvPr>
            <p:cNvSpPr txBox="1"/>
            <p:nvPr/>
          </p:nvSpPr>
          <p:spPr>
            <a:xfrm>
              <a:off x="2243625" y="6187145"/>
              <a:ext cx="321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ν</a:t>
              </a:r>
              <a:endParaRPr kumimoji="1" lang="ja-JP" altLang="en-US" sz="1600" b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円/楕円 51">
              <a:extLst>
                <a:ext uri="{FF2B5EF4-FFF2-40B4-BE49-F238E27FC236}">
                  <a16:creationId xmlns:a16="http://schemas.microsoft.com/office/drawing/2014/main" id="{012773A7-B95E-8892-A479-0095F5B2E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00817" y="6152053"/>
              <a:ext cx="36000" cy="3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38C358E-19A6-B4D0-15D4-ED1D7A265D1D}"/>
                </a:ext>
              </a:extLst>
            </p:cNvPr>
            <p:cNvSpPr txBox="1"/>
            <p:nvPr/>
          </p:nvSpPr>
          <p:spPr>
            <a:xfrm>
              <a:off x="1429354" y="6438774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kumimoji="1" lang="en-US" altLang="ja-JP" sz="1400" b="0" u="none" baseline="-25000" dirty="0">
                  <a:latin typeface="+mn-lt"/>
                </a:rPr>
                <a:t>1</a:t>
              </a:r>
              <a:endParaRPr lang="ja-JP" altLang="en-US" sz="1400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D4D92652-B738-8E23-559D-D10B97A36BA0}"/>
                </a:ext>
              </a:extLst>
            </p:cNvPr>
            <p:cNvSpPr txBox="1"/>
            <p:nvPr/>
          </p:nvSpPr>
          <p:spPr>
            <a:xfrm>
              <a:off x="1037350" y="6074365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lang="en-US" altLang="ja-JP" sz="1400" b="0" i="1" u="none" baseline="-25000" dirty="0">
                  <a:latin typeface="+mn-lt"/>
                </a:rPr>
                <a:t>2</a:t>
              </a:r>
              <a:endParaRPr lang="ja-JP" altLang="en-US" sz="1400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22ACB40E-4BE1-215C-AC16-B70B8C1B28FF}"/>
                </a:ext>
              </a:extLst>
            </p:cNvPr>
            <p:cNvSpPr txBox="1"/>
            <p:nvPr/>
          </p:nvSpPr>
          <p:spPr>
            <a:xfrm>
              <a:off x="2093762" y="5852689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lang="en-US" altLang="ja-JP" sz="1400" b="0" u="none" baseline="-25000" dirty="0">
                  <a:latin typeface="+mn-lt"/>
                </a:rPr>
                <a:t>3</a:t>
              </a:r>
              <a:endParaRPr lang="ja-JP" altLang="en-US" sz="1400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8F9CDC-1C0F-254B-A61C-4DAB6F16033F}"/>
              </a:ext>
            </a:extLst>
          </p:cNvPr>
          <p:cNvSpPr txBox="1"/>
          <p:nvPr/>
        </p:nvSpPr>
        <p:spPr>
          <a:xfrm>
            <a:off x="493802" y="589015"/>
            <a:ext cx="13387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0" u="none" dirty="0">
                <a:latin typeface="+mn-lt"/>
              </a:rPr>
              <a:t>Basic</a:t>
            </a:r>
            <a:r>
              <a:rPr kumimoji="1" lang="en-US" altLang="ja-JP" sz="1600" b="0" u="none" dirty="0">
                <a:latin typeface="+mn-lt"/>
              </a:rPr>
              <a:t> features</a:t>
            </a:r>
            <a:endParaRPr kumimoji="1" lang="ja-JP" altLang="en-US" sz="1600" b="0" u="non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6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9C1DAB4C-C77F-424A-8F18-974D3D686234}"/>
              </a:ext>
            </a:extLst>
          </p:cNvPr>
          <p:cNvSpPr/>
          <p:nvPr/>
        </p:nvSpPr>
        <p:spPr>
          <a:xfrm>
            <a:off x="623628" y="968454"/>
            <a:ext cx="456468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Examples in which fluctuating </a:t>
            </a:r>
            <a:r>
              <a:rPr kumimoji="0" lang="en-US" altLang="ja-JP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B</a:t>
            </a:r>
            <a:r>
              <a:rPr kumimoji="0" lang="en-US" altLang="ja-JP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loc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 is presumed:  </a:t>
            </a:r>
            <a:endParaRPr kumimoji="0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4DB117CF-9267-4CA5-A85B-2F81D6D29F20}"/>
              </a:ext>
            </a:extLst>
          </p:cNvPr>
          <p:cNvSpPr/>
          <p:nvPr/>
        </p:nvSpPr>
        <p:spPr>
          <a:xfrm>
            <a:off x="695673" y="5549947"/>
            <a:ext cx="329160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The long-time average of </a:t>
            </a:r>
            <a:r>
              <a:rPr kumimoji="0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B</a:t>
            </a:r>
            <a:r>
              <a:rPr kumimoji="0" lang="en-US" altLang="ja-JP" sz="1600" b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loc</a:t>
            </a: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 is zero.</a:t>
            </a:r>
            <a:endParaRPr kumimoji="0" lang="ja-JP" altLang="en-U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4133F831-3DF8-4D4A-9055-1CE050CC0D28}"/>
              </a:ext>
            </a:extLst>
          </p:cNvPr>
          <p:cNvSpPr/>
          <p:nvPr/>
        </p:nvSpPr>
        <p:spPr>
          <a:xfrm>
            <a:off x="746100" y="2864424"/>
            <a:ext cx="1112108" cy="568411"/>
          </a:xfrm>
          <a:custGeom>
            <a:avLst/>
            <a:gdLst>
              <a:gd name="connsiteX0" fmla="*/ 0 w 1112108"/>
              <a:gd name="connsiteY0" fmla="*/ 568411 h 568411"/>
              <a:gd name="connsiteX1" fmla="*/ 6178 w 1112108"/>
              <a:gd name="connsiteY1" fmla="*/ 302741 h 568411"/>
              <a:gd name="connsiteX2" fmla="*/ 370702 w 1112108"/>
              <a:gd name="connsiteY2" fmla="*/ 327454 h 568411"/>
              <a:gd name="connsiteX3" fmla="*/ 376881 w 1112108"/>
              <a:gd name="connsiteY3" fmla="*/ 0 h 568411"/>
              <a:gd name="connsiteX4" fmla="*/ 698157 w 1112108"/>
              <a:gd name="connsiteY4" fmla="*/ 0 h 568411"/>
              <a:gd name="connsiteX5" fmla="*/ 716692 w 1112108"/>
              <a:gd name="connsiteY5" fmla="*/ 308919 h 568411"/>
              <a:gd name="connsiteX6" fmla="*/ 1112108 w 1112108"/>
              <a:gd name="connsiteY6" fmla="*/ 302741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108" h="568411">
                <a:moveTo>
                  <a:pt x="0" y="568411"/>
                </a:moveTo>
                <a:lnTo>
                  <a:pt x="6178" y="302741"/>
                </a:lnTo>
                <a:lnTo>
                  <a:pt x="370702" y="327454"/>
                </a:lnTo>
                <a:lnTo>
                  <a:pt x="376881" y="0"/>
                </a:lnTo>
                <a:lnTo>
                  <a:pt x="698157" y="0"/>
                </a:lnTo>
                <a:lnTo>
                  <a:pt x="716692" y="308919"/>
                </a:lnTo>
                <a:lnTo>
                  <a:pt x="1112108" y="302741"/>
                </a:lnTo>
              </a:path>
            </a:pathLst>
          </a:custGeom>
          <a:ln>
            <a:solidFill>
              <a:srgbClr val="EE3EC8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4192EC7-F6E9-EFE7-C7B1-65FB233645BB}"/>
              </a:ext>
            </a:extLst>
          </p:cNvPr>
          <p:cNvGrpSpPr/>
          <p:nvPr/>
        </p:nvGrpSpPr>
        <p:grpSpPr>
          <a:xfrm>
            <a:off x="343416" y="1626675"/>
            <a:ext cx="4014066" cy="3755859"/>
            <a:chOff x="343416" y="1626675"/>
            <a:chExt cx="4014066" cy="3755859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D61DEEA-AD89-5B18-C704-5A3677FCDB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2" t="22732" r="15829" b="23804"/>
            <a:stretch/>
          </p:blipFill>
          <p:spPr>
            <a:xfrm rot="9000000">
              <a:off x="610496" y="3283803"/>
              <a:ext cx="209480" cy="138925"/>
            </a:xfrm>
            <a:prstGeom prst="rect">
              <a:avLst/>
            </a:prstGeom>
          </p:spPr>
        </p:pic>
        <p:sp>
          <p:nvSpPr>
            <p:cNvPr id="203" name="正方形/長方形 202">
              <a:extLst>
                <a:ext uri="{FF2B5EF4-FFF2-40B4-BE49-F238E27FC236}">
                  <a16:creationId xmlns:a16="http://schemas.microsoft.com/office/drawing/2014/main" id="{40293C70-91A9-445E-B62B-7FD4D02B605A}"/>
                </a:ext>
              </a:extLst>
            </p:cNvPr>
            <p:cNvSpPr/>
            <p:nvPr/>
          </p:nvSpPr>
          <p:spPr>
            <a:xfrm>
              <a:off x="541168" y="1626675"/>
              <a:ext cx="34865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• 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μ</a:t>
              </a:r>
              <a:r>
                <a:rPr kumimoji="1" lang="en-US" altLang="ja-JP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+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 diffusion in metals</a:t>
              </a:r>
              <a:endPara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D2D16411-E83E-4BEA-87F4-1A98E9C0B6C2}"/>
                </a:ext>
              </a:extLst>
            </p:cNvPr>
            <p:cNvCxnSpPr/>
            <p:nvPr/>
          </p:nvCxnSpPr>
          <p:spPr>
            <a:xfrm>
              <a:off x="581974" y="2565489"/>
              <a:ext cx="0" cy="1187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B6BF4983-7788-4F01-A167-BF0309D83174}"/>
                </a:ext>
              </a:extLst>
            </p:cNvPr>
            <p:cNvCxnSpPr/>
            <p:nvPr/>
          </p:nvCxnSpPr>
          <p:spPr>
            <a:xfrm>
              <a:off x="922583" y="2574057"/>
              <a:ext cx="0" cy="1187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347A83C3-1E9C-4DE3-AE2B-6F1BFCAC240A}"/>
                </a:ext>
              </a:extLst>
            </p:cNvPr>
            <p:cNvCxnSpPr/>
            <p:nvPr/>
          </p:nvCxnSpPr>
          <p:spPr>
            <a:xfrm>
              <a:off x="1275299" y="2574057"/>
              <a:ext cx="0" cy="1187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A96D107B-3403-4BCA-9F9C-E37D441C9BE6}"/>
                </a:ext>
              </a:extLst>
            </p:cNvPr>
            <p:cNvCxnSpPr/>
            <p:nvPr/>
          </p:nvCxnSpPr>
          <p:spPr>
            <a:xfrm>
              <a:off x="1629671" y="2580502"/>
              <a:ext cx="0" cy="1187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06D5FBB2-8CE4-4A90-B23D-A15038EBD5FD}"/>
                </a:ext>
              </a:extLst>
            </p:cNvPr>
            <p:cNvCxnSpPr/>
            <p:nvPr/>
          </p:nvCxnSpPr>
          <p:spPr>
            <a:xfrm>
              <a:off x="365950" y="2698003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FEFC61FF-8042-40E6-A5A8-50CFA6E213BC}"/>
                </a:ext>
              </a:extLst>
            </p:cNvPr>
            <p:cNvCxnSpPr/>
            <p:nvPr/>
          </p:nvCxnSpPr>
          <p:spPr>
            <a:xfrm>
              <a:off x="364976" y="3006105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1D428DE6-60D9-4197-962D-24E5350FA4F0}"/>
                </a:ext>
              </a:extLst>
            </p:cNvPr>
            <p:cNvCxnSpPr/>
            <p:nvPr/>
          </p:nvCxnSpPr>
          <p:spPr>
            <a:xfrm>
              <a:off x="365950" y="3349736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4D3F1491-2226-4726-B09B-1F05FB2139DF}"/>
                </a:ext>
              </a:extLst>
            </p:cNvPr>
            <p:cNvCxnSpPr/>
            <p:nvPr/>
          </p:nvCxnSpPr>
          <p:spPr>
            <a:xfrm>
              <a:off x="364976" y="3654177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下矢印 58">
              <a:extLst>
                <a:ext uri="{FF2B5EF4-FFF2-40B4-BE49-F238E27FC236}">
                  <a16:creationId xmlns:a16="http://schemas.microsoft.com/office/drawing/2014/main" id="{9237B896-479E-4EF4-AAE8-43D049067548}"/>
                </a:ext>
              </a:extLst>
            </p:cNvPr>
            <p:cNvSpPr/>
            <p:nvPr/>
          </p:nvSpPr>
          <p:spPr>
            <a:xfrm>
              <a:off x="1243305" y="2884664"/>
              <a:ext cx="87186" cy="23992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3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9" name="下矢印 59">
              <a:extLst>
                <a:ext uri="{FF2B5EF4-FFF2-40B4-BE49-F238E27FC236}">
                  <a16:creationId xmlns:a16="http://schemas.microsoft.com/office/drawing/2014/main" id="{88EABA78-CAB6-4964-A9A1-0178A95CB194}"/>
                </a:ext>
              </a:extLst>
            </p:cNvPr>
            <p:cNvSpPr/>
            <p:nvPr/>
          </p:nvSpPr>
          <p:spPr>
            <a:xfrm>
              <a:off x="538381" y="2882530"/>
              <a:ext cx="87186" cy="23992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15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0" name="下矢印 60">
              <a:extLst>
                <a:ext uri="{FF2B5EF4-FFF2-40B4-BE49-F238E27FC236}">
                  <a16:creationId xmlns:a16="http://schemas.microsoft.com/office/drawing/2014/main" id="{5DCAE883-51E3-4BB6-AABF-79EB9A2E4E90}"/>
                </a:ext>
              </a:extLst>
            </p:cNvPr>
            <p:cNvSpPr/>
            <p:nvPr/>
          </p:nvSpPr>
          <p:spPr>
            <a:xfrm>
              <a:off x="878990" y="3221991"/>
              <a:ext cx="87186" cy="23992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1" name="下矢印 61">
              <a:extLst>
                <a:ext uri="{FF2B5EF4-FFF2-40B4-BE49-F238E27FC236}">
                  <a16:creationId xmlns:a16="http://schemas.microsoft.com/office/drawing/2014/main" id="{17D2E816-D265-468A-9B5A-B2E3371D9398}"/>
                </a:ext>
              </a:extLst>
            </p:cNvPr>
            <p:cNvSpPr/>
            <p:nvPr/>
          </p:nvSpPr>
          <p:spPr>
            <a:xfrm>
              <a:off x="1594299" y="3243438"/>
              <a:ext cx="87186" cy="23992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194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2" name="下矢印 62">
              <a:extLst>
                <a:ext uri="{FF2B5EF4-FFF2-40B4-BE49-F238E27FC236}">
                  <a16:creationId xmlns:a16="http://schemas.microsoft.com/office/drawing/2014/main" id="{9DF3F09C-0804-4EF4-99E6-FD08BDCD4A5C}"/>
                </a:ext>
              </a:extLst>
            </p:cNvPr>
            <p:cNvSpPr/>
            <p:nvPr/>
          </p:nvSpPr>
          <p:spPr>
            <a:xfrm>
              <a:off x="1586078" y="2565489"/>
              <a:ext cx="87186" cy="23992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200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3" name="下矢印 63">
              <a:extLst>
                <a:ext uri="{FF2B5EF4-FFF2-40B4-BE49-F238E27FC236}">
                  <a16:creationId xmlns:a16="http://schemas.microsoft.com/office/drawing/2014/main" id="{0412A998-AE5C-44B3-9223-2DF0985E3ABD}"/>
                </a:ext>
              </a:extLst>
            </p:cNvPr>
            <p:cNvSpPr/>
            <p:nvPr/>
          </p:nvSpPr>
          <p:spPr>
            <a:xfrm>
              <a:off x="895462" y="2574057"/>
              <a:ext cx="87186" cy="23992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4" name="下矢印 64">
              <a:extLst>
                <a:ext uri="{FF2B5EF4-FFF2-40B4-BE49-F238E27FC236}">
                  <a16:creationId xmlns:a16="http://schemas.microsoft.com/office/drawing/2014/main" id="{9C4A1525-0F1B-40E1-8385-801C347803FE}"/>
                </a:ext>
              </a:extLst>
            </p:cNvPr>
            <p:cNvSpPr/>
            <p:nvPr/>
          </p:nvSpPr>
          <p:spPr>
            <a:xfrm>
              <a:off x="1243305" y="3527682"/>
              <a:ext cx="87186" cy="23992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5" name="下矢印 65">
              <a:extLst>
                <a:ext uri="{FF2B5EF4-FFF2-40B4-BE49-F238E27FC236}">
                  <a16:creationId xmlns:a16="http://schemas.microsoft.com/office/drawing/2014/main" id="{89F3A794-A695-46EF-9E07-A10B145EF539}"/>
                </a:ext>
              </a:extLst>
            </p:cNvPr>
            <p:cNvSpPr/>
            <p:nvPr/>
          </p:nvSpPr>
          <p:spPr>
            <a:xfrm>
              <a:off x="541695" y="3534987"/>
              <a:ext cx="87186" cy="23992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6" name="下矢印 66">
              <a:extLst>
                <a:ext uri="{FF2B5EF4-FFF2-40B4-BE49-F238E27FC236}">
                  <a16:creationId xmlns:a16="http://schemas.microsoft.com/office/drawing/2014/main" id="{61B4BB2D-0457-48A9-BA5F-A72822693F1E}"/>
                </a:ext>
              </a:extLst>
            </p:cNvPr>
            <p:cNvSpPr/>
            <p:nvPr/>
          </p:nvSpPr>
          <p:spPr>
            <a:xfrm flipV="1">
              <a:off x="1594299" y="2886915"/>
              <a:ext cx="87186" cy="23838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7" name="下矢印 67">
              <a:extLst>
                <a:ext uri="{FF2B5EF4-FFF2-40B4-BE49-F238E27FC236}">
                  <a16:creationId xmlns:a16="http://schemas.microsoft.com/office/drawing/2014/main" id="{BFA8CF71-2FB5-4C93-B650-4D09F0531272}"/>
                </a:ext>
              </a:extLst>
            </p:cNvPr>
            <p:cNvSpPr/>
            <p:nvPr/>
          </p:nvSpPr>
          <p:spPr>
            <a:xfrm flipV="1">
              <a:off x="1586078" y="3534987"/>
              <a:ext cx="87186" cy="23838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8" name="下矢印 68">
              <a:extLst>
                <a:ext uri="{FF2B5EF4-FFF2-40B4-BE49-F238E27FC236}">
                  <a16:creationId xmlns:a16="http://schemas.microsoft.com/office/drawing/2014/main" id="{80B2C034-BECD-4308-8E8A-82134B50791B}"/>
                </a:ext>
              </a:extLst>
            </p:cNvPr>
            <p:cNvSpPr/>
            <p:nvPr/>
          </p:nvSpPr>
          <p:spPr>
            <a:xfrm flipV="1">
              <a:off x="1243305" y="2565489"/>
              <a:ext cx="87186" cy="23838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9" name="下矢印 69">
              <a:extLst>
                <a:ext uri="{FF2B5EF4-FFF2-40B4-BE49-F238E27FC236}">
                  <a16:creationId xmlns:a16="http://schemas.microsoft.com/office/drawing/2014/main" id="{0E4039C4-1519-40E1-9EF8-A15E3626C22A}"/>
                </a:ext>
              </a:extLst>
            </p:cNvPr>
            <p:cNvSpPr/>
            <p:nvPr/>
          </p:nvSpPr>
          <p:spPr>
            <a:xfrm flipV="1">
              <a:off x="1250253" y="3219857"/>
              <a:ext cx="87186" cy="23838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191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0" name="下矢印 70">
              <a:extLst>
                <a:ext uri="{FF2B5EF4-FFF2-40B4-BE49-F238E27FC236}">
                  <a16:creationId xmlns:a16="http://schemas.microsoft.com/office/drawing/2014/main" id="{D8884D8F-9597-427E-9736-0B7D320560F6}"/>
                </a:ext>
              </a:extLst>
            </p:cNvPr>
            <p:cNvSpPr/>
            <p:nvPr/>
          </p:nvSpPr>
          <p:spPr>
            <a:xfrm flipV="1">
              <a:off x="878990" y="2884664"/>
              <a:ext cx="87186" cy="23838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194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下矢印 71">
              <a:extLst>
                <a:ext uri="{FF2B5EF4-FFF2-40B4-BE49-F238E27FC236}">
                  <a16:creationId xmlns:a16="http://schemas.microsoft.com/office/drawing/2014/main" id="{722620E2-7359-4F8A-B576-80581B64ABE5}"/>
                </a:ext>
              </a:extLst>
            </p:cNvPr>
            <p:cNvSpPr/>
            <p:nvPr/>
          </p:nvSpPr>
          <p:spPr>
            <a:xfrm flipV="1">
              <a:off x="541695" y="2552610"/>
              <a:ext cx="87186" cy="23838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19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2" name="下矢印 72">
              <a:extLst>
                <a:ext uri="{FF2B5EF4-FFF2-40B4-BE49-F238E27FC236}">
                  <a16:creationId xmlns:a16="http://schemas.microsoft.com/office/drawing/2014/main" id="{EE34D744-020F-40FE-B757-BC7C168B1C59}"/>
                </a:ext>
              </a:extLst>
            </p:cNvPr>
            <p:cNvSpPr/>
            <p:nvPr/>
          </p:nvSpPr>
          <p:spPr>
            <a:xfrm flipV="1">
              <a:off x="541695" y="3219857"/>
              <a:ext cx="87186" cy="23838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3" name="下矢印 73">
              <a:extLst>
                <a:ext uri="{FF2B5EF4-FFF2-40B4-BE49-F238E27FC236}">
                  <a16:creationId xmlns:a16="http://schemas.microsoft.com/office/drawing/2014/main" id="{F28BBE13-A30C-40DF-82AB-3563C50A1871}"/>
                </a:ext>
              </a:extLst>
            </p:cNvPr>
            <p:cNvSpPr/>
            <p:nvPr/>
          </p:nvSpPr>
          <p:spPr>
            <a:xfrm flipV="1">
              <a:off x="878990" y="3555275"/>
              <a:ext cx="87186" cy="23838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4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4352939B-E39D-428E-BE15-FD480109C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0154" y="2379037"/>
              <a:ext cx="1858402" cy="2522839"/>
            </a:xfrm>
            <a:prstGeom prst="rect">
              <a:avLst/>
            </a:prstGeom>
          </p:spPr>
        </p:pic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9FD2C23D-2CBB-4DC2-9FB0-D789F804E188}"/>
                </a:ext>
              </a:extLst>
            </p:cNvPr>
            <p:cNvSpPr txBox="1"/>
            <p:nvPr/>
          </p:nvSpPr>
          <p:spPr>
            <a:xfrm>
              <a:off x="2218929" y="4859314"/>
              <a:ext cx="213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400" b="0" u="none" dirty="0" err="1">
                  <a:solidFill>
                    <a:prstClr val="black"/>
                  </a:solidFill>
                  <a:latin typeface="Calibri"/>
                  <a:cs typeface="+mn-cs"/>
                </a:rPr>
                <a:t>RyK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 </a:t>
              </a:r>
              <a:r>
                <a:rPr kumimoji="1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et al.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Phys. Rev. B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39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, 23 (1989).</a:t>
              </a:r>
            </a:p>
          </p:txBody>
        </p:sp>
        <p:sp>
          <p:nvSpPr>
            <p:cNvPr id="108" name="円/楕円 57">
              <a:extLst>
                <a:ext uri="{FF2B5EF4-FFF2-40B4-BE49-F238E27FC236}">
                  <a16:creationId xmlns:a16="http://schemas.microsoft.com/office/drawing/2014/main" id="{C2C59675-2D89-47F8-AD1F-EC0819903DC1}"/>
                </a:ext>
              </a:extLst>
            </p:cNvPr>
            <p:cNvSpPr/>
            <p:nvPr/>
          </p:nvSpPr>
          <p:spPr>
            <a:xfrm>
              <a:off x="685823" y="3430895"/>
              <a:ext cx="117307" cy="117307"/>
            </a:xfrm>
            <a:prstGeom prst="ellipse">
              <a:avLst/>
            </a:prstGeom>
            <a:gradFill>
              <a:gsLst>
                <a:gs pos="0">
                  <a:srgbClr val="EE3EC8"/>
                </a:gs>
                <a:gs pos="50000">
                  <a:srgbClr val="CC3CBB"/>
                </a:gs>
                <a:gs pos="100000">
                  <a:srgbClr val="A84094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82B43013-31F9-4D1E-9471-536817F3B4BD}"/>
                </a:ext>
              </a:extLst>
            </p:cNvPr>
            <p:cNvSpPr/>
            <p:nvPr/>
          </p:nvSpPr>
          <p:spPr>
            <a:xfrm>
              <a:off x="870690" y="2022587"/>
              <a:ext cx="31662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ja-JP" sz="1600" b="0" u="none" dirty="0">
                  <a:solidFill>
                    <a:srgbClr val="C00000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µ</a:t>
              </a:r>
              <a:r>
                <a:rPr lang="en-US" altLang="ja-JP" sz="1600" b="0" u="none" baseline="30000" dirty="0">
                  <a:solidFill>
                    <a:srgbClr val="C00000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+</a:t>
              </a:r>
              <a:r>
                <a:rPr lang="en-US" altLang="ja-JP" sz="1600" b="0" u="none" dirty="0">
                  <a:solidFill>
                    <a:srgbClr val="C00000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 as an observer moves at random.</a:t>
              </a:r>
              <a:endPara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871A87C-2DD6-4EF4-9C00-844CE49B4A0D}"/>
                </a:ext>
              </a:extLst>
            </p:cNvPr>
            <p:cNvSpPr/>
            <p:nvPr/>
          </p:nvSpPr>
          <p:spPr>
            <a:xfrm>
              <a:off x="702230" y="3368626"/>
              <a:ext cx="3433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μ</a:t>
              </a:r>
              <a:r>
                <a:rPr kumimoji="1" lang="en-US" altLang="ja-JP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+</a:t>
              </a:r>
              <a:endPara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楕円 7">
              <a:extLst>
                <a:ext uri="{FF2B5EF4-FFF2-40B4-BE49-F238E27FC236}">
                  <a16:creationId xmlns:a16="http://schemas.microsoft.com/office/drawing/2014/main" id="{B663E065-543C-24A3-48BD-6DF388E01B72}"/>
                </a:ext>
              </a:extLst>
            </p:cNvPr>
            <p:cNvSpPr/>
            <p:nvPr/>
          </p:nvSpPr>
          <p:spPr>
            <a:xfrm>
              <a:off x="642932" y="4003721"/>
              <a:ext cx="1084633" cy="1084633"/>
            </a:xfrm>
            <a:prstGeom prst="ellipse">
              <a:avLst/>
            </a:prstGeom>
            <a:gradFill flip="none" rotWithShape="1">
              <a:gsLst>
                <a:gs pos="0">
                  <a:srgbClr val="00E521"/>
                </a:gs>
                <a:gs pos="64000">
                  <a:srgbClr val="4FFF7B">
                    <a:alpha val="20472"/>
                  </a:srgbClr>
                </a:gs>
                <a:gs pos="89000">
                  <a:schemeClr val="bg1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32E9CCC9-6765-959D-0EF4-FD8551C80ADF}"/>
                </a:ext>
              </a:extLst>
            </p:cNvPr>
            <p:cNvCxnSpPr>
              <a:cxnSpLocks/>
            </p:cNvCxnSpPr>
            <p:nvPr/>
          </p:nvCxnSpPr>
          <p:spPr>
            <a:xfrm>
              <a:off x="1194229" y="4528431"/>
              <a:ext cx="327454" cy="32745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DD230CE4-8070-E6E6-BB2B-DD25462A61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752" y="4525256"/>
              <a:ext cx="420127" cy="117277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EE0AD724-1779-4EC7-B047-4D1C184EEC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2127" y="4509381"/>
              <a:ext cx="142102" cy="38185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AA76E75F-FAEC-79ED-CF4C-962FB17B77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7879" y="4231054"/>
              <a:ext cx="488956" cy="29594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A6389E21-EA37-2098-442C-CD164559A3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4293" y="4305554"/>
              <a:ext cx="180584" cy="215152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7ADB9B2-FED5-30D9-E651-9CC54FCB9F5B}"/>
                </a:ext>
              </a:extLst>
            </p:cNvPr>
            <p:cNvSpPr txBox="1"/>
            <p:nvPr/>
          </p:nvSpPr>
          <p:spPr>
            <a:xfrm>
              <a:off x="343416" y="3972472"/>
              <a:ext cx="471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B</a:t>
              </a:r>
              <a:r>
                <a:rPr kumimoji="1" lang="en-US" altLang="ja-JP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loc</a:t>
              </a:r>
              <a:endParaRPr kumimoji="1" lang="ja-JP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073E3CF-4167-1A78-D33E-1653BBDF20DD}"/>
                </a:ext>
              </a:extLst>
            </p:cNvPr>
            <p:cNvSpPr txBox="1"/>
            <p:nvPr/>
          </p:nvSpPr>
          <p:spPr>
            <a:xfrm>
              <a:off x="1067681" y="4238130"/>
              <a:ext cx="32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0" u="none" dirty="0">
                  <a:solidFill>
                    <a:prstClr val="black"/>
                  </a:solidFill>
                  <a:latin typeface="Helvetica" pitchFamily="2" charset="0"/>
                  <a:ea typeface="游ゴシック" panose="020B0400000000000000" pitchFamily="50" charset="-128"/>
                  <a:cs typeface="+mn-cs"/>
                </a:rPr>
                <a:t>0</a:t>
              </a:r>
              <a:endParaRPr lang="ja-JP" altLang="en-US" sz="1600" b="0" u="none" baseline="-25000" dirty="0">
                <a:solidFill>
                  <a:prstClr val="black"/>
                </a:solidFill>
                <a:latin typeface="Helvetica" pitchFamily="2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C8795CC-4A4D-4C9A-4371-69041965CB60}"/>
                </a:ext>
              </a:extLst>
            </p:cNvPr>
            <p:cNvSpPr txBox="1"/>
            <p:nvPr/>
          </p:nvSpPr>
          <p:spPr>
            <a:xfrm>
              <a:off x="1413354" y="4817115"/>
              <a:ext cx="5951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D, </a:t>
              </a:r>
              <a:r>
                <a:rPr kumimoji="1" lang="en-US" altLang="ja-JP" sz="1600" b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ν</a:t>
              </a:r>
              <a:endParaRPr kumimoji="1" lang="ja-JP" altLang="en-US" sz="1600" b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DDD624F9-E9F8-28E4-25BB-0FAA89D9D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0052" y="4511531"/>
              <a:ext cx="36000" cy="3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986E300-1222-A3C5-AB62-3C61E95A8D4D}"/>
                </a:ext>
              </a:extLst>
            </p:cNvPr>
            <p:cNvSpPr txBox="1"/>
            <p:nvPr/>
          </p:nvSpPr>
          <p:spPr>
            <a:xfrm>
              <a:off x="898589" y="4798252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kumimoji="1" lang="en-US" altLang="ja-JP" sz="1400" b="0" u="none" baseline="-25000" dirty="0">
                  <a:latin typeface="+mn-lt"/>
                </a:rPr>
                <a:t>1</a:t>
              </a:r>
              <a:endParaRPr lang="ja-JP" altLang="en-US" sz="140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3A01F44-9DAE-610E-FC9B-4ABE2A222F13}"/>
                </a:ext>
              </a:extLst>
            </p:cNvPr>
            <p:cNvSpPr txBox="1"/>
            <p:nvPr/>
          </p:nvSpPr>
          <p:spPr>
            <a:xfrm>
              <a:off x="506585" y="4433843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lang="en-US" altLang="ja-JP" sz="1400" b="0" i="1" u="none" baseline="-25000" dirty="0">
                  <a:latin typeface="+mn-lt"/>
                </a:rPr>
                <a:t>2</a:t>
              </a:r>
              <a:endParaRPr lang="ja-JP" altLang="en-US" sz="1400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7D67B35-1EBD-5FF1-045A-E3B5F4E21B35}"/>
                </a:ext>
              </a:extLst>
            </p:cNvPr>
            <p:cNvSpPr txBox="1"/>
            <p:nvPr/>
          </p:nvSpPr>
          <p:spPr>
            <a:xfrm>
              <a:off x="1562997" y="4212167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lang="en-US" altLang="ja-JP" sz="1400" b="0" u="none" baseline="-25000" dirty="0">
                  <a:latin typeface="+mn-lt"/>
                </a:rPr>
                <a:t>3</a:t>
              </a:r>
              <a:endParaRPr lang="ja-JP" altLang="en-US" sz="1400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17DB85B-E139-6CDC-DF80-000E16C298F5}"/>
              </a:ext>
            </a:extLst>
          </p:cNvPr>
          <p:cNvGrpSpPr/>
          <p:nvPr/>
        </p:nvGrpSpPr>
        <p:grpSpPr>
          <a:xfrm>
            <a:off x="4567762" y="1626675"/>
            <a:ext cx="4098348" cy="738012"/>
            <a:chOff x="4567762" y="1626675"/>
            <a:chExt cx="4098348" cy="738012"/>
          </a:xfrm>
        </p:grpSpPr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999267A5-B844-48DA-A734-EA8F72EC1386}"/>
                </a:ext>
              </a:extLst>
            </p:cNvPr>
            <p:cNvSpPr/>
            <p:nvPr/>
          </p:nvSpPr>
          <p:spPr>
            <a:xfrm>
              <a:off x="4567762" y="1626675"/>
              <a:ext cx="40983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• </a:t>
              </a:r>
              <a:r>
                <a:rPr lang="en-US" altLang="ja-JP" sz="2000" b="0" u="none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Ion diffusion in Li/Na</a:t>
              </a:r>
              <a:r>
                <a:rPr lang="en-US" altLang="ja-JP" sz="2000" b="0" i="1" u="none" baseline="-25000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x</a:t>
              </a:r>
              <a:r>
                <a:rPr lang="en-US" altLang="ja-JP" sz="2000" b="0" u="none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CoO</a:t>
              </a:r>
              <a:r>
                <a:rPr lang="en-US" altLang="ja-JP" sz="2000" b="0" u="none" baseline="-25000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2</a:t>
              </a:r>
              <a:r>
                <a:rPr lang="en-US" altLang="ja-JP" sz="2000" b="0" u="none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 </a:t>
              </a:r>
              <a:endPara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48" name="正方形/長方形 147">
              <a:extLst>
                <a:ext uri="{FF2B5EF4-FFF2-40B4-BE49-F238E27FC236}">
                  <a16:creationId xmlns:a16="http://schemas.microsoft.com/office/drawing/2014/main" id="{151AA4BE-8A35-4200-AFB1-2BEFCCD37795}"/>
                </a:ext>
              </a:extLst>
            </p:cNvPr>
            <p:cNvSpPr/>
            <p:nvPr/>
          </p:nvSpPr>
          <p:spPr>
            <a:xfrm>
              <a:off x="4803320" y="2026133"/>
              <a:ext cx="36450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Only part of the ions moves at each step.</a:t>
              </a:r>
              <a:endPara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A5B2E3-3468-2982-9384-AF5FB38BDD68}"/>
              </a:ext>
            </a:extLst>
          </p:cNvPr>
          <p:cNvSpPr txBox="1"/>
          <p:nvPr/>
        </p:nvSpPr>
        <p:spPr>
          <a:xfrm>
            <a:off x="0" y="6097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Dynamical Kubo-</a:t>
            </a:r>
            <a:r>
              <a:rPr lang="en-US" altLang="ja-JP" sz="2400" b="0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Toyabe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 (DKT) relaxation function </a:t>
            </a:r>
            <a:r>
              <a:rPr lang="en-US" altLang="ja-JP" sz="2400" b="0" i="1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G</a:t>
            </a:r>
            <a:r>
              <a:rPr lang="en-US" altLang="ja-JP" sz="2400" b="0" u="none" baseline="30000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DKT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(</a:t>
            </a:r>
            <a:r>
              <a:rPr lang="en-US" altLang="ja-JP" sz="2400" b="0" i="1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</a:t>
            </a:r>
            <a:r>
              <a:rPr lang="en-US" altLang="ja-JP" sz="2400" b="0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;Δ,ν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)</a:t>
            </a:r>
            <a:endParaRPr kumimoji="1" lang="ja-JP" altLang="en-US" sz="2400" b="0" u="none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C477148-69D4-2118-05B7-6386426B7851}"/>
              </a:ext>
            </a:extLst>
          </p:cNvPr>
          <p:cNvGrpSpPr/>
          <p:nvPr/>
        </p:nvGrpSpPr>
        <p:grpSpPr>
          <a:xfrm>
            <a:off x="6730267" y="2663937"/>
            <a:ext cx="2281987" cy="3077691"/>
            <a:chOff x="6730267" y="2663937"/>
            <a:chExt cx="2281987" cy="3077691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F55C8DB-AF48-29C1-F068-35544096BEC2}"/>
                </a:ext>
              </a:extLst>
            </p:cNvPr>
            <p:cNvSpPr txBox="1"/>
            <p:nvPr/>
          </p:nvSpPr>
          <p:spPr>
            <a:xfrm>
              <a:off x="6793325" y="4421570"/>
              <a:ext cx="22189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J. Sugiyama </a:t>
              </a:r>
              <a:r>
                <a:rPr kumimoji="1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et al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.,</a:t>
              </a:r>
            </a:p>
            <a:p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Phys. Rev. B 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102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, 144431 (2020)</a:t>
              </a:r>
              <a:r>
                <a:rPr lang="en-US" altLang="ja-JP" sz="1200" b="0" u="none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.</a:t>
              </a:r>
              <a:r>
                <a:rPr kumimoji="1" lang="en-US" altLang="ja-JP" sz="1400" b="0" u="none" dirty="0">
                  <a:latin typeface="+mn-lt"/>
                </a:rPr>
                <a:t> </a:t>
              </a:r>
              <a:endParaRPr lang="ja-JP" altLang="en-US" sz="140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78973CF-5D33-941E-5129-519A177326DF}"/>
                </a:ext>
              </a:extLst>
            </p:cNvPr>
            <p:cNvSpPr txBox="1"/>
            <p:nvPr/>
          </p:nvSpPr>
          <p:spPr>
            <a:xfrm>
              <a:off x="7408078" y="2671800"/>
              <a:ext cx="570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40FF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μ</a:t>
              </a:r>
              <a:r>
                <a:rPr kumimoji="1" lang="en-US" altLang="ja-JP" sz="16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FF40FF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+</a:t>
              </a:r>
              <a:r>
                <a:rPr kumimoji="1" lang="en-US" altLang="ja-JP" sz="1600" b="0" i="0" u="none" strike="noStrike" kern="1200" cap="none" spc="0" normalizeH="0" noProof="0" dirty="0" err="1">
                  <a:ln>
                    <a:noFill/>
                  </a:ln>
                  <a:solidFill>
                    <a:srgbClr val="FF40FF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SR</a:t>
              </a:r>
              <a:endParaRPr kumimoji="1" lang="ja-JP" altLang="en-US" sz="1600">
                <a:solidFill>
                  <a:srgbClr val="FF40FF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1611354D-5D1C-0CF9-DBE2-7A1C87160387}"/>
                </a:ext>
              </a:extLst>
            </p:cNvPr>
            <p:cNvSpPr txBox="1"/>
            <p:nvPr/>
          </p:nvSpPr>
          <p:spPr>
            <a:xfrm>
              <a:off x="8227114" y="2663937"/>
              <a:ext cx="579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μ</a:t>
              </a:r>
              <a:r>
                <a:rPr kumimoji="1" lang="en-US" altLang="ja-JP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Symbol" pitchFamily="2" charset="2"/>
                  <a:ea typeface="Meiryo UI" panose="020B0604030504040204" pitchFamily="50" charset="-128"/>
                  <a:cs typeface="+mn-cs"/>
                </a:rPr>
                <a:t>-</a:t>
              </a:r>
              <a:r>
                <a:rPr kumimoji="1" lang="en-US" altLang="ja-JP" sz="1600" b="0" i="0" u="none" strike="noStrike" kern="1200" cap="none" spc="0" normalizeH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SR</a:t>
              </a:r>
              <a:endParaRPr kumimoji="1" lang="ja-JP" altLang="en-US" sz="1600">
                <a:solidFill>
                  <a:srgbClr val="0432FF"/>
                </a:solidFill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85C6DF7-9267-BBF6-4AE5-0621C217686D}"/>
                </a:ext>
              </a:extLst>
            </p:cNvPr>
            <p:cNvSpPr txBox="1"/>
            <p:nvPr/>
          </p:nvSpPr>
          <p:spPr>
            <a:xfrm>
              <a:off x="6891304" y="5002964"/>
              <a:ext cx="19300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800" b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= (</a:t>
              </a: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+</a:t>
              </a: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Na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)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1/2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endParaRPr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91612CD-C409-5A85-A7F7-1AE7A06E311A}"/>
                </a:ext>
              </a:extLst>
            </p:cNvPr>
            <p:cNvSpPr txBox="1"/>
            <p:nvPr/>
          </p:nvSpPr>
          <p:spPr>
            <a:xfrm>
              <a:off x="7360588" y="5372296"/>
              <a:ext cx="10877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800" b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lang="en-US" altLang="ja-JP" b="0" u="none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&gt;</a:t>
              </a: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1800" b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Na</a:t>
              </a:r>
              <a:endParaRPr lang="ja-JP" altLang="en-US"/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FF18D10-4702-C654-647F-086403EBC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0267" y="2992901"/>
              <a:ext cx="2199266" cy="1424395"/>
            </a:xfrm>
            <a:prstGeom prst="rect">
              <a:avLst/>
            </a:prstGeom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8E7E2A5-DE6F-0EFC-4EEF-B9268A03DA57}"/>
              </a:ext>
            </a:extLst>
          </p:cNvPr>
          <p:cNvGrpSpPr/>
          <p:nvPr/>
        </p:nvGrpSpPr>
        <p:grpSpPr>
          <a:xfrm>
            <a:off x="4419856" y="2403248"/>
            <a:ext cx="3496410" cy="2900243"/>
            <a:chOff x="4419856" y="2403248"/>
            <a:chExt cx="3496410" cy="2900243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8A99B43E-6C22-0A13-962D-2E1C9C57C2B6}"/>
                </a:ext>
              </a:extLst>
            </p:cNvPr>
            <p:cNvSpPr txBox="1"/>
            <p:nvPr/>
          </p:nvSpPr>
          <p:spPr>
            <a:xfrm>
              <a:off x="6616936" y="2403248"/>
              <a:ext cx="12993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0" u="none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e.g., Na</a:t>
              </a:r>
              <a:r>
                <a:rPr lang="en-US" altLang="ja-JP" sz="1600" b="0" i="1" u="none" baseline="-25000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x</a:t>
              </a:r>
              <a:r>
                <a:rPr lang="en-US" altLang="ja-JP" sz="1600" b="0" u="none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CoO</a:t>
              </a:r>
              <a:r>
                <a:rPr lang="en-US" altLang="ja-JP" sz="1600" b="0" u="none" baseline="-25000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2</a:t>
              </a:r>
              <a:endParaRPr kumimoji="1" lang="ja-JP" altLang="en-US" sz="160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B8CF4EC-DD85-58DC-57F9-FB6E46DAFCC5}"/>
                </a:ext>
              </a:extLst>
            </p:cNvPr>
            <p:cNvSpPr txBox="1"/>
            <p:nvPr/>
          </p:nvSpPr>
          <p:spPr>
            <a:xfrm>
              <a:off x="4729527" y="4811048"/>
              <a:ext cx="20007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itchFamily="50" charset="-128"/>
                  <a:cs typeface="+mn-cs"/>
                </a:rPr>
                <a:t>Månsson and Sugiyama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メイリオ" pitchFamily="50" charset="-128"/>
                  <a:cs typeface="+mn-cs"/>
                </a:rPr>
                <a:t>Phys. Scr. 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88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, 068509 (2013).</a:t>
              </a:r>
            </a:p>
          </p:txBody>
        </p: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E69F3D08-C4AF-53BA-35B1-144249B1984E}"/>
                </a:ext>
              </a:extLst>
            </p:cNvPr>
            <p:cNvGrpSpPr/>
            <p:nvPr/>
          </p:nvGrpSpPr>
          <p:grpSpPr>
            <a:xfrm>
              <a:off x="4419856" y="2493070"/>
              <a:ext cx="2330495" cy="2347700"/>
              <a:chOff x="4419856" y="2493070"/>
              <a:chExt cx="2330495" cy="2347700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1075095C-D48E-4241-BBC7-9A2077AEA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7762" y="2493070"/>
                <a:ext cx="2096721" cy="2347700"/>
              </a:xfrm>
              <a:prstGeom prst="rect">
                <a:avLst/>
              </a:prstGeom>
            </p:spPr>
          </p:pic>
          <p:sp>
            <p:nvSpPr>
              <p:cNvPr id="104" name="円/楕円 57">
                <a:extLst>
                  <a:ext uri="{FF2B5EF4-FFF2-40B4-BE49-F238E27FC236}">
                    <a16:creationId xmlns:a16="http://schemas.microsoft.com/office/drawing/2014/main" id="{A1053442-CC41-4031-90D8-74B9B09D2D1C}"/>
                  </a:ext>
                </a:extLst>
              </p:cNvPr>
              <p:cNvSpPr/>
              <p:nvPr/>
            </p:nvSpPr>
            <p:spPr>
              <a:xfrm>
                <a:off x="5054761" y="3340706"/>
                <a:ext cx="117307" cy="117307"/>
              </a:xfrm>
              <a:prstGeom prst="ellipse">
                <a:avLst/>
              </a:prstGeom>
              <a:gradFill>
                <a:gsLst>
                  <a:gs pos="0">
                    <a:srgbClr val="EE3EC8"/>
                  </a:gs>
                  <a:gs pos="50000">
                    <a:srgbClr val="CC3CBB"/>
                  </a:gs>
                  <a:gs pos="100000">
                    <a:srgbClr val="A84094"/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E6A95507-7B1A-42DA-B3FD-F919B5F37B51}"/>
                  </a:ext>
                </a:extLst>
              </p:cNvPr>
              <p:cNvSpPr/>
              <p:nvPr/>
            </p:nvSpPr>
            <p:spPr>
              <a:xfrm>
                <a:off x="4419856" y="3100416"/>
                <a:ext cx="5018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μ</a:t>
                </a:r>
                <a:r>
                  <a:rPr kumimoji="1" lang="en-US" altLang="ja-JP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40FF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+</a:t>
                </a:r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40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2" name="円/楕円 57">
                <a:extLst>
                  <a:ext uri="{FF2B5EF4-FFF2-40B4-BE49-F238E27FC236}">
                    <a16:creationId xmlns:a16="http://schemas.microsoft.com/office/drawing/2014/main" id="{1E0F0E45-45A1-62B9-476C-4A905FBC7B2B}"/>
                  </a:ext>
                </a:extLst>
              </p:cNvPr>
              <p:cNvSpPr/>
              <p:nvPr/>
            </p:nvSpPr>
            <p:spPr>
              <a:xfrm>
                <a:off x="5798981" y="3728324"/>
                <a:ext cx="143643" cy="143643"/>
              </a:xfrm>
              <a:prstGeom prst="ellipse">
                <a:avLst/>
              </a:prstGeom>
              <a:solidFill>
                <a:srgbClr val="21D7ED"/>
              </a:solidFill>
              <a:ln>
                <a:solidFill>
                  <a:srgbClr val="0432FF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02B70880-5235-03F9-6CFA-03E52A72F634}"/>
                  </a:ext>
                </a:extLst>
              </p:cNvPr>
              <p:cNvSpPr/>
              <p:nvPr/>
            </p:nvSpPr>
            <p:spPr>
              <a:xfrm>
                <a:off x="6354089" y="3390179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μ</a:t>
                </a:r>
                <a:r>
                  <a:rPr lang="en-US" altLang="ja-JP" b="0" u="none" baseline="30000" dirty="0">
                    <a:solidFill>
                      <a:srgbClr val="0432FF"/>
                    </a:solidFill>
                    <a:latin typeface="Symbol" pitchFamily="2" charset="2"/>
                    <a:ea typeface="游ゴシック" panose="020B0400000000000000" pitchFamily="50" charset="-128"/>
                    <a:cs typeface="+mn-cs"/>
                  </a:rPr>
                  <a:t>-</a:t>
                </a:r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D39A652-9F84-3BC9-4BED-E9FFF8E5CA6A}"/>
                  </a:ext>
                </a:extLst>
              </p:cNvPr>
              <p:cNvSpPr txBox="1"/>
              <p:nvPr/>
            </p:nvSpPr>
            <p:spPr>
              <a:xfrm>
                <a:off x="4734209" y="2913480"/>
                <a:ext cx="419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Na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75C7D14-130F-18E5-D8E8-48DB77FDB4BA}"/>
                  </a:ext>
                </a:extLst>
              </p:cNvPr>
              <p:cNvSpPr txBox="1"/>
              <p:nvPr/>
            </p:nvSpPr>
            <p:spPr>
              <a:xfrm>
                <a:off x="4666019" y="3464649"/>
                <a:ext cx="419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600" b="0" u="none" dirty="0">
                    <a:solidFill>
                      <a:srgbClr val="FF0000"/>
                    </a:solidFill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Co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25" name="直線矢印コネクタ 24">
                <a:extLst>
                  <a:ext uri="{FF2B5EF4-FFF2-40B4-BE49-F238E27FC236}">
                    <a16:creationId xmlns:a16="http://schemas.microsoft.com/office/drawing/2014/main" id="{0F5A55F9-06C2-14BF-2F59-FB379846EFDE}"/>
                  </a:ext>
                </a:extLst>
              </p:cNvPr>
              <p:cNvCxnSpPr/>
              <p:nvPr/>
            </p:nvCxnSpPr>
            <p:spPr>
              <a:xfrm>
                <a:off x="4666019" y="3334560"/>
                <a:ext cx="388742" cy="64799"/>
              </a:xfrm>
              <a:prstGeom prst="straightConnector1">
                <a:avLst/>
              </a:prstGeom>
              <a:ln>
                <a:solidFill>
                  <a:srgbClr val="FF4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>
                <a:extLst>
                  <a:ext uri="{FF2B5EF4-FFF2-40B4-BE49-F238E27FC236}">
                    <a16:creationId xmlns:a16="http://schemas.microsoft.com/office/drawing/2014/main" id="{A2F08F8E-56E4-9523-C228-56A70DC0C4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65046" y="3633926"/>
                <a:ext cx="476784" cy="151630"/>
              </a:xfrm>
              <a:prstGeom prst="straightConnector1">
                <a:avLst/>
              </a:prstGeom>
              <a:ln>
                <a:solidFill>
                  <a:srgbClr val="21D7E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9FF2F2-498A-FB4A-5EE7-0A68A60FDB4D}"/>
                  </a:ext>
                </a:extLst>
              </p:cNvPr>
              <p:cNvSpPr txBox="1"/>
              <p:nvPr/>
            </p:nvSpPr>
            <p:spPr>
              <a:xfrm>
                <a:off x="922583" y="6000330"/>
                <a:ext cx="2778261" cy="564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ja-JP" altLang="en-US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600" b="0" i="0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loc</m:t>
                              </m:r>
                            </m:sub>
                          </m:sSub>
                          <m:r>
                            <a:rPr kumimoji="1" lang="en-US" altLang="ja-JP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sSub>
                            <m:sSubPr>
                              <m:ctrlP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600" b="0" i="0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loc</m:t>
                              </m:r>
                            </m:sub>
                          </m:sSub>
                          <m:r>
                            <a:rPr kumimoji="1" lang="en-US" altLang="ja-JP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ja-JP" sz="16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</m:e>
                            <m:sup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sub>
                            <m:sup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m:rPr>
                          <m:sty m:val="p"/>
                        </m:rPr>
                        <a:rPr kumimoji="1" lang="en-US" altLang="ja-JP" sz="1600" b="0" i="0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ja-JP" sz="16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kumimoji="1" lang="en-US" altLang="ja-JP" sz="16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16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16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b="0" i="1" u="none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99FF2F2-498A-FB4A-5EE7-0A68A60F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83" y="6000330"/>
                <a:ext cx="2778261" cy="564898"/>
              </a:xfrm>
              <a:prstGeom prst="rect">
                <a:avLst/>
              </a:prstGeom>
              <a:blipFill>
                <a:blip r:embed="rId7"/>
                <a:stretch>
                  <a:fillRect r="-2273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ドーナツ 33">
            <a:extLst>
              <a:ext uri="{FF2B5EF4-FFF2-40B4-BE49-F238E27FC236}">
                <a16:creationId xmlns:a16="http://schemas.microsoft.com/office/drawing/2014/main" id="{7BA0F3D1-69AA-C987-8EBA-A03541046171}"/>
              </a:ext>
            </a:extLst>
          </p:cNvPr>
          <p:cNvSpPr/>
          <p:nvPr/>
        </p:nvSpPr>
        <p:spPr>
          <a:xfrm>
            <a:off x="2841444" y="6015121"/>
            <a:ext cx="595821" cy="595821"/>
          </a:xfrm>
          <a:prstGeom prst="donut">
            <a:avLst>
              <a:gd name="adj" fmla="val 1168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21" grpId="0" animBg="1"/>
      <p:bldP spid="17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F9835-952A-4317-662D-D733A9B2E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楕円 7">
            <a:extLst>
              <a:ext uri="{FF2B5EF4-FFF2-40B4-BE49-F238E27FC236}">
                <a16:creationId xmlns:a16="http://schemas.microsoft.com/office/drawing/2014/main" id="{41FD8F6A-C597-33D9-BC60-6A4FD038ABD9}"/>
              </a:ext>
            </a:extLst>
          </p:cNvPr>
          <p:cNvSpPr/>
          <p:nvPr/>
        </p:nvSpPr>
        <p:spPr>
          <a:xfrm>
            <a:off x="6878960" y="2749711"/>
            <a:ext cx="1084633" cy="1084633"/>
          </a:xfrm>
          <a:prstGeom prst="ellipse">
            <a:avLst/>
          </a:prstGeom>
          <a:gradFill flip="none" rotWithShape="1">
            <a:gsLst>
              <a:gs pos="0">
                <a:srgbClr val="00E521"/>
              </a:gs>
              <a:gs pos="64000">
                <a:srgbClr val="4FFF7B">
                  <a:alpha val="20472"/>
                </a:srgbClr>
              </a:gs>
              <a:gs pos="89000">
                <a:schemeClr val="bg1">
                  <a:alpha val="20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D6C0B06-3B1C-6500-9185-7C849316A8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22732" r="15829" b="23804"/>
          <a:stretch/>
        </p:blipFill>
        <p:spPr>
          <a:xfrm rot="9000000">
            <a:off x="610496" y="3283803"/>
            <a:ext cx="209480" cy="138925"/>
          </a:xfrm>
          <a:prstGeom prst="rect">
            <a:avLst/>
          </a:prstGeom>
        </p:spPr>
      </p:pic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5E56F332-47A3-06E4-F632-42B5C0AF80C6}"/>
              </a:ext>
            </a:extLst>
          </p:cNvPr>
          <p:cNvSpPr/>
          <p:nvPr/>
        </p:nvSpPr>
        <p:spPr>
          <a:xfrm>
            <a:off x="541168" y="1626675"/>
            <a:ext cx="3486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•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μ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 diffusion in metals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921C70B6-1CA9-CA87-0C74-210FF675861C}"/>
              </a:ext>
            </a:extLst>
          </p:cNvPr>
          <p:cNvCxnSpPr/>
          <p:nvPr/>
        </p:nvCxnSpPr>
        <p:spPr>
          <a:xfrm>
            <a:off x="581974" y="2565489"/>
            <a:ext cx="0" cy="1187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BF97A9FB-6275-F83E-C735-AC221D24192F}"/>
              </a:ext>
            </a:extLst>
          </p:cNvPr>
          <p:cNvCxnSpPr/>
          <p:nvPr/>
        </p:nvCxnSpPr>
        <p:spPr>
          <a:xfrm>
            <a:off x="922583" y="2574057"/>
            <a:ext cx="0" cy="1187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3BBA9208-2609-B9F0-DB53-4CB454650179}"/>
              </a:ext>
            </a:extLst>
          </p:cNvPr>
          <p:cNvCxnSpPr/>
          <p:nvPr/>
        </p:nvCxnSpPr>
        <p:spPr>
          <a:xfrm>
            <a:off x="1275299" y="2574057"/>
            <a:ext cx="0" cy="1187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F878CAE2-D238-8AA9-2C0F-0BF16891F4D3}"/>
              </a:ext>
            </a:extLst>
          </p:cNvPr>
          <p:cNvCxnSpPr/>
          <p:nvPr/>
        </p:nvCxnSpPr>
        <p:spPr>
          <a:xfrm>
            <a:off x="1629671" y="2580502"/>
            <a:ext cx="0" cy="1187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D99F4883-9343-17B4-E016-BD97B306E769}"/>
              </a:ext>
            </a:extLst>
          </p:cNvPr>
          <p:cNvCxnSpPr/>
          <p:nvPr/>
        </p:nvCxnSpPr>
        <p:spPr>
          <a:xfrm>
            <a:off x="365950" y="2698003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1113385A-209D-EC78-14DE-F9A173700AA1}"/>
              </a:ext>
            </a:extLst>
          </p:cNvPr>
          <p:cNvCxnSpPr/>
          <p:nvPr/>
        </p:nvCxnSpPr>
        <p:spPr>
          <a:xfrm>
            <a:off x="364976" y="3006105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F4643A92-E427-24D4-ECB3-7861DD802C17}"/>
              </a:ext>
            </a:extLst>
          </p:cNvPr>
          <p:cNvCxnSpPr/>
          <p:nvPr/>
        </p:nvCxnSpPr>
        <p:spPr>
          <a:xfrm>
            <a:off x="365950" y="334973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DA3946E8-EF49-7909-1237-7DC27B8F173A}"/>
              </a:ext>
            </a:extLst>
          </p:cNvPr>
          <p:cNvCxnSpPr/>
          <p:nvPr/>
        </p:nvCxnSpPr>
        <p:spPr>
          <a:xfrm>
            <a:off x="364976" y="3654177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下矢印 58">
            <a:extLst>
              <a:ext uri="{FF2B5EF4-FFF2-40B4-BE49-F238E27FC236}">
                <a16:creationId xmlns:a16="http://schemas.microsoft.com/office/drawing/2014/main" id="{B2DC4BBC-DC58-CBB7-09E4-DCF4994C4E51}"/>
              </a:ext>
            </a:extLst>
          </p:cNvPr>
          <p:cNvSpPr/>
          <p:nvPr/>
        </p:nvSpPr>
        <p:spPr>
          <a:xfrm>
            <a:off x="1243305" y="2884664"/>
            <a:ext cx="87186" cy="239922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3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下矢印 59">
            <a:extLst>
              <a:ext uri="{FF2B5EF4-FFF2-40B4-BE49-F238E27FC236}">
                <a16:creationId xmlns:a16="http://schemas.microsoft.com/office/drawing/2014/main" id="{F239FC30-F122-C59F-1F7B-B0453286F7F4}"/>
              </a:ext>
            </a:extLst>
          </p:cNvPr>
          <p:cNvSpPr/>
          <p:nvPr/>
        </p:nvSpPr>
        <p:spPr>
          <a:xfrm>
            <a:off x="538381" y="2882530"/>
            <a:ext cx="87186" cy="239922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5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下矢印 60">
            <a:extLst>
              <a:ext uri="{FF2B5EF4-FFF2-40B4-BE49-F238E27FC236}">
                <a16:creationId xmlns:a16="http://schemas.microsoft.com/office/drawing/2014/main" id="{863EE841-89CF-9701-6EE3-DAA64FF40C73}"/>
              </a:ext>
            </a:extLst>
          </p:cNvPr>
          <p:cNvSpPr/>
          <p:nvPr/>
        </p:nvSpPr>
        <p:spPr>
          <a:xfrm>
            <a:off x="878990" y="3221991"/>
            <a:ext cx="87186" cy="239922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下矢印 61">
            <a:extLst>
              <a:ext uri="{FF2B5EF4-FFF2-40B4-BE49-F238E27FC236}">
                <a16:creationId xmlns:a16="http://schemas.microsoft.com/office/drawing/2014/main" id="{61EA0000-D71D-6896-532A-A76B6BB6BD2D}"/>
              </a:ext>
            </a:extLst>
          </p:cNvPr>
          <p:cNvSpPr/>
          <p:nvPr/>
        </p:nvSpPr>
        <p:spPr>
          <a:xfrm>
            <a:off x="1594299" y="3243438"/>
            <a:ext cx="87186" cy="239922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下矢印 62">
            <a:extLst>
              <a:ext uri="{FF2B5EF4-FFF2-40B4-BE49-F238E27FC236}">
                <a16:creationId xmlns:a16="http://schemas.microsoft.com/office/drawing/2014/main" id="{23DBA86A-82CB-8FD3-10AA-2ED858C10CC0}"/>
              </a:ext>
            </a:extLst>
          </p:cNvPr>
          <p:cNvSpPr/>
          <p:nvPr/>
        </p:nvSpPr>
        <p:spPr>
          <a:xfrm>
            <a:off x="1586078" y="2565489"/>
            <a:ext cx="87186" cy="239922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下矢印 63">
            <a:extLst>
              <a:ext uri="{FF2B5EF4-FFF2-40B4-BE49-F238E27FC236}">
                <a16:creationId xmlns:a16="http://schemas.microsoft.com/office/drawing/2014/main" id="{8BCA0B5A-EFD3-AD90-4ACD-7DC44625BA8A}"/>
              </a:ext>
            </a:extLst>
          </p:cNvPr>
          <p:cNvSpPr/>
          <p:nvPr/>
        </p:nvSpPr>
        <p:spPr>
          <a:xfrm>
            <a:off x="895462" y="2574057"/>
            <a:ext cx="87186" cy="239922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下矢印 64">
            <a:extLst>
              <a:ext uri="{FF2B5EF4-FFF2-40B4-BE49-F238E27FC236}">
                <a16:creationId xmlns:a16="http://schemas.microsoft.com/office/drawing/2014/main" id="{98AA3FE2-19E1-199E-8FE4-6DF13394CF43}"/>
              </a:ext>
            </a:extLst>
          </p:cNvPr>
          <p:cNvSpPr/>
          <p:nvPr/>
        </p:nvSpPr>
        <p:spPr>
          <a:xfrm>
            <a:off x="1243305" y="3527682"/>
            <a:ext cx="87186" cy="239922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下矢印 65">
            <a:extLst>
              <a:ext uri="{FF2B5EF4-FFF2-40B4-BE49-F238E27FC236}">
                <a16:creationId xmlns:a16="http://schemas.microsoft.com/office/drawing/2014/main" id="{94CCF6DA-22CF-03D9-6D6A-42C1A75D051A}"/>
              </a:ext>
            </a:extLst>
          </p:cNvPr>
          <p:cNvSpPr/>
          <p:nvPr/>
        </p:nvSpPr>
        <p:spPr>
          <a:xfrm>
            <a:off x="541695" y="3534987"/>
            <a:ext cx="87186" cy="239922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下矢印 66">
            <a:extLst>
              <a:ext uri="{FF2B5EF4-FFF2-40B4-BE49-F238E27FC236}">
                <a16:creationId xmlns:a16="http://schemas.microsoft.com/office/drawing/2014/main" id="{7C64AD90-81DA-2022-4A6D-BD359C2D70BE}"/>
              </a:ext>
            </a:extLst>
          </p:cNvPr>
          <p:cNvSpPr/>
          <p:nvPr/>
        </p:nvSpPr>
        <p:spPr>
          <a:xfrm flipV="1">
            <a:off x="1594299" y="2886915"/>
            <a:ext cx="87186" cy="238380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7" name="下矢印 67">
            <a:extLst>
              <a:ext uri="{FF2B5EF4-FFF2-40B4-BE49-F238E27FC236}">
                <a16:creationId xmlns:a16="http://schemas.microsoft.com/office/drawing/2014/main" id="{427627E0-9869-AC7E-4C7C-069093F3D29A}"/>
              </a:ext>
            </a:extLst>
          </p:cNvPr>
          <p:cNvSpPr/>
          <p:nvPr/>
        </p:nvSpPr>
        <p:spPr>
          <a:xfrm flipV="1">
            <a:off x="1586078" y="3534987"/>
            <a:ext cx="87186" cy="238380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8" name="下矢印 68">
            <a:extLst>
              <a:ext uri="{FF2B5EF4-FFF2-40B4-BE49-F238E27FC236}">
                <a16:creationId xmlns:a16="http://schemas.microsoft.com/office/drawing/2014/main" id="{E4C7C023-2416-3A46-86E3-525EBEE8CC94}"/>
              </a:ext>
            </a:extLst>
          </p:cNvPr>
          <p:cNvSpPr/>
          <p:nvPr/>
        </p:nvSpPr>
        <p:spPr>
          <a:xfrm flipV="1">
            <a:off x="1243305" y="2565489"/>
            <a:ext cx="87186" cy="238380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9" name="下矢印 69">
            <a:extLst>
              <a:ext uri="{FF2B5EF4-FFF2-40B4-BE49-F238E27FC236}">
                <a16:creationId xmlns:a16="http://schemas.microsoft.com/office/drawing/2014/main" id="{4CEB7E69-6FFA-E352-F85E-C9C75DD078FD}"/>
              </a:ext>
            </a:extLst>
          </p:cNvPr>
          <p:cNvSpPr/>
          <p:nvPr/>
        </p:nvSpPr>
        <p:spPr>
          <a:xfrm flipV="1">
            <a:off x="1250253" y="3219857"/>
            <a:ext cx="87186" cy="238380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下矢印 70">
            <a:extLst>
              <a:ext uri="{FF2B5EF4-FFF2-40B4-BE49-F238E27FC236}">
                <a16:creationId xmlns:a16="http://schemas.microsoft.com/office/drawing/2014/main" id="{511091A1-B2EE-29D6-4811-5F12BA839411}"/>
              </a:ext>
            </a:extLst>
          </p:cNvPr>
          <p:cNvSpPr/>
          <p:nvPr/>
        </p:nvSpPr>
        <p:spPr>
          <a:xfrm flipV="1">
            <a:off x="878990" y="2884664"/>
            <a:ext cx="87186" cy="238380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下矢印 71">
            <a:extLst>
              <a:ext uri="{FF2B5EF4-FFF2-40B4-BE49-F238E27FC236}">
                <a16:creationId xmlns:a16="http://schemas.microsoft.com/office/drawing/2014/main" id="{6E72A955-8540-700A-FFF7-84254F0DEC0C}"/>
              </a:ext>
            </a:extLst>
          </p:cNvPr>
          <p:cNvSpPr/>
          <p:nvPr/>
        </p:nvSpPr>
        <p:spPr>
          <a:xfrm flipV="1">
            <a:off x="541695" y="2552610"/>
            <a:ext cx="87186" cy="238380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下矢印 72">
            <a:extLst>
              <a:ext uri="{FF2B5EF4-FFF2-40B4-BE49-F238E27FC236}">
                <a16:creationId xmlns:a16="http://schemas.microsoft.com/office/drawing/2014/main" id="{06870FAF-0077-AFF9-69BC-DF3BC68F2E10}"/>
              </a:ext>
            </a:extLst>
          </p:cNvPr>
          <p:cNvSpPr/>
          <p:nvPr/>
        </p:nvSpPr>
        <p:spPr>
          <a:xfrm flipV="1">
            <a:off x="541695" y="3219857"/>
            <a:ext cx="87186" cy="238380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下矢印 73">
            <a:extLst>
              <a:ext uri="{FF2B5EF4-FFF2-40B4-BE49-F238E27FC236}">
                <a16:creationId xmlns:a16="http://schemas.microsoft.com/office/drawing/2014/main" id="{83F2422D-CC5A-F591-3F1E-873050C5D4AE}"/>
              </a:ext>
            </a:extLst>
          </p:cNvPr>
          <p:cNvSpPr/>
          <p:nvPr/>
        </p:nvSpPr>
        <p:spPr>
          <a:xfrm flipV="1">
            <a:off x="878990" y="3555275"/>
            <a:ext cx="87186" cy="238380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5898C0BC-CECE-0A1B-2F8D-14842ECA8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154" y="2379037"/>
            <a:ext cx="1858402" cy="2522839"/>
          </a:xfrm>
          <a:prstGeom prst="rect">
            <a:avLst/>
          </a:prstGeom>
        </p:spPr>
      </p:pic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1C01FDDC-444E-6DDB-FA72-54883535325C}"/>
              </a:ext>
            </a:extLst>
          </p:cNvPr>
          <p:cNvSpPr txBox="1"/>
          <p:nvPr/>
        </p:nvSpPr>
        <p:spPr>
          <a:xfrm>
            <a:off x="2218929" y="4859314"/>
            <a:ext cx="213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 pitchFamily="50" charset="-128"/>
                <a:cs typeface="+mn-cs"/>
              </a:rPr>
              <a:t>RyK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 pitchFamily="50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 pitchFamily="50" charset="-128"/>
                <a:cs typeface="+mn-cs"/>
              </a:rPr>
              <a:t>et al.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 pitchFamily="50" charset="-128"/>
                <a:cs typeface="+mn-cs"/>
              </a:rPr>
              <a:t>Phys. Rev. B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 pitchFamily="50" charset="-128"/>
                <a:cs typeface="+mn-cs"/>
              </a:rPr>
              <a:t>39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 pitchFamily="50" charset="-128"/>
                <a:cs typeface="+mn-cs"/>
              </a:rPr>
              <a:t>, 23 (1989).</a:t>
            </a:r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56221D3-F397-2A52-AC0C-0071B91D9ECA}"/>
              </a:ext>
            </a:extLst>
          </p:cNvPr>
          <p:cNvSpPr/>
          <p:nvPr/>
        </p:nvSpPr>
        <p:spPr>
          <a:xfrm>
            <a:off x="746100" y="2864424"/>
            <a:ext cx="1112108" cy="568411"/>
          </a:xfrm>
          <a:custGeom>
            <a:avLst/>
            <a:gdLst>
              <a:gd name="connsiteX0" fmla="*/ 0 w 1112108"/>
              <a:gd name="connsiteY0" fmla="*/ 568411 h 568411"/>
              <a:gd name="connsiteX1" fmla="*/ 6178 w 1112108"/>
              <a:gd name="connsiteY1" fmla="*/ 302741 h 568411"/>
              <a:gd name="connsiteX2" fmla="*/ 370702 w 1112108"/>
              <a:gd name="connsiteY2" fmla="*/ 327454 h 568411"/>
              <a:gd name="connsiteX3" fmla="*/ 376881 w 1112108"/>
              <a:gd name="connsiteY3" fmla="*/ 0 h 568411"/>
              <a:gd name="connsiteX4" fmla="*/ 698157 w 1112108"/>
              <a:gd name="connsiteY4" fmla="*/ 0 h 568411"/>
              <a:gd name="connsiteX5" fmla="*/ 716692 w 1112108"/>
              <a:gd name="connsiteY5" fmla="*/ 308919 h 568411"/>
              <a:gd name="connsiteX6" fmla="*/ 1112108 w 1112108"/>
              <a:gd name="connsiteY6" fmla="*/ 302741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108" h="568411">
                <a:moveTo>
                  <a:pt x="0" y="568411"/>
                </a:moveTo>
                <a:lnTo>
                  <a:pt x="6178" y="302741"/>
                </a:lnTo>
                <a:lnTo>
                  <a:pt x="370702" y="327454"/>
                </a:lnTo>
                <a:lnTo>
                  <a:pt x="376881" y="0"/>
                </a:lnTo>
                <a:lnTo>
                  <a:pt x="698157" y="0"/>
                </a:lnTo>
                <a:lnTo>
                  <a:pt x="716692" y="308919"/>
                </a:lnTo>
                <a:lnTo>
                  <a:pt x="1112108" y="302741"/>
                </a:lnTo>
              </a:path>
            </a:pathLst>
          </a:custGeom>
          <a:ln>
            <a:solidFill>
              <a:srgbClr val="EE3EC8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円/楕円 57">
            <a:extLst>
              <a:ext uri="{FF2B5EF4-FFF2-40B4-BE49-F238E27FC236}">
                <a16:creationId xmlns:a16="http://schemas.microsoft.com/office/drawing/2014/main" id="{B7EB4D4C-8FD3-3FA7-09E3-F080017CB730}"/>
              </a:ext>
            </a:extLst>
          </p:cNvPr>
          <p:cNvSpPr/>
          <p:nvPr/>
        </p:nvSpPr>
        <p:spPr>
          <a:xfrm>
            <a:off x="685823" y="3430895"/>
            <a:ext cx="117307" cy="117307"/>
          </a:xfrm>
          <a:prstGeom prst="ellipse">
            <a:avLst/>
          </a:prstGeom>
          <a:gradFill>
            <a:gsLst>
              <a:gs pos="0">
                <a:srgbClr val="EE3EC8"/>
              </a:gs>
              <a:gs pos="50000">
                <a:srgbClr val="CC3CBB"/>
              </a:gs>
              <a:gs pos="100000">
                <a:srgbClr val="A84094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1896AD8D-CFE4-4C7E-8BEF-7214E79DD6C1}"/>
              </a:ext>
            </a:extLst>
          </p:cNvPr>
          <p:cNvCxnSpPr>
            <a:cxnSpLocks/>
          </p:cNvCxnSpPr>
          <p:nvPr/>
        </p:nvCxnSpPr>
        <p:spPr>
          <a:xfrm>
            <a:off x="7427454" y="3224591"/>
            <a:ext cx="327454" cy="32745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A1D04B4D-A3A5-D79D-C696-A9BF661E7BFA}"/>
              </a:ext>
            </a:extLst>
          </p:cNvPr>
          <p:cNvCxnSpPr>
            <a:cxnSpLocks/>
          </p:cNvCxnSpPr>
          <p:nvPr/>
        </p:nvCxnSpPr>
        <p:spPr>
          <a:xfrm flipH="1">
            <a:off x="7007327" y="3224591"/>
            <a:ext cx="420127" cy="11727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>
            <a:extLst>
              <a:ext uri="{FF2B5EF4-FFF2-40B4-BE49-F238E27FC236}">
                <a16:creationId xmlns:a16="http://schemas.microsoft.com/office/drawing/2014/main" id="{C8A619CE-1CCD-0FF1-4133-AE022F448CC2}"/>
              </a:ext>
            </a:extLst>
          </p:cNvPr>
          <p:cNvCxnSpPr>
            <a:cxnSpLocks/>
          </p:cNvCxnSpPr>
          <p:nvPr/>
        </p:nvCxnSpPr>
        <p:spPr>
          <a:xfrm flipH="1">
            <a:off x="7285352" y="3224591"/>
            <a:ext cx="142102" cy="38185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B3E1DE26-48D7-938E-2589-3EF8802DA9B3}"/>
              </a:ext>
            </a:extLst>
          </p:cNvPr>
          <p:cNvCxnSpPr>
            <a:cxnSpLocks/>
          </p:cNvCxnSpPr>
          <p:nvPr/>
        </p:nvCxnSpPr>
        <p:spPr>
          <a:xfrm flipV="1">
            <a:off x="7427454" y="2928647"/>
            <a:ext cx="488956" cy="295943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2EFC450B-FDCD-DBE4-419B-3602B9B11A41}"/>
              </a:ext>
            </a:extLst>
          </p:cNvPr>
          <p:cNvCxnSpPr>
            <a:cxnSpLocks/>
          </p:cNvCxnSpPr>
          <p:nvPr/>
        </p:nvCxnSpPr>
        <p:spPr>
          <a:xfrm flipH="1" flipV="1">
            <a:off x="7240693" y="3014414"/>
            <a:ext cx="180584" cy="21515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448D451F-430B-5B1F-0187-B413D5EBEA51}"/>
              </a:ext>
            </a:extLst>
          </p:cNvPr>
          <p:cNvSpPr txBox="1"/>
          <p:nvPr/>
        </p:nvSpPr>
        <p:spPr>
          <a:xfrm>
            <a:off x="7180886" y="2476058"/>
            <a:ext cx="1084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en-US" altLang="ja-JP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dyn</a:t>
            </a:r>
            <a:r>
              <a:rPr lang="en-US" altLang="ja-JP" sz="1600" b="0" u="none" baseline="-25000" dirty="0">
                <a:solidFill>
                  <a:srgbClr val="00B050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Li,Na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F8C0773E-EFE0-0D62-FD1E-CFECF1EAD26D}"/>
              </a:ext>
            </a:extLst>
          </p:cNvPr>
          <p:cNvCxnSpPr>
            <a:cxnSpLocks/>
          </p:cNvCxnSpPr>
          <p:nvPr/>
        </p:nvCxnSpPr>
        <p:spPr>
          <a:xfrm flipV="1">
            <a:off x="7109993" y="3249726"/>
            <a:ext cx="335625" cy="155618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E897B2BD-0736-231D-F747-5DE3505EC6B7}"/>
              </a:ext>
            </a:extLst>
          </p:cNvPr>
          <p:cNvSpPr txBox="1"/>
          <p:nvPr/>
        </p:nvSpPr>
        <p:spPr>
          <a:xfrm>
            <a:off x="7278002" y="3706851"/>
            <a:ext cx="821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en-US" altLang="ja-JP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(Co)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C92F299-23A1-C16C-E06D-D077EB12E718}"/>
              </a:ext>
            </a:extLst>
          </p:cNvPr>
          <p:cNvCxnSpPr/>
          <p:nvPr/>
        </p:nvCxnSpPr>
        <p:spPr>
          <a:xfrm flipV="1">
            <a:off x="7119926" y="3539519"/>
            <a:ext cx="622456" cy="1253863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6506916C-1D41-C9F9-7658-AF8D04C3F927}"/>
              </a:ext>
            </a:extLst>
          </p:cNvPr>
          <p:cNvCxnSpPr>
            <a:cxnSpLocks/>
          </p:cNvCxnSpPr>
          <p:nvPr/>
        </p:nvCxnSpPr>
        <p:spPr>
          <a:xfrm flipV="1">
            <a:off x="7113663" y="3581303"/>
            <a:ext cx="197762" cy="1224605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84286CE5-B148-9B41-EC1A-466240109AC8}"/>
              </a:ext>
            </a:extLst>
          </p:cNvPr>
          <p:cNvCxnSpPr>
            <a:cxnSpLocks/>
          </p:cNvCxnSpPr>
          <p:nvPr/>
        </p:nvCxnSpPr>
        <p:spPr>
          <a:xfrm flipH="1" flipV="1">
            <a:off x="7016429" y="3340355"/>
            <a:ext cx="92268" cy="1445322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43F1CF96-43C7-04C2-03FF-9BFB5845C3F2}"/>
              </a:ext>
            </a:extLst>
          </p:cNvPr>
          <p:cNvCxnSpPr>
            <a:cxnSpLocks/>
          </p:cNvCxnSpPr>
          <p:nvPr/>
        </p:nvCxnSpPr>
        <p:spPr>
          <a:xfrm flipV="1">
            <a:off x="7126871" y="3006830"/>
            <a:ext cx="761664" cy="1757827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EEBC54D1-F7CD-B82D-D565-5B8132BF7D47}"/>
              </a:ext>
            </a:extLst>
          </p:cNvPr>
          <p:cNvCxnSpPr>
            <a:cxnSpLocks/>
          </p:cNvCxnSpPr>
          <p:nvPr/>
        </p:nvCxnSpPr>
        <p:spPr>
          <a:xfrm flipV="1">
            <a:off x="7110505" y="3038145"/>
            <a:ext cx="134446" cy="17301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213358E7-9D94-C1FF-6D0D-457759CF7E13}"/>
              </a:ext>
            </a:extLst>
          </p:cNvPr>
          <p:cNvSpPr txBox="1"/>
          <p:nvPr/>
        </p:nvSpPr>
        <p:spPr>
          <a:xfrm>
            <a:off x="7421277" y="4269299"/>
            <a:ext cx="1464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loc </a:t>
            </a:r>
            <a:r>
              <a:rPr kumimoji="1" lang="en-US" altLang="ja-JP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en-US" altLang="ja-JP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sta</a:t>
            </a:r>
            <a:r>
              <a:rPr lang="en-US" altLang="ja-JP" sz="1600" b="0" u="none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en-US" altLang="ja-JP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dyn</a:t>
            </a:r>
            <a:endParaRPr kumimoji="1" lang="en-US" altLang="ja-JP" sz="1600" b="0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C2EF231D-DB05-FC01-0692-4FDC507DAF32}"/>
              </a:ext>
            </a:extLst>
          </p:cNvPr>
          <p:cNvSpPr txBox="1"/>
          <p:nvPr/>
        </p:nvSpPr>
        <p:spPr>
          <a:xfrm>
            <a:off x="6953141" y="4752069"/>
            <a:ext cx="47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</a:t>
            </a:r>
            <a:endParaRPr kumimoji="1" lang="ja-JP" altLang="en-US" sz="16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4E5DFE75-8DED-32FD-B800-8C81CBBCBD5F}"/>
              </a:ext>
            </a:extLst>
          </p:cNvPr>
          <p:cNvSpPr/>
          <p:nvPr/>
        </p:nvSpPr>
        <p:spPr>
          <a:xfrm>
            <a:off x="695673" y="5549947"/>
            <a:ext cx="329160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The long-time average of </a:t>
            </a:r>
            <a:r>
              <a:rPr kumimoji="0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B</a:t>
            </a:r>
            <a:r>
              <a:rPr kumimoji="0" lang="en-US" altLang="ja-JP" sz="1600" b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loc</a:t>
            </a: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 is </a:t>
            </a: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zero</a:t>
            </a: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.</a:t>
            </a:r>
            <a:endParaRPr kumimoji="0" lang="ja-JP" altLang="en-U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942F3907-9606-BDCA-2EC7-13A2A7102BE6}"/>
              </a:ext>
            </a:extLst>
          </p:cNvPr>
          <p:cNvSpPr/>
          <p:nvPr/>
        </p:nvSpPr>
        <p:spPr>
          <a:xfrm>
            <a:off x="4567762" y="1626675"/>
            <a:ext cx="4098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• </a:t>
            </a:r>
            <a:r>
              <a:rPr lang="en-US" altLang="ja-JP" sz="2000" b="0" u="none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+mn-cs"/>
              </a:rPr>
              <a:t>Ion diffusion in Li/Na</a:t>
            </a:r>
            <a:r>
              <a:rPr lang="en-US" altLang="ja-JP" sz="2000" b="0" i="1" u="none" baseline="-250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+mn-cs"/>
              </a:rPr>
              <a:t>x</a:t>
            </a:r>
            <a:r>
              <a:rPr lang="en-US" altLang="ja-JP" sz="2000" b="0" u="none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+mn-cs"/>
              </a:rPr>
              <a:t>CoO</a:t>
            </a:r>
            <a:r>
              <a:rPr lang="en-US" altLang="ja-JP" sz="2000" b="0" u="none" baseline="-250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+mn-cs"/>
              </a:rPr>
              <a:t>2</a:t>
            </a:r>
            <a:r>
              <a:rPr lang="en-US" altLang="ja-JP" sz="2000" b="0" u="none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+mn-cs"/>
              </a:rPr>
              <a:t>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A30C673-61F5-A8F8-29C3-1CBACE12D9E4}"/>
              </a:ext>
            </a:extLst>
          </p:cNvPr>
          <p:cNvSpPr/>
          <p:nvPr/>
        </p:nvSpPr>
        <p:spPr>
          <a:xfrm>
            <a:off x="702230" y="3368626"/>
            <a:ext cx="343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μ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C34FC12-AD44-28F6-D69B-6EA9AFB651CF}"/>
              </a:ext>
            </a:extLst>
          </p:cNvPr>
          <p:cNvSpPr/>
          <p:nvPr/>
        </p:nvSpPr>
        <p:spPr>
          <a:xfrm>
            <a:off x="4936549" y="5544066"/>
            <a:ext cx="328256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The long-time average of </a:t>
            </a:r>
            <a:r>
              <a:rPr kumimoji="0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B</a:t>
            </a:r>
            <a:r>
              <a:rPr kumimoji="0" lang="en-US" altLang="ja-JP" sz="1600" b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loc</a:t>
            </a: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 is </a:t>
            </a: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finite</a:t>
            </a:r>
            <a:r>
              <a:rPr kumimoji="0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.</a:t>
            </a:r>
            <a:endParaRPr kumimoji="0" lang="ja-JP" altLang="en-U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" name="楕円 7">
            <a:extLst>
              <a:ext uri="{FF2B5EF4-FFF2-40B4-BE49-F238E27FC236}">
                <a16:creationId xmlns:a16="http://schemas.microsoft.com/office/drawing/2014/main" id="{2D836F88-6F49-955F-D1FF-8D7F5A86C40C}"/>
              </a:ext>
            </a:extLst>
          </p:cNvPr>
          <p:cNvSpPr/>
          <p:nvPr/>
        </p:nvSpPr>
        <p:spPr>
          <a:xfrm>
            <a:off x="642932" y="4003721"/>
            <a:ext cx="1084633" cy="1084633"/>
          </a:xfrm>
          <a:prstGeom prst="ellipse">
            <a:avLst/>
          </a:prstGeom>
          <a:gradFill flip="none" rotWithShape="1">
            <a:gsLst>
              <a:gs pos="0">
                <a:srgbClr val="00E521"/>
              </a:gs>
              <a:gs pos="64000">
                <a:srgbClr val="4FFF7B">
                  <a:alpha val="20472"/>
                </a:srgbClr>
              </a:gs>
              <a:gs pos="89000">
                <a:schemeClr val="bg1">
                  <a:alpha val="20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2342FB8-3EA9-53B7-77F0-2932490F4842}"/>
              </a:ext>
            </a:extLst>
          </p:cNvPr>
          <p:cNvCxnSpPr>
            <a:cxnSpLocks/>
          </p:cNvCxnSpPr>
          <p:nvPr/>
        </p:nvCxnSpPr>
        <p:spPr>
          <a:xfrm>
            <a:off x="1194229" y="4528431"/>
            <a:ext cx="327454" cy="32745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5FA7E0C7-8913-35F0-B286-960C01C77E1E}"/>
              </a:ext>
            </a:extLst>
          </p:cNvPr>
          <p:cNvCxnSpPr>
            <a:cxnSpLocks/>
          </p:cNvCxnSpPr>
          <p:nvPr/>
        </p:nvCxnSpPr>
        <p:spPr>
          <a:xfrm flipH="1">
            <a:off x="767752" y="4525256"/>
            <a:ext cx="420127" cy="11727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70D5AE3-18C4-9B34-29AD-605782F14BED}"/>
              </a:ext>
            </a:extLst>
          </p:cNvPr>
          <p:cNvCxnSpPr>
            <a:cxnSpLocks/>
          </p:cNvCxnSpPr>
          <p:nvPr/>
        </p:nvCxnSpPr>
        <p:spPr>
          <a:xfrm flipH="1">
            <a:off x="1052127" y="4509381"/>
            <a:ext cx="142102" cy="38185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6BF40A-CDB0-75F5-B63B-6B6FD2AEE3A2}"/>
              </a:ext>
            </a:extLst>
          </p:cNvPr>
          <p:cNvCxnSpPr>
            <a:cxnSpLocks/>
          </p:cNvCxnSpPr>
          <p:nvPr/>
        </p:nvCxnSpPr>
        <p:spPr>
          <a:xfrm flipV="1">
            <a:off x="1187879" y="4231054"/>
            <a:ext cx="488956" cy="295943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105EE77-9C0E-8414-D210-C0C46FEAA856}"/>
              </a:ext>
            </a:extLst>
          </p:cNvPr>
          <p:cNvCxnSpPr>
            <a:cxnSpLocks/>
          </p:cNvCxnSpPr>
          <p:nvPr/>
        </p:nvCxnSpPr>
        <p:spPr>
          <a:xfrm flipH="1" flipV="1">
            <a:off x="1004293" y="4305554"/>
            <a:ext cx="180584" cy="21515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74A2CB-C1EE-CF49-19ED-E9ABF20ED1BB}"/>
              </a:ext>
            </a:extLst>
          </p:cNvPr>
          <p:cNvSpPr txBox="1"/>
          <p:nvPr/>
        </p:nvSpPr>
        <p:spPr>
          <a:xfrm>
            <a:off x="343416" y="3972472"/>
            <a:ext cx="47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loc</a:t>
            </a:r>
            <a:endParaRPr kumimoji="1" lang="ja-JP" altLang="en-US" sz="16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D85D94-3441-6A39-CA75-A2BB5AD50413}"/>
              </a:ext>
            </a:extLst>
          </p:cNvPr>
          <p:cNvSpPr txBox="1"/>
          <p:nvPr/>
        </p:nvSpPr>
        <p:spPr>
          <a:xfrm>
            <a:off x="1067681" y="4238130"/>
            <a:ext cx="326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b="0" u="none" dirty="0">
                <a:solidFill>
                  <a:prstClr val="black"/>
                </a:solidFill>
                <a:latin typeface="Helvetica" pitchFamily="2" charset="0"/>
                <a:ea typeface="游ゴシック" panose="020B0400000000000000" pitchFamily="50" charset="-128"/>
                <a:cs typeface="+mn-cs"/>
              </a:rPr>
              <a:t>0</a:t>
            </a:r>
            <a:endParaRPr lang="ja-JP" altLang="en-US" sz="1600" b="0" u="none" baseline="-25000" dirty="0">
              <a:solidFill>
                <a:prstClr val="black"/>
              </a:solidFill>
              <a:latin typeface="Helvetica" pitchFamily="2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4995EDD-CB5D-C27D-AF2F-134D2F504487}"/>
              </a:ext>
            </a:extLst>
          </p:cNvPr>
          <p:cNvSpPr txBox="1"/>
          <p:nvPr/>
        </p:nvSpPr>
        <p:spPr>
          <a:xfrm>
            <a:off x="1413354" y="4817115"/>
            <a:ext cx="595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游ゴシック" panose="020B0400000000000000" pitchFamily="50" charset="-128"/>
                <a:cs typeface="+mn-cs"/>
              </a:rPr>
              <a:t>D, </a:t>
            </a:r>
            <a:r>
              <a:rPr kumimoji="1" lang="en-US" altLang="ja-JP" sz="16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游ゴシック" panose="020B0400000000000000" pitchFamily="50" charset="-128"/>
                <a:cs typeface="+mn-cs"/>
              </a:rPr>
              <a:t>ν</a:t>
            </a:r>
            <a:endParaRPr kumimoji="1" lang="ja-JP" altLang="en-US" sz="1600" b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2" charset="2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FD226787-6EC9-3791-0C20-DCF3AD400E36}"/>
              </a:ext>
            </a:extLst>
          </p:cNvPr>
          <p:cNvSpPr>
            <a:spLocks noChangeAspect="1"/>
          </p:cNvSpPr>
          <p:nvPr/>
        </p:nvSpPr>
        <p:spPr>
          <a:xfrm>
            <a:off x="1170052" y="4511531"/>
            <a:ext cx="36000" cy="3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840BF12-251A-4CD6-AA81-DA80AA5650C4}"/>
              </a:ext>
            </a:extLst>
          </p:cNvPr>
          <p:cNvSpPr txBox="1"/>
          <p:nvPr/>
        </p:nvSpPr>
        <p:spPr>
          <a:xfrm>
            <a:off x="898589" y="4798252"/>
            <a:ext cx="423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0" i="1" u="none" dirty="0">
                <a:latin typeface="+mn-lt"/>
              </a:rPr>
              <a:t>t</a:t>
            </a:r>
            <a:r>
              <a:rPr kumimoji="1" lang="en-US" altLang="ja-JP" sz="1400" b="0" u="none" baseline="-25000" dirty="0">
                <a:latin typeface="+mn-lt"/>
              </a:rPr>
              <a:t>1</a:t>
            </a:r>
            <a:endParaRPr lang="ja-JP" altLang="en-US" sz="14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5B7B8E2-1E0D-BC19-51F9-DE132C693318}"/>
              </a:ext>
            </a:extLst>
          </p:cNvPr>
          <p:cNvSpPr txBox="1"/>
          <p:nvPr/>
        </p:nvSpPr>
        <p:spPr>
          <a:xfrm>
            <a:off x="506585" y="4433843"/>
            <a:ext cx="423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0" i="1" u="none" dirty="0">
                <a:latin typeface="+mn-lt"/>
              </a:rPr>
              <a:t>t</a:t>
            </a:r>
            <a:r>
              <a:rPr lang="en-US" altLang="ja-JP" sz="1400" b="0" i="1" u="none" baseline="-25000" dirty="0">
                <a:latin typeface="+mn-lt"/>
              </a:rPr>
              <a:t>2</a:t>
            </a:r>
            <a:endParaRPr lang="ja-JP" altLang="en-US" sz="14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E711E5-B4DE-6553-0A2F-801FDA968CEF}"/>
              </a:ext>
            </a:extLst>
          </p:cNvPr>
          <p:cNvSpPr txBox="1"/>
          <p:nvPr/>
        </p:nvSpPr>
        <p:spPr>
          <a:xfrm>
            <a:off x="1562997" y="4212167"/>
            <a:ext cx="423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0" i="1" u="none" dirty="0">
                <a:latin typeface="+mn-lt"/>
              </a:rPr>
              <a:t>t</a:t>
            </a:r>
            <a:r>
              <a:rPr lang="en-US" altLang="ja-JP" sz="1400" b="0" u="none" baseline="-25000" dirty="0">
                <a:latin typeface="+mn-lt"/>
              </a:rPr>
              <a:t>3</a:t>
            </a:r>
            <a:endParaRPr lang="ja-JP" altLang="en-US" sz="14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9ED2366-35C1-A314-CE5E-411B161E41D1}"/>
              </a:ext>
            </a:extLst>
          </p:cNvPr>
          <p:cNvSpPr txBox="1"/>
          <p:nvPr/>
        </p:nvSpPr>
        <p:spPr>
          <a:xfrm>
            <a:off x="6971995" y="2756833"/>
            <a:ext cx="423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0" i="1" u="none" dirty="0">
                <a:latin typeface="+mn-lt"/>
              </a:rPr>
              <a:t>t</a:t>
            </a:r>
            <a:r>
              <a:rPr kumimoji="1" lang="en-US" altLang="ja-JP" sz="1400" b="0" u="none" baseline="-25000" dirty="0">
                <a:latin typeface="+mn-lt"/>
              </a:rPr>
              <a:t>1</a:t>
            </a:r>
            <a:endParaRPr lang="ja-JP" altLang="en-US" sz="140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4D4620F-08E9-F9BD-18C7-968047DD3AF3}"/>
              </a:ext>
            </a:extLst>
          </p:cNvPr>
          <p:cNvSpPr txBox="1"/>
          <p:nvPr/>
        </p:nvSpPr>
        <p:spPr>
          <a:xfrm>
            <a:off x="6774280" y="3075677"/>
            <a:ext cx="423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0" i="1" u="none" dirty="0">
                <a:latin typeface="+mn-lt"/>
              </a:rPr>
              <a:t>t</a:t>
            </a:r>
            <a:r>
              <a:rPr lang="en-US" altLang="ja-JP" sz="1400" b="0" i="1" u="none" baseline="-25000" dirty="0">
                <a:latin typeface="+mn-lt"/>
              </a:rPr>
              <a:t>2</a:t>
            </a:r>
            <a:endParaRPr lang="ja-JP" altLang="en-US" sz="14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C1B80CD-768C-D7C1-99DA-87F9266740FF}"/>
              </a:ext>
            </a:extLst>
          </p:cNvPr>
          <p:cNvSpPr txBox="1"/>
          <p:nvPr/>
        </p:nvSpPr>
        <p:spPr>
          <a:xfrm>
            <a:off x="7857526" y="2802679"/>
            <a:ext cx="423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0" i="1" u="none" dirty="0">
                <a:latin typeface="+mn-lt"/>
              </a:rPr>
              <a:t>t</a:t>
            </a:r>
            <a:r>
              <a:rPr lang="en-US" altLang="ja-JP" sz="1400" b="0" u="none" baseline="-25000" dirty="0">
                <a:latin typeface="+mn-lt"/>
              </a:rPr>
              <a:t>3</a:t>
            </a:r>
            <a:endParaRPr lang="ja-JP" altLang="en-US" sz="140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32021C8-8D3D-2C2C-DF7D-71688B11E4BC}"/>
              </a:ext>
            </a:extLst>
          </p:cNvPr>
          <p:cNvSpPr txBox="1"/>
          <p:nvPr/>
        </p:nvSpPr>
        <p:spPr>
          <a:xfrm>
            <a:off x="7635845" y="4750475"/>
            <a:ext cx="1194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Δ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en-US" altLang="ja-JP" b="0" u="none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&gt;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Δ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Na</a:t>
            </a:r>
            <a:endParaRPr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53BD9FB-AFC8-4435-93E1-3C89AABFE7B6}"/>
              </a:ext>
            </a:extLst>
          </p:cNvPr>
          <p:cNvSpPr/>
          <p:nvPr/>
        </p:nvSpPr>
        <p:spPr>
          <a:xfrm>
            <a:off x="870690" y="2022587"/>
            <a:ext cx="3166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1600" b="0" u="none" dirty="0">
                <a:solidFill>
                  <a:srgbClr val="C00000"/>
                </a:solidFill>
                <a:latin typeface="+mn-lt"/>
                <a:ea typeface="Meiryo UI" panose="020B0604030504040204" pitchFamily="50" charset="-128"/>
                <a:cs typeface="+mn-cs"/>
              </a:rPr>
              <a:t>µ</a:t>
            </a:r>
            <a:r>
              <a:rPr lang="en-US" altLang="ja-JP" sz="1600" b="0" u="none" baseline="30000" dirty="0">
                <a:solidFill>
                  <a:srgbClr val="C00000"/>
                </a:solidFill>
                <a:latin typeface="+mn-lt"/>
                <a:ea typeface="Meiryo UI" panose="020B0604030504040204" pitchFamily="50" charset="-128"/>
                <a:cs typeface="+mn-cs"/>
              </a:rPr>
              <a:t>+</a:t>
            </a:r>
            <a:r>
              <a:rPr lang="en-US" altLang="ja-JP" sz="1600" b="0" u="none" dirty="0">
                <a:solidFill>
                  <a:srgbClr val="C00000"/>
                </a:solidFill>
                <a:latin typeface="+mn-lt"/>
                <a:ea typeface="Meiryo UI" panose="020B0604030504040204" pitchFamily="50" charset="-128"/>
                <a:cs typeface="+mn-cs"/>
              </a:rPr>
              <a:t> as an observer moves at random.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09AAABF-4F16-3CFF-29EF-09BB31970571}"/>
              </a:ext>
            </a:extLst>
          </p:cNvPr>
          <p:cNvSpPr/>
          <p:nvPr/>
        </p:nvSpPr>
        <p:spPr>
          <a:xfrm>
            <a:off x="4803320" y="2026133"/>
            <a:ext cx="3758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Only part of the ions moves around.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AE6418-43BB-C88F-E9D3-6B51A5270BF4}"/>
              </a:ext>
            </a:extLst>
          </p:cNvPr>
          <p:cNvSpPr txBox="1"/>
          <p:nvPr/>
        </p:nvSpPr>
        <p:spPr>
          <a:xfrm>
            <a:off x="0" y="16225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Dynamical Kubo-</a:t>
            </a:r>
            <a:r>
              <a:rPr lang="en-US" altLang="ja-JP" sz="2400" b="0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Toyabe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 (DKT) relaxation function </a:t>
            </a:r>
            <a:r>
              <a:rPr lang="en-US" altLang="ja-JP" sz="2400" b="0" i="1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G</a:t>
            </a:r>
            <a:r>
              <a:rPr lang="en-US" altLang="ja-JP" sz="2400" b="0" u="none" baseline="30000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DKT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(</a:t>
            </a:r>
            <a:r>
              <a:rPr lang="en-US" altLang="ja-JP" sz="2400" b="0" i="1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</a:t>
            </a:r>
            <a:r>
              <a:rPr lang="en-US" altLang="ja-JP" sz="2400" b="0" u="none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;Δ,ν</a:t>
            </a:r>
            <a:r>
              <a:rPr lang="en-US" altLang="ja-JP" sz="2400" b="0" u="none" dirty="0">
                <a:solidFill>
                  <a:schemeClr val="accent6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)</a:t>
            </a:r>
            <a:endParaRPr kumimoji="1" lang="ja-JP" altLang="en-US" sz="2400" b="0" u="none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8C04605-0EB9-D570-280B-5DC55D039E6E}"/>
              </a:ext>
            </a:extLst>
          </p:cNvPr>
          <p:cNvSpPr txBox="1"/>
          <p:nvPr/>
        </p:nvSpPr>
        <p:spPr>
          <a:xfrm>
            <a:off x="4729527" y="4811048"/>
            <a:ext cx="2000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+mn-cs"/>
              </a:rPr>
              <a:t>Månsson and Sugiyama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+mn-cs"/>
              </a:rPr>
              <a:t>Phys. Scr.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 pitchFamily="50" charset="-128"/>
                <a:cs typeface="+mn-cs"/>
              </a:rPr>
              <a:t>88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 pitchFamily="50" charset="-128"/>
                <a:cs typeface="+mn-cs"/>
              </a:rPr>
              <a:t>, 068509 (2013).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5DC369C6-D0A9-34E1-0706-F9B5BFB5D0D2}"/>
              </a:ext>
            </a:extLst>
          </p:cNvPr>
          <p:cNvGrpSpPr/>
          <p:nvPr/>
        </p:nvGrpSpPr>
        <p:grpSpPr>
          <a:xfrm>
            <a:off x="4419856" y="2493070"/>
            <a:ext cx="2330495" cy="2347700"/>
            <a:chOff x="4419856" y="2493070"/>
            <a:chExt cx="2330495" cy="2347700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697A9411-960B-3AE2-FE0D-1DB9DA2A5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7762" y="2493070"/>
              <a:ext cx="2096721" cy="2347700"/>
            </a:xfrm>
            <a:prstGeom prst="rect">
              <a:avLst/>
            </a:prstGeom>
          </p:spPr>
        </p:pic>
        <p:sp>
          <p:nvSpPr>
            <p:cNvPr id="37" name="円/楕円 57">
              <a:extLst>
                <a:ext uri="{FF2B5EF4-FFF2-40B4-BE49-F238E27FC236}">
                  <a16:creationId xmlns:a16="http://schemas.microsoft.com/office/drawing/2014/main" id="{7E7E06AE-53B6-D1D0-F2CA-20C8B04A4475}"/>
                </a:ext>
              </a:extLst>
            </p:cNvPr>
            <p:cNvSpPr/>
            <p:nvPr/>
          </p:nvSpPr>
          <p:spPr>
            <a:xfrm>
              <a:off x="5054761" y="3340706"/>
              <a:ext cx="117307" cy="117307"/>
            </a:xfrm>
            <a:prstGeom prst="ellipse">
              <a:avLst/>
            </a:prstGeom>
            <a:gradFill>
              <a:gsLst>
                <a:gs pos="0">
                  <a:srgbClr val="EE3EC8"/>
                </a:gs>
                <a:gs pos="50000">
                  <a:srgbClr val="CC3CBB"/>
                </a:gs>
                <a:gs pos="100000">
                  <a:srgbClr val="A84094"/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325C9207-9885-9508-83D5-2812834012EA}"/>
                </a:ext>
              </a:extLst>
            </p:cNvPr>
            <p:cNvSpPr/>
            <p:nvPr/>
          </p:nvSpPr>
          <p:spPr>
            <a:xfrm>
              <a:off x="4419856" y="3100416"/>
              <a:ext cx="5018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40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μ</a:t>
              </a:r>
              <a:r>
                <a:rPr kumimoji="1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40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+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円/楕円 57">
              <a:extLst>
                <a:ext uri="{FF2B5EF4-FFF2-40B4-BE49-F238E27FC236}">
                  <a16:creationId xmlns:a16="http://schemas.microsoft.com/office/drawing/2014/main" id="{717DDE0D-E8B1-101D-5F3F-C8C77C13156A}"/>
                </a:ext>
              </a:extLst>
            </p:cNvPr>
            <p:cNvSpPr/>
            <p:nvPr/>
          </p:nvSpPr>
          <p:spPr>
            <a:xfrm>
              <a:off x="5798981" y="3728324"/>
              <a:ext cx="143643" cy="143643"/>
            </a:xfrm>
            <a:prstGeom prst="ellipse">
              <a:avLst/>
            </a:prstGeom>
            <a:solidFill>
              <a:srgbClr val="21D7ED"/>
            </a:solidFill>
            <a:ln>
              <a:solidFill>
                <a:srgbClr val="0432FF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83B26B55-1F5C-737A-526E-AA37E03112A3}"/>
                </a:ext>
              </a:extLst>
            </p:cNvPr>
            <p:cNvSpPr/>
            <p:nvPr/>
          </p:nvSpPr>
          <p:spPr>
            <a:xfrm>
              <a:off x="6354089" y="3390179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μ</a:t>
              </a:r>
              <a:r>
                <a:rPr lang="en-US" altLang="ja-JP" b="0" u="none" baseline="30000" dirty="0">
                  <a:solidFill>
                    <a:srgbClr val="0432FF"/>
                  </a:solidFill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-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Symbol" pitchFamily="2" charset="2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85246E0-672D-4CDA-18E0-EF45AA5441DE}"/>
                </a:ext>
              </a:extLst>
            </p:cNvPr>
            <p:cNvSpPr txBox="1"/>
            <p:nvPr/>
          </p:nvSpPr>
          <p:spPr>
            <a:xfrm>
              <a:off x="4734209" y="2913480"/>
              <a:ext cx="419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Na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EFB0CBCE-6C8C-E2EB-5AA4-46794AD4AC16}"/>
                </a:ext>
              </a:extLst>
            </p:cNvPr>
            <p:cNvSpPr txBox="1"/>
            <p:nvPr/>
          </p:nvSpPr>
          <p:spPr>
            <a:xfrm>
              <a:off x="4666019" y="3464649"/>
              <a:ext cx="419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600" b="0" u="none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Co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48E9318D-4E98-D772-A1CE-DE61226ABE09}"/>
                </a:ext>
              </a:extLst>
            </p:cNvPr>
            <p:cNvCxnSpPr/>
            <p:nvPr/>
          </p:nvCxnSpPr>
          <p:spPr>
            <a:xfrm>
              <a:off x="4666019" y="3334560"/>
              <a:ext cx="388742" cy="64799"/>
            </a:xfrm>
            <a:prstGeom prst="straightConnector1">
              <a:avLst/>
            </a:prstGeom>
            <a:ln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99F2D29D-16B5-E54B-BAD4-3A9E2B575B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5046" y="3633926"/>
              <a:ext cx="476784" cy="151630"/>
            </a:xfrm>
            <a:prstGeom prst="straightConnector1">
              <a:avLst/>
            </a:prstGeom>
            <a:ln>
              <a:solidFill>
                <a:srgbClr val="21D7E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2DEB85D-1DCD-62C8-7793-2AA1FC760405}"/>
              </a:ext>
            </a:extLst>
          </p:cNvPr>
          <p:cNvGrpSpPr/>
          <p:nvPr/>
        </p:nvGrpSpPr>
        <p:grpSpPr>
          <a:xfrm>
            <a:off x="5227805" y="6004541"/>
            <a:ext cx="2778261" cy="566755"/>
            <a:chOff x="5227805" y="6004541"/>
            <a:chExt cx="2778261" cy="566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36FE614C-29B3-54AB-7338-D9AC3CDEDE20}"/>
                    </a:ext>
                  </a:extLst>
                </p:cNvPr>
                <p:cNvSpPr txBox="1"/>
                <p:nvPr/>
              </p:nvSpPr>
              <p:spPr>
                <a:xfrm>
                  <a:off x="5227805" y="6005470"/>
                  <a:ext cx="2778261" cy="5648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ja-JP" sz="1600" b="0" i="0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loc</m:t>
                                </m:r>
                              </m:sub>
                            </m:sSub>
                            <m:r>
                              <a:rPr kumimoji="1" lang="en-US" altLang="ja-JP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  <m:sSub>
                              <m:sSubPr>
                                <m:ctrlP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ja-JP" sz="1600" b="0" i="0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loc</m:t>
                                </m:r>
                              </m:sub>
                            </m:sSub>
                            <m:r>
                              <a:rPr kumimoji="1" lang="en-US" altLang="ja-JP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ja-JP" sz="16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sz="1600" b="0" i="1" u="none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p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sub>
                              <m:sup>
                                <m:r>
                                  <a:rPr kumimoji="1" lang="en-US" altLang="ja-JP" sz="1600" b="0" i="1" u="none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m:rPr>
                            <m:sty m:val="p"/>
                          </m:rPr>
                          <a:rPr kumimoji="1" lang="en-US" altLang="ja-JP" sz="1600" b="0" i="0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kumimoji="1" lang="en-US" altLang="ja-JP" sz="16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kumimoji="1" lang="en-US" altLang="ja-JP" sz="16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kumimoji="1" lang="en-US" altLang="ja-JP" sz="16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1600" b="0" i="1" u="none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1600" b="0" i="1" u="none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36FE614C-29B3-54AB-7338-D9AC3CDED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805" y="6005470"/>
                  <a:ext cx="2778261" cy="564898"/>
                </a:xfrm>
                <a:prstGeom prst="rect">
                  <a:avLst/>
                </a:prstGeom>
                <a:blipFill>
                  <a:blip r:embed="rId6"/>
                  <a:stretch>
                    <a:fillRect r="-2273" b="-86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十字形 47">
              <a:extLst>
                <a:ext uri="{FF2B5EF4-FFF2-40B4-BE49-F238E27FC236}">
                  <a16:creationId xmlns:a16="http://schemas.microsoft.com/office/drawing/2014/main" id="{3E6A903F-32EA-CA1F-CF22-5D74EEEDB093}"/>
                </a:ext>
              </a:extLst>
            </p:cNvPr>
            <p:cNvSpPr/>
            <p:nvPr/>
          </p:nvSpPr>
          <p:spPr>
            <a:xfrm rot="2705741">
              <a:off x="7133806" y="6004541"/>
              <a:ext cx="566755" cy="566755"/>
            </a:xfrm>
            <a:prstGeom prst="plus">
              <a:avLst>
                <a:gd name="adj" fmla="val 4347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5948CEC-8683-D8AE-9089-F742AACC5358}"/>
                  </a:ext>
                </a:extLst>
              </p:cNvPr>
              <p:cNvSpPr txBox="1"/>
              <p:nvPr/>
            </p:nvSpPr>
            <p:spPr>
              <a:xfrm>
                <a:off x="922583" y="6000330"/>
                <a:ext cx="2778261" cy="564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ja-JP" altLang="en-US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600" b="0" i="0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loc</m:t>
                              </m:r>
                            </m:sub>
                          </m:sSub>
                          <m:r>
                            <a:rPr kumimoji="1" lang="en-US" altLang="ja-JP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sSub>
                            <m:sSubPr>
                              <m:ctrlP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600" b="0" i="0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loc</m:t>
                              </m:r>
                            </m:sub>
                          </m:sSub>
                          <m:r>
                            <a:rPr kumimoji="1" lang="en-US" altLang="ja-JP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kumimoji="1" lang="en-US" altLang="ja-JP" sz="16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u="none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</m:e>
                            <m:sup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sub>
                            <m:sup>
                              <m:r>
                                <a:rPr kumimoji="1" lang="en-US" altLang="ja-JP" sz="1600" b="0" i="1" u="none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m:rPr>
                          <m:sty m:val="p"/>
                        </m:rPr>
                        <a:rPr kumimoji="1" lang="en-US" altLang="ja-JP" sz="1600" b="0" i="0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ja-JP" sz="16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kumimoji="1" lang="en-US" altLang="ja-JP" sz="16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16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1600" b="0" i="1" u="none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600" b="0" i="1" u="none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5948CEC-8683-D8AE-9089-F742AACC5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83" y="6000330"/>
                <a:ext cx="2778261" cy="564898"/>
              </a:xfrm>
              <a:prstGeom prst="rect">
                <a:avLst/>
              </a:prstGeom>
              <a:blipFill>
                <a:blip r:embed="rId6"/>
                <a:stretch>
                  <a:fillRect r="-2273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ドーナツ 6">
            <a:extLst>
              <a:ext uri="{FF2B5EF4-FFF2-40B4-BE49-F238E27FC236}">
                <a16:creationId xmlns:a16="http://schemas.microsoft.com/office/drawing/2014/main" id="{033D571B-AC79-F322-5DA9-87CE59AD1293}"/>
              </a:ext>
            </a:extLst>
          </p:cNvPr>
          <p:cNvSpPr/>
          <p:nvPr/>
        </p:nvSpPr>
        <p:spPr>
          <a:xfrm>
            <a:off x="2841444" y="6015121"/>
            <a:ext cx="595821" cy="595821"/>
          </a:xfrm>
          <a:prstGeom prst="donut">
            <a:avLst>
              <a:gd name="adj" fmla="val 1168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A117CFE8-7C87-1549-855C-288DFAEDF471}"/>
              </a:ext>
            </a:extLst>
          </p:cNvPr>
          <p:cNvSpPr/>
          <p:nvPr/>
        </p:nvSpPr>
        <p:spPr>
          <a:xfrm>
            <a:off x="623628" y="968454"/>
            <a:ext cx="456468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Examples in which fluctuating </a:t>
            </a:r>
            <a:r>
              <a:rPr kumimoji="0" lang="en-US" altLang="ja-JP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B</a:t>
            </a:r>
            <a:r>
              <a:rPr kumimoji="0" lang="en-US" altLang="ja-JP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loc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 is presumed:  </a:t>
            </a:r>
            <a:endParaRPr kumimoji="0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0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楕円 7">
            <a:extLst>
              <a:ext uri="{FF2B5EF4-FFF2-40B4-BE49-F238E27FC236}">
                <a16:creationId xmlns:a16="http://schemas.microsoft.com/office/drawing/2014/main" id="{2C7F41BE-E6D8-19D7-90F0-C7CE228D03AC}"/>
              </a:ext>
            </a:extLst>
          </p:cNvPr>
          <p:cNvSpPr/>
          <p:nvPr/>
        </p:nvSpPr>
        <p:spPr>
          <a:xfrm>
            <a:off x="4301892" y="1071403"/>
            <a:ext cx="1084633" cy="1084633"/>
          </a:xfrm>
          <a:prstGeom prst="ellipse">
            <a:avLst/>
          </a:prstGeom>
          <a:gradFill flip="none" rotWithShape="1">
            <a:gsLst>
              <a:gs pos="0">
                <a:srgbClr val="00E521"/>
              </a:gs>
              <a:gs pos="64000">
                <a:srgbClr val="4FFF7B">
                  <a:alpha val="20472"/>
                </a:srgbClr>
              </a:gs>
              <a:gs pos="89000">
                <a:schemeClr val="bg1">
                  <a:alpha val="20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64D098E7-4085-496F-8127-102C1C87BCD4}"/>
              </a:ext>
            </a:extLst>
          </p:cNvPr>
          <p:cNvCxnSpPr>
            <a:cxnSpLocks/>
          </p:cNvCxnSpPr>
          <p:nvPr/>
        </p:nvCxnSpPr>
        <p:spPr>
          <a:xfrm>
            <a:off x="4769353" y="1621417"/>
            <a:ext cx="327454" cy="32745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0EDA80B2-A104-49C3-82C6-EE94135CDA3F}"/>
              </a:ext>
            </a:extLst>
          </p:cNvPr>
          <p:cNvCxnSpPr>
            <a:cxnSpLocks/>
          </p:cNvCxnSpPr>
          <p:nvPr/>
        </p:nvCxnSpPr>
        <p:spPr>
          <a:xfrm flipH="1">
            <a:off x="4349226" y="1621417"/>
            <a:ext cx="420127" cy="117277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5F7CA04B-320F-4305-88A1-F6E6EDFFE847}"/>
              </a:ext>
            </a:extLst>
          </p:cNvPr>
          <p:cNvCxnSpPr>
            <a:cxnSpLocks/>
          </p:cNvCxnSpPr>
          <p:nvPr/>
        </p:nvCxnSpPr>
        <p:spPr>
          <a:xfrm flipH="1">
            <a:off x="4627251" y="1621417"/>
            <a:ext cx="142102" cy="38185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0EE30441-C7E8-4DF0-AE0D-8F4402E744C9}"/>
              </a:ext>
            </a:extLst>
          </p:cNvPr>
          <p:cNvCxnSpPr>
            <a:cxnSpLocks/>
          </p:cNvCxnSpPr>
          <p:nvPr/>
        </p:nvCxnSpPr>
        <p:spPr>
          <a:xfrm flipV="1">
            <a:off x="4769353" y="1356838"/>
            <a:ext cx="598273" cy="26457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AFB60659-71EF-43B1-A463-E102C211212A}"/>
              </a:ext>
            </a:extLst>
          </p:cNvPr>
          <p:cNvCxnSpPr>
            <a:cxnSpLocks/>
          </p:cNvCxnSpPr>
          <p:nvPr/>
        </p:nvCxnSpPr>
        <p:spPr>
          <a:xfrm flipH="1" flipV="1">
            <a:off x="4582592" y="1411240"/>
            <a:ext cx="180584" cy="21515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24D0807-FFD8-4374-BD62-4340CBEF1122}"/>
              </a:ext>
            </a:extLst>
          </p:cNvPr>
          <p:cNvSpPr txBox="1"/>
          <p:nvPr/>
        </p:nvSpPr>
        <p:spPr>
          <a:xfrm>
            <a:off x="4437311" y="223940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μ(1)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C6A8497-E22F-7644-9D99-D471416150A0}"/>
              </a:ext>
            </a:extLst>
          </p:cNvPr>
          <p:cNvGrpSpPr/>
          <p:nvPr/>
        </p:nvGrpSpPr>
        <p:grpSpPr>
          <a:xfrm>
            <a:off x="4769353" y="982532"/>
            <a:ext cx="382029" cy="638886"/>
            <a:chOff x="4769353" y="982532"/>
            <a:chExt cx="382029" cy="638886"/>
          </a:xfrm>
        </p:grpSpPr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818E54F0-72CD-4CCF-A00E-10CA5F8A6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9353" y="1284584"/>
              <a:ext cx="171260" cy="3368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BEEBED70-8D50-4D95-8D77-5DE51DAC6BE6}"/>
                </a:ext>
              </a:extLst>
            </p:cNvPr>
            <p:cNvSpPr txBox="1"/>
            <p:nvPr/>
          </p:nvSpPr>
          <p:spPr>
            <a:xfrm>
              <a:off x="4814430" y="982532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A4C2E507-E55A-FE6C-16C2-99D2D9188183}"/>
              </a:ext>
            </a:extLst>
          </p:cNvPr>
          <p:cNvGrpSpPr/>
          <p:nvPr/>
        </p:nvGrpSpPr>
        <p:grpSpPr>
          <a:xfrm>
            <a:off x="5544253" y="1038999"/>
            <a:ext cx="1456158" cy="1583528"/>
            <a:chOff x="5544253" y="1038999"/>
            <a:chExt cx="1456158" cy="1583528"/>
          </a:xfrm>
        </p:grpSpPr>
        <p:sp>
          <p:nvSpPr>
            <p:cNvPr id="47" name="楕円 7">
              <a:extLst>
                <a:ext uri="{FF2B5EF4-FFF2-40B4-BE49-F238E27FC236}">
                  <a16:creationId xmlns:a16="http://schemas.microsoft.com/office/drawing/2014/main" id="{651E5C78-E8DB-89F0-99FE-8200276AB01C}"/>
                </a:ext>
              </a:extLst>
            </p:cNvPr>
            <p:cNvSpPr/>
            <p:nvPr/>
          </p:nvSpPr>
          <p:spPr>
            <a:xfrm>
              <a:off x="5915778" y="1038999"/>
              <a:ext cx="1084633" cy="1084633"/>
            </a:xfrm>
            <a:prstGeom prst="ellipse">
              <a:avLst/>
            </a:prstGeom>
            <a:gradFill flip="none" rotWithShape="1">
              <a:gsLst>
                <a:gs pos="0">
                  <a:srgbClr val="00E521"/>
                </a:gs>
                <a:gs pos="64000">
                  <a:srgbClr val="4FFF7B">
                    <a:alpha val="20472"/>
                  </a:srgbClr>
                </a:gs>
                <a:gs pos="89000">
                  <a:schemeClr val="bg1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9924A96D-900E-4F44-AAC2-B4A3BDF9085A}"/>
                </a:ext>
              </a:extLst>
            </p:cNvPr>
            <p:cNvCxnSpPr/>
            <p:nvPr/>
          </p:nvCxnSpPr>
          <p:spPr>
            <a:xfrm flipV="1">
              <a:off x="5815072" y="1579752"/>
              <a:ext cx="673443" cy="673443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469C353A-124A-4C9E-AA53-82FBBE08775C}"/>
                </a:ext>
              </a:extLst>
            </p:cNvPr>
            <p:cNvCxnSpPr>
              <a:cxnSpLocks/>
            </p:cNvCxnSpPr>
            <p:nvPr/>
          </p:nvCxnSpPr>
          <p:spPr>
            <a:xfrm>
              <a:off x="6488515" y="1579752"/>
              <a:ext cx="327454" cy="32745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14071C6D-10C4-4CE3-B489-FA58F9BB5D56}"/>
                </a:ext>
              </a:extLst>
            </p:cNvPr>
            <p:cNvCxnSpPr/>
            <p:nvPr/>
          </p:nvCxnSpPr>
          <p:spPr>
            <a:xfrm flipH="1">
              <a:off x="5815072" y="1579752"/>
              <a:ext cx="673443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5FD7D9C4-3750-45A4-8208-8FAF0E2BA51D}"/>
                </a:ext>
              </a:extLst>
            </p:cNvPr>
            <p:cNvCxnSpPr/>
            <p:nvPr/>
          </p:nvCxnSpPr>
          <p:spPr>
            <a:xfrm flipH="1">
              <a:off x="6346413" y="1579752"/>
              <a:ext cx="142102" cy="38185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447436AD-082C-411F-A547-0D91C6524CF6}"/>
                </a:ext>
              </a:extLst>
            </p:cNvPr>
            <p:cNvCxnSpPr/>
            <p:nvPr/>
          </p:nvCxnSpPr>
          <p:spPr>
            <a:xfrm flipV="1">
              <a:off x="6488515" y="1498229"/>
              <a:ext cx="186761" cy="81522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4BCB055E-FBDE-4D9B-923A-A7D68A39B788}"/>
                </a:ext>
              </a:extLst>
            </p:cNvPr>
            <p:cNvCxnSpPr/>
            <p:nvPr/>
          </p:nvCxnSpPr>
          <p:spPr>
            <a:xfrm flipH="1" flipV="1">
              <a:off x="6068387" y="1170776"/>
              <a:ext cx="413951" cy="413951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4E5A3FCD-4F69-452C-8BE6-4E994C0AE718}"/>
                </a:ext>
              </a:extLst>
            </p:cNvPr>
            <p:cNvSpPr txBox="1"/>
            <p:nvPr/>
          </p:nvSpPr>
          <p:spPr>
            <a:xfrm>
              <a:off x="6132770" y="2253195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μ(2)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1B2BFBA7-2E51-4530-88F1-C805620708AA}"/>
                </a:ext>
              </a:extLst>
            </p:cNvPr>
            <p:cNvSpPr txBox="1"/>
            <p:nvPr/>
          </p:nvSpPr>
          <p:spPr>
            <a:xfrm>
              <a:off x="5544253" y="2130202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C9D1D59-74EC-3469-DC83-9E166DAAB8C8}"/>
              </a:ext>
            </a:extLst>
          </p:cNvPr>
          <p:cNvGrpSpPr/>
          <p:nvPr/>
        </p:nvGrpSpPr>
        <p:grpSpPr>
          <a:xfrm>
            <a:off x="7261580" y="1045569"/>
            <a:ext cx="1369118" cy="1601160"/>
            <a:chOff x="7261580" y="1045569"/>
            <a:chExt cx="1369118" cy="1601160"/>
          </a:xfrm>
        </p:grpSpPr>
        <p:sp>
          <p:nvSpPr>
            <p:cNvPr id="48" name="楕円 7">
              <a:extLst>
                <a:ext uri="{FF2B5EF4-FFF2-40B4-BE49-F238E27FC236}">
                  <a16:creationId xmlns:a16="http://schemas.microsoft.com/office/drawing/2014/main" id="{71205A59-76EA-59A3-3BED-0EF9FB9987AA}"/>
                </a:ext>
              </a:extLst>
            </p:cNvPr>
            <p:cNvSpPr/>
            <p:nvPr/>
          </p:nvSpPr>
          <p:spPr>
            <a:xfrm>
              <a:off x="7261580" y="1045569"/>
              <a:ext cx="1084633" cy="1084633"/>
            </a:xfrm>
            <a:prstGeom prst="ellipse">
              <a:avLst/>
            </a:prstGeom>
            <a:gradFill flip="none" rotWithShape="1">
              <a:gsLst>
                <a:gs pos="0">
                  <a:srgbClr val="00E521"/>
                </a:gs>
                <a:gs pos="64000">
                  <a:srgbClr val="4FFF7B">
                    <a:alpha val="20472"/>
                  </a:srgbClr>
                </a:gs>
                <a:gs pos="89000">
                  <a:schemeClr val="bg1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1322120C-88E2-415B-842A-D6736D8498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10074" y="1570485"/>
              <a:ext cx="212124" cy="61972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C389894B-8AF4-4399-982D-54B831277D13}"/>
                </a:ext>
              </a:extLst>
            </p:cNvPr>
            <p:cNvCxnSpPr>
              <a:cxnSpLocks/>
            </p:cNvCxnSpPr>
            <p:nvPr/>
          </p:nvCxnSpPr>
          <p:spPr>
            <a:xfrm>
              <a:off x="7810074" y="1570484"/>
              <a:ext cx="212124" cy="21212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968BE95D-8EDB-4DE9-A48C-360D3758B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8820" y="1570484"/>
              <a:ext cx="251254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F23EA5C4-9EE3-4867-9898-FD53557C67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7972" y="1570484"/>
              <a:ext cx="142102" cy="38185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C38148BE-3857-467B-BAA4-585D66232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0074" y="1077009"/>
              <a:ext cx="271848" cy="49347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7D675C6D-A056-42FC-AA15-62D50956CA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27279" y="1298841"/>
              <a:ext cx="276618" cy="27661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EDA8E076-46A4-4E44-80AB-C4C0D5B724F2}"/>
                </a:ext>
              </a:extLst>
            </p:cNvPr>
            <p:cNvSpPr txBox="1"/>
            <p:nvPr/>
          </p:nvSpPr>
          <p:spPr>
            <a:xfrm>
              <a:off x="7631442" y="225445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μ(3)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6F6D6748-458F-4DB6-8A58-4D48948C6166}"/>
                </a:ext>
              </a:extLst>
            </p:cNvPr>
            <p:cNvSpPr txBox="1"/>
            <p:nvPr/>
          </p:nvSpPr>
          <p:spPr>
            <a:xfrm>
              <a:off x="8162300" y="2061954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3200" b="0" u="none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…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67264188-D14C-419A-A307-BC29879AEEC1}"/>
                </a:ext>
              </a:extLst>
            </p:cNvPr>
            <p:cNvSpPr txBox="1"/>
            <p:nvPr/>
          </p:nvSpPr>
          <p:spPr>
            <a:xfrm>
              <a:off x="7984781" y="2027416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O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8219612-494B-4FF6-91AE-EEBDD69C69BC}"/>
              </a:ext>
            </a:extLst>
          </p:cNvPr>
          <p:cNvSpPr txBox="1"/>
          <p:nvPr/>
        </p:nvSpPr>
        <p:spPr>
          <a:xfrm>
            <a:off x="4196072" y="89184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ν</a:t>
            </a:r>
            <a:endParaRPr kumimoji="1" lang="ja-JP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4BD166C-6075-4424-AC20-01FFEA402775}"/>
              </a:ext>
            </a:extLst>
          </p:cNvPr>
          <p:cNvSpPr txBox="1"/>
          <p:nvPr/>
        </p:nvSpPr>
        <p:spPr>
          <a:xfrm>
            <a:off x="283310" y="904963"/>
            <a:ext cx="1431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Static comp.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764C838-2883-4C59-ADC5-73CDBA91360B}"/>
              </a:ext>
            </a:extLst>
          </p:cNvPr>
          <p:cNvSpPr txBox="1"/>
          <p:nvPr/>
        </p:nvSpPr>
        <p:spPr>
          <a:xfrm>
            <a:off x="2597087" y="927635"/>
            <a:ext cx="197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Dynamic comp.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FD88F211-B79B-D63E-B40D-79430C21705B}"/>
              </a:ext>
            </a:extLst>
          </p:cNvPr>
          <p:cNvGrpSpPr/>
          <p:nvPr/>
        </p:nvGrpSpPr>
        <p:grpSpPr>
          <a:xfrm>
            <a:off x="412220" y="5610025"/>
            <a:ext cx="3843633" cy="934764"/>
            <a:chOff x="412220" y="5610025"/>
            <a:chExt cx="3843633" cy="934764"/>
          </a:xfrm>
        </p:grpSpPr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8AD2C677-2A3F-424D-BD45-09114FEF5744}"/>
                </a:ext>
              </a:extLst>
            </p:cNvPr>
            <p:cNvSpPr txBox="1"/>
            <p:nvPr/>
          </p:nvSpPr>
          <p:spPr>
            <a:xfrm>
              <a:off x="2696270" y="5610025"/>
              <a:ext cx="15595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1" lang="en-US" altLang="ja-JP" b="0" u="none" dirty="0">
                  <a:latin typeface="+mn-lt"/>
                </a:rPr>
                <a:t>Δ</a:t>
              </a:r>
              <a:r>
                <a:rPr kumimoji="1" lang="en-US" altLang="ja-JP" b="0" u="none" baseline="30000" dirty="0">
                  <a:latin typeface="+mn-lt"/>
                </a:rPr>
                <a:t>2</a:t>
              </a:r>
              <a:r>
                <a:rPr kumimoji="1" lang="en-US" altLang="ja-JP" b="0" u="none" dirty="0">
                  <a:latin typeface="+mn-lt"/>
                </a:rPr>
                <a:t>=</a:t>
              </a:r>
              <a:r>
                <a:rPr lang="en-US" altLang="ja-JP" b="0" u="none" dirty="0">
                  <a:solidFill>
                    <a:srgbClr val="FF0000"/>
                  </a:solidFill>
                  <a:latin typeface="Calibri" panose="020F0502020204030204"/>
                </a:rPr>
                <a:t> Δ</a:t>
              </a:r>
              <a:r>
                <a:rPr lang="en-US" altLang="ja-JP" b="0" u="none" baseline="-25000" dirty="0">
                  <a:solidFill>
                    <a:srgbClr val="FF0000"/>
                  </a:solidFill>
                  <a:latin typeface="Calibri" panose="020F0502020204030204"/>
                </a:rPr>
                <a:t>sta</a:t>
              </a:r>
              <a:r>
                <a:rPr kumimoji="1" lang="en-US" altLang="ja-JP" b="0" u="none" baseline="30000" dirty="0">
                  <a:latin typeface="+mn-lt"/>
                </a:rPr>
                <a:t>2</a:t>
              </a:r>
              <a:r>
                <a:rPr kumimoji="1" lang="en-US" altLang="ja-JP" b="0" u="none" dirty="0">
                  <a:latin typeface="+mn-lt"/>
                </a:rPr>
                <a:t>+</a:t>
              </a:r>
              <a:r>
                <a:rPr lang="en-US" altLang="ja-JP" b="0" u="none" dirty="0">
                  <a:solidFill>
                    <a:srgbClr val="00B050"/>
                  </a:solidFill>
                  <a:latin typeface="Calibri" panose="020F0502020204030204"/>
                </a:rPr>
                <a:t> Δ</a:t>
              </a:r>
              <a:r>
                <a:rPr lang="en-US" altLang="ja-JP" b="0" u="none" baseline="-25000" dirty="0">
                  <a:solidFill>
                    <a:srgbClr val="00B050"/>
                  </a:solidFill>
                  <a:latin typeface="Calibri" panose="020F0502020204030204"/>
                </a:rPr>
                <a:t>dyn</a:t>
              </a:r>
              <a:r>
                <a:rPr kumimoji="1" lang="en-US" altLang="ja-JP" b="0" u="none" baseline="30000" dirty="0">
                  <a:latin typeface="+mn-lt"/>
                </a:rPr>
                <a:t>2</a:t>
              </a:r>
              <a:r>
                <a:rPr kumimoji="1" lang="en-US" altLang="ja-JP" b="0" u="none" dirty="0">
                  <a:latin typeface="+mn-lt"/>
                </a:rPr>
                <a:t>, </a:t>
              </a:r>
            </a:p>
            <a:p>
              <a:pPr lvl="0"/>
              <a:r>
                <a:rPr lang="en-US" altLang="ja-JP" b="0" u="none" dirty="0" err="1">
                  <a:solidFill>
                    <a:srgbClr val="00B050"/>
                  </a:solidFill>
                  <a:latin typeface="Calibri" panose="020F0502020204030204"/>
                </a:rPr>
                <a:t>Δ</a:t>
              </a:r>
              <a:r>
                <a:rPr lang="en-US" altLang="ja-JP" b="0" u="none" baseline="-25000" dirty="0" err="1">
                  <a:solidFill>
                    <a:srgbClr val="00B050"/>
                  </a:solidFill>
                  <a:latin typeface="Calibri" panose="020F0502020204030204"/>
                </a:rPr>
                <a:t>dyn</a:t>
              </a:r>
              <a:r>
                <a:rPr lang="en-US" altLang="ja-JP" b="0" u="none" baseline="-25000" dirty="0">
                  <a:solidFill>
                    <a:srgbClr val="00B050"/>
                  </a:solidFill>
                  <a:latin typeface="Calibri" panose="020F0502020204030204"/>
                </a:rPr>
                <a:t> </a:t>
              </a:r>
              <a:r>
                <a:rPr lang="en-US" altLang="ja-JP" b="0" u="none" dirty="0">
                  <a:solidFill>
                    <a:prstClr val="black"/>
                  </a:solidFill>
                  <a:latin typeface="Calibri" panose="020F0502020204030204"/>
                </a:rPr>
                <a:t>= </a:t>
              </a:r>
              <a:r>
                <a:rPr lang="en-US" altLang="ja-JP" b="0" i="1" u="none" dirty="0">
                  <a:solidFill>
                    <a:srgbClr val="00B050"/>
                  </a:solidFill>
                  <a:latin typeface="Calibri" panose="020F0502020204030204"/>
                </a:rPr>
                <a:t>Q</a:t>
              </a:r>
              <a:r>
                <a:rPr lang="en-US" altLang="ja-JP" b="0" u="none" baseline="30000" dirty="0">
                  <a:solidFill>
                    <a:srgbClr val="00B050"/>
                  </a:solidFill>
                  <a:latin typeface="Calibri" panose="020F0502020204030204"/>
                </a:rPr>
                <a:t>1/2</a:t>
              </a:r>
              <a:r>
                <a:rPr lang="en-US" altLang="ja-JP" b="0" u="none" dirty="0">
                  <a:solidFill>
                    <a:prstClr val="black"/>
                  </a:solidFill>
                  <a:latin typeface="Calibri" panose="020F0502020204030204"/>
                </a:rPr>
                <a:t>Δ, </a:t>
              </a:r>
            </a:p>
            <a:p>
              <a:pPr lvl="0"/>
              <a:r>
                <a:rPr lang="en-US" altLang="ja-JP" b="0" u="none" dirty="0" err="1">
                  <a:solidFill>
                    <a:srgbClr val="FF0000"/>
                  </a:solidFill>
                  <a:latin typeface="Calibri" panose="020F0502020204030204"/>
                </a:rPr>
                <a:t>Δ</a:t>
              </a:r>
              <a:r>
                <a:rPr lang="en-US" altLang="ja-JP" b="0" u="none" baseline="-25000" dirty="0" err="1">
                  <a:solidFill>
                    <a:srgbClr val="FF0000"/>
                  </a:solidFill>
                  <a:latin typeface="Calibri" panose="020F0502020204030204"/>
                </a:rPr>
                <a:t>sta</a:t>
              </a:r>
              <a:r>
                <a:rPr lang="en-US" altLang="ja-JP" b="0" u="none" baseline="-25000" dirty="0">
                  <a:solidFill>
                    <a:srgbClr val="FF0000"/>
                  </a:solidFill>
                  <a:latin typeface="Calibri" panose="020F0502020204030204"/>
                </a:rPr>
                <a:t> </a:t>
              </a:r>
              <a:r>
                <a:rPr lang="en-US" altLang="ja-JP" b="0" u="none" dirty="0">
                  <a:solidFill>
                    <a:srgbClr val="FF0000"/>
                  </a:solidFill>
                  <a:latin typeface="Calibri" panose="020F0502020204030204"/>
                </a:rPr>
                <a:t>=(1</a:t>
              </a:r>
              <a:r>
                <a:rPr lang="en-US" altLang="ja-JP" b="0" u="none" dirty="0">
                  <a:solidFill>
                    <a:srgbClr val="FF0000"/>
                  </a:solidFill>
                  <a:latin typeface="Symbol" pitchFamily="2" charset="2"/>
                </a:rPr>
                <a:t>-</a:t>
              </a:r>
              <a:r>
                <a:rPr lang="en-US" altLang="ja-JP" b="0" i="1" u="none" dirty="0">
                  <a:solidFill>
                    <a:srgbClr val="FF0000"/>
                  </a:solidFill>
                  <a:latin typeface="Calibri" panose="020F0502020204030204"/>
                </a:rPr>
                <a:t>Q</a:t>
              </a:r>
              <a:r>
                <a:rPr lang="en-US" altLang="ja-JP" b="0" u="none" dirty="0">
                  <a:solidFill>
                    <a:srgbClr val="FF0000"/>
                  </a:solidFill>
                  <a:latin typeface="Calibri" panose="020F0502020204030204"/>
                </a:rPr>
                <a:t>)</a:t>
              </a:r>
              <a:r>
                <a:rPr lang="en-US" altLang="ja-JP" b="0" u="none" baseline="30000" dirty="0">
                  <a:solidFill>
                    <a:srgbClr val="FF0000"/>
                  </a:solidFill>
                  <a:latin typeface="Calibri" panose="020F0502020204030204"/>
                </a:rPr>
                <a:t>1/2</a:t>
              </a:r>
              <a:r>
                <a:rPr lang="en-US" altLang="ja-JP" b="0" u="none" dirty="0">
                  <a:solidFill>
                    <a:prstClr val="black"/>
                  </a:solidFill>
                  <a:latin typeface="Calibri" panose="020F0502020204030204"/>
                </a:rPr>
                <a:t>Δ</a:t>
              </a:r>
              <a:endParaRPr lang="ja-JP" altLang="en-US" b="0" u="non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47691278-457F-4246-81EF-C3BAFEE1F9E9}"/>
                </a:ext>
              </a:extLst>
            </p:cNvPr>
            <p:cNvSpPr txBox="1"/>
            <p:nvPr/>
          </p:nvSpPr>
          <p:spPr>
            <a:xfrm>
              <a:off x="412220" y="5923178"/>
              <a:ext cx="2152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0" u="none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[</a:t>
              </a:r>
              <a:r>
                <a:rPr lang="en-US" altLang="ja-JP" b="0" u="none" dirty="0" err="1">
                  <a:solidFill>
                    <a:srgbClr val="FF0000"/>
                  </a:solidFill>
                  <a:latin typeface="Calibri" panose="020F0502020204030204"/>
                </a:rPr>
                <a:t>Δ</a:t>
              </a:r>
              <a:r>
                <a:rPr lang="en-US" altLang="ja-JP" b="0" u="none" baseline="-25000" dirty="0" err="1">
                  <a:solidFill>
                    <a:srgbClr val="FF0000"/>
                  </a:solidFill>
                  <a:latin typeface="Calibri" panose="020F0502020204030204"/>
                </a:rPr>
                <a:t>sta</a:t>
              </a:r>
              <a:r>
                <a:rPr lang="en-US" altLang="ja-JP" b="0" u="none" dirty="0">
                  <a:solidFill>
                    <a:prstClr val="black"/>
                  </a:solidFill>
                  <a:latin typeface="Calibri" panose="020F0502020204030204"/>
                </a:rPr>
                <a:t>, </a:t>
              </a:r>
              <a:r>
                <a:rPr lang="en-US" altLang="ja-JP" b="0" u="none" dirty="0" err="1">
                  <a:solidFill>
                    <a:srgbClr val="00B050"/>
                  </a:solidFill>
                  <a:latin typeface="Calibri" panose="020F0502020204030204"/>
                </a:rPr>
                <a:t>Δ</a:t>
              </a:r>
              <a:r>
                <a:rPr lang="en-US" altLang="ja-JP" b="0" u="none" baseline="-25000" dirty="0" err="1">
                  <a:solidFill>
                    <a:srgbClr val="00B050"/>
                  </a:solidFill>
                  <a:latin typeface="Calibri" panose="020F0502020204030204"/>
                </a:rPr>
                <a:t>dyn</a:t>
              </a:r>
              <a:r>
                <a:rPr lang="en-US" altLang="ja-JP" b="0" u="none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] </a:t>
              </a:r>
              <a:r>
                <a:rPr lang="ja-JP" altLang="en-US" b="0" u="none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→ </a:t>
              </a:r>
              <a:r>
                <a:rPr lang="en-US" altLang="ja-JP" b="0" u="none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[</a:t>
              </a:r>
              <a:r>
                <a:rPr lang="en-US" altLang="ja-JP" b="0" u="none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Δ, </a:t>
              </a:r>
              <a:r>
                <a:rPr lang="en-US" altLang="ja-JP" b="0" i="1" u="none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Q</a:t>
              </a:r>
              <a:r>
                <a:rPr lang="en-US" altLang="ja-JP" b="0" u="none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]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5" name="左中かっこ 4">
              <a:extLst>
                <a:ext uri="{FF2B5EF4-FFF2-40B4-BE49-F238E27FC236}">
                  <a16:creationId xmlns:a16="http://schemas.microsoft.com/office/drawing/2014/main" id="{413495AF-370B-45A1-821F-FD9F904E068E}"/>
                </a:ext>
              </a:extLst>
            </p:cNvPr>
            <p:cNvSpPr/>
            <p:nvPr/>
          </p:nvSpPr>
          <p:spPr>
            <a:xfrm>
              <a:off x="2564781" y="5672054"/>
              <a:ext cx="148365" cy="87273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F797048-DEA9-4DE4-8923-D22446524DB0}"/>
              </a:ext>
            </a:extLst>
          </p:cNvPr>
          <p:cNvSpPr txBox="1"/>
          <p:nvPr/>
        </p:nvSpPr>
        <p:spPr>
          <a:xfrm>
            <a:off x="3571413" y="2378479"/>
            <a:ext cx="69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B</a:t>
            </a:r>
            <a:r>
              <a:rPr kumimoji="1" lang="en-US" altLang="ja-JP" sz="16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rPr>
              <a:t>x,y,z</a:t>
            </a:r>
            <a:endParaRPr kumimoji="1" lang="ja-JP" altLang="en-US" sz="16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4CBD78-AE72-C744-FF19-222D91B5479F}"/>
              </a:ext>
            </a:extLst>
          </p:cNvPr>
          <p:cNvSpPr txBox="1"/>
          <p:nvPr/>
        </p:nvSpPr>
        <p:spPr>
          <a:xfrm>
            <a:off x="0" y="-895"/>
            <a:ext cx="9144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Extended DKT function </a:t>
            </a:r>
            <a:r>
              <a:rPr lang="en-US" altLang="ja-JP" sz="2400" b="0" i="1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G</a:t>
            </a:r>
            <a:r>
              <a:rPr lang="en-US" altLang="ja-JP" sz="2400" b="0" u="none" baseline="30000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EA</a:t>
            </a:r>
            <a:r>
              <a:rPr lang="en-US" altLang="ja-JP" sz="2400" b="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(</a:t>
            </a:r>
            <a:r>
              <a:rPr lang="en-US" altLang="ja-JP" sz="2400" b="0" i="1" u="none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t</a:t>
            </a:r>
            <a:r>
              <a:rPr lang="en-US" altLang="ja-JP" sz="2400" b="0" u="none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;Δ,Q,ν</a:t>
            </a:r>
            <a:r>
              <a:rPr lang="en-US" altLang="ja-JP" sz="2400" b="0" u="none" dirty="0">
                <a:solidFill>
                  <a:schemeClr val="accent5">
                    <a:lumMod val="50000"/>
                  </a:schemeClr>
                </a:solidFill>
                <a:latin typeface="+mn-lt"/>
                <a:ea typeface="Meiryo UI" panose="020B0604030504040204" pitchFamily="50" charset="-128"/>
              </a:rPr>
              <a:t>) obtained by Monte Carlo method</a:t>
            </a:r>
            <a:endParaRPr kumimoji="1" lang="ja-JP" altLang="en-US" sz="2400" b="0" u="none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3E5AA47-EADC-8A15-F91C-1783BD47E448}"/>
              </a:ext>
            </a:extLst>
          </p:cNvPr>
          <p:cNvGrpSpPr/>
          <p:nvPr/>
        </p:nvGrpSpPr>
        <p:grpSpPr>
          <a:xfrm>
            <a:off x="172392" y="1323486"/>
            <a:ext cx="1670787" cy="1313696"/>
            <a:chOff x="430833" y="1393544"/>
            <a:chExt cx="1429922" cy="1789041"/>
          </a:xfrm>
        </p:grpSpPr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B8A3A339-171B-49F8-A225-039F73547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499" y="1670828"/>
              <a:ext cx="835948" cy="1228571"/>
            </a:xfrm>
            <a:prstGeom prst="rect">
              <a:avLst/>
            </a:prstGeom>
          </p:spPr>
        </p:pic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B7A87777-C064-44E2-BB63-6569CB7FB8A4}"/>
                </a:ext>
              </a:extLst>
            </p:cNvPr>
            <p:cNvCxnSpPr/>
            <p:nvPr/>
          </p:nvCxnSpPr>
          <p:spPr>
            <a:xfrm>
              <a:off x="430833" y="2892920"/>
              <a:ext cx="1297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F8065087-C48B-41F2-801B-3630C3E9E27A}"/>
                </a:ext>
              </a:extLst>
            </p:cNvPr>
            <p:cNvCxnSpPr/>
            <p:nvPr/>
          </p:nvCxnSpPr>
          <p:spPr>
            <a:xfrm flipV="1">
              <a:off x="1017777" y="1434104"/>
              <a:ext cx="0" cy="1748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1862AD46-896E-4DD1-90CF-B2049E501A62}"/>
                </a:ext>
              </a:extLst>
            </p:cNvPr>
            <p:cNvCxnSpPr/>
            <p:nvPr/>
          </p:nvCxnSpPr>
          <p:spPr>
            <a:xfrm>
              <a:off x="795358" y="2237293"/>
              <a:ext cx="2224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3BCD1CC4-4508-4583-848C-C72332664D13}"/>
                </a:ext>
              </a:extLst>
            </p:cNvPr>
            <p:cNvCxnSpPr/>
            <p:nvPr/>
          </p:nvCxnSpPr>
          <p:spPr>
            <a:xfrm flipH="1">
              <a:off x="1129491" y="2237293"/>
              <a:ext cx="210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F4E6D4A-6510-49AC-8C5F-EEF330BC09F3}"/>
                </a:ext>
              </a:extLst>
            </p:cNvPr>
            <p:cNvSpPr txBox="1"/>
            <p:nvPr/>
          </p:nvSpPr>
          <p:spPr>
            <a:xfrm>
              <a:off x="1138188" y="2153635"/>
              <a:ext cx="722567" cy="46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600" b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sta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</a:t>
              </a:r>
              <a:r>
                <a:rPr kumimoji="1" lang="en-US" altLang="ja-JP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γ</a:t>
              </a:r>
              <a:r>
                <a:rPr kumimoji="1" lang="en-US" altLang="ja-JP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μ</a:t>
              </a:r>
              <a:endParaRPr kumimoji="1" lang="ja-JP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267253C-A411-4299-A30F-A5DEA02D3569}"/>
                </a:ext>
              </a:extLst>
            </p:cNvPr>
            <p:cNvSpPr txBox="1"/>
            <p:nvPr/>
          </p:nvSpPr>
          <p:spPr>
            <a:xfrm>
              <a:off x="784498" y="2841637"/>
              <a:ext cx="342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3D1AF9F1-015B-4E62-B754-A12C0E155A57}"/>
                </a:ext>
              </a:extLst>
            </p:cNvPr>
            <p:cNvSpPr txBox="1"/>
            <p:nvPr/>
          </p:nvSpPr>
          <p:spPr>
            <a:xfrm>
              <a:off x="1307552" y="2840379"/>
              <a:ext cx="5455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B</a:t>
              </a:r>
              <a:r>
                <a:rPr kumimoji="1" lang="en-US" altLang="ja-JP" sz="16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x,y,z</a:t>
              </a:r>
              <a:endParaRPr kumimoji="1" lang="ja-JP" alt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490FD84-2ED2-EB8B-7420-3C07EA4C81DD}"/>
                </a:ext>
              </a:extLst>
            </p:cNvPr>
            <p:cNvSpPr txBox="1"/>
            <p:nvPr/>
          </p:nvSpPr>
          <p:spPr>
            <a:xfrm>
              <a:off x="1024128" y="1393544"/>
              <a:ext cx="71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n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B</a:t>
              </a:r>
              <a:r>
                <a:rPr lang="en-US" altLang="ja-JP" sz="1600" b="0" u="none" baseline="-25000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loc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)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F8D803A2-81CD-B704-0E9A-1F49C9C91229}"/>
              </a:ext>
            </a:extLst>
          </p:cNvPr>
          <p:cNvGrpSpPr/>
          <p:nvPr/>
        </p:nvGrpSpPr>
        <p:grpSpPr>
          <a:xfrm>
            <a:off x="2719821" y="1344183"/>
            <a:ext cx="1508336" cy="1283704"/>
            <a:chOff x="438621" y="3746223"/>
            <a:chExt cx="1508336" cy="1748481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6C39AB88-DF72-40FB-BE14-69C2DE08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280" y="3907179"/>
              <a:ext cx="1079090" cy="1380952"/>
            </a:xfrm>
            <a:prstGeom prst="rect">
              <a:avLst/>
            </a:prstGeom>
          </p:spPr>
        </p:pic>
        <p:cxnSp>
          <p:nvCxnSpPr>
            <p:cNvPr id="99" name="直線矢印コネクタ 98">
              <a:extLst>
                <a:ext uri="{FF2B5EF4-FFF2-40B4-BE49-F238E27FC236}">
                  <a16:creationId xmlns:a16="http://schemas.microsoft.com/office/drawing/2014/main" id="{99BBAEF9-DB54-4028-8492-CFB59FB8BECE}"/>
                </a:ext>
              </a:extLst>
            </p:cNvPr>
            <p:cNvCxnSpPr/>
            <p:nvPr/>
          </p:nvCxnSpPr>
          <p:spPr>
            <a:xfrm>
              <a:off x="438621" y="5216677"/>
              <a:ext cx="12974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2380D7E1-EA19-4B0B-AF81-7181BC0DEDC7}"/>
                </a:ext>
              </a:extLst>
            </p:cNvPr>
            <p:cNvCxnSpPr/>
            <p:nvPr/>
          </p:nvCxnSpPr>
          <p:spPr>
            <a:xfrm flipV="1">
              <a:off x="1025565" y="3746223"/>
              <a:ext cx="0" cy="17484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B7E30709-F119-429F-BDA4-3B14FC4AD6DA}"/>
                </a:ext>
              </a:extLst>
            </p:cNvPr>
            <p:cNvSpPr txBox="1"/>
            <p:nvPr/>
          </p:nvSpPr>
          <p:spPr>
            <a:xfrm>
              <a:off x="792286" y="5153756"/>
              <a:ext cx="342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02" name="直線矢印コネクタ 101">
              <a:extLst>
                <a:ext uri="{FF2B5EF4-FFF2-40B4-BE49-F238E27FC236}">
                  <a16:creationId xmlns:a16="http://schemas.microsoft.com/office/drawing/2014/main" id="{E134F5BF-04D1-406D-A164-089A9A43E546}"/>
                </a:ext>
              </a:extLst>
            </p:cNvPr>
            <p:cNvCxnSpPr/>
            <p:nvPr/>
          </p:nvCxnSpPr>
          <p:spPr>
            <a:xfrm>
              <a:off x="804975" y="4549411"/>
              <a:ext cx="22241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2D7F1D70-E4E7-4E35-BBF1-35405B8003EB}"/>
                </a:ext>
              </a:extLst>
            </p:cNvPr>
            <p:cNvCxnSpPr/>
            <p:nvPr/>
          </p:nvCxnSpPr>
          <p:spPr>
            <a:xfrm flipH="1">
              <a:off x="1160023" y="4549411"/>
              <a:ext cx="210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9B4F9455-D0D7-4666-9353-A144C02EB438}"/>
                </a:ext>
              </a:extLst>
            </p:cNvPr>
            <p:cNvSpPr txBox="1"/>
            <p:nvPr/>
          </p:nvSpPr>
          <p:spPr>
            <a:xfrm>
              <a:off x="1152264" y="4449898"/>
              <a:ext cx="794693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600" b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dyn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</a:t>
              </a:r>
              <a:r>
                <a:rPr kumimoji="1" lang="en-US" altLang="ja-JP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γ</a:t>
              </a:r>
              <a:r>
                <a:rPr kumimoji="1" lang="en-US" altLang="ja-JP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μ</a:t>
              </a:r>
              <a:endParaRPr kumimoji="1" lang="ja-JP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FA5B10B-1807-A4A0-3227-8EED6478FDF7}"/>
                </a:ext>
              </a:extLst>
            </p:cNvPr>
            <p:cNvSpPr txBox="1"/>
            <p:nvPr/>
          </p:nvSpPr>
          <p:spPr>
            <a:xfrm>
              <a:off x="1132092" y="3786543"/>
              <a:ext cx="71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n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(</a:t>
              </a:r>
              <a:r>
                <a: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B</a:t>
              </a:r>
              <a:r>
                <a:rPr lang="en-US" altLang="ja-JP" sz="1600" b="0" u="none" baseline="-25000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loc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)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C7F35BA0-F658-5851-CABE-C97BC1CC9B31}"/>
              </a:ext>
            </a:extLst>
          </p:cNvPr>
          <p:cNvGrpSpPr/>
          <p:nvPr/>
        </p:nvGrpSpPr>
        <p:grpSpPr>
          <a:xfrm>
            <a:off x="4627251" y="5537270"/>
            <a:ext cx="4348554" cy="1000180"/>
            <a:chOff x="4627251" y="5537270"/>
            <a:chExt cx="4348554" cy="100018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7DD9B36-1657-4BD6-AD92-27B7644B86CC}"/>
                </a:ext>
              </a:extLst>
            </p:cNvPr>
            <p:cNvSpPr/>
            <p:nvPr/>
          </p:nvSpPr>
          <p:spPr>
            <a:xfrm>
              <a:off x="4627251" y="5537270"/>
              <a:ext cx="43485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u="none" dirty="0">
                  <a:solidFill>
                    <a:srgbClr val="0432FF"/>
                  </a:solidFill>
                  <a:latin typeface="+mn-lt"/>
                </a:rPr>
                <a:t>Edwards–Anderson-type</a:t>
              </a:r>
              <a:r>
                <a:rPr lang="ja-JP" altLang="en-US" u="none" dirty="0">
                  <a:solidFill>
                    <a:srgbClr val="0432FF"/>
                  </a:solidFill>
                  <a:latin typeface="+mn-lt"/>
                </a:rPr>
                <a:t> </a:t>
              </a:r>
              <a:r>
                <a:rPr lang="en-US" altLang="ja-JP" u="none" dirty="0">
                  <a:solidFill>
                    <a:srgbClr val="0432FF"/>
                  </a:solidFill>
                  <a:latin typeface="+mn-lt"/>
                </a:rPr>
                <a:t>autocorrelation</a:t>
              </a:r>
              <a:endParaRPr lang="ja-JP" altLang="en-US" u="none" dirty="0">
                <a:solidFill>
                  <a:srgbClr val="0432FF"/>
                </a:solidFill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123A6B60-CAEA-FDA9-7871-64F5E4EA969B}"/>
                    </a:ext>
                  </a:extLst>
                </p:cNvPr>
                <p:cNvSpPr txBox="1"/>
                <p:nvPr/>
              </p:nvSpPr>
              <p:spPr>
                <a:xfrm>
                  <a:off x="4750580" y="5972552"/>
                  <a:ext cx="4041043" cy="5648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sz="16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ja-JP" sz="1600" b="0" i="0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loc</m:t>
                                </m:r>
                              </m:sub>
                            </m:sSub>
                            <m:r>
                              <a:rPr kumimoji="1" lang="en-US" altLang="ja-JP" sz="16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  <m:sSub>
                              <m:sSubPr>
                                <m:ctrlP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ja-JP" sz="1600" b="0" i="0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loc</m:t>
                                </m:r>
                              </m:sub>
                            </m:sSub>
                            <m:r>
                              <a:rPr kumimoji="1" lang="en-US" altLang="ja-JP" sz="16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ja-JP" sz="16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sz="16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p>
                                <m: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sub>
                              <m:sup>
                                <m:r>
                                  <a:rPr kumimoji="1" lang="en-US" altLang="ja-JP" sz="1600" b="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kumimoji="1" lang="en-US" altLang="ja-JP" sz="16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kumimoji="1"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kumimoji="1" lang="en-US" altLang="ja-JP" sz="16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1600" b="0" i="1" u="none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m:rPr>
                            <m:sty m:val="p"/>
                          </m:rPr>
                          <a:rPr kumimoji="1" lang="en-US" altLang="ja-JP" sz="16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kumimoji="1" lang="en-US" altLang="ja-JP" sz="16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kumimoji="1" lang="en-US" altLang="ja-JP" sz="16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1" lang="en-US" altLang="ja-JP" sz="16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1600" b="0" i="1" u="none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123A6B60-CAEA-FDA9-7871-64F5E4EA96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580" y="5972552"/>
                  <a:ext cx="4041043" cy="564898"/>
                </a:xfrm>
                <a:prstGeom prst="rect">
                  <a:avLst/>
                </a:prstGeom>
                <a:blipFill>
                  <a:blip r:embed="rId4"/>
                  <a:stretch>
                    <a:fillRect r="-625" b="-88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BD75A947-97C6-6FDA-4C3C-D879AAA3B773}"/>
              </a:ext>
            </a:extLst>
          </p:cNvPr>
          <p:cNvGrpSpPr/>
          <p:nvPr/>
        </p:nvGrpSpPr>
        <p:grpSpPr>
          <a:xfrm>
            <a:off x="1635903" y="1107069"/>
            <a:ext cx="1185978" cy="1026172"/>
            <a:chOff x="1635903" y="1107069"/>
            <a:chExt cx="1185978" cy="1026172"/>
          </a:xfrm>
        </p:grpSpPr>
        <p:sp>
          <p:nvSpPr>
            <p:cNvPr id="54" name="楕円 20">
              <a:extLst>
                <a:ext uri="{FF2B5EF4-FFF2-40B4-BE49-F238E27FC236}">
                  <a16:creationId xmlns:a16="http://schemas.microsoft.com/office/drawing/2014/main" id="{2FF5ED5F-8A65-2CED-43AF-567816E96F01}"/>
                </a:ext>
              </a:extLst>
            </p:cNvPr>
            <p:cNvSpPr/>
            <p:nvPr/>
          </p:nvSpPr>
          <p:spPr>
            <a:xfrm>
              <a:off x="1635903" y="1268675"/>
              <a:ext cx="792399" cy="79239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64000">
                  <a:srgbClr val="FFD1D1">
                    <a:alpha val="20000"/>
                  </a:srgbClr>
                </a:gs>
                <a:gs pos="100000">
                  <a:srgbClr val="FFD1D1">
                    <a:alpha val="78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7A8520B-49CD-4F8E-835A-B31474E4F55D}"/>
                </a:ext>
              </a:extLst>
            </p:cNvPr>
            <p:cNvSpPr txBox="1"/>
            <p:nvPr/>
          </p:nvSpPr>
          <p:spPr>
            <a:xfrm>
              <a:off x="1765103" y="1798603"/>
              <a:ext cx="365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B</a:t>
              </a:r>
              <a:r>
                <a:rPr kumimoji="1" lang="en-US" altLang="ja-JP" sz="14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x</a:t>
              </a:r>
              <a:endParaRPr kumimoji="1" lang="ja-JP" altLang="en-US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593545D3-053D-1A75-9467-9645B4F2B33C}"/>
                </a:ext>
              </a:extLst>
            </p:cNvPr>
            <p:cNvSpPr txBox="1"/>
            <p:nvPr/>
          </p:nvSpPr>
          <p:spPr>
            <a:xfrm flipH="1">
              <a:off x="1809861" y="1530299"/>
              <a:ext cx="2513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400" b="0" u="none" dirty="0">
                  <a:solidFill>
                    <a:prstClr val="black"/>
                  </a:solidFill>
                  <a:latin typeface="Helvetica" pitchFamily="2" charset="0"/>
                  <a:ea typeface="游ゴシック" panose="020B0400000000000000" pitchFamily="50" charset="-128"/>
                  <a:cs typeface="+mn-cs"/>
                </a:rPr>
                <a:t>0</a:t>
              </a:r>
              <a:endParaRPr lang="ja-JP" altLang="en-US" sz="1400" b="0" u="none" baseline="-25000" dirty="0">
                <a:solidFill>
                  <a:prstClr val="black"/>
                </a:solidFill>
                <a:latin typeface="Helvetica" pitchFamily="2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円/楕円 61">
              <a:extLst>
                <a:ext uri="{FF2B5EF4-FFF2-40B4-BE49-F238E27FC236}">
                  <a16:creationId xmlns:a16="http://schemas.microsoft.com/office/drawing/2014/main" id="{EE6746A1-9859-1117-7E9A-DCC9CC6E1A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21783" y="1676457"/>
              <a:ext cx="26300" cy="26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cxnSp>
          <p:nvCxnSpPr>
            <p:cNvPr id="63" name="直線矢印コネクタ 62">
              <a:extLst>
                <a:ext uri="{FF2B5EF4-FFF2-40B4-BE49-F238E27FC236}">
                  <a16:creationId xmlns:a16="http://schemas.microsoft.com/office/drawing/2014/main" id="{685FE06C-A16E-4BC6-2539-04125CA7E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1159" y="1689251"/>
              <a:ext cx="4997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AFA93B0E-998F-12D5-561A-58824680B1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4309" y="1207597"/>
              <a:ext cx="0" cy="4734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73E742EA-B1F7-07B4-96A8-1F4D44C68E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2234" y="1682151"/>
              <a:ext cx="286336" cy="3050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AC44716C-236B-9534-AD2D-DF1CF7A466C8}"/>
                </a:ext>
              </a:extLst>
            </p:cNvPr>
            <p:cNvSpPr txBox="1"/>
            <p:nvPr/>
          </p:nvSpPr>
          <p:spPr>
            <a:xfrm>
              <a:off x="2021159" y="1107069"/>
              <a:ext cx="4425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B</a:t>
              </a:r>
              <a:r>
                <a:rPr kumimoji="1" lang="en-US" altLang="ja-JP" sz="1400" b="0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z</a:t>
              </a:r>
              <a:endParaRPr kumimoji="1" lang="ja-JP" altLang="en-US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A8E3BD90-1581-11D1-9BA4-904930017E9A}"/>
                </a:ext>
              </a:extLst>
            </p:cNvPr>
            <p:cNvSpPr txBox="1"/>
            <p:nvPr/>
          </p:nvSpPr>
          <p:spPr>
            <a:xfrm>
              <a:off x="2147814" y="1825464"/>
              <a:ext cx="498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/</a:t>
              </a:r>
              <a:r>
                <a:rPr kumimoji="1" lang="en-US" altLang="ja-JP" sz="1400" b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γ</a:t>
              </a:r>
              <a:r>
                <a:rPr kumimoji="1" lang="en-US" altLang="ja-JP" sz="1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游ゴシック" panose="020B0400000000000000" pitchFamily="50" charset="-128"/>
                  <a:cs typeface="+mn-cs"/>
                </a:rPr>
                <a:t>μ</a:t>
              </a:r>
              <a:endParaRPr kumimoji="1" lang="ja-JP" alt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9A00732E-07F1-3ABF-A8C4-DAD8F23DAA5E}"/>
                </a:ext>
              </a:extLst>
            </p:cNvPr>
            <p:cNvSpPr txBox="1"/>
            <p:nvPr/>
          </p:nvSpPr>
          <p:spPr>
            <a:xfrm>
              <a:off x="2439745" y="1533479"/>
              <a:ext cx="382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B</a:t>
              </a:r>
              <a:r>
                <a:rPr kumimoji="1" lang="en-US" altLang="ja-JP" sz="14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Meiryo UI" panose="020B0604030504040204" pitchFamily="50" charset="-128"/>
                  <a:cs typeface="+mn-cs"/>
                </a:rPr>
                <a:t>y</a:t>
              </a:r>
              <a:endParaRPr kumimoji="1" lang="ja-JP" altLang="en-US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CD1FBA1C-283B-A447-B8FD-37093DEA46F4}"/>
              </a:ext>
            </a:extLst>
          </p:cNvPr>
          <p:cNvGrpSpPr/>
          <p:nvPr/>
        </p:nvGrpSpPr>
        <p:grpSpPr>
          <a:xfrm>
            <a:off x="3745752" y="2949875"/>
            <a:ext cx="5108477" cy="2446271"/>
            <a:chOff x="3745752" y="2949875"/>
            <a:chExt cx="5108477" cy="2446271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851CD28-AD5C-456A-B2D9-795101817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423" b="6078"/>
            <a:stretch/>
          </p:blipFill>
          <p:spPr>
            <a:xfrm>
              <a:off x="4808894" y="2949875"/>
              <a:ext cx="2674804" cy="2133826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413EE773-FD0E-42F5-8D97-6CD858D5E64B}"/>
                </a:ext>
              </a:extLst>
            </p:cNvPr>
            <p:cNvSpPr txBox="1"/>
            <p:nvPr/>
          </p:nvSpPr>
          <p:spPr>
            <a:xfrm>
              <a:off x="5810589" y="3112965"/>
              <a:ext cx="1617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N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=100,000,000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AED442BC-9E25-4F5D-A25E-62A7994145F9}"/>
                </a:ext>
              </a:extLst>
            </p:cNvPr>
            <p:cNvSpPr txBox="1"/>
            <p:nvPr/>
          </p:nvSpPr>
          <p:spPr>
            <a:xfrm>
              <a:off x="6054436" y="3438836"/>
              <a:ext cx="1039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b="0" u="none" dirty="0">
                  <a:solidFill>
                    <a:prstClr val="black"/>
                  </a:solidFill>
                  <a:latin typeface="+mn-lt"/>
                  <a:ea typeface="Meiryo UI" panose="020B0604030504040204" pitchFamily="50" charset="-128"/>
                  <a:cs typeface="+mn-cs"/>
                </a:rPr>
                <a:t>averaged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B84AEF0D-7869-4D18-8F31-B95ACE7EB0E2}"/>
                </a:ext>
              </a:extLst>
            </p:cNvPr>
            <p:cNvSpPr txBox="1"/>
            <p:nvPr/>
          </p:nvSpPr>
          <p:spPr>
            <a:xfrm>
              <a:off x="5151382" y="4575869"/>
              <a:ext cx="1242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200" b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sta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 </a:t>
              </a:r>
              <a:r>
                <a:rPr kumimoji="1" lang="en-US" altLang="ja-JP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200" b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dyn</a:t>
              </a:r>
              <a:r>
                <a:rPr kumimoji="1" lang="en-US" altLang="ja-JP" sz="1200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lang="en-US" altLang="ja-JP" sz="1200" b="0" u="none" dirty="0"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lang="en-US" altLang="ja-JP" sz="1200" b="0" i="1" u="none" dirty="0"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lang="en-US" altLang="ja-JP" sz="1200" b="0" u="none" dirty="0"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=0.5)</a:t>
              </a:r>
              <a:endParaRPr kumimoji="1" lang="ja-JP" altLang="en-US" sz="1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D6843304-C79B-45BD-9FB0-C2195BD73C78}"/>
                </a:ext>
              </a:extLst>
            </p:cNvPr>
            <p:cNvSpPr txBox="1"/>
            <p:nvPr/>
          </p:nvSpPr>
          <p:spPr>
            <a:xfrm>
              <a:off x="5151382" y="4324679"/>
              <a:ext cx="554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b="0" u="none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Δ/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ν=1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0441B5FF-7EFA-405E-BBEB-9322F60AFC32}"/>
                </a:ext>
              </a:extLst>
            </p:cNvPr>
            <p:cNvSpPr/>
            <p:nvPr/>
          </p:nvSpPr>
          <p:spPr>
            <a:xfrm>
              <a:off x="7575225" y="3732193"/>
              <a:ext cx="127900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G</a:t>
              </a:r>
              <a:r>
                <a:rPr kumimoji="0" lang="en-US" altLang="ja-JP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EA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kumimoji="0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t</a:t>
              </a:r>
              <a:r>
                <a:rPr kumimoji="0" lang="en-US" altLang="ja-JP" sz="1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;</a:t>
              </a:r>
              <a:r>
                <a:rPr lang="en-US" altLang="ja-JP" b="0" u="none" dirty="0" err="1">
                  <a:solidFill>
                    <a:prstClr val="black"/>
                  </a:solidFill>
                  <a:latin typeface="+mn-lt"/>
                  <a:ea typeface="游ゴシック Light" panose="020B0300000000000000" pitchFamily="50" charset="-128"/>
                  <a:cs typeface="+mj-cs"/>
                </a:rPr>
                <a:t>Δ,</a:t>
              </a:r>
              <a:r>
                <a:rPr lang="en-US" altLang="ja-JP" b="0" i="1" u="none" dirty="0" err="1">
                  <a:solidFill>
                    <a:prstClr val="black"/>
                  </a:solidFill>
                  <a:latin typeface="+mn-lt"/>
                  <a:ea typeface="游ゴシック Light" panose="020B0300000000000000" pitchFamily="50" charset="-128"/>
                  <a:cs typeface="+mj-cs"/>
                </a:rPr>
                <a:t>Q</a:t>
              </a:r>
              <a:r>
                <a:rPr lang="en-US" altLang="ja-JP" b="0" u="none" dirty="0" err="1">
                  <a:solidFill>
                    <a:prstClr val="black"/>
                  </a:solidFill>
                  <a:latin typeface="+mn-lt"/>
                  <a:ea typeface="游ゴシック Light" panose="020B0300000000000000" pitchFamily="50" charset="-128"/>
                  <a:cs typeface="+mj-cs"/>
                </a:rPr>
                <a:t>,ν</a:t>
              </a:r>
              <a:r>
                <a: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)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0C1794EF-AF5E-4A1D-9D05-A7B1E04D4FCE}"/>
                </a:ext>
              </a:extLst>
            </p:cNvPr>
            <p:cNvSpPr/>
            <p:nvPr/>
          </p:nvSpPr>
          <p:spPr>
            <a:xfrm rot="16200000">
              <a:off x="4312300" y="3703563"/>
              <a:ext cx="6094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0" i="1" u="none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G</a:t>
              </a:r>
              <a:r>
                <a:rPr lang="en-US" altLang="ja-JP" b="0" i="1" u="none" baseline="-25000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z</a:t>
              </a:r>
              <a:r>
                <a:rPr lang="en-US" altLang="ja-JP" b="0" u="none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(</a:t>
              </a:r>
              <a:r>
                <a:rPr lang="en-US" altLang="ja-JP" b="0" i="1" u="none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t</a:t>
              </a:r>
              <a:r>
                <a:rPr lang="en-US" altLang="ja-JP" b="0" u="none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)</a:t>
              </a:r>
              <a:endParaRPr lang="ja-JP" altLang="en-US" dirty="0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77A7DAC7-1541-427F-BC37-0C27DE891CBF}"/>
                </a:ext>
              </a:extLst>
            </p:cNvPr>
            <p:cNvSpPr/>
            <p:nvPr/>
          </p:nvSpPr>
          <p:spPr>
            <a:xfrm>
              <a:off x="6073792" y="5026814"/>
              <a:ext cx="391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0" u="none" dirty="0" err="1">
                  <a:solidFill>
                    <a:prstClr val="black"/>
                  </a:solidFill>
                  <a:latin typeface="Calibri" panose="020F0502020204030204"/>
                </a:rPr>
                <a:t>Δ</a:t>
              </a:r>
              <a:r>
                <a:rPr lang="en-US" altLang="ja-JP" b="0" i="1" u="none" dirty="0" err="1">
                  <a:solidFill>
                    <a:prstClr val="black"/>
                  </a:solidFill>
                  <a:latin typeface="Calibri" panose="020F0502020204030204"/>
                </a:rPr>
                <a:t>t</a:t>
              </a:r>
              <a:endParaRPr lang="ja-JP" altLang="en-US" i="1" dirty="0"/>
            </a:p>
          </p:txBody>
        </p:sp>
        <p:sp>
          <p:nvSpPr>
            <p:cNvPr id="49" name="矢印: 下 5">
              <a:extLst>
                <a:ext uri="{FF2B5EF4-FFF2-40B4-BE49-F238E27FC236}">
                  <a16:creationId xmlns:a16="http://schemas.microsoft.com/office/drawing/2014/main" id="{02CECD78-6001-2D14-174E-B436B420A82F}"/>
                </a:ext>
              </a:extLst>
            </p:cNvPr>
            <p:cNvSpPr/>
            <p:nvPr/>
          </p:nvSpPr>
          <p:spPr>
            <a:xfrm rot="16200000">
              <a:off x="3600178" y="3714429"/>
              <a:ext cx="731519" cy="440371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10B727E-E3D1-F93E-2777-FB272EB68CFC}"/>
                </a:ext>
              </a:extLst>
            </p:cNvPr>
            <p:cNvCxnSpPr/>
            <p:nvPr/>
          </p:nvCxnSpPr>
          <p:spPr>
            <a:xfrm>
              <a:off x="5039022" y="3962534"/>
              <a:ext cx="238233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15017B81-6CED-8EF8-6C43-3AD0D089F2ED}"/>
              </a:ext>
            </a:extLst>
          </p:cNvPr>
          <p:cNvGrpSpPr/>
          <p:nvPr/>
        </p:nvGrpSpPr>
        <p:grpSpPr>
          <a:xfrm>
            <a:off x="4240587" y="1204927"/>
            <a:ext cx="1479986" cy="893862"/>
            <a:chOff x="4240587" y="1204927"/>
            <a:chExt cx="1479986" cy="893862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BB70C37C-F9E2-93D9-7721-4CF5E4334599}"/>
                </a:ext>
              </a:extLst>
            </p:cNvPr>
            <p:cNvSpPr txBox="1"/>
            <p:nvPr/>
          </p:nvSpPr>
          <p:spPr>
            <a:xfrm>
              <a:off x="4632591" y="1791012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kumimoji="1" lang="en-US" altLang="ja-JP" sz="1400" b="0" u="none" baseline="-25000" dirty="0">
                  <a:latin typeface="+mn-lt"/>
                </a:rPr>
                <a:t>1</a:t>
              </a:r>
              <a:endParaRPr lang="ja-JP" altLang="en-US" sz="1400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5254E04A-FF1F-AC8E-211A-1FE272B6F663}"/>
                </a:ext>
              </a:extLst>
            </p:cNvPr>
            <p:cNvSpPr txBox="1"/>
            <p:nvPr/>
          </p:nvSpPr>
          <p:spPr>
            <a:xfrm>
              <a:off x="4240587" y="1426603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lang="en-US" altLang="ja-JP" sz="1400" b="0" i="1" u="none" baseline="-25000" dirty="0">
                  <a:latin typeface="+mn-lt"/>
                </a:rPr>
                <a:t>2</a:t>
              </a:r>
              <a:endParaRPr lang="ja-JP" altLang="en-US" sz="1400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B901AB9C-A619-6782-B33F-513EFBFE62DA}"/>
                </a:ext>
              </a:extLst>
            </p:cNvPr>
            <p:cNvSpPr txBox="1"/>
            <p:nvPr/>
          </p:nvSpPr>
          <p:spPr>
            <a:xfrm>
              <a:off x="5296999" y="1204927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lang="en-US" altLang="ja-JP" sz="1400" b="0" u="none" baseline="-25000" dirty="0">
                  <a:latin typeface="+mn-lt"/>
                </a:rPr>
                <a:t>3</a:t>
              </a:r>
              <a:endParaRPr lang="ja-JP" altLang="en-US" sz="1400"/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0B02EF22-D67A-CA47-8486-CC9E4FCF7AEF}"/>
              </a:ext>
            </a:extLst>
          </p:cNvPr>
          <p:cNvGrpSpPr/>
          <p:nvPr/>
        </p:nvGrpSpPr>
        <p:grpSpPr>
          <a:xfrm>
            <a:off x="428229" y="2951942"/>
            <a:ext cx="3010134" cy="2467295"/>
            <a:chOff x="428229" y="2951942"/>
            <a:chExt cx="3010134" cy="246729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BA18750-0047-4C04-A7F2-FDEB8AADB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87" b="6374"/>
            <a:stretch/>
          </p:blipFill>
          <p:spPr>
            <a:xfrm>
              <a:off x="763559" y="2951942"/>
              <a:ext cx="2674804" cy="2152535"/>
            </a:xfrm>
            <a:prstGeom prst="rect">
              <a:avLst/>
            </a:prstGeom>
          </p:spPr>
        </p:pic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309B94AD-FEC9-4640-A176-BF57DEADF403}"/>
                </a:ext>
              </a:extLst>
            </p:cNvPr>
            <p:cNvCxnSpPr/>
            <p:nvPr/>
          </p:nvCxnSpPr>
          <p:spPr>
            <a:xfrm>
              <a:off x="1803416" y="3842292"/>
              <a:ext cx="0" cy="337639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>
              <a:extLst>
                <a:ext uri="{FF2B5EF4-FFF2-40B4-BE49-F238E27FC236}">
                  <a16:creationId xmlns:a16="http://schemas.microsoft.com/office/drawing/2014/main" id="{3D655D7D-5D17-4758-AD07-C7BAD7C74459}"/>
                </a:ext>
              </a:extLst>
            </p:cNvPr>
            <p:cNvCxnSpPr/>
            <p:nvPr/>
          </p:nvCxnSpPr>
          <p:spPr>
            <a:xfrm>
              <a:off x="2227186" y="4055785"/>
              <a:ext cx="0" cy="337639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5988208D-4B0E-4EF0-B7C5-24AA8A9637E4}"/>
                </a:ext>
              </a:extLst>
            </p:cNvPr>
            <p:cNvSpPr txBox="1"/>
            <p:nvPr/>
          </p:nvSpPr>
          <p:spPr>
            <a:xfrm>
              <a:off x="2543196" y="3173398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N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C725C2FF-B527-4411-AE45-25899FFE43AB}"/>
                </a:ext>
              </a:extLst>
            </p:cNvPr>
            <p:cNvSpPr txBox="1"/>
            <p:nvPr/>
          </p:nvSpPr>
          <p:spPr>
            <a:xfrm>
              <a:off x="1014493" y="4331663"/>
              <a:ext cx="554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b="0" u="none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Δ/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ν=1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B68A224D-1996-491D-A36C-68CCFB3757BA}"/>
                </a:ext>
              </a:extLst>
            </p:cNvPr>
            <p:cNvSpPr/>
            <p:nvPr/>
          </p:nvSpPr>
          <p:spPr>
            <a:xfrm rot="16200000">
              <a:off x="302553" y="3829923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0" i="1" u="none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G</a:t>
              </a:r>
              <a:r>
                <a:rPr lang="en-US" altLang="ja-JP" b="0" i="1" u="none" baseline="-25000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z</a:t>
              </a:r>
              <a:r>
                <a:rPr lang="en-US" altLang="ja-JP" b="0" u="none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(</a:t>
              </a:r>
              <a:r>
                <a:rPr lang="en-US" altLang="ja-JP" b="0" i="1" u="none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t</a:t>
              </a:r>
              <a:r>
                <a:rPr lang="en-US" altLang="ja-JP" b="0" u="none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)</a:t>
              </a:r>
              <a:endParaRPr lang="ja-JP" altLang="en-US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2397636-9107-4B96-A613-3EBC16798D08}"/>
                </a:ext>
              </a:extLst>
            </p:cNvPr>
            <p:cNvSpPr/>
            <p:nvPr/>
          </p:nvSpPr>
          <p:spPr>
            <a:xfrm>
              <a:off x="2005388" y="5049905"/>
              <a:ext cx="391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0" u="none" dirty="0" err="1">
                  <a:solidFill>
                    <a:prstClr val="black"/>
                  </a:solidFill>
                  <a:latin typeface="Calibri" panose="020F0502020204030204"/>
                </a:rPr>
                <a:t>Δ</a:t>
              </a:r>
              <a:r>
                <a:rPr lang="en-US" altLang="ja-JP" b="0" i="1" u="none" dirty="0" err="1">
                  <a:solidFill>
                    <a:prstClr val="black"/>
                  </a:solidFill>
                  <a:latin typeface="Calibri" panose="020F0502020204030204"/>
                </a:rPr>
                <a:t>t</a:t>
              </a:r>
              <a:endParaRPr lang="ja-JP" altLang="en-US" i="1" dirty="0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D09CC3A-D290-7680-6E00-6351BEE88374}"/>
                </a:ext>
              </a:extLst>
            </p:cNvPr>
            <p:cNvSpPr txBox="1"/>
            <p:nvPr/>
          </p:nvSpPr>
          <p:spPr>
            <a:xfrm>
              <a:off x="1014493" y="4593964"/>
              <a:ext cx="1242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200" b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sta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 </a:t>
              </a:r>
              <a:r>
                <a:rPr kumimoji="1" lang="en-US" altLang="ja-JP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Δ</a:t>
              </a:r>
              <a:r>
                <a:rPr kumimoji="1" lang="en-US" altLang="ja-JP" sz="1200" b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dyn</a:t>
              </a:r>
              <a:r>
                <a:rPr kumimoji="1" lang="en-US" altLang="ja-JP" sz="1200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lang="en-US" altLang="ja-JP" sz="1200" b="0" u="none" dirty="0"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lang="en-US" altLang="ja-JP" sz="1200" b="0" i="1" u="none" dirty="0"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Q</a:t>
              </a:r>
              <a:r>
                <a:rPr lang="en-US" altLang="ja-JP" sz="1200" b="0" u="none" dirty="0"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=0.5)</a:t>
              </a:r>
              <a:endParaRPr kumimoji="1" lang="ja-JP" altLang="en-US" sz="12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E8C24663-8033-2780-4927-EE743B09927E}"/>
                </a:ext>
              </a:extLst>
            </p:cNvPr>
            <p:cNvCxnSpPr/>
            <p:nvPr/>
          </p:nvCxnSpPr>
          <p:spPr>
            <a:xfrm>
              <a:off x="979233" y="3969514"/>
              <a:ext cx="238233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543C957F-E7A6-964A-A646-90486E296624}"/>
                </a:ext>
              </a:extLst>
            </p:cNvPr>
            <p:cNvSpPr txBox="1"/>
            <p:nvPr/>
          </p:nvSpPr>
          <p:spPr>
            <a:xfrm>
              <a:off x="1441591" y="3349512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kumimoji="1" lang="en-US" altLang="ja-JP" sz="1400" b="0" u="none" baseline="-25000" dirty="0">
                  <a:latin typeface="+mn-lt"/>
                </a:rPr>
                <a:t>1</a:t>
              </a:r>
              <a:endParaRPr lang="ja-JP" altLang="en-US" sz="1400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54C7085C-478C-B247-A840-3A28F2F18B64}"/>
                </a:ext>
              </a:extLst>
            </p:cNvPr>
            <p:cNvSpPr txBox="1"/>
            <p:nvPr/>
          </p:nvSpPr>
          <p:spPr>
            <a:xfrm>
              <a:off x="1809861" y="4170790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kumimoji="1" lang="en-US" altLang="ja-JP" sz="1400" b="0" u="none" baseline="-25000" dirty="0">
                  <a:latin typeface="+mn-lt"/>
                </a:rPr>
                <a:t>2</a:t>
              </a:r>
              <a:endParaRPr lang="ja-JP" altLang="en-US" sz="1400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F1D877FB-6363-1244-AD25-BCF6F384A569}"/>
                </a:ext>
              </a:extLst>
            </p:cNvPr>
            <p:cNvSpPr txBox="1"/>
            <p:nvPr/>
          </p:nvSpPr>
          <p:spPr>
            <a:xfrm>
              <a:off x="2644418" y="4426636"/>
              <a:ext cx="4235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0" i="1" u="none" dirty="0">
                  <a:latin typeface="+mn-lt"/>
                </a:rPr>
                <a:t>t</a:t>
              </a:r>
              <a:r>
                <a:rPr kumimoji="1" lang="en-US" altLang="ja-JP" sz="1400" b="0" u="none" baseline="-25000" dirty="0">
                  <a:latin typeface="+mn-lt"/>
                </a:rPr>
                <a:t>3</a:t>
              </a:r>
              <a:endParaRPr lang="ja-JP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3019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2214</Words>
  <Application>Microsoft Macintosh PowerPoint</Application>
  <PresentationFormat>画面に合わせる (4:3)</PresentationFormat>
  <Paragraphs>356</Paragraphs>
  <Slides>19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31" baseType="lpstr">
      <vt:lpstr>Meiryo UI</vt:lpstr>
      <vt:lpstr>游ゴシック</vt:lpstr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Wingdings</vt:lpstr>
      <vt:lpstr>1_Office テーマ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Pr-mu-Pr</dc:title>
  <dc:creator/>
  <cp:lastModifiedBy/>
  <cp:revision>2133</cp:revision>
  <cp:lastPrinted>2025-07-08T07:55:08Z</cp:lastPrinted>
  <dcterms:created xsi:type="dcterms:W3CDTF">2006-07-19T04:54:43Z</dcterms:created>
  <dcterms:modified xsi:type="dcterms:W3CDTF">2025-07-29T00:57:09Z</dcterms:modified>
</cp:coreProperties>
</file>