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43" r:id="rId2"/>
  </p:sldMasterIdLst>
  <p:notesMasterIdLst>
    <p:notesMasterId r:id="rId26"/>
  </p:notesMasterIdLst>
  <p:sldIdLst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1032" r:id="rId11"/>
    <p:sldId id="1033" r:id="rId12"/>
    <p:sldId id="1050" r:id="rId13"/>
    <p:sldId id="1034" r:id="rId14"/>
    <p:sldId id="1036" r:id="rId15"/>
    <p:sldId id="1037" r:id="rId16"/>
    <p:sldId id="1049" r:id="rId17"/>
    <p:sldId id="1039" r:id="rId18"/>
    <p:sldId id="1040" r:id="rId19"/>
    <p:sldId id="1041" r:id="rId20"/>
    <p:sldId id="1042" r:id="rId21"/>
    <p:sldId id="1044" r:id="rId22"/>
    <p:sldId id="1051" r:id="rId23"/>
    <p:sldId id="1052" r:id="rId24"/>
    <p:sldId id="104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59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3" d="100"/>
          <a:sy n="93" d="100"/>
        </p:scale>
        <p:origin x="92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0A2D7-D843-4160-B804-988F9788A513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de-CH"/>
        </a:p>
      </dgm:t>
    </dgm:pt>
    <dgm:pt modelId="{3DAD058D-E404-4ACE-BE08-2E67670179C5}">
      <dgm:prSet phldrT="[Text]"/>
      <dgm:spPr/>
      <dgm:t>
        <a:bodyPr/>
        <a:lstStyle/>
        <a:p>
          <a:r>
            <a:rPr lang="en-US" dirty="0"/>
            <a:t>Superconductivity in undoped compounds</a:t>
          </a:r>
          <a:endParaRPr lang="de-CH" dirty="0"/>
        </a:p>
      </dgm:t>
    </dgm:pt>
    <dgm:pt modelId="{D2FDE7C2-2D27-45FA-A15A-A1A1F8353260}" type="parTrans" cxnId="{DF512A1C-D2AB-4A08-8244-98F61C25FC03}">
      <dgm:prSet/>
      <dgm:spPr/>
      <dgm:t>
        <a:bodyPr/>
        <a:lstStyle/>
        <a:p>
          <a:endParaRPr lang="de-CH"/>
        </a:p>
      </dgm:t>
    </dgm:pt>
    <dgm:pt modelId="{6CACDA9D-C598-45B0-A053-541C4188DA61}" type="sibTrans" cxnId="{DF512A1C-D2AB-4A08-8244-98F61C25FC03}">
      <dgm:prSet/>
      <dgm:spPr/>
      <dgm:t>
        <a:bodyPr/>
        <a:lstStyle/>
        <a:p>
          <a:endParaRPr lang="de-CH"/>
        </a:p>
      </dgm:t>
    </dgm:pt>
    <dgm:pt modelId="{5DA5F666-E142-4A39-B71B-A3CE97194488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Enhancing superconductivity</a:t>
          </a:r>
          <a:endParaRPr lang="de-CH" dirty="0"/>
        </a:p>
      </dgm:t>
    </dgm:pt>
    <dgm:pt modelId="{8D9D418E-E3ED-4DCE-8361-C356C7BAE6C0}" type="parTrans" cxnId="{2069297A-1E3A-44EC-9B89-9392DC1FC4B3}">
      <dgm:prSet/>
      <dgm:spPr/>
      <dgm:t>
        <a:bodyPr/>
        <a:lstStyle/>
        <a:p>
          <a:endParaRPr lang="de-CH"/>
        </a:p>
      </dgm:t>
    </dgm:pt>
    <dgm:pt modelId="{8736B651-9FBB-4B33-8BBD-AEB5BFE1D979}" type="sibTrans" cxnId="{2069297A-1E3A-44EC-9B89-9392DC1FC4B3}">
      <dgm:prSet/>
      <dgm:spPr/>
      <dgm:t>
        <a:bodyPr/>
        <a:lstStyle/>
        <a:p>
          <a:endParaRPr lang="de-CH"/>
        </a:p>
      </dgm:t>
    </dgm:pt>
    <dgm:pt modelId="{7C15DB60-893F-4590-9621-93C65C62F533}">
      <dgm:prSet phldrT="[Text]"/>
      <dgm:spPr/>
      <dgm:t>
        <a:bodyPr/>
        <a:lstStyle/>
        <a:p>
          <a:r>
            <a:rPr lang="en-US" dirty="0"/>
            <a:t>BCS or something more exotic</a:t>
          </a:r>
          <a:r>
            <a:rPr lang="en-US" dirty="0">
              <a:latin typeface="Aptos" panose="020B0004020202020204" pitchFamily="34" charset="0"/>
            </a:rPr>
            <a:t>?</a:t>
          </a:r>
          <a:endParaRPr lang="de-CH" dirty="0">
            <a:latin typeface="Aptos" panose="020B0004020202020204" pitchFamily="34" charset="0"/>
          </a:endParaRPr>
        </a:p>
      </dgm:t>
    </dgm:pt>
    <dgm:pt modelId="{4C3461FF-8F74-4031-8F86-AF2AC2CF19E6}" type="parTrans" cxnId="{3E6BC53D-248F-478C-B993-50225897D068}">
      <dgm:prSet/>
      <dgm:spPr/>
      <dgm:t>
        <a:bodyPr/>
        <a:lstStyle/>
        <a:p>
          <a:endParaRPr lang="de-CH"/>
        </a:p>
      </dgm:t>
    </dgm:pt>
    <dgm:pt modelId="{17FABCCC-ED83-4B09-A6A3-8E456F5603FA}" type="sibTrans" cxnId="{3E6BC53D-248F-478C-B993-50225897D068}">
      <dgm:prSet/>
      <dgm:spPr/>
      <dgm:t>
        <a:bodyPr/>
        <a:lstStyle/>
        <a:p>
          <a:endParaRPr lang="de-CH"/>
        </a:p>
      </dgm:t>
    </dgm:pt>
    <dgm:pt modelId="{54495FBB-1CD9-4780-8F33-C43091810FB6}" type="pres">
      <dgm:prSet presAssocID="{9150A2D7-D843-4160-B804-988F9788A513}" presName="Name0" presStyleCnt="0">
        <dgm:presLayoutVars>
          <dgm:chMax val="7"/>
          <dgm:chPref val="7"/>
          <dgm:dir/>
        </dgm:presLayoutVars>
      </dgm:prSet>
      <dgm:spPr/>
    </dgm:pt>
    <dgm:pt modelId="{728DA5B3-4372-4F65-8B5E-549B4A11E6E1}" type="pres">
      <dgm:prSet presAssocID="{9150A2D7-D843-4160-B804-988F9788A513}" presName="Name1" presStyleCnt="0"/>
      <dgm:spPr/>
    </dgm:pt>
    <dgm:pt modelId="{35FD0CD5-AE61-4EA9-A1C5-CABB98AAA23B}" type="pres">
      <dgm:prSet presAssocID="{9150A2D7-D843-4160-B804-988F9788A513}" presName="cycle" presStyleCnt="0"/>
      <dgm:spPr/>
    </dgm:pt>
    <dgm:pt modelId="{F760A5CF-0655-4451-AD73-C016BC136E2B}" type="pres">
      <dgm:prSet presAssocID="{9150A2D7-D843-4160-B804-988F9788A513}" presName="srcNode" presStyleLbl="node1" presStyleIdx="0" presStyleCnt="3"/>
      <dgm:spPr/>
    </dgm:pt>
    <dgm:pt modelId="{225AEEF6-2D32-45A2-9670-A337C9434EAA}" type="pres">
      <dgm:prSet presAssocID="{9150A2D7-D843-4160-B804-988F9788A513}" presName="conn" presStyleLbl="parChTrans1D2" presStyleIdx="0" presStyleCnt="1"/>
      <dgm:spPr/>
    </dgm:pt>
    <dgm:pt modelId="{20F9259F-D779-4873-840D-02823D5612B8}" type="pres">
      <dgm:prSet presAssocID="{9150A2D7-D843-4160-B804-988F9788A513}" presName="extraNode" presStyleLbl="node1" presStyleIdx="0" presStyleCnt="3"/>
      <dgm:spPr/>
    </dgm:pt>
    <dgm:pt modelId="{C86ED333-1558-4494-8FF2-5E6511C2BC2C}" type="pres">
      <dgm:prSet presAssocID="{9150A2D7-D843-4160-B804-988F9788A513}" presName="dstNode" presStyleLbl="node1" presStyleIdx="0" presStyleCnt="3"/>
      <dgm:spPr/>
    </dgm:pt>
    <dgm:pt modelId="{7DB698F5-6D29-42B6-8808-29956AD8CF1D}" type="pres">
      <dgm:prSet presAssocID="{3DAD058D-E404-4ACE-BE08-2E67670179C5}" presName="text_1" presStyleLbl="node1" presStyleIdx="0" presStyleCnt="3">
        <dgm:presLayoutVars>
          <dgm:bulletEnabled val="1"/>
        </dgm:presLayoutVars>
      </dgm:prSet>
      <dgm:spPr/>
    </dgm:pt>
    <dgm:pt modelId="{BC629986-299B-4215-9AF4-6174CCBC3772}" type="pres">
      <dgm:prSet presAssocID="{3DAD058D-E404-4ACE-BE08-2E67670179C5}" presName="accent_1" presStyleCnt="0"/>
      <dgm:spPr/>
    </dgm:pt>
    <dgm:pt modelId="{977482B6-D1E1-471D-98BE-B9CC7C429DD6}" type="pres">
      <dgm:prSet presAssocID="{3DAD058D-E404-4ACE-BE08-2E67670179C5}" presName="accentRepeatNode" presStyleLbl="solidFgAcc1" presStyleIdx="0" presStyleCnt="3"/>
      <dgm:spPr/>
    </dgm:pt>
    <dgm:pt modelId="{A96988FF-8EA9-4DE0-8A3F-EF1219BE29E5}" type="pres">
      <dgm:prSet presAssocID="{5DA5F666-E142-4A39-B71B-A3CE97194488}" presName="text_2" presStyleLbl="node1" presStyleIdx="1" presStyleCnt="3">
        <dgm:presLayoutVars>
          <dgm:bulletEnabled val="1"/>
        </dgm:presLayoutVars>
      </dgm:prSet>
      <dgm:spPr/>
    </dgm:pt>
    <dgm:pt modelId="{AD65F8E3-F480-4361-AB98-FB0115E356DD}" type="pres">
      <dgm:prSet presAssocID="{5DA5F666-E142-4A39-B71B-A3CE97194488}" presName="accent_2" presStyleCnt="0"/>
      <dgm:spPr/>
    </dgm:pt>
    <dgm:pt modelId="{0B1C6D43-24FC-4AB6-B58D-51C1C0588CB3}" type="pres">
      <dgm:prSet presAssocID="{5DA5F666-E142-4A39-B71B-A3CE97194488}" presName="accentRepeatNode" presStyleLbl="solidFgAcc1" presStyleIdx="1" presStyleCnt="3"/>
      <dgm:spPr/>
    </dgm:pt>
    <dgm:pt modelId="{14C7092F-4D1B-4543-9BEB-DCDA0A89139E}" type="pres">
      <dgm:prSet presAssocID="{7C15DB60-893F-4590-9621-93C65C62F533}" presName="text_3" presStyleLbl="node1" presStyleIdx="2" presStyleCnt="3">
        <dgm:presLayoutVars>
          <dgm:bulletEnabled val="1"/>
        </dgm:presLayoutVars>
      </dgm:prSet>
      <dgm:spPr/>
    </dgm:pt>
    <dgm:pt modelId="{2EF72B10-AF26-4BD5-8D3C-7C859D5F7AC5}" type="pres">
      <dgm:prSet presAssocID="{7C15DB60-893F-4590-9621-93C65C62F533}" presName="accent_3" presStyleCnt="0"/>
      <dgm:spPr/>
    </dgm:pt>
    <dgm:pt modelId="{6D51508A-5508-4C15-ADBC-421B8A5BBD37}" type="pres">
      <dgm:prSet presAssocID="{7C15DB60-893F-4590-9621-93C65C62F533}" presName="accentRepeatNode" presStyleLbl="solidFgAcc1" presStyleIdx="2" presStyleCnt="3"/>
      <dgm:spPr/>
    </dgm:pt>
  </dgm:ptLst>
  <dgm:cxnLst>
    <dgm:cxn modelId="{A4294C03-EC6F-4998-8C7D-4FEB92291E5B}" type="presOf" srcId="{6CACDA9D-C598-45B0-A053-541C4188DA61}" destId="{225AEEF6-2D32-45A2-9670-A337C9434EAA}" srcOrd="0" destOrd="0" presId="urn:microsoft.com/office/officeart/2008/layout/VerticalCurvedList"/>
    <dgm:cxn modelId="{30B2671B-334D-48C0-94FC-BC4EBE9CC567}" type="presOf" srcId="{9150A2D7-D843-4160-B804-988F9788A513}" destId="{54495FBB-1CD9-4780-8F33-C43091810FB6}" srcOrd="0" destOrd="0" presId="urn:microsoft.com/office/officeart/2008/layout/VerticalCurvedList"/>
    <dgm:cxn modelId="{DF512A1C-D2AB-4A08-8244-98F61C25FC03}" srcId="{9150A2D7-D843-4160-B804-988F9788A513}" destId="{3DAD058D-E404-4ACE-BE08-2E67670179C5}" srcOrd="0" destOrd="0" parTransId="{D2FDE7C2-2D27-45FA-A15A-A1A1F8353260}" sibTransId="{6CACDA9D-C598-45B0-A053-541C4188DA61}"/>
    <dgm:cxn modelId="{BFA9C722-CB7B-4E4C-8685-0CDBE9E38EB0}" type="presOf" srcId="{5DA5F666-E142-4A39-B71B-A3CE97194488}" destId="{A96988FF-8EA9-4DE0-8A3F-EF1219BE29E5}" srcOrd="0" destOrd="0" presId="urn:microsoft.com/office/officeart/2008/layout/VerticalCurvedList"/>
    <dgm:cxn modelId="{3E6BC53D-248F-478C-B993-50225897D068}" srcId="{9150A2D7-D843-4160-B804-988F9788A513}" destId="{7C15DB60-893F-4590-9621-93C65C62F533}" srcOrd="2" destOrd="0" parTransId="{4C3461FF-8F74-4031-8F86-AF2AC2CF19E6}" sibTransId="{17FABCCC-ED83-4B09-A6A3-8E456F5603FA}"/>
    <dgm:cxn modelId="{2069297A-1E3A-44EC-9B89-9392DC1FC4B3}" srcId="{9150A2D7-D843-4160-B804-988F9788A513}" destId="{5DA5F666-E142-4A39-B71B-A3CE97194488}" srcOrd="1" destOrd="0" parTransId="{8D9D418E-E3ED-4DCE-8361-C356C7BAE6C0}" sibTransId="{8736B651-9FBB-4B33-8BBD-AEB5BFE1D979}"/>
    <dgm:cxn modelId="{2BD38B80-2CDF-4CF3-B608-D52D7FAAB034}" type="presOf" srcId="{3DAD058D-E404-4ACE-BE08-2E67670179C5}" destId="{7DB698F5-6D29-42B6-8808-29956AD8CF1D}" srcOrd="0" destOrd="0" presId="urn:microsoft.com/office/officeart/2008/layout/VerticalCurvedList"/>
    <dgm:cxn modelId="{05C7F787-1361-48CD-B24B-6567C85AB407}" type="presOf" srcId="{7C15DB60-893F-4590-9621-93C65C62F533}" destId="{14C7092F-4D1B-4543-9BEB-DCDA0A89139E}" srcOrd="0" destOrd="0" presId="urn:microsoft.com/office/officeart/2008/layout/VerticalCurvedList"/>
    <dgm:cxn modelId="{022263A8-78E8-4A9C-A1B1-3861EA189E75}" type="presParOf" srcId="{54495FBB-1CD9-4780-8F33-C43091810FB6}" destId="{728DA5B3-4372-4F65-8B5E-549B4A11E6E1}" srcOrd="0" destOrd="0" presId="urn:microsoft.com/office/officeart/2008/layout/VerticalCurvedList"/>
    <dgm:cxn modelId="{CF99FE36-F386-46FA-BE0D-44AB70F525ED}" type="presParOf" srcId="{728DA5B3-4372-4F65-8B5E-549B4A11E6E1}" destId="{35FD0CD5-AE61-4EA9-A1C5-CABB98AAA23B}" srcOrd="0" destOrd="0" presId="urn:microsoft.com/office/officeart/2008/layout/VerticalCurvedList"/>
    <dgm:cxn modelId="{E7425579-3B09-460A-95B6-5D302DD4A441}" type="presParOf" srcId="{35FD0CD5-AE61-4EA9-A1C5-CABB98AAA23B}" destId="{F760A5CF-0655-4451-AD73-C016BC136E2B}" srcOrd="0" destOrd="0" presId="urn:microsoft.com/office/officeart/2008/layout/VerticalCurvedList"/>
    <dgm:cxn modelId="{E2882EF6-2193-4E90-9FEF-B3CDF4EC327B}" type="presParOf" srcId="{35FD0CD5-AE61-4EA9-A1C5-CABB98AAA23B}" destId="{225AEEF6-2D32-45A2-9670-A337C9434EAA}" srcOrd="1" destOrd="0" presId="urn:microsoft.com/office/officeart/2008/layout/VerticalCurvedList"/>
    <dgm:cxn modelId="{75F41088-F799-4030-BF24-B80BA55355E6}" type="presParOf" srcId="{35FD0CD5-AE61-4EA9-A1C5-CABB98AAA23B}" destId="{20F9259F-D779-4873-840D-02823D5612B8}" srcOrd="2" destOrd="0" presId="urn:microsoft.com/office/officeart/2008/layout/VerticalCurvedList"/>
    <dgm:cxn modelId="{BE5BB7D0-6B09-47DD-969D-84BCB70AF34A}" type="presParOf" srcId="{35FD0CD5-AE61-4EA9-A1C5-CABB98AAA23B}" destId="{C86ED333-1558-4494-8FF2-5E6511C2BC2C}" srcOrd="3" destOrd="0" presId="urn:microsoft.com/office/officeart/2008/layout/VerticalCurvedList"/>
    <dgm:cxn modelId="{2A2ABA6D-73D3-4843-8C54-1D6FC1798E45}" type="presParOf" srcId="{728DA5B3-4372-4F65-8B5E-549B4A11E6E1}" destId="{7DB698F5-6D29-42B6-8808-29956AD8CF1D}" srcOrd="1" destOrd="0" presId="urn:microsoft.com/office/officeart/2008/layout/VerticalCurvedList"/>
    <dgm:cxn modelId="{B0D9F2A1-69FE-44A7-B825-39E2A2E7ECA7}" type="presParOf" srcId="{728DA5B3-4372-4F65-8B5E-549B4A11E6E1}" destId="{BC629986-299B-4215-9AF4-6174CCBC3772}" srcOrd="2" destOrd="0" presId="urn:microsoft.com/office/officeart/2008/layout/VerticalCurvedList"/>
    <dgm:cxn modelId="{3FEED12E-6BF4-413C-85E2-BD6FC19DD5B0}" type="presParOf" srcId="{BC629986-299B-4215-9AF4-6174CCBC3772}" destId="{977482B6-D1E1-471D-98BE-B9CC7C429DD6}" srcOrd="0" destOrd="0" presId="urn:microsoft.com/office/officeart/2008/layout/VerticalCurvedList"/>
    <dgm:cxn modelId="{9A82F67C-458D-465D-A229-3639D50AF20A}" type="presParOf" srcId="{728DA5B3-4372-4F65-8B5E-549B4A11E6E1}" destId="{A96988FF-8EA9-4DE0-8A3F-EF1219BE29E5}" srcOrd="3" destOrd="0" presId="urn:microsoft.com/office/officeart/2008/layout/VerticalCurvedList"/>
    <dgm:cxn modelId="{B128FF54-B52A-47CA-905A-E5BA43C9C93B}" type="presParOf" srcId="{728DA5B3-4372-4F65-8B5E-549B4A11E6E1}" destId="{AD65F8E3-F480-4361-AB98-FB0115E356DD}" srcOrd="4" destOrd="0" presId="urn:microsoft.com/office/officeart/2008/layout/VerticalCurvedList"/>
    <dgm:cxn modelId="{693AD9F4-52D7-41EB-A57F-0FC1DF10D4B6}" type="presParOf" srcId="{AD65F8E3-F480-4361-AB98-FB0115E356DD}" destId="{0B1C6D43-24FC-4AB6-B58D-51C1C0588CB3}" srcOrd="0" destOrd="0" presId="urn:microsoft.com/office/officeart/2008/layout/VerticalCurvedList"/>
    <dgm:cxn modelId="{027321FF-E4AD-43C2-92F1-3A633E8AE44F}" type="presParOf" srcId="{728DA5B3-4372-4F65-8B5E-549B4A11E6E1}" destId="{14C7092F-4D1B-4543-9BEB-DCDA0A89139E}" srcOrd="5" destOrd="0" presId="urn:microsoft.com/office/officeart/2008/layout/VerticalCurvedList"/>
    <dgm:cxn modelId="{F57445D3-4808-4596-9B55-22993A8B43BF}" type="presParOf" srcId="{728DA5B3-4372-4F65-8B5E-549B4A11E6E1}" destId="{2EF72B10-AF26-4BD5-8D3C-7C859D5F7AC5}" srcOrd="6" destOrd="0" presId="urn:microsoft.com/office/officeart/2008/layout/VerticalCurvedList"/>
    <dgm:cxn modelId="{2276D77F-CFDC-4A07-B2C2-37CD89B54E92}" type="presParOf" srcId="{2EF72B10-AF26-4BD5-8D3C-7C859D5F7AC5}" destId="{6D51508A-5508-4C15-ADBC-421B8A5BBD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50A2D7-D843-4160-B804-988F9788A513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de-CH"/>
        </a:p>
      </dgm:t>
    </dgm:pt>
    <dgm:pt modelId="{3DAD058D-E404-4ACE-BE08-2E67670179C5}">
      <dgm:prSet phldrT="[Text]"/>
      <dgm:spPr/>
      <dgm:t>
        <a:bodyPr/>
        <a:lstStyle/>
        <a:p>
          <a:r>
            <a:rPr lang="en-US" dirty="0"/>
            <a:t>Multigap nature, small superfluid density and nodal structure in (K/Rb)V</a:t>
          </a:r>
          <a:r>
            <a:rPr lang="en-US" baseline="-25000" dirty="0"/>
            <a:t>3</a:t>
          </a:r>
          <a:r>
            <a:rPr lang="en-US" baseline="0" dirty="0"/>
            <a:t>Sb</a:t>
          </a:r>
          <a:r>
            <a:rPr lang="en-US" baseline="-25000" dirty="0"/>
            <a:t>5</a:t>
          </a:r>
          <a:endParaRPr lang="de-CH" dirty="0"/>
        </a:p>
      </dgm:t>
    </dgm:pt>
    <dgm:pt modelId="{D2FDE7C2-2D27-45FA-A15A-A1A1F8353260}" type="parTrans" cxnId="{DF512A1C-D2AB-4A08-8244-98F61C25FC03}">
      <dgm:prSet/>
      <dgm:spPr/>
      <dgm:t>
        <a:bodyPr/>
        <a:lstStyle/>
        <a:p>
          <a:endParaRPr lang="de-CH"/>
        </a:p>
      </dgm:t>
    </dgm:pt>
    <dgm:pt modelId="{6CACDA9D-C598-45B0-A053-541C4188DA61}" type="sibTrans" cxnId="{DF512A1C-D2AB-4A08-8244-98F61C25FC03}">
      <dgm:prSet/>
      <dgm:spPr/>
      <dgm:t>
        <a:bodyPr/>
        <a:lstStyle/>
        <a:p>
          <a:endParaRPr lang="de-CH"/>
        </a:p>
      </dgm:t>
    </dgm:pt>
    <dgm:pt modelId="{5DA5F666-E142-4A39-B71B-A3CE97194488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Pressure and doping induce crossover from nodal to </a:t>
          </a:r>
          <a:r>
            <a:rPr lang="en-US" dirty="0" err="1"/>
            <a:t>nodeless</a:t>
          </a:r>
          <a:r>
            <a:rPr lang="en-US" dirty="0"/>
            <a:t> gap when charge order weakened</a:t>
          </a:r>
        </a:p>
      </dgm:t>
    </dgm:pt>
    <dgm:pt modelId="{8D9D418E-E3ED-4DCE-8361-C356C7BAE6C0}" type="parTrans" cxnId="{2069297A-1E3A-44EC-9B89-9392DC1FC4B3}">
      <dgm:prSet/>
      <dgm:spPr/>
      <dgm:t>
        <a:bodyPr/>
        <a:lstStyle/>
        <a:p>
          <a:endParaRPr lang="de-CH"/>
        </a:p>
      </dgm:t>
    </dgm:pt>
    <dgm:pt modelId="{8736B651-9FBB-4B33-8BBD-AEB5BFE1D979}" type="sibTrans" cxnId="{2069297A-1E3A-44EC-9B89-9392DC1FC4B3}">
      <dgm:prSet/>
      <dgm:spPr/>
      <dgm:t>
        <a:bodyPr/>
        <a:lstStyle/>
        <a:p>
          <a:endParaRPr lang="de-CH"/>
        </a:p>
      </dgm:t>
    </dgm:pt>
    <dgm:pt modelId="{7C15DB60-893F-4590-9621-93C65C62F533}">
      <dgm:prSet phldrT="[Text]"/>
      <dgm:spPr/>
      <dgm:t>
        <a:bodyPr/>
        <a:lstStyle/>
        <a:p>
          <a:r>
            <a:rPr lang="en-US" dirty="0"/>
            <a:t>TRSB across T</a:t>
          </a:r>
          <a:r>
            <a:rPr lang="en-US" baseline="-25000" dirty="0"/>
            <a:t>c</a:t>
          </a:r>
          <a:r>
            <a:rPr lang="en-US" baseline="0" dirty="0"/>
            <a:t> indicated unconventional (chiral d) superconductivity</a:t>
          </a:r>
          <a:endParaRPr lang="en-US" dirty="0"/>
        </a:p>
      </dgm:t>
    </dgm:pt>
    <dgm:pt modelId="{4C3461FF-8F74-4031-8F86-AF2AC2CF19E6}" type="parTrans" cxnId="{3E6BC53D-248F-478C-B993-50225897D068}">
      <dgm:prSet/>
      <dgm:spPr/>
      <dgm:t>
        <a:bodyPr/>
        <a:lstStyle/>
        <a:p>
          <a:endParaRPr lang="de-CH"/>
        </a:p>
      </dgm:t>
    </dgm:pt>
    <dgm:pt modelId="{17FABCCC-ED83-4B09-A6A3-8E456F5603FA}" type="sibTrans" cxnId="{3E6BC53D-248F-478C-B993-50225897D068}">
      <dgm:prSet/>
      <dgm:spPr/>
      <dgm:t>
        <a:bodyPr/>
        <a:lstStyle/>
        <a:p>
          <a:endParaRPr lang="de-CH"/>
        </a:p>
      </dgm:t>
    </dgm:pt>
    <dgm:pt modelId="{54495FBB-1CD9-4780-8F33-C43091810FB6}" type="pres">
      <dgm:prSet presAssocID="{9150A2D7-D843-4160-B804-988F9788A513}" presName="Name0" presStyleCnt="0">
        <dgm:presLayoutVars>
          <dgm:chMax val="7"/>
          <dgm:chPref val="7"/>
          <dgm:dir/>
        </dgm:presLayoutVars>
      </dgm:prSet>
      <dgm:spPr/>
    </dgm:pt>
    <dgm:pt modelId="{728DA5B3-4372-4F65-8B5E-549B4A11E6E1}" type="pres">
      <dgm:prSet presAssocID="{9150A2D7-D843-4160-B804-988F9788A513}" presName="Name1" presStyleCnt="0"/>
      <dgm:spPr/>
    </dgm:pt>
    <dgm:pt modelId="{35FD0CD5-AE61-4EA9-A1C5-CABB98AAA23B}" type="pres">
      <dgm:prSet presAssocID="{9150A2D7-D843-4160-B804-988F9788A513}" presName="cycle" presStyleCnt="0"/>
      <dgm:spPr/>
    </dgm:pt>
    <dgm:pt modelId="{F760A5CF-0655-4451-AD73-C016BC136E2B}" type="pres">
      <dgm:prSet presAssocID="{9150A2D7-D843-4160-B804-988F9788A513}" presName="srcNode" presStyleLbl="node1" presStyleIdx="0" presStyleCnt="3"/>
      <dgm:spPr/>
    </dgm:pt>
    <dgm:pt modelId="{225AEEF6-2D32-45A2-9670-A337C9434EAA}" type="pres">
      <dgm:prSet presAssocID="{9150A2D7-D843-4160-B804-988F9788A513}" presName="conn" presStyleLbl="parChTrans1D2" presStyleIdx="0" presStyleCnt="1"/>
      <dgm:spPr/>
    </dgm:pt>
    <dgm:pt modelId="{20F9259F-D779-4873-840D-02823D5612B8}" type="pres">
      <dgm:prSet presAssocID="{9150A2D7-D843-4160-B804-988F9788A513}" presName="extraNode" presStyleLbl="node1" presStyleIdx="0" presStyleCnt="3"/>
      <dgm:spPr/>
    </dgm:pt>
    <dgm:pt modelId="{C86ED333-1558-4494-8FF2-5E6511C2BC2C}" type="pres">
      <dgm:prSet presAssocID="{9150A2D7-D843-4160-B804-988F9788A513}" presName="dstNode" presStyleLbl="node1" presStyleIdx="0" presStyleCnt="3"/>
      <dgm:spPr/>
    </dgm:pt>
    <dgm:pt modelId="{7DB698F5-6D29-42B6-8808-29956AD8CF1D}" type="pres">
      <dgm:prSet presAssocID="{3DAD058D-E404-4ACE-BE08-2E67670179C5}" presName="text_1" presStyleLbl="node1" presStyleIdx="0" presStyleCnt="3">
        <dgm:presLayoutVars>
          <dgm:bulletEnabled val="1"/>
        </dgm:presLayoutVars>
      </dgm:prSet>
      <dgm:spPr/>
    </dgm:pt>
    <dgm:pt modelId="{BC629986-299B-4215-9AF4-6174CCBC3772}" type="pres">
      <dgm:prSet presAssocID="{3DAD058D-E404-4ACE-BE08-2E67670179C5}" presName="accent_1" presStyleCnt="0"/>
      <dgm:spPr/>
    </dgm:pt>
    <dgm:pt modelId="{977482B6-D1E1-471D-98BE-B9CC7C429DD6}" type="pres">
      <dgm:prSet presAssocID="{3DAD058D-E404-4ACE-BE08-2E67670179C5}" presName="accentRepeatNode" presStyleLbl="solidFgAcc1" presStyleIdx="0" presStyleCnt="3"/>
      <dgm:spPr/>
    </dgm:pt>
    <dgm:pt modelId="{A96988FF-8EA9-4DE0-8A3F-EF1219BE29E5}" type="pres">
      <dgm:prSet presAssocID="{5DA5F666-E142-4A39-B71B-A3CE97194488}" presName="text_2" presStyleLbl="node1" presStyleIdx="1" presStyleCnt="3">
        <dgm:presLayoutVars>
          <dgm:bulletEnabled val="1"/>
        </dgm:presLayoutVars>
      </dgm:prSet>
      <dgm:spPr/>
    </dgm:pt>
    <dgm:pt modelId="{AD65F8E3-F480-4361-AB98-FB0115E356DD}" type="pres">
      <dgm:prSet presAssocID="{5DA5F666-E142-4A39-B71B-A3CE97194488}" presName="accent_2" presStyleCnt="0"/>
      <dgm:spPr/>
    </dgm:pt>
    <dgm:pt modelId="{0B1C6D43-24FC-4AB6-B58D-51C1C0588CB3}" type="pres">
      <dgm:prSet presAssocID="{5DA5F666-E142-4A39-B71B-A3CE97194488}" presName="accentRepeatNode" presStyleLbl="solidFgAcc1" presStyleIdx="1" presStyleCnt="3"/>
      <dgm:spPr/>
    </dgm:pt>
    <dgm:pt modelId="{14C7092F-4D1B-4543-9BEB-DCDA0A89139E}" type="pres">
      <dgm:prSet presAssocID="{7C15DB60-893F-4590-9621-93C65C62F533}" presName="text_3" presStyleLbl="node1" presStyleIdx="2" presStyleCnt="3">
        <dgm:presLayoutVars>
          <dgm:bulletEnabled val="1"/>
        </dgm:presLayoutVars>
      </dgm:prSet>
      <dgm:spPr/>
    </dgm:pt>
    <dgm:pt modelId="{2EF72B10-AF26-4BD5-8D3C-7C859D5F7AC5}" type="pres">
      <dgm:prSet presAssocID="{7C15DB60-893F-4590-9621-93C65C62F533}" presName="accent_3" presStyleCnt="0"/>
      <dgm:spPr/>
    </dgm:pt>
    <dgm:pt modelId="{6D51508A-5508-4C15-ADBC-421B8A5BBD37}" type="pres">
      <dgm:prSet presAssocID="{7C15DB60-893F-4590-9621-93C65C62F533}" presName="accentRepeatNode" presStyleLbl="solidFgAcc1" presStyleIdx="2" presStyleCnt="3"/>
      <dgm:spPr/>
    </dgm:pt>
  </dgm:ptLst>
  <dgm:cxnLst>
    <dgm:cxn modelId="{A4294C03-EC6F-4998-8C7D-4FEB92291E5B}" type="presOf" srcId="{6CACDA9D-C598-45B0-A053-541C4188DA61}" destId="{225AEEF6-2D32-45A2-9670-A337C9434EAA}" srcOrd="0" destOrd="0" presId="urn:microsoft.com/office/officeart/2008/layout/VerticalCurvedList"/>
    <dgm:cxn modelId="{30B2671B-334D-48C0-94FC-BC4EBE9CC567}" type="presOf" srcId="{9150A2D7-D843-4160-B804-988F9788A513}" destId="{54495FBB-1CD9-4780-8F33-C43091810FB6}" srcOrd="0" destOrd="0" presId="urn:microsoft.com/office/officeart/2008/layout/VerticalCurvedList"/>
    <dgm:cxn modelId="{DF512A1C-D2AB-4A08-8244-98F61C25FC03}" srcId="{9150A2D7-D843-4160-B804-988F9788A513}" destId="{3DAD058D-E404-4ACE-BE08-2E67670179C5}" srcOrd="0" destOrd="0" parTransId="{D2FDE7C2-2D27-45FA-A15A-A1A1F8353260}" sibTransId="{6CACDA9D-C598-45B0-A053-541C4188DA61}"/>
    <dgm:cxn modelId="{BFA9C722-CB7B-4E4C-8685-0CDBE9E38EB0}" type="presOf" srcId="{5DA5F666-E142-4A39-B71B-A3CE97194488}" destId="{A96988FF-8EA9-4DE0-8A3F-EF1219BE29E5}" srcOrd="0" destOrd="0" presId="urn:microsoft.com/office/officeart/2008/layout/VerticalCurvedList"/>
    <dgm:cxn modelId="{3E6BC53D-248F-478C-B993-50225897D068}" srcId="{9150A2D7-D843-4160-B804-988F9788A513}" destId="{7C15DB60-893F-4590-9621-93C65C62F533}" srcOrd="2" destOrd="0" parTransId="{4C3461FF-8F74-4031-8F86-AF2AC2CF19E6}" sibTransId="{17FABCCC-ED83-4B09-A6A3-8E456F5603FA}"/>
    <dgm:cxn modelId="{2069297A-1E3A-44EC-9B89-9392DC1FC4B3}" srcId="{9150A2D7-D843-4160-B804-988F9788A513}" destId="{5DA5F666-E142-4A39-B71B-A3CE97194488}" srcOrd="1" destOrd="0" parTransId="{8D9D418E-E3ED-4DCE-8361-C356C7BAE6C0}" sibTransId="{8736B651-9FBB-4B33-8BBD-AEB5BFE1D979}"/>
    <dgm:cxn modelId="{2BD38B80-2CDF-4CF3-B608-D52D7FAAB034}" type="presOf" srcId="{3DAD058D-E404-4ACE-BE08-2E67670179C5}" destId="{7DB698F5-6D29-42B6-8808-29956AD8CF1D}" srcOrd="0" destOrd="0" presId="urn:microsoft.com/office/officeart/2008/layout/VerticalCurvedList"/>
    <dgm:cxn modelId="{05C7F787-1361-48CD-B24B-6567C85AB407}" type="presOf" srcId="{7C15DB60-893F-4590-9621-93C65C62F533}" destId="{14C7092F-4D1B-4543-9BEB-DCDA0A89139E}" srcOrd="0" destOrd="0" presId="urn:microsoft.com/office/officeart/2008/layout/VerticalCurvedList"/>
    <dgm:cxn modelId="{022263A8-78E8-4A9C-A1B1-3861EA189E75}" type="presParOf" srcId="{54495FBB-1CD9-4780-8F33-C43091810FB6}" destId="{728DA5B3-4372-4F65-8B5E-549B4A11E6E1}" srcOrd="0" destOrd="0" presId="urn:microsoft.com/office/officeart/2008/layout/VerticalCurvedList"/>
    <dgm:cxn modelId="{CF99FE36-F386-46FA-BE0D-44AB70F525ED}" type="presParOf" srcId="{728DA5B3-4372-4F65-8B5E-549B4A11E6E1}" destId="{35FD0CD5-AE61-4EA9-A1C5-CABB98AAA23B}" srcOrd="0" destOrd="0" presId="urn:microsoft.com/office/officeart/2008/layout/VerticalCurvedList"/>
    <dgm:cxn modelId="{E7425579-3B09-460A-95B6-5D302DD4A441}" type="presParOf" srcId="{35FD0CD5-AE61-4EA9-A1C5-CABB98AAA23B}" destId="{F760A5CF-0655-4451-AD73-C016BC136E2B}" srcOrd="0" destOrd="0" presId="urn:microsoft.com/office/officeart/2008/layout/VerticalCurvedList"/>
    <dgm:cxn modelId="{E2882EF6-2193-4E90-9FEF-B3CDF4EC327B}" type="presParOf" srcId="{35FD0CD5-AE61-4EA9-A1C5-CABB98AAA23B}" destId="{225AEEF6-2D32-45A2-9670-A337C9434EAA}" srcOrd="1" destOrd="0" presId="urn:microsoft.com/office/officeart/2008/layout/VerticalCurvedList"/>
    <dgm:cxn modelId="{75F41088-F799-4030-BF24-B80BA55355E6}" type="presParOf" srcId="{35FD0CD5-AE61-4EA9-A1C5-CABB98AAA23B}" destId="{20F9259F-D779-4873-840D-02823D5612B8}" srcOrd="2" destOrd="0" presId="urn:microsoft.com/office/officeart/2008/layout/VerticalCurvedList"/>
    <dgm:cxn modelId="{BE5BB7D0-6B09-47DD-969D-84BCB70AF34A}" type="presParOf" srcId="{35FD0CD5-AE61-4EA9-A1C5-CABB98AAA23B}" destId="{C86ED333-1558-4494-8FF2-5E6511C2BC2C}" srcOrd="3" destOrd="0" presId="urn:microsoft.com/office/officeart/2008/layout/VerticalCurvedList"/>
    <dgm:cxn modelId="{2A2ABA6D-73D3-4843-8C54-1D6FC1798E45}" type="presParOf" srcId="{728DA5B3-4372-4F65-8B5E-549B4A11E6E1}" destId="{7DB698F5-6D29-42B6-8808-29956AD8CF1D}" srcOrd="1" destOrd="0" presId="urn:microsoft.com/office/officeart/2008/layout/VerticalCurvedList"/>
    <dgm:cxn modelId="{B0D9F2A1-69FE-44A7-B825-39E2A2E7ECA7}" type="presParOf" srcId="{728DA5B3-4372-4F65-8B5E-549B4A11E6E1}" destId="{BC629986-299B-4215-9AF4-6174CCBC3772}" srcOrd="2" destOrd="0" presId="urn:microsoft.com/office/officeart/2008/layout/VerticalCurvedList"/>
    <dgm:cxn modelId="{3FEED12E-6BF4-413C-85E2-BD6FC19DD5B0}" type="presParOf" srcId="{BC629986-299B-4215-9AF4-6174CCBC3772}" destId="{977482B6-D1E1-471D-98BE-B9CC7C429DD6}" srcOrd="0" destOrd="0" presId="urn:microsoft.com/office/officeart/2008/layout/VerticalCurvedList"/>
    <dgm:cxn modelId="{9A82F67C-458D-465D-A229-3639D50AF20A}" type="presParOf" srcId="{728DA5B3-4372-4F65-8B5E-549B4A11E6E1}" destId="{A96988FF-8EA9-4DE0-8A3F-EF1219BE29E5}" srcOrd="3" destOrd="0" presId="urn:microsoft.com/office/officeart/2008/layout/VerticalCurvedList"/>
    <dgm:cxn modelId="{B128FF54-B52A-47CA-905A-E5BA43C9C93B}" type="presParOf" srcId="{728DA5B3-4372-4F65-8B5E-549B4A11E6E1}" destId="{AD65F8E3-F480-4361-AB98-FB0115E356DD}" srcOrd="4" destOrd="0" presId="urn:microsoft.com/office/officeart/2008/layout/VerticalCurvedList"/>
    <dgm:cxn modelId="{693AD9F4-52D7-41EB-A57F-0FC1DF10D4B6}" type="presParOf" srcId="{AD65F8E3-F480-4361-AB98-FB0115E356DD}" destId="{0B1C6D43-24FC-4AB6-B58D-51C1C0588CB3}" srcOrd="0" destOrd="0" presId="urn:microsoft.com/office/officeart/2008/layout/VerticalCurvedList"/>
    <dgm:cxn modelId="{027321FF-E4AD-43C2-92F1-3A633E8AE44F}" type="presParOf" srcId="{728DA5B3-4372-4F65-8B5E-549B4A11E6E1}" destId="{14C7092F-4D1B-4543-9BEB-DCDA0A89139E}" srcOrd="5" destOrd="0" presId="urn:microsoft.com/office/officeart/2008/layout/VerticalCurvedList"/>
    <dgm:cxn modelId="{F57445D3-4808-4596-9B55-22993A8B43BF}" type="presParOf" srcId="{728DA5B3-4372-4F65-8B5E-549B4A11E6E1}" destId="{2EF72B10-AF26-4BD5-8D3C-7C859D5F7AC5}" srcOrd="6" destOrd="0" presId="urn:microsoft.com/office/officeart/2008/layout/VerticalCurvedList"/>
    <dgm:cxn modelId="{2276D77F-CFDC-4A07-B2C2-37CD89B54E92}" type="presParOf" srcId="{2EF72B10-AF26-4BD5-8D3C-7C859D5F7AC5}" destId="{6D51508A-5508-4C15-ADBC-421B8A5BBD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AEEF6-2D32-45A2-9670-A337C9434EAA}">
      <dsp:nvSpPr>
        <dsp:cNvPr id="0" name=""/>
        <dsp:cNvSpPr/>
      </dsp:nvSpPr>
      <dsp:spPr>
        <a:xfrm>
          <a:off x="-4395341" y="-674155"/>
          <a:ext cx="5236425" cy="5236425"/>
        </a:xfrm>
        <a:prstGeom prst="blockArc">
          <a:avLst>
            <a:gd name="adj1" fmla="val 18900000"/>
            <a:gd name="adj2" fmla="val 2700000"/>
            <a:gd name="adj3" fmla="val 412"/>
          </a:avLst>
        </a:pr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698F5-6D29-42B6-8808-29956AD8CF1D}">
      <dsp:nvSpPr>
        <dsp:cNvPr id="0" name=""/>
        <dsp:cNvSpPr/>
      </dsp:nvSpPr>
      <dsp:spPr>
        <a:xfrm>
          <a:off x="540917" y="388811"/>
          <a:ext cx="9382026" cy="777622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38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Superconductivity in undoped compounds</a:t>
          </a:r>
          <a:endParaRPr lang="de-CH" sz="4000" kern="1200" dirty="0"/>
        </a:p>
      </dsp:txBody>
      <dsp:txXfrm>
        <a:off x="540917" y="388811"/>
        <a:ext cx="9382026" cy="777622"/>
      </dsp:txXfrm>
    </dsp:sp>
    <dsp:sp modelId="{977482B6-D1E1-471D-98BE-B9CC7C429DD6}">
      <dsp:nvSpPr>
        <dsp:cNvPr id="0" name=""/>
        <dsp:cNvSpPr/>
      </dsp:nvSpPr>
      <dsp:spPr>
        <a:xfrm>
          <a:off x="54903" y="291608"/>
          <a:ext cx="972028" cy="972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988FF-8EA9-4DE0-8A3F-EF1219BE29E5}">
      <dsp:nvSpPr>
        <dsp:cNvPr id="0" name=""/>
        <dsp:cNvSpPr/>
      </dsp:nvSpPr>
      <dsp:spPr>
        <a:xfrm>
          <a:off x="823583" y="1555245"/>
          <a:ext cx="9099360" cy="777622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38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Enhancing superconductivity</a:t>
          </a:r>
          <a:endParaRPr lang="de-CH" sz="4000" kern="1200" dirty="0"/>
        </a:p>
      </dsp:txBody>
      <dsp:txXfrm>
        <a:off x="823583" y="1555245"/>
        <a:ext cx="9099360" cy="777622"/>
      </dsp:txXfrm>
    </dsp:sp>
    <dsp:sp modelId="{0B1C6D43-24FC-4AB6-B58D-51C1C0588CB3}">
      <dsp:nvSpPr>
        <dsp:cNvPr id="0" name=""/>
        <dsp:cNvSpPr/>
      </dsp:nvSpPr>
      <dsp:spPr>
        <a:xfrm>
          <a:off x="337569" y="1458042"/>
          <a:ext cx="972028" cy="972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-5811"/>
              <a:satOff val="5086"/>
              <a:lumOff val="2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C7092F-4D1B-4543-9BEB-DCDA0A89139E}">
      <dsp:nvSpPr>
        <dsp:cNvPr id="0" name=""/>
        <dsp:cNvSpPr/>
      </dsp:nvSpPr>
      <dsp:spPr>
        <a:xfrm>
          <a:off x="540917" y="2721679"/>
          <a:ext cx="9382026" cy="777622"/>
        </a:xfrm>
        <a:prstGeom prst="rect">
          <a:avLst/>
        </a:prstGeom>
        <a:solidFill>
          <a:schemeClr val="accent2">
            <a:shade val="50000"/>
            <a:hueOff val="-6163"/>
            <a:satOff val="4795"/>
            <a:lumOff val="254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38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BCS or something more exotic</a:t>
          </a:r>
          <a:r>
            <a:rPr lang="en-US" sz="4000" kern="1200" dirty="0">
              <a:latin typeface="Aptos" panose="020B0004020202020204" pitchFamily="34" charset="0"/>
            </a:rPr>
            <a:t>?</a:t>
          </a:r>
          <a:endParaRPr lang="de-CH" sz="4000" kern="1200" dirty="0">
            <a:latin typeface="Aptos" panose="020B0004020202020204" pitchFamily="34" charset="0"/>
          </a:endParaRPr>
        </a:p>
      </dsp:txBody>
      <dsp:txXfrm>
        <a:off x="540917" y="2721679"/>
        <a:ext cx="9382026" cy="777622"/>
      </dsp:txXfrm>
    </dsp:sp>
    <dsp:sp modelId="{6D51508A-5508-4C15-ADBC-421B8A5BBD37}">
      <dsp:nvSpPr>
        <dsp:cNvPr id="0" name=""/>
        <dsp:cNvSpPr/>
      </dsp:nvSpPr>
      <dsp:spPr>
        <a:xfrm>
          <a:off x="54903" y="2624476"/>
          <a:ext cx="972028" cy="972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-5811"/>
              <a:satOff val="5086"/>
              <a:lumOff val="2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AEEF6-2D32-45A2-9670-A337C9434EAA}">
      <dsp:nvSpPr>
        <dsp:cNvPr id="0" name=""/>
        <dsp:cNvSpPr/>
      </dsp:nvSpPr>
      <dsp:spPr>
        <a:xfrm>
          <a:off x="-4395341" y="-674155"/>
          <a:ext cx="5236425" cy="5236425"/>
        </a:xfrm>
        <a:prstGeom prst="blockArc">
          <a:avLst>
            <a:gd name="adj1" fmla="val 18900000"/>
            <a:gd name="adj2" fmla="val 2700000"/>
            <a:gd name="adj3" fmla="val 412"/>
          </a:avLst>
        </a:pr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698F5-6D29-42B6-8808-29956AD8CF1D}">
      <dsp:nvSpPr>
        <dsp:cNvPr id="0" name=""/>
        <dsp:cNvSpPr/>
      </dsp:nvSpPr>
      <dsp:spPr>
        <a:xfrm>
          <a:off x="540917" y="388811"/>
          <a:ext cx="9382026" cy="777622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3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Multigap nature, small superfluid density and nodal structure in (K/Rb)V</a:t>
          </a:r>
          <a:r>
            <a:rPr lang="en-US" sz="2500" kern="1200" baseline="-25000" dirty="0"/>
            <a:t>3</a:t>
          </a:r>
          <a:r>
            <a:rPr lang="en-US" sz="2500" kern="1200" baseline="0" dirty="0"/>
            <a:t>Sb</a:t>
          </a:r>
          <a:r>
            <a:rPr lang="en-US" sz="2500" kern="1200" baseline="-25000" dirty="0"/>
            <a:t>5</a:t>
          </a:r>
          <a:endParaRPr lang="de-CH" sz="2500" kern="1200" dirty="0"/>
        </a:p>
      </dsp:txBody>
      <dsp:txXfrm>
        <a:off x="540917" y="388811"/>
        <a:ext cx="9382026" cy="777622"/>
      </dsp:txXfrm>
    </dsp:sp>
    <dsp:sp modelId="{977482B6-D1E1-471D-98BE-B9CC7C429DD6}">
      <dsp:nvSpPr>
        <dsp:cNvPr id="0" name=""/>
        <dsp:cNvSpPr/>
      </dsp:nvSpPr>
      <dsp:spPr>
        <a:xfrm>
          <a:off x="54903" y="291608"/>
          <a:ext cx="972028" cy="972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988FF-8EA9-4DE0-8A3F-EF1219BE29E5}">
      <dsp:nvSpPr>
        <dsp:cNvPr id="0" name=""/>
        <dsp:cNvSpPr/>
      </dsp:nvSpPr>
      <dsp:spPr>
        <a:xfrm>
          <a:off x="823583" y="1555245"/>
          <a:ext cx="9099360" cy="777622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3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Pressure and doping induce crossover from nodal to </a:t>
          </a:r>
          <a:r>
            <a:rPr lang="en-US" sz="2500" kern="1200" dirty="0" err="1"/>
            <a:t>nodeless</a:t>
          </a:r>
          <a:r>
            <a:rPr lang="en-US" sz="2500" kern="1200" dirty="0"/>
            <a:t> gap when charge order weakened</a:t>
          </a:r>
        </a:p>
      </dsp:txBody>
      <dsp:txXfrm>
        <a:off x="823583" y="1555245"/>
        <a:ext cx="9099360" cy="777622"/>
      </dsp:txXfrm>
    </dsp:sp>
    <dsp:sp modelId="{0B1C6D43-24FC-4AB6-B58D-51C1C0588CB3}">
      <dsp:nvSpPr>
        <dsp:cNvPr id="0" name=""/>
        <dsp:cNvSpPr/>
      </dsp:nvSpPr>
      <dsp:spPr>
        <a:xfrm>
          <a:off x="337569" y="1458042"/>
          <a:ext cx="972028" cy="972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-5811"/>
              <a:satOff val="5086"/>
              <a:lumOff val="2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C7092F-4D1B-4543-9BEB-DCDA0A89139E}">
      <dsp:nvSpPr>
        <dsp:cNvPr id="0" name=""/>
        <dsp:cNvSpPr/>
      </dsp:nvSpPr>
      <dsp:spPr>
        <a:xfrm>
          <a:off x="540917" y="2721679"/>
          <a:ext cx="9382026" cy="777622"/>
        </a:xfrm>
        <a:prstGeom prst="rect">
          <a:avLst/>
        </a:prstGeom>
        <a:solidFill>
          <a:schemeClr val="accent2">
            <a:shade val="50000"/>
            <a:hueOff val="-6163"/>
            <a:satOff val="4795"/>
            <a:lumOff val="254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3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TRSB across T</a:t>
          </a:r>
          <a:r>
            <a:rPr lang="en-US" sz="2500" kern="1200" baseline="-25000" dirty="0"/>
            <a:t>c</a:t>
          </a:r>
          <a:r>
            <a:rPr lang="en-US" sz="2500" kern="1200" baseline="0" dirty="0"/>
            <a:t> indicated unconventional (chiral d) superconductivity</a:t>
          </a:r>
          <a:endParaRPr lang="en-US" sz="2500" kern="1200" dirty="0"/>
        </a:p>
      </dsp:txBody>
      <dsp:txXfrm>
        <a:off x="540917" y="2721679"/>
        <a:ext cx="9382026" cy="777622"/>
      </dsp:txXfrm>
    </dsp:sp>
    <dsp:sp modelId="{6D51508A-5508-4C15-ADBC-421B8A5BBD37}">
      <dsp:nvSpPr>
        <dsp:cNvPr id="0" name=""/>
        <dsp:cNvSpPr/>
      </dsp:nvSpPr>
      <dsp:spPr>
        <a:xfrm>
          <a:off x="54903" y="2624476"/>
          <a:ext cx="972028" cy="972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50000"/>
              <a:hueOff val="-5811"/>
              <a:satOff val="5086"/>
              <a:lumOff val="2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32EFD-5E79-4CED-942F-9FB74AEF57B9}" type="datetimeFigureOut">
              <a:rPr lang="de-CH" smtClean="0"/>
              <a:t>24.07.2025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10E79-4654-4343-9D6A-599E10CA2E8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800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TRSB orbital currents to kagome 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A45F6-F873-4037-87A7-87BCE8CB714B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143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0F0D-FB3B-4A02-959A-5EC3D913D7B1}" type="datetime1">
              <a:rPr lang="de-CH" smtClean="0"/>
              <a:t>24.07.2025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765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24E8-60C6-4E51-9936-D9F7FB0EF6E0}" type="datetime1">
              <a:rPr lang="de-CH" smtClean="0"/>
              <a:t>24.07.2025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0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8E40-66A0-41D4-8096-0030ABAF0DE0}" type="datetime1">
              <a:rPr lang="en-US" smtClean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E27DB4EE-EA3E-4B83-A5B7-4DE272CEDA8D}" type="datetime1">
              <a:rPr lang="de-CH" smtClean="0"/>
              <a:t>24.07.2025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r>
              <a:rPr lang="de-CH" dirty="0"/>
              <a:t>jennifer.graham@psi.ch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DEA90CE-0762-4EF6-82D4-8FC8ECE70CB5}" type="slidenum">
              <a:rPr lang="de-CH" smtClean="0"/>
              <a:pPr/>
              <a:t>‹#›</a:t>
            </a:fld>
            <a:endParaRPr lang="de-CH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87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5312729-6F8B-4014-A29D-681CEEEBBFA3}" type="datetime1">
              <a:rPr lang="en-US" smtClean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50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0.emf"/><Relationship Id="rId4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0.emf"/><Relationship Id="rId11" Type="http://schemas.openxmlformats.org/officeDocument/2006/relationships/image" Target="../media/image35.tiff"/><Relationship Id="rId5" Type="http://schemas.openxmlformats.org/officeDocument/2006/relationships/image" Target="../media/image2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7E47667-8CE3-466C-B745-9411E1CE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F44D33-97EB-4277-B538-B458E3FD1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258" y="620720"/>
            <a:ext cx="7315732" cy="5593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15968-F5FF-B35A-596F-AA23BC5D0CC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9946" y="4297556"/>
            <a:ext cx="6420707" cy="1431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</a:rPr>
              <a:t>Jennifer Graham and Zurab Guguchia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</a:rPr>
              <a:t>Paul Scherrer Institute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534F52-E710-4998-921B-6147812C1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946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9D0A23D-BBDB-4BEA-8515-A7D0DF9B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6334" y="620720"/>
            <a:ext cx="3425490" cy="5593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1C4157-55B3-FAF0-B8B5-F5419A489FBF}"/>
              </a:ext>
            </a:extLst>
          </p:cNvPr>
          <p:cNvGrpSpPr/>
          <p:nvPr/>
        </p:nvGrpSpPr>
        <p:grpSpPr>
          <a:xfrm>
            <a:off x="5629144" y="235381"/>
            <a:ext cx="8388444" cy="6975589"/>
            <a:chOff x="6094362" y="235381"/>
            <a:chExt cx="8388444" cy="6975589"/>
          </a:xfrm>
        </p:grpSpPr>
        <p:pic>
          <p:nvPicPr>
            <p:cNvPr id="5" name="Picture 4" descr="A grid of blue dots and white dots&#10;&#10;AI-generated content may be incorrect.">
              <a:extLst>
                <a:ext uri="{FF2B5EF4-FFF2-40B4-BE49-F238E27FC236}">
                  <a16:creationId xmlns:a16="http://schemas.microsoft.com/office/drawing/2014/main" id="{C77A6A01-4D79-15A3-317E-514DBD0F5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363" y="235381"/>
              <a:ext cx="8388443" cy="4486943"/>
            </a:xfrm>
            <a:prstGeom prst="rect">
              <a:avLst/>
            </a:prstGeom>
          </p:spPr>
        </p:pic>
        <p:pic>
          <p:nvPicPr>
            <p:cNvPr id="6" name="Picture 5" descr="A grid of blue dots and white dots&#10;&#10;AI-generated content may be incorrect.">
              <a:extLst>
                <a:ext uri="{FF2B5EF4-FFF2-40B4-BE49-F238E27FC236}">
                  <a16:creationId xmlns:a16="http://schemas.microsoft.com/office/drawing/2014/main" id="{D74C924F-2224-B311-B190-8BD15FAAF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362" y="2724027"/>
              <a:ext cx="8388443" cy="448694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5D65AD-A1D5-45E4-561F-E51F9CA9C4E7}"/>
              </a:ext>
            </a:extLst>
          </p:cNvPr>
          <p:cNvGrpSpPr/>
          <p:nvPr/>
        </p:nvGrpSpPr>
        <p:grpSpPr>
          <a:xfrm>
            <a:off x="5795869" y="-298741"/>
            <a:ext cx="7623352" cy="7448223"/>
            <a:chOff x="5795869" y="-298741"/>
            <a:chExt cx="7623352" cy="744822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518987-8E22-E708-3798-626120E25442}"/>
                </a:ext>
              </a:extLst>
            </p:cNvPr>
            <p:cNvGrpSpPr/>
            <p:nvPr/>
          </p:nvGrpSpPr>
          <p:grpSpPr>
            <a:xfrm>
              <a:off x="6481011" y="-298741"/>
              <a:ext cx="6938210" cy="7448223"/>
              <a:chOff x="6481011" y="-298741"/>
              <a:chExt cx="6938210" cy="744822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87B92D-0384-8817-10D9-79B5C44E1330}"/>
                  </a:ext>
                </a:extLst>
              </p:cNvPr>
              <p:cNvSpPr/>
              <p:nvPr/>
            </p:nvSpPr>
            <p:spPr>
              <a:xfrm>
                <a:off x="6481011" y="370091"/>
                <a:ext cx="1642049" cy="61280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4A202A0-2798-CAE7-84B9-E8F14D3EA3E4}"/>
                  </a:ext>
                </a:extLst>
              </p:cNvPr>
              <p:cNvSpPr/>
              <p:nvPr/>
            </p:nvSpPr>
            <p:spPr>
              <a:xfrm>
                <a:off x="11542923" y="494535"/>
                <a:ext cx="1642049" cy="61280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BDF1D6-30ED-446C-B9C4-DE4553B9D3B8}"/>
                  </a:ext>
                </a:extLst>
              </p:cNvPr>
              <p:cNvSpPr/>
              <p:nvPr/>
            </p:nvSpPr>
            <p:spPr>
              <a:xfrm>
                <a:off x="6666476" y="6230254"/>
                <a:ext cx="6752745" cy="9192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BC7506E-7BB2-BE89-E0F3-2FD7B749C71E}"/>
                  </a:ext>
                </a:extLst>
              </p:cNvPr>
              <p:cNvSpPr/>
              <p:nvPr/>
            </p:nvSpPr>
            <p:spPr>
              <a:xfrm>
                <a:off x="6614451" y="-298741"/>
                <a:ext cx="6752745" cy="9192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A959F-6F3C-05BF-25BD-0CD7AAE70300}"/>
                </a:ext>
              </a:extLst>
            </p:cNvPr>
            <p:cNvSpPr/>
            <p:nvPr/>
          </p:nvSpPr>
          <p:spPr>
            <a:xfrm>
              <a:off x="5795869" y="628837"/>
              <a:ext cx="2096216" cy="55931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A5D22C-D608-2ED4-B8DC-DED4997E4C1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44072" y="1048453"/>
            <a:ext cx="6349646" cy="30239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cap="none" dirty="0">
                <a:solidFill>
                  <a:schemeClr val="bg1"/>
                </a:solidFill>
                <a:latin typeface="+mn-lt"/>
              </a:rPr>
              <a:t>Revealing the superconducting gap structure of kagome metals via </a:t>
            </a:r>
            <a:r>
              <a:rPr lang="el-GR" sz="4800" cap="none" dirty="0">
                <a:solidFill>
                  <a:schemeClr val="bg1"/>
                </a:solidFill>
                <a:latin typeface="+mn-lt"/>
              </a:rPr>
              <a:t>μ</a:t>
            </a:r>
            <a:r>
              <a:rPr lang="en-US" sz="4800" cap="none" dirty="0">
                <a:solidFill>
                  <a:schemeClr val="bg1"/>
                </a:solidFill>
                <a:latin typeface="+mn-lt"/>
              </a:rPr>
              <a:t>SR and complementary techniques </a:t>
            </a:r>
            <a:endParaRPr lang="en-US" sz="4800" cap="none" spc="200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590B95B-E225-F020-B420-07E86AB8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0D633B5-3804-D187-B3AC-46FCB2F3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1</a:t>
            </a:fld>
            <a:endParaRPr lang="de-CH"/>
          </a:p>
        </p:txBody>
      </p:sp>
      <p:pic>
        <p:nvPicPr>
          <p:cNvPr id="25" name="Picture 24" descr="A logo with white dots&#10;&#10;AI-generated content may be incorrect.">
            <a:extLst>
              <a:ext uri="{FF2B5EF4-FFF2-40B4-BE49-F238E27FC236}">
                <a16:creationId xmlns:a16="http://schemas.microsoft.com/office/drawing/2014/main" id="{3611B019-661F-4B98-51BE-1163DC25D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09" y="5068390"/>
            <a:ext cx="1749556" cy="10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6"/>
    </mc:Choice>
    <mc:Fallback>
      <p:transition spd="slow" advTm="234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537079-577A-B717-88A3-00BFBDDC5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diagrams</a:t>
            </a:r>
            <a:endParaRPr lang="de-CH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4B22CC-C2C0-968A-C198-6868FEA1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jennifer.graham@psi.ch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0297F-6CA5-5C90-6C34-017643350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10</a:t>
            </a:fld>
            <a:endParaRPr lang="de-C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683940-05BD-E2DC-A371-D75A04701DE6}"/>
              </a:ext>
            </a:extLst>
          </p:cNvPr>
          <p:cNvGrpSpPr/>
          <p:nvPr/>
        </p:nvGrpSpPr>
        <p:grpSpPr>
          <a:xfrm>
            <a:off x="44398" y="2132312"/>
            <a:ext cx="8231079" cy="2784878"/>
            <a:chOff x="493878" y="636109"/>
            <a:chExt cx="8512637" cy="28893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CF229C-815B-0144-3DBC-78AEF6339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576" y="668267"/>
              <a:ext cx="8480939" cy="285717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485594-8384-9C30-4595-B81F0D114392}"/>
                </a:ext>
              </a:extLst>
            </p:cNvPr>
            <p:cNvSpPr/>
            <p:nvPr/>
          </p:nvSpPr>
          <p:spPr bwMode="auto">
            <a:xfrm>
              <a:off x="493878" y="647372"/>
              <a:ext cx="261698" cy="23466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D73E26-D808-3A48-7E4E-149A76B07F3C}"/>
                </a:ext>
              </a:extLst>
            </p:cNvPr>
            <p:cNvSpPr/>
            <p:nvPr/>
          </p:nvSpPr>
          <p:spPr bwMode="auto">
            <a:xfrm>
              <a:off x="4756326" y="636109"/>
              <a:ext cx="261698" cy="23466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9D8A9E7-3290-DDFD-F90B-49D633751FD5}"/>
              </a:ext>
            </a:extLst>
          </p:cNvPr>
          <p:cNvSpPr/>
          <p:nvPr/>
        </p:nvSpPr>
        <p:spPr>
          <a:xfrm>
            <a:off x="599012" y="3245216"/>
            <a:ext cx="737937" cy="235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CBDCB0-7F1E-4C81-B3C9-ADA001CE59C8}"/>
              </a:ext>
            </a:extLst>
          </p:cNvPr>
          <p:cNvSpPr/>
          <p:nvPr/>
        </p:nvSpPr>
        <p:spPr>
          <a:xfrm>
            <a:off x="4692317" y="2687054"/>
            <a:ext cx="577516" cy="235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D4959-5E45-56D4-A52C-9AB8479B77D5}"/>
              </a:ext>
            </a:extLst>
          </p:cNvPr>
          <p:cNvSpPr txBox="1"/>
          <p:nvPr/>
        </p:nvSpPr>
        <p:spPr>
          <a:xfrm>
            <a:off x="1548707" y="1822769"/>
            <a:ext cx="166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RbV</a:t>
            </a:r>
            <a:r>
              <a:rPr lang="en-US" b="1" baseline="-25000" dirty="0"/>
              <a:t>3</a:t>
            </a:r>
            <a:r>
              <a:rPr lang="en-US" b="1" dirty="0"/>
              <a:t>Sb</a:t>
            </a:r>
            <a:r>
              <a:rPr lang="en-US" b="1" baseline="-25000" dirty="0"/>
              <a:t>5</a:t>
            </a:r>
            <a:endParaRPr lang="de-CH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F55182-64E6-C51C-3091-24A3AD462787}"/>
              </a:ext>
            </a:extLst>
          </p:cNvPr>
          <p:cNvSpPr txBox="1"/>
          <p:nvPr/>
        </p:nvSpPr>
        <p:spPr>
          <a:xfrm>
            <a:off x="5810301" y="1831120"/>
            <a:ext cx="166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KV</a:t>
            </a:r>
            <a:r>
              <a:rPr lang="en-US" b="1" baseline="-25000" dirty="0"/>
              <a:t>3</a:t>
            </a:r>
            <a:r>
              <a:rPr lang="en-US" b="1" dirty="0"/>
              <a:t>Sb</a:t>
            </a:r>
            <a:r>
              <a:rPr lang="en-US" b="1" baseline="-25000" dirty="0"/>
              <a:t>5</a:t>
            </a:r>
            <a:endParaRPr lang="de-CH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F9169D-6C9F-B591-6BD2-5ACC328820E2}"/>
              </a:ext>
            </a:extLst>
          </p:cNvPr>
          <p:cNvGrpSpPr/>
          <p:nvPr/>
        </p:nvGrpSpPr>
        <p:grpSpPr>
          <a:xfrm>
            <a:off x="9197031" y="156696"/>
            <a:ext cx="2909185" cy="1181710"/>
            <a:chOff x="9341410" y="83516"/>
            <a:chExt cx="2909185" cy="118171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AAF1BF1-CF75-1D9C-B1AD-24D3C43E5185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D62692-D863-5C17-9A82-5003B507509D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A74C2C-D361-096E-4B00-339DEC30A8A8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RVS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14EF91-C6F3-A426-E37F-4761C6DF453B}"/>
                </a:ext>
              </a:extLst>
            </p:cNvPr>
            <p:cNvSpPr txBox="1"/>
            <p:nvPr/>
          </p:nvSpPr>
          <p:spPr>
            <a:xfrm>
              <a:off x="10590683" y="25144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KVS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C8472B-87F0-6DFF-3DF1-D3810B2D4CD6}"/>
                </a:ext>
              </a:extLst>
            </p:cNvPr>
            <p:cNvSpPr txBox="1"/>
            <p:nvPr/>
          </p:nvSpPr>
          <p:spPr>
            <a:xfrm>
              <a:off x="11276930" y="83516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FD68E3C-A084-10D8-5800-49012FA7901E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DFAC0AF-37EF-6DA7-850C-02DF49B93B90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1FB354F-E89D-F992-000E-69B3A8F165A9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B3EC38-8B38-F12C-C796-43EDC820D8E6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0.75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6A2069-A194-C496-873D-FFB67AE21079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0.93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C43F311-57AA-5190-2F1E-359E2F0060D4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028A00F-0190-56B0-CB18-94E8881CD74D}"/>
              </a:ext>
            </a:extLst>
          </p:cNvPr>
          <p:cNvSpPr txBox="1"/>
          <p:nvPr/>
        </p:nvSpPr>
        <p:spPr>
          <a:xfrm>
            <a:off x="871328" y="5071605"/>
            <a:ext cx="6123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Phase diagrams constructed from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SR and AC susceptibility</a:t>
            </a:r>
          </a:p>
          <a:p>
            <a:pPr algn="ctr"/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Change in gap structure under pressure</a:t>
            </a:r>
            <a:endParaRPr lang="en-US" b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B786A3-2171-4B81-21F6-63EFE85C2C5F}"/>
              </a:ext>
            </a:extLst>
          </p:cNvPr>
          <p:cNvGrpSpPr/>
          <p:nvPr/>
        </p:nvGrpSpPr>
        <p:grpSpPr>
          <a:xfrm>
            <a:off x="8306127" y="1868265"/>
            <a:ext cx="4191565" cy="4004338"/>
            <a:chOff x="8306127" y="2084832"/>
            <a:chExt cx="4191565" cy="400433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2D3666A-C255-7816-46D7-8107AD3B0FC1}"/>
                </a:ext>
              </a:extLst>
            </p:cNvPr>
            <p:cNvGrpSpPr/>
            <p:nvPr/>
          </p:nvGrpSpPr>
          <p:grpSpPr>
            <a:xfrm>
              <a:off x="8306127" y="2084832"/>
              <a:ext cx="4191565" cy="2907364"/>
              <a:chOff x="8306127" y="2084832"/>
              <a:chExt cx="4191565" cy="290736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B2273F8-E7B1-2445-2FC4-C2072CDC50C3}"/>
                  </a:ext>
                </a:extLst>
              </p:cNvPr>
              <p:cNvGrpSpPr/>
              <p:nvPr/>
            </p:nvGrpSpPr>
            <p:grpSpPr>
              <a:xfrm>
                <a:off x="8306127" y="2379874"/>
                <a:ext cx="3778215" cy="2612322"/>
                <a:chOff x="395536" y="3544025"/>
                <a:chExt cx="4023192" cy="2979979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7760FD6-1034-2D11-03AB-13F8388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5536" y="3569855"/>
                  <a:ext cx="4023192" cy="2954149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5B21A03-CB83-3CBB-ECF0-A2C28E0E75FB}"/>
                    </a:ext>
                  </a:extLst>
                </p:cNvPr>
                <p:cNvSpPr/>
                <p:nvPr/>
              </p:nvSpPr>
              <p:spPr bwMode="auto">
                <a:xfrm>
                  <a:off x="395536" y="3544025"/>
                  <a:ext cx="166128" cy="245015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latin typeface="Times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C579A24-7D6C-B48A-753A-BE575E67449B}"/>
                    </a:ext>
                  </a:extLst>
                </p:cNvPr>
                <p:cNvSpPr/>
                <p:nvPr/>
              </p:nvSpPr>
              <p:spPr bwMode="auto">
                <a:xfrm>
                  <a:off x="2464508" y="3568454"/>
                  <a:ext cx="166128" cy="245015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latin typeface="Times" charset="0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A9195A-D7D3-DFA8-5E35-B3C071CB9BBF}"/>
                  </a:ext>
                </a:extLst>
              </p:cNvPr>
              <p:cNvSpPr txBox="1"/>
              <p:nvPr/>
            </p:nvSpPr>
            <p:spPr>
              <a:xfrm>
                <a:off x="10837334" y="2103493"/>
                <a:ext cx="1660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KV</a:t>
                </a:r>
                <a:r>
                  <a:rPr lang="en-US" b="1" baseline="-25000" dirty="0"/>
                  <a:t>3</a:t>
                </a:r>
                <a:r>
                  <a:rPr lang="en-US" b="1" dirty="0"/>
                  <a:t>Sb</a:t>
                </a:r>
                <a:r>
                  <a:rPr lang="en-US" b="1" baseline="-25000" dirty="0"/>
                  <a:t>5</a:t>
                </a:r>
                <a:endParaRPr lang="de-CH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76B60E-2C8E-2BDD-F5B7-CD5C648A8F5D}"/>
                  </a:ext>
                </a:extLst>
              </p:cNvPr>
              <p:cNvSpPr txBox="1"/>
              <p:nvPr/>
            </p:nvSpPr>
            <p:spPr>
              <a:xfrm>
                <a:off x="8800056" y="2084832"/>
                <a:ext cx="1660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RbV</a:t>
                </a:r>
                <a:r>
                  <a:rPr lang="en-US" b="1" baseline="-25000" dirty="0"/>
                  <a:t>3</a:t>
                </a:r>
                <a:r>
                  <a:rPr lang="en-US" b="1" dirty="0"/>
                  <a:t>Sb</a:t>
                </a:r>
                <a:r>
                  <a:rPr lang="en-US" b="1" baseline="-25000" dirty="0"/>
                  <a:t>5</a:t>
                </a:r>
                <a:endParaRPr lang="de-CH" b="1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3A81ED5-BBAE-5A27-2D29-0B809AA943A5}"/>
                  </a:ext>
                </a:extLst>
              </p:cNvPr>
              <p:cNvSpPr/>
              <p:nvPr/>
            </p:nvSpPr>
            <p:spPr>
              <a:xfrm>
                <a:off x="8908654" y="2588513"/>
                <a:ext cx="737937" cy="1646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CCAA67-2DC0-ED19-20B1-5961A37629C2}"/>
                  </a:ext>
                </a:extLst>
              </p:cNvPr>
              <p:cNvSpPr/>
              <p:nvPr/>
            </p:nvSpPr>
            <p:spPr>
              <a:xfrm>
                <a:off x="10955198" y="2596598"/>
                <a:ext cx="737937" cy="1646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0BC5F5-7EFD-E56C-600D-8E1D6FD98BF8}"/>
                </a:ext>
              </a:extLst>
            </p:cNvPr>
            <p:cNvSpPr txBox="1"/>
            <p:nvPr/>
          </p:nvSpPr>
          <p:spPr>
            <a:xfrm>
              <a:off x="8545906" y="5165840"/>
              <a:ext cx="34064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a typeface="Calibri" panose="020F0502020204030204" pitchFamily="34" charset="0"/>
                  <a:cs typeface="Calibri" panose="020F0502020204030204" pitchFamily="34" charset="0"/>
                </a:rPr>
                <a:t>Saturation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 of superconductivity coincides with </a:t>
              </a:r>
              <a:r>
                <a:rPr lang="en-US" b="1" dirty="0">
                  <a:ea typeface="Calibri" panose="020F0502020204030204" pitchFamily="34" charset="0"/>
                  <a:cs typeface="Calibri" panose="020F0502020204030204" pitchFamily="34" charset="0"/>
                </a:rPr>
                <a:t>full suppression 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of </a:t>
              </a:r>
              <a:r>
                <a:rPr lang="en-US" b="1" dirty="0">
                  <a:ea typeface="Calibri" panose="020F0502020204030204" pitchFamily="34" charset="0"/>
                  <a:cs typeface="Calibri" panose="020F0502020204030204" pitchFamily="34" charset="0"/>
                </a:rPr>
                <a:t>charge order</a:t>
              </a:r>
              <a:endParaRPr lang="en-US" b="1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28E90E8-87CD-322D-EE26-4167AB02436E}"/>
              </a:ext>
            </a:extLst>
          </p:cNvPr>
          <p:cNvSpPr txBox="1"/>
          <p:nvPr/>
        </p:nvSpPr>
        <p:spPr>
          <a:xfrm>
            <a:off x="0" y="656672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/>
              <a:t>Z. Guguchia </a:t>
            </a:r>
            <a:r>
              <a:rPr lang="is-IS" sz="1100" i="1" dirty="0"/>
              <a:t>et. </a:t>
            </a:r>
            <a:r>
              <a:rPr lang="en-US" sz="1100" i="1" dirty="0"/>
              <a:t>a</a:t>
            </a:r>
            <a:r>
              <a:rPr lang="is-IS" sz="1100" i="1" dirty="0"/>
              <a:t>l., Nat. Commun</a:t>
            </a:r>
            <a:r>
              <a:rPr lang="is-IS" sz="1100" dirty="0"/>
              <a:t>. </a:t>
            </a:r>
            <a:r>
              <a:rPr lang="is-IS" sz="1100" b="1" dirty="0"/>
              <a:t>14</a:t>
            </a:r>
            <a:r>
              <a:rPr lang="is-IS" sz="1100" dirty="0"/>
              <a:t>, 153 (2023) </a:t>
            </a:r>
            <a:endParaRPr lang="de-CH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2214F-3415-E306-B5AE-261E3A24B617}"/>
              </a:ext>
            </a:extLst>
          </p:cNvPr>
          <p:cNvSpPr txBox="1"/>
          <p:nvPr/>
        </p:nvSpPr>
        <p:spPr>
          <a:xfrm>
            <a:off x="2336997" y="5973348"/>
            <a:ext cx="7402336" cy="36933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Charge order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influences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superfluid density and superconducting gap structure</a:t>
            </a:r>
            <a:endParaRPr lang="en-US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22D9D8A-E93A-F55D-AC62-466E1FC1BECD}"/>
              </a:ext>
            </a:extLst>
          </p:cNvPr>
          <p:cNvSpPr/>
          <p:nvPr/>
        </p:nvSpPr>
        <p:spPr>
          <a:xfrm>
            <a:off x="4240939" y="1886926"/>
            <a:ext cx="4012707" cy="3184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20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73"/>
    </mc:Choice>
    <mc:Fallback>
      <p:transition spd="slow" advTm="69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7E47667-8CE3-466C-B745-9411E1CE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F44D33-97EB-4277-B538-B458E3FD1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258" y="620720"/>
            <a:ext cx="7315732" cy="5593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534F52-E710-4998-921B-6147812C1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946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9D0A23D-BBDB-4BEA-8515-A7D0DF9B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6334" y="620720"/>
            <a:ext cx="3425490" cy="5593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5D22C-D608-2ED4-B8DC-DED4997E4C1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44072" y="1048453"/>
            <a:ext cx="6349646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cap="none" dirty="0">
                <a:solidFill>
                  <a:schemeClr val="bg1"/>
                </a:solidFill>
                <a:latin typeface="+mn-lt"/>
              </a:rPr>
              <a:t>How does chemical doping affect superconductivity</a:t>
            </a:r>
            <a:r>
              <a:rPr lang="en-US" sz="4800" cap="none" dirty="0">
                <a:solidFill>
                  <a:schemeClr val="bg1"/>
                </a:solidFill>
                <a:latin typeface="Aptos" panose="020B0004020202020204" pitchFamily="34" charset="0"/>
              </a:rPr>
              <a:t>?</a:t>
            </a:r>
            <a:endParaRPr lang="en-US" sz="4800" cap="none" spc="200" baseline="-25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590B95B-E225-F020-B420-07E86AB8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0D633B5-3804-D187-B3AC-46FCB2F3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512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9"/>
    </mc:Choice>
    <mc:Fallback>
      <p:transition spd="slow" advTm="1313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B38B6AC-2A10-F280-6917-8CE31346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doping</a:t>
            </a:r>
            <a:endParaRPr lang="de-CH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46D16C-81A4-4552-D355-B48FA3AE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157183-F4AA-EACB-946F-C71606DC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12</a:t>
            </a:fld>
            <a:endParaRPr lang="de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48D10-277D-3858-92DF-92D75C203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574" y="2084534"/>
            <a:ext cx="5042663" cy="2952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B3F43-ED62-0149-5897-C148D45B0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237" y="2514417"/>
            <a:ext cx="3403127" cy="2669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FBF17-C4AE-6948-0278-8823BE688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5" y="2550047"/>
            <a:ext cx="3256346" cy="26334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249E2E-BAD1-A150-1568-616EFC242EAE}"/>
              </a:ext>
            </a:extLst>
          </p:cNvPr>
          <p:cNvSpPr/>
          <p:nvPr/>
        </p:nvSpPr>
        <p:spPr>
          <a:xfrm>
            <a:off x="44430" y="6396335"/>
            <a:ext cx="71642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100" dirty="0">
                <a:ea typeface="Arial" charset="0"/>
                <a:cs typeface="Arial" panose="020B0604020202020204" pitchFamily="34" charset="0"/>
              </a:rPr>
              <a:t>Y. </a:t>
            </a:r>
            <a:r>
              <a:rPr lang="sk-SK" sz="1100" dirty="0" err="1">
                <a:ea typeface="Arial" charset="0"/>
                <a:cs typeface="Arial" panose="020B0604020202020204" pitchFamily="34" charset="0"/>
              </a:rPr>
              <a:t>Zhong</a:t>
            </a:r>
            <a:r>
              <a:rPr lang="sk-SK" sz="1100" dirty="0">
                <a:ea typeface="Arial" charset="0"/>
                <a:cs typeface="Arial" panose="020B0604020202020204" pitchFamily="34" charset="0"/>
              </a:rPr>
              <a:t>,</a:t>
            </a:r>
            <a:r>
              <a:rPr lang="en-US" sz="1100" dirty="0">
                <a:cs typeface="Arial" panose="020B0604020202020204" pitchFamily="34" charset="0"/>
              </a:rPr>
              <a:t> J. Liu, X. Wu, Z. Guguchia </a:t>
            </a:r>
            <a:r>
              <a:rPr lang="en-US" sz="1100" i="1" dirty="0">
                <a:cs typeface="Arial" panose="020B0604020202020204" pitchFamily="34" charset="0"/>
              </a:rPr>
              <a:t>et. al. </a:t>
            </a:r>
            <a:r>
              <a:rPr lang="en-US" sz="1100" dirty="0">
                <a:cs typeface="Arial" panose="020B0604020202020204" pitchFamily="34" charset="0"/>
              </a:rPr>
              <a:t>and K. Okazaki,</a:t>
            </a:r>
            <a:r>
              <a:rPr lang="sk-SK" sz="1100" dirty="0"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00" i="1" dirty="0">
                <a:ea typeface="Arial" charset="0"/>
                <a:cs typeface="Arial" panose="020B0604020202020204" pitchFamily="34" charset="0"/>
              </a:rPr>
              <a:t>Nature</a:t>
            </a:r>
            <a:r>
              <a:rPr lang="sk-SK" sz="1100" dirty="0">
                <a:ea typeface="Arial" charset="0"/>
                <a:cs typeface="Arial" panose="020B0604020202020204" pitchFamily="34" charset="0"/>
              </a:rPr>
              <a:t> </a:t>
            </a:r>
            <a:r>
              <a:rPr lang="sk-SK" sz="1100" b="1" dirty="0">
                <a:ea typeface="Arial" charset="0"/>
                <a:cs typeface="Arial" panose="020B0604020202020204" pitchFamily="34" charset="0"/>
              </a:rPr>
              <a:t>617</a:t>
            </a:r>
            <a:r>
              <a:rPr lang="sk-SK" sz="1100" dirty="0">
                <a:ea typeface="Arial" charset="0"/>
                <a:cs typeface="Arial" panose="020B0604020202020204" pitchFamily="34" charset="0"/>
              </a:rPr>
              <a:t>, 488-492 (2023).</a:t>
            </a:r>
          </a:p>
          <a:p>
            <a:r>
              <a:rPr lang="is-IS" sz="1100" dirty="0">
                <a:ea typeface="Arial Hebrew" charset="-79"/>
                <a:cs typeface="Arial" panose="020B0604020202020204" pitchFamily="34" charset="0"/>
              </a:rPr>
              <a:t>J. N. Graham </a:t>
            </a:r>
            <a:r>
              <a:rPr lang="is-IS" sz="1100" i="1" dirty="0">
                <a:ea typeface="Arial Hebrew" charset="-79"/>
                <a:cs typeface="Arial" panose="020B0604020202020204" pitchFamily="34" charset="0"/>
              </a:rPr>
              <a:t>et. al.</a:t>
            </a:r>
            <a:r>
              <a:rPr lang="is-IS" sz="1100" dirty="0">
                <a:ea typeface="Arial Hebrew" charset="-79"/>
                <a:cs typeface="Arial" panose="020B0604020202020204" pitchFamily="34" charset="0"/>
              </a:rPr>
              <a:t>, arXiv:2411.18744 (2024).</a:t>
            </a:r>
            <a:endParaRPr lang="en-US" sz="1100" dirty="0">
              <a:ea typeface="Arial Hebrew" charset="-79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2B53D2-7DBB-1241-2653-D3A6510B7A58}"/>
              </a:ext>
            </a:extLst>
          </p:cNvPr>
          <p:cNvGrpSpPr/>
          <p:nvPr/>
        </p:nvGrpSpPr>
        <p:grpSpPr>
          <a:xfrm>
            <a:off x="9382741" y="155852"/>
            <a:ext cx="2845122" cy="1179172"/>
            <a:chOff x="9341410" y="86054"/>
            <a:chExt cx="2845122" cy="117917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872F8CF-084B-7D1A-D338-81C818217105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F26C9A-4E05-2D7B-35EA-D547022E76C5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7B0DFF-5658-FE2C-40A6-D8DF266601DA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1C386D-CF36-062C-673A-CAA4E4630C0D}"/>
                </a:ext>
              </a:extLst>
            </p:cNvPr>
            <p:cNvSpPr txBox="1"/>
            <p:nvPr/>
          </p:nvSpPr>
          <p:spPr>
            <a:xfrm>
              <a:off x="10365650" y="270720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Nb-CVS</a:t>
              </a:r>
              <a:endParaRPr lang="de-CH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FB73DD-3BEC-386B-519A-FD10F837898E}"/>
                </a:ext>
              </a:extLst>
            </p:cNvPr>
            <p:cNvSpPr txBox="1"/>
            <p:nvPr/>
          </p:nvSpPr>
          <p:spPr>
            <a:xfrm>
              <a:off x="11212867" y="8605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Ta-CVS</a:t>
              </a:r>
              <a:endParaRPr lang="de-CH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502E13-3C5B-C2ED-6FBB-F11A45FC491C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8FFAF5A-ACFB-FC63-9382-326B8C758C3B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EA595A-A21F-E2F4-108A-23A461A53040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ACE64E-D8E7-B62A-CA10-677B90FBFDCA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50E5A3-66B1-18DF-7583-920517CD6A5A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4.4</a:t>
              </a:r>
              <a:endParaRPr lang="de-CH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CFB323-B2B5-453F-2F49-4CEAD75BD11F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5.2</a:t>
              </a:r>
              <a:endParaRPr lang="de-CH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B9AE3CA-2206-93BE-D81E-C6AE754A98A0}"/>
              </a:ext>
            </a:extLst>
          </p:cNvPr>
          <p:cNvSpPr txBox="1"/>
          <p:nvPr/>
        </p:nvSpPr>
        <p:spPr>
          <a:xfrm>
            <a:off x="2994836" y="5429585"/>
            <a:ext cx="5674401" cy="36933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Doping changes gap structure from </a:t>
            </a:r>
            <a:r>
              <a:rPr lang="en-US" b="1" dirty="0"/>
              <a:t>nodal to </a:t>
            </a:r>
            <a:r>
              <a:rPr lang="en-US" b="1" dirty="0" err="1"/>
              <a:t>nodeless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30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93"/>
    </mc:Choice>
    <mc:Fallback>
      <p:transition spd="slow" advTm="8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5A2F7B8-7DD3-EDA3-4BCB-D5083BF9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ARPES</a:t>
            </a:r>
            <a:endParaRPr lang="de-CH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4E1A1F-D959-7D4E-A9D1-DF9556C88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0E200-41BE-C0CB-678F-E074403D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13</a:t>
            </a:fld>
            <a:endParaRPr lang="de-CH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DE9428-893B-A165-9B4F-B96F2AD207AD}"/>
              </a:ext>
            </a:extLst>
          </p:cNvPr>
          <p:cNvGrpSpPr/>
          <p:nvPr/>
        </p:nvGrpSpPr>
        <p:grpSpPr>
          <a:xfrm>
            <a:off x="4998316" y="1422187"/>
            <a:ext cx="6457136" cy="4823424"/>
            <a:chOff x="611560" y="836712"/>
            <a:chExt cx="7704856" cy="58747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992266-A3F0-C9D3-7668-84211321C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608" y="836712"/>
              <a:ext cx="7272808" cy="28056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CEDE5-C4F5-523A-6326-3DED26954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3936538"/>
              <a:ext cx="3644900" cy="2755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ECAAF8-DC33-B6F3-B196-F03635C8A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584" y="3917488"/>
              <a:ext cx="3594100" cy="2794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3F5029-F96D-A46D-BE27-D30888A8771C}"/>
                </a:ext>
              </a:extLst>
            </p:cNvPr>
            <p:cNvSpPr/>
            <p:nvPr/>
          </p:nvSpPr>
          <p:spPr bwMode="auto">
            <a:xfrm>
              <a:off x="1043608" y="836712"/>
              <a:ext cx="432048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17E4C4-D831-872C-630A-9ABE910C6EE5}"/>
                </a:ext>
              </a:extLst>
            </p:cNvPr>
            <p:cNvSpPr/>
            <p:nvPr/>
          </p:nvSpPr>
          <p:spPr bwMode="auto">
            <a:xfrm>
              <a:off x="4954148" y="836712"/>
              <a:ext cx="432048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04E920-C833-BC2C-8014-380ADA0FB4BB}"/>
                </a:ext>
              </a:extLst>
            </p:cNvPr>
            <p:cNvSpPr/>
            <p:nvPr/>
          </p:nvSpPr>
          <p:spPr bwMode="auto">
            <a:xfrm>
              <a:off x="611560" y="3792522"/>
              <a:ext cx="432048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754888B-582F-329A-93DC-CF39BB480030}"/>
              </a:ext>
            </a:extLst>
          </p:cNvPr>
          <p:cNvSpPr/>
          <p:nvPr/>
        </p:nvSpPr>
        <p:spPr>
          <a:xfrm>
            <a:off x="44430" y="6348213"/>
            <a:ext cx="71642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100" dirty="0">
                <a:ea typeface="Arial" charset="0"/>
                <a:cs typeface="Arial" panose="020B0604020202020204" pitchFamily="34" charset="0"/>
              </a:rPr>
              <a:t>Y. </a:t>
            </a:r>
            <a:r>
              <a:rPr lang="sk-SK" sz="1100" dirty="0" err="1">
                <a:ea typeface="Arial" charset="0"/>
                <a:cs typeface="Arial" panose="020B0604020202020204" pitchFamily="34" charset="0"/>
              </a:rPr>
              <a:t>Zhong</a:t>
            </a:r>
            <a:r>
              <a:rPr lang="sk-SK" sz="1100" dirty="0">
                <a:ea typeface="Arial" charset="0"/>
                <a:cs typeface="Arial" panose="020B0604020202020204" pitchFamily="34" charset="0"/>
              </a:rPr>
              <a:t>,</a:t>
            </a:r>
            <a:r>
              <a:rPr lang="en-US" sz="1100" dirty="0">
                <a:cs typeface="Arial" panose="020B0604020202020204" pitchFamily="34" charset="0"/>
              </a:rPr>
              <a:t> J. Liu, X. Wu, Z. Guguchia </a:t>
            </a:r>
            <a:r>
              <a:rPr lang="en-US" sz="1100" i="1" dirty="0">
                <a:cs typeface="Arial" panose="020B0604020202020204" pitchFamily="34" charset="0"/>
              </a:rPr>
              <a:t>et. al. </a:t>
            </a:r>
            <a:r>
              <a:rPr lang="en-US" sz="1100" dirty="0">
                <a:cs typeface="Arial" panose="020B0604020202020204" pitchFamily="34" charset="0"/>
              </a:rPr>
              <a:t>and K. Okazaki,</a:t>
            </a:r>
            <a:r>
              <a:rPr lang="sk-SK" sz="1100" dirty="0"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00" i="1" dirty="0">
                <a:ea typeface="Arial" charset="0"/>
                <a:cs typeface="Arial" panose="020B0604020202020204" pitchFamily="34" charset="0"/>
              </a:rPr>
              <a:t>Nature</a:t>
            </a:r>
            <a:r>
              <a:rPr lang="sk-SK" sz="1100" dirty="0">
                <a:ea typeface="Arial" charset="0"/>
                <a:cs typeface="Arial" panose="020B0604020202020204" pitchFamily="34" charset="0"/>
              </a:rPr>
              <a:t> </a:t>
            </a:r>
            <a:r>
              <a:rPr lang="sk-SK" sz="1100" b="1" dirty="0">
                <a:ea typeface="Arial" charset="0"/>
                <a:cs typeface="Arial" panose="020B0604020202020204" pitchFamily="34" charset="0"/>
              </a:rPr>
              <a:t>617</a:t>
            </a:r>
            <a:r>
              <a:rPr lang="sk-SK" sz="1100" dirty="0">
                <a:ea typeface="Arial" charset="0"/>
                <a:cs typeface="Arial" panose="020B0604020202020204" pitchFamily="34" charset="0"/>
              </a:rPr>
              <a:t>, 488-492 (2023)</a:t>
            </a:r>
            <a:r>
              <a:rPr lang="en-US" sz="1100" dirty="0">
                <a:ea typeface="Arial" charset="0"/>
                <a:cs typeface="Arial" panose="020B0604020202020204" pitchFamily="34" charset="0"/>
              </a:rPr>
              <a:t>,</a:t>
            </a:r>
          </a:p>
          <a:p>
            <a:r>
              <a:rPr lang="is-IS" sz="1100" dirty="0">
                <a:ea typeface="Arial Hebrew" charset="-79"/>
                <a:cs typeface="Arial" panose="020B0604020202020204" pitchFamily="34" charset="0"/>
              </a:rPr>
              <a:t>J. N. Graham </a:t>
            </a:r>
            <a:r>
              <a:rPr lang="is-IS" sz="1100" i="1" dirty="0">
                <a:ea typeface="Arial Hebrew" charset="-79"/>
                <a:cs typeface="Arial" panose="020B0604020202020204" pitchFamily="34" charset="0"/>
              </a:rPr>
              <a:t>et. al.</a:t>
            </a:r>
            <a:r>
              <a:rPr lang="is-IS" sz="1100" dirty="0">
                <a:ea typeface="Arial Hebrew" charset="-79"/>
                <a:cs typeface="Arial" panose="020B0604020202020204" pitchFamily="34" charset="0"/>
              </a:rPr>
              <a:t>, arXiv:2411.18744 (2024).</a:t>
            </a:r>
            <a:endParaRPr lang="en-US" sz="1100" dirty="0">
              <a:ea typeface="Arial Hebrew" charset="-79"/>
              <a:cs typeface="Arial" panose="020B0604020202020204" pitchFamily="34" charset="0"/>
            </a:endParaRPr>
          </a:p>
          <a:p>
            <a:endParaRPr lang="sk-SK" sz="1100" dirty="0"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68359-D525-4DF3-2898-D78A8DD6B394}"/>
              </a:ext>
            </a:extLst>
          </p:cNvPr>
          <p:cNvGrpSpPr/>
          <p:nvPr/>
        </p:nvGrpSpPr>
        <p:grpSpPr>
          <a:xfrm>
            <a:off x="9382741" y="155852"/>
            <a:ext cx="2845122" cy="1179172"/>
            <a:chOff x="9341410" y="86054"/>
            <a:chExt cx="2845122" cy="117917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935D71A-3841-EADA-A0DF-23B19A44375B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786F39-ADE8-C8D4-01CA-0706CCB8EF80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414760-5D09-774D-55B5-AF2F123C0925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9DA0A8-5612-7006-DB26-B46A0783D786}"/>
                </a:ext>
              </a:extLst>
            </p:cNvPr>
            <p:cNvSpPr txBox="1"/>
            <p:nvPr/>
          </p:nvSpPr>
          <p:spPr>
            <a:xfrm>
              <a:off x="10365650" y="270720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Nb-CVS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618127-3110-0582-1BFC-74DBE838FE5C}"/>
                </a:ext>
              </a:extLst>
            </p:cNvPr>
            <p:cNvSpPr txBox="1"/>
            <p:nvPr/>
          </p:nvSpPr>
          <p:spPr>
            <a:xfrm>
              <a:off x="11212867" y="8605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Ta-CVS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2203F7E-2293-E9DC-DFF7-9BEAB371E787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D14A49-C964-8006-2DDB-D0516A50546D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E42793-0B86-859B-F8B3-88417FB1E714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E0BABF-5441-AA43-D40A-D25D2B18EFF9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E8D906-F805-5AC2-44BA-0DC549916B87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4.4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C24CA4E-267E-0F9F-4481-B96AFA999CFD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5.2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DBEBD29-833C-568A-0793-D11CD8EBC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458254"/>
              </p:ext>
            </p:extLst>
          </p:nvPr>
        </p:nvGraphicFramePr>
        <p:xfrm>
          <a:off x="416822" y="2874121"/>
          <a:ext cx="4426110" cy="13424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75370">
                  <a:extLst>
                    <a:ext uri="{9D8B030D-6E8A-4147-A177-3AD203B41FA5}">
                      <a16:colId xmlns:a16="http://schemas.microsoft.com/office/drawing/2014/main" val="1228258405"/>
                    </a:ext>
                  </a:extLst>
                </a:gridCol>
                <a:gridCol w="1475370">
                  <a:extLst>
                    <a:ext uri="{9D8B030D-6E8A-4147-A177-3AD203B41FA5}">
                      <a16:colId xmlns:a16="http://schemas.microsoft.com/office/drawing/2014/main" val="2955521095"/>
                    </a:ext>
                  </a:extLst>
                </a:gridCol>
                <a:gridCol w="1475370">
                  <a:extLst>
                    <a:ext uri="{9D8B030D-6E8A-4147-A177-3AD203B41FA5}">
                      <a16:colId xmlns:a16="http://schemas.microsoft.com/office/drawing/2014/main" val="1332397465"/>
                    </a:ext>
                  </a:extLst>
                </a:gridCol>
              </a:tblGrid>
              <a:tr h="447467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muSR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meV</a:t>
                      </a:r>
                      <a:r>
                        <a:rPr lang="en-US" dirty="0"/>
                        <a:t>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ARPES (</a:t>
                      </a:r>
                      <a:r>
                        <a:rPr lang="en-US" dirty="0" err="1"/>
                        <a:t>meV</a:t>
                      </a:r>
                      <a:r>
                        <a:rPr lang="en-US" dirty="0"/>
                        <a:t>)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068875"/>
                  </a:ext>
                </a:extLst>
              </a:tr>
              <a:tr h="447467">
                <a:tc>
                  <a:txBody>
                    <a:bodyPr/>
                    <a:lstStyle/>
                    <a:p>
                      <a:r>
                        <a:rPr lang="en-US" dirty="0"/>
                        <a:t>Nb-CVS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0.59(5)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0.54(6)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744271"/>
                  </a:ext>
                </a:extLst>
              </a:tr>
              <a:tr h="447467">
                <a:tc>
                  <a:txBody>
                    <a:bodyPr/>
                    <a:lstStyle/>
                    <a:p>
                      <a:r>
                        <a:rPr lang="en-US" dirty="0"/>
                        <a:t>Ta-CVS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0.80(5)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0.77(6)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946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20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35"/>
    </mc:Choice>
    <mc:Fallback>
      <p:transition spd="slow" advTm="5743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23B2-4632-53D0-EB4B-ACB550FE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STM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F6B29-92E2-99B4-2A79-3F3F7D15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AFD6F-97B5-78BA-08FA-B0BAC7FA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14</a:t>
            </a:fld>
            <a:endParaRPr lang="de-CH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E4E46B-B103-B540-0CA8-92C0DAB077A5}"/>
              </a:ext>
            </a:extLst>
          </p:cNvPr>
          <p:cNvGrpSpPr/>
          <p:nvPr/>
        </p:nvGrpSpPr>
        <p:grpSpPr>
          <a:xfrm>
            <a:off x="446821" y="1970532"/>
            <a:ext cx="3448852" cy="3431946"/>
            <a:chOff x="1794352" y="1970532"/>
            <a:chExt cx="3448852" cy="34319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244E80-0F78-5B3F-A9F5-2945BE772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154" t="49322" r="19846" b="8433"/>
            <a:stretch/>
          </p:blipFill>
          <p:spPr>
            <a:xfrm>
              <a:off x="1794352" y="1970532"/>
              <a:ext cx="3448852" cy="343194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1AF2C0-1C46-73B4-3E56-06CE575AB6D7}"/>
                </a:ext>
              </a:extLst>
            </p:cNvPr>
            <p:cNvSpPr/>
            <p:nvPr/>
          </p:nvSpPr>
          <p:spPr>
            <a:xfrm>
              <a:off x="1794352" y="1970532"/>
              <a:ext cx="253523" cy="334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B16A75-88FC-B877-6964-066D5732E732}"/>
              </a:ext>
            </a:extLst>
          </p:cNvPr>
          <p:cNvGrpSpPr/>
          <p:nvPr/>
        </p:nvGrpSpPr>
        <p:grpSpPr>
          <a:xfrm>
            <a:off x="4101115" y="812332"/>
            <a:ext cx="2734487" cy="5676151"/>
            <a:chOff x="6363036" y="812332"/>
            <a:chExt cx="2734487" cy="5676151"/>
          </a:xfrm>
        </p:grpSpPr>
        <p:pic>
          <p:nvPicPr>
            <p:cNvPr id="6" name="Picture 2" descr="Fig. 1">
              <a:extLst>
                <a:ext uri="{FF2B5EF4-FFF2-40B4-BE49-F238E27FC236}">
                  <a16:creationId xmlns:a16="http://schemas.microsoft.com/office/drawing/2014/main" id="{93A2FA93-CE20-0235-984A-84496AE21D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44" b="32679"/>
            <a:stretch/>
          </p:blipFill>
          <p:spPr bwMode="auto">
            <a:xfrm>
              <a:off x="6489798" y="979591"/>
              <a:ext cx="2607725" cy="541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9BA528-212F-5B43-AF25-5C756DC352CB}"/>
                </a:ext>
              </a:extLst>
            </p:cNvPr>
            <p:cNvSpPr/>
            <p:nvPr/>
          </p:nvSpPr>
          <p:spPr>
            <a:xfrm>
              <a:off x="6489798" y="812332"/>
              <a:ext cx="253523" cy="334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ED1C92-558C-CE63-2289-826672D5FBAC}"/>
                </a:ext>
              </a:extLst>
            </p:cNvPr>
            <p:cNvSpPr/>
            <p:nvPr/>
          </p:nvSpPr>
          <p:spPr>
            <a:xfrm>
              <a:off x="6489798" y="3576396"/>
              <a:ext cx="253523" cy="334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4B1743-D957-336F-979B-F9356983FDA0}"/>
                </a:ext>
              </a:extLst>
            </p:cNvPr>
            <p:cNvSpPr/>
            <p:nvPr/>
          </p:nvSpPr>
          <p:spPr>
            <a:xfrm>
              <a:off x="6363036" y="6153965"/>
              <a:ext cx="253523" cy="334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9E9BAA0-EB5E-301E-7C1B-E3D53BD50A14}"/>
              </a:ext>
            </a:extLst>
          </p:cNvPr>
          <p:cNvSpPr txBox="1"/>
          <p:nvPr/>
        </p:nvSpPr>
        <p:spPr>
          <a:xfrm>
            <a:off x="1483901" y="1708484"/>
            <a:ext cx="170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Nb-CVS</a:t>
            </a:r>
            <a:endParaRPr lang="de-CH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10162-31FE-8EE2-C9B9-86054AA835AB}"/>
              </a:ext>
            </a:extLst>
          </p:cNvPr>
          <p:cNvSpPr txBox="1"/>
          <p:nvPr/>
        </p:nvSpPr>
        <p:spPr>
          <a:xfrm>
            <a:off x="4949005" y="756282"/>
            <a:ext cx="170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Ta-CVS</a:t>
            </a:r>
            <a:endParaRPr lang="de-CH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DA0F33-0220-8BBE-4D85-8F503545226E}"/>
              </a:ext>
            </a:extLst>
          </p:cNvPr>
          <p:cNvGrpSpPr/>
          <p:nvPr/>
        </p:nvGrpSpPr>
        <p:grpSpPr>
          <a:xfrm>
            <a:off x="9382741" y="155852"/>
            <a:ext cx="2845122" cy="1179172"/>
            <a:chOff x="9341410" y="86054"/>
            <a:chExt cx="2845122" cy="117917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2578493-8AC6-4912-B6D5-C0411AFC3196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2CCBE7-2E01-B5C0-801E-2D914FA4CE8E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374488-3EFE-E240-EC6F-FA6CD69591B1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F6AAC5-2ABF-E3A8-19AD-EDAC1072AF3B}"/>
                </a:ext>
              </a:extLst>
            </p:cNvPr>
            <p:cNvSpPr txBox="1"/>
            <p:nvPr/>
          </p:nvSpPr>
          <p:spPr>
            <a:xfrm>
              <a:off x="10365650" y="270720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Nb-CVS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190BCE-A6A4-EE4E-6EBA-DDC7DC688FF9}"/>
                </a:ext>
              </a:extLst>
            </p:cNvPr>
            <p:cNvSpPr txBox="1"/>
            <p:nvPr/>
          </p:nvSpPr>
          <p:spPr>
            <a:xfrm>
              <a:off x="11212867" y="8605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Ta-CVS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8B319BC-12CB-ACF6-3DCF-226CC9D5F795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F86338-7C37-42CA-A5D2-E771C126B7D5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21670B6-7906-70F6-97CA-27CA7A24550E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4DCACE-E4D5-DBBF-D32D-B820EFFC4418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61B40-45BB-8B6F-A5F1-9D982F9521F0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4.4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B43950-B2B1-87F6-23BD-167A2E14518B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5.2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A26A1B8-0530-114F-B1E6-0BBFE460FF74}"/>
              </a:ext>
            </a:extLst>
          </p:cNvPr>
          <p:cNvSpPr txBox="1"/>
          <p:nvPr/>
        </p:nvSpPr>
        <p:spPr>
          <a:xfrm>
            <a:off x="0" y="6433854"/>
            <a:ext cx="61120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>
                <a:ea typeface="Arial Hebrew" charset="-79"/>
                <a:cs typeface="Arial" panose="020B0604020202020204" pitchFamily="34" charset="0"/>
              </a:rPr>
              <a:t>J. N. Graham </a:t>
            </a:r>
            <a:r>
              <a:rPr lang="is-IS" sz="1100" i="1" dirty="0">
                <a:ea typeface="Arial Hebrew" charset="-79"/>
                <a:cs typeface="Arial" panose="020B0604020202020204" pitchFamily="34" charset="0"/>
              </a:rPr>
              <a:t>et. al.</a:t>
            </a:r>
            <a:r>
              <a:rPr lang="is-IS" sz="1100" dirty="0">
                <a:ea typeface="Arial Hebrew" charset="-79"/>
                <a:cs typeface="Arial" panose="020B0604020202020204" pitchFamily="34" charset="0"/>
              </a:rPr>
              <a:t>, arXiv:2411.18744 (2024),</a:t>
            </a:r>
          </a:p>
          <a:p>
            <a:r>
              <a:rPr lang="en-GB" sz="1100" dirty="0">
                <a:solidFill>
                  <a:srgbClr val="222222"/>
                </a:solidFill>
                <a:latin typeface="-apple-system"/>
              </a:rPr>
              <a:t>H. Deng, G. Liu, Z. Guguchia </a:t>
            </a:r>
            <a:r>
              <a:rPr lang="en-GB" sz="1100" i="1" dirty="0">
                <a:solidFill>
                  <a:srgbClr val="222222"/>
                </a:solidFill>
                <a:latin typeface="-apple-system"/>
              </a:rPr>
              <a:t>et. al</a:t>
            </a:r>
            <a:r>
              <a:rPr lang="en-GB" sz="1100" dirty="0">
                <a:solidFill>
                  <a:srgbClr val="222222"/>
                </a:solidFill>
                <a:latin typeface="-apple-system"/>
              </a:rPr>
              <a:t>., </a:t>
            </a:r>
            <a:r>
              <a:rPr lang="en-GB" sz="1100" i="1" dirty="0">
                <a:solidFill>
                  <a:srgbClr val="222222"/>
                </a:solidFill>
                <a:latin typeface="-apple-system"/>
              </a:rPr>
              <a:t>Nature Materials</a:t>
            </a:r>
            <a:r>
              <a:rPr lang="en-GB" sz="1100" dirty="0">
                <a:solidFill>
                  <a:srgbClr val="222222"/>
                </a:solidFill>
                <a:latin typeface="-apple-system"/>
              </a:rPr>
              <a:t> </a:t>
            </a:r>
            <a:r>
              <a:rPr lang="en-GB" sz="1100" b="1" i="0" u="none" strike="noStrike" dirty="0">
                <a:solidFill>
                  <a:srgbClr val="222222"/>
                </a:solidFill>
                <a:effectLst/>
                <a:latin typeface="-apple-system"/>
              </a:rPr>
              <a:t>23,</a:t>
            </a:r>
            <a:r>
              <a:rPr lang="en-GB" sz="11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1639–1644 (2024)</a:t>
            </a:r>
            <a:endParaRPr lang="en-CH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B63848-F8A0-5AC8-68AF-4998028659C8}"/>
              </a:ext>
            </a:extLst>
          </p:cNvPr>
          <p:cNvSpPr txBox="1"/>
          <p:nvPr/>
        </p:nvSpPr>
        <p:spPr>
          <a:xfrm>
            <a:off x="7742012" y="1676342"/>
            <a:ext cx="3425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STM shows </a:t>
            </a:r>
            <a:r>
              <a:rPr lang="en-US" b="1" dirty="0" err="1"/>
              <a:t>nodeless</a:t>
            </a:r>
            <a:r>
              <a:rPr lang="en-US" dirty="0"/>
              <a:t> gap structures for doped compounds consistent with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/>
              <a:t>SR and ARPES</a:t>
            </a:r>
            <a:endParaRPr lang="de-CH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4ADC4B-1C8E-7732-E036-DC63F6261AF7}"/>
              </a:ext>
            </a:extLst>
          </p:cNvPr>
          <p:cNvGrpSpPr/>
          <p:nvPr/>
        </p:nvGrpSpPr>
        <p:grpSpPr>
          <a:xfrm>
            <a:off x="7272720" y="2728511"/>
            <a:ext cx="4120994" cy="3518884"/>
            <a:chOff x="7272720" y="2728511"/>
            <a:chExt cx="4120994" cy="3518884"/>
          </a:xfrm>
        </p:grpSpPr>
        <p:pic>
          <p:nvPicPr>
            <p:cNvPr id="30" name="图片 1">
              <a:extLst>
                <a:ext uri="{FF2B5EF4-FFF2-40B4-BE49-F238E27FC236}">
                  <a16:creationId xmlns:a16="http://schemas.microsoft.com/office/drawing/2014/main" id="{414C8BD0-E2E6-914A-2155-090F144D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2" r="64944" b="64866"/>
            <a:stretch/>
          </p:blipFill>
          <p:spPr bwMode="auto">
            <a:xfrm>
              <a:off x="7437919" y="2728511"/>
              <a:ext cx="3556289" cy="3167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D049FF-5F49-ECA1-AB7A-D7EBA71E42CC}"/>
                </a:ext>
              </a:extLst>
            </p:cNvPr>
            <p:cNvSpPr txBox="1"/>
            <p:nvPr/>
          </p:nvSpPr>
          <p:spPr>
            <a:xfrm>
              <a:off x="7829099" y="5878063"/>
              <a:ext cx="342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Undoped compounds are </a:t>
              </a:r>
              <a:r>
                <a:rPr lang="en-US" b="1" dirty="0"/>
                <a:t>nodal</a:t>
              </a:r>
              <a:endParaRPr lang="de-CH" b="1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B29A4B-45F6-DDA8-E4BB-4E6F58CA6E88}"/>
                </a:ext>
              </a:extLst>
            </p:cNvPr>
            <p:cNvSpPr/>
            <p:nvPr/>
          </p:nvSpPr>
          <p:spPr>
            <a:xfrm>
              <a:off x="7272720" y="2822980"/>
              <a:ext cx="556380" cy="351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F5709B9-828C-6EC5-1BBF-A8B35C3FFAFC}"/>
                </a:ext>
              </a:extLst>
            </p:cNvPr>
            <p:cNvSpPr/>
            <p:nvPr/>
          </p:nvSpPr>
          <p:spPr>
            <a:xfrm>
              <a:off x="10837334" y="2917171"/>
              <a:ext cx="556380" cy="351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591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33"/>
    </mc:Choice>
    <mc:Fallback>
      <p:transition spd="slow" advTm="7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E47667-8CE3-466C-B745-9411E1CE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F44D33-97EB-4277-B538-B458E3FD1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258" y="620720"/>
            <a:ext cx="7315732" cy="5593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6380D0-5459-F23B-996B-6FA086E33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46" y="1105351"/>
            <a:ext cx="6420707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spc="200" dirty="0">
                <a:solidFill>
                  <a:srgbClr val="FFFFFF"/>
                </a:solidFill>
              </a:rPr>
              <a:t>What if we combine pressure and doping</a:t>
            </a:r>
            <a:r>
              <a:rPr lang="en-US" sz="4800" spc="200" dirty="0">
                <a:solidFill>
                  <a:srgbClr val="FFFFFF"/>
                </a:solidFill>
                <a:latin typeface="Aptos" panose="020B0004020202020204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534F52-E710-4998-921B-6147812C1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946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9D0A23D-BBDB-4BEA-8515-A7D0DF9B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6334" y="620720"/>
            <a:ext cx="3425490" cy="5593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290AC-5DAB-82BB-767A-2B425735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ea typeface="+mn-ea"/>
                <a:cs typeface="+mn-cs"/>
              </a:rPr>
              <a:t>jennifer.graham@psi.ch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6F1D6-9574-9DFA-F251-D14795BB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9DEA90CE-0762-4EF6-82D4-8FC8ECE70CB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73"/>
    </mc:Choice>
    <mc:Fallback>
      <p:transition spd="slow" advTm="3507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783E-3EFD-A38B-580E-25AD6FA8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Pressure Dependence</a:t>
            </a:r>
            <a:endParaRPr lang="de-CH" cap="none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54A39-211D-D26A-EB24-5337F8F9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z="1600" smtClean="0"/>
              <a:t>16</a:t>
            </a:fld>
            <a:endParaRPr lang="en-US" sz="1600" dirty="0"/>
          </a:p>
        </p:txBody>
      </p:sp>
      <p:graphicFrame>
        <p:nvGraphicFramePr>
          <p:cNvPr id="9" name="Object 8" descr="Project Path: U:\CVS\Nb-CVS paper\Figures\SC_GPD_gap_fits.opju&#10;PE Folder: /SC_GPD_gap_fits/gap fits/&#10;Short Name: Graph12">
            <a:extLst>
              <a:ext uri="{FF2B5EF4-FFF2-40B4-BE49-F238E27FC236}">
                <a16:creationId xmlns:a16="http://schemas.microsoft.com/office/drawing/2014/main" id="{7E416440-0C9A-DEE4-D311-C24FB6F4C6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3412" y="2084832"/>
          <a:ext cx="10565176" cy="39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6479731" imgH="2429228" progId="Origin95.Graph">
                  <p:embed/>
                </p:oleObj>
              </mc:Choice>
              <mc:Fallback>
                <p:oleObj name="Graph" r:id="rId2" imgW="6479731" imgH="2429228" progId="Origin95.Graph">
                  <p:embed/>
                  <p:pic>
                    <p:nvPicPr>
                      <p:cNvPr id="9" name="Object 8" descr="Project Path: U:\CVS\Nb-CVS paper\Figures\SC_GPD_gap_fits.opju&#10;PE Folder: /SC_GPD_gap_fits/gap fits/&#10;Short Name: Graph12">
                        <a:extLst>
                          <a:ext uri="{FF2B5EF4-FFF2-40B4-BE49-F238E27FC236}">
                            <a16:creationId xmlns:a16="http://schemas.microsoft.com/office/drawing/2014/main" id="{7E416440-0C9A-DEE4-D311-C24FB6F4C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3412" y="2084832"/>
                        <a:ext cx="10565176" cy="39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13C54F-ACB1-56A9-6F95-632E18A35F5E}"/>
              </a:ext>
            </a:extLst>
          </p:cNvPr>
          <p:cNvSpPr txBox="1"/>
          <p:nvPr/>
        </p:nvSpPr>
        <p:spPr>
          <a:xfrm>
            <a:off x="2923954" y="6150114"/>
            <a:ext cx="684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lphaLcPeriod"/>
            </a:pPr>
            <a:r>
              <a:rPr lang="en-US" sz="2000" dirty="0"/>
              <a:t>AC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cs typeface="Calibri" panose="020F0502020204030204" pitchFamily="34" charset="0"/>
              </a:rPr>
              <a:t>data and b.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μSR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cs typeface="Calibri" panose="020F0502020204030204" pitchFamily="34" charset="0"/>
              </a:rPr>
              <a:t>measurements at different pressures</a:t>
            </a:r>
          </a:p>
          <a:p>
            <a:pPr algn="ctr"/>
            <a:endParaRPr lang="de-CH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60A8AE-B48A-1124-D04D-D2419477DCD7}"/>
              </a:ext>
            </a:extLst>
          </p:cNvPr>
          <p:cNvSpPr/>
          <p:nvPr/>
        </p:nvSpPr>
        <p:spPr>
          <a:xfrm>
            <a:off x="4267200" y="5943600"/>
            <a:ext cx="1540042" cy="208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DACF75-EE50-C5D7-0A50-050DFAFDEA64}"/>
              </a:ext>
            </a:extLst>
          </p:cNvPr>
          <p:cNvGrpSpPr/>
          <p:nvPr/>
        </p:nvGrpSpPr>
        <p:grpSpPr>
          <a:xfrm>
            <a:off x="9382741" y="155852"/>
            <a:ext cx="2845122" cy="1179172"/>
            <a:chOff x="9341410" y="86054"/>
            <a:chExt cx="2845122" cy="117917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DF6617C-1B64-C8C9-9A0D-F6BE61943A2F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08AFE7-6FF9-5163-E0F7-2BA37CC78FD1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C99816-3B58-1A40-7C2C-23FF83745DEF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97F6F-DE0D-3D91-33E5-F135B299A745}"/>
                </a:ext>
              </a:extLst>
            </p:cNvPr>
            <p:cNvSpPr txBox="1"/>
            <p:nvPr/>
          </p:nvSpPr>
          <p:spPr>
            <a:xfrm>
              <a:off x="10365650" y="270720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Nb-CVS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113255-F7DD-9D24-2D25-0FB4610B52A1}"/>
                </a:ext>
              </a:extLst>
            </p:cNvPr>
            <p:cNvSpPr txBox="1"/>
            <p:nvPr/>
          </p:nvSpPr>
          <p:spPr>
            <a:xfrm>
              <a:off x="11212867" y="8605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Ta-CVS</a:t>
              </a:r>
              <a:endParaRPr lang="de-CH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A9F817-5827-8749-0353-8ABB6CA7CE1D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6D253C-6501-85EA-7AD2-557D8D339DE8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DDA590-38E1-E395-7433-C2D718008A9F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A08F51-BFF9-0A17-F95D-7C1E4EA173E8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1AACD0-1853-5335-BFA5-15DDC4FEDA20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4.4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4CB62A-DF0C-6922-E6B2-CEDC65B87C51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5.2</a:t>
              </a:r>
              <a:endParaRPr lang="de-CH" dirty="0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B946200E-F5B4-69E0-E76F-95512534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</p:spPr>
        <p:txBody>
          <a:bodyPr/>
          <a:lstStyle/>
          <a:p>
            <a:r>
              <a:rPr lang="de-CH" sz="1600" cap="none" dirty="0">
                <a:latin typeface="+mn-lt"/>
              </a:rPr>
              <a:t>jennifer.graham@psi.ch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D4D258-E772-74B8-774E-AFB25D08D81B}"/>
              </a:ext>
            </a:extLst>
          </p:cNvPr>
          <p:cNvSpPr txBox="1"/>
          <p:nvPr/>
        </p:nvSpPr>
        <p:spPr>
          <a:xfrm>
            <a:off x="0" y="6578019"/>
            <a:ext cx="61120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>
                <a:ea typeface="Arial Hebrew" charset="-79"/>
                <a:cs typeface="Arial" panose="020B0604020202020204" pitchFamily="34" charset="0"/>
              </a:rPr>
              <a:t>J. N. Graham </a:t>
            </a:r>
            <a:r>
              <a:rPr lang="is-IS" sz="1100" i="1" dirty="0">
                <a:ea typeface="Arial Hebrew" charset="-79"/>
                <a:cs typeface="Arial" panose="020B0604020202020204" pitchFamily="34" charset="0"/>
              </a:rPr>
              <a:t>et. al.</a:t>
            </a:r>
            <a:r>
              <a:rPr lang="is-IS" sz="1100" dirty="0">
                <a:ea typeface="Arial Hebrew" charset="-79"/>
                <a:cs typeface="Arial" panose="020B0604020202020204" pitchFamily="34" charset="0"/>
              </a:rPr>
              <a:t>, arXiv:2411.18744 (2024)</a:t>
            </a:r>
            <a:endParaRPr lang="en-US" sz="1100" dirty="0">
              <a:ea typeface="Arial Hebrew" charset="-79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2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4"/>
    </mc:Choice>
    <mc:Fallback>
      <p:transition spd="slow" advTm="1883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783E-3EFD-A38B-580E-25AD6FA8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Pressure Dependence</a:t>
            </a:r>
            <a:endParaRPr lang="de-CH" cap="none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54A39-211D-D26A-EB24-5337F8F9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z="1600" smtClean="0"/>
              <a:t>17</a:t>
            </a:fld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51FCD-AD35-F06F-37BE-BC043F068D23}"/>
              </a:ext>
            </a:extLst>
          </p:cNvPr>
          <p:cNvSpPr txBox="1"/>
          <p:nvPr/>
        </p:nvSpPr>
        <p:spPr>
          <a:xfrm>
            <a:off x="2923954" y="6150114"/>
            <a:ext cx="684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lphaLcPeriod"/>
            </a:pPr>
            <a:r>
              <a:rPr lang="en-US" sz="2000" dirty="0"/>
              <a:t>AC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cs typeface="Calibri" panose="020F0502020204030204" pitchFamily="34" charset="0"/>
              </a:rPr>
              <a:t>data and b.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μSR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cs typeface="Calibri" panose="020F0502020204030204" pitchFamily="34" charset="0"/>
              </a:rPr>
              <a:t>measurements at different pressures</a:t>
            </a:r>
          </a:p>
          <a:p>
            <a:pPr algn="ctr"/>
            <a:endParaRPr lang="de-CH" sz="2000" dirty="0"/>
          </a:p>
        </p:txBody>
      </p:sp>
      <p:graphicFrame>
        <p:nvGraphicFramePr>
          <p:cNvPr id="8" name="Object 7" descr="Project Path: U:\CVS\Nb-CVS paper\Figures\SC_GPD_gap_fits.opju&#10;PE Folder: /SC_GPD_gap_fits/gap fits/&#10;Short Name: Graph12">
            <a:extLst>
              <a:ext uri="{FF2B5EF4-FFF2-40B4-BE49-F238E27FC236}">
                <a16:creationId xmlns:a16="http://schemas.microsoft.com/office/drawing/2014/main" id="{0F076845-BBAD-1174-46CD-1E14170209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3412" y="2084832"/>
          <a:ext cx="10565176" cy="39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6479731" imgH="2429228" progId="Origin95.Graph">
                  <p:embed/>
                </p:oleObj>
              </mc:Choice>
              <mc:Fallback>
                <p:oleObj name="Graph" r:id="rId2" imgW="6479731" imgH="2429228" progId="Origin95.Graph">
                  <p:embed/>
                  <p:pic>
                    <p:nvPicPr>
                      <p:cNvPr id="8" name="Object 7" descr="Project Path: U:\CVS\Nb-CVS paper\Figures\SC_GPD_gap_fits.opju&#10;PE Folder: /SC_GPD_gap_fits/gap fits/&#10;Short Name: Graph12">
                        <a:extLst>
                          <a:ext uri="{FF2B5EF4-FFF2-40B4-BE49-F238E27FC236}">
                            <a16:creationId xmlns:a16="http://schemas.microsoft.com/office/drawing/2014/main" id="{0F076845-BBAD-1174-46CD-1E1417020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3412" y="2084832"/>
                        <a:ext cx="10565176" cy="39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826C23BA-4F23-326B-0C15-1C3EF77DE042}"/>
              </a:ext>
            </a:extLst>
          </p:cNvPr>
          <p:cNvGrpSpPr/>
          <p:nvPr/>
        </p:nvGrpSpPr>
        <p:grpSpPr>
          <a:xfrm>
            <a:off x="9382741" y="155852"/>
            <a:ext cx="2845122" cy="1179172"/>
            <a:chOff x="9341410" y="86054"/>
            <a:chExt cx="2845122" cy="117917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B30063F-E33B-0691-E70C-7F41894DBC55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3F7234-2E1E-939E-D4FB-34D8263094FC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71B268-B693-DAB7-8A37-7356FCE3D3AF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80B84B-9008-E823-E598-9720910581CB}"/>
                </a:ext>
              </a:extLst>
            </p:cNvPr>
            <p:cNvSpPr txBox="1"/>
            <p:nvPr/>
          </p:nvSpPr>
          <p:spPr>
            <a:xfrm>
              <a:off x="10365650" y="270720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Nb-CVS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18BEAA-5291-7BBE-8608-5C196BD25BFB}"/>
                </a:ext>
              </a:extLst>
            </p:cNvPr>
            <p:cNvSpPr txBox="1"/>
            <p:nvPr/>
          </p:nvSpPr>
          <p:spPr>
            <a:xfrm>
              <a:off x="11212867" y="8605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Ta-CVS</a:t>
              </a:r>
              <a:endParaRPr lang="de-CH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3669DD8-82FC-DB58-8908-4BCDA5E417EC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5A9576-25F0-4AD8-7CDE-145167A18E70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D128CF-E590-4DD5-C0F2-DDCD0FED90F6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3ED58D-4E79-4E89-EC0B-69D4C9D3BEED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101800-D370-6DE8-6AEC-728FDF986C8D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4.4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ABAF0C-A285-2495-44DA-B40871B904CD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5.2</a:t>
              </a:r>
              <a:endParaRPr lang="de-CH" dirty="0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F60B573-7C43-E7D9-1400-D97FF938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</p:spPr>
        <p:txBody>
          <a:bodyPr/>
          <a:lstStyle/>
          <a:p>
            <a:r>
              <a:rPr lang="de-CH" sz="1600" cap="none" dirty="0">
                <a:latin typeface="+mn-lt"/>
              </a:rPr>
              <a:t>jennifer.graham@psi.ch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E28458-2D72-1E25-EE68-D4CC6F42DDD8}"/>
              </a:ext>
            </a:extLst>
          </p:cNvPr>
          <p:cNvSpPr txBox="1"/>
          <p:nvPr/>
        </p:nvSpPr>
        <p:spPr>
          <a:xfrm>
            <a:off x="0" y="6578019"/>
            <a:ext cx="61120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>
                <a:ea typeface="Arial Hebrew" charset="-79"/>
                <a:cs typeface="Arial" panose="020B0604020202020204" pitchFamily="34" charset="0"/>
              </a:rPr>
              <a:t>J. N. Graham </a:t>
            </a:r>
            <a:r>
              <a:rPr lang="is-IS" sz="1100" i="1" dirty="0">
                <a:ea typeface="Arial Hebrew" charset="-79"/>
                <a:cs typeface="Arial" panose="020B0604020202020204" pitchFamily="34" charset="0"/>
              </a:rPr>
              <a:t>et. al.</a:t>
            </a:r>
            <a:r>
              <a:rPr lang="is-IS" sz="1100" dirty="0">
                <a:ea typeface="Arial Hebrew" charset="-79"/>
                <a:cs typeface="Arial" panose="020B0604020202020204" pitchFamily="34" charset="0"/>
              </a:rPr>
              <a:t>, arXiv:2411.18744 (2024)</a:t>
            </a:r>
            <a:endParaRPr lang="en-US" sz="1100" dirty="0">
              <a:ea typeface="Arial Hebrew" charset="-79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4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2"/>
    </mc:Choice>
    <mc:Fallback>
      <p:transition spd="slow" advTm="1218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783E-3EFD-A38B-580E-25AD6FA8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Pressure Dependence</a:t>
            </a:r>
            <a:endParaRPr lang="de-CH" cap="none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54A39-211D-D26A-EB24-5337F8F9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z="1600" smtClean="0"/>
              <a:t>18</a:t>
            </a:fld>
            <a:endParaRPr lang="en-US" sz="1600" dirty="0"/>
          </a:p>
        </p:txBody>
      </p:sp>
      <p:graphicFrame>
        <p:nvGraphicFramePr>
          <p:cNvPr id="6" name="Object 5" descr="Project Path: U:\CVS\Nb-CVS paper\Figures\SC_GPD_gap_fits.opju&#10;PE Folder: /SC_GPD_gap_fits/gap fits/&#10;Short Name: Graph12">
            <a:extLst>
              <a:ext uri="{FF2B5EF4-FFF2-40B4-BE49-F238E27FC236}">
                <a16:creationId xmlns:a16="http://schemas.microsoft.com/office/drawing/2014/main" id="{67CC807A-04FE-DAFB-2CFE-7982BFB06A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3412" y="2084832"/>
          <a:ext cx="10565176" cy="39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6479731" imgH="2429228" progId="Origin95.Graph">
                  <p:embed/>
                </p:oleObj>
              </mc:Choice>
              <mc:Fallback>
                <p:oleObj name="Graph" r:id="rId2" imgW="6479731" imgH="2429228" progId="Origin95.Graph">
                  <p:embed/>
                  <p:pic>
                    <p:nvPicPr>
                      <p:cNvPr id="6" name="Object 5" descr="Project Path: U:\CVS\Nb-CVS paper\Figures\SC_GPD_gap_fits.opju&#10;PE Folder: /SC_GPD_gap_fits/gap fits/&#10;Short Name: Graph12">
                        <a:extLst>
                          <a:ext uri="{FF2B5EF4-FFF2-40B4-BE49-F238E27FC236}">
                            <a16:creationId xmlns:a16="http://schemas.microsoft.com/office/drawing/2014/main" id="{67CC807A-04FE-DAFB-2CFE-7982BFB06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3412" y="2084832"/>
                        <a:ext cx="10565176" cy="39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7558D2-5998-3CBF-B8C8-186FEF78B952}"/>
              </a:ext>
            </a:extLst>
          </p:cNvPr>
          <p:cNvSpPr txBox="1"/>
          <p:nvPr/>
        </p:nvSpPr>
        <p:spPr>
          <a:xfrm>
            <a:off x="2923954" y="6150114"/>
            <a:ext cx="684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lphaLcPeriod"/>
            </a:pPr>
            <a:r>
              <a:rPr lang="en-US" sz="2000" dirty="0"/>
              <a:t>AC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cs typeface="Calibri" panose="020F0502020204030204" pitchFamily="34" charset="0"/>
              </a:rPr>
              <a:t>data and b.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μSR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cs typeface="Calibri" panose="020F0502020204030204" pitchFamily="34" charset="0"/>
              </a:rPr>
              <a:t>measurements at different pressures</a:t>
            </a:r>
          </a:p>
          <a:p>
            <a:pPr algn="ctr"/>
            <a:endParaRPr lang="de-CH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E6EEBB-8925-F357-EFE8-5934562A9E52}"/>
              </a:ext>
            </a:extLst>
          </p:cNvPr>
          <p:cNvGrpSpPr/>
          <p:nvPr/>
        </p:nvGrpSpPr>
        <p:grpSpPr>
          <a:xfrm>
            <a:off x="9382741" y="155852"/>
            <a:ext cx="2845122" cy="1179172"/>
            <a:chOff x="9341410" y="86054"/>
            <a:chExt cx="2845122" cy="117917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5E9D28C-D344-F72A-2FB4-7C27CB37793E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17EF7A-7D93-36E5-C2F4-4D1725E26AF8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ABA659-1147-B00B-32C0-39E8A8079B61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AD8FC2-7E87-AD3C-DAAB-51A952BF7D70}"/>
                </a:ext>
              </a:extLst>
            </p:cNvPr>
            <p:cNvSpPr txBox="1"/>
            <p:nvPr/>
          </p:nvSpPr>
          <p:spPr>
            <a:xfrm>
              <a:off x="10365650" y="270720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Nb-CVS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7D0789-D578-1E1B-E778-7584F12668B4}"/>
                </a:ext>
              </a:extLst>
            </p:cNvPr>
            <p:cNvSpPr txBox="1"/>
            <p:nvPr/>
          </p:nvSpPr>
          <p:spPr>
            <a:xfrm>
              <a:off x="11212867" y="8605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Ta-CVS</a:t>
              </a:r>
              <a:endParaRPr lang="de-CH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7A32C9-D516-304D-38F8-242F8E0DC402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60444A-0820-58C9-0410-283D5AB50812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319D911-739C-1431-9BB3-BC8B898C57DE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5D4CF0-C7DA-8E36-F045-C6A00D20C78E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9AD9EB-A62D-DF21-56EF-5F5086FD7FF3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4.4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34196B-29E6-206C-3D63-B51822E42B01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5.2</a:t>
              </a:r>
              <a:endParaRPr lang="de-CH" dirty="0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EA6A907-4BD6-7F99-A27F-43A0A1E3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</p:spPr>
        <p:txBody>
          <a:bodyPr/>
          <a:lstStyle/>
          <a:p>
            <a:r>
              <a:rPr lang="de-CH" sz="1600" cap="none" dirty="0">
                <a:latin typeface="+mn-lt"/>
              </a:rPr>
              <a:t>jennifer.graham@psi.ch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2E9F0-C98C-C654-86FA-26F90B1DD36A}"/>
              </a:ext>
            </a:extLst>
          </p:cNvPr>
          <p:cNvSpPr txBox="1"/>
          <p:nvPr/>
        </p:nvSpPr>
        <p:spPr>
          <a:xfrm>
            <a:off x="0" y="6578019"/>
            <a:ext cx="61120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>
                <a:ea typeface="Arial Hebrew" charset="-79"/>
                <a:cs typeface="Arial" panose="020B0604020202020204" pitchFamily="34" charset="0"/>
              </a:rPr>
              <a:t>J. N. Graham </a:t>
            </a:r>
            <a:r>
              <a:rPr lang="is-IS" sz="1100" i="1" dirty="0">
                <a:ea typeface="Arial Hebrew" charset="-79"/>
                <a:cs typeface="Arial" panose="020B0604020202020204" pitchFamily="34" charset="0"/>
              </a:rPr>
              <a:t>et. al.</a:t>
            </a:r>
            <a:r>
              <a:rPr lang="is-IS" sz="1100" dirty="0">
                <a:ea typeface="Arial Hebrew" charset="-79"/>
                <a:cs typeface="Arial" panose="020B0604020202020204" pitchFamily="34" charset="0"/>
              </a:rPr>
              <a:t>, arXiv:2411.18744 (2024)</a:t>
            </a:r>
            <a:endParaRPr lang="en-US" sz="1100" dirty="0">
              <a:ea typeface="Arial Hebrew" charset="-79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1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42"/>
    </mc:Choice>
    <mc:Fallback>
      <p:transition spd="slow" advTm="2394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7F7E-1471-B90B-248F-9FF1EC2C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Pressure phase diagram</a:t>
            </a:r>
            <a:endParaRPr lang="de-CH" cap="none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B0B3C-2074-0822-3595-AFD980190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A8F5D-763E-CBD4-6718-EDB31DBE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z="1600" smtClean="0"/>
              <a:t>19</a:t>
            </a:fld>
            <a:endParaRPr lang="en-US" sz="1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3C9FC8-9B68-0E8E-82BF-D758C21E1EB9}"/>
              </a:ext>
            </a:extLst>
          </p:cNvPr>
          <p:cNvGrpSpPr/>
          <p:nvPr/>
        </p:nvGrpSpPr>
        <p:grpSpPr>
          <a:xfrm>
            <a:off x="3094446" y="1751365"/>
            <a:ext cx="6152384" cy="4023360"/>
            <a:chOff x="971600" y="1000628"/>
            <a:chExt cx="7772400" cy="56687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3B122E-617C-36A5-B1CA-33BEE5217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00" y="1000628"/>
              <a:ext cx="7772400" cy="566873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F26167-8433-475B-9340-65F91AAECFF8}"/>
                </a:ext>
              </a:extLst>
            </p:cNvPr>
            <p:cNvSpPr/>
            <p:nvPr/>
          </p:nvSpPr>
          <p:spPr bwMode="auto">
            <a:xfrm>
              <a:off x="1115616" y="1720708"/>
              <a:ext cx="432048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H" sz="2400" dirty="0">
                <a:latin typeface="Times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1ABF67-EA91-88A5-7CAA-B54467ED87D1}"/>
              </a:ext>
            </a:extLst>
          </p:cNvPr>
          <p:cNvGrpSpPr/>
          <p:nvPr/>
        </p:nvGrpSpPr>
        <p:grpSpPr>
          <a:xfrm>
            <a:off x="9382741" y="155852"/>
            <a:ext cx="2845122" cy="1179172"/>
            <a:chOff x="9341410" y="86054"/>
            <a:chExt cx="2845122" cy="117917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34EA4F-5E4B-1AE3-9169-963CAB2DDA83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056273-1273-3762-109E-F7994DAED89E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08BACD-5769-114E-C4B5-90AF4736F968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2FFA99-0B6F-F85C-B7B5-77B41EB8E4EE}"/>
                </a:ext>
              </a:extLst>
            </p:cNvPr>
            <p:cNvSpPr txBox="1"/>
            <p:nvPr/>
          </p:nvSpPr>
          <p:spPr>
            <a:xfrm>
              <a:off x="10365650" y="270720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Nb-CVS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12281C-91C2-7117-62A1-8C99AA7DA552}"/>
                </a:ext>
              </a:extLst>
            </p:cNvPr>
            <p:cNvSpPr txBox="1"/>
            <p:nvPr/>
          </p:nvSpPr>
          <p:spPr>
            <a:xfrm>
              <a:off x="11212867" y="8605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Ta-CVS</a:t>
              </a:r>
              <a:endParaRPr lang="de-CH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EAF2CE-BF0A-7B14-AB6D-C76DD9B57785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C23E6F-BBFD-7D82-A997-E0FD7204A04C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BF1773-BAA4-4F7B-C13B-153AA62EB311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CC615E-F4C3-019F-DDE6-70CFDFE12799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D5D567-0A17-25A3-1783-06B6CFF1EC4D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4.4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7181BC-0592-63BF-6887-F23C8AE80EC4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5.2</a:t>
              </a:r>
              <a:endParaRPr lang="de-CH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8FD05AD-617A-C6B0-BE71-28E744FBA925}"/>
              </a:ext>
            </a:extLst>
          </p:cNvPr>
          <p:cNvSpPr txBox="1"/>
          <p:nvPr/>
        </p:nvSpPr>
        <p:spPr>
          <a:xfrm>
            <a:off x="2674275" y="6131129"/>
            <a:ext cx="684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Pressure phase diagram from AC susceptibility measurements</a:t>
            </a:r>
            <a:endParaRPr lang="de-CH" sz="20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7F273A1-4A18-2633-226E-0F189EF0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</p:spPr>
        <p:txBody>
          <a:bodyPr/>
          <a:lstStyle/>
          <a:p>
            <a:r>
              <a:rPr lang="de-CH" sz="1600" cap="none" dirty="0">
                <a:latin typeface="+mn-lt"/>
              </a:rPr>
              <a:t>jennifer.graham@psi.ch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BF0446-39C7-9CE2-EA14-08FD66600E80}"/>
              </a:ext>
            </a:extLst>
          </p:cNvPr>
          <p:cNvSpPr txBox="1"/>
          <p:nvPr/>
        </p:nvSpPr>
        <p:spPr>
          <a:xfrm>
            <a:off x="0" y="6578019"/>
            <a:ext cx="61120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>
                <a:ea typeface="Arial Hebrew" charset="-79"/>
                <a:cs typeface="Arial" panose="020B0604020202020204" pitchFamily="34" charset="0"/>
              </a:rPr>
              <a:t>J. N. Graham </a:t>
            </a:r>
            <a:r>
              <a:rPr lang="is-IS" sz="1100" i="1" dirty="0">
                <a:ea typeface="Arial Hebrew" charset="-79"/>
                <a:cs typeface="Arial" panose="020B0604020202020204" pitchFamily="34" charset="0"/>
              </a:rPr>
              <a:t>et. al.</a:t>
            </a:r>
            <a:r>
              <a:rPr lang="is-IS" sz="1100" dirty="0">
                <a:ea typeface="Arial Hebrew" charset="-79"/>
                <a:cs typeface="Arial" panose="020B0604020202020204" pitchFamily="34" charset="0"/>
              </a:rPr>
              <a:t>, arXiv:2411.18744 (2024)</a:t>
            </a:r>
            <a:endParaRPr lang="en-US" sz="1100" dirty="0">
              <a:ea typeface="Arial Hebrew" charset="-79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6029A0-FA9D-01BC-4CF1-893B999E9C8B}"/>
              </a:ext>
            </a:extLst>
          </p:cNvPr>
          <p:cNvGrpSpPr/>
          <p:nvPr/>
        </p:nvGrpSpPr>
        <p:grpSpPr>
          <a:xfrm>
            <a:off x="905540" y="4050632"/>
            <a:ext cx="3937392" cy="1121522"/>
            <a:chOff x="905540" y="4050632"/>
            <a:chExt cx="3937392" cy="112152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F8E8E2F-3BF4-C143-E196-FE4992520337}"/>
                </a:ext>
              </a:extLst>
            </p:cNvPr>
            <p:cNvSpPr/>
            <p:nvPr/>
          </p:nvSpPr>
          <p:spPr>
            <a:xfrm>
              <a:off x="3535501" y="4050632"/>
              <a:ext cx="1307431" cy="906379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2EF2CB-FFD6-283D-075F-BE5C6AB2055B}"/>
                </a:ext>
              </a:extLst>
            </p:cNvPr>
            <p:cNvCxnSpPr>
              <a:stCxn id="23" idx="2"/>
            </p:cNvCxnSpPr>
            <p:nvPr/>
          </p:nvCxnSpPr>
          <p:spPr>
            <a:xfrm flipH="1">
              <a:off x="2839453" y="4503822"/>
              <a:ext cx="696048" cy="92241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1B8B36D-8ED9-8BAE-279D-6EE7DB4B180F}"/>
                </a:ext>
              </a:extLst>
            </p:cNvPr>
            <p:cNvSpPr txBox="1"/>
            <p:nvPr/>
          </p:nvSpPr>
          <p:spPr>
            <a:xfrm>
              <a:off x="905540" y="4156491"/>
              <a:ext cx="2061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Chemical doping </a:t>
              </a:r>
              <a:r>
                <a:rPr lang="en-US" sz="2000" dirty="0"/>
                <a:t>enhances superconductivity</a:t>
              </a:r>
              <a:endParaRPr lang="de-CH" sz="2000" b="1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E59B07-10C0-C8A0-0315-4A25FCC02A11}"/>
              </a:ext>
            </a:extLst>
          </p:cNvPr>
          <p:cNvGrpSpPr/>
          <p:nvPr/>
        </p:nvGrpSpPr>
        <p:grpSpPr>
          <a:xfrm>
            <a:off x="1170757" y="2441236"/>
            <a:ext cx="6038386" cy="857471"/>
            <a:chOff x="-18143" y="3977293"/>
            <a:chExt cx="6038386" cy="85747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84120A-0CA3-28EB-C5F3-6E25EB6BD7B7}"/>
                </a:ext>
              </a:extLst>
            </p:cNvPr>
            <p:cNvSpPr/>
            <p:nvPr/>
          </p:nvSpPr>
          <p:spPr>
            <a:xfrm>
              <a:off x="3517675" y="4100813"/>
              <a:ext cx="2502568" cy="733951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A9CBB8-85DB-2286-45EB-20F7219CBE3F}"/>
                </a:ext>
              </a:extLst>
            </p:cNvPr>
            <p:cNvCxnSpPr>
              <a:cxnSpLocks/>
              <a:stCxn id="29" idx="2"/>
              <a:endCxn id="31" idx="3"/>
            </p:cNvCxnSpPr>
            <p:nvPr/>
          </p:nvCxnSpPr>
          <p:spPr>
            <a:xfrm flipH="1" flipV="1">
              <a:off x="2190541" y="4331236"/>
              <a:ext cx="1327134" cy="136553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18786D-1A84-5858-DCBA-9D1B9028765F}"/>
                </a:ext>
              </a:extLst>
            </p:cNvPr>
            <p:cNvSpPr txBox="1"/>
            <p:nvPr/>
          </p:nvSpPr>
          <p:spPr>
            <a:xfrm>
              <a:off x="-18143" y="3977293"/>
              <a:ext cx="22086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Pressure</a:t>
              </a:r>
              <a:r>
                <a:rPr lang="en-US" sz="2000" dirty="0"/>
                <a:t> enhances superconductivity</a:t>
              </a:r>
              <a:endParaRPr lang="de-CH" sz="200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ACE594-7AB6-0E2B-6FBE-273181D9C672}"/>
              </a:ext>
            </a:extLst>
          </p:cNvPr>
          <p:cNvGrpSpPr/>
          <p:nvPr/>
        </p:nvGrpSpPr>
        <p:grpSpPr>
          <a:xfrm>
            <a:off x="5269832" y="5215119"/>
            <a:ext cx="5086573" cy="869230"/>
            <a:chOff x="5269832" y="5215119"/>
            <a:chExt cx="5086573" cy="86923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3DFFA3-768B-ECDF-4CA1-4C98087C99BF}"/>
                </a:ext>
              </a:extLst>
            </p:cNvPr>
            <p:cNvSpPr txBox="1"/>
            <p:nvPr/>
          </p:nvSpPr>
          <p:spPr>
            <a:xfrm>
              <a:off x="7109927" y="5376463"/>
              <a:ext cx="32464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Critical pressure </a:t>
              </a:r>
              <a:r>
                <a:rPr lang="en-US" sz="2000" b="1" dirty="0"/>
                <a:t>smaller </a:t>
              </a:r>
              <a:r>
                <a:rPr lang="en-US" sz="2000" dirty="0"/>
                <a:t>than undoped CVS (1.75 </a:t>
              </a:r>
              <a:r>
                <a:rPr lang="en-US" sz="2000" dirty="0" err="1"/>
                <a:t>GPa</a:t>
              </a:r>
              <a:r>
                <a:rPr lang="en-US" sz="2000" dirty="0"/>
                <a:t>) </a:t>
              </a:r>
              <a:endParaRPr lang="de-CH" sz="2000" dirty="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E216EF7-6CB6-D09C-9395-5563EEF8B2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69832" y="5215119"/>
              <a:ext cx="1852863" cy="3675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2A05519-8802-B962-6E32-A7FD57768842}"/>
              </a:ext>
            </a:extLst>
          </p:cNvPr>
          <p:cNvSpPr txBox="1"/>
          <p:nvPr/>
        </p:nvSpPr>
        <p:spPr>
          <a:xfrm>
            <a:off x="5617463" y="4254987"/>
            <a:ext cx="159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Always </a:t>
            </a:r>
            <a:r>
              <a:rPr lang="en-US" sz="2000" b="1" dirty="0" err="1">
                <a:solidFill>
                  <a:schemeClr val="bg1"/>
                </a:solidFill>
              </a:rPr>
              <a:t>nodeless</a:t>
            </a:r>
            <a:endParaRPr lang="de-CH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601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31"/>
    </mc:Choice>
    <mc:Fallback>
      <p:transition spd="slow" advTm="81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081EAD-B50E-A970-89C9-5BD92184B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4" y="1636560"/>
            <a:ext cx="2228217" cy="1378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CD8F8-222F-3860-7ED9-15574BED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Acknowledgements</a:t>
            </a:r>
            <a:endParaRPr lang="de-CH" cap="none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4657AC-7866-4565-B6C3-05D7CFBEC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jennifer.graham@psi.ch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A5C87-8E65-CCA1-067F-932A6DDB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2</a:t>
            </a:fld>
            <a:endParaRPr lang="de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D19CB-5FEA-A5C4-6401-64B48A4ED832}"/>
              </a:ext>
            </a:extLst>
          </p:cNvPr>
          <p:cNvSpPr txBox="1"/>
          <p:nvPr/>
        </p:nvSpPr>
        <p:spPr>
          <a:xfrm>
            <a:off x="1289721" y="2904590"/>
            <a:ext cx="1961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Zurab Guguchia</a:t>
            </a:r>
          </a:p>
          <a:p>
            <a:r>
              <a:rPr lang="en-US" b="1" dirty="0"/>
              <a:t>Sohel Islam</a:t>
            </a:r>
          </a:p>
          <a:p>
            <a:r>
              <a:rPr lang="en-US" dirty="0" err="1"/>
              <a:t>Debarchan</a:t>
            </a:r>
            <a:r>
              <a:rPr lang="en-US" dirty="0"/>
              <a:t> Das</a:t>
            </a:r>
          </a:p>
          <a:p>
            <a:r>
              <a:rPr lang="en-US" dirty="0"/>
              <a:t>Vahid Sazgari</a:t>
            </a:r>
          </a:p>
          <a:p>
            <a:r>
              <a:rPr lang="en-US" b="1" dirty="0"/>
              <a:t>Chip Mielke</a:t>
            </a:r>
          </a:p>
          <a:p>
            <a:r>
              <a:rPr lang="en-US" b="1" dirty="0"/>
              <a:t>Rustem </a:t>
            </a:r>
            <a:r>
              <a:rPr lang="en-US" b="1" dirty="0" err="1"/>
              <a:t>Khasanov</a:t>
            </a:r>
            <a:endParaRPr lang="en-US" b="1" dirty="0"/>
          </a:p>
          <a:p>
            <a:r>
              <a:rPr lang="en-US" b="1" dirty="0"/>
              <a:t>Hubertus Luetkens</a:t>
            </a:r>
          </a:p>
          <a:p>
            <a:r>
              <a:rPr lang="en-US" dirty="0"/>
              <a:t>Andrin Doll</a:t>
            </a:r>
          </a:p>
          <a:p>
            <a:r>
              <a:rPr lang="en-US" dirty="0"/>
              <a:t>Ritu Gupta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3F6B6-5E57-B71C-4ED8-AE42F5D69DD1}"/>
              </a:ext>
            </a:extLst>
          </p:cNvPr>
          <p:cNvSpPr txBox="1"/>
          <p:nvPr/>
        </p:nvSpPr>
        <p:spPr>
          <a:xfrm>
            <a:off x="8277924" y="4513134"/>
            <a:ext cx="18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Tommaso </a:t>
            </a:r>
            <a:r>
              <a:rPr lang="en-US" dirty="0" err="1"/>
              <a:t>Morresi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95CED-3D18-C40F-8369-A6D2D1B642EC}"/>
              </a:ext>
            </a:extLst>
          </p:cNvPr>
          <p:cNvSpPr txBox="1"/>
          <p:nvPr/>
        </p:nvSpPr>
        <p:spPr>
          <a:xfrm>
            <a:off x="8277924" y="1909109"/>
            <a:ext cx="188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M. Zahid Hasan</a:t>
            </a:r>
          </a:p>
          <a:p>
            <a:pPr algn="ctr"/>
            <a:endParaRPr lang="en-US" dirty="0"/>
          </a:p>
        </p:txBody>
      </p:sp>
      <p:pic>
        <p:nvPicPr>
          <p:cNvPr id="1026" name="Picture 2" descr="Seal | UC Santa Barbara | Brand Guidelines">
            <a:extLst>
              <a:ext uri="{FF2B5EF4-FFF2-40B4-BE49-F238E27FC236}">
                <a16:creationId xmlns:a16="http://schemas.microsoft.com/office/drawing/2014/main" id="{3DE1EC30-B262-1D92-7AE1-22DA7C70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99" y="1860946"/>
            <a:ext cx="1500405" cy="10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eijing Institute of Technology - Wikipedia">
            <a:extLst>
              <a:ext uri="{FF2B5EF4-FFF2-40B4-BE49-F238E27FC236}">
                <a16:creationId xmlns:a16="http://schemas.microsoft.com/office/drawing/2014/main" id="{C6587F49-68BB-83F9-62B5-76E727B70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20" y="2951730"/>
            <a:ext cx="1065381" cy="10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sual Identity System - SUSTech">
            <a:extLst>
              <a:ext uri="{FF2B5EF4-FFF2-40B4-BE49-F238E27FC236}">
                <a16:creationId xmlns:a16="http://schemas.microsoft.com/office/drawing/2014/main" id="{B45D8BBC-65C5-89DF-8676-91053E30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65" y="4182914"/>
            <a:ext cx="1098901" cy="109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1C7CE3-46C0-8059-11D8-6959C417FD68}"/>
              </a:ext>
            </a:extLst>
          </p:cNvPr>
          <p:cNvSpPr txBox="1"/>
          <p:nvPr/>
        </p:nvSpPr>
        <p:spPr>
          <a:xfrm>
            <a:off x="4884741" y="2010418"/>
            <a:ext cx="188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Stephen Wilson</a:t>
            </a:r>
          </a:p>
          <a:p>
            <a:r>
              <a:rPr lang="en-US" dirty="0"/>
              <a:t>Andrea Salinas</a:t>
            </a:r>
          </a:p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B63D0E-ECDF-7833-8286-8F791B1EC821}"/>
              </a:ext>
            </a:extLst>
          </p:cNvPr>
          <p:cNvSpPr txBox="1"/>
          <p:nvPr/>
        </p:nvSpPr>
        <p:spPr>
          <a:xfrm>
            <a:off x="4898573" y="3038731"/>
            <a:ext cx="188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Z. Wang</a:t>
            </a:r>
          </a:p>
          <a:p>
            <a:r>
              <a:rPr lang="en-US" dirty="0"/>
              <a:t>Y. Li</a:t>
            </a:r>
          </a:p>
          <a:p>
            <a:r>
              <a:rPr lang="en-US" dirty="0"/>
              <a:t>Y. Yao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C9B90-E8CF-425C-8A2F-2DE7F5C9BBB2}"/>
              </a:ext>
            </a:extLst>
          </p:cNvPr>
          <p:cNvSpPr txBox="1"/>
          <p:nvPr/>
        </p:nvSpPr>
        <p:spPr>
          <a:xfrm>
            <a:off x="4893103" y="4352702"/>
            <a:ext cx="188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Hai Deng</a:t>
            </a:r>
          </a:p>
          <a:p>
            <a:r>
              <a:rPr lang="en-US" b="1" dirty="0" err="1"/>
              <a:t>Jiaxin</a:t>
            </a:r>
            <a:r>
              <a:rPr lang="en-US" b="1" dirty="0"/>
              <a:t> Yin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30331E-F39E-E03F-B33D-E7EE2193E936}"/>
              </a:ext>
            </a:extLst>
          </p:cNvPr>
          <p:cNvSpPr txBox="1"/>
          <p:nvPr/>
        </p:nvSpPr>
        <p:spPr>
          <a:xfrm>
            <a:off x="8422303" y="3153835"/>
            <a:ext cx="188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Yigui</a:t>
            </a:r>
            <a:r>
              <a:rPr lang="en-US" b="1" dirty="0"/>
              <a:t> Zhong</a:t>
            </a:r>
          </a:p>
          <a:p>
            <a:r>
              <a:rPr lang="en-US" b="1" dirty="0"/>
              <a:t>Kozo Okazaki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1042" name="Picture 18" descr="FBK | Fondazione Bruno Kessler">
            <a:extLst>
              <a:ext uri="{FF2B5EF4-FFF2-40B4-BE49-F238E27FC236}">
                <a16:creationId xmlns:a16="http://schemas.microsoft.com/office/drawing/2014/main" id="{79954189-0ECA-B4FB-3B2C-AC081A683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9" t="23041" r="18070" b="23508"/>
          <a:stretch/>
        </p:blipFill>
        <p:spPr bwMode="auto">
          <a:xfrm>
            <a:off x="7163083" y="4451712"/>
            <a:ext cx="1118651" cy="94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isual Identity | The University of Tokyo">
            <a:extLst>
              <a:ext uri="{FF2B5EF4-FFF2-40B4-BE49-F238E27FC236}">
                <a16:creationId xmlns:a16="http://schemas.microsoft.com/office/drawing/2014/main" id="{A2BDD7FF-4455-5F34-466B-ACC423C3C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 t="12327" r="28133" b="12327"/>
          <a:stretch/>
        </p:blipFill>
        <p:spPr bwMode="auto">
          <a:xfrm>
            <a:off x="7084653" y="2991409"/>
            <a:ext cx="1273505" cy="14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rinceton University Logo, symbol, meaning, history, PNG, brand">
            <a:extLst>
              <a:ext uri="{FF2B5EF4-FFF2-40B4-BE49-F238E27FC236}">
                <a16:creationId xmlns:a16="http://schemas.microsoft.com/office/drawing/2014/main" id="{3BB774A0-66B3-225C-C242-D8EE856CC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69" y="1893033"/>
            <a:ext cx="1782457" cy="10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nmin University of China - Wikipedia">
            <a:extLst>
              <a:ext uri="{FF2B5EF4-FFF2-40B4-BE49-F238E27FC236}">
                <a16:creationId xmlns:a16="http://schemas.microsoft.com/office/drawing/2014/main" id="{564E98F0-C013-405A-50BD-2930820D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65" y="5426536"/>
            <a:ext cx="1065381" cy="10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27C1C8-A9C0-80AD-1515-D2367F993AFF}"/>
              </a:ext>
            </a:extLst>
          </p:cNvPr>
          <p:cNvSpPr txBox="1"/>
          <p:nvPr/>
        </p:nvSpPr>
        <p:spPr>
          <a:xfrm>
            <a:off x="4893103" y="5553835"/>
            <a:ext cx="18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Hechang</a:t>
            </a:r>
            <a:r>
              <a:rPr lang="en-US" dirty="0"/>
              <a:t> Lei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27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8"/>
    </mc:Choice>
    <mc:Fallback>
      <p:transition spd="slow" advTm="1789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B389-0379-5F03-EF9F-A9DAA346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BCS or more exotic</a:t>
            </a:r>
            <a:r>
              <a:rPr lang="en-US" cap="none" dirty="0">
                <a:latin typeface="Aptos" panose="020B0004020202020204" pitchFamily="34" charset="0"/>
              </a:rPr>
              <a:t>?</a:t>
            </a:r>
            <a:endParaRPr lang="de-CH" cap="none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F9AA2-5062-A13B-AFBE-FA0BE7F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z="1600" smtClean="0"/>
              <a:t>20</a:t>
            </a:fld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5B52D6-2562-B500-55AD-5E381A5ECAF1}"/>
              </a:ext>
            </a:extLst>
          </p:cNvPr>
          <p:cNvSpPr/>
          <p:nvPr/>
        </p:nvSpPr>
        <p:spPr>
          <a:xfrm>
            <a:off x="60779" y="6403645"/>
            <a:ext cx="7900107" cy="4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100" dirty="0">
                <a:ea typeface="Arial Hebrew" charset="-79"/>
                <a:cs typeface="Arial" panose="020B0604020202020204" pitchFamily="34" charset="0"/>
              </a:rPr>
              <a:t>Theory (chiral-d) : M.L. Kiesel and R. </a:t>
            </a:r>
            <a:r>
              <a:rPr lang="en-US" sz="1100" dirty="0" err="1">
                <a:ea typeface="Arial Hebrew" charset="-79"/>
                <a:cs typeface="Arial" panose="020B0604020202020204" pitchFamily="34" charset="0"/>
              </a:rPr>
              <a:t>Thomale</a:t>
            </a:r>
            <a:r>
              <a:rPr lang="en-US" sz="1100" dirty="0">
                <a:ea typeface="Arial Hebrew" charset="-79"/>
                <a:cs typeface="Arial" panose="020B0604020202020204" pitchFamily="34" charset="0"/>
              </a:rPr>
              <a:t>, Phys. Rev. Lett. 110, 126405 (2013),  X. Wu et. al., </a:t>
            </a:r>
            <a:r>
              <a:rPr lang="is-IS" sz="1100" dirty="0">
                <a:ea typeface="Arial Hebrew" charset="-79"/>
                <a:cs typeface="Arial" panose="020B0604020202020204" pitchFamily="34" charset="0"/>
              </a:rPr>
              <a:t>Phys. Rev. Lett. 127, 177001 (2021), S.C. Holbaek et. al., Phys. Rev. B 144508 (2023), Y. Dai et. al., Phys. Rev. B 110, 144516 (2024).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0A013-C4D9-4155-23E8-59D89B397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9" y="2084831"/>
            <a:ext cx="4699596" cy="3365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F1AC1F-6FD9-AC44-0983-BF7ADB47377B}"/>
              </a:ext>
            </a:extLst>
          </p:cNvPr>
          <p:cNvSpPr txBox="1"/>
          <p:nvPr/>
        </p:nvSpPr>
        <p:spPr>
          <a:xfrm>
            <a:off x="-898853" y="5521772"/>
            <a:ext cx="684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Nodal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 err="1"/>
              <a:t>nodeless</a:t>
            </a:r>
            <a:r>
              <a:rPr lang="en-US" sz="2000" dirty="0"/>
              <a:t> superconductivity</a:t>
            </a:r>
            <a:endParaRPr lang="de-CH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5A8040-6AE4-3F0A-ACF4-1A9DE4C4BA09}"/>
              </a:ext>
            </a:extLst>
          </p:cNvPr>
          <p:cNvGrpSpPr/>
          <p:nvPr/>
        </p:nvGrpSpPr>
        <p:grpSpPr>
          <a:xfrm>
            <a:off x="3151778" y="2084447"/>
            <a:ext cx="6843450" cy="4145211"/>
            <a:chOff x="3151778" y="2084447"/>
            <a:chExt cx="6843450" cy="4145211"/>
          </a:xfrm>
        </p:grpSpPr>
        <p:pic>
          <p:nvPicPr>
            <p:cNvPr id="6" name="Picture 37">
              <a:extLst>
                <a:ext uri="{FF2B5EF4-FFF2-40B4-BE49-F238E27FC236}">
                  <a16:creationId xmlns:a16="http://schemas.microsoft.com/office/drawing/2014/main" id="{AE6AAE60-2090-C5A7-A0E3-904E37DA9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22"/>
            <a:stretch/>
          </p:blipFill>
          <p:spPr bwMode="auto">
            <a:xfrm>
              <a:off x="4938937" y="2084447"/>
              <a:ext cx="2756406" cy="3365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F96502-8D48-69A2-BD08-944BC5C5161E}"/>
                </a:ext>
              </a:extLst>
            </p:cNvPr>
            <p:cNvSpPr txBox="1"/>
            <p:nvPr/>
          </p:nvSpPr>
          <p:spPr>
            <a:xfrm>
              <a:off x="3151778" y="5521772"/>
              <a:ext cx="6843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Suppression of charge order </a:t>
              </a:r>
            </a:p>
            <a:p>
              <a:pPr algn="ctr"/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→ </a:t>
              </a:r>
              <a:r>
                <a:rPr lang="en-US" sz="2000" dirty="0"/>
                <a:t>TRSB across </a:t>
              </a:r>
              <a:r>
                <a:rPr lang="en-US" sz="2000" i="1" dirty="0"/>
                <a:t>T</a:t>
              </a:r>
              <a:r>
                <a:rPr lang="en-US" sz="2000" baseline="-25000" dirty="0"/>
                <a:t>C</a:t>
              </a:r>
              <a:endParaRPr lang="de-CH" sz="20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438110-2819-8A22-A25D-5191ED305C60}"/>
              </a:ext>
            </a:extLst>
          </p:cNvPr>
          <p:cNvGrpSpPr/>
          <p:nvPr/>
        </p:nvGrpSpPr>
        <p:grpSpPr>
          <a:xfrm>
            <a:off x="7601718" y="2101326"/>
            <a:ext cx="4209282" cy="4128332"/>
            <a:chOff x="7601718" y="2101326"/>
            <a:chExt cx="4209282" cy="41283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0FE2D3-E49A-71BD-4B77-FC1FA1BD1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1718" y="2101326"/>
              <a:ext cx="4209282" cy="342044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60BDF0-5311-B6C3-09D3-8D454DAA9644}"/>
                </a:ext>
              </a:extLst>
            </p:cNvPr>
            <p:cNvSpPr txBox="1"/>
            <p:nvPr/>
          </p:nvSpPr>
          <p:spPr>
            <a:xfrm>
              <a:off x="8659549" y="5521772"/>
              <a:ext cx="2788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Universal feature of AV</a:t>
              </a:r>
              <a:r>
                <a:rPr lang="en-US" sz="2000" baseline="-25000" dirty="0"/>
                <a:t>3</a:t>
              </a:r>
              <a:r>
                <a:rPr lang="en-US" sz="2000" dirty="0"/>
                <a:t>Sb</a:t>
              </a:r>
              <a:r>
                <a:rPr lang="en-US" sz="2000" baseline="-25000" dirty="0"/>
                <a:t>5</a:t>
              </a:r>
              <a:r>
                <a:rPr lang="en-US" sz="2000" dirty="0"/>
                <a:t> superconductors</a:t>
              </a:r>
              <a:endParaRPr lang="de-CH" sz="200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14505-6057-98E6-A807-39DBC0A64BB3}"/>
              </a:ext>
            </a:extLst>
          </p:cNvPr>
          <p:cNvSpPr/>
          <p:nvPr/>
        </p:nvSpPr>
        <p:spPr>
          <a:xfrm>
            <a:off x="60779" y="2084447"/>
            <a:ext cx="260063" cy="25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159A8-D891-DF2A-DE21-74141B75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</p:spPr>
        <p:txBody>
          <a:bodyPr/>
          <a:lstStyle/>
          <a:p>
            <a:r>
              <a:rPr lang="de-CH" sz="1600" cap="none" dirty="0">
                <a:latin typeface="+mn-lt"/>
              </a:rPr>
              <a:t>jennifer.graham@psi.ch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A10F7-865D-98DC-213B-A8A337845896}"/>
              </a:ext>
            </a:extLst>
          </p:cNvPr>
          <p:cNvSpPr txBox="1"/>
          <p:nvPr/>
        </p:nvSpPr>
        <p:spPr>
          <a:xfrm>
            <a:off x="60779" y="6235394"/>
            <a:ext cx="61120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>
                <a:ea typeface="Arial Hebrew" charset="-79"/>
                <a:cs typeface="Arial" panose="020B0604020202020204" pitchFamily="34" charset="0"/>
              </a:rPr>
              <a:t>J. N. Graham </a:t>
            </a:r>
            <a:r>
              <a:rPr lang="is-IS" sz="1100" i="1" dirty="0">
                <a:ea typeface="Arial Hebrew" charset="-79"/>
                <a:cs typeface="Arial" panose="020B0604020202020204" pitchFamily="34" charset="0"/>
              </a:rPr>
              <a:t>et. al.</a:t>
            </a:r>
            <a:r>
              <a:rPr lang="is-IS" sz="1100" dirty="0">
                <a:ea typeface="Arial Hebrew" charset="-79"/>
                <a:cs typeface="Arial" panose="020B0604020202020204" pitchFamily="34" charset="0"/>
              </a:rPr>
              <a:t>, arXiv:2411.18744 (2024)</a:t>
            </a:r>
            <a:endParaRPr lang="en-US" sz="1100" dirty="0">
              <a:ea typeface="Arial Hebrew" charset="-79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24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67"/>
    </mc:Choice>
    <mc:Fallback>
      <p:transition spd="slow" advTm="97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EB7AA-7B9D-3BBF-D236-287605E6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C01DB4-90CE-E83A-EF9C-3BE5E8C9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jennifer.graham@psi.ch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C6A1-74B3-CACF-A942-A7A5C19F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21</a:t>
            </a:fld>
            <a:endParaRPr lang="de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2FF92-459F-117F-E074-0E8C5E881F05}"/>
              </a:ext>
            </a:extLst>
          </p:cNvPr>
          <p:cNvSpPr txBox="1"/>
          <p:nvPr/>
        </p:nvSpPr>
        <p:spPr>
          <a:xfrm>
            <a:off x="899626" y="5516552"/>
            <a:ext cx="1079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s-IS" sz="1800" dirty="0">
              <a:solidFill>
                <a:srgbClr val="969696"/>
              </a:solidFill>
              <a:latin typeface="Arial" panose="020B0604020202020204" pitchFamily="34" charset="0"/>
              <a:ea typeface="Arial Hebrew" charset="-79"/>
              <a:cs typeface="Arial" panose="020B0604020202020204" pitchFamily="34" charset="0"/>
            </a:endParaRPr>
          </a:p>
          <a:p>
            <a:pPr algn="ctr"/>
            <a:r>
              <a:rPr lang="is-IS" dirty="0"/>
              <a:t>C. Mielke III </a:t>
            </a:r>
            <a:r>
              <a:rPr lang="is-IS" i="1" dirty="0"/>
              <a:t>et al</a:t>
            </a:r>
            <a:r>
              <a:rPr lang="is-IS" dirty="0"/>
              <a:t>. </a:t>
            </a:r>
            <a:r>
              <a:rPr lang="is-IS" i="1" dirty="0"/>
              <a:t>Nature</a:t>
            </a:r>
            <a:r>
              <a:rPr lang="is-IS" dirty="0"/>
              <a:t> </a:t>
            </a:r>
            <a:r>
              <a:rPr lang="is-IS" b="1" dirty="0"/>
              <a:t>602</a:t>
            </a:r>
            <a:r>
              <a:rPr lang="is-IS" dirty="0"/>
              <a:t>, 245-250 (2020) </a:t>
            </a: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is-IS" dirty="0"/>
              <a:t> R. Gupta </a:t>
            </a:r>
            <a:r>
              <a:rPr lang="is-IS" i="1" dirty="0"/>
              <a:t>et al. Comms. Phys</a:t>
            </a:r>
            <a:r>
              <a:rPr lang="is-IS" dirty="0"/>
              <a:t>. </a:t>
            </a:r>
            <a:r>
              <a:rPr lang="is-IS" b="1" dirty="0"/>
              <a:t>5</a:t>
            </a:r>
            <a:r>
              <a:rPr lang="is-IS" dirty="0"/>
              <a:t>, 232 (2022) </a:t>
            </a:r>
          </a:p>
          <a:p>
            <a:pPr algn="ctr"/>
            <a:r>
              <a:rPr lang="is-IS" dirty="0"/>
              <a:t> Z. Guguchia </a:t>
            </a:r>
            <a:r>
              <a:rPr lang="is-IS" i="1" dirty="0"/>
              <a:t>et. </a:t>
            </a:r>
            <a:r>
              <a:rPr lang="en-US" i="1" dirty="0"/>
              <a:t>a</a:t>
            </a:r>
            <a:r>
              <a:rPr lang="is-IS" i="1" dirty="0"/>
              <a:t>l., Nat. Commun</a:t>
            </a:r>
            <a:r>
              <a:rPr lang="is-IS" dirty="0"/>
              <a:t>. </a:t>
            </a:r>
            <a:r>
              <a:rPr lang="is-IS" b="1" dirty="0"/>
              <a:t>14</a:t>
            </a:r>
            <a:r>
              <a:rPr lang="is-IS" dirty="0"/>
              <a:t>, 153 (2023) </a:t>
            </a: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dirty="0"/>
              <a:t>J. N. Graham </a:t>
            </a:r>
            <a:r>
              <a:rPr lang="en-US" i="1" dirty="0"/>
              <a:t>et al.</a:t>
            </a:r>
            <a:r>
              <a:rPr lang="en-US" dirty="0"/>
              <a:t> </a:t>
            </a:r>
            <a:r>
              <a:rPr lang="de-CH" dirty="0"/>
              <a:t>arXiv:2411.18744 (2024)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A7E2A53-7DFF-33C9-EE86-E4C22E7D3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879450"/>
              </p:ext>
            </p:extLst>
          </p:nvPr>
        </p:nvGraphicFramePr>
        <p:xfrm>
          <a:off x="1307547" y="1979875"/>
          <a:ext cx="9975353" cy="3888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C9AEB2A-900E-D5C4-FF34-4679FFB7E113}"/>
              </a:ext>
            </a:extLst>
          </p:cNvPr>
          <p:cNvGrpSpPr/>
          <p:nvPr/>
        </p:nvGrpSpPr>
        <p:grpSpPr>
          <a:xfrm>
            <a:off x="1509405" y="2384641"/>
            <a:ext cx="677202" cy="710715"/>
            <a:chOff x="1509405" y="2384641"/>
            <a:chExt cx="677202" cy="710715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0293567-E679-9429-B127-93A93AEFA8ED}"/>
                </a:ext>
              </a:extLst>
            </p:cNvPr>
            <p:cNvSpPr/>
            <p:nvPr/>
          </p:nvSpPr>
          <p:spPr>
            <a:xfrm rot="10800000">
              <a:off x="1509405" y="2567573"/>
              <a:ext cx="665823" cy="527783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E03679F-983E-11CD-97E1-3FF7BCEDF005}"/>
                </a:ext>
              </a:extLst>
            </p:cNvPr>
            <p:cNvSpPr/>
            <p:nvPr/>
          </p:nvSpPr>
          <p:spPr>
            <a:xfrm>
              <a:off x="1520784" y="2384641"/>
              <a:ext cx="665823" cy="527783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FD4206-40AA-9F8C-C03C-533BB6AB994F}"/>
              </a:ext>
            </a:extLst>
          </p:cNvPr>
          <p:cNvGrpSpPr/>
          <p:nvPr/>
        </p:nvGrpSpPr>
        <p:grpSpPr>
          <a:xfrm>
            <a:off x="1951897" y="3681621"/>
            <a:ext cx="364716" cy="477765"/>
            <a:chOff x="1821891" y="3559979"/>
            <a:chExt cx="364716" cy="47776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2EA5F93A-C960-499D-BE4D-3E6F71E7E4E7}"/>
                </a:ext>
              </a:extLst>
            </p:cNvPr>
            <p:cNvSpPr/>
            <p:nvPr/>
          </p:nvSpPr>
          <p:spPr>
            <a:xfrm rot="10800000">
              <a:off x="1821891" y="3680463"/>
              <a:ext cx="364716" cy="357281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C659266-D5A8-65F4-7157-186E8303D6EB}"/>
                </a:ext>
              </a:extLst>
            </p:cNvPr>
            <p:cNvSpPr/>
            <p:nvPr/>
          </p:nvSpPr>
          <p:spPr>
            <a:xfrm>
              <a:off x="1821891" y="3559979"/>
              <a:ext cx="364716" cy="357281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F78A71-0D76-9BCE-7C0C-34454C021F9F}"/>
              </a:ext>
            </a:extLst>
          </p:cNvPr>
          <p:cNvCxnSpPr>
            <a:cxnSpLocks/>
          </p:cNvCxnSpPr>
          <p:nvPr/>
        </p:nvCxnSpPr>
        <p:spPr>
          <a:xfrm flipH="1" flipV="1">
            <a:off x="2241641" y="4100640"/>
            <a:ext cx="193334" cy="2071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FA1869-6E18-09A4-DAE6-87537B9B7A10}"/>
              </a:ext>
            </a:extLst>
          </p:cNvPr>
          <p:cNvCxnSpPr>
            <a:cxnSpLocks/>
          </p:cNvCxnSpPr>
          <p:nvPr/>
        </p:nvCxnSpPr>
        <p:spPr>
          <a:xfrm flipH="1">
            <a:off x="2241641" y="3527785"/>
            <a:ext cx="182264" cy="2114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FEA595-846F-8EDF-15D6-2A4972E0FB39}"/>
              </a:ext>
            </a:extLst>
          </p:cNvPr>
          <p:cNvCxnSpPr>
            <a:cxnSpLocks/>
          </p:cNvCxnSpPr>
          <p:nvPr/>
        </p:nvCxnSpPr>
        <p:spPr>
          <a:xfrm flipH="1">
            <a:off x="2363757" y="3905624"/>
            <a:ext cx="236275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25127F-2552-85BA-3F0A-CDFF2ED23C0C}"/>
              </a:ext>
            </a:extLst>
          </p:cNvPr>
          <p:cNvCxnSpPr>
            <a:cxnSpLocks/>
          </p:cNvCxnSpPr>
          <p:nvPr/>
        </p:nvCxnSpPr>
        <p:spPr>
          <a:xfrm flipV="1">
            <a:off x="1870772" y="4108805"/>
            <a:ext cx="167629" cy="21797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FE4096E-D947-1750-28FE-6777907C2A09}"/>
              </a:ext>
            </a:extLst>
          </p:cNvPr>
          <p:cNvCxnSpPr>
            <a:cxnSpLocks/>
          </p:cNvCxnSpPr>
          <p:nvPr/>
        </p:nvCxnSpPr>
        <p:spPr>
          <a:xfrm>
            <a:off x="1664122" y="3943675"/>
            <a:ext cx="287774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98DB59-863D-35A4-7228-CE3D36818610}"/>
              </a:ext>
            </a:extLst>
          </p:cNvPr>
          <p:cNvCxnSpPr>
            <a:cxnSpLocks/>
          </p:cNvCxnSpPr>
          <p:nvPr/>
        </p:nvCxnSpPr>
        <p:spPr>
          <a:xfrm>
            <a:off x="1842316" y="3527785"/>
            <a:ext cx="196085" cy="2114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0DE4CF-9883-AF81-DFE9-13BF03A7C14D}"/>
              </a:ext>
            </a:extLst>
          </p:cNvPr>
          <p:cNvGrpSpPr/>
          <p:nvPr/>
        </p:nvGrpSpPr>
        <p:grpSpPr>
          <a:xfrm>
            <a:off x="3565582" y="-880783"/>
            <a:ext cx="621792" cy="717406"/>
            <a:chOff x="1540042" y="3865842"/>
            <a:chExt cx="665747" cy="778347"/>
          </a:xfrm>
        </p:grpSpPr>
        <p:sp>
          <p:nvSpPr>
            <p:cNvPr id="34" name="Cylinder 33">
              <a:extLst>
                <a:ext uri="{FF2B5EF4-FFF2-40B4-BE49-F238E27FC236}">
                  <a16:creationId xmlns:a16="http://schemas.microsoft.com/office/drawing/2014/main" id="{0246D95A-2048-A70D-E677-497A8321EAB6}"/>
                </a:ext>
              </a:extLst>
            </p:cNvPr>
            <p:cNvSpPr/>
            <p:nvPr/>
          </p:nvSpPr>
          <p:spPr>
            <a:xfrm>
              <a:off x="1540042" y="4459705"/>
              <a:ext cx="665747" cy="184484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pic>
          <p:nvPicPr>
            <p:cNvPr id="35" name="Graphic 34" descr="Cube outline">
              <a:extLst>
                <a:ext uri="{FF2B5EF4-FFF2-40B4-BE49-F238E27FC236}">
                  <a16:creationId xmlns:a16="http://schemas.microsoft.com/office/drawing/2014/main" id="{D327BE75-7EBA-A320-3BFC-0F2A5321B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49366">
              <a:off x="1616189" y="3865842"/>
              <a:ext cx="513452" cy="51345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89F243-3D55-326E-CEAF-58C66AA0BDD6}"/>
              </a:ext>
            </a:extLst>
          </p:cNvPr>
          <p:cNvGrpSpPr/>
          <p:nvPr/>
        </p:nvGrpSpPr>
        <p:grpSpPr>
          <a:xfrm>
            <a:off x="4504331" y="-999516"/>
            <a:ext cx="677202" cy="710715"/>
            <a:chOff x="1509405" y="2384641"/>
            <a:chExt cx="677202" cy="710715"/>
          </a:xfrm>
        </p:grpSpPr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8CD32569-3794-BBBE-058D-3F005798107F}"/>
                </a:ext>
              </a:extLst>
            </p:cNvPr>
            <p:cNvSpPr/>
            <p:nvPr/>
          </p:nvSpPr>
          <p:spPr>
            <a:xfrm rot="10800000">
              <a:off x="1509405" y="2567573"/>
              <a:ext cx="665823" cy="527783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3B855AA5-6989-B538-53C9-0D7F08A55D50}"/>
                </a:ext>
              </a:extLst>
            </p:cNvPr>
            <p:cNvSpPr/>
            <p:nvPr/>
          </p:nvSpPr>
          <p:spPr>
            <a:xfrm>
              <a:off x="1520784" y="2384641"/>
              <a:ext cx="665823" cy="527783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519794-C1B5-BB5D-FE6C-5FB3E7AC49D2}"/>
              </a:ext>
            </a:extLst>
          </p:cNvPr>
          <p:cNvGrpSpPr/>
          <p:nvPr/>
        </p:nvGrpSpPr>
        <p:grpSpPr>
          <a:xfrm>
            <a:off x="1572316" y="4771319"/>
            <a:ext cx="540000" cy="457355"/>
            <a:chOff x="1566175" y="4898243"/>
            <a:chExt cx="540000" cy="45735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9F6C3E-2BB7-7D55-A114-7FB1572B68D4}"/>
                </a:ext>
              </a:extLst>
            </p:cNvPr>
            <p:cNvSpPr/>
            <p:nvPr/>
          </p:nvSpPr>
          <p:spPr>
            <a:xfrm>
              <a:off x="1865890" y="5234963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26178C-C125-E4A7-5A7D-E3EE9A1325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4101" y="4898243"/>
              <a:ext cx="0" cy="45735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B6EACA-6F00-A945-A501-DF7046C88325}"/>
                </a:ext>
              </a:extLst>
            </p:cNvPr>
            <p:cNvCxnSpPr>
              <a:cxnSpLocks/>
            </p:cNvCxnSpPr>
            <p:nvPr/>
          </p:nvCxnSpPr>
          <p:spPr>
            <a:xfrm>
              <a:off x="1566175" y="5342475"/>
              <a:ext cx="540000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F26D3E9-1AB5-9A32-BCC1-D1369285397B}"/>
                </a:ext>
              </a:extLst>
            </p:cNvPr>
            <p:cNvSpPr/>
            <p:nvPr/>
          </p:nvSpPr>
          <p:spPr>
            <a:xfrm>
              <a:off x="1781695" y="5168399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A65D28-49DD-5488-8F49-22E554218A06}"/>
                </a:ext>
              </a:extLst>
            </p:cNvPr>
            <p:cNvSpPr/>
            <p:nvPr/>
          </p:nvSpPr>
          <p:spPr>
            <a:xfrm>
              <a:off x="1736009" y="5080404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F16E92B-11C4-293A-5DD9-C5F63A2F05A6}"/>
                </a:ext>
              </a:extLst>
            </p:cNvPr>
            <p:cNvSpPr/>
            <p:nvPr/>
          </p:nvSpPr>
          <p:spPr>
            <a:xfrm>
              <a:off x="1664009" y="5034591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FF16929-D7B2-3489-45D8-0E493EE6CA16}"/>
                </a:ext>
              </a:extLst>
            </p:cNvPr>
            <p:cNvSpPr/>
            <p:nvPr/>
          </p:nvSpPr>
          <p:spPr>
            <a:xfrm>
              <a:off x="1616655" y="4962431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E7AA351-62BD-D8A2-2194-924438E04872}"/>
              </a:ext>
            </a:extLst>
          </p:cNvPr>
          <p:cNvSpPr txBox="1"/>
          <p:nvPr/>
        </p:nvSpPr>
        <p:spPr>
          <a:xfrm>
            <a:off x="1766418" y="5155284"/>
            <a:ext cx="46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endParaRPr lang="de-CH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4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26"/>
    </mc:Choice>
    <mc:Fallback>
      <p:transition spd="slow" advTm="6872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A741E5-74C1-A0C2-2F6B-33604E55B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</a:t>
            </a:r>
            <a:endParaRPr lang="de-CH" baseline="-25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2DEA4C-0329-FBB8-F472-D90B6689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EBB04B-EBFC-A352-1341-6D288102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22</a:t>
            </a:fld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65427B-5C4C-1660-4B27-EC3A163DECD8}"/>
              </a:ext>
            </a:extLst>
          </p:cNvPr>
          <p:cNvSpPr txBox="1"/>
          <p:nvPr/>
        </p:nvSpPr>
        <p:spPr>
          <a:xfrm>
            <a:off x="0" y="659639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/>
              <a:t>R. Gupta </a:t>
            </a:r>
            <a:r>
              <a:rPr lang="is-IS" sz="1100" i="1" dirty="0"/>
              <a:t>et al. Comms. Phys</a:t>
            </a:r>
            <a:r>
              <a:rPr lang="is-IS" sz="1100" dirty="0"/>
              <a:t>. </a:t>
            </a:r>
            <a:r>
              <a:rPr lang="is-IS" sz="1100" b="1" dirty="0"/>
              <a:t>5</a:t>
            </a:r>
            <a:r>
              <a:rPr lang="is-IS" sz="1100" dirty="0"/>
              <a:t>, 232 (2022) </a:t>
            </a:r>
            <a:endParaRPr lang="de-CH" sz="1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4FFD70-25C9-E2AB-16CB-8FE572E4CF36}"/>
              </a:ext>
            </a:extLst>
          </p:cNvPr>
          <p:cNvGrpSpPr/>
          <p:nvPr/>
        </p:nvGrpSpPr>
        <p:grpSpPr>
          <a:xfrm>
            <a:off x="-821115" y="2069598"/>
            <a:ext cx="6123030" cy="3663357"/>
            <a:chOff x="-821115" y="2069598"/>
            <a:chExt cx="6123030" cy="36633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FF7F3D-889E-2D4D-F8B9-EB0208DE00CB}"/>
                </a:ext>
              </a:extLst>
            </p:cNvPr>
            <p:cNvGrpSpPr/>
            <p:nvPr/>
          </p:nvGrpSpPr>
          <p:grpSpPr>
            <a:xfrm>
              <a:off x="393030" y="2069598"/>
              <a:ext cx="3673643" cy="3051293"/>
              <a:chOff x="539552" y="764704"/>
              <a:chExt cx="3528392" cy="30006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4E15AF7-464B-C3A6-BED9-C9420395F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9552" y="764704"/>
                <a:ext cx="3307922" cy="300062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A6A015D-6131-D037-F244-AAC4CC92AC5F}"/>
                  </a:ext>
                </a:extLst>
              </p:cNvPr>
              <p:cNvSpPr/>
              <p:nvPr/>
            </p:nvSpPr>
            <p:spPr bwMode="auto">
              <a:xfrm>
                <a:off x="539552" y="764704"/>
                <a:ext cx="288032" cy="2160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Times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074C85-F6CF-82F6-1AFC-673A042F6C9E}"/>
                  </a:ext>
                </a:extLst>
              </p:cNvPr>
              <p:cNvSpPr/>
              <p:nvPr/>
            </p:nvSpPr>
            <p:spPr bwMode="auto">
              <a:xfrm>
                <a:off x="3779912" y="1183608"/>
                <a:ext cx="288032" cy="145330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Times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B447F4-123D-D509-71C7-6432311E9DB8}"/>
                </a:ext>
              </a:extLst>
            </p:cNvPr>
            <p:cNvSpPr txBox="1"/>
            <p:nvPr/>
          </p:nvSpPr>
          <p:spPr>
            <a:xfrm>
              <a:off x="-821115" y="5363623"/>
              <a:ext cx="6123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Two </a:t>
              </a:r>
              <a:r>
                <a:rPr lang="en-US" b="1" dirty="0">
                  <a:ea typeface="Calibri" panose="020F0502020204030204" pitchFamily="34" charset="0"/>
                  <a:cs typeface="Calibri" panose="020F0502020204030204" pitchFamily="34" charset="0"/>
                </a:rPr>
                <a:t>strongly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 coupled </a:t>
              </a:r>
              <a:r>
                <a:rPr lang="en-US" b="1" dirty="0" err="1">
                  <a:ea typeface="Calibri" panose="020F0502020204030204" pitchFamily="34" charset="0"/>
                  <a:cs typeface="Calibri" panose="020F0502020204030204" pitchFamily="34" charset="0"/>
                </a:rPr>
                <a:t>nodeless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 gaps</a:t>
              </a:r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B30135-0E05-58DE-88B0-1702059B6152}"/>
              </a:ext>
            </a:extLst>
          </p:cNvPr>
          <p:cNvGrpSpPr/>
          <p:nvPr/>
        </p:nvGrpSpPr>
        <p:grpSpPr>
          <a:xfrm>
            <a:off x="2940759" y="2237044"/>
            <a:ext cx="6123030" cy="3517600"/>
            <a:chOff x="2940759" y="2237044"/>
            <a:chExt cx="6123030" cy="3517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5352FC-0E79-5652-7572-FA8E341C0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4526" y="2237044"/>
              <a:ext cx="3458132" cy="305129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98A042-B774-FF93-D8F6-DD8951D29213}"/>
                </a:ext>
              </a:extLst>
            </p:cNvPr>
            <p:cNvSpPr txBox="1"/>
            <p:nvPr/>
          </p:nvSpPr>
          <p:spPr>
            <a:xfrm>
              <a:off x="2940759" y="5385312"/>
              <a:ext cx="6123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Pressure has </a:t>
              </a:r>
              <a:r>
                <a:rPr lang="en-US" b="1" dirty="0">
                  <a:ea typeface="Calibri" panose="020F0502020204030204" pitchFamily="34" charset="0"/>
                  <a:cs typeface="Calibri" panose="020F0502020204030204" pitchFamily="34" charset="0"/>
                </a:rPr>
                <a:t>complex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 evolution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C3BCAA-95E4-A080-7AC3-C12FCA061FEF}"/>
              </a:ext>
            </a:extLst>
          </p:cNvPr>
          <p:cNvGrpSpPr/>
          <p:nvPr/>
        </p:nvGrpSpPr>
        <p:grpSpPr>
          <a:xfrm>
            <a:off x="7975112" y="2195706"/>
            <a:ext cx="3940528" cy="3835937"/>
            <a:chOff x="7975112" y="2195706"/>
            <a:chExt cx="3940528" cy="3835937"/>
          </a:xfrm>
        </p:grpSpPr>
        <p:pic>
          <p:nvPicPr>
            <p:cNvPr id="17" name="Picture 16" descr="A diagram of a graph&#10;&#10;AI-generated content may be incorrect.">
              <a:extLst>
                <a:ext uri="{FF2B5EF4-FFF2-40B4-BE49-F238E27FC236}">
                  <a16:creationId xmlns:a16="http://schemas.microsoft.com/office/drawing/2014/main" id="{F8135114-EE83-BE2F-0537-3C12BEF67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112" y="2195706"/>
              <a:ext cx="3940528" cy="305129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B1AB02-E567-5211-FFBE-B5D624B77442}"/>
                </a:ext>
              </a:extLst>
            </p:cNvPr>
            <p:cNvSpPr txBox="1"/>
            <p:nvPr/>
          </p:nvSpPr>
          <p:spPr>
            <a:xfrm>
              <a:off x="8372936" y="5385312"/>
              <a:ext cx="3293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a typeface="Calibri" panose="020F0502020204030204" pitchFamily="34" charset="0"/>
                  <a:cs typeface="Calibri" panose="020F0502020204030204" pitchFamily="34" charset="0"/>
                </a:rPr>
                <a:t>maximised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 after </a:t>
              </a:r>
              <a:r>
                <a:rPr lang="en-US" b="1" dirty="0">
                  <a:ea typeface="Calibri" panose="020F0502020204030204" pitchFamily="34" charset="0"/>
                  <a:cs typeface="Calibri" panose="020F0502020204030204" pitchFamily="34" charset="0"/>
                </a:rPr>
                <a:t>full suppression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 of charge order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923298-AE34-323A-8A42-AF7B47D8EBBE}"/>
              </a:ext>
            </a:extLst>
          </p:cNvPr>
          <p:cNvGrpSpPr/>
          <p:nvPr/>
        </p:nvGrpSpPr>
        <p:grpSpPr>
          <a:xfrm>
            <a:off x="9197031" y="156696"/>
            <a:ext cx="2909185" cy="1181710"/>
            <a:chOff x="9341410" y="83516"/>
            <a:chExt cx="2909185" cy="118171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D4572E1-81B3-312A-EE50-8EBDB96F354B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249E95-2663-0DD1-A671-992765F0242B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AB17F6-18BB-E006-FFCE-E4D60D34F5F1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RVS</a:t>
              </a:r>
              <a:endParaRPr lang="de-CH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37B49E-90E3-F666-777B-15A3132DA2D9}"/>
                </a:ext>
              </a:extLst>
            </p:cNvPr>
            <p:cNvSpPr txBox="1"/>
            <p:nvPr/>
          </p:nvSpPr>
          <p:spPr>
            <a:xfrm>
              <a:off x="10590683" y="25144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KVS</a:t>
              </a:r>
              <a:endParaRPr lang="de-CH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6752B1-2139-BAC1-9999-2A5204B954BF}"/>
                </a:ext>
              </a:extLst>
            </p:cNvPr>
            <p:cNvSpPr txBox="1"/>
            <p:nvPr/>
          </p:nvSpPr>
          <p:spPr>
            <a:xfrm>
              <a:off x="11276930" y="83516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753C39-01DF-4552-8E12-5F5623486498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F622DD3-A285-B5B1-F1E2-2CFAB755051F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8A1B4EA-6F6B-D5B0-B66C-FA40059D1733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38A355-94A9-CC45-2E0E-2E4994987920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  <a:endParaRPr lang="de-CH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135670-253A-64B2-2329-DB3FDC4C390B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0.93</a:t>
              </a:r>
              <a:endParaRPr lang="de-CH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574AF9-44A6-0F85-6371-B6F9961970F6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2.5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3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FD5C-C4AE-F7C8-A9A4-89C843CF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Superconducting Gap: Pressure</a:t>
            </a:r>
            <a:endParaRPr lang="de-CH" cap="none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815C-AB4D-3CCC-E629-B83132679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E8376-8001-174E-CDE5-102D0354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3A11EA-A0B4-79CC-916D-0522E76C2007}"/>
              </a:ext>
            </a:extLst>
          </p:cNvPr>
          <p:cNvGraphicFramePr>
            <a:graphicFrameLocks/>
          </p:cNvGraphicFramePr>
          <p:nvPr/>
        </p:nvGraphicFramePr>
        <p:xfrm>
          <a:off x="723426" y="2349431"/>
          <a:ext cx="5738948" cy="295743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53797">
                  <a:extLst>
                    <a:ext uri="{9D8B030D-6E8A-4147-A177-3AD203B41FA5}">
                      <a16:colId xmlns:a16="http://schemas.microsoft.com/office/drawing/2014/main" val="3903225355"/>
                    </a:ext>
                  </a:extLst>
                </a:gridCol>
                <a:gridCol w="1032946">
                  <a:extLst>
                    <a:ext uri="{9D8B030D-6E8A-4147-A177-3AD203B41FA5}">
                      <a16:colId xmlns:a16="http://schemas.microsoft.com/office/drawing/2014/main" val="1732088356"/>
                    </a:ext>
                  </a:extLst>
                </a:gridCol>
                <a:gridCol w="1000799">
                  <a:extLst>
                    <a:ext uri="{9D8B030D-6E8A-4147-A177-3AD203B41FA5}">
                      <a16:colId xmlns:a16="http://schemas.microsoft.com/office/drawing/2014/main" val="4012117948"/>
                    </a:ext>
                  </a:extLst>
                </a:gridCol>
                <a:gridCol w="974104">
                  <a:extLst>
                    <a:ext uri="{9D8B030D-6E8A-4147-A177-3AD203B41FA5}">
                      <a16:colId xmlns:a16="http://schemas.microsoft.com/office/drawing/2014/main" val="895529784"/>
                    </a:ext>
                  </a:extLst>
                </a:gridCol>
                <a:gridCol w="977302">
                  <a:extLst>
                    <a:ext uri="{9D8B030D-6E8A-4147-A177-3AD203B41FA5}">
                      <a16:colId xmlns:a16="http://schemas.microsoft.com/office/drawing/2014/main" val="3867687679"/>
                    </a:ext>
                  </a:extLst>
                </a:gridCol>
              </a:tblGrid>
              <a:tr h="331423"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b="0" dirty="0" err="1">
                          <a:solidFill>
                            <a:schemeClr val="bg1"/>
                          </a:solidFill>
                        </a:rPr>
                        <a:t>GPa</a:t>
                      </a:r>
                      <a:endParaRPr lang="de-CH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0.4 </a:t>
                      </a:r>
                      <a:r>
                        <a:rPr lang="en-US" b="0" dirty="0" err="1">
                          <a:solidFill>
                            <a:schemeClr val="bg1"/>
                          </a:solidFill>
                        </a:rPr>
                        <a:t>GPa</a:t>
                      </a:r>
                      <a:endParaRPr lang="de-CH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0.8 </a:t>
                      </a:r>
                      <a:r>
                        <a:rPr lang="en-US" b="0" dirty="0" err="1">
                          <a:solidFill>
                            <a:schemeClr val="bg1"/>
                          </a:solidFill>
                        </a:rPr>
                        <a:t>GPa</a:t>
                      </a:r>
                      <a:endParaRPr lang="de-CH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1.2 </a:t>
                      </a:r>
                      <a:r>
                        <a:rPr lang="en-US" b="0" dirty="0" err="1">
                          <a:solidFill>
                            <a:schemeClr val="bg1"/>
                          </a:solidFill>
                        </a:rPr>
                        <a:t>GPa</a:t>
                      </a:r>
                      <a:endParaRPr lang="de-CH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397286"/>
                  </a:ext>
                </a:extLst>
              </a:tr>
              <a:tr h="3314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r>
                        <a:rPr lang="en-US" baseline="-25000" dirty="0"/>
                        <a:t>c</a:t>
                      </a:r>
                      <a:r>
                        <a:rPr lang="en-US" baseline="0" dirty="0"/>
                        <a:t> (K)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3.000(6)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3.25(1)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6.67(7)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6.94(2)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630646"/>
                  </a:ext>
                </a:extLst>
              </a:tr>
              <a:tr h="579991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λ</a:t>
                      </a:r>
                      <a:r>
                        <a:rPr lang="en-US" baseline="30000" dirty="0"/>
                        <a:t>-2</a:t>
                      </a:r>
                      <a:r>
                        <a:rPr lang="en-US" baseline="0" dirty="0"/>
                        <a:t>(T = 0) (</a:t>
                      </a:r>
                      <a:r>
                        <a:rPr lang="el-GR" baseline="0" dirty="0"/>
                        <a:t>μ</a:t>
                      </a:r>
                      <a:r>
                        <a:rPr lang="en-US" baseline="0" dirty="0"/>
                        <a:t>m</a:t>
                      </a:r>
                      <a:r>
                        <a:rPr lang="en-US" baseline="30000" dirty="0"/>
                        <a:t>-2</a:t>
                      </a:r>
                      <a:r>
                        <a:rPr lang="en-US" baseline="0" dirty="0"/>
                        <a:t>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6.9(3)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5.7(3)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10.0(4)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12.5(1)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479389"/>
                  </a:ext>
                </a:extLst>
              </a:tr>
              <a:tr h="331423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λ</a:t>
                      </a:r>
                      <a:r>
                        <a:rPr lang="en-US" baseline="0" dirty="0"/>
                        <a:t>(T &gt; 0) (nm)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381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419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315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283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722176"/>
                  </a:ext>
                </a:extLst>
              </a:tr>
              <a:tr h="579991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</a:t>
                      </a:r>
                      <a:r>
                        <a:rPr lang="en-US" baseline="-25000" dirty="0"/>
                        <a:t>1</a:t>
                      </a:r>
                      <a:r>
                        <a:rPr lang="en-US" baseline="0" dirty="0"/>
                        <a:t> (</a:t>
                      </a:r>
                      <a:r>
                        <a:rPr lang="en-US" baseline="0" dirty="0" err="1"/>
                        <a:t>meV</a:t>
                      </a:r>
                      <a:r>
                        <a:rPr lang="en-US" baseline="0" dirty="0"/>
                        <a:t>)</a:t>
                      </a:r>
                    </a:p>
                    <a:p>
                      <a:pPr algn="ctr"/>
                      <a:r>
                        <a:rPr lang="el-GR" baseline="0" dirty="0"/>
                        <a:t>ω</a:t>
                      </a:r>
                      <a:r>
                        <a:rPr lang="en-US" baseline="-25000" dirty="0"/>
                        <a:t>1</a:t>
                      </a:r>
                      <a:r>
                        <a:rPr lang="en-US" baseline="0" dirty="0"/>
                        <a:t> (%)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0.54(9)</a:t>
                      </a:r>
                    </a:p>
                    <a:p>
                      <a:pPr algn="ctr"/>
                      <a:r>
                        <a:rPr lang="en-US" dirty="0"/>
                        <a:t>100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0.47(7)</a:t>
                      </a:r>
                    </a:p>
                    <a:p>
                      <a:pPr algn="ctr"/>
                      <a:r>
                        <a:rPr lang="en-US" dirty="0"/>
                        <a:t>100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0.65(5)</a:t>
                      </a:r>
                    </a:p>
                    <a:p>
                      <a:pPr algn="ctr"/>
                      <a:r>
                        <a:rPr lang="en-US" dirty="0"/>
                        <a:t>73(4)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1.56(4)</a:t>
                      </a:r>
                    </a:p>
                    <a:p>
                      <a:pPr algn="ctr"/>
                      <a:r>
                        <a:rPr lang="en-US" dirty="0"/>
                        <a:t>100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612933"/>
                  </a:ext>
                </a:extLst>
              </a:tr>
              <a:tr h="579991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 (</a:t>
                      </a:r>
                      <a:r>
                        <a:rPr lang="en-US" baseline="0" dirty="0" err="1"/>
                        <a:t>meV</a:t>
                      </a:r>
                      <a:r>
                        <a:rPr lang="en-US" baseline="0" dirty="0"/>
                        <a:t>)</a:t>
                      </a:r>
                    </a:p>
                    <a:p>
                      <a:pPr algn="ctr"/>
                      <a:r>
                        <a:rPr lang="el-GR" baseline="0" dirty="0"/>
                        <a:t>ω</a:t>
                      </a:r>
                      <a:r>
                        <a:rPr lang="en-US" baseline="-25000" dirty="0"/>
                        <a:t>2</a:t>
                      </a:r>
                      <a:r>
                        <a:rPr lang="en-US" baseline="0" dirty="0"/>
                        <a:t> (%)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3.5(9)</a:t>
                      </a:r>
                    </a:p>
                    <a:p>
                      <a:pPr algn="ctr"/>
                      <a:r>
                        <a:rPr lang="en-US" dirty="0"/>
                        <a:t>27(4)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49894"/>
                  </a:ext>
                </a:extLst>
              </a:tr>
            </a:tbl>
          </a:graphicData>
        </a:graphic>
      </p:graphicFrame>
      <p:graphicFrame>
        <p:nvGraphicFramePr>
          <p:cNvPr id="7" name="Object 6" descr="Project Path: U:\CVS\Nb-CVS paper\Figures\SC_GPD_gap_fits.opju&#10;PE Folder: /SC_GPD_gap_fits/gap fits/&#10;Short Name: Graph10">
            <a:extLst>
              <a:ext uri="{FF2B5EF4-FFF2-40B4-BE49-F238E27FC236}">
                <a16:creationId xmlns:a16="http://schemas.microsoft.com/office/drawing/2014/main" id="{957DA8DC-78E9-C995-431D-C86A7A878C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749" y="1885087"/>
          <a:ext cx="6483175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239689" imgH="2159353" progId="Origin95.Graph">
                  <p:embed/>
                </p:oleObj>
              </mc:Choice>
              <mc:Fallback>
                <p:oleObj name="Graph" r:id="rId2" imgW="3239689" imgH="2159353" progId="Origin95.Graph">
                  <p:embed/>
                  <p:pic>
                    <p:nvPicPr>
                      <p:cNvPr id="7" name="Object 6" descr="Project Path: U:\CVS\Nb-CVS paper\Figures\SC_GPD_gap_fits.opju&#10;PE Folder: /SC_GPD_gap_fits/gap fits/&#10;Short Name: Graph10">
                        <a:extLst>
                          <a:ext uri="{FF2B5EF4-FFF2-40B4-BE49-F238E27FC236}">
                            <a16:creationId xmlns:a16="http://schemas.microsoft.com/office/drawing/2014/main" id="{957DA8DC-78E9-C995-431D-C86A7A878C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19749" y="1885087"/>
                        <a:ext cx="6483175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03E2D7B6-6E7B-2471-73F0-AE365E51D251}"/>
              </a:ext>
            </a:extLst>
          </p:cNvPr>
          <p:cNvSpPr txBox="1">
            <a:spLocks/>
          </p:cNvSpPr>
          <p:nvPr/>
        </p:nvSpPr>
        <p:spPr>
          <a:xfrm>
            <a:off x="723426" y="5571461"/>
            <a:ext cx="5901457" cy="313932"/>
          </a:xfrm>
          <a:prstGeom prst="rect">
            <a:avLst/>
          </a:prstGeom>
          <a:noFill/>
        </p:spPr>
        <p:txBody>
          <a:bodyPr vert="horz" wrap="square" lIns="45720" tIns="45720" rIns="45720" bIns="45720" rtlCol="0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London penetration depth,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= Gap size,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Phase fraction</a:t>
            </a:r>
          </a:p>
        </p:txBody>
      </p:sp>
    </p:spTree>
    <p:extLst>
      <p:ext uri="{BB962C8B-B14F-4D97-AF65-F5344CB8AC3E}">
        <p14:creationId xmlns:p14="http://schemas.microsoft.com/office/powerpoint/2010/main" val="171691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EB7AA-7B9D-3BBF-D236-287605E6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C01DB4-90CE-E83A-EF9C-3BE5E8C9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jennifer.graham@psi.ch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C6A1-74B3-CACF-A942-A7A5C19F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3</a:t>
            </a:fld>
            <a:endParaRPr lang="de-C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2FF92-459F-117F-E074-0E8C5E881F05}"/>
              </a:ext>
            </a:extLst>
          </p:cNvPr>
          <p:cNvSpPr txBox="1"/>
          <p:nvPr/>
        </p:nvSpPr>
        <p:spPr>
          <a:xfrm>
            <a:off x="899626" y="5516552"/>
            <a:ext cx="1079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s-IS" sz="1800" dirty="0">
              <a:solidFill>
                <a:srgbClr val="969696"/>
              </a:solidFill>
              <a:latin typeface="Arial" panose="020B0604020202020204" pitchFamily="34" charset="0"/>
              <a:ea typeface="Arial Hebrew" charset="-79"/>
              <a:cs typeface="Arial" panose="020B0604020202020204" pitchFamily="34" charset="0"/>
            </a:endParaRPr>
          </a:p>
          <a:p>
            <a:pPr algn="ctr"/>
            <a:r>
              <a:rPr lang="is-IS" dirty="0"/>
              <a:t>C. Mielke III </a:t>
            </a:r>
            <a:r>
              <a:rPr lang="is-IS" i="1" dirty="0"/>
              <a:t>et al</a:t>
            </a:r>
            <a:r>
              <a:rPr lang="is-IS" dirty="0"/>
              <a:t>. </a:t>
            </a:r>
            <a:r>
              <a:rPr lang="is-IS" i="1" dirty="0"/>
              <a:t>Nature</a:t>
            </a:r>
            <a:r>
              <a:rPr lang="is-IS" dirty="0"/>
              <a:t> </a:t>
            </a:r>
            <a:r>
              <a:rPr lang="is-IS" b="1" dirty="0"/>
              <a:t>602</a:t>
            </a:r>
            <a:r>
              <a:rPr lang="is-IS" dirty="0"/>
              <a:t>, 245-250 (2020) </a:t>
            </a: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is-IS" dirty="0"/>
              <a:t> R. Gupta </a:t>
            </a:r>
            <a:r>
              <a:rPr lang="is-IS" i="1" dirty="0"/>
              <a:t>et al. Comms. Phys</a:t>
            </a:r>
            <a:r>
              <a:rPr lang="is-IS" dirty="0"/>
              <a:t>. </a:t>
            </a:r>
            <a:r>
              <a:rPr lang="is-IS" b="1" dirty="0"/>
              <a:t>5</a:t>
            </a:r>
            <a:r>
              <a:rPr lang="is-IS" dirty="0"/>
              <a:t>, 232 (2022) </a:t>
            </a:r>
          </a:p>
          <a:p>
            <a:pPr algn="ctr"/>
            <a:r>
              <a:rPr lang="is-IS" dirty="0"/>
              <a:t> Z. Guguchia </a:t>
            </a:r>
            <a:r>
              <a:rPr lang="is-IS" i="1" dirty="0"/>
              <a:t>et. </a:t>
            </a:r>
            <a:r>
              <a:rPr lang="en-US" i="1" dirty="0"/>
              <a:t>a</a:t>
            </a:r>
            <a:r>
              <a:rPr lang="is-IS" i="1" dirty="0"/>
              <a:t>l., Nat. Commun</a:t>
            </a:r>
            <a:r>
              <a:rPr lang="is-IS" dirty="0"/>
              <a:t>. </a:t>
            </a:r>
            <a:r>
              <a:rPr lang="is-IS" b="1" dirty="0"/>
              <a:t>14</a:t>
            </a:r>
            <a:r>
              <a:rPr lang="is-IS" dirty="0"/>
              <a:t>, 153 (2023) </a:t>
            </a: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dirty="0"/>
              <a:t>J. N. Graham </a:t>
            </a:r>
            <a:r>
              <a:rPr lang="en-US" i="1" dirty="0"/>
              <a:t>et al.</a:t>
            </a:r>
            <a:r>
              <a:rPr lang="en-US" dirty="0"/>
              <a:t> </a:t>
            </a:r>
            <a:r>
              <a:rPr lang="de-CH" dirty="0"/>
              <a:t>arXiv:2411.18744 (2024)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A7E2A53-7DFF-33C9-EE86-E4C22E7D3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836136"/>
              </p:ext>
            </p:extLst>
          </p:nvPr>
        </p:nvGraphicFramePr>
        <p:xfrm>
          <a:off x="1307547" y="1979875"/>
          <a:ext cx="9975353" cy="3888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C9AEB2A-900E-D5C4-FF34-4679FFB7E113}"/>
              </a:ext>
            </a:extLst>
          </p:cNvPr>
          <p:cNvGrpSpPr/>
          <p:nvPr/>
        </p:nvGrpSpPr>
        <p:grpSpPr>
          <a:xfrm>
            <a:off x="1509405" y="2384641"/>
            <a:ext cx="677202" cy="710715"/>
            <a:chOff x="1509405" y="2384641"/>
            <a:chExt cx="677202" cy="710715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0293567-E679-9429-B127-93A93AEFA8ED}"/>
                </a:ext>
              </a:extLst>
            </p:cNvPr>
            <p:cNvSpPr/>
            <p:nvPr/>
          </p:nvSpPr>
          <p:spPr>
            <a:xfrm rot="10800000">
              <a:off x="1509405" y="2567573"/>
              <a:ext cx="665823" cy="527783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E03679F-983E-11CD-97E1-3FF7BCEDF005}"/>
                </a:ext>
              </a:extLst>
            </p:cNvPr>
            <p:cNvSpPr/>
            <p:nvPr/>
          </p:nvSpPr>
          <p:spPr>
            <a:xfrm>
              <a:off x="1520784" y="2384641"/>
              <a:ext cx="665823" cy="527783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FD4206-40AA-9F8C-C03C-533BB6AB994F}"/>
              </a:ext>
            </a:extLst>
          </p:cNvPr>
          <p:cNvGrpSpPr/>
          <p:nvPr/>
        </p:nvGrpSpPr>
        <p:grpSpPr>
          <a:xfrm>
            <a:off x="1951897" y="3681621"/>
            <a:ext cx="364716" cy="477765"/>
            <a:chOff x="1821891" y="3559979"/>
            <a:chExt cx="364716" cy="47776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2EA5F93A-C960-499D-BE4D-3E6F71E7E4E7}"/>
                </a:ext>
              </a:extLst>
            </p:cNvPr>
            <p:cNvSpPr/>
            <p:nvPr/>
          </p:nvSpPr>
          <p:spPr>
            <a:xfrm rot="10800000">
              <a:off x="1821891" y="3680463"/>
              <a:ext cx="364716" cy="357281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C659266-D5A8-65F4-7157-186E8303D6EB}"/>
                </a:ext>
              </a:extLst>
            </p:cNvPr>
            <p:cNvSpPr/>
            <p:nvPr/>
          </p:nvSpPr>
          <p:spPr>
            <a:xfrm>
              <a:off x="1821891" y="3559979"/>
              <a:ext cx="364716" cy="357281"/>
            </a:xfrm>
            <a:prstGeom prst="triangl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F78A71-0D76-9BCE-7C0C-34454C021F9F}"/>
              </a:ext>
            </a:extLst>
          </p:cNvPr>
          <p:cNvCxnSpPr>
            <a:cxnSpLocks/>
          </p:cNvCxnSpPr>
          <p:nvPr/>
        </p:nvCxnSpPr>
        <p:spPr>
          <a:xfrm flipH="1" flipV="1">
            <a:off x="2241641" y="4100640"/>
            <a:ext cx="193334" cy="2071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FA1869-6E18-09A4-DAE6-87537B9B7A10}"/>
              </a:ext>
            </a:extLst>
          </p:cNvPr>
          <p:cNvCxnSpPr>
            <a:cxnSpLocks/>
          </p:cNvCxnSpPr>
          <p:nvPr/>
        </p:nvCxnSpPr>
        <p:spPr>
          <a:xfrm flipH="1">
            <a:off x="2241641" y="3527785"/>
            <a:ext cx="182264" cy="2114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FEA595-846F-8EDF-15D6-2A4972E0FB39}"/>
              </a:ext>
            </a:extLst>
          </p:cNvPr>
          <p:cNvCxnSpPr>
            <a:cxnSpLocks/>
          </p:cNvCxnSpPr>
          <p:nvPr/>
        </p:nvCxnSpPr>
        <p:spPr>
          <a:xfrm flipH="1">
            <a:off x="2363757" y="3905624"/>
            <a:ext cx="236275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25127F-2552-85BA-3F0A-CDFF2ED23C0C}"/>
              </a:ext>
            </a:extLst>
          </p:cNvPr>
          <p:cNvCxnSpPr>
            <a:cxnSpLocks/>
          </p:cNvCxnSpPr>
          <p:nvPr/>
        </p:nvCxnSpPr>
        <p:spPr>
          <a:xfrm flipV="1">
            <a:off x="1870772" y="4108805"/>
            <a:ext cx="167629" cy="21797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FE4096E-D947-1750-28FE-6777907C2A09}"/>
              </a:ext>
            </a:extLst>
          </p:cNvPr>
          <p:cNvCxnSpPr>
            <a:cxnSpLocks/>
          </p:cNvCxnSpPr>
          <p:nvPr/>
        </p:nvCxnSpPr>
        <p:spPr>
          <a:xfrm>
            <a:off x="1664122" y="3943675"/>
            <a:ext cx="287774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98DB59-863D-35A4-7228-CE3D36818610}"/>
              </a:ext>
            </a:extLst>
          </p:cNvPr>
          <p:cNvCxnSpPr>
            <a:cxnSpLocks/>
          </p:cNvCxnSpPr>
          <p:nvPr/>
        </p:nvCxnSpPr>
        <p:spPr>
          <a:xfrm>
            <a:off x="1842316" y="3527785"/>
            <a:ext cx="196085" cy="21140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0DE4CF-9883-AF81-DFE9-13BF03A7C14D}"/>
              </a:ext>
            </a:extLst>
          </p:cNvPr>
          <p:cNvGrpSpPr/>
          <p:nvPr/>
        </p:nvGrpSpPr>
        <p:grpSpPr>
          <a:xfrm>
            <a:off x="3565582" y="-880783"/>
            <a:ext cx="621792" cy="717406"/>
            <a:chOff x="1540042" y="3865842"/>
            <a:chExt cx="665747" cy="778347"/>
          </a:xfrm>
        </p:grpSpPr>
        <p:sp>
          <p:nvSpPr>
            <p:cNvPr id="34" name="Cylinder 33">
              <a:extLst>
                <a:ext uri="{FF2B5EF4-FFF2-40B4-BE49-F238E27FC236}">
                  <a16:creationId xmlns:a16="http://schemas.microsoft.com/office/drawing/2014/main" id="{0246D95A-2048-A70D-E677-497A8321EAB6}"/>
                </a:ext>
              </a:extLst>
            </p:cNvPr>
            <p:cNvSpPr/>
            <p:nvPr/>
          </p:nvSpPr>
          <p:spPr>
            <a:xfrm>
              <a:off x="1540042" y="4459705"/>
              <a:ext cx="665747" cy="184484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pic>
          <p:nvPicPr>
            <p:cNvPr id="35" name="Graphic 34" descr="Cube outline">
              <a:extLst>
                <a:ext uri="{FF2B5EF4-FFF2-40B4-BE49-F238E27FC236}">
                  <a16:creationId xmlns:a16="http://schemas.microsoft.com/office/drawing/2014/main" id="{D327BE75-7EBA-A320-3BFC-0F2A5321B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49366">
              <a:off x="1616189" y="3865842"/>
              <a:ext cx="513452" cy="51345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09A032-705F-BF27-138D-09B3536DDD43}"/>
              </a:ext>
            </a:extLst>
          </p:cNvPr>
          <p:cNvGrpSpPr/>
          <p:nvPr/>
        </p:nvGrpSpPr>
        <p:grpSpPr>
          <a:xfrm>
            <a:off x="1584048" y="4805489"/>
            <a:ext cx="657593" cy="753297"/>
            <a:chOff x="-683544" y="4716174"/>
            <a:chExt cx="657593" cy="7532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228A7A-7530-D4A8-293F-3DC6F3577D4B}"/>
                </a:ext>
              </a:extLst>
            </p:cNvPr>
            <p:cNvGrpSpPr/>
            <p:nvPr/>
          </p:nvGrpSpPr>
          <p:grpSpPr>
            <a:xfrm>
              <a:off x="-683544" y="4716174"/>
              <a:ext cx="540000" cy="457355"/>
              <a:chOff x="1566175" y="4898243"/>
              <a:chExt cx="540000" cy="457355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A8C6FC4-5B99-FFAE-DF7A-FC4967F8E0DA}"/>
                  </a:ext>
                </a:extLst>
              </p:cNvPr>
              <p:cNvSpPr/>
              <p:nvPr/>
            </p:nvSpPr>
            <p:spPr>
              <a:xfrm>
                <a:off x="1865890" y="5234963"/>
                <a:ext cx="72000" cy="72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5B79FC4-C751-A841-2E75-D76A5ACC70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4101" y="4898243"/>
                <a:ext cx="0" cy="457355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DE2DAD6-DEE1-9F89-6BEE-6E148903D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6175" y="5342475"/>
                <a:ext cx="540000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10E7494-F8E9-B439-1D4B-560A73EBF123}"/>
                  </a:ext>
                </a:extLst>
              </p:cNvPr>
              <p:cNvSpPr/>
              <p:nvPr/>
            </p:nvSpPr>
            <p:spPr>
              <a:xfrm>
                <a:off x="1781695" y="5168399"/>
                <a:ext cx="72000" cy="72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99E1F5A-03F9-56EB-985E-8FA485EE6C8D}"/>
                  </a:ext>
                </a:extLst>
              </p:cNvPr>
              <p:cNvSpPr/>
              <p:nvPr/>
            </p:nvSpPr>
            <p:spPr>
              <a:xfrm>
                <a:off x="1736009" y="5080404"/>
                <a:ext cx="72000" cy="72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0EB65B4-E171-CE38-B9A2-2197727AC273}"/>
                  </a:ext>
                </a:extLst>
              </p:cNvPr>
              <p:cNvSpPr/>
              <p:nvPr/>
            </p:nvSpPr>
            <p:spPr>
              <a:xfrm>
                <a:off x="1664009" y="5034591"/>
                <a:ext cx="72000" cy="72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9D235DD-CEE5-7905-08D1-4869029564D4}"/>
                  </a:ext>
                </a:extLst>
              </p:cNvPr>
              <p:cNvSpPr/>
              <p:nvPr/>
            </p:nvSpPr>
            <p:spPr>
              <a:xfrm>
                <a:off x="1616655" y="4962431"/>
                <a:ext cx="72000" cy="72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898D9A-7B4C-B30C-CB7A-258CBB93132F}"/>
                </a:ext>
              </a:extLst>
            </p:cNvPr>
            <p:cNvSpPr txBox="1"/>
            <p:nvPr/>
          </p:nvSpPr>
          <p:spPr>
            <a:xfrm>
              <a:off x="-489442" y="5100139"/>
              <a:ext cx="46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2">
                      <a:lumMod val="50000"/>
                    </a:schemeClr>
                  </a:solidFill>
                </a:rPr>
                <a:t>T</a:t>
              </a:r>
              <a:r>
                <a:rPr lang="en-US" baseline="-25000" dirty="0">
                  <a:solidFill>
                    <a:schemeClr val="accent2">
                      <a:lumMod val="50000"/>
                    </a:schemeClr>
                  </a:solidFill>
                </a:rPr>
                <a:t>C</a:t>
              </a:r>
              <a:endParaRPr lang="de-CH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13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57"/>
    </mc:Choice>
    <mc:Fallback>
      <p:transition spd="slow" advTm="3385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048D-6FE6-E232-F9C3-04F64AE1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</a:t>
            </a:r>
            <a:r>
              <a:rPr lang="en-US" dirty="0"/>
              <a:t>V</a:t>
            </a:r>
            <a:r>
              <a:rPr lang="en-US" baseline="-25000" dirty="0"/>
              <a:t>3</a:t>
            </a:r>
            <a:r>
              <a:rPr lang="en-US" dirty="0"/>
              <a:t>Sb</a:t>
            </a:r>
            <a:r>
              <a:rPr lang="en-US" baseline="-25000" dirty="0"/>
              <a:t>5 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 = K, Rb, Cs)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81858-5862-B062-919B-42775822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jennifer.graham@psi.ch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66923-8C1D-6DB1-BB56-F92423AD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4</a:t>
            </a:fld>
            <a:endParaRPr lang="de-CH"/>
          </a:p>
        </p:txBody>
      </p:sp>
      <p:pic>
        <p:nvPicPr>
          <p:cNvPr id="6" name="Picture 5" descr="A computer screen shot of a network&#10;&#10;AI-generated content may be incorrect.">
            <a:extLst>
              <a:ext uri="{FF2B5EF4-FFF2-40B4-BE49-F238E27FC236}">
                <a16:creationId xmlns:a16="http://schemas.microsoft.com/office/drawing/2014/main" id="{22667537-8946-9B6F-A5C6-746F61A9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8" r="26284"/>
          <a:stretch/>
        </p:blipFill>
        <p:spPr>
          <a:xfrm>
            <a:off x="835191" y="1735671"/>
            <a:ext cx="2809875" cy="39435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69760F4-DEF0-D435-F5CF-3CCE357DCB6C}"/>
              </a:ext>
            </a:extLst>
          </p:cNvPr>
          <p:cNvGrpSpPr/>
          <p:nvPr/>
        </p:nvGrpSpPr>
        <p:grpSpPr>
          <a:xfrm>
            <a:off x="446453" y="4538353"/>
            <a:ext cx="777476" cy="698098"/>
            <a:chOff x="268976" y="4490227"/>
            <a:chExt cx="777476" cy="69809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D6AD0B-2125-C588-7B7D-820BD8804A3F}"/>
                </a:ext>
              </a:extLst>
            </p:cNvPr>
            <p:cNvCxnSpPr>
              <a:cxnSpLocks/>
            </p:cNvCxnSpPr>
            <p:nvPr/>
          </p:nvCxnSpPr>
          <p:spPr>
            <a:xfrm>
              <a:off x="601579" y="5172164"/>
              <a:ext cx="374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8FBB6FB-6B48-57FA-C91E-3335C5336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579" y="4796589"/>
              <a:ext cx="0" cy="3755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0DA02D5-3682-2DB1-C5E9-46AD448B2B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927" y="5003659"/>
              <a:ext cx="249652" cy="1685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19FAB1-67B2-AA6A-92B5-C4AED8D19947}"/>
                </a:ext>
              </a:extLst>
            </p:cNvPr>
            <p:cNvSpPr txBox="1"/>
            <p:nvPr/>
          </p:nvSpPr>
          <p:spPr>
            <a:xfrm>
              <a:off x="779168" y="4818993"/>
              <a:ext cx="267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endParaRPr lang="de-CH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360B58-B5E1-187A-D667-83F26826D00F}"/>
                </a:ext>
              </a:extLst>
            </p:cNvPr>
            <p:cNvSpPr txBox="1"/>
            <p:nvPr/>
          </p:nvSpPr>
          <p:spPr>
            <a:xfrm>
              <a:off x="268976" y="4715458"/>
              <a:ext cx="267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endParaRPr lang="de-CH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B34E3A-A9EB-71D8-FDD8-C03C21AE8B86}"/>
                </a:ext>
              </a:extLst>
            </p:cNvPr>
            <p:cNvSpPr txBox="1"/>
            <p:nvPr/>
          </p:nvSpPr>
          <p:spPr>
            <a:xfrm>
              <a:off x="458641" y="4490227"/>
              <a:ext cx="267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endParaRPr lang="de-CH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D565C6-F91C-CA55-4964-38CF6E0453AE}"/>
              </a:ext>
            </a:extLst>
          </p:cNvPr>
          <p:cNvGrpSpPr/>
          <p:nvPr/>
        </p:nvGrpSpPr>
        <p:grpSpPr>
          <a:xfrm>
            <a:off x="3766520" y="2401045"/>
            <a:ext cx="4081377" cy="2835406"/>
            <a:chOff x="3442317" y="2210852"/>
            <a:chExt cx="4081377" cy="2835406"/>
          </a:xfrm>
        </p:grpSpPr>
        <p:pic>
          <p:nvPicPr>
            <p:cNvPr id="8" name="Picture 7" descr="A grid of blue dots and white dots&#10;&#10;AI-generated content may be incorrect.">
              <a:extLst>
                <a:ext uri="{FF2B5EF4-FFF2-40B4-BE49-F238E27FC236}">
                  <a16:creationId xmlns:a16="http://schemas.microsoft.com/office/drawing/2014/main" id="{BD0FB260-2816-16AE-8B7D-F087C5750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5" r="6260" b="6249"/>
            <a:stretch/>
          </p:blipFill>
          <p:spPr>
            <a:xfrm>
              <a:off x="3488153" y="2210852"/>
              <a:ext cx="4035541" cy="274634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785C79-B137-35C2-E684-5067819BEAB6}"/>
                </a:ext>
              </a:extLst>
            </p:cNvPr>
            <p:cNvSpPr/>
            <p:nvPr/>
          </p:nvSpPr>
          <p:spPr>
            <a:xfrm>
              <a:off x="3442317" y="4676926"/>
              <a:ext cx="67376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1F84E1E-CF7E-827A-4829-9800DA012694}"/>
                </a:ext>
              </a:extLst>
            </p:cNvPr>
            <p:cNvGrpSpPr/>
            <p:nvPr/>
          </p:nvGrpSpPr>
          <p:grpSpPr>
            <a:xfrm>
              <a:off x="3735039" y="4164697"/>
              <a:ext cx="778980" cy="612644"/>
              <a:chOff x="267472" y="4575681"/>
              <a:chExt cx="778980" cy="612644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20F618E-D9CB-B3B3-F493-EF196D4B4A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579" y="5180185"/>
                <a:ext cx="3744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0F7D8E9-83E2-C464-DAD0-9D66AAB4EC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5088" y="4903244"/>
                <a:ext cx="246491" cy="2769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5DF459-7D4C-6BAA-7761-6E3E2FEA92DC}"/>
                  </a:ext>
                </a:extLst>
              </p:cNvPr>
              <p:cNvSpPr txBox="1"/>
              <p:nvPr/>
            </p:nvSpPr>
            <p:spPr>
              <a:xfrm>
                <a:off x="779168" y="4818993"/>
                <a:ext cx="2672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  <a:endParaRPr lang="de-CH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C3AACDA-4296-A75C-E1A7-C9C49F5BC095}"/>
                  </a:ext>
                </a:extLst>
              </p:cNvPr>
              <p:cNvSpPr txBox="1"/>
              <p:nvPr/>
            </p:nvSpPr>
            <p:spPr>
              <a:xfrm>
                <a:off x="267472" y="4575681"/>
                <a:ext cx="2672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  <a:endParaRPr lang="de-CH" dirty="0"/>
              </a:p>
            </p:txBody>
          </p:sp>
        </p:grpSp>
      </p:grp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AAA9C3A0-3432-6F5F-15A6-968A2592B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916795"/>
              </p:ext>
            </p:extLst>
          </p:nvPr>
        </p:nvGraphicFramePr>
        <p:xfrm>
          <a:off x="8417232" y="3026393"/>
          <a:ext cx="3241368" cy="14833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80456">
                  <a:extLst>
                    <a:ext uri="{9D8B030D-6E8A-4147-A177-3AD203B41FA5}">
                      <a16:colId xmlns:a16="http://schemas.microsoft.com/office/drawing/2014/main" val="4001287444"/>
                    </a:ext>
                  </a:extLst>
                </a:gridCol>
                <a:gridCol w="1080456">
                  <a:extLst>
                    <a:ext uri="{9D8B030D-6E8A-4147-A177-3AD203B41FA5}">
                      <a16:colId xmlns:a16="http://schemas.microsoft.com/office/drawing/2014/main" val="4242104539"/>
                    </a:ext>
                  </a:extLst>
                </a:gridCol>
                <a:gridCol w="1080456">
                  <a:extLst>
                    <a:ext uri="{9D8B030D-6E8A-4147-A177-3AD203B41FA5}">
                      <a16:colId xmlns:a16="http://schemas.microsoft.com/office/drawing/2014/main" val="698798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r>
                        <a:rPr lang="en-US" baseline="-25000" dirty="0"/>
                        <a:t>c</a:t>
                      </a:r>
                      <a:r>
                        <a:rPr lang="en-US" baseline="0" dirty="0"/>
                        <a:t> (K)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</a:t>
                      </a:r>
                      <a:r>
                        <a:rPr lang="en-US" baseline="-25000"/>
                        <a:t>CO</a:t>
                      </a:r>
                      <a:r>
                        <a:rPr lang="en-US" baseline="0"/>
                        <a:t> </a:t>
                      </a:r>
                      <a:r>
                        <a:rPr lang="en-US" baseline="0" dirty="0"/>
                        <a:t>(K)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908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0.93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738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Rb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0.75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718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Cs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7423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4B79AD-34AF-30DE-8736-75574D18FE0B}"/>
              </a:ext>
            </a:extLst>
          </p:cNvPr>
          <p:cNvSpPr txBox="1"/>
          <p:nvPr/>
        </p:nvSpPr>
        <p:spPr>
          <a:xfrm>
            <a:off x="3308182" y="1965158"/>
            <a:ext cx="67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8E8ED0"/>
                </a:solidFill>
              </a:rPr>
              <a:t>A</a:t>
            </a:r>
            <a:endParaRPr lang="de-CH" sz="2400" i="1" dirty="0">
              <a:solidFill>
                <a:srgbClr val="8E8ED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B3930D-3BF0-52C4-6531-9C6CD1FF5517}"/>
              </a:ext>
            </a:extLst>
          </p:cNvPr>
          <p:cNvCxnSpPr/>
          <p:nvPr/>
        </p:nvCxnSpPr>
        <p:spPr>
          <a:xfrm flipH="1">
            <a:off x="2767263" y="2269958"/>
            <a:ext cx="4491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5CE2DF-9FF0-C1CB-F828-B91361772DCD}"/>
              </a:ext>
            </a:extLst>
          </p:cNvPr>
          <p:cNvSpPr txBox="1"/>
          <p:nvPr/>
        </p:nvSpPr>
        <p:spPr>
          <a:xfrm>
            <a:off x="46253" y="6234211"/>
            <a:ext cx="7801644" cy="57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B. R. Ortiz </a:t>
            </a:r>
            <a:r>
              <a:rPr lang="en-US" sz="1100" i="1" dirty="0"/>
              <a:t>et al. </a:t>
            </a:r>
            <a:r>
              <a:rPr lang="en-US" sz="1100" dirty="0"/>
              <a:t>Phys. Rev. Mater </a:t>
            </a:r>
            <a:r>
              <a:rPr lang="en-US" sz="1100" b="1" dirty="0"/>
              <a:t>3</a:t>
            </a:r>
            <a:r>
              <a:rPr lang="en-US" sz="1100" dirty="0"/>
              <a:t>, 094407 (2019), K. Jiang </a:t>
            </a:r>
            <a:r>
              <a:rPr lang="en-US" sz="1100" i="1" dirty="0"/>
              <a:t>et al. </a:t>
            </a:r>
            <a:r>
              <a:rPr lang="en-US" sz="1100" dirty="0"/>
              <a:t>Natl. Sci. Rev. </a:t>
            </a:r>
            <a:r>
              <a:rPr lang="en-US" sz="1100" b="1" dirty="0"/>
              <a:t>10</a:t>
            </a:r>
            <a:r>
              <a:rPr lang="en-US" sz="1100" dirty="0"/>
              <a:t>, 2, nwac199 (2023), </a:t>
            </a:r>
          </a:p>
          <a:p>
            <a:pPr>
              <a:lnSpc>
                <a:spcPct val="150000"/>
              </a:lnSpc>
            </a:pPr>
            <a:r>
              <a:rPr lang="en-US" sz="1100" dirty="0"/>
              <a:t>Y. Zhong </a:t>
            </a:r>
            <a:r>
              <a:rPr lang="en-US" sz="1100" i="1" dirty="0"/>
              <a:t>et al. </a:t>
            </a:r>
            <a:r>
              <a:rPr lang="en-US" sz="1100" dirty="0"/>
              <a:t>Nature </a:t>
            </a:r>
            <a:r>
              <a:rPr lang="en-US" sz="1100" b="1" dirty="0"/>
              <a:t>617</a:t>
            </a:r>
            <a:r>
              <a:rPr lang="en-US" sz="1100" dirty="0"/>
              <a:t>, 488 (2023), Y. Liu </a:t>
            </a:r>
            <a:r>
              <a:rPr lang="en-US" sz="1100" i="1" dirty="0"/>
              <a:t>et al. </a:t>
            </a:r>
            <a:r>
              <a:rPr lang="en-US" sz="1100" dirty="0"/>
              <a:t>Phys. Rev. Mater. </a:t>
            </a:r>
            <a:r>
              <a:rPr lang="en-US" sz="1100" b="1" dirty="0"/>
              <a:t>6</a:t>
            </a:r>
            <a:r>
              <a:rPr lang="en-US" sz="1100" dirty="0"/>
              <a:t>, 124803 (2022).</a:t>
            </a:r>
            <a:endParaRPr lang="de-CH" sz="11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6C979B-EE46-FBBF-D1A4-D9392A69D186}"/>
              </a:ext>
            </a:extLst>
          </p:cNvPr>
          <p:cNvGrpSpPr/>
          <p:nvPr/>
        </p:nvGrpSpPr>
        <p:grpSpPr>
          <a:xfrm>
            <a:off x="3829616" y="1965158"/>
            <a:ext cx="1745016" cy="701310"/>
            <a:chOff x="3829616" y="1965158"/>
            <a:chExt cx="1745016" cy="7013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2A1D36-7B97-372F-D75C-A1128B8C37C2}"/>
                </a:ext>
              </a:extLst>
            </p:cNvPr>
            <p:cNvSpPr txBox="1"/>
            <p:nvPr/>
          </p:nvSpPr>
          <p:spPr>
            <a:xfrm>
              <a:off x="3829616" y="1965158"/>
              <a:ext cx="1745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F5BAE"/>
                  </a:solidFill>
                </a:rPr>
                <a:t>V</a:t>
              </a:r>
              <a:r>
                <a:rPr lang="en-US" sz="2400" dirty="0">
                  <a:solidFill>
                    <a:srgbClr val="8E8ED0"/>
                  </a:solidFill>
                </a:rPr>
                <a:t>      </a:t>
              </a:r>
              <a:r>
                <a:rPr lang="en-US" sz="2400" dirty="0">
                  <a:solidFill>
                    <a:srgbClr val="CFD9F6"/>
                  </a:solidFill>
                </a:rPr>
                <a:t>Sb</a:t>
              </a:r>
              <a:endParaRPr lang="de-CH" sz="2400" dirty="0">
                <a:solidFill>
                  <a:srgbClr val="CFD9F6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BDB7C59-DCD0-2CFE-66C9-F93C0705A58A}"/>
                </a:ext>
              </a:extLst>
            </p:cNvPr>
            <p:cNvCxnSpPr>
              <a:cxnSpLocks/>
            </p:cNvCxnSpPr>
            <p:nvPr/>
          </p:nvCxnSpPr>
          <p:spPr>
            <a:xfrm>
              <a:off x="4762219" y="2352778"/>
              <a:ext cx="5530" cy="3136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46480F-794F-C219-4228-1E4EF551B917}"/>
              </a:ext>
            </a:extLst>
          </p:cNvPr>
          <p:cNvCxnSpPr>
            <a:cxnSpLocks/>
          </p:cNvCxnSpPr>
          <p:nvPr/>
        </p:nvCxnSpPr>
        <p:spPr>
          <a:xfrm>
            <a:off x="4103404" y="2311982"/>
            <a:ext cx="223122" cy="338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7D0EE3-FE0D-F6B9-7F8E-3CB9527E096F}"/>
              </a:ext>
            </a:extLst>
          </p:cNvPr>
          <p:cNvSpPr txBox="1"/>
          <p:nvPr/>
        </p:nvSpPr>
        <p:spPr>
          <a:xfrm>
            <a:off x="2952969" y="5261867"/>
            <a:ext cx="2523992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/>
              <a:t>P</a:t>
            </a:r>
            <a:r>
              <a:rPr lang="en-US" dirty="0"/>
              <a:t>6/</a:t>
            </a:r>
            <a:r>
              <a:rPr lang="en-US" i="1" dirty="0"/>
              <a:t>mmm</a:t>
            </a:r>
            <a:r>
              <a:rPr lang="en-US" dirty="0"/>
              <a:t> space group</a:t>
            </a:r>
            <a:endParaRPr lang="de-CH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286D99-5650-7C64-3BDB-56B39397AD42}"/>
              </a:ext>
            </a:extLst>
          </p:cNvPr>
          <p:cNvGrpSpPr/>
          <p:nvPr/>
        </p:nvGrpSpPr>
        <p:grpSpPr>
          <a:xfrm>
            <a:off x="9197031" y="156696"/>
            <a:ext cx="2909185" cy="1181710"/>
            <a:chOff x="9341410" y="83516"/>
            <a:chExt cx="2909185" cy="118171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567209F-4E52-A013-8FB7-302168AF44D7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F37592-2E3A-9655-C2E7-B4CA9368086F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0747A-C5FE-D60D-1D2E-354B6CBD8358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RVS</a:t>
              </a:r>
              <a:endParaRPr lang="de-CH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A0B35A-4FCC-E866-4E92-B8C9871EDF80}"/>
                </a:ext>
              </a:extLst>
            </p:cNvPr>
            <p:cNvSpPr txBox="1"/>
            <p:nvPr/>
          </p:nvSpPr>
          <p:spPr>
            <a:xfrm>
              <a:off x="10590683" y="25144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KVS</a:t>
              </a:r>
              <a:endParaRPr lang="de-CH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3A2EB4-6F00-6862-0CB3-10A72FBC49DD}"/>
                </a:ext>
              </a:extLst>
            </p:cNvPr>
            <p:cNvSpPr txBox="1"/>
            <p:nvPr/>
          </p:nvSpPr>
          <p:spPr>
            <a:xfrm>
              <a:off x="11276930" y="83516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8E90ED1-77FC-0603-F2A8-E46FFADD4EA7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ACEA959-B817-C356-BED7-403E7E323D6A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27168F-2091-7538-BB60-434996D0504B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F046134-8B96-463B-E6A7-5AE880009124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  <a:endParaRPr lang="de-CH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0FAC62-69A4-A2F5-2D4E-9471415F860E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0.93</a:t>
              </a:r>
              <a:endParaRPr lang="de-CH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166ECFC-AD8C-34D4-437B-E98D0A3E60B9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5979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66"/>
    </mc:Choice>
    <mc:Fallback>
      <p:transition spd="slow" advTm="385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AE45542-1427-0B68-1BE1-FD6F111BD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Pairing symmetries with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/>
              <a:t>SR</a:t>
            </a:r>
            <a:endParaRPr lang="de-CH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6FEDC9-9D14-7287-83BC-7478C2E2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jennifer.graham@psi.ch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65EA7-D1BA-B4A8-97F8-F857EBBF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5</a:t>
            </a:fld>
            <a:endParaRPr lang="de-CH"/>
          </a:p>
        </p:txBody>
      </p:sp>
      <p:pic>
        <p:nvPicPr>
          <p:cNvPr id="9" name="Picture 8" descr="A diagram of a diagram of a wave&#10;&#10;AI-generated content may be incorrect.">
            <a:extLst>
              <a:ext uri="{FF2B5EF4-FFF2-40B4-BE49-F238E27FC236}">
                <a16:creationId xmlns:a16="http://schemas.microsoft.com/office/drawing/2014/main" id="{2D3ABCC8-8EB7-EE57-0930-73F4A153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4913" y="336419"/>
            <a:ext cx="4244009" cy="61851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EBA26DA-5D5E-E606-F69B-EF4458C4560C}"/>
              </a:ext>
            </a:extLst>
          </p:cNvPr>
          <p:cNvGrpSpPr/>
          <p:nvPr/>
        </p:nvGrpSpPr>
        <p:grpSpPr>
          <a:xfrm>
            <a:off x="1629553" y="2538697"/>
            <a:ext cx="900000" cy="900000"/>
            <a:chOff x="1712844" y="2733261"/>
            <a:chExt cx="900000" cy="90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3EA300-7373-1A0E-7363-E8469FE1C156}"/>
                </a:ext>
              </a:extLst>
            </p:cNvPr>
            <p:cNvSpPr/>
            <p:nvPr/>
          </p:nvSpPr>
          <p:spPr>
            <a:xfrm>
              <a:off x="1712844" y="2733261"/>
              <a:ext cx="900000" cy="90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3900C1-D474-AE30-1666-021AF4AB0122}"/>
                </a:ext>
              </a:extLst>
            </p:cNvPr>
            <p:cNvSpPr/>
            <p:nvPr/>
          </p:nvSpPr>
          <p:spPr>
            <a:xfrm>
              <a:off x="1858616" y="2882525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868EC62-6671-7932-7BA8-9F9B04D23C3B}"/>
              </a:ext>
            </a:extLst>
          </p:cNvPr>
          <p:cNvSpPr txBox="1"/>
          <p:nvPr/>
        </p:nvSpPr>
        <p:spPr>
          <a:xfrm>
            <a:off x="1689657" y="2117353"/>
            <a:ext cx="121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</a:t>
            </a:r>
            <a:r>
              <a:rPr lang="en-US" dirty="0"/>
              <a:t>-wave</a:t>
            </a:r>
            <a:endParaRPr lang="de-CH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4853FCE-D11B-19E5-A79D-3077FE46D279}"/>
              </a:ext>
            </a:extLst>
          </p:cNvPr>
          <p:cNvGrpSpPr/>
          <p:nvPr/>
        </p:nvGrpSpPr>
        <p:grpSpPr>
          <a:xfrm>
            <a:off x="3540442" y="2086340"/>
            <a:ext cx="1333496" cy="1771410"/>
            <a:chOff x="3624123" y="2318449"/>
            <a:chExt cx="1333496" cy="177141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6C8EDED-BFEC-C6A1-3584-524ED6331084}"/>
                </a:ext>
              </a:extLst>
            </p:cNvPr>
            <p:cNvGrpSpPr/>
            <p:nvPr/>
          </p:nvGrpSpPr>
          <p:grpSpPr>
            <a:xfrm>
              <a:off x="3624123" y="2318449"/>
              <a:ext cx="1218809" cy="1384976"/>
              <a:chOff x="3624123" y="2318449"/>
              <a:chExt cx="1218809" cy="138497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D4C51A7-6B01-8A32-724B-7AC93E80E44D}"/>
                  </a:ext>
                </a:extLst>
              </p:cNvPr>
              <p:cNvGrpSpPr/>
              <p:nvPr/>
            </p:nvGrpSpPr>
            <p:grpSpPr>
              <a:xfrm>
                <a:off x="3698759" y="2733261"/>
                <a:ext cx="720000" cy="970164"/>
                <a:chOff x="3220278" y="2733260"/>
                <a:chExt cx="720000" cy="970164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F0AEA8D0-69B5-112C-F25C-962D326E7902}"/>
                    </a:ext>
                  </a:extLst>
                </p:cNvPr>
                <p:cNvSpPr/>
                <p:nvPr/>
              </p:nvSpPr>
              <p:spPr>
                <a:xfrm>
                  <a:off x="3220278" y="2733260"/>
                  <a:ext cx="720000" cy="720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FF5952D-570C-EDA7-3395-FBCDA47AE511}"/>
                    </a:ext>
                  </a:extLst>
                </p:cNvPr>
                <p:cNvSpPr/>
                <p:nvPr/>
              </p:nvSpPr>
              <p:spPr>
                <a:xfrm>
                  <a:off x="3220278" y="2983424"/>
                  <a:ext cx="720000" cy="720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43E8606-569B-B06A-46E4-42766179430C}"/>
                    </a:ext>
                  </a:extLst>
                </p:cNvPr>
                <p:cNvSpPr/>
                <p:nvPr/>
              </p:nvSpPr>
              <p:spPr>
                <a:xfrm>
                  <a:off x="3234847" y="2892464"/>
                  <a:ext cx="695492" cy="66078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251676A-47F1-1D6D-2930-A8D797315FF9}"/>
                  </a:ext>
                </a:extLst>
              </p:cNvPr>
              <p:cNvSpPr txBox="1"/>
              <p:nvPr/>
            </p:nvSpPr>
            <p:spPr>
              <a:xfrm>
                <a:off x="3624123" y="2318449"/>
                <a:ext cx="1218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p</a:t>
                </a:r>
                <a:r>
                  <a:rPr lang="en-US" dirty="0"/>
                  <a:t>-wave</a:t>
                </a:r>
                <a:endParaRPr lang="de-CH" dirty="0"/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9B162C4-AB21-2861-5615-F85C31FFA386}"/>
                </a:ext>
              </a:extLst>
            </p:cNvPr>
            <p:cNvSpPr txBox="1"/>
            <p:nvPr/>
          </p:nvSpPr>
          <p:spPr>
            <a:xfrm>
              <a:off x="3738810" y="3720527"/>
              <a:ext cx="1218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ℓ </a:t>
              </a:r>
              <a:r>
                <a:rPr lang="de-CH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 1</a:t>
              </a:r>
              <a:endParaRPr lang="de-CH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788C29D-6273-F928-D19D-E6448C78AD9C}"/>
              </a:ext>
            </a:extLst>
          </p:cNvPr>
          <p:cNvGrpSpPr/>
          <p:nvPr/>
        </p:nvGrpSpPr>
        <p:grpSpPr>
          <a:xfrm>
            <a:off x="5254728" y="2084832"/>
            <a:ext cx="1255512" cy="1770630"/>
            <a:chOff x="5338409" y="2316941"/>
            <a:chExt cx="1255512" cy="177063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181C498-9DFA-7B9A-BE6C-02CA520A10D2}"/>
                </a:ext>
              </a:extLst>
            </p:cNvPr>
            <p:cNvGrpSpPr/>
            <p:nvPr/>
          </p:nvGrpSpPr>
          <p:grpSpPr>
            <a:xfrm>
              <a:off x="5338409" y="2316941"/>
              <a:ext cx="1183921" cy="1285896"/>
              <a:chOff x="5338409" y="2316941"/>
              <a:chExt cx="1183921" cy="128589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3369EA7-524F-77DE-9A54-F8BAFDBD43D6}"/>
                  </a:ext>
                </a:extLst>
              </p:cNvPr>
              <p:cNvGrpSpPr/>
              <p:nvPr/>
            </p:nvGrpSpPr>
            <p:grpSpPr>
              <a:xfrm>
                <a:off x="5338409" y="2838775"/>
                <a:ext cx="779442" cy="764062"/>
                <a:chOff x="4592870" y="2832237"/>
                <a:chExt cx="779442" cy="764062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41DC5EAB-EA17-B37A-CC78-2F95A714E2F2}"/>
                    </a:ext>
                  </a:extLst>
                </p:cNvPr>
                <p:cNvSpPr/>
                <p:nvPr/>
              </p:nvSpPr>
              <p:spPr>
                <a:xfrm>
                  <a:off x="4592870" y="2844068"/>
                  <a:ext cx="459600" cy="459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BD7E06E1-8765-4C0C-5A55-A2F67B912CEB}"/>
                    </a:ext>
                  </a:extLst>
                </p:cNvPr>
                <p:cNvSpPr/>
                <p:nvPr/>
              </p:nvSpPr>
              <p:spPr>
                <a:xfrm>
                  <a:off x="4912712" y="3136699"/>
                  <a:ext cx="459600" cy="459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B46FB493-AA71-DF8E-F7D6-5F4693BBBE8B}"/>
                    </a:ext>
                  </a:extLst>
                </p:cNvPr>
                <p:cNvSpPr/>
                <p:nvPr/>
              </p:nvSpPr>
              <p:spPr>
                <a:xfrm>
                  <a:off x="4912712" y="2832237"/>
                  <a:ext cx="459600" cy="45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487C249-4E3E-7F49-A586-CD64CC37840F}"/>
                    </a:ext>
                  </a:extLst>
                </p:cNvPr>
                <p:cNvSpPr/>
                <p:nvPr/>
              </p:nvSpPr>
              <p:spPr>
                <a:xfrm>
                  <a:off x="4621162" y="3133402"/>
                  <a:ext cx="459600" cy="45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3BC6617-2D94-23C6-AA56-A2F81A730C81}"/>
                    </a:ext>
                  </a:extLst>
                </p:cNvPr>
                <p:cNvSpPr/>
                <p:nvPr/>
              </p:nvSpPr>
              <p:spPr>
                <a:xfrm>
                  <a:off x="4659371" y="2892464"/>
                  <a:ext cx="661880" cy="63950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30B536-6F68-1CA5-4299-09C2A3EBFE4A}"/>
                  </a:ext>
                </a:extLst>
              </p:cNvPr>
              <p:cNvSpPr txBox="1"/>
              <p:nvPr/>
            </p:nvSpPr>
            <p:spPr>
              <a:xfrm>
                <a:off x="5360398" y="2316941"/>
                <a:ext cx="1161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d</a:t>
                </a:r>
                <a:r>
                  <a:rPr lang="en-US" dirty="0"/>
                  <a:t>-wave</a:t>
                </a:r>
                <a:endParaRPr lang="de-CH" dirty="0"/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1F45E26-CF8F-0196-1136-AE7E2157363A}"/>
                </a:ext>
              </a:extLst>
            </p:cNvPr>
            <p:cNvSpPr txBox="1"/>
            <p:nvPr/>
          </p:nvSpPr>
          <p:spPr>
            <a:xfrm>
              <a:off x="5375112" y="3718239"/>
              <a:ext cx="1218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ℓ </a:t>
              </a:r>
              <a:r>
                <a:rPr lang="de-CH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 2</a:t>
              </a:r>
              <a:endParaRPr lang="de-CH" dirty="0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687398A-9663-4DC2-5912-DC834C194BDE}"/>
              </a:ext>
            </a:extLst>
          </p:cNvPr>
          <p:cNvSpPr txBox="1"/>
          <p:nvPr/>
        </p:nvSpPr>
        <p:spPr>
          <a:xfrm>
            <a:off x="1733461" y="3491661"/>
            <a:ext cx="121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ℓ </a:t>
            </a:r>
            <a:r>
              <a:rPr lang="de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0</a:t>
            </a:r>
            <a:endParaRPr lang="de-CH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3FFFA3-C2EA-4230-746B-B03B3D8ACF50}"/>
              </a:ext>
            </a:extLst>
          </p:cNvPr>
          <p:cNvGrpSpPr/>
          <p:nvPr/>
        </p:nvGrpSpPr>
        <p:grpSpPr>
          <a:xfrm>
            <a:off x="1329471" y="4009699"/>
            <a:ext cx="6037487" cy="1650620"/>
            <a:chOff x="1424616" y="4474586"/>
            <a:chExt cx="6037487" cy="1650620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880673F-14D4-ACB8-A0B2-F410C7CF8011}"/>
                </a:ext>
              </a:extLst>
            </p:cNvPr>
            <p:cNvGrpSpPr/>
            <p:nvPr/>
          </p:nvGrpSpPr>
          <p:grpSpPr>
            <a:xfrm>
              <a:off x="1424616" y="4474586"/>
              <a:ext cx="5031873" cy="1541487"/>
              <a:chOff x="1332940" y="4297068"/>
              <a:chExt cx="5031873" cy="1541487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9067EEF3-B78E-98B5-9E00-869BBAFD45D0}"/>
                  </a:ext>
                </a:extLst>
              </p:cNvPr>
              <p:cNvGrpSpPr/>
              <p:nvPr/>
            </p:nvGrpSpPr>
            <p:grpSpPr>
              <a:xfrm>
                <a:off x="1752704" y="4297068"/>
                <a:ext cx="4612109" cy="1541487"/>
                <a:chOff x="1670059" y="4301596"/>
                <a:chExt cx="4612109" cy="1541487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3DAA0059-08B1-BDBE-5ACF-633AA1E43AB4}"/>
                    </a:ext>
                  </a:extLst>
                </p:cNvPr>
                <p:cNvGrpSpPr/>
                <p:nvPr/>
              </p:nvGrpSpPr>
              <p:grpSpPr>
                <a:xfrm>
                  <a:off x="3122436" y="4855215"/>
                  <a:ext cx="779442" cy="764062"/>
                  <a:chOff x="4592870" y="2832237"/>
                  <a:chExt cx="779442" cy="764062"/>
                </a:xfrm>
              </p:grpSpPr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9EBE1DB1-0D6F-F711-C521-A35CFAC83BC8}"/>
                      </a:ext>
                    </a:extLst>
                  </p:cNvPr>
                  <p:cNvSpPr/>
                  <p:nvPr/>
                </p:nvSpPr>
                <p:spPr>
                  <a:xfrm>
                    <a:off x="4592870" y="2844068"/>
                    <a:ext cx="459600" cy="4596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C5C45525-D2CE-170A-60DC-C309961DC92E}"/>
                      </a:ext>
                    </a:extLst>
                  </p:cNvPr>
                  <p:cNvSpPr/>
                  <p:nvPr/>
                </p:nvSpPr>
                <p:spPr>
                  <a:xfrm>
                    <a:off x="4912712" y="3136699"/>
                    <a:ext cx="459600" cy="4596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9479755B-49EA-E3D3-6D0A-BC564ED2C9B3}"/>
                      </a:ext>
                    </a:extLst>
                  </p:cNvPr>
                  <p:cNvSpPr/>
                  <p:nvPr/>
                </p:nvSpPr>
                <p:spPr>
                  <a:xfrm>
                    <a:off x="4912712" y="2832237"/>
                    <a:ext cx="459600" cy="45960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F839FC34-4C50-A8B0-AB7A-35FEEF1C5164}"/>
                      </a:ext>
                    </a:extLst>
                  </p:cNvPr>
                  <p:cNvSpPr/>
                  <p:nvPr/>
                </p:nvSpPr>
                <p:spPr>
                  <a:xfrm>
                    <a:off x="4621162" y="3133402"/>
                    <a:ext cx="459600" cy="45960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BC8191D2-1697-DB78-61A0-00BDC29EF591}"/>
                      </a:ext>
                    </a:extLst>
                  </p:cNvPr>
                  <p:cNvSpPr/>
                  <p:nvPr/>
                </p:nvSpPr>
                <p:spPr>
                  <a:xfrm>
                    <a:off x="4659371" y="2892464"/>
                    <a:ext cx="661880" cy="6395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2C390C3-4600-1E30-1D0A-1E449D9B753B}"/>
                    </a:ext>
                  </a:extLst>
                </p:cNvPr>
                <p:cNvGrpSpPr/>
                <p:nvPr/>
              </p:nvGrpSpPr>
              <p:grpSpPr>
                <a:xfrm rot="2839424">
                  <a:off x="1662369" y="4853164"/>
                  <a:ext cx="779442" cy="764062"/>
                  <a:chOff x="4592870" y="2832237"/>
                  <a:chExt cx="779442" cy="764062"/>
                </a:xfrm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29667AFD-36FF-EDE6-2A73-34AC91C0E930}"/>
                      </a:ext>
                    </a:extLst>
                  </p:cNvPr>
                  <p:cNvSpPr/>
                  <p:nvPr/>
                </p:nvSpPr>
                <p:spPr>
                  <a:xfrm>
                    <a:off x="4592870" y="2844068"/>
                    <a:ext cx="459600" cy="4596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967A8932-F3CF-BFDF-49C9-AE6D881823E7}"/>
                      </a:ext>
                    </a:extLst>
                  </p:cNvPr>
                  <p:cNvSpPr/>
                  <p:nvPr/>
                </p:nvSpPr>
                <p:spPr>
                  <a:xfrm>
                    <a:off x="4912712" y="3136699"/>
                    <a:ext cx="459600" cy="4596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0E5D586-3DB2-711E-AD96-E078EE434AF3}"/>
                      </a:ext>
                    </a:extLst>
                  </p:cNvPr>
                  <p:cNvSpPr/>
                  <p:nvPr/>
                </p:nvSpPr>
                <p:spPr>
                  <a:xfrm>
                    <a:off x="4912712" y="2832237"/>
                    <a:ext cx="459600" cy="45960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141A2714-4F8E-4354-5D82-EE40D48E922E}"/>
                      </a:ext>
                    </a:extLst>
                  </p:cNvPr>
                  <p:cNvSpPr/>
                  <p:nvPr/>
                </p:nvSpPr>
                <p:spPr>
                  <a:xfrm>
                    <a:off x="4621162" y="3133402"/>
                    <a:ext cx="459600" cy="45960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5AF01BDD-084F-078E-1C6C-E4C9BA9C8518}"/>
                      </a:ext>
                    </a:extLst>
                  </p:cNvPr>
                  <p:cNvSpPr/>
                  <p:nvPr/>
                </p:nvSpPr>
                <p:spPr>
                  <a:xfrm>
                    <a:off x="4659371" y="2892464"/>
                    <a:ext cx="661880" cy="6395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164F2BE-0708-010D-AB28-8B4F6E9DDE0F}"/>
                    </a:ext>
                  </a:extLst>
                </p:cNvPr>
                <p:cNvSpPr txBox="1"/>
                <p:nvPr/>
              </p:nvSpPr>
              <p:spPr>
                <a:xfrm>
                  <a:off x="3117280" y="4301596"/>
                  <a:ext cx="16339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Chiral </a:t>
                  </a:r>
                  <a:r>
                    <a:rPr lang="en-US" i="1" dirty="0"/>
                    <a:t>d</a:t>
                  </a:r>
                  <a:r>
                    <a:rPr lang="en-US" dirty="0"/>
                    <a:t>-wave</a:t>
                  </a:r>
                  <a:endParaRPr lang="de-CH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145AEC92-7EBB-FC5C-71C2-98B3BA900B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53007" y="5011377"/>
                      <a:ext cx="1633960" cy="3903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/>
                                </m:sSup>
                              </m:sub>
                            </m:sSub>
                          </m:oMath>
                        </m:oMathPara>
                      </a14:m>
                      <a:endParaRPr lang="de-CH" sz="1600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145AEC92-7EBB-FC5C-71C2-98B3BA900B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53007" y="5011377"/>
                      <a:ext cx="1633960" cy="390363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312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C32E5239-6111-DCAD-C1ED-E531E9C8E2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6679" y="5057916"/>
                      <a:ext cx="163396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+   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oMath>
                        </m:oMathPara>
                      </a14:m>
                      <a:endParaRPr lang="de-CH" sz="1600" dirty="0"/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C32E5239-6111-DCAD-C1ED-E531E9C8E27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26679" y="5057916"/>
                      <a:ext cx="1633960" cy="33855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D53406BD-420D-B272-424D-B0D6623F3C70}"/>
                    </a:ext>
                  </a:extLst>
                </p:cNvPr>
                <p:cNvGrpSpPr/>
                <p:nvPr/>
              </p:nvGrpSpPr>
              <p:grpSpPr>
                <a:xfrm>
                  <a:off x="4943333" y="4640144"/>
                  <a:ext cx="1338835" cy="1202939"/>
                  <a:chOff x="4943333" y="4640144"/>
                  <a:chExt cx="1338835" cy="1202939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DFDF6753-8BD8-D8DD-8839-F4147C3CCE15}"/>
                      </a:ext>
                    </a:extLst>
                  </p:cNvPr>
                  <p:cNvGrpSpPr/>
                  <p:nvPr/>
                </p:nvGrpSpPr>
                <p:grpSpPr>
                  <a:xfrm>
                    <a:off x="5169482" y="4785196"/>
                    <a:ext cx="900000" cy="900000"/>
                    <a:chOff x="1712844" y="2733261"/>
                    <a:chExt cx="900000" cy="900000"/>
                  </a:xfrm>
                </p:grpSpPr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4C5AD9D3-04BB-83FD-96AB-E262EFF03D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2844" y="2733261"/>
                      <a:ext cx="900000" cy="900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/>
                        </a:gs>
                        <a:gs pos="82000">
                          <a:schemeClr val="accent3"/>
                        </a:gs>
                        <a:gs pos="55000">
                          <a:schemeClr val="accent2"/>
                        </a:gs>
                        <a:gs pos="16000">
                          <a:schemeClr val="accent3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AC5AC56D-F7DD-457B-56E8-91DAD6A66B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9430" y="2825050"/>
                      <a:ext cx="720000" cy="72079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</p:grp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8E57F485-0F0A-3BC0-C9EE-5D6D5400A110}"/>
                      </a:ext>
                    </a:extLst>
                  </p:cNvPr>
                  <p:cNvCxnSpPr>
                    <a:stCxn id="47" idx="0"/>
                    <a:endCxn id="46" idx="4"/>
                  </p:cNvCxnSpPr>
                  <p:nvPr/>
                </p:nvCxnSpPr>
                <p:spPr>
                  <a:xfrm>
                    <a:off x="5626068" y="4876985"/>
                    <a:ext cx="0" cy="720798"/>
                  </a:xfrm>
                  <a:prstGeom prst="line">
                    <a:avLst/>
                  </a:prstGeom>
                  <a:ln w="19050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6687E3E2-9FF0-83FC-F7C2-1C949905A50C}"/>
                      </a:ext>
                    </a:extLst>
                  </p:cNvPr>
                  <p:cNvCxnSpPr>
                    <a:cxnSpLocks/>
                    <a:stCxn id="47" idx="2"/>
                    <a:endCxn id="47" idx="6"/>
                  </p:cNvCxnSpPr>
                  <p:nvPr/>
                </p:nvCxnSpPr>
                <p:spPr>
                  <a:xfrm>
                    <a:off x="5266068" y="5237384"/>
                    <a:ext cx="720000" cy="0"/>
                  </a:xfrm>
                  <a:prstGeom prst="line">
                    <a:avLst/>
                  </a:prstGeom>
                  <a:ln w="19050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34C41B0A-014F-5CFF-814C-5FFA6AA6C5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15801" y="4661853"/>
                    <a:ext cx="180000" cy="0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9D6A9D66-4A9D-E0E7-0D55-ABA2B01D91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14276" y="5794332"/>
                    <a:ext cx="180000" cy="0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>
                    <a:extLst>
                      <a:ext uri="{FF2B5EF4-FFF2-40B4-BE49-F238E27FC236}">
                        <a16:creationId xmlns:a16="http://schemas.microsoft.com/office/drawing/2014/main" id="{F24E142D-F677-DCDD-A99D-D4B8A55DA3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6000" y="5220638"/>
                    <a:ext cx="180000" cy="0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>
                    <a:extLst>
                      <a:ext uri="{FF2B5EF4-FFF2-40B4-BE49-F238E27FC236}">
                        <a16:creationId xmlns:a16="http://schemas.microsoft.com/office/drawing/2014/main" id="{3C560263-CBF4-5595-373D-96EFA60C75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43333" y="5237384"/>
                    <a:ext cx="180000" cy="0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>
                    <a:extLst>
                      <a:ext uri="{FF2B5EF4-FFF2-40B4-BE49-F238E27FC236}">
                        <a16:creationId xmlns:a16="http://schemas.microsoft.com/office/drawing/2014/main" id="{5DE2CCC2-C6B6-BA42-3774-81F2D8C408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62081" y="4675592"/>
                    <a:ext cx="152400" cy="184514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Arrow Connector 60">
                    <a:extLst>
                      <a:ext uri="{FF2B5EF4-FFF2-40B4-BE49-F238E27FC236}">
                        <a16:creationId xmlns:a16="http://schemas.microsoft.com/office/drawing/2014/main" id="{5808A4D5-4E07-0821-E928-376B01F068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69482" y="4807266"/>
                    <a:ext cx="0" cy="180000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621DE003-D5BA-15D7-4ADC-E77BD66CAD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54051" y="5484298"/>
                    <a:ext cx="0" cy="180000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218ECA61-D42B-2804-9BE4-F0D805F18E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20181" y="4734658"/>
                    <a:ext cx="0" cy="180000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Arrow Connector 64">
                    <a:extLst>
                      <a:ext uri="{FF2B5EF4-FFF2-40B4-BE49-F238E27FC236}">
                        <a16:creationId xmlns:a16="http://schemas.microsoft.com/office/drawing/2014/main" id="{93179479-228A-6444-4444-31AD965FCE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232645" y="5555797"/>
                    <a:ext cx="0" cy="180000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Arrow Connector 65">
                    <a:extLst>
                      <a:ext uri="{FF2B5EF4-FFF2-40B4-BE49-F238E27FC236}">
                        <a16:creationId xmlns:a16="http://schemas.microsoft.com/office/drawing/2014/main" id="{58D19B6F-05C5-116D-322E-A748E93717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78968" y="4985777"/>
                    <a:ext cx="167440" cy="134916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Arrow Connector 67">
                    <a:extLst>
                      <a:ext uri="{FF2B5EF4-FFF2-40B4-BE49-F238E27FC236}">
                        <a16:creationId xmlns:a16="http://schemas.microsoft.com/office/drawing/2014/main" id="{0AAD5995-FE83-AD87-E6F4-3FF76C1FDC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4728" y="5346656"/>
                    <a:ext cx="167440" cy="134916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Arrow Connector 68">
                    <a:extLst>
                      <a:ext uri="{FF2B5EF4-FFF2-40B4-BE49-F238E27FC236}">
                        <a16:creationId xmlns:a16="http://schemas.microsoft.com/office/drawing/2014/main" id="{7F001C43-FDA3-B2EB-200A-1FCE30B5EA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794711" y="5624024"/>
                    <a:ext cx="152400" cy="184514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Arrow Connector 69">
                    <a:extLst>
                      <a:ext uri="{FF2B5EF4-FFF2-40B4-BE49-F238E27FC236}">
                        <a16:creationId xmlns:a16="http://schemas.microsoft.com/office/drawing/2014/main" id="{14ACDE09-D432-8774-0DBF-A3C50879AD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775183" y="4640144"/>
                    <a:ext cx="152400" cy="184514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Arrow Connector 70">
                    <a:extLst>
                      <a:ext uri="{FF2B5EF4-FFF2-40B4-BE49-F238E27FC236}">
                        <a16:creationId xmlns:a16="http://schemas.microsoft.com/office/drawing/2014/main" id="{2D654BEC-8C8C-9255-8237-327AE7D84A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301393" y="5658569"/>
                    <a:ext cx="152400" cy="184514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72">
                    <a:extLst>
                      <a:ext uri="{FF2B5EF4-FFF2-40B4-BE49-F238E27FC236}">
                        <a16:creationId xmlns:a16="http://schemas.microsoft.com/office/drawing/2014/main" id="{003236A3-FC3F-65F6-A236-1C04CF3596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85331" y="5386180"/>
                    <a:ext cx="167440" cy="134916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>
                    <a:extLst>
                      <a:ext uri="{FF2B5EF4-FFF2-40B4-BE49-F238E27FC236}">
                        <a16:creationId xmlns:a16="http://schemas.microsoft.com/office/drawing/2014/main" id="{D1DC1291-C7D9-636A-0512-E1F4FD58FB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72257" y="4952481"/>
                    <a:ext cx="167440" cy="134916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C429992B-5A88-E0ED-6694-C6EE6D3789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43527" y="5203205"/>
                  <a:ext cx="587499" cy="0"/>
                </a:xfrm>
                <a:prstGeom prst="straightConnector1">
                  <a:avLst/>
                </a:prstGeom>
                <a:ln w="38100">
                  <a:solidFill>
                    <a:schemeClr val="accent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850AB94-5EC2-CACA-7931-B201D5A7D02C}"/>
                      </a:ext>
                    </a:extLst>
                  </p:cNvPr>
                  <p:cNvSpPr txBox="1"/>
                  <p:nvPr/>
                </p:nvSpPr>
                <p:spPr>
                  <a:xfrm>
                    <a:off x="1332940" y="5017387"/>
                    <a:ext cx="1633960" cy="3690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de-CH" sz="1600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850AB94-5EC2-CACA-7931-B201D5A7D0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2940" y="5017387"/>
                    <a:ext cx="1633960" cy="36907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3333"/>
                    </a:stretch>
                  </a:blipFill>
                </p:spPr>
                <p:txBody>
                  <a:bodyPr/>
                  <a:lstStyle/>
                  <a:p>
                    <a:r>
                      <a:rPr lang="de-C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733AF4AC-077C-7E93-EF2A-14A2C436DD7F}"/>
                    </a:ext>
                  </a:extLst>
                </p:cNvPr>
                <p:cNvSpPr txBox="1"/>
                <p:nvPr/>
              </p:nvSpPr>
              <p:spPr>
                <a:xfrm>
                  <a:off x="6243294" y="5755874"/>
                  <a:ext cx="12188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i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</a:t>
                  </a:r>
                  <a:r>
                    <a:rPr lang="de-CH" i="1" baseline="-25000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z</a:t>
                  </a:r>
                  <a:r>
                    <a:rPr lang="de-CH" i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de-CH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de-CH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±</m:t>
                      </m:r>
                      <m:r>
                        <a:rPr lang="en-US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2</m:t>
                      </m:r>
                    </m:oMath>
                  </a14:m>
                  <a:endParaRPr lang="de-CH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733AF4AC-077C-7E93-EF2A-14A2C436D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294" y="5755874"/>
                  <a:ext cx="1218809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4523" t="-9836" b="-24590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346D6B0-0D7B-84DE-DC3C-DDABAC52E1B6}"/>
              </a:ext>
            </a:extLst>
          </p:cNvPr>
          <p:cNvGrpSpPr/>
          <p:nvPr/>
        </p:nvGrpSpPr>
        <p:grpSpPr>
          <a:xfrm>
            <a:off x="7760105" y="2193010"/>
            <a:ext cx="4209391" cy="3464301"/>
            <a:chOff x="7760105" y="2193010"/>
            <a:chExt cx="4209391" cy="3464301"/>
          </a:xfrm>
        </p:grpSpPr>
        <p:pic>
          <p:nvPicPr>
            <p:cNvPr id="80" name="Picture 2" descr="Graph3">
              <a:extLst>
                <a:ext uri="{FF2B5EF4-FFF2-40B4-BE49-F238E27FC236}">
                  <a16:creationId xmlns:a16="http://schemas.microsoft.com/office/drawing/2014/main" id="{979B3D84-E3C1-5F81-C23D-979A63BAD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22"/>
            <a:stretch>
              <a:fillRect/>
            </a:stretch>
          </p:blipFill>
          <p:spPr bwMode="auto">
            <a:xfrm>
              <a:off x="7760105" y="2193010"/>
              <a:ext cx="4209391" cy="3464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716C2D6-E470-5DFA-AA8C-6AA56DDEC41A}"/>
                </a:ext>
              </a:extLst>
            </p:cNvPr>
            <p:cNvSpPr txBox="1"/>
            <p:nvPr/>
          </p:nvSpPr>
          <p:spPr>
            <a:xfrm>
              <a:off x="8177349" y="4208371"/>
              <a:ext cx="1393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Nodeless</a:t>
              </a:r>
              <a:r>
                <a:rPr lang="en-US" dirty="0">
                  <a:solidFill>
                    <a:srgbClr val="FF0000"/>
                  </a:solidFill>
                </a:rPr>
                <a:t> (s)</a:t>
              </a:r>
              <a:endParaRPr lang="de-CH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552B29E-E5A3-2CA5-EF67-B859B814DEA2}"/>
              </a:ext>
            </a:extLst>
          </p:cNvPr>
          <p:cNvGrpSpPr/>
          <p:nvPr/>
        </p:nvGrpSpPr>
        <p:grpSpPr>
          <a:xfrm>
            <a:off x="7819597" y="2511887"/>
            <a:ext cx="3569870" cy="3071580"/>
            <a:chOff x="7776052" y="2564141"/>
            <a:chExt cx="3569870" cy="3071580"/>
          </a:xfrm>
        </p:grpSpPr>
        <p:pic>
          <p:nvPicPr>
            <p:cNvPr id="12" name="Picture 19">
              <a:extLst>
                <a:ext uri="{FF2B5EF4-FFF2-40B4-BE49-F238E27FC236}">
                  <a16:creationId xmlns:a16="http://schemas.microsoft.com/office/drawing/2014/main" id="{15ABA3D7-783E-A3AC-75A4-5713725E7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052" y="2564141"/>
              <a:ext cx="3569870" cy="307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F2E7E2E-B5AA-EB6F-6989-C08FCA07BA91}"/>
                </a:ext>
              </a:extLst>
            </p:cNvPr>
            <p:cNvSpPr txBox="1"/>
            <p:nvPr/>
          </p:nvSpPr>
          <p:spPr>
            <a:xfrm>
              <a:off x="8093349" y="4351317"/>
              <a:ext cx="2308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Nodeless</a:t>
              </a:r>
              <a:r>
                <a:rPr lang="en-US" dirty="0">
                  <a:solidFill>
                    <a:srgbClr val="FF0000"/>
                  </a:solidFill>
                </a:rPr>
                <a:t> (s)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Nodal (d)</a:t>
              </a:r>
              <a:endParaRPr lang="de-CH" dirty="0">
                <a:solidFill>
                  <a:srgbClr val="0000FF"/>
                </a:solidFill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8DEB8F5-C136-D16C-555B-BB64D0136D30}"/>
              </a:ext>
            </a:extLst>
          </p:cNvPr>
          <p:cNvSpPr txBox="1"/>
          <p:nvPr/>
        </p:nvSpPr>
        <p:spPr>
          <a:xfrm>
            <a:off x="2868019" y="5878250"/>
            <a:ext cx="5674401" cy="64633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to distinguish more exotic symmetries from s</a:t>
            </a:r>
            <a:r>
              <a:rPr lang="en-US" dirty="0">
                <a:latin typeface="Aptos" panose="020B0004020202020204" pitchFamily="34" charset="0"/>
              </a:rPr>
              <a:t>?</a:t>
            </a:r>
            <a:r>
              <a:rPr lang="en-US" dirty="0"/>
              <a:t> </a:t>
            </a:r>
          </a:p>
          <a:p>
            <a:pPr algn="ctr"/>
            <a:r>
              <a:rPr lang="en-US" b="1" i="1" dirty="0"/>
              <a:t>s</a:t>
            </a:r>
            <a:r>
              <a:rPr lang="en-US" dirty="0"/>
              <a:t> </a:t>
            </a:r>
            <a:r>
              <a:rPr lang="en-US" b="1" dirty="0"/>
              <a:t>and </a:t>
            </a:r>
            <a:r>
              <a:rPr lang="en-US" b="1" i="1" dirty="0"/>
              <a:t>d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b="1" dirty="0"/>
              <a:t>no TRSB </a:t>
            </a:r>
            <a:r>
              <a:rPr lang="en-US" dirty="0"/>
              <a:t>|| </a:t>
            </a:r>
            <a:r>
              <a:rPr lang="en-US" b="1" i="1" dirty="0"/>
              <a:t>p</a:t>
            </a:r>
            <a:r>
              <a:rPr lang="en-US" b="1" dirty="0"/>
              <a:t> and chiral </a:t>
            </a:r>
            <a:r>
              <a:rPr lang="en-US" b="1" i="1" dirty="0"/>
              <a:t>d</a:t>
            </a:r>
            <a:r>
              <a:rPr lang="en-US" b="1" dirty="0"/>
              <a:t> – TRSB              </a:t>
            </a:r>
            <a:endParaRPr lang="de-CH" b="1" dirty="0"/>
          </a:p>
        </p:txBody>
      </p:sp>
      <p:sp>
        <p:nvSpPr>
          <p:cNvPr id="95" name="Text Box 5">
            <a:extLst>
              <a:ext uri="{FF2B5EF4-FFF2-40B4-BE49-F238E27FC236}">
                <a16:creationId xmlns:a16="http://schemas.microsoft.com/office/drawing/2014/main" id="{6AEE5004-D81E-280A-494E-6AE245D22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350" y="6598815"/>
            <a:ext cx="3621207" cy="25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500" tIns="35100" rIns="405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100000"/>
              </a:spcBef>
              <a:buClr>
                <a:schemeClr val="accent2"/>
              </a:buClr>
            </a:pPr>
            <a:r>
              <a:rPr lang="de-CH" altLang="en-US" sz="1100" dirty="0">
                <a:latin typeface="+mn-lt"/>
                <a:ea typeface="+mn-ea"/>
              </a:rPr>
              <a:t>J.E. </a:t>
            </a:r>
            <a:r>
              <a:rPr lang="de-CH" altLang="en-US" sz="1100" dirty="0" err="1">
                <a:latin typeface="+mn-lt"/>
                <a:ea typeface="+mn-ea"/>
              </a:rPr>
              <a:t>Sonier</a:t>
            </a:r>
            <a:r>
              <a:rPr lang="de-CH" altLang="en-US" sz="1100" dirty="0">
                <a:latin typeface="+mn-lt"/>
                <a:ea typeface="+mn-ea"/>
              </a:rPr>
              <a:t> et al, PRL 72, 744 (1994)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906579-CE7E-D1BA-B86C-D153DBCF1457}"/>
              </a:ext>
            </a:extLst>
          </p:cNvPr>
          <p:cNvGrpSpPr/>
          <p:nvPr/>
        </p:nvGrpSpPr>
        <p:grpSpPr>
          <a:xfrm>
            <a:off x="8134826" y="4299425"/>
            <a:ext cx="2308698" cy="646331"/>
            <a:chOff x="8134826" y="4299425"/>
            <a:chExt cx="2308698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F08F18-2A64-E111-202E-5673C82A1DA9}"/>
                </a:ext>
              </a:extLst>
            </p:cNvPr>
            <p:cNvSpPr txBox="1"/>
            <p:nvPr/>
          </p:nvSpPr>
          <p:spPr>
            <a:xfrm>
              <a:off x="8134826" y="4299425"/>
              <a:ext cx="230869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Nodeless</a:t>
              </a:r>
              <a:r>
                <a:rPr lang="en-US" dirty="0">
                  <a:solidFill>
                    <a:srgbClr val="FF0000"/>
                  </a:solidFill>
                </a:rPr>
                <a:t> (s, p, chiral d)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Nodal (d)</a:t>
              </a:r>
              <a:endParaRPr lang="de-CH" dirty="0">
                <a:solidFill>
                  <a:srgbClr val="0000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777DC7-E9F1-6F61-20FF-B06A39387383}"/>
                </a:ext>
              </a:extLst>
            </p:cNvPr>
            <p:cNvSpPr/>
            <p:nvPr/>
          </p:nvSpPr>
          <p:spPr>
            <a:xfrm>
              <a:off x="9294139" y="4411325"/>
              <a:ext cx="72000" cy="211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7238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47"/>
    </mc:Choice>
    <mc:Fallback>
      <p:transition spd="slow" advTm="103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30C332-6C87-F7E7-AD77-7F36F200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Superfluid response</a:t>
            </a:r>
            <a:endParaRPr lang="de-CH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96F003-6624-E38B-7F11-AC94969E8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140DD6-B893-692A-35A6-1F400C51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6</a:t>
            </a:fld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CA68E-A678-D0F5-1814-7F3BA5E62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79" y="1926975"/>
            <a:ext cx="4918025" cy="41046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144724-7FF4-D665-958B-1445A13C3F68}"/>
              </a:ext>
            </a:extLst>
          </p:cNvPr>
          <p:cNvSpPr txBox="1"/>
          <p:nvPr/>
        </p:nvSpPr>
        <p:spPr>
          <a:xfrm>
            <a:off x="5677300" y="5651004"/>
            <a:ext cx="6836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s)</a:t>
            </a:r>
            <a:endParaRPr lang="de-CH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51F65D-8763-4131-927D-3B0A6725D7DE}"/>
              </a:ext>
            </a:extLst>
          </p:cNvPr>
          <p:cNvSpPr txBox="1"/>
          <p:nvPr/>
        </p:nvSpPr>
        <p:spPr>
          <a:xfrm>
            <a:off x="3504150" y="6008029"/>
            <a:ext cx="462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Weak TF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SR measurements of KV</a:t>
            </a:r>
            <a:r>
              <a:rPr lang="en-US" baseline="-25000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Sb</a:t>
            </a:r>
            <a:r>
              <a:rPr lang="en-US" baseline="-25000" dirty="0"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(Dolly)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22F17-070E-2BF4-721F-BAF22ACF57BA}"/>
              </a:ext>
            </a:extLst>
          </p:cNvPr>
          <p:cNvSpPr txBox="1"/>
          <p:nvPr/>
        </p:nvSpPr>
        <p:spPr>
          <a:xfrm>
            <a:off x="64175" y="6527522"/>
            <a:ext cx="6094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/>
              <a:t>C. Mielke III </a:t>
            </a:r>
            <a:r>
              <a:rPr lang="is-IS" sz="1100" i="1" dirty="0"/>
              <a:t>et al</a:t>
            </a:r>
            <a:r>
              <a:rPr lang="is-IS" sz="1100" dirty="0"/>
              <a:t>. </a:t>
            </a:r>
            <a:r>
              <a:rPr lang="is-IS" sz="1100" i="1" dirty="0"/>
              <a:t>Nature</a:t>
            </a:r>
            <a:r>
              <a:rPr lang="is-IS" sz="1100" dirty="0"/>
              <a:t> </a:t>
            </a:r>
            <a:r>
              <a:rPr lang="is-IS" sz="1100" b="1" dirty="0"/>
              <a:t>602</a:t>
            </a:r>
            <a:r>
              <a:rPr lang="is-IS" sz="1100" dirty="0"/>
              <a:t>, 245-250 (2020) </a:t>
            </a:r>
            <a:endParaRPr lang="de-CH" sz="11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AA942C-D6F3-A7C3-164A-E3169FBD5BC7}"/>
              </a:ext>
            </a:extLst>
          </p:cNvPr>
          <p:cNvGrpSpPr/>
          <p:nvPr/>
        </p:nvGrpSpPr>
        <p:grpSpPr>
          <a:xfrm>
            <a:off x="9197031" y="156696"/>
            <a:ext cx="2909185" cy="1181710"/>
            <a:chOff x="9341410" y="83516"/>
            <a:chExt cx="2909185" cy="118171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182ED09-0902-1BCD-4BB2-7659DA6014F1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1918CB-4956-1EFF-7E1B-AA885847F8E5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C83725-CEBF-4C50-D837-C33EDE8D325E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RVS</a:t>
              </a:r>
              <a:endParaRPr lang="de-CH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22B1A4-C270-1030-02EE-8552A917880B}"/>
                </a:ext>
              </a:extLst>
            </p:cNvPr>
            <p:cNvSpPr txBox="1"/>
            <p:nvPr/>
          </p:nvSpPr>
          <p:spPr>
            <a:xfrm>
              <a:off x="10590683" y="25144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KVS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D4CA3A-8ABD-083C-02D7-B3710BC19F22}"/>
                </a:ext>
              </a:extLst>
            </p:cNvPr>
            <p:cNvSpPr txBox="1"/>
            <p:nvPr/>
          </p:nvSpPr>
          <p:spPr>
            <a:xfrm>
              <a:off x="11276930" y="83516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B41605E-5AF4-46DE-1C62-03DE3DAC6F3E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440418-2B2E-2A58-2809-E73A34C2DF0D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DB2BCED-CD18-3B2E-A28D-5029412C74CC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44CEAC-CB55-FC19-A6EF-42C78CA7A075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  <a:endParaRPr lang="de-CH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6EFA01-1667-802F-BE20-74F77FE88019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0.93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4A64CF-2F1F-07F7-19CF-7D5A1ABF185E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</p:grpSp>
    </p:spTree>
    <p:extLst>
      <p:ext uri="{BB962C8B-B14F-4D97-AF65-F5344CB8AC3E}">
        <p14:creationId xmlns:p14="http://schemas.microsoft.com/office/powerpoint/2010/main" val="345351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69"/>
    </mc:Choice>
    <mc:Fallback>
      <p:transition spd="slow" advTm="4226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1B678-9A62-5C17-E5E0-989D09CC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band superconductor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3728D9-4037-BC40-51A4-97D8CF41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jennifer.graham@psi.ch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CC057-BAD6-FF43-96AF-8C85AB9D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7</a:t>
            </a:fld>
            <a:endParaRPr lang="de-CH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10258B-6EDB-012F-9CFC-D5A4647996F6}"/>
              </a:ext>
            </a:extLst>
          </p:cNvPr>
          <p:cNvGrpSpPr/>
          <p:nvPr/>
        </p:nvGrpSpPr>
        <p:grpSpPr>
          <a:xfrm>
            <a:off x="6163039" y="2224705"/>
            <a:ext cx="5257819" cy="3382471"/>
            <a:chOff x="1217150" y="860713"/>
            <a:chExt cx="3268119" cy="24488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BBBA65-F797-2B14-DF68-94027B18C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81" r="44108" b="33070"/>
            <a:stretch/>
          </p:blipFill>
          <p:spPr>
            <a:xfrm>
              <a:off x="1272195" y="899305"/>
              <a:ext cx="3213074" cy="231624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6DCE8E-28F8-707F-B3A5-1FB8BF42AAD6}"/>
                </a:ext>
              </a:extLst>
            </p:cNvPr>
            <p:cNvSpPr/>
            <p:nvPr/>
          </p:nvSpPr>
          <p:spPr bwMode="auto">
            <a:xfrm>
              <a:off x="1272195" y="860713"/>
              <a:ext cx="216024" cy="2781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H" sz="2400" dirty="0">
                <a:latin typeface="Times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B18100-7A6A-18AE-46B2-3BF003A0E311}"/>
                </a:ext>
              </a:extLst>
            </p:cNvPr>
            <p:cNvSpPr/>
            <p:nvPr/>
          </p:nvSpPr>
          <p:spPr bwMode="auto">
            <a:xfrm>
              <a:off x="1315108" y="2780928"/>
              <a:ext cx="216024" cy="2781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H" sz="2400" dirty="0">
                <a:latin typeface="Times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C52A9E-6203-A168-6C29-384F2E073358}"/>
                </a:ext>
              </a:extLst>
            </p:cNvPr>
            <p:cNvSpPr/>
            <p:nvPr/>
          </p:nvSpPr>
          <p:spPr bwMode="auto">
            <a:xfrm>
              <a:off x="1217150" y="3031387"/>
              <a:ext cx="661026" cy="2781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H" sz="2400" dirty="0">
                <a:latin typeface="Times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C3D3E6D-976A-48D8-4706-A2E8E338F5C8}"/>
              </a:ext>
            </a:extLst>
          </p:cNvPr>
          <p:cNvSpPr txBox="1"/>
          <p:nvPr/>
        </p:nvSpPr>
        <p:spPr>
          <a:xfrm>
            <a:off x="64174" y="6527522"/>
            <a:ext cx="70590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/>
              <a:t>C. Mielke III </a:t>
            </a:r>
            <a:r>
              <a:rPr lang="is-IS" sz="1100" i="1" dirty="0"/>
              <a:t>et al</a:t>
            </a:r>
            <a:r>
              <a:rPr lang="is-IS" sz="1100" dirty="0"/>
              <a:t>. </a:t>
            </a:r>
            <a:r>
              <a:rPr lang="is-IS" sz="1100" i="1" dirty="0"/>
              <a:t>Nature</a:t>
            </a:r>
            <a:r>
              <a:rPr lang="is-IS" sz="1100" dirty="0"/>
              <a:t> </a:t>
            </a:r>
            <a:r>
              <a:rPr lang="is-IS" sz="1100" b="1" dirty="0"/>
              <a:t>602</a:t>
            </a:r>
            <a:r>
              <a:rPr lang="is-IS" sz="1100" dirty="0"/>
              <a:t>, 245-250 (2020), V. Kogan, </a:t>
            </a:r>
            <a:r>
              <a:rPr lang="is-IS" sz="1100" i="1" dirty="0"/>
              <a:t>et. </a:t>
            </a:r>
            <a:r>
              <a:rPr lang="en-US" sz="1100" i="1" dirty="0"/>
              <a:t>al.,</a:t>
            </a:r>
            <a:r>
              <a:rPr lang="is-IS" sz="1100" i="1" dirty="0"/>
              <a:t> PRB </a:t>
            </a:r>
            <a:r>
              <a:rPr lang="is-IS" sz="1100" b="1" dirty="0"/>
              <a:t>80</a:t>
            </a:r>
            <a:r>
              <a:rPr lang="is-IS" sz="1100" dirty="0"/>
              <a:t>, 014507 (2009) </a:t>
            </a:r>
            <a:endParaRPr lang="de-CH" sz="11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39E22F-B8AC-50F3-10E1-EDB8DC6B9B36}"/>
              </a:ext>
            </a:extLst>
          </p:cNvPr>
          <p:cNvGrpSpPr/>
          <p:nvPr/>
        </p:nvGrpSpPr>
        <p:grpSpPr>
          <a:xfrm>
            <a:off x="1029059" y="1992705"/>
            <a:ext cx="4746589" cy="4395645"/>
            <a:chOff x="1029059" y="1992705"/>
            <a:chExt cx="4746589" cy="439564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DF177C-749E-57D4-F975-8031A54A1D8B}"/>
                </a:ext>
              </a:extLst>
            </p:cNvPr>
            <p:cNvGrpSpPr/>
            <p:nvPr/>
          </p:nvGrpSpPr>
          <p:grpSpPr>
            <a:xfrm>
              <a:off x="1029059" y="1992705"/>
              <a:ext cx="4746589" cy="3582909"/>
              <a:chOff x="1029059" y="1992705"/>
              <a:chExt cx="4746589" cy="358290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4468368-8705-F690-0D50-E9483A602D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059" y="1992705"/>
                <a:ext cx="4746589" cy="3582909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C83835C-E15A-1113-8D82-54EA91DD2665}"/>
                  </a:ext>
                </a:extLst>
              </p:cNvPr>
              <p:cNvSpPr/>
              <p:nvPr/>
            </p:nvSpPr>
            <p:spPr>
              <a:xfrm>
                <a:off x="4517136" y="2672834"/>
                <a:ext cx="325796" cy="2781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70874E-AB88-C384-1AB0-282D8FA7BFF6}"/>
                </a:ext>
              </a:extLst>
            </p:cNvPr>
            <p:cNvSpPr txBox="1"/>
            <p:nvPr/>
          </p:nvSpPr>
          <p:spPr>
            <a:xfrm>
              <a:off x="1091135" y="5742019"/>
              <a:ext cx="4622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Superfluid density 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of KV</a:t>
              </a:r>
              <a:r>
                <a:rPr lang="en-US" baseline="-25000" dirty="0"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Sb</a:t>
              </a:r>
              <a:r>
                <a:rPr lang="en-US" baseline="-25000" dirty="0"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  <a:p>
              <a:pPr algn="ctr"/>
              <a:r>
                <a:rPr lang="en-US" dirty="0">
                  <a:ea typeface="Calibri" panose="020F0502020204030204" pitchFamily="34" charset="0"/>
                  <a:cs typeface="Calibri" panose="020F0502020204030204" pitchFamily="34" charset="0"/>
                </a:rPr>
                <a:t>No saturation 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→ nodal</a:t>
              </a:r>
              <a:r>
                <a:rPr lang="en-US" baseline="-25000" dirty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de-CH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D1109DA-8A3B-7701-EDE7-D791ACE01BB2}"/>
              </a:ext>
            </a:extLst>
          </p:cNvPr>
          <p:cNvSpPr txBox="1"/>
          <p:nvPr/>
        </p:nvSpPr>
        <p:spPr>
          <a:xfrm>
            <a:off x="6694775" y="5737030"/>
            <a:ext cx="462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step </a:t>
            </a:r>
            <a:r>
              <a:rPr lang="en-US" dirty="0" err="1"/>
              <a:t>behaviour</a:t>
            </a:r>
            <a:r>
              <a:rPr lang="en-US" dirty="0"/>
              <a:t> = 2 weakly coupled gaps</a:t>
            </a:r>
            <a:endParaRPr lang="de-CH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5CCAA-EE1F-C65C-AF2C-3A2E892E6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2" t="20920" r="17320" b="70796"/>
          <a:stretch/>
        </p:blipFill>
        <p:spPr>
          <a:xfrm>
            <a:off x="9529859" y="4203210"/>
            <a:ext cx="1602657" cy="52346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381974D-0129-FC3F-464D-D95899D4BC5A}"/>
              </a:ext>
            </a:extLst>
          </p:cNvPr>
          <p:cNvSpPr/>
          <p:nvPr/>
        </p:nvSpPr>
        <p:spPr bwMode="auto">
          <a:xfrm>
            <a:off x="11365070" y="4419225"/>
            <a:ext cx="1063473" cy="3842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H" sz="2400" dirty="0">
              <a:latin typeface="Times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6724CC-BDFF-544D-DD64-505C8A7791C7}"/>
              </a:ext>
            </a:extLst>
          </p:cNvPr>
          <p:cNvGrpSpPr/>
          <p:nvPr/>
        </p:nvGrpSpPr>
        <p:grpSpPr>
          <a:xfrm>
            <a:off x="9197031" y="156696"/>
            <a:ext cx="2909185" cy="1181710"/>
            <a:chOff x="9341410" y="83516"/>
            <a:chExt cx="2909185" cy="118171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20968BF-D41D-A15D-F6D8-9CCFBB38D4FA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509A2B-E618-9BD6-1C2D-94625803D204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485B6B-2723-7B06-0DFC-071F36D29E69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RVS</a:t>
              </a:r>
              <a:endParaRPr lang="de-CH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1A8E1B-0F2F-A522-FB2A-0B3F7D5C9088}"/>
                </a:ext>
              </a:extLst>
            </p:cNvPr>
            <p:cNvSpPr txBox="1"/>
            <p:nvPr/>
          </p:nvSpPr>
          <p:spPr>
            <a:xfrm>
              <a:off x="10590683" y="25144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KVS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44C8FA-ADA0-8805-0937-156742F166AA}"/>
                </a:ext>
              </a:extLst>
            </p:cNvPr>
            <p:cNvSpPr txBox="1"/>
            <p:nvPr/>
          </p:nvSpPr>
          <p:spPr>
            <a:xfrm>
              <a:off x="11276930" y="83516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8CB728-BB47-E9B8-15A0-E40E69BFA1B1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5EFF316-8C9E-55AA-EAB9-B7DA6F7CD852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597F9FA-AC8B-37D0-7A65-21C975285845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D3D533-AD0C-6768-D00B-EE0A05157E99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  <a:endParaRPr lang="de-CH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6FD756-972B-C724-3889-249843E55303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0.93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0E02B6-1ADA-2786-FA4F-A7B05B83977D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362763-DA40-49E6-86D7-A0EEA38ECF4A}"/>
              </a:ext>
            </a:extLst>
          </p:cNvPr>
          <p:cNvGrpSpPr/>
          <p:nvPr/>
        </p:nvGrpSpPr>
        <p:grpSpPr>
          <a:xfrm>
            <a:off x="4911162" y="5802989"/>
            <a:ext cx="487006" cy="497158"/>
            <a:chOff x="4592870" y="2832237"/>
            <a:chExt cx="779442" cy="76406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C717AC6-6C2D-DBDC-94F0-3D287E7D3E3E}"/>
                </a:ext>
              </a:extLst>
            </p:cNvPr>
            <p:cNvSpPr/>
            <p:nvPr/>
          </p:nvSpPr>
          <p:spPr>
            <a:xfrm>
              <a:off x="4592870" y="2844068"/>
              <a:ext cx="459600" cy="4596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D2F1ED9-4824-9A0D-B887-CBB6CBF2E28D}"/>
                </a:ext>
              </a:extLst>
            </p:cNvPr>
            <p:cNvSpPr/>
            <p:nvPr/>
          </p:nvSpPr>
          <p:spPr>
            <a:xfrm>
              <a:off x="4912712" y="3136699"/>
              <a:ext cx="459600" cy="4596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7225F5F-FFF4-CF2E-4AC7-D4175DB372A1}"/>
                </a:ext>
              </a:extLst>
            </p:cNvPr>
            <p:cNvSpPr/>
            <p:nvPr/>
          </p:nvSpPr>
          <p:spPr>
            <a:xfrm>
              <a:off x="4912712" y="2832237"/>
              <a:ext cx="459600" cy="459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B7BBC0-A942-20F1-63B2-C4EF92E5AECC}"/>
                </a:ext>
              </a:extLst>
            </p:cNvPr>
            <p:cNvSpPr/>
            <p:nvPr/>
          </p:nvSpPr>
          <p:spPr>
            <a:xfrm>
              <a:off x="4621162" y="3133402"/>
              <a:ext cx="459600" cy="459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899170-115E-3144-8181-11687C0370F8}"/>
                </a:ext>
              </a:extLst>
            </p:cNvPr>
            <p:cNvSpPr/>
            <p:nvPr/>
          </p:nvSpPr>
          <p:spPr>
            <a:xfrm>
              <a:off x="4659371" y="2892464"/>
              <a:ext cx="661880" cy="6395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5A37FA5-21D8-A379-7D98-CA4099E9AA26}"/>
              </a:ext>
            </a:extLst>
          </p:cNvPr>
          <p:cNvSpPr txBox="1"/>
          <p:nvPr/>
        </p:nvSpPr>
        <p:spPr>
          <a:xfrm>
            <a:off x="4779723" y="5846514"/>
            <a:ext cx="72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</a:t>
            </a:r>
            <a:endParaRPr lang="de-CH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0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59"/>
    </mc:Choice>
    <mc:Fallback>
      <p:transition spd="slow" advTm="47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7E47667-8CE3-466C-B745-9411E1CE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F44D33-97EB-4277-B538-B458E3FD1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258" y="620720"/>
            <a:ext cx="7315732" cy="5593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534F52-E710-4998-921B-6147812C1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946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9D0A23D-BBDB-4BEA-8515-A7D0DF9B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6334" y="620720"/>
            <a:ext cx="3425490" cy="55931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5D22C-D608-2ED4-B8DC-DED4997E4C1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44072" y="1048453"/>
            <a:ext cx="6349646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cap="none" dirty="0">
                <a:solidFill>
                  <a:schemeClr val="bg1"/>
                </a:solidFill>
                <a:latin typeface="+mn-lt"/>
              </a:rPr>
              <a:t>Does nodal </a:t>
            </a:r>
            <a:r>
              <a:rPr lang="en-US" sz="4800" cap="none" dirty="0" err="1">
                <a:solidFill>
                  <a:schemeClr val="bg1"/>
                </a:solidFill>
                <a:latin typeface="+mn-lt"/>
              </a:rPr>
              <a:t>behaviour</a:t>
            </a:r>
            <a:r>
              <a:rPr lang="en-US" sz="4800" cap="none" dirty="0">
                <a:solidFill>
                  <a:schemeClr val="bg1"/>
                </a:solidFill>
                <a:latin typeface="+mn-lt"/>
              </a:rPr>
              <a:t> persist under pressure</a:t>
            </a:r>
            <a:r>
              <a:rPr lang="en-US" sz="4800" cap="none" dirty="0">
                <a:solidFill>
                  <a:schemeClr val="bg1"/>
                </a:solidFill>
                <a:latin typeface="Aptos Display" panose="020B0004020202020204" pitchFamily="34" charset="0"/>
              </a:rPr>
              <a:t>?</a:t>
            </a:r>
            <a:endParaRPr lang="en-US" sz="4800" cap="none" spc="200" baseline="-25000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590B95B-E225-F020-B420-07E86AB8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jennifer.graham@psi.ch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0D633B5-3804-D187-B3AC-46FCB2F3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90CE-0762-4EF6-82D4-8FC8ECE70CB5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587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4"/>
    </mc:Choice>
    <mc:Fallback>
      <p:transition spd="slow" advTm="812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2826"/>
            <a:ext cx="6324799" cy="456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2826"/>
            <a:ext cx="6324799" cy="45679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2826"/>
            <a:ext cx="6324799" cy="45679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2826"/>
            <a:ext cx="6324799" cy="45679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2826"/>
            <a:ext cx="6324799" cy="45679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2826"/>
            <a:ext cx="6324799" cy="45679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2826"/>
            <a:ext cx="6324799" cy="45679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2826"/>
            <a:ext cx="6324799" cy="456791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0" name="Group 19"/>
          <p:cNvGrpSpPr/>
          <p:nvPr/>
        </p:nvGrpSpPr>
        <p:grpSpPr>
          <a:xfrm>
            <a:off x="2789720" y="1553922"/>
            <a:ext cx="6314175" cy="4542079"/>
            <a:chOff x="914400" y="764704"/>
            <a:chExt cx="7302912" cy="530849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4400" y="788400"/>
              <a:ext cx="7302912" cy="5284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971600" y="764704"/>
              <a:ext cx="360040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DEED12A-5966-610A-9253-7B2957248612}"/>
              </a:ext>
            </a:extLst>
          </p:cNvPr>
          <p:cNvSpPr/>
          <p:nvPr/>
        </p:nvSpPr>
        <p:spPr bwMode="auto">
          <a:xfrm>
            <a:off x="2207568" y="188640"/>
            <a:ext cx="1368152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448AA0-A7B7-68D0-B1E0-EE4DB814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 structure</a:t>
            </a:r>
            <a:endParaRPr lang="de-CH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A033F4-9768-AD75-CCAA-AC868E3A68ED}"/>
              </a:ext>
            </a:extLst>
          </p:cNvPr>
          <p:cNvGrpSpPr/>
          <p:nvPr/>
        </p:nvGrpSpPr>
        <p:grpSpPr>
          <a:xfrm>
            <a:off x="9197031" y="156696"/>
            <a:ext cx="2909185" cy="1181710"/>
            <a:chOff x="9341410" y="83516"/>
            <a:chExt cx="2909185" cy="118171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5E6A25-0B77-908B-4B60-2D60050E9171}"/>
                </a:ext>
              </a:extLst>
            </p:cNvPr>
            <p:cNvCxnSpPr/>
            <p:nvPr/>
          </p:nvCxnSpPr>
          <p:spPr>
            <a:xfrm>
              <a:off x="10094495" y="657726"/>
              <a:ext cx="171650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B2CB32-C901-7B02-3D89-996F081EFFE9}"/>
                </a:ext>
              </a:extLst>
            </p:cNvPr>
            <p:cNvSpPr txBox="1"/>
            <p:nvPr/>
          </p:nvSpPr>
          <p:spPr>
            <a:xfrm>
              <a:off x="9341410" y="457018"/>
              <a:ext cx="97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/>
                <a:t>C</a:t>
              </a:r>
              <a:r>
                <a:rPr lang="en-US" dirty="0"/>
                <a:t> (K)</a:t>
              </a:r>
              <a:endParaRPr lang="de-CH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DDA6B6-66D3-C9B9-97E0-A21C89A9BE88}"/>
                </a:ext>
              </a:extLst>
            </p:cNvPr>
            <p:cNvSpPr txBox="1"/>
            <p:nvPr/>
          </p:nvSpPr>
          <p:spPr>
            <a:xfrm>
              <a:off x="9841831" y="97796"/>
              <a:ext cx="87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RVS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8E8E89-D014-1B98-5D50-41A25C67BAD2}"/>
                </a:ext>
              </a:extLst>
            </p:cNvPr>
            <p:cNvSpPr txBox="1"/>
            <p:nvPr/>
          </p:nvSpPr>
          <p:spPr>
            <a:xfrm>
              <a:off x="10590683" y="251444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KVS</a:t>
              </a:r>
              <a:endParaRPr lang="de-CH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05A419-406C-8572-7316-C48EF350D596}"/>
                </a:ext>
              </a:extLst>
            </p:cNvPr>
            <p:cNvSpPr txBox="1"/>
            <p:nvPr/>
          </p:nvSpPr>
          <p:spPr>
            <a:xfrm>
              <a:off x="11276930" y="83516"/>
              <a:ext cx="973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CVS</a:t>
              </a:r>
              <a:endParaRPr lang="de-CH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D8F20EA-5BA8-B742-0D00-77FD9441AC74}"/>
                </a:ext>
              </a:extLst>
            </p:cNvPr>
            <p:cNvCxnSpPr/>
            <p:nvPr/>
          </p:nvCxnSpPr>
          <p:spPr>
            <a:xfrm>
              <a:off x="10094495" y="422939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F07790-EEA0-07AB-D45F-66F3C488C481}"/>
                </a:ext>
              </a:extLst>
            </p:cNvPr>
            <p:cNvCxnSpPr/>
            <p:nvPr/>
          </p:nvCxnSpPr>
          <p:spPr>
            <a:xfrm>
              <a:off x="11530264" y="406897"/>
              <a:ext cx="0" cy="46957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165BA70-281C-9F63-34DC-A11711262A15}"/>
                </a:ext>
              </a:extLst>
            </p:cNvPr>
            <p:cNvCxnSpPr>
              <a:cxnSpLocks/>
            </p:cNvCxnSpPr>
            <p:nvPr/>
          </p:nvCxnSpPr>
          <p:spPr>
            <a:xfrm>
              <a:off x="10849366" y="585216"/>
              <a:ext cx="0" cy="3072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4ECFD3-ED92-C8EF-B353-168FEB4BE524}"/>
                </a:ext>
              </a:extLst>
            </p:cNvPr>
            <p:cNvSpPr txBox="1"/>
            <p:nvPr/>
          </p:nvSpPr>
          <p:spPr>
            <a:xfrm>
              <a:off x="9849799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0.75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B2C39A-45D7-BF49-9A82-B8153555FC6C}"/>
                </a:ext>
              </a:extLst>
            </p:cNvPr>
            <p:cNvSpPr txBox="1"/>
            <p:nvPr/>
          </p:nvSpPr>
          <p:spPr>
            <a:xfrm>
              <a:off x="10590683" y="892512"/>
              <a:ext cx="645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0.93</a:t>
              </a:r>
              <a:endParaRPr lang="de-CH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C8C692-1DE8-A38D-875D-7D9EFCA488EC}"/>
                </a:ext>
              </a:extLst>
            </p:cNvPr>
            <p:cNvSpPr txBox="1"/>
            <p:nvPr/>
          </p:nvSpPr>
          <p:spPr>
            <a:xfrm>
              <a:off x="11352906" y="895894"/>
              <a:ext cx="645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</a:t>
              </a:r>
              <a:endParaRPr lang="de-CH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9D3157B-ED02-A335-0222-F9A7B7B2914E}"/>
              </a:ext>
            </a:extLst>
          </p:cNvPr>
          <p:cNvSpPr txBox="1"/>
          <p:nvPr/>
        </p:nvSpPr>
        <p:spPr>
          <a:xfrm>
            <a:off x="3474142" y="6137372"/>
            <a:ext cx="524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SR measurements under pressure for RbV</a:t>
            </a:r>
            <a:r>
              <a:rPr lang="en-US" baseline="-25000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Sb</a:t>
            </a:r>
            <a:r>
              <a:rPr lang="en-US" baseline="-25000" dirty="0"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(GPD)</a:t>
            </a:r>
          </a:p>
          <a:p>
            <a:pPr algn="ctr"/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Gap changes from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two nodal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en-US" b="1" dirty="0" err="1">
                <a:ea typeface="Calibri" panose="020F0502020204030204" pitchFamily="34" charset="0"/>
                <a:cs typeface="Calibri" panose="020F0502020204030204" pitchFamily="34" charset="0"/>
              </a:rPr>
              <a:t>nodeless</a:t>
            </a:r>
            <a:endParaRPr lang="en-US" b="1" dirty="0"/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1E0B8DC2-8F3C-8DD0-767B-38F1B3E14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8" cy="274320"/>
          </a:xfrm>
        </p:spPr>
        <p:txBody>
          <a:bodyPr/>
          <a:lstStyle/>
          <a:p>
            <a:r>
              <a:rPr lang="de-CH" dirty="0"/>
              <a:t>jennifer.graham@psi.ch</a:t>
            </a: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B58FA2BA-E050-3068-94ED-69DF9786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4" y="6470704"/>
            <a:ext cx="973666" cy="274320"/>
          </a:xfrm>
        </p:spPr>
        <p:txBody>
          <a:bodyPr/>
          <a:lstStyle/>
          <a:p>
            <a:fld id="{9DEA90CE-0762-4EF6-82D4-8FC8ECE70CB5}" type="slidenum">
              <a:rPr lang="de-CH" smtClean="0"/>
              <a:t>9</a:t>
            </a:fld>
            <a:endParaRPr lang="de-CH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2088FA-656A-FC92-0321-A7B2550D6A62}"/>
              </a:ext>
            </a:extLst>
          </p:cNvPr>
          <p:cNvSpPr txBox="1"/>
          <p:nvPr/>
        </p:nvSpPr>
        <p:spPr>
          <a:xfrm>
            <a:off x="0" y="656672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100" dirty="0"/>
              <a:t>Z. Guguchia </a:t>
            </a:r>
            <a:r>
              <a:rPr lang="is-IS" sz="1100" i="1" dirty="0"/>
              <a:t>et. </a:t>
            </a:r>
            <a:r>
              <a:rPr lang="en-US" sz="1100" i="1" dirty="0"/>
              <a:t>a</a:t>
            </a:r>
            <a:r>
              <a:rPr lang="is-IS" sz="1100" i="1" dirty="0"/>
              <a:t>l., Nat. Commun</a:t>
            </a:r>
            <a:r>
              <a:rPr lang="is-IS" sz="1100" dirty="0"/>
              <a:t>. </a:t>
            </a:r>
            <a:r>
              <a:rPr lang="is-IS" sz="1100" b="1" dirty="0"/>
              <a:t>14</a:t>
            </a:r>
            <a:r>
              <a:rPr lang="is-IS" sz="1100" dirty="0"/>
              <a:t>, 153 (2023) </a:t>
            </a:r>
            <a:endParaRPr lang="de-CH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628052"/>
      </p:ext>
    </p:extLst>
  </p:cSld>
  <p:clrMapOvr>
    <a:masterClrMapping/>
  </p:clrMapOvr>
  <p:transition spd="med" advTm="42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4.1|7.5|11|7.8|2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0.5|0.7|0.7|0.6|1|1.3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22.5|2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7|2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9.6|12.7|2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34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1535</Words>
  <Application>Microsoft Office PowerPoint</Application>
  <PresentationFormat>Widescreen</PresentationFormat>
  <Paragraphs>337</Paragraphs>
  <Slides>23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-apple-system</vt:lpstr>
      <vt:lpstr>Aptos</vt:lpstr>
      <vt:lpstr>Aptos Display</vt:lpstr>
      <vt:lpstr>Arial</vt:lpstr>
      <vt:lpstr>Arial Hebrew</vt:lpstr>
      <vt:lpstr>Calibri</vt:lpstr>
      <vt:lpstr>Cambria Math</vt:lpstr>
      <vt:lpstr>Times</vt:lpstr>
      <vt:lpstr>Tw Cen MT</vt:lpstr>
      <vt:lpstr>Tw Cen MT Condensed</vt:lpstr>
      <vt:lpstr>Wingdings 3</vt:lpstr>
      <vt:lpstr>Integral</vt:lpstr>
      <vt:lpstr>Integral</vt:lpstr>
      <vt:lpstr>Graph</vt:lpstr>
      <vt:lpstr>Revealing the superconducting gap structure of kagome metals via μSR and complementary techniques </vt:lpstr>
      <vt:lpstr>Acknowledgements</vt:lpstr>
      <vt:lpstr>Overview</vt:lpstr>
      <vt:lpstr>AV3Sb5 (A = K, Rb, Cs)</vt:lpstr>
      <vt:lpstr>Pairing symmetries with μSR</vt:lpstr>
      <vt:lpstr>Superfluid response</vt:lpstr>
      <vt:lpstr>2 band superconductor</vt:lpstr>
      <vt:lpstr>Does nodal behaviour persist under pressure?</vt:lpstr>
      <vt:lpstr>Gap structure</vt:lpstr>
      <vt:lpstr>Phase diagrams</vt:lpstr>
      <vt:lpstr>How does chemical doping affect superconductivity?</vt:lpstr>
      <vt:lpstr>Chemical doping</vt:lpstr>
      <vt:lpstr>ARPES</vt:lpstr>
      <vt:lpstr>STM</vt:lpstr>
      <vt:lpstr>What if we combine pressure and doping?</vt:lpstr>
      <vt:lpstr>Pressure Dependence</vt:lpstr>
      <vt:lpstr>Pressure Dependence</vt:lpstr>
      <vt:lpstr>Pressure Dependence</vt:lpstr>
      <vt:lpstr>Pressure phase diagram</vt:lpstr>
      <vt:lpstr>BCS or more exotic?</vt:lpstr>
      <vt:lpstr>Conclusions</vt:lpstr>
      <vt:lpstr>CsV3Sb5</vt:lpstr>
      <vt:lpstr>Superconducting Gap: Pressure</vt:lpstr>
    </vt:vector>
  </TitlesOfParts>
  <Company>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Revealing the superconducting gap structure of kagome metals via μSR and complementary techniques</dc:title>
  <dc:creator>Graham Jennifer Nadine</dc:creator>
  <cp:lastModifiedBy>Graham Jennifer Nadine</cp:lastModifiedBy>
  <cp:revision>23</cp:revision>
  <dcterms:created xsi:type="dcterms:W3CDTF">2025-07-03T11:16:24Z</dcterms:created>
  <dcterms:modified xsi:type="dcterms:W3CDTF">2025-07-24T10:09:51Z</dcterms:modified>
</cp:coreProperties>
</file>