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4" r:id="rId7"/>
    <p:sldId id="263" r:id="rId8"/>
    <p:sldId id="267" r:id="rId9"/>
    <p:sldId id="262" r:id="rId10"/>
    <p:sldId id="265" r:id="rId11"/>
    <p:sldId id="266" r:id="rId12"/>
    <p:sldId id="268" r:id="rId13"/>
    <p:sldId id="274" r:id="rId14"/>
    <p:sldId id="269" r:id="rId15"/>
    <p:sldId id="273" r:id="rId16"/>
    <p:sldId id="270" r:id="rId1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3333FF"/>
    <a:srgbClr val="00B4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49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B2DF6-192E-46A1-AA0B-452DF4954054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043BD-B700-4979-AE2A-773BAE33F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00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27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61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12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71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1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59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04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80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04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17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08C43-D37C-4286-9ACD-0F3D817E3B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7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3291" y="1122363"/>
            <a:ext cx="11409218" cy="2387600"/>
          </a:xfrm>
        </p:spPr>
        <p:txBody>
          <a:bodyPr>
            <a:noAutofit/>
          </a:bodyPr>
          <a:lstStyle/>
          <a:p>
            <a:r>
              <a:rPr lang="en-US" altLang="ja-JP" sz="4400" dirty="0">
                <a:latin typeface="Arial" panose="020B0604020202020204" pitchFamily="34" charset="0"/>
                <a:cs typeface="Arial" panose="020B0604020202020204" pitchFamily="34" charset="0"/>
              </a:rPr>
              <a:t>Non‑destructive depth‑selective quantification for carbon in steel</a:t>
            </a:r>
            <a:br>
              <a:rPr lang="en-US" altLang="ja-JP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4400" dirty="0">
                <a:latin typeface="Arial" panose="020B0604020202020204" pitchFamily="34" charset="0"/>
                <a:cs typeface="Arial" panose="020B0604020202020204" pitchFamily="34" charset="0"/>
              </a:rPr>
              <a:t>using negative muon lifetime analysis</a:t>
            </a:r>
            <a:endParaRPr kumimoji="1" lang="ja-JP" alt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92827" y="3633211"/>
            <a:ext cx="9144000" cy="1655762"/>
          </a:xfrm>
        </p:spPr>
        <p:txBody>
          <a:bodyPr/>
          <a:lstStyle/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Kazuhiko Ninomiya</a:t>
            </a:r>
            <a:endParaRPr kumimoji="1" lang="ja-JP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480" y="6045303"/>
            <a:ext cx="3384839" cy="67617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648941" y="5130164"/>
            <a:ext cx="483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inomiya-kazu@hiroshima-u.ac.jp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2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Lifetime analysis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10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804" y="2839185"/>
            <a:ext cx="3784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テキスト ボックス 2"/>
          <p:cNvSpPr txBox="1">
            <a:spLocks noChangeArrowheads="1"/>
          </p:cNvSpPr>
          <p:nvPr/>
        </p:nvSpPr>
        <p:spPr bwMode="auto">
          <a:xfrm>
            <a:off x="1476663" y="3673822"/>
            <a:ext cx="49056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N(t)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electron counts at time “t” </a:t>
            </a:r>
          </a:p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ja-JP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captured muon in component “</a:t>
            </a:r>
            <a:r>
              <a:rPr lang="en-US" altLang="ja-JP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altLang="ja-JP" sz="2000" dirty="0" err="1">
                <a:latin typeface="Arial" panose="020B0604020202020204" pitchFamily="34" charset="0"/>
                <a:cs typeface="Arial" panose="020B0604020202020204" pitchFamily="34" charset="0"/>
              </a:rPr>
              <a:t>τ</a:t>
            </a:r>
            <a:r>
              <a:rPr lang="en-US" altLang="ja-JP" sz="20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life time of components “</a:t>
            </a:r>
            <a:r>
              <a:rPr lang="en-US" altLang="ja-JP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9"/>
          <p:cNvSpPr txBox="1">
            <a:spLocks noChangeArrowheads="1"/>
          </p:cNvSpPr>
          <p:nvPr/>
        </p:nvSpPr>
        <p:spPr bwMode="auto">
          <a:xfrm>
            <a:off x="160360" y="1840865"/>
            <a:ext cx="11098088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The spectra were fitted by 4 components; Iron, Carbon, Air and BGD.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The component of Air was estimated from the results of pure Fe.</a:t>
            </a:r>
          </a:p>
        </p:txBody>
      </p:sp>
      <p:pic>
        <p:nvPicPr>
          <p:cNvPr id="14" name="コンテンツ プレースホルダー 6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6959189" y="3072786"/>
            <a:ext cx="5060879" cy="3036528"/>
          </a:xfrm>
          <a:prstGeom prst="rect">
            <a:avLst/>
          </a:prstGeom>
        </p:spPr>
      </p:pic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271480"/>
              </p:ext>
            </p:extLst>
          </p:nvPr>
        </p:nvGraphicFramePr>
        <p:xfrm>
          <a:off x="591208" y="4873972"/>
          <a:ext cx="6097448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3358">
                  <a:extLst>
                    <a:ext uri="{9D8B030D-6E8A-4147-A177-3AD203B41FA5}">
                      <a16:colId xmlns:a16="http://schemas.microsoft.com/office/drawing/2014/main" val="785751624"/>
                    </a:ext>
                  </a:extLst>
                </a:gridCol>
                <a:gridCol w="985344">
                  <a:extLst>
                    <a:ext uri="{9D8B030D-6E8A-4147-A177-3AD203B41FA5}">
                      <a16:colId xmlns:a16="http://schemas.microsoft.com/office/drawing/2014/main" val="4065759368"/>
                    </a:ext>
                  </a:extLst>
                </a:gridCol>
                <a:gridCol w="1079938">
                  <a:extLst>
                    <a:ext uri="{9D8B030D-6E8A-4147-A177-3AD203B41FA5}">
                      <a16:colId xmlns:a16="http://schemas.microsoft.com/office/drawing/2014/main" val="2085085045"/>
                    </a:ext>
                  </a:extLst>
                </a:gridCol>
                <a:gridCol w="1442545">
                  <a:extLst>
                    <a:ext uri="{9D8B030D-6E8A-4147-A177-3AD203B41FA5}">
                      <a16:colId xmlns:a16="http://schemas.microsoft.com/office/drawing/2014/main" val="870691554"/>
                    </a:ext>
                  </a:extLst>
                </a:gridCol>
                <a:gridCol w="1336263">
                  <a:extLst>
                    <a:ext uri="{9D8B030D-6E8A-4147-A177-3AD203B41FA5}">
                      <a16:colId xmlns:a16="http://schemas.microsoft.com/office/drawing/2014/main" val="2066288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BGD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73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lifetime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/ns</a:t>
                      </a:r>
                      <a:r>
                        <a:rPr lang="en-US" altLang="ja-JP" sz="20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[2]</a:t>
                      </a:r>
                      <a:endParaRPr lang="en-US" altLang="ja-JP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206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N: 1907</a:t>
                      </a:r>
                    </a:p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O: 1795</a:t>
                      </a:r>
                    </a:p>
                    <a:p>
                      <a:r>
                        <a:rPr kumimoji="1" lang="en-US" altLang="ja-JP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</a:t>
                      </a:r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537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662095"/>
                  </a:ext>
                </a:extLst>
              </a:tr>
            </a:tbl>
          </a:graphicData>
        </a:graphic>
      </p:graphicFrame>
      <p:sp>
        <p:nvSpPr>
          <p:cNvPr id="16" name="正方形/長方形 15"/>
          <p:cNvSpPr/>
          <p:nvPr/>
        </p:nvSpPr>
        <p:spPr>
          <a:xfrm>
            <a:off x="3864389" y="6343314"/>
            <a:ext cx="48916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en-US" altLang="ja-JP" sz="14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[2] T. Suzuki et al., Phys. Rev. C, 35 (1987) 2212.</a:t>
            </a:r>
            <a:endParaRPr lang="ja-JP" altLang="ja-JP" sz="1400" kern="100" dirty="0">
              <a:latin typeface="Arial" panose="020B0604020202020204" pitchFamily="34" charset="0"/>
              <a:ea typeface="游明朝" panose="02020400000000000000" pitchFamily="18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429" y="1783490"/>
            <a:ext cx="5717518" cy="504990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Calibration data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11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21"/>
          <p:cNvSpPr txBox="1">
            <a:spLocks noChangeArrowheads="1"/>
          </p:cNvSpPr>
          <p:nvPr/>
        </p:nvSpPr>
        <p:spPr bwMode="auto">
          <a:xfrm>
            <a:off x="372183" y="1783490"/>
            <a:ext cx="553331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Linear relation between intensity and content of C/Fe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Estimated detection limit was 140 ppm by 2-hour measurement</a:t>
            </a: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 rotWithShape="1">
          <a:blip r:embed="rId5"/>
          <a:srcRect r="54729" b="65475"/>
          <a:stretch/>
        </p:blipFill>
        <p:spPr>
          <a:xfrm>
            <a:off x="1391131" y="3326887"/>
            <a:ext cx="3641284" cy="3394588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5320587" y="5334000"/>
            <a:ext cx="17477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Sample: Fe-STD C:0.42 %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58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Depth profile analysis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12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1"/>
          <p:cNvSpPr txBox="1">
            <a:spLocks noChangeArrowheads="1"/>
          </p:cNvSpPr>
          <p:nvPr/>
        </p:nvSpPr>
        <p:spPr bwMode="auto">
          <a:xfrm>
            <a:off x="564617" y="1973291"/>
            <a:ext cx="110362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Lifetime spectra were clearly changed by changing muon incident momentum (muon stopping depth)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353062" y="5920002"/>
            <a:ext cx="4247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0.5 mm thickness in each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8251376" y="3693927"/>
            <a:ext cx="1557339" cy="2224216"/>
            <a:chOff x="22441799" y="19396966"/>
            <a:chExt cx="1557339" cy="2224216"/>
          </a:xfrm>
        </p:grpSpPr>
        <p:sp>
          <p:nvSpPr>
            <p:cNvPr id="17" name="正方形/長方形 16"/>
            <p:cNvSpPr/>
            <p:nvPr/>
          </p:nvSpPr>
          <p:spPr>
            <a:xfrm>
              <a:off x="22441799" y="19396966"/>
              <a:ext cx="518984" cy="222421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22961170" y="19396966"/>
              <a:ext cx="518984" cy="22242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23480154" y="19396966"/>
              <a:ext cx="518984" cy="2224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20" name="右矢印 19"/>
          <p:cNvSpPr/>
          <p:nvPr/>
        </p:nvSpPr>
        <p:spPr>
          <a:xfrm>
            <a:off x="6824326" y="4384519"/>
            <a:ext cx="1730657" cy="800100"/>
          </a:xfrm>
          <a:prstGeom prst="rightArrow">
            <a:avLst/>
          </a:prstGeom>
          <a:solidFill>
            <a:srgbClr val="EE9AE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121598" y="2958544"/>
            <a:ext cx="1455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C:1.03 %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610600" y="2726781"/>
            <a:ext cx="1542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C:0.20 %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854811" y="3137697"/>
            <a:ext cx="2086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C:0.51 %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flipH="1">
            <a:off x="9576595" y="3539671"/>
            <a:ext cx="405605" cy="326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H="1">
            <a:off x="9057227" y="3189376"/>
            <a:ext cx="37421" cy="6490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8122232" y="3420209"/>
            <a:ext cx="407982" cy="4461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777028" y="4553736"/>
            <a:ext cx="2064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Muon beam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4"/>
          <a:srcRect r="59701" b="69280"/>
          <a:stretch/>
        </p:blipFill>
        <p:spPr>
          <a:xfrm>
            <a:off x="766375" y="2722622"/>
            <a:ext cx="5606464" cy="3965546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643735" y="3112297"/>
            <a:ext cx="115929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40 MeV/c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32 MeV/c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20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Depth profile analysis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13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1"/>
          <p:cNvSpPr txBox="1">
            <a:spLocks noChangeArrowheads="1"/>
          </p:cNvSpPr>
          <p:nvPr/>
        </p:nvSpPr>
        <p:spPr bwMode="auto">
          <a:xfrm>
            <a:off x="564617" y="1973291"/>
            <a:ext cx="110362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Lifetime spectra were clearly changed by changing muon incident </a:t>
            </a:r>
            <a:r>
              <a:rPr lang="en-US" altLang="ja-JP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momentum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(muon stopping depth)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353062" y="5920002"/>
            <a:ext cx="4247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0.5 mm thickness in each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8251376" y="3693927"/>
            <a:ext cx="1557339" cy="2224216"/>
            <a:chOff x="22441799" y="19396966"/>
            <a:chExt cx="1557339" cy="2224216"/>
          </a:xfrm>
        </p:grpSpPr>
        <p:sp>
          <p:nvSpPr>
            <p:cNvPr id="17" name="正方形/長方形 16"/>
            <p:cNvSpPr/>
            <p:nvPr/>
          </p:nvSpPr>
          <p:spPr>
            <a:xfrm>
              <a:off x="22441799" y="19396966"/>
              <a:ext cx="518984" cy="222421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22961170" y="19396966"/>
              <a:ext cx="518984" cy="22242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23480154" y="19396966"/>
              <a:ext cx="518984" cy="2224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20" name="右矢印 19"/>
          <p:cNvSpPr/>
          <p:nvPr/>
        </p:nvSpPr>
        <p:spPr>
          <a:xfrm>
            <a:off x="6824326" y="4384519"/>
            <a:ext cx="1730657" cy="800100"/>
          </a:xfrm>
          <a:prstGeom prst="rightArrow">
            <a:avLst/>
          </a:prstGeom>
          <a:solidFill>
            <a:srgbClr val="EE9AE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121598" y="2958544"/>
            <a:ext cx="1455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C:1.03 %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610600" y="2726781"/>
            <a:ext cx="1542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C:0.20 %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854811" y="3137697"/>
            <a:ext cx="2086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C:0.51 %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flipH="1">
            <a:off x="9576595" y="3539671"/>
            <a:ext cx="405605" cy="326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H="1">
            <a:off x="9057227" y="3189376"/>
            <a:ext cx="37421" cy="6490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8122232" y="3420209"/>
            <a:ext cx="407982" cy="4461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777028" y="4553736"/>
            <a:ext cx="2064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Muon beam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51236"/>
              </p:ext>
            </p:extLst>
          </p:nvPr>
        </p:nvGraphicFramePr>
        <p:xfrm>
          <a:off x="281919" y="3368529"/>
          <a:ext cx="6397568" cy="2599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1776">
                  <a:extLst>
                    <a:ext uri="{9D8B030D-6E8A-4147-A177-3AD203B41FA5}">
                      <a16:colId xmlns:a16="http://schemas.microsoft.com/office/drawing/2014/main" val="1822971358"/>
                    </a:ext>
                  </a:extLst>
                </a:gridCol>
                <a:gridCol w="2392295">
                  <a:extLst>
                    <a:ext uri="{9D8B030D-6E8A-4147-A177-3AD203B41FA5}">
                      <a16:colId xmlns:a16="http://schemas.microsoft.com/office/drawing/2014/main" val="3301897167"/>
                    </a:ext>
                  </a:extLst>
                </a:gridCol>
                <a:gridCol w="2083497">
                  <a:extLst>
                    <a:ext uri="{9D8B030D-6E8A-4147-A177-3AD203B41FA5}">
                      <a16:colId xmlns:a16="http://schemas.microsoft.com/office/drawing/2014/main" val="1332275712"/>
                    </a:ext>
                  </a:extLst>
                </a:gridCol>
              </a:tblGrid>
              <a:tr h="103353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Incident muon momentum</a:t>
                      </a:r>
                      <a:r>
                        <a:rPr kumimoji="1" lang="en-US" altLang="ja-JP" sz="2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 /MeV/c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Carbon contents by muon analysis /%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Certified value /%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760999"/>
                  </a:ext>
                </a:extLst>
              </a:tr>
              <a:tr h="5219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1.084±42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1.03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369501"/>
                  </a:ext>
                </a:extLst>
              </a:tr>
              <a:tr h="5219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40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0.192±11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0.20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934098"/>
                  </a:ext>
                </a:extLst>
              </a:tr>
              <a:tr h="5219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46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0.494±20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0.51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500083"/>
                  </a:ext>
                </a:extLst>
              </a:tr>
            </a:tbl>
          </a:graphicData>
        </a:graphic>
      </p:graphicFrame>
      <p:sp>
        <p:nvSpPr>
          <p:cNvPr id="30" name="テキスト ボックス 29"/>
          <p:cNvSpPr txBox="1"/>
          <p:nvPr/>
        </p:nvSpPr>
        <p:spPr>
          <a:xfrm>
            <a:off x="1199189" y="4503963"/>
            <a:ext cx="9241526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 profile analysis is successfully demonstrated</a:t>
            </a:r>
            <a:endParaRPr lang="ja-JP" alt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99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Japanese sword analysis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14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283" y="2417683"/>
            <a:ext cx="8263336" cy="792244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212947" y="3457317"/>
            <a:ext cx="3302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u="sng" dirty="0">
                <a:latin typeface="Arial" panose="020B0604020202020204" pitchFamily="34" charset="0"/>
                <a:cs typeface="Arial" panose="020B0604020202020204" pitchFamily="34" charset="0"/>
              </a:rPr>
              <a:t>Experimental condition</a:t>
            </a:r>
            <a:endParaRPr lang="ja-JP" alt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00130" y="5415171"/>
            <a:ext cx="2418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Sn mask with 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5 x 30 mm hole</a:t>
            </a:r>
            <a:endParaRPr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楕円 22"/>
          <p:cNvSpPr/>
          <p:nvPr/>
        </p:nvSpPr>
        <p:spPr>
          <a:xfrm>
            <a:off x="4701790" y="2685848"/>
            <a:ext cx="183605" cy="17518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2224" y="3979372"/>
            <a:ext cx="40613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Incident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muon momentum of 38, 43, 49,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57 and 63 MeV/c 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(muon range : 0.6 ~ 3.2 mm)</a:t>
            </a:r>
          </a:p>
        </p:txBody>
      </p:sp>
      <p:cxnSp>
        <p:nvCxnSpPr>
          <p:cNvPr id="25" name="直線矢印コネクタ 24"/>
          <p:cNvCxnSpPr/>
          <p:nvPr/>
        </p:nvCxnSpPr>
        <p:spPr>
          <a:xfrm flipH="1" flipV="1">
            <a:off x="4793593" y="2814002"/>
            <a:ext cx="387064" cy="4095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4701790" y="6246168"/>
            <a:ext cx="2605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Thickness ~6 mm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2947" y="1758791"/>
            <a:ext cx="11000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Sample: Kyusyu Higo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Dodanuki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Hyobu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九州肥後同田貫兵部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(late 16th century)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148759" y="3173455"/>
            <a:ext cx="3646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Muon irradiation position</a:t>
            </a:r>
            <a:endParaRPr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32225" y="5423821"/>
            <a:ext cx="2513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Irradiation time : 3 ~ 6 hours</a:t>
            </a:r>
            <a:endParaRPr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9258360" y="5567770"/>
            <a:ext cx="2851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Typical structure of Japanese sword</a:t>
            </a:r>
            <a:endParaRPr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7701862" y="3569380"/>
            <a:ext cx="4717816" cy="3138453"/>
            <a:chOff x="7664126" y="3279397"/>
            <a:chExt cx="4717816" cy="3138453"/>
          </a:xfrm>
        </p:grpSpPr>
        <p:sp>
          <p:nvSpPr>
            <p:cNvPr id="11" name="正方形/長方形 10"/>
            <p:cNvSpPr/>
            <p:nvPr/>
          </p:nvSpPr>
          <p:spPr>
            <a:xfrm>
              <a:off x="8913092" y="4730351"/>
              <a:ext cx="481013" cy="5667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8870729" y="3279397"/>
              <a:ext cx="35112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Surface</a:t>
              </a:r>
              <a:r>
                <a:rPr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part (hard iron)</a:t>
              </a:r>
            </a:p>
            <a:p>
              <a:r>
                <a:rPr kumimoji="1"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皮金（</a:t>
              </a:r>
              <a:r>
                <a:rPr kumimoji="1"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Kawa </a:t>
              </a:r>
              <a:r>
                <a:rPr kumimoji="1" lang="en-US" altLang="ja-JP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Gane</a:t>
              </a:r>
              <a:r>
                <a:rPr kumimoji="1"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）</a:t>
              </a:r>
              <a:endPara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8986550" y="4369319"/>
              <a:ext cx="29359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Core</a:t>
              </a:r>
              <a:r>
                <a:rPr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part (soft iron)</a:t>
              </a:r>
            </a:p>
            <a:p>
              <a:r>
                <a:rPr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芯</a:t>
              </a:r>
              <a:r>
                <a:rPr kumimoji="1"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金（</a:t>
              </a:r>
              <a:r>
                <a:rPr kumimoji="1"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Shin </a:t>
              </a:r>
              <a:r>
                <a:rPr kumimoji="1" lang="en-US" altLang="ja-JP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Gane</a:t>
              </a:r>
              <a:r>
                <a:rPr kumimoji="1"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）</a:t>
              </a:r>
              <a:endPara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" name="グループ化 36"/>
            <p:cNvGrpSpPr/>
            <p:nvPr/>
          </p:nvGrpSpPr>
          <p:grpSpPr>
            <a:xfrm rot="16200000">
              <a:off x="6791263" y="4338384"/>
              <a:ext cx="2952329" cy="1206603"/>
              <a:chOff x="1403648" y="3927017"/>
              <a:chExt cx="2952329" cy="1206603"/>
            </a:xfrm>
          </p:grpSpPr>
          <p:sp>
            <p:nvSpPr>
              <p:cNvPr id="38" name="五角形 37"/>
              <p:cNvSpPr/>
              <p:nvPr/>
            </p:nvSpPr>
            <p:spPr>
              <a:xfrm rot="5400000">
                <a:off x="2394042" y="2936624"/>
                <a:ext cx="971541" cy="2952328"/>
              </a:xfrm>
              <a:prstGeom prst="pentago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片側の 2 つの角を丸めた四角形 38"/>
              <p:cNvSpPr/>
              <p:nvPr/>
            </p:nvSpPr>
            <p:spPr>
              <a:xfrm rot="5400000">
                <a:off x="2202520" y="3462560"/>
                <a:ext cx="302711" cy="190045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0" name="直線矢印コネクタ 39"/>
              <p:cNvCxnSpPr/>
              <p:nvPr/>
            </p:nvCxnSpPr>
            <p:spPr>
              <a:xfrm rot="5400000" flipH="1">
                <a:off x="3597657" y="4518915"/>
                <a:ext cx="794263" cy="43514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直線矢印コネクタ 44"/>
            <p:cNvCxnSpPr/>
            <p:nvPr/>
          </p:nvCxnSpPr>
          <p:spPr>
            <a:xfrm flipH="1">
              <a:off x="8190576" y="4730350"/>
              <a:ext cx="779507" cy="35529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線矢印コネクタ 30"/>
          <p:cNvCxnSpPr/>
          <p:nvPr/>
        </p:nvCxnSpPr>
        <p:spPr>
          <a:xfrm flipV="1">
            <a:off x="7577843" y="6562724"/>
            <a:ext cx="1217457" cy="0"/>
          </a:xfrm>
          <a:prstGeom prst="straightConnector1">
            <a:avLst/>
          </a:prstGeom>
          <a:ln w="38100">
            <a:solidFill>
              <a:srgbClr val="3333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正方形/長方形 54"/>
          <p:cNvSpPr/>
          <p:nvPr/>
        </p:nvSpPr>
        <p:spPr>
          <a:xfrm>
            <a:off x="6864665" y="3635121"/>
            <a:ext cx="252242" cy="1085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870699" y="5295781"/>
            <a:ext cx="246208" cy="1060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右矢印 55"/>
          <p:cNvSpPr/>
          <p:nvPr/>
        </p:nvSpPr>
        <p:spPr>
          <a:xfrm>
            <a:off x="5926419" y="4202412"/>
            <a:ext cx="842229" cy="1683074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9" name="直線矢印コネクタ 58"/>
          <p:cNvCxnSpPr>
            <a:endCxn id="57" idx="1"/>
          </p:cNvCxnSpPr>
          <p:nvPr/>
        </p:nvCxnSpPr>
        <p:spPr>
          <a:xfrm flipV="1">
            <a:off x="5702329" y="5826066"/>
            <a:ext cx="1168370" cy="2257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5867982" y="4648189"/>
            <a:ext cx="1108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Muon beam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96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Japanese sword analysis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15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96152" y="2105228"/>
            <a:ext cx="455487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 profile of carbon contents in the Japanese sword was non-destructively investigated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The carbon contents in surface is relatively higher than these in core part, this profile was consistent with the known property of Japanese swords</a:t>
            </a:r>
          </a:p>
        </p:txBody>
      </p:sp>
      <p:grpSp>
        <p:nvGrpSpPr>
          <p:cNvPr id="14" name="グループ化 13"/>
          <p:cNvGrpSpPr/>
          <p:nvPr/>
        </p:nvGrpSpPr>
        <p:grpSpPr>
          <a:xfrm rot="16200000">
            <a:off x="8589786" y="3076756"/>
            <a:ext cx="4681746" cy="1996484"/>
            <a:chOff x="557209" y="3653839"/>
            <a:chExt cx="4681746" cy="1996484"/>
          </a:xfrm>
        </p:grpSpPr>
        <p:sp>
          <p:nvSpPr>
            <p:cNvPr id="15" name="五角形 14"/>
            <p:cNvSpPr/>
            <p:nvPr/>
          </p:nvSpPr>
          <p:spPr>
            <a:xfrm rot="5400000">
              <a:off x="2394042" y="2936624"/>
              <a:ext cx="971541" cy="2952328"/>
            </a:xfrm>
            <a:prstGeom prst="pentagon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片側の 2 つの角を丸めた四角形 15"/>
            <p:cNvSpPr/>
            <p:nvPr/>
          </p:nvSpPr>
          <p:spPr>
            <a:xfrm rot="5400000">
              <a:off x="2202520" y="3462560"/>
              <a:ext cx="302711" cy="190045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直線矢印コネクタ 16"/>
            <p:cNvCxnSpPr>
              <a:stCxn id="18" idx="2"/>
            </p:cNvCxnSpPr>
            <p:nvPr/>
          </p:nvCxnSpPr>
          <p:spPr>
            <a:xfrm rot="5400000" flipH="1">
              <a:off x="3948289" y="4199545"/>
              <a:ext cx="246425" cy="67291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/>
            <p:cNvSpPr txBox="1"/>
            <p:nvPr/>
          </p:nvSpPr>
          <p:spPr>
            <a:xfrm rot="5400000">
              <a:off x="3832347" y="4243715"/>
              <a:ext cx="19822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Surface</a:t>
              </a:r>
              <a:r>
                <a:rPr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</a:p>
            <a:p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(hard iron)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 rot="5400000">
              <a:off x="213759" y="3997289"/>
              <a:ext cx="15178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Core</a:t>
              </a:r>
              <a:r>
                <a:rPr lang="ja-JP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part </a:t>
              </a:r>
            </a:p>
            <a:p>
              <a:r>
                <a:rPr lang="en-US" altLang="ja-JP" sz="2400" dirty="0">
                  <a:latin typeface="Arial" panose="020B0604020202020204" pitchFamily="34" charset="0"/>
                  <a:cs typeface="Arial" panose="020B0604020202020204" pitchFamily="34" charset="0"/>
                </a:rPr>
                <a:t>(soft iron)</a:t>
              </a:r>
            </a:p>
          </p:txBody>
        </p:sp>
      </p:grp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4"/>
          <a:srcRect r="57837" b="63714"/>
          <a:stretch/>
        </p:blipFill>
        <p:spPr>
          <a:xfrm>
            <a:off x="5091552" y="1904243"/>
            <a:ext cx="4384977" cy="4452107"/>
          </a:xfrm>
          <a:prstGeom prst="rect">
            <a:avLst/>
          </a:prstGeom>
        </p:spPr>
      </p:pic>
      <p:cxnSp>
        <p:nvCxnSpPr>
          <p:cNvPr id="24" name="直線矢印コネクタ 23"/>
          <p:cNvCxnSpPr/>
          <p:nvPr/>
        </p:nvCxnSpPr>
        <p:spPr>
          <a:xfrm flipV="1">
            <a:off x="10540011" y="5311605"/>
            <a:ext cx="137230" cy="3792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7892767" y="2446588"/>
            <a:ext cx="1298864" cy="672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70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16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4"/>
          <p:cNvSpPr txBox="1">
            <a:spLocks noChangeArrowheads="1"/>
          </p:cNvSpPr>
          <p:nvPr/>
        </p:nvSpPr>
        <p:spPr bwMode="auto">
          <a:xfrm>
            <a:off x="143999" y="2028774"/>
            <a:ext cx="1175387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We have developed a novel non-destructive light element analysis method for bulk materials by muon lifetime analysis.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A linear relation was found between intensity and the content of C/Fe. Quantitative analysis is possible using the calibration data.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The detection limit was 140 ppm for a 2-hour measurement.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In the analysis of a layered sample with 3 iron standard samples having different carbon contents, each layer was selectively analyzed by adjusting the incident muon momentum.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Carbon contents of a Japanese sword can be investigated non-destructively.</a:t>
            </a:r>
          </a:p>
        </p:txBody>
      </p:sp>
    </p:spTree>
    <p:extLst>
      <p:ext uri="{BB962C8B-B14F-4D97-AF65-F5344CB8AC3E}">
        <p14:creationId xmlns:p14="http://schemas.microsoft.com/office/powerpoint/2010/main" val="42093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Collaborators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2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44550" y="1797049"/>
            <a:ext cx="10515600" cy="4688417"/>
          </a:xfrm>
        </p:spPr>
        <p:txBody>
          <a:bodyPr>
            <a:normAutofit lnSpcReduction="10000"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Hiroshima University</a:t>
            </a:r>
          </a:p>
          <a:p>
            <a:pPr marL="0" indent="0"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Kosei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Yakushi</a:t>
            </a:r>
            <a:endParaRPr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International Christian University</a:t>
            </a:r>
          </a:p>
          <a:p>
            <a:pPr marL="0" indent="0"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Michael Kenya Kubo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Kyoto University</a:t>
            </a:r>
          </a:p>
          <a:p>
            <a:pPr marL="0" indent="0"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Makoto Inagaki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KEK</a:t>
            </a:r>
          </a:p>
          <a:p>
            <a:pPr marL="0" indent="0"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Go Yoshida,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Soshi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Takeshita,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Naritoshi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Kawamura, Patrick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Strasser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, 	Yasuhiro Miyake,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Koichiro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Shimomura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National Museum of Japanese History</a:t>
            </a:r>
          </a:p>
          <a:p>
            <a:pPr marL="0" indent="0"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Tsutomu Saito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4"/>
          <a:srcRect l="1447" t="7198" r="508" b="6110"/>
          <a:stretch/>
        </p:blipFill>
        <p:spPr>
          <a:xfrm>
            <a:off x="9982200" y="1797049"/>
            <a:ext cx="1780769" cy="1968219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5"/>
          <a:srcRect t="6307" r="168" b="5420"/>
          <a:stretch/>
        </p:blipFill>
        <p:spPr>
          <a:xfrm>
            <a:off x="7474369" y="1797049"/>
            <a:ext cx="1780769" cy="1968219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 flipH="1">
            <a:off x="7569200" y="3792686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Dr. Inagaki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flipH="1">
            <a:off x="9991738" y="3792686"/>
            <a:ext cx="1816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Dr. Yoshida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07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44550" y="1797049"/>
            <a:ext cx="10515600" cy="468841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Muonic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atom formation and muon decay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Muon lifetime measurement </a:t>
            </a:r>
          </a:p>
          <a:p>
            <a:pPr>
              <a:spcBef>
                <a:spcPts val="600"/>
              </a:spcBef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Experimental</a:t>
            </a:r>
          </a:p>
          <a:p>
            <a:pPr>
              <a:spcBef>
                <a:spcPts val="600"/>
              </a:spcBef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Lifetime spectrum analysis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Calibration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Depth profile analysis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Application to Japanese sword analysis</a:t>
            </a:r>
          </a:p>
          <a:p>
            <a:pPr>
              <a:spcBef>
                <a:spcPts val="600"/>
              </a:spcBef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  <a:p>
            <a:pPr marL="0" indent="0">
              <a:spcBef>
                <a:spcPts val="600"/>
              </a:spcBef>
              <a:buNone/>
            </a:pPr>
            <a:endParaRPr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A752E1E-35D5-30D6-5318-A4F2DD7F94AE}"/>
              </a:ext>
            </a:extLst>
          </p:cNvPr>
          <p:cNvSpPr txBox="1"/>
          <p:nvPr/>
        </p:nvSpPr>
        <p:spPr>
          <a:xfrm>
            <a:off x="3034144" y="5894685"/>
            <a:ext cx="9054379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Published : K</a:t>
            </a: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Ninomiya </a:t>
            </a:r>
            <a:r>
              <a:rPr lang="en-US" altLang="ja-JP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al., </a:t>
            </a: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Scientific Reports, 14, 1797 (2024) </a:t>
            </a:r>
          </a:p>
        </p:txBody>
      </p:sp>
    </p:spTree>
    <p:extLst>
      <p:ext uri="{BB962C8B-B14F-4D97-AF65-F5344CB8AC3E}">
        <p14:creationId xmlns:p14="http://schemas.microsoft.com/office/powerpoint/2010/main" val="154893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Muonic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atom formation and muon decay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98948" y="3987625"/>
            <a:ext cx="3332181" cy="2072793"/>
            <a:chOff x="4116918" y="1174039"/>
            <a:chExt cx="3332181" cy="2072793"/>
          </a:xfrm>
        </p:grpSpPr>
        <p:grpSp>
          <p:nvGrpSpPr>
            <p:cNvPr id="13" name="グループ化 490"/>
            <p:cNvGrpSpPr>
              <a:grpSpLocks noChangeAspect="1"/>
            </p:cNvGrpSpPr>
            <p:nvPr/>
          </p:nvGrpSpPr>
          <p:grpSpPr bwMode="auto">
            <a:xfrm>
              <a:off x="4586836" y="1616470"/>
              <a:ext cx="2862263" cy="1058862"/>
              <a:chOff x="984250" y="20669250"/>
              <a:chExt cx="3833801" cy="1411294"/>
            </a:xfrm>
          </p:grpSpPr>
          <p:grpSp>
            <p:nvGrpSpPr>
              <p:cNvPr id="19" name="グループ化 465"/>
              <p:cNvGrpSpPr>
                <a:grpSpLocks noChangeAspect="1"/>
              </p:cNvGrpSpPr>
              <p:nvPr/>
            </p:nvGrpSpPr>
            <p:grpSpPr bwMode="auto">
              <a:xfrm>
                <a:off x="984250" y="20846984"/>
                <a:ext cx="3833801" cy="1233560"/>
                <a:chOff x="1784350" y="13557154"/>
                <a:chExt cx="5111750" cy="1644746"/>
              </a:xfrm>
            </p:grpSpPr>
            <p:sp>
              <p:nvSpPr>
                <p:cNvPr id="22" name="円/楕円 33"/>
                <p:cNvSpPr/>
                <p:nvPr/>
              </p:nvSpPr>
              <p:spPr>
                <a:xfrm>
                  <a:off x="1784350" y="13647416"/>
                  <a:ext cx="5066388" cy="1464189"/>
                </a:xfrm>
                <a:prstGeom prst="ellipse">
                  <a:avLst/>
                </a:prstGeom>
                <a:noFill/>
                <a:ln w="28575">
                  <a:solidFill>
                    <a:srgbClr val="1D1DF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円/楕円 34"/>
                <p:cNvSpPr/>
                <p:nvPr/>
              </p:nvSpPr>
              <p:spPr>
                <a:xfrm>
                  <a:off x="2461948" y="13847734"/>
                  <a:ext cx="3722532" cy="998697"/>
                </a:xfrm>
                <a:prstGeom prst="ellipse">
                  <a:avLst/>
                </a:prstGeom>
                <a:noFill/>
                <a:ln w="28575">
                  <a:solidFill>
                    <a:srgbClr val="1D1DF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円/楕円 35"/>
                <p:cNvSpPr/>
                <p:nvPr/>
              </p:nvSpPr>
              <p:spPr>
                <a:xfrm>
                  <a:off x="2909900" y="14090356"/>
                  <a:ext cx="2903179" cy="533204"/>
                </a:xfrm>
                <a:prstGeom prst="ellipse">
                  <a:avLst/>
                </a:prstGeom>
                <a:noFill/>
                <a:ln w="28575">
                  <a:solidFill>
                    <a:srgbClr val="008A3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円/楕円 36"/>
                <p:cNvSpPr/>
                <p:nvPr/>
              </p:nvSpPr>
              <p:spPr>
                <a:xfrm>
                  <a:off x="4007096" y="13912622"/>
                  <a:ext cx="666258" cy="66579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0000"/>
                    </a:gs>
                    <a:gs pos="59000">
                      <a:srgbClr val="FFC000"/>
                    </a:gs>
                    <a:gs pos="100000">
                      <a:srgbClr val="FFFF00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円/楕円 37"/>
                <p:cNvSpPr/>
                <p:nvPr/>
              </p:nvSpPr>
              <p:spPr>
                <a:xfrm>
                  <a:off x="3207588" y="14386580"/>
                  <a:ext cx="354393" cy="35546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3FE54F"/>
                    </a:gs>
                    <a:gs pos="59000">
                      <a:srgbClr val="A4D86A"/>
                    </a:gs>
                    <a:gs pos="100000">
                      <a:srgbClr val="B0FD03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円/楕円 38"/>
                <p:cNvSpPr>
                  <a:spLocks noChangeAspect="1"/>
                </p:cNvSpPr>
                <p:nvPr/>
              </p:nvSpPr>
              <p:spPr>
                <a:xfrm>
                  <a:off x="4985219" y="13557154"/>
                  <a:ext cx="221141" cy="2228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" name="円/楕円 39"/>
                <p:cNvSpPr>
                  <a:spLocks noChangeAspect="1"/>
                </p:cNvSpPr>
                <p:nvPr/>
              </p:nvSpPr>
              <p:spPr>
                <a:xfrm>
                  <a:off x="5339610" y="14623559"/>
                  <a:ext cx="223977" cy="2228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" name="円/楕円 40"/>
                <p:cNvSpPr>
                  <a:spLocks noChangeAspect="1"/>
                </p:cNvSpPr>
                <p:nvPr/>
              </p:nvSpPr>
              <p:spPr>
                <a:xfrm>
                  <a:off x="3162226" y="13825165"/>
                  <a:ext cx="221141" cy="22005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" name="円/楕円 41"/>
                <p:cNvSpPr>
                  <a:spLocks noChangeAspect="1"/>
                </p:cNvSpPr>
                <p:nvPr/>
              </p:nvSpPr>
              <p:spPr>
                <a:xfrm>
                  <a:off x="1784350" y="14045217"/>
                  <a:ext cx="221141" cy="22287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" name="円/楕円 42"/>
                <p:cNvSpPr>
                  <a:spLocks noChangeAspect="1"/>
                </p:cNvSpPr>
                <p:nvPr/>
              </p:nvSpPr>
              <p:spPr>
                <a:xfrm>
                  <a:off x="6674959" y="14445824"/>
                  <a:ext cx="221141" cy="22287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" name="円/楕円 43"/>
                <p:cNvSpPr>
                  <a:spLocks noChangeAspect="1"/>
                </p:cNvSpPr>
                <p:nvPr/>
              </p:nvSpPr>
              <p:spPr>
                <a:xfrm>
                  <a:off x="3561981" y="14979028"/>
                  <a:ext cx="223975" cy="22287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0" name="円/楕円 31"/>
              <p:cNvSpPr/>
              <p:nvPr/>
            </p:nvSpPr>
            <p:spPr>
              <a:xfrm>
                <a:off x="1207517" y="20669250"/>
                <a:ext cx="265792" cy="266601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cxnSp>
            <p:nvCxnSpPr>
              <p:cNvPr id="21" name="図形 41"/>
              <p:cNvCxnSpPr>
                <a:stCxn id="20" idx="6"/>
                <a:endCxn id="26" idx="1"/>
              </p:cNvCxnSpPr>
              <p:nvPr/>
            </p:nvCxnSpPr>
            <p:spPr>
              <a:xfrm>
                <a:off x="1473309" y="20802550"/>
                <a:ext cx="616640" cy="706705"/>
              </a:xfrm>
              <a:prstGeom prst="curvedConnector2">
                <a:avLst/>
              </a:prstGeom>
              <a:ln w="38100">
                <a:solidFill>
                  <a:schemeClr val="accent3">
                    <a:lumMod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テキスト ボックス 47"/>
            <p:cNvSpPr txBox="1">
              <a:spLocks noChangeArrowheads="1"/>
            </p:cNvSpPr>
            <p:nvPr/>
          </p:nvSpPr>
          <p:spPr bwMode="auto">
            <a:xfrm>
              <a:off x="5707611" y="1207373"/>
              <a:ext cx="1379537" cy="400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nucleus</a:t>
              </a:r>
              <a:endParaRPr lang="ja-JP" altLang="en-US" sz="20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5" name="テキスト ボックス 48"/>
            <p:cNvSpPr txBox="1">
              <a:spLocks noChangeArrowheads="1"/>
            </p:cNvSpPr>
            <p:nvPr/>
          </p:nvSpPr>
          <p:spPr bwMode="auto">
            <a:xfrm>
              <a:off x="4534448" y="2846782"/>
              <a:ext cx="108743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electron</a:t>
              </a:r>
              <a:endParaRPr lang="ja-JP" altLang="en-US" sz="20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6" name="テキスト ボックス 49"/>
            <p:cNvSpPr txBox="1">
              <a:spLocks noChangeArrowheads="1"/>
            </p:cNvSpPr>
            <p:nvPr/>
          </p:nvSpPr>
          <p:spPr bwMode="auto">
            <a:xfrm>
              <a:off x="4116918" y="1174039"/>
              <a:ext cx="1295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muon</a:t>
              </a:r>
              <a:endParaRPr lang="ja-JP" altLang="en-US" sz="20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endParaRPr>
            </a:p>
          </p:txBody>
        </p:sp>
        <p:cxnSp>
          <p:nvCxnSpPr>
            <p:cNvPr id="17" name="直線矢印コネクタ 16"/>
            <p:cNvCxnSpPr/>
            <p:nvPr/>
          </p:nvCxnSpPr>
          <p:spPr>
            <a:xfrm>
              <a:off x="5956849" y="1655363"/>
              <a:ext cx="82550" cy="3976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 flipV="1">
              <a:off x="4988474" y="2630882"/>
              <a:ext cx="400050" cy="2413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グループ化 32"/>
          <p:cNvGrpSpPr/>
          <p:nvPr/>
        </p:nvGrpSpPr>
        <p:grpSpPr>
          <a:xfrm>
            <a:off x="4341444" y="4563406"/>
            <a:ext cx="2874963" cy="1636713"/>
            <a:chOff x="4644008" y="3579862"/>
            <a:chExt cx="2874963" cy="1636713"/>
          </a:xfrm>
        </p:grpSpPr>
        <p:grpSp>
          <p:nvGrpSpPr>
            <p:cNvPr id="34" name="グループ化 13"/>
            <p:cNvGrpSpPr>
              <a:grpSpLocks noChangeAspect="1"/>
            </p:cNvGrpSpPr>
            <p:nvPr/>
          </p:nvGrpSpPr>
          <p:grpSpPr bwMode="auto">
            <a:xfrm>
              <a:off x="4644008" y="3579862"/>
              <a:ext cx="2874963" cy="1300163"/>
              <a:chOff x="704850" y="3873500"/>
              <a:chExt cx="3833813" cy="1733536"/>
            </a:xfrm>
          </p:grpSpPr>
          <p:sp>
            <p:nvSpPr>
              <p:cNvPr id="36" name="円/楕円 12"/>
              <p:cNvSpPr/>
              <p:nvPr/>
            </p:nvSpPr>
            <p:spPr bwMode="auto">
              <a:xfrm>
                <a:off x="1536815" y="4265081"/>
                <a:ext cx="2178350" cy="400046"/>
              </a:xfrm>
              <a:prstGeom prst="ellipse">
                <a:avLst/>
              </a:prstGeom>
              <a:noFill/>
              <a:ln w="28575">
                <a:solidFill>
                  <a:srgbClr val="008A3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grpSp>
            <p:nvGrpSpPr>
              <p:cNvPr id="37" name="グループ化 452"/>
              <p:cNvGrpSpPr>
                <a:grpSpLocks noChangeAspect="1"/>
              </p:cNvGrpSpPr>
              <p:nvPr/>
            </p:nvGrpSpPr>
            <p:grpSpPr bwMode="auto">
              <a:xfrm>
                <a:off x="704850" y="3873500"/>
                <a:ext cx="3833813" cy="1233488"/>
                <a:chOff x="1784350" y="13557250"/>
                <a:chExt cx="5111766" cy="1644010"/>
              </a:xfrm>
            </p:grpSpPr>
            <p:sp>
              <p:nvSpPr>
                <p:cNvPr id="41" name="円/楕円 17"/>
                <p:cNvSpPr/>
                <p:nvPr/>
              </p:nvSpPr>
              <p:spPr>
                <a:xfrm>
                  <a:off x="1784350" y="13647525"/>
                  <a:ext cx="5066604" cy="1464151"/>
                </a:xfrm>
                <a:prstGeom prst="ellipse">
                  <a:avLst/>
                </a:prstGeom>
                <a:noFill/>
                <a:ln w="28575">
                  <a:solidFill>
                    <a:srgbClr val="1D1DF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円/楕円 18"/>
                <p:cNvSpPr/>
                <p:nvPr/>
              </p:nvSpPr>
              <p:spPr>
                <a:xfrm>
                  <a:off x="2461779" y="13847824"/>
                  <a:ext cx="3723037" cy="998669"/>
                </a:xfrm>
                <a:prstGeom prst="ellipse">
                  <a:avLst/>
                </a:prstGeom>
                <a:noFill/>
                <a:ln w="28575">
                  <a:solidFill>
                    <a:srgbClr val="1D1DF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円/楕円 19"/>
                <p:cNvSpPr/>
                <p:nvPr/>
              </p:nvSpPr>
              <p:spPr>
                <a:xfrm>
                  <a:off x="3472277" y="14129934"/>
                  <a:ext cx="1735912" cy="355458"/>
                </a:xfrm>
                <a:prstGeom prst="ellipse">
                  <a:avLst/>
                </a:prstGeom>
                <a:noFill/>
                <a:ln w="28575">
                  <a:solidFill>
                    <a:srgbClr val="008A3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円/楕円 20"/>
                <p:cNvSpPr/>
                <p:nvPr/>
              </p:nvSpPr>
              <p:spPr>
                <a:xfrm>
                  <a:off x="4005753" y="13912708"/>
                  <a:ext cx="668960" cy="66577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0000"/>
                    </a:gs>
                    <a:gs pos="59000">
                      <a:srgbClr val="FFC000"/>
                    </a:gs>
                    <a:gs pos="100000">
                      <a:srgbClr val="FFFF00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フリーフォーム 44"/>
                <p:cNvSpPr/>
                <p:nvPr/>
              </p:nvSpPr>
              <p:spPr>
                <a:xfrm>
                  <a:off x="3822282" y="14445897"/>
                  <a:ext cx="1033079" cy="47958"/>
                </a:xfrm>
                <a:custGeom>
                  <a:avLst/>
                  <a:gdLst>
                    <a:gd name="connsiteX0" fmla="*/ 0 w 1514475"/>
                    <a:gd name="connsiteY0" fmla="*/ 38100 h 139700"/>
                    <a:gd name="connsiteX1" fmla="*/ 695325 w 1514475"/>
                    <a:gd name="connsiteY1" fmla="*/ 133350 h 139700"/>
                    <a:gd name="connsiteX2" fmla="*/ 1514475 w 1514475"/>
                    <a:gd name="connsiteY2" fmla="*/ 0 h 139700"/>
                    <a:gd name="connsiteX3" fmla="*/ 1514475 w 1514475"/>
                    <a:gd name="connsiteY3" fmla="*/ 0 h 139700"/>
                    <a:gd name="connsiteX0" fmla="*/ 0 w 1876425"/>
                    <a:gd name="connsiteY0" fmla="*/ 171450 h 273050"/>
                    <a:gd name="connsiteX1" fmla="*/ 695325 w 1876425"/>
                    <a:gd name="connsiteY1" fmla="*/ 266700 h 273050"/>
                    <a:gd name="connsiteX2" fmla="*/ 1514475 w 1876425"/>
                    <a:gd name="connsiteY2" fmla="*/ 133350 h 273050"/>
                    <a:gd name="connsiteX3" fmla="*/ 1876425 w 1876425"/>
                    <a:gd name="connsiteY3" fmla="*/ 0 h 273050"/>
                    <a:gd name="connsiteX0" fmla="*/ 0 w 1876425"/>
                    <a:gd name="connsiteY0" fmla="*/ 171450 h 275167"/>
                    <a:gd name="connsiteX1" fmla="*/ 695325 w 1876425"/>
                    <a:gd name="connsiteY1" fmla="*/ 266700 h 275167"/>
                    <a:gd name="connsiteX2" fmla="*/ 1298575 w 1876425"/>
                    <a:gd name="connsiteY2" fmla="*/ 222250 h 275167"/>
                    <a:gd name="connsiteX3" fmla="*/ 1876425 w 1876425"/>
                    <a:gd name="connsiteY3" fmla="*/ 0 h 275167"/>
                    <a:gd name="connsiteX0" fmla="*/ 0 w 1298575"/>
                    <a:gd name="connsiteY0" fmla="*/ 0 h 103717"/>
                    <a:gd name="connsiteX1" fmla="*/ 695325 w 1298575"/>
                    <a:gd name="connsiteY1" fmla="*/ 95250 h 103717"/>
                    <a:gd name="connsiteX2" fmla="*/ 1298575 w 1298575"/>
                    <a:gd name="connsiteY2" fmla="*/ 50800 h 103717"/>
                    <a:gd name="connsiteX0" fmla="*/ 0 w 1216025"/>
                    <a:gd name="connsiteY0" fmla="*/ 0 h 103717"/>
                    <a:gd name="connsiteX1" fmla="*/ 695325 w 1216025"/>
                    <a:gd name="connsiteY1" fmla="*/ 95250 h 103717"/>
                    <a:gd name="connsiteX2" fmla="*/ 1216025 w 1216025"/>
                    <a:gd name="connsiteY2" fmla="*/ 50800 h 103717"/>
                    <a:gd name="connsiteX0" fmla="*/ 0 w 1031875"/>
                    <a:gd name="connsiteY0" fmla="*/ 0 h 51858"/>
                    <a:gd name="connsiteX1" fmla="*/ 511175 w 1031875"/>
                    <a:gd name="connsiteY1" fmla="*/ 50800 h 51858"/>
                    <a:gd name="connsiteX2" fmla="*/ 1031875 w 1031875"/>
                    <a:gd name="connsiteY2" fmla="*/ 6350 h 51858"/>
                    <a:gd name="connsiteX0" fmla="*/ 0 w 1031875"/>
                    <a:gd name="connsiteY0" fmla="*/ 0 h 51858"/>
                    <a:gd name="connsiteX1" fmla="*/ 511175 w 1031875"/>
                    <a:gd name="connsiteY1" fmla="*/ 50800 h 51858"/>
                    <a:gd name="connsiteX2" fmla="*/ 1031875 w 1031875"/>
                    <a:gd name="connsiteY2" fmla="*/ 6350 h 518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31875" h="51858">
                      <a:moveTo>
                        <a:pt x="0" y="0"/>
                      </a:moveTo>
                      <a:cubicBezTo>
                        <a:pt x="221456" y="50800"/>
                        <a:pt x="339196" y="49742"/>
                        <a:pt x="511175" y="50800"/>
                      </a:cubicBezTo>
                      <a:cubicBezTo>
                        <a:pt x="683154" y="51858"/>
                        <a:pt x="835025" y="50800"/>
                        <a:pt x="1031875" y="6350"/>
                      </a:cubicBezTo>
                    </a:path>
                  </a:pathLst>
                </a:custGeom>
                <a:ln w="28575">
                  <a:solidFill>
                    <a:srgbClr val="008A3E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" name="円/楕円 22"/>
                <p:cNvSpPr/>
                <p:nvPr/>
              </p:nvSpPr>
              <p:spPr>
                <a:xfrm>
                  <a:off x="3695265" y="14268167"/>
                  <a:ext cx="355650" cy="3554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3FE54F"/>
                    </a:gs>
                    <a:gs pos="59000">
                      <a:srgbClr val="A4D86A"/>
                    </a:gs>
                    <a:gs pos="100000">
                      <a:srgbClr val="B0FD03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" name="円/楕円 23"/>
                <p:cNvSpPr>
                  <a:spLocks noChangeAspect="1"/>
                </p:cNvSpPr>
                <p:nvPr/>
              </p:nvSpPr>
              <p:spPr>
                <a:xfrm>
                  <a:off x="4985201" y="13557250"/>
                  <a:ext cx="222988" cy="22286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円/楕円 24"/>
                <p:cNvSpPr>
                  <a:spLocks noChangeAspect="1"/>
                </p:cNvSpPr>
                <p:nvPr/>
              </p:nvSpPr>
              <p:spPr>
                <a:xfrm>
                  <a:off x="5340851" y="14623625"/>
                  <a:ext cx="222988" cy="22286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" name="円/楕円 25"/>
                <p:cNvSpPr>
                  <a:spLocks noChangeAspect="1"/>
                </p:cNvSpPr>
                <p:nvPr/>
              </p:nvSpPr>
              <p:spPr>
                <a:xfrm>
                  <a:off x="3161789" y="13825255"/>
                  <a:ext cx="222988" cy="22004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0" name="円/楕円 26"/>
                <p:cNvSpPr>
                  <a:spLocks noChangeAspect="1"/>
                </p:cNvSpPr>
                <p:nvPr/>
              </p:nvSpPr>
              <p:spPr>
                <a:xfrm>
                  <a:off x="1784350" y="14045301"/>
                  <a:ext cx="222988" cy="22286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" name="円/楕円 27"/>
                <p:cNvSpPr>
                  <a:spLocks noChangeAspect="1"/>
                </p:cNvSpPr>
                <p:nvPr/>
              </p:nvSpPr>
              <p:spPr>
                <a:xfrm>
                  <a:off x="6673128" y="14445897"/>
                  <a:ext cx="222988" cy="22286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" name="円/楕円 28"/>
                <p:cNvSpPr>
                  <a:spLocks noChangeAspect="1"/>
                </p:cNvSpPr>
                <p:nvPr/>
              </p:nvSpPr>
              <p:spPr>
                <a:xfrm>
                  <a:off x="3562601" y="14979084"/>
                  <a:ext cx="222988" cy="22286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59000">
                      <a:srgbClr val="8FE2FF"/>
                    </a:gs>
                    <a:gs pos="100000">
                      <a:srgbClr val="D1F3FF"/>
                    </a:gs>
                  </a:gsLst>
                  <a:lin ang="135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ja-JP" altLang="en-US">
                    <a:latin typeface="Arial" panose="020B0604020202020204" pitchFamily="34" charset="0"/>
                    <a:ea typeface="Arial Unicode MS" panose="020B0604020202020204" pitchFamily="50" charset="-128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8" name="円/楕円 14"/>
              <p:cNvSpPr/>
              <p:nvPr/>
            </p:nvSpPr>
            <p:spPr bwMode="auto">
              <a:xfrm>
                <a:off x="1689236" y="4451346"/>
                <a:ext cx="266737" cy="266698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cxnSp>
            <p:nvCxnSpPr>
              <p:cNvPr id="39" name="図形 484"/>
              <p:cNvCxnSpPr>
                <a:stCxn id="38" idx="7"/>
              </p:cNvCxnSpPr>
              <p:nvPr/>
            </p:nvCxnSpPr>
            <p:spPr bwMode="auto">
              <a:xfrm rot="5400000" flipH="1" flipV="1">
                <a:off x="2024777" y="4338086"/>
                <a:ext cx="44449" cy="262503"/>
              </a:xfrm>
              <a:prstGeom prst="curvedConnector3">
                <a:avLst>
                  <a:gd name="adj1" fmla="val 702153"/>
                </a:avLst>
              </a:prstGeom>
              <a:ln w="38100">
                <a:solidFill>
                  <a:schemeClr val="accent3">
                    <a:lumMod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フリーフォーム 39"/>
              <p:cNvSpPr/>
              <p:nvPr/>
            </p:nvSpPr>
            <p:spPr bwMode="auto">
              <a:xfrm>
                <a:off x="2044886" y="4540245"/>
                <a:ext cx="1682982" cy="1066791"/>
              </a:xfrm>
              <a:custGeom>
                <a:avLst/>
                <a:gdLst>
                  <a:gd name="connsiteX0" fmla="*/ 0 w 1302589"/>
                  <a:gd name="connsiteY0" fmla="*/ 44570 h 1147313"/>
                  <a:gd name="connsiteX1" fmla="*/ 120770 w 1302589"/>
                  <a:gd name="connsiteY1" fmla="*/ 27317 h 1147313"/>
                  <a:gd name="connsiteX2" fmla="*/ 112143 w 1302589"/>
                  <a:gd name="connsiteY2" fmla="*/ 208472 h 1147313"/>
                  <a:gd name="connsiteX3" fmla="*/ 310551 w 1302589"/>
                  <a:gd name="connsiteY3" fmla="*/ 148087 h 1147313"/>
                  <a:gd name="connsiteX4" fmla="*/ 276045 w 1302589"/>
                  <a:gd name="connsiteY4" fmla="*/ 458638 h 1147313"/>
                  <a:gd name="connsiteX5" fmla="*/ 603849 w 1302589"/>
                  <a:gd name="connsiteY5" fmla="*/ 268857 h 1147313"/>
                  <a:gd name="connsiteX6" fmla="*/ 431321 w 1302589"/>
                  <a:gd name="connsiteY6" fmla="*/ 769189 h 1147313"/>
                  <a:gd name="connsiteX7" fmla="*/ 974785 w 1302589"/>
                  <a:gd name="connsiteY7" fmla="*/ 311989 h 1147313"/>
                  <a:gd name="connsiteX8" fmla="*/ 655608 w 1302589"/>
                  <a:gd name="connsiteY8" fmla="*/ 1062487 h 1147313"/>
                  <a:gd name="connsiteX9" fmla="*/ 1061049 w 1302589"/>
                  <a:gd name="connsiteY9" fmla="*/ 820947 h 1147313"/>
                  <a:gd name="connsiteX10" fmla="*/ 1302589 w 1302589"/>
                  <a:gd name="connsiteY10" fmla="*/ 864079 h 1147313"/>
                  <a:gd name="connsiteX11" fmla="*/ 1302589 w 1302589"/>
                  <a:gd name="connsiteY11" fmla="*/ 864079 h 1147313"/>
                  <a:gd name="connsiteX0" fmla="*/ 0 w 1507430"/>
                  <a:gd name="connsiteY0" fmla="*/ 44570 h 1147313"/>
                  <a:gd name="connsiteX1" fmla="*/ 120770 w 1507430"/>
                  <a:gd name="connsiteY1" fmla="*/ 27317 h 1147313"/>
                  <a:gd name="connsiteX2" fmla="*/ 112143 w 1507430"/>
                  <a:gd name="connsiteY2" fmla="*/ 208472 h 1147313"/>
                  <a:gd name="connsiteX3" fmla="*/ 310551 w 1507430"/>
                  <a:gd name="connsiteY3" fmla="*/ 148087 h 1147313"/>
                  <a:gd name="connsiteX4" fmla="*/ 276045 w 1507430"/>
                  <a:gd name="connsiteY4" fmla="*/ 458638 h 1147313"/>
                  <a:gd name="connsiteX5" fmla="*/ 603849 w 1507430"/>
                  <a:gd name="connsiteY5" fmla="*/ 268857 h 1147313"/>
                  <a:gd name="connsiteX6" fmla="*/ 431321 w 1507430"/>
                  <a:gd name="connsiteY6" fmla="*/ 769189 h 1147313"/>
                  <a:gd name="connsiteX7" fmla="*/ 974785 w 1507430"/>
                  <a:gd name="connsiteY7" fmla="*/ 311989 h 1147313"/>
                  <a:gd name="connsiteX8" fmla="*/ 655608 w 1507430"/>
                  <a:gd name="connsiteY8" fmla="*/ 1062487 h 1147313"/>
                  <a:gd name="connsiteX9" fmla="*/ 1061049 w 1507430"/>
                  <a:gd name="connsiteY9" fmla="*/ 820947 h 1147313"/>
                  <a:gd name="connsiteX10" fmla="*/ 1302589 w 1507430"/>
                  <a:gd name="connsiteY10" fmla="*/ 864079 h 1147313"/>
                  <a:gd name="connsiteX11" fmla="*/ 1507430 w 1507430"/>
                  <a:gd name="connsiteY11" fmla="*/ 1055298 h 1147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07430" h="1147313">
                    <a:moveTo>
                      <a:pt x="0" y="44570"/>
                    </a:moveTo>
                    <a:cubicBezTo>
                      <a:pt x="51039" y="22285"/>
                      <a:pt x="102079" y="0"/>
                      <a:pt x="120770" y="27317"/>
                    </a:cubicBezTo>
                    <a:cubicBezTo>
                      <a:pt x="139461" y="54634"/>
                      <a:pt x="80513" y="188344"/>
                      <a:pt x="112143" y="208472"/>
                    </a:cubicBezTo>
                    <a:cubicBezTo>
                      <a:pt x="143773" y="228600"/>
                      <a:pt x="283234" y="106393"/>
                      <a:pt x="310551" y="148087"/>
                    </a:cubicBezTo>
                    <a:cubicBezTo>
                      <a:pt x="337868" y="189781"/>
                      <a:pt x="227162" y="438510"/>
                      <a:pt x="276045" y="458638"/>
                    </a:cubicBezTo>
                    <a:cubicBezTo>
                      <a:pt x="324928" y="478766"/>
                      <a:pt x="577970" y="217099"/>
                      <a:pt x="603849" y="268857"/>
                    </a:cubicBezTo>
                    <a:cubicBezTo>
                      <a:pt x="629728" y="320615"/>
                      <a:pt x="369498" y="762000"/>
                      <a:pt x="431321" y="769189"/>
                    </a:cubicBezTo>
                    <a:cubicBezTo>
                      <a:pt x="493144" y="776378"/>
                      <a:pt x="937404" y="263106"/>
                      <a:pt x="974785" y="311989"/>
                    </a:cubicBezTo>
                    <a:cubicBezTo>
                      <a:pt x="1012166" y="360872"/>
                      <a:pt x="641231" y="977661"/>
                      <a:pt x="655608" y="1062487"/>
                    </a:cubicBezTo>
                    <a:cubicBezTo>
                      <a:pt x="669985" y="1147313"/>
                      <a:pt x="953219" y="854015"/>
                      <a:pt x="1061049" y="820947"/>
                    </a:cubicBezTo>
                    <a:cubicBezTo>
                      <a:pt x="1168879" y="787879"/>
                      <a:pt x="1228192" y="825021"/>
                      <a:pt x="1302589" y="864079"/>
                    </a:cubicBezTo>
                    <a:cubicBezTo>
                      <a:pt x="1376986" y="903138"/>
                      <a:pt x="1439150" y="991558"/>
                      <a:pt x="1507430" y="1055298"/>
                    </a:cubicBezTo>
                  </a:path>
                </a:pathLst>
              </a:custGeom>
              <a:ln w="57150">
                <a:solidFill>
                  <a:srgbClr val="7030A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5" name="テキスト ボックス 52"/>
            <p:cNvSpPr txBox="1">
              <a:spLocks noChangeArrowheads="1"/>
            </p:cNvSpPr>
            <p:nvPr/>
          </p:nvSpPr>
          <p:spPr bwMode="auto">
            <a:xfrm>
              <a:off x="4979869" y="4816465"/>
              <a:ext cx="184829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dirty="0" err="1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muonic</a:t>
              </a:r>
              <a:r>
                <a:rPr lang="en-US" altLang="ja-JP" sz="2000" dirty="0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 X-ray</a:t>
              </a:r>
              <a:endParaRPr lang="ja-JP" altLang="en-US" sz="20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8016404" y="4519474"/>
            <a:ext cx="3445652" cy="1943014"/>
            <a:chOff x="4508565" y="5640851"/>
            <a:chExt cx="3445652" cy="1943014"/>
          </a:xfrm>
        </p:grpSpPr>
        <p:grpSp>
          <p:nvGrpSpPr>
            <p:cNvPr id="54" name="グループ化 452"/>
            <p:cNvGrpSpPr>
              <a:grpSpLocks noChangeAspect="1"/>
            </p:cNvGrpSpPr>
            <p:nvPr/>
          </p:nvGrpSpPr>
          <p:grpSpPr bwMode="auto">
            <a:xfrm>
              <a:off x="4988474" y="5640851"/>
              <a:ext cx="2874963" cy="925513"/>
              <a:chOff x="1784350" y="13557250"/>
              <a:chExt cx="5111766" cy="1644702"/>
            </a:xfrm>
          </p:grpSpPr>
          <p:sp>
            <p:nvSpPr>
              <p:cNvPr id="62" name="円/楕円 17"/>
              <p:cNvSpPr/>
              <p:nvPr/>
            </p:nvSpPr>
            <p:spPr>
              <a:xfrm>
                <a:off x="1784350" y="13647525"/>
                <a:ext cx="5066604" cy="1464151"/>
              </a:xfrm>
              <a:prstGeom prst="ellipse">
                <a:avLst/>
              </a:prstGeom>
              <a:noFill/>
              <a:ln w="28575">
                <a:solidFill>
                  <a:srgbClr val="1D1DF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3" name="円/楕円 18"/>
              <p:cNvSpPr/>
              <p:nvPr/>
            </p:nvSpPr>
            <p:spPr>
              <a:xfrm>
                <a:off x="2461779" y="13847824"/>
                <a:ext cx="3723037" cy="998669"/>
              </a:xfrm>
              <a:prstGeom prst="ellipse">
                <a:avLst/>
              </a:prstGeom>
              <a:noFill/>
              <a:ln w="28575">
                <a:solidFill>
                  <a:srgbClr val="1D1DF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4" name="円/楕円 19"/>
              <p:cNvSpPr/>
              <p:nvPr/>
            </p:nvSpPr>
            <p:spPr>
              <a:xfrm>
                <a:off x="3472277" y="14129934"/>
                <a:ext cx="1735912" cy="355458"/>
              </a:xfrm>
              <a:prstGeom prst="ellipse">
                <a:avLst/>
              </a:prstGeom>
              <a:noFill/>
              <a:ln w="28575">
                <a:solidFill>
                  <a:srgbClr val="008A3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5" name="円/楕円 20"/>
              <p:cNvSpPr/>
              <p:nvPr/>
            </p:nvSpPr>
            <p:spPr>
              <a:xfrm>
                <a:off x="4005753" y="13912708"/>
                <a:ext cx="668960" cy="665779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37000">
                    <a:srgbClr val="FF0000"/>
                  </a:gs>
                  <a:gs pos="100000">
                    <a:srgbClr val="C0000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6" name="フリーフォーム 65"/>
              <p:cNvSpPr/>
              <p:nvPr/>
            </p:nvSpPr>
            <p:spPr>
              <a:xfrm>
                <a:off x="3822282" y="14445897"/>
                <a:ext cx="1033079" cy="47958"/>
              </a:xfrm>
              <a:custGeom>
                <a:avLst/>
                <a:gdLst>
                  <a:gd name="connsiteX0" fmla="*/ 0 w 1514475"/>
                  <a:gd name="connsiteY0" fmla="*/ 38100 h 139700"/>
                  <a:gd name="connsiteX1" fmla="*/ 695325 w 1514475"/>
                  <a:gd name="connsiteY1" fmla="*/ 133350 h 139700"/>
                  <a:gd name="connsiteX2" fmla="*/ 1514475 w 1514475"/>
                  <a:gd name="connsiteY2" fmla="*/ 0 h 139700"/>
                  <a:gd name="connsiteX3" fmla="*/ 1514475 w 1514475"/>
                  <a:gd name="connsiteY3" fmla="*/ 0 h 139700"/>
                  <a:gd name="connsiteX0" fmla="*/ 0 w 1876425"/>
                  <a:gd name="connsiteY0" fmla="*/ 171450 h 273050"/>
                  <a:gd name="connsiteX1" fmla="*/ 695325 w 1876425"/>
                  <a:gd name="connsiteY1" fmla="*/ 266700 h 273050"/>
                  <a:gd name="connsiteX2" fmla="*/ 1514475 w 1876425"/>
                  <a:gd name="connsiteY2" fmla="*/ 133350 h 273050"/>
                  <a:gd name="connsiteX3" fmla="*/ 1876425 w 1876425"/>
                  <a:gd name="connsiteY3" fmla="*/ 0 h 273050"/>
                  <a:gd name="connsiteX0" fmla="*/ 0 w 1876425"/>
                  <a:gd name="connsiteY0" fmla="*/ 171450 h 275167"/>
                  <a:gd name="connsiteX1" fmla="*/ 695325 w 1876425"/>
                  <a:gd name="connsiteY1" fmla="*/ 266700 h 275167"/>
                  <a:gd name="connsiteX2" fmla="*/ 1298575 w 1876425"/>
                  <a:gd name="connsiteY2" fmla="*/ 222250 h 275167"/>
                  <a:gd name="connsiteX3" fmla="*/ 1876425 w 1876425"/>
                  <a:gd name="connsiteY3" fmla="*/ 0 h 275167"/>
                  <a:gd name="connsiteX0" fmla="*/ 0 w 1298575"/>
                  <a:gd name="connsiteY0" fmla="*/ 0 h 103717"/>
                  <a:gd name="connsiteX1" fmla="*/ 695325 w 1298575"/>
                  <a:gd name="connsiteY1" fmla="*/ 95250 h 103717"/>
                  <a:gd name="connsiteX2" fmla="*/ 1298575 w 1298575"/>
                  <a:gd name="connsiteY2" fmla="*/ 50800 h 103717"/>
                  <a:gd name="connsiteX0" fmla="*/ 0 w 1216025"/>
                  <a:gd name="connsiteY0" fmla="*/ 0 h 103717"/>
                  <a:gd name="connsiteX1" fmla="*/ 695325 w 1216025"/>
                  <a:gd name="connsiteY1" fmla="*/ 95250 h 103717"/>
                  <a:gd name="connsiteX2" fmla="*/ 1216025 w 1216025"/>
                  <a:gd name="connsiteY2" fmla="*/ 50800 h 103717"/>
                  <a:gd name="connsiteX0" fmla="*/ 0 w 1031875"/>
                  <a:gd name="connsiteY0" fmla="*/ 0 h 51858"/>
                  <a:gd name="connsiteX1" fmla="*/ 511175 w 1031875"/>
                  <a:gd name="connsiteY1" fmla="*/ 50800 h 51858"/>
                  <a:gd name="connsiteX2" fmla="*/ 1031875 w 1031875"/>
                  <a:gd name="connsiteY2" fmla="*/ 6350 h 51858"/>
                  <a:gd name="connsiteX0" fmla="*/ 0 w 1031875"/>
                  <a:gd name="connsiteY0" fmla="*/ 0 h 51858"/>
                  <a:gd name="connsiteX1" fmla="*/ 511175 w 1031875"/>
                  <a:gd name="connsiteY1" fmla="*/ 50800 h 51858"/>
                  <a:gd name="connsiteX2" fmla="*/ 1031875 w 1031875"/>
                  <a:gd name="connsiteY2" fmla="*/ 6350 h 51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1875" h="51858">
                    <a:moveTo>
                      <a:pt x="0" y="0"/>
                    </a:moveTo>
                    <a:cubicBezTo>
                      <a:pt x="221456" y="50800"/>
                      <a:pt x="339196" y="49742"/>
                      <a:pt x="511175" y="50800"/>
                    </a:cubicBezTo>
                    <a:cubicBezTo>
                      <a:pt x="683154" y="51858"/>
                      <a:pt x="835025" y="50800"/>
                      <a:pt x="1031875" y="6350"/>
                    </a:cubicBezTo>
                  </a:path>
                </a:pathLst>
              </a:cu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7" name="円/楕円 23"/>
              <p:cNvSpPr>
                <a:spLocks noChangeAspect="1"/>
              </p:cNvSpPr>
              <p:nvPr/>
            </p:nvSpPr>
            <p:spPr>
              <a:xfrm>
                <a:off x="4985201" y="13557250"/>
                <a:ext cx="222988" cy="222868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59000">
                    <a:srgbClr val="8FE2FF"/>
                  </a:gs>
                  <a:gs pos="100000">
                    <a:srgbClr val="D1F3FF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8" name="円/楕円 24"/>
              <p:cNvSpPr>
                <a:spLocks noChangeAspect="1"/>
              </p:cNvSpPr>
              <p:nvPr/>
            </p:nvSpPr>
            <p:spPr>
              <a:xfrm>
                <a:off x="5340851" y="14623625"/>
                <a:ext cx="222988" cy="222868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59000">
                    <a:srgbClr val="8FE2FF"/>
                  </a:gs>
                  <a:gs pos="100000">
                    <a:srgbClr val="D1F3FF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9" name="円/楕円 25"/>
              <p:cNvSpPr>
                <a:spLocks noChangeAspect="1"/>
              </p:cNvSpPr>
              <p:nvPr/>
            </p:nvSpPr>
            <p:spPr>
              <a:xfrm>
                <a:off x="3161789" y="13825255"/>
                <a:ext cx="222988" cy="220046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59000">
                    <a:srgbClr val="8FE2FF"/>
                  </a:gs>
                  <a:gs pos="100000">
                    <a:srgbClr val="D1F3FF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70" name="円/楕円 26"/>
              <p:cNvSpPr>
                <a:spLocks noChangeAspect="1"/>
              </p:cNvSpPr>
              <p:nvPr/>
            </p:nvSpPr>
            <p:spPr>
              <a:xfrm>
                <a:off x="1784350" y="14045301"/>
                <a:ext cx="222988" cy="222866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59000">
                    <a:srgbClr val="8FE2FF"/>
                  </a:gs>
                  <a:gs pos="100000">
                    <a:srgbClr val="D1F3FF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71" name="円/楕円 27"/>
              <p:cNvSpPr>
                <a:spLocks noChangeAspect="1"/>
              </p:cNvSpPr>
              <p:nvPr/>
            </p:nvSpPr>
            <p:spPr>
              <a:xfrm>
                <a:off x="6673128" y="14445897"/>
                <a:ext cx="222988" cy="222866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59000">
                    <a:srgbClr val="8FE2FF"/>
                  </a:gs>
                  <a:gs pos="100000">
                    <a:srgbClr val="D1F3FF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72" name="円/楕円 28"/>
              <p:cNvSpPr>
                <a:spLocks noChangeAspect="1"/>
              </p:cNvSpPr>
              <p:nvPr/>
            </p:nvSpPr>
            <p:spPr>
              <a:xfrm>
                <a:off x="3562601" y="14979084"/>
                <a:ext cx="222988" cy="222868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/>
                  </a:gs>
                  <a:gs pos="59000">
                    <a:srgbClr val="8FE2FF"/>
                  </a:gs>
                  <a:gs pos="100000">
                    <a:srgbClr val="D1F3FF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5" name="テキスト ボックス 52"/>
            <p:cNvSpPr txBox="1">
              <a:spLocks noChangeArrowheads="1"/>
            </p:cNvSpPr>
            <p:nvPr/>
          </p:nvSpPr>
          <p:spPr bwMode="auto">
            <a:xfrm>
              <a:off x="6471846" y="6489360"/>
              <a:ext cx="1482371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nuclear absorption</a:t>
              </a:r>
              <a:endParaRPr lang="ja-JP" altLang="en-US" sz="20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56" name="円/楕円 14"/>
            <p:cNvSpPr/>
            <p:nvPr/>
          </p:nvSpPr>
          <p:spPr bwMode="auto">
            <a:xfrm>
              <a:off x="6012412" y="6019428"/>
              <a:ext cx="200025" cy="200025"/>
            </a:xfrm>
            <a:prstGeom prst="ellipse">
              <a:avLst/>
            </a:prstGeom>
            <a:noFill/>
            <a:ln>
              <a:solidFill>
                <a:srgbClr val="00B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endParaRPr>
            </a:p>
          </p:txBody>
        </p:sp>
        <p:cxnSp>
          <p:nvCxnSpPr>
            <p:cNvPr id="57" name="図形 484"/>
            <p:cNvCxnSpPr/>
            <p:nvPr/>
          </p:nvCxnSpPr>
          <p:spPr bwMode="auto">
            <a:xfrm rot="5400000" flipH="1" flipV="1">
              <a:off x="6226402" y="5981369"/>
              <a:ext cx="33337" cy="196850"/>
            </a:xfrm>
            <a:prstGeom prst="curvedConnector3">
              <a:avLst>
                <a:gd name="adj1" fmla="val 735603"/>
              </a:avLst>
            </a:prstGeom>
            <a:ln w="38100">
              <a:solidFill>
                <a:schemeClr val="accent2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円/楕円 24"/>
            <p:cNvSpPr>
              <a:spLocks noChangeAspect="1"/>
            </p:cNvSpPr>
            <p:nvPr/>
          </p:nvSpPr>
          <p:spPr bwMode="auto">
            <a:xfrm>
              <a:off x="4858388" y="6473313"/>
              <a:ext cx="125413" cy="125413"/>
            </a:xfrm>
            <a:prstGeom prst="ellipse">
              <a:avLst/>
            </a:prstGeom>
            <a:gradFill flip="none" rotWithShape="1">
              <a:gsLst>
                <a:gs pos="0">
                  <a:srgbClr val="00B0F0"/>
                </a:gs>
                <a:gs pos="59000">
                  <a:srgbClr val="8FE2FF"/>
                </a:gs>
                <a:gs pos="100000">
                  <a:srgbClr val="D1F3FF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endParaRPr>
            </a:p>
          </p:txBody>
        </p:sp>
        <p:cxnSp>
          <p:nvCxnSpPr>
            <p:cNvPr id="59" name="直線矢印コネクタ 58"/>
            <p:cNvCxnSpPr/>
            <p:nvPr/>
          </p:nvCxnSpPr>
          <p:spPr>
            <a:xfrm flipH="1">
              <a:off x="5062387" y="6134173"/>
              <a:ext cx="1008758" cy="394032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テキスト ボックス 52"/>
            <p:cNvSpPr txBox="1">
              <a:spLocks noChangeArrowheads="1"/>
            </p:cNvSpPr>
            <p:nvPr/>
          </p:nvSpPr>
          <p:spPr bwMode="auto">
            <a:xfrm>
              <a:off x="4508565" y="6875979"/>
              <a:ext cx="1464923" cy="70788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latin typeface="Arial" panose="020B0604020202020204" pitchFamily="34" charset="0"/>
                  <a:ea typeface="Arial Unicode MS" pitchFamily="50" charset="-128"/>
                  <a:cs typeface="Arial" panose="020B0604020202020204" pitchFamily="34" charset="0"/>
                </a:rPr>
                <a:t>decay into electron</a:t>
              </a:r>
              <a:endParaRPr lang="ja-JP" altLang="en-US" sz="20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61" name="ひし形 60"/>
            <p:cNvSpPr/>
            <p:nvPr/>
          </p:nvSpPr>
          <p:spPr>
            <a:xfrm>
              <a:off x="5728331" y="6628817"/>
              <a:ext cx="832627" cy="503091"/>
            </a:xfrm>
            <a:prstGeom prst="diamond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r>
                <a:rPr kumimoji="1" lang="en-US" altLang="ja-JP" dirty="0">
                  <a:solidFill>
                    <a:schemeClr val="tx1"/>
                  </a:solidFill>
                  <a:latin typeface="Arial" panose="020B0604020202020204" pitchFamily="34" charset="0"/>
                  <a:ea typeface="Arial Unicode MS" panose="020B0604020202020204" pitchFamily="50" charset="-128"/>
                  <a:cs typeface="Arial" panose="020B0604020202020204" pitchFamily="34" charset="0"/>
                </a:rPr>
                <a:t>or</a:t>
              </a:r>
              <a:endParaRPr kumimoji="1"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74" name="右矢印 73"/>
          <p:cNvSpPr/>
          <p:nvPr/>
        </p:nvSpPr>
        <p:spPr>
          <a:xfrm>
            <a:off x="3767184" y="4714218"/>
            <a:ext cx="298450" cy="587375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75" name="テキスト ボックス 18"/>
          <p:cNvSpPr txBox="1">
            <a:spLocks noChangeArrowheads="1"/>
          </p:cNvSpPr>
          <p:nvPr/>
        </p:nvSpPr>
        <p:spPr bwMode="auto">
          <a:xfrm>
            <a:off x="584095" y="1834446"/>
            <a:ext cx="11011443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 muonic atom forms when a muon is captured into a muon atomic orbit.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Muonic X-rays are emitted in the de-excitation process of a muonic atom.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After a muon reaches to the muonic 1s state, the muon decays into an electron or is absorbed in a nucleus.</a:t>
            </a:r>
          </a:p>
        </p:txBody>
      </p:sp>
      <p:sp>
        <p:nvSpPr>
          <p:cNvPr id="76" name="右矢印 75"/>
          <p:cNvSpPr/>
          <p:nvPr/>
        </p:nvSpPr>
        <p:spPr>
          <a:xfrm>
            <a:off x="7706467" y="4714218"/>
            <a:ext cx="298450" cy="587375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44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Muon lifetime measurement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4990" y="1900008"/>
            <a:ext cx="4098601" cy="4213080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7870167" y="6194534"/>
            <a:ext cx="3646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A. Knecht et al., Eur. Phys. J. Plus 135, 777 (2020)</a:t>
            </a:r>
          </a:p>
          <a:p>
            <a:r>
              <a:rPr lang="fr-FR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T. Yamazaki et al., Phys. Scr. 11, 133 (1975)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761951" y="3344622"/>
            <a:ext cx="2245742" cy="6985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7"/>
          <p:cNvSpPr txBox="1">
            <a:spLocks noChangeArrowheads="1"/>
          </p:cNvSpPr>
          <p:nvPr/>
        </p:nvSpPr>
        <p:spPr bwMode="auto">
          <a:xfrm>
            <a:off x="761951" y="3304936"/>
            <a:ext cx="23172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Nuclear absorption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lang="en-US" altLang="ja-JP" sz="20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λ</a:t>
            </a:r>
            <a:r>
              <a:rPr lang="en-US" altLang="ja-JP" sz="2000" baseline="-250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absorption</a:t>
            </a:r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4600376" y="3214634"/>
            <a:ext cx="2092429" cy="707886"/>
            <a:chOff x="4282822" y="3431194"/>
            <a:chExt cx="2092429" cy="707886"/>
          </a:xfrm>
        </p:grpSpPr>
        <p:sp>
          <p:nvSpPr>
            <p:cNvPr id="15" name="角丸四角形 14"/>
            <p:cNvSpPr/>
            <p:nvPr/>
          </p:nvSpPr>
          <p:spPr>
            <a:xfrm>
              <a:off x="4282822" y="3442168"/>
              <a:ext cx="2006645" cy="696912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テキスト ボックス 9"/>
            <p:cNvSpPr txBox="1">
              <a:spLocks noChangeArrowheads="1"/>
            </p:cNvSpPr>
            <p:nvPr/>
          </p:nvSpPr>
          <p:spPr bwMode="auto">
            <a:xfrm>
              <a:off x="4282822" y="3431194"/>
              <a:ext cx="209242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Decay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(</a:t>
              </a:r>
              <a:r>
                <a:rPr lang="en-US" altLang="ja-JP" sz="2000" dirty="0" err="1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λ</a:t>
              </a:r>
              <a:r>
                <a:rPr lang="en-US" altLang="ja-JP" sz="2000" baseline="-25000" dirty="0" err="1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decay</a:t>
              </a:r>
              <a:r>
                <a:rPr lang="ja-JP" altLang="en-US" sz="20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：</a:t>
              </a:r>
              <a:r>
                <a:rPr lang="en-US" altLang="ja-JP" sz="20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constant)</a:t>
              </a:r>
            </a:p>
          </p:txBody>
        </p:sp>
      </p:grpSp>
      <p:sp>
        <p:nvSpPr>
          <p:cNvPr id="19" name="テキスト ボックス 11"/>
          <p:cNvSpPr txBox="1">
            <a:spLocks noChangeArrowheads="1"/>
          </p:cNvSpPr>
          <p:nvPr/>
        </p:nvSpPr>
        <p:spPr bwMode="auto">
          <a:xfrm>
            <a:off x="4739426" y="4913764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ja-JP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τ</a:t>
            </a:r>
            <a:r>
              <a:rPr lang="ja-JP" altLang="en-US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r>
              <a:rPr lang="en-US" altLang="ja-JP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muon life time</a:t>
            </a:r>
          </a:p>
        </p:txBody>
      </p:sp>
      <p:sp>
        <p:nvSpPr>
          <p:cNvPr id="20" name="テキスト ボックス 12"/>
          <p:cNvSpPr txBox="1">
            <a:spLocks noChangeArrowheads="1"/>
          </p:cNvSpPr>
          <p:nvPr/>
        </p:nvSpPr>
        <p:spPr bwMode="auto">
          <a:xfrm>
            <a:off x="557419" y="5247189"/>
            <a:ext cx="569883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i="1" dirty="0" err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λ</a:t>
            </a:r>
            <a:r>
              <a:rPr lang="en-US" altLang="ja-JP" sz="2400" baseline="-25000" dirty="0" err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absorption</a:t>
            </a:r>
            <a:r>
              <a:rPr lang="ja-JP" altLang="en-US" sz="22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200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varies by element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(larger with increasing atomic number)</a:t>
            </a:r>
          </a:p>
        </p:txBody>
      </p:sp>
      <p:grpSp>
        <p:nvGrpSpPr>
          <p:cNvPr id="21" name="グループ化 13"/>
          <p:cNvGrpSpPr>
            <a:grpSpLocks/>
          </p:cNvGrpSpPr>
          <p:nvPr/>
        </p:nvGrpSpPr>
        <p:grpSpPr bwMode="auto">
          <a:xfrm>
            <a:off x="3008313" y="1821989"/>
            <a:ext cx="1164707" cy="1366131"/>
            <a:chOff x="1304551" y="2027491"/>
            <a:chExt cx="1164306" cy="1366388"/>
          </a:xfrm>
        </p:grpSpPr>
        <p:grpSp>
          <p:nvGrpSpPr>
            <p:cNvPr id="22" name="グループ化 14"/>
            <p:cNvGrpSpPr>
              <a:grpSpLocks/>
            </p:cNvGrpSpPr>
            <p:nvPr/>
          </p:nvGrpSpPr>
          <p:grpSpPr bwMode="auto">
            <a:xfrm>
              <a:off x="1304551" y="2027491"/>
              <a:ext cx="1164306" cy="1366388"/>
              <a:chOff x="634722" y="1524614"/>
              <a:chExt cx="1071515" cy="1197355"/>
            </a:xfrm>
          </p:grpSpPr>
          <p:sp>
            <p:nvSpPr>
              <p:cNvPr id="25" name="円/楕円 6"/>
              <p:cNvSpPr/>
              <p:nvPr/>
            </p:nvSpPr>
            <p:spPr>
              <a:xfrm>
                <a:off x="971522" y="1996290"/>
                <a:ext cx="397250" cy="390977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円/楕円 7"/>
              <p:cNvSpPr/>
              <p:nvPr/>
            </p:nvSpPr>
            <p:spPr>
              <a:xfrm>
                <a:off x="634152" y="1658186"/>
                <a:ext cx="1071992" cy="1064402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円/楕円 9"/>
              <p:cNvSpPr/>
              <p:nvPr/>
            </p:nvSpPr>
            <p:spPr>
              <a:xfrm>
                <a:off x="1243171" y="1584443"/>
                <a:ext cx="226375" cy="225403"/>
              </a:xfrm>
              <a:prstGeom prst="ellipse">
                <a:avLst/>
              </a:prstGeom>
              <a:solidFill>
                <a:srgbClr val="FFCCFF"/>
              </a:solidFill>
              <a:ln>
                <a:solidFill>
                  <a:srgbClr val="CC99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テキスト ボックス 20"/>
              <p:cNvSpPr txBox="1">
                <a:spLocks noChangeArrowheads="1"/>
              </p:cNvSpPr>
              <p:nvPr/>
            </p:nvSpPr>
            <p:spPr bwMode="auto">
              <a:xfrm>
                <a:off x="1205194" y="1524614"/>
                <a:ext cx="489355" cy="3236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2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4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0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ja-JP" sz="1800"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µ</a:t>
                </a:r>
                <a:r>
                  <a:rPr lang="en-US" altLang="ja-JP" sz="1800" baseline="30000"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-</a:t>
                </a:r>
                <a:endParaRPr lang="ja-JP" altLang="en-US" sz="1800" baseline="3000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" name="テキスト ボックス 15"/>
            <p:cNvSpPr txBox="1">
              <a:spLocks noChangeArrowheads="1"/>
            </p:cNvSpPr>
            <p:nvPr/>
          </p:nvSpPr>
          <p:spPr bwMode="auto">
            <a:xfrm>
              <a:off x="1734411" y="2545771"/>
              <a:ext cx="354193" cy="461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24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Z</a:t>
              </a:r>
              <a:endParaRPr lang="ja-JP" altLang="en-US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</p:grpSp>
      <p:grpSp>
        <p:nvGrpSpPr>
          <p:cNvPr id="29" name="グループ化 21"/>
          <p:cNvGrpSpPr>
            <a:grpSpLocks/>
          </p:cNvGrpSpPr>
          <p:nvPr/>
        </p:nvGrpSpPr>
        <p:grpSpPr bwMode="auto">
          <a:xfrm>
            <a:off x="1187401" y="1974610"/>
            <a:ext cx="1165225" cy="1212850"/>
            <a:chOff x="2513928" y="5028486"/>
            <a:chExt cx="1164306" cy="1214271"/>
          </a:xfrm>
        </p:grpSpPr>
        <p:sp>
          <p:nvSpPr>
            <p:cNvPr id="30" name="円/楕円 23"/>
            <p:cNvSpPr/>
            <p:nvPr/>
          </p:nvSpPr>
          <p:spPr>
            <a:xfrm>
              <a:off x="2880352" y="5449666"/>
              <a:ext cx="431459" cy="44502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円/楕円 24"/>
            <p:cNvSpPr/>
            <p:nvPr/>
          </p:nvSpPr>
          <p:spPr>
            <a:xfrm>
              <a:off x="2513928" y="5028486"/>
              <a:ext cx="1164306" cy="121427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グループ化 24"/>
          <p:cNvGrpSpPr>
            <a:grpSpLocks/>
          </p:cNvGrpSpPr>
          <p:nvPr/>
        </p:nvGrpSpPr>
        <p:grpSpPr bwMode="auto">
          <a:xfrm>
            <a:off x="4783249" y="1971220"/>
            <a:ext cx="2160588" cy="1214437"/>
            <a:chOff x="2469006" y="4533499"/>
            <a:chExt cx="2161803" cy="1214271"/>
          </a:xfrm>
        </p:grpSpPr>
        <p:sp>
          <p:nvSpPr>
            <p:cNvPr id="33" name="円/楕円 9"/>
            <p:cNvSpPr/>
            <p:nvPr/>
          </p:nvSpPr>
          <p:spPr>
            <a:xfrm>
              <a:off x="4228945" y="5120794"/>
              <a:ext cx="246201" cy="25714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グループ化 26"/>
            <p:cNvGrpSpPr>
              <a:grpSpLocks/>
            </p:cNvGrpSpPr>
            <p:nvPr/>
          </p:nvGrpSpPr>
          <p:grpSpPr bwMode="auto">
            <a:xfrm>
              <a:off x="2469006" y="4533499"/>
              <a:ext cx="1258326" cy="1214271"/>
              <a:chOff x="634722" y="1735375"/>
              <a:chExt cx="1158042" cy="1064054"/>
            </a:xfrm>
          </p:grpSpPr>
          <p:sp>
            <p:nvSpPr>
              <p:cNvPr id="38" name="円/楕円 6"/>
              <p:cNvSpPr/>
              <p:nvPr/>
            </p:nvSpPr>
            <p:spPr>
              <a:xfrm>
                <a:off x="966552" y="2112314"/>
                <a:ext cx="397611" cy="390849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円/楕円 7"/>
              <p:cNvSpPr/>
              <p:nvPr/>
            </p:nvSpPr>
            <p:spPr>
              <a:xfrm>
                <a:off x="634722" y="1735375"/>
                <a:ext cx="1071502" cy="106405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円/楕円 9"/>
              <p:cNvSpPr/>
              <p:nvPr/>
            </p:nvSpPr>
            <p:spPr>
              <a:xfrm>
                <a:off x="1565891" y="2005214"/>
                <a:ext cx="226579" cy="223938"/>
              </a:xfrm>
              <a:prstGeom prst="ellipse">
                <a:avLst/>
              </a:prstGeom>
              <a:noFill/>
              <a:ln>
                <a:solidFill>
                  <a:srgbClr val="CC99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5" name="テキスト ボックス 27"/>
            <p:cNvSpPr txBox="1">
              <a:spLocks noChangeArrowheads="1"/>
            </p:cNvSpPr>
            <p:nvPr/>
          </p:nvSpPr>
          <p:spPr bwMode="auto">
            <a:xfrm>
              <a:off x="2907492" y="4954969"/>
              <a:ext cx="354193" cy="461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24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Z</a:t>
              </a:r>
              <a:endParaRPr lang="ja-JP" altLang="en-US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  <p:cxnSp>
          <p:nvCxnSpPr>
            <p:cNvPr id="36" name="直線矢印コネクタ 35"/>
            <p:cNvCxnSpPr/>
            <p:nvPr/>
          </p:nvCxnSpPr>
          <p:spPr>
            <a:xfrm>
              <a:off x="3742897" y="5057302"/>
              <a:ext cx="444750" cy="20317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テキスト ボックス 29"/>
            <p:cNvSpPr txBox="1">
              <a:spLocks noChangeArrowheads="1"/>
            </p:cNvSpPr>
            <p:nvPr/>
          </p:nvSpPr>
          <p:spPr bwMode="auto">
            <a:xfrm>
              <a:off x="4187438" y="5050213"/>
              <a:ext cx="4433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e</a:t>
              </a:r>
              <a:r>
                <a:rPr lang="en-US" altLang="ja-JP" sz="1800" baseline="3000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-</a:t>
              </a:r>
              <a:endParaRPr lang="ja-JP" altLang="en-US" sz="1800" baseline="30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41" name="右矢印 40"/>
          <p:cNvSpPr/>
          <p:nvPr/>
        </p:nvSpPr>
        <p:spPr>
          <a:xfrm>
            <a:off x="4253995" y="2293426"/>
            <a:ext cx="409575" cy="65087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右矢印 41"/>
          <p:cNvSpPr/>
          <p:nvPr/>
        </p:nvSpPr>
        <p:spPr>
          <a:xfrm rot="10800000">
            <a:off x="2428911" y="2299800"/>
            <a:ext cx="409575" cy="650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直線矢印コネクタ 42"/>
          <p:cNvCxnSpPr/>
          <p:nvPr/>
        </p:nvCxnSpPr>
        <p:spPr>
          <a:xfrm flipH="1" flipV="1">
            <a:off x="1128664" y="2174635"/>
            <a:ext cx="274637" cy="2841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円/楕円 15"/>
          <p:cNvSpPr/>
          <p:nvPr/>
        </p:nvSpPr>
        <p:spPr>
          <a:xfrm>
            <a:off x="1609675" y="2423872"/>
            <a:ext cx="261938" cy="27463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n>
                <a:solidFill>
                  <a:schemeClr val="tx1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テキスト ボックス 37"/>
          <p:cNvSpPr txBox="1">
            <a:spLocks noChangeArrowheads="1"/>
          </p:cNvSpPr>
          <p:nvPr/>
        </p:nvSpPr>
        <p:spPr bwMode="auto">
          <a:xfrm>
            <a:off x="1582688" y="2339736"/>
            <a:ext cx="315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n</a:t>
            </a:r>
            <a:endParaRPr lang="ja-JP" altLang="en-US" sz="180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cxnSp>
        <p:nvCxnSpPr>
          <p:cNvPr id="46" name="曲線コネクタ 45"/>
          <p:cNvCxnSpPr/>
          <p:nvPr/>
        </p:nvCxnSpPr>
        <p:spPr>
          <a:xfrm rot="10800000" flipV="1">
            <a:off x="927051" y="2749310"/>
            <a:ext cx="519113" cy="315912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450800" y="2661997"/>
            <a:ext cx="787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-ray</a:t>
            </a:r>
            <a:endParaRPr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0"/>
          <p:cNvSpPr txBox="1">
            <a:spLocks noChangeArrowheads="1"/>
          </p:cNvSpPr>
          <p:nvPr/>
        </p:nvSpPr>
        <p:spPr bwMode="auto">
          <a:xfrm>
            <a:off x="5841216" y="1670511"/>
            <a:ext cx="600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ja-JP" sz="1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ν</a:t>
            </a:r>
            <a:r>
              <a:rPr lang="en-US" altLang="ja-JP" sz="1800" baseline="-25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µ</a:t>
            </a:r>
            <a:endParaRPr lang="ja-JP" altLang="en-US" sz="1800" baseline="-25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0" name="テキスト ボックス 42"/>
          <p:cNvSpPr txBox="1">
            <a:spLocks noChangeArrowheads="1"/>
          </p:cNvSpPr>
          <p:nvPr/>
        </p:nvSpPr>
        <p:spPr bwMode="auto">
          <a:xfrm>
            <a:off x="761950" y="1868247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ja-JP" sz="18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ν</a:t>
            </a:r>
            <a:r>
              <a:rPr lang="en-US" altLang="ja-JP" sz="1800" baseline="-25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µ</a:t>
            </a:r>
            <a:endParaRPr lang="ja-JP" altLang="en-US" sz="1800" baseline="-2500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cxnSp>
        <p:nvCxnSpPr>
          <p:cNvPr id="51" name="直線矢印コネクタ 50"/>
          <p:cNvCxnSpPr>
            <a:stCxn id="40" idx="0"/>
          </p:cNvCxnSpPr>
          <p:nvPr/>
        </p:nvCxnSpPr>
        <p:spPr>
          <a:xfrm flipV="1">
            <a:off x="5917518" y="2010242"/>
            <a:ext cx="0" cy="2689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 flipH="1">
            <a:off x="5568339" y="2490740"/>
            <a:ext cx="325367" cy="3928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図 5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630" y="4151442"/>
            <a:ext cx="5372100" cy="733425"/>
          </a:xfrm>
          <a:prstGeom prst="rect">
            <a:avLst/>
          </a:prstGeom>
        </p:spPr>
      </p:pic>
      <p:sp>
        <p:nvSpPr>
          <p:cNvPr id="55" name="テキスト ボックス 54"/>
          <p:cNvSpPr txBox="1"/>
          <p:nvPr/>
        </p:nvSpPr>
        <p:spPr>
          <a:xfrm>
            <a:off x="586702" y="6087619"/>
            <a:ext cx="903758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ja-JP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elements by lifetime measurement</a:t>
            </a:r>
            <a:endParaRPr lang="ja-JP" alt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テキスト ボックス 40"/>
          <p:cNvSpPr txBox="1">
            <a:spLocks noChangeArrowheads="1"/>
          </p:cNvSpPr>
          <p:nvPr/>
        </p:nvSpPr>
        <p:spPr bwMode="auto">
          <a:xfrm>
            <a:off x="5308430" y="2792782"/>
            <a:ext cx="600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ja-JP" sz="1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ν</a:t>
            </a:r>
            <a:r>
              <a:rPr lang="en-US" altLang="ja-JP" sz="1800" baseline="-25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</a:t>
            </a:r>
            <a:endParaRPr lang="ja-JP" altLang="en-US" sz="1800" baseline="-25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8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Muon lifetime measurement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4"/>
          <p:cNvSpPr txBox="1">
            <a:spLocks noChangeArrowheads="1"/>
          </p:cNvSpPr>
          <p:nvPr/>
        </p:nvSpPr>
        <p:spPr bwMode="auto">
          <a:xfrm>
            <a:off x="161319" y="1846409"/>
            <a:ext cx="684016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atom captured muon can be identified by lifetime</a:t>
            </a:r>
          </a:p>
          <a:p>
            <a:pPr>
              <a:spcBef>
                <a:spcPct val="0"/>
              </a:spcBef>
            </a:pPr>
            <a:r>
              <a:rPr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Intensity for each element corresponds to the number of captured muons</a:t>
            </a:r>
          </a:p>
        </p:txBody>
      </p:sp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90572"/>
              </p:ext>
            </p:extLst>
          </p:nvPr>
        </p:nvGraphicFramePr>
        <p:xfrm>
          <a:off x="7384473" y="1748389"/>
          <a:ext cx="4200333" cy="1501152"/>
        </p:xfrm>
        <a:graphic>
          <a:graphicData uri="http://schemas.openxmlformats.org/drawingml/2006/table">
            <a:tbl>
              <a:tblPr/>
              <a:tblGrid>
                <a:gridCol w="834396">
                  <a:extLst>
                    <a:ext uri="{9D8B030D-6E8A-4147-A177-3AD203B41FA5}">
                      <a16:colId xmlns:a16="http://schemas.microsoft.com/office/drawing/2014/main" val="3984012037"/>
                    </a:ext>
                  </a:extLst>
                </a:gridCol>
                <a:gridCol w="898634">
                  <a:extLst>
                    <a:ext uri="{9D8B030D-6E8A-4147-A177-3AD203B41FA5}">
                      <a16:colId xmlns:a16="http://schemas.microsoft.com/office/drawing/2014/main" val="2343900822"/>
                    </a:ext>
                  </a:extLst>
                </a:gridCol>
                <a:gridCol w="2467303">
                  <a:extLst>
                    <a:ext uri="{9D8B030D-6E8A-4147-A177-3AD203B41FA5}">
                      <a16:colId xmlns:a16="http://schemas.microsoft.com/office/drawing/2014/main" val="41501962"/>
                    </a:ext>
                  </a:extLst>
                </a:gridCol>
              </a:tblGrid>
              <a:tr h="28394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altLang="ja-JP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Lifetime/ns [2]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252515"/>
                  </a:ext>
                </a:extLst>
              </a:tr>
              <a:tr h="28394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255.3±2.0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055651"/>
                  </a:ext>
                </a:extLst>
              </a:tr>
              <a:tr h="341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1795.4±2.0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254337"/>
                  </a:ext>
                </a:extLst>
              </a:tr>
              <a:tr h="33984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2026.3±1.5</a:t>
                      </a:r>
                    </a:p>
                  </a:txBody>
                  <a:tcPr marL="9523" marR="9523" marT="9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047372"/>
                  </a:ext>
                </a:extLst>
              </a:tr>
            </a:tbl>
          </a:graphicData>
        </a:graphic>
      </p:graphicFrame>
      <p:sp>
        <p:nvSpPr>
          <p:cNvPr id="58" name="正方形/長方形 57"/>
          <p:cNvSpPr/>
          <p:nvPr/>
        </p:nvSpPr>
        <p:spPr>
          <a:xfrm>
            <a:off x="3921750" y="6377314"/>
            <a:ext cx="46289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en-US" altLang="ja-JP" sz="14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[2] T. Suzuki et al., Phys. Rev. C, 35 (1987) 2212.</a:t>
            </a:r>
            <a:endParaRPr lang="ja-JP" altLang="ja-JP" sz="1400" kern="100" dirty="0">
              <a:latin typeface="Arial" panose="020B0604020202020204" pitchFamily="34" charset="0"/>
              <a:ea typeface="游明朝" panose="02020400000000000000" pitchFamily="18" charset="-128"/>
              <a:cs typeface="Arial" panose="020B0604020202020204" pitchFamily="34" charset="0"/>
            </a:endParaRPr>
          </a:p>
        </p:txBody>
      </p:sp>
      <p:sp>
        <p:nvSpPr>
          <p:cNvPr id="59" name="右矢印 58"/>
          <p:cNvSpPr/>
          <p:nvPr/>
        </p:nvSpPr>
        <p:spPr>
          <a:xfrm>
            <a:off x="978377" y="4506898"/>
            <a:ext cx="776287" cy="519112"/>
          </a:xfrm>
          <a:prstGeom prst="rightArrow">
            <a:avLst/>
          </a:prstGeom>
          <a:solidFill>
            <a:srgbClr val="FFCCFF"/>
          </a:solidFill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フローチャート: 直接アクセス記憶 59"/>
          <p:cNvSpPr/>
          <p:nvPr/>
        </p:nvSpPr>
        <p:spPr>
          <a:xfrm>
            <a:off x="1934052" y="4403710"/>
            <a:ext cx="344487" cy="736600"/>
          </a:xfrm>
          <a:prstGeom prst="flowChartMagneticDrum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091339" y="4573573"/>
            <a:ext cx="493713" cy="368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テキスト ボックス 20"/>
          <p:cNvSpPr txBox="1">
            <a:spLocks noChangeArrowheads="1"/>
          </p:cNvSpPr>
          <p:nvPr/>
        </p:nvSpPr>
        <p:spPr bwMode="auto">
          <a:xfrm>
            <a:off x="1143553" y="5822433"/>
            <a:ext cx="54837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Schematic view of lifetime measurement</a:t>
            </a:r>
            <a:endParaRPr lang="ja-JP" altLang="en-US" sz="2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63" name="テキスト ボックス 22"/>
          <p:cNvSpPr txBox="1">
            <a:spLocks noChangeArrowheads="1"/>
          </p:cNvSpPr>
          <p:nvPr/>
        </p:nvSpPr>
        <p:spPr bwMode="auto">
          <a:xfrm>
            <a:off x="1102996" y="4513492"/>
            <a:ext cx="658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µ-</a:t>
            </a:r>
            <a:endParaRPr lang="ja-JP" altLang="en-US" sz="2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cxnSp>
        <p:nvCxnSpPr>
          <p:cNvPr id="64" name="直線矢印コネクタ 63"/>
          <p:cNvCxnSpPr>
            <a:stCxn id="60" idx="4"/>
            <a:endCxn id="61" idx="1"/>
          </p:cNvCxnSpPr>
          <p:nvPr/>
        </p:nvCxnSpPr>
        <p:spPr>
          <a:xfrm flipV="1">
            <a:off x="2278538" y="4757724"/>
            <a:ext cx="812800" cy="1428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楕円 64"/>
          <p:cNvSpPr/>
          <p:nvPr/>
        </p:nvSpPr>
        <p:spPr>
          <a:xfrm>
            <a:off x="2526188" y="4457685"/>
            <a:ext cx="211138" cy="2301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テキスト ボックス 25"/>
          <p:cNvSpPr txBox="1">
            <a:spLocks noChangeArrowheads="1"/>
          </p:cNvSpPr>
          <p:nvPr/>
        </p:nvSpPr>
        <p:spPr bwMode="auto">
          <a:xfrm>
            <a:off x="2450783" y="4304882"/>
            <a:ext cx="5222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</a:t>
            </a:r>
            <a:r>
              <a:rPr lang="en-US" altLang="ja-JP" sz="2400" baseline="30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-</a:t>
            </a:r>
            <a:endParaRPr lang="ja-JP" altLang="en-US" sz="2400" baseline="30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67" name="テキスト ボックス 26"/>
          <p:cNvSpPr txBox="1">
            <a:spLocks noChangeArrowheads="1"/>
          </p:cNvSpPr>
          <p:nvPr/>
        </p:nvSpPr>
        <p:spPr bwMode="auto">
          <a:xfrm>
            <a:off x="3043714" y="3992548"/>
            <a:ext cx="33089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Plastic scintillation counter</a:t>
            </a:r>
            <a:endParaRPr lang="ja-JP" altLang="en-US" sz="2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68" name="爆発 1 67"/>
          <p:cNvSpPr/>
          <p:nvPr/>
        </p:nvSpPr>
        <p:spPr>
          <a:xfrm>
            <a:off x="3053238" y="4667236"/>
            <a:ext cx="165100" cy="195263"/>
          </a:xfrm>
          <a:prstGeom prst="irregularSeal1">
            <a:avLst/>
          </a:prstGeom>
          <a:solidFill>
            <a:srgbClr val="FFFF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テキスト ボックス 28"/>
          <p:cNvSpPr txBox="1">
            <a:spLocks noChangeArrowheads="1"/>
          </p:cNvSpPr>
          <p:nvPr/>
        </p:nvSpPr>
        <p:spPr bwMode="auto">
          <a:xfrm>
            <a:off x="1655974" y="4068749"/>
            <a:ext cx="10813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Sample</a:t>
            </a:r>
            <a:endParaRPr lang="ja-JP" altLang="en-US" sz="20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pSp>
        <p:nvGrpSpPr>
          <p:cNvPr id="70" name="グループ化 2"/>
          <p:cNvGrpSpPr>
            <a:grpSpLocks/>
          </p:cNvGrpSpPr>
          <p:nvPr/>
        </p:nvGrpSpPr>
        <p:grpSpPr bwMode="auto">
          <a:xfrm>
            <a:off x="7183061" y="3400580"/>
            <a:ext cx="4548761" cy="2992097"/>
            <a:chOff x="3778477" y="4776378"/>
            <a:chExt cx="3849636" cy="2681949"/>
          </a:xfrm>
        </p:grpSpPr>
        <p:grpSp>
          <p:nvGrpSpPr>
            <p:cNvPr id="71" name="グループ化 9"/>
            <p:cNvGrpSpPr>
              <a:grpSpLocks/>
            </p:cNvGrpSpPr>
            <p:nvPr/>
          </p:nvGrpSpPr>
          <p:grpSpPr bwMode="auto">
            <a:xfrm>
              <a:off x="3778477" y="4776378"/>
              <a:ext cx="3849636" cy="2681949"/>
              <a:chOff x="62753" y="1738052"/>
              <a:chExt cx="3849636" cy="2681949"/>
            </a:xfrm>
          </p:grpSpPr>
          <p:pic>
            <p:nvPicPr>
              <p:cNvPr id="75" name="図 1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753" y="1738052"/>
                <a:ext cx="3849636" cy="2681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" name="楕円 75"/>
              <p:cNvSpPr/>
              <p:nvPr/>
            </p:nvSpPr>
            <p:spPr>
              <a:xfrm>
                <a:off x="2010589" y="3721742"/>
                <a:ext cx="180973" cy="12854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楕円 76"/>
              <p:cNvSpPr/>
              <p:nvPr/>
            </p:nvSpPr>
            <p:spPr>
              <a:xfrm>
                <a:off x="783468" y="3570981"/>
                <a:ext cx="168273" cy="18408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>
              <a:xfrm>
                <a:off x="723144" y="3204396"/>
                <a:ext cx="252409" cy="12060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79" name="図 14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353" t="22964" r="21765" b="35873"/>
              <a:stretch>
                <a:fillRect/>
              </a:stretch>
            </p:blipFill>
            <p:spPr bwMode="auto">
              <a:xfrm>
                <a:off x="574715" y="3060389"/>
                <a:ext cx="431237" cy="2759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0" name="正方形/長方形 79"/>
              <p:cNvSpPr/>
              <p:nvPr/>
            </p:nvSpPr>
            <p:spPr>
              <a:xfrm>
                <a:off x="2343960" y="1893573"/>
                <a:ext cx="865177" cy="2697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72" name="図 3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7" r="27341" b="33257"/>
            <a:stretch>
              <a:fillRect/>
            </a:stretch>
          </p:blipFill>
          <p:spPr bwMode="auto">
            <a:xfrm>
              <a:off x="4567791" y="6475402"/>
              <a:ext cx="336580" cy="4518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3" name="図 3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974" t="2" b="35625"/>
            <a:stretch>
              <a:fillRect/>
            </a:stretch>
          </p:blipFill>
          <p:spPr bwMode="auto">
            <a:xfrm>
              <a:off x="6396790" y="6475402"/>
              <a:ext cx="393163" cy="422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" name="図 3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256" r="33707" b="29671"/>
            <a:stretch>
              <a:fillRect/>
            </a:stretch>
          </p:blipFill>
          <p:spPr bwMode="auto">
            <a:xfrm>
              <a:off x="5092329" y="6752864"/>
              <a:ext cx="407073" cy="34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81" name="直線コネクタ 80"/>
          <p:cNvCxnSpPr>
            <a:stCxn id="60" idx="2"/>
          </p:cNvCxnSpPr>
          <p:nvPr/>
        </p:nvCxnSpPr>
        <p:spPr>
          <a:xfrm flipH="1">
            <a:off x="2105501" y="5140311"/>
            <a:ext cx="0" cy="1508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endCxn id="83" idx="1"/>
          </p:cNvCxnSpPr>
          <p:nvPr/>
        </p:nvCxnSpPr>
        <p:spPr>
          <a:xfrm flipV="1">
            <a:off x="2105501" y="5278423"/>
            <a:ext cx="1668463" cy="127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3773964" y="5129198"/>
            <a:ext cx="2102584" cy="298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テキスト ボックス 36"/>
          <p:cNvSpPr txBox="1">
            <a:spLocks noChangeArrowheads="1"/>
          </p:cNvSpPr>
          <p:nvPr/>
        </p:nvSpPr>
        <p:spPr bwMode="auto">
          <a:xfrm>
            <a:off x="3821589" y="5091515"/>
            <a:ext cx="21089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Lifetime spectrum</a:t>
            </a:r>
            <a:endParaRPr lang="ja-JP" altLang="en-US" sz="18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cxnSp>
        <p:nvCxnSpPr>
          <p:cNvPr id="85" name="直線コネクタ 84"/>
          <p:cNvCxnSpPr>
            <a:stCxn id="61" idx="3"/>
          </p:cNvCxnSpPr>
          <p:nvPr/>
        </p:nvCxnSpPr>
        <p:spPr>
          <a:xfrm flipV="1">
            <a:off x="3585052" y="4752961"/>
            <a:ext cx="473075" cy="47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6" name="直線コネクタ 85"/>
          <p:cNvCxnSpPr/>
          <p:nvPr/>
        </p:nvCxnSpPr>
        <p:spPr>
          <a:xfrm>
            <a:off x="4058126" y="4752960"/>
            <a:ext cx="0" cy="3873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テキスト ボックス 39"/>
          <p:cNvSpPr txBox="1">
            <a:spLocks noChangeArrowheads="1"/>
          </p:cNvSpPr>
          <p:nvPr/>
        </p:nvSpPr>
        <p:spPr bwMode="auto">
          <a:xfrm>
            <a:off x="1306287" y="5335757"/>
            <a:ext cx="25123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Muon induced timing</a:t>
            </a:r>
            <a:endParaRPr lang="ja-JP" altLang="en-US" sz="18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88" name="テキスト ボックス 40"/>
          <p:cNvSpPr txBox="1">
            <a:spLocks noChangeArrowheads="1"/>
          </p:cNvSpPr>
          <p:nvPr/>
        </p:nvSpPr>
        <p:spPr bwMode="auto">
          <a:xfrm>
            <a:off x="4098370" y="4737734"/>
            <a:ext cx="28746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Electron detection timing</a:t>
            </a:r>
            <a:endParaRPr lang="ja-JP" altLang="en-US" sz="18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89" name="テキスト ボックス 43"/>
          <p:cNvSpPr txBox="1">
            <a:spLocks noChangeArrowheads="1"/>
          </p:cNvSpPr>
          <p:nvPr/>
        </p:nvSpPr>
        <p:spPr bwMode="auto">
          <a:xfrm>
            <a:off x="1245263" y="3449012"/>
            <a:ext cx="60498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Quantitative elemental analysis is possible </a:t>
            </a:r>
          </a:p>
        </p:txBody>
      </p:sp>
      <p:sp>
        <p:nvSpPr>
          <p:cNvPr id="90" name="右矢印 89"/>
          <p:cNvSpPr/>
          <p:nvPr/>
        </p:nvSpPr>
        <p:spPr>
          <a:xfrm>
            <a:off x="838200" y="3490623"/>
            <a:ext cx="366713" cy="347663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8126037" y="3615315"/>
            <a:ext cx="35742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kern="100" dirty="0">
                <a:latin typeface="Arial" panose="020B0604020202020204" pitchFamily="34" charset="0"/>
                <a:cs typeface="Arial" panose="020B0604020202020204" pitchFamily="34" charset="0"/>
              </a:rPr>
              <a:t>lifetime spectrum for Cr</a:t>
            </a:r>
            <a:r>
              <a:rPr lang="en-US" altLang="ja-JP" sz="2000" kern="1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sz="2000" kern="1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ja-JP" sz="2000" kern="1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kern="100" baseline="30000" dirty="0"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endParaRPr lang="ja-JP" altLang="ja-JP" kern="1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70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Muon lifetime measurement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4"/>
          <p:cNvSpPr txBox="1">
            <a:spLocks noChangeArrowheads="1"/>
          </p:cNvSpPr>
          <p:nvPr/>
        </p:nvSpPr>
        <p:spPr bwMode="auto">
          <a:xfrm>
            <a:off x="315623" y="1728388"/>
            <a:ext cx="97681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ja-JP" sz="28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Why the muon lifetime analysis method ?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8037" y="2375700"/>
            <a:ext cx="1112059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the inside of materials non-destructively.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Stopping depth can be controlled by the incident energy of the muon.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High energy decay electron (~50 MeV) escapes from the bulk material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Highly sensitive to light elements 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Muons captured by heavy elements disappear quickly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Muons captured by light elements can be observed in a long time window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   =&gt; analysis of trace elements, especially for light elements, is possible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Decay electrons can be detected by a </a:t>
            </a:r>
            <a:r>
              <a:rPr lang="en-US" altLang="ja-JP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μSR</a:t>
            </a:r>
            <a:r>
              <a:rPr lang="en-US" altLang="ja-JP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spectrometer 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	Additional detection system is not necessary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1999" y="6138477"/>
            <a:ext cx="12089848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selected </a:t>
            </a:r>
            <a:r>
              <a:rPr lang="en-US" altLang="ja-JP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steel (Fe + small amount C) as the first target</a:t>
            </a:r>
            <a:endParaRPr kumimoji="1" lang="ja-JP" alt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0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Experimental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4"/>
          <p:cNvSpPr txBox="1">
            <a:spLocks noChangeArrowheads="1"/>
          </p:cNvSpPr>
          <p:nvPr/>
        </p:nvSpPr>
        <p:spPr bwMode="auto">
          <a:xfrm>
            <a:off x="149817" y="1947108"/>
            <a:ext cx="1177432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ts val="1200"/>
              </a:spcBef>
            </a:pPr>
            <a:r>
              <a:rPr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Muon irradiation experiment was conducted at the muon facility in J-PARC.</a:t>
            </a:r>
          </a:p>
          <a:p>
            <a:pPr>
              <a:spcBef>
                <a:spcPts val="1200"/>
              </a:spcBef>
            </a:pPr>
            <a:r>
              <a:rPr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µSR</a:t>
            </a:r>
            <a:r>
              <a:rPr lang="ja-JP" altLang="en-US" sz="2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spectrometer at D1 area in J-PARC (KALLIOPE)[3] was used for lifetime measurement</a:t>
            </a:r>
          </a:p>
          <a:p>
            <a:pPr>
              <a:spcBef>
                <a:spcPts val="1200"/>
              </a:spcBef>
            </a:pPr>
            <a:endParaRPr lang="en-US" altLang="ja-JP" sz="24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正方形/長方形 33"/>
          <p:cNvSpPr>
            <a:spLocks noChangeArrowheads="1"/>
          </p:cNvSpPr>
          <p:nvPr/>
        </p:nvSpPr>
        <p:spPr bwMode="auto">
          <a:xfrm>
            <a:off x="3769526" y="6356350"/>
            <a:ext cx="52012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[3] K M Kojima et al 2014 J. Phys.: Conf. Ser. 551 012063</a:t>
            </a:r>
            <a:endParaRPr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1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386" y="3151762"/>
            <a:ext cx="4639235" cy="309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テキスト ボックス 19"/>
          <p:cNvSpPr txBox="1">
            <a:spLocks noChangeArrowheads="1"/>
          </p:cNvSpPr>
          <p:nvPr/>
        </p:nvSpPr>
        <p:spPr bwMode="auto">
          <a:xfrm>
            <a:off x="8673540" y="3199790"/>
            <a:ext cx="2178050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2000 </a:t>
            </a:r>
            <a:r>
              <a:rPr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plastic scintillation counter system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グループ化 11"/>
          <p:cNvGrpSpPr>
            <a:grpSpLocks/>
          </p:cNvGrpSpPr>
          <p:nvPr/>
        </p:nvGrpSpPr>
        <p:grpSpPr bwMode="auto">
          <a:xfrm>
            <a:off x="886786" y="3537526"/>
            <a:ext cx="5262644" cy="2634927"/>
            <a:chOff x="-228407" y="2005465"/>
            <a:chExt cx="5261952" cy="2636790"/>
          </a:xfrm>
        </p:grpSpPr>
        <p:sp>
          <p:nvSpPr>
            <p:cNvPr id="16" name="ドーナツ 15"/>
            <p:cNvSpPr/>
            <p:nvPr/>
          </p:nvSpPr>
          <p:spPr>
            <a:xfrm>
              <a:off x="1183530" y="2005465"/>
              <a:ext cx="484123" cy="1884106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ドーナツ 16"/>
            <p:cNvSpPr/>
            <p:nvPr/>
          </p:nvSpPr>
          <p:spPr>
            <a:xfrm>
              <a:off x="2507331" y="2005465"/>
              <a:ext cx="484123" cy="1884106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フローチャート: 直接アクセス記憶 17"/>
            <p:cNvSpPr/>
            <p:nvPr/>
          </p:nvSpPr>
          <p:spPr>
            <a:xfrm>
              <a:off x="1959715" y="2691750"/>
              <a:ext cx="206348" cy="519480"/>
            </a:xfrm>
            <a:prstGeom prst="flowChartMagneticDrum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右矢印 18"/>
            <p:cNvSpPr/>
            <p:nvPr/>
          </p:nvSpPr>
          <p:spPr>
            <a:xfrm>
              <a:off x="148616" y="2707636"/>
              <a:ext cx="804756" cy="503594"/>
            </a:xfrm>
            <a:prstGeom prst="rightArrow">
              <a:avLst/>
            </a:prstGeom>
            <a:solidFill>
              <a:srgbClr val="FFCCFF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テキスト ボックス 16"/>
            <p:cNvSpPr txBox="1">
              <a:spLocks noChangeArrowheads="1"/>
            </p:cNvSpPr>
            <p:nvPr/>
          </p:nvSpPr>
          <p:spPr bwMode="auto">
            <a:xfrm>
              <a:off x="260668" y="2748833"/>
              <a:ext cx="4060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µ-</a:t>
              </a:r>
              <a:endParaRPr lang="ja-JP" altLang="en-US" sz="18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21" name="テキスト ボックス 17"/>
            <p:cNvSpPr txBox="1">
              <a:spLocks noChangeArrowheads="1"/>
            </p:cNvSpPr>
            <p:nvPr/>
          </p:nvSpPr>
          <p:spPr bwMode="auto">
            <a:xfrm>
              <a:off x="1580508" y="3284775"/>
              <a:ext cx="1013969" cy="40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20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sample</a:t>
              </a:r>
              <a:endParaRPr lang="ja-JP" altLang="en-US" sz="2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22" name="テキスト ボックス 18"/>
            <p:cNvSpPr txBox="1">
              <a:spLocks noChangeArrowheads="1"/>
            </p:cNvSpPr>
            <p:nvPr/>
          </p:nvSpPr>
          <p:spPr bwMode="auto">
            <a:xfrm>
              <a:off x="-228407" y="3167384"/>
              <a:ext cx="1845862" cy="92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sz="1800" dirty="0"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rPr>
                <a:t>Plastic scintillation counters</a:t>
              </a:r>
              <a:endParaRPr lang="ja-JP" altLang="en-US" sz="1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23" name="テキスト ボックス 19"/>
            <p:cNvSpPr txBox="1">
              <a:spLocks noChangeArrowheads="1"/>
            </p:cNvSpPr>
            <p:nvPr/>
          </p:nvSpPr>
          <p:spPr bwMode="auto">
            <a:xfrm>
              <a:off x="-228407" y="4241862"/>
              <a:ext cx="5261952" cy="40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defRPr/>
              </a:pPr>
              <a:r>
                <a:rPr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Schematic view of experimental setup</a:t>
              </a:r>
              <a:endParaRPr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2257633" y="4053463"/>
            <a:ext cx="228600" cy="177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257633" y="4771014"/>
            <a:ext cx="228600" cy="179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233820" y="4409064"/>
            <a:ext cx="228600" cy="179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573670" y="4401125"/>
            <a:ext cx="228600" cy="179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3584783" y="4077275"/>
            <a:ext cx="227012" cy="177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584783" y="4767838"/>
            <a:ext cx="227012" cy="177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直線矢印コネクタ 29"/>
          <p:cNvCxnSpPr>
            <a:stCxn id="18" idx="1"/>
            <a:endCxn id="24" idx="3"/>
          </p:cNvCxnSpPr>
          <p:nvPr/>
        </p:nvCxnSpPr>
        <p:spPr>
          <a:xfrm flipH="1" flipV="1">
            <a:off x="2486233" y="4142363"/>
            <a:ext cx="590550" cy="341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endCxn id="27" idx="1"/>
          </p:cNvCxnSpPr>
          <p:nvPr/>
        </p:nvCxnSpPr>
        <p:spPr>
          <a:xfrm flipV="1">
            <a:off x="3249820" y="4490025"/>
            <a:ext cx="323850" cy="25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stCxn id="18" idx="3"/>
          </p:cNvCxnSpPr>
          <p:nvPr/>
        </p:nvCxnSpPr>
        <p:spPr>
          <a:xfrm flipV="1">
            <a:off x="3213308" y="3705801"/>
            <a:ext cx="266700" cy="7778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楕円 32"/>
          <p:cNvSpPr/>
          <p:nvPr/>
        </p:nvSpPr>
        <p:spPr>
          <a:xfrm>
            <a:off x="3402221" y="3467675"/>
            <a:ext cx="231775" cy="24923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テキスト ボックス 30"/>
          <p:cNvSpPr txBox="1">
            <a:spLocks noChangeArrowheads="1"/>
          </p:cNvSpPr>
          <p:nvPr/>
        </p:nvSpPr>
        <p:spPr bwMode="auto">
          <a:xfrm>
            <a:off x="3351420" y="3378775"/>
            <a:ext cx="40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e</a:t>
            </a:r>
            <a:r>
              <a:rPr lang="en-US" altLang="ja-JP" sz="1800" baseline="30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-</a:t>
            </a:r>
            <a:endParaRPr lang="ja-JP" altLang="en-US" sz="1800" baseline="3000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35" name="爆発 1 34"/>
          <p:cNvSpPr/>
          <p:nvPr/>
        </p:nvSpPr>
        <p:spPr>
          <a:xfrm>
            <a:off x="2403684" y="4037588"/>
            <a:ext cx="180975" cy="203200"/>
          </a:xfrm>
          <a:prstGeom prst="irregularSeal1">
            <a:avLst/>
          </a:prstGeom>
          <a:solidFill>
            <a:srgbClr val="FFFF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爆発 1 35"/>
          <p:cNvSpPr/>
          <p:nvPr/>
        </p:nvSpPr>
        <p:spPr>
          <a:xfrm>
            <a:off x="3489534" y="4397950"/>
            <a:ext cx="180975" cy="203200"/>
          </a:xfrm>
          <a:prstGeom prst="irregularSeal1">
            <a:avLst/>
          </a:prstGeom>
          <a:solidFill>
            <a:srgbClr val="FFFF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2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Experimental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39"/>
            <a:ext cx="3384839" cy="676172"/>
          </a:xfrm>
          <a:prstGeom prst="rect">
            <a:avLst/>
          </a:prstGeom>
        </p:spPr>
      </p:pic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2025/7/24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C43-D37C-4286-9ACD-0F3D817E3BEB}" type="slidenum">
              <a:rPr kumimoji="1" lang="ja-JP" altLang="en-US" smtClean="0"/>
              <a:t>9</a:t>
            </a:fld>
            <a:endParaRPr kumimoji="1" lang="ja-JP" altLang="en-US"/>
          </a:p>
        </p:txBody>
      </p:sp>
      <p:pic>
        <p:nvPicPr>
          <p:cNvPr id="1026" name="Picture 2" descr="16th International Conference on Muon Spin Rotation, Relaxation and Resonance (μSR202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0"/>
            <a:ext cx="821471" cy="58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589317" y="57583"/>
            <a:ext cx="67644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The 16th International Conference on Muon Spin Rotation, Relaxation and Resonance (μSR2025)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1" y="1390303"/>
            <a:ext cx="144000" cy="197427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12947" y="1390302"/>
            <a:ext cx="11988000" cy="197427"/>
          </a:xfrm>
          <a:prstGeom prst="rect">
            <a:avLst/>
          </a:prstGeom>
          <a:solidFill>
            <a:srgbClr val="00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4" name="表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326085"/>
              </p:ext>
            </p:extLst>
          </p:nvPr>
        </p:nvGraphicFramePr>
        <p:xfrm>
          <a:off x="264720" y="3223508"/>
          <a:ext cx="6398219" cy="3152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5525">
                  <a:extLst>
                    <a:ext uri="{9D8B030D-6E8A-4147-A177-3AD203B41FA5}">
                      <a16:colId xmlns:a16="http://schemas.microsoft.com/office/drawing/2014/main" val="1665223892"/>
                    </a:ext>
                  </a:extLst>
                </a:gridCol>
                <a:gridCol w="2365192">
                  <a:extLst>
                    <a:ext uri="{9D8B030D-6E8A-4147-A177-3AD203B41FA5}">
                      <a16:colId xmlns:a16="http://schemas.microsoft.com/office/drawing/2014/main" val="1068471822"/>
                    </a:ext>
                  </a:extLst>
                </a:gridCol>
                <a:gridCol w="1677502">
                  <a:extLst>
                    <a:ext uri="{9D8B030D-6E8A-4147-A177-3AD203B41FA5}">
                      <a16:colId xmlns:a16="http://schemas.microsoft.com/office/drawing/2014/main" val="4072262065"/>
                    </a:ext>
                  </a:extLst>
                </a:gridCol>
              </a:tblGrid>
              <a:tr h="630351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Incident muon momentum (MeV/c)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 in Fe (mm)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718004"/>
                  </a:ext>
                </a:extLst>
              </a:tr>
              <a:tr h="44764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Fe-STD C: 30ppm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756370"/>
                  </a:ext>
                </a:extLst>
              </a:tr>
              <a:tr h="44764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Fe-STD C: 0.42%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414120"/>
                  </a:ext>
                </a:extLst>
              </a:tr>
              <a:tr h="325407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Fe-STD C: 4.46%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432614"/>
                  </a:ext>
                </a:extLst>
              </a:tr>
              <a:tr h="325407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1.63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353481"/>
                  </a:ext>
                </a:extLst>
              </a:tr>
              <a:tr h="325407">
                <a:tc rowSpan="3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Layered sample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0.35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002859"/>
                  </a:ext>
                </a:extLst>
              </a:tr>
              <a:tr h="325407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0.73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915318"/>
                  </a:ext>
                </a:extLst>
              </a:tr>
              <a:tr h="325407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1.21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798252"/>
                  </a:ext>
                </a:extLst>
              </a:tr>
            </a:tbl>
          </a:graphicData>
        </a:graphic>
      </p:graphicFrame>
      <p:sp>
        <p:nvSpPr>
          <p:cNvPr id="57" name="テキスト ボックス 56"/>
          <p:cNvSpPr txBox="1"/>
          <p:nvPr/>
        </p:nvSpPr>
        <p:spPr>
          <a:xfrm>
            <a:off x="7039685" y="3082997"/>
            <a:ext cx="3998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Structure of layered sample</a:t>
            </a:r>
          </a:p>
        </p:txBody>
      </p:sp>
      <p:grpSp>
        <p:nvGrpSpPr>
          <p:cNvPr id="58" name="グループ化 57"/>
          <p:cNvGrpSpPr/>
          <p:nvPr/>
        </p:nvGrpSpPr>
        <p:grpSpPr>
          <a:xfrm>
            <a:off x="9072926" y="3882284"/>
            <a:ext cx="1109245" cy="1873637"/>
            <a:chOff x="22441799" y="19396966"/>
            <a:chExt cx="1557339" cy="2224216"/>
          </a:xfrm>
        </p:grpSpPr>
        <p:sp>
          <p:nvSpPr>
            <p:cNvPr id="59" name="正方形/長方形 58"/>
            <p:cNvSpPr/>
            <p:nvPr/>
          </p:nvSpPr>
          <p:spPr>
            <a:xfrm>
              <a:off x="22441799" y="19396966"/>
              <a:ext cx="518984" cy="222421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2961170" y="19396966"/>
              <a:ext cx="518984" cy="22242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23480154" y="19396966"/>
              <a:ext cx="518984" cy="2224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62" name="右矢印 61"/>
          <p:cNvSpPr/>
          <p:nvPr/>
        </p:nvSpPr>
        <p:spPr>
          <a:xfrm>
            <a:off x="7501928" y="4442376"/>
            <a:ext cx="1512768" cy="800100"/>
          </a:xfrm>
          <a:prstGeom prst="rightArrow">
            <a:avLst/>
          </a:prstGeom>
          <a:solidFill>
            <a:srgbClr val="EE9AE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469195" y="5632705"/>
            <a:ext cx="1455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C:1.03%</a:t>
            </a:r>
            <a:endParaRPr kumimoji="1" lang="ja-JP" altLang="en-US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795521" y="6063489"/>
            <a:ext cx="1275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C:0.20%</a:t>
            </a:r>
            <a:endParaRPr kumimoji="1" lang="ja-JP" altLang="en-US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328169" y="5809862"/>
            <a:ext cx="1176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C:0.51%</a:t>
            </a:r>
            <a:endParaRPr kumimoji="1" lang="ja-JP" altLang="en-US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H="1" flipV="1">
            <a:off x="9969783" y="5445679"/>
            <a:ext cx="479138" cy="38704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 flipV="1">
            <a:off x="9398712" y="5392435"/>
            <a:ext cx="212102" cy="6096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 flipV="1">
            <a:off x="8549681" y="5481198"/>
            <a:ext cx="672547" cy="3012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7438606" y="4679226"/>
            <a:ext cx="2064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Muon beam</a:t>
            </a:r>
            <a:endParaRPr kumimoji="1" lang="ja-JP" altLang="en-US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8273414" y="3542073"/>
            <a:ext cx="3757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*0.5 mm thickness in each</a:t>
            </a:r>
            <a:endParaRPr lang="ja-JP" altLang="en-US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2947" y="1707401"/>
            <a:ext cx="118547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Experiment 1 (Standard Fe samples (Fe-STD)) : Calibration curve (quantitative analysis)</a:t>
            </a:r>
          </a:p>
          <a:p>
            <a:pPr>
              <a:spcBef>
                <a:spcPts val="1200"/>
              </a:spcBef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Experiment 2 (Layered sample) : Demonstration of non-destructive depth-profiling </a:t>
            </a:r>
          </a:p>
        </p:txBody>
      </p:sp>
    </p:spTree>
    <p:extLst>
      <p:ext uri="{BB962C8B-B14F-4D97-AF65-F5344CB8AC3E}">
        <p14:creationId xmlns:p14="http://schemas.microsoft.com/office/powerpoint/2010/main" val="317887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2387</TotalTime>
  <Words>1180</Words>
  <Application>Microsoft Office PowerPoint</Application>
  <PresentationFormat>ワイド画面</PresentationFormat>
  <Paragraphs>267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4" baseType="lpstr">
      <vt:lpstr>Arial Unicode MS</vt:lpstr>
      <vt:lpstr>ＭＳ Ｐゴシック</vt:lpstr>
      <vt:lpstr>メイリオ</vt:lpstr>
      <vt:lpstr>游ゴシック</vt:lpstr>
      <vt:lpstr>游ゴシック Light</vt:lpstr>
      <vt:lpstr>游明朝</vt:lpstr>
      <vt:lpstr>Arial</vt:lpstr>
      <vt:lpstr>Office テーマ</vt:lpstr>
      <vt:lpstr>Non‑destructive depth‑selective quantification for carbon in steel using negative muon lifetime analysis</vt:lpstr>
      <vt:lpstr>Collaborators</vt:lpstr>
      <vt:lpstr>Contents</vt:lpstr>
      <vt:lpstr>Muonic atom formation and muon decay</vt:lpstr>
      <vt:lpstr>Muon lifetime measurement</vt:lpstr>
      <vt:lpstr>Muon lifetime measurement</vt:lpstr>
      <vt:lpstr>Muon lifetime measurement</vt:lpstr>
      <vt:lpstr>Experimental</vt:lpstr>
      <vt:lpstr>Experimental</vt:lpstr>
      <vt:lpstr>Lifetime analysis</vt:lpstr>
      <vt:lpstr>Calibration data</vt:lpstr>
      <vt:lpstr>Depth profile analysis</vt:lpstr>
      <vt:lpstr>Depth profile analysis</vt:lpstr>
      <vt:lpstr>Japanese sword analysis</vt:lpstr>
      <vt:lpstr>Japanese sword analysis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Non‑destructive depth‑selective quantification for carbon in steel using negative muon lifetime analysis</dc:title>
  <dc:creator>Ninomiya Kazuhiko</dc:creator>
  <cp:lastModifiedBy>Ninomiya Kazuhiko</cp:lastModifiedBy>
  <cp:revision>27</cp:revision>
  <dcterms:created xsi:type="dcterms:W3CDTF">2025-07-22T06:06:57Z</dcterms:created>
  <dcterms:modified xsi:type="dcterms:W3CDTF">2025-07-24T10:11:20Z</dcterms:modified>
</cp:coreProperties>
</file>